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14" r:id="rId1"/>
  </p:sldMasterIdLst>
  <p:notesMasterIdLst>
    <p:notesMasterId r:id="rId40"/>
  </p:notesMasterIdLst>
  <p:handoutMasterIdLst>
    <p:handoutMasterId r:id="rId41"/>
  </p:handoutMasterIdLst>
  <p:sldIdLst>
    <p:sldId id="300" r:id="rId2"/>
    <p:sldId id="394" r:id="rId3"/>
    <p:sldId id="395" r:id="rId4"/>
    <p:sldId id="396" r:id="rId5"/>
    <p:sldId id="397" r:id="rId6"/>
    <p:sldId id="399" r:id="rId7"/>
    <p:sldId id="400" r:id="rId8"/>
    <p:sldId id="331" r:id="rId9"/>
    <p:sldId id="353" r:id="rId10"/>
    <p:sldId id="332" r:id="rId11"/>
    <p:sldId id="401" r:id="rId12"/>
    <p:sldId id="404" r:id="rId13"/>
    <p:sldId id="403" r:id="rId14"/>
    <p:sldId id="405" r:id="rId15"/>
    <p:sldId id="406" r:id="rId16"/>
    <p:sldId id="407" r:id="rId17"/>
    <p:sldId id="408" r:id="rId18"/>
    <p:sldId id="409" r:id="rId19"/>
    <p:sldId id="410" r:id="rId20"/>
    <p:sldId id="355" r:id="rId21"/>
    <p:sldId id="369" r:id="rId22"/>
    <p:sldId id="370" r:id="rId23"/>
    <p:sldId id="371" r:id="rId24"/>
    <p:sldId id="372" r:id="rId25"/>
    <p:sldId id="373" r:id="rId26"/>
    <p:sldId id="379" r:id="rId27"/>
    <p:sldId id="308" r:id="rId28"/>
    <p:sldId id="384" r:id="rId29"/>
    <p:sldId id="385" r:id="rId30"/>
    <p:sldId id="356" r:id="rId31"/>
    <p:sldId id="309" r:id="rId32"/>
    <p:sldId id="310" r:id="rId33"/>
    <p:sldId id="380" r:id="rId34"/>
    <p:sldId id="392" r:id="rId35"/>
    <p:sldId id="411" r:id="rId36"/>
    <p:sldId id="343" r:id="rId37"/>
    <p:sldId id="357" r:id="rId38"/>
    <p:sldId id="350" r:id="rId39"/>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hu-HU"/>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FFF01"/>
    <a:srgbClr val="ED13B4"/>
    <a:srgbClr val="340427"/>
    <a:srgbClr val="868300"/>
    <a:srgbClr val="383700"/>
    <a:srgbClr val="A09C00"/>
    <a:srgbClr val="626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99" autoAdjust="0"/>
    <p:restoredTop sz="90663" autoAdjust="0"/>
  </p:normalViewPr>
  <p:slideViewPr>
    <p:cSldViewPr snapToGrid="0">
      <p:cViewPr varScale="1">
        <p:scale>
          <a:sx n="79" d="100"/>
          <a:sy n="79" d="100"/>
        </p:scale>
        <p:origin x="1675" y="8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66" d="100"/>
          <a:sy n="66" d="100"/>
        </p:scale>
        <p:origin x="3134"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47665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1" name="Rectangle 3"/>
          <p:cNvSpPr>
            <a:spLocks noGrp="1" noChangeArrowheads="1"/>
          </p:cNvSpPr>
          <p:nvPr>
            <p:ph type="body" sz="quarter" idx="3"/>
          </p:nvPr>
        </p:nvSpPr>
        <p:spPr bwMode="auto">
          <a:xfrm>
            <a:off x="914400" y="4344988"/>
            <a:ext cx="5029200" cy="38481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hu-HU" noProof="0" smtClean="0"/>
              <a:t>Click to edit Master notes styles</a:t>
            </a:r>
          </a:p>
          <a:p>
            <a:pPr lvl="1"/>
            <a:r>
              <a:rPr lang="hu-HU" noProof="0" smtClean="0"/>
              <a:t>Second Level</a:t>
            </a:r>
          </a:p>
          <a:p>
            <a:pPr lvl="2"/>
            <a:r>
              <a:rPr lang="hu-HU" noProof="0" smtClean="0"/>
              <a:t>Third Level</a:t>
            </a:r>
          </a:p>
          <a:p>
            <a:pPr lvl="3"/>
            <a:r>
              <a:rPr lang="hu-HU" noProof="0" smtClean="0"/>
              <a:t>Fourth Level</a:t>
            </a:r>
          </a:p>
          <a:p>
            <a:pPr lvl="4"/>
            <a:r>
              <a:rPr lang="hu-HU" noProof="0" smtClean="0"/>
              <a:t>Fifth Level</a:t>
            </a:r>
          </a:p>
        </p:txBody>
      </p:sp>
    </p:spTree>
    <p:extLst>
      <p:ext uri="{BB962C8B-B14F-4D97-AF65-F5344CB8AC3E}">
        <p14:creationId xmlns:p14="http://schemas.microsoft.com/office/powerpoint/2010/main" val="21578782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1150938" y="692150"/>
            <a:ext cx="4556125" cy="3416300"/>
          </a:xfrm>
          <a:ln/>
        </p:spPr>
      </p:sp>
      <p:sp>
        <p:nvSpPr>
          <p:cNvPr id="368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ltLang="hu-HU"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1150938" y="692150"/>
            <a:ext cx="4556125" cy="3416300"/>
          </a:xfrm>
          <a:ln/>
        </p:spPr>
      </p:sp>
      <p:sp>
        <p:nvSpPr>
          <p:cNvPr id="3993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hu-HU" sz="1000" noProof="0" dirty="0" smtClean="0"/>
              <a:t>Vectorization approximates model objects with points, lines (or</a:t>
            </a:r>
            <a:r>
              <a:rPr lang="en-US" altLang="hu-HU" sz="1000" baseline="0" noProof="0" dirty="0" smtClean="0"/>
              <a:t> polylines), and triangles (or polygons). The m</a:t>
            </a:r>
            <a:r>
              <a:rPr lang="hu-HU" altLang="hu-HU" sz="1000" baseline="0" noProof="0" dirty="0" err="1" smtClean="0"/>
              <a:t>ain</a:t>
            </a:r>
            <a:r>
              <a:rPr lang="en-US" altLang="hu-HU" sz="1000" baseline="0" noProof="0" dirty="0" smtClean="0"/>
              <a:t> reason is that homogeneous linear transformations preserve only these types (and for the same reason, OpenGL accepts only these primitive types). A positive side effect of this decision is that pipeline stages like clipping and rasterization should be solved only for points, lines and triangles.</a:t>
            </a:r>
            <a:endParaRPr lang="en-US" altLang="hu-HU" sz="1000" noProof="0" dirty="0" smtClean="0"/>
          </a:p>
          <a:p>
            <a:r>
              <a:rPr lang="en-US" altLang="hu-HU" sz="1000" noProof="0" dirty="0" smtClean="0"/>
              <a:t>Vectorization is trivial for parametric curves. The parametric range is decomposed and increasing sample values are substituted into the equation of the curve, resulting in a sequence of points on the curve. Introducing a line segment between each subsequent pair of points, the curve is approximated by line segments. </a:t>
            </a:r>
          </a:p>
          <a:p>
            <a:r>
              <a:rPr lang="en-US" altLang="hu-HU" sz="1000" noProof="0" dirty="0" smtClean="0"/>
              <a:t>If the curve is closed, using the same strategy, a polygon approximation of the region can be found. </a:t>
            </a:r>
          </a:p>
          <a:p>
            <a:r>
              <a:rPr lang="en-US" altLang="hu-HU" sz="1000" noProof="0" dirty="0" smtClean="0"/>
              <a:t>If we had a software implementation of the output pipeline,</a:t>
            </a:r>
            <a:r>
              <a:rPr lang="en-US" altLang="hu-HU" sz="1000" baseline="0" noProof="0" dirty="0" smtClean="0"/>
              <a:t> we would work with line strips or polygons or arbitrary number of vertices. However, in GPU implementation, the ha</a:t>
            </a:r>
            <a:r>
              <a:rPr lang="hu-HU" altLang="hu-HU" sz="1000" baseline="0" noProof="0" dirty="0" smtClean="0"/>
              <a:t>r</a:t>
            </a:r>
            <a:r>
              <a:rPr lang="en-US" altLang="hu-HU" sz="1000" baseline="0" noProof="0" dirty="0" err="1" smtClean="0"/>
              <a:t>dware</a:t>
            </a:r>
            <a:r>
              <a:rPr lang="en-US" altLang="hu-HU" sz="1000" baseline="0" noProof="0" dirty="0" smtClean="0"/>
              <a:t> prefers records of fixed size, therefore polylines should be converted to line segments and polygons to triangles. The conversion of line strips to line segments is straightforward. However, the conversion of polygons to triangles is not.</a:t>
            </a:r>
            <a:endParaRPr lang="en-US" altLang="hu-HU" sz="1000" noProof="0"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Diakép helye 1"/>
          <p:cNvSpPr>
            <a:spLocks noGrp="1" noRot="1" noChangeAspect="1" noTextEdit="1"/>
          </p:cNvSpPr>
          <p:nvPr>
            <p:ph type="sldImg"/>
          </p:nvPr>
        </p:nvSpPr>
        <p:spPr>
          <a:xfrm>
            <a:off x="1150938" y="692150"/>
            <a:ext cx="4556125" cy="3416300"/>
          </a:xfrm>
          <a:ln/>
        </p:spPr>
      </p:sp>
      <p:sp>
        <p:nvSpPr>
          <p:cNvPr id="40963" name="Jegyzetek helye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hu-HU" sz="1200" noProof="0" dirty="0" smtClean="0"/>
              <a:t>A polygon is broken down to smaller polygons and eventually to triangles by cutting them along diagonals. A </a:t>
            </a:r>
            <a:r>
              <a:rPr lang="en-US" altLang="hu-HU" sz="1200" b="1" noProof="0" dirty="0" smtClean="0"/>
              <a:t>diagonal</a:t>
            </a:r>
            <a:r>
              <a:rPr lang="en-US" altLang="hu-HU" sz="1200" noProof="0" dirty="0" smtClean="0"/>
              <a:t> is a line segment connecting two non-neighboring vertices, that is fully contained by the polygon. We need to clip along diagonals since only</a:t>
            </a:r>
            <a:r>
              <a:rPr lang="en-US" altLang="hu-HU" sz="1200" baseline="0" noProof="0" dirty="0" smtClean="0"/>
              <a:t> this clipping guarantees that the resulting polygons have less number of vertices than the original polygon, thus the method will terminate in finite step. </a:t>
            </a:r>
            <a:endParaRPr lang="en-US" altLang="hu-HU" sz="1200" noProof="0" dirty="0" smtClean="0"/>
          </a:p>
          <a:p>
            <a:r>
              <a:rPr lang="en-US" altLang="hu-HU" sz="1200" noProof="0" dirty="0" smtClean="0"/>
              <a:t>If the polygon is </a:t>
            </a:r>
            <a:r>
              <a:rPr lang="en-US" altLang="hu-HU" sz="1200" b="1" noProof="0" dirty="0" smtClean="0"/>
              <a:t>convex</a:t>
            </a:r>
            <a:r>
              <a:rPr lang="en-US" altLang="hu-HU" sz="1200" noProof="0" dirty="0" smtClean="0"/>
              <a:t>, then any line segment connecting two non-neighboring vertices is fully contained by the polygon (this is the definition of convexity), thus all of them are diagonals. </a:t>
            </a:r>
          </a:p>
          <a:p>
            <a:r>
              <a:rPr lang="en-US" altLang="hu-HU" sz="1200" noProof="0" dirty="0" smtClean="0"/>
              <a:t>This is not the case for </a:t>
            </a:r>
            <a:r>
              <a:rPr lang="en-US" altLang="hu-HU" sz="1200" b="1" noProof="0" dirty="0" smtClean="0"/>
              <a:t>concave polygons</a:t>
            </a:r>
            <a:r>
              <a:rPr lang="en-US" altLang="hu-HU" sz="1200" noProof="0" dirty="0" smtClean="0"/>
              <a:t>, when line segments connecting vertices can intersect edges or can fully be outside of the polygon. The good news is that all </a:t>
            </a:r>
            <a:r>
              <a:rPr lang="en-US" altLang="hu-HU" sz="1200" b="1" noProof="0" dirty="0" smtClean="0"/>
              <a:t>simple polygons</a:t>
            </a:r>
            <a:r>
              <a:rPr lang="en-US" altLang="hu-HU" sz="1200" noProof="0" dirty="0" smtClean="0"/>
              <a:t>, even concave ones, have diagonals, so they can be broken to triangles by diagonals. A polygon</a:t>
            </a:r>
            <a:r>
              <a:rPr lang="en-US" altLang="hu-HU" sz="1200" baseline="0" noProof="0" dirty="0" smtClean="0"/>
              <a:t> is said to be simple if its boundary is a single polyline that does not intersect itself.</a:t>
            </a:r>
            <a:endParaRPr lang="en-US" altLang="hu-HU" sz="1200" noProof="0" dirty="0" smtClean="0"/>
          </a:p>
          <a:p>
            <a:r>
              <a:rPr lang="en-US" altLang="hu-HU" sz="1200" noProof="0" dirty="0" smtClean="0"/>
              <a:t>The sketch of the proof is shown in the right bottom corner. Let us find a vertex that</a:t>
            </a:r>
            <a:r>
              <a:rPr lang="en-US" altLang="hu-HU" sz="1200" baseline="0" noProof="0" dirty="0" smtClean="0"/>
              <a:t> is </a:t>
            </a:r>
            <a:r>
              <a:rPr lang="en-US" altLang="hu-HU" sz="1200" noProof="0" dirty="0" smtClean="0"/>
              <a:t>extremal in one direction, for instance, that has the maximum x coordinate. Consider the triangle defined</a:t>
            </a:r>
            <a:r>
              <a:rPr lang="en-US" altLang="hu-HU" sz="1200" baseline="0" noProof="0" dirty="0" smtClean="0"/>
              <a:t> by </a:t>
            </a:r>
            <a:r>
              <a:rPr lang="en-US" altLang="hu-HU" sz="1200" noProof="0" dirty="0" smtClean="0"/>
              <a:t>this</a:t>
            </a:r>
            <a:r>
              <a:rPr lang="en-US" altLang="hu-HU" sz="1200" baseline="0" noProof="0" dirty="0" smtClean="0"/>
              <a:t> vertex, </a:t>
            </a:r>
            <a:r>
              <a:rPr lang="en-US" altLang="hu-HU" sz="1200" noProof="0" dirty="0" smtClean="0"/>
              <a:t>the previous and the next vertices.</a:t>
            </a:r>
            <a:r>
              <a:rPr lang="en-US" altLang="hu-HU" sz="1200" baseline="0" noProof="0" dirty="0" smtClean="0"/>
              <a:t> If this triangle does not contain vertices, then the previous and next vertices form a diagonal, so the theorem is proven for this case. If the triangle has vertices, let us find the one with the maximum x coordinate. Connecting this point to the original extremal point, the line segment is inside and cannot intersect any edge, so it is a diagonal.</a:t>
            </a:r>
            <a:endParaRPr lang="en-US" altLang="hu-HU" sz="1200" noProof="0" dirty="0" smtClean="0"/>
          </a:p>
          <a:p>
            <a:r>
              <a:rPr lang="en-US" altLang="hu-HU" sz="1200" noProof="0" dirty="0" smtClean="0"/>
              <a:t>An algorithm based on this idea would search for diagonals, and having found one, the polygon</a:t>
            </a:r>
            <a:r>
              <a:rPr lang="en-US" altLang="hu-HU" sz="1200" baseline="0" noProof="0" dirty="0" smtClean="0"/>
              <a:t> would be cut into two, for which the same algorithm is executed recursively until all polygons are triangles.</a:t>
            </a:r>
            <a:endParaRPr lang="en-US" altLang="hu-HU" sz="1200" noProof="0" dirty="0" smtClean="0"/>
          </a:p>
          <a:p>
            <a:r>
              <a:rPr lang="en-US" altLang="hu-HU" sz="1200" noProof="0" dirty="0" smtClean="0"/>
              <a:t>This approach has cubic complexity</a:t>
            </a:r>
            <a:r>
              <a:rPr lang="en-US" altLang="hu-HU" sz="1200" baseline="0" noProof="0" dirty="0" smtClean="0"/>
              <a:t> in terms of the number of vertices. </a:t>
            </a:r>
            <a:r>
              <a:rPr lang="en-US" altLang="hu-HU" sz="1200" noProof="0" dirty="0" smtClean="0"/>
              <a:t>Fortunately,</a:t>
            </a:r>
            <a:r>
              <a:rPr lang="en-US" altLang="hu-HU" sz="1200" baseline="0" noProof="0" dirty="0" smtClean="0"/>
              <a:t> there is a simpler and more efficient algorithm for polygon triangulation.</a:t>
            </a:r>
            <a:r>
              <a:rPr lang="en-US" altLang="hu-HU" sz="1200" noProof="0" dirty="0" smtClean="0"/>
              <a:t> </a:t>
            </a:r>
          </a:p>
        </p:txBody>
      </p:sp>
    </p:spTree>
    <p:extLst>
      <p:ext uri="{BB962C8B-B14F-4D97-AF65-F5344CB8AC3E}">
        <p14:creationId xmlns:p14="http://schemas.microsoft.com/office/powerpoint/2010/main" val="23430497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xfrm>
            <a:off x="1150938" y="692150"/>
            <a:ext cx="4556125" cy="3416300"/>
          </a:xfrm>
          <a:ln/>
        </p:spPr>
      </p:sp>
      <p:sp>
        <p:nvSpPr>
          <p:cNvPr id="4198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hu-HU" sz="1200" noProof="0" dirty="0" smtClean="0"/>
              <a:t>This triangulation</a:t>
            </a:r>
            <a:r>
              <a:rPr lang="en-US" altLang="hu-HU" sz="1200" baseline="0" noProof="0" dirty="0" smtClean="0"/>
              <a:t> algorithm searches for special vertices called </a:t>
            </a:r>
            <a:r>
              <a:rPr lang="en-US" altLang="hu-HU" sz="1200" b="1" baseline="0" noProof="0" dirty="0" smtClean="0"/>
              <a:t>ears</a:t>
            </a:r>
            <a:r>
              <a:rPr lang="en-US" altLang="hu-HU" sz="1200" baseline="0" noProof="0" dirty="0" smtClean="0"/>
              <a:t>. </a:t>
            </a:r>
            <a:r>
              <a:rPr lang="en-US" altLang="hu-HU" sz="1200" noProof="0" dirty="0" smtClean="0"/>
              <a:t>A vertex is an ear if the line segment between its previous and next vertices is a diagonal. According to </a:t>
            </a:r>
            <a:r>
              <a:rPr lang="en-US" altLang="hu-HU" sz="1200" b="1" noProof="0" dirty="0" smtClean="0"/>
              <a:t>the two ears theorem</a:t>
            </a:r>
            <a:r>
              <a:rPr lang="en-US" altLang="hu-HU" sz="1200" noProof="0" dirty="0" smtClean="0"/>
              <a:t>, every </a:t>
            </a:r>
            <a:r>
              <a:rPr lang="hu-HU" altLang="hu-HU" sz="1200" b="1" noProof="0" dirty="0" err="1" smtClean="0"/>
              <a:t>simple</a:t>
            </a:r>
            <a:r>
              <a:rPr lang="hu-HU" altLang="hu-HU" sz="1200" b="1" noProof="0" dirty="0" smtClean="0"/>
              <a:t> </a:t>
            </a:r>
            <a:r>
              <a:rPr lang="en-US" altLang="hu-HU" sz="1200" b="1" noProof="0" dirty="0" smtClean="0"/>
              <a:t>polygon</a:t>
            </a:r>
            <a:r>
              <a:rPr lang="en-US" altLang="hu-HU" sz="1200" noProof="0" dirty="0" smtClean="0"/>
              <a:t> of at least 4 vertices has at least two ears. So triangle decomposition should just search for ears and cut them until a single triangle remains. </a:t>
            </a:r>
          </a:p>
          <a:p>
            <a:r>
              <a:rPr lang="en-US" altLang="hu-HU" sz="1200" noProof="0" dirty="0" smtClean="0"/>
              <a:t>The proof of the two ears theorem is based on the recognition that any polygon can be broken down to triangles by diagonals. Let us start with one possible decomposition, and consider triangles as nodes of a graph, and add edges to this graph where two triangles share a diagonal. This graph is a </a:t>
            </a:r>
            <a:r>
              <a:rPr lang="en-US" altLang="hu-HU" sz="1200" b="1" u="sng" noProof="0" dirty="0" smtClean="0"/>
              <a:t>tree</a:t>
            </a:r>
            <a:r>
              <a:rPr lang="en-US" altLang="hu-HU" sz="1200" noProof="0" dirty="0" smtClean="0"/>
              <a:t> since it is connected (the polygon is a single piece) and cutting </a:t>
            </a:r>
            <a:r>
              <a:rPr lang="hu-HU" altLang="hu-HU" sz="1200" noProof="0" dirty="0" err="1" smtClean="0"/>
              <a:t>any</a:t>
            </a:r>
            <a:r>
              <a:rPr lang="en-US" altLang="hu-HU" sz="1200" noProof="0" dirty="0" smtClean="0"/>
              <a:t> edge, the graph falls apart, </a:t>
            </a:r>
            <a:r>
              <a:rPr lang="hu-HU" altLang="hu-HU" sz="1200" noProof="0" dirty="0" err="1" smtClean="0"/>
              <a:t>so</a:t>
            </a:r>
            <a:r>
              <a:rPr lang="en-US" altLang="hu-HU" sz="1200" noProof="0" dirty="0" smtClean="0"/>
              <a:t> there is no circle in it. By induction, it is easy to prove that every tree of at least 2 nodes has at least two leaves, which correspond to two ears.</a:t>
            </a:r>
          </a:p>
        </p:txBody>
      </p:sp>
    </p:spTree>
    <p:extLst>
      <p:ext uri="{BB962C8B-B14F-4D97-AF65-F5344CB8AC3E}">
        <p14:creationId xmlns:p14="http://schemas.microsoft.com/office/powerpoint/2010/main" val="22590847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1150938" y="692150"/>
            <a:ext cx="4556125" cy="3416300"/>
          </a:xfrm>
          <a:ln/>
        </p:spPr>
      </p:sp>
      <p:sp>
        <p:nvSpPr>
          <p:cNvPr id="4301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hu-HU" sz="1200" noProof="0" dirty="0" smtClean="0"/>
              <a:t>For every step, we check whether or not a vertex is an ear. The line segment of its previous and next vertices is tested whether it is a diagonal. This is done by checking whether the line segment intersects any other edge</a:t>
            </a:r>
            <a:r>
              <a:rPr lang="hu-HU" altLang="hu-HU" sz="1200" noProof="0" dirty="0" smtClean="0"/>
              <a:t> </a:t>
            </a:r>
            <a:r>
              <a:rPr lang="hu-HU" altLang="hu-HU" sz="1200" noProof="0" dirty="0" err="1" smtClean="0"/>
              <a:t>inside</a:t>
            </a:r>
            <a:r>
              <a:rPr lang="en-US" altLang="hu-HU" sz="1200" noProof="0" dirty="0" smtClean="0"/>
              <a:t> (if it does, it is not a diagonal). We can skip those edges that share</a:t>
            </a:r>
            <a:r>
              <a:rPr lang="en-US" altLang="hu-HU" sz="1200" baseline="0" noProof="0" dirty="0" smtClean="0"/>
              <a:t> a vertex with the tested diagonal candidate since there cannot be a second intersection between two lines. One way of testing two line segments for intersection is the solution of the system of linear equation</a:t>
            </a:r>
            <a:r>
              <a:rPr lang="hu-HU" altLang="hu-HU" sz="1200" baseline="0" noProof="0" dirty="0" smtClean="0"/>
              <a:t>s</a:t>
            </a:r>
            <a:r>
              <a:rPr lang="en-US" altLang="hu-HU" sz="1200" baseline="0" noProof="0" dirty="0" smtClean="0"/>
              <a:t> stating that the intersection point is in both line segments. A line segment is the convex combination of its two endpoints. Solving the linear system, we should check whether the intersection is inside the line segment, i.e. t_1 and t_2 are in (0, 1). </a:t>
            </a:r>
            <a:r>
              <a:rPr lang="en-US" altLang="hu-HU" sz="1200" noProof="0" dirty="0" smtClean="0"/>
              <a:t>The test of a diagonal</a:t>
            </a:r>
            <a:r>
              <a:rPr lang="en-US" altLang="hu-HU" sz="1200" baseline="0" noProof="0" dirty="0" smtClean="0"/>
              <a:t> candidate </a:t>
            </a:r>
            <a:r>
              <a:rPr lang="en-US" altLang="hu-HU" sz="1200" noProof="0" dirty="0" smtClean="0"/>
              <a:t>should go on for all edges.</a:t>
            </a:r>
          </a:p>
          <a:p>
            <a:r>
              <a:rPr lang="en-US" altLang="hu-HU" sz="1200" noProof="0" dirty="0" smtClean="0"/>
              <a:t>If there is no intersection, we should</a:t>
            </a:r>
            <a:r>
              <a:rPr lang="hu-HU" altLang="hu-HU" sz="1200" noProof="0" dirty="0" smtClean="0"/>
              <a:t> </a:t>
            </a:r>
            <a:r>
              <a:rPr lang="hu-HU" altLang="hu-HU" sz="1200" noProof="0" dirty="0" err="1" smtClean="0"/>
              <a:t>additionally</a:t>
            </a:r>
            <a:r>
              <a:rPr lang="en-US" altLang="hu-HU" sz="1200" noProof="0" dirty="0" smtClean="0"/>
              <a:t> determine whether the line segment is fully outside. Selecting an arbitrary inner point, e.g. the middle, we check whether this point is inside the polygon. By definition, a point is inside if traveling from this point to infinity, the polygon boundary is intersected odd number of times. </a:t>
            </a:r>
          </a:p>
          <a:p>
            <a:r>
              <a:rPr lang="en-US" altLang="hu-HU" sz="1200" noProof="0" dirty="0" smtClean="0"/>
              <a:t>In the above example, vertex 1</a:t>
            </a:r>
            <a:r>
              <a:rPr lang="en-US" altLang="hu-HU" sz="1200" baseline="0" noProof="0" dirty="0" smtClean="0"/>
              <a:t> is not an ear because candidate 0-2 is not a diagonal as it intersects edge 3-4. Neither Vertex 2 is an ear since its middle point is outside of the polygon. Vertex 3 is an ear, so a triangle 2-3-4 can be cut from the polygon, and we proceed with the remaining simpler polygon until a single triangle is left.</a:t>
            </a:r>
            <a:endParaRPr lang="en-US" altLang="hu-HU" sz="1200" noProof="0" dirty="0" smtClean="0"/>
          </a:p>
          <a:p>
            <a:endParaRPr lang="en-US" altLang="hu-HU" sz="1200" noProof="0" dirty="0" smtClean="0"/>
          </a:p>
        </p:txBody>
      </p:sp>
    </p:spTree>
    <p:extLst>
      <p:ext uri="{BB962C8B-B14F-4D97-AF65-F5344CB8AC3E}">
        <p14:creationId xmlns:p14="http://schemas.microsoft.com/office/powerpoint/2010/main" val="15928469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1150938" y="692150"/>
            <a:ext cx="4556125" cy="3416300"/>
          </a:xfrm>
          <a:ln cap="flat"/>
        </p:spPr>
      </p:sp>
      <p:sp>
        <p:nvSpPr>
          <p:cNvPr id="440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hu-HU" sz="1200" dirty="0" smtClean="0"/>
              <a:t>After vectorization,</a:t>
            </a:r>
            <a:r>
              <a:rPr lang="en-US" altLang="hu-HU" sz="1200" baseline="0" dirty="0" smtClean="0"/>
              <a:t> t</a:t>
            </a:r>
            <a:r>
              <a:rPr lang="en-US" altLang="hu-HU" sz="1200" dirty="0" smtClean="0"/>
              <a:t>he first relevant step of rendering is placing the reference state primitives in world, typically scaling, rotating and finally translating its vertices. Recall that it is enough to execute these transformations to vertices, because points, lines and polygons are preserved by homogeneous linear transformations. These are affine transformations, and the resulting modeling transformation matrix will also be an affine transformation. If the third column is 0,0,1, then other matrix elements have an intuitive meaning, they specify what happens with basis vector </a:t>
            </a:r>
            <a:r>
              <a:rPr lang="en-US" altLang="hu-HU" sz="1200" dirty="0" err="1" smtClean="0"/>
              <a:t>i</a:t>
            </a:r>
            <a:r>
              <a:rPr lang="en-US" altLang="hu-HU" sz="1200" dirty="0" smtClean="0"/>
              <a:t>, basis vector j, and the origin itself. </a:t>
            </a:r>
          </a:p>
          <a:p>
            <a:endParaRPr lang="en-US" altLang="hu-HU" sz="1200" dirty="0" smtClean="0"/>
          </a:p>
        </p:txBody>
      </p:sp>
    </p:spTree>
    <p:extLst>
      <p:ext uri="{BB962C8B-B14F-4D97-AF65-F5344CB8AC3E}">
        <p14:creationId xmlns:p14="http://schemas.microsoft.com/office/powerpoint/2010/main" val="132906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1150938" y="692150"/>
            <a:ext cx="4556125" cy="3416300"/>
          </a:xfrm>
        </p:spPr>
      </p:sp>
      <p:sp>
        <p:nvSpPr>
          <p:cNvPr id="3" name="Jegyzetek helye 2"/>
          <p:cNvSpPr>
            <a:spLocks noGrp="1"/>
          </p:cNvSpPr>
          <p:nvPr>
            <p:ph type="body" idx="1"/>
          </p:nvPr>
        </p:nvSpPr>
        <p:spPr/>
        <p:txBody>
          <a:bodyPr/>
          <a:lstStyle/>
          <a:p>
            <a:r>
              <a:rPr lang="en-US" altLang="hu-HU" sz="1200" noProof="0" dirty="0" smtClean="0"/>
              <a:t>Screen projection maps the window rectangle, which is the camera in 2D, onto the viewport rectangle, which can be imagined as the photograph. This simple projection is usually executed in two steps, first transforming the window onto a normalized square, execute clipping, and then transforming the square to the viewport. </a:t>
            </a:r>
          </a:p>
          <a:p>
            <a:r>
              <a:rPr lang="en-US" altLang="hu-HU" sz="1200" noProof="0" dirty="0" smtClean="0"/>
              <a:t>Transforming the window to normalized device space, i.e. an origin centered square of corners (-1,-1) and (1,1) is also a sequence of two transformations: </a:t>
            </a:r>
          </a:p>
          <a:p>
            <a:pPr marL="0" marR="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r>
              <a:rPr lang="en-US" altLang="hu-HU" sz="1200" noProof="0" dirty="0" smtClean="0"/>
              <a:t>The</a:t>
            </a:r>
            <a:r>
              <a:rPr lang="en-US" altLang="hu-HU" sz="1200" baseline="0" noProof="0" dirty="0" smtClean="0"/>
              <a:t> first is the </a:t>
            </a:r>
            <a:r>
              <a:rPr lang="en-US" altLang="hu-HU" sz="1200" noProof="0" dirty="0" smtClean="0"/>
              <a:t>View transformation denoted by V: a translation that moves the center of the camera window to the origin.</a:t>
            </a:r>
            <a:r>
              <a:rPr lang="en-US" altLang="hu-HU" sz="1200" baseline="0" noProof="0" dirty="0" smtClean="0"/>
              <a:t> </a:t>
            </a:r>
            <a:r>
              <a:rPr lang="en-US" altLang="hu-HU" sz="1200" noProof="0" dirty="0" smtClean="0"/>
              <a:t>The translation happens with the negative center of the camera window, so after the translation, the camera window center will be in the origin. </a:t>
            </a:r>
          </a:p>
        </p:txBody>
      </p:sp>
    </p:spTree>
    <p:extLst>
      <p:ext uri="{BB962C8B-B14F-4D97-AF65-F5344CB8AC3E}">
        <p14:creationId xmlns:p14="http://schemas.microsoft.com/office/powerpoint/2010/main" val="4226650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1150938" y="692150"/>
            <a:ext cx="4556125" cy="3416300"/>
          </a:xfrm>
        </p:spPr>
      </p:sp>
      <p:sp>
        <p:nvSpPr>
          <p:cNvPr id="3" name="Jegyzetek helye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r>
              <a:rPr lang="en-US" altLang="hu-HU" sz="1200" noProof="0" dirty="0" smtClean="0"/>
              <a:t>The second transformation</a:t>
            </a:r>
            <a:r>
              <a:rPr lang="en-US" altLang="hu-HU" sz="1200" baseline="0" noProof="0" dirty="0" smtClean="0"/>
              <a:t> is the </a:t>
            </a:r>
            <a:r>
              <a:rPr lang="en-US" altLang="hu-HU" sz="1200" noProof="0" dirty="0" smtClean="0"/>
              <a:t>Projection denoted by P:</a:t>
            </a:r>
            <a:r>
              <a:rPr lang="en-US" altLang="hu-HU" sz="1200" baseline="0" noProof="0" dirty="0" smtClean="0"/>
              <a:t> </a:t>
            </a:r>
            <a:r>
              <a:rPr lang="en-US" altLang="hu-HU" sz="1200" noProof="0" dirty="0" smtClean="0"/>
              <a:t>a scaling that modifies the window width and height to 2. </a:t>
            </a:r>
          </a:p>
          <a:p>
            <a:pPr marL="0" marR="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r>
              <a:rPr lang="en-US" altLang="hu-HU" sz="1200" noProof="0" dirty="0" smtClean="0"/>
              <a:t>Projection transformation scales by 2/</a:t>
            </a:r>
            <a:r>
              <a:rPr lang="en-US" altLang="hu-HU" sz="1200" i="1" noProof="0" dirty="0" err="1" smtClean="0"/>
              <a:t>w</a:t>
            </a:r>
            <a:r>
              <a:rPr lang="en-US" altLang="hu-HU" sz="1200" baseline="-25000" noProof="0" dirty="0" err="1" smtClean="0"/>
              <a:t>x</a:t>
            </a:r>
            <a:r>
              <a:rPr lang="en-US" altLang="hu-HU" sz="1200" baseline="-25000" noProof="0" dirty="0" smtClean="0"/>
              <a:t> </a:t>
            </a:r>
            <a:r>
              <a:rPr lang="en-US" altLang="hu-HU" sz="1200" baseline="0" noProof="0" dirty="0" smtClean="0"/>
              <a:t>in direction x and </a:t>
            </a:r>
            <a:r>
              <a:rPr lang="en-US" altLang="hu-HU" sz="1200" noProof="0" dirty="0" smtClean="0"/>
              <a:t> by 2/</a:t>
            </a:r>
            <a:r>
              <a:rPr lang="en-US" altLang="hu-HU" sz="1200" i="1" noProof="0" dirty="0" err="1" smtClean="0"/>
              <a:t>w</a:t>
            </a:r>
            <a:r>
              <a:rPr lang="en-US" altLang="hu-HU" sz="1200" baseline="-25000" noProof="0" dirty="0" err="1" smtClean="0"/>
              <a:t>y</a:t>
            </a:r>
            <a:r>
              <a:rPr lang="en-US" altLang="hu-HU" sz="1200" baseline="0" noProof="0" dirty="0" smtClean="0"/>
              <a:t> in direction y where (</a:t>
            </a:r>
            <a:r>
              <a:rPr lang="en-US" altLang="hu-HU" sz="1200" i="1" noProof="0" dirty="0" err="1" smtClean="0"/>
              <a:t>w</a:t>
            </a:r>
            <a:r>
              <a:rPr lang="en-US" altLang="hu-HU" sz="1200" baseline="-25000" noProof="0" dirty="0" err="1" smtClean="0"/>
              <a:t>x</a:t>
            </a:r>
            <a:r>
              <a:rPr lang="en-US" altLang="hu-HU" sz="1200" baseline="0" noProof="0" dirty="0" smtClean="0"/>
              <a:t>, </a:t>
            </a:r>
            <a:r>
              <a:rPr lang="en-US" altLang="hu-HU" sz="1200" i="1" noProof="0" dirty="0" err="1" smtClean="0"/>
              <a:t>w</a:t>
            </a:r>
            <a:r>
              <a:rPr lang="en-US" altLang="hu-HU" sz="1200" baseline="-25000" noProof="0" dirty="0" err="1" smtClean="0"/>
              <a:t>y</a:t>
            </a:r>
            <a:r>
              <a:rPr lang="en-US" altLang="hu-HU" sz="1200" baseline="0" noProof="0" dirty="0" smtClean="0"/>
              <a:t>) </a:t>
            </a:r>
            <a:r>
              <a:rPr lang="en-US" altLang="hu-HU" sz="1200" noProof="0" dirty="0" smtClean="0"/>
              <a:t>are</a:t>
            </a:r>
            <a:r>
              <a:rPr lang="en-US" altLang="hu-HU" sz="1200" baseline="0" noProof="0" dirty="0" smtClean="0"/>
              <a:t> the width and height of the camera window to make sure that after scaling the camera window will be a square of edge length</a:t>
            </a:r>
            <a:r>
              <a:rPr lang="en-US" altLang="hu-HU" sz="1200" noProof="0" dirty="0" smtClean="0"/>
              <a:t> 2. </a:t>
            </a:r>
          </a:p>
        </p:txBody>
      </p:sp>
    </p:spTree>
    <p:extLst>
      <p:ext uri="{BB962C8B-B14F-4D97-AF65-F5344CB8AC3E}">
        <p14:creationId xmlns:p14="http://schemas.microsoft.com/office/powerpoint/2010/main" val="40371177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1150938" y="692150"/>
            <a:ext cx="4556125" cy="3416300"/>
          </a:xfrm>
        </p:spPr>
      </p:sp>
      <p:sp>
        <p:nvSpPr>
          <p:cNvPr id="3" name="Jegyzetek helye 2"/>
          <p:cNvSpPr>
            <a:spLocks noGrp="1"/>
          </p:cNvSpPr>
          <p:nvPr>
            <p:ph type="body" idx="1"/>
          </p:nvPr>
        </p:nvSpPr>
        <p:spPr/>
        <p:txBody>
          <a:bodyPr/>
          <a:lstStyle/>
          <a:p>
            <a:r>
              <a:rPr lang="en-US" sz="1000" noProof="0" dirty="0" smtClean="0"/>
              <a:t>A 2D camera is thus represented by the center </a:t>
            </a:r>
            <a:r>
              <a:rPr lang="en-US" sz="1000" noProof="0" dirty="0" err="1" smtClean="0"/>
              <a:t>wCenter</a:t>
            </a:r>
            <a:r>
              <a:rPr lang="en-US" sz="1000" noProof="0" dirty="0" smtClean="0"/>
              <a:t> and the size </a:t>
            </a:r>
            <a:r>
              <a:rPr lang="en-US" sz="1000" noProof="0" dirty="0" err="1" smtClean="0"/>
              <a:t>wSize</a:t>
            </a:r>
            <a:r>
              <a:rPr lang="en-US" sz="1000" noProof="0" dirty="0" smtClean="0"/>
              <a:t> of the camera window. We use w initials since these data are interpreted in world coordinates. A 2D camera is associated with view and projection transformations, as well as their inverse. Zoom and pan are just the modifications of the size and center, respectively. </a:t>
            </a:r>
            <a:endParaRPr lang="en-US" sz="1000" noProof="0" dirty="0"/>
          </a:p>
        </p:txBody>
      </p:sp>
    </p:spTree>
    <p:extLst>
      <p:ext uri="{BB962C8B-B14F-4D97-AF65-F5344CB8AC3E}">
        <p14:creationId xmlns:p14="http://schemas.microsoft.com/office/powerpoint/2010/main" val="8373983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xfrm>
            <a:off x="1150938" y="692150"/>
            <a:ext cx="4556125" cy="3416300"/>
          </a:xfrm>
          <a:ln cap="flat"/>
        </p:spPr>
      </p:sp>
      <p:sp>
        <p:nvSpPr>
          <p:cNvPr id="35843" name="Rectangle 3"/>
          <p:cNvSpPr>
            <a:spLocks noGrp="1" noChangeArrowheads="1"/>
          </p:cNvSpPr>
          <p:nvPr>
            <p:ph type="body" idx="1"/>
          </p:nvPr>
        </p:nvSpPr>
        <p:spPr>
          <a:ln w="9525"/>
        </p:spPr>
        <p:txBody>
          <a:bodyPr/>
          <a:lstStyle/>
          <a:p>
            <a:pPr>
              <a:defRPr/>
            </a:pPr>
            <a:r>
              <a:rPr lang="en-US" sz="1000" noProof="0" dirty="0" smtClean="0"/>
              <a:t>Having transformed the objects to normalized</a:t>
            </a:r>
            <a:r>
              <a:rPr lang="en-US" sz="1000" baseline="0" noProof="0" dirty="0" smtClean="0"/>
              <a:t> device space, the next step is clipping that removes object parts outside of the camera window or the viewport.</a:t>
            </a:r>
            <a:endParaRPr lang="en-US" sz="1000" noProof="0" dirty="0" smtClean="0"/>
          </a:p>
          <a:p>
            <a:pPr>
              <a:defRPr/>
            </a:pPr>
            <a:r>
              <a:rPr lang="en-US" sz="1000" noProof="0" dirty="0" smtClean="0"/>
              <a:t>Clipping is executed usually in normalized device space where the camera window or the viewport is a square of corner points (-1,-1)</a:t>
            </a:r>
            <a:r>
              <a:rPr lang="en-US" sz="1000" baseline="0" noProof="0" dirty="0" smtClean="0"/>
              <a:t> and </a:t>
            </a:r>
            <a:r>
              <a:rPr lang="en-US" sz="1000" noProof="0" dirty="0" smtClean="0"/>
              <a:t>(1, 1), </a:t>
            </a:r>
          </a:p>
          <a:p>
            <a:pPr>
              <a:defRPr/>
            </a:pPr>
            <a:r>
              <a:rPr lang="en-US" sz="1000" noProof="0" dirty="0" smtClean="0"/>
              <a:t>therefore for a point to survive, its x, y coordinates must be between -1 and 1. To be general, we denote the limits by </a:t>
            </a:r>
            <a:r>
              <a:rPr lang="en-US" sz="1000" i="1" kern="0" noProof="0" dirty="0" err="1" smtClean="0">
                <a:latin typeface="Times New Roman"/>
              </a:rPr>
              <a:t>x</a:t>
            </a:r>
            <a:r>
              <a:rPr lang="en-US" sz="1000" kern="0" baseline="-25000" noProof="0" dirty="0" err="1" smtClean="0">
                <a:latin typeface="Times New Roman"/>
              </a:rPr>
              <a:t>min</a:t>
            </a:r>
            <a:r>
              <a:rPr lang="en-US" sz="1000" noProof="0" dirty="0" smtClean="0"/>
              <a:t>, </a:t>
            </a:r>
            <a:r>
              <a:rPr lang="en-US" sz="1000" i="1" kern="0" noProof="0" dirty="0" err="1" smtClean="0">
                <a:latin typeface="Times New Roman"/>
              </a:rPr>
              <a:t>x</a:t>
            </a:r>
            <a:r>
              <a:rPr lang="en-US" sz="1000" kern="0" baseline="-25000" noProof="0" dirty="0" err="1" smtClean="0">
                <a:latin typeface="Times New Roman"/>
              </a:rPr>
              <a:t>max</a:t>
            </a:r>
            <a:r>
              <a:rPr lang="en-US" sz="1000" baseline="0" noProof="0" dirty="0" smtClean="0"/>
              <a:t>, </a:t>
            </a:r>
            <a:r>
              <a:rPr lang="en-US" sz="1000" i="1" kern="0" noProof="0" dirty="0" err="1" smtClean="0">
                <a:latin typeface="Times New Roman"/>
              </a:rPr>
              <a:t>y</a:t>
            </a:r>
            <a:r>
              <a:rPr lang="en-US" sz="1000" kern="0" baseline="-25000" noProof="0" dirty="0" err="1" smtClean="0">
                <a:latin typeface="Times New Roman"/>
              </a:rPr>
              <a:t>min</a:t>
            </a:r>
            <a:r>
              <a:rPr lang="en-US" sz="1000" noProof="0" dirty="0" smtClean="0"/>
              <a:t>, </a:t>
            </a:r>
            <a:r>
              <a:rPr lang="en-US" sz="1000" i="1" kern="0" noProof="0" dirty="0" err="1" smtClean="0">
                <a:latin typeface="Times New Roman"/>
              </a:rPr>
              <a:t>y</a:t>
            </a:r>
            <a:r>
              <a:rPr lang="en-US" sz="1000" kern="0" baseline="-25000" noProof="0" dirty="0" err="1" smtClean="0">
                <a:latin typeface="Times New Roman"/>
              </a:rPr>
              <a:t>max</a:t>
            </a:r>
            <a:r>
              <a:rPr lang="en-US" sz="1000" noProof="0" dirty="0" smtClean="0"/>
              <a:t>.</a:t>
            </a:r>
          </a:p>
          <a:p>
            <a:pPr marL="0" lvl="1">
              <a:defRPr/>
            </a:pPr>
            <a:r>
              <a:rPr lang="en-US" sz="1000" noProof="0" dirty="0" smtClean="0"/>
              <a:t>A point is preserved by clipping if it satisfies </a:t>
            </a:r>
            <a:r>
              <a:rPr lang="en-US" sz="1000" i="1" kern="0" noProof="0" dirty="0" smtClean="0">
                <a:latin typeface="Times New Roman"/>
              </a:rPr>
              <a:t>x &gt; </a:t>
            </a:r>
            <a:r>
              <a:rPr lang="en-US" sz="1000" i="1" kern="0" noProof="0" dirty="0" err="1" smtClean="0">
                <a:latin typeface="Times New Roman"/>
              </a:rPr>
              <a:t>x</a:t>
            </a:r>
            <a:r>
              <a:rPr lang="en-US" sz="1000" kern="0" baseline="-25000" noProof="0" dirty="0" err="1" smtClean="0">
                <a:latin typeface="Times New Roman"/>
              </a:rPr>
              <a:t>min</a:t>
            </a:r>
            <a:r>
              <a:rPr lang="en-US" sz="1000" kern="0" noProof="0" dirty="0" smtClean="0">
                <a:latin typeface="Times New Roman"/>
              </a:rPr>
              <a:t>= -1,</a:t>
            </a:r>
            <a:r>
              <a:rPr lang="en-US" sz="1000" i="1" kern="0" noProof="0" dirty="0" smtClean="0">
                <a:latin typeface="Times New Roman"/>
              </a:rPr>
              <a:t> x &lt; </a:t>
            </a:r>
            <a:r>
              <a:rPr lang="en-US" sz="1000" i="1" kern="0" noProof="0" dirty="0" err="1" smtClean="0">
                <a:latin typeface="Times New Roman"/>
              </a:rPr>
              <a:t>x</a:t>
            </a:r>
            <a:r>
              <a:rPr lang="en-US" sz="1000" kern="0" baseline="-25000" noProof="0" dirty="0" err="1" smtClean="0">
                <a:latin typeface="Times New Roman"/>
              </a:rPr>
              <a:t>max</a:t>
            </a:r>
            <a:r>
              <a:rPr lang="en-US" sz="1000" kern="0" noProof="0" dirty="0" smtClean="0">
                <a:latin typeface="Times New Roman"/>
              </a:rPr>
              <a:t>= +1,</a:t>
            </a:r>
            <a:r>
              <a:rPr lang="en-US" sz="1000" i="1" kern="0" noProof="0" dirty="0" smtClean="0">
                <a:latin typeface="Times New Roman"/>
              </a:rPr>
              <a:t> y &gt; </a:t>
            </a:r>
            <a:r>
              <a:rPr lang="en-US" sz="1000" i="1" kern="0" noProof="0" dirty="0" err="1" smtClean="0">
                <a:latin typeface="Times New Roman"/>
              </a:rPr>
              <a:t>y</a:t>
            </a:r>
            <a:r>
              <a:rPr lang="en-US" sz="1000" kern="0" baseline="-25000" noProof="0" dirty="0" err="1" smtClean="0">
                <a:latin typeface="Times New Roman"/>
              </a:rPr>
              <a:t>min</a:t>
            </a:r>
            <a:r>
              <a:rPr lang="en-US" sz="1000" kern="0" noProof="0" dirty="0" smtClean="0">
                <a:latin typeface="Times New Roman"/>
              </a:rPr>
              <a:t>= -1,</a:t>
            </a:r>
            <a:r>
              <a:rPr lang="en-US" sz="1000" i="1" kern="0" noProof="0" dirty="0" smtClean="0">
                <a:latin typeface="Times New Roman"/>
              </a:rPr>
              <a:t> y &lt; </a:t>
            </a:r>
            <a:r>
              <a:rPr lang="en-US" sz="1000" i="1" kern="0" noProof="0" dirty="0" err="1" smtClean="0">
                <a:latin typeface="Times New Roman"/>
              </a:rPr>
              <a:t>y</a:t>
            </a:r>
            <a:r>
              <a:rPr lang="en-US" sz="1000" kern="0" baseline="-25000" noProof="0" dirty="0" err="1" smtClean="0">
                <a:latin typeface="Times New Roman"/>
              </a:rPr>
              <a:t>max</a:t>
            </a:r>
            <a:r>
              <a:rPr lang="en-US" sz="1000" kern="0" noProof="0" dirty="0" smtClean="0">
                <a:latin typeface="Times New Roman"/>
              </a:rPr>
              <a:t>= +1. Let us realize that each of these inequalities is a clipping condition for a half-plane. A point is inside the clipping rectangle if it is inside all four half planes since the clipping rectangle is the intersection of the half planes. </a:t>
            </a:r>
          </a:p>
          <a:p>
            <a:pPr marL="0" lvl="1">
              <a:defRPr/>
            </a:pPr>
            <a:r>
              <a:rPr lang="en-US" sz="1000" kern="0" noProof="0" dirty="0" smtClean="0">
                <a:latin typeface="Times New Roman"/>
              </a:rPr>
              <a:t>This concept is very useful when line segments or polygons are clipped since testing whether or not the two endpoints of line segment or vertices of a polygon are outside the clipping rectangle cannot help to decide whether there is an inner part of the primitive. </a:t>
            </a:r>
          </a:p>
          <a:p>
            <a:pPr marL="0" lvl="1">
              <a:defRPr/>
            </a:pPr>
            <a:endParaRPr lang="en-US" kern="0" baseline="-25000" noProof="0" dirty="0" smtClean="0">
              <a:latin typeface="Times New Roman"/>
            </a:endParaRPr>
          </a:p>
          <a:p>
            <a:pPr>
              <a:defRPr/>
            </a:pPr>
            <a:endParaRPr lang="en-US" noProof="0" dirty="0" smtClean="0"/>
          </a:p>
          <a:p>
            <a:pPr>
              <a:defRPr/>
            </a:pPr>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1150938" y="692150"/>
            <a:ext cx="4556125" cy="3416300"/>
          </a:xfrm>
        </p:spPr>
      </p:sp>
      <p:sp>
        <p:nvSpPr>
          <p:cNvPr id="3" name="Jegyzetek helye 2"/>
          <p:cNvSpPr>
            <a:spLocks noGrp="1"/>
          </p:cNvSpPr>
          <p:nvPr>
            <p:ph type="body" idx="1"/>
          </p:nvPr>
        </p:nvSpPr>
        <p:spPr/>
        <p:txBody>
          <a:bodyPr/>
          <a:lstStyle/>
          <a:p>
            <a:r>
              <a:rPr lang="en-US" sz="1000" noProof="0" dirty="0" smtClean="0"/>
              <a:t>Thus clipping</a:t>
            </a:r>
            <a:r>
              <a:rPr lang="en-US" sz="1000" baseline="0" noProof="0" dirty="0" smtClean="0"/>
              <a:t> on a rectangle is replaced by the sequence of four clipping steps on four half planes. </a:t>
            </a:r>
            <a:endParaRPr lang="en-US" sz="1000" noProof="0" dirty="0"/>
          </a:p>
        </p:txBody>
      </p:sp>
    </p:spTree>
    <p:extLst>
      <p:ext uri="{BB962C8B-B14F-4D97-AF65-F5344CB8AC3E}">
        <p14:creationId xmlns:p14="http://schemas.microsoft.com/office/powerpoint/2010/main" val="1167404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1150938" y="692150"/>
            <a:ext cx="4556125" cy="3416300"/>
          </a:xfrm>
        </p:spPr>
      </p:sp>
      <p:sp>
        <p:nvSpPr>
          <p:cNvPr id="3" name="Jegyzetek helye 2"/>
          <p:cNvSpPr>
            <a:spLocks noGrp="1"/>
          </p:cNvSpPr>
          <p:nvPr>
            <p:ph type="body" idx="1"/>
          </p:nvPr>
        </p:nvSpPr>
        <p:spPr/>
        <p:txBody>
          <a:bodyPr/>
          <a:lstStyle/>
          <a:p>
            <a:r>
              <a:rPr lang="en-US" altLang="hu-HU" sz="1200" noProof="0" dirty="0" smtClean="0"/>
              <a:t>Let us </a:t>
            </a:r>
            <a:r>
              <a:rPr lang="hu-HU" altLang="hu-HU" sz="1200" noProof="0" dirty="0" err="1" smtClean="0"/>
              <a:t>consider</a:t>
            </a:r>
            <a:r>
              <a:rPr lang="hu-HU" altLang="hu-HU" sz="1200" noProof="0" dirty="0" smtClean="0"/>
              <a:t> </a:t>
            </a:r>
            <a:r>
              <a:rPr lang="hu-HU" altLang="hu-HU" sz="1200" noProof="0" dirty="0" err="1" smtClean="0"/>
              <a:t>the</a:t>
            </a:r>
            <a:r>
              <a:rPr lang="hu-HU" altLang="hu-HU" sz="1200" noProof="0" dirty="0" smtClean="0"/>
              <a:t> </a:t>
            </a:r>
            <a:r>
              <a:rPr lang="hu-HU" altLang="hu-HU" sz="1200" noProof="0" dirty="0" err="1" smtClean="0"/>
              <a:t>rendering</a:t>
            </a:r>
            <a:r>
              <a:rPr lang="hu-HU" altLang="hu-HU" sz="1200" noProof="0" dirty="0" smtClean="0"/>
              <a:t> </a:t>
            </a:r>
            <a:r>
              <a:rPr lang="hu-HU" altLang="hu-HU" sz="1200" noProof="0" dirty="0" err="1" smtClean="0"/>
              <a:t>problem</a:t>
            </a:r>
            <a:r>
              <a:rPr lang="hu-HU" altLang="hu-HU" sz="1200" noProof="0" dirty="0" smtClean="0"/>
              <a:t> </a:t>
            </a:r>
            <a:r>
              <a:rPr lang="en-US" altLang="hu-HU" sz="1200" noProof="0" dirty="0" smtClean="0"/>
              <a:t>when the virtual world is two dimensional, so objects are in a plane. The virtual world should</a:t>
            </a:r>
            <a:r>
              <a:rPr lang="en-US" altLang="hu-HU" sz="1200" baseline="0" noProof="0" dirty="0" smtClean="0"/>
              <a:t> be represented by numbers, for which we need a </a:t>
            </a:r>
            <a:r>
              <a:rPr lang="en-US" altLang="hu-HU" sz="1200" b="1" baseline="0" noProof="0" dirty="0" smtClean="0"/>
              <a:t>world coordinate system</a:t>
            </a:r>
            <a:r>
              <a:rPr lang="en-US" altLang="hu-HU" sz="1200" baseline="0" noProof="0" dirty="0" smtClean="0"/>
              <a:t>. </a:t>
            </a:r>
            <a:r>
              <a:rPr lang="en-US" altLang="hu-HU" sz="1200" noProof="0" dirty="0" smtClean="0"/>
              <a:t>A convenient reference system is a Cartesian coordinate system with an origin, two axes and also a unit. Using these every point of the plane can be specified by two numbers defining the distance traveled along the two axes and measured with respect to the unit. </a:t>
            </a:r>
          </a:p>
          <a:p>
            <a:r>
              <a:rPr lang="en-US" altLang="hu-HU" sz="1200" noProof="0" dirty="0" smtClean="0"/>
              <a:t>With pairs of numbers, points can be defined, which can form primitives by adding topology information. For example, we can say that these three points define a triangle. Primitives are given material properties, which usually include the color.</a:t>
            </a:r>
            <a:endParaRPr lang="en-US" sz="1200" noProof="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noProof="0" dirty="0" smtClean="0"/>
              <a:t>The rendering</a:t>
            </a:r>
            <a:r>
              <a:rPr lang="en-US" sz="1200" baseline="0" noProof="0" dirty="0" smtClean="0"/>
              <a:t> process takes a photograph of the virtual world and presents the photo on the computer screen. The rectangle of the photo is called the </a:t>
            </a:r>
            <a:r>
              <a:rPr lang="en-US" sz="1200" b="1" baseline="0" noProof="0" dirty="0" smtClean="0"/>
              <a:t>viewport</a:t>
            </a:r>
            <a:r>
              <a:rPr lang="en-US" sz="1200" baseline="0" noProof="0" dirty="0" smtClean="0"/>
              <a:t>. </a:t>
            </a:r>
          </a:p>
          <a:p>
            <a:r>
              <a:rPr lang="en-US" sz="1200" baseline="0" noProof="0" dirty="0" smtClean="0"/>
              <a:t>Pixels on the computer screen are identified in screen coordinates that identify the row and column of each pixel. In other words, the unit of the screen coordinate system is the pixel. To implement the photographing process, we introduce a camera in the virtual world. In 2D, the camera is just a rectangle, called the </a:t>
            </a:r>
            <a:r>
              <a:rPr lang="en-US" sz="1200" b="1" baseline="0" noProof="0" dirty="0" smtClean="0"/>
              <a:t>camera window</a:t>
            </a:r>
            <a:r>
              <a:rPr lang="en-US" sz="1200" b="0" baseline="0" noProof="0" dirty="0" smtClean="0"/>
              <a:t>. This rectangle has edges parallel with the coordinate axes. Similarly, the viewport edges are also parallel with the axes of the screen coordinates.</a:t>
            </a:r>
          </a:p>
          <a:p>
            <a:r>
              <a:rPr lang="en-US" sz="1200" b="0" baseline="0" noProof="0" dirty="0" smtClean="0"/>
              <a:t>Rendering finds a correspondence between the pixels of the viewport and the objects of the virtual world. This correspondence can be established from two opposite directions. We can start the process in the virtual world, transforms objects one by one on the screen, and color pixels covered by the transformed objects. This approach is </a:t>
            </a:r>
            <a:r>
              <a:rPr lang="en-US" sz="1200" b="1" baseline="0" noProof="0" dirty="0" smtClean="0"/>
              <a:t>object-driven</a:t>
            </a:r>
            <a:r>
              <a:rPr lang="en-US" sz="1200" b="0" baseline="0" noProof="0" dirty="0" smtClean="0"/>
              <a:t>.</a:t>
            </a:r>
          </a:p>
        </p:txBody>
      </p:sp>
    </p:spTree>
    <p:extLst>
      <p:ext uri="{BB962C8B-B14F-4D97-AF65-F5344CB8AC3E}">
        <p14:creationId xmlns:p14="http://schemas.microsoft.com/office/powerpoint/2010/main" val="34906239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1150938" y="692150"/>
            <a:ext cx="4556125" cy="3416300"/>
          </a:xfrm>
        </p:spPr>
      </p:sp>
      <p:sp>
        <p:nvSpPr>
          <p:cNvPr id="3" name="Jegyzetek helye 2"/>
          <p:cNvSpPr>
            <a:spLocks noGrp="1"/>
          </p:cNvSpPr>
          <p:nvPr>
            <p:ph type="body" idx="1"/>
          </p:nvPr>
        </p:nvSpPr>
        <p:spPr/>
        <p:txBody>
          <a:bodyPr/>
          <a:lstStyle/>
          <a:p>
            <a:endParaRPr lang="en-US"/>
          </a:p>
        </p:txBody>
      </p:sp>
    </p:spTree>
    <p:extLst>
      <p:ext uri="{BB962C8B-B14F-4D97-AF65-F5344CB8AC3E}">
        <p14:creationId xmlns:p14="http://schemas.microsoft.com/office/powerpoint/2010/main" val="32210479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1150938" y="692150"/>
            <a:ext cx="4556125" cy="3416300"/>
          </a:xfrm>
        </p:spPr>
      </p:sp>
      <p:sp>
        <p:nvSpPr>
          <p:cNvPr id="3" name="Jegyzetek helye 2"/>
          <p:cNvSpPr>
            <a:spLocks noGrp="1"/>
          </p:cNvSpPr>
          <p:nvPr>
            <p:ph type="body" idx="1"/>
          </p:nvPr>
        </p:nvSpPr>
        <p:spPr/>
        <p:txBody>
          <a:bodyPr/>
          <a:lstStyle/>
          <a:p>
            <a:endParaRPr lang="en-US"/>
          </a:p>
        </p:txBody>
      </p:sp>
    </p:spTree>
    <p:extLst>
      <p:ext uri="{BB962C8B-B14F-4D97-AF65-F5344CB8AC3E}">
        <p14:creationId xmlns:p14="http://schemas.microsoft.com/office/powerpoint/2010/main" val="2580589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1150938" y="692150"/>
            <a:ext cx="4556125" cy="3416300"/>
          </a:xfrm>
        </p:spPr>
      </p:sp>
      <p:sp>
        <p:nvSpPr>
          <p:cNvPr id="3" name="Jegyzetek helye 2"/>
          <p:cNvSpPr>
            <a:spLocks noGrp="1"/>
          </p:cNvSpPr>
          <p:nvPr>
            <p:ph type="body" idx="1"/>
          </p:nvPr>
        </p:nvSpPr>
        <p:spPr/>
        <p:txBody>
          <a:bodyPr/>
          <a:lstStyle/>
          <a:p>
            <a:endParaRPr lang="en-US"/>
          </a:p>
        </p:txBody>
      </p:sp>
    </p:spTree>
    <p:extLst>
      <p:ext uri="{BB962C8B-B14F-4D97-AF65-F5344CB8AC3E}">
        <p14:creationId xmlns:p14="http://schemas.microsoft.com/office/powerpoint/2010/main" val="1380996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1150938" y="692150"/>
            <a:ext cx="4556125" cy="3416300"/>
          </a:xfrm>
          <a:ln cap="flat"/>
        </p:spPr>
      </p:sp>
      <p:sp>
        <p:nvSpPr>
          <p:cNvPr id="471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hu-HU" sz="1000" dirty="0" smtClean="0"/>
              <a:t>Let us consider a line segment and its clipping on a single half plane, for</a:t>
            </a:r>
            <a:r>
              <a:rPr lang="en-US" altLang="hu-HU" sz="1000" baseline="0" dirty="0" smtClean="0"/>
              <a:t> example, the plane of </a:t>
            </a:r>
            <a:r>
              <a:rPr lang="en-US" sz="1000" i="1" kern="0" noProof="0" dirty="0" smtClean="0">
                <a:latin typeface="Times New Roman"/>
              </a:rPr>
              <a:t>x &lt; </a:t>
            </a:r>
            <a:r>
              <a:rPr lang="en-US" sz="1000" i="1" kern="0" noProof="0" dirty="0" err="1" smtClean="0">
                <a:latin typeface="Times New Roman"/>
              </a:rPr>
              <a:t>x</a:t>
            </a:r>
            <a:r>
              <a:rPr lang="en-US" sz="1000" kern="0" baseline="-25000" noProof="0" dirty="0" err="1" smtClean="0">
                <a:latin typeface="Times New Roman"/>
              </a:rPr>
              <a:t>max</a:t>
            </a:r>
            <a:r>
              <a:rPr lang="en-US" altLang="hu-HU" sz="1000" dirty="0" smtClean="0"/>
              <a:t>. If both endpoints are inside, then the complete line segment is inside </a:t>
            </a:r>
            <a:r>
              <a:rPr lang="en-US" altLang="hu-HU" sz="1000" b="1" u="sng" dirty="0" smtClean="0"/>
              <a:t>since the inner region, which is a half plane, is convex</a:t>
            </a:r>
            <a:r>
              <a:rPr lang="en-US" altLang="hu-HU" sz="1000" dirty="0" smtClean="0"/>
              <a:t>. If both endpoints are outside, then the line segment is completely outside, </a:t>
            </a:r>
            <a:r>
              <a:rPr lang="en-US" altLang="hu-HU" sz="1000" b="1" u="sng" dirty="0" smtClean="0"/>
              <a:t>since the outer region, which is also a half plane, is also convex</a:t>
            </a:r>
            <a:r>
              <a:rPr lang="en-US" altLang="hu-HU" sz="1000" dirty="0" smtClean="0"/>
              <a:t>. If one endpoint is inside while the other is outside, then the intersection of the line segment and the clipping line is calculated, and the outer point is replaced by the intersection.</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hu-HU" sz="1000" dirty="0" smtClean="0"/>
              <a:t>For the intersection calculation, we take the parametric equation of the line segment, which expresses the line segment points as the convex combination of the two endpoints, and also the equation of the clipping boundary, e.g. </a:t>
            </a:r>
            <a:r>
              <a:rPr lang="en-US" altLang="hu-HU" sz="1000" i="1" dirty="0" smtClean="0">
                <a:latin typeface="Times New Roman" panose="02020603050405020304" pitchFamily="18" charset="0"/>
                <a:cs typeface="Times New Roman" panose="02020603050405020304" pitchFamily="18" charset="0"/>
              </a:rPr>
              <a:t>x</a:t>
            </a:r>
            <a:r>
              <a:rPr lang="en-US" altLang="hu-HU" sz="1000" dirty="0" smtClean="0">
                <a:latin typeface="Times New Roman" panose="02020603050405020304" pitchFamily="18" charset="0"/>
                <a:cs typeface="Times New Roman" panose="02020603050405020304" pitchFamily="18" charset="0"/>
              </a:rPr>
              <a:t> = </a:t>
            </a:r>
            <a:r>
              <a:rPr lang="en-US" altLang="hu-HU" sz="1000" i="1" dirty="0" err="1" smtClean="0">
                <a:latin typeface="Times New Roman" panose="02020603050405020304" pitchFamily="18" charset="0"/>
                <a:cs typeface="Times New Roman" panose="02020603050405020304" pitchFamily="18" charset="0"/>
              </a:rPr>
              <a:t>x</a:t>
            </a:r>
            <a:r>
              <a:rPr lang="en-US" altLang="hu-HU" sz="1000" baseline="-25000" dirty="0" err="1" smtClean="0">
                <a:latin typeface="Times New Roman" panose="02020603050405020304" pitchFamily="18" charset="0"/>
                <a:cs typeface="Times New Roman" panose="02020603050405020304" pitchFamily="18" charset="0"/>
              </a:rPr>
              <a:t>max</a:t>
            </a:r>
            <a:r>
              <a:rPr lang="en-US" altLang="hu-HU" sz="1000" dirty="0" smtClean="0"/>
              <a:t>. This system of linear equations is solved and we obtain the intersection point.</a:t>
            </a:r>
          </a:p>
          <a:p>
            <a:endParaRPr lang="en-US" altLang="hu-HU" sz="1000"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xfrm>
            <a:off x="1150938" y="692150"/>
            <a:ext cx="4556125" cy="3416300"/>
          </a:xfrm>
          <a:ln/>
        </p:spPr>
      </p:sp>
      <p:sp>
        <p:nvSpPr>
          <p:cNvPr id="481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hu-HU" sz="1000" noProof="0" dirty="0" smtClean="0"/>
              <a:t>Polygon clipping is traced back to line clipping. We consider the edges of the polygon one-by-one. If both endpoints are in, the edge will also be part of the clipped polygon. If both of them are out, the edge is ignored. If one is in and the other is out, the inner part of the segment is computed and added as an edge of the clipped polygon. </a:t>
            </a:r>
          </a:p>
          <a:p>
            <a:r>
              <a:rPr lang="en-US" altLang="hu-HU" sz="1000" noProof="0" dirty="0" smtClean="0"/>
              <a:t>The input of this implementation is an array of vertices p and number of points n. The output is another array of vertices q and number of vertices in it m.</a:t>
            </a:r>
          </a:p>
          <a:p>
            <a:r>
              <a:rPr lang="en-US" altLang="hu-HU" sz="1000" noProof="0" dirty="0" smtClean="0"/>
              <a:t>Usually, we can assume that the edge </a:t>
            </a:r>
            <a:r>
              <a:rPr lang="en-US" altLang="hu-HU" sz="1000" noProof="0" dirty="0" err="1" smtClean="0"/>
              <a:t>i</a:t>
            </a:r>
            <a:r>
              <a:rPr lang="en-US" altLang="hu-HU" sz="1000" noProof="0" dirty="0" smtClean="0"/>
              <a:t> has endpoints p[</a:t>
            </a:r>
            <a:r>
              <a:rPr lang="en-US" altLang="hu-HU" sz="1000" noProof="0" dirty="0" err="1" smtClean="0"/>
              <a:t>i</a:t>
            </a:r>
            <a:r>
              <a:rPr lang="en-US" altLang="hu-HU" sz="1000" noProof="0" dirty="0" smtClean="0"/>
              <a:t>] and p[i+1]. However, the last edge is an exception since its endpoints are p[n-1] and p[0]. Either the last point should be handled</a:t>
            </a:r>
            <a:r>
              <a:rPr lang="en-US" altLang="hu-HU" sz="1000" baseline="0" noProof="0" dirty="0" smtClean="0"/>
              <a:t> in a special way, or we can store the first element once again at the end to avoid </a:t>
            </a:r>
            <a:r>
              <a:rPr lang="en-US" altLang="hu-HU" sz="1000" baseline="0" noProof="0" dirty="0" err="1" smtClean="0"/>
              <a:t>overindexing</a:t>
            </a:r>
            <a:r>
              <a:rPr lang="en-US" altLang="hu-HU" sz="1000" baseline="0" noProof="0" dirty="0" smtClean="0"/>
              <a:t> the array.</a:t>
            </a:r>
            <a:endParaRPr lang="en-US" altLang="hu-HU" sz="1000" noProof="0" dirty="0" smtClean="0"/>
          </a:p>
          <a:p>
            <a:endParaRPr lang="hu-HU" altLang="hu-HU" sz="1000"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1150938" y="692150"/>
            <a:ext cx="4556125" cy="3416300"/>
          </a:xfrm>
          <a:ln/>
        </p:spPr>
      </p:sp>
      <p:sp>
        <p:nvSpPr>
          <p:cNvPr id="70659" name="Rectangle 3"/>
          <p:cNvSpPr>
            <a:spLocks noGrp="1" noChangeArrowheads="1"/>
          </p:cNvSpPr>
          <p:nvPr>
            <p:ph type="body" idx="1"/>
          </p:nvPr>
        </p:nvSpPr>
        <p:spPr>
          <a:xfrm>
            <a:off x="914400" y="4344958"/>
            <a:ext cx="5069711" cy="3847841"/>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hu-HU" sz="1000" dirty="0" smtClean="0"/>
              <a:t>In Cartesian coordinates, the limits of the clipping are -1 and 1.</a:t>
            </a:r>
            <a:r>
              <a:rPr lang="en-US" altLang="hu-HU" sz="1000" baseline="0" dirty="0" smtClean="0"/>
              <a:t> We shall adopt this requirement for the third </a:t>
            </a:r>
            <a:r>
              <a:rPr lang="en-US" altLang="hu-HU" sz="1000" baseline="0" dirty="0" err="1" smtClean="0"/>
              <a:t>coordi</a:t>
            </a:r>
            <a:r>
              <a:rPr lang="hu-HU" altLang="hu-HU" sz="1000" baseline="0" dirty="0" smtClean="0"/>
              <a:t>n</a:t>
            </a:r>
            <a:r>
              <a:rPr lang="en-US" altLang="hu-HU" sz="1000" baseline="0" dirty="0" smtClean="0"/>
              <a:t>ate as well when clipping is extended to 3D. Transformation to normalized device space is a homogeneous linear transformation, which may be non affine, so it may happen that the result is in real </a:t>
            </a:r>
            <a:r>
              <a:rPr lang="en-US" altLang="hu-HU" sz="1000" baseline="0" dirty="0" err="1" smtClean="0"/>
              <a:t>homogeneou</a:t>
            </a:r>
            <a:r>
              <a:rPr lang="hu-HU" altLang="hu-HU" sz="1000" baseline="0" dirty="0" smtClean="0"/>
              <a:t>s</a:t>
            </a:r>
            <a:r>
              <a:rPr lang="en-US" altLang="hu-HU" sz="1000" baseline="0" dirty="0" smtClean="0"/>
              <a:t> form where the forth homogeneous coordinate is not 1 anymore. To prepare for this general case, </a:t>
            </a:r>
            <a:r>
              <a:rPr lang="en-US" altLang="hu-HU" sz="1000" dirty="0" smtClean="0"/>
              <a:t>clipping operation is executed in homogeneous coordinates.</a:t>
            </a:r>
            <a:r>
              <a:rPr lang="en-US" altLang="hu-HU" sz="1000" baseline="0" dirty="0" smtClean="0"/>
              <a:t> So</a:t>
            </a:r>
            <a:r>
              <a:rPr lang="en-US" altLang="hu-HU" sz="1000" dirty="0" smtClean="0"/>
              <a:t> we should find the equation of the clipping</a:t>
            </a:r>
            <a:r>
              <a:rPr lang="en-US" altLang="hu-HU" sz="1000" baseline="0" dirty="0" smtClean="0"/>
              <a:t> volume</a:t>
            </a:r>
            <a:r>
              <a:rPr lang="en-US" altLang="hu-HU" sz="1000" dirty="0" smtClean="0"/>
              <a:t> in homogeneous coordinates. Substituting Cartesian coordinate </a:t>
            </a:r>
            <a:r>
              <a:rPr lang="en-US" altLang="hu-HU" sz="1000" i="1" dirty="0" smtClean="0"/>
              <a:t>X</a:t>
            </a:r>
            <a:r>
              <a:rPr lang="en-US" altLang="hu-HU" sz="1000" dirty="0" smtClean="0"/>
              <a:t> by </a:t>
            </a:r>
            <a:r>
              <a:rPr lang="en-US" altLang="hu-HU" sz="1000" i="1" dirty="0" err="1" smtClean="0"/>
              <a:t>X</a:t>
            </a:r>
            <a:r>
              <a:rPr lang="en-US" altLang="hu-HU" sz="1000" i="1" baseline="-25000" dirty="0" err="1" smtClean="0"/>
              <a:t>h</a:t>
            </a:r>
            <a:r>
              <a:rPr lang="en-US" altLang="hu-HU" sz="1000" dirty="0" smtClean="0"/>
              <a:t>/</a:t>
            </a:r>
            <a:r>
              <a:rPr lang="en-US" altLang="hu-HU" sz="1000" i="1" dirty="0" smtClean="0"/>
              <a:t>h</a:t>
            </a:r>
            <a:r>
              <a:rPr lang="en-US" altLang="hu-HU" sz="1000" dirty="0" smtClean="0"/>
              <a:t>, etc. these equations can be obtained. To make it simpler we wish to multiply both sides by the fourth</a:t>
            </a:r>
            <a:r>
              <a:rPr lang="en-US" altLang="hu-HU" sz="1000" baseline="0" dirty="0" smtClean="0"/>
              <a:t> homogeneous coordinate </a:t>
            </a:r>
            <a:r>
              <a:rPr lang="en-US" altLang="hu-HU" sz="1000" i="1" dirty="0" smtClean="0"/>
              <a:t>h</a:t>
            </a:r>
            <a:r>
              <a:rPr lang="en-US" altLang="hu-HU" sz="1000" dirty="0" smtClean="0"/>
              <a:t>. However, an inequality cannot be multiplied by an unknown variable since should this variable be negative, the relations must be negated. The further calculations should be done separately for the positive </a:t>
            </a:r>
            <a:r>
              <a:rPr lang="en-US" altLang="hu-HU" sz="1000" i="1" dirty="0" smtClean="0"/>
              <a:t>h</a:t>
            </a:r>
            <a:r>
              <a:rPr lang="en-US" altLang="hu-HU" sz="1000" dirty="0" smtClean="0"/>
              <a:t> and for the negative </a:t>
            </a:r>
            <a:r>
              <a:rPr lang="en-US" altLang="hu-HU" sz="1000" i="1" dirty="0" smtClean="0"/>
              <a:t>h </a:t>
            </a:r>
            <a:r>
              <a:rPr lang="en-US" altLang="hu-HU" sz="1000" dirty="0" smtClean="0"/>
              <a:t>case.</a:t>
            </a:r>
          </a:p>
          <a:p>
            <a:r>
              <a:rPr lang="en-US" altLang="hu-HU" sz="1000" dirty="0" smtClean="0"/>
              <a:t>Alternatively, we add </a:t>
            </a:r>
            <a:r>
              <a:rPr lang="en-US" altLang="hu-HU" sz="1000" noProof="0" dirty="0" smtClean="0"/>
              <a:t>requirement </a:t>
            </a:r>
            <a:r>
              <a:rPr lang="en-US" altLang="hu-HU" sz="1000" i="1" dirty="0" smtClean="0"/>
              <a:t>h</a:t>
            </a:r>
            <a:r>
              <a:rPr lang="en-US" altLang="hu-HU" sz="1000" dirty="0" smtClean="0"/>
              <a:t>&gt;0</a:t>
            </a:r>
            <a:r>
              <a:rPr lang="en-US" altLang="hu-HU" sz="1000" baseline="0" dirty="0" smtClean="0"/>
              <a:t> and consider only one case, which simplifies the problem and OpenGL also applies this simplification.</a:t>
            </a:r>
            <a:r>
              <a:rPr lang="en-US" altLang="hu-HU" sz="1000" dirty="0" smtClean="0"/>
              <a:t> </a:t>
            </a:r>
          </a:p>
          <a:p>
            <a:r>
              <a:rPr lang="en-US" altLang="hu-HU" sz="1000" dirty="0" smtClean="0"/>
              <a:t>This requirement</a:t>
            </a:r>
            <a:r>
              <a:rPr lang="en-US" altLang="hu-HU" sz="1000" baseline="0" dirty="0" smtClean="0"/>
              <a:t> seems to be arbitrary but </a:t>
            </a:r>
            <a:r>
              <a:rPr lang="en-US" altLang="hu-HU" sz="1000" dirty="0" smtClean="0"/>
              <a:t>is typically</a:t>
            </a:r>
            <a:r>
              <a:rPr lang="en-US" altLang="hu-HU" sz="1000" baseline="0" dirty="0" smtClean="0"/>
              <a:t> true in 2D graphics when homogeneous coordinates are obtained by extending Cartesian coordinates with an extra value 1, i.e. </a:t>
            </a:r>
            <a:r>
              <a:rPr lang="en-US" altLang="hu-HU" sz="1000" i="1" baseline="0" dirty="0" smtClean="0"/>
              <a:t>h</a:t>
            </a:r>
            <a:r>
              <a:rPr lang="en-US" altLang="hu-HU" sz="1000" baseline="0" dirty="0" smtClean="0"/>
              <a:t> is indeed positive. In 3D, </a:t>
            </a:r>
            <a:r>
              <a:rPr lang="en-US" altLang="hu-HU" sz="1000" i="1" dirty="0" smtClean="0"/>
              <a:t>h</a:t>
            </a:r>
            <a:r>
              <a:rPr lang="en-US" altLang="hu-HU" sz="1000" dirty="0" smtClean="0"/>
              <a:t>&gt;0</a:t>
            </a:r>
            <a:r>
              <a:rPr lang="en-US" altLang="hu-HU" sz="1000" baseline="0" dirty="0" smtClean="0"/>
              <a:t> corresponds to the requirement </a:t>
            </a:r>
            <a:r>
              <a:rPr lang="en-US" altLang="hu-HU" sz="1000" dirty="0" smtClean="0"/>
              <a:t>the volume must be in front of the eye,</a:t>
            </a:r>
            <a:r>
              <a:rPr lang="en-US" altLang="hu-HU" sz="1000" baseline="0" dirty="0" smtClean="0"/>
              <a:t> so we can accept this extra requirement in 3D too.</a:t>
            </a:r>
            <a:r>
              <a:rPr lang="en-US" altLang="hu-HU" sz="1000" dirty="0" smtClean="0"/>
              <a:t> </a:t>
            </a:r>
          </a:p>
          <a:p>
            <a:r>
              <a:rPr lang="en-US" altLang="hu-HU" sz="1000" dirty="0" smtClean="0"/>
              <a:t>The collection of six inequalities defines a cube. A point is inside the cube if all inequalities are met. We clip onto 6 half-spaces one after the other. The intersection of these half-spaces is the cubical view frustum. Each half space is associated with a single inequality and the border plane of the half-space is defined by the equation where &lt; is replaced by =. </a:t>
            </a:r>
          </a:p>
        </p:txBody>
      </p:sp>
    </p:spTree>
    <p:extLst>
      <p:ext uri="{BB962C8B-B14F-4D97-AF65-F5344CB8AC3E}">
        <p14:creationId xmlns:p14="http://schemas.microsoft.com/office/powerpoint/2010/main" val="27929720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xfrm>
            <a:off x="1150938" y="692150"/>
            <a:ext cx="4556125" cy="3416300"/>
          </a:xfrm>
          <a:ln/>
        </p:spPr>
      </p:sp>
      <p:sp>
        <p:nvSpPr>
          <p:cNvPr id="7168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hu-HU" sz="1000" dirty="0" smtClean="0"/>
              <a:t>We consider here just one half-space of inequality </a:t>
            </a:r>
            <a:r>
              <a:rPr lang="en-US" altLang="hu-HU" sz="1000" i="1" dirty="0" err="1" smtClean="0"/>
              <a:t>X</a:t>
            </a:r>
            <a:r>
              <a:rPr lang="en-US" altLang="hu-HU" sz="1000" i="1" baseline="-25000" dirty="0" err="1" smtClean="0"/>
              <a:t>h</a:t>
            </a:r>
            <a:r>
              <a:rPr lang="hu-HU" altLang="hu-HU" sz="1000" i="1" dirty="0" smtClean="0"/>
              <a:t> &lt; h</a:t>
            </a:r>
            <a:r>
              <a:rPr lang="en-US" altLang="hu-HU" sz="1000" i="1" dirty="0" smtClean="0"/>
              <a:t>,</a:t>
            </a:r>
            <a:r>
              <a:rPr lang="hu-HU" altLang="hu-HU" sz="1000" i="1" dirty="0" smtClean="0"/>
              <a:t> </a:t>
            </a:r>
            <a:r>
              <a:rPr lang="en-US" altLang="hu-HU" sz="1000" dirty="0" smtClean="0"/>
              <a:t>whose boundary is the plane of equation </a:t>
            </a:r>
            <a:r>
              <a:rPr lang="en-US" altLang="hu-HU" sz="1000" i="1" dirty="0" err="1" smtClean="0"/>
              <a:t>X</a:t>
            </a:r>
            <a:r>
              <a:rPr lang="en-US" altLang="hu-HU" sz="1000" i="1" baseline="-25000" dirty="0" err="1" smtClean="0"/>
              <a:t>h</a:t>
            </a:r>
            <a:r>
              <a:rPr lang="hu-HU" altLang="hu-HU" sz="1000" i="1" dirty="0" smtClean="0"/>
              <a:t> = h </a:t>
            </a:r>
            <a:r>
              <a:rPr lang="en-US" altLang="hu-HU" sz="1000" dirty="0" smtClean="0"/>
              <a:t>. The half-space inequality is evaluated for both endpoints. If both of them are in, the line segment is completely preserved. If both of them are out, the line segment is completely ignored. If one is in and </a:t>
            </a:r>
            <a:r>
              <a:rPr lang="hu-HU" altLang="hu-HU" sz="1000" dirty="0" err="1" smtClean="0"/>
              <a:t>the</a:t>
            </a:r>
            <a:r>
              <a:rPr lang="hu-HU" altLang="hu-HU" sz="1000" dirty="0" smtClean="0"/>
              <a:t> </a:t>
            </a:r>
            <a:r>
              <a:rPr lang="hu-HU" altLang="hu-HU" sz="1000" dirty="0" err="1" smtClean="0"/>
              <a:t>other</a:t>
            </a:r>
            <a:r>
              <a:rPr lang="en-US" altLang="hu-HU" sz="1000" dirty="0" smtClean="0"/>
              <a:t> is out, we consider the equation of the boundary plane (</a:t>
            </a:r>
            <a:r>
              <a:rPr lang="en-US" altLang="hu-HU" sz="1000" i="1" dirty="0" err="1" smtClean="0"/>
              <a:t>X</a:t>
            </a:r>
            <a:r>
              <a:rPr lang="en-US" altLang="hu-HU" sz="1000" i="1" baseline="-25000" dirty="0" err="1" smtClean="0"/>
              <a:t>h</a:t>
            </a:r>
            <a:r>
              <a:rPr lang="hu-HU" altLang="hu-HU" sz="1000" i="1" dirty="0" smtClean="0"/>
              <a:t> = h</a:t>
            </a:r>
            <a:r>
              <a:rPr lang="hu-HU" altLang="hu-HU" sz="1000" dirty="0" smtClean="0"/>
              <a:t> </a:t>
            </a:r>
            <a:r>
              <a:rPr lang="en-US" altLang="hu-HU" sz="1000" dirty="0" smtClean="0"/>
              <a:t>) and the equation of the line segment (a line segment is the convex combination of its two endpoints), and solve this for unknown combination parameter </a:t>
            </a:r>
            <a:r>
              <a:rPr lang="en-US" altLang="hu-HU" sz="1000" i="1" dirty="0" smtClean="0"/>
              <a:t>t.</a:t>
            </a:r>
            <a:r>
              <a:rPr lang="en-US" altLang="hu-HU" sz="1000" dirty="0" smtClean="0"/>
              <a:t>  Substituting the solution back to the equation of the line segment, we get the homogeneous coordinates of the intersection point. This intersection point replaces the endpoint that has been found outside.</a:t>
            </a:r>
            <a:endParaRPr lang="hu-HU" altLang="hu-HU" sz="1000" dirty="0" smtClean="0"/>
          </a:p>
          <a:p>
            <a:endParaRPr lang="hu-HU" altLang="hu-HU" dirty="0" smtClean="0"/>
          </a:p>
          <a:p>
            <a:endParaRPr lang="hu-HU" altLang="hu-HU" dirty="0" smtClean="0"/>
          </a:p>
        </p:txBody>
      </p:sp>
    </p:spTree>
    <p:extLst>
      <p:ext uri="{BB962C8B-B14F-4D97-AF65-F5344CB8AC3E}">
        <p14:creationId xmlns:p14="http://schemas.microsoft.com/office/powerpoint/2010/main" val="12588247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1150938" y="692150"/>
            <a:ext cx="4556125" cy="3416300"/>
          </a:xfrm>
        </p:spPr>
      </p:sp>
      <p:sp>
        <p:nvSpPr>
          <p:cNvPr id="3" name="Jegyzetek helye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000" dirty="0" smtClean="0"/>
              <a:t>Having executed the clipping step homogenous coordinates are converted to Cartesian coordinates. Because</a:t>
            </a:r>
            <a:r>
              <a:rPr lang="en-US" sz="1000" baseline="0" dirty="0" smtClean="0"/>
              <a:t> of clipping</a:t>
            </a:r>
            <a:r>
              <a:rPr lang="hu-HU" sz="1000" baseline="0" dirty="0" smtClean="0"/>
              <a:t>,</a:t>
            </a:r>
            <a:r>
              <a:rPr lang="en-US" sz="1000" baseline="0" dirty="0" smtClean="0"/>
              <a:t> all three Cartesian coordinates are in [-1, 1]. The last transformation maps this normalized device space to real pixel space so that (-1,-1) goes to the lower left corner of the viewport and (1,1) to the upper right corner. OpenGL transforms the third coordinate as </a:t>
            </a:r>
            <a:r>
              <a:rPr lang="en-US" altLang="hu-HU" sz="1000" i="1" dirty="0" smtClean="0"/>
              <a:t>Z </a:t>
            </a:r>
            <a:r>
              <a:rPr lang="hu-HU" altLang="hu-HU" sz="1000" dirty="0" smtClean="0"/>
              <a:t>= (</a:t>
            </a:r>
            <a:r>
              <a:rPr lang="en-US" altLang="hu-HU" sz="1000" i="1" dirty="0" smtClean="0"/>
              <a:t>z</a:t>
            </a:r>
            <a:r>
              <a:rPr lang="hu-HU" altLang="hu-HU" sz="1000" i="1" baseline="-25000" dirty="0" smtClean="0"/>
              <a:t>c </a:t>
            </a:r>
            <a:r>
              <a:rPr lang="en-US" altLang="hu-HU" sz="1000" i="1" dirty="0" smtClean="0"/>
              <a:t>+</a:t>
            </a:r>
            <a:r>
              <a:rPr lang="en-US" altLang="hu-HU" sz="1000" dirty="0" smtClean="0"/>
              <a:t>1</a:t>
            </a:r>
            <a:r>
              <a:rPr lang="hu-HU" altLang="hu-HU" sz="1000" dirty="0" smtClean="0"/>
              <a:t>)/</a:t>
            </a:r>
            <a:r>
              <a:rPr lang="en-US" altLang="hu-HU" sz="1000" dirty="0" smtClean="0"/>
              <a:t>2,</a:t>
            </a:r>
            <a:r>
              <a:rPr lang="en-US" altLang="hu-HU" sz="1000" baseline="0" dirty="0" smtClean="0"/>
              <a:t> i.e. the [-1,1] interval is mapped onto [0,1].</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hu-HU" sz="1000" baseline="0" dirty="0" smtClean="0"/>
              <a:t>The viewport lower left corner, width and height are specified by the </a:t>
            </a:r>
            <a:r>
              <a:rPr lang="en-US" altLang="hu-HU" sz="1000" b="1" baseline="0" dirty="0" err="1" smtClean="0"/>
              <a:t>glViewport</a:t>
            </a:r>
            <a:r>
              <a:rPr lang="en-US" altLang="hu-HU" sz="1000" baseline="0" dirty="0" smtClean="0"/>
              <a:t> OpenGL function.</a:t>
            </a:r>
            <a:endParaRPr lang="hu-HU" altLang="hu-HU" sz="1000" baseline="-25000" dirty="0" smtClean="0"/>
          </a:p>
          <a:p>
            <a:endParaRPr lang="en-US" dirty="0"/>
          </a:p>
        </p:txBody>
      </p:sp>
    </p:spTree>
    <p:extLst>
      <p:ext uri="{BB962C8B-B14F-4D97-AF65-F5344CB8AC3E}">
        <p14:creationId xmlns:p14="http://schemas.microsoft.com/office/powerpoint/2010/main" val="36412149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1150938" y="692150"/>
            <a:ext cx="4556125" cy="3416300"/>
          </a:xfrm>
          <a:ln/>
        </p:spPr>
      </p:sp>
      <p:sp>
        <p:nvSpPr>
          <p:cNvPr id="491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hu-HU" sz="1000" dirty="0" smtClean="0"/>
              <a:t>Before starting the discussion of rasterization it is worth looking at the pipeline and realizing that rasterization uses a different data element, the pixel, while phases discussed so far work with geometric primitives. A primitive may be converted to many pixels, thus the performance requirements become crucial at this stage. In order to maintain real-time frame rates, the process should output a new pixel in every few nanoseconds. It means that only those algorithms are acceptable that can deliver such performance.</a:t>
            </a:r>
            <a:endParaRPr lang="hu-HU" altLang="hu-HU" sz="1000" dirty="0" smtClean="0"/>
          </a:p>
          <a:p>
            <a:endParaRPr lang="hu-HU" altLang="hu-HU" sz="1000"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1150938" y="692150"/>
            <a:ext cx="4556125" cy="3416300"/>
          </a:xfrm>
          <a:ln/>
        </p:spPr>
      </p:sp>
      <p:sp>
        <p:nvSpPr>
          <p:cNvPr id="50179" name="Rectangle 3"/>
          <p:cNvSpPr>
            <a:spLocks noGrp="1" noChangeArrowheads="1"/>
          </p:cNvSpPr>
          <p:nvPr>
            <p:ph type="body" idx="1"/>
          </p:nvPr>
        </p:nvSpPr>
        <p:spPr>
          <a:xfrm>
            <a:off x="914400" y="4333413"/>
            <a:ext cx="5029200" cy="3848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hu-HU" sz="1000" dirty="0" smtClean="0"/>
              <a:t>Line drawing should provide the illusion of a line segment by coloring a few pixels. A line is thin and connected, so pixels should touch each other, should not cover unnecessary wide area and should be close to the geometric line. If the slope of the line is moderate, i.e. x is the faster growing coordinate, then it means that in every column exactly one pixel should be drawn (connected but thin), that one where the pixel center is closest to the geometric line. The line drawing algorithm iterates on the columns, and in a single column it finds the coordinate of the geometric line and finally obtains the closest pixel, which is drawn.</a:t>
            </a:r>
          </a:p>
          <a:p>
            <a:r>
              <a:rPr lang="en-US" altLang="hu-HU" sz="1000" dirty="0" smtClean="0"/>
              <a:t>This works, but a floating point multiplication, addition and a rounding operation is needed in a single cycle, which </a:t>
            </a:r>
            <a:r>
              <a:rPr lang="hu-HU" altLang="hu-HU" sz="1000" dirty="0" err="1" smtClean="0"/>
              <a:t>are</a:t>
            </a:r>
            <a:r>
              <a:rPr lang="en-US" altLang="hu-HU" sz="1000" dirty="0" smtClean="0"/>
              <a:t> too much for a few nanoseconds. So we modify this algorithm preserving its functionality but getting rid of the complicated operations.</a:t>
            </a:r>
            <a:endParaRPr lang="hu-HU" altLang="hu-HU" sz="1000" dirty="0" smtClean="0"/>
          </a:p>
          <a:p>
            <a:endParaRPr lang="hu-HU" altLang="hu-HU" sz="1000"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1150938" y="692150"/>
            <a:ext cx="4556125" cy="3416300"/>
          </a:xfrm>
        </p:spPr>
      </p:sp>
      <p:sp>
        <p:nvSpPr>
          <p:cNvPr id="3" name="Jegyzetek helye 2"/>
          <p:cNvSpPr>
            <a:spLocks noGrp="1"/>
          </p:cNvSpPr>
          <p:nvPr>
            <p:ph type="body" idx="1"/>
          </p:nvPr>
        </p:nvSpPr>
        <p:spPr/>
        <p:txBody>
          <a:bodyPr/>
          <a:lstStyle/>
          <a:p>
            <a:r>
              <a:rPr lang="en-US" sz="1200" b="0" baseline="0" noProof="0" dirty="0" smtClean="0"/>
              <a:t>Alternatively, we can also start at the pixels of the viewport, when the method is called </a:t>
            </a:r>
            <a:r>
              <a:rPr lang="en-US" sz="1200" b="1" baseline="0" noProof="0" dirty="0" smtClean="0"/>
              <a:t>pixel-driven</a:t>
            </a:r>
            <a:r>
              <a:rPr lang="en-US" sz="1200" b="0" baseline="0" noProof="0" dirty="0" smtClean="0"/>
              <a:t>. Each pixel is transformed back to the world coordinate system and the object containing the transformed point is identified. The pixel color is then the color of the identified object. If more than one object contains the transformed point (in the Figure this is the case where the green fish and the yellow rectangle overlap), then that object is selected which has the higher priority. </a:t>
            </a:r>
          </a:p>
          <a:p>
            <a:r>
              <a:rPr lang="en-US" sz="1200" b="0" baseline="0" noProof="0" dirty="0" smtClean="0"/>
              <a:t>Note that in popular drawing packages, actions line ”bring forward” or ”Send back” manipulate the priority of objects.</a:t>
            </a:r>
          </a:p>
        </p:txBody>
      </p:sp>
    </p:spTree>
    <p:extLst>
      <p:ext uri="{BB962C8B-B14F-4D97-AF65-F5344CB8AC3E}">
        <p14:creationId xmlns:p14="http://schemas.microsoft.com/office/powerpoint/2010/main" val="23580355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xfrm>
            <a:off x="1150938" y="692150"/>
            <a:ext cx="4556125" cy="3416300"/>
          </a:xfrm>
          <a:ln/>
        </p:spPr>
      </p:sp>
      <p:sp>
        <p:nvSpPr>
          <p:cNvPr id="51203" name="Rectangle 3"/>
          <p:cNvSpPr>
            <a:spLocks noGrp="1" noChangeArrowheads="1"/>
          </p:cNvSpPr>
          <p:nvPr>
            <p:ph type="body" idx="1"/>
          </p:nvPr>
        </p:nvSpPr>
        <p:spPr>
          <a:xfrm>
            <a:off x="763929" y="4344988"/>
            <a:ext cx="5370654" cy="3848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hu-HU" sz="1000" dirty="0" smtClean="0"/>
              <a:t>The algorithm transformation is based on the incremental concept, which realizes that a linear function (the explicit equation of the line) is evaluated for an incremented X coordinate. So when X is taken, we already have the Y coordinate for X-1. The fact is that it is easier to compute Y(X) from its previous value </a:t>
            </a:r>
            <a:r>
              <a:rPr lang="hu-HU" altLang="hu-HU" sz="1000" dirty="0" err="1" smtClean="0"/>
              <a:t>rather</a:t>
            </a:r>
            <a:r>
              <a:rPr lang="hu-HU" altLang="hu-HU" sz="1000" dirty="0" smtClean="0"/>
              <a:t> </a:t>
            </a:r>
            <a:r>
              <a:rPr lang="en-US" altLang="hu-HU" sz="1000" dirty="0" smtClean="0"/>
              <a:t>than </a:t>
            </a:r>
            <a:r>
              <a:rPr lang="hu-HU" altLang="hu-HU" sz="1000" dirty="0" err="1" smtClean="0"/>
              <a:t>directly</a:t>
            </a:r>
            <a:r>
              <a:rPr lang="hu-HU" altLang="hu-HU" sz="1000" baseline="0" dirty="0" smtClean="0"/>
              <a:t> </a:t>
            </a:r>
            <a:r>
              <a:rPr lang="en-US" altLang="hu-HU" sz="1000" dirty="0" smtClean="0"/>
              <a:t>from X. The increment is m, the slope of the line, thus a single addition is enough to evaluate the line equation. This single addition can be made faster if we use fixed point number representation and not floating point format. As these numbers are non integers (m is less than 1), the fixed point representation should use fractional bits as well. It means that an integer stores the </a:t>
            </a:r>
            <a:r>
              <a:rPr lang="en-US" altLang="hu-HU" sz="1000" dirty="0" err="1" smtClean="0"/>
              <a:t>Tth</a:t>
            </a:r>
            <a:r>
              <a:rPr lang="en-US" altLang="hu-HU" sz="1000" dirty="0" smtClean="0"/>
              <a:t> power of 2 multiple of the non-integer value. Such values can be added as two integers.</a:t>
            </a:r>
          </a:p>
          <a:p>
            <a:r>
              <a:rPr lang="en-US" altLang="hu-HU" sz="1000" dirty="0" smtClean="0"/>
              <a:t>The number of fractional bits can be determined from the requirement that even the longest iteration must be correct. If the number of fractional bits is T, the error caused by the finite fractional part is 2^{-T} in a single addition. If errors are accumulated, the total error in the worst case is N 2^{-T} where N is the number of additions. N is the linear resolution of the screen, e.g. 1024. In screen space the unit is the pixel, so the line will be correctly drawn if the total error is less than 1. It means that T=10, for example, satisfies all requirements.</a:t>
            </a:r>
            <a:endParaRPr lang="hu-HU" altLang="hu-HU" sz="1000" dirty="0" smtClean="0"/>
          </a:p>
          <a:p>
            <a:r>
              <a:rPr lang="en-US" altLang="hu-HU" sz="1000" dirty="0" smtClean="0"/>
              <a:t>The line drawing algorithm based on the incremental concept is as follows. First the slope of the line is computed. The y value is set according to the end point. This y stores the precise location of the line for a given x, so it is non integer. In a for cycle, the closest integer is found, the pixel is written, and – according to the incremental concept – the new y value for the next column is obtained by a single addition.</a:t>
            </a:r>
          </a:p>
          <a:p>
            <a:r>
              <a:rPr lang="en-US" altLang="hu-HU" sz="1000" dirty="0" smtClean="0"/>
              <a:t>Rounding can be replaced by simple truncation if 0.5 is added to the y value. </a:t>
            </a:r>
          </a:p>
          <a:p>
            <a:r>
              <a:rPr lang="en-US" altLang="hu-HU" sz="1000" dirty="0" smtClean="0"/>
              <a:t>If fixed point representation is used, we shift m and y by T number of bits and rounding ignores the low T bits. </a:t>
            </a:r>
            <a:endParaRPr lang="hu-HU" altLang="hu-HU" sz="1000" dirty="0" smtClean="0"/>
          </a:p>
          <a:p>
            <a:endParaRPr lang="hu-HU" altLang="hu-HU" sz="1000"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xfrm>
            <a:off x="1150938" y="692150"/>
            <a:ext cx="4556125" cy="3416300"/>
          </a:xfrm>
          <a:ln/>
        </p:spPr>
      </p:sp>
      <p:sp>
        <p:nvSpPr>
          <p:cNvPr id="522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hu-HU" sz="1000" dirty="0" smtClean="0"/>
              <a:t>This algorithm can be implemented in hardware with a simple counter that generates increasing x values for every clock cycle. For y we use a register that stores both its fractional and integer parts. The y coordinate is incremented by m for every clock cycle. </a:t>
            </a:r>
            <a:endParaRPr lang="hu-HU" altLang="hu-HU" sz="1000" dirty="0" smtClean="0"/>
          </a:p>
          <a:p>
            <a:endParaRPr lang="hu-HU" altLang="hu-HU" sz="1000" dirty="0" smtClean="0"/>
          </a:p>
        </p:txBody>
      </p:sp>
    </p:spTree>
    <p:extLst>
      <p:ext uri="{BB962C8B-B14F-4D97-AF65-F5344CB8AC3E}">
        <p14:creationId xmlns:p14="http://schemas.microsoft.com/office/powerpoint/2010/main" val="882443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Diakép helye 1"/>
          <p:cNvSpPr>
            <a:spLocks noGrp="1" noRot="1" noChangeAspect="1" noTextEdit="1"/>
          </p:cNvSpPr>
          <p:nvPr>
            <p:ph type="sldImg"/>
          </p:nvPr>
        </p:nvSpPr>
        <p:spPr>
          <a:xfrm>
            <a:off x="1150938" y="692150"/>
            <a:ext cx="4556125" cy="3416300"/>
          </a:xfrm>
          <a:ln/>
        </p:spPr>
      </p:sp>
      <p:sp>
        <p:nvSpPr>
          <p:cNvPr id="53251" name="Jegyzetek helye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hu-HU" sz="1000" dirty="0" smtClean="0"/>
              <a:t>For triangle rasterization, we need to find those pixels that are inside the triangle and color them. The search is done along horizontal lines of constant y coordinate. These lines are called scan lines and rasterization as scan conversion. For a single scan line, the triangle edges are intersected with the scan line and pixels are drawn between the minimum and maximum x coordinates. </a:t>
            </a:r>
          </a:p>
          <a:p>
            <a:r>
              <a:rPr lang="en-US" altLang="hu-HU" sz="1000" dirty="0" smtClean="0"/>
              <a:t>The incremental principle can also be applied to determine scan-line and edge intersections. Note that while </a:t>
            </a:r>
            <a:r>
              <a:rPr lang="hu-HU" altLang="hu-HU" sz="1000" dirty="0" err="1" smtClean="0"/>
              <a:t>the</a:t>
            </a:r>
            <a:r>
              <a:rPr lang="hu-HU" altLang="hu-HU" sz="1000" dirty="0" smtClean="0"/>
              <a:t> </a:t>
            </a:r>
            <a:r>
              <a:rPr lang="en-US" altLang="hu-HU" sz="1000" dirty="0" smtClean="0"/>
              <a:t>y </a:t>
            </a:r>
            <a:r>
              <a:rPr lang="hu-HU" altLang="hu-HU" sz="1000" dirty="0" err="1" smtClean="0"/>
              <a:t>coordinate</a:t>
            </a:r>
            <a:r>
              <a:rPr lang="hu-HU" altLang="hu-HU" sz="1000" dirty="0" smtClean="0"/>
              <a:t> </a:t>
            </a:r>
            <a:r>
              <a:rPr lang="en-US" altLang="hu-HU" sz="1000" dirty="0" smtClean="0"/>
              <a:t>is incremented by 1, the x coordinate of the intersection grows with the inverse slope of the line, which is constant for the whole edge, and thus should be computed only once. </a:t>
            </a:r>
          </a:p>
          <a:p>
            <a:r>
              <a:rPr lang="en-US" altLang="hu-HU" sz="1000" dirty="0" smtClean="0"/>
              <a:t>Again, we have an algorithm that uses just increments and integer additions.</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1150938" y="692150"/>
            <a:ext cx="4556125" cy="3416300"/>
          </a:xfrm>
        </p:spPr>
      </p:sp>
      <p:sp>
        <p:nvSpPr>
          <p:cNvPr id="3" name="Jegyzetek helye 2"/>
          <p:cNvSpPr>
            <a:spLocks noGrp="1"/>
          </p:cNvSpPr>
          <p:nvPr>
            <p:ph type="body" idx="1"/>
          </p:nvPr>
        </p:nvSpPr>
        <p:spPr/>
        <p:txBody>
          <a:bodyPr/>
          <a:lstStyle/>
          <a:p>
            <a:r>
              <a:rPr lang="en-US" sz="1000" dirty="0" smtClean="0"/>
              <a:t>Rasterization select</a:t>
            </a:r>
            <a:r>
              <a:rPr lang="hu-HU" sz="1000" dirty="0" smtClean="0"/>
              <a:t>s</a:t>
            </a:r>
            <a:r>
              <a:rPr lang="en-US" sz="1000" dirty="0" smtClean="0"/>
              <a:t> those pixels that belong to an object. The only remaining task is to obtain a color and write</a:t>
            </a:r>
            <a:r>
              <a:rPr lang="hu-HU" sz="1000" dirty="0" smtClean="0"/>
              <a:t> it</a:t>
            </a:r>
            <a:r>
              <a:rPr lang="en-US" sz="1000" dirty="0" smtClean="0"/>
              <a:t> into the selected pixel. There are different options to find the color. It can be uniform for all points. </a:t>
            </a:r>
            <a:endParaRPr lang="hu-HU" sz="1000" dirty="0" smtClean="0"/>
          </a:p>
          <a:p>
            <a:r>
              <a:rPr lang="hu-HU" sz="1000" dirty="0" err="1" smtClean="0"/>
              <a:t>Alternatively</a:t>
            </a:r>
            <a:r>
              <a:rPr lang="hu-HU" sz="1000" dirty="0" smtClean="0"/>
              <a:t>,</a:t>
            </a:r>
            <a:r>
              <a:rPr lang="hu-HU" sz="1000" baseline="0" dirty="0" smtClean="0"/>
              <a:t> c</a:t>
            </a:r>
            <a:r>
              <a:rPr lang="en-US" sz="1000" dirty="0" err="1" smtClean="0"/>
              <a:t>olors</a:t>
            </a:r>
            <a:r>
              <a:rPr lang="en-US" sz="1000" dirty="0" smtClean="0"/>
              <a:t> or any property from which the color is computed can be assigned to the vertices. Then the colors of internal pixels are generated by interpolation. Finally, we can also define the object vertices on a pattern image, called texture. The pattern is then mapped or wallpapered onto the object. </a:t>
            </a:r>
            <a:endParaRPr lang="en-US" sz="1000" dirty="0"/>
          </a:p>
        </p:txBody>
      </p:sp>
    </p:spTree>
    <p:extLst>
      <p:ext uri="{BB962C8B-B14F-4D97-AF65-F5344CB8AC3E}">
        <p14:creationId xmlns:p14="http://schemas.microsoft.com/office/powerpoint/2010/main" val="32258408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1150938" y="692150"/>
            <a:ext cx="4556125" cy="3416300"/>
          </a:xfrm>
        </p:spPr>
      </p:sp>
      <p:sp>
        <p:nvSpPr>
          <p:cNvPr id="3" name="Jegyzetek helye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518011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1150938" y="692150"/>
            <a:ext cx="4556125" cy="3416300"/>
          </a:xfrm>
        </p:spPr>
      </p:sp>
      <p:sp>
        <p:nvSpPr>
          <p:cNvPr id="3" name="Jegyzetek helye 2"/>
          <p:cNvSpPr>
            <a:spLocks noGrp="1"/>
          </p:cNvSpPr>
          <p:nvPr>
            <p:ph type="body" idx="1"/>
          </p:nvPr>
        </p:nvSpPr>
        <p:spPr/>
        <p:txBody>
          <a:bodyPr/>
          <a:lstStyle/>
          <a:p>
            <a:r>
              <a:rPr lang="en-US" sz="1200" dirty="0" smtClean="0"/>
              <a:t>The core of a pixel driven algorithm is </a:t>
            </a:r>
            <a:r>
              <a:rPr lang="hu-HU" sz="1200" dirty="0" err="1" smtClean="0"/>
              <a:t>the</a:t>
            </a:r>
            <a:r>
              <a:rPr lang="hu-HU" sz="1200" dirty="0" smtClean="0"/>
              <a:t> </a:t>
            </a:r>
            <a:r>
              <a:rPr lang="en-US" sz="1200" b="1" dirty="0" smtClean="0"/>
              <a:t>containment test</a:t>
            </a:r>
            <a:r>
              <a:rPr lang="en-US" sz="1200" b="0" dirty="0" smtClean="0"/>
              <a:t>,</a:t>
            </a:r>
            <a:r>
              <a:rPr lang="en-US" sz="1200" b="1" dirty="0" smtClean="0"/>
              <a:t> </a:t>
            </a:r>
            <a:r>
              <a:rPr lang="en-US" sz="1200" dirty="0" smtClean="0"/>
              <a:t>i.e. the determination whether a point is in the set of a 2D object. If the object is defined implicitly, this is usually equivalent to the check of the sign of the implicit equation. </a:t>
            </a:r>
          </a:p>
          <a:p>
            <a:r>
              <a:rPr lang="en-US" sz="1200" dirty="0" smtClean="0"/>
              <a:t>If the boundary of the object is defined, e.g. with parametric curve, whether or not a point is inside should be determined by counting how many times the boundary is crossed until infinity is reached from this point. If this is an odd number the point is inside, otherwise, outside.</a:t>
            </a:r>
            <a:endParaRPr lang="en-US" sz="1200" dirty="0"/>
          </a:p>
        </p:txBody>
      </p:sp>
    </p:spTree>
    <p:extLst>
      <p:ext uri="{BB962C8B-B14F-4D97-AF65-F5344CB8AC3E}">
        <p14:creationId xmlns:p14="http://schemas.microsoft.com/office/powerpoint/2010/main" val="2591153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1150938" y="692150"/>
            <a:ext cx="4556125" cy="3416300"/>
          </a:xfrm>
        </p:spPr>
      </p:sp>
      <p:sp>
        <p:nvSpPr>
          <p:cNvPr id="3" name="Jegyzetek helye 2"/>
          <p:cNvSpPr>
            <a:spLocks noGrp="1"/>
          </p:cNvSpPr>
          <p:nvPr>
            <p:ph type="body" idx="1"/>
          </p:nvPr>
        </p:nvSpPr>
        <p:spPr/>
        <p:txBody>
          <a:bodyPr/>
          <a:lstStyle/>
          <a:p>
            <a:r>
              <a:rPr lang="en-US" sz="1200" noProof="0" dirty="0" smtClean="0"/>
              <a:t>Here we show</a:t>
            </a:r>
            <a:r>
              <a:rPr lang="en-US" sz="1200" baseline="0" noProof="0" dirty="0" smtClean="0"/>
              <a:t> the implementation of a simple pixel-driven 2D drawing package (the complete code can be downloaded from the cg.iit.bme.hu web page).</a:t>
            </a:r>
          </a:p>
          <a:p>
            <a:r>
              <a:rPr lang="en-US" sz="1200" b="1" baseline="0" noProof="0" dirty="0" smtClean="0"/>
              <a:t>Object </a:t>
            </a:r>
            <a:r>
              <a:rPr lang="en-US" sz="1200" baseline="0" noProof="0" dirty="0" smtClean="0"/>
              <a:t>is the abstract base class of all object. It has a color, which will be the pixel color if this particular object is visible in that pixel. Additionally, it has a pure virtual function </a:t>
            </a:r>
            <a:r>
              <a:rPr lang="en-US" sz="1200" b="1" baseline="0" noProof="0" dirty="0" smtClean="0"/>
              <a:t>In</a:t>
            </a:r>
            <a:r>
              <a:rPr lang="en-US" sz="1200" baseline="0" noProof="0" dirty="0" smtClean="0"/>
              <a:t> that checks whether point r given in world coordinates is contained by this object.</a:t>
            </a:r>
          </a:p>
          <a:p>
            <a:r>
              <a:rPr lang="en-US" sz="1200" baseline="0" noProof="0" dirty="0" smtClean="0"/>
              <a:t>The implementation of the In function depends on the type of the object. Therefore, different types are derived from the base class Object, and In is given a particular implementation, for which type dependent parameters may be needed. For example, a </a:t>
            </a:r>
            <a:r>
              <a:rPr lang="en-US" sz="1200" b="1" baseline="0" noProof="0" dirty="0" smtClean="0"/>
              <a:t>Circle </a:t>
            </a:r>
            <a:r>
              <a:rPr lang="en-US" sz="1200" baseline="0" noProof="0" dirty="0" smtClean="0"/>
              <a:t>is defined by a center and a radius R. Based on these parameters, the In function checks whether the square distance of point r from the center is smaller than the squared of the radius. If it is smaller, the point is in. In case of equality, the point is on the boundary. If the difference is positive, the point is outside.</a:t>
            </a:r>
          </a:p>
          <a:p>
            <a:r>
              <a:rPr lang="en-US" sz="1200" b="1" baseline="0" noProof="0" dirty="0" err="1" smtClean="0"/>
              <a:t>Halfplane</a:t>
            </a:r>
            <a:r>
              <a:rPr lang="en-US" sz="1200" baseline="0" noProof="0" dirty="0" smtClean="0"/>
              <a:t> has a line boundary defined by position vector r0 and normal vector n, and we assume that normal vector n point outwards. Thus, substituting a point r into the equation of the line, the sign of the result tells us whether the point is in the outer section (dot product is positive), on the boundary line (dot product is zero), or inside (dot product is negative).</a:t>
            </a:r>
          </a:p>
          <a:p>
            <a:r>
              <a:rPr lang="en-US" sz="1200" b="1" baseline="0" noProof="0" dirty="0" err="1" smtClean="0"/>
              <a:t>GeneralEllipse</a:t>
            </a:r>
            <a:r>
              <a:rPr lang="en-US" sz="1200" baseline="0" noProof="0" dirty="0" smtClean="0"/>
              <a:t> is based on the geometric definition of the ellipse: set of points for which the sum of distance from the two focal points is less than constant C.</a:t>
            </a:r>
          </a:p>
          <a:p>
            <a:r>
              <a:rPr lang="en-US" sz="1200" b="1" baseline="0" noProof="0" dirty="0" smtClean="0"/>
              <a:t>Parabola </a:t>
            </a:r>
            <a:r>
              <a:rPr lang="en-US" sz="1200" baseline="0" noProof="0" dirty="0" smtClean="0"/>
              <a:t>is also the direct implementation of the definition: set of points for which the distance from a line called </a:t>
            </a:r>
            <a:r>
              <a:rPr lang="en-US" sz="1200" baseline="0" noProof="0" dirty="0" err="1" smtClean="0"/>
              <a:t>directrix</a:t>
            </a:r>
            <a:r>
              <a:rPr lang="en-US" sz="1200" baseline="0" noProof="0" dirty="0" smtClean="0"/>
              <a:t> is greater than the distance from its focal point. </a:t>
            </a:r>
          </a:p>
        </p:txBody>
      </p:sp>
    </p:spTree>
    <p:extLst>
      <p:ext uri="{BB962C8B-B14F-4D97-AF65-F5344CB8AC3E}">
        <p14:creationId xmlns:p14="http://schemas.microsoft.com/office/powerpoint/2010/main" val="2033311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1150938" y="692150"/>
            <a:ext cx="4556125" cy="3416300"/>
          </a:xfrm>
        </p:spPr>
      </p:sp>
      <p:sp>
        <p:nvSpPr>
          <p:cNvPr id="3" name="Jegyzetek helye 2"/>
          <p:cNvSpPr>
            <a:spLocks noGrp="1"/>
          </p:cNvSpPr>
          <p:nvPr>
            <p:ph type="body" idx="1"/>
          </p:nvPr>
        </p:nvSpPr>
        <p:spPr/>
        <p:txBody>
          <a:bodyPr/>
          <a:lstStyle/>
          <a:p>
            <a:r>
              <a:rPr lang="en-US" sz="1200" noProof="0" dirty="0" smtClean="0"/>
              <a:t>The </a:t>
            </a:r>
            <a:r>
              <a:rPr lang="en-US" sz="1200" b="1" noProof="0" dirty="0" smtClean="0"/>
              <a:t>Scene</a:t>
            </a:r>
            <a:r>
              <a:rPr lang="en-US" sz="1200" noProof="0" dirty="0" smtClean="0"/>
              <a:t> is a heterogeneous collection of objects. We use the list since</a:t>
            </a:r>
            <a:r>
              <a:rPr lang="en-US" sz="1200" baseline="0" noProof="0" dirty="0" smtClean="0"/>
              <a:t> deletion and priority management require the dynamic erase and insertion of elements. We have a special data mem</a:t>
            </a:r>
            <a:r>
              <a:rPr lang="hu-HU" sz="1200" baseline="0" noProof="0" dirty="0" smtClean="0"/>
              <a:t>b</a:t>
            </a:r>
            <a:r>
              <a:rPr lang="en-US" sz="1200" baseline="0" noProof="0" dirty="0" err="1" smtClean="0"/>
              <a:t>er</a:t>
            </a:r>
            <a:r>
              <a:rPr lang="en-US" sz="1200" baseline="0" noProof="0" dirty="0" smtClean="0"/>
              <a:t> to show the picked or selected object that is the target of the future operations. </a:t>
            </a:r>
          </a:p>
          <a:p>
            <a:r>
              <a:rPr lang="en-US" sz="1200" b="1" baseline="0" noProof="0" dirty="0" smtClean="0"/>
              <a:t>Add </a:t>
            </a:r>
            <a:r>
              <a:rPr lang="en-US" sz="1200" baseline="0" noProof="0" dirty="0" smtClean="0"/>
              <a:t>adds a new object to the list and the new object becomes the selected one (this is the typical strategy in drawing packages).</a:t>
            </a:r>
          </a:p>
          <a:p>
            <a:r>
              <a:rPr lang="en-US" sz="1200" b="1" baseline="0" noProof="0" dirty="0" smtClean="0"/>
              <a:t>Pick</a:t>
            </a:r>
            <a:r>
              <a:rPr lang="en-US" sz="1200" baseline="0" noProof="0" dirty="0" smtClean="0"/>
              <a:t> takes the pixel coordinate, transforms it to the world coordinate system, and tests objects for containment of this point in the order of the priority. If an object is found, it will be the picked one and terminate testing since we need that object to the picked which is in front of others.</a:t>
            </a:r>
          </a:p>
          <a:p>
            <a:r>
              <a:rPr lang="en-US" sz="1200" b="1" baseline="0" noProof="0" dirty="0" err="1" smtClean="0"/>
              <a:t>BringToFron</a:t>
            </a:r>
            <a:r>
              <a:rPr lang="hu-HU" sz="1200" b="1" baseline="0" noProof="0" dirty="0" smtClean="0"/>
              <a:t>t</a:t>
            </a:r>
            <a:r>
              <a:rPr lang="en-US" sz="1200" baseline="0" noProof="0" dirty="0" smtClean="0"/>
              <a:t> moves the picked object to the front of the list, i.e. gives the highest priority to it. Send to back and Delete are not shown here, because their implementation is very similar. Sent to back would move the picked object to the end of the list, Delete would simply erase it.</a:t>
            </a:r>
          </a:p>
          <a:p>
            <a:r>
              <a:rPr lang="en-US" sz="1200" b="1" baseline="0" noProof="0" dirty="0" smtClean="0"/>
              <a:t>Render</a:t>
            </a:r>
            <a:r>
              <a:rPr lang="en-US" sz="1200" baseline="0" noProof="0" dirty="0" smtClean="0"/>
              <a:t> computes the two dimensional image array by computing the colors of pixels. Each pixel is visited in a double loop. The pixel is transformed to world coordinates. Objects are tested for containment of the transformed point selecting the one with maximum priority if more than one object contains the point. The selected object’s color is written into the pixel.</a:t>
            </a:r>
          </a:p>
          <a:p>
            <a:r>
              <a:rPr lang="en-US" sz="1200" baseline="0" noProof="0" dirty="0" smtClean="0"/>
              <a:t>The Pixel-driven solution is simple and elegant. However, it is two slow, interactive frame rates are impossible even with moderate number of objects. Therefore, we need another strategy.</a:t>
            </a:r>
          </a:p>
          <a:p>
            <a:endParaRPr lang="en-US" dirty="0"/>
          </a:p>
        </p:txBody>
      </p:sp>
    </p:spTree>
    <p:extLst>
      <p:ext uri="{BB962C8B-B14F-4D97-AF65-F5344CB8AC3E}">
        <p14:creationId xmlns:p14="http://schemas.microsoft.com/office/powerpoint/2010/main" val="27882382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1150938" y="692150"/>
            <a:ext cx="4556125" cy="3416300"/>
          </a:xfrm>
        </p:spPr>
      </p:sp>
      <p:sp>
        <p:nvSpPr>
          <p:cNvPr id="3" name="Jegyzetek helye 2"/>
          <p:cNvSpPr>
            <a:spLocks noGrp="1"/>
          </p:cNvSpPr>
          <p:nvPr>
            <p:ph type="body" idx="1"/>
          </p:nvPr>
        </p:nvSpPr>
        <p:spPr/>
        <p:txBody>
          <a:bodyPr/>
          <a:lstStyle/>
          <a:p>
            <a:r>
              <a:rPr lang="en-US" altLang="hu-HU" sz="1200" noProof="0" dirty="0" smtClean="0"/>
              <a:t>Let us </a:t>
            </a:r>
            <a:r>
              <a:rPr lang="hu-HU" altLang="hu-HU" sz="1200" noProof="0" dirty="0" err="1" smtClean="0"/>
              <a:t>consider</a:t>
            </a:r>
            <a:r>
              <a:rPr lang="hu-HU" altLang="hu-HU" sz="1200" noProof="0" dirty="0" smtClean="0"/>
              <a:t> </a:t>
            </a:r>
            <a:r>
              <a:rPr lang="hu-HU" altLang="hu-HU" sz="1200" noProof="0" dirty="0" err="1" smtClean="0"/>
              <a:t>the</a:t>
            </a:r>
            <a:r>
              <a:rPr lang="hu-HU" altLang="hu-HU" sz="1200" noProof="0" dirty="0" smtClean="0"/>
              <a:t> </a:t>
            </a:r>
            <a:r>
              <a:rPr lang="hu-HU" altLang="hu-HU" sz="1200" noProof="0" dirty="0" err="1" smtClean="0"/>
              <a:t>rendering</a:t>
            </a:r>
            <a:r>
              <a:rPr lang="hu-HU" altLang="hu-HU" sz="1200" noProof="0" dirty="0" smtClean="0"/>
              <a:t> </a:t>
            </a:r>
            <a:r>
              <a:rPr lang="hu-HU" altLang="hu-HU" sz="1200" noProof="0" dirty="0" err="1" smtClean="0"/>
              <a:t>problem</a:t>
            </a:r>
            <a:r>
              <a:rPr lang="hu-HU" altLang="hu-HU" sz="1200" noProof="0" dirty="0" smtClean="0"/>
              <a:t> </a:t>
            </a:r>
            <a:r>
              <a:rPr lang="en-US" altLang="hu-HU" sz="1200" noProof="0" dirty="0" smtClean="0"/>
              <a:t>when the virtual world is two dimensional, so objects are in a plane. The virtual world should</a:t>
            </a:r>
            <a:r>
              <a:rPr lang="en-US" altLang="hu-HU" sz="1200" baseline="0" noProof="0" dirty="0" smtClean="0"/>
              <a:t> be represented by numbers, for which we need a </a:t>
            </a:r>
            <a:r>
              <a:rPr lang="en-US" altLang="hu-HU" sz="1200" b="1" baseline="0" noProof="0" dirty="0" smtClean="0"/>
              <a:t>world coordinate system</a:t>
            </a:r>
            <a:r>
              <a:rPr lang="en-US" altLang="hu-HU" sz="1200" baseline="0" noProof="0" dirty="0" smtClean="0"/>
              <a:t>. </a:t>
            </a:r>
            <a:r>
              <a:rPr lang="en-US" altLang="hu-HU" sz="1200" noProof="0" dirty="0" smtClean="0"/>
              <a:t>A convenient reference system is a Cartesian coordinate system with an origin, two axes and also a unit. Using these every point of the plane can be specified by two numbers defining the distance traveled along the two axes and measured with respect to the unit. </a:t>
            </a:r>
          </a:p>
          <a:p>
            <a:r>
              <a:rPr lang="en-US" altLang="hu-HU" sz="1200" noProof="0" dirty="0" smtClean="0"/>
              <a:t>With pairs of numbers, points can be defined, which can form primitives by adding topology information. For example, we can say that these three points define a triangle. Primitives are given material properties, which usually include the color.</a:t>
            </a:r>
            <a:endParaRPr lang="en-US" sz="1200" noProof="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noProof="0" dirty="0" smtClean="0"/>
              <a:t>The rendering</a:t>
            </a:r>
            <a:r>
              <a:rPr lang="en-US" sz="1200" baseline="0" noProof="0" dirty="0" smtClean="0"/>
              <a:t> process takes a photograph of the virtual world and presents the photo on the computer screen. The rectangle of the photo is called the </a:t>
            </a:r>
            <a:r>
              <a:rPr lang="en-US" sz="1200" b="1" baseline="0" noProof="0" dirty="0" smtClean="0"/>
              <a:t>viewport</a:t>
            </a:r>
            <a:r>
              <a:rPr lang="en-US" sz="1200" baseline="0" noProof="0" dirty="0" smtClean="0"/>
              <a:t>. </a:t>
            </a:r>
          </a:p>
          <a:p>
            <a:r>
              <a:rPr lang="en-US" sz="1200" baseline="0" noProof="0" dirty="0" smtClean="0"/>
              <a:t>Pixels on the computer screen are identified in screen coordinates that identify the row and column of each pixel. In other words, the unit of the screen coordinate system is the pixel. To implement the photographing process, we introduce a camera in the virtual world. In 2D, the camera is just a rectangle, called the </a:t>
            </a:r>
            <a:r>
              <a:rPr lang="en-US" sz="1200" b="1" baseline="0" noProof="0" dirty="0" smtClean="0"/>
              <a:t>camera window</a:t>
            </a:r>
            <a:r>
              <a:rPr lang="en-US" sz="1200" b="0" baseline="0" noProof="0" dirty="0" smtClean="0"/>
              <a:t>. This rectangle has edges parallel with the coordinate axes. Similarly, the viewport edges are also parallel with the axes of the screen coordinates.</a:t>
            </a:r>
          </a:p>
          <a:p>
            <a:r>
              <a:rPr lang="en-US" sz="1200" b="0" baseline="0" noProof="0" dirty="0" smtClean="0"/>
              <a:t>Rendering finds a correspondence between the pixels of the viewport and the objects of the virtual world. This correspondence can be established from two opposite directions. We can start the process in the virtual world, transforms objects one by one on the screen, and color pixels covered by the transformed objects. This approach is </a:t>
            </a:r>
            <a:r>
              <a:rPr lang="en-US" sz="1200" b="1" baseline="0" noProof="0" dirty="0" smtClean="0"/>
              <a:t>object-driven</a:t>
            </a:r>
            <a:r>
              <a:rPr lang="en-US" sz="1200" b="0" baseline="0" noProof="0" dirty="0" smtClean="0"/>
              <a:t>.</a:t>
            </a:r>
          </a:p>
        </p:txBody>
      </p:sp>
    </p:spTree>
    <p:extLst>
      <p:ext uri="{BB962C8B-B14F-4D97-AF65-F5344CB8AC3E}">
        <p14:creationId xmlns:p14="http://schemas.microsoft.com/office/powerpoint/2010/main" val="2369131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xfrm>
            <a:off x="1150938" y="692150"/>
            <a:ext cx="4556125" cy="3416300"/>
          </a:xfrm>
          <a:ln/>
        </p:spPr>
      </p:sp>
      <p:sp>
        <p:nvSpPr>
          <p:cNvPr id="389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hu-HU" sz="1000" noProof="0" dirty="0" smtClean="0"/>
              <a:t>Object-driven</a:t>
            </a:r>
            <a:r>
              <a:rPr lang="en-US" altLang="hu-HU" sz="1000" baseline="0" noProof="0" dirty="0" smtClean="0"/>
              <a:t> </a:t>
            </a:r>
            <a:r>
              <a:rPr lang="en-US" altLang="hu-HU" sz="1000" noProof="0" dirty="0" smtClean="0"/>
              <a:t>2D rendering is a sequence, called pipeline, of computation steps. We start with the objects defined in their reference state, which can include points, parametric or implicit curves, 2D regions with curve boundaries. As we shall transform these objects, they are </a:t>
            </a:r>
            <a:r>
              <a:rPr lang="en-US" altLang="hu-HU" sz="1000" b="1" noProof="0" dirty="0" err="1" smtClean="0"/>
              <a:t>vectorized</a:t>
            </a:r>
            <a:r>
              <a:rPr lang="en-US" altLang="hu-HU" sz="1000" noProof="0" dirty="0" smtClean="0"/>
              <a:t>, so curves are approximated by polylines and regions by polygons. The rendering pipeline thus processes only point, line (polyline) and triangle (polygon) primitives. </a:t>
            </a:r>
          </a:p>
          <a:p>
            <a:r>
              <a:rPr lang="en-US" altLang="hu-HU" sz="1000" b="1" noProof="0" dirty="0" smtClean="0"/>
              <a:t>Modeling transformation </a:t>
            </a:r>
            <a:r>
              <a:rPr lang="en-US" altLang="hu-HU" sz="1000" noProof="0" dirty="0" smtClean="0"/>
              <a:t>places the object</a:t>
            </a:r>
            <a:r>
              <a:rPr lang="hu-HU" altLang="hu-HU" sz="1000" noProof="0" dirty="0" smtClean="0"/>
              <a:t>s</a:t>
            </a:r>
            <a:r>
              <a:rPr lang="en-US" altLang="hu-HU" sz="1000" noProof="0" dirty="0" smtClean="0"/>
              <a:t> in world coordinates. This typically involves scaling, rotation and translation to set the size, orientation and the position of the object. In world, objects meet each other and also the 2D camera, which is the window rectangle or AABB (axis</a:t>
            </a:r>
            <a:r>
              <a:rPr lang="en-US" altLang="hu-HU" sz="1000" baseline="0" noProof="0" dirty="0" smtClean="0"/>
              <a:t> aligned bounding box or rectangle)</a:t>
            </a:r>
            <a:r>
              <a:rPr lang="en-US" altLang="hu-HU" sz="1000" noProof="0" dirty="0" smtClean="0"/>
              <a:t>. We wish to see the content of the window in the picture on the screen, called viewport. Thus, screen projection transforms the world in a way that the window rectangle is mapped onto the viewport rectangle. This can be done in a single step, or in two steps when first the window is transformed to a square of corners (-1,-1) and (1,1) and then from here to the physical screen. </a:t>
            </a:r>
            <a:r>
              <a:rPr lang="en-US" altLang="hu-HU" sz="1000" b="1" noProof="0" dirty="0" smtClean="0"/>
              <a:t>Clipping</a:t>
            </a:r>
            <a:r>
              <a:rPr lang="en-US" altLang="hu-HU" sz="1000" noProof="0" dirty="0" smtClean="0"/>
              <a:t> removes those object parts that are outside of the camera window, or alternatively outside of the viewport in screen, or outside of  the square of corners (-1,-1) and (1,1) in </a:t>
            </a:r>
            <a:r>
              <a:rPr lang="en-US" altLang="hu-HU" sz="1000" b="1" noProof="0" dirty="0" smtClean="0"/>
              <a:t>normalized device space</a:t>
            </a:r>
            <a:r>
              <a:rPr lang="en-US" altLang="hu-HU" sz="1000" noProof="0" dirty="0" smtClean="0"/>
              <a:t>. The advantage of normalized device space becomes obvious now. Clipping here is independent of the resolution of the viewport or the size of the window, so can be easily implemented in a fixed hardware. Having transformed primitives onto the screen, where the unit is the pixel, they are </a:t>
            </a:r>
            <a:r>
              <a:rPr lang="en-US" altLang="hu-HU" sz="1000" b="1" noProof="0" dirty="0" smtClean="0"/>
              <a:t>rasterized</a:t>
            </a:r>
            <a:r>
              <a:rPr lang="en-US" altLang="hu-HU" sz="1000" noProof="0" dirty="0" smtClean="0"/>
              <a:t>. Algorithms find those sets of pixels which can provide the illusion of a line segment or a polygon.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1150938" y="692150"/>
            <a:ext cx="4556125" cy="3416300"/>
          </a:xfrm>
        </p:spPr>
      </p:sp>
      <p:sp>
        <p:nvSpPr>
          <p:cNvPr id="3" name="Jegyzetek helye 2"/>
          <p:cNvSpPr>
            <a:spLocks noGrp="1"/>
          </p:cNvSpPr>
          <p:nvPr>
            <p:ph type="body" idx="1"/>
          </p:nvPr>
        </p:nvSpPr>
        <p:spPr/>
        <p:txBody>
          <a:bodyPr/>
          <a:lstStyle/>
          <a:p>
            <a:r>
              <a:rPr lang="en-US" sz="1000" dirty="0" smtClean="0"/>
              <a:t>Object-driven</a:t>
            </a:r>
            <a:r>
              <a:rPr lang="en-US" sz="1000" baseline="0" dirty="0" smtClean="0"/>
              <a:t> rendering is implemented with the help of the GPU. This figure shows which hardware is responsible for different stages of the rendering pipeline. The management of the virtual world and the vectorization of the objects are done by our CPU program written typically in C++. </a:t>
            </a:r>
            <a:r>
              <a:rPr lang="en-US" sz="1000" baseline="0" dirty="0" err="1" smtClean="0"/>
              <a:t>Vectorized</a:t>
            </a:r>
            <a:r>
              <a:rPr lang="en-US" sz="1000" baseline="0" dirty="0" smtClean="0"/>
              <a:t> point, line and triangle primitives are copied to the GPU where they are organized in </a:t>
            </a:r>
            <a:r>
              <a:rPr lang="en-US" sz="1000" b="1" baseline="0" dirty="0" smtClean="0"/>
              <a:t>Vertex Array Objects </a:t>
            </a:r>
            <a:r>
              <a:rPr lang="en-US" sz="1000" baseline="0" dirty="0" smtClean="0"/>
              <a:t>or </a:t>
            </a:r>
            <a:r>
              <a:rPr lang="en-US" sz="1000" b="1" baseline="0" dirty="0" smtClean="0"/>
              <a:t>VAO</a:t>
            </a:r>
            <a:r>
              <a:rPr lang="en-US" sz="1000" baseline="0" dirty="0" smtClean="0"/>
              <a:t>s for short. A VAO is a collection of arrays storing vertices and vertex properties. These arrays are called </a:t>
            </a:r>
            <a:r>
              <a:rPr lang="en-US" sz="1000" b="1" baseline="0" dirty="0" smtClean="0"/>
              <a:t>vertex buffer objects </a:t>
            </a:r>
            <a:r>
              <a:rPr lang="en-US" sz="1000" baseline="0" dirty="0" smtClean="0"/>
              <a:t>or </a:t>
            </a:r>
            <a:r>
              <a:rPr lang="en-US" sz="1000" b="1" baseline="0" dirty="0" smtClean="0"/>
              <a:t>VBO</a:t>
            </a:r>
            <a:r>
              <a:rPr lang="en-US" sz="1000" baseline="0" dirty="0" smtClean="0"/>
              <a:t>s. The GPU feeds the </a:t>
            </a:r>
            <a:r>
              <a:rPr lang="en-US" sz="1000" b="1" baseline="0" dirty="0" smtClean="0"/>
              <a:t>vertex </a:t>
            </a:r>
            <a:r>
              <a:rPr lang="en-US" sz="1000" b="1" baseline="0" dirty="0" err="1" smtClean="0"/>
              <a:t>shader</a:t>
            </a:r>
            <a:r>
              <a:rPr lang="en-US" sz="1000" b="1" baseline="0" dirty="0" smtClean="0"/>
              <a:t> processor </a:t>
            </a:r>
            <a:r>
              <a:rPr lang="en-US" sz="1000" baseline="0" dirty="0" smtClean="0"/>
              <a:t>by the vertices and their attributes. A vertex </a:t>
            </a:r>
            <a:r>
              <a:rPr lang="en-US" sz="1000" baseline="0" dirty="0" err="1" smtClean="0"/>
              <a:t>shader</a:t>
            </a:r>
            <a:r>
              <a:rPr lang="en-US" sz="1000" baseline="0" dirty="0" smtClean="0"/>
              <a:t> processor gets one vertex with its attributes at a time and is responsible for computing the location of the vertex in normalized device coordinates. Additionally, the vertex </a:t>
            </a:r>
            <a:r>
              <a:rPr lang="en-US" sz="1000" baseline="0" dirty="0" err="1" smtClean="0"/>
              <a:t>shader</a:t>
            </a:r>
            <a:r>
              <a:rPr lang="en-US" sz="1000" baseline="0" dirty="0" smtClean="0"/>
              <a:t> may modify the attributes. Vertices output by the vertex </a:t>
            </a:r>
            <a:r>
              <a:rPr lang="en-US" sz="1000" baseline="0" dirty="0" err="1" smtClean="0"/>
              <a:t>shader</a:t>
            </a:r>
            <a:r>
              <a:rPr lang="en-US" sz="1000" baseline="0" dirty="0" smtClean="0"/>
              <a:t> form primitives like points, lines or triangles, which are processed by the </a:t>
            </a:r>
            <a:r>
              <a:rPr lang="en-US" sz="1000" b="1" baseline="0" dirty="0" smtClean="0"/>
              <a:t>fixed algorithm pipeline </a:t>
            </a:r>
            <a:r>
              <a:rPr lang="en-US" sz="1000" baseline="0" dirty="0" smtClean="0"/>
              <a:t>of the GPU. This hardware clips the primitives, transforms them to screen space and  rasterizes them to produce a sequence of pixels. During these steps vertex attributes are interpolated to generate attributes for each pixel that gradually change inside the primitive. For each pixel of this sequence, the </a:t>
            </a:r>
            <a:r>
              <a:rPr lang="en-US" sz="1000" b="1" baseline="0" dirty="0" smtClean="0"/>
              <a:t>fragment </a:t>
            </a:r>
            <a:r>
              <a:rPr lang="en-US" sz="1000" b="1" baseline="0" dirty="0" err="1" smtClean="0"/>
              <a:t>shader</a:t>
            </a:r>
            <a:r>
              <a:rPr lang="en-US" sz="1000" b="1" baseline="0" dirty="0" smtClean="0"/>
              <a:t> processor </a:t>
            </a:r>
            <a:r>
              <a:rPr lang="en-US" sz="1000" baseline="0" dirty="0" smtClean="0"/>
              <a:t>can determine the color of the pixel based on the interpolated attributes. The output of the fragment </a:t>
            </a:r>
            <a:r>
              <a:rPr lang="en-US" sz="1000" baseline="0" dirty="0" err="1" smtClean="0"/>
              <a:t>shader</a:t>
            </a:r>
            <a:r>
              <a:rPr lang="en-US" sz="1000" baseline="0" dirty="0" smtClean="0"/>
              <a:t> goes into the frame buffer.</a:t>
            </a:r>
          </a:p>
          <a:p>
            <a:r>
              <a:rPr lang="en-US" sz="1000" baseline="0" dirty="0" smtClean="0"/>
              <a:t>Vertex </a:t>
            </a:r>
            <a:r>
              <a:rPr lang="en-US" sz="1000" baseline="0" dirty="0" err="1" smtClean="0"/>
              <a:t>shader</a:t>
            </a:r>
            <a:r>
              <a:rPr lang="en-US" sz="1000" baseline="0" dirty="0" smtClean="0"/>
              <a:t> and fragment </a:t>
            </a:r>
            <a:r>
              <a:rPr lang="en-US" sz="1000" baseline="0" dirty="0" err="1" smtClean="0"/>
              <a:t>shader</a:t>
            </a:r>
            <a:r>
              <a:rPr lang="en-US" sz="1000" baseline="0" dirty="0" smtClean="0"/>
              <a:t> processors are programmed in the GLSL (OpenGL Shading Language). The fixed algorithm pipeline cannot be programmed as it is hardwired.</a:t>
            </a:r>
            <a:endParaRPr lang="en-US" sz="1000" dirty="0"/>
          </a:p>
        </p:txBody>
      </p:sp>
    </p:spTree>
    <p:extLst>
      <p:ext uri="{BB962C8B-B14F-4D97-AF65-F5344CB8AC3E}">
        <p14:creationId xmlns:p14="http://schemas.microsoft.com/office/powerpoint/2010/main" val="1035110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p:cNvSpPr>
            <a:spLocks noGrp="1"/>
          </p:cNvSpPr>
          <p:nvPr>
            <p:ph type="ctrTitle"/>
          </p:nvPr>
        </p:nvSpPr>
        <p:spPr>
          <a:xfrm>
            <a:off x="685800" y="2130425"/>
            <a:ext cx="7772400" cy="1470025"/>
          </a:xfrm>
        </p:spPr>
        <p:txBody>
          <a:bodyPr/>
          <a:lstStyle/>
          <a:p>
            <a:r>
              <a:rPr lang="hu-HU" smtClean="0"/>
              <a:t>Mintacím szerkesztése</a:t>
            </a:r>
            <a:endParaRPr lang="hu-HU"/>
          </a:p>
        </p:txBody>
      </p:sp>
      <p:sp>
        <p:nvSpPr>
          <p:cNvPr id="3" name="Alcím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u-HU" smtClean="0"/>
              <a:t>Alcím mintájának szerkesztése</a:t>
            </a:r>
            <a:endParaRPr lang="hu-HU"/>
          </a:p>
        </p:txBody>
      </p:sp>
      <p:sp>
        <p:nvSpPr>
          <p:cNvPr id="4" name="Dátum helye 3"/>
          <p:cNvSpPr>
            <a:spLocks noGrp="1"/>
          </p:cNvSpPr>
          <p:nvPr>
            <p:ph type="dt" sz="half" idx="10"/>
          </p:nvPr>
        </p:nvSpPr>
        <p:spPr/>
        <p:txBody>
          <a:bodyPr/>
          <a:lstStyle/>
          <a:p>
            <a:fld id="{9CEF1C9C-6745-470F-8FDD-8D013CFBD5F7}" type="datetimeFigureOut">
              <a:rPr lang="hu-HU" smtClean="0"/>
              <a:pPr/>
              <a:t>2022. 03. 24.</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C077064A-F342-4E30-8D15-80A7605B48C3}" type="slidenum">
              <a:rPr lang="hu-HU" smtClean="0"/>
              <a:pPr/>
              <a:t>‹#›</a:t>
            </a:fld>
            <a:endParaRPr lang="hu-HU"/>
          </a:p>
        </p:txBody>
      </p:sp>
    </p:spTree>
    <p:extLst>
      <p:ext uri="{BB962C8B-B14F-4D97-AF65-F5344CB8AC3E}">
        <p14:creationId xmlns:p14="http://schemas.microsoft.com/office/powerpoint/2010/main" val="9834801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Függőleges szöveg helye 2"/>
          <p:cNvSpPr>
            <a:spLocks noGrp="1"/>
          </p:cNvSpPr>
          <p:nvPr>
            <p:ph type="body" orient="vert" idx="1"/>
          </p:nvPr>
        </p:nvSpPr>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10"/>
          </p:nvPr>
        </p:nvSpPr>
        <p:spPr/>
        <p:txBody>
          <a:bodyPr/>
          <a:lstStyle/>
          <a:p>
            <a:fld id="{9CEF1C9C-6745-470F-8FDD-8D013CFBD5F7}" type="datetimeFigureOut">
              <a:rPr lang="hu-HU" smtClean="0"/>
              <a:pPr/>
              <a:t>2022. 03. 24.</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C077064A-F342-4E30-8D15-80A7605B48C3}" type="slidenum">
              <a:rPr lang="hu-HU" smtClean="0"/>
              <a:pPr/>
              <a:t>‹#›</a:t>
            </a:fld>
            <a:endParaRPr lang="hu-HU"/>
          </a:p>
        </p:txBody>
      </p:sp>
    </p:spTree>
    <p:extLst>
      <p:ext uri="{BB962C8B-B14F-4D97-AF65-F5344CB8AC3E}">
        <p14:creationId xmlns:p14="http://schemas.microsoft.com/office/powerpoint/2010/main" val="40269148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6629400" y="274638"/>
            <a:ext cx="2057400" cy="5851525"/>
          </a:xfrm>
        </p:spPr>
        <p:txBody>
          <a:bodyPr vert="eaVert"/>
          <a:lstStyle/>
          <a:p>
            <a:r>
              <a:rPr lang="hu-HU" smtClean="0"/>
              <a:t>Mintacím szerkesztése</a:t>
            </a:r>
            <a:endParaRPr lang="hu-HU"/>
          </a:p>
        </p:txBody>
      </p:sp>
      <p:sp>
        <p:nvSpPr>
          <p:cNvPr id="3" name="Függőleges szöveg helye 2"/>
          <p:cNvSpPr>
            <a:spLocks noGrp="1"/>
          </p:cNvSpPr>
          <p:nvPr>
            <p:ph type="body" orient="vert" idx="1"/>
          </p:nvPr>
        </p:nvSpPr>
        <p:spPr>
          <a:xfrm>
            <a:off x="457200" y="274638"/>
            <a:ext cx="6019800" cy="5851525"/>
          </a:xfrm>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10"/>
          </p:nvPr>
        </p:nvSpPr>
        <p:spPr/>
        <p:txBody>
          <a:bodyPr/>
          <a:lstStyle/>
          <a:p>
            <a:fld id="{9CEF1C9C-6745-470F-8FDD-8D013CFBD5F7}" type="datetimeFigureOut">
              <a:rPr lang="hu-HU" smtClean="0"/>
              <a:pPr/>
              <a:t>2022. 03. 24.</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C077064A-F342-4E30-8D15-80A7605B48C3}" type="slidenum">
              <a:rPr lang="hu-HU" smtClean="0"/>
              <a:pPr/>
              <a:t>‹#›</a:t>
            </a:fld>
            <a:endParaRPr lang="hu-HU"/>
          </a:p>
        </p:txBody>
      </p:sp>
    </p:spTree>
    <p:extLst>
      <p:ext uri="{BB962C8B-B14F-4D97-AF65-F5344CB8AC3E}">
        <p14:creationId xmlns:p14="http://schemas.microsoft.com/office/powerpoint/2010/main" val="19212189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Tartalom helye 2"/>
          <p:cNvSpPr>
            <a:spLocks noGrp="1"/>
          </p:cNvSpPr>
          <p:nvPr>
            <p:ph idx="1"/>
          </p:nvPr>
        </p:nvSpPr>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10"/>
          </p:nvPr>
        </p:nvSpPr>
        <p:spPr/>
        <p:txBody>
          <a:bodyPr/>
          <a:lstStyle/>
          <a:p>
            <a:fld id="{9CEF1C9C-6745-470F-8FDD-8D013CFBD5F7}" type="datetimeFigureOut">
              <a:rPr lang="hu-HU" smtClean="0"/>
              <a:pPr/>
              <a:t>2022. 03. 24.</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C077064A-F342-4E30-8D15-80A7605B48C3}" type="slidenum">
              <a:rPr lang="hu-HU" smtClean="0"/>
              <a:pPr/>
              <a:t>‹#›</a:t>
            </a:fld>
            <a:endParaRPr lang="hu-HU"/>
          </a:p>
        </p:txBody>
      </p:sp>
    </p:spTree>
    <p:extLst>
      <p:ext uri="{BB962C8B-B14F-4D97-AF65-F5344CB8AC3E}">
        <p14:creationId xmlns:p14="http://schemas.microsoft.com/office/powerpoint/2010/main" val="38527357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p:cNvSpPr>
            <a:spLocks noGrp="1"/>
          </p:cNvSpPr>
          <p:nvPr>
            <p:ph type="title"/>
          </p:nvPr>
        </p:nvSpPr>
        <p:spPr>
          <a:xfrm>
            <a:off x="722313" y="4406900"/>
            <a:ext cx="7772400" cy="1362075"/>
          </a:xfrm>
        </p:spPr>
        <p:txBody>
          <a:bodyPr anchor="t"/>
          <a:lstStyle>
            <a:lvl1pPr algn="l">
              <a:defRPr sz="4000" b="1" cap="all"/>
            </a:lvl1pPr>
          </a:lstStyle>
          <a:p>
            <a:r>
              <a:rPr lang="hu-HU" smtClean="0"/>
              <a:t>Mintacím szerkesztése</a:t>
            </a:r>
            <a:endParaRPr lang="hu-HU"/>
          </a:p>
        </p:txBody>
      </p:sp>
      <p:sp>
        <p:nvSpPr>
          <p:cNvPr id="3" name="Szöveg hely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smtClean="0"/>
              <a:t>Mintaszöveg szerkesztése</a:t>
            </a:r>
          </a:p>
        </p:txBody>
      </p:sp>
      <p:sp>
        <p:nvSpPr>
          <p:cNvPr id="4" name="Dátum helye 3"/>
          <p:cNvSpPr>
            <a:spLocks noGrp="1"/>
          </p:cNvSpPr>
          <p:nvPr>
            <p:ph type="dt" sz="half" idx="10"/>
          </p:nvPr>
        </p:nvSpPr>
        <p:spPr/>
        <p:txBody>
          <a:bodyPr/>
          <a:lstStyle/>
          <a:p>
            <a:fld id="{9CEF1C9C-6745-470F-8FDD-8D013CFBD5F7}" type="datetimeFigureOut">
              <a:rPr lang="hu-HU" smtClean="0"/>
              <a:pPr/>
              <a:t>2022. 03. 24.</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C077064A-F342-4E30-8D15-80A7605B48C3}" type="slidenum">
              <a:rPr lang="hu-HU" smtClean="0"/>
              <a:pPr/>
              <a:t>‹#›</a:t>
            </a:fld>
            <a:endParaRPr lang="hu-HU"/>
          </a:p>
        </p:txBody>
      </p:sp>
    </p:spTree>
    <p:extLst>
      <p:ext uri="{BB962C8B-B14F-4D97-AF65-F5344CB8AC3E}">
        <p14:creationId xmlns:p14="http://schemas.microsoft.com/office/powerpoint/2010/main" val="22128724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Tartalom hely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Tartalom hely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5" name="Dátum helye 4"/>
          <p:cNvSpPr>
            <a:spLocks noGrp="1"/>
          </p:cNvSpPr>
          <p:nvPr>
            <p:ph type="dt" sz="half" idx="10"/>
          </p:nvPr>
        </p:nvSpPr>
        <p:spPr/>
        <p:txBody>
          <a:bodyPr/>
          <a:lstStyle/>
          <a:p>
            <a:fld id="{9CEF1C9C-6745-470F-8FDD-8D013CFBD5F7}" type="datetimeFigureOut">
              <a:rPr lang="hu-HU" smtClean="0"/>
              <a:pPr/>
              <a:t>2022. 03. 24.</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C077064A-F342-4E30-8D15-80A7605B48C3}" type="slidenum">
              <a:rPr lang="hu-HU" smtClean="0"/>
              <a:pPr/>
              <a:t>‹#›</a:t>
            </a:fld>
            <a:endParaRPr lang="hu-HU"/>
          </a:p>
        </p:txBody>
      </p:sp>
    </p:spTree>
    <p:extLst>
      <p:ext uri="{BB962C8B-B14F-4D97-AF65-F5344CB8AC3E}">
        <p14:creationId xmlns:p14="http://schemas.microsoft.com/office/powerpoint/2010/main" val="2952026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lvl1pPr>
              <a:defRPr/>
            </a:lvl1pPr>
          </a:lstStyle>
          <a:p>
            <a:r>
              <a:rPr lang="hu-HU" smtClean="0"/>
              <a:t>Mintacím szerkesztése</a:t>
            </a:r>
            <a:endParaRPr lang="hu-HU"/>
          </a:p>
        </p:txBody>
      </p:sp>
      <p:sp>
        <p:nvSpPr>
          <p:cNvPr id="3" name="Szöveg hely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Tartalom hely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5" name="Szöveg hely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Tartalom hely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7" name="Dátum helye 6"/>
          <p:cNvSpPr>
            <a:spLocks noGrp="1"/>
          </p:cNvSpPr>
          <p:nvPr>
            <p:ph type="dt" sz="half" idx="10"/>
          </p:nvPr>
        </p:nvSpPr>
        <p:spPr/>
        <p:txBody>
          <a:bodyPr/>
          <a:lstStyle/>
          <a:p>
            <a:fld id="{9CEF1C9C-6745-470F-8FDD-8D013CFBD5F7}" type="datetimeFigureOut">
              <a:rPr lang="hu-HU" smtClean="0"/>
              <a:pPr/>
              <a:t>2022. 03. 24.</a:t>
            </a:fld>
            <a:endParaRPr lang="hu-HU"/>
          </a:p>
        </p:txBody>
      </p:sp>
      <p:sp>
        <p:nvSpPr>
          <p:cNvPr id="8" name="Élőláb helye 7"/>
          <p:cNvSpPr>
            <a:spLocks noGrp="1"/>
          </p:cNvSpPr>
          <p:nvPr>
            <p:ph type="ftr" sz="quarter" idx="11"/>
          </p:nvPr>
        </p:nvSpPr>
        <p:spPr/>
        <p:txBody>
          <a:bodyPr/>
          <a:lstStyle/>
          <a:p>
            <a:endParaRPr lang="hu-HU"/>
          </a:p>
        </p:txBody>
      </p:sp>
      <p:sp>
        <p:nvSpPr>
          <p:cNvPr id="9" name="Dia számának helye 8"/>
          <p:cNvSpPr>
            <a:spLocks noGrp="1"/>
          </p:cNvSpPr>
          <p:nvPr>
            <p:ph type="sldNum" sz="quarter" idx="12"/>
          </p:nvPr>
        </p:nvSpPr>
        <p:spPr/>
        <p:txBody>
          <a:bodyPr/>
          <a:lstStyle/>
          <a:p>
            <a:fld id="{C077064A-F342-4E30-8D15-80A7605B48C3}" type="slidenum">
              <a:rPr lang="hu-HU" smtClean="0"/>
              <a:pPr/>
              <a:t>‹#›</a:t>
            </a:fld>
            <a:endParaRPr lang="hu-HU"/>
          </a:p>
        </p:txBody>
      </p:sp>
    </p:spTree>
    <p:extLst>
      <p:ext uri="{BB962C8B-B14F-4D97-AF65-F5344CB8AC3E}">
        <p14:creationId xmlns:p14="http://schemas.microsoft.com/office/powerpoint/2010/main" val="21480024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Dátum helye 2"/>
          <p:cNvSpPr>
            <a:spLocks noGrp="1"/>
          </p:cNvSpPr>
          <p:nvPr>
            <p:ph type="dt" sz="half" idx="10"/>
          </p:nvPr>
        </p:nvSpPr>
        <p:spPr/>
        <p:txBody>
          <a:bodyPr/>
          <a:lstStyle/>
          <a:p>
            <a:fld id="{9CEF1C9C-6745-470F-8FDD-8D013CFBD5F7}" type="datetimeFigureOut">
              <a:rPr lang="hu-HU" smtClean="0"/>
              <a:pPr/>
              <a:t>2022. 03. 24.</a:t>
            </a:fld>
            <a:endParaRPr lang="hu-HU"/>
          </a:p>
        </p:txBody>
      </p:sp>
      <p:sp>
        <p:nvSpPr>
          <p:cNvPr id="4" name="Élőláb helye 3"/>
          <p:cNvSpPr>
            <a:spLocks noGrp="1"/>
          </p:cNvSpPr>
          <p:nvPr>
            <p:ph type="ftr" sz="quarter" idx="11"/>
          </p:nvPr>
        </p:nvSpPr>
        <p:spPr/>
        <p:txBody>
          <a:bodyPr/>
          <a:lstStyle/>
          <a:p>
            <a:endParaRPr lang="hu-HU"/>
          </a:p>
        </p:txBody>
      </p:sp>
      <p:sp>
        <p:nvSpPr>
          <p:cNvPr id="5" name="Dia számának helye 4"/>
          <p:cNvSpPr>
            <a:spLocks noGrp="1"/>
          </p:cNvSpPr>
          <p:nvPr>
            <p:ph type="sldNum" sz="quarter" idx="12"/>
          </p:nvPr>
        </p:nvSpPr>
        <p:spPr/>
        <p:txBody>
          <a:bodyPr/>
          <a:lstStyle/>
          <a:p>
            <a:fld id="{C077064A-F342-4E30-8D15-80A7605B48C3}" type="slidenum">
              <a:rPr lang="hu-HU" smtClean="0"/>
              <a:pPr/>
              <a:t>‹#›</a:t>
            </a:fld>
            <a:endParaRPr lang="hu-HU"/>
          </a:p>
        </p:txBody>
      </p:sp>
    </p:spTree>
    <p:extLst>
      <p:ext uri="{BB962C8B-B14F-4D97-AF65-F5344CB8AC3E}">
        <p14:creationId xmlns:p14="http://schemas.microsoft.com/office/powerpoint/2010/main" val="28012673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p:cNvSpPr>
            <a:spLocks noGrp="1"/>
          </p:cNvSpPr>
          <p:nvPr>
            <p:ph type="dt" sz="half" idx="10"/>
          </p:nvPr>
        </p:nvSpPr>
        <p:spPr/>
        <p:txBody>
          <a:bodyPr/>
          <a:lstStyle/>
          <a:p>
            <a:fld id="{9CEF1C9C-6745-470F-8FDD-8D013CFBD5F7}" type="datetimeFigureOut">
              <a:rPr lang="hu-HU" smtClean="0"/>
              <a:pPr/>
              <a:t>2022. 03. 24.</a:t>
            </a:fld>
            <a:endParaRPr lang="hu-HU"/>
          </a:p>
        </p:txBody>
      </p:sp>
      <p:sp>
        <p:nvSpPr>
          <p:cNvPr id="3" name="Élőláb helye 2"/>
          <p:cNvSpPr>
            <a:spLocks noGrp="1"/>
          </p:cNvSpPr>
          <p:nvPr>
            <p:ph type="ftr" sz="quarter" idx="11"/>
          </p:nvPr>
        </p:nvSpPr>
        <p:spPr/>
        <p:txBody>
          <a:bodyPr/>
          <a:lstStyle/>
          <a:p>
            <a:endParaRPr lang="hu-HU"/>
          </a:p>
        </p:txBody>
      </p:sp>
      <p:sp>
        <p:nvSpPr>
          <p:cNvPr id="4" name="Dia számának helye 3"/>
          <p:cNvSpPr>
            <a:spLocks noGrp="1"/>
          </p:cNvSpPr>
          <p:nvPr>
            <p:ph type="sldNum" sz="quarter" idx="12"/>
          </p:nvPr>
        </p:nvSpPr>
        <p:spPr/>
        <p:txBody>
          <a:bodyPr/>
          <a:lstStyle/>
          <a:p>
            <a:fld id="{C077064A-F342-4E30-8D15-80A7605B48C3}" type="slidenum">
              <a:rPr lang="hu-HU" smtClean="0"/>
              <a:pPr/>
              <a:t>‹#›</a:t>
            </a:fld>
            <a:endParaRPr lang="hu-HU"/>
          </a:p>
        </p:txBody>
      </p:sp>
    </p:spTree>
    <p:extLst>
      <p:ext uri="{BB962C8B-B14F-4D97-AF65-F5344CB8AC3E}">
        <p14:creationId xmlns:p14="http://schemas.microsoft.com/office/powerpoint/2010/main" val="37201391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457200" y="273050"/>
            <a:ext cx="3008313" cy="1162050"/>
          </a:xfrm>
        </p:spPr>
        <p:txBody>
          <a:bodyPr anchor="b"/>
          <a:lstStyle>
            <a:lvl1pPr algn="l">
              <a:defRPr sz="2000" b="1"/>
            </a:lvl1pPr>
          </a:lstStyle>
          <a:p>
            <a:r>
              <a:rPr lang="hu-HU" smtClean="0"/>
              <a:t>Mintacím szerkesztése</a:t>
            </a:r>
            <a:endParaRPr lang="hu-HU"/>
          </a:p>
        </p:txBody>
      </p:sp>
      <p:sp>
        <p:nvSpPr>
          <p:cNvPr id="3" name="Tartalom hely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Szöveg hely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átum helye 4"/>
          <p:cNvSpPr>
            <a:spLocks noGrp="1"/>
          </p:cNvSpPr>
          <p:nvPr>
            <p:ph type="dt" sz="half" idx="10"/>
          </p:nvPr>
        </p:nvSpPr>
        <p:spPr/>
        <p:txBody>
          <a:bodyPr/>
          <a:lstStyle/>
          <a:p>
            <a:fld id="{9CEF1C9C-6745-470F-8FDD-8D013CFBD5F7}" type="datetimeFigureOut">
              <a:rPr lang="hu-HU" smtClean="0"/>
              <a:pPr/>
              <a:t>2022. 03. 24.</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C077064A-F342-4E30-8D15-80A7605B48C3}" type="slidenum">
              <a:rPr lang="hu-HU" smtClean="0"/>
              <a:pPr/>
              <a:t>‹#›</a:t>
            </a:fld>
            <a:endParaRPr lang="hu-HU"/>
          </a:p>
        </p:txBody>
      </p:sp>
    </p:spTree>
    <p:extLst>
      <p:ext uri="{BB962C8B-B14F-4D97-AF65-F5344CB8AC3E}">
        <p14:creationId xmlns:p14="http://schemas.microsoft.com/office/powerpoint/2010/main" val="10483030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1792288" y="4800600"/>
            <a:ext cx="5486400" cy="566738"/>
          </a:xfrm>
        </p:spPr>
        <p:txBody>
          <a:bodyPr anchor="b"/>
          <a:lstStyle>
            <a:lvl1pPr algn="l">
              <a:defRPr sz="2000" b="1"/>
            </a:lvl1pPr>
          </a:lstStyle>
          <a:p>
            <a:r>
              <a:rPr lang="hu-HU" smtClean="0"/>
              <a:t>Mintacím szerkesztése</a:t>
            </a:r>
            <a:endParaRPr lang="hu-HU"/>
          </a:p>
        </p:txBody>
      </p:sp>
      <p:sp>
        <p:nvSpPr>
          <p:cNvPr id="3" name="Kép hely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Szöveg hely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átum helye 4"/>
          <p:cNvSpPr>
            <a:spLocks noGrp="1"/>
          </p:cNvSpPr>
          <p:nvPr>
            <p:ph type="dt" sz="half" idx="10"/>
          </p:nvPr>
        </p:nvSpPr>
        <p:spPr/>
        <p:txBody>
          <a:bodyPr/>
          <a:lstStyle/>
          <a:p>
            <a:fld id="{9CEF1C9C-6745-470F-8FDD-8D013CFBD5F7}" type="datetimeFigureOut">
              <a:rPr lang="hu-HU" smtClean="0"/>
              <a:pPr/>
              <a:t>2022. 03. 24.</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C077064A-F342-4E30-8D15-80A7605B48C3}" type="slidenum">
              <a:rPr lang="hu-HU" smtClean="0"/>
              <a:pPr/>
              <a:t>‹#›</a:t>
            </a:fld>
            <a:endParaRPr lang="hu-HU"/>
          </a:p>
        </p:txBody>
      </p:sp>
    </p:spTree>
    <p:extLst>
      <p:ext uri="{BB962C8B-B14F-4D97-AF65-F5344CB8AC3E}">
        <p14:creationId xmlns:p14="http://schemas.microsoft.com/office/powerpoint/2010/main" val="20467128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hu-HU" smtClean="0"/>
              <a:t>Mintacím szerkesztése</a:t>
            </a:r>
            <a:endParaRPr lang="hu-HU"/>
          </a:p>
        </p:txBody>
      </p:sp>
      <p:sp>
        <p:nvSpPr>
          <p:cNvPr id="3" name="Szöveg hely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EF1C9C-6745-470F-8FDD-8D013CFBD5F7}" type="datetimeFigureOut">
              <a:rPr lang="hu-HU" smtClean="0"/>
              <a:pPr/>
              <a:t>2022. 03. 24.</a:t>
            </a:fld>
            <a:endParaRPr lang="hu-HU"/>
          </a:p>
        </p:txBody>
      </p:sp>
      <p:sp>
        <p:nvSpPr>
          <p:cNvPr id="5" name="Élőláb hely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Dia számának hely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7064A-F342-4E30-8D15-80A7605B48C3}" type="slidenum">
              <a:rPr lang="hu-HU" smtClean="0"/>
              <a:pPr/>
              <a:t>‹#›</a:t>
            </a:fld>
            <a:endParaRPr lang="hu-HU"/>
          </a:p>
        </p:txBody>
      </p:sp>
    </p:spTree>
    <p:extLst>
      <p:ext uri="{BB962C8B-B14F-4D97-AF65-F5344CB8AC3E}">
        <p14:creationId xmlns:p14="http://schemas.microsoft.com/office/powerpoint/2010/main" val="4048430668"/>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20.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110.png"/><Relationship Id="rId5" Type="http://schemas.openxmlformats.org/officeDocument/2006/relationships/image" Target="../media/image100.png"/><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hyperlink" Target="file:///D:\3DPrograms\GrafikaHazi\Programs\CurvatureFlow\bin\Skeleton.exe"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30.png"/><Relationship Id="rId7" Type="http://schemas.openxmlformats.org/officeDocument/2006/relationships/image" Target="../media/image17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60.png"/><Relationship Id="rId5" Type="http://schemas.openxmlformats.org/officeDocument/2006/relationships/image" Target="../media/image150.png"/><Relationship Id="rId4" Type="http://schemas.openxmlformats.org/officeDocument/2006/relationships/image" Target="../media/image14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190.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23.png"/><Relationship Id="rId11" Type="http://schemas.openxmlformats.org/officeDocument/2006/relationships/image" Target="../media/image180.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18.png"/></Relationships>
</file>

<file path=ppt/slides/_rels/slide19.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33.png"/><Relationship Id="rId11" Type="http://schemas.openxmlformats.org/officeDocument/2006/relationships/image" Target="../media/image29.png"/><Relationship Id="rId5" Type="http://schemas.openxmlformats.org/officeDocument/2006/relationships/image" Target="../media/image32.png"/><Relationship Id="rId10" Type="http://schemas.openxmlformats.org/officeDocument/2006/relationships/image" Target="../media/image28.png"/><Relationship Id="rId4" Type="http://schemas.openxmlformats.org/officeDocument/2006/relationships/image" Target="../media/image31.png"/><Relationship Id="rId9" Type="http://schemas.openxmlformats.org/officeDocument/2006/relationships/image" Target="../media/image26.png"/></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2.xml"/><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e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25.xml"/><Relationship Id="rId1" Type="http://schemas.openxmlformats.org/officeDocument/2006/relationships/slideLayout" Target="../slideLayouts/slideLayout6.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9.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notesSlide" Target="../notesSlides/notesSlide26.xml"/><Relationship Id="rId1" Type="http://schemas.openxmlformats.org/officeDocument/2006/relationships/slideLayout" Target="../slideLayouts/slideLayout6.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3.xml"/><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2.emf"/><Relationship Id="rId4" Type="http://schemas.openxmlformats.org/officeDocument/2006/relationships/oleObject" Target="../embeddings/oleObject4.bin"/></Relationships>
</file>

<file path=ppt/slides/_rels/slide30.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png"/><Relationship Id="rId3" Type="http://schemas.openxmlformats.org/officeDocument/2006/relationships/notesSlide" Target="../notesSlides/notesSlide27.xml"/><Relationship Id="rId7" Type="http://schemas.openxmlformats.org/officeDocument/2006/relationships/image" Target="../media/image50.png"/><Relationship Id="rId12" Type="http://schemas.openxmlformats.org/officeDocument/2006/relationships/image" Target="../media/image55.png"/><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emf"/><Relationship Id="rId10" Type="http://schemas.openxmlformats.org/officeDocument/2006/relationships/image" Target="../media/image53.png"/><Relationship Id="rId4" Type="http://schemas.openxmlformats.org/officeDocument/2006/relationships/oleObject" Target="../embeddings/oleObject10.bin"/><Relationship Id="rId9" Type="http://schemas.openxmlformats.org/officeDocument/2006/relationships/image" Target="../media/image52.png"/><Relationship Id="rId14" Type="http://schemas.openxmlformats.org/officeDocument/2006/relationships/image" Target="../media/image57.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6.xml"/><Relationship Id="rId4" Type="http://schemas.openxmlformats.org/officeDocument/2006/relationships/image" Target="../media/image61.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file:///D:\3DPrograms\GrafikaHazi\Programs\PixelDriven2DGraphics\Skeleton.sln"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7.xml"/><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8.bin"/><Relationship Id="rId5" Type="http://schemas.openxmlformats.org/officeDocument/2006/relationships/image" Target="../media/image2.emf"/><Relationship Id="rId4" Type="http://schemas.openxmlformats.org/officeDocument/2006/relationships/oleObject" Target="../embeddings/oleObject7.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0226" name="Rectangle 1026"/>
          <p:cNvSpPr>
            <a:spLocks noGrp="1" noChangeArrowheads="1"/>
          </p:cNvSpPr>
          <p:nvPr>
            <p:ph type="ctrTitle"/>
          </p:nvPr>
        </p:nvSpPr>
        <p:spPr>
          <a:xfrm>
            <a:off x="685800" y="2286000"/>
            <a:ext cx="7772400" cy="1143000"/>
          </a:xfrm>
        </p:spPr>
        <p:txBody>
          <a:bodyPr/>
          <a:lstStyle/>
          <a:p>
            <a:pPr>
              <a:defRPr/>
            </a:pPr>
            <a:r>
              <a:rPr lang="hu-HU" b="1" dirty="0" smtClean="0">
                <a:solidFill>
                  <a:srgbClr val="FF0000"/>
                </a:solidFill>
              </a:rPr>
              <a:t>2D </a:t>
            </a:r>
            <a:r>
              <a:rPr lang="en-US" b="1" dirty="0" smtClean="0">
                <a:solidFill>
                  <a:srgbClr val="FF0000"/>
                </a:solidFill>
              </a:rPr>
              <a:t>rendering</a:t>
            </a:r>
            <a:endParaRPr lang="hu-HU" b="1" dirty="0" smtClean="0">
              <a:solidFill>
                <a:srgbClr val="FF0000"/>
              </a:solidFill>
            </a:endParaRPr>
          </a:p>
        </p:txBody>
      </p:sp>
      <p:sp>
        <p:nvSpPr>
          <p:cNvPr id="15363" name="Rectangle 1027"/>
          <p:cNvSpPr>
            <a:spLocks noGrp="1" noChangeArrowheads="1"/>
          </p:cNvSpPr>
          <p:nvPr>
            <p:ph type="subTitle" idx="1"/>
          </p:nvPr>
        </p:nvSpPr>
        <p:spPr>
          <a:xfrm>
            <a:off x="1371600" y="3886200"/>
            <a:ext cx="4887177" cy="1752600"/>
          </a:xfrm>
        </p:spPr>
        <p:txBody>
          <a:bodyPr/>
          <a:lstStyle/>
          <a:p>
            <a:r>
              <a:rPr lang="hu-HU" altLang="hu-HU" dirty="0" smtClean="0"/>
              <a:t>Szirmay-Kalos László</a:t>
            </a:r>
          </a:p>
        </p:txBody>
      </p:sp>
      <p:sp>
        <p:nvSpPr>
          <p:cNvPr id="4" name="Téglalap 3"/>
          <p:cNvSpPr/>
          <p:nvPr/>
        </p:nvSpPr>
        <p:spPr>
          <a:xfrm>
            <a:off x="251520" y="404664"/>
            <a:ext cx="4686240" cy="1200329"/>
          </a:xfrm>
          <a:prstGeom prst="rect">
            <a:avLst/>
          </a:prstGeom>
          <a:ln>
            <a:solidFill>
              <a:schemeClr val="tx1"/>
            </a:solidFill>
          </a:ln>
        </p:spPr>
        <p:txBody>
          <a:bodyPr wrap="square">
            <a:spAutoFit/>
          </a:bodyPr>
          <a:lstStyle/>
          <a:p>
            <a:r>
              <a:rPr lang="hu-HU" i="1" dirty="0" smtClean="0">
                <a:latin typeface="+mn-lt"/>
              </a:rPr>
              <a:t>"</a:t>
            </a:r>
            <a:r>
              <a:rPr lang="en-US" i="1" dirty="0" smtClean="0">
                <a:latin typeface="+mn-lt"/>
              </a:rPr>
              <a:t>Photographers </a:t>
            </a:r>
            <a:r>
              <a:rPr lang="en-US" i="1" dirty="0">
                <a:latin typeface="+mn-lt"/>
              </a:rPr>
              <a:t>don't take pictures. They create images.”</a:t>
            </a:r>
          </a:p>
          <a:p>
            <a:r>
              <a:rPr lang="hu-HU" i="1" dirty="0" smtClean="0">
                <a:latin typeface="+mn-lt"/>
              </a:rPr>
              <a:t>                                       </a:t>
            </a:r>
            <a:r>
              <a:rPr lang="en-US" i="1" dirty="0" smtClean="0">
                <a:latin typeface="+mn-lt"/>
              </a:rPr>
              <a:t>Mark Denman</a:t>
            </a:r>
            <a:endParaRPr lang="en-US" dirty="0">
              <a:latin typeface="+mn-lt"/>
            </a:endParaRPr>
          </a:p>
        </p:txBody>
      </p:sp>
      <p:pic>
        <p:nvPicPr>
          <p:cNvPr id="5" name="RollerCoaster1.mp4">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6258777" y="3830320"/>
            <a:ext cx="2762668" cy="290195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7829"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5"/>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5"/>
                                        </p:tgtEl>
                                      </p:cBhvr>
                                    </p:cmd>
                                  </p:childTnLst>
                                </p:cTn>
                              </p:par>
                            </p:childTnLst>
                          </p:cTn>
                        </p:par>
                      </p:childTnLst>
                    </p:cTn>
                  </p:par>
                </p:childTnLst>
              </p:cTn>
              <p:nextCondLst>
                <p:cond evt="onClick" delay="0">
                  <p:tgtEl>
                    <p:spTgt spid="5"/>
                  </p:tgtEl>
                </p:cond>
              </p:nextCondLst>
            </p:seq>
            <p:video>
              <p:cMediaNode vol="80000">
                <p:cTn id="12" fill="hold" display="0">
                  <p:stCondLst>
                    <p:cond delay="indefinite"/>
                  </p:stCondLst>
                </p:cTn>
                <p:tgtEl>
                  <p:spTgt spid="5"/>
                </p:tgtEl>
              </p:cMediaNode>
            </p:vide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749300" y="53043"/>
            <a:ext cx="7772400" cy="1143000"/>
          </a:xfrm>
        </p:spPr>
        <p:txBody>
          <a:bodyPr/>
          <a:lstStyle/>
          <a:p>
            <a:pPr>
              <a:defRPr/>
            </a:pPr>
            <a:r>
              <a:rPr lang="hu-HU" dirty="0" err="1" smtClean="0">
                <a:solidFill>
                  <a:srgbClr val="FF0000"/>
                </a:solidFill>
              </a:rPr>
              <a:t>Ve</a:t>
            </a:r>
            <a:r>
              <a:rPr lang="en-US" dirty="0" err="1" smtClean="0">
                <a:solidFill>
                  <a:srgbClr val="FF0000"/>
                </a:solidFill>
              </a:rPr>
              <a:t>ctorization</a:t>
            </a:r>
            <a:endParaRPr lang="hu-HU" dirty="0" smtClean="0">
              <a:solidFill>
                <a:srgbClr val="FF0000"/>
              </a:solidFill>
            </a:endParaRPr>
          </a:p>
        </p:txBody>
      </p:sp>
      <p:sp>
        <p:nvSpPr>
          <p:cNvPr id="15" name="Szövegdoboz 14"/>
          <p:cNvSpPr txBox="1"/>
          <p:nvPr/>
        </p:nvSpPr>
        <p:spPr>
          <a:xfrm>
            <a:off x="674556" y="5781977"/>
            <a:ext cx="7821693" cy="830997"/>
          </a:xfrm>
          <a:prstGeom prst="rect">
            <a:avLst/>
          </a:prstGeom>
          <a:noFill/>
        </p:spPr>
        <p:txBody>
          <a:bodyPr wrap="none" rtlCol="0">
            <a:spAutoFit/>
          </a:bodyPr>
          <a:lstStyle/>
          <a:p>
            <a:r>
              <a:rPr lang="hu-HU" dirty="0" err="1" smtClean="0">
                <a:latin typeface="+mn-lt"/>
              </a:rPr>
              <a:t>Curve</a:t>
            </a:r>
            <a:r>
              <a:rPr lang="hu-HU" dirty="0" smtClean="0">
                <a:latin typeface="+mn-lt"/>
              </a:rPr>
              <a:t> 		     </a:t>
            </a:r>
            <a:r>
              <a:rPr lang="hu-HU" dirty="0" smtClean="0">
                <a:latin typeface="+mn-lt"/>
                <a:sym typeface="Symbol"/>
              </a:rPr>
              <a:t> Line </a:t>
            </a:r>
            <a:r>
              <a:rPr lang="hu-HU" dirty="0" err="1" smtClean="0">
                <a:latin typeface="+mn-lt"/>
                <a:sym typeface="Symbol"/>
              </a:rPr>
              <a:t>strip</a:t>
            </a:r>
            <a:r>
              <a:rPr lang="hu-HU" dirty="0" smtClean="0">
                <a:latin typeface="+mn-lt"/>
              </a:rPr>
              <a:t>               	</a:t>
            </a:r>
            <a:r>
              <a:rPr lang="hu-HU" dirty="0" smtClean="0">
                <a:latin typeface="+mn-lt"/>
                <a:sym typeface="Symbol"/>
              </a:rPr>
              <a:t> line </a:t>
            </a:r>
            <a:r>
              <a:rPr lang="hu-HU" dirty="0" err="1" smtClean="0">
                <a:latin typeface="+mn-lt"/>
                <a:sym typeface="Symbol"/>
              </a:rPr>
              <a:t>segments</a:t>
            </a:r>
            <a:endParaRPr lang="hu-HU" dirty="0" smtClean="0">
              <a:latin typeface="+mn-lt"/>
              <a:sym typeface="Symbol"/>
            </a:endParaRPr>
          </a:p>
          <a:p>
            <a:r>
              <a:rPr lang="hu-HU" dirty="0" err="1" smtClean="0">
                <a:latin typeface="+mn-lt"/>
                <a:sym typeface="Symbol"/>
              </a:rPr>
              <a:t>Region</a:t>
            </a:r>
            <a:r>
              <a:rPr lang="hu-HU" dirty="0" smtClean="0">
                <a:latin typeface="+mn-lt"/>
                <a:sym typeface="Symbol"/>
              </a:rPr>
              <a:t> </a:t>
            </a:r>
            <a:r>
              <a:rPr lang="hu-HU" dirty="0" err="1" smtClean="0">
                <a:latin typeface="+mn-lt"/>
                <a:sym typeface="Symbol"/>
              </a:rPr>
              <a:t>boundary</a:t>
            </a:r>
            <a:r>
              <a:rPr lang="hu-HU" dirty="0" smtClean="0">
                <a:latin typeface="+mn-lt"/>
                <a:sym typeface="Symbol"/>
              </a:rPr>
              <a:t>  </a:t>
            </a:r>
            <a:r>
              <a:rPr lang="hu-HU" dirty="0" smtClean="0">
                <a:latin typeface="+mn-lt"/>
              </a:rPr>
              <a:t>line </a:t>
            </a:r>
            <a:r>
              <a:rPr lang="hu-HU" dirty="0" err="1" smtClean="0">
                <a:latin typeface="+mn-lt"/>
              </a:rPr>
              <a:t>loop</a:t>
            </a:r>
            <a:r>
              <a:rPr lang="hu-HU" dirty="0" smtClean="0">
                <a:latin typeface="+mn-lt"/>
              </a:rPr>
              <a:t> </a:t>
            </a:r>
            <a:r>
              <a:rPr lang="en-US" dirty="0" smtClean="0">
                <a:latin typeface="+mn-lt"/>
              </a:rPr>
              <a:t>= pol</a:t>
            </a:r>
            <a:r>
              <a:rPr lang="hu-HU" dirty="0" smtClean="0">
                <a:latin typeface="+mn-lt"/>
              </a:rPr>
              <a:t>y</a:t>
            </a:r>
            <a:r>
              <a:rPr lang="en-US" dirty="0" err="1" smtClean="0">
                <a:latin typeface="+mn-lt"/>
              </a:rPr>
              <a:t>gon</a:t>
            </a:r>
            <a:r>
              <a:rPr lang="hu-HU" dirty="0" smtClean="0">
                <a:latin typeface="+mn-lt"/>
              </a:rPr>
              <a:t>         </a:t>
            </a:r>
            <a:r>
              <a:rPr lang="hu-HU" dirty="0" smtClean="0">
                <a:latin typeface="+mn-lt"/>
                <a:sym typeface="Symbol"/>
              </a:rPr>
              <a:t> </a:t>
            </a:r>
            <a:r>
              <a:rPr lang="hu-HU" dirty="0" err="1" smtClean="0">
                <a:latin typeface="+mn-lt"/>
                <a:sym typeface="Symbol"/>
              </a:rPr>
              <a:t>triangles</a:t>
            </a:r>
            <a:endParaRPr lang="en-US" dirty="0">
              <a:latin typeface="+mn-lt"/>
            </a:endParaRPr>
          </a:p>
        </p:txBody>
      </p:sp>
      <p:sp>
        <p:nvSpPr>
          <p:cNvPr id="16" name="Szövegdoboz 15"/>
          <p:cNvSpPr txBox="1"/>
          <p:nvPr/>
        </p:nvSpPr>
        <p:spPr>
          <a:xfrm>
            <a:off x="6309062" y="5430258"/>
            <a:ext cx="2172967" cy="461665"/>
          </a:xfrm>
          <a:prstGeom prst="rect">
            <a:avLst/>
          </a:prstGeom>
          <a:noFill/>
        </p:spPr>
        <p:txBody>
          <a:bodyPr wrap="none" rtlCol="0">
            <a:spAutoFit/>
          </a:bodyPr>
          <a:lstStyle/>
          <a:p>
            <a:r>
              <a:rPr lang="hu-HU" u="sng" dirty="0" err="1" smtClean="0">
                <a:latin typeface="+mn-lt"/>
              </a:rPr>
              <a:t>For</a:t>
            </a:r>
            <a:r>
              <a:rPr lang="hu-HU" u="sng" dirty="0" smtClean="0">
                <a:latin typeface="+mn-lt"/>
              </a:rPr>
              <a:t> HW </a:t>
            </a:r>
            <a:r>
              <a:rPr lang="hu-HU" u="sng" dirty="0" err="1" smtClean="0">
                <a:latin typeface="+mn-lt"/>
              </a:rPr>
              <a:t>support</a:t>
            </a:r>
            <a:endParaRPr lang="en-US" u="sng" dirty="0">
              <a:latin typeface="+mn-lt"/>
            </a:endParaRPr>
          </a:p>
        </p:txBody>
      </p:sp>
      <p:sp>
        <p:nvSpPr>
          <p:cNvPr id="17" name="Freeform 3"/>
          <p:cNvSpPr>
            <a:spLocks/>
          </p:cNvSpPr>
          <p:nvPr/>
        </p:nvSpPr>
        <p:spPr bwMode="auto">
          <a:xfrm>
            <a:off x="1066800" y="1993900"/>
            <a:ext cx="4343400" cy="2273300"/>
          </a:xfrm>
          <a:custGeom>
            <a:avLst/>
            <a:gdLst>
              <a:gd name="T0" fmla="*/ 0 w 2736"/>
              <a:gd name="T1" fmla="*/ 2147483647 h 1432"/>
              <a:gd name="T2" fmla="*/ 2147483647 w 2736"/>
              <a:gd name="T3" fmla="*/ 2147483647 h 1432"/>
              <a:gd name="T4" fmla="*/ 2147483647 w 2736"/>
              <a:gd name="T5" fmla="*/ 2147483647 h 1432"/>
              <a:gd name="T6" fmla="*/ 2147483647 w 2736"/>
              <a:gd name="T7" fmla="*/ 2147483647 h 1432"/>
              <a:gd name="T8" fmla="*/ 2147483647 w 2736"/>
              <a:gd name="T9" fmla="*/ 2147483647 h 1432"/>
              <a:gd name="T10" fmla="*/ 0 60000 65536"/>
              <a:gd name="T11" fmla="*/ 0 60000 65536"/>
              <a:gd name="T12" fmla="*/ 0 60000 65536"/>
              <a:gd name="T13" fmla="*/ 0 60000 65536"/>
              <a:gd name="T14" fmla="*/ 0 60000 65536"/>
              <a:gd name="T15" fmla="*/ 0 w 2736"/>
              <a:gd name="T16" fmla="*/ 0 h 1432"/>
              <a:gd name="T17" fmla="*/ 2736 w 2736"/>
              <a:gd name="T18" fmla="*/ 1432 h 1432"/>
            </a:gdLst>
            <a:ahLst/>
            <a:cxnLst>
              <a:cxn ang="T10">
                <a:pos x="T0" y="T1"/>
              </a:cxn>
              <a:cxn ang="T11">
                <a:pos x="T2" y="T3"/>
              </a:cxn>
              <a:cxn ang="T12">
                <a:pos x="T4" y="T5"/>
              </a:cxn>
              <a:cxn ang="T13">
                <a:pos x="T6" y="T7"/>
              </a:cxn>
              <a:cxn ang="T14">
                <a:pos x="T8" y="T9"/>
              </a:cxn>
            </a:cxnLst>
            <a:rect l="T15" t="T16" r="T17" b="T18"/>
            <a:pathLst>
              <a:path w="2736" h="1432">
                <a:moveTo>
                  <a:pt x="0" y="1432"/>
                </a:moveTo>
                <a:cubicBezTo>
                  <a:pt x="52" y="996"/>
                  <a:pt x="104" y="560"/>
                  <a:pt x="336" y="424"/>
                </a:cubicBezTo>
                <a:cubicBezTo>
                  <a:pt x="568" y="288"/>
                  <a:pt x="1136" y="680"/>
                  <a:pt x="1392" y="616"/>
                </a:cubicBezTo>
                <a:cubicBezTo>
                  <a:pt x="1648" y="552"/>
                  <a:pt x="1648" y="0"/>
                  <a:pt x="1872" y="40"/>
                </a:cubicBezTo>
                <a:cubicBezTo>
                  <a:pt x="2096" y="80"/>
                  <a:pt x="2416" y="468"/>
                  <a:pt x="2736" y="856"/>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8" name="Freeform 9"/>
          <p:cNvSpPr>
            <a:spLocks/>
          </p:cNvSpPr>
          <p:nvPr/>
        </p:nvSpPr>
        <p:spPr bwMode="auto">
          <a:xfrm>
            <a:off x="1066800" y="2133600"/>
            <a:ext cx="4419600" cy="2209800"/>
          </a:xfrm>
          <a:custGeom>
            <a:avLst/>
            <a:gdLst>
              <a:gd name="T0" fmla="*/ 0 w 2784"/>
              <a:gd name="T1" fmla="*/ 2147483647 h 1392"/>
              <a:gd name="T2" fmla="*/ 2147483647 w 2784"/>
              <a:gd name="T3" fmla="*/ 2147483647 h 1392"/>
              <a:gd name="T4" fmla="*/ 2147483647 w 2784"/>
              <a:gd name="T5" fmla="*/ 2147483647 h 1392"/>
              <a:gd name="T6" fmla="*/ 2147483647 w 2784"/>
              <a:gd name="T7" fmla="*/ 0 h 1392"/>
              <a:gd name="T8" fmla="*/ 2147483647 w 2784"/>
              <a:gd name="T9" fmla="*/ 2147483647 h 1392"/>
              <a:gd name="T10" fmla="*/ 0 60000 65536"/>
              <a:gd name="T11" fmla="*/ 0 60000 65536"/>
              <a:gd name="T12" fmla="*/ 0 60000 65536"/>
              <a:gd name="T13" fmla="*/ 0 60000 65536"/>
              <a:gd name="T14" fmla="*/ 0 60000 65536"/>
              <a:gd name="T15" fmla="*/ 0 w 2784"/>
              <a:gd name="T16" fmla="*/ 0 h 1392"/>
              <a:gd name="T17" fmla="*/ 2784 w 2784"/>
              <a:gd name="T18" fmla="*/ 1392 h 1392"/>
            </a:gdLst>
            <a:ahLst/>
            <a:cxnLst>
              <a:cxn ang="T10">
                <a:pos x="T0" y="T1"/>
              </a:cxn>
              <a:cxn ang="T11">
                <a:pos x="T2" y="T3"/>
              </a:cxn>
              <a:cxn ang="T12">
                <a:pos x="T4" y="T5"/>
              </a:cxn>
              <a:cxn ang="T13">
                <a:pos x="T6" y="T7"/>
              </a:cxn>
              <a:cxn ang="T14">
                <a:pos x="T8" y="T9"/>
              </a:cxn>
            </a:cxnLst>
            <a:rect l="T15" t="T16" r="T17" b="T18"/>
            <a:pathLst>
              <a:path w="2784" h="1392">
                <a:moveTo>
                  <a:pt x="0" y="1392"/>
                </a:moveTo>
                <a:lnTo>
                  <a:pt x="144" y="576"/>
                </a:lnTo>
                <a:lnTo>
                  <a:pt x="1008" y="480"/>
                </a:lnTo>
                <a:lnTo>
                  <a:pt x="1776" y="0"/>
                </a:lnTo>
                <a:lnTo>
                  <a:pt x="2784" y="816"/>
                </a:lnTo>
              </a:path>
            </a:pathLst>
          </a:custGeom>
          <a:noFill/>
          <a:ln w="38100" cap="flat" cmpd="sng">
            <a:solidFill>
              <a:srgbClr val="FF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mc:AlternateContent xmlns:mc="http://schemas.openxmlformats.org/markup-compatibility/2006" xmlns:a14="http://schemas.microsoft.com/office/drawing/2010/main">
        <mc:Choice Requires="a14">
          <p:sp>
            <p:nvSpPr>
              <p:cNvPr id="19" name="Rectangle 10"/>
              <p:cNvSpPr>
                <a:spLocks noChangeArrowheads="1"/>
              </p:cNvSpPr>
              <p:nvPr/>
            </p:nvSpPr>
            <p:spPr bwMode="auto">
              <a:xfrm>
                <a:off x="2165240" y="3865602"/>
                <a:ext cx="6680419" cy="1107996"/>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14:m>
                  <m:oMathPara xmlns:m="http://schemas.openxmlformats.org/officeDocument/2006/math">
                    <m:oMathParaPr>
                      <m:jc m:val="left"/>
                    </m:oMathParaPr>
                    <m:oMath xmlns:m="http://schemas.openxmlformats.org/officeDocument/2006/math">
                      <m:d>
                        <m:dPr>
                          <m:begChr m:val="["/>
                          <m:endChr m:val="]"/>
                          <m:ctrlPr>
                            <a:rPr lang="en-US" altLang="hu-HU" sz="2800" i="1" smtClean="0">
                              <a:latin typeface="Cambria Math" panose="02040503050406030204" pitchFamily="18" charset="0"/>
                              <a:ea typeface="Cambria Math"/>
                            </a:rPr>
                          </m:ctrlPr>
                        </m:dPr>
                        <m:e>
                          <m:sSub>
                            <m:sSubPr>
                              <m:ctrlPr>
                                <a:rPr lang="en-US" altLang="hu-HU" sz="2800" i="1">
                                  <a:latin typeface="Cambria Math" panose="02040503050406030204" pitchFamily="18" charset="0"/>
                                  <a:ea typeface="Cambria Math"/>
                                </a:rPr>
                              </m:ctrlPr>
                            </m:sSubPr>
                            <m:e>
                              <m:r>
                                <a:rPr lang="en-US" altLang="hu-HU" sz="2800" i="1">
                                  <a:latin typeface="Cambria Math"/>
                                  <a:ea typeface="Cambria Math"/>
                                </a:rPr>
                                <m:t>𝑡</m:t>
                              </m:r>
                            </m:e>
                            <m:sub>
                              <m:r>
                                <m:rPr>
                                  <m:sty m:val="p"/>
                                </m:rPr>
                                <a:rPr lang="en-US" altLang="hu-HU" sz="2800">
                                  <a:latin typeface="Cambria Math"/>
                                  <a:ea typeface="Cambria Math"/>
                                </a:rPr>
                                <m:t>start</m:t>
                              </m:r>
                            </m:sub>
                          </m:sSub>
                          <m:r>
                            <a:rPr lang="en-US" altLang="hu-HU" sz="2800" i="1">
                              <a:latin typeface="Cambria Math"/>
                              <a:ea typeface="Cambria Math"/>
                            </a:rPr>
                            <m:t>,</m:t>
                          </m:r>
                          <m:sSub>
                            <m:sSubPr>
                              <m:ctrlPr>
                                <a:rPr lang="en-US" altLang="hu-HU" sz="2800" i="1">
                                  <a:latin typeface="Cambria Math" panose="02040503050406030204" pitchFamily="18" charset="0"/>
                                  <a:ea typeface="Cambria Math"/>
                                </a:rPr>
                              </m:ctrlPr>
                            </m:sSubPr>
                            <m:e>
                              <m:r>
                                <a:rPr lang="en-US" altLang="hu-HU" sz="2800" i="1">
                                  <a:latin typeface="Cambria Math"/>
                                  <a:ea typeface="Cambria Math"/>
                                </a:rPr>
                                <m:t>𝑡</m:t>
                              </m:r>
                            </m:e>
                            <m:sub>
                              <m:r>
                                <m:rPr>
                                  <m:sty m:val="p"/>
                                </m:rPr>
                                <a:rPr lang="en-US" altLang="hu-HU" sz="2800">
                                  <a:latin typeface="Cambria Math"/>
                                  <a:ea typeface="Cambria Math"/>
                                </a:rPr>
                                <m:t>end</m:t>
                              </m:r>
                            </m:sub>
                          </m:sSub>
                        </m:e>
                      </m:d>
                      <m:r>
                        <a:rPr lang="en-US" altLang="hu-HU" sz="2800" b="0" i="1" smtClean="0">
                          <a:latin typeface="Cambria Math"/>
                          <a:ea typeface="Cambria Math"/>
                        </a:rPr>
                        <m:t>:</m:t>
                      </m:r>
                      <m:sSub>
                        <m:sSubPr>
                          <m:ctrlPr>
                            <a:rPr lang="en-US" altLang="hu-HU" sz="2800" i="1">
                              <a:latin typeface="Cambria Math" panose="02040503050406030204" pitchFamily="18" charset="0"/>
                              <a:ea typeface="Cambria Math"/>
                            </a:rPr>
                          </m:ctrlPr>
                        </m:sSubPr>
                        <m:e>
                          <m:sSub>
                            <m:sSubPr>
                              <m:ctrlPr>
                                <a:rPr lang="en-US" altLang="hu-HU" sz="2800" i="1">
                                  <a:latin typeface="Cambria Math" panose="02040503050406030204" pitchFamily="18" charset="0"/>
                                  <a:ea typeface="Cambria Math"/>
                                </a:rPr>
                              </m:ctrlPr>
                            </m:sSubPr>
                            <m:e>
                              <m:r>
                                <a:rPr lang="en-US" altLang="hu-HU" sz="2800" b="0" i="1" smtClean="0">
                                  <a:latin typeface="Cambria Math"/>
                                  <a:ea typeface="Cambria Math"/>
                                </a:rPr>
                                <m:t> </m:t>
                              </m:r>
                              <m:r>
                                <a:rPr lang="en-US" altLang="hu-HU" sz="2800" i="1">
                                  <a:latin typeface="Cambria Math"/>
                                  <a:ea typeface="Cambria Math"/>
                                </a:rPr>
                                <m:t>𝑡</m:t>
                              </m:r>
                            </m:e>
                            <m:sub>
                              <m:r>
                                <a:rPr lang="en-US" altLang="hu-HU" sz="2800" b="0" i="1" smtClean="0">
                                  <a:latin typeface="Cambria Math"/>
                                  <a:ea typeface="Cambria Math"/>
                                </a:rPr>
                                <m:t>𝑖</m:t>
                              </m:r>
                            </m:sub>
                          </m:sSub>
                          <m:r>
                            <a:rPr lang="en-US" altLang="hu-HU" sz="2800" b="0" i="1" smtClean="0">
                              <a:latin typeface="Cambria Math"/>
                              <a:ea typeface="Cambria Math"/>
                            </a:rPr>
                            <m:t>=</m:t>
                          </m:r>
                          <m:r>
                            <a:rPr lang="en-US" altLang="hu-HU" sz="2800" i="1">
                              <a:latin typeface="Cambria Math"/>
                              <a:ea typeface="Cambria Math"/>
                            </a:rPr>
                            <m:t>𝑡</m:t>
                          </m:r>
                        </m:e>
                        <m:sub>
                          <m:r>
                            <m:rPr>
                              <m:sty m:val="p"/>
                            </m:rPr>
                            <a:rPr lang="en-US" altLang="hu-HU" sz="2800">
                              <a:latin typeface="Cambria Math"/>
                              <a:ea typeface="Cambria Math"/>
                            </a:rPr>
                            <m:t>start</m:t>
                          </m:r>
                        </m:sub>
                      </m:sSub>
                      <m:r>
                        <a:rPr lang="en-US" altLang="hu-HU" sz="2800" b="0" i="1" smtClean="0">
                          <a:latin typeface="Cambria Math"/>
                          <a:ea typeface="Cambria Math"/>
                        </a:rPr>
                        <m:t>+</m:t>
                      </m:r>
                      <m:d>
                        <m:dPr>
                          <m:ctrlPr>
                            <a:rPr lang="en-US" altLang="hu-HU" sz="2800" b="0" i="1" smtClean="0">
                              <a:latin typeface="Cambria Math" panose="02040503050406030204" pitchFamily="18" charset="0"/>
                              <a:ea typeface="Cambria Math"/>
                            </a:rPr>
                          </m:ctrlPr>
                        </m:dPr>
                        <m:e>
                          <m:sSub>
                            <m:sSubPr>
                              <m:ctrlPr>
                                <a:rPr lang="en-US" altLang="hu-HU" sz="2800" i="1">
                                  <a:latin typeface="Cambria Math" panose="02040503050406030204" pitchFamily="18" charset="0"/>
                                  <a:ea typeface="Cambria Math"/>
                                </a:rPr>
                              </m:ctrlPr>
                            </m:sSubPr>
                            <m:e>
                              <m:sSub>
                                <m:sSubPr>
                                  <m:ctrlPr>
                                    <a:rPr lang="en-US" altLang="hu-HU" sz="2800" i="1">
                                      <a:latin typeface="Cambria Math" panose="02040503050406030204" pitchFamily="18" charset="0"/>
                                      <a:ea typeface="Cambria Math"/>
                                    </a:rPr>
                                  </m:ctrlPr>
                                </m:sSubPr>
                                <m:e>
                                  <m:r>
                                    <a:rPr lang="en-US" altLang="hu-HU" sz="2800" i="1">
                                      <a:latin typeface="Cambria Math"/>
                                      <a:ea typeface="Cambria Math"/>
                                    </a:rPr>
                                    <m:t>𝑡</m:t>
                                  </m:r>
                                </m:e>
                                <m:sub>
                                  <m:r>
                                    <m:rPr>
                                      <m:sty m:val="p"/>
                                    </m:rPr>
                                    <a:rPr lang="en-US" altLang="hu-HU" sz="2800">
                                      <a:latin typeface="Cambria Math"/>
                                      <a:ea typeface="Cambria Math"/>
                                    </a:rPr>
                                    <m:t>end</m:t>
                                  </m:r>
                                </m:sub>
                              </m:sSub>
                              <m:r>
                                <a:rPr lang="en-US" altLang="hu-HU" sz="2800" i="1">
                                  <a:latin typeface="Cambria Math"/>
                                  <a:ea typeface="Cambria Math"/>
                                </a:rPr>
                                <m:t>−</m:t>
                              </m:r>
                              <m:r>
                                <a:rPr lang="en-US" altLang="hu-HU" sz="2800" i="1">
                                  <a:latin typeface="Cambria Math"/>
                                  <a:ea typeface="Cambria Math"/>
                                </a:rPr>
                                <m:t>𝑡</m:t>
                              </m:r>
                            </m:e>
                            <m:sub>
                              <m:r>
                                <m:rPr>
                                  <m:sty m:val="p"/>
                                </m:rPr>
                                <a:rPr lang="en-US" altLang="hu-HU" sz="2800">
                                  <a:latin typeface="Cambria Math"/>
                                  <a:ea typeface="Cambria Math"/>
                                </a:rPr>
                                <m:t>start</m:t>
                              </m:r>
                            </m:sub>
                          </m:sSub>
                        </m:e>
                      </m:d>
                      <m:r>
                        <a:rPr lang="en-US" altLang="hu-HU" sz="2800" b="0" i="1" smtClean="0">
                          <a:latin typeface="Cambria Math"/>
                          <a:ea typeface="Cambria Math"/>
                        </a:rPr>
                        <m:t>𝑖</m:t>
                      </m:r>
                      <m:r>
                        <a:rPr lang="en-US" altLang="hu-HU" sz="2800" b="0" i="1" smtClean="0">
                          <a:latin typeface="Cambria Math"/>
                          <a:ea typeface="Cambria Math"/>
                        </a:rPr>
                        <m:t>/</m:t>
                      </m:r>
                      <m:r>
                        <a:rPr lang="en-US" altLang="hu-HU" sz="2800" b="0" i="1" smtClean="0">
                          <a:latin typeface="Cambria Math"/>
                          <a:ea typeface="Cambria Math"/>
                        </a:rPr>
                        <m:t>𝑛</m:t>
                      </m:r>
                    </m:oMath>
                  </m:oMathPara>
                </a14:m>
                <a:endParaRPr lang="hu-HU" altLang="hu-HU" sz="2800" b="1" dirty="0"/>
              </a:p>
              <a:p>
                <a:endParaRPr lang="hu-HU" altLang="hu-HU" sz="1000" b="1" dirty="0"/>
              </a:p>
              <a:p>
                <a14:m>
                  <m:oMath xmlns:m="http://schemas.openxmlformats.org/officeDocument/2006/math">
                    <m:sSub>
                      <m:sSubPr>
                        <m:ctrlPr>
                          <a:rPr lang="hu-HU" altLang="hu-HU" sz="2800" b="1" i="1">
                            <a:latin typeface="Cambria Math" panose="02040503050406030204" pitchFamily="18" charset="0"/>
                          </a:rPr>
                        </m:ctrlPr>
                      </m:sSubPr>
                      <m:e>
                        <m:r>
                          <a:rPr lang="en-US" altLang="hu-HU" sz="2800" b="1" i="1">
                            <a:latin typeface="Cambria Math"/>
                          </a:rPr>
                          <m:t>𝒓</m:t>
                        </m:r>
                      </m:e>
                      <m:sub>
                        <m:r>
                          <a:rPr lang="en-US" altLang="hu-HU" sz="2800">
                            <a:latin typeface="Cambria Math"/>
                          </a:rPr>
                          <m:t>0</m:t>
                        </m:r>
                      </m:sub>
                    </m:sSub>
                    <m:r>
                      <a:rPr lang="en-US" altLang="hu-HU" sz="2800" b="1" i="1" smtClean="0">
                        <a:latin typeface="Cambria Math"/>
                      </a:rPr>
                      <m:t>=</m:t>
                    </m:r>
                    <m:r>
                      <a:rPr lang="hu-HU" altLang="hu-HU" sz="2800" b="1" i="1">
                        <a:latin typeface="Cambria Math"/>
                      </a:rPr>
                      <m:t>𝒓</m:t>
                    </m:r>
                    <m:d>
                      <m:dPr>
                        <m:ctrlPr>
                          <a:rPr lang="hu-HU" altLang="hu-HU" sz="2800" i="1">
                            <a:latin typeface="Cambria Math" panose="02040503050406030204" pitchFamily="18" charset="0"/>
                          </a:rPr>
                        </m:ctrlPr>
                      </m:dPr>
                      <m:e>
                        <m:sSub>
                          <m:sSubPr>
                            <m:ctrlPr>
                              <a:rPr lang="en-US" altLang="hu-HU" sz="2800" i="1">
                                <a:latin typeface="Cambria Math" panose="02040503050406030204" pitchFamily="18" charset="0"/>
                                <a:ea typeface="Cambria Math"/>
                              </a:rPr>
                            </m:ctrlPr>
                          </m:sSubPr>
                          <m:e>
                            <m:r>
                              <a:rPr lang="en-US" altLang="hu-HU" sz="2800" i="1">
                                <a:latin typeface="Cambria Math"/>
                                <a:ea typeface="Cambria Math"/>
                              </a:rPr>
                              <m:t>𝑡</m:t>
                            </m:r>
                          </m:e>
                          <m:sub>
                            <m:r>
                              <a:rPr lang="en-US" altLang="hu-HU" sz="2800" b="0" i="1" smtClean="0">
                                <a:latin typeface="Cambria Math"/>
                                <a:ea typeface="Cambria Math"/>
                              </a:rPr>
                              <m:t>0</m:t>
                            </m:r>
                          </m:sub>
                        </m:sSub>
                      </m:e>
                    </m:d>
                    <m:r>
                      <a:rPr lang="en-US" altLang="hu-HU" sz="2800" b="0" i="1" smtClean="0">
                        <a:latin typeface="Cambria Math"/>
                      </a:rPr>
                      <m:t>,</m:t>
                    </m:r>
                    <m:sSub>
                      <m:sSubPr>
                        <m:ctrlPr>
                          <a:rPr lang="hu-HU" altLang="hu-HU" sz="2800" b="1" i="1">
                            <a:latin typeface="Cambria Math" panose="02040503050406030204" pitchFamily="18" charset="0"/>
                          </a:rPr>
                        </m:ctrlPr>
                      </m:sSubPr>
                      <m:e>
                        <m:r>
                          <a:rPr lang="en-US" altLang="hu-HU" sz="2800" b="1" i="1">
                            <a:latin typeface="Cambria Math"/>
                          </a:rPr>
                          <m:t>𝒓</m:t>
                        </m:r>
                      </m:e>
                      <m:sub>
                        <m:r>
                          <a:rPr lang="en-US" altLang="hu-HU" sz="2800" b="0" i="0" smtClean="0">
                            <a:latin typeface="Cambria Math"/>
                          </a:rPr>
                          <m:t>1</m:t>
                        </m:r>
                      </m:sub>
                    </m:sSub>
                    <m:r>
                      <a:rPr lang="en-US" altLang="hu-HU" sz="2800" b="1" i="1">
                        <a:latin typeface="Cambria Math"/>
                      </a:rPr>
                      <m:t>=</m:t>
                    </m:r>
                    <m:r>
                      <a:rPr lang="hu-HU" altLang="hu-HU" sz="2800" b="1" i="1">
                        <a:latin typeface="Cambria Math"/>
                      </a:rPr>
                      <m:t>𝒓</m:t>
                    </m:r>
                    <m:d>
                      <m:dPr>
                        <m:ctrlPr>
                          <a:rPr lang="hu-HU" altLang="hu-HU" sz="2800" i="1">
                            <a:latin typeface="Cambria Math" panose="02040503050406030204" pitchFamily="18" charset="0"/>
                          </a:rPr>
                        </m:ctrlPr>
                      </m:dPr>
                      <m:e>
                        <m:sSub>
                          <m:sSubPr>
                            <m:ctrlPr>
                              <a:rPr lang="en-US" altLang="hu-HU" sz="2800" i="1">
                                <a:latin typeface="Cambria Math" panose="02040503050406030204" pitchFamily="18" charset="0"/>
                                <a:ea typeface="Cambria Math"/>
                              </a:rPr>
                            </m:ctrlPr>
                          </m:sSubPr>
                          <m:e>
                            <m:r>
                              <a:rPr lang="en-US" altLang="hu-HU" sz="2800" i="1">
                                <a:latin typeface="Cambria Math"/>
                                <a:ea typeface="Cambria Math"/>
                              </a:rPr>
                              <m:t>𝑡</m:t>
                            </m:r>
                          </m:e>
                          <m:sub>
                            <m:r>
                              <a:rPr lang="en-US" altLang="hu-HU" sz="2800" b="0" i="1" smtClean="0">
                                <a:latin typeface="Cambria Math"/>
                                <a:ea typeface="Cambria Math"/>
                              </a:rPr>
                              <m:t>1</m:t>
                            </m:r>
                          </m:sub>
                        </m:sSub>
                      </m:e>
                    </m:d>
                    <m:r>
                      <a:rPr lang="en-US" altLang="hu-HU" sz="2800" b="0" i="1" smtClean="0">
                        <a:latin typeface="Cambria Math"/>
                        <a:ea typeface="Cambria Math"/>
                      </a:rPr>
                      <m:t>,</m:t>
                    </m:r>
                  </m:oMath>
                </a14:m>
                <a:r>
                  <a:rPr lang="hu-HU" altLang="hu-HU" sz="2800" baseline="-25000" dirty="0" smtClean="0"/>
                  <a:t> </a:t>
                </a:r>
                <a:r>
                  <a:rPr lang="hu-HU" altLang="hu-HU" sz="2800" dirty="0"/>
                  <a:t>… </a:t>
                </a:r>
                <a14:m>
                  <m:oMath xmlns:m="http://schemas.openxmlformats.org/officeDocument/2006/math">
                    <m:r>
                      <a:rPr lang="en-US" altLang="hu-HU" sz="2800" i="1">
                        <a:latin typeface="Cambria Math"/>
                      </a:rPr>
                      <m:t>,</m:t>
                    </m:r>
                    <m:sSub>
                      <m:sSubPr>
                        <m:ctrlPr>
                          <a:rPr lang="hu-HU" altLang="hu-HU" sz="2800" b="1" i="1">
                            <a:latin typeface="Cambria Math" panose="02040503050406030204" pitchFamily="18" charset="0"/>
                          </a:rPr>
                        </m:ctrlPr>
                      </m:sSubPr>
                      <m:e>
                        <m:r>
                          <a:rPr lang="en-US" altLang="hu-HU" sz="2800" b="1" i="1">
                            <a:latin typeface="Cambria Math"/>
                          </a:rPr>
                          <m:t>𝒓</m:t>
                        </m:r>
                      </m:e>
                      <m:sub>
                        <m:r>
                          <a:rPr lang="en-US" altLang="hu-HU" sz="2800" b="0" i="1" smtClean="0">
                            <a:latin typeface="Cambria Math"/>
                          </a:rPr>
                          <m:t>𝑛</m:t>
                        </m:r>
                      </m:sub>
                    </m:sSub>
                    <m:r>
                      <a:rPr lang="en-US" altLang="hu-HU" sz="2800" b="1" i="1">
                        <a:latin typeface="Cambria Math"/>
                      </a:rPr>
                      <m:t>=</m:t>
                    </m:r>
                    <m:r>
                      <a:rPr lang="hu-HU" altLang="hu-HU" sz="2800" b="1" i="1">
                        <a:latin typeface="Cambria Math"/>
                      </a:rPr>
                      <m:t>𝒓</m:t>
                    </m:r>
                    <m:d>
                      <m:dPr>
                        <m:ctrlPr>
                          <a:rPr lang="hu-HU" altLang="hu-HU" sz="2800" i="1">
                            <a:latin typeface="Cambria Math" panose="02040503050406030204" pitchFamily="18" charset="0"/>
                          </a:rPr>
                        </m:ctrlPr>
                      </m:dPr>
                      <m:e>
                        <m:sSub>
                          <m:sSubPr>
                            <m:ctrlPr>
                              <a:rPr lang="en-US" altLang="hu-HU" sz="2800" i="1">
                                <a:latin typeface="Cambria Math" panose="02040503050406030204" pitchFamily="18" charset="0"/>
                                <a:ea typeface="Cambria Math"/>
                              </a:rPr>
                            </m:ctrlPr>
                          </m:sSubPr>
                          <m:e>
                            <m:r>
                              <a:rPr lang="en-US" altLang="hu-HU" sz="2800" i="1">
                                <a:latin typeface="Cambria Math"/>
                                <a:ea typeface="Cambria Math"/>
                              </a:rPr>
                              <m:t>𝑡</m:t>
                            </m:r>
                          </m:e>
                          <m:sub>
                            <m:r>
                              <a:rPr lang="en-US" altLang="hu-HU" sz="2800" i="1" smtClean="0">
                                <a:latin typeface="Cambria Math"/>
                                <a:ea typeface="Cambria Math"/>
                              </a:rPr>
                              <m:t>𝑛</m:t>
                            </m:r>
                          </m:sub>
                        </m:sSub>
                      </m:e>
                    </m:d>
                  </m:oMath>
                </a14:m>
                <a:endParaRPr lang="hu-HU" altLang="hu-HU" sz="2800" dirty="0"/>
              </a:p>
            </p:txBody>
          </p:sp>
        </mc:Choice>
        <mc:Fallback xmlns="">
          <p:sp>
            <p:nvSpPr>
              <p:cNvPr id="19" name="Rectangle 10"/>
              <p:cNvSpPr>
                <a:spLocks noRot="1" noChangeAspect="1" noMove="1" noResize="1" noEditPoints="1" noAdjustHandles="1" noChangeArrowheads="1" noChangeShapeType="1" noTextEdit="1"/>
              </p:cNvSpPr>
              <p:nvPr/>
            </p:nvSpPr>
            <p:spPr bwMode="auto">
              <a:xfrm>
                <a:off x="2165240" y="3865602"/>
                <a:ext cx="6680419" cy="1107996"/>
              </a:xfrm>
              <a:prstGeom prst="rect">
                <a:avLst/>
              </a:prstGeom>
              <a:blipFill>
                <a:blip r:embed="rId3"/>
                <a:stretch>
                  <a:fillRect b="-1428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hu-HU">
                    <a:noFill/>
                  </a:rPr>
                  <a:t> </a:t>
                </a:r>
              </a:p>
            </p:txBody>
          </p:sp>
        </mc:Fallback>
      </mc:AlternateContent>
      <mc:AlternateContent xmlns:mc="http://schemas.openxmlformats.org/markup-compatibility/2006" xmlns:a14="http://schemas.microsoft.com/office/drawing/2010/main">
        <mc:Choice Requires="a14">
          <p:sp>
            <p:nvSpPr>
              <p:cNvPr id="20" name="Rectangle 11"/>
              <p:cNvSpPr>
                <a:spLocks noChangeArrowheads="1"/>
              </p:cNvSpPr>
              <p:nvPr/>
            </p:nvSpPr>
            <p:spPr bwMode="auto">
              <a:xfrm>
                <a:off x="1143000" y="4056686"/>
                <a:ext cx="663387" cy="573427"/>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14:m>
                  <m:oMathPara xmlns:m="http://schemas.openxmlformats.org/officeDocument/2006/math">
                    <m:oMathParaPr>
                      <m:jc m:val="centerGroup"/>
                    </m:oMathParaPr>
                    <m:oMath xmlns:m="http://schemas.openxmlformats.org/officeDocument/2006/math">
                      <m:sSub>
                        <m:sSubPr>
                          <m:ctrlPr>
                            <a:rPr lang="hu-HU" altLang="hu-HU" sz="3200" b="1" i="1">
                              <a:latin typeface="Cambria Math" panose="02040503050406030204" pitchFamily="18" charset="0"/>
                            </a:rPr>
                          </m:ctrlPr>
                        </m:sSubPr>
                        <m:e>
                          <m:r>
                            <a:rPr lang="en-US" altLang="hu-HU" sz="3200" b="1" i="1">
                              <a:latin typeface="Cambria Math"/>
                            </a:rPr>
                            <m:t>𝒓</m:t>
                          </m:r>
                        </m:e>
                        <m:sub>
                          <m:r>
                            <a:rPr lang="en-US" altLang="hu-HU" sz="3200">
                              <a:latin typeface="Cambria Math"/>
                            </a:rPr>
                            <m:t>0</m:t>
                          </m:r>
                        </m:sub>
                      </m:sSub>
                    </m:oMath>
                  </m:oMathPara>
                </a14:m>
                <a:endParaRPr lang="hu-HU" altLang="hu-HU" sz="3200" baseline="-25000" dirty="0"/>
              </a:p>
            </p:txBody>
          </p:sp>
        </mc:Choice>
        <mc:Fallback xmlns="">
          <p:sp>
            <p:nvSpPr>
              <p:cNvPr id="20" name="Rectangle 11"/>
              <p:cNvSpPr>
                <a:spLocks noRot="1" noChangeAspect="1" noMove="1" noResize="1" noEditPoints="1" noAdjustHandles="1" noChangeArrowheads="1" noChangeShapeType="1" noTextEdit="1"/>
              </p:cNvSpPr>
              <p:nvPr/>
            </p:nvSpPr>
            <p:spPr bwMode="auto">
              <a:xfrm>
                <a:off x="1143000" y="4056686"/>
                <a:ext cx="663387" cy="573427"/>
              </a:xfrm>
              <a:prstGeom prst="rect">
                <a:avLst/>
              </a:prstGeom>
              <a:blipFill>
                <a:blip r:embed="rId4"/>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hu-HU">
                    <a:noFill/>
                  </a:rPr>
                  <a:t> </a:t>
                </a:r>
              </a:p>
            </p:txBody>
          </p:sp>
        </mc:Fallback>
      </mc:AlternateContent>
      <mc:AlternateContent xmlns:mc="http://schemas.openxmlformats.org/markup-compatibility/2006" xmlns:a14="http://schemas.microsoft.com/office/drawing/2010/main">
        <mc:Choice Requires="a14">
          <p:sp>
            <p:nvSpPr>
              <p:cNvPr id="21" name="Rectangle 12"/>
              <p:cNvSpPr>
                <a:spLocks noChangeArrowheads="1"/>
              </p:cNvSpPr>
              <p:nvPr/>
            </p:nvSpPr>
            <p:spPr bwMode="auto">
              <a:xfrm>
                <a:off x="745384" y="1411665"/>
                <a:ext cx="3843232" cy="584775"/>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14:m>
                  <m:oMathPara xmlns:m="http://schemas.openxmlformats.org/officeDocument/2006/math">
                    <m:oMathParaPr>
                      <m:jc m:val="centerGroup"/>
                    </m:oMathParaPr>
                    <m:oMath xmlns:m="http://schemas.openxmlformats.org/officeDocument/2006/math">
                      <m:r>
                        <a:rPr lang="hu-HU" altLang="hu-HU" sz="3200" b="1" i="1" smtClean="0">
                          <a:latin typeface="Cambria Math"/>
                        </a:rPr>
                        <m:t>𝒓</m:t>
                      </m:r>
                      <m:d>
                        <m:dPr>
                          <m:ctrlPr>
                            <a:rPr lang="hu-HU" altLang="hu-HU" sz="3200" b="0" i="1" smtClean="0">
                              <a:latin typeface="Cambria Math" panose="02040503050406030204" pitchFamily="18" charset="0"/>
                            </a:rPr>
                          </m:ctrlPr>
                        </m:dPr>
                        <m:e>
                          <m:r>
                            <a:rPr lang="hu-HU" altLang="hu-HU" sz="3200" b="0" i="1" smtClean="0">
                              <a:latin typeface="Cambria Math"/>
                            </a:rPr>
                            <m:t>𝑡</m:t>
                          </m:r>
                        </m:e>
                      </m:d>
                      <m:r>
                        <a:rPr lang="hu-HU" altLang="hu-HU" sz="3200" b="0" i="1" smtClean="0">
                          <a:latin typeface="Cambria Math"/>
                        </a:rPr>
                        <m:t>, </m:t>
                      </m:r>
                      <m:r>
                        <a:rPr lang="hu-HU" altLang="hu-HU" sz="3200" b="0" i="1" smtClean="0">
                          <a:latin typeface="Cambria Math"/>
                        </a:rPr>
                        <m:t>𝑡</m:t>
                      </m:r>
                      <m:r>
                        <a:rPr lang="hu-HU" altLang="hu-HU" sz="3200" b="0" i="1" smtClean="0">
                          <a:latin typeface="Cambria Math"/>
                          <a:ea typeface="Cambria Math"/>
                        </a:rPr>
                        <m:t>∈</m:t>
                      </m:r>
                      <m:r>
                        <a:rPr lang="en-US" altLang="hu-HU" sz="3200" b="0" i="1" smtClean="0">
                          <a:latin typeface="Cambria Math"/>
                          <a:ea typeface="Cambria Math"/>
                        </a:rPr>
                        <m:t>[</m:t>
                      </m:r>
                      <m:sSub>
                        <m:sSubPr>
                          <m:ctrlPr>
                            <a:rPr lang="en-US" altLang="hu-HU" sz="3200" b="0" i="1" smtClean="0">
                              <a:latin typeface="Cambria Math" panose="02040503050406030204" pitchFamily="18" charset="0"/>
                              <a:ea typeface="Cambria Math"/>
                            </a:rPr>
                          </m:ctrlPr>
                        </m:sSubPr>
                        <m:e>
                          <m:r>
                            <a:rPr lang="en-US" altLang="hu-HU" sz="3200" b="0" i="1" smtClean="0">
                              <a:latin typeface="Cambria Math"/>
                              <a:ea typeface="Cambria Math"/>
                            </a:rPr>
                            <m:t>𝑡</m:t>
                          </m:r>
                        </m:e>
                        <m:sub>
                          <m:r>
                            <m:rPr>
                              <m:sty m:val="p"/>
                            </m:rPr>
                            <a:rPr lang="en-US" altLang="hu-HU" sz="3200" b="0" i="0" smtClean="0">
                              <a:latin typeface="Cambria Math"/>
                              <a:ea typeface="Cambria Math"/>
                            </a:rPr>
                            <m:t>start</m:t>
                          </m:r>
                        </m:sub>
                      </m:sSub>
                      <m:r>
                        <a:rPr lang="en-US" altLang="hu-HU" sz="3200" b="0" i="1" smtClean="0">
                          <a:latin typeface="Cambria Math"/>
                          <a:ea typeface="Cambria Math"/>
                        </a:rPr>
                        <m:t>,</m:t>
                      </m:r>
                      <m:sSub>
                        <m:sSubPr>
                          <m:ctrlPr>
                            <a:rPr lang="en-US" altLang="hu-HU" sz="3200" i="1">
                              <a:latin typeface="Cambria Math" panose="02040503050406030204" pitchFamily="18" charset="0"/>
                              <a:ea typeface="Cambria Math"/>
                            </a:rPr>
                          </m:ctrlPr>
                        </m:sSubPr>
                        <m:e>
                          <m:r>
                            <a:rPr lang="en-US" altLang="hu-HU" sz="3200" i="1">
                              <a:latin typeface="Cambria Math"/>
                              <a:ea typeface="Cambria Math"/>
                            </a:rPr>
                            <m:t>𝑡</m:t>
                          </m:r>
                        </m:e>
                        <m:sub>
                          <m:r>
                            <m:rPr>
                              <m:sty m:val="p"/>
                            </m:rPr>
                            <a:rPr lang="en-US" altLang="hu-HU" sz="3200" b="0" i="0" smtClean="0">
                              <a:latin typeface="Cambria Math"/>
                              <a:ea typeface="Cambria Math"/>
                            </a:rPr>
                            <m:t>end</m:t>
                          </m:r>
                        </m:sub>
                      </m:sSub>
                      <m:r>
                        <a:rPr lang="en-US" altLang="hu-HU" sz="3200" b="0" i="1" smtClean="0">
                          <a:latin typeface="Cambria Math"/>
                          <a:ea typeface="Cambria Math"/>
                        </a:rPr>
                        <m:t>]</m:t>
                      </m:r>
                    </m:oMath>
                  </m:oMathPara>
                </a14:m>
                <a:endParaRPr lang="hu-HU" altLang="hu-HU" sz="3200" dirty="0"/>
              </a:p>
            </p:txBody>
          </p:sp>
        </mc:Choice>
        <mc:Fallback xmlns="">
          <p:sp>
            <p:nvSpPr>
              <p:cNvPr id="21" name="Rectangle 12"/>
              <p:cNvSpPr>
                <a:spLocks noRot="1" noChangeAspect="1" noMove="1" noResize="1" noEditPoints="1" noAdjustHandles="1" noChangeArrowheads="1" noChangeShapeType="1" noTextEdit="1"/>
              </p:cNvSpPr>
              <p:nvPr/>
            </p:nvSpPr>
            <p:spPr bwMode="auto">
              <a:xfrm>
                <a:off x="745384" y="1411665"/>
                <a:ext cx="3843232" cy="584775"/>
              </a:xfrm>
              <a:prstGeom prst="rect">
                <a:avLst/>
              </a:prstGeom>
              <a:blipFill>
                <a:blip r:embed="rId5"/>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hu-HU">
                    <a:noFill/>
                  </a:rPr>
                  <a:t> </a:t>
                </a:r>
              </a:p>
            </p:txBody>
          </p:sp>
        </mc:Fallback>
      </mc:AlternateContent>
      <mc:AlternateContent xmlns:mc="http://schemas.openxmlformats.org/markup-compatibility/2006" xmlns:a14="http://schemas.microsoft.com/office/drawing/2010/main">
        <mc:Choice Requires="a14">
          <p:sp>
            <p:nvSpPr>
              <p:cNvPr id="22" name="Rectangle 13"/>
              <p:cNvSpPr>
                <a:spLocks noChangeArrowheads="1"/>
              </p:cNvSpPr>
              <p:nvPr/>
            </p:nvSpPr>
            <p:spPr bwMode="auto">
              <a:xfrm>
                <a:off x="1295400" y="2981949"/>
                <a:ext cx="663387" cy="573427"/>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14:m>
                  <m:oMathPara xmlns:m="http://schemas.openxmlformats.org/officeDocument/2006/math">
                    <m:oMathParaPr>
                      <m:jc m:val="centerGroup"/>
                    </m:oMathParaPr>
                    <m:oMath xmlns:m="http://schemas.openxmlformats.org/officeDocument/2006/math">
                      <m:sSub>
                        <m:sSubPr>
                          <m:ctrlPr>
                            <a:rPr lang="hu-HU" altLang="hu-HU" sz="3200" b="1" i="1" smtClean="0">
                              <a:latin typeface="Cambria Math" panose="02040503050406030204" pitchFamily="18" charset="0"/>
                            </a:rPr>
                          </m:ctrlPr>
                        </m:sSubPr>
                        <m:e>
                          <m:r>
                            <a:rPr lang="en-US" altLang="hu-HU" sz="3200" b="1" i="1">
                              <a:latin typeface="Cambria Math"/>
                            </a:rPr>
                            <m:t>𝒓</m:t>
                          </m:r>
                        </m:e>
                        <m:sub>
                          <m:r>
                            <a:rPr lang="en-US" altLang="hu-HU" sz="3200" b="0" i="0" smtClean="0">
                              <a:latin typeface="Cambria Math"/>
                            </a:rPr>
                            <m:t>1</m:t>
                          </m:r>
                        </m:sub>
                      </m:sSub>
                    </m:oMath>
                  </m:oMathPara>
                </a14:m>
                <a:endParaRPr lang="hu-HU" altLang="hu-HU" sz="3200" baseline="-25000" dirty="0"/>
              </a:p>
            </p:txBody>
          </p:sp>
        </mc:Choice>
        <mc:Fallback xmlns="">
          <p:sp>
            <p:nvSpPr>
              <p:cNvPr id="22" name="Rectangle 13"/>
              <p:cNvSpPr>
                <a:spLocks noRot="1" noChangeAspect="1" noMove="1" noResize="1" noEditPoints="1" noAdjustHandles="1" noChangeArrowheads="1" noChangeShapeType="1" noTextEdit="1"/>
              </p:cNvSpPr>
              <p:nvPr/>
            </p:nvSpPr>
            <p:spPr bwMode="auto">
              <a:xfrm>
                <a:off x="1295400" y="2981949"/>
                <a:ext cx="663387" cy="573427"/>
              </a:xfrm>
              <a:prstGeom prst="rect">
                <a:avLst/>
              </a:prstGeom>
              <a:blipFill>
                <a:blip r:embed="rId6"/>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hu-HU">
                    <a:noFill/>
                  </a:rPr>
                  <a:t> </a:t>
                </a:r>
              </a:p>
            </p:txBody>
          </p:sp>
        </mc:Fallback>
      </mc:AlternateContent>
      <mc:AlternateContent xmlns:mc="http://schemas.openxmlformats.org/markup-compatibility/2006" xmlns:a14="http://schemas.microsoft.com/office/drawing/2010/main">
        <mc:Choice Requires="a14">
          <p:sp>
            <p:nvSpPr>
              <p:cNvPr id="23" name="Rectangle 14"/>
              <p:cNvSpPr>
                <a:spLocks noChangeArrowheads="1"/>
              </p:cNvSpPr>
              <p:nvPr/>
            </p:nvSpPr>
            <p:spPr bwMode="auto">
              <a:xfrm>
                <a:off x="5431030" y="2990608"/>
                <a:ext cx="689356" cy="573427"/>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hu-HU" altLang="hu-HU" sz="3200" i="1" baseline="-25000" dirty="0" smtClean="0"/>
                  <a:t> </a:t>
                </a:r>
                <a14:m>
                  <m:oMath xmlns:m="http://schemas.openxmlformats.org/officeDocument/2006/math">
                    <m:sSub>
                      <m:sSubPr>
                        <m:ctrlPr>
                          <a:rPr lang="hu-HU" altLang="hu-HU" sz="3200" b="1" i="1">
                            <a:latin typeface="Cambria Math" panose="02040503050406030204" pitchFamily="18" charset="0"/>
                          </a:rPr>
                        </m:ctrlPr>
                      </m:sSubPr>
                      <m:e>
                        <m:r>
                          <a:rPr lang="en-US" altLang="hu-HU" sz="3200" b="1" i="1">
                            <a:latin typeface="Cambria Math"/>
                          </a:rPr>
                          <m:t>𝒓</m:t>
                        </m:r>
                      </m:e>
                      <m:sub>
                        <m:r>
                          <a:rPr lang="en-US" altLang="hu-HU" sz="3200" b="0" i="1" smtClean="0">
                            <a:latin typeface="Cambria Math"/>
                          </a:rPr>
                          <m:t>𝑛</m:t>
                        </m:r>
                      </m:sub>
                    </m:sSub>
                  </m:oMath>
                </a14:m>
                <a:endParaRPr lang="hu-HU" altLang="hu-HU" sz="3200" i="1" baseline="-25000" dirty="0"/>
              </a:p>
            </p:txBody>
          </p:sp>
        </mc:Choice>
        <mc:Fallback xmlns="">
          <p:sp>
            <p:nvSpPr>
              <p:cNvPr id="23" name="Rectangle 14"/>
              <p:cNvSpPr>
                <a:spLocks noRot="1" noChangeAspect="1" noMove="1" noResize="1" noEditPoints="1" noAdjustHandles="1" noChangeArrowheads="1" noChangeShapeType="1" noTextEdit="1"/>
              </p:cNvSpPr>
              <p:nvPr/>
            </p:nvSpPr>
            <p:spPr bwMode="auto">
              <a:xfrm>
                <a:off x="5431030" y="2990608"/>
                <a:ext cx="689356" cy="573427"/>
              </a:xfrm>
              <a:prstGeom prst="rect">
                <a:avLst/>
              </a:prstGeom>
              <a:blipFill>
                <a:blip r:embed="rId7"/>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hu-HU">
                    <a:noFill/>
                  </a:rPr>
                  <a:t> </a:t>
                </a:r>
              </a:p>
            </p:txBody>
          </p:sp>
        </mc:Fallback>
      </mc:AlternateContent>
      <p:sp>
        <p:nvSpPr>
          <p:cNvPr id="24" name="Oval 8"/>
          <p:cNvSpPr>
            <a:spLocks noChangeArrowheads="1"/>
          </p:cNvSpPr>
          <p:nvPr/>
        </p:nvSpPr>
        <p:spPr bwMode="auto">
          <a:xfrm>
            <a:off x="5353050" y="3295650"/>
            <a:ext cx="152400" cy="152400"/>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sz="3200"/>
          </a:p>
        </p:txBody>
      </p:sp>
      <p:sp>
        <p:nvSpPr>
          <p:cNvPr id="25" name="Oval 4"/>
          <p:cNvSpPr>
            <a:spLocks noChangeArrowheads="1"/>
          </p:cNvSpPr>
          <p:nvPr/>
        </p:nvSpPr>
        <p:spPr bwMode="auto">
          <a:xfrm>
            <a:off x="990600" y="4267200"/>
            <a:ext cx="152400" cy="152400"/>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sz="3200"/>
          </a:p>
        </p:txBody>
      </p:sp>
      <p:sp>
        <p:nvSpPr>
          <p:cNvPr id="26" name="Oval 5"/>
          <p:cNvSpPr>
            <a:spLocks noChangeArrowheads="1"/>
          </p:cNvSpPr>
          <p:nvPr/>
        </p:nvSpPr>
        <p:spPr bwMode="auto">
          <a:xfrm>
            <a:off x="1219200" y="2971800"/>
            <a:ext cx="152400" cy="152400"/>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sz="3200"/>
          </a:p>
        </p:txBody>
      </p:sp>
      <p:sp>
        <p:nvSpPr>
          <p:cNvPr id="27" name="Oval 6"/>
          <p:cNvSpPr>
            <a:spLocks noChangeArrowheads="1"/>
          </p:cNvSpPr>
          <p:nvPr/>
        </p:nvSpPr>
        <p:spPr bwMode="auto">
          <a:xfrm>
            <a:off x="2590800" y="2819400"/>
            <a:ext cx="152400" cy="152400"/>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sz="3200"/>
          </a:p>
        </p:txBody>
      </p:sp>
      <p:sp>
        <p:nvSpPr>
          <p:cNvPr id="28" name="Oval 7"/>
          <p:cNvSpPr>
            <a:spLocks noChangeArrowheads="1"/>
          </p:cNvSpPr>
          <p:nvPr/>
        </p:nvSpPr>
        <p:spPr bwMode="auto">
          <a:xfrm>
            <a:off x="3810000" y="2057400"/>
            <a:ext cx="152400" cy="152400"/>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sz="320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ppt_x"/>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ppt_x"/>
                                          </p:val>
                                        </p:tav>
                                        <p:tav tm="100000">
                                          <p:val>
                                            <p:strVal val="#ppt_x"/>
                                          </p:val>
                                        </p:tav>
                                      </p:tavLst>
                                    </p:anim>
                                    <p:anim calcmode="lin" valueType="num">
                                      <p:cBhvr additive="base">
                                        <p:cTn id="37"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8" grpId="0" animBg="1"/>
      <p:bldP spid="19" grpId="0"/>
      <p:bldP spid="20" grpId="0"/>
      <p:bldP spid="22" grpId="0"/>
      <p:bldP spid="23" grpId="0"/>
      <p:bldP spid="24" grpId="0" animBg="1"/>
      <p:bldP spid="25" grpId="0" animBg="1"/>
      <p:bldP spid="26" grpId="0" animBg="1"/>
      <p:bldP spid="27" grpId="0" animBg="1"/>
      <p:bldP spid="2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Szabadkézi sokszög 4"/>
          <p:cNvSpPr>
            <a:spLocks/>
          </p:cNvSpPr>
          <p:nvPr/>
        </p:nvSpPr>
        <p:spPr bwMode="auto">
          <a:xfrm>
            <a:off x="495300" y="2705100"/>
            <a:ext cx="3629025" cy="1770063"/>
          </a:xfrm>
          <a:custGeom>
            <a:avLst/>
            <a:gdLst>
              <a:gd name="T0" fmla="*/ 1534624 w 3628103"/>
              <a:gd name="T1" fmla="*/ 1780073 h 1769807"/>
              <a:gd name="T2" fmla="*/ 0 w 3628103"/>
              <a:gd name="T3" fmla="*/ 1142223 h 1769807"/>
              <a:gd name="T4" fmla="*/ 1519724 w 3628103"/>
              <a:gd name="T5" fmla="*/ 222506 h 1769807"/>
              <a:gd name="T6" fmla="*/ 3158619 w 3628103"/>
              <a:gd name="T7" fmla="*/ 0 h 1769807"/>
              <a:gd name="T8" fmla="*/ 3665184 w 3628103"/>
              <a:gd name="T9" fmla="*/ 1008708 h 1769807"/>
              <a:gd name="T10" fmla="*/ 1534624 w 3628103"/>
              <a:gd name="T11" fmla="*/ 1780073 h 1769807"/>
              <a:gd name="T12" fmla="*/ 0 60000 65536"/>
              <a:gd name="T13" fmla="*/ 0 60000 65536"/>
              <a:gd name="T14" fmla="*/ 0 60000 65536"/>
              <a:gd name="T15" fmla="*/ 0 60000 65536"/>
              <a:gd name="T16" fmla="*/ 0 60000 65536"/>
              <a:gd name="T17" fmla="*/ 0 60000 65536"/>
              <a:gd name="T18" fmla="*/ 0 w 3628103"/>
              <a:gd name="T19" fmla="*/ 0 h 1769807"/>
              <a:gd name="T20" fmla="*/ 3628103 w 3628103"/>
              <a:gd name="T21" fmla="*/ 1769807 h 1769807"/>
            </a:gdLst>
            <a:ahLst/>
            <a:cxnLst>
              <a:cxn ang="T12">
                <a:pos x="T0" y="T1"/>
              </a:cxn>
              <a:cxn ang="T13">
                <a:pos x="T2" y="T3"/>
              </a:cxn>
              <a:cxn ang="T14">
                <a:pos x="T4" y="T5"/>
              </a:cxn>
              <a:cxn ang="T15">
                <a:pos x="T6" y="T7"/>
              </a:cxn>
              <a:cxn ang="T16">
                <a:pos x="T8" y="T9"/>
              </a:cxn>
              <a:cxn ang="T17">
                <a:pos x="T10" y="T11"/>
              </a:cxn>
            </a:cxnLst>
            <a:rect l="T18" t="T19" r="T20" b="T21"/>
            <a:pathLst>
              <a:path w="3628103" h="1769807">
                <a:moveTo>
                  <a:pt x="1519084" y="1769807"/>
                </a:moveTo>
                <a:lnTo>
                  <a:pt x="0" y="1135626"/>
                </a:lnTo>
                <a:lnTo>
                  <a:pt x="1504336" y="221226"/>
                </a:lnTo>
                <a:lnTo>
                  <a:pt x="3126658" y="0"/>
                </a:lnTo>
                <a:lnTo>
                  <a:pt x="3628103" y="1002891"/>
                </a:lnTo>
                <a:lnTo>
                  <a:pt x="1519084" y="1769807"/>
                </a:lnTo>
                <a:close/>
              </a:path>
            </a:pathLst>
          </a:custGeom>
          <a:solidFill>
            <a:srgbClr val="0070C0"/>
          </a:solidFill>
          <a:ln w="12700" cap="flat" cmpd="sng" algn="ctr">
            <a:solidFill>
              <a:schemeClr val="tx1"/>
            </a:solidFill>
            <a:prstDash val="solid"/>
            <a:round/>
            <a:headEnd type="none" w="med" len="med"/>
            <a:tailEnd type="none" w="med" len="med"/>
          </a:ln>
        </p:spPr>
        <p:txBody>
          <a:bodyPr/>
          <a:lstStyle/>
          <a:p>
            <a:endParaRPr lang="hu-HU" sz="2000">
              <a:latin typeface="+mn-lt"/>
            </a:endParaRPr>
          </a:p>
        </p:txBody>
      </p:sp>
      <p:cxnSp>
        <p:nvCxnSpPr>
          <p:cNvPr id="18436" name="Egyenes összekötő nyíllal 6"/>
          <p:cNvCxnSpPr>
            <a:cxnSpLocks noChangeShapeType="1"/>
            <a:stCxn id="18435" idx="0"/>
            <a:endCxn id="18435" idx="2"/>
          </p:cNvCxnSpPr>
          <p:nvPr/>
        </p:nvCxnSpPr>
        <p:spPr bwMode="auto">
          <a:xfrm flipH="1" flipV="1">
            <a:off x="2000250" y="2927350"/>
            <a:ext cx="14288" cy="1547813"/>
          </a:xfrm>
          <a:prstGeom prst="straightConnector1">
            <a:avLst/>
          </a:prstGeom>
          <a:noFill/>
          <a:ln w="38100" algn="ctr">
            <a:solidFill>
              <a:schemeClr val="accent6"/>
            </a:solidFill>
            <a:round/>
            <a:headEnd/>
            <a:tailEnd/>
          </a:ln>
          <a:extLst>
            <a:ext uri="{909E8E84-426E-40DD-AFC4-6F175D3DCCD1}">
              <a14:hiddenFill xmlns:a14="http://schemas.microsoft.com/office/drawing/2010/main">
                <a:noFill/>
              </a14:hiddenFill>
            </a:ext>
          </a:extLst>
        </p:spPr>
      </p:cxnSp>
      <p:cxnSp>
        <p:nvCxnSpPr>
          <p:cNvPr id="18437" name="Egyenes összekötő 8"/>
          <p:cNvCxnSpPr>
            <a:cxnSpLocks noChangeShapeType="1"/>
            <a:stCxn id="18435" idx="3"/>
            <a:endCxn id="18435" idx="0"/>
          </p:cNvCxnSpPr>
          <p:nvPr/>
        </p:nvCxnSpPr>
        <p:spPr bwMode="auto">
          <a:xfrm flipH="1">
            <a:off x="2014538" y="2705100"/>
            <a:ext cx="1608137" cy="1770063"/>
          </a:xfrm>
          <a:prstGeom prst="line">
            <a:avLst/>
          </a:prstGeom>
          <a:noFill/>
          <a:ln w="38100" algn="ctr">
            <a:solidFill>
              <a:schemeClr val="accent6"/>
            </a:solidFill>
            <a:round/>
            <a:headEnd/>
            <a:tailEnd/>
          </a:ln>
          <a:extLst>
            <a:ext uri="{909E8E84-426E-40DD-AFC4-6F175D3DCCD1}">
              <a14:hiddenFill xmlns:a14="http://schemas.microsoft.com/office/drawing/2010/main">
                <a:noFill/>
              </a14:hiddenFill>
            </a:ext>
          </a:extLst>
        </p:spPr>
      </p:cxnSp>
      <p:sp>
        <p:nvSpPr>
          <p:cNvPr id="18438" name="Szabadkézi sokszög 3"/>
          <p:cNvSpPr>
            <a:spLocks/>
          </p:cNvSpPr>
          <p:nvPr/>
        </p:nvSpPr>
        <p:spPr bwMode="auto">
          <a:xfrm>
            <a:off x="5932488" y="1469231"/>
            <a:ext cx="2482850" cy="3635375"/>
          </a:xfrm>
          <a:custGeom>
            <a:avLst/>
            <a:gdLst>
              <a:gd name="T0" fmla="*/ 1062358 w 2484276"/>
              <a:gd name="T1" fmla="*/ 2147483647 h 2597899"/>
              <a:gd name="T2" fmla="*/ 0 w 2484276"/>
              <a:gd name="T3" fmla="*/ 0 h 2597899"/>
              <a:gd name="T4" fmla="*/ 1047944 w 2484276"/>
              <a:gd name="T5" fmla="*/ 2147483647 h 2597899"/>
              <a:gd name="T6" fmla="*/ 2005616 w 2484276"/>
              <a:gd name="T7" fmla="*/ 2147483647 h 2597899"/>
              <a:gd name="T8" fmla="*/ 2427854 w 2484276"/>
              <a:gd name="T9" fmla="*/ 2147483647 h 2597899"/>
              <a:gd name="T10" fmla="*/ 1062358 w 2484276"/>
              <a:gd name="T11" fmla="*/ 2147483647 h 2597899"/>
              <a:gd name="T12" fmla="*/ 0 60000 65536"/>
              <a:gd name="T13" fmla="*/ 0 60000 65536"/>
              <a:gd name="T14" fmla="*/ 0 60000 65536"/>
              <a:gd name="T15" fmla="*/ 0 60000 65536"/>
              <a:gd name="T16" fmla="*/ 0 60000 65536"/>
              <a:gd name="T17" fmla="*/ 0 60000 65536"/>
              <a:gd name="T18" fmla="*/ 0 w 2484276"/>
              <a:gd name="T19" fmla="*/ 0 h 2597899"/>
              <a:gd name="T20" fmla="*/ 2484276 w 2484276"/>
              <a:gd name="T21" fmla="*/ 2597899 h 2597899"/>
            </a:gdLst>
            <a:ahLst/>
            <a:cxnLst>
              <a:cxn ang="T12">
                <a:pos x="T0" y="T1"/>
              </a:cxn>
              <a:cxn ang="T13">
                <a:pos x="T2" y="T3"/>
              </a:cxn>
              <a:cxn ang="T14">
                <a:pos x="T4" y="T5"/>
              </a:cxn>
              <a:cxn ang="T15">
                <a:pos x="T6" y="T7"/>
              </a:cxn>
              <a:cxn ang="T16">
                <a:pos x="T8" y="T9"/>
              </a:cxn>
              <a:cxn ang="T17">
                <a:pos x="T10" y="T11"/>
              </a:cxn>
            </a:cxnLst>
            <a:rect l="T18" t="T19" r="T20" b="T21"/>
            <a:pathLst>
              <a:path w="2484276" h="2597899">
                <a:moveTo>
                  <a:pt x="1087036" y="2597899"/>
                </a:moveTo>
                <a:lnTo>
                  <a:pt x="0" y="0"/>
                </a:lnTo>
                <a:lnTo>
                  <a:pt x="1072288" y="1049318"/>
                </a:lnTo>
                <a:lnTo>
                  <a:pt x="2052228" y="432048"/>
                </a:lnTo>
                <a:lnTo>
                  <a:pt x="2484276" y="1728192"/>
                </a:lnTo>
                <a:lnTo>
                  <a:pt x="1087036" y="2597899"/>
                </a:lnTo>
                <a:close/>
              </a:path>
            </a:pathLst>
          </a:custGeom>
          <a:solidFill>
            <a:srgbClr val="0070C0"/>
          </a:solidFill>
          <a:ln w="12700" cap="flat" cmpd="sng" algn="ctr">
            <a:solidFill>
              <a:schemeClr val="tx1"/>
            </a:solidFill>
            <a:prstDash val="solid"/>
            <a:round/>
            <a:headEnd type="none" w="med" len="med"/>
            <a:tailEnd type="none" w="med" len="med"/>
          </a:ln>
        </p:spPr>
        <p:txBody>
          <a:bodyPr/>
          <a:lstStyle/>
          <a:p>
            <a:endParaRPr lang="hu-HU" sz="2000">
              <a:latin typeface="+mn-lt"/>
            </a:endParaRPr>
          </a:p>
        </p:txBody>
      </p:sp>
      <p:cxnSp>
        <p:nvCxnSpPr>
          <p:cNvPr id="18439" name="Egyenes összekötő nyíllal 4"/>
          <p:cNvCxnSpPr>
            <a:cxnSpLocks noChangeShapeType="1"/>
            <a:stCxn id="18438" idx="0"/>
            <a:endCxn id="18438" idx="2"/>
          </p:cNvCxnSpPr>
          <p:nvPr/>
        </p:nvCxnSpPr>
        <p:spPr bwMode="auto">
          <a:xfrm flipH="1" flipV="1">
            <a:off x="7004050" y="2937669"/>
            <a:ext cx="14288" cy="2166937"/>
          </a:xfrm>
          <a:prstGeom prst="straightConnector1">
            <a:avLst/>
          </a:prstGeom>
          <a:noFill/>
          <a:ln w="38100" algn="ctr">
            <a:solidFill>
              <a:schemeClr val="accent6"/>
            </a:solidFill>
            <a:round/>
            <a:headEnd/>
            <a:tailEnd/>
          </a:ln>
          <a:extLst>
            <a:ext uri="{909E8E84-426E-40DD-AFC4-6F175D3DCCD1}">
              <a14:hiddenFill xmlns:a14="http://schemas.microsoft.com/office/drawing/2010/main">
                <a:noFill/>
              </a14:hiddenFill>
            </a:ext>
          </a:extLst>
        </p:spPr>
      </p:cxnSp>
      <p:cxnSp>
        <p:nvCxnSpPr>
          <p:cNvPr id="18440" name="Egyenes összekötő 5"/>
          <p:cNvCxnSpPr>
            <a:cxnSpLocks noChangeShapeType="1"/>
            <a:stCxn id="18438" idx="3"/>
            <a:endCxn id="18438" idx="0"/>
          </p:cNvCxnSpPr>
          <p:nvPr/>
        </p:nvCxnSpPr>
        <p:spPr bwMode="auto">
          <a:xfrm flipH="1">
            <a:off x="7018338" y="2074069"/>
            <a:ext cx="965200" cy="3030537"/>
          </a:xfrm>
          <a:prstGeom prst="line">
            <a:avLst/>
          </a:prstGeom>
          <a:noFill/>
          <a:ln w="38100" algn="ctr">
            <a:solidFill>
              <a:schemeClr val="accent6"/>
            </a:solidFill>
            <a:round/>
            <a:headEnd/>
            <a:tailEnd/>
          </a:ln>
          <a:extLst>
            <a:ext uri="{909E8E84-426E-40DD-AFC4-6F175D3DCCD1}">
              <a14:hiddenFill xmlns:a14="http://schemas.microsoft.com/office/drawing/2010/main">
                <a:noFill/>
              </a14:hiddenFill>
            </a:ext>
          </a:extLst>
        </p:spPr>
      </p:cxnSp>
      <p:cxnSp>
        <p:nvCxnSpPr>
          <p:cNvPr id="18441" name="Egyenes összekötő 6"/>
          <p:cNvCxnSpPr>
            <a:cxnSpLocks noChangeShapeType="1"/>
            <a:stCxn id="18438" idx="3"/>
            <a:endCxn id="18438" idx="1"/>
          </p:cNvCxnSpPr>
          <p:nvPr/>
        </p:nvCxnSpPr>
        <p:spPr bwMode="auto">
          <a:xfrm flipH="1" flipV="1">
            <a:off x="5932488" y="1469231"/>
            <a:ext cx="2051050" cy="604838"/>
          </a:xfrm>
          <a:prstGeom prst="line">
            <a:avLst/>
          </a:prstGeom>
          <a:noFill/>
          <a:ln w="38100" algn="ctr">
            <a:solidFill>
              <a:srgbClr val="FF0000"/>
            </a:solidFill>
            <a:round/>
            <a:headEnd/>
            <a:tailEnd/>
          </a:ln>
          <a:extLst>
            <a:ext uri="{909E8E84-426E-40DD-AFC4-6F175D3DCCD1}">
              <a14:hiddenFill xmlns:a14="http://schemas.microsoft.com/office/drawing/2010/main">
                <a:noFill/>
              </a14:hiddenFill>
            </a:ext>
          </a:extLst>
        </p:spPr>
      </p:cxnSp>
      <p:cxnSp>
        <p:nvCxnSpPr>
          <p:cNvPr id="18442" name="Egyenes összekötő 7"/>
          <p:cNvCxnSpPr>
            <a:cxnSpLocks noChangeShapeType="1"/>
            <a:stCxn id="18438" idx="4"/>
          </p:cNvCxnSpPr>
          <p:nvPr/>
        </p:nvCxnSpPr>
        <p:spPr bwMode="auto">
          <a:xfrm flipH="1" flipV="1">
            <a:off x="5967413" y="1504156"/>
            <a:ext cx="2447925" cy="2382838"/>
          </a:xfrm>
          <a:prstGeom prst="line">
            <a:avLst/>
          </a:prstGeom>
          <a:noFill/>
          <a:ln w="38100" algn="ctr">
            <a:solidFill>
              <a:srgbClr val="FF0000"/>
            </a:solidFill>
            <a:round/>
            <a:headEnd/>
            <a:tailEnd/>
          </a:ln>
          <a:extLst>
            <a:ext uri="{909E8E84-426E-40DD-AFC4-6F175D3DCCD1}">
              <a14:hiddenFill xmlns:a14="http://schemas.microsoft.com/office/drawing/2010/main">
                <a:noFill/>
              </a14:hiddenFill>
            </a:ext>
          </a:extLst>
        </p:spPr>
      </p:cxnSp>
      <p:sp>
        <p:nvSpPr>
          <p:cNvPr id="18443" name="Szövegdoboz 8"/>
          <p:cNvSpPr txBox="1">
            <a:spLocks noChangeArrowheads="1"/>
          </p:cNvSpPr>
          <p:nvPr/>
        </p:nvSpPr>
        <p:spPr bwMode="auto">
          <a:xfrm>
            <a:off x="3921125" y="3960813"/>
            <a:ext cx="16085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hu-HU" altLang="hu-HU" sz="3200" dirty="0" err="1" smtClean="0">
                <a:latin typeface="+mn-lt"/>
              </a:rPr>
              <a:t>diagonal</a:t>
            </a:r>
            <a:endParaRPr lang="hu-HU" altLang="hu-HU" sz="3200" dirty="0">
              <a:latin typeface="+mn-lt"/>
            </a:endParaRPr>
          </a:p>
        </p:txBody>
      </p:sp>
      <p:sp>
        <p:nvSpPr>
          <p:cNvPr id="18444" name="Szövegdoboz 9"/>
          <p:cNvSpPr txBox="1">
            <a:spLocks noChangeArrowheads="1"/>
          </p:cNvSpPr>
          <p:nvPr/>
        </p:nvSpPr>
        <p:spPr bwMode="auto">
          <a:xfrm>
            <a:off x="6379732" y="1099327"/>
            <a:ext cx="243085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hu-HU" altLang="hu-HU" sz="3200" dirty="0" smtClean="0">
                <a:latin typeface="+mn-lt"/>
              </a:rPr>
              <a:t>Non-</a:t>
            </a:r>
            <a:r>
              <a:rPr lang="hu-HU" altLang="hu-HU" sz="3200" dirty="0" err="1" smtClean="0">
                <a:latin typeface="+mn-lt"/>
              </a:rPr>
              <a:t>diagonal</a:t>
            </a:r>
            <a:endParaRPr lang="hu-HU" altLang="hu-HU" sz="3200" dirty="0">
              <a:latin typeface="+mn-lt"/>
            </a:endParaRPr>
          </a:p>
        </p:txBody>
      </p:sp>
      <mc:AlternateContent xmlns:mc="http://schemas.openxmlformats.org/markup-compatibility/2006" xmlns:a14="http://schemas.microsoft.com/office/drawing/2010/main">
        <mc:Choice Requires="a14">
          <p:sp>
            <p:nvSpPr>
              <p:cNvPr id="18445" name="Szövegdoboz 9"/>
              <p:cNvSpPr txBox="1">
                <a:spLocks noChangeArrowheads="1"/>
              </p:cNvSpPr>
              <p:nvPr/>
            </p:nvSpPr>
            <p:spPr bwMode="auto">
              <a:xfrm>
                <a:off x="1457" y="2575946"/>
                <a:ext cx="1577227" cy="107721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hu-HU" altLang="hu-HU" sz="3200" dirty="0" err="1" smtClean="0">
                    <a:latin typeface="+mn-lt"/>
                  </a:rPr>
                  <a:t>Convex</a:t>
                </a:r>
                <a:r>
                  <a:rPr lang="hu-HU" altLang="hu-HU" sz="3200" dirty="0" smtClean="0">
                    <a:latin typeface="+mn-lt"/>
                  </a:rPr>
                  <a:t>: </a:t>
                </a:r>
              </a:p>
              <a:p>
                <a:pPr/>
                <a14:m>
                  <m:oMathPara xmlns:m="http://schemas.openxmlformats.org/officeDocument/2006/math">
                    <m:oMathParaPr>
                      <m:jc m:val="left"/>
                    </m:oMathParaPr>
                    <m:oMath xmlns:m="http://schemas.openxmlformats.org/officeDocument/2006/math">
                      <m:r>
                        <a:rPr lang="hu-HU" altLang="hu-HU" sz="3200" i="1" dirty="0" smtClean="0">
                          <a:latin typeface="Cambria Math" panose="02040503050406030204" pitchFamily="18" charset="0"/>
                        </a:rPr>
                        <m:t>𝑂</m:t>
                      </m:r>
                      <m:r>
                        <a:rPr lang="hu-HU" altLang="hu-HU" sz="3200" i="1" dirty="0" smtClean="0">
                          <a:latin typeface="Cambria Math" panose="02040503050406030204" pitchFamily="18" charset="0"/>
                        </a:rPr>
                        <m:t>(</m:t>
                      </m:r>
                      <m:r>
                        <a:rPr lang="hu-HU" altLang="hu-HU" sz="3200" b="0" i="1" dirty="0" smtClean="0">
                          <a:latin typeface="Cambria Math" panose="02040503050406030204" pitchFamily="18" charset="0"/>
                        </a:rPr>
                        <m:t>𝑛</m:t>
                      </m:r>
                      <m:r>
                        <a:rPr lang="hu-HU" altLang="hu-HU" sz="3200" i="1" dirty="0" smtClean="0">
                          <a:latin typeface="Cambria Math" panose="02040503050406030204" pitchFamily="18" charset="0"/>
                        </a:rPr>
                        <m:t>)</m:t>
                      </m:r>
                    </m:oMath>
                  </m:oMathPara>
                </a14:m>
                <a:endParaRPr lang="hu-HU" altLang="hu-HU" sz="3200" dirty="0"/>
              </a:p>
            </p:txBody>
          </p:sp>
        </mc:Choice>
        <mc:Fallback xmlns="">
          <p:sp>
            <p:nvSpPr>
              <p:cNvPr id="18445" name="Szövegdoboz 9"/>
              <p:cNvSpPr txBox="1">
                <a:spLocks noRot="1" noChangeAspect="1" noMove="1" noResize="1" noEditPoints="1" noAdjustHandles="1" noChangeArrowheads="1" noChangeShapeType="1" noTextEdit="1"/>
              </p:cNvSpPr>
              <p:nvPr/>
            </p:nvSpPr>
            <p:spPr bwMode="auto">
              <a:xfrm>
                <a:off x="1457" y="2575946"/>
                <a:ext cx="1577227" cy="1077218"/>
              </a:xfrm>
              <a:prstGeom prst="rect">
                <a:avLst/>
              </a:prstGeom>
              <a:blipFill>
                <a:blip r:embed="rId3"/>
                <a:stretch>
                  <a:fillRect l="-9653" t="-7386" r="-965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hu-HU">
                    <a:noFill/>
                  </a:rPr>
                  <a:t> </a:t>
                </a:r>
              </a:p>
            </p:txBody>
          </p:sp>
        </mc:Fallback>
      </mc:AlternateContent>
      <mc:AlternateContent xmlns:mc="http://schemas.openxmlformats.org/markup-compatibility/2006" xmlns:a14="http://schemas.microsoft.com/office/drawing/2010/main">
        <mc:Choice Requires="a14">
          <p:sp>
            <p:nvSpPr>
              <p:cNvPr id="18446" name="Szövegdoboz 9"/>
              <p:cNvSpPr txBox="1">
                <a:spLocks noChangeArrowheads="1"/>
              </p:cNvSpPr>
              <p:nvPr/>
            </p:nvSpPr>
            <p:spPr bwMode="auto">
              <a:xfrm>
                <a:off x="4460948" y="1850132"/>
                <a:ext cx="1693285" cy="107721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hu-HU" altLang="hu-HU" sz="3200" dirty="0" err="1" smtClean="0">
                    <a:latin typeface="+mn-lt"/>
                  </a:rPr>
                  <a:t>Concave</a:t>
                </a:r>
                <a:r>
                  <a:rPr lang="hu-HU" altLang="hu-HU" sz="3200" dirty="0" smtClean="0">
                    <a:latin typeface="+mn-lt"/>
                  </a:rPr>
                  <a:t>:</a:t>
                </a:r>
              </a:p>
              <a:p>
                <a:pPr algn="r"/>
                <a14:m>
                  <m:oMathPara xmlns:m="http://schemas.openxmlformats.org/officeDocument/2006/math">
                    <m:oMathParaPr>
                      <m:jc m:val="centerGroup"/>
                    </m:oMathParaPr>
                    <m:oMath xmlns:m="http://schemas.openxmlformats.org/officeDocument/2006/math">
                      <m:r>
                        <a:rPr lang="hu-HU" altLang="hu-HU" sz="3200" i="1" dirty="0" smtClean="0">
                          <a:latin typeface="Cambria Math" panose="02040503050406030204" pitchFamily="18" charset="0"/>
                        </a:rPr>
                        <m:t>𝑂</m:t>
                      </m:r>
                      <m:r>
                        <a:rPr lang="hu-HU" altLang="hu-HU" sz="3200" i="1" dirty="0" smtClean="0">
                          <a:latin typeface="Cambria Math" panose="02040503050406030204" pitchFamily="18" charset="0"/>
                        </a:rPr>
                        <m:t>(</m:t>
                      </m:r>
                      <m:r>
                        <a:rPr lang="hu-HU" altLang="hu-HU" sz="3200" i="1" dirty="0" smtClean="0">
                          <a:latin typeface="Cambria Math" panose="02040503050406030204" pitchFamily="18" charset="0"/>
                        </a:rPr>
                        <m:t>𝑛</m:t>
                      </m:r>
                      <m:r>
                        <a:rPr lang="hu-HU" altLang="hu-HU" sz="3200" b="0" i="1" baseline="30000" dirty="0" smtClean="0">
                          <a:latin typeface="Cambria Math" panose="02040503050406030204" pitchFamily="18" charset="0"/>
                        </a:rPr>
                        <m:t>4</m:t>
                      </m:r>
                      <m:r>
                        <a:rPr lang="hu-HU" altLang="hu-HU" sz="3200" i="1" dirty="0" smtClean="0">
                          <a:latin typeface="Cambria Math" panose="02040503050406030204" pitchFamily="18" charset="0"/>
                        </a:rPr>
                        <m:t>)</m:t>
                      </m:r>
                    </m:oMath>
                  </m:oMathPara>
                </a14:m>
                <a:endParaRPr lang="hu-HU" altLang="hu-HU" sz="3200" dirty="0">
                  <a:latin typeface="+mn-lt"/>
                </a:endParaRPr>
              </a:p>
            </p:txBody>
          </p:sp>
        </mc:Choice>
        <mc:Fallback xmlns="">
          <p:sp>
            <p:nvSpPr>
              <p:cNvPr id="18446" name="Szövegdoboz 9"/>
              <p:cNvSpPr txBox="1">
                <a:spLocks noRot="1" noChangeAspect="1" noMove="1" noResize="1" noEditPoints="1" noAdjustHandles="1" noChangeArrowheads="1" noChangeShapeType="1" noTextEdit="1"/>
              </p:cNvSpPr>
              <p:nvPr/>
            </p:nvSpPr>
            <p:spPr bwMode="auto">
              <a:xfrm>
                <a:off x="4460948" y="1850132"/>
                <a:ext cx="1693285" cy="1077218"/>
              </a:xfrm>
              <a:prstGeom prst="rect">
                <a:avLst/>
              </a:prstGeom>
              <a:blipFill>
                <a:blip r:embed="rId4"/>
                <a:stretch>
                  <a:fillRect l="-8633" t="-6780" r="-827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hu-HU">
                    <a:noFill/>
                  </a:rPr>
                  <a:t> </a:t>
                </a:r>
              </a:p>
            </p:txBody>
          </p:sp>
        </mc:Fallback>
      </mc:AlternateContent>
      <p:cxnSp>
        <p:nvCxnSpPr>
          <p:cNvPr id="18447" name="Egyenes összekötő nyíllal 17"/>
          <p:cNvCxnSpPr>
            <a:cxnSpLocks noChangeShapeType="1"/>
          </p:cNvCxnSpPr>
          <p:nvPr/>
        </p:nvCxnSpPr>
        <p:spPr bwMode="auto">
          <a:xfrm flipH="1" flipV="1">
            <a:off x="2870200" y="3649663"/>
            <a:ext cx="1100138" cy="601662"/>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448" name="Egyenes összekötő nyíllal 18"/>
          <p:cNvCxnSpPr>
            <a:cxnSpLocks noChangeShapeType="1"/>
            <a:stCxn id="18443" idx="3"/>
          </p:cNvCxnSpPr>
          <p:nvPr/>
        </p:nvCxnSpPr>
        <p:spPr bwMode="auto">
          <a:xfrm flipV="1">
            <a:off x="5529642" y="3485357"/>
            <a:ext cx="1415671" cy="767844"/>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8449" name="Téglalap 16"/>
          <p:cNvSpPr>
            <a:spLocks noChangeArrowheads="1"/>
          </p:cNvSpPr>
          <p:nvPr/>
        </p:nvSpPr>
        <p:spPr bwMode="auto">
          <a:xfrm>
            <a:off x="173388" y="5001246"/>
            <a:ext cx="4427187" cy="1570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hu-HU" b="1" dirty="0">
                <a:latin typeface="+mn-lt"/>
              </a:rPr>
              <a:t>Theorem: </a:t>
            </a:r>
            <a:r>
              <a:rPr lang="en-US" altLang="hu-HU" dirty="0">
                <a:latin typeface="+mn-lt"/>
              </a:rPr>
              <a:t>Every simple polygon of  4+ vertices has diagonal, i.e. it can be decomposed to triangles via diagonals.</a:t>
            </a:r>
          </a:p>
        </p:txBody>
      </p:sp>
      <p:sp>
        <p:nvSpPr>
          <p:cNvPr id="3" name="Cím 2"/>
          <p:cNvSpPr>
            <a:spLocks noGrp="1"/>
          </p:cNvSpPr>
          <p:nvPr>
            <p:ph type="title"/>
          </p:nvPr>
        </p:nvSpPr>
        <p:spPr>
          <a:xfrm>
            <a:off x="499897" y="239561"/>
            <a:ext cx="8229600" cy="1143000"/>
          </a:xfrm>
        </p:spPr>
        <p:txBody>
          <a:bodyPr>
            <a:normAutofit fontScale="90000"/>
          </a:bodyPr>
          <a:lstStyle/>
          <a:p>
            <a:r>
              <a:rPr lang="en-US" dirty="0">
                <a:solidFill>
                  <a:srgbClr val="FF0000"/>
                </a:solidFill>
              </a:rPr>
              <a:t>Decomposing a polygon to triangles</a:t>
            </a:r>
            <a:endParaRPr lang="hu-HU" dirty="0">
              <a:solidFill>
                <a:srgbClr val="FF0000"/>
              </a:solidFill>
            </a:endParaRPr>
          </a:p>
        </p:txBody>
      </p:sp>
      <p:sp>
        <p:nvSpPr>
          <p:cNvPr id="24" name="Téglalap 16"/>
          <p:cNvSpPr>
            <a:spLocks noChangeArrowheads="1"/>
          </p:cNvSpPr>
          <p:nvPr/>
        </p:nvSpPr>
        <p:spPr bwMode="auto">
          <a:xfrm>
            <a:off x="1457" y="1311441"/>
            <a:ext cx="4307896" cy="83099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hu-HU" dirty="0">
                <a:latin typeface="+mn-lt"/>
              </a:rPr>
              <a:t>Cutting at a diagonal</a:t>
            </a:r>
          </a:p>
          <a:p>
            <a:r>
              <a:rPr lang="en-US" altLang="hu-HU" dirty="0">
                <a:latin typeface="+mn-lt"/>
              </a:rPr>
              <a:t>reduces the number of vertices</a:t>
            </a:r>
          </a:p>
        </p:txBody>
      </p:sp>
    </p:spTree>
    <p:extLst>
      <p:ext uri="{BB962C8B-B14F-4D97-AF65-F5344CB8AC3E}">
        <p14:creationId xmlns:p14="http://schemas.microsoft.com/office/powerpoint/2010/main" val="1102204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44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44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44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44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44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4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4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8" grpId="0" animBg="1"/>
      <p:bldP spid="18444" grpId="0"/>
      <p:bldP spid="18446" grpId="0"/>
      <p:bldP spid="1844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ím 2"/>
          <p:cNvSpPr>
            <a:spLocks noGrp="1"/>
          </p:cNvSpPr>
          <p:nvPr>
            <p:ph type="title"/>
          </p:nvPr>
        </p:nvSpPr>
        <p:spPr>
          <a:xfrm>
            <a:off x="499897" y="239561"/>
            <a:ext cx="8229600" cy="1143000"/>
          </a:xfrm>
        </p:spPr>
        <p:txBody>
          <a:bodyPr>
            <a:normAutofit/>
          </a:bodyPr>
          <a:lstStyle/>
          <a:p>
            <a:r>
              <a:rPr lang="hu-HU" dirty="0" err="1" smtClean="0">
                <a:solidFill>
                  <a:srgbClr val="FF0000"/>
                </a:solidFill>
              </a:rPr>
              <a:t>Simple</a:t>
            </a:r>
            <a:r>
              <a:rPr lang="hu-HU" dirty="0" smtClean="0">
                <a:solidFill>
                  <a:srgbClr val="FF0000"/>
                </a:solidFill>
              </a:rPr>
              <a:t> </a:t>
            </a:r>
            <a:r>
              <a:rPr lang="hu-HU" dirty="0" err="1" smtClean="0">
                <a:solidFill>
                  <a:srgbClr val="FF0000"/>
                </a:solidFill>
              </a:rPr>
              <a:t>polygons</a:t>
            </a:r>
            <a:endParaRPr lang="hu-HU" dirty="0">
              <a:solidFill>
                <a:srgbClr val="FF0000"/>
              </a:solidFill>
            </a:endParaRPr>
          </a:p>
        </p:txBody>
      </p:sp>
      <p:sp>
        <p:nvSpPr>
          <p:cNvPr id="20" name="Szabadkézi sokszög 19"/>
          <p:cNvSpPr/>
          <p:nvPr/>
        </p:nvSpPr>
        <p:spPr>
          <a:xfrm>
            <a:off x="1112026" y="2293328"/>
            <a:ext cx="2245360" cy="2021840"/>
          </a:xfrm>
          <a:custGeom>
            <a:avLst/>
            <a:gdLst>
              <a:gd name="connsiteX0" fmla="*/ 0 w 2245360"/>
              <a:gd name="connsiteY0" fmla="*/ 1788160 h 2021840"/>
              <a:gd name="connsiteX1" fmla="*/ 203200 w 2245360"/>
              <a:gd name="connsiteY1" fmla="*/ 345440 h 2021840"/>
              <a:gd name="connsiteX2" fmla="*/ 619760 w 2245360"/>
              <a:gd name="connsiteY2" fmla="*/ 1209040 h 2021840"/>
              <a:gd name="connsiteX3" fmla="*/ 1016000 w 2245360"/>
              <a:gd name="connsiteY3" fmla="*/ 0 h 2021840"/>
              <a:gd name="connsiteX4" fmla="*/ 2245360 w 2245360"/>
              <a:gd name="connsiteY4" fmla="*/ 50800 h 2021840"/>
              <a:gd name="connsiteX5" fmla="*/ 1859280 w 2245360"/>
              <a:gd name="connsiteY5" fmla="*/ 426720 h 2021840"/>
              <a:gd name="connsiteX6" fmla="*/ 1270000 w 2245360"/>
              <a:gd name="connsiteY6" fmla="*/ 294640 h 2021840"/>
              <a:gd name="connsiteX7" fmla="*/ 1076960 w 2245360"/>
              <a:gd name="connsiteY7" fmla="*/ 985520 h 2021840"/>
              <a:gd name="connsiteX8" fmla="*/ 2245360 w 2245360"/>
              <a:gd name="connsiteY8" fmla="*/ 924560 h 2021840"/>
              <a:gd name="connsiteX9" fmla="*/ 1595120 w 2245360"/>
              <a:gd name="connsiteY9" fmla="*/ 1595120 h 2021840"/>
              <a:gd name="connsiteX10" fmla="*/ 1005840 w 2245360"/>
              <a:gd name="connsiteY10" fmla="*/ 1290320 h 2021840"/>
              <a:gd name="connsiteX11" fmla="*/ 1290320 w 2245360"/>
              <a:gd name="connsiteY11" fmla="*/ 2021840 h 2021840"/>
              <a:gd name="connsiteX12" fmla="*/ 650240 w 2245360"/>
              <a:gd name="connsiteY12" fmla="*/ 1615440 h 2021840"/>
              <a:gd name="connsiteX13" fmla="*/ 0 w 2245360"/>
              <a:gd name="connsiteY13" fmla="*/ 1788160 h 2021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5360" h="2021840">
                <a:moveTo>
                  <a:pt x="0" y="1788160"/>
                </a:moveTo>
                <a:lnTo>
                  <a:pt x="203200" y="345440"/>
                </a:lnTo>
                <a:lnTo>
                  <a:pt x="619760" y="1209040"/>
                </a:lnTo>
                <a:lnTo>
                  <a:pt x="1016000" y="0"/>
                </a:lnTo>
                <a:lnTo>
                  <a:pt x="2245360" y="50800"/>
                </a:lnTo>
                <a:lnTo>
                  <a:pt x="1859280" y="426720"/>
                </a:lnTo>
                <a:lnTo>
                  <a:pt x="1270000" y="294640"/>
                </a:lnTo>
                <a:lnTo>
                  <a:pt x="1076960" y="985520"/>
                </a:lnTo>
                <a:lnTo>
                  <a:pt x="2245360" y="924560"/>
                </a:lnTo>
                <a:lnTo>
                  <a:pt x="1595120" y="1595120"/>
                </a:lnTo>
                <a:lnTo>
                  <a:pt x="1005840" y="1290320"/>
                </a:lnTo>
                <a:lnTo>
                  <a:pt x="1290320" y="2021840"/>
                </a:lnTo>
                <a:lnTo>
                  <a:pt x="650240" y="1615440"/>
                </a:lnTo>
                <a:lnTo>
                  <a:pt x="0" y="178816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zabadkézi sokszög 20"/>
          <p:cNvSpPr/>
          <p:nvPr/>
        </p:nvSpPr>
        <p:spPr>
          <a:xfrm>
            <a:off x="4322586" y="2252688"/>
            <a:ext cx="1899920" cy="1899920"/>
          </a:xfrm>
          <a:custGeom>
            <a:avLst/>
            <a:gdLst>
              <a:gd name="connsiteX0" fmla="*/ 0 w 1899920"/>
              <a:gd name="connsiteY0" fmla="*/ 1838960 h 1899920"/>
              <a:gd name="connsiteX1" fmla="*/ 1280160 w 1899920"/>
              <a:gd name="connsiteY1" fmla="*/ 0 h 1899920"/>
              <a:gd name="connsiteX2" fmla="*/ 1463040 w 1899920"/>
              <a:gd name="connsiteY2" fmla="*/ 1899920 h 1899920"/>
              <a:gd name="connsiteX3" fmla="*/ 558800 w 1899920"/>
              <a:gd name="connsiteY3" fmla="*/ 0 h 1899920"/>
              <a:gd name="connsiteX4" fmla="*/ 1899920 w 1899920"/>
              <a:gd name="connsiteY4" fmla="*/ 1198880 h 1899920"/>
              <a:gd name="connsiteX5" fmla="*/ 0 w 1899920"/>
              <a:gd name="connsiteY5" fmla="*/ 1838960 h 1899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99920" h="1899920">
                <a:moveTo>
                  <a:pt x="0" y="1838960"/>
                </a:moveTo>
                <a:lnTo>
                  <a:pt x="1280160" y="0"/>
                </a:lnTo>
                <a:lnTo>
                  <a:pt x="1463040" y="1899920"/>
                </a:lnTo>
                <a:lnTo>
                  <a:pt x="558800" y="0"/>
                </a:lnTo>
                <a:lnTo>
                  <a:pt x="1899920" y="1198880"/>
                </a:lnTo>
                <a:lnTo>
                  <a:pt x="0" y="1838960"/>
                </a:lnTo>
                <a:close/>
              </a:path>
            </a:pathLst>
          </a:cu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zabadkézi sokszög 21"/>
          <p:cNvSpPr/>
          <p:nvPr/>
        </p:nvSpPr>
        <p:spPr>
          <a:xfrm>
            <a:off x="6760986" y="2405088"/>
            <a:ext cx="1666240" cy="1930400"/>
          </a:xfrm>
          <a:custGeom>
            <a:avLst/>
            <a:gdLst>
              <a:gd name="connsiteX0" fmla="*/ 1666240 w 1666240"/>
              <a:gd name="connsiteY0" fmla="*/ 782320 h 1930400"/>
              <a:gd name="connsiteX1" fmla="*/ 1148080 w 1666240"/>
              <a:gd name="connsiteY1" fmla="*/ 0 h 1930400"/>
              <a:gd name="connsiteX2" fmla="*/ 751840 w 1666240"/>
              <a:gd name="connsiteY2" fmla="*/ 50800 h 1930400"/>
              <a:gd name="connsiteX3" fmla="*/ 345440 w 1666240"/>
              <a:gd name="connsiteY3" fmla="*/ 487680 h 1930400"/>
              <a:gd name="connsiteX4" fmla="*/ 0 w 1666240"/>
              <a:gd name="connsiteY4" fmla="*/ 1097280 h 1930400"/>
              <a:gd name="connsiteX5" fmla="*/ 162560 w 1666240"/>
              <a:gd name="connsiteY5" fmla="*/ 1574800 h 1930400"/>
              <a:gd name="connsiteX6" fmla="*/ 1097280 w 1666240"/>
              <a:gd name="connsiteY6" fmla="*/ 1930400 h 1930400"/>
              <a:gd name="connsiteX7" fmla="*/ 1666240 w 1666240"/>
              <a:gd name="connsiteY7" fmla="*/ 1666240 h 1930400"/>
              <a:gd name="connsiteX8" fmla="*/ 1666240 w 1666240"/>
              <a:gd name="connsiteY8" fmla="*/ 782320 h 193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66240" h="1930400">
                <a:moveTo>
                  <a:pt x="1666240" y="782320"/>
                </a:moveTo>
                <a:lnTo>
                  <a:pt x="1148080" y="0"/>
                </a:lnTo>
                <a:lnTo>
                  <a:pt x="751840" y="50800"/>
                </a:lnTo>
                <a:lnTo>
                  <a:pt x="345440" y="487680"/>
                </a:lnTo>
                <a:lnTo>
                  <a:pt x="0" y="1097280"/>
                </a:lnTo>
                <a:lnTo>
                  <a:pt x="162560" y="1574800"/>
                </a:lnTo>
                <a:lnTo>
                  <a:pt x="1097280" y="1930400"/>
                </a:lnTo>
                <a:lnTo>
                  <a:pt x="1666240" y="1666240"/>
                </a:lnTo>
                <a:lnTo>
                  <a:pt x="1666240" y="782320"/>
                </a:lnTo>
                <a:close/>
              </a:path>
            </a:pathLst>
          </a:custGeom>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zövegdoboz 22"/>
          <p:cNvSpPr txBox="1"/>
          <p:nvPr/>
        </p:nvSpPr>
        <p:spPr>
          <a:xfrm>
            <a:off x="707365" y="4407272"/>
            <a:ext cx="2410660" cy="523220"/>
          </a:xfrm>
          <a:prstGeom prst="rect">
            <a:avLst/>
          </a:prstGeom>
          <a:noFill/>
        </p:spPr>
        <p:txBody>
          <a:bodyPr wrap="none" rtlCol="0">
            <a:spAutoFit/>
          </a:bodyPr>
          <a:lstStyle/>
          <a:p>
            <a:r>
              <a:rPr lang="hu-HU" sz="2800" dirty="0" err="1" smtClean="0">
                <a:latin typeface="+mn-lt"/>
              </a:rPr>
              <a:t>Simple</a:t>
            </a:r>
            <a:r>
              <a:rPr lang="hu-HU" sz="2800" dirty="0" smtClean="0">
                <a:latin typeface="+mn-lt"/>
              </a:rPr>
              <a:t> </a:t>
            </a:r>
            <a:r>
              <a:rPr lang="hu-HU" sz="2800" dirty="0" err="1" smtClean="0">
                <a:latin typeface="+mn-lt"/>
              </a:rPr>
              <a:t>polygon</a:t>
            </a:r>
            <a:endParaRPr lang="en-US" sz="2800" dirty="0">
              <a:latin typeface="+mn-lt"/>
            </a:endParaRPr>
          </a:p>
        </p:txBody>
      </p:sp>
      <p:sp>
        <p:nvSpPr>
          <p:cNvPr id="24" name="Szövegdoboz 23"/>
          <p:cNvSpPr txBox="1"/>
          <p:nvPr/>
        </p:nvSpPr>
        <p:spPr>
          <a:xfrm>
            <a:off x="4846033" y="4386962"/>
            <a:ext cx="3107967" cy="523220"/>
          </a:xfrm>
          <a:prstGeom prst="rect">
            <a:avLst/>
          </a:prstGeom>
          <a:noFill/>
        </p:spPr>
        <p:txBody>
          <a:bodyPr wrap="none" rtlCol="0">
            <a:spAutoFit/>
          </a:bodyPr>
          <a:lstStyle/>
          <a:p>
            <a:r>
              <a:rPr lang="hu-HU" sz="2800" dirty="0" smtClean="0">
                <a:latin typeface="+mn-lt"/>
              </a:rPr>
              <a:t>Non-</a:t>
            </a:r>
            <a:r>
              <a:rPr lang="hu-HU" sz="2800" dirty="0" err="1" smtClean="0">
                <a:latin typeface="+mn-lt"/>
              </a:rPr>
              <a:t>simple</a:t>
            </a:r>
            <a:r>
              <a:rPr lang="hu-HU" sz="2800" dirty="0" smtClean="0">
                <a:latin typeface="+mn-lt"/>
              </a:rPr>
              <a:t> </a:t>
            </a:r>
            <a:r>
              <a:rPr lang="hu-HU" sz="2800" dirty="0" err="1" smtClean="0">
                <a:latin typeface="+mn-lt"/>
              </a:rPr>
              <a:t>polygon</a:t>
            </a:r>
            <a:endParaRPr lang="en-US" sz="2800" dirty="0">
              <a:latin typeface="+mn-lt"/>
            </a:endParaRPr>
          </a:p>
        </p:txBody>
      </p:sp>
      <p:sp>
        <p:nvSpPr>
          <p:cNvPr id="2" name="Szabadkézi sokszög 1"/>
          <p:cNvSpPr/>
          <p:nvPr/>
        </p:nvSpPr>
        <p:spPr>
          <a:xfrm>
            <a:off x="7256834" y="2996119"/>
            <a:ext cx="758757" cy="885217"/>
          </a:xfrm>
          <a:custGeom>
            <a:avLst/>
            <a:gdLst>
              <a:gd name="connsiteX0" fmla="*/ 321013 w 758757"/>
              <a:gd name="connsiteY0" fmla="*/ 0 h 885217"/>
              <a:gd name="connsiteX1" fmla="*/ 0 w 758757"/>
              <a:gd name="connsiteY1" fmla="*/ 710119 h 885217"/>
              <a:gd name="connsiteX2" fmla="*/ 758757 w 758757"/>
              <a:gd name="connsiteY2" fmla="*/ 885217 h 885217"/>
              <a:gd name="connsiteX3" fmla="*/ 321013 w 758757"/>
              <a:gd name="connsiteY3" fmla="*/ 0 h 885217"/>
            </a:gdLst>
            <a:ahLst/>
            <a:cxnLst>
              <a:cxn ang="0">
                <a:pos x="connsiteX0" y="connsiteY0"/>
              </a:cxn>
              <a:cxn ang="0">
                <a:pos x="connsiteX1" y="connsiteY1"/>
              </a:cxn>
              <a:cxn ang="0">
                <a:pos x="connsiteX2" y="connsiteY2"/>
              </a:cxn>
              <a:cxn ang="0">
                <a:pos x="connsiteX3" y="connsiteY3"/>
              </a:cxn>
            </a:cxnLst>
            <a:rect l="l" t="t" r="r" b="b"/>
            <a:pathLst>
              <a:path w="758757" h="885217">
                <a:moveTo>
                  <a:pt x="321013" y="0"/>
                </a:moveTo>
                <a:lnTo>
                  <a:pt x="0" y="710119"/>
                </a:lnTo>
                <a:lnTo>
                  <a:pt x="758757" y="885217"/>
                </a:lnTo>
                <a:lnTo>
                  <a:pt x="321013" y="0"/>
                </a:ln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32695539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artalom helye 2"/>
              <p:cNvSpPr txBox="1">
                <a:spLocks/>
              </p:cNvSpPr>
              <p:nvPr/>
            </p:nvSpPr>
            <p:spPr>
              <a:xfrm>
                <a:off x="3120805" y="1841500"/>
                <a:ext cx="5958108" cy="2530475"/>
              </a:xfrm>
              <a:prstGeom prst="rect">
                <a:avLst/>
              </a:prstGeom>
            </p:spPr>
            <p:txBody>
              <a:bodyPr/>
              <a:lstStyle/>
              <a:p>
                <a:pPr marL="342900" indent="-342900">
                  <a:spcBef>
                    <a:spcPct val="20000"/>
                  </a:spcBef>
                  <a:buClr>
                    <a:schemeClr val="accent2"/>
                  </a:buClr>
                  <a:buSzPct val="75000"/>
                  <a:buFont typeface="Monotype Sorts" pitchFamily="2" charset="2"/>
                  <a:buChar char="l"/>
                  <a:defRPr/>
                </a:pPr>
                <a14:m>
                  <m:oMath xmlns:m="http://schemas.openxmlformats.org/officeDocument/2006/math">
                    <m:sSub>
                      <m:sSubPr>
                        <m:ctrlPr>
                          <a:rPr lang="hu-HU" altLang="hu-HU" sz="3200" b="1" i="1" smtClean="0">
                            <a:latin typeface="Cambria Math" panose="02040503050406030204" pitchFamily="18" charset="0"/>
                          </a:rPr>
                        </m:ctrlPr>
                      </m:sSubPr>
                      <m:e>
                        <m:r>
                          <a:rPr lang="en-US" altLang="hu-HU" sz="3200" b="1" i="1">
                            <a:latin typeface="Cambria Math"/>
                          </a:rPr>
                          <m:t>𝒑</m:t>
                        </m:r>
                      </m:e>
                      <m:sub>
                        <m:r>
                          <a:rPr lang="en-US" altLang="hu-HU" sz="3200" i="1">
                            <a:latin typeface="Cambria Math"/>
                          </a:rPr>
                          <m:t>𝑖</m:t>
                        </m:r>
                      </m:sub>
                    </m:sSub>
                  </m:oMath>
                </a14:m>
                <a:r>
                  <a:rPr lang="hu-HU" sz="3200" i="1" baseline="-25000" dirty="0"/>
                  <a:t> </a:t>
                </a:r>
                <a:r>
                  <a:rPr lang="hu-HU" sz="3200" kern="0" dirty="0">
                    <a:latin typeface="+mn-lt"/>
                  </a:rPr>
                  <a:t> </a:t>
                </a:r>
                <a:r>
                  <a:rPr lang="hu-HU" sz="3200" kern="0" dirty="0" smtClean="0">
                    <a:latin typeface="+mn-lt"/>
                  </a:rPr>
                  <a:t>is </a:t>
                </a:r>
                <a:r>
                  <a:rPr lang="hu-HU" sz="3200" kern="0" dirty="0" err="1" smtClean="0">
                    <a:latin typeface="+mn-lt"/>
                  </a:rPr>
                  <a:t>each</a:t>
                </a:r>
                <a:r>
                  <a:rPr lang="hu-HU" sz="3200" kern="0" dirty="0" smtClean="0">
                    <a:latin typeface="+mn-lt"/>
                  </a:rPr>
                  <a:t> </a:t>
                </a:r>
                <a:r>
                  <a:rPr lang="hu-HU" sz="3200" kern="0" dirty="0" err="1" smtClean="0">
                    <a:latin typeface="+mn-lt"/>
                  </a:rPr>
                  <a:t>if</a:t>
                </a:r>
                <a:r>
                  <a:rPr lang="hu-HU" sz="3200" kern="0" dirty="0" smtClean="0">
                    <a:latin typeface="+mn-lt"/>
                  </a:rPr>
                  <a:t> </a:t>
                </a:r>
                <a14:m>
                  <m:oMath xmlns:m="http://schemas.openxmlformats.org/officeDocument/2006/math">
                    <m:sSub>
                      <m:sSubPr>
                        <m:ctrlPr>
                          <a:rPr lang="hu-HU" altLang="hu-HU" sz="3200" b="1" i="1">
                            <a:latin typeface="Cambria Math" panose="02040503050406030204" pitchFamily="18" charset="0"/>
                          </a:rPr>
                        </m:ctrlPr>
                      </m:sSubPr>
                      <m:e>
                        <m:r>
                          <a:rPr lang="en-US" altLang="hu-HU" sz="3200" b="1" i="1">
                            <a:latin typeface="Cambria Math"/>
                          </a:rPr>
                          <m:t>𝒑</m:t>
                        </m:r>
                      </m:e>
                      <m:sub>
                        <m:r>
                          <a:rPr lang="en-US" altLang="hu-HU" sz="3200" i="1">
                            <a:latin typeface="Cambria Math"/>
                          </a:rPr>
                          <m:t>𝑖</m:t>
                        </m:r>
                        <m:r>
                          <a:rPr lang="en-US" altLang="hu-HU" sz="3200" i="1">
                            <a:latin typeface="Cambria Math"/>
                          </a:rPr>
                          <m:t>−1</m:t>
                        </m:r>
                      </m:sub>
                    </m:sSub>
                    <m:r>
                      <a:rPr lang="hu-HU" altLang="hu-HU" sz="3200" b="1" i="1" smtClean="0">
                        <a:latin typeface="Cambria Math"/>
                        <a:ea typeface="Cambria Math"/>
                      </a:rPr>
                      <m:t>↔</m:t>
                    </m:r>
                    <m:sSub>
                      <m:sSubPr>
                        <m:ctrlPr>
                          <a:rPr lang="hu-HU" altLang="hu-HU" sz="3200" b="1" i="1">
                            <a:latin typeface="Cambria Math" panose="02040503050406030204" pitchFamily="18" charset="0"/>
                          </a:rPr>
                        </m:ctrlPr>
                      </m:sSubPr>
                      <m:e>
                        <m:r>
                          <a:rPr lang="en-US" altLang="hu-HU" sz="3200" b="1" i="1">
                            <a:latin typeface="Cambria Math"/>
                          </a:rPr>
                          <m:t>𝒑</m:t>
                        </m:r>
                      </m:e>
                      <m:sub>
                        <m:r>
                          <a:rPr lang="en-US" altLang="hu-HU" sz="3200" i="1">
                            <a:latin typeface="Cambria Math"/>
                          </a:rPr>
                          <m:t>𝑖</m:t>
                        </m:r>
                        <m:r>
                          <a:rPr lang="en-US" altLang="hu-HU" sz="3200" i="1">
                            <a:latin typeface="Cambria Math"/>
                          </a:rPr>
                          <m:t>+1</m:t>
                        </m:r>
                      </m:sub>
                    </m:sSub>
                  </m:oMath>
                </a14:m>
                <a:r>
                  <a:rPr lang="hu-HU" sz="3200" i="1" baseline="-25000" dirty="0"/>
                  <a:t> </a:t>
                </a:r>
                <a:r>
                  <a:rPr lang="hu-HU" sz="3200" kern="0" dirty="0"/>
                  <a:t> </a:t>
                </a:r>
                <a:r>
                  <a:rPr lang="hu-HU" sz="3200" kern="0" dirty="0" smtClean="0">
                    <a:latin typeface="+mn-lt"/>
                  </a:rPr>
                  <a:t>is </a:t>
                </a:r>
                <a:r>
                  <a:rPr lang="hu-HU" sz="3200" kern="0" dirty="0" err="1" smtClean="0">
                    <a:latin typeface="+mn-lt"/>
                  </a:rPr>
                  <a:t>diagonal</a:t>
                </a:r>
                <a:endParaRPr lang="hu-HU" sz="3200" kern="0" dirty="0">
                  <a:latin typeface="+mn-lt"/>
                </a:endParaRPr>
              </a:p>
              <a:p>
                <a:pPr marL="342900" indent="-342900">
                  <a:spcBef>
                    <a:spcPct val="20000"/>
                  </a:spcBef>
                  <a:buClr>
                    <a:schemeClr val="accent2"/>
                  </a:buClr>
                  <a:buSzPct val="75000"/>
                  <a:buFont typeface="Monotype Sorts" pitchFamily="2" charset="2"/>
                  <a:buChar char="l"/>
                  <a:defRPr/>
                </a:pPr>
                <a:r>
                  <a:rPr lang="hu-HU" sz="3200" kern="0" dirty="0" err="1" smtClean="0">
                    <a:latin typeface="+mn-lt"/>
                  </a:rPr>
                  <a:t>Ear</a:t>
                </a:r>
                <a:r>
                  <a:rPr lang="hu-HU" sz="3200" kern="0" dirty="0" smtClean="0">
                    <a:latin typeface="+mn-lt"/>
                  </a:rPr>
                  <a:t> </a:t>
                </a:r>
                <a:r>
                  <a:rPr lang="hu-HU" sz="3200" kern="0" dirty="0" err="1" smtClean="0">
                    <a:latin typeface="+mn-lt"/>
                  </a:rPr>
                  <a:t>can</a:t>
                </a:r>
                <a:r>
                  <a:rPr lang="hu-HU" sz="3200" kern="0" dirty="0" smtClean="0">
                    <a:latin typeface="+mn-lt"/>
                  </a:rPr>
                  <a:t> be </a:t>
                </a:r>
                <a:r>
                  <a:rPr lang="hu-HU" sz="3200" kern="0" dirty="0" err="1" smtClean="0">
                    <a:latin typeface="+mn-lt"/>
                  </a:rPr>
                  <a:t>cut</a:t>
                </a:r>
                <a:r>
                  <a:rPr lang="en-US" sz="3200" kern="0" dirty="0" smtClean="0">
                    <a:latin typeface="+mn-lt"/>
                  </a:rPr>
                  <a:t>!</a:t>
                </a:r>
                <a:endParaRPr lang="hu-HU" sz="3200" b="1" kern="0" dirty="0">
                  <a:latin typeface="+mn-lt"/>
                </a:endParaRPr>
              </a:p>
              <a:p>
                <a:pPr marL="342900" indent="-342900">
                  <a:spcBef>
                    <a:spcPct val="20000"/>
                  </a:spcBef>
                  <a:buClr>
                    <a:schemeClr val="accent2"/>
                  </a:buClr>
                  <a:buSzPct val="75000"/>
                  <a:buFont typeface="Monotype Sorts" pitchFamily="2" charset="2"/>
                  <a:buChar char="l"/>
                  <a:defRPr/>
                </a:pPr>
                <a:r>
                  <a:rPr lang="hu-HU" sz="3200" b="1" kern="0" dirty="0" smtClean="0">
                    <a:latin typeface="+mn-lt"/>
                  </a:rPr>
                  <a:t>Ear </a:t>
                </a:r>
                <a:r>
                  <a:rPr lang="hu-HU" sz="3200" b="1" kern="0" dirty="0" err="1" smtClean="0">
                    <a:latin typeface="+mn-lt"/>
                  </a:rPr>
                  <a:t>cutting</a:t>
                </a:r>
                <a:r>
                  <a:rPr lang="hu-HU" sz="3200" kern="0" dirty="0" smtClean="0">
                    <a:latin typeface="+mn-lt"/>
                  </a:rPr>
                  <a:t>:</a:t>
                </a:r>
                <a:r>
                  <a:rPr lang="en-US" sz="3200" kern="0" dirty="0">
                    <a:latin typeface="+mn-lt"/>
                  </a:rPr>
                  <a:t> Find an ear and cut</a:t>
                </a:r>
                <a:r>
                  <a:rPr lang="en-US" sz="3200" kern="0" dirty="0" smtClean="0">
                    <a:latin typeface="+mn-lt"/>
                  </a:rPr>
                  <a:t>!</a:t>
                </a:r>
                <a:endParaRPr lang="hu-HU" sz="3200" kern="0" dirty="0" smtClean="0">
                  <a:latin typeface="+mn-lt"/>
                </a:endParaRPr>
              </a:p>
              <a:p>
                <a:pPr marL="342900" indent="-342900">
                  <a:spcBef>
                    <a:spcPct val="20000"/>
                  </a:spcBef>
                  <a:buClr>
                    <a:schemeClr val="accent2"/>
                  </a:buClr>
                  <a:buSzPct val="75000"/>
                  <a:buFont typeface="Monotype Sorts" pitchFamily="2" charset="2"/>
                  <a:buChar char="l"/>
                  <a:defRPr/>
                </a:pPr>
                <a14:m>
                  <m:oMath xmlns:m="http://schemas.openxmlformats.org/officeDocument/2006/math">
                    <m:r>
                      <a:rPr lang="hu-HU" altLang="hu-HU" sz="3200" i="1" dirty="0">
                        <a:latin typeface="Cambria Math" panose="02040503050406030204" pitchFamily="18" charset="0"/>
                      </a:rPr>
                      <m:t>𝑂</m:t>
                    </m:r>
                    <m:r>
                      <a:rPr lang="hu-HU" altLang="hu-HU" sz="3200" i="1" dirty="0">
                        <a:latin typeface="Cambria Math" panose="02040503050406030204" pitchFamily="18" charset="0"/>
                      </a:rPr>
                      <m:t>(</m:t>
                    </m:r>
                    <m:r>
                      <a:rPr lang="hu-HU" altLang="hu-HU" sz="3200" i="1" dirty="0">
                        <a:latin typeface="Cambria Math" panose="02040503050406030204" pitchFamily="18" charset="0"/>
                      </a:rPr>
                      <m:t>𝑛</m:t>
                    </m:r>
                    <m:r>
                      <a:rPr lang="hu-HU" altLang="hu-HU" sz="3200" b="0" i="1" baseline="30000" dirty="0" smtClean="0">
                        <a:latin typeface="Cambria Math" panose="02040503050406030204" pitchFamily="18" charset="0"/>
                      </a:rPr>
                      <m:t>3</m:t>
                    </m:r>
                    <m:r>
                      <a:rPr lang="hu-HU" altLang="hu-HU" sz="3200" i="1" dirty="0">
                        <a:latin typeface="Cambria Math" panose="02040503050406030204" pitchFamily="18" charset="0"/>
                      </a:rPr>
                      <m:t>)</m:t>
                    </m:r>
                  </m:oMath>
                </a14:m>
                <a:endParaRPr lang="hu-HU" altLang="hu-HU" sz="3200" dirty="0"/>
              </a:p>
              <a:p>
                <a:pPr>
                  <a:spcBef>
                    <a:spcPct val="20000"/>
                  </a:spcBef>
                  <a:buClr>
                    <a:schemeClr val="accent2"/>
                  </a:buClr>
                  <a:buSzPct val="75000"/>
                  <a:defRPr/>
                </a:pPr>
                <a:endParaRPr lang="hu-HU" sz="3200" kern="0" dirty="0">
                  <a:latin typeface="+mn-lt"/>
                </a:endParaRPr>
              </a:p>
              <a:p>
                <a:pPr marL="342900" indent="-342900">
                  <a:spcBef>
                    <a:spcPct val="20000"/>
                  </a:spcBef>
                  <a:buClr>
                    <a:schemeClr val="accent2"/>
                  </a:buClr>
                  <a:buSzPct val="75000"/>
                  <a:defRPr/>
                </a:pPr>
                <a:endParaRPr lang="en-US" sz="3200" kern="0" dirty="0">
                  <a:latin typeface="+mn-lt"/>
                </a:endParaRPr>
              </a:p>
            </p:txBody>
          </p:sp>
        </mc:Choice>
        <mc:Fallback xmlns="">
          <p:sp>
            <p:nvSpPr>
              <p:cNvPr id="3" name="Tartalom helye 2"/>
              <p:cNvSpPr txBox="1">
                <a:spLocks noRot="1" noChangeAspect="1" noMove="1" noResize="1" noEditPoints="1" noAdjustHandles="1" noChangeArrowheads="1" noChangeShapeType="1" noTextEdit="1"/>
              </p:cNvSpPr>
              <p:nvPr/>
            </p:nvSpPr>
            <p:spPr>
              <a:xfrm>
                <a:off x="3120805" y="1841500"/>
                <a:ext cx="5958108" cy="2530475"/>
              </a:xfrm>
              <a:prstGeom prst="rect">
                <a:avLst/>
              </a:prstGeom>
              <a:blipFill>
                <a:blip r:embed="rId3"/>
                <a:stretch>
                  <a:fillRect l="-1433" t="-2892" r="-614" b="-9639"/>
                </a:stretch>
              </a:blipFill>
            </p:spPr>
            <p:txBody>
              <a:bodyPr/>
              <a:lstStyle/>
              <a:p>
                <a:r>
                  <a:rPr lang="hu-HU">
                    <a:noFill/>
                  </a:rPr>
                  <a:t> </a:t>
                </a:r>
              </a:p>
            </p:txBody>
          </p:sp>
        </mc:Fallback>
      </mc:AlternateContent>
      <p:sp>
        <p:nvSpPr>
          <p:cNvPr id="19460" name="Szabadkézi sokszög 3"/>
          <p:cNvSpPr>
            <a:spLocks/>
          </p:cNvSpPr>
          <p:nvPr/>
        </p:nvSpPr>
        <p:spPr bwMode="auto">
          <a:xfrm>
            <a:off x="509588" y="771525"/>
            <a:ext cx="2484437" cy="3636963"/>
          </a:xfrm>
          <a:custGeom>
            <a:avLst/>
            <a:gdLst>
              <a:gd name="T0" fmla="*/ 1089876 w 2484276"/>
              <a:gd name="T1" fmla="*/ 2147483647 h 2597899"/>
              <a:gd name="T2" fmla="*/ 0 w 2484276"/>
              <a:gd name="T3" fmla="*/ 0 h 2597899"/>
              <a:gd name="T4" fmla="*/ 1075088 w 2484276"/>
              <a:gd name="T5" fmla="*/ 2147483647 h 2597899"/>
              <a:gd name="T6" fmla="*/ 2057551 w 2484276"/>
              <a:gd name="T7" fmla="*/ 2147483647 h 2597899"/>
              <a:gd name="T8" fmla="*/ 2490685 w 2484276"/>
              <a:gd name="T9" fmla="*/ 2147483647 h 2597899"/>
              <a:gd name="T10" fmla="*/ 1089876 w 2484276"/>
              <a:gd name="T11" fmla="*/ 2147483647 h 2597899"/>
              <a:gd name="T12" fmla="*/ 0 60000 65536"/>
              <a:gd name="T13" fmla="*/ 0 60000 65536"/>
              <a:gd name="T14" fmla="*/ 0 60000 65536"/>
              <a:gd name="T15" fmla="*/ 0 60000 65536"/>
              <a:gd name="T16" fmla="*/ 0 60000 65536"/>
              <a:gd name="T17" fmla="*/ 0 60000 65536"/>
              <a:gd name="T18" fmla="*/ 0 w 2484276"/>
              <a:gd name="T19" fmla="*/ 0 h 2597899"/>
              <a:gd name="T20" fmla="*/ 2484276 w 2484276"/>
              <a:gd name="T21" fmla="*/ 2597899 h 2597899"/>
            </a:gdLst>
            <a:ahLst/>
            <a:cxnLst>
              <a:cxn ang="T12">
                <a:pos x="T0" y="T1"/>
              </a:cxn>
              <a:cxn ang="T13">
                <a:pos x="T2" y="T3"/>
              </a:cxn>
              <a:cxn ang="T14">
                <a:pos x="T4" y="T5"/>
              </a:cxn>
              <a:cxn ang="T15">
                <a:pos x="T6" y="T7"/>
              </a:cxn>
              <a:cxn ang="T16">
                <a:pos x="T8" y="T9"/>
              </a:cxn>
              <a:cxn ang="T17">
                <a:pos x="T10" y="T11"/>
              </a:cxn>
            </a:cxnLst>
            <a:rect l="T18" t="T19" r="T20" b="T21"/>
            <a:pathLst>
              <a:path w="2484276" h="2597899">
                <a:moveTo>
                  <a:pt x="1087036" y="2597899"/>
                </a:moveTo>
                <a:lnTo>
                  <a:pt x="0" y="0"/>
                </a:lnTo>
                <a:lnTo>
                  <a:pt x="1072288" y="1049318"/>
                </a:lnTo>
                <a:lnTo>
                  <a:pt x="2052228" y="432048"/>
                </a:lnTo>
                <a:lnTo>
                  <a:pt x="2484276" y="1728192"/>
                </a:lnTo>
                <a:lnTo>
                  <a:pt x="1087036" y="2597899"/>
                </a:lnTo>
                <a:close/>
              </a:path>
            </a:pathLst>
          </a:custGeom>
          <a:solidFill>
            <a:schemeClr val="tx2">
              <a:lumMod val="40000"/>
              <a:lumOff val="60000"/>
            </a:schemeClr>
          </a:solidFill>
          <a:ln w="12700" cap="flat" cmpd="sng" algn="ctr">
            <a:solidFill>
              <a:schemeClr val="tx1"/>
            </a:solidFill>
            <a:prstDash val="solid"/>
            <a:round/>
            <a:headEnd type="none" w="med" len="med"/>
            <a:tailEnd type="none" w="med" len="med"/>
          </a:ln>
        </p:spPr>
        <p:txBody>
          <a:bodyPr/>
          <a:lstStyle/>
          <a:p>
            <a:endParaRPr lang="hu-HU"/>
          </a:p>
        </p:txBody>
      </p:sp>
      <p:cxnSp>
        <p:nvCxnSpPr>
          <p:cNvPr id="19461" name="Egyenes összekötő 5"/>
          <p:cNvCxnSpPr>
            <a:cxnSpLocks noChangeShapeType="1"/>
            <a:stCxn id="19460" idx="3"/>
            <a:endCxn id="19460" idx="0"/>
          </p:cNvCxnSpPr>
          <p:nvPr/>
        </p:nvCxnSpPr>
        <p:spPr bwMode="auto">
          <a:xfrm flipH="1">
            <a:off x="1597025" y="1376363"/>
            <a:ext cx="965200" cy="3032125"/>
          </a:xfrm>
          <a:prstGeom prst="line">
            <a:avLst/>
          </a:prstGeom>
          <a:noFill/>
          <a:ln w="38100" algn="ctr">
            <a:solidFill>
              <a:schemeClr val="accent6"/>
            </a:solidFill>
            <a:round/>
            <a:headEnd/>
            <a:tailEnd/>
          </a:ln>
          <a:extLst>
            <a:ext uri="{909E8E84-426E-40DD-AFC4-6F175D3DCCD1}">
              <a14:hiddenFill xmlns:a14="http://schemas.microsoft.com/office/drawing/2010/main">
                <a:noFill/>
              </a14:hiddenFill>
            </a:ext>
          </a:extLst>
        </p:spPr>
      </p:cxnSp>
      <p:sp>
        <p:nvSpPr>
          <p:cNvPr id="19462" name="Szövegdoboz 8"/>
          <p:cNvSpPr txBox="1">
            <a:spLocks noChangeArrowheads="1"/>
          </p:cNvSpPr>
          <p:nvPr/>
        </p:nvSpPr>
        <p:spPr bwMode="auto">
          <a:xfrm>
            <a:off x="222250" y="2355850"/>
            <a:ext cx="178132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hu-HU" altLang="hu-HU" sz="3600" dirty="0" err="1" smtClean="0">
                <a:latin typeface="+mn-lt"/>
              </a:rPr>
              <a:t>diagonal</a:t>
            </a:r>
            <a:endParaRPr lang="hu-HU" altLang="hu-HU" sz="3600" dirty="0">
              <a:latin typeface="+mn-lt"/>
            </a:endParaRPr>
          </a:p>
        </p:txBody>
      </p:sp>
      <p:pic>
        <p:nvPicPr>
          <p:cNvPr id="19466" name="Picture 28" descr="http://upload.wikimedia.org/wikipedia/commons/thumb/1/19/Dog-ear.jpg/220px-Dog-ear.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43688" y="0"/>
            <a:ext cx="2500312" cy="187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7" name="Téglalap 10"/>
          <p:cNvSpPr>
            <a:spLocks noChangeArrowheads="1"/>
          </p:cNvSpPr>
          <p:nvPr/>
        </p:nvSpPr>
        <p:spPr bwMode="auto">
          <a:xfrm>
            <a:off x="191293" y="5166212"/>
            <a:ext cx="4004787" cy="1200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hu-HU" b="1" dirty="0">
                <a:latin typeface="+mn-lt"/>
              </a:rPr>
              <a:t>Two ears theorem: </a:t>
            </a:r>
            <a:r>
              <a:rPr lang="en-US" altLang="hu-HU" dirty="0">
                <a:latin typeface="+mn-lt"/>
              </a:rPr>
              <a:t>Every simple polygon of 4+ vertices has at least 2 ears.</a:t>
            </a:r>
            <a:endParaRPr lang="hu-HU" altLang="hu-HU" dirty="0">
              <a:latin typeface="+mn-lt"/>
            </a:endParaRPr>
          </a:p>
        </p:txBody>
      </p:sp>
      <p:sp>
        <p:nvSpPr>
          <p:cNvPr id="4" name="Cím 3"/>
          <p:cNvSpPr>
            <a:spLocks noGrp="1"/>
          </p:cNvSpPr>
          <p:nvPr>
            <p:ph type="title"/>
          </p:nvPr>
        </p:nvSpPr>
        <p:spPr/>
        <p:txBody>
          <a:bodyPr/>
          <a:lstStyle/>
          <a:p>
            <a:r>
              <a:rPr lang="hu-HU" dirty="0" err="1" smtClean="0">
                <a:solidFill>
                  <a:srgbClr val="FF0000"/>
                </a:solidFill>
              </a:rPr>
              <a:t>Ear</a:t>
            </a:r>
            <a:endParaRPr lang="hu-HU" dirty="0">
              <a:solidFill>
                <a:srgbClr val="FF0000"/>
              </a:solidFill>
            </a:endParaRPr>
          </a:p>
        </p:txBody>
      </p:sp>
      <mc:AlternateContent xmlns:mc="http://schemas.openxmlformats.org/markup-compatibility/2006" xmlns:a14="http://schemas.microsoft.com/office/drawing/2010/main">
        <mc:Choice Requires="a14">
          <p:sp>
            <p:nvSpPr>
              <p:cNvPr id="2" name="Téglalap 1"/>
              <p:cNvSpPr/>
              <p:nvPr/>
            </p:nvSpPr>
            <p:spPr>
              <a:xfrm>
                <a:off x="2165350" y="827236"/>
                <a:ext cx="95545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hu-HU" altLang="hu-HU" sz="2800" b="1" i="1" smtClean="0">
                              <a:latin typeface="Cambria Math" panose="02040503050406030204" pitchFamily="18" charset="0"/>
                            </a:rPr>
                          </m:ctrlPr>
                        </m:sSubPr>
                        <m:e>
                          <m:r>
                            <a:rPr lang="en-US" altLang="hu-HU" sz="2800" b="1" i="1" smtClean="0">
                              <a:latin typeface="Cambria Math"/>
                            </a:rPr>
                            <m:t>𝒑</m:t>
                          </m:r>
                        </m:e>
                        <m:sub>
                          <m:r>
                            <a:rPr lang="en-US" altLang="hu-HU" sz="2800" b="0" i="1" smtClean="0">
                              <a:latin typeface="Cambria Math"/>
                            </a:rPr>
                            <m:t>𝑖</m:t>
                          </m:r>
                          <m:r>
                            <a:rPr lang="en-US" altLang="hu-HU" sz="2800" b="0" i="1" smtClean="0">
                              <a:latin typeface="Cambria Math"/>
                            </a:rPr>
                            <m:t>−1</m:t>
                          </m:r>
                        </m:sub>
                      </m:sSub>
                    </m:oMath>
                  </m:oMathPara>
                </a14:m>
                <a:endParaRPr lang="en-US" dirty="0"/>
              </a:p>
            </p:txBody>
          </p:sp>
        </mc:Choice>
        <mc:Fallback xmlns="">
          <p:sp>
            <p:nvSpPr>
              <p:cNvPr id="2" name="Téglalap 1"/>
              <p:cNvSpPr>
                <a:spLocks noRot="1" noChangeAspect="1" noMove="1" noResize="1" noEditPoints="1" noAdjustHandles="1" noChangeArrowheads="1" noChangeShapeType="1" noTextEdit="1"/>
              </p:cNvSpPr>
              <p:nvPr/>
            </p:nvSpPr>
            <p:spPr>
              <a:xfrm>
                <a:off x="2165350" y="827236"/>
                <a:ext cx="955454" cy="523220"/>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églalap 45"/>
              <p:cNvSpPr/>
              <p:nvPr/>
            </p:nvSpPr>
            <p:spPr>
              <a:xfrm>
                <a:off x="1301176" y="4316926"/>
                <a:ext cx="95545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hu-HU" altLang="hu-HU" sz="2800" b="1" i="1" smtClean="0">
                              <a:latin typeface="Cambria Math" panose="02040503050406030204" pitchFamily="18" charset="0"/>
                            </a:rPr>
                          </m:ctrlPr>
                        </m:sSubPr>
                        <m:e>
                          <m:r>
                            <a:rPr lang="en-US" altLang="hu-HU" sz="2800" b="1" i="1" smtClean="0">
                              <a:latin typeface="Cambria Math"/>
                            </a:rPr>
                            <m:t>𝒑</m:t>
                          </m:r>
                        </m:e>
                        <m:sub>
                          <m:r>
                            <a:rPr lang="en-US" altLang="hu-HU" sz="2800" b="0" i="1" smtClean="0">
                              <a:latin typeface="Cambria Math"/>
                            </a:rPr>
                            <m:t>𝑖</m:t>
                          </m:r>
                          <m:r>
                            <a:rPr lang="en-US" altLang="hu-HU" sz="2800" b="0" i="1" smtClean="0">
                              <a:latin typeface="Cambria Math"/>
                            </a:rPr>
                            <m:t>+1</m:t>
                          </m:r>
                        </m:sub>
                      </m:sSub>
                    </m:oMath>
                  </m:oMathPara>
                </a14:m>
                <a:endParaRPr lang="en-US" dirty="0"/>
              </a:p>
            </p:txBody>
          </p:sp>
        </mc:Choice>
        <mc:Fallback xmlns="">
          <p:sp>
            <p:nvSpPr>
              <p:cNvPr id="46" name="Téglalap 45"/>
              <p:cNvSpPr>
                <a:spLocks noRot="1" noChangeAspect="1" noMove="1" noResize="1" noEditPoints="1" noAdjustHandles="1" noChangeArrowheads="1" noChangeShapeType="1" noTextEdit="1"/>
              </p:cNvSpPr>
              <p:nvPr/>
            </p:nvSpPr>
            <p:spPr>
              <a:xfrm>
                <a:off x="1301176" y="4316926"/>
                <a:ext cx="955454" cy="523220"/>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églalap 46"/>
              <p:cNvSpPr/>
              <p:nvPr/>
            </p:nvSpPr>
            <p:spPr>
              <a:xfrm>
                <a:off x="2396269" y="2824807"/>
                <a:ext cx="61241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hu-HU" altLang="hu-HU" sz="2800" b="1" i="1" smtClean="0">
                              <a:latin typeface="Cambria Math" panose="02040503050406030204" pitchFamily="18" charset="0"/>
                            </a:rPr>
                          </m:ctrlPr>
                        </m:sSubPr>
                        <m:e>
                          <m:r>
                            <a:rPr lang="en-US" altLang="hu-HU" sz="2800" b="1" i="1" smtClean="0">
                              <a:latin typeface="Cambria Math"/>
                            </a:rPr>
                            <m:t>𝒑</m:t>
                          </m:r>
                        </m:e>
                        <m:sub>
                          <m:r>
                            <a:rPr lang="en-US" altLang="hu-HU" sz="2800" b="0" i="1" smtClean="0">
                              <a:latin typeface="Cambria Math"/>
                            </a:rPr>
                            <m:t>𝑖</m:t>
                          </m:r>
                        </m:sub>
                      </m:sSub>
                    </m:oMath>
                  </m:oMathPara>
                </a14:m>
                <a:endParaRPr lang="en-US" dirty="0"/>
              </a:p>
            </p:txBody>
          </p:sp>
        </mc:Choice>
        <mc:Fallback xmlns="">
          <p:sp>
            <p:nvSpPr>
              <p:cNvPr id="47" name="Téglalap 46"/>
              <p:cNvSpPr>
                <a:spLocks noRot="1" noChangeAspect="1" noMove="1" noResize="1" noEditPoints="1" noAdjustHandles="1" noChangeArrowheads="1" noChangeShapeType="1" noTextEdit="1"/>
              </p:cNvSpPr>
              <p:nvPr/>
            </p:nvSpPr>
            <p:spPr>
              <a:xfrm>
                <a:off x="2396269" y="2824807"/>
                <a:ext cx="612411" cy="523220"/>
              </a:xfrm>
              <a:prstGeom prst="rect">
                <a:avLst/>
              </a:prstGeom>
              <a:blipFill rotWithShape="1">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060478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zabadkézi sokszög 3"/>
          <p:cNvSpPr>
            <a:spLocks/>
          </p:cNvSpPr>
          <p:nvPr/>
        </p:nvSpPr>
        <p:spPr bwMode="auto">
          <a:xfrm>
            <a:off x="668253" y="1520825"/>
            <a:ext cx="4610100" cy="4860925"/>
          </a:xfrm>
          <a:custGeom>
            <a:avLst/>
            <a:gdLst>
              <a:gd name="T0" fmla="*/ 2147483647 w 2052228"/>
              <a:gd name="T1" fmla="*/ 2147483647 h 2597899"/>
              <a:gd name="T2" fmla="*/ 0 w 2052228"/>
              <a:gd name="T3" fmla="*/ 0 h 2597899"/>
              <a:gd name="T4" fmla="*/ 2147483647 w 2052228"/>
              <a:gd name="T5" fmla="*/ 2147483647 h 2597899"/>
              <a:gd name="T6" fmla="*/ 2147483647 w 2052228"/>
              <a:gd name="T7" fmla="*/ 2147483647 h 2597899"/>
              <a:gd name="T8" fmla="*/ 2147483647 w 2052228"/>
              <a:gd name="T9" fmla="*/ 2147483647 h 2597899"/>
              <a:gd name="T10" fmla="*/ 2147483647 w 2052228"/>
              <a:gd name="T11" fmla="*/ 2147483647 h 2597899"/>
              <a:gd name="T12" fmla="*/ 0 60000 65536"/>
              <a:gd name="T13" fmla="*/ 0 60000 65536"/>
              <a:gd name="T14" fmla="*/ 0 60000 65536"/>
              <a:gd name="T15" fmla="*/ 0 60000 65536"/>
              <a:gd name="T16" fmla="*/ 0 60000 65536"/>
              <a:gd name="T17" fmla="*/ 0 60000 65536"/>
              <a:gd name="T18" fmla="*/ 0 w 2052228"/>
              <a:gd name="T19" fmla="*/ 0 h 2597899"/>
              <a:gd name="T20" fmla="*/ 2052228 w 2052228"/>
              <a:gd name="T21" fmla="*/ 2597899 h 2597899"/>
            </a:gdLst>
            <a:ahLst/>
            <a:cxnLst>
              <a:cxn ang="T12">
                <a:pos x="T0" y="T1"/>
              </a:cxn>
              <a:cxn ang="T13">
                <a:pos x="T2" y="T3"/>
              </a:cxn>
              <a:cxn ang="T14">
                <a:pos x="T4" y="T5"/>
              </a:cxn>
              <a:cxn ang="T15">
                <a:pos x="T6" y="T7"/>
              </a:cxn>
              <a:cxn ang="T16">
                <a:pos x="T8" y="T9"/>
              </a:cxn>
              <a:cxn ang="T17">
                <a:pos x="T10" y="T11"/>
              </a:cxn>
            </a:cxnLst>
            <a:rect l="T18" t="T19" r="T20" b="T21"/>
            <a:pathLst>
              <a:path w="2052228" h="2597899">
                <a:moveTo>
                  <a:pt x="1087036" y="2597899"/>
                </a:moveTo>
                <a:lnTo>
                  <a:pt x="0" y="0"/>
                </a:lnTo>
                <a:lnTo>
                  <a:pt x="1072288" y="1049318"/>
                </a:lnTo>
                <a:lnTo>
                  <a:pt x="2052228" y="432048"/>
                </a:lnTo>
                <a:lnTo>
                  <a:pt x="865490" y="1501008"/>
                </a:lnTo>
                <a:lnTo>
                  <a:pt x="1087036" y="2597899"/>
                </a:lnTo>
                <a:close/>
              </a:path>
            </a:pathLst>
          </a:custGeom>
          <a:solidFill>
            <a:schemeClr val="tx2">
              <a:lumMod val="20000"/>
              <a:lumOff val="80000"/>
            </a:schemeClr>
          </a:solidFill>
          <a:ln w="12700" cap="flat" cmpd="sng" algn="ctr">
            <a:solidFill>
              <a:schemeClr val="tx1"/>
            </a:solidFill>
            <a:prstDash val="solid"/>
            <a:round/>
            <a:headEnd type="none" w="med" len="med"/>
            <a:tailEnd type="none" w="med" len="med"/>
          </a:ln>
        </p:spPr>
        <p:txBody>
          <a:bodyPr/>
          <a:lstStyle/>
          <a:p>
            <a:endParaRPr lang="hu-HU"/>
          </a:p>
        </p:txBody>
      </p:sp>
      <p:cxnSp>
        <p:nvCxnSpPr>
          <p:cNvPr id="5" name="Egyenes összekötő 4"/>
          <p:cNvCxnSpPr>
            <a:cxnSpLocks noChangeShapeType="1"/>
            <a:stCxn id="4" idx="2"/>
            <a:endCxn id="4" idx="0"/>
          </p:cNvCxnSpPr>
          <p:nvPr/>
        </p:nvCxnSpPr>
        <p:spPr bwMode="auto">
          <a:xfrm>
            <a:off x="3076490" y="3484563"/>
            <a:ext cx="33338" cy="2897187"/>
          </a:xfrm>
          <a:prstGeom prst="line">
            <a:avLst/>
          </a:prstGeom>
          <a:noFill/>
          <a:ln w="38100" algn="ctr">
            <a:solidFill>
              <a:srgbClr val="FF0000"/>
            </a:solidFill>
            <a:round/>
            <a:headEnd/>
            <a:tailEnd/>
          </a:ln>
          <a:extLst>
            <a:ext uri="{909E8E84-426E-40DD-AFC4-6F175D3DCCD1}">
              <a14:hiddenFill xmlns:a14="http://schemas.microsoft.com/office/drawing/2010/main">
                <a:noFill/>
              </a14:hiddenFill>
            </a:ext>
          </a:extLst>
        </p:spPr>
      </p:cxnSp>
      <p:sp>
        <p:nvSpPr>
          <p:cNvPr id="20485" name="Szövegdoboz 12"/>
          <p:cNvSpPr txBox="1">
            <a:spLocks noChangeArrowheads="1"/>
          </p:cNvSpPr>
          <p:nvPr/>
        </p:nvSpPr>
        <p:spPr bwMode="auto">
          <a:xfrm>
            <a:off x="2612940" y="6021388"/>
            <a:ext cx="41433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hu-HU" altLang="hu-HU" sz="3600"/>
              <a:t>0</a:t>
            </a:r>
          </a:p>
        </p:txBody>
      </p:sp>
      <p:sp>
        <p:nvSpPr>
          <p:cNvPr id="20486" name="Szövegdoboz 13"/>
          <p:cNvSpPr txBox="1">
            <a:spLocks noChangeArrowheads="1"/>
          </p:cNvSpPr>
          <p:nvPr/>
        </p:nvSpPr>
        <p:spPr bwMode="auto">
          <a:xfrm>
            <a:off x="271378" y="1520825"/>
            <a:ext cx="4159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hu-HU" altLang="hu-HU" sz="3600"/>
              <a:t>1</a:t>
            </a:r>
          </a:p>
        </p:txBody>
      </p:sp>
      <p:sp>
        <p:nvSpPr>
          <p:cNvPr id="20487" name="Szövegdoboz 14"/>
          <p:cNvSpPr txBox="1">
            <a:spLocks noChangeArrowheads="1"/>
          </p:cNvSpPr>
          <p:nvPr/>
        </p:nvSpPr>
        <p:spPr bwMode="auto">
          <a:xfrm>
            <a:off x="2936790" y="2600325"/>
            <a:ext cx="4143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hu-HU" altLang="hu-HU" sz="3600"/>
              <a:t>2</a:t>
            </a:r>
          </a:p>
        </p:txBody>
      </p:sp>
      <p:sp>
        <p:nvSpPr>
          <p:cNvPr id="16" name="Szövegdoboz 15"/>
          <p:cNvSpPr txBox="1">
            <a:spLocks noChangeArrowheads="1"/>
          </p:cNvSpPr>
          <p:nvPr/>
        </p:nvSpPr>
        <p:spPr bwMode="auto">
          <a:xfrm>
            <a:off x="5384715" y="1916113"/>
            <a:ext cx="4159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hu-HU" altLang="hu-HU" sz="3600"/>
              <a:t>3</a:t>
            </a:r>
          </a:p>
        </p:txBody>
      </p:sp>
      <p:sp>
        <p:nvSpPr>
          <p:cNvPr id="17" name="Szövegdoboz 16"/>
          <p:cNvSpPr txBox="1">
            <a:spLocks noChangeArrowheads="1"/>
          </p:cNvSpPr>
          <p:nvPr/>
        </p:nvSpPr>
        <p:spPr bwMode="auto">
          <a:xfrm>
            <a:off x="2684378" y="4149725"/>
            <a:ext cx="4159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hu-HU" altLang="hu-HU" sz="3600"/>
              <a:t>4</a:t>
            </a:r>
          </a:p>
        </p:txBody>
      </p:sp>
      <p:sp>
        <p:nvSpPr>
          <p:cNvPr id="20" name="Ellipszis 19"/>
          <p:cNvSpPr>
            <a:spLocks noChangeArrowheads="1"/>
          </p:cNvSpPr>
          <p:nvPr/>
        </p:nvSpPr>
        <p:spPr bwMode="auto">
          <a:xfrm>
            <a:off x="2900278" y="3249613"/>
            <a:ext cx="323850" cy="395287"/>
          </a:xfrm>
          <a:prstGeom prst="ellipse">
            <a:avLst/>
          </a:prstGeom>
          <a:solidFill>
            <a:schemeClr val="accent2"/>
          </a:solidFill>
          <a:ln w="12700" algn="ctr">
            <a:solidFill>
              <a:schemeClr val="tx1"/>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p>
        </p:txBody>
      </p:sp>
      <p:cxnSp>
        <p:nvCxnSpPr>
          <p:cNvPr id="21" name="Egyenes összekötő 20"/>
          <p:cNvCxnSpPr>
            <a:cxnSpLocks noChangeShapeType="1"/>
            <a:endCxn id="4" idx="3"/>
          </p:cNvCxnSpPr>
          <p:nvPr/>
        </p:nvCxnSpPr>
        <p:spPr bwMode="auto">
          <a:xfrm>
            <a:off x="739690" y="1557338"/>
            <a:ext cx="4538663" cy="771525"/>
          </a:xfrm>
          <a:prstGeom prst="line">
            <a:avLst/>
          </a:prstGeom>
          <a:noFill/>
          <a:ln w="38100" algn="ctr">
            <a:solidFill>
              <a:srgbClr val="FF0000"/>
            </a:solidFill>
            <a:round/>
            <a:headEnd/>
            <a:tailEnd/>
          </a:ln>
          <a:extLst>
            <a:ext uri="{909E8E84-426E-40DD-AFC4-6F175D3DCCD1}">
              <a14:hiddenFill xmlns:a14="http://schemas.microsoft.com/office/drawing/2010/main">
                <a:noFill/>
              </a14:hiddenFill>
            </a:ext>
          </a:extLst>
        </p:spPr>
      </p:cxnSp>
      <p:cxnSp>
        <p:nvCxnSpPr>
          <p:cNvPr id="24" name="Egyenes összekötő 23"/>
          <p:cNvCxnSpPr>
            <a:cxnSpLocks noChangeShapeType="1"/>
            <a:endCxn id="4" idx="4"/>
          </p:cNvCxnSpPr>
          <p:nvPr/>
        </p:nvCxnSpPr>
        <p:spPr bwMode="auto">
          <a:xfrm rot="5400000">
            <a:off x="2414503" y="3663950"/>
            <a:ext cx="863600" cy="466725"/>
          </a:xfrm>
          <a:prstGeom prst="line">
            <a:avLst/>
          </a:prstGeom>
          <a:noFill/>
          <a:ln w="38100" algn="ctr">
            <a:solidFill>
              <a:schemeClr val="accent6"/>
            </a:solidFill>
            <a:round/>
            <a:headEnd/>
            <a:tailEnd/>
          </a:ln>
          <a:extLst>
            <a:ext uri="{909E8E84-426E-40DD-AFC4-6F175D3DCCD1}">
              <a14:hiddenFill xmlns:a14="http://schemas.microsoft.com/office/drawing/2010/main">
                <a:noFill/>
              </a14:hiddenFill>
            </a:ext>
          </a:extLst>
        </p:spPr>
      </p:cxnSp>
      <p:sp>
        <p:nvSpPr>
          <p:cNvPr id="27" name="Szabadkézi sokszög 26"/>
          <p:cNvSpPr>
            <a:spLocks/>
          </p:cNvSpPr>
          <p:nvPr/>
        </p:nvSpPr>
        <p:spPr bwMode="auto">
          <a:xfrm>
            <a:off x="693653" y="1577975"/>
            <a:ext cx="2433637" cy="4837113"/>
          </a:xfrm>
          <a:custGeom>
            <a:avLst/>
            <a:gdLst>
              <a:gd name="T0" fmla="*/ 2439643 w 2433483"/>
              <a:gd name="T1" fmla="*/ 4823230 h 4837471"/>
              <a:gd name="T2" fmla="*/ 0 w 2433483"/>
              <a:gd name="T3" fmla="*/ 0 h 4837471"/>
              <a:gd name="T4" fmla="*/ 2395317 w 2433483"/>
              <a:gd name="T5" fmla="*/ 1911650 h 4837471"/>
              <a:gd name="T6" fmla="*/ 1951746 w 2433483"/>
              <a:gd name="T7" fmla="*/ 2735121 h 4837471"/>
              <a:gd name="T8" fmla="*/ 2439643 w 2433483"/>
              <a:gd name="T9" fmla="*/ 4823230 h 4837471"/>
              <a:gd name="T10" fmla="*/ 0 60000 65536"/>
              <a:gd name="T11" fmla="*/ 0 60000 65536"/>
              <a:gd name="T12" fmla="*/ 0 60000 65536"/>
              <a:gd name="T13" fmla="*/ 0 60000 65536"/>
              <a:gd name="T14" fmla="*/ 0 60000 65536"/>
              <a:gd name="T15" fmla="*/ 0 w 2433483"/>
              <a:gd name="T16" fmla="*/ 0 h 4837471"/>
              <a:gd name="T17" fmla="*/ 2433483 w 2433483"/>
              <a:gd name="T18" fmla="*/ 4837471 h 4837471"/>
            </a:gdLst>
            <a:ahLst/>
            <a:cxnLst>
              <a:cxn ang="T10">
                <a:pos x="T0" y="T1"/>
              </a:cxn>
              <a:cxn ang="T11">
                <a:pos x="T2" y="T3"/>
              </a:cxn>
              <a:cxn ang="T12">
                <a:pos x="T4" y="T5"/>
              </a:cxn>
              <a:cxn ang="T13">
                <a:pos x="T6" y="T7"/>
              </a:cxn>
              <a:cxn ang="T14">
                <a:pos x="T8" y="T9"/>
              </a:cxn>
            </a:cxnLst>
            <a:rect l="T15" t="T16" r="T17" b="T18"/>
            <a:pathLst>
              <a:path w="2433483" h="4837471">
                <a:moveTo>
                  <a:pt x="2433483" y="4837471"/>
                </a:moveTo>
                <a:lnTo>
                  <a:pt x="0" y="0"/>
                </a:lnTo>
                <a:lnTo>
                  <a:pt x="2389238" y="1917291"/>
                </a:lnTo>
                <a:lnTo>
                  <a:pt x="1946787" y="2743200"/>
                </a:lnTo>
                <a:lnTo>
                  <a:pt x="2433483" y="4837471"/>
                </a:lnTo>
                <a:close/>
              </a:path>
            </a:pathLst>
          </a:custGeom>
          <a:solidFill>
            <a:schemeClr val="tx2">
              <a:lumMod val="20000"/>
              <a:lumOff val="80000"/>
            </a:schemeClr>
          </a:solidFill>
          <a:ln w="12700" cap="flat" cmpd="sng" algn="ctr">
            <a:solidFill>
              <a:schemeClr val="tx1"/>
            </a:solidFill>
            <a:prstDash val="solid"/>
            <a:round/>
            <a:headEnd type="none" w="med" len="med"/>
            <a:tailEnd type="none" w="med" len="med"/>
          </a:ln>
        </p:spPr>
        <p:txBody>
          <a:bodyPr/>
          <a:lstStyle/>
          <a:p>
            <a:endParaRPr lang="hu-HU"/>
          </a:p>
        </p:txBody>
      </p:sp>
      <p:sp>
        <p:nvSpPr>
          <p:cNvPr id="28" name="Szövegdoboz 27"/>
          <p:cNvSpPr txBox="1">
            <a:spLocks noChangeArrowheads="1"/>
          </p:cNvSpPr>
          <p:nvPr/>
        </p:nvSpPr>
        <p:spPr bwMode="auto">
          <a:xfrm>
            <a:off x="2684378" y="4149725"/>
            <a:ext cx="4159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hu-HU" altLang="hu-HU" sz="3600"/>
              <a:t>3</a:t>
            </a:r>
          </a:p>
        </p:txBody>
      </p:sp>
      <p:cxnSp>
        <p:nvCxnSpPr>
          <p:cNvPr id="29" name="Egyenes összekötő 28"/>
          <p:cNvCxnSpPr>
            <a:cxnSpLocks noChangeShapeType="1"/>
          </p:cNvCxnSpPr>
          <p:nvPr/>
        </p:nvCxnSpPr>
        <p:spPr bwMode="auto">
          <a:xfrm>
            <a:off x="3076490" y="3484563"/>
            <a:ext cx="33338" cy="2897187"/>
          </a:xfrm>
          <a:prstGeom prst="line">
            <a:avLst/>
          </a:prstGeom>
          <a:noFill/>
          <a:ln w="38100" algn="ctr">
            <a:solidFill>
              <a:srgbClr val="FF0000"/>
            </a:solidFill>
            <a:round/>
            <a:headEnd/>
            <a:tailEnd/>
          </a:ln>
          <a:extLst>
            <a:ext uri="{909E8E84-426E-40DD-AFC4-6F175D3DCCD1}">
              <a14:hiddenFill xmlns:a14="http://schemas.microsoft.com/office/drawing/2010/main">
                <a:noFill/>
              </a14:hiddenFill>
            </a:ext>
          </a:extLst>
        </p:spPr>
      </p:cxnSp>
      <p:cxnSp>
        <p:nvCxnSpPr>
          <p:cNvPr id="31" name="Egyenes összekötő 30"/>
          <p:cNvCxnSpPr>
            <a:cxnSpLocks noChangeShapeType="1"/>
            <a:endCxn id="27" idx="3"/>
          </p:cNvCxnSpPr>
          <p:nvPr/>
        </p:nvCxnSpPr>
        <p:spPr bwMode="auto">
          <a:xfrm rot="16200000" flipH="1">
            <a:off x="343609" y="2024856"/>
            <a:ext cx="2692400" cy="1900238"/>
          </a:xfrm>
          <a:prstGeom prst="line">
            <a:avLst/>
          </a:prstGeom>
          <a:noFill/>
          <a:ln w="38100" algn="ctr">
            <a:solidFill>
              <a:schemeClr val="accent6"/>
            </a:solidFill>
            <a:round/>
            <a:headEnd/>
            <a:tailEnd/>
          </a:ln>
          <a:extLst>
            <a:ext uri="{909E8E84-426E-40DD-AFC4-6F175D3DCCD1}">
              <a14:hiddenFill xmlns:a14="http://schemas.microsoft.com/office/drawing/2010/main">
                <a:noFill/>
              </a14:hiddenFill>
            </a:ext>
          </a:extLst>
        </p:spPr>
      </p:cxnSp>
      <p:sp>
        <p:nvSpPr>
          <p:cNvPr id="32" name="Ellipszis 31"/>
          <p:cNvSpPr>
            <a:spLocks noChangeArrowheads="1"/>
          </p:cNvSpPr>
          <p:nvPr/>
        </p:nvSpPr>
        <p:spPr bwMode="auto">
          <a:xfrm>
            <a:off x="2900278" y="3249613"/>
            <a:ext cx="323850" cy="395287"/>
          </a:xfrm>
          <a:prstGeom prst="ellipse">
            <a:avLst/>
          </a:prstGeom>
          <a:solidFill>
            <a:schemeClr val="accent2"/>
          </a:solidFill>
          <a:ln w="12700" algn="ctr">
            <a:solidFill>
              <a:schemeClr val="tx1"/>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p>
        </p:txBody>
      </p:sp>
      <p:sp>
        <p:nvSpPr>
          <p:cNvPr id="22" name="Szabadkézi sokszög 21"/>
          <p:cNvSpPr>
            <a:spLocks/>
          </p:cNvSpPr>
          <p:nvPr/>
        </p:nvSpPr>
        <p:spPr bwMode="auto">
          <a:xfrm>
            <a:off x="668253" y="1557338"/>
            <a:ext cx="2433637" cy="4837112"/>
          </a:xfrm>
          <a:custGeom>
            <a:avLst/>
            <a:gdLst>
              <a:gd name="T0" fmla="*/ 2439335 w 2433483"/>
              <a:gd name="T1" fmla="*/ 4823937 h 4837471"/>
              <a:gd name="T2" fmla="*/ 0 w 2433483"/>
              <a:gd name="T3" fmla="*/ 0 h 4837471"/>
              <a:gd name="T4" fmla="*/ 1951497 w 2433483"/>
              <a:gd name="T5" fmla="*/ 2735523 h 4837471"/>
              <a:gd name="T6" fmla="*/ 2439335 w 2433483"/>
              <a:gd name="T7" fmla="*/ 4823937 h 4837471"/>
              <a:gd name="T8" fmla="*/ 0 60000 65536"/>
              <a:gd name="T9" fmla="*/ 0 60000 65536"/>
              <a:gd name="T10" fmla="*/ 0 60000 65536"/>
              <a:gd name="T11" fmla="*/ 0 60000 65536"/>
              <a:gd name="T12" fmla="*/ 0 w 2433483"/>
              <a:gd name="T13" fmla="*/ 0 h 4837471"/>
              <a:gd name="T14" fmla="*/ 2433483 w 2433483"/>
              <a:gd name="T15" fmla="*/ 4837471 h 4837471"/>
            </a:gdLst>
            <a:ahLst/>
            <a:cxnLst>
              <a:cxn ang="T8">
                <a:pos x="T0" y="T1"/>
              </a:cxn>
              <a:cxn ang="T9">
                <a:pos x="T2" y="T3"/>
              </a:cxn>
              <a:cxn ang="T10">
                <a:pos x="T4" y="T5"/>
              </a:cxn>
              <a:cxn ang="T11">
                <a:pos x="T6" y="T7"/>
              </a:cxn>
            </a:cxnLst>
            <a:rect l="T12" t="T13" r="T14" b="T15"/>
            <a:pathLst>
              <a:path w="2433483" h="4837471">
                <a:moveTo>
                  <a:pt x="2433483" y="4837471"/>
                </a:moveTo>
                <a:lnTo>
                  <a:pt x="0" y="0"/>
                </a:lnTo>
                <a:lnTo>
                  <a:pt x="1946787" y="2743200"/>
                </a:lnTo>
                <a:lnTo>
                  <a:pt x="2433483" y="4837471"/>
                </a:lnTo>
                <a:close/>
              </a:path>
            </a:pathLst>
          </a:custGeom>
          <a:solidFill>
            <a:schemeClr val="tx2">
              <a:lumMod val="20000"/>
              <a:lumOff val="80000"/>
            </a:schemeClr>
          </a:solidFill>
          <a:ln w="12700" cap="flat" cmpd="sng" algn="ctr">
            <a:solidFill>
              <a:schemeClr val="accent1"/>
            </a:solidFill>
            <a:prstDash val="solid"/>
            <a:round/>
            <a:headEnd type="none" w="med" len="med"/>
            <a:tailEnd type="none" w="med" len="med"/>
          </a:ln>
        </p:spPr>
        <p:txBody>
          <a:bodyPr/>
          <a:lstStyle/>
          <a:p>
            <a:endParaRPr lang="hu-HU"/>
          </a:p>
        </p:txBody>
      </p:sp>
      <mc:AlternateContent xmlns:mc="http://schemas.openxmlformats.org/markup-compatibility/2006" xmlns:a14="http://schemas.microsoft.com/office/drawing/2010/main">
        <mc:Choice Requires="a14">
          <p:sp>
            <p:nvSpPr>
              <p:cNvPr id="3" name="Cím 2"/>
              <p:cNvSpPr>
                <a:spLocks noGrp="1"/>
              </p:cNvSpPr>
              <p:nvPr>
                <p:ph type="title"/>
              </p:nvPr>
            </p:nvSpPr>
            <p:spPr/>
            <p:txBody>
              <a:bodyPr>
                <a:normAutofit/>
              </a:bodyPr>
              <a:lstStyle/>
              <a:p>
                <a:r>
                  <a:rPr lang="hu-HU" dirty="0" err="1" smtClean="0">
                    <a:solidFill>
                      <a:srgbClr val="FF0000"/>
                    </a:solidFill>
                  </a:rPr>
                  <a:t>Ear</a:t>
                </a:r>
                <a:r>
                  <a:rPr lang="hu-HU" dirty="0" smtClean="0">
                    <a:solidFill>
                      <a:srgbClr val="FF0000"/>
                    </a:solidFill>
                  </a:rPr>
                  <a:t> </a:t>
                </a:r>
                <a:r>
                  <a:rPr lang="hu-HU" dirty="0" err="1" smtClean="0">
                    <a:solidFill>
                      <a:srgbClr val="FF0000"/>
                    </a:solidFill>
                  </a:rPr>
                  <a:t>cutting</a:t>
                </a:r>
                <a:r>
                  <a:rPr lang="hu-HU" dirty="0" smtClean="0">
                    <a:solidFill>
                      <a:srgbClr val="FF0000"/>
                    </a:solidFill>
                  </a:rPr>
                  <a:t>: </a:t>
                </a:r>
                <a14:m>
                  <m:oMath xmlns:m="http://schemas.openxmlformats.org/officeDocument/2006/math">
                    <m:r>
                      <a:rPr lang="hu-HU" altLang="hu-HU" i="1" dirty="0" smtClean="0">
                        <a:solidFill>
                          <a:srgbClr val="FF0000"/>
                        </a:solidFill>
                        <a:latin typeface="Cambria Math" panose="02040503050406030204" pitchFamily="18" charset="0"/>
                      </a:rPr>
                      <m:t>𝑂</m:t>
                    </m:r>
                    <m:r>
                      <a:rPr lang="hu-HU" altLang="hu-HU" i="1" dirty="0" smtClean="0">
                        <a:solidFill>
                          <a:srgbClr val="FF0000"/>
                        </a:solidFill>
                        <a:latin typeface="Cambria Math" panose="02040503050406030204" pitchFamily="18" charset="0"/>
                      </a:rPr>
                      <m:t>(</m:t>
                    </m:r>
                    <m:r>
                      <a:rPr lang="hu-HU" altLang="hu-HU" i="1" dirty="0" smtClean="0">
                        <a:solidFill>
                          <a:srgbClr val="FF0000"/>
                        </a:solidFill>
                        <a:latin typeface="Cambria Math" panose="02040503050406030204" pitchFamily="18" charset="0"/>
                      </a:rPr>
                      <m:t>𝑛</m:t>
                    </m:r>
                    <m:r>
                      <a:rPr lang="hu-HU" altLang="hu-HU" i="1" baseline="30000" dirty="0">
                        <a:solidFill>
                          <a:srgbClr val="FF0000"/>
                        </a:solidFill>
                        <a:latin typeface="Cambria Math" panose="02040503050406030204" pitchFamily="18" charset="0"/>
                      </a:rPr>
                      <m:t>3</m:t>
                    </m:r>
                    <m:r>
                      <a:rPr lang="hu-HU" altLang="hu-HU" i="1" dirty="0">
                        <a:solidFill>
                          <a:srgbClr val="FF0000"/>
                        </a:solidFill>
                        <a:latin typeface="Cambria Math" panose="02040503050406030204" pitchFamily="18" charset="0"/>
                      </a:rPr>
                      <m:t>)</m:t>
                    </m:r>
                  </m:oMath>
                </a14:m>
                <a:endParaRPr lang="hu-HU"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3" name="Cím 2"/>
              <p:cNvSpPr>
                <a:spLocks noGrp="1" noRot="1" noChangeAspect="1" noMove="1" noResize="1" noEditPoints="1" noAdjustHandles="1" noChangeArrowheads="1" noChangeShapeType="1" noTextEdit="1"/>
              </p:cNvSpPr>
              <p:nvPr>
                <p:ph type="title"/>
              </p:nvPr>
            </p:nvSpPr>
            <p:spPr>
              <a:blipFill>
                <a:blip r:embed="rId3"/>
                <a:stretch>
                  <a:fillRect b="-8511"/>
                </a:stretch>
              </a:blipFill>
            </p:spPr>
            <p:txBody>
              <a:bodyPr/>
              <a:lstStyle/>
              <a:p>
                <a:r>
                  <a:rPr lang="hu-HU">
                    <a:noFill/>
                  </a:rPr>
                  <a:t> </a:t>
                </a:r>
              </a:p>
            </p:txBody>
          </p:sp>
        </mc:Fallback>
      </mc:AlternateContent>
      <p:sp>
        <p:nvSpPr>
          <p:cNvPr id="2" name="Szövegdoboz 1"/>
          <p:cNvSpPr txBox="1"/>
          <p:nvPr/>
        </p:nvSpPr>
        <p:spPr>
          <a:xfrm>
            <a:off x="4416169" y="3447256"/>
            <a:ext cx="4560287" cy="3108543"/>
          </a:xfrm>
          <a:prstGeom prst="rect">
            <a:avLst/>
          </a:prstGeom>
          <a:noFill/>
        </p:spPr>
        <p:txBody>
          <a:bodyPr wrap="none" rtlCol="0">
            <a:spAutoFit/>
          </a:bodyPr>
          <a:lstStyle/>
          <a:p>
            <a:r>
              <a:rPr lang="hu-HU" sz="2800" dirty="0" smtClean="0">
                <a:latin typeface="+mn-lt"/>
              </a:rPr>
              <a:t>Line </a:t>
            </a:r>
            <a:r>
              <a:rPr lang="hu-HU" sz="2800" dirty="0" err="1" smtClean="0">
                <a:latin typeface="+mn-lt"/>
              </a:rPr>
              <a:t>segment</a:t>
            </a:r>
            <a:r>
              <a:rPr lang="hu-HU" sz="2800" dirty="0" smtClean="0">
                <a:latin typeface="+mn-lt"/>
              </a:rPr>
              <a:t> </a:t>
            </a:r>
            <a:r>
              <a:rPr lang="hu-HU" sz="2800" dirty="0" err="1" smtClean="0">
                <a:latin typeface="+mn-lt"/>
              </a:rPr>
              <a:t>to</a:t>
            </a:r>
            <a:r>
              <a:rPr lang="hu-HU" sz="2800" dirty="0" smtClean="0">
                <a:latin typeface="+mn-lt"/>
              </a:rPr>
              <a:t> line </a:t>
            </a:r>
            <a:r>
              <a:rPr lang="hu-HU" sz="2800" dirty="0" err="1" smtClean="0">
                <a:latin typeface="+mn-lt"/>
              </a:rPr>
              <a:t>segment</a:t>
            </a:r>
            <a:r>
              <a:rPr lang="hu-HU" sz="2800" dirty="0" smtClean="0">
                <a:latin typeface="+mn-lt"/>
              </a:rPr>
              <a:t>:</a:t>
            </a:r>
          </a:p>
          <a:p>
            <a:r>
              <a:rPr lang="hu-HU" sz="2800" i="1" dirty="0" smtClean="0">
                <a:solidFill>
                  <a:srgbClr val="FF0000"/>
                </a:solidFill>
              </a:rPr>
              <a:t>x</a:t>
            </a:r>
            <a:r>
              <a:rPr lang="hu-HU" sz="2800" baseline="-25000" dirty="0" smtClean="0">
                <a:solidFill>
                  <a:srgbClr val="FF0000"/>
                </a:solidFill>
              </a:rPr>
              <a:t>1</a:t>
            </a:r>
            <a:r>
              <a:rPr lang="hu-HU" sz="2800" dirty="0" smtClean="0">
                <a:solidFill>
                  <a:srgbClr val="FF0000"/>
                </a:solidFill>
              </a:rPr>
              <a:t>(</a:t>
            </a:r>
            <a:r>
              <a:rPr lang="hu-HU" sz="2800" i="1" dirty="0" smtClean="0">
                <a:solidFill>
                  <a:srgbClr val="FF0000"/>
                </a:solidFill>
              </a:rPr>
              <a:t>t</a:t>
            </a:r>
            <a:r>
              <a:rPr lang="en-US" sz="2800" baseline="-25000" dirty="0">
                <a:solidFill>
                  <a:srgbClr val="FF0000"/>
                </a:solidFill>
              </a:rPr>
              <a:t>1</a:t>
            </a:r>
            <a:r>
              <a:rPr lang="hu-HU" sz="2800" dirty="0" smtClean="0">
                <a:solidFill>
                  <a:srgbClr val="FF0000"/>
                </a:solidFill>
              </a:rPr>
              <a:t>)</a:t>
            </a:r>
            <a:r>
              <a:rPr lang="en-US" sz="2800" dirty="0" smtClean="0">
                <a:solidFill>
                  <a:srgbClr val="FF0000"/>
                </a:solidFill>
              </a:rPr>
              <a:t>=</a:t>
            </a:r>
            <a:r>
              <a:rPr lang="en-US" sz="2800" i="1" dirty="0" smtClean="0">
                <a:solidFill>
                  <a:srgbClr val="FF0000"/>
                </a:solidFill>
              </a:rPr>
              <a:t>x</a:t>
            </a:r>
            <a:r>
              <a:rPr lang="en-US" sz="2800" baseline="-25000" dirty="0" smtClean="0">
                <a:solidFill>
                  <a:srgbClr val="FF0000"/>
                </a:solidFill>
              </a:rPr>
              <a:t>11</a:t>
            </a:r>
            <a:r>
              <a:rPr lang="en-US" sz="2800" i="1" dirty="0" smtClean="0">
                <a:solidFill>
                  <a:srgbClr val="FF0000"/>
                </a:solidFill>
              </a:rPr>
              <a:t>t</a:t>
            </a:r>
            <a:r>
              <a:rPr lang="en-US" sz="2800" baseline="-25000" dirty="0">
                <a:solidFill>
                  <a:srgbClr val="FF0000"/>
                </a:solidFill>
              </a:rPr>
              <a:t>1</a:t>
            </a:r>
            <a:r>
              <a:rPr lang="en-US" sz="2800" dirty="0" smtClean="0">
                <a:solidFill>
                  <a:srgbClr val="FF0000"/>
                </a:solidFill>
              </a:rPr>
              <a:t>+</a:t>
            </a:r>
            <a:r>
              <a:rPr lang="en-US" sz="2800" i="1" dirty="0" smtClean="0">
                <a:solidFill>
                  <a:srgbClr val="FF0000"/>
                </a:solidFill>
              </a:rPr>
              <a:t>x</a:t>
            </a:r>
            <a:r>
              <a:rPr lang="en-US" sz="2800" baseline="-25000" dirty="0" smtClean="0">
                <a:solidFill>
                  <a:srgbClr val="FF0000"/>
                </a:solidFill>
              </a:rPr>
              <a:t>12</a:t>
            </a:r>
            <a:r>
              <a:rPr lang="en-US" sz="2800" dirty="0" smtClean="0">
                <a:solidFill>
                  <a:srgbClr val="FF0000"/>
                </a:solidFill>
              </a:rPr>
              <a:t>(1-</a:t>
            </a:r>
            <a:r>
              <a:rPr lang="en-US" sz="2800" i="1" dirty="0" smtClean="0">
                <a:solidFill>
                  <a:srgbClr val="FF0000"/>
                </a:solidFill>
              </a:rPr>
              <a:t>t</a:t>
            </a:r>
            <a:r>
              <a:rPr lang="en-US" sz="2800" baseline="-25000" dirty="0" smtClean="0">
                <a:solidFill>
                  <a:srgbClr val="FF0000"/>
                </a:solidFill>
              </a:rPr>
              <a:t>1</a:t>
            </a:r>
            <a:r>
              <a:rPr lang="en-US" sz="2800" dirty="0" smtClean="0">
                <a:solidFill>
                  <a:srgbClr val="FF0000"/>
                </a:solidFill>
              </a:rPr>
              <a:t>)</a:t>
            </a:r>
          </a:p>
          <a:p>
            <a:r>
              <a:rPr lang="en-US" sz="2800" i="1" dirty="0" smtClean="0">
                <a:solidFill>
                  <a:srgbClr val="FF0000"/>
                </a:solidFill>
              </a:rPr>
              <a:t>y</a:t>
            </a:r>
            <a:r>
              <a:rPr lang="hu-HU" sz="2800" baseline="-25000" dirty="0" smtClean="0">
                <a:solidFill>
                  <a:srgbClr val="FF0000"/>
                </a:solidFill>
              </a:rPr>
              <a:t>1</a:t>
            </a:r>
            <a:r>
              <a:rPr lang="hu-HU" sz="2800" dirty="0" smtClean="0">
                <a:solidFill>
                  <a:srgbClr val="FF0000"/>
                </a:solidFill>
              </a:rPr>
              <a:t>(</a:t>
            </a:r>
            <a:r>
              <a:rPr lang="hu-HU" sz="2800" i="1" dirty="0" smtClean="0">
                <a:solidFill>
                  <a:srgbClr val="FF0000"/>
                </a:solidFill>
              </a:rPr>
              <a:t>t</a:t>
            </a:r>
            <a:r>
              <a:rPr lang="en-US" sz="2800" baseline="-25000" dirty="0">
                <a:solidFill>
                  <a:srgbClr val="FF0000"/>
                </a:solidFill>
              </a:rPr>
              <a:t>1</a:t>
            </a:r>
            <a:r>
              <a:rPr lang="hu-HU" sz="2800" dirty="0" smtClean="0">
                <a:solidFill>
                  <a:srgbClr val="FF0000"/>
                </a:solidFill>
              </a:rPr>
              <a:t>)</a:t>
            </a:r>
            <a:r>
              <a:rPr lang="en-US" sz="2800" dirty="0" smtClean="0">
                <a:solidFill>
                  <a:srgbClr val="FF0000"/>
                </a:solidFill>
              </a:rPr>
              <a:t>=</a:t>
            </a:r>
            <a:r>
              <a:rPr lang="en-US" sz="2800" i="1" dirty="0" smtClean="0">
                <a:solidFill>
                  <a:srgbClr val="FF0000"/>
                </a:solidFill>
              </a:rPr>
              <a:t>y</a:t>
            </a:r>
            <a:r>
              <a:rPr lang="en-US" sz="2800" baseline="-25000" dirty="0" smtClean="0">
                <a:solidFill>
                  <a:srgbClr val="FF0000"/>
                </a:solidFill>
              </a:rPr>
              <a:t>11</a:t>
            </a:r>
            <a:r>
              <a:rPr lang="en-US" sz="2800" i="1" dirty="0" smtClean="0">
                <a:solidFill>
                  <a:srgbClr val="FF0000"/>
                </a:solidFill>
              </a:rPr>
              <a:t>t</a:t>
            </a:r>
            <a:r>
              <a:rPr lang="en-US" sz="2800" baseline="-25000" dirty="0">
                <a:solidFill>
                  <a:srgbClr val="FF0000"/>
                </a:solidFill>
              </a:rPr>
              <a:t>1</a:t>
            </a:r>
            <a:r>
              <a:rPr lang="en-US" sz="2800" dirty="0" smtClean="0">
                <a:solidFill>
                  <a:srgbClr val="FF0000"/>
                </a:solidFill>
              </a:rPr>
              <a:t>+</a:t>
            </a:r>
            <a:r>
              <a:rPr lang="en-US" sz="2800" i="1" dirty="0" smtClean="0">
                <a:solidFill>
                  <a:srgbClr val="FF0000"/>
                </a:solidFill>
              </a:rPr>
              <a:t>y</a:t>
            </a:r>
            <a:r>
              <a:rPr lang="en-US" sz="2800" baseline="-25000" dirty="0" smtClean="0">
                <a:solidFill>
                  <a:srgbClr val="FF0000"/>
                </a:solidFill>
              </a:rPr>
              <a:t>12</a:t>
            </a:r>
            <a:r>
              <a:rPr lang="en-US" sz="2800" dirty="0" smtClean="0">
                <a:solidFill>
                  <a:srgbClr val="FF0000"/>
                </a:solidFill>
              </a:rPr>
              <a:t>(1-</a:t>
            </a:r>
            <a:r>
              <a:rPr lang="en-US" sz="2800" i="1" dirty="0" smtClean="0">
                <a:solidFill>
                  <a:srgbClr val="FF0000"/>
                </a:solidFill>
              </a:rPr>
              <a:t>t</a:t>
            </a:r>
            <a:r>
              <a:rPr lang="en-US" sz="2800" baseline="-25000" dirty="0" smtClean="0">
                <a:solidFill>
                  <a:srgbClr val="FF0000"/>
                </a:solidFill>
              </a:rPr>
              <a:t>1</a:t>
            </a:r>
            <a:r>
              <a:rPr lang="en-US" sz="2800" dirty="0" smtClean="0">
                <a:solidFill>
                  <a:srgbClr val="FF0000"/>
                </a:solidFill>
              </a:rPr>
              <a:t>), </a:t>
            </a:r>
            <a:r>
              <a:rPr lang="en-US" sz="2800" i="1" dirty="0" smtClean="0">
                <a:solidFill>
                  <a:srgbClr val="FF0000"/>
                </a:solidFill>
              </a:rPr>
              <a:t>t</a:t>
            </a:r>
            <a:r>
              <a:rPr lang="en-US" sz="2800" baseline="-25000" dirty="0" smtClean="0">
                <a:solidFill>
                  <a:srgbClr val="FF0000"/>
                </a:solidFill>
              </a:rPr>
              <a:t>1</a:t>
            </a:r>
            <a:r>
              <a:rPr lang="en-US" sz="2800" dirty="0" smtClean="0">
                <a:solidFill>
                  <a:srgbClr val="FF0000"/>
                </a:solidFill>
                <a:sym typeface="Symbol"/>
              </a:rPr>
              <a:t>(0,1)</a:t>
            </a:r>
          </a:p>
          <a:p>
            <a:r>
              <a:rPr lang="hu-HU" sz="2800" i="1" dirty="0" smtClean="0">
                <a:solidFill>
                  <a:srgbClr val="00B050"/>
                </a:solidFill>
              </a:rPr>
              <a:t>x</a:t>
            </a:r>
            <a:r>
              <a:rPr lang="en-US" sz="2800" baseline="-25000" dirty="0" smtClean="0">
                <a:solidFill>
                  <a:srgbClr val="00B050"/>
                </a:solidFill>
              </a:rPr>
              <a:t>2</a:t>
            </a:r>
            <a:r>
              <a:rPr lang="hu-HU" sz="2800" dirty="0" smtClean="0">
                <a:solidFill>
                  <a:srgbClr val="00B050"/>
                </a:solidFill>
              </a:rPr>
              <a:t>(</a:t>
            </a:r>
            <a:r>
              <a:rPr lang="hu-HU" sz="2800" i="1" dirty="0" smtClean="0">
                <a:solidFill>
                  <a:srgbClr val="00B050"/>
                </a:solidFill>
              </a:rPr>
              <a:t>t</a:t>
            </a:r>
            <a:r>
              <a:rPr lang="en-US" sz="2800" baseline="-25000" dirty="0">
                <a:solidFill>
                  <a:srgbClr val="00B050"/>
                </a:solidFill>
              </a:rPr>
              <a:t>2</a:t>
            </a:r>
            <a:r>
              <a:rPr lang="hu-HU" sz="2800" dirty="0" smtClean="0">
                <a:solidFill>
                  <a:srgbClr val="00B050"/>
                </a:solidFill>
              </a:rPr>
              <a:t>)</a:t>
            </a:r>
            <a:r>
              <a:rPr lang="en-US" sz="2800" dirty="0">
                <a:solidFill>
                  <a:srgbClr val="00B050"/>
                </a:solidFill>
              </a:rPr>
              <a:t>=</a:t>
            </a:r>
            <a:r>
              <a:rPr lang="en-US" sz="2800" i="1" dirty="0" smtClean="0">
                <a:solidFill>
                  <a:srgbClr val="00B050"/>
                </a:solidFill>
              </a:rPr>
              <a:t>x</a:t>
            </a:r>
            <a:r>
              <a:rPr lang="en-US" sz="2800" baseline="-25000" dirty="0" smtClean="0">
                <a:solidFill>
                  <a:srgbClr val="00B050"/>
                </a:solidFill>
              </a:rPr>
              <a:t>21</a:t>
            </a:r>
            <a:r>
              <a:rPr lang="en-US" sz="2800" i="1" dirty="0" smtClean="0">
                <a:solidFill>
                  <a:srgbClr val="00B050"/>
                </a:solidFill>
              </a:rPr>
              <a:t>t</a:t>
            </a:r>
            <a:r>
              <a:rPr lang="en-US" sz="2800" baseline="-25000" dirty="0" smtClean="0">
                <a:solidFill>
                  <a:srgbClr val="00B050"/>
                </a:solidFill>
              </a:rPr>
              <a:t>2</a:t>
            </a:r>
            <a:r>
              <a:rPr lang="en-US" sz="2800" dirty="0" smtClean="0">
                <a:solidFill>
                  <a:srgbClr val="00B050"/>
                </a:solidFill>
              </a:rPr>
              <a:t>+</a:t>
            </a:r>
            <a:r>
              <a:rPr lang="en-US" sz="2800" i="1" dirty="0" smtClean="0">
                <a:solidFill>
                  <a:srgbClr val="00B050"/>
                </a:solidFill>
              </a:rPr>
              <a:t>x</a:t>
            </a:r>
            <a:r>
              <a:rPr lang="en-US" sz="2800" baseline="-25000" dirty="0" smtClean="0">
                <a:solidFill>
                  <a:srgbClr val="00B050"/>
                </a:solidFill>
              </a:rPr>
              <a:t>22</a:t>
            </a:r>
            <a:r>
              <a:rPr lang="en-US" sz="2800" dirty="0" smtClean="0">
                <a:solidFill>
                  <a:srgbClr val="00B050"/>
                </a:solidFill>
              </a:rPr>
              <a:t>(1-</a:t>
            </a:r>
            <a:r>
              <a:rPr lang="en-US" sz="2800" i="1" dirty="0" smtClean="0">
                <a:solidFill>
                  <a:srgbClr val="00B050"/>
                </a:solidFill>
              </a:rPr>
              <a:t>t</a:t>
            </a:r>
            <a:r>
              <a:rPr lang="en-US" sz="2800" baseline="-25000" dirty="0" smtClean="0">
                <a:solidFill>
                  <a:srgbClr val="00B050"/>
                </a:solidFill>
              </a:rPr>
              <a:t>2</a:t>
            </a:r>
            <a:r>
              <a:rPr lang="en-US" sz="2800" dirty="0" smtClean="0">
                <a:solidFill>
                  <a:srgbClr val="00B050"/>
                </a:solidFill>
              </a:rPr>
              <a:t>)</a:t>
            </a:r>
            <a:endParaRPr lang="en-US" sz="2800" dirty="0">
              <a:solidFill>
                <a:srgbClr val="00B050"/>
              </a:solidFill>
            </a:endParaRPr>
          </a:p>
          <a:p>
            <a:r>
              <a:rPr lang="en-US" sz="2800" i="1" dirty="0" smtClean="0">
                <a:solidFill>
                  <a:srgbClr val="00B050"/>
                </a:solidFill>
              </a:rPr>
              <a:t>y</a:t>
            </a:r>
            <a:r>
              <a:rPr lang="en-US" sz="2800" baseline="-25000" dirty="0" smtClean="0">
                <a:solidFill>
                  <a:srgbClr val="00B050"/>
                </a:solidFill>
              </a:rPr>
              <a:t>2</a:t>
            </a:r>
            <a:r>
              <a:rPr lang="hu-HU" sz="2800" dirty="0" smtClean="0">
                <a:solidFill>
                  <a:srgbClr val="00B050"/>
                </a:solidFill>
              </a:rPr>
              <a:t>(</a:t>
            </a:r>
            <a:r>
              <a:rPr lang="hu-HU" sz="2800" i="1" dirty="0" smtClean="0">
                <a:solidFill>
                  <a:srgbClr val="00B050"/>
                </a:solidFill>
              </a:rPr>
              <a:t>t</a:t>
            </a:r>
            <a:r>
              <a:rPr lang="en-US" sz="2800" baseline="-25000" dirty="0">
                <a:solidFill>
                  <a:srgbClr val="00B050"/>
                </a:solidFill>
              </a:rPr>
              <a:t>2</a:t>
            </a:r>
            <a:r>
              <a:rPr lang="hu-HU" sz="2800" dirty="0" smtClean="0">
                <a:solidFill>
                  <a:srgbClr val="00B050"/>
                </a:solidFill>
              </a:rPr>
              <a:t>)</a:t>
            </a:r>
            <a:r>
              <a:rPr lang="en-US" sz="2800" dirty="0">
                <a:solidFill>
                  <a:srgbClr val="00B050"/>
                </a:solidFill>
              </a:rPr>
              <a:t>=</a:t>
            </a:r>
            <a:r>
              <a:rPr lang="en-US" sz="2800" i="1" dirty="0" smtClean="0">
                <a:solidFill>
                  <a:srgbClr val="00B050"/>
                </a:solidFill>
              </a:rPr>
              <a:t>y</a:t>
            </a:r>
            <a:r>
              <a:rPr lang="en-US" sz="2800" baseline="-25000" dirty="0" smtClean="0">
                <a:solidFill>
                  <a:srgbClr val="00B050"/>
                </a:solidFill>
              </a:rPr>
              <a:t>21</a:t>
            </a:r>
            <a:r>
              <a:rPr lang="en-US" sz="2800" i="1" dirty="0" smtClean="0">
                <a:solidFill>
                  <a:srgbClr val="00B050"/>
                </a:solidFill>
              </a:rPr>
              <a:t>t</a:t>
            </a:r>
            <a:r>
              <a:rPr lang="en-US" sz="2800" baseline="-25000" dirty="0" smtClean="0">
                <a:solidFill>
                  <a:srgbClr val="00B050"/>
                </a:solidFill>
              </a:rPr>
              <a:t>2</a:t>
            </a:r>
            <a:r>
              <a:rPr lang="en-US" sz="2800" dirty="0" smtClean="0">
                <a:solidFill>
                  <a:srgbClr val="00B050"/>
                </a:solidFill>
              </a:rPr>
              <a:t>+</a:t>
            </a:r>
            <a:r>
              <a:rPr lang="en-US" sz="2800" i="1" dirty="0" smtClean="0">
                <a:solidFill>
                  <a:srgbClr val="00B050"/>
                </a:solidFill>
              </a:rPr>
              <a:t>y</a:t>
            </a:r>
            <a:r>
              <a:rPr lang="en-US" sz="2800" baseline="-25000" dirty="0" smtClean="0">
                <a:solidFill>
                  <a:srgbClr val="00B050"/>
                </a:solidFill>
              </a:rPr>
              <a:t>22</a:t>
            </a:r>
            <a:r>
              <a:rPr lang="en-US" sz="2800" dirty="0" smtClean="0">
                <a:solidFill>
                  <a:srgbClr val="00B050"/>
                </a:solidFill>
              </a:rPr>
              <a:t>(1-</a:t>
            </a:r>
            <a:r>
              <a:rPr lang="en-US" sz="2800" i="1" dirty="0" smtClean="0">
                <a:solidFill>
                  <a:srgbClr val="00B050"/>
                </a:solidFill>
              </a:rPr>
              <a:t>t</a:t>
            </a:r>
            <a:r>
              <a:rPr lang="en-US" sz="2800" baseline="-25000" dirty="0" smtClean="0">
                <a:solidFill>
                  <a:srgbClr val="00B050"/>
                </a:solidFill>
              </a:rPr>
              <a:t>2</a:t>
            </a:r>
            <a:r>
              <a:rPr lang="en-US" sz="2800" dirty="0" smtClean="0">
                <a:solidFill>
                  <a:srgbClr val="00B050"/>
                </a:solidFill>
              </a:rPr>
              <a:t>), </a:t>
            </a:r>
            <a:r>
              <a:rPr lang="en-US" sz="2800" i="1" dirty="0" smtClean="0">
                <a:solidFill>
                  <a:srgbClr val="00B050"/>
                </a:solidFill>
              </a:rPr>
              <a:t>t</a:t>
            </a:r>
            <a:r>
              <a:rPr lang="en-US" sz="2800" baseline="-25000" dirty="0" smtClean="0">
                <a:solidFill>
                  <a:srgbClr val="00B050"/>
                </a:solidFill>
              </a:rPr>
              <a:t>2</a:t>
            </a:r>
            <a:r>
              <a:rPr lang="en-US" sz="2800" dirty="0" smtClean="0">
                <a:solidFill>
                  <a:srgbClr val="00B050"/>
                </a:solidFill>
                <a:sym typeface="Symbol"/>
              </a:rPr>
              <a:t></a:t>
            </a:r>
            <a:r>
              <a:rPr lang="en-US" sz="2800" dirty="0">
                <a:solidFill>
                  <a:srgbClr val="00B050"/>
                </a:solidFill>
                <a:sym typeface="Symbol"/>
              </a:rPr>
              <a:t>(0,1</a:t>
            </a:r>
            <a:r>
              <a:rPr lang="en-US" sz="2800" dirty="0" smtClean="0">
                <a:solidFill>
                  <a:srgbClr val="00B050"/>
                </a:solidFill>
                <a:sym typeface="Symbol"/>
              </a:rPr>
              <a:t>)</a:t>
            </a:r>
          </a:p>
          <a:p>
            <a:r>
              <a:rPr lang="hu-HU" sz="2800" i="1" dirty="0">
                <a:solidFill>
                  <a:srgbClr val="FF0000"/>
                </a:solidFill>
              </a:rPr>
              <a:t>x</a:t>
            </a:r>
            <a:r>
              <a:rPr lang="hu-HU" sz="2800" baseline="-25000" dirty="0">
                <a:solidFill>
                  <a:srgbClr val="FF0000"/>
                </a:solidFill>
              </a:rPr>
              <a:t>1</a:t>
            </a:r>
            <a:r>
              <a:rPr lang="hu-HU" sz="2800" dirty="0">
                <a:solidFill>
                  <a:srgbClr val="FF0000"/>
                </a:solidFill>
              </a:rPr>
              <a:t>(</a:t>
            </a:r>
            <a:r>
              <a:rPr lang="hu-HU" sz="2800" i="1" dirty="0">
                <a:solidFill>
                  <a:srgbClr val="FF0000"/>
                </a:solidFill>
              </a:rPr>
              <a:t>t</a:t>
            </a:r>
            <a:r>
              <a:rPr lang="en-US" sz="2800" baseline="-25000" dirty="0">
                <a:solidFill>
                  <a:srgbClr val="FF0000"/>
                </a:solidFill>
              </a:rPr>
              <a:t>1</a:t>
            </a:r>
            <a:r>
              <a:rPr lang="hu-HU" sz="2800" dirty="0">
                <a:solidFill>
                  <a:srgbClr val="FF0000"/>
                </a:solidFill>
              </a:rPr>
              <a:t>)</a:t>
            </a:r>
            <a:r>
              <a:rPr lang="en-US" sz="2800" dirty="0" smtClean="0"/>
              <a:t>=</a:t>
            </a:r>
            <a:r>
              <a:rPr lang="hu-HU" sz="2800" i="1" dirty="0"/>
              <a:t> </a:t>
            </a:r>
            <a:r>
              <a:rPr lang="hu-HU" sz="2800" i="1" dirty="0">
                <a:solidFill>
                  <a:srgbClr val="00B050"/>
                </a:solidFill>
              </a:rPr>
              <a:t>x</a:t>
            </a:r>
            <a:r>
              <a:rPr lang="en-US" sz="2800" baseline="-25000" dirty="0">
                <a:solidFill>
                  <a:srgbClr val="00B050"/>
                </a:solidFill>
              </a:rPr>
              <a:t>2</a:t>
            </a:r>
            <a:r>
              <a:rPr lang="hu-HU" sz="2800" dirty="0">
                <a:solidFill>
                  <a:srgbClr val="00B050"/>
                </a:solidFill>
              </a:rPr>
              <a:t>(</a:t>
            </a:r>
            <a:r>
              <a:rPr lang="hu-HU" sz="2800" i="1" dirty="0">
                <a:solidFill>
                  <a:srgbClr val="00B050"/>
                </a:solidFill>
              </a:rPr>
              <a:t>t</a:t>
            </a:r>
            <a:r>
              <a:rPr lang="en-US" sz="2800" baseline="-25000" dirty="0">
                <a:solidFill>
                  <a:srgbClr val="00B050"/>
                </a:solidFill>
              </a:rPr>
              <a:t>2</a:t>
            </a:r>
            <a:r>
              <a:rPr lang="hu-HU" sz="2800" dirty="0" smtClean="0">
                <a:solidFill>
                  <a:srgbClr val="00B050"/>
                </a:solidFill>
              </a:rPr>
              <a:t>)</a:t>
            </a:r>
            <a:endParaRPr lang="en-US" sz="2800" dirty="0" smtClean="0">
              <a:solidFill>
                <a:srgbClr val="00B050"/>
              </a:solidFill>
            </a:endParaRPr>
          </a:p>
          <a:p>
            <a:r>
              <a:rPr lang="en-US" sz="2800" i="1" dirty="0">
                <a:solidFill>
                  <a:srgbClr val="FF0000"/>
                </a:solidFill>
              </a:rPr>
              <a:t>y</a:t>
            </a:r>
            <a:r>
              <a:rPr lang="hu-HU" sz="2800" baseline="-25000" dirty="0">
                <a:solidFill>
                  <a:srgbClr val="FF0000"/>
                </a:solidFill>
              </a:rPr>
              <a:t>1</a:t>
            </a:r>
            <a:r>
              <a:rPr lang="hu-HU" sz="2800" dirty="0">
                <a:solidFill>
                  <a:srgbClr val="FF0000"/>
                </a:solidFill>
              </a:rPr>
              <a:t>(</a:t>
            </a:r>
            <a:r>
              <a:rPr lang="hu-HU" sz="2800" i="1" dirty="0">
                <a:solidFill>
                  <a:srgbClr val="FF0000"/>
                </a:solidFill>
              </a:rPr>
              <a:t>t</a:t>
            </a:r>
            <a:r>
              <a:rPr lang="en-US" sz="2800" baseline="-25000" dirty="0">
                <a:solidFill>
                  <a:srgbClr val="FF0000"/>
                </a:solidFill>
              </a:rPr>
              <a:t>1</a:t>
            </a:r>
            <a:r>
              <a:rPr lang="hu-HU" sz="2800" dirty="0">
                <a:solidFill>
                  <a:srgbClr val="FF0000"/>
                </a:solidFill>
              </a:rPr>
              <a:t>)</a:t>
            </a:r>
            <a:r>
              <a:rPr lang="en-US" sz="2800" dirty="0" smtClean="0"/>
              <a:t>=</a:t>
            </a:r>
            <a:r>
              <a:rPr lang="en-US" sz="2800" i="1" dirty="0"/>
              <a:t> </a:t>
            </a:r>
            <a:r>
              <a:rPr lang="en-US" sz="2800" i="1" dirty="0">
                <a:solidFill>
                  <a:srgbClr val="00B050"/>
                </a:solidFill>
              </a:rPr>
              <a:t>y</a:t>
            </a:r>
            <a:r>
              <a:rPr lang="en-US" sz="2800" baseline="-25000" dirty="0">
                <a:solidFill>
                  <a:srgbClr val="00B050"/>
                </a:solidFill>
              </a:rPr>
              <a:t>2</a:t>
            </a:r>
            <a:r>
              <a:rPr lang="hu-HU" sz="2800" dirty="0">
                <a:solidFill>
                  <a:srgbClr val="00B050"/>
                </a:solidFill>
              </a:rPr>
              <a:t>(</a:t>
            </a:r>
            <a:r>
              <a:rPr lang="hu-HU" sz="2800" i="1" dirty="0">
                <a:solidFill>
                  <a:srgbClr val="00B050"/>
                </a:solidFill>
              </a:rPr>
              <a:t>t</a:t>
            </a:r>
            <a:r>
              <a:rPr lang="en-US" sz="2800" baseline="-25000" dirty="0">
                <a:solidFill>
                  <a:srgbClr val="00B050"/>
                </a:solidFill>
              </a:rPr>
              <a:t>2</a:t>
            </a:r>
            <a:r>
              <a:rPr lang="hu-HU" sz="2800" dirty="0" smtClean="0">
                <a:solidFill>
                  <a:srgbClr val="00B050"/>
                </a:solidFill>
              </a:rPr>
              <a:t>)</a:t>
            </a:r>
            <a:endParaRPr lang="en-US" sz="2800" dirty="0">
              <a:solidFill>
                <a:srgbClr val="00B050"/>
              </a:solidFill>
            </a:endParaRPr>
          </a:p>
        </p:txBody>
      </p:sp>
      <p:cxnSp>
        <p:nvCxnSpPr>
          <p:cNvPr id="7" name="Egyenes összekötő 6"/>
          <p:cNvCxnSpPr/>
          <p:nvPr/>
        </p:nvCxnSpPr>
        <p:spPr>
          <a:xfrm>
            <a:off x="4416169" y="3954818"/>
            <a:ext cx="44502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Egyenes összekötő 24"/>
          <p:cNvCxnSpPr/>
          <p:nvPr/>
        </p:nvCxnSpPr>
        <p:spPr>
          <a:xfrm>
            <a:off x="4450585" y="4844618"/>
            <a:ext cx="44502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Egyenes összekötő 25"/>
          <p:cNvCxnSpPr/>
          <p:nvPr/>
        </p:nvCxnSpPr>
        <p:spPr>
          <a:xfrm>
            <a:off x="4485001" y="5675426"/>
            <a:ext cx="44502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églalap 7"/>
          <p:cNvSpPr/>
          <p:nvPr/>
        </p:nvSpPr>
        <p:spPr>
          <a:xfrm>
            <a:off x="6916080" y="5826756"/>
            <a:ext cx="1997663" cy="523220"/>
          </a:xfrm>
          <a:prstGeom prst="rect">
            <a:avLst/>
          </a:prstGeom>
        </p:spPr>
        <p:txBody>
          <a:bodyPr wrap="none">
            <a:spAutoFit/>
          </a:bodyPr>
          <a:lstStyle/>
          <a:p>
            <a:r>
              <a:rPr lang="en-US" sz="2800" dirty="0" smtClean="0"/>
              <a:t>?</a:t>
            </a:r>
            <a:r>
              <a:rPr lang="en-US" sz="2800" i="1" dirty="0" smtClean="0"/>
              <a:t> t</a:t>
            </a:r>
            <a:r>
              <a:rPr lang="en-US" sz="2800" baseline="-25000" dirty="0" smtClean="0"/>
              <a:t>1</a:t>
            </a:r>
            <a:r>
              <a:rPr lang="en-US" sz="2800" i="1" dirty="0" smtClean="0"/>
              <a:t>,t</a:t>
            </a:r>
            <a:r>
              <a:rPr lang="en-US" sz="2800" baseline="-25000" dirty="0" smtClean="0"/>
              <a:t>2</a:t>
            </a:r>
            <a:r>
              <a:rPr lang="en-US" sz="2800" dirty="0" smtClean="0">
                <a:sym typeface="Symbol"/>
              </a:rPr>
              <a:t></a:t>
            </a:r>
            <a:r>
              <a:rPr lang="en-US" sz="2800" i="1" dirty="0" smtClean="0"/>
              <a:t> </a:t>
            </a:r>
            <a:r>
              <a:rPr lang="en-US" sz="2800" dirty="0" smtClean="0">
                <a:sym typeface="Symbol"/>
              </a:rPr>
              <a:t>(0,1</a:t>
            </a:r>
            <a:r>
              <a:rPr lang="en-US" sz="2800" dirty="0">
                <a:sym typeface="Symbol"/>
              </a:rPr>
              <a:t>)</a:t>
            </a:r>
          </a:p>
        </p:txBody>
      </p:sp>
      <p:cxnSp>
        <p:nvCxnSpPr>
          <p:cNvPr id="33" name="Egyenes összekötő 32"/>
          <p:cNvCxnSpPr>
            <a:cxnSpLocks noChangeShapeType="1"/>
          </p:cNvCxnSpPr>
          <p:nvPr/>
        </p:nvCxnSpPr>
        <p:spPr bwMode="auto">
          <a:xfrm>
            <a:off x="3101890" y="1955631"/>
            <a:ext cx="5024471" cy="79810"/>
          </a:xfrm>
          <a:prstGeom prst="line">
            <a:avLst/>
          </a:prstGeom>
          <a:noFill/>
          <a:ln w="38100" algn="ctr">
            <a:solidFill>
              <a:schemeClr val="tx1"/>
            </a:solidFill>
            <a:round/>
            <a:headEnd/>
            <a:tailEnd type="stealth" w="lg" len="lg"/>
          </a:ln>
          <a:extLst>
            <a:ext uri="{909E8E84-426E-40DD-AFC4-6F175D3DCCD1}">
              <a14:hiddenFill xmlns:a14="http://schemas.microsoft.com/office/drawing/2010/main">
                <a:noFill/>
              </a14:hiddenFill>
            </a:ext>
          </a:extLst>
        </p:spPr>
      </p:cxnSp>
      <p:sp>
        <p:nvSpPr>
          <p:cNvPr id="35" name="Téglalap 34"/>
          <p:cNvSpPr/>
          <p:nvPr/>
        </p:nvSpPr>
        <p:spPr>
          <a:xfrm>
            <a:off x="3143959" y="6119143"/>
            <a:ext cx="1160061" cy="461665"/>
          </a:xfrm>
          <a:prstGeom prst="rect">
            <a:avLst/>
          </a:prstGeom>
        </p:spPr>
        <p:txBody>
          <a:bodyPr wrap="none">
            <a:spAutoFit/>
          </a:bodyPr>
          <a:lstStyle/>
          <a:p>
            <a:r>
              <a:rPr lang="en-US" b="1" dirty="0" smtClean="0">
                <a:solidFill>
                  <a:srgbClr val="FF0000"/>
                </a:solidFill>
              </a:rPr>
              <a:t>(</a:t>
            </a:r>
            <a:r>
              <a:rPr lang="en-US" b="1" i="1" dirty="0" smtClean="0">
                <a:solidFill>
                  <a:srgbClr val="FF0000"/>
                </a:solidFill>
              </a:rPr>
              <a:t>x</a:t>
            </a:r>
            <a:r>
              <a:rPr lang="en-US" b="1" baseline="-25000" dirty="0" smtClean="0">
                <a:solidFill>
                  <a:srgbClr val="FF0000"/>
                </a:solidFill>
              </a:rPr>
              <a:t>11, </a:t>
            </a:r>
            <a:r>
              <a:rPr lang="en-US" b="1" i="1" dirty="0" smtClean="0">
                <a:solidFill>
                  <a:srgbClr val="FF0000"/>
                </a:solidFill>
              </a:rPr>
              <a:t>y</a:t>
            </a:r>
            <a:r>
              <a:rPr lang="en-US" b="1" baseline="-25000" dirty="0" smtClean="0">
                <a:solidFill>
                  <a:srgbClr val="FF0000"/>
                </a:solidFill>
              </a:rPr>
              <a:t>11</a:t>
            </a:r>
            <a:r>
              <a:rPr lang="en-US" b="1" dirty="0" smtClean="0">
                <a:solidFill>
                  <a:srgbClr val="FF0000"/>
                </a:solidFill>
              </a:rPr>
              <a:t>)</a:t>
            </a:r>
            <a:endParaRPr lang="en-US" b="1" dirty="0">
              <a:solidFill>
                <a:srgbClr val="FF0000"/>
              </a:solidFill>
            </a:endParaRPr>
          </a:p>
        </p:txBody>
      </p:sp>
      <p:sp>
        <p:nvSpPr>
          <p:cNvPr id="36" name="Téglalap 35"/>
          <p:cNvSpPr/>
          <p:nvPr/>
        </p:nvSpPr>
        <p:spPr>
          <a:xfrm>
            <a:off x="1823079" y="3313170"/>
            <a:ext cx="1181606" cy="461665"/>
          </a:xfrm>
          <a:prstGeom prst="rect">
            <a:avLst/>
          </a:prstGeom>
        </p:spPr>
        <p:txBody>
          <a:bodyPr wrap="none">
            <a:spAutoFit/>
          </a:bodyPr>
          <a:lstStyle/>
          <a:p>
            <a:r>
              <a:rPr lang="en-US" b="1" dirty="0" smtClean="0">
                <a:solidFill>
                  <a:srgbClr val="FF0000"/>
                </a:solidFill>
              </a:rPr>
              <a:t>(</a:t>
            </a:r>
            <a:r>
              <a:rPr lang="en-US" b="1" i="1" dirty="0" smtClean="0">
                <a:solidFill>
                  <a:srgbClr val="FF0000"/>
                </a:solidFill>
              </a:rPr>
              <a:t>x</a:t>
            </a:r>
            <a:r>
              <a:rPr lang="en-US" b="1" baseline="-25000" dirty="0" smtClean="0">
                <a:solidFill>
                  <a:srgbClr val="FF0000"/>
                </a:solidFill>
              </a:rPr>
              <a:t>12, </a:t>
            </a:r>
            <a:r>
              <a:rPr lang="en-US" b="1" i="1" dirty="0" smtClean="0">
                <a:solidFill>
                  <a:srgbClr val="FF0000"/>
                </a:solidFill>
              </a:rPr>
              <a:t>y</a:t>
            </a:r>
            <a:r>
              <a:rPr lang="en-US" b="1" baseline="-25000" dirty="0" smtClean="0">
                <a:solidFill>
                  <a:srgbClr val="FF0000"/>
                </a:solidFill>
              </a:rPr>
              <a:t>12</a:t>
            </a:r>
            <a:r>
              <a:rPr lang="en-US" b="1" dirty="0" smtClean="0">
                <a:solidFill>
                  <a:srgbClr val="FF0000"/>
                </a:solidFill>
              </a:rPr>
              <a:t>)</a:t>
            </a:r>
            <a:endParaRPr lang="en-US" b="1" dirty="0">
              <a:solidFill>
                <a:srgbClr val="FF0000"/>
              </a:solidFill>
            </a:endParaRPr>
          </a:p>
        </p:txBody>
      </p:sp>
      <p:sp>
        <p:nvSpPr>
          <p:cNvPr id="37" name="Téglalap 36"/>
          <p:cNvSpPr/>
          <p:nvPr/>
        </p:nvSpPr>
        <p:spPr>
          <a:xfrm>
            <a:off x="1458323" y="4090342"/>
            <a:ext cx="1181606" cy="461665"/>
          </a:xfrm>
          <a:prstGeom prst="rect">
            <a:avLst/>
          </a:prstGeom>
        </p:spPr>
        <p:txBody>
          <a:bodyPr wrap="none">
            <a:spAutoFit/>
          </a:bodyPr>
          <a:lstStyle/>
          <a:p>
            <a:r>
              <a:rPr lang="en-US" b="1" dirty="0" smtClean="0">
                <a:solidFill>
                  <a:srgbClr val="00B050"/>
                </a:solidFill>
              </a:rPr>
              <a:t>(</a:t>
            </a:r>
            <a:r>
              <a:rPr lang="en-US" b="1" i="1" dirty="0" smtClean="0">
                <a:solidFill>
                  <a:srgbClr val="00B050"/>
                </a:solidFill>
              </a:rPr>
              <a:t>x</a:t>
            </a:r>
            <a:r>
              <a:rPr lang="en-US" b="1" baseline="-25000" dirty="0" smtClean="0">
                <a:solidFill>
                  <a:srgbClr val="00B050"/>
                </a:solidFill>
              </a:rPr>
              <a:t>21, </a:t>
            </a:r>
            <a:r>
              <a:rPr lang="en-US" b="1" i="1" dirty="0" smtClean="0">
                <a:solidFill>
                  <a:srgbClr val="00B050"/>
                </a:solidFill>
              </a:rPr>
              <a:t>y</a:t>
            </a:r>
            <a:r>
              <a:rPr lang="en-US" b="1" baseline="-25000" dirty="0" smtClean="0">
                <a:solidFill>
                  <a:srgbClr val="00B050"/>
                </a:solidFill>
              </a:rPr>
              <a:t>21</a:t>
            </a:r>
            <a:r>
              <a:rPr lang="en-US" b="1" dirty="0" smtClean="0">
                <a:solidFill>
                  <a:srgbClr val="00B050"/>
                </a:solidFill>
              </a:rPr>
              <a:t>)</a:t>
            </a:r>
            <a:endParaRPr lang="en-US" b="1" dirty="0">
              <a:solidFill>
                <a:srgbClr val="00B050"/>
              </a:solidFill>
            </a:endParaRPr>
          </a:p>
        </p:txBody>
      </p:sp>
      <p:sp>
        <p:nvSpPr>
          <p:cNvPr id="38" name="Téglalap 37"/>
          <p:cNvSpPr/>
          <p:nvPr/>
        </p:nvSpPr>
        <p:spPr>
          <a:xfrm>
            <a:off x="5001874" y="2564277"/>
            <a:ext cx="1181606" cy="461665"/>
          </a:xfrm>
          <a:prstGeom prst="rect">
            <a:avLst/>
          </a:prstGeom>
        </p:spPr>
        <p:txBody>
          <a:bodyPr wrap="none">
            <a:spAutoFit/>
          </a:bodyPr>
          <a:lstStyle/>
          <a:p>
            <a:r>
              <a:rPr lang="en-US" b="1" dirty="0" smtClean="0">
                <a:solidFill>
                  <a:srgbClr val="00B050"/>
                </a:solidFill>
              </a:rPr>
              <a:t>(</a:t>
            </a:r>
            <a:r>
              <a:rPr lang="en-US" b="1" i="1" dirty="0" smtClean="0">
                <a:solidFill>
                  <a:srgbClr val="00B050"/>
                </a:solidFill>
              </a:rPr>
              <a:t>x</a:t>
            </a:r>
            <a:r>
              <a:rPr lang="en-US" b="1" baseline="-25000" dirty="0" smtClean="0">
                <a:solidFill>
                  <a:srgbClr val="00B050"/>
                </a:solidFill>
              </a:rPr>
              <a:t>22, </a:t>
            </a:r>
            <a:r>
              <a:rPr lang="en-US" b="1" i="1" dirty="0" smtClean="0">
                <a:solidFill>
                  <a:srgbClr val="00B050"/>
                </a:solidFill>
              </a:rPr>
              <a:t>y</a:t>
            </a:r>
            <a:r>
              <a:rPr lang="en-US" b="1" baseline="-25000" dirty="0" smtClean="0">
                <a:solidFill>
                  <a:srgbClr val="00B050"/>
                </a:solidFill>
              </a:rPr>
              <a:t>22</a:t>
            </a:r>
            <a:r>
              <a:rPr lang="en-US" b="1" dirty="0" smtClean="0">
                <a:solidFill>
                  <a:srgbClr val="00B050"/>
                </a:solidFill>
              </a:rPr>
              <a:t>)</a:t>
            </a:r>
            <a:endParaRPr lang="en-US" b="1" dirty="0">
              <a:solidFill>
                <a:srgbClr val="00B050"/>
              </a:solidFill>
            </a:endParaRPr>
          </a:p>
        </p:txBody>
      </p:sp>
      <p:cxnSp>
        <p:nvCxnSpPr>
          <p:cNvPr id="39" name="Egyenes összekötő 38"/>
          <p:cNvCxnSpPr>
            <a:cxnSpLocks noChangeShapeType="1"/>
            <a:endCxn id="22" idx="2"/>
          </p:cNvCxnSpPr>
          <p:nvPr/>
        </p:nvCxnSpPr>
        <p:spPr bwMode="auto">
          <a:xfrm flipH="1">
            <a:off x="2619873" y="2328863"/>
            <a:ext cx="2658480" cy="1963795"/>
          </a:xfrm>
          <a:prstGeom prst="line">
            <a:avLst/>
          </a:prstGeom>
          <a:noFill/>
          <a:ln w="57150" algn="ctr">
            <a:solidFill>
              <a:srgbClr val="00B050"/>
            </a:solidFill>
            <a:round/>
            <a:headEnd/>
            <a:tailEnd/>
          </a:ln>
          <a:extLst>
            <a:ext uri="{909E8E84-426E-40DD-AFC4-6F175D3DCCD1}">
              <a14:hiddenFill xmlns:a14="http://schemas.microsoft.com/office/drawing/2010/main">
                <a:noFill/>
              </a14:hiddenFill>
            </a:ext>
          </a:extLst>
        </p:spPr>
      </p:cxnSp>
      <p:sp>
        <p:nvSpPr>
          <p:cNvPr id="30" name="Ellipszis 29"/>
          <p:cNvSpPr>
            <a:spLocks noChangeArrowheads="1"/>
          </p:cNvSpPr>
          <p:nvPr/>
        </p:nvSpPr>
        <p:spPr bwMode="auto">
          <a:xfrm>
            <a:off x="595228" y="1412875"/>
            <a:ext cx="325437" cy="395288"/>
          </a:xfrm>
          <a:prstGeom prst="ellipse">
            <a:avLst/>
          </a:prstGeom>
          <a:solidFill>
            <a:schemeClr val="accent2"/>
          </a:solidFill>
          <a:ln w="12700" algn="ctr">
            <a:solidFill>
              <a:schemeClr val="tx1"/>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p>
        </p:txBody>
      </p:sp>
      <p:sp>
        <p:nvSpPr>
          <p:cNvPr id="23" name="Ellipszis 22"/>
          <p:cNvSpPr>
            <a:spLocks noChangeArrowheads="1"/>
          </p:cNvSpPr>
          <p:nvPr/>
        </p:nvSpPr>
        <p:spPr bwMode="auto">
          <a:xfrm>
            <a:off x="5090845" y="2175058"/>
            <a:ext cx="323850" cy="395287"/>
          </a:xfrm>
          <a:prstGeom prst="ellipse">
            <a:avLst/>
          </a:prstGeom>
          <a:solidFill>
            <a:schemeClr val="accent2"/>
          </a:solidFill>
          <a:ln w="12700" algn="ctr">
            <a:solidFill>
              <a:schemeClr val="tx1"/>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p>
        </p:txBody>
      </p:sp>
      <p:cxnSp>
        <p:nvCxnSpPr>
          <p:cNvPr id="18" name="Egyenes összekötő 17"/>
          <p:cNvCxnSpPr/>
          <p:nvPr/>
        </p:nvCxnSpPr>
        <p:spPr>
          <a:xfrm>
            <a:off x="687303" y="1577975"/>
            <a:ext cx="2414587" cy="4837113"/>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3" name="Egyenes összekötő 42"/>
          <p:cNvCxnSpPr/>
          <p:nvPr/>
        </p:nvCxnSpPr>
        <p:spPr>
          <a:xfrm>
            <a:off x="703177" y="1544637"/>
            <a:ext cx="2398713" cy="1939926"/>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5" name="Egyenes összekötő 44"/>
          <p:cNvCxnSpPr/>
          <p:nvPr/>
        </p:nvCxnSpPr>
        <p:spPr>
          <a:xfrm flipH="1">
            <a:off x="3087784" y="2358843"/>
            <a:ext cx="2160589" cy="1122362"/>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19" name="Ellipszis 18"/>
          <p:cNvSpPr>
            <a:spLocks noChangeArrowheads="1"/>
          </p:cNvSpPr>
          <p:nvPr/>
        </p:nvSpPr>
        <p:spPr bwMode="auto">
          <a:xfrm>
            <a:off x="560303" y="1341438"/>
            <a:ext cx="323850" cy="395287"/>
          </a:xfrm>
          <a:prstGeom prst="ellipse">
            <a:avLst/>
          </a:prstGeom>
          <a:solidFill>
            <a:schemeClr val="accent2"/>
          </a:solidFill>
          <a:ln w="12700" algn="ctr">
            <a:solidFill>
              <a:schemeClr val="tx1"/>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p>
        </p:txBody>
      </p:sp>
      <p:sp>
        <p:nvSpPr>
          <p:cNvPr id="46" name="Akciógomb: Tovább vagy Következő 45">
            <a:hlinkClick r:id="rId4" action="ppaction://hlinkfile" highlightClick="1"/>
          </p:cNvPr>
          <p:cNvSpPr/>
          <p:nvPr/>
        </p:nvSpPr>
        <p:spPr>
          <a:xfrm>
            <a:off x="8425084" y="284813"/>
            <a:ext cx="510174" cy="599107"/>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66805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18"/>
                                        </p:tgtEl>
                                      </p:cBhvr>
                                    </p:animEffect>
                                    <p:set>
                                      <p:cBhvr>
                                        <p:cTn id="15" dur="1" fill="hold">
                                          <p:stCondLst>
                                            <p:cond delay="499"/>
                                          </p:stCondLst>
                                        </p:cTn>
                                        <p:tgtEl>
                                          <p:spTgt spid="18"/>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nodeType="clickEffect">
                                  <p:stCondLst>
                                    <p:cond delay="0"/>
                                  </p:stCondLst>
                                  <p:childTnLst>
                                    <p:animEffect transition="out" filter="fade">
                                      <p:cBhvr>
                                        <p:cTn id="23" dur="500"/>
                                        <p:tgtEl>
                                          <p:spTgt spid="43"/>
                                        </p:tgtEl>
                                      </p:cBhvr>
                                    </p:animEffect>
                                    <p:set>
                                      <p:cBhvr>
                                        <p:cTn id="24" dur="1" fill="hold">
                                          <p:stCondLst>
                                            <p:cond delay="499"/>
                                          </p:stCondLst>
                                        </p:cTn>
                                        <p:tgtEl>
                                          <p:spTgt spid="43"/>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nodeType="clickEffect">
                                  <p:stCondLst>
                                    <p:cond delay="0"/>
                                  </p:stCondLst>
                                  <p:childTnLst>
                                    <p:animEffect transition="out" filter="fade">
                                      <p:cBhvr>
                                        <p:cTn id="32" dur="500"/>
                                        <p:tgtEl>
                                          <p:spTgt spid="45"/>
                                        </p:tgtEl>
                                      </p:cBhvr>
                                    </p:animEffect>
                                    <p:set>
                                      <p:cBhvr>
                                        <p:cTn id="33" dur="1" fill="hold">
                                          <p:stCondLst>
                                            <p:cond delay="499"/>
                                          </p:stCondLst>
                                        </p:cTn>
                                        <p:tgtEl>
                                          <p:spTgt spid="45"/>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5"/>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36"/>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37"/>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38"/>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39"/>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7"/>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25"/>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26"/>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8"/>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xit" presetSubtype="0" fill="hold" grpId="1" nodeType="clickEffect">
                                  <p:stCondLst>
                                    <p:cond delay="0"/>
                                  </p:stCondLst>
                                  <p:childTnLst>
                                    <p:set>
                                      <p:cBhvr>
                                        <p:cTn id="61" dur="1" fill="hold">
                                          <p:stCondLst>
                                            <p:cond delay="0"/>
                                          </p:stCondLst>
                                        </p:cTn>
                                        <p:tgtEl>
                                          <p:spTgt spid="35"/>
                                        </p:tgtEl>
                                        <p:attrNameLst>
                                          <p:attrName>style.visibility</p:attrName>
                                        </p:attrNameLst>
                                      </p:cBhvr>
                                      <p:to>
                                        <p:strVal val="hidden"/>
                                      </p:to>
                                    </p:set>
                                  </p:childTnLst>
                                </p:cTn>
                              </p:par>
                              <p:par>
                                <p:cTn id="62" presetID="1" presetClass="exit" presetSubtype="0" fill="hold" grpId="1" nodeType="withEffect">
                                  <p:stCondLst>
                                    <p:cond delay="0"/>
                                  </p:stCondLst>
                                  <p:childTnLst>
                                    <p:set>
                                      <p:cBhvr>
                                        <p:cTn id="63" dur="1" fill="hold">
                                          <p:stCondLst>
                                            <p:cond delay="0"/>
                                          </p:stCondLst>
                                        </p:cTn>
                                        <p:tgtEl>
                                          <p:spTgt spid="36"/>
                                        </p:tgtEl>
                                        <p:attrNameLst>
                                          <p:attrName>style.visibility</p:attrName>
                                        </p:attrNameLst>
                                      </p:cBhvr>
                                      <p:to>
                                        <p:strVal val="hidden"/>
                                      </p:to>
                                    </p:set>
                                  </p:childTnLst>
                                </p:cTn>
                              </p:par>
                              <p:par>
                                <p:cTn id="64" presetID="1" presetClass="exit" presetSubtype="0" fill="hold" grpId="1" nodeType="withEffect">
                                  <p:stCondLst>
                                    <p:cond delay="0"/>
                                  </p:stCondLst>
                                  <p:childTnLst>
                                    <p:set>
                                      <p:cBhvr>
                                        <p:cTn id="65" dur="1" fill="hold">
                                          <p:stCondLst>
                                            <p:cond delay="0"/>
                                          </p:stCondLst>
                                        </p:cTn>
                                        <p:tgtEl>
                                          <p:spTgt spid="37"/>
                                        </p:tgtEl>
                                        <p:attrNameLst>
                                          <p:attrName>style.visibility</p:attrName>
                                        </p:attrNameLst>
                                      </p:cBhvr>
                                      <p:to>
                                        <p:strVal val="hidden"/>
                                      </p:to>
                                    </p:set>
                                  </p:childTnLst>
                                </p:cTn>
                              </p:par>
                              <p:par>
                                <p:cTn id="66" presetID="1" presetClass="exit" presetSubtype="0" fill="hold" grpId="1" nodeType="withEffect">
                                  <p:stCondLst>
                                    <p:cond delay="0"/>
                                  </p:stCondLst>
                                  <p:childTnLst>
                                    <p:set>
                                      <p:cBhvr>
                                        <p:cTn id="67" dur="1" fill="hold">
                                          <p:stCondLst>
                                            <p:cond delay="0"/>
                                          </p:stCondLst>
                                        </p:cTn>
                                        <p:tgtEl>
                                          <p:spTgt spid="38"/>
                                        </p:tgtEl>
                                        <p:attrNameLst>
                                          <p:attrName>style.visibility</p:attrName>
                                        </p:attrNameLst>
                                      </p:cBhvr>
                                      <p:to>
                                        <p:strVal val="hidden"/>
                                      </p:to>
                                    </p:set>
                                  </p:childTnLst>
                                </p:cTn>
                              </p:par>
                              <p:par>
                                <p:cTn id="68" presetID="1" presetClass="exit" presetSubtype="0" fill="hold" nodeType="withEffect">
                                  <p:stCondLst>
                                    <p:cond delay="0"/>
                                  </p:stCondLst>
                                  <p:childTnLst>
                                    <p:set>
                                      <p:cBhvr>
                                        <p:cTn id="69" dur="1" fill="hold">
                                          <p:stCondLst>
                                            <p:cond delay="0"/>
                                          </p:stCondLst>
                                        </p:cTn>
                                        <p:tgtEl>
                                          <p:spTgt spid="39"/>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grpId="1" nodeType="clickEffect">
                                  <p:stCondLst>
                                    <p:cond delay="0"/>
                                  </p:stCondLst>
                                  <p:childTnLst>
                                    <p:set>
                                      <p:cBhvr>
                                        <p:cTn id="73" dur="1" fill="hold">
                                          <p:stCondLst>
                                            <p:cond delay="0"/>
                                          </p:stCondLst>
                                        </p:cTn>
                                        <p:tgtEl>
                                          <p:spTgt spid="19"/>
                                        </p:tgtEl>
                                        <p:attrNameLst>
                                          <p:attrName>style.visibility</p:attrName>
                                        </p:attrNameLst>
                                      </p:cBhvr>
                                      <p:to>
                                        <p:strVal val="hidden"/>
                                      </p:to>
                                    </p:set>
                                  </p:childTnLst>
                                </p:cTn>
                              </p:par>
                              <p:par>
                                <p:cTn id="74" presetID="1" presetClass="exit" presetSubtype="0" fill="hold" nodeType="withEffect">
                                  <p:stCondLst>
                                    <p:cond delay="0"/>
                                  </p:stCondLst>
                                  <p:childTnLst>
                                    <p:set>
                                      <p:cBhvr>
                                        <p:cTn id="75" dur="1" fill="hold">
                                          <p:stCondLst>
                                            <p:cond delay="0"/>
                                          </p:stCondLst>
                                        </p:cTn>
                                        <p:tgtEl>
                                          <p:spTgt spid="5"/>
                                        </p:tgtEl>
                                        <p:attrNameLst>
                                          <p:attrName>style.visibility</p:attrName>
                                        </p:attrNameLst>
                                      </p:cBhvr>
                                      <p:to>
                                        <p:strVal val="hidden"/>
                                      </p:to>
                                    </p:set>
                                  </p:childTnLst>
                                </p:cTn>
                              </p:par>
                            </p:childTnLst>
                          </p:cTn>
                        </p:par>
                      </p:childTnLst>
                    </p:cTn>
                  </p:par>
                  <p:par>
                    <p:cTn id="76" fill="hold" nodeType="clickPar">
                      <p:stCondLst>
                        <p:cond delay="indefinite"/>
                      </p:stCondLst>
                      <p:childTnLst>
                        <p:par>
                          <p:cTn id="77" fill="hold" nodeType="withGroup">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20"/>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21"/>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33"/>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xit" presetSubtype="0" fill="hold" nodeType="clickEffect">
                                  <p:stCondLst>
                                    <p:cond delay="0"/>
                                  </p:stCondLst>
                                  <p:childTnLst>
                                    <p:set>
                                      <p:cBhvr>
                                        <p:cTn id="89" dur="1" fill="hold">
                                          <p:stCondLst>
                                            <p:cond delay="0"/>
                                          </p:stCondLst>
                                        </p:cTn>
                                        <p:tgtEl>
                                          <p:spTgt spid="33"/>
                                        </p:tgtEl>
                                        <p:attrNameLst>
                                          <p:attrName>style.visibility</p:attrName>
                                        </p:attrNameLst>
                                      </p:cBhvr>
                                      <p:to>
                                        <p:strVal val="hidden"/>
                                      </p:to>
                                    </p:set>
                                  </p:childTnLst>
                                </p:cTn>
                              </p:par>
                            </p:childTnLst>
                          </p:cTn>
                        </p:par>
                        <p:par>
                          <p:cTn id="90" fill="hold">
                            <p:stCondLst>
                              <p:cond delay="0"/>
                            </p:stCondLst>
                            <p:childTnLst>
                              <p:par>
                                <p:cTn id="91" presetID="1" presetClass="exit" presetSubtype="0" fill="hold" grpId="1" nodeType="afterEffect">
                                  <p:stCondLst>
                                    <p:cond delay="0"/>
                                  </p:stCondLst>
                                  <p:childTnLst>
                                    <p:set>
                                      <p:cBhvr>
                                        <p:cTn id="92" dur="1" fill="hold">
                                          <p:stCondLst>
                                            <p:cond delay="0"/>
                                          </p:stCondLst>
                                        </p:cTn>
                                        <p:tgtEl>
                                          <p:spTgt spid="20"/>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21"/>
                                        </p:tgtEl>
                                        <p:attrNameLst>
                                          <p:attrName>style.visibility</p:attrName>
                                        </p:attrNameLst>
                                      </p:cBhvr>
                                      <p:to>
                                        <p:strVal val="hidden"/>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3"/>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24"/>
                                        </p:tgtEl>
                                        <p:attrNameLst>
                                          <p:attrName>style.visibility</p:attrName>
                                        </p:attrNameLst>
                                      </p:cBhvr>
                                      <p:to>
                                        <p:strVal val="visible"/>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xit" presetSubtype="0" fill="hold" grpId="1" nodeType="clickEffect">
                                  <p:stCondLst>
                                    <p:cond delay="0"/>
                                  </p:stCondLst>
                                  <p:childTnLst>
                                    <p:set>
                                      <p:cBhvr>
                                        <p:cTn id="104" dur="1" fill="hold">
                                          <p:stCondLst>
                                            <p:cond delay="0"/>
                                          </p:stCondLst>
                                        </p:cTn>
                                        <p:tgtEl>
                                          <p:spTgt spid="23"/>
                                        </p:tgtEl>
                                        <p:attrNameLst>
                                          <p:attrName>style.visibility</p:attrName>
                                        </p:attrNameLst>
                                      </p:cBhvr>
                                      <p:to>
                                        <p:strVal val="hidden"/>
                                      </p:to>
                                    </p:set>
                                  </p:childTnLst>
                                </p:cTn>
                              </p:par>
                              <p:par>
                                <p:cTn id="105" presetID="1" presetClass="exit" presetSubtype="0" fill="hold" nodeType="withEffect">
                                  <p:stCondLst>
                                    <p:cond delay="0"/>
                                  </p:stCondLst>
                                  <p:childTnLst>
                                    <p:set>
                                      <p:cBhvr>
                                        <p:cTn id="106" dur="1" fill="hold">
                                          <p:stCondLst>
                                            <p:cond delay="0"/>
                                          </p:stCondLst>
                                        </p:cTn>
                                        <p:tgtEl>
                                          <p:spTgt spid="24"/>
                                        </p:tgtEl>
                                        <p:attrNameLst>
                                          <p:attrName>style.visibility</p:attrName>
                                        </p:attrNameLst>
                                      </p:cBhvr>
                                      <p:to>
                                        <p:strVal val="hidden"/>
                                      </p:to>
                                    </p:set>
                                  </p:childTnLst>
                                </p:cTn>
                              </p:par>
                              <p:par>
                                <p:cTn id="107" presetID="1" presetClass="exit" presetSubtype="0" fill="hold" grpId="0" nodeType="withEffect">
                                  <p:stCondLst>
                                    <p:cond delay="0"/>
                                  </p:stCondLst>
                                  <p:childTnLst>
                                    <p:set>
                                      <p:cBhvr>
                                        <p:cTn id="108" dur="1" fill="hold">
                                          <p:stCondLst>
                                            <p:cond delay="0"/>
                                          </p:stCondLst>
                                        </p:cTn>
                                        <p:tgtEl>
                                          <p:spTgt spid="4"/>
                                        </p:tgtEl>
                                        <p:attrNameLst>
                                          <p:attrName>style.visibility</p:attrName>
                                        </p:attrNameLst>
                                      </p:cBhvr>
                                      <p:to>
                                        <p:strVal val="hidden"/>
                                      </p:to>
                                    </p:set>
                                  </p:childTnLst>
                                </p:cTn>
                              </p:par>
                              <p:par>
                                <p:cTn id="109" presetID="1" presetClass="entr" presetSubtype="0" fill="hold" grpId="0" nodeType="withEffect">
                                  <p:stCondLst>
                                    <p:cond delay="0"/>
                                  </p:stCondLst>
                                  <p:childTnLst>
                                    <p:set>
                                      <p:cBhvr>
                                        <p:cTn id="110" dur="1" fill="hold">
                                          <p:stCondLst>
                                            <p:cond delay="0"/>
                                          </p:stCondLst>
                                        </p:cTn>
                                        <p:tgtEl>
                                          <p:spTgt spid="27"/>
                                        </p:tgtEl>
                                        <p:attrNameLst>
                                          <p:attrName>style.visibility</p:attrName>
                                        </p:attrNameLst>
                                      </p:cBhvr>
                                      <p:to>
                                        <p:strVal val="visible"/>
                                      </p:to>
                                    </p:set>
                                  </p:childTnLst>
                                </p:cTn>
                              </p:par>
                              <p:par>
                                <p:cTn id="111" presetID="1" presetClass="exit" presetSubtype="0" fill="hold" grpId="0" nodeType="withEffect">
                                  <p:stCondLst>
                                    <p:cond delay="0"/>
                                  </p:stCondLst>
                                  <p:childTnLst>
                                    <p:set>
                                      <p:cBhvr>
                                        <p:cTn id="112" dur="1" fill="hold">
                                          <p:stCondLst>
                                            <p:cond delay="0"/>
                                          </p:stCondLst>
                                        </p:cTn>
                                        <p:tgtEl>
                                          <p:spTgt spid="16"/>
                                        </p:tgtEl>
                                        <p:attrNameLst>
                                          <p:attrName>style.visibility</p:attrName>
                                        </p:attrNameLst>
                                      </p:cBhvr>
                                      <p:to>
                                        <p:strVal val="hidden"/>
                                      </p:to>
                                    </p:set>
                                  </p:childTnLst>
                                </p:cTn>
                              </p:par>
                              <p:par>
                                <p:cTn id="113" presetID="1" presetClass="exit" presetSubtype="0" fill="hold" grpId="0" nodeType="withEffect">
                                  <p:stCondLst>
                                    <p:cond delay="0"/>
                                  </p:stCondLst>
                                  <p:childTnLst>
                                    <p:set>
                                      <p:cBhvr>
                                        <p:cTn id="114" dur="1" fill="hold">
                                          <p:stCondLst>
                                            <p:cond delay="0"/>
                                          </p:stCondLst>
                                        </p:cTn>
                                        <p:tgtEl>
                                          <p:spTgt spid="17"/>
                                        </p:tgtEl>
                                        <p:attrNameLst>
                                          <p:attrName>style.visibility</p:attrName>
                                        </p:attrNameLst>
                                      </p:cBhvr>
                                      <p:to>
                                        <p:strVal val="hidden"/>
                                      </p:to>
                                    </p:set>
                                  </p:childTnLst>
                                </p:cTn>
                              </p:par>
                              <p:par>
                                <p:cTn id="115" presetID="1" presetClass="entr" presetSubtype="0" fill="hold" grpId="0" nodeType="withEffect">
                                  <p:stCondLst>
                                    <p:cond delay="0"/>
                                  </p:stCondLst>
                                  <p:childTnLst>
                                    <p:set>
                                      <p:cBhvr>
                                        <p:cTn id="116" dur="1" fill="hold">
                                          <p:stCondLst>
                                            <p:cond delay="0"/>
                                          </p:stCondLst>
                                        </p:cTn>
                                        <p:tgtEl>
                                          <p:spTgt spid="28"/>
                                        </p:tgtEl>
                                        <p:attrNameLst>
                                          <p:attrName>style.visibility</p:attrName>
                                        </p:attrNameLst>
                                      </p:cBhvr>
                                      <p:to>
                                        <p:strVal val="visible"/>
                                      </p:to>
                                    </p:se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30"/>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29"/>
                                        </p:tgtEl>
                                        <p:attrNameLst>
                                          <p:attrName>style.visibility</p:attrName>
                                        </p:attrNameLst>
                                      </p:cBhvr>
                                      <p:to>
                                        <p:strVal val="visible"/>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 presetClass="exit" presetSubtype="0" fill="hold" grpId="1" nodeType="clickEffect">
                                  <p:stCondLst>
                                    <p:cond delay="0"/>
                                  </p:stCondLst>
                                  <p:childTnLst>
                                    <p:set>
                                      <p:cBhvr>
                                        <p:cTn id="126" dur="1" fill="hold">
                                          <p:stCondLst>
                                            <p:cond delay="0"/>
                                          </p:stCondLst>
                                        </p:cTn>
                                        <p:tgtEl>
                                          <p:spTgt spid="30"/>
                                        </p:tgtEl>
                                        <p:attrNameLst>
                                          <p:attrName>style.visibility</p:attrName>
                                        </p:attrNameLst>
                                      </p:cBhvr>
                                      <p:to>
                                        <p:strVal val="hidden"/>
                                      </p:to>
                                    </p:set>
                                  </p:childTnLst>
                                </p:cTn>
                              </p:par>
                              <p:par>
                                <p:cTn id="127" presetID="1" presetClass="exit" presetSubtype="0" fill="hold" nodeType="withEffect">
                                  <p:stCondLst>
                                    <p:cond delay="0"/>
                                  </p:stCondLst>
                                  <p:childTnLst>
                                    <p:set>
                                      <p:cBhvr>
                                        <p:cTn id="128" dur="1" fill="hold">
                                          <p:stCondLst>
                                            <p:cond delay="0"/>
                                          </p:stCondLst>
                                        </p:cTn>
                                        <p:tgtEl>
                                          <p:spTgt spid="29"/>
                                        </p:tgtEl>
                                        <p:attrNameLst>
                                          <p:attrName>style.visibility</p:attrName>
                                        </p:attrNameLst>
                                      </p:cBhvr>
                                      <p:to>
                                        <p:strVal val="hidden"/>
                                      </p:to>
                                    </p:se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32"/>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31"/>
                                        </p:tgtEl>
                                        <p:attrNameLst>
                                          <p:attrName>style.visibility</p:attrName>
                                        </p:attrNameLst>
                                      </p:cBhvr>
                                      <p:to>
                                        <p:strVal val="visible"/>
                                      </p:to>
                                    </p:se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 presetClass="exit" presetSubtype="0" fill="hold" grpId="1" nodeType="clickEffect">
                                  <p:stCondLst>
                                    <p:cond delay="0"/>
                                  </p:stCondLst>
                                  <p:childTnLst>
                                    <p:set>
                                      <p:cBhvr>
                                        <p:cTn id="138" dur="1" fill="hold">
                                          <p:stCondLst>
                                            <p:cond delay="0"/>
                                          </p:stCondLst>
                                        </p:cTn>
                                        <p:tgtEl>
                                          <p:spTgt spid="32"/>
                                        </p:tgtEl>
                                        <p:attrNameLst>
                                          <p:attrName>style.visibility</p:attrName>
                                        </p:attrNameLst>
                                      </p:cBhvr>
                                      <p:to>
                                        <p:strVal val="hidden"/>
                                      </p:to>
                                    </p:set>
                                  </p:childTnLst>
                                </p:cTn>
                              </p:par>
                              <p:par>
                                <p:cTn id="139" presetID="1" presetClass="exit" presetSubtype="0" fill="hold" nodeType="withEffect">
                                  <p:stCondLst>
                                    <p:cond delay="0"/>
                                  </p:stCondLst>
                                  <p:childTnLst>
                                    <p:set>
                                      <p:cBhvr>
                                        <p:cTn id="140" dur="1" fill="hold">
                                          <p:stCondLst>
                                            <p:cond delay="0"/>
                                          </p:stCondLst>
                                        </p:cTn>
                                        <p:tgtEl>
                                          <p:spTgt spid="31"/>
                                        </p:tgtEl>
                                        <p:attrNameLst>
                                          <p:attrName>style.visibility</p:attrName>
                                        </p:attrNameLst>
                                      </p:cBhvr>
                                      <p:to>
                                        <p:strVal val="hidden"/>
                                      </p:to>
                                    </p:set>
                                  </p:childTnLst>
                                </p:cTn>
                              </p:par>
                              <p:par>
                                <p:cTn id="141" presetID="1" presetClass="exit" presetSubtype="0" fill="hold" grpId="1" nodeType="withEffect">
                                  <p:stCondLst>
                                    <p:cond delay="0"/>
                                  </p:stCondLst>
                                  <p:childTnLst>
                                    <p:set>
                                      <p:cBhvr>
                                        <p:cTn id="142" dur="1" fill="hold">
                                          <p:stCondLst>
                                            <p:cond delay="0"/>
                                          </p:stCondLst>
                                        </p:cTn>
                                        <p:tgtEl>
                                          <p:spTgt spid="27"/>
                                        </p:tgtEl>
                                        <p:attrNameLst>
                                          <p:attrName>style.visibility</p:attrName>
                                        </p:attrNameLst>
                                      </p:cBhvr>
                                      <p:to>
                                        <p:strVal val="hidden"/>
                                      </p:to>
                                    </p:set>
                                  </p:childTnLst>
                                </p:cTn>
                              </p:par>
                              <p:par>
                                <p:cTn id="143" presetID="1" presetClass="entr" presetSubtype="0" fill="hold" grpId="0" nodeType="withEffect">
                                  <p:stCondLst>
                                    <p:cond delay="0"/>
                                  </p:stCondLst>
                                  <p:childTnLst>
                                    <p:set>
                                      <p:cBhvr>
                                        <p:cTn id="14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6" grpId="0"/>
      <p:bldP spid="17" grpId="0"/>
      <p:bldP spid="20" grpId="0" animBg="1"/>
      <p:bldP spid="20" grpId="1" animBg="1"/>
      <p:bldP spid="27" grpId="0" animBg="1"/>
      <p:bldP spid="27" grpId="1" animBg="1"/>
      <p:bldP spid="28" grpId="0"/>
      <p:bldP spid="32" grpId="0" animBg="1"/>
      <p:bldP spid="32" grpId="1" animBg="1"/>
      <p:bldP spid="22" grpId="0" animBg="1"/>
      <p:bldP spid="2" grpId="0"/>
      <p:bldP spid="8" grpId="0"/>
      <p:bldP spid="35" grpId="0"/>
      <p:bldP spid="35" grpId="1"/>
      <p:bldP spid="36" grpId="0"/>
      <p:bldP spid="36" grpId="1"/>
      <p:bldP spid="37" grpId="0"/>
      <p:bldP spid="37" grpId="1"/>
      <p:bldP spid="38" grpId="0"/>
      <p:bldP spid="38" grpId="1"/>
      <p:bldP spid="30" grpId="0" animBg="1"/>
      <p:bldP spid="30" grpId="1" animBg="1"/>
      <p:bldP spid="23" grpId="0" animBg="1"/>
      <p:bldP spid="23" grpId="1" animBg="1"/>
      <p:bldP spid="19" grpId="0" animBg="1"/>
      <p:bldP spid="19"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normAutofit/>
          </a:bodyPr>
          <a:lstStyle/>
          <a:p>
            <a:pPr>
              <a:defRPr/>
            </a:pPr>
            <a:r>
              <a:rPr lang="hu-HU" dirty="0" err="1">
                <a:solidFill>
                  <a:srgbClr val="FF0000"/>
                </a:solidFill>
              </a:rPr>
              <a:t>Model</a:t>
            </a:r>
            <a:r>
              <a:rPr lang="en-US" dirty="0" err="1">
                <a:solidFill>
                  <a:srgbClr val="FF0000"/>
                </a:solidFill>
              </a:rPr>
              <a:t>ing</a:t>
            </a:r>
            <a:r>
              <a:rPr lang="en-US" dirty="0">
                <a:solidFill>
                  <a:srgbClr val="FF0000"/>
                </a:solidFill>
              </a:rPr>
              <a:t> </a:t>
            </a:r>
            <a:r>
              <a:rPr lang="en-US" dirty="0" smtClean="0">
                <a:solidFill>
                  <a:srgbClr val="FF0000"/>
                </a:solidFill>
              </a:rPr>
              <a:t>transformation</a:t>
            </a:r>
            <a:endParaRPr lang="hu-HU" sz="3600" dirty="0" smtClean="0">
              <a:solidFill>
                <a:srgbClr val="FF0000"/>
              </a:solidFill>
            </a:endParaRPr>
          </a:p>
        </p:txBody>
      </p:sp>
      <p:sp>
        <p:nvSpPr>
          <p:cNvPr id="3" name="Tartalom helye 2"/>
          <p:cNvSpPr>
            <a:spLocks noGrp="1"/>
          </p:cNvSpPr>
          <p:nvPr>
            <p:ph idx="1"/>
          </p:nvPr>
        </p:nvSpPr>
        <p:spPr>
          <a:xfrm>
            <a:off x="457200" y="1325880"/>
            <a:ext cx="8229600" cy="2799079"/>
          </a:xfrm>
        </p:spPr>
        <p:txBody>
          <a:bodyPr>
            <a:normAutofit lnSpcReduction="10000"/>
          </a:bodyPr>
          <a:lstStyle/>
          <a:p>
            <a:r>
              <a:rPr lang="en-US" sz="2800" dirty="0"/>
              <a:t>Matrices are computed on the CPU, transformations are executed by the </a:t>
            </a:r>
            <a:r>
              <a:rPr lang="en-US" sz="2800" dirty="0" smtClean="0"/>
              <a:t>GPU</a:t>
            </a:r>
            <a:endParaRPr lang="hu-HU" sz="2800" dirty="0" smtClean="0"/>
          </a:p>
          <a:p>
            <a:r>
              <a:rPr lang="hu-HU" sz="2800" dirty="0" err="1" smtClean="0"/>
              <a:t>Homogeneous</a:t>
            </a:r>
            <a:r>
              <a:rPr lang="hu-HU" sz="2800" dirty="0" smtClean="0"/>
              <a:t> </a:t>
            </a:r>
            <a:r>
              <a:rPr lang="hu-HU" sz="2800" dirty="0" err="1" smtClean="0"/>
              <a:t>linear</a:t>
            </a:r>
            <a:r>
              <a:rPr lang="hu-HU" sz="2800" dirty="0" smtClean="0"/>
              <a:t> </a:t>
            </a:r>
            <a:r>
              <a:rPr lang="hu-HU" sz="2800" dirty="0" err="1" smtClean="0"/>
              <a:t>transformation</a:t>
            </a:r>
            <a:r>
              <a:rPr lang="hu-HU" sz="2800" dirty="0" smtClean="0"/>
              <a:t>:</a:t>
            </a:r>
          </a:p>
          <a:p>
            <a:pPr marL="0" indent="0">
              <a:buNone/>
            </a:pPr>
            <a:endParaRPr lang="hu-HU" sz="2800" dirty="0"/>
          </a:p>
          <a:p>
            <a:endParaRPr lang="en-US" sz="2800" dirty="0" smtClean="0"/>
          </a:p>
          <a:p>
            <a:r>
              <a:rPr lang="hu-HU" sz="2800" dirty="0" err="1" smtClean="0"/>
              <a:t>Special</a:t>
            </a:r>
            <a:r>
              <a:rPr lang="hu-HU" sz="2800" dirty="0" smtClean="0"/>
              <a:t> </a:t>
            </a:r>
            <a:r>
              <a:rPr lang="hu-HU" sz="2800" dirty="0" err="1" smtClean="0"/>
              <a:t>case</a:t>
            </a:r>
            <a:r>
              <a:rPr lang="hu-HU" sz="2800" dirty="0" smtClean="0"/>
              <a:t>: </a:t>
            </a:r>
            <a:r>
              <a:rPr lang="en-US" sz="2800" dirty="0" smtClean="0"/>
              <a:t>2D </a:t>
            </a:r>
            <a:r>
              <a:rPr lang="hu-HU" sz="2800" dirty="0" err="1" smtClean="0"/>
              <a:t>affine</a:t>
            </a:r>
            <a:r>
              <a:rPr lang="hu-HU" sz="2800" dirty="0" smtClean="0"/>
              <a:t> </a:t>
            </a:r>
            <a:r>
              <a:rPr lang="hu-HU" sz="2800" dirty="0" err="1" smtClean="0"/>
              <a:t>modeling</a:t>
            </a:r>
            <a:r>
              <a:rPr lang="hu-HU" sz="2800" dirty="0" smtClean="0"/>
              <a:t> </a:t>
            </a:r>
            <a:r>
              <a:rPr lang="hu-HU" sz="2800" dirty="0" err="1" smtClean="0"/>
              <a:t>transformation</a:t>
            </a:r>
            <a:r>
              <a:rPr lang="hu-HU" sz="2800" dirty="0" smtClean="0"/>
              <a:t>:</a:t>
            </a:r>
            <a:endParaRPr lang="hu-HU" sz="2800" dirty="0"/>
          </a:p>
          <a:p>
            <a:pPr marL="0" indent="0">
              <a:buNone/>
            </a:pPr>
            <a:endParaRPr lang="en-US" sz="2800" dirty="0"/>
          </a:p>
        </p:txBody>
      </p:sp>
      <mc:AlternateContent xmlns:mc="http://schemas.openxmlformats.org/markup-compatibility/2006" xmlns:a14="http://schemas.microsoft.com/office/drawing/2010/main">
        <mc:Choice Requires="a14">
          <p:sp>
            <p:nvSpPr>
              <p:cNvPr id="40" name="Szövegdoboz 56"/>
              <p:cNvSpPr txBox="1"/>
              <p:nvPr/>
            </p:nvSpPr>
            <p:spPr>
              <a:xfrm>
                <a:off x="606987" y="2729722"/>
                <a:ext cx="8465894" cy="523220"/>
              </a:xfrm>
              <a:prstGeom prst="rect">
                <a:avLst/>
              </a:prstGeom>
              <a:noFill/>
            </p:spPr>
            <p:txBody>
              <a:bodyPr wrap="square" rtlCol="0">
                <a:spAutoFit/>
              </a:bodyPr>
              <a:lstStyle>
                <a:defPPr>
                  <a:defRPr lang="hu-HU"/>
                </a:defPPr>
                <a:lvl1pPr algn="l" rtl="0" eaLnBrk="0" fontAlgn="base" hangingPunct="0">
                  <a:spcBef>
                    <a:spcPct val="0"/>
                  </a:spcBef>
                  <a:spcAft>
                    <a:spcPct val="0"/>
                  </a:spcAft>
                  <a:defRPr sz="2800" b="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8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8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8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800" b="1" kern="1200">
                    <a:solidFill>
                      <a:schemeClr val="tx1"/>
                    </a:solidFill>
                    <a:latin typeface="Times New Roman" pitchFamily="18" charset="0"/>
                    <a:ea typeface="+mn-ea"/>
                    <a:cs typeface="+mn-cs"/>
                  </a:defRPr>
                </a:lvl5pPr>
                <a:lvl6pPr marL="2286000" algn="l" defTabSz="914400" rtl="0" eaLnBrk="1" latinLnBrk="0" hangingPunct="1">
                  <a:defRPr sz="2800" b="1" kern="1200">
                    <a:solidFill>
                      <a:schemeClr val="tx1"/>
                    </a:solidFill>
                    <a:latin typeface="Times New Roman" pitchFamily="18" charset="0"/>
                    <a:ea typeface="+mn-ea"/>
                    <a:cs typeface="+mn-cs"/>
                  </a:defRPr>
                </a:lvl6pPr>
                <a:lvl7pPr marL="2743200" algn="l" defTabSz="914400" rtl="0" eaLnBrk="1" latinLnBrk="0" hangingPunct="1">
                  <a:defRPr sz="2800" b="1" kern="1200">
                    <a:solidFill>
                      <a:schemeClr val="tx1"/>
                    </a:solidFill>
                    <a:latin typeface="Times New Roman" pitchFamily="18" charset="0"/>
                    <a:ea typeface="+mn-ea"/>
                    <a:cs typeface="+mn-cs"/>
                  </a:defRPr>
                </a:lvl7pPr>
                <a:lvl8pPr marL="3200400" algn="l" defTabSz="914400" rtl="0" eaLnBrk="1" latinLnBrk="0" hangingPunct="1">
                  <a:defRPr sz="2800" b="1" kern="1200">
                    <a:solidFill>
                      <a:schemeClr val="tx1"/>
                    </a:solidFill>
                    <a:latin typeface="Times New Roman" pitchFamily="18" charset="0"/>
                    <a:ea typeface="+mn-ea"/>
                    <a:cs typeface="+mn-cs"/>
                  </a:defRPr>
                </a:lvl8pPr>
                <a:lvl9pPr marL="3657600" algn="l" defTabSz="914400" rtl="0" eaLnBrk="1" latinLnBrk="0" hangingPunct="1">
                  <a:defRPr sz="2800" b="1" kern="1200">
                    <a:solidFill>
                      <a:schemeClr val="tx1"/>
                    </a:solidFill>
                    <a:latin typeface="Times New Roman" pitchFamily="18" charset="0"/>
                    <a:ea typeface="+mn-ea"/>
                    <a:cs typeface="+mn-cs"/>
                  </a:defRPr>
                </a:lvl9pPr>
              </a:lstStyle>
              <a:p>
                <a:pPr/>
                <a14:m>
                  <m:oMathPara xmlns:m="http://schemas.openxmlformats.org/officeDocument/2006/math">
                    <m:oMathParaPr>
                      <m:jc m:val="left"/>
                    </m:oMathParaPr>
                    <m:oMath xmlns:m="http://schemas.openxmlformats.org/officeDocument/2006/math">
                      <m:d>
                        <m:dPr>
                          <m:begChr m:val="["/>
                          <m:endChr m:val="]"/>
                          <m:ctrlPr>
                            <a:rPr lang="en-US" b="0" i="1" smtClean="0">
                              <a:latin typeface="Cambria Math" panose="02040503050406030204" pitchFamily="18" charset="0"/>
                            </a:rPr>
                          </m:ctrlPr>
                        </m:dPr>
                        <m:e>
                          <m:r>
                            <m:rPr>
                              <m:nor/>
                            </m:rPr>
                            <a:rPr lang="en-US" altLang="hu-HU" b="0" i="1" dirty="0"/>
                            <m:t>x</m:t>
                          </m:r>
                          <m:r>
                            <m:rPr>
                              <m:nor/>
                            </m:rPr>
                            <a:rPr lang="en-US" altLang="hu-HU" b="0" baseline="-25000" dirty="0"/>
                            <m:t>w</m:t>
                          </m:r>
                          <m:r>
                            <m:rPr>
                              <m:nor/>
                            </m:rPr>
                            <a:rPr lang="hu-HU" altLang="hu-HU" b="0" baseline="-25000" dirty="0" smtClean="0"/>
                            <m:t>orld</m:t>
                          </m:r>
                          <m:r>
                            <a:rPr lang="en-US" b="0" i="1" smtClean="0">
                              <a:latin typeface="Cambria Math"/>
                            </a:rPr>
                            <m:t>,</m:t>
                          </m:r>
                          <m:r>
                            <m:rPr>
                              <m:nor/>
                            </m:rPr>
                            <a:rPr lang="en-US" altLang="hu-HU" b="0" i="1" dirty="0"/>
                            <m:t>y</m:t>
                          </m:r>
                          <m:r>
                            <m:rPr>
                              <m:nor/>
                            </m:rPr>
                            <a:rPr lang="en-US" altLang="hu-HU" b="0" baseline="-25000" dirty="0"/>
                            <m:t>w</m:t>
                          </m:r>
                          <m:r>
                            <m:rPr>
                              <m:nor/>
                            </m:rPr>
                            <a:rPr lang="hu-HU" altLang="hu-HU" b="0" baseline="-25000" dirty="0" smtClean="0"/>
                            <m:t>orld</m:t>
                          </m:r>
                          <m:r>
                            <a:rPr lang="en-US" b="0" i="1">
                              <a:latin typeface="Cambria Math"/>
                            </a:rPr>
                            <m:t>,</m:t>
                          </m:r>
                          <m:r>
                            <m:rPr>
                              <m:nor/>
                            </m:rPr>
                            <a:rPr lang="en-US" b="0" i="1" smtClean="0">
                              <a:latin typeface="Cambria Math"/>
                            </a:rPr>
                            <m:t>z</m:t>
                          </m:r>
                          <m:r>
                            <m:rPr>
                              <m:nor/>
                            </m:rPr>
                            <a:rPr lang="en-US" altLang="hu-HU" b="0" baseline="-25000" dirty="0"/>
                            <m:t>w</m:t>
                          </m:r>
                          <m:r>
                            <m:rPr>
                              <m:nor/>
                            </m:rPr>
                            <a:rPr lang="hu-HU" altLang="hu-HU" b="0" baseline="-25000" dirty="0"/>
                            <m:t>orld</m:t>
                          </m:r>
                          <m:r>
                            <a:rPr lang="en-US" b="0" i="1">
                              <a:latin typeface="Cambria Math"/>
                            </a:rPr>
                            <m:t>,</m:t>
                          </m:r>
                          <m:r>
                            <m:rPr>
                              <m:nor/>
                            </m:rPr>
                            <a:rPr lang="hu-HU" altLang="hu-HU" b="0" i="1" dirty="0" smtClean="0"/>
                            <m:t>w</m:t>
                          </m:r>
                          <m:r>
                            <m:rPr>
                              <m:nor/>
                            </m:rPr>
                            <a:rPr lang="en-US" altLang="hu-HU" b="0" baseline="-25000" dirty="0"/>
                            <m:t>w</m:t>
                          </m:r>
                          <m:r>
                            <m:rPr>
                              <m:nor/>
                            </m:rPr>
                            <a:rPr lang="hu-HU" altLang="hu-HU" b="0" baseline="-25000" dirty="0"/>
                            <m:t>or</m:t>
                          </m:r>
                          <m:r>
                            <m:rPr>
                              <m:nor/>
                            </m:rPr>
                            <a:rPr lang="hu-HU" altLang="hu-HU" b="0" i="0" baseline="-25000" dirty="0" smtClean="0"/>
                            <m:t>ld</m:t>
                          </m:r>
                        </m:e>
                      </m:d>
                      <m:r>
                        <a:rPr lang="en-US" b="0" i="1" smtClean="0">
                          <a:latin typeface="Cambria Math"/>
                        </a:rPr>
                        <m:t>=</m:t>
                      </m:r>
                      <m:r>
                        <a:rPr lang="en-US" b="1" i="1" smtClean="0">
                          <a:latin typeface="Cambria Math"/>
                        </a:rPr>
                        <m:t>[</m:t>
                      </m:r>
                      <m:r>
                        <m:rPr>
                          <m:nor/>
                        </m:rPr>
                        <a:rPr lang="en-US" altLang="hu-HU" b="0" i="1" dirty="0"/>
                        <m:t>x</m:t>
                      </m:r>
                      <m:r>
                        <m:rPr>
                          <m:nor/>
                        </m:rPr>
                        <a:rPr lang="en-US" altLang="hu-HU" b="0" baseline="-25000" dirty="0"/>
                        <m:t>m</m:t>
                      </m:r>
                      <m:r>
                        <m:rPr>
                          <m:sty m:val="p"/>
                        </m:rPr>
                        <a:rPr lang="hu-HU" altLang="hu-HU" b="0" i="0" baseline="-25000" dirty="0" smtClean="0">
                          <a:latin typeface="Cambria Math"/>
                        </a:rPr>
                        <m:t>odel</m:t>
                      </m:r>
                      <m:r>
                        <a:rPr lang="en-US" b="0" i="1" smtClean="0">
                          <a:latin typeface="Cambria Math"/>
                        </a:rPr>
                        <m:t>,</m:t>
                      </m:r>
                      <m:r>
                        <m:rPr>
                          <m:nor/>
                        </m:rPr>
                        <a:rPr lang="en-US" altLang="hu-HU" b="0" i="1" dirty="0"/>
                        <m:t>y</m:t>
                      </m:r>
                      <m:r>
                        <m:rPr>
                          <m:nor/>
                        </m:rPr>
                        <a:rPr lang="en-US" altLang="hu-HU" b="0" baseline="-25000" dirty="0"/>
                        <m:t>m</m:t>
                      </m:r>
                      <m:r>
                        <m:rPr>
                          <m:sty m:val="p"/>
                        </m:rPr>
                        <a:rPr lang="hu-HU" altLang="hu-HU" b="0" i="0" baseline="-25000" dirty="0" smtClean="0">
                          <a:latin typeface="Cambria Math"/>
                        </a:rPr>
                        <m:t>odel</m:t>
                      </m:r>
                      <m:r>
                        <a:rPr lang="en-US" b="0" i="1">
                          <a:latin typeface="Cambria Math"/>
                        </a:rPr>
                        <m:t>,</m:t>
                      </m:r>
                      <m:r>
                        <m:rPr>
                          <m:nor/>
                        </m:rPr>
                        <a:rPr lang="en-US" b="0" i="1">
                          <a:latin typeface="Cambria Math"/>
                        </a:rPr>
                        <m:t>z</m:t>
                      </m:r>
                      <m:r>
                        <m:rPr>
                          <m:nor/>
                        </m:rPr>
                        <a:rPr lang="en-US" altLang="hu-HU" b="0" i="0" baseline="-25000" dirty="0" smtClean="0"/>
                        <m:t>model</m:t>
                      </m:r>
                      <m:r>
                        <a:rPr lang="en-US" b="0" i="1" smtClean="0">
                          <a:latin typeface="Cambria Math"/>
                        </a:rPr>
                        <m:t>,1</m:t>
                      </m:r>
                      <m:r>
                        <a:rPr lang="en-US" b="1" i="1" smtClean="0">
                          <a:latin typeface="Cambria Math"/>
                        </a:rPr>
                        <m:t>]</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𝑻</m:t>
                          </m:r>
                        </m:e>
                        <m:sub>
                          <m:r>
                            <a:rPr lang="en-US" b="0" i="1" smtClean="0">
                              <a:latin typeface="Cambria Math"/>
                              <a:ea typeface="Cambria Math" panose="02040503050406030204" pitchFamily="18" charset="0"/>
                            </a:rPr>
                            <m:t>4</m:t>
                          </m:r>
                          <m:r>
                            <a:rPr lang="en-US" b="0" i="1">
                              <a:latin typeface="Cambria Math" panose="02040503050406030204" pitchFamily="18" charset="0"/>
                              <a:ea typeface="Cambria Math" panose="02040503050406030204" pitchFamily="18" charset="0"/>
                            </a:rPr>
                            <m:t>×</m:t>
                          </m:r>
                          <m:r>
                            <a:rPr lang="en-US" b="0" i="1" smtClean="0">
                              <a:latin typeface="Cambria Math"/>
                              <a:ea typeface="Cambria Math" panose="02040503050406030204" pitchFamily="18" charset="0"/>
                            </a:rPr>
                            <m:t>4</m:t>
                          </m:r>
                        </m:sub>
                      </m:sSub>
                    </m:oMath>
                  </m:oMathPara>
                </a14:m>
                <a:endParaRPr lang="en-US" dirty="0"/>
              </a:p>
            </p:txBody>
          </p:sp>
        </mc:Choice>
        <mc:Fallback xmlns="">
          <p:sp>
            <p:nvSpPr>
              <p:cNvPr id="40" name="Szövegdoboz 56"/>
              <p:cNvSpPr txBox="1">
                <a:spLocks noRot="1" noChangeAspect="1" noMove="1" noResize="1" noEditPoints="1" noAdjustHandles="1" noChangeArrowheads="1" noChangeShapeType="1" noTextEdit="1"/>
              </p:cNvSpPr>
              <p:nvPr/>
            </p:nvSpPr>
            <p:spPr>
              <a:xfrm>
                <a:off x="606987" y="2729722"/>
                <a:ext cx="8465894" cy="523220"/>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églalap 1"/>
              <p:cNvSpPr/>
              <p:nvPr/>
            </p:nvSpPr>
            <p:spPr>
              <a:xfrm>
                <a:off x="160875" y="4816403"/>
                <a:ext cx="1373325" cy="523220"/>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sSub>
                        <m:sSubPr>
                          <m:ctrlPr>
                            <a:rPr lang="en-US" sz="2800" i="1" smtClean="0">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𝑻</m:t>
                          </m:r>
                        </m:e>
                        <m:sub>
                          <m:r>
                            <a:rPr lang="en-US" sz="2800" b="0" i="1" smtClean="0">
                              <a:latin typeface="Cambria Math"/>
                              <a:ea typeface="Cambria Math" panose="02040503050406030204" pitchFamily="18" charset="0"/>
                            </a:rPr>
                            <m:t>4</m:t>
                          </m:r>
                          <m:r>
                            <a:rPr lang="en-US" sz="2800" i="1">
                              <a:latin typeface="Cambria Math" panose="02040503050406030204" pitchFamily="18" charset="0"/>
                              <a:ea typeface="Cambria Math" panose="02040503050406030204" pitchFamily="18" charset="0"/>
                            </a:rPr>
                            <m:t>×</m:t>
                          </m:r>
                          <m:r>
                            <a:rPr lang="en-US" sz="2800" b="0" i="1" smtClean="0">
                              <a:latin typeface="Cambria Math"/>
                              <a:ea typeface="Cambria Math" panose="02040503050406030204" pitchFamily="18" charset="0"/>
                            </a:rPr>
                            <m:t>4</m:t>
                          </m:r>
                        </m:sub>
                      </m:sSub>
                      <m:r>
                        <a:rPr lang="en-US" sz="2800" b="0" i="0" smtClean="0">
                          <a:latin typeface="Cambria Math"/>
                          <a:ea typeface="Cambria Math" panose="02040503050406030204" pitchFamily="18" charset="0"/>
                        </a:rPr>
                        <m:t>=</m:t>
                      </m:r>
                    </m:oMath>
                  </m:oMathPara>
                </a14:m>
                <a:endParaRPr lang="en-US" sz="2800" dirty="0"/>
              </a:p>
            </p:txBody>
          </p:sp>
        </mc:Choice>
        <mc:Fallback xmlns="">
          <p:sp>
            <p:nvSpPr>
              <p:cNvPr id="2" name="Téglalap 1"/>
              <p:cNvSpPr>
                <a:spLocks noRot="1" noChangeAspect="1" noMove="1" noResize="1" noEditPoints="1" noAdjustHandles="1" noChangeArrowheads="1" noChangeShapeType="1" noTextEdit="1"/>
              </p:cNvSpPr>
              <p:nvPr/>
            </p:nvSpPr>
            <p:spPr>
              <a:xfrm>
                <a:off x="160875" y="4816403"/>
                <a:ext cx="1373325" cy="523220"/>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églalap 11"/>
              <p:cNvSpPr/>
              <p:nvPr/>
            </p:nvSpPr>
            <p:spPr>
              <a:xfrm>
                <a:off x="1247995" y="4298217"/>
                <a:ext cx="2356543" cy="1432252"/>
              </a:xfrm>
              <a:prstGeom prst="rect">
                <a:avLst/>
              </a:prstGeom>
            </p:spPr>
            <p:txBody>
              <a:bodyPr wrap="none">
                <a:spAutoFit/>
              </a:bodyPr>
              <a:lstStyle>
                <a:defPPr>
                  <a:defRPr lang="hu-HU"/>
                </a:defPPr>
                <a:lvl1pPr algn="l" rtl="0" eaLnBrk="0" fontAlgn="base" hangingPunct="0">
                  <a:spcBef>
                    <a:spcPct val="0"/>
                  </a:spcBef>
                  <a:spcAft>
                    <a:spcPct val="0"/>
                  </a:spcAft>
                  <a:defRPr sz="2800" b="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8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8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8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800" b="1" kern="1200">
                    <a:solidFill>
                      <a:schemeClr val="tx1"/>
                    </a:solidFill>
                    <a:latin typeface="Times New Roman" pitchFamily="18" charset="0"/>
                    <a:ea typeface="+mn-ea"/>
                    <a:cs typeface="+mn-cs"/>
                  </a:defRPr>
                </a:lvl5pPr>
                <a:lvl6pPr marL="2286000" algn="l" defTabSz="914400" rtl="0" eaLnBrk="1" latinLnBrk="0" hangingPunct="1">
                  <a:defRPr sz="2800" b="1" kern="1200">
                    <a:solidFill>
                      <a:schemeClr val="tx1"/>
                    </a:solidFill>
                    <a:latin typeface="Times New Roman" pitchFamily="18" charset="0"/>
                    <a:ea typeface="+mn-ea"/>
                    <a:cs typeface="+mn-cs"/>
                  </a:defRPr>
                </a:lvl6pPr>
                <a:lvl7pPr marL="2743200" algn="l" defTabSz="914400" rtl="0" eaLnBrk="1" latinLnBrk="0" hangingPunct="1">
                  <a:defRPr sz="2800" b="1" kern="1200">
                    <a:solidFill>
                      <a:schemeClr val="tx1"/>
                    </a:solidFill>
                    <a:latin typeface="Times New Roman" pitchFamily="18" charset="0"/>
                    <a:ea typeface="+mn-ea"/>
                    <a:cs typeface="+mn-cs"/>
                  </a:defRPr>
                </a:lvl7pPr>
                <a:lvl8pPr marL="3200400" algn="l" defTabSz="914400" rtl="0" eaLnBrk="1" latinLnBrk="0" hangingPunct="1">
                  <a:defRPr sz="2800" b="1" kern="1200">
                    <a:solidFill>
                      <a:schemeClr val="tx1"/>
                    </a:solidFill>
                    <a:latin typeface="Times New Roman" pitchFamily="18" charset="0"/>
                    <a:ea typeface="+mn-ea"/>
                    <a:cs typeface="+mn-cs"/>
                  </a:defRPr>
                </a:lvl8pPr>
                <a:lvl9pPr marL="3657600" algn="l" defTabSz="914400" rtl="0" eaLnBrk="1" latinLnBrk="0" hangingPunct="1">
                  <a:defRPr sz="2800" b="1" kern="1200">
                    <a:solidFill>
                      <a:schemeClr val="tx1"/>
                    </a:solidFill>
                    <a:latin typeface="Times New Roman" pitchFamily="18" charset="0"/>
                    <a:ea typeface="+mn-ea"/>
                    <a:cs typeface="+mn-cs"/>
                  </a:defRPr>
                </a:lvl9pPr>
              </a:lstStyle>
              <a:p>
                <a:pPr/>
                <a14:m>
                  <m:oMathPara xmlns:m="http://schemas.openxmlformats.org/officeDocument/2006/math">
                    <m:oMathParaPr>
                      <m:jc m:val="centerGroup"/>
                    </m:oMathParaPr>
                    <m:oMath xmlns:m="http://schemas.openxmlformats.org/officeDocument/2006/math">
                      <m:d>
                        <m:dPr>
                          <m:begChr m:val="["/>
                          <m:endChr m:val="]"/>
                          <m:ctrlPr>
                            <a:rPr lang="en-US" sz="2300" b="0" i="1" smtClean="0">
                              <a:latin typeface="Cambria Math" panose="02040503050406030204" pitchFamily="18" charset="0"/>
                            </a:rPr>
                          </m:ctrlPr>
                        </m:dPr>
                        <m:e>
                          <m:m>
                            <m:mPr>
                              <m:mcs>
                                <m:mc>
                                  <m:mcPr>
                                    <m:count m:val="2"/>
                                    <m:mcJc m:val="center"/>
                                  </m:mcPr>
                                </m:mc>
                              </m:mcs>
                              <m:ctrlPr>
                                <a:rPr lang="en-US" sz="2300" b="0" i="1" smtClean="0">
                                  <a:latin typeface="Cambria Math" panose="02040503050406030204" pitchFamily="18" charset="0"/>
                                </a:rPr>
                              </m:ctrlPr>
                            </m:mPr>
                            <m:mr>
                              <m:e>
                                <m:m>
                                  <m:mPr>
                                    <m:mcs>
                                      <m:mc>
                                        <m:mcPr>
                                          <m:count m:val="2"/>
                                          <m:mcJc m:val="center"/>
                                        </m:mcPr>
                                      </m:mc>
                                    </m:mcs>
                                    <m:ctrlPr>
                                      <a:rPr lang="en-US" sz="2300" b="0" i="1" smtClean="0">
                                        <a:latin typeface="Cambria Math" panose="02040503050406030204" pitchFamily="18" charset="0"/>
                                      </a:rPr>
                                    </m:ctrlPr>
                                  </m:mPr>
                                  <m:mr>
                                    <m:e>
                                      <m:sSub>
                                        <m:sSubPr>
                                          <m:ctrlPr>
                                            <a:rPr lang="en-US" sz="2300" b="0" i="1">
                                              <a:latin typeface="Cambria Math" panose="02040503050406030204" pitchFamily="18" charset="0"/>
                                            </a:rPr>
                                          </m:ctrlPr>
                                        </m:sSubPr>
                                        <m:e>
                                          <m:r>
                                            <a:rPr lang="en-US" sz="2300" b="0" i="1" smtClean="0">
                                              <a:latin typeface="Cambria Math" panose="02040503050406030204" pitchFamily="18" charset="0"/>
                                            </a:rPr>
                                            <m:t>𝑠</m:t>
                                          </m:r>
                                        </m:e>
                                        <m:sub>
                                          <m:r>
                                            <a:rPr lang="en-US" sz="2300" b="0" i="1">
                                              <a:latin typeface="Cambria Math" panose="02040503050406030204" pitchFamily="18" charset="0"/>
                                            </a:rPr>
                                            <m:t>𝑥</m:t>
                                          </m:r>
                                        </m:sub>
                                      </m:sSub>
                                    </m:e>
                                    <m:e>
                                      <m:r>
                                        <a:rPr lang="en-US" sz="2300" b="0" i="1" smtClean="0">
                                          <a:latin typeface="Cambria Math" panose="02040503050406030204" pitchFamily="18" charset="0"/>
                                        </a:rPr>
                                        <m:t>0</m:t>
                                      </m:r>
                                    </m:e>
                                  </m:mr>
                                  <m:mr>
                                    <m:e>
                                      <m:r>
                                        <a:rPr lang="en-US" sz="2300" b="0" i="1" smtClean="0">
                                          <a:latin typeface="Cambria Math" panose="02040503050406030204" pitchFamily="18" charset="0"/>
                                        </a:rPr>
                                        <m:t>  0</m:t>
                                      </m:r>
                                    </m:e>
                                    <m:e>
                                      <m:sSub>
                                        <m:sSubPr>
                                          <m:ctrlPr>
                                            <a:rPr lang="en-US" sz="2300" b="0" i="1">
                                              <a:latin typeface="Cambria Math" panose="02040503050406030204" pitchFamily="18" charset="0"/>
                                            </a:rPr>
                                          </m:ctrlPr>
                                        </m:sSubPr>
                                        <m:e>
                                          <m:r>
                                            <a:rPr lang="en-US" sz="2300" b="0" i="1" smtClean="0">
                                              <a:latin typeface="Cambria Math" panose="02040503050406030204" pitchFamily="18" charset="0"/>
                                            </a:rPr>
                                            <m:t>𝑠</m:t>
                                          </m:r>
                                        </m:e>
                                        <m:sub>
                                          <m:r>
                                            <a:rPr lang="en-US" sz="2300" b="0" i="1">
                                              <a:latin typeface="Cambria Math" panose="02040503050406030204" pitchFamily="18" charset="0"/>
                                            </a:rPr>
                                            <m:t>𝑦</m:t>
                                          </m:r>
                                        </m:sub>
                                      </m:sSub>
                                    </m:e>
                                  </m:mr>
                                </m:m>
                              </m:e>
                              <m:e>
                                <m:m>
                                  <m:mPr>
                                    <m:mcs>
                                      <m:mc>
                                        <m:mcPr>
                                          <m:count m:val="2"/>
                                          <m:mcJc m:val="center"/>
                                        </m:mcPr>
                                      </m:mc>
                                    </m:mcs>
                                    <m:ctrlPr>
                                      <a:rPr lang="en-US" sz="2300" b="0" i="1" smtClean="0">
                                        <a:latin typeface="Cambria Math" panose="02040503050406030204" pitchFamily="18" charset="0"/>
                                      </a:rPr>
                                    </m:ctrlPr>
                                  </m:mPr>
                                  <m:mr>
                                    <m:e>
                                      <m:r>
                                        <m:rPr>
                                          <m:brk m:alnAt="7"/>
                                        </m:rPr>
                                        <a:rPr lang="en-US" sz="2300" b="0" i="1" smtClean="0">
                                          <a:latin typeface="Cambria Math" panose="02040503050406030204" pitchFamily="18" charset="0"/>
                                        </a:rPr>
                                        <m:t>0</m:t>
                                      </m:r>
                                    </m:e>
                                    <m:e>
                                      <m:r>
                                        <a:rPr lang="en-US" sz="2300" b="0" i="1" smtClean="0">
                                          <a:latin typeface="Cambria Math" panose="02040503050406030204" pitchFamily="18" charset="0"/>
                                        </a:rPr>
                                        <m:t> 0</m:t>
                                      </m:r>
                                    </m:e>
                                  </m:mr>
                                  <m:mr>
                                    <m:e>
                                      <m:r>
                                        <a:rPr lang="en-US" sz="2300" b="0" i="1" smtClean="0">
                                          <a:latin typeface="Cambria Math" panose="02040503050406030204" pitchFamily="18" charset="0"/>
                                        </a:rPr>
                                        <m:t>0</m:t>
                                      </m:r>
                                    </m:e>
                                    <m:e>
                                      <m:r>
                                        <a:rPr lang="en-US" sz="2300" b="0" i="1" smtClean="0">
                                          <a:latin typeface="Cambria Math" panose="02040503050406030204" pitchFamily="18" charset="0"/>
                                        </a:rPr>
                                        <m:t> 0</m:t>
                                      </m:r>
                                    </m:e>
                                  </m:mr>
                                </m:m>
                              </m:e>
                            </m:mr>
                            <m:mr>
                              <m:e>
                                <m:m>
                                  <m:mPr>
                                    <m:mcs>
                                      <m:mc>
                                        <m:mcPr>
                                          <m:count m:val="2"/>
                                          <m:mcJc m:val="center"/>
                                        </m:mcPr>
                                      </m:mc>
                                    </m:mcs>
                                    <m:ctrlPr>
                                      <a:rPr lang="en-US" sz="2300" b="0" i="1" smtClean="0">
                                        <a:latin typeface="Cambria Math" panose="02040503050406030204" pitchFamily="18" charset="0"/>
                                      </a:rPr>
                                    </m:ctrlPr>
                                  </m:mPr>
                                  <m:mr>
                                    <m:e>
                                      <m:r>
                                        <m:rPr>
                                          <m:brk m:alnAt="7"/>
                                        </m:rPr>
                                        <a:rPr lang="en-US" sz="2300" b="0" i="1" smtClean="0">
                                          <a:latin typeface="Cambria Math" panose="02040503050406030204" pitchFamily="18" charset="0"/>
                                        </a:rPr>
                                        <m:t> </m:t>
                                      </m:r>
                                      <m:r>
                                        <a:rPr lang="en-US" sz="2300" b="0" i="1" smtClean="0">
                                          <a:latin typeface="Cambria Math" panose="02040503050406030204" pitchFamily="18" charset="0"/>
                                        </a:rPr>
                                        <m:t>0</m:t>
                                      </m:r>
                                    </m:e>
                                    <m:e>
                                      <m:r>
                                        <a:rPr lang="en-US" sz="2300" b="0" i="1" smtClean="0">
                                          <a:latin typeface="Cambria Math" panose="02040503050406030204" pitchFamily="18" charset="0"/>
                                        </a:rPr>
                                        <m:t> 0</m:t>
                                      </m:r>
                                    </m:e>
                                  </m:mr>
                                  <m:mr>
                                    <m:e>
                                      <m:r>
                                        <a:rPr lang="en-US" sz="2300" b="0" i="1" smtClean="0">
                                          <a:latin typeface="Cambria Math" panose="02040503050406030204" pitchFamily="18" charset="0"/>
                                        </a:rPr>
                                        <m:t> 0</m:t>
                                      </m:r>
                                    </m:e>
                                    <m:e>
                                      <m:r>
                                        <a:rPr lang="en-US" sz="2300" b="0" i="1" smtClean="0">
                                          <a:latin typeface="Cambria Math" panose="02040503050406030204" pitchFamily="18" charset="0"/>
                                        </a:rPr>
                                        <m:t> 0</m:t>
                                      </m:r>
                                    </m:e>
                                  </m:mr>
                                </m:m>
                              </m:e>
                              <m:e>
                                <m:m>
                                  <m:mPr>
                                    <m:mcs>
                                      <m:mc>
                                        <m:mcPr>
                                          <m:count m:val="2"/>
                                          <m:mcJc m:val="center"/>
                                        </m:mcPr>
                                      </m:mc>
                                    </m:mcs>
                                    <m:ctrlPr>
                                      <a:rPr lang="en-US" sz="2300" b="0" i="1" smtClean="0">
                                        <a:latin typeface="Cambria Math" panose="02040503050406030204" pitchFamily="18" charset="0"/>
                                      </a:rPr>
                                    </m:ctrlPr>
                                  </m:mPr>
                                  <m:mr>
                                    <m:e>
                                      <m:r>
                                        <a:rPr lang="en-US" sz="2300" b="0" i="1" smtClean="0">
                                          <a:latin typeface="Cambria Math"/>
                                        </a:rPr>
                                        <m:t>∗</m:t>
                                      </m:r>
                                    </m:e>
                                    <m:e>
                                      <m:r>
                                        <a:rPr lang="en-US" sz="2300" b="0" i="1" smtClean="0">
                                          <a:latin typeface="Cambria Math" panose="02040503050406030204" pitchFamily="18" charset="0"/>
                                        </a:rPr>
                                        <m:t>0</m:t>
                                      </m:r>
                                    </m:e>
                                  </m:mr>
                                  <m:mr>
                                    <m:e>
                                      <m:r>
                                        <a:rPr lang="en-US" sz="2300" b="0" i="1" smtClean="0">
                                          <a:latin typeface="Cambria Math" panose="02040503050406030204" pitchFamily="18" charset="0"/>
                                        </a:rPr>
                                        <m:t>0</m:t>
                                      </m:r>
                                    </m:e>
                                    <m:e>
                                      <m:r>
                                        <a:rPr lang="en-US" sz="2300" b="0" i="1" smtClean="0">
                                          <a:latin typeface="Cambria Math" panose="02040503050406030204" pitchFamily="18" charset="0"/>
                                        </a:rPr>
                                        <m:t>1</m:t>
                                      </m:r>
                                    </m:e>
                                  </m:mr>
                                </m:m>
                              </m:e>
                            </m:mr>
                          </m:m>
                        </m:e>
                      </m:d>
                    </m:oMath>
                  </m:oMathPara>
                </a14:m>
                <a:endParaRPr lang="en-US" sz="2300" b="0" dirty="0"/>
              </a:p>
            </p:txBody>
          </p:sp>
        </mc:Choice>
        <mc:Fallback xmlns="">
          <p:sp>
            <p:nvSpPr>
              <p:cNvPr id="12" name="Téglalap 11"/>
              <p:cNvSpPr>
                <a:spLocks noRot="1" noChangeAspect="1" noMove="1" noResize="1" noEditPoints="1" noAdjustHandles="1" noChangeArrowheads="1" noChangeShapeType="1" noTextEdit="1"/>
              </p:cNvSpPr>
              <p:nvPr/>
            </p:nvSpPr>
            <p:spPr>
              <a:xfrm>
                <a:off x="1247995" y="4298217"/>
                <a:ext cx="2356543" cy="1432252"/>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églalap 12"/>
              <p:cNvSpPr/>
              <p:nvPr/>
            </p:nvSpPr>
            <p:spPr>
              <a:xfrm>
                <a:off x="3306264" y="4298216"/>
                <a:ext cx="3691972" cy="1417119"/>
              </a:xfrm>
              <a:prstGeom prst="rect">
                <a:avLst/>
              </a:prstGeom>
            </p:spPr>
            <p:txBody>
              <a:bodyPr wrap="none">
                <a:spAutoFit/>
              </a:bodyPr>
              <a:lstStyle>
                <a:defPPr>
                  <a:defRPr lang="hu-HU"/>
                </a:defPPr>
                <a:lvl1pPr algn="l" rtl="0" eaLnBrk="0" fontAlgn="base" hangingPunct="0">
                  <a:spcBef>
                    <a:spcPct val="0"/>
                  </a:spcBef>
                  <a:spcAft>
                    <a:spcPct val="0"/>
                  </a:spcAft>
                  <a:defRPr sz="2800" b="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8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8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8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800" b="1" kern="1200">
                    <a:solidFill>
                      <a:schemeClr val="tx1"/>
                    </a:solidFill>
                    <a:latin typeface="Times New Roman" pitchFamily="18" charset="0"/>
                    <a:ea typeface="+mn-ea"/>
                    <a:cs typeface="+mn-cs"/>
                  </a:defRPr>
                </a:lvl5pPr>
                <a:lvl6pPr marL="2286000" algn="l" defTabSz="914400" rtl="0" eaLnBrk="1" latinLnBrk="0" hangingPunct="1">
                  <a:defRPr sz="2800" b="1" kern="1200">
                    <a:solidFill>
                      <a:schemeClr val="tx1"/>
                    </a:solidFill>
                    <a:latin typeface="Times New Roman" pitchFamily="18" charset="0"/>
                    <a:ea typeface="+mn-ea"/>
                    <a:cs typeface="+mn-cs"/>
                  </a:defRPr>
                </a:lvl6pPr>
                <a:lvl7pPr marL="2743200" algn="l" defTabSz="914400" rtl="0" eaLnBrk="1" latinLnBrk="0" hangingPunct="1">
                  <a:defRPr sz="2800" b="1" kern="1200">
                    <a:solidFill>
                      <a:schemeClr val="tx1"/>
                    </a:solidFill>
                    <a:latin typeface="Times New Roman" pitchFamily="18" charset="0"/>
                    <a:ea typeface="+mn-ea"/>
                    <a:cs typeface="+mn-cs"/>
                  </a:defRPr>
                </a:lvl7pPr>
                <a:lvl8pPr marL="3200400" algn="l" defTabSz="914400" rtl="0" eaLnBrk="1" latinLnBrk="0" hangingPunct="1">
                  <a:defRPr sz="2800" b="1" kern="1200">
                    <a:solidFill>
                      <a:schemeClr val="tx1"/>
                    </a:solidFill>
                    <a:latin typeface="Times New Roman" pitchFamily="18" charset="0"/>
                    <a:ea typeface="+mn-ea"/>
                    <a:cs typeface="+mn-cs"/>
                  </a:defRPr>
                </a:lvl8pPr>
                <a:lvl9pPr marL="3657600" algn="l" defTabSz="914400" rtl="0" eaLnBrk="1" latinLnBrk="0" hangingPunct="1">
                  <a:defRPr sz="2800" b="1" kern="1200">
                    <a:solidFill>
                      <a:schemeClr val="tx1"/>
                    </a:solidFill>
                    <a:latin typeface="Times New Roman" pitchFamily="18" charset="0"/>
                    <a:ea typeface="+mn-ea"/>
                    <a:cs typeface="+mn-cs"/>
                  </a:defRPr>
                </a:lvl9pPr>
              </a:lstStyle>
              <a:p>
                <a:pPr/>
                <a14:m>
                  <m:oMathPara xmlns:m="http://schemas.openxmlformats.org/officeDocument/2006/math">
                    <m:oMathParaPr>
                      <m:jc m:val="centerGroup"/>
                    </m:oMathParaPr>
                    <m:oMath xmlns:m="http://schemas.openxmlformats.org/officeDocument/2006/math">
                      <m:d>
                        <m:dPr>
                          <m:begChr m:val="["/>
                          <m:endChr m:val="]"/>
                          <m:ctrlPr>
                            <a:rPr lang="en-US" sz="2300" b="0" i="1" smtClean="0">
                              <a:latin typeface="Cambria Math" panose="02040503050406030204" pitchFamily="18" charset="0"/>
                            </a:rPr>
                          </m:ctrlPr>
                        </m:dPr>
                        <m:e>
                          <m:m>
                            <m:mPr>
                              <m:mcs>
                                <m:mc>
                                  <m:mcPr>
                                    <m:count m:val="2"/>
                                    <m:mcJc m:val="center"/>
                                  </m:mcPr>
                                </m:mc>
                              </m:mcs>
                              <m:ctrlPr>
                                <a:rPr lang="en-US" sz="2300" b="0" i="1" smtClean="0">
                                  <a:latin typeface="Cambria Math" panose="02040503050406030204" pitchFamily="18" charset="0"/>
                                </a:rPr>
                              </m:ctrlPr>
                            </m:mPr>
                            <m:mr>
                              <m:e>
                                <m:m>
                                  <m:mPr>
                                    <m:mcs>
                                      <m:mc>
                                        <m:mcPr>
                                          <m:count m:val="2"/>
                                          <m:mcJc m:val="center"/>
                                        </m:mcPr>
                                      </m:mc>
                                    </m:mcs>
                                    <m:ctrlPr>
                                      <a:rPr lang="en-US" sz="2300" b="0" i="1" smtClean="0">
                                        <a:latin typeface="Cambria Math" panose="02040503050406030204" pitchFamily="18" charset="0"/>
                                      </a:rPr>
                                    </m:ctrlPr>
                                  </m:mPr>
                                  <m:mr>
                                    <m:e>
                                      <m:r>
                                        <m:rPr>
                                          <m:sty m:val="p"/>
                                        </m:rPr>
                                        <a:rPr lang="hu-HU" altLang="hu-HU" sz="2300" b="0">
                                          <a:latin typeface="Cambria Math" panose="02040503050406030204" pitchFamily="18" charset="0"/>
                                        </a:rPr>
                                        <m:t>cos</m:t>
                                      </m:r>
                                      <m:r>
                                        <a:rPr lang="hu-HU" altLang="hu-HU" sz="2300" b="0" i="1">
                                          <a:latin typeface="Cambria Math" panose="02040503050406030204" pitchFamily="18" charset="0"/>
                                        </a:rPr>
                                        <m:t>⁡(</m:t>
                                      </m:r>
                                      <m:r>
                                        <a:rPr lang="hu-HU" altLang="hu-HU" sz="2300" b="0" i="1">
                                          <a:latin typeface="Cambria Math" panose="02040503050406030204" pitchFamily="18" charset="0"/>
                                          <a:ea typeface="Cambria Math" panose="02040503050406030204" pitchFamily="18" charset="0"/>
                                        </a:rPr>
                                        <m:t>𝜑</m:t>
                                      </m:r>
                                      <m:r>
                                        <a:rPr lang="hu-HU" altLang="hu-HU" sz="2300" b="0" i="1">
                                          <a:latin typeface="Cambria Math" panose="02040503050406030204" pitchFamily="18" charset="0"/>
                                          <a:ea typeface="Cambria Math" panose="02040503050406030204" pitchFamily="18" charset="0"/>
                                        </a:rPr>
                                        <m:t>)</m:t>
                                      </m:r>
                                    </m:e>
                                    <m:e>
                                      <m:r>
                                        <m:rPr>
                                          <m:sty m:val="p"/>
                                        </m:rPr>
                                        <a:rPr lang="hu-HU" altLang="hu-HU" sz="2300" b="0">
                                          <a:latin typeface="Cambria Math" panose="02040503050406030204" pitchFamily="18" charset="0"/>
                                        </a:rPr>
                                        <m:t>sin</m:t>
                                      </m:r>
                                      <m:r>
                                        <a:rPr lang="hu-HU" altLang="hu-HU" sz="2300" b="0" i="1">
                                          <a:latin typeface="Cambria Math" panose="02040503050406030204" pitchFamily="18" charset="0"/>
                                        </a:rPr>
                                        <m:t>⁡(</m:t>
                                      </m:r>
                                      <m:r>
                                        <a:rPr lang="hu-HU" altLang="hu-HU" sz="2300" b="0" i="1">
                                          <a:latin typeface="Cambria Math" panose="02040503050406030204" pitchFamily="18" charset="0"/>
                                          <a:ea typeface="Cambria Math" panose="02040503050406030204" pitchFamily="18" charset="0"/>
                                        </a:rPr>
                                        <m:t>𝜑</m:t>
                                      </m:r>
                                      <m:r>
                                        <a:rPr lang="hu-HU" altLang="hu-HU" sz="2300" b="0" i="1">
                                          <a:latin typeface="Cambria Math" panose="02040503050406030204" pitchFamily="18" charset="0"/>
                                          <a:ea typeface="Cambria Math" panose="02040503050406030204" pitchFamily="18" charset="0"/>
                                        </a:rPr>
                                        <m:t>)</m:t>
                                      </m:r>
                                    </m:e>
                                  </m:mr>
                                  <m:mr>
                                    <m:e>
                                      <m:r>
                                        <a:rPr lang="en-US" altLang="hu-HU" sz="2300" b="0">
                                          <a:latin typeface="Cambria Math" panose="02040503050406030204" pitchFamily="18" charset="0"/>
                                        </a:rPr>
                                        <m:t>−</m:t>
                                      </m:r>
                                      <m:r>
                                        <m:rPr>
                                          <m:sty m:val="p"/>
                                        </m:rPr>
                                        <a:rPr lang="hu-HU" altLang="hu-HU" sz="2300" b="0">
                                          <a:latin typeface="Cambria Math" panose="02040503050406030204" pitchFamily="18" charset="0"/>
                                        </a:rPr>
                                        <m:t>sin</m:t>
                                      </m:r>
                                      <m:r>
                                        <a:rPr lang="hu-HU" altLang="hu-HU" sz="2300" b="0" i="1">
                                          <a:latin typeface="Cambria Math" panose="02040503050406030204" pitchFamily="18" charset="0"/>
                                        </a:rPr>
                                        <m:t>⁡(</m:t>
                                      </m:r>
                                      <m:r>
                                        <a:rPr lang="hu-HU" altLang="hu-HU" sz="2300" b="0" i="1">
                                          <a:latin typeface="Cambria Math" panose="02040503050406030204" pitchFamily="18" charset="0"/>
                                          <a:ea typeface="Cambria Math" panose="02040503050406030204" pitchFamily="18" charset="0"/>
                                        </a:rPr>
                                        <m:t>𝜑</m:t>
                                      </m:r>
                                      <m:r>
                                        <a:rPr lang="hu-HU" altLang="hu-HU" sz="2300" b="0" i="1">
                                          <a:latin typeface="Cambria Math" panose="02040503050406030204" pitchFamily="18" charset="0"/>
                                          <a:ea typeface="Cambria Math" panose="02040503050406030204" pitchFamily="18" charset="0"/>
                                        </a:rPr>
                                        <m:t>)</m:t>
                                      </m:r>
                                    </m:e>
                                    <m:e>
                                      <m:r>
                                        <m:rPr>
                                          <m:sty m:val="p"/>
                                        </m:rPr>
                                        <a:rPr lang="hu-HU" altLang="hu-HU" sz="2300" b="0">
                                          <a:latin typeface="Cambria Math" panose="02040503050406030204" pitchFamily="18" charset="0"/>
                                        </a:rPr>
                                        <m:t>cos</m:t>
                                      </m:r>
                                      <m:r>
                                        <a:rPr lang="hu-HU" altLang="hu-HU" sz="2300" b="0" i="1">
                                          <a:latin typeface="Cambria Math" panose="02040503050406030204" pitchFamily="18" charset="0"/>
                                        </a:rPr>
                                        <m:t>⁡(</m:t>
                                      </m:r>
                                      <m:r>
                                        <a:rPr lang="hu-HU" altLang="hu-HU" sz="2300" b="0" i="1">
                                          <a:latin typeface="Cambria Math" panose="02040503050406030204" pitchFamily="18" charset="0"/>
                                          <a:ea typeface="Cambria Math" panose="02040503050406030204" pitchFamily="18" charset="0"/>
                                        </a:rPr>
                                        <m:t>𝜑</m:t>
                                      </m:r>
                                      <m:r>
                                        <a:rPr lang="hu-HU" altLang="hu-HU" sz="2300" b="0" i="1">
                                          <a:latin typeface="Cambria Math" panose="02040503050406030204" pitchFamily="18" charset="0"/>
                                          <a:ea typeface="Cambria Math" panose="02040503050406030204" pitchFamily="18" charset="0"/>
                                        </a:rPr>
                                        <m:t>)</m:t>
                                      </m:r>
                                    </m:e>
                                  </m:mr>
                                </m:m>
                              </m:e>
                              <m:e>
                                <m:m>
                                  <m:mPr>
                                    <m:mcs>
                                      <m:mc>
                                        <m:mcPr>
                                          <m:count m:val="2"/>
                                          <m:mcJc m:val="center"/>
                                        </m:mcPr>
                                      </m:mc>
                                    </m:mcs>
                                    <m:ctrlPr>
                                      <a:rPr lang="en-US" sz="2300" b="0" i="1" smtClean="0">
                                        <a:latin typeface="Cambria Math" panose="02040503050406030204" pitchFamily="18" charset="0"/>
                                      </a:rPr>
                                    </m:ctrlPr>
                                  </m:mPr>
                                  <m:mr>
                                    <m:e>
                                      <m:r>
                                        <m:rPr>
                                          <m:brk m:alnAt="7"/>
                                        </m:rPr>
                                        <a:rPr lang="en-US" sz="2300" b="0" i="1" smtClean="0">
                                          <a:latin typeface="Cambria Math" panose="02040503050406030204" pitchFamily="18" charset="0"/>
                                        </a:rPr>
                                        <m:t>0</m:t>
                                      </m:r>
                                    </m:e>
                                    <m:e>
                                      <m:r>
                                        <a:rPr lang="en-US" sz="2300" b="0" i="1" smtClean="0">
                                          <a:latin typeface="Cambria Math" panose="02040503050406030204" pitchFamily="18" charset="0"/>
                                        </a:rPr>
                                        <m:t> 0</m:t>
                                      </m:r>
                                    </m:e>
                                  </m:mr>
                                  <m:mr>
                                    <m:e>
                                      <m:r>
                                        <a:rPr lang="en-US" sz="2300" b="0" i="1" smtClean="0">
                                          <a:latin typeface="Cambria Math" panose="02040503050406030204" pitchFamily="18" charset="0"/>
                                        </a:rPr>
                                        <m:t>0</m:t>
                                      </m:r>
                                    </m:e>
                                    <m:e>
                                      <m:r>
                                        <a:rPr lang="en-US" sz="2300" b="0" i="1" smtClean="0">
                                          <a:latin typeface="Cambria Math" panose="02040503050406030204" pitchFamily="18" charset="0"/>
                                        </a:rPr>
                                        <m:t> 0</m:t>
                                      </m:r>
                                    </m:e>
                                  </m:mr>
                                </m:m>
                              </m:e>
                            </m:mr>
                            <m:mr>
                              <m:e>
                                <m:m>
                                  <m:mPr>
                                    <m:mcs>
                                      <m:mc>
                                        <m:mcPr>
                                          <m:count m:val="2"/>
                                          <m:mcJc m:val="center"/>
                                        </m:mcPr>
                                      </m:mc>
                                    </m:mcs>
                                    <m:ctrlPr>
                                      <a:rPr lang="en-US" sz="2300" b="0" i="1" smtClean="0">
                                        <a:latin typeface="Cambria Math" panose="02040503050406030204" pitchFamily="18" charset="0"/>
                                      </a:rPr>
                                    </m:ctrlPr>
                                  </m:mPr>
                                  <m:mr>
                                    <m:e>
                                      <m:r>
                                        <m:rPr>
                                          <m:brk m:alnAt="7"/>
                                        </m:rPr>
                                        <a:rPr lang="en-US" sz="2300" b="0" i="1" smtClean="0">
                                          <a:latin typeface="Cambria Math" panose="02040503050406030204" pitchFamily="18" charset="0"/>
                                        </a:rPr>
                                        <m:t> </m:t>
                                      </m:r>
                                      <m:r>
                                        <a:rPr lang="en-US" sz="2300" b="0" i="1" smtClean="0">
                                          <a:latin typeface="Cambria Math" panose="02040503050406030204" pitchFamily="18" charset="0"/>
                                        </a:rPr>
                                        <m:t>0</m:t>
                                      </m:r>
                                    </m:e>
                                    <m:e>
                                      <m:r>
                                        <a:rPr lang="en-US" sz="2300" b="0" i="1" smtClean="0">
                                          <a:latin typeface="Cambria Math" panose="02040503050406030204" pitchFamily="18" charset="0"/>
                                        </a:rPr>
                                        <m:t> </m:t>
                                      </m:r>
                                      <m:r>
                                        <a:rPr lang="en-US" sz="2300" b="0" i="1" smtClean="0">
                                          <a:latin typeface="Cambria Math"/>
                                        </a:rPr>
                                        <m:t>          </m:t>
                                      </m:r>
                                      <m:r>
                                        <a:rPr lang="en-US" sz="2300" b="0" i="1" smtClean="0">
                                          <a:latin typeface="Cambria Math" panose="02040503050406030204" pitchFamily="18" charset="0"/>
                                        </a:rPr>
                                        <m:t>0</m:t>
                                      </m:r>
                                    </m:e>
                                  </m:mr>
                                  <m:mr>
                                    <m:e>
                                      <m:r>
                                        <a:rPr lang="en-US" sz="2300" b="0" i="1" smtClean="0">
                                          <a:latin typeface="Cambria Math" panose="02040503050406030204" pitchFamily="18" charset="0"/>
                                        </a:rPr>
                                        <m:t> 0</m:t>
                                      </m:r>
                                    </m:e>
                                    <m:e>
                                      <m:r>
                                        <a:rPr lang="en-US" sz="2300" b="0" i="1" smtClean="0">
                                          <a:latin typeface="Cambria Math" panose="02040503050406030204" pitchFamily="18" charset="0"/>
                                        </a:rPr>
                                        <m:t> </m:t>
                                      </m:r>
                                      <m:r>
                                        <a:rPr lang="en-US" sz="2300" b="0" i="1" smtClean="0">
                                          <a:latin typeface="Cambria Math"/>
                                        </a:rPr>
                                        <m:t>          </m:t>
                                      </m:r>
                                      <m:r>
                                        <a:rPr lang="en-US" sz="2300" b="0" i="1" smtClean="0">
                                          <a:latin typeface="Cambria Math" panose="02040503050406030204" pitchFamily="18" charset="0"/>
                                        </a:rPr>
                                        <m:t>0</m:t>
                                      </m:r>
                                    </m:e>
                                  </m:mr>
                                </m:m>
                              </m:e>
                              <m:e>
                                <m:m>
                                  <m:mPr>
                                    <m:mcs>
                                      <m:mc>
                                        <m:mcPr>
                                          <m:count m:val="2"/>
                                          <m:mcJc m:val="center"/>
                                        </m:mcPr>
                                      </m:mc>
                                    </m:mcs>
                                    <m:ctrlPr>
                                      <a:rPr lang="en-US" sz="2300" b="0" i="1" smtClean="0">
                                        <a:latin typeface="Cambria Math" panose="02040503050406030204" pitchFamily="18" charset="0"/>
                                      </a:rPr>
                                    </m:ctrlPr>
                                  </m:mPr>
                                  <m:mr>
                                    <m:e>
                                      <m:r>
                                        <a:rPr lang="en-US" sz="2300" b="0" i="1" smtClean="0">
                                          <a:latin typeface="Cambria Math"/>
                                        </a:rPr>
                                        <m:t>∗</m:t>
                                      </m:r>
                                    </m:e>
                                    <m:e>
                                      <m:r>
                                        <a:rPr lang="en-US" sz="2300" b="0" i="1" smtClean="0">
                                          <a:latin typeface="Cambria Math" panose="02040503050406030204" pitchFamily="18" charset="0"/>
                                        </a:rPr>
                                        <m:t>0</m:t>
                                      </m:r>
                                    </m:e>
                                  </m:mr>
                                  <m:mr>
                                    <m:e>
                                      <m:r>
                                        <a:rPr lang="en-US" sz="2300" b="0" i="1" smtClean="0">
                                          <a:latin typeface="Cambria Math" panose="02040503050406030204" pitchFamily="18" charset="0"/>
                                        </a:rPr>
                                        <m:t>0</m:t>
                                      </m:r>
                                    </m:e>
                                    <m:e>
                                      <m:r>
                                        <a:rPr lang="en-US" sz="2300" b="0" i="1" smtClean="0">
                                          <a:latin typeface="Cambria Math" panose="02040503050406030204" pitchFamily="18" charset="0"/>
                                        </a:rPr>
                                        <m:t>1</m:t>
                                      </m:r>
                                    </m:e>
                                  </m:mr>
                                </m:m>
                              </m:e>
                            </m:mr>
                          </m:m>
                        </m:e>
                      </m:d>
                    </m:oMath>
                  </m:oMathPara>
                </a14:m>
                <a:endParaRPr lang="en-US" sz="2300" b="0" dirty="0"/>
              </a:p>
            </p:txBody>
          </p:sp>
        </mc:Choice>
        <mc:Fallback xmlns="">
          <p:sp>
            <p:nvSpPr>
              <p:cNvPr id="13" name="Téglalap 12"/>
              <p:cNvSpPr>
                <a:spLocks noRot="1" noChangeAspect="1" noMove="1" noResize="1" noEditPoints="1" noAdjustHandles="1" noChangeArrowheads="1" noChangeShapeType="1" noTextEdit="1"/>
              </p:cNvSpPr>
              <p:nvPr/>
            </p:nvSpPr>
            <p:spPr>
              <a:xfrm>
                <a:off x="3306264" y="4298216"/>
                <a:ext cx="3691972" cy="1417119"/>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églalap 13"/>
              <p:cNvSpPr/>
              <p:nvPr/>
            </p:nvSpPr>
            <p:spPr>
              <a:xfrm>
                <a:off x="6696653" y="4306905"/>
                <a:ext cx="2376227" cy="1422954"/>
              </a:xfrm>
              <a:prstGeom prst="rect">
                <a:avLst/>
              </a:prstGeom>
            </p:spPr>
            <p:txBody>
              <a:bodyPr wrap="none">
                <a:spAutoFit/>
              </a:bodyPr>
              <a:lstStyle>
                <a:defPPr>
                  <a:defRPr lang="hu-HU"/>
                </a:defPPr>
                <a:lvl1pPr algn="l" rtl="0" eaLnBrk="0" fontAlgn="base" hangingPunct="0">
                  <a:spcBef>
                    <a:spcPct val="0"/>
                  </a:spcBef>
                  <a:spcAft>
                    <a:spcPct val="0"/>
                  </a:spcAft>
                  <a:defRPr sz="2800" b="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8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8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8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800" b="1" kern="1200">
                    <a:solidFill>
                      <a:schemeClr val="tx1"/>
                    </a:solidFill>
                    <a:latin typeface="Times New Roman" pitchFamily="18" charset="0"/>
                    <a:ea typeface="+mn-ea"/>
                    <a:cs typeface="+mn-cs"/>
                  </a:defRPr>
                </a:lvl5pPr>
                <a:lvl6pPr marL="2286000" algn="l" defTabSz="914400" rtl="0" eaLnBrk="1" latinLnBrk="0" hangingPunct="1">
                  <a:defRPr sz="2800" b="1" kern="1200">
                    <a:solidFill>
                      <a:schemeClr val="tx1"/>
                    </a:solidFill>
                    <a:latin typeface="Times New Roman" pitchFamily="18" charset="0"/>
                    <a:ea typeface="+mn-ea"/>
                    <a:cs typeface="+mn-cs"/>
                  </a:defRPr>
                </a:lvl6pPr>
                <a:lvl7pPr marL="2743200" algn="l" defTabSz="914400" rtl="0" eaLnBrk="1" latinLnBrk="0" hangingPunct="1">
                  <a:defRPr sz="2800" b="1" kern="1200">
                    <a:solidFill>
                      <a:schemeClr val="tx1"/>
                    </a:solidFill>
                    <a:latin typeface="Times New Roman" pitchFamily="18" charset="0"/>
                    <a:ea typeface="+mn-ea"/>
                    <a:cs typeface="+mn-cs"/>
                  </a:defRPr>
                </a:lvl7pPr>
                <a:lvl8pPr marL="3200400" algn="l" defTabSz="914400" rtl="0" eaLnBrk="1" latinLnBrk="0" hangingPunct="1">
                  <a:defRPr sz="2800" b="1" kern="1200">
                    <a:solidFill>
                      <a:schemeClr val="tx1"/>
                    </a:solidFill>
                    <a:latin typeface="Times New Roman" pitchFamily="18" charset="0"/>
                    <a:ea typeface="+mn-ea"/>
                    <a:cs typeface="+mn-cs"/>
                  </a:defRPr>
                </a:lvl8pPr>
                <a:lvl9pPr marL="3657600" algn="l" defTabSz="914400" rtl="0" eaLnBrk="1" latinLnBrk="0" hangingPunct="1">
                  <a:defRPr sz="2800" b="1" kern="1200">
                    <a:solidFill>
                      <a:schemeClr val="tx1"/>
                    </a:solidFill>
                    <a:latin typeface="Times New Roman" pitchFamily="18" charset="0"/>
                    <a:ea typeface="+mn-ea"/>
                    <a:cs typeface="+mn-cs"/>
                  </a:defRPr>
                </a:lvl9pPr>
              </a:lstStyle>
              <a:p>
                <a:pPr/>
                <a14:m>
                  <m:oMathPara xmlns:m="http://schemas.openxmlformats.org/officeDocument/2006/math">
                    <m:oMathParaPr>
                      <m:jc m:val="centerGroup"/>
                    </m:oMathParaPr>
                    <m:oMath xmlns:m="http://schemas.openxmlformats.org/officeDocument/2006/math">
                      <m:d>
                        <m:dPr>
                          <m:begChr m:val="["/>
                          <m:endChr m:val="]"/>
                          <m:ctrlPr>
                            <a:rPr lang="en-US" sz="2300" b="0" i="1" smtClean="0">
                              <a:latin typeface="Cambria Math" panose="02040503050406030204" pitchFamily="18" charset="0"/>
                            </a:rPr>
                          </m:ctrlPr>
                        </m:dPr>
                        <m:e>
                          <m:m>
                            <m:mPr>
                              <m:mcs>
                                <m:mc>
                                  <m:mcPr>
                                    <m:count m:val="2"/>
                                    <m:mcJc m:val="center"/>
                                  </m:mcPr>
                                </m:mc>
                              </m:mcs>
                              <m:ctrlPr>
                                <a:rPr lang="en-US" sz="2300" b="0" i="1" smtClean="0">
                                  <a:latin typeface="Cambria Math" panose="02040503050406030204" pitchFamily="18" charset="0"/>
                                </a:rPr>
                              </m:ctrlPr>
                            </m:mPr>
                            <m:mr>
                              <m:e>
                                <m:m>
                                  <m:mPr>
                                    <m:mcs>
                                      <m:mc>
                                        <m:mcPr>
                                          <m:count m:val="2"/>
                                          <m:mcJc m:val="center"/>
                                        </m:mcPr>
                                      </m:mc>
                                    </m:mcs>
                                    <m:ctrlPr>
                                      <a:rPr lang="en-US" sz="2300" b="0" i="1" smtClean="0">
                                        <a:latin typeface="Cambria Math" panose="02040503050406030204" pitchFamily="18" charset="0"/>
                                      </a:rPr>
                                    </m:ctrlPr>
                                  </m:mPr>
                                  <m:mr>
                                    <m:e>
                                      <m:r>
                                        <m:rPr>
                                          <m:brk m:alnAt="7"/>
                                        </m:rPr>
                                        <a:rPr lang="en-US" sz="2300" b="0" i="1" smtClean="0">
                                          <a:latin typeface="Cambria Math" panose="02040503050406030204" pitchFamily="18" charset="0"/>
                                        </a:rPr>
                                        <m:t>1</m:t>
                                      </m:r>
                                    </m:e>
                                    <m:e>
                                      <m:r>
                                        <a:rPr lang="en-US" sz="2300" b="0" i="1" smtClean="0">
                                          <a:latin typeface="Cambria Math" panose="02040503050406030204" pitchFamily="18" charset="0"/>
                                        </a:rPr>
                                        <m:t> 0</m:t>
                                      </m:r>
                                    </m:e>
                                  </m:mr>
                                  <m:mr>
                                    <m:e>
                                      <m:r>
                                        <a:rPr lang="en-US" sz="2300" b="0" i="1" smtClean="0">
                                          <a:latin typeface="Cambria Math" panose="02040503050406030204" pitchFamily="18" charset="0"/>
                                        </a:rPr>
                                        <m:t>0</m:t>
                                      </m:r>
                                    </m:e>
                                    <m:e>
                                      <m:r>
                                        <a:rPr lang="en-US" sz="2300" b="0" i="1" smtClean="0">
                                          <a:latin typeface="Cambria Math" panose="02040503050406030204" pitchFamily="18" charset="0"/>
                                        </a:rPr>
                                        <m:t> 1</m:t>
                                      </m:r>
                                    </m:e>
                                  </m:mr>
                                </m:m>
                              </m:e>
                              <m:e>
                                <m:m>
                                  <m:mPr>
                                    <m:mcs>
                                      <m:mc>
                                        <m:mcPr>
                                          <m:count m:val="2"/>
                                          <m:mcJc m:val="center"/>
                                        </m:mcPr>
                                      </m:mc>
                                    </m:mcs>
                                    <m:ctrlPr>
                                      <a:rPr lang="en-US" sz="2300" b="0" i="1" smtClean="0">
                                        <a:latin typeface="Cambria Math" panose="02040503050406030204" pitchFamily="18" charset="0"/>
                                      </a:rPr>
                                    </m:ctrlPr>
                                  </m:mPr>
                                  <m:mr>
                                    <m:e>
                                      <m:r>
                                        <m:rPr>
                                          <m:brk m:alnAt="7"/>
                                        </m:rPr>
                                        <a:rPr lang="en-US" sz="2300" b="0" i="1" smtClean="0">
                                          <a:latin typeface="Cambria Math" panose="02040503050406030204" pitchFamily="18" charset="0"/>
                                        </a:rPr>
                                        <m:t>0</m:t>
                                      </m:r>
                                    </m:e>
                                    <m:e>
                                      <m:r>
                                        <a:rPr lang="en-US" sz="2300" b="0" i="1" smtClean="0">
                                          <a:latin typeface="Cambria Math" panose="02040503050406030204" pitchFamily="18" charset="0"/>
                                        </a:rPr>
                                        <m:t> 0</m:t>
                                      </m:r>
                                    </m:e>
                                  </m:mr>
                                  <m:mr>
                                    <m:e>
                                      <m:r>
                                        <a:rPr lang="en-US" sz="2300" b="0" i="1" smtClean="0">
                                          <a:latin typeface="Cambria Math" panose="02040503050406030204" pitchFamily="18" charset="0"/>
                                        </a:rPr>
                                        <m:t>0</m:t>
                                      </m:r>
                                    </m:e>
                                    <m:e>
                                      <m:r>
                                        <a:rPr lang="en-US" sz="2300" b="0" i="1" smtClean="0">
                                          <a:latin typeface="Cambria Math" panose="02040503050406030204" pitchFamily="18" charset="0"/>
                                        </a:rPr>
                                        <m:t> 0</m:t>
                                      </m:r>
                                    </m:e>
                                  </m:mr>
                                </m:m>
                              </m:e>
                            </m:mr>
                            <m:mr>
                              <m:e>
                                <m:m>
                                  <m:mPr>
                                    <m:mcs>
                                      <m:mc>
                                        <m:mcPr>
                                          <m:count m:val="2"/>
                                          <m:mcJc m:val="center"/>
                                        </m:mcPr>
                                      </m:mc>
                                    </m:mcs>
                                    <m:ctrlPr>
                                      <a:rPr lang="en-US" sz="2300" b="0" i="1" smtClean="0">
                                        <a:latin typeface="Cambria Math" panose="02040503050406030204" pitchFamily="18" charset="0"/>
                                      </a:rPr>
                                    </m:ctrlPr>
                                  </m:mPr>
                                  <m:mr>
                                    <m:e>
                                      <m:r>
                                        <m:rPr>
                                          <m:brk m:alnAt="7"/>
                                        </m:rPr>
                                        <a:rPr lang="en-US" sz="2300" b="0" i="1" smtClean="0">
                                          <a:latin typeface="Cambria Math" panose="02040503050406030204" pitchFamily="18" charset="0"/>
                                        </a:rPr>
                                        <m:t> </m:t>
                                      </m:r>
                                      <m:r>
                                        <a:rPr lang="en-US" sz="2300" b="0" i="1" smtClean="0">
                                          <a:latin typeface="Cambria Math" panose="02040503050406030204" pitchFamily="18" charset="0"/>
                                        </a:rPr>
                                        <m:t>0</m:t>
                                      </m:r>
                                    </m:e>
                                    <m:e>
                                      <m:r>
                                        <a:rPr lang="en-US" sz="2300" b="0" i="1" smtClean="0">
                                          <a:latin typeface="Cambria Math" panose="02040503050406030204" pitchFamily="18" charset="0"/>
                                        </a:rPr>
                                        <m:t>0</m:t>
                                      </m:r>
                                    </m:e>
                                  </m:mr>
                                  <m:mr>
                                    <m:e>
                                      <m:sSub>
                                        <m:sSubPr>
                                          <m:ctrlPr>
                                            <a:rPr lang="en-US" sz="2300" b="0" i="1" smtClean="0">
                                              <a:latin typeface="Cambria Math" panose="02040503050406030204" pitchFamily="18" charset="0"/>
                                            </a:rPr>
                                          </m:ctrlPr>
                                        </m:sSubPr>
                                        <m:e>
                                          <m:r>
                                            <a:rPr lang="en-US" sz="2300" b="0" i="1" smtClean="0">
                                              <a:latin typeface="Cambria Math" panose="02040503050406030204" pitchFamily="18" charset="0"/>
                                            </a:rPr>
                                            <m:t>𝑣</m:t>
                                          </m:r>
                                        </m:e>
                                        <m:sub>
                                          <m:r>
                                            <a:rPr lang="en-US" sz="2300" b="0" i="1" smtClean="0">
                                              <a:latin typeface="Cambria Math" panose="02040503050406030204" pitchFamily="18" charset="0"/>
                                            </a:rPr>
                                            <m:t>𝑥</m:t>
                                          </m:r>
                                        </m:sub>
                                      </m:sSub>
                                    </m:e>
                                    <m:e>
                                      <m:sSub>
                                        <m:sSubPr>
                                          <m:ctrlPr>
                                            <a:rPr lang="en-US" sz="2300" b="0" i="1">
                                              <a:latin typeface="Cambria Math" panose="02040503050406030204" pitchFamily="18" charset="0"/>
                                            </a:rPr>
                                          </m:ctrlPr>
                                        </m:sSubPr>
                                        <m:e>
                                          <m:r>
                                            <a:rPr lang="en-US" sz="2300" b="0" i="1">
                                              <a:latin typeface="Cambria Math" panose="02040503050406030204" pitchFamily="18" charset="0"/>
                                            </a:rPr>
                                            <m:t>𝑣</m:t>
                                          </m:r>
                                        </m:e>
                                        <m:sub>
                                          <m:r>
                                            <a:rPr lang="en-US" sz="2300" b="0" i="1" smtClean="0">
                                              <a:latin typeface="Cambria Math" panose="02040503050406030204" pitchFamily="18" charset="0"/>
                                            </a:rPr>
                                            <m:t>𝑦</m:t>
                                          </m:r>
                                        </m:sub>
                                      </m:sSub>
                                    </m:e>
                                  </m:mr>
                                </m:m>
                              </m:e>
                              <m:e>
                                <m:m>
                                  <m:mPr>
                                    <m:mcs>
                                      <m:mc>
                                        <m:mcPr>
                                          <m:count m:val="2"/>
                                          <m:mcJc m:val="center"/>
                                        </m:mcPr>
                                      </m:mc>
                                    </m:mcs>
                                    <m:ctrlPr>
                                      <a:rPr lang="en-US" sz="2300" b="0" i="1" smtClean="0">
                                        <a:latin typeface="Cambria Math" panose="02040503050406030204" pitchFamily="18" charset="0"/>
                                      </a:rPr>
                                    </m:ctrlPr>
                                  </m:mPr>
                                  <m:mr>
                                    <m:e>
                                      <m:r>
                                        <a:rPr lang="en-US" sz="2300" b="0" i="1" smtClean="0">
                                          <a:latin typeface="Cambria Math"/>
                                        </a:rPr>
                                        <m:t>∗</m:t>
                                      </m:r>
                                    </m:e>
                                    <m:e>
                                      <m:r>
                                        <a:rPr lang="en-US" sz="2300" b="0" i="1" smtClean="0">
                                          <a:latin typeface="Cambria Math" panose="02040503050406030204" pitchFamily="18" charset="0"/>
                                        </a:rPr>
                                        <m:t>0</m:t>
                                      </m:r>
                                    </m:e>
                                  </m:mr>
                                  <m:mr>
                                    <m:e>
                                      <m:r>
                                        <a:rPr lang="en-US" sz="2300" b="0" i="1" smtClean="0">
                                          <a:latin typeface="Cambria Math"/>
                                        </a:rPr>
                                        <m:t>0</m:t>
                                      </m:r>
                                    </m:e>
                                    <m:e>
                                      <m:r>
                                        <a:rPr lang="en-US" sz="2300" b="0" i="1" smtClean="0">
                                          <a:latin typeface="Cambria Math" panose="02040503050406030204" pitchFamily="18" charset="0"/>
                                        </a:rPr>
                                        <m:t>1</m:t>
                                      </m:r>
                                    </m:e>
                                  </m:mr>
                                </m:m>
                              </m:e>
                            </m:mr>
                          </m:m>
                        </m:e>
                      </m:d>
                    </m:oMath>
                  </m:oMathPara>
                </a14:m>
                <a:endParaRPr lang="en-US" sz="2300" b="0" dirty="0"/>
              </a:p>
            </p:txBody>
          </p:sp>
        </mc:Choice>
        <mc:Fallback xmlns="">
          <p:sp>
            <p:nvSpPr>
              <p:cNvPr id="14" name="Téglalap 13"/>
              <p:cNvSpPr>
                <a:spLocks noRot="1" noChangeAspect="1" noMove="1" noResize="1" noEditPoints="1" noAdjustHandles="1" noChangeArrowheads="1" noChangeShapeType="1" noTextEdit="1"/>
              </p:cNvSpPr>
              <p:nvPr/>
            </p:nvSpPr>
            <p:spPr>
              <a:xfrm>
                <a:off x="6696653" y="4306905"/>
                <a:ext cx="2376227" cy="1422954"/>
              </a:xfrm>
              <a:prstGeom prst="rect">
                <a:avLst/>
              </a:prstGeom>
              <a:blipFill rotWithShape="1">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171196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solidFill>
                  <a:srgbClr val="FF0000"/>
                </a:solidFill>
              </a:rPr>
              <a:t>m</a:t>
            </a:r>
            <a:r>
              <a:rPr lang="en-US" dirty="0" smtClean="0">
                <a:solidFill>
                  <a:srgbClr val="FF0000"/>
                </a:solidFill>
              </a:rPr>
              <a:t>at4 </a:t>
            </a:r>
            <a:r>
              <a:rPr lang="hu-HU" dirty="0" err="1" smtClean="0">
                <a:solidFill>
                  <a:srgbClr val="FF0000"/>
                </a:solidFill>
              </a:rPr>
              <a:t>class</a:t>
            </a:r>
            <a:endParaRPr lang="en-US" dirty="0">
              <a:solidFill>
                <a:srgbClr val="FF0000"/>
              </a:solidFill>
            </a:endParaRPr>
          </a:p>
        </p:txBody>
      </p:sp>
      <p:sp>
        <p:nvSpPr>
          <p:cNvPr id="4" name="Szövegdoboz 3"/>
          <p:cNvSpPr txBox="1"/>
          <p:nvPr/>
        </p:nvSpPr>
        <p:spPr>
          <a:xfrm>
            <a:off x="142240" y="1276888"/>
            <a:ext cx="8910320" cy="5501506"/>
          </a:xfrm>
          <a:prstGeom prst="rect">
            <a:avLst/>
          </a:prstGeom>
          <a:solidFill>
            <a:schemeClr val="accent6">
              <a:lumMod val="20000"/>
              <a:lumOff val="80000"/>
            </a:schemeClr>
          </a:solidFill>
          <a:ln>
            <a:solidFill>
              <a:schemeClr val="accent6">
                <a:lumMod val="50000"/>
              </a:schemeClr>
            </a:solidFill>
          </a:ln>
        </p:spPr>
        <p:txBody>
          <a:bodyPr wrap="square" rtlCol="0">
            <a:spAutoFit/>
          </a:bodyPr>
          <a:lstStyle/>
          <a:p>
            <a:r>
              <a:rPr lang="en-US" sz="2000" b="1" u="sng" dirty="0" err="1">
                <a:latin typeface="Courier New" panose="02070309020205020404" pitchFamily="49" charset="0"/>
                <a:cs typeface="Courier New" panose="02070309020205020404" pitchFamily="49" charset="0"/>
              </a:rPr>
              <a:t>struct</a:t>
            </a:r>
            <a:r>
              <a:rPr lang="en-US" sz="2000" b="1" u="sng" dirty="0">
                <a:latin typeface="Courier New" panose="02070309020205020404" pitchFamily="49" charset="0"/>
                <a:cs typeface="Courier New" panose="02070309020205020404" pitchFamily="49" charset="0"/>
              </a:rPr>
              <a:t> </a:t>
            </a:r>
            <a:r>
              <a:rPr lang="en-US" sz="2000" b="1" u="sng" dirty="0" smtClean="0">
                <a:latin typeface="Courier New" panose="02070309020205020404" pitchFamily="49" charset="0"/>
                <a:cs typeface="Courier New" panose="02070309020205020404" pitchFamily="49" charset="0"/>
              </a:rPr>
              <a:t>mat4</a:t>
            </a:r>
            <a:r>
              <a:rPr lang="en-US" sz="2000" b="1" dirty="0" smtClean="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 // row-major matrix 4x4</a:t>
            </a:r>
          </a:p>
          <a:p>
            <a:r>
              <a:rPr lang="hu-HU" sz="2000" b="1" dirty="0" smtClean="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vec4 rows[4];</a:t>
            </a:r>
            <a:endParaRPr lang="en-US" sz="2000" b="1" dirty="0">
              <a:latin typeface="Courier New" panose="02070309020205020404" pitchFamily="49" charset="0"/>
              <a:cs typeface="Courier New" panose="02070309020205020404" pitchFamily="49" charset="0"/>
            </a:endParaRPr>
          </a:p>
          <a:p>
            <a:r>
              <a:rPr lang="hu-HU" sz="1050" b="1" dirty="0" smtClean="0">
                <a:latin typeface="Courier New" panose="02070309020205020404" pitchFamily="49" charset="0"/>
                <a:cs typeface="Courier New" panose="02070309020205020404" pitchFamily="49" charset="0"/>
              </a:rPr>
              <a:t>   </a:t>
            </a:r>
          </a:p>
          <a:p>
            <a:r>
              <a:rPr lang="hu-HU" sz="2000" b="1" dirty="0" smtClean="0">
                <a:latin typeface="Courier New" panose="02070309020205020404" pitchFamily="49" charset="0"/>
                <a:cs typeface="Courier New" panose="02070309020205020404" pitchFamily="49" charset="0"/>
              </a:rPr>
              <a:t>   </a:t>
            </a:r>
            <a:r>
              <a:rPr lang="hu-HU" sz="2000" b="1" dirty="0" err="1" smtClean="0">
                <a:latin typeface="Courier New" panose="02070309020205020404" pitchFamily="49" charset="0"/>
                <a:cs typeface="Courier New" panose="02070309020205020404" pitchFamily="49" charset="0"/>
              </a:rPr>
              <a:t>mat</a:t>
            </a:r>
            <a:r>
              <a:rPr lang="en-US" sz="2000" b="1" dirty="0" smtClean="0">
                <a:latin typeface="Courier New" panose="02070309020205020404" pitchFamily="49" charset="0"/>
                <a:cs typeface="Courier New" panose="02070309020205020404" pitchFamily="49" charset="0"/>
              </a:rPr>
              <a:t>4</a:t>
            </a:r>
            <a:r>
              <a:rPr lang="hu-HU" sz="2000" b="1" dirty="0" smtClean="0">
                <a:latin typeface="Courier New" panose="02070309020205020404" pitchFamily="49" charset="0"/>
                <a:cs typeface="Courier New" panose="02070309020205020404" pitchFamily="49" charset="0"/>
              </a:rPr>
              <a:t>(</a:t>
            </a:r>
            <a:r>
              <a:rPr lang="hu-HU" sz="2000" b="1" dirty="0" err="1" smtClean="0">
                <a:latin typeface="Courier New" panose="02070309020205020404" pitchFamily="49" charset="0"/>
                <a:cs typeface="Courier New" panose="02070309020205020404" pitchFamily="49" charset="0"/>
              </a:rPr>
              <a:t>vec</a:t>
            </a:r>
            <a:r>
              <a:rPr lang="en-US" sz="2000" b="1" dirty="0" smtClean="0">
                <a:latin typeface="Courier New" panose="02070309020205020404" pitchFamily="49" charset="0"/>
                <a:cs typeface="Courier New" panose="02070309020205020404" pitchFamily="49" charset="0"/>
              </a:rPr>
              <a:t>4</a:t>
            </a:r>
            <a:r>
              <a:rPr lang="en-US" sz="2000" b="1" dirty="0">
                <a:latin typeface="Courier New" panose="02070309020205020404" pitchFamily="49" charset="0"/>
                <a:cs typeface="Courier New" panose="02070309020205020404" pitchFamily="49" charset="0"/>
              </a:rPr>
              <a:t>&amp;</a:t>
            </a:r>
            <a:r>
              <a:rPr lang="hu-HU" sz="2000" b="1" dirty="0" smtClean="0">
                <a:latin typeface="Courier New" panose="02070309020205020404" pitchFamily="49" charset="0"/>
                <a:cs typeface="Courier New" panose="02070309020205020404" pitchFamily="49" charset="0"/>
              </a:rPr>
              <a:t> </a:t>
            </a:r>
            <a:r>
              <a:rPr lang="hu-HU" sz="2000" b="1" dirty="0" err="1">
                <a:latin typeface="Courier New" panose="02070309020205020404" pitchFamily="49" charset="0"/>
                <a:cs typeface="Courier New" panose="02070309020205020404" pitchFamily="49" charset="0"/>
              </a:rPr>
              <a:t>it</a:t>
            </a:r>
            <a:r>
              <a:rPr lang="hu-HU" sz="2000" b="1" dirty="0">
                <a:latin typeface="Courier New" panose="02070309020205020404" pitchFamily="49" charset="0"/>
                <a:cs typeface="Courier New" panose="02070309020205020404" pitchFamily="49" charset="0"/>
              </a:rPr>
              <a:t>, </a:t>
            </a:r>
            <a:r>
              <a:rPr lang="hu-HU" sz="2000" b="1" dirty="0" err="1" smtClean="0">
                <a:latin typeface="Courier New" panose="02070309020205020404" pitchFamily="49" charset="0"/>
                <a:cs typeface="Courier New" panose="02070309020205020404" pitchFamily="49" charset="0"/>
              </a:rPr>
              <a:t>vec</a:t>
            </a:r>
            <a:r>
              <a:rPr lang="en-US" sz="2000" b="1" dirty="0" smtClean="0">
                <a:latin typeface="Courier New" panose="02070309020205020404" pitchFamily="49" charset="0"/>
                <a:cs typeface="Courier New" panose="02070309020205020404" pitchFamily="49" charset="0"/>
              </a:rPr>
              <a:t>4&amp;</a:t>
            </a:r>
            <a:r>
              <a:rPr lang="hu-HU" sz="2000" b="1" dirty="0" smtClean="0">
                <a:latin typeface="Courier New" panose="02070309020205020404" pitchFamily="49" charset="0"/>
                <a:cs typeface="Courier New" panose="02070309020205020404" pitchFamily="49" charset="0"/>
              </a:rPr>
              <a:t> </a:t>
            </a:r>
            <a:r>
              <a:rPr lang="hu-HU" sz="2000" b="1" dirty="0" err="1">
                <a:latin typeface="Courier New" panose="02070309020205020404" pitchFamily="49" charset="0"/>
                <a:cs typeface="Courier New" panose="02070309020205020404" pitchFamily="49" charset="0"/>
              </a:rPr>
              <a:t>jt</a:t>
            </a:r>
            <a:r>
              <a:rPr lang="hu-HU" sz="2000" b="1" dirty="0">
                <a:latin typeface="Courier New" panose="02070309020205020404" pitchFamily="49" charset="0"/>
                <a:cs typeface="Courier New" panose="02070309020205020404" pitchFamily="49" charset="0"/>
              </a:rPr>
              <a:t>, </a:t>
            </a:r>
            <a:r>
              <a:rPr lang="hu-HU" sz="2000" b="1" dirty="0" err="1">
                <a:latin typeface="Courier New" panose="02070309020205020404" pitchFamily="49" charset="0"/>
                <a:cs typeface="Courier New" panose="02070309020205020404" pitchFamily="49" charset="0"/>
              </a:rPr>
              <a:t>vec</a:t>
            </a:r>
            <a:r>
              <a:rPr lang="en-US" sz="2000" b="1" dirty="0" smtClean="0">
                <a:latin typeface="Courier New" panose="02070309020205020404" pitchFamily="49" charset="0"/>
                <a:cs typeface="Courier New" panose="02070309020205020404" pitchFamily="49" charset="0"/>
              </a:rPr>
              <a:t>4&amp;</a:t>
            </a:r>
            <a:r>
              <a:rPr lang="hu-HU" sz="2000" b="1" dirty="0" smtClean="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k</a:t>
            </a:r>
            <a:r>
              <a:rPr lang="hu-HU" sz="2000" b="1" dirty="0" smtClean="0">
                <a:latin typeface="Courier New" panose="02070309020205020404" pitchFamily="49" charset="0"/>
                <a:cs typeface="Courier New" panose="02070309020205020404" pitchFamily="49" charset="0"/>
              </a:rPr>
              <a:t>t</a:t>
            </a:r>
            <a:r>
              <a:rPr lang="hu-HU" sz="2000" b="1" dirty="0">
                <a:latin typeface="Courier New" panose="02070309020205020404" pitchFamily="49" charset="0"/>
                <a:cs typeface="Courier New" panose="02070309020205020404" pitchFamily="49" charset="0"/>
              </a:rPr>
              <a:t>, </a:t>
            </a:r>
            <a:r>
              <a:rPr lang="hu-HU" sz="2000" b="1" dirty="0" smtClean="0">
                <a:latin typeface="Courier New" panose="02070309020205020404" pitchFamily="49" charset="0"/>
                <a:cs typeface="Courier New" panose="02070309020205020404" pitchFamily="49" charset="0"/>
              </a:rPr>
              <a:t>vec4</a:t>
            </a:r>
            <a:r>
              <a:rPr lang="en-US" sz="2000" b="1" dirty="0" smtClean="0">
                <a:latin typeface="Courier New" panose="02070309020205020404" pitchFamily="49" charset="0"/>
                <a:cs typeface="Courier New" panose="02070309020205020404" pitchFamily="49" charset="0"/>
              </a:rPr>
              <a:t>&amp;</a:t>
            </a:r>
            <a:r>
              <a:rPr lang="hu-HU" sz="2000" b="1" dirty="0" smtClean="0">
                <a:latin typeface="Courier New" panose="02070309020205020404" pitchFamily="49" charset="0"/>
                <a:cs typeface="Courier New" panose="02070309020205020404" pitchFamily="49" charset="0"/>
              </a:rPr>
              <a:t> </a:t>
            </a:r>
            <a:r>
              <a:rPr lang="hu-HU" sz="2000" b="1" dirty="0" err="1">
                <a:latin typeface="Courier New" panose="02070309020205020404" pitchFamily="49" charset="0"/>
                <a:cs typeface="Courier New" panose="02070309020205020404" pitchFamily="49" charset="0"/>
              </a:rPr>
              <a:t>ot</a:t>
            </a:r>
            <a:r>
              <a:rPr lang="hu-HU" sz="2000" b="1" dirty="0">
                <a:latin typeface="Courier New" panose="02070309020205020404" pitchFamily="49" charset="0"/>
                <a:cs typeface="Courier New" panose="02070309020205020404" pitchFamily="49" charset="0"/>
              </a:rPr>
              <a:t>) {</a:t>
            </a:r>
          </a:p>
          <a:p>
            <a:r>
              <a:rPr lang="hu-HU" sz="2000" b="1" dirty="0">
                <a:latin typeface="Courier New" panose="02070309020205020404" pitchFamily="49" charset="0"/>
                <a:cs typeface="Courier New" panose="02070309020205020404" pitchFamily="49" charset="0"/>
              </a:rPr>
              <a:t>	</a:t>
            </a:r>
            <a:r>
              <a:rPr lang="hu-HU" sz="2000" b="1" dirty="0" err="1" smtClean="0">
                <a:latin typeface="Courier New" panose="02070309020205020404" pitchFamily="49" charset="0"/>
                <a:cs typeface="Courier New" panose="02070309020205020404" pitchFamily="49" charset="0"/>
              </a:rPr>
              <a:t>rows</a:t>
            </a:r>
            <a:r>
              <a:rPr lang="hu-HU" sz="2000" b="1" dirty="0" smtClean="0">
                <a:latin typeface="Courier New" panose="02070309020205020404" pitchFamily="49" charset="0"/>
                <a:cs typeface="Courier New" panose="02070309020205020404" pitchFamily="49" charset="0"/>
              </a:rPr>
              <a:t>[0]=</a:t>
            </a:r>
            <a:r>
              <a:rPr lang="hu-HU" sz="2000" b="1" dirty="0" err="1" smtClean="0">
                <a:latin typeface="Courier New" panose="02070309020205020404" pitchFamily="49" charset="0"/>
                <a:cs typeface="Courier New" panose="02070309020205020404" pitchFamily="49" charset="0"/>
              </a:rPr>
              <a:t>it</a:t>
            </a:r>
            <a:r>
              <a:rPr lang="hu-HU" sz="2000" b="1" dirty="0">
                <a:latin typeface="Courier New" panose="02070309020205020404" pitchFamily="49" charset="0"/>
                <a:cs typeface="Courier New" panose="02070309020205020404" pitchFamily="49" charset="0"/>
              </a:rPr>
              <a:t>; </a:t>
            </a:r>
            <a:r>
              <a:rPr lang="hu-HU" sz="2000" b="1" dirty="0" err="1">
                <a:latin typeface="Courier New" panose="02070309020205020404" pitchFamily="49" charset="0"/>
                <a:cs typeface="Courier New" panose="02070309020205020404" pitchFamily="49" charset="0"/>
              </a:rPr>
              <a:t>rows</a:t>
            </a:r>
            <a:r>
              <a:rPr lang="hu-HU" sz="2000" b="1" dirty="0">
                <a:latin typeface="Courier New" panose="02070309020205020404" pitchFamily="49" charset="0"/>
                <a:cs typeface="Courier New" panose="02070309020205020404" pitchFamily="49" charset="0"/>
              </a:rPr>
              <a:t>[1</a:t>
            </a:r>
            <a:r>
              <a:rPr lang="hu-HU" sz="2000" b="1" dirty="0" smtClean="0">
                <a:latin typeface="Courier New" panose="02070309020205020404" pitchFamily="49" charset="0"/>
                <a:cs typeface="Courier New" panose="02070309020205020404" pitchFamily="49" charset="0"/>
              </a:rPr>
              <a:t>]=</a:t>
            </a:r>
            <a:r>
              <a:rPr lang="hu-HU" sz="2000" b="1" dirty="0" err="1" smtClean="0">
                <a:latin typeface="Courier New" panose="02070309020205020404" pitchFamily="49" charset="0"/>
                <a:cs typeface="Courier New" panose="02070309020205020404" pitchFamily="49" charset="0"/>
              </a:rPr>
              <a:t>jt</a:t>
            </a:r>
            <a:r>
              <a:rPr lang="hu-HU" sz="2000" b="1" dirty="0">
                <a:latin typeface="Courier New" panose="02070309020205020404" pitchFamily="49" charset="0"/>
                <a:cs typeface="Courier New" panose="02070309020205020404" pitchFamily="49" charset="0"/>
              </a:rPr>
              <a:t>; </a:t>
            </a:r>
            <a:r>
              <a:rPr lang="hu-HU" sz="2000" b="1" dirty="0" err="1" smtClean="0">
                <a:latin typeface="Courier New" panose="02070309020205020404" pitchFamily="49" charset="0"/>
                <a:cs typeface="Courier New" panose="02070309020205020404" pitchFamily="49" charset="0"/>
              </a:rPr>
              <a:t>rows</a:t>
            </a:r>
            <a:r>
              <a:rPr lang="hu-HU" sz="2000" b="1" dirty="0" smtClean="0">
                <a:latin typeface="Courier New" panose="02070309020205020404" pitchFamily="49" charset="0"/>
                <a:cs typeface="Courier New" panose="02070309020205020404" pitchFamily="49" charset="0"/>
              </a:rPr>
              <a:t>[</a:t>
            </a:r>
            <a:r>
              <a:rPr lang="en-US" sz="2000" b="1" dirty="0" smtClean="0">
                <a:latin typeface="Courier New" panose="02070309020205020404" pitchFamily="49" charset="0"/>
                <a:cs typeface="Courier New" panose="02070309020205020404" pitchFamily="49" charset="0"/>
              </a:rPr>
              <a:t>2</a:t>
            </a:r>
            <a:r>
              <a:rPr lang="hu-HU" sz="2000" b="1" dirty="0" smtClean="0">
                <a:latin typeface="Courier New" panose="02070309020205020404" pitchFamily="49" charset="0"/>
                <a:cs typeface="Courier New" panose="02070309020205020404" pitchFamily="49" charset="0"/>
              </a:rPr>
              <a:t>]=</a:t>
            </a:r>
            <a:r>
              <a:rPr lang="en-US" sz="2000" b="1" dirty="0" smtClean="0">
                <a:latin typeface="Courier New" panose="02070309020205020404" pitchFamily="49" charset="0"/>
                <a:cs typeface="Courier New" panose="02070309020205020404" pitchFamily="49" charset="0"/>
              </a:rPr>
              <a:t>k</a:t>
            </a:r>
            <a:r>
              <a:rPr lang="hu-HU" sz="2000" b="1" dirty="0" smtClean="0">
                <a:latin typeface="Courier New" panose="02070309020205020404" pitchFamily="49" charset="0"/>
                <a:cs typeface="Courier New" panose="02070309020205020404" pitchFamily="49" charset="0"/>
              </a:rPr>
              <a:t>t;</a:t>
            </a:r>
            <a:r>
              <a:rPr lang="en-US" sz="2000" b="1" dirty="0" smtClean="0">
                <a:latin typeface="Courier New" panose="02070309020205020404" pitchFamily="49" charset="0"/>
                <a:cs typeface="Courier New" panose="02070309020205020404" pitchFamily="49" charset="0"/>
              </a:rPr>
              <a:t> </a:t>
            </a:r>
            <a:r>
              <a:rPr lang="hu-HU" sz="2000" b="1" dirty="0" err="1" smtClean="0">
                <a:latin typeface="Courier New" panose="02070309020205020404" pitchFamily="49" charset="0"/>
                <a:cs typeface="Courier New" panose="02070309020205020404" pitchFamily="49" charset="0"/>
              </a:rPr>
              <a:t>rows</a:t>
            </a:r>
            <a:r>
              <a:rPr lang="hu-HU" sz="2000" b="1" dirty="0" smtClean="0">
                <a:latin typeface="Courier New" panose="02070309020205020404" pitchFamily="49" charset="0"/>
                <a:cs typeface="Courier New" panose="02070309020205020404" pitchFamily="49" charset="0"/>
              </a:rPr>
              <a:t>[3]=</a:t>
            </a:r>
            <a:r>
              <a:rPr lang="hu-HU" sz="2000" b="1" dirty="0" err="1" smtClean="0">
                <a:latin typeface="Courier New" panose="02070309020205020404" pitchFamily="49" charset="0"/>
                <a:cs typeface="Courier New" panose="02070309020205020404" pitchFamily="49" charset="0"/>
              </a:rPr>
              <a:t>ot</a:t>
            </a:r>
            <a:r>
              <a:rPr lang="hu-HU" sz="2000" b="1" dirty="0">
                <a:latin typeface="Courier New" panose="02070309020205020404" pitchFamily="49" charset="0"/>
                <a:cs typeface="Courier New" panose="02070309020205020404" pitchFamily="49" charset="0"/>
              </a:rPr>
              <a:t>;</a:t>
            </a:r>
          </a:p>
          <a:p>
            <a:r>
              <a:rPr lang="hu-HU" sz="2000" b="1" dirty="0" smtClean="0">
                <a:latin typeface="Courier New" panose="02070309020205020404" pitchFamily="49" charset="0"/>
                <a:cs typeface="Courier New" panose="02070309020205020404" pitchFamily="49" charset="0"/>
              </a:rPr>
              <a:t>   }</a:t>
            </a:r>
            <a:endParaRPr lang="hu-HU" sz="1050" b="1" dirty="0">
              <a:latin typeface="Courier New" panose="02070309020205020404" pitchFamily="49" charset="0"/>
              <a:cs typeface="Courier New" panose="02070309020205020404" pitchFamily="49" charset="0"/>
            </a:endParaRPr>
          </a:p>
          <a:p>
            <a:r>
              <a:rPr lang="hu-HU"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  vec4&amp; </a:t>
            </a:r>
            <a:r>
              <a:rPr lang="en-US" sz="2000" b="1" dirty="0">
                <a:latin typeface="Courier New" panose="02070309020205020404" pitchFamily="49" charset="0"/>
                <a:cs typeface="Courier New" panose="02070309020205020404" pitchFamily="49" charset="0"/>
              </a:rPr>
              <a:t>operator[](</a:t>
            </a:r>
            <a:r>
              <a:rPr lang="en-US" sz="2000" b="1" dirty="0" err="1">
                <a:latin typeface="Courier New" panose="02070309020205020404" pitchFamily="49" charset="0"/>
                <a:cs typeface="Courier New" panose="02070309020205020404" pitchFamily="49" charset="0"/>
              </a:rPr>
              <a:t>int</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i</a:t>
            </a:r>
            <a:r>
              <a:rPr lang="en-US" sz="2000" b="1" dirty="0">
                <a:latin typeface="Courier New" panose="02070309020205020404" pitchFamily="49" charset="0"/>
                <a:cs typeface="Courier New" panose="02070309020205020404" pitchFamily="49" charset="0"/>
              </a:rPr>
              <a:t>) { return rows[</a:t>
            </a:r>
            <a:r>
              <a:rPr lang="en-US" sz="2000" b="1" dirty="0" err="1">
                <a:latin typeface="Courier New" panose="02070309020205020404" pitchFamily="49" charset="0"/>
                <a:cs typeface="Courier New" panose="02070309020205020404" pitchFamily="49" charset="0"/>
              </a:rPr>
              <a:t>i</a:t>
            </a:r>
            <a:r>
              <a:rPr lang="en-US" sz="2000" b="1" dirty="0">
                <a:latin typeface="Courier New" panose="02070309020205020404" pitchFamily="49" charset="0"/>
                <a:cs typeface="Courier New" panose="02070309020205020404" pitchFamily="49" charset="0"/>
              </a:rPr>
              <a:t>]; }</a:t>
            </a:r>
          </a:p>
          <a:p>
            <a:r>
              <a:rPr lang="en-US" sz="2000" b="1" dirty="0" smtClean="0">
                <a:latin typeface="Courier New" panose="02070309020205020404" pitchFamily="49" charset="0"/>
                <a:cs typeface="Courier New" panose="02070309020205020404" pitchFamily="49" charset="0"/>
              </a:rPr>
              <a:t>};</a:t>
            </a:r>
            <a:endParaRPr lang="en-US" sz="2000" b="1" dirty="0">
              <a:latin typeface="Courier New" panose="02070309020205020404" pitchFamily="49" charset="0"/>
              <a:cs typeface="Courier New" panose="02070309020205020404" pitchFamily="49" charset="0"/>
            </a:endParaRPr>
          </a:p>
          <a:p>
            <a:endParaRPr lang="en-US" sz="1050" b="1" dirty="0">
              <a:latin typeface="Courier New" panose="02070309020205020404" pitchFamily="49" charset="0"/>
              <a:cs typeface="Courier New" panose="02070309020205020404" pitchFamily="49" charset="0"/>
            </a:endParaRPr>
          </a:p>
          <a:p>
            <a:r>
              <a:rPr lang="en-US" sz="2000" b="1" dirty="0">
                <a:latin typeface="Courier New" panose="02070309020205020404" pitchFamily="49" charset="0"/>
                <a:cs typeface="Courier New" panose="02070309020205020404" pitchFamily="49" charset="0"/>
              </a:rPr>
              <a:t>inline </a:t>
            </a:r>
            <a:r>
              <a:rPr lang="en-US" sz="2000" b="1" dirty="0" smtClean="0">
                <a:latin typeface="Courier New" panose="02070309020205020404" pitchFamily="49" charset="0"/>
                <a:cs typeface="Courier New" panose="02070309020205020404" pitchFamily="49" charset="0"/>
              </a:rPr>
              <a:t>vec4 </a:t>
            </a:r>
            <a:r>
              <a:rPr lang="en-US" sz="2000" b="1" dirty="0">
                <a:latin typeface="Courier New" panose="02070309020205020404" pitchFamily="49" charset="0"/>
                <a:cs typeface="Courier New" panose="02070309020205020404" pitchFamily="49" charset="0"/>
              </a:rPr>
              <a:t>operator</a:t>
            </a:r>
            <a:r>
              <a:rPr lang="en-US" sz="2000" b="1" dirty="0" smtClean="0">
                <a:latin typeface="Courier New" panose="02070309020205020404" pitchFamily="49" charset="0"/>
                <a:cs typeface="Courier New" panose="02070309020205020404" pitchFamily="49" charset="0"/>
              </a:rPr>
              <a:t>*(vec4&amp; </a:t>
            </a:r>
            <a:r>
              <a:rPr lang="en-US" sz="2000" b="1" dirty="0">
                <a:latin typeface="Courier New" panose="02070309020205020404" pitchFamily="49" charset="0"/>
                <a:cs typeface="Courier New" panose="02070309020205020404" pitchFamily="49" charset="0"/>
              </a:rPr>
              <a:t>v, </a:t>
            </a:r>
            <a:r>
              <a:rPr lang="en-US" sz="2000" b="1" dirty="0" smtClean="0">
                <a:latin typeface="Courier New" panose="02070309020205020404" pitchFamily="49" charset="0"/>
                <a:cs typeface="Courier New" panose="02070309020205020404" pitchFamily="49" charset="0"/>
              </a:rPr>
              <a:t>mat4&amp; m) </a:t>
            </a:r>
            <a:r>
              <a:rPr lang="en-US" sz="2000" b="1" dirty="0">
                <a:latin typeface="Courier New" panose="02070309020205020404" pitchFamily="49" charset="0"/>
                <a:cs typeface="Courier New" panose="02070309020205020404" pitchFamily="49" charset="0"/>
              </a:rPr>
              <a:t>{</a:t>
            </a:r>
          </a:p>
          <a:p>
            <a:r>
              <a:rPr lang="fi-FI" sz="2000" b="1" dirty="0" smtClean="0">
                <a:latin typeface="Courier New" panose="02070309020205020404" pitchFamily="49" charset="0"/>
                <a:cs typeface="Courier New" panose="02070309020205020404" pitchFamily="49" charset="0"/>
              </a:rPr>
              <a:t>   return v</a:t>
            </a:r>
            <a:r>
              <a:rPr lang="hu-HU" sz="2000" b="1" dirty="0" smtClean="0">
                <a:latin typeface="Courier New" panose="02070309020205020404" pitchFamily="49" charset="0"/>
                <a:cs typeface="Courier New" panose="02070309020205020404" pitchFamily="49" charset="0"/>
              </a:rPr>
              <a:t>.x</a:t>
            </a:r>
            <a:r>
              <a:rPr lang="fi-FI" sz="2000" b="1" dirty="0" smtClean="0">
                <a:latin typeface="Courier New" panose="02070309020205020404" pitchFamily="49" charset="0"/>
                <a:cs typeface="Courier New" panose="02070309020205020404" pitchFamily="49" charset="0"/>
              </a:rPr>
              <a:t>*m[0</a:t>
            </a:r>
            <a:r>
              <a:rPr lang="fi-FI" sz="2000" b="1" dirty="0">
                <a:latin typeface="Courier New" panose="02070309020205020404" pitchFamily="49" charset="0"/>
                <a:cs typeface="Courier New" panose="02070309020205020404" pitchFamily="49" charset="0"/>
              </a:rPr>
              <a:t>] + </a:t>
            </a:r>
            <a:r>
              <a:rPr lang="fi-FI" sz="2000" b="1" dirty="0" smtClean="0">
                <a:latin typeface="Courier New" panose="02070309020205020404" pitchFamily="49" charset="0"/>
                <a:cs typeface="Courier New" panose="02070309020205020404" pitchFamily="49" charset="0"/>
              </a:rPr>
              <a:t>v</a:t>
            </a:r>
            <a:r>
              <a:rPr lang="hu-HU" sz="2000" b="1" dirty="0" smtClean="0">
                <a:latin typeface="Courier New" panose="02070309020205020404" pitchFamily="49" charset="0"/>
                <a:cs typeface="Courier New" panose="02070309020205020404" pitchFamily="49" charset="0"/>
              </a:rPr>
              <a:t>.y</a:t>
            </a:r>
            <a:r>
              <a:rPr lang="fi-FI" sz="2000" b="1" dirty="0" smtClean="0">
                <a:latin typeface="Courier New" panose="02070309020205020404" pitchFamily="49" charset="0"/>
                <a:cs typeface="Courier New" panose="02070309020205020404" pitchFamily="49" charset="0"/>
              </a:rPr>
              <a:t>*m[1</a:t>
            </a:r>
            <a:r>
              <a:rPr lang="fi-FI" sz="2000" b="1" dirty="0">
                <a:latin typeface="Courier New" panose="02070309020205020404" pitchFamily="49" charset="0"/>
                <a:cs typeface="Courier New" panose="02070309020205020404" pitchFamily="49" charset="0"/>
              </a:rPr>
              <a:t>] + </a:t>
            </a:r>
            <a:r>
              <a:rPr lang="fi-FI" sz="2000" b="1" dirty="0" smtClean="0">
                <a:latin typeface="Courier New" panose="02070309020205020404" pitchFamily="49" charset="0"/>
                <a:cs typeface="Courier New" panose="02070309020205020404" pitchFamily="49" charset="0"/>
              </a:rPr>
              <a:t>v</a:t>
            </a:r>
            <a:r>
              <a:rPr lang="hu-HU" sz="2000" b="1" dirty="0" smtClean="0">
                <a:latin typeface="Courier New" panose="02070309020205020404" pitchFamily="49" charset="0"/>
                <a:cs typeface="Courier New" panose="02070309020205020404" pitchFamily="49" charset="0"/>
              </a:rPr>
              <a:t>.z</a:t>
            </a:r>
            <a:r>
              <a:rPr lang="fi-FI" sz="2000" b="1" dirty="0" smtClean="0">
                <a:latin typeface="Courier New" panose="02070309020205020404" pitchFamily="49" charset="0"/>
                <a:cs typeface="Courier New" panose="02070309020205020404" pitchFamily="49" charset="0"/>
              </a:rPr>
              <a:t>*m[2] </a:t>
            </a:r>
            <a:r>
              <a:rPr lang="fi-FI" sz="2000" b="1" dirty="0">
                <a:latin typeface="Courier New" panose="02070309020205020404" pitchFamily="49" charset="0"/>
                <a:cs typeface="Courier New" panose="02070309020205020404" pitchFamily="49" charset="0"/>
              </a:rPr>
              <a:t>+ v</a:t>
            </a:r>
            <a:r>
              <a:rPr lang="hu-HU" sz="2000" b="1" dirty="0" smtClean="0">
                <a:latin typeface="Courier New" panose="02070309020205020404" pitchFamily="49" charset="0"/>
                <a:cs typeface="Courier New" panose="02070309020205020404" pitchFamily="49" charset="0"/>
              </a:rPr>
              <a:t>.</a:t>
            </a:r>
            <a:r>
              <a:rPr lang="en-US" sz="2000" b="1" dirty="0" smtClean="0">
                <a:latin typeface="Courier New" panose="02070309020205020404" pitchFamily="49" charset="0"/>
                <a:cs typeface="Courier New" panose="02070309020205020404" pitchFamily="49" charset="0"/>
              </a:rPr>
              <a:t>w</a:t>
            </a:r>
            <a:r>
              <a:rPr lang="fi-FI" sz="2000" b="1" dirty="0" smtClean="0">
                <a:latin typeface="Courier New" panose="02070309020205020404" pitchFamily="49" charset="0"/>
                <a:cs typeface="Courier New" panose="02070309020205020404" pitchFamily="49" charset="0"/>
              </a:rPr>
              <a:t>*m[3];</a:t>
            </a:r>
            <a:endParaRPr lang="fi-FI" sz="2000" b="1" dirty="0">
              <a:latin typeface="Courier New" panose="02070309020205020404" pitchFamily="49" charset="0"/>
              <a:cs typeface="Courier New" panose="02070309020205020404" pitchFamily="49" charset="0"/>
            </a:endParaRPr>
          </a:p>
          <a:p>
            <a:r>
              <a:rPr lang="en-US" sz="2000" b="1" dirty="0">
                <a:latin typeface="Courier New" panose="02070309020205020404" pitchFamily="49" charset="0"/>
                <a:cs typeface="Courier New" panose="02070309020205020404" pitchFamily="49" charset="0"/>
              </a:rPr>
              <a:t>}</a:t>
            </a:r>
          </a:p>
          <a:p>
            <a:endParaRPr lang="en-US" sz="1050" b="1" dirty="0">
              <a:latin typeface="Courier New" panose="02070309020205020404" pitchFamily="49" charset="0"/>
              <a:cs typeface="Courier New" panose="02070309020205020404" pitchFamily="49" charset="0"/>
            </a:endParaRPr>
          </a:p>
          <a:p>
            <a:r>
              <a:rPr lang="en-US" sz="2000" b="1" dirty="0">
                <a:latin typeface="Courier New" panose="02070309020205020404" pitchFamily="49" charset="0"/>
                <a:cs typeface="Courier New" panose="02070309020205020404" pitchFamily="49" charset="0"/>
              </a:rPr>
              <a:t>inline </a:t>
            </a:r>
            <a:r>
              <a:rPr lang="en-US" sz="2000" b="1" dirty="0" smtClean="0">
                <a:latin typeface="Courier New" panose="02070309020205020404" pitchFamily="49" charset="0"/>
                <a:cs typeface="Courier New" panose="02070309020205020404" pitchFamily="49" charset="0"/>
              </a:rPr>
              <a:t>mat4 </a:t>
            </a:r>
            <a:r>
              <a:rPr lang="en-US" sz="2000" b="1" dirty="0">
                <a:latin typeface="Courier New" panose="02070309020205020404" pitchFamily="49" charset="0"/>
                <a:cs typeface="Courier New" panose="02070309020205020404" pitchFamily="49" charset="0"/>
              </a:rPr>
              <a:t>operator</a:t>
            </a:r>
            <a:r>
              <a:rPr lang="en-US" sz="2000" b="1" dirty="0" smtClean="0">
                <a:latin typeface="Courier New" panose="02070309020205020404" pitchFamily="49" charset="0"/>
                <a:cs typeface="Courier New" panose="02070309020205020404" pitchFamily="49" charset="0"/>
              </a:rPr>
              <a:t>*(mat4&amp; </a:t>
            </a:r>
            <a:r>
              <a:rPr lang="hu-HU" sz="2000" b="1" dirty="0" smtClean="0">
                <a:latin typeface="Courier New" panose="02070309020205020404" pitchFamily="49" charset="0"/>
                <a:cs typeface="Courier New" panose="02070309020205020404" pitchFamily="49" charset="0"/>
              </a:rPr>
              <a:t>ml</a:t>
            </a:r>
            <a:r>
              <a:rPr lang="en-US" sz="2000" b="1" dirty="0" smtClean="0">
                <a:latin typeface="Courier New" panose="02070309020205020404" pitchFamily="49" charset="0"/>
                <a:cs typeface="Courier New" panose="02070309020205020404" pitchFamily="49" charset="0"/>
              </a:rPr>
              <a:t>, mat4&amp; </a:t>
            </a:r>
            <a:r>
              <a:rPr lang="hu-HU" sz="2000" b="1" dirty="0" err="1" smtClean="0">
                <a:latin typeface="Courier New" panose="02070309020205020404" pitchFamily="49" charset="0"/>
                <a:cs typeface="Courier New" panose="02070309020205020404" pitchFamily="49" charset="0"/>
              </a:rPr>
              <a:t>mr</a:t>
            </a:r>
            <a:r>
              <a:rPr lang="en-US" sz="2000" b="1" dirty="0" smtClean="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a:t>
            </a:r>
          </a:p>
          <a:p>
            <a:r>
              <a:rPr lang="en-US" sz="2000" b="1" dirty="0" smtClean="0">
                <a:latin typeface="Courier New" panose="02070309020205020404" pitchFamily="49" charset="0"/>
                <a:cs typeface="Courier New" panose="02070309020205020404" pitchFamily="49" charset="0"/>
              </a:rPr>
              <a:t>   mat4 res;</a:t>
            </a:r>
            <a:endParaRPr lang="en-US" sz="2000" b="1" dirty="0">
              <a:latin typeface="Courier New" panose="02070309020205020404" pitchFamily="49" charset="0"/>
              <a:cs typeface="Courier New" panose="02070309020205020404" pitchFamily="49" charset="0"/>
            </a:endParaRPr>
          </a:p>
          <a:p>
            <a:r>
              <a:rPr lang="nn-NO" sz="2000" b="1" dirty="0" smtClean="0">
                <a:latin typeface="Courier New" panose="02070309020205020404" pitchFamily="49" charset="0"/>
                <a:cs typeface="Courier New" panose="02070309020205020404" pitchFamily="49" charset="0"/>
              </a:rPr>
              <a:t>   for </a:t>
            </a:r>
            <a:r>
              <a:rPr lang="nn-NO" sz="2000" b="1" dirty="0">
                <a:latin typeface="Courier New" panose="02070309020205020404" pitchFamily="49" charset="0"/>
                <a:cs typeface="Courier New" panose="02070309020205020404" pitchFamily="49" charset="0"/>
              </a:rPr>
              <a:t>(int i = 0; i &lt; </a:t>
            </a:r>
            <a:r>
              <a:rPr lang="en-US" sz="2000" b="1" dirty="0" smtClean="0">
                <a:latin typeface="Courier New" panose="02070309020205020404" pitchFamily="49" charset="0"/>
                <a:cs typeface="Courier New" panose="02070309020205020404" pitchFamily="49" charset="0"/>
              </a:rPr>
              <a:t>4</a:t>
            </a:r>
            <a:r>
              <a:rPr lang="nn-NO" sz="2000" b="1" dirty="0" smtClean="0">
                <a:latin typeface="Courier New" panose="02070309020205020404" pitchFamily="49" charset="0"/>
                <a:cs typeface="Courier New" panose="02070309020205020404" pitchFamily="49" charset="0"/>
              </a:rPr>
              <a:t>; </a:t>
            </a:r>
            <a:r>
              <a:rPr lang="nn-NO" sz="2000" b="1" dirty="0">
                <a:latin typeface="Courier New" panose="02070309020205020404" pitchFamily="49" charset="0"/>
                <a:cs typeface="Courier New" panose="02070309020205020404" pitchFamily="49" charset="0"/>
              </a:rPr>
              <a:t>i++) </a:t>
            </a:r>
          </a:p>
          <a:p>
            <a:r>
              <a:rPr lang="nn-NO" sz="2000" b="1" dirty="0" smtClean="0">
                <a:latin typeface="Courier New" panose="02070309020205020404" pitchFamily="49" charset="0"/>
                <a:cs typeface="Courier New" panose="02070309020205020404" pitchFamily="49" charset="0"/>
              </a:rPr>
              <a:t>	 res.rows[i</a:t>
            </a:r>
            <a:r>
              <a:rPr lang="nn-NO" sz="2000" b="1" dirty="0">
                <a:latin typeface="Courier New" panose="02070309020205020404" pitchFamily="49" charset="0"/>
                <a:cs typeface="Courier New" panose="02070309020205020404" pitchFamily="49" charset="0"/>
              </a:rPr>
              <a:t>] = </a:t>
            </a:r>
            <a:r>
              <a:rPr lang="hu-HU" sz="2000" b="1" dirty="0" smtClean="0">
                <a:latin typeface="Courier New" panose="02070309020205020404" pitchFamily="49" charset="0"/>
                <a:cs typeface="Courier New" panose="02070309020205020404" pitchFamily="49" charset="0"/>
              </a:rPr>
              <a:t>ml</a:t>
            </a:r>
            <a:r>
              <a:rPr lang="nn-NO" sz="2000" b="1" dirty="0" smtClean="0">
                <a:latin typeface="Courier New" panose="02070309020205020404" pitchFamily="49" charset="0"/>
                <a:cs typeface="Courier New" panose="02070309020205020404" pitchFamily="49" charset="0"/>
              </a:rPr>
              <a:t>.rows[i</a:t>
            </a:r>
            <a:r>
              <a:rPr lang="nn-NO" sz="2000" b="1" dirty="0">
                <a:latin typeface="Courier New" panose="02070309020205020404" pitchFamily="49" charset="0"/>
                <a:cs typeface="Courier New" panose="02070309020205020404" pitchFamily="49" charset="0"/>
              </a:rPr>
              <a:t>] * </a:t>
            </a:r>
            <a:r>
              <a:rPr lang="hu-HU" sz="2000" b="1" dirty="0" err="1" smtClean="0">
                <a:latin typeface="Courier New" panose="02070309020205020404" pitchFamily="49" charset="0"/>
                <a:cs typeface="Courier New" panose="02070309020205020404" pitchFamily="49" charset="0"/>
              </a:rPr>
              <a:t>mr</a:t>
            </a:r>
            <a:r>
              <a:rPr lang="nn-NO" sz="2000" b="1" dirty="0" smtClean="0">
                <a:latin typeface="Courier New" panose="02070309020205020404" pitchFamily="49" charset="0"/>
                <a:cs typeface="Courier New" panose="02070309020205020404" pitchFamily="49" charset="0"/>
              </a:rPr>
              <a:t>;</a:t>
            </a:r>
            <a:endParaRPr lang="nn-NO" sz="2000" b="1" dirty="0">
              <a:latin typeface="Courier New" panose="02070309020205020404" pitchFamily="49" charset="0"/>
              <a:cs typeface="Courier New" panose="02070309020205020404" pitchFamily="49" charset="0"/>
            </a:endParaRPr>
          </a:p>
          <a:p>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  return res;</a:t>
            </a:r>
            <a:endParaRPr lang="en-US" sz="2000" b="1" dirty="0">
              <a:latin typeface="Courier New" panose="02070309020205020404" pitchFamily="49" charset="0"/>
              <a:cs typeface="Courier New" panose="02070309020205020404" pitchFamily="49" charset="0"/>
            </a:endParaRPr>
          </a:p>
          <a:p>
            <a:r>
              <a:rPr lang="en-US" sz="2000" b="1" dirty="0" smtClean="0">
                <a:latin typeface="Courier New" panose="02070309020205020404" pitchFamily="49" charset="0"/>
                <a:cs typeface="Courier New" panose="02070309020205020404" pitchFamily="49" charset="0"/>
              </a:rPr>
              <a:t>}</a:t>
            </a:r>
            <a:endParaRPr lang="en-US" sz="2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956956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solidFill>
                  <a:srgbClr val="FF0000"/>
                </a:solidFill>
              </a:rPr>
              <a:t>mat</a:t>
            </a:r>
            <a:r>
              <a:rPr lang="en-US" dirty="0" smtClean="0">
                <a:solidFill>
                  <a:srgbClr val="FF0000"/>
                </a:solidFill>
              </a:rPr>
              <a:t>4</a:t>
            </a:r>
            <a:r>
              <a:rPr lang="hu-HU" dirty="0" smtClean="0">
                <a:solidFill>
                  <a:srgbClr val="FF0000"/>
                </a:solidFill>
              </a:rPr>
              <a:t> </a:t>
            </a:r>
            <a:r>
              <a:rPr lang="hu-HU" dirty="0" err="1" smtClean="0">
                <a:solidFill>
                  <a:srgbClr val="FF0000"/>
                </a:solidFill>
              </a:rPr>
              <a:t>constructors</a:t>
            </a:r>
            <a:endParaRPr lang="en-US" dirty="0">
              <a:solidFill>
                <a:srgbClr val="FF0000"/>
              </a:solidFill>
            </a:endParaRPr>
          </a:p>
        </p:txBody>
      </p:sp>
      <p:sp>
        <p:nvSpPr>
          <p:cNvPr id="4" name="Téglalap 3"/>
          <p:cNvSpPr/>
          <p:nvPr/>
        </p:nvSpPr>
        <p:spPr>
          <a:xfrm>
            <a:off x="345440" y="1373853"/>
            <a:ext cx="8493760" cy="5339923"/>
          </a:xfrm>
          <a:prstGeom prst="rect">
            <a:avLst/>
          </a:prstGeom>
          <a:solidFill>
            <a:schemeClr val="accent6">
              <a:lumMod val="20000"/>
              <a:lumOff val="80000"/>
            </a:schemeClr>
          </a:solidFill>
          <a:ln>
            <a:solidFill>
              <a:schemeClr val="accent6">
                <a:lumMod val="50000"/>
              </a:schemeClr>
            </a:solidFill>
          </a:ln>
        </p:spPr>
        <p:txBody>
          <a:bodyPr wrap="square">
            <a:spAutoFit/>
          </a:bodyPr>
          <a:lstStyle/>
          <a:p>
            <a:r>
              <a:rPr lang="en-US" sz="1800" b="1" dirty="0" smtClean="0">
                <a:latin typeface="Courier New" panose="02070309020205020404" pitchFamily="49" charset="0"/>
                <a:cs typeface="Courier New" panose="02070309020205020404" pitchFamily="49" charset="0"/>
              </a:rPr>
              <a:t>inline mat4 </a:t>
            </a:r>
            <a:r>
              <a:rPr lang="en-US" sz="1800" b="1" dirty="0" err="1" smtClean="0">
                <a:latin typeface="Courier New" panose="02070309020205020404" pitchFamily="49" charset="0"/>
                <a:cs typeface="Courier New" panose="02070309020205020404" pitchFamily="49" charset="0"/>
              </a:rPr>
              <a:t>TranslateMatrix</a:t>
            </a:r>
            <a:r>
              <a:rPr lang="en-US" sz="1800" b="1" dirty="0" smtClean="0">
                <a:latin typeface="Courier New" panose="02070309020205020404" pitchFamily="49" charset="0"/>
                <a:cs typeface="Courier New" panose="02070309020205020404" pitchFamily="49" charset="0"/>
              </a:rPr>
              <a:t>(</a:t>
            </a:r>
            <a:r>
              <a:rPr lang="en-US" sz="1800" b="1" dirty="0" err="1" smtClean="0">
                <a:latin typeface="Courier New" panose="02070309020205020404" pitchFamily="49" charset="0"/>
                <a:cs typeface="Courier New" panose="02070309020205020404" pitchFamily="49" charset="0"/>
              </a:rPr>
              <a:t>vec</a:t>
            </a:r>
            <a:r>
              <a:rPr lang="hu-HU" sz="1800" b="1" dirty="0" smtClean="0">
                <a:latin typeface="Courier New" panose="02070309020205020404" pitchFamily="49" charset="0"/>
                <a:cs typeface="Courier New" panose="02070309020205020404" pitchFamily="49" charset="0"/>
              </a:rPr>
              <a:t>2</a:t>
            </a:r>
            <a:r>
              <a:rPr lang="en-US" sz="1800" b="1" dirty="0" smtClean="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t) {</a:t>
            </a:r>
          </a:p>
          <a:p>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return mat4(	vec4(1</a:t>
            </a:r>
            <a:r>
              <a:rPr lang="en-US" sz="1800" b="1" dirty="0">
                <a:latin typeface="Courier New" panose="02070309020205020404" pitchFamily="49" charset="0"/>
                <a:cs typeface="Courier New" panose="02070309020205020404" pitchFamily="49" charset="0"/>
              </a:rPr>
              <a:t>,   0,   </a:t>
            </a:r>
            <a:r>
              <a:rPr lang="en-US" sz="1800" b="1" dirty="0" smtClean="0">
                <a:latin typeface="Courier New" panose="02070309020205020404" pitchFamily="49" charset="0"/>
                <a:cs typeface="Courier New" panose="02070309020205020404" pitchFamily="49" charset="0"/>
              </a:rPr>
              <a:t>0,  0),</a:t>
            </a:r>
            <a:endParaRPr lang="en-US" sz="1800" b="1"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	vec4(0</a:t>
            </a:r>
            <a:r>
              <a:rPr lang="en-US" sz="1800" b="1" dirty="0">
                <a:latin typeface="Courier New" panose="02070309020205020404" pitchFamily="49" charset="0"/>
                <a:cs typeface="Courier New" panose="02070309020205020404" pitchFamily="49" charset="0"/>
              </a:rPr>
              <a:t>,   1,   </a:t>
            </a:r>
            <a:r>
              <a:rPr lang="en-US" sz="1800" b="1" dirty="0" smtClean="0">
                <a:latin typeface="Courier New" panose="02070309020205020404" pitchFamily="49" charset="0"/>
                <a:cs typeface="Courier New" panose="02070309020205020404" pitchFamily="49" charset="0"/>
              </a:rPr>
              <a:t>0,  0),</a:t>
            </a:r>
            <a:endParaRPr lang="en-US" sz="1800" b="1" dirty="0">
              <a:latin typeface="Courier New" panose="02070309020205020404" pitchFamily="49" charset="0"/>
              <a:cs typeface="Courier New" panose="02070309020205020404" pitchFamily="49" charset="0"/>
            </a:endParaRPr>
          </a:p>
          <a:p>
            <a:r>
              <a:rPr lang="en-US" sz="1800" b="1" dirty="0" smtClean="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	vec4(0</a:t>
            </a:r>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0,   1,  </a:t>
            </a:r>
            <a:r>
              <a:rPr lang="en-US" sz="1800" b="1" dirty="0">
                <a:latin typeface="Courier New" panose="02070309020205020404" pitchFamily="49" charset="0"/>
                <a:cs typeface="Courier New" panose="02070309020205020404" pitchFamily="49" charset="0"/>
              </a:rPr>
              <a:t>0</a:t>
            </a:r>
            <a:r>
              <a:rPr lang="en-US" sz="1800" b="1" dirty="0" smtClean="0">
                <a:latin typeface="Courier New" panose="02070309020205020404" pitchFamily="49" charset="0"/>
                <a:cs typeface="Courier New" panose="02070309020205020404" pitchFamily="49" charset="0"/>
              </a:rPr>
              <a:t>),</a:t>
            </a:r>
            <a:endParaRPr lang="en-US" sz="1800" b="1" dirty="0">
              <a:latin typeface="Courier New" panose="02070309020205020404" pitchFamily="49" charset="0"/>
              <a:cs typeface="Courier New" panose="02070309020205020404" pitchFamily="49" charset="0"/>
            </a:endParaRPr>
          </a:p>
          <a:p>
            <a:r>
              <a:rPr lang="en-US" sz="1800" b="1" dirty="0" smtClean="0">
                <a:latin typeface="Courier New" panose="02070309020205020404" pitchFamily="49" charset="0"/>
                <a:cs typeface="Courier New" panose="02070309020205020404" pitchFamily="49" charset="0"/>
              </a:rPr>
              <a:t>			vec4(</a:t>
            </a:r>
            <a:r>
              <a:rPr lang="en-US" sz="1800" b="1" dirty="0" err="1" smtClean="0">
                <a:latin typeface="Courier New" panose="02070309020205020404" pitchFamily="49" charset="0"/>
                <a:cs typeface="Courier New" panose="02070309020205020404" pitchFamily="49" charset="0"/>
              </a:rPr>
              <a:t>t.x</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t.y</a:t>
            </a:r>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0,  1</a:t>
            </a:r>
            <a:r>
              <a:rPr lang="en-US" sz="1800" b="1" dirty="0">
                <a:latin typeface="Courier New" panose="02070309020205020404" pitchFamily="49" charset="0"/>
                <a:cs typeface="Courier New" panose="02070309020205020404" pitchFamily="49" charset="0"/>
              </a:rPr>
              <a:t>));</a:t>
            </a:r>
          </a:p>
          <a:p>
            <a:r>
              <a:rPr lang="en-US" sz="1800" b="1" dirty="0">
                <a:latin typeface="Courier New" panose="02070309020205020404" pitchFamily="49" charset="0"/>
                <a:cs typeface="Courier New" panose="02070309020205020404" pitchFamily="49" charset="0"/>
              </a:rPr>
              <a:t>}</a:t>
            </a:r>
          </a:p>
          <a:p>
            <a:endParaRPr lang="en-US" sz="800" b="1"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inline </a:t>
            </a:r>
            <a:r>
              <a:rPr lang="en-US" sz="1800" b="1" dirty="0" smtClean="0">
                <a:latin typeface="Courier New" panose="02070309020205020404" pitchFamily="49" charset="0"/>
                <a:cs typeface="Courier New" panose="02070309020205020404" pitchFamily="49" charset="0"/>
              </a:rPr>
              <a:t>mat4 </a:t>
            </a:r>
            <a:r>
              <a:rPr lang="en-US" sz="1800" b="1" dirty="0" err="1" smtClean="0">
                <a:latin typeface="Courier New" panose="02070309020205020404" pitchFamily="49" charset="0"/>
                <a:cs typeface="Courier New" panose="02070309020205020404" pitchFamily="49" charset="0"/>
              </a:rPr>
              <a:t>ScaleMatrix</a:t>
            </a:r>
            <a:r>
              <a:rPr lang="en-US" sz="1800" b="1" dirty="0" smtClean="0">
                <a:latin typeface="Courier New" panose="02070309020205020404" pitchFamily="49" charset="0"/>
                <a:cs typeface="Courier New" panose="02070309020205020404" pitchFamily="49" charset="0"/>
              </a:rPr>
              <a:t>(</a:t>
            </a:r>
            <a:r>
              <a:rPr lang="en-US" sz="1800" b="1" dirty="0" err="1" smtClean="0">
                <a:latin typeface="Courier New" panose="02070309020205020404" pitchFamily="49" charset="0"/>
                <a:cs typeface="Courier New" panose="02070309020205020404" pitchFamily="49" charset="0"/>
              </a:rPr>
              <a:t>vec</a:t>
            </a:r>
            <a:r>
              <a:rPr lang="hu-HU" sz="1800" b="1" dirty="0" smtClean="0">
                <a:latin typeface="Courier New" panose="02070309020205020404" pitchFamily="49" charset="0"/>
                <a:cs typeface="Courier New" panose="02070309020205020404" pitchFamily="49" charset="0"/>
              </a:rPr>
              <a:t>2</a:t>
            </a:r>
            <a:r>
              <a:rPr lang="en-US" sz="1800" b="1" dirty="0" smtClean="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s) {</a:t>
            </a:r>
          </a:p>
          <a:p>
            <a:r>
              <a:rPr lang="en-US" sz="1800" b="1" dirty="0" smtClean="0">
                <a:latin typeface="Courier New" panose="02070309020205020404" pitchFamily="49" charset="0"/>
                <a:cs typeface="Courier New" panose="02070309020205020404" pitchFamily="49" charset="0"/>
              </a:rPr>
              <a:t>	return mat4(	vec4(</a:t>
            </a:r>
            <a:r>
              <a:rPr lang="en-US" sz="1800" b="1" dirty="0" err="1" smtClean="0">
                <a:latin typeface="Courier New" panose="02070309020205020404" pitchFamily="49" charset="0"/>
                <a:cs typeface="Courier New" panose="02070309020205020404" pitchFamily="49" charset="0"/>
              </a:rPr>
              <a:t>s.x</a:t>
            </a:r>
            <a:r>
              <a:rPr lang="en-US" sz="1800" b="1" dirty="0" smtClean="0">
                <a:latin typeface="Courier New" panose="02070309020205020404" pitchFamily="49" charset="0"/>
                <a:cs typeface="Courier New" panose="02070309020205020404" pitchFamily="49" charset="0"/>
              </a:rPr>
              <a:t>, 0</a:t>
            </a:r>
            <a:r>
              <a:rPr lang="en-US" sz="1800" b="1" dirty="0">
                <a:latin typeface="Courier New" panose="02070309020205020404" pitchFamily="49" charset="0"/>
                <a:cs typeface="Courier New" panose="02070309020205020404" pitchFamily="49" charset="0"/>
              </a:rPr>
              <a:t>,   0,  0),</a:t>
            </a:r>
          </a:p>
          <a:p>
            <a:r>
              <a:rPr lang="en-US" sz="1800" b="1" dirty="0">
                <a:latin typeface="Courier New" panose="02070309020205020404" pitchFamily="49" charset="0"/>
                <a:cs typeface="Courier New" panose="02070309020205020404" pitchFamily="49" charset="0"/>
              </a:rPr>
              <a:t>    </a:t>
            </a:r>
            <a:r>
              <a:rPr lang="hu-HU" sz="1800" b="1"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	vec4(0</a:t>
            </a:r>
            <a:r>
              <a:rPr lang="en-US" sz="1800" b="1" dirty="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s.y</a:t>
            </a:r>
            <a:r>
              <a:rPr lang="en-US" sz="1800" b="1" dirty="0" smtClean="0">
                <a:latin typeface="Courier New" panose="02070309020205020404" pitchFamily="49" charset="0"/>
                <a:cs typeface="Courier New" panose="02070309020205020404" pitchFamily="49" charset="0"/>
              </a:rPr>
              <a:t>, 0</a:t>
            </a:r>
            <a:r>
              <a:rPr lang="en-US" sz="1800" b="1" dirty="0">
                <a:latin typeface="Courier New" panose="02070309020205020404" pitchFamily="49" charset="0"/>
                <a:cs typeface="Courier New" panose="02070309020205020404" pitchFamily="49" charset="0"/>
              </a:rPr>
              <a:t>,  0),</a:t>
            </a:r>
          </a:p>
          <a:p>
            <a:r>
              <a:rPr lang="en-US" sz="1800" b="1" dirty="0" smtClean="0">
                <a:latin typeface="Courier New" panose="02070309020205020404" pitchFamily="49" charset="0"/>
                <a:cs typeface="Courier New" panose="02070309020205020404" pitchFamily="49" charset="0"/>
              </a:rPr>
              <a:t>			vec4(0</a:t>
            </a:r>
            <a:r>
              <a:rPr lang="en-US" sz="1800" b="1" dirty="0">
                <a:latin typeface="Courier New" panose="02070309020205020404" pitchFamily="49" charset="0"/>
                <a:cs typeface="Courier New" panose="02070309020205020404" pitchFamily="49" charset="0"/>
              </a:rPr>
              <a:t>,   0,   1,  0),</a:t>
            </a:r>
            <a:r>
              <a:rPr lang="hu-HU" sz="1800" b="1"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	vec4(0,   0,   0</a:t>
            </a:r>
            <a:r>
              <a:rPr lang="en-US" sz="1800" b="1" dirty="0">
                <a:latin typeface="Courier New" panose="02070309020205020404" pitchFamily="49" charset="0"/>
                <a:cs typeface="Courier New" panose="02070309020205020404" pitchFamily="49" charset="0"/>
              </a:rPr>
              <a:t>,  1</a:t>
            </a:r>
            <a:r>
              <a:rPr lang="en-US" sz="1800" b="1" dirty="0" smtClean="0">
                <a:latin typeface="Courier New" panose="02070309020205020404" pitchFamily="49" charset="0"/>
                <a:cs typeface="Courier New" panose="02070309020205020404" pitchFamily="49" charset="0"/>
              </a:rPr>
              <a:t>));</a:t>
            </a:r>
          </a:p>
          <a:p>
            <a:r>
              <a:rPr lang="en-US" sz="1800" b="1" dirty="0" smtClean="0">
                <a:latin typeface="Courier New" panose="02070309020205020404" pitchFamily="49" charset="0"/>
                <a:cs typeface="Courier New" panose="02070309020205020404" pitchFamily="49" charset="0"/>
              </a:rPr>
              <a:t>}</a:t>
            </a:r>
            <a:endParaRPr lang="en-US" sz="1800" b="1" dirty="0">
              <a:latin typeface="Courier New" panose="02070309020205020404" pitchFamily="49" charset="0"/>
              <a:cs typeface="Courier New" panose="02070309020205020404" pitchFamily="49" charset="0"/>
            </a:endParaRPr>
          </a:p>
          <a:p>
            <a:endParaRPr lang="en-US" sz="900" b="1"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inline </a:t>
            </a:r>
            <a:r>
              <a:rPr lang="en-US" sz="1800" b="1" dirty="0" smtClean="0">
                <a:latin typeface="Courier New" panose="02070309020205020404" pitchFamily="49" charset="0"/>
                <a:cs typeface="Courier New" panose="02070309020205020404" pitchFamily="49" charset="0"/>
              </a:rPr>
              <a:t>mat4 </a:t>
            </a:r>
            <a:r>
              <a:rPr lang="en-US" sz="1800" b="1" dirty="0" err="1">
                <a:latin typeface="Courier New" panose="02070309020205020404" pitchFamily="49" charset="0"/>
                <a:cs typeface="Courier New" panose="02070309020205020404" pitchFamily="49" charset="0"/>
              </a:rPr>
              <a:t>RotationMatrix</a:t>
            </a:r>
            <a:r>
              <a:rPr lang="en-US" sz="1800" b="1" dirty="0">
                <a:latin typeface="Courier New" panose="02070309020205020404" pitchFamily="49" charset="0"/>
                <a:cs typeface="Courier New" panose="02070309020205020404" pitchFamily="49" charset="0"/>
              </a:rPr>
              <a:t>(float </a:t>
            </a:r>
            <a:r>
              <a:rPr lang="en-US" sz="1800" b="1" dirty="0" smtClean="0">
                <a:latin typeface="Courier New" panose="02070309020205020404" pitchFamily="49" charset="0"/>
                <a:cs typeface="Courier New" panose="02070309020205020404" pitchFamily="49" charset="0"/>
              </a:rPr>
              <a:t>fi) </a:t>
            </a:r>
            <a:r>
              <a:rPr lang="en-US" sz="1800" b="1" dirty="0">
                <a:latin typeface="Courier New" panose="02070309020205020404" pitchFamily="49" charset="0"/>
                <a:cs typeface="Courier New" panose="02070309020205020404" pitchFamily="49" charset="0"/>
              </a:rPr>
              <a:t>{</a:t>
            </a:r>
          </a:p>
          <a:p>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return mat4(	vec4( </a:t>
            </a:r>
            <a:r>
              <a:rPr lang="hu-HU" sz="1800" b="1" dirty="0" smtClean="0">
                <a:latin typeface="Courier New" panose="02070309020205020404" pitchFamily="49" charset="0"/>
                <a:cs typeface="Courier New" panose="02070309020205020404" pitchFamily="49" charset="0"/>
              </a:rPr>
              <a:t>cos(fi)</a:t>
            </a:r>
            <a:r>
              <a:rPr lang="en-US" sz="1800" b="1" dirty="0" smtClean="0">
                <a:latin typeface="Courier New" panose="02070309020205020404" pitchFamily="49" charset="0"/>
                <a:cs typeface="Courier New" panose="02070309020205020404" pitchFamily="49" charset="0"/>
              </a:rPr>
              <a:t>, </a:t>
            </a:r>
            <a:r>
              <a:rPr lang="hu-HU" sz="1800" b="1" dirty="0" smtClean="0">
                <a:latin typeface="Courier New" panose="02070309020205020404" pitchFamily="49" charset="0"/>
                <a:cs typeface="Courier New" panose="02070309020205020404" pitchFamily="49" charset="0"/>
              </a:rPr>
              <a:t>sin</a:t>
            </a:r>
            <a:r>
              <a:rPr lang="en-US" sz="1800" b="1" dirty="0" smtClean="0">
                <a:latin typeface="Courier New" panose="02070309020205020404" pitchFamily="49" charset="0"/>
                <a:cs typeface="Courier New" panose="02070309020205020404" pitchFamily="49" charset="0"/>
              </a:rPr>
              <a:t>(fi), 0,  0),</a:t>
            </a:r>
            <a:endParaRPr lang="en-US" sz="1800" b="1"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		vec4(-sin(fi), cos(fi), 0,  0),</a:t>
            </a:r>
            <a:endParaRPr lang="en-US" sz="1800" b="1"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	vec4(0</a:t>
            </a:r>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     0</a:t>
            </a:r>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    1</a:t>
            </a:r>
            <a:r>
              <a:rPr lang="en-US" sz="1800" b="1" dirty="0">
                <a:latin typeface="Courier New" panose="02070309020205020404" pitchFamily="49" charset="0"/>
                <a:cs typeface="Courier New" panose="02070309020205020404" pitchFamily="49" charset="0"/>
              </a:rPr>
              <a:t>,  0),</a:t>
            </a:r>
            <a:r>
              <a:rPr lang="hu-HU" sz="1800" b="1" dirty="0">
                <a:latin typeface="Courier New" panose="02070309020205020404" pitchFamily="49" charset="0"/>
                <a:cs typeface="Courier New" panose="02070309020205020404" pitchFamily="49" charset="0"/>
              </a:rPr>
              <a:t>  </a:t>
            </a:r>
            <a:endParaRPr lang="en-US" sz="1800" b="1" dirty="0" smtClean="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		vec4(0</a:t>
            </a:r>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     0</a:t>
            </a:r>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      0,  1));</a:t>
            </a:r>
          </a:p>
          <a:p>
            <a:r>
              <a:rPr lang="en-US" sz="1800" b="1" dirty="0" smtClean="0">
                <a:latin typeface="Courier New" panose="02070309020205020404" pitchFamily="49" charset="0"/>
                <a:cs typeface="Courier New" panose="02070309020205020404" pitchFamily="49" charset="0"/>
              </a:rPr>
              <a:t>}</a:t>
            </a:r>
            <a:endParaRPr lang="en-US" sz="18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179845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r>
              <a:rPr lang="hu-HU" dirty="0" err="1" smtClean="0">
                <a:solidFill>
                  <a:srgbClr val="FF0000"/>
                </a:solidFill>
              </a:rPr>
              <a:t>View</a:t>
            </a:r>
            <a:r>
              <a:rPr lang="hu-HU" dirty="0" smtClean="0">
                <a:solidFill>
                  <a:srgbClr val="FF0000"/>
                </a:solidFill>
              </a:rPr>
              <a:t> </a:t>
            </a:r>
            <a:r>
              <a:rPr lang="hu-HU" dirty="0" err="1" smtClean="0">
                <a:solidFill>
                  <a:srgbClr val="FF0000"/>
                </a:solidFill>
              </a:rPr>
              <a:t>transformation</a:t>
            </a:r>
            <a:r>
              <a:rPr lang="hu-HU" dirty="0" smtClean="0">
                <a:solidFill>
                  <a:srgbClr val="FF0000"/>
                </a:solidFill>
              </a:rPr>
              <a:t>:</a:t>
            </a:r>
            <a:r>
              <a:rPr lang="en-US" dirty="0" smtClean="0">
                <a:solidFill>
                  <a:srgbClr val="FF0000"/>
                </a:solidFill>
              </a:rPr>
              <a:t> V()</a:t>
            </a:r>
            <a:r>
              <a:rPr lang="hu-HU" dirty="0" smtClean="0">
                <a:solidFill>
                  <a:srgbClr val="FF0000"/>
                </a:solidFill>
              </a:rPr>
              <a:t/>
            </a:r>
            <a:br>
              <a:rPr lang="hu-HU" dirty="0" smtClean="0">
                <a:solidFill>
                  <a:srgbClr val="FF0000"/>
                </a:solidFill>
              </a:rPr>
            </a:br>
            <a:r>
              <a:rPr lang="hu-HU" dirty="0" smtClean="0">
                <a:solidFill>
                  <a:srgbClr val="FF0000"/>
                </a:solidFill>
              </a:rPr>
              <a:t>Camera </a:t>
            </a:r>
            <a:r>
              <a:rPr lang="hu-HU" dirty="0" err="1" smtClean="0">
                <a:solidFill>
                  <a:srgbClr val="FF0000"/>
                </a:solidFill>
              </a:rPr>
              <a:t>window</a:t>
            </a:r>
            <a:r>
              <a:rPr lang="hu-HU" dirty="0" smtClean="0">
                <a:solidFill>
                  <a:srgbClr val="FF0000"/>
                </a:solidFill>
              </a:rPr>
              <a:t> center </a:t>
            </a:r>
            <a:r>
              <a:rPr lang="hu-HU" dirty="0" err="1" smtClean="0">
                <a:solidFill>
                  <a:srgbClr val="FF0000"/>
                </a:solidFill>
              </a:rPr>
              <a:t>to</a:t>
            </a:r>
            <a:r>
              <a:rPr lang="hu-HU" dirty="0" smtClean="0">
                <a:solidFill>
                  <a:srgbClr val="FF0000"/>
                </a:solidFill>
              </a:rPr>
              <a:t> </a:t>
            </a:r>
            <a:r>
              <a:rPr lang="hu-HU" dirty="0" err="1" smtClean="0">
                <a:solidFill>
                  <a:srgbClr val="FF0000"/>
                </a:solidFill>
              </a:rPr>
              <a:t>origin</a:t>
            </a:r>
            <a:endParaRPr lang="hu-HU" dirty="0">
              <a:solidFill>
                <a:srgbClr val="FF0000"/>
              </a:solidFill>
            </a:endParaRPr>
          </a:p>
        </p:txBody>
      </p:sp>
      <p:sp>
        <p:nvSpPr>
          <p:cNvPr id="4" name="AutoShape 4"/>
          <p:cNvSpPr>
            <a:spLocks noChangeArrowheads="1"/>
          </p:cNvSpPr>
          <p:nvPr/>
        </p:nvSpPr>
        <p:spPr bwMode="auto">
          <a:xfrm rot="19126453">
            <a:off x="1393085" y="2718570"/>
            <a:ext cx="846138" cy="887413"/>
          </a:xfrm>
          <a:prstGeom prst="flowChartMagneticTape">
            <a:avLst/>
          </a:prstGeom>
          <a:solidFill>
            <a:schemeClr val="accent3">
              <a:lumMod val="40000"/>
              <a:lumOff val="60000"/>
            </a:schemeClr>
          </a:soli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p>
        </p:txBody>
      </p:sp>
      <p:sp>
        <p:nvSpPr>
          <p:cNvPr id="5" name="Line 15"/>
          <p:cNvSpPr>
            <a:spLocks noChangeShapeType="1"/>
          </p:cNvSpPr>
          <p:nvPr/>
        </p:nvSpPr>
        <p:spPr bwMode="auto">
          <a:xfrm flipV="1">
            <a:off x="370550" y="1823390"/>
            <a:ext cx="0" cy="273526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hu-HU"/>
          </a:p>
        </p:txBody>
      </p:sp>
      <p:sp>
        <p:nvSpPr>
          <p:cNvPr id="6" name="Line 16"/>
          <p:cNvSpPr>
            <a:spLocks noChangeShapeType="1"/>
          </p:cNvSpPr>
          <p:nvPr/>
        </p:nvSpPr>
        <p:spPr bwMode="auto">
          <a:xfrm flipV="1">
            <a:off x="187504" y="4417351"/>
            <a:ext cx="23876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hu-HU"/>
          </a:p>
        </p:txBody>
      </p:sp>
      <p:sp>
        <p:nvSpPr>
          <p:cNvPr id="7" name="Oval 33"/>
          <p:cNvSpPr>
            <a:spLocks noChangeArrowheads="1"/>
          </p:cNvSpPr>
          <p:nvPr/>
        </p:nvSpPr>
        <p:spPr bwMode="auto">
          <a:xfrm>
            <a:off x="2310036" y="3028317"/>
            <a:ext cx="144463" cy="160337"/>
          </a:xfrm>
          <a:prstGeom prst="ellipse">
            <a:avLst/>
          </a:prstGeom>
          <a:solidFill>
            <a:srgbClr val="ED13B4"/>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p>
        </p:txBody>
      </p:sp>
      <p:sp>
        <p:nvSpPr>
          <p:cNvPr id="10" name="Text Box 45"/>
          <p:cNvSpPr txBox="1">
            <a:spLocks noChangeArrowheads="1"/>
          </p:cNvSpPr>
          <p:nvPr/>
        </p:nvSpPr>
        <p:spPr bwMode="auto">
          <a:xfrm>
            <a:off x="1896138" y="3893490"/>
            <a:ext cx="11789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hu-HU" altLang="hu-HU" dirty="0" err="1" smtClean="0">
                <a:latin typeface="+mn-lt"/>
              </a:rPr>
              <a:t>window</a:t>
            </a:r>
            <a:endParaRPr lang="hu-HU" altLang="hu-HU" dirty="0">
              <a:latin typeface="+mn-lt"/>
            </a:endParaRPr>
          </a:p>
        </p:txBody>
      </p:sp>
      <p:sp>
        <p:nvSpPr>
          <p:cNvPr id="13" name="Oval 54"/>
          <p:cNvSpPr>
            <a:spLocks noChangeArrowheads="1"/>
          </p:cNvSpPr>
          <p:nvPr/>
        </p:nvSpPr>
        <p:spPr bwMode="auto">
          <a:xfrm>
            <a:off x="1623611" y="2987793"/>
            <a:ext cx="160338" cy="177800"/>
          </a:xfrm>
          <a:prstGeom prst="ellipse">
            <a:avLst/>
          </a:prstGeom>
          <a:solidFill>
            <a:srgbClr val="33CC33"/>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p>
        </p:txBody>
      </p:sp>
      <p:sp>
        <p:nvSpPr>
          <p:cNvPr id="40" name="Text Box 45"/>
          <p:cNvSpPr txBox="1">
            <a:spLocks noChangeArrowheads="1"/>
          </p:cNvSpPr>
          <p:nvPr/>
        </p:nvSpPr>
        <p:spPr bwMode="auto">
          <a:xfrm>
            <a:off x="481675" y="1601140"/>
            <a:ext cx="9031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hu-HU" altLang="hu-HU" dirty="0" err="1" smtClean="0">
                <a:latin typeface="+mn-lt"/>
              </a:rPr>
              <a:t>world</a:t>
            </a:r>
            <a:endParaRPr lang="hu-HU" altLang="hu-HU" dirty="0">
              <a:latin typeface="+mn-lt"/>
            </a:endParaRPr>
          </a:p>
        </p:txBody>
      </p:sp>
      <p:sp>
        <p:nvSpPr>
          <p:cNvPr id="45" name="AutoShape 4"/>
          <p:cNvSpPr>
            <a:spLocks noChangeArrowheads="1"/>
          </p:cNvSpPr>
          <p:nvPr/>
        </p:nvSpPr>
        <p:spPr bwMode="auto">
          <a:xfrm rot="19126453">
            <a:off x="7128424" y="2691597"/>
            <a:ext cx="846138" cy="887413"/>
          </a:xfrm>
          <a:prstGeom prst="flowChartMagneticTape">
            <a:avLst/>
          </a:prstGeom>
          <a:solidFill>
            <a:schemeClr val="accent3">
              <a:lumMod val="40000"/>
              <a:lumOff val="60000"/>
            </a:schemeClr>
          </a:soli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p>
        </p:txBody>
      </p:sp>
      <p:sp>
        <p:nvSpPr>
          <p:cNvPr id="46" name="Oval 33"/>
          <p:cNvSpPr>
            <a:spLocks noChangeArrowheads="1"/>
          </p:cNvSpPr>
          <p:nvPr/>
        </p:nvSpPr>
        <p:spPr bwMode="auto">
          <a:xfrm>
            <a:off x="8045375" y="3001344"/>
            <a:ext cx="144463" cy="160337"/>
          </a:xfrm>
          <a:prstGeom prst="ellipse">
            <a:avLst/>
          </a:prstGeom>
          <a:solidFill>
            <a:srgbClr val="ED13B4"/>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p>
        </p:txBody>
      </p:sp>
      <p:sp>
        <p:nvSpPr>
          <p:cNvPr id="48" name="Rectangle 40"/>
          <p:cNvSpPr>
            <a:spLocks noChangeArrowheads="1"/>
          </p:cNvSpPr>
          <p:nvPr/>
        </p:nvSpPr>
        <p:spPr bwMode="auto">
          <a:xfrm>
            <a:off x="6530410" y="2294020"/>
            <a:ext cx="1863725" cy="1572127"/>
          </a:xfrm>
          <a:prstGeom prst="rect">
            <a:avLst/>
          </a:prstGeom>
          <a:noFill/>
          <a:ln w="381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p>
        </p:txBody>
      </p:sp>
      <p:sp>
        <p:nvSpPr>
          <p:cNvPr id="49" name="Text Box 45"/>
          <p:cNvSpPr txBox="1">
            <a:spLocks noChangeArrowheads="1"/>
          </p:cNvSpPr>
          <p:nvPr/>
        </p:nvSpPr>
        <p:spPr bwMode="auto">
          <a:xfrm>
            <a:off x="7631477" y="3866517"/>
            <a:ext cx="11789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hu-HU" altLang="hu-HU" dirty="0" err="1" smtClean="0">
                <a:latin typeface="+mn-lt"/>
              </a:rPr>
              <a:t>window</a:t>
            </a:r>
            <a:endParaRPr lang="hu-HU" altLang="hu-HU" dirty="0">
              <a:latin typeface="+mn-lt"/>
            </a:endParaRPr>
          </a:p>
        </p:txBody>
      </p:sp>
      <p:sp>
        <p:nvSpPr>
          <p:cNvPr id="51" name="Oval 54"/>
          <p:cNvSpPr>
            <a:spLocks noChangeArrowheads="1"/>
          </p:cNvSpPr>
          <p:nvPr/>
        </p:nvSpPr>
        <p:spPr bwMode="auto">
          <a:xfrm>
            <a:off x="7358950" y="2960820"/>
            <a:ext cx="160338" cy="177800"/>
          </a:xfrm>
          <a:prstGeom prst="ellipse">
            <a:avLst/>
          </a:prstGeom>
          <a:solidFill>
            <a:srgbClr val="33CC33"/>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p>
        </p:txBody>
      </p:sp>
      <p:sp>
        <p:nvSpPr>
          <p:cNvPr id="55" name="Line 15"/>
          <p:cNvSpPr>
            <a:spLocks noChangeShapeType="1"/>
          </p:cNvSpPr>
          <p:nvPr/>
        </p:nvSpPr>
        <p:spPr bwMode="auto">
          <a:xfrm flipV="1">
            <a:off x="7439119" y="1682089"/>
            <a:ext cx="0" cy="273526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hu-HU"/>
          </a:p>
        </p:txBody>
      </p:sp>
      <p:sp>
        <p:nvSpPr>
          <p:cNvPr id="56" name="Line 16"/>
          <p:cNvSpPr>
            <a:spLocks noChangeShapeType="1"/>
          </p:cNvSpPr>
          <p:nvPr/>
        </p:nvSpPr>
        <p:spPr bwMode="auto">
          <a:xfrm flipV="1">
            <a:off x="6181025" y="3058690"/>
            <a:ext cx="23876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hu-HU"/>
          </a:p>
        </p:txBody>
      </p:sp>
      <p:sp>
        <p:nvSpPr>
          <p:cNvPr id="57" name="Jobbra nyíl 56"/>
          <p:cNvSpPr/>
          <p:nvPr/>
        </p:nvSpPr>
        <p:spPr>
          <a:xfrm>
            <a:off x="2956560" y="2148023"/>
            <a:ext cx="3127643" cy="1814532"/>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32" name="Rectangle 40"/>
          <p:cNvSpPr>
            <a:spLocks noChangeArrowheads="1"/>
          </p:cNvSpPr>
          <p:nvPr/>
        </p:nvSpPr>
        <p:spPr bwMode="auto">
          <a:xfrm>
            <a:off x="875568" y="2334125"/>
            <a:ext cx="1863725" cy="1572127"/>
          </a:xfrm>
          <a:prstGeom prst="rect">
            <a:avLst/>
          </a:prstGeom>
          <a:noFill/>
          <a:ln w="381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p>
        </p:txBody>
      </p:sp>
      <mc:AlternateContent xmlns:mc="http://schemas.openxmlformats.org/markup-compatibility/2006" xmlns:a14="http://schemas.microsoft.com/office/drawing/2010/main">
        <mc:Choice Requires="a14">
          <p:sp>
            <p:nvSpPr>
              <p:cNvPr id="33" name="Téglalap 32"/>
              <p:cNvSpPr/>
              <p:nvPr/>
            </p:nvSpPr>
            <p:spPr>
              <a:xfrm>
                <a:off x="1110733" y="3068433"/>
                <a:ext cx="1186094" cy="4908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US" altLang="hu-HU" b="0" i="0" dirty="0" smtClean="0"/>
                        <m:t>(</m:t>
                      </m:r>
                      <m:sSub>
                        <m:sSubPr>
                          <m:ctrlPr>
                            <a:rPr lang="en-US" altLang="hu-HU" b="0" i="1" dirty="0" smtClean="0">
                              <a:latin typeface="Cambria Math" panose="02040503050406030204" pitchFamily="18" charset="0"/>
                            </a:rPr>
                          </m:ctrlPr>
                        </m:sSubPr>
                        <m:e>
                          <m:r>
                            <a:rPr lang="en-US" altLang="hu-HU" b="0" i="1" dirty="0" smtClean="0">
                              <a:latin typeface="Cambria Math"/>
                            </a:rPr>
                            <m:t>𝑐</m:t>
                          </m:r>
                        </m:e>
                        <m:sub>
                          <m:r>
                            <a:rPr lang="en-US" altLang="hu-HU" b="0" i="1" dirty="0" smtClean="0">
                              <a:latin typeface="Cambria Math"/>
                            </a:rPr>
                            <m:t>𝑥</m:t>
                          </m:r>
                        </m:sub>
                      </m:sSub>
                      <m:r>
                        <a:rPr lang="en-US" altLang="hu-HU" b="0" i="1" dirty="0" smtClean="0">
                          <a:latin typeface="Cambria Math"/>
                        </a:rPr>
                        <m:t>,</m:t>
                      </m:r>
                      <m:sSub>
                        <m:sSubPr>
                          <m:ctrlPr>
                            <a:rPr lang="en-US" altLang="hu-HU" i="1" dirty="0">
                              <a:latin typeface="Cambria Math" panose="02040503050406030204" pitchFamily="18" charset="0"/>
                            </a:rPr>
                          </m:ctrlPr>
                        </m:sSubPr>
                        <m:e>
                          <m:r>
                            <a:rPr lang="en-US" altLang="hu-HU" i="1" dirty="0">
                              <a:latin typeface="Cambria Math"/>
                            </a:rPr>
                            <m:t>𝑐</m:t>
                          </m:r>
                        </m:e>
                        <m:sub>
                          <m:r>
                            <a:rPr lang="en-US" altLang="hu-HU" b="0" i="1" dirty="0" smtClean="0">
                              <a:latin typeface="Cambria Math"/>
                            </a:rPr>
                            <m:t>𝑦</m:t>
                          </m:r>
                        </m:sub>
                      </m:sSub>
                      <m:r>
                        <a:rPr lang="en-US" altLang="hu-HU" b="0" i="1" dirty="0" smtClean="0">
                          <a:latin typeface="Cambria Math"/>
                        </a:rPr>
                        <m:t>)</m:t>
                      </m:r>
                    </m:oMath>
                  </m:oMathPara>
                </a14:m>
                <a:endParaRPr lang="en-US" dirty="0"/>
              </a:p>
            </p:txBody>
          </p:sp>
        </mc:Choice>
        <mc:Fallback xmlns="">
          <p:sp>
            <p:nvSpPr>
              <p:cNvPr id="33" name="Téglalap 32"/>
              <p:cNvSpPr>
                <a:spLocks noRot="1" noChangeAspect="1" noMove="1" noResize="1" noEditPoints="1" noAdjustHandles="1" noChangeArrowheads="1" noChangeShapeType="1" noTextEdit="1"/>
              </p:cNvSpPr>
              <p:nvPr/>
            </p:nvSpPr>
            <p:spPr>
              <a:xfrm>
                <a:off x="1110733" y="3068433"/>
                <a:ext cx="1186094" cy="490840"/>
              </a:xfrm>
              <a:prstGeom prst="rect">
                <a:avLst/>
              </a:prstGeom>
              <a:blipFill rotWithShape="1">
                <a:blip r:embed="rId3"/>
                <a:stretch>
                  <a:fillRect l="-513" r="-1026"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églalap 8"/>
              <p:cNvSpPr/>
              <p:nvPr/>
            </p:nvSpPr>
            <p:spPr>
              <a:xfrm>
                <a:off x="1585379" y="1872460"/>
                <a:ext cx="62151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hu-HU" i="1" dirty="0" smtClean="0">
                              <a:latin typeface="Cambria Math" panose="02040503050406030204" pitchFamily="18" charset="0"/>
                            </a:rPr>
                          </m:ctrlPr>
                        </m:sSubPr>
                        <m:e>
                          <m:r>
                            <a:rPr lang="en-US" altLang="hu-HU" b="0" i="1" dirty="0" smtClean="0">
                              <a:latin typeface="Cambria Math"/>
                            </a:rPr>
                            <m:t>𝑤</m:t>
                          </m:r>
                        </m:e>
                        <m:sub>
                          <m:r>
                            <a:rPr lang="en-US" altLang="hu-HU" i="1" dirty="0">
                              <a:latin typeface="Cambria Math"/>
                            </a:rPr>
                            <m:t>𝑥</m:t>
                          </m:r>
                        </m:sub>
                      </m:sSub>
                    </m:oMath>
                  </m:oMathPara>
                </a14:m>
                <a:endParaRPr lang="en-US" dirty="0"/>
              </a:p>
            </p:txBody>
          </p:sp>
        </mc:Choice>
        <mc:Fallback xmlns="">
          <p:sp>
            <p:nvSpPr>
              <p:cNvPr id="9" name="Téglalap 8"/>
              <p:cNvSpPr>
                <a:spLocks noRot="1" noChangeAspect="1" noMove="1" noResize="1" noEditPoints="1" noAdjustHandles="1" noChangeArrowheads="1" noChangeShapeType="1" noTextEdit="1"/>
              </p:cNvSpPr>
              <p:nvPr/>
            </p:nvSpPr>
            <p:spPr>
              <a:xfrm>
                <a:off x="1585379" y="1872460"/>
                <a:ext cx="621517" cy="461665"/>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églalap 33"/>
              <p:cNvSpPr/>
              <p:nvPr/>
            </p:nvSpPr>
            <p:spPr>
              <a:xfrm>
                <a:off x="347763" y="2813270"/>
                <a:ext cx="630557" cy="4908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hu-HU" i="1" dirty="0" smtClean="0">
                              <a:latin typeface="Cambria Math" panose="02040503050406030204" pitchFamily="18" charset="0"/>
                            </a:rPr>
                          </m:ctrlPr>
                        </m:sSubPr>
                        <m:e>
                          <m:r>
                            <a:rPr lang="en-US" altLang="hu-HU" b="0" i="1" dirty="0" smtClean="0">
                              <a:latin typeface="Cambria Math"/>
                            </a:rPr>
                            <m:t>𝑤</m:t>
                          </m:r>
                        </m:e>
                        <m:sub>
                          <m:r>
                            <a:rPr lang="en-US" altLang="hu-HU" b="0" i="1" dirty="0" smtClean="0">
                              <a:latin typeface="Cambria Math"/>
                            </a:rPr>
                            <m:t>𝑦</m:t>
                          </m:r>
                        </m:sub>
                      </m:sSub>
                    </m:oMath>
                  </m:oMathPara>
                </a14:m>
                <a:endParaRPr lang="en-US" dirty="0"/>
              </a:p>
            </p:txBody>
          </p:sp>
        </mc:Choice>
        <mc:Fallback xmlns="">
          <p:sp>
            <p:nvSpPr>
              <p:cNvPr id="34" name="Téglalap 33"/>
              <p:cNvSpPr>
                <a:spLocks noRot="1" noChangeAspect="1" noMove="1" noResize="1" noEditPoints="1" noAdjustHandles="1" noChangeArrowheads="1" noChangeShapeType="1" noTextEdit="1"/>
              </p:cNvSpPr>
              <p:nvPr/>
            </p:nvSpPr>
            <p:spPr>
              <a:xfrm>
                <a:off x="347763" y="2813270"/>
                <a:ext cx="630557" cy="490840"/>
              </a:xfrm>
              <a:prstGeom prst="rect">
                <a:avLst/>
              </a:prstGeom>
              <a:blipFill rotWithShape="1">
                <a:blip r:embed="rId5"/>
                <a:stretch>
                  <a:fillRect b="-49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églalap 34"/>
              <p:cNvSpPr/>
              <p:nvPr/>
            </p:nvSpPr>
            <p:spPr>
              <a:xfrm>
                <a:off x="7772618" y="1813402"/>
                <a:ext cx="62151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hu-HU" i="1" dirty="0" smtClean="0">
                              <a:latin typeface="Cambria Math" panose="02040503050406030204" pitchFamily="18" charset="0"/>
                            </a:rPr>
                          </m:ctrlPr>
                        </m:sSubPr>
                        <m:e>
                          <m:r>
                            <a:rPr lang="en-US" altLang="hu-HU" b="0" i="1" dirty="0" smtClean="0">
                              <a:latin typeface="Cambria Math"/>
                            </a:rPr>
                            <m:t>𝑤</m:t>
                          </m:r>
                        </m:e>
                        <m:sub>
                          <m:r>
                            <a:rPr lang="en-US" altLang="hu-HU" i="1" dirty="0">
                              <a:latin typeface="Cambria Math"/>
                            </a:rPr>
                            <m:t>𝑥</m:t>
                          </m:r>
                        </m:sub>
                      </m:sSub>
                    </m:oMath>
                  </m:oMathPara>
                </a14:m>
                <a:endParaRPr lang="en-US" dirty="0"/>
              </a:p>
            </p:txBody>
          </p:sp>
        </mc:Choice>
        <mc:Fallback xmlns="">
          <p:sp>
            <p:nvSpPr>
              <p:cNvPr id="35" name="Téglalap 34"/>
              <p:cNvSpPr>
                <a:spLocks noRot="1" noChangeAspect="1" noMove="1" noResize="1" noEditPoints="1" noAdjustHandles="1" noChangeArrowheads="1" noChangeShapeType="1" noTextEdit="1"/>
              </p:cNvSpPr>
              <p:nvPr/>
            </p:nvSpPr>
            <p:spPr>
              <a:xfrm>
                <a:off x="7772618" y="1813402"/>
                <a:ext cx="621517" cy="461665"/>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églalap 35"/>
              <p:cNvSpPr/>
              <p:nvPr/>
            </p:nvSpPr>
            <p:spPr>
              <a:xfrm>
                <a:off x="8394135" y="2528421"/>
                <a:ext cx="630557" cy="4908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hu-HU" i="1" dirty="0" smtClean="0">
                              <a:latin typeface="Cambria Math" panose="02040503050406030204" pitchFamily="18" charset="0"/>
                            </a:rPr>
                          </m:ctrlPr>
                        </m:sSubPr>
                        <m:e>
                          <m:r>
                            <a:rPr lang="en-US" altLang="hu-HU" b="0" i="1" dirty="0" smtClean="0">
                              <a:latin typeface="Cambria Math"/>
                            </a:rPr>
                            <m:t>𝑤</m:t>
                          </m:r>
                        </m:e>
                        <m:sub>
                          <m:r>
                            <a:rPr lang="en-US" altLang="hu-HU" b="0" i="1" dirty="0" smtClean="0">
                              <a:latin typeface="Cambria Math"/>
                            </a:rPr>
                            <m:t>𝑦</m:t>
                          </m:r>
                        </m:sub>
                      </m:sSub>
                    </m:oMath>
                  </m:oMathPara>
                </a14:m>
                <a:endParaRPr lang="en-US" dirty="0"/>
              </a:p>
            </p:txBody>
          </p:sp>
        </mc:Choice>
        <mc:Fallback xmlns="">
          <p:sp>
            <p:nvSpPr>
              <p:cNvPr id="36" name="Téglalap 35"/>
              <p:cNvSpPr>
                <a:spLocks noRot="1" noChangeAspect="1" noMove="1" noResize="1" noEditPoints="1" noAdjustHandles="1" noChangeArrowheads="1" noChangeShapeType="1" noTextEdit="1"/>
              </p:cNvSpPr>
              <p:nvPr/>
            </p:nvSpPr>
            <p:spPr>
              <a:xfrm>
                <a:off x="8394135" y="2528421"/>
                <a:ext cx="630557" cy="490840"/>
              </a:xfrm>
              <a:prstGeom prst="rect">
                <a:avLst/>
              </a:prstGeom>
              <a:blipFill rotWithShape="1">
                <a:blip r:embed="rId7"/>
                <a:stretch>
                  <a:fillRect b="-6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églalap 17"/>
              <p:cNvSpPr/>
              <p:nvPr/>
            </p:nvSpPr>
            <p:spPr>
              <a:xfrm>
                <a:off x="886880" y="2364292"/>
                <a:ext cx="1907189"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US" altLang="hu-HU" sz="2000" dirty="0" smtClean="0"/>
                        <m:t>(</m:t>
                      </m:r>
                      <m:sSub>
                        <m:sSubPr>
                          <m:ctrlPr>
                            <a:rPr lang="en-US" altLang="hu-HU" sz="2000" i="1" dirty="0">
                              <a:latin typeface="Cambria Math" panose="02040503050406030204" pitchFamily="18" charset="0"/>
                            </a:rPr>
                          </m:ctrlPr>
                        </m:sSubPr>
                        <m:e>
                          <m:r>
                            <a:rPr lang="en-US" altLang="hu-HU" sz="2000" b="0" i="1" dirty="0" smtClean="0">
                              <a:latin typeface="Cambria Math"/>
                            </a:rPr>
                            <m:t>𝑥</m:t>
                          </m:r>
                        </m:e>
                        <m:sub>
                          <m:r>
                            <m:rPr>
                              <m:sty m:val="p"/>
                            </m:rPr>
                            <a:rPr lang="en-US" altLang="hu-HU" sz="2000" b="0" i="0" dirty="0" smtClean="0">
                              <a:latin typeface="Cambria Math"/>
                            </a:rPr>
                            <m:t>world</m:t>
                          </m:r>
                        </m:sub>
                      </m:sSub>
                      <m:r>
                        <a:rPr lang="en-US" altLang="hu-HU" sz="2000" i="1" dirty="0">
                          <a:latin typeface="Cambria Math"/>
                        </a:rPr>
                        <m:t>,</m:t>
                      </m:r>
                      <m:sSub>
                        <m:sSubPr>
                          <m:ctrlPr>
                            <a:rPr lang="en-US" altLang="hu-HU" sz="2000" i="1" dirty="0">
                              <a:latin typeface="Cambria Math" panose="02040503050406030204" pitchFamily="18" charset="0"/>
                            </a:rPr>
                          </m:ctrlPr>
                        </m:sSubPr>
                        <m:e>
                          <m:r>
                            <a:rPr lang="en-US" altLang="hu-HU" sz="2000" b="0" i="1" dirty="0" smtClean="0">
                              <a:latin typeface="Cambria Math"/>
                            </a:rPr>
                            <m:t>𝑦</m:t>
                          </m:r>
                        </m:e>
                        <m:sub>
                          <m:r>
                            <m:rPr>
                              <m:sty m:val="p"/>
                            </m:rPr>
                            <a:rPr lang="en-US" altLang="hu-HU" sz="2000" b="0" i="0" dirty="0" smtClean="0">
                              <a:latin typeface="Cambria Math"/>
                            </a:rPr>
                            <m:t>world</m:t>
                          </m:r>
                        </m:sub>
                      </m:sSub>
                      <m:r>
                        <a:rPr lang="en-US" altLang="hu-HU" sz="2000" i="1" dirty="0">
                          <a:latin typeface="Cambria Math"/>
                        </a:rPr>
                        <m:t>)</m:t>
                      </m:r>
                    </m:oMath>
                  </m:oMathPara>
                </a14:m>
                <a:endParaRPr lang="en-US" sz="2000" dirty="0"/>
              </a:p>
            </p:txBody>
          </p:sp>
        </mc:Choice>
        <mc:Fallback xmlns="">
          <p:sp>
            <p:nvSpPr>
              <p:cNvPr id="18" name="Téglalap 17"/>
              <p:cNvSpPr>
                <a:spLocks noRot="1" noChangeAspect="1" noMove="1" noResize="1" noEditPoints="1" noAdjustHandles="1" noChangeArrowheads="1" noChangeShapeType="1" noTextEdit="1"/>
              </p:cNvSpPr>
              <p:nvPr/>
            </p:nvSpPr>
            <p:spPr>
              <a:xfrm>
                <a:off x="886880" y="2364292"/>
                <a:ext cx="1907189" cy="400110"/>
              </a:xfrm>
              <a:prstGeom prst="rect">
                <a:avLst/>
              </a:prstGeom>
              <a:blipFill rotWithShape="1">
                <a:blip r:embed="rId8"/>
                <a:stretch>
                  <a:fillRect b="-169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églalap 40"/>
              <p:cNvSpPr/>
              <p:nvPr/>
            </p:nvSpPr>
            <p:spPr>
              <a:xfrm>
                <a:off x="2956560" y="2619634"/>
                <a:ext cx="2751394" cy="86017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hu-HU" i="1" dirty="0" smtClean="0">
                              <a:latin typeface="Cambria Math" panose="02040503050406030204" pitchFamily="18" charset="0"/>
                            </a:rPr>
                          </m:ctrlPr>
                        </m:sSubPr>
                        <m:e>
                          <m:r>
                            <a:rPr lang="en-US" altLang="hu-HU" i="1" dirty="0">
                              <a:latin typeface="Cambria Math"/>
                            </a:rPr>
                            <m:t>𝑥</m:t>
                          </m:r>
                        </m:e>
                        <m:sub>
                          <m:r>
                            <m:rPr>
                              <m:sty m:val="p"/>
                            </m:rPr>
                            <a:rPr lang="en-US" altLang="hu-HU" b="0" i="0" dirty="0" smtClean="0">
                              <a:latin typeface="Cambria Math"/>
                            </a:rPr>
                            <m:t>cam</m:t>
                          </m:r>
                        </m:sub>
                      </m:sSub>
                      <m:r>
                        <a:rPr lang="en-US" altLang="hu-HU" b="0" i="1" dirty="0" smtClean="0">
                          <a:latin typeface="Cambria Math"/>
                        </a:rPr>
                        <m:t>=</m:t>
                      </m:r>
                      <m:sSub>
                        <m:sSubPr>
                          <m:ctrlPr>
                            <a:rPr lang="en-US" altLang="hu-HU" i="1" dirty="0">
                              <a:latin typeface="Cambria Math" panose="02040503050406030204" pitchFamily="18" charset="0"/>
                            </a:rPr>
                          </m:ctrlPr>
                        </m:sSubPr>
                        <m:e>
                          <m:r>
                            <a:rPr lang="en-US" altLang="hu-HU" b="0" i="1" dirty="0" smtClean="0">
                              <a:latin typeface="Cambria Math"/>
                            </a:rPr>
                            <m:t>𝑥</m:t>
                          </m:r>
                        </m:e>
                        <m:sub>
                          <m:r>
                            <m:rPr>
                              <m:sty m:val="p"/>
                            </m:rPr>
                            <a:rPr lang="en-US" altLang="hu-HU" b="0" i="0" dirty="0" smtClean="0">
                              <a:latin typeface="Cambria Math"/>
                            </a:rPr>
                            <m:t>world</m:t>
                          </m:r>
                        </m:sub>
                      </m:sSub>
                      <m:r>
                        <a:rPr lang="en-US" altLang="hu-HU" b="0" i="1" dirty="0" smtClean="0">
                          <a:latin typeface="Cambria Math"/>
                        </a:rPr>
                        <m:t>−</m:t>
                      </m:r>
                      <m:sSub>
                        <m:sSubPr>
                          <m:ctrlPr>
                            <a:rPr lang="en-US" altLang="hu-HU" i="1" dirty="0">
                              <a:latin typeface="Cambria Math" panose="02040503050406030204" pitchFamily="18" charset="0"/>
                            </a:rPr>
                          </m:ctrlPr>
                        </m:sSubPr>
                        <m:e>
                          <m:r>
                            <a:rPr lang="en-US" altLang="hu-HU" b="0" i="1" dirty="0" smtClean="0">
                              <a:latin typeface="Cambria Math"/>
                            </a:rPr>
                            <m:t>𝑐</m:t>
                          </m:r>
                        </m:e>
                        <m:sub>
                          <m:r>
                            <a:rPr lang="en-US" altLang="hu-HU" b="0" i="1" dirty="0" smtClean="0">
                              <a:latin typeface="Cambria Math"/>
                            </a:rPr>
                            <m:t>𝑥</m:t>
                          </m:r>
                        </m:sub>
                      </m:sSub>
                    </m:oMath>
                  </m:oMathPara>
                </a14:m>
                <a:endParaRPr lang="en-US" dirty="0" smtClean="0"/>
              </a:p>
              <a:p>
                <a:pPr/>
                <a14:m>
                  <m:oMathPara xmlns:m="http://schemas.openxmlformats.org/officeDocument/2006/math">
                    <m:oMathParaPr>
                      <m:jc m:val="centerGroup"/>
                    </m:oMathParaPr>
                    <m:oMath xmlns:m="http://schemas.openxmlformats.org/officeDocument/2006/math">
                      <m:sSub>
                        <m:sSubPr>
                          <m:ctrlPr>
                            <a:rPr lang="en-US" altLang="hu-HU" i="1" dirty="0">
                              <a:latin typeface="Cambria Math" panose="02040503050406030204" pitchFamily="18" charset="0"/>
                            </a:rPr>
                          </m:ctrlPr>
                        </m:sSubPr>
                        <m:e>
                          <m:r>
                            <a:rPr lang="en-US" altLang="hu-HU" b="0" i="1" dirty="0" smtClean="0">
                              <a:latin typeface="Cambria Math"/>
                            </a:rPr>
                            <m:t>𝑦</m:t>
                          </m:r>
                        </m:e>
                        <m:sub>
                          <m:r>
                            <m:rPr>
                              <m:sty m:val="p"/>
                            </m:rPr>
                            <a:rPr lang="en-US" altLang="hu-HU" dirty="0">
                              <a:latin typeface="Cambria Math"/>
                            </a:rPr>
                            <m:t>cam</m:t>
                          </m:r>
                        </m:sub>
                      </m:sSub>
                      <m:r>
                        <a:rPr lang="en-US" altLang="hu-HU" i="1" dirty="0">
                          <a:latin typeface="Cambria Math"/>
                        </a:rPr>
                        <m:t>=</m:t>
                      </m:r>
                      <m:sSub>
                        <m:sSubPr>
                          <m:ctrlPr>
                            <a:rPr lang="en-US" altLang="hu-HU" i="1" dirty="0">
                              <a:latin typeface="Cambria Math" panose="02040503050406030204" pitchFamily="18" charset="0"/>
                            </a:rPr>
                          </m:ctrlPr>
                        </m:sSubPr>
                        <m:e>
                          <m:r>
                            <a:rPr lang="en-US" altLang="hu-HU" b="0" i="1" dirty="0" smtClean="0">
                              <a:latin typeface="Cambria Math"/>
                            </a:rPr>
                            <m:t>𝑦</m:t>
                          </m:r>
                        </m:e>
                        <m:sub>
                          <m:r>
                            <m:rPr>
                              <m:sty m:val="p"/>
                            </m:rPr>
                            <a:rPr lang="en-US" altLang="hu-HU" dirty="0">
                              <a:latin typeface="Cambria Math"/>
                            </a:rPr>
                            <m:t>world</m:t>
                          </m:r>
                        </m:sub>
                      </m:sSub>
                      <m:r>
                        <a:rPr lang="en-US" altLang="hu-HU" i="1" dirty="0">
                          <a:latin typeface="Cambria Math"/>
                        </a:rPr>
                        <m:t>−</m:t>
                      </m:r>
                      <m:sSub>
                        <m:sSubPr>
                          <m:ctrlPr>
                            <a:rPr lang="en-US" altLang="hu-HU" i="1" dirty="0">
                              <a:latin typeface="Cambria Math" panose="02040503050406030204" pitchFamily="18" charset="0"/>
                            </a:rPr>
                          </m:ctrlPr>
                        </m:sSubPr>
                        <m:e>
                          <m:r>
                            <a:rPr lang="en-US" altLang="hu-HU" i="1" dirty="0">
                              <a:latin typeface="Cambria Math"/>
                            </a:rPr>
                            <m:t>𝑐</m:t>
                          </m:r>
                        </m:e>
                        <m:sub>
                          <m:r>
                            <a:rPr lang="en-US" altLang="hu-HU" b="0" i="1" dirty="0" smtClean="0">
                              <a:latin typeface="Cambria Math"/>
                            </a:rPr>
                            <m:t>𝑦</m:t>
                          </m:r>
                        </m:sub>
                      </m:sSub>
                    </m:oMath>
                  </m:oMathPara>
                </a14:m>
                <a:endParaRPr lang="en-US" dirty="0"/>
              </a:p>
            </p:txBody>
          </p:sp>
        </mc:Choice>
        <mc:Fallback xmlns="">
          <p:sp>
            <p:nvSpPr>
              <p:cNvPr id="41" name="Téglalap 40"/>
              <p:cNvSpPr>
                <a:spLocks noRot="1" noChangeAspect="1" noMove="1" noResize="1" noEditPoints="1" noAdjustHandles="1" noChangeArrowheads="1" noChangeShapeType="1" noTextEdit="1"/>
              </p:cNvSpPr>
              <p:nvPr/>
            </p:nvSpPr>
            <p:spPr>
              <a:xfrm>
                <a:off x="2956560" y="2619634"/>
                <a:ext cx="2751394" cy="860172"/>
              </a:xfrm>
              <a:prstGeom prst="rect">
                <a:avLst/>
              </a:prstGeom>
              <a:blipFill rotWithShape="1">
                <a:blip r:embed="rId9"/>
                <a:stretch>
                  <a:fillRect b="-28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églalap 41"/>
              <p:cNvSpPr/>
              <p:nvPr/>
            </p:nvSpPr>
            <p:spPr>
              <a:xfrm>
                <a:off x="6661245" y="2322714"/>
                <a:ext cx="1555747"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US" altLang="hu-HU" sz="2000" dirty="0" smtClean="0"/>
                        <m:t>(</m:t>
                      </m:r>
                      <m:sSub>
                        <m:sSubPr>
                          <m:ctrlPr>
                            <a:rPr lang="en-US" altLang="hu-HU" sz="2000" i="1" dirty="0">
                              <a:latin typeface="Cambria Math" panose="02040503050406030204" pitchFamily="18" charset="0"/>
                            </a:rPr>
                          </m:ctrlPr>
                        </m:sSubPr>
                        <m:e>
                          <m:r>
                            <a:rPr lang="en-US" altLang="hu-HU" sz="2000" b="0" i="1" dirty="0" smtClean="0">
                              <a:latin typeface="Cambria Math"/>
                            </a:rPr>
                            <m:t>𝑥</m:t>
                          </m:r>
                        </m:e>
                        <m:sub>
                          <m:r>
                            <m:rPr>
                              <m:sty m:val="p"/>
                            </m:rPr>
                            <a:rPr lang="en-US" altLang="hu-HU" sz="2000" b="0" i="0" dirty="0" smtClean="0">
                              <a:latin typeface="Cambria Math"/>
                            </a:rPr>
                            <m:t>cam</m:t>
                          </m:r>
                        </m:sub>
                      </m:sSub>
                      <m:r>
                        <a:rPr lang="en-US" altLang="hu-HU" sz="2000" i="1" dirty="0">
                          <a:latin typeface="Cambria Math"/>
                        </a:rPr>
                        <m:t>,</m:t>
                      </m:r>
                      <m:sSub>
                        <m:sSubPr>
                          <m:ctrlPr>
                            <a:rPr lang="en-US" altLang="hu-HU" sz="2000" i="1" dirty="0">
                              <a:latin typeface="Cambria Math" panose="02040503050406030204" pitchFamily="18" charset="0"/>
                            </a:rPr>
                          </m:ctrlPr>
                        </m:sSubPr>
                        <m:e>
                          <m:r>
                            <a:rPr lang="en-US" altLang="hu-HU" sz="2000" b="0" i="1" dirty="0" smtClean="0">
                              <a:latin typeface="Cambria Math"/>
                            </a:rPr>
                            <m:t>𝑦</m:t>
                          </m:r>
                        </m:e>
                        <m:sub>
                          <m:r>
                            <m:rPr>
                              <m:sty m:val="p"/>
                            </m:rPr>
                            <a:rPr lang="en-US" altLang="hu-HU" sz="2000" b="0" i="0" dirty="0" smtClean="0">
                              <a:latin typeface="Cambria Math"/>
                            </a:rPr>
                            <m:t>cam</m:t>
                          </m:r>
                        </m:sub>
                      </m:sSub>
                      <m:r>
                        <a:rPr lang="en-US" altLang="hu-HU" sz="2000" i="1" dirty="0">
                          <a:latin typeface="Cambria Math"/>
                        </a:rPr>
                        <m:t>)</m:t>
                      </m:r>
                    </m:oMath>
                  </m:oMathPara>
                </a14:m>
                <a:endParaRPr lang="en-US" sz="2000" dirty="0"/>
              </a:p>
            </p:txBody>
          </p:sp>
        </mc:Choice>
        <mc:Fallback xmlns="">
          <p:sp>
            <p:nvSpPr>
              <p:cNvPr id="42" name="Téglalap 41"/>
              <p:cNvSpPr>
                <a:spLocks noRot="1" noChangeAspect="1" noMove="1" noResize="1" noEditPoints="1" noAdjustHandles="1" noChangeArrowheads="1" noChangeShapeType="1" noTextEdit="1"/>
              </p:cNvSpPr>
              <p:nvPr/>
            </p:nvSpPr>
            <p:spPr>
              <a:xfrm>
                <a:off x="6661245" y="2322714"/>
                <a:ext cx="1555747" cy="400110"/>
              </a:xfrm>
              <a:prstGeom prst="rect">
                <a:avLst/>
              </a:prstGeom>
              <a:blipFill rotWithShape="1">
                <a:blip r:embed="rId10"/>
                <a:stretch>
                  <a:fillRect b="-151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Szövegdoboz 56"/>
              <p:cNvSpPr txBox="1"/>
              <p:nvPr/>
            </p:nvSpPr>
            <p:spPr>
              <a:xfrm>
                <a:off x="132478" y="5864593"/>
                <a:ext cx="6399957" cy="523220"/>
              </a:xfrm>
              <a:prstGeom prst="rect">
                <a:avLst/>
              </a:prstGeom>
              <a:noFill/>
            </p:spPr>
            <p:txBody>
              <a:bodyPr wrap="none" rtlCol="0">
                <a:spAutoFit/>
              </a:bodyPr>
              <a:lstStyle>
                <a:defPPr>
                  <a:defRPr lang="hu-HU"/>
                </a:defPPr>
                <a:lvl1pPr algn="l" rtl="0" eaLnBrk="0" fontAlgn="base" hangingPunct="0">
                  <a:spcBef>
                    <a:spcPct val="0"/>
                  </a:spcBef>
                  <a:spcAft>
                    <a:spcPct val="0"/>
                  </a:spcAft>
                  <a:defRPr sz="2800" b="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8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8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8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800" b="1" kern="1200">
                    <a:solidFill>
                      <a:schemeClr val="tx1"/>
                    </a:solidFill>
                    <a:latin typeface="Times New Roman" pitchFamily="18" charset="0"/>
                    <a:ea typeface="+mn-ea"/>
                    <a:cs typeface="+mn-cs"/>
                  </a:defRPr>
                </a:lvl5pPr>
                <a:lvl6pPr marL="2286000" algn="l" defTabSz="914400" rtl="0" eaLnBrk="1" latinLnBrk="0" hangingPunct="1">
                  <a:defRPr sz="2800" b="1" kern="1200">
                    <a:solidFill>
                      <a:schemeClr val="tx1"/>
                    </a:solidFill>
                    <a:latin typeface="Times New Roman" pitchFamily="18" charset="0"/>
                    <a:ea typeface="+mn-ea"/>
                    <a:cs typeface="+mn-cs"/>
                  </a:defRPr>
                </a:lvl6pPr>
                <a:lvl7pPr marL="2743200" algn="l" defTabSz="914400" rtl="0" eaLnBrk="1" latinLnBrk="0" hangingPunct="1">
                  <a:defRPr sz="2800" b="1" kern="1200">
                    <a:solidFill>
                      <a:schemeClr val="tx1"/>
                    </a:solidFill>
                    <a:latin typeface="Times New Roman" pitchFamily="18" charset="0"/>
                    <a:ea typeface="+mn-ea"/>
                    <a:cs typeface="+mn-cs"/>
                  </a:defRPr>
                </a:lvl7pPr>
                <a:lvl8pPr marL="3200400" algn="l" defTabSz="914400" rtl="0" eaLnBrk="1" latinLnBrk="0" hangingPunct="1">
                  <a:defRPr sz="2800" b="1" kern="1200">
                    <a:solidFill>
                      <a:schemeClr val="tx1"/>
                    </a:solidFill>
                    <a:latin typeface="Times New Roman" pitchFamily="18" charset="0"/>
                    <a:ea typeface="+mn-ea"/>
                    <a:cs typeface="+mn-cs"/>
                  </a:defRPr>
                </a:lvl8pPr>
                <a:lvl9pPr marL="3657600" algn="l" defTabSz="914400" rtl="0" eaLnBrk="1" latinLnBrk="0" hangingPunct="1">
                  <a:defRPr sz="2800" b="1" kern="1200">
                    <a:solidFill>
                      <a:schemeClr val="tx1"/>
                    </a:solidFill>
                    <a:latin typeface="Times New Roman" pitchFamily="18" charset="0"/>
                    <a:ea typeface="+mn-ea"/>
                    <a:cs typeface="+mn-cs"/>
                  </a:defRPr>
                </a:lvl9pPr>
              </a:lstStyle>
              <a:p>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r>
                            <m:rPr>
                              <m:nor/>
                            </m:rPr>
                            <a:rPr lang="en-US" altLang="hu-HU" b="0" i="1" dirty="0"/>
                            <m:t>x</m:t>
                          </m:r>
                          <m:r>
                            <m:rPr>
                              <m:nor/>
                            </m:rPr>
                            <a:rPr lang="en-US" altLang="hu-HU" b="0" i="0" baseline="-25000" dirty="0" smtClean="0"/>
                            <m:t>cam</m:t>
                          </m:r>
                          <m:r>
                            <a:rPr lang="en-US" b="0" i="1" smtClean="0">
                              <a:latin typeface="Cambria Math"/>
                            </a:rPr>
                            <m:t>,</m:t>
                          </m:r>
                          <m:r>
                            <m:rPr>
                              <m:nor/>
                            </m:rPr>
                            <a:rPr lang="en-US" altLang="hu-HU" b="0" i="1" dirty="0"/>
                            <m:t>y</m:t>
                          </m:r>
                          <m:r>
                            <m:rPr>
                              <m:nor/>
                            </m:rPr>
                            <a:rPr lang="en-US" altLang="hu-HU" b="0" i="0" baseline="-25000" dirty="0" smtClean="0"/>
                            <m:t>cam</m:t>
                          </m:r>
                          <m:r>
                            <a:rPr lang="en-US" b="0" i="1">
                              <a:latin typeface="Cambria Math"/>
                            </a:rPr>
                            <m:t>,</m:t>
                          </m:r>
                          <m:r>
                            <m:rPr>
                              <m:nor/>
                            </m:rPr>
                            <a:rPr lang="en-US" altLang="hu-HU" b="0" i="1" dirty="0" smtClean="0"/>
                            <m:t>z</m:t>
                          </m:r>
                          <m:r>
                            <m:rPr>
                              <m:nor/>
                            </m:rPr>
                            <a:rPr lang="en-US" altLang="hu-HU" b="0" baseline="-25000" dirty="0"/>
                            <m:t>cam</m:t>
                          </m:r>
                          <m:r>
                            <a:rPr lang="en-US" b="0" i="1">
                              <a:latin typeface="Cambria Math"/>
                            </a:rPr>
                            <m:t>,</m:t>
                          </m:r>
                          <m:r>
                            <a:rPr lang="en-US" b="0" i="1" smtClean="0">
                              <a:latin typeface="Cambria Math"/>
                            </a:rPr>
                            <m:t>1</m:t>
                          </m:r>
                        </m:e>
                      </m:d>
                      <m:r>
                        <a:rPr lang="en-US" b="0" i="1" smtClean="0">
                          <a:latin typeface="Cambria Math"/>
                        </a:rPr>
                        <m:t>=</m:t>
                      </m:r>
                      <m:r>
                        <a:rPr lang="en-US" b="1" i="1" smtClean="0">
                          <a:latin typeface="Cambria Math"/>
                        </a:rPr>
                        <m:t>[</m:t>
                      </m:r>
                      <m:r>
                        <m:rPr>
                          <m:nor/>
                        </m:rPr>
                        <a:rPr lang="en-US" altLang="hu-HU" b="0" i="1" dirty="0"/>
                        <m:t>x</m:t>
                      </m:r>
                      <m:r>
                        <m:rPr>
                          <m:sty m:val="p"/>
                        </m:rPr>
                        <a:rPr lang="en-US" altLang="hu-HU" b="0" i="0" baseline="-25000" dirty="0" smtClean="0">
                          <a:latin typeface="Cambria Math"/>
                        </a:rPr>
                        <m:t>world</m:t>
                      </m:r>
                      <m:r>
                        <a:rPr lang="en-US" b="0" i="1" smtClean="0">
                          <a:latin typeface="Cambria Math"/>
                        </a:rPr>
                        <m:t>,</m:t>
                      </m:r>
                      <m:r>
                        <m:rPr>
                          <m:nor/>
                        </m:rPr>
                        <a:rPr lang="en-US" altLang="hu-HU" b="0" i="1" dirty="0"/>
                        <m:t>y</m:t>
                      </m:r>
                      <m:r>
                        <m:rPr>
                          <m:sty m:val="p"/>
                        </m:rPr>
                        <a:rPr lang="en-US" altLang="hu-HU" b="0" baseline="-25000" dirty="0">
                          <a:latin typeface="Cambria Math"/>
                        </a:rPr>
                        <m:t>world</m:t>
                      </m:r>
                      <m:r>
                        <a:rPr lang="en-US" b="0" i="1" smtClean="0">
                          <a:latin typeface="Cambria Math"/>
                        </a:rPr>
                        <m:t>,</m:t>
                      </m:r>
                      <m:r>
                        <m:rPr>
                          <m:nor/>
                        </m:rPr>
                        <a:rPr lang="en-US" altLang="hu-HU" b="0" i="1" dirty="0" smtClean="0"/>
                        <m:t>z</m:t>
                      </m:r>
                      <m:r>
                        <m:rPr>
                          <m:sty m:val="p"/>
                        </m:rPr>
                        <a:rPr lang="en-US" altLang="hu-HU" b="0" baseline="-25000" dirty="0">
                          <a:latin typeface="Cambria Math"/>
                        </a:rPr>
                        <m:t>world</m:t>
                      </m:r>
                      <m:r>
                        <a:rPr lang="en-US" b="0" i="1">
                          <a:latin typeface="Cambria Math"/>
                        </a:rPr>
                        <m:t>,</m:t>
                      </m:r>
                      <m:r>
                        <a:rPr lang="en-US" b="0" i="1" smtClean="0">
                          <a:latin typeface="Cambria Math"/>
                        </a:rPr>
                        <m:t>1</m:t>
                      </m:r>
                      <m:r>
                        <a:rPr lang="en-US" b="1" i="1" smtClean="0">
                          <a:latin typeface="Cambria Math"/>
                        </a:rPr>
                        <m:t>]</m:t>
                      </m:r>
                    </m:oMath>
                  </m:oMathPara>
                </a14:m>
                <a:endParaRPr lang="en-US" dirty="0"/>
              </a:p>
            </p:txBody>
          </p:sp>
        </mc:Choice>
        <mc:Fallback xmlns="">
          <p:sp>
            <p:nvSpPr>
              <p:cNvPr id="44" name="Szövegdoboz 56"/>
              <p:cNvSpPr txBox="1">
                <a:spLocks noRot="1" noChangeAspect="1" noMove="1" noResize="1" noEditPoints="1" noAdjustHandles="1" noChangeArrowheads="1" noChangeShapeType="1" noTextEdit="1"/>
              </p:cNvSpPr>
              <p:nvPr/>
            </p:nvSpPr>
            <p:spPr>
              <a:xfrm>
                <a:off x="132478" y="5864593"/>
                <a:ext cx="6399957" cy="523220"/>
              </a:xfrm>
              <a:prstGeom prst="rect">
                <a:avLst/>
              </a:prstGeom>
              <a:blipFill rotWithShape="1">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églalap 28"/>
              <p:cNvSpPr/>
              <p:nvPr/>
            </p:nvSpPr>
            <p:spPr>
              <a:xfrm>
                <a:off x="6206237" y="4941382"/>
                <a:ext cx="2889830" cy="1480662"/>
              </a:xfrm>
              <a:prstGeom prst="rect">
                <a:avLst/>
              </a:prstGeom>
            </p:spPr>
            <p:txBody>
              <a:bodyPr wrap="none">
                <a:spAutoFit/>
              </a:bodyPr>
              <a:lstStyle>
                <a:defPPr>
                  <a:defRPr lang="hu-HU"/>
                </a:defPPr>
                <a:lvl1pPr algn="l" rtl="0" eaLnBrk="0" fontAlgn="base" hangingPunct="0">
                  <a:spcBef>
                    <a:spcPct val="0"/>
                  </a:spcBef>
                  <a:spcAft>
                    <a:spcPct val="0"/>
                  </a:spcAft>
                  <a:defRPr sz="2800" b="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8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8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8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800" b="1" kern="1200">
                    <a:solidFill>
                      <a:schemeClr val="tx1"/>
                    </a:solidFill>
                    <a:latin typeface="Times New Roman" pitchFamily="18" charset="0"/>
                    <a:ea typeface="+mn-ea"/>
                    <a:cs typeface="+mn-cs"/>
                  </a:defRPr>
                </a:lvl5pPr>
                <a:lvl6pPr marL="2286000" algn="l" defTabSz="914400" rtl="0" eaLnBrk="1" latinLnBrk="0" hangingPunct="1">
                  <a:defRPr sz="2800" b="1" kern="1200">
                    <a:solidFill>
                      <a:schemeClr val="tx1"/>
                    </a:solidFill>
                    <a:latin typeface="Times New Roman" pitchFamily="18" charset="0"/>
                    <a:ea typeface="+mn-ea"/>
                    <a:cs typeface="+mn-cs"/>
                  </a:defRPr>
                </a:lvl6pPr>
                <a:lvl7pPr marL="2743200" algn="l" defTabSz="914400" rtl="0" eaLnBrk="1" latinLnBrk="0" hangingPunct="1">
                  <a:defRPr sz="2800" b="1" kern="1200">
                    <a:solidFill>
                      <a:schemeClr val="tx1"/>
                    </a:solidFill>
                    <a:latin typeface="Times New Roman" pitchFamily="18" charset="0"/>
                    <a:ea typeface="+mn-ea"/>
                    <a:cs typeface="+mn-cs"/>
                  </a:defRPr>
                </a:lvl7pPr>
                <a:lvl8pPr marL="3200400" algn="l" defTabSz="914400" rtl="0" eaLnBrk="1" latinLnBrk="0" hangingPunct="1">
                  <a:defRPr sz="2800" b="1" kern="1200">
                    <a:solidFill>
                      <a:schemeClr val="tx1"/>
                    </a:solidFill>
                    <a:latin typeface="Times New Roman" pitchFamily="18" charset="0"/>
                    <a:ea typeface="+mn-ea"/>
                    <a:cs typeface="+mn-cs"/>
                  </a:defRPr>
                </a:lvl8pPr>
                <a:lvl9pPr marL="3657600" algn="l" defTabSz="914400" rtl="0" eaLnBrk="1" latinLnBrk="0" hangingPunct="1">
                  <a:defRPr sz="2800" b="1" kern="1200">
                    <a:solidFill>
                      <a:schemeClr val="tx1"/>
                    </a:solidFill>
                    <a:latin typeface="Times New Roman" pitchFamily="18" charset="0"/>
                    <a:ea typeface="+mn-ea"/>
                    <a:cs typeface="+mn-cs"/>
                  </a:defRPr>
                </a:lvl9pPr>
              </a:lstStyle>
              <a:p>
                <a:pPr/>
                <a14:m>
                  <m:oMathPara xmlns:m="http://schemas.openxmlformats.org/officeDocument/2006/math">
                    <m:oMathParaPr>
                      <m:jc m:val="centerGroup"/>
                    </m:oMathParaPr>
                    <m:oMath xmlns:m="http://schemas.openxmlformats.org/officeDocument/2006/math">
                      <m:d>
                        <m:dPr>
                          <m:begChr m:val="["/>
                          <m:endChr m:val="]"/>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m>
                                  <m:mPr>
                                    <m:mcs>
                                      <m:mc>
                                        <m:mcPr>
                                          <m:count m:val="2"/>
                                          <m:mcJc m:val="center"/>
                                        </m:mcPr>
                                      </m:mc>
                                    </m:mcs>
                                    <m:ctrlPr>
                                      <a:rPr lang="en-US" sz="2400" b="0" i="1" smtClean="0">
                                        <a:latin typeface="Cambria Math" panose="02040503050406030204" pitchFamily="18" charset="0"/>
                                      </a:rPr>
                                    </m:ctrlPr>
                                  </m:mPr>
                                  <m:mr>
                                    <m:e>
                                      <m:r>
                                        <a:rPr lang="en-US" sz="2400" b="0" i="1" smtClean="0">
                                          <a:latin typeface="Cambria Math"/>
                                        </a:rPr>
                                        <m:t>1     </m:t>
                                      </m:r>
                                    </m:e>
                                    <m:e>
                                      <m:r>
                                        <a:rPr lang="en-US" sz="2400" b="0" i="1" smtClean="0">
                                          <a:latin typeface="Cambria Math" panose="02040503050406030204" pitchFamily="18" charset="0"/>
                                        </a:rPr>
                                        <m:t>0</m:t>
                                      </m:r>
                                    </m:e>
                                  </m:mr>
                                  <m:mr>
                                    <m:e>
                                      <m:r>
                                        <a:rPr lang="en-US" sz="2400" b="0" i="1" smtClean="0">
                                          <a:latin typeface="Cambria Math" panose="02040503050406030204" pitchFamily="18" charset="0"/>
                                        </a:rPr>
                                        <m:t>0</m:t>
                                      </m:r>
                                      <m:r>
                                        <a:rPr lang="en-US" sz="2400" b="0" i="1" smtClean="0">
                                          <a:latin typeface="Cambria Math"/>
                                        </a:rPr>
                                        <m:t>    </m:t>
                                      </m:r>
                                    </m:e>
                                    <m:e>
                                      <m:r>
                                        <a:rPr lang="en-US" sz="2400" b="0" i="1" smtClean="0">
                                          <a:latin typeface="Cambria Math"/>
                                        </a:rPr>
                                        <m:t>1</m:t>
                                      </m:r>
                                    </m:e>
                                  </m:mr>
                                </m:m>
                              </m:e>
                              <m:e>
                                <m:m>
                                  <m:mPr>
                                    <m:mcs>
                                      <m:mc>
                                        <m:mcPr>
                                          <m:count m:val="2"/>
                                          <m:mcJc m:val="center"/>
                                        </m:mcPr>
                                      </m:mc>
                                    </m:mcs>
                                    <m:ctrlPr>
                                      <a:rPr lang="en-US" sz="2400" b="0" i="1" smtClean="0">
                                        <a:latin typeface="Cambria Math" panose="02040503050406030204" pitchFamily="18" charset="0"/>
                                      </a:rPr>
                                    </m:ctrlPr>
                                  </m:mPr>
                                  <m:mr>
                                    <m:e>
                                      <m:r>
                                        <m:rPr>
                                          <m:brk m:alnAt="7"/>
                                        </m:rPr>
                                        <a:rPr lang="en-US" sz="2400" b="0" i="1" smtClean="0">
                                          <a:latin typeface="Cambria Math" panose="02040503050406030204" pitchFamily="18" charset="0"/>
                                        </a:rPr>
                                        <m:t>0</m:t>
                                      </m:r>
                                    </m:e>
                                    <m:e>
                                      <m:r>
                                        <a:rPr lang="en-US" sz="2400" b="0" i="1" smtClean="0">
                                          <a:latin typeface="Cambria Math" panose="02040503050406030204" pitchFamily="18" charset="0"/>
                                        </a:rPr>
                                        <m:t> 0</m:t>
                                      </m:r>
                                    </m:e>
                                  </m:mr>
                                  <m:mr>
                                    <m:e>
                                      <m:r>
                                        <a:rPr lang="en-US" sz="2400" b="0" i="1" smtClean="0">
                                          <a:latin typeface="Cambria Math" panose="02040503050406030204" pitchFamily="18" charset="0"/>
                                        </a:rPr>
                                        <m:t>0</m:t>
                                      </m:r>
                                    </m:e>
                                    <m:e>
                                      <m:r>
                                        <a:rPr lang="en-US" sz="2400" b="0" i="1" smtClean="0">
                                          <a:latin typeface="Cambria Math" panose="02040503050406030204" pitchFamily="18" charset="0"/>
                                        </a:rPr>
                                        <m:t> 0</m:t>
                                      </m:r>
                                    </m:e>
                                  </m:mr>
                                </m:m>
                              </m:e>
                            </m:mr>
                            <m:mr>
                              <m:e>
                                <m:m>
                                  <m:mPr>
                                    <m:mcs>
                                      <m:mc>
                                        <m:mcPr>
                                          <m:count m:val="2"/>
                                          <m:mcJc m:val="center"/>
                                        </m:mcPr>
                                      </m:mc>
                                    </m:mcs>
                                    <m:ctrlPr>
                                      <a:rPr lang="en-US" sz="2400" b="0" i="1" smtClean="0">
                                        <a:latin typeface="Cambria Math" panose="02040503050406030204" pitchFamily="18" charset="0"/>
                                      </a:rPr>
                                    </m:ctrlPr>
                                  </m:mPr>
                                  <m:mr>
                                    <m:e>
                                      <m:r>
                                        <m:rPr>
                                          <m:brk m:alnAt="7"/>
                                        </m:rPr>
                                        <a:rPr lang="en-US" sz="2400" b="0" i="1" smtClean="0">
                                          <a:latin typeface="Cambria Math" panose="02040503050406030204" pitchFamily="18" charset="0"/>
                                        </a:rPr>
                                        <m:t> </m:t>
                                      </m:r>
                                      <m:r>
                                        <a:rPr lang="en-US" sz="2400" b="0" i="1" smtClean="0">
                                          <a:latin typeface="Cambria Math" panose="02040503050406030204" pitchFamily="18" charset="0"/>
                                        </a:rPr>
                                        <m:t>0</m:t>
                                      </m:r>
                                    </m:e>
                                    <m:e>
                                      <m:r>
                                        <a:rPr lang="en-US" sz="2400" b="0" i="1" smtClean="0">
                                          <a:latin typeface="Cambria Math" panose="02040503050406030204" pitchFamily="18" charset="0"/>
                                        </a:rPr>
                                        <m:t> 0</m:t>
                                      </m:r>
                                    </m:e>
                                  </m:mr>
                                  <m:mr>
                                    <m:e>
                                      <m:r>
                                        <a:rPr lang="en-US" altLang="hu-HU" sz="2400" b="0" i="1" dirty="0">
                                          <a:latin typeface="Cambria Math"/>
                                        </a:rPr>
                                        <m:t>−</m:t>
                                      </m:r>
                                      <m:sSub>
                                        <m:sSubPr>
                                          <m:ctrlPr>
                                            <a:rPr lang="en-US" altLang="hu-HU" sz="2400" b="0" i="1" dirty="0">
                                              <a:latin typeface="Cambria Math" panose="02040503050406030204" pitchFamily="18" charset="0"/>
                                            </a:rPr>
                                          </m:ctrlPr>
                                        </m:sSubPr>
                                        <m:e>
                                          <m:r>
                                            <a:rPr lang="en-US" altLang="hu-HU" sz="2400" b="0" i="1" dirty="0">
                                              <a:latin typeface="Cambria Math"/>
                                            </a:rPr>
                                            <m:t>𝑐</m:t>
                                          </m:r>
                                        </m:e>
                                        <m:sub>
                                          <m:r>
                                            <a:rPr lang="en-US" altLang="hu-HU" sz="2400" b="0" i="1" dirty="0">
                                              <a:latin typeface="Cambria Math"/>
                                            </a:rPr>
                                            <m:t>𝑥</m:t>
                                          </m:r>
                                        </m:sub>
                                      </m:sSub>
                                    </m:e>
                                    <m:e>
                                      <m:r>
                                        <a:rPr lang="en-US" altLang="hu-HU" sz="2400" b="0" i="1" dirty="0">
                                          <a:latin typeface="Cambria Math"/>
                                        </a:rPr>
                                        <m:t>−</m:t>
                                      </m:r>
                                      <m:sSub>
                                        <m:sSubPr>
                                          <m:ctrlPr>
                                            <a:rPr lang="en-US" altLang="hu-HU" sz="2400" b="0" i="1" dirty="0">
                                              <a:latin typeface="Cambria Math" panose="02040503050406030204" pitchFamily="18" charset="0"/>
                                            </a:rPr>
                                          </m:ctrlPr>
                                        </m:sSubPr>
                                        <m:e>
                                          <m:r>
                                            <a:rPr lang="en-US" altLang="hu-HU" sz="2400" b="0" i="1" dirty="0">
                                              <a:latin typeface="Cambria Math"/>
                                            </a:rPr>
                                            <m:t>𝑐</m:t>
                                          </m:r>
                                        </m:e>
                                        <m:sub>
                                          <m:r>
                                            <a:rPr lang="en-US" altLang="hu-HU" sz="2400" b="0" i="1" dirty="0">
                                              <a:latin typeface="Cambria Math"/>
                                            </a:rPr>
                                            <m:t>𝑦</m:t>
                                          </m:r>
                                        </m:sub>
                                      </m:sSub>
                                    </m:e>
                                  </m:mr>
                                </m:m>
                              </m:e>
                              <m:e>
                                <m:m>
                                  <m:mPr>
                                    <m:mcs>
                                      <m:mc>
                                        <m:mcPr>
                                          <m:count m:val="2"/>
                                          <m:mcJc m:val="center"/>
                                        </m:mcPr>
                                      </m:mc>
                                    </m:mcs>
                                    <m:ctrlPr>
                                      <a:rPr lang="en-US" sz="2400" b="0" i="1" smtClean="0">
                                        <a:latin typeface="Cambria Math" panose="02040503050406030204" pitchFamily="18" charset="0"/>
                                      </a:rPr>
                                    </m:ctrlPr>
                                  </m:mPr>
                                  <m:mr>
                                    <m:e>
                                      <m:r>
                                        <a:rPr lang="en-US" sz="2400" b="0" i="1" smtClean="0">
                                          <a:latin typeface="Cambria Math"/>
                                        </a:rPr>
                                        <m:t>1</m:t>
                                      </m:r>
                                    </m:e>
                                    <m:e>
                                      <m:r>
                                        <a:rPr lang="en-US" sz="2400" b="0" i="1" smtClean="0">
                                          <a:latin typeface="Cambria Math" panose="02040503050406030204" pitchFamily="18" charset="0"/>
                                        </a:rPr>
                                        <m:t>0</m:t>
                                      </m:r>
                                    </m:e>
                                  </m:mr>
                                  <m:mr>
                                    <m:e>
                                      <m:r>
                                        <a:rPr lang="en-US" sz="2400" b="0" i="1" smtClean="0">
                                          <a:latin typeface="Cambria Math" panose="02040503050406030204" pitchFamily="18" charset="0"/>
                                        </a:rPr>
                                        <m:t>0</m:t>
                                      </m:r>
                                    </m:e>
                                    <m:e>
                                      <m:r>
                                        <a:rPr lang="en-US" sz="2400" b="0" i="1" smtClean="0">
                                          <a:latin typeface="Cambria Math" panose="02040503050406030204" pitchFamily="18" charset="0"/>
                                        </a:rPr>
                                        <m:t>1</m:t>
                                      </m:r>
                                    </m:e>
                                  </m:mr>
                                </m:m>
                              </m:e>
                            </m:mr>
                          </m:m>
                        </m:e>
                      </m:d>
                    </m:oMath>
                  </m:oMathPara>
                </a14:m>
                <a:endParaRPr lang="en-US" sz="2400" b="0" dirty="0"/>
              </a:p>
            </p:txBody>
          </p:sp>
        </mc:Choice>
        <mc:Fallback xmlns="">
          <p:sp>
            <p:nvSpPr>
              <p:cNvPr id="29" name="Téglalap 28"/>
              <p:cNvSpPr>
                <a:spLocks noRot="1" noChangeAspect="1" noMove="1" noResize="1" noEditPoints="1" noAdjustHandles="1" noChangeArrowheads="1" noChangeShapeType="1" noTextEdit="1"/>
              </p:cNvSpPr>
              <p:nvPr/>
            </p:nvSpPr>
            <p:spPr>
              <a:xfrm>
                <a:off x="6206237" y="4941382"/>
                <a:ext cx="2889830" cy="1480662"/>
              </a:xfrm>
              <a:prstGeom prst="rect">
                <a:avLst/>
              </a:prstGeom>
              <a:blipFill rotWithShape="1">
                <a:blip r:embed="rId1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762548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AutoShape 4"/>
          <p:cNvSpPr>
            <a:spLocks noChangeArrowheads="1"/>
          </p:cNvSpPr>
          <p:nvPr/>
        </p:nvSpPr>
        <p:spPr bwMode="auto">
          <a:xfrm rot="19126453">
            <a:off x="6950843" y="2759647"/>
            <a:ext cx="660389" cy="637773"/>
          </a:xfrm>
          <a:prstGeom prst="flowChartMagneticTape">
            <a:avLst/>
          </a:prstGeom>
          <a:solidFill>
            <a:schemeClr val="accent3">
              <a:lumMod val="40000"/>
              <a:lumOff val="60000"/>
            </a:schemeClr>
          </a:soli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p>
        </p:txBody>
      </p:sp>
      <p:sp>
        <p:nvSpPr>
          <p:cNvPr id="34" name="Téglalap 40"/>
          <p:cNvSpPr>
            <a:spLocks noChangeArrowheads="1"/>
          </p:cNvSpPr>
          <p:nvPr/>
        </p:nvSpPr>
        <p:spPr bwMode="auto">
          <a:xfrm>
            <a:off x="6552831" y="2314257"/>
            <a:ext cx="1393825" cy="1400175"/>
          </a:xfrm>
          <a:prstGeom prst="rect">
            <a:avLst/>
          </a:prstGeom>
          <a:noFill/>
          <a:ln w="38100" algn="ctr">
            <a:solidFill>
              <a:srgbClr val="00B05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p>
        </p:txBody>
      </p:sp>
      <p:sp>
        <p:nvSpPr>
          <p:cNvPr id="3" name="Cím 1"/>
          <p:cNvSpPr>
            <a:spLocks noGrp="1"/>
          </p:cNvSpPr>
          <p:nvPr>
            <p:ph type="title"/>
          </p:nvPr>
        </p:nvSpPr>
        <p:spPr>
          <a:xfrm>
            <a:off x="457200" y="274638"/>
            <a:ext cx="8229600" cy="1143000"/>
          </a:xfrm>
        </p:spPr>
        <p:txBody>
          <a:bodyPr>
            <a:normAutofit fontScale="90000"/>
          </a:bodyPr>
          <a:lstStyle/>
          <a:p>
            <a:r>
              <a:rPr lang="hu-HU" dirty="0" err="1">
                <a:solidFill>
                  <a:srgbClr val="FF0000"/>
                </a:solidFill>
              </a:rPr>
              <a:t>Proje</a:t>
            </a:r>
            <a:r>
              <a:rPr lang="en-US" dirty="0" err="1">
                <a:solidFill>
                  <a:srgbClr val="FF0000"/>
                </a:solidFill>
              </a:rPr>
              <a:t>ction</a:t>
            </a:r>
            <a:r>
              <a:rPr lang="en-US" dirty="0">
                <a:solidFill>
                  <a:srgbClr val="FF0000"/>
                </a:solidFill>
              </a:rPr>
              <a:t> P()</a:t>
            </a:r>
            <a:r>
              <a:rPr lang="hu-HU" dirty="0">
                <a:solidFill>
                  <a:srgbClr val="FF0000"/>
                </a:solidFill>
              </a:rPr>
              <a:t>:</a:t>
            </a:r>
            <a:r>
              <a:rPr lang="en-US" dirty="0">
                <a:solidFill>
                  <a:srgbClr val="FF0000"/>
                </a:solidFill>
              </a:rPr>
              <a:t> Camera window to a square of corners</a:t>
            </a:r>
            <a:r>
              <a:rPr lang="hu-HU" dirty="0">
                <a:solidFill>
                  <a:srgbClr val="FF0000"/>
                </a:solidFill>
              </a:rPr>
              <a:t> (-1, -1)</a:t>
            </a:r>
            <a:r>
              <a:rPr lang="en-US" dirty="0">
                <a:solidFill>
                  <a:srgbClr val="FF0000"/>
                </a:solidFill>
              </a:rPr>
              <a:t> and </a:t>
            </a:r>
            <a:r>
              <a:rPr lang="hu-HU" dirty="0">
                <a:solidFill>
                  <a:srgbClr val="FF0000"/>
                </a:solidFill>
              </a:rPr>
              <a:t>(1, 1)</a:t>
            </a:r>
          </a:p>
        </p:txBody>
      </p:sp>
      <p:cxnSp>
        <p:nvCxnSpPr>
          <p:cNvPr id="32" name="Egyenes összekötő nyíllal 37"/>
          <p:cNvCxnSpPr>
            <a:cxnSpLocks noChangeShapeType="1"/>
          </p:cNvCxnSpPr>
          <p:nvPr/>
        </p:nvCxnSpPr>
        <p:spPr bwMode="auto">
          <a:xfrm flipV="1">
            <a:off x="7238314" y="2003107"/>
            <a:ext cx="11112" cy="1947863"/>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3" name="Egyenes összekötő nyíllal 38"/>
          <p:cNvCxnSpPr>
            <a:cxnSpLocks noChangeShapeType="1"/>
          </p:cNvCxnSpPr>
          <p:nvPr/>
        </p:nvCxnSpPr>
        <p:spPr bwMode="auto">
          <a:xfrm flipV="1">
            <a:off x="6341376" y="3014345"/>
            <a:ext cx="2011363" cy="0"/>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mc:AlternateContent xmlns:mc="http://schemas.openxmlformats.org/markup-compatibility/2006" xmlns:a14="http://schemas.microsoft.com/office/drawing/2010/main">
        <mc:Choice Requires="a14">
          <p:sp>
            <p:nvSpPr>
              <p:cNvPr id="35" name="Szövegdoboz 95"/>
              <p:cNvSpPr txBox="1">
                <a:spLocks noChangeArrowheads="1"/>
              </p:cNvSpPr>
              <p:nvPr/>
            </p:nvSpPr>
            <p:spPr bwMode="auto">
              <a:xfrm>
                <a:off x="7676464" y="1876107"/>
                <a:ext cx="920445"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14:m>
                  <m:oMathPara xmlns:m="http://schemas.openxmlformats.org/officeDocument/2006/math">
                    <m:oMathParaPr>
                      <m:jc m:val="centerGroup"/>
                    </m:oMathParaPr>
                    <m:oMath xmlns:m="http://schemas.openxmlformats.org/officeDocument/2006/math">
                      <m:r>
                        <a:rPr lang="hu-HU" altLang="hu-HU" i="1" dirty="0" smtClean="0">
                          <a:latin typeface="Cambria Math"/>
                        </a:rPr>
                        <m:t>(1,</m:t>
                      </m:r>
                      <m:r>
                        <a:rPr lang="hu-HU" altLang="hu-HU" i="1" dirty="0" err="1">
                          <a:latin typeface="Cambria Math"/>
                        </a:rPr>
                        <m:t>1</m:t>
                      </m:r>
                      <m:r>
                        <a:rPr lang="hu-HU" altLang="hu-HU" i="1" dirty="0">
                          <a:latin typeface="Cambria Math"/>
                        </a:rPr>
                        <m:t>)</m:t>
                      </m:r>
                    </m:oMath>
                  </m:oMathPara>
                </a14:m>
                <a:endParaRPr lang="hu-HU" altLang="hu-HU" dirty="0"/>
              </a:p>
            </p:txBody>
          </p:sp>
        </mc:Choice>
        <mc:Fallback xmlns="">
          <p:sp>
            <p:nvSpPr>
              <p:cNvPr id="35" name="Szövegdoboz 95"/>
              <p:cNvSpPr txBox="1">
                <a:spLocks noRot="1" noChangeAspect="1" noMove="1" noResize="1" noEditPoints="1" noAdjustHandles="1" noChangeArrowheads="1" noChangeShapeType="1" noTextEdit="1"/>
              </p:cNvSpPr>
              <p:nvPr/>
            </p:nvSpPr>
            <p:spPr bwMode="auto">
              <a:xfrm>
                <a:off x="7676464" y="1876107"/>
                <a:ext cx="920445" cy="461665"/>
              </a:xfrm>
              <a:prstGeom prst="rect">
                <a:avLst/>
              </a:prstGeom>
              <a:blipFill rotWithShape="1">
                <a:blip r:embed="rId3"/>
                <a:stretch>
                  <a:fillRect l="-662" r="-1987" b="-200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36" name="Oval 33"/>
          <p:cNvSpPr>
            <a:spLocks noChangeArrowheads="1"/>
          </p:cNvSpPr>
          <p:nvPr/>
        </p:nvSpPr>
        <p:spPr bwMode="auto">
          <a:xfrm>
            <a:off x="7680297" y="2955608"/>
            <a:ext cx="144463" cy="160337"/>
          </a:xfrm>
          <a:prstGeom prst="ellipse">
            <a:avLst/>
          </a:prstGeom>
          <a:solidFill>
            <a:srgbClr val="ED13B4"/>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p>
        </p:txBody>
      </p:sp>
      <p:sp>
        <p:nvSpPr>
          <p:cNvPr id="38" name="Text Box 45"/>
          <p:cNvSpPr txBox="1">
            <a:spLocks noChangeArrowheads="1"/>
          </p:cNvSpPr>
          <p:nvPr/>
        </p:nvSpPr>
        <p:spPr bwMode="auto">
          <a:xfrm>
            <a:off x="7359126" y="3714432"/>
            <a:ext cx="164004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hu-HU" altLang="hu-HU" dirty="0" err="1" smtClean="0">
                <a:latin typeface="+mn-lt"/>
              </a:rPr>
              <a:t>Normalized</a:t>
            </a:r>
            <a:r>
              <a:rPr lang="hu-HU" altLang="hu-HU" dirty="0" smtClean="0">
                <a:latin typeface="+mn-lt"/>
              </a:rPr>
              <a:t> </a:t>
            </a:r>
            <a:r>
              <a:rPr lang="hu-HU" altLang="hu-HU" dirty="0" err="1" smtClean="0">
                <a:latin typeface="+mn-lt"/>
              </a:rPr>
              <a:t>device</a:t>
            </a:r>
            <a:endParaRPr lang="hu-HU" altLang="hu-HU" dirty="0">
              <a:latin typeface="+mn-lt"/>
            </a:endParaRPr>
          </a:p>
        </p:txBody>
      </p:sp>
      <mc:AlternateContent xmlns:mc="http://schemas.openxmlformats.org/markup-compatibility/2006" xmlns:a14="http://schemas.microsoft.com/office/drawing/2010/main">
        <mc:Choice Requires="a14">
          <p:sp>
            <p:nvSpPr>
              <p:cNvPr id="39" name="Szövegdoboz 95"/>
              <p:cNvSpPr txBox="1">
                <a:spLocks noChangeArrowheads="1"/>
              </p:cNvSpPr>
              <p:nvPr/>
            </p:nvSpPr>
            <p:spPr bwMode="auto">
              <a:xfrm>
                <a:off x="5850838" y="3725467"/>
                <a:ext cx="1430200"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14:m>
                  <m:oMathPara xmlns:m="http://schemas.openxmlformats.org/officeDocument/2006/math">
                    <m:oMathParaPr>
                      <m:jc m:val="centerGroup"/>
                    </m:oMathParaPr>
                    <m:oMath xmlns:m="http://schemas.openxmlformats.org/officeDocument/2006/math">
                      <m:r>
                        <a:rPr lang="hu-HU" altLang="hu-HU" i="1" dirty="0" smtClean="0">
                          <a:latin typeface="Cambria Math"/>
                        </a:rPr>
                        <m:t>(−1,</m:t>
                      </m:r>
                      <m:r>
                        <a:rPr lang="hu-HU" altLang="hu-HU" i="1" dirty="0" err="1">
                          <a:latin typeface="Cambria Math"/>
                        </a:rPr>
                        <m:t>−1</m:t>
                      </m:r>
                      <m:r>
                        <a:rPr lang="hu-HU" altLang="hu-HU" i="1" dirty="0">
                          <a:latin typeface="Cambria Math"/>
                        </a:rPr>
                        <m:t>)</m:t>
                      </m:r>
                    </m:oMath>
                  </m:oMathPara>
                </a14:m>
                <a:endParaRPr lang="hu-HU" altLang="hu-HU" dirty="0"/>
              </a:p>
            </p:txBody>
          </p:sp>
        </mc:Choice>
        <mc:Fallback xmlns="">
          <p:sp>
            <p:nvSpPr>
              <p:cNvPr id="39" name="Szövegdoboz 95"/>
              <p:cNvSpPr txBox="1">
                <a:spLocks noRot="1" noChangeAspect="1" noMove="1" noResize="1" noEditPoints="1" noAdjustHandles="1" noChangeArrowheads="1" noChangeShapeType="1" noTextEdit="1"/>
              </p:cNvSpPr>
              <p:nvPr/>
            </p:nvSpPr>
            <p:spPr bwMode="auto">
              <a:xfrm>
                <a:off x="5850838" y="3725467"/>
                <a:ext cx="1430200" cy="461665"/>
              </a:xfrm>
              <a:prstGeom prst="rect">
                <a:avLst/>
              </a:prstGeom>
              <a:blipFill rotWithShape="1">
                <a:blip r:embed="rId4"/>
                <a:stretch>
                  <a:fillRect l="-855" r="-855" b="-1842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40" name="Jobbra nyíl 39"/>
          <p:cNvSpPr/>
          <p:nvPr/>
        </p:nvSpPr>
        <p:spPr>
          <a:xfrm>
            <a:off x="3263971" y="2148023"/>
            <a:ext cx="2921832" cy="1814532"/>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41" name="AutoShape 4"/>
          <p:cNvSpPr>
            <a:spLocks noChangeArrowheads="1"/>
          </p:cNvSpPr>
          <p:nvPr/>
        </p:nvSpPr>
        <p:spPr bwMode="auto">
          <a:xfrm rot="19126453">
            <a:off x="1367703" y="2693048"/>
            <a:ext cx="846138" cy="887413"/>
          </a:xfrm>
          <a:prstGeom prst="flowChartMagneticTape">
            <a:avLst/>
          </a:prstGeom>
          <a:solidFill>
            <a:schemeClr val="accent3">
              <a:lumMod val="40000"/>
              <a:lumOff val="60000"/>
            </a:schemeClr>
          </a:soli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p>
        </p:txBody>
      </p:sp>
      <p:sp>
        <p:nvSpPr>
          <p:cNvPr id="42" name="Oval 33"/>
          <p:cNvSpPr>
            <a:spLocks noChangeArrowheads="1"/>
          </p:cNvSpPr>
          <p:nvPr/>
        </p:nvSpPr>
        <p:spPr bwMode="auto">
          <a:xfrm>
            <a:off x="2284654" y="3002795"/>
            <a:ext cx="144463" cy="160337"/>
          </a:xfrm>
          <a:prstGeom prst="ellipse">
            <a:avLst/>
          </a:prstGeom>
          <a:solidFill>
            <a:srgbClr val="ED13B4"/>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p>
        </p:txBody>
      </p:sp>
      <p:sp>
        <p:nvSpPr>
          <p:cNvPr id="43" name="Rectangle 40"/>
          <p:cNvSpPr>
            <a:spLocks noChangeArrowheads="1"/>
          </p:cNvSpPr>
          <p:nvPr/>
        </p:nvSpPr>
        <p:spPr bwMode="auto">
          <a:xfrm>
            <a:off x="769689" y="2295471"/>
            <a:ext cx="1863725" cy="1572127"/>
          </a:xfrm>
          <a:prstGeom prst="rect">
            <a:avLst/>
          </a:prstGeom>
          <a:noFill/>
          <a:ln w="381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p>
        </p:txBody>
      </p:sp>
      <p:sp>
        <p:nvSpPr>
          <p:cNvPr id="44" name="Text Box 45"/>
          <p:cNvSpPr txBox="1">
            <a:spLocks noChangeArrowheads="1"/>
          </p:cNvSpPr>
          <p:nvPr/>
        </p:nvSpPr>
        <p:spPr bwMode="auto">
          <a:xfrm>
            <a:off x="1870756" y="3867968"/>
            <a:ext cx="11789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hu-HU" altLang="hu-HU" dirty="0" err="1" smtClean="0">
                <a:latin typeface="+mn-lt"/>
              </a:rPr>
              <a:t>window</a:t>
            </a:r>
            <a:endParaRPr lang="hu-HU" altLang="hu-HU" dirty="0">
              <a:latin typeface="+mn-lt"/>
            </a:endParaRPr>
          </a:p>
        </p:txBody>
      </p:sp>
      <p:sp>
        <p:nvSpPr>
          <p:cNvPr id="45" name="Oval 54"/>
          <p:cNvSpPr>
            <a:spLocks noChangeArrowheads="1"/>
          </p:cNvSpPr>
          <p:nvPr/>
        </p:nvSpPr>
        <p:spPr bwMode="auto">
          <a:xfrm>
            <a:off x="1598229" y="2962271"/>
            <a:ext cx="160338" cy="177800"/>
          </a:xfrm>
          <a:prstGeom prst="ellipse">
            <a:avLst/>
          </a:prstGeom>
          <a:solidFill>
            <a:srgbClr val="33CC33"/>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p>
        </p:txBody>
      </p:sp>
      <p:sp>
        <p:nvSpPr>
          <p:cNvPr id="46" name="Line 15"/>
          <p:cNvSpPr>
            <a:spLocks noChangeShapeType="1"/>
          </p:cNvSpPr>
          <p:nvPr/>
        </p:nvSpPr>
        <p:spPr bwMode="auto">
          <a:xfrm flipV="1">
            <a:off x="1678398" y="1683540"/>
            <a:ext cx="0" cy="273526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hu-HU"/>
          </a:p>
        </p:txBody>
      </p:sp>
      <p:sp>
        <p:nvSpPr>
          <p:cNvPr id="47" name="Line 16"/>
          <p:cNvSpPr>
            <a:spLocks noChangeShapeType="1"/>
          </p:cNvSpPr>
          <p:nvPr/>
        </p:nvSpPr>
        <p:spPr bwMode="auto">
          <a:xfrm flipV="1">
            <a:off x="420304" y="3060141"/>
            <a:ext cx="23876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hu-HU"/>
          </a:p>
        </p:txBody>
      </p:sp>
      <mc:AlternateContent xmlns:mc="http://schemas.openxmlformats.org/markup-compatibility/2006" xmlns:a14="http://schemas.microsoft.com/office/drawing/2010/main">
        <mc:Choice Requires="a14">
          <p:sp>
            <p:nvSpPr>
              <p:cNvPr id="48" name="Téglalap 47"/>
              <p:cNvSpPr/>
              <p:nvPr/>
            </p:nvSpPr>
            <p:spPr>
              <a:xfrm>
                <a:off x="2011897" y="1814853"/>
                <a:ext cx="62151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hu-HU" i="1" dirty="0" smtClean="0">
                              <a:latin typeface="Cambria Math" panose="02040503050406030204" pitchFamily="18" charset="0"/>
                            </a:rPr>
                          </m:ctrlPr>
                        </m:sSubPr>
                        <m:e>
                          <m:r>
                            <a:rPr lang="en-US" altLang="hu-HU" b="0" i="1" dirty="0" smtClean="0">
                              <a:latin typeface="Cambria Math"/>
                            </a:rPr>
                            <m:t>𝑤</m:t>
                          </m:r>
                        </m:e>
                        <m:sub>
                          <m:r>
                            <a:rPr lang="en-US" altLang="hu-HU" i="1" dirty="0">
                              <a:latin typeface="Cambria Math"/>
                            </a:rPr>
                            <m:t>𝑥</m:t>
                          </m:r>
                        </m:sub>
                      </m:sSub>
                    </m:oMath>
                  </m:oMathPara>
                </a14:m>
                <a:endParaRPr lang="en-US" dirty="0"/>
              </a:p>
            </p:txBody>
          </p:sp>
        </mc:Choice>
        <mc:Fallback xmlns="">
          <p:sp>
            <p:nvSpPr>
              <p:cNvPr id="48" name="Téglalap 47"/>
              <p:cNvSpPr>
                <a:spLocks noRot="1" noChangeAspect="1" noMove="1" noResize="1" noEditPoints="1" noAdjustHandles="1" noChangeArrowheads="1" noChangeShapeType="1" noTextEdit="1"/>
              </p:cNvSpPr>
              <p:nvPr/>
            </p:nvSpPr>
            <p:spPr>
              <a:xfrm>
                <a:off x="2011897" y="1814853"/>
                <a:ext cx="621517" cy="461665"/>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églalap 48"/>
              <p:cNvSpPr/>
              <p:nvPr/>
            </p:nvSpPr>
            <p:spPr>
              <a:xfrm>
                <a:off x="2633414" y="2529872"/>
                <a:ext cx="630557" cy="4908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hu-HU" i="1" dirty="0" smtClean="0">
                              <a:latin typeface="Cambria Math" panose="02040503050406030204" pitchFamily="18" charset="0"/>
                            </a:rPr>
                          </m:ctrlPr>
                        </m:sSubPr>
                        <m:e>
                          <m:r>
                            <a:rPr lang="en-US" altLang="hu-HU" b="0" i="1" dirty="0" smtClean="0">
                              <a:latin typeface="Cambria Math"/>
                            </a:rPr>
                            <m:t>𝑤</m:t>
                          </m:r>
                        </m:e>
                        <m:sub>
                          <m:r>
                            <a:rPr lang="en-US" altLang="hu-HU" b="0" i="1" dirty="0" smtClean="0">
                              <a:latin typeface="Cambria Math"/>
                            </a:rPr>
                            <m:t>𝑦</m:t>
                          </m:r>
                        </m:sub>
                      </m:sSub>
                    </m:oMath>
                  </m:oMathPara>
                </a14:m>
                <a:endParaRPr lang="en-US" dirty="0"/>
              </a:p>
            </p:txBody>
          </p:sp>
        </mc:Choice>
        <mc:Fallback xmlns="">
          <p:sp>
            <p:nvSpPr>
              <p:cNvPr id="49" name="Téglalap 48"/>
              <p:cNvSpPr>
                <a:spLocks noRot="1" noChangeAspect="1" noMove="1" noResize="1" noEditPoints="1" noAdjustHandles="1" noChangeArrowheads="1" noChangeShapeType="1" noTextEdit="1"/>
              </p:cNvSpPr>
              <p:nvPr/>
            </p:nvSpPr>
            <p:spPr>
              <a:xfrm>
                <a:off x="2633414" y="2529872"/>
                <a:ext cx="630557" cy="490840"/>
              </a:xfrm>
              <a:prstGeom prst="rect">
                <a:avLst/>
              </a:prstGeom>
              <a:blipFill rotWithShape="1">
                <a:blip r:embed="rId6"/>
                <a:stretch>
                  <a:fillRect b="-49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églalap 49"/>
              <p:cNvSpPr/>
              <p:nvPr/>
            </p:nvSpPr>
            <p:spPr>
              <a:xfrm>
                <a:off x="900524" y="2324165"/>
                <a:ext cx="1555747"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US" altLang="hu-HU" sz="2000" dirty="0" smtClean="0"/>
                        <m:t>(</m:t>
                      </m:r>
                      <m:sSub>
                        <m:sSubPr>
                          <m:ctrlPr>
                            <a:rPr lang="en-US" altLang="hu-HU" sz="2000" i="1" dirty="0">
                              <a:latin typeface="Cambria Math" panose="02040503050406030204" pitchFamily="18" charset="0"/>
                            </a:rPr>
                          </m:ctrlPr>
                        </m:sSubPr>
                        <m:e>
                          <m:r>
                            <a:rPr lang="en-US" altLang="hu-HU" sz="2000" b="0" i="1" dirty="0" smtClean="0">
                              <a:latin typeface="Cambria Math"/>
                            </a:rPr>
                            <m:t>𝑥</m:t>
                          </m:r>
                        </m:e>
                        <m:sub>
                          <m:r>
                            <m:rPr>
                              <m:sty m:val="p"/>
                            </m:rPr>
                            <a:rPr lang="en-US" altLang="hu-HU" sz="2000" b="0" i="0" dirty="0" smtClean="0">
                              <a:latin typeface="Cambria Math"/>
                            </a:rPr>
                            <m:t>cam</m:t>
                          </m:r>
                        </m:sub>
                      </m:sSub>
                      <m:r>
                        <a:rPr lang="en-US" altLang="hu-HU" sz="2000" i="1" dirty="0">
                          <a:latin typeface="Cambria Math"/>
                        </a:rPr>
                        <m:t>,</m:t>
                      </m:r>
                      <m:sSub>
                        <m:sSubPr>
                          <m:ctrlPr>
                            <a:rPr lang="en-US" altLang="hu-HU" sz="2000" i="1" dirty="0">
                              <a:latin typeface="Cambria Math" panose="02040503050406030204" pitchFamily="18" charset="0"/>
                            </a:rPr>
                          </m:ctrlPr>
                        </m:sSubPr>
                        <m:e>
                          <m:r>
                            <a:rPr lang="en-US" altLang="hu-HU" sz="2000" b="0" i="1" dirty="0" smtClean="0">
                              <a:latin typeface="Cambria Math"/>
                            </a:rPr>
                            <m:t>𝑦</m:t>
                          </m:r>
                        </m:e>
                        <m:sub>
                          <m:r>
                            <m:rPr>
                              <m:sty m:val="p"/>
                            </m:rPr>
                            <a:rPr lang="en-US" altLang="hu-HU" sz="2000" b="0" i="0" dirty="0" smtClean="0">
                              <a:latin typeface="Cambria Math"/>
                            </a:rPr>
                            <m:t>cam</m:t>
                          </m:r>
                        </m:sub>
                      </m:sSub>
                      <m:r>
                        <a:rPr lang="en-US" altLang="hu-HU" sz="2000" i="1" dirty="0">
                          <a:latin typeface="Cambria Math"/>
                        </a:rPr>
                        <m:t>)</m:t>
                      </m:r>
                    </m:oMath>
                  </m:oMathPara>
                </a14:m>
                <a:endParaRPr lang="en-US" sz="2000" dirty="0"/>
              </a:p>
            </p:txBody>
          </p:sp>
        </mc:Choice>
        <mc:Fallback xmlns="">
          <p:sp>
            <p:nvSpPr>
              <p:cNvPr id="50" name="Téglalap 49"/>
              <p:cNvSpPr>
                <a:spLocks noRot="1" noChangeAspect="1" noMove="1" noResize="1" noEditPoints="1" noAdjustHandles="1" noChangeArrowheads="1" noChangeShapeType="1" noTextEdit="1"/>
              </p:cNvSpPr>
              <p:nvPr/>
            </p:nvSpPr>
            <p:spPr>
              <a:xfrm>
                <a:off x="900524" y="2324165"/>
                <a:ext cx="1555747" cy="400110"/>
              </a:xfrm>
              <a:prstGeom prst="rect">
                <a:avLst/>
              </a:prstGeom>
              <a:blipFill rotWithShape="1">
                <a:blip r:embed="rId7"/>
                <a:stretch>
                  <a:fillRect b="-151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églalap 50"/>
              <p:cNvSpPr/>
              <p:nvPr/>
            </p:nvSpPr>
            <p:spPr>
              <a:xfrm>
                <a:off x="3263971" y="2621085"/>
                <a:ext cx="2739340" cy="86017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hu-HU" i="1" dirty="0" smtClean="0">
                              <a:latin typeface="Cambria Math" panose="02040503050406030204" pitchFamily="18" charset="0"/>
                            </a:rPr>
                          </m:ctrlPr>
                        </m:sSubPr>
                        <m:e>
                          <m:r>
                            <a:rPr lang="en-US" altLang="hu-HU" i="1" dirty="0">
                              <a:latin typeface="Cambria Math"/>
                            </a:rPr>
                            <m:t>𝑥</m:t>
                          </m:r>
                        </m:e>
                        <m:sub>
                          <m:r>
                            <m:rPr>
                              <m:sty m:val="p"/>
                            </m:rPr>
                            <a:rPr lang="en-US" altLang="hu-HU" b="0" i="0" dirty="0" smtClean="0">
                              <a:latin typeface="Cambria Math"/>
                            </a:rPr>
                            <m:t>ndc</m:t>
                          </m:r>
                        </m:sub>
                      </m:sSub>
                      <m:r>
                        <a:rPr lang="en-US" altLang="hu-HU" b="0" i="1" dirty="0" smtClean="0">
                          <a:latin typeface="Cambria Math"/>
                        </a:rPr>
                        <m:t>=</m:t>
                      </m:r>
                      <m:sSub>
                        <m:sSubPr>
                          <m:ctrlPr>
                            <a:rPr lang="en-US" altLang="hu-HU" i="1" dirty="0">
                              <a:latin typeface="Cambria Math" panose="02040503050406030204" pitchFamily="18" charset="0"/>
                            </a:rPr>
                          </m:ctrlPr>
                        </m:sSubPr>
                        <m:e>
                          <m:r>
                            <a:rPr lang="en-US" altLang="hu-HU" b="0" i="1" dirty="0" smtClean="0">
                              <a:latin typeface="Cambria Math"/>
                            </a:rPr>
                            <m:t>𝑥</m:t>
                          </m:r>
                        </m:e>
                        <m:sub>
                          <m:r>
                            <m:rPr>
                              <m:sty m:val="p"/>
                            </m:rPr>
                            <a:rPr lang="en-US" altLang="hu-HU" b="0" i="0" dirty="0" smtClean="0">
                              <a:latin typeface="Cambria Math"/>
                            </a:rPr>
                            <m:t>cam</m:t>
                          </m:r>
                        </m:sub>
                      </m:sSub>
                      <m:r>
                        <a:rPr lang="en-US" altLang="hu-HU" i="1" dirty="0" smtClean="0">
                          <a:latin typeface="Cambria Math"/>
                          <a:ea typeface="Cambria Math"/>
                        </a:rPr>
                        <m:t>∙</m:t>
                      </m:r>
                      <m:r>
                        <a:rPr lang="en-US" altLang="hu-HU" b="0" i="1" dirty="0" smtClean="0">
                          <a:latin typeface="Cambria Math"/>
                          <a:ea typeface="Cambria Math"/>
                        </a:rPr>
                        <m:t>2/</m:t>
                      </m:r>
                      <m:sSub>
                        <m:sSubPr>
                          <m:ctrlPr>
                            <a:rPr lang="en-US" altLang="hu-HU" i="1" dirty="0">
                              <a:latin typeface="Cambria Math" panose="02040503050406030204" pitchFamily="18" charset="0"/>
                            </a:rPr>
                          </m:ctrlPr>
                        </m:sSubPr>
                        <m:e>
                          <m:r>
                            <a:rPr lang="en-US" altLang="hu-HU" i="1" dirty="0">
                              <a:latin typeface="Cambria Math"/>
                            </a:rPr>
                            <m:t>𝑤</m:t>
                          </m:r>
                        </m:e>
                        <m:sub>
                          <m:r>
                            <a:rPr lang="en-US" altLang="hu-HU" i="1" dirty="0">
                              <a:latin typeface="Cambria Math"/>
                            </a:rPr>
                            <m:t>𝑥</m:t>
                          </m:r>
                        </m:sub>
                      </m:sSub>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altLang="hu-HU" i="1" dirty="0">
                              <a:latin typeface="Cambria Math" panose="02040503050406030204" pitchFamily="18" charset="0"/>
                            </a:rPr>
                          </m:ctrlPr>
                        </m:sSubPr>
                        <m:e>
                          <m:r>
                            <a:rPr lang="en-US" altLang="hu-HU" b="0" i="1" dirty="0" smtClean="0">
                              <a:latin typeface="Cambria Math"/>
                            </a:rPr>
                            <m:t>𝑦</m:t>
                          </m:r>
                        </m:e>
                        <m:sub>
                          <m:r>
                            <m:rPr>
                              <m:sty m:val="p"/>
                            </m:rPr>
                            <a:rPr lang="en-US" altLang="hu-HU" b="0" i="0" dirty="0" smtClean="0">
                              <a:latin typeface="Cambria Math"/>
                            </a:rPr>
                            <m:t>ndc</m:t>
                          </m:r>
                        </m:sub>
                      </m:sSub>
                      <m:r>
                        <a:rPr lang="en-US" altLang="hu-HU" i="1" dirty="0">
                          <a:latin typeface="Cambria Math"/>
                        </a:rPr>
                        <m:t>=</m:t>
                      </m:r>
                      <m:sSub>
                        <m:sSubPr>
                          <m:ctrlPr>
                            <a:rPr lang="en-US" altLang="hu-HU" i="1" dirty="0">
                              <a:latin typeface="Cambria Math" panose="02040503050406030204" pitchFamily="18" charset="0"/>
                            </a:rPr>
                          </m:ctrlPr>
                        </m:sSubPr>
                        <m:e>
                          <m:r>
                            <a:rPr lang="en-US" altLang="hu-HU" b="0" i="1" dirty="0" smtClean="0">
                              <a:latin typeface="Cambria Math"/>
                            </a:rPr>
                            <m:t>𝑦</m:t>
                          </m:r>
                        </m:e>
                        <m:sub>
                          <m:r>
                            <m:rPr>
                              <m:sty m:val="p"/>
                            </m:rPr>
                            <a:rPr lang="en-US" altLang="hu-HU" b="0" i="0" dirty="0" smtClean="0">
                              <a:latin typeface="Cambria Math"/>
                            </a:rPr>
                            <m:t>cam</m:t>
                          </m:r>
                        </m:sub>
                      </m:sSub>
                      <m:r>
                        <a:rPr lang="en-US" altLang="hu-HU" i="1" dirty="0">
                          <a:latin typeface="Cambria Math"/>
                          <a:ea typeface="Cambria Math"/>
                        </a:rPr>
                        <m:t>∙2/</m:t>
                      </m:r>
                      <m:sSub>
                        <m:sSubPr>
                          <m:ctrlPr>
                            <a:rPr lang="en-US" altLang="hu-HU" i="1" dirty="0">
                              <a:latin typeface="Cambria Math" panose="02040503050406030204" pitchFamily="18" charset="0"/>
                            </a:rPr>
                          </m:ctrlPr>
                        </m:sSubPr>
                        <m:e>
                          <m:r>
                            <a:rPr lang="en-US" altLang="hu-HU" i="1" dirty="0">
                              <a:latin typeface="Cambria Math"/>
                            </a:rPr>
                            <m:t>𝑤</m:t>
                          </m:r>
                        </m:e>
                        <m:sub>
                          <m:r>
                            <a:rPr lang="en-US" altLang="hu-HU" b="0" i="1" dirty="0" smtClean="0">
                              <a:latin typeface="Cambria Math"/>
                            </a:rPr>
                            <m:t>𝑦</m:t>
                          </m:r>
                        </m:sub>
                      </m:sSub>
                    </m:oMath>
                  </m:oMathPara>
                </a14:m>
                <a:endParaRPr lang="en-US" dirty="0"/>
              </a:p>
            </p:txBody>
          </p:sp>
        </mc:Choice>
        <mc:Fallback xmlns="">
          <p:sp>
            <p:nvSpPr>
              <p:cNvPr id="51" name="Téglalap 50"/>
              <p:cNvSpPr>
                <a:spLocks noRot="1" noChangeAspect="1" noMove="1" noResize="1" noEditPoints="1" noAdjustHandles="1" noChangeArrowheads="1" noChangeShapeType="1" noTextEdit="1"/>
              </p:cNvSpPr>
              <p:nvPr/>
            </p:nvSpPr>
            <p:spPr>
              <a:xfrm>
                <a:off x="3263971" y="2621085"/>
                <a:ext cx="2739340" cy="860172"/>
              </a:xfrm>
              <a:prstGeom prst="rect">
                <a:avLst/>
              </a:prstGeom>
              <a:blipFill rotWithShape="1">
                <a:blip r:embed="rId8"/>
                <a:stretch>
                  <a:fillRect b="-63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églalap 51"/>
              <p:cNvSpPr/>
              <p:nvPr/>
            </p:nvSpPr>
            <p:spPr>
              <a:xfrm>
                <a:off x="7463513" y="2575237"/>
                <a:ext cx="1483996"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US" altLang="hu-HU" sz="2000" dirty="0" smtClean="0"/>
                        <m:t>(</m:t>
                      </m:r>
                      <m:sSub>
                        <m:sSubPr>
                          <m:ctrlPr>
                            <a:rPr lang="en-US" altLang="hu-HU" sz="2000" i="1" dirty="0">
                              <a:latin typeface="Cambria Math" panose="02040503050406030204" pitchFamily="18" charset="0"/>
                            </a:rPr>
                          </m:ctrlPr>
                        </m:sSubPr>
                        <m:e>
                          <m:r>
                            <a:rPr lang="en-US" altLang="hu-HU" sz="2000" b="0" i="1" dirty="0" smtClean="0">
                              <a:latin typeface="Cambria Math"/>
                            </a:rPr>
                            <m:t>𝑥</m:t>
                          </m:r>
                        </m:e>
                        <m:sub>
                          <m:r>
                            <m:rPr>
                              <m:sty m:val="p"/>
                            </m:rPr>
                            <a:rPr lang="en-US" altLang="hu-HU" sz="2000" b="0" i="0" dirty="0" smtClean="0">
                              <a:latin typeface="Cambria Math"/>
                            </a:rPr>
                            <m:t>ndc</m:t>
                          </m:r>
                        </m:sub>
                      </m:sSub>
                      <m:r>
                        <a:rPr lang="en-US" altLang="hu-HU" sz="2000" i="1" dirty="0">
                          <a:latin typeface="Cambria Math"/>
                        </a:rPr>
                        <m:t>,</m:t>
                      </m:r>
                      <m:sSub>
                        <m:sSubPr>
                          <m:ctrlPr>
                            <a:rPr lang="en-US" altLang="hu-HU" sz="2000" i="1" dirty="0">
                              <a:latin typeface="Cambria Math" panose="02040503050406030204" pitchFamily="18" charset="0"/>
                            </a:rPr>
                          </m:ctrlPr>
                        </m:sSubPr>
                        <m:e>
                          <m:r>
                            <a:rPr lang="en-US" altLang="hu-HU" sz="2000" b="0" i="1" dirty="0" smtClean="0">
                              <a:latin typeface="Cambria Math"/>
                            </a:rPr>
                            <m:t>𝑦</m:t>
                          </m:r>
                        </m:e>
                        <m:sub>
                          <m:r>
                            <m:rPr>
                              <m:sty m:val="p"/>
                            </m:rPr>
                            <a:rPr lang="en-US" altLang="hu-HU" sz="2000" b="0" i="0" dirty="0" smtClean="0">
                              <a:latin typeface="Cambria Math"/>
                            </a:rPr>
                            <m:t>ndc</m:t>
                          </m:r>
                        </m:sub>
                      </m:sSub>
                      <m:r>
                        <a:rPr lang="en-US" altLang="hu-HU" sz="2000" i="1" dirty="0">
                          <a:latin typeface="Cambria Math"/>
                        </a:rPr>
                        <m:t>)</m:t>
                      </m:r>
                    </m:oMath>
                  </m:oMathPara>
                </a14:m>
                <a:endParaRPr lang="en-US" sz="2000" dirty="0"/>
              </a:p>
            </p:txBody>
          </p:sp>
        </mc:Choice>
        <mc:Fallback xmlns="">
          <p:sp>
            <p:nvSpPr>
              <p:cNvPr id="52" name="Téglalap 51"/>
              <p:cNvSpPr>
                <a:spLocks noRot="1" noChangeAspect="1" noMove="1" noResize="1" noEditPoints="1" noAdjustHandles="1" noChangeArrowheads="1" noChangeShapeType="1" noTextEdit="1"/>
              </p:cNvSpPr>
              <p:nvPr/>
            </p:nvSpPr>
            <p:spPr>
              <a:xfrm>
                <a:off x="7463513" y="2575237"/>
                <a:ext cx="1483996" cy="400110"/>
              </a:xfrm>
              <a:prstGeom prst="rect">
                <a:avLst/>
              </a:prstGeom>
              <a:blipFill rotWithShape="1">
                <a:blip r:embed="rId9"/>
                <a:stretch>
                  <a:fillRect b="-151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Szövegdoboz 56"/>
              <p:cNvSpPr txBox="1"/>
              <p:nvPr/>
            </p:nvSpPr>
            <p:spPr>
              <a:xfrm>
                <a:off x="214546" y="5713032"/>
                <a:ext cx="5678606" cy="523220"/>
              </a:xfrm>
              <a:prstGeom prst="rect">
                <a:avLst/>
              </a:prstGeom>
              <a:noFill/>
            </p:spPr>
            <p:txBody>
              <a:bodyPr wrap="none" rtlCol="0">
                <a:spAutoFit/>
              </a:bodyPr>
              <a:lstStyle>
                <a:defPPr>
                  <a:defRPr lang="hu-HU"/>
                </a:defPPr>
                <a:lvl1pPr algn="l" rtl="0" eaLnBrk="0" fontAlgn="base" hangingPunct="0">
                  <a:spcBef>
                    <a:spcPct val="0"/>
                  </a:spcBef>
                  <a:spcAft>
                    <a:spcPct val="0"/>
                  </a:spcAft>
                  <a:defRPr sz="2800" b="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8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8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8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800" b="1" kern="1200">
                    <a:solidFill>
                      <a:schemeClr val="tx1"/>
                    </a:solidFill>
                    <a:latin typeface="Times New Roman" pitchFamily="18" charset="0"/>
                    <a:ea typeface="+mn-ea"/>
                    <a:cs typeface="+mn-cs"/>
                  </a:defRPr>
                </a:lvl5pPr>
                <a:lvl6pPr marL="2286000" algn="l" defTabSz="914400" rtl="0" eaLnBrk="1" latinLnBrk="0" hangingPunct="1">
                  <a:defRPr sz="2800" b="1" kern="1200">
                    <a:solidFill>
                      <a:schemeClr val="tx1"/>
                    </a:solidFill>
                    <a:latin typeface="Times New Roman" pitchFamily="18" charset="0"/>
                    <a:ea typeface="+mn-ea"/>
                    <a:cs typeface="+mn-cs"/>
                  </a:defRPr>
                </a:lvl6pPr>
                <a:lvl7pPr marL="2743200" algn="l" defTabSz="914400" rtl="0" eaLnBrk="1" latinLnBrk="0" hangingPunct="1">
                  <a:defRPr sz="2800" b="1" kern="1200">
                    <a:solidFill>
                      <a:schemeClr val="tx1"/>
                    </a:solidFill>
                    <a:latin typeface="Times New Roman" pitchFamily="18" charset="0"/>
                    <a:ea typeface="+mn-ea"/>
                    <a:cs typeface="+mn-cs"/>
                  </a:defRPr>
                </a:lvl7pPr>
                <a:lvl8pPr marL="3200400" algn="l" defTabSz="914400" rtl="0" eaLnBrk="1" latinLnBrk="0" hangingPunct="1">
                  <a:defRPr sz="2800" b="1" kern="1200">
                    <a:solidFill>
                      <a:schemeClr val="tx1"/>
                    </a:solidFill>
                    <a:latin typeface="Times New Roman" pitchFamily="18" charset="0"/>
                    <a:ea typeface="+mn-ea"/>
                    <a:cs typeface="+mn-cs"/>
                  </a:defRPr>
                </a:lvl8pPr>
                <a:lvl9pPr marL="3657600" algn="l" defTabSz="914400" rtl="0" eaLnBrk="1" latinLnBrk="0" hangingPunct="1">
                  <a:defRPr sz="2800" b="1" kern="1200">
                    <a:solidFill>
                      <a:schemeClr val="tx1"/>
                    </a:solidFill>
                    <a:latin typeface="Times New Roman" pitchFamily="18" charset="0"/>
                    <a:ea typeface="+mn-ea"/>
                    <a:cs typeface="+mn-cs"/>
                  </a:defRPr>
                </a:lvl9pPr>
              </a:lstStyle>
              <a:p>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r>
                            <m:rPr>
                              <m:nor/>
                            </m:rPr>
                            <a:rPr lang="en-US" altLang="hu-HU" b="0" i="1" dirty="0"/>
                            <m:t>x</m:t>
                          </m:r>
                          <m:r>
                            <m:rPr>
                              <m:nor/>
                            </m:rPr>
                            <a:rPr lang="en-US" altLang="hu-HU" b="0" i="0" baseline="-25000" dirty="0" smtClean="0"/>
                            <m:t>ndc</m:t>
                          </m:r>
                          <m:r>
                            <a:rPr lang="en-US" b="0" i="1" smtClean="0">
                              <a:latin typeface="Cambria Math"/>
                            </a:rPr>
                            <m:t>,</m:t>
                          </m:r>
                          <m:r>
                            <m:rPr>
                              <m:nor/>
                            </m:rPr>
                            <a:rPr lang="en-US" altLang="hu-HU" b="0" i="1" dirty="0"/>
                            <m:t>y</m:t>
                          </m:r>
                          <m:r>
                            <m:rPr>
                              <m:nor/>
                            </m:rPr>
                            <a:rPr lang="en-US" altLang="hu-HU" b="0" i="0" baseline="-25000" dirty="0" smtClean="0"/>
                            <m:t>ndc</m:t>
                          </m:r>
                          <m:r>
                            <a:rPr lang="en-US" b="0" i="1">
                              <a:latin typeface="Cambria Math"/>
                            </a:rPr>
                            <m:t>,</m:t>
                          </m:r>
                          <m:r>
                            <m:rPr>
                              <m:nor/>
                            </m:rPr>
                            <a:rPr lang="en-US" altLang="hu-HU" b="0" i="1" dirty="0" smtClean="0"/>
                            <m:t>z</m:t>
                          </m:r>
                          <m:r>
                            <m:rPr>
                              <m:nor/>
                            </m:rPr>
                            <a:rPr lang="en-US" altLang="hu-HU" b="0" baseline="-25000" dirty="0"/>
                            <m:t>ndc</m:t>
                          </m:r>
                          <m:r>
                            <a:rPr lang="en-US" b="0" i="1">
                              <a:latin typeface="Cambria Math"/>
                            </a:rPr>
                            <m:t>,</m:t>
                          </m:r>
                          <m:r>
                            <a:rPr lang="en-US" b="0" i="1" smtClean="0">
                              <a:latin typeface="Cambria Math"/>
                            </a:rPr>
                            <m:t>1</m:t>
                          </m:r>
                        </m:e>
                      </m:d>
                      <m:r>
                        <a:rPr lang="en-US" b="0" i="1" smtClean="0">
                          <a:latin typeface="Cambria Math"/>
                        </a:rPr>
                        <m:t>=</m:t>
                      </m:r>
                      <m:r>
                        <a:rPr lang="en-US" b="1" i="1" smtClean="0">
                          <a:latin typeface="Cambria Math"/>
                        </a:rPr>
                        <m:t>[</m:t>
                      </m:r>
                      <m:r>
                        <m:rPr>
                          <m:nor/>
                        </m:rPr>
                        <a:rPr lang="en-US" altLang="hu-HU" b="0" i="1" dirty="0"/>
                        <m:t>x</m:t>
                      </m:r>
                      <m:r>
                        <m:rPr>
                          <m:sty m:val="p"/>
                        </m:rPr>
                        <a:rPr lang="en-US" altLang="hu-HU" b="0" i="0" baseline="-25000" dirty="0" smtClean="0">
                          <a:latin typeface="Cambria Math"/>
                        </a:rPr>
                        <m:t>cam</m:t>
                      </m:r>
                      <m:r>
                        <a:rPr lang="en-US" b="0" i="1" smtClean="0">
                          <a:latin typeface="Cambria Math"/>
                        </a:rPr>
                        <m:t>,</m:t>
                      </m:r>
                      <m:r>
                        <m:rPr>
                          <m:nor/>
                        </m:rPr>
                        <a:rPr lang="en-US" altLang="hu-HU" b="0" i="1" dirty="0"/>
                        <m:t>y</m:t>
                      </m:r>
                      <m:r>
                        <m:rPr>
                          <m:sty m:val="p"/>
                        </m:rPr>
                        <a:rPr lang="en-US" altLang="hu-HU" b="0" i="0" baseline="-25000" dirty="0" smtClean="0">
                          <a:latin typeface="Cambria Math"/>
                        </a:rPr>
                        <m:t>cam</m:t>
                      </m:r>
                      <m:r>
                        <a:rPr lang="en-US" b="0" i="1" smtClean="0">
                          <a:latin typeface="Cambria Math"/>
                        </a:rPr>
                        <m:t>,</m:t>
                      </m:r>
                      <m:r>
                        <m:rPr>
                          <m:nor/>
                        </m:rPr>
                        <a:rPr lang="en-US" altLang="hu-HU" b="0" i="1" dirty="0" smtClean="0"/>
                        <m:t>z</m:t>
                      </m:r>
                      <m:r>
                        <m:rPr>
                          <m:sty m:val="p"/>
                        </m:rPr>
                        <a:rPr lang="en-US" altLang="hu-HU" b="0" baseline="-25000" dirty="0">
                          <a:latin typeface="Cambria Math"/>
                        </a:rPr>
                        <m:t>cam</m:t>
                      </m:r>
                      <m:r>
                        <a:rPr lang="en-US" b="0" i="1">
                          <a:latin typeface="Cambria Math"/>
                        </a:rPr>
                        <m:t>,1</m:t>
                      </m:r>
                      <m:r>
                        <a:rPr lang="en-US" b="1" i="1" smtClean="0">
                          <a:latin typeface="Cambria Math"/>
                        </a:rPr>
                        <m:t>]</m:t>
                      </m:r>
                    </m:oMath>
                  </m:oMathPara>
                </a14:m>
                <a:endParaRPr lang="en-US" dirty="0"/>
              </a:p>
            </p:txBody>
          </p:sp>
        </mc:Choice>
        <mc:Fallback xmlns="">
          <p:sp>
            <p:nvSpPr>
              <p:cNvPr id="54" name="Szövegdoboz 56"/>
              <p:cNvSpPr txBox="1">
                <a:spLocks noRot="1" noChangeAspect="1" noMove="1" noResize="1" noEditPoints="1" noAdjustHandles="1" noChangeArrowheads="1" noChangeShapeType="1" noTextEdit="1"/>
              </p:cNvSpPr>
              <p:nvPr/>
            </p:nvSpPr>
            <p:spPr>
              <a:xfrm>
                <a:off x="214546" y="5713032"/>
                <a:ext cx="5678606" cy="523220"/>
              </a:xfrm>
              <a:prstGeom prst="rect">
                <a:avLst/>
              </a:prstGeom>
              <a:blipFill rotWithShape="1">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églalap 25"/>
              <p:cNvSpPr/>
              <p:nvPr/>
            </p:nvSpPr>
            <p:spPr>
              <a:xfrm>
                <a:off x="5627520" y="4741070"/>
                <a:ext cx="3221587" cy="1505348"/>
              </a:xfrm>
              <a:prstGeom prst="rect">
                <a:avLst/>
              </a:prstGeom>
            </p:spPr>
            <p:txBody>
              <a:bodyPr wrap="none">
                <a:spAutoFit/>
              </a:bodyPr>
              <a:lstStyle>
                <a:defPPr>
                  <a:defRPr lang="hu-HU"/>
                </a:defPPr>
                <a:lvl1pPr algn="l" rtl="0" eaLnBrk="0" fontAlgn="base" hangingPunct="0">
                  <a:spcBef>
                    <a:spcPct val="0"/>
                  </a:spcBef>
                  <a:spcAft>
                    <a:spcPct val="0"/>
                  </a:spcAft>
                  <a:defRPr sz="2800" b="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8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8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8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800" b="1" kern="1200">
                    <a:solidFill>
                      <a:schemeClr val="tx1"/>
                    </a:solidFill>
                    <a:latin typeface="Times New Roman" pitchFamily="18" charset="0"/>
                    <a:ea typeface="+mn-ea"/>
                    <a:cs typeface="+mn-cs"/>
                  </a:defRPr>
                </a:lvl5pPr>
                <a:lvl6pPr marL="2286000" algn="l" defTabSz="914400" rtl="0" eaLnBrk="1" latinLnBrk="0" hangingPunct="1">
                  <a:defRPr sz="2800" b="1" kern="1200">
                    <a:solidFill>
                      <a:schemeClr val="tx1"/>
                    </a:solidFill>
                    <a:latin typeface="Times New Roman" pitchFamily="18" charset="0"/>
                    <a:ea typeface="+mn-ea"/>
                    <a:cs typeface="+mn-cs"/>
                  </a:defRPr>
                </a:lvl6pPr>
                <a:lvl7pPr marL="2743200" algn="l" defTabSz="914400" rtl="0" eaLnBrk="1" latinLnBrk="0" hangingPunct="1">
                  <a:defRPr sz="2800" b="1" kern="1200">
                    <a:solidFill>
                      <a:schemeClr val="tx1"/>
                    </a:solidFill>
                    <a:latin typeface="Times New Roman" pitchFamily="18" charset="0"/>
                    <a:ea typeface="+mn-ea"/>
                    <a:cs typeface="+mn-cs"/>
                  </a:defRPr>
                </a:lvl7pPr>
                <a:lvl8pPr marL="3200400" algn="l" defTabSz="914400" rtl="0" eaLnBrk="1" latinLnBrk="0" hangingPunct="1">
                  <a:defRPr sz="2800" b="1" kern="1200">
                    <a:solidFill>
                      <a:schemeClr val="tx1"/>
                    </a:solidFill>
                    <a:latin typeface="Times New Roman" pitchFamily="18" charset="0"/>
                    <a:ea typeface="+mn-ea"/>
                    <a:cs typeface="+mn-cs"/>
                  </a:defRPr>
                </a:lvl8pPr>
                <a:lvl9pPr marL="3657600" algn="l" defTabSz="914400" rtl="0" eaLnBrk="1" latinLnBrk="0" hangingPunct="1">
                  <a:defRPr sz="2800" b="1" kern="1200">
                    <a:solidFill>
                      <a:schemeClr val="tx1"/>
                    </a:solidFill>
                    <a:latin typeface="Times New Roman" pitchFamily="18" charset="0"/>
                    <a:ea typeface="+mn-ea"/>
                    <a:cs typeface="+mn-cs"/>
                  </a:defRPr>
                </a:lvl9pPr>
              </a:lstStyle>
              <a:p>
                <a:pPr/>
                <a14:m>
                  <m:oMathPara xmlns:m="http://schemas.openxmlformats.org/officeDocument/2006/math">
                    <m:oMathParaPr>
                      <m:jc m:val="centerGroup"/>
                    </m:oMathParaPr>
                    <m:oMath xmlns:m="http://schemas.openxmlformats.org/officeDocument/2006/math">
                      <m:d>
                        <m:dPr>
                          <m:begChr m:val="["/>
                          <m:endChr m:val="]"/>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m>
                                  <m:mPr>
                                    <m:mcs>
                                      <m:mc>
                                        <m:mcPr>
                                          <m:count m:val="2"/>
                                          <m:mcJc m:val="center"/>
                                        </m:mcPr>
                                      </m:mc>
                                    </m:mcs>
                                    <m:ctrlPr>
                                      <a:rPr lang="en-US" sz="2400" b="0" i="1" smtClean="0">
                                        <a:latin typeface="Cambria Math" panose="02040503050406030204" pitchFamily="18" charset="0"/>
                                      </a:rPr>
                                    </m:ctrlPr>
                                  </m:mPr>
                                  <m:mr>
                                    <m:e>
                                      <m:r>
                                        <a:rPr lang="en-US" altLang="hu-HU" sz="2400" b="0" i="1" dirty="0">
                                          <a:latin typeface="Cambria Math"/>
                                          <a:ea typeface="Cambria Math"/>
                                        </a:rPr>
                                        <m:t>2/</m:t>
                                      </m:r>
                                      <m:sSub>
                                        <m:sSubPr>
                                          <m:ctrlPr>
                                            <a:rPr lang="en-US" altLang="hu-HU" sz="2400" i="1" dirty="0">
                                              <a:latin typeface="Cambria Math" panose="02040503050406030204" pitchFamily="18" charset="0"/>
                                            </a:rPr>
                                          </m:ctrlPr>
                                        </m:sSubPr>
                                        <m:e>
                                          <m:r>
                                            <a:rPr lang="en-US" altLang="hu-HU" sz="2400" i="1" dirty="0">
                                              <a:latin typeface="Cambria Math"/>
                                            </a:rPr>
                                            <m:t>𝑤</m:t>
                                          </m:r>
                                        </m:e>
                                        <m:sub>
                                          <m:r>
                                            <a:rPr lang="en-US" altLang="hu-HU" sz="2400" i="1" dirty="0">
                                              <a:latin typeface="Cambria Math"/>
                                            </a:rPr>
                                            <m:t>𝑥</m:t>
                                          </m:r>
                                        </m:sub>
                                      </m:sSub>
                                    </m:e>
                                    <m:e>
                                      <m:r>
                                        <a:rPr lang="en-US" sz="2400" b="0" i="1" smtClean="0">
                                          <a:latin typeface="Cambria Math"/>
                                        </a:rPr>
                                        <m:t> </m:t>
                                      </m:r>
                                      <m:r>
                                        <a:rPr lang="en-US" sz="2400" b="0" i="1" smtClean="0">
                                          <a:latin typeface="Cambria Math" panose="02040503050406030204" pitchFamily="18" charset="0"/>
                                        </a:rPr>
                                        <m:t>0</m:t>
                                      </m:r>
                                    </m:e>
                                  </m:mr>
                                  <m:mr>
                                    <m:e>
                                      <m:r>
                                        <a:rPr lang="en-US" sz="2400" b="0" i="1" smtClean="0">
                                          <a:latin typeface="Cambria Math" panose="02040503050406030204" pitchFamily="18" charset="0"/>
                                        </a:rPr>
                                        <m:t>0</m:t>
                                      </m:r>
                                      <m:r>
                                        <a:rPr lang="en-US" sz="2400" b="0" i="1" smtClean="0">
                                          <a:latin typeface="Cambria Math"/>
                                        </a:rPr>
                                        <m:t>    </m:t>
                                      </m:r>
                                    </m:e>
                                    <m:e>
                                      <m:r>
                                        <a:rPr lang="en-US" altLang="hu-HU" sz="2400" i="1" dirty="0">
                                          <a:latin typeface="Cambria Math"/>
                                          <a:ea typeface="Cambria Math"/>
                                        </a:rPr>
                                        <m:t>2/</m:t>
                                      </m:r>
                                      <m:sSub>
                                        <m:sSubPr>
                                          <m:ctrlPr>
                                            <a:rPr lang="en-US" altLang="hu-HU" sz="2400" i="1" dirty="0">
                                              <a:latin typeface="Cambria Math" panose="02040503050406030204" pitchFamily="18" charset="0"/>
                                            </a:rPr>
                                          </m:ctrlPr>
                                        </m:sSubPr>
                                        <m:e>
                                          <m:r>
                                            <a:rPr lang="en-US" altLang="hu-HU" sz="2400" i="1" dirty="0">
                                              <a:latin typeface="Cambria Math"/>
                                            </a:rPr>
                                            <m:t>𝑤</m:t>
                                          </m:r>
                                        </m:e>
                                        <m:sub>
                                          <m:r>
                                            <a:rPr lang="en-US" altLang="hu-HU" sz="2400" b="0" i="1" dirty="0">
                                              <a:latin typeface="Cambria Math"/>
                                            </a:rPr>
                                            <m:t>𝑦</m:t>
                                          </m:r>
                                        </m:sub>
                                      </m:sSub>
                                    </m:e>
                                  </m:mr>
                                </m:m>
                              </m:e>
                              <m:e>
                                <m:m>
                                  <m:mPr>
                                    <m:mcs>
                                      <m:mc>
                                        <m:mcPr>
                                          <m:count m:val="2"/>
                                          <m:mcJc m:val="center"/>
                                        </m:mcPr>
                                      </m:mc>
                                    </m:mcs>
                                    <m:ctrlPr>
                                      <a:rPr lang="en-US" sz="2400" b="0" i="1" smtClean="0">
                                        <a:latin typeface="Cambria Math" panose="02040503050406030204" pitchFamily="18" charset="0"/>
                                      </a:rPr>
                                    </m:ctrlPr>
                                  </m:mPr>
                                  <m:mr>
                                    <m:e>
                                      <m:r>
                                        <m:rPr>
                                          <m:brk m:alnAt="7"/>
                                        </m:rPr>
                                        <a:rPr lang="en-US" sz="2400" b="0" i="1" smtClean="0">
                                          <a:latin typeface="Cambria Math" panose="02040503050406030204" pitchFamily="18" charset="0"/>
                                        </a:rPr>
                                        <m:t>0</m:t>
                                      </m:r>
                                    </m:e>
                                    <m:e>
                                      <m:r>
                                        <a:rPr lang="en-US" sz="2400" b="0" i="1" smtClean="0">
                                          <a:latin typeface="Cambria Math" panose="02040503050406030204" pitchFamily="18" charset="0"/>
                                        </a:rPr>
                                        <m:t> 0</m:t>
                                      </m:r>
                                    </m:e>
                                  </m:mr>
                                  <m:mr>
                                    <m:e>
                                      <m:r>
                                        <a:rPr lang="en-US" sz="2400" b="0" i="1" smtClean="0">
                                          <a:latin typeface="Cambria Math" panose="02040503050406030204" pitchFamily="18" charset="0"/>
                                        </a:rPr>
                                        <m:t>0</m:t>
                                      </m:r>
                                    </m:e>
                                    <m:e>
                                      <m:r>
                                        <a:rPr lang="en-US" sz="2400" b="0" i="1" smtClean="0">
                                          <a:latin typeface="Cambria Math" panose="02040503050406030204" pitchFamily="18" charset="0"/>
                                        </a:rPr>
                                        <m:t> 0</m:t>
                                      </m:r>
                                    </m:e>
                                  </m:mr>
                                </m:m>
                              </m:e>
                            </m:mr>
                            <m:mr>
                              <m:e>
                                <m:m>
                                  <m:mPr>
                                    <m:mcs>
                                      <m:mc>
                                        <m:mcPr>
                                          <m:count m:val="2"/>
                                          <m:mcJc m:val="center"/>
                                        </m:mcPr>
                                      </m:mc>
                                    </m:mcs>
                                    <m:ctrlPr>
                                      <a:rPr lang="en-US" sz="2400" b="0" i="1" smtClean="0">
                                        <a:latin typeface="Cambria Math" panose="02040503050406030204" pitchFamily="18" charset="0"/>
                                      </a:rPr>
                                    </m:ctrlPr>
                                  </m:mPr>
                                  <m:mr>
                                    <m:e>
                                      <m:r>
                                        <a:rPr lang="en-US" sz="2400" b="0" i="1" smtClean="0">
                                          <a:latin typeface="Cambria Math" panose="02040503050406030204" pitchFamily="18" charset="0"/>
                                        </a:rPr>
                                        <m:t>0</m:t>
                                      </m:r>
                                      <m:r>
                                        <a:rPr lang="en-US" sz="2400" b="0" i="1" smtClean="0">
                                          <a:latin typeface="Cambria Math"/>
                                        </a:rPr>
                                        <m:t>          </m:t>
                                      </m:r>
                                    </m:e>
                                    <m:e>
                                      <m:r>
                                        <a:rPr lang="en-US" sz="2400" b="0" i="1" smtClean="0">
                                          <a:latin typeface="Cambria Math" panose="02040503050406030204" pitchFamily="18" charset="0"/>
                                        </a:rPr>
                                        <m:t>0</m:t>
                                      </m:r>
                                    </m:e>
                                  </m:mr>
                                  <m:mr>
                                    <m:e>
                                      <m:r>
                                        <a:rPr lang="en-US" sz="2400" b="0" i="1" smtClean="0">
                                          <a:latin typeface="Cambria Math"/>
                                        </a:rPr>
                                        <m:t>0          </m:t>
                                      </m:r>
                                    </m:e>
                                    <m:e>
                                      <m:r>
                                        <a:rPr lang="en-US" altLang="hu-HU" sz="2400" b="0" i="1" dirty="0" smtClean="0">
                                          <a:latin typeface="Cambria Math"/>
                                        </a:rPr>
                                        <m:t>0</m:t>
                                      </m:r>
                                    </m:e>
                                  </m:mr>
                                </m:m>
                              </m:e>
                              <m:e>
                                <m:m>
                                  <m:mPr>
                                    <m:mcs>
                                      <m:mc>
                                        <m:mcPr>
                                          <m:count m:val="2"/>
                                          <m:mcJc m:val="center"/>
                                        </m:mcPr>
                                      </m:mc>
                                    </m:mcs>
                                    <m:ctrlPr>
                                      <a:rPr lang="en-US" sz="2400" b="0" i="1" smtClean="0">
                                        <a:latin typeface="Cambria Math" panose="02040503050406030204" pitchFamily="18" charset="0"/>
                                      </a:rPr>
                                    </m:ctrlPr>
                                  </m:mPr>
                                  <m:mr>
                                    <m:e>
                                      <m:r>
                                        <a:rPr lang="en-US" sz="2400" b="0" i="1" smtClean="0">
                                          <a:latin typeface="Cambria Math"/>
                                        </a:rPr>
                                        <m:t>1</m:t>
                                      </m:r>
                                    </m:e>
                                    <m:e>
                                      <m:r>
                                        <a:rPr lang="en-US" sz="2400" b="0" i="1" smtClean="0">
                                          <a:latin typeface="Cambria Math" panose="02040503050406030204" pitchFamily="18" charset="0"/>
                                        </a:rPr>
                                        <m:t>0</m:t>
                                      </m:r>
                                    </m:e>
                                  </m:mr>
                                  <m:mr>
                                    <m:e>
                                      <m:r>
                                        <a:rPr lang="en-US" sz="2400" b="0" i="1" smtClean="0">
                                          <a:latin typeface="Cambria Math" panose="02040503050406030204" pitchFamily="18" charset="0"/>
                                        </a:rPr>
                                        <m:t>0</m:t>
                                      </m:r>
                                    </m:e>
                                    <m:e>
                                      <m:r>
                                        <a:rPr lang="en-US" sz="2400" b="0" i="1" smtClean="0">
                                          <a:latin typeface="Cambria Math" panose="02040503050406030204" pitchFamily="18" charset="0"/>
                                        </a:rPr>
                                        <m:t>1</m:t>
                                      </m:r>
                                    </m:e>
                                  </m:mr>
                                </m:m>
                              </m:e>
                            </m:mr>
                          </m:m>
                        </m:e>
                      </m:d>
                    </m:oMath>
                  </m:oMathPara>
                </a14:m>
                <a:endParaRPr lang="en-US" sz="2400" b="0" dirty="0"/>
              </a:p>
            </p:txBody>
          </p:sp>
        </mc:Choice>
        <mc:Fallback xmlns="">
          <p:sp>
            <p:nvSpPr>
              <p:cNvPr id="26" name="Téglalap 25"/>
              <p:cNvSpPr>
                <a:spLocks noRot="1" noChangeAspect="1" noMove="1" noResize="1" noEditPoints="1" noAdjustHandles="1" noChangeArrowheads="1" noChangeShapeType="1" noTextEdit="1"/>
              </p:cNvSpPr>
              <p:nvPr/>
            </p:nvSpPr>
            <p:spPr>
              <a:xfrm>
                <a:off x="5627520" y="4741070"/>
                <a:ext cx="3221587" cy="1505348"/>
              </a:xfrm>
              <a:prstGeom prst="rect">
                <a:avLst/>
              </a:prstGeom>
              <a:blipFill rotWithShape="1">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096547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0">
            <a:hlinkClick r:id="" action="ppaction://ole?verb=0"/>
          </p:cNvPr>
          <p:cNvGraphicFramePr>
            <a:graphicFrameLocks/>
          </p:cNvGraphicFramePr>
          <p:nvPr>
            <p:extLst>
              <p:ext uri="{D42A27DB-BD31-4B8C-83A1-F6EECF244321}">
                <p14:modId xmlns:p14="http://schemas.microsoft.com/office/powerpoint/2010/main" val="906639052"/>
              </p:ext>
            </p:extLst>
          </p:nvPr>
        </p:nvGraphicFramePr>
        <p:xfrm>
          <a:off x="5096668" y="1875631"/>
          <a:ext cx="3471863" cy="2643188"/>
        </p:xfrm>
        <a:graphic>
          <a:graphicData uri="http://schemas.openxmlformats.org/presentationml/2006/ole">
            <mc:AlternateContent xmlns:mc="http://schemas.openxmlformats.org/markup-compatibility/2006">
              <mc:Choice xmlns:v="urn:schemas-microsoft-com:vml" Requires="v">
                <p:oleObj spid="_x0000_s70679" name="Klip" r:id="rId4" imgW="3253680" imgH="2476800" progId="">
                  <p:embed/>
                </p:oleObj>
              </mc:Choice>
              <mc:Fallback>
                <p:oleObj name="Klip" r:id="rId4" imgW="3253680" imgH="2476800" progId="">
                  <p:embed/>
                  <p:pic>
                    <p:nvPicPr>
                      <p:cNvPr id="4" name="Object 30">
                        <a:hlinkClick r:id="" action="ppaction://ole?verb=0"/>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96668" y="1875631"/>
                        <a:ext cx="3471863" cy="264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Freeform 4"/>
          <p:cNvSpPr>
            <a:spLocks/>
          </p:cNvSpPr>
          <p:nvPr/>
        </p:nvSpPr>
        <p:spPr bwMode="auto">
          <a:xfrm>
            <a:off x="92551" y="4352131"/>
            <a:ext cx="1982787" cy="1144588"/>
          </a:xfrm>
          <a:custGeom>
            <a:avLst/>
            <a:gdLst>
              <a:gd name="T0" fmla="*/ 2147483647 w 1249"/>
              <a:gd name="T1" fmla="*/ 0 h 721"/>
              <a:gd name="T2" fmla="*/ 0 w 1249"/>
              <a:gd name="T3" fmla="*/ 2147483647 h 721"/>
              <a:gd name="T4" fmla="*/ 2147483647 w 1249"/>
              <a:gd name="T5" fmla="*/ 2147483647 h 721"/>
              <a:gd name="T6" fmla="*/ 2147483647 w 1249"/>
              <a:gd name="T7" fmla="*/ 0 h 721"/>
              <a:gd name="T8" fmla="*/ 0 60000 65536"/>
              <a:gd name="T9" fmla="*/ 0 60000 65536"/>
              <a:gd name="T10" fmla="*/ 0 60000 65536"/>
              <a:gd name="T11" fmla="*/ 0 60000 65536"/>
              <a:gd name="T12" fmla="*/ 0 w 1249"/>
              <a:gd name="T13" fmla="*/ 0 h 721"/>
              <a:gd name="T14" fmla="*/ 1249 w 1249"/>
              <a:gd name="T15" fmla="*/ 721 h 721"/>
            </a:gdLst>
            <a:ahLst/>
            <a:cxnLst>
              <a:cxn ang="T8">
                <a:pos x="T0" y="T1"/>
              </a:cxn>
              <a:cxn ang="T9">
                <a:pos x="T2" y="T3"/>
              </a:cxn>
              <a:cxn ang="T10">
                <a:pos x="T4" y="T5"/>
              </a:cxn>
              <a:cxn ang="T11">
                <a:pos x="T6" y="T7"/>
              </a:cxn>
            </a:cxnLst>
            <a:rect l="T12" t="T13" r="T14" b="T15"/>
            <a:pathLst>
              <a:path w="1249" h="721">
                <a:moveTo>
                  <a:pt x="597" y="0"/>
                </a:moveTo>
                <a:lnTo>
                  <a:pt x="0" y="720"/>
                </a:lnTo>
                <a:lnTo>
                  <a:pt x="1248" y="720"/>
                </a:lnTo>
                <a:lnTo>
                  <a:pt x="597" y="0"/>
                </a:lnTo>
              </a:path>
            </a:pathLst>
          </a:custGeom>
          <a:solidFill>
            <a:srgbClr val="FF0000"/>
          </a:solidFill>
          <a:ln w="12699" cap="rnd">
            <a:noFill/>
            <a:round/>
            <a:headEnd/>
            <a:tailEnd/>
          </a:ln>
        </p:spPr>
        <p:txBody>
          <a:bodyPr/>
          <a:lstStyle/>
          <a:p>
            <a:endParaRPr lang="hu-HU">
              <a:latin typeface="+mn-lt"/>
            </a:endParaRPr>
          </a:p>
        </p:txBody>
      </p:sp>
      <p:sp>
        <p:nvSpPr>
          <p:cNvPr id="9" name="Rectangle 7"/>
          <p:cNvSpPr>
            <a:spLocks noChangeArrowheads="1"/>
          </p:cNvSpPr>
          <p:nvPr/>
        </p:nvSpPr>
        <p:spPr bwMode="auto">
          <a:xfrm>
            <a:off x="252095" y="4181475"/>
            <a:ext cx="1663700" cy="1968500"/>
          </a:xfrm>
          <a:prstGeom prst="rect">
            <a:avLst/>
          </a:prstGeom>
          <a:solidFill>
            <a:srgbClr val="FFC000"/>
          </a:solidFill>
          <a:ln w="12699">
            <a:noFill/>
            <a:miter lim="800000"/>
            <a:headEnd/>
            <a:tailEnd/>
          </a:ln>
        </p:spPr>
        <p:txBody>
          <a:bodyPr wrap="none" anchor="ct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endParaRPr lang="hu-HU" altLang="hu-HU" b="0">
              <a:latin typeface="+mn-lt"/>
            </a:endParaRPr>
          </a:p>
        </p:txBody>
      </p:sp>
      <p:graphicFrame>
        <p:nvGraphicFramePr>
          <p:cNvPr id="10" name="Object 8">
            <a:hlinkClick r:id="" action="ppaction://ole?verb=0"/>
          </p:cNvPr>
          <p:cNvGraphicFramePr>
            <a:graphicFrameLocks/>
          </p:cNvGraphicFramePr>
          <p:nvPr>
            <p:extLst>
              <p:ext uri="{D42A27DB-BD31-4B8C-83A1-F6EECF244321}">
                <p14:modId xmlns:p14="http://schemas.microsoft.com/office/powerpoint/2010/main" val="3180058708"/>
              </p:ext>
            </p:extLst>
          </p:nvPr>
        </p:nvGraphicFramePr>
        <p:xfrm>
          <a:off x="-17779" y="4176713"/>
          <a:ext cx="1884362" cy="1570038"/>
        </p:xfrm>
        <a:graphic>
          <a:graphicData uri="http://schemas.openxmlformats.org/presentationml/2006/ole">
            <mc:AlternateContent xmlns:mc="http://schemas.openxmlformats.org/markup-compatibility/2006">
              <mc:Choice xmlns:v="urn:schemas-microsoft-com:vml" Requires="v">
                <p:oleObj spid="_x0000_s70680" name="Microsoft ClipArt Gallery" r:id="rId6" imgW="1892190" imgH="1578410" progId="">
                  <p:embed/>
                </p:oleObj>
              </mc:Choice>
              <mc:Fallback>
                <p:oleObj name="Microsoft ClipArt Gallery" r:id="rId6" imgW="1892190" imgH="1578410" progId="">
                  <p:embed/>
                  <p:pic>
                    <p:nvPicPr>
                      <p:cNvPr id="10" name="Object 8">
                        <a:hlinkClick r:id="" action="ppaction://ole?verb=0"/>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779" y="4176713"/>
                        <a:ext cx="1884362"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Rectangle 10"/>
          <p:cNvSpPr>
            <a:spLocks noChangeArrowheads="1"/>
          </p:cNvSpPr>
          <p:nvPr/>
        </p:nvSpPr>
        <p:spPr bwMode="auto">
          <a:xfrm>
            <a:off x="1447483" y="2092325"/>
            <a:ext cx="3124200" cy="2209800"/>
          </a:xfrm>
          <a:prstGeom prst="rect">
            <a:avLst/>
          </a:prstGeom>
          <a:noFill/>
          <a:ln w="76199">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endParaRPr lang="hu-HU" altLang="hu-HU" b="0">
              <a:latin typeface="+mn-lt"/>
            </a:endParaRPr>
          </a:p>
        </p:txBody>
      </p:sp>
      <p:sp>
        <p:nvSpPr>
          <p:cNvPr id="12" name="Rectangle 11"/>
          <p:cNvSpPr>
            <a:spLocks noChangeArrowheads="1"/>
          </p:cNvSpPr>
          <p:nvPr/>
        </p:nvSpPr>
        <p:spPr bwMode="auto">
          <a:xfrm>
            <a:off x="1915795" y="4374053"/>
            <a:ext cx="2036969" cy="428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r>
              <a:rPr lang="hu-HU" altLang="hu-HU" b="0" dirty="0">
                <a:latin typeface="+mn-lt"/>
              </a:rPr>
              <a:t>C</a:t>
            </a:r>
            <a:r>
              <a:rPr lang="hu-HU" altLang="hu-HU" b="0" dirty="0" smtClean="0">
                <a:latin typeface="+mn-lt"/>
              </a:rPr>
              <a:t>amera </a:t>
            </a:r>
            <a:r>
              <a:rPr lang="hu-HU" altLang="hu-HU" b="0" dirty="0" err="1" smtClean="0">
                <a:latin typeface="+mn-lt"/>
              </a:rPr>
              <a:t>window</a:t>
            </a:r>
            <a:endParaRPr lang="hu-HU" altLang="hu-HU" b="0" dirty="0">
              <a:latin typeface="+mn-lt"/>
            </a:endParaRPr>
          </a:p>
        </p:txBody>
      </p:sp>
      <p:sp>
        <p:nvSpPr>
          <p:cNvPr id="13" name="Rectangle 12"/>
          <p:cNvSpPr>
            <a:spLocks noChangeArrowheads="1"/>
          </p:cNvSpPr>
          <p:nvPr/>
        </p:nvSpPr>
        <p:spPr bwMode="auto">
          <a:xfrm>
            <a:off x="5863431" y="2523331"/>
            <a:ext cx="1600200" cy="1143000"/>
          </a:xfrm>
          <a:prstGeom prst="rect">
            <a:avLst/>
          </a:prstGeom>
          <a:noFill/>
          <a:ln w="76199">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endParaRPr lang="hu-HU" altLang="hu-HU" b="0">
              <a:latin typeface="+mn-lt"/>
            </a:endParaRPr>
          </a:p>
        </p:txBody>
      </p:sp>
      <p:sp>
        <p:nvSpPr>
          <p:cNvPr id="14" name="Rectangle 13"/>
          <p:cNvSpPr>
            <a:spLocks noChangeArrowheads="1"/>
          </p:cNvSpPr>
          <p:nvPr/>
        </p:nvSpPr>
        <p:spPr bwMode="auto">
          <a:xfrm>
            <a:off x="6014332" y="3583694"/>
            <a:ext cx="1204113" cy="428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r>
              <a:rPr lang="hu-HU" altLang="hu-HU" b="0" dirty="0" err="1" smtClean="0">
                <a:latin typeface="+mn-lt"/>
              </a:rPr>
              <a:t>viewport</a:t>
            </a:r>
            <a:endParaRPr lang="hu-HU" altLang="hu-HU" b="0" dirty="0">
              <a:latin typeface="+mn-lt"/>
            </a:endParaRPr>
          </a:p>
        </p:txBody>
      </p:sp>
      <p:grpSp>
        <p:nvGrpSpPr>
          <p:cNvPr id="15" name="Group 16"/>
          <p:cNvGrpSpPr>
            <a:grpSpLocks/>
          </p:cNvGrpSpPr>
          <p:nvPr/>
        </p:nvGrpSpPr>
        <p:grpSpPr bwMode="auto">
          <a:xfrm>
            <a:off x="6282531" y="2567781"/>
            <a:ext cx="785812" cy="977900"/>
            <a:chOff x="4320" y="2068"/>
            <a:chExt cx="495" cy="616"/>
          </a:xfrm>
          <a:solidFill>
            <a:srgbClr val="FFC000"/>
          </a:solidFill>
        </p:grpSpPr>
        <p:sp>
          <p:nvSpPr>
            <p:cNvPr id="16" name="Rectangle 14"/>
            <p:cNvSpPr>
              <a:spLocks noChangeArrowheads="1"/>
            </p:cNvSpPr>
            <p:nvPr/>
          </p:nvSpPr>
          <p:spPr bwMode="auto">
            <a:xfrm>
              <a:off x="4373" y="2068"/>
              <a:ext cx="432" cy="616"/>
            </a:xfrm>
            <a:prstGeom prst="rect">
              <a:avLst/>
            </a:prstGeom>
            <a:grpFill/>
            <a:ln w="12699">
              <a:noFill/>
              <a:miter lim="800000"/>
              <a:headEnd/>
              <a:tailEnd/>
            </a:ln>
          </p:spPr>
          <p:txBody>
            <a:bodyPr wrap="none" anchor="ct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endParaRPr lang="hu-HU" altLang="hu-HU" b="0">
                <a:latin typeface="+mn-lt"/>
              </a:endParaRPr>
            </a:p>
          </p:txBody>
        </p:sp>
        <p:graphicFrame>
          <p:nvGraphicFramePr>
            <p:cNvPr id="17" name="Object 15">
              <a:hlinkClick r:id="" action="ppaction://ole?verb=0"/>
            </p:cNvPr>
            <p:cNvGraphicFramePr>
              <a:graphicFrameLocks/>
            </p:cNvGraphicFramePr>
            <p:nvPr/>
          </p:nvGraphicFramePr>
          <p:xfrm>
            <a:off x="4320" y="2164"/>
            <a:ext cx="495" cy="494"/>
          </p:xfrm>
          <a:graphic>
            <a:graphicData uri="http://schemas.openxmlformats.org/presentationml/2006/ole">
              <mc:AlternateContent xmlns:mc="http://schemas.openxmlformats.org/markup-compatibility/2006">
                <mc:Choice xmlns:v="urn:schemas-microsoft-com:vml" Requires="v">
                  <p:oleObj spid="_x0000_s70681" name="Microsoft ClipArt Gallery" r:id="rId8" imgW="1892190" imgH="1578410" progId="">
                    <p:embed/>
                  </p:oleObj>
                </mc:Choice>
                <mc:Fallback>
                  <p:oleObj name="Microsoft ClipArt Gallery" r:id="rId8" imgW="1892190" imgH="1578410" progId="">
                    <p:embed/>
                    <p:pic>
                      <p:nvPicPr>
                        <p:cNvPr id="17" name="Object 15">
                          <a:hlinkClick r:id="" action="ppaction://ole?verb=0"/>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0" y="2164"/>
                          <a:ext cx="495" cy="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8" name="Line 17"/>
          <p:cNvSpPr>
            <a:spLocks noChangeShapeType="1"/>
          </p:cNvSpPr>
          <p:nvPr/>
        </p:nvSpPr>
        <p:spPr bwMode="auto">
          <a:xfrm>
            <a:off x="6333331" y="2593950"/>
            <a:ext cx="736600" cy="0"/>
          </a:xfrm>
          <a:prstGeom prst="line">
            <a:avLst/>
          </a:prstGeom>
          <a:noFill/>
          <a:ln w="101599">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hu-HU">
              <a:latin typeface="+mn-lt"/>
            </a:endParaRPr>
          </a:p>
        </p:txBody>
      </p:sp>
      <p:sp>
        <p:nvSpPr>
          <p:cNvPr id="19" name="Rectangle 18"/>
          <p:cNvSpPr>
            <a:spLocks noChangeArrowheads="1"/>
          </p:cNvSpPr>
          <p:nvPr/>
        </p:nvSpPr>
        <p:spPr bwMode="auto">
          <a:xfrm>
            <a:off x="756717" y="1230630"/>
            <a:ext cx="1150957"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r>
              <a:rPr lang="hu-HU" altLang="hu-HU" sz="2800" dirty="0" err="1" smtClean="0">
                <a:latin typeface="+mn-lt"/>
              </a:rPr>
              <a:t>Model</a:t>
            </a:r>
            <a:endParaRPr lang="hu-HU" altLang="hu-HU" sz="2800" dirty="0">
              <a:latin typeface="+mn-lt"/>
            </a:endParaRPr>
          </a:p>
        </p:txBody>
      </p:sp>
      <p:sp>
        <p:nvSpPr>
          <p:cNvPr id="20" name="Rectangle 19"/>
          <p:cNvSpPr>
            <a:spLocks noChangeArrowheads="1"/>
          </p:cNvSpPr>
          <p:nvPr/>
        </p:nvSpPr>
        <p:spPr bwMode="auto">
          <a:xfrm>
            <a:off x="7605553" y="1153318"/>
            <a:ext cx="1095814"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r>
              <a:rPr lang="hu-HU" altLang="hu-HU" sz="2800" dirty="0" smtClean="0">
                <a:latin typeface="+mn-lt"/>
              </a:rPr>
              <a:t>Image</a:t>
            </a:r>
            <a:endParaRPr lang="hu-HU" altLang="hu-HU" sz="2800" dirty="0">
              <a:latin typeface="+mn-lt"/>
            </a:endParaRPr>
          </a:p>
        </p:txBody>
      </p:sp>
      <p:sp>
        <p:nvSpPr>
          <p:cNvPr id="21" name="Rectangle 20"/>
          <p:cNvSpPr>
            <a:spLocks noChangeArrowheads="1"/>
          </p:cNvSpPr>
          <p:nvPr/>
        </p:nvSpPr>
        <p:spPr bwMode="auto">
          <a:xfrm>
            <a:off x="5501936" y="5178598"/>
            <a:ext cx="3122202" cy="428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r>
              <a:rPr lang="hu-HU" altLang="hu-HU" b="0" dirty="0" err="1" smtClean="0">
                <a:latin typeface="+mn-lt"/>
              </a:rPr>
              <a:t>Drawing</a:t>
            </a:r>
            <a:r>
              <a:rPr lang="hu-HU" altLang="hu-HU" b="0" dirty="0" smtClean="0">
                <a:latin typeface="+mn-lt"/>
              </a:rPr>
              <a:t> </a:t>
            </a:r>
            <a:r>
              <a:rPr lang="hu-HU" altLang="hu-HU" b="0" dirty="0" err="1" smtClean="0">
                <a:latin typeface="+mn-lt"/>
              </a:rPr>
              <a:t>with</a:t>
            </a:r>
            <a:r>
              <a:rPr lang="hu-HU" altLang="hu-HU" b="0" dirty="0" smtClean="0">
                <a:latin typeface="+mn-lt"/>
              </a:rPr>
              <a:t> </a:t>
            </a:r>
            <a:r>
              <a:rPr lang="hu-HU" altLang="hu-HU" b="0" dirty="0" err="1" smtClean="0">
                <a:latin typeface="+mn-lt"/>
              </a:rPr>
              <a:t>object</a:t>
            </a:r>
            <a:r>
              <a:rPr lang="hu-HU" altLang="hu-HU" b="0" dirty="0" smtClean="0">
                <a:latin typeface="+mn-lt"/>
              </a:rPr>
              <a:t> </a:t>
            </a:r>
            <a:r>
              <a:rPr lang="hu-HU" altLang="hu-HU" b="0" dirty="0" err="1" smtClean="0">
                <a:latin typeface="+mn-lt"/>
              </a:rPr>
              <a:t>color</a:t>
            </a:r>
            <a:endParaRPr lang="hu-HU" altLang="hu-HU" b="0" dirty="0">
              <a:latin typeface="+mn-lt"/>
            </a:endParaRPr>
          </a:p>
        </p:txBody>
      </p:sp>
      <p:sp>
        <p:nvSpPr>
          <p:cNvPr id="32" name="Cím 1"/>
          <p:cNvSpPr>
            <a:spLocks noGrp="1"/>
          </p:cNvSpPr>
          <p:nvPr>
            <p:ph type="title"/>
          </p:nvPr>
        </p:nvSpPr>
        <p:spPr>
          <a:xfrm>
            <a:off x="457200" y="274638"/>
            <a:ext cx="8229600" cy="1143000"/>
          </a:xfrm>
        </p:spPr>
        <p:txBody>
          <a:bodyPr/>
          <a:lstStyle/>
          <a:p>
            <a:r>
              <a:rPr lang="hu-HU" dirty="0" smtClean="0">
                <a:solidFill>
                  <a:srgbClr val="FF0000"/>
                </a:solidFill>
              </a:rPr>
              <a:t>2D </a:t>
            </a:r>
            <a:r>
              <a:rPr lang="hu-HU" dirty="0" err="1" smtClean="0">
                <a:solidFill>
                  <a:srgbClr val="FF0000"/>
                </a:solidFill>
              </a:rPr>
              <a:t>rendering</a:t>
            </a:r>
            <a:endParaRPr lang="hu-HU" dirty="0">
              <a:solidFill>
                <a:srgbClr val="FF0000"/>
              </a:solidFill>
            </a:endParaRPr>
          </a:p>
        </p:txBody>
      </p:sp>
      <p:sp>
        <p:nvSpPr>
          <p:cNvPr id="33" name="Rectangle 11"/>
          <p:cNvSpPr>
            <a:spLocks noChangeArrowheads="1"/>
          </p:cNvSpPr>
          <p:nvPr/>
        </p:nvSpPr>
        <p:spPr bwMode="auto">
          <a:xfrm>
            <a:off x="1915795" y="5295431"/>
            <a:ext cx="3038590" cy="428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r>
              <a:rPr lang="hu-HU" altLang="hu-HU" b="0" dirty="0" smtClean="0">
                <a:latin typeface="+mn-lt"/>
              </a:rPr>
              <a:t>World </a:t>
            </a:r>
            <a:r>
              <a:rPr lang="hu-HU" altLang="hu-HU" b="0" dirty="0" err="1" smtClean="0">
                <a:latin typeface="+mn-lt"/>
              </a:rPr>
              <a:t>coordinate</a:t>
            </a:r>
            <a:r>
              <a:rPr lang="hu-HU" altLang="hu-HU" b="0" dirty="0" smtClean="0">
                <a:latin typeface="+mn-lt"/>
              </a:rPr>
              <a:t> </a:t>
            </a:r>
            <a:r>
              <a:rPr lang="hu-HU" altLang="hu-HU" b="0" dirty="0" err="1" smtClean="0">
                <a:latin typeface="+mn-lt"/>
              </a:rPr>
              <a:t>system</a:t>
            </a:r>
            <a:endParaRPr lang="hu-HU" altLang="hu-HU" b="0" dirty="0">
              <a:latin typeface="+mn-lt"/>
            </a:endParaRPr>
          </a:p>
        </p:txBody>
      </p:sp>
      <p:sp>
        <p:nvSpPr>
          <p:cNvPr id="27" name="Line 5"/>
          <p:cNvSpPr>
            <a:spLocks noChangeShapeType="1"/>
          </p:cNvSpPr>
          <p:nvPr/>
        </p:nvSpPr>
        <p:spPr bwMode="auto">
          <a:xfrm flipV="1">
            <a:off x="5539878" y="2499568"/>
            <a:ext cx="0" cy="16129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latin typeface="+mn-lt"/>
            </a:endParaRPr>
          </a:p>
        </p:txBody>
      </p:sp>
      <p:sp>
        <p:nvSpPr>
          <p:cNvPr id="28" name="Line 6"/>
          <p:cNvSpPr>
            <a:spLocks noChangeShapeType="1"/>
          </p:cNvSpPr>
          <p:nvPr/>
        </p:nvSpPr>
        <p:spPr bwMode="auto">
          <a:xfrm>
            <a:off x="5546228" y="4106118"/>
            <a:ext cx="15113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latin typeface="+mn-lt"/>
            </a:endParaRPr>
          </a:p>
        </p:txBody>
      </p:sp>
      <p:sp>
        <p:nvSpPr>
          <p:cNvPr id="34" name="Oval 31"/>
          <p:cNvSpPr>
            <a:spLocks noChangeArrowheads="1"/>
          </p:cNvSpPr>
          <p:nvPr/>
        </p:nvSpPr>
        <p:spPr bwMode="auto">
          <a:xfrm>
            <a:off x="5690815" y="3962797"/>
            <a:ext cx="71437" cy="287337"/>
          </a:xfrm>
          <a:prstGeom prst="ellipse">
            <a:avLst/>
          </a:prstGeom>
          <a:solidFill>
            <a:schemeClr val="accent2"/>
          </a:solidFill>
          <a:ln w="12700">
            <a:solidFill>
              <a:schemeClr val="tx1"/>
            </a:solidFill>
            <a:round/>
            <a:headEnd/>
            <a:tailEnd/>
          </a:ln>
        </p:spPr>
        <p:txBody>
          <a:bodyPr wrap="none" anchor="ct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endParaRPr lang="hu-HU" altLang="hu-HU" b="0">
              <a:latin typeface="+mn-lt"/>
            </a:endParaRPr>
          </a:p>
        </p:txBody>
      </p:sp>
      <p:sp>
        <p:nvSpPr>
          <p:cNvPr id="36" name="Line 5"/>
          <p:cNvSpPr>
            <a:spLocks noChangeShapeType="1"/>
          </p:cNvSpPr>
          <p:nvPr/>
        </p:nvSpPr>
        <p:spPr bwMode="auto">
          <a:xfrm flipV="1">
            <a:off x="5539878" y="2499568"/>
            <a:ext cx="0" cy="16129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latin typeface="+mn-lt"/>
            </a:endParaRPr>
          </a:p>
        </p:txBody>
      </p:sp>
      <p:sp>
        <p:nvSpPr>
          <p:cNvPr id="37" name="Line 6"/>
          <p:cNvSpPr>
            <a:spLocks noChangeShapeType="1"/>
          </p:cNvSpPr>
          <p:nvPr/>
        </p:nvSpPr>
        <p:spPr bwMode="auto">
          <a:xfrm>
            <a:off x="5546228" y="4106118"/>
            <a:ext cx="15113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latin typeface="+mn-lt"/>
            </a:endParaRPr>
          </a:p>
        </p:txBody>
      </p:sp>
      <p:sp>
        <p:nvSpPr>
          <p:cNvPr id="38" name="Téglalap 37"/>
          <p:cNvSpPr/>
          <p:nvPr/>
        </p:nvSpPr>
        <p:spPr>
          <a:xfrm>
            <a:off x="5448217" y="4094321"/>
            <a:ext cx="1452514" cy="461665"/>
          </a:xfrm>
          <a:prstGeom prst="rect">
            <a:avLst/>
          </a:prstGeom>
        </p:spPr>
        <p:txBody>
          <a:bodyPr wrap="none">
            <a:spAutoFit/>
          </a:bodyPr>
          <a:lstStyle/>
          <a:p>
            <a:r>
              <a:rPr lang="hu-HU" altLang="hu-HU" dirty="0" smtClean="0">
                <a:latin typeface="+mn-lt"/>
              </a:rPr>
              <a:t>Unit</a:t>
            </a:r>
            <a:r>
              <a:rPr lang="en-US" altLang="hu-HU" dirty="0" smtClean="0">
                <a:latin typeface="+mn-lt"/>
              </a:rPr>
              <a:t>=pixel</a:t>
            </a:r>
            <a:endParaRPr lang="hu-HU" dirty="0">
              <a:latin typeface="+mn-lt"/>
            </a:endParaRPr>
          </a:p>
        </p:txBody>
      </p:sp>
      <p:sp>
        <p:nvSpPr>
          <p:cNvPr id="39" name="Oval 31"/>
          <p:cNvSpPr>
            <a:spLocks noChangeArrowheads="1"/>
          </p:cNvSpPr>
          <p:nvPr/>
        </p:nvSpPr>
        <p:spPr bwMode="auto">
          <a:xfrm>
            <a:off x="5690815" y="3962797"/>
            <a:ext cx="71437" cy="287337"/>
          </a:xfrm>
          <a:prstGeom prst="ellipse">
            <a:avLst/>
          </a:prstGeom>
          <a:solidFill>
            <a:schemeClr val="accent2"/>
          </a:solidFill>
          <a:ln w="12700">
            <a:solidFill>
              <a:schemeClr val="tx1"/>
            </a:solidFill>
            <a:round/>
            <a:headEnd/>
            <a:tailEnd/>
          </a:ln>
        </p:spPr>
        <p:txBody>
          <a:bodyPr wrap="none" anchor="ct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endParaRPr lang="hu-HU" altLang="hu-HU" b="0">
              <a:latin typeface="+mn-lt"/>
            </a:endParaRPr>
          </a:p>
        </p:txBody>
      </p:sp>
      <p:sp>
        <p:nvSpPr>
          <p:cNvPr id="6" name="Line 5"/>
          <p:cNvSpPr>
            <a:spLocks noChangeShapeType="1"/>
          </p:cNvSpPr>
          <p:nvPr/>
        </p:nvSpPr>
        <p:spPr bwMode="auto">
          <a:xfrm flipV="1">
            <a:off x="952183" y="3648075"/>
            <a:ext cx="0" cy="16129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latin typeface="+mn-lt"/>
            </a:endParaRPr>
          </a:p>
        </p:txBody>
      </p:sp>
      <p:sp>
        <p:nvSpPr>
          <p:cNvPr id="7" name="Line 6"/>
          <p:cNvSpPr>
            <a:spLocks noChangeShapeType="1"/>
          </p:cNvSpPr>
          <p:nvPr/>
        </p:nvSpPr>
        <p:spPr bwMode="auto">
          <a:xfrm>
            <a:off x="958533" y="5254625"/>
            <a:ext cx="15113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latin typeface="+mn-lt"/>
            </a:endParaRPr>
          </a:p>
        </p:txBody>
      </p:sp>
    </p:spTree>
    <p:extLst>
      <p:ext uri="{BB962C8B-B14F-4D97-AF65-F5344CB8AC3E}">
        <p14:creationId xmlns:p14="http://schemas.microsoft.com/office/powerpoint/2010/main" val="25954638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66667E-6 3.7037E-7 L 0.21684 -0.22269 " pathEditMode="relative" rAng="0" ptsTypes="AA">
                                      <p:cBhvr>
                                        <p:cTn id="6" dur="2000" fill="hold"/>
                                        <p:tgtEl>
                                          <p:spTgt spid="10"/>
                                        </p:tgtEl>
                                        <p:attrNameLst>
                                          <p:attrName>ppt_x</p:attrName>
                                          <p:attrName>ppt_y</p:attrName>
                                        </p:attrNameLst>
                                      </p:cBhvr>
                                      <p:rCtr x="10833" y="-11134"/>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0" nodeType="clickEffect">
                                  <p:stCondLst>
                                    <p:cond delay="0"/>
                                  </p:stCondLst>
                                  <p:childTnLst>
                                    <p:animMotion origin="layout" path="M 3.61111E-6 -7.40741E-7 L 0.19895 -0.28333 " pathEditMode="relative" rAng="0" ptsTypes="AA">
                                      <p:cBhvr>
                                        <p:cTn id="10" dur="2000" fill="hold"/>
                                        <p:tgtEl>
                                          <p:spTgt spid="9"/>
                                        </p:tgtEl>
                                        <p:attrNameLst>
                                          <p:attrName>ppt_x</p:attrName>
                                          <p:attrName>ppt_y</p:attrName>
                                        </p:attrNameLst>
                                      </p:cBhvr>
                                      <p:rCtr x="9948" y="-14167"/>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2.77778E-6 4.44444E-6 L 0.19775 -0.47292 " pathEditMode="relative" rAng="0" ptsTypes="AA">
                                      <p:cBhvr>
                                        <p:cTn id="14" dur="2000" fill="hold"/>
                                        <p:tgtEl>
                                          <p:spTgt spid="5"/>
                                        </p:tgtEl>
                                        <p:attrNameLst>
                                          <p:attrName>ppt_x</p:attrName>
                                          <p:attrName>ppt_y</p:attrName>
                                        </p:attrNameLst>
                                      </p:cBhvr>
                                      <p:rCtr x="9878" y="-23657"/>
                                    </p:animMotion>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randombar(horizontal)">
                                      <p:cBhvr>
                                        <p:cTn id="27" dur="500"/>
                                        <p:tgtEl>
                                          <p:spTgt spid="15"/>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randombar(horizontal)">
                                      <p:cBhvr>
                                        <p:cTn id="3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1" grpId="0" animBg="1"/>
      <p:bldP spid="12" grpId="0"/>
      <p:bldP spid="1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1"/>
          <p:cNvSpPr>
            <a:spLocks noGrp="1"/>
          </p:cNvSpPr>
          <p:nvPr>
            <p:ph type="title"/>
          </p:nvPr>
        </p:nvSpPr>
        <p:spPr>
          <a:xfrm>
            <a:off x="427705" y="127154"/>
            <a:ext cx="8229600" cy="1143000"/>
          </a:xfrm>
        </p:spPr>
        <p:txBody>
          <a:bodyPr>
            <a:normAutofit/>
          </a:bodyPr>
          <a:lstStyle/>
          <a:p>
            <a:r>
              <a:rPr lang="en-US" dirty="0" smtClean="0">
                <a:solidFill>
                  <a:srgbClr val="FF0000"/>
                </a:solidFill>
              </a:rPr>
              <a:t>2D camera</a:t>
            </a:r>
            <a:endParaRPr lang="hu-HU" dirty="0">
              <a:solidFill>
                <a:srgbClr val="FF0000"/>
              </a:solidFill>
            </a:endParaRPr>
          </a:p>
        </p:txBody>
      </p:sp>
      <p:sp>
        <p:nvSpPr>
          <p:cNvPr id="2" name="Szövegdoboz 1"/>
          <p:cNvSpPr txBox="1"/>
          <p:nvPr/>
        </p:nvSpPr>
        <p:spPr>
          <a:xfrm>
            <a:off x="324468" y="1165128"/>
            <a:ext cx="8494633" cy="5301451"/>
          </a:xfrm>
          <a:prstGeom prst="rect">
            <a:avLst/>
          </a:prstGeom>
          <a:solidFill>
            <a:schemeClr val="accent6">
              <a:lumMod val="20000"/>
              <a:lumOff val="80000"/>
            </a:schemeClr>
          </a:solidFill>
          <a:ln>
            <a:solidFill>
              <a:schemeClr val="accent6">
                <a:lumMod val="50000"/>
              </a:schemeClr>
            </a:solidFill>
          </a:ln>
        </p:spPr>
        <p:txBody>
          <a:bodyPr wrap="none" rtlCol="0">
            <a:spAutoFit/>
          </a:bodyPr>
          <a:lstStyle/>
          <a:p>
            <a:r>
              <a:rPr lang="en-US" sz="2000" b="1" dirty="0" smtClean="0">
                <a:latin typeface="Courier New" panose="02070309020205020404" pitchFamily="49" charset="0"/>
                <a:cs typeface="Courier New" panose="02070309020205020404" pitchFamily="49" charset="0"/>
              </a:rPr>
              <a:t>class Camera2D </a:t>
            </a:r>
            <a:r>
              <a:rPr lang="en-US" sz="2000" b="1" dirty="0">
                <a:latin typeface="Courier New" panose="02070309020205020404" pitchFamily="49" charset="0"/>
                <a:cs typeface="Courier New" panose="02070309020205020404" pitchFamily="49" charset="0"/>
              </a:rPr>
              <a:t>{</a:t>
            </a:r>
          </a:p>
          <a:p>
            <a:r>
              <a:rPr lang="en-US" sz="2000" b="1" dirty="0" smtClean="0">
                <a:latin typeface="Courier New" panose="02070309020205020404" pitchFamily="49" charset="0"/>
                <a:cs typeface="Courier New" panose="02070309020205020404" pitchFamily="49" charset="0"/>
              </a:rPr>
              <a:t>   vec2 </a:t>
            </a:r>
            <a:r>
              <a:rPr lang="en-US" sz="2000" b="1" dirty="0" err="1" smtClean="0">
                <a:latin typeface="Courier New" panose="02070309020205020404" pitchFamily="49" charset="0"/>
                <a:cs typeface="Courier New" panose="02070309020205020404" pitchFamily="49" charset="0"/>
              </a:rPr>
              <a:t>wCenter</a:t>
            </a:r>
            <a:r>
              <a:rPr lang="en-US" sz="2000" b="1" dirty="0" smtClean="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center in world </a:t>
            </a:r>
            <a:r>
              <a:rPr lang="en-US" sz="2000" b="1" dirty="0" err="1" smtClean="0">
                <a:latin typeface="Courier New" panose="02070309020205020404" pitchFamily="49" charset="0"/>
                <a:cs typeface="Courier New" panose="02070309020205020404" pitchFamily="49" charset="0"/>
              </a:rPr>
              <a:t>coords</a:t>
            </a:r>
            <a:endParaRPr lang="en-US" sz="2000" b="1" dirty="0">
              <a:latin typeface="Courier New" panose="02070309020205020404" pitchFamily="49" charset="0"/>
              <a:cs typeface="Courier New" panose="02070309020205020404" pitchFamily="49" charset="0"/>
            </a:endParaRPr>
          </a:p>
          <a:p>
            <a:r>
              <a:rPr lang="en-US" sz="2000" b="1" dirty="0" smtClean="0">
                <a:latin typeface="Courier New" panose="02070309020205020404" pitchFamily="49" charset="0"/>
                <a:cs typeface="Courier New" panose="02070309020205020404" pitchFamily="49" charset="0"/>
              </a:rPr>
              <a:t>   vec2 </a:t>
            </a:r>
            <a:r>
              <a:rPr lang="en-US" sz="2000" b="1" dirty="0" err="1" smtClean="0">
                <a:latin typeface="Courier New" panose="02070309020205020404" pitchFamily="49" charset="0"/>
                <a:cs typeface="Courier New" panose="02070309020205020404" pitchFamily="49" charset="0"/>
              </a:rPr>
              <a:t>wSize</a:t>
            </a:r>
            <a:r>
              <a:rPr lang="en-US" sz="2000" b="1" dirty="0" smtClean="0">
                <a:latin typeface="Courier New" panose="02070309020205020404" pitchFamily="49" charset="0"/>
                <a:cs typeface="Courier New" panose="02070309020205020404" pitchFamily="49" charset="0"/>
              </a:rPr>
              <a:t>;  // </a:t>
            </a:r>
            <a:r>
              <a:rPr lang="en-US" sz="2000" b="1" dirty="0">
                <a:latin typeface="Courier New" panose="02070309020205020404" pitchFamily="49" charset="0"/>
                <a:cs typeface="Courier New" panose="02070309020205020404" pitchFamily="49" charset="0"/>
              </a:rPr>
              <a:t>width and height in world </a:t>
            </a:r>
            <a:r>
              <a:rPr lang="en-US" sz="2000" b="1" dirty="0" err="1" smtClean="0">
                <a:latin typeface="Courier New" panose="02070309020205020404" pitchFamily="49" charset="0"/>
                <a:cs typeface="Courier New" panose="02070309020205020404" pitchFamily="49" charset="0"/>
              </a:rPr>
              <a:t>coords</a:t>
            </a:r>
            <a:endParaRPr lang="en-US" sz="2000" b="1" dirty="0" smtClean="0">
              <a:latin typeface="Courier New" panose="02070309020205020404" pitchFamily="49" charset="0"/>
              <a:cs typeface="Courier New" panose="02070309020205020404" pitchFamily="49" charset="0"/>
            </a:endParaRPr>
          </a:p>
          <a:p>
            <a:endParaRPr lang="en-US" sz="800" b="1" dirty="0">
              <a:latin typeface="Courier New" panose="02070309020205020404" pitchFamily="49" charset="0"/>
              <a:cs typeface="Courier New" panose="02070309020205020404" pitchFamily="49" charset="0"/>
            </a:endParaRPr>
          </a:p>
          <a:p>
            <a:r>
              <a:rPr lang="en-US" sz="2000" b="1" dirty="0" smtClean="0">
                <a:latin typeface="Courier New" panose="02070309020205020404" pitchFamily="49" charset="0"/>
                <a:cs typeface="Courier New" panose="02070309020205020404" pitchFamily="49" charset="0"/>
              </a:rPr>
              <a:t>public:</a:t>
            </a:r>
            <a:endParaRPr lang="en-US" sz="2000" b="1" dirty="0">
              <a:latin typeface="Courier New" panose="02070309020205020404" pitchFamily="49" charset="0"/>
              <a:cs typeface="Courier New" panose="02070309020205020404" pitchFamily="49" charset="0"/>
            </a:endParaRPr>
          </a:p>
          <a:p>
            <a:r>
              <a:rPr lang="en-US" sz="2000" b="1" dirty="0" smtClean="0">
                <a:latin typeface="Courier New" panose="02070309020205020404" pitchFamily="49" charset="0"/>
                <a:cs typeface="Courier New" panose="02070309020205020404" pitchFamily="49" charset="0"/>
              </a:rPr>
              <a:t>   mat4 </a:t>
            </a:r>
            <a:r>
              <a:rPr lang="en-US" sz="2000" b="1" dirty="0">
                <a:latin typeface="Courier New" panose="02070309020205020404" pitchFamily="49" charset="0"/>
                <a:cs typeface="Courier New" panose="02070309020205020404" pitchFamily="49" charset="0"/>
              </a:rPr>
              <a:t>V() { </a:t>
            </a:r>
            <a:r>
              <a:rPr lang="en-US" sz="2000" b="1" dirty="0" smtClean="0">
                <a:latin typeface="Courier New" panose="02070309020205020404" pitchFamily="49" charset="0"/>
                <a:cs typeface="Courier New" panose="02070309020205020404" pitchFamily="49" charset="0"/>
              </a:rPr>
              <a:t>return </a:t>
            </a:r>
            <a:r>
              <a:rPr lang="en-US" sz="2000" b="1" dirty="0" err="1" smtClean="0">
                <a:latin typeface="Courier New" panose="02070309020205020404" pitchFamily="49" charset="0"/>
                <a:cs typeface="Courier New" panose="02070309020205020404" pitchFamily="49" charset="0"/>
              </a:rPr>
              <a:t>TranslateMatrix</a:t>
            </a:r>
            <a:r>
              <a:rPr lang="en-US" sz="2000" b="1" dirty="0" smtClean="0">
                <a:latin typeface="Courier New" panose="02070309020205020404" pitchFamily="49" charset="0"/>
                <a:cs typeface="Courier New" panose="02070309020205020404" pitchFamily="49" charset="0"/>
              </a:rPr>
              <a:t>(-</a:t>
            </a:r>
            <a:r>
              <a:rPr lang="en-US" sz="2000" b="1" dirty="0" err="1" smtClean="0">
                <a:latin typeface="Courier New" panose="02070309020205020404" pitchFamily="49" charset="0"/>
                <a:cs typeface="Courier New" panose="02070309020205020404" pitchFamily="49" charset="0"/>
              </a:rPr>
              <a:t>wCenter</a:t>
            </a:r>
            <a:r>
              <a:rPr lang="en-US" sz="2000" b="1" dirty="0" smtClean="0">
                <a:latin typeface="Courier New" panose="02070309020205020404" pitchFamily="49" charset="0"/>
                <a:cs typeface="Courier New" panose="02070309020205020404" pitchFamily="49" charset="0"/>
              </a:rPr>
              <a:t>); }</a:t>
            </a:r>
          </a:p>
          <a:p>
            <a:endParaRPr lang="en-US" sz="1000" b="1" dirty="0">
              <a:latin typeface="Courier New" panose="02070309020205020404" pitchFamily="49" charset="0"/>
              <a:cs typeface="Courier New" panose="02070309020205020404" pitchFamily="49" charset="0"/>
            </a:endParaRPr>
          </a:p>
          <a:p>
            <a:r>
              <a:rPr lang="en-US" sz="2000" b="1" dirty="0" smtClean="0">
                <a:latin typeface="Courier New" panose="02070309020205020404" pitchFamily="49" charset="0"/>
                <a:cs typeface="Courier New" panose="02070309020205020404" pitchFamily="49" charset="0"/>
              </a:rPr>
              <a:t>   mat4 </a:t>
            </a:r>
            <a:r>
              <a:rPr lang="en-US" sz="2000" b="1" dirty="0">
                <a:latin typeface="Courier New" panose="02070309020205020404" pitchFamily="49" charset="0"/>
                <a:cs typeface="Courier New" panose="02070309020205020404" pitchFamily="49" charset="0"/>
              </a:rPr>
              <a:t>P() { // projection matrix: </a:t>
            </a:r>
            <a:endParaRPr lang="en-US" sz="2000" b="1" dirty="0" smtClean="0">
              <a:latin typeface="Courier New" panose="02070309020205020404" pitchFamily="49" charset="0"/>
              <a:cs typeface="Courier New" panose="02070309020205020404" pitchFamily="49" charset="0"/>
            </a:endParaRPr>
          </a:p>
          <a:p>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     return </a:t>
            </a:r>
            <a:r>
              <a:rPr lang="en-US" sz="2000" b="1" dirty="0" err="1" smtClean="0">
                <a:latin typeface="Courier New" panose="02070309020205020404" pitchFamily="49" charset="0"/>
                <a:cs typeface="Courier New" panose="02070309020205020404" pitchFamily="49" charset="0"/>
              </a:rPr>
              <a:t>ScaleMatrix</a:t>
            </a:r>
            <a:r>
              <a:rPr lang="en-US" sz="2000" b="1" dirty="0" smtClean="0">
                <a:latin typeface="Courier New" panose="02070309020205020404" pitchFamily="49" charset="0"/>
                <a:cs typeface="Courier New" panose="02070309020205020404" pitchFamily="49" charset="0"/>
              </a:rPr>
              <a:t>(vec2(2/</a:t>
            </a:r>
            <a:r>
              <a:rPr lang="en-US" sz="2000" b="1" dirty="0" err="1" smtClean="0">
                <a:latin typeface="Courier New" panose="02070309020205020404" pitchFamily="49" charset="0"/>
                <a:cs typeface="Courier New" panose="02070309020205020404" pitchFamily="49" charset="0"/>
              </a:rPr>
              <a:t>wSize.x</a:t>
            </a:r>
            <a:r>
              <a:rPr lang="en-US" sz="2000" b="1" dirty="0" smtClean="0">
                <a:latin typeface="Courier New" panose="02070309020205020404" pitchFamily="49" charset="0"/>
                <a:cs typeface="Courier New" panose="02070309020205020404" pitchFamily="49" charset="0"/>
              </a:rPr>
              <a:t>, 2/</a:t>
            </a:r>
            <a:r>
              <a:rPr lang="en-US" sz="2000" b="1" dirty="0" err="1" smtClean="0">
                <a:latin typeface="Courier New" panose="02070309020205020404" pitchFamily="49" charset="0"/>
                <a:cs typeface="Courier New" panose="02070309020205020404" pitchFamily="49" charset="0"/>
              </a:rPr>
              <a:t>wSize.y</a:t>
            </a:r>
            <a:r>
              <a:rPr lang="en-US" sz="2000" b="1" dirty="0" smtClean="0">
                <a:latin typeface="Courier New" panose="02070309020205020404" pitchFamily="49" charset="0"/>
                <a:cs typeface="Courier New" panose="02070309020205020404" pitchFamily="49" charset="0"/>
              </a:rPr>
              <a:t>));</a:t>
            </a:r>
          </a:p>
          <a:p>
            <a:r>
              <a:rPr lang="en-US" sz="2000" b="1" dirty="0" smtClean="0">
                <a:latin typeface="Courier New" panose="02070309020205020404" pitchFamily="49" charset="0"/>
                <a:cs typeface="Courier New" panose="02070309020205020404" pitchFamily="49" charset="0"/>
              </a:rPr>
              <a:t>   }</a:t>
            </a:r>
            <a:endParaRPr lang="en-US" sz="2000" b="1" dirty="0">
              <a:latin typeface="Courier New" panose="02070309020205020404" pitchFamily="49" charset="0"/>
              <a:cs typeface="Courier New" panose="02070309020205020404" pitchFamily="49" charset="0"/>
            </a:endParaRPr>
          </a:p>
          <a:p>
            <a:endParaRPr lang="en-US" sz="1050" b="1" dirty="0">
              <a:latin typeface="Courier New" panose="02070309020205020404" pitchFamily="49" charset="0"/>
              <a:cs typeface="Courier New" panose="02070309020205020404" pitchFamily="49" charset="0"/>
            </a:endParaRPr>
          </a:p>
          <a:p>
            <a:r>
              <a:rPr lang="en-US" sz="2000" b="1" dirty="0" smtClean="0">
                <a:latin typeface="Courier New" panose="02070309020205020404" pitchFamily="49" charset="0"/>
                <a:cs typeface="Courier New" panose="02070309020205020404" pitchFamily="49" charset="0"/>
              </a:rPr>
              <a:t>   mat4 </a:t>
            </a:r>
            <a:r>
              <a:rPr lang="en-US" sz="2000" b="1" dirty="0" err="1">
                <a:latin typeface="Courier New" panose="02070309020205020404" pitchFamily="49" charset="0"/>
                <a:cs typeface="Courier New" panose="02070309020205020404" pitchFamily="49" charset="0"/>
              </a:rPr>
              <a:t>Vinv</a:t>
            </a:r>
            <a:r>
              <a:rPr lang="en-US" sz="2000" b="1" dirty="0">
                <a:latin typeface="Courier New" panose="02070309020205020404" pitchFamily="49" charset="0"/>
                <a:cs typeface="Courier New" panose="02070309020205020404" pitchFamily="49" charset="0"/>
              </a:rPr>
              <a:t>() { </a:t>
            </a:r>
            <a:r>
              <a:rPr lang="en-US" sz="2000" b="1" dirty="0" smtClean="0">
                <a:latin typeface="Courier New" panose="02070309020205020404" pitchFamily="49" charset="0"/>
                <a:cs typeface="Courier New" panose="02070309020205020404" pitchFamily="49" charset="0"/>
              </a:rPr>
              <a:t>return </a:t>
            </a:r>
            <a:r>
              <a:rPr lang="en-US" sz="2000" b="1" dirty="0" err="1" smtClean="0">
                <a:latin typeface="Courier New" panose="02070309020205020404" pitchFamily="49" charset="0"/>
                <a:cs typeface="Courier New" panose="02070309020205020404" pitchFamily="49" charset="0"/>
              </a:rPr>
              <a:t>TranslateMatrix</a:t>
            </a:r>
            <a:r>
              <a:rPr lang="en-US" sz="2000" b="1" dirty="0" smtClean="0">
                <a:latin typeface="Courier New" panose="02070309020205020404" pitchFamily="49" charset="0"/>
                <a:cs typeface="Courier New" panose="02070309020205020404" pitchFamily="49" charset="0"/>
              </a:rPr>
              <a:t>(</a:t>
            </a:r>
            <a:r>
              <a:rPr lang="en-US" sz="2000" b="1" dirty="0" err="1" smtClean="0">
                <a:latin typeface="Courier New" panose="02070309020205020404" pitchFamily="49" charset="0"/>
                <a:cs typeface="Courier New" panose="02070309020205020404" pitchFamily="49" charset="0"/>
              </a:rPr>
              <a:t>wCenter</a:t>
            </a:r>
            <a:r>
              <a:rPr lang="en-US" sz="2000" b="1" dirty="0" smtClean="0">
                <a:latin typeface="Courier New" panose="02070309020205020404" pitchFamily="49" charset="0"/>
                <a:cs typeface="Courier New" panose="02070309020205020404" pitchFamily="49" charset="0"/>
              </a:rPr>
              <a:t>); }</a:t>
            </a:r>
            <a:endParaRPr lang="en-US" sz="2000" b="1" dirty="0">
              <a:latin typeface="Courier New" panose="02070309020205020404" pitchFamily="49" charset="0"/>
              <a:cs typeface="Courier New" panose="02070309020205020404" pitchFamily="49" charset="0"/>
            </a:endParaRPr>
          </a:p>
          <a:p>
            <a:endParaRPr lang="en-US" sz="1000" b="1" dirty="0">
              <a:latin typeface="Courier New" panose="02070309020205020404" pitchFamily="49" charset="0"/>
              <a:cs typeface="Courier New" panose="02070309020205020404" pitchFamily="49" charset="0"/>
            </a:endParaRPr>
          </a:p>
          <a:p>
            <a:r>
              <a:rPr lang="fr-FR" sz="2000" b="1" dirty="0" smtClean="0">
                <a:latin typeface="Courier New" panose="02070309020205020404" pitchFamily="49" charset="0"/>
                <a:cs typeface="Courier New" panose="02070309020205020404" pitchFamily="49" charset="0"/>
              </a:rPr>
              <a:t>   mat4 </a:t>
            </a:r>
            <a:r>
              <a:rPr lang="fr-FR" sz="2000" b="1" dirty="0">
                <a:latin typeface="Courier New" panose="02070309020205020404" pitchFamily="49" charset="0"/>
                <a:cs typeface="Courier New" panose="02070309020205020404" pitchFamily="49" charset="0"/>
              </a:rPr>
              <a:t>Pinv() { // inverse projection matrix</a:t>
            </a:r>
          </a:p>
          <a:p>
            <a:r>
              <a:rPr lang="en-US" sz="2000" b="1" dirty="0" smtClean="0">
                <a:latin typeface="Courier New" panose="02070309020205020404" pitchFamily="49" charset="0"/>
                <a:cs typeface="Courier New" panose="02070309020205020404" pitchFamily="49" charset="0"/>
              </a:rPr>
              <a:t>      return </a:t>
            </a:r>
            <a:r>
              <a:rPr lang="en-US" sz="2000" b="1" dirty="0" err="1" smtClean="0">
                <a:latin typeface="Courier New" panose="02070309020205020404" pitchFamily="49" charset="0"/>
                <a:cs typeface="Courier New" panose="02070309020205020404" pitchFamily="49" charset="0"/>
              </a:rPr>
              <a:t>ScaleMatrix</a:t>
            </a:r>
            <a:r>
              <a:rPr lang="en-US" sz="2000" b="1" dirty="0" smtClean="0">
                <a:latin typeface="Courier New" panose="02070309020205020404" pitchFamily="49" charset="0"/>
                <a:cs typeface="Courier New" panose="02070309020205020404" pitchFamily="49" charset="0"/>
              </a:rPr>
              <a:t>(vec2(</a:t>
            </a:r>
            <a:r>
              <a:rPr lang="en-US" sz="2000" b="1" dirty="0" err="1" smtClean="0">
                <a:latin typeface="Courier New" panose="02070309020205020404" pitchFamily="49" charset="0"/>
                <a:cs typeface="Courier New" panose="02070309020205020404" pitchFamily="49" charset="0"/>
              </a:rPr>
              <a:t>wSize.x</a:t>
            </a:r>
            <a:r>
              <a:rPr lang="en-US" sz="2000" b="1" dirty="0" smtClean="0">
                <a:latin typeface="Courier New" panose="02070309020205020404" pitchFamily="49" charset="0"/>
                <a:cs typeface="Courier New" panose="02070309020205020404" pitchFamily="49" charset="0"/>
              </a:rPr>
              <a:t>/2, </a:t>
            </a:r>
            <a:r>
              <a:rPr lang="en-US" sz="2000" b="1" dirty="0" err="1" smtClean="0">
                <a:latin typeface="Courier New" panose="02070309020205020404" pitchFamily="49" charset="0"/>
                <a:cs typeface="Courier New" panose="02070309020205020404" pitchFamily="49" charset="0"/>
              </a:rPr>
              <a:t>wSize.y</a:t>
            </a:r>
            <a:r>
              <a:rPr lang="en-US" sz="2000" b="1" dirty="0" smtClean="0">
                <a:latin typeface="Courier New" panose="02070309020205020404" pitchFamily="49" charset="0"/>
                <a:cs typeface="Courier New" panose="02070309020205020404" pitchFamily="49" charset="0"/>
              </a:rPr>
              <a:t>/2));</a:t>
            </a:r>
            <a:endParaRPr lang="en-US" sz="2000" b="1" dirty="0">
              <a:latin typeface="Courier New" panose="02070309020205020404" pitchFamily="49" charset="0"/>
              <a:cs typeface="Courier New" panose="02070309020205020404" pitchFamily="49" charset="0"/>
            </a:endParaRPr>
          </a:p>
          <a:p>
            <a:r>
              <a:rPr lang="en-US" sz="2000" b="1" dirty="0" smtClean="0">
                <a:latin typeface="Courier New" panose="02070309020205020404" pitchFamily="49" charset="0"/>
                <a:cs typeface="Courier New" panose="02070309020205020404" pitchFamily="49" charset="0"/>
              </a:rPr>
              <a:t>   }</a:t>
            </a:r>
          </a:p>
          <a:p>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  void Zoom(float s) { </a:t>
            </a:r>
            <a:r>
              <a:rPr lang="en-US" sz="2000" b="1" dirty="0" err="1" smtClean="0">
                <a:latin typeface="Courier New" panose="02070309020205020404" pitchFamily="49" charset="0"/>
                <a:cs typeface="Courier New" panose="02070309020205020404" pitchFamily="49" charset="0"/>
              </a:rPr>
              <a:t>wSize</a:t>
            </a:r>
            <a:r>
              <a:rPr lang="en-US" sz="2000" b="1" dirty="0" smtClean="0">
                <a:latin typeface="Courier New" panose="02070309020205020404" pitchFamily="49" charset="0"/>
                <a:cs typeface="Courier New" panose="02070309020205020404" pitchFamily="49" charset="0"/>
              </a:rPr>
              <a:t> = </a:t>
            </a:r>
            <a:r>
              <a:rPr lang="en-US" sz="2000" b="1" dirty="0" err="1" smtClean="0">
                <a:latin typeface="Courier New" panose="02070309020205020404" pitchFamily="49" charset="0"/>
                <a:cs typeface="Courier New" panose="02070309020205020404" pitchFamily="49" charset="0"/>
              </a:rPr>
              <a:t>wSize</a:t>
            </a:r>
            <a:r>
              <a:rPr lang="en-US" sz="2000" b="1" dirty="0" smtClean="0">
                <a:latin typeface="Courier New" panose="02070309020205020404" pitchFamily="49" charset="0"/>
                <a:cs typeface="Courier New" panose="02070309020205020404" pitchFamily="49" charset="0"/>
              </a:rPr>
              <a:t> * s; }</a:t>
            </a:r>
          </a:p>
          <a:p>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  void Pan(vec2 t) { </a:t>
            </a:r>
            <a:r>
              <a:rPr lang="en-US" sz="2000" b="1" dirty="0" err="1" smtClean="0">
                <a:latin typeface="Courier New" panose="02070309020205020404" pitchFamily="49" charset="0"/>
                <a:cs typeface="Courier New" panose="02070309020205020404" pitchFamily="49" charset="0"/>
              </a:rPr>
              <a:t>wCenter</a:t>
            </a:r>
            <a:r>
              <a:rPr lang="en-US" sz="2000" b="1" dirty="0" smtClean="0">
                <a:latin typeface="Courier New" panose="02070309020205020404" pitchFamily="49" charset="0"/>
                <a:cs typeface="Courier New" panose="02070309020205020404" pitchFamily="49" charset="0"/>
              </a:rPr>
              <a:t> = </a:t>
            </a:r>
            <a:r>
              <a:rPr lang="en-US" sz="2000" b="1" dirty="0" err="1" smtClean="0">
                <a:latin typeface="Courier New" panose="02070309020205020404" pitchFamily="49" charset="0"/>
                <a:cs typeface="Courier New" panose="02070309020205020404" pitchFamily="49" charset="0"/>
              </a:rPr>
              <a:t>wCenter</a:t>
            </a:r>
            <a:r>
              <a:rPr lang="en-US" sz="2000" b="1" dirty="0" smtClean="0">
                <a:latin typeface="Courier New" panose="02070309020205020404" pitchFamily="49" charset="0"/>
                <a:cs typeface="Courier New" panose="02070309020205020404" pitchFamily="49" charset="0"/>
              </a:rPr>
              <a:t> + t; } </a:t>
            </a:r>
          </a:p>
          <a:p>
            <a:r>
              <a:rPr lang="en-US" sz="2000" b="1" dirty="0" smtClean="0">
                <a:latin typeface="Courier New" panose="02070309020205020404" pitchFamily="49" charset="0"/>
                <a:cs typeface="Courier New" panose="02070309020205020404" pitchFamily="49" charset="0"/>
              </a:rPr>
              <a:t>};</a:t>
            </a:r>
            <a:endParaRPr lang="en-US" sz="2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035268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églalap 5"/>
          <p:cNvSpPr/>
          <p:nvPr/>
        </p:nvSpPr>
        <p:spPr>
          <a:xfrm>
            <a:off x="2793079" y="2236788"/>
            <a:ext cx="544513" cy="420825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30" name="Rectangle 21"/>
          <p:cNvSpPr>
            <a:spLocks noChangeArrowheads="1"/>
          </p:cNvSpPr>
          <p:nvPr/>
        </p:nvSpPr>
        <p:spPr bwMode="auto">
          <a:xfrm>
            <a:off x="2803525" y="3376613"/>
            <a:ext cx="2743200" cy="1600200"/>
          </a:xfrm>
          <a:prstGeom prst="rect">
            <a:avLst/>
          </a:prstGeom>
          <a:solidFill>
            <a:schemeClr val="bg2"/>
          </a:solidFill>
          <a:ln w="5715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sz="2800"/>
          </a:p>
        </p:txBody>
      </p:sp>
      <p:sp>
        <p:nvSpPr>
          <p:cNvPr id="83970" name="Rectangle 2"/>
          <p:cNvSpPr>
            <a:spLocks noGrp="1" noChangeArrowheads="1"/>
          </p:cNvSpPr>
          <p:nvPr>
            <p:ph type="title"/>
          </p:nvPr>
        </p:nvSpPr>
        <p:spPr>
          <a:xfrm>
            <a:off x="685800" y="400050"/>
            <a:ext cx="7772400" cy="1143000"/>
          </a:xfrm>
        </p:spPr>
        <p:txBody>
          <a:bodyPr/>
          <a:lstStyle/>
          <a:p>
            <a:pPr>
              <a:defRPr/>
            </a:pPr>
            <a:r>
              <a:rPr lang="en-US" dirty="0" smtClean="0">
                <a:solidFill>
                  <a:srgbClr val="FF0000"/>
                </a:solidFill>
              </a:rPr>
              <a:t>Clipping</a:t>
            </a:r>
            <a:r>
              <a:rPr lang="hu-HU" dirty="0" smtClean="0">
                <a:solidFill>
                  <a:srgbClr val="FF0000"/>
                </a:solidFill>
              </a:rPr>
              <a:t> (GPU)</a:t>
            </a:r>
          </a:p>
        </p:txBody>
      </p:sp>
      <p:sp>
        <p:nvSpPr>
          <p:cNvPr id="22532" name="Oval 6"/>
          <p:cNvSpPr>
            <a:spLocks noChangeArrowheads="1"/>
          </p:cNvSpPr>
          <p:nvPr/>
        </p:nvSpPr>
        <p:spPr bwMode="auto">
          <a:xfrm>
            <a:off x="3889690" y="3659037"/>
            <a:ext cx="152400" cy="152400"/>
          </a:xfrm>
          <a:prstGeom prst="ellipse">
            <a:avLst/>
          </a:prstGeom>
          <a:solidFill>
            <a:srgbClr val="FFFF00"/>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sz="2800"/>
          </a:p>
        </p:txBody>
      </p:sp>
      <p:sp>
        <p:nvSpPr>
          <p:cNvPr id="22533" name="Rectangle 9"/>
          <p:cNvSpPr>
            <a:spLocks noChangeArrowheads="1"/>
          </p:cNvSpPr>
          <p:nvPr/>
        </p:nvSpPr>
        <p:spPr bwMode="auto">
          <a:xfrm>
            <a:off x="2035175" y="4987925"/>
            <a:ext cx="71596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hu-HU" altLang="hu-HU" sz="2800" i="1"/>
              <a:t>x</a:t>
            </a:r>
            <a:r>
              <a:rPr lang="hu-HU" altLang="hu-HU" sz="2800" baseline="-25000"/>
              <a:t>min</a:t>
            </a:r>
          </a:p>
        </p:txBody>
      </p:sp>
      <p:sp>
        <p:nvSpPr>
          <p:cNvPr id="22534" name="Rectangle 10"/>
          <p:cNvSpPr>
            <a:spLocks noChangeArrowheads="1"/>
          </p:cNvSpPr>
          <p:nvPr/>
        </p:nvSpPr>
        <p:spPr bwMode="auto">
          <a:xfrm>
            <a:off x="5588000" y="3549650"/>
            <a:ext cx="7556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hu-HU" altLang="hu-HU" sz="2800" i="1"/>
              <a:t>x</a:t>
            </a:r>
            <a:r>
              <a:rPr lang="hu-HU" altLang="hu-HU" sz="2800" baseline="-25000"/>
              <a:t>max</a:t>
            </a:r>
          </a:p>
        </p:txBody>
      </p:sp>
      <p:sp>
        <p:nvSpPr>
          <p:cNvPr id="22535" name="Rectangle 11"/>
          <p:cNvSpPr>
            <a:spLocks noChangeArrowheads="1"/>
          </p:cNvSpPr>
          <p:nvPr/>
        </p:nvSpPr>
        <p:spPr bwMode="auto">
          <a:xfrm>
            <a:off x="4535488" y="5003800"/>
            <a:ext cx="71596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hu-HU" altLang="hu-HU" sz="2800" i="1" dirty="0" err="1"/>
              <a:t>y</a:t>
            </a:r>
            <a:r>
              <a:rPr lang="hu-HU" altLang="hu-HU" sz="2800" baseline="-25000" dirty="0" err="1"/>
              <a:t>min</a:t>
            </a:r>
            <a:endParaRPr lang="hu-HU" altLang="hu-HU" sz="2800" baseline="-25000" dirty="0"/>
          </a:p>
        </p:txBody>
      </p:sp>
      <p:sp>
        <p:nvSpPr>
          <p:cNvPr id="22536" name="Rectangle 12"/>
          <p:cNvSpPr>
            <a:spLocks noChangeArrowheads="1"/>
          </p:cNvSpPr>
          <p:nvPr/>
        </p:nvSpPr>
        <p:spPr bwMode="auto">
          <a:xfrm>
            <a:off x="3752850" y="2817813"/>
            <a:ext cx="8461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hu-HU" altLang="hu-HU" sz="2800" i="1"/>
              <a:t> y</a:t>
            </a:r>
            <a:r>
              <a:rPr lang="hu-HU" altLang="hu-HU" sz="2800" baseline="-25000"/>
              <a:t>max</a:t>
            </a:r>
          </a:p>
        </p:txBody>
      </p:sp>
      <p:sp>
        <p:nvSpPr>
          <p:cNvPr id="22537" name="Freeform 13"/>
          <p:cNvSpPr>
            <a:spLocks/>
          </p:cNvSpPr>
          <p:nvPr/>
        </p:nvSpPr>
        <p:spPr bwMode="auto">
          <a:xfrm>
            <a:off x="898525" y="2160588"/>
            <a:ext cx="1852613" cy="1684337"/>
          </a:xfrm>
          <a:custGeom>
            <a:avLst/>
            <a:gdLst>
              <a:gd name="T0" fmla="*/ 2147483647 w 656"/>
              <a:gd name="T1" fmla="*/ 0 h 672"/>
              <a:gd name="T2" fmla="*/ 2147483647 w 656"/>
              <a:gd name="T3" fmla="*/ 2147483647 h 672"/>
              <a:gd name="T4" fmla="*/ 2147483647 w 656"/>
              <a:gd name="T5" fmla="*/ 2147483647 h 672"/>
              <a:gd name="T6" fmla="*/ 0 60000 65536"/>
              <a:gd name="T7" fmla="*/ 0 60000 65536"/>
              <a:gd name="T8" fmla="*/ 0 60000 65536"/>
              <a:gd name="T9" fmla="*/ 0 w 656"/>
              <a:gd name="T10" fmla="*/ 0 h 672"/>
              <a:gd name="T11" fmla="*/ 656 w 656"/>
              <a:gd name="T12" fmla="*/ 672 h 672"/>
            </a:gdLst>
            <a:ahLst/>
            <a:cxnLst>
              <a:cxn ang="T6">
                <a:pos x="T0" y="T1"/>
              </a:cxn>
              <a:cxn ang="T7">
                <a:pos x="T2" y="T3"/>
              </a:cxn>
              <a:cxn ang="T8">
                <a:pos x="T4" y="T5"/>
              </a:cxn>
            </a:cxnLst>
            <a:rect l="T9" t="T10" r="T11" b="T12"/>
            <a:pathLst>
              <a:path w="656" h="672">
                <a:moveTo>
                  <a:pt x="176" y="0"/>
                </a:moveTo>
                <a:cubicBezTo>
                  <a:pt x="88" y="184"/>
                  <a:pt x="0" y="368"/>
                  <a:pt x="80" y="480"/>
                </a:cubicBezTo>
                <a:cubicBezTo>
                  <a:pt x="160" y="592"/>
                  <a:pt x="408" y="632"/>
                  <a:pt x="656" y="672"/>
                </a:cubicBezTo>
              </a:path>
            </a:pathLst>
          </a:custGeom>
          <a:noFill/>
          <a:ln w="127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22538" name="Freeform 14"/>
          <p:cNvSpPr>
            <a:spLocks/>
          </p:cNvSpPr>
          <p:nvPr/>
        </p:nvSpPr>
        <p:spPr bwMode="auto">
          <a:xfrm>
            <a:off x="3775075" y="2409825"/>
            <a:ext cx="3081338" cy="2455863"/>
          </a:xfrm>
          <a:custGeom>
            <a:avLst/>
            <a:gdLst>
              <a:gd name="T0" fmla="*/ 0 w 1941"/>
              <a:gd name="T1" fmla="*/ 0 h 1315"/>
              <a:gd name="T2" fmla="*/ 2147483647 w 1941"/>
              <a:gd name="T3" fmla="*/ 2147483647 h 1315"/>
              <a:gd name="T4" fmla="*/ 2147483647 w 1941"/>
              <a:gd name="T5" fmla="*/ 2147483647 h 1315"/>
              <a:gd name="T6" fmla="*/ 2147483647 w 1941"/>
              <a:gd name="T7" fmla="*/ 2147483647 h 1315"/>
              <a:gd name="T8" fmla="*/ 0 60000 65536"/>
              <a:gd name="T9" fmla="*/ 0 60000 65536"/>
              <a:gd name="T10" fmla="*/ 0 60000 65536"/>
              <a:gd name="T11" fmla="*/ 0 60000 65536"/>
              <a:gd name="T12" fmla="*/ 0 w 1941"/>
              <a:gd name="T13" fmla="*/ 0 h 1315"/>
              <a:gd name="T14" fmla="*/ 1941 w 1941"/>
              <a:gd name="T15" fmla="*/ 1315 h 1315"/>
            </a:gdLst>
            <a:ahLst/>
            <a:cxnLst>
              <a:cxn ang="T8">
                <a:pos x="T0" y="T1"/>
              </a:cxn>
              <a:cxn ang="T9">
                <a:pos x="T2" y="T3"/>
              </a:cxn>
              <a:cxn ang="T10">
                <a:pos x="T4" y="T5"/>
              </a:cxn>
              <a:cxn ang="T11">
                <a:pos x="T6" y="T7"/>
              </a:cxn>
            </a:cxnLst>
            <a:rect l="T12" t="T13" r="T14" b="T15"/>
            <a:pathLst>
              <a:path w="1941" h="1315">
                <a:moveTo>
                  <a:pt x="0" y="0"/>
                </a:moveTo>
                <a:cubicBezTo>
                  <a:pt x="276" y="48"/>
                  <a:pt x="1373" y="97"/>
                  <a:pt x="1657" y="288"/>
                </a:cubicBezTo>
                <a:cubicBezTo>
                  <a:pt x="1941" y="479"/>
                  <a:pt x="1789" y="979"/>
                  <a:pt x="1705" y="1147"/>
                </a:cubicBezTo>
                <a:cubicBezTo>
                  <a:pt x="1621" y="1315"/>
                  <a:pt x="1267" y="1265"/>
                  <a:pt x="1152" y="1296"/>
                </a:cubicBezTo>
              </a:path>
            </a:pathLst>
          </a:custGeom>
          <a:noFill/>
          <a:ln w="127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22540" name="Freeform 16"/>
          <p:cNvSpPr>
            <a:spLocks/>
          </p:cNvSpPr>
          <p:nvPr/>
        </p:nvSpPr>
        <p:spPr bwMode="auto">
          <a:xfrm>
            <a:off x="4511675" y="2236788"/>
            <a:ext cx="2882900" cy="1074737"/>
          </a:xfrm>
          <a:custGeom>
            <a:avLst/>
            <a:gdLst>
              <a:gd name="T0" fmla="*/ 2147483647 w 1264"/>
              <a:gd name="T1" fmla="*/ 0 h 384"/>
              <a:gd name="T2" fmla="*/ 2147483647 w 1264"/>
              <a:gd name="T3" fmla="*/ 2147483647 h 384"/>
              <a:gd name="T4" fmla="*/ 2147483647 w 1264"/>
              <a:gd name="T5" fmla="*/ 2147483647 h 384"/>
              <a:gd name="T6" fmla="*/ 0 60000 65536"/>
              <a:gd name="T7" fmla="*/ 0 60000 65536"/>
              <a:gd name="T8" fmla="*/ 0 60000 65536"/>
              <a:gd name="T9" fmla="*/ 0 w 1264"/>
              <a:gd name="T10" fmla="*/ 0 h 384"/>
              <a:gd name="T11" fmla="*/ 1264 w 1264"/>
              <a:gd name="T12" fmla="*/ 384 h 384"/>
            </a:gdLst>
            <a:ahLst/>
            <a:cxnLst>
              <a:cxn ang="T6">
                <a:pos x="T0" y="T1"/>
              </a:cxn>
              <a:cxn ang="T7">
                <a:pos x="T2" y="T3"/>
              </a:cxn>
              <a:cxn ang="T8">
                <a:pos x="T4" y="T5"/>
              </a:cxn>
            </a:cxnLst>
            <a:rect l="T9" t="T10" r="T11" b="T12"/>
            <a:pathLst>
              <a:path w="1264" h="384">
                <a:moveTo>
                  <a:pt x="1264" y="0"/>
                </a:moveTo>
                <a:cubicBezTo>
                  <a:pt x="840" y="88"/>
                  <a:pt x="416" y="176"/>
                  <a:pt x="208" y="240"/>
                </a:cubicBezTo>
                <a:cubicBezTo>
                  <a:pt x="0" y="304"/>
                  <a:pt x="8" y="344"/>
                  <a:pt x="16" y="384"/>
                </a:cubicBezTo>
              </a:path>
            </a:pathLst>
          </a:custGeom>
          <a:noFill/>
          <a:ln w="127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4" name="Rectangle 3"/>
          <p:cNvSpPr/>
          <p:nvPr/>
        </p:nvSpPr>
        <p:spPr>
          <a:xfrm>
            <a:off x="15875" y="1638300"/>
            <a:ext cx="9144000" cy="522288"/>
          </a:xfrm>
          <a:prstGeom prst="rect">
            <a:avLst/>
          </a:prstGeom>
        </p:spPr>
        <p:txBody>
          <a:bodyPr>
            <a:spAutoFit/>
          </a:bodyPr>
          <a:lstStyle/>
          <a:p>
            <a:pPr marL="742950" lvl="1" indent="-285750">
              <a:spcBef>
                <a:spcPct val="20000"/>
              </a:spcBef>
              <a:buClr>
                <a:srgbClr val="FFFFFF"/>
              </a:buClr>
              <a:buSzPct val="100000"/>
              <a:defRPr/>
            </a:pPr>
            <a:r>
              <a:rPr lang="hu-HU" sz="2800" i="1" kern="0" dirty="0">
                <a:latin typeface="Times New Roman"/>
              </a:rPr>
              <a:t>x &gt; x</a:t>
            </a:r>
            <a:r>
              <a:rPr lang="hu-HU" sz="2800" kern="0" baseline="-25000" dirty="0">
                <a:latin typeface="Times New Roman"/>
              </a:rPr>
              <a:t>min</a:t>
            </a:r>
            <a:r>
              <a:rPr lang="en-US" sz="2800" kern="0" dirty="0">
                <a:latin typeface="Times New Roman"/>
              </a:rPr>
              <a:t>= -1</a:t>
            </a:r>
            <a:r>
              <a:rPr lang="hu-HU" sz="2800" i="1" kern="0" dirty="0">
                <a:latin typeface="Times New Roman"/>
              </a:rPr>
              <a:t>   x &lt; x</a:t>
            </a:r>
            <a:r>
              <a:rPr lang="hu-HU" sz="2800" kern="0" baseline="-25000" dirty="0">
                <a:latin typeface="Times New Roman"/>
              </a:rPr>
              <a:t>max</a:t>
            </a:r>
            <a:r>
              <a:rPr lang="en-US" sz="2800" kern="0" dirty="0">
                <a:latin typeface="Times New Roman"/>
              </a:rPr>
              <a:t>= +1</a:t>
            </a:r>
            <a:r>
              <a:rPr lang="hu-HU" sz="2800" i="1" kern="0" dirty="0">
                <a:latin typeface="Times New Roman"/>
              </a:rPr>
              <a:t>    y &gt; y</a:t>
            </a:r>
            <a:r>
              <a:rPr lang="hu-HU" sz="2800" kern="0" baseline="-25000" dirty="0">
                <a:latin typeface="Times New Roman"/>
              </a:rPr>
              <a:t>min</a:t>
            </a:r>
            <a:r>
              <a:rPr lang="en-US" sz="2800" kern="0" dirty="0">
                <a:latin typeface="Times New Roman"/>
              </a:rPr>
              <a:t>= -1</a:t>
            </a:r>
            <a:r>
              <a:rPr lang="hu-HU" sz="2800" i="1" kern="0" dirty="0">
                <a:latin typeface="Times New Roman"/>
              </a:rPr>
              <a:t>     y &lt; y</a:t>
            </a:r>
            <a:r>
              <a:rPr lang="hu-HU" sz="2800" kern="0" baseline="-25000" dirty="0">
                <a:latin typeface="Times New Roman"/>
              </a:rPr>
              <a:t>max</a:t>
            </a:r>
            <a:r>
              <a:rPr lang="en-US" sz="2800" kern="0" dirty="0">
                <a:latin typeface="Times New Roman"/>
              </a:rPr>
              <a:t>= +1</a:t>
            </a:r>
            <a:endParaRPr lang="hu-HU" sz="2800" kern="0" baseline="-25000" dirty="0">
              <a:latin typeface="Times New Roman"/>
            </a:endParaRPr>
          </a:p>
        </p:txBody>
      </p:sp>
      <p:sp>
        <p:nvSpPr>
          <p:cNvPr id="22543" name="Rectangle 34"/>
          <p:cNvSpPr>
            <a:spLocks noChangeArrowheads="1"/>
          </p:cNvSpPr>
          <p:nvPr/>
        </p:nvSpPr>
        <p:spPr bwMode="auto">
          <a:xfrm>
            <a:off x="3072128" y="3428850"/>
            <a:ext cx="8175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hu-HU" dirty="0"/>
              <a:t>(</a:t>
            </a:r>
            <a:r>
              <a:rPr lang="hu-HU" altLang="hu-HU" i="1" dirty="0"/>
              <a:t>x</a:t>
            </a:r>
            <a:r>
              <a:rPr lang="en-US" altLang="hu-HU" i="1" dirty="0"/>
              <a:t>, y</a:t>
            </a:r>
            <a:r>
              <a:rPr lang="en-US" altLang="hu-HU" dirty="0"/>
              <a:t>)</a:t>
            </a:r>
            <a:endParaRPr lang="hu-HU" altLang="hu-HU" dirty="0"/>
          </a:p>
        </p:txBody>
      </p:sp>
      <p:sp>
        <p:nvSpPr>
          <p:cNvPr id="22544" name="Rectangle 5"/>
          <p:cNvSpPr>
            <a:spLocks noChangeArrowheads="1"/>
          </p:cNvSpPr>
          <p:nvPr/>
        </p:nvSpPr>
        <p:spPr bwMode="auto">
          <a:xfrm>
            <a:off x="3775075" y="4403726"/>
            <a:ext cx="9364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hu-HU" dirty="0" smtClean="0"/>
              <a:t>Inside</a:t>
            </a:r>
            <a:endParaRPr lang="hu-HU" altLang="hu-HU" dirty="0"/>
          </a:p>
        </p:txBody>
      </p:sp>
      <p:sp>
        <p:nvSpPr>
          <p:cNvPr id="22545" name="Rectangle 24"/>
          <p:cNvSpPr>
            <a:spLocks noChangeArrowheads="1"/>
          </p:cNvSpPr>
          <p:nvPr/>
        </p:nvSpPr>
        <p:spPr bwMode="auto">
          <a:xfrm>
            <a:off x="1577975" y="5875338"/>
            <a:ext cx="11416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hu-HU" dirty="0" smtClean="0"/>
              <a:t>Outside</a:t>
            </a:r>
            <a:endParaRPr lang="hu-HU" altLang="hu-HU" dirty="0"/>
          </a:p>
        </p:txBody>
      </p:sp>
      <p:sp>
        <p:nvSpPr>
          <p:cNvPr id="22546" name="Rectangle 25"/>
          <p:cNvSpPr>
            <a:spLocks noChangeArrowheads="1"/>
          </p:cNvSpPr>
          <p:nvPr/>
        </p:nvSpPr>
        <p:spPr bwMode="auto">
          <a:xfrm>
            <a:off x="436563" y="1096963"/>
            <a:ext cx="264610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hu-HU" sz="3200" dirty="0" smtClean="0">
                <a:latin typeface="+mn-lt"/>
              </a:rPr>
              <a:t>Point clipping: </a:t>
            </a:r>
            <a:endParaRPr lang="hu-HU" altLang="hu-HU" sz="3200" dirty="0">
              <a:latin typeface="+mn-lt"/>
            </a:endParaRPr>
          </a:p>
        </p:txBody>
      </p:sp>
      <p:sp>
        <p:nvSpPr>
          <p:cNvPr id="22547" name="Freeform 6"/>
          <p:cNvSpPr>
            <a:spLocks/>
          </p:cNvSpPr>
          <p:nvPr/>
        </p:nvSpPr>
        <p:spPr bwMode="auto">
          <a:xfrm>
            <a:off x="2790825" y="4067175"/>
            <a:ext cx="946150" cy="962025"/>
          </a:xfrm>
          <a:custGeom>
            <a:avLst/>
            <a:gdLst>
              <a:gd name="T0" fmla="*/ 0 w 945930"/>
              <a:gd name="T1" fmla="*/ 0 h 961697"/>
              <a:gd name="T2" fmla="*/ 0 w 945930"/>
              <a:gd name="T3" fmla="*/ 601548 h 961697"/>
              <a:gd name="T4" fmla="*/ 395241 w 945930"/>
              <a:gd name="T5" fmla="*/ 490735 h 961697"/>
              <a:gd name="T6" fmla="*/ 426857 w 945930"/>
              <a:gd name="T7" fmla="*/ 965640 h 961697"/>
              <a:gd name="T8" fmla="*/ 948572 w 945930"/>
              <a:gd name="T9" fmla="*/ 949811 h 961697"/>
              <a:gd name="T10" fmla="*/ 600766 w 945930"/>
              <a:gd name="T11" fmla="*/ 15826 h 961697"/>
              <a:gd name="T12" fmla="*/ 379428 w 945930"/>
              <a:gd name="T13" fmla="*/ 189967 h 961697"/>
              <a:gd name="T14" fmla="*/ 0 w 945930"/>
              <a:gd name="T15" fmla="*/ 0 h 961697"/>
              <a:gd name="T16" fmla="*/ 0 60000 65536"/>
              <a:gd name="T17" fmla="*/ 0 60000 65536"/>
              <a:gd name="T18" fmla="*/ 0 60000 65536"/>
              <a:gd name="T19" fmla="*/ 0 60000 65536"/>
              <a:gd name="T20" fmla="*/ 0 60000 65536"/>
              <a:gd name="T21" fmla="*/ 0 60000 65536"/>
              <a:gd name="T22" fmla="*/ 0 60000 65536"/>
              <a:gd name="T23" fmla="*/ 0 60000 65536"/>
              <a:gd name="T24" fmla="*/ 0 w 945930"/>
              <a:gd name="T25" fmla="*/ 0 h 961697"/>
              <a:gd name="T26" fmla="*/ 945930 w 945930"/>
              <a:gd name="T27" fmla="*/ 961697 h 96169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45930" h="961697">
                <a:moveTo>
                  <a:pt x="0" y="0"/>
                </a:moveTo>
                <a:lnTo>
                  <a:pt x="0" y="599090"/>
                </a:lnTo>
                <a:lnTo>
                  <a:pt x="394137" y="488731"/>
                </a:lnTo>
                <a:lnTo>
                  <a:pt x="425669" y="961697"/>
                </a:lnTo>
                <a:lnTo>
                  <a:pt x="945930" y="945931"/>
                </a:lnTo>
                <a:lnTo>
                  <a:pt x="599089" y="15766"/>
                </a:lnTo>
                <a:lnTo>
                  <a:pt x="378372" y="189187"/>
                </a:lnTo>
                <a:lnTo>
                  <a:pt x="0" y="0"/>
                </a:lnTo>
                <a:close/>
              </a:path>
            </a:pathLst>
          </a:custGeom>
          <a:solidFill>
            <a:schemeClr val="accent1"/>
          </a:solidFill>
          <a:ln w="12700" cap="flat" cmpd="sng" algn="ctr">
            <a:solidFill>
              <a:schemeClr val="tx1"/>
            </a:solidFill>
            <a:prstDash val="solid"/>
            <a:round/>
            <a:headEnd type="none" w="med" len="med"/>
            <a:tailEnd type="none" w="med" len="med"/>
          </a:ln>
        </p:spPr>
        <p:txBody>
          <a:bodyPr/>
          <a:lstStyle/>
          <a:p>
            <a:endParaRPr lang="hu-HU"/>
          </a:p>
        </p:txBody>
      </p:sp>
      <p:sp>
        <p:nvSpPr>
          <p:cNvPr id="22548" name="Freeform 7"/>
          <p:cNvSpPr>
            <a:spLocks/>
          </p:cNvSpPr>
          <p:nvPr/>
        </p:nvSpPr>
        <p:spPr bwMode="auto">
          <a:xfrm>
            <a:off x="2238375" y="3846513"/>
            <a:ext cx="584200" cy="1025525"/>
          </a:xfrm>
          <a:custGeom>
            <a:avLst/>
            <a:gdLst>
              <a:gd name="T0" fmla="*/ 0 w 583325"/>
              <a:gd name="T1" fmla="*/ 0 h 1024758"/>
              <a:gd name="T2" fmla="*/ 561808 w 583325"/>
              <a:gd name="T3" fmla="*/ 238615 h 1024758"/>
              <a:gd name="T4" fmla="*/ 593913 w 583325"/>
              <a:gd name="T5" fmla="*/ 827201 h 1024758"/>
              <a:gd name="T6" fmla="*/ 1 w 583325"/>
              <a:gd name="T7" fmla="*/ 1034000 h 1024758"/>
              <a:gd name="T8" fmla="*/ 0 w 583325"/>
              <a:gd name="T9" fmla="*/ 0 h 1024758"/>
              <a:gd name="T10" fmla="*/ 0 60000 65536"/>
              <a:gd name="T11" fmla="*/ 0 60000 65536"/>
              <a:gd name="T12" fmla="*/ 0 60000 65536"/>
              <a:gd name="T13" fmla="*/ 0 60000 65536"/>
              <a:gd name="T14" fmla="*/ 0 60000 65536"/>
              <a:gd name="T15" fmla="*/ 0 w 583325"/>
              <a:gd name="T16" fmla="*/ 0 h 1024758"/>
              <a:gd name="T17" fmla="*/ 583325 w 583325"/>
              <a:gd name="T18" fmla="*/ 1024758 h 1024758"/>
            </a:gdLst>
            <a:ahLst/>
            <a:cxnLst>
              <a:cxn ang="T10">
                <a:pos x="T0" y="T1"/>
              </a:cxn>
              <a:cxn ang="T11">
                <a:pos x="T2" y="T3"/>
              </a:cxn>
              <a:cxn ang="T12">
                <a:pos x="T4" y="T5"/>
              </a:cxn>
              <a:cxn ang="T13">
                <a:pos x="T6" y="T7"/>
              </a:cxn>
              <a:cxn ang="T14">
                <a:pos x="T8" y="T9"/>
              </a:cxn>
            </a:cxnLst>
            <a:rect l="T15" t="T16" r="T17" b="T18"/>
            <a:pathLst>
              <a:path w="583325" h="1024758">
                <a:moveTo>
                  <a:pt x="0" y="0"/>
                </a:moveTo>
                <a:lnTo>
                  <a:pt x="551794" y="236483"/>
                </a:lnTo>
                <a:lnTo>
                  <a:pt x="583325" y="819807"/>
                </a:lnTo>
                <a:lnTo>
                  <a:pt x="1" y="1024758"/>
                </a:lnTo>
                <a:cubicBezTo>
                  <a:pt x="1" y="683172"/>
                  <a:pt x="0" y="341586"/>
                  <a:pt x="0" y="0"/>
                </a:cubicBezTo>
                <a:close/>
              </a:path>
            </a:pathLst>
          </a:custGeom>
          <a:solidFill>
            <a:schemeClr val="accent1"/>
          </a:solidFill>
          <a:ln w="12700" cap="flat" cmpd="sng" algn="ctr">
            <a:solidFill>
              <a:schemeClr val="tx1"/>
            </a:solidFill>
            <a:prstDash val="solid"/>
            <a:round/>
            <a:headEnd type="none" w="med" len="med"/>
            <a:tailEnd type="none" w="med" len="med"/>
          </a:ln>
        </p:spPr>
        <p:txBody>
          <a:bodyPr/>
          <a:lstStyle/>
          <a:p>
            <a:endParaRPr lang="hu-HU"/>
          </a:p>
        </p:txBody>
      </p:sp>
      <p:sp>
        <p:nvSpPr>
          <p:cNvPr id="22549" name="Freeform 8"/>
          <p:cNvSpPr>
            <a:spLocks/>
          </p:cNvSpPr>
          <p:nvPr/>
        </p:nvSpPr>
        <p:spPr bwMode="auto">
          <a:xfrm>
            <a:off x="3200400" y="4997450"/>
            <a:ext cx="693738" cy="425450"/>
          </a:xfrm>
          <a:custGeom>
            <a:avLst/>
            <a:gdLst>
              <a:gd name="T0" fmla="*/ 31555 w 693683"/>
              <a:gd name="T1" fmla="*/ 423048 h 425669"/>
              <a:gd name="T2" fmla="*/ 0 w 693683"/>
              <a:gd name="T3" fmla="*/ 0 h 425669"/>
              <a:gd name="T4" fmla="*/ 552321 w 693683"/>
              <a:gd name="T5" fmla="*/ 0 h 425669"/>
              <a:gd name="T6" fmla="*/ 694343 w 693683"/>
              <a:gd name="T7" fmla="*/ 407380 h 425669"/>
              <a:gd name="T8" fmla="*/ 31555 w 693683"/>
              <a:gd name="T9" fmla="*/ 423048 h 425669"/>
              <a:gd name="T10" fmla="*/ 0 60000 65536"/>
              <a:gd name="T11" fmla="*/ 0 60000 65536"/>
              <a:gd name="T12" fmla="*/ 0 60000 65536"/>
              <a:gd name="T13" fmla="*/ 0 60000 65536"/>
              <a:gd name="T14" fmla="*/ 0 60000 65536"/>
              <a:gd name="T15" fmla="*/ 0 w 693683"/>
              <a:gd name="T16" fmla="*/ 0 h 425669"/>
              <a:gd name="T17" fmla="*/ 693683 w 693683"/>
              <a:gd name="T18" fmla="*/ 425669 h 425669"/>
            </a:gdLst>
            <a:ahLst/>
            <a:cxnLst>
              <a:cxn ang="T10">
                <a:pos x="T0" y="T1"/>
              </a:cxn>
              <a:cxn ang="T11">
                <a:pos x="T2" y="T3"/>
              </a:cxn>
              <a:cxn ang="T12">
                <a:pos x="T4" y="T5"/>
              </a:cxn>
              <a:cxn ang="T13">
                <a:pos x="T6" y="T7"/>
              </a:cxn>
              <a:cxn ang="T14">
                <a:pos x="T8" y="T9"/>
              </a:cxn>
            </a:cxnLst>
            <a:rect l="T15" t="T16" r="T17" b="T18"/>
            <a:pathLst>
              <a:path w="693683" h="425669">
                <a:moveTo>
                  <a:pt x="31531" y="425669"/>
                </a:moveTo>
                <a:lnTo>
                  <a:pt x="0" y="0"/>
                </a:lnTo>
                <a:lnTo>
                  <a:pt x="551793" y="0"/>
                </a:lnTo>
                <a:lnTo>
                  <a:pt x="693683" y="409904"/>
                </a:lnTo>
                <a:lnTo>
                  <a:pt x="31531" y="425669"/>
                </a:lnTo>
                <a:close/>
              </a:path>
            </a:pathLst>
          </a:custGeom>
          <a:solidFill>
            <a:schemeClr val="accent1"/>
          </a:solidFill>
          <a:ln w="12700" cap="flat" cmpd="sng" algn="ctr">
            <a:solidFill>
              <a:schemeClr val="tx1"/>
            </a:solidFill>
            <a:prstDash val="solid"/>
            <a:round/>
            <a:headEnd type="none" w="med" len="med"/>
            <a:tailEnd type="none" w="med" len="med"/>
          </a:ln>
        </p:spPr>
        <p:txBody>
          <a:bodyPr/>
          <a:lstStyle/>
          <a:p>
            <a:endParaRPr lang="hu-HU"/>
          </a:p>
        </p:txBody>
      </p:sp>
      <p:cxnSp>
        <p:nvCxnSpPr>
          <p:cNvPr id="22550" name="Straight Connector 10"/>
          <p:cNvCxnSpPr>
            <a:cxnSpLocks noChangeShapeType="1"/>
          </p:cNvCxnSpPr>
          <p:nvPr/>
        </p:nvCxnSpPr>
        <p:spPr bwMode="auto">
          <a:xfrm flipH="1">
            <a:off x="3894138" y="3997325"/>
            <a:ext cx="2471737" cy="1528763"/>
          </a:xfrm>
          <a:prstGeom prst="line">
            <a:avLst/>
          </a:prstGeom>
          <a:noFill/>
          <a:ln w="57150" algn="ctr">
            <a:solidFill>
              <a:srgbClr val="FF0000"/>
            </a:solidFill>
            <a:round/>
            <a:headEnd/>
            <a:tailEnd/>
          </a:ln>
          <a:extLst>
            <a:ext uri="{909E8E84-426E-40DD-AFC4-6F175D3DCCD1}">
              <a14:hiddenFill xmlns:a14="http://schemas.microsoft.com/office/drawing/2010/main">
                <a:noFill/>
              </a14:hiddenFill>
            </a:ext>
          </a:extLst>
        </p:spPr>
      </p:cxnSp>
      <p:sp>
        <p:nvSpPr>
          <p:cNvPr id="22552" name="Rectangle 4"/>
          <p:cNvSpPr>
            <a:spLocks noChangeArrowheads="1"/>
          </p:cNvSpPr>
          <p:nvPr/>
        </p:nvSpPr>
        <p:spPr bwMode="auto">
          <a:xfrm>
            <a:off x="2800350" y="3371850"/>
            <a:ext cx="2743200" cy="1600200"/>
          </a:xfrm>
          <a:prstGeom prst="rect">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sz="2800"/>
          </a:p>
        </p:txBody>
      </p:sp>
      <p:cxnSp>
        <p:nvCxnSpPr>
          <p:cNvPr id="3" name="Egyenes összekötő 2"/>
          <p:cNvCxnSpPr/>
          <p:nvPr/>
        </p:nvCxnSpPr>
        <p:spPr>
          <a:xfrm>
            <a:off x="2780634" y="2236788"/>
            <a:ext cx="0" cy="42082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Freeform 14"/>
          <p:cNvSpPr>
            <a:spLocks/>
          </p:cNvSpPr>
          <p:nvPr/>
        </p:nvSpPr>
        <p:spPr bwMode="auto">
          <a:xfrm>
            <a:off x="4981633" y="2201857"/>
            <a:ext cx="2634137" cy="3598797"/>
          </a:xfrm>
          <a:custGeom>
            <a:avLst/>
            <a:gdLst>
              <a:gd name="T0" fmla="*/ 0 w 1941"/>
              <a:gd name="T1" fmla="*/ 0 h 1315"/>
              <a:gd name="T2" fmla="*/ 2147483647 w 1941"/>
              <a:gd name="T3" fmla="*/ 2147483647 h 1315"/>
              <a:gd name="T4" fmla="*/ 2147483647 w 1941"/>
              <a:gd name="T5" fmla="*/ 2147483647 h 1315"/>
              <a:gd name="T6" fmla="*/ 2147483647 w 1941"/>
              <a:gd name="T7" fmla="*/ 2147483647 h 1315"/>
              <a:gd name="T8" fmla="*/ 0 60000 65536"/>
              <a:gd name="T9" fmla="*/ 0 60000 65536"/>
              <a:gd name="T10" fmla="*/ 0 60000 65536"/>
              <a:gd name="T11" fmla="*/ 0 60000 65536"/>
              <a:gd name="T12" fmla="*/ 0 w 1941"/>
              <a:gd name="T13" fmla="*/ 0 h 1315"/>
              <a:gd name="T14" fmla="*/ 1941 w 1941"/>
              <a:gd name="T15" fmla="*/ 1315 h 1315"/>
              <a:gd name="connsiteX0" fmla="*/ 0 w 7953"/>
              <a:gd name="connsiteY0" fmla="*/ 0 h 9856"/>
              <a:gd name="connsiteX1" fmla="*/ 7197 w 7953"/>
              <a:gd name="connsiteY1" fmla="*/ 2190 h 9856"/>
              <a:gd name="connsiteX2" fmla="*/ 7444 w 7953"/>
              <a:gd name="connsiteY2" fmla="*/ 8722 h 9856"/>
              <a:gd name="connsiteX3" fmla="*/ 4595 w 7953"/>
              <a:gd name="connsiteY3" fmla="*/ 9856 h 9856"/>
              <a:gd name="connsiteX0" fmla="*/ 3009 w 13009"/>
              <a:gd name="connsiteY0" fmla="*/ 0 h 11950"/>
              <a:gd name="connsiteX1" fmla="*/ 12058 w 13009"/>
              <a:gd name="connsiteY1" fmla="*/ 2222 h 11950"/>
              <a:gd name="connsiteX2" fmla="*/ 12369 w 13009"/>
              <a:gd name="connsiteY2" fmla="*/ 8849 h 11950"/>
              <a:gd name="connsiteX3" fmla="*/ 0 w 13009"/>
              <a:gd name="connsiteY3" fmla="*/ 11950 h 11950"/>
              <a:gd name="connsiteX0" fmla="*/ 3009 w 12513"/>
              <a:gd name="connsiteY0" fmla="*/ 0 h 15644"/>
              <a:gd name="connsiteX1" fmla="*/ 12058 w 12513"/>
              <a:gd name="connsiteY1" fmla="*/ 2222 h 15644"/>
              <a:gd name="connsiteX2" fmla="*/ 10925 w 12513"/>
              <a:gd name="connsiteY2" fmla="*/ 15430 h 15644"/>
              <a:gd name="connsiteX3" fmla="*/ 0 w 12513"/>
              <a:gd name="connsiteY3" fmla="*/ 11950 h 15644"/>
              <a:gd name="connsiteX0" fmla="*/ 3009 w 12513"/>
              <a:gd name="connsiteY0" fmla="*/ 0 h 15778"/>
              <a:gd name="connsiteX1" fmla="*/ 12058 w 12513"/>
              <a:gd name="connsiteY1" fmla="*/ 2222 h 15778"/>
              <a:gd name="connsiteX2" fmla="*/ 10925 w 12513"/>
              <a:gd name="connsiteY2" fmla="*/ 15430 h 15778"/>
              <a:gd name="connsiteX3" fmla="*/ 0 w 12513"/>
              <a:gd name="connsiteY3" fmla="*/ 11950 h 15778"/>
              <a:gd name="connsiteX0" fmla="*/ 3009 w 12188"/>
              <a:gd name="connsiteY0" fmla="*/ 0 h 14817"/>
              <a:gd name="connsiteX1" fmla="*/ 12058 w 12188"/>
              <a:gd name="connsiteY1" fmla="*/ 2222 h 14817"/>
              <a:gd name="connsiteX2" fmla="*/ 8397 w 12188"/>
              <a:gd name="connsiteY2" fmla="*/ 14333 h 14817"/>
              <a:gd name="connsiteX3" fmla="*/ 0 w 12188"/>
              <a:gd name="connsiteY3" fmla="*/ 11950 h 14817"/>
              <a:gd name="connsiteX0" fmla="*/ 3009 w 12188"/>
              <a:gd name="connsiteY0" fmla="*/ 0 h 14843"/>
              <a:gd name="connsiteX1" fmla="*/ 12058 w 12188"/>
              <a:gd name="connsiteY1" fmla="*/ 2222 h 14843"/>
              <a:gd name="connsiteX2" fmla="*/ 8397 w 12188"/>
              <a:gd name="connsiteY2" fmla="*/ 14333 h 14843"/>
              <a:gd name="connsiteX3" fmla="*/ 0 w 12188"/>
              <a:gd name="connsiteY3" fmla="*/ 11950 h 14843"/>
              <a:gd name="connsiteX0" fmla="*/ 3009 w 10688"/>
              <a:gd name="connsiteY0" fmla="*/ 0 h 14843"/>
              <a:gd name="connsiteX1" fmla="*/ 10493 w 10688"/>
              <a:gd name="connsiteY1" fmla="*/ 7036 h 14843"/>
              <a:gd name="connsiteX2" fmla="*/ 8397 w 10688"/>
              <a:gd name="connsiteY2" fmla="*/ 14333 h 14843"/>
              <a:gd name="connsiteX3" fmla="*/ 0 w 10688"/>
              <a:gd name="connsiteY3" fmla="*/ 11950 h 14843"/>
              <a:gd name="connsiteX0" fmla="*/ 3009 w 10688"/>
              <a:gd name="connsiteY0" fmla="*/ 0 h 14843"/>
              <a:gd name="connsiteX1" fmla="*/ 10493 w 10688"/>
              <a:gd name="connsiteY1" fmla="*/ 7036 h 14843"/>
              <a:gd name="connsiteX2" fmla="*/ 8397 w 10688"/>
              <a:gd name="connsiteY2" fmla="*/ 14333 h 14843"/>
              <a:gd name="connsiteX3" fmla="*/ 0 w 10688"/>
              <a:gd name="connsiteY3" fmla="*/ 11950 h 14843"/>
              <a:gd name="connsiteX0" fmla="*/ 3852 w 10643"/>
              <a:gd name="connsiteY0" fmla="*/ 0 h 15148"/>
              <a:gd name="connsiteX1" fmla="*/ 10493 w 10643"/>
              <a:gd name="connsiteY1" fmla="*/ 7341 h 15148"/>
              <a:gd name="connsiteX2" fmla="*/ 8397 w 10643"/>
              <a:gd name="connsiteY2" fmla="*/ 14638 h 15148"/>
              <a:gd name="connsiteX3" fmla="*/ 0 w 10643"/>
              <a:gd name="connsiteY3" fmla="*/ 12255 h 15148"/>
              <a:gd name="connsiteX0" fmla="*/ 3852 w 10643"/>
              <a:gd name="connsiteY0" fmla="*/ 0 h 14868"/>
              <a:gd name="connsiteX1" fmla="*/ 10493 w 10643"/>
              <a:gd name="connsiteY1" fmla="*/ 7341 h 14868"/>
              <a:gd name="connsiteX2" fmla="*/ 8397 w 10643"/>
              <a:gd name="connsiteY2" fmla="*/ 14638 h 14868"/>
              <a:gd name="connsiteX3" fmla="*/ 0 w 10643"/>
              <a:gd name="connsiteY3" fmla="*/ 12255 h 14868"/>
              <a:gd name="connsiteX0" fmla="*/ 3852 w 10749"/>
              <a:gd name="connsiteY0" fmla="*/ 0 h 14868"/>
              <a:gd name="connsiteX1" fmla="*/ 10493 w 10749"/>
              <a:gd name="connsiteY1" fmla="*/ 7341 h 14868"/>
              <a:gd name="connsiteX2" fmla="*/ 8397 w 10749"/>
              <a:gd name="connsiteY2" fmla="*/ 14638 h 14868"/>
              <a:gd name="connsiteX3" fmla="*/ 0 w 10749"/>
              <a:gd name="connsiteY3" fmla="*/ 12255 h 14868"/>
            </a:gdLst>
            <a:ahLst/>
            <a:cxnLst>
              <a:cxn ang="0">
                <a:pos x="connsiteX0" y="connsiteY0"/>
              </a:cxn>
              <a:cxn ang="0">
                <a:pos x="connsiteX1" y="connsiteY1"/>
              </a:cxn>
              <a:cxn ang="0">
                <a:pos x="connsiteX2" y="connsiteY2"/>
              </a:cxn>
              <a:cxn ang="0">
                <a:pos x="connsiteX3" y="connsiteY3"/>
              </a:cxn>
            </a:cxnLst>
            <a:rect l="l" t="t" r="r" b="b"/>
            <a:pathLst>
              <a:path w="10749" h="14868">
                <a:moveTo>
                  <a:pt x="3852" y="0"/>
                </a:moveTo>
                <a:cubicBezTo>
                  <a:pt x="5459" y="979"/>
                  <a:pt x="9736" y="4901"/>
                  <a:pt x="10493" y="7341"/>
                </a:cubicBezTo>
                <a:cubicBezTo>
                  <a:pt x="11250" y="9781"/>
                  <a:pt x="10265" y="13587"/>
                  <a:pt x="8397" y="14638"/>
                </a:cubicBezTo>
                <a:cubicBezTo>
                  <a:pt x="5807" y="15326"/>
                  <a:pt x="986" y="14453"/>
                  <a:pt x="0" y="12255"/>
                </a:cubicBezTo>
              </a:path>
            </a:pathLst>
          </a:custGeom>
          <a:noFill/>
          <a:ln w="127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cxnSp>
        <p:nvCxnSpPr>
          <p:cNvPr id="30" name="Straight Connector 31"/>
          <p:cNvCxnSpPr>
            <a:cxnSpLocks noChangeShapeType="1"/>
          </p:cNvCxnSpPr>
          <p:nvPr/>
        </p:nvCxnSpPr>
        <p:spPr bwMode="auto">
          <a:xfrm flipH="1" flipV="1">
            <a:off x="4624387" y="3590925"/>
            <a:ext cx="766762" cy="219869"/>
          </a:xfrm>
          <a:prstGeom prst="line">
            <a:avLst/>
          </a:prstGeom>
          <a:noFill/>
          <a:ln w="57150" algn="ctr">
            <a:solidFill>
              <a:srgbClr val="FF0000"/>
            </a:solidFill>
            <a:round/>
            <a:headEnd/>
            <a:tailEnd/>
          </a:ln>
          <a:extLst>
            <a:ext uri="{909E8E84-426E-40DD-AFC4-6F175D3DCCD1}">
              <a14:hiddenFill xmlns:a14="http://schemas.microsoft.com/office/drawing/2010/main">
                <a:noFill/>
              </a14:hiddenFill>
            </a:ext>
          </a:extLst>
        </p:spPr>
      </p:cxnSp>
      <p:sp>
        <p:nvSpPr>
          <p:cNvPr id="8" name="Szabadkézi sokszög 7"/>
          <p:cNvSpPr/>
          <p:nvPr/>
        </p:nvSpPr>
        <p:spPr>
          <a:xfrm>
            <a:off x="4070555" y="3746090"/>
            <a:ext cx="1076632" cy="781665"/>
          </a:xfrm>
          <a:custGeom>
            <a:avLst/>
            <a:gdLst>
              <a:gd name="connsiteX0" fmla="*/ 294968 w 1076632"/>
              <a:gd name="connsiteY0" fmla="*/ 0 h 781665"/>
              <a:gd name="connsiteX1" fmla="*/ 0 w 1076632"/>
              <a:gd name="connsiteY1" fmla="*/ 501445 h 781665"/>
              <a:gd name="connsiteX2" fmla="*/ 752168 w 1076632"/>
              <a:gd name="connsiteY2" fmla="*/ 781665 h 781665"/>
              <a:gd name="connsiteX3" fmla="*/ 324464 w 1076632"/>
              <a:gd name="connsiteY3" fmla="*/ 398207 h 781665"/>
              <a:gd name="connsiteX4" fmla="*/ 1076632 w 1076632"/>
              <a:gd name="connsiteY4" fmla="*/ 501445 h 781665"/>
              <a:gd name="connsiteX5" fmla="*/ 663677 w 1076632"/>
              <a:gd name="connsiteY5" fmla="*/ 103239 h 781665"/>
              <a:gd name="connsiteX6" fmla="*/ 294968 w 1076632"/>
              <a:gd name="connsiteY6" fmla="*/ 0 h 781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6632" h="781665">
                <a:moveTo>
                  <a:pt x="294968" y="0"/>
                </a:moveTo>
                <a:lnTo>
                  <a:pt x="0" y="501445"/>
                </a:lnTo>
                <a:lnTo>
                  <a:pt x="752168" y="781665"/>
                </a:lnTo>
                <a:lnTo>
                  <a:pt x="324464" y="398207"/>
                </a:lnTo>
                <a:lnTo>
                  <a:pt x="1076632" y="501445"/>
                </a:lnTo>
                <a:lnTo>
                  <a:pt x="663677" y="103239"/>
                </a:lnTo>
                <a:lnTo>
                  <a:pt x="294968" y="0"/>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1"/>
          <p:cNvSpPr>
            <a:spLocks noChangeArrowheads="1"/>
          </p:cNvSpPr>
          <p:nvPr/>
        </p:nvSpPr>
        <p:spPr bwMode="auto">
          <a:xfrm>
            <a:off x="2782888" y="2617788"/>
            <a:ext cx="4611687" cy="3830637"/>
          </a:xfrm>
          <a:prstGeom prst="rect">
            <a:avLst/>
          </a:prstGeom>
          <a:solidFill>
            <a:schemeClr val="bg2"/>
          </a:solidFill>
          <a:ln>
            <a:noFill/>
          </a:ln>
          <a:extLst>
            <a:ext uri="{91240B29-F687-4F45-9708-019B960494DF}">
              <a14:hiddenLine xmlns:a14="http://schemas.microsoft.com/office/drawing/2010/main" w="5715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sz="2800"/>
          </a:p>
        </p:txBody>
      </p:sp>
      <p:sp>
        <p:nvSpPr>
          <p:cNvPr id="23555" name="Rectangle 21"/>
          <p:cNvSpPr>
            <a:spLocks noChangeArrowheads="1"/>
          </p:cNvSpPr>
          <p:nvPr/>
        </p:nvSpPr>
        <p:spPr bwMode="auto">
          <a:xfrm>
            <a:off x="2787650" y="3392488"/>
            <a:ext cx="2743200" cy="1600200"/>
          </a:xfrm>
          <a:prstGeom prst="rect">
            <a:avLst/>
          </a:prstGeom>
          <a:solidFill>
            <a:schemeClr val="bg2"/>
          </a:solidFill>
          <a:ln w="5715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sz="2800"/>
          </a:p>
        </p:txBody>
      </p:sp>
      <p:sp>
        <p:nvSpPr>
          <p:cNvPr id="6" name="Rectangle 2"/>
          <p:cNvSpPr>
            <a:spLocks noGrp="1" noChangeArrowheads="1"/>
          </p:cNvSpPr>
          <p:nvPr>
            <p:ph type="title"/>
          </p:nvPr>
        </p:nvSpPr>
        <p:spPr>
          <a:xfrm>
            <a:off x="685800" y="400050"/>
            <a:ext cx="7772400" cy="1143000"/>
          </a:xfrm>
        </p:spPr>
        <p:txBody>
          <a:bodyPr/>
          <a:lstStyle/>
          <a:p>
            <a:pPr>
              <a:defRPr/>
            </a:pPr>
            <a:r>
              <a:rPr lang="en-US" dirty="0">
                <a:solidFill>
                  <a:srgbClr val="FF0000"/>
                </a:solidFill>
              </a:rPr>
              <a:t>Clipping</a:t>
            </a:r>
            <a:endParaRPr lang="hu-HU" dirty="0" smtClean="0">
              <a:solidFill>
                <a:srgbClr val="FF0000"/>
              </a:solidFill>
            </a:endParaRPr>
          </a:p>
        </p:txBody>
      </p:sp>
      <p:sp>
        <p:nvSpPr>
          <p:cNvPr id="23558" name="Rectangle 9"/>
          <p:cNvSpPr>
            <a:spLocks noChangeArrowheads="1"/>
          </p:cNvSpPr>
          <p:nvPr/>
        </p:nvSpPr>
        <p:spPr bwMode="auto">
          <a:xfrm>
            <a:off x="2008188" y="2617788"/>
            <a:ext cx="715962"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hu-HU" altLang="hu-HU" sz="2800" i="1"/>
              <a:t>x</a:t>
            </a:r>
            <a:r>
              <a:rPr lang="hu-HU" altLang="hu-HU" sz="2800" baseline="-25000"/>
              <a:t>min</a:t>
            </a:r>
          </a:p>
        </p:txBody>
      </p:sp>
      <p:sp>
        <p:nvSpPr>
          <p:cNvPr id="23559" name="Line 17"/>
          <p:cNvSpPr>
            <a:spLocks noChangeShapeType="1"/>
          </p:cNvSpPr>
          <p:nvPr/>
        </p:nvSpPr>
        <p:spPr bwMode="auto">
          <a:xfrm flipV="1">
            <a:off x="3894138" y="4987925"/>
            <a:ext cx="874712" cy="522288"/>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23560" name="Line 19"/>
          <p:cNvSpPr>
            <a:spLocks noChangeShapeType="1"/>
          </p:cNvSpPr>
          <p:nvPr/>
        </p:nvSpPr>
        <p:spPr bwMode="auto">
          <a:xfrm flipH="1">
            <a:off x="2768600" y="2617788"/>
            <a:ext cx="19050" cy="3830637"/>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18" name="Rectangle 17"/>
          <p:cNvSpPr/>
          <p:nvPr/>
        </p:nvSpPr>
        <p:spPr>
          <a:xfrm>
            <a:off x="3421063" y="1638300"/>
            <a:ext cx="5738812" cy="522288"/>
          </a:xfrm>
          <a:prstGeom prst="rect">
            <a:avLst/>
          </a:prstGeom>
        </p:spPr>
        <p:txBody>
          <a:bodyPr>
            <a:spAutoFit/>
          </a:bodyPr>
          <a:lstStyle/>
          <a:p>
            <a:pPr marL="742950" lvl="1" indent="-285750">
              <a:spcBef>
                <a:spcPct val="20000"/>
              </a:spcBef>
              <a:buClr>
                <a:srgbClr val="FFFFFF"/>
              </a:buClr>
              <a:buSzPct val="100000"/>
              <a:defRPr/>
            </a:pPr>
            <a:r>
              <a:rPr lang="hu-HU" sz="2800" i="1" kern="0" dirty="0">
                <a:solidFill>
                  <a:srgbClr val="FFFFFF"/>
                </a:solidFill>
                <a:latin typeface="Times New Roman"/>
              </a:rPr>
              <a:t>x &gt; x</a:t>
            </a:r>
            <a:r>
              <a:rPr lang="hu-HU" sz="2800" kern="0" baseline="-25000" dirty="0">
                <a:solidFill>
                  <a:srgbClr val="FFFFFF"/>
                </a:solidFill>
                <a:latin typeface="Times New Roman"/>
              </a:rPr>
              <a:t>min</a:t>
            </a:r>
          </a:p>
        </p:txBody>
      </p:sp>
      <p:sp>
        <p:nvSpPr>
          <p:cNvPr id="20" name="Rectangle 19"/>
          <p:cNvSpPr>
            <a:spLocks noChangeArrowheads="1"/>
          </p:cNvSpPr>
          <p:nvPr/>
        </p:nvSpPr>
        <p:spPr bwMode="auto">
          <a:xfrm>
            <a:off x="2952750" y="5862638"/>
            <a:ext cx="9364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hu-HU" dirty="0"/>
              <a:t>Inside</a:t>
            </a:r>
            <a:endParaRPr lang="hu-HU" altLang="hu-HU" dirty="0"/>
          </a:p>
        </p:txBody>
      </p:sp>
      <p:sp>
        <p:nvSpPr>
          <p:cNvPr id="23564" name="Rectangle 20"/>
          <p:cNvSpPr>
            <a:spLocks noChangeArrowheads="1"/>
          </p:cNvSpPr>
          <p:nvPr/>
        </p:nvSpPr>
        <p:spPr bwMode="auto">
          <a:xfrm>
            <a:off x="1577975" y="5875338"/>
            <a:ext cx="11416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hu-HU" dirty="0"/>
              <a:t>Outside</a:t>
            </a:r>
            <a:endParaRPr lang="hu-HU" altLang="hu-HU" dirty="0"/>
          </a:p>
        </p:txBody>
      </p:sp>
      <p:sp>
        <p:nvSpPr>
          <p:cNvPr id="23565" name="Freeform 22"/>
          <p:cNvSpPr>
            <a:spLocks/>
          </p:cNvSpPr>
          <p:nvPr/>
        </p:nvSpPr>
        <p:spPr bwMode="auto">
          <a:xfrm>
            <a:off x="2790825" y="4067175"/>
            <a:ext cx="946150" cy="962025"/>
          </a:xfrm>
          <a:custGeom>
            <a:avLst/>
            <a:gdLst>
              <a:gd name="T0" fmla="*/ 0 w 945930"/>
              <a:gd name="T1" fmla="*/ 0 h 961697"/>
              <a:gd name="T2" fmla="*/ 0 w 945930"/>
              <a:gd name="T3" fmla="*/ 601548 h 961697"/>
              <a:gd name="T4" fmla="*/ 395241 w 945930"/>
              <a:gd name="T5" fmla="*/ 490735 h 961697"/>
              <a:gd name="T6" fmla="*/ 426857 w 945930"/>
              <a:gd name="T7" fmla="*/ 965640 h 961697"/>
              <a:gd name="T8" fmla="*/ 948572 w 945930"/>
              <a:gd name="T9" fmla="*/ 949811 h 961697"/>
              <a:gd name="T10" fmla="*/ 600766 w 945930"/>
              <a:gd name="T11" fmla="*/ 15826 h 961697"/>
              <a:gd name="T12" fmla="*/ 379428 w 945930"/>
              <a:gd name="T13" fmla="*/ 189967 h 961697"/>
              <a:gd name="T14" fmla="*/ 0 w 945930"/>
              <a:gd name="T15" fmla="*/ 0 h 961697"/>
              <a:gd name="T16" fmla="*/ 0 60000 65536"/>
              <a:gd name="T17" fmla="*/ 0 60000 65536"/>
              <a:gd name="T18" fmla="*/ 0 60000 65536"/>
              <a:gd name="T19" fmla="*/ 0 60000 65536"/>
              <a:gd name="T20" fmla="*/ 0 60000 65536"/>
              <a:gd name="T21" fmla="*/ 0 60000 65536"/>
              <a:gd name="T22" fmla="*/ 0 60000 65536"/>
              <a:gd name="T23" fmla="*/ 0 60000 65536"/>
              <a:gd name="T24" fmla="*/ 0 w 945930"/>
              <a:gd name="T25" fmla="*/ 0 h 961697"/>
              <a:gd name="T26" fmla="*/ 945930 w 945930"/>
              <a:gd name="T27" fmla="*/ 961697 h 96169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45930" h="961697">
                <a:moveTo>
                  <a:pt x="0" y="0"/>
                </a:moveTo>
                <a:lnTo>
                  <a:pt x="0" y="599090"/>
                </a:lnTo>
                <a:lnTo>
                  <a:pt x="394137" y="488731"/>
                </a:lnTo>
                <a:lnTo>
                  <a:pt x="425669" y="961697"/>
                </a:lnTo>
                <a:lnTo>
                  <a:pt x="945930" y="945931"/>
                </a:lnTo>
                <a:lnTo>
                  <a:pt x="599089" y="15766"/>
                </a:lnTo>
                <a:lnTo>
                  <a:pt x="378372" y="189187"/>
                </a:lnTo>
                <a:lnTo>
                  <a:pt x="0" y="0"/>
                </a:lnTo>
                <a:close/>
              </a:path>
            </a:pathLst>
          </a:custGeom>
          <a:solidFill>
            <a:schemeClr val="accent1"/>
          </a:solidFill>
          <a:ln w="12700" cap="flat" cmpd="sng" algn="ctr">
            <a:solidFill>
              <a:schemeClr val="tx1"/>
            </a:solidFill>
            <a:prstDash val="solid"/>
            <a:round/>
            <a:headEnd type="none" w="med" len="med"/>
            <a:tailEnd type="none" w="med" len="med"/>
          </a:ln>
        </p:spPr>
        <p:txBody>
          <a:bodyPr/>
          <a:lstStyle/>
          <a:p>
            <a:endParaRPr lang="hu-HU"/>
          </a:p>
        </p:txBody>
      </p:sp>
      <p:sp>
        <p:nvSpPr>
          <p:cNvPr id="24" name="Freeform 23"/>
          <p:cNvSpPr>
            <a:spLocks/>
          </p:cNvSpPr>
          <p:nvPr/>
        </p:nvSpPr>
        <p:spPr bwMode="auto">
          <a:xfrm>
            <a:off x="2238375" y="3846513"/>
            <a:ext cx="584200" cy="1025525"/>
          </a:xfrm>
          <a:custGeom>
            <a:avLst/>
            <a:gdLst>
              <a:gd name="T0" fmla="*/ 0 w 583325"/>
              <a:gd name="T1" fmla="*/ 0 h 1024758"/>
              <a:gd name="T2" fmla="*/ 561808 w 583325"/>
              <a:gd name="T3" fmla="*/ 238615 h 1024758"/>
              <a:gd name="T4" fmla="*/ 593913 w 583325"/>
              <a:gd name="T5" fmla="*/ 827201 h 1024758"/>
              <a:gd name="T6" fmla="*/ 1 w 583325"/>
              <a:gd name="T7" fmla="*/ 1034000 h 1024758"/>
              <a:gd name="T8" fmla="*/ 0 w 583325"/>
              <a:gd name="T9" fmla="*/ 0 h 1024758"/>
              <a:gd name="T10" fmla="*/ 0 60000 65536"/>
              <a:gd name="T11" fmla="*/ 0 60000 65536"/>
              <a:gd name="T12" fmla="*/ 0 60000 65536"/>
              <a:gd name="T13" fmla="*/ 0 60000 65536"/>
              <a:gd name="T14" fmla="*/ 0 60000 65536"/>
              <a:gd name="T15" fmla="*/ 0 w 583325"/>
              <a:gd name="T16" fmla="*/ 0 h 1024758"/>
              <a:gd name="T17" fmla="*/ 583325 w 583325"/>
              <a:gd name="T18" fmla="*/ 1024758 h 1024758"/>
            </a:gdLst>
            <a:ahLst/>
            <a:cxnLst>
              <a:cxn ang="T10">
                <a:pos x="T0" y="T1"/>
              </a:cxn>
              <a:cxn ang="T11">
                <a:pos x="T2" y="T3"/>
              </a:cxn>
              <a:cxn ang="T12">
                <a:pos x="T4" y="T5"/>
              </a:cxn>
              <a:cxn ang="T13">
                <a:pos x="T6" y="T7"/>
              </a:cxn>
              <a:cxn ang="T14">
                <a:pos x="T8" y="T9"/>
              </a:cxn>
            </a:cxnLst>
            <a:rect l="T15" t="T16" r="T17" b="T18"/>
            <a:pathLst>
              <a:path w="583325" h="1024758">
                <a:moveTo>
                  <a:pt x="0" y="0"/>
                </a:moveTo>
                <a:lnTo>
                  <a:pt x="551794" y="236483"/>
                </a:lnTo>
                <a:lnTo>
                  <a:pt x="583325" y="819807"/>
                </a:lnTo>
                <a:lnTo>
                  <a:pt x="1" y="1024758"/>
                </a:lnTo>
                <a:cubicBezTo>
                  <a:pt x="1" y="683172"/>
                  <a:pt x="0" y="341586"/>
                  <a:pt x="0" y="0"/>
                </a:cubicBezTo>
                <a:close/>
              </a:path>
            </a:pathLst>
          </a:custGeom>
          <a:solidFill>
            <a:schemeClr val="accent1"/>
          </a:solidFill>
          <a:ln w="12700" cap="flat" cmpd="sng" algn="ctr">
            <a:solidFill>
              <a:schemeClr val="tx1"/>
            </a:solidFill>
            <a:prstDash val="solid"/>
            <a:round/>
            <a:headEnd type="none" w="med" len="med"/>
            <a:tailEnd type="none" w="med" len="med"/>
          </a:ln>
        </p:spPr>
        <p:txBody>
          <a:bodyPr/>
          <a:lstStyle/>
          <a:p>
            <a:endParaRPr lang="hu-HU"/>
          </a:p>
        </p:txBody>
      </p:sp>
      <p:sp>
        <p:nvSpPr>
          <p:cNvPr id="23567" name="Freeform 24"/>
          <p:cNvSpPr>
            <a:spLocks/>
          </p:cNvSpPr>
          <p:nvPr/>
        </p:nvSpPr>
        <p:spPr bwMode="auto">
          <a:xfrm>
            <a:off x="3200400" y="4982702"/>
            <a:ext cx="693738" cy="440198"/>
          </a:xfrm>
          <a:custGeom>
            <a:avLst/>
            <a:gdLst>
              <a:gd name="T0" fmla="*/ 31555 w 693683"/>
              <a:gd name="T1" fmla="*/ 423048 h 425669"/>
              <a:gd name="T2" fmla="*/ 0 w 693683"/>
              <a:gd name="T3" fmla="*/ 0 h 425669"/>
              <a:gd name="T4" fmla="*/ 552321 w 693683"/>
              <a:gd name="T5" fmla="*/ 0 h 425669"/>
              <a:gd name="T6" fmla="*/ 694343 w 693683"/>
              <a:gd name="T7" fmla="*/ 407380 h 425669"/>
              <a:gd name="T8" fmla="*/ 31555 w 693683"/>
              <a:gd name="T9" fmla="*/ 423048 h 425669"/>
              <a:gd name="T10" fmla="*/ 0 60000 65536"/>
              <a:gd name="T11" fmla="*/ 0 60000 65536"/>
              <a:gd name="T12" fmla="*/ 0 60000 65536"/>
              <a:gd name="T13" fmla="*/ 0 60000 65536"/>
              <a:gd name="T14" fmla="*/ 0 60000 65536"/>
              <a:gd name="T15" fmla="*/ 0 w 693683"/>
              <a:gd name="T16" fmla="*/ 0 h 425669"/>
              <a:gd name="T17" fmla="*/ 693683 w 693683"/>
              <a:gd name="T18" fmla="*/ 425669 h 425669"/>
              <a:gd name="connsiteX0" fmla="*/ 31531 w 693683"/>
              <a:gd name="connsiteY0" fmla="*/ 440425 h 440425"/>
              <a:gd name="connsiteX1" fmla="*/ 0 w 693683"/>
              <a:gd name="connsiteY1" fmla="*/ 14756 h 440425"/>
              <a:gd name="connsiteX2" fmla="*/ 507508 w 693683"/>
              <a:gd name="connsiteY2" fmla="*/ 0 h 440425"/>
              <a:gd name="connsiteX3" fmla="*/ 693683 w 693683"/>
              <a:gd name="connsiteY3" fmla="*/ 424660 h 440425"/>
              <a:gd name="connsiteX4" fmla="*/ 31531 w 693683"/>
              <a:gd name="connsiteY4" fmla="*/ 440425 h 440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3683" h="440425">
                <a:moveTo>
                  <a:pt x="31531" y="440425"/>
                </a:moveTo>
                <a:lnTo>
                  <a:pt x="0" y="14756"/>
                </a:lnTo>
                <a:lnTo>
                  <a:pt x="507508" y="0"/>
                </a:lnTo>
                <a:lnTo>
                  <a:pt x="693683" y="424660"/>
                </a:lnTo>
                <a:lnTo>
                  <a:pt x="31531" y="440425"/>
                </a:lnTo>
                <a:close/>
              </a:path>
            </a:pathLst>
          </a:custGeom>
          <a:solidFill>
            <a:schemeClr val="accent1"/>
          </a:solidFill>
          <a:ln w="12700" cap="flat" cmpd="sng" algn="ctr">
            <a:solidFill>
              <a:schemeClr val="tx1"/>
            </a:solidFill>
            <a:prstDash val="solid"/>
            <a:round/>
            <a:headEnd type="none" w="med" len="med"/>
            <a:tailEnd type="none" w="med" len="med"/>
          </a:ln>
        </p:spPr>
        <p:txBody>
          <a:bodyPr/>
          <a:lstStyle/>
          <a:p>
            <a:endParaRPr lang="hu-HU"/>
          </a:p>
        </p:txBody>
      </p:sp>
      <p:cxnSp>
        <p:nvCxnSpPr>
          <p:cNvPr id="23568" name="Straight Connector 25"/>
          <p:cNvCxnSpPr>
            <a:cxnSpLocks noChangeShapeType="1"/>
          </p:cNvCxnSpPr>
          <p:nvPr/>
        </p:nvCxnSpPr>
        <p:spPr bwMode="auto">
          <a:xfrm flipH="1">
            <a:off x="5527675" y="3997325"/>
            <a:ext cx="838200" cy="534988"/>
          </a:xfrm>
          <a:prstGeom prst="line">
            <a:avLst/>
          </a:prstGeom>
          <a:noFill/>
          <a:ln w="57150" algn="ctr">
            <a:solidFill>
              <a:srgbClr val="FF0000"/>
            </a:solidFill>
            <a:round/>
            <a:headEnd/>
            <a:tailEnd/>
          </a:ln>
          <a:extLst>
            <a:ext uri="{909E8E84-426E-40DD-AFC4-6F175D3DCCD1}">
              <a14:hiddenFill xmlns:a14="http://schemas.microsoft.com/office/drawing/2010/main">
                <a:noFill/>
              </a14:hiddenFill>
            </a:ext>
          </a:extLst>
        </p:spPr>
      </p:cxnSp>
      <p:cxnSp>
        <p:nvCxnSpPr>
          <p:cNvPr id="23569" name="Straight Connector 26"/>
          <p:cNvCxnSpPr>
            <a:cxnSpLocks noChangeShapeType="1"/>
          </p:cNvCxnSpPr>
          <p:nvPr/>
        </p:nvCxnSpPr>
        <p:spPr bwMode="auto">
          <a:xfrm flipH="1">
            <a:off x="4768850" y="4508500"/>
            <a:ext cx="766763" cy="495300"/>
          </a:xfrm>
          <a:prstGeom prst="line">
            <a:avLst/>
          </a:prstGeom>
          <a:noFill/>
          <a:ln w="57150" algn="ctr">
            <a:solidFill>
              <a:srgbClr val="FF0000"/>
            </a:solidFill>
            <a:round/>
            <a:headEnd/>
            <a:tailEnd/>
          </a:ln>
          <a:extLst>
            <a:ext uri="{909E8E84-426E-40DD-AFC4-6F175D3DCCD1}">
              <a14:hiddenFill xmlns:a14="http://schemas.microsoft.com/office/drawing/2010/main">
                <a:noFill/>
              </a14:hiddenFill>
            </a:ext>
          </a:extLst>
        </p:spPr>
      </p:cxnSp>
      <p:sp>
        <p:nvSpPr>
          <p:cNvPr id="23570" name="Rectangle 4"/>
          <p:cNvSpPr>
            <a:spLocks noChangeArrowheads="1"/>
          </p:cNvSpPr>
          <p:nvPr/>
        </p:nvSpPr>
        <p:spPr bwMode="auto">
          <a:xfrm>
            <a:off x="2784475" y="3387725"/>
            <a:ext cx="2743200" cy="1600200"/>
          </a:xfrm>
          <a:prstGeom prst="rect">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sz="2800"/>
          </a:p>
        </p:txBody>
      </p:sp>
      <p:sp>
        <p:nvSpPr>
          <p:cNvPr id="19" name="Oval 6"/>
          <p:cNvSpPr>
            <a:spLocks noChangeArrowheads="1"/>
          </p:cNvSpPr>
          <p:nvPr/>
        </p:nvSpPr>
        <p:spPr bwMode="auto">
          <a:xfrm>
            <a:off x="3889690" y="3659037"/>
            <a:ext cx="152400" cy="152400"/>
          </a:xfrm>
          <a:prstGeom prst="ellipse">
            <a:avLst/>
          </a:prstGeom>
          <a:solidFill>
            <a:srgbClr val="FFFF00"/>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sz="2800"/>
          </a:p>
        </p:txBody>
      </p:sp>
      <p:sp>
        <p:nvSpPr>
          <p:cNvPr id="21" name="Rectangle 34"/>
          <p:cNvSpPr>
            <a:spLocks noChangeArrowheads="1"/>
          </p:cNvSpPr>
          <p:nvPr/>
        </p:nvSpPr>
        <p:spPr bwMode="auto">
          <a:xfrm>
            <a:off x="3072128" y="3428850"/>
            <a:ext cx="8175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hu-HU" dirty="0"/>
              <a:t>(</a:t>
            </a:r>
            <a:r>
              <a:rPr lang="hu-HU" altLang="hu-HU" i="1" dirty="0"/>
              <a:t>x</a:t>
            </a:r>
            <a:r>
              <a:rPr lang="en-US" altLang="hu-HU" i="1" dirty="0"/>
              <a:t>, y</a:t>
            </a:r>
            <a:r>
              <a:rPr lang="en-US" altLang="hu-HU" dirty="0"/>
              <a:t>)</a:t>
            </a:r>
            <a:endParaRPr lang="hu-HU" altLang="hu-HU" dirty="0"/>
          </a:p>
        </p:txBody>
      </p:sp>
      <p:cxnSp>
        <p:nvCxnSpPr>
          <p:cNvPr id="22" name="Straight Connector 31"/>
          <p:cNvCxnSpPr>
            <a:cxnSpLocks noChangeShapeType="1"/>
          </p:cNvCxnSpPr>
          <p:nvPr/>
        </p:nvCxnSpPr>
        <p:spPr bwMode="auto">
          <a:xfrm flipH="1" flipV="1">
            <a:off x="4624387" y="3590925"/>
            <a:ext cx="766762" cy="219869"/>
          </a:xfrm>
          <a:prstGeom prst="line">
            <a:avLst/>
          </a:prstGeom>
          <a:noFill/>
          <a:ln w="57150" algn="ctr">
            <a:solidFill>
              <a:srgbClr val="FF0000"/>
            </a:solidFill>
            <a:round/>
            <a:headEnd/>
            <a:tailEnd/>
          </a:ln>
          <a:extLst>
            <a:ext uri="{909E8E84-426E-40DD-AFC4-6F175D3DCCD1}">
              <a14:hiddenFill xmlns:a14="http://schemas.microsoft.com/office/drawing/2010/main">
                <a:noFill/>
              </a14:hiddenFill>
            </a:ext>
          </a:extLst>
        </p:spPr>
      </p:cxnSp>
      <p:sp>
        <p:nvSpPr>
          <p:cNvPr id="23" name="Szabadkézi sokszög 22"/>
          <p:cNvSpPr/>
          <p:nvPr/>
        </p:nvSpPr>
        <p:spPr>
          <a:xfrm>
            <a:off x="4070555" y="3746090"/>
            <a:ext cx="1076632" cy="781665"/>
          </a:xfrm>
          <a:custGeom>
            <a:avLst/>
            <a:gdLst>
              <a:gd name="connsiteX0" fmla="*/ 294968 w 1076632"/>
              <a:gd name="connsiteY0" fmla="*/ 0 h 781665"/>
              <a:gd name="connsiteX1" fmla="*/ 0 w 1076632"/>
              <a:gd name="connsiteY1" fmla="*/ 501445 h 781665"/>
              <a:gd name="connsiteX2" fmla="*/ 752168 w 1076632"/>
              <a:gd name="connsiteY2" fmla="*/ 781665 h 781665"/>
              <a:gd name="connsiteX3" fmla="*/ 324464 w 1076632"/>
              <a:gd name="connsiteY3" fmla="*/ 398207 h 781665"/>
              <a:gd name="connsiteX4" fmla="*/ 1076632 w 1076632"/>
              <a:gd name="connsiteY4" fmla="*/ 501445 h 781665"/>
              <a:gd name="connsiteX5" fmla="*/ 663677 w 1076632"/>
              <a:gd name="connsiteY5" fmla="*/ 103239 h 781665"/>
              <a:gd name="connsiteX6" fmla="*/ 294968 w 1076632"/>
              <a:gd name="connsiteY6" fmla="*/ 0 h 781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6632" h="781665">
                <a:moveTo>
                  <a:pt x="294968" y="0"/>
                </a:moveTo>
                <a:lnTo>
                  <a:pt x="0" y="501445"/>
                </a:lnTo>
                <a:lnTo>
                  <a:pt x="752168" y="781665"/>
                </a:lnTo>
                <a:lnTo>
                  <a:pt x="324464" y="398207"/>
                </a:lnTo>
                <a:lnTo>
                  <a:pt x="1076632" y="501445"/>
                </a:lnTo>
                <a:lnTo>
                  <a:pt x="663677" y="103239"/>
                </a:lnTo>
                <a:lnTo>
                  <a:pt x="294968" y="0"/>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xit" presetSubtype="8" fill="hold" grpId="0" nodeType="clickEffect">
                                  <p:stCondLst>
                                    <p:cond delay="0"/>
                                  </p:stCondLst>
                                  <p:childTnLst>
                                    <p:anim calcmode="lin" valueType="num">
                                      <p:cBhvr additive="base">
                                        <p:cTn id="10" dur="500"/>
                                        <p:tgtEl>
                                          <p:spTgt spid="24"/>
                                        </p:tgtEl>
                                        <p:attrNameLst>
                                          <p:attrName>ppt_x</p:attrName>
                                        </p:attrNameLst>
                                      </p:cBhvr>
                                      <p:tavLst>
                                        <p:tav tm="0">
                                          <p:val>
                                            <p:strVal val="ppt_x"/>
                                          </p:val>
                                        </p:tav>
                                        <p:tav tm="100000">
                                          <p:val>
                                            <p:strVal val="0-ppt_w/2"/>
                                          </p:val>
                                        </p:tav>
                                      </p:tavLst>
                                    </p:anim>
                                    <p:anim calcmode="lin" valueType="num">
                                      <p:cBhvr additive="base">
                                        <p:cTn id="11" dur="500"/>
                                        <p:tgtEl>
                                          <p:spTgt spid="24"/>
                                        </p:tgtEl>
                                        <p:attrNameLst>
                                          <p:attrName>ppt_y</p:attrName>
                                        </p:attrNameLst>
                                      </p:cBhvr>
                                      <p:tavLst>
                                        <p:tav tm="0">
                                          <p:val>
                                            <p:strVal val="ppt_y"/>
                                          </p:val>
                                        </p:tav>
                                        <p:tav tm="100000">
                                          <p:val>
                                            <p:strVal val="ppt_y"/>
                                          </p:val>
                                        </p:tav>
                                      </p:tavLst>
                                    </p:anim>
                                    <p:set>
                                      <p:cBhvr>
                                        <p:cTn id="12"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1"/>
          <p:cNvSpPr>
            <a:spLocks noChangeArrowheads="1"/>
          </p:cNvSpPr>
          <p:nvPr/>
        </p:nvSpPr>
        <p:spPr bwMode="auto">
          <a:xfrm>
            <a:off x="898525" y="2617788"/>
            <a:ext cx="6496050" cy="2386012"/>
          </a:xfrm>
          <a:prstGeom prst="rect">
            <a:avLst/>
          </a:prstGeom>
          <a:solidFill>
            <a:schemeClr val="bg2"/>
          </a:solidFill>
          <a:ln>
            <a:noFill/>
          </a:ln>
          <a:extLst>
            <a:ext uri="{91240B29-F687-4F45-9708-019B960494DF}">
              <a14:hiddenLine xmlns:a14="http://schemas.microsoft.com/office/drawing/2010/main" w="5715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sz="2800"/>
          </a:p>
        </p:txBody>
      </p:sp>
      <p:sp>
        <p:nvSpPr>
          <p:cNvPr id="6" name="Rectangle 2"/>
          <p:cNvSpPr>
            <a:spLocks noGrp="1" noChangeArrowheads="1"/>
          </p:cNvSpPr>
          <p:nvPr>
            <p:ph type="title"/>
          </p:nvPr>
        </p:nvSpPr>
        <p:spPr>
          <a:xfrm>
            <a:off x="685800" y="400050"/>
            <a:ext cx="7772400" cy="1143000"/>
          </a:xfrm>
        </p:spPr>
        <p:txBody>
          <a:bodyPr/>
          <a:lstStyle/>
          <a:p>
            <a:pPr>
              <a:defRPr/>
            </a:pPr>
            <a:r>
              <a:rPr lang="en-US" dirty="0">
                <a:solidFill>
                  <a:srgbClr val="FF0000"/>
                </a:solidFill>
              </a:rPr>
              <a:t>Clipping</a:t>
            </a:r>
            <a:endParaRPr lang="hu-HU" dirty="0" smtClean="0">
              <a:solidFill>
                <a:srgbClr val="FF0000"/>
              </a:solidFill>
            </a:endParaRPr>
          </a:p>
        </p:txBody>
      </p:sp>
      <p:sp>
        <p:nvSpPr>
          <p:cNvPr id="24581" name="Rectangle 11"/>
          <p:cNvSpPr>
            <a:spLocks noChangeArrowheads="1"/>
          </p:cNvSpPr>
          <p:nvPr/>
        </p:nvSpPr>
        <p:spPr bwMode="auto">
          <a:xfrm>
            <a:off x="4535488" y="5003800"/>
            <a:ext cx="71596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hu-HU" altLang="hu-HU" sz="2800" i="1"/>
              <a:t>y</a:t>
            </a:r>
            <a:r>
              <a:rPr lang="hu-HU" altLang="hu-HU" sz="2800" baseline="-25000"/>
              <a:t>min</a:t>
            </a:r>
          </a:p>
        </p:txBody>
      </p:sp>
      <p:sp>
        <p:nvSpPr>
          <p:cNvPr id="24582" name="Line 19"/>
          <p:cNvSpPr>
            <a:spLocks noChangeShapeType="1"/>
          </p:cNvSpPr>
          <p:nvPr/>
        </p:nvSpPr>
        <p:spPr bwMode="auto">
          <a:xfrm>
            <a:off x="841375" y="4992688"/>
            <a:ext cx="6684963"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24583" name="Rectangle 4"/>
          <p:cNvSpPr>
            <a:spLocks noChangeArrowheads="1"/>
          </p:cNvSpPr>
          <p:nvPr/>
        </p:nvSpPr>
        <p:spPr bwMode="auto">
          <a:xfrm>
            <a:off x="2784475" y="3387725"/>
            <a:ext cx="2743200" cy="1600200"/>
          </a:xfrm>
          <a:prstGeom prst="rect">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sz="2800"/>
          </a:p>
        </p:txBody>
      </p:sp>
      <p:sp>
        <p:nvSpPr>
          <p:cNvPr id="20" name="Rectangle 19"/>
          <p:cNvSpPr/>
          <p:nvPr/>
        </p:nvSpPr>
        <p:spPr>
          <a:xfrm>
            <a:off x="3200400" y="1638300"/>
            <a:ext cx="5959475" cy="522288"/>
          </a:xfrm>
          <a:prstGeom prst="rect">
            <a:avLst/>
          </a:prstGeom>
        </p:spPr>
        <p:txBody>
          <a:bodyPr>
            <a:spAutoFit/>
          </a:bodyPr>
          <a:lstStyle/>
          <a:p>
            <a:pPr marL="742950" lvl="1" indent="-285750">
              <a:spcBef>
                <a:spcPct val="20000"/>
              </a:spcBef>
              <a:buClr>
                <a:srgbClr val="FFFFFF"/>
              </a:buClr>
              <a:buSzPct val="100000"/>
              <a:defRPr/>
            </a:pPr>
            <a:r>
              <a:rPr lang="hu-HU" sz="2800" i="1" kern="0" dirty="0">
                <a:solidFill>
                  <a:srgbClr val="FFFFFF"/>
                </a:solidFill>
                <a:latin typeface="Times New Roman"/>
              </a:rPr>
              <a:t>y &gt; y</a:t>
            </a:r>
            <a:r>
              <a:rPr lang="hu-HU" sz="2800" kern="0" baseline="-25000" dirty="0">
                <a:solidFill>
                  <a:srgbClr val="FFFFFF"/>
                </a:solidFill>
                <a:latin typeface="Times New Roman"/>
              </a:rPr>
              <a:t>min</a:t>
            </a:r>
          </a:p>
        </p:txBody>
      </p:sp>
      <p:sp>
        <p:nvSpPr>
          <p:cNvPr id="24586" name="Rectangle 21"/>
          <p:cNvSpPr>
            <a:spLocks noChangeArrowheads="1"/>
          </p:cNvSpPr>
          <p:nvPr/>
        </p:nvSpPr>
        <p:spPr bwMode="auto">
          <a:xfrm>
            <a:off x="1308100" y="3341688"/>
            <a:ext cx="9364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hu-HU" dirty="0"/>
              <a:t>Inside</a:t>
            </a:r>
            <a:endParaRPr lang="hu-HU" altLang="hu-HU" dirty="0"/>
          </a:p>
        </p:txBody>
      </p:sp>
      <p:sp>
        <p:nvSpPr>
          <p:cNvPr id="24587" name="Rectangle 22"/>
          <p:cNvSpPr>
            <a:spLocks noChangeArrowheads="1"/>
          </p:cNvSpPr>
          <p:nvPr/>
        </p:nvSpPr>
        <p:spPr bwMode="auto">
          <a:xfrm>
            <a:off x="1308100" y="5921375"/>
            <a:ext cx="11416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hu-HU" dirty="0" smtClean="0"/>
              <a:t>Outside</a:t>
            </a:r>
            <a:endParaRPr lang="hu-HU" altLang="hu-HU" dirty="0"/>
          </a:p>
        </p:txBody>
      </p:sp>
      <p:sp>
        <p:nvSpPr>
          <p:cNvPr id="24" name="Line 17"/>
          <p:cNvSpPr>
            <a:spLocks noChangeShapeType="1"/>
          </p:cNvSpPr>
          <p:nvPr/>
        </p:nvSpPr>
        <p:spPr bwMode="auto">
          <a:xfrm flipV="1">
            <a:off x="3894138" y="4987925"/>
            <a:ext cx="874712" cy="522288"/>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24589" name="Freeform 24"/>
          <p:cNvSpPr>
            <a:spLocks/>
          </p:cNvSpPr>
          <p:nvPr/>
        </p:nvSpPr>
        <p:spPr bwMode="auto">
          <a:xfrm>
            <a:off x="2790825" y="4067175"/>
            <a:ext cx="946150" cy="962025"/>
          </a:xfrm>
          <a:custGeom>
            <a:avLst/>
            <a:gdLst>
              <a:gd name="T0" fmla="*/ 0 w 945930"/>
              <a:gd name="T1" fmla="*/ 0 h 961697"/>
              <a:gd name="T2" fmla="*/ 0 w 945930"/>
              <a:gd name="T3" fmla="*/ 601548 h 961697"/>
              <a:gd name="T4" fmla="*/ 395241 w 945930"/>
              <a:gd name="T5" fmla="*/ 490735 h 961697"/>
              <a:gd name="T6" fmla="*/ 426857 w 945930"/>
              <a:gd name="T7" fmla="*/ 965640 h 961697"/>
              <a:gd name="T8" fmla="*/ 948572 w 945930"/>
              <a:gd name="T9" fmla="*/ 949811 h 961697"/>
              <a:gd name="T10" fmla="*/ 600766 w 945930"/>
              <a:gd name="T11" fmla="*/ 15826 h 961697"/>
              <a:gd name="T12" fmla="*/ 379428 w 945930"/>
              <a:gd name="T13" fmla="*/ 189967 h 961697"/>
              <a:gd name="T14" fmla="*/ 0 w 945930"/>
              <a:gd name="T15" fmla="*/ 0 h 961697"/>
              <a:gd name="T16" fmla="*/ 0 60000 65536"/>
              <a:gd name="T17" fmla="*/ 0 60000 65536"/>
              <a:gd name="T18" fmla="*/ 0 60000 65536"/>
              <a:gd name="T19" fmla="*/ 0 60000 65536"/>
              <a:gd name="T20" fmla="*/ 0 60000 65536"/>
              <a:gd name="T21" fmla="*/ 0 60000 65536"/>
              <a:gd name="T22" fmla="*/ 0 60000 65536"/>
              <a:gd name="T23" fmla="*/ 0 60000 65536"/>
              <a:gd name="T24" fmla="*/ 0 w 945930"/>
              <a:gd name="T25" fmla="*/ 0 h 961697"/>
              <a:gd name="T26" fmla="*/ 945930 w 945930"/>
              <a:gd name="T27" fmla="*/ 961697 h 96169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45930" h="961697">
                <a:moveTo>
                  <a:pt x="0" y="0"/>
                </a:moveTo>
                <a:lnTo>
                  <a:pt x="0" y="599090"/>
                </a:lnTo>
                <a:lnTo>
                  <a:pt x="394137" y="488731"/>
                </a:lnTo>
                <a:lnTo>
                  <a:pt x="425669" y="961697"/>
                </a:lnTo>
                <a:lnTo>
                  <a:pt x="945930" y="945931"/>
                </a:lnTo>
                <a:lnTo>
                  <a:pt x="599089" y="15766"/>
                </a:lnTo>
                <a:lnTo>
                  <a:pt x="378372" y="189187"/>
                </a:lnTo>
                <a:lnTo>
                  <a:pt x="0" y="0"/>
                </a:lnTo>
                <a:close/>
              </a:path>
            </a:pathLst>
          </a:custGeom>
          <a:solidFill>
            <a:schemeClr val="accent1"/>
          </a:solidFill>
          <a:ln w="12700" cap="flat" cmpd="sng" algn="ctr">
            <a:solidFill>
              <a:schemeClr val="tx1"/>
            </a:solidFill>
            <a:prstDash val="solid"/>
            <a:round/>
            <a:headEnd type="none" w="med" len="med"/>
            <a:tailEnd type="none" w="med" len="med"/>
          </a:ln>
        </p:spPr>
        <p:txBody>
          <a:bodyPr/>
          <a:lstStyle/>
          <a:p>
            <a:endParaRPr lang="hu-HU"/>
          </a:p>
        </p:txBody>
      </p:sp>
      <p:sp>
        <p:nvSpPr>
          <p:cNvPr id="26" name="Freeform 25"/>
          <p:cNvSpPr>
            <a:spLocks/>
          </p:cNvSpPr>
          <p:nvPr/>
        </p:nvSpPr>
        <p:spPr bwMode="auto">
          <a:xfrm>
            <a:off x="3200400" y="4997450"/>
            <a:ext cx="693738" cy="425450"/>
          </a:xfrm>
          <a:custGeom>
            <a:avLst/>
            <a:gdLst>
              <a:gd name="T0" fmla="*/ 31555 w 693683"/>
              <a:gd name="T1" fmla="*/ 423048 h 425669"/>
              <a:gd name="T2" fmla="*/ 0 w 693683"/>
              <a:gd name="T3" fmla="*/ 0 h 425669"/>
              <a:gd name="T4" fmla="*/ 552321 w 693683"/>
              <a:gd name="T5" fmla="*/ 0 h 425669"/>
              <a:gd name="T6" fmla="*/ 694343 w 693683"/>
              <a:gd name="T7" fmla="*/ 407380 h 425669"/>
              <a:gd name="T8" fmla="*/ 31555 w 693683"/>
              <a:gd name="T9" fmla="*/ 423048 h 425669"/>
              <a:gd name="T10" fmla="*/ 0 60000 65536"/>
              <a:gd name="T11" fmla="*/ 0 60000 65536"/>
              <a:gd name="T12" fmla="*/ 0 60000 65536"/>
              <a:gd name="T13" fmla="*/ 0 60000 65536"/>
              <a:gd name="T14" fmla="*/ 0 60000 65536"/>
              <a:gd name="T15" fmla="*/ 0 w 693683"/>
              <a:gd name="T16" fmla="*/ 0 h 425669"/>
              <a:gd name="T17" fmla="*/ 693683 w 693683"/>
              <a:gd name="T18" fmla="*/ 425669 h 425669"/>
            </a:gdLst>
            <a:ahLst/>
            <a:cxnLst>
              <a:cxn ang="T10">
                <a:pos x="T0" y="T1"/>
              </a:cxn>
              <a:cxn ang="T11">
                <a:pos x="T2" y="T3"/>
              </a:cxn>
              <a:cxn ang="T12">
                <a:pos x="T4" y="T5"/>
              </a:cxn>
              <a:cxn ang="T13">
                <a:pos x="T6" y="T7"/>
              </a:cxn>
              <a:cxn ang="T14">
                <a:pos x="T8" y="T9"/>
              </a:cxn>
            </a:cxnLst>
            <a:rect l="T15" t="T16" r="T17" b="T18"/>
            <a:pathLst>
              <a:path w="693683" h="425669">
                <a:moveTo>
                  <a:pt x="31531" y="425669"/>
                </a:moveTo>
                <a:lnTo>
                  <a:pt x="0" y="0"/>
                </a:lnTo>
                <a:lnTo>
                  <a:pt x="551793" y="0"/>
                </a:lnTo>
                <a:lnTo>
                  <a:pt x="693683" y="409904"/>
                </a:lnTo>
                <a:lnTo>
                  <a:pt x="31531" y="425669"/>
                </a:lnTo>
                <a:close/>
              </a:path>
            </a:pathLst>
          </a:custGeom>
          <a:solidFill>
            <a:schemeClr val="accent1"/>
          </a:solidFill>
          <a:ln w="12700" cap="flat" cmpd="sng" algn="ctr">
            <a:solidFill>
              <a:schemeClr val="tx1"/>
            </a:solidFill>
            <a:prstDash val="solid"/>
            <a:round/>
            <a:headEnd type="none" w="med" len="med"/>
            <a:tailEnd type="none" w="med" len="med"/>
          </a:ln>
        </p:spPr>
        <p:txBody>
          <a:bodyPr/>
          <a:lstStyle/>
          <a:p>
            <a:endParaRPr lang="hu-HU"/>
          </a:p>
        </p:txBody>
      </p:sp>
      <p:cxnSp>
        <p:nvCxnSpPr>
          <p:cNvPr id="24591" name="Straight Connector 26"/>
          <p:cNvCxnSpPr>
            <a:cxnSpLocks noChangeShapeType="1"/>
          </p:cNvCxnSpPr>
          <p:nvPr/>
        </p:nvCxnSpPr>
        <p:spPr bwMode="auto">
          <a:xfrm flipH="1">
            <a:off x="5527675" y="3997325"/>
            <a:ext cx="838200" cy="534988"/>
          </a:xfrm>
          <a:prstGeom prst="line">
            <a:avLst/>
          </a:prstGeom>
          <a:noFill/>
          <a:ln w="57150" algn="ctr">
            <a:solidFill>
              <a:srgbClr val="FF0000"/>
            </a:solidFill>
            <a:round/>
            <a:headEnd/>
            <a:tailEnd/>
          </a:ln>
          <a:extLst>
            <a:ext uri="{909E8E84-426E-40DD-AFC4-6F175D3DCCD1}">
              <a14:hiddenFill xmlns:a14="http://schemas.microsoft.com/office/drawing/2010/main">
                <a:noFill/>
              </a14:hiddenFill>
            </a:ext>
          </a:extLst>
        </p:spPr>
      </p:cxnSp>
      <p:cxnSp>
        <p:nvCxnSpPr>
          <p:cNvPr id="24592" name="Straight Connector 27"/>
          <p:cNvCxnSpPr>
            <a:cxnSpLocks noChangeShapeType="1"/>
          </p:cNvCxnSpPr>
          <p:nvPr/>
        </p:nvCxnSpPr>
        <p:spPr bwMode="auto">
          <a:xfrm flipH="1">
            <a:off x="4768850" y="4508500"/>
            <a:ext cx="766763" cy="495300"/>
          </a:xfrm>
          <a:prstGeom prst="line">
            <a:avLst/>
          </a:prstGeom>
          <a:noFill/>
          <a:ln w="57150" algn="ctr">
            <a:solidFill>
              <a:srgbClr val="FF0000"/>
            </a:solidFill>
            <a:round/>
            <a:headEnd/>
            <a:tailEnd/>
          </a:ln>
          <a:extLst>
            <a:ext uri="{909E8E84-426E-40DD-AFC4-6F175D3DCCD1}">
              <a14:hiddenFill xmlns:a14="http://schemas.microsoft.com/office/drawing/2010/main">
                <a:noFill/>
              </a14:hiddenFill>
            </a:ext>
          </a:extLst>
        </p:spPr>
      </p:cxnSp>
      <p:sp>
        <p:nvSpPr>
          <p:cNvPr id="24593" name="Rectangle 21"/>
          <p:cNvSpPr>
            <a:spLocks noChangeArrowheads="1"/>
          </p:cNvSpPr>
          <p:nvPr/>
        </p:nvSpPr>
        <p:spPr bwMode="auto">
          <a:xfrm>
            <a:off x="2787650" y="3392488"/>
            <a:ext cx="2743200" cy="1600200"/>
          </a:xfrm>
          <a:prstGeom prst="rect">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sz="2800"/>
          </a:p>
        </p:txBody>
      </p:sp>
      <p:sp>
        <p:nvSpPr>
          <p:cNvPr id="18" name="Oval 6"/>
          <p:cNvSpPr>
            <a:spLocks noChangeArrowheads="1"/>
          </p:cNvSpPr>
          <p:nvPr/>
        </p:nvSpPr>
        <p:spPr bwMode="auto">
          <a:xfrm>
            <a:off x="3889690" y="3659037"/>
            <a:ext cx="152400" cy="152400"/>
          </a:xfrm>
          <a:prstGeom prst="ellipse">
            <a:avLst/>
          </a:prstGeom>
          <a:solidFill>
            <a:srgbClr val="FFFF00"/>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sz="2800"/>
          </a:p>
        </p:txBody>
      </p:sp>
      <p:sp>
        <p:nvSpPr>
          <p:cNvPr id="19" name="Rectangle 34"/>
          <p:cNvSpPr>
            <a:spLocks noChangeArrowheads="1"/>
          </p:cNvSpPr>
          <p:nvPr/>
        </p:nvSpPr>
        <p:spPr bwMode="auto">
          <a:xfrm>
            <a:off x="3072128" y="3428850"/>
            <a:ext cx="8175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hu-HU" dirty="0"/>
              <a:t>(</a:t>
            </a:r>
            <a:r>
              <a:rPr lang="hu-HU" altLang="hu-HU" i="1" dirty="0"/>
              <a:t>x</a:t>
            </a:r>
            <a:r>
              <a:rPr lang="en-US" altLang="hu-HU" i="1" dirty="0"/>
              <a:t>, y</a:t>
            </a:r>
            <a:r>
              <a:rPr lang="en-US" altLang="hu-HU" dirty="0"/>
              <a:t>)</a:t>
            </a:r>
            <a:endParaRPr lang="hu-HU" altLang="hu-HU" dirty="0"/>
          </a:p>
        </p:txBody>
      </p:sp>
      <p:cxnSp>
        <p:nvCxnSpPr>
          <p:cNvPr id="21" name="Straight Connector 31"/>
          <p:cNvCxnSpPr>
            <a:cxnSpLocks noChangeShapeType="1"/>
          </p:cNvCxnSpPr>
          <p:nvPr/>
        </p:nvCxnSpPr>
        <p:spPr bwMode="auto">
          <a:xfrm flipH="1" flipV="1">
            <a:off x="4624387" y="3590925"/>
            <a:ext cx="766762" cy="219869"/>
          </a:xfrm>
          <a:prstGeom prst="line">
            <a:avLst/>
          </a:prstGeom>
          <a:noFill/>
          <a:ln w="57150" algn="ctr">
            <a:solidFill>
              <a:srgbClr val="FF0000"/>
            </a:solidFill>
            <a:round/>
            <a:headEnd/>
            <a:tailEnd/>
          </a:ln>
          <a:extLst>
            <a:ext uri="{909E8E84-426E-40DD-AFC4-6F175D3DCCD1}">
              <a14:hiddenFill xmlns:a14="http://schemas.microsoft.com/office/drawing/2010/main">
                <a:noFill/>
              </a14:hiddenFill>
            </a:ext>
          </a:extLst>
        </p:spPr>
      </p:cxnSp>
      <p:sp>
        <p:nvSpPr>
          <p:cNvPr id="22" name="Szabadkézi sokszög 21"/>
          <p:cNvSpPr/>
          <p:nvPr/>
        </p:nvSpPr>
        <p:spPr>
          <a:xfrm>
            <a:off x="4070555" y="3746090"/>
            <a:ext cx="1076632" cy="781665"/>
          </a:xfrm>
          <a:custGeom>
            <a:avLst/>
            <a:gdLst>
              <a:gd name="connsiteX0" fmla="*/ 294968 w 1076632"/>
              <a:gd name="connsiteY0" fmla="*/ 0 h 781665"/>
              <a:gd name="connsiteX1" fmla="*/ 0 w 1076632"/>
              <a:gd name="connsiteY1" fmla="*/ 501445 h 781665"/>
              <a:gd name="connsiteX2" fmla="*/ 752168 w 1076632"/>
              <a:gd name="connsiteY2" fmla="*/ 781665 h 781665"/>
              <a:gd name="connsiteX3" fmla="*/ 324464 w 1076632"/>
              <a:gd name="connsiteY3" fmla="*/ 398207 h 781665"/>
              <a:gd name="connsiteX4" fmla="*/ 1076632 w 1076632"/>
              <a:gd name="connsiteY4" fmla="*/ 501445 h 781665"/>
              <a:gd name="connsiteX5" fmla="*/ 663677 w 1076632"/>
              <a:gd name="connsiteY5" fmla="*/ 103239 h 781665"/>
              <a:gd name="connsiteX6" fmla="*/ 294968 w 1076632"/>
              <a:gd name="connsiteY6" fmla="*/ 0 h 781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6632" h="781665">
                <a:moveTo>
                  <a:pt x="294968" y="0"/>
                </a:moveTo>
                <a:lnTo>
                  <a:pt x="0" y="501445"/>
                </a:lnTo>
                <a:lnTo>
                  <a:pt x="752168" y="781665"/>
                </a:lnTo>
                <a:lnTo>
                  <a:pt x="324464" y="398207"/>
                </a:lnTo>
                <a:lnTo>
                  <a:pt x="1076632" y="501445"/>
                </a:lnTo>
                <a:lnTo>
                  <a:pt x="663677" y="103239"/>
                </a:lnTo>
                <a:lnTo>
                  <a:pt x="294968" y="0"/>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xit" presetSubtype="4" fill="hold" grpId="0" nodeType="clickEffect">
                                  <p:stCondLst>
                                    <p:cond delay="0"/>
                                  </p:stCondLst>
                                  <p:childTnLst>
                                    <p:anim calcmode="lin" valueType="num">
                                      <p:cBhvr additive="base">
                                        <p:cTn id="6" dur="500"/>
                                        <p:tgtEl>
                                          <p:spTgt spid="26"/>
                                        </p:tgtEl>
                                        <p:attrNameLst>
                                          <p:attrName>ppt_x</p:attrName>
                                        </p:attrNameLst>
                                      </p:cBhvr>
                                      <p:tavLst>
                                        <p:tav tm="0">
                                          <p:val>
                                            <p:strVal val="ppt_x"/>
                                          </p:val>
                                        </p:tav>
                                        <p:tav tm="100000">
                                          <p:val>
                                            <p:strVal val="ppt_x"/>
                                          </p:val>
                                        </p:tav>
                                      </p:tavLst>
                                    </p:anim>
                                    <p:anim calcmode="lin" valueType="num">
                                      <p:cBhvr additive="base">
                                        <p:cTn id="7" dur="500"/>
                                        <p:tgtEl>
                                          <p:spTgt spid="26"/>
                                        </p:tgtEl>
                                        <p:attrNameLst>
                                          <p:attrName>ppt_y</p:attrName>
                                        </p:attrNameLst>
                                      </p:cBhvr>
                                      <p:tavLst>
                                        <p:tav tm="0">
                                          <p:val>
                                            <p:strVal val="ppt_y"/>
                                          </p:val>
                                        </p:tav>
                                        <p:tav tm="100000">
                                          <p:val>
                                            <p:strVal val="1+ppt_h/2"/>
                                          </p:val>
                                        </p:tav>
                                      </p:tavLst>
                                    </p:anim>
                                    <p:set>
                                      <p:cBhvr>
                                        <p:cTn id="8" dur="1" fill="hold">
                                          <p:stCondLst>
                                            <p:cond delay="499"/>
                                          </p:stCondLst>
                                        </p:cTn>
                                        <p:tgtEl>
                                          <p:spTgt spid="26"/>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24"/>
                                        </p:tgtEl>
                                        <p:attrNameLst>
                                          <p:attrName>ppt_x</p:attrName>
                                        </p:attrNameLst>
                                      </p:cBhvr>
                                      <p:tavLst>
                                        <p:tav tm="0">
                                          <p:val>
                                            <p:strVal val="ppt_x"/>
                                          </p:val>
                                        </p:tav>
                                        <p:tav tm="100000">
                                          <p:val>
                                            <p:strVal val="ppt_x"/>
                                          </p:val>
                                        </p:tav>
                                      </p:tavLst>
                                    </p:anim>
                                    <p:anim calcmode="lin" valueType="num">
                                      <p:cBhvr additive="base">
                                        <p:cTn id="11" dur="500"/>
                                        <p:tgtEl>
                                          <p:spTgt spid="24"/>
                                        </p:tgtEl>
                                        <p:attrNameLst>
                                          <p:attrName>ppt_y</p:attrName>
                                        </p:attrNameLst>
                                      </p:cBhvr>
                                      <p:tavLst>
                                        <p:tav tm="0">
                                          <p:val>
                                            <p:strVal val="ppt_y"/>
                                          </p:val>
                                        </p:tav>
                                        <p:tav tm="100000">
                                          <p:val>
                                            <p:strVal val="1+ppt_h/2"/>
                                          </p:val>
                                        </p:tav>
                                      </p:tavLst>
                                    </p:anim>
                                    <p:set>
                                      <p:cBhvr>
                                        <p:cTn id="12"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1"/>
          <p:cNvSpPr>
            <a:spLocks noChangeArrowheads="1"/>
          </p:cNvSpPr>
          <p:nvPr/>
        </p:nvSpPr>
        <p:spPr bwMode="auto">
          <a:xfrm>
            <a:off x="898525" y="2490788"/>
            <a:ext cx="4637088" cy="4162425"/>
          </a:xfrm>
          <a:prstGeom prst="rect">
            <a:avLst/>
          </a:prstGeom>
          <a:solidFill>
            <a:schemeClr val="bg2"/>
          </a:solidFill>
          <a:ln>
            <a:noFill/>
          </a:ln>
          <a:extLst>
            <a:ext uri="{91240B29-F687-4F45-9708-019B960494DF}">
              <a14:hiddenLine xmlns:a14="http://schemas.microsoft.com/office/drawing/2010/main" w="5715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sz="2800"/>
          </a:p>
        </p:txBody>
      </p:sp>
      <p:sp>
        <p:nvSpPr>
          <p:cNvPr id="25605" name="Rectangle 10"/>
          <p:cNvSpPr>
            <a:spLocks noChangeArrowheads="1"/>
          </p:cNvSpPr>
          <p:nvPr/>
        </p:nvSpPr>
        <p:spPr bwMode="auto">
          <a:xfrm>
            <a:off x="5611813" y="2557463"/>
            <a:ext cx="754062"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hu-HU" altLang="hu-HU" sz="2800" i="1"/>
              <a:t>x</a:t>
            </a:r>
            <a:r>
              <a:rPr lang="hu-HU" altLang="hu-HU" sz="2800" baseline="-25000"/>
              <a:t>max</a:t>
            </a:r>
          </a:p>
        </p:txBody>
      </p:sp>
      <p:sp>
        <p:nvSpPr>
          <p:cNvPr id="25606" name="Line 19"/>
          <p:cNvSpPr>
            <a:spLocks noChangeShapeType="1"/>
          </p:cNvSpPr>
          <p:nvPr/>
        </p:nvSpPr>
        <p:spPr bwMode="auto">
          <a:xfrm>
            <a:off x="5541963" y="2365375"/>
            <a:ext cx="0" cy="4287838"/>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25607" name="Rectangle 4"/>
          <p:cNvSpPr>
            <a:spLocks noChangeArrowheads="1"/>
          </p:cNvSpPr>
          <p:nvPr/>
        </p:nvSpPr>
        <p:spPr bwMode="auto">
          <a:xfrm>
            <a:off x="2784475" y="3387725"/>
            <a:ext cx="2743200" cy="1600200"/>
          </a:xfrm>
          <a:prstGeom prst="rect">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sz="2800"/>
          </a:p>
        </p:txBody>
      </p:sp>
      <p:sp>
        <p:nvSpPr>
          <p:cNvPr id="13" name="Rectangle 12"/>
          <p:cNvSpPr/>
          <p:nvPr/>
        </p:nvSpPr>
        <p:spPr>
          <a:xfrm>
            <a:off x="2995613" y="1638300"/>
            <a:ext cx="6164262" cy="522288"/>
          </a:xfrm>
          <a:prstGeom prst="rect">
            <a:avLst/>
          </a:prstGeom>
        </p:spPr>
        <p:txBody>
          <a:bodyPr>
            <a:spAutoFit/>
          </a:bodyPr>
          <a:lstStyle/>
          <a:p>
            <a:pPr marL="742950" lvl="1" indent="-285750">
              <a:spcBef>
                <a:spcPct val="20000"/>
              </a:spcBef>
              <a:buClr>
                <a:srgbClr val="FFFFFF"/>
              </a:buClr>
              <a:buSzPct val="100000"/>
              <a:defRPr/>
            </a:pPr>
            <a:r>
              <a:rPr lang="hu-HU" sz="2800" i="1" kern="0" dirty="0">
                <a:solidFill>
                  <a:srgbClr val="FFFFFF"/>
                </a:solidFill>
                <a:latin typeface="Times New Roman"/>
              </a:rPr>
              <a:t>x &lt; x</a:t>
            </a:r>
            <a:r>
              <a:rPr lang="hu-HU" sz="2800" kern="0" baseline="-25000" dirty="0">
                <a:solidFill>
                  <a:srgbClr val="FFFFFF"/>
                </a:solidFill>
                <a:latin typeface="Times New Roman"/>
              </a:rPr>
              <a:t>max</a:t>
            </a:r>
          </a:p>
        </p:txBody>
      </p:sp>
      <p:sp>
        <p:nvSpPr>
          <p:cNvPr id="25610" name="Rectangle 14"/>
          <p:cNvSpPr>
            <a:spLocks noChangeArrowheads="1"/>
          </p:cNvSpPr>
          <p:nvPr/>
        </p:nvSpPr>
        <p:spPr bwMode="auto">
          <a:xfrm>
            <a:off x="4395788" y="6153150"/>
            <a:ext cx="9364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hu-HU" dirty="0"/>
              <a:t>Inside</a:t>
            </a:r>
            <a:endParaRPr lang="hu-HU" altLang="hu-HU" dirty="0"/>
          </a:p>
        </p:txBody>
      </p:sp>
      <p:sp>
        <p:nvSpPr>
          <p:cNvPr id="25611" name="Rectangle 15"/>
          <p:cNvSpPr>
            <a:spLocks noChangeArrowheads="1"/>
          </p:cNvSpPr>
          <p:nvPr/>
        </p:nvSpPr>
        <p:spPr bwMode="auto">
          <a:xfrm>
            <a:off x="5980113" y="6153150"/>
            <a:ext cx="11416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hu-HU" dirty="0"/>
              <a:t>Outside</a:t>
            </a:r>
            <a:endParaRPr lang="hu-HU" altLang="hu-HU" dirty="0"/>
          </a:p>
        </p:txBody>
      </p:sp>
      <p:sp>
        <p:nvSpPr>
          <p:cNvPr id="25612" name="Freeform 17"/>
          <p:cNvSpPr>
            <a:spLocks/>
          </p:cNvSpPr>
          <p:nvPr/>
        </p:nvSpPr>
        <p:spPr bwMode="auto">
          <a:xfrm>
            <a:off x="2790825" y="4051300"/>
            <a:ext cx="946150" cy="962025"/>
          </a:xfrm>
          <a:custGeom>
            <a:avLst/>
            <a:gdLst>
              <a:gd name="T0" fmla="*/ 0 w 945930"/>
              <a:gd name="T1" fmla="*/ 0 h 961697"/>
              <a:gd name="T2" fmla="*/ 0 w 945930"/>
              <a:gd name="T3" fmla="*/ 601548 h 961697"/>
              <a:gd name="T4" fmla="*/ 395241 w 945930"/>
              <a:gd name="T5" fmla="*/ 490735 h 961697"/>
              <a:gd name="T6" fmla="*/ 426857 w 945930"/>
              <a:gd name="T7" fmla="*/ 965640 h 961697"/>
              <a:gd name="T8" fmla="*/ 948572 w 945930"/>
              <a:gd name="T9" fmla="*/ 949811 h 961697"/>
              <a:gd name="T10" fmla="*/ 600766 w 945930"/>
              <a:gd name="T11" fmla="*/ 15826 h 961697"/>
              <a:gd name="T12" fmla="*/ 379428 w 945930"/>
              <a:gd name="T13" fmla="*/ 189967 h 961697"/>
              <a:gd name="T14" fmla="*/ 0 w 945930"/>
              <a:gd name="T15" fmla="*/ 0 h 961697"/>
              <a:gd name="T16" fmla="*/ 0 60000 65536"/>
              <a:gd name="T17" fmla="*/ 0 60000 65536"/>
              <a:gd name="T18" fmla="*/ 0 60000 65536"/>
              <a:gd name="T19" fmla="*/ 0 60000 65536"/>
              <a:gd name="T20" fmla="*/ 0 60000 65536"/>
              <a:gd name="T21" fmla="*/ 0 60000 65536"/>
              <a:gd name="T22" fmla="*/ 0 60000 65536"/>
              <a:gd name="T23" fmla="*/ 0 60000 65536"/>
              <a:gd name="T24" fmla="*/ 0 w 945930"/>
              <a:gd name="T25" fmla="*/ 0 h 961697"/>
              <a:gd name="T26" fmla="*/ 945930 w 945930"/>
              <a:gd name="T27" fmla="*/ 961697 h 96169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45930" h="961697">
                <a:moveTo>
                  <a:pt x="0" y="0"/>
                </a:moveTo>
                <a:lnTo>
                  <a:pt x="0" y="599090"/>
                </a:lnTo>
                <a:lnTo>
                  <a:pt x="394137" y="488731"/>
                </a:lnTo>
                <a:lnTo>
                  <a:pt x="425669" y="961697"/>
                </a:lnTo>
                <a:lnTo>
                  <a:pt x="945930" y="945931"/>
                </a:lnTo>
                <a:lnTo>
                  <a:pt x="599089" y="15766"/>
                </a:lnTo>
                <a:lnTo>
                  <a:pt x="378372" y="189187"/>
                </a:lnTo>
                <a:lnTo>
                  <a:pt x="0" y="0"/>
                </a:lnTo>
                <a:close/>
              </a:path>
            </a:pathLst>
          </a:custGeom>
          <a:solidFill>
            <a:schemeClr val="accent1"/>
          </a:solidFill>
          <a:ln w="12700" cap="flat" cmpd="sng" algn="ctr">
            <a:solidFill>
              <a:schemeClr val="tx1"/>
            </a:solidFill>
            <a:prstDash val="solid"/>
            <a:round/>
            <a:headEnd type="none" w="med" len="med"/>
            <a:tailEnd type="none" w="med" len="med"/>
          </a:ln>
        </p:spPr>
        <p:txBody>
          <a:bodyPr/>
          <a:lstStyle/>
          <a:p>
            <a:endParaRPr lang="hu-HU"/>
          </a:p>
        </p:txBody>
      </p:sp>
      <p:cxnSp>
        <p:nvCxnSpPr>
          <p:cNvPr id="20" name="Straight Connector 19"/>
          <p:cNvCxnSpPr>
            <a:cxnSpLocks noChangeShapeType="1"/>
          </p:cNvCxnSpPr>
          <p:nvPr/>
        </p:nvCxnSpPr>
        <p:spPr bwMode="auto">
          <a:xfrm flipH="1">
            <a:off x="5527675" y="3997325"/>
            <a:ext cx="838200" cy="534988"/>
          </a:xfrm>
          <a:prstGeom prst="line">
            <a:avLst/>
          </a:prstGeom>
          <a:noFill/>
          <a:ln w="57150" algn="ctr">
            <a:solidFill>
              <a:srgbClr val="FF0000"/>
            </a:solidFill>
            <a:round/>
            <a:headEnd/>
            <a:tailEnd/>
          </a:ln>
          <a:extLst>
            <a:ext uri="{909E8E84-426E-40DD-AFC4-6F175D3DCCD1}">
              <a14:hiddenFill xmlns:a14="http://schemas.microsoft.com/office/drawing/2010/main">
                <a:noFill/>
              </a14:hiddenFill>
            </a:ext>
          </a:extLst>
        </p:spPr>
      </p:cxnSp>
      <p:cxnSp>
        <p:nvCxnSpPr>
          <p:cNvPr id="25614" name="Straight Connector 20"/>
          <p:cNvCxnSpPr>
            <a:cxnSpLocks noChangeShapeType="1"/>
          </p:cNvCxnSpPr>
          <p:nvPr/>
        </p:nvCxnSpPr>
        <p:spPr bwMode="auto">
          <a:xfrm flipH="1">
            <a:off x="4768850" y="4508500"/>
            <a:ext cx="766763" cy="495300"/>
          </a:xfrm>
          <a:prstGeom prst="line">
            <a:avLst/>
          </a:prstGeom>
          <a:noFill/>
          <a:ln w="57150" algn="ctr">
            <a:solidFill>
              <a:srgbClr val="FF0000"/>
            </a:solidFill>
            <a:round/>
            <a:headEnd/>
            <a:tailEnd/>
          </a:ln>
          <a:extLst>
            <a:ext uri="{909E8E84-426E-40DD-AFC4-6F175D3DCCD1}">
              <a14:hiddenFill xmlns:a14="http://schemas.microsoft.com/office/drawing/2010/main">
                <a:noFill/>
              </a14:hiddenFill>
            </a:ext>
          </a:extLst>
        </p:spPr>
      </p:cxnSp>
      <p:sp>
        <p:nvSpPr>
          <p:cNvPr id="25615" name="Rectangle 21"/>
          <p:cNvSpPr>
            <a:spLocks noChangeArrowheads="1"/>
          </p:cNvSpPr>
          <p:nvPr/>
        </p:nvSpPr>
        <p:spPr bwMode="auto">
          <a:xfrm>
            <a:off x="2787650" y="3392488"/>
            <a:ext cx="2743200" cy="1600200"/>
          </a:xfrm>
          <a:prstGeom prst="rect">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sz="2800"/>
          </a:p>
        </p:txBody>
      </p:sp>
      <p:sp>
        <p:nvSpPr>
          <p:cNvPr id="2" name="Cím 1"/>
          <p:cNvSpPr>
            <a:spLocks noGrp="1"/>
          </p:cNvSpPr>
          <p:nvPr>
            <p:ph type="title"/>
          </p:nvPr>
        </p:nvSpPr>
        <p:spPr/>
        <p:txBody>
          <a:bodyPr/>
          <a:lstStyle/>
          <a:p>
            <a:r>
              <a:rPr lang="en-US" dirty="0">
                <a:solidFill>
                  <a:srgbClr val="FF0000"/>
                </a:solidFill>
              </a:rPr>
              <a:t>Clipping</a:t>
            </a:r>
            <a:endParaRPr lang="hu-HU" dirty="0">
              <a:solidFill>
                <a:srgbClr val="FF0000"/>
              </a:solidFill>
            </a:endParaRPr>
          </a:p>
        </p:txBody>
      </p:sp>
      <p:sp>
        <p:nvSpPr>
          <p:cNvPr id="16" name="Oval 6"/>
          <p:cNvSpPr>
            <a:spLocks noChangeArrowheads="1"/>
          </p:cNvSpPr>
          <p:nvPr/>
        </p:nvSpPr>
        <p:spPr bwMode="auto">
          <a:xfrm>
            <a:off x="3889690" y="3659037"/>
            <a:ext cx="152400" cy="152400"/>
          </a:xfrm>
          <a:prstGeom prst="ellipse">
            <a:avLst/>
          </a:prstGeom>
          <a:solidFill>
            <a:srgbClr val="FFFF00"/>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sz="2800"/>
          </a:p>
        </p:txBody>
      </p:sp>
      <p:sp>
        <p:nvSpPr>
          <p:cNvPr id="17" name="Rectangle 34"/>
          <p:cNvSpPr>
            <a:spLocks noChangeArrowheads="1"/>
          </p:cNvSpPr>
          <p:nvPr/>
        </p:nvSpPr>
        <p:spPr bwMode="auto">
          <a:xfrm>
            <a:off x="3072128" y="3428850"/>
            <a:ext cx="8175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hu-HU" dirty="0"/>
              <a:t>(</a:t>
            </a:r>
            <a:r>
              <a:rPr lang="hu-HU" altLang="hu-HU" i="1" dirty="0"/>
              <a:t>x</a:t>
            </a:r>
            <a:r>
              <a:rPr lang="en-US" altLang="hu-HU" i="1" dirty="0"/>
              <a:t>, y</a:t>
            </a:r>
            <a:r>
              <a:rPr lang="en-US" altLang="hu-HU" dirty="0"/>
              <a:t>)</a:t>
            </a:r>
            <a:endParaRPr lang="hu-HU" altLang="hu-HU" dirty="0"/>
          </a:p>
        </p:txBody>
      </p:sp>
      <p:cxnSp>
        <p:nvCxnSpPr>
          <p:cNvPr id="18" name="Straight Connector 31"/>
          <p:cNvCxnSpPr>
            <a:cxnSpLocks noChangeShapeType="1"/>
          </p:cNvCxnSpPr>
          <p:nvPr/>
        </p:nvCxnSpPr>
        <p:spPr bwMode="auto">
          <a:xfrm flipH="1" flipV="1">
            <a:off x="4624387" y="3590925"/>
            <a:ext cx="766762" cy="219869"/>
          </a:xfrm>
          <a:prstGeom prst="line">
            <a:avLst/>
          </a:prstGeom>
          <a:noFill/>
          <a:ln w="57150" algn="ctr">
            <a:solidFill>
              <a:srgbClr val="FF0000"/>
            </a:solidFill>
            <a:round/>
            <a:headEnd/>
            <a:tailEnd/>
          </a:ln>
          <a:extLst>
            <a:ext uri="{909E8E84-426E-40DD-AFC4-6F175D3DCCD1}">
              <a14:hiddenFill xmlns:a14="http://schemas.microsoft.com/office/drawing/2010/main">
                <a:noFill/>
              </a14:hiddenFill>
            </a:ext>
          </a:extLst>
        </p:spPr>
      </p:cxnSp>
      <p:sp>
        <p:nvSpPr>
          <p:cNvPr id="19" name="Szabadkézi sokszög 18"/>
          <p:cNvSpPr/>
          <p:nvPr/>
        </p:nvSpPr>
        <p:spPr>
          <a:xfrm>
            <a:off x="4070555" y="3746090"/>
            <a:ext cx="1076632" cy="781665"/>
          </a:xfrm>
          <a:custGeom>
            <a:avLst/>
            <a:gdLst>
              <a:gd name="connsiteX0" fmla="*/ 294968 w 1076632"/>
              <a:gd name="connsiteY0" fmla="*/ 0 h 781665"/>
              <a:gd name="connsiteX1" fmla="*/ 0 w 1076632"/>
              <a:gd name="connsiteY1" fmla="*/ 501445 h 781665"/>
              <a:gd name="connsiteX2" fmla="*/ 752168 w 1076632"/>
              <a:gd name="connsiteY2" fmla="*/ 781665 h 781665"/>
              <a:gd name="connsiteX3" fmla="*/ 324464 w 1076632"/>
              <a:gd name="connsiteY3" fmla="*/ 398207 h 781665"/>
              <a:gd name="connsiteX4" fmla="*/ 1076632 w 1076632"/>
              <a:gd name="connsiteY4" fmla="*/ 501445 h 781665"/>
              <a:gd name="connsiteX5" fmla="*/ 663677 w 1076632"/>
              <a:gd name="connsiteY5" fmla="*/ 103239 h 781665"/>
              <a:gd name="connsiteX6" fmla="*/ 294968 w 1076632"/>
              <a:gd name="connsiteY6" fmla="*/ 0 h 781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6632" h="781665">
                <a:moveTo>
                  <a:pt x="294968" y="0"/>
                </a:moveTo>
                <a:lnTo>
                  <a:pt x="0" y="501445"/>
                </a:lnTo>
                <a:lnTo>
                  <a:pt x="752168" y="781665"/>
                </a:lnTo>
                <a:lnTo>
                  <a:pt x="324464" y="398207"/>
                </a:lnTo>
                <a:lnTo>
                  <a:pt x="1076632" y="501445"/>
                </a:lnTo>
                <a:lnTo>
                  <a:pt x="663677" y="103239"/>
                </a:lnTo>
                <a:lnTo>
                  <a:pt x="294968" y="0"/>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xit" presetSubtype="2" fill="hold" nodeType="clickEffect">
                                  <p:stCondLst>
                                    <p:cond delay="0"/>
                                  </p:stCondLst>
                                  <p:childTnLst>
                                    <p:anim calcmode="lin" valueType="num">
                                      <p:cBhvr additive="base">
                                        <p:cTn id="6" dur="500"/>
                                        <p:tgtEl>
                                          <p:spTgt spid="20"/>
                                        </p:tgtEl>
                                        <p:attrNameLst>
                                          <p:attrName>ppt_x</p:attrName>
                                        </p:attrNameLst>
                                      </p:cBhvr>
                                      <p:tavLst>
                                        <p:tav tm="0">
                                          <p:val>
                                            <p:strVal val="ppt_x"/>
                                          </p:val>
                                        </p:tav>
                                        <p:tav tm="100000">
                                          <p:val>
                                            <p:strVal val="1+ppt_w/2"/>
                                          </p:val>
                                        </p:tav>
                                      </p:tavLst>
                                    </p:anim>
                                    <p:anim calcmode="lin" valueType="num">
                                      <p:cBhvr additive="base">
                                        <p:cTn id="7" dur="500"/>
                                        <p:tgtEl>
                                          <p:spTgt spid="20"/>
                                        </p:tgtEl>
                                        <p:attrNameLst>
                                          <p:attrName>ppt_y</p:attrName>
                                        </p:attrNameLst>
                                      </p:cBhvr>
                                      <p:tavLst>
                                        <p:tav tm="0">
                                          <p:val>
                                            <p:strVal val="ppt_y"/>
                                          </p:val>
                                        </p:tav>
                                        <p:tav tm="100000">
                                          <p:val>
                                            <p:strVal val="ppt_y"/>
                                          </p:val>
                                        </p:tav>
                                      </p:tavLst>
                                    </p:anim>
                                    <p:set>
                                      <p:cBhvr>
                                        <p:cTn id="8"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1"/>
          <p:cNvSpPr>
            <a:spLocks noChangeArrowheads="1"/>
          </p:cNvSpPr>
          <p:nvPr/>
        </p:nvSpPr>
        <p:spPr bwMode="auto">
          <a:xfrm>
            <a:off x="2803525" y="3376613"/>
            <a:ext cx="2743200" cy="1600200"/>
          </a:xfrm>
          <a:prstGeom prst="rect">
            <a:avLst/>
          </a:prstGeom>
          <a:solidFill>
            <a:schemeClr val="bg2"/>
          </a:solidFill>
          <a:ln w="5715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sz="2800"/>
          </a:p>
        </p:txBody>
      </p:sp>
      <p:sp>
        <p:nvSpPr>
          <p:cNvPr id="4" name="Rectangle 21"/>
          <p:cNvSpPr>
            <a:spLocks noChangeArrowheads="1"/>
          </p:cNvSpPr>
          <p:nvPr/>
        </p:nvSpPr>
        <p:spPr bwMode="auto">
          <a:xfrm>
            <a:off x="898525" y="3373438"/>
            <a:ext cx="6496050" cy="3122612"/>
          </a:xfrm>
          <a:prstGeom prst="rect">
            <a:avLst/>
          </a:prstGeom>
          <a:solidFill>
            <a:schemeClr val="bg2"/>
          </a:solidFill>
          <a:ln>
            <a:noFill/>
          </a:ln>
          <a:extLst>
            <a:ext uri="{91240B29-F687-4F45-9708-019B960494DF}">
              <a14:hiddenLine xmlns:a14="http://schemas.microsoft.com/office/drawing/2010/main" w="5715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sz="2800"/>
          </a:p>
        </p:txBody>
      </p:sp>
      <p:sp>
        <p:nvSpPr>
          <p:cNvPr id="5" name="Rectangle 2"/>
          <p:cNvSpPr>
            <a:spLocks noGrp="1" noChangeArrowheads="1"/>
          </p:cNvSpPr>
          <p:nvPr>
            <p:ph type="title"/>
          </p:nvPr>
        </p:nvSpPr>
        <p:spPr>
          <a:xfrm>
            <a:off x="685800" y="400050"/>
            <a:ext cx="7772400" cy="1143000"/>
          </a:xfrm>
        </p:spPr>
        <p:txBody>
          <a:bodyPr/>
          <a:lstStyle/>
          <a:p>
            <a:pPr>
              <a:defRPr/>
            </a:pPr>
            <a:r>
              <a:rPr lang="en-US" dirty="0">
                <a:solidFill>
                  <a:srgbClr val="FF0000"/>
                </a:solidFill>
              </a:rPr>
              <a:t>Clipping</a:t>
            </a:r>
            <a:endParaRPr lang="hu-HU" dirty="0" smtClean="0">
              <a:solidFill>
                <a:srgbClr val="FF0000"/>
              </a:solidFill>
            </a:endParaRPr>
          </a:p>
        </p:txBody>
      </p:sp>
      <p:sp>
        <p:nvSpPr>
          <p:cNvPr id="8" name="Line 19"/>
          <p:cNvSpPr>
            <a:spLocks noChangeShapeType="1"/>
          </p:cNvSpPr>
          <p:nvPr/>
        </p:nvSpPr>
        <p:spPr bwMode="auto">
          <a:xfrm>
            <a:off x="898525" y="3376613"/>
            <a:ext cx="6683375"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26631" name="Rectangle 4"/>
          <p:cNvSpPr>
            <a:spLocks noChangeArrowheads="1"/>
          </p:cNvSpPr>
          <p:nvPr/>
        </p:nvSpPr>
        <p:spPr bwMode="auto">
          <a:xfrm>
            <a:off x="2784475" y="3387725"/>
            <a:ext cx="2743200" cy="1600200"/>
          </a:xfrm>
          <a:prstGeom prst="rect">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sz="2800"/>
          </a:p>
        </p:txBody>
      </p:sp>
      <p:sp>
        <p:nvSpPr>
          <p:cNvPr id="10" name="Rectangle 9"/>
          <p:cNvSpPr/>
          <p:nvPr/>
        </p:nvSpPr>
        <p:spPr>
          <a:xfrm>
            <a:off x="3200400" y="1638300"/>
            <a:ext cx="5959475" cy="522288"/>
          </a:xfrm>
          <a:prstGeom prst="rect">
            <a:avLst/>
          </a:prstGeom>
        </p:spPr>
        <p:txBody>
          <a:bodyPr>
            <a:spAutoFit/>
          </a:bodyPr>
          <a:lstStyle/>
          <a:p>
            <a:pPr marL="742950" lvl="1" indent="-285750">
              <a:spcBef>
                <a:spcPct val="20000"/>
              </a:spcBef>
              <a:buClr>
                <a:srgbClr val="FFFFFF"/>
              </a:buClr>
              <a:buSzPct val="100000"/>
              <a:defRPr/>
            </a:pPr>
            <a:r>
              <a:rPr lang="hu-HU" sz="2800" i="1" kern="0" dirty="0">
                <a:solidFill>
                  <a:srgbClr val="FFFFFF"/>
                </a:solidFill>
                <a:latin typeface="Times New Roman"/>
              </a:rPr>
              <a:t>y &lt; y</a:t>
            </a:r>
            <a:r>
              <a:rPr lang="hu-HU" sz="2800" kern="0" baseline="-25000" dirty="0">
                <a:solidFill>
                  <a:srgbClr val="FFFFFF"/>
                </a:solidFill>
                <a:latin typeface="Times New Roman"/>
              </a:rPr>
              <a:t>max</a:t>
            </a:r>
          </a:p>
        </p:txBody>
      </p:sp>
      <p:sp>
        <p:nvSpPr>
          <p:cNvPr id="12" name="Rectangle 11"/>
          <p:cNvSpPr>
            <a:spLocks noChangeArrowheads="1"/>
          </p:cNvSpPr>
          <p:nvPr/>
        </p:nvSpPr>
        <p:spPr bwMode="auto">
          <a:xfrm>
            <a:off x="1308100" y="3444875"/>
            <a:ext cx="9364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hu-HU" dirty="0"/>
              <a:t>Inside</a:t>
            </a:r>
            <a:endParaRPr lang="hu-HU" altLang="hu-HU" dirty="0"/>
          </a:p>
        </p:txBody>
      </p:sp>
      <p:sp>
        <p:nvSpPr>
          <p:cNvPr id="13" name="Rectangle 12"/>
          <p:cNvSpPr>
            <a:spLocks noChangeArrowheads="1"/>
          </p:cNvSpPr>
          <p:nvPr/>
        </p:nvSpPr>
        <p:spPr bwMode="auto">
          <a:xfrm>
            <a:off x="1260475" y="2155825"/>
            <a:ext cx="11416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hu-HU" dirty="0"/>
              <a:t>Outside</a:t>
            </a:r>
            <a:endParaRPr lang="hu-HU" altLang="hu-HU" dirty="0"/>
          </a:p>
        </p:txBody>
      </p:sp>
      <p:sp>
        <p:nvSpPr>
          <p:cNvPr id="26636" name="Freeform 14"/>
          <p:cNvSpPr>
            <a:spLocks/>
          </p:cNvSpPr>
          <p:nvPr/>
        </p:nvSpPr>
        <p:spPr bwMode="auto">
          <a:xfrm>
            <a:off x="2790825" y="4051300"/>
            <a:ext cx="946150" cy="962025"/>
          </a:xfrm>
          <a:custGeom>
            <a:avLst/>
            <a:gdLst>
              <a:gd name="T0" fmla="*/ 0 w 945930"/>
              <a:gd name="T1" fmla="*/ 0 h 961697"/>
              <a:gd name="T2" fmla="*/ 0 w 945930"/>
              <a:gd name="T3" fmla="*/ 601548 h 961697"/>
              <a:gd name="T4" fmla="*/ 395241 w 945930"/>
              <a:gd name="T5" fmla="*/ 490735 h 961697"/>
              <a:gd name="T6" fmla="*/ 426857 w 945930"/>
              <a:gd name="T7" fmla="*/ 965640 h 961697"/>
              <a:gd name="T8" fmla="*/ 948572 w 945930"/>
              <a:gd name="T9" fmla="*/ 949811 h 961697"/>
              <a:gd name="T10" fmla="*/ 600766 w 945930"/>
              <a:gd name="T11" fmla="*/ 15826 h 961697"/>
              <a:gd name="T12" fmla="*/ 379428 w 945930"/>
              <a:gd name="T13" fmla="*/ 189967 h 961697"/>
              <a:gd name="T14" fmla="*/ 0 w 945930"/>
              <a:gd name="T15" fmla="*/ 0 h 961697"/>
              <a:gd name="T16" fmla="*/ 0 60000 65536"/>
              <a:gd name="T17" fmla="*/ 0 60000 65536"/>
              <a:gd name="T18" fmla="*/ 0 60000 65536"/>
              <a:gd name="T19" fmla="*/ 0 60000 65536"/>
              <a:gd name="T20" fmla="*/ 0 60000 65536"/>
              <a:gd name="T21" fmla="*/ 0 60000 65536"/>
              <a:gd name="T22" fmla="*/ 0 60000 65536"/>
              <a:gd name="T23" fmla="*/ 0 60000 65536"/>
              <a:gd name="T24" fmla="*/ 0 w 945930"/>
              <a:gd name="T25" fmla="*/ 0 h 961697"/>
              <a:gd name="T26" fmla="*/ 945930 w 945930"/>
              <a:gd name="T27" fmla="*/ 961697 h 96169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45930" h="961697">
                <a:moveTo>
                  <a:pt x="0" y="0"/>
                </a:moveTo>
                <a:lnTo>
                  <a:pt x="0" y="599090"/>
                </a:lnTo>
                <a:lnTo>
                  <a:pt x="394137" y="488731"/>
                </a:lnTo>
                <a:lnTo>
                  <a:pt x="425669" y="961697"/>
                </a:lnTo>
                <a:lnTo>
                  <a:pt x="945930" y="945931"/>
                </a:lnTo>
                <a:lnTo>
                  <a:pt x="599089" y="15766"/>
                </a:lnTo>
                <a:lnTo>
                  <a:pt x="378372" y="189187"/>
                </a:lnTo>
                <a:lnTo>
                  <a:pt x="0" y="0"/>
                </a:lnTo>
                <a:close/>
              </a:path>
            </a:pathLst>
          </a:custGeom>
          <a:solidFill>
            <a:schemeClr val="accent1"/>
          </a:solidFill>
          <a:ln w="12700" cap="flat" cmpd="sng" algn="ctr">
            <a:solidFill>
              <a:schemeClr val="tx1"/>
            </a:solidFill>
            <a:prstDash val="solid"/>
            <a:round/>
            <a:headEnd type="none" w="med" len="med"/>
            <a:tailEnd type="none" w="med" len="med"/>
          </a:ln>
        </p:spPr>
        <p:txBody>
          <a:bodyPr/>
          <a:lstStyle/>
          <a:p>
            <a:endParaRPr lang="hu-HU"/>
          </a:p>
        </p:txBody>
      </p:sp>
      <p:cxnSp>
        <p:nvCxnSpPr>
          <p:cNvPr id="26637" name="Straight Connector 17"/>
          <p:cNvCxnSpPr>
            <a:cxnSpLocks noChangeShapeType="1"/>
          </p:cNvCxnSpPr>
          <p:nvPr/>
        </p:nvCxnSpPr>
        <p:spPr bwMode="auto">
          <a:xfrm flipH="1">
            <a:off x="4768850" y="4508500"/>
            <a:ext cx="766763" cy="495300"/>
          </a:xfrm>
          <a:prstGeom prst="line">
            <a:avLst/>
          </a:prstGeom>
          <a:noFill/>
          <a:ln w="57150" algn="ctr">
            <a:solidFill>
              <a:srgbClr val="FF0000"/>
            </a:solidFill>
            <a:round/>
            <a:headEnd/>
            <a:tailEnd/>
          </a:ln>
          <a:extLst>
            <a:ext uri="{909E8E84-426E-40DD-AFC4-6F175D3DCCD1}">
              <a14:hiddenFill xmlns:a14="http://schemas.microsoft.com/office/drawing/2010/main">
                <a:noFill/>
              </a14:hiddenFill>
            </a:ext>
          </a:extLst>
        </p:spPr>
      </p:cxnSp>
      <p:sp>
        <p:nvSpPr>
          <p:cNvPr id="26638" name="Rectangle 21"/>
          <p:cNvSpPr>
            <a:spLocks noChangeArrowheads="1"/>
          </p:cNvSpPr>
          <p:nvPr/>
        </p:nvSpPr>
        <p:spPr bwMode="auto">
          <a:xfrm>
            <a:off x="2787650" y="3392488"/>
            <a:ext cx="2743200" cy="1600200"/>
          </a:xfrm>
          <a:prstGeom prst="rect">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sz="2800"/>
          </a:p>
        </p:txBody>
      </p:sp>
      <p:sp>
        <p:nvSpPr>
          <p:cNvPr id="15" name="Oval 6"/>
          <p:cNvSpPr>
            <a:spLocks noChangeArrowheads="1"/>
          </p:cNvSpPr>
          <p:nvPr/>
        </p:nvSpPr>
        <p:spPr bwMode="auto">
          <a:xfrm>
            <a:off x="3889690" y="3659037"/>
            <a:ext cx="152400" cy="152400"/>
          </a:xfrm>
          <a:prstGeom prst="ellipse">
            <a:avLst/>
          </a:prstGeom>
          <a:solidFill>
            <a:srgbClr val="FFFF00"/>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sz="2800"/>
          </a:p>
        </p:txBody>
      </p:sp>
      <p:sp>
        <p:nvSpPr>
          <p:cNvPr id="16" name="Rectangle 34"/>
          <p:cNvSpPr>
            <a:spLocks noChangeArrowheads="1"/>
          </p:cNvSpPr>
          <p:nvPr/>
        </p:nvSpPr>
        <p:spPr bwMode="auto">
          <a:xfrm>
            <a:off x="3072128" y="3428850"/>
            <a:ext cx="8175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hu-HU" dirty="0"/>
              <a:t>(</a:t>
            </a:r>
            <a:r>
              <a:rPr lang="hu-HU" altLang="hu-HU" i="1" dirty="0"/>
              <a:t>x</a:t>
            </a:r>
            <a:r>
              <a:rPr lang="en-US" altLang="hu-HU" i="1" dirty="0"/>
              <a:t>, y</a:t>
            </a:r>
            <a:r>
              <a:rPr lang="en-US" altLang="hu-HU" dirty="0"/>
              <a:t>)</a:t>
            </a:r>
            <a:endParaRPr lang="hu-HU" altLang="hu-HU" dirty="0"/>
          </a:p>
        </p:txBody>
      </p:sp>
      <p:cxnSp>
        <p:nvCxnSpPr>
          <p:cNvPr id="17" name="Straight Connector 31"/>
          <p:cNvCxnSpPr>
            <a:cxnSpLocks noChangeShapeType="1"/>
          </p:cNvCxnSpPr>
          <p:nvPr/>
        </p:nvCxnSpPr>
        <p:spPr bwMode="auto">
          <a:xfrm flipH="1" flipV="1">
            <a:off x="4624387" y="3590925"/>
            <a:ext cx="766762" cy="219869"/>
          </a:xfrm>
          <a:prstGeom prst="line">
            <a:avLst/>
          </a:prstGeom>
          <a:noFill/>
          <a:ln w="57150" algn="ctr">
            <a:solidFill>
              <a:srgbClr val="FF0000"/>
            </a:solidFill>
            <a:round/>
            <a:headEnd/>
            <a:tailEnd/>
          </a:ln>
          <a:extLst>
            <a:ext uri="{909E8E84-426E-40DD-AFC4-6F175D3DCCD1}">
              <a14:hiddenFill xmlns:a14="http://schemas.microsoft.com/office/drawing/2010/main">
                <a:noFill/>
              </a14:hiddenFill>
            </a:ext>
          </a:extLst>
        </p:spPr>
      </p:cxnSp>
      <p:sp>
        <p:nvSpPr>
          <p:cNvPr id="18" name="Szabadkézi sokszög 17"/>
          <p:cNvSpPr/>
          <p:nvPr/>
        </p:nvSpPr>
        <p:spPr>
          <a:xfrm>
            <a:off x="4070555" y="3746090"/>
            <a:ext cx="1076632" cy="781665"/>
          </a:xfrm>
          <a:custGeom>
            <a:avLst/>
            <a:gdLst>
              <a:gd name="connsiteX0" fmla="*/ 294968 w 1076632"/>
              <a:gd name="connsiteY0" fmla="*/ 0 h 781665"/>
              <a:gd name="connsiteX1" fmla="*/ 0 w 1076632"/>
              <a:gd name="connsiteY1" fmla="*/ 501445 h 781665"/>
              <a:gd name="connsiteX2" fmla="*/ 752168 w 1076632"/>
              <a:gd name="connsiteY2" fmla="*/ 781665 h 781665"/>
              <a:gd name="connsiteX3" fmla="*/ 324464 w 1076632"/>
              <a:gd name="connsiteY3" fmla="*/ 398207 h 781665"/>
              <a:gd name="connsiteX4" fmla="*/ 1076632 w 1076632"/>
              <a:gd name="connsiteY4" fmla="*/ 501445 h 781665"/>
              <a:gd name="connsiteX5" fmla="*/ 663677 w 1076632"/>
              <a:gd name="connsiteY5" fmla="*/ 103239 h 781665"/>
              <a:gd name="connsiteX6" fmla="*/ 294968 w 1076632"/>
              <a:gd name="connsiteY6" fmla="*/ 0 h 781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6632" h="781665">
                <a:moveTo>
                  <a:pt x="294968" y="0"/>
                </a:moveTo>
                <a:lnTo>
                  <a:pt x="0" y="501445"/>
                </a:lnTo>
                <a:lnTo>
                  <a:pt x="752168" y="781665"/>
                </a:lnTo>
                <a:lnTo>
                  <a:pt x="324464" y="398207"/>
                </a:lnTo>
                <a:lnTo>
                  <a:pt x="1076632" y="501445"/>
                </a:lnTo>
                <a:lnTo>
                  <a:pt x="663677" y="103239"/>
                </a:lnTo>
                <a:lnTo>
                  <a:pt x="294968" y="0"/>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10" grpId="0"/>
      <p:bldP spid="12" grpId="0"/>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674688" y="441325"/>
            <a:ext cx="7772400" cy="1143000"/>
          </a:xfrm>
        </p:spPr>
        <p:txBody>
          <a:bodyPr>
            <a:normAutofit/>
          </a:bodyPr>
          <a:lstStyle/>
          <a:p>
            <a:pPr>
              <a:defRPr/>
            </a:pPr>
            <a:r>
              <a:rPr lang="en-US" dirty="0">
                <a:solidFill>
                  <a:srgbClr val="FF0000"/>
                </a:solidFill>
              </a:rPr>
              <a:t>Line segment clipping: </a:t>
            </a:r>
            <a:r>
              <a:rPr lang="en-US" i="1" dirty="0" smtClean="0">
                <a:solidFill>
                  <a:srgbClr val="FF0000"/>
                </a:solidFill>
                <a:latin typeface="Times New Roman" panose="02020603050405020304" pitchFamily="18" charset="0"/>
                <a:cs typeface="Times New Roman" panose="02020603050405020304" pitchFamily="18" charset="0"/>
              </a:rPr>
              <a:t>x</a:t>
            </a:r>
            <a:r>
              <a:rPr lang="en-US" dirty="0" smtClean="0">
                <a:solidFill>
                  <a:srgbClr val="FF0000"/>
                </a:solidFill>
                <a:latin typeface="Times New Roman" panose="02020603050405020304" pitchFamily="18" charset="0"/>
                <a:cs typeface="Times New Roman" panose="02020603050405020304" pitchFamily="18" charset="0"/>
              </a:rPr>
              <a:t> &lt; </a:t>
            </a:r>
            <a:r>
              <a:rPr lang="hu-HU" altLang="hu-HU" i="1" dirty="0" err="1" smtClean="0">
                <a:solidFill>
                  <a:srgbClr val="FF0000"/>
                </a:solidFill>
                <a:latin typeface="Times New Roman" panose="02020603050405020304" pitchFamily="18" charset="0"/>
                <a:cs typeface="Times New Roman" panose="02020603050405020304" pitchFamily="18" charset="0"/>
              </a:rPr>
              <a:t>x</a:t>
            </a:r>
            <a:r>
              <a:rPr lang="hu-HU" altLang="hu-HU" baseline="-25000" dirty="0" err="1" smtClean="0">
                <a:solidFill>
                  <a:srgbClr val="FF0000"/>
                </a:solidFill>
                <a:latin typeface="Times New Roman" panose="02020603050405020304" pitchFamily="18" charset="0"/>
                <a:cs typeface="Times New Roman" panose="02020603050405020304" pitchFamily="18" charset="0"/>
              </a:rPr>
              <a:t>max</a:t>
            </a:r>
            <a:r>
              <a:rPr lang="en-US" dirty="0" smtClean="0">
                <a:solidFill>
                  <a:srgbClr val="FF0000"/>
                </a:solidFill>
                <a:latin typeface="Times New Roman" panose="02020603050405020304" pitchFamily="18" charset="0"/>
                <a:cs typeface="Times New Roman" panose="02020603050405020304" pitchFamily="18" charset="0"/>
              </a:rPr>
              <a:t> </a:t>
            </a:r>
            <a:endParaRPr lang="hu-HU" dirty="0" smtClean="0">
              <a:solidFill>
                <a:srgbClr val="FF0000"/>
              </a:solidFill>
              <a:latin typeface="Times New Roman" panose="02020603050405020304" pitchFamily="18" charset="0"/>
              <a:cs typeface="Times New Roman" panose="02020603050405020304" pitchFamily="18" charset="0"/>
            </a:endParaRPr>
          </a:p>
        </p:txBody>
      </p:sp>
      <p:sp>
        <p:nvSpPr>
          <p:cNvPr id="27652" name="Rectangle 3"/>
          <p:cNvSpPr>
            <a:spLocks noGrp="1" noChangeArrowheads="1"/>
          </p:cNvSpPr>
          <p:nvPr>
            <p:ph idx="1"/>
          </p:nvPr>
        </p:nvSpPr>
        <p:spPr>
          <a:xfrm>
            <a:off x="425450" y="3505199"/>
            <a:ext cx="8479399" cy="2994075"/>
          </a:xfrm>
          <a:noFill/>
        </p:spPr>
        <p:txBody>
          <a:bodyPr>
            <a:normAutofit/>
          </a:bodyPr>
          <a:lstStyle/>
          <a:p>
            <a:pPr marL="0" indent="0">
              <a:buFont typeface="Monotype Sorts" pitchFamily="2" charset="2"/>
              <a:buNone/>
            </a:pPr>
            <a:r>
              <a:rPr lang="hu-HU" altLang="hu-HU" sz="2800" i="1" dirty="0" smtClean="0">
                <a:latin typeface="Times New Roman" panose="02020603050405020304" pitchFamily="18" charset="0"/>
                <a:cs typeface="Times New Roman" panose="02020603050405020304" pitchFamily="18" charset="0"/>
              </a:rPr>
              <a:t>x</a:t>
            </a:r>
            <a:r>
              <a:rPr lang="hu-HU" altLang="hu-HU" sz="2800" dirty="0" smtClean="0">
                <a:latin typeface="Times New Roman" panose="02020603050405020304" pitchFamily="18" charset="0"/>
                <a:cs typeface="Times New Roman" panose="02020603050405020304" pitchFamily="18" charset="0"/>
              </a:rPr>
              <a:t>(</a:t>
            </a:r>
            <a:r>
              <a:rPr lang="hu-HU" altLang="hu-HU" sz="2800" i="1" dirty="0" smtClean="0">
                <a:latin typeface="Times New Roman" panose="02020603050405020304" pitchFamily="18" charset="0"/>
                <a:cs typeface="Times New Roman" panose="02020603050405020304" pitchFamily="18" charset="0"/>
              </a:rPr>
              <a:t>t</a:t>
            </a:r>
            <a:r>
              <a:rPr lang="hu-HU" altLang="hu-HU" sz="2800" dirty="0" smtClean="0">
                <a:latin typeface="Times New Roman" panose="02020603050405020304" pitchFamily="18" charset="0"/>
                <a:cs typeface="Times New Roman" panose="02020603050405020304" pitchFamily="18" charset="0"/>
              </a:rPr>
              <a:t>) = </a:t>
            </a:r>
            <a:r>
              <a:rPr lang="hu-HU" altLang="hu-HU" sz="2800" i="1" dirty="0" smtClean="0">
                <a:latin typeface="Times New Roman" panose="02020603050405020304" pitchFamily="18" charset="0"/>
                <a:cs typeface="Times New Roman" panose="02020603050405020304" pitchFamily="18" charset="0"/>
              </a:rPr>
              <a:t>x</a:t>
            </a:r>
            <a:r>
              <a:rPr lang="hu-HU" altLang="hu-HU" sz="2800" baseline="-25000" dirty="0" smtClean="0">
                <a:latin typeface="Times New Roman" panose="02020603050405020304" pitchFamily="18" charset="0"/>
                <a:cs typeface="Times New Roman" panose="02020603050405020304" pitchFamily="18" charset="0"/>
              </a:rPr>
              <a:t>1</a:t>
            </a:r>
            <a:r>
              <a:rPr lang="hu-HU" altLang="hu-HU" sz="2800" dirty="0" smtClean="0">
                <a:latin typeface="Times New Roman" panose="02020603050405020304" pitchFamily="18" charset="0"/>
                <a:cs typeface="Times New Roman" panose="02020603050405020304" pitchFamily="18" charset="0"/>
              </a:rPr>
              <a:t> + (</a:t>
            </a:r>
            <a:r>
              <a:rPr lang="hu-HU" altLang="hu-HU" sz="2800" i="1" dirty="0" smtClean="0">
                <a:latin typeface="Times New Roman" panose="02020603050405020304" pitchFamily="18" charset="0"/>
                <a:cs typeface="Times New Roman" panose="02020603050405020304" pitchFamily="18" charset="0"/>
              </a:rPr>
              <a:t>x</a:t>
            </a:r>
            <a:r>
              <a:rPr lang="hu-HU" altLang="hu-HU" sz="2800" baseline="-25000" dirty="0" smtClean="0">
                <a:latin typeface="Times New Roman" panose="02020603050405020304" pitchFamily="18" charset="0"/>
                <a:cs typeface="Times New Roman" panose="02020603050405020304" pitchFamily="18" charset="0"/>
              </a:rPr>
              <a:t>2</a:t>
            </a:r>
            <a:r>
              <a:rPr lang="hu-HU" altLang="hu-HU" sz="2800" dirty="0" smtClean="0">
                <a:latin typeface="Times New Roman" panose="02020603050405020304" pitchFamily="18" charset="0"/>
                <a:cs typeface="Times New Roman" panose="02020603050405020304" pitchFamily="18" charset="0"/>
              </a:rPr>
              <a:t> - </a:t>
            </a:r>
            <a:r>
              <a:rPr lang="hu-HU" altLang="hu-HU" sz="2800" i="1" dirty="0" smtClean="0">
                <a:latin typeface="Times New Roman" panose="02020603050405020304" pitchFamily="18" charset="0"/>
                <a:cs typeface="Times New Roman" panose="02020603050405020304" pitchFamily="18" charset="0"/>
              </a:rPr>
              <a:t>x</a:t>
            </a:r>
            <a:r>
              <a:rPr lang="hu-HU" altLang="hu-HU" sz="2800" baseline="-25000" dirty="0" smtClean="0">
                <a:latin typeface="Times New Roman" panose="02020603050405020304" pitchFamily="18" charset="0"/>
                <a:cs typeface="Times New Roman" panose="02020603050405020304" pitchFamily="18" charset="0"/>
              </a:rPr>
              <a:t>1</a:t>
            </a:r>
            <a:r>
              <a:rPr lang="hu-HU" altLang="hu-HU" sz="2800" dirty="0" smtClean="0">
                <a:latin typeface="Times New Roman" panose="02020603050405020304" pitchFamily="18" charset="0"/>
                <a:cs typeface="Times New Roman" panose="02020603050405020304" pitchFamily="18" charset="0"/>
              </a:rPr>
              <a:t>)</a:t>
            </a:r>
            <a:r>
              <a:rPr lang="hu-HU" altLang="hu-HU" sz="2800" i="1" dirty="0" smtClean="0">
                <a:latin typeface="Times New Roman" panose="02020603050405020304" pitchFamily="18" charset="0"/>
                <a:cs typeface="Times New Roman" panose="02020603050405020304" pitchFamily="18" charset="0"/>
              </a:rPr>
              <a:t>t</a:t>
            </a:r>
            <a:r>
              <a:rPr lang="hu-HU" altLang="hu-HU" sz="2800" dirty="0" smtClean="0">
                <a:latin typeface="Times New Roman" panose="02020603050405020304" pitchFamily="18" charset="0"/>
                <a:cs typeface="Times New Roman" panose="02020603050405020304" pitchFamily="18" charset="0"/>
              </a:rPr>
              <a:t>,    </a:t>
            </a:r>
            <a:r>
              <a:rPr lang="hu-HU" altLang="hu-HU" sz="2800" i="1" dirty="0" smtClean="0">
                <a:latin typeface="Times New Roman" panose="02020603050405020304" pitchFamily="18" charset="0"/>
                <a:cs typeface="Times New Roman" panose="02020603050405020304" pitchFamily="18" charset="0"/>
              </a:rPr>
              <a:t>y</a:t>
            </a:r>
            <a:r>
              <a:rPr lang="hu-HU" altLang="hu-HU" sz="2800" dirty="0" smtClean="0">
                <a:latin typeface="Times New Roman" panose="02020603050405020304" pitchFamily="18" charset="0"/>
                <a:cs typeface="Times New Roman" panose="02020603050405020304" pitchFamily="18" charset="0"/>
              </a:rPr>
              <a:t>(</a:t>
            </a:r>
            <a:r>
              <a:rPr lang="hu-HU" altLang="hu-HU" sz="2800" i="1" dirty="0" smtClean="0">
                <a:latin typeface="Times New Roman" panose="02020603050405020304" pitchFamily="18" charset="0"/>
                <a:cs typeface="Times New Roman" panose="02020603050405020304" pitchFamily="18" charset="0"/>
              </a:rPr>
              <a:t>t</a:t>
            </a:r>
            <a:r>
              <a:rPr lang="hu-HU" altLang="hu-HU" sz="2800" dirty="0" smtClean="0">
                <a:latin typeface="Times New Roman" panose="02020603050405020304" pitchFamily="18" charset="0"/>
                <a:cs typeface="Times New Roman" panose="02020603050405020304" pitchFamily="18" charset="0"/>
              </a:rPr>
              <a:t>) = </a:t>
            </a:r>
            <a:r>
              <a:rPr lang="hu-HU" altLang="hu-HU" sz="2800" i="1" dirty="0" smtClean="0">
                <a:latin typeface="Times New Roman" panose="02020603050405020304" pitchFamily="18" charset="0"/>
                <a:cs typeface="Times New Roman" panose="02020603050405020304" pitchFamily="18" charset="0"/>
              </a:rPr>
              <a:t>y</a:t>
            </a:r>
            <a:r>
              <a:rPr lang="hu-HU" altLang="hu-HU" sz="2800" baseline="-25000" dirty="0" smtClean="0">
                <a:latin typeface="Times New Roman" panose="02020603050405020304" pitchFamily="18" charset="0"/>
                <a:cs typeface="Times New Roman" panose="02020603050405020304" pitchFamily="18" charset="0"/>
              </a:rPr>
              <a:t>1</a:t>
            </a:r>
            <a:r>
              <a:rPr lang="hu-HU" altLang="hu-HU" sz="2800" dirty="0" smtClean="0">
                <a:latin typeface="Times New Roman" panose="02020603050405020304" pitchFamily="18" charset="0"/>
                <a:cs typeface="Times New Roman" panose="02020603050405020304" pitchFamily="18" charset="0"/>
              </a:rPr>
              <a:t> + (</a:t>
            </a:r>
            <a:r>
              <a:rPr lang="hu-HU" altLang="hu-HU" sz="2800" i="1" dirty="0" smtClean="0">
                <a:latin typeface="Times New Roman" panose="02020603050405020304" pitchFamily="18" charset="0"/>
                <a:cs typeface="Times New Roman" panose="02020603050405020304" pitchFamily="18" charset="0"/>
              </a:rPr>
              <a:t>y</a:t>
            </a:r>
            <a:r>
              <a:rPr lang="hu-HU" altLang="hu-HU" sz="2800" baseline="-25000" dirty="0" smtClean="0">
                <a:latin typeface="Times New Roman" panose="02020603050405020304" pitchFamily="18" charset="0"/>
                <a:cs typeface="Times New Roman" panose="02020603050405020304" pitchFamily="18" charset="0"/>
              </a:rPr>
              <a:t>2</a:t>
            </a:r>
            <a:r>
              <a:rPr lang="hu-HU" altLang="hu-HU" sz="2800" dirty="0" smtClean="0">
                <a:latin typeface="Times New Roman" panose="02020603050405020304" pitchFamily="18" charset="0"/>
                <a:cs typeface="Times New Roman" panose="02020603050405020304" pitchFamily="18" charset="0"/>
              </a:rPr>
              <a:t> - </a:t>
            </a:r>
            <a:r>
              <a:rPr lang="hu-HU" altLang="hu-HU" sz="2800" i="1" dirty="0" smtClean="0">
                <a:latin typeface="Times New Roman" panose="02020603050405020304" pitchFamily="18" charset="0"/>
                <a:cs typeface="Times New Roman" panose="02020603050405020304" pitchFamily="18" charset="0"/>
              </a:rPr>
              <a:t>y</a:t>
            </a:r>
            <a:r>
              <a:rPr lang="hu-HU" altLang="hu-HU" sz="2800" baseline="-25000" dirty="0" smtClean="0">
                <a:latin typeface="Times New Roman" panose="02020603050405020304" pitchFamily="18" charset="0"/>
                <a:cs typeface="Times New Roman" panose="02020603050405020304" pitchFamily="18" charset="0"/>
              </a:rPr>
              <a:t>1</a:t>
            </a:r>
            <a:r>
              <a:rPr lang="hu-HU" altLang="hu-HU" sz="2800" dirty="0" smtClean="0">
                <a:latin typeface="Times New Roman" panose="02020603050405020304" pitchFamily="18" charset="0"/>
                <a:cs typeface="Times New Roman" panose="02020603050405020304" pitchFamily="18" charset="0"/>
              </a:rPr>
              <a:t>)</a:t>
            </a:r>
            <a:r>
              <a:rPr lang="hu-HU" altLang="hu-HU" sz="2800" i="1" dirty="0" smtClean="0">
                <a:latin typeface="Times New Roman" panose="02020603050405020304" pitchFamily="18" charset="0"/>
                <a:cs typeface="Times New Roman" panose="02020603050405020304" pitchFamily="18" charset="0"/>
              </a:rPr>
              <a:t>t</a:t>
            </a:r>
          </a:p>
          <a:p>
            <a:pPr marL="0" indent="0">
              <a:buFont typeface="Monotype Sorts" pitchFamily="2" charset="2"/>
              <a:buNone/>
            </a:pPr>
            <a:r>
              <a:rPr lang="hu-HU" altLang="hu-HU" sz="2800" i="1" dirty="0" smtClean="0">
                <a:latin typeface="Times New Roman" panose="02020603050405020304" pitchFamily="18" charset="0"/>
                <a:cs typeface="Times New Roman" panose="02020603050405020304" pitchFamily="18" charset="0"/>
              </a:rPr>
              <a:t>x</a:t>
            </a:r>
            <a:r>
              <a:rPr lang="hu-HU" altLang="hu-HU" sz="2800" dirty="0" smtClean="0">
                <a:latin typeface="Times New Roman" panose="02020603050405020304" pitchFamily="18" charset="0"/>
                <a:cs typeface="Times New Roman" panose="02020603050405020304" pitchFamily="18" charset="0"/>
              </a:rPr>
              <a:t> = </a:t>
            </a:r>
            <a:r>
              <a:rPr lang="hu-HU" altLang="hu-HU" sz="2800" i="1" dirty="0" err="1" smtClean="0">
                <a:latin typeface="Times New Roman" panose="02020603050405020304" pitchFamily="18" charset="0"/>
                <a:cs typeface="Times New Roman" panose="02020603050405020304" pitchFamily="18" charset="0"/>
              </a:rPr>
              <a:t>x</a:t>
            </a:r>
            <a:r>
              <a:rPr lang="hu-HU" altLang="hu-HU" sz="2800" baseline="-25000" dirty="0" err="1" smtClean="0">
                <a:latin typeface="Times New Roman" panose="02020603050405020304" pitchFamily="18" charset="0"/>
                <a:cs typeface="Times New Roman" panose="02020603050405020304" pitchFamily="18" charset="0"/>
              </a:rPr>
              <a:t>max</a:t>
            </a:r>
            <a:endParaRPr lang="en-US" altLang="hu-HU" sz="2800" baseline="-25000" dirty="0">
              <a:latin typeface="Times New Roman" panose="02020603050405020304" pitchFamily="18" charset="0"/>
              <a:cs typeface="Times New Roman" panose="02020603050405020304" pitchFamily="18" charset="0"/>
            </a:endParaRPr>
          </a:p>
          <a:p>
            <a:pPr marL="0" indent="0">
              <a:buFont typeface="Monotype Sorts" pitchFamily="2" charset="2"/>
              <a:buNone/>
            </a:pPr>
            <a:endParaRPr lang="en-US" altLang="hu-HU" sz="2800" baseline="-25000" dirty="0" smtClean="0">
              <a:latin typeface="Times New Roman" panose="02020603050405020304" pitchFamily="18" charset="0"/>
              <a:cs typeface="Times New Roman" panose="02020603050405020304" pitchFamily="18" charset="0"/>
            </a:endParaRPr>
          </a:p>
          <a:p>
            <a:pPr marL="0" indent="0">
              <a:buFont typeface="Monotype Sorts" pitchFamily="2" charset="2"/>
              <a:buNone/>
            </a:pPr>
            <a:r>
              <a:rPr lang="en-US" altLang="hu-HU" sz="2800" dirty="0" smtClean="0"/>
              <a:t>Intersection</a:t>
            </a:r>
            <a:r>
              <a:rPr lang="hu-HU" altLang="hu-HU" sz="2800" dirty="0" smtClean="0"/>
              <a:t>: </a:t>
            </a:r>
            <a:r>
              <a:rPr lang="hu-HU" altLang="hu-HU" sz="2800" i="1" dirty="0" err="1" smtClean="0">
                <a:latin typeface="Times New Roman" panose="02020603050405020304" pitchFamily="18" charset="0"/>
                <a:cs typeface="Times New Roman" panose="02020603050405020304" pitchFamily="18" charset="0"/>
              </a:rPr>
              <a:t>x</a:t>
            </a:r>
            <a:r>
              <a:rPr lang="hu-HU" altLang="hu-HU" sz="2800" baseline="-25000" dirty="0" err="1" smtClean="0">
                <a:latin typeface="Times New Roman" panose="02020603050405020304" pitchFamily="18" charset="0"/>
                <a:cs typeface="Times New Roman" panose="02020603050405020304" pitchFamily="18" charset="0"/>
              </a:rPr>
              <a:t>max</a:t>
            </a:r>
            <a:r>
              <a:rPr lang="hu-HU" altLang="hu-HU" sz="2800" dirty="0" smtClean="0">
                <a:latin typeface="Times New Roman" panose="02020603050405020304" pitchFamily="18" charset="0"/>
                <a:cs typeface="Times New Roman" panose="02020603050405020304" pitchFamily="18" charset="0"/>
              </a:rPr>
              <a:t>= </a:t>
            </a:r>
            <a:r>
              <a:rPr lang="hu-HU" altLang="hu-HU" sz="2800" i="1" dirty="0" smtClean="0">
                <a:latin typeface="Times New Roman" panose="02020603050405020304" pitchFamily="18" charset="0"/>
                <a:cs typeface="Times New Roman" panose="02020603050405020304" pitchFamily="18" charset="0"/>
              </a:rPr>
              <a:t>x</a:t>
            </a:r>
            <a:r>
              <a:rPr lang="hu-HU" altLang="hu-HU" sz="2800" baseline="-25000" dirty="0" smtClean="0">
                <a:latin typeface="Times New Roman" panose="02020603050405020304" pitchFamily="18" charset="0"/>
                <a:cs typeface="Times New Roman" panose="02020603050405020304" pitchFamily="18" charset="0"/>
              </a:rPr>
              <a:t>1</a:t>
            </a:r>
            <a:r>
              <a:rPr lang="hu-HU" altLang="hu-HU" sz="2800" dirty="0" smtClean="0">
                <a:latin typeface="Times New Roman" panose="02020603050405020304" pitchFamily="18" charset="0"/>
                <a:cs typeface="Times New Roman" panose="02020603050405020304" pitchFamily="18" charset="0"/>
              </a:rPr>
              <a:t> + (</a:t>
            </a:r>
            <a:r>
              <a:rPr lang="hu-HU" altLang="hu-HU" sz="2800" i="1" dirty="0" smtClean="0">
                <a:latin typeface="Times New Roman" panose="02020603050405020304" pitchFamily="18" charset="0"/>
                <a:cs typeface="Times New Roman" panose="02020603050405020304" pitchFamily="18" charset="0"/>
              </a:rPr>
              <a:t>x</a:t>
            </a:r>
            <a:r>
              <a:rPr lang="hu-HU" altLang="hu-HU" sz="2800" baseline="-25000" dirty="0" smtClean="0">
                <a:latin typeface="Times New Roman" panose="02020603050405020304" pitchFamily="18" charset="0"/>
                <a:cs typeface="Times New Roman" panose="02020603050405020304" pitchFamily="18" charset="0"/>
              </a:rPr>
              <a:t>2</a:t>
            </a:r>
            <a:r>
              <a:rPr lang="hu-HU" altLang="hu-HU" sz="2800" dirty="0" smtClean="0">
                <a:latin typeface="Times New Roman" panose="02020603050405020304" pitchFamily="18" charset="0"/>
                <a:cs typeface="Times New Roman" panose="02020603050405020304" pitchFamily="18" charset="0"/>
              </a:rPr>
              <a:t> - </a:t>
            </a:r>
            <a:r>
              <a:rPr lang="hu-HU" altLang="hu-HU" sz="2800" i="1" dirty="0" smtClean="0">
                <a:latin typeface="Times New Roman" panose="02020603050405020304" pitchFamily="18" charset="0"/>
                <a:cs typeface="Times New Roman" panose="02020603050405020304" pitchFamily="18" charset="0"/>
              </a:rPr>
              <a:t>x</a:t>
            </a:r>
            <a:r>
              <a:rPr lang="hu-HU" altLang="hu-HU" sz="2800" baseline="-25000" dirty="0" smtClean="0">
                <a:latin typeface="Times New Roman" panose="02020603050405020304" pitchFamily="18" charset="0"/>
                <a:cs typeface="Times New Roman" panose="02020603050405020304" pitchFamily="18" charset="0"/>
              </a:rPr>
              <a:t>1</a:t>
            </a:r>
            <a:r>
              <a:rPr lang="hu-HU" altLang="hu-HU" sz="2800" dirty="0" smtClean="0">
                <a:latin typeface="Times New Roman" panose="02020603050405020304" pitchFamily="18" charset="0"/>
                <a:cs typeface="Times New Roman" panose="02020603050405020304" pitchFamily="18" charset="0"/>
              </a:rPr>
              <a:t>)</a:t>
            </a:r>
            <a:r>
              <a:rPr lang="hu-HU" altLang="hu-HU" sz="2800" i="1" dirty="0" smtClean="0">
                <a:latin typeface="Times New Roman" panose="02020603050405020304" pitchFamily="18" charset="0"/>
                <a:cs typeface="Times New Roman" panose="02020603050405020304" pitchFamily="18" charset="0"/>
              </a:rPr>
              <a:t>t          </a:t>
            </a:r>
            <a:r>
              <a:rPr lang="hu-HU" altLang="hu-HU" sz="2800" i="1" dirty="0" err="1" smtClean="0">
                <a:latin typeface="Times New Roman" panose="02020603050405020304" pitchFamily="18" charset="0"/>
                <a:cs typeface="Times New Roman" panose="02020603050405020304" pitchFamily="18" charset="0"/>
              </a:rPr>
              <a:t>t</a:t>
            </a:r>
            <a:r>
              <a:rPr lang="hu-HU" altLang="hu-HU" sz="2800" i="1" dirty="0" smtClean="0">
                <a:latin typeface="Times New Roman" panose="02020603050405020304" pitchFamily="18" charset="0"/>
                <a:cs typeface="Times New Roman" panose="02020603050405020304" pitchFamily="18" charset="0"/>
              </a:rPr>
              <a:t> </a:t>
            </a:r>
            <a:r>
              <a:rPr lang="hu-HU" altLang="hu-HU" sz="2800" dirty="0" smtClean="0">
                <a:latin typeface="Times New Roman" panose="02020603050405020304" pitchFamily="18" charset="0"/>
                <a:cs typeface="Times New Roman" panose="02020603050405020304" pitchFamily="18" charset="0"/>
              </a:rPr>
              <a:t>= (</a:t>
            </a:r>
            <a:r>
              <a:rPr lang="hu-HU" altLang="hu-HU" sz="2800" i="1" dirty="0" smtClean="0">
                <a:latin typeface="Times New Roman" panose="02020603050405020304" pitchFamily="18" charset="0"/>
                <a:cs typeface="Times New Roman" panose="02020603050405020304" pitchFamily="18" charset="0"/>
              </a:rPr>
              <a:t>x</a:t>
            </a:r>
            <a:r>
              <a:rPr lang="hu-HU" altLang="hu-HU" sz="2800" baseline="-25000" dirty="0" smtClean="0">
                <a:latin typeface="Times New Roman" panose="02020603050405020304" pitchFamily="18" charset="0"/>
                <a:cs typeface="Times New Roman" panose="02020603050405020304" pitchFamily="18" charset="0"/>
              </a:rPr>
              <a:t>max</a:t>
            </a:r>
            <a:r>
              <a:rPr lang="hu-HU" altLang="hu-HU" sz="2800" dirty="0" smtClean="0">
                <a:latin typeface="Times New Roman" panose="02020603050405020304" pitchFamily="18" charset="0"/>
                <a:cs typeface="Times New Roman" panose="02020603050405020304" pitchFamily="18" charset="0"/>
              </a:rPr>
              <a:t>-</a:t>
            </a:r>
            <a:r>
              <a:rPr lang="hu-HU" altLang="hu-HU" sz="2800" i="1" dirty="0" smtClean="0">
                <a:latin typeface="Times New Roman" panose="02020603050405020304" pitchFamily="18" charset="0"/>
                <a:cs typeface="Times New Roman" panose="02020603050405020304" pitchFamily="18" charset="0"/>
              </a:rPr>
              <a:t>x</a:t>
            </a:r>
            <a:r>
              <a:rPr lang="hu-HU" altLang="hu-HU" sz="2800" baseline="-25000" dirty="0" smtClean="0">
                <a:latin typeface="Times New Roman" panose="02020603050405020304" pitchFamily="18" charset="0"/>
                <a:cs typeface="Times New Roman" panose="02020603050405020304" pitchFamily="18" charset="0"/>
              </a:rPr>
              <a:t>1</a:t>
            </a:r>
            <a:r>
              <a:rPr lang="hu-HU" altLang="hu-HU" sz="2800" dirty="0" smtClean="0">
                <a:latin typeface="Times New Roman" panose="02020603050405020304" pitchFamily="18" charset="0"/>
                <a:cs typeface="Times New Roman" panose="02020603050405020304" pitchFamily="18" charset="0"/>
              </a:rPr>
              <a:t>)/(</a:t>
            </a:r>
            <a:r>
              <a:rPr lang="hu-HU" altLang="hu-HU" sz="2800" i="1" dirty="0" smtClean="0">
                <a:latin typeface="Times New Roman" panose="02020603050405020304" pitchFamily="18" charset="0"/>
                <a:cs typeface="Times New Roman" panose="02020603050405020304" pitchFamily="18" charset="0"/>
              </a:rPr>
              <a:t>x</a:t>
            </a:r>
            <a:r>
              <a:rPr lang="hu-HU" altLang="hu-HU" sz="2800" baseline="-25000" dirty="0" smtClean="0">
                <a:latin typeface="Times New Roman" panose="02020603050405020304" pitchFamily="18" charset="0"/>
                <a:cs typeface="Times New Roman" panose="02020603050405020304" pitchFamily="18" charset="0"/>
              </a:rPr>
              <a:t>2</a:t>
            </a:r>
            <a:r>
              <a:rPr lang="hu-HU" altLang="hu-HU" sz="2800" dirty="0" smtClean="0">
                <a:latin typeface="Times New Roman" panose="02020603050405020304" pitchFamily="18" charset="0"/>
                <a:cs typeface="Times New Roman" panose="02020603050405020304" pitchFamily="18" charset="0"/>
              </a:rPr>
              <a:t>-</a:t>
            </a:r>
            <a:r>
              <a:rPr lang="hu-HU" altLang="hu-HU" sz="2800" i="1" dirty="0" smtClean="0">
                <a:latin typeface="Times New Roman" panose="02020603050405020304" pitchFamily="18" charset="0"/>
                <a:cs typeface="Times New Roman" panose="02020603050405020304" pitchFamily="18" charset="0"/>
              </a:rPr>
              <a:t>x</a:t>
            </a:r>
            <a:r>
              <a:rPr lang="hu-HU" altLang="hu-HU" sz="2800" baseline="-25000" dirty="0" smtClean="0">
                <a:latin typeface="Times New Roman" panose="02020603050405020304" pitchFamily="18" charset="0"/>
                <a:cs typeface="Times New Roman" panose="02020603050405020304" pitchFamily="18" charset="0"/>
              </a:rPr>
              <a:t>1</a:t>
            </a:r>
            <a:r>
              <a:rPr lang="hu-HU" altLang="hu-HU" sz="2800" dirty="0" smtClean="0">
                <a:latin typeface="Times New Roman" panose="02020603050405020304" pitchFamily="18" charset="0"/>
                <a:cs typeface="Times New Roman" panose="02020603050405020304" pitchFamily="18" charset="0"/>
              </a:rPr>
              <a:t>)</a:t>
            </a:r>
          </a:p>
          <a:p>
            <a:pPr marL="0" indent="0">
              <a:buFont typeface="Monotype Sorts" pitchFamily="2" charset="2"/>
              <a:buNone/>
            </a:pPr>
            <a:r>
              <a:rPr lang="hu-HU" altLang="hu-HU" sz="2800" dirty="0" smtClean="0">
                <a:latin typeface="Times New Roman" panose="02020603050405020304" pitchFamily="18" charset="0"/>
                <a:cs typeface="Times New Roman" panose="02020603050405020304" pitchFamily="18" charset="0"/>
              </a:rPr>
              <a:t>  </a:t>
            </a:r>
          </a:p>
          <a:p>
            <a:pPr marL="0" indent="0">
              <a:buFont typeface="Monotype Sorts" pitchFamily="2" charset="2"/>
              <a:buNone/>
            </a:pPr>
            <a:r>
              <a:rPr lang="hu-HU" altLang="hu-HU" sz="2800" i="1" dirty="0" err="1" smtClean="0">
                <a:latin typeface="Times New Roman" panose="02020603050405020304" pitchFamily="18" charset="0"/>
                <a:cs typeface="Times New Roman" panose="02020603050405020304" pitchFamily="18" charset="0"/>
              </a:rPr>
              <a:t>x</a:t>
            </a:r>
            <a:r>
              <a:rPr lang="hu-HU" altLang="hu-HU" sz="2800" i="1" baseline="-25000" dirty="0" err="1" smtClean="0">
                <a:latin typeface="Times New Roman" panose="02020603050405020304" pitchFamily="18" charset="0"/>
                <a:cs typeface="Times New Roman" panose="02020603050405020304" pitchFamily="18" charset="0"/>
              </a:rPr>
              <a:t>i</a:t>
            </a:r>
            <a:r>
              <a:rPr lang="hu-HU" altLang="hu-HU" sz="2800" dirty="0" smtClean="0">
                <a:latin typeface="Times New Roman" panose="02020603050405020304" pitchFamily="18" charset="0"/>
                <a:cs typeface="Times New Roman" panose="02020603050405020304" pitchFamily="18" charset="0"/>
              </a:rPr>
              <a:t> = </a:t>
            </a:r>
            <a:r>
              <a:rPr lang="hu-HU" altLang="hu-HU" sz="2800" i="1" dirty="0" err="1" smtClean="0">
                <a:latin typeface="Times New Roman" panose="02020603050405020304" pitchFamily="18" charset="0"/>
                <a:cs typeface="Times New Roman" panose="02020603050405020304" pitchFamily="18" charset="0"/>
              </a:rPr>
              <a:t>x</a:t>
            </a:r>
            <a:r>
              <a:rPr lang="hu-HU" altLang="hu-HU" sz="2800" baseline="-25000" dirty="0" err="1" smtClean="0">
                <a:latin typeface="Times New Roman" panose="02020603050405020304" pitchFamily="18" charset="0"/>
                <a:cs typeface="Times New Roman" panose="02020603050405020304" pitchFamily="18" charset="0"/>
              </a:rPr>
              <a:t>max</a:t>
            </a:r>
            <a:r>
              <a:rPr lang="hu-HU" altLang="hu-HU" sz="2800" dirty="0" smtClean="0">
                <a:latin typeface="Times New Roman" panose="02020603050405020304" pitchFamily="18" charset="0"/>
                <a:cs typeface="Times New Roman" panose="02020603050405020304" pitchFamily="18" charset="0"/>
              </a:rPr>
              <a:t>  	 </a:t>
            </a:r>
            <a:r>
              <a:rPr lang="hu-HU" altLang="hu-HU" sz="2800" i="1" dirty="0" err="1" smtClean="0">
                <a:latin typeface="Times New Roman" panose="02020603050405020304" pitchFamily="18" charset="0"/>
                <a:cs typeface="Times New Roman" panose="02020603050405020304" pitchFamily="18" charset="0"/>
              </a:rPr>
              <a:t>y</a:t>
            </a:r>
            <a:r>
              <a:rPr lang="hu-HU" altLang="hu-HU" sz="2800" i="1" baseline="-25000" dirty="0" err="1" smtClean="0">
                <a:latin typeface="Times New Roman" panose="02020603050405020304" pitchFamily="18" charset="0"/>
                <a:cs typeface="Times New Roman" panose="02020603050405020304" pitchFamily="18" charset="0"/>
              </a:rPr>
              <a:t>i</a:t>
            </a:r>
            <a:r>
              <a:rPr lang="hu-HU" altLang="hu-HU" sz="2800" baseline="-25000" dirty="0" smtClean="0">
                <a:latin typeface="Times New Roman" panose="02020603050405020304" pitchFamily="18" charset="0"/>
                <a:cs typeface="Times New Roman" panose="02020603050405020304" pitchFamily="18" charset="0"/>
              </a:rPr>
              <a:t> </a:t>
            </a:r>
            <a:r>
              <a:rPr lang="hu-HU" altLang="hu-HU" sz="2800" dirty="0" smtClean="0">
                <a:latin typeface="Times New Roman" panose="02020603050405020304" pitchFamily="18" charset="0"/>
                <a:cs typeface="Times New Roman" panose="02020603050405020304" pitchFamily="18" charset="0"/>
              </a:rPr>
              <a:t>= </a:t>
            </a:r>
            <a:r>
              <a:rPr lang="hu-HU" altLang="hu-HU" sz="2800" i="1" dirty="0" smtClean="0">
                <a:latin typeface="Times New Roman" panose="02020603050405020304" pitchFamily="18" charset="0"/>
                <a:cs typeface="Times New Roman" panose="02020603050405020304" pitchFamily="18" charset="0"/>
              </a:rPr>
              <a:t>y</a:t>
            </a:r>
            <a:r>
              <a:rPr lang="hu-HU" altLang="hu-HU" sz="2800" baseline="-25000" dirty="0" smtClean="0">
                <a:latin typeface="Times New Roman" panose="02020603050405020304" pitchFamily="18" charset="0"/>
                <a:cs typeface="Times New Roman" panose="02020603050405020304" pitchFamily="18" charset="0"/>
              </a:rPr>
              <a:t>1 </a:t>
            </a:r>
            <a:r>
              <a:rPr lang="hu-HU" altLang="hu-HU" sz="2800" dirty="0" smtClean="0">
                <a:latin typeface="Times New Roman" panose="02020603050405020304" pitchFamily="18" charset="0"/>
                <a:cs typeface="Times New Roman" panose="02020603050405020304" pitchFamily="18" charset="0"/>
              </a:rPr>
              <a:t>+ (</a:t>
            </a:r>
            <a:r>
              <a:rPr lang="hu-HU" altLang="hu-HU" sz="2800" i="1" dirty="0" smtClean="0">
                <a:latin typeface="Times New Roman" panose="02020603050405020304" pitchFamily="18" charset="0"/>
                <a:cs typeface="Times New Roman" panose="02020603050405020304" pitchFamily="18" charset="0"/>
              </a:rPr>
              <a:t>y</a:t>
            </a:r>
            <a:r>
              <a:rPr lang="hu-HU" altLang="hu-HU" sz="2800" baseline="-25000" dirty="0" smtClean="0">
                <a:latin typeface="Times New Roman" panose="02020603050405020304" pitchFamily="18" charset="0"/>
                <a:cs typeface="Times New Roman" panose="02020603050405020304" pitchFamily="18" charset="0"/>
              </a:rPr>
              <a:t>2</a:t>
            </a:r>
            <a:r>
              <a:rPr lang="hu-HU" altLang="hu-HU" sz="2800" dirty="0" smtClean="0">
                <a:latin typeface="Times New Roman" panose="02020603050405020304" pitchFamily="18" charset="0"/>
                <a:cs typeface="Times New Roman" panose="02020603050405020304" pitchFamily="18" charset="0"/>
              </a:rPr>
              <a:t> - </a:t>
            </a:r>
            <a:r>
              <a:rPr lang="hu-HU" altLang="hu-HU" sz="2800" i="1" dirty="0" smtClean="0">
                <a:latin typeface="Times New Roman" panose="02020603050405020304" pitchFamily="18" charset="0"/>
                <a:cs typeface="Times New Roman" panose="02020603050405020304" pitchFamily="18" charset="0"/>
              </a:rPr>
              <a:t>y</a:t>
            </a:r>
            <a:r>
              <a:rPr lang="hu-HU" altLang="hu-HU" sz="2800" baseline="-25000" dirty="0" smtClean="0">
                <a:latin typeface="Times New Roman" panose="02020603050405020304" pitchFamily="18" charset="0"/>
                <a:cs typeface="Times New Roman" panose="02020603050405020304" pitchFamily="18" charset="0"/>
              </a:rPr>
              <a:t>1</a:t>
            </a:r>
            <a:r>
              <a:rPr lang="hu-HU" altLang="hu-HU" sz="2800" dirty="0" smtClean="0">
                <a:latin typeface="Times New Roman" panose="02020603050405020304" pitchFamily="18" charset="0"/>
                <a:cs typeface="Times New Roman" panose="02020603050405020304" pitchFamily="18" charset="0"/>
              </a:rPr>
              <a:t>) (</a:t>
            </a:r>
            <a:r>
              <a:rPr lang="hu-HU" altLang="hu-HU" sz="2800" i="1" dirty="0" smtClean="0">
                <a:latin typeface="Times New Roman" panose="02020603050405020304" pitchFamily="18" charset="0"/>
                <a:cs typeface="Times New Roman" panose="02020603050405020304" pitchFamily="18" charset="0"/>
              </a:rPr>
              <a:t>x</a:t>
            </a:r>
            <a:r>
              <a:rPr lang="hu-HU" altLang="hu-HU" sz="2800" baseline="-25000" dirty="0" smtClean="0">
                <a:latin typeface="Times New Roman" panose="02020603050405020304" pitchFamily="18" charset="0"/>
                <a:cs typeface="Times New Roman" panose="02020603050405020304" pitchFamily="18" charset="0"/>
              </a:rPr>
              <a:t>max</a:t>
            </a:r>
            <a:r>
              <a:rPr lang="hu-HU" altLang="hu-HU" sz="2800" dirty="0" smtClean="0">
                <a:latin typeface="Times New Roman" panose="02020603050405020304" pitchFamily="18" charset="0"/>
                <a:cs typeface="Times New Roman" panose="02020603050405020304" pitchFamily="18" charset="0"/>
              </a:rPr>
              <a:t>-</a:t>
            </a:r>
            <a:r>
              <a:rPr lang="hu-HU" altLang="hu-HU" sz="2800" i="1" dirty="0" smtClean="0">
                <a:latin typeface="Times New Roman" panose="02020603050405020304" pitchFamily="18" charset="0"/>
                <a:cs typeface="Times New Roman" panose="02020603050405020304" pitchFamily="18" charset="0"/>
              </a:rPr>
              <a:t>x</a:t>
            </a:r>
            <a:r>
              <a:rPr lang="hu-HU" altLang="hu-HU" sz="2800" baseline="-25000" dirty="0" smtClean="0">
                <a:latin typeface="Times New Roman" panose="02020603050405020304" pitchFamily="18" charset="0"/>
                <a:cs typeface="Times New Roman" panose="02020603050405020304" pitchFamily="18" charset="0"/>
              </a:rPr>
              <a:t>1</a:t>
            </a:r>
            <a:r>
              <a:rPr lang="hu-HU" altLang="hu-HU" sz="2800" dirty="0" smtClean="0">
                <a:latin typeface="Times New Roman" panose="02020603050405020304" pitchFamily="18" charset="0"/>
                <a:cs typeface="Times New Roman" panose="02020603050405020304" pitchFamily="18" charset="0"/>
              </a:rPr>
              <a:t>)/(</a:t>
            </a:r>
            <a:r>
              <a:rPr lang="hu-HU" altLang="hu-HU" sz="2800" i="1" dirty="0" smtClean="0">
                <a:latin typeface="Times New Roman" panose="02020603050405020304" pitchFamily="18" charset="0"/>
                <a:cs typeface="Times New Roman" panose="02020603050405020304" pitchFamily="18" charset="0"/>
              </a:rPr>
              <a:t>x</a:t>
            </a:r>
            <a:r>
              <a:rPr lang="hu-HU" altLang="hu-HU" sz="2800" baseline="-25000" dirty="0" smtClean="0">
                <a:latin typeface="Times New Roman" panose="02020603050405020304" pitchFamily="18" charset="0"/>
                <a:cs typeface="Times New Roman" panose="02020603050405020304" pitchFamily="18" charset="0"/>
              </a:rPr>
              <a:t>2</a:t>
            </a:r>
            <a:r>
              <a:rPr lang="hu-HU" altLang="hu-HU" sz="2800" dirty="0" smtClean="0">
                <a:latin typeface="Times New Roman" panose="02020603050405020304" pitchFamily="18" charset="0"/>
                <a:cs typeface="Times New Roman" panose="02020603050405020304" pitchFamily="18" charset="0"/>
              </a:rPr>
              <a:t>-</a:t>
            </a:r>
            <a:r>
              <a:rPr lang="hu-HU" altLang="hu-HU" sz="2800" i="1" dirty="0" smtClean="0">
                <a:latin typeface="Times New Roman" panose="02020603050405020304" pitchFamily="18" charset="0"/>
                <a:cs typeface="Times New Roman" panose="02020603050405020304" pitchFamily="18" charset="0"/>
              </a:rPr>
              <a:t>x</a:t>
            </a:r>
            <a:r>
              <a:rPr lang="hu-HU" altLang="hu-HU" sz="2800" baseline="-25000" dirty="0" smtClean="0">
                <a:latin typeface="Times New Roman" panose="02020603050405020304" pitchFamily="18" charset="0"/>
                <a:cs typeface="Times New Roman" panose="02020603050405020304" pitchFamily="18" charset="0"/>
              </a:rPr>
              <a:t>1</a:t>
            </a:r>
            <a:r>
              <a:rPr lang="hu-HU" altLang="hu-HU" sz="2800" dirty="0" smtClean="0">
                <a:latin typeface="Times New Roman" panose="02020603050405020304" pitchFamily="18" charset="0"/>
                <a:cs typeface="Times New Roman" panose="02020603050405020304" pitchFamily="18" charset="0"/>
              </a:rPr>
              <a:t>)</a:t>
            </a:r>
          </a:p>
        </p:txBody>
      </p:sp>
      <p:sp>
        <p:nvSpPr>
          <p:cNvPr id="27661" name="Rectangle 13"/>
          <p:cNvSpPr>
            <a:spLocks noChangeArrowheads="1"/>
          </p:cNvSpPr>
          <p:nvPr/>
        </p:nvSpPr>
        <p:spPr bwMode="auto">
          <a:xfrm>
            <a:off x="302419" y="5878871"/>
            <a:ext cx="6921833" cy="609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p>
        </p:txBody>
      </p:sp>
      <p:sp>
        <p:nvSpPr>
          <p:cNvPr id="2" name="Jobbra nyíl 1"/>
          <p:cNvSpPr/>
          <p:nvPr/>
        </p:nvSpPr>
        <p:spPr>
          <a:xfrm>
            <a:off x="5346671" y="5082361"/>
            <a:ext cx="425302" cy="212652"/>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7" name="Rectangle 6"/>
          <p:cNvSpPr>
            <a:spLocks noChangeArrowheads="1"/>
          </p:cNvSpPr>
          <p:nvPr/>
        </p:nvSpPr>
        <p:spPr bwMode="auto">
          <a:xfrm>
            <a:off x="425450" y="1758950"/>
            <a:ext cx="2743200" cy="1703388"/>
          </a:xfrm>
          <a:prstGeom prst="rect">
            <a:avLst/>
          </a:prstGeom>
          <a:solidFill>
            <a:schemeClr val="bg2"/>
          </a:solidFill>
          <a:ln>
            <a:noFill/>
          </a:ln>
          <a:extLst>
            <a:ext uri="{91240B29-F687-4F45-9708-019B960494DF}">
              <a14:hiddenLine xmlns:a14="http://schemas.microsoft.com/office/drawing/2010/main" w="5715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sz="3200"/>
          </a:p>
        </p:txBody>
      </p:sp>
      <p:sp>
        <p:nvSpPr>
          <p:cNvPr id="28" name="Line 4"/>
          <p:cNvSpPr>
            <a:spLocks noChangeShapeType="1"/>
          </p:cNvSpPr>
          <p:nvPr/>
        </p:nvSpPr>
        <p:spPr bwMode="auto">
          <a:xfrm>
            <a:off x="3148013" y="1752600"/>
            <a:ext cx="0" cy="1676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29" name="Line 5"/>
          <p:cNvSpPr>
            <a:spLocks noChangeShapeType="1"/>
          </p:cNvSpPr>
          <p:nvPr/>
        </p:nvSpPr>
        <p:spPr bwMode="auto">
          <a:xfrm flipV="1">
            <a:off x="1928813" y="2286000"/>
            <a:ext cx="2743200" cy="9144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30" name="Rectangle 6"/>
          <p:cNvSpPr>
            <a:spLocks noChangeArrowheads="1"/>
          </p:cNvSpPr>
          <p:nvPr/>
        </p:nvSpPr>
        <p:spPr bwMode="auto">
          <a:xfrm>
            <a:off x="1319213" y="2540000"/>
            <a:ext cx="9937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hu-HU" altLang="hu-HU" sz="3200" i="1" dirty="0">
                <a:solidFill>
                  <a:srgbClr val="00B050"/>
                </a:solidFill>
              </a:rPr>
              <a:t>x</a:t>
            </a:r>
            <a:r>
              <a:rPr lang="hu-HU" altLang="hu-HU" sz="3200" baseline="-25000" dirty="0">
                <a:solidFill>
                  <a:srgbClr val="00B050"/>
                </a:solidFill>
              </a:rPr>
              <a:t>1</a:t>
            </a:r>
            <a:r>
              <a:rPr lang="hu-HU" altLang="hu-HU" sz="3200" i="1" dirty="0">
                <a:solidFill>
                  <a:srgbClr val="00B050"/>
                </a:solidFill>
              </a:rPr>
              <a:t>,</a:t>
            </a:r>
            <a:r>
              <a:rPr lang="hu-HU" altLang="hu-HU" sz="3200" i="1" baseline="-25000" dirty="0">
                <a:solidFill>
                  <a:srgbClr val="00B050"/>
                </a:solidFill>
              </a:rPr>
              <a:t> </a:t>
            </a:r>
            <a:r>
              <a:rPr lang="hu-HU" altLang="hu-HU" sz="3200" i="1" dirty="0">
                <a:solidFill>
                  <a:srgbClr val="00B050"/>
                </a:solidFill>
              </a:rPr>
              <a:t>y</a:t>
            </a:r>
            <a:r>
              <a:rPr lang="hu-HU" altLang="hu-HU" sz="3200" baseline="-25000" dirty="0">
                <a:solidFill>
                  <a:srgbClr val="00B050"/>
                </a:solidFill>
              </a:rPr>
              <a:t>1</a:t>
            </a:r>
          </a:p>
        </p:txBody>
      </p:sp>
      <p:sp>
        <p:nvSpPr>
          <p:cNvPr id="31" name="Rectangle 8"/>
          <p:cNvSpPr>
            <a:spLocks noChangeArrowheads="1"/>
          </p:cNvSpPr>
          <p:nvPr/>
        </p:nvSpPr>
        <p:spPr bwMode="auto">
          <a:xfrm>
            <a:off x="4443413" y="2463800"/>
            <a:ext cx="9937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hu-HU" altLang="hu-HU" sz="3200" i="1" dirty="0">
                <a:solidFill>
                  <a:srgbClr val="FF0000"/>
                </a:solidFill>
              </a:rPr>
              <a:t>x</a:t>
            </a:r>
            <a:r>
              <a:rPr lang="hu-HU" altLang="hu-HU" sz="3200" baseline="-25000" dirty="0">
                <a:solidFill>
                  <a:srgbClr val="FF0000"/>
                </a:solidFill>
              </a:rPr>
              <a:t>2</a:t>
            </a:r>
            <a:r>
              <a:rPr lang="hu-HU" altLang="hu-HU" sz="3200" i="1" dirty="0">
                <a:solidFill>
                  <a:srgbClr val="FF0000"/>
                </a:solidFill>
              </a:rPr>
              <a:t>,</a:t>
            </a:r>
            <a:r>
              <a:rPr lang="hu-HU" altLang="hu-HU" sz="3200" i="1" baseline="-25000" dirty="0">
                <a:solidFill>
                  <a:srgbClr val="FF0000"/>
                </a:solidFill>
              </a:rPr>
              <a:t> </a:t>
            </a:r>
            <a:r>
              <a:rPr lang="hu-HU" altLang="hu-HU" sz="3200" i="1" dirty="0">
                <a:solidFill>
                  <a:srgbClr val="FF0000"/>
                </a:solidFill>
              </a:rPr>
              <a:t>y</a:t>
            </a:r>
            <a:r>
              <a:rPr lang="hu-HU" altLang="hu-HU" sz="3200" baseline="-25000" dirty="0">
                <a:solidFill>
                  <a:srgbClr val="FF0000"/>
                </a:solidFill>
              </a:rPr>
              <a:t>2</a:t>
            </a:r>
          </a:p>
        </p:txBody>
      </p:sp>
      <p:sp>
        <p:nvSpPr>
          <p:cNvPr id="32" name="Oval 9"/>
          <p:cNvSpPr>
            <a:spLocks noChangeArrowheads="1"/>
          </p:cNvSpPr>
          <p:nvPr/>
        </p:nvSpPr>
        <p:spPr bwMode="auto">
          <a:xfrm>
            <a:off x="4595813" y="2209800"/>
            <a:ext cx="152400" cy="152400"/>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sz="3200"/>
          </a:p>
        </p:txBody>
      </p:sp>
      <p:sp>
        <p:nvSpPr>
          <p:cNvPr id="33" name="Rectangle 10"/>
          <p:cNvSpPr>
            <a:spLocks noChangeArrowheads="1"/>
          </p:cNvSpPr>
          <p:nvPr/>
        </p:nvSpPr>
        <p:spPr bwMode="auto">
          <a:xfrm>
            <a:off x="3148013" y="1460500"/>
            <a:ext cx="838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hu-HU" altLang="hu-HU" sz="3200" i="1" dirty="0" err="1"/>
              <a:t>x</a:t>
            </a:r>
            <a:r>
              <a:rPr lang="hu-HU" altLang="hu-HU" sz="3200" baseline="-25000" dirty="0" err="1"/>
              <a:t>max</a:t>
            </a:r>
            <a:endParaRPr lang="hu-HU" altLang="hu-HU" sz="3200" baseline="-25000" dirty="0"/>
          </a:p>
        </p:txBody>
      </p:sp>
      <p:sp>
        <p:nvSpPr>
          <p:cNvPr id="34" name="Rectangle 11"/>
          <p:cNvSpPr>
            <a:spLocks noChangeArrowheads="1"/>
          </p:cNvSpPr>
          <p:nvPr/>
        </p:nvSpPr>
        <p:spPr bwMode="auto">
          <a:xfrm>
            <a:off x="2271713" y="2209800"/>
            <a:ext cx="8731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hu-HU" altLang="hu-HU" sz="3200" i="1" dirty="0" err="1"/>
              <a:t>x</a:t>
            </a:r>
            <a:r>
              <a:rPr lang="hu-HU" altLang="hu-HU" sz="3200" i="1" baseline="-25000" dirty="0" err="1"/>
              <a:t>i</a:t>
            </a:r>
            <a:r>
              <a:rPr lang="hu-HU" altLang="hu-HU" sz="3200" i="1" dirty="0"/>
              <a:t>,</a:t>
            </a:r>
            <a:r>
              <a:rPr lang="hu-HU" altLang="hu-HU" sz="3200" i="1" baseline="-25000" dirty="0"/>
              <a:t> </a:t>
            </a:r>
            <a:r>
              <a:rPr lang="hu-HU" altLang="hu-HU" sz="3200" i="1" dirty="0" err="1"/>
              <a:t>y</a:t>
            </a:r>
            <a:r>
              <a:rPr lang="hu-HU" altLang="hu-HU" sz="3200" i="1" baseline="-25000" dirty="0" err="1"/>
              <a:t>i</a:t>
            </a:r>
            <a:endParaRPr lang="hu-HU" altLang="hu-HU" sz="3200" i="1" baseline="-25000" dirty="0"/>
          </a:p>
        </p:txBody>
      </p:sp>
      <p:sp>
        <p:nvSpPr>
          <p:cNvPr id="35" name="Freeform 14"/>
          <p:cNvSpPr>
            <a:spLocks/>
          </p:cNvSpPr>
          <p:nvPr/>
        </p:nvSpPr>
        <p:spPr bwMode="auto">
          <a:xfrm>
            <a:off x="3224213" y="2362200"/>
            <a:ext cx="1447800" cy="850900"/>
          </a:xfrm>
          <a:custGeom>
            <a:avLst/>
            <a:gdLst>
              <a:gd name="T0" fmla="*/ 2147483647 w 912"/>
              <a:gd name="T1" fmla="*/ 0 h 536"/>
              <a:gd name="T2" fmla="*/ 2147483647 w 912"/>
              <a:gd name="T3" fmla="*/ 2147483647 h 536"/>
              <a:gd name="T4" fmla="*/ 0 w 912"/>
              <a:gd name="T5" fmla="*/ 2147483647 h 536"/>
              <a:gd name="T6" fmla="*/ 0 60000 65536"/>
              <a:gd name="T7" fmla="*/ 0 60000 65536"/>
              <a:gd name="T8" fmla="*/ 0 60000 65536"/>
              <a:gd name="T9" fmla="*/ 0 w 912"/>
              <a:gd name="T10" fmla="*/ 0 h 536"/>
              <a:gd name="T11" fmla="*/ 912 w 912"/>
              <a:gd name="T12" fmla="*/ 536 h 536"/>
            </a:gdLst>
            <a:ahLst/>
            <a:cxnLst>
              <a:cxn ang="T6">
                <a:pos x="T0" y="T1"/>
              </a:cxn>
              <a:cxn ang="T7">
                <a:pos x="T2" y="T3"/>
              </a:cxn>
              <a:cxn ang="T8">
                <a:pos x="T4" y="T5"/>
              </a:cxn>
            </a:cxnLst>
            <a:rect l="T9" t="T10" r="T11" b="T12"/>
            <a:pathLst>
              <a:path w="912" h="536">
                <a:moveTo>
                  <a:pt x="912" y="0"/>
                </a:moveTo>
                <a:cubicBezTo>
                  <a:pt x="820" y="212"/>
                  <a:pt x="728" y="424"/>
                  <a:pt x="576" y="480"/>
                </a:cubicBezTo>
                <a:cubicBezTo>
                  <a:pt x="424" y="536"/>
                  <a:pt x="212" y="436"/>
                  <a:pt x="0" y="336"/>
                </a:cubicBezTo>
              </a:path>
            </a:pathLst>
          </a:custGeom>
          <a:noFill/>
          <a:ln w="127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36" name="Line 5"/>
          <p:cNvSpPr>
            <a:spLocks noChangeShapeType="1"/>
          </p:cNvSpPr>
          <p:nvPr/>
        </p:nvSpPr>
        <p:spPr bwMode="auto">
          <a:xfrm>
            <a:off x="5613992" y="2072354"/>
            <a:ext cx="1686460" cy="670846"/>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37" name="Rectangle 6"/>
          <p:cNvSpPr>
            <a:spLocks noChangeArrowheads="1"/>
          </p:cNvSpPr>
          <p:nvPr/>
        </p:nvSpPr>
        <p:spPr bwMode="auto">
          <a:xfrm>
            <a:off x="5275086" y="1411953"/>
            <a:ext cx="9937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hu-HU" altLang="hu-HU" sz="3200" i="1" dirty="0">
                <a:solidFill>
                  <a:srgbClr val="FF0000"/>
                </a:solidFill>
              </a:rPr>
              <a:t>x</a:t>
            </a:r>
            <a:r>
              <a:rPr lang="hu-HU" altLang="hu-HU" sz="3200" baseline="-25000" dirty="0">
                <a:solidFill>
                  <a:srgbClr val="FF0000"/>
                </a:solidFill>
              </a:rPr>
              <a:t>1</a:t>
            </a:r>
            <a:r>
              <a:rPr lang="hu-HU" altLang="hu-HU" sz="3200" i="1" dirty="0">
                <a:solidFill>
                  <a:srgbClr val="FF0000"/>
                </a:solidFill>
              </a:rPr>
              <a:t>,</a:t>
            </a:r>
            <a:r>
              <a:rPr lang="hu-HU" altLang="hu-HU" sz="3200" i="1" baseline="-25000" dirty="0">
                <a:solidFill>
                  <a:srgbClr val="FF0000"/>
                </a:solidFill>
              </a:rPr>
              <a:t> </a:t>
            </a:r>
            <a:r>
              <a:rPr lang="hu-HU" altLang="hu-HU" sz="3200" i="1" dirty="0">
                <a:solidFill>
                  <a:srgbClr val="FF0000"/>
                </a:solidFill>
              </a:rPr>
              <a:t>y</a:t>
            </a:r>
            <a:r>
              <a:rPr lang="hu-HU" altLang="hu-HU" sz="3200" baseline="-25000" dirty="0">
                <a:solidFill>
                  <a:srgbClr val="FF0000"/>
                </a:solidFill>
              </a:rPr>
              <a:t>1</a:t>
            </a:r>
          </a:p>
        </p:txBody>
      </p:sp>
      <p:sp>
        <p:nvSpPr>
          <p:cNvPr id="38" name="Oval 7"/>
          <p:cNvSpPr>
            <a:spLocks noChangeArrowheads="1"/>
          </p:cNvSpPr>
          <p:nvPr/>
        </p:nvSpPr>
        <p:spPr bwMode="auto">
          <a:xfrm>
            <a:off x="5537792" y="1996154"/>
            <a:ext cx="152400" cy="152400"/>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sz="3200"/>
          </a:p>
        </p:txBody>
      </p:sp>
      <p:sp>
        <p:nvSpPr>
          <p:cNvPr id="39" name="Rectangle 8"/>
          <p:cNvSpPr>
            <a:spLocks noChangeArrowheads="1"/>
          </p:cNvSpPr>
          <p:nvPr/>
        </p:nvSpPr>
        <p:spPr bwMode="auto">
          <a:xfrm>
            <a:off x="6958013" y="1975669"/>
            <a:ext cx="9937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hu-HU" altLang="hu-HU" sz="3200" i="1" dirty="0">
                <a:solidFill>
                  <a:srgbClr val="FF0000"/>
                </a:solidFill>
              </a:rPr>
              <a:t>x</a:t>
            </a:r>
            <a:r>
              <a:rPr lang="hu-HU" altLang="hu-HU" sz="3200" baseline="-25000" dirty="0">
                <a:solidFill>
                  <a:srgbClr val="FF0000"/>
                </a:solidFill>
              </a:rPr>
              <a:t>2</a:t>
            </a:r>
            <a:r>
              <a:rPr lang="hu-HU" altLang="hu-HU" sz="3200" i="1" dirty="0">
                <a:solidFill>
                  <a:srgbClr val="FF0000"/>
                </a:solidFill>
              </a:rPr>
              <a:t>,</a:t>
            </a:r>
            <a:r>
              <a:rPr lang="hu-HU" altLang="hu-HU" sz="3200" i="1" baseline="-25000" dirty="0">
                <a:solidFill>
                  <a:srgbClr val="FF0000"/>
                </a:solidFill>
              </a:rPr>
              <a:t> </a:t>
            </a:r>
            <a:r>
              <a:rPr lang="hu-HU" altLang="hu-HU" sz="3200" i="1" dirty="0">
                <a:solidFill>
                  <a:srgbClr val="FF0000"/>
                </a:solidFill>
              </a:rPr>
              <a:t>y</a:t>
            </a:r>
            <a:r>
              <a:rPr lang="hu-HU" altLang="hu-HU" sz="3200" baseline="-25000" dirty="0">
                <a:solidFill>
                  <a:srgbClr val="FF0000"/>
                </a:solidFill>
              </a:rPr>
              <a:t>2</a:t>
            </a:r>
          </a:p>
        </p:txBody>
      </p:sp>
      <p:sp>
        <p:nvSpPr>
          <p:cNvPr id="40" name="Oval 9"/>
          <p:cNvSpPr>
            <a:spLocks noChangeArrowheads="1"/>
          </p:cNvSpPr>
          <p:nvPr/>
        </p:nvSpPr>
        <p:spPr bwMode="auto">
          <a:xfrm>
            <a:off x="7224252" y="2679700"/>
            <a:ext cx="152400" cy="152400"/>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sz="3200"/>
          </a:p>
        </p:txBody>
      </p:sp>
      <p:sp>
        <p:nvSpPr>
          <p:cNvPr id="41" name="Line 5"/>
          <p:cNvSpPr>
            <a:spLocks noChangeShapeType="1"/>
          </p:cNvSpPr>
          <p:nvPr/>
        </p:nvSpPr>
        <p:spPr bwMode="auto">
          <a:xfrm>
            <a:off x="630154" y="1975669"/>
            <a:ext cx="1481756" cy="47625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42" name="Rectangle 6"/>
          <p:cNvSpPr>
            <a:spLocks noChangeArrowheads="1"/>
          </p:cNvSpPr>
          <p:nvPr/>
        </p:nvSpPr>
        <p:spPr bwMode="auto">
          <a:xfrm>
            <a:off x="148014" y="1340052"/>
            <a:ext cx="9937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hu-HU" altLang="hu-HU" sz="3200" i="1" dirty="0">
                <a:solidFill>
                  <a:srgbClr val="00B050"/>
                </a:solidFill>
              </a:rPr>
              <a:t>x</a:t>
            </a:r>
            <a:r>
              <a:rPr lang="hu-HU" altLang="hu-HU" sz="3200" baseline="-25000" dirty="0">
                <a:solidFill>
                  <a:srgbClr val="00B050"/>
                </a:solidFill>
              </a:rPr>
              <a:t>1</a:t>
            </a:r>
            <a:r>
              <a:rPr lang="hu-HU" altLang="hu-HU" sz="3200" i="1" dirty="0">
                <a:solidFill>
                  <a:srgbClr val="00B050"/>
                </a:solidFill>
              </a:rPr>
              <a:t>,</a:t>
            </a:r>
            <a:r>
              <a:rPr lang="hu-HU" altLang="hu-HU" sz="3200" i="1" baseline="-25000" dirty="0">
                <a:solidFill>
                  <a:srgbClr val="00B050"/>
                </a:solidFill>
              </a:rPr>
              <a:t> </a:t>
            </a:r>
            <a:r>
              <a:rPr lang="hu-HU" altLang="hu-HU" sz="3200" i="1" dirty="0">
                <a:solidFill>
                  <a:srgbClr val="00B050"/>
                </a:solidFill>
              </a:rPr>
              <a:t>y</a:t>
            </a:r>
            <a:r>
              <a:rPr lang="hu-HU" altLang="hu-HU" sz="3200" baseline="-25000" dirty="0">
                <a:solidFill>
                  <a:srgbClr val="00B050"/>
                </a:solidFill>
              </a:rPr>
              <a:t>1</a:t>
            </a:r>
          </a:p>
        </p:txBody>
      </p:sp>
      <p:sp>
        <p:nvSpPr>
          <p:cNvPr id="43" name="Oval 7"/>
          <p:cNvSpPr>
            <a:spLocks noChangeArrowheads="1"/>
          </p:cNvSpPr>
          <p:nvPr/>
        </p:nvSpPr>
        <p:spPr bwMode="auto">
          <a:xfrm flipH="1" flipV="1">
            <a:off x="516398" y="1872020"/>
            <a:ext cx="128504" cy="138881"/>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sz="3200"/>
          </a:p>
        </p:txBody>
      </p:sp>
      <p:sp>
        <p:nvSpPr>
          <p:cNvPr id="44" name="Rectangle 8"/>
          <p:cNvSpPr>
            <a:spLocks noChangeArrowheads="1"/>
          </p:cNvSpPr>
          <p:nvPr/>
        </p:nvSpPr>
        <p:spPr bwMode="auto">
          <a:xfrm>
            <a:off x="1355725" y="1649360"/>
            <a:ext cx="9937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hu-HU" altLang="hu-HU" sz="3200" i="1" dirty="0">
                <a:solidFill>
                  <a:srgbClr val="00B050"/>
                </a:solidFill>
              </a:rPr>
              <a:t>x</a:t>
            </a:r>
            <a:r>
              <a:rPr lang="hu-HU" altLang="hu-HU" sz="3200" baseline="-25000" dirty="0">
                <a:solidFill>
                  <a:srgbClr val="00B050"/>
                </a:solidFill>
              </a:rPr>
              <a:t>2</a:t>
            </a:r>
            <a:r>
              <a:rPr lang="hu-HU" altLang="hu-HU" sz="3200" i="1" dirty="0">
                <a:solidFill>
                  <a:srgbClr val="00B050"/>
                </a:solidFill>
              </a:rPr>
              <a:t>,</a:t>
            </a:r>
            <a:r>
              <a:rPr lang="hu-HU" altLang="hu-HU" sz="3200" i="1" baseline="-25000" dirty="0">
                <a:solidFill>
                  <a:srgbClr val="00B050"/>
                </a:solidFill>
              </a:rPr>
              <a:t> </a:t>
            </a:r>
            <a:r>
              <a:rPr lang="hu-HU" altLang="hu-HU" sz="3200" i="1" dirty="0">
                <a:solidFill>
                  <a:srgbClr val="00B050"/>
                </a:solidFill>
              </a:rPr>
              <a:t>y</a:t>
            </a:r>
            <a:r>
              <a:rPr lang="hu-HU" altLang="hu-HU" sz="3200" baseline="-25000" dirty="0">
                <a:solidFill>
                  <a:srgbClr val="00B050"/>
                </a:solidFill>
              </a:rPr>
              <a:t>2</a:t>
            </a:r>
          </a:p>
        </p:txBody>
      </p:sp>
      <p:sp>
        <p:nvSpPr>
          <p:cNvPr id="45" name="Oval 9"/>
          <p:cNvSpPr>
            <a:spLocks noChangeArrowheads="1"/>
          </p:cNvSpPr>
          <p:nvPr/>
        </p:nvSpPr>
        <p:spPr bwMode="auto">
          <a:xfrm>
            <a:off x="2035710" y="2388419"/>
            <a:ext cx="152400" cy="152400"/>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sz="3200"/>
          </a:p>
        </p:txBody>
      </p:sp>
      <p:sp>
        <p:nvSpPr>
          <p:cNvPr id="46" name="Line 5"/>
          <p:cNvSpPr>
            <a:spLocks noChangeShapeType="1"/>
          </p:cNvSpPr>
          <p:nvPr/>
        </p:nvSpPr>
        <p:spPr bwMode="auto">
          <a:xfrm flipV="1">
            <a:off x="1964590" y="2814320"/>
            <a:ext cx="1109128" cy="3692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47" name="Oval 15"/>
          <p:cNvSpPr>
            <a:spLocks noChangeArrowheads="1"/>
          </p:cNvSpPr>
          <p:nvPr/>
        </p:nvSpPr>
        <p:spPr bwMode="auto">
          <a:xfrm>
            <a:off x="3081973" y="2702560"/>
            <a:ext cx="152400" cy="152400"/>
          </a:xfrm>
          <a:prstGeom prst="ellipse">
            <a:avLst/>
          </a:prstGeom>
          <a:solidFill>
            <a:srgbClr val="ED13B4"/>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sz="3200"/>
          </a:p>
        </p:txBody>
      </p:sp>
      <p:sp>
        <p:nvSpPr>
          <p:cNvPr id="48" name="Oval 7"/>
          <p:cNvSpPr>
            <a:spLocks noChangeArrowheads="1"/>
          </p:cNvSpPr>
          <p:nvPr/>
        </p:nvSpPr>
        <p:spPr bwMode="auto">
          <a:xfrm>
            <a:off x="1852613" y="3124200"/>
            <a:ext cx="152400" cy="152400"/>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sz="320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36"/>
                                        </p:tgtEl>
                                        <p:attrNameLst>
                                          <p:attrName>ppt_x</p:attrName>
                                        </p:attrNameLst>
                                      </p:cBhvr>
                                      <p:tavLst>
                                        <p:tav tm="0">
                                          <p:val>
                                            <p:strVal val="ppt_x"/>
                                          </p:val>
                                        </p:tav>
                                        <p:tav tm="100000">
                                          <p:val>
                                            <p:strVal val="ppt_x"/>
                                          </p:val>
                                        </p:tav>
                                      </p:tavLst>
                                    </p:anim>
                                    <p:anim calcmode="lin" valueType="num">
                                      <p:cBhvr additive="base">
                                        <p:cTn id="7" dur="500"/>
                                        <p:tgtEl>
                                          <p:spTgt spid="36"/>
                                        </p:tgtEl>
                                        <p:attrNameLst>
                                          <p:attrName>ppt_y</p:attrName>
                                        </p:attrNameLst>
                                      </p:cBhvr>
                                      <p:tavLst>
                                        <p:tav tm="0">
                                          <p:val>
                                            <p:strVal val="ppt_y"/>
                                          </p:val>
                                        </p:tav>
                                        <p:tav tm="100000">
                                          <p:val>
                                            <p:strVal val="1+ppt_h/2"/>
                                          </p:val>
                                        </p:tav>
                                      </p:tavLst>
                                    </p:anim>
                                    <p:set>
                                      <p:cBhvr>
                                        <p:cTn id="8" dur="1" fill="hold">
                                          <p:stCondLst>
                                            <p:cond delay="499"/>
                                          </p:stCondLst>
                                        </p:cTn>
                                        <p:tgtEl>
                                          <p:spTgt spid="36"/>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37"/>
                                        </p:tgtEl>
                                        <p:attrNameLst>
                                          <p:attrName>ppt_x</p:attrName>
                                        </p:attrNameLst>
                                      </p:cBhvr>
                                      <p:tavLst>
                                        <p:tav tm="0">
                                          <p:val>
                                            <p:strVal val="ppt_x"/>
                                          </p:val>
                                        </p:tav>
                                        <p:tav tm="100000">
                                          <p:val>
                                            <p:strVal val="ppt_x"/>
                                          </p:val>
                                        </p:tav>
                                      </p:tavLst>
                                    </p:anim>
                                    <p:anim calcmode="lin" valueType="num">
                                      <p:cBhvr additive="base">
                                        <p:cTn id="11" dur="500"/>
                                        <p:tgtEl>
                                          <p:spTgt spid="37"/>
                                        </p:tgtEl>
                                        <p:attrNameLst>
                                          <p:attrName>ppt_y</p:attrName>
                                        </p:attrNameLst>
                                      </p:cBhvr>
                                      <p:tavLst>
                                        <p:tav tm="0">
                                          <p:val>
                                            <p:strVal val="ppt_y"/>
                                          </p:val>
                                        </p:tav>
                                        <p:tav tm="100000">
                                          <p:val>
                                            <p:strVal val="1+ppt_h/2"/>
                                          </p:val>
                                        </p:tav>
                                      </p:tavLst>
                                    </p:anim>
                                    <p:set>
                                      <p:cBhvr>
                                        <p:cTn id="12" dur="1" fill="hold">
                                          <p:stCondLst>
                                            <p:cond delay="499"/>
                                          </p:stCondLst>
                                        </p:cTn>
                                        <p:tgtEl>
                                          <p:spTgt spid="37"/>
                                        </p:tgtEl>
                                        <p:attrNameLst>
                                          <p:attrName>style.visibility</p:attrName>
                                        </p:attrNameLst>
                                      </p:cBhvr>
                                      <p:to>
                                        <p:strVal val="hidden"/>
                                      </p:to>
                                    </p:set>
                                  </p:childTnLst>
                                </p:cTn>
                              </p:par>
                              <p:par>
                                <p:cTn id="13" presetID="2" presetClass="exit" presetSubtype="4" fill="hold" grpId="0" nodeType="withEffect">
                                  <p:stCondLst>
                                    <p:cond delay="0"/>
                                  </p:stCondLst>
                                  <p:childTnLst>
                                    <p:anim calcmode="lin" valueType="num">
                                      <p:cBhvr additive="base">
                                        <p:cTn id="14" dur="500"/>
                                        <p:tgtEl>
                                          <p:spTgt spid="38"/>
                                        </p:tgtEl>
                                        <p:attrNameLst>
                                          <p:attrName>ppt_x</p:attrName>
                                        </p:attrNameLst>
                                      </p:cBhvr>
                                      <p:tavLst>
                                        <p:tav tm="0">
                                          <p:val>
                                            <p:strVal val="ppt_x"/>
                                          </p:val>
                                        </p:tav>
                                        <p:tav tm="100000">
                                          <p:val>
                                            <p:strVal val="ppt_x"/>
                                          </p:val>
                                        </p:tav>
                                      </p:tavLst>
                                    </p:anim>
                                    <p:anim calcmode="lin" valueType="num">
                                      <p:cBhvr additive="base">
                                        <p:cTn id="15" dur="500"/>
                                        <p:tgtEl>
                                          <p:spTgt spid="38"/>
                                        </p:tgtEl>
                                        <p:attrNameLst>
                                          <p:attrName>ppt_y</p:attrName>
                                        </p:attrNameLst>
                                      </p:cBhvr>
                                      <p:tavLst>
                                        <p:tav tm="0">
                                          <p:val>
                                            <p:strVal val="ppt_y"/>
                                          </p:val>
                                        </p:tav>
                                        <p:tav tm="100000">
                                          <p:val>
                                            <p:strVal val="1+ppt_h/2"/>
                                          </p:val>
                                        </p:tav>
                                      </p:tavLst>
                                    </p:anim>
                                    <p:set>
                                      <p:cBhvr>
                                        <p:cTn id="16" dur="1" fill="hold">
                                          <p:stCondLst>
                                            <p:cond delay="499"/>
                                          </p:stCondLst>
                                        </p:cTn>
                                        <p:tgtEl>
                                          <p:spTgt spid="38"/>
                                        </p:tgtEl>
                                        <p:attrNameLst>
                                          <p:attrName>style.visibility</p:attrName>
                                        </p:attrNameLst>
                                      </p:cBhvr>
                                      <p:to>
                                        <p:strVal val="hidden"/>
                                      </p:to>
                                    </p:set>
                                  </p:childTnLst>
                                </p:cTn>
                              </p:par>
                              <p:par>
                                <p:cTn id="17" presetID="2" presetClass="exit" presetSubtype="4" fill="hold" grpId="0" nodeType="withEffect">
                                  <p:stCondLst>
                                    <p:cond delay="0"/>
                                  </p:stCondLst>
                                  <p:childTnLst>
                                    <p:anim calcmode="lin" valueType="num">
                                      <p:cBhvr additive="base">
                                        <p:cTn id="18" dur="500"/>
                                        <p:tgtEl>
                                          <p:spTgt spid="39"/>
                                        </p:tgtEl>
                                        <p:attrNameLst>
                                          <p:attrName>ppt_x</p:attrName>
                                        </p:attrNameLst>
                                      </p:cBhvr>
                                      <p:tavLst>
                                        <p:tav tm="0">
                                          <p:val>
                                            <p:strVal val="ppt_x"/>
                                          </p:val>
                                        </p:tav>
                                        <p:tav tm="100000">
                                          <p:val>
                                            <p:strVal val="ppt_x"/>
                                          </p:val>
                                        </p:tav>
                                      </p:tavLst>
                                    </p:anim>
                                    <p:anim calcmode="lin" valueType="num">
                                      <p:cBhvr additive="base">
                                        <p:cTn id="19" dur="500"/>
                                        <p:tgtEl>
                                          <p:spTgt spid="39"/>
                                        </p:tgtEl>
                                        <p:attrNameLst>
                                          <p:attrName>ppt_y</p:attrName>
                                        </p:attrNameLst>
                                      </p:cBhvr>
                                      <p:tavLst>
                                        <p:tav tm="0">
                                          <p:val>
                                            <p:strVal val="ppt_y"/>
                                          </p:val>
                                        </p:tav>
                                        <p:tav tm="100000">
                                          <p:val>
                                            <p:strVal val="1+ppt_h/2"/>
                                          </p:val>
                                        </p:tav>
                                      </p:tavLst>
                                    </p:anim>
                                    <p:set>
                                      <p:cBhvr>
                                        <p:cTn id="20" dur="1" fill="hold">
                                          <p:stCondLst>
                                            <p:cond delay="499"/>
                                          </p:stCondLst>
                                        </p:cTn>
                                        <p:tgtEl>
                                          <p:spTgt spid="39"/>
                                        </p:tgtEl>
                                        <p:attrNameLst>
                                          <p:attrName>style.visibility</p:attrName>
                                        </p:attrNameLst>
                                      </p:cBhvr>
                                      <p:to>
                                        <p:strVal val="hidden"/>
                                      </p:to>
                                    </p:set>
                                  </p:childTnLst>
                                </p:cTn>
                              </p:par>
                              <p:par>
                                <p:cTn id="21" presetID="2" presetClass="exit" presetSubtype="4" fill="hold" grpId="0" nodeType="withEffect">
                                  <p:stCondLst>
                                    <p:cond delay="0"/>
                                  </p:stCondLst>
                                  <p:childTnLst>
                                    <p:anim calcmode="lin" valueType="num">
                                      <p:cBhvr additive="base">
                                        <p:cTn id="22" dur="500"/>
                                        <p:tgtEl>
                                          <p:spTgt spid="40"/>
                                        </p:tgtEl>
                                        <p:attrNameLst>
                                          <p:attrName>ppt_x</p:attrName>
                                        </p:attrNameLst>
                                      </p:cBhvr>
                                      <p:tavLst>
                                        <p:tav tm="0">
                                          <p:val>
                                            <p:strVal val="ppt_x"/>
                                          </p:val>
                                        </p:tav>
                                        <p:tav tm="100000">
                                          <p:val>
                                            <p:strVal val="ppt_x"/>
                                          </p:val>
                                        </p:tav>
                                      </p:tavLst>
                                    </p:anim>
                                    <p:anim calcmode="lin" valueType="num">
                                      <p:cBhvr additive="base">
                                        <p:cTn id="23" dur="500"/>
                                        <p:tgtEl>
                                          <p:spTgt spid="40"/>
                                        </p:tgtEl>
                                        <p:attrNameLst>
                                          <p:attrName>ppt_y</p:attrName>
                                        </p:attrNameLst>
                                      </p:cBhvr>
                                      <p:tavLst>
                                        <p:tav tm="0">
                                          <p:val>
                                            <p:strVal val="ppt_y"/>
                                          </p:val>
                                        </p:tav>
                                        <p:tav tm="100000">
                                          <p:val>
                                            <p:strVal val="1+ppt_h/2"/>
                                          </p:val>
                                        </p:tav>
                                      </p:tavLst>
                                    </p:anim>
                                    <p:set>
                                      <p:cBhvr>
                                        <p:cTn id="24" dur="1" fill="hold">
                                          <p:stCondLst>
                                            <p:cond delay="499"/>
                                          </p:stCondLst>
                                        </p:cTn>
                                        <p:tgtEl>
                                          <p:spTgt spid="40"/>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0" nodeType="clickEffect">
                                  <p:stCondLst>
                                    <p:cond delay="0"/>
                                  </p:stCondLst>
                                  <p:childTnLst>
                                    <p:animEffect transition="out" filter="fade">
                                      <p:cBhvr>
                                        <p:cTn id="28" dur="500"/>
                                        <p:tgtEl>
                                          <p:spTgt spid="29"/>
                                        </p:tgtEl>
                                      </p:cBhvr>
                                    </p:animEffect>
                                    <p:set>
                                      <p:cBhvr>
                                        <p:cTn id="29" dur="1" fill="hold">
                                          <p:stCondLst>
                                            <p:cond delay="499"/>
                                          </p:stCondLst>
                                        </p:cTn>
                                        <p:tgtEl>
                                          <p:spTgt spid="29"/>
                                        </p:tgtEl>
                                        <p:attrNameLst>
                                          <p:attrName>style.visibility</p:attrName>
                                        </p:attrNameLst>
                                      </p:cBhvr>
                                      <p:to>
                                        <p:strVal val="hidden"/>
                                      </p:to>
                                    </p:set>
                                  </p:childTnLst>
                                </p:cTn>
                              </p:par>
                              <p:par>
                                <p:cTn id="30" presetID="10" presetClass="exit" presetSubtype="0" fill="hold" grpId="0" nodeType="withEffect">
                                  <p:stCondLst>
                                    <p:cond delay="0"/>
                                  </p:stCondLst>
                                  <p:childTnLst>
                                    <p:animEffect transition="out" filter="fade">
                                      <p:cBhvr>
                                        <p:cTn id="31" dur="500"/>
                                        <p:tgtEl>
                                          <p:spTgt spid="35"/>
                                        </p:tgtEl>
                                      </p:cBhvr>
                                    </p:animEffect>
                                    <p:set>
                                      <p:cBhvr>
                                        <p:cTn id="32" dur="1" fill="hold">
                                          <p:stCondLst>
                                            <p:cond delay="499"/>
                                          </p:stCondLst>
                                        </p:cTn>
                                        <p:tgtEl>
                                          <p:spTgt spid="35"/>
                                        </p:tgtEl>
                                        <p:attrNameLst>
                                          <p:attrName>style.visibility</p:attrName>
                                        </p:attrNameLst>
                                      </p:cBhvr>
                                      <p:to>
                                        <p:strVal val="hidden"/>
                                      </p:to>
                                    </p:set>
                                  </p:childTnLst>
                                </p:cTn>
                              </p:par>
                              <p:par>
                                <p:cTn id="33" presetID="42" presetClass="path" presetSubtype="0" accel="50000" decel="50000" fill="hold" grpId="0" nodeType="withEffect">
                                  <p:stCondLst>
                                    <p:cond delay="0"/>
                                  </p:stCondLst>
                                  <p:childTnLst>
                                    <p:animMotion origin="layout" path="M 2.5E-6 -3.33333E-6 L -0.16493 0.07223 " pathEditMode="relative" rAng="0" ptsTypes="AA">
                                      <p:cBhvr>
                                        <p:cTn id="34" dur="2000" fill="hold"/>
                                        <p:tgtEl>
                                          <p:spTgt spid="32"/>
                                        </p:tgtEl>
                                        <p:attrNameLst>
                                          <p:attrName>ppt_x</p:attrName>
                                          <p:attrName>ppt_y</p:attrName>
                                        </p:attrNameLst>
                                      </p:cBhvr>
                                      <p:rCtr x="-8247" y="361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2" grpId="0" animBg="1"/>
      <p:bldP spid="35" grpId="0" animBg="1"/>
      <p:bldP spid="36" grpId="0" animBg="1"/>
      <p:bldP spid="37" grpId="0"/>
      <p:bldP spid="38" grpId="0" animBg="1"/>
      <p:bldP spid="39" grpId="0"/>
      <p:bldP spid="40"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83" name="Text Box 14"/>
          <p:cNvSpPr txBox="1">
            <a:spLocks noChangeArrowheads="1"/>
          </p:cNvSpPr>
          <p:nvPr/>
        </p:nvSpPr>
        <p:spPr bwMode="auto">
          <a:xfrm>
            <a:off x="261995" y="2416947"/>
            <a:ext cx="8648521"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hu-HU" altLang="hu-HU" sz="2000" b="1" dirty="0" err="1">
                <a:latin typeface="Courier New" pitchFamily="49" charset="0"/>
              </a:rPr>
              <a:t>PolygonClip</a:t>
            </a:r>
            <a:r>
              <a:rPr lang="hu-HU" altLang="hu-HU" sz="2000" b="1" dirty="0">
                <a:latin typeface="Courier New" pitchFamily="49" charset="0"/>
              </a:rPr>
              <a:t>(p[n] </a:t>
            </a:r>
            <a:r>
              <a:rPr lang="hu-HU" altLang="hu-HU" sz="2000" b="1" dirty="0">
                <a:latin typeface="Courier New" pitchFamily="49" charset="0"/>
                <a:sym typeface="Wingdings" pitchFamily="2" charset="2"/>
              </a:rPr>
              <a:t></a:t>
            </a:r>
            <a:r>
              <a:rPr lang="hu-HU" altLang="hu-HU" sz="2000" b="1" dirty="0">
                <a:latin typeface="Courier New" pitchFamily="49" charset="0"/>
              </a:rPr>
              <a:t> q[m]) </a:t>
            </a:r>
          </a:p>
          <a:p>
            <a:r>
              <a:rPr lang="en-US" altLang="hu-HU" sz="2000" b="1" dirty="0">
                <a:latin typeface="Courier New" pitchFamily="49" charset="0"/>
              </a:rPr>
              <a:t>   </a:t>
            </a:r>
            <a:r>
              <a:rPr lang="hu-HU" altLang="hu-HU" sz="2000" b="1" dirty="0">
                <a:latin typeface="Courier New" pitchFamily="49" charset="0"/>
              </a:rPr>
              <a:t>m = 0;</a:t>
            </a:r>
          </a:p>
          <a:p>
            <a:r>
              <a:rPr lang="hu-HU" altLang="hu-HU" sz="2000" b="1" dirty="0">
                <a:latin typeface="Courier New" pitchFamily="49" charset="0"/>
              </a:rPr>
              <a:t>   </a:t>
            </a:r>
            <a:r>
              <a:rPr lang="hu-HU" altLang="hu-HU" sz="2000" b="1" dirty="0" err="1" smtClean="0">
                <a:latin typeface="Courier New" pitchFamily="49" charset="0"/>
              </a:rPr>
              <a:t>for</a:t>
            </a:r>
            <a:r>
              <a:rPr lang="hu-HU" altLang="hu-HU" sz="2000" b="1" dirty="0" smtClean="0">
                <a:latin typeface="Courier New" pitchFamily="49" charset="0"/>
              </a:rPr>
              <a:t>(i=0</a:t>
            </a:r>
            <a:r>
              <a:rPr lang="hu-HU" altLang="hu-HU" sz="2000" b="1" dirty="0">
                <a:latin typeface="Courier New" pitchFamily="49" charset="0"/>
              </a:rPr>
              <a:t>; i &lt; n; i++) {     </a:t>
            </a:r>
          </a:p>
          <a:p>
            <a:r>
              <a:rPr lang="en-US" altLang="hu-HU" sz="2000" b="1" dirty="0">
                <a:latin typeface="Courier New" pitchFamily="49" charset="0"/>
              </a:rPr>
              <a:t>      </a:t>
            </a:r>
            <a:r>
              <a:rPr lang="hu-HU" altLang="hu-HU" sz="2000" b="1" dirty="0" err="1">
                <a:latin typeface="Courier New" pitchFamily="49" charset="0"/>
              </a:rPr>
              <a:t>if</a:t>
            </a:r>
            <a:r>
              <a:rPr lang="hu-HU" altLang="hu-HU" sz="2000" b="1" dirty="0">
                <a:latin typeface="Courier New" pitchFamily="49" charset="0"/>
              </a:rPr>
              <a:t> (p[i] </a:t>
            </a:r>
            <a:r>
              <a:rPr lang="en-US" altLang="hu-HU" sz="2000" b="1" dirty="0" smtClean="0">
                <a:latin typeface="Courier New" pitchFamily="49" charset="0"/>
              </a:rPr>
              <a:t>inside</a:t>
            </a:r>
            <a:r>
              <a:rPr lang="hu-HU" altLang="hu-HU" sz="2000" b="1" dirty="0" smtClean="0">
                <a:latin typeface="Courier New" pitchFamily="49" charset="0"/>
              </a:rPr>
              <a:t>) </a:t>
            </a:r>
            <a:r>
              <a:rPr lang="hu-HU" altLang="hu-HU" sz="2000" b="1" dirty="0">
                <a:latin typeface="Courier New" pitchFamily="49" charset="0"/>
              </a:rPr>
              <a:t>{ </a:t>
            </a:r>
          </a:p>
          <a:p>
            <a:r>
              <a:rPr lang="hu-HU" altLang="hu-HU" sz="2000" b="1" dirty="0">
                <a:latin typeface="Courier New" pitchFamily="49" charset="0"/>
              </a:rPr>
              <a:t>	</a:t>
            </a:r>
            <a:r>
              <a:rPr lang="en-US" altLang="hu-HU" sz="2000" b="1" dirty="0">
                <a:latin typeface="Courier New" pitchFamily="49" charset="0"/>
              </a:rPr>
              <a:t>   </a:t>
            </a:r>
            <a:r>
              <a:rPr lang="hu-HU" altLang="hu-HU" sz="2000" b="1" dirty="0">
                <a:latin typeface="Courier New" pitchFamily="49" charset="0"/>
              </a:rPr>
              <a:t>q[m++] = p[i]</a:t>
            </a:r>
            <a:r>
              <a:rPr lang="en-US" altLang="hu-HU" sz="2000" b="1" dirty="0">
                <a:latin typeface="Courier New" pitchFamily="49" charset="0"/>
              </a:rPr>
              <a:t>;</a:t>
            </a:r>
            <a:endParaRPr lang="hu-HU" altLang="hu-HU" sz="2000" b="1" dirty="0">
              <a:latin typeface="Courier New" pitchFamily="49" charset="0"/>
            </a:endParaRPr>
          </a:p>
          <a:p>
            <a:r>
              <a:rPr lang="hu-HU" altLang="hu-HU" sz="2000" b="1" dirty="0">
                <a:latin typeface="Courier New" pitchFamily="49" charset="0"/>
              </a:rPr>
              <a:t>	</a:t>
            </a:r>
            <a:r>
              <a:rPr lang="en-US" altLang="hu-HU" sz="2000" b="1" dirty="0">
                <a:latin typeface="Courier New" pitchFamily="49" charset="0"/>
              </a:rPr>
              <a:t>   </a:t>
            </a:r>
            <a:r>
              <a:rPr lang="hu-HU" altLang="hu-HU" sz="2000" b="1" dirty="0" err="1">
                <a:latin typeface="Courier New" pitchFamily="49" charset="0"/>
              </a:rPr>
              <a:t>if</a:t>
            </a:r>
            <a:r>
              <a:rPr lang="hu-HU" altLang="hu-HU" sz="2000" b="1" dirty="0">
                <a:latin typeface="Courier New" pitchFamily="49" charset="0"/>
              </a:rPr>
              <a:t> (p[i+1] </a:t>
            </a:r>
            <a:r>
              <a:rPr lang="en-US" altLang="hu-HU" sz="2000" b="1" dirty="0" smtClean="0">
                <a:latin typeface="Courier New" pitchFamily="49" charset="0"/>
              </a:rPr>
              <a:t>outside</a:t>
            </a:r>
            <a:r>
              <a:rPr lang="hu-HU" altLang="hu-HU" sz="2000" b="1" dirty="0" smtClean="0">
                <a:latin typeface="Courier New" pitchFamily="49" charset="0"/>
              </a:rPr>
              <a:t>)  </a:t>
            </a:r>
            <a:endParaRPr lang="hu-HU" altLang="hu-HU" sz="2000" b="1" dirty="0">
              <a:latin typeface="Courier New" pitchFamily="49" charset="0"/>
            </a:endParaRPr>
          </a:p>
          <a:p>
            <a:r>
              <a:rPr lang="hu-HU" altLang="hu-HU" sz="2000" b="1" dirty="0">
                <a:latin typeface="Courier New" pitchFamily="49" charset="0"/>
              </a:rPr>
              <a:t>	</a:t>
            </a:r>
            <a:r>
              <a:rPr lang="en-US" altLang="hu-HU" sz="2000" b="1" dirty="0">
                <a:latin typeface="Courier New" pitchFamily="49" charset="0"/>
              </a:rPr>
              <a:t>      </a:t>
            </a:r>
            <a:r>
              <a:rPr lang="hu-HU" altLang="hu-HU" sz="2000" b="1" dirty="0">
                <a:latin typeface="Courier New" pitchFamily="49" charset="0"/>
              </a:rPr>
              <a:t>q[m++] = </a:t>
            </a:r>
            <a:r>
              <a:rPr lang="hu-HU" altLang="hu-HU" sz="2000" b="1" dirty="0" err="1">
                <a:latin typeface="Courier New" pitchFamily="49" charset="0"/>
              </a:rPr>
              <a:t>Intersect</a:t>
            </a:r>
            <a:r>
              <a:rPr lang="hu-HU" altLang="hu-HU" sz="2000" b="1" dirty="0">
                <a:latin typeface="Courier New" pitchFamily="49" charset="0"/>
              </a:rPr>
              <a:t>(p[i],</a:t>
            </a:r>
            <a:r>
              <a:rPr lang="en-US" altLang="hu-HU" sz="2000" b="1" dirty="0">
                <a:latin typeface="Courier New" pitchFamily="49" charset="0"/>
              </a:rPr>
              <a:t> </a:t>
            </a:r>
            <a:r>
              <a:rPr lang="hu-HU" altLang="hu-HU" sz="2000" b="1" dirty="0">
                <a:latin typeface="Courier New" pitchFamily="49" charset="0"/>
              </a:rPr>
              <a:t>p[i+1], </a:t>
            </a:r>
            <a:r>
              <a:rPr lang="en-US" altLang="hu-HU" sz="2000" b="1" dirty="0" smtClean="0">
                <a:latin typeface="Courier New" pitchFamily="49" charset="0"/>
              </a:rPr>
              <a:t>boundary</a:t>
            </a:r>
            <a:r>
              <a:rPr lang="hu-HU" altLang="hu-HU" sz="2000" b="1" dirty="0" smtClean="0">
                <a:latin typeface="Courier New" pitchFamily="49" charset="0"/>
              </a:rPr>
              <a:t>)</a:t>
            </a:r>
            <a:r>
              <a:rPr lang="en-US" altLang="hu-HU" sz="2000" b="1" dirty="0">
                <a:latin typeface="Courier New" pitchFamily="49" charset="0"/>
              </a:rPr>
              <a:t>;</a:t>
            </a:r>
            <a:endParaRPr lang="hu-HU" altLang="hu-HU" sz="2000" b="1" dirty="0">
              <a:latin typeface="Courier New" pitchFamily="49" charset="0"/>
            </a:endParaRPr>
          </a:p>
          <a:p>
            <a:r>
              <a:rPr lang="en-US" altLang="hu-HU" sz="2000" b="1" dirty="0">
                <a:latin typeface="Courier New" pitchFamily="49" charset="0"/>
              </a:rPr>
              <a:t>      </a:t>
            </a:r>
            <a:r>
              <a:rPr lang="hu-HU" altLang="hu-HU" sz="2000" b="1" dirty="0">
                <a:latin typeface="Courier New" pitchFamily="49" charset="0"/>
              </a:rPr>
              <a:t>} </a:t>
            </a:r>
            <a:r>
              <a:rPr lang="hu-HU" altLang="hu-HU" sz="2000" b="1" dirty="0" err="1">
                <a:latin typeface="Courier New" pitchFamily="49" charset="0"/>
              </a:rPr>
              <a:t>else</a:t>
            </a:r>
            <a:r>
              <a:rPr lang="hu-HU" altLang="hu-HU" sz="2000" b="1" dirty="0">
                <a:latin typeface="Courier New" pitchFamily="49" charset="0"/>
              </a:rPr>
              <a:t> { </a:t>
            </a:r>
          </a:p>
          <a:p>
            <a:r>
              <a:rPr lang="hu-HU" altLang="hu-HU" sz="2000" b="1" dirty="0">
                <a:latin typeface="Courier New" pitchFamily="49" charset="0"/>
              </a:rPr>
              <a:t>	</a:t>
            </a:r>
            <a:r>
              <a:rPr lang="en-US" altLang="hu-HU" sz="2000" b="1" dirty="0">
                <a:latin typeface="Courier New" pitchFamily="49" charset="0"/>
              </a:rPr>
              <a:t>   </a:t>
            </a:r>
            <a:r>
              <a:rPr lang="hu-HU" altLang="hu-HU" sz="2000" b="1" dirty="0" err="1">
                <a:latin typeface="Courier New" pitchFamily="49" charset="0"/>
              </a:rPr>
              <a:t>if</a:t>
            </a:r>
            <a:r>
              <a:rPr lang="hu-HU" altLang="hu-HU" sz="2000" b="1" dirty="0">
                <a:latin typeface="Courier New" pitchFamily="49" charset="0"/>
              </a:rPr>
              <a:t>  (p[i+1] </a:t>
            </a:r>
            <a:r>
              <a:rPr lang="en-US" altLang="hu-HU" sz="2000" b="1" dirty="0" smtClean="0">
                <a:latin typeface="Courier New" pitchFamily="49" charset="0"/>
              </a:rPr>
              <a:t>inside</a:t>
            </a:r>
            <a:r>
              <a:rPr lang="hu-HU" altLang="hu-HU" sz="2000" b="1" dirty="0" smtClean="0">
                <a:latin typeface="Courier New" pitchFamily="49" charset="0"/>
              </a:rPr>
              <a:t>) </a:t>
            </a:r>
            <a:endParaRPr lang="hu-HU" altLang="hu-HU" sz="2000" b="1" dirty="0">
              <a:latin typeface="Courier New" pitchFamily="49" charset="0"/>
            </a:endParaRPr>
          </a:p>
          <a:p>
            <a:r>
              <a:rPr lang="hu-HU" altLang="hu-HU" sz="2000" b="1" dirty="0">
                <a:latin typeface="Courier New" pitchFamily="49" charset="0"/>
              </a:rPr>
              <a:t>	</a:t>
            </a:r>
            <a:r>
              <a:rPr lang="en-US" altLang="hu-HU" sz="2000" b="1" dirty="0">
                <a:latin typeface="Courier New" pitchFamily="49" charset="0"/>
              </a:rPr>
              <a:t>      </a:t>
            </a:r>
            <a:r>
              <a:rPr lang="hu-HU" altLang="hu-HU" sz="2000" b="1" dirty="0">
                <a:latin typeface="Courier New" pitchFamily="49" charset="0"/>
              </a:rPr>
              <a:t>q[m++] = </a:t>
            </a:r>
            <a:r>
              <a:rPr lang="hu-HU" altLang="hu-HU" sz="2000" b="1" dirty="0" err="1">
                <a:latin typeface="Courier New" pitchFamily="49" charset="0"/>
              </a:rPr>
              <a:t>Intersect</a:t>
            </a:r>
            <a:r>
              <a:rPr lang="hu-HU" altLang="hu-HU" sz="2000" b="1" dirty="0">
                <a:latin typeface="Courier New" pitchFamily="49" charset="0"/>
              </a:rPr>
              <a:t>(p[i],</a:t>
            </a:r>
            <a:r>
              <a:rPr lang="en-US" altLang="hu-HU" sz="2000" b="1" dirty="0">
                <a:latin typeface="Courier New" pitchFamily="49" charset="0"/>
              </a:rPr>
              <a:t> </a:t>
            </a:r>
            <a:r>
              <a:rPr lang="hu-HU" altLang="hu-HU" sz="2000" b="1" dirty="0">
                <a:latin typeface="Courier New" pitchFamily="49" charset="0"/>
              </a:rPr>
              <a:t>p[i+1], </a:t>
            </a:r>
            <a:r>
              <a:rPr lang="en-US" altLang="hu-HU" sz="2000" b="1" dirty="0" smtClean="0">
                <a:latin typeface="Courier New" pitchFamily="49" charset="0"/>
              </a:rPr>
              <a:t>boundary</a:t>
            </a:r>
            <a:r>
              <a:rPr lang="hu-HU" altLang="hu-HU" sz="2000" b="1" dirty="0" smtClean="0">
                <a:latin typeface="Courier New" pitchFamily="49" charset="0"/>
              </a:rPr>
              <a:t>)</a:t>
            </a:r>
            <a:r>
              <a:rPr lang="en-US" altLang="hu-HU" sz="2000" b="1" dirty="0">
                <a:latin typeface="Courier New" pitchFamily="49" charset="0"/>
              </a:rPr>
              <a:t>;</a:t>
            </a:r>
            <a:endParaRPr lang="hu-HU" altLang="hu-HU" sz="2000" b="1" dirty="0">
              <a:latin typeface="Courier New" pitchFamily="49" charset="0"/>
            </a:endParaRPr>
          </a:p>
          <a:p>
            <a:r>
              <a:rPr lang="en-US" altLang="hu-HU" sz="2000" b="1" dirty="0">
                <a:latin typeface="Courier New" pitchFamily="49" charset="0"/>
              </a:rPr>
              <a:t>      </a:t>
            </a:r>
            <a:r>
              <a:rPr lang="hu-HU" altLang="hu-HU" sz="2000" b="1" dirty="0">
                <a:latin typeface="Courier New" pitchFamily="49" charset="0"/>
              </a:rPr>
              <a:t>}</a:t>
            </a:r>
          </a:p>
          <a:p>
            <a:r>
              <a:rPr lang="hu-HU" altLang="hu-HU" sz="2000" b="1" dirty="0">
                <a:latin typeface="Courier New" pitchFamily="49" charset="0"/>
              </a:rPr>
              <a:t>   }</a:t>
            </a:r>
          </a:p>
          <a:p>
            <a:r>
              <a:rPr lang="hu-HU" altLang="hu-HU" sz="2000" b="1" dirty="0">
                <a:latin typeface="Courier New" pitchFamily="49" charset="0"/>
              </a:rPr>
              <a:t>}</a:t>
            </a:r>
          </a:p>
        </p:txBody>
      </p:sp>
      <p:sp>
        <p:nvSpPr>
          <p:cNvPr id="13" name="Rectangle 6"/>
          <p:cNvSpPr>
            <a:spLocks noChangeArrowheads="1"/>
          </p:cNvSpPr>
          <p:nvPr/>
        </p:nvSpPr>
        <p:spPr bwMode="auto">
          <a:xfrm>
            <a:off x="4900247" y="2462667"/>
            <a:ext cx="4114800" cy="1703388"/>
          </a:xfrm>
          <a:prstGeom prst="rect">
            <a:avLst/>
          </a:prstGeom>
          <a:solidFill>
            <a:schemeClr val="bg2"/>
          </a:solidFill>
          <a:ln>
            <a:noFill/>
          </a:ln>
          <a:extLst>
            <a:ext uri="{91240B29-F687-4F45-9708-019B960494DF}">
              <a14:hiddenLine xmlns:a14="http://schemas.microsoft.com/office/drawing/2010/main" w="57150">
                <a:solidFill>
                  <a:srgbClr val="000000"/>
                </a:solidFill>
                <a:miter lim="800000"/>
                <a:headEnd/>
                <a:tailEnd/>
              </a14:hiddenLine>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sz="3200"/>
          </a:p>
        </p:txBody>
      </p:sp>
      <p:sp>
        <p:nvSpPr>
          <p:cNvPr id="188418" name="Rectangle 2"/>
          <p:cNvSpPr>
            <a:spLocks noGrp="1" noChangeArrowheads="1"/>
          </p:cNvSpPr>
          <p:nvPr>
            <p:ph type="title"/>
          </p:nvPr>
        </p:nvSpPr>
        <p:spPr>
          <a:xfrm>
            <a:off x="399256" y="357188"/>
            <a:ext cx="8382000" cy="1143000"/>
          </a:xfrm>
        </p:spPr>
        <p:txBody>
          <a:bodyPr>
            <a:normAutofit fontScale="90000"/>
          </a:bodyPr>
          <a:lstStyle/>
          <a:p>
            <a:pPr algn="l">
              <a:defRPr/>
            </a:pPr>
            <a:r>
              <a:rPr lang="hu-HU" sz="3600" dirty="0" smtClean="0">
                <a:solidFill>
                  <a:srgbClr val="FF0000"/>
                </a:solidFill>
              </a:rPr>
              <a:t>(Ivan) </a:t>
            </a:r>
            <a:r>
              <a:rPr lang="hu-HU" dirty="0" err="1" smtClean="0">
                <a:solidFill>
                  <a:srgbClr val="FF0000"/>
                </a:solidFill>
              </a:rPr>
              <a:t>Sutherland-Hodgeman</a:t>
            </a:r>
            <a:r>
              <a:rPr lang="hu-HU" dirty="0" smtClean="0">
                <a:solidFill>
                  <a:srgbClr val="FF0000"/>
                </a:solidFill>
              </a:rPr>
              <a:t> </a:t>
            </a:r>
            <a:br>
              <a:rPr lang="hu-HU" dirty="0" smtClean="0">
                <a:solidFill>
                  <a:srgbClr val="FF0000"/>
                </a:solidFill>
              </a:rPr>
            </a:br>
            <a:r>
              <a:rPr lang="hu-HU" dirty="0" smtClean="0">
                <a:solidFill>
                  <a:srgbClr val="FF0000"/>
                </a:solidFill>
              </a:rPr>
              <a:t>poligon</a:t>
            </a:r>
            <a:r>
              <a:rPr lang="en-US" dirty="0" smtClean="0">
                <a:solidFill>
                  <a:srgbClr val="FF0000"/>
                </a:solidFill>
              </a:rPr>
              <a:t> clipping</a:t>
            </a:r>
            <a:endParaRPr lang="hu-HU" dirty="0" smtClean="0">
              <a:solidFill>
                <a:srgbClr val="FF0000"/>
              </a:solidFill>
            </a:endParaRPr>
          </a:p>
        </p:txBody>
      </p:sp>
      <p:sp>
        <p:nvSpPr>
          <p:cNvPr id="28675" name="Freeform 4"/>
          <p:cNvSpPr>
            <a:spLocks/>
          </p:cNvSpPr>
          <p:nvPr/>
        </p:nvSpPr>
        <p:spPr bwMode="auto">
          <a:xfrm>
            <a:off x="5233622" y="928688"/>
            <a:ext cx="3586163" cy="2822575"/>
          </a:xfrm>
          <a:custGeom>
            <a:avLst/>
            <a:gdLst>
              <a:gd name="T0" fmla="*/ 0 w 10000"/>
              <a:gd name="T1" fmla="*/ 2147483647 h 10000"/>
              <a:gd name="T2" fmla="*/ 2147483647 w 10000"/>
              <a:gd name="T3" fmla="*/ 0 h 10000"/>
              <a:gd name="T4" fmla="*/ 2147483647 w 10000"/>
              <a:gd name="T5" fmla="*/ 2147483647 h 10000"/>
              <a:gd name="T6" fmla="*/ 2147483647 w 10000"/>
              <a:gd name="T7" fmla="*/ 2147483647 h 10000"/>
              <a:gd name="T8" fmla="*/ 2147483647 w 10000"/>
              <a:gd name="T9" fmla="*/ 2147483647 h 10000"/>
              <a:gd name="T10" fmla="*/ 0 w 10000"/>
              <a:gd name="T11" fmla="*/ 2147483647 h 10000"/>
              <a:gd name="T12" fmla="*/ 0 60000 65536"/>
              <a:gd name="T13" fmla="*/ 0 60000 65536"/>
              <a:gd name="T14" fmla="*/ 0 60000 65536"/>
              <a:gd name="T15" fmla="*/ 0 60000 65536"/>
              <a:gd name="T16" fmla="*/ 0 60000 65536"/>
              <a:gd name="T17" fmla="*/ 0 60000 65536"/>
              <a:gd name="T18" fmla="*/ 0 w 10000"/>
              <a:gd name="T19" fmla="*/ 0 h 10000"/>
              <a:gd name="T20" fmla="*/ 10000 w 10000"/>
              <a:gd name="T21" fmla="*/ 10000 h 10000"/>
              <a:gd name="connsiteX0" fmla="*/ 0 w 10000"/>
              <a:gd name="connsiteY0" fmla="*/ 8974 h 10000"/>
              <a:gd name="connsiteX1" fmla="*/ 2326 w 10000"/>
              <a:gd name="connsiteY1" fmla="*/ 0 h 10000"/>
              <a:gd name="connsiteX2" fmla="*/ 5674 w 10000"/>
              <a:gd name="connsiteY2" fmla="*/ 1777 h 10000"/>
              <a:gd name="connsiteX3" fmla="*/ 8873 w 10000"/>
              <a:gd name="connsiteY3" fmla="*/ 3578 h 10000"/>
              <a:gd name="connsiteX4" fmla="*/ 10000 w 10000"/>
              <a:gd name="connsiteY4" fmla="*/ 7179 h 10000"/>
              <a:gd name="connsiteX5" fmla="*/ 6047 w 10000"/>
              <a:gd name="connsiteY5" fmla="*/ 10000 h 10000"/>
              <a:gd name="connsiteX6" fmla="*/ 0 w 10000"/>
              <a:gd name="connsiteY6" fmla="*/ 8974 h 10000"/>
              <a:gd name="connsiteX0" fmla="*/ 0 w 10000"/>
              <a:gd name="connsiteY0" fmla="*/ 8974 h 10000"/>
              <a:gd name="connsiteX1" fmla="*/ 2326 w 10000"/>
              <a:gd name="connsiteY1" fmla="*/ 0 h 10000"/>
              <a:gd name="connsiteX2" fmla="*/ 5314 w 10000"/>
              <a:gd name="connsiteY2" fmla="*/ 3148 h 10000"/>
              <a:gd name="connsiteX3" fmla="*/ 8873 w 10000"/>
              <a:gd name="connsiteY3" fmla="*/ 3578 h 10000"/>
              <a:gd name="connsiteX4" fmla="*/ 10000 w 10000"/>
              <a:gd name="connsiteY4" fmla="*/ 7179 h 10000"/>
              <a:gd name="connsiteX5" fmla="*/ 6047 w 10000"/>
              <a:gd name="connsiteY5" fmla="*/ 10000 h 10000"/>
              <a:gd name="connsiteX6" fmla="*/ 0 w 10000"/>
              <a:gd name="connsiteY6" fmla="*/ 8974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0" y="8974"/>
                </a:moveTo>
                <a:lnTo>
                  <a:pt x="2326" y="0"/>
                </a:lnTo>
                <a:lnTo>
                  <a:pt x="5314" y="3148"/>
                </a:lnTo>
                <a:lnTo>
                  <a:pt x="8873" y="3578"/>
                </a:lnTo>
                <a:lnTo>
                  <a:pt x="10000" y="7179"/>
                </a:lnTo>
                <a:lnTo>
                  <a:pt x="6047" y="10000"/>
                </a:lnTo>
                <a:lnTo>
                  <a:pt x="0" y="8974"/>
                </a:lnTo>
                <a:close/>
              </a:path>
            </a:pathLst>
          </a:custGeom>
          <a:solidFill>
            <a:schemeClr val="tx2">
              <a:lumMod val="20000"/>
              <a:lumOff val="80000"/>
            </a:schemeClr>
          </a:solidFill>
          <a:ln w="12700" cap="flat" cmpd="sng">
            <a:solidFill>
              <a:schemeClr val="tx1"/>
            </a:solidFill>
            <a:prstDash val="solid"/>
            <a:round/>
            <a:headEnd/>
            <a:tailEnd/>
          </a:ln>
        </p:spPr>
        <p:txBody>
          <a:bodyPr wrap="none" anchor="ctr"/>
          <a:lstStyle/>
          <a:p>
            <a:endParaRPr lang="hu-HU"/>
          </a:p>
        </p:txBody>
      </p:sp>
      <p:sp>
        <p:nvSpPr>
          <p:cNvPr id="28676" name="Line 3"/>
          <p:cNvSpPr>
            <a:spLocks noChangeShapeType="1"/>
          </p:cNvSpPr>
          <p:nvPr/>
        </p:nvSpPr>
        <p:spPr bwMode="auto">
          <a:xfrm>
            <a:off x="4900247" y="2449513"/>
            <a:ext cx="4419600" cy="15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28677" name="Oval 5"/>
          <p:cNvSpPr>
            <a:spLocks noChangeArrowheads="1"/>
          </p:cNvSpPr>
          <p:nvPr/>
        </p:nvSpPr>
        <p:spPr bwMode="auto">
          <a:xfrm>
            <a:off x="7318010" y="3679825"/>
            <a:ext cx="166687" cy="144463"/>
          </a:xfrm>
          <a:prstGeom prst="ellipse">
            <a:avLst/>
          </a:prstGeom>
          <a:solidFill>
            <a:srgbClr val="FF0000"/>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p>
        </p:txBody>
      </p:sp>
      <p:sp>
        <p:nvSpPr>
          <p:cNvPr id="28678" name="Oval 6"/>
          <p:cNvSpPr>
            <a:spLocks noChangeArrowheads="1"/>
          </p:cNvSpPr>
          <p:nvPr/>
        </p:nvSpPr>
        <p:spPr bwMode="auto">
          <a:xfrm>
            <a:off x="5151072" y="3389313"/>
            <a:ext cx="166688" cy="146050"/>
          </a:xfrm>
          <a:prstGeom prst="ellipse">
            <a:avLst/>
          </a:prstGeom>
          <a:solidFill>
            <a:srgbClr val="FF0000"/>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p>
        </p:txBody>
      </p:sp>
      <p:sp>
        <p:nvSpPr>
          <p:cNvPr id="28679" name="Oval 7"/>
          <p:cNvSpPr>
            <a:spLocks noChangeArrowheads="1"/>
          </p:cNvSpPr>
          <p:nvPr/>
        </p:nvSpPr>
        <p:spPr bwMode="auto">
          <a:xfrm>
            <a:off x="5484447" y="2376488"/>
            <a:ext cx="166688" cy="144462"/>
          </a:xfrm>
          <a:prstGeom prst="ellipse">
            <a:avLst/>
          </a:prstGeom>
          <a:solidFill>
            <a:srgbClr val="FF0000"/>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p>
        </p:txBody>
      </p:sp>
      <p:sp>
        <p:nvSpPr>
          <p:cNvPr id="28680" name="Oval 8"/>
          <p:cNvSpPr>
            <a:spLocks noChangeArrowheads="1"/>
          </p:cNvSpPr>
          <p:nvPr/>
        </p:nvSpPr>
        <p:spPr bwMode="auto">
          <a:xfrm>
            <a:off x="8568960" y="2376488"/>
            <a:ext cx="166687" cy="144462"/>
          </a:xfrm>
          <a:prstGeom prst="ellipse">
            <a:avLst/>
          </a:prstGeom>
          <a:solidFill>
            <a:srgbClr val="FF0000"/>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p>
        </p:txBody>
      </p:sp>
      <p:sp>
        <p:nvSpPr>
          <p:cNvPr id="28681" name="Oval 9"/>
          <p:cNvSpPr>
            <a:spLocks noChangeArrowheads="1"/>
          </p:cNvSpPr>
          <p:nvPr/>
        </p:nvSpPr>
        <p:spPr bwMode="auto">
          <a:xfrm>
            <a:off x="8735647" y="2882900"/>
            <a:ext cx="166688" cy="144463"/>
          </a:xfrm>
          <a:prstGeom prst="ellipse">
            <a:avLst/>
          </a:prstGeom>
          <a:solidFill>
            <a:srgbClr val="FF0000"/>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p>
        </p:txBody>
      </p:sp>
      <p:pic>
        <p:nvPicPr>
          <p:cNvPr id="28685" name="Picture 21" descr="sketc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84452" y="0"/>
            <a:ext cx="164782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zövegdoboz 1"/>
          <p:cNvSpPr txBox="1"/>
          <p:nvPr/>
        </p:nvSpPr>
        <p:spPr>
          <a:xfrm>
            <a:off x="7052539" y="3100388"/>
            <a:ext cx="697627" cy="461665"/>
          </a:xfrm>
          <a:prstGeom prst="rect">
            <a:avLst/>
          </a:prstGeom>
          <a:noFill/>
        </p:spPr>
        <p:txBody>
          <a:bodyPr wrap="none" rtlCol="0">
            <a:spAutoFit/>
          </a:bodyPr>
          <a:lstStyle/>
          <a:p>
            <a:r>
              <a:rPr lang="en-US" dirty="0"/>
              <a:t>p</a:t>
            </a:r>
            <a:r>
              <a:rPr lang="en-US" dirty="0" smtClean="0"/>
              <a:t>[0]</a:t>
            </a:r>
            <a:endParaRPr lang="en-US" dirty="0"/>
          </a:p>
        </p:txBody>
      </p:sp>
      <p:sp>
        <p:nvSpPr>
          <p:cNvPr id="15" name="Szövegdoboz 14"/>
          <p:cNvSpPr txBox="1"/>
          <p:nvPr/>
        </p:nvSpPr>
        <p:spPr>
          <a:xfrm>
            <a:off x="5306680" y="2977227"/>
            <a:ext cx="697627" cy="461665"/>
          </a:xfrm>
          <a:prstGeom prst="rect">
            <a:avLst/>
          </a:prstGeom>
          <a:noFill/>
        </p:spPr>
        <p:txBody>
          <a:bodyPr wrap="none" rtlCol="0">
            <a:spAutoFit/>
          </a:bodyPr>
          <a:lstStyle/>
          <a:p>
            <a:r>
              <a:rPr lang="en-US" dirty="0" smtClean="0"/>
              <a:t>p[1]</a:t>
            </a:r>
            <a:endParaRPr lang="en-US" dirty="0"/>
          </a:p>
        </p:txBody>
      </p:sp>
      <p:sp>
        <p:nvSpPr>
          <p:cNvPr id="16" name="Szövegdoboz 15"/>
          <p:cNvSpPr txBox="1"/>
          <p:nvPr/>
        </p:nvSpPr>
        <p:spPr>
          <a:xfrm>
            <a:off x="5869973" y="1140767"/>
            <a:ext cx="697627" cy="461665"/>
          </a:xfrm>
          <a:prstGeom prst="rect">
            <a:avLst/>
          </a:prstGeom>
          <a:noFill/>
        </p:spPr>
        <p:txBody>
          <a:bodyPr wrap="none" rtlCol="0">
            <a:spAutoFit/>
          </a:bodyPr>
          <a:lstStyle/>
          <a:p>
            <a:r>
              <a:rPr lang="en-US" dirty="0" smtClean="0"/>
              <a:t>p[2]</a:t>
            </a:r>
            <a:endParaRPr lang="en-US" dirty="0"/>
          </a:p>
        </p:txBody>
      </p:sp>
      <p:sp>
        <p:nvSpPr>
          <p:cNvPr id="17" name="Szövegdoboz 16"/>
          <p:cNvSpPr txBox="1"/>
          <p:nvPr/>
        </p:nvSpPr>
        <p:spPr>
          <a:xfrm>
            <a:off x="7681625" y="1860866"/>
            <a:ext cx="697627" cy="461665"/>
          </a:xfrm>
          <a:prstGeom prst="rect">
            <a:avLst/>
          </a:prstGeom>
          <a:noFill/>
        </p:spPr>
        <p:txBody>
          <a:bodyPr wrap="none" rtlCol="0">
            <a:spAutoFit/>
          </a:bodyPr>
          <a:lstStyle/>
          <a:p>
            <a:r>
              <a:rPr lang="en-US" dirty="0" smtClean="0"/>
              <a:t>p[4]</a:t>
            </a:r>
            <a:endParaRPr lang="en-US" dirty="0"/>
          </a:p>
        </p:txBody>
      </p:sp>
      <p:sp>
        <p:nvSpPr>
          <p:cNvPr id="18" name="Szövegdoboz 17"/>
          <p:cNvSpPr txBox="1"/>
          <p:nvPr/>
        </p:nvSpPr>
        <p:spPr>
          <a:xfrm>
            <a:off x="8030438" y="2637136"/>
            <a:ext cx="697627" cy="461665"/>
          </a:xfrm>
          <a:prstGeom prst="rect">
            <a:avLst/>
          </a:prstGeom>
          <a:noFill/>
        </p:spPr>
        <p:txBody>
          <a:bodyPr wrap="none" rtlCol="0">
            <a:spAutoFit/>
          </a:bodyPr>
          <a:lstStyle/>
          <a:p>
            <a:r>
              <a:rPr lang="en-US" dirty="0" smtClean="0"/>
              <a:t>p[5]</a:t>
            </a:r>
            <a:endParaRPr lang="en-US" dirty="0"/>
          </a:p>
        </p:txBody>
      </p:sp>
      <p:sp>
        <p:nvSpPr>
          <p:cNvPr id="19" name="Szövegdoboz 18"/>
          <p:cNvSpPr txBox="1"/>
          <p:nvPr/>
        </p:nvSpPr>
        <p:spPr>
          <a:xfrm>
            <a:off x="7654992" y="3538856"/>
            <a:ext cx="697627" cy="461665"/>
          </a:xfrm>
          <a:prstGeom prst="rect">
            <a:avLst/>
          </a:prstGeom>
          <a:noFill/>
        </p:spPr>
        <p:txBody>
          <a:bodyPr wrap="none" rtlCol="0">
            <a:spAutoFit/>
          </a:bodyPr>
          <a:lstStyle/>
          <a:p>
            <a:r>
              <a:rPr lang="en-US" dirty="0" smtClean="0"/>
              <a:t>q[0]</a:t>
            </a:r>
            <a:endParaRPr lang="en-US" dirty="0"/>
          </a:p>
        </p:txBody>
      </p:sp>
      <p:sp>
        <p:nvSpPr>
          <p:cNvPr id="20" name="Szövegdoboz 19"/>
          <p:cNvSpPr txBox="1"/>
          <p:nvPr/>
        </p:nvSpPr>
        <p:spPr>
          <a:xfrm>
            <a:off x="5135633" y="3520430"/>
            <a:ext cx="697627" cy="461665"/>
          </a:xfrm>
          <a:prstGeom prst="rect">
            <a:avLst/>
          </a:prstGeom>
          <a:noFill/>
        </p:spPr>
        <p:txBody>
          <a:bodyPr wrap="none" rtlCol="0">
            <a:spAutoFit/>
          </a:bodyPr>
          <a:lstStyle/>
          <a:p>
            <a:r>
              <a:rPr lang="en-US" dirty="0" smtClean="0"/>
              <a:t>q[1]</a:t>
            </a:r>
            <a:endParaRPr lang="en-US" dirty="0"/>
          </a:p>
        </p:txBody>
      </p:sp>
      <p:sp>
        <p:nvSpPr>
          <p:cNvPr id="21" name="Szövegdoboz 20"/>
          <p:cNvSpPr txBox="1"/>
          <p:nvPr/>
        </p:nvSpPr>
        <p:spPr>
          <a:xfrm>
            <a:off x="4870164" y="1878310"/>
            <a:ext cx="697627" cy="461665"/>
          </a:xfrm>
          <a:prstGeom prst="rect">
            <a:avLst/>
          </a:prstGeom>
          <a:noFill/>
        </p:spPr>
        <p:txBody>
          <a:bodyPr wrap="none" rtlCol="0">
            <a:spAutoFit/>
          </a:bodyPr>
          <a:lstStyle/>
          <a:p>
            <a:r>
              <a:rPr lang="en-US" dirty="0" smtClean="0"/>
              <a:t>q[2]</a:t>
            </a:r>
            <a:endParaRPr lang="en-US" dirty="0"/>
          </a:p>
        </p:txBody>
      </p:sp>
      <p:sp>
        <p:nvSpPr>
          <p:cNvPr id="22" name="Szövegdoboz 21"/>
          <p:cNvSpPr txBox="1"/>
          <p:nvPr/>
        </p:nvSpPr>
        <p:spPr>
          <a:xfrm>
            <a:off x="8470971" y="1904154"/>
            <a:ext cx="697627" cy="461665"/>
          </a:xfrm>
          <a:prstGeom prst="rect">
            <a:avLst/>
          </a:prstGeom>
          <a:noFill/>
        </p:spPr>
        <p:txBody>
          <a:bodyPr wrap="none" rtlCol="0">
            <a:spAutoFit/>
          </a:bodyPr>
          <a:lstStyle/>
          <a:p>
            <a:r>
              <a:rPr lang="en-US" dirty="0" smtClean="0"/>
              <a:t>q[3]</a:t>
            </a:r>
            <a:endParaRPr lang="en-US" dirty="0"/>
          </a:p>
        </p:txBody>
      </p:sp>
      <p:sp>
        <p:nvSpPr>
          <p:cNvPr id="23" name="Szövegdoboz 22"/>
          <p:cNvSpPr txBox="1"/>
          <p:nvPr/>
        </p:nvSpPr>
        <p:spPr>
          <a:xfrm>
            <a:off x="8379251" y="3058765"/>
            <a:ext cx="697627" cy="461665"/>
          </a:xfrm>
          <a:prstGeom prst="rect">
            <a:avLst/>
          </a:prstGeom>
          <a:noFill/>
        </p:spPr>
        <p:txBody>
          <a:bodyPr wrap="none" rtlCol="0">
            <a:spAutoFit/>
          </a:bodyPr>
          <a:lstStyle/>
          <a:p>
            <a:r>
              <a:rPr lang="en-US" dirty="0" smtClean="0"/>
              <a:t>q[4]</a:t>
            </a:r>
            <a:endParaRPr lang="en-US" dirty="0"/>
          </a:p>
        </p:txBody>
      </p:sp>
      <p:sp>
        <p:nvSpPr>
          <p:cNvPr id="24" name="Szövegdoboz 23"/>
          <p:cNvSpPr txBox="1"/>
          <p:nvPr/>
        </p:nvSpPr>
        <p:spPr>
          <a:xfrm>
            <a:off x="6703726" y="1782433"/>
            <a:ext cx="697627" cy="461665"/>
          </a:xfrm>
          <a:prstGeom prst="rect">
            <a:avLst/>
          </a:prstGeom>
          <a:noFill/>
        </p:spPr>
        <p:txBody>
          <a:bodyPr wrap="none" rtlCol="0">
            <a:spAutoFit/>
          </a:bodyPr>
          <a:lstStyle/>
          <a:p>
            <a:r>
              <a:rPr lang="en-US" dirty="0" smtClean="0"/>
              <a:t>p[3]</a:t>
            </a:r>
            <a:endParaRPr lang="en-US" dirty="0"/>
          </a:p>
        </p:txBody>
      </p:sp>
      <p:sp>
        <p:nvSpPr>
          <p:cNvPr id="188426" name="Freeform 10"/>
          <p:cNvSpPr>
            <a:spLocks/>
          </p:cNvSpPr>
          <p:nvPr/>
        </p:nvSpPr>
        <p:spPr bwMode="auto">
          <a:xfrm>
            <a:off x="5233622" y="2449513"/>
            <a:ext cx="3586163" cy="1301750"/>
          </a:xfrm>
          <a:custGeom>
            <a:avLst/>
            <a:gdLst>
              <a:gd name="T0" fmla="*/ 2147483647 w 2259"/>
              <a:gd name="T1" fmla="*/ 2147483647 h 820"/>
              <a:gd name="T2" fmla="*/ 0 w 2259"/>
              <a:gd name="T3" fmla="*/ 2147483647 h 820"/>
              <a:gd name="T4" fmla="*/ 2147483647 w 2259"/>
              <a:gd name="T5" fmla="*/ 0 h 820"/>
              <a:gd name="T6" fmla="*/ 2147483647 w 2259"/>
              <a:gd name="T7" fmla="*/ 2147483647 h 820"/>
              <a:gd name="T8" fmla="*/ 2147483647 w 2259"/>
              <a:gd name="T9" fmla="*/ 2147483647 h 820"/>
              <a:gd name="T10" fmla="*/ 2147483647 w 2259"/>
              <a:gd name="T11" fmla="*/ 2147483647 h 820"/>
              <a:gd name="T12" fmla="*/ 0 60000 65536"/>
              <a:gd name="T13" fmla="*/ 0 60000 65536"/>
              <a:gd name="T14" fmla="*/ 0 60000 65536"/>
              <a:gd name="T15" fmla="*/ 0 60000 65536"/>
              <a:gd name="T16" fmla="*/ 0 60000 65536"/>
              <a:gd name="T17" fmla="*/ 0 60000 65536"/>
              <a:gd name="T18" fmla="*/ 0 w 2259"/>
              <a:gd name="T19" fmla="*/ 0 h 820"/>
              <a:gd name="T20" fmla="*/ 2259 w 2259"/>
              <a:gd name="T21" fmla="*/ 820 h 820"/>
            </a:gdLst>
            <a:ahLst/>
            <a:cxnLst>
              <a:cxn ang="T12">
                <a:pos x="T0" y="T1"/>
              </a:cxn>
              <a:cxn ang="T13">
                <a:pos x="T2" y="T3"/>
              </a:cxn>
              <a:cxn ang="T14">
                <a:pos x="T4" y="T5"/>
              </a:cxn>
              <a:cxn ang="T15">
                <a:pos x="T6" y="T7"/>
              </a:cxn>
              <a:cxn ang="T16">
                <a:pos x="T8" y="T9"/>
              </a:cxn>
              <a:cxn ang="T17">
                <a:pos x="T10" y="T11"/>
              </a:cxn>
            </a:cxnLst>
            <a:rect l="T18" t="T19" r="T20" b="T21"/>
            <a:pathLst>
              <a:path w="2259" h="820">
                <a:moveTo>
                  <a:pt x="1366" y="820"/>
                </a:moveTo>
                <a:lnTo>
                  <a:pt x="0" y="638"/>
                </a:lnTo>
                <a:lnTo>
                  <a:pt x="210" y="0"/>
                </a:lnTo>
                <a:lnTo>
                  <a:pt x="2120" y="6"/>
                </a:lnTo>
                <a:lnTo>
                  <a:pt x="2259" y="319"/>
                </a:lnTo>
                <a:lnTo>
                  <a:pt x="1366" y="820"/>
                </a:lnTo>
                <a:close/>
              </a:path>
            </a:pathLst>
          </a:custGeom>
          <a:solidFill>
            <a:srgbClr val="FFC000">
              <a:alpha val="50195"/>
            </a:srgbClr>
          </a:solidFill>
          <a:ln w="12700" cap="flat" cmpd="sng">
            <a:solidFill>
              <a:schemeClr val="tx1"/>
            </a:solidFill>
            <a:prstDash val="solid"/>
            <a:round/>
            <a:headEnd/>
            <a:tailEnd/>
          </a:ln>
        </p:spPr>
        <p:txBody>
          <a:bodyPr wrap="none" anchor="ctr"/>
          <a:lstStyle/>
          <a:p>
            <a:endParaRPr lang="hu-HU"/>
          </a:p>
        </p:txBody>
      </p:sp>
      <p:sp>
        <p:nvSpPr>
          <p:cNvPr id="25" name="AutoShape 15"/>
          <p:cNvSpPr>
            <a:spLocks noChangeArrowheads="1"/>
          </p:cNvSpPr>
          <p:nvPr/>
        </p:nvSpPr>
        <p:spPr bwMode="auto">
          <a:xfrm>
            <a:off x="4912543" y="5759768"/>
            <a:ext cx="3922713" cy="849312"/>
          </a:xfrm>
          <a:prstGeom prst="wedgeEllipseCallout">
            <a:avLst>
              <a:gd name="adj1" fmla="val -12403"/>
              <a:gd name="adj2" fmla="val -89065"/>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hu-HU" altLang="hu-HU" sz="2000" dirty="0" err="1" smtClean="0"/>
              <a:t>Insert</a:t>
            </a:r>
            <a:r>
              <a:rPr lang="hu-HU" altLang="hu-HU" sz="2000" dirty="0" smtClean="0"/>
              <a:t> </a:t>
            </a:r>
            <a:r>
              <a:rPr lang="hu-HU" altLang="hu-HU" sz="2000" dirty="0" err="1" smtClean="0"/>
              <a:t>the</a:t>
            </a:r>
            <a:r>
              <a:rPr lang="hu-HU" altLang="hu-HU" sz="2000" dirty="0" smtClean="0"/>
              <a:t> </a:t>
            </a:r>
            <a:r>
              <a:rPr lang="hu-HU" altLang="hu-HU" sz="2000" dirty="0" err="1" smtClean="0"/>
              <a:t>first</a:t>
            </a:r>
            <a:r>
              <a:rPr lang="hu-HU" altLang="hu-HU" sz="2000" dirty="0" smtClean="0"/>
              <a:t> </a:t>
            </a:r>
            <a:r>
              <a:rPr lang="hu-HU" altLang="hu-HU" sz="2000" dirty="0" err="1" smtClean="0"/>
              <a:t>point</a:t>
            </a:r>
            <a:r>
              <a:rPr lang="hu-HU" altLang="hu-HU" sz="2000" dirty="0" smtClean="0"/>
              <a:t> </a:t>
            </a:r>
            <a:r>
              <a:rPr lang="hu-HU" altLang="hu-HU" sz="2000" dirty="0" err="1" smtClean="0"/>
              <a:t>at</a:t>
            </a:r>
            <a:r>
              <a:rPr lang="hu-HU" altLang="hu-HU" sz="2000" dirty="0" smtClean="0"/>
              <a:t> </a:t>
            </a:r>
            <a:r>
              <a:rPr lang="hu-HU" altLang="hu-HU" sz="2000" dirty="0" err="1" smtClean="0"/>
              <a:t>the</a:t>
            </a:r>
            <a:r>
              <a:rPr lang="hu-HU" altLang="hu-HU" sz="2000" dirty="0" smtClean="0"/>
              <a:t> end </a:t>
            </a:r>
            <a:r>
              <a:rPr lang="hu-HU" altLang="hu-HU" sz="2000" dirty="0" err="1" smtClean="0"/>
              <a:t>as</a:t>
            </a:r>
            <a:r>
              <a:rPr lang="hu-HU" altLang="hu-HU" sz="2000" dirty="0" smtClean="0"/>
              <a:t> </a:t>
            </a:r>
            <a:r>
              <a:rPr lang="hu-HU" altLang="hu-HU" sz="2000" dirty="0" err="1" smtClean="0"/>
              <a:t>well</a:t>
            </a:r>
            <a:r>
              <a:rPr lang="hu-HU" altLang="hu-HU" sz="2000" dirty="0" smtClean="0"/>
              <a:t>.</a:t>
            </a:r>
            <a:endParaRPr lang="hu-HU" altLang="hu-HU" sz="20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67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67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68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68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18842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7" grpId="0" animBg="1"/>
      <p:bldP spid="28678" grpId="0" animBg="1"/>
      <p:bldP spid="28679" grpId="0" animBg="1"/>
      <p:bldP spid="28680" grpId="0" animBg="1"/>
      <p:bldP spid="28681" grpId="0" animBg="1"/>
      <p:bldP spid="19" grpId="0"/>
      <p:bldP spid="20" grpId="0"/>
      <p:bldP spid="21" grpId="0"/>
      <p:bldP spid="22" grpId="0"/>
      <p:bldP spid="23" grpId="0"/>
      <p:bldP spid="188426" grpId="0" animBg="1"/>
      <p:bldP spid="2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a:xfrm>
            <a:off x="304800" y="457200"/>
            <a:ext cx="8610600" cy="1143000"/>
          </a:xfrm>
        </p:spPr>
        <p:txBody>
          <a:bodyPr>
            <a:normAutofit fontScale="90000"/>
          </a:bodyPr>
          <a:lstStyle/>
          <a:p>
            <a:pPr>
              <a:defRPr/>
            </a:pPr>
            <a:r>
              <a:rPr lang="hu-HU" dirty="0" err="1" smtClean="0">
                <a:solidFill>
                  <a:srgbClr val="FF0000"/>
                </a:solidFill>
              </a:rPr>
              <a:t>Clipping</a:t>
            </a:r>
            <a:r>
              <a:rPr lang="hu-HU" dirty="0" smtClean="0">
                <a:solidFill>
                  <a:srgbClr val="FF0000"/>
                </a:solidFill>
              </a:rPr>
              <a:t> in </a:t>
            </a:r>
            <a:r>
              <a:rPr lang="hu-HU" dirty="0" err="1" smtClean="0">
                <a:solidFill>
                  <a:srgbClr val="FF0000"/>
                </a:solidFill>
              </a:rPr>
              <a:t>homogeneous</a:t>
            </a:r>
            <a:r>
              <a:rPr lang="hu-HU" dirty="0" smtClean="0">
                <a:solidFill>
                  <a:srgbClr val="FF0000"/>
                </a:solidFill>
              </a:rPr>
              <a:t> </a:t>
            </a:r>
            <a:r>
              <a:rPr lang="hu-HU" dirty="0" err="1" smtClean="0">
                <a:solidFill>
                  <a:srgbClr val="FF0000"/>
                </a:solidFill>
              </a:rPr>
              <a:t>coordinates</a:t>
            </a:r>
            <a:endParaRPr lang="hu-HU" dirty="0" smtClean="0">
              <a:solidFill>
                <a:srgbClr val="FF0000"/>
              </a:solidFill>
            </a:endParaRPr>
          </a:p>
        </p:txBody>
      </p:sp>
      <mc:AlternateContent xmlns:mc="http://schemas.openxmlformats.org/markup-compatibility/2006">
        <mc:Choice xmlns:a14="http://schemas.microsoft.com/office/drawing/2010/main" Requires="a14">
          <p:sp>
            <p:nvSpPr>
              <p:cNvPr id="17" name="Text Box 3"/>
              <p:cNvSpPr txBox="1">
                <a:spLocks noChangeArrowheads="1"/>
              </p:cNvSpPr>
              <p:nvPr/>
            </p:nvSpPr>
            <p:spPr bwMode="auto">
              <a:xfrm>
                <a:off x="4589284" y="2383014"/>
                <a:ext cx="3746243" cy="1200329"/>
              </a:xfrm>
              <a:prstGeom prst="rect">
                <a:avLst/>
              </a:prstGeom>
              <a:noFill/>
              <a:ln w="12700">
                <a:solidFill>
                  <a:schemeClr val="tx1"/>
                </a:solidFill>
                <a:miter lim="800000"/>
                <a:headEnd/>
                <a:tailEnd/>
              </a:ln>
              <a:extLst>
                <a:ext uri="{909E8E84-426E-40DD-AFC4-6F175D3DCCD1}">
                  <a14:hiddenFill>
                    <a:solidFill>
                      <a:srgbClr val="FFFFFF"/>
                    </a:solidFill>
                  </a14:hiddenFill>
                </a:ext>
              </a:extLst>
            </p:spPr>
            <p:txBody>
              <a:bodyPr wrap="squar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dirty="0" err="1" smtClean="0">
                    <a:latin typeface="+mn-lt"/>
                  </a:rPr>
                  <a:t>Goal</a:t>
                </a:r>
                <a:r>
                  <a:rPr lang="hu-HU" altLang="hu-HU" sz="2400" dirty="0" smtClean="0">
                    <a:latin typeface="+mn-lt"/>
                  </a:rPr>
                  <a:t>: </a:t>
                </a:r>
                <a:r>
                  <a:rPr lang="hu-HU" altLang="hu-HU" sz="2400" dirty="0" smtClean="0">
                    <a:latin typeface="+mn-lt"/>
                  </a:rPr>
                  <a:t>	</a:t>
                </a:r>
                <a14:m>
                  <m:oMath xmlns:m="http://schemas.openxmlformats.org/officeDocument/2006/math">
                    <m:r>
                      <a:rPr lang="en-US" altLang="hu-HU" sz="2400" i="1" dirty="0" smtClean="0">
                        <a:latin typeface="Cambria Math"/>
                      </a:rPr>
                      <m:t>−1</m:t>
                    </m:r>
                    <m:r>
                      <a:rPr lang="hu-HU" altLang="hu-HU" sz="2400" i="1" dirty="0">
                        <a:latin typeface="Cambria Math"/>
                      </a:rPr>
                      <m:t>&lt;</m:t>
                    </m:r>
                    <m:r>
                      <a:rPr lang="en-US" altLang="hu-HU" sz="2400" i="1" dirty="0" smtClean="0">
                        <a:latin typeface="Cambria Math"/>
                      </a:rPr>
                      <m:t>𝑥</m:t>
                    </m:r>
                    <m:r>
                      <a:rPr lang="hu-HU" altLang="hu-HU" sz="2400" i="1" dirty="0">
                        <a:latin typeface="Cambria Math"/>
                      </a:rPr>
                      <m:t>=</m:t>
                    </m:r>
                    <m:r>
                      <a:rPr lang="en-US" altLang="hu-HU" sz="2400" i="1" dirty="0" smtClean="0">
                        <a:latin typeface="Cambria Math"/>
                      </a:rPr>
                      <m:t>𝑋</m:t>
                    </m:r>
                    <m:r>
                      <a:rPr lang="en-US" altLang="hu-HU" sz="2400" i="1" dirty="0" smtClean="0">
                        <a:latin typeface="Cambria Math"/>
                      </a:rPr>
                      <m:t>/</m:t>
                    </m:r>
                    <m:r>
                      <a:rPr lang="en-US" altLang="hu-HU" sz="2400" i="1" dirty="0" smtClean="0">
                        <a:latin typeface="Cambria Math"/>
                      </a:rPr>
                      <m:t>𝑤</m:t>
                    </m:r>
                    <m:r>
                      <a:rPr lang="hu-HU" altLang="hu-HU" sz="2400" i="1" dirty="0">
                        <a:latin typeface="Cambria Math"/>
                      </a:rPr>
                      <m:t>&lt;</m:t>
                    </m:r>
                    <m:r>
                      <a:rPr lang="en-US" altLang="hu-HU" sz="2400" i="1" dirty="0">
                        <a:latin typeface="Cambria Math"/>
                      </a:rPr>
                      <m:t>1</m:t>
                    </m:r>
                  </m:oMath>
                </a14:m>
                <a:endParaRPr lang="hu-HU" altLang="hu-HU" sz="2400" dirty="0"/>
              </a:p>
              <a:p>
                <a:pPr>
                  <a:spcBef>
                    <a:spcPct val="0"/>
                  </a:spcBef>
                  <a:buClrTx/>
                  <a:buSzTx/>
                  <a:buFontTx/>
                  <a:buNone/>
                </a:pPr>
                <a:r>
                  <a:rPr lang="hu-HU" altLang="hu-HU" sz="2400" i="1" dirty="0"/>
                  <a:t>	</a:t>
                </a:r>
                <a14:m>
                  <m:oMath xmlns:m="http://schemas.openxmlformats.org/officeDocument/2006/math">
                    <m:r>
                      <a:rPr lang="en-US" altLang="hu-HU" sz="2400" i="1" dirty="0" smtClean="0">
                        <a:latin typeface="Cambria Math"/>
                      </a:rPr>
                      <m:t>−1</m:t>
                    </m:r>
                    <m:r>
                      <a:rPr lang="hu-HU" altLang="hu-HU" sz="2400" i="1" dirty="0">
                        <a:latin typeface="Cambria Math"/>
                      </a:rPr>
                      <m:t>&lt;</m:t>
                    </m:r>
                    <m:r>
                      <a:rPr lang="en-US" altLang="hu-HU" sz="2400" i="1" dirty="0" smtClean="0">
                        <a:latin typeface="Cambria Math"/>
                      </a:rPr>
                      <m:t>𝑦</m:t>
                    </m:r>
                    <m:r>
                      <a:rPr lang="hu-HU" altLang="hu-HU" sz="2400" i="1" dirty="0">
                        <a:latin typeface="Cambria Math"/>
                      </a:rPr>
                      <m:t>=</m:t>
                    </m:r>
                    <m:r>
                      <a:rPr lang="en-US" altLang="hu-HU" sz="2400" i="1" dirty="0" smtClean="0">
                        <a:latin typeface="Cambria Math"/>
                      </a:rPr>
                      <m:t>𝑌</m:t>
                    </m:r>
                    <m:r>
                      <a:rPr lang="en-US" altLang="hu-HU" sz="2400" i="1" dirty="0" smtClean="0">
                        <a:latin typeface="Cambria Math"/>
                      </a:rPr>
                      <m:t>/</m:t>
                    </m:r>
                    <m:r>
                      <a:rPr lang="en-US" altLang="hu-HU" sz="2400" i="1" dirty="0" smtClean="0">
                        <a:latin typeface="Cambria Math"/>
                      </a:rPr>
                      <m:t>𝑤</m:t>
                    </m:r>
                    <m:r>
                      <a:rPr lang="hu-HU" altLang="hu-HU" sz="2400" i="1" dirty="0">
                        <a:latin typeface="Cambria Math"/>
                      </a:rPr>
                      <m:t>&lt;</m:t>
                    </m:r>
                    <m:r>
                      <a:rPr lang="en-US" altLang="hu-HU" sz="2400" i="1" dirty="0">
                        <a:latin typeface="Cambria Math"/>
                      </a:rPr>
                      <m:t>1</m:t>
                    </m:r>
                  </m:oMath>
                </a14:m>
                <a:endParaRPr lang="hu-HU" altLang="hu-HU" sz="2400" dirty="0"/>
              </a:p>
              <a:p>
                <a:pPr>
                  <a:spcBef>
                    <a:spcPct val="0"/>
                  </a:spcBef>
                  <a:buClrTx/>
                  <a:buSzTx/>
                  <a:buFontTx/>
                  <a:buNone/>
                </a:pPr>
                <a:r>
                  <a:rPr lang="hu-HU" altLang="hu-HU" sz="2400" i="1" dirty="0"/>
                  <a:t>	</a:t>
                </a:r>
                <a14:m>
                  <m:oMath xmlns:m="http://schemas.openxmlformats.org/officeDocument/2006/math">
                    <m:r>
                      <a:rPr lang="en-US" altLang="hu-HU" sz="2400" i="1" dirty="0" smtClean="0">
                        <a:latin typeface="Cambria Math"/>
                      </a:rPr>
                      <m:t>−1</m:t>
                    </m:r>
                    <m:r>
                      <a:rPr lang="hu-HU" altLang="hu-HU" sz="2400" i="1" dirty="0">
                        <a:latin typeface="Cambria Math"/>
                      </a:rPr>
                      <m:t>&lt;</m:t>
                    </m:r>
                    <m:r>
                      <a:rPr lang="en-US" altLang="hu-HU" sz="2400" i="1" dirty="0" smtClean="0">
                        <a:latin typeface="Cambria Math"/>
                      </a:rPr>
                      <m:t>𝑧</m:t>
                    </m:r>
                    <m:r>
                      <a:rPr lang="hu-HU" altLang="hu-HU" sz="2400" i="1" dirty="0">
                        <a:latin typeface="Cambria Math"/>
                      </a:rPr>
                      <m:t>=</m:t>
                    </m:r>
                    <m:r>
                      <a:rPr lang="en-US" altLang="hu-HU" sz="2400" i="1" dirty="0" smtClean="0">
                        <a:latin typeface="Cambria Math"/>
                      </a:rPr>
                      <m:t>𝑍</m:t>
                    </m:r>
                    <m:r>
                      <a:rPr lang="en-US" altLang="hu-HU" sz="2400" i="1" dirty="0" smtClean="0">
                        <a:latin typeface="Cambria Math"/>
                      </a:rPr>
                      <m:t>/</m:t>
                    </m:r>
                    <m:r>
                      <a:rPr lang="en-US" altLang="hu-HU" sz="2400" i="1" dirty="0" smtClean="0">
                        <a:latin typeface="Cambria Math"/>
                      </a:rPr>
                      <m:t>𝑤</m:t>
                    </m:r>
                    <m:r>
                      <a:rPr lang="en-US" altLang="hu-HU" sz="2400" i="1" dirty="0">
                        <a:latin typeface="Cambria Math"/>
                      </a:rPr>
                      <m:t>&lt; </m:t>
                    </m:r>
                    <m:r>
                      <a:rPr lang="en-US" altLang="hu-HU" sz="2400" i="1" dirty="0" smtClean="0">
                        <a:latin typeface="Cambria Math"/>
                      </a:rPr>
                      <m:t>1</m:t>
                    </m:r>
                  </m:oMath>
                </a14:m>
                <a:endParaRPr lang="en-US" altLang="hu-HU" sz="2400" dirty="0"/>
              </a:p>
            </p:txBody>
          </p:sp>
        </mc:Choice>
        <mc:Fallback>
          <p:sp>
            <p:nvSpPr>
              <p:cNvPr id="17" name="Text Box 3"/>
              <p:cNvSpPr txBox="1">
                <a:spLocks noRot="1" noChangeAspect="1" noMove="1" noResize="1" noEditPoints="1" noAdjustHandles="1" noChangeArrowheads="1" noChangeShapeType="1" noTextEdit="1"/>
              </p:cNvSpPr>
              <p:nvPr/>
            </p:nvSpPr>
            <p:spPr bwMode="auto">
              <a:xfrm>
                <a:off x="4589284" y="2383014"/>
                <a:ext cx="3746243" cy="1200329"/>
              </a:xfrm>
              <a:prstGeom prst="rect">
                <a:avLst/>
              </a:prstGeom>
              <a:blipFill>
                <a:blip r:embed="rId3"/>
                <a:stretch>
                  <a:fillRect l="-2435" t="-3518" b="-6030"/>
                </a:stretch>
              </a:blip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hu-HU">
                    <a:noFill/>
                  </a:rPr>
                  <a:t> </a:t>
                </a:r>
              </a:p>
            </p:txBody>
          </p:sp>
        </mc:Fallback>
      </mc:AlternateContent>
      <mc:AlternateContent xmlns:mc="http://schemas.openxmlformats.org/markup-compatibility/2006">
        <mc:Choice xmlns:a14="http://schemas.microsoft.com/office/drawing/2010/main" Requires="a14">
          <p:sp>
            <p:nvSpPr>
              <p:cNvPr id="18" name="Text Box 11"/>
              <p:cNvSpPr txBox="1">
                <a:spLocks noChangeArrowheads="1"/>
              </p:cNvSpPr>
              <p:nvPr/>
            </p:nvSpPr>
            <p:spPr bwMode="auto">
              <a:xfrm>
                <a:off x="4367697" y="5170664"/>
                <a:ext cx="2028504" cy="1200329"/>
              </a:xfrm>
              <a:prstGeom prst="rect">
                <a:avLst/>
              </a:prstGeom>
              <a:noFill/>
              <a:ln w="57150">
                <a:solidFill>
                  <a:schemeClr val="tx1"/>
                </a:solidFill>
                <a:miter lim="800000"/>
                <a:headEnd/>
                <a:tailEnd/>
              </a:ln>
              <a:extLst>
                <a:ext uri="{909E8E84-426E-40DD-AFC4-6F175D3DCCD1}">
                  <a14:hiddenFill>
                    <a:solidFill>
                      <a:srgbClr val="FFFFFF"/>
                    </a:solidFill>
                  </a14:hiddenFill>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14:m>
                  <m:oMathPara xmlns:m="http://schemas.openxmlformats.org/officeDocument/2006/math">
                    <m:oMathParaPr>
                      <m:jc m:val="centerGroup"/>
                    </m:oMathParaPr>
                    <m:oMath xmlns:m="http://schemas.openxmlformats.org/officeDocument/2006/math">
                      <m:r>
                        <a:rPr lang="en-US" altLang="hu-HU" sz="2400" i="1" dirty="0" smtClean="0">
                          <a:latin typeface="Cambria Math"/>
                        </a:rPr>
                        <m:t>−</m:t>
                      </m:r>
                      <m:r>
                        <a:rPr lang="en-US" altLang="hu-HU" sz="2400" i="1" dirty="0" smtClean="0">
                          <a:latin typeface="Cambria Math"/>
                        </a:rPr>
                        <m:t>𝑤</m:t>
                      </m:r>
                      <m:r>
                        <a:rPr lang="hu-HU" altLang="hu-HU" sz="2400" i="1" dirty="0">
                          <a:latin typeface="Cambria Math"/>
                        </a:rPr>
                        <m:t>&lt;</m:t>
                      </m:r>
                      <m:r>
                        <a:rPr lang="en-US" altLang="hu-HU" sz="2400" i="1" dirty="0" smtClean="0">
                          <a:latin typeface="Cambria Math"/>
                        </a:rPr>
                        <m:t>𝑋</m:t>
                      </m:r>
                      <m:r>
                        <a:rPr lang="hu-HU" altLang="hu-HU" sz="2400" i="1" dirty="0">
                          <a:latin typeface="Cambria Math"/>
                        </a:rPr>
                        <m:t>&lt;</m:t>
                      </m:r>
                      <m:r>
                        <a:rPr lang="en-US" altLang="hu-HU" sz="2400" b="0" i="1" dirty="0" smtClean="0">
                          <a:latin typeface="Cambria Math"/>
                        </a:rPr>
                        <m:t>𝑤</m:t>
                      </m:r>
                      <m:r>
                        <a:rPr lang="hu-HU" altLang="hu-HU" sz="2400" i="1" dirty="0" smtClean="0">
                          <a:latin typeface="Cambria Math"/>
                        </a:rPr>
                        <m:t> </m:t>
                      </m:r>
                    </m:oMath>
                  </m:oMathPara>
                </a14:m>
                <a:endParaRPr lang="hu-HU" altLang="hu-HU" sz="2400" i="1" dirty="0"/>
              </a:p>
              <a:p>
                <a:pPr>
                  <a:spcBef>
                    <a:spcPct val="0"/>
                  </a:spcBef>
                  <a:buClrTx/>
                  <a:buSzTx/>
                  <a:buFontTx/>
                  <a:buNone/>
                </a:pPr>
                <a14:m>
                  <m:oMathPara xmlns:m="http://schemas.openxmlformats.org/officeDocument/2006/math">
                    <m:oMathParaPr>
                      <m:jc m:val="centerGroup"/>
                    </m:oMathParaPr>
                    <m:oMath xmlns:m="http://schemas.openxmlformats.org/officeDocument/2006/math">
                      <m:r>
                        <a:rPr lang="en-US" altLang="hu-HU" sz="2400" i="1" dirty="0" smtClean="0">
                          <a:latin typeface="Cambria Math"/>
                        </a:rPr>
                        <m:t>−</m:t>
                      </m:r>
                      <m:r>
                        <a:rPr lang="en-US" altLang="hu-HU" sz="2400" i="1" dirty="0" smtClean="0">
                          <a:latin typeface="Cambria Math"/>
                        </a:rPr>
                        <m:t>𝑤</m:t>
                      </m:r>
                      <m:r>
                        <a:rPr lang="hu-HU" altLang="hu-HU" sz="2400" i="1" dirty="0">
                          <a:latin typeface="Cambria Math"/>
                        </a:rPr>
                        <m:t>&lt;</m:t>
                      </m:r>
                      <m:r>
                        <a:rPr lang="en-US" altLang="hu-HU" sz="2400" i="1" dirty="0" smtClean="0">
                          <a:latin typeface="Cambria Math"/>
                        </a:rPr>
                        <m:t>𝑌</m:t>
                      </m:r>
                      <m:r>
                        <a:rPr lang="hu-HU" altLang="hu-HU" sz="2400" i="1" dirty="0">
                          <a:latin typeface="Cambria Math"/>
                        </a:rPr>
                        <m:t>&lt;</m:t>
                      </m:r>
                      <m:r>
                        <a:rPr lang="en-US" altLang="hu-HU" sz="2400" b="0" i="1" dirty="0" smtClean="0">
                          <a:latin typeface="Cambria Math"/>
                        </a:rPr>
                        <m:t>𝑤</m:t>
                      </m:r>
                      <m:r>
                        <a:rPr lang="hu-HU" altLang="hu-HU" sz="2400" i="1" dirty="0">
                          <a:latin typeface="Cambria Math"/>
                        </a:rPr>
                        <m:t> </m:t>
                      </m:r>
                    </m:oMath>
                  </m:oMathPara>
                </a14:m>
                <a:endParaRPr lang="hu-HU" altLang="hu-HU" sz="2400" i="1" dirty="0"/>
              </a:p>
              <a:p>
                <a:pPr>
                  <a:spcBef>
                    <a:spcPct val="0"/>
                  </a:spcBef>
                  <a:buClrTx/>
                  <a:buSzTx/>
                  <a:buFontTx/>
                  <a:buNone/>
                </a:pPr>
                <a14:m>
                  <m:oMathPara xmlns:m="http://schemas.openxmlformats.org/officeDocument/2006/math">
                    <m:oMathParaPr>
                      <m:jc m:val="centerGroup"/>
                    </m:oMathParaPr>
                    <m:oMath xmlns:m="http://schemas.openxmlformats.org/officeDocument/2006/math">
                      <m:r>
                        <a:rPr lang="en-US" altLang="hu-HU" sz="2400" i="1" dirty="0" smtClean="0">
                          <a:latin typeface="Cambria Math"/>
                        </a:rPr>
                        <m:t>−</m:t>
                      </m:r>
                      <m:r>
                        <a:rPr lang="en-US" altLang="hu-HU" sz="2400" i="1" dirty="0" smtClean="0">
                          <a:latin typeface="Cambria Math"/>
                        </a:rPr>
                        <m:t>𝑤</m:t>
                      </m:r>
                      <m:r>
                        <a:rPr lang="hu-HU" altLang="hu-HU" sz="2400" i="1" dirty="0">
                          <a:latin typeface="Cambria Math"/>
                        </a:rPr>
                        <m:t>&lt;</m:t>
                      </m:r>
                      <m:r>
                        <a:rPr lang="en-US" altLang="hu-HU" sz="2400" i="1" dirty="0" smtClean="0">
                          <a:latin typeface="Cambria Math"/>
                        </a:rPr>
                        <m:t>𝑍</m:t>
                      </m:r>
                      <m:r>
                        <a:rPr lang="en-US" altLang="hu-HU" sz="2400" i="1" dirty="0">
                          <a:latin typeface="Cambria Math"/>
                        </a:rPr>
                        <m:t>&lt;</m:t>
                      </m:r>
                      <m:r>
                        <a:rPr lang="en-US" altLang="hu-HU" sz="2400" b="0" i="1" dirty="0" smtClean="0">
                          <a:latin typeface="Cambria Math"/>
                        </a:rPr>
                        <m:t>𝑤</m:t>
                      </m:r>
                      <m:r>
                        <a:rPr lang="hu-HU" altLang="hu-HU" sz="2400" i="1" dirty="0">
                          <a:latin typeface="Cambria Math"/>
                        </a:rPr>
                        <m:t> </m:t>
                      </m:r>
                    </m:oMath>
                  </m:oMathPara>
                </a14:m>
                <a:endParaRPr lang="hu-HU" altLang="hu-HU" sz="2400" i="1" dirty="0"/>
              </a:p>
            </p:txBody>
          </p:sp>
        </mc:Choice>
        <mc:Fallback>
          <p:sp>
            <p:nvSpPr>
              <p:cNvPr id="18" name="Text Box 11"/>
              <p:cNvSpPr txBox="1">
                <a:spLocks noRot="1" noChangeAspect="1" noMove="1" noResize="1" noEditPoints="1" noAdjustHandles="1" noChangeArrowheads="1" noChangeShapeType="1" noTextEdit="1"/>
              </p:cNvSpPr>
              <p:nvPr/>
            </p:nvSpPr>
            <p:spPr bwMode="auto">
              <a:xfrm>
                <a:off x="4367697" y="5170664"/>
                <a:ext cx="2028504" cy="1200329"/>
              </a:xfrm>
              <a:prstGeom prst="rect">
                <a:avLst/>
              </a:prstGeom>
              <a:blipFill>
                <a:blip r:embed="rId4"/>
                <a:stretch>
                  <a:fillRect/>
                </a:stretch>
              </a:blip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hu-HU">
                    <a:noFill/>
                  </a:rPr>
                  <a:t> </a:t>
                </a:r>
              </a:p>
            </p:txBody>
          </p:sp>
        </mc:Fallback>
      </mc:AlternateContent>
      <p:sp>
        <p:nvSpPr>
          <p:cNvPr id="19" name="AutoShape 13"/>
          <p:cNvSpPr>
            <a:spLocks noChangeArrowheads="1"/>
          </p:cNvSpPr>
          <p:nvPr/>
        </p:nvSpPr>
        <p:spPr bwMode="auto">
          <a:xfrm>
            <a:off x="4499777" y="3725878"/>
            <a:ext cx="1709738" cy="1206661"/>
          </a:xfrm>
          <a:prstGeom prst="downArrow">
            <a:avLst>
              <a:gd name="adj1" fmla="val 50000"/>
              <a:gd name="adj2" fmla="val 25000"/>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800" dirty="0"/>
          </a:p>
        </p:txBody>
      </p:sp>
      <mc:AlternateContent xmlns:mc="http://schemas.openxmlformats.org/markup-compatibility/2006">
        <mc:Choice xmlns:a14="http://schemas.microsoft.com/office/drawing/2010/main" Requires="a14">
          <p:sp>
            <p:nvSpPr>
              <p:cNvPr id="20" name="Text Box 11"/>
              <p:cNvSpPr txBox="1">
                <a:spLocks noChangeArrowheads="1"/>
              </p:cNvSpPr>
              <p:nvPr/>
            </p:nvSpPr>
            <p:spPr bwMode="auto">
              <a:xfrm>
                <a:off x="6585149" y="5161139"/>
                <a:ext cx="2108654" cy="1200329"/>
              </a:xfrm>
              <a:prstGeom prst="rect">
                <a:avLst/>
              </a:prstGeom>
              <a:noFill/>
              <a:ln w="12700">
                <a:solidFill>
                  <a:schemeClr val="tx1"/>
                </a:solidFill>
                <a:miter lim="800000"/>
                <a:headEnd/>
                <a:tailEnd/>
              </a:ln>
              <a:extLst>
                <a:ext uri="{909E8E84-426E-40DD-AFC4-6F175D3DCCD1}">
                  <a14:hiddenFill>
                    <a:solidFill>
                      <a:srgbClr val="FFFFFF"/>
                    </a:solidFill>
                  </a14:hiddenFill>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14:m>
                  <m:oMathPara xmlns:m="http://schemas.openxmlformats.org/officeDocument/2006/math">
                    <m:oMathParaPr>
                      <m:jc m:val="centerGroup"/>
                    </m:oMathParaPr>
                    <m:oMath xmlns:m="http://schemas.openxmlformats.org/officeDocument/2006/math">
                      <m:r>
                        <a:rPr lang="en-US" altLang="hu-HU" sz="2400" i="1" dirty="0" smtClean="0">
                          <a:latin typeface="Cambria Math"/>
                        </a:rPr>
                        <m:t>−</m:t>
                      </m:r>
                      <m:r>
                        <a:rPr lang="en-US" altLang="hu-HU" sz="2400" i="1" dirty="0" smtClean="0">
                          <a:latin typeface="Cambria Math"/>
                        </a:rPr>
                        <m:t>𝑤</m:t>
                      </m:r>
                      <m:r>
                        <a:rPr lang="en-US" altLang="hu-HU" sz="2400" i="1" dirty="0" smtClean="0">
                          <a:latin typeface="Cambria Math"/>
                        </a:rPr>
                        <m:t>&gt;</m:t>
                      </m:r>
                      <m:r>
                        <a:rPr lang="en-US" altLang="hu-HU" sz="2400" i="1" dirty="0" smtClean="0">
                          <a:latin typeface="Cambria Math"/>
                        </a:rPr>
                        <m:t>𝑋</m:t>
                      </m:r>
                      <m:r>
                        <a:rPr lang="en-US" altLang="hu-HU" sz="2400" i="1" dirty="0" smtClean="0">
                          <a:latin typeface="Cambria Math"/>
                        </a:rPr>
                        <m:t>&gt;</m:t>
                      </m:r>
                      <m:r>
                        <a:rPr lang="en-US" altLang="hu-HU" sz="2400" i="1" dirty="0" smtClean="0">
                          <a:latin typeface="Cambria Math"/>
                        </a:rPr>
                        <m:t>𝑤</m:t>
                      </m:r>
                      <m:r>
                        <a:rPr lang="hu-HU" altLang="hu-HU" sz="2400" i="1" dirty="0" smtClean="0">
                          <a:latin typeface="Cambria Math"/>
                        </a:rPr>
                        <m:t> </m:t>
                      </m:r>
                    </m:oMath>
                  </m:oMathPara>
                </a14:m>
                <a:endParaRPr lang="hu-HU" altLang="hu-HU" sz="2400" i="1" dirty="0"/>
              </a:p>
              <a:p>
                <a:pPr>
                  <a:spcBef>
                    <a:spcPct val="0"/>
                  </a:spcBef>
                  <a:buClrTx/>
                  <a:buSzTx/>
                  <a:buFontTx/>
                  <a:buNone/>
                </a:pPr>
                <a14:m>
                  <m:oMathPara xmlns:m="http://schemas.openxmlformats.org/officeDocument/2006/math">
                    <m:oMathParaPr>
                      <m:jc m:val="centerGroup"/>
                    </m:oMathParaPr>
                    <m:oMath xmlns:m="http://schemas.openxmlformats.org/officeDocument/2006/math">
                      <m:r>
                        <a:rPr lang="en-US" altLang="hu-HU" sz="2400" i="1" dirty="0" smtClean="0">
                          <a:latin typeface="Cambria Math"/>
                        </a:rPr>
                        <m:t>−</m:t>
                      </m:r>
                      <m:r>
                        <a:rPr lang="en-US" altLang="hu-HU" sz="2400" i="1" dirty="0" smtClean="0">
                          <a:latin typeface="Cambria Math"/>
                        </a:rPr>
                        <m:t>𝑤</m:t>
                      </m:r>
                      <m:r>
                        <a:rPr lang="en-US" altLang="hu-HU" sz="2400" i="1" dirty="0" smtClean="0">
                          <a:latin typeface="Cambria Math"/>
                        </a:rPr>
                        <m:t>&gt;</m:t>
                      </m:r>
                      <m:r>
                        <a:rPr lang="en-US" altLang="hu-HU" sz="2400" i="1" dirty="0" smtClean="0">
                          <a:latin typeface="Cambria Math"/>
                        </a:rPr>
                        <m:t>𝑌</m:t>
                      </m:r>
                      <m:r>
                        <a:rPr lang="en-US" altLang="hu-HU" sz="2400" i="1" dirty="0" smtClean="0">
                          <a:latin typeface="Cambria Math"/>
                        </a:rPr>
                        <m:t>&gt;</m:t>
                      </m:r>
                      <m:r>
                        <a:rPr lang="en-US" altLang="hu-HU" sz="2400" i="1" dirty="0" smtClean="0">
                          <a:latin typeface="Cambria Math"/>
                        </a:rPr>
                        <m:t>𝑤</m:t>
                      </m:r>
                      <m:r>
                        <a:rPr lang="hu-HU" altLang="hu-HU" sz="2400" i="1" dirty="0" smtClean="0">
                          <a:latin typeface="Cambria Math"/>
                        </a:rPr>
                        <m:t> </m:t>
                      </m:r>
                    </m:oMath>
                  </m:oMathPara>
                </a14:m>
                <a:endParaRPr lang="hu-HU" altLang="hu-HU" sz="2400" i="1" dirty="0"/>
              </a:p>
              <a:p>
                <a:pPr>
                  <a:spcBef>
                    <a:spcPct val="0"/>
                  </a:spcBef>
                  <a:buClrTx/>
                  <a:buSzTx/>
                  <a:buFontTx/>
                  <a:buNone/>
                </a:pPr>
                <a14:m>
                  <m:oMathPara xmlns:m="http://schemas.openxmlformats.org/officeDocument/2006/math">
                    <m:oMathParaPr>
                      <m:jc m:val="centerGroup"/>
                    </m:oMathParaPr>
                    <m:oMath xmlns:m="http://schemas.openxmlformats.org/officeDocument/2006/math">
                      <m:r>
                        <a:rPr lang="en-US" altLang="hu-HU" sz="2400" i="1" dirty="0" smtClean="0">
                          <a:latin typeface="Cambria Math"/>
                        </a:rPr>
                        <m:t>−</m:t>
                      </m:r>
                      <m:r>
                        <a:rPr lang="en-US" altLang="hu-HU" sz="2400" i="1" dirty="0" smtClean="0">
                          <a:latin typeface="Cambria Math"/>
                        </a:rPr>
                        <m:t>𝑤</m:t>
                      </m:r>
                      <m:r>
                        <a:rPr lang="en-US" altLang="hu-HU" sz="2400" i="1" dirty="0" smtClean="0">
                          <a:latin typeface="Cambria Math"/>
                        </a:rPr>
                        <m:t>&gt;</m:t>
                      </m:r>
                      <m:r>
                        <a:rPr lang="en-US" altLang="hu-HU" sz="2400" i="1" dirty="0" smtClean="0">
                          <a:latin typeface="Cambria Math"/>
                        </a:rPr>
                        <m:t>𝑍</m:t>
                      </m:r>
                      <m:r>
                        <a:rPr lang="en-US" altLang="hu-HU" sz="2400" i="1" dirty="0" smtClean="0">
                          <a:latin typeface="Cambria Math"/>
                        </a:rPr>
                        <m:t>&gt;</m:t>
                      </m:r>
                      <m:r>
                        <a:rPr lang="en-US" altLang="hu-HU" sz="2400" i="1" dirty="0" smtClean="0">
                          <a:latin typeface="Cambria Math"/>
                        </a:rPr>
                        <m:t>𝑤</m:t>
                      </m:r>
                      <m:r>
                        <a:rPr lang="hu-HU" altLang="hu-HU" sz="2400" i="1" dirty="0" smtClean="0">
                          <a:latin typeface="Cambria Math"/>
                        </a:rPr>
                        <m:t> </m:t>
                      </m:r>
                    </m:oMath>
                  </m:oMathPara>
                </a14:m>
                <a:endParaRPr lang="hu-HU" altLang="hu-HU" sz="2400" i="1" dirty="0"/>
              </a:p>
            </p:txBody>
          </p:sp>
        </mc:Choice>
        <mc:Fallback>
          <p:sp>
            <p:nvSpPr>
              <p:cNvPr id="20" name="Text Box 11"/>
              <p:cNvSpPr txBox="1">
                <a:spLocks noRot="1" noChangeAspect="1" noMove="1" noResize="1" noEditPoints="1" noAdjustHandles="1" noChangeArrowheads="1" noChangeShapeType="1" noTextEdit="1"/>
              </p:cNvSpPr>
              <p:nvPr/>
            </p:nvSpPr>
            <p:spPr bwMode="auto">
              <a:xfrm>
                <a:off x="6585149" y="5161139"/>
                <a:ext cx="2108654" cy="1200329"/>
              </a:xfrm>
              <a:prstGeom prst="rect">
                <a:avLst/>
              </a:prstGeom>
              <a:blipFill>
                <a:blip r:embed="rId5"/>
                <a:stretch>
                  <a:fillRect/>
                </a:stretch>
              </a:blip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hu-HU">
                    <a:noFill/>
                  </a:rPr>
                  <a:t> </a:t>
                </a:r>
              </a:p>
            </p:txBody>
          </p:sp>
        </mc:Fallback>
      </mc:AlternateContent>
      <p:sp>
        <p:nvSpPr>
          <p:cNvPr id="21" name="AutoShape 13"/>
          <p:cNvSpPr>
            <a:spLocks noChangeArrowheads="1"/>
          </p:cNvSpPr>
          <p:nvPr/>
        </p:nvSpPr>
        <p:spPr bwMode="auto">
          <a:xfrm>
            <a:off x="6727389" y="3725878"/>
            <a:ext cx="1709738" cy="1197136"/>
          </a:xfrm>
          <a:prstGeom prst="downArrow">
            <a:avLst>
              <a:gd name="adj1" fmla="val 50000"/>
              <a:gd name="adj2" fmla="val 25000"/>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mc:AlternateContent xmlns:mc="http://schemas.openxmlformats.org/markup-compatibility/2006">
        <mc:Choice xmlns:a14="http://schemas.microsoft.com/office/drawing/2010/main" Requires="a14">
          <p:sp>
            <p:nvSpPr>
              <p:cNvPr id="22" name="Téglalap 21"/>
              <p:cNvSpPr/>
              <p:nvPr/>
            </p:nvSpPr>
            <p:spPr>
              <a:xfrm>
                <a:off x="7047271" y="4023250"/>
                <a:ext cx="106997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hu-HU" b="0" i="1" dirty="0" smtClean="0">
                          <a:latin typeface="Cambria Math"/>
                        </a:rPr>
                        <m:t>𝑤</m:t>
                      </m:r>
                      <m:r>
                        <a:rPr lang="en-US" altLang="hu-HU" i="1" dirty="0" smtClean="0">
                          <a:latin typeface="Cambria Math"/>
                        </a:rPr>
                        <m:t>&lt;</m:t>
                      </m:r>
                      <m:r>
                        <a:rPr lang="hu-HU" altLang="hu-HU" i="1" dirty="0">
                          <a:latin typeface="Cambria Math"/>
                        </a:rPr>
                        <m:t>0</m:t>
                      </m:r>
                    </m:oMath>
                  </m:oMathPara>
                </a14:m>
                <a:endParaRPr lang="hu-HU" altLang="hu-HU" dirty="0"/>
              </a:p>
            </p:txBody>
          </p:sp>
        </mc:Choice>
        <mc:Fallback>
          <p:sp>
            <p:nvSpPr>
              <p:cNvPr id="22" name="Téglalap 21"/>
              <p:cNvSpPr>
                <a:spLocks noRot="1" noChangeAspect="1" noMove="1" noResize="1" noEditPoints="1" noAdjustHandles="1" noChangeArrowheads="1" noChangeShapeType="1" noTextEdit="1"/>
              </p:cNvSpPr>
              <p:nvPr/>
            </p:nvSpPr>
            <p:spPr>
              <a:xfrm>
                <a:off x="7047271" y="4023250"/>
                <a:ext cx="1069973" cy="461665"/>
              </a:xfrm>
              <a:prstGeom prst="rect">
                <a:avLst/>
              </a:prstGeom>
              <a:blipFill>
                <a:blip r:embed="rId6"/>
                <a:stretch>
                  <a:fillRect/>
                </a:stretch>
              </a:blipFill>
            </p:spPr>
            <p:txBody>
              <a:bodyPr/>
              <a:lstStyle/>
              <a:p>
                <a:r>
                  <a:rPr lang="hu-HU">
                    <a:noFill/>
                  </a:rPr>
                  <a:t> </a:t>
                </a:r>
              </a:p>
            </p:txBody>
          </p:sp>
        </mc:Fallback>
      </mc:AlternateContent>
      <mc:AlternateContent xmlns:mc="http://schemas.openxmlformats.org/markup-compatibility/2006">
        <mc:Choice xmlns:a14="http://schemas.microsoft.com/office/drawing/2010/main" Requires="a14">
          <p:sp>
            <p:nvSpPr>
              <p:cNvPr id="23" name="Téglalap 22"/>
              <p:cNvSpPr/>
              <p:nvPr/>
            </p:nvSpPr>
            <p:spPr>
              <a:xfrm>
                <a:off x="4837252" y="4023250"/>
                <a:ext cx="106997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hu-HU" i="1" dirty="0">
                          <a:latin typeface="Cambria Math"/>
                        </a:rPr>
                        <m:t>𝑤</m:t>
                      </m:r>
                      <m:r>
                        <a:rPr lang="hu-HU" altLang="hu-HU" i="1" dirty="0">
                          <a:latin typeface="Cambria Math"/>
                        </a:rPr>
                        <m:t>&gt;0</m:t>
                      </m:r>
                    </m:oMath>
                  </m:oMathPara>
                </a14:m>
                <a:endParaRPr lang="hu-HU" altLang="hu-HU" dirty="0"/>
              </a:p>
            </p:txBody>
          </p:sp>
        </mc:Choice>
        <mc:Fallback>
          <p:sp>
            <p:nvSpPr>
              <p:cNvPr id="23" name="Téglalap 22"/>
              <p:cNvSpPr>
                <a:spLocks noRot="1" noChangeAspect="1" noMove="1" noResize="1" noEditPoints="1" noAdjustHandles="1" noChangeArrowheads="1" noChangeShapeType="1" noTextEdit="1"/>
              </p:cNvSpPr>
              <p:nvPr/>
            </p:nvSpPr>
            <p:spPr>
              <a:xfrm>
                <a:off x="4837252" y="4023250"/>
                <a:ext cx="1069973" cy="461665"/>
              </a:xfrm>
              <a:prstGeom prst="rect">
                <a:avLst/>
              </a:prstGeom>
              <a:blipFill>
                <a:blip r:embed="rId7"/>
                <a:stretch>
                  <a:fillRect/>
                </a:stretch>
              </a:blipFill>
            </p:spPr>
            <p:txBody>
              <a:bodyPr/>
              <a:lstStyle/>
              <a:p>
                <a:r>
                  <a:rPr lang="hu-HU">
                    <a:noFill/>
                  </a:rPr>
                  <a:t> </a:t>
                </a:r>
              </a:p>
            </p:txBody>
          </p:sp>
        </mc:Fallback>
      </mc:AlternateContent>
      <p:sp>
        <p:nvSpPr>
          <p:cNvPr id="24" name="Szövegdoboz 23"/>
          <p:cNvSpPr txBox="1"/>
          <p:nvPr/>
        </p:nvSpPr>
        <p:spPr>
          <a:xfrm>
            <a:off x="2559877" y="5355329"/>
            <a:ext cx="1807820" cy="830997"/>
          </a:xfrm>
          <a:prstGeom prst="rect">
            <a:avLst/>
          </a:prstGeom>
          <a:noFill/>
        </p:spPr>
        <p:txBody>
          <a:bodyPr wrap="square" rtlCol="0">
            <a:spAutoFit/>
          </a:bodyPr>
          <a:lstStyle/>
          <a:p>
            <a:r>
              <a:rPr lang="hu-HU" dirty="0" smtClean="0">
                <a:latin typeface="+mn-lt"/>
              </a:rPr>
              <a:t>GPU </a:t>
            </a:r>
            <a:r>
              <a:rPr lang="hu-HU" dirty="0" err="1" smtClean="0">
                <a:latin typeface="+mn-lt"/>
              </a:rPr>
              <a:t>solves</a:t>
            </a:r>
            <a:r>
              <a:rPr lang="hu-HU" dirty="0" smtClean="0">
                <a:latin typeface="+mn-lt"/>
              </a:rPr>
              <a:t> </a:t>
            </a:r>
            <a:r>
              <a:rPr lang="hu-HU" dirty="0" err="1" smtClean="0">
                <a:latin typeface="+mn-lt"/>
              </a:rPr>
              <a:t>only</a:t>
            </a:r>
            <a:r>
              <a:rPr lang="hu-HU" dirty="0" smtClean="0">
                <a:latin typeface="+mn-lt"/>
              </a:rPr>
              <a:t> </a:t>
            </a:r>
            <a:r>
              <a:rPr lang="hu-HU" dirty="0" err="1" smtClean="0">
                <a:latin typeface="+mn-lt"/>
              </a:rPr>
              <a:t>this</a:t>
            </a:r>
            <a:endParaRPr lang="en-US" dirty="0">
              <a:latin typeface="+mn-lt"/>
            </a:endParaRPr>
          </a:p>
        </p:txBody>
      </p:sp>
      <mc:AlternateContent xmlns:mc="http://schemas.openxmlformats.org/markup-compatibility/2006">
        <mc:Choice xmlns:a14="http://schemas.microsoft.com/office/drawing/2010/main" Requires="a14">
          <p:sp>
            <p:nvSpPr>
              <p:cNvPr id="25" name="Téglalap 24"/>
              <p:cNvSpPr/>
              <p:nvPr/>
            </p:nvSpPr>
            <p:spPr>
              <a:xfrm>
                <a:off x="196647" y="1422046"/>
                <a:ext cx="3720854" cy="1921936"/>
              </a:xfrm>
              <a:prstGeom prst="rect">
                <a:avLst/>
              </a:prstGeom>
            </p:spPr>
            <p:txBody>
              <a:bodyPr wrap="square">
                <a:spAutoFit/>
              </a:bodyPr>
              <a:lstStyle/>
              <a:p>
                <a:pPr marL="0" indent="0">
                  <a:buFont typeface="Monotype Sorts" pitchFamily="2" charset="2"/>
                  <a:buNone/>
                </a:pPr>
                <a14:m>
                  <m:oMathPara xmlns:m="http://schemas.openxmlformats.org/officeDocument/2006/math">
                    <m:oMathParaPr>
                      <m:jc m:val="left"/>
                    </m:oMathParaPr>
                    <m:oMath xmlns:m="http://schemas.openxmlformats.org/officeDocument/2006/math">
                      <m:r>
                        <a:rPr lang="hu-HU" altLang="hu-HU" i="1" dirty="0" smtClean="0">
                          <a:latin typeface="Cambria Math" panose="02040503050406030204" pitchFamily="18" charset="0"/>
                          <a:cs typeface="Times New Roman" panose="02020603050405020304" pitchFamily="18" charset="0"/>
                        </a:rPr>
                        <m:t>𝑥</m:t>
                      </m:r>
                      <m:r>
                        <a:rPr lang="hu-HU" altLang="hu-HU" i="1" dirty="0" smtClean="0">
                          <a:latin typeface="Cambria Math" panose="02040503050406030204" pitchFamily="18" charset="0"/>
                          <a:cs typeface="Times New Roman" panose="02020603050405020304" pitchFamily="18" charset="0"/>
                        </a:rPr>
                        <m:t>(</m:t>
                      </m:r>
                      <m:r>
                        <a:rPr lang="hu-HU" altLang="hu-HU" i="1" dirty="0" smtClean="0">
                          <a:latin typeface="Cambria Math" panose="02040503050406030204" pitchFamily="18" charset="0"/>
                          <a:cs typeface="Times New Roman" panose="02020603050405020304" pitchFamily="18" charset="0"/>
                        </a:rPr>
                        <m:t>𝑡</m:t>
                      </m:r>
                      <m:r>
                        <a:rPr lang="hu-HU" altLang="hu-HU" i="1" dirty="0" smtClean="0">
                          <a:latin typeface="Cambria Math" panose="02040503050406030204" pitchFamily="18" charset="0"/>
                          <a:cs typeface="Times New Roman" panose="02020603050405020304" pitchFamily="18" charset="0"/>
                        </a:rPr>
                        <m:t>) = </m:t>
                      </m:r>
                      <m:r>
                        <a:rPr lang="hu-HU" altLang="hu-HU" i="1" dirty="0" smtClean="0">
                          <a:latin typeface="Cambria Math" panose="02040503050406030204" pitchFamily="18" charset="0"/>
                          <a:cs typeface="Times New Roman" panose="02020603050405020304" pitchFamily="18" charset="0"/>
                        </a:rPr>
                        <m:t>𝑥</m:t>
                      </m:r>
                      <m:r>
                        <a:rPr lang="hu-HU" altLang="hu-HU" i="1" baseline="-25000" dirty="0">
                          <a:latin typeface="Cambria Math" panose="02040503050406030204" pitchFamily="18" charset="0"/>
                          <a:cs typeface="Times New Roman" panose="02020603050405020304" pitchFamily="18" charset="0"/>
                        </a:rPr>
                        <m:t>1</m:t>
                      </m:r>
                      <m:r>
                        <a:rPr lang="hu-HU" altLang="hu-HU" i="1" dirty="0">
                          <a:latin typeface="Cambria Math" panose="02040503050406030204" pitchFamily="18" charset="0"/>
                          <a:cs typeface="Times New Roman" panose="02020603050405020304" pitchFamily="18" charset="0"/>
                        </a:rPr>
                        <m:t> + (</m:t>
                      </m:r>
                      <m:r>
                        <a:rPr lang="hu-HU" altLang="hu-HU" i="1" dirty="0">
                          <a:latin typeface="Cambria Math" panose="02040503050406030204" pitchFamily="18" charset="0"/>
                          <a:cs typeface="Times New Roman" panose="02020603050405020304" pitchFamily="18" charset="0"/>
                        </a:rPr>
                        <m:t>𝑥</m:t>
                      </m:r>
                      <m:r>
                        <a:rPr lang="hu-HU" altLang="hu-HU" i="1" baseline="-25000" dirty="0">
                          <a:latin typeface="Cambria Math" panose="02040503050406030204" pitchFamily="18" charset="0"/>
                          <a:cs typeface="Times New Roman" panose="02020603050405020304" pitchFamily="18" charset="0"/>
                        </a:rPr>
                        <m:t>2</m:t>
                      </m:r>
                      <m:r>
                        <a:rPr lang="hu-HU" altLang="hu-HU" i="1" dirty="0">
                          <a:latin typeface="Cambria Math" panose="02040503050406030204" pitchFamily="18" charset="0"/>
                          <a:cs typeface="Times New Roman" panose="02020603050405020304" pitchFamily="18" charset="0"/>
                        </a:rPr>
                        <m:t> − </m:t>
                      </m:r>
                      <m:r>
                        <a:rPr lang="hu-HU" altLang="hu-HU" i="1" dirty="0" smtClean="0">
                          <a:latin typeface="Cambria Math" panose="02040503050406030204" pitchFamily="18" charset="0"/>
                          <a:cs typeface="Times New Roman" panose="02020603050405020304" pitchFamily="18" charset="0"/>
                        </a:rPr>
                        <m:t>𝑥</m:t>
                      </m:r>
                      <m:r>
                        <a:rPr lang="hu-HU" altLang="hu-HU" i="1" baseline="-25000" dirty="0" smtClean="0">
                          <a:latin typeface="Cambria Math" panose="02040503050406030204" pitchFamily="18" charset="0"/>
                          <a:cs typeface="Times New Roman" panose="02020603050405020304" pitchFamily="18" charset="0"/>
                        </a:rPr>
                        <m:t>1</m:t>
                      </m:r>
                      <m:r>
                        <a:rPr lang="hu-HU" altLang="hu-HU" i="1" dirty="0" smtClean="0">
                          <a:latin typeface="Cambria Math" panose="02040503050406030204" pitchFamily="18" charset="0"/>
                          <a:cs typeface="Times New Roman" panose="02020603050405020304" pitchFamily="18" charset="0"/>
                        </a:rPr>
                        <m:t>)</m:t>
                      </m:r>
                      <m:r>
                        <a:rPr lang="hu-HU" altLang="hu-HU" i="1" dirty="0" smtClean="0">
                          <a:latin typeface="Cambria Math" panose="02040503050406030204" pitchFamily="18" charset="0"/>
                          <a:cs typeface="Times New Roman" panose="02020603050405020304" pitchFamily="18" charset="0"/>
                        </a:rPr>
                        <m:t>𝑡</m:t>
                      </m:r>
                    </m:oMath>
                  </m:oMathPara>
                </a14:m>
                <a:endParaRPr lang="en-US" altLang="hu-HU" i="1" dirty="0" smtClean="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altLang="hu-HU" b="0" i="1" dirty="0" smtClean="0">
                          <a:latin typeface="Cambria Math" panose="02040503050406030204" pitchFamily="18" charset="0"/>
                          <a:cs typeface="Times New Roman" panose="02020603050405020304" pitchFamily="18" charset="0"/>
                        </a:rPr>
                        <m:t>𝑦</m:t>
                      </m:r>
                      <m:r>
                        <a:rPr lang="hu-HU" altLang="hu-HU" i="1" dirty="0">
                          <a:latin typeface="Cambria Math" panose="02040503050406030204" pitchFamily="18" charset="0"/>
                          <a:cs typeface="Times New Roman" panose="02020603050405020304" pitchFamily="18" charset="0"/>
                        </a:rPr>
                        <m:t>(</m:t>
                      </m:r>
                      <m:r>
                        <a:rPr lang="hu-HU" altLang="hu-HU" i="1" dirty="0">
                          <a:latin typeface="Cambria Math" panose="02040503050406030204" pitchFamily="18" charset="0"/>
                          <a:cs typeface="Times New Roman" panose="02020603050405020304" pitchFamily="18" charset="0"/>
                        </a:rPr>
                        <m:t>𝑡</m:t>
                      </m:r>
                      <m:r>
                        <a:rPr lang="hu-HU" altLang="hu-HU" i="1" dirty="0">
                          <a:latin typeface="Cambria Math" panose="02040503050406030204" pitchFamily="18" charset="0"/>
                          <a:cs typeface="Times New Roman" panose="02020603050405020304" pitchFamily="18" charset="0"/>
                        </a:rPr>
                        <m:t>) =</m:t>
                      </m:r>
                      <m:r>
                        <a:rPr lang="en-US" altLang="hu-HU" b="0" i="1" dirty="0" smtClean="0">
                          <a:latin typeface="Cambria Math" panose="02040503050406030204" pitchFamily="18" charset="0"/>
                          <a:cs typeface="Times New Roman" panose="02020603050405020304" pitchFamily="18" charset="0"/>
                        </a:rPr>
                        <m:t>𝑦</m:t>
                      </m:r>
                      <m:r>
                        <a:rPr lang="hu-HU" altLang="hu-HU" i="1" baseline="-25000" dirty="0">
                          <a:latin typeface="Cambria Math" panose="02040503050406030204" pitchFamily="18" charset="0"/>
                          <a:cs typeface="Times New Roman" panose="02020603050405020304" pitchFamily="18" charset="0"/>
                        </a:rPr>
                        <m:t>1</m:t>
                      </m:r>
                      <m:r>
                        <a:rPr lang="hu-HU" altLang="hu-HU" i="1" dirty="0">
                          <a:latin typeface="Cambria Math" panose="02040503050406030204" pitchFamily="18" charset="0"/>
                          <a:cs typeface="Times New Roman" panose="02020603050405020304" pitchFamily="18" charset="0"/>
                        </a:rPr>
                        <m:t> + (</m:t>
                      </m:r>
                      <m:r>
                        <a:rPr lang="en-US" altLang="hu-HU" b="0" i="1" dirty="0" smtClean="0">
                          <a:latin typeface="Cambria Math" panose="02040503050406030204" pitchFamily="18" charset="0"/>
                          <a:cs typeface="Times New Roman" panose="02020603050405020304" pitchFamily="18" charset="0"/>
                        </a:rPr>
                        <m:t>𝑦</m:t>
                      </m:r>
                      <m:r>
                        <a:rPr lang="hu-HU" altLang="hu-HU" i="1" baseline="-25000" dirty="0">
                          <a:latin typeface="Cambria Math" panose="02040503050406030204" pitchFamily="18" charset="0"/>
                          <a:cs typeface="Times New Roman" panose="02020603050405020304" pitchFamily="18" charset="0"/>
                        </a:rPr>
                        <m:t>2</m:t>
                      </m:r>
                      <m:r>
                        <a:rPr lang="hu-HU" altLang="hu-HU" i="1" dirty="0">
                          <a:latin typeface="Cambria Math" panose="02040503050406030204" pitchFamily="18" charset="0"/>
                          <a:cs typeface="Times New Roman" panose="02020603050405020304" pitchFamily="18" charset="0"/>
                        </a:rPr>
                        <m:t> −</m:t>
                      </m:r>
                      <m:r>
                        <a:rPr lang="en-US" altLang="hu-HU" b="0" i="1" dirty="0" smtClean="0">
                          <a:latin typeface="Cambria Math" panose="02040503050406030204" pitchFamily="18" charset="0"/>
                          <a:cs typeface="Times New Roman" panose="02020603050405020304" pitchFamily="18" charset="0"/>
                        </a:rPr>
                        <m:t>𝑦</m:t>
                      </m:r>
                      <m:r>
                        <a:rPr lang="hu-HU" altLang="hu-HU" i="1" baseline="-25000" dirty="0">
                          <a:latin typeface="Cambria Math" panose="02040503050406030204" pitchFamily="18" charset="0"/>
                          <a:cs typeface="Times New Roman" panose="02020603050405020304" pitchFamily="18" charset="0"/>
                        </a:rPr>
                        <m:t>1</m:t>
                      </m:r>
                      <m:r>
                        <a:rPr lang="hu-HU" altLang="hu-HU" i="1" dirty="0">
                          <a:latin typeface="Cambria Math" panose="02040503050406030204" pitchFamily="18" charset="0"/>
                          <a:cs typeface="Times New Roman" panose="02020603050405020304" pitchFamily="18" charset="0"/>
                        </a:rPr>
                        <m:t>)</m:t>
                      </m:r>
                      <m:r>
                        <a:rPr lang="hu-HU" altLang="hu-HU" i="1" dirty="0">
                          <a:latin typeface="Cambria Math" panose="02040503050406030204" pitchFamily="18" charset="0"/>
                          <a:cs typeface="Times New Roman" panose="02020603050405020304" pitchFamily="18" charset="0"/>
                        </a:rPr>
                        <m:t>𝑡</m:t>
                      </m:r>
                    </m:oMath>
                  </m:oMathPara>
                </a14:m>
                <a:endParaRPr lang="hu-HU" altLang="hu-HU" i="1" dirty="0">
                  <a:cs typeface="Times New Roman" panose="02020603050405020304" pitchFamily="18" charset="0"/>
                </a:endParaRPr>
              </a:p>
              <a:p>
                <a:pPr marL="0" indent="0">
                  <a:buFont typeface="Monotype Sorts" pitchFamily="2" charset="2"/>
                  <a:buNone/>
                </a:pPr>
                <a:endParaRPr lang="hu-HU" altLang="hu-HU" i="1" dirty="0">
                  <a:cs typeface="Times New Roman" panose="02020603050405020304" pitchFamily="18" charset="0"/>
                </a:endParaRPr>
              </a:p>
              <a:p>
                <a14:m>
                  <m:oMath xmlns:m="http://schemas.openxmlformats.org/officeDocument/2006/math">
                    <m:r>
                      <a:rPr lang="en-US" altLang="hu-HU" b="0" i="1" dirty="0" smtClean="0">
                        <a:latin typeface="Cambria Math" panose="02040503050406030204" pitchFamily="18" charset="0"/>
                        <a:cs typeface="Times New Roman" panose="02020603050405020304" pitchFamily="18" charset="0"/>
                      </a:rPr>
                      <m:t>−</m:t>
                    </m:r>
                    <m:r>
                      <a:rPr lang="en-US" altLang="hu-HU" i="1" dirty="0">
                        <a:latin typeface="Cambria Math" panose="02040503050406030204" pitchFamily="18" charset="0"/>
                        <a:cs typeface="Times New Roman" panose="02020603050405020304" pitchFamily="18" charset="0"/>
                      </a:rPr>
                      <m:t>1</m:t>
                    </m:r>
                    <m:r>
                      <a:rPr lang="en-US" altLang="hu-HU" b="0" i="1" dirty="0" smtClean="0">
                        <a:latin typeface="Cambria Math" panose="02040503050406030204" pitchFamily="18" charset="0"/>
                        <a:cs typeface="Times New Roman" panose="02020603050405020304" pitchFamily="18" charset="0"/>
                      </a:rPr>
                      <m:t>=</m:t>
                    </m:r>
                    <m:r>
                      <a:rPr lang="hu-HU" altLang="hu-HU" i="1" dirty="0" err="1">
                        <a:latin typeface="Cambria Math" panose="02040503050406030204" pitchFamily="18" charset="0"/>
                        <a:cs typeface="Times New Roman" panose="02020603050405020304" pitchFamily="18" charset="0"/>
                      </a:rPr>
                      <m:t>𝑥</m:t>
                    </m:r>
                    <m:r>
                      <a:rPr lang="en-US" altLang="hu-HU" b="0" i="1" baseline="-25000" dirty="0" smtClean="0">
                        <a:latin typeface="Cambria Math" panose="02040503050406030204" pitchFamily="18" charset="0"/>
                        <a:cs typeface="Times New Roman" panose="02020603050405020304" pitchFamily="18" charset="0"/>
                      </a:rPr>
                      <m:t>𝑚𝑖𝑛</m:t>
                    </m:r>
                  </m:oMath>
                </a14:m>
                <a:r>
                  <a:rPr lang="en-US" altLang="hu-HU" i="1" baseline="-25000" dirty="0" smtClean="0">
                    <a:cs typeface="Times New Roman" panose="02020603050405020304" pitchFamily="18" charset="0"/>
                  </a:rPr>
                  <a:t> </a:t>
                </a:r>
                <a14:m>
                  <m:oMath xmlns:m="http://schemas.openxmlformats.org/officeDocument/2006/math">
                    <m:r>
                      <a:rPr lang="en-US" altLang="hu-HU" b="0" i="1" dirty="0" smtClean="0">
                        <a:latin typeface="Cambria Math" panose="02040503050406030204" pitchFamily="18" charset="0"/>
                        <a:cs typeface="Times New Roman" panose="02020603050405020304" pitchFamily="18" charset="0"/>
                      </a:rPr>
                      <m:t>&lt;</m:t>
                    </m:r>
                    <m:r>
                      <a:rPr lang="hu-HU" altLang="hu-HU" i="1" dirty="0" smtClean="0">
                        <a:latin typeface="Cambria Math" panose="02040503050406030204" pitchFamily="18" charset="0"/>
                        <a:cs typeface="Times New Roman" panose="02020603050405020304" pitchFamily="18" charset="0"/>
                      </a:rPr>
                      <m:t>𝑥</m:t>
                    </m:r>
                    <m:r>
                      <a:rPr lang="hu-HU" altLang="hu-HU" i="1" dirty="0" smtClean="0">
                        <a:latin typeface="Cambria Math" panose="02040503050406030204" pitchFamily="18" charset="0"/>
                        <a:cs typeface="Times New Roman" panose="02020603050405020304" pitchFamily="18" charset="0"/>
                      </a:rPr>
                      <m:t> &lt; </m:t>
                    </m:r>
                    <m:r>
                      <a:rPr lang="hu-HU" altLang="hu-HU" i="1" dirty="0" err="1">
                        <a:latin typeface="Cambria Math" panose="02040503050406030204" pitchFamily="18" charset="0"/>
                        <a:cs typeface="Times New Roman" panose="02020603050405020304" pitchFamily="18" charset="0"/>
                      </a:rPr>
                      <m:t>𝑥</m:t>
                    </m:r>
                    <m:r>
                      <a:rPr lang="hu-HU" altLang="hu-HU" i="1" baseline="-25000" dirty="0" err="1">
                        <a:latin typeface="Cambria Math" panose="02040503050406030204" pitchFamily="18" charset="0"/>
                        <a:cs typeface="Times New Roman" panose="02020603050405020304" pitchFamily="18" charset="0"/>
                      </a:rPr>
                      <m:t>𝑚𝑎𝑥</m:t>
                    </m:r>
                    <m:r>
                      <a:rPr lang="en-US" altLang="hu-HU" i="1" dirty="0">
                        <a:latin typeface="Cambria Math" panose="02040503050406030204" pitchFamily="18" charset="0"/>
                        <a:cs typeface="Times New Roman" panose="02020603050405020304" pitchFamily="18" charset="0"/>
                      </a:rPr>
                      <m:t>=1</m:t>
                    </m:r>
                  </m:oMath>
                </a14:m>
                <a:endParaRPr lang="en-US" altLang="hu-HU" i="1" baseline="-25000" dirty="0" smtClean="0">
                  <a:cs typeface="Times New Roman" panose="02020603050405020304" pitchFamily="18" charset="0"/>
                </a:endParaRPr>
              </a:p>
              <a:p>
                <a14:m>
                  <m:oMath xmlns:m="http://schemas.openxmlformats.org/officeDocument/2006/math">
                    <m:r>
                      <a:rPr lang="en-US" altLang="hu-HU" i="1" dirty="0">
                        <a:latin typeface="Cambria Math" panose="02040503050406030204" pitchFamily="18" charset="0"/>
                        <a:cs typeface="Times New Roman" panose="02020603050405020304" pitchFamily="18" charset="0"/>
                      </a:rPr>
                      <m:t>−1=</m:t>
                    </m:r>
                    <m:r>
                      <a:rPr lang="en-US" altLang="hu-HU" b="0" i="1" dirty="0" smtClean="0">
                        <a:latin typeface="Cambria Math" panose="02040503050406030204" pitchFamily="18" charset="0"/>
                        <a:cs typeface="Times New Roman" panose="02020603050405020304" pitchFamily="18" charset="0"/>
                      </a:rPr>
                      <m:t>𝑦</m:t>
                    </m:r>
                    <m:r>
                      <a:rPr lang="en-US" altLang="hu-HU" i="1" baseline="-25000" dirty="0">
                        <a:latin typeface="Cambria Math" panose="02040503050406030204" pitchFamily="18" charset="0"/>
                        <a:cs typeface="Times New Roman" panose="02020603050405020304" pitchFamily="18" charset="0"/>
                      </a:rPr>
                      <m:t>𝑚𝑖𝑛</m:t>
                    </m:r>
                  </m:oMath>
                </a14:m>
                <a:r>
                  <a:rPr lang="en-US" altLang="hu-HU" i="1" baseline="-25000" dirty="0">
                    <a:cs typeface="Times New Roman" panose="02020603050405020304" pitchFamily="18" charset="0"/>
                  </a:rPr>
                  <a:t> </a:t>
                </a:r>
                <a14:m>
                  <m:oMath xmlns:m="http://schemas.openxmlformats.org/officeDocument/2006/math">
                    <m:r>
                      <a:rPr lang="en-US" altLang="hu-HU" i="1" dirty="0">
                        <a:latin typeface="Cambria Math" panose="02040503050406030204" pitchFamily="18" charset="0"/>
                        <a:cs typeface="Times New Roman" panose="02020603050405020304" pitchFamily="18" charset="0"/>
                      </a:rPr>
                      <m:t>&lt;</m:t>
                    </m:r>
                    <m:r>
                      <a:rPr lang="en-US" altLang="hu-HU" b="0" i="1" dirty="0" smtClean="0">
                        <a:latin typeface="Cambria Math" panose="02040503050406030204" pitchFamily="18" charset="0"/>
                        <a:cs typeface="Times New Roman" panose="02020603050405020304" pitchFamily="18" charset="0"/>
                      </a:rPr>
                      <m:t>𝑦</m:t>
                    </m:r>
                    <m:r>
                      <a:rPr lang="hu-HU" altLang="hu-HU" i="1" dirty="0">
                        <a:latin typeface="Cambria Math" panose="02040503050406030204" pitchFamily="18" charset="0"/>
                        <a:cs typeface="Times New Roman" panose="02020603050405020304" pitchFamily="18" charset="0"/>
                      </a:rPr>
                      <m:t> &lt;</m:t>
                    </m:r>
                    <m:r>
                      <a:rPr lang="en-US" altLang="hu-HU" b="0" i="1" dirty="0" smtClean="0">
                        <a:latin typeface="Cambria Math" panose="02040503050406030204" pitchFamily="18" charset="0"/>
                        <a:cs typeface="Times New Roman" panose="02020603050405020304" pitchFamily="18" charset="0"/>
                      </a:rPr>
                      <m:t>𝑦</m:t>
                    </m:r>
                    <m:r>
                      <a:rPr lang="hu-HU" altLang="hu-HU" i="1" baseline="-25000" dirty="0" err="1">
                        <a:latin typeface="Cambria Math" panose="02040503050406030204" pitchFamily="18" charset="0"/>
                        <a:cs typeface="Times New Roman" panose="02020603050405020304" pitchFamily="18" charset="0"/>
                      </a:rPr>
                      <m:t>𝑚𝑎𝑥</m:t>
                    </m:r>
                    <m:r>
                      <a:rPr lang="en-US" altLang="hu-HU" i="1" dirty="0">
                        <a:latin typeface="Cambria Math" panose="02040503050406030204" pitchFamily="18" charset="0"/>
                        <a:cs typeface="Times New Roman" panose="02020603050405020304" pitchFamily="18" charset="0"/>
                      </a:rPr>
                      <m:t>=1</m:t>
                    </m:r>
                  </m:oMath>
                </a14:m>
                <a:endParaRPr lang="hu-HU" altLang="hu-HU" i="1" baseline="-25000" dirty="0">
                  <a:cs typeface="Times New Roman" panose="02020603050405020304" pitchFamily="18" charset="0"/>
                </a:endParaRPr>
              </a:p>
            </p:txBody>
          </p:sp>
        </mc:Choice>
        <mc:Fallback>
          <p:sp>
            <p:nvSpPr>
              <p:cNvPr id="25" name="Téglalap 24"/>
              <p:cNvSpPr>
                <a:spLocks noRot="1" noChangeAspect="1" noMove="1" noResize="1" noEditPoints="1" noAdjustHandles="1" noChangeArrowheads="1" noChangeShapeType="1" noTextEdit="1"/>
              </p:cNvSpPr>
              <p:nvPr/>
            </p:nvSpPr>
            <p:spPr>
              <a:xfrm>
                <a:off x="196647" y="1422046"/>
                <a:ext cx="3720854" cy="1921936"/>
              </a:xfrm>
              <a:prstGeom prst="rect">
                <a:avLst/>
              </a:prstGeom>
              <a:blipFill>
                <a:blip r:embed="rId8"/>
                <a:stretch>
                  <a:fillRect l="-491" b="-2215"/>
                </a:stretch>
              </a:blipFill>
            </p:spPr>
            <p:txBody>
              <a:bodyPr/>
              <a:lstStyle/>
              <a:p>
                <a:r>
                  <a:rPr lang="hu-HU">
                    <a:noFill/>
                  </a:rPr>
                  <a:t> </a:t>
                </a:r>
              </a:p>
            </p:txBody>
          </p:sp>
        </mc:Fallback>
      </mc:AlternateContent>
    </p:spTree>
    <p:extLst>
      <p:ext uri="{BB962C8B-B14F-4D97-AF65-F5344CB8AC3E}">
        <p14:creationId xmlns:p14="http://schemas.microsoft.com/office/powerpoint/2010/main" val="33980399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r>
              <a:rPr lang="hu-HU" dirty="0" smtClean="0">
                <a:solidFill>
                  <a:srgbClr val="FF0000"/>
                </a:solidFill>
              </a:rPr>
              <a:t>Line </a:t>
            </a:r>
            <a:r>
              <a:rPr lang="hu-HU" dirty="0" err="1" smtClean="0">
                <a:solidFill>
                  <a:srgbClr val="FF0000"/>
                </a:solidFill>
              </a:rPr>
              <a:t>segment</a:t>
            </a:r>
            <a:r>
              <a:rPr lang="hu-HU" dirty="0" smtClean="0">
                <a:solidFill>
                  <a:srgbClr val="FF0000"/>
                </a:solidFill>
              </a:rPr>
              <a:t> </a:t>
            </a:r>
            <a:r>
              <a:rPr lang="hu-HU" dirty="0" err="1" smtClean="0">
                <a:solidFill>
                  <a:srgbClr val="FF0000"/>
                </a:solidFill>
              </a:rPr>
              <a:t>clipping</a:t>
            </a:r>
            <a:r>
              <a:rPr lang="hu-HU" dirty="0" smtClean="0">
                <a:solidFill>
                  <a:srgbClr val="FF0000"/>
                </a:solidFill>
              </a:rPr>
              <a:t> </a:t>
            </a:r>
            <a:br>
              <a:rPr lang="hu-HU" dirty="0" smtClean="0">
                <a:solidFill>
                  <a:srgbClr val="FF0000"/>
                </a:solidFill>
              </a:rPr>
            </a:br>
            <a:r>
              <a:rPr lang="hu-HU" dirty="0" smtClean="0">
                <a:solidFill>
                  <a:srgbClr val="FF0000"/>
                </a:solidFill>
              </a:rPr>
              <a:t>in </a:t>
            </a:r>
            <a:r>
              <a:rPr lang="hu-HU" dirty="0" err="1" smtClean="0">
                <a:solidFill>
                  <a:srgbClr val="FF0000"/>
                </a:solidFill>
              </a:rPr>
              <a:t>homogeneous</a:t>
            </a:r>
            <a:r>
              <a:rPr lang="hu-HU" dirty="0" smtClean="0">
                <a:solidFill>
                  <a:srgbClr val="FF0000"/>
                </a:solidFill>
              </a:rPr>
              <a:t> </a:t>
            </a:r>
            <a:r>
              <a:rPr lang="hu-HU" dirty="0" err="1" smtClean="0">
                <a:solidFill>
                  <a:srgbClr val="FF0000"/>
                </a:solidFill>
              </a:rPr>
              <a:t>coordinates</a:t>
            </a:r>
            <a:endParaRPr lang="en-US" dirty="0">
              <a:solidFill>
                <a:srgbClr val="FF0000"/>
              </a:solidFill>
            </a:endParaRPr>
          </a:p>
        </p:txBody>
      </p:sp>
      <p:sp>
        <p:nvSpPr>
          <p:cNvPr id="15" name="Line 1028"/>
          <p:cNvSpPr>
            <a:spLocks noChangeShapeType="1"/>
          </p:cNvSpPr>
          <p:nvPr/>
        </p:nvSpPr>
        <p:spPr bwMode="auto">
          <a:xfrm>
            <a:off x="2443480" y="3418840"/>
            <a:ext cx="0" cy="2362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1029"/>
          <p:cNvSpPr>
            <a:spLocks noChangeShapeType="1"/>
          </p:cNvSpPr>
          <p:nvPr/>
        </p:nvSpPr>
        <p:spPr bwMode="auto">
          <a:xfrm flipV="1">
            <a:off x="1376680" y="4104640"/>
            <a:ext cx="2362200" cy="91440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 name="Oval 1030"/>
          <p:cNvSpPr>
            <a:spLocks noChangeArrowheads="1"/>
          </p:cNvSpPr>
          <p:nvPr/>
        </p:nvSpPr>
        <p:spPr bwMode="auto">
          <a:xfrm>
            <a:off x="1300480" y="4942840"/>
            <a:ext cx="152400" cy="152400"/>
          </a:xfrm>
          <a:prstGeom prst="ellipse">
            <a:avLst/>
          </a:prstGeom>
          <a:solidFill>
            <a:srgbClr val="FF0000"/>
          </a:solidFill>
          <a:ln w="127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18" name="Oval 1031"/>
          <p:cNvSpPr>
            <a:spLocks noChangeArrowheads="1"/>
          </p:cNvSpPr>
          <p:nvPr/>
        </p:nvSpPr>
        <p:spPr bwMode="auto">
          <a:xfrm>
            <a:off x="3662680" y="4028440"/>
            <a:ext cx="152400" cy="152400"/>
          </a:xfrm>
          <a:prstGeom prst="ellipse">
            <a:avLst/>
          </a:prstGeom>
          <a:solidFill>
            <a:srgbClr val="FF0000"/>
          </a:solidFill>
          <a:ln w="127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mc:AlternateContent xmlns:mc="http://schemas.openxmlformats.org/markup-compatibility/2006">
        <mc:Choice xmlns:a14="http://schemas.microsoft.com/office/drawing/2010/main" Requires="a14">
          <p:sp>
            <p:nvSpPr>
              <p:cNvPr id="19" name="Rectangle 1032"/>
              <p:cNvSpPr>
                <a:spLocks noChangeArrowheads="1"/>
              </p:cNvSpPr>
              <p:nvPr/>
            </p:nvSpPr>
            <p:spPr bwMode="auto">
              <a:xfrm>
                <a:off x="1271428" y="3337579"/>
                <a:ext cx="1172052" cy="461665"/>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14:m>
                  <m:oMathPara xmlns:m="http://schemas.openxmlformats.org/officeDocument/2006/math">
                    <m:oMathParaPr>
                      <m:jc m:val="centerGroup"/>
                    </m:oMathParaPr>
                    <m:oMath xmlns:m="http://schemas.openxmlformats.org/officeDocument/2006/math">
                      <m:r>
                        <a:rPr lang="en-US" altLang="hu-HU" sz="2400" b="0" i="1" dirty="0" smtClean="0">
                          <a:latin typeface="Cambria Math"/>
                        </a:rPr>
                        <m:t>𝑤</m:t>
                      </m:r>
                      <m:r>
                        <a:rPr lang="hu-HU" altLang="hu-HU" sz="2400" i="1" dirty="0" smtClean="0">
                          <a:latin typeface="Cambria Math"/>
                        </a:rPr>
                        <m:t> =</m:t>
                      </m:r>
                      <m:r>
                        <a:rPr lang="en-US" altLang="hu-HU" sz="2400" b="0" i="1" dirty="0" smtClean="0">
                          <a:latin typeface="Cambria Math"/>
                        </a:rPr>
                        <m:t>𝑋</m:t>
                      </m:r>
                    </m:oMath>
                  </m:oMathPara>
                </a14:m>
                <a:endParaRPr lang="hu-HU" altLang="hu-HU" sz="2400" i="1" dirty="0"/>
              </a:p>
            </p:txBody>
          </p:sp>
        </mc:Choice>
        <mc:Fallback>
          <p:sp>
            <p:nvSpPr>
              <p:cNvPr id="19" name="Rectangle 1032"/>
              <p:cNvSpPr>
                <a:spLocks noRot="1" noChangeAspect="1" noMove="1" noResize="1" noEditPoints="1" noAdjustHandles="1" noChangeArrowheads="1" noChangeShapeType="1" noTextEdit="1"/>
              </p:cNvSpPr>
              <p:nvPr/>
            </p:nvSpPr>
            <p:spPr bwMode="auto">
              <a:xfrm>
                <a:off x="1271428" y="3337579"/>
                <a:ext cx="1172052" cy="461665"/>
              </a:xfrm>
              <a:prstGeom prst="rect">
                <a:avLst/>
              </a:prstGeom>
              <a:blipFill>
                <a:blip r:embed="rId3"/>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hu-HU">
                    <a:noFill/>
                  </a:rPr>
                  <a:t> </a:t>
                </a:r>
              </a:p>
            </p:txBody>
          </p:sp>
        </mc:Fallback>
      </mc:AlternateContent>
      <mc:AlternateContent xmlns:mc="http://schemas.openxmlformats.org/markup-compatibility/2006">
        <mc:Choice xmlns:a14="http://schemas.microsoft.com/office/drawing/2010/main" Requires="a14">
          <p:sp>
            <p:nvSpPr>
              <p:cNvPr id="20" name="Rectangle 1033"/>
              <p:cNvSpPr>
                <a:spLocks noChangeArrowheads="1"/>
              </p:cNvSpPr>
              <p:nvPr/>
            </p:nvSpPr>
            <p:spPr bwMode="auto">
              <a:xfrm>
                <a:off x="2690714" y="3560465"/>
                <a:ext cx="2068195" cy="461665"/>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14:m>
                  <m:oMathPara xmlns:m="http://schemas.openxmlformats.org/officeDocument/2006/math">
                    <m:oMathParaPr>
                      <m:jc m:val="centerGroup"/>
                    </m:oMathParaPr>
                    <m:oMath xmlns:m="http://schemas.openxmlformats.org/officeDocument/2006/math">
                      <m:r>
                        <a:rPr lang="en-US" altLang="hu-HU" sz="2400" i="1" dirty="0" smtClean="0">
                          <a:latin typeface="Cambria Math"/>
                        </a:rPr>
                        <m:t>[</m:t>
                      </m:r>
                      <m:r>
                        <a:rPr lang="en-US" altLang="hu-HU" sz="2400" i="1" dirty="0" smtClean="0">
                          <a:latin typeface="Cambria Math"/>
                        </a:rPr>
                        <m:t>𝑋</m:t>
                      </m:r>
                      <m:r>
                        <a:rPr lang="en-US" altLang="hu-HU" sz="2400" i="1" baseline="-25000" dirty="0" smtClean="0">
                          <a:latin typeface="Cambria Math"/>
                        </a:rPr>
                        <m:t>1</m:t>
                      </m:r>
                      <m:r>
                        <a:rPr lang="en-US" altLang="hu-HU" sz="2400" i="1" dirty="0" smtClean="0">
                          <a:latin typeface="Cambria Math"/>
                        </a:rPr>
                        <m:t>,</m:t>
                      </m:r>
                      <m:r>
                        <a:rPr lang="en-US" altLang="hu-HU" sz="2400" i="1" dirty="0" smtClean="0">
                          <a:latin typeface="Cambria Math"/>
                        </a:rPr>
                        <m:t>𝑌</m:t>
                      </m:r>
                      <m:r>
                        <a:rPr lang="en-US" altLang="hu-HU" sz="2400" b="0" i="1" baseline="-25000" dirty="0" smtClean="0">
                          <a:latin typeface="Cambria Math"/>
                        </a:rPr>
                        <m:t>1</m:t>
                      </m:r>
                      <m:r>
                        <a:rPr lang="en-US" altLang="hu-HU" sz="2400" i="1" dirty="0" smtClean="0">
                          <a:latin typeface="Cambria Math"/>
                        </a:rPr>
                        <m:t>,</m:t>
                      </m:r>
                      <m:r>
                        <a:rPr lang="en-US" altLang="hu-HU" sz="2400" i="1" dirty="0" smtClean="0">
                          <a:latin typeface="Cambria Math"/>
                        </a:rPr>
                        <m:t>𝑍</m:t>
                      </m:r>
                      <m:r>
                        <a:rPr lang="en-US" altLang="hu-HU" sz="2400" b="0" i="1" baseline="-25000" dirty="0" smtClean="0">
                          <a:latin typeface="Cambria Math"/>
                        </a:rPr>
                        <m:t>1</m:t>
                      </m:r>
                      <m:r>
                        <a:rPr lang="en-US" altLang="hu-HU" sz="2400" i="1" dirty="0">
                          <a:latin typeface="Cambria Math"/>
                        </a:rPr>
                        <m:t>,</m:t>
                      </m:r>
                      <m:r>
                        <a:rPr lang="en-US" altLang="hu-HU" sz="2400" b="0" i="1" dirty="0" smtClean="0">
                          <a:latin typeface="Cambria Math"/>
                        </a:rPr>
                        <m:t>𝑤</m:t>
                      </m:r>
                      <m:r>
                        <a:rPr lang="en-US" altLang="hu-HU" sz="2400" i="1" baseline="-25000" dirty="0">
                          <a:latin typeface="Cambria Math"/>
                        </a:rPr>
                        <m:t>1</m:t>
                      </m:r>
                      <m:r>
                        <a:rPr lang="en-US" altLang="hu-HU" sz="2400" i="1" dirty="0">
                          <a:latin typeface="Cambria Math"/>
                        </a:rPr>
                        <m:t>]</m:t>
                      </m:r>
                    </m:oMath>
                  </m:oMathPara>
                </a14:m>
                <a:endParaRPr lang="hu-HU" altLang="hu-HU" sz="2400" dirty="0"/>
              </a:p>
            </p:txBody>
          </p:sp>
        </mc:Choice>
        <mc:Fallback>
          <p:sp>
            <p:nvSpPr>
              <p:cNvPr id="20" name="Rectangle 1033"/>
              <p:cNvSpPr>
                <a:spLocks noRot="1" noChangeAspect="1" noMove="1" noResize="1" noEditPoints="1" noAdjustHandles="1" noChangeArrowheads="1" noChangeShapeType="1" noTextEdit="1"/>
              </p:cNvSpPr>
              <p:nvPr/>
            </p:nvSpPr>
            <p:spPr bwMode="auto">
              <a:xfrm>
                <a:off x="2690714" y="3560465"/>
                <a:ext cx="2068195" cy="461665"/>
              </a:xfrm>
              <a:prstGeom prst="rect">
                <a:avLst/>
              </a:prstGeom>
              <a:blipFill>
                <a:blip r:embed="rId4"/>
                <a:stretch>
                  <a:fillRect r="-294" b="-1842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hu-HU">
                    <a:noFill/>
                  </a:rPr>
                  <a:t> </a:t>
                </a:r>
              </a:p>
            </p:txBody>
          </p:sp>
        </mc:Fallback>
      </mc:AlternateContent>
      <mc:AlternateContent xmlns:mc="http://schemas.openxmlformats.org/markup-compatibility/2006">
        <mc:Choice xmlns:a14="http://schemas.microsoft.com/office/drawing/2010/main" Requires="a14">
          <p:sp>
            <p:nvSpPr>
              <p:cNvPr id="21" name="Rectangle 1034"/>
              <p:cNvSpPr>
                <a:spLocks noChangeArrowheads="1"/>
              </p:cNvSpPr>
              <p:nvPr/>
            </p:nvSpPr>
            <p:spPr bwMode="auto">
              <a:xfrm>
                <a:off x="279400" y="5171440"/>
                <a:ext cx="2068195" cy="461665"/>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14:m>
                  <m:oMathPara xmlns:m="http://schemas.openxmlformats.org/officeDocument/2006/math">
                    <m:oMathParaPr>
                      <m:jc m:val="centerGroup"/>
                    </m:oMathParaPr>
                    <m:oMath xmlns:m="http://schemas.openxmlformats.org/officeDocument/2006/math">
                      <m:r>
                        <a:rPr lang="en-US" altLang="hu-HU" sz="2400" i="1" dirty="0" smtClean="0">
                          <a:latin typeface="Cambria Math"/>
                        </a:rPr>
                        <m:t>[</m:t>
                      </m:r>
                      <m:r>
                        <a:rPr lang="en-US" altLang="hu-HU" sz="2400" i="1" dirty="0" smtClean="0">
                          <a:latin typeface="Cambria Math"/>
                        </a:rPr>
                        <m:t>𝑋</m:t>
                      </m:r>
                      <m:r>
                        <a:rPr lang="en-US" altLang="hu-HU" sz="2400" b="0" i="1" baseline="-25000" dirty="0" smtClean="0">
                          <a:latin typeface="Cambria Math"/>
                        </a:rPr>
                        <m:t>2</m:t>
                      </m:r>
                      <m:r>
                        <a:rPr lang="en-US" altLang="hu-HU" sz="2400" i="1" dirty="0">
                          <a:latin typeface="Cambria Math"/>
                        </a:rPr>
                        <m:t>,</m:t>
                      </m:r>
                      <m:r>
                        <a:rPr lang="en-US" altLang="hu-HU" sz="2400" i="1" dirty="0">
                          <a:latin typeface="Cambria Math"/>
                        </a:rPr>
                        <m:t>𝑌</m:t>
                      </m:r>
                      <m:r>
                        <a:rPr lang="en-US" altLang="hu-HU" sz="2400" b="0" i="1" baseline="-25000" dirty="0" smtClean="0">
                          <a:latin typeface="Cambria Math"/>
                        </a:rPr>
                        <m:t>2</m:t>
                      </m:r>
                      <m:r>
                        <a:rPr lang="en-US" altLang="hu-HU" sz="2400" i="1" dirty="0">
                          <a:latin typeface="Cambria Math"/>
                        </a:rPr>
                        <m:t>,</m:t>
                      </m:r>
                      <m:r>
                        <a:rPr lang="en-US" altLang="hu-HU" sz="2400" i="1" dirty="0">
                          <a:latin typeface="Cambria Math"/>
                        </a:rPr>
                        <m:t>𝑍</m:t>
                      </m:r>
                      <m:r>
                        <a:rPr lang="en-US" altLang="hu-HU" sz="2400" b="0" i="1" baseline="-25000" dirty="0" smtClean="0">
                          <a:latin typeface="Cambria Math"/>
                        </a:rPr>
                        <m:t>2</m:t>
                      </m:r>
                      <m:r>
                        <a:rPr lang="en-US" altLang="hu-HU" sz="2400" i="1" dirty="0">
                          <a:latin typeface="Cambria Math"/>
                        </a:rPr>
                        <m:t>,</m:t>
                      </m:r>
                      <m:r>
                        <a:rPr lang="en-US" altLang="hu-HU" sz="2400" i="1" dirty="0">
                          <a:latin typeface="Cambria Math"/>
                        </a:rPr>
                        <m:t>𝑤</m:t>
                      </m:r>
                      <m:r>
                        <a:rPr lang="en-US" altLang="hu-HU" sz="2400" b="0" i="1" baseline="-25000" dirty="0" smtClean="0">
                          <a:latin typeface="Cambria Math"/>
                        </a:rPr>
                        <m:t>2</m:t>
                      </m:r>
                      <m:r>
                        <a:rPr lang="en-US" altLang="hu-HU" sz="2400" i="1" dirty="0">
                          <a:latin typeface="Cambria Math"/>
                        </a:rPr>
                        <m:t>]</m:t>
                      </m:r>
                    </m:oMath>
                  </m:oMathPara>
                </a14:m>
                <a:endParaRPr lang="hu-HU" altLang="hu-HU" sz="2400" dirty="0"/>
              </a:p>
            </p:txBody>
          </p:sp>
        </mc:Choice>
        <mc:Fallback>
          <p:sp>
            <p:nvSpPr>
              <p:cNvPr id="21" name="Rectangle 1034"/>
              <p:cNvSpPr>
                <a:spLocks noRot="1" noChangeAspect="1" noMove="1" noResize="1" noEditPoints="1" noAdjustHandles="1" noChangeArrowheads="1" noChangeShapeType="1" noTextEdit="1"/>
              </p:cNvSpPr>
              <p:nvPr/>
            </p:nvSpPr>
            <p:spPr bwMode="auto">
              <a:xfrm>
                <a:off x="279400" y="5171440"/>
                <a:ext cx="2068195" cy="461665"/>
              </a:xfrm>
              <a:prstGeom prst="rect">
                <a:avLst/>
              </a:prstGeom>
              <a:blipFill>
                <a:blip r:embed="rId5"/>
                <a:stretch>
                  <a:fillRect l="-295" r="-295" b="-1842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hu-HU">
                    <a:noFill/>
                  </a:rPr>
                  <a:t> </a:t>
                </a:r>
              </a:p>
            </p:txBody>
          </p:sp>
        </mc:Fallback>
      </mc:AlternateContent>
      <mc:AlternateContent xmlns:mc="http://schemas.openxmlformats.org/markup-compatibility/2006">
        <mc:Choice xmlns:a14="http://schemas.microsoft.com/office/drawing/2010/main" Requires="a14">
          <p:sp>
            <p:nvSpPr>
              <p:cNvPr id="22" name="Rectangle 1036"/>
              <p:cNvSpPr>
                <a:spLocks noChangeArrowheads="1"/>
              </p:cNvSpPr>
              <p:nvPr/>
            </p:nvSpPr>
            <p:spPr bwMode="auto">
              <a:xfrm>
                <a:off x="2550160" y="4561840"/>
                <a:ext cx="3454400" cy="1569660"/>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squar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14:m>
                  <m:oMathPara xmlns:m="http://schemas.openxmlformats.org/officeDocument/2006/math">
                    <m:oMathParaPr>
                      <m:jc m:val="left"/>
                    </m:oMathParaPr>
                    <m:oMath xmlns:m="http://schemas.openxmlformats.org/officeDocument/2006/math">
                      <m:r>
                        <a:rPr lang="en-US" altLang="hu-HU" sz="2400" b="0" i="1" dirty="0" smtClean="0">
                          <a:latin typeface="Cambria Math"/>
                        </a:rPr>
                        <m:t>𝑋</m:t>
                      </m:r>
                      <m:r>
                        <a:rPr lang="hu-HU" altLang="hu-HU" sz="2400" i="1" dirty="0">
                          <a:latin typeface="Cambria Math"/>
                        </a:rPr>
                        <m:t>=</m:t>
                      </m:r>
                      <m:r>
                        <a:rPr lang="en-US" altLang="hu-HU" sz="2400" i="1" dirty="0">
                          <a:latin typeface="Cambria Math"/>
                        </a:rPr>
                        <m:t>𝑋</m:t>
                      </m:r>
                      <m:r>
                        <a:rPr lang="en-US" altLang="hu-HU" sz="2400" b="0" i="1" baseline="-25000" dirty="0" smtClean="0">
                          <a:latin typeface="Cambria Math"/>
                        </a:rPr>
                        <m:t>1</m:t>
                      </m:r>
                      <m:r>
                        <a:rPr lang="hu-HU" altLang="hu-HU" sz="2400" i="1" dirty="0">
                          <a:latin typeface="Cambria Math"/>
                        </a:rPr>
                        <m:t>·(1−</m:t>
                      </m:r>
                      <m:r>
                        <a:rPr lang="hu-HU" altLang="hu-HU" sz="2400" i="1" dirty="0">
                          <a:latin typeface="Cambria Math"/>
                        </a:rPr>
                        <m:t>𝑡</m:t>
                      </m:r>
                      <m:r>
                        <a:rPr lang="hu-HU" altLang="hu-HU" sz="2400" i="1" dirty="0">
                          <a:latin typeface="Cambria Math"/>
                        </a:rPr>
                        <m:t>)+</m:t>
                      </m:r>
                      <m:r>
                        <a:rPr lang="en-US" altLang="hu-HU" sz="2400" i="1" dirty="0">
                          <a:latin typeface="Cambria Math"/>
                        </a:rPr>
                        <m:t>𝑋</m:t>
                      </m:r>
                      <m:r>
                        <a:rPr lang="en-US" altLang="hu-HU" sz="2400" b="0" i="1" baseline="-25000" dirty="0" smtClean="0">
                          <a:latin typeface="Cambria Math"/>
                        </a:rPr>
                        <m:t>2</m:t>
                      </m:r>
                      <m:r>
                        <a:rPr lang="hu-HU" altLang="hu-HU" sz="2400" i="1" dirty="0">
                          <a:latin typeface="Cambria Math"/>
                        </a:rPr>
                        <m:t>·</m:t>
                      </m:r>
                      <m:r>
                        <a:rPr lang="hu-HU" altLang="hu-HU" sz="2400" i="1" dirty="0">
                          <a:latin typeface="Cambria Math"/>
                        </a:rPr>
                        <m:t>𝑡</m:t>
                      </m:r>
                      <m:r>
                        <a:rPr lang="hu-HU" altLang="hu-HU" sz="2400" i="1" dirty="0">
                          <a:latin typeface="Cambria Math"/>
                        </a:rPr>
                        <m:t> </m:t>
                      </m:r>
                    </m:oMath>
                  </m:oMathPara>
                </a14:m>
                <a:endParaRPr lang="hu-HU" altLang="hu-HU" sz="2400" i="1" dirty="0"/>
              </a:p>
              <a:p>
                <a:pPr>
                  <a:spcBef>
                    <a:spcPct val="0"/>
                  </a:spcBef>
                  <a:buClrTx/>
                  <a:buSzTx/>
                  <a:buFontTx/>
                  <a:buNone/>
                </a:pPr>
                <a14:m>
                  <m:oMathPara xmlns:m="http://schemas.openxmlformats.org/officeDocument/2006/math">
                    <m:oMathParaPr>
                      <m:jc m:val="left"/>
                    </m:oMathParaPr>
                    <m:oMath xmlns:m="http://schemas.openxmlformats.org/officeDocument/2006/math">
                      <m:r>
                        <a:rPr lang="en-US" altLang="hu-HU" sz="2400" b="0" i="1" dirty="0" smtClean="0">
                          <a:latin typeface="Cambria Math"/>
                        </a:rPr>
                        <m:t>𝑌</m:t>
                      </m:r>
                      <m:r>
                        <a:rPr lang="hu-HU" altLang="hu-HU" sz="2400" i="1" dirty="0">
                          <a:latin typeface="Cambria Math"/>
                        </a:rPr>
                        <m:t>=</m:t>
                      </m:r>
                      <m:r>
                        <a:rPr lang="en-US" altLang="hu-HU" sz="2400" i="1" dirty="0">
                          <a:latin typeface="Cambria Math"/>
                        </a:rPr>
                        <m:t>𝑌</m:t>
                      </m:r>
                      <m:r>
                        <a:rPr lang="en-US" altLang="hu-HU" sz="2400" b="0" i="1" baseline="-25000" dirty="0" smtClean="0">
                          <a:latin typeface="Cambria Math"/>
                        </a:rPr>
                        <m:t>1</m:t>
                      </m:r>
                      <m:r>
                        <a:rPr lang="hu-HU" altLang="hu-HU" sz="2400" i="1" dirty="0">
                          <a:latin typeface="Cambria Math"/>
                        </a:rPr>
                        <m:t>·(1−</m:t>
                      </m:r>
                      <m:r>
                        <a:rPr lang="hu-HU" altLang="hu-HU" sz="2400" i="1" dirty="0">
                          <a:latin typeface="Cambria Math"/>
                        </a:rPr>
                        <m:t>𝑡</m:t>
                      </m:r>
                      <m:r>
                        <a:rPr lang="hu-HU" altLang="hu-HU" sz="2400" i="1" dirty="0">
                          <a:latin typeface="Cambria Math"/>
                        </a:rPr>
                        <m:t>)+</m:t>
                      </m:r>
                      <m:r>
                        <a:rPr lang="en-US" altLang="hu-HU" sz="2400" b="0" i="1" dirty="0" smtClean="0">
                          <a:latin typeface="Cambria Math"/>
                        </a:rPr>
                        <m:t>𝑌</m:t>
                      </m:r>
                      <m:r>
                        <a:rPr lang="en-US" altLang="hu-HU" sz="2400" b="0" i="1" baseline="-25000" dirty="0" smtClean="0">
                          <a:latin typeface="Cambria Math"/>
                        </a:rPr>
                        <m:t>2</m:t>
                      </m:r>
                      <m:r>
                        <a:rPr lang="hu-HU" altLang="hu-HU" sz="2400" i="1" dirty="0">
                          <a:latin typeface="Cambria Math"/>
                        </a:rPr>
                        <m:t>·</m:t>
                      </m:r>
                      <m:r>
                        <a:rPr lang="hu-HU" altLang="hu-HU" sz="2400" i="1" dirty="0">
                          <a:latin typeface="Cambria Math"/>
                        </a:rPr>
                        <m:t>𝑡</m:t>
                      </m:r>
                      <m:r>
                        <a:rPr lang="hu-HU" altLang="hu-HU" sz="2400" i="1" dirty="0">
                          <a:latin typeface="Cambria Math"/>
                        </a:rPr>
                        <m:t> </m:t>
                      </m:r>
                    </m:oMath>
                  </m:oMathPara>
                </a14:m>
                <a:endParaRPr lang="hu-HU" altLang="hu-HU" sz="2400" i="1" dirty="0"/>
              </a:p>
              <a:p>
                <a:pPr>
                  <a:spcBef>
                    <a:spcPct val="0"/>
                  </a:spcBef>
                  <a:buClrTx/>
                  <a:buSzTx/>
                  <a:buFontTx/>
                  <a:buNone/>
                </a:pPr>
                <a14:m>
                  <m:oMathPara xmlns:m="http://schemas.openxmlformats.org/officeDocument/2006/math">
                    <m:oMathParaPr>
                      <m:jc m:val="left"/>
                    </m:oMathParaPr>
                    <m:oMath xmlns:m="http://schemas.openxmlformats.org/officeDocument/2006/math">
                      <m:r>
                        <a:rPr lang="en-US" altLang="hu-HU" sz="2400" b="0" i="1" dirty="0" smtClean="0">
                          <a:latin typeface="Cambria Math"/>
                        </a:rPr>
                        <m:t>𝑍</m:t>
                      </m:r>
                      <m:r>
                        <a:rPr lang="hu-HU" altLang="hu-HU" sz="2400" i="1" dirty="0">
                          <a:latin typeface="Cambria Math"/>
                        </a:rPr>
                        <m:t>=</m:t>
                      </m:r>
                      <m:r>
                        <a:rPr lang="en-US" altLang="hu-HU" sz="2400" i="1" dirty="0">
                          <a:latin typeface="Cambria Math"/>
                        </a:rPr>
                        <m:t>𝑍</m:t>
                      </m:r>
                      <m:r>
                        <a:rPr lang="en-US" altLang="hu-HU" sz="2400" b="0" i="1" baseline="-25000" dirty="0" smtClean="0">
                          <a:latin typeface="Cambria Math"/>
                        </a:rPr>
                        <m:t>1</m:t>
                      </m:r>
                      <m:r>
                        <a:rPr lang="hu-HU" altLang="hu-HU" sz="2400" i="1" dirty="0">
                          <a:latin typeface="Cambria Math"/>
                        </a:rPr>
                        <m:t>·(1−</m:t>
                      </m:r>
                      <m:r>
                        <a:rPr lang="hu-HU" altLang="hu-HU" sz="2400" i="1" dirty="0">
                          <a:latin typeface="Cambria Math"/>
                        </a:rPr>
                        <m:t>𝑡</m:t>
                      </m:r>
                      <m:r>
                        <a:rPr lang="hu-HU" altLang="hu-HU" sz="2400" i="1" dirty="0">
                          <a:latin typeface="Cambria Math"/>
                        </a:rPr>
                        <m:t>)+</m:t>
                      </m:r>
                      <m:r>
                        <a:rPr lang="en-US" altLang="hu-HU" sz="2400" b="0" i="1" dirty="0" smtClean="0">
                          <a:latin typeface="Cambria Math"/>
                        </a:rPr>
                        <m:t>𝑍</m:t>
                      </m:r>
                      <m:r>
                        <a:rPr lang="en-US" altLang="hu-HU" sz="2400" b="0" i="1" baseline="-25000" dirty="0" smtClean="0">
                          <a:latin typeface="Cambria Math"/>
                        </a:rPr>
                        <m:t>2</m:t>
                      </m:r>
                      <m:r>
                        <a:rPr lang="hu-HU" altLang="hu-HU" sz="2400" i="1" dirty="0">
                          <a:latin typeface="Cambria Math"/>
                        </a:rPr>
                        <m:t>·</m:t>
                      </m:r>
                      <m:r>
                        <a:rPr lang="hu-HU" altLang="hu-HU" sz="2400" i="1" dirty="0">
                          <a:latin typeface="Cambria Math"/>
                        </a:rPr>
                        <m:t>𝑡</m:t>
                      </m:r>
                      <m:r>
                        <a:rPr lang="hu-HU" altLang="hu-HU" sz="2400" i="1" dirty="0">
                          <a:latin typeface="Cambria Math"/>
                        </a:rPr>
                        <m:t> </m:t>
                      </m:r>
                    </m:oMath>
                  </m:oMathPara>
                </a14:m>
                <a:endParaRPr lang="hu-HU" altLang="hu-HU" sz="2400" i="1" dirty="0"/>
              </a:p>
              <a:p>
                <a:pPr>
                  <a:spcBef>
                    <a:spcPct val="0"/>
                  </a:spcBef>
                  <a:buClrTx/>
                  <a:buSzTx/>
                  <a:buFontTx/>
                  <a:buNone/>
                </a:pPr>
                <a14:m>
                  <m:oMathPara xmlns:m="http://schemas.openxmlformats.org/officeDocument/2006/math">
                    <m:oMathParaPr>
                      <m:jc m:val="left"/>
                    </m:oMathParaPr>
                    <m:oMath xmlns:m="http://schemas.openxmlformats.org/officeDocument/2006/math">
                      <m:r>
                        <a:rPr lang="en-US" altLang="hu-HU" sz="2400" b="0" i="1" dirty="0" smtClean="0">
                          <a:latin typeface="Cambria Math"/>
                        </a:rPr>
                        <m:t>𝑤</m:t>
                      </m:r>
                      <m:r>
                        <a:rPr lang="hu-HU" altLang="hu-HU" sz="2400" i="1" dirty="0">
                          <a:latin typeface="Cambria Math"/>
                        </a:rPr>
                        <m:t>=</m:t>
                      </m:r>
                      <m:r>
                        <a:rPr lang="en-US" altLang="hu-HU" sz="2400" b="0" i="1" dirty="0" smtClean="0">
                          <a:latin typeface="Cambria Math"/>
                        </a:rPr>
                        <m:t>𝑤</m:t>
                      </m:r>
                      <m:r>
                        <a:rPr lang="en-US" altLang="hu-HU" sz="2400" i="1" baseline="-25000" dirty="0">
                          <a:latin typeface="Cambria Math"/>
                        </a:rPr>
                        <m:t>1</m:t>
                      </m:r>
                      <m:r>
                        <a:rPr lang="hu-HU" altLang="hu-HU" sz="2400" i="1" dirty="0" smtClean="0">
                          <a:latin typeface="Cambria Math"/>
                        </a:rPr>
                        <m:t>·(</m:t>
                      </m:r>
                      <m:r>
                        <a:rPr lang="hu-HU" altLang="hu-HU" sz="2400" i="1" dirty="0">
                          <a:latin typeface="Cambria Math"/>
                        </a:rPr>
                        <m:t>1−</m:t>
                      </m:r>
                      <m:r>
                        <a:rPr lang="hu-HU" altLang="hu-HU" sz="2400" i="1" dirty="0">
                          <a:latin typeface="Cambria Math"/>
                        </a:rPr>
                        <m:t>𝑡</m:t>
                      </m:r>
                      <m:r>
                        <a:rPr lang="hu-HU" altLang="hu-HU" sz="2400" i="1" dirty="0">
                          <a:latin typeface="Cambria Math"/>
                        </a:rPr>
                        <m:t>)+</m:t>
                      </m:r>
                      <m:r>
                        <a:rPr lang="en-US" altLang="hu-HU" sz="2400" b="0" i="1" dirty="0" smtClean="0">
                          <a:latin typeface="Cambria Math"/>
                        </a:rPr>
                        <m:t>𝑤</m:t>
                      </m:r>
                      <m:r>
                        <a:rPr lang="en-US" altLang="hu-HU" sz="2400" b="0" i="1" baseline="-25000" dirty="0" smtClean="0">
                          <a:latin typeface="Cambria Math"/>
                        </a:rPr>
                        <m:t>2</m:t>
                      </m:r>
                      <m:r>
                        <a:rPr lang="hu-HU" altLang="hu-HU" sz="2400" i="1" dirty="0">
                          <a:latin typeface="Cambria Math"/>
                        </a:rPr>
                        <m:t>·</m:t>
                      </m:r>
                      <m:r>
                        <a:rPr lang="hu-HU" altLang="hu-HU" sz="2400" i="1" dirty="0">
                          <a:latin typeface="Cambria Math"/>
                        </a:rPr>
                        <m:t>𝑡</m:t>
                      </m:r>
                      <m:r>
                        <a:rPr lang="hu-HU" altLang="hu-HU" sz="2400" i="1" dirty="0">
                          <a:latin typeface="Cambria Math"/>
                        </a:rPr>
                        <m:t> </m:t>
                      </m:r>
                    </m:oMath>
                  </m:oMathPara>
                </a14:m>
                <a:endParaRPr lang="hu-HU" altLang="hu-HU" sz="2400" i="1" dirty="0"/>
              </a:p>
            </p:txBody>
          </p:sp>
        </mc:Choice>
        <mc:Fallback>
          <p:sp>
            <p:nvSpPr>
              <p:cNvPr id="22" name="Rectangle 1036"/>
              <p:cNvSpPr>
                <a:spLocks noRot="1" noChangeAspect="1" noMove="1" noResize="1" noEditPoints="1" noAdjustHandles="1" noChangeArrowheads="1" noChangeShapeType="1" noTextEdit="1"/>
              </p:cNvSpPr>
              <p:nvPr/>
            </p:nvSpPr>
            <p:spPr bwMode="auto">
              <a:xfrm>
                <a:off x="2550160" y="4561840"/>
                <a:ext cx="3454400" cy="1569660"/>
              </a:xfrm>
              <a:prstGeom prst="rect">
                <a:avLst/>
              </a:prstGeom>
              <a:blipFill>
                <a:blip r:embed="rId6"/>
                <a:stretch>
                  <a:fillRect l="-353" b="-465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hu-HU">
                    <a:noFill/>
                  </a:rPr>
                  <a:t> </a:t>
                </a:r>
              </a:p>
            </p:txBody>
          </p:sp>
        </mc:Fallback>
      </mc:AlternateContent>
      <mc:AlternateContent xmlns:mc="http://schemas.openxmlformats.org/markup-compatibility/2006">
        <mc:Choice xmlns:a14="http://schemas.microsoft.com/office/drawing/2010/main" Requires="a14">
          <p:sp>
            <p:nvSpPr>
              <p:cNvPr id="23" name="Rectangle 1037"/>
              <p:cNvSpPr>
                <a:spLocks noChangeArrowheads="1"/>
              </p:cNvSpPr>
              <p:nvPr/>
            </p:nvSpPr>
            <p:spPr bwMode="auto">
              <a:xfrm>
                <a:off x="4849177" y="2199332"/>
                <a:ext cx="3807143" cy="1569660"/>
              </a:xfrm>
              <a:prstGeom prst="rect">
                <a:avLst/>
              </a:prstGeom>
              <a:noFill/>
              <a:ln w="12700">
                <a:solidFill>
                  <a:schemeClr val="tx1"/>
                </a:solidFill>
                <a:miter lim="800000"/>
                <a:headEnd/>
                <a:tailEnd/>
              </a:ln>
              <a:extLst>
                <a:ext uri="{909E8E84-426E-40DD-AFC4-6F175D3DCCD1}">
                  <a14:hiddenFill>
                    <a:solidFill>
                      <a:srgbClr val="FFFFFF"/>
                    </a:solidFill>
                  </a14:hiddenFill>
                </a:ext>
              </a:extLst>
            </p:spPr>
            <p:txBody>
              <a:bodyPr wrap="squar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14:m>
                  <m:oMathPara xmlns:m="http://schemas.openxmlformats.org/officeDocument/2006/math">
                    <m:oMathParaPr>
                      <m:jc m:val="left"/>
                    </m:oMathParaPr>
                    <m:oMath xmlns:m="http://schemas.openxmlformats.org/officeDocument/2006/math">
                      <m:r>
                        <a:rPr lang="en-US" altLang="hu-HU" sz="2400" b="0" i="1" dirty="0" smtClean="0">
                          <a:latin typeface="Cambria Math"/>
                        </a:rPr>
                        <m:t>𝑤</m:t>
                      </m:r>
                      <m:r>
                        <a:rPr lang="hu-HU" altLang="hu-HU" sz="2400" i="1" dirty="0" smtClean="0">
                          <a:latin typeface="Cambria Math"/>
                        </a:rPr>
                        <m:t> =</m:t>
                      </m:r>
                      <m:r>
                        <a:rPr lang="en-US" altLang="hu-HU" sz="2400" i="1" dirty="0">
                          <a:latin typeface="Cambria Math"/>
                        </a:rPr>
                        <m:t>𝑤</m:t>
                      </m:r>
                      <m:r>
                        <a:rPr lang="en-US" altLang="hu-HU" sz="2400" i="1" baseline="-25000" dirty="0">
                          <a:latin typeface="Cambria Math"/>
                        </a:rPr>
                        <m:t>1</m:t>
                      </m:r>
                      <m:r>
                        <a:rPr lang="hu-HU" altLang="hu-HU" sz="2400" i="1" dirty="0">
                          <a:latin typeface="Cambria Math"/>
                        </a:rPr>
                        <m:t>·(1−</m:t>
                      </m:r>
                      <m:r>
                        <a:rPr lang="hu-HU" altLang="hu-HU" sz="2400" i="1" dirty="0">
                          <a:latin typeface="Cambria Math"/>
                        </a:rPr>
                        <m:t>𝑡</m:t>
                      </m:r>
                      <m:r>
                        <a:rPr lang="hu-HU" altLang="hu-HU" sz="2400" i="1" dirty="0">
                          <a:latin typeface="Cambria Math"/>
                        </a:rPr>
                        <m:t>)+</m:t>
                      </m:r>
                      <m:r>
                        <a:rPr lang="en-US" altLang="hu-HU" sz="2400" i="1" dirty="0">
                          <a:latin typeface="Cambria Math"/>
                        </a:rPr>
                        <m:t>𝑤</m:t>
                      </m:r>
                      <m:r>
                        <a:rPr lang="en-US" altLang="hu-HU" sz="2400" i="1" baseline="-25000" dirty="0" smtClean="0">
                          <a:latin typeface="Cambria Math"/>
                        </a:rPr>
                        <m:t>2</m:t>
                      </m:r>
                      <m:r>
                        <a:rPr lang="hu-HU" altLang="hu-HU" sz="2400" i="1" dirty="0">
                          <a:latin typeface="Cambria Math"/>
                        </a:rPr>
                        <m:t>·</m:t>
                      </m:r>
                      <m:r>
                        <a:rPr lang="hu-HU" altLang="hu-HU" sz="2400" i="1" dirty="0">
                          <a:latin typeface="Cambria Math"/>
                        </a:rPr>
                        <m:t>𝑡</m:t>
                      </m:r>
                      <m:r>
                        <a:rPr lang="hu-HU" altLang="hu-HU" sz="2400" i="1" dirty="0">
                          <a:latin typeface="Cambria Math"/>
                        </a:rPr>
                        <m:t> =</m:t>
                      </m:r>
                    </m:oMath>
                  </m:oMathPara>
                </a14:m>
                <a:endParaRPr lang="hu-HU" altLang="hu-HU" sz="2400" i="1" dirty="0"/>
              </a:p>
              <a:p>
                <a:pPr>
                  <a:spcBef>
                    <a:spcPct val="0"/>
                  </a:spcBef>
                  <a:buClrTx/>
                  <a:buSzTx/>
                  <a:buFontTx/>
                  <a:buNone/>
                </a:pPr>
                <a14:m>
                  <m:oMathPara xmlns:m="http://schemas.openxmlformats.org/officeDocument/2006/math">
                    <m:oMathParaPr>
                      <m:jc m:val="left"/>
                    </m:oMathParaPr>
                    <m:oMath xmlns:m="http://schemas.openxmlformats.org/officeDocument/2006/math">
                      <m:r>
                        <a:rPr lang="en-US" altLang="hu-HU" sz="2400" i="1" dirty="0" smtClean="0">
                          <a:latin typeface="Cambria Math"/>
                        </a:rPr>
                        <m:t>=</m:t>
                      </m:r>
                      <m:r>
                        <a:rPr lang="en-US" altLang="hu-HU" sz="2400" b="0" i="1" dirty="0" smtClean="0">
                          <a:latin typeface="Cambria Math"/>
                        </a:rPr>
                        <m:t>𝑋</m:t>
                      </m:r>
                      <m:r>
                        <a:rPr lang="hu-HU" altLang="hu-HU" sz="2400" i="1" dirty="0">
                          <a:latin typeface="Cambria Math"/>
                        </a:rPr>
                        <m:t>=</m:t>
                      </m:r>
                      <m:r>
                        <a:rPr lang="en-US" altLang="hu-HU" sz="2400" i="1" dirty="0">
                          <a:latin typeface="Cambria Math"/>
                        </a:rPr>
                        <m:t>𝑋</m:t>
                      </m:r>
                      <m:r>
                        <a:rPr lang="en-US" altLang="hu-HU" sz="2400" i="1" baseline="-25000" dirty="0">
                          <a:latin typeface="Cambria Math"/>
                        </a:rPr>
                        <m:t>1</m:t>
                      </m:r>
                      <m:r>
                        <a:rPr lang="hu-HU" altLang="hu-HU" sz="2400" i="1" dirty="0">
                          <a:latin typeface="Cambria Math"/>
                        </a:rPr>
                        <m:t>·(1−</m:t>
                      </m:r>
                      <m:r>
                        <a:rPr lang="hu-HU" altLang="hu-HU" sz="2400" i="1" dirty="0">
                          <a:latin typeface="Cambria Math"/>
                        </a:rPr>
                        <m:t>𝑡</m:t>
                      </m:r>
                      <m:r>
                        <a:rPr lang="hu-HU" altLang="hu-HU" sz="2400" i="1" dirty="0">
                          <a:latin typeface="Cambria Math"/>
                        </a:rPr>
                        <m:t>)+</m:t>
                      </m:r>
                      <m:r>
                        <a:rPr lang="en-US" altLang="hu-HU" sz="2400" i="1" dirty="0">
                          <a:latin typeface="Cambria Math"/>
                        </a:rPr>
                        <m:t>𝑋</m:t>
                      </m:r>
                      <m:r>
                        <a:rPr lang="en-US" altLang="hu-HU" sz="2400" i="1" baseline="-25000" dirty="0">
                          <a:latin typeface="Cambria Math"/>
                        </a:rPr>
                        <m:t>2</m:t>
                      </m:r>
                      <m:r>
                        <a:rPr lang="hu-HU" altLang="hu-HU" sz="2400" i="1" dirty="0">
                          <a:latin typeface="Cambria Math"/>
                        </a:rPr>
                        <m:t>·</m:t>
                      </m:r>
                      <m:r>
                        <a:rPr lang="hu-HU" altLang="hu-HU" sz="2400" i="1" dirty="0">
                          <a:latin typeface="Cambria Math"/>
                        </a:rPr>
                        <m:t>𝑡</m:t>
                      </m:r>
                    </m:oMath>
                  </m:oMathPara>
                </a14:m>
                <a:endParaRPr lang="hu-HU" altLang="hu-HU" sz="2400" i="1" dirty="0"/>
              </a:p>
              <a:p>
                <a:pPr>
                  <a:spcBef>
                    <a:spcPct val="0"/>
                  </a:spcBef>
                  <a:buClrTx/>
                  <a:buSzTx/>
                  <a:buFontTx/>
                  <a:buNone/>
                </a:pPr>
                <a14:m>
                  <m:oMathPara xmlns:m="http://schemas.openxmlformats.org/officeDocument/2006/math">
                    <m:oMathParaPr>
                      <m:jc m:val="centerGroup"/>
                    </m:oMathParaPr>
                    <m:oMath xmlns:m="http://schemas.openxmlformats.org/officeDocument/2006/math">
                      <m:r>
                        <a:rPr lang="hu-HU" altLang="hu-HU" sz="2400" i="1" dirty="0" smtClean="0">
                          <a:latin typeface="Cambria Math"/>
                        </a:rPr>
                        <m:t>	</m:t>
                      </m:r>
                    </m:oMath>
                  </m:oMathPara>
                </a14:m>
                <a:endParaRPr lang="hu-HU" altLang="hu-HU" sz="2400" i="1" dirty="0"/>
              </a:p>
              <a:p>
                <a:pPr>
                  <a:spcBef>
                    <a:spcPct val="0"/>
                  </a:spcBef>
                  <a:buClrTx/>
                  <a:buSzTx/>
                  <a:buFontTx/>
                  <a:buNone/>
                </a:pPr>
                <a14:m>
                  <m:oMathPara xmlns:m="http://schemas.openxmlformats.org/officeDocument/2006/math">
                    <m:oMathParaPr>
                      <m:jc m:val="centerGroup"/>
                    </m:oMathParaPr>
                    <m:oMath xmlns:m="http://schemas.openxmlformats.org/officeDocument/2006/math">
                      <m:r>
                        <a:rPr lang="hu-HU" altLang="hu-HU" sz="2400" i="1" dirty="0" smtClean="0">
                          <a:latin typeface="Cambria Math"/>
                        </a:rPr>
                        <m:t>	</m:t>
                      </m:r>
                      <m:r>
                        <a:rPr lang="hu-HU" altLang="hu-HU" sz="2400" i="1" dirty="0" smtClean="0">
                          <a:latin typeface="Cambria Math"/>
                        </a:rPr>
                        <m:t>𝑡</m:t>
                      </m:r>
                      <m:r>
                        <a:rPr lang="hu-HU" altLang="hu-HU" sz="2400" i="1" dirty="0" smtClean="0">
                          <a:latin typeface="Cambria Math"/>
                        </a:rPr>
                        <m:t> = …</m:t>
                      </m:r>
                    </m:oMath>
                  </m:oMathPara>
                </a14:m>
                <a:endParaRPr lang="hu-HU" altLang="hu-HU" sz="2400" dirty="0"/>
              </a:p>
            </p:txBody>
          </p:sp>
        </mc:Choice>
        <mc:Fallback>
          <p:sp>
            <p:nvSpPr>
              <p:cNvPr id="23" name="Rectangle 1037"/>
              <p:cNvSpPr>
                <a:spLocks noRot="1" noChangeAspect="1" noMove="1" noResize="1" noEditPoints="1" noAdjustHandles="1" noChangeArrowheads="1" noChangeShapeType="1" noTextEdit="1"/>
              </p:cNvSpPr>
              <p:nvPr/>
            </p:nvSpPr>
            <p:spPr bwMode="auto">
              <a:xfrm>
                <a:off x="4849177" y="2199332"/>
                <a:ext cx="3807143" cy="1569660"/>
              </a:xfrm>
              <a:prstGeom prst="rect">
                <a:avLst/>
              </a:prstGeom>
              <a:blipFill>
                <a:blip r:embed="rId7"/>
                <a:stretch>
                  <a:fillRect/>
                </a:stretch>
              </a:blip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hu-HU">
                    <a:noFill/>
                  </a:rPr>
                  <a:t> </a:t>
                </a:r>
              </a:p>
            </p:txBody>
          </p:sp>
        </mc:Fallback>
      </mc:AlternateContent>
      <p:sp>
        <p:nvSpPr>
          <p:cNvPr id="24" name="Line 1039"/>
          <p:cNvSpPr>
            <a:spLocks noChangeShapeType="1"/>
          </p:cNvSpPr>
          <p:nvPr/>
        </p:nvSpPr>
        <p:spPr bwMode="auto">
          <a:xfrm flipH="1">
            <a:off x="5834380" y="3768992"/>
            <a:ext cx="918368" cy="1304023"/>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mc:AlternateContent xmlns:mc="http://schemas.openxmlformats.org/markup-compatibility/2006">
        <mc:Choice xmlns:a14="http://schemas.microsoft.com/office/drawing/2010/main" Requires="a14">
          <p:sp>
            <p:nvSpPr>
              <p:cNvPr id="25" name="Text Box 1040"/>
              <p:cNvSpPr txBox="1">
                <a:spLocks noChangeArrowheads="1"/>
              </p:cNvSpPr>
              <p:nvPr/>
            </p:nvSpPr>
            <p:spPr bwMode="auto">
              <a:xfrm>
                <a:off x="1700530" y="1851978"/>
                <a:ext cx="2041328" cy="1200329"/>
              </a:xfrm>
              <a:prstGeom prst="rect">
                <a:avLst/>
              </a:prstGeom>
              <a:noFill/>
              <a:ln w="12700">
                <a:solidFill>
                  <a:schemeClr val="tx1"/>
                </a:solidFill>
                <a:miter lim="800000"/>
                <a:headEnd/>
                <a:tailEnd/>
              </a:ln>
              <a:extLst>
                <a:ext uri="{909E8E84-426E-40DD-AFC4-6F175D3DCCD1}">
                  <a14:hiddenFill>
                    <a:solidFill>
                      <a:srgbClr val="FFFFFF"/>
                    </a:solidFill>
                  </a14:hiddenFill>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14:m>
                  <m:oMathPara xmlns:m="http://schemas.openxmlformats.org/officeDocument/2006/math">
                    <m:oMathParaPr>
                      <m:jc m:val="centerGroup"/>
                    </m:oMathParaPr>
                    <m:oMath xmlns:m="http://schemas.openxmlformats.org/officeDocument/2006/math">
                      <m:r>
                        <a:rPr lang="en-US" altLang="hu-HU" sz="2400" i="1" dirty="0">
                          <a:latin typeface="Cambria Math"/>
                        </a:rPr>
                        <m:t>−</m:t>
                      </m:r>
                      <m:r>
                        <a:rPr lang="en-US" altLang="hu-HU" sz="2400" i="1" dirty="0">
                          <a:latin typeface="Cambria Math"/>
                        </a:rPr>
                        <m:t>𝑤</m:t>
                      </m:r>
                      <m:r>
                        <a:rPr lang="hu-HU" altLang="hu-HU" sz="2400" i="1" dirty="0">
                          <a:latin typeface="Cambria Math"/>
                        </a:rPr>
                        <m:t>&lt;</m:t>
                      </m:r>
                      <m:r>
                        <a:rPr lang="en-US" altLang="hu-HU" sz="2400" i="1" dirty="0">
                          <a:latin typeface="Cambria Math"/>
                        </a:rPr>
                        <m:t>𝑋</m:t>
                      </m:r>
                      <m:r>
                        <a:rPr lang="hu-HU" altLang="hu-HU" sz="2400" i="1" dirty="0">
                          <a:latin typeface="Cambria Math"/>
                        </a:rPr>
                        <m:t>&lt;</m:t>
                      </m:r>
                      <m:r>
                        <a:rPr lang="en-US" altLang="hu-HU" sz="2400" i="1" dirty="0">
                          <a:latin typeface="Cambria Math"/>
                        </a:rPr>
                        <m:t>𝑤</m:t>
                      </m:r>
                      <m:r>
                        <a:rPr lang="hu-HU" altLang="hu-HU" sz="2400" i="1" dirty="0">
                          <a:latin typeface="Cambria Math"/>
                        </a:rPr>
                        <m:t> </m:t>
                      </m:r>
                    </m:oMath>
                  </m:oMathPara>
                </a14:m>
                <a:endParaRPr lang="hu-HU" altLang="hu-HU" sz="2400" i="1" dirty="0"/>
              </a:p>
              <a:p>
                <a:pPr>
                  <a:spcBef>
                    <a:spcPct val="0"/>
                  </a:spcBef>
                  <a:buClrTx/>
                  <a:buSzTx/>
                  <a:buFontTx/>
                  <a:buNone/>
                </a:pPr>
                <a14:m>
                  <m:oMathPara xmlns:m="http://schemas.openxmlformats.org/officeDocument/2006/math">
                    <m:oMathParaPr>
                      <m:jc m:val="centerGroup"/>
                    </m:oMathParaPr>
                    <m:oMath xmlns:m="http://schemas.openxmlformats.org/officeDocument/2006/math">
                      <m:r>
                        <a:rPr lang="en-US" altLang="hu-HU" sz="2400" i="1" dirty="0">
                          <a:latin typeface="Cambria Math"/>
                        </a:rPr>
                        <m:t>−</m:t>
                      </m:r>
                      <m:r>
                        <a:rPr lang="en-US" altLang="hu-HU" sz="2400" i="1" dirty="0">
                          <a:latin typeface="Cambria Math"/>
                        </a:rPr>
                        <m:t>𝑤</m:t>
                      </m:r>
                      <m:r>
                        <a:rPr lang="hu-HU" altLang="hu-HU" sz="2400" i="1" dirty="0">
                          <a:latin typeface="Cambria Math"/>
                        </a:rPr>
                        <m:t>&lt;</m:t>
                      </m:r>
                      <m:r>
                        <a:rPr lang="en-US" altLang="hu-HU" sz="2400" i="1" dirty="0">
                          <a:latin typeface="Cambria Math"/>
                        </a:rPr>
                        <m:t>𝑌</m:t>
                      </m:r>
                      <m:r>
                        <a:rPr lang="hu-HU" altLang="hu-HU" sz="2400" i="1" dirty="0">
                          <a:latin typeface="Cambria Math"/>
                        </a:rPr>
                        <m:t>&lt;</m:t>
                      </m:r>
                      <m:r>
                        <a:rPr lang="en-US" altLang="hu-HU" sz="2400" i="1" dirty="0">
                          <a:latin typeface="Cambria Math"/>
                        </a:rPr>
                        <m:t>𝑤</m:t>
                      </m:r>
                      <m:r>
                        <a:rPr lang="hu-HU" altLang="hu-HU" sz="2400" i="1" dirty="0">
                          <a:latin typeface="Cambria Math"/>
                        </a:rPr>
                        <m:t> </m:t>
                      </m:r>
                    </m:oMath>
                  </m:oMathPara>
                </a14:m>
                <a:endParaRPr lang="hu-HU" altLang="hu-HU" sz="2400" i="1" dirty="0"/>
              </a:p>
              <a:p>
                <a:pPr>
                  <a:spcBef>
                    <a:spcPct val="0"/>
                  </a:spcBef>
                  <a:buClrTx/>
                  <a:buSzTx/>
                  <a:buFontTx/>
                  <a:buNone/>
                </a:pPr>
                <a14:m>
                  <m:oMathPara xmlns:m="http://schemas.openxmlformats.org/officeDocument/2006/math">
                    <m:oMathParaPr>
                      <m:jc m:val="centerGroup"/>
                    </m:oMathParaPr>
                    <m:oMath xmlns:m="http://schemas.openxmlformats.org/officeDocument/2006/math">
                      <m:r>
                        <a:rPr lang="en-US" altLang="hu-HU" sz="2400" i="1" dirty="0">
                          <a:latin typeface="Cambria Math"/>
                        </a:rPr>
                        <m:t>−</m:t>
                      </m:r>
                      <m:r>
                        <a:rPr lang="en-US" altLang="hu-HU" sz="2400" i="1" dirty="0">
                          <a:latin typeface="Cambria Math"/>
                        </a:rPr>
                        <m:t>𝑤</m:t>
                      </m:r>
                      <m:r>
                        <a:rPr lang="hu-HU" altLang="hu-HU" sz="2400" i="1" dirty="0">
                          <a:latin typeface="Cambria Math"/>
                        </a:rPr>
                        <m:t>&lt;</m:t>
                      </m:r>
                      <m:r>
                        <a:rPr lang="en-US" altLang="hu-HU" sz="2400" i="1" dirty="0">
                          <a:latin typeface="Cambria Math"/>
                        </a:rPr>
                        <m:t>𝑍</m:t>
                      </m:r>
                      <m:r>
                        <a:rPr lang="en-US" altLang="hu-HU" sz="2400" i="1" dirty="0">
                          <a:latin typeface="Cambria Math"/>
                        </a:rPr>
                        <m:t>&lt;</m:t>
                      </m:r>
                      <m:r>
                        <a:rPr lang="en-US" altLang="hu-HU" sz="2400" i="1" dirty="0">
                          <a:latin typeface="Cambria Math"/>
                        </a:rPr>
                        <m:t>𝑤</m:t>
                      </m:r>
                      <m:r>
                        <a:rPr lang="hu-HU" altLang="hu-HU" sz="2400" i="1" dirty="0">
                          <a:latin typeface="Cambria Math"/>
                        </a:rPr>
                        <m:t> </m:t>
                      </m:r>
                    </m:oMath>
                  </m:oMathPara>
                </a14:m>
                <a:endParaRPr lang="hu-HU" altLang="hu-HU" sz="2400" i="1" dirty="0"/>
              </a:p>
            </p:txBody>
          </p:sp>
        </mc:Choice>
        <mc:Fallback>
          <p:sp>
            <p:nvSpPr>
              <p:cNvPr id="25" name="Text Box 1040"/>
              <p:cNvSpPr txBox="1">
                <a:spLocks noRot="1" noChangeAspect="1" noMove="1" noResize="1" noEditPoints="1" noAdjustHandles="1" noChangeArrowheads="1" noChangeShapeType="1" noTextEdit="1"/>
              </p:cNvSpPr>
              <p:nvPr/>
            </p:nvSpPr>
            <p:spPr bwMode="auto">
              <a:xfrm>
                <a:off x="1700530" y="1851978"/>
                <a:ext cx="2041328" cy="1200329"/>
              </a:xfrm>
              <a:prstGeom prst="rect">
                <a:avLst/>
              </a:prstGeom>
              <a:blipFill>
                <a:blip r:embed="rId8"/>
                <a:stretch>
                  <a:fillRect/>
                </a:stretch>
              </a:blip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hu-HU">
                    <a:noFill/>
                  </a:rPr>
                  <a:t> </a:t>
                </a:r>
              </a:p>
            </p:txBody>
          </p:sp>
        </mc:Fallback>
      </mc:AlternateContent>
      <p:sp>
        <p:nvSpPr>
          <p:cNvPr id="26" name="Oval 1041"/>
          <p:cNvSpPr>
            <a:spLocks noChangeArrowheads="1"/>
          </p:cNvSpPr>
          <p:nvPr/>
        </p:nvSpPr>
        <p:spPr bwMode="auto">
          <a:xfrm>
            <a:off x="2609850" y="1844041"/>
            <a:ext cx="1052830" cy="482599"/>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Tree>
    <p:extLst>
      <p:ext uri="{BB962C8B-B14F-4D97-AF65-F5344CB8AC3E}">
        <p14:creationId xmlns:p14="http://schemas.microsoft.com/office/powerpoint/2010/main" val="17811714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0">
            <a:hlinkClick r:id="" action="ppaction://ole?verb=0"/>
          </p:cNvPr>
          <p:cNvGraphicFramePr>
            <a:graphicFrameLocks/>
          </p:cNvGraphicFramePr>
          <p:nvPr>
            <p:extLst>
              <p:ext uri="{D42A27DB-BD31-4B8C-83A1-F6EECF244321}">
                <p14:modId xmlns:p14="http://schemas.microsoft.com/office/powerpoint/2010/main" val="2231591410"/>
              </p:ext>
            </p:extLst>
          </p:nvPr>
        </p:nvGraphicFramePr>
        <p:xfrm>
          <a:off x="5562600" y="2206625"/>
          <a:ext cx="3471863" cy="2643188"/>
        </p:xfrm>
        <a:graphic>
          <a:graphicData uri="http://schemas.openxmlformats.org/presentationml/2006/ole">
            <mc:AlternateContent xmlns:mc="http://schemas.openxmlformats.org/markup-compatibility/2006">
              <mc:Choice xmlns:v="urn:schemas-microsoft-com:vml" Requires="v">
                <p:oleObj spid="_x0000_s71703" name="Klip" r:id="rId4" imgW="3253680" imgH="2476800" progId="">
                  <p:embed/>
                </p:oleObj>
              </mc:Choice>
              <mc:Fallback>
                <p:oleObj name="Klip" r:id="rId4" imgW="3253680" imgH="2476800" progId="">
                  <p:embed/>
                  <p:pic>
                    <p:nvPicPr>
                      <p:cNvPr id="4" name="Object 30">
                        <a:hlinkClick r:id="" action="ppaction://ole?verb=0"/>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2600" y="2206625"/>
                        <a:ext cx="3471863" cy="264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Rectangle 12"/>
          <p:cNvSpPr>
            <a:spLocks noChangeArrowheads="1"/>
          </p:cNvSpPr>
          <p:nvPr/>
        </p:nvSpPr>
        <p:spPr bwMode="auto">
          <a:xfrm>
            <a:off x="6329363" y="2854325"/>
            <a:ext cx="1600200" cy="1143000"/>
          </a:xfrm>
          <a:prstGeom prst="rect">
            <a:avLst/>
          </a:prstGeom>
          <a:noFill/>
          <a:ln w="76199">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endParaRPr lang="hu-HU" altLang="hu-HU">
              <a:latin typeface="+mn-lt"/>
            </a:endParaRPr>
          </a:p>
        </p:txBody>
      </p:sp>
      <p:grpSp>
        <p:nvGrpSpPr>
          <p:cNvPr id="15" name="Group 16"/>
          <p:cNvGrpSpPr>
            <a:grpSpLocks/>
          </p:cNvGrpSpPr>
          <p:nvPr/>
        </p:nvGrpSpPr>
        <p:grpSpPr bwMode="auto">
          <a:xfrm>
            <a:off x="6748463" y="2898775"/>
            <a:ext cx="785812" cy="977900"/>
            <a:chOff x="4320" y="2068"/>
            <a:chExt cx="495" cy="616"/>
          </a:xfrm>
          <a:solidFill>
            <a:srgbClr val="FFC000"/>
          </a:solidFill>
        </p:grpSpPr>
        <p:sp>
          <p:nvSpPr>
            <p:cNvPr id="16" name="Rectangle 14"/>
            <p:cNvSpPr>
              <a:spLocks noChangeArrowheads="1"/>
            </p:cNvSpPr>
            <p:nvPr/>
          </p:nvSpPr>
          <p:spPr bwMode="auto">
            <a:xfrm>
              <a:off x="4373" y="2068"/>
              <a:ext cx="432" cy="616"/>
            </a:xfrm>
            <a:prstGeom prst="rect">
              <a:avLst/>
            </a:prstGeom>
            <a:grpFill/>
            <a:ln w="12699">
              <a:noFill/>
              <a:miter lim="800000"/>
              <a:headEnd/>
              <a:tailEnd/>
            </a:ln>
          </p:spPr>
          <p:txBody>
            <a:bodyPr wrap="none" anchor="ct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endParaRPr lang="hu-HU" altLang="hu-HU">
                <a:latin typeface="+mn-lt"/>
              </a:endParaRPr>
            </a:p>
          </p:txBody>
        </p:sp>
        <p:graphicFrame>
          <p:nvGraphicFramePr>
            <p:cNvPr id="17" name="Object 15">
              <a:hlinkClick r:id="" action="ppaction://ole?verb=0"/>
            </p:cNvPr>
            <p:cNvGraphicFramePr>
              <a:graphicFrameLocks/>
            </p:cNvGraphicFramePr>
            <p:nvPr/>
          </p:nvGraphicFramePr>
          <p:xfrm>
            <a:off x="4320" y="2164"/>
            <a:ext cx="495" cy="494"/>
          </p:xfrm>
          <a:graphic>
            <a:graphicData uri="http://schemas.openxmlformats.org/presentationml/2006/ole">
              <mc:AlternateContent xmlns:mc="http://schemas.openxmlformats.org/markup-compatibility/2006">
                <mc:Choice xmlns:v="urn:schemas-microsoft-com:vml" Requires="v">
                  <p:oleObj spid="_x0000_s71704" name="Microsoft ClipArt Gallery" r:id="rId6" imgW="1892190" imgH="1578410" progId="">
                    <p:embed/>
                  </p:oleObj>
                </mc:Choice>
                <mc:Fallback>
                  <p:oleObj name="Microsoft ClipArt Gallery" r:id="rId6" imgW="1892190" imgH="1578410" progId="">
                    <p:embed/>
                    <p:pic>
                      <p:nvPicPr>
                        <p:cNvPr id="17" name="Object 15">
                          <a:hlinkClick r:id="" action="ppaction://ole?verb=0"/>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20" y="2164"/>
                          <a:ext cx="495" cy="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8" name="Line 17"/>
          <p:cNvSpPr>
            <a:spLocks noChangeShapeType="1"/>
          </p:cNvSpPr>
          <p:nvPr/>
        </p:nvSpPr>
        <p:spPr bwMode="auto">
          <a:xfrm>
            <a:off x="6799263" y="2924944"/>
            <a:ext cx="736600" cy="0"/>
          </a:xfrm>
          <a:prstGeom prst="line">
            <a:avLst/>
          </a:prstGeom>
          <a:noFill/>
          <a:ln w="101599">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hu-HU">
              <a:latin typeface="+mn-lt"/>
            </a:endParaRPr>
          </a:p>
        </p:txBody>
      </p:sp>
      <p:sp>
        <p:nvSpPr>
          <p:cNvPr id="19" name="Rectangle 18"/>
          <p:cNvSpPr>
            <a:spLocks noChangeArrowheads="1"/>
          </p:cNvSpPr>
          <p:nvPr/>
        </p:nvSpPr>
        <p:spPr bwMode="auto">
          <a:xfrm>
            <a:off x="404019" y="1413510"/>
            <a:ext cx="1150957"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r>
              <a:rPr lang="hu-HU" altLang="hu-HU" sz="2800" dirty="0" err="1" smtClean="0">
                <a:latin typeface="+mn-lt"/>
              </a:rPr>
              <a:t>Model</a:t>
            </a:r>
            <a:endParaRPr lang="hu-HU" altLang="hu-HU" sz="2800" dirty="0">
              <a:latin typeface="+mn-lt"/>
            </a:endParaRPr>
          </a:p>
        </p:txBody>
      </p:sp>
      <p:sp>
        <p:nvSpPr>
          <p:cNvPr id="20" name="Rectangle 19"/>
          <p:cNvSpPr>
            <a:spLocks noChangeArrowheads="1"/>
          </p:cNvSpPr>
          <p:nvPr/>
        </p:nvSpPr>
        <p:spPr bwMode="auto">
          <a:xfrm>
            <a:off x="7451725" y="1484313"/>
            <a:ext cx="1095814"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r>
              <a:rPr lang="hu-HU" altLang="hu-HU" sz="2800" dirty="0" smtClean="0">
                <a:latin typeface="+mn-lt"/>
              </a:rPr>
              <a:t>Image</a:t>
            </a:r>
            <a:endParaRPr lang="hu-HU" altLang="hu-HU" sz="2800" dirty="0">
              <a:latin typeface="+mn-lt"/>
            </a:endParaRPr>
          </a:p>
        </p:txBody>
      </p:sp>
      <p:sp>
        <p:nvSpPr>
          <p:cNvPr id="26" name="Cím 1"/>
          <p:cNvSpPr>
            <a:spLocks noGrp="1"/>
          </p:cNvSpPr>
          <p:nvPr>
            <p:ph type="title"/>
          </p:nvPr>
        </p:nvSpPr>
        <p:spPr>
          <a:xfrm>
            <a:off x="457200" y="274638"/>
            <a:ext cx="8229600" cy="1143000"/>
          </a:xfrm>
        </p:spPr>
        <p:txBody>
          <a:bodyPr/>
          <a:lstStyle/>
          <a:p>
            <a:r>
              <a:rPr lang="hu-HU" dirty="0" smtClean="0">
                <a:solidFill>
                  <a:srgbClr val="FF0000"/>
                </a:solidFill>
              </a:rPr>
              <a:t>Pixel </a:t>
            </a:r>
            <a:r>
              <a:rPr lang="hu-HU" dirty="0" err="1" smtClean="0">
                <a:solidFill>
                  <a:srgbClr val="FF0000"/>
                </a:solidFill>
              </a:rPr>
              <a:t>driven</a:t>
            </a:r>
            <a:r>
              <a:rPr lang="hu-HU" dirty="0" smtClean="0">
                <a:solidFill>
                  <a:srgbClr val="FF0000"/>
                </a:solidFill>
              </a:rPr>
              <a:t> 2D </a:t>
            </a:r>
            <a:r>
              <a:rPr lang="hu-HU" dirty="0" err="1" smtClean="0">
                <a:solidFill>
                  <a:srgbClr val="FF0000"/>
                </a:solidFill>
              </a:rPr>
              <a:t>rendering</a:t>
            </a:r>
            <a:endParaRPr lang="hu-HU" dirty="0">
              <a:solidFill>
                <a:srgbClr val="FF0000"/>
              </a:solidFill>
            </a:endParaRPr>
          </a:p>
        </p:txBody>
      </p:sp>
      <p:sp>
        <p:nvSpPr>
          <p:cNvPr id="28" name="Line 5"/>
          <p:cNvSpPr>
            <a:spLocks noChangeShapeType="1"/>
          </p:cNvSpPr>
          <p:nvPr/>
        </p:nvSpPr>
        <p:spPr bwMode="auto">
          <a:xfrm flipV="1">
            <a:off x="6005810" y="2830562"/>
            <a:ext cx="0" cy="16129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latin typeface="+mn-lt"/>
            </a:endParaRPr>
          </a:p>
        </p:txBody>
      </p:sp>
      <p:sp>
        <p:nvSpPr>
          <p:cNvPr id="29" name="Line 6"/>
          <p:cNvSpPr>
            <a:spLocks noChangeShapeType="1"/>
          </p:cNvSpPr>
          <p:nvPr/>
        </p:nvSpPr>
        <p:spPr bwMode="auto">
          <a:xfrm>
            <a:off x="6012160" y="4437112"/>
            <a:ext cx="15113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latin typeface="+mn-lt"/>
            </a:endParaRPr>
          </a:p>
        </p:txBody>
      </p:sp>
      <p:sp>
        <p:nvSpPr>
          <p:cNvPr id="31" name="Oval 31"/>
          <p:cNvSpPr>
            <a:spLocks noChangeArrowheads="1"/>
          </p:cNvSpPr>
          <p:nvPr/>
        </p:nvSpPr>
        <p:spPr bwMode="auto">
          <a:xfrm>
            <a:off x="6156747" y="4293791"/>
            <a:ext cx="71437" cy="287337"/>
          </a:xfrm>
          <a:prstGeom prst="ellipse">
            <a:avLst/>
          </a:prstGeom>
          <a:solidFill>
            <a:schemeClr val="accent2"/>
          </a:solidFill>
          <a:ln w="12700">
            <a:solidFill>
              <a:schemeClr val="tx1"/>
            </a:solidFill>
            <a:round/>
            <a:headEnd/>
            <a:tailEnd/>
          </a:ln>
        </p:spPr>
        <p:txBody>
          <a:bodyPr wrap="none" anchor="ct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endParaRPr lang="hu-HU" altLang="hu-HU">
              <a:latin typeface="+mn-lt"/>
            </a:endParaRPr>
          </a:p>
        </p:txBody>
      </p:sp>
      <p:sp>
        <p:nvSpPr>
          <p:cNvPr id="32" name="Oval 31"/>
          <p:cNvSpPr>
            <a:spLocks noChangeArrowheads="1"/>
          </p:cNvSpPr>
          <p:nvPr/>
        </p:nvSpPr>
        <p:spPr bwMode="auto">
          <a:xfrm>
            <a:off x="7020272" y="3429000"/>
            <a:ext cx="72008" cy="72008"/>
          </a:xfrm>
          <a:prstGeom prst="ellipse">
            <a:avLst/>
          </a:prstGeom>
          <a:solidFill>
            <a:schemeClr val="accent2"/>
          </a:solidFill>
          <a:ln w="12700">
            <a:solidFill>
              <a:schemeClr val="tx1"/>
            </a:solidFill>
            <a:round/>
            <a:headEnd/>
            <a:tailEnd/>
          </a:ln>
        </p:spPr>
        <p:txBody>
          <a:bodyPr wrap="none" anchor="ct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endParaRPr lang="hu-HU" altLang="hu-HU">
              <a:latin typeface="+mn-lt"/>
            </a:endParaRPr>
          </a:p>
        </p:txBody>
      </p:sp>
      <p:sp>
        <p:nvSpPr>
          <p:cNvPr id="33" name="Line 5"/>
          <p:cNvSpPr>
            <a:spLocks noChangeShapeType="1"/>
          </p:cNvSpPr>
          <p:nvPr/>
        </p:nvSpPr>
        <p:spPr bwMode="auto">
          <a:xfrm flipV="1">
            <a:off x="6005810" y="2830562"/>
            <a:ext cx="0" cy="16129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latin typeface="+mn-lt"/>
            </a:endParaRPr>
          </a:p>
        </p:txBody>
      </p:sp>
      <p:sp>
        <p:nvSpPr>
          <p:cNvPr id="34" name="Line 6"/>
          <p:cNvSpPr>
            <a:spLocks noChangeShapeType="1"/>
          </p:cNvSpPr>
          <p:nvPr/>
        </p:nvSpPr>
        <p:spPr bwMode="auto">
          <a:xfrm>
            <a:off x="6012160" y="4437112"/>
            <a:ext cx="15113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latin typeface="+mn-lt"/>
            </a:endParaRPr>
          </a:p>
        </p:txBody>
      </p:sp>
      <p:sp>
        <p:nvSpPr>
          <p:cNvPr id="36" name="Oval 31"/>
          <p:cNvSpPr>
            <a:spLocks noChangeArrowheads="1"/>
          </p:cNvSpPr>
          <p:nvPr/>
        </p:nvSpPr>
        <p:spPr bwMode="auto">
          <a:xfrm>
            <a:off x="6156747" y="4293791"/>
            <a:ext cx="71437" cy="287337"/>
          </a:xfrm>
          <a:prstGeom prst="ellipse">
            <a:avLst/>
          </a:prstGeom>
          <a:solidFill>
            <a:schemeClr val="accent2"/>
          </a:solidFill>
          <a:ln w="12700">
            <a:solidFill>
              <a:schemeClr val="tx1"/>
            </a:solidFill>
            <a:round/>
            <a:headEnd/>
            <a:tailEnd/>
          </a:ln>
        </p:spPr>
        <p:txBody>
          <a:bodyPr wrap="none" anchor="ct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endParaRPr lang="hu-HU" altLang="hu-HU">
              <a:latin typeface="+mn-lt"/>
            </a:endParaRPr>
          </a:p>
        </p:txBody>
      </p:sp>
      <p:sp>
        <p:nvSpPr>
          <p:cNvPr id="39" name="Téglalap 38"/>
          <p:cNvSpPr/>
          <p:nvPr/>
        </p:nvSpPr>
        <p:spPr>
          <a:xfrm>
            <a:off x="5914149" y="4425315"/>
            <a:ext cx="1452514" cy="461665"/>
          </a:xfrm>
          <a:prstGeom prst="rect">
            <a:avLst/>
          </a:prstGeom>
        </p:spPr>
        <p:txBody>
          <a:bodyPr wrap="none">
            <a:spAutoFit/>
          </a:bodyPr>
          <a:lstStyle/>
          <a:p>
            <a:r>
              <a:rPr lang="hu-HU" altLang="hu-HU" dirty="0" smtClean="0">
                <a:latin typeface="+mn-lt"/>
              </a:rPr>
              <a:t>Unit</a:t>
            </a:r>
            <a:r>
              <a:rPr lang="en-US" altLang="hu-HU" dirty="0" smtClean="0">
                <a:latin typeface="+mn-lt"/>
              </a:rPr>
              <a:t>=pixel</a:t>
            </a:r>
            <a:endParaRPr lang="hu-HU" dirty="0">
              <a:latin typeface="+mn-lt"/>
            </a:endParaRPr>
          </a:p>
        </p:txBody>
      </p:sp>
      <p:sp>
        <p:nvSpPr>
          <p:cNvPr id="35" name="Rectangle 13"/>
          <p:cNvSpPr>
            <a:spLocks noChangeArrowheads="1"/>
          </p:cNvSpPr>
          <p:nvPr/>
        </p:nvSpPr>
        <p:spPr bwMode="auto">
          <a:xfrm>
            <a:off x="6543913" y="3962552"/>
            <a:ext cx="1204113" cy="428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r>
              <a:rPr lang="hu-HU" altLang="hu-HU" b="0" dirty="0" err="1" smtClean="0">
                <a:latin typeface="+mn-lt"/>
              </a:rPr>
              <a:t>viewport</a:t>
            </a:r>
            <a:endParaRPr lang="hu-HU" altLang="hu-HU" b="0" dirty="0">
              <a:latin typeface="+mn-lt"/>
            </a:endParaRPr>
          </a:p>
        </p:txBody>
      </p:sp>
      <p:sp>
        <p:nvSpPr>
          <p:cNvPr id="65" name="Freeform 4"/>
          <p:cNvSpPr>
            <a:spLocks/>
          </p:cNvSpPr>
          <p:nvPr/>
        </p:nvSpPr>
        <p:spPr bwMode="auto">
          <a:xfrm>
            <a:off x="102711" y="4352131"/>
            <a:ext cx="1982787" cy="1144588"/>
          </a:xfrm>
          <a:custGeom>
            <a:avLst/>
            <a:gdLst>
              <a:gd name="T0" fmla="*/ 2147483647 w 1249"/>
              <a:gd name="T1" fmla="*/ 0 h 721"/>
              <a:gd name="T2" fmla="*/ 0 w 1249"/>
              <a:gd name="T3" fmla="*/ 2147483647 h 721"/>
              <a:gd name="T4" fmla="*/ 2147483647 w 1249"/>
              <a:gd name="T5" fmla="*/ 2147483647 h 721"/>
              <a:gd name="T6" fmla="*/ 2147483647 w 1249"/>
              <a:gd name="T7" fmla="*/ 0 h 721"/>
              <a:gd name="T8" fmla="*/ 0 60000 65536"/>
              <a:gd name="T9" fmla="*/ 0 60000 65536"/>
              <a:gd name="T10" fmla="*/ 0 60000 65536"/>
              <a:gd name="T11" fmla="*/ 0 60000 65536"/>
              <a:gd name="T12" fmla="*/ 0 w 1249"/>
              <a:gd name="T13" fmla="*/ 0 h 721"/>
              <a:gd name="T14" fmla="*/ 1249 w 1249"/>
              <a:gd name="T15" fmla="*/ 721 h 721"/>
            </a:gdLst>
            <a:ahLst/>
            <a:cxnLst>
              <a:cxn ang="T8">
                <a:pos x="T0" y="T1"/>
              </a:cxn>
              <a:cxn ang="T9">
                <a:pos x="T2" y="T3"/>
              </a:cxn>
              <a:cxn ang="T10">
                <a:pos x="T4" y="T5"/>
              </a:cxn>
              <a:cxn ang="T11">
                <a:pos x="T6" y="T7"/>
              </a:cxn>
            </a:cxnLst>
            <a:rect l="T12" t="T13" r="T14" b="T15"/>
            <a:pathLst>
              <a:path w="1249" h="721">
                <a:moveTo>
                  <a:pt x="597" y="0"/>
                </a:moveTo>
                <a:lnTo>
                  <a:pt x="0" y="720"/>
                </a:lnTo>
                <a:lnTo>
                  <a:pt x="1248" y="720"/>
                </a:lnTo>
                <a:lnTo>
                  <a:pt x="597" y="0"/>
                </a:lnTo>
              </a:path>
            </a:pathLst>
          </a:custGeom>
          <a:solidFill>
            <a:srgbClr val="FF0000"/>
          </a:solidFill>
          <a:ln w="12699" cap="rnd">
            <a:noFill/>
            <a:round/>
            <a:headEnd/>
            <a:tailEnd/>
          </a:ln>
        </p:spPr>
        <p:txBody>
          <a:bodyPr/>
          <a:lstStyle/>
          <a:p>
            <a:endParaRPr lang="hu-HU">
              <a:latin typeface="+mn-lt"/>
            </a:endParaRPr>
          </a:p>
        </p:txBody>
      </p:sp>
      <p:sp>
        <p:nvSpPr>
          <p:cNvPr id="66" name="Line 5"/>
          <p:cNvSpPr>
            <a:spLocks noChangeShapeType="1"/>
          </p:cNvSpPr>
          <p:nvPr/>
        </p:nvSpPr>
        <p:spPr bwMode="auto">
          <a:xfrm flipV="1">
            <a:off x="952183" y="3648075"/>
            <a:ext cx="0" cy="16129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latin typeface="+mn-lt"/>
            </a:endParaRPr>
          </a:p>
        </p:txBody>
      </p:sp>
      <p:sp>
        <p:nvSpPr>
          <p:cNvPr id="67" name="Line 6"/>
          <p:cNvSpPr>
            <a:spLocks noChangeShapeType="1"/>
          </p:cNvSpPr>
          <p:nvPr/>
        </p:nvSpPr>
        <p:spPr bwMode="auto">
          <a:xfrm>
            <a:off x="958533" y="5254625"/>
            <a:ext cx="15113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latin typeface="+mn-lt"/>
            </a:endParaRPr>
          </a:p>
        </p:txBody>
      </p:sp>
      <p:sp>
        <p:nvSpPr>
          <p:cNvPr id="68" name="Rectangle 7"/>
          <p:cNvSpPr>
            <a:spLocks noChangeArrowheads="1"/>
          </p:cNvSpPr>
          <p:nvPr/>
        </p:nvSpPr>
        <p:spPr bwMode="auto">
          <a:xfrm>
            <a:off x="252095" y="4181475"/>
            <a:ext cx="1663700" cy="1968500"/>
          </a:xfrm>
          <a:prstGeom prst="rect">
            <a:avLst/>
          </a:prstGeom>
          <a:solidFill>
            <a:srgbClr val="FFC000"/>
          </a:solidFill>
          <a:ln w="12699">
            <a:noFill/>
            <a:miter lim="800000"/>
            <a:headEnd/>
            <a:tailEnd/>
          </a:ln>
        </p:spPr>
        <p:txBody>
          <a:bodyPr wrap="none" anchor="ct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endParaRPr lang="hu-HU" altLang="hu-HU" b="0">
              <a:latin typeface="+mn-lt"/>
            </a:endParaRPr>
          </a:p>
        </p:txBody>
      </p:sp>
      <p:graphicFrame>
        <p:nvGraphicFramePr>
          <p:cNvPr id="69" name="Object 8">
            <a:hlinkClick r:id="" action="ppaction://ole?verb=0"/>
          </p:cNvPr>
          <p:cNvGraphicFramePr>
            <a:graphicFrameLocks/>
          </p:cNvGraphicFramePr>
          <p:nvPr>
            <p:extLst>
              <p:ext uri="{D42A27DB-BD31-4B8C-83A1-F6EECF244321}">
                <p14:modId xmlns:p14="http://schemas.microsoft.com/office/powerpoint/2010/main" val="3231774454"/>
              </p:ext>
            </p:extLst>
          </p:nvPr>
        </p:nvGraphicFramePr>
        <p:xfrm>
          <a:off x="-7619" y="4176713"/>
          <a:ext cx="1884362" cy="1570038"/>
        </p:xfrm>
        <a:graphic>
          <a:graphicData uri="http://schemas.openxmlformats.org/presentationml/2006/ole">
            <mc:AlternateContent xmlns:mc="http://schemas.openxmlformats.org/markup-compatibility/2006">
              <mc:Choice xmlns:v="urn:schemas-microsoft-com:vml" Requires="v">
                <p:oleObj spid="_x0000_s71705" name="Microsoft ClipArt Gallery" r:id="rId8" imgW="1892190" imgH="1578410" progId="">
                  <p:embed/>
                </p:oleObj>
              </mc:Choice>
              <mc:Fallback>
                <p:oleObj name="Microsoft ClipArt Gallery" r:id="rId8" imgW="1892190" imgH="1578410" progId="">
                  <p:embed/>
                  <p:pic>
                    <p:nvPicPr>
                      <p:cNvPr id="69" name="Object 8">
                        <a:hlinkClick r:id="" action="ppaction://ole?verb=0"/>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19" y="4176713"/>
                        <a:ext cx="1884362"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0" name="Rectangle 10"/>
          <p:cNvSpPr>
            <a:spLocks noChangeArrowheads="1"/>
          </p:cNvSpPr>
          <p:nvPr/>
        </p:nvSpPr>
        <p:spPr bwMode="auto">
          <a:xfrm>
            <a:off x="1455444" y="2092325"/>
            <a:ext cx="3124200" cy="2209800"/>
          </a:xfrm>
          <a:prstGeom prst="rect">
            <a:avLst/>
          </a:prstGeom>
          <a:noFill/>
          <a:ln w="76199">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endParaRPr lang="hu-HU" altLang="hu-HU" b="0">
              <a:latin typeface="+mn-lt"/>
            </a:endParaRPr>
          </a:p>
        </p:txBody>
      </p:sp>
      <p:sp>
        <p:nvSpPr>
          <p:cNvPr id="71" name="Rectangle 11"/>
          <p:cNvSpPr>
            <a:spLocks noChangeArrowheads="1"/>
          </p:cNvSpPr>
          <p:nvPr/>
        </p:nvSpPr>
        <p:spPr bwMode="auto">
          <a:xfrm>
            <a:off x="1985076" y="4411042"/>
            <a:ext cx="2036969" cy="428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r>
              <a:rPr lang="hu-HU" altLang="hu-HU" b="0" dirty="0" smtClean="0">
                <a:latin typeface="+mn-lt"/>
              </a:rPr>
              <a:t>Camera </a:t>
            </a:r>
            <a:r>
              <a:rPr lang="hu-HU" altLang="hu-HU" b="0" dirty="0" err="1" smtClean="0">
                <a:latin typeface="+mn-lt"/>
              </a:rPr>
              <a:t>window</a:t>
            </a:r>
            <a:endParaRPr lang="hu-HU" altLang="hu-HU" b="0" dirty="0">
              <a:latin typeface="+mn-lt"/>
            </a:endParaRPr>
          </a:p>
        </p:txBody>
      </p:sp>
      <p:sp>
        <p:nvSpPr>
          <p:cNvPr id="37" name="Szabadkézi sokszög 36"/>
          <p:cNvSpPr/>
          <p:nvPr/>
        </p:nvSpPr>
        <p:spPr>
          <a:xfrm>
            <a:off x="1089266" y="2785499"/>
            <a:ext cx="5981235" cy="2274182"/>
          </a:xfrm>
          <a:custGeom>
            <a:avLst/>
            <a:gdLst>
              <a:gd name="connsiteX0" fmla="*/ 5087155 w 5087155"/>
              <a:gd name="connsiteY0" fmla="*/ 1242811 h 1435994"/>
              <a:gd name="connsiteX1" fmla="*/ 2884868 w 5087155"/>
              <a:gd name="connsiteY1" fmla="*/ 32197 h 1435994"/>
              <a:gd name="connsiteX2" fmla="*/ 0 w 5087155"/>
              <a:gd name="connsiteY2" fmla="*/ 1435994 h 1435994"/>
              <a:gd name="connsiteX0" fmla="*/ 6641635 w 6641635"/>
              <a:gd name="connsiteY0" fmla="*/ 1211814 h 3000117"/>
              <a:gd name="connsiteX1" fmla="*/ 4439348 w 6641635"/>
              <a:gd name="connsiteY1" fmla="*/ 1200 h 3000117"/>
              <a:gd name="connsiteX2" fmla="*/ 0 w 6641635"/>
              <a:gd name="connsiteY2" fmla="*/ 3000117 h 3000117"/>
              <a:gd name="connsiteX0" fmla="*/ 6641635 w 6641635"/>
              <a:gd name="connsiteY0" fmla="*/ 360249 h 2148552"/>
              <a:gd name="connsiteX1" fmla="*/ 2234628 w 6641635"/>
              <a:gd name="connsiteY1" fmla="*/ 135155 h 2148552"/>
              <a:gd name="connsiteX2" fmla="*/ 0 w 6641635"/>
              <a:gd name="connsiteY2" fmla="*/ 2148552 h 2148552"/>
              <a:gd name="connsiteX0" fmla="*/ 6641635 w 6641635"/>
              <a:gd name="connsiteY0" fmla="*/ 360249 h 2148552"/>
              <a:gd name="connsiteX1" fmla="*/ 2234628 w 6641635"/>
              <a:gd name="connsiteY1" fmla="*/ 135155 h 2148552"/>
              <a:gd name="connsiteX2" fmla="*/ 0 w 6641635"/>
              <a:gd name="connsiteY2" fmla="*/ 2148552 h 2148552"/>
              <a:gd name="connsiteX0" fmla="*/ 6641635 w 6641635"/>
              <a:gd name="connsiteY0" fmla="*/ 507965 h 2296268"/>
              <a:gd name="connsiteX1" fmla="*/ 2234628 w 6641635"/>
              <a:gd name="connsiteY1" fmla="*/ 282871 h 2296268"/>
              <a:gd name="connsiteX2" fmla="*/ 0 w 6641635"/>
              <a:gd name="connsiteY2" fmla="*/ 2296268 h 2296268"/>
              <a:gd name="connsiteX0" fmla="*/ 6641635 w 6641635"/>
              <a:gd name="connsiteY0" fmla="*/ 507965 h 2296268"/>
              <a:gd name="connsiteX1" fmla="*/ 2234628 w 6641635"/>
              <a:gd name="connsiteY1" fmla="*/ 282871 h 2296268"/>
              <a:gd name="connsiteX2" fmla="*/ 0 w 6641635"/>
              <a:gd name="connsiteY2" fmla="*/ 2296268 h 2296268"/>
              <a:gd name="connsiteX0" fmla="*/ 5981235 w 5981235"/>
              <a:gd name="connsiteY0" fmla="*/ 507965 h 2103228"/>
              <a:gd name="connsiteX1" fmla="*/ 1574228 w 5981235"/>
              <a:gd name="connsiteY1" fmla="*/ 282871 h 2103228"/>
              <a:gd name="connsiteX2" fmla="*/ 0 w 5981235"/>
              <a:gd name="connsiteY2" fmla="*/ 2103228 h 2103228"/>
              <a:gd name="connsiteX0" fmla="*/ 5981235 w 5981235"/>
              <a:gd name="connsiteY0" fmla="*/ 678919 h 2274182"/>
              <a:gd name="connsiteX1" fmla="*/ 2234628 w 5981235"/>
              <a:gd name="connsiteY1" fmla="*/ 199825 h 2274182"/>
              <a:gd name="connsiteX2" fmla="*/ 0 w 5981235"/>
              <a:gd name="connsiteY2" fmla="*/ 2274182 h 2274182"/>
            </a:gdLst>
            <a:ahLst/>
            <a:cxnLst>
              <a:cxn ang="0">
                <a:pos x="connsiteX0" y="connsiteY0"/>
              </a:cxn>
              <a:cxn ang="0">
                <a:pos x="connsiteX1" y="connsiteY1"/>
              </a:cxn>
              <a:cxn ang="0">
                <a:pos x="connsiteX2" y="connsiteY2"/>
              </a:cxn>
            </a:cxnLst>
            <a:rect l="l" t="t" r="r" b="b"/>
            <a:pathLst>
              <a:path w="5981235" h="2274182">
                <a:moveTo>
                  <a:pt x="5981235" y="678919"/>
                </a:moveTo>
                <a:cubicBezTo>
                  <a:pt x="5304021" y="57513"/>
                  <a:pt x="3234887" y="-218452"/>
                  <a:pt x="2234628" y="199825"/>
                </a:cubicBezTo>
                <a:cubicBezTo>
                  <a:pt x="1305489" y="516502"/>
                  <a:pt x="673064" y="1060062"/>
                  <a:pt x="0" y="2274182"/>
                </a:cubicBezTo>
              </a:path>
            </a:pathLst>
          </a:custGeom>
          <a:ln w="57150">
            <a:solidFill>
              <a:schemeClr val="tx1"/>
            </a:solidFill>
            <a:headEnd type="none" w="med" len="med"/>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hu-HU"/>
          </a:p>
        </p:txBody>
      </p:sp>
    </p:spTree>
    <p:extLst>
      <p:ext uri="{BB962C8B-B14F-4D97-AF65-F5344CB8AC3E}">
        <p14:creationId xmlns:p14="http://schemas.microsoft.com/office/powerpoint/2010/main" val="11498483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par>
                          <p:cTn id="7" fill="hold">
                            <p:stCondLst>
                              <p:cond delay="0"/>
                            </p:stCondLst>
                            <p:childTnLst>
                              <p:par>
                                <p:cTn id="8" presetID="55" presetClass="entr" presetSubtype="0" fill="hold" grpId="0" nodeType="afterEffect">
                                  <p:stCondLst>
                                    <p:cond delay="0"/>
                                  </p:stCondLst>
                                  <p:childTnLst>
                                    <p:set>
                                      <p:cBhvr>
                                        <p:cTn id="9" dur="1" fill="hold">
                                          <p:stCondLst>
                                            <p:cond delay="0"/>
                                          </p:stCondLst>
                                        </p:cTn>
                                        <p:tgtEl>
                                          <p:spTgt spid="37"/>
                                        </p:tgtEl>
                                        <p:attrNameLst>
                                          <p:attrName>style.visibility</p:attrName>
                                        </p:attrNameLst>
                                      </p:cBhvr>
                                      <p:to>
                                        <p:strVal val="visible"/>
                                      </p:to>
                                    </p:set>
                                    <p:anim calcmode="lin" valueType="num">
                                      <p:cBhvr>
                                        <p:cTn id="10" dur="1000" fill="hold"/>
                                        <p:tgtEl>
                                          <p:spTgt spid="37"/>
                                        </p:tgtEl>
                                        <p:attrNameLst>
                                          <p:attrName>ppt_w</p:attrName>
                                        </p:attrNameLst>
                                      </p:cBhvr>
                                      <p:tavLst>
                                        <p:tav tm="0">
                                          <p:val>
                                            <p:strVal val="#ppt_w*0.70"/>
                                          </p:val>
                                        </p:tav>
                                        <p:tav tm="100000">
                                          <p:val>
                                            <p:strVal val="#ppt_w"/>
                                          </p:val>
                                        </p:tav>
                                      </p:tavLst>
                                    </p:anim>
                                    <p:anim calcmode="lin" valueType="num">
                                      <p:cBhvr>
                                        <p:cTn id="11" dur="1000" fill="hold"/>
                                        <p:tgtEl>
                                          <p:spTgt spid="37"/>
                                        </p:tgtEl>
                                        <p:attrNameLst>
                                          <p:attrName>ppt_h</p:attrName>
                                        </p:attrNameLst>
                                      </p:cBhvr>
                                      <p:tavLst>
                                        <p:tav tm="0">
                                          <p:val>
                                            <p:strVal val="#ppt_h"/>
                                          </p:val>
                                        </p:tav>
                                        <p:tav tm="100000">
                                          <p:val>
                                            <p:strVal val="#ppt_h"/>
                                          </p:val>
                                        </p:tav>
                                      </p:tavLst>
                                    </p:anim>
                                    <p:animEffect transition="in" filter="fade">
                                      <p:cBhvr>
                                        <p:cTn id="12" dur="1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1"/>
          <p:cNvSpPr>
            <a:spLocks noGrp="1"/>
          </p:cNvSpPr>
          <p:nvPr>
            <p:ph type="title"/>
          </p:nvPr>
        </p:nvSpPr>
        <p:spPr>
          <a:xfrm>
            <a:off x="0" y="274638"/>
            <a:ext cx="9144000" cy="1143000"/>
          </a:xfrm>
        </p:spPr>
        <p:txBody>
          <a:bodyPr>
            <a:normAutofit fontScale="90000"/>
          </a:bodyPr>
          <a:lstStyle/>
          <a:p>
            <a:r>
              <a:rPr lang="hu-HU" dirty="0" err="1" smtClean="0">
                <a:solidFill>
                  <a:srgbClr val="FF0000"/>
                </a:solidFill>
              </a:rPr>
              <a:t>Viewport</a:t>
            </a:r>
            <a:r>
              <a:rPr lang="hu-HU" dirty="0" smtClean="0">
                <a:solidFill>
                  <a:srgbClr val="FF0000"/>
                </a:solidFill>
              </a:rPr>
              <a:t> </a:t>
            </a:r>
            <a:r>
              <a:rPr lang="en-US" dirty="0" smtClean="0">
                <a:solidFill>
                  <a:srgbClr val="FF0000"/>
                </a:solidFill>
              </a:rPr>
              <a:t>transformation</a:t>
            </a:r>
            <a:r>
              <a:rPr lang="hu-HU" dirty="0" smtClean="0">
                <a:solidFill>
                  <a:srgbClr val="FF0000"/>
                </a:solidFill>
              </a:rPr>
              <a:t>:</a:t>
            </a:r>
            <a:r>
              <a:rPr lang="en-US" dirty="0">
                <a:solidFill>
                  <a:srgbClr val="FF0000"/>
                </a:solidFill>
              </a:rPr>
              <a:t> </a:t>
            </a:r>
            <a:r>
              <a:rPr lang="en-US" dirty="0" smtClean="0">
                <a:solidFill>
                  <a:srgbClr val="FF0000"/>
                </a:solidFill>
              </a:rPr>
              <a:t>From normalized device space to screen space</a:t>
            </a:r>
            <a:endParaRPr lang="hu-HU" dirty="0">
              <a:solidFill>
                <a:srgbClr val="FF0000"/>
              </a:solidFill>
            </a:endParaRPr>
          </a:p>
        </p:txBody>
      </p:sp>
      <p:sp>
        <p:nvSpPr>
          <p:cNvPr id="4" name="Rectangle 2"/>
          <p:cNvSpPr>
            <a:spLocks noChangeArrowheads="1"/>
          </p:cNvSpPr>
          <p:nvPr/>
        </p:nvSpPr>
        <p:spPr bwMode="auto">
          <a:xfrm>
            <a:off x="1356269" y="5367446"/>
            <a:ext cx="64420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hu-HU" altLang="hu-HU" sz="2800" b="1" noProof="1">
                <a:latin typeface="Courier New" pitchFamily="49" charset="0"/>
              </a:rPr>
              <a:t>glViewport(vx, vy, vw, vh);</a:t>
            </a:r>
            <a:r>
              <a:rPr lang="en-GB" altLang="hu-HU" sz="2800" b="1" dirty="0">
                <a:latin typeface="Courier New" pitchFamily="49" charset="0"/>
              </a:rPr>
              <a:t> </a:t>
            </a:r>
            <a:endParaRPr lang="hu-HU" altLang="hu-HU" sz="2800" b="1" dirty="0"/>
          </a:p>
        </p:txBody>
      </p:sp>
      <p:graphicFrame>
        <p:nvGraphicFramePr>
          <p:cNvPr id="33" name="Object 41">
            <a:hlinkClick r:id="" action="ppaction://ole?verb=0"/>
          </p:cNvPr>
          <p:cNvGraphicFramePr>
            <a:graphicFrameLocks/>
          </p:cNvGraphicFramePr>
          <p:nvPr>
            <p:extLst>
              <p:ext uri="{D42A27DB-BD31-4B8C-83A1-F6EECF244321}">
                <p14:modId xmlns:p14="http://schemas.microsoft.com/office/powerpoint/2010/main" val="2466731596"/>
              </p:ext>
            </p:extLst>
          </p:nvPr>
        </p:nvGraphicFramePr>
        <p:xfrm>
          <a:off x="5898189" y="2243424"/>
          <a:ext cx="2994025" cy="2795587"/>
        </p:xfrm>
        <a:graphic>
          <a:graphicData uri="http://schemas.openxmlformats.org/presentationml/2006/ole">
            <mc:AlternateContent xmlns:mc="http://schemas.openxmlformats.org/markup-compatibility/2006">
              <mc:Choice xmlns:v="urn:schemas-microsoft-com:vml" Requires="v">
                <p:oleObj spid="_x0000_s69713" name="Klip" r:id="rId4" imgW="3234240" imgH="2457360" progId="">
                  <p:embed/>
                </p:oleObj>
              </mc:Choice>
              <mc:Fallback>
                <p:oleObj name="Klip" r:id="rId4" imgW="3234240" imgH="2457360" progId="">
                  <p:embed/>
                  <p:pic>
                    <p:nvPicPr>
                      <p:cNvPr id="13" name="Object 41">
                        <a:hlinkClick r:id="" action="ppaction://ole?verb=0"/>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98189" y="2243424"/>
                        <a:ext cx="2994025" cy="2795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 name="Line 43"/>
          <p:cNvSpPr>
            <a:spLocks noChangeShapeType="1"/>
          </p:cNvSpPr>
          <p:nvPr/>
        </p:nvSpPr>
        <p:spPr bwMode="auto">
          <a:xfrm flipH="1" flipV="1">
            <a:off x="6284586" y="2711736"/>
            <a:ext cx="0" cy="1860550"/>
          </a:xfrm>
          <a:prstGeom prst="line">
            <a:avLst/>
          </a:prstGeom>
          <a:noFill/>
          <a:ln w="28575">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hu-HU"/>
          </a:p>
        </p:txBody>
      </p:sp>
      <p:sp>
        <p:nvSpPr>
          <p:cNvPr id="35" name="Rectangle 44"/>
          <p:cNvSpPr>
            <a:spLocks noChangeArrowheads="1"/>
          </p:cNvSpPr>
          <p:nvPr/>
        </p:nvSpPr>
        <p:spPr bwMode="auto">
          <a:xfrm>
            <a:off x="6930699" y="2999074"/>
            <a:ext cx="1423987" cy="1022350"/>
          </a:xfrm>
          <a:prstGeom prst="rect">
            <a:avLst/>
          </a:prstGeom>
          <a:noFill/>
          <a:ln w="381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p>
        </p:txBody>
      </p:sp>
      <p:sp>
        <p:nvSpPr>
          <p:cNvPr id="36" name="Text Box 46"/>
          <p:cNvSpPr txBox="1">
            <a:spLocks noChangeArrowheads="1"/>
          </p:cNvSpPr>
          <p:nvPr/>
        </p:nvSpPr>
        <p:spPr bwMode="auto">
          <a:xfrm>
            <a:off x="7342231" y="3939476"/>
            <a:ext cx="13004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hu-HU" altLang="hu-HU" dirty="0" err="1" smtClean="0">
                <a:latin typeface="+mn-lt"/>
              </a:rPr>
              <a:t>viewport</a:t>
            </a:r>
            <a:endParaRPr lang="hu-HU" altLang="hu-HU" dirty="0">
              <a:latin typeface="+mn-lt"/>
            </a:endParaRPr>
          </a:p>
        </p:txBody>
      </p:sp>
      <p:sp>
        <p:nvSpPr>
          <p:cNvPr id="37" name="AutoShape 47"/>
          <p:cNvSpPr>
            <a:spLocks noChangeArrowheads="1"/>
          </p:cNvSpPr>
          <p:nvPr/>
        </p:nvSpPr>
        <p:spPr bwMode="auto">
          <a:xfrm rot="19126453">
            <a:off x="7360187" y="3196448"/>
            <a:ext cx="509587" cy="590550"/>
          </a:xfrm>
          <a:prstGeom prst="flowChartMagneticTape">
            <a:avLst/>
          </a:prstGeom>
          <a:solidFill>
            <a:schemeClr val="accent3">
              <a:lumMod val="40000"/>
              <a:lumOff val="60000"/>
            </a:schemeClr>
          </a:soli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p>
        </p:txBody>
      </p:sp>
      <p:sp>
        <p:nvSpPr>
          <p:cNvPr id="38" name="Oval 48"/>
          <p:cNvSpPr>
            <a:spLocks noChangeArrowheads="1"/>
          </p:cNvSpPr>
          <p:nvPr/>
        </p:nvSpPr>
        <p:spPr bwMode="auto">
          <a:xfrm>
            <a:off x="7940086" y="3452189"/>
            <a:ext cx="104775" cy="131763"/>
          </a:xfrm>
          <a:prstGeom prst="ellipse">
            <a:avLst/>
          </a:prstGeom>
          <a:solidFill>
            <a:srgbClr val="ED13B4"/>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p>
        </p:txBody>
      </p:sp>
      <mc:AlternateContent xmlns:mc="http://schemas.openxmlformats.org/markup-compatibility/2006">
        <mc:Choice xmlns:a14="http://schemas.microsoft.com/office/drawing/2010/main" Requires="a14">
          <p:sp>
            <p:nvSpPr>
              <p:cNvPr id="39" name="Rectangle 59"/>
              <p:cNvSpPr>
                <a:spLocks noChangeArrowheads="1"/>
              </p:cNvSpPr>
              <p:nvPr/>
            </p:nvSpPr>
            <p:spPr bwMode="auto">
              <a:xfrm>
                <a:off x="6224335" y="3924586"/>
                <a:ext cx="1226490" cy="490840"/>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14:m>
                  <m:oMathPara xmlns:m="http://schemas.openxmlformats.org/officeDocument/2006/math">
                    <m:oMathParaPr>
                      <m:jc m:val="centerGroup"/>
                    </m:oMathParaPr>
                    <m:oMath xmlns:m="http://schemas.openxmlformats.org/officeDocument/2006/math">
                      <m:r>
                        <a:rPr lang="en-US" altLang="hu-HU" b="0" i="1" dirty="0" smtClean="0">
                          <a:latin typeface="Cambria Math"/>
                        </a:rPr>
                        <m:t>(</m:t>
                      </m:r>
                      <m:r>
                        <a:rPr lang="en-US" altLang="hu-HU" i="1" dirty="0">
                          <a:latin typeface="Cambria Math"/>
                        </a:rPr>
                        <m:t>𝑣</m:t>
                      </m:r>
                      <m:r>
                        <a:rPr lang="en-US" altLang="hu-HU" i="1" baseline="-25000" dirty="0">
                          <a:latin typeface="Cambria Math"/>
                        </a:rPr>
                        <m:t>𝑥</m:t>
                      </m:r>
                      <m:r>
                        <a:rPr lang="en-US" altLang="hu-HU" i="1" dirty="0">
                          <a:latin typeface="Cambria Math"/>
                        </a:rPr>
                        <m:t>,</m:t>
                      </m:r>
                      <m:sSub>
                        <m:sSubPr>
                          <m:ctrlPr>
                            <a:rPr lang="en-US" altLang="hu-HU" i="1" dirty="0" smtClean="0">
                              <a:latin typeface="Cambria Math" panose="02040503050406030204" pitchFamily="18" charset="0"/>
                            </a:rPr>
                          </m:ctrlPr>
                        </m:sSubPr>
                        <m:e>
                          <m:r>
                            <a:rPr lang="en-US" altLang="hu-HU" b="0" i="1" dirty="0" smtClean="0">
                              <a:latin typeface="Cambria Math"/>
                            </a:rPr>
                            <m:t>𝑣</m:t>
                          </m:r>
                        </m:e>
                        <m:sub>
                          <m:r>
                            <a:rPr lang="en-US" altLang="hu-HU" b="0" i="1" dirty="0" smtClean="0">
                              <a:latin typeface="Cambria Math"/>
                            </a:rPr>
                            <m:t>𝑦</m:t>
                          </m:r>
                        </m:sub>
                      </m:sSub>
                      <m:r>
                        <a:rPr lang="en-US" altLang="hu-HU" i="1" dirty="0">
                          <a:latin typeface="Cambria Math"/>
                        </a:rPr>
                        <m:t>)</m:t>
                      </m:r>
                    </m:oMath>
                  </m:oMathPara>
                </a14:m>
                <a:endParaRPr lang="hu-HU" altLang="hu-HU" dirty="0"/>
              </a:p>
            </p:txBody>
          </p:sp>
        </mc:Choice>
        <mc:Fallback>
          <p:sp>
            <p:nvSpPr>
              <p:cNvPr id="39" name="Rectangle 59"/>
              <p:cNvSpPr>
                <a:spLocks noRot="1" noChangeAspect="1" noMove="1" noResize="1" noEditPoints="1" noAdjustHandles="1" noChangeArrowheads="1" noChangeShapeType="1" noTextEdit="1"/>
              </p:cNvSpPr>
              <p:nvPr/>
            </p:nvSpPr>
            <p:spPr bwMode="auto">
              <a:xfrm>
                <a:off x="6224335" y="3924586"/>
                <a:ext cx="1226490" cy="490840"/>
              </a:xfrm>
              <a:prstGeom prst="rect">
                <a:avLst/>
              </a:prstGeom>
              <a:blipFill>
                <a:blip r:embed="rId6"/>
                <a:stretch>
                  <a:fillRect l="-498" r="-995" b="-125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hu-HU">
                    <a:noFill/>
                  </a:rPr>
                  <a:t> </a:t>
                </a:r>
              </a:p>
            </p:txBody>
          </p:sp>
        </mc:Fallback>
      </mc:AlternateContent>
      <p:sp>
        <p:nvSpPr>
          <p:cNvPr id="40" name="Oval 60"/>
          <p:cNvSpPr>
            <a:spLocks noChangeArrowheads="1"/>
          </p:cNvSpPr>
          <p:nvPr/>
        </p:nvSpPr>
        <p:spPr bwMode="auto">
          <a:xfrm>
            <a:off x="6876724" y="3924586"/>
            <a:ext cx="117475" cy="144463"/>
          </a:xfrm>
          <a:prstGeom prst="ellipse">
            <a:avLst/>
          </a:prstGeom>
          <a:solidFill>
            <a:srgbClr val="33CC33"/>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p>
        </p:txBody>
      </p:sp>
      <mc:AlternateContent xmlns:mc="http://schemas.openxmlformats.org/markup-compatibility/2006">
        <mc:Choice xmlns:a14="http://schemas.microsoft.com/office/drawing/2010/main" Requires="a14">
          <p:sp>
            <p:nvSpPr>
              <p:cNvPr id="41" name="Rectangle 61"/>
              <p:cNvSpPr>
                <a:spLocks noChangeArrowheads="1"/>
              </p:cNvSpPr>
              <p:nvPr/>
            </p:nvSpPr>
            <p:spPr bwMode="auto">
              <a:xfrm>
                <a:off x="7278885" y="2430225"/>
                <a:ext cx="690445" cy="573427"/>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14:m>
                  <m:oMathPara xmlns:m="http://schemas.openxmlformats.org/officeDocument/2006/math">
                    <m:oMathParaPr>
                      <m:jc m:val="centerGroup"/>
                    </m:oMathParaPr>
                    <m:oMath xmlns:m="http://schemas.openxmlformats.org/officeDocument/2006/math">
                      <m:r>
                        <a:rPr lang="hu-HU" altLang="hu-HU" sz="3200" i="1" dirty="0">
                          <a:latin typeface="Cambria Math"/>
                        </a:rPr>
                        <m:t>𝑣</m:t>
                      </m:r>
                      <m:r>
                        <a:rPr lang="hu-HU" altLang="hu-HU" sz="3200" i="1" baseline="-25000" dirty="0" err="1">
                          <a:latin typeface="Cambria Math"/>
                        </a:rPr>
                        <m:t>𝑤</m:t>
                      </m:r>
                    </m:oMath>
                  </m:oMathPara>
                </a14:m>
                <a:endParaRPr lang="hu-HU" altLang="hu-HU" sz="3200" baseline="-25000" dirty="0"/>
              </a:p>
            </p:txBody>
          </p:sp>
        </mc:Choice>
        <mc:Fallback>
          <p:sp>
            <p:nvSpPr>
              <p:cNvPr id="41" name="Rectangle 61"/>
              <p:cNvSpPr>
                <a:spLocks noRot="1" noChangeAspect="1" noMove="1" noResize="1" noEditPoints="1" noAdjustHandles="1" noChangeArrowheads="1" noChangeShapeType="1" noTextEdit="1"/>
              </p:cNvSpPr>
              <p:nvPr/>
            </p:nvSpPr>
            <p:spPr bwMode="auto">
              <a:xfrm>
                <a:off x="7278885" y="2430225"/>
                <a:ext cx="690445" cy="573427"/>
              </a:xfrm>
              <a:prstGeom prst="rect">
                <a:avLst/>
              </a:prstGeom>
              <a:blipFill>
                <a:blip r:embed="rId7"/>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hu-HU">
                    <a:noFill/>
                  </a:rPr>
                  <a:t> </a:t>
                </a:r>
              </a:p>
            </p:txBody>
          </p:sp>
        </mc:Fallback>
      </mc:AlternateContent>
      <mc:AlternateContent xmlns:mc="http://schemas.openxmlformats.org/markup-compatibility/2006">
        <mc:Choice xmlns:a14="http://schemas.microsoft.com/office/drawing/2010/main" Requires="a14">
          <p:sp>
            <p:nvSpPr>
              <p:cNvPr id="42" name="Rectangle 62"/>
              <p:cNvSpPr>
                <a:spLocks noChangeArrowheads="1"/>
              </p:cNvSpPr>
              <p:nvPr/>
            </p:nvSpPr>
            <p:spPr bwMode="auto">
              <a:xfrm>
                <a:off x="6412189" y="3189404"/>
                <a:ext cx="669350" cy="584775"/>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14:m>
                  <m:oMath xmlns:m="http://schemas.openxmlformats.org/officeDocument/2006/math">
                    <m:r>
                      <a:rPr lang="hu-HU" altLang="hu-HU" sz="3200" i="1" dirty="0">
                        <a:latin typeface="Cambria Math"/>
                      </a:rPr>
                      <m:t>𝑣</m:t>
                    </m:r>
                    <m:r>
                      <a:rPr lang="hu-HU" altLang="hu-HU" sz="3200" i="1" baseline="-25000" dirty="0" err="1">
                        <a:latin typeface="Cambria Math"/>
                      </a:rPr>
                      <m:t>h</m:t>
                    </m:r>
                  </m:oMath>
                </a14:m>
                <a:r>
                  <a:rPr lang="hu-HU" altLang="hu-HU" sz="3200" dirty="0"/>
                  <a:t> </a:t>
                </a:r>
              </a:p>
            </p:txBody>
          </p:sp>
        </mc:Choice>
        <mc:Fallback>
          <p:sp>
            <p:nvSpPr>
              <p:cNvPr id="42" name="Rectangle 62"/>
              <p:cNvSpPr>
                <a:spLocks noRot="1" noChangeAspect="1" noMove="1" noResize="1" noEditPoints="1" noAdjustHandles="1" noChangeArrowheads="1" noChangeShapeType="1" noTextEdit="1"/>
              </p:cNvSpPr>
              <p:nvPr/>
            </p:nvSpPr>
            <p:spPr bwMode="auto">
              <a:xfrm>
                <a:off x="6412189" y="3189404"/>
                <a:ext cx="669350" cy="584775"/>
              </a:xfrm>
              <a:prstGeom prst="rect">
                <a:avLst/>
              </a:prstGeom>
              <a:blipFill>
                <a:blip r:embed="rId8"/>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hu-HU">
                    <a:noFill/>
                  </a:rPr>
                  <a:t> </a:t>
                </a:r>
              </a:p>
            </p:txBody>
          </p:sp>
        </mc:Fallback>
      </mc:AlternateContent>
      <p:sp>
        <p:nvSpPr>
          <p:cNvPr id="43" name="Text Box 45"/>
          <p:cNvSpPr txBox="1">
            <a:spLocks noChangeArrowheads="1"/>
          </p:cNvSpPr>
          <p:nvPr/>
        </p:nvSpPr>
        <p:spPr bwMode="auto">
          <a:xfrm>
            <a:off x="6825301" y="2172728"/>
            <a:ext cx="10286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hu-HU" altLang="hu-HU" dirty="0" err="1" smtClean="0">
                <a:latin typeface="+mn-lt"/>
              </a:rPr>
              <a:t>Screen</a:t>
            </a:r>
            <a:endParaRPr lang="hu-HU" altLang="hu-HU" dirty="0">
              <a:latin typeface="+mn-lt"/>
            </a:endParaRPr>
          </a:p>
        </p:txBody>
      </p:sp>
      <p:sp>
        <p:nvSpPr>
          <p:cNvPr id="44" name="Jobbra nyíl 43"/>
          <p:cNvSpPr/>
          <p:nvPr/>
        </p:nvSpPr>
        <p:spPr>
          <a:xfrm>
            <a:off x="2676804" y="2763311"/>
            <a:ext cx="3327755" cy="1814532"/>
          </a:xfrm>
          <a:prstGeom prst="rightArrow">
            <a:avLst>
              <a:gd name="adj1" fmla="val 50000"/>
              <a:gd name="adj2" fmla="val 4104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mc:AlternateContent xmlns:mc="http://schemas.openxmlformats.org/markup-compatibility/2006">
        <mc:Choice xmlns:a14="http://schemas.microsoft.com/office/drawing/2010/main" Requires="a14">
          <p:sp>
            <p:nvSpPr>
              <p:cNvPr id="45" name="Text Box 50"/>
              <p:cNvSpPr txBox="1">
                <a:spLocks noChangeArrowheads="1"/>
              </p:cNvSpPr>
              <p:nvPr/>
            </p:nvSpPr>
            <p:spPr bwMode="auto">
              <a:xfrm>
                <a:off x="2651997" y="3276053"/>
                <a:ext cx="3440258" cy="762516"/>
              </a:xfrm>
              <a:prstGeom prst="rect">
                <a:avLst/>
              </a:prstGeom>
              <a:noFill/>
              <a:ln w="12700">
                <a:noFill/>
                <a:miter lim="800000"/>
                <a:headEnd/>
                <a:tailEnd/>
              </a:ln>
              <a:extLst>
                <a:ext uri="{909E8E84-426E-40DD-AFC4-6F175D3DCCD1}">
                  <a14:hiddenFill>
                    <a:solidFill>
                      <a:srgbClr val="FFFFFF"/>
                    </a:solidFill>
                  </a14:hiddenFill>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14:m>
                  <m:oMathPara xmlns:m="http://schemas.openxmlformats.org/officeDocument/2006/math">
                    <m:oMathParaPr>
                      <m:jc m:val="left"/>
                    </m:oMathParaPr>
                    <m:oMath xmlns:m="http://schemas.openxmlformats.org/officeDocument/2006/math">
                      <m:sSub>
                        <m:sSubPr>
                          <m:ctrlPr>
                            <a:rPr lang="en-US" altLang="hu-HU" sz="2000" i="1" dirty="0" smtClean="0">
                              <a:latin typeface="Cambria Math" panose="02040503050406030204" pitchFamily="18" charset="0"/>
                            </a:rPr>
                          </m:ctrlPr>
                        </m:sSubPr>
                        <m:e>
                          <m:r>
                            <a:rPr lang="en-US" altLang="hu-HU" sz="2000" i="1" dirty="0">
                              <a:latin typeface="Cambria Math"/>
                            </a:rPr>
                            <m:t>𝑥</m:t>
                          </m:r>
                        </m:e>
                        <m:sub>
                          <m:r>
                            <m:rPr>
                              <m:sty m:val="p"/>
                            </m:rPr>
                            <a:rPr lang="en-US" altLang="hu-HU" sz="2000" dirty="0">
                              <a:latin typeface="Cambria Math"/>
                            </a:rPr>
                            <m:t>pix</m:t>
                          </m:r>
                        </m:sub>
                      </m:sSub>
                      <m:r>
                        <a:rPr lang="hu-HU" altLang="hu-HU" sz="2000" i="1" dirty="0" smtClean="0">
                          <a:latin typeface="Cambria Math"/>
                        </a:rPr>
                        <m:t>=</m:t>
                      </m:r>
                      <m:r>
                        <a:rPr lang="hu-HU" altLang="hu-HU" sz="2000" i="1" dirty="0">
                          <a:latin typeface="Cambria Math"/>
                        </a:rPr>
                        <m:t>𝑣</m:t>
                      </m:r>
                      <m:r>
                        <a:rPr lang="hu-HU" altLang="hu-HU" sz="2000" b="0" i="1" baseline="-25000" dirty="0" smtClean="0">
                          <a:latin typeface="Cambria Math"/>
                        </a:rPr>
                        <m:t>𝑤</m:t>
                      </m:r>
                      <m:r>
                        <a:rPr lang="hu-HU" altLang="hu-HU" sz="2000" i="1" dirty="0">
                          <a:latin typeface="Cambria Math"/>
                        </a:rPr>
                        <m:t>(</m:t>
                      </m:r>
                      <m:sSub>
                        <m:sSubPr>
                          <m:ctrlPr>
                            <a:rPr lang="en-US" altLang="hu-HU" sz="2000" i="1" dirty="0">
                              <a:latin typeface="Cambria Math" panose="02040503050406030204" pitchFamily="18" charset="0"/>
                            </a:rPr>
                          </m:ctrlPr>
                        </m:sSubPr>
                        <m:e>
                          <m:r>
                            <a:rPr lang="en-US" altLang="hu-HU" sz="2000" i="1" dirty="0">
                              <a:latin typeface="Cambria Math"/>
                            </a:rPr>
                            <m:t>𝑥</m:t>
                          </m:r>
                        </m:e>
                        <m:sub>
                          <m:r>
                            <m:rPr>
                              <m:sty m:val="p"/>
                            </m:rPr>
                            <a:rPr lang="en-US" altLang="hu-HU" sz="2000" dirty="0">
                              <a:latin typeface="Cambria Math"/>
                            </a:rPr>
                            <m:t>ndc</m:t>
                          </m:r>
                        </m:sub>
                      </m:sSub>
                      <m:r>
                        <a:rPr lang="en-US" altLang="hu-HU" sz="2000" i="1" dirty="0">
                          <a:latin typeface="Cambria Math"/>
                        </a:rPr>
                        <m:t>+1</m:t>
                      </m:r>
                      <m:r>
                        <a:rPr lang="en-US" altLang="hu-HU" sz="2000" b="0" i="1" dirty="0" smtClean="0">
                          <a:latin typeface="Cambria Math"/>
                        </a:rPr>
                        <m:t>)/2</m:t>
                      </m:r>
                      <m:r>
                        <a:rPr lang="en-US" altLang="hu-HU" sz="2000" i="1" dirty="0" smtClean="0">
                          <a:latin typeface="Cambria Math"/>
                        </a:rPr>
                        <m:t>+</m:t>
                      </m:r>
                      <m:r>
                        <a:rPr lang="en-US" altLang="hu-HU" sz="2000" i="1" dirty="0">
                          <a:latin typeface="Cambria Math"/>
                        </a:rPr>
                        <m:t>𝑣</m:t>
                      </m:r>
                      <m:r>
                        <a:rPr lang="en-US" altLang="hu-HU" sz="2000" i="1" baseline="-25000" dirty="0">
                          <a:latin typeface="Cambria Math"/>
                        </a:rPr>
                        <m:t>𝑥</m:t>
                      </m:r>
                    </m:oMath>
                  </m:oMathPara>
                </a14:m>
                <a:endParaRPr lang="en-US" altLang="hu-HU" sz="2000" i="1" dirty="0" smtClean="0">
                  <a:latin typeface="Cambria Math"/>
                </a:endParaRPr>
              </a:p>
              <a:p>
                <a:pPr/>
                <a14:m>
                  <m:oMathPara xmlns:m="http://schemas.openxmlformats.org/officeDocument/2006/math">
                    <m:oMathParaPr>
                      <m:jc m:val="left"/>
                    </m:oMathParaPr>
                    <m:oMath xmlns:m="http://schemas.openxmlformats.org/officeDocument/2006/math">
                      <m:sSub>
                        <m:sSubPr>
                          <m:ctrlPr>
                            <a:rPr lang="en-US" altLang="hu-HU" sz="2000" i="1" dirty="0">
                              <a:latin typeface="Cambria Math" panose="02040503050406030204" pitchFamily="18" charset="0"/>
                            </a:rPr>
                          </m:ctrlPr>
                        </m:sSubPr>
                        <m:e>
                          <m:r>
                            <a:rPr lang="en-US" altLang="hu-HU" sz="2000" i="1" dirty="0">
                              <a:latin typeface="Cambria Math"/>
                            </a:rPr>
                            <m:t>𝑦</m:t>
                          </m:r>
                        </m:e>
                        <m:sub>
                          <m:r>
                            <m:rPr>
                              <m:sty m:val="p"/>
                            </m:rPr>
                            <a:rPr lang="en-US" altLang="hu-HU" sz="2000" dirty="0">
                              <a:latin typeface="Cambria Math"/>
                            </a:rPr>
                            <m:t>pix</m:t>
                          </m:r>
                        </m:sub>
                      </m:sSub>
                      <m:r>
                        <a:rPr lang="hu-HU" altLang="hu-HU" sz="2000" i="1" dirty="0" smtClean="0">
                          <a:latin typeface="Cambria Math"/>
                        </a:rPr>
                        <m:t>=</m:t>
                      </m:r>
                      <m:r>
                        <a:rPr lang="hu-HU" altLang="hu-HU" sz="2000" i="1" dirty="0" err="1" smtClean="0">
                          <a:latin typeface="Cambria Math"/>
                        </a:rPr>
                        <m:t>𝑣</m:t>
                      </m:r>
                      <m:r>
                        <a:rPr lang="hu-HU" altLang="hu-HU" sz="2000" i="1" baseline="-25000" dirty="0" err="1" smtClean="0">
                          <a:latin typeface="Cambria Math"/>
                        </a:rPr>
                        <m:t>h</m:t>
                      </m:r>
                      <m:r>
                        <a:rPr lang="hu-HU" altLang="hu-HU" sz="2000" i="1" dirty="0" smtClean="0">
                          <a:latin typeface="Cambria Math"/>
                        </a:rPr>
                        <m:t>(</m:t>
                      </m:r>
                      <m:sSub>
                        <m:sSubPr>
                          <m:ctrlPr>
                            <a:rPr lang="en-US" altLang="hu-HU" sz="2000" i="1" dirty="0">
                              <a:latin typeface="Cambria Math" panose="02040503050406030204" pitchFamily="18" charset="0"/>
                            </a:rPr>
                          </m:ctrlPr>
                        </m:sSubPr>
                        <m:e>
                          <m:r>
                            <a:rPr lang="en-US" altLang="hu-HU" sz="2000" i="1" dirty="0">
                              <a:latin typeface="Cambria Math"/>
                            </a:rPr>
                            <m:t>𝑦</m:t>
                          </m:r>
                        </m:e>
                        <m:sub>
                          <m:r>
                            <m:rPr>
                              <m:sty m:val="p"/>
                            </m:rPr>
                            <a:rPr lang="en-US" altLang="hu-HU" sz="2000" dirty="0">
                              <a:latin typeface="Cambria Math"/>
                            </a:rPr>
                            <m:t>ndc</m:t>
                          </m:r>
                        </m:sub>
                      </m:sSub>
                      <m:r>
                        <a:rPr lang="en-US" altLang="hu-HU" sz="2000" i="1" dirty="0" smtClean="0">
                          <a:latin typeface="Cambria Math"/>
                        </a:rPr>
                        <m:t>+1</m:t>
                      </m:r>
                      <m:r>
                        <a:rPr lang="hu-HU" altLang="hu-HU" sz="2000" i="1" dirty="0" smtClean="0">
                          <a:latin typeface="Cambria Math"/>
                        </a:rPr>
                        <m:t>)/</m:t>
                      </m:r>
                      <m:r>
                        <a:rPr lang="en-US" altLang="hu-HU" sz="2000" i="1" dirty="0" smtClean="0">
                          <a:latin typeface="Cambria Math"/>
                        </a:rPr>
                        <m:t>2+</m:t>
                      </m:r>
                      <m:r>
                        <a:rPr lang="en-US" altLang="hu-HU" sz="2000" i="1" dirty="0">
                          <a:latin typeface="Cambria Math"/>
                        </a:rPr>
                        <m:t>𝑣</m:t>
                      </m:r>
                      <m:r>
                        <a:rPr lang="hu-HU" altLang="hu-HU" sz="2000" i="1" baseline="-25000" dirty="0">
                          <a:latin typeface="Cambria Math"/>
                        </a:rPr>
                        <m:t>𝑦</m:t>
                      </m:r>
                    </m:oMath>
                  </m:oMathPara>
                </a14:m>
                <a:endParaRPr lang="hu-HU" altLang="hu-HU" sz="2000" baseline="-25000" dirty="0"/>
              </a:p>
            </p:txBody>
          </p:sp>
        </mc:Choice>
        <mc:Fallback>
          <p:sp>
            <p:nvSpPr>
              <p:cNvPr id="45" name="Text Box 50"/>
              <p:cNvSpPr txBox="1">
                <a:spLocks noRot="1" noChangeAspect="1" noMove="1" noResize="1" noEditPoints="1" noAdjustHandles="1" noChangeArrowheads="1" noChangeShapeType="1" noTextEdit="1"/>
              </p:cNvSpPr>
              <p:nvPr/>
            </p:nvSpPr>
            <p:spPr bwMode="auto">
              <a:xfrm>
                <a:off x="2651997" y="3276053"/>
                <a:ext cx="3440258" cy="762516"/>
              </a:xfrm>
              <a:prstGeom prst="rect">
                <a:avLst/>
              </a:prstGeom>
              <a:blipFill>
                <a:blip r:embed="rId9"/>
                <a:stretch>
                  <a:fillRect b="-4800"/>
                </a:stretch>
              </a:blipFill>
              <a:ln w="12700">
                <a:noFill/>
                <a:miter lim="800000"/>
                <a:headEnd/>
                <a:tailEnd/>
              </a:ln>
              <a:extLst>
                <a:ext uri="{909E8E84-426E-40DD-AFC4-6F175D3DCCD1}">
                  <a14:hiddenFill xmlns:a14="http://schemas.microsoft.com/office/drawing/2010/main">
                    <a:solidFill>
                      <a:srgbClr val="FFFFFF"/>
                    </a:solidFill>
                  </a14:hiddenFill>
                </a:ext>
              </a:extLst>
            </p:spPr>
            <p:txBody>
              <a:bodyPr/>
              <a:lstStyle/>
              <a:p>
                <a:r>
                  <a:rPr lang="hu-HU">
                    <a:noFill/>
                  </a:rPr>
                  <a:t> </a:t>
                </a:r>
              </a:p>
            </p:txBody>
          </p:sp>
        </mc:Fallback>
      </mc:AlternateContent>
      <p:sp>
        <p:nvSpPr>
          <p:cNvPr id="46" name="Line 5"/>
          <p:cNvSpPr>
            <a:spLocks noChangeShapeType="1"/>
          </p:cNvSpPr>
          <p:nvPr/>
        </p:nvSpPr>
        <p:spPr bwMode="auto">
          <a:xfrm flipV="1">
            <a:off x="6289993" y="3040348"/>
            <a:ext cx="0" cy="16129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47" name="Line 6"/>
          <p:cNvSpPr>
            <a:spLocks noChangeShapeType="1"/>
          </p:cNvSpPr>
          <p:nvPr/>
        </p:nvSpPr>
        <p:spPr bwMode="auto">
          <a:xfrm>
            <a:off x="6296343" y="4646898"/>
            <a:ext cx="15113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48" name="Téglalap 47"/>
          <p:cNvSpPr/>
          <p:nvPr/>
        </p:nvSpPr>
        <p:spPr>
          <a:xfrm>
            <a:off x="6224335" y="4646898"/>
            <a:ext cx="1452514" cy="461665"/>
          </a:xfrm>
          <a:prstGeom prst="rect">
            <a:avLst/>
          </a:prstGeom>
        </p:spPr>
        <p:txBody>
          <a:bodyPr wrap="none">
            <a:spAutoFit/>
          </a:bodyPr>
          <a:lstStyle/>
          <a:p>
            <a:r>
              <a:rPr lang="hu-HU" altLang="hu-HU" dirty="0" smtClean="0">
                <a:latin typeface="+mn-lt"/>
              </a:rPr>
              <a:t>Unit</a:t>
            </a:r>
            <a:r>
              <a:rPr lang="en-US" altLang="hu-HU" dirty="0" smtClean="0">
                <a:latin typeface="+mn-lt"/>
              </a:rPr>
              <a:t>=pixel</a:t>
            </a:r>
            <a:endParaRPr lang="hu-HU" dirty="0">
              <a:latin typeface="+mn-lt"/>
            </a:endParaRPr>
          </a:p>
        </p:txBody>
      </p:sp>
      <p:sp>
        <p:nvSpPr>
          <p:cNvPr id="49" name="Oval 31"/>
          <p:cNvSpPr>
            <a:spLocks noChangeArrowheads="1"/>
          </p:cNvSpPr>
          <p:nvPr/>
        </p:nvSpPr>
        <p:spPr bwMode="auto">
          <a:xfrm>
            <a:off x="6440930" y="4503577"/>
            <a:ext cx="71437" cy="287337"/>
          </a:xfrm>
          <a:prstGeom prst="ellipse">
            <a:avLst/>
          </a:prstGeom>
          <a:solidFill>
            <a:schemeClr val="accent2"/>
          </a:solidFill>
          <a:ln w="12700">
            <a:solidFill>
              <a:schemeClr val="tx1"/>
            </a:solidFill>
            <a:round/>
            <a:headEnd/>
            <a:tailEnd/>
          </a:ln>
        </p:spPr>
        <p:txBody>
          <a:bodyPr wrap="none" anchor="ct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endParaRPr lang="hu-HU" altLang="hu-HU"/>
          </a:p>
        </p:txBody>
      </p:sp>
      <p:sp>
        <p:nvSpPr>
          <p:cNvPr id="50" name="Téglalap 40"/>
          <p:cNvSpPr>
            <a:spLocks noChangeArrowheads="1"/>
          </p:cNvSpPr>
          <p:nvPr/>
        </p:nvSpPr>
        <p:spPr bwMode="auto">
          <a:xfrm>
            <a:off x="765137" y="2842833"/>
            <a:ext cx="1393825" cy="1400175"/>
          </a:xfrm>
          <a:prstGeom prst="rect">
            <a:avLst/>
          </a:prstGeom>
          <a:noFill/>
          <a:ln w="38100" algn="ctr">
            <a:solidFill>
              <a:srgbClr val="00B05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p>
        </p:txBody>
      </p:sp>
      <p:sp>
        <p:nvSpPr>
          <p:cNvPr id="51" name="AutoShape 4"/>
          <p:cNvSpPr>
            <a:spLocks noChangeArrowheads="1"/>
          </p:cNvSpPr>
          <p:nvPr/>
        </p:nvSpPr>
        <p:spPr bwMode="auto">
          <a:xfrm rot="19126453">
            <a:off x="1103274" y="3176208"/>
            <a:ext cx="846137" cy="800100"/>
          </a:xfrm>
          <a:prstGeom prst="flowChartMagneticTape">
            <a:avLst/>
          </a:prstGeom>
          <a:solidFill>
            <a:schemeClr val="accent3">
              <a:lumMod val="40000"/>
              <a:lumOff val="60000"/>
            </a:schemeClr>
          </a:solidFill>
          <a:ln w="12700">
            <a:solidFill>
              <a:schemeClr val="tx1"/>
            </a:solidFill>
            <a:miter lim="800000"/>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p>
        </p:txBody>
      </p:sp>
      <p:cxnSp>
        <p:nvCxnSpPr>
          <p:cNvPr id="52" name="Egyenes összekötő nyíllal 37"/>
          <p:cNvCxnSpPr>
            <a:cxnSpLocks noChangeShapeType="1"/>
          </p:cNvCxnSpPr>
          <p:nvPr/>
        </p:nvCxnSpPr>
        <p:spPr bwMode="auto">
          <a:xfrm flipV="1">
            <a:off x="1430300" y="2531683"/>
            <a:ext cx="11112" cy="1947863"/>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3" name="Egyenes összekötő nyíllal 38"/>
          <p:cNvCxnSpPr>
            <a:cxnSpLocks noChangeShapeType="1"/>
          </p:cNvCxnSpPr>
          <p:nvPr/>
        </p:nvCxnSpPr>
        <p:spPr bwMode="auto">
          <a:xfrm flipV="1">
            <a:off x="533362" y="3542921"/>
            <a:ext cx="2011363" cy="0"/>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mc:AlternateContent xmlns:mc="http://schemas.openxmlformats.org/markup-compatibility/2006">
        <mc:Choice xmlns:a14="http://schemas.microsoft.com/office/drawing/2010/main" Requires="a14">
          <p:sp>
            <p:nvSpPr>
              <p:cNvPr id="54" name="Szövegdoboz 95"/>
              <p:cNvSpPr txBox="1">
                <a:spLocks noChangeArrowheads="1"/>
              </p:cNvSpPr>
              <p:nvPr/>
            </p:nvSpPr>
            <p:spPr bwMode="auto">
              <a:xfrm>
                <a:off x="1868450" y="2404683"/>
                <a:ext cx="920445"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14:m>
                  <m:oMathPara xmlns:m="http://schemas.openxmlformats.org/officeDocument/2006/math">
                    <m:oMathParaPr>
                      <m:jc m:val="centerGroup"/>
                    </m:oMathParaPr>
                    <m:oMath xmlns:m="http://schemas.openxmlformats.org/officeDocument/2006/math">
                      <m:r>
                        <a:rPr lang="hu-HU" altLang="hu-HU" i="1" dirty="0" smtClean="0">
                          <a:latin typeface="Cambria Math"/>
                        </a:rPr>
                        <m:t>(1,</m:t>
                      </m:r>
                      <m:r>
                        <a:rPr lang="hu-HU" altLang="hu-HU" i="1" dirty="0" err="1">
                          <a:latin typeface="Cambria Math"/>
                        </a:rPr>
                        <m:t>1</m:t>
                      </m:r>
                      <m:r>
                        <a:rPr lang="hu-HU" altLang="hu-HU" i="1" dirty="0">
                          <a:latin typeface="Cambria Math"/>
                        </a:rPr>
                        <m:t>)</m:t>
                      </m:r>
                    </m:oMath>
                  </m:oMathPara>
                </a14:m>
                <a:endParaRPr lang="hu-HU" altLang="hu-HU" dirty="0"/>
              </a:p>
            </p:txBody>
          </p:sp>
        </mc:Choice>
        <mc:Fallback>
          <p:sp>
            <p:nvSpPr>
              <p:cNvPr id="54" name="Szövegdoboz 95"/>
              <p:cNvSpPr txBox="1">
                <a:spLocks noRot="1" noChangeAspect="1" noMove="1" noResize="1" noEditPoints="1" noAdjustHandles="1" noChangeArrowheads="1" noChangeShapeType="1" noTextEdit="1"/>
              </p:cNvSpPr>
              <p:nvPr/>
            </p:nvSpPr>
            <p:spPr bwMode="auto">
              <a:xfrm>
                <a:off x="1868450" y="2404683"/>
                <a:ext cx="920445" cy="461665"/>
              </a:xfrm>
              <a:prstGeom prst="rect">
                <a:avLst/>
              </a:prstGeom>
              <a:blipFill>
                <a:blip r:embed="rId10"/>
                <a:stretch>
                  <a:fillRect l="-1333" r="-2000" b="-1842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hu-HU">
                    <a:noFill/>
                  </a:rPr>
                  <a:t> </a:t>
                </a:r>
              </a:p>
            </p:txBody>
          </p:sp>
        </mc:Fallback>
      </mc:AlternateContent>
      <p:sp>
        <p:nvSpPr>
          <p:cNvPr id="55" name="Oval 33"/>
          <p:cNvSpPr>
            <a:spLocks noChangeArrowheads="1"/>
          </p:cNvSpPr>
          <p:nvPr/>
        </p:nvSpPr>
        <p:spPr bwMode="auto">
          <a:xfrm>
            <a:off x="1963723" y="3413064"/>
            <a:ext cx="144463" cy="160337"/>
          </a:xfrm>
          <a:prstGeom prst="ellipse">
            <a:avLst/>
          </a:prstGeom>
          <a:solidFill>
            <a:srgbClr val="ED13B4"/>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p>
        </p:txBody>
      </p:sp>
      <p:sp>
        <p:nvSpPr>
          <p:cNvPr id="56" name="Text Box 45"/>
          <p:cNvSpPr txBox="1">
            <a:spLocks noChangeArrowheads="1"/>
          </p:cNvSpPr>
          <p:nvPr/>
        </p:nvSpPr>
        <p:spPr bwMode="auto">
          <a:xfrm>
            <a:off x="119726" y="2014726"/>
            <a:ext cx="161723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hu-HU" altLang="hu-HU" dirty="0" err="1" smtClean="0">
                <a:latin typeface="+mn-lt"/>
              </a:rPr>
              <a:t>Normalized</a:t>
            </a:r>
            <a:endParaRPr lang="hu-HU" altLang="hu-HU" dirty="0" smtClean="0">
              <a:latin typeface="+mn-lt"/>
            </a:endParaRPr>
          </a:p>
          <a:p>
            <a:r>
              <a:rPr lang="hu-HU" altLang="hu-HU" dirty="0" err="1" smtClean="0">
                <a:latin typeface="+mn-lt"/>
              </a:rPr>
              <a:t>device</a:t>
            </a:r>
            <a:endParaRPr lang="hu-HU" altLang="hu-HU" dirty="0">
              <a:latin typeface="+mn-lt"/>
            </a:endParaRPr>
          </a:p>
        </p:txBody>
      </p:sp>
      <mc:AlternateContent xmlns:mc="http://schemas.openxmlformats.org/markup-compatibility/2006">
        <mc:Choice xmlns:a14="http://schemas.microsoft.com/office/drawing/2010/main" Requires="a14">
          <p:sp>
            <p:nvSpPr>
              <p:cNvPr id="57" name="Szövegdoboz 95"/>
              <p:cNvSpPr txBox="1">
                <a:spLocks noChangeArrowheads="1"/>
              </p:cNvSpPr>
              <p:nvPr/>
            </p:nvSpPr>
            <p:spPr bwMode="auto">
              <a:xfrm>
                <a:off x="42824" y="4254043"/>
                <a:ext cx="1430200"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14:m>
                  <m:oMathPara xmlns:m="http://schemas.openxmlformats.org/officeDocument/2006/math">
                    <m:oMathParaPr>
                      <m:jc m:val="centerGroup"/>
                    </m:oMathParaPr>
                    <m:oMath xmlns:m="http://schemas.openxmlformats.org/officeDocument/2006/math">
                      <m:r>
                        <a:rPr lang="hu-HU" altLang="hu-HU" i="1" dirty="0" smtClean="0">
                          <a:latin typeface="Cambria Math"/>
                        </a:rPr>
                        <m:t>(−1,</m:t>
                      </m:r>
                      <m:r>
                        <a:rPr lang="hu-HU" altLang="hu-HU" i="1" dirty="0" err="1">
                          <a:latin typeface="Cambria Math"/>
                        </a:rPr>
                        <m:t>−1</m:t>
                      </m:r>
                      <m:r>
                        <a:rPr lang="hu-HU" altLang="hu-HU" i="1" dirty="0">
                          <a:latin typeface="Cambria Math"/>
                        </a:rPr>
                        <m:t>)</m:t>
                      </m:r>
                    </m:oMath>
                  </m:oMathPara>
                </a14:m>
                <a:endParaRPr lang="hu-HU" altLang="hu-HU" dirty="0"/>
              </a:p>
            </p:txBody>
          </p:sp>
        </mc:Choice>
        <mc:Fallback>
          <p:sp>
            <p:nvSpPr>
              <p:cNvPr id="57" name="Szövegdoboz 95"/>
              <p:cNvSpPr txBox="1">
                <a:spLocks noRot="1" noChangeAspect="1" noMove="1" noResize="1" noEditPoints="1" noAdjustHandles="1" noChangeArrowheads="1" noChangeShapeType="1" noTextEdit="1"/>
              </p:cNvSpPr>
              <p:nvPr/>
            </p:nvSpPr>
            <p:spPr bwMode="auto">
              <a:xfrm>
                <a:off x="42824" y="4254043"/>
                <a:ext cx="1430200" cy="461665"/>
              </a:xfrm>
              <a:prstGeom prst="rect">
                <a:avLst/>
              </a:prstGeom>
              <a:blipFill>
                <a:blip r:embed="rId11"/>
                <a:stretch>
                  <a:fillRect l="-426" r="-851" b="-1842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hu-HU">
                    <a:noFill/>
                  </a:rPr>
                  <a:t> </a:t>
                </a:r>
              </a:p>
            </p:txBody>
          </p:sp>
        </mc:Fallback>
      </mc:AlternateContent>
      <mc:AlternateContent xmlns:mc="http://schemas.openxmlformats.org/markup-compatibility/2006">
        <mc:Choice xmlns:a14="http://schemas.microsoft.com/office/drawing/2010/main" Requires="a14">
          <p:sp>
            <p:nvSpPr>
              <p:cNvPr id="58" name="Téglalap 57"/>
              <p:cNvSpPr/>
              <p:nvPr/>
            </p:nvSpPr>
            <p:spPr>
              <a:xfrm>
                <a:off x="1221725" y="2799019"/>
                <a:ext cx="1483996"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US" altLang="hu-HU" sz="2000" dirty="0" smtClean="0"/>
                        <m:t>(</m:t>
                      </m:r>
                      <m:sSub>
                        <m:sSubPr>
                          <m:ctrlPr>
                            <a:rPr lang="en-US" altLang="hu-HU" sz="2000" i="1" dirty="0">
                              <a:latin typeface="Cambria Math" panose="02040503050406030204" pitchFamily="18" charset="0"/>
                            </a:rPr>
                          </m:ctrlPr>
                        </m:sSubPr>
                        <m:e>
                          <m:r>
                            <a:rPr lang="en-US" altLang="hu-HU" sz="2000" b="0" i="1" dirty="0" smtClean="0">
                              <a:latin typeface="Cambria Math"/>
                            </a:rPr>
                            <m:t>𝑥</m:t>
                          </m:r>
                        </m:e>
                        <m:sub>
                          <m:r>
                            <m:rPr>
                              <m:sty m:val="p"/>
                            </m:rPr>
                            <a:rPr lang="en-US" altLang="hu-HU" sz="2000" b="0" i="0" dirty="0" smtClean="0">
                              <a:latin typeface="Cambria Math"/>
                            </a:rPr>
                            <m:t>ndc</m:t>
                          </m:r>
                        </m:sub>
                      </m:sSub>
                      <m:r>
                        <a:rPr lang="en-US" altLang="hu-HU" sz="2000" i="1" dirty="0">
                          <a:latin typeface="Cambria Math"/>
                        </a:rPr>
                        <m:t>,</m:t>
                      </m:r>
                      <m:sSub>
                        <m:sSubPr>
                          <m:ctrlPr>
                            <a:rPr lang="en-US" altLang="hu-HU" sz="2000" i="1" dirty="0">
                              <a:latin typeface="Cambria Math" panose="02040503050406030204" pitchFamily="18" charset="0"/>
                            </a:rPr>
                          </m:ctrlPr>
                        </m:sSubPr>
                        <m:e>
                          <m:r>
                            <a:rPr lang="en-US" altLang="hu-HU" sz="2000" b="0" i="1" dirty="0" smtClean="0">
                              <a:latin typeface="Cambria Math"/>
                            </a:rPr>
                            <m:t>𝑦</m:t>
                          </m:r>
                        </m:e>
                        <m:sub>
                          <m:r>
                            <m:rPr>
                              <m:sty m:val="p"/>
                            </m:rPr>
                            <a:rPr lang="en-US" altLang="hu-HU" sz="2000" b="0" i="0" dirty="0" smtClean="0">
                              <a:latin typeface="Cambria Math"/>
                            </a:rPr>
                            <m:t>ndc</m:t>
                          </m:r>
                        </m:sub>
                      </m:sSub>
                      <m:r>
                        <a:rPr lang="en-US" altLang="hu-HU" sz="2000" i="1" dirty="0">
                          <a:latin typeface="Cambria Math"/>
                        </a:rPr>
                        <m:t>)</m:t>
                      </m:r>
                    </m:oMath>
                  </m:oMathPara>
                </a14:m>
                <a:endParaRPr lang="en-US" sz="2000" dirty="0"/>
              </a:p>
            </p:txBody>
          </p:sp>
        </mc:Choice>
        <mc:Fallback>
          <p:sp>
            <p:nvSpPr>
              <p:cNvPr id="58" name="Téglalap 57"/>
              <p:cNvSpPr>
                <a:spLocks noRot="1" noChangeAspect="1" noMove="1" noResize="1" noEditPoints="1" noAdjustHandles="1" noChangeArrowheads="1" noChangeShapeType="1" noTextEdit="1"/>
              </p:cNvSpPr>
              <p:nvPr/>
            </p:nvSpPr>
            <p:spPr>
              <a:xfrm>
                <a:off x="1221725" y="2799019"/>
                <a:ext cx="1483996" cy="400110"/>
              </a:xfrm>
              <a:prstGeom prst="rect">
                <a:avLst/>
              </a:prstGeom>
              <a:blipFill>
                <a:blip r:embed="rId12"/>
                <a:stretch>
                  <a:fillRect b="-16667"/>
                </a:stretch>
              </a:blipFill>
            </p:spPr>
            <p:txBody>
              <a:bodyPr/>
              <a:lstStyle/>
              <a:p>
                <a:r>
                  <a:rPr lang="hu-HU">
                    <a:noFill/>
                  </a:rPr>
                  <a:t> </a:t>
                </a:r>
              </a:p>
            </p:txBody>
          </p:sp>
        </mc:Fallback>
      </mc:AlternateContent>
      <mc:AlternateContent xmlns:mc="http://schemas.openxmlformats.org/markup-compatibility/2006">
        <mc:Choice xmlns:a14="http://schemas.microsoft.com/office/drawing/2010/main" Requires="a14">
          <p:sp>
            <p:nvSpPr>
              <p:cNvPr id="59" name="Téglalap 58"/>
              <p:cNvSpPr/>
              <p:nvPr/>
            </p:nvSpPr>
            <p:spPr>
              <a:xfrm>
                <a:off x="7083622" y="3014166"/>
                <a:ext cx="1387816" cy="42742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US" altLang="hu-HU" sz="2000" dirty="0" smtClean="0"/>
                        <m:t>(</m:t>
                      </m:r>
                      <m:sSub>
                        <m:sSubPr>
                          <m:ctrlPr>
                            <a:rPr lang="en-US" altLang="hu-HU" sz="2000" i="1" dirty="0">
                              <a:latin typeface="Cambria Math" panose="02040503050406030204" pitchFamily="18" charset="0"/>
                            </a:rPr>
                          </m:ctrlPr>
                        </m:sSubPr>
                        <m:e>
                          <m:r>
                            <a:rPr lang="en-US" altLang="hu-HU" sz="2000" b="0" i="1" dirty="0" smtClean="0">
                              <a:latin typeface="Cambria Math"/>
                            </a:rPr>
                            <m:t>𝑥</m:t>
                          </m:r>
                        </m:e>
                        <m:sub>
                          <m:r>
                            <m:rPr>
                              <m:sty m:val="p"/>
                            </m:rPr>
                            <a:rPr lang="en-US" altLang="hu-HU" sz="2000" b="0" i="0" dirty="0" smtClean="0">
                              <a:latin typeface="Cambria Math"/>
                            </a:rPr>
                            <m:t>pix</m:t>
                          </m:r>
                        </m:sub>
                      </m:sSub>
                      <m:r>
                        <a:rPr lang="en-US" altLang="hu-HU" sz="2000" i="1" dirty="0">
                          <a:latin typeface="Cambria Math"/>
                        </a:rPr>
                        <m:t>,</m:t>
                      </m:r>
                      <m:sSub>
                        <m:sSubPr>
                          <m:ctrlPr>
                            <a:rPr lang="en-US" altLang="hu-HU" sz="2000" i="1" dirty="0">
                              <a:latin typeface="Cambria Math" panose="02040503050406030204" pitchFamily="18" charset="0"/>
                            </a:rPr>
                          </m:ctrlPr>
                        </m:sSubPr>
                        <m:e>
                          <m:r>
                            <a:rPr lang="en-US" altLang="hu-HU" sz="2000" b="0" i="1" dirty="0" smtClean="0">
                              <a:latin typeface="Cambria Math"/>
                            </a:rPr>
                            <m:t>𝑦</m:t>
                          </m:r>
                        </m:e>
                        <m:sub>
                          <m:r>
                            <m:rPr>
                              <m:sty m:val="p"/>
                            </m:rPr>
                            <a:rPr lang="en-US" altLang="hu-HU" sz="2000" b="0" i="0" dirty="0" smtClean="0">
                              <a:latin typeface="Cambria Math"/>
                            </a:rPr>
                            <m:t>pix</m:t>
                          </m:r>
                        </m:sub>
                      </m:sSub>
                      <m:r>
                        <a:rPr lang="en-US" altLang="hu-HU" sz="2000" i="1" dirty="0">
                          <a:latin typeface="Cambria Math"/>
                        </a:rPr>
                        <m:t>)</m:t>
                      </m:r>
                    </m:oMath>
                  </m:oMathPara>
                </a14:m>
                <a:endParaRPr lang="en-US" sz="2000" dirty="0"/>
              </a:p>
            </p:txBody>
          </p:sp>
        </mc:Choice>
        <mc:Fallback>
          <p:sp>
            <p:nvSpPr>
              <p:cNvPr id="59" name="Téglalap 58"/>
              <p:cNvSpPr>
                <a:spLocks noRot="1" noChangeAspect="1" noMove="1" noResize="1" noEditPoints="1" noAdjustHandles="1" noChangeArrowheads="1" noChangeShapeType="1" noTextEdit="1"/>
              </p:cNvSpPr>
              <p:nvPr/>
            </p:nvSpPr>
            <p:spPr>
              <a:xfrm>
                <a:off x="7083622" y="3014166"/>
                <a:ext cx="1387816" cy="427425"/>
              </a:xfrm>
              <a:prstGeom prst="rect">
                <a:avLst/>
              </a:prstGeom>
              <a:blipFill>
                <a:blip r:embed="rId13"/>
                <a:stretch>
                  <a:fillRect b="-8451"/>
                </a:stretch>
              </a:blipFill>
            </p:spPr>
            <p:txBody>
              <a:bodyPr/>
              <a:lstStyle/>
              <a:p>
                <a:r>
                  <a:rPr lang="hu-HU">
                    <a:noFill/>
                  </a:rPr>
                  <a:t> </a:t>
                </a:r>
              </a:p>
            </p:txBody>
          </p:sp>
        </mc:Fallback>
      </mc:AlternateContent>
      <mc:AlternateContent xmlns:mc="http://schemas.openxmlformats.org/markup-compatibility/2006">
        <mc:Choice xmlns:a14="http://schemas.microsoft.com/office/drawing/2010/main" Requires="a14">
          <p:sp>
            <p:nvSpPr>
              <p:cNvPr id="60" name="Téglalap 59"/>
              <p:cNvSpPr/>
              <p:nvPr/>
            </p:nvSpPr>
            <p:spPr>
              <a:xfrm>
                <a:off x="2705721" y="4450305"/>
                <a:ext cx="2411942" cy="427425"/>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sSub>
                        <m:sSubPr>
                          <m:ctrlPr>
                            <a:rPr lang="en-US" altLang="hu-HU" sz="2000" i="1" dirty="0" smtClean="0">
                              <a:latin typeface="Cambria Math" panose="02040503050406030204" pitchFamily="18" charset="0"/>
                            </a:rPr>
                          </m:ctrlPr>
                        </m:sSubPr>
                        <m:e>
                          <m:r>
                            <a:rPr lang="en-US" altLang="hu-HU" sz="2000" b="0" i="1" dirty="0" smtClean="0">
                              <a:latin typeface="Cambria Math"/>
                            </a:rPr>
                            <m:t>𝑧</m:t>
                          </m:r>
                        </m:e>
                        <m:sub>
                          <m:r>
                            <m:rPr>
                              <m:sty m:val="p"/>
                            </m:rPr>
                            <a:rPr lang="en-US" altLang="hu-HU" sz="2000" dirty="0">
                              <a:latin typeface="Cambria Math"/>
                            </a:rPr>
                            <m:t>pix</m:t>
                          </m:r>
                        </m:sub>
                      </m:sSub>
                      <m:r>
                        <a:rPr lang="hu-HU" altLang="hu-HU" sz="2000" i="1" dirty="0">
                          <a:latin typeface="Cambria Math"/>
                        </a:rPr>
                        <m:t>=</m:t>
                      </m:r>
                      <m:r>
                        <a:rPr lang="hu-HU" altLang="hu-HU" sz="2000" i="1" dirty="0" smtClean="0">
                          <a:latin typeface="Cambria Math"/>
                        </a:rPr>
                        <m:t> </m:t>
                      </m:r>
                      <m:r>
                        <a:rPr lang="hu-HU" altLang="hu-HU" sz="2000" i="1" dirty="0">
                          <a:latin typeface="Cambria Math"/>
                        </a:rPr>
                        <m:t>(</m:t>
                      </m:r>
                      <m:sSub>
                        <m:sSubPr>
                          <m:ctrlPr>
                            <a:rPr lang="en-US" altLang="hu-HU" sz="2000" i="1" dirty="0">
                              <a:latin typeface="Cambria Math" panose="02040503050406030204" pitchFamily="18" charset="0"/>
                            </a:rPr>
                          </m:ctrlPr>
                        </m:sSubPr>
                        <m:e>
                          <m:r>
                            <a:rPr lang="en-US" altLang="hu-HU" sz="2000" b="0" i="1" dirty="0" smtClean="0">
                              <a:latin typeface="Cambria Math"/>
                            </a:rPr>
                            <m:t>𝑧</m:t>
                          </m:r>
                        </m:e>
                        <m:sub>
                          <m:r>
                            <m:rPr>
                              <m:sty m:val="p"/>
                            </m:rPr>
                            <a:rPr lang="en-US" altLang="hu-HU" sz="2000" dirty="0">
                              <a:latin typeface="Cambria Math"/>
                            </a:rPr>
                            <m:t>ndc</m:t>
                          </m:r>
                        </m:sub>
                      </m:sSub>
                      <m:r>
                        <a:rPr lang="en-US" altLang="hu-HU" sz="2000" i="1" dirty="0">
                          <a:latin typeface="Cambria Math"/>
                        </a:rPr>
                        <m:t>+1</m:t>
                      </m:r>
                      <m:r>
                        <a:rPr lang="hu-HU" altLang="hu-HU" sz="2000" i="1" dirty="0">
                          <a:latin typeface="Cambria Math"/>
                        </a:rPr>
                        <m:t>)/</m:t>
                      </m:r>
                      <m:r>
                        <a:rPr lang="en-US" altLang="hu-HU" sz="2000" i="1" dirty="0">
                          <a:latin typeface="Cambria Math"/>
                        </a:rPr>
                        <m:t>2</m:t>
                      </m:r>
                    </m:oMath>
                  </m:oMathPara>
                </a14:m>
                <a:endParaRPr lang="hu-HU" altLang="hu-HU" sz="2000" baseline="-25000" dirty="0"/>
              </a:p>
            </p:txBody>
          </p:sp>
        </mc:Choice>
        <mc:Fallback>
          <p:sp>
            <p:nvSpPr>
              <p:cNvPr id="60" name="Téglalap 59"/>
              <p:cNvSpPr>
                <a:spLocks noRot="1" noChangeAspect="1" noMove="1" noResize="1" noEditPoints="1" noAdjustHandles="1" noChangeArrowheads="1" noChangeShapeType="1" noTextEdit="1"/>
              </p:cNvSpPr>
              <p:nvPr/>
            </p:nvSpPr>
            <p:spPr>
              <a:xfrm>
                <a:off x="2705721" y="4450305"/>
                <a:ext cx="2411942" cy="427425"/>
              </a:xfrm>
              <a:prstGeom prst="rect">
                <a:avLst/>
              </a:prstGeom>
              <a:blipFill>
                <a:blip r:embed="rId14"/>
                <a:stretch>
                  <a:fillRect b="-10000"/>
                </a:stretch>
              </a:blipFill>
            </p:spPr>
            <p:txBody>
              <a:bodyPr/>
              <a:lstStyle/>
              <a:p>
                <a:r>
                  <a:rPr lang="hu-HU">
                    <a:noFill/>
                  </a:rPr>
                  <a:t> </a:t>
                </a:r>
              </a:p>
            </p:txBody>
          </p:sp>
        </mc:Fallback>
      </mc:AlternateContent>
    </p:spTree>
    <p:extLst>
      <p:ext uri="{BB962C8B-B14F-4D97-AF65-F5344CB8AC3E}">
        <p14:creationId xmlns:p14="http://schemas.microsoft.com/office/powerpoint/2010/main" val="31541686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xfrm>
            <a:off x="415606" y="354419"/>
            <a:ext cx="8534400" cy="1143000"/>
          </a:xfrm>
        </p:spPr>
        <p:txBody>
          <a:bodyPr/>
          <a:lstStyle/>
          <a:p>
            <a:pPr>
              <a:defRPr/>
            </a:pPr>
            <a:r>
              <a:rPr lang="en-GB" dirty="0" smtClean="0">
                <a:solidFill>
                  <a:srgbClr val="FF0000"/>
                </a:solidFill>
              </a:rPr>
              <a:t>R</a:t>
            </a:r>
            <a:r>
              <a:rPr lang="hu-HU" dirty="0" err="1" smtClean="0">
                <a:solidFill>
                  <a:srgbClr val="FF0000"/>
                </a:solidFill>
              </a:rPr>
              <a:t>as</a:t>
            </a:r>
            <a:r>
              <a:rPr lang="en-US" dirty="0" err="1" smtClean="0">
                <a:solidFill>
                  <a:srgbClr val="FF0000"/>
                </a:solidFill>
              </a:rPr>
              <a:t>terization</a:t>
            </a:r>
            <a:r>
              <a:rPr lang="en-US" dirty="0" smtClean="0">
                <a:solidFill>
                  <a:srgbClr val="FF0000"/>
                </a:solidFill>
              </a:rPr>
              <a:t> (GPU)</a:t>
            </a:r>
            <a:endParaRPr lang="hu-HU" dirty="0" smtClean="0">
              <a:solidFill>
                <a:srgbClr val="FF0000"/>
              </a:solidFill>
            </a:endParaRPr>
          </a:p>
        </p:txBody>
      </p:sp>
      <p:sp>
        <p:nvSpPr>
          <p:cNvPr id="29699" name="Oval 4"/>
          <p:cNvSpPr>
            <a:spLocks noChangeArrowheads="1"/>
          </p:cNvSpPr>
          <p:nvPr/>
        </p:nvSpPr>
        <p:spPr bwMode="auto">
          <a:xfrm>
            <a:off x="1295400" y="2743200"/>
            <a:ext cx="2057400" cy="12192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hu-HU" dirty="0" smtClean="0">
                <a:latin typeface="+mn-lt"/>
              </a:rPr>
              <a:t>MVP</a:t>
            </a:r>
          </a:p>
          <a:p>
            <a:pPr algn="ctr"/>
            <a:r>
              <a:rPr lang="hu-HU" altLang="hu-HU" dirty="0" err="1" smtClean="0">
                <a:latin typeface="+mn-lt"/>
              </a:rPr>
              <a:t>transform</a:t>
            </a:r>
            <a:r>
              <a:rPr lang="en-US" altLang="hu-HU" dirty="0" err="1" smtClean="0">
                <a:latin typeface="+mn-lt"/>
              </a:rPr>
              <a:t>ation</a:t>
            </a:r>
            <a:endParaRPr lang="hu-HU" altLang="hu-HU" dirty="0">
              <a:latin typeface="+mn-lt"/>
            </a:endParaRPr>
          </a:p>
        </p:txBody>
      </p:sp>
      <p:sp>
        <p:nvSpPr>
          <p:cNvPr id="29700" name="Oval 5"/>
          <p:cNvSpPr>
            <a:spLocks noChangeArrowheads="1"/>
          </p:cNvSpPr>
          <p:nvPr/>
        </p:nvSpPr>
        <p:spPr bwMode="auto">
          <a:xfrm>
            <a:off x="3733800" y="2743200"/>
            <a:ext cx="1447800" cy="12192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hu-HU" dirty="0" smtClean="0">
                <a:latin typeface="+mn-lt"/>
              </a:rPr>
              <a:t>clipping</a:t>
            </a:r>
            <a:endParaRPr lang="hu-HU" altLang="hu-HU" dirty="0">
              <a:latin typeface="+mn-lt"/>
            </a:endParaRPr>
          </a:p>
        </p:txBody>
      </p:sp>
      <p:sp>
        <p:nvSpPr>
          <p:cNvPr id="29701" name="Oval 7"/>
          <p:cNvSpPr>
            <a:spLocks noChangeArrowheads="1"/>
          </p:cNvSpPr>
          <p:nvPr/>
        </p:nvSpPr>
        <p:spPr bwMode="auto">
          <a:xfrm>
            <a:off x="3581400" y="4903772"/>
            <a:ext cx="1905000" cy="9144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hu-HU" dirty="0" smtClean="0">
                <a:latin typeface="+mn-lt"/>
              </a:rPr>
              <a:t>rasterization</a:t>
            </a:r>
            <a:endParaRPr lang="hu-HU" altLang="hu-HU" dirty="0">
              <a:latin typeface="+mn-lt"/>
            </a:endParaRPr>
          </a:p>
        </p:txBody>
      </p:sp>
      <p:sp>
        <p:nvSpPr>
          <p:cNvPr id="29702" name="Oval 9"/>
          <p:cNvSpPr>
            <a:spLocks noChangeArrowheads="1"/>
          </p:cNvSpPr>
          <p:nvPr/>
        </p:nvSpPr>
        <p:spPr bwMode="auto">
          <a:xfrm>
            <a:off x="5867400" y="4903772"/>
            <a:ext cx="2057400" cy="9144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hu-HU" altLang="hu-HU" dirty="0">
                <a:latin typeface="+mn-lt"/>
              </a:rPr>
              <a:t>Pixel </a:t>
            </a:r>
            <a:r>
              <a:rPr lang="en-US" altLang="hu-HU" dirty="0" smtClean="0">
                <a:latin typeface="+mn-lt"/>
              </a:rPr>
              <a:t>ops</a:t>
            </a:r>
            <a:endParaRPr lang="hu-HU" altLang="hu-HU" dirty="0">
              <a:latin typeface="+mn-lt"/>
            </a:endParaRPr>
          </a:p>
        </p:txBody>
      </p:sp>
      <p:sp>
        <p:nvSpPr>
          <p:cNvPr id="29703" name="Rectangle 10"/>
          <p:cNvSpPr>
            <a:spLocks noChangeArrowheads="1"/>
          </p:cNvSpPr>
          <p:nvPr/>
        </p:nvSpPr>
        <p:spPr bwMode="auto">
          <a:xfrm>
            <a:off x="7323408" y="5941093"/>
            <a:ext cx="1752600" cy="69300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hu-HU" dirty="0" smtClean="0">
                <a:latin typeface="+mn-lt"/>
              </a:rPr>
              <a:t>Frame buffer</a:t>
            </a:r>
            <a:endParaRPr lang="hu-HU" altLang="hu-HU" dirty="0">
              <a:latin typeface="+mn-lt"/>
            </a:endParaRPr>
          </a:p>
        </p:txBody>
      </p:sp>
      <p:sp>
        <p:nvSpPr>
          <p:cNvPr id="29704" name="Rectangle 11"/>
          <p:cNvSpPr>
            <a:spLocks noChangeArrowheads="1"/>
          </p:cNvSpPr>
          <p:nvPr/>
        </p:nvSpPr>
        <p:spPr bwMode="auto">
          <a:xfrm>
            <a:off x="304800" y="1600200"/>
            <a:ext cx="1752600" cy="914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hu-HU" altLang="hu-HU">
                <a:latin typeface="+mn-lt"/>
              </a:rPr>
              <a:t>model</a:t>
            </a:r>
          </a:p>
        </p:txBody>
      </p:sp>
      <p:sp>
        <p:nvSpPr>
          <p:cNvPr id="29705" name="Line 12"/>
          <p:cNvSpPr>
            <a:spLocks noChangeShapeType="1"/>
          </p:cNvSpPr>
          <p:nvPr/>
        </p:nvSpPr>
        <p:spPr bwMode="auto">
          <a:xfrm>
            <a:off x="1066800" y="2514600"/>
            <a:ext cx="609600" cy="3810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latin typeface="+mn-lt"/>
            </a:endParaRPr>
          </a:p>
        </p:txBody>
      </p:sp>
      <p:sp>
        <p:nvSpPr>
          <p:cNvPr id="29706" name="Line 13"/>
          <p:cNvSpPr>
            <a:spLocks noChangeShapeType="1"/>
          </p:cNvSpPr>
          <p:nvPr/>
        </p:nvSpPr>
        <p:spPr bwMode="auto">
          <a:xfrm>
            <a:off x="3352800" y="3352800"/>
            <a:ext cx="3810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latin typeface="+mn-lt"/>
            </a:endParaRPr>
          </a:p>
        </p:txBody>
      </p:sp>
      <p:sp>
        <p:nvSpPr>
          <p:cNvPr id="29707" name="Line 14"/>
          <p:cNvSpPr>
            <a:spLocks noChangeShapeType="1"/>
          </p:cNvSpPr>
          <p:nvPr/>
        </p:nvSpPr>
        <p:spPr bwMode="auto">
          <a:xfrm flipH="1">
            <a:off x="4895556" y="3826412"/>
            <a:ext cx="971844" cy="107736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latin typeface="+mn-lt"/>
            </a:endParaRPr>
          </a:p>
        </p:txBody>
      </p:sp>
      <p:sp>
        <p:nvSpPr>
          <p:cNvPr id="29708" name="Line 15"/>
          <p:cNvSpPr>
            <a:spLocks noChangeShapeType="1"/>
          </p:cNvSpPr>
          <p:nvPr/>
        </p:nvSpPr>
        <p:spPr bwMode="auto">
          <a:xfrm>
            <a:off x="5486400" y="5360972"/>
            <a:ext cx="381000" cy="0"/>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solidFill>
                <a:srgbClr val="FF0000"/>
              </a:solidFill>
              <a:latin typeface="+mn-lt"/>
            </a:endParaRPr>
          </a:p>
        </p:txBody>
      </p:sp>
      <p:sp>
        <p:nvSpPr>
          <p:cNvPr id="29709" name="Line 16"/>
          <p:cNvSpPr>
            <a:spLocks noChangeShapeType="1"/>
          </p:cNvSpPr>
          <p:nvPr/>
        </p:nvSpPr>
        <p:spPr bwMode="auto">
          <a:xfrm>
            <a:off x="7852882" y="5483893"/>
            <a:ext cx="495300" cy="457200"/>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latin typeface="+mn-lt"/>
            </a:endParaRPr>
          </a:p>
        </p:txBody>
      </p:sp>
      <p:sp>
        <p:nvSpPr>
          <p:cNvPr id="29710" name="Line 17"/>
          <p:cNvSpPr>
            <a:spLocks noChangeShapeType="1"/>
          </p:cNvSpPr>
          <p:nvPr/>
        </p:nvSpPr>
        <p:spPr bwMode="auto">
          <a:xfrm flipV="1">
            <a:off x="0" y="4441073"/>
            <a:ext cx="9144000" cy="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hu-HU">
              <a:latin typeface="+mn-lt"/>
            </a:endParaRPr>
          </a:p>
        </p:txBody>
      </p:sp>
      <p:sp>
        <p:nvSpPr>
          <p:cNvPr id="29712" name="Text Box 19"/>
          <p:cNvSpPr txBox="1">
            <a:spLocks noChangeArrowheads="1"/>
          </p:cNvSpPr>
          <p:nvPr/>
        </p:nvSpPr>
        <p:spPr bwMode="auto">
          <a:xfrm>
            <a:off x="4668162" y="5825929"/>
            <a:ext cx="2060051" cy="830997"/>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hu-HU" dirty="0" smtClean="0">
                <a:solidFill>
                  <a:srgbClr val="FF0000"/>
                </a:solidFill>
                <a:latin typeface="+mn-lt"/>
              </a:rPr>
              <a:t>Many (!) p</a:t>
            </a:r>
            <a:r>
              <a:rPr lang="hu-HU" altLang="hu-HU" dirty="0" err="1" smtClean="0">
                <a:solidFill>
                  <a:srgbClr val="FF0000"/>
                </a:solidFill>
                <a:latin typeface="+mn-lt"/>
              </a:rPr>
              <a:t>ixel</a:t>
            </a:r>
            <a:r>
              <a:rPr lang="en-US" altLang="hu-HU" dirty="0" smtClean="0">
                <a:solidFill>
                  <a:srgbClr val="FF0000"/>
                </a:solidFill>
                <a:latin typeface="+mn-lt"/>
              </a:rPr>
              <a:t>s</a:t>
            </a:r>
          </a:p>
          <a:p>
            <a:r>
              <a:rPr lang="en-US" altLang="hu-HU" dirty="0" smtClean="0">
                <a:solidFill>
                  <a:srgbClr val="FF0000"/>
                </a:solidFill>
                <a:latin typeface="+mn-lt"/>
              </a:rPr>
              <a:t> </a:t>
            </a:r>
            <a:r>
              <a:rPr lang="en-US" altLang="hu-HU" dirty="0" err="1" smtClean="0">
                <a:solidFill>
                  <a:srgbClr val="FF0000"/>
                </a:solidFill>
                <a:latin typeface="+mn-lt"/>
              </a:rPr>
              <a:t>nanosec</a:t>
            </a:r>
            <a:r>
              <a:rPr lang="en-US" altLang="hu-HU" dirty="0" smtClean="0">
                <a:solidFill>
                  <a:srgbClr val="FF0000"/>
                </a:solidFill>
                <a:latin typeface="+mn-lt"/>
              </a:rPr>
              <a:t>/pixel</a:t>
            </a:r>
            <a:endParaRPr lang="hu-HU" altLang="hu-HU" dirty="0">
              <a:solidFill>
                <a:srgbClr val="FF0000"/>
              </a:solidFill>
              <a:latin typeface="+mn-lt"/>
            </a:endParaRPr>
          </a:p>
        </p:txBody>
      </p:sp>
      <p:sp>
        <p:nvSpPr>
          <p:cNvPr id="17" name="Text Box 18"/>
          <p:cNvSpPr txBox="1">
            <a:spLocks noChangeArrowheads="1"/>
          </p:cNvSpPr>
          <p:nvPr/>
        </p:nvSpPr>
        <p:spPr bwMode="auto">
          <a:xfrm>
            <a:off x="2476858" y="2052934"/>
            <a:ext cx="30095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hu-HU" altLang="hu-HU" dirty="0" smtClean="0">
                <a:latin typeface="+mn-lt"/>
              </a:rPr>
              <a:t>2-3 </a:t>
            </a:r>
            <a:r>
              <a:rPr lang="en-US" altLang="hu-HU" dirty="0" smtClean="0">
                <a:latin typeface="+mn-lt"/>
              </a:rPr>
              <a:t>vertices</a:t>
            </a:r>
            <a:r>
              <a:rPr lang="hu-HU" altLang="hu-HU" dirty="0" smtClean="0">
                <a:latin typeface="+mn-lt"/>
              </a:rPr>
              <a:t> / </a:t>
            </a:r>
            <a:r>
              <a:rPr lang="hu-HU" altLang="hu-HU" dirty="0" err="1" smtClean="0">
                <a:latin typeface="+mn-lt"/>
              </a:rPr>
              <a:t>primit</a:t>
            </a:r>
            <a:r>
              <a:rPr lang="en-US" altLang="hu-HU" dirty="0" err="1" smtClean="0">
                <a:latin typeface="+mn-lt"/>
              </a:rPr>
              <a:t>ive</a:t>
            </a:r>
            <a:endParaRPr lang="hu-HU" altLang="hu-HU" dirty="0">
              <a:latin typeface="+mn-lt"/>
            </a:endParaRPr>
          </a:p>
        </p:txBody>
      </p:sp>
      <p:sp>
        <p:nvSpPr>
          <p:cNvPr id="18" name="Oval 4"/>
          <p:cNvSpPr>
            <a:spLocks noChangeArrowheads="1"/>
          </p:cNvSpPr>
          <p:nvPr/>
        </p:nvSpPr>
        <p:spPr bwMode="auto">
          <a:xfrm>
            <a:off x="5499298" y="2733236"/>
            <a:ext cx="2057400" cy="12192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hu-HU" dirty="0" smtClean="0">
                <a:latin typeface="+mn-lt"/>
              </a:rPr>
              <a:t>viewport</a:t>
            </a:r>
          </a:p>
          <a:p>
            <a:pPr algn="ctr"/>
            <a:r>
              <a:rPr lang="hu-HU" altLang="hu-HU" dirty="0" err="1" smtClean="0">
                <a:latin typeface="+mn-lt"/>
              </a:rPr>
              <a:t>transform</a:t>
            </a:r>
            <a:r>
              <a:rPr lang="en-US" altLang="hu-HU" dirty="0" err="1" smtClean="0">
                <a:latin typeface="+mn-lt"/>
              </a:rPr>
              <a:t>ation</a:t>
            </a:r>
            <a:endParaRPr lang="hu-HU" altLang="hu-HU" dirty="0">
              <a:latin typeface="+mn-lt"/>
            </a:endParaRPr>
          </a:p>
        </p:txBody>
      </p:sp>
      <p:sp>
        <p:nvSpPr>
          <p:cNvPr id="19" name="Line 13"/>
          <p:cNvSpPr>
            <a:spLocks noChangeShapeType="1"/>
          </p:cNvSpPr>
          <p:nvPr/>
        </p:nvSpPr>
        <p:spPr bwMode="auto">
          <a:xfrm>
            <a:off x="5165224" y="3378588"/>
            <a:ext cx="3810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latin typeface="+mn-lt"/>
            </a:endParaRPr>
          </a:p>
        </p:txBody>
      </p:sp>
      <p:sp>
        <p:nvSpPr>
          <p:cNvPr id="2" name="Téglalap 1"/>
          <p:cNvSpPr/>
          <p:nvPr/>
        </p:nvSpPr>
        <p:spPr>
          <a:xfrm>
            <a:off x="1217867" y="3952436"/>
            <a:ext cx="2212465" cy="461665"/>
          </a:xfrm>
          <a:prstGeom prst="rect">
            <a:avLst/>
          </a:prstGeom>
        </p:spPr>
        <p:txBody>
          <a:bodyPr wrap="none">
            <a:spAutoFit/>
          </a:bodyPr>
          <a:lstStyle/>
          <a:p>
            <a:r>
              <a:rPr lang="en-US" altLang="hu-HU" dirty="0">
                <a:latin typeface="+mn-lt"/>
              </a:rPr>
              <a:t>4 </a:t>
            </a:r>
            <a:r>
              <a:rPr lang="en-US" altLang="hu-HU" dirty="0" err="1">
                <a:latin typeface="+mn-lt"/>
              </a:rPr>
              <a:t>muls</a:t>
            </a:r>
            <a:r>
              <a:rPr lang="en-US" altLang="hu-HU" dirty="0">
                <a:latin typeface="+mn-lt"/>
              </a:rPr>
              <a:t> </a:t>
            </a:r>
            <a:r>
              <a:rPr lang="hu-HU" altLang="hu-HU" dirty="0">
                <a:latin typeface="+mn-lt"/>
              </a:rPr>
              <a:t>+ 4 </a:t>
            </a:r>
            <a:r>
              <a:rPr lang="en-US" altLang="hu-HU" dirty="0">
                <a:latin typeface="+mn-lt"/>
              </a:rPr>
              <a:t>adds</a:t>
            </a:r>
            <a:r>
              <a:rPr lang="hu-HU" altLang="hu-HU" dirty="0">
                <a:latin typeface="+mn-lt"/>
              </a:rPr>
              <a:t> </a:t>
            </a:r>
            <a:endParaRPr lang="en-US" dirty="0">
              <a:latin typeface="+mn-lt"/>
            </a:endParaRPr>
          </a:p>
        </p:txBody>
      </p:sp>
      <p:sp>
        <p:nvSpPr>
          <p:cNvPr id="3" name="Téglalap 2"/>
          <p:cNvSpPr/>
          <p:nvPr/>
        </p:nvSpPr>
        <p:spPr>
          <a:xfrm>
            <a:off x="3811144" y="3952435"/>
            <a:ext cx="1293111" cy="461665"/>
          </a:xfrm>
          <a:prstGeom prst="rect">
            <a:avLst/>
          </a:prstGeom>
        </p:spPr>
        <p:txBody>
          <a:bodyPr wrap="none">
            <a:spAutoFit/>
          </a:bodyPr>
          <a:lstStyle/>
          <a:p>
            <a:r>
              <a:rPr lang="en-US" altLang="hu-HU" dirty="0" smtClean="0">
                <a:latin typeface="+mn-lt"/>
              </a:rPr>
              <a:t>4 </a:t>
            </a:r>
            <a:r>
              <a:rPr lang="en-US" altLang="hu-HU" dirty="0">
                <a:latin typeface="+mn-lt"/>
              </a:rPr>
              <a:t>comps </a:t>
            </a:r>
            <a:endParaRPr lang="en-US" dirty="0">
              <a:latin typeface="+mn-lt"/>
            </a:endParaRPr>
          </a:p>
        </p:txBody>
      </p:sp>
      <p:sp>
        <p:nvSpPr>
          <p:cNvPr id="5" name="Téglalap 4"/>
          <p:cNvSpPr/>
          <p:nvPr/>
        </p:nvSpPr>
        <p:spPr>
          <a:xfrm>
            <a:off x="5669271" y="3924300"/>
            <a:ext cx="2183611" cy="461665"/>
          </a:xfrm>
          <a:prstGeom prst="rect">
            <a:avLst/>
          </a:prstGeom>
        </p:spPr>
        <p:txBody>
          <a:bodyPr wrap="none">
            <a:spAutoFit/>
          </a:bodyPr>
          <a:lstStyle/>
          <a:p>
            <a:r>
              <a:rPr lang="en-US" dirty="0" smtClean="0">
                <a:latin typeface="+mn-lt"/>
              </a:rPr>
              <a:t>2 </a:t>
            </a:r>
            <a:r>
              <a:rPr lang="en-US" dirty="0" err="1" smtClean="0">
                <a:latin typeface="+mn-lt"/>
              </a:rPr>
              <a:t>muls</a:t>
            </a:r>
            <a:r>
              <a:rPr lang="en-US" dirty="0" smtClean="0">
                <a:latin typeface="+mn-lt"/>
              </a:rPr>
              <a:t> </a:t>
            </a:r>
            <a:r>
              <a:rPr lang="en-US" dirty="0">
                <a:latin typeface="+mn-lt"/>
              </a:rPr>
              <a:t>+ </a:t>
            </a:r>
            <a:r>
              <a:rPr lang="en-US" dirty="0" smtClean="0">
                <a:latin typeface="+mn-lt"/>
              </a:rPr>
              <a:t>2 adds </a:t>
            </a:r>
            <a:endParaRPr lang="en-US" dirty="0">
              <a:latin typeface="+mn-lt"/>
            </a:endParaRPr>
          </a:p>
        </p:txBody>
      </p:sp>
      <p:sp>
        <p:nvSpPr>
          <p:cNvPr id="6" name="Szövegdoboz 5"/>
          <p:cNvSpPr txBox="1"/>
          <p:nvPr/>
        </p:nvSpPr>
        <p:spPr>
          <a:xfrm>
            <a:off x="6896100" y="1588700"/>
            <a:ext cx="2082621" cy="646331"/>
          </a:xfrm>
          <a:prstGeom prst="rect">
            <a:avLst/>
          </a:prstGeom>
          <a:noFill/>
        </p:spPr>
        <p:txBody>
          <a:bodyPr wrap="none" rtlCol="0">
            <a:spAutoFit/>
          </a:bodyPr>
          <a:lstStyle/>
          <a:p>
            <a:r>
              <a:rPr lang="en-US" sz="3600" dirty="0" smtClean="0"/>
              <a:t>Primitives</a:t>
            </a:r>
            <a:endParaRPr lang="en-US" sz="3600" dirty="0"/>
          </a:p>
        </p:txBody>
      </p:sp>
      <p:sp>
        <p:nvSpPr>
          <p:cNvPr id="25" name="Szövegdoboz 24"/>
          <p:cNvSpPr txBox="1"/>
          <p:nvPr/>
        </p:nvSpPr>
        <p:spPr>
          <a:xfrm>
            <a:off x="394237" y="5849988"/>
            <a:ext cx="1313180" cy="646331"/>
          </a:xfrm>
          <a:prstGeom prst="rect">
            <a:avLst/>
          </a:prstGeom>
          <a:noFill/>
        </p:spPr>
        <p:txBody>
          <a:bodyPr wrap="none" rtlCol="0">
            <a:spAutoFit/>
          </a:bodyPr>
          <a:lstStyle/>
          <a:p>
            <a:r>
              <a:rPr lang="en-US" sz="3600" dirty="0" smtClean="0"/>
              <a:t>Pixels</a:t>
            </a:r>
            <a:endParaRPr lang="en-US" sz="36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pPr>
              <a:defRPr/>
            </a:pPr>
            <a:r>
              <a:rPr lang="en-US" dirty="0" smtClean="0">
                <a:solidFill>
                  <a:srgbClr val="FF0000"/>
                </a:solidFill>
              </a:rPr>
              <a:t>Line segment rasterization</a:t>
            </a:r>
            <a:endParaRPr lang="hu-HU" dirty="0" smtClean="0">
              <a:solidFill>
                <a:srgbClr val="FF0000"/>
              </a:solidFill>
            </a:endParaRPr>
          </a:p>
        </p:txBody>
      </p:sp>
      <p:sp>
        <p:nvSpPr>
          <p:cNvPr id="30723" name="Rectangle 3"/>
          <p:cNvSpPr>
            <a:spLocks noChangeArrowheads="1"/>
          </p:cNvSpPr>
          <p:nvPr/>
        </p:nvSpPr>
        <p:spPr bwMode="auto">
          <a:xfrm>
            <a:off x="1219200" y="2362200"/>
            <a:ext cx="304800" cy="30480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p>
        </p:txBody>
      </p:sp>
      <p:sp>
        <p:nvSpPr>
          <p:cNvPr id="30724" name="Rectangle 4"/>
          <p:cNvSpPr>
            <a:spLocks noChangeArrowheads="1"/>
          </p:cNvSpPr>
          <p:nvPr/>
        </p:nvSpPr>
        <p:spPr bwMode="auto">
          <a:xfrm>
            <a:off x="1828800" y="2362200"/>
            <a:ext cx="304800" cy="30480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p>
        </p:txBody>
      </p:sp>
      <p:sp>
        <p:nvSpPr>
          <p:cNvPr id="30725" name="Rectangle 5"/>
          <p:cNvSpPr>
            <a:spLocks noChangeArrowheads="1"/>
          </p:cNvSpPr>
          <p:nvPr/>
        </p:nvSpPr>
        <p:spPr bwMode="auto">
          <a:xfrm>
            <a:off x="2438400" y="2362200"/>
            <a:ext cx="304800" cy="30480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p>
        </p:txBody>
      </p:sp>
      <p:sp>
        <p:nvSpPr>
          <p:cNvPr id="30726" name="Rectangle 6"/>
          <p:cNvSpPr>
            <a:spLocks noChangeArrowheads="1"/>
          </p:cNvSpPr>
          <p:nvPr/>
        </p:nvSpPr>
        <p:spPr bwMode="auto">
          <a:xfrm>
            <a:off x="3048000" y="2362200"/>
            <a:ext cx="304800" cy="30480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p>
        </p:txBody>
      </p:sp>
      <p:sp>
        <p:nvSpPr>
          <p:cNvPr id="30727" name="Rectangle 7"/>
          <p:cNvSpPr>
            <a:spLocks noChangeArrowheads="1"/>
          </p:cNvSpPr>
          <p:nvPr/>
        </p:nvSpPr>
        <p:spPr bwMode="auto">
          <a:xfrm>
            <a:off x="3657600" y="2362200"/>
            <a:ext cx="304800" cy="30480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p>
        </p:txBody>
      </p:sp>
      <p:sp>
        <p:nvSpPr>
          <p:cNvPr id="30728" name="Rectangle 8"/>
          <p:cNvSpPr>
            <a:spLocks noChangeArrowheads="1"/>
          </p:cNvSpPr>
          <p:nvPr/>
        </p:nvSpPr>
        <p:spPr bwMode="auto">
          <a:xfrm>
            <a:off x="1219200" y="5029200"/>
            <a:ext cx="2743200" cy="3810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p>
        </p:txBody>
      </p:sp>
      <p:sp>
        <p:nvSpPr>
          <p:cNvPr id="30729" name="Rectangle 9"/>
          <p:cNvSpPr>
            <a:spLocks noChangeArrowheads="1"/>
          </p:cNvSpPr>
          <p:nvPr/>
        </p:nvSpPr>
        <p:spPr bwMode="auto">
          <a:xfrm>
            <a:off x="1219200" y="4267200"/>
            <a:ext cx="2743200" cy="3810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p>
        </p:txBody>
      </p:sp>
      <p:sp>
        <p:nvSpPr>
          <p:cNvPr id="30730" name="Rectangle 10"/>
          <p:cNvSpPr>
            <a:spLocks noChangeArrowheads="1"/>
          </p:cNvSpPr>
          <p:nvPr/>
        </p:nvSpPr>
        <p:spPr bwMode="auto">
          <a:xfrm>
            <a:off x="1219200" y="3505200"/>
            <a:ext cx="2743200" cy="3810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p>
        </p:txBody>
      </p:sp>
      <p:sp>
        <p:nvSpPr>
          <p:cNvPr id="30731" name="Rectangle 11"/>
          <p:cNvSpPr>
            <a:spLocks noChangeArrowheads="1"/>
          </p:cNvSpPr>
          <p:nvPr/>
        </p:nvSpPr>
        <p:spPr bwMode="auto">
          <a:xfrm>
            <a:off x="1219200" y="2743200"/>
            <a:ext cx="2743200" cy="3810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p>
        </p:txBody>
      </p:sp>
      <p:sp>
        <p:nvSpPr>
          <p:cNvPr id="30732" name="Line 14"/>
          <p:cNvSpPr>
            <a:spLocks noChangeShapeType="1"/>
          </p:cNvSpPr>
          <p:nvPr/>
        </p:nvSpPr>
        <p:spPr bwMode="auto">
          <a:xfrm>
            <a:off x="1219200" y="2362200"/>
            <a:ext cx="2743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30733" name="Freeform 16"/>
          <p:cNvSpPr>
            <a:spLocks/>
          </p:cNvSpPr>
          <p:nvPr/>
        </p:nvSpPr>
        <p:spPr bwMode="auto">
          <a:xfrm>
            <a:off x="1524000" y="3505200"/>
            <a:ext cx="2133600" cy="1143000"/>
          </a:xfrm>
          <a:custGeom>
            <a:avLst/>
            <a:gdLst>
              <a:gd name="T0" fmla="*/ 0 w 1344"/>
              <a:gd name="T1" fmla="*/ 2147483647 h 720"/>
              <a:gd name="T2" fmla="*/ 2147483647 w 1344"/>
              <a:gd name="T3" fmla="*/ 2147483647 h 720"/>
              <a:gd name="T4" fmla="*/ 2147483647 w 1344"/>
              <a:gd name="T5" fmla="*/ 2147483647 h 720"/>
              <a:gd name="T6" fmla="*/ 2147483647 w 1344"/>
              <a:gd name="T7" fmla="*/ 2147483647 h 720"/>
              <a:gd name="T8" fmla="*/ 2147483647 w 1344"/>
              <a:gd name="T9" fmla="*/ 2147483647 h 720"/>
              <a:gd name="T10" fmla="*/ 2147483647 w 1344"/>
              <a:gd name="T11" fmla="*/ 2147483647 h 720"/>
              <a:gd name="T12" fmla="*/ 2147483647 w 1344"/>
              <a:gd name="T13" fmla="*/ 0 h 720"/>
              <a:gd name="T14" fmla="*/ 2147483647 w 1344"/>
              <a:gd name="T15" fmla="*/ 0 h 720"/>
              <a:gd name="T16" fmla="*/ 2147483647 w 1344"/>
              <a:gd name="T17" fmla="*/ 2147483647 h 720"/>
              <a:gd name="T18" fmla="*/ 2147483647 w 1344"/>
              <a:gd name="T19" fmla="*/ 2147483647 h 720"/>
              <a:gd name="T20" fmla="*/ 2147483647 w 1344"/>
              <a:gd name="T21" fmla="*/ 2147483647 h 720"/>
              <a:gd name="T22" fmla="*/ 0 w 1344"/>
              <a:gd name="T23" fmla="*/ 2147483647 h 720"/>
              <a:gd name="T24" fmla="*/ 0 w 1344"/>
              <a:gd name="T25" fmla="*/ 2147483647 h 7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44"/>
              <a:gd name="T40" fmla="*/ 0 h 720"/>
              <a:gd name="T41" fmla="*/ 1344 w 1344"/>
              <a:gd name="T42" fmla="*/ 720 h 72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44" h="720">
                <a:moveTo>
                  <a:pt x="0" y="720"/>
                </a:moveTo>
                <a:lnTo>
                  <a:pt x="576" y="720"/>
                </a:lnTo>
                <a:lnTo>
                  <a:pt x="576" y="480"/>
                </a:lnTo>
                <a:lnTo>
                  <a:pt x="960" y="478"/>
                </a:lnTo>
                <a:lnTo>
                  <a:pt x="960" y="238"/>
                </a:lnTo>
                <a:lnTo>
                  <a:pt x="1344" y="240"/>
                </a:lnTo>
                <a:lnTo>
                  <a:pt x="1344" y="0"/>
                </a:lnTo>
                <a:lnTo>
                  <a:pt x="960" y="0"/>
                </a:lnTo>
                <a:lnTo>
                  <a:pt x="960" y="240"/>
                </a:lnTo>
                <a:lnTo>
                  <a:pt x="576" y="240"/>
                </a:lnTo>
                <a:lnTo>
                  <a:pt x="576" y="480"/>
                </a:lnTo>
                <a:lnTo>
                  <a:pt x="0" y="480"/>
                </a:lnTo>
                <a:lnTo>
                  <a:pt x="0" y="720"/>
                </a:lnTo>
                <a:close/>
              </a:path>
            </a:pathLst>
          </a:custGeom>
          <a:solidFill>
            <a:schemeClr val="accent2">
              <a:alpha val="50195"/>
            </a:schemeClr>
          </a:solidFill>
          <a:ln w="12700" cap="flat" cmpd="sng">
            <a:solidFill>
              <a:schemeClr val="tx1"/>
            </a:solidFill>
            <a:prstDash val="solid"/>
            <a:round/>
            <a:headEnd/>
            <a:tailEnd/>
          </a:ln>
        </p:spPr>
        <p:txBody>
          <a:bodyPr wrap="none" anchor="ctr"/>
          <a:lstStyle/>
          <a:p>
            <a:endParaRPr lang="hu-HU"/>
          </a:p>
        </p:txBody>
      </p:sp>
      <p:sp>
        <p:nvSpPr>
          <p:cNvPr id="30734" name="Line 15"/>
          <p:cNvSpPr>
            <a:spLocks noChangeShapeType="1"/>
          </p:cNvSpPr>
          <p:nvPr/>
        </p:nvSpPr>
        <p:spPr bwMode="auto">
          <a:xfrm flipV="1">
            <a:off x="1676400" y="3733800"/>
            <a:ext cx="1828800" cy="762000"/>
          </a:xfrm>
          <a:prstGeom prst="line">
            <a:avLst/>
          </a:prstGeom>
          <a:noFill/>
          <a:ln w="5715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30735" name="Text Box 17"/>
          <p:cNvSpPr txBox="1">
            <a:spLocks noChangeArrowheads="1"/>
          </p:cNvSpPr>
          <p:nvPr/>
        </p:nvSpPr>
        <p:spPr bwMode="auto">
          <a:xfrm>
            <a:off x="4860925" y="2022475"/>
            <a:ext cx="3698448"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hu-HU" altLang="hu-HU" dirty="0" smtClean="0"/>
              <a:t>E</a:t>
            </a:r>
            <a:r>
              <a:rPr lang="en-US" altLang="hu-HU" dirty="0" err="1" smtClean="0"/>
              <a:t>xplicit</a:t>
            </a:r>
            <a:r>
              <a:rPr lang="en-US" altLang="hu-HU" dirty="0" smtClean="0"/>
              <a:t> equation of the line</a:t>
            </a:r>
            <a:r>
              <a:rPr lang="hu-HU" altLang="hu-HU" dirty="0" smtClean="0"/>
              <a:t>:</a:t>
            </a:r>
            <a:endParaRPr lang="hu-HU" altLang="hu-HU" dirty="0"/>
          </a:p>
          <a:p>
            <a:r>
              <a:rPr lang="hu-HU" altLang="hu-HU" dirty="0"/>
              <a:t>	</a:t>
            </a:r>
            <a:r>
              <a:rPr lang="hu-HU" altLang="hu-HU" i="1" dirty="0"/>
              <a:t>y</a:t>
            </a:r>
            <a:r>
              <a:rPr lang="hu-HU" altLang="hu-HU" dirty="0"/>
              <a:t> = </a:t>
            </a:r>
            <a:r>
              <a:rPr lang="hu-HU" altLang="hu-HU" i="1" dirty="0" err="1"/>
              <a:t>mx</a:t>
            </a:r>
            <a:r>
              <a:rPr lang="hu-HU" altLang="hu-HU" dirty="0"/>
              <a:t> + </a:t>
            </a:r>
            <a:r>
              <a:rPr lang="hu-HU" altLang="hu-HU" i="1" dirty="0"/>
              <a:t>b</a:t>
            </a:r>
          </a:p>
          <a:p>
            <a:endParaRPr lang="hu-HU" altLang="hu-HU" i="1" dirty="0"/>
          </a:p>
          <a:p>
            <a:r>
              <a:rPr lang="en-US" altLang="hu-HU" dirty="0" smtClean="0"/>
              <a:t>Drawing algorithm:</a:t>
            </a:r>
            <a:endParaRPr lang="hu-HU" altLang="hu-HU" dirty="0"/>
          </a:p>
          <a:p>
            <a:endParaRPr lang="hu-HU" altLang="hu-HU" dirty="0"/>
          </a:p>
          <a:p>
            <a:r>
              <a:rPr lang="hu-HU" altLang="hu-HU" dirty="0" err="1"/>
              <a:t>for</a:t>
            </a:r>
            <a:r>
              <a:rPr lang="hu-HU" altLang="hu-HU" dirty="0"/>
              <a:t>( x </a:t>
            </a:r>
            <a:r>
              <a:rPr lang="en-US" altLang="hu-HU" dirty="0"/>
              <a:t>= x1; x &lt;= x2; x</a:t>
            </a:r>
            <a:r>
              <a:rPr lang="en-US" altLang="hu-HU" dirty="0" smtClean="0"/>
              <a:t>++ ) </a:t>
            </a:r>
            <a:r>
              <a:rPr lang="en-US" altLang="hu-HU" dirty="0"/>
              <a:t>{</a:t>
            </a:r>
          </a:p>
          <a:p>
            <a:r>
              <a:rPr lang="en-US" altLang="hu-HU" dirty="0"/>
              <a:t>	</a:t>
            </a:r>
            <a:r>
              <a:rPr lang="en-US" altLang="hu-HU" dirty="0" smtClean="0"/>
              <a:t>Y </a:t>
            </a:r>
            <a:r>
              <a:rPr lang="en-US" altLang="hu-HU" dirty="0"/>
              <a:t>= </a:t>
            </a:r>
            <a:r>
              <a:rPr lang="hu-HU" altLang="hu-HU" dirty="0"/>
              <a:t>m*x + b;</a:t>
            </a:r>
          </a:p>
          <a:p>
            <a:r>
              <a:rPr lang="hu-HU" altLang="hu-HU" dirty="0"/>
              <a:t>	y = </a:t>
            </a:r>
            <a:r>
              <a:rPr lang="hu-HU" altLang="hu-HU" dirty="0" err="1"/>
              <a:t>Round</a:t>
            </a:r>
            <a:r>
              <a:rPr lang="hu-HU" altLang="hu-HU" dirty="0"/>
              <a:t>( </a:t>
            </a:r>
            <a:r>
              <a:rPr lang="hu-HU" altLang="hu-HU" dirty="0" err="1"/>
              <a:t>Y</a:t>
            </a:r>
            <a:r>
              <a:rPr lang="hu-HU" altLang="hu-HU" dirty="0"/>
              <a:t> );</a:t>
            </a:r>
          </a:p>
          <a:p>
            <a:r>
              <a:rPr lang="hu-HU" altLang="hu-HU" dirty="0"/>
              <a:t>	</a:t>
            </a:r>
            <a:r>
              <a:rPr lang="hu-HU" altLang="hu-HU" dirty="0" err="1"/>
              <a:t>write</a:t>
            </a:r>
            <a:r>
              <a:rPr lang="hu-HU" altLang="hu-HU" dirty="0"/>
              <a:t>( x, y );</a:t>
            </a:r>
          </a:p>
          <a:p>
            <a:r>
              <a:rPr lang="hu-HU" altLang="hu-HU" dirty="0"/>
              <a:t>}</a:t>
            </a:r>
          </a:p>
        </p:txBody>
      </p:sp>
      <p:sp>
        <p:nvSpPr>
          <p:cNvPr id="30736" name="Rectangle 18"/>
          <p:cNvSpPr>
            <a:spLocks noChangeArrowheads="1"/>
          </p:cNvSpPr>
          <p:nvPr/>
        </p:nvSpPr>
        <p:spPr bwMode="auto">
          <a:xfrm>
            <a:off x="4724400" y="3581400"/>
            <a:ext cx="4038600" cy="23622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p>
        </p:txBody>
      </p:sp>
      <p:sp>
        <p:nvSpPr>
          <p:cNvPr id="30737" name="Rectangle 19"/>
          <p:cNvSpPr>
            <a:spLocks noChangeArrowheads="1"/>
          </p:cNvSpPr>
          <p:nvPr/>
        </p:nvSpPr>
        <p:spPr bwMode="auto">
          <a:xfrm>
            <a:off x="1447800" y="54864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hu-HU"/>
              <a:t>x1</a:t>
            </a:r>
            <a:endParaRPr lang="hu-HU" altLang="hu-HU"/>
          </a:p>
        </p:txBody>
      </p:sp>
      <p:sp>
        <p:nvSpPr>
          <p:cNvPr id="30738" name="Rectangle 20"/>
          <p:cNvSpPr>
            <a:spLocks noChangeArrowheads="1"/>
          </p:cNvSpPr>
          <p:nvPr/>
        </p:nvSpPr>
        <p:spPr bwMode="auto">
          <a:xfrm>
            <a:off x="3276600" y="54864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hu-HU"/>
              <a:t>x2</a:t>
            </a:r>
            <a:endParaRPr lang="hu-HU" altLang="hu-HU"/>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457200" y="274638"/>
            <a:ext cx="6006662" cy="1143000"/>
          </a:xfrm>
        </p:spPr>
        <p:txBody>
          <a:bodyPr>
            <a:normAutofit fontScale="90000"/>
          </a:bodyPr>
          <a:lstStyle/>
          <a:p>
            <a:pPr>
              <a:defRPr/>
            </a:pPr>
            <a:r>
              <a:rPr lang="hu-HU" dirty="0" err="1" smtClean="0">
                <a:solidFill>
                  <a:srgbClr val="FF0000"/>
                </a:solidFill>
              </a:rPr>
              <a:t>Incremental</a:t>
            </a:r>
            <a:r>
              <a:rPr lang="hu-HU" dirty="0" smtClean="0">
                <a:solidFill>
                  <a:srgbClr val="FF0000"/>
                </a:solidFill>
              </a:rPr>
              <a:t> </a:t>
            </a:r>
            <a:r>
              <a:rPr lang="hu-HU" dirty="0" err="1" smtClean="0">
                <a:solidFill>
                  <a:srgbClr val="FF0000"/>
                </a:solidFill>
              </a:rPr>
              <a:t>principle</a:t>
            </a:r>
            <a:r>
              <a:rPr lang="hu-HU" dirty="0" smtClean="0">
                <a:solidFill>
                  <a:srgbClr val="FF0000"/>
                </a:solidFill>
              </a:rPr>
              <a:t> and </a:t>
            </a:r>
            <a:br>
              <a:rPr lang="hu-HU" dirty="0" smtClean="0">
                <a:solidFill>
                  <a:srgbClr val="FF0000"/>
                </a:solidFill>
              </a:rPr>
            </a:br>
            <a:r>
              <a:rPr lang="hu-HU" dirty="0" smtClean="0">
                <a:solidFill>
                  <a:srgbClr val="FF0000"/>
                </a:solidFill>
              </a:rPr>
              <a:t>fixed </a:t>
            </a:r>
            <a:r>
              <a:rPr lang="hu-HU" dirty="0" err="1" smtClean="0">
                <a:solidFill>
                  <a:srgbClr val="FF0000"/>
                </a:solidFill>
              </a:rPr>
              <a:t>point</a:t>
            </a:r>
            <a:r>
              <a:rPr lang="hu-HU" dirty="0" smtClean="0">
                <a:solidFill>
                  <a:srgbClr val="FF0000"/>
                </a:solidFill>
              </a:rPr>
              <a:t> </a:t>
            </a:r>
            <a:r>
              <a:rPr lang="hu-HU" dirty="0" err="1" smtClean="0">
                <a:solidFill>
                  <a:srgbClr val="FF0000"/>
                </a:solidFill>
              </a:rPr>
              <a:t>implementation</a:t>
            </a:r>
            <a:endParaRPr lang="hu-HU" dirty="0" smtClean="0">
              <a:solidFill>
                <a:srgbClr val="FF0000"/>
              </a:solidFill>
            </a:endParaRPr>
          </a:p>
        </p:txBody>
      </p:sp>
      <p:sp>
        <p:nvSpPr>
          <p:cNvPr id="7" name="Rectangle 3"/>
          <p:cNvSpPr>
            <a:spLocks noChangeArrowheads="1"/>
          </p:cNvSpPr>
          <p:nvPr/>
        </p:nvSpPr>
        <p:spPr bwMode="auto">
          <a:xfrm>
            <a:off x="157397" y="2829597"/>
            <a:ext cx="4377128" cy="3783087"/>
          </a:xfrm>
          <a:prstGeom prst="rect">
            <a:avLst/>
          </a:prstGeom>
          <a:solidFill>
            <a:schemeClr val="accent6">
              <a:lumMod val="20000"/>
              <a:lumOff val="80000"/>
            </a:schemeClr>
          </a:solidFill>
          <a:ln w="12700">
            <a:solidFill>
              <a:schemeClr val="accent6">
                <a:lumMod val="50000"/>
              </a:schemeClr>
            </a:solidFill>
            <a:miter lim="800000"/>
            <a:headEnd/>
            <a:tailEnd/>
          </a:ln>
        </p:spPr>
        <p:txBody>
          <a:bodyPr wrap="square" lIns="90488" tIns="44450" rIns="90488" bIns="44450">
            <a:spAutoFit/>
          </a:bodyPr>
          <a:lstStyle/>
          <a:p>
            <a:pPr>
              <a:defRPr/>
            </a:pPr>
            <a:r>
              <a:rPr lang="hu-HU" b="1" dirty="0" smtClean="0">
                <a:latin typeface="+mn-lt"/>
              </a:rPr>
              <a:t>Line</a:t>
            </a:r>
            <a:r>
              <a:rPr lang="en-US" b="1" dirty="0" smtClean="0">
                <a:latin typeface="+mn-lt"/>
              </a:rPr>
              <a:t>Float </a:t>
            </a:r>
            <a:r>
              <a:rPr lang="hu-HU" b="1" dirty="0" smtClean="0">
                <a:latin typeface="+mn-lt"/>
              </a:rPr>
              <a:t>(</a:t>
            </a:r>
            <a:r>
              <a:rPr lang="en-US" b="1" dirty="0" smtClean="0">
                <a:latin typeface="+mn-lt"/>
              </a:rPr>
              <a:t>short </a:t>
            </a:r>
            <a:r>
              <a:rPr lang="hu-HU" b="1" dirty="0" smtClean="0">
                <a:latin typeface="+mn-lt"/>
              </a:rPr>
              <a:t>x1,</a:t>
            </a:r>
            <a:r>
              <a:rPr lang="en-US" b="1" dirty="0" smtClean="0">
                <a:latin typeface="+mn-lt"/>
              </a:rPr>
              <a:t> short </a:t>
            </a:r>
            <a:r>
              <a:rPr lang="hu-HU" b="1" dirty="0">
                <a:latin typeface="+mn-lt"/>
              </a:rPr>
              <a:t>y1, </a:t>
            </a:r>
            <a:endParaRPr lang="en-US" b="1" dirty="0" smtClean="0">
              <a:latin typeface="+mn-lt"/>
            </a:endParaRPr>
          </a:p>
          <a:p>
            <a:pPr>
              <a:defRPr/>
            </a:pPr>
            <a:r>
              <a:rPr lang="en-US" b="1" dirty="0">
                <a:latin typeface="+mn-lt"/>
              </a:rPr>
              <a:t> </a:t>
            </a:r>
            <a:r>
              <a:rPr lang="en-US" b="1" dirty="0" smtClean="0">
                <a:latin typeface="+mn-lt"/>
              </a:rPr>
              <a:t>                  short </a:t>
            </a:r>
            <a:r>
              <a:rPr lang="hu-HU" b="1" dirty="0">
                <a:latin typeface="+mn-lt"/>
              </a:rPr>
              <a:t>x2, </a:t>
            </a:r>
            <a:r>
              <a:rPr lang="en-US" b="1" dirty="0" smtClean="0">
                <a:latin typeface="+mn-lt"/>
              </a:rPr>
              <a:t>short </a:t>
            </a:r>
            <a:r>
              <a:rPr lang="hu-HU" b="1" dirty="0">
                <a:latin typeface="+mn-lt"/>
              </a:rPr>
              <a:t>y2) {</a:t>
            </a:r>
            <a:endParaRPr lang="hu-HU" sz="2000" b="1" dirty="0">
              <a:latin typeface="+mn-lt"/>
            </a:endParaRPr>
          </a:p>
          <a:p>
            <a:pPr>
              <a:defRPr/>
            </a:pPr>
            <a:r>
              <a:rPr lang="en-US" dirty="0">
                <a:latin typeface="+mn-lt"/>
              </a:rPr>
              <a:t> </a:t>
            </a:r>
            <a:r>
              <a:rPr lang="en-US" dirty="0" smtClean="0">
                <a:latin typeface="+mn-lt"/>
              </a:rPr>
              <a:t>    float </a:t>
            </a:r>
            <a:r>
              <a:rPr lang="hu-HU" dirty="0">
                <a:latin typeface="+mn-lt"/>
              </a:rPr>
              <a:t>m = (y2 - y1)/(x2 - x1)</a:t>
            </a:r>
            <a:r>
              <a:rPr lang="en-US" dirty="0">
                <a:latin typeface="+mn-lt"/>
              </a:rPr>
              <a:t>;</a:t>
            </a:r>
            <a:endParaRPr lang="hu-HU" dirty="0">
              <a:latin typeface="+mn-lt"/>
            </a:endParaRPr>
          </a:p>
          <a:p>
            <a:pPr>
              <a:defRPr/>
            </a:pPr>
            <a:r>
              <a:rPr lang="en-US" dirty="0">
                <a:latin typeface="+mn-lt"/>
              </a:rPr>
              <a:t> </a:t>
            </a:r>
            <a:r>
              <a:rPr lang="en-US" dirty="0" smtClean="0">
                <a:latin typeface="+mn-lt"/>
              </a:rPr>
              <a:t>    float </a:t>
            </a:r>
            <a:r>
              <a:rPr lang="hu-HU" dirty="0" smtClean="0">
                <a:latin typeface="+mn-lt"/>
              </a:rPr>
              <a:t>Y = y1</a:t>
            </a:r>
            <a:r>
              <a:rPr lang="en-US" dirty="0" smtClean="0">
                <a:latin typeface="+mn-lt"/>
              </a:rPr>
              <a:t>;</a:t>
            </a:r>
            <a:r>
              <a:rPr lang="hu-HU" dirty="0" smtClean="0">
                <a:latin typeface="+mn-lt"/>
              </a:rPr>
              <a:t> 		</a:t>
            </a:r>
            <a:r>
              <a:rPr lang="en-US" dirty="0" smtClean="0">
                <a:latin typeface="+mn-lt"/>
              </a:rPr>
              <a:t>      </a:t>
            </a:r>
          </a:p>
          <a:p>
            <a:pPr>
              <a:defRPr/>
            </a:pPr>
            <a:r>
              <a:rPr lang="en-US" dirty="0" smtClean="0">
                <a:latin typeface="+mn-lt"/>
              </a:rPr>
              <a:t>     for(short </a:t>
            </a:r>
            <a:r>
              <a:rPr lang="en-US" dirty="0">
                <a:latin typeface="+mn-lt"/>
              </a:rPr>
              <a:t>x</a:t>
            </a:r>
            <a:r>
              <a:rPr lang="hu-HU" dirty="0">
                <a:latin typeface="+mn-lt"/>
              </a:rPr>
              <a:t> = x1</a:t>
            </a:r>
            <a:r>
              <a:rPr lang="en-US" dirty="0">
                <a:latin typeface="+mn-lt"/>
              </a:rPr>
              <a:t>; x &lt;= x2; x++)</a:t>
            </a:r>
            <a:r>
              <a:rPr lang="hu-HU" dirty="0">
                <a:latin typeface="+mn-lt"/>
              </a:rPr>
              <a:t> {  </a:t>
            </a:r>
          </a:p>
          <a:p>
            <a:pPr>
              <a:defRPr/>
            </a:pPr>
            <a:r>
              <a:rPr lang="en-US" dirty="0">
                <a:latin typeface="+mn-lt"/>
              </a:rPr>
              <a:t> </a:t>
            </a:r>
            <a:r>
              <a:rPr lang="en-US" dirty="0" smtClean="0">
                <a:latin typeface="+mn-lt"/>
              </a:rPr>
              <a:t>          short </a:t>
            </a:r>
            <a:r>
              <a:rPr lang="hu-HU" dirty="0">
                <a:latin typeface="+mn-lt"/>
              </a:rPr>
              <a:t>y</a:t>
            </a:r>
            <a:r>
              <a:rPr lang="hu-HU" dirty="0" smtClean="0">
                <a:latin typeface="+mn-lt"/>
              </a:rPr>
              <a:t> </a:t>
            </a:r>
            <a:r>
              <a:rPr lang="hu-HU" dirty="0">
                <a:latin typeface="+mn-lt"/>
              </a:rPr>
              <a:t>= </a:t>
            </a:r>
            <a:r>
              <a:rPr lang="hu-HU" dirty="0" err="1" smtClean="0">
                <a:latin typeface="+mn-lt"/>
              </a:rPr>
              <a:t>round</a:t>
            </a:r>
            <a:r>
              <a:rPr lang="hu-HU" dirty="0" smtClean="0">
                <a:latin typeface="+mn-lt"/>
              </a:rPr>
              <a:t>(</a:t>
            </a:r>
            <a:r>
              <a:rPr lang="hu-HU" dirty="0" err="1" smtClean="0">
                <a:latin typeface="+mn-lt"/>
              </a:rPr>
              <a:t>Y</a:t>
            </a:r>
            <a:r>
              <a:rPr lang="hu-HU" dirty="0" smtClean="0">
                <a:latin typeface="+mn-lt"/>
              </a:rPr>
              <a:t>)</a:t>
            </a:r>
            <a:r>
              <a:rPr lang="en-US" dirty="0" smtClean="0">
                <a:latin typeface="+mn-lt"/>
              </a:rPr>
              <a:t>;</a:t>
            </a:r>
            <a:r>
              <a:rPr lang="en-US" dirty="0">
                <a:latin typeface="+mn-lt"/>
              </a:rPr>
              <a:t>	</a:t>
            </a:r>
            <a:endParaRPr lang="hu-HU" dirty="0">
              <a:solidFill>
                <a:schemeClr val="accent2"/>
              </a:solidFill>
              <a:latin typeface="+mn-lt"/>
            </a:endParaRPr>
          </a:p>
          <a:p>
            <a:pPr>
              <a:defRPr/>
            </a:pPr>
            <a:r>
              <a:rPr lang="en-US" dirty="0">
                <a:latin typeface="+mn-lt"/>
              </a:rPr>
              <a:t> </a:t>
            </a:r>
            <a:r>
              <a:rPr lang="en-US" dirty="0" smtClean="0">
                <a:latin typeface="+mn-lt"/>
              </a:rPr>
              <a:t>          </a:t>
            </a:r>
            <a:r>
              <a:rPr lang="hu-HU" dirty="0" err="1" smtClean="0">
                <a:latin typeface="+mn-lt"/>
              </a:rPr>
              <a:t>write</a:t>
            </a:r>
            <a:r>
              <a:rPr lang="hu-HU" dirty="0" smtClean="0">
                <a:latin typeface="+mn-lt"/>
              </a:rPr>
              <a:t>(</a:t>
            </a:r>
            <a:r>
              <a:rPr lang="en-US" dirty="0">
                <a:latin typeface="+mn-lt"/>
              </a:rPr>
              <a:t>x</a:t>
            </a:r>
            <a:r>
              <a:rPr lang="hu-HU" dirty="0">
                <a:latin typeface="+mn-lt"/>
              </a:rPr>
              <a:t>, </a:t>
            </a:r>
            <a:r>
              <a:rPr lang="hu-HU" dirty="0" smtClean="0">
                <a:latin typeface="+mn-lt"/>
              </a:rPr>
              <a:t>y, </a:t>
            </a:r>
            <a:r>
              <a:rPr lang="hu-HU" dirty="0" err="1">
                <a:latin typeface="+mn-lt"/>
              </a:rPr>
              <a:t>color</a:t>
            </a:r>
            <a:r>
              <a:rPr lang="hu-HU" dirty="0">
                <a:latin typeface="+mn-lt"/>
              </a:rPr>
              <a:t>)</a:t>
            </a:r>
            <a:r>
              <a:rPr lang="en-US" dirty="0">
                <a:latin typeface="+mn-lt"/>
              </a:rPr>
              <a:t>;</a:t>
            </a:r>
            <a:r>
              <a:rPr lang="hu-HU" dirty="0">
                <a:latin typeface="+mn-lt"/>
              </a:rPr>
              <a:t> </a:t>
            </a:r>
          </a:p>
          <a:p>
            <a:pPr>
              <a:defRPr/>
            </a:pPr>
            <a:r>
              <a:rPr lang="en-US" dirty="0">
                <a:latin typeface="+mn-lt"/>
              </a:rPr>
              <a:t> </a:t>
            </a:r>
            <a:r>
              <a:rPr lang="en-US" dirty="0" smtClean="0">
                <a:latin typeface="+mn-lt"/>
              </a:rPr>
              <a:t>          </a:t>
            </a:r>
            <a:r>
              <a:rPr lang="hu-HU" dirty="0" smtClean="0">
                <a:latin typeface="+mn-lt"/>
              </a:rPr>
              <a:t>Y </a:t>
            </a:r>
            <a:r>
              <a:rPr lang="hu-HU" dirty="0">
                <a:latin typeface="+mn-lt"/>
              </a:rPr>
              <a:t>= </a:t>
            </a:r>
            <a:r>
              <a:rPr lang="hu-HU" dirty="0" err="1" smtClean="0">
                <a:latin typeface="+mn-lt"/>
              </a:rPr>
              <a:t>Y</a:t>
            </a:r>
            <a:r>
              <a:rPr lang="hu-HU" dirty="0" smtClean="0">
                <a:latin typeface="+mn-lt"/>
              </a:rPr>
              <a:t>+m</a:t>
            </a:r>
            <a:r>
              <a:rPr lang="en-US" dirty="0">
                <a:latin typeface="+mn-lt"/>
              </a:rPr>
              <a:t>;</a:t>
            </a:r>
            <a:endParaRPr lang="hu-HU" dirty="0">
              <a:latin typeface="+mn-lt"/>
            </a:endParaRPr>
          </a:p>
          <a:p>
            <a:pPr>
              <a:defRPr/>
            </a:pPr>
            <a:r>
              <a:rPr lang="en-US" dirty="0">
                <a:latin typeface="+mn-lt"/>
              </a:rPr>
              <a:t> </a:t>
            </a:r>
            <a:r>
              <a:rPr lang="en-US" dirty="0" smtClean="0">
                <a:latin typeface="+mn-lt"/>
              </a:rPr>
              <a:t>    </a:t>
            </a:r>
            <a:r>
              <a:rPr lang="hu-HU" dirty="0" smtClean="0">
                <a:latin typeface="+mn-lt"/>
              </a:rPr>
              <a:t>}</a:t>
            </a:r>
            <a:endParaRPr lang="hu-HU" dirty="0">
              <a:latin typeface="+mn-lt"/>
            </a:endParaRPr>
          </a:p>
          <a:p>
            <a:pPr>
              <a:defRPr/>
            </a:pPr>
            <a:r>
              <a:rPr lang="hu-HU" dirty="0">
                <a:latin typeface="+mn-lt"/>
              </a:rPr>
              <a:t>}</a:t>
            </a:r>
          </a:p>
        </p:txBody>
      </p:sp>
      <p:sp>
        <p:nvSpPr>
          <p:cNvPr id="9" name="Rectangle 3"/>
          <p:cNvSpPr>
            <a:spLocks noChangeArrowheads="1"/>
          </p:cNvSpPr>
          <p:nvPr/>
        </p:nvSpPr>
        <p:spPr bwMode="auto">
          <a:xfrm>
            <a:off x="4634459" y="2090933"/>
            <a:ext cx="4397115" cy="4521751"/>
          </a:xfrm>
          <a:prstGeom prst="rect">
            <a:avLst/>
          </a:prstGeom>
          <a:solidFill>
            <a:schemeClr val="accent5">
              <a:lumMod val="20000"/>
              <a:lumOff val="80000"/>
            </a:schemeClr>
          </a:solidFill>
          <a:ln w="12700">
            <a:solidFill>
              <a:schemeClr val="accent5">
                <a:lumMod val="50000"/>
              </a:schemeClr>
            </a:solidFill>
            <a:miter lim="800000"/>
            <a:headEnd/>
            <a:tailEnd/>
          </a:ln>
        </p:spPr>
        <p:txBody>
          <a:bodyPr wrap="square" lIns="90488" tIns="44450" rIns="90488" bIns="44450">
            <a:spAutoFit/>
          </a:bodyPr>
          <a:lstStyle/>
          <a:p>
            <a:pPr>
              <a:defRPr/>
            </a:pPr>
            <a:r>
              <a:rPr lang="en-US" dirty="0" err="1">
                <a:latin typeface="+mn-lt"/>
              </a:rPr>
              <a:t>c</a:t>
            </a:r>
            <a:r>
              <a:rPr lang="en-US" dirty="0" err="1" smtClean="0">
                <a:latin typeface="+mn-lt"/>
              </a:rPr>
              <a:t>onst</a:t>
            </a:r>
            <a:r>
              <a:rPr lang="en-US" dirty="0" smtClean="0">
                <a:latin typeface="+mn-lt"/>
              </a:rPr>
              <a:t> </a:t>
            </a:r>
            <a:r>
              <a:rPr lang="en-US" dirty="0" err="1" smtClean="0">
                <a:latin typeface="+mn-lt"/>
              </a:rPr>
              <a:t>int</a:t>
            </a:r>
            <a:r>
              <a:rPr lang="en-US" dirty="0" smtClean="0">
                <a:latin typeface="+mn-lt"/>
              </a:rPr>
              <a:t> T=1</a:t>
            </a:r>
            <a:r>
              <a:rPr lang="hu-HU" dirty="0" smtClean="0">
                <a:latin typeface="+mn-lt"/>
              </a:rPr>
              <a:t>2</a:t>
            </a:r>
            <a:r>
              <a:rPr lang="en-US" dirty="0" smtClean="0">
                <a:latin typeface="+mn-lt"/>
              </a:rPr>
              <a:t>;</a:t>
            </a:r>
          </a:p>
          <a:p>
            <a:pPr>
              <a:defRPr/>
            </a:pPr>
            <a:endParaRPr lang="en-US" b="1" dirty="0" smtClean="0">
              <a:latin typeface="+mn-lt"/>
            </a:endParaRPr>
          </a:p>
          <a:p>
            <a:pPr>
              <a:defRPr/>
            </a:pPr>
            <a:r>
              <a:rPr lang="hu-HU" b="1" dirty="0" smtClean="0">
                <a:latin typeface="+mn-lt"/>
              </a:rPr>
              <a:t>Line</a:t>
            </a:r>
            <a:r>
              <a:rPr lang="en-US" b="1" dirty="0" smtClean="0">
                <a:latin typeface="+mn-lt"/>
              </a:rPr>
              <a:t>Fix </a:t>
            </a:r>
            <a:r>
              <a:rPr lang="hu-HU" b="1" dirty="0" smtClean="0">
                <a:latin typeface="+mn-lt"/>
              </a:rPr>
              <a:t>(</a:t>
            </a:r>
            <a:r>
              <a:rPr lang="en-US" b="1" dirty="0" smtClean="0">
                <a:latin typeface="+mn-lt"/>
              </a:rPr>
              <a:t>short </a:t>
            </a:r>
            <a:r>
              <a:rPr lang="hu-HU" b="1" dirty="0">
                <a:latin typeface="+mn-lt"/>
              </a:rPr>
              <a:t>x1, </a:t>
            </a:r>
            <a:r>
              <a:rPr lang="en-US" b="1" dirty="0" smtClean="0">
                <a:latin typeface="+mn-lt"/>
              </a:rPr>
              <a:t>short </a:t>
            </a:r>
            <a:r>
              <a:rPr lang="hu-HU" b="1" dirty="0">
                <a:latin typeface="+mn-lt"/>
              </a:rPr>
              <a:t>y1, </a:t>
            </a:r>
            <a:endParaRPr lang="en-US" b="1" dirty="0" smtClean="0">
              <a:latin typeface="+mn-lt"/>
            </a:endParaRPr>
          </a:p>
          <a:p>
            <a:pPr>
              <a:defRPr/>
            </a:pPr>
            <a:r>
              <a:rPr lang="en-US" b="1" dirty="0">
                <a:latin typeface="+mn-lt"/>
              </a:rPr>
              <a:t> </a:t>
            </a:r>
            <a:r>
              <a:rPr lang="en-US" b="1" dirty="0" smtClean="0">
                <a:latin typeface="+mn-lt"/>
              </a:rPr>
              <a:t>               short </a:t>
            </a:r>
            <a:r>
              <a:rPr lang="hu-HU" b="1" dirty="0">
                <a:latin typeface="+mn-lt"/>
              </a:rPr>
              <a:t>x2, </a:t>
            </a:r>
            <a:r>
              <a:rPr lang="en-US" b="1" dirty="0" smtClean="0">
                <a:latin typeface="+mn-lt"/>
              </a:rPr>
              <a:t>short </a:t>
            </a:r>
            <a:r>
              <a:rPr lang="hu-HU" b="1" dirty="0" smtClean="0">
                <a:latin typeface="+mn-lt"/>
              </a:rPr>
              <a:t>y2</a:t>
            </a:r>
            <a:r>
              <a:rPr lang="hu-HU" b="1" dirty="0">
                <a:latin typeface="+mn-lt"/>
              </a:rPr>
              <a:t>) {</a:t>
            </a:r>
          </a:p>
          <a:p>
            <a:pPr>
              <a:defRPr/>
            </a:pPr>
            <a:r>
              <a:rPr lang="en-US" dirty="0">
                <a:latin typeface="+mn-lt"/>
              </a:rPr>
              <a:t> </a:t>
            </a:r>
            <a:r>
              <a:rPr lang="en-US" dirty="0" smtClean="0">
                <a:latin typeface="+mn-lt"/>
              </a:rPr>
              <a:t>    </a:t>
            </a:r>
            <a:r>
              <a:rPr lang="en-US" dirty="0" err="1" smtClean="0">
                <a:latin typeface="+mn-lt"/>
              </a:rPr>
              <a:t>int</a:t>
            </a:r>
            <a:r>
              <a:rPr lang="en-US" dirty="0" smtClean="0">
                <a:latin typeface="+mn-lt"/>
              </a:rPr>
              <a:t> </a:t>
            </a:r>
            <a:r>
              <a:rPr lang="hu-HU" dirty="0">
                <a:latin typeface="+mn-lt"/>
              </a:rPr>
              <a:t>m = </a:t>
            </a:r>
            <a:r>
              <a:rPr lang="en-US" dirty="0" smtClean="0">
                <a:latin typeface="+mn-lt"/>
              </a:rPr>
              <a:t>(</a:t>
            </a:r>
            <a:r>
              <a:rPr lang="hu-HU" dirty="0" smtClean="0">
                <a:latin typeface="+mn-lt"/>
              </a:rPr>
              <a:t>(</a:t>
            </a:r>
            <a:r>
              <a:rPr lang="hu-HU" dirty="0">
                <a:latin typeface="+mn-lt"/>
              </a:rPr>
              <a:t>y2 - y1</a:t>
            </a:r>
            <a:r>
              <a:rPr lang="hu-HU" dirty="0" smtClean="0">
                <a:latin typeface="+mn-lt"/>
              </a:rPr>
              <a:t>)</a:t>
            </a:r>
            <a:r>
              <a:rPr lang="en-US" dirty="0" smtClean="0">
                <a:latin typeface="+mn-lt"/>
              </a:rPr>
              <a:t>&lt;&lt;T)</a:t>
            </a:r>
            <a:r>
              <a:rPr lang="hu-HU" dirty="0" smtClean="0">
                <a:latin typeface="+mn-lt"/>
              </a:rPr>
              <a:t>/(</a:t>
            </a:r>
            <a:r>
              <a:rPr lang="hu-HU" dirty="0">
                <a:latin typeface="+mn-lt"/>
              </a:rPr>
              <a:t>x2 - x1)</a:t>
            </a:r>
            <a:r>
              <a:rPr lang="en-US" dirty="0">
                <a:latin typeface="+mn-lt"/>
              </a:rPr>
              <a:t>;</a:t>
            </a:r>
            <a:endParaRPr lang="hu-HU" dirty="0">
              <a:latin typeface="+mn-lt"/>
            </a:endParaRPr>
          </a:p>
          <a:p>
            <a:pPr>
              <a:defRPr/>
            </a:pPr>
            <a:r>
              <a:rPr lang="en-US" dirty="0">
                <a:latin typeface="+mn-lt"/>
              </a:rPr>
              <a:t> </a:t>
            </a:r>
            <a:r>
              <a:rPr lang="en-US" dirty="0" smtClean="0">
                <a:latin typeface="+mn-lt"/>
              </a:rPr>
              <a:t>    </a:t>
            </a:r>
            <a:r>
              <a:rPr lang="en-US" dirty="0" err="1" smtClean="0">
                <a:latin typeface="+mn-lt"/>
              </a:rPr>
              <a:t>int</a:t>
            </a:r>
            <a:r>
              <a:rPr lang="en-US" dirty="0" smtClean="0">
                <a:latin typeface="+mn-lt"/>
              </a:rPr>
              <a:t> </a:t>
            </a:r>
            <a:r>
              <a:rPr lang="hu-HU" dirty="0">
                <a:latin typeface="+mn-lt"/>
              </a:rPr>
              <a:t>Y</a:t>
            </a:r>
            <a:r>
              <a:rPr lang="hu-HU" dirty="0" smtClean="0">
                <a:latin typeface="+mn-lt"/>
              </a:rPr>
              <a:t> </a:t>
            </a:r>
            <a:r>
              <a:rPr lang="hu-HU" dirty="0">
                <a:latin typeface="+mn-lt"/>
              </a:rPr>
              <a:t>= </a:t>
            </a:r>
            <a:r>
              <a:rPr lang="en-US" dirty="0" smtClean="0">
                <a:latin typeface="+mn-lt"/>
              </a:rPr>
              <a:t>(</a:t>
            </a:r>
            <a:r>
              <a:rPr lang="hu-HU" dirty="0" smtClean="0">
                <a:latin typeface="+mn-lt"/>
              </a:rPr>
              <a:t>y1</a:t>
            </a:r>
            <a:r>
              <a:rPr lang="en-US" dirty="0" smtClean="0">
                <a:latin typeface="+mn-lt"/>
              </a:rPr>
              <a:t>&lt;&lt;T) + (1&lt;&lt;(T-1));</a:t>
            </a:r>
            <a:r>
              <a:rPr lang="hu-HU" dirty="0" smtClean="0">
                <a:latin typeface="+mn-lt"/>
              </a:rPr>
              <a:t> </a:t>
            </a:r>
            <a:endParaRPr lang="hu-HU" dirty="0">
              <a:solidFill>
                <a:schemeClr val="accent2"/>
              </a:solidFill>
              <a:latin typeface="+mn-lt"/>
            </a:endParaRPr>
          </a:p>
          <a:p>
            <a:pPr>
              <a:defRPr/>
            </a:pPr>
            <a:r>
              <a:rPr lang="en-US" dirty="0">
                <a:latin typeface="+mn-lt"/>
              </a:rPr>
              <a:t> </a:t>
            </a:r>
            <a:r>
              <a:rPr lang="en-US" dirty="0" smtClean="0">
                <a:latin typeface="+mn-lt"/>
              </a:rPr>
              <a:t>    for(short </a:t>
            </a:r>
            <a:r>
              <a:rPr lang="en-US" dirty="0">
                <a:latin typeface="+mn-lt"/>
              </a:rPr>
              <a:t>x</a:t>
            </a:r>
            <a:r>
              <a:rPr lang="hu-HU" dirty="0">
                <a:latin typeface="+mn-lt"/>
              </a:rPr>
              <a:t> = x1</a:t>
            </a:r>
            <a:r>
              <a:rPr lang="en-US" dirty="0">
                <a:latin typeface="+mn-lt"/>
              </a:rPr>
              <a:t>; x &lt;= x2; x++)</a:t>
            </a:r>
            <a:r>
              <a:rPr lang="hu-HU" dirty="0">
                <a:latin typeface="+mn-lt"/>
              </a:rPr>
              <a:t> {  </a:t>
            </a:r>
          </a:p>
          <a:p>
            <a:pPr>
              <a:defRPr/>
            </a:pPr>
            <a:r>
              <a:rPr lang="en-US" dirty="0">
                <a:latin typeface="+mn-lt"/>
              </a:rPr>
              <a:t> </a:t>
            </a:r>
            <a:r>
              <a:rPr lang="en-US" dirty="0" smtClean="0">
                <a:latin typeface="+mn-lt"/>
              </a:rPr>
              <a:t>          short </a:t>
            </a:r>
            <a:r>
              <a:rPr lang="hu-HU" dirty="0">
                <a:latin typeface="+mn-lt"/>
              </a:rPr>
              <a:t>y</a:t>
            </a:r>
            <a:r>
              <a:rPr lang="hu-HU" dirty="0" smtClean="0">
                <a:latin typeface="+mn-lt"/>
              </a:rPr>
              <a:t> </a:t>
            </a:r>
            <a:r>
              <a:rPr lang="hu-HU" dirty="0">
                <a:latin typeface="+mn-lt"/>
              </a:rPr>
              <a:t>= </a:t>
            </a:r>
            <a:r>
              <a:rPr lang="hu-HU" dirty="0" err="1" smtClean="0">
                <a:latin typeface="+mn-lt"/>
              </a:rPr>
              <a:t>Y</a:t>
            </a:r>
            <a:r>
              <a:rPr lang="en-US" dirty="0" smtClean="0">
                <a:latin typeface="+mn-lt"/>
              </a:rPr>
              <a:t>&gt;&gt;T;</a:t>
            </a:r>
            <a:r>
              <a:rPr lang="hu-HU" dirty="0">
                <a:latin typeface="+mn-lt"/>
              </a:rPr>
              <a:t>	</a:t>
            </a:r>
            <a:r>
              <a:rPr lang="en-US" dirty="0">
                <a:latin typeface="+mn-lt"/>
              </a:rPr>
              <a:t>	</a:t>
            </a:r>
            <a:endParaRPr lang="hu-HU" dirty="0">
              <a:solidFill>
                <a:schemeClr val="accent2"/>
              </a:solidFill>
              <a:latin typeface="+mn-lt"/>
            </a:endParaRPr>
          </a:p>
          <a:p>
            <a:pPr>
              <a:defRPr/>
            </a:pPr>
            <a:r>
              <a:rPr lang="en-US" dirty="0">
                <a:latin typeface="+mn-lt"/>
              </a:rPr>
              <a:t> </a:t>
            </a:r>
            <a:r>
              <a:rPr lang="en-US" dirty="0" smtClean="0">
                <a:latin typeface="+mn-lt"/>
              </a:rPr>
              <a:t>          </a:t>
            </a:r>
            <a:r>
              <a:rPr lang="hu-HU" dirty="0" err="1" smtClean="0">
                <a:latin typeface="+mn-lt"/>
              </a:rPr>
              <a:t>write</a:t>
            </a:r>
            <a:r>
              <a:rPr lang="hu-HU" dirty="0" smtClean="0">
                <a:latin typeface="+mn-lt"/>
              </a:rPr>
              <a:t>(</a:t>
            </a:r>
            <a:r>
              <a:rPr lang="en-US" dirty="0">
                <a:latin typeface="+mn-lt"/>
              </a:rPr>
              <a:t>x</a:t>
            </a:r>
            <a:r>
              <a:rPr lang="hu-HU" dirty="0">
                <a:latin typeface="+mn-lt"/>
              </a:rPr>
              <a:t>, </a:t>
            </a:r>
            <a:r>
              <a:rPr lang="hu-HU" dirty="0" smtClean="0">
                <a:latin typeface="+mn-lt"/>
              </a:rPr>
              <a:t>y, </a:t>
            </a:r>
            <a:r>
              <a:rPr lang="hu-HU" dirty="0" err="1">
                <a:latin typeface="+mn-lt"/>
              </a:rPr>
              <a:t>color</a:t>
            </a:r>
            <a:r>
              <a:rPr lang="hu-HU" dirty="0">
                <a:latin typeface="+mn-lt"/>
              </a:rPr>
              <a:t>)</a:t>
            </a:r>
            <a:r>
              <a:rPr lang="en-US" dirty="0">
                <a:latin typeface="+mn-lt"/>
              </a:rPr>
              <a:t>;</a:t>
            </a:r>
            <a:r>
              <a:rPr lang="hu-HU" dirty="0">
                <a:latin typeface="+mn-lt"/>
              </a:rPr>
              <a:t> </a:t>
            </a:r>
          </a:p>
          <a:p>
            <a:pPr>
              <a:defRPr/>
            </a:pPr>
            <a:r>
              <a:rPr lang="en-US" dirty="0">
                <a:latin typeface="+mn-lt"/>
              </a:rPr>
              <a:t> </a:t>
            </a:r>
            <a:r>
              <a:rPr lang="en-US" dirty="0" smtClean="0">
                <a:latin typeface="+mn-lt"/>
              </a:rPr>
              <a:t>          </a:t>
            </a:r>
            <a:r>
              <a:rPr lang="hu-HU" dirty="0" smtClean="0">
                <a:latin typeface="+mn-lt"/>
              </a:rPr>
              <a:t>Y </a:t>
            </a:r>
            <a:r>
              <a:rPr lang="hu-HU" dirty="0">
                <a:latin typeface="+mn-lt"/>
              </a:rPr>
              <a:t>= </a:t>
            </a:r>
            <a:r>
              <a:rPr lang="hu-HU" dirty="0" err="1" smtClean="0">
                <a:latin typeface="+mn-lt"/>
              </a:rPr>
              <a:t>Y</a:t>
            </a:r>
            <a:r>
              <a:rPr lang="hu-HU" dirty="0" smtClean="0">
                <a:latin typeface="+mn-lt"/>
              </a:rPr>
              <a:t>+m</a:t>
            </a:r>
            <a:r>
              <a:rPr lang="en-US" dirty="0">
                <a:latin typeface="+mn-lt"/>
              </a:rPr>
              <a:t>;</a:t>
            </a:r>
            <a:endParaRPr lang="hu-HU" dirty="0">
              <a:latin typeface="+mn-lt"/>
            </a:endParaRPr>
          </a:p>
          <a:p>
            <a:pPr>
              <a:defRPr/>
            </a:pPr>
            <a:r>
              <a:rPr lang="en-US" dirty="0">
                <a:latin typeface="+mn-lt"/>
              </a:rPr>
              <a:t> </a:t>
            </a:r>
            <a:r>
              <a:rPr lang="en-US" dirty="0" smtClean="0">
                <a:latin typeface="+mn-lt"/>
              </a:rPr>
              <a:t>    </a:t>
            </a:r>
            <a:r>
              <a:rPr lang="hu-HU" dirty="0" smtClean="0">
                <a:latin typeface="+mn-lt"/>
              </a:rPr>
              <a:t>}</a:t>
            </a:r>
            <a:endParaRPr lang="hu-HU" dirty="0">
              <a:latin typeface="+mn-lt"/>
            </a:endParaRPr>
          </a:p>
          <a:p>
            <a:pPr>
              <a:defRPr/>
            </a:pPr>
            <a:r>
              <a:rPr lang="hu-HU" dirty="0">
                <a:latin typeface="+mn-lt"/>
              </a:rPr>
              <a:t>}</a:t>
            </a:r>
          </a:p>
        </p:txBody>
      </p:sp>
      <p:pic>
        <p:nvPicPr>
          <p:cNvPr id="8" name="Picture 2" descr="https://upload.wikimedia.org/wikipedia/commons/thumb/8/8b/Babbage_Difference_Engine.jpg/300px-Babbage_Difference_Engin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1570" y="24009"/>
            <a:ext cx="2377461" cy="1515833"/>
          </a:xfrm>
          <a:prstGeom prst="rect">
            <a:avLst/>
          </a:prstGeom>
          <a:noFill/>
          <a:extLst>
            <a:ext uri="{909E8E84-426E-40DD-AFC4-6F175D3DCCD1}">
              <a14:hiddenFill xmlns:a14="http://schemas.microsoft.com/office/drawing/2010/main">
                <a:solidFill>
                  <a:srgbClr val="FFFFFF"/>
                </a:solidFill>
              </a14:hiddenFill>
            </a:ext>
          </a:extLst>
        </p:spPr>
      </p:pic>
      <p:sp>
        <p:nvSpPr>
          <p:cNvPr id="10" name="Szövegdoboz 9"/>
          <p:cNvSpPr txBox="1"/>
          <p:nvPr/>
        </p:nvSpPr>
        <p:spPr>
          <a:xfrm>
            <a:off x="6763665" y="24009"/>
            <a:ext cx="2318568" cy="707886"/>
          </a:xfrm>
          <a:prstGeom prst="rect">
            <a:avLst/>
          </a:prstGeom>
          <a:noFill/>
        </p:spPr>
        <p:txBody>
          <a:bodyPr wrap="square" rtlCol="0">
            <a:spAutoFit/>
          </a:bodyPr>
          <a:lstStyle/>
          <a:p>
            <a:r>
              <a:rPr lang="hu-HU" sz="2000" dirty="0" err="1" smtClean="0">
                <a:solidFill>
                  <a:schemeClr val="bg1"/>
                </a:solidFill>
              </a:rPr>
              <a:t>Babbage</a:t>
            </a:r>
            <a:r>
              <a:rPr lang="en-US" sz="2000" dirty="0" smtClean="0">
                <a:solidFill>
                  <a:schemeClr val="bg1"/>
                </a:solidFill>
              </a:rPr>
              <a:t>’s</a:t>
            </a:r>
            <a:r>
              <a:rPr lang="hu-HU" sz="2000" dirty="0" smtClean="0">
                <a:solidFill>
                  <a:schemeClr val="bg1"/>
                </a:solidFill>
              </a:rPr>
              <a:t> </a:t>
            </a:r>
            <a:r>
              <a:rPr lang="hu-HU" sz="2000" dirty="0" err="1" smtClean="0">
                <a:solidFill>
                  <a:schemeClr val="bg1"/>
                </a:solidFill>
              </a:rPr>
              <a:t>Difference</a:t>
            </a:r>
            <a:r>
              <a:rPr lang="hu-HU" sz="2000" dirty="0" smtClean="0">
                <a:solidFill>
                  <a:schemeClr val="bg1"/>
                </a:solidFill>
              </a:rPr>
              <a:t> </a:t>
            </a:r>
            <a:r>
              <a:rPr lang="hu-HU" sz="2000" dirty="0" err="1" smtClean="0">
                <a:solidFill>
                  <a:schemeClr val="bg1"/>
                </a:solidFill>
              </a:rPr>
              <a:t>Engine</a:t>
            </a:r>
            <a:endParaRPr lang="en-US" sz="2000" dirty="0">
              <a:solidFill>
                <a:schemeClr val="bg1"/>
              </a:solidFill>
            </a:endParaRPr>
          </a:p>
        </p:txBody>
      </p:sp>
      <p:sp>
        <p:nvSpPr>
          <p:cNvPr id="11" name="Rectangle 3"/>
          <p:cNvSpPr txBox="1">
            <a:spLocks noChangeArrowheads="1"/>
          </p:cNvSpPr>
          <p:nvPr/>
        </p:nvSpPr>
        <p:spPr>
          <a:xfrm>
            <a:off x="112427" y="1650554"/>
            <a:ext cx="3994877" cy="594255"/>
          </a:xfrm>
          <a:prstGeom prst="rect">
            <a:avLst/>
          </a:prstGeom>
          <a:noFill/>
          <a:ln>
            <a:solidFill>
              <a:schemeClr val="tx1"/>
            </a:solidFill>
          </a:ln>
        </p:spPr>
        <p:txBody>
          <a:bodyPr/>
          <a:lstStyle/>
          <a:p>
            <a:pPr>
              <a:spcBef>
                <a:spcPct val="20000"/>
              </a:spcBef>
              <a:buClr>
                <a:schemeClr val="accent2"/>
              </a:buClr>
              <a:buSzPct val="75000"/>
              <a:defRPr/>
            </a:pPr>
            <a:r>
              <a:rPr lang="hu-HU" sz="3200" i="1" kern="0" dirty="0" smtClean="0">
                <a:cs typeface="Times New Roman" panose="02020603050405020304" pitchFamily="18" charset="0"/>
              </a:rPr>
              <a:t>Y</a:t>
            </a:r>
            <a:r>
              <a:rPr lang="hu-HU" sz="3200" kern="0" dirty="0" smtClean="0">
                <a:cs typeface="Times New Roman" panose="02020603050405020304" pitchFamily="18" charset="0"/>
              </a:rPr>
              <a:t>(</a:t>
            </a:r>
            <a:r>
              <a:rPr lang="en-US" sz="3200" i="1" kern="0" dirty="0" smtClean="0">
                <a:cs typeface="Times New Roman" panose="02020603050405020304" pitchFamily="18" charset="0"/>
              </a:rPr>
              <a:t>x</a:t>
            </a:r>
            <a:r>
              <a:rPr lang="hu-HU" sz="3200" kern="0" dirty="0" smtClean="0">
                <a:cs typeface="Times New Roman" panose="02020603050405020304" pitchFamily="18" charset="0"/>
              </a:rPr>
              <a:t>)=</a:t>
            </a:r>
            <a:r>
              <a:rPr lang="hu-HU" sz="3200" i="1" kern="0" dirty="0" smtClean="0">
                <a:cs typeface="Times New Roman" panose="02020603050405020304" pitchFamily="18" charset="0"/>
              </a:rPr>
              <a:t>m</a:t>
            </a:r>
            <a:r>
              <a:rPr lang="en-US" sz="3200" i="1" kern="0" dirty="0" smtClean="0">
                <a:cs typeface="Times New Roman" panose="02020603050405020304" pitchFamily="18" charset="0"/>
              </a:rPr>
              <a:t>x</a:t>
            </a:r>
            <a:r>
              <a:rPr lang="hu-HU" sz="3200" i="1" kern="0" dirty="0" smtClean="0">
                <a:cs typeface="Times New Roman" panose="02020603050405020304" pitchFamily="18" charset="0"/>
              </a:rPr>
              <a:t>+b</a:t>
            </a:r>
            <a:r>
              <a:rPr lang="en-US" sz="3200" i="1" kern="0" dirty="0" smtClean="0">
                <a:cs typeface="Times New Roman" panose="02020603050405020304" pitchFamily="18" charset="0"/>
              </a:rPr>
              <a:t> </a:t>
            </a:r>
            <a:r>
              <a:rPr lang="hu-HU" sz="3200" kern="0" dirty="0" smtClean="0">
                <a:cs typeface="Times New Roman" panose="02020603050405020304" pitchFamily="18" charset="0"/>
              </a:rPr>
              <a:t>=</a:t>
            </a:r>
            <a:r>
              <a:rPr lang="hu-HU" sz="3200" i="1" kern="0" dirty="0" smtClean="0">
                <a:cs typeface="Times New Roman" panose="02020603050405020304" pitchFamily="18" charset="0"/>
              </a:rPr>
              <a:t>Y</a:t>
            </a:r>
            <a:r>
              <a:rPr lang="hu-HU" sz="3200" kern="0" dirty="0" smtClean="0">
                <a:cs typeface="Times New Roman" panose="02020603050405020304" pitchFamily="18" charset="0"/>
              </a:rPr>
              <a:t>(</a:t>
            </a:r>
            <a:r>
              <a:rPr lang="en-US" sz="3200" i="1" kern="0" dirty="0" smtClean="0">
                <a:cs typeface="Times New Roman" panose="02020603050405020304" pitchFamily="18" charset="0"/>
              </a:rPr>
              <a:t>x</a:t>
            </a:r>
            <a:r>
              <a:rPr lang="hu-HU" sz="3200" kern="0" dirty="0" smtClean="0">
                <a:cs typeface="Times New Roman" panose="02020603050405020304" pitchFamily="18" charset="0"/>
              </a:rPr>
              <a:t>-1)</a:t>
            </a:r>
            <a:r>
              <a:rPr lang="en-US" sz="3200" kern="0" dirty="0" smtClean="0">
                <a:cs typeface="Times New Roman" panose="02020603050405020304" pitchFamily="18" charset="0"/>
              </a:rPr>
              <a:t>+</a:t>
            </a:r>
            <a:r>
              <a:rPr lang="hu-HU" sz="3200" i="1" kern="0" dirty="0" smtClean="0">
                <a:cs typeface="Times New Roman" panose="02020603050405020304" pitchFamily="18" charset="0"/>
              </a:rPr>
              <a:t>m</a:t>
            </a:r>
            <a:endParaRPr lang="hu-HU" sz="3200" i="1" kern="0" dirty="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pPr>
              <a:defRPr/>
            </a:pPr>
            <a:r>
              <a:rPr lang="hu-HU" dirty="0">
                <a:solidFill>
                  <a:srgbClr val="FF0000"/>
                </a:solidFill>
              </a:rPr>
              <a:t>DDA </a:t>
            </a:r>
            <a:r>
              <a:rPr lang="en-US" dirty="0">
                <a:solidFill>
                  <a:srgbClr val="FF0000"/>
                </a:solidFill>
              </a:rPr>
              <a:t>line rasterization hardware</a:t>
            </a:r>
            <a:endParaRPr lang="hu-HU" dirty="0" smtClean="0">
              <a:solidFill>
                <a:srgbClr val="FF0000"/>
              </a:solidFill>
            </a:endParaRPr>
          </a:p>
        </p:txBody>
      </p:sp>
      <p:sp>
        <p:nvSpPr>
          <p:cNvPr id="26" name="Rectangle 23"/>
          <p:cNvSpPr>
            <a:spLocks noChangeArrowheads="1"/>
          </p:cNvSpPr>
          <p:nvPr/>
        </p:nvSpPr>
        <p:spPr bwMode="auto">
          <a:xfrm>
            <a:off x="4953000" y="5251450"/>
            <a:ext cx="1163638" cy="423863"/>
          </a:xfrm>
          <a:prstGeom prst="rect">
            <a:avLst/>
          </a:prstGeom>
          <a:solidFill>
            <a:schemeClr val="accent3">
              <a:lumMod val="20000"/>
              <a:lumOff val="80000"/>
            </a:schemeClr>
          </a:solidFill>
          <a:ln w="12700">
            <a:solidFill>
              <a:schemeClr val="tx1"/>
            </a:solidFill>
            <a:miter lim="800000"/>
            <a:headEnd/>
            <a:tailEnd/>
          </a:ln>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p>
        </p:txBody>
      </p:sp>
      <p:sp>
        <p:nvSpPr>
          <p:cNvPr id="27" name="Rectangle 3"/>
          <p:cNvSpPr>
            <a:spLocks noChangeArrowheads="1"/>
          </p:cNvSpPr>
          <p:nvPr/>
        </p:nvSpPr>
        <p:spPr bwMode="auto">
          <a:xfrm>
            <a:off x="1225550" y="2444750"/>
            <a:ext cx="2273300" cy="596900"/>
          </a:xfrm>
          <a:prstGeom prst="rect">
            <a:avLst/>
          </a:prstGeom>
          <a:solidFill>
            <a:schemeClr val="accent1">
              <a:lumMod val="20000"/>
              <a:lumOff val="80000"/>
            </a:schemeClr>
          </a:solidFill>
          <a:ln w="12700">
            <a:solidFill>
              <a:schemeClr val="tx1"/>
            </a:solidFill>
            <a:miter lim="800000"/>
            <a:headEnd/>
            <a:tailEnd/>
          </a:ln>
          <a:extLst/>
        </p:spPr>
        <p:txBody>
          <a:bodyPr wrap="none" lIns="90488" tIns="44450" rIns="90488" bIns="44450"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hu-HU" altLang="hu-HU" sz="2200" dirty="0" smtClean="0">
                <a:latin typeface="+mn-lt"/>
              </a:rPr>
              <a:t>x </a:t>
            </a:r>
            <a:r>
              <a:rPr lang="hu-HU" altLang="hu-HU" sz="2200" dirty="0" err="1" smtClean="0">
                <a:latin typeface="+mn-lt"/>
              </a:rPr>
              <a:t>counter</a:t>
            </a:r>
            <a:endParaRPr lang="hu-HU" altLang="hu-HU" sz="2200" dirty="0">
              <a:latin typeface="+mn-lt"/>
            </a:endParaRPr>
          </a:p>
        </p:txBody>
      </p:sp>
      <p:sp>
        <p:nvSpPr>
          <p:cNvPr id="28" name="Rectangle 4"/>
          <p:cNvSpPr>
            <a:spLocks noChangeArrowheads="1"/>
          </p:cNvSpPr>
          <p:nvPr/>
        </p:nvSpPr>
        <p:spPr bwMode="auto">
          <a:xfrm>
            <a:off x="3968750" y="2444750"/>
            <a:ext cx="3568700" cy="596900"/>
          </a:xfrm>
          <a:prstGeom prst="rect">
            <a:avLst/>
          </a:prstGeom>
          <a:solidFill>
            <a:schemeClr val="accent1">
              <a:lumMod val="20000"/>
              <a:lumOff val="80000"/>
            </a:schemeClr>
          </a:solidFill>
          <a:ln w="12700">
            <a:solidFill>
              <a:schemeClr val="tx1"/>
            </a:solidFill>
            <a:miter lim="800000"/>
            <a:headEnd/>
            <a:tailEnd/>
          </a:ln>
          <a:extLst/>
        </p:spPr>
        <p:txBody>
          <a:bodyPr wrap="none" lIns="90488" tIns="44450" rIns="90488" bIns="44450"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hu-HU" altLang="hu-HU" sz="2200" dirty="0" smtClean="0">
                <a:latin typeface="+mn-lt"/>
              </a:rPr>
              <a:t>y </a:t>
            </a:r>
            <a:r>
              <a:rPr lang="hu-HU" altLang="hu-HU" sz="2200" dirty="0" err="1" smtClean="0">
                <a:latin typeface="+mn-lt"/>
              </a:rPr>
              <a:t>register</a:t>
            </a:r>
            <a:endParaRPr lang="hu-HU" altLang="hu-HU" sz="2200" dirty="0">
              <a:latin typeface="+mn-lt"/>
            </a:endParaRPr>
          </a:p>
        </p:txBody>
      </p:sp>
      <p:sp>
        <p:nvSpPr>
          <p:cNvPr id="29" name="Freeform 5"/>
          <p:cNvSpPr>
            <a:spLocks/>
          </p:cNvSpPr>
          <p:nvPr/>
        </p:nvSpPr>
        <p:spPr bwMode="auto">
          <a:xfrm>
            <a:off x="4800600" y="3733800"/>
            <a:ext cx="3582988" cy="839788"/>
          </a:xfrm>
          <a:custGeom>
            <a:avLst/>
            <a:gdLst>
              <a:gd name="T0" fmla="*/ 2147483647 w 2257"/>
              <a:gd name="T1" fmla="*/ 0 h 529"/>
              <a:gd name="T2" fmla="*/ 0 w 2257"/>
              <a:gd name="T3" fmla="*/ 2147483647 h 529"/>
              <a:gd name="T4" fmla="*/ 2147483647 w 2257"/>
              <a:gd name="T5" fmla="*/ 2147483647 h 529"/>
              <a:gd name="T6" fmla="*/ 2147483647 w 2257"/>
              <a:gd name="T7" fmla="*/ 0 h 529"/>
              <a:gd name="T8" fmla="*/ 2147483647 w 2257"/>
              <a:gd name="T9" fmla="*/ 0 h 529"/>
              <a:gd name="T10" fmla="*/ 0 60000 65536"/>
              <a:gd name="T11" fmla="*/ 0 60000 65536"/>
              <a:gd name="T12" fmla="*/ 0 60000 65536"/>
              <a:gd name="T13" fmla="*/ 0 60000 65536"/>
              <a:gd name="T14" fmla="*/ 0 60000 65536"/>
              <a:gd name="T15" fmla="*/ 0 w 2257"/>
              <a:gd name="T16" fmla="*/ 0 h 529"/>
              <a:gd name="T17" fmla="*/ 2257 w 2257"/>
              <a:gd name="T18" fmla="*/ 529 h 529"/>
            </a:gdLst>
            <a:ahLst/>
            <a:cxnLst>
              <a:cxn ang="T10">
                <a:pos x="T0" y="T1"/>
              </a:cxn>
              <a:cxn ang="T11">
                <a:pos x="T2" y="T3"/>
              </a:cxn>
              <a:cxn ang="T12">
                <a:pos x="T4" y="T5"/>
              </a:cxn>
              <a:cxn ang="T13">
                <a:pos x="T6" y="T7"/>
              </a:cxn>
              <a:cxn ang="T14">
                <a:pos x="T8" y="T9"/>
              </a:cxn>
            </a:cxnLst>
            <a:rect l="T15" t="T16" r="T17" b="T18"/>
            <a:pathLst>
              <a:path w="2257" h="529">
                <a:moveTo>
                  <a:pt x="384" y="0"/>
                </a:moveTo>
                <a:lnTo>
                  <a:pt x="0" y="528"/>
                </a:lnTo>
                <a:lnTo>
                  <a:pt x="2256" y="528"/>
                </a:lnTo>
                <a:lnTo>
                  <a:pt x="1824" y="0"/>
                </a:lnTo>
                <a:lnTo>
                  <a:pt x="384" y="0"/>
                </a:lnTo>
              </a:path>
            </a:pathLst>
          </a:custGeom>
          <a:solidFill>
            <a:schemeClr val="accent2">
              <a:lumMod val="20000"/>
              <a:lumOff val="80000"/>
            </a:schemeClr>
          </a:solidFill>
          <a:ln w="12700" cap="rnd" cmpd="sng">
            <a:solidFill>
              <a:schemeClr val="tx1"/>
            </a:solidFill>
            <a:prstDash val="solid"/>
            <a:round/>
            <a:headEnd type="none" w="med" len="med"/>
            <a:tailEnd type="none" w="med" len="med"/>
          </a:ln>
          <a:extLst/>
        </p:spPr>
        <p:txBody>
          <a:bodyPr/>
          <a:lstStyle/>
          <a:p>
            <a:endParaRPr lang="hu-HU"/>
          </a:p>
        </p:txBody>
      </p:sp>
      <p:sp>
        <p:nvSpPr>
          <p:cNvPr id="30" name="Line 7"/>
          <p:cNvSpPr>
            <a:spLocks noChangeShapeType="1"/>
          </p:cNvSpPr>
          <p:nvPr/>
        </p:nvSpPr>
        <p:spPr bwMode="auto">
          <a:xfrm flipV="1">
            <a:off x="2362200" y="1898650"/>
            <a:ext cx="0" cy="5461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sz="3600"/>
          </a:p>
        </p:txBody>
      </p:sp>
      <p:sp>
        <p:nvSpPr>
          <p:cNvPr id="31" name="Line 8"/>
          <p:cNvSpPr>
            <a:spLocks noChangeShapeType="1"/>
          </p:cNvSpPr>
          <p:nvPr/>
        </p:nvSpPr>
        <p:spPr bwMode="auto">
          <a:xfrm flipV="1">
            <a:off x="4902200" y="1898650"/>
            <a:ext cx="0" cy="5461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sz="3600"/>
          </a:p>
        </p:txBody>
      </p:sp>
      <p:sp>
        <p:nvSpPr>
          <p:cNvPr id="32" name="Line 9"/>
          <p:cNvSpPr>
            <a:spLocks noChangeShapeType="1"/>
          </p:cNvSpPr>
          <p:nvPr/>
        </p:nvSpPr>
        <p:spPr bwMode="auto">
          <a:xfrm>
            <a:off x="5791200" y="2444750"/>
            <a:ext cx="0" cy="5969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33" name="Line 10"/>
          <p:cNvSpPr>
            <a:spLocks noChangeShapeType="1"/>
          </p:cNvSpPr>
          <p:nvPr/>
        </p:nvSpPr>
        <p:spPr bwMode="auto">
          <a:xfrm flipV="1">
            <a:off x="6477000" y="3041650"/>
            <a:ext cx="0" cy="6985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34" name="Freeform 11"/>
          <p:cNvSpPr>
            <a:spLocks/>
          </p:cNvSpPr>
          <p:nvPr/>
        </p:nvSpPr>
        <p:spPr bwMode="auto">
          <a:xfrm>
            <a:off x="6477000" y="2133600"/>
            <a:ext cx="2135188" cy="2973388"/>
          </a:xfrm>
          <a:custGeom>
            <a:avLst/>
            <a:gdLst>
              <a:gd name="T0" fmla="*/ 0 w 1345"/>
              <a:gd name="T1" fmla="*/ 2147483647 h 1873"/>
              <a:gd name="T2" fmla="*/ 0 w 1345"/>
              <a:gd name="T3" fmla="*/ 0 h 1873"/>
              <a:gd name="T4" fmla="*/ 2147483647 w 1345"/>
              <a:gd name="T5" fmla="*/ 0 h 1873"/>
              <a:gd name="T6" fmla="*/ 2147483647 w 1345"/>
              <a:gd name="T7" fmla="*/ 2147483647 h 1873"/>
              <a:gd name="T8" fmla="*/ 2147483647 w 1345"/>
              <a:gd name="T9" fmla="*/ 2147483647 h 1873"/>
              <a:gd name="T10" fmla="*/ 2147483647 w 1345"/>
              <a:gd name="T11" fmla="*/ 2147483647 h 1873"/>
              <a:gd name="T12" fmla="*/ 0 60000 65536"/>
              <a:gd name="T13" fmla="*/ 0 60000 65536"/>
              <a:gd name="T14" fmla="*/ 0 60000 65536"/>
              <a:gd name="T15" fmla="*/ 0 60000 65536"/>
              <a:gd name="T16" fmla="*/ 0 60000 65536"/>
              <a:gd name="T17" fmla="*/ 0 60000 65536"/>
              <a:gd name="T18" fmla="*/ 0 w 1345"/>
              <a:gd name="T19" fmla="*/ 0 h 1873"/>
              <a:gd name="T20" fmla="*/ 1345 w 1345"/>
              <a:gd name="T21" fmla="*/ 1873 h 1873"/>
            </a:gdLst>
            <a:ahLst/>
            <a:cxnLst>
              <a:cxn ang="T12">
                <a:pos x="T0" y="T1"/>
              </a:cxn>
              <a:cxn ang="T13">
                <a:pos x="T2" y="T3"/>
              </a:cxn>
              <a:cxn ang="T14">
                <a:pos x="T4" y="T5"/>
              </a:cxn>
              <a:cxn ang="T15">
                <a:pos x="T6" y="T7"/>
              </a:cxn>
              <a:cxn ang="T16">
                <a:pos x="T8" y="T9"/>
              </a:cxn>
              <a:cxn ang="T17">
                <a:pos x="T10" y="T11"/>
              </a:cxn>
            </a:cxnLst>
            <a:rect l="T18" t="T19" r="T20" b="T21"/>
            <a:pathLst>
              <a:path w="1345" h="1873">
                <a:moveTo>
                  <a:pt x="0" y="192"/>
                </a:moveTo>
                <a:lnTo>
                  <a:pt x="0" y="0"/>
                </a:lnTo>
                <a:lnTo>
                  <a:pt x="1344" y="0"/>
                </a:lnTo>
                <a:lnTo>
                  <a:pt x="1344" y="1872"/>
                </a:lnTo>
                <a:lnTo>
                  <a:pt x="768" y="1872"/>
                </a:lnTo>
                <a:lnTo>
                  <a:pt x="768" y="1536"/>
                </a:lnTo>
              </a:path>
            </a:pathLst>
          </a:custGeom>
          <a:noFill/>
          <a:ln w="28575" cap="rnd"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35" name="Line 12"/>
          <p:cNvSpPr>
            <a:spLocks noChangeShapeType="1"/>
          </p:cNvSpPr>
          <p:nvPr/>
        </p:nvSpPr>
        <p:spPr bwMode="auto">
          <a:xfrm flipV="1">
            <a:off x="5507038" y="4552950"/>
            <a:ext cx="0" cy="6985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36" name="Rectangle 13"/>
          <p:cNvSpPr>
            <a:spLocks noChangeArrowheads="1"/>
          </p:cNvSpPr>
          <p:nvPr/>
        </p:nvSpPr>
        <p:spPr bwMode="auto">
          <a:xfrm>
            <a:off x="1884363" y="4117975"/>
            <a:ext cx="464872" cy="428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hu-HU" altLang="hu-HU" sz="2200" dirty="0">
                <a:latin typeface="+mn-lt"/>
              </a:rPr>
              <a:t>x1</a:t>
            </a:r>
          </a:p>
        </p:txBody>
      </p:sp>
      <p:sp>
        <p:nvSpPr>
          <p:cNvPr id="37" name="Rectangle 14"/>
          <p:cNvSpPr>
            <a:spLocks noChangeArrowheads="1"/>
          </p:cNvSpPr>
          <p:nvPr/>
        </p:nvSpPr>
        <p:spPr bwMode="auto">
          <a:xfrm>
            <a:off x="5364163" y="5251450"/>
            <a:ext cx="408767" cy="428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hu-HU" altLang="hu-HU" sz="2200" dirty="0">
                <a:latin typeface="+mn-lt"/>
              </a:rPr>
              <a:t>m</a:t>
            </a:r>
          </a:p>
        </p:txBody>
      </p:sp>
      <p:sp>
        <p:nvSpPr>
          <p:cNvPr id="38" name="Rectangle 15"/>
          <p:cNvSpPr>
            <a:spLocks noChangeArrowheads="1"/>
          </p:cNvSpPr>
          <p:nvPr/>
        </p:nvSpPr>
        <p:spPr bwMode="auto">
          <a:xfrm>
            <a:off x="4191000" y="4149725"/>
            <a:ext cx="464872" cy="428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hu-HU" altLang="hu-HU" sz="2200" dirty="0" smtClean="0">
                <a:latin typeface="+mn-lt"/>
              </a:rPr>
              <a:t>y1</a:t>
            </a:r>
            <a:endParaRPr lang="hu-HU" altLang="hu-HU" sz="2200" dirty="0">
              <a:latin typeface="+mn-lt"/>
            </a:endParaRPr>
          </a:p>
        </p:txBody>
      </p:sp>
      <p:sp>
        <p:nvSpPr>
          <p:cNvPr id="39" name="Rectangle 17"/>
          <p:cNvSpPr>
            <a:spLocks noChangeArrowheads="1"/>
          </p:cNvSpPr>
          <p:nvPr/>
        </p:nvSpPr>
        <p:spPr bwMode="auto">
          <a:xfrm>
            <a:off x="2417763" y="1755775"/>
            <a:ext cx="395943"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hu-HU" sz="3200" dirty="0" smtClean="0">
                <a:latin typeface="+mn-lt"/>
              </a:rPr>
              <a:t>X</a:t>
            </a:r>
            <a:endParaRPr lang="hu-HU" altLang="hu-HU" sz="3200" dirty="0">
              <a:latin typeface="+mn-lt"/>
            </a:endParaRPr>
          </a:p>
        </p:txBody>
      </p:sp>
      <p:sp>
        <p:nvSpPr>
          <p:cNvPr id="40" name="Rectangle 18"/>
          <p:cNvSpPr>
            <a:spLocks noChangeArrowheads="1"/>
          </p:cNvSpPr>
          <p:nvPr/>
        </p:nvSpPr>
        <p:spPr bwMode="auto">
          <a:xfrm>
            <a:off x="4916288" y="1755775"/>
            <a:ext cx="383119"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hu-HU" altLang="hu-HU" sz="3200" dirty="0" smtClean="0">
                <a:latin typeface="+mn-lt"/>
              </a:rPr>
              <a:t>Y</a:t>
            </a:r>
            <a:endParaRPr lang="hu-HU" altLang="hu-HU" sz="3200" dirty="0">
              <a:latin typeface="+mn-lt"/>
            </a:endParaRPr>
          </a:p>
        </p:txBody>
      </p:sp>
      <p:sp>
        <p:nvSpPr>
          <p:cNvPr id="41" name="Freeform 19"/>
          <p:cNvSpPr>
            <a:spLocks/>
          </p:cNvSpPr>
          <p:nvPr/>
        </p:nvSpPr>
        <p:spPr bwMode="auto">
          <a:xfrm>
            <a:off x="533400" y="3048000"/>
            <a:ext cx="3430588" cy="534988"/>
          </a:xfrm>
          <a:custGeom>
            <a:avLst/>
            <a:gdLst>
              <a:gd name="T0" fmla="*/ 0 w 2161"/>
              <a:gd name="T1" fmla="*/ 2147483647 h 337"/>
              <a:gd name="T2" fmla="*/ 2147483647 w 2161"/>
              <a:gd name="T3" fmla="*/ 2147483647 h 337"/>
              <a:gd name="T4" fmla="*/ 2147483647 w 2161"/>
              <a:gd name="T5" fmla="*/ 2147483647 h 337"/>
              <a:gd name="T6" fmla="*/ 2147483647 w 2161"/>
              <a:gd name="T7" fmla="*/ 2147483647 h 337"/>
              <a:gd name="T8" fmla="*/ 2147483647 w 2161"/>
              <a:gd name="T9" fmla="*/ 2147483647 h 337"/>
              <a:gd name="T10" fmla="*/ 2147483647 w 2161"/>
              <a:gd name="T11" fmla="*/ 2147483647 h 337"/>
              <a:gd name="T12" fmla="*/ 2147483647 w 2161"/>
              <a:gd name="T13" fmla="*/ 2147483647 h 337"/>
              <a:gd name="T14" fmla="*/ 2147483647 w 2161"/>
              <a:gd name="T15" fmla="*/ 2147483647 h 337"/>
              <a:gd name="T16" fmla="*/ 2147483647 w 2161"/>
              <a:gd name="T17" fmla="*/ 2147483647 h 337"/>
              <a:gd name="T18" fmla="*/ 2147483647 w 2161"/>
              <a:gd name="T19" fmla="*/ 2147483647 h 337"/>
              <a:gd name="T20" fmla="*/ 2147483647 w 2161"/>
              <a:gd name="T21" fmla="*/ 2147483647 h 337"/>
              <a:gd name="T22" fmla="*/ 2147483647 w 2161"/>
              <a:gd name="T23" fmla="*/ 2147483647 h 337"/>
              <a:gd name="T24" fmla="*/ 2147483647 w 2161"/>
              <a:gd name="T25" fmla="*/ 2147483647 h 337"/>
              <a:gd name="T26" fmla="*/ 2147483647 w 2161"/>
              <a:gd name="T27" fmla="*/ 2147483647 h 337"/>
              <a:gd name="T28" fmla="*/ 2147483647 w 2161"/>
              <a:gd name="T29" fmla="*/ 2147483647 h 337"/>
              <a:gd name="T30" fmla="*/ 2147483647 w 2161"/>
              <a:gd name="T31" fmla="*/ 2147483647 h 337"/>
              <a:gd name="T32" fmla="*/ 2147483647 w 2161"/>
              <a:gd name="T33" fmla="*/ 2147483647 h 337"/>
              <a:gd name="T34" fmla="*/ 2147483647 w 2161"/>
              <a:gd name="T35" fmla="*/ 2147483647 h 337"/>
              <a:gd name="T36" fmla="*/ 2147483647 w 2161"/>
              <a:gd name="T37" fmla="*/ 2147483647 h 337"/>
              <a:gd name="T38" fmla="*/ 2147483647 w 2161"/>
              <a:gd name="T39" fmla="*/ 2147483647 h 337"/>
              <a:gd name="T40" fmla="*/ 2147483647 w 2161"/>
              <a:gd name="T41" fmla="*/ 2147483647 h 337"/>
              <a:gd name="T42" fmla="*/ 2147483647 w 2161"/>
              <a:gd name="T43" fmla="*/ 2147483647 h 337"/>
              <a:gd name="T44" fmla="*/ 2147483647 w 2161"/>
              <a:gd name="T45" fmla="*/ 2147483647 h 337"/>
              <a:gd name="T46" fmla="*/ 2147483647 w 2161"/>
              <a:gd name="T47" fmla="*/ 2147483647 h 337"/>
              <a:gd name="T48" fmla="*/ 2147483647 w 2161"/>
              <a:gd name="T49" fmla="*/ 2147483647 h 337"/>
              <a:gd name="T50" fmla="*/ 2147483647 w 2161"/>
              <a:gd name="T51" fmla="*/ 2147483647 h 337"/>
              <a:gd name="T52" fmla="*/ 2147483647 w 2161"/>
              <a:gd name="T53" fmla="*/ 2147483647 h 337"/>
              <a:gd name="T54" fmla="*/ 2147483647 w 2161"/>
              <a:gd name="T55" fmla="*/ 2147483647 h 337"/>
              <a:gd name="T56" fmla="*/ 2147483647 w 2161"/>
              <a:gd name="T57" fmla="*/ 0 h 33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161"/>
              <a:gd name="T88" fmla="*/ 0 h 337"/>
              <a:gd name="T89" fmla="*/ 2161 w 2161"/>
              <a:gd name="T90" fmla="*/ 337 h 33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161" h="337">
                <a:moveTo>
                  <a:pt x="0" y="336"/>
                </a:moveTo>
                <a:lnTo>
                  <a:pt x="39" y="335"/>
                </a:lnTo>
                <a:lnTo>
                  <a:pt x="102" y="335"/>
                </a:lnTo>
                <a:lnTo>
                  <a:pt x="186" y="335"/>
                </a:lnTo>
                <a:lnTo>
                  <a:pt x="291" y="335"/>
                </a:lnTo>
                <a:lnTo>
                  <a:pt x="355" y="335"/>
                </a:lnTo>
                <a:lnTo>
                  <a:pt x="397" y="335"/>
                </a:lnTo>
                <a:lnTo>
                  <a:pt x="555" y="335"/>
                </a:lnTo>
                <a:lnTo>
                  <a:pt x="681" y="335"/>
                </a:lnTo>
                <a:lnTo>
                  <a:pt x="765" y="335"/>
                </a:lnTo>
                <a:lnTo>
                  <a:pt x="797" y="335"/>
                </a:lnTo>
                <a:lnTo>
                  <a:pt x="881" y="335"/>
                </a:lnTo>
                <a:lnTo>
                  <a:pt x="944" y="335"/>
                </a:lnTo>
                <a:lnTo>
                  <a:pt x="1007" y="335"/>
                </a:lnTo>
                <a:lnTo>
                  <a:pt x="1049" y="335"/>
                </a:lnTo>
                <a:lnTo>
                  <a:pt x="1112" y="335"/>
                </a:lnTo>
                <a:lnTo>
                  <a:pt x="1197" y="335"/>
                </a:lnTo>
                <a:lnTo>
                  <a:pt x="1260" y="335"/>
                </a:lnTo>
                <a:lnTo>
                  <a:pt x="1302" y="335"/>
                </a:lnTo>
                <a:lnTo>
                  <a:pt x="1355" y="335"/>
                </a:lnTo>
                <a:lnTo>
                  <a:pt x="1460" y="335"/>
                </a:lnTo>
                <a:lnTo>
                  <a:pt x="1544" y="335"/>
                </a:lnTo>
                <a:lnTo>
                  <a:pt x="1607" y="335"/>
                </a:lnTo>
                <a:lnTo>
                  <a:pt x="1639" y="335"/>
                </a:lnTo>
                <a:lnTo>
                  <a:pt x="1723" y="335"/>
                </a:lnTo>
                <a:lnTo>
                  <a:pt x="1755" y="335"/>
                </a:lnTo>
                <a:lnTo>
                  <a:pt x="1797" y="335"/>
                </a:lnTo>
                <a:lnTo>
                  <a:pt x="1839" y="335"/>
                </a:lnTo>
                <a:lnTo>
                  <a:pt x="2160" y="0"/>
                </a:lnTo>
              </a:path>
            </a:pathLst>
          </a:custGeom>
          <a:noFill/>
          <a:ln w="28575" cap="rnd" cmpd="sng">
            <a:solidFill>
              <a:srgbClr val="00B05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hu-HU"/>
          </a:p>
        </p:txBody>
      </p:sp>
      <p:sp>
        <p:nvSpPr>
          <p:cNvPr id="42" name="Line 20"/>
          <p:cNvSpPr>
            <a:spLocks noChangeShapeType="1"/>
          </p:cNvSpPr>
          <p:nvPr/>
        </p:nvSpPr>
        <p:spPr bwMode="auto">
          <a:xfrm flipV="1">
            <a:off x="768350" y="3041650"/>
            <a:ext cx="444500" cy="546100"/>
          </a:xfrm>
          <a:prstGeom prst="line">
            <a:avLst/>
          </a:prstGeom>
          <a:noFill/>
          <a:ln w="28575">
            <a:solidFill>
              <a:srgbClr val="00B05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43" name="Line 21"/>
          <p:cNvSpPr>
            <a:spLocks noChangeShapeType="1"/>
          </p:cNvSpPr>
          <p:nvPr/>
        </p:nvSpPr>
        <p:spPr bwMode="auto">
          <a:xfrm flipV="1">
            <a:off x="4456113" y="3048000"/>
            <a:ext cx="0" cy="920750"/>
          </a:xfrm>
          <a:prstGeom prst="line">
            <a:avLst/>
          </a:prstGeom>
          <a:noFill/>
          <a:ln w="57150">
            <a:solidFill>
              <a:schemeClr val="tx1"/>
            </a:solidFill>
            <a:round/>
            <a:headEnd type="diamond" w="med" len="me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44" name="Text Box 22"/>
          <p:cNvSpPr txBox="1">
            <a:spLocks noChangeArrowheads="1"/>
          </p:cNvSpPr>
          <p:nvPr/>
        </p:nvSpPr>
        <p:spPr bwMode="auto">
          <a:xfrm>
            <a:off x="6384925" y="3770313"/>
            <a:ext cx="4540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hu-HU" altLang="hu-HU" sz="3600">
                <a:latin typeface="Symbol" pitchFamily="18" charset="2"/>
              </a:rPr>
              <a:t>S</a:t>
            </a:r>
            <a:endParaRPr lang="hu-HU" altLang="hu-HU"/>
          </a:p>
        </p:txBody>
      </p:sp>
      <p:sp>
        <p:nvSpPr>
          <p:cNvPr id="45" name="Text Box 24"/>
          <p:cNvSpPr txBox="1">
            <a:spLocks noChangeArrowheads="1"/>
          </p:cNvSpPr>
          <p:nvPr/>
        </p:nvSpPr>
        <p:spPr bwMode="auto">
          <a:xfrm>
            <a:off x="419100" y="3640138"/>
            <a:ext cx="6383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hu-HU" altLang="hu-HU">
                <a:latin typeface="+mn-lt"/>
              </a:rPr>
              <a:t>CLK</a:t>
            </a:r>
          </a:p>
        </p:txBody>
      </p:sp>
      <p:sp>
        <p:nvSpPr>
          <p:cNvPr id="46" name="Line 21"/>
          <p:cNvSpPr>
            <a:spLocks noChangeShapeType="1"/>
          </p:cNvSpPr>
          <p:nvPr/>
        </p:nvSpPr>
        <p:spPr bwMode="auto">
          <a:xfrm flipV="1">
            <a:off x="5897667" y="3038630"/>
            <a:ext cx="0" cy="276863"/>
          </a:xfrm>
          <a:prstGeom prst="line">
            <a:avLst/>
          </a:prstGeom>
          <a:noFill/>
          <a:ln w="57150">
            <a:solidFill>
              <a:schemeClr val="tx1"/>
            </a:solidFill>
            <a:round/>
            <a:headEnd type="diamond" w="med" len="me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47" name="Rectangle 15"/>
          <p:cNvSpPr>
            <a:spLocks noChangeArrowheads="1"/>
          </p:cNvSpPr>
          <p:nvPr/>
        </p:nvSpPr>
        <p:spPr bwMode="auto">
          <a:xfrm>
            <a:off x="5725191" y="3295043"/>
            <a:ext cx="663644" cy="428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hu-HU" altLang="hu-HU" sz="2200" dirty="0" smtClean="0">
                <a:latin typeface="+mn-lt"/>
              </a:rPr>
              <a:t>10…</a:t>
            </a:r>
            <a:endParaRPr lang="hu-HU" altLang="hu-HU" sz="2200" dirty="0">
              <a:latin typeface="+mn-lt"/>
            </a:endParaRPr>
          </a:p>
        </p:txBody>
      </p:sp>
      <p:sp>
        <p:nvSpPr>
          <p:cNvPr id="48" name="Line 6"/>
          <p:cNvSpPr>
            <a:spLocks noChangeShapeType="1"/>
          </p:cNvSpPr>
          <p:nvPr/>
        </p:nvSpPr>
        <p:spPr bwMode="auto">
          <a:xfrm flipV="1">
            <a:off x="2209800" y="3041650"/>
            <a:ext cx="0" cy="927100"/>
          </a:xfrm>
          <a:prstGeom prst="line">
            <a:avLst/>
          </a:prstGeom>
          <a:noFill/>
          <a:ln w="57150">
            <a:solidFill>
              <a:schemeClr val="tx1"/>
            </a:solidFill>
            <a:round/>
            <a:headEnd type="diamond" w="med" len="me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Tree>
    <p:extLst>
      <p:ext uri="{BB962C8B-B14F-4D97-AF65-F5344CB8AC3E}">
        <p14:creationId xmlns:p14="http://schemas.microsoft.com/office/powerpoint/2010/main" val="41600810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7"/>
          <p:cNvSpPr>
            <a:spLocks noChangeArrowheads="1"/>
          </p:cNvSpPr>
          <p:nvPr/>
        </p:nvSpPr>
        <p:spPr bwMode="auto">
          <a:xfrm>
            <a:off x="2821981" y="2906395"/>
            <a:ext cx="304800" cy="304800"/>
          </a:xfrm>
          <a:prstGeom prst="rect">
            <a:avLst/>
          </a:prstGeom>
          <a:solidFill>
            <a:srgbClr val="00B0F0"/>
          </a:solidFill>
          <a:ln w="28575">
            <a:solidFill>
              <a:schemeClr val="tx1"/>
            </a:solidFill>
            <a:miter lim="800000"/>
            <a:headEnd/>
            <a:tailEnd/>
          </a:ln>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p>
        </p:txBody>
      </p:sp>
      <p:sp>
        <p:nvSpPr>
          <p:cNvPr id="4" name="Rectangle 2"/>
          <p:cNvSpPr txBox="1">
            <a:spLocks noChangeArrowheads="1"/>
          </p:cNvSpPr>
          <p:nvPr/>
        </p:nvSpPr>
        <p:spPr>
          <a:xfrm>
            <a:off x="-144463" y="296863"/>
            <a:ext cx="9288463"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defRPr/>
            </a:pPr>
            <a:r>
              <a:rPr lang="hu-HU" dirty="0" err="1" smtClean="0">
                <a:solidFill>
                  <a:srgbClr val="FF0000"/>
                </a:solidFill>
              </a:rPr>
              <a:t>Naive</a:t>
            </a:r>
            <a:r>
              <a:rPr lang="hu-HU" dirty="0" smtClean="0">
                <a:solidFill>
                  <a:srgbClr val="FF0000"/>
                </a:solidFill>
              </a:rPr>
              <a:t> </a:t>
            </a:r>
            <a:r>
              <a:rPr lang="hu-HU" dirty="0" err="1" smtClean="0">
                <a:solidFill>
                  <a:srgbClr val="FF0000"/>
                </a:solidFill>
              </a:rPr>
              <a:t>triangle</a:t>
            </a:r>
            <a:r>
              <a:rPr lang="hu-HU" dirty="0" smtClean="0">
                <a:solidFill>
                  <a:srgbClr val="FF0000"/>
                </a:solidFill>
              </a:rPr>
              <a:t> </a:t>
            </a:r>
            <a:r>
              <a:rPr lang="hu-HU" dirty="0" err="1" smtClean="0">
                <a:solidFill>
                  <a:srgbClr val="FF0000"/>
                </a:solidFill>
              </a:rPr>
              <a:t>fill</a:t>
            </a:r>
            <a:endParaRPr lang="hu-HU" dirty="0" smtClean="0">
              <a:solidFill>
                <a:srgbClr val="FF0000"/>
              </a:solidFill>
            </a:endParaRPr>
          </a:p>
        </p:txBody>
      </p:sp>
      <p:sp>
        <p:nvSpPr>
          <p:cNvPr id="5" name="Freeform 15"/>
          <p:cNvSpPr>
            <a:spLocks/>
          </p:cNvSpPr>
          <p:nvPr/>
        </p:nvSpPr>
        <p:spPr bwMode="auto">
          <a:xfrm>
            <a:off x="2660374" y="1764030"/>
            <a:ext cx="2438400" cy="3733800"/>
          </a:xfrm>
          <a:custGeom>
            <a:avLst/>
            <a:gdLst>
              <a:gd name="T0" fmla="*/ 2147483647 w 1536"/>
              <a:gd name="T1" fmla="*/ 2147483647 h 2352"/>
              <a:gd name="T2" fmla="*/ 0 w 1536"/>
              <a:gd name="T3" fmla="*/ 2147483647 h 2352"/>
              <a:gd name="T4" fmla="*/ 2147483647 w 1536"/>
              <a:gd name="T5" fmla="*/ 0 h 2352"/>
              <a:gd name="T6" fmla="*/ 2147483647 w 1536"/>
              <a:gd name="T7" fmla="*/ 2147483647 h 2352"/>
              <a:gd name="T8" fmla="*/ 0 60000 65536"/>
              <a:gd name="T9" fmla="*/ 0 60000 65536"/>
              <a:gd name="T10" fmla="*/ 0 60000 65536"/>
              <a:gd name="T11" fmla="*/ 0 60000 65536"/>
              <a:gd name="T12" fmla="*/ 0 w 1536"/>
              <a:gd name="T13" fmla="*/ 0 h 2352"/>
              <a:gd name="T14" fmla="*/ 1536 w 1536"/>
              <a:gd name="T15" fmla="*/ 2352 h 2352"/>
            </a:gdLst>
            <a:ahLst/>
            <a:cxnLst>
              <a:cxn ang="T8">
                <a:pos x="T0" y="T1"/>
              </a:cxn>
              <a:cxn ang="T9">
                <a:pos x="T2" y="T3"/>
              </a:cxn>
              <a:cxn ang="T10">
                <a:pos x="T4" y="T5"/>
              </a:cxn>
              <a:cxn ang="T11">
                <a:pos x="T6" y="T7"/>
              </a:cxn>
            </a:cxnLst>
            <a:rect l="T12" t="T13" r="T14" b="T15"/>
            <a:pathLst>
              <a:path w="1536" h="2352">
                <a:moveTo>
                  <a:pt x="912" y="2352"/>
                </a:moveTo>
                <a:lnTo>
                  <a:pt x="0" y="1440"/>
                </a:lnTo>
                <a:lnTo>
                  <a:pt x="1536" y="0"/>
                </a:lnTo>
                <a:lnTo>
                  <a:pt x="912" y="2352"/>
                </a:lnTo>
                <a:close/>
              </a:path>
            </a:pathLst>
          </a:custGeom>
          <a:solidFill>
            <a:schemeClr val="accent1">
              <a:alpha val="50195"/>
            </a:schemeClr>
          </a:solidFill>
          <a:ln w="12700" cap="flat" cmpd="sng">
            <a:solidFill>
              <a:schemeClr val="tx1"/>
            </a:solidFill>
            <a:prstDash val="solid"/>
            <a:round/>
            <a:headEnd/>
            <a:tailEnd/>
          </a:ln>
        </p:spPr>
        <p:txBody>
          <a:bodyPr wrap="none" anchor="ctr"/>
          <a:lstStyle/>
          <a:p>
            <a:endParaRPr lang="hu-HU"/>
          </a:p>
        </p:txBody>
      </p:sp>
      <mc:AlternateContent xmlns:mc="http://schemas.openxmlformats.org/markup-compatibility/2006">
        <mc:Choice xmlns:a14="http://schemas.microsoft.com/office/drawing/2010/main" Requires="a14">
          <p:sp>
            <p:nvSpPr>
              <p:cNvPr id="6" name="Rectangle 30"/>
              <p:cNvSpPr>
                <a:spLocks noChangeArrowheads="1"/>
              </p:cNvSpPr>
              <p:nvPr/>
            </p:nvSpPr>
            <p:spPr bwMode="auto">
              <a:xfrm>
                <a:off x="3812899" y="5467985"/>
                <a:ext cx="1363386" cy="523220"/>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14:m>
                  <m:oMathPara xmlns:m="http://schemas.openxmlformats.org/officeDocument/2006/math">
                    <m:oMathParaPr>
                      <m:jc m:val="centerGroup"/>
                    </m:oMathParaPr>
                    <m:oMath xmlns:m="http://schemas.openxmlformats.org/officeDocument/2006/math">
                      <m:r>
                        <a:rPr lang="hu-HU" altLang="hu-HU" sz="2800" i="1" dirty="0" smtClean="0">
                          <a:latin typeface="Cambria Math"/>
                        </a:rPr>
                        <m:t>(</m:t>
                      </m:r>
                      <m:r>
                        <a:rPr lang="hu-HU" altLang="hu-HU" sz="2800" b="0" i="1" dirty="0" smtClean="0">
                          <a:latin typeface="Cambria Math"/>
                        </a:rPr>
                        <m:t>𝑥</m:t>
                      </m:r>
                      <m:r>
                        <a:rPr lang="hu-HU" altLang="hu-HU" sz="2800" i="1" baseline="-25000" dirty="0">
                          <a:latin typeface="Cambria Math"/>
                        </a:rPr>
                        <m:t>1</m:t>
                      </m:r>
                      <m:r>
                        <a:rPr lang="hu-HU" altLang="hu-HU" sz="2800" i="1" dirty="0">
                          <a:latin typeface="Cambria Math"/>
                        </a:rPr>
                        <m:t>,</m:t>
                      </m:r>
                      <m:r>
                        <a:rPr lang="hu-HU" altLang="hu-HU" sz="2800" b="0" i="1" dirty="0" smtClean="0">
                          <a:latin typeface="Cambria Math"/>
                        </a:rPr>
                        <m:t>𝑦</m:t>
                      </m:r>
                      <m:r>
                        <a:rPr lang="hu-HU" altLang="hu-HU" sz="2800" i="1" baseline="-25000" dirty="0">
                          <a:latin typeface="Cambria Math"/>
                        </a:rPr>
                        <m:t>1</m:t>
                      </m:r>
                      <m:r>
                        <a:rPr lang="hu-HU" altLang="hu-HU" sz="2800" i="1" dirty="0">
                          <a:latin typeface="Cambria Math"/>
                        </a:rPr>
                        <m:t>)</m:t>
                      </m:r>
                    </m:oMath>
                  </m:oMathPara>
                </a14:m>
                <a:endParaRPr lang="hu-HU" altLang="hu-HU" sz="2800" dirty="0"/>
              </a:p>
            </p:txBody>
          </p:sp>
        </mc:Choice>
        <mc:Fallback>
          <p:sp>
            <p:nvSpPr>
              <p:cNvPr id="6" name="Rectangle 30"/>
              <p:cNvSpPr>
                <a:spLocks noRot="1" noChangeAspect="1" noMove="1" noResize="1" noEditPoints="1" noAdjustHandles="1" noChangeArrowheads="1" noChangeShapeType="1" noTextEdit="1"/>
              </p:cNvSpPr>
              <p:nvPr/>
            </p:nvSpPr>
            <p:spPr bwMode="auto">
              <a:xfrm>
                <a:off x="3812899" y="5467985"/>
                <a:ext cx="1363386" cy="523220"/>
              </a:xfrm>
              <a:prstGeom prst="rect">
                <a:avLst/>
              </a:prstGeom>
              <a:blipFill>
                <a:blip r:embed="rId2"/>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hu-HU">
                    <a:noFill/>
                  </a:rPr>
                  <a:t> </a:t>
                </a:r>
              </a:p>
            </p:txBody>
          </p:sp>
        </mc:Fallback>
      </mc:AlternateContent>
      <mc:AlternateContent xmlns:mc="http://schemas.openxmlformats.org/markup-compatibility/2006">
        <mc:Choice xmlns:a14="http://schemas.microsoft.com/office/drawing/2010/main" Requires="a14">
          <p:sp>
            <p:nvSpPr>
              <p:cNvPr id="7" name="Rectangle 31"/>
              <p:cNvSpPr>
                <a:spLocks noChangeArrowheads="1"/>
              </p:cNvSpPr>
              <p:nvPr/>
            </p:nvSpPr>
            <p:spPr bwMode="auto">
              <a:xfrm>
                <a:off x="1533249" y="3325813"/>
                <a:ext cx="1363387" cy="523220"/>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14:m>
                  <m:oMathPara xmlns:m="http://schemas.openxmlformats.org/officeDocument/2006/math">
                    <m:oMathParaPr>
                      <m:jc m:val="centerGroup"/>
                    </m:oMathParaPr>
                    <m:oMath xmlns:m="http://schemas.openxmlformats.org/officeDocument/2006/math">
                      <m:r>
                        <a:rPr lang="hu-HU" altLang="hu-HU" sz="2800" i="1" dirty="0" smtClean="0">
                          <a:latin typeface="Cambria Math"/>
                        </a:rPr>
                        <m:t>(</m:t>
                      </m:r>
                      <m:r>
                        <a:rPr lang="hu-HU" altLang="hu-HU" sz="2800" b="0" i="1" dirty="0" smtClean="0">
                          <a:latin typeface="Cambria Math"/>
                        </a:rPr>
                        <m:t>𝑥</m:t>
                      </m:r>
                      <m:r>
                        <a:rPr lang="hu-HU" altLang="hu-HU" sz="2800" i="1" baseline="-25000" dirty="0">
                          <a:latin typeface="Cambria Math"/>
                        </a:rPr>
                        <m:t>2</m:t>
                      </m:r>
                      <m:r>
                        <a:rPr lang="hu-HU" altLang="hu-HU" sz="2800" i="1" dirty="0">
                          <a:latin typeface="Cambria Math"/>
                        </a:rPr>
                        <m:t>,</m:t>
                      </m:r>
                      <m:r>
                        <a:rPr lang="hu-HU" altLang="hu-HU" sz="2800" b="0" i="1" dirty="0" smtClean="0">
                          <a:latin typeface="Cambria Math"/>
                        </a:rPr>
                        <m:t>𝑦</m:t>
                      </m:r>
                      <m:r>
                        <a:rPr lang="hu-HU" altLang="hu-HU" sz="2800" i="1" baseline="-25000" dirty="0">
                          <a:latin typeface="Cambria Math"/>
                        </a:rPr>
                        <m:t>2</m:t>
                      </m:r>
                      <m:r>
                        <a:rPr lang="hu-HU" altLang="hu-HU" sz="2800" i="1" dirty="0">
                          <a:latin typeface="Cambria Math"/>
                        </a:rPr>
                        <m:t>)</m:t>
                      </m:r>
                    </m:oMath>
                  </m:oMathPara>
                </a14:m>
                <a:endParaRPr lang="hu-HU" altLang="hu-HU" sz="2800" dirty="0"/>
              </a:p>
            </p:txBody>
          </p:sp>
        </mc:Choice>
        <mc:Fallback>
          <p:sp>
            <p:nvSpPr>
              <p:cNvPr id="7" name="Rectangle 31"/>
              <p:cNvSpPr>
                <a:spLocks noRot="1" noChangeAspect="1" noMove="1" noResize="1" noEditPoints="1" noAdjustHandles="1" noChangeArrowheads="1" noChangeShapeType="1" noTextEdit="1"/>
              </p:cNvSpPr>
              <p:nvPr/>
            </p:nvSpPr>
            <p:spPr bwMode="auto">
              <a:xfrm>
                <a:off x="1533249" y="3325813"/>
                <a:ext cx="1363387" cy="523220"/>
              </a:xfrm>
              <a:prstGeom prst="rect">
                <a:avLst/>
              </a:prstGeom>
              <a:blipFill>
                <a:blip r:embed="rId3"/>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hu-HU">
                    <a:noFill/>
                  </a:rPr>
                  <a:t> </a:t>
                </a:r>
              </a:p>
            </p:txBody>
          </p:sp>
        </mc:Fallback>
      </mc:AlternateContent>
      <mc:AlternateContent xmlns:mc="http://schemas.openxmlformats.org/markup-compatibility/2006">
        <mc:Choice xmlns:a14="http://schemas.microsoft.com/office/drawing/2010/main" Requires="a14">
          <p:sp>
            <p:nvSpPr>
              <p:cNvPr id="8" name="Rectangle 32"/>
              <p:cNvSpPr>
                <a:spLocks noChangeArrowheads="1"/>
              </p:cNvSpPr>
              <p:nvPr/>
            </p:nvSpPr>
            <p:spPr bwMode="auto">
              <a:xfrm>
                <a:off x="5027654" y="1481138"/>
                <a:ext cx="1363386" cy="523220"/>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14:m>
                  <m:oMathPara xmlns:m="http://schemas.openxmlformats.org/officeDocument/2006/math">
                    <m:oMathParaPr>
                      <m:jc m:val="centerGroup"/>
                    </m:oMathParaPr>
                    <m:oMath xmlns:m="http://schemas.openxmlformats.org/officeDocument/2006/math">
                      <m:r>
                        <a:rPr lang="hu-HU" altLang="hu-HU" sz="2800" i="1" dirty="0" smtClean="0">
                          <a:latin typeface="Cambria Math"/>
                        </a:rPr>
                        <m:t>(</m:t>
                      </m:r>
                      <m:r>
                        <a:rPr lang="hu-HU" altLang="hu-HU" sz="2800" b="0" i="1" dirty="0" smtClean="0">
                          <a:latin typeface="Cambria Math"/>
                        </a:rPr>
                        <m:t>𝑥</m:t>
                      </m:r>
                      <m:r>
                        <a:rPr lang="hu-HU" altLang="hu-HU" sz="2800" i="1" baseline="-25000" dirty="0">
                          <a:latin typeface="Cambria Math"/>
                        </a:rPr>
                        <m:t>3</m:t>
                      </m:r>
                      <m:r>
                        <a:rPr lang="hu-HU" altLang="hu-HU" sz="2800" i="1" dirty="0">
                          <a:latin typeface="Cambria Math"/>
                        </a:rPr>
                        <m:t>,</m:t>
                      </m:r>
                      <m:r>
                        <a:rPr lang="hu-HU" altLang="hu-HU" sz="2800" b="0" i="1" dirty="0" smtClean="0">
                          <a:latin typeface="Cambria Math"/>
                        </a:rPr>
                        <m:t>𝑦</m:t>
                      </m:r>
                      <m:r>
                        <a:rPr lang="hu-HU" altLang="hu-HU" sz="2800" i="1" baseline="-25000" dirty="0">
                          <a:latin typeface="Cambria Math"/>
                        </a:rPr>
                        <m:t>3</m:t>
                      </m:r>
                      <m:r>
                        <a:rPr lang="hu-HU" altLang="hu-HU" sz="2800" i="1" dirty="0">
                          <a:latin typeface="Cambria Math"/>
                        </a:rPr>
                        <m:t>)</m:t>
                      </m:r>
                    </m:oMath>
                  </m:oMathPara>
                </a14:m>
                <a:endParaRPr lang="hu-HU" altLang="hu-HU" sz="2800" dirty="0"/>
              </a:p>
            </p:txBody>
          </p:sp>
        </mc:Choice>
        <mc:Fallback>
          <p:sp>
            <p:nvSpPr>
              <p:cNvPr id="8" name="Rectangle 32"/>
              <p:cNvSpPr>
                <a:spLocks noRot="1" noChangeAspect="1" noMove="1" noResize="1" noEditPoints="1" noAdjustHandles="1" noChangeArrowheads="1" noChangeShapeType="1" noTextEdit="1"/>
              </p:cNvSpPr>
              <p:nvPr/>
            </p:nvSpPr>
            <p:spPr bwMode="auto">
              <a:xfrm>
                <a:off x="5027654" y="1481138"/>
                <a:ext cx="1363386" cy="523220"/>
              </a:xfrm>
              <a:prstGeom prst="rect">
                <a:avLst/>
              </a:prstGeom>
              <a:blipFill>
                <a:blip r:embed="rId4"/>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hu-HU">
                    <a:noFill/>
                  </a:rPr>
                  <a:t> </a:t>
                </a:r>
              </a:p>
            </p:txBody>
          </p:sp>
        </mc:Fallback>
      </mc:AlternateContent>
      <p:sp>
        <p:nvSpPr>
          <p:cNvPr id="9" name="Line 24"/>
          <p:cNvSpPr>
            <a:spLocks noChangeShapeType="1"/>
          </p:cNvSpPr>
          <p:nvPr/>
        </p:nvSpPr>
        <p:spPr bwMode="auto">
          <a:xfrm>
            <a:off x="2949299" y="3058795"/>
            <a:ext cx="3713162" cy="1047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10" name="Ellipszis 40"/>
          <p:cNvSpPr>
            <a:spLocks noChangeArrowheads="1"/>
          </p:cNvSpPr>
          <p:nvPr/>
        </p:nvSpPr>
        <p:spPr bwMode="auto">
          <a:xfrm>
            <a:off x="3642242" y="2997040"/>
            <a:ext cx="144463" cy="144463"/>
          </a:xfrm>
          <a:prstGeom prst="ellipse">
            <a:avLst/>
          </a:prstGeom>
          <a:solidFill>
            <a:srgbClr val="FFFF00"/>
          </a:solidFill>
          <a:ln w="12700" algn="ctr">
            <a:solidFill>
              <a:schemeClr val="tx1"/>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p>
        </p:txBody>
      </p:sp>
      <p:sp>
        <p:nvSpPr>
          <p:cNvPr id="11" name="Ellipszis 41"/>
          <p:cNvSpPr>
            <a:spLocks noChangeArrowheads="1"/>
          </p:cNvSpPr>
          <p:nvPr/>
        </p:nvSpPr>
        <p:spPr bwMode="auto">
          <a:xfrm>
            <a:off x="4666656" y="2987357"/>
            <a:ext cx="144463" cy="144463"/>
          </a:xfrm>
          <a:prstGeom prst="ellipse">
            <a:avLst/>
          </a:prstGeom>
          <a:solidFill>
            <a:srgbClr val="FFFF00"/>
          </a:solidFill>
          <a:ln w="12700" algn="ctr">
            <a:solidFill>
              <a:schemeClr val="tx1"/>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p>
        </p:txBody>
      </p:sp>
      <p:sp>
        <p:nvSpPr>
          <p:cNvPr id="12" name="Rectangle 17"/>
          <p:cNvSpPr>
            <a:spLocks noChangeArrowheads="1"/>
          </p:cNvSpPr>
          <p:nvPr/>
        </p:nvSpPr>
        <p:spPr bwMode="auto">
          <a:xfrm>
            <a:off x="3792579" y="3638550"/>
            <a:ext cx="304800" cy="304800"/>
          </a:xfrm>
          <a:prstGeom prst="rect">
            <a:avLst/>
          </a:prstGeom>
          <a:solidFill>
            <a:srgbClr val="FF0000"/>
          </a:solidFill>
          <a:ln w="28575">
            <a:solidFill>
              <a:schemeClr val="tx1"/>
            </a:solidFill>
            <a:miter lim="800000"/>
            <a:headEnd/>
            <a:tailEnd/>
          </a:ln>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p>
        </p:txBody>
      </p:sp>
      <p:sp>
        <p:nvSpPr>
          <p:cNvPr id="13" name="Line 24"/>
          <p:cNvSpPr>
            <a:spLocks noChangeShapeType="1"/>
          </p:cNvSpPr>
          <p:nvPr/>
        </p:nvSpPr>
        <p:spPr bwMode="auto">
          <a:xfrm>
            <a:off x="3919261" y="3796963"/>
            <a:ext cx="27432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14" name="Ellipszis 40"/>
          <p:cNvSpPr>
            <a:spLocks noChangeArrowheads="1"/>
          </p:cNvSpPr>
          <p:nvPr/>
        </p:nvSpPr>
        <p:spPr bwMode="auto">
          <a:xfrm>
            <a:off x="4489173" y="3725525"/>
            <a:ext cx="144463" cy="144463"/>
          </a:xfrm>
          <a:prstGeom prst="ellipse">
            <a:avLst/>
          </a:prstGeom>
          <a:solidFill>
            <a:srgbClr val="FFFF00"/>
          </a:solidFill>
          <a:ln w="12700" algn="ctr">
            <a:solidFill>
              <a:schemeClr val="tx1"/>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p>
        </p:txBody>
      </p:sp>
      <p:sp>
        <p:nvSpPr>
          <p:cNvPr id="15" name="Rectangle 17"/>
          <p:cNvSpPr>
            <a:spLocks noChangeArrowheads="1"/>
          </p:cNvSpPr>
          <p:nvPr/>
        </p:nvSpPr>
        <p:spPr bwMode="auto">
          <a:xfrm>
            <a:off x="5290861" y="2276475"/>
            <a:ext cx="304800" cy="304800"/>
          </a:xfrm>
          <a:prstGeom prst="rect">
            <a:avLst/>
          </a:prstGeom>
          <a:solidFill>
            <a:srgbClr val="00B0F0"/>
          </a:solidFill>
          <a:ln w="28575">
            <a:solidFill>
              <a:schemeClr val="tx1"/>
            </a:solidFill>
            <a:miter lim="800000"/>
            <a:headEnd/>
            <a:tailEnd/>
          </a:ln>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p>
        </p:txBody>
      </p:sp>
      <p:sp>
        <p:nvSpPr>
          <p:cNvPr id="16" name="Line 24"/>
          <p:cNvSpPr>
            <a:spLocks noChangeShapeType="1"/>
          </p:cNvSpPr>
          <p:nvPr/>
        </p:nvSpPr>
        <p:spPr bwMode="auto">
          <a:xfrm>
            <a:off x="5418179" y="2428875"/>
            <a:ext cx="124428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Tree>
    <p:extLst>
      <p:ext uri="{BB962C8B-B14F-4D97-AF65-F5344CB8AC3E}">
        <p14:creationId xmlns:p14="http://schemas.microsoft.com/office/powerpoint/2010/main" val="540732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144463" y="296863"/>
            <a:ext cx="9288463" cy="1143000"/>
          </a:xfrm>
        </p:spPr>
        <p:txBody>
          <a:bodyPr/>
          <a:lstStyle/>
          <a:p>
            <a:pPr>
              <a:defRPr/>
            </a:pPr>
            <a:r>
              <a:rPr lang="hu-HU" dirty="0" err="1" smtClean="0">
                <a:solidFill>
                  <a:srgbClr val="FF0000"/>
                </a:solidFill>
              </a:rPr>
              <a:t>Incremental</a:t>
            </a:r>
            <a:r>
              <a:rPr lang="hu-HU" dirty="0" smtClean="0">
                <a:solidFill>
                  <a:srgbClr val="FF0000"/>
                </a:solidFill>
              </a:rPr>
              <a:t> </a:t>
            </a:r>
            <a:r>
              <a:rPr lang="hu-HU" dirty="0">
                <a:solidFill>
                  <a:srgbClr val="FF0000"/>
                </a:solidFill>
              </a:rPr>
              <a:t>t</a:t>
            </a:r>
            <a:r>
              <a:rPr lang="en-US" dirty="0" err="1" smtClean="0">
                <a:solidFill>
                  <a:srgbClr val="FF0000"/>
                </a:solidFill>
              </a:rPr>
              <a:t>riangle</a:t>
            </a:r>
            <a:r>
              <a:rPr lang="en-US" dirty="0" smtClean="0">
                <a:solidFill>
                  <a:srgbClr val="FF0000"/>
                </a:solidFill>
              </a:rPr>
              <a:t> </a:t>
            </a:r>
            <a:r>
              <a:rPr lang="en-US" dirty="0" smtClean="0">
                <a:solidFill>
                  <a:srgbClr val="FF0000"/>
                </a:solidFill>
              </a:rPr>
              <a:t>fill</a:t>
            </a:r>
            <a:endParaRPr lang="hu-HU" dirty="0" smtClean="0">
              <a:solidFill>
                <a:srgbClr val="FF0000"/>
              </a:solidFill>
            </a:endParaRPr>
          </a:p>
        </p:txBody>
      </p:sp>
      <p:sp>
        <p:nvSpPr>
          <p:cNvPr id="33795" name="Freeform 15"/>
          <p:cNvSpPr>
            <a:spLocks/>
          </p:cNvSpPr>
          <p:nvPr/>
        </p:nvSpPr>
        <p:spPr bwMode="auto">
          <a:xfrm>
            <a:off x="1363663" y="1844675"/>
            <a:ext cx="2438400" cy="3733800"/>
          </a:xfrm>
          <a:custGeom>
            <a:avLst/>
            <a:gdLst>
              <a:gd name="T0" fmla="*/ 2147483647 w 1536"/>
              <a:gd name="T1" fmla="*/ 2147483647 h 2352"/>
              <a:gd name="T2" fmla="*/ 0 w 1536"/>
              <a:gd name="T3" fmla="*/ 2147483647 h 2352"/>
              <a:gd name="T4" fmla="*/ 2147483647 w 1536"/>
              <a:gd name="T5" fmla="*/ 0 h 2352"/>
              <a:gd name="T6" fmla="*/ 2147483647 w 1536"/>
              <a:gd name="T7" fmla="*/ 2147483647 h 2352"/>
              <a:gd name="T8" fmla="*/ 0 60000 65536"/>
              <a:gd name="T9" fmla="*/ 0 60000 65536"/>
              <a:gd name="T10" fmla="*/ 0 60000 65536"/>
              <a:gd name="T11" fmla="*/ 0 60000 65536"/>
              <a:gd name="T12" fmla="*/ 0 w 1536"/>
              <a:gd name="T13" fmla="*/ 0 h 2352"/>
              <a:gd name="T14" fmla="*/ 1536 w 1536"/>
              <a:gd name="T15" fmla="*/ 2352 h 2352"/>
            </a:gdLst>
            <a:ahLst/>
            <a:cxnLst>
              <a:cxn ang="T8">
                <a:pos x="T0" y="T1"/>
              </a:cxn>
              <a:cxn ang="T9">
                <a:pos x="T2" y="T3"/>
              </a:cxn>
              <a:cxn ang="T10">
                <a:pos x="T4" y="T5"/>
              </a:cxn>
              <a:cxn ang="T11">
                <a:pos x="T6" y="T7"/>
              </a:cxn>
            </a:cxnLst>
            <a:rect l="T12" t="T13" r="T14" b="T15"/>
            <a:pathLst>
              <a:path w="1536" h="2352">
                <a:moveTo>
                  <a:pt x="912" y="2352"/>
                </a:moveTo>
                <a:lnTo>
                  <a:pt x="0" y="1440"/>
                </a:lnTo>
                <a:lnTo>
                  <a:pt x="1536" y="0"/>
                </a:lnTo>
                <a:lnTo>
                  <a:pt x="912" y="2352"/>
                </a:lnTo>
                <a:close/>
              </a:path>
            </a:pathLst>
          </a:custGeom>
          <a:solidFill>
            <a:schemeClr val="accent1">
              <a:alpha val="50195"/>
            </a:schemeClr>
          </a:solidFill>
          <a:ln w="12700" cap="flat" cmpd="sng">
            <a:solidFill>
              <a:schemeClr val="tx1"/>
            </a:solidFill>
            <a:prstDash val="solid"/>
            <a:round/>
            <a:headEnd/>
            <a:tailEnd/>
          </a:ln>
        </p:spPr>
        <p:txBody>
          <a:bodyPr wrap="none" anchor="ctr"/>
          <a:lstStyle/>
          <a:p>
            <a:endParaRPr lang="hu-HU"/>
          </a:p>
        </p:txBody>
      </p:sp>
      <p:sp>
        <p:nvSpPr>
          <p:cNvPr id="33796" name="Rectangle 16"/>
          <p:cNvSpPr>
            <a:spLocks noChangeArrowheads="1"/>
          </p:cNvSpPr>
          <p:nvPr/>
        </p:nvSpPr>
        <p:spPr bwMode="auto">
          <a:xfrm>
            <a:off x="2165350" y="4511675"/>
            <a:ext cx="304800" cy="3048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p>
        </p:txBody>
      </p:sp>
      <p:sp>
        <p:nvSpPr>
          <p:cNvPr id="33797" name="Rectangle 17"/>
          <p:cNvSpPr>
            <a:spLocks noChangeArrowheads="1"/>
          </p:cNvSpPr>
          <p:nvPr/>
        </p:nvSpPr>
        <p:spPr bwMode="auto">
          <a:xfrm>
            <a:off x="2470150" y="4511675"/>
            <a:ext cx="304800" cy="3048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p>
        </p:txBody>
      </p:sp>
      <p:sp>
        <p:nvSpPr>
          <p:cNvPr id="33798" name="Rectangle 18"/>
          <p:cNvSpPr>
            <a:spLocks noChangeArrowheads="1"/>
          </p:cNvSpPr>
          <p:nvPr/>
        </p:nvSpPr>
        <p:spPr bwMode="auto">
          <a:xfrm>
            <a:off x="1860550" y="4511675"/>
            <a:ext cx="304800" cy="3048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p>
        </p:txBody>
      </p:sp>
      <p:sp>
        <p:nvSpPr>
          <p:cNvPr id="33799" name="Rectangle 19"/>
          <p:cNvSpPr>
            <a:spLocks noChangeArrowheads="1"/>
          </p:cNvSpPr>
          <p:nvPr/>
        </p:nvSpPr>
        <p:spPr bwMode="auto">
          <a:xfrm>
            <a:off x="2774950" y="4511675"/>
            <a:ext cx="304800" cy="3048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p>
        </p:txBody>
      </p:sp>
      <p:sp>
        <p:nvSpPr>
          <p:cNvPr id="33800" name="Line 24"/>
          <p:cNvSpPr>
            <a:spLocks noChangeShapeType="1"/>
          </p:cNvSpPr>
          <p:nvPr/>
        </p:nvSpPr>
        <p:spPr bwMode="auto">
          <a:xfrm>
            <a:off x="1022350" y="4664075"/>
            <a:ext cx="27432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33801" name="Rectangle 30"/>
          <p:cNvSpPr>
            <a:spLocks noChangeArrowheads="1"/>
          </p:cNvSpPr>
          <p:nvPr/>
        </p:nvSpPr>
        <p:spPr bwMode="auto">
          <a:xfrm>
            <a:off x="2516188" y="5661025"/>
            <a:ext cx="11747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hu-HU" altLang="hu-HU" sz="2800"/>
              <a:t>(</a:t>
            </a:r>
            <a:r>
              <a:rPr lang="hu-HU" altLang="hu-HU" sz="2800" i="1"/>
              <a:t>X</a:t>
            </a:r>
            <a:r>
              <a:rPr lang="hu-HU" altLang="hu-HU" sz="2800" baseline="-25000"/>
              <a:t>1</a:t>
            </a:r>
            <a:r>
              <a:rPr lang="hu-HU" altLang="hu-HU" sz="2800"/>
              <a:t>,</a:t>
            </a:r>
            <a:r>
              <a:rPr lang="hu-HU" altLang="hu-HU" sz="2800" i="1"/>
              <a:t>Y</a:t>
            </a:r>
            <a:r>
              <a:rPr lang="hu-HU" altLang="hu-HU" sz="2800" baseline="-25000"/>
              <a:t>1</a:t>
            </a:r>
            <a:r>
              <a:rPr lang="hu-HU" altLang="hu-HU" sz="2800"/>
              <a:t>)</a:t>
            </a:r>
          </a:p>
        </p:txBody>
      </p:sp>
      <p:sp>
        <p:nvSpPr>
          <p:cNvPr id="33802" name="Rectangle 31"/>
          <p:cNvSpPr>
            <a:spLocks noChangeArrowheads="1"/>
          </p:cNvSpPr>
          <p:nvPr/>
        </p:nvSpPr>
        <p:spPr bwMode="auto">
          <a:xfrm>
            <a:off x="236538" y="3427413"/>
            <a:ext cx="11747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hu-HU" altLang="hu-HU" sz="2800"/>
              <a:t>(</a:t>
            </a:r>
            <a:r>
              <a:rPr lang="hu-HU" altLang="hu-HU" sz="2800" i="1"/>
              <a:t>X</a:t>
            </a:r>
            <a:r>
              <a:rPr lang="hu-HU" altLang="hu-HU" sz="2800" baseline="-25000"/>
              <a:t>2</a:t>
            </a:r>
            <a:r>
              <a:rPr lang="hu-HU" altLang="hu-HU" sz="2800"/>
              <a:t>,</a:t>
            </a:r>
            <a:r>
              <a:rPr lang="hu-HU" altLang="hu-HU" sz="2800" i="1"/>
              <a:t>Y</a:t>
            </a:r>
            <a:r>
              <a:rPr lang="hu-HU" altLang="hu-HU" sz="2800" baseline="-25000"/>
              <a:t>2</a:t>
            </a:r>
            <a:r>
              <a:rPr lang="hu-HU" altLang="hu-HU" sz="2800"/>
              <a:t>)</a:t>
            </a:r>
          </a:p>
        </p:txBody>
      </p:sp>
      <p:sp>
        <p:nvSpPr>
          <p:cNvPr id="33803" name="Rectangle 32"/>
          <p:cNvSpPr>
            <a:spLocks noChangeArrowheads="1"/>
          </p:cNvSpPr>
          <p:nvPr/>
        </p:nvSpPr>
        <p:spPr bwMode="auto">
          <a:xfrm>
            <a:off x="3802063" y="1582738"/>
            <a:ext cx="11747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hu-HU" altLang="hu-HU" sz="2800"/>
              <a:t>(</a:t>
            </a:r>
            <a:r>
              <a:rPr lang="hu-HU" altLang="hu-HU" sz="2800" i="1"/>
              <a:t>X</a:t>
            </a:r>
            <a:r>
              <a:rPr lang="hu-HU" altLang="hu-HU" sz="2800" baseline="-25000"/>
              <a:t>3</a:t>
            </a:r>
            <a:r>
              <a:rPr lang="hu-HU" altLang="hu-HU" sz="2800"/>
              <a:t>,</a:t>
            </a:r>
            <a:r>
              <a:rPr lang="hu-HU" altLang="hu-HU" sz="2800" i="1"/>
              <a:t>Y</a:t>
            </a:r>
            <a:r>
              <a:rPr lang="hu-HU" altLang="hu-HU" sz="2800" baseline="-25000"/>
              <a:t>3</a:t>
            </a:r>
            <a:r>
              <a:rPr lang="hu-HU" altLang="hu-HU" sz="2800"/>
              <a:t>)</a:t>
            </a:r>
          </a:p>
        </p:txBody>
      </p:sp>
      <p:sp>
        <p:nvSpPr>
          <p:cNvPr id="33804" name="Ellipszis 33"/>
          <p:cNvSpPr>
            <a:spLocks noChangeArrowheads="1"/>
          </p:cNvSpPr>
          <p:nvPr/>
        </p:nvSpPr>
        <p:spPr bwMode="auto">
          <a:xfrm>
            <a:off x="2984500" y="4581525"/>
            <a:ext cx="144463" cy="144463"/>
          </a:xfrm>
          <a:prstGeom prst="ellipse">
            <a:avLst/>
          </a:prstGeom>
          <a:solidFill>
            <a:srgbClr val="FFFF00"/>
          </a:solidFill>
          <a:ln w="12700" algn="ctr">
            <a:solidFill>
              <a:schemeClr val="tx1"/>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p>
        </p:txBody>
      </p:sp>
      <p:sp>
        <p:nvSpPr>
          <p:cNvPr id="33805" name="Ellipszis 34"/>
          <p:cNvSpPr>
            <a:spLocks noChangeArrowheads="1"/>
          </p:cNvSpPr>
          <p:nvPr/>
        </p:nvSpPr>
        <p:spPr bwMode="auto">
          <a:xfrm>
            <a:off x="1868488" y="4581525"/>
            <a:ext cx="144462" cy="144463"/>
          </a:xfrm>
          <a:prstGeom prst="ellipse">
            <a:avLst/>
          </a:prstGeom>
          <a:solidFill>
            <a:srgbClr val="FFFF00"/>
          </a:solidFill>
          <a:ln w="12700" algn="ctr">
            <a:solidFill>
              <a:schemeClr val="tx1"/>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p>
        </p:txBody>
      </p:sp>
      <p:sp>
        <p:nvSpPr>
          <p:cNvPr id="33806" name="Line 24"/>
          <p:cNvSpPr>
            <a:spLocks noChangeShapeType="1"/>
          </p:cNvSpPr>
          <p:nvPr/>
        </p:nvSpPr>
        <p:spPr bwMode="auto">
          <a:xfrm>
            <a:off x="1039813" y="5049838"/>
            <a:ext cx="27432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33807" name="Ellipszis 36"/>
          <p:cNvSpPr>
            <a:spLocks noChangeArrowheads="1"/>
          </p:cNvSpPr>
          <p:nvPr/>
        </p:nvSpPr>
        <p:spPr bwMode="auto">
          <a:xfrm>
            <a:off x="2876550" y="4978400"/>
            <a:ext cx="144463" cy="142875"/>
          </a:xfrm>
          <a:prstGeom prst="ellipse">
            <a:avLst/>
          </a:prstGeom>
          <a:solidFill>
            <a:srgbClr val="FFFF00"/>
          </a:solidFill>
          <a:ln w="12700" algn="ctr">
            <a:solidFill>
              <a:schemeClr val="tx1"/>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p>
        </p:txBody>
      </p:sp>
      <p:sp>
        <p:nvSpPr>
          <p:cNvPr id="33808" name="Ellipszis 37"/>
          <p:cNvSpPr>
            <a:spLocks noChangeArrowheads="1"/>
          </p:cNvSpPr>
          <p:nvPr/>
        </p:nvSpPr>
        <p:spPr bwMode="auto">
          <a:xfrm>
            <a:off x="2228850" y="4978400"/>
            <a:ext cx="142875" cy="142875"/>
          </a:xfrm>
          <a:prstGeom prst="ellipse">
            <a:avLst/>
          </a:prstGeom>
          <a:solidFill>
            <a:srgbClr val="FFFF00"/>
          </a:solidFill>
          <a:ln w="12700" algn="ctr">
            <a:solidFill>
              <a:schemeClr val="tx1"/>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p>
        </p:txBody>
      </p:sp>
      <p:sp>
        <p:nvSpPr>
          <p:cNvPr id="33809" name="Line 24"/>
          <p:cNvSpPr>
            <a:spLocks noChangeShapeType="1"/>
          </p:cNvSpPr>
          <p:nvPr/>
        </p:nvSpPr>
        <p:spPr bwMode="auto">
          <a:xfrm>
            <a:off x="1039813" y="4329113"/>
            <a:ext cx="27432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33810" name="Ellipszis 40"/>
          <p:cNvSpPr>
            <a:spLocks noChangeArrowheads="1"/>
          </p:cNvSpPr>
          <p:nvPr/>
        </p:nvSpPr>
        <p:spPr bwMode="auto">
          <a:xfrm>
            <a:off x="1508125" y="4257675"/>
            <a:ext cx="144463" cy="144463"/>
          </a:xfrm>
          <a:prstGeom prst="ellipse">
            <a:avLst/>
          </a:prstGeom>
          <a:solidFill>
            <a:srgbClr val="FFFF00"/>
          </a:solidFill>
          <a:ln w="12700" algn="ctr">
            <a:solidFill>
              <a:schemeClr val="tx1"/>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p>
        </p:txBody>
      </p:sp>
      <p:sp>
        <p:nvSpPr>
          <p:cNvPr id="33811" name="Ellipszis 41"/>
          <p:cNvSpPr>
            <a:spLocks noChangeArrowheads="1"/>
          </p:cNvSpPr>
          <p:nvPr/>
        </p:nvSpPr>
        <p:spPr bwMode="auto">
          <a:xfrm>
            <a:off x="3092450" y="4257675"/>
            <a:ext cx="144463" cy="144463"/>
          </a:xfrm>
          <a:prstGeom prst="ellipse">
            <a:avLst/>
          </a:prstGeom>
          <a:solidFill>
            <a:srgbClr val="FFFF00"/>
          </a:solidFill>
          <a:ln w="12700" algn="ctr">
            <a:solidFill>
              <a:schemeClr val="tx1"/>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p>
        </p:txBody>
      </p:sp>
      <p:sp>
        <p:nvSpPr>
          <p:cNvPr id="33812" name="Line 4"/>
          <p:cNvSpPr>
            <a:spLocks noChangeShapeType="1"/>
          </p:cNvSpPr>
          <p:nvPr/>
        </p:nvSpPr>
        <p:spPr bwMode="auto">
          <a:xfrm>
            <a:off x="4625975" y="4835525"/>
            <a:ext cx="414655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33813" name="Line 5"/>
          <p:cNvSpPr>
            <a:spLocks noChangeShapeType="1"/>
          </p:cNvSpPr>
          <p:nvPr/>
        </p:nvSpPr>
        <p:spPr bwMode="auto">
          <a:xfrm flipV="1">
            <a:off x="4665663" y="2779713"/>
            <a:ext cx="0" cy="247808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33814" name="Line 6"/>
          <p:cNvSpPr>
            <a:spLocks noChangeShapeType="1"/>
          </p:cNvSpPr>
          <p:nvPr/>
        </p:nvSpPr>
        <p:spPr bwMode="auto">
          <a:xfrm>
            <a:off x="4668838" y="4449763"/>
            <a:ext cx="3886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33815" name="Line 7"/>
          <p:cNvSpPr>
            <a:spLocks noChangeShapeType="1"/>
          </p:cNvSpPr>
          <p:nvPr/>
        </p:nvSpPr>
        <p:spPr bwMode="auto">
          <a:xfrm>
            <a:off x="4668838" y="4048125"/>
            <a:ext cx="3886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33816" name="Line 8"/>
          <p:cNvSpPr>
            <a:spLocks noChangeShapeType="1"/>
          </p:cNvSpPr>
          <p:nvPr/>
        </p:nvSpPr>
        <p:spPr bwMode="auto">
          <a:xfrm>
            <a:off x="4668838" y="3644900"/>
            <a:ext cx="3886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33817" name="Line 9"/>
          <p:cNvSpPr>
            <a:spLocks noChangeShapeType="1"/>
          </p:cNvSpPr>
          <p:nvPr/>
        </p:nvSpPr>
        <p:spPr bwMode="auto">
          <a:xfrm>
            <a:off x="4668838" y="3243263"/>
            <a:ext cx="3886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33818" name="Rectangle 10"/>
          <p:cNvSpPr>
            <a:spLocks noChangeArrowheads="1"/>
          </p:cNvSpPr>
          <p:nvPr/>
        </p:nvSpPr>
        <p:spPr bwMode="auto">
          <a:xfrm>
            <a:off x="4972050" y="3248025"/>
            <a:ext cx="295275" cy="159861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p>
        </p:txBody>
      </p:sp>
      <p:sp>
        <p:nvSpPr>
          <p:cNvPr id="33819" name="Rectangle 11"/>
          <p:cNvSpPr>
            <a:spLocks noChangeArrowheads="1"/>
          </p:cNvSpPr>
          <p:nvPr/>
        </p:nvSpPr>
        <p:spPr bwMode="auto">
          <a:xfrm>
            <a:off x="5578475" y="3248025"/>
            <a:ext cx="295275" cy="159861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p>
        </p:txBody>
      </p:sp>
      <p:sp>
        <p:nvSpPr>
          <p:cNvPr id="33820" name="Rectangle 12"/>
          <p:cNvSpPr>
            <a:spLocks noChangeArrowheads="1"/>
          </p:cNvSpPr>
          <p:nvPr/>
        </p:nvSpPr>
        <p:spPr bwMode="auto">
          <a:xfrm>
            <a:off x="6226175" y="3248025"/>
            <a:ext cx="296863" cy="159861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p>
        </p:txBody>
      </p:sp>
      <p:sp>
        <p:nvSpPr>
          <p:cNvPr id="33821" name="Rectangle 13"/>
          <p:cNvSpPr>
            <a:spLocks noChangeArrowheads="1"/>
          </p:cNvSpPr>
          <p:nvPr/>
        </p:nvSpPr>
        <p:spPr bwMode="auto">
          <a:xfrm>
            <a:off x="6832600" y="3248025"/>
            <a:ext cx="295275" cy="159861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p>
        </p:txBody>
      </p:sp>
      <p:sp>
        <p:nvSpPr>
          <p:cNvPr id="33822" name="Rectangle 14"/>
          <p:cNvSpPr>
            <a:spLocks noChangeArrowheads="1"/>
          </p:cNvSpPr>
          <p:nvPr/>
        </p:nvSpPr>
        <p:spPr bwMode="auto">
          <a:xfrm>
            <a:off x="7437438" y="3248025"/>
            <a:ext cx="296862" cy="159861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p>
        </p:txBody>
      </p:sp>
      <p:sp>
        <p:nvSpPr>
          <p:cNvPr id="33823" name="Rectangle 15"/>
          <p:cNvSpPr>
            <a:spLocks noChangeArrowheads="1"/>
          </p:cNvSpPr>
          <p:nvPr/>
        </p:nvSpPr>
        <p:spPr bwMode="auto">
          <a:xfrm>
            <a:off x="8043863" y="3248025"/>
            <a:ext cx="295275" cy="159861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p>
        </p:txBody>
      </p:sp>
      <p:sp>
        <p:nvSpPr>
          <p:cNvPr id="33824" name="Line 16"/>
          <p:cNvSpPr>
            <a:spLocks noChangeShapeType="1"/>
          </p:cNvSpPr>
          <p:nvPr/>
        </p:nvSpPr>
        <p:spPr bwMode="auto">
          <a:xfrm>
            <a:off x="4498975" y="4276725"/>
            <a:ext cx="4356100" cy="0"/>
          </a:xfrm>
          <a:prstGeom prst="line">
            <a:avLst/>
          </a:prstGeom>
          <a:noFill/>
          <a:ln w="25400">
            <a:solidFill>
              <a:schemeClr val="tx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33828" name="Rectangle 20"/>
          <p:cNvSpPr>
            <a:spLocks noChangeArrowheads="1"/>
          </p:cNvSpPr>
          <p:nvPr/>
        </p:nvSpPr>
        <p:spPr bwMode="auto">
          <a:xfrm>
            <a:off x="4268788" y="3997325"/>
            <a:ext cx="173037"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hu-HU" altLang="hu-HU" sz="2200" i="1"/>
              <a:t>y</a:t>
            </a:r>
          </a:p>
        </p:txBody>
      </p:sp>
      <p:sp>
        <p:nvSpPr>
          <p:cNvPr id="33829" name="Rectangle 21"/>
          <p:cNvSpPr>
            <a:spLocks noChangeArrowheads="1"/>
          </p:cNvSpPr>
          <p:nvPr/>
        </p:nvSpPr>
        <p:spPr bwMode="auto">
          <a:xfrm>
            <a:off x="5519738" y="4911725"/>
            <a:ext cx="349250"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hu-HU" altLang="hu-HU" sz="2200" i="1" dirty="0"/>
              <a:t>x</a:t>
            </a:r>
            <a:r>
              <a:rPr lang="hu-HU" altLang="hu-HU" sz="2200" dirty="0"/>
              <a:t>(</a:t>
            </a:r>
            <a:r>
              <a:rPr lang="hu-HU" altLang="hu-HU" sz="2200" i="1" dirty="0"/>
              <a:t>y</a:t>
            </a:r>
            <a:r>
              <a:rPr lang="hu-HU" altLang="hu-HU" sz="2200" dirty="0"/>
              <a:t>)</a:t>
            </a:r>
          </a:p>
        </p:txBody>
      </p:sp>
      <p:sp>
        <p:nvSpPr>
          <p:cNvPr id="33830" name="Rectangle 22"/>
          <p:cNvSpPr>
            <a:spLocks noChangeArrowheads="1"/>
          </p:cNvSpPr>
          <p:nvPr/>
        </p:nvSpPr>
        <p:spPr bwMode="auto">
          <a:xfrm>
            <a:off x="5834063" y="2808288"/>
            <a:ext cx="605936" cy="428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hu-HU" sz="2200" dirty="0" smtClean="0"/>
              <a:t>1</a:t>
            </a:r>
            <a:r>
              <a:rPr lang="hu-HU" altLang="hu-HU" sz="2200" dirty="0" smtClean="0"/>
              <a:t>/</a:t>
            </a:r>
            <a:r>
              <a:rPr lang="en-US" altLang="hu-HU" sz="2200" i="1" dirty="0" smtClean="0"/>
              <a:t>m</a:t>
            </a:r>
            <a:endParaRPr lang="hu-HU" altLang="hu-HU" sz="2200" i="1" dirty="0"/>
          </a:p>
        </p:txBody>
      </p:sp>
      <p:sp>
        <p:nvSpPr>
          <p:cNvPr id="33831" name="Line 23"/>
          <p:cNvSpPr>
            <a:spLocks noChangeShapeType="1"/>
          </p:cNvSpPr>
          <p:nvPr/>
        </p:nvSpPr>
        <p:spPr bwMode="auto">
          <a:xfrm flipV="1">
            <a:off x="4759325" y="3349625"/>
            <a:ext cx="3316288" cy="1338263"/>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33833" name="Line 25"/>
          <p:cNvSpPr>
            <a:spLocks noChangeShapeType="1"/>
          </p:cNvSpPr>
          <p:nvPr/>
        </p:nvSpPr>
        <p:spPr bwMode="auto">
          <a:xfrm>
            <a:off x="4498975" y="3473450"/>
            <a:ext cx="4356100" cy="0"/>
          </a:xfrm>
          <a:prstGeom prst="line">
            <a:avLst/>
          </a:prstGeom>
          <a:noFill/>
          <a:ln w="25400">
            <a:solidFill>
              <a:schemeClr val="tx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33834" name="Rectangle 26"/>
          <p:cNvSpPr>
            <a:spLocks noChangeArrowheads="1"/>
          </p:cNvSpPr>
          <p:nvPr/>
        </p:nvSpPr>
        <p:spPr bwMode="auto">
          <a:xfrm>
            <a:off x="6513513" y="4911725"/>
            <a:ext cx="519112"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hu-HU" altLang="hu-HU" sz="2200" i="1" dirty="0"/>
              <a:t>x</a:t>
            </a:r>
            <a:r>
              <a:rPr lang="hu-HU" altLang="hu-HU" sz="2200" dirty="0"/>
              <a:t>(</a:t>
            </a:r>
            <a:r>
              <a:rPr lang="hu-HU" altLang="hu-HU" sz="2200" i="1" dirty="0"/>
              <a:t>y</a:t>
            </a:r>
            <a:r>
              <a:rPr lang="hu-HU" altLang="hu-HU" sz="2200" dirty="0"/>
              <a:t>+1)</a:t>
            </a:r>
          </a:p>
        </p:txBody>
      </p:sp>
      <p:sp>
        <p:nvSpPr>
          <p:cNvPr id="33835" name="Rectangle 27"/>
          <p:cNvSpPr>
            <a:spLocks noChangeArrowheads="1"/>
          </p:cNvSpPr>
          <p:nvPr/>
        </p:nvSpPr>
        <p:spPr bwMode="auto">
          <a:xfrm>
            <a:off x="7681913" y="4911725"/>
            <a:ext cx="519112"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hu-HU" altLang="hu-HU" sz="2200" i="1"/>
              <a:t>x</a:t>
            </a:r>
            <a:r>
              <a:rPr lang="hu-HU" altLang="hu-HU" sz="2200"/>
              <a:t>(</a:t>
            </a:r>
            <a:r>
              <a:rPr lang="hu-HU" altLang="hu-HU" sz="2200" i="1"/>
              <a:t>y</a:t>
            </a:r>
            <a:r>
              <a:rPr lang="hu-HU" altLang="hu-HU" sz="2200"/>
              <a:t>+2)</a:t>
            </a:r>
          </a:p>
        </p:txBody>
      </p:sp>
      <p:sp>
        <p:nvSpPr>
          <p:cNvPr id="33836" name="Rectangle 28"/>
          <p:cNvSpPr>
            <a:spLocks noChangeArrowheads="1"/>
          </p:cNvSpPr>
          <p:nvPr/>
        </p:nvSpPr>
        <p:spPr bwMode="auto">
          <a:xfrm>
            <a:off x="7007543" y="2808288"/>
            <a:ext cx="605936" cy="428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hu-HU" sz="2200" dirty="0"/>
              <a:t>1</a:t>
            </a:r>
            <a:r>
              <a:rPr lang="hu-HU" altLang="hu-HU" sz="2200" dirty="0"/>
              <a:t>/</a:t>
            </a:r>
            <a:r>
              <a:rPr lang="en-US" altLang="hu-HU" sz="2200" i="1" dirty="0"/>
              <a:t>m</a:t>
            </a:r>
            <a:endParaRPr lang="hu-HU" altLang="hu-HU" sz="2200" i="1" dirty="0"/>
          </a:p>
        </p:txBody>
      </p:sp>
      <p:sp>
        <p:nvSpPr>
          <p:cNvPr id="33832" name="Line 24"/>
          <p:cNvSpPr>
            <a:spLocks noChangeShapeType="1"/>
          </p:cNvSpPr>
          <p:nvPr/>
        </p:nvSpPr>
        <p:spPr bwMode="auto">
          <a:xfrm>
            <a:off x="4498975" y="3875088"/>
            <a:ext cx="4356100" cy="0"/>
          </a:xfrm>
          <a:prstGeom prst="line">
            <a:avLst/>
          </a:prstGeom>
          <a:noFill/>
          <a:ln w="25400">
            <a:solidFill>
              <a:schemeClr val="tx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33827" name="Oval 19"/>
          <p:cNvSpPr>
            <a:spLocks noChangeArrowheads="1"/>
          </p:cNvSpPr>
          <p:nvPr/>
        </p:nvSpPr>
        <p:spPr bwMode="auto">
          <a:xfrm>
            <a:off x="7783513" y="3421063"/>
            <a:ext cx="79375" cy="104775"/>
          </a:xfrm>
          <a:prstGeom prst="ellipse">
            <a:avLst/>
          </a:prstGeom>
          <a:solidFill>
            <a:srgbClr val="FFFF00"/>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p>
        </p:txBody>
      </p:sp>
      <p:sp>
        <p:nvSpPr>
          <p:cNvPr id="33825" name="Oval 17"/>
          <p:cNvSpPr>
            <a:spLocks noChangeArrowheads="1"/>
          </p:cNvSpPr>
          <p:nvPr/>
        </p:nvSpPr>
        <p:spPr bwMode="auto">
          <a:xfrm>
            <a:off x="6702425" y="3822700"/>
            <a:ext cx="79375" cy="104775"/>
          </a:xfrm>
          <a:prstGeom prst="ellipse">
            <a:avLst/>
          </a:prstGeom>
          <a:solidFill>
            <a:srgbClr val="FFFF00"/>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p>
        </p:txBody>
      </p:sp>
      <p:sp>
        <p:nvSpPr>
          <p:cNvPr id="33826" name="Oval 18"/>
          <p:cNvSpPr>
            <a:spLocks noChangeArrowheads="1"/>
          </p:cNvSpPr>
          <p:nvPr/>
        </p:nvSpPr>
        <p:spPr bwMode="auto">
          <a:xfrm>
            <a:off x="5707063" y="4224338"/>
            <a:ext cx="79375" cy="104775"/>
          </a:xfrm>
          <a:prstGeom prst="ellipse">
            <a:avLst/>
          </a:prstGeom>
          <a:solidFill>
            <a:srgbClr val="FFFF00"/>
          </a:solidFill>
          <a:ln w="12700">
            <a:solidFill>
              <a:schemeClr val="tx1"/>
            </a:solidFill>
            <a:round/>
            <a:headEnd/>
            <a:tailEnd/>
          </a:ln>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p>
        </p:txBody>
      </p:sp>
      <p:sp>
        <p:nvSpPr>
          <p:cNvPr id="2" name="Téglalap 1"/>
          <p:cNvSpPr/>
          <p:nvPr/>
        </p:nvSpPr>
        <p:spPr>
          <a:xfrm>
            <a:off x="5748656" y="1812637"/>
            <a:ext cx="1923925" cy="584775"/>
          </a:xfrm>
          <a:prstGeom prst="rect">
            <a:avLst/>
          </a:prstGeom>
        </p:spPr>
        <p:txBody>
          <a:bodyPr wrap="none">
            <a:spAutoFit/>
          </a:bodyPr>
          <a:lstStyle/>
          <a:p>
            <a:r>
              <a:rPr lang="hu-HU" altLang="hu-HU" sz="3200" i="1" dirty="0"/>
              <a:t>y</a:t>
            </a:r>
            <a:r>
              <a:rPr lang="hu-HU" altLang="hu-HU" sz="3200" dirty="0"/>
              <a:t> = </a:t>
            </a:r>
            <a:r>
              <a:rPr lang="hu-HU" altLang="hu-HU" sz="3200" i="1" dirty="0" err="1"/>
              <a:t>mx</a:t>
            </a:r>
            <a:r>
              <a:rPr lang="hu-HU" altLang="hu-HU" sz="3200" dirty="0"/>
              <a:t> + </a:t>
            </a:r>
            <a:r>
              <a:rPr lang="hu-HU" altLang="hu-HU" sz="3200" i="1" dirty="0"/>
              <a:t>b</a:t>
            </a:r>
          </a:p>
        </p:txBody>
      </p:sp>
      <p:sp>
        <p:nvSpPr>
          <p:cNvPr id="4" name="Téglalap 3"/>
          <p:cNvSpPr/>
          <p:nvPr/>
        </p:nvSpPr>
        <p:spPr>
          <a:xfrm>
            <a:off x="5326198" y="5714306"/>
            <a:ext cx="2893741" cy="523220"/>
          </a:xfrm>
          <a:prstGeom prst="rect">
            <a:avLst/>
          </a:prstGeom>
        </p:spPr>
        <p:txBody>
          <a:bodyPr wrap="none">
            <a:spAutoFit/>
          </a:bodyPr>
          <a:lstStyle/>
          <a:p>
            <a:r>
              <a:rPr lang="hu-HU" altLang="hu-HU" sz="2800" i="1" dirty="0"/>
              <a:t>x</a:t>
            </a:r>
            <a:r>
              <a:rPr lang="hu-HU" altLang="hu-HU" sz="2800" dirty="0"/>
              <a:t>(</a:t>
            </a:r>
            <a:r>
              <a:rPr lang="hu-HU" altLang="hu-HU" sz="2800" i="1" dirty="0"/>
              <a:t>y</a:t>
            </a:r>
            <a:r>
              <a:rPr lang="hu-HU" altLang="hu-HU" sz="2800" dirty="0"/>
              <a:t>+1</a:t>
            </a:r>
            <a:r>
              <a:rPr lang="hu-HU" altLang="hu-HU" sz="2800" dirty="0" smtClean="0"/>
              <a:t>)</a:t>
            </a:r>
            <a:r>
              <a:rPr lang="en-US" altLang="hu-HU" sz="2800" dirty="0" smtClean="0"/>
              <a:t> = </a:t>
            </a:r>
            <a:r>
              <a:rPr lang="hu-HU" altLang="hu-HU" sz="2800" i="1" dirty="0" smtClean="0"/>
              <a:t>x</a:t>
            </a:r>
            <a:r>
              <a:rPr lang="hu-HU" altLang="hu-HU" sz="2800" dirty="0" smtClean="0"/>
              <a:t>(</a:t>
            </a:r>
            <a:r>
              <a:rPr lang="hu-HU" altLang="hu-HU" sz="2800" i="1" dirty="0" smtClean="0"/>
              <a:t>y</a:t>
            </a:r>
            <a:r>
              <a:rPr lang="hu-HU" altLang="hu-HU" sz="2800" dirty="0" smtClean="0"/>
              <a:t>)</a:t>
            </a:r>
            <a:r>
              <a:rPr lang="en-US" altLang="hu-HU" sz="2800" dirty="0" smtClean="0"/>
              <a:t>+1/</a:t>
            </a:r>
            <a:r>
              <a:rPr lang="en-US" altLang="hu-HU" sz="2800" i="1" dirty="0" smtClean="0"/>
              <a:t>m</a:t>
            </a:r>
            <a:r>
              <a:rPr lang="en-US" altLang="hu-HU" sz="2800" dirty="0" smtClean="0"/>
              <a:t> </a:t>
            </a:r>
            <a:endParaRPr lang="hu-HU" altLang="hu-HU" sz="28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smtClean="0">
                <a:solidFill>
                  <a:srgbClr val="FF0000"/>
                </a:solidFill>
              </a:rPr>
              <a:t>Pixel color</a:t>
            </a:r>
            <a:r>
              <a:rPr lang="hu-HU" dirty="0" smtClean="0">
                <a:solidFill>
                  <a:srgbClr val="FF0000"/>
                </a:solidFill>
              </a:rPr>
              <a:t>?</a:t>
            </a:r>
            <a:endParaRPr lang="en-US" dirty="0">
              <a:solidFill>
                <a:srgbClr val="FF0000"/>
              </a:solidFill>
            </a:endParaRPr>
          </a:p>
        </p:txBody>
      </p:sp>
      <p:sp>
        <p:nvSpPr>
          <p:cNvPr id="3" name="Tartalom helye 2"/>
          <p:cNvSpPr>
            <a:spLocks noGrp="1"/>
          </p:cNvSpPr>
          <p:nvPr>
            <p:ph idx="1"/>
          </p:nvPr>
        </p:nvSpPr>
        <p:spPr>
          <a:xfrm>
            <a:off x="427703" y="1342102"/>
            <a:ext cx="5434849" cy="5515898"/>
          </a:xfrm>
        </p:spPr>
        <p:txBody>
          <a:bodyPr>
            <a:normAutofit/>
          </a:bodyPr>
          <a:lstStyle/>
          <a:p>
            <a:r>
              <a:rPr lang="hu-HU" sz="2800" dirty="0" smtClean="0"/>
              <a:t>Uniform</a:t>
            </a:r>
          </a:p>
          <a:p>
            <a:endParaRPr lang="hu-HU" sz="2800" dirty="0" smtClean="0"/>
          </a:p>
          <a:p>
            <a:r>
              <a:rPr lang="en-US" sz="2800" dirty="0" smtClean="0"/>
              <a:t>Calculating from interpolated vertex properties</a:t>
            </a:r>
            <a:endParaRPr lang="hu-HU" sz="2800" dirty="0" smtClean="0"/>
          </a:p>
          <a:p>
            <a:endParaRPr lang="hu-HU" sz="1400" dirty="0" smtClean="0"/>
          </a:p>
          <a:p>
            <a:r>
              <a:rPr lang="en-US" sz="2800" dirty="0" smtClean="0"/>
              <a:t>Texturing </a:t>
            </a:r>
            <a:r>
              <a:rPr lang="hu-HU" sz="2800" dirty="0" smtClean="0"/>
              <a:t>(2D): </a:t>
            </a:r>
            <a:r>
              <a:rPr lang="en-US" sz="2800" dirty="0" smtClean="0"/>
              <a:t>Interpolation of vertex texture coordinates + texture fetch.</a:t>
            </a:r>
            <a:endParaRPr lang="en-US" sz="2800" dirty="0"/>
          </a:p>
        </p:txBody>
      </p:sp>
      <p:sp>
        <p:nvSpPr>
          <p:cNvPr id="5" name="Szabadkézi sokszög 4"/>
          <p:cNvSpPr/>
          <p:nvPr/>
        </p:nvSpPr>
        <p:spPr>
          <a:xfrm>
            <a:off x="2286001" y="1163553"/>
            <a:ext cx="2005780" cy="1238865"/>
          </a:xfrm>
          <a:custGeom>
            <a:avLst/>
            <a:gdLst>
              <a:gd name="connsiteX0" fmla="*/ 0 w 2005780"/>
              <a:gd name="connsiteY0" fmla="*/ 929149 h 1238865"/>
              <a:gd name="connsiteX1" fmla="*/ 0 w 2005780"/>
              <a:gd name="connsiteY1" fmla="*/ 929149 h 1238865"/>
              <a:gd name="connsiteX2" fmla="*/ 988142 w 2005780"/>
              <a:gd name="connsiteY2" fmla="*/ 0 h 1238865"/>
              <a:gd name="connsiteX3" fmla="*/ 2005780 w 2005780"/>
              <a:gd name="connsiteY3" fmla="*/ 1238865 h 1238865"/>
              <a:gd name="connsiteX4" fmla="*/ 0 w 2005780"/>
              <a:gd name="connsiteY4" fmla="*/ 929149 h 1238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5780" h="1238865">
                <a:moveTo>
                  <a:pt x="0" y="929149"/>
                </a:moveTo>
                <a:lnTo>
                  <a:pt x="0" y="929149"/>
                </a:lnTo>
                <a:lnTo>
                  <a:pt x="988142" y="0"/>
                </a:lnTo>
                <a:lnTo>
                  <a:pt x="2005780" y="1238865"/>
                </a:lnTo>
                <a:lnTo>
                  <a:pt x="0" y="929149"/>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14"/>
          <p:cNvSpPr>
            <a:spLocks/>
          </p:cNvSpPr>
          <p:nvPr/>
        </p:nvSpPr>
        <p:spPr bwMode="auto">
          <a:xfrm>
            <a:off x="6673613" y="2197511"/>
            <a:ext cx="1696117" cy="2159769"/>
          </a:xfrm>
          <a:custGeom>
            <a:avLst/>
            <a:gdLst>
              <a:gd name="T0" fmla="*/ 2147483647 w 1536"/>
              <a:gd name="T1" fmla="*/ 2147483647 h 2352"/>
              <a:gd name="T2" fmla="*/ 0 w 1536"/>
              <a:gd name="T3" fmla="*/ 2147483647 h 2352"/>
              <a:gd name="T4" fmla="*/ 2147483647 w 1536"/>
              <a:gd name="T5" fmla="*/ 0 h 2352"/>
              <a:gd name="T6" fmla="*/ 2147483647 w 1536"/>
              <a:gd name="T7" fmla="*/ 2147483647 h 2352"/>
              <a:gd name="T8" fmla="*/ 0 60000 65536"/>
              <a:gd name="T9" fmla="*/ 0 60000 65536"/>
              <a:gd name="T10" fmla="*/ 0 60000 65536"/>
              <a:gd name="T11" fmla="*/ 0 60000 65536"/>
              <a:gd name="T12" fmla="*/ 0 w 1536"/>
              <a:gd name="T13" fmla="*/ 0 h 2352"/>
              <a:gd name="T14" fmla="*/ 1536 w 1536"/>
              <a:gd name="T15" fmla="*/ 2352 h 2352"/>
            </a:gdLst>
            <a:ahLst/>
            <a:cxnLst>
              <a:cxn ang="T8">
                <a:pos x="T0" y="T1"/>
              </a:cxn>
              <a:cxn ang="T9">
                <a:pos x="T2" y="T3"/>
              </a:cxn>
              <a:cxn ang="T10">
                <a:pos x="T4" y="T5"/>
              </a:cxn>
              <a:cxn ang="T11">
                <a:pos x="T6" y="T7"/>
              </a:cxn>
            </a:cxnLst>
            <a:rect l="T12" t="T13" r="T14" b="T15"/>
            <a:pathLst>
              <a:path w="1536" h="2352">
                <a:moveTo>
                  <a:pt x="912" y="2352"/>
                </a:moveTo>
                <a:lnTo>
                  <a:pt x="0" y="1440"/>
                </a:lnTo>
                <a:lnTo>
                  <a:pt x="1536" y="0"/>
                </a:lnTo>
                <a:lnTo>
                  <a:pt x="912" y="2352"/>
                </a:lnTo>
                <a:close/>
              </a:path>
            </a:pathLst>
          </a:custGeom>
          <a:gradFill rotWithShape="0">
            <a:gsLst>
              <a:gs pos="0">
                <a:srgbClr val="000000"/>
              </a:gs>
              <a:gs pos="11000">
                <a:srgbClr val="000040"/>
              </a:gs>
              <a:gs pos="20000">
                <a:srgbClr val="400040"/>
              </a:gs>
              <a:gs pos="36000">
                <a:srgbClr val="8F0040"/>
              </a:gs>
              <a:gs pos="79000">
                <a:srgbClr val="F27300"/>
              </a:gs>
              <a:gs pos="88000">
                <a:srgbClr val="FFBF00"/>
              </a:gs>
            </a:gsLst>
            <a:lin ang="5400000" scaled="1"/>
          </a:gradFill>
          <a:ln w="12700" cap="flat" cmpd="sng">
            <a:solidFill>
              <a:schemeClr val="tx1"/>
            </a:solidFill>
            <a:prstDash val="solid"/>
            <a:round/>
            <a:headEnd/>
            <a:tailEnd/>
          </a:ln>
        </p:spPr>
        <p:txBody>
          <a:bodyPr wrap="none" anchor="ctr"/>
          <a:lstStyle/>
          <a:p>
            <a:endParaRPr lang="en-US"/>
          </a:p>
        </p:txBody>
      </p:sp>
      <p:sp>
        <p:nvSpPr>
          <p:cNvPr id="8" name="Freeform 14"/>
          <p:cNvSpPr>
            <a:spLocks/>
          </p:cNvSpPr>
          <p:nvPr/>
        </p:nvSpPr>
        <p:spPr bwMode="auto">
          <a:xfrm rot="4404172">
            <a:off x="6988977" y="4775225"/>
            <a:ext cx="1696117" cy="2159769"/>
          </a:xfrm>
          <a:custGeom>
            <a:avLst/>
            <a:gdLst>
              <a:gd name="T0" fmla="*/ 2147483647 w 1536"/>
              <a:gd name="T1" fmla="*/ 2147483647 h 2352"/>
              <a:gd name="T2" fmla="*/ 0 w 1536"/>
              <a:gd name="T3" fmla="*/ 2147483647 h 2352"/>
              <a:gd name="T4" fmla="*/ 2147483647 w 1536"/>
              <a:gd name="T5" fmla="*/ 0 h 2352"/>
              <a:gd name="T6" fmla="*/ 2147483647 w 1536"/>
              <a:gd name="T7" fmla="*/ 2147483647 h 2352"/>
              <a:gd name="T8" fmla="*/ 0 60000 65536"/>
              <a:gd name="T9" fmla="*/ 0 60000 65536"/>
              <a:gd name="T10" fmla="*/ 0 60000 65536"/>
              <a:gd name="T11" fmla="*/ 0 60000 65536"/>
              <a:gd name="T12" fmla="*/ 0 w 1536"/>
              <a:gd name="T13" fmla="*/ 0 h 2352"/>
              <a:gd name="T14" fmla="*/ 1536 w 1536"/>
              <a:gd name="T15" fmla="*/ 2352 h 2352"/>
            </a:gdLst>
            <a:ahLst/>
            <a:cxnLst>
              <a:cxn ang="T8">
                <a:pos x="T0" y="T1"/>
              </a:cxn>
              <a:cxn ang="T9">
                <a:pos x="T2" y="T3"/>
              </a:cxn>
              <a:cxn ang="T10">
                <a:pos x="T4" y="T5"/>
              </a:cxn>
              <a:cxn ang="T11">
                <a:pos x="T6" y="T7"/>
              </a:cxn>
            </a:cxnLst>
            <a:rect l="T12" t="T13" r="T14" b="T15"/>
            <a:pathLst>
              <a:path w="1536" h="2352">
                <a:moveTo>
                  <a:pt x="912" y="2352"/>
                </a:moveTo>
                <a:lnTo>
                  <a:pt x="0" y="1440"/>
                </a:lnTo>
                <a:lnTo>
                  <a:pt x="1536" y="0"/>
                </a:lnTo>
                <a:lnTo>
                  <a:pt x="912" y="2352"/>
                </a:lnTo>
                <a:close/>
              </a:path>
            </a:pathLst>
          </a:custGeom>
          <a:blipFill>
            <a:blip r:embed="rId3"/>
            <a:tile tx="0" ty="0" sx="100000" sy="100000" flip="none" algn="tl"/>
          </a:blipFill>
          <a:ln w="12700" cap="flat" cmpd="sng">
            <a:solidFill>
              <a:schemeClr val="tx1"/>
            </a:solidFill>
            <a:prstDash val="solid"/>
            <a:round/>
            <a:headEnd/>
            <a:tailEnd/>
          </a:ln>
        </p:spPr>
        <p:txBody>
          <a:bodyPr wrap="none" anchor="ctr"/>
          <a:lstStyle/>
          <a:p>
            <a:endParaRPr lang="en-US"/>
          </a:p>
        </p:txBody>
      </p:sp>
      <p:sp>
        <p:nvSpPr>
          <p:cNvPr id="9" name="Téglalap 8"/>
          <p:cNvSpPr/>
          <p:nvPr/>
        </p:nvSpPr>
        <p:spPr>
          <a:xfrm>
            <a:off x="4685492" y="5014452"/>
            <a:ext cx="1777148" cy="1681316"/>
          </a:xfrm>
          <a:prstGeom prst="rect">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49"/>
          <p:cNvSpPr>
            <a:spLocks noChangeArrowheads="1"/>
          </p:cNvSpPr>
          <p:nvPr/>
        </p:nvSpPr>
        <p:spPr bwMode="auto">
          <a:xfrm>
            <a:off x="7418435" y="4085302"/>
            <a:ext cx="506317" cy="471949"/>
          </a:xfrm>
          <a:prstGeom prst="ellipse">
            <a:avLst/>
          </a:prstGeom>
          <a:solidFill>
            <a:srgbClr val="FFC000"/>
          </a:solidFill>
          <a:ln w="127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11" name="Oval 50"/>
          <p:cNvSpPr>
            <a:spLocks noChangeArrowheads="1"/>
          </p:cNvSpPr>
          <p:nvPr/>
        </p:nvSpPr>
        <p:spPr bwMode="auto">
          <a:xfrm>
            <a:off x="8069790" y="1873046"/>
            <a:ext cx="523082" cy="589920"/>
          </a:xfrm>
          <a:prstGeom prst="ellipse">
            <a:avLst/>
          </a:prstGeom>
          <a:solidFill>
            <a:srgbClr val="360000"/>
          </a:solidFill>
          <a:ln w="127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12" name="Oval 51"/>
          <p:cNvSpPr>
            <a:spLocks noChangeArrowheads="1"/>
          </p:cNvSpPr>
          <p:nvPr/>
        </p:nvSpPr>
        <p:spPr bwMode="auto">
          <a:xfrm>
            <a:off x="6341806" y="3277395"/>
            <a:ext cx="575166" cy="526255"/>
          </a:xfrm>
          <a:prstGeom prst="ellipse">
            <a:avLst/>
          </a:prstGeom>
          <a:solidFill>
            <a:srgbClr val="AF011E"/>
          </a:solidFill>
          <a:ln w="127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14" name="Oval 49"/>
          <p:cNvSpPr>
            <a:spLocks noChangeArrowheads="1"/>
          </p:cNvSpPr>
          <p:nvPr/>
        </p:nvSpPr>
        <p:spPr bwMode="auto">
          <a:xfrm>
            <a:off x="5862552" y="6159909"/>
            <a:ext cx="358834" cy="344129"/>
          </a:xfrm>
          <a:prstGeom prst="ellipse">
            <a:avLst/>
          </a:prstGeom>
          <a:solidFill>
            <a:schemeClr val="bg1"/>
          </a:solidFill>
          <a:ln w="127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15" name="Oval 49"/>
          <p:cNvSpPr>
            <a:spLocks noChangeArrowheads="1"/>
          </p:cNvSpPr>
          <p:nvPr/>
        </p:nvSpPr>
        <p:spPr bwMode="auto">
          <a:xfrm>
            <a:off x="5276802" y="5358581"/>
            <a:ext cx="358834" cy="344129"/>
          </a:xfrm>
          <a:prstGeom prst="ellipse">
            <a:avLst/>
          </a:prstGeom>
          <a:solidFill>
            <a:schemeClr val="bg1"/>
          </a:solidFill>
          <a:ln w="127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16" name="Oval 49"/>
          <p:cNvSpPr>
            <a:spLocks noChangeArrowheads="1"/>
          </p:cNvSpPr>
          <p:nvPr/>
        </p:nvSpPr>
        <p:spPr bwMode="auto">
          <a:xfrm>
            <a:off x="5049886" y="6012426"/>
            <a:ext cx="358834" cy="344129"/>
          </a:xfrm>
          <a:prstGeom prst="ellipse">
            <a:avLst/>
          </a:prstGeom>
          <a:solidFill>
            <a:schemeClr val="bg1"/>
          </a:solidFill>
          <a:ln w="127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17" name="Szabadkézi sokszög 16"/>
          <p:cNvSpPr/>
          <p:nvPr/>
        </p:nvSpPr>
        <p:spPr>
          <a:xfrm>
            <a:off x="5250426" y="5545394"/>
            <a:ext cx="840658" cy="825909"/>
          </a:xfrm>
          <a:custGeom>
            <a:avLst/>
            <a:gdLst>
              <a:gd name="connsiteX0" fmla="*/ 221226 w 840658"/>
              <a:gd name="connsiteY0" fmla="*/ 0 h 825909"/>
              <a:gd name="connsiteX1" fmla="*/ 840658 w 840658"/>
              <a:gd name="connsiteY1" fmla="*/ 825909 h 825909"/>
              <a:gd name="connsiteX2" fmla="*/ 0 w 840658"/>
              <a:gd name="connsiteY2" fmla="*/ 663677 h 825909"/>
              <a:gd name="connsiteX3" fmla="*/ 221226 w 840658"/>
              <a:gd name="connsiteY3" fmla="*/ 0 h 825909"/>
            </a:gdLst>
            <a:ahLst/>
            <a:cxnLst>
              <a:cxn ang="0">
                <a:pos x="connsiteX0" y="connsiteY0"/>
              </a:cxn>
              <a:cxn ang="0">
                <a:pos x="connsiteX1" y="connsiteY1"/>
              </a:cxn>
              <a:cxn ang="0">
                <a:pos x="connsiteX2" y="connsiteY2"/>
              </a:cxn>
              <a:cxn ang="0">
                <a:pos x="connsiteX3" y="connsiteY3"/>
              </a:cxn>
            </a:cxnLst>
            <a:rect l="l" t="t" r="r" b="b"/>
            <a:pathLst>
              <a:path w="840658" h="825909">
                <a:moveTo>
                  <a:pt x="221226" y="0"/>
                </a:moveTo>
                <a:lnTo>
                  <a:pt x="840658" y="825909"/>
                </a:lnTo>
                <a:lnTo>
                  <a:pt x="0" y="663677"/>
                </a:lnTo>
                <a:lnTo>
                  <a:pt x="221226" y="0"/>
                </a:lnTo>
                <a:close/>
              </a:path>
            </a:pathLst>
          </a:cu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6470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1"/>
          <p:cNvSpPr>
            <a:spLocks noGrp="1"/>
          </p:cNvSpPr>
          <p:nvPr>
            <p:ph type="title"/>
          </p:nvPr>
        </p:nvSpPr>
        <p:spPr>
          <a:xfrm>
            <a:off x="431800" y="109538"/>
            <a:ext cx="8229600" cy="1143000"/>
          </a:xfrm>
        </p:spPr>
        <p:txBody>
          <a:bodyPr/>
          <a:lstStyle/>
          <a:p>
            <a:r>
              <a:rPr lang="en-US" dirty="0" err="1" smtClean="0">
                <a:solidFill>
                  <a:srgbClr val="FF0000"/>
                </a:solidFill>
              </a:rPr>
              <a:t>Excercises</a:t>
            </a:r>
            <a:endParaRPr lang="en-US" dirty="0">
              <a:solidFill>
                <a:srgbClr val="FF0000"/>
              </a:solidFill>
            </a:endParaRPr>
          </a:p>
        </p:txBody>
      </p:sp>
      <p:sp>
        <p:nvSpPr>
          <p:cNvPr id="4" name="Tartalom helye 2"/>
          <p:cNvSpPr txBox="1">
            <a:spLocks/>
          </p:cNvSpPr>
          <p:nvPr/>
        </p:nvSpPr>
        <p:spPr>
          <a:xfrm>
            <a:off x="431800" y="1122575"/>
            <a:ext cx="8686800" cy="5722725"/>
          </a:xfrm>
          <a:prstGeom prst="rect">
            <a:avLst/>
          </a:prstGeom>
        </p:spPr>
        <p:txBody>
          <a:bodyPr>
            <a:normAutofit fontScale="85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Prove</a:t>
            </a:r>
            <a:r>
              <a:rPr kumimoji="0" lang="en-US" sz="3200" b="0" i="0" u="none" strike="noStrike" kern="1200" cap="none" spc="0" normalizeH="0" noProof="0" dirty="0" smtClean="0">
                <a:ln>
                  <a:noFill/>
                </a:ln>
                <a:solidFill>
                  <a:schemeClr val="tx1"/>
                </a:solidFill>
                <a:effectLst/>
                <a:uLnTx/>
                <a:uFillTx/>
                <a:latin typeface="+mn-lt"/>
                <a:ea typeface="+mn-ea"/>
                <a:cs typeface="+mn-cs"/>
              </a:rPr>
              <a:t> that any polygon of at least 4 vertices has a diagonal</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US" sz="3200" dirty="0" smtClean="0">
                <a:latin typeface="+mn-lt"/>
              </a:rPr>
              <a:t>Prove the two ears theorem</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Does it make sense to develop a </a:t>
            </a:r>
            <a:r>
              <a:rPr lang="en-US" sz="3200" dirty="0" smtClean="0">
                <a:latin typeface="+mn-lt"/>
              </a:rPr>
              <a:t>circle </a:t>
            </a:r>
            <a:r>
              <a:rPr lang="en-US" sz="3200" dirty="0" err="1" smtClean="0">
                <a:latin typeface="+mn-lt"/>
              </a:rPr>
              <a:t>rasterization</a:t>
            </a:r>
            <a:r>
              <a:rPr lang="en-US" sz="3200" dirty="0" smtClean="0">
                <a:latin typeface="+mn-lt"/>
              </a:rPr>
              <a:t> algorithm</a:t>
            </a:r>
            <a:r>
              <a:rPr kumimoji="0" lang="hu-HU" sz="3200" b="0"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Write a polygon filling algorithm that can handle even non-simple</a:t>
            </a:r>
            <a:r>
              <a:rPr kumimoji="0" lang="en-US" sz="3200" b="0" i="0" u="none" strike="noStrike" kern="1200" cap="none" spc="0" normalizeH="0" noProof="0" dirty="0" smtClean="0">
                <a:ln>
                  <a:noFill/>
                </a:ln>
                <a:solidFill>
                  <a:schemeClr val="tx1"/>
                </a:solidFill>
                <a:effectLst/>
                <a:uLnTx/>
                <a:uFillTx/>
                <a:latin typeface="+mn-lt"/>
                <a:ea typeface="+mn-ea"/>
                <a:cs typeface="+mn-cs"/>
              </a:rPr>
              <a:t> polygons (the boundary can be built of multiple </a:t>
            </a:r>
            <a:r>
              <a:rPr kumimoji="0" lang="en-US" sz="3200" b="0" i="0" u="none" strike="noStrike" kern="1200" cap="none" spc="0" normalizeH="0" noProof="0" dirty="0" err="1" smtClean="0">
                <a:ln>
                  <a:noFill/>
                </a:ln>
                <a:solidFill>
                  <a:schemeClr val="tx1"/>
                </a:solidFill>
                <a:effectLst/>
                <a:uLnTx/>
                <a:uFillTx/>
                <a:latin typeface="+mn-lt"/>
                <a:ea typeface="+mn-ea"/>
                <a:cs typeface="+mn-cs"/>
              </a:rPr>
              <a:t>polylines</a:t>
            </a:r>
            <a:r>
              <a:rPr kumimoji="0" lang="en-US" sz="3200" b="0" i="0" u="none" strike="noStrike" kern="1200" cap="none" spc="0" normalizeH="0" noProof="0" dirty="0" smtClean="0">
                <a:ln>
                  <a:noFill/>
                </a:ln>
                <a:solidFill>
                  <a:schemeClr val="tx1"/>
                </a:solidFill>
                <a:effectLst/>
                <a:uLnTx/>
                <a:uFillTx/>
                <a:latin typeface="+mn-lt"/>
                <a:ea typeface="+mn-ea"/>
                <a:cs typeface="+mn-cs"/>
              </a:rPr>
              <a:t> and may intersect itself).</a:t>
            </a:r>
            <a:endParaRPr kumimoji="0" lang="hu-HU"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Implement the</a:t>
            </a:r>
            <a:r>
              <a:rPr kumimoji="0" lang="en-US" sz="3200" b="0" i="0" u="none" strike="noStrike" kern="1200" cap="none" spc="0" normalizeH="0" noProof="0" dirty="0" smtClean="0">
                <a:ln>
                  <a:noFill/>
                </a:ln>
                <a:solidFill>
                  <a:schemeClr val="tx1"/>
                </a:solidFill>
                <a:effectLst/>
                <a:uLnTx/>
                <a:uFillTx/>
                <a:latin typeface="+mn-lt"/>
                <a:ea typeface="+mn-ea"/>
                <a:cs typeface="+mn-cs"/>
              </a:rPr>
              <a:t> learnt clipping and </a:t>
            </a:r>
            <a:r>
              <a:rPr kumimoji="0" lang="en-US" sz="3200" b="0" i="0" u="none" strike="noStrike" kern="1200" cap="none" spc="0" normalizeH="0" noProof="0" dirty="0" err="1" smtClean="0">
                <a:ln>
                  <a:noFill/>
                </a:ln>
                <a:solidFill>
                  <a:schemeClr val="tx1"/>
                </a:solidFill>
                <a:effectLst/>
                <a:uLnTx/>
                <a:uFillTx/>
                <a:latin typeface="+mn-lt"/>
                <a:ea typeface="+mn-ea"/>
                <a:cs typeface="+mn-cs"/>
              </a:rPr>
              <a:t>rasterization</a:t>
            </a:r>
            <a:r>
              <a:rPr kumimoji="0" lang="en-US" sz="3200" b="0" i="0" u="none" strike="noStrike" kern="1200" cap="none" spc="0" normalizeH="0" noProof="0" dirty="0" smtClean="0">
                <a:ln>
                  <a:noFill/>
                </a:ln>
                <a:solidFill>
                  <a:schemeClr val="tx1"/>
                </a:solidFill>
                <a:effectLst/>
                <a:uLnTx/>
                <a:uFillTx/>
                <a:latin typeface="+mn-lt"/>
                <a:ea typeface="+mn-ea"/>
                <a:cs typeface="+mn-cs"/>
              </a:rPr>
              <a:t> algorithms</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Write a program that decides whether an</a:t>
            </a:r>
            <a:r>
              <a:rPr kumimoji="0" lang="en-US" sz="3200" b="0" i="0" u="none" strike="noStrike" kern="1200" cap="none" spc="0" normalizeH="0" noProof="0" dirty="0" smtClean="0">
                <a:ln>
                  <a:noFill/>
                </a:ln>
                <a:solidFill>
                  <a:schemeClr val="tx1"/>
                </a:solidFill>
                <a:effectLst/>
                <a:uLnTx/>
                <a:uFillTx/>
                <a:latin typeface="+mn-lt"/>
                <a:ea typeface="+mn-ea"/>
                <a:cs typeface="+mn-cs"/>
              </a:rPr>
              <a:t> axis aligned window may contain any primitive. </a:t>
            </a:r>
            <a:endParaRPr kumimoji="0" lang="hu-HU"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Give the class diagram of a PowerPoint like program</a:t>
            </a:r>
            <a:r>
              <a:rPr kumimoji="0" lang="hu-HU" sz="3200" b="0"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What is the </a:t>
            </a:r>
            <a:r>
              <a:rPr kumimoji="0" lang="hu-HU" sz="3200" b="0" i="0" u="none" strike="noStrike" kern="1200" cap="none" spc="0" normalizeH="0" baseline="0" noProof="0" smtClean="0">
                <a:ln>
                  <a:noFill/>
                </a:ln>
                <a:solidFill>
                  <a:schemeClr val="tx1"/>
                </a:solidFill>
                <a:effectLst/>
                <a:uLnTx/>
                <a:uFillTx/>
                <a:latin typeface="+mn-lt"/>
                <a:ea typeface="+mn-ea"/>
                <a:cs typeface="+mn-cs"/>
              </a:rPr>
              <a:t>reason</a:t>
            </a:r>
            <a:r>
              <a:rPr kumimoji="0" lang="en-US" sz="3200" b="0" i="0" u="none" strike="noStrike" kern="1200" cap="none" spc="0" normalizeH="0" baseline="0" noProof="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behind the introduction of normalized device space</a:t>
            </a:r>
            <a:r>
              <a:rPr kumimoji="0" lang="hu-HU" sz="32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ím 1"/>
          <p:cNvSpPr>
            <a:spLocks noGrp="1"/>
          </p:cNvSpPr>
          <p:nvPr>
            <p:ph type="title"/>
          </p:nvPr>
        </p:nvSpPr>
        <p:spPr>
          <a:xfrm>
            <a:off x="0" y="226587"/>
            <a:ext cx="9144000" cy="1143000"/>
          </a:xfrm>
        </p:spPr>
        <p:txBody>
          <a:bodyPr>
            <a:normAutofit/>
          </a:bodyPr>
          <a:lstStyle/>
          <a:p>
            <a:r>
              <a:rPr lang="hu-HU" dirty="0" smtClean="0">
                <a:solidFill>
                  <a:srgbClr val="FF0000"/>
                </a:solidFill>
              </a:rPr>
              <a:t>Pixel </a:t>
            </a:r>
            <a:r>
              <a:rPr lang="hu-HU" dirty="0" err="1" smtClean="0">
                <a:solidFill>
                  <a:srgbClr val="FF0000"/>
                </a:solidFill>
              </a:rPr>
              <a:t>driven</a:t>
            </a:r>
            <a:r>
              <a:rPr lang="hu-HU" dirty="0" smtClean="0">
                <a:solidFill>
                  <a:srgbClr val="FF0000"/>
                </a:solidFill>
              </a:rPr>
              <a:t>: </a:t>
            </a:r>
            <a:r>
              <a:rPr lang="hu-HU" dirty="0" err="1" smtClean="0">
                <a:solidFill>
                  <a:srgbClr val="FF0000"/>
                </a:solidFill>
              </a:rPr>
              <a:t>Point</a:t>
            </a:r>
            <a:r>
              <a:rPr lang="hu-HU" dirty="0" smtClean="0">
                <a:solidFill>
                  <a:srgbClr val="FF0000"/>
                </a:solidFill>
              </a:rPr>
              <a:t> </a:t>
            </a:r>
            <a:r>
              <a:rPr lang="hu-HU" dirty="0" err="1" smtClean="0">
                <a:solidFill>
                  <a:srgbClr val="FF0000"/>
                </a:solidFill>
              </a:rPr>
              <a:t>containment</a:t>
            </a:r>
            <a:endParaRPr lang="en-US" dirty="0">
              <a:solidFill>
                <a:srgbClr val="FF0000"/>
              </a:solidFill>
            </a:endParaRPr>
          </a:p>
        </p:txBody>
      </p:sp>
      <p:sp>
        <p:nvSpPr>
          <p:cNvPr id="20" name="Tartalom helye 19"/>
          <p:cNvSpPr>
            <a:spLocks noGrp="1"/>
          </p:cNvSpPr>
          <p:nvPr>
            <p:ph idx="1"/>
          </p:nvPr>
        </p:nvSpPr>
        <p:spPr>
          <a:xfrm>
            <a:off x="509651" y="1445581"/>
            <a:ext cx="8229600" cy="4525963"/>
          </a:xfrm>
        </p:spPr>
        <p:txBody>
          <a:bodyPr/>
          <a:lstStyle/>
          <a:p>
            <a:r>
              <a:rPr lang="hu-HU" dirty="0" smtClean="0"/>
              <a:t>Implicit </a:t>
            </a:r>
            <a:r>
              <a:rPr lang="hu-HU" dirty="0" err="1" smtClean="0"/>
              <a:t>curve</a:t>
            </a:r>
            <a:r>
              <a:rPr lang="hu-HU" dirty="0" smtClean="0"/>
              <a:t> </a:t>
            </a:r>
            <a:r>
              <a:rPr lang="hu-HU" dirty="0" err="1"/>
              <a:t>b</a:t>
            </a:r>
            <a:r>
              <a:rPr lang="hu-HU" dirty="0" err="1" smtClean="0"/>
              <a:t>oundary</a:t>
            </a:r>
            <a:r>
              <a:rPr lang="hu-HU" dirty="0" smtClean="0"/>
              <a:t>:</a:t>
            </a:r>
          </a:p>
          <a:p>
            <a:pPr marL="0" indent="0">
              <a:buNone/>
            </a:pPr>
            <a:endParaRPr lang="en-US" sz="5400" dirty="0" smtClean="0"/>
          </a:p>
          <a:p>
            <a:endParaRPr lang="hu-HU" sz="2400" dirty="0"/>
          </a:p>
          <a:p>
            <a:r>
              <a:rPr lang="hu-HU" dirty="0" err="1" smtClean="0"/>
              <a:t>Parametric</a:t>
            </a:r>
            <a:r>
              <a:rPr lang="hu-HU" dirty="0" smtClean="0"/>
              <a:t> </a:t>
            </a:r>
            <a:r>
              <a:rPr lang="hu-HU" dirty="0" err="1" smtClean="0"/>
              <a:t>curve</a:t>
            </a:r>
            <a:r>
              <a:rPr lang="hu-HU" dirty="0" smtClean="0"/>
              <a:t> </a:t>
            </a:r>
            <a:r>
              <a:rPr lang="hu-HU" dirty="0" err="1" smtClean="0"/>
              <a:t>boundary</a:t>
            </a:r>
            <a:r>
              <a:rPr lang="hu-HU" dirty="0" smtClean="0"/>
              <a:t>: </a:t>
            </a:r>
            <a:endParaRPr lang="en-US" dirty="0"/>
          </a:p>
        </p:txBody>
      </p:sp>
      <p:sp>
        <p:nvSpPr>
          <p:cNvPr id="5" name="Szabadkézi sokszög 4"/>
          <p:cNvSpPr/>
          <p:nvPr/>
        </p:nvSpPr>
        <p:spPr>
          <a:xfrm>
            <a:off x="1025606" y="3996327"/>
            <a:ext cx="2928419" cy="2289737"/>
          </a:xfrm>
          <a:custGeom>
            <a:avLst/>
            <a:gdLst>
              <a:gd name="connsiteX0" fmla="*/ 248562 w 2928419"/>
              <a:gd name="connsiteY0" fmla="*/ 2330334 h 2515715"/>
              <a:gd name="connsiteX1" fmla="*/ 259448 w 2928419"/>
              <a:gd name="connsiteY1" fmla="*/ 87877 h 2515715"/>
              <a:gd name="connsiteX2" fmla="*/ 2915562 w 2928419"/>
              <a:gd name="connsiteY2" fmla="*/ 653934 h 2515715"/>
              <a:gd name="connsiteX3" fmla="*/ 1282705 w 2928419"/>
              <a:gd name="connsiteY3" fmla="*/ 2515391 h 2515715"/>
              <a:gd name="connsiteX4" fmla="*/ 1565733 w 2928419"/>
              <a:gd name="connsiteY4" fmla="*/ 817220 h 2515715"/>
              <a:gd name="connsiteX5" fmla="*/ 248562 w 2928419"/>
              <a:gd name="connsiteY5" fmla="*/ 2330334 h 2515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28419" h="2515715">
                <a:moveTo>
                  <a:pt x="248562" y="2330334"/>
                </a:moveTo>
                <a:cubicBezTo>
                  <a:pt x="30848" y="2208777"/>
                  <a:pt x="-185052" y="367277"/>
                  <a:pt x="259448" y="87877"/>
                </a:cubicBezTo>
                <a:cubicBezTo>
                  <a:pt x="703948" y="-191523"/>
                  <a:pt x="2745019" y="249348"/>
                  <a:pt x="2915562" y="653934"/>
                </a:cubicBezTo>
                <a:cubicBezTo>
                  <a:pt x="3086105" y="1058520"/>
                  <a:pt x="1507677" y="2488177"/>
                  <a:pt x="1282705" y="2515391"/>
                </a:cubicBezTo>
                <a:cubicBezTo>
                  <a:pt x="1057734" y="2542605"/>
                  <a:pt x="1734462" y="851691"/>
                  <a:pt x="1565733" y="817220"/>
                </a:cubicBezTo>
                <a:cubicBezTo>
                  <a:pt x="1397004" y="782748"/>
                  <a:pt x="466276" y="2451891"/>
                  <a:pt x="248562" y="2330334"/>
                </a:cubicBezTo>
                <a:close/>
              </a:path>
            </a:pathLst>
          </a:custGeom>
          <a:solidFill>
            <a:schemeClr val="accent6">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Ellipszis 5"/>
          <p:cNvSpPr/>
          <p:nvPr/>
        </p:nvSpPr>
        <p:spPr>
          <a:xfrm>
            <a:off x="1458616" y="4909356"/>
            <a:ext cx="216024" cy="21602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Egyenes összekötő nyíllal 6"/>
          <p:cNvCxnSpPr/>
          <p:nvPr/>
        </p:nvCxnSpPr>
        <p:spPr>
          <a:xfrm>
            <a:off x="594520" y="4466024"/>
            <a:ext cx="972108" cy="144016"/>
          </a:xfrm>
          <a:prstGeom prst="straightConnector1">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Szövegdoboz 7"/>
          <p:cNvSpPr txBox="1"/>
          <p:nvPr/>
        </p:nvSpPr>
        <p:spPr>
          <a:xfrm>
            <a:off x="1439270" y="4140014"/>
            <a:ext cx="417102" cy="461665"/>
          </a:xfrm>
          <a:prstGeom prst="rect">
            <a:avLst/>
          </a:prstGeom>
          <a:noFill/>
        </p:spPr>
        <p:txBody>
          <a:bodyPr wrap="none" rtlCol="0">
            <a:spAutoFit/>
          </a:bodyPr>
          <a:lstStyle/>
          <a:p>
            <a:r>
              <a:rPr lang="hu-HU" dirty="0" smtClean="0">
                <a:latin typeface="+mn-lt"/>
              </a:rPr>
              <a:t>in</a:t>
            </a:r>
            <a:endParaRPr lang="en-US" dirty="0">
              <a:latin typeface="+mn-lt"/>
            </a:endParaRPr>
          </a:p>
        </p:txBody>
      </p:sp>
      <p:sp>
        <p:nvSpPr>
          <p:cNvPr id="9" name="Szövegdoboz 8"/>
          <p:cNvSpPr txBox="1"/>
          <p:nvPr/>
        </p:nvSpPr>
        <p:spPr>
          <a:xfrm>
            <a:off x="200379" y="3928365"/>
            <a:ext cx="611065" cy="461665"/>
          </a:xfrm>
          <a:prstGeom prst="rect">
            <a:avLst/>
          </a:prstGeom>
          <a:noFill/>
        </p:spPr>
        <p:txBody>
          <a:bodyPr wrap="none" rtlCol="0">
            <a:spAutoFit/>
          </a:bodyPr>
          <a:lstStyle/>
          <a:p>
            <a:r>
              <a:rPr lang="hu-HU" dirty="0" smtClean="0">
                <a:latin typeface="+mn-lt"/>
              </a:rPr>
              <a:t>out</a:t>
            </a:r>
            <a:endParaRPr lang="en-US" dirty="0">
              <a:latin typeface="+mn-lt"/>
            </a:endParaRPr>
          </a:p>
        </p:txBody>
      </p:sp>
      <p:sp>
        <p:nvSpPr>
          <p:cNvPr id="10" name="Szövegdoboz 9"/>
          <p:cNvSpPr txBox="1"/>
          <p:nvPr/>
        </p:nvSpPr>
        <p:spPr>
          <a:xfrm>
            <a:off x="3399252" y="5342565"/>
            <a:ext cx="1389996" cy="461665"/>
          </a:xfrm>
          <a:prstGeom prst="rect">
            <a:avLst/>
          </a:prstGeom>
          <a:noFill/>
        </p:spPr>
        <p:txBody>
          <a:bodyPr wrap="none" rtlCol="0">
            <a:spAutoFit/>
          </a:bodyPr>
          <a:lstStyle/>
          <a:p>
            <a:r>
              <a:rPr lang="hu-HU" dirty="0" err="1" smtClean="0">
                <a:latin typeface="+mn-lt"/>
              </a:rPr>
              <a:t>boundary</a:t>
            </a:r>
            <a:endParaRPr lang="en-US" dirty="0">
              <a:latin typeface="+mn-lt"/>
            </a:endParaRPr>
          </a:p>
        </p:txBody>
      </p:sp>
      <p:sp>
        <p:nvSpPr>
          <p:cNvPr id="11" name="Szövegdoboz 10"/>
          <p:cNvSpPr txBox="1"/>
          <p:nvPr/>
        </p:nvSpPr>
        <p:spPr>
          <a:xfrm>
            <a:off x="1071328" y="6297743"/>
            <a:ext cx="1917320" cy="461665"/>
          </a:xfrm>
          <a:prstGeom prst="rect">
            <a:avLst/>
          </a:prstGeom>
          <a:noFill/>
        </p:spPr>
        <p:txBody>
          <a:bodyPr wrap="none" rtlCol="0">
            <a:spAutoFit/>
          </a:bodyPr>
          <a:lstStyle/>
          <a:p>
            <a:r>
              <a:rPr lang="hu-HU" dirty="0" err="1" smtClean="0">
                <a:latin typeface="+mn-lt"/>
              </a:rPr>
              <a:t>Infinity</a:t>
            </a:r>
            <a:r>
              <a:rPr lang="hu-HU" dirty="0" smtClean="0">
                <a:latin typeface="+mn-lt"/>
              </a:rPr>
              <a:t> is out</a:t>
            </a:r>
            <a:r>
              <a:rPr lang="en-US" dirty="0" smtClean="0">
                <a:latin typeface="+mn-lt"/>
              </a:rPr>
              <a:t>!</a:t>
            </a:r>
            <a:endParaRPr lang="en-US" dirty="0">
              <a:latin typeface="+mn-lt"/>
            </a:endParaRPr>
          </a:p>
        </p:txBody>
      </p:sp>
      <p:cxnSp>
        <p:nvCxnSpPr>
          <p:cNvPr id="12" name="Egyenes összekötő nyíllal 11"/>
          <p:cNvCxnSpPr/>
          <p:nvPr/>
        </p:nvCxnSpPr>
        <p:spPr>
          <a:xfrm flipH="1" flipV="1">
            <a:off x="1674640" y="5057702"/>
            <a:ext cx="2232248" cy="158042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Szorzás 12"/>
          <p:cNvSpPr/>
          <p:nvPr/>
        </p:nvSpPr>
        <p:spPr>
          <a:xfrm>
            <a:off x="1856002" y="5125380"/>
            <a:ext cx="390491" cy="36004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zorzás 13"/>
          <p:cNvSpPr/>
          <p:nvPr/>
        </p:nvSpPr>
        <p:spPr>
          <a:xfrm>
            <a:off x="2220253" y="5413412"/>
            <a:ext cx="390491" cy="36004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zorzás 14"/>
          <p:cNvSpPr/>
          <p:nvPr/>
        </p:nvSpPr>
        <p:spPr>
          <a:xfrm>
            <a:off x="2682752" y="5701444"/>
            <a:ext cx="390491" cy="36004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zövegdoboz 15"/>
          <p:cNvSpPr txBox="1"/>
          <p:nvPr/>
        </p:nvSpPr>
        <p:spPr>
          <a:xfrm>
            <a:off x="3073243" y="5632471"/>
            <a:ext cx="325730" cy="430887"/>
          </a:xfrm>
          <a:prstGeom prst="rect">
            <a:avLst/>
          </a:prstGeom>
          <a:noFill/>
        </p:spPr>
        <p:txBody>
          <a:bodyPr wrap="none" rtlCol="0">
            <a:spAutoFit/>
          </a:bodyPr>
          <a:lstStyle/>
          <a:p>
            <a:r>
              <a:rPr lang="en-US" dirty="0" smtClean="0"/>
              <a:t>1</a:t>
            </a:r>
            <a:endParaRPr lang="en-US" dirty="0"/>
          </a:p>
        </p:txBody>
      </p:sp>
      <p:sp>
        <p:nvSpPr>
          <p:cNvPr id="17" name="Szövegdoboz 16"/>
          <p:cNvSpPr txBox="1"/>
          <p:nvPr/>
        </p:nvSpPr>
        <p:spPr>
          <a:xfrm>
            <a:off x="2489815" y="5162545"/>
            <a:ext cx="325730" cy="430887"/>
          </a:xfrm>
          <a:prstGeom prst="rect">
            <a:avLst/>
          </a:prstGeom>
          <a:noFill/>
        </p:spPr>
        <p:txBody>
          <a:bodyPr wrap="none" rtlCol="0">
            <a:spAutoFit/>
          </a:bodyPr>
          <a:lstStyle/>
          <a:p>
            <a:r>
              <a:rPr lang="en-US" dirty="0" smtClean="0"/>
              <a:t>2</a:t>
            </a:r>
            <a:endParaRPr lang="en-US" dirty="0"/>
          </a:p>
        </p:txBody>
      </p:sp>
      <p:sp>
        <p:nvSpPr>
          <p:cNvPr id="18" name="Szövegdoboz 17"/>
          <p:cNvSpPr txBox="1"/>
          <p:nvPr/>
        </p:nvSpPr>
        <p:spPr>
          <a:xfrm>
            <a:off x="1920763" y="4731658"/>
            <a:ext cx="325730" cy="430887"/>
          </a:xfrm>
          <a:prstGeom prst="rect">
            <a:avLst/>
          </a:prstGeom>
          <a:noFill/>
        </p:spPr>
        <p:txBody>
          <a:bodyPr wrap="none" rtlCol="0">
            <a:spAutoFit/>
          </a:bodyPr>
          <a:lstStyle/>
          <a:p>
            <a:r>
              <a:rPr lang="en-US" dirty="0" smtClean="0"/>
              <a:t>3</a:t>
            </a:r>
            <a:endParaRPr lang="en-US" dirty="0"/>
          </a:p>
        </p:txBody>
      </p:sp>
      <p:sp>
        <p:nvSpPr>
          <p:cNvPr id="19" name="Szabadkézi sokszög 18"/>
          <p:cNvSpPr/>
          <p:nvPr/>
        </p:nvSpPr>
        <p:spPr>
          <a:xfrm>
            <a:off x="5015331" y="4025823"/>
            <a:ext cx="3155276" cy="2699079"/>
          </a:xfrm>
          <a:custGeom>
            <a:avLst/>
            <a:gdLst>
              <a:gd name="connsiteX0" fmla="*/ 982699 w 3766181"/>
              <a:gd name="connsiteY0" fmla="*/ 3211383 h 3346732"/>
              <a:gd name="connsiteX1" fmla="*/ 1853556 w 3766181"/>
              <a:gd name="connsiteY1" fmla="*/ 97 h 3346732"/>
              <a:gd name="connsiteX2" fmla="*/ 3105413 w 3766181"/>
              <a:gd name="connsiteY2" fmla="*/ 3331126 h 3346732"/>
              <a:gd name="connsiteX3" fmla="*/ 2984 w 3766181"/>
              <a:gd name="connsiteY3" fmla="*/ 1241068 h 3346732"/>
              <a:gd name="connsiteX4" fmla="*/ 3758556 w 3766181"/>
              <a:gd name="connsiteY4" fmla="*/ 1012468 h 3346732"/>
              <a:gd name="connsiteX5" fmla="*/ 982699 w 3766181"/>
              <a:gd name="connsiteY5" fmla="*/ 3211383 h 3346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66181" h="3346732">
                <a:moveTo>
                  <a:pt x="982699" y="3211383"/>
                </a:moveTo>
                <a:cubicBezTo>
                  <a:pt x="665199" y="3042655"/>
                  <a:pt x="1499770" y="-19860"/>
                  <a:pt x="1853556" y="97"/>
                </a:cubicBezTo>
                <a:cubicBezTo>
                  <a:pt x="2207342" y="20054"/>
                  <a:pt x="3413842" y="3124298"/>
                  <a:pt x="3105413" y="3331126"/>
                </a:cubicBezTo>
                <a:cubicBezTo>
                  <a:pt x="2796984" y="3537954"/>
                  <a:pt x="-105873" y="1627511"/>
                  <a:pt x="2984" y="1241068"/>
                </a:cubicBezTo>
                <a:cubicBezTo>
                  <a:pt x="111841" y="854625"/>
                  <a:pt x="3591642" y="680454"/>
                  <a:pt x="3758556" y="1012468"/>
                </a:cubicBezTo>
                <a:cubicBezTo>
                  <a:pt x="3925470" y="1344482"/>
                  <a:pt x="1300199" y="3380111"/>
                  <a:pt x="982699" y="3211383"/>
                </a:cubicBezTo>
                <a:close/>
              </a:path>
            </a:pathLst>
          </a:custGeom>
          <a:solidFill>
            <a:schemeClr val="accent6">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Téglalap 20"/>
              <p:cNvSpPr/>
              <p:nvPr/>
            </p:nvSpPr>
            <p:spPr>
              <a:xfrm>
                <a:off x="5393315" y="1544346"/>
                <a:ext cx="3469668" cy="1200329"/>
              </a:xfrm>
              <a:prstGeom prst="rect">
                <a:avLst/>
              </a:prstGeom>
              <a:ln>
                <a:solidFill>
                  <a:schemeClr val="tx1"/>
                </a:solidFill>
              </a:ln>
            </p:spPr>
            <p:txBody>
              <a:bodyPr wrap="none">
                <a:spAutoFit/>
              </a:bodyPr>
              <a:lstStyle/>
              <a:p>
                <a:r>
                  <a:rPr lang="en-US" altLang="hu-HU" dirty="0" smtClean="0">
                    <a:latin typeface="+mn-lt"/>
                    <a:cs typeface="Times New Roman" panose="02020603050405020304" pitchFamily="18" charset="0"/>
                  </a:rPr>
                  <a:t>          </a:t>
                </a:r>
                <a:r>
                  <a:rPr lang="hu-HU" altLang="hu-HU" dirty="0" smtClean="0">
                    <a:latin typeface="+mn-lt"/>
                    <a:cs typeface="Times New Roman" panose="02020603050405020304" pitchFamily="18" charset="0"/>
                  </a:rPr>
                  <a:t>   </a:t>
                </a:r>
                <a14:m>
                  <m:oMath xmlns:m="http://schemas.openxmlformats.org/officeDocument/2006/math">
                    <m:r>
                      <a:rPr lang="en-US" altLang="hu-HU" i="1" dirty="0" smtClean="0">
                        <a:latin typeface="Cambria Math"/>
                        <a:cs typeface="Times New Roman" panose="02020603050405020304" pitchFamily="18" charset="0"/>
                      </a:rPr>
                      <m:t>&gt; 0</m:t>
                    </m:r>
                  </m:oMath>
                </a14:m>
                <a:r>
                  <a:rPr lang="en-US" altLang="hu-HU" dirty="0" smtClean="0">
                    <a:latin typeface="+mn-lt"/>
                    <a:cs typeface="Times New Roman" panose="02020603050405020304" pitchFamily="18" charset="0"/>
                  </a:rPr>
                  <a:t> : </a:t>
                </a:r>
                <a:r>
                  <a:rPr lang="hu-HU" altLang="hu-HU" dirty="0" err="1" smtClean="0">
                    <a:latin typeface="+mn-lt"/>
                    <a:cs typeface="Times New Roman" panose="02020603050405020304" pitchFamily="18" charset="0"/>
                  </a:rPr>
                  <a:t>one</a:t>
                </a:r>
                <a:r>
                  <a:rPr lang="hu-HU" altLang="hu-HU" dirty="0" smtClean="0">
                    <a:latin typeface="+mn-lt"/>
                    <a:cs typeface="Times New Roman" panose="02020603050405020304" pitchFamily="18" charset="0"/>
                  </a:rPr>
                  <a:t> </a:t>
                </a:r>
                <a:r>
                  <a:rPr lang="hu-HU" altLang="hu-HU" dirty="0" err="1" smtClean="0">
                    <a:latin typeface="+mn-lt"/>
                    <a:cs typeface="Times New Roman" panose="02020603050405020304" pitchFamily="18" charset="0"/>
                  </a:rPr>
                  <a:t>side</a:t>
                </a:r>
                <a:endParaRPr lang="en-US" altLang="hu-HU" dirty="0" smtClean="0">
                  <a:latin typeface="+mn-lt"/>
                  <a:cs typeface="Times New Roman" panose="02020603050405020304" pitchFamily="18" charset="0"/>
                </a:endParaRPr>
              </a:p>
              <a:p>
                <a14:m>
                  <m:oMath xmlns:m="http://schemas.openxmlformats.org/officeDocument/2006/math">
                    <m:r>
                      <a:rPr lang="hu-HU" altLang="hu-HU" i="1" dirty="0" smtClean="0">
                        <a:latin typeface="Cambria Math"/>
                        <a:cs typeface="Times New Roman" panose="02020603050405020304" pitchFamily="18" charset="0"/>
                      </a:rPr>
                      <m:t>𝑓</m:t>
                    </m:r>
                    <m:r>
                      <a:rPr lang="hu-HU" altLang="hu-HU" i="1" dirty="0" smtClean="0">
                        <a:latin typeface="Cambria Math"/>
                        <a:cs typeface="Times New Roman" panose="02020603050405020304" pitchFamily="18" charset="0"/>
                      </a:rPr>
                      <m:t>(</m:t>
                    </m:r>
                    <m:r>
                      <a:rPr lang="hu-HU" altLang="hu-HU" i="1" dirty="0" smtClean="0">
                        <a:latin typeface="Cambria Math"/>
                        <a:cs typeface="Times New Roman" panose="02020603050405020304" pitchFamily="18" charset="0"/>
                      </a:rPr>
                      <m:t>𝑥</m:t>
                    </m:r>
                    <m:r>
                      <a:rPr lang="hu-HU" altLang="hu-HU" i="1" dirty="0">
                        <a:latin typeface="Cambria Math"/>
                        <a:cs typeface="Times New Roman" panose="02020603050405020304" pitchFamily="18" charset="0"/>
                      </a:rPr>
                      <m:t>, </m:t>
                    </m:r>
                    <m:r>
                      <a:rPr lang="hu-HU" altLang="hu-HU" i="1" dirty="0">
                        <a:latin typeface="Cambria Math"/>
                        <a:cs typeface="Times New Roman" panose="02020603050405020304" pitchFamily="18" charset="0"/>
                      </a:rPr>
                      <m:t>𝑦</m:t>
                    </m:r>
                    <m:r>
                      <a:rPr lang="hu-HU" altLang="hu-HU" i="1" dirty="0">
                        <a:latin typeface="Cambria Math"/>
                        <a:cs typeface="Times New Roman" panose="02020603050405020304" pitchFamily="18" charset="0"/>
                      </a:rPr>
                      <m:t>)=0 </m:t>
                    </m:r>
                  </m:oMath>
                </a14:m>
                <a:r>
                  <a:rPr lang="en-US" altLang="hu-HU" dirty="0" smtClean="0">
                    <a:latin typeface="+mn-lt"/>
                    <a:cs typeface="Times New Roman" panose="02020603050405020304" pitchFamily="18" charset="0"/>
                  </a:rPr>
                  <a:t>: </a:t>
                </a:r>
                <a:r>
                  <a:rPr lang="hu-HU" altLang="hu-HU" dirty="0" err="1" smtClean="0">
                    <a:latin typeface="+mn-lt"/>
                    <a:cs typeface="Times New Roman" panose="02020603050405020304" pitchFamily="18" charset="0"/>
                  </a:rPr>
                  <a:t>on</a:t>
                </a:r>
                <a:r>
                  <a:rPr lang="hu-HU" altLang="hu-HU" dirty="0" smtClean="0">
                    <a:latin typeface="+mn-lt"/>
                    <a:cs typeface="Times New Roman" panose="02020603050405020304" pitchFamily="18" charset="0"/>
                  </a:rPr>
                  <a:t> </a:t>
                </a:r>
                <a:r>
                  <a:rPr lang="hu-HU" altLang="hu-HU" dirty="0" err="1" smtClean="0">
                    <a:latin typeface="+mn-lt"/>
                    <a:cs typeface="Times New Roman" panose="02020603050405020304" pitchFamily="18" charset="0"/>
                  </a:rPr>
                  <a:t>boundary</a:t>
                </a:r>
                <a:endParaRPr lang="hu-HU" altLang="hu-HU" dirty="0" smtClean="0">
                  <a:latin typeface="+mn-lt"/>
                  <a:cs typeface="Times New Roman" panose="02020603050405020304" pitchFamily="18" charset="0"/>
                </a:endParaRPr>
              </a:p>
              <a:p>
                <a:r>
                  <a:rPr lang="en-US" altLang="hu-HU" dirty="0" smtClean="0">
                    <a:latin typeface="+mn-lt"/>
                    <a:cs typeface="Times New Roman" panose="02020603050405020304" pitchFamily="18" charset="0"/>
                  </a:rPr>
                  <a:t>         </a:t>
                </a:r>
                <a14:m>
                  <m:oMath xmlns:m="http://schemas.openxmlformats.org/officeDocument/2006/math">
                    <m:r>
                      <a:rPr lang="en-US" altLang="hu-HU" i="1" dirty="0" smtClean="0">
                        <a:latin typeface="Cambria Math"/>
                        <a:cs typeface="Times New Roman" panose="02020603050405020304" pitchFamily="18" charset="0"/>
                      </a:rPr>
                      <m:t> </m:t>
                    </m:r>
                    <m:r>
                      <a:rPr lang="hu-HU" altLang="hu-HU" b="0" i="1" dirty="0" smtClean="0">
                        <a:latin typeface="Cambria Math"/>
                        <a:cs typeface="Times New Roman" panose="02020603050405020304" pitchFamily="18" charset="0"/>
                      </a:rPr>
                      <m:t>   </m:t>
                    </m:r>
                    <m:r>
                      <a:rPr lang="en-US" altLang="hu-HU" i="1" dirty="0" smtClean="0">
                        <a:latin typeface="Cambria Math"/>
                        <a:cs typeface="Times New Roman" panose="02020603050405020304" pitchFamily="18" charset="0"/>
                      </a:rPr>
                      <m:t>&lt; 0</m:t>
                    </m:r>
                    <m:r>
                      <a:rPr lang="en-GB" altLang="hu-HU" i="1" dirty="0" smtClean="0">
                        <a:latin typeface="Cambria Math"/>
                        <a:cs typeface="Times New Roman" panose="02020603050405020304" pitchFamily="18" charset="0"/>
                      </a:rPr>
                      <m:t> </m:t>
                    </m:r>
                  </m:oMath>
                </a14:m>
                <a:r>
                  <a:rPr lang="hu-HU" altLang="hu-HU" dirty="0" smtClean="0">
                    <a:latin typeface="+mn-lt"/>
                    <a:cs typeface="Times New Roman" panose="02020603050405020304" pitchFamily="18" charset="0"/>
                  </a:rPr>
                  <a:t>: </a:t>
                </a:r>
                <a:r>
                  <a:rPr lang="hu-HU" altLang="hu-HU" dirty="0" err="1" smtClean="0">
                    <a:latin typeface="+mn-lt"/>
                    <a:cs typeface="Times New Roman" panose="02020603050405020304" pitchFamily="18" charset="0"/>
                  </a:rPr>
                  <a:t>other</a:t>
                </a:r>
                <a:r>
                  <a:rPr lang="hu-HU" altLang="hu-HU" dirty="0" smtClean="0">
                    <a:latin typeface="+mn-lt"/>
                    <a:cs typeface="Times New Roman" panose="02020603050405020304" pitchFamily="18" charset="0"/>
                  </a:rPr>
                  <a:t> </a:t>
                </a:r>
                <a:r>
                  <a:rPr lang="hu-HU" altLang="hu-HU" dirty="0" err="1" smtClean="0">
                    <a:latin typeface="+mn-lt"/>
                    <a:cs typeface="Times New Roman" panose="02020603050405020304" pitchFamily="18" charset="0"/>
                  </a:rPr>
                  <a:t>side</a:t>
                </a:r>
                <a:endParaRPr lang="en-US" altLang="hu-HU" dirty="0" smtClean="0">
                  <a:latin typeface="+mn-lt"/>
                  <a:cs typeface="Times New Roman" panose="02020603050405020304" pitchFamily="18" charset="0"/>
                </a:endParaRPr>
              </a:p>
            </p:txBody>
          </p:sp>
        </mc:Choice>
        <mc:Fallback xmlns="">
          <p:sp>
            <p:nvSpPr>
              <p:cNvPr id="21" name="Téglalap 20"/>
              <p:cNvSpPr>
                <a:spLocks noRot="1" noChangeAspect="1" noMove="1" noResize="1" noEditPoints="1" noAdjustHandles="1" noChangeArrowheads="1" noChangeShapeType="1" noTextEdit="1"/>
              </p:cNvSpPr>
              <p:nvPr/>
            </p:nvSpPr>
            <p:spPr>
              <a:xfrm>
                <a:off x="5393315" y="1544346"/>
                <a:ext cx="3469668" cy="1200329"/>
              </a:xfrm>
              <a:prstGeom prst="rect">
                <a:avLst/>
              </a:prstGeom>
              <a:blipFill>
                <a:blip r:embed="rId3"/>
                <a:stretch>
                  <a:fillRect l="-1401" t="-3518" r="-1226" b="-10050"/>
                </a:stretch>
              </a:blipFill>
              <a:ln>
                <a:solidFill>
                  <a:schemeClr val="tx1"/>
                </a:solidFill>
              </a:ln>
            </p:spPr>
            <p:txBody>
              <a:bodyPr/>
              <a:lstStyle/>
              <a:p>
                <a:r>
                  <a:rPr lang="hu-HU">
                    <a:noFill/>
                  </a:rPr>
                  <a:t> </a:t>
                </a:r>
              </a:p>
            </p:txBody>
          </p:sp>
        </mc:Fallback>
      </mc:AlternateContent>
      <p:sp>
        <p:nvSpPr>
          <p:cNvPr id="2" name="Ellipszis 1"/>
          <p:cNvSpPr/>
          <p:nvPr/>
        </p:nvSpPr>
        <p:spPr>
          <a:xfrm>
            <a:off x="1199204" y="2016479"/>
            <a:ext cx="1297472" cy="131133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Ellipszis 21"/>
          <p:cNvSpPr/>
          <p:nvPr/>
        </p:nvSpPr>
        <p:spPr>
          <a:xfrm>
            <a:off x="2691546" y="2329176"/>
            <a:ext cx="216024" cy="21602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Ellipszis 22"/>
          <p:cNvSpPr/>
          <p:nvPr/>
        </p:nvSpPr>
        <p:spPr>
          <a:xfrm>
            <a:off x="1772776" y="2595876"/>
            <a:ext cx="216024" cy="21602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Téglalap 2"/>
              <p:cNvSpPr/>
              <p:nvPr/>
            </p:nvSpPr>
            <p:spPr>
              <a:xfrm>
                <a:off x="2496676" y="2717651"/>
                <a:ext cx="3001142" cy="461665"/>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hu-HU" altLang="hu-HU" i="1" dirty="0" smtClean="0">
                          <a:latin typeface="Cambria Math"/>
                          <a:cs typeface="Times New Roman" panose="02020603050405020304" pitchFamily="18" charset="0"/>
                        </a:rPr>
                        <m:t>𝑓</m:t>
                      </m:r>
                      <m:r>
                        <a:rPr lang="hu-HU" altLang="hu-HU" i="1" dirty="0" smtClean="0">
                          <a:latin typeface="Cambria Math"/>
                          <a:cs typeface="Times New Roman" panose="02020603050405020304" pitchFamily="18" charset="0"/>
                        </a:rPr>
                        <m:t>(</m:t>
                      </m:r>
                      <m:r>
                        <a:rPr lang="hu-HU" altLang="hu-HU" b="1" i="1" dirty="0">
                          <a:latin typeface="Cambria Math"/>
                          <a:cs typeface="Times New Roman" panose="02020603050405020304" pitchFamily="18" charset="0"/>
                        </a:rPr>
                        <m:t>𝒓</m:t>
                      </m:r>
                      <m:r>
                        <a:rPr lang="hu-HU" altLang="hu-HU" i="1" dirty="0" smtClean="0">
                          <a:latin typeface="Cambria Math"/>
                          <a:cs typeface="Times New Roman" panose="02020603050405020304" pitchFamily="18" charset="0"/>
                        </a:rPr>
                        <m:t>)</m:t>
                      </m:r>
                      <m:r>
                        <a:rPr lang="en-US" altLang="hu-HU" i="1" dirty="0" smtClean="0">
                          <a:latin typeface="Cambria Math"/>
                          <a:cs typeface="Times New Roman" panose="02020603050405020304" pitchFamily="18" charset="0"/>
                        </a:rPr>
                        <m:t>=|</m:t>
                      </m:r>
                      <m:r>
                        <a:rPr lang="en-US" altLang="hu-HU" b="1" i="1" dirty="0" smtClean="0">
                          <a:latin typeface="Cambria Math"/>
                          <a:cs typeface="Times New Roman" panose="02020603050405020304" pitchFamily="18" charset="0"/>
                        </a:rPr>
                        <m:t>𝒓</m:t>
                      </m:r>
                      <m:r>
                        <a:rPr lang="en-US" altLang="hu-HU" i="1" dirty="0" smtClean="0">
                          <a:latin typeface="Cambria Math"/>
                          <a:cs typeface="Times New Roman" panose="02020603050405020304" pitchFamily="18" charset="0"/>
                        </a:rPr>
                        <m:t>−</m:t>
                      </m:r>
                      <m:r>
                        <a:rPr lang="en-US" altLang="hu-HU" b="1" i="1" dirty="0" smtClean="0">
                          <a:latin typeface="Cambria Math"/>
                          <a:cs typeface="Times New Roman" panose="02020603050405020304" pitchFamily="18" charset="0"/>
                        </a:rPr>
                        <m:t>𝒄</m:t>
                      </m:r>
                      <m:r>
                        <a:rPr lang="en-US" altLang="hu-HU" i="1" dirty="0" smtClean="0">
                          <a:latin typeface="Cambria Math"/>
                          <a:cs typeface="Times New Roman" panose="02020603050405020304" pitchFamily="18" charset="0"/>
                        </a:rPr>
                        <m:t>|</m:t>
                      </m:r>
                      <m:r>
                        <a:rPr lang="en-US" altLang="hu-HU" i="1" baseline="30000" dirty="0" smtClean="0">
                          <a:latin typeface="Cambria Math"/>
                          <a:cs typeface="Times New Roman" panose="02020603050405020304" pitchFamily="18" charset="0"/>
                        </a:rPr>
                        <m:t>2</m:t>
                      </m:r>
                      <m:r>
                        <a:rPr lang="en-US" altLang="hu-HU" i="1" dirty="0" smtClean="0">
                          <a:latin typeface="Cambria Math"/>
                          <a:cs typeface="Times New Roman" panose="02020603050405020304" pitchFamily="18" charset="0"/>
                        </a:rPr>
                        <m:t>−</m:t>
                      </m:r>
                      <m:r>
                        <a:rPr lang="en-US" altLang="hu-HU" i="1" dirty="0" smtClean="0">
                          <a:latin typeface="Cambria Math"/>
                          <a:cs typeface="Times New Roman" panose="02020603050405020304" pitchFamily="18" charset="0"/>
                        </a:rPr>
                        <m:t>𝑅</m:t>
                      </m:r>
                      <m:r>
                        <a:rPr lang="en-US" altLang="hu-HU" i="1" baseline="30000" dirty="0">
                          <a:latin typeface="Cambria Math"/>
                          <a:cs typeface="Times New Roman" panose="02020603050405020304" pitchFamily="18" charset="0"/>
                        </a:rPr>
                        <m:t>2</m:t>
                      </m:r>
                      <m:r>
                        <a:rPr lang="hu-HU" altLang="hu-HU" i="1" dirty="0" smtClean="0">
                          <a:latin typeface="Cambria Math"/>
                          <a:cs typeface="Times New Roman" panose="02020603050405020304" pitchFamily="18" charset="0"/>
                        </a:rPr>
                        <m:t> </m:t>
                      </m:r>
                    </m:oMath>
                  </m:oMathPara>
                </a14:m>
                <a:endParaRPr lang="en-US" dirty="0"/>
              </a:p>
            </p:txBody>
          </p:sp>
        </mc:Choice>
        <mc:Fallback xmlns="">
          <p:sp>
            <p:nvSpPr>
              <p:cNvPr id="3" name="Téglalap 2"/>
              <p:cNvSpPr>
                <a:spLocks noRot="1" noChangeAspect="1" noMove="1" noResize="1" noEditPoints="1" noAdjustHandles="1" noChangeArrowheads="1" noChangeShapeType="1" noTextEdit="1"/>
              </p:cNvSpPr>
              <p:nvPr/>
            </p:nvSpPr>
            <p:spPr>
              <a:xfrm>
                <a:off x="2496676" y="2717651"/>
                <a:ext cx="3001142" cy="461665"/>
              </a:xfrm>
              <a:prstGeom prst="rect">
                <a:avLst/>
              </a:prstGeom>
              <a:blipFill rotWithShape="1">
                <a:blip r:embed="rId4"/>
                <a:stretch>
                  <a:fillRect l="-1829" b="-184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églalap 23"/>
              <p:cNvSpPr/>
              <p:nvPr/>
            </p:nvSpPr>
            <p:spPr>
              <a:xfrm>
                <a:off x="2860707" y="2134211"/>
                <a:ext cx="42672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hu-HU" b="1" i="1" dirty="0" smtClean="0">
                          <a:latin typeface="Cambria Math"/>
                          <a:cs typeface="Times New Roman" panose="02020603050405020304" pitchFamily="18" charset="0"/>
                        </a:rPr>
                        <m:t>𝒓</m:t>
                      </m:r>
                    </m:oMath>
                  </m:oMathPara>
                </a14:m>
                <a:endParaRPr lang="en-US" dirty="0"/>
              </a:p>
            </p:txBody>
          </p:sp>
        </mc:Choice>
        <mc:Fallback xmlns="">
          <p:sp>
            <p:nvSpPr>
              <p:cNvPr id="24" name="Téglalap 23"/>
              <p:cNvSpPr>
                <a:spLocks noRot="1" noChangeAspect="1" noMove="1" noResize="1" noEditPoints="1" noAdjustHandles="1" noChangeArrowheads="1" noChangeShapeType="1" noTextEdit="1"/>
              </p:cNvSpPr>
              <p:nvPr/>
            </p:nvSpPr>
            <p:spPr>
              <a:xfrm>
                <a:off x="2860707" y="2134211"/>
                <a:ext cx="426720" cy="461665"/>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églalap 24"/>
              <p:cNvSpPr/>
              <p:nvPr/>
            </p:nvSpPr>
            <p:spPr>
              <a:xfrm>
                <a:off x="1446199" y="2504592"/>
                <a:ext cx="41710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hu-HU" b="1" i="1" dirty="0" smtClean="0">
                          <a:latin typeface="Cambria Math"/>
                          <a:cs typeface="Times New Roman" panose="02020603050405020304" pitchFamily="18" charset="0"/>
                        </a:rPr>
                        <m:t>𝒄</m:t>
                      </m:r>
                    </m:oMath>
                  </m:oMathPara>
                </a14:m>
                <a:endParaRPr lang="en-US" dirty="0"/>
              </a:p>
            </p:txBody>
          </p:sp>
        </mc:Choice>
        <mc:Fallback xmlns="">
          <p:sp>
            <p:nvSpPr>
              <p:cNvPr id="25" name="Téglalap 24"/>
              <p:cNvSpPr>
                <a:spLocks noRot="1" noChangeAspect="1" noMove="1" noResize="1" noEditPoints="1" noAdjustHandles="1" noChangeArrowheads="1" noChangeShapeType="1" noTextEdit="1"/>
              </p:cNvSpPr>
              <p:nvPr/>
            </p:nvSpPr>
            <p:spPr>
              <a:xfrm>
                <a:off x="1446199" y="2504592"/>
                <a:ext cx="417102" cy="461665"/>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Szövegdoboz 25"/>
              <p:cNvSpPr txBox="1"/>
              <p:nvPr/>
            </p:nvSpPr>
            <p:spPr>
              <a:xfrm>
                <a:off x="1701144" y="2785626"/>
                <a:ext cx="49083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a:rPr>
                        <m:t>−</m:t>
                      </m:r>
                    </m:oMath>
                  </m:oMathPara>
                </a14:m>
                <a:endParaRPr lang="en-US" dirty="0"/>
              </a:p>
            </p:txBody>
          </p:sp>
        </mc:Choice>
        <mc:Fallback xmlns="">
          <p:sp>
            <p:nvSpPr>
              <p:cNvPr id="26" name="Szövegdoboz 25"/>
              <p:cNvSpPr txBox="1">
                <a:spLocks noRot="1" noChangeAspect="1" noMove="1" noResize="1" noEditPoints="1" noAdjustHandles="1" noChangeArrowheads="1" noChangeShapeType="1" noTextEdit="1"/>
              </p:cNvSpPr>
              <p:nvPr/>
            </p:nvSpPr>
            <p:spPr>
              <a:xfrm>
                <a:off x="1701144" y="2785626"/>
                <a:ext cx="490839" cy="461665"/>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Szövegdoboz 26"/>
              <p:cNvSpPr txBox="1"/>
              <p:nvPr/>
            </p:nvSpPr>
            <p:spPr>
              <a:xfrm>
                <a:off x="2328036" y="1896559"/>
                <a:ext cx="49083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a:rPr>
                        <m:t>+</m:t>
                      </m:r>
                    </m:oMath>
                  </m:oMathPara>
                </a14:m>
                <a:endParaRPr lang="en-US" dirty="0"/>
              </a:p>
            </p:txBody>
          </p:sp>
        </mc:Choice>
        <mc:Fallback xmlns="">
          <p:sp>
            <p:nvSpPr>
              <p:cNvPr id="27" name="Szövegdoboz 26"/>
              <p:cNvSpPr txBox="1">
                <a:spLocks noRot="1" noChangeAspect="1" noMove="1" noResize="1" noEditPoints="1" noAdjustHandles="1" noChangeArrowheads="1" noChangeShapeType="1" noTextEdit="1"/>
              </p:cNvSpPr>
              <p:nvPr/>
            </p:nvSpPr>
            <p:spPr>
              <a:xfrm>
                <a:off x="2328036" y="1896559"/>
                <a:ext cx="490839" cy="461665"/>
              </a:xfrm>
              <a:prstGeom prst="rect">
                <a:avLst/>
              </a:prstGeom>
              <a:blipFill rotWithShape="1">
                <a:blip r:embed="rId8"/>
                <a:stretch>
                  <a:fillRect/>
                </a:stretch>
              </a:blipFill>
            </p:spPr>
            <p:txBody>
              <a:bodyPr/>
              <a:lstStyle/>
              <a:p>
                <a:r>
                  <a:rPr lang="en-US">
                    <a:noFill/>
                  </a:rPr>
                  <a:t> </a:t>
                </a:r>
              </a:p>
            </p:txBody>
          </p:sp>
        </mc:Fallback>
      </mc:AlternateContent>
      <p:sp>
        <p:nvSpPr>
          <p:cNvPr id="28" name="Téglalap 27"/>
          <p:cNvSpPr/>
          <p:nvPr/>
        </p:nvSpPr>
        <p:spPr>
          <a:xfrm>
            <a:off x="764535" y="2148573"/>
            <a:ext cx="394141" cy="3959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églalap 28"/>
          <p:cNvSpPr/>
          <p:nvPr/>
        </p:nvSpPr>
        <p:spPr>
          <a:xfrm>
            <a:off x="1156115" y="2146073"/>
            <a:ext cx="394141" cy="3953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églalap 29"/>
          <p:cNvSpPr/>
          <p:nvPr/>
        </p:nvSpPr>
        <p:spPr>
          <a:xfrm>
            <a:off x="1548355" y="2148573"/>
            <a:ext cx="394141" cy="3953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Szövegdoboz 30"/>
          <p:cNvSpPr txBox="1"/>
          <p:nvPr/>
        </p:nvSpPr>
        <p:spPr>
          <a:xfrm>
            <a:off x="49722" y="2463042"/>
            <a:ext cx="883447" cy="461665"/>
          </a:xfrm>
          <a:prstGeom prst="rect">
            <a:avLst/>
          </a:prstGeom>
          <a:noFill/>
        </p:spPr>
        <p:txBody>
          <a:bodyPr wrap="none" rtlCol="0">
            <a:spAutoFit/>
          </a:bodyPr>
          <a:lstStyle/>
          <a:p>
            <a:r>
              <a:rPr lang="hu-HU" dirty="0" err="1" smtClean="0">
                <a:latin typeface="+mn-lt"/>
              </a:rPr>
              <a:t>Pixels</a:t>
            </a:r>
            <a:endParaRPr lang="en-US" dirty="0">
              <a:latin typeface="+mn-lt"/>
            </a:endParaRPr>
          </a:p>
        </p:txBody>
      </p:sp>
    </p:spTree>
    <p:extLst>
      <p:ext uri="{BB962C8B-B14F-4D97-AF65-F5344CB8AC3E}">
        <p14:creationId xmlns:p14="http://schemas.microsoft.com/office/powerpoint/2010/main" val="18183238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457193" y="-121914"/>
            <a:ext cx="8229600" cy="1143000"/>
          </a:xfrm>
        </p:spPr>
        <p:txBody>
          <a:bodyPr>
            <a:normAutofit/>
          </a:bodyPr>
          <a:lstStyle/>
          <a:p>
            <a:r>
              <a:rPr lang="hu-HU" dirty="0">
                <a:solidFill>
                  <a:srgbClr val="FF0000"/>
                </a:solidFill>
              </a:rPr>
              <a:t>Pixel </a:t>
            </a:r>
            <a:r>
              <a:rPr lang="hu-HU" dirty="0" err="1" smtClean="0">
                <a:solidFill>
                  <a:srgbClr val="FF0000"/>
                </a:solidFill>
              </a:rPr>
              <a:t>driven</a:t>
            </a:r>
            <a:r>
              <a:rPr lang="hu-HU" dirty="0" smtClean="0">
                <a:solidFill>
                  <a:srgbClr val="FF0000"/>
                </a:solidFill>
              </a:rPr>
              <a:t> </a:t>
            </a:r>
            <a:r>
              <a:rPr lang="en-US" dirty="0" smtClean="0">
                <a:solidFill>
                  <a:srgbClr val="FF0000"/>
                </a:solidFill>
              </a:rPr>
              <a:t>rendering</a:t>
            </a:r>
            <a:endParaRPr lang="en-US" dirty="0"/>
          </a:p>
        </p:txBody>
      </p:sp>
      <p:sp>
        <p:nvSpPr>
          <p:cNvPr id="4" name="Szövegdoboz 3"/>
          <p:cNvSpPr txBox="1"/>
          <p:nvPr/>
        </p:nvSpPr>
        <p:spPr>
          <a:xfrm>
            <a:off x="271849" y="845436"/>
            <a:ext cx="8612659" cy="5847755"/>
          </a:xfrm>
          <a:prstGeom prst="rect">
            <a:avLst/>
          </a:prstGeom>
          <a:solidFill>
            <a:schemeClr val="accent6">
              <a:lumMod val="20000"/>
              <a:lumOff val="80000"/>
            </a:schemeClr>
          </a:solidFill>
          <a:ln>
            <a:solidFill>
              <a:schemeClr val="accent6">
                <a:lumMod val="50000"/>
              </a:schemeClr>
            </a:solidFill>
          </a:ln>
        </p:spPr>
        <p:txBody>
          <a:bodyPr wrap="square" rtlCol="0">
            <a:spAutoFit/>
          </a:bodyPr>
          <a:lstStyle/>
          <a:p>
            <a:r>
              <a:rPr lang="en-US" sz="1700" b="1" dirty="0" err="1" smtClean="0">
                <a:latin typeface="Courier New" panose="02070309020205020404" pitchFamily="49" charset="0"/>
                <a:cs typeface="Courier New" panose="02070309020205020404" pitchFamily="49" charset="0"/>
              </a:rPr>
              <a:t>struct</a:t>
            </a:r>
            <a:r>
              <a:rPr lang="hu-HU" sz="1700" b="1" dirty="0" smtClean="0">
                <a:latin typeface="Courier New" panose="02070309020205020404" pitchFamily="49" charset="0"/>
                <a:cs typeface="Courier New" panose="02070309020205020404" pitchFamily="49" charset="0"/>
              </a:rPr>
              <a:t> </a:t>
            </a:r>
            <a:r>
              <a:rPr lang="en-US" sz="1700" b="1" u="sng" dirty="0" smtClean="0">
                <a:latin typeface="Courier New" panose="02070309020205020404" pitchFamily="49" charset="0"/>
                <a:cs typeface="Courier New" panose="02070309020205020404" pitchFamily="49" charset="0"/>
              </a:rPr>
              <a:t>Object</a:t>
            </a:r>
            <a:r>
              <a:rPr lang="hu-HU" sz="1700" b="1" dirty="0" smtClean="0">
                <a:latin typeface="Courier New" panose="02070309020205020404" pitchFamily="49" charset="0"/>
                <a:cs typeface="Courier New" panose="02070309020205020404" pitchFamily="49" charset="0"/>
              </a:rPr>
              <a:t> </a:t>
            </a:r>
            <a:r>
              <a:rPr lang="en-US" sz="1700" b="1" dirty="0" smtClean="0">
                <a:latin typeface="Courier New" panose="02070309020205020404" pitchFamily="49" charset="0"/>
                <a:cs typeface="Courier New" panose="02070309020205020404" pitchFamily="49" charset="0"/>
              </a:rPr>
              <a:t>{</a:t>
            </a:r>
            <a:r>
              <a:rPr lang="hu-HU" sz="1700" b="1" dirty="0" smtClean="0">
                <a:latin typeface="Courier New" panose="02070309020205020404" pitchFamily="49" charset="0"/>
                <a:cs typeface="Courier New" panose="02070309020205020404" pitchFamily="49" charset="0"/>
              </a:rPr>
              <a:t> </a:t>
            </a:r>
            <a:r>
              <a:rPr lang="en-US" sz="1700" b="1" dirty="0" smtClean="0">
                <a:latin typeface="Courier New" panose="02070309020205020404" pitchFamily="49" charset="0"/>
                <a:cs typeface="Courier New" panose="02070309020205020404" pitchFamily="49" charset="0"/>
              </a:rPr>
              <a:t>// base class</a:t>
            </a:r>
          </a:p>
          <a:p>
            <a:r>
              <a:rPr lang="en-US" sz="1700" b="1" dirty="0" smtClean="0">
                <a:latin typeface="Courier New" panose="02070309020205020404" pitchFamily="49" charset="0"/>
                <a:cs typeface="Courier New" panose="02070309020205020404" pitchFamily="49" charset="0"/>
              </a:rPr>
              <a:t>   vec3 color;</a:t>
            </a:r>
          </a:p>
          <a:p>
            <a:r>
              <a:rPr lang="en-US" sz="1700" b="1" dirty="0" smtClean="0">
                <a:latin typeface="Courier New" panose="02070309020205020404" pitchFamily="49" charset="0"/>
                <a:cs typeface="Courier New" panose="02070309020205020404" pitchFamily="49" charset="0"/>
              </a:rPr>
              <a:t>   virtual bool </a:t>
            </a:r>
            <a:r>
              <a:rPr lang="hu-HU" sz="1700" b="1" dirty="0" err="1" smtClean="0">
                <a:latin typeface="Courier New" panose="02070309020205020404" pitchFamily="49" charset="0"/>
                <a:cs typeface="Courier New" panose="02070309020205020404" pitchFamily="49" charset="0"/>
              </a:rPr>
              <a:t>In</a:t>
            </a:r>
            <a:r>
              <a:rPr lang="en-US" sz="1700" b="1" dirty="0" smtClean="0">
                <a:latin typeface="Courier New" panose="02070309020205020404" pitchFamily="49" charset="0"/>
                <a:cs typeface="Courier New" panose="02070309020205020404" pitchFamily="49" charset="0"/>
              </a:rPr>
              <a:t>(vec2 r) = 0;</a:t>
            </a:r>
            <a:r>
              <a:rPr lang="hu-HU" sz="1700" b="1" dirty="0">
                <a:latin typeface="Courier New" panose="02070309020205020404" pitchFamily="49" charset="0"/>
                <a:cs typeface="Courier New" panose="02070309020205020404" pitchFamily="49" charset="0"/>
              </a:rPr>
              <a:t> </a:t>
            </a:r>
            <a:r>
              <a:rPr lang="en-US" sz="1700" b="1" dirty="0" smtClean="0">
                <a:latin typeface="Courier New" panose="02070309020205020404" pitchFamily="49" charset="0"/>
                <a:cs typeface="Courier New" panose="02070309020205020404" pitchFamily="49" charset="0"/>
              </a:rPr>
              <a:t>// containment test</a:t>
            </a:r>
          </a:p>
          <a:p>
            <a:r>
              <a:rPr lang="en-US" sz="1700" b="1" dirty="0" smtClean="0">
                <a:latin typeface="Courier New" panose="02070309020205020404" pitchFamily="49" charset="0"/>
                <a:cs typeface="Courier New" panose="02070309020205020404" pitchFamily="49" charset="0"/>
              </a:rPr>
              <a:t>};</a:t>
            </a:r>
            <a:endParaRPr lang="en-US" sz="700" b="1" dirty="0">
              <a:latin typeface="Courier New" panose="02070309020205020404" pitchFamily="49" charset="0"/>
              <a:cs typeface="Courier New" panose="02070309020205020404" pitchFamily="49" charset="0"/>
            </a:endParaRPr>
          </a:p>
          <a:p>
            <a:r>
              <a:rPr lang="en-US" sz="1700" b="1" dirty="0" err="1" smtClean="0">
                <a:latin typeface="Courier New" panose="02070309020205020404" pitchFamily="49" charset="0"/>
                <a:cs typeface="Courier New" panose="02070309020205020404" pitchFamily="49" charset="0"/>
              </a:rPr>
              <a:t>struct</a:t>
            </a:r>
            <a:r>
              <a:rPr lang="en-US" sz="1700" b="1" dirty="0" smtClean="0">
                <a:latin typeface="Courier New" panose="02070309020205020404" pitchFamily="49" charset="0"/>
                <a:cs typeface="Courier New" panose="02070309020205020404" pitchFamily="49" charset="0"/>
              </a:rPr>
              <a:t> </a:t>
            </a:r>
            <a:r>
              <a:rPr lang="en-US" sz="1700" b="1" u="sng" dirty="0" smtClean="0">
                <a:latin typeface="Courier New" panose="02070309020205020404" pitchFamily="49" charset="0"/>
                <a:cs typeface="Courier New" panose="02070309020205020404" pitchFamily="49" charset="0"/>
              </a:rPr>
              <a:t>Circle</a:t>
            </a:r>
            <a:r>
              <a:rPr lang="en-US" sz="1700" b="1" dirty="0" smtClean="0">
                <a:latin typeface="Courier New" panose="02070309020205020404" pitchFamily="49" charset="0"/>
                <a:cs typeface="Courier New" panose="02070309020205020404" pitchFamily="49" charset="0"/>
              </a:rPr>
              <a:t> : Object {</a:t>
            </a:r>
          </a:p>
          <a:p>
            <a:r>
              <a:rPr lang="en-US" sz="1700" b="1" dirty="0" smtClean="0">
                <a:latin typeface="Courier New" panose="02070309020205020404" pitchFamily="49" charset="0"/>
                <a:cs typeface="Courier New" panose="02070309020205020404" pitchFamily="49" charset="0"/>
              </a:rPr>
              <a:t>   vec2 center; </a:t>
            </a:r>
          </a:p>
          <a:p>
            <a:r>
              <a:rPr lang="en-US" sz="1700" b="1" dirty="0" smtClean="0">
                <a:latin typeface="Courier New" panose="02070309020205020404" pitchFamily="49" charset="0"/>
                <a:cs typeface="Courier New" panose="02070309020205020404" pitchFamily="49" charset="0"/>
              </a:rPr>
              <a:t>   float R; 	 </a:t>
            </a:r>
          </a:p>
          <a:p>
            <a:r>
              <a:rPr lang="en-US" sz="1700" b="1" dirty="0">
                <a:latin typeface="Courier New" panose="02070309020205020404" pitchFamily="49" charset="0"/>
                <a:cs typeface="Courier New" panose="02070309020205020404" pitchFamily="49" charset="0"/>
              </a:rPr>
              <a:t> </a:t>
            </a:r>
            <a:r>
              <a:rPr lang="en-US" sz="1700" b="1" dirty="0" smtClean="0">
                <a:latin typeface="Courier New" panose="02070309020205020404" pitchFamily="49" charset="0"/>
                <a:cs typeface="Courier New" panose="02070309020205020404" pitchFamily="49" charset="0"/>
              </a:rPr>
              <a:t>  bool In(vec2 </a:t>
            </a:r>
            <a:r>
              <a:rPr lang="en-US" sz="1700" b="1" dirty="0">
                <a:latin typeface="Courier New" panose="02070309020205020404" pitchFamily="49" charset="0"/>
                <a:cs typeface="Courier New" panose="02070309020205020404" pitchFamily="49" charset="0"/>
              </a:rPr>
              <a:t>r) </a:t>
            </a:r>
            <a:r>
              <a:rPr lang="en-US" sz="1700" b="1" dirty="0" smtClean="0">
                <a:latin typeface="Courier New" panose="02070309020205020404" pitchFamily="49" charset="0"/>
                <a:cs typeface="Courier New" panose="02070309020205020404" pitchFamily="49" charset="0"/>
              </a:rPr>
              <a:t>{ return (dot(r-center, r-center)–R*R &lt; 0); }</a:t>
            </a:r>
            <a:endParaRPr lang="en-US" sz="1700" b="1" dirty="0">
              <a:latin typeface="Courier New" panose="02070309020205020404" pitchFamily="49" charset="0"/>
              <a:cs typeface="Courier New" panose="02070309020205020404" pitchFamily="49" charset="0"/>
            </a:endParaRPr>
          </a:p>
          <a:p>
            <a:r>
              <a:rPr lang="en-US" sz="1700" b="1" dirty="0" smtClean="0">
                <a:latin typeface="Courier New" panose="02070309020205020404" pitchFamily="49" charset="0"/>
                <a:cs typeface="Courier New" panose="02070309020205020404" pitchFamily="49" charset="0"/>
              </a:rPr>
              <a:t>};</a:t>
            </a:r>
            <a:endParaRPr lang="en-US" sz="700" b="1" dirty="0">
              <a:latin typeface="Courier New" panose="02070309020205020404" pitchFamily="49" charset="0"/>
              <a:cs typeface="Courier New" panose="02070309020205020404" pitchFamily="49" charset="0"/>
            </a:endParaRPr>
          </a:p>
          <a:p>
            <a:r>
              <a:rPr lang="en-US" sz="1700" b="1" dirty="0" err="1">
                <a:latin typeface="Courier New" panose="02070309020205020404" pitchFamily="49" charset="0"/>
                <a:cs typeface="Courier New" panose="02070309020205020404" pitchFamily="49" charset="0"/>
              </a:rPr>
              <a:t>struct</a:t>
            </a:r>
            <a:r>
              <a:rPr lang="en-US" sz="1700" b="1" dirty="0">
                <a:latin typeface="Courier New" panose="02070309020205020404" pitchFamily="49" charset="0"/>
                <a:cs typeface="Courier New" panose="02070309020205020404" pitchFamily="49" charset="0"/>
              </a:rPr>
              <a:t> </a:t>
            </a:r>
            <a:r>
              <a:rPr lang="en-US" sz="1700" b="1" u="sng" dirty="0" err="1" smtClean="0">
                <a:latin typeface="Courier New" panose="02070309020205020404" pitchFamily="49" charset="0"/>
                <a:cs typeface="Courier New" panose="02070309020205020404" pitchFamily="49" charset="0"/>
              </a:rPr>
              <a:t>HalfPlane</a:t>
            </a:r>
            <a:r>
              <a:rPr lang="en-US" sz="1700" b="1" dirty="0" smtClean="0">
                <a:latin typeface="Courier New" panose="02070309020205020404" pitchFamily="49" charset="0"/>
                <a:cs typeface="Courier New" panose="02070309020205020404" pitchFamily="49" charset="0"/>
              </a:rPr>
              <a:t> </a:t>
            </a:r>
            <a:r>
              <a:rPr lang="en-US" sz="1700" b="1" dirty="0">
                <a:latin typeface="Courier New" panose="02070309020205020404" pitchFamily="49" charset="0"/>
                <a:cs typeface="Courier New" panose="02070309020205020404" pitchFamily="49" charset="0"/>
              </a:rPr>
              <a:t>: </a:t>
            </a:r>
            <a:r>
              <a:rPr lang="en-US" sz="1700" b="1" dirty="0" smtClean="0">
                <a:latin typeface="Courier New" panose="02070309020205020404" pitchFamily="49" charset="0"/>
                <a:cs typeface="Courier New" panose="02070309020205020404" pitchFamily="49" charset="0"/>
              </a:rPr>
              <a:t>Object </a:t>
            </a:r>
            <a:r>
              <a:rPr lang="en-US" sz="1700" b="1" dirty="0">
                <a:latin typeface="Courier New" panose="02070309020205020404" pitchFamily="49" charset="0"/>
                <a:cs typeface="Courier New" panose="02070309020205020404" pitchFamily="49" charset="0"/>
              </a:rPr>
              <a:t>{</a:t>
            </a:r>
          </a:p>
          <a:p>
            <a:r>
              <a:rPr lang="en-US" sz="1700" b="1" dirty="0">
                <a:latin typeface="Courier New" panose="02070309020205020404" pitchFamily="49" charset="0"/>
                <a:cs typeface="Courier New" panose="02070309020205020404" pitchFamily="49" charset="0"/>
              </a:rPr>
              <a:t>   </a:t>
            </a:r>
            <a:r>
              <a:rPr lang="en-US" sz="1700" b="1" dirty="0" smtClean="0">
                <a:latin typeface="Courier New" panose="02070309020205020404" pitchFamily="49" charset="0"/>
                <a:cs typeface="Courier New" panose="02070309020205020404" pitchFamily="49" charset="0"/>
              </a:rPr>
              <a:t>vec2 r0, n; // position </a:t>
            </a:r>
            <a:r>
              <a:rPr lang="en-US" sz="1700" b="1" dirty="0" err="1" smtClean="0">
                <a:latin typeface="Courier New" panose="02070309020205020404" pitchFamily="49" charset="0"/>
                <a:cs typeface="Courier New" panose="02070309020205020404" pitchFamily="49" charset="0"/>
              </a:rPr>
              <a:t>vec</a:t>
            </a:r>
            <a:r>
              <a:rPr lang="en-US" sz="1700" b="1" dirty="0" smtClean="0">
                <a:latin typeface="Courier New" panose="02070309020205020404" pitchFamily="49" charset="0"/>
                <a:cs typeface="Courier New" panose="02070309020205020404" pitchFamily="49" charset="0"/>
              </a:rPr>
              <a:t>, normal </a:t>
            </a:r>
            <a:r>
              <a:rPr lang="en-US" sz="1700" b="1" dirty="0" err="1" smtClean="0">
                <a:latin typeface="Courier New" panose="02070309020205020404" pitchFamily="49" charset="0"/>
                <a:cs typeface="Courier New" panose="02070309020205020404" pitchFamily="49" charset="0"/>
              </a:rPr>
              <a:t>vec</a:t>
            </a:r>
            <a:endParaRPr lang="en-US" sz="1700" b="1" dirty="0">
              <a:latin typeface="Courier New" panose="02070309020205020404" pitchFamily="49" charset="0"/>
              <a:cs typeface="Courier New" panose="02070309020205020404" pitchFamily="49" charset="0"/>
            </a:endParaRPr>
          </a:p>
          <a:p>
            <a:r>
              <a:rPr lang="en-US" sz="1700" b="1" dirty="0" smtClean="0">
                <a:latin typeface="Courier New" panose="02070309020205020404" pitchFamily="49" charset="0"/>
                <a:cs typeface="Courier New" panose="02070309020205020404" pitchFamily="49" charset="0"/>
              </a:rPr>
              <a:t>   bool In(vec2 </a:t>
            </a:r>
            <a:r>
              <a:rPr lang="en-US" sz="1700" b="1" dirty="0">
                <a:latin typeface="Courier New" panose="02070309020205020404" pitchFamily="49" charset="0"/>
                <a:cs typeface="Courier New" panose="02070309020205020404" pitchFamily="49" charset="0"/>
              </a:rPr>
              <a:t>r) { return </a:t>
            </a:r>
            <a:r>
              <a:rPr lang="en-US" sz="1700" b="1" dirty="0" smtClean="0">
                <a:latin typeface="Courier New" panose="02070309020205020404" pitchFamily="49" charset="0"/>
                <a:cs typeface="Courier New" panose="02070309020205020404" pitchFamily="49" charset="0"/>
              </a:rPr>
              <a:t>(dot(r–r0, n) </a:t>
            </a:r>
            <a:r>
              <a:rPr lang="en-US" sz="1700" b="1" dirty="0">
                <a:latin typeface="Courier New" panose="02070309020205020404" pitchFamily="49" charset="0"/>
                <a:cs typeface="Courier New" panose="02070309020205020404" pitchFamily="49" charset="0"/>
              </a:rPr>
              <a:t>&lt; </a:t>
            </a:r>
            <a:r>
              <a:rPr lang="en-US" sz="1700" b="1" dirty="0" smtClean="0">
                <a:latin typeface="Courier New" panose="02070309020205020404" pitchFamily="49" charset="0"/>
                <a:cs typeface="Courier New" panose="02070309020205020404" pitchFamily="49" charset="0"/>
              </a:rPr>
              <a:t>0); </a:t>
            </a:r>
            <a:r>
              <a:rPr lang="en-US" sz="1700" b="1" dirty="0">
                <a:latin typeface="Courier New" panose="02070309020205020404" pitchFamily="49" charset="0"/>
                <a:cs typeface="Courier New" panose="02070309020205020404" pitchFamily="49" charset="0"/>
              </a:rPr>
              <a:t>}</a:t>
            </a:r>
          </a:p>
          <a:p>
            <a:r>
              <a:rPr lang="en-US" sz="1700" b="1" dirty="0" smtClean="0">
                <a:latin typeface="Courier New" panose="02070309020205020404" pitchFamily="49" charset="0"/>
                <a:cs typeface="Courier New" panose="02070309020205020404" pitchFamily="49" charset="0"/>
              </a:rPr>
              <a:t>};</a:t>
            </a:r>
            <a:endParaRPr lang="en-US" sz="800" b="1" dirty="0" smtClean="0">
              <a:latin typeface="Courier New" panose="02070309020205020404" pitchFamily="49" charset="0"/>
              <a:cs typeface="Courier New" panose="02070309020205020404" pitchFamily="49" charset="0"/>
            </a:endParaRPr>
          </a:p>
          <a:p>
            <a:r>
              <a:rPr lang="en-US" sz="1700" b="1" dirty="0" err="1" smtClean="0">
                <a:latin typeface="Courier New" panose="02070309020205020404" pitchFamily="49" charset="0"/>
                <a:cs typeface="Courier New" panose="02070309020205020404" pitchFamily="49" charset="0"/>
              </a:rPr>
              <a:t>struct</a:t>
            </a:r>
            <a:r>
              <a:rPr lang="en-US" sz="1700" b="1" dirty="0" smtClean="0">
                <a:latin typeface="Courier New" panose="02070309020205020404" pitchFamily="49" charset="0"/>
                <a:cs typeface="Courier New" panose="02070309020205020404" pitchFamily="49" charset="0"/>
              </a:rPr>
              <a:t> </a:t>
            </a:r>
            <a:r>
              <a:rPr lang="en-US" sz="1700" b="1" u="sng" dirty="0" err="1">
                <a:latin typeface="Courier New" panose="02070309020205020404" pitchFamily="49" charset="0"/>
                <a:cs typeface="Courier New" panose="02070309020205020404" pitchFamily="49" charset="0"/>
              </a:rPr>
              <a:t>GeneralEllipse</a:t>
            </a:r>
            <a:r>
              <a:rPr lang="en-US" sz="1700" b="1" dirty="0">
                <a:latin typeface="Courier New" panose="02070309020205020404" pitchFamily="49" charset="0"/>
                <a:cs typeface="Courier New" panose="02070309020205020404" pitchFamily="49" charset="0"/>
              </a:rPr>
              <a:t> : </a:t>
            </a:r>
            <a:r>
              <a:rPr lang="en-US" sz="1700" b="1" dirty="0" smtClean="0">
                <a:latin typeface="Courier New" panose="02070309020205020404" pitchFamily="49" charset="0"/>
                <a:cs typeface="Courier New" panose="02070309020205020404" pitchFamily="49" charset="0"/>
              </a:rPr>
              <a:t>Object </a:t>
            </a:r>
            <a:r>
              <a:rPr lang="en-US" sz="1700" b="1" dirty="0">
                <a:latin typeface="Courier New" panose="02070309020205020404" pitchFamily="49" charset="0"/>
                <a:cs typeface="Courier New" panose="02070309020205020404" pitchFamily="49" charset="0"/>
              </a:rPr>
              <a:t>{</a:t>
            </a:r>
          </a:p>
          <a:p>
            <a:r>
              <a:rPr lang="en-US" sz="1700" b="1" dirty="0" smtClean="0">
                <a:latin typeface="Courier New" panose="02070309020205020404" pitchFamily="49" charset="0"/>
                <a:cs typeface="Courier New" panose="02070309020205020404" pitchFamily="49" charset="0"/>
              </a:rPr>
              <a:t>   vec2 </a:t>
            </a:r>
            <a:r>
              <a:rPr lang="en-US" sz="1700" b="1" dirty="0">
                <a:latin typeface="Courier New" panose="02070309020205020404" pitchFamily="49" charset="0"/>
                <a:cs typeface="Courier New" panose="02070309020205020404" pitchFamily="49" charset="0"/>
              </a:rPr>
              <a:t>f1, f2; </a:t>
            </a:r>
          </a:p>
          <a:p>
            <a:r>
              <a:rPr lang="en-US" sz="1700" b="1" dirty="0" smtClean="0">
                <a:latin typeface="Courier New" panose="02070309020205020404" pitchFamily="49" charset="0"/>
                <a:cs typeface="Courier New" panose="02070309020205020404" pitchFamily="49" charset="0"/>
              </a:rPr>
              <a:t>   float </a:t>
            </a:r>
            <a:r>
              <a:rPr lang="en-US" sz="1700" b="1" dirty="0">
                <a:latin typeface="Courier New" panose="02070309020205020404" pitchFamily="49" charset="0"/>
                <a:cs typeface="Courier New" panose="02070309020205020404" pitchFamily="49" charset="0"/>
              </a:rPr>
              <a:t>C;</a:t>
            </a:r>
          </a:p>
          <a:p>
            <a:r>
              <a:rPr lang="en-US" sz="1700" b="1" dirty="0" smtClean="0">
                <a:latin typeface="Courier New" panose="02070309020205020404" pitchFamily="49" charset="0"/>
                <a:cs typeface="Courier New" panose="02070309020205020404" pitchFamily="49" charset="0"/>
              </a:rPr>
              <a:t>   bool </a:t>
            </a:r>
            <a:r>
              <a:rPr lang="en-US" sz="1700" b="1" dirty="0">
                <a:latin typeface="Courier New" panose="02070309020205020404" pitchFamily="49" charset="0"/>
                <a:cs typeface="Courier New" panose="02070309020205020404" pitchFamily="49" charset="0"/>
              </a:rPr>
              <a:t>In(vec2 r) { return (</a:t>
            </a:r>
            <a:r>
              <a:rPr lang="en-US" sz="1700" b="1" dirty="0" smtClean="0">
                <a:latin typeface="Courier New" panose="02070309020205020404" pitchFamily="49" charset="0"/>
                <a:cs typeface="Courier New" panose="02070309020205020404" pitchFamily="49" charset="0"/>
              </a:rPr>
              <a:t>length(r-f1</a:t>
            </a:r>
            <a:r>
              <a:rPr lang="en-US" sz="1700" b="1" dirty="0">
                <a:latin typeface="Courier New" panose="02070309020205020404" pitchFamily="49" charset="0"/>
                <a:cs typeface="Courier New" panose="02070309020205020404" pitchFamily="49" charset="0"/>
              </a:rPr>
              <a:t>) + </a:t>
            </a:r>
            <a:r>
              <a:rPr lang="en-US" sz="1700" b="1" dirty="0" smtClean="0">
                <a:latin typeface="Courier New" panose="02070309020205020404" pitchFamily="49" charset="0"/>
                <a:cs typeface="Courier New" panose="02070309020205020404" pitchFamily="49" charset="0"/>
              </a:rPr>
              <a:t>length(r-f2</a:t>
            </a:r>
            <a:r>
              <a:rPr lang="en-US" sz="1700" b="1" dirty="0">
                <a:latin typeface="Courier New" panose="02070309020205020404" pitchFamily="49" charset="0"/>
                <a:cs typeface="Courier New" panose="02070309020205020404" pitchFamily="49" charset="0"/>
              </a:rPr>
              <a:t>) &lt; C); }</a:t>
            </a:r>
          </a:p>
          <a:p>
            <a:r>
              <a:rPr lang="en-US" sz="1700" b="1" dirty="0" smtClean="0">
                <a:latin typeface="Courier New" panose="02070309020205020404" pitchFamily="49" charset="0"/>
                <a:cs typeface="Courier New" panose="02070309020205020404" pitchFamily="49" charset="0"/>
              </a:rPr>
              <a:t>};</a:t>
            </a:r>
            <a:endParaRPr lang="en-US" sz="700" b="1" dirty="0" smtClean="0">
              <a:latin typeface="Courier New" panose="02070309020205020404" pitchFamily="49" charset="0"/>
              <a:cs typeface="Courier New" panose="02070309020205020404" pitchFamily="49" charset="0"/>
            </a:endParaRPr>
          </a:p>
          <a:p>
            <a:r>
              <a:rPr lang="en-US" sz="1700" b="1" dirty="0" err="1">
                <a:latin typeface="Courier New" panose="02070309020205020404" pitchFamily="49" charset="0"/>
                <a:cs typeface="Courier New" panose="02070309020205020404" pitchFamily="49" charset="0"/>
              </a:rPr>
              <a:t>struct</a:t>
            </a:r>
            <a:r>
              <a:rPr lang="en-US" sz="1700" b="1" dirty="0">
                <a:latin typeface="Courier New" panose="02070309020205020404" pitchFamily="49" charset="0"/>
                <a:cs typeface="Courier New" panose="02070309020205020404" pitchFamily="49" charset="0"/>
              </a:rPr>
              <a:t> </a:t>
            </a:r>
            <a:r>
              <a:rPr lang="en-US" sz="1700" b="1" u="sng" dirty="0" smtClean="0">
                <a:latin typeface="Courier New" panose="02070309020205020404" pitchFamily="49" charset="0"/>
                <a:cs typeface="Courier New" panose="02070309020205020404" pitchFamily="49" charset="0"/>
              </a:rPr>
              <a:t>Parabola</a:t>
            </a:r>
            <a:r>
              <a:rPr lang="en-US" sz="1700" b="1" dirty="0" smtClean="0">
                <a:latin typeface="Courier New" panose="02070309020205020404" pitchFamily="49" charset="0"/>
                <a:cs typeface="Courier New" panose="02070309020205020404" pitchFamily="49" charset="0"/>
              </a:rPr>
              <a:t> </a:t>
            </a:r>
            <a:r>
              <a:rPr lang="en-US" sz="1700" b="1" dirty="0">
                <a:latin typeface="Courier New" panose="02070309020205020404" pitchFamily="49" charset="0"/>
                <a:cs typeface="Courier New" panose="02070309020205020404" pitchFamily="49" charset="0"/>
              </a:rPr>
              <a:t>: </a:t>
            </a:r>
            <a:r>
              <a:rPr lang="en-US" sz="1700" b="1" dirty="0" smtClean="0">
                <a:latin typeface="Courier New" panose="02070309020205020404" pitchFamily="49" charset="0"/>
                <a:cs typeface="Courier New" panose="02070309020205020404" pitchFamily="49" charset="0"/>
              </a:rPr>
              <a:t>Object </a:t>
            </a:r>
            <a:r>
              <a:rPr lang="en-US" sz="1700" b="1" dirty="0">
                <a:latin typeface="Courier New" panose="02070309020205020404" pitchFamily="49" charset="0"/>
                <a:cs typeface="Courier New" panose="02070309020205020404" pitchFamily="49" charset="0"/>
              </a:rPr>
              <a:t>{</a:t>
            </a:r>
          </a:p>
          <a:p>
            <a:r>
              <a:rPr lang="en-US" sz="1700" b="1" dirty="0" smtClean="0">
                <a:latin typeface="Courier New" panose="02070309020205020404" pitchFamily="49" charset="0"/>
                <a:cs typeface="Courier New" panose="02070309020205020404" pitchFamily="49" charset="0"/>
              </a:rPr>
              <a:t>   vec2 f, r0, n; // f=focus, (r0,n)=</a:t>
            </a:r>
            <a:r>
              <a:rPr lang="en-US" sz="1700" b="1" dirty="0" err="1" smtClean="0">
                <a:latin typeface="Courier New" panose="02070309020205020404" pitchFamily="49" charset="0"/>
                <a:cs typeface="Courier New" panose="02070309020205020404" pitchFamily="49" charset="0"/>
              </a:rPr>
              <a:t>directrix</a:t>
            </a:r>
            <a:r>
              <a:rPr lang="en-US" sz="1700" b="1" dirty="0" smtClean="0">
                <a:latin typeface="Courier New" panose="02070309020205020404" pitchFamily="49" charset="0"/>
                <a:cs typeface="Courier New" panose="02070309020205020404" pitchFamily="49" charset="0"/>
              </a:rPr>
              <a:t> line</a:t>
            </a:r>
            <a:r>
              <a:rPr lang="hu-HU" sz="1700" b="1" dirty="0" smtClean="0">
                <a:latin typeface="Courier New" panose="02070309020205020404" pitchFamily="49" charset="0"/>
                <a:cs typeface="Courier New" panose="02070309020205020404" pitchFamily="49" charset="0"/>
              </a:rPr>
              <a:t>, n</a:t>
            </a:r>
            <a:r>
              <a:rPr lang="en-US" sz="1700" b="1" dirty="0" smtClean="0">
                <a:latin typeface="Courier New" panose="02070309020205020404" pitchFamily="49" charset="0"/>
                <a:cs typeface="Courier New" panose="02070309020205020404" pitchFamily="49" charset="0"/>
              </a:rPr>
              <a:t>=</a:t>
            </a:r>
            <a:r>
              <a:rPr lang="hu-HU" sz="1700" b="1" dirty="0" smtClean="0">
                <a:latin typeface="Courier New" panose="02070309020205020404" pitchFamily="49" charset="0"/>
                <a:cs typeface="Courier New" panose="02070309020205020404" pitchFamily="49" charset="0"/>
              </a:rPr>
              <a:t>unit </a:t>
            </a:r>
            <a:r>
              <a:rPr lang="hu-HU" sz="1700" b="1" dirty="0" err="1" smtClean="0">
                <a:latin typeface="Courier New" panose="02070309020205020404" pitchFamily="49" charset="0"/>
                <a:cs typeface="Courier New" panose="02070309020205020404" pitchFamily="49" charset="0"/>
              </a:rPr>
              <a:t>vec</a:t>
            </a:r>
            <a:endParaRPr lang="en-US" sz="1700" b="1" dirty="0" smtClean="0">
              <a:latin typeface="Courier New" panose="02070309020205020404" pitchFamily="49" charset="0"/>
              <a:cs typeface="Courier New" panose="02070309020205020404" pitchFamily="49" charset="0"/>
            </a:endParaRPr>
          </a:p>
          <a:p>
            <a:r>
              <a:rPr lang="en-US" altLang="en-US" sz="1700" b="1" dirty="0" smtClean="0">
                <a:latin typeface="Courier New" pitchFamily="49" charset="0"/>
              </a:rPr>
              <a:t>   bool In(vec2 r) </a:t>
            </a:r>
            <a:r>
              <a:rPr lang="en-US" altLang="en-US" sz="1700" b="1" dirty="0">
                <a:latin typeface="Courier New" pitchFamily="49" charset="0"/>
              </a:rPr>
              <a:t>{	</a:t>
            </a:r>
            <a:r>
              <a:rPr lang="en-US" altLang="en-US" sz="1700" b="1" dirty="0" smtClean="0">
                <a:latin typeface="Courier New" pitchFamily="49" charset="0"/>
              </a:rPr>
              <a:t>return </a:t>
            </a:r>
            <a:r>
              <a:rPr lang="en-US" altLang="en-US" sz="1700" b="1" dirty="0">
                <a:latin typeface="Courier New" pitchFamily="49" charset="0"/>
              </a:rPr>
              <a:t>(</a:t>
            </a:r>
            <a:r>
              <a:rPr lang="en-US" altLang="en-US" sz="1700" b="1" dirty="0" err="1" smtClean="0">
                <a:latin typeface="Courier New" pitchFamily="49" charset="0"/>
              </a:rPr>
              <a:t>fabs</a:t>
            </a:r>
            <a:r>
              <a:rPr lang="en-US" altLang="en-US" sz="1700" b="1" dirty="0" smtClean="0">
                <a:latin typeface="Courier New" pitchFamily="49" charset="0"/>
              </a:rPr>
              <a:t>(dot(r-r0, n)) </a:t>
            </a:r>
            <a:r>
              <a:rPr lang="en-US" altLang="en-US" sz="1700" b="1" dirty="0">
                <a:latin typeface="Courier New" pitchFamily="49" charset="0"/>
              </a:rPr>
              <a:t>&gt; </a:t>
            </a:r>
            <a:r>
              <a:rPr lang="en-US" altLang="en-US" sz="1700" b="1" dirty="0" smtClean="0">
                <a:latin typeface="Courier New" pitchFamily="49" charset="0"/>
              </a:rPr>
              <a:t>length(r–f));}</a:t>
            </a:r>
          </a:p>
          <a:p>
            <a:r>
              <a:rPr lang="en-US" altLang="en-US" sz="1700" b="1" noProof="1" smtClean="0">
                <a:latin typeface="Courier New" pitchFamily="49" charset="0"/>
              </a:rPr>
              <a:t>};</a:t>
            </a:r>
            <a:endParaRPr lang="en-GB" altLang="en-US" sz="1700" b="1" noProof="1">
              <a:latin typeface="Courier New" pitchFamily="49" charset="0"/>
            </a:endParaRPr>
          </a:p>
        </p:txBody>
      </p:sp>
    </p:spTree>
    <p:extLst>
      <p:ext uri="{BB962C8B-B14F-4D97-AF65-F5344CB8AC3E}">
        <p14:creationId xmlns:p14="http://schemas.microsoft.com/office/powerpoint/2010/main" val="11037051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zövegdoboz 3"/>
          <p:cNvSpPr txBox="1"/>
          <p:nvPr/>
        </p:nvSpPr>
        <p:spPr>
          <a:xfrm>
            <a:off x="0" y="621459"/>
            <a:ext cx="9143999" cy="6601807"/>
          </a:xfrm>
          <a:prstGeom prst="rect">
            <a:avLst/>
          </a:prstGeom>
          <a:solidFill>
            <a:schemeClr val="accent6">
              <a:lumMod val="20000"/>
              <a:lumOff val="80000"/>
            </a:schemeClr>
          </a:solidFill>
          <a:ln>
            <a:solidFill>
              <a:schemeClr val="accent6">
                <a:lumMod val="50000"/>
              </a:schemeClr>
            </a:solidFill>
          </a:ln>
        </p:spPr>
        <p:txBody>
          <a:bodyPr wrap="square" rtlCol="0">
            <a:spAutoFit/>
          </a:bodyPr>
          <a:lstStyle/>
          <a:p>
            <a:r>
              <a:rPr lang="en-US" sz="1700" b="1" dirty="0" smtClean="0">
                <a:latin typeface="Courier New" panose="02070309020205020404" pitchFamily="49" charset="0"/>
                <a:cs typeface="Courier New" panose="02070309020205020404" pitchFamily="49" charset="0"/>
              </a:rPr>
              <a:t>class </a:t>
            </a:r>
            <a:r>
              <a:rPr lang="en-US" sz="1700" b="1" u="sng" dirty="0" smtClean="0">
                <a:latin typeface="Courier New" panose="02070309020205020404" pitchFamily="49" charset="0"/>
                <a:cs typeface="Courier New" panose="02070309020205020404" pitchFamily="49" charset="0"/>
              </a:rPr>
              <a:t>Scene</a:t>
            </a:r>
            <a:r>
              <a:rPr lang="en-US" sz="1700" b="1" dirty="0" smtClean="0">
                <a:latin typeface="Courier New" panose="02070309020205020404" pitchFamily="49" charset="0"/>
                <a:cs typeface="Courier New" panose="02070309020205020404" pitchFamily="49" charset="0"/>
              </a:rPr>
              <a:t> {                 // virtual world</a:t>
            </a:r>
          </a:p>
          <a:p>
            <a:r>
              <a:rPr lang="en-US" sz="1700" b="1" dirty="0" smtClean="0">
                <a:latin typeface="Courier New" panose="02070309020205020404" pitchFamily="49" charset="0"/>
                <a:cs typeface="Courier New" panose="02070309020205020404" pitchFamily="49" charset="0"/>
              </a:rPr>
              <a:t>   </a:t>
            </a:r>
            <a:r>
              <a:rPr lang="hu-HU" sz="1700" b="1" dirty="0" err="1" smtClean="0">
                <a:latin typeface="Courier New" panose="02070309020205020404" pitchFamily="49" charset="0"/>
                <a:cs typeface="Courier New" panose="02070309020205020404" pitchFamily="49" charset="0"/>
              </a:rPr>
              <a:t>list</a:t>
            </a:r>
            <a:r>
              <a:rPr lang="en-US" sz="1700" b="1" dirty="0" smtClean="0">
                <a:latin typeface="Courier New" panose="02070309020205020404" pitchFamily="49" charset="0"/>
                <a:cs typeface="Courier New" panose="02070309020205020404" pitchFamily="49" charset="0"/>
              </a:rPr>
              <a:t>&lt;Object *&gt; </a:t>
            </a:r>
            <a:r>
              <a:rPr lang="en-US" sz="1700" b="1" dirty="0" err="1" smtClean="0">
                <a:latin typeface="Courier New" panose="02070309020205020404" pitchFamily="49" charset="0"/>
                <a:cs typeface="Courier New" panose="02070309020205020404" pitchFamily="49" charset="0"/>
              </a:rPr>
              <a:t>objs</a:t>
            </a:r>
            <a:r>
              <a:rPr lang="en-US" sz="1700" b="1" dirty="0" smtClean="0">
                <a:latin typeface="Courier New" panose="02070309020205020404" pitchFamily="49" charset="0"/>
                <a:cs typeface="Courier New" panose="02070309020205020404" pitchFamily="49" charset="0"/>
              </a:rPr>
              <a:t>;       // objects with decreasing priority</a:t>
            </a:r>
          </a:p>
          <a:p>
            <a:r>
              <a:rPr lang="en-US" sz="1700" b="1" dirty="0">
                <a:latin typeface="Courier New" panose="02070309020205020404" pitchFamily="49" charset="0"/>
                <a:cs typeface="Courier New" panose="02070309020205020404" pitchFamily="49" charset="0"/>
              </a:rPr>
              <a:t> </a:t>
            </a:r>
            <a:r>
              <a:rPr lang="en-US" sz="1700" b="1" dirty="0" smtClean="0">
                <a:latin typeface="Courier New" panose="02070309020205020404" pitchFamily="49" charset="0"/>
                <a:cs typeface="Courier New" panose="02070309020205020404" pitchFamily="49" charset="0"/>
              </a:rPr>
              <a:t>  Object *picked = </a:t>
            </a:r>
            <a:r>
              <a:rPr lang="en-US" sz="1700" b="1" dirty="0" err="1" smtClean="0">
                <a:latin typeface="Courier New" panose="02070309020205020404" pitchFamily="49" charset="0"/>
                <a:cs typeface="Courier New" panose="02070309020205020404" pitchFamily="49" charset="0"/>
              </a:rPr>
              <a:t>nullptr</a:t>
            </a:r>
            <a:r>
              <a:rPr lang="en-US" sz="1700" b="1" dirty="0" smtClean="0">
                <a:latin typeface="Courier New" panose="02070309020205020404" pitchFamily="49" charset="0"/>
                <a:cs typeface="Courier New" panose="02070309020205020404" pitchFamily="49" charset="0"/>
              </a:rPr>
              <a:t>;  // selected for operation</a:t>
            </a:r>
            <a:endParaRPr lang="en-US" sz="500" b="1" dirty="0" smtClean="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public:</a:t>
            </a:r>
          </a:p>
          <a:p>
            <a:r>
              <a:rPr lang="en-US" sz="1700" b="1" dirty="0">
                <a:latin typeface="Courier New" panose="02070309020205020404" pitchFamily="49" charset="0"/>
                <a:cs typeface="Courier New" panose="02070309020205020404" pitchFamily="49" charset="0"/>
              </a:rPr>
              <a:t> </a:t>
            </a:r>
            <a:r>
              <a:rPr lang="en-US" sz="1700" b="1" dirty="0" smtClean="0">
                <a:latin typeface="Courier New" panose="02070309020205020404" pitchFamily="49" charset="0"/>
                <a:cs typeface="Courier New" panose="02070309020205020404" pitchFamily="49" charset="0"/>
              </a:rPr>
              <a:t>  void </a:t>
            </a:r>
            <a:r>
              <a:rPr lang="en-US" sz="1700" b="1" dirty="0">
                <a:latin typeface="Courier New" panose="02070309020205020404" pitchFamily="49" charset="0"/>
                <a:cs typeface="Courier New" panose="02070309020205020404" pitchFamily="49" charset="0"/>
              </a:rPr>
              <a:t>Add(Object * o) { </a:t>
            </a:r>
            <a:r>
              <a:rPr lang="en-US" sz="1700" b="1" dirty="0" err="1">
                <a:latin typeface="Courier New" panose="02070309020205020404" pitchFamily="49" charset="0"/>
                <a:cs typeface="Courier New" panose="02070309020205020404" pitchFamily="49" charset="0"/>
              </a:rPr>
              <a:t>objects.push_front</a:t>
            </a:r>
            <a:r>
              <a:rPr lang="en-US" sz="1700" b="1" dirty="0">
                <a:latin typeface="Courier New" panose="02070309020205020404" pitchFamily="49" charset="0"/>
                <a:cs typeface="Courier New" panose="02070309020205020404" pitchFamily="49" charset="0"/>
              </a:rPr>
              <a:t>(o); </a:t>
            </a:r>
            <a:r>
              <a:rPr lang="en-US" sz="1700" b="1" dirty="0" smtClean="0">
                <a:latin typeface="Courier New" panose="02070309020205020404" pitchFamily="49" charset="0"/>
                <a:cs typeface="Courier New" panose="02070309020205020404" pitchFamily="49" charset="0"/>
              </a:rPr>
              <a:t>picked = o; }</a:t>
            </a:r>
            <a:endParaRPr lang="en-US" sz="1700" b="1" dirty="0">
              <a:latin typeface="Courier New" panose="02070309020205020404" pitchFamily="49" charset="0"/>
              <a:cs typeface="Courier New" panose="02070309020205020404" pitchFamily="49" charset="0"/>
            </a:endParaRPr>
          </a:p>
          <a:p>
            <a:r>
              <a:rPr lang="en-US" sz="1700" b="1" dirty="0">
                <a:latin typeface="Courier New" panose="02070309020205020404" pitchFamily="49" charset="0"/>
                <a:cs typeface="Courier New" panose="02070309020205020404" pitchFamily="49" charset="0"/>
              </a:rPr>
              <a:t> </a:t>
            </a:r>
            <a:r>
              <a:rPr lang="en-US" sz="1700" b="1" dirty="0" smtClean="0">
                <a:latin typeface="Courier New" panose="02070309020205020404" pitchFamily="49" charset="0"/>
                <a:cs typeface="Courier New" panose="02070309020205020404" pitchFamily="49" charset="0"/>
              </a:rPr>
              <a:t>  void </a:t>
            </a:r>
            <a:r>
              <a:rPr lang="en-US" sz="1700" b="1" dirty="0">
                <a:latin typeface="Courier New" panose="02070309020205020404" pitchFamily="49" charset="0"/>
                <a:cs typeface="Courier New" panose="02070309020205020404" pitchFamily="49" charset="0"/>
              </a:rPr>
              <a:t>Pick(</a:t>
            </a:r>
            <a:r>
              <a:rPr lang="en-US" sz="1700" b="1" dirty="0" err="1">
                <a:latin typeface="Courier New" panose="02070309020205020404" pitchFamily="49" charset="0"/>
                <a:cs typeface="Courier New" panose="02070309020205020404" pitchFamily="49" charset="0"/>
              </a:rPr>
              <a:t>int</a:t>
            </a:r>
            <a:r>
              <a:rPr lang="en-US" sz="1700" b="1" dirty="0">
                <a:latin typeface="Courier New" panose="02070309020205020404" pitchFamily="49" charset="0"/>
                <a:cs typeface="Courier New" panose="02070309020205020404" pitchFamily="49" charset="0"/>
              </a:rPr>
              <a:t> </a:t>
            </a:r>
            <a:r>
              <a:rPr lang="en-US" sz="1700" b="1" dirty="0" err="1">
                <a:latin typeface="Courier New" panose="02070309020205020404" pitchFamily="49" charset="0"/>
                <a:cs typeface="Courier New" panose="02070309020205020404" pitchFamily="49" charset="0"/>
              </a:rPr>
              <a:t>pX</a:t>
            </a:r>
            <a:r>
              <a:rPr lang="en-US" sz="1700" b="1" dirty="0">
                <a:latin typeface="Courier New" panose="02070309020205020404" pitchFamily="49" charset="0"/>
                <a:cs typeface="Courier New" panose="02070309020205020404" pitchFamily="49" charset="0"/>
              </a:rPr>
              <a:t>, </a:t>
            </a:r>
            <a:r>
              <a:rPr lang="en-US" sz="1700" b="1" dirty="0" err="1">
                <a:latin typeface="Courier New" panose="02070309020205020404" pitchFamily="49" charset="0"/>
                <a:cs typeface="Courier New" panose="02070309020205020404" pitchFamily="49" charset="0"/>
              </a:rPr>
              <a:t>int</a:t>
            </a:r>
            <a:r>
              <a:rPr lang="en-US" sz="1700" b="1" dirty="0">
                <a:latin typeface="Courier New" panose="02070309020205020404" pitchFamily="49" charset="0"/>
                <a:cs typeface="Courier New" panose="02070309020205020404" pitchFamily="49" charset="0"/>
              </a:rPr>
              <a:t> </a:t>
            </a:r>
            <a:r>
              <a:rPr lang="en-US" sz="1700" b="1" dirty="0" err="1">
                <a:latin typeface="Courier New" panose="02070309020205020404" pitchFamily="49" charset="0"/>
                <a:cs typeface="Courier New" panose="02070309020205020404" pitchFamily="49" charset="0"/>
              </a:rPr>
              <a:t>pY</a:t>
            </a:r>
            <a:r>
              <a:rPr lang="en-US" sz="1700" b="1" dirty="0">
                <a:latin typeface="Courier New" panose="02070309020205020404" pitchFamily="49" charset="0"/>
                <a:cs typeface="Courier New" panose="02070309020205020404" pitchFamily="49" charset="0"/>
              </a:rPr>
              <a:t>) { </a:t>
            </a:r>
            <a:r>
              <a:rPr lang="en-US" sz="1700" b="1" dirty="0" smtClean="0">
                <a:latin typeface="Courier New" panose="02070309020205020404" pitchFamily="49" charset="0"/>
                <a:cs typeface="Courier New" panose="02070309020205020404" pitchFamily="49" charset="0"/>
              </a:rPr>
              <a:t>// </a:t>
            </a:r>
            <a:r>
              <a:rPr lang="en-US" sz="1700" b="1" dirty="0" err="1" smtClean="0">
                <a:latin typeface="Courier New" panose="02070309020205020404" pitchFamily="49" charset="0"/>
                <a:cs typeface="Courier New" panose="02070309020205020404" pitchFamily="49" charset="0"/>
              </a:rPr>
              <a:t>pX</a:t>
            </a:r>
            <a:r>
              <a:rPr lang="en-US" sz="1700" b="1" dirty="0" smtClean="0">
                <a:latin typeface="Courier New" panose="02070309020205020404" pitchFamily="49" charset="0"/>
                <a:cs typeface="Courier New" panose="02070309020205020404" pitchFamily="49" charset="0"/>
              </a:rPr>
              <a:t>, </a:t>
            </a:r>
            <a:r>
              <a:rPr lang="en-US" sz="1700" b="1" dirty="0" err="1" smtClean="0">
                <a:latin typeface="Courier New" panose="02070309020205020404" pitchFamily="49" charset="0"/>
                <a:cs typeface="Courier New" panose="02070309020205020404" pitchFamily="49" charset="0"/>
              </a:rPr>
              <a:t>pY</a:t>
            </a:r>
            <a:r>
              <a:rPr lang="en-US" sz="1700" b="1" dirty="0">
                <a:latin typeface="Courier New" panose="02070309020205020404" pitchFamily="49" charset="0"/>
                <a:cs typeface="Courier New" panose="02070309020205020404" pitchFamily="49" charset="0"/>
              </a:rPr>
              <a:t>:</a:t>
            </a:r>
            <a:r>
              <a:rPr lang="en-US" sz="1700" b="1" dirty="0" smtClean="0">
                <a:latin typeface="Courier New" panose="02070309020205020404" pitchFamily="49" charset="0"/>
                <a:cs typeface="Courier New" panose="02070309020205020404" pitchFamily="49" charset="0"/>
              </a:rPr>
              <a:t> pixel coordinates</a:t>
            </a:r>
            <a:endParaRPr lang="en-US" sz="1700" b="1" dirty="0">
              <a:latin typeface="Courier New" panose="02070309020205020404" pitchFamily="49" charset="0"/>
              <a:cs typeface="Courier New" panose="02070309020205020404" pitchFamily="49" charset="0"/>
            </a:endParaRPr>
          </a:p>
          <a:p>
            <a:r>
              <a:rPr lang="en-US" sz="1700" b="1" dirty="0">
                <a:latin typeface="Courier New" panose="02070309020205020404" pitchFamily="49" charset="0"/>
                <a:cs typeface="Courier New" panose="02070309020205020404" pitchFamily="49" charset="0"/>
              </a:rPr>
              <a:t>      vec2 </a:t>
            </a:r>
            <a:r>
              <a:rPr lang="en-US" sz="1700" b="1" dirty="0" err="1">
                <a:latin typeface="Courier New" panose="02070309020205020404" pitchFamily="49" charset="0"/>
                <a:cs typeface="Courier New" panose="02070309020205020404" pitchFamily="49" charset="0"/>
              </a:rPr>
              <a:t>wPoint</a:t>
            </a:r>
            <a:r>
              <a:rPr lang="en-US" sz="1700" b="1" dirty="0">
                <a:latin typeface="Courier New" panose="02070309020205020404" pitchFamily="49" charset="0"/>
                <a:cs typeface="Courier New" panose="02070309020205020404" pitchFamily="49" charset="0"/>
              </a:rPr>
              <a:t> = Viewport2Window(</a:t>
            </a:r>
            <a:r>
              <a:rPr lang="en-US" sz="1700" b="1" dirty="0" err="1">
                <a:latin typeface="Courier New" panose="02070309020205020404" pitchFamily="49" charset="0"/>
                <a:cs typeface="Courier New" panose="02070309020205020404" pitchFamily="49" charset="0"/>
              </a:rPr>
              <a:t>pX</a:t>
            </a:r>
            <a:r>
              <a:rPr lang="en-US" sz="1700" b="1" dirty="0">
                <a:latin typeface="Courier New" panose="02070309020205020404" pitchFamily="49" charset="0"/>
                <a:cs typeface="Courier New" panose="02070309020205020404" pitchFamily="49" charset="0"/>
              </a:rPr>
              <a:t>, </a:t>
            </a:r>
            <a:r>
              <a:rPr lang="en-US" sz="1700" b="1" dirty="0" err="1">
                <a:latin typeface="Courier New" panose="02070309020205020404" pitchFamily="49" charset="0"/>
                <a:cs typeface="Courier New" panose="02070309020205020404" pitchFamily="49" charset="0"/>
              </a:rPr>
              <a:t>pY</a:t>
            </a:r>
            <a:r>
              <a:rPr lang="en-US" sz="1700" b="1" dirty="0" smtClean="0">
                <a:latin typeface="Courier New" panose="02070309020205020404" pitchFamily="49" charset="0"/>
                <a:cs typeface="Courier New" panose="02070309020205020404" pitchFamily="49" charset="0"/>
              </a:rPr>
              <a:t>); // transform to world</a:t>
            </a:r>
            <a:endParaRPr lang="en-US" sz="1700" b="1" dirty="0">
              <a:latin typeface="Courier New" panose="02070309020205020404" pitchFamily="49" charset="0"/>
              <a:cs typeface="Courier New" panose="02070309020205020404" pitchFamily="49" charset="0"/>
            </a:endParaRPr>
          </a:p>
          <a:p>
            <a:r>
              <a:rPr lang="en-US" sz="1700" b="1" dirty="0">
                <a:latin typeface="Courier New" panose="02070309020205020404" pitchFamily="49" charset="0"/>
                <a:cs typeface="Courier New" panose="02070309020205020404" pitchFamily="49" charset="0"/>
              </a:rPr>
              <a:t>      picked = </a:t>
            </a:r>
            <a:r>
              <a:rPr lang="en-US" sz="1700" b="1" dirty="0" err="1">
                <a:latin typeface="Courier New" panose="02070309020205020404" pitchFamily="49" charset="0"/>
                <a:cs typeface="Courier New" panose="02070309020205020404" pitchFamily="49" charset="0"/>
              </a:rPr>
              <a:t>nullptr</a:t>
            </a:r>
            <a:r>
              <a:rPr lang="en-US" sz="1700" b="1" dirty="0">
                <a:latin typeface="Courier New" panose="02070309020205020404" pitchFamily="49" charset="0"/>
                <a:cs typeface="Courier New" panose="02070309020205020404" pitchFamily="49" charset="0"/>
              </a:rPr>
              <a:t>;</a:t>
            </a:r>
          </a:p>
          <a:p>
            <a:r>
              <a:rPr lang="en-US" sz="1700" b="1" dirty="0">
                <a:latin typeface="Courier New" panose="02070309020205020404" pitchFamily="49" charset="0"/>
                <a:cs typeface="Courier New" panose="02070309020205020404" pitchFamily="49" charset="0"/>
              </a:rPr>
              <a:t>      for(auto </a:t>
            </a:r>
            <a:r>
              <a:rPr lang="en-US" sz="1700" b="1" dirty="0" smtClean="0">
                <a:latin typeface="Courier New" panose="02070309020205020404" pitchFamily="49" charset="0"/>
                <a:cs typeface="Courier New" panose="02070309020205020404" pitchFamily="49" charset="0"/>
              </a:rPr>
              <a:t>o : </a:t>
            </a:r>
            <a:r>
              <a:rPr lang="en-US" sz="1700" b="1" dirty="0" err="1" smtClean="0">
                <a:latin typeface="Courier New" panose="02070309020205020404" pitchFamily="49" charset="0"/>
                <a:cs typeface="Courier New" panose="02070309020205020404" pitchFamily="49" charset="0"/>
              </a:rPr>
              <a:t>objs</a:t>
            </a:r>
            <a:r>
              <a:rPr lang="en-US" sz="1700" b="1" dirty="0">
                <a:latin typeface="Courier New" panose="02070309020205020404" pitchFamily="49" charset="0"/>
                <a:cs typeface="Courier New" panose="02070309020205020404" pitchFamily="49" charset="0"/>
              </a:rPr>
              <a:t>) if (</a:t>
            </a:r>
            <a:r>
              <a:rPr lang="hu-HU" sz="1700" b="1" dirty="0" err="1">
                <a:latin typeface="Courier New" panose="02070309020205020404" pitchFamily="49" charset="0"/>
                <a:cs typeface="Courier New" panose="02070309020205020404" pitchFamily="49" charset="0"/>
              </a:rPr>
              <a:t>o-</a:t>
            </a:r>
            <a:r>
              <a:rPr lang="en-US" sz="1700" b="1" dirty="0">
                <a:latin typeface="Courier New" panose="02070309020205020404" pitchFamily="49" charset="0"/>
                <a:cs typeface="Courier New" panose="02070309020205020404" pitchFamily="49" charset="0"/>
              </a:rPr>
              <a:t>&gt;In(</a:t>
            </a:r>
            <a:r>
              <a:rPr lang="en-US" sz="1700" b="1" dirty="0" err="1">
                <a:latin typeface="Courier New" panose="02070309020205020404" pitchFamily="49" charset="0"/>
                <a:cs typeface="Courier New" panose="02070309020205020404" pitchFamily="49" charset="0"/>
              </a:rPr>
              <a:t>wPoint</a:t>
            </a:r>
            <a:r>
              <a:rPr lang="en-US" sz="1700" b="1" dirty="0">
                <a:latin typeface="Courier New" panose="02070309020205020404" pitchFamily="49" charset="0"/>
                <a:cs typeface="Courier New" panose="02070309020205020404" pitchFamily="49" charset="0"/>
              </a:rPr>
              <a:t>)) { picked = o; return; }</a:t>
            </a:r>
          </a:p>
          <a:p>
            <a:r>
              <a:rPr lang="en-US" sz="1700" b="1" dirty="0">
                <a:latin typeface="Courier New" panose="02070309020205020404" pitchFamily="49" charset="0"/>
                <a:cs typeface="Courier New" panose="02070309020205020404" pitchFamily="49" charset="0"/>
              </a:rPr>
              <a:t>   }</a:t>
            </a:r>
            <a:r>
              <a:rPr lang="en-US" sz="1700" b="1" dirty="0" smtClean="0">
                <a:latin typeface="Courier New" panose="02070309020205020404" pitchFamily="49" charset="0"/>
                <a:cs typeface="Courier New" panose="02070309020205020404" pitchFamily="49" charset="0"/>
              </a:rPr>
              <a:t>   </a:t>
            </a:r>
          </a:p>
          <a:p>
            <a:r>
              <a:rPr lang="en-US" sz="1700" b="1" dirty="0">
                <a:latin typeface="Courier New" panose="02070309020205020404" pitchFamily="49" charset="0"/>
                <a:cs typeface="Courier New" panose="02070309020205020404" pitchFamily="49" charset="0"/>
              </a:rPr>
              <a:t> </a:t>
            </a:r>
            <a:r>
              <a:rPr lang="en-US" sz="1700" b="1" dirty="0" smtClean="0">
                <a:latin typeface="Courier New" panose="02070309020205020404" pitchFamily="49" charset="0"/>
                <a:cs typeface="Courier New" panose="02070309020205020404" pitchFamily="49" charset="0"/>
              </a:rPr>
              <a:t>  void </a:t>
            </a:r>
            <a:r>
              <a:rPr lang="en-US" sz="1700" b="1" dirty="0" err="1">
                <a:latin typeface="Courier New" panose="02070309020205020404" pitchFamily="49" charset="0"/>
                <a:cs typeface="Courier New" panose="02070309020205020404" pitchFamily="49" charset="0"/>
              </a:rPr>
              <a:t>BringToFront</a:t>
            </a:r>
            <a:r>
              <a:rPr lang="en-US" sz="1700" b="1" dirty="0">
                <a:latin typeface="Courier New" panose="02070309020205020404" pitchFamily="49" charset="0"/>
                <a:cs typeface="Courier New" panose="02070309020205020404" pitchFamily="49" charset="0"/>
              </a:rPr>
              <a:t>() { </a:t>
            </a:r>
            <a:endParaRPr lang="en-US" sz="1700" b="1" dirty="0" smtClean="0">
              <a:latin typeface="Courier New" panose="02070309020205020404" pitchFamily="49" charset="0"/>
              <a:cs typeface="Courier New" panose="02070309020205020404" pitchFamily="49" charset="0"/>
            </a:endParaRPr>
          </a:p>
          <a:p>
            <a:r>
              <a:rPr lang="en-US" sz="1700" b="1" dirty="0">
                <a:latin typeface="Courier New" panose="02070309020205020404" pitchFamily="49" charset="0"/>
                <a:cs typeface="Courier New" panose="02070309020205020404" pitchFamily="49" charset="0"/>
              </a:rPr>
              <a:t> </a:t>
            </a:r>
            <a:r>
              <a:rPr lang="en-US" sz="1700" b="1" dirty="0" smtClean="0">
                <a:latin typeface="Courier New" panose="02070309020205020404" pitchFamily="49" charset="0"/>
                <a:cs typeface="Courier New" panose="02070309020205020404" pitchFamily="49" charset="0"/>
              </a:rPr>
              <a:t>     if (picked) { // move to the front of the priority list</a:t>
            </a:r>
          </a:p>
          <a:p>
            <a:r>
              <a:rPr lang="en-US" sz="1700" b="1" dirty="0">
                <a:latin typeface="Courier New" panose="02070309020205020404" pitchFamily="49" charset="0"/>
                <a:cs typeface="Courier New" panose="02070309020205020404" pitchFamily="49" charset="0"/>
              </a:rPr>
              <a:t> </a:t>
            </a:r>
            <a:r>
              <a:rPr lang="en-US" sz="1700" b="1" dirty="0" smtClean="0">
                <a:latin typeface="Courier New" panose="02070309020205020404" pitchFamily="49" charset="0"/>
                <a:cs typeface="Courier New" panose="02070309020205020404" pitchFamily="49" charset="0"/>
              </a:rPr>
              <a:t>        </a:t>
            </a:r>
            <a:r>
              <a:rPr lang="en-US" sz="1700" b="1" dirty="0" err="1" smtClean="0">
                <a:latin typeface="Courier New" panose="02070309020205020404" pitchFamily="49" charset="0"/>
                <a:cs typeface="Courier New" panose="02070309020205020404" pitchFamily="49" charset="0"/>
              </a:rPr>
              <a:t>objs.erase</a:t>
            </a:r>
            <a:r>
              <a:rPr lang="en-US" sz="1700" b="1" dirty="0" smtClean="0">
                <a:latin typeface="Courier New" panose="02070309020205020404" pitchFamily="49" charset="0"/>
                <a:cs typeface="Courier New" panose="02070309020205020404" pitchFamily="49" charset="0"/>
              </a:rPr>
              <a:t>(find(</a:t>
            </a:r>
            <a:r>
              <a:rPr lang="en-US" sz="1700" b="1" dirty="0" err="1" smtClean="0">
                <a:latin typeface="Courier New" panose="02070309020205020404" pitchFamily="49" charset="0"/>
                <a:cs typeface="Courier New" panose="02070309020205020404" pitchFamily="49" charset="0"/>
              </a:rPr>
              <a:t>objs.begin</a:t>
            </a:r>
            <a:r>
              <a:rPr lang="en-US" sz="1700" b="1" dirty="0">
                <a:latin typeface="Courier New" panose="02070309020205020404" pitchFamily="49" charset="0"/>
                <a:cs typeface="Courier New" panose="02070309020205020404" pitchFamily="49" charset="0"/>
              </a:rPr>
              <a:t>(), </a:t>
            </a:r>
            <a:r>
              <a:rPr lang="en-US" sz="1700" b="1" dirty="0" err="1">
                <a:latin typeface="Courier New" panose="02070309020205020404" pitchFamily="49" charset="0"/>
                <a:cs typeface="Courier New" panose="02070309020205020404" pitchFamily="49" charset="0"/>
              </a:rPr>
              <a:t>objs.end</a:t>
            </a:r>
            <a:r>
              <a:rPr lang="en-US" sz="1700" b="1" dirty="0">
                <a:latin typeface="Courier New" panose="02070309020205020404" pitchFamily="49" charset="0"/>
                <a:cs typeface="Courier New" panose="02070309020205020404" pitchFamily="49" charset="0"/>
              </a:rPr>
              <a:t>(), picked</a:t>
            </a:r>
            <a:r>
              <a:rPr lang="en-US" sz="1700" b="1" dirty="0" smtClean="0">
                <a:latin typeface="Courier New" panose="02070309020205020404" pitchFamily="49" charset="0"/>
                <a:cs typeface="Courier New" panose="02070309020205020404" pitchFamily="49" charset="0"/>
              </a:rPr>
              <a:t>));</a:t>
            </a:r>
          </a:p>
          <a:p>
            <a:r>
              <a:rPr lang="en-US" sz="1700" b="1" dirty="0" smtClean="0">
                <a:latin typeface="Courier New" panose="02070309020205020404" pitchFamily="49" charset="0"/>
                <a:cs typeface="Courier New" panose="02070309020205020404" pitchFamily="49" charset="0"/>
              </a:rPr>
              <a:t>         </a:t>
            </a:r>
            <a:r>
              <a:rPr lang="en-US" sz="1700" b="1" dirty="0" err="1">
                <a:latin typeface="Courier New" panose="02070309020205020404" pitchFamily="49" charset="0"/>
                <a:cs typeface="Courier New" panose="02070309020205020404" pitchFamily="49" charset="0"/>
              </a:rPr>
              <a:t>objs.push_front</a:t>
            </a:r>
            <a:r>
              <a:rPr lang="en-US" sz="1700" b="1" dirty="0">
                <a:latin typeface="Courier New" panose="02070309020205020404" pitchFamily="49" charset="0"/>
                <a:cs typeface="Courier New" panose="02070309020205020404" pitchFamily="49" charset="0"/>
              </a:rPr>
              <a:t>(picked);</a:t>
            </a:r>
            <a:endParaRPr lang="en-US" sz="1700" b="1" dirty="0" smtClean="0">
              <a:latin typeface="Courier New" panose="02070309020205020404" pitchFamily="49" charset="0"/>
              <a:cs typeface="Courier New" panose="02070309020205020404" pitchFamily="49" charset="0"/>
            </a:endParaRPr>
          </a:p>
          <a:p>
            <a:r>
              <a:rPr lang="en-US" sz="1700" b="1" dirty="0">
                <a:latin typeface="Courier New" panose="02070309020205020404" pitchFamily="49" charset="0"/>
                <a:cs typeface="Courier New" panose="02070309020205020404" pitchFamily="49" charset="0"/>
              </a:rPr>
              <a:t> </a:t>
            </a:r>
            <a:r>
              <a:rPr lang="en-US" sz="1700" b="1" dirty="0" smtClean="0">
                <a:latin typeface="Courier New" panose="02070309020205020404" pitchFamily="49" charset="0"/>
                <a:cs typeface="Courier New" panose="02070309020205020404" pitchFamily="49" charset="0"/>
              </a:rPr>
              <a:t>     } </a:t>
            </a:r>
          </a:p>
          <a:p>
            <a:r>
              <a:rPr lang="en-US" sz="1700" b="1" dirty="0">
                <a:latin typeface="Courier New" panose="02070309020205020404" pitchFamily="49" charset="0"/>
                <a:cs typeface="Courier New" panose="02070309020205020404" pitchFamily="49" charset="0"/>
              </a:rPr>
              <a:t> </a:t>
            </a:r>
            <a:r>
              <a:rPr lang="en-US" sz="1700" b="1" dirty="0" smtClean="0">
                <a:latin typeface="Courier New" panose="02070309020205020404" pitchFamily="49" charset="0"/>
                <a:cs typeface="Courier New" panose="02070309020205020404" pitchFamily="49" charset="0"/>
              </a:rPr>
              <a:t>  }</a:t>
            </a:r>
          </a:p>
          <a:p>
            <a:r>
              <a:rPr lang="en-US" sz="1700" b="1" dirty="0" smtClean="0">
                <a:latin typeface="Courier New" panose="02070309020205020404" pitchFamily="49" charset="0"/>
                <a:cs typeface="Courier New" panose="02070309020205020404" pitchFamily="49" charset="0"/>
              </a:rPr>
              <a:t>   void Render() {</a:t>
            </a:r>
          </a:p>
          <a:p>
            <a:r>
              <a:rPr lang="en-US" sz="1700" b="1" dirty="0" smtClean="0">
                <a:latin typeface="Courier New" panose="02070309020205020404" pitchFamily="49" charset="0"/>
                <a:cs typeface="Courier New" panose="02070309020205020404" pitchFamily="49" charset="0"/>
              </a:rPr>
              <a:t>      for(</a:t>
            </a:r>
            <a:r>
              <a:rPr lang="en-US" sz="1700" b="1" dirty="0" err="1" smtClean="0">
                <a:latin typeface="Courier New" panose="02070309020205020404" pitchFamily="49" charset="0"/>
                <a:cs typeface="Courier New" panose="02070309020205020404" pitchFamily="49" charset="0"/>
              </a:rPr>
              <a:t>int</a:t>
            </a:r>
            <a:r>
              <a:rPr lang="en-US" sz="1700" b="1" dirty="0" smtClean="0">
                <a:latin typeface="Courier New" panose="02070309020205020404" pitchFamily="49" charset="0"/>
                <a:cs typeface="Courier New" panose="02070309020205020404" pitchFamily="49" charset="0"/>
              </a:rPr>
              <a:t> </a:t>
            </a:r>
            <a:r>
              <a:rPr lang="en-US" sz="1700" b="1" dirty="0" err="1" smtClean="0">
                <a:latin typeface="Courier New" panose="02070309020205020404" pitchFamily="49" charset="0"/>
                <a:cs typeface="Courier New" panose="02070309020205020404" pitchFamily="49" charset="0"/>
              </a:rPr>
              <a:t>pX</a:t>
            </a:r>
            <a:r>
              <a:rPr lang="en-US" sz="1700" b="1" dirty="0" smtClean="0">
                <a:latin typeface="Courier New" panose="02070309020205020404" pitchFamily="49" charset="0"/>
                <a:cs typeface="Courier New" panose="02070309020205020404" pitchFamily="49" charset="0"/>
              </a:rPr>
              <a:t>=0; </a:t>
            </a:r>
            <a:r>
              <a:rPr lang="en-US" sz="1700" b="1" dirty="0" err="1" smtClean="0">
                <a:latin typeface="Courier New" panose="02070309020205020404" pitchFamily="49" charset="0"/>
                <a:cs typeface="Courier New" panose="02070309020205020404" pitchFamily="49" charset="0"/>
              </a:rPr>
              <a:t>pX</a:t>
            </a:r>
            <a:r>
              <a:rPr lang="en-US" sz="1700" b="1" dirty="0" smtClean="0">
                <a:latin typeface="Courier New" panose="02070309020205020404" pitchFamily="49" charset="0"/>
                <a:cs typeface="Courier New" panose="02070309020205020404" pitchFamily="49" charset="0"/>
              </a:rPr>
              <a:t>&lt;</a:t>
            </a:r>
            <a:r>
              <a:rPr lang="en-US" sz="1700" b="1" dirty="0" err="1" smtClean="0">
                <a:latin typeface="Courier New" panose="02070309020205020404" pitchFamily="49" charset="0"/>
                <a:cs typeface="Courier New" panose="02070309020205020404" pitchFamily="49" charset="0"/>
              </a:rPr>
              <a:t>xmax</a:t>
            </a:r>
            <a:r>
              <a:rPr lang="en-US" sz="1700" b="1" dirty="0" smtClean="0">
                <a:latin typeface="Courier New" panose="02070309020205020404" pitchFamily="49" charset="0"/>
                <a:cs typeface="Courier New" panose="02070309020205020404" pitchFamily="49" charset="0"/>
              </a:rPr>
              <a:t>; </a:t>
            </a:r>
            <a:r>
              <a:rPr lang="en-US" sz="1700" b="1" dirty="0" err="1" smtClean="0">
                <a:latin typeface="Courier New" panose="02070309020205020404" pitchFamily="49" charset="0"/>
                <a:cs typeface="Courier New" panose="02070309020205020404" pitchFamily="49" charset="0"/>
              </a:rPr>
              <a:t>pX</a:t>
            </a:r>
            <a:r>
              <a:rPr lang="en-US" sz="1700" b="1" dirty="0" smtClean="0">
                <a:latin typeface="Courier New" panose="02070309020205020404" pitchFamily="49" charset="0"/>
                <a:cs typeface="Courier New" panose="02070309020205020404" pitchFamily="49" charset="0"/>
              </a:rPr>
              <a:t>++) </a:t>
            </a:r>
            <a:r>
              <a:rPr lang="en-US" sz="1700" b="1" dirty="0">
                <a:latin typeface="Courier New" panose="02070309020205020404" pitchFamily="49" charset="0"/>
                <a:cs typeface="Courier New" panose="02070309020205020404" pitchFamily="49" charset="0"/>
              </a:rPr>
              <a:t>for(</a:t>
            </a:r>
            <a:r>
              <a:rPr lang="en-US" sz="1700" b="1" dirty="0" err="1">
                <a:latin typeface="Courier New" panose="02070309020205020404" pitchFamily="49" charset="0"/>
                <a:cs typeface="Courier New" panose="02070309020205020404" pitchFamily="49" charset="0"/>
              </a:rPr>
              <a:t>int</a:t>
            </a:r>
            <a:r>
              <a:rPr lang="en-US" sz="1700" b="1" dirty="0">
                <a:latin typeface="Courier New" panose="02070309020205020404" pitchFamily="49" charset="0"/>
                <a:cs typeface="Courier New" panose="02070309020205020404" pitchFamily="49" charset="0"/>
              </a:rPr>
              <a:t> </a:t>
            </a:r>
            <a:r>
              <a:rPr lang="en-US" sz="1700" b="1" dirty="0" err="1" smtClean="0">
                <a:latin typeface="Courier New" panose="02070309020205020404" pitchFamily="49" charset="0"/>
                <a:cs typeface="Courier New" panose="02070309020205020404" pitchFamily="49" charset="0"/>
              </a:rPr>
              <a:t>pY</a:t>
            </a:r>
            <a:r>
              <a:rPr lang="en-US" sz="1700" b="1" dirty="0" smtClean="0">
                <a:latin typeface="Courier New" panose="02070309020205020404" pitchFamily="49" charset="0"/>
                <a:cs typeface="Courier New" panose="02070309020205020404" pitchFamily="49" charset="0"/>
              </a:rPr>
              <a:t>=0</a:t>
            </a:r>
            <a:r>
              <a:rPr lang="en-US" sz="1700" b="1" dirty="0">
                <a:latin typeface="Courier New" panose="02070309020205020404" pitchFamily="49" charset="0"/>
                <a:cs typeface="Courier New" panose="02070309020205020404" pitchFamily="49" charset="0"/>
              </a:rPr>
              <a:t>; </a:t>
            </a:r>
            <a:r>
              <a:rPr lang="en-US" sz="1700" b="1" dirty="0" err="1" smtClean="0">
                <a:latin typeface="Courier New" panose="02070309020205020404" pitchFamily="49" charset="0"/>
                <a:cs typeface="Courier New" panose="02070309020205020404" pitchFamily="49" charset="0"/>
              </a:rPr>
              <a:t>pY</a:t>
            </a:r>
            <a:r>
              <a:rPr lang="en-US" sz="1700" b="1" dirty="0" smtClean="0">
                <a:latin typeface="Courier New" panose="02070309020205020404" pitchFamily="49" charset="0"/>
                <a:cs typeface="Courier New" panose="02070309020205020404" pitchFamily="49" charset="0"/>
              </a:rPr>
              <a:t>&lt;</a:t>
            </a:r>
            <a:r>
              <a:rPr lang="en-US" sz="1700" b="1" dirty="0" err="1" smtClean="0">
                <a:latin typeface="Courier New" panose="02070309020205020404" pitchFamily="49" charset="0"/>
                <a:cs typeface="Courier New" panose="02070309020205020404" pitchFamily="49" charset="0"/>
              </a:rPr>
              <a:t>ymax</a:t>
            </a:r>
            <a:r>
              <a:rPr lang="en-US" sz="1700" b="1" dirty="0">
                <a:latin typeface="Courier New" panose="02070309020205020404" pitchFamily="49" charset="0"/>
                <a:cs typeface="Courier New" panose="02070309020205020404" pitchFamily="49" charset="0"/>
              </a:rPr>
              <a:t>; </a:t>
            </a:r>
            <a:r>
              <a:rPr lang="en-US" sz="1700" b="1" dirty="0" err="1" smtClean="0">
                <a:latin typeface="Courier New" panose="02070309020205020404" pitchFamily="49" charset="0"/>
                <a:cs typeface="Courier New" panose="02070309020205020404" pitchFamily="49" charset="0"/>
              </a:rPr>
              <a:t>pY</a:t>
            </a:r>
            <a:r>
              <a:rPr lang="en-US" sz="1700" b="1" dirty="0" smtClean="0">
                <a:latin typeface="Courier New" panose="02070309020205020404" pitchFamily="49" charset="0"/>
                <a:cs typeface="Courier New" panose="02070309020205020404" pitchFamily="49" charset="0"/>
              </a:rPr>
              <a:t>++) {</a:t>
            </a:r>
          </a:p>
          <a:p>
            <a:r>
              <a:rPr lang="en-US" sz="1700" b="1" dirty="0" smtClean="0">
                <a:latin typeface="Courier New" panose="02070309020205020404" pitchFamily="49" charset="0"/>
                <a:cs typeface="Courier New" panose="02070309020205020404" pitchFamily="49" charset="0"/>
              </a:rPr>
              <a:t>         vec2 </a:t>
            </a:r>
            <a:r>
              <a:rPr lang="en-US" sz="1700" b="1" dirty="0" err="1">
                <a:latin typeface="Courier New" panose="02070309020205020404" pitchFamily="49" charset="0"/>
                <a:cs typeface="Courier New" panose="02070309020205020404" pitchFamily="49" charset="0"/>
              </a:rPr>
              <a:t>wPoint</a:t>
            </a:r>
            <a:r>
              <a:rPr lang="en-US" sz="1700" b="1" dirty="0">
                <a:latin typeface="Courier New" panose="02070309020205020404" pitchFamily="49" charset="0"/>
                <a:cs typeface="Courier New" panose="02070309020205020404" pitchFamily="49" charset="0"/>
              </a:rPr>
              <a:t> = Viewport2Window(</a:t>
            </a:r>
            <a:r>
              <a:rPr lang="en-US" sz="1700" b="1" dirty="0" err="1">
                <a:latin typeface="Courier New" panose="02070309020205020404" pitchFamily="49" charset="0"/>
                <a:cs typeface="Courier New" panose="02070309020205020404" pitchFamily="49" charset="0"/>
              </a:rPr>
              <a:t>pX</a:t>
            </a:r>
            <a:r>
              <a:rPr lang="en-US" sz="1700" b="1" dirty="0">
                <a:latin typeface="Courier New" panose="02070309020205020404" pitchFamily="49" charset="0"/>
                <a:cs typeface="Courier New" panose="02070309020205020404" pitchFamily="49" charset="0"/>
              </a:rPr>
              <a:t>, </a:t>
            </a:r>
            <a:r>
              <a:rPr lang="en-US" sz="1700" b="1" dirty="0" err="1">
                <a:latin typeface="Courier New" panose="02070309020205020404" pitchFamily="49" charset="0"/>
                <a:cs typeface="Courier New" panose="02070309020205020404" pitchFamily="49" charset="0"/>
              </a:rPr>
              <a:t>pY</a:t>
            </a:r>
            <a:r>
              <a:rPr lang="en-US" sz="1700" b="1" dirty="0" smtClean="0">
                <a:latin typeface="Courier New" panose="02070309020205020404" pitchFamily="49" charset="0"/>
                <a:cs typeface="Courier New" panose="02070309020205020404" pitchFamily="49" charset="0"/>
              </a:rPr>
              <a:t>); // </a:t>
            </a:r>
            <a:r>
              <a:rPr lang="en-US" sz="1400" b="1" dirty="0" err="1" smtClean="0">
                <a:latin typeface="Courier New" panose="02070309020205020404" pitchFamily="49" charset="0"/>
                <a:cs typeface="Courier New" panose="02070309020205020404" pitchFamily="49" charset="0"/>
              </a:rPr>
              <a:t>wPoint.x</a:t>
            </a:r>
            <a:r>
              <a:rPr lang="en-US" sz="1400" b="1" dirty="0" smtClean="0">
                <a:latin typeface="Courier New" panose="02070309020205020404" pitchFamily="49" charset="0"/>
                <a:cs typeface="Courier New" panose="02070309020205020404" pitchFamily="49" charset="0"/>
              </a:rPr>
              <a:t>=a*</a:t>
            </a:r>
            <a:r>
              <a:rPr lang="en-US" sz="1400" b="1" dirty="0" err="1" smtClean="0">
                <a:latin typeface="Courier New" panose="02070309020205020404" pitchFamily="49" charset="0"/>
                <a:cs typeface="Courier New" panose="02070309020205020404" pitchFamily="49" charset="0"/>
              </a:rPr>
              <a:t>pX+b</a:t>
            </a:r>
            <a:r>
              <a:rPr lang="en-US" sz="1400" b="1" dirty="0" smtClean="0">
                <a:latin typeface="Courier New" panose="02070309020205020404" pitchFamily="49" charset="0"/>
                <a:cs typeface="Courier New" panose="02070309020205020404" pitchFamily="49" charset="0"/>
              </a:rPr>
              <a:t>*</a:t>
            </a:r>
            <a:r>
              <a:rPr lang="en-US" sz="1400" b="1" dirty="0" err="1" smtClean="0">
                <a:latin typeface="Courier New" panose="02070309020205020404" pitchFamily="49" charset="0"/>
                <a:cs typeface="Courier New" panose="02070309020205020404" pitchFamily="49" charset="0"/>
              </a:rPr>
              <a:t>pY+c</a:t>
            </a:r>
            <a:r>
              <a:rPr lang="en-US" sz="1400" b="1" dirty="0" smtClean="0">
                <a:latin typeface="Courier New" panose="02070309020205020404" pitchFamily="49" charset="0"/>
                <a:cs typeface="Courier New" panose="02070309020205020404" pitchFamily="49" charset="0"/>
              </a:rPr>
              <a:t> </a:t>
            </a:r>
            <a:endParaRPr lang="en-US" sz="1400" b="1" dirty="0">
              <a:latin typeface="Courier New" panose="02070309020205020404" pitchFamily="49" charset="0"/>
              <a:cs typeface="Courier New" panose="02070309020205020404" pitchFamily="49" charset="0"/>
            </a:endParaRPr>
          </a:p>
          <a:p>
            <a:r>
              <a:rPr lang="en-US" sz="1700" b="1" dirty="0">
                <a:latin typeface="Courier New" panose="02070309020205020404" pitchFamily="49" charset="0"/>
                <a:cs typeface="Courier New" panose="02070309020205020404" pitchFamily="49" charset="0"/>
              </a:rPr>
              <a:t>      </a:t>
            </a:r>
            <a:r>
              <a:rPr lang="en-US" sz="1700" b="1" dirty="0" smtClean="0">
                <a:latin typeface="Courier New" panose="02070309020205020404" pitchFamily="49" charset="0"/>
                <a:cs typeface="Courier New" panose="02070309020205020404" pitchFamily="49" charset="0"/>
              </a:rPr>
              <a:t>   for(auto o : </a:t>
            </a:r>
            <a:r>
              <a:rPr lang="en-US" sz="1700" b="1" dirty="0" err="1" smtClean="0">
                <a:latin typeface="Courier New" panose="02070309020205020404" pitchFamily="49" charset="0"/>
                <a:cs typeface="Courier New" panose="02070309020205020404" pitchFamily="49" charset="0"/>
              </a:rPr>
              <a:t>objs</a:t>
            </a:r>
            <a:r>
              <a:rPr lang="en-US" sz="1700" b="1" dirty="0">
                <a:latin typeface="Courier New" panose="02070309020205020404" pitchFamily="49" charset="0"/>
                <a:cs typeface="Courier New" panose="02070309020205020404" pitchFamily="49" charset="0"/>
              </a:rPr>
              <a:t>) </a:t>
            </a:r>
            <a:r>
              <a:rPr lang="en-US" sz="1700" b="1" dirty="0" smtClean="0">
                <a:latin typeface="Courier New" panose="02070309020205020404" pitchFamily="49" charset="0"/>
                <a:cs typeface="Courier New" panose="02070309020205020404" pitchFamily="49" charset="0"/>
              </a:rPr>
              <a:t>// object covers the pixel</a:t>
            </a:r>
          </a:p>
          <a:p>
            <a:r>
              <a:rPr lang="en-US" sz="1700" b="1" dirty="0">
                <a:latin typeface="Courier New" panose="02070309020205020404" pitchFamily="49" charset="0"/>
                <a:cs typeface="Courier New" panose="02070309020205020404" pitchFamily="49" charset="0"/>
              </a:rPr>
              <a:t> </a:t>
            </a:r>
            <a:r>
              <a:rPr lang="en-US" sz="1700" b="1" dirty="0" smtClean="0">
                <a:latin typeface="Courier New" panose="02070309020205020404" pitchFamily="49" charset="0"/>
                <a:cs typeface="Courier New" panose="02070309020205020404" pitchFamily="49" charset="0"/>
              </a:rPr>
              <a:t>           if </a:t>
            </a:r>
            <a:r>
              <a:rPr lang="en-US" sz="1700" b="1" dirty="0">
                <a:latin typeface="Courier New" panose="02070309020205020404" pitchFamily="49" charset="0"/>
                <a:cs typeface="Courier New" panose="02070309020205020404" pitchFamily="49" charset="0"/>
              </a:rPr>
              <a:t>(</a:t>
            </a:r>
            <a:r>
              <a:rPr lang="hu-HU" sz="1700" b="1" dirty="0" err="1">
                <a:latin typeface="Courier New" panose="02070309020205020404" pitchFamily="49" charset="0"/>
                <a:cs typeface="Courier New" panose="02070309020205020404" pitchFamily="49" charset="0"/>
              </a:rPr>
              <a:t>o-</a:t>
            </a:r>
            <a:r>
              <a:rPr lang="en-US" sz="1700" b="1" dirty="0">
                <a:latin typeface="Courier New" panose="02070309020205020404" pitchFamily="49" charset="0"/>
                <a:cs typeface="Courier New" panose="02070309020205020404" pitchFamily="49" charset="0"/>
              </a:rPr>
              <a:t>&gt;In(</a:t>
            </a:r>
            <a:r>
              <a:rPr lang="en-US" sz="1700" b="1" dirty="0" err="1">
                <a:latin typeface="Courier New" panose="02070309020205020404" pitchFamily="49" charset="0"/>
                <a:cs typeface="Courier New" panose="02070309020205020404" pitchFamily="49" charset="0"/>
              </a:rPr>
              <a:t>wPoint</a:t>
            </a:r>
            <a:r>
              <a:rPr lang="en-US" sz="1700" b="1" dirty="0">
                <a:latin typeface="Courier New" panose="02070309020205020404" pitchFamily="49" charset="0"/>
                <a:cs typeface="Courier New" panose="02070309020205020404" pitchFamily="49" charset="0"/>
              </a:rPr>
              <a:t>)) </a:t>
            </a:r>
            <a:r>
              <a:rPr lang="en-US" sz="1700" b="1" dirty="0" smtClean="0">
                <a:latin typeface="Courier New" panose="02070309020205020404" pitchFamily="49" charset="0"/>
                <a:cs typeface="Courier New" panose="02070309020205020404" pitchFamily="49" charset="0"/>
              </a:rPr>
              <a:t>{ image[</a:t>
            </a:r>
            <a:r>
              <a:rPr lang="en-US" sz="1700" b="1" dirty="0" err="1" smtClean="0">
                <a:latin typeface="Courier New" panose="02070309020205020404" pitchFamily="49" charset="0"/>
                <a:cs typeface="Courier New" panose="02070309020205020404" pitchFamily="49" charset="0"/>
              </a:rPr>
              <a:t>pY</a:t>
            </a:r>
            <a:r>
              <a:rPr lang="en-US" sz="1700" b="1" dirty="0">
                <a:latin typeface="Courier New" panose="02070309020205020404" pitchFamily="49" charset="0"/>
                <a:cs typeface="Courier New" panose="02070309020205020404" pitchFamily="49" charset="0"/>
              </a:rPr>
              <a:t>][</a:t>
            </a:r>
            <a:r>
              <a:rPr lang="en-US" sz="1700" b="1" dirty="0" err="1">
                <a:latin typeface="Courier New" panose="02070309020205020404" pitchFamily="49" charset="0"/>
                <a:cs typeface="Courier New" panose="02070309020205020404" pitchFamily="49" charset="0"/>
              </a:rPr>
              <a:t>pX</a:t>
            </a:r>
            <a:r>
              <a:rPr lang="en-US" sz="1700" b="1" dirty="0">
                <a:latin typeface="Courier New" panose="02070309020205020404" pitchFamily="49" charset="0"/>
                <a:cs typeface="Courier New" panose="02070309020205020404" pitchFamily="49" charset="0"/>
              </a:rPr>
              <a:t>] </a:t>
            </a:r>
            <a:r>
              <a:rPr lang="en-US" sz="1700" b="1" dirty="0" smtClean="0">
                <a:latin typeface="Courier New" panose="02070309020205020404" pitchFamily="49" charset="0"/>
                <a:cs typeface="Courier New" panose="02070309020205020404" pitchFamily="49" charset="0"/>
              </a:rPr>
              <a:t>= o-</a:t>
            </a:r>
            <a:r>
              <a:rPr lang="en-US" sz="1700" b="1" dirty="0">
                <a:latin typeface="Courier New" panose="02070309020205020404" pitchFamily="49" charset="0"/>
                <a:cs typeface="Courier New" panose="02070309020205020404" pitchFamily="49" charset="0"/>
              </a:rPr>
              <a:t>&gt;</a:t>
            </a:r>
            <a:r>
              <a:rPr lang="en-US" sz="1700" b="1" dirty="0" smtClean="0">
                <a:latin typeface="Courier New" panose="02070309020205020404" pitchFamily="49" charset="0"/>
                <a:cs typeface="Courier New" panose="02070309020205020404" pitchFamily="49" charset="0"/>
              </a:rPr>
              <a:t>color; break; } </a:t>
            </a:r>
          </a:p>
          <a:p>
            <a:r>
              <a:rPr lang="en-US" sz="1700" b="1" dirty="0" smtClean="0">
                <a:latin typeface="Courier New" panose="02070309020205020404" pitchFamily="49" charset="0"/>
                <a:cs typeface="Courier New" panose="02070309020205020404" pitchFamily="49" charset="0"/>
              </a:rPr>
              <a:t>      }</a:t>
            </a:r>
          </a:p>
          <a:p>
            <a:r>
              <a:rPr lang="en-US" sz="1700" b="1" dirty="0" smtClean="0">
                <a:latin typeface="Courier New" panose="02070309020205020404" pitchFamily="49" charset="0"/>
                <a:cs typeface="Courier New" panose="02070309020205020404" pitchFamily="49" charset="0"/>
              </a:rPr>
              <a:t>   }</a:t>
            </a:r>
          </a:p>
          <a:p>
            <a:r>
              <a:rPr lang="en-US" sz="1700" b="1" dirty="0" smtClean="0">
                <a:latin typeface="Courier New" panose="02070309020205020404" pitchFamily="49" charset="0"/>
                <a:cs typeface="Courier New" panose="02070309020205020404" pitchFamily="49" charset="0"/>
              </a:rPr>
              <a:t>};</a:t>
            </a:r>
          </a:p>
        </p:txBody>
      </p:sp>
      <p:sp>
        <p:nvSpPr>
          <p:cNvPr id="5" name="Cím 1"/>
          <p:cNvSpPr>
            <a:spLocks noGrp="1"/>
          </p:cNvSpPr>
          <p:nvPr>
            <p:ph type="title"/>
          </p:nvPr>
        </p:nvSpPr>
        <p:spPr>
          <a:xfrm>
            <a:off x="481911" y="-262266"/>
            <a:ext cx="8229600" cy="1143000"/>
          </a:xfrm>
        </p:spPr>
        <p:txBody>
          <a:bodyPr>
            <a:normAutofit/>
          </a:bodyPr>
          <a:lstStyle/>
          <a:p>
            <a:r>
              <a:rPr lang="hu-HU" dirty="0">
                <a:solidFill>
                  <a:srgbClr val="FF0000"/>
                </a:solidFill>
              </a:rPr>
              <a:t>Pixel </a:t>
            </a:r>
            <a:r>
              <a:rPr lang="hu-HU" dirty="0" err="1" smtClean="0">
                <a:solidFill>
                  <a:srgbClr val="FF0000"/>
                </a:solidFill>
              </a:rPr>
              <a:t>driven</a:t>
            </a:r>
            <a:r>
              <a:rPr lang="hu-HU" dirty="0" smtClean="0">
                <a:solidFill>
                  <a:srgbClr val="FF0000"/>
                </a:solidFill>
              </a:rPr>
              <a:t> </a:t>
            </a:r>
            <a:r>
              <a:rPr lang="en-US" dirty="0" smtClean="0">
                <a:solidFill>
                  <a:srgbClr val="FF0000"/>
                </a:solidFill>
              </a:rPr>
              <a:t>rendering</a:t>
            </a:r>
            <a:endParaRPr lang="en-US" dirty="0"/>
          </a:p>
        </p:txBody>
      </p:sp>
      <p:sp>
        <p:nvSpPr>
          <p:cNvPr id="2" name="Akciógomb: Tovább vagy Következő 1">
            <a:hlinkClick r:id="rId3" action="ppaction://program" highlightClick="1"/>
          </p:cNvPr>
          <p:cNvSpPr/>
          <p:nvPr/>
        </p:nvSpPr>
        <p:spPr>
          <a:xfrm>
            <a:off x="8281850" y="149902"/>
            <a:ext cx="697257" cy="584616"/>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18441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0">
            <a:hlinkClick r:id="" action="ppaction://ole?verb=0"/>
          </p:cNvPr>
          <p:cNvGraphicFramePr>
            <a:graphicFrameLocks/>
          </p:cNvGraphicFramePr>
          <p:nvPr>
            <p:extLst>
              <p:ext uri="{D42A27DB-BD31-4B8C-83A1-F6EECF244321}">
                <p14:modId xmlns:p14="http://schemas.microsoft.com/office/powerpoint/2010/main" val="906639052"/>
              </p:ext>
            </p:extLst>
          </p:nvPr>
        </p:nvGraphicFramePr>
        <p:xfrm>
          <a:off x="5096668" y="1875631"/>
          <a:ext cx="3471863" cy="2643188"/>
        </p:xfrm>
        <a:graphic>
          <a:graphicData uri="http://schemas.openxmlformats.org/presentationml/2006/ole">
            <mc:AlternateContent xmlns:mc="http://schemas.openxmlformats.org/markup-compatibility/2006">
              <mc:Choice xmlns:v="urn:schemas-microsoft-com:vml" Requires="v">
                <p:oleObj spid="_x0000_s72730" name="Klip" r:id="rId4" imgW="3253680" imgH="2476800" progId="">
                  <p:embed/>
                </p:oleObj>
              </mc:Choice>
              <mc:Fallback>
                <p:oleObj name="Klip" r:id="rId4" imgW="3253680" imgH="2476800" progId="">
                  <p:embed/>
                  <p:pic>
                    <p:nvPicPr>
                      <p:cNvPr id="4" name="Object 30">
                        <a:hlinkClick r:id="" action="ppaction://ole?verb=0"/>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96668" y="1875631"/>
                        <a:ext cx="3471863" cy="264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Rectangle 11"/>
          <p:cNvSpPr>
            <a:spLocks noChangeArrowheads="1"/>
          </p:cNvSpPr>
          <p:nvPr/>
        </p:nvSpPr>
        <p:spPr bwMode="auto">
          <a:xfrm>
            <a:off x="1915795" y="4374053"/>
            <a:ext cx="2036969" cy="428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r>
              <a:rPr lang="hu-HU" altLang="hu-HU" b="0" dirty="0" smtClean="0">
                <a:latin typeface="+mn-lt"/>
              </a:rPr>
              <a:t>Camera </a:t>
            </a:r>
            <a:r>
              <a:rPr lang="hu-HU" altLang="hu-HU" b="0" dirty="0" err="1" smtClean="0">
                <a:latin typeface="+mn-lt"/>
              </a:rPr>
              <a:t>window</a:t>
            </a:r>
            <a:endParaRPr lang="hu-HU" altLang="hu-HU" b="0" dirty="0">
              <a:latin typeface="+mn-lt"/>
            </a:endParaRPr>
          </a:p>
        </p:txBody>
      </p:sp>
      <p:sp>
        <p:nvSpPr>
          <p:cNvPr id="14" name="Rectangle 13"/>
          <p:cNvSpPr>
            <a:spLocks noChangeArrowheads="1"/>
          </p:cNvSpPr>
          <p:nvPr/>
        </p:nvSpPr>
        <p:spPr bwMode="auto">
          <a:xfrm>
            <a:off x="6081726" y="3605532"/>
            <a:ext cx="1204113" cy="428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r>
              <a:rPr lang="hu-HU" altLang="hu-HU" b="0" dirty="0" err="1" smtClean="0">
                <a:latin typeface="+mn-lt"/>
              </a:rPr>
              <a:t>viewport</a:t>
            </a:r>
            <a:endParaRPr lang="hu-HU" altLang="hu-HU" b="0" dirty="0">
              <a:latin typeface="+mn-lt"/>
            </a:endParaRPr>
          </a:p>
        </p:txBody>
      </p:sp>
      <p:sp>
        <p:nvSpPr>
          <p:cNvPr id="16" name="Rectangle 14"/>
          <p:cNvSpPr>
            <a:spLocks noChangeArrowheads="1"/>
          </p:cNvSpPr>
          <p:nvPr/>
        </p:nvSpPr>
        <p:spPr bwMode="auto">
          <a:xfrm>
            <a:off x="2535035" y="2605881"/>
            <a:ext cx="685800" cy="977900"/>
          </a:xfrm>
          <a:prstGeom prst="rect">
            <a:avLst/>
          </a:prstGeom>
          <a:solidFill>
            <a:srgbClr val="FFC000"/>
          </a:solidFill>
          <a:ln w="12699">
            <a:noFill/>
            <a:miter lim="800000"/>
            <a:headEnd/>
            <a:tailEnd/>
          </a:ln>
        </p:spPr>
        <p:txBody>
          <a:bodyPr wrap="none" anchor="ct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endParaRPr lang="hu-HU" altLang="hu-HU" b="0">
              <a:latin typeface="+mn-lt"/>
            </a:endParaRPr>
          </a:p>
        </p:txBody>
      </p:sp>
      <p:graphicFrame>
        <p:nvGraphicFramePr>
          <p:cNvPr id="17" name="Object 15">
            <a:hlinkClick r:id="" action="ppaction://ole?verb=0"/>
          </p:cNvPr>
          <p:cNvGraphicFramePr>
            <a:graphicFrameLocks/>
          </p:cNvGraphicFramePr>
          <p:nvPr>
            <p:extLst>
              <p:ext uri="{D42A27DB-BD31-4B8C-83A1-F6EECF244321}">
                <p14:modId xmlns:p14="http://schemas.microsoft.com/office/powerpoint/2010/main" val="2542595375"/>
              </p:ext>
            </p:extLst>
          </p:nvPr>
        </p:nvGraphicFramePr>
        <p:xfrm>
          <a:off x="2616677" y="2932271"/>
          <a:ext cx="785812" cy="784225"/>
        </p:xfrm>
        <a:graphic>
          <a:graphicData uri="http://schemas.openxmlformats.org/presentationml/2006/ole">
            <mc:AlternateContent xmlns:mc="http://schemas.openxmlformats.org/markup-compatibility/2006">
              <mc:Choice xmlns:v="urn:schemas-microsoft-com:vml" Requires="v">
                <p:oleObj spid="_x0000_s72731" name="Microsoft ClipArt Gallery" r:id="rId6" imgW="1892190" imgH="1578410" progId="">
                  <p:embed/>
                </p:oleObj>
              </mc:Choice>
              <mc:Fallback>
                <p:oleObj name="Microsoft ClipArt Gallery" r:id="rId6" imgW="1892190" imgH="1578410" progId="">
                  <p:embed/>
                  <p:pic>
                    <p:nvPicPr>
                      <p:cNvPr id="17" name="Object 15">
                        <a:hlinkClick r:id="" action="ppaction://ole?verb=0"/>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16677" y="2932271"/>
                        <a:ext cx="785812" cy="78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 name="Rectangle 18"/>
          <p:cNvSpPr>
            <a:spLocks noChangeArrowheads="1"/>
          </p:cNvSpPr>
          <p:nvPr/>
        </p:nvSpPr>
        <p:spPr bwMode="auto">
          <a:xfrm>
            <a:off x="756717" y="1230630"/>
            <a:ext cx="1150957"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r>
              <a:rPr lang="hu-HU" altLang="hu-HU" sz="2800" dirty="0" err="1" smtClean="0">
                <a:latin typeface="+mn-lt"/>
              </a:rPr>
              <a:t>Model</a:t>
            </a:r>
            <a:endParaRPr lang="hu-HU" altLang="hu-HU" sz="2800" dirty="0">
              <a:latin typeface="+mn-lt"/>
            </a:endParaRPr>
          </a:p>
        </p:txBody>
      </p:sp>
      <p:sp>
        <p:nvSpPr>
          <p:cNvPr id="20" name="Rectangle 19"/>
          <p:cNvSpPr>
            <a:spLocks noChangeArrowheads="1"/>
          </p:cNvSpPr>
          <p:nvPr/>
        </p:nvSpPr>
        <p:spPr bwMode="auto">
          <a:xfrm>
            <a:off x="7605553" y="1153318"/>
            <a:ext cx="1095814"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r>
              <a:rPr lang="hu-HU" altLang="hu-HU" sz="2800" dirty="0" smtClean="0">
                <a:latin typeface="+mn-lt"/>
              </a:rPr>
              <a:t>Image</a:t>
            </a:r>
            <a:endParaRPr lang="hu-HU" altLang="hu-HU" sz="2800" dirty="0">
              <a:latin typeface="+mn-lt"/>
            </a:endParaRPr>
          </a:p>
        </p:txBody>
      </p:sp>
      <p:sp>
        <p:nvSpPr>
          <p:cNvPr id="21" name="Rectangle 20"/>
          <p:cNvSpPr>
            <a:spLocks noChangeArrowheads="1"/>
          </p:cNvSpPr>
          <p:nvPr/>
        </p:nvSpPr>
        <p:spPr bwMode="auto">
          <a:xfrm>
            <a:off x="5535611" y="5178598"/>
            <a:ext cx="2901501" cy="766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r>
              <a:rPr lang="hu-HU" altLang="hu-HU" b="0" dirty="0" err="1" smtClean="0">
                <a:latin typeface="+mn-lt"/>
              </a:rPr>
              <a:t>Drawing</a:t>
            </a:r>
            <a:r>
              <a:rPr lang="hu-HU" altLang="hu-HU" b="0" dirty="0" smtClean="0">
                <a:latin typeface="+mn-lt"/>
              </a:rPr>
              <a:t> </a:t>
            </a:r>
            <a:r>
              <a:rPr lang="hu-HU" altLang="hu-HU" b="0" dirty="0" err="1" smtClean="0">
                <a:latin typeface="+mn-lt"/>
              </a:rPr>
              <a:t>with</a:t>
            </a:r>
            <a:r>
              <a:rPr lang="hu-HU" altLang="hu-HU" b="0" dirty="0" smtClean="0">
                <a:latin typeface="+mn-lt"/>
              </a:rPr>
              <a:t> </a:t>
            </a:r>
            <a:r>
              <a:rPr lang="hu-HU" altLang="hu-HU" b="0" dirty="0" err="1" smtClean="0">
                <a:latin typeface="+mn-lt"/>
              </a:rPr>
              <a:t>own</a:t>
            </a:r>
            <a:r>
              <a:rPr lang="hu-HU" altLang="hu-HU" b="0" dirty="0" smtClean="0">
                <a:latin typeface="+mn-lt"/>
              </a:rPr>
              <a:t> </a:t>
            </a:r>
            <a:r>
              <a:rPr lang="hu-HU" altLang="hu-HU" b="0" dirty="0" err="1" smtClean="0">
                <a:latin typeface="+mn-lt"/>
              </a:rPr>
              <a:t>color</a:t>
            </a:r>
            <a:endParaRPr lang="hu-HU" altLang="hu-HU" b="0" dirty="0" smtClean="0">
              <a:latin typeface="+mn-lt"/>
            </a:endParaRPr>
          </a:p>
          <a:p>
            <a:r>
              <a:rPr lang="hu-HU" altLang="hu-HU" b="0" dirty="0" err="1" smtClean="0">
                <a:latin typeface="+mn-lt"/>
              </a:rPr>
              <a:t>Ascending</a:t>
            </a:r>
            <a:r>
              <a:rPr lang="hu-HU" altLang="hu-HU" b="0" dirty="0" smtClean="0">
                <a:latin typeface="+mn-lt"/>
              </a:rPr>
              <a:t> </a:t>
            </a:r>
            <a:r>
              <a:rPr lang="hu-HU" altLang="hu-HU" b="0" dirty="0" err="1" smtClean="0">
                <a:latin typeface="+mn-lt"/>
              </a:rPr>
              <a:t>priority</a:t>
            </a:r>
            <a:endParaRPr lang="hu-HU" altLang="hu-HU" b="0" dirty="0">
              <a:latin typeface="+mn-lt"/>
            </a:endParaRPr>
          </a:p>
        </p:txBody>
      </p:sp>
      <p:sp>
        <p:nvSpPr>
          <p:cNvPr id="32" name="Cím 1"/>
          <p:cNvSpPr>
            <a:spLocks noGrp="1"/>
          </p:cNvSpPr>
          <p:nvPr>
            <p:ph type="title"/>
          </p:nvPr>
        </p:nvSpPr>
        <p:spPr>
          <a:xfrm>
            <a:off x="457200" y="274638"/>
            <a:ext cx="8229600" cy="1143000"/>
          </a:xfrm>
        </p:spPr>
        <p:txBody>
          <a:bodyPr/>
          <a:lstStyle/>
          <a:p>
            <a:r>
              <a:rPr lang="hu-HU" dirty="0" err="1" smtClean="0">
                <a:solidFill>
                  <a:srgbClr val="FF0000"/>
                </a:solidFill>
              </a:rPr>
              <a:t>Object</a:t>
            </a:r>
            <a:r>
              <a:rPr lang="hu-HU" dirty="0" smtClean="0">
                <a:solidFill>
                  <a:srgbClr val="FF0000"/>
                </a:solidFill>
              </a:rPr>
              <a:t> </a:t>
            </a:r>
            <a:r>
              <a:rPr lang="hu-HU" dirty="0" err="1" smtClean="0">
                <a:solidFill>
                  <a:srgbClr val="FF0000"/>
                </a:solidFill>
              </a:rPr>
              <a:t>driven</a:t>
            </a:r>
            <a:r>
              <a:rPr lang="hu-HU" dirty="0" smtClean="0">
                <a:solidFill>
                  <a:srgbClr val="FF0000"/>
                </a:solidFill>
              </a:rPr>
              <a:t> 2D </a:t>
            </a:r>
            <a:r>
              <a:rPr lang="hu-HU" dirty="0" err="1" smtClean="0">
                <a:solidFill>
                  <a:srgbClr val="FF0000"/>
                </a:solidFill>
              </a:rPr>
              <a:t>rendering</a:t>
            </a:r>
            <a:endParaRPr lang="hu-HU" dirty="0">
              <a:solidFill>
                <a:srgbClr val="FF0000"/>
              </a:solidFill>
            </a:endParaRPr>
          </a:p>
        </p:txBody>
      </p:sp>
      <p:sp>
        <p:nvSpPr>
          <p:cNvPr id="33" name="Rectangle 11"/>
          <p:cNvSpPr>
            <a:spLocks noChangeArrowheads="1"/>
          </p:cNvSpPr>
          <p:nvPr/>
        </p:nvSpPr>
        <p:spPr bwMode="auto">
          <a:xfrm>
            <a:off x="1915795" y="5295431"/>
            <a:ext cx="3038590" cy="428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none" lIns="90488" tIns="44450" rIns="90488" bIns="44450">
            <a:spAutoFit/>
          </a:bodyP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r>
              <a:rPr lang="hu-HU" altLang="hu-HU" b="0" dirty="0" smtClean="0">
                <a:latin typeface="+mn-lt"/>
              </a:rPr>
              <a:t>World </a:t>
            </a:r>
            <a:r>
              <a:rPr lang="hu-HU" altLang="hu-HU" b="0" dirty="0" err="1" smtClean="0">
                <a:latin typeface="+mn-lt"/>
              </a:rPr>
              <a:t>coordinate</a:t>
            </a:r>
            <a:r>
              <a:rPr lang="hu-HU" altLang="hu-HU" b="0" dirty="0" smtClean="0">
                <a:latin typeface="+mn-lt"/>
              </a:rPr>
              <a:t> </a:t>
            </a:r>
            <a:r>
              <a:rPr lang="hu-HU" altLang="hu-HU" b="0" dirty="0" err="1" smtClean="0">
                <a:latin typeface="+mn-lt"/>
              </a:rPr>
              <a:t>system</a:t>
            </a:r>
            <a:endParaRPr lang="hu-HU" altLang="hu-HU" b="0" dirty="0">
              <a:latin typeface="+mn-lt"/>
            </a:endParaRPr>
          </a:p>
        </p:txBody>
      </p:sp>
      <p:sp>
        <p:nvSpPr>
          <p:cNvPr id="27" name="Line 5"/>
          <p:cNvSpPr>
            <a:spLocks noChangeShapeType="1"/>
          </p:cNvSpPr>
          <p:nvPr/>
        </p:nvSpPr>
        <p:spPr bwMode="auto">
          <a:xfrm flipV="1">
            <a:off x="5539878" y="2499568"/>
            <a:ext cx="0" cy="16129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latin typeface="+mn-lt"/>
            </a:endParaRPr>
          </a:p>
        </p:txBody>
      </p:sp>
      <p:sp>
        <p:nvSpPr>
          <p:cNvPr id="28" name="Line 6"/>
          <p:cNvSpPr>
            <a:spLocks noChangeShapeType="1"/>
          </p:cNvSpPr>
          <p:nvPr/>
        </p:nvSpPr>
        <p:spPr bwMode="auto">
          <a:xfrm>
            <a:off x="5546228" y="4106118"/>
            <a:ext cx="15113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latin typeface="+mn-lt"/>
            </a:endParaRPr>
          </a:p>
        </p:txBody>
      </p:sp>
      <p:sp>
        <p:nvSpPr>
          <p:cNvPr id="34" name="Oval 31"/>
          <p:cNvSpPr>
            <a:spLocks noChangeArrowheads="1"/>
          </p:cNvSpPr>
          <p:nvPr/>
        </p:nvSpPr>
        <p:spPr bwMode="auto">
          <a:xfrm>
            <a:off x="5690815" y="3962797"/>
            <a:ext cx="71437" cy="287337"/>
          </a:xfrm>
          <a:prstGeom prst="ellipse">
            <a:avLst/>
          </a:prstGeom>
          <a:solidFill>
            <a:schemeClr val="accent2"/>
          </a:solidFill>
          <a:ln w="12700">
            <a:solidFill>
              <a:schemeClr val="tx1"/>
            </a:solidFill>
            <a:round/>
            <a:headEnd/>
            <a:tailEnd/>
          </a:ln>
        </p:spPr>
        <p:txBody>
          <a:bodyPr wrap="none" anchor="ct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endParaRPr lang="hu-HU" altLang="hu-HU" b="0">
              <a:latin typeface="+mn-lt"/>
            </a:endParaRPr>
          </a:p>
        </p:txBody>
      </p:sp>
      <p:sp>
        <p:nvSpPr>
          <p:cNvPr id="36" name="Line 5"/>
          <p:cNvSpPr>
            <a:spLocks noChangeShapeType="1"/>
          </p:cNvSpPr>
          <p:nvPr/>
        </p:nvSpPr>
        <p:spPr bwMode="auto">
          <a:xfrm flipV="1">
            <a:off x="5539878" y="2499568"/>
            <a:ext cx="0" cy="16129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latin typeface="+mn-lt"/>
            </a:endParaRPr>
          </a:p>
        </p:txBody>
      </p:sp>
      <p:sp>
        <p:nvSpPr>
          <p:cNvPr id="37" name="Line 6"/>
          <p:cNvSpPr>
            <a:spLocks noChangeShapeType="1"/>
          </p:cNvSpPr>
          <p:nvPr/>
        </p:nvSpPr>
        <p:spPr bwMode="auto">
          <a:xfrm>
            <a:off x="5546228" y="4106118"/>
            <a:ext cx="15113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latin typeface="+mn-lt"/>
            </a:endParaRPr>
          </a:p>
        </p:txBody>
      </p:sp>
      <p:sp>
        <p:nvSpPr>
          <p:cNvPr id="38" name="Téglalap 37"/>
          <p:cNvSpPr/>
          <p:nvPr/>
        </p:nvSpPr>
        <p:spPr>
          <a:xfrm>
            <a:off x="5448217" y="4094321"/>
            <a:ext cx="1452514" cy="461665"/>
          </a:xfrm>
          <a:prstGeom prst="rect">
            <a:avLst/>
          </a:prstGeom>
        </p:spPr>
        <p:txBody>
          <a:bodyPr wrap="none">
            <a:spAutoFit/>
          </a:bodyPr>
          <a:lstStyle/>
          <a:p>
            <a:r>
              <a:rPr lang="hu-HU" altLang="hu-HU" dirty="0" smtClean="0">
                <a:latin typeface="+mn-lt"/>
              </a:rPr>
              <a:t>Unit</a:t>
            </a:r>
            <a:r>
              <a:rPr lang="en-US" altLang="hu-HU" dirty="0" smtClean="0">
                <a:latin typeface="+mn-lt"/>
              </a:rPr>
              <a:t>=pixel</a:t>
            </a:r>
            <a:endParaRPr lang="hu-HU" dirty="0">
              <a:latin typeface="+mn-lt"/>
            </a:endParaRPr>
          </a:p>
        </p:txBody>
      </p:sp>
      <p:sp>
        <p:nvSpPr>
          <p:cNvPr id="39" name="Oval 31"/>
          <p:cNvSpPr>
            <a:spLocks noChangeArrowheads="1"/>
          </p:cNvSpPr>
          <p:nvPr/>
        </p:nvSpPr>
        <p:spPr bwMode="auto">
          <a:xfrm>
            <a:off x="5690815" y="3962797"/>
            <a:ext cx="71437" cy="287337"/>
          </a:xfrm>
          <a:prstGeom prst="ellipse">
            <a:avLst/>
          </a:prstGeom>
          <a:solidFill>
            <a:schemeClr val="accent2"/>
          </a:solidFill>
          <a:ln w="12700">
            <a:solidFill>
              <a:schemeClr val="tx1"/>
            </a:solidFill>
            <a:round/>
            <a:headEnd/>
            <a:tailEnd/>
          </a:ln>
        </p:spPr>
        <p:txBody>
          <a:bodyPr wrap="none" anchor="ct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endParaRPr lang="hu-HU" altLang="hu-HU" b="0">
              <a:latin typeface="+mn-lt"/>
            </a:endParaRPr>
          </a:p>
        </p:txBody>
      </p:sp>
      <p:sp>
        <p:nvSpPr>
          <p:cNvPr id="6" name="Line 5"/>
          <p:cNvSpPr>
            <a:spLocks noChangeShapeType="1"/>
          </p:cNvSpPr>
          <p:nvPr/>
        </p:nvSpPr>
        <p:spPr bwMode="auto">
          <a:xfrm flipV="1">
            <a:off x="952183" y="3648075"/>
            <a:ext cx="0" cy="16129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latin typeface="+mn-lt"/>
            </a:endParaRPr>
          </a:p>
        </p:txBody>
      </p:sp>
      <p:sp>
        <p:nvSpPr>
          <p:cNvPr id="7" name="Line 6"/>
          <p:cNvSpPr>
            <a:spLocks noChangeShapeType="1"/>
          </p:cNvSpPr>
          <p:nvPr/>
        </p:nvSpPr>
        <p:spPr bwMode="auto">
          <a:xfrm>
            <a:off x="958533" y="5254625"/>
            <a:ext cx="15113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latin typeface="+mn-lt"/>
            </a:endParaRPr>
          </a:p>
        </p:txBody>
      </p:sp>
      <p:sp>
        <p:nvSpPr>
          <p:cNvPr id="5" name="Freeform 4"/>
          <p:cNvSpPr>
            <a:spLocks/>
          </p:cNvSpPr>
          <p:nvPr/>
        </p:nvSpPr>
        <p:spPr bwMode="auto">
          <a:xfrm>
            <a:off x="2509320" y="1629999"/>
            <a:ext cx="1000525" cy="399763"/>
          </a:xfrm>
          <a:custGeom>
            <a:avLst/>
            <a:gdLst>
              <a:gd name="T0" fmla="*/ 2147483647 w 1249"/>
              <a:gd name="T1" fmla="*/ 0 h 721"/>
              <a:gd name="T2" fmla="*/ 0 w 1249"/>
              <a:gd name="T3" fmla="*/ 2147483647 h 721"/>
              <a:gd name="T4" fmla="*/ 2147483647 w 1249"/>
              <a:gd name="T5" fmla="*/ 2147483647 h 721"/>
              <a:gd name="T6" fmla="*/ 2147483647 w 1249"/>
              <a:gd name="T7" fmla="*/ 0 h 721"/>
              <a:gd name="T8" fmla="*/ 0 60000 65536"/>
              <a:gd name="T9" fmla="*/ 0 60000 65536"/>
              <a:gd name="T10" fmla="*/ 0 60000 65536"/>
              <a:gd name="T11" fmla="*/ 0 60000 65536"/>
              <a:gd name="T12" fmla="*/ 0 w 1249"/>
              <a:gd name="T13" fmla="*/ 0 h 721"/>
              <a:gd name="T14" fmla="*/ 1249 w 1249"/>
              <a:gd name="T15" fmla="*/ 721 h 721"/>
            </a:gdLst>
            <a:ahLst/>
            <a:cxnLst>
              <a:cxn ang="T8">
                <a:pos x="T0" y="T1"/>
              </a:cxn>
              <a:cxn ang="T9">
                <a:pos x="T2" y="T3"/>
              </a:cxn>
              <a:cxn ang="T10">
                <a:pos x="T4" y="T5"/>
              </a:cxn>
              <a:cxn ang="T11">
                <a:pos x="T6" y="T7"/>
              </a:cxn>
            </a:cxnLst>
            <a:rect l="T12" t="T13" r="T14" b="T15"/>
            <a:pathLst>
              <a:path w="1249" h="721">
                <a:moveTo>
                  <a:pt x="597" y="0"/>
                </a:moveTo>
                <a:lnTo>
                  <a:pt x="0" y="720"/>
                </a:lnTo>
                <a:lnTo>
                  <a:pt x="1248" y="720"/>
                </a:lnTo>
                <a:lnTo>
                  <a:pt x="597" y="0"/>
                </a:lnTo>
              </a:path>
            </a:pathLst>
          </a:custGeom>
          <a:solidFill>
            <a:srgbClr val="FF0000"/>
          </a:solidFill>
          <a:ln w="12699" cap="rnd">
            <a:noFill/>
            <a:round/>
            <a:headEnd/>
            <a:tailEnd/>
          </a:ln>
        </p:spPr>
        <p:txBody>
          <a:bodyPr/>
          <a:lstStyle/>
          <a:p>
            <a:endParaRPr lang="hu-HU">
              <a:latin typeface="+mn-lt"/>
            </a:endParaRPr>
          </a:p>
        </p:txBody>
      </p:sp>
      <p:sp>
        <p:nvSpPr>
          <p:cNvPr id="2" name="Téglalap 1"/>
          <p:cNvSpPr/>
          <p:nvPr/>
        </p:nvSpPr>
        <p:spPr>
          <a:xfrm>
            <a:off x="5546228" y="2235805"/>
            <a:ext cx="2570540" cy="2637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a:spLocks noChangeArrowheads="1"/>
          </p:cNvSpPr>
          <p:nvPr/>
        </p:nvSpPr>
        <p:spPr bwMode="auto">
          <a:xfrm>
            <a:off x="5863431" y="2523331"/>
            <a:ext cx="1600200" cy="1143000"/>
          </a:xfrm>
          <a:prstGeom prst="rect">
            <a:avLst/>
          </a:prstGeom>
          <a:noFill/>
          <a:ln w="76199">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endParaRPr lang="hu-HU" altLang="hu-HU" b="0">
              <a:latin typeface="+mn-lt"/>
            </a:endParaRPr>
          </a:p>
        </p:txBody>
      </p:sp>
      <p:sp>
        <p:nvSpPr>
          <p:cNvPr id="35" name="Freeform 4"/>
          <p:cNvSpPr>
            <a:spLocks/>
          </p:cNvSpPr>
          <p:nvPr/>
        </p:nvSpPr>
        <p:spPr bwMode="auto">
          <a:xfrm>
            <a:off x="2394457" y="1663511"/>
            <a:ext cx="1000525" cy="399763"/>
          </a:xfrm>
          <a:custGeom>
            <a:avLst/>
            <a:gdLst>
              <a:gd name="T0" fmla="*/ 2147483647 w 1249"/>
              <a:gd name="T1" fmla="*/ 0 h 721"/>
              <a:gd name="T2" fmla="*/ 0 w 1249"/>
              <a:gd name="T3" fmla="*/ 2147483647 h 721"/>
              <a:gd name="T4" fmla="*/ 2147483647 w 1249"/>
              <a:gd name="T5" fmla="*/ 2147483647 h 721"/>
              <a:gd name="T6" fmla="*/ 2147483647 w 1249"/>
              <a:gd name="T7" fmla="*/ 0 h 721"/>
              <a:gd name="T8" fmla="*/ 0 60000 65536"/>
              <a:gd name="T9" fmla="*/ 0 60000 65536"/>
              <a:gd name="T10" fmla="*/ 0 60000 65536"/>
              <a:gd name="T11" fmla="*/ 0 60000 65536"/>
              <a:gd name="T12" fmla="*/ 0 w 1249"/>
              <a:gd name="T13" fmla="*/ 0 h 721"/>
              <a:gd name="T14" fmla="*/ 1249 w 1249"/>
              <a:gd name="T15" fmla="*/ 721 h 721"/>
            </a:gdLst>
            <a:ahLst/>
            <a:cxnLst>
              <a:cxn ang="T8">
                <a:pos x="T0" y="T1"/>
              </a:cxn>
              <a:cxn ang="T9">
                <a:pos x="T2" y="T3"/>
              </a:cxn>
              <a:cxn ang="T10">
                <a:pos x="T4" y="T5"/>
              </a:cxn>
              <a:cxn ang="T11">
                <a:pos x="T6" y="T7"/>
              </a:cxn>
            </a:cxnLst>
            <a:rect l="T12" t="T13" r="T14" b="T15"/>
            <a:pathLst>
              <a:path w="1249" h="721">
                <a:moveTo>
                  <a:pt x="597" y="0"/>
                </a:moveTo>
                <a:lnTo>
                  <a:pt x="0" y="720"/>
                </a:lnTo>
                <a:lnTo>
                  <a:pt x="1248" y="720"/>
                </a:lnTo>
                <a:lnTo>
                  <a:pt x="597" y="0"/>
                </a:lnTo>
              </a:path>
            </a:pathLst>
          </a:custGeom>
          <a:solidFill>
            <a:srgbClr val="FF0000"/>
          </a:solidFill>
          <a:ln w="12699" cap="rnd">
            <a:noFill/>
            <a:round/>
            <a:headEnd/>
            <a:tailEnd/>
          </a:ln>
        </p:spPr>
        <p:txBody>
          <a:bodyPr/>
          <a:lstStyle/>
          <a:p>
            <a:endParaRPr lang="hu-HU">
              <a:latin typeface="+mn-lt"/>
            </a:endParaRPr>
          </a:p>
        </p:txBody>
      </p:sp>
      <p:sp>
        <p:nvSpPr>
          <p:cNvPr id="9" name="Rectangle 7"/>
          <p:cNvSpPr>
            <a:spLocks noChangeArrowheads="1"/>
          </p:cNvSpPr>
          <p:nvPr/>
        </p:nvSpPr>
        <p:spPr bwMode="auto">
          <a:xfrm>
            <a:off x="2046085" y="2235805"/>
            <a:ext cx="1663700" cy="1968500"/>
          </a:xfrm>
          <a:prstGeom prst="rect">
            <a:avLst/>
          </a:prstGeom>
          <a:solidFill>
            <a:srgbClr val="FFC000"/>
          </a:solidFill>
          <a:ln w="12699">
            <a:noFill/>
            <a:miter lim="800000"/>
            <a:headEnd/>
            <a:tailEnd/>
          </a:ln>
        </p:spPr>
        <p:txBody>
          <a:bodyPr wrap="none" anchor="ct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endParaRPr lang="hu-HU" altLang="hu-HU" b="0">
              <a:latin typeface="+mn-lt"/>
            </a:endParaRPr>
          </a:p>
        </p:txBody>
      </p:sp>
      <p:graphicFrame>
        <p:nvGraphicFramePr>
          <p:cNvPr id="10" name="Object 8">
            <a:hlinkClick r:id="" action="ppaction://ole?verb=0"/>
          </p:cNvPr>
          <p:cNvGraphicFramePr>
            <a:graphicFrameLocks/>
          </p:cNvGraphicFramePr>
          <p:nvPr>
            <p:extLst>
              <p:ext uri="{D42A27DB-BD31-4B8C-83A1-F6EECF244321}">
                <p14:modId xmlns:p14="http://schemas.microsoft.com/office/powerpoint/2010/main" val="103871297"/>
              </p:ext>
            </p:extLst>
          </p:nvPr>
        </p:nvGraphicFramePr>
        <p:xfrm>
          <a:off x="2015605" y="2392759"/>
          <a:ext cx="1884362" cy="1570038"/>
        </p:xfrm>
        <a:graphic>
          <a:graphicData uri="http://schemas.openxmlformats.org/presentationml/2006/ole">
            <mc:AlternateContent xmlns:mc="http://schemas.openxmlformats.org/markup-compatibility/2006">
              <mc:Choice xmlns:v="urn:schemas-microsoft-com:vml" Requires="v">
                <p:oleObj spid="_x0000_s72732" name="Microsoft ClipArt Gallery" r:id="rId8" imgW="1892190" imgH="1578410" progId="">
                  <p:embed/>
                </p:oleObj>
              </mc:Choice>
              <mc:Fallback>
                <p:oleObj name="Microsoft ClipArt Gallery" r:id="rId8" imgW="1892190" imgH="1578410" progId="">
                  <p:embed/>
                  <p:pic>
                    <p:nvPicPr>
                      <p:cNvPr id="10" name="Object 8">
                        <a:hlinkClick r:id="" action="ppaction://ole?verb=0"/>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15605" y="2392759"/>
                        <a:ext cx="1884362"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 name="Freeform 4"/>
          <p:cNvSpPr>
            <a:spLocks/>
          </p:cNvSpPr>
          <p:nvPr/>
        </p:nvSpPr>
        <p:spPr bwMode="auto">
          <a:xfrm>
            <a:off x="1886541" y="1091217"/>
            <a:ext cx="1982787" cy="1144588"/>
          </a:xfrm>
          <a:custGeom>
            <a:avLst/>
            <a:gdLst>
              <a:gd name="T0" fmla="*/ 2147483647 w 1249"/>
              <a:gd name="T1" fmla="*/ 0 h 721"/>
              <a:gd name="T2" fmla="*/ 0 w 1249"/>
              <a:gd name="T3" fmla="*/ 2147483647 h 721"/>
              <a:gd name="T4" fmla="*/ 2147483647 w 1249"/>
              <a:gd name="T5" fmla="*/ 2147483647 h 721"/>
              <a:gd name="T6" fmla="*/ 2147483647 w 1249"/>
              <a:gd name="T7" fmla="*/ 0 h 721"/>
              <a:gd name="T8" fmla="*/ 0 60000 65536"/>
              <a:gd name="T9" fmla="*/ 0 60000 65536"/>
              <a:gd name="T10" fmla="*/ 0 60000 65536"/>
              <a:gd name="T11" fmla="*/ 0 60000 65536"/>
              <a:gd name="T12" fmla="*/ 0 w 1249"/>
              <a:gd name="T13" fmla="*/ 0 h 721"/>
              <a:gd name="T14" fmla="*/ 1249 w 1249"/>
              <a:gd name="T15" fmla="*/ 721 h 721"/>
            </a:gdLst>
            <a:ahLst/>
            <a:cxnLst>
              <a:cxn ang="T8">
                <a:pos x="T0" y="T1"/>
              </a:cxn>
              <a:cxn ang="T9">
                <a:pos x="T2" y="T3"/>
              </a:cxn>
              <a:cxn ang="T10">
                <a:pos x="T4" y="T5"/>
              </a:cxn>
              <a:cxn ang="T11">
                <a:pos x="T6" y="T7"/>
              </a:cxn>
            </a:cxnLst>
            <a:rect l="T12" t="T13" r="T14" b="T15"/>
            <a:pathLst>
              <a:path w="1249" h="721">
                <a:moveTo>
                  <a:pt x="597" y="0"/>
                </a:moveTo>
                <a:lnTo>
                  <a:pt x="0" y="720"/>
                </a:lnTo>
                <a:lnTo>
                  <a:pt x="1248" y="720"/>
                </a:lnTo>
                <a:lnTo>
                  <a:pt x="597" y="0"/>
                </a:lnTo>
              </a:path>
            </a:pathLst>
          </a:custGeom>
          <a:solidFill>
            <a:srgbClr val="FF0000"/>
          </a:solidFill>
          <a:ln w="12699" cap="rnd">
            <a:noFill/>
            <a:round/>
            <a:headEnd/>
            <a:tailEnd/>
          </a:ln>
        </p:spPr>
        <p:txBody>
          <a:bodyPr/>
          <a:lstStyle/>
          <a:p>
            <a:endParaRPr lang="hu-HU">
              <a:latin typeface="+mn-lt"/>
            </a:endParaRPr>
          </a:p>
        </p:txBody>
      </p:sp>
      <p:sp>
        <p:nvSpPr>
          <p:cNvPr id="11" name="Rectangle 10"/>
          <p:cNvSpPr>
            <a:spLocks noChangeArrowheads="1"/>
          </p:cNvSpPr>
          <p:nvPr/>
        </p:nvSpPr>
        <p:spPr bwMode="auto">
          <a:xfrm>
            <a:off x="1447483" y="2092325"/>
            <a:ext cx="3124200" cy="2209800"/>
          </a:xfrm>
          <a:prstGeom prst="rect">
            <a:avLst/>
          </a:prstGeom>
          <a:noFill/>
          <a:ln w="76199">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200" b="1">
                <a:solidFill>
                  <a:schemeClr val="tx1"/>
                </a:solidFill>
                <a:latin typeface="Times New Roman" pitchFamily="18" charset="0"/>
              </a:defRPr>
            </a:lvl1pPr>
            <a:lvl2pPr marL="742950" indent="-285750">
              <a:defRPr sz="2200" b="1">
                <a:solidFill>
                  <a:schemeClr val="tx1"/>
                </a:solidFill>
                <a:latin typeface="Times New Roman" pitchFamily="18" charset="0"/>
              </a:defRPr>
            </a:lvl2pPr>
            <a:lvl3pPr marL="1143000" indent="-228600">
              <a:defRPr sz="2200" b="1">
                <a:solidFill>
                  <a:schemeClr val="tx1"/>
                </a:solidFill>
                <a:latin typeface="Times New Roman" pitchFamily="18" charset="0"/>
              </a:defRPr>
            </a:lvl3pPr>
            <a:lvl4pPr marL="1600200" indent="-228600">
              <a:defRPr sz="2200" b="1">
                <a:solidFill>
                  <a:schemeClr val="tx1"/>
                </a:solidFill>
                <a:latin typeface="Times New Roman" pitchFamily="18" charset="0"/>
              </a:defRPr>
            </a:lvl4pPr>
            <a:lvl5pPr marL="2057400" indent="-228600">
              <a:defRPr sz="2200" b="1">
                <a:solidFill>
                  <a:schemeClr val="tx1"/>
                </a:solidFill>
                <a:latin typeface="Times New Roman" pitchFamily="18" charset="0"/>
              </a:defRPr>
            </a:lvl5pPr>
            <a:lvl6pPr marL="2514600" indent="-228600" eaLnBrk="0" fontAlgn="base" hangingPunct="0">
              <a:spcBef>
                <a:spcPct val="0"/>
              </a:spcBef>
              <a:spcAft>
                <a:spcPct val="0"/>
              </a:spcAft>
              <a:defRPr sz="2200" b="1">
                <a:solidFill>
                  <a:schemeClr val="tx1"/>
                </a:solidFill>
                <a:latin typeface="Times New Roman" pitchFamily="18" charset="0"/>
              </a:defRPr>
            </a:lvl6pPr>
            <a:lvl7pPr marL="2971800" indent="-228600" eaLnBrk="0" fontAlgn="base" hangingPunct="0">
              <a:spcBef>
                <a:spcPct val="0"/>
              </a:spcBef>
              <a:spcAft>
                <a:spcPct val="0"/>
              </a:spcAft>
              <a:defRPr sz="2200" b="1">
                <a:solidFill>
                  <a:schemeClr val="tx1"/>
                </a:solidFill>
                <a:latin typeface="Times New Roman" pitchFamily="18" charset="0"/>
              </a:defRPr>
            </a:lvl7pPr>
            <a:lvl8pPr marL="3429000" indent="-228600" eaLnBrk="0" fontAlgn="base" hangingPunct="0">
              <a:spcBef>
                <a:spcPct val="0"/>
              </a:spcBef>
              <a:spcAft>
                <a:spcPct val="0"/>
              </a:spcAft>
              <a:defRPr sz="2200" b="1">
                <a:solidFill>
                  <a:schemeClr val="tx1"/>
                </a:solidFill>
                <a:latin typeface="Times New Roman" pitchFamily="18" charset="0"/>
              </a:defRPr>
            </a:lvl8pPr>
            <a:lvl9pPr marL="3886200" indent="-228600" eaLnBrk="0" fontAlgn="base" hangingPunct="0">
              <a:spcBef>
                <a:spcPct val="0"/>
              </a:spcBef>
              <a:spcAft>
                <a:spcPct val="0"/>
              </a:spcAft>
              <a:defRPr sz="2200" b="1">
                <a:solidFill>
                  <a:schemeClr val="tx1"/>
                </a:solidFill>
                <a:latin typeface="Times New Roman" pitchFamily="18" charset="0"/>
              </a:defRPr>
            </a:lvl9pPr>
          </a:lstStyle>
          <a:p>
            <a:endParaRPr lang="hu-HU" altLang="hu-HU" b="0">
              <a:latin typeface="+mn-lt"/>
            </a:endParaRPr>
          </a:p>
        </p:txBody>
      </p:sp>
    </p:spTree>
    <p:extLst>
      <p:ext uri="{BB962C8B-B14F-4D97-AF65-F5344CB8AC3E}">
        <p14:creationId xmlns:p14="http://schemas.microsoft.com/office/powerpoint/2010/main" val="7590250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05556E-6 2.59259E-6 L 0.41666 -0.00324 " pathEditMode="relative" rAng="0" ptsTypes="AA">
                                      <p:cBhvr>
                                        <p:cTn id="6" dur="2000" fill="hold"/>
                                        <p:tgtEl>
                                          <p:spTgt spid="16"/>
                                        </p:tgtEl>
                                        <p:attrNameLst>
                                          <p:attrName>ppt_x</p:attrName>
                                          <p:attrName>ppt_y</p:attrName>
                                        </p:attrNameLst>
                                      </p:cBhvr>
                                      <p:rCtr x="20833" y="-162"/>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0" nodeType="clickEffect">
                                  <p:stCondLst>
                                    <p:cond delay="0"/>
                                  </p:stCondLst>
                                  <p:childTnLst>
                                    <p:animMotion origin="layout" path="M 3.33333E-6 1.85185E-6 L 0.40208 0.08541 " pathEditMode="relative" rAng="0" ptsTypes="AA">
                                      <p:cBhvr>
                                        <p:cTn id="10" dur="2000" fill="hold"/>
                                        <p:tgtEl>
                                          <p:spTgt spid="5"/>
                                        </p:tgtEl>
                                        <p:attrNameLst>
                                          <p:attrName>ppt_x</p:attrName>
                                          <p:attrName>ppt_y</p:attrName>
                                        </p:attrNameLst>
                                      </p:cBhvr>
                                      <p:rCtr x="20104" y="4259"/>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3.05556E-6 -2.22222E-6 L 0.40226 -0.02546 " pathEditMode="relative" rAng="0" ptsTypes="AA">
                                      <p:cBhvr>
                                        <p:cTn id="14" dur="2000" fill="hold"/>
                                        <p:tgtEl>
                                          <p:spTgt spid="17"/>
                                        </p:tgtEl>
                                        <p:attrNameLst>
                                          <p:attrName>ppt_x</p:attrName>
                                          <p:attrName>ppt_y</p:attrName>
                                        </p:attrNameLst>
                                      </p:cBhvr>
                                      <p:rCtr x="20104" y="-127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16387" name="Egyenes összekötő nyíllal 7"/>
          <p:cNvCxnSpPr>
            <a:cxnSpLocks noChangeShapeType="1"/>
          </p:cNvCxnSpPr>
          <p:nvPr/>
        </p:nvCxnSpPr>
        <p:spPr bwMode="auto">
          <a:xfrm flipV="1">
            <a:off x="601663" y="1535113"/>
            <a:ext cx="14287" cy="1966912"/>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6388" name="Egyenes összekötő nyíllal 8"/>
          <p:cNvCxnSpPr>
            <a:cxnSpLocks noChangeShapeType="1"/>
          </p:cNvCxnSpPr>
          <p:nvPr/>
        </p:nvCxnSpPr>
        <p:spPr bwMode="auto">
          <a:xfrm flipV="1">
            <a:off x="568325" y="3384550"/>
            <a:ext cx="1800225" cy="0"/>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6389" name="Téglalap 10"/>
          <p:cNvSpPr>
            <a:spLocks noChangeArrowheads="1"/>
          </p:cNvSpPr>
          <p:nvPr/>
        </p:nvSpPr>
        <p:spPr bwMode="auto">
          <a:xfrm>
            <a:off x="595313" y="2366963"/>
            <a:ext cx="1095375" cy="1011237"/>
          </a:xfrm>
          <a:prstGeom prst="rect">
            <a:avLst/>
          </a:prstGeom>
          <a:noFill/>
          <a:ln w="28575" algn="ctr">
            <a:solidFill>
              <a:srgbClr val="FFC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latin typeface="+mn-lt"/>
            </a:endParaRPr>
          </a:p>
        </p:txBody>
      </p:sp>
      <p:sp>
        <p:nvSpPr>
          <p:cNvPr id="16390" name="Ellipszis 11"/>
          <p:cNvSpPr>
            <a:spLocks noChangeArrowheads="1"/>
          </p:cNvSpPr>
          <p:nvPr/>
        </p:nvSpPr>
        <p:spPr bwMode="auto">
          <a:xfrm>
            <a:off x="900113" y="2630488"/>
            <a:ext cx="180975" cy="234950"/>
          </a:xfrm>
          <a:prstGeom prst="ellipse">
            <a:avLst/>
          </a:prstGeom>
          <a:solidFill>
            <a:schemeClr val="accent1"/>
          </a:solidFill>
          <a:ln w="12700" algn="ctr">
            <a:solidFill>
              <a:schemeClr val="tx1"/>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latin typeface="+mn-lt"/>
            </a:endParaRPr>
          </a:p>
        </p:txBody>
      </p:sp>
      <p:sp>
        <p:nvSpPr>
          <p:cNvPr id="16391" name="Ellipszis 12"/>
          <p:cNvSpPr>
            <a:spLocks noChangeArrowheads="1"/>
          </p:cNvSpPr>
          <p:nvPr/>
        </p:nvSpPr>
        <p:spPr bwMode="auto">
          <a:xfrm>
            <a:off x="1219200" y="2630488"/>
            <a:ext cx="179388" cy="234950"/>
          </a:xfrm>
          <a:prstGeom prst="ellipse">
            <a:avLst/>
          </a:prstGeom>
          <a:solidFill>
            <a:schemeClr val="accent1"/>
          </a:solidFill>
          <a:ln w="12700" algn="ctr">
            <a:solidFill>
              <a:schemeClr val="tx1"/>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latin typeface="+mn-lt"/>
            </a:endParaRPr>
          </a:p>
        </p:txBody>
      </p:sp>
      <p:sp>
        <p:nvSpPr>
          <p:cNvPr id="16392" name="Szabadkézi sokszög 14"/>
          <p:cNvSpPr>
            <a:spLocks/>
          </p:cNvSpPr>
          <p:nvPr/>
        </p:nvSpPr>
        <p:spPr bwMode="auto">
          <a:xfrm>
            <a:off x="900113" y="3059113"/>
            <a:ext cx="512762" cy="198437"/>
          </a:xfrm>
          <a:custGeom>
            <a:avLst/>
            <a:gdLst>
              <a:gd name="T0" fmla="*/ 0 w 512619"/>
              <a:gd name="T1" fmla="*/ 0 h 198581"/>
              <a:gd name="T2" fmla="*/ 236386 w 512619"/>
              <a:gd name="T3" fmla="*/ 192142 h 198581"/>
              <a:gd name="T4" fmla="*/ 514478 w 512619"/>
              <a:gd name="T5" fmla="*/ 27449 h 198581"/>
              <a:gd name="T6" fmla="*/ 0 60000 65536"/>
              <a:gd name="T7" fmla="*/ 0 60000 65536"/>
              <a:gd name="T8" fmla="*/ 0 60000 65536"/>
              <a:gd name="T9" fmla="*/ 0 w 512619"/>
              <a:gd name="T10" fmla="*/ 0 h 198581"/>
              <a:gd name="T11" fmla="*/ 512619 w 512619"/>
              <a:gd name="T12" fmla="*/ 198581 h 198581"/>
            </a:gdLst>
            <a:ahLst/>
            <a:cxnLst>
              <a:cxn ang="T6">
                <a:pos x="T0" y="T1"/>
              </a:cxn>
              <a:cxn ang="T7">
                <a:pos x="T2" y="T3"/>
              </a:cxn>
              <a:cxn ang="T8">
                <a:pos x="T4" y="T5"/>
              </a:cxn>
            </a:cxnLst>
            <a:rect l="T9" t="T10" r="T11" b="T12"/>
            <a:pathLst>
              <a:path w="512619" h="198581">
                <a:moveTo>
                  <a:pt x="0" y="0"/>
                </a:moveTo>
                <a:cubicBezTo>
                  <a:pt x="75046" y="94672"/>
                  <a:pt x="150092" y="189345"/>
                  <a:pt x="235528" y="193963"/>
                </a:cubicBezTo>
                <a:cubicBezTo>
                  <a:pt x="320965" y="198581"/>
                  <a:pt x="416792" y="113145"/>
                  <a:pt x="512619" y="27709"/>
                </a:cubicBezTo>
              </a:path>
            </a:pathLst>
          </a:custGeom>
          <a:noFill/>
          <a:ln w="38100"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hu-HU">
              <a:latin typeface="+mn-lt"/>
            </a:endParaRPr>
          </a:p>
        </p:txBody>
      </p:sp>
      <p:cxnSp>
        <p:nvCxnSpPr>
          <p:cNvPr id="16393" name="Egyenes összekötő nyíllal 15"/>
          <p:cNvCxnSpPr>
            <a:cxnSpLocks noChangeShapeType="1"/>
          </p:cNvCxnSpPr>
          <p:nvPr/>
        </p:nvCxnSpPr>
        <p:spPr bwMode="auto">
          <a:xfrm flipV="1">
            <a:off x="3829050" y="1546225"/>
            <a:ext cx="14288" cy="1966913"/>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6394" name="Egyenes összekötő nyíllal 16"/>
          <p:cNvCxnSpPr>
            <a:cxnSpLocks noChangeShapeType="1"/>
          </p:cNvCxnSpPr>
          <p:nvPr/>
        </p:nvCxnSpPr>
        <p:spPr bwMode="auto">
          <a:xfrm flipV="1">
            <a:off x="3794125" y="3395663"/>
            <a:ext cx="1801813" cy="0"/>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grpSp>
        <p:nvGrpSpPr>
          <p:cNvPr id="16395" name="Csoportba foglalás 24"/>
          <p:cNvGrpSpPr>
            <a:grpSpLocks/>
          </p:cNvGrpSpPr>
          <p:nvPr/>
        </p:nvGrpSpPr>
        <p:grpSpPr bwMode="auto">
          <a:xfrm>
            <a:off x="3822700" y="2376488"/>
            <a:ext cx="1093788" cy="1012825"/>
            <a:chOff x="3380592" y="2576940"/>
            <a:chExt cx="1094509" cy="1011382"/>
          </a:xfrm>
        </p:grpSpPr>
        <p:sp>
          <p:nvSpPr>
            <p:cNvPr id="16467" name="Téglalap 17"/>
            <p:cNvSpPr>
              <a:spLocks noChangeArrowheads="1"/>
            </p:cNvSpPr>
            <p:nvPr/>
          </p:nvSpPr>
          <p:spPr bwMode="auto">
            <a:xfrm>
              <a:off x="3380592" y="2576940"/>
              <a:ext cx="1094509" cy="1011382"/>
            </a:xfrm>
            <a:prstGeom prst="rect">
              <a:avLst/>
            </a:prstGeom>
            <a:noFill/>
            <a:ln w="28575" algn="ctr">
              <a:solidFill>
                <a:srgbClr val="FFC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latin typeface="+mn-lt"/>
              </a:endParaRPr>
            </a:p>
          </p:txBody>
        </p:sp>
        <p:sp>
          <p:nvSpPr>
            <p:cNvPr id="16468" name="Téglalap 21"/>
            <p:cNvSpPr>
              <a:spLocks noChangeArrowheads="1"/>
            </p:cNvSpPr>
            <p:nvPr/>
          </p:nvSpPr>
          <p:spPr bwMode="auto">
            <a:xfrm>
              <a:off x="3685309" y="2826326"/>
              <a:ext cx="193964" cy="221673"/>
            </a:xfrm>
            <a:prstGeom prst="rect">
              <a:avLst/>
            </a:prstGeom>
            <a:solidFill>
              <a:schemeClr val="accent1"/>
            </a:solidFill>
            <a:ln w="12700" algn="ctr">
              <a:no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latin typeface="+mn-lt"/>
              </a:endParaRPr>
            </a:p>
          </p:txBody>
        </p:sp>
        <p:sp>
          <p:nvSpPr>
            <p:cNvPr id="16469" name="Téglalap 22"/>
            <p:cNvSpPr>
              <a:spLocks noChangeArrowheads="1"/>
            </p:cNvSpPr>
            <p:nvPr/>
          </p:nvSpPr>
          <p:spPr bwMode="auto">
            <a:xfrm>
              <a:off x="4003964" y="2826326"/>
              <a:ext cx="193964" cy="221673"/>
            </a:xfrm>
            <a:prstGeom prst="rect">
              <a:avLst/>
            </a:prstGeom>
            <a:solidFill>
              <a:schemeClr val="accent1"/>
            </a:solidFill>
            <a:ln w="12700" algn="ctr">
              <a:no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latin typeface="+mn-lt"/>
              </a:endParaRPr>
            </a:p>
          </p:txBody>
        </p:sp>
        <p:sp>
          <p:nvSpPr>
            <p:cNvPr id="16470" name="Szabadkézi sokszög 23"/>
            <p:cNvSpPr>
              <a:spLocks/>
            </p:cNvSpPr>
            <p:nvPr/>
          </p:nvSpPr>
          <p:spPr bwMode="auto">
            <a:xfrm>
              <a:off x="3685309" y="3269673"/>
              <a:ext cx="512618" cy="180109"/>
            </a:xfrm>
            <a:custGeom>
              <a:avLst/>
              <a:gdLst>
                <a:gd name="T0" fmla="*/ 0 w 512618"/>
                <a:gd name="T1" fmla="*/ 0 h 180109"/>
                <a:gd name="T2" fmla="*/ 221673 w 512618"/>
                <a:gd name="T3" fmla="*/ 180109 h 180109"/>
                <a:gd name="T4" fmla="*/ 512618 w 512618"/>
                <a:gd name="T5" fmla="*/ 13854 h 180109"/>
                <a:gd name="T6" fmla="*/ 0 60000 65536"/>
                <a:gd name="T7" fmla="*/ 0 60000 65536"/>
                <a:gd name="T8" fmla="*/ 0 60000 65536"/>
                <a:gd name="T9" fmla="*/ 0 w 512618"/>
                <a:gd name="T10" fmla="*/ 0 h 180109"/>
                <a:gd name="T11" fmla="*/ 512618 w 512618"/>
                <a:gd name="T12" fmla="*/ 180109 h 180109"/>
              </a:gdLst>
              <a:ahLst/>
              <a:cxnLst>
                <a:cxn ang="T6">
                  <a:pos x="T0" y="T1"/>
                </a:cxn>
                <a:cxn ang="T7">
                  <a:pos x="T2" y="T3"/>
                </a:cxn>
                <a:cxn ang="T8">
                  <a:pos x="T4" y="T5"/>
                </a:cxn>
              </a:cxnLst>
              <a:rect l="T9" t="T10" r="T11" b="T12"/>
              <a:pathLst>
                <a:path w="512618" h="180109">
                  <a:moveTo>
                    <a:pt x="0" y="0"/>
                  </a:moveTo>
                  <a:lnTo>
                    <a:pt x="221673" y="180109"/>
                  </a:lnTo>
                  <a:lnTo>
                    <a:pt x="512618" y="13854"/>
                  </a:lnTo>
                </a:path>
              </a:pathLst>
            </a:custGeom>
            <a:noFill/>
            <a:ln w="38100"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hu-HU">
                <a:latin typeface="+mn-lt"/>
              </a:endParaRPr>
            </a:p>
          </p:txBody>
        </p:sp>
      </p:grpSp>
      <p:grpSp>
        <p:nvGrpSpPr>
          <p:cNvPr id="16396" name="Csoportba foglalás 25"/>
          <p:cNvGrpSpPr>
            <a:grpSpLocks/>
          </p:cNvGrpSpPr>
          <p:nvPr/>
        </p:nvGrpSpPr>
        <p:grpSpPr bwMode="auto">
          <a:xfrm rot="-2445275">
            <a:off x="7267575" y="1633538"/>
            <a:ext cx="1492250" cy="817562"/>
            <a:chOff x="3380592" y="2576940"/>
            <a:chExt cx="1094509" cy="1011382"/>
          </a:xfrm>
        </p:grpSpPr>
        <p:sp>
          <p:nvSpPr>
            <p:cNvPr id="16463" name="Téglalap 26"/>
            <p:cNvSpPr>
              <a:spLocks noChangeArrowheads="1"/>
            </p:cNvSpPr>
            <p:nvPr/>
          </p:nvSpPr>
          <p:spPr bwMode="auto">
            <a:xfrm>
              <a:off x="3380592" y="2576940"/>
              <a:ext cx="1094509" cy="1011382"/>
            </a:xfrm>
            <a:prstGeom prst="rect">
              <a:avLst/>
            </a:prstGeom>
            <a:noFill/>
            <a:ln w="28575" algn="ctr">
              <a:solidFill>
                <a:srgbClr val="FFC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latin typeface="+mn-lt"/>
              </a:endParaRPr>
            </a:p>
          </p:txBody>
        </p:sp>
        <p:sp>
          <p:nvSpPr>
            <p:cNvPr id="16464" name="Téglalap 27"/>
            <p:cNvSpPr>
              <a:spLocks noChangeArrowheads="1"/>
            </p:cNvSpPr>
            <p:nvPr/>
          </p:nvSpPr>
          <p:spPr bwMode="auto">
            <a:xfrm>
              <a:off x="3685309" y="2826326"/>
              <a:ext cx="193964" cy="221673"/>
            </a:xfrm>
            <a:prstGeom prst="rect">
              <a:avLst/>
            </a:prstGeom>
            <a:solidFill>
              <a:schemeClr val="accent1"/>
            </a:solidFill>
            <a:ln w="12700" algn="ctr">
              <a:no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latin typeface="+mn-lt"/>
              </a:endParaRPr>
            </a:p>
          </p:txBody>
        </p:sp>
        <p:sp>
          <p:nvSpPr>
            <p:cNvPr id="16465" name="Téglalap 28"/>
            <p:cNvSpPr>
              <a:spLocks noChangeArrowheads="1"/>
            </p:cNvSpPr>
            <p:nvPr/>
          </p:nvSpPr>
          <p:spPr bwMode="auto">
            <a:xfrm>
              <a:off x="4003964" y="2826326"/>
              <a:ext cx="193964" cy="221673"/>
            </a:xfrm>
            <a:prstGeom prst="rect">
              <a:avLst/>
            </a:prstGeom>
            <a:solidFill>
              <a:schemeClr val="accent1"/>
            </a:solidFill>
            <a:ln w="12700" algn="ctr">
              <a:no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latin typeface="+mn-lt"/>
              </a:endParaRPr>
            </a:p>
          </p:txBody>
        </p:sp>
        <p:sp>
          <p:nvSpPr>
            <p:cNvPr id="16466" name="Szabadkézi sokszög 29"/>
            <p:cNvSpPr>
              <a:spLocks/>
            </p:cNvSpPr>
            <p:nvPr/>
          </p:nvSpPr>
          <p:spPr bwMode="auto">
            <a:xfrm>
              <a:off x="3685309" y="3269673"/>
              <a:ext cx="512618" cy="180109"/>
            </a:xfrm>
            <a:custGeom>
              <a:avLst/>
              <a:gdLst>
                <a:gd name="T0" fmla="*/ 0 w 512618"/>
                <a:gd name="T1" fmla="*/ 0 h 180109"/>
                <a:gd name="T2" fmla="*/ 221673 w 512618"/>
                <a:gd name="T3" fmla="*/ 180109 h 180109"/>
                <a:gd name="T4" fmla="*/ 512618 w 512618"/>
                <a:gd name="T5" fmla="*/ 13854 h 180109"/>
                <a:gd name="T6" fmla="*/ 0 60000 65536"/>
                <a:gd name="T7" fmla="*/ 0 60000 65536"/>
                <a:gd name="T8" fmla="*/ 0 60000 65536"/>
                <a:gd name="T9" fmla="*/ 0 w 512618"/>
                <a:gd name="T10" fmla="*/ 0 h 180109"/>
                <a:gd name="T11" fmla="*/ 512618 w 512618"/>
                <a:gd name="T12" fmla="*/ 180109 h 180109"/>
              </a:gdLst>
              <a:ahLst/>
              <a:cxnLst>
                <a:cxn ang="T6">
                  <a:pos x="T0" y="T1"/>
                </a:cxn>
                <a:cxn ang="T7">
                  <a:pos x="T2" y="T3"/>
                </a:cxn>
                <a:cxn ang="T8">
                  <a:pos x="T4" y="T5"/>
                </a:cxn>
              </a:cxnLst>
              <a:rect l="T9" t="T10" r="T11" b="T12"/>
              <a:pathLst>
                <a:path w="512618" h="180109">
                  <a:moveTo>
                    <a:pt x="0" y="0"/>
                  </a:moveTo>
                  <a:lnTo>
                    <a:pt x="221673" y="180109"/>
                  </a:lnTo>
                  <a:lnTo>
                    <a:pt x="512618" y="13854"/>
                  </a:lnTo>
                </a:path>
              </a:pathLst>
            </a:custGeom>
            <a:noFill/>
            <a:ln w="38100"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hu-HU">
                <a:latin typeface="+mn-lt"/>
              </a:endParaRPr>
            </a:p>
          </p:txBody>
        </p:sp>
      </p:grpSp>
      <p:cxnSp>
        <p:nvCxnSpPr>
          <p:cNvPr id="16397" name="Egyenes összekötő nyíllal 30"/>
          <p:cNvCxnSpPr>
            <a:cxnSpLocks noChangeShapeType="1"/>
          </p:cNvCxnSpPr>
          <p:nvPr/>
        </p:nvCxnSpPr>
        <p:spPr bwMode="auto">
          <a:xfrm flipV="1">
            <a:off x="6894513" y="1587500"/>
            <a:ext cx="14287" cy="1968500"/>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6398" name="Egyenes összekötő nyíllal 31"/>
          <p:cNvCxnSpPr>
            <a:cxnSpLocks noChangeShapeType="1"/>
          </p:cNvCxnSpPr>
          <p:nvPr/>
        </p:nvCxnSpPr>
        <p:spPr bwMode="auto">
          <a:xfrm flipV="1">
            <a:off x="6838950" y="3459163"/>
            <a:ext cx="1801813" cy="0"/>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6402" name="Téglalap 39"/>
          <p:cNvSpPr>
            <a:spLocks noChangeArrowheads="1"/>
          </p:cNvSpPr>
          <p:nvPr/>
        </p:nvSpPr>
        <p:spPr bwMode="auto">
          <a:xfrm>
            <a:off x="7102475" y="1935163"/>
            <a:ext cx="1316038" cy="1038225"/>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latin typeface="+mn-lt"/>
            </a:endParaRPr>
          </a:p>
        </p:txBody>
      </p:sp>
      <p:sp>
        <p:nvSpPr>
          <p:cNvPr id="16404" name="Téglalap 43"/>
          <p:cNvSpPr>
            <a:spLocks noChangeArrowheads="1"/>
          </p:cNvSpPr>
          <p:nvPr/>
        </p:nvSpPr>
        <p:spPr bwMode="auto">
          <a:xfrm rot="-2445275">
            <a:off x="4678363" y="5078413"/>
            <a:ext cx="219075" cy="168275"/>
          </a:xfrm>
          <a:prstGeom prst="rect">
            <a:avLst/>
          </a:prstGeom>
          <a:solidFill>
            <a:schemeClr val="accent1"/>
          </a:solidFill>
          <a:ln w="12700" algn="ctr">
            <a:no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latin typeface="+mn-lt"/>
            </a:endParaRPr>
          </a:p>
        </p:txBody>
      </p:sp>
      <p:sp>
        <p:nvSpPr>
          <p:cNvPr id="16405" name="Szabadkézi sokszög 45"/>
          <p:cNvSpPr>
            <a:spLocks/>
          </p:cNvSpPr>
          <p:nvPr/>
        </p:nvSpPr>
        <p:spPr bwMode="auto">
          <a:xfrm rot="-2445275">
            <a:off x="4843463" y="5219700"/>
            <a:ext cx="581025" cy="136525"/>
          </a:xfrm>
          <a:custGeom>
            <a:avLst/>
            <a:gdLst>
              <a:gd name="T0" fmla="*/ 0 w 512618"/>
              <a:gd name="T1" fmla="*/ 0 h 180109"/>
              <a:gd name="T2" fmla="*/ 1279897 w 512618"/>
              <a:gd name="T3" fmla="*/ 3721 h 180109"/>
              <a:gd name="T4" fmla="*/ 2959755 w 512618"/>
              <a:gd name="T5" fmla="*/ 286 h 180109"/>
              <a:gd name="T6" fmla="*/ 0 60000 65536"/>
              <a:gd name="T7" fmla="*/ 0 60000 65536"/>
              <a:gd name="T8" fmla="*/ 0 60000 65536"/>
              <a:gd name="T9" fmla="*/ 0 w 512618"/>
              <a:gd name="T10" fmla="*/ 0 h 180109"/>
              <a:gd name="T11" fmla="*/ 512618 w 512618"/>
              <a:gd name="T12" fmla="*/ 180109 h 180109"/>
            </a:gdLst>
            <a:ahLst/>
            <a:cxnLst>
              <a:cxn ang="T6">
                <a:pos x="T0" y="T1"/>
              </a:cxn>
              <a:cxn ang="T7">
                <a:pos x="T2" y="T3"/>
              </a:cxn>
              <a:cxn ang="T8">
                <a:pos x="T4" y="T5"/>
              </a:cxn>
            </a:cxnLst>
            <a:rect l="T9" t="T10" r="T11" b="T12"/>
            <a:pathLst>
              <a:path w="512618" h="180109">
                <a:moveTo>
                  <a:pt x="0" y="0"/>
                </a:moveTo>
                <a:lnTo>
                  <a:pt x="221673" y="180109"/>
                </a:lnTo>
                <a:lnTo>
                  <a:pt x="512618" y="13854"/>
                </a:lnTo>
              </a:path>
            </a:pathLst>
          </a:custGeom>
          <a:noFill/>
          <a:ln w="38100"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hu-HU">
              <a:latin typeface="+mn-lt"/>
            </a:endParaRPr>
          </a:p>
        </p:txBody>
      </p:sp>
      <p:cxnSp>
        <p:nvCxnSpPr>
          <p:cNvPr id="16406" name="Egyenes összekötő nyíllal 46"/>
          <p:cNvCxnSpPr>
            <a:cxnSpLocks noChangeShapeType="1"/>
          </p:cNvCxnSpPr>
          <p:nvPr/>
        </p:nvCxnSpPr>
        <p:spPr bwMode="auto">
          <a:xfrm flipV="1">
            <a:off x="3819525" y="4235450"/>
            <a:ext cx="12700" cy="1966913"/>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6407" name="Egyenes összekötő nyíllal 47"/>
          <p:cNvCxnSpPr>
            <a:cxnSpLocks noChangeShapeType="1"/>
          </p:cNvCxnSpPr>
          <p:nvPr/>
        </p:nvCxnSpPr>
        <p:spPr bwMode="auto">
          <a:xfrm flipV="1">
            <a:off x="3763963" y="6105525"/>
            <a:ext cx="1800225" cy="0"/>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6408" name="Téglalap 48"/>
          <p:cNvSpPr>
            <a:spLocks noChangeArrowheads="1"/>
          </p:cNvSpPr>
          <p:nvPr/>
        </p:nvSpPr>
        <p:spPr bwMode="auto">
          <a:xfrm>
            <a:off x="4165600" y="5026025"/>
            <a:ext cx="1176338" cy="955675"/>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latin typeface="+mn-lt"/>
            </a:endParaRPr>
          </a:p>
        </p:txBody>
      </p:sp>
      <p:sp>
        <p:nvSpPr>
          <p:cNvPr id="16409" name="Szabadkézi sokszög 49"/>
          <p:cNvSpPr>
            <a:spLocks/>
          </p:cNvSpPr>
          <p:nvPr/>
        </p:nvSpPr>
        <p:spPr bwMode="auto">
          <a:xfrm>
            <a:off x="4275138" y="5011738"/>
            <a:ext cx="1081087" cy="817562"/>
          </a:xfrm>
          <a:custGeom>
            <a:avLst/>
            <a:gdLst>
              <a:gd name="T0" fmla="*/ 264613 w 1080654"/>
              <a:gd name="T1" fmla="*/ 0 h 817418"/>
              <a:gd name="T2" fmla="*/ 0 w 1080654"/>
              <a:gd name="T3" fmla="*/ 222179 h 817418"/>
              <a:gd name="T4" fmla="*/ 473512 w 1080654"/>
              <a:gd name="T5" fmla="*/ 819290 h 817418"/>
              <a:gd name="T6" fmla="*/ 1086297 w 1080654"/>
              <a:gd name="T7" fmla="*/ 333276 h 817418"/>
              <a:gd name="T8" fmla="*/ 1086297 w 1080654"/>
              <a:gd name="T9" fmla="*/ 333276 h 817418"/>
              <a:gd name="T10" fmla="*/ 0 60000 65536"/>
              <a:gd name="T11" fmla="*/ 0 60000 65536"/>
              <a:gd name="T12" fmla="*/ 0 60000 65536"/>
              <a:gd name="T13" fmla="*/ 0 60000 65536"/>
              <a:gd name="T14" fmla="*/ 0 60000 65536"/>
              <a:gd name="T15" fmla="*/ 0 w 1080654"/>
              <a:gd name="T16" fmla="*/ 0 h 817418"/>
              <a:gd name="T17" fmla="*/ 1080654 w 1080654"/>
              <a:gd name="T18" fmla="*/ 817418 h 817418"/>
            </a:gdLst>
            <a:ahLst/>
            <a:cxnLst>
              <a:cxn ang="T10">
                <a:pos x="T0" y="T1"/>
              </a:cxn>
              <a:cxn ang="T11">
                <a:pos x="T2" y="T3"/>
              </a:cxn>
              <a:cxn ang="T12">
                <a:pos x="T4" y="T5"/>
              </a:cxn>
              <a:cxn ang="T13">
                <a:pos x="T6" y="T7"/>
              </a:cxn>
              <a:cxn ang="T14">
                <a:pos x="T8" y="T9"/>
              </a:cxn>
            </a:cxnLst>
            <a:rect l="T15" t="T16" r="T17" b="T18"/>
            <a:pathLst>
              <a:path w="1080654" h="817418">
                <a:moveTo>
                  <a:pt x="263236" y="0"/>
                </a:moveTo>
                <a:lnTo>
                  <a:pt x="0" y="221672"/>
                </a:lnTo>
                <a:lnTo>
                  <a:pt x="471054" y="817418"/>
                </a:lnTo>
                <a:lnTo>
                  <a:pt x="1080654" y="332509"/>
                </a:lnTo>
              </a:path>
            </a:pathLst>
          </a:custGeom>
          <a:noFill/>
          <a:ln w="38100" cap="flat" cmpd="sng" algn="ctr">
            <a:solidFill>
              <a:srgbClr val="FFC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hu-HU">
              <a:latin typeface="+mn-lt"/>
            </a:endParaRPr>
          </a:p>
        </p:txBody>
      </p:sp>
      <p:cxnSp>
        <p:nvCxnSpPr>
          <p:cNvPr id="16410" name="Egyenes összekötő nyíllal 53"/>
          <p:cNvCxnSpPr>
            <a:cxnSpLocks noChangeShapeType="1"/>
          </p:cNvCxnSpPr>
          <p:nvPr/>
        </p:nvCxnSpPr>
        <p:spPr bwMode="auto">
          <a:xfrm flipV="1">
            <a:off x="7246938" y="4249738"/>
            <a:ext cx="14287" cy="1966912"/>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6411" name="Egyenes összekötő nyíllal 54"/>
          <p:cNvCxnSpPr>
            <a:cxnSpLocks noChangeShapeType="1"/>
          </p:cNvCxnSpPr>
          <p:nvPr/>
        </p:nvCxnSpPr>
        <p:spPr bwMode="auto">
          <a:xfrm flipV="1">
            <a:off x="7191375" y="6119813"/>
            <a:ext cx="1801813" cy="0"/>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6412" name="Téglalap 55"/>
          <p:cNvSpPr>
            <a:spLocks noChangeArrowheads="1"/>
          </p:cNvSpPr>
          <p:nvPr/>
        </p:nvSpPr>
        <p:spPr bwMode="auto">
          <a:xfrm>
            <a:off x="7593013" y="5035550"/>
            <a:ext cx="1149350" cy="958850"/>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latin typeface="+mn-lt"/>
            </a:endParaRPr>
          </a:p>
        </p:txBody>
      </p:sp>
      <p:sp>
        <p:nvSpPr>
          <p:cNvPr id="16413" name="Téglalap 57"/>
          <p:cNvSpPr>
            <a:spLocks noChangeArrowheads="1"/>
          </p:cNvSpPr>
          <p:nvPr/>
        </p:nvSpPr>
        <p:spPr bwMode="auto">
          <a:xfrm>
            <a:off x="7880350" y="5540375"/>
            <a:ext cx="80963" cy="80963"/>
          </a:xfrm>
          <a:prstGeom prst="rect">
            <a:avLst/>
          </a:prstGeom>
          <a:solidFill>
            <a:srgbClr val="FFC000"/>
          </a:solidFill>
          <a:ln w="12700" algn="ctr">
            <a:solidFill>
              <a:srgbClr val="FFC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latin typeface="+mn-lt"/>
            </a:endParaRPr>
          </a:p>
        </p:txBody>
      </p:sp>
      <p:sp>
        <p:nvSpPr>
          <p:cNvPr id="16414" name="Téglalap 58"/>
          <p:cNvSpPr>
            <a:spLocks noChangeArrowheads="1"/>
          </p:cNvSpPr>
          <p:nvPr/>
        </p:nvSpPr>
        <p:spPr bwMode="auto">
          <a:xfrm>
            <a:off x="7870825" y="5035550"/>
            <a:ext cx="80963" cy="80963"/>
          </a:xfrm>
          <a:prstGeom prst="rect">
            <a:avLst/>
          </a:prstGeom>
          <a:solidFill>
            <a:srgbClr val="FFC000"/>
          </a:solidFill>
          <a:ln w="12700" algn="ctr">
            <a:solidFill>
              <a:srgbClr val="FFC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latin typeface="+mn-lt"/>
            </a:endParaRPr>
          </a:p>
        </p:txBody>
      </p:sp>
      <p:sp>
        <p:nvSpPr>
          <p:cNvPr id="16415" name="Téglalap 60"/>
          <p:cNvSpPr>
            <a:spLocks noChangeArrowheads="1"/>
          </p:cNvSpPr>
          <p:nvPr/>
        </p:nvSpPr>
        <p:spPr bwMode="auto">
          <a:xfrm>
            <a:off x="7789863" y="5111750"/>
            <a:ext cx="80962" cy="80963"/>
          </a:xfrm>
          <a:prstGeom prst="rect">
            <a:avLst/>
          </a:prstGeom>
          <a:solidFill>
            <a:srgbClr val="FFC000"/>
          </a:solidFill>
          <a:ln w="12700" algn="ctr">
            <a:solidFill>
              <a:srgbClr val="FFC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latin typeface="+mn-lt"/>
            </a:endParaRPr>
          </a:p>
        </p:txBody>
      </p:sp>
      <p:sp>
        <p:nvSpPr>
          <p:cNvPr id="16416" name="Téglalap 61"/>
          <p:cNvSpPr>
            <a:spLocks noChangeArrowheads="1"/>
          </p:cNvSpPr>
          <p:nvPr/>
        </p:nvSpPr>
        <p:spPr bwMode="auto">
          <a:xfrm>
            <a:off x="7704138" y="5192713"/>
            <a:ext cx="80962" cy="80962"/>
          </a:xfrm>
          <a:prstGeom prst="rect">
            <a:avLst/>
          </a:prstGeom>
          <a:solidFill>
            <a:srgbClr val="FFC000"/>
          </a:solidFill>
          <a:ln w="12700" algn="ctr">
            <a:solidFill>
              <a:srgbClr val="FFC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latin typeface="+mn-lt"/>
            </a:endParaRPr>
          </a:p>
        </p:txBody>
      </p:sp>
      <p:sp>
        <p:nvSpPr>
          <p:cNvPr id="16417" name="Téglalap 62"/>
          <p:cNvSpPr>
            <a:spLocks noChangeArrowheads="1"/>
          </p:cNvSpPr>
          <p:nvPr/>
        </p:nvSpPr>
        <p:spPr bwMode="auto">
          <a:xfrm>
            <a:off x="7704138" y="5283200"/>
            <a:ext cx="80962" cy="80963"/>
          </a:xfrm>
          <a:prstGeom prst="rect">
            <a:avLst/>
          </a:prstGeom>
          <a:solidFill>
            <a:srgbClr val="FFC000"/>
          </a:solidFill>
          <a:ln w="12700" algn="ctr">
            <a:solidFill>
              <a:srgbClr val="FFC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latin typeface="+mn-lt"/>
            </a:endParaRPr>
          </a:p>
        </p:txBody>
      </p:sp>
      <p:sp>
        <p:nvSpPr>
          <p:cNvPr id="16418" name="Téglalap 63"/>
          <p:cNvSpPr>
            <a:spLocks noChangeArrowheads="1"/>
          </p:cNvSpPr>
          <p:nvPr/>
        </p:nvSpPr>
        <p:spPr bwMode="auto">
          <a:xfrm>
            <a:off x="7785100" y="5368925"/>
            <a:ext cx="80963" cy="80963"/>
          </a:xfrm>
          <a:prstGeom prst="rect">
            <a:avLst/>
          </a:prstGeom>
          <a:solidFill>
            <a:srgbClr val="FFC000"/>
          </a:solidFill>
          <a:ln w="12700" algn="ctr">
            <a:solidFill>
              <a:srgbClr val="FFC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latin typeface="+mn-lt"/>
            </a:endParaRPr>
          </a:p>
        </p:txBody>
      </p:sp>
      <p:sp>
        <p:nvSpPr>
          <p:cNvPr id="16419" name="Téglalap 64"/>
          <p:cNvSpPr>
            <a:spLocks noChangeArrowheads="1"/>
          </p:cNvSpPr>
          <p:nvPr/>
        </p:nvSpPr>
        <p:spPr bwMode="auto">
          <a:xfrm>
            <a:off x="7875588" y="5449888"/>
            <a:ext cx="80962" cy="80962"/>
          </a:xfrm>
          <a:prstGeom prst="rect">
            <a:avLst/>
          </a:prstGeom>
          <a:solidFill>
            <a:srgbClr val="FFC000"/>
          </a:solidFill>
          <a:ln w="12700" algn="ctr">
            <a:solidFill>
              <a:srgbClr val="FFC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latin typeface="+mn-lt"/>
            </a:endParaRPr>
          </a:p>
        </p:txBody>
      </p:sp>
      <p:sp>
        <p:nvSpPr>
          <p:cNvPr id="16420" name="Téglalap 65"/>
          <p:cNvSpPr>
            <a:spLocks noChangeArrowheads="1"/>
          </p:cNvSpPr>
          <p:nvPr/>
        </p:nvSpPr>
        <p:spPr bwMode="auto">
          <a:xfrm>
            <a:off x="7980363" y="5616575"/>
            <a:ext cx="80962" cy="80963"/>
          </a:xfrm>
          <a:prstGeom prst="rect">
            <a:avLst/>
          </a:prstGeom>
          <a:solidFill>
            <a:srgbClr val="FFC000"/>
          </a:solidFill>
          <a:ln w="12700" algn="ctr">
            <a:solidFill>
              <a:srgbClr val="FFC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latin typeface="+mn-lt"/>
            </a:endParaRPr>
          </a:p>
        </p:txBody>
      </p:sp>
      <p:sp>
        <p:nvSpPr>
          <p:cNvPr id="16421" name="Téglalap 66"/>
          <p:cNvSpPr>
            <a:spLocks noChangeArrowheads="1"/>
          </p:cNvSpPr>
          <p:nvPr/>
        </p:nvSpPr>
        <p:spPr bwMode="auto">
          <a:xfrm>
            <a:off x="8056563" y="5692775"/>
            <a:ext cx="80962" cy="80963"/>
          </a:xfrm>
          <a:prstGeom prst="rect">
            <a:avLst/>
          </a:prstGeom>
          <a:solidFill>
            <a:srgbClr val="FFC000"/>
          </a:solidFill>
          <a:ln w="12700" algn="ctr">
            <a:solidFill>
              <a:srgbClr val="FFC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latin typeface="+mn-lt"/>
            </a:endParaRPr>
          </a:p>
        </p:txBody>
      </p:sp>
      <p:sp>
        <p:nvSpPr>
          <p:cNvPr id="16422" name="Téglalap 67"/>
          <p:cNvSpPr>
            <a:spLocks noChangeArrowheads="1"/>
          </p:cNvSpPr>
          <p:nvPr/>
        </p:nvSpPr>
        <p:spPr bwMode="auto">
          <a:xfrm>
            <a:off x="8142288" y="5783263"/>
            <a:ext cx="80962" cy="80962"/>
          </a:xfrm>
          <a:prstGeom prst="rect">
            <a:avLst/>
          </a:prstGeom>
          <a:solidFill>
            <a:srgbClr val="FFC000"/>
          </a:solidFill>
          <a:ln w="12700" algn="ctr">
            <a:solidFill>
              <a:srgbClr val="FFC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latin typeface="+mn-lt"/>
            </a:endParaRPr>
          </a:p>
        </p:txBody>
      </p:sp>
      <p:sp>
        <p:nvSpPr>
          <p:cNvPr id="16423" name="Téglalap 68"/>
          <p:cNvSpPr>
            <a:spLocks noChangeArrowheads="1"/>
          </p:cNvSpPr>
          <p:nvPr/>
        </p:nvSpPr>
        <p:spPr bwMode="auto">
          <a:xfrm>
            <a:off x="8232775" y="5783263"/>
            <a:ext cx="80963" cy="80962"/>
          </a:xfrm>
          <a:prstGeom prst="rect">
            <a:avLst/>
          </a:prstGeom>
          <a:solidFill>
            <a:srgbClr val="FFC000"/>
          </a:solidFill>
          <a:ln w="12700" algn="ctr">
            <a:solidFill>
              <a:srgbClr val="FFC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latin typeface="+mn-lt"/>
            </a:endParaRPr>
          </a:p>
        </p:txBody>
      </p:sp>
      <p:sp>
        <p:nvSpPr>
          <p:cNvPr id="16424" name="Téglalap 69"/>
          <p:cNvSpPr>
            <a:spLocks noChangeArrowheads="1"/>
          </p:cNvSpPr>
          <p:nvPr/>
        </p:nvSpPr>
        <p:spPr bwMode="auto">
          <a:xfrm>
            <a:off x="8318500" y="5683250"/>
            <a:ext cx="80963" cy="80963"/>
          </a:xfrm>
          <a:prstGeom prst="rect">
            <a:avLst/>
          </a:prstGeom>
          <a:solidFill>
            <a:srgbClr val="FFC000"/>
          </a:solidFill>
          <a:ln w="12700" algn="ctr">
            <a:solidFill>
              <a:srgbClr val="FFC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latin typeface="+mn-lt"/>
            </a:endParaRPr>
          </a:p>
        </p:txBody>
      </p:sp>
      <p:sp>
        <p:nvSpPr>
          <p:cNvPr id="16425" name="Téglalap 70"/>
          <p:cNvSpPr>
            <a:spLocks noChangeArrowheads="1"/>
          </p:cNvSpPr>
          <p:nvPr/>
        </p:nvSpPr>
        <p:spPr bwMode="auto">
          <a:xfrm>
            <a:off x="8394700" y="5597525"/>
            <a:ext cx="80963" cy="80963"/>
          </a:xfrm>
          <a:prstGeom prst="rect">
            <a:avLst/>
          </a:prstGeom>
          <a:solidFill>
            <a:srgbClr val="FFC000"/>
          </a:solidFill>
          <a:ln w="12700" algn="ctr">
            <a:solidFill>
              <a:srgbClr val="FFC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latin typeface="+mn-lt"/>
            </a:endParaRPr>
          </a:p>
        </p:txBody>
      </p:sp>
      <p:sp>
        <p:nvSpPr>
          <p:cNvPr id="16426" name="Téglalap 71"/>
          <p:cNvSpPr>
            <a:spLocks noChangeArrowheads="1"/>
          </p:cNvSpPr>
          <p:nvPr/>
        </p:nvSpPr>
        <p:spPr bwMode="auto">
          <a:xfrm>
            <a:off x="8485188" y="5592763"/>
            <a:ext cx="80962" cy="80962"/>
          </a:xfrm>
          <a:prstGeom prst="rect">
            <a:avLst/>
          </a:prstGeom>
          <a:solidFill>
            <a:srgbClr val="FFC000"/>
          </a:solidFill>
          <a:ln w="12700" algn="ctr">
            <a:solidFill>
              <a:srgbClr val="FFC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latin typeface="+mn-lt"/>
            </a:endParaRPr>
          </a:p>
        </p:txBody>
      </p:sp>
      <p:sp>
        <p:nvSpPr>
          <p:cNvPr id="16427" name="Téglalap 72"/>
          <p:cNvSpPr>
            <a:spLocks noChangeArrowheads="1"/>
          </p:cNvSpPr>
          <p:nvPr/>
        </p:nvSpPr>
        <p:spPr bwMode="auto">
          <a:xfrm>
            <a:off x="8561388" y="5483225"/>
            <a:ext cx="80962" cy="80963"/>
          </a:xfrm>
          <a:prstGeom prst="rect">
            <a:avLst/>
          </a:prstGeom>
          <a:solidFill>
            <a:srgbClr val="FFC000"/>
          </a:solidFill>
          <a:ln w="12700" algn="ctr">
            <a:solidFill>
              <a:srgbClr val="FFC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latin typeface="+mn-lt"/>
            </a:endParaRPr>
          </a:p>
        </p:txBody>
      </p:sp>
      <p:sp>
        <p:nvSpPr>
          <p:cNvPr id="16428" name="Téglalap 73"/>
          <p:cNvSpPr>
            <a:spLocks noChangeArrowheads="1"/>
          </p:cNvSpPr>
          <p:nvPr/>
        </p:nvSpPr>
        <p:spPr bwMode="auto">
          <a:xfrm>
            <a:off x="8651875" y="5397500"/>
            <a:ext cx="80963" cy="80963"/>
          </a:xfrm>
          <a:prstGeom prst="rect">
            <a:avLst/>
          </a:prstGeom>
          <a:solidFill>
            <a:srgbClr val="FFC000"/>
          </a:solidFill>
          <a:ln w="12700" algn="ctr">
            <a:solidFill>
              <a:srgbClr val="FFC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latin typeface="+mn-lt"/>
            </a:endParaRPr>
          </a:p>
        </p:txBody>
      </p:sp>
      <p:sp>
        <p:nvSpPr>
          <p:cNvPr id="16429" name="Téglalap 74"/>
          <p:cNvSpPr>
            <a:spLocks noChangeArrowheads="1"/>
          </p:cNvSpPr>
          <p:nvPr/>
        </p:nvSpPr>
        <p:spPr bwMode="auto">
          <a:xfrm>
            <a:off x="8285163" y="5378450"/>
            <a:ext cx="80962" cy="80963"/>
          </a:xfrm>
          <a:prstGeom prst="rect">
            <a:avLst/>
          </a:prstGeom>
          <a:solidFill>
            <a:srgbClr val="FF0000"/>
          </a:solidFill>
          <a:ln w="12700" algn="ctr">
            <a:solidFill>
              <a:srgbClr val="FF0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latin typeface="+mn-lt"/>
            </a:endParaRPr>
          </a:p>
        </p:txBody>
      </p:sp>
      <p:sp>
        <p:nvSpPr>
          <p:cNvPr id="16430" name="Téglalap 75"/>
          <p:cNvSpPr>
            <a:spLocks noChangeArrowheads="1"/>
          </p:cNvSpPr>
          <p:nvPr/>
        </p:nvSpPr>
        <p:spPr bwMode="auto">
          <a:xfrm>
            <a:off x="8370888" y="5378450"/>
            <a:ext cx="80962" cy="80963"/>
          </a:xfrm>
          <a:prstGeom prst="rect">
            <a:avLst/>
          </a:prstGeom>
          <a:solidFill>
            <a:srgbClr val="FF0000"/>
          </a:solidFill>
          <a:ln w="12700" algn="ctr">
            <a:solidFill>
              <a:srgbClr val="FF0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latin typeface="+mn-lt"/>
            </a:endParaRPr>
          </a:p>
        </p:txBody>
      </p:sp>
      <p:sp>
        <p:nvSpPr>
          <p:cNvPr id="16431" name="Téglalap 76"/>
          <p:cNvSpPr>
            <a:spLocks noChangeArrowheads="1"/>
          </p:cNvSpPr>
          <p:nvPr/>
        </p:nvSpPr>
        <p:spPr bwMode="auto">
          <a:xfrm>
            <a:off x="8461375" y="5378450"/>
            <a:ext cx="80963" cy="80963"/>
          </a:xfrm>
          <a:prstGeom prst="rect">
            <a:avLst/>
          </a:prstGeom>
          <a:solidFill>
            <a:srgbClr val="FF0000"/>
          </a:solidFill>
          <a:ln w="12700" algn="ctr">
            <a:solidFill>
              <a:srgbClr val="FF0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latin typeface="+mn-lt"/>
            </a:endParaRPr>
          </a:p>
        </p:txBody>
      </p:sp>
      <p:sp>
        <p:nvSpPr>
          <p:cNvPr id="16432" name="Téglalap 77"/>
          <p:cNvSpPr>
            <a:spLocks noChangeArrowheads="1"/>
          </p:cNvSpPr>
          <p:nvPr/>
        </p:nvSpPr>
        <p:spPr bwMode="auto">
          <a:xfrm>
            <a:off x="8556625" y="5292725"/>
            <a:ext cx="80963" cy="80963"/>
          </a:xfrm>
          <a:prstGeom prst="rect">
            <a:avLst/>
          </a:prstGeom>
          <a:solidFill>
            <a:srgbClr val="FF0000"/>
          </a:solidFill>
          <a:ln w="12700" algn="ctr">
            <a:solidFill>
              <a:srgbClr val="FF0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latin typeface="+mn-lt"/>
            </a:endParaRPr>
          </a:p>
        </p:txBody>
      </p:sp>
      <p:sp>
        <p:nvSpPr>
          <p:cNvPr id="16433" name="Téglalap 78"/>
          <p:cNvSpPr>
            <a:spLocks noChangeArrowheads="1"/>
          </p:cNvSpPr>
          <p:nvPr/>
        </p:nvSpPr>
        <p:spPr bwMode="auto">
          <a:xfrm>
            <a:off x="8556625" y="5197475"/>
            <a:ext cx="80963" cy="80963"/>
          </a:xfrm>
          <a:prstGeom prst="rect">
            <a:avLst/>
          </a:prstGeom>
          <a:solidFill>
            <a:srgbClr val="FF0000"/>
          </a:solidFill>
          <a:ln w="12700" algn="ctr">
            <a:solidFill>
              <a:srgbClr val="FF0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latin typeface="+mn-lt"/>
            </a:endParaRPr>
          </a:p>
        </p:txBody>
      </p:sp>
      <p:sp>
        <p:nvSpPr>
          <p:cNvPr id="16434" name="Téglalap 79"/>
          <p:cNvSpPr>
            <a:spLocks noChangeArrowheads="1"/>
          </p:cNvSpPr>
          <p:nvPr/>
        </p:nvSpPr>
        <p:spPr bwMode="auto">
          <a:xfrm>
            <a:off x="8642350" y="5106988"/>
            <a:ext cx="80963" cy="80962"/>
          </a:xfrm>
          <a:prstGeom prst="rect">
            <a:avLst/>
          </a:prstGeom>
          <a:solidFill>
            <a:srgbClr val="FF0000"/>
          </a:solidFill>
          <a:ln w="12700" algn="ctr">
            <a:solidFill>
              <a:srgbClr val="FF0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latin typeface="+mn-lt"/>
            </a:endParaRPr>
          </a:p>
        </p:txBody>
      </p:sp>
      <p:sp>
        <p:nvSpPr>
          <p:cNvPr id="16435" name="Téglalap 80"/>
          <p:cNvSpPr>
            <a:spLocks noChangeArrowheads="1"/>
          </p:cNvSpPr>
          <p:nvPr/>
        </p:nvSpPr>
        <p:spPr bwMode="auto">
          <a:xfrm>
            <a:off x="8194675" y="5035550"/>
            <a:ext cx="80963" cy="80963"/>
          </a:xfrm>
          <a:prstGeom prst="rect">
            <a:avLst/>
          </a:prstGeom>
          <a:solidFill>
            <a:schemeClr val="accent1"/>
          </a:solidFill>
          <a:ln w="12700" algn="ctr">
            <a:solidFill>
              <a:schemeClr val="accent1"/>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latin typeface="+mn-lt"/>
            </a:endParaRPr>
          </a:p>
        </p:txBody>
      </p:sp>
      <p:sp>
        <p:nvSpPr>
          <p:cNvPr id="16436" name="Téglalap 81"/>
          <p:cNvSpPr>
            <a:spLocks noChangeArrowheads="1"/>
          </p:cNvSpPr>
          <p:nvPr/>
        </p:nvSpPr>
        <p:spPr bwMode="auto">
          <a:xfrm>
            <a:off x="8118475" y="5106988"/>
            <a:ext cx="80963" cy="80962"/>
          </a:xfrm>
          <a:prstGeom prst="rect">
            <a:avLst/>
          </a:prstGeom>
          <a:solidFill>
            <a:schemeClr val="accent1"/>
          </a:solidFill>
          <a:ln w="12700" algn="ctr">
            <a:solidFill>
              <a:schemeClr val="accent1"/>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latin typeface="+mn-lt"/>
            </a:endParaRPr>
          </a:p>
        </p:txBody>
      </p:sp>
      <p:sp>
        <p:nvSpPr>
          <p:cNvPr id="16437" name="Téglalap 82"/>
          <p:cNvSpPr>
            <a:spLocks noChangeArrowheads="1"/>
          </p:cNvSpPr>
          <p:nvPr/>
        </p:nvSpPr>
        <p:spPr bwMode="auto">
          <a:xfrm>
            <a:off x="8275638" y="5111750"/>
            <a:ext cx="80962" cy="80963"/>
          </a:xfrm>
          <a:prstGeom prst="rect">
            <a:avLst/>
          </a:prstGeom>
          <a:solidFill>
            <a:schemeClr val="accent1"/>
          </a:solidFill>
          <a:ln w="12700" algn="ctr">
            <a:solidFill>
              <a:schemeClr val="accent1"/>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latin typeface="+mn-lt"/>
            </a:endParaRPr>
          </a:p>
        </p:txBody>
      </p:sp>
      <p:sp>
        <p:nvSpPr>
          <p:cNvPr id="16438" name="Téglalap 83"/>
          <p:cNvSpPr>
            <a:spLocks noChangeArrowheads="1"/>
          </p:cNvSpPr>
          <p:nvPr/>
        </p:nvSpPr>
        <p:spPr bwMode="auto">
          <a:xfrm>
            <a:off x="8199438" y="5197475"/>
            <a:ext cx="80962" cy="80963"/>
          </a:xfrm>
          <a:prstGeom prst="rect">
            <a:avLst/>
          </a:prstGeom>
          <a:solidFill>
            <a:schemeClr val="accent1"/>
          </a:solidFill>
          <a:ln w="12700" algn="ctr">
            <a:solidFill>
              <a:schemeClr val="accent1"/>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latin typeface="+mn-lt"/>
            </a:endParaRPr>
          </a:p>
        </p:txBody>
      </p:sp>
      <p:sp>
        <p:nvSpPr>
          <p:cNvPr id="16439" name="Téglalap 84"/>
          <p:cNvSpPr>
            <a:spLocks noChangeArrowheads="1"/>
          </p:cNvSpPr>
          <p:nvPr/>
        </p:nvSpPr>
        <p:spPr bwMode="auto">
          <a:xfrm>
            <a:off x="8180388" y="5106988"/>
            <a:ext cx="80962" cy="80962"/>
          </a:xfrm>
          <a:prstGeom prst="rect">
            <a:avLst/>
          </a:prstGeom>
          <a:solidFill>
            <a:schemeClr val="accent1"/>
          </a:solidFill>
          <a:ln w="12700" algn="ctr">
            <a:solidFill>
              <a:schemeClr val="accent1"/>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latin typeface="+mn-lt"/>
            </a:endParaRPr>
          </a:p>
        </p:txBody>
      </p:sp>
      <p:sp>
        <p:nvSpPr>
          <p:cNvPr id="16440" name="Téglalap 85"/>
          <p:cNvSpPr>
            <a:spLocks noChangeArrowheads="1"/>
          </p:cNvSpPr>
          <p:nvPr/>
        </p:nvSpPr>
        <p:spPr bwMode="auto">
          <a:xfrm>
            <a:off x="8118475" y="5197475"/>
            <a:ext cx="80963" cy="80963"/>
          </a:xfrm>
          <a:prstGeom prst="rect">
            <a:avLst/>
          </a:prstGeom>
          <a:solidFill>
            <a:schemeClr val="accent1"/>
          </a:solidFill>
          <a:ln w="12700" algn="ctr">
            <a:solidFill>
              <a:schemeClr val="accent1"/>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latin typeface="+mn-lt"/>
            </a:endParaRPr>
          </a:p>
        </p:txBody>
      </p:sp>
      <p:sp>
        <p:nvSpPr>
          <p:cNvPr id="16441" name="Szövegdoboz 86"/>
          <p:cNvSpPr txBox="1">
            <a:spLocks noChangeArrowheads="1"/>
          </p:cNvSpPr>
          <p:nvPr/>
        </p:nvSpPr>
        <p:spPr bwMode="auto">
          <a:xfrm>
            <a:off x="693738" y="1492250"/>
            <a:ext cx="197201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hu-HU" altLang="hu-HU" sz="2000" dirty="0" err="1" smtClean="0">
                <a:latin typeface="+mn-lt"/>
              </a:rPr>
              <a:t>Referenc</a:t>
            </a:r>
            <a:r>
              <a:rPr lang="en-US" altLang="hu-HU" sz="2000" dirty="0" smtClean="0">
                <a:latin typeface="+mn-lt"/>
              </a:rPr>
              <a:t>e state</a:t>
            </a:r>
            <a:endParaRPr lang="en-US" altLang="hu-HU" sz="2000" dirty="0">
              <a:latin typeface="+mn-lt"/>
            </a:endParaRPr>
          </a:p>
          <a:p>
            <a:r>
              <a:rPr lang="en-US" altLang="hu-HU" sz="2000" dirty="0">
                <a:latin typeface="+mn-lt"/>
              </a:rPr>
              <a:t>(</a:t>
            </a:r>
            <a:r>
              <a:rPr lang="en-US" altLang="hu-HU" sz="2000" dirty="0" smtClean="0">
                <a:latin typeface="+mn-lt"/>
              </a:rPr>
              <a:t>modeling space)</a:t>
            </a:r>
            <a:endParaRPr lang="hu-HU" altLang="hu-HU" sz="2000" dirty="0">
              <a:latin typeface="+mn-lt"/>
            </a:endParaRPr>
          </a:p>
        </p:txBody>
      </p:sp>
      <p:sp>
        <p:nvSpPr>
          <p:cNvPr id="16442" name="Jobbra nyíl 87"/>
          <p:cNvSpPr>
            <a:spLocks noChangeArrowheads="1"/>
          </p:cNvSpPr>
          <p:nvPr/>
        </p:nvSpPr>
        <p:spPr bwMode="auto">
          <a:xfrm>
            <a:off x="2017713" y="2249488"/>
            <a:ext cx="1639887" cy="850900"/>
          </a:xfrm>
          <a:prstGeom prst="rightArrow">
            <a:avLst>
              <a:gd name="adj1" fmla="val 50000"/>
              <a:gd name="adj2" fmla="val 50037"/>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hu-HU" altLang="hu-HU" sz="1800" dirty="0" err="1" smtClean="0">
                <a:latin typeface="+mn-lt"/>
              </a:rPr>
              <a:t>ve</a:t>
            </a:r>
            <a:r>
              <a:rPr lang="en-US" altLang="hu-HU" sz="1800" dirty="0" err="1" smtClean="0">
                <a:latin typeface="+mn-lt"/>
              </a:rPr>
              <a:t>ctorization</a:t>
            </a:r>
            <a:endParaRPr lang="hu-HU" altLang="hu-HU" sz="1800" dirty="0">
              <a:latin typeface="+mn-lt"/>
            </a:endParaRPr>
          </a:p>
        </p:txBody>
      </p:sp>
      <p:sp>
        <p:nvSpPr>
          <p:cNvPr id="16443" name="Jobbra nyíl 88"/>
          <p:cNvSpPr>
            <a:spLocks noChangeArrowheads="1"/>
          </p:cNvSpPr>
          <p:nvPr/>
        </p:nvSpPr>
        <p:spPr bwMode="auto">
          <a:xfrm>
            <a:off x="4993946" y="2054225"/>
            <a:ext cx="1716344" cy="1119188"/>
          </a:xfrm>
          <a:prstGeom prst="rightArrow">
            <a:avLst>
              <a:gd name="adj1" fmla="val 50000"/>
              <a:gd name="adj2" fmla="val 50008"/>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hu-HU" altLang="hu-HU" sz="1800" dirty="0" err="1" smtClean="0">
                <a:latin typeface="+mn-lt"/>
              </a:rPr>
              <a:t>Model</a:t>
            </a:r>
            <a:r>
              <a:rPr lang="en-US" altLang="hu-HU" sz="1800" dirty="0" err="1" smtClean="0">
                <a:latin typeface="+mn-lt"/>
              </a:rPr>
              <a:t>ing</a:t>
            </a:r>
            <a:r>
              <a:rPr lang="en-US" altLang="hu-HU" sz="1800" dirty="0" smtClean="0">
                <a:latin typeface="+mn-lt"/>
              </a:rPr>
              <a:t> transform</a:t>
            </a:r>
            <a:endParaRPr lang="hu-HU" altLang="hu-HU" sz="1800" dirty="0">
              <a:latin typeface="+mn-lt"/>
            </a:endParaRPr>
          </a:p>
        </p:txBody>
      </p:sp>
      <p:sp>
        <p:nvSpPr>
          <p:cNvPr id="16444" name="Szövegdoboz 89"/>
          <p:cNvSpPr txBox="1">
            <a:spLocks noChangeArrowheads="1"/>
          </p:cNvSpPr>
          <p:nvPr/>
        </p:nvSpPr>
        <p:spPr bwMode="auto">
          <a:xfrm>
            <a:off x="6908800" y="1196975"/>
            <a:ext cx="81990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hu-HU" sz="2000" dirty="0" smtClean="0">
                <a:latin typeface="+mn-lt"/>
              </a:rPr>
              <a:t>World</a:t>
            </a:r>
            <a:endParaRPr lang="hu-HU" altLang="hu-HU" sz="2000" dirty="0">
              <a:latin typeface="+mn-lt"/>
            </a:endParaRPr>
          </a:p>
        </p:txBody>
      </p:sp>
      <p:sp>
        <p:nvSpPr>
          <p:cNvPr id="16445" name="Szövegdoboz 90"/>
          <p:cNvSpPr txBox="1">
            <a:spLocks noChangeArrowheads="1"/>
          </p:cNvSpPr>
          <p:nvPr/>
        </p:nvSpPr>
        <p:spPr bwMode="auto">
          <a:xfrm>
            <a:off x="7251700" y="2932113"/>
            <a:ext cx="101239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hu-HU" sz="2000" dirty="0" smtClean="0">
                <a:latin typeface="+mn-lt"/>
              </a:rPr>
              <a:t>window</a:t>
            </a:r>
            <a:endParaRPr lang="hu-HU" altLang="hu-HU" sz="2000" dirty="0">
              <a:latin typeface="+mn-lt"/>
            </a:endParaRPr>
          </a:p>
        </p:txBody>
      </p:sp>
      <p:sp>
        <p:nvSpPr>
          <p:cNvPr id="16446" name="Szövegdoboz 93"/>
          <p:cNvSpPr txBox="1">
            <a:spLocks noChangeArrowheads="1"/>
          </p:cNvSpPr>
          <p:nvPr/>
        </p:nvSpPr>
        <p:spPr bwMode="auto">
          <a:xfrm>
            <a:off x="3786188" y="4103688"/>
            <a:ext cx="249497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hu-HU" sz="2000" dirty="0" smtClean="0">
                <a:latin typeface="+mn-lt"/>
              </a:rPr>
              <a:t>Screen or </a:t>
            </a:r>
            <a:r>
              <a:rPr lang="en-US" altLang="hu-HU" sz="2000" dirty="0" err="1" smtClean="0">
                <a:latin typeface="+mn-lt"/>
              </a:rPr>
              <a:t>appWindow</a:t>
            </a:r>
            <a:endParaRPr lang="hu-HU" altLang="hu-HU" sz="2000" dirty="0">
              <a:latin typeface="+mn-lt"/>
            </a:endParaRPr>
          </a:p>
        </p:txBody>
      </p:sp>
      <p:sp>
        <p:nvSpPr>
          <p:cNvPr id="16447" name="Szövegdoboz 94"/>
          <p:cNvSpPr txBox="1">
            <a:spLocks noChangeArrowheads="1"/>
          </p:cNvSpPr>
          <p:nvPr/>
        </p:nvSpPr>
        <p:spPr bwMode="auto">
          <a:xfrm>
            <a:off x="4240213" y="4598988"/>
            <a:ext cx="111472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hu-HU" sz="2000" dirty="0" smtClean="0">
                <a:latin typeface="+mn-lt"/>
              </a:rPr>
              <a:t>viewport</a:t>
            </a:r>
            <a:endParaRPr lang="hu-HU" altLang="hu-HU" sz="2000" dirty="0">
              <a:latin typeface="+mn-lt"/>
            </a:endParaRPr>
          </a:p>
        </p:txBody>
      </p:sp>
      <p:sp>
        <p:nvSpPr>
          <p:cNvPr id="16448" name="Szövegdoboz 95"/>
          <p:cNvSpPr txBox="1">
            <a:spLocks noChangeArrowheads="1"/>
          </p:cNvSpPr>
          <p:nvPr/>
        </p:nvSpPr>
        <p:spPr bwMode="auto">
          <a:xfrm>
            <a:off x="352206" y="6149046"/>
            <a:ext cx="211083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hu-HU" sz="2000" dirty="0" smtClean="0">
                <a:latin typeface="+mn-lt"/>
              </a:rPr>
              <a:t>Normalized device</a:t>
            </a:r>
          </a:p>
          <a:p>
            <a:r>
              <a:rPr lang="en-US" altLang="hu-HU" sz="2000" dirty="0" smtClean="0">
                <a:latin typeface="+mn-lt"/>
              </a:rPr>
              <a:t>space</a:t>
            </a:r>
            <a:endParaRPr lang="hu-HU" altLang="hu-HU" sz="2000" dirty="0">
              <a:latin typeface="+mn-lt"/>
            </a:endParaRPr>
          </a:p>
        </p:txBody>
      </p:sp>
      <p:sp>
        <p:nvSpPr>
          <p:cNvPr id="16449" name="Jobbra nyíl 96"/>
          <p:cNvSpPr>
            <a:spLocks noChangeArrowheads="1"/>
          </p:cNvSpPr>
          <p:nvPr/>
        </p:nvSpPr>
        <p:spPr bwMode="auto">
          <a:xfrm>
            <a:off x="2174875" y="4503738"/>
            <a:ext cx="1589088" cy="1712912"/>
          </a:xfrm>
          <a:prstGeom prst="rightArrow">
            <a:avLst>
              <a:gd name="adj1" fmla="val 50000"/>
              <a:gd name="adj2" fmla="val 39141"/>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hu-HU" sz="1800" dirty="0" smtClean="0">
                <a:latin typeface="+mn-lt"/>
              </a:rPr>
              <a:t>Clipping</a:t>
            </a:r>
            <a:r>
              <a:rPr lang="hu-HU" altLang="hu-HU" sz="1800" dirty="0" smtClean="0">
                <a:latin typeface="+mn-lt"/>
              </a:rPr>
              <a:t> </a:t>
            </a:r>
            <a:r>
              <a:rPr lang="hu-HU" altLang="hu-HU" sz="1800" dirty="0">
                <a:latin typeface="+mn-lt"/>
              </a:rPr>
              <a:t>+ </a:t>
            </a:r>
            <a:r>
              <a:rPr lang="en-US" altLang="hu-HU" sz="1800" dirty="0" smtClean="0">
                <a:latin typeface="+mn-lt"/>
              </a:rPr>
              <a:t>viewport</a:t>
            </a:r>
          </a:p>
          <a:p>
            <a:r>
              <a:rPr lang="en-US" altLang="hu-HU" sz="1800" dirty="0" smtClean="0">
                <a:latin typeface="+mn-lt"/>
              </a:rPr>
              <a:t>transform</a:t>
            </a:r>
            <a:endParaRPr lang="hu-HU" altLang="hu-HU" sz="1800" dirty="0">
              <a:latin typeface="+mn-lt"/>
            </a:endParaRPr>
          </a:p>
        </p:txBody>
      </p:sp>
      <p:sp>
        <p:nvSpPr>
          <p:cNvPr id="98" name="Kanyar felfelé 97"/>
          <p:cNvSpPr/>
          <p:nvPr/>
        </p:nvSpPr>
        <p:spPr bwMode="auto">
          <a:xfrm flipH="1" flipV="1">
            <a:off x="1152525" y="3668713"/>
            <a:ext cx="6764338" cy="911225"/>
          </a:xfrm>
          <a:prstGeom prst="bentUpArrow">
            <a:avLst>
              <a:gd name="adj1" fmla="val 25000"/>
              <a:gd name="adj2" fmla="val 24303"/>
              <a:gd name="adj3" fmla="val 36152"/>
            </a:avLst>
          </a:prstGeom>
          <a:noFill/>
          <a:ln w="12700" cap="flat" cmpd="sng" algn="ctr">
            <a:solidFill>
              <a:schemeClr val="tx1"/>
            </a:solidFill>
            <a:prstDash val="solid"/>
            <a:round/>
            <a:headEnd type="none" w="med" len="med"/>
            <a:tailEnd type="none" w="med" len="med"/>
          </a:ln>
          <a:effectLst/>
        </p:spPr>
        <p:txBody>
          <a:bodyPr/>
          <a:lstStyle/>
          <a:p>
            <a:pPr>
              <a:defRPr/>
            </a:pPr>
            <a:endParaRPr lang="hu-HU">
              <a:latin typeface="+mn-lt"/>
            </a:endParaRPr>
          </a:p>
        </p:txBody>
      </p:sp>
      <p:sp>
        <p:nvSpPr>
          <p:cNvPr id="16451" name="Téglalap 98"/>
          <p:cNvSpPr>
            <a:spLocks noChangeArrowheads="1"/>
          </p:cNvSpPr>
          <p:nvPr/>
        </p:nvSpPr>
        <p:spPr bwMode="auto">
          <a:xfrm>
            <a:off x="3843338" y="3621088"/>
            <a:ext cx="20018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hu-HU" altLang="hu-HU" sz="1800">
                <a:solidFill>
                  <a:srgbClr val="FFFFFF"/>
                </a:solidFill>
                <a:latin typeface="+mn-lt"/>
              </a:rPr>
              <a:t>Képernyőre vetítés</a:t>
            </a:r>
          </a:p>
        </p:txBody>
      </p:sp>
      <p:sp>
        <p:nvSpPr>
          <p:cNvPr id="16452" name="Téglalap 99"/>
          <p:cNvSpPr>
            <a:spLocks noChangeArrowheads="1"/>
          </p:cNvSpPr>
          <p:nvPr/>
        </p:nvSpPr>
        <p:spPr bwMode="auto">
          <a:xfrm>
            <a:off x="3808413" y="4514850"/>
            <a:ext cx="1651000" cy="1585913"/>
          </a:xfrm>
          <a:prstGeom prst="rect">
            <a:avLst/>
          </a:prstGeom>
          <a:noFill/>
          <a:ln w="28575" algn="ctr">
            <a:solidFill>
              <a:schemeClr val="tx1"/>
            </a:solidFill>
            <a:prstDash val="sysDash"/>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latin typeface="+mn-lt"/>
            </a:endParaRPr>
          </a:p>
        </p:txBody>
      </p:sp>
      <p:sp>
        <p:nvSpPr>
          <p:cNvPr id="16453" name="Téglalap 100"/>
          <p:cNvSpPr>
            <a:spLocks noChangeArrowheads="1"/>
          </p:cNvSpPr>
          <p:nvPr/>
        </p:nvSpPr>
        <p:spPr bwMode="auto">
          <a:xfrm>
            <a:off x="7250113" y="4530725"/>
            <a:ext cx="1652587" cy="1585913"/>
          </a:xfrm>
          <a:prstGeom prst="rect">
            <a:avLst/>
          </a:prstGeom>
          <a:noFill/>
          <a:ln w="28575" algn="ctr">
            <a:solidFill>
              <a:schemeClr val="tx1"/>
            </a:solidFill>
            <a:prstDash val="sysDash"/>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latin typeface="+mn-lt"/>
            </a:endParaRPr>
          </a:p>
        </p:txBody>
      </p:sp>
      <p:sp>
        <p:nvSpPr>
          <p:cNvPr id="16454" name="Jobbra nyíl 101"/>
          <p:cNvSpPr>
            <a:spLocks noChangeArrowheads="1"/>
          </p:cNvSpPr>
          <p:nvPr/>
        </p:nvSpPr>
        <p:spPr bwMode="auto">
          <a:xfrm>
            <a:off x="5522913" y="4819650"/>
            <a:ext cx="1697037" cy="1119188"/>
          </a:xfrm>
          <a:prstGeom prst="rightArrow">
            <a:avLst>
              <a:gd name="adj1" fmla="val 50000"/>
              <a:gd name="adj2" fmla="val 49996"/>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hu-HU" sz="1800" dirty="0" smtClean="0">
                <a:latin typeface="+mn-lt"/>
              </a:rPr>
              <a:t>rasterization</a:t>
            </a:r>
            <a:endParaRPr lang="hu-HU" altLang="hu-HU" sz="1800" dirty="0">
              <a:latin typeface="+mn-lt"/>
            </a:endParaRPr>
          </a:p>
        </p:txBody>
      </p:sp>
      <p:sp>
        <p:nvSpPr>
          <p:cNvPr id="16458" name="Szövegdoboz 94"/>
          <p:cNvSpPr txBox="1">
            <a:spLocks noChangeArrowheads="1"/>
          </p:cNvSpPr>
          <p:nvPr/>
        </p:nvSpPr>
        <p:spPr bwMode="auto">
          <a:xfrm>
            <a:off x="7716357" y="4610100"/>
            <a:ext cx="111472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hu-HU" sz="2000" dirty="0" smtClean="0">
                <a:latin typeface="+mn-lt"/>
              </a:rPr>
              <a:t>viewport</a:t>
            </a:r>
            <a:endParaRPr lang="hu-HU" altLang="hu-HU" sz="2000" dirty="0">
              <a:latin typeface="+mn-lt"/>
            </a:endParaRPr>
          </a:p>
        </p:txBody>
      </p:sp>
      <p:sp>
        <p:nvSpPr>
          <p:cNvPr id="2" name="Cím 1"/>
          <p:cNvSpPr>
            <a:spLocks noGrp="1"/>
          </p:cNvSpPr>
          <p:nvPr>
            <p:ph type="title"/>
          </p:nvPr>
        </p:nvSpPr>
        <p:spPr/>
        <p:txBody>
          <a:bodyPr>
            <a:normAutofit fontScale="90000"/>
          </a:bodyPr>
          <a:lstStyle/>
          <a:p>
            <a:r>
              <a:rPr lang="hu-HU" dirty="0" err="1" smtClean="0">
                <a:solidFill>
                  <a:srgbClr val="FF0000"/>
                </a:solidFill>
              </a:rPr>
              <a:t>Object</a:t>
            </a:r>
            <a:r>
              <a:rPr lang="en-US" dirty="0">
                <a:solidFill>
                  <a:srgbClr val="FF0000"/>
                </a:solidFill>
              </a:rPr>
              <a:t>-</a:t>
            </a:r>
            <a:r>
              <a:rPr lang="hu-HU" dirty="0" err="1" smtClean="0">
                <a:solidFill>
                  <a:srgbClr val="FF0000"/>
                </a:solidFill>
              </a:rPr>
              <a:t>driven</a:t>
            </a:r>
            <a:r>
              <a:rPr lang="hu-HU" dirty="0" smtClean="0">
                <a:solidFill>
                  <a:srgbClr val="FF0000"/>
                </a:solidFill>
              </a:rPr>
              <a:t> </a:t>
            </a:r>
            <a:r>
              <a:rPr lang="hu-HU" dirty="0" err="1" smtClean="0">
                <a:solidFill>
                  <a:srgbClr val="FF0000"/>
                </a:solidFill>
              </a:rPr>
              <a:t>rendering</a:t>
            </a:r>
            <a:r>
              <a:rPr lang="hu-HU" dirty="0" smtClean="0">
                <a:solidFill>
                  <a:srgbClr val="FF0000"/>
                </a:solidFill>
              </a:rPr>
              <a:t>:</a:t>
            </a:r>
            <a:r>
              <a:rPr lang="en-US" dirty="0" smtClean="0">
                <a:solidFill>
                  <a:srgbClr val="FF0000"/>
                </a:solidFill>
              </a:rPr>
              <a:t> </a:t>
            </a:r>
            <a:r>
              <a:rPr lang="hu-HU" dirty="0" smtClean="0">
                <a:solidFill>
                  <a:srgbClr val="FF0000"/>
                </a:solidFill>
              </a:rPr>
              <a:t>2D </a:t>
            </a:r>
            <a:r>
              <a:rPr lang="en-US" dirty="0" smtClean="0">
                <a:solidFill>
                  <a:srgbClr val="FF0000"/>
                </a:solidFill>
              </a:rPr>
              <a:t>pipeline</a:t>
            </a:r>
            <a:endParaRPr lang="hu-HU" dirty="0">
              <a:solidFill>
                <a:srgbClr val="FF0000"/>
              </a:solidFill>
            </a:endParaRPr>
          </a:p>
        </p:txBody>
      </p:sp>
      <p:sp>
        <p:nvSpPr>
          <p:cNvPr id="87" name="Szövegdoboz 93"/>
          <p:cNvSpPr txBox="1">
            <a:spLocks noChangeArrowheads="1"/>
          </p:cNvSpPr>
          <p:nvPr/>
        </p:nvSpPr>
        <p:spPr bwMode="auto">
          <a:xfrm>
            <a:off x="3763963" y="6159198"/>
            <a:ext cx="154382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hu-HU" sz="2000" dirty="0" smtClean="0">
                <a:latin typeface="+mn-lt"/>
              </a:rPr>
              <a:t>Screen space</a:t>
            </a:r>
            <a:endParaRPr lang="hu-HU" altLang="hu-HU" sz="2000" dirty="0">
              <a:latin typeface="+mn-lt"/>
            </a:endParaRPr>
          </a:p>
        </p:txBody>
      </p:sp>
      <p:grpSp>
        <p:nvGrpSpPr>
          <p:cNvPr id="88" name="Csoportba foglalás 32"/>
          <p:cNvGrpSpPr>
            <a:grpSpLocks/>
          </p:cNvGrpSpPr>
          <p:nvPr/>
        </p:nvGrpSpPr>
        <p:grpSpPr bwMode="auto">
          <a:xfrm rot="-2445275">
            <a:off x="932004" y="4805469"/>
            <a:ext cx="917575" cy="702268"/>
            <a:chOff x="3380593" y="2563210"/>
            <a:chExt cx="1094509" cy="891286"/>
          </a:xfrm>
        </p:grpSpPr>
        <p:sp>
          <p:nvSpPr>
            <p:cNvPr id="89" name="Téglalap 33"/>
            <p:cNvSpPr>
              <a:spLocks noChangeArrowheads="1"/>
            </p:cNvSpPr>
            <p:nvPr/>
          </p:nvSpPr>
          <p:spPr bwMode="auto">
            <a:xfrm>
              <a:off x="3380593" y="2563210"/>
              <a:ext cx="1094509" cy="891286"/>
            </a:xfrm>
            <a:prstGeom prst="rect">
              <a:avLst/>
            </a:prstGeom>
            <a:noFill/>
            <a:ln w="28575" algn="ctr">
              <a:solidFill>
                <a:srgbClr val="FFC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latin typeface="+mn-lt"/>
              </a:endParaRPr>
            </a:p>
          </p:txBody>
        </p:sp>
        <p:sp>
          <p:nvSpPr>
            <p:cNvPr id="90" name="Téglalap 34"/>
            <p:cNvSpPr>
              <a:spLocks noChangeArrowheads="1"/>
            </p:cNvSpPr>
            <p:nvPr/>
          </p:nvSpPr>
          <p:spPr bwMode="auto">
            <a:xfrm>
              <a:off x="3685309" y="2826326"/>
              <a:ext cx="193964" cy="221673"/>
            </a:xfrm>
            <a:prstGeom prst="rect">
              <a:avLst/>
            </a:prstGeom>
            <a:solidFill>
              <a:schemeClr val="accent1"/>
            </a:solidFill>
            <a:ln w="12700" algn="ctr">
              <a:no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latin typeface="+mn-lt"/>
              </a:endParaRPr>
            </a:p>
          </p:txBody>
        </p:sp>
        <p:sp>
          <p:nvSpPr>
            <p:cNvPr id="91" name="Téglalap 35"/>
            <p:cNvSpPr>
              <a:spLocks noChangeArrowheads="1"/>
            </p:cNvSpPr>
            <p:nvPr/>
          </p:nvSpPr>
          <p:spPr bwMode="auto">
            <a:xfrm>
              <a:off x="4028509" y="2795987"/>
              <a:ext cx="193964" cy="221673"/>
            </a:xfrm>
            <a:prstGeom prst="rect">
              <a:avLst/>
            </a:prstGeom>
            <a:solidFill>
              <a:schemeClr val="accent1"/>
            </a:solidFill>
            <a:ln w="12700" algn="ctr">
              <a:no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latin typeface="+mn-lt"/>
              </a:endParaRPr>
            </a:p>
          </p:txBody>
        </p:sp>
        <p:sp>
          <p:nvSpPr>
            <p:cNvPr id="92" name="Szabadkézi sokszög 36"/>
            <p:cNvSpPr>
              <a:spLocks/>
            </p:cNvSpPr>
            <p:nvPr/>
          </p:nvSpPr>
          <p:spPr bwMode="auto">
            <a:xfrm>
              <a:off x="3687586" y="3123508"/>
              <a:ext cx="512618" cy="180109"/>
            </a:xfrm>
            <a:custGeom>
              <a:avLst/>
              <a:gdLst>
                <a:gd name="T0" fmla="*/ 0 w 512618"/>
                <a:gd name="T1" fmla="*/ 0 h 180109"/>
                <a:gd name="T2" fmla="*/ 221673 w 512618"/>
                <a:gd name="T3" fmla="*/ 180109 h 180109"/>
                <a:gd name="T4" fmla="*/ 512618 w 512618"/>
                <a:gd name="T5" fmla="*/ 13854 h 180109"/>
                <a:gd name="T6" fmla="*/ 0 60000 65536"/>
                <a:gd name="T7" fmla="*/ 0 60000 65536"/>
                <a:gd name="T8" fmla="*/ 0 60000 65536"/>
                <a:gd name="T9" fmla="*/ 0 w 512618"/>
                <a:gd name="T10" fmla="*/ 0 h 180109"/>
                <a:gd name="T11" fmla="*/ 512618 w 512618"/>
                <a:gd name="T12" fmla="*/ 180109 h 180109"/>
              </a:gdLst>
              <a:ahLst/>
              <a:cxnLst>
                <a:cxn ang="T6">
                  <a:pos x="T0" y="T1"/>
                </a:cxn>
                <a:cxn ang="T7">
                  <a:pos x="T2" y="T3"/>
                </a:cxn>
                <a:cxn ang="T8">
                  <a:pos x="T4" y="T5"/>
                </a:cxn>
              </a:cxnLst>
              <a:rect l="T9" t="T10" r="T11" b="T12"/>
              <a:pathLst>
                <a:path w="512618" h="180109">
                  <a:moveTo>
                    <a:pt x="0" y="0"/>
                  </a:moveTo>
                  <a:lnTo>
                    <a:pt x="221673" y="180109"/>
                  </a:lnTo>
                  <a:lnTo>
                    <a:pt x="512618" y="13854"/>
                  </a:lnTo>
                </a:path>
              </a:pathLst>
            </a:custGeom>
            <a:noFill/>
            <a:ln w="38100"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hu-HU">
                <a:latin typeface="+mn-lt"/>
              </a:endParaRPr>
            </a:p>
          </p:txBody>
        </p:sp>
      </p:grpSp>
      <p:cxnSp>
        <p:nvCxnSpPr>
          <p:cNvPr id="93" name="Egyenes összekötő nyíllal 37"/>
          <p:cNvCxnSpPr>
            <a:cxnSpLocks noChangeShapeType="1"/>
          </p:cNvCxnSpPr>
          <p:nvPr/>
        </p:nvCxnSpPr>
        <p:spPr bwMode="auto">
          <a:xfrm flipV="1">
            <a:off x="1174750" y="4581525"/>
            <a:ext cx="12700" cy="1641475"/>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94" name="Egyenes összekötő nyíllal 38"/>
          <p:cNvCxnSpPr>
            <a:cxnSpLocks noChangeShapeType="1"/>
          </p:cNvCxnSpPr>
          <p:nvPr/>
        </p:nvCxnSpPr>
        <p:spPr bwMode="auto">
          <a:xfrm flipV="1">
            <a:off x="279400" y="5592763"/>
            <a:ext cx="1801813" cy="0"/>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95" name="Téglalap 40"/>
          <p:cNvSpPr>
            <a:spLocks noChangeArrowheads="1"/>
          </p:cNvSpPr>
          <p:nvPr/>
        </p:nvSpPr>
        <p:spPr bwMode="auto">
          <a:xfrm>
            <a:off x="728663" y="5076825"/>
            <a:ext cx="893762" cy="947738"/>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latin typeface="+mn-lt"/>
            </a:endParaRPr>
          </a:p>
        </p:txBody>
      </p:sp>
      <p:sp>
        <p:nvSpPr>
          <p:cNvPr id="96" name="Szövegdoboz 95"/>
          <p:cNvSpPr txBox="1">
            <a:spLocks noChangeArrowheads="1"/>
          </p:cNvSpPr>
          <p:nvPr/>
        </p:nvSpPr>
        <p:spPr bwMode="auto">
          <a:xfrm>
            <a:off x="-5298" y="5742668"/>
            <a:ext cx="8461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hu-HU" altLang="hu-HU" sz="2000" dirty="0">
                <a:latin typeface="+mn-lt"/>
              </a:rPr>
              <a:t>(-1,</a:t>
            </a:r>
            <a:r>
              <a:rPr lang="hu-HU" altLang="hu-HU" sz="2000" dirty="0" err="1">
                <a:latin typeface="+mn-lt"/>
              </a:rPr>
              <a:t>-1</a:t>
            </a:r>
            <a:r>
              <a:rPr lang="hu-HU" altLang="hu-HU" sz="2000" dirty="0">
                <a:latin typeface="+mn-lt"/>
              </a:rPr>
              <a:t>)</a:t>
            </a:r>
          </a:p>
        </p:txBody>
      </p:sp>
      <p:sp>
        <p:nvSpPr>
          <p:cNvPr id="97" name="Szövegdoboz 95"/>
          <p:cNvSpPr txBox="1">
            <a:spLocks noChangeArrowheads="1"/>
          </p:cNvSpPr>
          <p:nvPr/>
        </p:nvSpPr>
        <p:spPr bwMode="auto">
          <a:xfrm>
            <a:off x="1568768" y="4783773"/>
            <a:ext cx="6746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hu-HU" altLang="hu-HU" sz="2000" dirty="0">
                <a:latin typeface="+mn-lt"/>
              </a:rPr>
              <a:t>(1,</a:t>
            </a:r>
            <a:r>
              <a:rPr lang="hu-HU" altLang="hu-HU" sz="2000" dirty="0" err="1">
                <a:latin typeface="+mn-lt"/>
              </a:rPr>
              <a:t>1</a:t>
            </a:r>
            <a:r>
              <a:rPr lang="hu-HU" altLang="hu-HU" sz="2000" dirty="0">
                <a:latin typeface="+mn-lt"/>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Egyenes összekötő nyíllal 7"/>
          <p:cNvCxnSpPr>
            <a:cxnSpLocks noChangeShapeType="1"/>
          </p:cNvCxnSpPr>
          <p:nvPr/>
        </p:nvCxnSpPr>
        <p:spPr bwMode="auto">
          <a:xfrm flipV="1">
            <a:off x="601663" y="1535113"/>
            <a:ext cx="14287" cy="1966912"/>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 name="Egyenes összekötő nyíllal 8"/>
          <p:cNvCxnSpPr>
            <a:cxnSpLocks noChangeShapeType="1"/>
          </p:cNvCxnSpPr>
          <p:nvPr/>
        </p:nvCxnSpPr>
        <p:spPr bwMode="auto">
          <a:xfrm flipV="1">
            <a:off x="568325" y="3384550"/>
            <a:ext cx="1800225" cy="0"/>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5" name="Téglalap 10"/>
          <p:cNvSpPr>
            <a:spLocks noChangeArrowheads="1"/>
          </p:cNvSpPr>
          <p:nvPr/>
        </p:nvSpPr>
        <p:spPr bwMode="auto">
          <a:xfrm>
            <a:off x="595313" y="2366963"/>
            <a:ext cx="1095375" cy="1011237"/>
          </a:xfrm>
          <a:prstGeom prst="rect">
            <a:avLst/>
          </a:prstGeom>
          <a:noFill/>
          <a:ln w="28575" algn="ctr">
            <a:solidFill>
              <a:srgbClr val="FFC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latin typeface="+mn-lt"/>
            </a:endParaRPr>
          </a:p>
        </p:txBody>
      </p:sp>
      <p:sp>
        <p:nvSpPr>
          <p:cNvPr id="6" name="Ellipszis 11"/>
          <p:cNvSpPr>
            <a:spLocks noChangeArrowheads="1"/>
          </p:cNvSpPr>
          <p:nvPr/>
        </p:nvSpPr>
        <p:spPr bwMode="auto">
          <a:xfrm>
            <a:off x="900113" y="2630488"/>
            <a:ext cx="180975" cy="234950"/>
          </a:xfrm>
          <a:prstGeom prst="ellipse">
            <a:avLst/>
          </a:prstGeom>
          <a:solidFill>
            <a:schemeClr val="accent1"/>
          </a:solidFill>
          <a:ln w="12700" algn="ctr">
            <a:solidFill>
              <a:schemeClr val="tx1"/>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latin typeface="+mn-lt"/>
            </a:endParaRPr>
          </a:p>
        </p:txBody>
      </p:sp>
      <p:sp>
        <p:nvSpPr>
          <p:cNvPr id="7" name="Ellipszis 12"/>
          <p:cNvSpPr>
            <a:spLocks noChangeArrowheads="1"/>
          </p:cNvSpPr>
          <p:nvPr/>
        </p:nvSpPr>
        <p:spPr bwMode="auto">
          <a:xfrm>
            <a:off x="1219200" y="2630488"/>
            <a:ext cx="179388" cy="234950"/>
          </a:xfrm>
          <a:prstGeom prst="ellipse">
            <a:avLst/>
          </a:prstGeom>
          <a:solidFill>
            <a:schemeClr val="accent1"/>
          </a:solidFill>
          <a:ln w="12700" algn="ctr">
            <a:solidFill>
              <a:schemeClr val="tx1"/>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latin typeface="+mn-lt"/>
            </a:endParaRPr>
          </a:p>
        </p:txBody>
      </p:sp>
      <p:sp>
        <p:nvSpPr>
          <p:cNvPr id="8" name="Szabadkézi sokszög 14"/>
          <p:cNvSpPr>
            <a:spLocks/>
          </p:cNvSpPr>
          <p:nvPr/>
        </p:nvSpPr>
        <p:spPr bwMode="auto">
          <a:xfrm>
            <a:off x="900113" y="3059113"/>
            <a:ext cx="512762" cy="198437"/>
          </a:xfrm>
          <a:custGeom>
            <a:avLst/>
            <a:gdLst>
              <a:gd name="T0" fmla="*/ 0 w 512619"/>
              <a:gd name="T1" fmla="*/ 0 h 198581"/>
              <a:gd name="T2" fmla="*/ 236386 w 512619"/>
              <a:gd name="T3" fmla="*/ 192142 h 198581"/>
              <a:gd name="T4" fmla="*/ 514478 w 512619"/>
              <a:gd name="T5" fmla="*/ 27449 h 198581"/>
              <a:gd name="T6" fmla="*/ 0 60000 65536"/>
              <a:gd name="T7" fmla="*/ 0 60000 65536"/>
              <a:gd name="T8" fmla="*/ 0 60000 65536"/>
              <a:gd name="T9" fmla="*/ 0 w 512619"/>
              <a:gd name="T10" fmla="*/ 0 h 198581"/>
              <a:gd name="T11" fmla="*/ 512619 w 512619"/>
              <a:gd name="T12" fmla="*/ 198581 h 198581"/>
            </a:gdLst>
            <a:ahLst/>
            <a:cxnLst>
              <a:cxn ang="T6">
                <a:pos x="T0" y="T1"/>
              </a:cxn>
              <a:cxn ang="T7">
                <a:pos x="T2" y="T3"/>
              </a:cxn>
              <a:cxn ang="T8">
                <a:pos x="T4" y="T5"/>
              </a:cxn>
            </a:cxnLst>
            <a:rect l="T9" t="T10" r="T11" b="T12"/>
            <a:pathLst>
              <a:path w="512619" h="198581">
                <a:moveTo>
                  <a:pt x="0" y="0"/>
                </a:moveTo>
                <a:cubicBezTo>
                  <a:pt x="75046" y="94672"/>
                  <a:pt x="150092" y="189345"/>
                  <a:pt x="235528" y="193963"/>
                </a:cubicBezTo>
                <a:cubicBezTo>
                  <a:pt x="320965" y="198581"/>
                  <a:pt x="416792" y="113145"/>
                  <a:pt x="512619" y="27709"/>
                </a:cubicBezTo>
              </a:path>
            </a:pathLst>
          </a:custGeom>
          <a:noFill/>
          <a:ln w="38100"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hu-HU">
              <a:latin typeface="+mn-lt"/>
            </a:endParaRPr>
          </a:p>
        </p:txBody>
      </p:sp>
      <p:cxnSp>
        <p:nvCxnSpPr>
          <p:cNvPr id="9" name="Egyenes összekötő nyíllal 15"/>
          <p:cNvCxnSpPr>
            <a:cxnSpLocks noChangeShapeType="1"/>
          </p:cNvCxnSpPr>
          <p:nvPr/>
        </p:nvCxnSpPr>
        <p:spPr bwMode="auto">
          <a:xfrm flipV="1">
            <a:off x="3829050" y="1546225"/>
            <a:ext cx="14288" cy="1966913"/>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0" name="Egyenes összekötő nyíllal 16"/>
          <p:cNvCxnSpPr>
            <a:cxnSpLocks noChangeShapeType="1"/>
          </p:cNvCxnSpPr>
          <p:nvPr/>
        </p:nvCxnSpPr>
        <p:spPr bwMode="auto">
          <a:xfrm flipV="1">
            <a:off x="3794125" y="3395663"/>
            <a:ext cx="1801813" cy="0"/>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grpSp>
        <p:nvGrpSpPr>
          <p:cNvPr id="11" name="Csoportba foglalás 24"/>
          <p:cNvGrpSpPr>
            <a:grpSpLocks/>
          </p:cNvGrpSpPr>
          <p:nvPr/>
        </p:nvGrpSpPr>
        <p:grpSpPr bwMode="auto">
          <a:xfrm>
            <a:off x="3822700" y="2376488"/>
            <a:ext cx="1093788" cy="1012825"/>
            <a:chOff x="3380592" y="2576940"/>
            <a:chExt cx="1094509" cy="1011382"/>
          </a:xfrm>
        </p:grpSpPr>
        <p:sp>
          <p:nvSpPr>
            <p:cNvPr id="12" name="Téglalap 17"/>
            <p:cNvSpPr>
              <a:spLocks noChangeArrowheads="1"/>
            </p:cNvSpPr>
            <p:nvPr/>
          </p:nvSpPr>
          <p:spPr bwMode="auto">
            <a:xfrm>
              <a:off x="3380592" y="2576940"/>
              <a:ext cx="1094509" cy="1011382"/>
            </a:xfrm>
            <a:prstGeom prst="rect">
              <a:avLst/>
            </a:prstGeom>
            <a:noFill/>
            <a:ln w="28575" algn="ctr">
              <a:solidFill>
                <a:srgbClr val="FFC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latin typeface="+mn-lt"/>
              </a:endParaRPr>
            </a:p>
          </p:txBody>
        </p:sp>
        <p:sp>
          <p:nvSpPr>
            <p:cNvPr id="13" name="Téglalap 21"/>
            <p:cNvSpPr>
              <a:spLocks noChangeArrowheads="1"/>
            </p:cNvSpPr>
            <p:nvPr/>
          </p:nvSpPr>
          <p:spPr bwMode="auto">
            <a:xfrm>
              <a:off x="3685309" y="2826326"/>
              <a:ext cx="193964" cy="221673"/>
            </a:xfrm>
            <a:prstGeom prst="rect">
              <a:avLst/>
            </a:prstGeom>
            <a:solidFill>
              <a:schemeClr val="accent1"/>
            </a:solidFill>
            <a:ln w="12700" algn="ctr">
              <a:no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latin typeface="+mn-lt"/>
              </a:endParaRPr>
            </a:p>
          </p:txBody>
        </p:sp>
        <p:sp>
          <p:nvSpPr>
            <p:cNvPr id="14" name="Téglalap 22"/>
            <p:cNvSpPr>
              <a:spLocks noChangeArrowheads="1"/>
            </p:cNvSpPr>
            <p:nvPr/>
          </p:nvSpPr>
          <p:spPr bwMode="auto">
            <a:xfrm>
              <a:off x="4003964" y="2826326"/>
              <a:ext cx="193964" cy="221673"/>
            </a:xfrm>
            <a:prstGeom prst="rect">
              <a:avLst/>
            </a:prstGeom>
            <a:solidFill>
              <a:schemeClr val="accent1"/>
            </a:solidFill>
            <a:ln w="12700" algn="ctr">
              <a:no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latin typeface="+mn-lt"/>
              </a:endParaRPr>
            </a:p>
          </p:txBody>
        </p:sp>
        <p:sp>
          <p:nvSpPr>
            <p:cNvPr id="15" name="Szabadkézi sokszög 23"/>
            <p:cNvSpPr>
              <a:spLocks/>
            </p:cNvSpPr>
            <p:nvPr/>
          </p:nvSpPr>
          <p:spPr bwMode="auto">
            <a:xfrm>
              <a:off x="3685309" y="3269673"/>
              <a:ext cx="512618" cy="180109"/>
            </a:xfrm>
            <a:custGeom>
              <a:avLst/>
              <a:gdLst>
                <a:gd name="T0" fmla="*/ 0 w 512618"/>
                <a:gd name="T1" fmla="*/ 0 h 180109"/>
                <a:gd name="T2" fmla="*/ 221673 w 512618"/>
                <a:gd name="T3" fmla="*/ 180109 h 180109"/>
                <a:gd name="T4" fmla="*/ 512618 w 512618"/>
                <a:gd name="T5" fmla="*/ 13854 h 180109"/>
                <a:gd name="T6" fmla="*/ 0 60000 65536"/>
                <a:gd name="T7" fmla="*/ 0 60000 65536"/>
                <a:gd name="T8" fmla="*/ 0 60000 65536"/>
                <a:gd name="T9" fmla="*/ 0 w 512618"/>
                <a:gd name="T10" fmla="*/ 0 h 180109"/>
                <a:gd name="T11" fmla="*/ 512618 w 512618"/>
                <a:gd name="T12" fmla="*/ 180109 h 180109"/>
              </a:gdLst>
              <a:ahLst/>
              <a:cxnLst>
                <a:cxn ang="T6">
                  <a:pos x="T0" y="T1"/>
                </a:cxn>
                <a:cxn ang="T7">
                  <a:pos x="T2" y="T3"/>
                </a:cxn>
                <a:cxn ang="T8">
                  <a:pos x="T4" y="T5"/>
                </a:cxn>
              </a:cxnLst>
              <a:rect l="T9" t="T10" r="T11" b="T12"/>
              <a:pathLst>
                <a:path w="512618" h="180109">
                  <a:moveTo>
                    <a:pt x="0" y="0"/>
                  </a:moveTo>
                  <a:lnTo>
                    <a:pt x="221673" y="180109"/>
                  </a:lnTo>
                  <a:lnTo>
                    <a:pt x="512618" y="13854"/>
                  </a:lnTo>
                </a:path>
              </a:pathLst>
            </a:custGeom>
            <a:noFill/>
            <a:ln w="38100"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hu-HU">
                <a:latin typeface="+mn-lt"/>
              </a:endParaRPr>
            </a:p>
          </p:txBody>
        </p:sp>
      </p:grpSp>
      <p:grpSp>
        <p:nvGrpSpPr>
          <p:cNvPr id="16" name="Csoportba foglalás 25"/>
          <p:cNvGrpSpPr>
            <a:grpSpLocks/>
          </p:cNvGrpSpPr>
          <p:nvPr/>
        </p:nvGrpSpPr>
        <p:grpSpPr bwMode="auto">
          <a:xfrm rot="-2445275">
            <a:off x="7267575" y="1633538"/>
            <a:ext cx="1492250" cy="817562"/>
            <a:chOff x="3380592" y="2576940"/>
            <a:chExt cx="1094509" cy="1011382"/>
          </a:xfrm>
        </p:grpSpPr>
        <p:sp>
          <p:nvSpPr>
            <p:cNvPr id="17" name="Téglalap 26"/>
            <p:cNvSpPr>
              <a:spLocks noChangeArrowheads="1"/>
            </p:cNvSpPr>
            <p:nvPr/>
          </p:nvSpPr>
          <p:spPr bwMode="auto">
            <a:xfrm>
              <a:off x="3380592" y="2576940"/>
              <a:ext cx="1094509" cy="1011382"/>
            </a:xfrm>
            <a:prstGeom prst="rect">
              <a:avLst/>
            </a:prstGeom>
            <a:noFill/>
            <a:ln w="28575" algn="ctr">
              <a:solidFill>
                <a:srgbClr val="FFC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latin typeface="+mn-lt"/>
              </a:endParaRPr>
            </a:p>
          </p:txBody>
        </p:sp>
        <p:sp>
          <p:nvSpPr>
            <p:cNvPr id="18" name="Téglalap 27"/>
            <p:cNvSpPr>
              <a:spLocks noChangeArrowheads="1"/>
            </p:cNvSpPr>
            <p:nvPr/>
          </p:nvSpPr>
          <p:spPr bwMode="auto">
            <a:xfrm>
              <a:off x="3685309" y="2826326"/>
              <a:ext cx="193964" cy="221673"/>
            </a:xfrm>
            <a:prstGeom prst="rect">
              <a:avLst/>
            </a:prstGeom>
            <a:solidFill>
              <a:schemeClr val="accent1"/>
            </a:solidFill>
            <a:ln w="12700" algn="ctr">
              <a:no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latin typeface="+mn-lt"/>
              </a:endParaRPr>
            </a:p>
          </p:txBody>
        </p:sp>
        <p:sp>
          <p:nvSpPr>
            <p:cNvPr id="19" name="Téglalap 28"/>
            <p:cNvSpPr>
              <a:spLocks noChangeArrowheads="1"/>
            </p:cNvSpPr>
            <p:nvPr/>
          </p:nvSpPr>
          <p:spPr bwMode="auto">
            <a:xfrm>
              <a:off x="4003964" y="2826326"/>
              <a:ext cx="193964" cy="221673"/>
            </a:xfrm>
            <a:prstGeom prst="rect">
              <a:avLst/>
            </a:prstGeom>
            <a:solidFill>
              <a:schemeClr val="accent1"/>
            </a:solidFill>
            <a:ln w="12700" algn="ctr">
              <a:no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latin typeface="+mn-lt"/>
              </a:endParaRPr>
            </a:p>
          </p:txBody>
        </p:sp>
        <p:sp>
          <p:nvSpPr>
            <p:cNvPr id="20" name="Szabadkézi sokszög 29"/>
            <p:cNvSpPr>
              <a:spLocks/>
            </p:cNvSpPr>
            <p:nvPr/>
          </p:nvSpPr>
          <p:spPr bwMode="auto">
            <a:xfrm>
              <a:off x="3685309" y="3269673"/>
              <a:ext cx="512618" cy="180109"/>
            </a:xfrm>
            <a:custGeom>
              <a:avLst/>
              <a:gdLst>
                <a:gd name="T0" fmla="*/ 0 w 512618"/>
                <a:gd name="T1" fmla="*/ 0 h 180109"/>
                <a:gd name="T2" fmla="*/ 221673 w 512618"/>
                <a:gd name="T3" fmla="*/ 180109 h 180109"/>
                <a:gd name="T4" fmla="*/ 512618 w 512618"/>
                <a:gd name="T5" fmla="*/ 13854 h 180109"/>
                <a:gd name="T6" fmla="*/ 0 60000 65536"/>
                <a:gd name="T7" fmla="*/ 0 60000 65536"/>
                <a:gd name="T8" fmla="*/ 0 60000 65536"/>
                <a:gd name="T9" fmla="*/ 0 w 512618"/>
                <a:gd name="T10" fmla="*/ 0 h 180109"/>
                <a:gd name="T11" fmla="*/ 512618 w 512618"/>
                <a:gd name="T12" fmla="*/ 180109 h 180109"/>
              </a:gdLst>
              <a:ahLst/>
              <a:cxnLst>
                <a:cxn ang="T6">
                  <a:pos x="T0" y="T1"/>
                </a:cxn>
                <a:cxn ang="T7">
                  <a:pos x="T2" y="T3"/>
                </a:cxn>
                <a:cxn ang="T8">
                  <a:pos x="T4" y="T5"/>
                </a:cxn>
              </a:cxnLst>
              <a:rect l="T9" t="T10" r="T11" b="T12"/>
              <a:pathLst>
                <a:path w="512618" h="180109">
                  <a:moveTo>
                    <a:pt x="0" y="0"/>
                  </a:moveTo>
                  <a:lnTo>
                    <a:pt x="221673" y="180109"/>
                  </a:lnTo>
                  <a:lnTo>
                    <a:pt x="512618" y="13854"/>
                  </a:lnTo>
                </a:path>
              </a:pathLst>
            </a:custGeom>
            <a:noFill/>
            <a:ln w="38100"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hu-HU">
                <a:latin typeface="+mn-lt"/>
              </a:endParaRPr>
            </a:p>
          </p:txBody>
        </p:sp>
      </p:grpSp>
      <p:cxnSp>
        <p:nvCxnSpPr>
          <p:cNvPr id="21" name="Egyenes összekötő nyíllal 30"/>
          <p:cNvCxnSpPr>
            <a:cxnSpLocks noChangeShapeType="1"/>
          </p:cNvCxnSpPr>
          <p:nvPr/>
        </p:nvCxnSpPr>
        <p:spPr bwMode="auto">
          <a:xfrm flipV="1">
            <a:off x="6894513" y="1587500"/>
            <a:ext cx="14287" cy="1968500"/>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2" name="Egyenes összekötő nyíllal 31"/>
          <p:cNvCxnSpPr>
            <a:cxnSpLocks noChangeShapeType="1"/>
          </p:cNvCxnSpPr>
          <p:nvPr/>
        </p:nvCxnSpPr>
        <p:spPr bwMode="auto">
          <a:xfrm flipV="1">
            <a:off x="6838950" y="3459163"/>
            <a:ext cx="1801813" cy="0"/>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3" name="Téglalap 39"/>
          <p:cNvSpPr>
            <a:spLocks noChangeArrowheads="1"/>
          </p:cNvSpPr>
          <p:nvPr/>
        </p:nvSpPr>
        <p:spPr bwMode="auto">
          <a:xfrm>
            <a:off x="7102475" y="1935163"/>
            <a:ext cx="1316038" cy="1038225"/>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latin typeface="+mn-lt"/>
            </a:endParaRPr>
          </a:p>
        </p:txBody>
      </p:sp>
      <p:sp>
        <p:nvSpPr>
          <p:cNvPr id="24" name="Téglalap 43"/>
          <p:cNvSpPr>
            <a:spLocks noChangeArrowheads="1"/>
          </p:cNvSpPr>
          <p:nvPr/>
        </p:nvSpPr>
        <p:spPr bwMode="auto">
          <a:xfrm rot="-2445275">
            <a:off x="4678363" y="5078413"/>
            <a:ext cx="219075" cy="168275"/>
          </a:xfrm>
          <a:prstGeom prst="rect">
            <a:avLst/>
          </a:prstGeom>
          <a:solidFill>
            <a:schemeClr val="accent1"/>
          </a:solidFill>
          <a:ln w="12700" algn="ctr">
            <a:no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latin typeface="+mn-lt"/>
            </a:endParaRPr>
          </a:p>
        </p:txBody>
      </p:sp>
      <p:sp>
        <p:nvSpPr>
          <p:cNvPr id="25" name="Szabadkézi sokszög 45"/>
          <p:cNvSpPr>
            <a:spLocks/>
          </p:cNvSpPr>
          <p:nvPr/>
        </p:nvSpPr>
        <p:spPr bwMode="auto">
          <a:xfrm rot="-2445275">
            <a:off x="4843463" y="5219700"/>
            <a:ext cx="581025" cy="136525"/>
          </a:xfrm>
          <a:custGeom>
            <a:avLst/>
            <a:gdLst>
              <a:gd name="T0" fmla="*/ 0 w 512618"/>
              <a:gd name="T1" fmla="*/ 0 h 180109"/>
              <a:gd name="T2" fmla="*/ 1279897 w 512618"/>
              <a:gd name="T3" fmla="*/ 3721 h 180109"/>
              <a:gd name="T4" fmla="*/ 2959755 w 512618"/>
              <a:gd name="T5" fmla="*/ 286 h 180109"/>
              <a:gd name="T6" fmla="*/ 0 60000 65536"/>
              <a:gd name="T7" fmla="*/ 0 60000 65536"/>
              <a:gd name="T8" fmla="*/ 0 60000 65536"/>
              <a:gd name="T9" fmla="*/ 0 w 512618"/>
              <a:gd name="T10" fmla="*/ 0 h 180109"/>
              <a:gd name="T11" fmla="*/ 512618 w 512618"/>
              <a:gd name="T12" fmla="*/ 180109 h 180109"/>
            </a:gdLst>
            <a:ahLst/>
            <a:cxnLst>
              <a:cxn ang="T6">
                <a:pos x="T0" y="T1"/>
              </a:cxn>
              <a:cxn ang="T7">
                <a:pos x="T2" y="T3"/>
              </a:cxn>
              <a:cxn ang="T8">
                <a:pos x="T4" y="T5"/>
              </a:cxn>
            </a:cxnLst>
            <a:rect l="T9" t="T10" r="T11" b="T12"/>
            <a:pathLst>
              <a:path w="512618" h="180109">
                <a:moveTo>
                  <a:pt x="0" y="0"/>
                </a:moveTo>
                <a:lnTo>
                  <a:pt x="221673" y="180109"/>
                </a:lnTo>
                <a:lnTo>
                  <a:pt x="512618" y="13854"/>
                </a:lnTo>
              </a:path>
            </a:pathLst>
          </a:custGeom>
          <a:noFill/>
          <a:ln w="38100"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hu-HU">
              <a:latin typeface="+mn-lt"/>
            </a:endParaRPr>
          </a:p>
        </p:txBody>
      </p:sp>
      <p:cxnSp>
        <p:nvCxnSpPr>
          <p:cNvPr id="26" name="Egyenes összekötő nyíllal 46"/>
          <p:cNvCxnSpPr>
            <a:cxnSpLocks noChangeShapeType="1"/>
          </p:cNvCxnSpPr>
          <p:nvPr/>
        </p:nvCxnSpPr>
        <p:spPr bwMode="auto">
          <a:xfrm flipV="1">
            <a:off x="3819525" y="4235450"/>
            <a:ext cx="12700" cy="1966913"/>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7" name="Egyenes összekötő nyíllal 47"/>
          <p:cNvCxnSpPr>
            <a:cxnSpLocks noChangeShapeType="1"/>
          </p:cNvCxnSpPr>
          <p:nvPr/>
        </p:nvCxnSpPr>
        <p:spPr bwMode="auto">
          <a:xfrm flipV="1">
            <a:off x="3763963" y="6105525"/>
            <a:ext cx="1800225" cy="0"/>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8" name="Téglalap 48"/>
          <p:cNvSpPr>
            <a:spLocks noChangeArrowheads="1"/>
          </p:cNvSpPr>
          <p:nvPr/>
        </p:nvSpPr>
        <p:spPr bwMode="auto">
          <a:xfrm>
            <a:off x="4165600" y="5026025"/>
            <a:ext cx="1176338" cy="955675"/>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latin typeface="+mn-lt"/>
            </a:endParaRPr>
          </a:p>
        </p:txBody>
      </p:sp>
      <p:sp>
        <p:nvSpPr>
          <p:cNvPr id="29" name="Szabadkézi sokszög 49"/>
          <p:cNvSpPr>
            <a:spLocks/>
          </p:cNvSpPr>
          <p:nvPr/>
        </p:nvSpPr>
        <p:spPr bwMode="auto">
          <a:xfrm>
            <a:off x="4275138" y="5011738"/>
            <a:ext cx="1081087" cy="817562"/>
          </a:xfrm>
          <a:custGeom>
            <a:avLst/>
            <a:gdLst>
              <a:gd name="T0" fmla="*/ 264613 w 1080654"/>
              <a:gd name="T1" fmla="*/ 0 h 817418"/>
              <a:gd name="T2" fmla="*/ 0 w 1080654"/>
              <a:gd name="T3" fmla="*/ 222179 h 817418"/>
              <a:gd name="T4" fmla="*/ 473512 w 1080654"/>
              <a:gd name="T5" fmla="*/ 819290 h 817418"/>
              <a:gd name="T6" fmla="*/ 1086297 w 1080654"/>
              <a:gd name="T7" fmla="*/ 333276 h 817418"/>
              <a:gd name="T8" fmla="*/ 1086297 w 1080654"/>
              <a:gd name="T9" fmla="*/ 333276 h 817418"/>
              <a:gd name="T10" fmla="*/ 0 60000 65536"/>
              <a:gd name="T11" fmla="*/ 0 60000 65536"/>
              <a:gd name="T12" fmla="*/ 0 60000 65536"/>
              <a:gd name="T13" fmla="*/ 0 60000 65536"/>
              <a:gd name="T14" fmla="*/ 0 60000 65536"/>
              <a:gd name="T15" fmla="*/ 0 w 1080654"/>
              <a:gd name="T16" fmla="*/ 0 h 817418"/>
              <a:gd name="T17" fmla="*/ 1080654 w 1080654"/>
              <a:gd name="T18" fmla="*/ 817418 h 817418"/>
            </a:gdLst>
            <a:ahLst/>
            <a:cxnLst>
              <a:cxn ang="T10">
                <a:pos x="T0" y="T1"/>
              </a:cxn>
              <a:cxn ang="T11">
                <a:pos x="T2" y="T3"/>
              </a:cxn>
              <a:cxn ang="T12">
                <a:pos x="T4" y="T5"/>
              </a:cxn>
              <a:cxn ang="T13">
                <a:pos x="T6" y="T7"/>
              </a:cxn>
              <a:cxn ang="T14">
                <a:pos x="T8" y="T9"/>
              </a:cxn>
            </a:cxnLst>
            <a:rect l="T15" t="T16" r="T17" b="T18"/>
            <a:pathLst>
              <a:path w="1080654" h="817418">
                <a:moveTo>
                  <a:pt x="263236" y="0"/>
                </a:moveTo>
                <a:lnTo>
                  <a:pt x="0" y="221672"/>
                </a:lnTo>
                <a:lnTo>
                  <a:pt x="471054" y="817418"/>
                </a:lnTo>
                <a:lnTo>
                  <a:pt x="1080654" y="332509"/>
                </a:lnTo>
              </a:path>
            </a:pathLst>
          </a:custGeom>
          <a:noFill/>
          <a:ln w="38100" cap="flat" cmpd="sng" algn="ctr">
            <a:solidFill>
              <a:srgbClr val="FFC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hu-HU">
              <a:latin typeface="+mn-lt"/>
            </a:endParaRPr>
          </a:p>
        </p:txBody>
      </p:sp>
      <p:cxnSp>
        <p:nvCxnSpPr>
          <p:cNvPr id="30" name="Egyenes összekötő nyíllal 53"/>
          <p:cNvCxnSpPr>
            <a:cxnSpLocks noChangeShapeType="1"/>
          </p:cNvCxnSpPr>
          <p:nvPr/>
        </p:nvCxnSpPr>
        <p:spPr bwMode="auto">
          <a:xfrm flipV="1">
            <a:off x="7246938" y="4249738"/>
            <a:ext cx="14287" cy="1966912"/>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1" name="Egyenes összekötő nyíllal 54"/>
          <p:cNvCxnSpPr>
            <a:cxnSpLocks noChangeShapeType="1"/>
          </p:cNvCxnSpPr>
          <p:nvPr/>
        </p:nvCxnSpPr>
        <p:spPr bwMode="auto">
          <a:xfrm flipV="1">
            <a:off x="7191375" y="6119813"/>
            <a:ext cx="1801813" cy="0"/>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2" name="Téglalap 55"/>
          <p:cNvSpPr>
            <a:spLocks noChangeArrowheads="1"/>
          </p:cNvSpPr>
          <p:nvPr/>
        </p:nvSpPr>
        <p:spPr bwMode="auto">
          <a:xfrm>
            <a:off x="7593013" y="5035550"/>
            <a:ext cx="1149350" cy="958850"/>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latin typeface="+mn-lt"/>
            </a:endParaRPr>
          </a:p>
        </p:txBody>
      </p:sp>
      <p:sp>
        <p:nvSpPr>
          <p:cNvPr id="33" name="Téglalap 57"/>
          <p:cNvSpPr>
            <a:spLocks noChangeArrowheads="1"/>
          </p:cNvSpPr>
          <p:nvPr/>
        </p:nvSpPr>
        <p:spPr bwMode="auto">
          <a:xfrm>
            <a:off x="7880350" y="5540375"/>
            <a:ext cx="80963" cy="80963"/>
          </a:xfrm>
          <a:prstGeom prst="rect">
            <a:avLst/>
          </a:prstGeom>
          <a:solidFill>
            <a:srgbClr val="FFC000"/>
          </a:solidFill>
          <a:ln w="12700" algn="ctr">
            <a:solidFill>
              <a:srgbClr val="FFC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latin typeface="+mn-lt"/>
            </a:endParaRPr>
          </a:p>
        </p:txBody>
      </p:sp>
      <p:sp>
        <p:nvSpPr>
          <p:cNvPr id="34" name="Téglalap 58"/>
          <p:cNvSpPr>
            <a:spLocks noChangeArrowheads="1"/>
          </p:cNvSpPr>
          <p:nvPr/>
        </p:nvSpPr>
        <p:spPr bwMode="auto">
          <a:xfrm>
            <a:off x="7870825" y="5035550"/>
            <a:ext cx="80963" cy="80963"/>
          </a:xfrm>
          <a:prstGeom prst="rect">
            <a:avLst/>
          </a:prstGeom>
          <a:solidFill>
            <a:srgbClr val="FFC000"/>
          </a:solidFill>
          <a:ln w="12700" algn="ctr">
            <a:solidFill>
              <a:srgbClr val="FFC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latin typeface="+mn-lt"/>
            </a:endParaRPr>
          </a:p>
        </p:txBody>
      </p:sp>
      <p:sp>
        <p:nvSpPr>
          <p:cNvPr id="35" name="Téglalap 60"/>
          <p:cNvSpPr>
            <a:spLocks noChangeArrowheads="1"/>
          </p:cNvSpPr>
          <p:nvPr/>
        </p:nvSpPr>
        <p:spPr bwMode="auto">
          <a:xfrm>
            <a:off x="7789863" y="5111750"/>
            <a:ext cx="80962" cy="80963"/>
          </a:xfrm>
          <a:prstGeom prst="rect">
            <a:avLst/>
          </a:prstGeom>
          <a:solidFill>
            <a:srgbClr val="FFC000"/>
          </a:solidFill>
          <a:ln w="12700" algn="ctr">
            <a:solidFill>
              <a:srgbClr val="FFC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latin typeface="+mn-lt"/>
            </a:endParaRPr>
          </a:p>
        </p:txBody>
      </p:sp>
      <p:sp>
        <p:nvSpPr>
          <p:cNvPr id="36" name="Téglalap 61"/>
          <p:cNvSpPr>
            <a:spLocks noChangeArrowheads="1"/>
          </p:cNvSpPr>
          <p:nvPr/>
        </p:nvSpPr>
        <p:spPr bwMode="auto">
          <a:xfrm>
            <a:off x="7704138" y="5192713"/>
            <a:ext cx="80962" cy="80962"/>
          </a:xfrm>
          <a:prstGeom prst="rect">
            <a:avLst/>
          </a:prstGeom>
          <a:solidFill>
            <a:srgbClr val="FFC000"/>
          </a:solidFill>
          <a:ln w="12700" algn="ctr">
            <a:solidFill>
              <a:srgbClr val="FFC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latin typeface="+mn-lt"/>
            </a:endParaRPr>
          </a:p>
        </p:txBody>
      </p:sp>
      <p:sp>
        <p:nvSpPr>
          <p:cNvPr id="37" name="Téglalap 62"/>
          <p:cNvSpPr>
            <a:spLocks noChangeArrowheads="1"/>
          </p:cNvSpPr>
          <p:nvPr/>
        </p:nvSpPr>
        <p:spPr bwMode="auto">
          <a:xfrm>
            <a:off x="7704138" y="5283200"/>
            <a:ext cx="80962" cy="80963"/>
          </a:xfrm>
          <a:prstGeom prst="rect">
            <a:avLst/>
          </a:prstGeom>
          <a:solidFill>
            <a:srgbClr val="FFC000"/>
          </a:solidFill>
          <a:ln w="12700" algn="ctr">
            <a:solidFill>
              <a:srgbClr val="FFC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latin typeface="+mn-lt"/>
            </a:endParaRPr>
          </a:p>
        </p:txBody>
      </p:sp>
      <p:sp>
        <p:nvSpPr>
          <p:cNvPr id="38" name="Téglalap 63"/>
          <p:cNvSpPr>
            <a:spLocks noChangeArrowheads="1"/>
          </p:cNvSpPr>
          <p:nvPr/>
        </p:nvSpPr>
        <p:spPr bwMode="auto">
          <a:xfrm>
            <a:off x="7785100" y="5368925"/>
            <a:ext cx="80963" cy="80963"/>
          </a:xfrm>
          <a:prstGeom prst="rect">
            <a:avLst/>
          </a:prstGeom>
          <a:solidFill>
            <a:srgbClr val="FFC000"/>
          </a:solidFill>
          <a:ln w="12700" algn="ctr">
            <a:solidFill>
              <a:srgbClr val="FFC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latin typeface="+mn-lt"/>
            </a:endParaRPr>
          </a:p>
        </p:txBody>
      </p:sp>
      <p:sp>
        <p:nvSpPr>
          <p:cNvPr id="39" name="Téglalap 64"/>
          <p:cNvSpPr>
            <a:spLocks noChangeArrowheads="1"/>
          </p:cNvSpPr>
          <p:nvPr/>
        </p:nvSpPr>
        <p:spPr bwMode="auto">
          <a:xfrm>
            <a:off x="7875588" y="5449888"/>
            <a:ext cx="80962" cy="80962"/>
          </a:xfrm>
          <a:prstGeom prst="rect">
            <a:avLst/>
          </a:prstGeom>
          <a:solidFill>
            <a:srgbClr val="FFC000"/>
          </a:solidFill>
          <a:ln w="12700" algn="ctr">
            <a:solidFill>
              <a:srgbClr val="FFC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latin typeface="+mn-lt"/>
            </a:endParaRPr>
          </a:p>
        </p:txBody>
      </p:sp>
      <p:sp>
        <p:nvSpPr>
          <p:cNvPr id="40" name="Téglalap 65"/>
          <p:cNvSpPr>
            <a:spLocks noChangeArrowheads="1"/>
          </p:cNvSpPr>
          <p:nvPr/>
        </p:nvSpPr>
        <p:spPr bwMode="auto">
          <a:xfrm>
            <a:off x="7980363" y="5616575"/>
            <a:ext cx="80962" cy="80963"/>
          </a:xfrm>
          <a:prstGeom prst="rect">
            <a:avLst/>
          </a:prstGeom>
          <a:solidFill>
            <a:srgbClr val="FFC000"/>
          </a:solidFill>
          <a:ln w="12700" algn="ctr">
            <a:solidFill>
              <a:srgbClr val="FFC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latin typeface="+mn-lt"/>
            </a:endParaRPr>
          </a:p>
        </p:txBody>
      </p:sp>
      <p:sp>
        <p:nvSpPr>
          <p:cNvPr id="41" name="Téglalap 66"/>
          <p:cNvSpPr>
            <a:spLocks noChangeArrowheads="1"/>
          </p:cNvSpPr>
          <p:nvPr/>
        </p:nvSpPr>
        <p:spPr bwMode="auto">
          <a:xfrm>
            <a:off x="8056563" y="5692775"/>
            <a:ext cx="80962" cy="80963"/>
          </a:xfrm>
          <a:prstGeom prst="rect">
            <a:avLst/>
          </a:prstGeom>
          <a:solidFill>
            <a:srgbClr val="FFC000"/>
          </a:solidFill>
          <a:ln w="12700" algn="ctr">
            <a:solidFill>
              <a:srgbClr val="FFC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latin typeface="+mn-lt"/>
            </a:endParaRPr>
          </a:p>
        </p:txBody>
      </p:sp>
      <p:sp>
        <p:nvSpPr>
          <p:cNvPr id="42" name="Téglalap 67"/>
          <p:cNvSpPr>
            <a:spLocks noChangeArrowheads="1"/>
          </p:cNvSpPr>
          <p:nvPr/>
        </p:nvSpPr>
        <p:spPr bwMode="auto">
          <a:xfrm>
            <a:off x="8142288" y="5783263"/>
            <a:ext cx="80962" cy="80962"/>
          </a:xfrm>
          <a:prstGeom prst="rect">
            <a:avLst/>
          </a:prstGeom>
          <a:solidFill>
            <a:srgbClr val="FFC000"/>
          </a:solidFill>
          <a:ln w="12700" algn="ctr">
            <a:solidFill>
              <a:srgbClr val="FFC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latin typeface="+mn-lt"/>
            </a:endParaRPr>
          </a:p>
        </p:txBody>
      </p:sp>
      <p:sp>
        <p:nvSpPr>
          <p:cNvPr id="43" name="Téglalap 68"/>
          <p:cNvSpPr>
            <a:spLocks noChangeArrowheads="1"/>
          </p:cNvSpPr>
          <p:nvPr/>
        </p:nvSpPr>
        <p:spPr bwMode="auto">
          <a:xfrm>
            <a:off x="8232775" y="5783263"/>
            <a:ext cx="80963" cy="80962"/>
          </a:xfrm>
          <a:prstGeom prst="rect">
            <a:avLst/>
          </a:prstGeom>
          <a:solidFill>
            <a:srgbClr val="FFC000"/>
          </a:solidFill>
          <a:ln w="12700" algn="ctr">
            <a:solidFill>
              <a:srgbClr val="FFC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latin typeface="+mn-lt"/>
            </a:endParaRPr>
          </a:p>
        </p:txBody>
      </p:sp>
      <p:sp>
        <p:nvSpPr>
          <p:cNvPr id="44" name="Téglalap 69"/>
          <p:cNvSpPr>
            <a:spLocks noChangeArrowheads="1"/>
          </p:cNvSpPr>
          <p:nvPr/>
        </p:nvSpPr>
        <p:spPr bwMode="auto">
          <a:xfrm>
            <a:off x="8318500" y="5683250"/>
            <a:ext cx="80963" cy="80963"/>
          </a:xfrm>
          <a:prstGeom prst="rect">
            <a:avLst/>
          </a:prstGeom>
          <a:solidFill>
            <a:srgbClr val="FFC000"/>
          </a:solidFill>
          <a:ln w="12700" algn="ctr">
            <a:solidFill>
              <a:srgbClr val="FFC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latin typeface="+mn-lt"/>
            </a:endParaRPr>
          </a:p>
        </p:txBody>
      </p:sp>
      <p:sp>
        <p:nvSpPr>
          <p:cNvPr id="45" name="Téglalap 70"/>
          <p:cNvSpPr>
            <a:spLocks noChangeArrowheads="1"/>
          </p:cNvSpPr>
          <p:nvPr/>
        </p:nvSpPr>
        <p:spPr bwMode="auto">
          <a:xfrm>
            <a:off x="8394700" y="5597525"/>
            <a:ext cx="80963" cy="80963"/>
          </a:xfrm>
          <a:prstGeom prst="rect">
            <a:avLst/>
          </a:prstGeom>
          <a:solidFill>
            <a:srgbClr val="FFC000"/>
          </a:solidFill>
          <a:ln w="12700" algn="ctr">
            <a:solidFill>
              <a:srgbClr val="FFC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latin typeface="+mn-lt"/>
            </a:endParaRPr>
          </a:p>
        </p:txBody>
      </p:sp>
      <p:sp>
        <p:nvSpPr>
          <p:cNvPr id="46" name="Téglalap 71"/>
          <p:cNvSpPr>
            <a:spLocks noChangeArrowheads="1"/>
          </p:cNvSpPr>
          <p:nvPr/>
        </p:nvSpPr>
        <p:spPr bwMode="auto">
          <a:xfrm>
            <a:off x="8485188" y="5592763"/>
            <a:ext cx="80962" cy="80962"/>
          </a:xfrm>
          <a:prstGeom prst="rect">
            <a:avLst/>
          </a:prstGeom>
          <a:solidFill>
            <a:srgbClr val="FFC000"/>
          </a:solidFill>
          <a:ln w="12700" algn="ctr">
            <a:solidFill>
              <a:srgbClr val="FFC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latin typeface="+mn-lt"/>
            </a:endParaRPr>
          </a:p>
        </p:txBody>
      </p:sp>
      <p:sp>
        <p:nvSpPr>
          <p:cNvPr id="47" name="Téglalap 72"/>
          <p:cNvSpPr>
            <a:spLocks noChangeArrowheads="1"/>
          </p:cNvSpPr>
          <p:nvPr/>
        </p:nvSpPr>
        <p:spPr bwMode="auto">
          <a:xfrm>
            <a:off x="8561388" y="5483225"/>
            <a:ext cx="80962" cy="80963"/>
          </a:xfrm>
          <a:prstGeom prst="rect">
            <a:avLst/>
          </a:prstGeom>
          <a:solidFill>
            <a:srgbClr val="FFC000"/>
          </a:solidFill>
          <a:ln w="12700" algn="ctr">
            <a:solidFill>
              <a:srgbClr val="FFC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latin typeface="+mn-lt"/>
            </a:endParaRPr>
          </a:p>
        </p:txBody>
      </p:sp>
      <p:sp>
        <p:nvSpPr>
          <p:cNvPr id="48" name="Téglalap 73"/>
          <p:cNvSpPr>
            <a:spLocks noChangeArrowheads="1"/>
          </p:cNvSpPr>
          <p:nvPr/>
        </p:nvSpPr>
        <p:spPr bwMode="auto">
          <a:xfrm>
            <a:off x="8651875" y="5397500"/>
            <a:ext cx="80963" cy="80963"/>
          </a:xfrm>
          <a:prstGeom prst="rect">
            <a:avLst/>
          </a:prstGeom>
          <a:solidFill>
            <a:srgbClr val="FFC000"/>
          </a:solidFill>
          <a:ln w="12700" algn="ctr">
            <a:solidFill>
              <a:srgbClr val="FFC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latin typeface="+mn-lt"/>
            </a:endParaRPr>
          </a:p>
        </p:txBody>
      </p:sp>
      <p:sp>
        <p:nvSpPr>
          <p:cNvPr id="49" name="Téglalap 74"/>
          <p:cNvSpPr>
            <a:spLocks noChangeArrowheads="1"/>
          </p:cNvSpPr>
          <p:nvPr/>
        </p:nvSpPr>
        <p:spPr bwMode="auto">
          <a:xfrm>
            <a:off x="8285163" y="5378450"/>
            <a:ext cx="80962" cy="80963"/>
          </a:xfrm>
          <a:prstGeom prst="rect">
            <a:avLst/>
          </a:prstGeom>
          <a:solidFill>
            <a:srgbClr val="FF0000"/>
          </a:solidFill>
          <a:ln w="12700" algn="ctr">
            <a:solidFill>
              <a:srgbClr val="FF0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latin typeface="+mn-lt"/>
            </a:endParaRPr>
          </a:p>
        </p:txBody>
      </p:sp>
      <p:sp>
        <p:nvSpPr>
          <p:cNvPr id="50" name="Téglalap 75"/>
          <p:cNvSpPr>
            <a:spLocks noChangeArrowheads="1"/>
          </p:cNvSpPr>
          <p:nvPr/>
        </p:nvSpPr>
        <p:spPr bwMode="auto">
          <a:xfrm>
            <a:off x="8370888" y="5378450"/>
            <a:ext cx="80962" cy="80963"/>
          </a:xfrm>
          <a:prstGeom prst="rect">
            <a:avLst/>
          </a:prstGeom>
          <a:solidFill>
            <a:srgbClr val="FF0000"/>
          </a:solidFill>
          <a:ln w="12700" algn="ctr">
            <a:solidFill>
              <a:srgbClr val="FF0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latin typeface="+mn-lt"/>
            </a:endParaRPr>
          </a:p>
        </p:txBody>
      </p:sp>
      <p:sp>
        <p:nvSpPr>
          <p:cNvPr id="51" name="Téglalap 76"/>
          <p:cNvSpPr>
            <a:spLocks noChangeArrowheads="1"/>
          </p:cNvSpPr>
          <p:nvPr/>
        </p:nvSpPr>
        <p:spPr bwMode="auto">
          <a:xfrm>
            <a:off x="8461375" y="5378450"/>
            <a:ext cx="80963" cy="80963"/>
          </a:xfrm>
          <a:prstGeom prst="rect">
            <a:avLst/>
          </a:prstGeom>
          <a:solidFill>
            <a:srgbClr val="FF0000"/>
          </a:solidFill>
          <a:ln w="12700" algn="ctr">
            <a:solidFill>
              <a:srgbClr val="FF0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latin typeface="+mn-lt"/>
            </a:endParaRPr>
          </a:p>
        </p:txBody>
      </p:sp>
      <p:sp>
        <p:nvSpPr>
          <p:cNvPr id="52" name="Téglalap 77"/>
          <p:cNvSpPr>
            <a:spLocks noChangeArrowheads="1"/>
          </p:cNvSpPr>
          <p:nvPr/>
        </p:nvSpPr>
        <p:spPr bwMode="auto">
          <a:xfrm>
            <a:off x="8556625" y="5292725"/>
            <a:ext cx="80963" cy="80963"/>
          </a:xfrm>
          <a:prstGeom prst="rect">
            <a:avLst/>
          </a:prstGeom>
          <a:solidFill>
            <a:srgbClr val="FF0000"/>
          </a:solidFill>
          <a:ln w="12700" algn="ctr">
            <a:solidFill>
              <a:srgbClr val="FF0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latin typeface="+mn-lt"/>
            </a:endParaRPr>
          </a:p>
        </p:txBody>
      </p:sp>
      <p:sp>
        <p:nvSpPr>
          <p:cNvPr id="53" name="Téglalap 78"/>
          <p:cNvSpPr>
            <a:spLocks noChangeArrowheads="1"/>
          </p:cNvSpPr>
          <p:nvPr/>
        </p:nvSpPr>
        <p:spPr bwMode="auto">
          <a:xfrm>
            <a:off x="8556625" y="5197475"/>
            <a:ext cx="80963" cy="80963"/>
          </a:xfrm>
          <a:prstGeom prst="rect">
            <a:avLst/>
          </a:prstGeom>
          <a:solidFill>
            <a:srgbClr val="FF0000"/>
          </a:solidFill>
          <a:ln w="12700" algn="ctr">
            <a:solidFill>
              <a:srgbClr val="FF0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latin typeface="+mn-lt"/>
            </a:endParaRPr>
          </a:p>
        </p:txBody>
      </p:sp>
      <p:sp>
        <p:nvSpPr>
          <p:cNvPr id="54" name="Téglalap 79"/>
          <p:cNvSpPr>
            <a:spLocks noChangeArrowheads="1"/>
          </p:cNvSpPr>
          <p:nvPr/>
        </p:nvSpPr>
        <p:spPr bwMode="auto">
          <a:xfrm>
            <a:off x="8642350" y="5106988"/>
            <a:ext cx="80963" cy="80962"/>
          </a:xfrm>
          <a:prstGeom prst="rect">
            <a:avLst/>
          </a:prstGeom>
          <a:solidFill>
            <a:srgbClr val="FF0000"/>
          </a:solidFill>
          <a:ln w="12700" algn="ctr">
            <a:solidFill>
              <a:srgbClr val="FF0000"/>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latin typeface="+mn-lt"/>
            </a:endParaRPr>
          </a:p>
        </p:txBody>
      </p:sp>
      <p:sp>
        <p:nvSpPr>
          <p:cNvPr id="55" name="Téglalap 80"/>
          <p:cNvSpPr>
            <a:spLocks noChangeArrowheads="1"/>
          </p:cNvSpPr>
          <p:nvPr/>
        </p:nvSpPr>
        <p:spPr bwMode="auto">
          <a:xfrm>
            <a:off x="8194675" y="5035550"/>
            <a:ext cx="80963" cy="80963"/>
          </a:xfrm>
          <a:prstGeom prst="rect">
            <a:avLst/>
          </a:prstGeom>
          <a:solidFill>
            <a:schemeClr val="accent1"/>
          </a:solidFill>
          <a:ln w="12700" algn="ctr">
            <a:solidFill>
              <a:schemeClr val="accent1"/>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latin typeface="+mn-lt"/>
            </a:endParaRPr>
          </a:p>
        </p:txBody>
      </p:sp>
      <p:sp>
        <p:nvSpPr>
          <p:cNvPr id="56" name="Téglalap 81"/>
          <p:cNvSpPr>
            <a:spLocks noChangeArrowheads="1"/>
          </p:cNvSpPr>
          <p:nvPr/>
        </p:nvSpPr>
        <p:spPr bwMode="auto">
          <a:xfrm>
            <a:off x="8118475" y="5106988"/>
            <a:ext cx="80963" cy="80962"/>
          </a:xfrm>
          <a:prstGeom prst="rect">
            <a:avLst/>
          </a:prstGeom>
          <a:solidFill>
            <a:schemeClr val="accent1"/>
          </a:solidFill>
          <a:ln w="12700" algn="ctr">
            <a:solidFill>
              <a:schemeClr val="accent1"/>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latin typeface="+mn-lt"/>
            </a:endParaRPr>
          </a:p>
        </p:txBody>
      </p:sp>
      <p:sp>
        <p:nvSpPr>
          <p:cNvPr id="57" name="Téglalap 82"/>
          <p:cNvSpPr>
            <a:spLocks noChangeArrowheads="1"/>
          </p:cNvSpPr>
          <p:nvPr/>
        </p:nvSpPr>
        <p:spPr bwMode="auto">
          <a:xfrm>
            <a:off x="8275638" y="5111750"/>
            <a:ext cx="80962" cy="80963"/>
          </a:xfrm>
          <a:prstGeom prst="rect">
            <a:avLst/>
          </a:prstGeom>
          <a:solidFill>
            <a:schemeClr val="accent1"/>
          </a:solidFill>
          <a:ln w="12700" algn="ctr">
            <a:solidFill>
              <a:schemeClr val="accent1"/>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latin typeface="+mn-lt"/>
            </a:endParaRPr>
          </a:p>
        </p:txBody>
      </p:sp>
      <p:sp>
        <p:nvSpPr>
          <p:cNvPr id="58" name="Téglalap 83"/>
          <p:cNvSpPr>
            <a:spLocks noChangeArrowheads="1"/>
          </p:cNvSpPr>
          <p:nvPr/>
        </p:nvSpPr>
        <p:spPr bwMode="auto">
          <a:xfrm>
            <a:off x="8199438" y="5197475"/>
            <a:ext cx="80962" cy="80963"/>
          </a:xfrm>
          <a:prstGeom prst="rect">
            <a:avLst/>
          </a:prstGeom>
          <a:solidFill>
            <a:schemeClr val="accent1"/>
          </a:solidFill>
          <a:ln w="12700" algn="ctr">
            <a:solidFill>
              <a:schemeClr val="accent1"/>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latin typeface="+mn-lt"/>
            </a:endParaRPr>
          </a:p>
        </p:txBody>
      </p:sp>
      <p:sp>
        <p:nvSpPr>
          <p:cNvPr id="59" name="Téglalap 84"/>
          <p:cNvSpPr>
            <a:spLocks noChangeArrowheads="1"/>
          </p:cNvSpPr>
          <p:nvPr/>
        </p:nvSpPr>
        <p:spPr bwMode="auto">
          <a:xfrm>
            <a:off x="8180388" y="5106988"/>
            <a:ext cx="80962" cy="80962"/>
          </a:xfrm>
          <a:prstGeom prst="rect">
            <a:avLst/>
          </a:prstGeom>
          <a:solidFill>
            <a:schemeClr val="accent1"/>
          </a:solidFill>
          <a:ln w="12700" algn="ctr">
            <a:solidFill>
              <a:schemeClr val="accent1"/>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latin typeface="+mn-lt"/>
            </a:endParaRPr>
          </a:p>
        </p:txBody>
      </p:sp>
      <p:sp>
        <p:nvSpPr>
          <p:cNvPr id="60" name="Téglalap 85"/>
          <p:cNvSpPr>
            <a:spLocks noChangeArrowheads="1"/>
          </p:cNvSpPr>
          <p:nvPr/>
        </p:nvSpPr>
        <p:spPr bwMode="auto">
          <a:xfrm>
            <a:off x="8118475" y="5197475"/>
            <a:ext cx="80963" cy="80963"/>
          </a:xfrm>
          <a:prstGeom prst="rect">
            <a:avLst/>
          </a:prstGeom>
          <a:solidFill>
            <a:schemeClr val="accent1"/>
          </a:solidFill>
          <a:ln w="12700" algn="ctr">
            <a:solidFill>
              <a:schemeClr val="accent1"/>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latin typeface="+mn-lt"/>
            </a:endParaRPr>
          </a:p>
        </p:txBody>
      </p:sp>
      <p:sp>
        <p:nvSpPr>
          <p:cNvPr id="61" name="Szövegdoboz 86"/>
          <p:cNvSpPr txBox="1">
            <a:spLocks noChangeArrowheads="1"/>
          </p:cNvSpPr>
          <p:nvPr/>
        </p:nvSpPr>
        <p:spPr bwMode="auto">
          <a:xfrm>
            <a:off x="693738" y="1492250"/>
            <a:ext cx="197201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hu-HU" altLang="hu-HU" sz="2000" dirty="0" err="1" smtClean="0">
                <a:latin typeface="+mn-lt"/>
              </a:rPr>
              <a:t>Referenc</a:t>
            </a:r>
            <a:r>
              <a:rPr lang="en-US" altLang="hu-HU" sz="2000" dirty="0" smtClean="0">
                <a:latin typeface="+mn-lt"/>
              </a:rPr>
              <a:t>e state</a:t>
            </a:r>
            <a:endParaRPr lang="en-US" altLang="hu-HU" sz="2000" dirty="0">
              <a:latin typeface="+mn-lt"/>
            </a:endParaRPr>
          </a:p>
          <a:p>
            <a:r>
              <a:rPr lang="en-US" altLang="hu-HU" sz="2000" dirty="0">
                <a:latin typeface="+mn-lt"/>
              </a:rPr>
              <a:t>(</a:t>
            </a:r>
            <a:r>
              <a:rPr lang="en-US" altLang="hu-HU" sz="2000" dirty="0" smtClean="0">
                <a:latin typeface="+mn-lt"/>
              </a:rPr>
              <a:t>modeling space)</a:t>
            </a:r>
            <a:endParaRPr lang="hu-HU" altLang="hu-HU" sz="2000" dirty="0">
              <a:latin typeface="+mn-lt"/>
            </a:endParaRPr>
          </a:p>
        </p:txBody>
      </p:sp>
      <p:sp>
        <p:nvSpPr>
          <p:cNvPr id="62" name="Jobbra nyíl 87"/>
          <p:cNvSpPr>
            <a:spLocks noChangeArrowheads="1"/>
          </p:cNvSpPr>
          <p:nvPr/>
        </p:nvSpPr>
        <p:spPr bwMode="auto">
          <a:xfrm>
            <a:off x="2017713" y="2249488"/>
            <a:ext cx="1639887" cy="850900"/>
          </a:xfrm>
          <a:prstGeom prst="rightArrow">
            <a:avLst>
              <a:gd name="adj1" fmla="val 50000"/>
              <a:gd name="adj2" fmla="val 50037"/>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hu-HU" altLang="hu-HU" sz="1800" dirty="0" err="1" smtClean="0">
                <a:latin typeface="+mn-lt"/>
              </a:rPr>
              <a:t>ve</a:t>
            </a:r>
            <a:r>
              <a:rPr lang="en-US" altLang="hu-HU" sz="1800" dirty="0" err="1" smtClean="0">
                <a:latin typeface="+mn-lt"/>
              </a:rPr>
              <a:t>ctorization</a:t>
            </a:r>
            <a:endParaRPr lang="hu-HU" altLang="hu-HU" sz="1800" dirty="0">
              <a:latin typeface="+mn-lt"/>
            </a:endParaRPr>
          </a:p>
        </p:txBody>
      </p:sp>
      <p:sp>
        <p:nvSpPr>
          <p:cNvPr id="63" name="Jobbra nyíl 88"/>
          <p:cNvSpPr>
            <a:spLocks noChangeArrowheads="1"/>
          </p:cNvSpPr>
          <p:nvPr/>
        </p:nvSpPr>
        <p:spPr bwMode="auto">
          <a:xfrm>
            <a:off x="4993946" y="2054225"/>
            <a:ext cx="1716344" cy="1119188"/>
          </a:xfrm>
          <a:prstGeom prst="rightArrow">
            <a:avLst>
              <a:gd name="adj1" fmla="val 50000"/>
              <a:gd name="adj2" fmla="val 50008"/>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hu-HU" altLang="hu-HU" sz="1800" dirty="0" err="1" smtClean="0">
                <a:latin typeface="+mn-lt"/>
              </a:rPr>
              <a:t>Model</a:t>
            </a:r>
            <a:r>
              <a:rPr lang="en-US" altLang="hu-HU" sz="1800" dirty="0" err="1" smtClean="0">
                <a:latin typeface="+mn-lt"/>
              </a:rPr>
              <a:t>ing</a:t>
            </a:r>
            <a:r>
              <a:rPr lang="en-US" altLang="hu-HU" sz="1800" dirty="0" smtClean="0">
                <a:latin typeface="+mn-lt"/>
              </a:rPr>
              <a:t> transform</a:t>
            </a:r>
            <a:endParaRPr lang="hu-HU" altLang="hu-HU" sz="1800" dirty="0">
              <a:latin typeface="+mn-lt"/>
            </a:endParaRPr>
          </a:p>
        </p:txBody>
      </p:sp>
      <p:sp>
        <p:nvSpPr>
          <p:cNvPr id="64" name="Szövegdoboz 89"/>
          <p:cNvSpPr txBox="1">
            <a:spLocks noChangeArrowheads="1"/>
          </p:cNvSpPr>
          <p:nvPr/>
        </p:nvSpPr>
        <p:spPr bwMode="auto">
          <a:xfrm>
            <a:off x="6908800" y="1196975"/>
            <a:ext cx="81990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hu-HU" sz="2000" dirty="0" smtClean="0">
                <a:latin typeface="+mn-lt"/>
              </a:rPr>
              <a:t>World</a:t>
            </a:r>
            <a:endParaRPr lang="hu-HU" altLang="hu-HU" sz="2000" dirty="0">
              <a:latin typeface="+mn-lt"/>
            </a:endParaRPr>
          </a:p>
        </p:txBody>
      </p:sp>
      <p:sp>
        <p:nvSpPr>
          <p:cNvPr id="65" name="Szövegdoboz 90"/>
          <p:cNvSpPr txBox="1">
            <a:spLocks noChangeArrowheads="1"/>
          </p:cNvSpPr>
          <p:nvPr/>
        </p:nvSpPr>
        <p:spPr bwMode="auto">
          <a:xfrm>
            <a:off x="7251700" y="2932113"/>
            <a:ext cx="101239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hu-HU" sz="2000" dirty="0" smtClean="0">
                <a:latin typeface="+mn-lt"/>
              </a:rPr>
              <a:t>window</a:t>
            </a:r>
            <a:endParaRPr lang="hu-HU" altLang="hu-HU" sz="2000" dirty="0">
              <a:latin typeface="+mn-lt"/>
            </a:endParaRPr>
          </a:p>
        </p:txBody>
      </p:sp>
      <p:sp>
        <p:nvSpPr>
          <p:cNvPr id="66" name="Szövegdoboz 93"/>
          <p:cNvSpPr txBox="1">
            <a:spLocks noChangeArrowheads="1"/>
          </p:cNvSpPr>
          <p:nvPr/>
        </p:nvSpPr>
        <p:spPr bwMode="auto">
          <a:xfrm>
            <a:off x="3786188" y="4103688"/>
            <a:ext cx="249497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hu-HU" sz="2000" dirty="0" smtClean="0">
                <a:latin typeface="+mn-lt"/>
              </a:rPr>
              <a:t>Screen or </a:t>
            </a:r>
            <a:r>
              <a:rPr lang="en-US" altLang="hu-HU" sz="2000" dirty="0" err="1" smtClean="0">
                <a:latin typeface="+mn-lt"/>
              </a:rPr>
              <a:t>appWindow</a:t>
            </a:r>
            <a:endParaRPr lang="hu-HU" altLang="hu-HU" sz="2000" dirty="0">
              <a:latin typeface="+mn-lt"/>
            </a:endParaRPr>
          </a:p>
        </p:txBody>
      </p:sp>
      <p:sp>
        <p:nvSpPr>
          <p:cNvPr id="67" name="Szövegdoboz 94"/>
          <p:cNvSpPr txBox="1">
            <a:spLocks noChangeArrowheads="1"/>
          </p:cNvSpPr>
          <p:nvPr/>
        </p:nvSpPr>
        <p:spPr bwMode="auto">
          <a:xfrm>
            <a:off x="4240213" y="4598988"/>
            <a:ext cx="111472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hu-HU" sz="2000" dirty="0" smtClean="0">
                <a:latin typeface="+mn-lt"/>
              </a:rPr>
              <a:t>viewport</a:t>
            </a:r>
            <a:endParaRPr lang="hu-HU" altLang="hu-HU" sz="2000" dirty="0">
              <a:latin typeface="+mn-lt"/>
            </a:endParaRPr>
          </a:p>
        </p:txBody>
      </p:sp>
      <p:sp>
        <p:nvSpPr>
          <p:cNvPr id="68" name="Szövegdoboz 95"/>
          <p:cNvSpPr txBox="1">
            <a:spLocks noChangeArrowheads="1"/>
          </p:cNvSpPr>
          <p:nvPr/>
        </p:nvSpPr>
        <p:spPr bwMode="auto">
          <a:xfrm>
            <a:off x="352206" y="6149046"/>
            <a:ext cx="211083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hu-HU" sz="2000" dirty="0" smtClean="0">
                <a:latin typeface="+mn-lt"/>
              </a:rPr>
              <a:t>Normalized device</a:t>
            </a:r>
          </a:p>
          <a:p>
            <a:r>
              <a:rPr lang="en-US" altLang="hu-HU" sz="2000" dirty="0" smtClean="0">
                <a:latin typeface="+mn-lt"/>
              </a:rPr>
              <a:t>space</a:t>
            </a:r>
            <a:endParaRPr lang="hu-HU" altLang="hu-HU" sz="2000" dirty="0">
              <a:latin typeface="+mn-lt"/>
            </a:endParaRPr>
          </a:p>
        </p:txBody>
      </p:sp>
      <p:sp>
        <p:nvSpPr>
          <p:cNvPr id="69" name="Jobbra nyíl 96"/>
          <p:cNvSpPr>
            <a:spLocks noChangeArrowheads="1"/>
          </p:cNvSpPr>
          <p:nvPr/>
        </p:nvSpPr>
        <p:spPr bwMode="auto">
          <a:xfrm>
            <a:off x="2174875" y="4503738"/>
            <a:ext cx="1589088" cy="1712912"/>
          </a:xfrm>
          <a:prstGeom prst="rightArrow">
            <a:avLst>
              <a:gd name="adj1" fmla="val 50000"/>
              <a:gd name="adj2" fmla="val 39141"/>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hu-HU" sz="1800" dirty="0" smtClean="0">
                <a:latin typeface="+mn-lt"/>
              </a:rPr>
              <a:t>Clipping</a:t>
            </a:r>
            <a:r>
              <a:rPr lang="hu-HU" altLang="hu-HU" sz="1800" dirty="0" smtClean="0">
                <a:latin typeface="+mn-lt"/>
              </a:rPr>
              <a:t> </a:t>
            </a:r>
            <a:r>
              <a:rPr lang="hu-HU" altLang="hu-HU" sz="1800" dirty="0">
                <a:latin typeface="+mn-lt"/>
              </a:rPr>
              <a:t>+ </a:t>
            </a:r>
            <a:r>
              <a:rPr lang="en-US" altLang="hu-HU" sz="1800" dirty="0" smtClean="0">
                <a:latin typeface="+mn-lt"/>
              </a:rPr>
              <a:t>viewport</a:t>
            </a:r>
          </a:p>
          <a:p>
            <a:r>
              <a:rPr lang="en-US" altLang="hu-HU" sz="1800" dirty="0" smtClean="0">
                <a:latin typeface="+mn-lt"/>
              </a:rPr>
              <a:t>transform</a:t>
            </a:r>
            <a:endParaRPr lang="hu-HU" altLang="hu-HU" sz="1800" dirty="0">
              <a:latin typeface="+mn-lt"/>
            </a:endParaRPr>
          </a:p>
        </p:txBody>
      </p:sp>
      <p:sp>
        <p:nvSpPr>
          <p:cNvPr id="70" name="Kanyar felfelé 69"/>
          <p:cNvSpPr/>
          <p:nvPr/>
        </p:nvSpPr>
        <p:spPr bwMode="auto">
          <a:xfrm flipH="1" flipV="1">
            <a:off x="1152525" y="3668713"/>
            <a:ext cx="6764338" cy="911225"/>
          </a:xfrm>
          <a:prstGeom prst="bentUpArrow">
            <a:avLst>
              <a:gd name="adj1" fmla="val 25000"/>
              <a:gd name="adj2" fmla="val 24303"/>
              <a:gd name="adj3" fmla="val 36152"/>
            </a:avLst>
          </a:prstGeom>
          <a:noFill/>
          <a:ln w="12700" cap="flat" cmpd="sng" algn="ctr">
            <a:solidFill>
              <a:schemeClr val="tx1"/>
            </a:solidFill>
            <a:prstDash val="solid"/>
            <a:round/>
            <a:headEnd type="none" w="med" len="med"/>
            <a:tailEnd type="none" w="med" len="med"/>
          </a:ln>
          <a:effectLst/>
        </p:spPr>
        <p:txBody>
          <a:bodyPr/>
          <a:lstStyle/>
          <a:p>
            <a:pPr>
              <a:defRPr/>
            </a:pPr>
            <a:endParaRPr lang="hu-HU">
              <a:latin typeface="+mn-lt"/>
            </a:endParaRPr>
          </a:p>
        </p:txBody>
      </p:sp>
      <p:sp>
        <p:nvSpPr>
          <p:cNvPr id="71" name="Téglalap 98"/>
          <p:cNvSpPr>
            <a:spLocks noChangeArrowheads="1"/>
          </p:cNvSpPr>
          <p:nvPr/>
        </p:nvSpPr>
        <p:spPr bwMode="auto">
          <a:xfrm>
            <a:off x="3843338" y="3621088"/>
            <a:ext cx="20018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hu-HU" altLang="hu-HU" sz="1800">
                <a:solidFill>
                  <a:srgbClr val="FFFFFF"/>
                </a:solidFill>
                <a:latin typeface="+mn-lt"/>
              </a:rPr>
              <a:t>Képernyőre vetítés</a:t>
            </a:r>
          </a:p>
        </p:txBody>
      </p:sp>
      <p:sp>
        <p:nvSpPr>
          <p:cNvPr id="72" name="Téglalap 99"/>
          <p:cNvSpPr>
            <a:spLocks noChangeArrowheads="1"/>
          </p:cNvSpPr>
          <p:nvPr/>
        </p:nvSpPr>
        <p:spPr bwMode="auto">
          <a:xfrm>
            <a:off x="3808413" y="4514850"/>
            <a:ext cx="1651000" cy="1585913"/>
          </a:xfrm>
          <a:prstGeom prst="rect">
            <a:avLst/>
          </a:prstGeom>
          <a:noFill/>
          <a:ln w="28575" algn="ctr">
            <a:solidFill>
              <a:schemeClr val="tx1"/>
            </a:solidFill>
            <a:prstDash val="sysDash"/>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latin typeface="+mn-lt"/>
            </a:endParaRPr>
          </a:p>
        </p:txBody>
      </p:sp>
      <p:sp>
        <p:nvSpPr>
          <p:cNvPr id="73" name="Téglalap 100"/>
          <p:cNvSpPr>
            <a:spLocks noChangeArrowheads="1"/>
          </p:cNvSpPr>
          <p:nvPr/>
        </p:nvSpPr>
        <p:spPr bwMode="auto">
          <a:xfrm>
            <a:off x="7250113" y="4530725"/>
            <a:ext cx="1652587" cy="1585913"/>
          </a:xfrm>
          <a:prstGeom prst="rect">
            <a:avLst/>
          </a:prstGeom>
          <a:noFill/>
          <a:ln w="28575" algn="ctr">
            <a:solidFill>
              <a:schemeClr val="tx1"/>
            </a:solidFill>
            <a:prstDash val="sysDash"/>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latin typeface="+mn-lt"/>
            </a:endParaRPr>
          </a:p>
        </p:txBody>
      </p:sp>
      <p:sp>
        <p:nvSpPr>
          <p:cNvPr id="74" name="Jobbra nyíl 101"/>
          <p:cNvSpPr>
            <a:spLocks noChangeArrowheads="1"/>
          </p:cNvSpPr>
          <p:nvPr/>
        </p:nvSpPr>
        <p:spPr bwMode="auto">
          <a:xfrm>
            <a:off x="5522913" y="4819650"/>
            <a:ext cx="1697037" cy="1119188"/>
          </a:xfrm>
          <a:prstGeom prst="rightArrow">
            <a:avLst>
              <a:gd name="adj1" fmla="val 50000"/>
              <a:gd name="adj2" fmla="val 49996"/>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hu-HU" sz="1800" dirty="0" smtClean="0">
                <a:latin typeface="+mn-lt"/>
              </a:rPr>
              <a:t>rasterization</a:t>
            </a:r>
            <a:endParaRPr lang="hu-HU" altLang="hu-HU" sz="1800" dirty="0">
              <a:latin typeface="+mn-lt"/>
            </a:endParaRPr>
          </a:p>
        </p:txBody>
      </p:sp>
      <p:sp>
        <p:nvSpPr>
          <p:cNvPr id="75" name="Szövegdoboz 94"/>
          <p:cNvSpPr txBox="1">
            <a:spLocks noChangeArrowheads="1"/>
          </p:cNvSpPr>
          <p:nvPr/>
        </p:nvSpPr>
        <p:spPr bwMode="auto">
          <a:xfrm>
            <a:off x="7716357" y="4610100"/>
            <a:ext cx="111472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hu-HU" sz="2000" dirty="0" smtClean="0">
                <a:latin typeface="+mn-lt"/>
              </a:rPr>
              <a:t>viewport</a:t>
            </a:r>
            <a:endParaRPr lang="hu-HU" altLang="hu-HU" sz="2000" dirty="0">
              <a:latin typeface="+mn-lt"/>
            </a:endParaRPr>
          </a:p>
        </p:txBody>
      </p:sp>
      <p:sp>
        <p:nvSpPr>
          <p:cNvPr id="76" name="Cím 1"/>
          <p:cNvSpPr>
            <a:spLocks noGrp="1"/>
          </p:cNvSpPr>
          <p:nvPr>
            <p:ph type="title"/>
          </p:nvPr>
        </p:nvSpPr>
        <p:spPr>
          <a:xfrm>
            <a:off x="457200" y="274638"/>
            <a:ext cx="8229600" cy="1143000"/>
          </a:xfrm>
        </p:spPr>
        <p:txBody>
          <a:bodyPr>
            <a:normAutofit fontScale="90000"/>
          </a:bodyPr>
          <a:lstStyle/>
          <a:p>
            <a:r>
              <a:rPr lang="hu-HU" dirty="0" err="1" smtClean="0">
                <a:solidFill>
                  <a:srgbClr val="FF0000"/>
                </a:solidFill>
              </a:rPr>
              <a:t>Object</a:t>
            </a:r>
            <a:r>
              <a:rPr lang="en-US" dirty="0">
                <a:solidFill>
                  <a:srgbClr val="FF0000"/>
                </a:solidFill>
              </a:rPr>
              <a:t>-</a:t>
            </a:r>
            <a:r>
              <a:rPr lang="hu-HU" dirty="0" err="1" smtClean="0">
                <a:solidFill>
                  <a:srgbClr val="FF0000"/>
                </a:solidFill>
              </a:rPr>
              <a:t>driven</a:t>
            </a:r>
            <a:r>
              <a:rPr lang="hu-HU" dirty="0" smtClean="0">
                <a:solidFill>
                  <a:srgbClr val="FF0000"/>
                </a:solidFill>
              </a:rPr>
              <a:t> </a:t>
            </a:r>
            <a:r>
              <a:rPr lang="hu-HU" dirty="0" err="1" smtClean="0">
                <a:solidFill>
                  <a:srgbClr val="FF0000"/>
                </a:solidFill>
              </a:rPr>
              <a:t>rendering</a:t>
            </a:r>
            <a:r>
              <a:rPr lang="hu-HU" dirty="0" smtClean="0">
                <a:solidFill>
                  <a:srgbClr val="FF0000"/>
                </a:solidFill>
              </a:rPr>
              <a:t>:</a:t>
            </a:r>
            <a:r>
              <a:rPr lang="en-US" dirty="0" smtClean="0">
                <a:solidFill>
                  <a:srgbClr val="FF0000"/>
                </a:solidFill>
              </a:rPr>
              <a:t> </a:t>
            </a:r>
            <a:r>
              <a:rPr lang="hu-HU" dirty="0" smtClean="0">
                <a:solidFill>
                  <a:srgbClr val="FF0000"/>
                </a:solidFill>
              </a:rPr>
              <a:t>2D </a:t>
            </a:r>
            <a:r>
              <a:rPr lang="en-US" dirty="0" smtClean="0">
                <a:solidFill>
                  <a:srgbClr val="FF0000"/>
                </a:solidFill>
              </a:rPr>
              <a:t>pipeline</a:t>
            </a:r>
            <a:endParaRPr lang="hu-HU" dirty="0">
              <a:solidFill>
                <a:srgbClr val="FF0000"/>
              </a:solidFill>
            </a:endParaRPr>
          </a:p>
        </p:txBody>
      </p:sp>
      <p:sp>
        <p:nvSpPr>
          <p:cNvPr id="77" name="Szövegdoboz 93"/>
          <p:cNvSpPr txBox="1">
            <a:spLocks noChangeArrowheads="1"/>
          </p:cNvSpPr>
          <p:nvPr/>
        </p:nvSpPr>
        <p:spPr bwMode="auto">
          <a:xfrm>
            <a:off x="3763963" y="6159198"/>
            <a:ext cx="154382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hu-HU" sz="2000" dirty="0" smtClean="0">
                <a:latin typeface="+mn-lt"/>
              </a:rPr>
              <a:t>Screen space</a:t>
            </a:r>
            <a:endParaRPr lang="hu-HU" altLang="hu-HU" sz="2000" dirty="0">
              <a:latin typeface="+mn-lt"/>
            </a:endParaRPr>
          </a:p>
        </p:txBody>
      </p:sp>
      <p:grpSp>
        <p:nvGrpSpPr>
          <p:cNvPr id="78" name="Csoportba foglalás 32"/>
          <p:cNvGrpSpPr>
            <a:grpSpLocks/>
          </p:cNvGrpSpPr>
          <p:nvPr/>
        </p:nvGrpSpPr>
        <p:grpSpPr bwMode="auto">
          <a:xfrm rot="-2445275">
            <a:off x="932004" y="4805469"/>
            <a:ext cx="917575" cy="702268"/>
            <a:chOff x="3380593" y="2563210"/>
            <a:chExt cx="1094509" cy="891286"/>
          </a:xfrm>
        </p:grpSpPr>
        <p:sp>
          <p:nvSpPr>
            <p:cNvPr id="79" name="Téglalap 33"/>
            <p:cNvSpPr>
              <a:spLocks noChangeArrowheads="1"/>
            </p:cNvSpPr>
            <p:nvPr/>
          </p:nvSpPr>
          <p:spPr bwMode="auto">
            <a:xfrm>
              <a:off x="3380593" y="2563210"/>
              <a:ext cx="1094509" cy="891286"/>
            </a:xfrm>
            <a:prstGeom prst="rect">
              <a:avLst/>
            </a:prstGeom>
            <a:noFill/>
            <a:ln w="28575" algn="ctr">
              <a:solidFill>
                <a:srgbClr val="FFC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latin typeface="+mn-lt"/>
              </a:endParaRPr>
            </a:p>
          </p:txBody>
        </p:sp>
        <p:sp>
          <p:nvSpPr>
            <p:cNvPr id="80" name="Téglalap 34"/>
            <p:cNvSpPr>
              <a:spLocks noChangeArrowheads="1"/>
            </p:cNvSpPr>
            <p:nvPr/>
          </p:nvSpPr>
          <p:spPr bwMode="auto">
            <a:xfrm>
              <a:off x="3685309" y="2826326"/>
              <a:ext cx="193964" cy="221673"/>
            </a:xfrm>
            <a:prstGeom prst="rect">
              <a:avLst/>
            </a:prstGeom>
            <a:solidFill>
              <a:schemeClr val="accent1"/>
            </a:solidFill>
            <a:ln w="12700" algn="ctr">
              <a:no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latin typeface="+mn-lt"/>
              </a:endParaRPr>
            </a:p>
          </p:txBody>
        </p:sp>
        <p:sp>
          <p:nvSpPr>
            <p:cNvPr id="81" name="Téglalap 35"/>
            <p:cNvSpPr>
              <a:spLocks noChangeArrowheads="1"/>
            </p:cNvSpPr>
            <p:nvPr/>
          </p:nvSpPr>
          <p:spPr bwMode="auto">
            <a:xfrm>
              <a:off x="4028509" y="2795987"/>
              <a:ext cx="193964" cy="221673"/>
            </a:xfrm>
            <a:prstGeom prst="rect">
              <a:avLst/>
            </a:prstGeom>
            <a:solidFill>
              <a:schemeClr val="accent1"/>
            </a:solidFill>
            <a:ln w="12700" algn="ctr">
              <a:no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latin typeface="+mn-lt"/>
              </a:endParaRPr>
            </a:p>
          </p:txBody>
        </p:sp>
        <p:sp>
          <p:nvSpPr>
            <p:cNvPr id="82" name="Szabadkézi sokszög 36"/>
            <p:cNvSpPr>
              <a:spLocks/>
            </p:cNvSpPr>
            <p:nvPr/>
          </p:nvSpPr>
          <p:spPr bwMode="auto">
            <a:xfrm>
              <a:off x="3687586" y="3123508"/>
              <a:ext cx="512618" cy="180109"/>
            </a:xfrm>
            <a:custGeom>
              <a:avLst/>
              <a:gdLst>
                <a:gd name="T0" fmla="*/ 0 w 512618"/>
                <a:gd name="T1" fmla="*/ 0 h 180109"/>
                <a:gd name="T2" fmla="*/ 221673 w 512618"/>
                <a:gd name="T3" fmla="*/ 180109 h 180109"/>
                <a:gd name="T4" fmla="*/ 512618 w 512618"/>
                <a:gd name="T5" fmla="*/ 13854 h 180109"/>
                <a:gd name="T6" fmla="*/ 0 60000 65536"/>
                <a:gd name="T7" fmla="*/ 0 60000 65536"/>
                <a:gd name="T8" fmla="*/ 0 60000 65536"/>
                <a:gd name="T9" fmla="*/ 0 w 512618"/>
                <a:gd name="T10" fmla="*/ 0 h 180109"/>
                <a:gd name="T11" fmla="*/ 512618 w 512618"/>
                <a:gd name="T12" fmla="*/ 180109 h 180109"/>
              </a:gdLst>
              <a:ahLst/>
              <a:cxnLst>
                <a:cxn ang="T6">
                  <a:pos x="T0" y="T1"/>
                </a:cxn>
                <a:cxn ang="T7">
                  <a:pos x="T2" y="T3"/>
                </a:cxn>
                <a:cxn ang="T8">
                  <a:pos x="T4" y="T5"/>
                </a:cxn>
              </a:cxnLst>
              <a:rect l="T9" t="T10" r="T11" b="T12"/>
              <a:pathLst>
                <a:path w="512618" h="180109">
                  <a:moveTo>
                    <a:pt x="0" y="0"/>
                  </a:moveTo>
                  <a:lnTo>
                    <a:pt x="221673" y="180109"/>
                  </a:lnTo>
                  <a:lnTo>
                    <a:pt x="512618" y="13854"/>
                  </a:lnTo>
                </a:path>
              </a:pathLst>
            </a:custGeom>
            <a:noFill/>
            <a:ln w="38100"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hu-HU">
                <a:latin typeface="+mn-lt"/>
              </a:endParaRPr>
            </a:p>
          </p:txBody>
        </p:sp>
      </p:grpSp>
      <p:cxnSp>
        <p:nvCxnSpPr>
          <p:cNvPr id="83" name="Egyenes összekötő nyíllal 37"/>
          <p:cNvCxnSpPr>
            <a:cxnSpLocks noChangeShapeType="1"/>
          </p:cNvCxnSpPr>
          <p:nvPr/>
        </p:nvCxnSpPr>
        <p:spPr bwMode="auto">
          <a:xfrm flipV="1">
            <a:off x="1174750" y="4581525"/>
            <a:ext cx="12700" cy="1641475"/>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4" name="Egyenes összekötő nyíllal 38"/>
          <p:cNvCxnSpPr>
            <a:cxnSpLocks noChangeShapeType="1"/>
          </p:cNvCxnSpPr>
          <p:nvPr/>
        </p:nvCxnSpPr>
        <p:spPr bwMode="auto">
          <a:xfrm flipV="1">
            <a:off x="279400" y="5592763"/>
            <a:ext cx="1801813" cy="0"/>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85" name="Téglalap 40"/>
          <p:cNvSpPr>
            <a:spLocks noChangeArrowheads="1"/>
          </p:cNvSpPr>
          <p:nvPr/>
        </p:nvSpPr>
        <p:spPr bwMode="auto">
          <a:xfrm>
            <a:off x="728663" y="5076825"/>
            <a:ext cx="893762" cy="947738"/>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hu-HU" altLang="hu-HU">
              <a:latin typeface="+mn-lt"/>
            </a:endParaRPr>
          </a:p>
        </p:txBody>
      </p:sp>
      <p:sp>
        <p:nvSpPr>
          <p:cNvPr id="86" name="Szövegdoboz 85"/>
          <p:cNvSpPr txBox="1">
            <a:spLocks noChangeArrowheads="1"/>
          </p:cNvSpPr>
          <p:nvPr/>
        </p:nvSpPr>
        <p:spPr bwMode="auto">
          <a:xfrm>
            <a:off x="-5298" y="5742668"/>
            <a:ext cx="8461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hu-HU" altLang="hu-HU" sz="2000" dirty="0">
                <a:latin typeface="+mn-lt"/>
              </a:rPr>
              <a:t>(-1,</a:t>
            </a:r>
            <a:r>
              <a:rPr lang="hu-HU" altLang="hu-HU" sz="2000" dirty="0" err="1">
                <a:latin typeface="+mn-lt"/>
              </a:rPr>
              <a:t>-1</a:t>
            </a:r>
            <a:r>
              <a:rPr lang="hu-HU" altLang="hu-HU" sz="2000" dirty="0">
                <a:latin typeface="+mn-lt"/>
              </a:rPr>
              <a:t>)</a:t>
            </a:r>
          </a:p>
        </p:txBody>
      </p:sp>
      <p:sp>
        <p:nvSpPr>
          <p:cNvPr id="87" name="Szövegdoboz 95"/>
          <p:cNvSpPr txBox="1">
            <a:spLocks noChangeArrowheads="1"/>
          </p:cNvSpPr>
          <p:nvPr/>
        </p:nvSpPr>
        <p:spPr bwMode="auto">
          <a:xfrm>
            <a:off x="1568768" y="4783773"/>
            <a:ext cx="6746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hu-HU" altLang="hu-HU" sz="2000" dirty="0">
                <a:latin typeface="+mn-lt"/>
              </a:rPr>
              <a:t>(1,</a:t>
            </a:r>
            <a:r>
              <a:rPr lang="hu-HU" altLang="hu-HU" sz="2000" dirty="0" err="1">
                <a:latin typeface="+mn-lt"/>
              </a:rPr>
              <a:t>1</a:t>
            </a:r>
            <a:r>
              <a:rPr lang="hu-HU" altLang="hu-HU" sz="2000" dirty="0">
                <a:latin typeface="+mn-lt"/>
              </a:rPr>
              <a:t>)</a:t>
            </a:r>
          </a:p>
        </p:txBody>
      </p:sp>
      <p:sp>
        <p:nvSpPr>
          <p:cNvPr id="88" name="Téglalap 87"/>
          <p:cNvSpPr/>
          <p:nvPr/>
        </p:nvSpPr>
        <p:spPr>
          <a:xfrm>
            <a:off x="338138" y="1405521"/>
            <a:ext cx="3425825" cy="2150479"/>
          </a:xfrm>
          <a:prstGeom prst="rect">
            <a:avLst/>
          </a:prstGeom>
          <a:solidFill>
            <a:schemeClr val="accent5">
              <a:lumMod val="40000"/>
              <a:lumOff val="60000"/>
              <a:alpha val="5098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smtClean="0">
                <a:solidFill>
                  <a:srgbClr val="FF0000"/>
                </a:solidFill>
              </a:rPr>
              <a:t>CPU program</a:t>
            </a:r>
          </a:p>
          <a:p>
            <a:pPr algn="ctr"/>
            <a:r>
              <a:rPr lang="hu-HU" b="1" dirty="0" smtClean="0">
                <a:solidFill>
                  <a:srgbClr val="FF0000"/>
                </a:solidFill>
              </a:rPr>
              <a:t>C++</a:t>
            </a:r>
            <a:endParaRPr lang="en-US" b="1" dirty="0">
              <a:solidFill>
                <a:srgbClr val="FF0000"/>
              </a:solidFill>
            </a:endParaRPr>
          </a:p>
        </p:txBody>
      </p:sp>
      <p:sp>
        <p:nvSpPr>
          <p:cNvPr id="89" name="Téglalap 88"/>
          <p:cNvSpPr/>
          <p:nvPr/>
        </p:nvSpPr>
        <p:spPr>
          <a:xfrm>
            <a:off x="3853529" y="1406903"/>
            <a:ext cx="1450975" cy="2150479"/>
          </a:xfrm>
          <a:prstGeom prst="rect">
            <a:avLst/>
          </a:prstGeom>
          <a:solidFill>
            <a:schemeClr val="bg1">
              <a:lumMod val="65000"/>
              <a:alpha val="5098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smtClean="0">
                <a:solidFill>
                  <a:srgbClr val="FF0000"/>
                </a:solidFill>
              </a:rPr>
              <a:t>GPU </a:t>
            </a:r>
          </a:p>
          <a:p>
            <a:pPr algn="ctr"/>
            <a:r>
              <a:rPr lang="hu-HU" b="1" dirty="0" err="1" smtClean="0">
                <a:solidFill>
                  <a:srgbClr val="FF0000"/>
                </a:solidFill>
              </a:rPr>
              <a:t>VAOs</a:t>
            </a:r>
            <a:endParaRPr lang="en-US" b="1" dirty="0">
              <a:solidFill>
                <a:srgbClr val="FF0000"/>
              </a:solidFill>
            </a:endParaRPr>
          </a:p>
        </p:txBody>
      </p:sp>
      <p:sp>
        <p:nvSpPr>
          <p:cNvPr id="90" name="Téglalap 89"/>
          <p:cNvSpPr/>
          <p:nvPr/>
        </p:nvSpPr>
        <p:spPr>
          <a:xfrm>
            <a:off x="5398606" y="1418835"/>
            <a:ext cx="3594582" cy="2684853"/>
          </a:xfrm>
          <a:prstGeom prst="rect">
            <a:avLst/>
          </a:prstGeom>
          <a:solidFill>
            <a:schemeClr val="accent3">
              <a:lumMod val="75000"/>
              <a:alpha val="5098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smtClean="0">
                <a:solidFill>
                  <a:srgbClr val="FF0000"/>
                </a:solidFill>
              </a:rPr>
              <a:t>GPU </a:t>
            </a:r>
          </a:p>
          <a:p>
            <a:pPr algn="ctr"/>
            <a:r>
              <a:rPr lang="hu-HU" b="1" dirty="0" err="1" smtClean="0">
                <a:solidFill>
                  <a:srgbClr val="FF0000"/>
                </a:solidFill>
              </a:rPr>
              <a:t>Vertex</a:t>
            </a:r>
            <a:r>
              <a:rPr lang="hu-HU" b="1" dirty="0" smtClean="0">
                <a:solidFill>
                  <a:srgbClr val="FF0000"/>
                </a:solidFill>
              </a:rPr>
              <a:t> </a:t>
            </a:r>
            <a:r>
              <a:rPr lang="hu-HU" b="1" dirty="0" err="1" smtClean="0">
                <a:solidFill>
                  <a:srgbClr val="FF0000"/>
                </a:solidFill>
              </a:rPr>
              <a:t>shader</a:t>
            </a:r>
            <a:endParaRPr lang="hu-HU" b="1" dirty="0" smtClean="0">
              <a:solidFill>
                <a:srgbClr val="FF0000"/>
              </a:solidFill>
            </a:endParaRPr>
          </a:p>
          <a:p>
            <a:pPr algn="ctr"/>
            <a:r>
              <a:rPr lang="hu-HU" b="1" dirty="0" smtClean="0">
                <a:solidFill>
                  <a:srgbClr val="FF0000"/>
                </a:solidFill>
              </a:rPr>
              <a:t>GLSL</a:t>
            </a:r>
            <a:endParaRPr lang="en-US" b="1" dirty="0">
              <a:solidFill>
                <a:srgbClr val="FF0000"/>
              </a:solidFill>
            </a:endParaRPr>
          </a:p>
        </p:txBody>
      </p:sp>
      <p:sp>
        <p:nvSpPr>
          <p:cNvPr id="91" name="Téglalap 90"/>
          <p:cNvSpPr/>
          <p:nvPr/>
        </p:nvSpPr>
        <p:spPr>
          <a:xfrm>
            <a:off x="228118" y="4166453"/>
            <a:ext cx="6036890" cy="2540989"/>
          </a:xfrm>
          <a:prstGeom prst="rect">
            <a:avLst/>
          </a:prstGeom>
          <a:solidFill>
            <a:schemeClr val="accent2">
              <a:lumMod val="40000"/>
              <a:lumOff val="60000"/>
              <a:alpha val="5098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smtClean="0">
                <a:solidFill>
                  <a:srgbClr val="FF0000"/>
                </a:solidFill>
              </a:rPr>
              <a:t>GPU </a:t>
            </a:r>
          </a:p>
          <a:p>
            <a:pPr algn="ctr"/>
            <a:r>
              <a:rPr lang="hu-HU" b="1" dirty="0" smtClean="0">
                <a:solidFill>
                  <a:srgbClr val="FF0000"/>
                </a:solidFill>
              </a:rPr>
              <a:t>Fixed </a:t>
            </a:r>
            <a:r>
              <a:rPr lang="hu-HU" b="1" dirty="0" err="1" smtClean="0">
                <a:solidFill>
                  <a:srgbClr val="FF0000"/>
                </a:solidFill>
              </a:rPr>
              <a:t>pipeline</a:t>
            </a:r>
            <a:endParaRPr lang="en-US" b="1" dirty="0">
              <a:solidFill>
                <a:srgbClr val="FF0000"/>
              </a:solidFill>
            </a:endParaRPr>
          </a:p>
        </p:txBody>
      </p:sp>
      <p:sp>
        <p:nvSpPr>
          <p:cNvPr id="92" name="Téglalap 91"/>
          <p:cNvSpPr/>
          <p:nvPr/>
        </p:nvSpPr>
        <p:spPr>
          <a:xfrm>
            <a:off x="6312439" y="4170549"/>
            <a:ext cx="1221582" cy="2540989"/>
          </a:xfrm>
          <a:prstGeom prst="rect">
            <a:avLst/>
          </a:prstGeom>
          <a:solidFill>
            <a:schemeClr val="accent3">
              <a:lumMod val="75000"/>
              <a:alpha val="5098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smtClean="0">
                <a:solidFill>
                  <a:srgbClr val="FF0000"/>
                </a:solidFill>
              </a:rPr>
              <a:t>GPU </a:t>
            </a:r>
          </a:p>
          <a:p>
            <a:pPr algn="ctr"/>
            <a:r>
              <a:rPr lang="hu-HU" b="1" dirty="0" err="1" smtClean="0">
                <a:solidFill>
                  <a:srgbClr val="FF0000"/>
                </a:solidFill>
              </a:rPr>
              <a:t>Frag-</a:t>
            </a:r>
            <a:endParaRPr lang="hu-HU" b="1" dirty="0" smtClean="0">
              <a:solidFill>
                <a:srgbClr val="FF0000"/>
              </a:solidFill>
            </a:endParaRPr>
          </a:p>
          <a:p>
            <a:pPr algn="ctr"/>
            <a:r>
              <a:rPr lang="hu-HU" b="1" dirty="0" smtClean="0">
                <a:solidFill>
                  <a:srgbClr val="FF0000"/>
                </a:solidFill>
              </a:rPr>
              <a:t>ment</a:t>
            </a:r>
          </a:p>
          <a:p>
            <a:pPr algn="ctr"/>
            <a:r>
              <a:rPr lang="hu-HU" b="1" dirty="0" err="1" smtClean="0">
                <a:solidFill>
                  <a:srgbClr val="FF0000"/>
                </a:solidFill>
              </a:rPr>
              <a:t>Shader</a:t>
            </a:r>
            <a:endParaRPr lang="hu-HU" b="1" dirty="0" smtClean="0">
              <a:solidFill>
                <a:srgbClr val="FF0000"/>
              </a:solidFill>
            </a:endParaRPr>
          </a:p>
          <a:p>
            <a:pPr algn="ctr"/>
            <a:r>
              <a:rPr lang="hu-HU" b="1" dirty="0" smtClean="0">
                <a:solidFill>
                  <a:srgbClr val="FF0000"/>
                </a:solidFill>
              </a:rPr>
              <a:t>GLSL</a:t>
            </a:r>
            <a:endParaRPr lang="en-US" b="1" dirty="0">
              <a:solidFill>
                <a:srgbClr val="FF0000"/>
              </a:solidFill>
            </a:endParaRPr>
          </a:p>
        </p:txBody>
      </p:sp>
      <p:sp>
        <p:nvSpPr>
          <p:cNvPr id="93" name="Téglalap 92"/>
          <p:cNvSpPr/>
          <p:nvPr/>
        </p:nvSpPr>
        <p:spPr>
          <a:xfrm>
            <a:off x="7635811" y="4179393"/>
            <a:ext cx="1221582" cy="2540989"/>
          </a:xfrm>
          <a:prstGeom prst="rect">
            <a:avLst/>
          </a:prstGeom>
          <a:solidFill>
            <a:schemeClr val="accent2">
              <a:lumMod val="40000"/>
              <a:lumOff val="60000"/>
              <a:alpha val="5098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smtClean="0">
                <a:solidFill>
                  <a:srgbClr val="FF0000"/>
                </a:solidFill>
              </a:rPr>
              <a:t>GPU </a:t>
            </a:r>
          </a:p>
          <a:p>
            <a:pPr algn="ctr"/>
            <a:r>
              <a:rPr lang="hu-HU" b="1" dirty="0" err="1" smtClean="0">
                <a:solidFill>
                  <a:srgbClr val="FF0000"/>
                </a:solidFill>
              </a:rPr>
              <a:t>Frame</a:t>
            </a:r>
            <a:endParaRPr lang="hu-HU" b="1" dirty="0" smtClean="0">
              <a:solidFill>
                <a:srgbClr val="FF0000"/>
              </a:solidFill>
            </a:endParaRPr>
          </a:p>
          <a:p>
            <a:pPr algn="ctr"/>
            <a:r>
              <a:rPr lang="hu-HU" b="1" dirty="0" err="1" smtClean="0">
                <a:solidFill>
                  <a:srgbClr val="FF0000"/>
                </a:solidFill>
              </a:rPr>
              <a:t>buffer</a:t>
            </a:r>
            <a:endParaRPr lang="en-US" b="1" dirty="0">
              <a:solidFill>
                <a:srgbClr val="FF0000"/>
              </a:solidFill>
            </a:endParaRPr>
          </a:p>
        </p:txBody>
      </p:sp>
    </p:spTree>
    <p:extLst>
      <p:ext uri="{BB962C8B-B14F-4D97-AF65-F5344CB8AC3E}">
        <p14:creationId xmlns:p14="http://schemas.microsoft.com/office/powerpoint/2010/main" val="41674868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éma">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éma">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1299901673</TotalTime>
  <Pages>57</Pages>
  <Words>7524</Words>
  <Application>Microsoft Office PowerPoint</Application>
  <PresentationFormat>Diavetítés a képernyőre (4:3 oldalarány)</PresentationFormat>
  <Paragraphs>610</Paragraphs>
  <Slides>38</Slides>
  <Notes>34</Notes>
  <HiddenSlides>0</HiddenSlides>
  <MMClips>1</MMClips>
  <ScaleCrop>false</ScaleCrop>
  <HeadingPairs>
    <vt:vector size="8" baseType="variant">
      <vt:variant>
        <vt:lpstr>Használt betűtípusok</vt:lpstr>
      </vt:variant>
      <vt:variant>
        <vt:i4>8</vt:i4>
      </vt:variant>
      <vt:variant>
        <vt:lpstr>Téma</vt:lpstr>
      </vt:variant>
      <vt:variant>
        <vt:i4>1</vt:i4>
      </vt:variant>
      <vt:variant>
        <vt:lpstr>Beágyazott OLE kiszolgálók</vt:lpstr>
      </vt:variant>
      <vt:variant>
        <vt:i4>2</vt:i4>
      </vt:variant>
      <vt:variant>
        <vt:lpstr>Diacímek</vt:lpstr>
      </vt:variant>
      <vt:variant>
        <vt:i4>38</vt:i4>
      </vt:variant>
    </vt:vector>
  </HeadingPairs>
  <TitlesOfParts>
    <vt:vector size="49" baseType="lpstr">
      <vt:lpstr>Arial</vt:lpstr>
      <vt:lpstr>Calibri</vt:lpstr>
      <vt:lpstr>Cambria Math</vt:lpstr>
      <vt:lpstr>Courier New</vt:lpstr>
      <vt:lpstr>Monotype Sorts</vt:lpstr>
      <vt:lpstr>Symbol</vt:lpstr>
      <vt:lpstr>Times New Roman</vt:lpstr>
      <vt:lpstr>Wingdings</vt:lpstr>
      <vt:lpstr>Office-téma</vt:lpstr>
      <vt:lpstr>Klip</vt:lpstr>
      <vt:lpstr>Microsoft ClipArt Gallery</vt:lpstr>
      <vt:lpstr>2D rendering</vt:lpstr>
      <vt:lpstr>2D rendering</vt:lpstr>
      <vt:lpstr>Pixel driven 2D rendering</vt:lpstr>
      <vt:lpstr>Pixel driven: Point containment</vt:lpstr>
      <vt:lpstr>Pixel driven rendering</vt:lpstr>
      <vt:lpstr>Pixel driven rendering</vt:lpstr>
      <vt:lpstr>Object driven 2D rendering</vt:lpstr>
      <vt:lpstr>Object-driven rendering: 2D pipeline</vt:lpstr>
      <vt:lpstr>Object-driven rendering: 2D pipeline</vt:lpstr>
      <vt:lpstr>Vectorization</vt:lpstr>
      <vt:lpstr>Decomposing a polygon to triangles</vt:lpstr>
      <vt:lpstr>Simple polygons</vt:lpstr>
      <vt:lpstr>Ear</vt:lpstr>
      <vt:lpstr>Ear cutting: O(n3)</vt:lpstr>
      <vt:lpstr>Modeling transformation</vt:lpstr>
      <vt:lpstr>mat4 class</vt:lpstr>
      <vt:lpstr>mat4 constructors</vt:lpstr>
      <vt:lpstr>View transformation: V() Camera window center to origin</vt:lpstr>
      <vt:lpstr>Projection P(): Camera window to a square of corners (-1, -1) and (1, 1)</vt:lpstr>
      <vt:lpstr>2D camera</vt:lpstr>
      <vt:lpstr>Clipping (GPU)</vt:lpstr>
      <vt:lpstr>Clipping</vt:lpstr>
      <vt:lpstr>Clipping</vt:lpstr>
      <vt:lpstr>Clipping</vt:lpstr>
      <vt:lpstr>Clipping</vt:lpstr>
      <vt:lpstr>Line segment clipping: x &lt; xmax </vt:lpstr>
      <vt:lpstr>(Ivan) Sutherland-Hodgeman  poligon clipping</vt:lpstr>
      <vt:lpstr>Clipping in homogeneous coordinates</vt:lpstr>
      <vt:lpstr>Line segment clipping  in homogeneous coordinates</vt:lpstr>
      <vt:lpstr>Viewport transformation: From normalized device space to screen space</vt:lpstr>
      <vt:lpstr>Rasterization (GPU)</vt:lpstr>
      <vt:lpstr>Line segment rasterization</vt:lpstr>
      <vt:lpstr>Incremental principle and  fixed point implementation</vt:lpstr>
      <vt:lpstr>DDA line rasterization hardware</vt:lpstr>
      <vt:lpstr>PowerPoint-bemutató</vt:lpstr>
      <vt:lpstr>Incremental triangle fill</vt:lpstr>
      <vt:lpstr>Pixel color?</vt:lpstr>
      <vt:lpstr>Excercises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grafika</dc:title>
  <dc:creator>szirmay</dc:creator>
  <cp:lastModifiedBy>Szirmay-Kalos László</cp:lastModifiedBy>
  <cp:revision>210</cp:revision>
  <cp:lastPrinted>1999-10-05T10:23:25Z</cp:lastPrinted>
  <dcterms:created xsi:type="dcterms:W3CDTF">1998-09-12T20:31:14Z</dcterms:created>
  <dcterms:modified xsi:type="dcterms:W3CDTF">2022-03-24T12:48:23Z</dcterms:modified>
</cp:coreProperties>
</file>