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36" r:id="rId1"/>
  </p:sldMasterIdLst>
  <p:notesMasterIdLst>
    <p:notesMasterId r:id="rId58"/>
  </p:notesMasterIdLst>
  <p:handoutMasterIdLst>
    <p:handoutMasterId r:id="rId59"/>
  </p:handoutMasterIdLst>
  <p:sldIdLst>
    <p:sldId id="300" r:id="rId2"/>
    <p:sldId id="303" r:id="rId3"/>
    <p:sldId id="388" r:id="rId4"/>
    <p:sldId id="392" r:id="rId5"/>
    <p:sldId id="430" r:id="rId6"/>
    <p:sldId id="412" r:id="rId7"/>
    <p:sldId id="404" r:id="rId8"/>
    <p:sldId id="409" r:id="rId9"/>
    <p:sldId id="411" r:id="rId10"/>
    <p:sldId id="407" r:id="rId11"/>
    <p:sldId id="410" r:id="rId12"/>
    <p:sldId id="440" r:id="rId13"/>
    <p:sldId id="441" r:id="rId14"/>
    <p:sldId id="442" r:id="rId15"/>
    <p:sldId id="443" r:id="rId16"/>
    <p:sldId id="444" r:id="rId17"/>
    <p:sldId id="445" r:id="rId18"/>
    <p:sldId id="481" r:id="rId19"/>
    <p:sldId id="482" r:id="rId20"/>
    <p:sldId id="483" r:id="rId21"/>
    <p:sldId id="484" r:id="rId22"/>
    <p:sldId id="485" r:id="rId23"/>
    <p:sldId id="463" r:id="rId24"/>
    <p:sldId id="461" r:id="rId25"/>
    <p:sldId id="446" r:id="rId26"/>
    <p:sldId id="447" r:id="rId27"/>
    <p:sldId id="480" r:id="rId28"/>
    <p:sldId id="449" r:id="rId29"/>
    <p:sldId id="464" r:id="rId30"/>
    <p:sldId id="466" r:id="rId31"/>
    <p:sldId id="465" r:id="rId32"/>
    <p:sldId id="450" r:id="rId33"/>
    <p:sldId id="467" r:id="rId34"/>
    <p:sldId id="468" r:id="rId35"/>
    <p:sldId id="469" r:id="rId36"/>
    <p:sldId id="470" r:id="rId37"/>
    <p:sldId id="471" r:id="rId38"/>
    <p:sldId id="472" r:id="rId39"/>
    <p:sldId id="473" r:id="rId40"/>
    <p:sldId id="474" r:id="rId41"/>
    <p:sldId id="475" r:id="rId42"/>
    <p:sldId id="476" r:id="rId43"/>
    <p:sldId id="477" r:id="rId44"/>
    <p:sldId id="478" r:id="rId45"/>
    <p:sldId id="479" r:id="rId46"/>
    <p:sldId id="433" r:id="rId47"/>
    <p:sldId id="434" r:id="rId48"/>
    <p:sldId id="435" r:id="rId49"/>
    <p:sldId id="436" r:id="rId50"/>
    <p:sldId id="424" r:id="rId51"/>
    <p:sldId id="429" r:id="rId52"/>
    <p:sldId id="425" r:id="rId53"/>
    <p:sldId id="426" r:id="rId54"/>
    <p:sldId id="437" r:id="rId55"/>
    <p:sldId id="438" r:id="rId56"/>
    <p:sldId id="439" r:id="rId57"/>
  </p:sldIdLst>
  <p:sldSz cx="9144000" cy="6858000" type="screen4x3"/>
  <p:notesSz cx="7099300" cy="10234613"/>
  <p:kinsoku lang="ja-JP" invalStChars="、。，．・：；？！゛゜ヽヾゝゞ々ー’”）〕］｝〉》」』】°‰′″℃￠％ぁぃぅぇぉっゃゅょゎァィゥェォッャュョヮヵヶ!%),.:;?]}｡｣､･ｧｨｩｪｫｬｭｮｯｰﾞﾟ" invalEndChars="‘“（〔［｛〈《「『【￥＄$([\{｢￡"/>
  <p:defaultTextStyle>
    <a:defPPr>
      <a:defRPr lang="hu-HU"/>
    </a:defPPr>
    <a:lvl1pPr algn="l" rtl="0" eaLnBrk="0" fontAlgn="base" hangingPunct="0">
      <a:spcBef>
        <a:spcPct val="0"/>
      </a:spcBef>
      <a:spcAft>
        <a:spcPct val="0"/>
      </a:spcAft>
      <a:defRPr sz="20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0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0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0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D4D1"/>
    <a:srgbClr val="FF8E85"/>
    <a:srgbClr val="0000FF"/>
    <a:srgbClr val="FF695D"/>
    <a:srgbClr val="43FF43"/>
    <a:srgbClr val="FF584B"/>
    <a:srgbClr val="2FFF2F"/>
    <a:srgbClr val="FF3C2D"/>
    <a:srgbClr val="19FF19"/>
    <a:srgbClr val="FF5F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82" autoAdjust="0"/>
    <p:restoredTop sz="89803" autoAdjust="0"/>
  </p:normalViewPr>
  <p:slideViewPr>
    <p:cSldViewPr>
      <p:cViewPr varScale="1">
        <p:scale>
          <a:sx n="79" d="100"/>
          <a:sy n="79" d="100"/>
        </p:scale>
        <p:origin x="931"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4.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image" Target="../media/image5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29893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idx="2"/>
          </p:nvPr>
        </p:nvSpPr>
        <p:spPr bwMode="auto">
          <a:xfrm>
            <a:off x="1000125" y="774700"/>
            <a:ext cx="5099050" cy="38242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1" name="Rectangle 3"/>
          <p:cNvSpPr>
            <a:spLocks noGrp="1" noChangeArrowheads="1"/>
          </p:cNvSpPr>
          <p:nvPr>
            <p:ph type="body" sz="quarter" idx="3"/>
          </p:nvPr>
        </p:nvSpPr>
        <p:spPr bwMode="auto">
          <a:xfrm>
            <a:off x="946150" y="4862513"/>
            <a:ext cx="5207000" cy="4308475"/>
          </a:xfrm>
          <a:prstGeom prst="rect">
            <a:avLst/>
          </a:prstGeom>
          <a:noFill/>
          <a:ln w="12700">
            <a:noFill/>
            <a:miter lim="800000"/>
            <a:headEnd/>
            <a:tailEnd/>
          </a:ln>
          <a:effectLst/>
        </p:spPr>
        <p:txBody>
          <a:bodyPr vert="horz" wrap="square" lIns="98017" tIns="48148" rIns="98017" bIns="48148" numCol="1" anchor="t" anchorCtr="0" compatLnSpc="1">
            <a:prstTxWarp prst="textNoShape">
              <a:avLst/>
            </a:prstTxWarp>
          </a:bodyPr>
          <a:lstStyle/>
          <a:p>
            <a:pPr lvl="0"/>
            <a:r>
              <a:rPr lang="hu-HU" noProof="0" smtClean="0"/>
              <a:t>Click to edit Master notes styles</a:t>
            </a:r>
          </a:p>
          <a:p>
            <a:pPr lvl="1"/>
            <a:r>
              <a:rPr lang="hu-HU" noProof="0" smtClean="0"/>
              <a:t>Second Level</a:t>
            </a:r>
          </a:p>
          <a:p>
            <a:pPr lvl="2"/>
            <a:r>
              <a:rPr lang="hu-HU" noProof="0" smtClean="0"/>
              <a:t>Third Level</a:t>
            </a:r>
          </a:p>
          <a:p>
            <a:pPr lvl="3"/>
            <a:r>
              <a:rPr lang="hu-HU" noProof="0" smtClean="0"/>
              <a:t>Fourth Level</a:t>
            </a:r>
          </a:p>
          <a:p>
            <a:pPr lvl="4"/>
            <a:r>
              <a:rPr lang="hu-HU" noProof="0" smtClean="0"/>
              <a:t>Fifth Level</a:t>
            </a:r>
          </a:p>
        </p:txBody>
      </p:sp>
    </p:spTree>
    <p:extLst>
      <p:ext uri="{BB962C8B-B14F-4D97-AF65-F5344CB8AC3E}">
        <p14:creationId xmlns:p14="http://schemas.microsoft.com/office/powerpoint/2010/main" val="41509828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000125" y="774700"/>
            <a:ext cx="5099050" cy="3824288"/>
          </a:xfrm>
          <a:ln/>
        </p:spPr>
      </p:sp>
      <p:sp>
        <p:nvSpPr>
          <p:cNvPr id="430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z="1000" noProof="0" dirty="0" smtClean="0"/>
              <a:t>This lecture presents the architecture of an</a:t>
            </a:r>
            <a:r>
              <a:rPr lang="en-US" altLang="hu-HU" sz="1000" baseline="0" noProof="0" dirty="0" smtClean="0"/>
              <a:t> interactive 2D graphics system, identifies the roles of the important libraries like OpenGL and GLUT, introduces a simple view of the GPU, and provides the first OpenGL programs.</a:t>
            </a:r>
            <a:endParaRPr lang="en-US" altLang="hu-HU" sz="1000" noProof="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000125" y="774700"/>
            <a:ext cx="5099050" cy="3824288"/>
          </a:xfrm>
        </p:spPr>
      </p:sp>
      <p:sp>
        <p:nvSpPr>
          <p:cNvPr id="3" name="Jegyzetek helye 2"/>
          <p:cNvSpPr>
            <a:spLocks noGrp="1"/>
          </p:cNvSpPr>
          <p:nvPr>
            <p:ph type="body" idx="1"/>
          </p:nvPr>
        </p:nvSpPr>
        <p:spPr/>
        <p:txBody>
          <a:bodyPr/>
          <a:lstStyle/>
          <a:p>
            <a:r>
              <a:rPr lang="en-US" sz="1000" dirty="0" smtClean="0">
                <a:latin typeface="Times New Roman" panose="02020603050405020304" pitchFamily="18" charset="0"/>
                <a:cs typeface="Times New Roman" panose="02020603050405020304" pitchFamily="18" charset="0"/>
              </a:rPr>
              <a:t>We have registered a single event handler (</a:t>
            </a:r>
            <a:r>
              <a:rPr lang="en-US" sz="1000" dirty="0" err="1" smtClean="0">
                <a:latin typeface="Times New Roman" panose="02020603050405020304" pitchFamily="18" charset="0"/>
                <a:cs typeface="Times New Roman" panose="02020603050405020304" pitchFamily="18" charset="0"/>
              </a:rPr>
              <a:t>onDisplay</a:t>
            </a:r>
            <a:r>
              <a:rPr lang="en-US" sz="1000" dirty="0" smtClean="0">
                <a:latin typeface="Times New Roman" panose="02020603050405020304" pitchFamily="18" charset="0"/>
                <a:cs typeface="Times New Roman" panose="02020603050405020304" pitchFamily="18" charset="0"/>
              </a:rPr>
              <a:t>) that reacts to the event occurring</a:t>
            </a:r>
            <a:r>
              <a:rPr lang="en-US" sz="1000" baseline="0" dirty="0" smtClean="0">
                <a:latin typeface="Times New Roman" panose="02020603050405020304" pitchFamily="18" charset="0"/>
                <a:cs typeface="Times New Roman" panose="02020603050405020304" pitchFamily="18" charset="0"/>
              </a:rPr>
              <a:t> when the application window gets invalid (</a:t>
            </a:r>
            <a:r>
              <a:rPr lang="en-US" sz="1000" baseline="0" dirty="0" err="1" smtClean="0">
                <a:latin typeface="Times New Roman" panose="02020603050405020304" pitchFamily="18" charset="0"/>
                <a:cs typeface="Times New Roman" panose="02020603050405020304" pitchFamily="18" charset="0"/>
              </a:rPr>
              <a:t>DisplayFunc</a:t>
            </a:r>
            <a:r>
              <a:rPr lang="en-US" sz="1000" baseline="0" dirty="0" smtClean="0">
                <a:latin typeface="Times New Roman" panose="02020603050405020304" pitchFamily="18" charset="0"/>
                <a:cs typeface="Times New Roman" panose="02020603050405020304" pitchFamily="18" charset="0"/>
              </a:rPr>
              <a:t>). </a:t>
            </a:r>
          </a:p>
          <a:p>
            <a:r>
              <a:rPr lang="en-US" sz="1000" baseline="0" dirty="0" smtClean="0">
                <a:latin typeface="Times New Roman" panose="02020603050405020304" pitchFamily="18" charset="0"/>
                <a:cs typeface="Times New Roman" panose="02020603050405020304" pitchFamily="18" charset="0"/>
              </a:rPr>
              <a:t>In this function, the virtual world (consisting of the single green triangle) is rendered. </a:t>
            </a:r>
          </a:p>
          <a:p>
            <a:r>
              <a:rPr lang="en-US" sz="1000" b="1" baseline="0" dirty="0" err="1" smtClean="0">
                <a:latin typeface="Times New Roman" panose="02020603050405020304" pitchFamily="18" charset="0"/>
                <a:cs typeface="Times New Roman" panose="02020603050405020304" pitchFamily="18" charset="0"/>
              </a:rPr>
              <a:t>glClearColor</a:t>
            </a:r>
            <a:r>
              <a:rPr lang="en-US" sz="1000" baseline="0" dirty="0" smtClean="0">
                <a:latin typeface="Times New Roman" panose="02020603050405020304" pitchFamily="18" charset="0"/>
                <a:cs typeface="Times New Roman" panose="02020603050405020304" pitchFamily="18" charset="0"/>
              </a:rPr>
              <a:t> sets the color with which the pixels of the application window is cleared. This color is black. The actual clearing is done by </a:t>
            </a:r>
            <a:r>
              <a:rPr lang="en-US" sz="1000" b="1" baseline="0" dirty="0" err="1" smtClean="0">
                <a:latin typeface="Times New Roman" panose="02020603050405020304" pitchFamily="18" charset="0"/>
                <a:cs typeface="Times New Roman" panose="02020603050405020304" pitchFamily="18" charset="0"/>
              </a:rPr>
              <a:t>glClear</a:t>
            </a:r>
            <a:r>
              <a:rPr lang="en-US" sz="1000" baseline="0" dirty="0" smtClean="0">
                <a:latin typeface="Times New Roman" panose="02020603050405020304" pitchFamily="18" charset="0"/>
                <a:cs typeface="Times New Roman" panose="02020603050405020304" pitchFamily="18" charset="0"/>
              </a:rPr>
              <a:t>. </a:t>
            </a:r>
            <a:r>
              <a:rPr lang="en-US" altLang="hu-HU" sz="1000" b="1" dirty="0" smtClean="0">
                <a:latin typeface="Times New Roman" panose="02020603050405020304" pitchFamily="18" charset="0"/>
                <a:cs typeface="Times New Roman" panose="02020603050405020304" pitchFamily="18" charset="0"/>
              </a:rPr>
              <a:t>GL_COLOR_BUFFER_BIT</a:t>
            </a:r>
            <a:r>
              <a:rPr lang="en-US" altLang="hu-HU" sz="1000" b="0" dirty="0" smtClean="0">
                <a:latin typeface="Times New Roman" panose="02020603050405020304" pitchFamily="18" charset="0"/>
                <a:cs typeface="Times New Roman" panose="02020603050405020304" pitchFamily="18" charset="0"/>
              </a:rPr>
              <a:t> stands for the frame</a:t>
            </a:r>
            <a:r>
              <a:rPr lang="en-US" altLang="hu-HU" sz="1000" b="0" baseline="0" dirty="0" smtClean="0">
                <a:latin typeface="Times New Roman" panose="02020603050405020304" pitchFamily="18" charset="0"/>
                <a:cs typeface="Times New Roman" panose="02020603050405020304" pitchFamily="18" charset="0"/>
              </a:rPr>
              <a:t> buffer storing color values. </a:t>
            </a:r>
            <a:endParaRPr lang="en-US" sz="1000" b="0" baseline="0" dirty="0" smtClean="0">
              <a:latin typeface="Times New Roman" panose="02020603050405020304" pitchFamily="18" charset="0"/>
              <a:cs typeface="Times New Roman" panose="02020603050405020304" pitchFamily="18" charset="0"/>
            </a:endParaRPr>
          </a:p>
          <a:p>
            <a:r>
              <a:rPr lang="en-US" sz="1000" b="0" baseline="0" dirty="0" smtClean="0">
                <a:latin typeface="Times New Roman" panose="02020603050405020304" pitchFamily="18" charset="0"/>
                <a:cs typeface="Times New Roman" panose="02020603050405020304" pitchFamily="18" charset="0"/>
              </a:rPr>
              <a:t>Drawing consists of setting the values of uniform variables of </a:t>
            </a:r>
            <a:r>
              <a:rPr lang="en-US" sz="1000" b="0" baseline="0" dirty="0" err="1" smtClean="0">
                <a:latin typeface="Times New Roman" panose="02020603050405020304" pitchFamily="18" charset="0"/>
                <a:cs typeface="Times New Roman" panose="02020603050405020304" pitchFamily="18" charset="0"/>
              </a:rPr>
              <a:t>shaders</a:t>
            </a:r>
            <a:r>
              <a:rPr lang="en-US" sz="1000" b="0" baseline="0" dirty="0" smtClean="0">
                <a:latin typeface="Times New Roman" panose="02020603050405020304" pitchFamily="18" charset="0"/>
                <a:cs typeface="Times New Roman" panose="02020603050405020304" pitchFamily="18" charset="0"/>
              </a:rPr>
              <a:t> and then forcing the geometry through the pipeline, which is called the draw call. Finally, the buffer used for drawing so far is swapped with the buffer the user could see so far by </a:t>
            </a:r>
            <a:r>
              <a:rPr lang="hu-HU" altLang="hu-HU" sz="1000" b="1" dirty="0" err="1" smtClean="0">
                <a:latin typeface="Times New Roman" panose="02020603050405020304" pitchFamily="18" charset="0"/>
                <a:cs typeface="Times New Roman" panose="02020603050405020304" pitchFamily="18" charset="0"/>
              </a:rPr>
              <a:t>glutSwapBuffers</a:t>
            </a:r>
            <a:r>
              <a:rPr lang="en-US" sz="1000" b="0" baseline="0" dirty="0" smtClean="0">
                <a:latin typeface="Times New Roman" panose="02020603050405020304" pitchFamily="18" charset="0"/>
                <a:cs typeface="Times New Roman" panose="02020603050405020304" pitchFamily="18" charset="0"/>
              </a:rPr>
              <a:t>, so the result will be visible to the user.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b="0" baseline="0" dirty="0" smtClean="0">
                <a:latin typeface="Times New Roman" panose="02020603050405020304" pitchFamily="18" charset="0"/>
                <a:cs typeface="Times New Roman" panose="02020603050405020304" pitchFamily="18" charset="0"/>
              </a:rPr>
              <a:t>The fragment </a:t>
            </a:r>
            <a:r>
              <a:rPr lang="en-US" sz="1000" b="0" baseline="0" dirty="0" err="1" smtClean="0">
                <a:latin typeface="Times New Roman" panose="02020603050405020304" pitchFamily="18" charset="0"/>
                <a:cs typeface="Times New Roman" panose="02020603050405020304" pitchFamily="18" charset="0"/>
              </a:rPr>
              <a:t>shader</a:t>
            </a:r>
            <a:r>
              <a:rPr lang="en-US" sz="1000" b="0" baseline="0" dirty="0" smtClean="0">
                <a:latin typeface="Times New Roman" panose="02020603050405020304" pitchFamily="18" charset="0"/>
                <a:cs typeface="Times New Roman" panose="02020603050405020304" pitchFamily="18" charset="0"/>
              </a:rPr>
              <a:t> has a single uniform variable called color and of type vec3, which can be set with function </a:t>
            </a:r>
            <a:r>
              <a:rPr lang="en-US" sz="1000" b="1" dirty="0" smtClean="0">
                <a:latin typeface="Times New Roman" panose="02020603050405020304" pitchFamily="18" charset="0"/>
                <a:cs typeface="Times New Roman" panose="02020603050405020304" pitchFamily="18" charset="0"/>
              </a:rPr>
              <a:t>glUniform3f(location, 0.0f, 1.0f, 0.0f)</a:t>
            </a:r>
            <a:r>
              <a:rPr lang="en-US" sz="1000" b="1" baseline="0" dirty="0" smtClean="0">
                <a:latin typeface="Times New Roman" panose="02020603050405020304" pitchFamily="18" charset="0"/>
                <a:cs typeface="Times New Roman" panose="02020603050405020304" pitchFamily="18" charset="0"/>
              </a:rPr>
              <a:t> </a:t>
            </a:r>
            <a:r>
              <a:rPr lang="en-US" sz="1000" b="0" baseline="0" dirty="0" smtClean="0">
                <a:latin typeface="Times New Roman" panose="02020603050405020304" pitchFamily="18" charset="0"/>
                <a:cs typeface="Times New Roman" panose="02020603050405020304" pitchFamily="18" charset="0"/>
              </a:rPr>
              <a:t>to value (0,1,0)=green. Note that </a:t>
            </a:r>
            <a:r>
              <a:rPr lang="hu-HU" sz="1000" b="0" baseline="0" dirty="0" smtClean="0">
                <a:latin typeface="Times New Roman" panose="02020603050405020304" pitchFamily="18" charset="0"/>
                <a:cs typeface="Times New Roman" panose="02020603050405020304" pitchFamily="18" charset="0"/>
              </a:rPr>
              <a:t>”</a:t>
            </a:r>
            <a:r>
              <a:rPr lang="en-US" sz="1000" b="0" baseline="0" dirty="0" smtClean="0">
                <a:latin typeface="Times New Roman" panose="02020603050405020304" pitchFamily="18" charset="0"/>
                <a:cs typeface="Times New Roman" panose="02020603050405020304" pitchFamily="18" charset="0"/>
              </a:rPr>
              <a:t>3f</a:t>
            </a:r>
            <a:r>
              <a:rPr lang="hu-HU" sz="1000" b="0" baseline="0" dirty="0" smtClean="0">
                <a:latin typeface="Times New Roman" panose="02020603050405020304" pitchFamily="18" charset="0"/>
                <a:cs typeface="Times New Roman" panose="02020603050405020304" pitchFamily="18" charset="0"/>
              </a:rPr>
              <a:t>”</a:t>
            </a:r>
            <a:r>
              <a:rPr lang="en-US" sz="1000" b="0" baseline="0" dirty="0" smtClean="0">
                <a:latin typeface="Times New Roman" panose="02020603050405020304" pitchFamily="18" charset="0"/>
                <a:cs typeface="Times New Roman" panose="02020603050405020304" pitchFamily="18" charset="0"/>
              </a:rPr>
              <a:t> at the end of the function name indicates that this function takes 3 float parameters. Parameter location is the serial number of this uniform variable, which can be found with </a:t>
            </a:r>
            <a:r>
              <a:rPr lang="hu-HU" sz="1000" b="1" dirty="0" err="1" smtClean="0">
                <a:latin typeface="Times New Roman" panose="02020603050405020304" pitchFamily="18" charset="0"/>
                <a:cs typeface="Times New Roman" panose="02020603050405020304" pitchFamily="18" charset="0"/>
              </a:rPr>
              <a:t>glGetUniformLocation</a:t>
            </a:r>
            <a:r>
              <a:rPr lang="hu-HU" sz="1000" b="1" dirty="0" smtClean="0">
                <a:latin typeface="Times New Roman" panose="02020603050405020304" pitchFamily="18" charset="0"/>
                <a:cs typeface="Times New Roman" panose="02020603050405020304" pitchFamily="18" charset="0"/>
              </a:rPr>
              <a:t>(</a:t>
            </a:r>
            <a:r>
              <a:rPr lang="hu-HU" sz="1000" b="1" dirty="0" err="1" smtClean="0">
                <a:latin typeface="Times New Roman" panose="02020603050405020304" pitchFamily="18" charset="0"/>
                <a:cs typeface="Times New Roman" panose="02020603050405020304" pitchFamily="18" charset="0"/>
              </a:rPr>
              <a:t>shaderProgram</a:t>
            </a:r>
            <a:r>
              <a:rPr lang="hu-HU" sz="1000" b="1" dirty="0" smtClean="0">
                <a:latin typeface="Times New Roman" panose="02020603050405020304" pitchFamily="18" charset="0"/>
                <a:cs typeface="Times New Roman" panose="02020603050405020304" pitchFamily="18" charset="0"/>
              </a:rPr>
              <a:t>, “</a:t>
            </a:r>
            <a:r>
              <a:rPr lang="en-US" sz="1000" b="1" dirty="0" smtClean="0">
                <a:solidFill>
                  <a:srgbClr val="0000FF"/>
                </a:solidFill>
                <a:latin typeface="Times New Roman" panose="02020603050405020304" pitchFamily="18" charset="0"/>
                <a:cs typeface="Times New Roman" panose="02020603050405020304" pitchFamily="18" charset="0"/>
              </a:rPr>
              <a:t>color</a:t>
            </a:r>
            <a:r>
              <a:rPr lang="hu-HU" sz="1000" b="1" dirty="0" smtClean="0">
                <a:latin typeface="Times New Roman" panose="02020603050405020304" pitchFamily="18" charset="0"/>
                <a:cs typeface="Times New Roman" panose="02020603050405020304" pitchFamily="18" charset="0"/>
              </a:rPr>
              <a:t>")</a:t>
            </a:r>
            <a:r>
              <a:rPr lang="en-US" sz="1000" b="1" dirty="0" smtClean="0">
                <a:latin typeface="Times New Roman" panose="02020603050405020304" pitchFamily="18" charset="0"/>
                <a:cs typeface="Times New Roman" panose="02020603050405020304" pitchFamily="18" charset="0"/>
              </a:rPr>
              <a:t> </a:t>
            </a:r>
            <a:r>
              <a:rPr lang="en-US" sz="1000" b="0" dirty="0" smtClean="0">
                <a:latin typeface="Times New Roman" panose="02020603050405020304" pitchFamily="18" charset="0"/>
                <a:cs typeface="Times New Roman" panose="02020603050405020304" pitchFamily="18" charset="0"/>
              </a:rPr>
              <a:t>which returns the serial number of uniform variable called “color” in the</a:t>
            </a:r>
            <a:r>
              <a:rPr lang="en-US" sz="1000" b="0" baseline="0" dirty="0" smtClean="0">
                <a:latin typeface="Times New Roman" panose="02020603050405020304" pitchFamily="18" charset="0"/>
                <a:cs typeface="Times New Roman" panose="02020603050405020304" pitchFamily="18" charset="0"/>
              </a:rPr>
              <a:t> </a:t>
            </a:r>
            <a:r>
              <a:rPr lang="en-US" sz="1000" b="0" baseline="0" dirty="0" err="1" smtClean="0">
                <a:latin typeface="Times New Roman" panose="02020603050405020304" pitchFamily="18" charset="0"/>
                <a:cs typeface="Times New Roman" panose="02020603050405020304" pitchFamily="18" charset="0"/>
              </a:rPr>
              <a:t>shader</a:t>
            </a:r>
            <a:r>
              <a:rPr lang="en-US" sz="1000" b="0" baseline="0" dirty="0" smtClean="0">
                <a:latin typeface="Times New Roman" panose="02020603050405020304" pitchFamily="18" charset="0"/>
                <a:cs typeface="Times New Roman" panose="02020603050405020304" pitchFamily="18" charset="0"/>
              </a:rPr>
              <a:t> programs.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b="0" baseline="0" dirty="0" smtClean="0">
                <a:latin typeface="Times New Roman" panose="02020603050405020304" pitchFamily="18" charset="0"/>
                <a:cs typeface="Times New Roman" panose="02020603050405020304" pitchFamily="18" charset="0"/>
              </a:rPr>
              <a:t>The vertex </a:t>
            </a:r>
            <a:r>
              <a:rPr lang="en-US" sz="1000" b="0" baseline="0" dirty="0" err="1" smtClean="0">
                <a:latin typeface="Times New Roman" panose="02020603050405020304" pitchFamily="18" charset="0"/>
                <a:cs typeface="Times New Roman" panose="02020603050405020304" pitchFamily="18" charset="0"/>
              </a:rPr>
              <a:t>shader</a:t>
            </a:r>
            <a:r>
              <a:rPr lang="en-US" sz="1000" b="0" baseline="0" dirty="0" smtClean="0">
                <a:latin typeface="Times New Roman" panose="02020603050405020304" pitchFamily="18" charset="0"/>
                <a:cs typeface="Times New Roman" panose="02020603050405020304" pitchFamily="18" charset="0"/>
              </a:rPr>
              <a:t> has uniform variable MVP of type mat4, i.e. it is a 4x4 matrix. First, its serial number must be obtained, then its value can be set with </a:t>
            </a:r>
            <a:r>
              <a:rPr lang="hu-HU" sz="1000" b="1" dirty="0" smtClean="0">
                <a:latin typeface="Times New Roman" panose="02020603050405020304" pitchFamily="18" charset="0"/>
                <a:cs typeface="Times New Roman" panose="02020603050405020304" pitchFamily="18" charset="0"/>
              </a:rPr>
              <a:t>glUniformMatrix4fv</a:t>
            </a:r>
            <a:r>
              <a:rPr lang="en-US" sz="1000" b="0" dirty="0" smtClean="0">
                <a:latin typeface="Times New Roman" panose="02020603050405020304" pitchFamily="18" charset="0"/>
                <a:cs typeface="Times New Roman" panose="02020603050405020304" pitchFamily="18" charset="0"/>
              </a:rPr>
              <a:t>. Here </a:t>
            </a:r>
            <a:r>
              <a:rPr lang="en-US" sz="1000" b="0" dirty="0" err="1" smtClean="0">
                <a:latin typeface="Times New Roman" panose="02020603050405020304" pitchFamily="18" charset="0"/>
                <a:cs typeface="Times New Roman" panose="02020603050405020304" pitchFamily="18" charset="0"/>
              </a:rPr>
              <a:t>fv</a:t>
            </a:r>
            <a:r>
              <a:rPr lang="en-US" sz="1000" b="0" dirty="0" smtClean="0">
                <a:latin typeface="Times New Roman" panose="02020603050405020304" pitchFamily="18" charset="0"/>
                <a:cs typeface="Times New Roman" panose="02020603050405020304" pitchFamily="18" charset="0"/>
              </a:rPr>
              <a:t> means that matrix</a:t>
            </a:r>
            <a:r>
              <a:rPr lang="en-US" sz="1000" b="0" baseline="0" dirty="0" smtClean="0">
                <a:latin typeface="Times New Roman" panose="02020603050405020304" pitchFamily="18" charset="0"/>
                <a:cs typeface="Times New Roman" panose="02020603050405020304" pitchFamily="18" charset="0"/>
              </a:rPr>
              <a:t> elements are floats (f) and instead of passing the 16 floats by value, the address of the CPU array is given (v) from which the values can be copied (pass by address). The second parameter of </a:t>
            </a:r>
            <a:r>
              <a:rPr lang="hu-HU" sz="1000" b="1" dirty="0" smtClean="0">
                <a:latin typeface="Times New Roman" panose="02020603050405020304" pitchFamily="18" charset="0"/>
                <a:cs typeface="Times New Roman" panose="02020603050405020304" pitchFamily="18" charset="0"/>
              </a:rPr>
              <a:t>glUniformMatrix4fv</a:t>
            </a:r>
            <a:r>
              <a:rPr lang="en-US" sz="1000" b="0" baseline="0" dirty="0" smtClean="0">
                <a:latin typeface="Times New Roman" panose="02020603050405020304" pitchFamily="18" charset="0"/>
                <a:cs typeface="Times New Roman" panose="02020603050405020304" pitchFamily="18" charset="0"/>
              </a:rPr>
              <a:t>  says that 1 matrix is passed, the third parameter that this is a row-major matrix and should be kept this way. </a:t>
            </a:r>
            <a:endParaRPr lang="hu-HU" sz="1000" b="0" baseline="0" dirty="0" smtClean="0">
              <a:latin typeface="Times New Roman" panose="02020603050405020304" pitchFamily="18" charset="0"/>
              <a:cs typeface="Times New Roman" panose="02020603050405020304"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b="0" baseline="0" dirty="0" smtClean="0">
                <a:latin typeface="Times New Roman" panose="02020603050405020304" pitchFamily="18" charset="0"/>
                <a:cs typeface="Times New Roman" panose="02020603050405020304" pitchFamily="18" charset="0"/>
              </a:rPr>
              <a:t>This issue can cause a lot of confusion:</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sz="1000" b="0" baseline="0" dirty="0" smtClean="0">
                <a:latin typeface="Times New Roman" panose="02020603050405020304" pitchFamily="18" charset="0"/>
                <a:cs typeface="Times New Roman" panose="02020603050405020304" pitchFamily="18" charset="0"/>
              </a:rPr>
              <a:t>In C or C++ two-dimensional matrices are of row-major.</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sz="1000" b="0" baseline="0" dirty="0" smtClean="0">
                <a:latin typeface="Times New Roman" panose="02020603050405020304" pitchFamily="18" charset="0"/>
                <a:cs typeface="Times New Roman" panose="02020603050405020304" pitchFamily="18" charset="0"/>
              </a:rPr>
              <a:t>In GLSL two-dimensional matrices are of column</a:t>
            </a:r>
            <a:r>
              <a:rPr lang="hu-HU" sz="1000" b="0" baseline="0" dirty="0" smtClean="0">
                <a:latin typeface="Times New Roman" panose="02020603050405020304" pitchFamily="18" charset="0"/>
                <a:cs typeface="Times New Roman" panose="02020603050405020304" pitchFamily="18" charset="0"/>
              </a:rPr>
              <a:t>-</a:t>
            </a:r>
            <a:r>
              <a:rPr lang="en-US" sz="1000" b="0" baseline="0" dirty="0" smtClean="0">
                <a:latin typeface="Times New Roman" panose="02020603050405020304" pitchFamily="18" charset="0"/>
                <a:cs typeface="Times New Roman" panose="02020603050405020304" pitchFamily="18" charset="0"/>
              </a:rPr>
              <a:t>major.</a:t>
            </a:r>
            <a:endParaRPr lang="hu-HU" sz="1000" b="0" baseline="0" dirty="0" smtClean="0">
              <a:latin typeface="Times New Roman" panose="02020603050405020304" pitchFamily="18" charset="0"/>
              <a:cs typeface="Times New Roman" panose="02020603050405020304"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b="0" baseline="0" dirty="0" smtClean="0">
                <a:latin typeface="Times New Roman" panose="02020603050405020304" pitchFamily="18" charset="0"/>
                <a:cs typeface="Times New Roman" panose="02020603050405020304" pitchFamily="18" charset="0"/>
              </a:rPr>
              <a:t>So if we use them without caution, we might apply the transpose of the matrix and not what we wanted. There are many solutions for this problem:</a:t>
            </a: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sz="1000" b="0" baseline="0" dirty="0" smtClean="0">
                <a:latin typeface="Times New Roman" panose="02020603050405020304" pitchFamily="18" charset="0"/>
                <a:cs typeface="Times New Roman" panose="02020603050405020304" pitchFamily="18" charset="0"/>
              </a:rPr>
              <a:t>Use an own 2D matrix class in C++ that follows the column</a:t>
            </a:r>
            <a:r>
              <a:rPr lang="hu-HU" sz="1000" b="0" baseline="0" dirty="0" smtClean="0">
                <a:latin typeface="Times New Roman" panose="02020603050405020304" pitchFamily="18" charset="0"/>
                <a:cs typeface="Times New Roman" panose="02020603050405020304" pitchFamily="18" charset="0"/>
              </a:rPr>
              <a:t>-</a:t>
            </a:r>
            <a:r>
              <a:rPr lang="en-US" sz="1000" b="0" baseline="0" dirty="0" smtClean="0">
                <a:latin typeface="Times New Roman" panose="02020603050405020304" pitchFamily="18" charset="0"/>
                <a:cs typeface="Times New Roman" panose="02020603050405020304" pitchFamily="18" charset="0"/>
              </a:rPr>
              <a:t>major indexing scheme, and consider vectors of points as row vectors both on the CPU and on the GPU.</a:t>
            </a: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sz="1000" b="0" baseline="0" dirty="0" smtClean="0">
                <a:latin typeface="Times New Roman" panose="02020603050405020304" pitchFamily="18" charset="0"/>
                <a:cs typeface="Times New Roman" panose="02020603050405020304" pitchFamily="18" charset="0"/>
              </a:rPr>
              <a:t>Use an own 2D matrix class in C++ that follows the column</a:t>
            </a:r>
            <a:r>
              <a:rPr lang="hu-HU" sz="1000" b="0" baseline="0" dirty="0" smtClean="0">
                <a:latin typeface="Times New Roman" panose="02020603050405020304" pitchFamily="18" charset="0"/>
                <a:cs typeface="Times New Roman" panose="02020603050405020304" pitchFamily="18" charset="0"/>
              </a:rPr>
              <a:t>-</a:t>
            </a:r>
            <a:r>
              <a:rPr lang="en-US" sz="1000" b="0" baseline="0" dirty="0" smtClean="0">
                <a:latin typeface="Times New Roman" panose="02020603050405020304" pitchFamily="18" charset="0"/>
                <a:cs typeface="Times New Roman" panose="02020603050405020304" pitchFamily="18" charset="0"/>
              </a:rPr>
              <a:t>major indexing scheme, and consider vectors of points as column vectors both on the CPU and on the GPU. The matrices will be transposed with respect to </a:t>
            </a:r>
            <a:r>
              <a:rPr lang="hu-HU" sz="1000" b="0" baseline="0" dirty="0" err="1" smtClean="0">
                <a:latin typeface="Times New Roman" panose="02020603050405020304" pitchFamily="18" charset="0"/>
                <a:cs typeface="Times New Roman" panose="02020603050405020304" pitchFamily="18" charset="0"/>
              </a:rPr>
              <a:t>the</a:t>
            </a:r>
            <a:r>
              <a:rPr lang="hu-HU" sz="1000" b="0" baseline="0" dirty="0" smtClean="0">
                <a:latin typeface="Times New Roman" panose="02020603050405020304" pitchFamily="18" charset="0"/>
                <a:cs typeface="Times New Roman" panose="02020603050405020304" pitchFamily="18" charset="0"/>
              </a:rPr>
              <a:t> </a:t>
            </a:r>
            <a:r>
              <a:rPr lang="hu-HU" sz="1000" b="0" baseline="0" dirty="0" err="1" smtClean="0">
                <a:latin typeface="Times New Roman" panose="02020603050405020304" pitchFamily="18" charset="0"/>
                <a:cs typeface="Times New Roman" panose="02020603050405020304" pitchFamily="18" charset="0"/>
              </a:rPr>
              <a:t>previous</a:t>
            </a:r>
            <a:r>
              <a:rPr lang="hu-HU" sz="1000" b="0" baseline="0" dirty="0" smtClean="0">
                <a:latin typeface="Times New Roman" panose="02020603050405020304" pitchFamily="18" charset="0"/>
                <a:cs typeface="Times New Roman" panose="02020603050405020304" pitchFamily="18" charset="0"/>
              </a:rPr>
              <a:t> </a:t>
            </a:r>
            <a:r>
              <a:rPr lang="hu-HU" sz="1000" b="0" baseline="0" dirty="0" err="1" smtClean="0">
                <a:latin typeface="Times New Roman" panose="02020603050405020304" pitchFamily="18" charset="0"/>
                <a:cs typeface="Times New Roman" panose="02020603050405020304" pitchFamily="18" charset="0"/>
              </a:rPr>
              <a:t>solution</a:t>
            </a:r>
            <a:r>
              <a:rPr lang="en-US" sz="1000" b="0" baseline="0" dirty="0" smtClean="0">
                <a:latin typeface="Times New Roman" panose="02020603050405020304" pitchFamily="18" charset="0"/>
                <a:cs typeface="Times New Roman" panose="02020603050405020304" pitchFamily="18" charset="0"/>
              </a:rPr>
              <a:t>.</a:t>
            </a: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sz="1000" b="0" baseline="0" dirty="0" smtClean="0">
                <a:latin typeface="Times New Roman" panose="02020603050405020304" pitchFamily="18" charset="0"/>
                <a:cs typeface="Times New Roman" panose="02020603050405020304" pitchFamily="18" charset="0"/>
              </a:rPr>
              <a:t>Use the standard 2D matrix indexing on the CPU (row</a:t>
            </a:r>
            <a:r>
              <a:rPr lang="hu-HU" sz="1000" b="0" baseline="0" dirty="0" smtClean="0">
                <a:latin typeface="Times New Roman" panose="02020603050405020304" pitchFamily="18" charset="0"/>
                <a:cs typeface="Times New Roman" panose="02020603050405020304" pitchFamily="18" charset="0"/>
              </a:rPr>
              <a:t>-</a:t>
            </a:r>
            <a:r>
              <a:rPr lang="en-US" sz="1000" b="0" baseline="0" dirty="0" smtClean="0">
                <a:latin typeface="Times New Roman" panose="02020603050405020304" pitchFamily="18" charset="0"/>
                <a:cs typeface="Times New Roman" panose="02020603050405020304" pitchFamily="18" charset="0"/>
              </a:rPr>
              <a:t>major) and the standard 2D matrix indexing on the GPU (column</a:t>
            </a:r>
            <a:r>
              <a:rPr lang="hu-HU" sz="1000" b="0" baseline="0" dirty="0" smtClean="0">
                <a:latin typeface="Times New Roman" panose="02020603050405020304" pitchFamily="18" charset="0"/>
                <a:cs typeface="Times New Roman" panose="02020603050405020304" pitchFamily="18" charset="0"/>
              </a:rPr>
              <a:t>-</a:t>
            </a:r>
            <a:r>
              <a:rPr lang="en-US" sz="1000" b="0" baseline="0" dirty="0" smtClean="0">
                <a:latin typeface="Times New Roman" panose="02020603050405020304" pitchFamily="18" charset="0"/>
                <a:cs typeface="Times New Roman" panose="02020603050405020304" pitchFamily="18" charset="0"/>
              </a:rPr>
              <a:t>major), but consider points as row vector in the CPU program (and therefore put on the left side of the transformation matrix) and column vector in the GPU program (and put on the right side of the matrix). </a:t>
            </a: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sz="1000" b="0" baseline="0" dirty="0" smtClean="0">
                <a:latin typeface="Times New Roman" panose="02020603050405020304" pitchFamily="18" charset="0"/>
                <a:cs typeface="Times New Roman" panose="02020603050405020304" pitchFamily="18" charset="0"/>
              </a:rPr>
              <a:t>Use the standard 2D matrix indexing on the CPU (row</a:t>
            </a:r>
            <a:r>
              <a:rPr lang="hu-HU" sz="1000" b="0" baseline="0" dirty="0" smtClean="0">
                <a:latin typeface="Times New Roman" panose="02020603050405020304" pitchFamily="18" charset="0"/>
                <a:cs typeface="Times New Roman" panose="02020603050405020304" pitchFamily="18" charset="0"/>
              </a:rPr>
              <a:t>-</a:t>
            </a:r>
            <a:r>
              <a:rPr lang="en-US" sz="1000" b="0" baseline="0" dirty="0" smtClean="0">
                <a:latin typeface="Times New Roman" panose="02020603050405020304" pitchFamily="18" charset="0"/>
                <a:cs typeface="Times New Roman" panose="02020603050405020304" pitchFamily="18" charset="0"/>
              </a:rPr>
              <a:t>major) but transpose the matrix when passed to the GPU, and consider points as row vector both in the CPU program and in the GPU program.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b="0" baseline="0" dirty="0" smtClean="0">
                <a:latin typeface="Times New Roman" panose="02020603050405020304" pitchFamily="18" charset="0"/>
                <a:cs typeface="Times New Roman" panose="02020603050405020304" pitchFamily="18" charset="0"/>
              </a:rPr>
              <a:t>We use option 4, and setting the third parameter of  </a:t>
            </a:r>
            <a:r>
              <a:rPr lang="hu-HU" sz="1000" b="1" dirty="0" smtClean="0">
                <a:latin typeface="Times New Roman" panose="02020603050405020304" pitchFamily="18" charset="0"/>
                <a:cs typeface="Times New Roman" panose="02020603050405020304" pitchFamily="18" charset="0"/>
              </a:rPr>
              <a:t>glUniformMatrix4fv</a:t>
            </a:r>
            <a:r>
              <a:rPr lang="en-US" sz="1000" b="1" dirty="0" smtClean="0">
                <a:latin typeface="Times New Roman" panose="02020603050405020304" pitchFamily="18" charset="0"/>
                <a:cs typeface="Times New Roman" panose="02020603050405020304" pitchFamily="18" charset="0"/>
              </a:rPr>
              <a:t> </a:t>
            </a:r>
            <a:r>
              <a:rPr lang="en-US" sz="1000" b="0" dirty="0" smtClean="0">
                <a:latin typeface="Times New Roman" panose="02020603050405020304" pitchFamily="18" charset="0"/>
                <a:cs typeface="Times New Roman" panose="02020603050405020304" pitchFamily="18" charset="0"/>
              </a:rPr>
              <a:t>to TRUE enables just</a:t>
            </a:r>
            <a:r>
              <a:rPr lang="en-US" sz="1000" b="0" baseline="0" dirty="0" smtClean="0">
                <a:latin typeface="Times New Roman" panose="02020603050405020304" pitchFamily="18" charset="0"/>
                <a:cs typeface="Times New Roman" panose="02020603050405020304" pitchFamily="18" charset="0"/>
              </a:rPr>
              <a:t> the required transpose.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b="0" baseline="0" dirty="0" smtClean="0">
                <a:latin typeface="Times New Roman" panose="02020603050405020304" pitchFamily="18" charset="0"/>
                <a:cs typeface="Times New Roman" panose="02020603050405020304" pitchFamily="18" charset="0"/>
              </a:rPr>
              <a:t>Vertex Array Objects are our virtual world objects already uploaded to the GPU. With </a:t>
            </a:r>
            <a:r>
              <a:rPr lang="hu-HU" altLang="hu-HU" sz="1000" b="1" dirty="0" err="1" smtClean="0">
                <a:latin typeface="Times New Roman" panose="02020603050405020304" pitchFamily="18" charset="0"/>
                <a:cs typeface="Times New Roman" panose="02020603050405020304" pitchFamily="18" charset="0"/>
              </a:rPr>
              <a:t>glBindVertexArray</a:t>
            </a:r>
            <a:r>
              <a:rPr lang="hu-HU" altLang="hu-HU" sz="1000" b="1" dirty="0" smtClean="0">
                <a:latin typeface="Times New Roman" panose="02020603050405020304" pitchFamily="18" charset="0"/>
                <a:cs typeface="Times New Roman" panose="02020603050405020304" pitchFamily="18" charset="0"/>
              </a:rPr>
              <a:t>(</a:t>
            </a:r>
            <a:r>
              <a:rPr lang="hu-HU" altLang="hu-HU" sz="1000" b="1" dirty="0" err="1" smtClean="0">
                <a:latin typeface="Times New Roman" panose="02020603050405020304" pitchFamily="18" charset="0"/>
                <a:cs typeface="Times New Roman" panose="02020603050405020304" pitchFamily="18" charset="0"/>
              </a:rPr>
              <a:t>vao</a:t>
            </a:r>
            <a:r>
              <a:rPr lang="hu-HU" altLang="hu-HU" sz="1000" b="1" dirty="0" smtClean="0">
                <a:latin typeface="Times New Roman" panose="02020603050405020304" pitchFamily="18" charset="0"/>
                <a:cs typeface="Times New Roman" panose="02020603050405020304" pitchFamily="18" charset="0"/>
              </a:rPr>
              <a:t>)</a:t>
            </a:r>
            <a:r>
              <a:rPr lang="en-US" altLang="hu-HU" sz="1000" b="1" baseline="0" dirty="0" smtClean="0">
                <a:latin typeface="Times New Roman" panose="02020603050405020304" pitchFamily="18" charset="0"/>
                <a:cs typeface="Times New Roman" panose="02020603050405020304" pitchFamily="18" charset="0"/>
              </a:rPr>
              <a:t> </a:t>
            </a:r>
            <a:r>
              <a:rPr lang="en-US" altLang="hu-HU" sz="1000" b="0" baseline="0" dirty="0" smtClean="0">
                <a:latin typeface="Times New Roman" panose="02020603050405020304" pitchFamily="18" charset="0"/>
                <a:cs typeface="Times New Roman" panose="02020603050405020304" pitchFamily="18" charset="0"/>
              </a:rPr>
              <a:t>we can select one object for subsequent operations (drawing) and finally </a:t>
            </a:r>
            <a:r>
              <a:rPr lang="hu-HU" altLang="hu-HU" sz="1000" b="1" dirty="0" err="1" smtClean="0">
                <a:latin typeface="Times New Roman" panose="02020603050405020304" pitchFamily="18" charset="0"/>
                <a:cs typeface="Times New Roman" panose="02020603050405020304" pitchFamily="18" charset="0"/>
              </a:rPr>
              <a:t>glDrawArrays</a:t>
            </a:r>
            <a:r>
              <a:rPr lang="en-US" altLang="hu-HU" sz="1000" b="1" dirty="0" smtClean="0">
                <a:latin typeface="Times New Roman" panose="02020603050405020304" pitchFamily="18" charset="0"/>
                <a:cs typeface="Times New Roman" panose="02020603050405020304" pitchFamily="18" charset="0"/>
              </a:rPr>
              <a:t> </a:t>
            </a:r>
            <a:r>
              <a:rPr lang="en-US" altLang="hu-HU" sz="1000" b="0" dirty="0" smtClean="0">
                <a:latin typeface="Times New Roman" panose="02020603050405020304" pitchFamily="18" charset="0"/>
                <a:cs typeface="Times New Roman" panose="02020603050405020304" pitchFamily="18" charset="0"/>
              </a:rPr>
              <a:t>gets the current VAO to feed</a:t>
            </a:r>
            <a:r>
              <a:rPr lang="en-US" altLang="hu-HU" sz="1000" b="0" baseline="0" dirty="0" smtClean="0">
                <a:latin typeface="Times New Roman" panose="02020603050405020304" pitchFamily="18" charset="0"/>
                <a:cs typeface="Times New Roman" panose="02020603050405020304" pitchFamily="18" charset="0"/>
              </a:rPr>
              <a:t> the pipeline, i.e. this object is rendered. We may not send all vertices of this object, so with </a:t>
            </a:r>
            <a:r>
              <a:rPr lang="en-US" altLang="hu-HU" sz="1000" b="0" baseline="0" dirty="0" err="1" smtClean="0">
                <a:latin typeface="Times New Roman" panose="02020603050405020304" pitchFamily="18" charset="0"/>
                <a:cs typeface="Times New Roman" panose="02020603050405020304" pitchFamily="18" charset="0"/>
              </a:rPr>
              <a:t>startIdx</a:t>
            </a:r>
            <a:r>
              <a:rPr lang="en-US" altLang="hu-HU" sz="1000" b="0" baseline="0" dirty="0" smtClean="0">
                <a:latin typeface="Times New Roman" panose="02020603050405020304" pitchFamily="18" charset="0"/>
                <a:cs typeface="Times New Roman" panose="02020603050405020304" pitchFamily="18" charset="0"/>
              </a:rPr>
              <a:t> and number of elements a subset can be selected. Setting </a:t>
            </a:r>
            <a:r>
              <a:rPr lang="en-US" altLang="hu-HU" sz="1000" b="0" baseline="0" dirty="0" err="1" smtClean="0">
                <a:latin typeface="Times New Roman" panose="02020603050405020304" pitchFamily="18" charset="0"/>
                <a:cs typeface="Times New Roman" panose="02020603050405020304" pitchFamily="18" charset="0"/>
              </a:rPr>
              <a:t>startIdx</a:t>
            </a:r>
            <a:r>
              <a:rPr lang="en-US" altLang="hu-HU" sz="1000" b="0" baseline="0" dirty="0" smtClean="0">
                <a:latin typeface="Times New Roman" panose="02020603050405020304" pitchFamily="18" charset="0"/>
                <a:cs typeface="Times New Roman" panose="02020603050405020304" pitchFamily="18" charset="0"/>
              </a:rPr>
              <a:t> to 0 and sending all 3 points, our whole triangle is rendered. The first parameter of </a:t>
            </a:r>
            <a:r>
              <a:rPr lang="hu-HU" altLang="hu-HU" sz="1000" b="1" dirty="0" err="1" smtClean="0">
                <a:latin typeface="Times New Roman" panose="02020603050405020304" pitchFamily="18" charset="0"/>
                <a:cs typeface="Times New Roman" panose="02020603050405020304" pitchFamily="18" charset="0"/>
              </a:rPr>
              <a:t>glDrawArrays</a:t>
            </a:r>
            <a:r>
              <a:rPr lang="en-US" altLang="hu-HU" sz="1000" b="1" dirty="0" smtClean="0">
                <a:latin typeface="Times New Roman" panose="02020603050405020304" pitchFamily="18" charset="0"/>
                <a:cs typeface="Times New Roman" panose="02020603050405020304" pitchFamily="18" charset="0"/>
              </a:rPr>
              <a:t> </a:t>
            </a:r>
            <a:r>
              <a:rPr lang="en-US" altLang="hu-HU" sz="1000" b="0" dirty="0" smtClean="0">
                <a:latin typeface="Times New Roman" panose="02020603050405020304" pitchFamily="18" charset="0"/>
                <a:cs typeface="Times New Roman" panose="02020603050405020304" pitchFamily="18" charset="0"/>
              </a:rPr>
              <a:t>tells</a:t>
            </a:r>
            <a:r>
              <a:rPr lang="en-US" altLang="hu-HU" sz="1000" b="0" baseline="0" dirty="0" smtClean="0">
                <a:latin typeface="Times New Roman" panose="02020603050405020304" pitchFamily="18" charset="0"/>
                <a:cs typeface="Times New Roman" panose="02020603050405020304" pitchFamily="18" charset="0"/>
              </a:rPr>
              <a:t> the GPU the topology of the primitive, that is, what the vertices define. In our case, triangles, and as we have only 3 vertices, a single triangle.  </a:t>
            </a:r>
            <a:endParaRPr lang="en-US" sz="1000" b="0" baseline="0" dirty="0" smtClean="0">
              <a:latin typeface="Times New Roman" panose="02020603050405020304" pitchFamily="18" charset="0"/>
              <a:cs typeface="Times New Roman" panose="02020603050405020304" pitchFamily="18" charset="0"/>
            </a:endParaRP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endParaRPr lang="en-US" sz="1000" b="0" baseline="0" dirty="0" smtClean="0">
              <a:latin typeface="Times New Roman" panose="02020603050405020304" pitchFamily="18" charset="0"/>
              <a:cs typeface="Times New Roman" panose="02020603050405020304"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b="0" baseline="0" dirty="0" smtClean="0">
                <a:latin typeface="Times New Roman" panose="02020603050405020304" pitchFamily="18" charset="0"/>
                <a:cs typeface="Times New Roman" panose="02020603050405020304" pitchFamily="18" charset="0"/>
              </a:rPr>
              <a:t> </a:t>
            </a:r>
            <a:endParaRPr lang="hu-HU" sz="1000" b="0" dirty="0" smtClean="0">
              <a:latin typeface="Times New Roman" panose="02020603050405020304" pitchFamily="18" charset="0"/>
              <a:cs typeface="Times New Roman" panose="02020603050405020304"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000" b="0" dirty="0" smtClean="0">
              <a:latin typeface="Times New Roman" panose="02020603050405020304" pitchFamily="18" charset="0"/>
              <a:cs typeface="Times New Roman" panose="02020603050405020304" pitchFamily="18" charset="0"/>
            </a:endParaRPr>
          </a:p>
          <a:p>
            <a:endParaRPr lang="en-US" sz="10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2240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000125" y="774700"/>
            <a:ext cx="5099050" cy="3824288"/>
          </a:xfrm>
        </p:spPr>
      </p:sp>
      <p:sp>
        <p:nvSpPr>
          <p:cNvPr id="3" name="Jegyzetek helye 2"/>
          <p:cNvSpPr>
            <a:spLocks noGrp="1"/>
          </p:cNvSpPr>
          <p:nvPr>
            <p:ph type="body" idx="1"/>
          </p:nvPr>
        </p:nvSpPr>
        <p:spPr/>
        <p:txBody>
          <a:bodyPr/>
          <a:lstStyle/>
          <a:p>
            <a:r>
              <a:rPr lang="en-US" sz="1000" noProof="0" dirty="0" smtClean="0"/>
              <a:t>This is the set of possible primitive types. Basically points,</a:t>
            </a:r>
            <a:r>
              <a:rPr lang="en-US" sz="1000" baseline="0" noProof="0" dirty="0" smtClean="0"/>
              <a:t> line segments and triangles, but in sophisticated options sharing vertices is also possible. </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hu-HU" sz="1000" b="1" noProof="0" dirty="0" smtClean="0"/>
              <a:t>GL_LINE_STRIP</a:t>
            </a:r>
            <a:r>
              <a:rPr lang="en-US" sz="1000" baseline="0" noProof="0" dirty="0" smtClean="0"/>
              <a:t> assumes that the end point of a line segment is the start of the next, so shared points should be specified only once. </a:t>
            </a:r>
            <a:r>
              <a:rPr lang="en-US" altLang="hu-HU" sz="1000" b="1" noProof="0" dirty="0" smtClean="0"/>
              <a:t>GL_LINE_LOOP</a:t>
            </a:r>
            <a:r>
              <a:rPr lang="en-US" altLang="hu-HU" sz="1000" noProof="0" dirty="0" smtClean="0"/>
              <a:t> is similar to GL_LINE_STRIP, but adds one more edge between the last and first vertices. </a:t>
            </a:r>
            <a:r>
              <a:rPr lang="en-US" altLang="hu-HU" sz="1000" b="1" noProof="0" dirty="0" smtClean="0"/>
              <a:t>GL_TRIANGLES</a:t>
            </a:r>
            <a:r>
              <a:rPr lang="en-US" altLang="hu-HU" sz="1000" noProof="0" dirty="0" smtClean="0"/>
              <a:t> require vertices of multiples of three, and each three vertices define a new triangle. We use it, for example, when a polygon</a:t>
            </a:r>
            <a:r>
              <a:rPr lang="en-US" altLang="hu-HU" sz="1000" baseline="0" noProof="0" dirty="0" smtClean="0"/>
              <a:t> is decomposed to triangles with the ear clipping algorithm. </a:t>
            </a:r>
            <a:r>
              <a:rPr lang="en-US" altLang="hu-HU" sz="1000" b="1" noProof="0" dirty="0" smtClean="0"/>
              <a:t>GL_TRIANGLE_STRIP</a:t>
            </a:r>
            <a:r>
              <a:rPr lang="en-US" altLang="hu-HU" sz="1000" noProof="0" dirty="0" smtClean="0"/>
              <a:t> needs</a:t>
            </a:r>
            <a:r>
              <a:rPr lang="en-US" altLang="hu-HU" sz="1000" baseline="0" noProof="0" dirty="0" smtClean="0"/>
              <a:t> three vertices for the first triangle, then any additional vertex introduces a new triangle of the last, previous, and previous of the </a:t>
            </a:r>
            <a:r>
              <a:rPr lang="en-US" altLang="hu-HU" sz="1000" baseline="0" noProof="0" dirty="0" err="1" smtClean="0"/>
              <a:t>previo</a:t>
            </a:r>
            <a:r>
              <a:rPr lang="hu-HU" altLang="hu-HU" sz="1000" baseline="0" noProof="0" dirty="0" smtClean="0"/>
              <a:t>u</a:t>
            </a:r>
            <a:r>
              <a:rPr lang="en-US" altLang="hu-HU" sz="1000" baseline="0" noProof="0" dirty="0" smtClean="0"/>
              <a:t>s vertices. </a:t>
            </a:r>
            <a:r>
              <a:rPr lang="en-US" altLang="hu-HU" sz="1000" b="1" noProof="0" dirty="0" smtClean="0"/>
              <a:t>GL_TRIANGLE_FAN</a:t>
            </a:r>
            <a:r>
              <a:rPr lang="en-US" altLang="hu-HU" sz="1000" noProof="0" dirty="0" smtClean="0"/>
              <a:t> can be used for convex polygons.</a:t>
            </a:r>
            <a:r>
              <a:rPr lang="en-US" altLang="hu-HU" sz="1000" baseline="0" noProof="0" dirty="0" smtClean="0"/>
              <a:t> Here again the first three vertices define the first triangle and any new vertex adds a new triangle of the last vertex, previous vertex and first vertex.</a:t>
            </a:r>
            <a:endParaRPr lang="en-US" altLang="hu-HU" sz="1000" noProof="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hu-HU" sz="100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hu-HU" sz="1000" dirty="0" smtClean="0"/>
          </a:p>
          <a:p>
            <a:endParaRPr lang="en-US" altLang="hu-HU" dirty="0"/>
          </a:p>
        </p:txBody>
      </p:sp>
    </p:spTree>
    <p:extLst>
      <p:ext uri="{BB962C8B-B14F-4D97-AF65-F5344CB8AC3E}">
        <p14:creationId xmlns:p14="http://schemas.microsoft.com/office/powerpoint/2010/main" val="816724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cap="flat"/>
        </p:spPr>
      </p:sp>
      <p:sp>
        <p:nvSpPr>
          <p:cNvPr id="194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351457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76324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78770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150938" y="692150"/>
            <a:ext cx="4556125" cy="3416300"/>
          </a:xfrm>
        </p:spPr>
      </p:sp>
      <p:sp>
        <p:nvSpPr>
          <p:cNvPr id="3" name="Jegyzetek helye 2"/>
          <p:cNvSpPr>
            <a:spLocks noGrp="1"/>
          </p:cNvSpPr>
          <p:nvPr>
            <p:ph type="body" idx="1"/>
          </p:nvPr>
        </p:nvSpPr>
        <p:spPr/>
        <p:txBody>
          <a:bodyPr/>
          <a:lstStyle/>
          <a:p>
            <a:endParaRPr lang="hu-HU" dirty="0"/>
          </a:p>
        </p:txBody>
      </p:sp>
    </p:spTree>
    <p:extLst>
      <p:ext uri="{BB962C8B-B14F-4D97-AF65-F5344CB8AC3E}">
        <p14:creationId xmlns:p14="http://schemas.microsoft.com/office/powerpoint/2010/main" val="3761167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150938" y="692150"/>
            <a:ext cx="4556125" cy="3416300"/>
          </a:xfrm>
          <a:ln/>
        </p:spPr>
      </p:sp>
      <p:sp>
        <p:nvSpPr>
          <p:cNvPr id="880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buClrTx/>
              <a:buSzTx/>
              <a:buFontTx/>
              <a:buNone/>
            </a:pPr>
            <a:r>
              <a:rPr lang="en-US" altLang="hu-HU" sz="1200" noProof="0" dirty="0" smtClean="0"/>
              <a:t>2D texture mapping can be imagined as wallpapering. We have a wallpaper that defines the image or the function of a given material property. This image is defined in texture space as a unit rectangle. The wallpapering process will cover the region</a:t>
            </a:r>
            <a:r>
              <a:rPr lang="en-US" altLang="hu-HU" sz="1200" baseline="0" noProof="0" dirty="0" smtClean="0"/>
              <a:t> </a:t>
            </a:r>
            <a:r>
              <a:rPr lang="en-US" altLang="hu-HU" sz="1200" noProof="0" dirty="0" smtClean="0"/>
              <a:t>with this image. This usually implies the distortion of the texture image. To execute texturing, we have to find a correspondence between the region and the 2D texture space. After vectorization, the region is a triangle mesh, so for each triangle, we have to identify a 2D texture space triangle, which will be painted onto the model triangle. The definition of this correspondence is called </a:t>
            </a:r>
            <a:r>
              <a:rPr lang="en-US" altLang="hu-HU" sz="1200" b="1" noProof="0" dirty="0" smtClean="0"/>
              <a:t>parameterization.</a:t>
            </a:r>
            <a:r>
              <a:rPr lang="en-US" altLang="hu-HU" sz="1200" noProof="0" dirty="0" smtClean="0"/>
              <a:t> A triangle can be parameterized with an affine transformation (x,</a:t>
            </a:r>
            <a:r>
              <a:rPr lang="hu-HU" altLang="hu-HU" sz="1200" noProof="0" dirty="0" smtClean="0"/>
              <a:t> </a:t>
            </a:r>
            <a:r>
              <a:rPr lang="en-US" altLang="hu-HU" sz="1200" noProof="0" dirty="0" smtClean="0"/>
              <a:t>y are linear functions of u, v). This can be seen by</a:t>
            </a:r>
            <a:r>
              <a:rPr lang="en-US" altLang="hu-HU" sz="1200" baseline="0" noProof="0" dirty="0" smtClean="0"/>
              <a:t> counting the number of unknowns in a pair of linear functions (6) and counting the number of constraints for an affine transformation to map one given triangle onto another given triangle (this is also 6). So for unknown </a:t>
            </a:r>
            <a:r>
              <a:rPr lang="en-US" altLang="hu-HU" sz="1200" i="1" noProof="0" dirty="0" smtClean="0"/>
              <a:t>a</a:t>
            </a:r>
            <a:r>
              <a:rPr lang="en-US" altLang="hu-HU" sz="1200" i="1" baseline="-25000" noProof="0" dirty="0" smtClean="0"/>
              <a:t>x </a:t>
            </a:r>
            <a:r>
              <a:rPr lang="en-US" altLang="hu-HU" sz="1200" i="1" baseline="0" noProof="0" dirty="0" smtClean="0"/>
              <a:t>, </a:t>
            </a:r>
            <a:r>
              <a:rPr lang="en-US" altLang="hu-HU" sz="1200" i="1" noProof="0" dirty="0" err="1" smtClean="0"/>
              <a:t>b</a:t>
            </a:r>
            <a:r>
              <a:rPr lang="en-US" altLang="hu-HU" sz="1200" i="1" baseline="-25000" noProof="0" dirty="0" err="1" smtClean="0"/>
              <a:t>x</a:t>
            </a:r>
            <a:r>
              <a:rPr lang="en-US" altLang="hu-HU" sz="1200" i="1" baseline="-25000" noProof="0" dirty="0" smtClean="0"/>
              <a:t> </a:t>
            </a:r>
            <a:r>
              <a:rPr lang="en-US" altLang="hu-HU" sz="1200" i="1" baseline="0" noProof="0" dirty="0" smtClean="0"/>
              <a:t>, </a:t>
            </a:r>
            <a:r>
              <a:rPr lang="en-US" altLang="hu-HU" sz="1200" i="1" noProof="0" dirty="0" smtClean="0"/>
              <a:t>c</a:t>
            </a:r>
            <a:r>
              <a:rPr lang="en-US" altLang="hu-HU" sz="1200" i="1" baseline="-25000" noProof="0" dirty="0" smtClean="0"/>
              <a:t>x </a:t>
            </a:r>
            <a:r>
              <a:rPr lang="en-US" altLang="hu-HU" sz="1200" i="1" baseline="0" noProof="0" dirty="0" smtClean="0"/>
              <a:t>, </a:t>
            </a:r>
            <a:r>
              <a:rPr lang="en-US" altLang="hu-HU" sz="1200" i="1" noProof="0" dirty="0" smtClean="0"/>
              <a:t>a</a:t>
            </a:r>
            <a:r>
              <a:rPr lang="en-US" altLang="hu-HU" sz="1200" i="1" baseline="-25000" noProof="0" dirty="0" smtClean="0"/>
              <a:t>y </a:t>
            </a:r>
            <a:r>
              <a:rPr lang="en-US" altLang="hu-HU" sz="1200" i="1" baseline="0" noProof="0" dirty="0" smtClean="0"/>
              <a:t>, </a:t>
            </a:r>
            <a:r>
              <a:rPr lang="en-US" altLang="hu-HU" sz="1200" i="1" noProof="0" dirty="0" smtClean="0"/>
              <a:t>b</a:t>
            </a:r>
            <a:r>
              <a:rPr lang="en-US" altLang="hu-HU" sz="1200" i="1" baseline="-25000" noProof="0" dirty="0" smtClean="0"/>
              <a:t>y </a:t>
            </a:r>
            <a:r>
              <a:rPr lang="en-US" altLang="hu-HU" sz="1200" i="1" baseline="0" noProof="0" dirty="0" smtClean="0"/>
              <a:t>, </a:t>
            </a:r>
            <a:r>
              <a:rPr lang="en-US" altLang="hu-HU" sz="1200" i="1" noProof="0" dirty="0" smtClean="0"/>
              <a:t>c</a:t>
            </a:r>
            <a:r>
              <a:rPr lang="en-US" altLang="hu-HU" sz="1200" i="1" baseline="-25000" noProof="0" dirty="0" smtClean="0"/>
              <a:t>y </a:t>
            </a:r>
            <a:r>
              <a:rPr lang="en-US" altLang="hu-HU" sz="1200" noProof="0" dirty="0" smtClean="0"/>
              <a:t>parameters, we can establish a system</a:t>
            </a:r>
            <a:r>
              <a:rPr lang="en-US" altLang="hu-HU" sz="1200" baseline="0" noProof="0" dirty="0" smtClean="0"/>
              <a:t> of equations where the number of unknowns is the same as the number of equations.</a:t>
            </a:r>
            <a:endParaRPr lang="en-US" altLang="hu-HU" sz="1200" noProof="0" dirty="0" smtClean="0"/>
          </a:p>
          <a:p>
            <a:r>
              <a:rPr lang="en-US" altLang="hu-HU" sz="1200" noProof="0" dirty="0" smtClean="0"/>
              <a:t>Screen space coordinates (</a:t>
            </a:r>
            <a:r>
              <a:rPr lang="en-US" altLang="hu-HU" sz="1200" i="1" noProof="0" dirty="0" smtClean="0"/>
              <a:t>X,Y</a:t>
            </a:r>
            <a:r>
              <a:rPr lang="en-US" altLang="hu-HU" sz="1200" noProof="0" dirty="0" smtClean="0"/>
              <a:t>) are obtained with affine or to be general with</a:t>
            </a:r>
            <a:r>
              <a:rPr lang="en-US" altLang="hu-HU" sz="1200" baseline="0" noProof="0" dirty="0" smtClean="0"/>
              <a:t> homogeneous linear</a:t>
            </a:r>
            <a:r>
              <a:rPr lang="en-US" altLang="hu-HU" sz="1200" noProof="0" dirty="0" smtClean="0"/>
              <a:t> transformation from x,</a:t>
            </a:r>
            <a:r>
              <a:rPr lang="hu-HU" altLang="hu-HU" sz="1200" noProof="0" dirty="0" smtClean="0"/>
              <a:t> </a:t>
            </a:r>
            <a:r>
              <a:rPr lang="en-US" altLang="hu-HU" sz="1200" noProof="0" dirty="0" smtClean="0"/>
              <a:t>y. Thus the mapping between texture space and screen space is also a homogeneous linear transformation: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hu-HU" sz="1200" noProof="0" dirty="0" smtClean="0">
                <a:sym typeface="Symbol" pitchFamily="18" charset="2"/>
              </a:rPr>
              <a:t>The triangle is rasterized in screen space. When a pixel is processed, texture coordinate pair u,</a:t>
            </a:r>
            <a:r>
              <a:rPr lang="hu-HU" altLang="hu-HU" sz="1200" noProof="0" dirty="0" smtClean="0">
                <a:sym typeface="Symbol" pitchFamily="18" charset="2"/>
              </a:rPr>
              <a:t> </a:t>
            </a:r>
            <a:r>
              <a:rPr lang="en-US" altLang="hu-HU" sz="1200" noProof="0" dirty="0" smtClean="0">
                <a:sym typeface="Symbol" pitchFamily="18" charset="2"/>
              </a:rPr>
              <a:t>v must be determined from pixel coordinates X,Y,</a:t>
            </a:r>
            <a:r>
              <a:rPr lang="en-US" altLang="hu-HU" sz="1200" baseline="0" noProof="0" dirty="0" smtClean="0">
                <a:sym typeface="Symbol" pitchFamily="18" charset="2"/>
              </a:rPr>
              <a:t> which requires the execution of the inverse of this homogeneous linear transformation. If we need the result in Cartesian coordinates, homogeneous division is also needed. In other words, homogeneous coordinates </a:t>
            </a:r>
            <a:r>
              <a:rPr lang="en-US" altLang="hu-HU" sz="1200" dirty="0" smtClean="0">
                <a:sym typeface="Symbol" pitchFamily="18" charset="2"/>
              </a:rPr>
              <a:t>[</a:t>
            </a:r>
            <a:r>
              <a:rPr lang="en-US" altLang="hu-HU" sz="1200" i="1" dirty="0" smtClean="0">
                <a:sym typeface="Symbol" pitchFamily="18" charset="2"/>
              </a:rPr>
              <a:t>U, V, H</a:t>
            </a:r>
            <a:r>
              <a:rPr lang="en-US" altLang="hu-HU" sz="1200" dirty="0" smtClean="0">
                <a:sym typeface="Symbol" pitchFamily="18" charset="2"/>
              </a:rPr>
              <a:t>] depend linearly</a:t>
            </a:r>
            <a:r>
              <a:rPr lang="en-US" altLang="hu-HU" sz="1200" baseline="0" dirty="0" smtClean="0">
                <a:sym typeface="Symbol" pitchFamily="18" charset="2"/>
              </a:rPr>
              <a:t> on pixel coordinates X and Y, and then Cartesian texture coordinates are obtained as </a:t>
            </a:r>
            <a:r>
              <a:rPr lang="en-US" altLang="hu-HU" sz="1200" i="1" dirty="0" smtClean="0">
                <a:sym typeface="Symbol" pitchFamily="18" charset="2"/>
              </a:rPr>
              <a:t>u = U/H, v = V/H.</a:t>
            </a:r>
            <a:endParaRPr lang="en-US" altLang="hu-HU" sz="1200" dirty="0" smtClean="0">
              <a:sym typeface="Symbol" pitchFamily="18" charset="2"/>
            </a:endParaRPr>
          </a:p>
          <a:p>
            <a:endParaRPr lang="en-US" altLang="hu-HU" sz="1200" noProof="0" dirty="0" smtClean="0"/>
          </a:p>
        </p:txBody>
      </p:sp>
    </p:spTree>
    <p:extLst>
      <p:ext uri="{BB962C8B-B14F-4D97-AF65-F5344CB8AC3E}">
        <p14:creationId xmlns:p14="http://schemas.microsoft.com/office/powerpoint/2010/main" val="3481865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150938" y="692150"/>
            <a:ext cx="4556125" cy="3416300"/>
          </a:xfrm>
          <a:ln/>
        </p:spPr>
      </p:sp>
      <p:sp>
        <p:nvSpPr>
          <p:cNvPr id="808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hu-HU" sz="1200" dirty="0" smtClean="0"/>
              <a:t>The crucial problem is then the </a:t>
            </a:r>
            <a:r>
              <a:rPr lang="hu-HU" altLang="hu-HU" sz="1200" dirty="0" err="1" smtClean="0"/>
              <a:t>linear</a:t>
            </a:r>
            <a:r>
              <a:rPr lang="hu-HU" altLang="hu-HU" sz="1200" dirty="0" smtClean="0"/>
              <a:t> </a:t>
            </a:r>
            <a:r>
              <a:rPr lang="en-US" altLang="hu-HU" sz="1200" dirty="0" smtClean="0"/>
              <a:t>interpolation of the color, </a:t>
            </a:r>
            <a:r>
              <a:rPr lang="en-US" altLang="hu-HU" sz="1200" dirty="0" err="1" smtClean="0"/>
              <a:t>propert</a:t>
            </a:r>
            <a:r>
              <a:rPr lang="hu-HU" altLang="hu-HU" sz="1200" dirty="0" err="1" smtClean="0"/>
              <a:t>ies</a:t>
            </a:r>
            <a:r>
              <a:rPr lang="hu-HU" altLang="hu-HU" sz="1200" baseline="0" dirty="0" smtClean="0"/>
              <a:t> </a:t>
            </a:r>
            <a:r>
              <a:rPr lang="hu-HU" altLang="hu-HU" sz="1200" baseline="0" dirty="0" err="1" smtClean="0"/>
              <a:t>in</a:t>
            </a:r>
            <a:r>
              <a:rPr lang="hu-HU" altLang="hu-HU" sz="1200" baseline="0" dirty="0" smtClean="0"/>
              <a:t> </a:t>
            </a:r>
            <a:r>
              <a:rPr lang="hu-HU" altLang="hu-HU" sz="1200" baseline="0" dirty="0" err="1" smtClean="0"/>
              <a:t>general</a:t>
            </a:r>
            <a:r>
              <a:rPr lang="hu-HU" altLang="hu-HU" sz="1200" baseline="0" dirty="0" smtClean="0"/>
              <a:t>,</a:t>
            </a:r>
            <a:r>
              <a:rPr lang="en-US" altLang="hu-HU" sz="1200" dirty="0" smtClean="0"/>
              <a:t> or texture coordinates for internal pixels. This interpolation must be fast as we have just a few nanoseconds for each pixel. Let us denote the interpolated property by </a:t>
            </a:r>
            <a:r>
              <a:rPr lang="hu-HU" altLang="hu-HU" sz="1200" dirty="0" smtClean="0"/>
              <a:t>U</a:t>
            </a:r>
            <a:r>
              <a:rPr lang="en-US" altLang="hu-HU" sz="1200" dirty="0" smtClean="0"/>
              <a:t>. Linear interpolation means that </a:t>
            </a:r>
            <a:r>
              <a:rPr lang="hu-HU" altLang="hu-HU" sz="1200" dirty="0" smtClean="0"/>
              <a:t>U</a:t>
            </a:r>
            <a:r>
              <a:rPr lang="en-US" altLang="hu-HU" sz="1200" dirty="0" smtClean="0"/>
              <a:t> is a linear function of pixel coordinates X, Y. </a:t>
            </a:r>
            <a:r>
              <a:rPr lang="hu-HU" altLang="hu-HU" sz="1200" dirty="0" smtClean="0"/>
              <a:t>L</a:t>
            </a:r>
            <a:r>
              <a:rPr lang="en-US" altLang="hu-HU" sz="1200" dirty="0" err="1" smtClean="0"/>
              <a:t>inear</a:t>
            </a:r>
            <a:r>
              <a:rPr lang="en-US" altLang="hu-HU" sz="1200" dirty="0" smtClean="0"/>
              <a:t> function </a:t>
            </a:r>
            <a:r>
              <a:rPr lang="hu-HU" altLang="hu-HU" sz="1200" i="1" dirty="0" smtClean="0"/>
              <a:t>U</a:t>
            </a:r>
            <a:r>
              <a:rPr lang="hu-HU" altLang="hu-HU" sz="1200" dirty="0" smtClean="0"/>
              <a:t>(</a:t>
            </a:r>
            <a:r>
              <a:rPr lang="hu-HU" altLang="hu-HU" sz="1200" i="1" dirty="0" smtClean="0"/>
              <a:t>X,Y</a:t>
            </a:r>
            <a:r>
              <a:rPr lang="hu-HU" altLang="hu-HU" sz="1200" dirty="0" smtClean="0"/>
              <a:t>)</a:t>
            </a:r>
            <a:r>
              <a:rPr lang="hu-HU" altLang="hu-HU" sz="1200" i="1" dirty="0" smtClean="0"/>
              <a:t> = </a:t>
            </a:r>
            <a:r>
              <a:rPr lang="en-GB" altLang="hu-HU" sz="1200" i="1" dirty="0" smtClean="0"/>
              <a:t>A</a:t>
            </a:r>
            <a:r>
              <a:rPr lang="en-GB" altLang="hu-HU" sz="1200" i="1" baseline="-25000" dirty="0" smtClean="0"/>
              <a:t>u </a:t>
            </a:r>
            <a:r>
              <a:rPr lang="hu-HU" altLang="hu-HU" sz="1200" i="1" dirty="0" smtClean="0"/>
              <a:t>X+</a:t>
            </a:r>
            <a:r>
              <a:rPr lang="en-GB" altLang="hu-HU" sz="1200" i="1" dirty="0" smtClean="0"/>
              <a:t>B</a:t>
            </a:r>
            <a:r>
              <a:rPr lang="en-GB" altLang="hu-HU" sz="1200" i="1" baseline="-25000" dirty="0" smtClean="0"/>
              <a:t>u</a:t>
            </a:r>
            <a:r>
              <a:rPr lang="hu-HU" altLang="hu-HU" sz="1200" i="1" dirty="0" smtClean="0"/>
              <a:t>Y+</a:t>
            </a:r>
            <a:r>
              <a:rPr lang="en-GB" altLang="hu-HU" sz="1200" i="1" dirty="0" smtClean="0"/>
              <a:t>C</a:t>
            </a:r>
            <a:r>
              <a:rPr lang="en-GB" altLang="hu-HU" sz="1200" i="1" baseline="-25000" dirty="0" smtClean="0"/>
              <a:t>u</a:t>
            </a:r>
            <a:r>
              <a:rPr lang="hu-HU" altLang="hu-HU" sz="1200" b="1" i="1" baseline="0" dirty="0" smtClean="0"/>
              <a:t> </a:t>
            </a:r>
            <a:r>
              <a:rPr lang="en-US" altLang="hu-HU" sz="1200" dirty="0" smtClean="0"/>
              <a:t>evaluation would require two multiplications and two additions. This can be reduced to a single addition if we use the </a:t>
            </a:r>
            <a:r>
              <a:rPr lang="en-US" altLang="hu-HU" sz="1200" dirty="0" err="1" smtClean="0"/>
              <a:t>increme</a:t>
            </a:r>
            <a:r>
              <a:rPr lang="hu-HU" altLang="hu-HU" sz="1200" dirty="0" smtClean="0"/>
              <a:t>n</a:t>
            </a:r>
            <a:r>
              <a:rPr lang="en-US" altLang="hu-HU" sz="1200" dirty="0" err="1" smtClean="0"/>
              <a:t>tal</a:t>
            </a:r>
            <a:r>
              <a:rPr lang="en-US" altLang="hu-HU" sz="1200" dirty="0" smtClean="0"/>
              <a:t> concept and focus on the difference between the </a:t>
            </a:r>
            <a:r>
              <a:rPr lang="hu-HU" altLang="hu-HU" sz="1200" dirty="0" smtClean="0"/>
              <a:t>U</a:t>
            </a:r>
            <a:r>
              <a:rPr lang="en-US" altLang="hu-HU" sz="1200" dirty="0" smtClean="0"/>
              <a:t> values of the current and previous pixels in this scanline</a:t>
            </a:r>
            <a:r>
              <a:rPr lang="hu-HU" altLang="hu-HU" sz="1200" dirty="0" smtClean="0"/>
              <a:t>:</a:t>
            </a:r>
            <a:r>
              <a:rPr lang="hu-HU" altLang="hu-HU" sz="1200" baseline="0" dirty="0" smtClean="0"/>
              <a:t> </a:t>
            </a:r>
            <a:r>
              <a:rPr lang="hu-HU" altLang="hu-HU" sz="1200" i="1" dirty="0" smtClean="0"/>
              <a:t>U</a:t>
            </a:r>
            <a:r>
              <a:rPr lang="hu-HU" altLang="hu-HU" sz="1200" dirty="0" smtClean="0"/>
              <a:t>(</a:t>
            </a:r>
            <a:r>
              <a:rPr lang="hu-HU" altLang="hu-HU" sz="1200" i="1" dirty="0" smtClean="0"/>
              <a:t>X</a:t>
            </a:r>
            <a:r>
              <a:rPr lang="hu-HU" altLang="hu-HU" sz="1200" dirty="0" smtClean="0"/>
              <a:t>+1,</a:t>
            </a:r>
            <a:r>
              <a:rPr lang="hu-HU" altLang="hu-HU" sz="1200" i="1" dirty="0" smtClean="0"/>
              <a:t>Y</a:t>
            </a:r>
            <a:r>
              <a:rPr lang="hu-HU" altLang="hu-HU" sz="1200" dirty="0" smtClean="0"/>
              <a:t>) = </a:t>
            </a:r>
            <a:r>
              <a:rPr lang="hu-HU" altLang="hu-HU" sz="1200" i="1" dirty="0" smtClean="0"/>
              <a:t>U</a:t>
            </a:r>
            <a:r>
              <a:rPr lang="hu-HU" altLang="hu-HU" sz="1200" dirty="0" smtClean="0"/>
              <a:t>(</a:t>
            </a:r>
            <a:r>
              <a:rPr lang="hu-HU" altLang="hu-HU" sz="1200" i="1" dirty="0" smtClean="0"/>
              <a:t>X,Y</a:t>
            </a:r>
            <a:r>
              <a:rPr lang="hu-HU" altLang="hu-HU" sz="1200" dirty="0" smtClean="0"/>
              <a:t>) + </a:t>
            </a:r>
            <a:r>
              <a:rPr lang="en-GB" altLang="hu-HU" sz="1200" i="1" dirty="0" smtClean="0"/>
              <a:t>A</a:t>
            </a:r>
            <a:r>
              <a:rPr lang="en-GB" altLang="hu-HU" sz="1200" i="1" baseline="-25000" dirty="0" smtClean="0"/>
              <a:t>u</a:t>
            </a:r>
            <a:r>
              <a:rPr lang="hu-HU" altLang="hu-HU" sz="1200" i="0" baseline="0" dirty="0" smtClean="0"/>
              <a:t>.</a:t>
            </a:r>
            <a:endParaRPr lang="hu-HU" altLang="hu-HU" sz="1200" dirty="0" smtClean="0"/>
          </a:p>
        </p:txBody>
      </p:sp>
    </p:spTree>
    <p:extLst>
      <p:ext uri="{BB962C8B-B14F-4D97-AF65-F5344CB8AC3E}">
        <p14:creationId xmlns:p14="http://schemas.microsoft.com/office/powerpoint/2010/main" val="3941262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150938" y="692150"/>
            <a:ext cx="4556125" cy="3416300"/>
          </a:xfrm>
          <a:ln/>
        </p:spPr>
      </p:sp>
      <p:sp>
        <p:nvSpPr>
          <p:cNvPr id="778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z="1200" noProof="0" dirty="0" smtClean="0"/>
              <a:t>Such an incremental algorithm is easy to be implemented directly in hardware. A counter increments its value to generate coordinate X for every clock cycle. A register that stores the actual U coordinate in fixed point, non-integer format (note that increment </a:t>
            </a:r>
            <a:r>
              <a:rPr lang="en-US" altLang="hu-HU" sz="1200" i="1" noProof="0" dirty="0" smtClean="0"/>
              <a:t>A</a:t>
            </a:r>
            <a:r>
              <a:rPr lang="en-US" altLang="hu-HU" sz="1200" noProof="0" dirty="0" smtClean="0"/>
              <a:t> is usually not an integer). This register is updated with the sum of its previous value and </a:t>
            </a:r>
            <a:r>
              <a:rPr lang="en-US" altLang="hu-HU" sz="1200" i="1" noProof="0" dirty="0" smtClean="0"/>
              <a:t>A</a:t>
            </a:r>
            <a:r>
              <a:rPr lang="en-US" altLang="hu-HU" sz="1200" noProof="0" dirty="0" smtClean="0"/>
              <a:t> for every clock cycle. For a texture coordinate, we execute linear interpolation for the three homogeneous coordinates </a:t>
            </a:r>
            <a:r>
              <a:rPr lang="en-US" altLang="hu-HU" sz="1200" noProof="0" dirty="0" smtClean="0">
                <a:sym typeface="Symbol" pitchFamily="18" charset="2"/>
              </a:rPr>
              <a:t>[</a:t>
            </a:r>
            <a:r>
              <a:rPr lang="en-US" altLang="hu-HU" sz="1200" i="1" noProof="0" dirty="0" smtClean="0">
                <a:sym typeface="Symbol" pitchFamily="18" charset="2"/>
              </a:rPr>
              <a:t>U, V, H</a:t>
            </a:r>
            <a:r>
              <a:rPr lang="en-US" altLang="hu-HU" sz="1200" noProof="0" dirty="0" smtClean="0">
                <a:sym typeface="Symbol" pitchFamily="18" charset="2"/>
              </a:rPr>
              <a:t>].</a:t>
            </a:r>
          </a:p>
          <a:p>
            <a:r>
              <a:rPr lang="en-US" altLang="hu-HU" sz="1200" noProof="0" dirty="0" smtClean="0">
                <a:sym typeface="Symbol" pitchFamily="18" charset="2"/>
              </a:rPr>
              <a:t>From</a:t>
            </a:r>
            <a:r>
              <a:rPr lang="en-US" altLang="hu-HU" sz="1200" baseline="0" noProof="0" dirty="0" smtClean="0">
                <a:sym typeface="Symbol" pitchFamily="18" charset="2"/>
              </a:rPr>
              <a:t> these, the u, v Cartesian texture coordinates are obtained by two additional division. </a:t>
            </a:r>
            <a:endParaRPr lang="en-US" altLang="hu-HU" sz="1200" noProof="0" dirty="0" smtClean="0"/>
          </a:p>
          <a:p>
            <a:endParaRPr lang="hu-HU" altLang="hu-HU" sz="1200" dirty="0" smtClean="0"/>
          </a:p>
        </p:txBody>
      </p:sp>
    </p:spTree>
    <p:extLst>
      <p:ext uri="{BB962C8B-B14F-4D97-AF65-F5344CB8AC3E}">
        <p14:creationId xmlns:p14="http://schemas.microsoft.com/office/powerpoint/2010/main" val="3871823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150938" y="692150"/>
            <a:ext cx="4556125" cy="3416300"/>
          </a:xfrm>
          <a:ln/>
        </p:spPr>
      </p:sp>
      <p:sp>
        <p:nvSpPr>
          <p:cNvPr id="788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z="1200" noProof="0" dirty="0" smtClean="0"/>
              <a:t>The final problem is how increment </a:t>
            </a:r>
            <a:r>
              <a:rPr lang="en-US" altLang="hu-HU" sz="1200" i="1" noProof="0" dirty="0" smtClean="0"/>
              <a:t>A</a:t>
            </a:r>
            <a:r>
              <a:rPr lang="en-US" altLang="hu-HU" sz="1200" noProof="0" dirty="0" smtClean="0"/>
              <a:t> is calculated. One way of determining it is to satisfy the interpolation constraints at the three vertices. It means that substituting the X, Y</a:t>
            </a:r>
            <a:r>
              <a:rPr lang="en-US" altLang="hu-HU" sz="1200" baseline="0" noProof="0" dirty="0" smtClean="0"/>
              <a:t> coordinates of the vertices into the linear expression, we should obtain the value to be interpolated at the three vertices. This is a system of linear equations for unknown A, B, C.</a:t>
            </a:r>
            <a:endParaRPr lang="en-US" altLang="hu-HU" sz="1200" noProof="0" dirty="0" smtClean="0"/>
          </a:p>
          <a:p>
            <a:r>
              <a:rPr lang="en-US" altLang="hu-HU" sz="1200" noProof="0" dirty="0" smtClean="0"/>
              <a:t>The other way is based on the recognition that we work with the plane equation where X,Y,U coordinates are multiplied by the coordinates of the plane’s normal. The normal vector, in turn, can be calculated as a cross product of the edge vectors. </a:t>
            </a:r>
          </a:p>
          <a:p>
            <a:endParaRPr lang="en-US" altLang="hu-HU" sz="1200" noProof="0" dirty="0" smtClean="0"/>
          </a:p>
        </p:txBody>
      </p:sp>
    </p:spTree>
    <p:extLst>
      <p:ext uri="{BB962C8B-B14F-4D97-AF65-F5344CB8AC3E}">
        <p14:creationId xmlns:p14="http://schemas.microsoft.com/office/powerpoint/2010/main" val="3133524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000125" y="774700"/>
            <a:ext cx="5099050" cy="3824288"/>
          </a:xfrm>
          <a:ln/>
        </p:spPr>
      </p:sp>
      <p:sp>
        <p:nvSpPr>
          <p:cNvPr id="450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z="1000" dirty="0" smtClean="0"/>
              <a:t>From system point of view, a graphics application handles the user input, changes the virtual world by modeling or animating it, and then immediately renders the updated model presenting the image to the user. This way, the user immerses into the virtual world, i.e. he feels that he is promptly informed about its current state.</a:t>
            </a:r>
          </a:p>
          <a:p>
            <a:r>
              <a:rPr lang="en-US" altLang="hu-HU" sz="1000" dirty="0" smtClean="0"/>
              <a:t>The process from the input to the virtual world is called the </a:t>
            </a:r>
            <a:r>
              <a:rPr lang="en-US" altLang="hu-HU" sz="1000" b="1" dirty="0" smtClean="0"/>
              <a:t>input pipeline</a:t>
            </a:r>
            <a:r>
              <a:rPr lang="en-US" altLang="hu-HU" sz="1000" dirty="0" smtClean="0"/>
              <a:t>. Similarly, the process mapping the virtual world to the screen is the </a:t>
            </a:r>
            <a:r>
              <a:rPr lang="en-US" altLang="hu-HU" sz="1000" b="1" dirty="0" smtClean="0"/>
              <a:t>output pipeline</a:t>
            </a:r>
            <a:r>
              <a:rPr lang="en-US" altLang="hu-HU" sz="1000" dirty="0" smtClean="0"/>
              <a:t>.</a:t>
            </a:r>
          </a:p>
          <a:p>
            <a:r>
              <a:rPr lang="en-US" altLang="hu-HU" sz="1000" dirty="0" smtClean="0"/>
              <a:t>The complete system is a (control)</a:t>
            </a:r>
            <a:r>
              <a:rPr lang="en-US" altLang="hu-HU" sz="1000" baseline="0" dirty="0" smtClean="0"/>
              <a:t> loop with two important points, the virtual world and the user. In the output pipeline, the virtual world is </a:t>
            </a:r>
            <a:r>
              <a:rPr lang="en-US" altLang="hu-HU" sz="1000" baseline="0" dirty="0" err="1" smtClean="0"/>
              <a:t>vectorized</a:t>
            </a:r>
            <a:r>
              <a:rPr lang="en-US" altLang="hu-HU" sz="1000" baseline="0" dirty="0" smtClean="0"/>
              <a:t> first since only </a:t>
            </a:r>
            <a:r>
              <a:rPr lang="hu-HU" altLang="hu-HU" sz="1000" baseline="0" dirty="0" err="1" smtClean="0"/>
              <a:t>points</a:t>
            </a:r>
            <a:r>
              <a:rPr lang="hu-HU" altLang="hu-HU" sz="1000" baseline="0" dirty="0" smtClean="0"/>
              <a:t>, </a:t>
            </a:r>
            <a:r>
              <a:rPr lang="en-US" altLang="hu-HU" sz="1000" baseline="0" dirty="0" smtClean="0"/>
              <a:t>lines and polygons can be transformed with homogeneous linear transformations. Then modeling, view and projection transformations are executed moving the current object to normalized device space. Here clipping is done, then the object is transformed to the screen, where it is rasterized. Before being written in the frame buffer, pixels can undergo pixel operations, needed, for example, to handle transparent colors. The frame buffer is read periodically to refresh the screen. The user can see the screen and interact with the content by moving the cursor with input devices and starting actions like pressing a button. Such actions generate events taking also the screen space position with them. </a:t>
            </a:r>
          </a:p>
          <a:p>
            <a:r>
              <a:rPr lang="en-US" altLang="hu-HU" sz="1000" baseline="0" dirty="0" smtClean="0"/>
              <a:t>Screen space is the whole screen in full-screen mode or only the application window. The unit is the pixel. Note that screen space is different for the operating system and for </a:t>
            </a:r>
            <a:r>
              <a:rPr lang="hu-HU" altLang="hu-HU" sz="1000" baseline="0" dirty="0" smtClean="0"/>
              <a:t>O</a:t>
            </a:r>
            <a:r>
              <a:rPr lang="en-US" altLang="hu-HU" sz="1000" baseline="0" dirty="0" smtClean="0"/>
              <a:t>pen</a:t>
            </a:r>
            <a:r>
              <a:rPr lang="hu-HU" altLang="hu-HU" sz="1000" baseline="0" dirty="0" smtClean="0"/>
              <a:t>GL</a:t>
            </a:r>
            <a:r>
              <a:rPr lang="en-US" altLang="hu-HU" sz="1000" baseline="0" dirty="0" smtClean="0"/>
              <a:t>. For </a:t>
            </a:r>
            <a:r>
              <a:rPr lang="en-US" altLang="hu-HU" sz="1000" baseline="0" dirty="0" err="1" smtClean="0"/>
              <a:t>MsWindows</a:t>
            </a:r>
            <a:r>
              <a:rPr lang="en-US" altLang="hu-HU" sz="1000" baseline="0" dirty="0" smtClean="0"/>
              <a:t> and </a:t>
            </a:r>
            <a:r>
              <a:rPr lang="en-US" altLang="hu-HU" sz="1000" baseline="0" dirty="0" err="1" smtClean="0"/>
              <a:t>XWindow</a:t>
            </a:r>
            <a:r>
              <a:rPr lang="en-US" altLang="hu-HU" sz="1000" baseline="0" dirty="0" smtClean="0"/>
              <a:t>, axis y points downward while in </a:t>
            </a:r>
            <a:r>
              <a:rPr lang="hu-HU" altLang="hu-HU" sz="1000" baseline="0" dirty="0" smtClean="0"/>
              <a:t>O</a:t>
            </a:r>
            <a:r>
              <a:rPr lang="en-US" altLang="hu-HU" sz="1000" baseline="0" dirty="0" smtClean="0"/>
              <a:t>pen</a:t>
            </a:r>
            <a:r>
              <a:rPr lang="hu-HU" altLang="hu-HU" sz="1000" baseline="0" dirty="0" smtClean="0"/>
              <a:t>GL </a:t>
            </a:r>
            <a:r>
              <a:rPr lang="hu-HU" altLang="hu-HU" sz="1000" baseline="0" dirty="0" err="1" smtClean="0"/>
              <a:t>axis</a:t>
            </a:r>
            <a:r>
              <a:rPr lang="hu-HU" altLang="hu-HU" sz="1000" baseline="0" dirty="0" smtClean="0"/>
              <a:t> </a:t>
            </a:r>
            <a:r>
              <a:rPr lang="en-US" altLang="hu-HU" sz="1000" baseline="0" dirty="0" smtClean="0"/>
              <a:t>y points upward. Thus, y must be flipped, i.e. subtracted from the vertical resolution. The input pixel coordinate goes from the screen to modeling space, thus inverse transformations are applied in the reverse order. With input devices not only the virtual world can be modified but also the camera can be controlled. </a:t>
            </a:r>
            <a:endParaRPr lang="en-US" altLang="hu-HU" sz="1000" dirty="0" smtClean="0"/>
          </a:p>
          <a:p>
            <a:endParaRPr lang="hu-HU" altLang="hu-HU" sz="1000"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1150938" y="692150"/>
            <a:ext cx="4556125" cy="3416300"/>
          </a:xfrm>
          <a:ln/>
        </p:spPr>
      </p:sp>
      <p:sp>
        <p:nvSpPr>
          <p:cNvPr id="512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noProof="0" dirty="0" smtClean="0"/>
              <a:t>Rasterization visits pixels inside the projection of the triangle and maps the center of the pixel from screen space to texture space to look up the texture color. This mapping will result in a point that is in between the </a:t>
            </a:r>
            <a:r>
              <a:rPr lang="en-US" altLang="en-US" sz="1200" noProof="0" dirty="0" err="1" smtClean="0"/>
              <a:t>texel</a:t>
            </a:r>
            <a:r>
              <a:rPr lang="en-US" altLang="en-US" sz="1200" noProof="0" dirty="0" smtClean="0"/>
              <a:t> centers. </a:t>
            </a:r>
          </a:p>
          <a:p>
            <a:r>
              <a:rPr lang="en-US" altLang="en-US" sz="1200" noProof="0" dirty="0" smtClean="0"/>
              <a:t>Suppose that we step onto the next pixel. Consequently,</a:t>
            </a:r>
            <a:r>
              <a:rPr lang="en-US" altLang="en-US" sz="1200" baseline="0" noProof="0" dirty="0" smtClean="0"/>
              <a:t> the transformed u, v texture coordinates also change. This change can be smaller than a </a:t>
            </a:r>
            <a:r>
              <a:rPr lang="en-US" altLang="en-US" sz="1200" baseline="0" noProof="0" dirty="0" err="1" smtClean="0"/>
              <a:t>texel</a:t>
            </a:r>
            <a:r>
              <a:rPr lang="en-US" altLang="en-US" sz="1200" baseline="0" noProof="0" dirty="0" smtClean="0"/>
              <a:t> or bigger than a </a:t>
            </a:r>
            <a:r>
              <a:rPr lang="en-US" altLang="en-US" sz="1200" baseline="0" noProof="0" dirty="0" err="1" smtClean="0"/>
              <a:t>texel</a:t>
            </a:r>
            <a:r>
              <a:rPr lang="en-US" altLang="en-US" sz="1200" baseline="0" noProof="0" dirty="0" smtClean="0"/>
              <a:t>. Looking </a:t>
            </a:r>
            <a:r>
              <a:rPr lang="hu-HU" altLang="en-US" sz="1200" baseline="0" noProof="0" dirty="0" err="1" smtClean="0"/>
              <a:t>at</a:t>
            </a:r>
            <a:r>
              <a:rPr lang="hu-HU" altLang="en-US" sz="1200" baseline="0" noProof="0" dirty="0" smtClean="0"/>
              <a:t> </a:t>
            </a:r>
            <a:r>
              <a:rPr lang="en-US" altLang="en-US" sz="1200" baseline="0" noProof="0" dirty="0" err="1" smtClean="0"/>
              <a:t>th</a:t>
            </a:r>
            <a:r>
              <a:rPr lang="hu-HU" altLang="en-US" sz="1200" baseline="0" noProof="0" dirty="0" smtClean="0"/>
              <a:t>is</a:t>
            </a:r>
            <a:r>
              <a:rPr lang="en-US" altLang="en-US" sz="1200" baseline="0" noProof="0" dirty="0" smtClean="0"/>
              <a:t> situation from the other direction, the first case is when a </a:t>
            </a:r>
            <a:r>
              <a:rPr lang="en-US" altLang="en-US" sz="1200" baseline="0" noProof="0" dirty="0" err="1" smtClean="0"/>
              <a:t>texel</a:t>
            </a:r>
            <a:r>
              <a:rPr lang="en-US" altLang="en-US" sz="1200" baseline="0" noProof="0" dirty="0" smtClean="0"/>
              <a:t> covers multiple pixels. This is called </a:t>
            </a:r>
            <a:r>
              <a:rPr lang="en-US" altLang="en-US" sz="1200" b="1" baseline="0" noProof="0" dirty="0" smtClean="0"/>
              <a:t>magnification</a:t>
            </a:r>
            <a:r>
              <a:rPr lang="en-US" altLang="en-US" sz="1200" baseline="0" noProof="0" dirty="0" smtClean="0"/>
              <a:t>. The second case is when many </a:t>
            </a:r>
            <a:r>
              <a:rPr lang="en-US" altLang="en-US" sz="1200" baseline="0" noProof="0" dirty="0" err="1" smtClean="0"/>
              <a:t>texels</a:t>
            </a:r>
            <a:r>
              <a:rPr lang="en-US" altLang="en-US" sz="1200" baseline="0" noProof="0" dirty="0" smtClean="0"/>
              <a:t> are mapped to a single pixel and the pixel color is determined by that </a:t>
            </a:r>
            <a:r>
              <a:rPr lang="en-US" altLang="en-US" sz="1200" baseline="0" noProof="0" dirty="0" err="1" smtClean="0"/>
              <a:t>texel</a:t>
            </a:r>
            <a:r>
              <a:rPr lang="en-US" altLang="en-US" sz="1200" baseline="0" noProof="0" dirty="0" smtClean="0"/>
              <a:t> which is lucky enough to be mapped onto the pixel center. This case is called </a:t>
            </a:r>
            <a:r>
              <a:rPr lang="en-US" altLang="en-US" sz="1200" b="1" baseline="0" noProof="0" dirty="0" err="1" smtClean="0"/>
              <a:t>minification</a:t>
            </a:r>
            <a:r>
              <a:rPr lang="en-US" altLang="en-US" sz="1200" b="1" baseline="0" noProof="0" dirty="0" smtClean="0"/>
              <a:t>.</a:t>
            </a:r>
            <a:r>
              <a:rPr lang="en-US" altLang="en-US" sz="1200" baseline="0" noProof="0" dirty="0" smtClean="0"/>
              <a:t> </a:t>
            </a:r>
          </a:p>
          <a:p>
            <a:r>
              <a:rPr lang="en-US" altLang="en-US" sz="1200" baseline="0" noProof="0" dirty="0" smtClean="0"/>
              <a:t>From signal processing point of view, the texture can be considered as a signal, which is sampled at the pixel centers. In the optimal case, one </a:t>
            </a:r>
            <a:r>
              <a:rPr lang="en-US" altLang="en-US" sz="1200" baseline="0" noProof="0" dirty="0" err="1" smtClean="0"/>
              <a:t>texel</a:t>
            </a:r>
            <a:r>
              <a:rPr lang="en-US" altLang="en-US" sz="1200" baseline="0" noProof="0" dirty="0" smtClean="0"/>
              <a:t> corresponds to one pixel. In case of magnification, </a:t>
            </a:r>
            <a:r>
              <a:rPr lang="en-US" altLang="en-US" sz="1200" baseline="0" noProof="0" dirty="0" err="1" smtClean="0"/>
              <a:t>texels</a:t>
            </a:r>
            <a:r>
              <a:rPr lang="en-US" altLang="en-US" sz="1200" baseline="0" noProof="0" dirty="0" smtClean="0"/>
              <a:t> will be large, which is oversampling. In case of </a:t>
            </a:r>
            <a:r>
              <a:rPr lang="en-US" altLang="en-US" sz="1200" baseline="0" noProof="0" dirty="0" err="1" smtClean="0"/>
              <a:t>minification</a:t>
            </a:r>
            <a:r>
              <a:rPr lang="en-US" altLang="en-US" sz="1200" baseline="0" noProof="0" dirty="0" smtClean="0"/>
              <a:t>, </a:t>
            </a:r>
            <a:r>
              <a:rPr lang="en-US" altLang="en-US" sz="1200" baseline="0" noProof="0" dirty="0" err="1" smtClean="0"/>
              <a:t>texels</a:t>
            </a:r>
            <a:r>
              <a:rPr lang="en-US" altLang="en-US" sz="1200" baseline="0" noProof="0" dirty="0" smtClean="0"/>
              <a:t> are too small and are </a:t>
            </a:r>
            <a:r>
              <a:rPr lang="en-US" altLang="en-US" sz="1200" baseline="0" noProof="0" dirty="0" err="1" smtClean="0"/>
              <a:t>undersampled</a:t>
            </a:r>
            <a:r>
              <a:rPr lang="en-US" altLang="en-US" sz="1200" baseline="0" noProof="0" dirty="0" smtClean="0"/>
              <a:t> and </a:t>
            </a:r>
            <a:r>
              <a:rPr lang="en-US" altLang="en-US" sz="1200" noProof="0" dirty="0" smtClean="0"/>
              <a:t>the result will be a mess or noise. </a:t>
            </a:r>
          </a:p>
        </p:txBody>
      </p:sp>
    </p:spTree>
    <p:extLst>
      <p:ext uri="{BB962C8B-B14F-4D97-AF65-F5344CB8AC3E}">
        <p14:creationId xmlns:p14="http://schemas.microsoft.com/office/powerpoint/2010/main" val="33212139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150938" y="692150"/>
            <a:ext cx="4556125" cy="3416300"/>
          </a:xfrm>
        </p:spPr>
      </p:sp>
      <p:sp>
        <p:nvSpPr>
          <p:cNvPr id="3" name="Jegyzetek helye 2"/>
          <p:cNvSpPr>
            <a:spLocks noGrp="1"/>
          </p:cNvSpPr>
          <p:nvPr>
            <p:ph type="body" idx="1"/>
          </p:nvPr>
        </p:nvSpPr>
        <p:spPr/>
        <p:txBody>
          <a:bodyPr/>
          <a:lstStyle/>
          <a:p>
            <a:r>
              <a:rPr lang="en-US" sz="1200" noProof="0" dirty="0" smtClean="0"/>
              <a:t>In case of oversampling or </a:t>
            </a:r>
            <a:r>
              <a:rPr lang="en-US" sz="1200" noProof="0" dirty="0" err="1" smtClean="0"/>
              <a:t>undersampling</a:t>
            </a:r>
            <a:r>
              <a:rPr lang="en-US" sz="1200" noProof="0" dirty="0" smtClean="0"/>
              <a:t> artifacts occur. Magnification makes the individual</a:t>
            </a:r>
            <a:r>
              <a:rPr lang="en-US" sz="1200" baseline="0" noProof="0" dirty="0" smtClean="0"/>
              <a:t> </a:t>
            </a:r>
            <a:r>
              <a:rPr lang="en-US" sz="1200" baseline="0" noProof="0" dirty="0" err="1" smtClean="0"/>
              <a:t>texels</a:t>
            </a:r>
            <a:r>
              <a:rPr lang="en-US" sz="1200" baseline="0" noProof="0" dirty="0" smtClean="0"/>
              <a:t> obvious. </a:t>
            </a:r>
            <a:r>
              <a:rPr lang="en-US" sz="1200" baseline="0" noProof="0" dirty="0" err="1" smtClean="0"/>
              <a:t>Minification</a:t>
            </a:r>
            <a:r>
              <a:rPr lang="en-US" sz="1200" baseline="0" noProof="0" dirty="0" smtClean="0"/>
              <a:t> converts the pattern to a noise. When these images were rendered, the pixel is colored with the </a:t>
            </a:r>
            <a:r>
              <a:rPr lang="en-US" sz="1200" baseline="0" noProof="0" dirty="0" err="1" smtClean="0"/>
              <a:t>texel</a:t>
            </a:r>
            <a:r>
              <a:rPr lang="en-US" sz="1200" baseline="0" noProof="0" dirty="0" smtClean="0"/>
              <a:t> covering its center. This sampling strategy is called </a:t>
            </a:r>
            <a:r>
              <a:rPr lang="en-US" altLang="en-US" sz="1200" b="1" kern="1200" baseline="0" dirty="0" smtClean="0">
                <a:solidFill>
                  <a:schemeClr val="tx1"/>
                </a:solidFill>
                <a:latin typeface="Times New Roman" pitchFamily="18" charset="0"/>
                <a:ea typeface="+mn-ea"/>
                <a:cs typeface="+mn-cs"/>
              </a:rPr>
              <a:t>GL_NEAREST</a:t>
            </a:r>
            <a:r>
              <a:rPr lang="en-US" altLang="en-US" sz="1200" kern="1200" baseline="0" dirty="0" smtClean="0">
                <a:solidFill>
                  <a:schemeClr val="tx1"/>
                </a:solidFill>
                <a:latin typeface="Times New Roman" pitchFamily="18" charset="0"/>
                <a:ea typeface="+mn-ea"/>
                <a:cs typeface="+mn-cs"/>
              </a:rPr>
              <a:t> in OpenGL. The sampling strategy can be set with the </a:t>
            </a:r>
            <a:r>
              <a:rPr lang="en-US" altLang="en-US" sz="1200" b="1" kern="1200" baseline="0" dirty="0" err="1" smtClean="0">
                <a:solidFill>
                  <a:schemeClr val="tx1"/>
                </a:solidFill>
                <a:latin typeface="Times New Roman" pitchFamily="18" charset="0"/>
                <a:ea typeface="+mn-ea"/>
                <a:cs typeface="+mn-cs"/>
              </a:rPr>
              <a:t>glTexParameter</a:t>
            </a:r>
            <a:r>
              <a:rPr lang="en-US" altLang="en-US" sz="1200" kern="1200" baseline="0" dirty="0" smtClean="0">
                <a:solidFill>
                  <a:schemeClr val="tx1"/>
                </a:solidFill>
                <a:latin typeface="Times New Roman" pitchFamily="18" charset="0"/>
                <a:ea typeface="+mn-ea"/>
                <a:cs typeface="+mn-cs"/>
              </a:rPr>
              <a:t> function separately for the </a:t>
            </a:r>
            <a:r>
              <a:rPr lang="en-US" altLang="en-US" sz="1200" kern="1200" baseline="0" dirty="0" err="1" smtClean="0">
                <a:solidFill>
                  <a:schemeClr val="tx1"/>
                </a:solidFill>
                <a:latin typeface="Times New Roman" pitchFamily="18" charset="0"/>
                <a:ea typeface="+mn-ea"/>
                <a:cs typeface="+mn-cs"/>
              </a:rPr>
              <a:t>minification</a:t>
            </a:r>
            <a:r>
              <a:rPr lang="en-US" altLang="en-US" sz="1200" kern="1200" baseline="0" dirty="0" smtClean="0">
                <a:solidFill>
                  <a:schemeClr val="tx1"/>
                </a:solidFill>
                <a:latin typeface="Times New Roman" pitchFamily="18" charset="0"/>
                <a:ea typeface="+mn-ea"/>
                <a:cs typeface="+mn-cs"/>
              </a:rPr>
              <a:t> (</a:t>
            </a:r>
            <a:r>
              <a:rPr lang="en-US" altLang="en-US" sz="1200" b="1" kern="1200" baseline="0" dirty="0" smtClean="0">
                <a:solidFill>
                  <a:schemeClr val="tx1"/>
                </a:solidFill>
                <a:latin typeface="Times New Roman" pitchFamily="18" charset="0"/>
                <a:ea typeface="+mn-ea"/>
                <a:cs typeface="+mn-cs"/>
              </a:rPr>
              <a:t>GL_TEXTURE_MIN_FILTER</a:t>
            </a:r>
            <a:r>
              <a:rPr lang="en-US" altLang="en-US" sz="1200" kern="1200" baseline="0" dirty="0" smtClean="0">
                <a:solidFill>
                  <a:schemeClr val="tx1"/>
                </a:solidFill>
                <a:latin typeface="Times New Roman" pitchFamily="18" charset="0"/>
                <a:ea typeface="+mn-ea"/>
                <a:cs typeface="+mn-cs"/>
              </a:rPr>
              <a:t>) and magnification (</a:t>
            </a:r>
            <a:r>
              <a:rPr lang="en-US" altLang="en-US" sz="1200" b="1" kern="1200" baseline="0" dirty="0" smtClean="0">
                <a:solidFill>
                  <a:schemeClr val="tx1"/>
                </a:solidFill>
                <a:latin typeface="Times New Roman" pitchFamily="18" charset="0"/>
                <a:ea typeface="+mn-ea"/>
                <a:cs typeface="+mn-cs"/>
              </a:rPr>
              <a:t>GL_TEXTURE_MAG_FILTER</a:t>
            </a:r>
            <a:r>
              <a:rPr lang="en-US" altLang="en-US" sz="1200" kern="1200" baseline="0" dirty="0" smtClean="0">
                <a:solidFill>
                  <a:schemeClr val="tx1"/>
                </a:solidFill>
                <a:latin typeface="Times New Roman" pitchFamily="18" charset="0"/>
                <a:ea typeface="+mn-ea"/>
                <a:cs typeface="+mn-cs"/>
              </a:rPr>
              <a:t>).</a:t>
            </a:r>
            <a:endParaRPr lang="en-US" sz="1200" kern="1200" baseline="0" noProof="0" dirty="0">
              <a:solidFill>
                <a:schemeClr val="tx1"/>
              </a:solidFill>
              <a:latin typeface="Times New Roman" pitchFamily="18" charset="0"/>
              <a:ea typeface="+mn-ea"/>
              <a:cs typeface="+mn-cs"/>
            </a:endParaRPr>
          </a:p>
        </p:txBody>
      </p:sp>
    </p:spTree>
    <p:extLst>
      <p:ext uri="{BB962C8B-B14F-4D97-AF65-F5344CB8AC3E}">
        <p14:creationId xmlns:p14="http://schemas.microsoft.com/office/powerpoint/2010/main" val="32668475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1150938" y="692150"/>
            <a:ext cx="4556125" cy="3416300"/>
          </a:xfrm>
          <a:ln/>
        </p:spPr>
      </p:sp>
      <p:sp>
        <p:nvSpPr>
          <p:cNvPr id="522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noProof="0" dirty="0" smtClean="0"/>
              <a:t>The solution for the</a:t>
            </a:r>
            <a:r>
              <a:rPr lang="en-US" altLang="en-US" sz="1200" baseline="0" noProof="0" dirty="0" smtClean="0"/>
              <a:t> </a:t>
            </a:r>
            <a:r>
              <a:rPr lang="en-US" altLang="en-US" sz="1200" baseline="0" noProof="0" dirty="0" err="1" smtClean="0"/>
              <a:t>under</a:t>
            </a:r>
            <a:r>
              <a:rPr lang="en-US" altLang="en-US" sz="1200" noProof="0" dirty="0" err="1" smtClean="0"/>
              <a:t>sampling</a:t>
            </a:r>
            <a:r>
              <a:rPr lang="en-US" altLang="en-US" sz="1200" noProof="0" dirty="0" smtClean="0"/>
              <a:t> problem is filtering. Instead of mapping just the center of the pixel, the complete pixel rectangle must be mapped to texture space at least approximately, and the average of </a:t>
            </a:r>
            <a:r>
              <a:rPr lang="en-US" altLang="en-US" sz="1200" noProof="0" dirty="0" err="1" smtClean="0"/>
              <a:t>texel</a:t>
            </a:r>
            <a:r>
              <a:rPr lang="en-US" altLang="en-US" sz="1200" noProof="0" dirty="0" smtClean="0"/>
              <a:t> colors in this region should be returned as a color. However, it would be too time consuming.</a:t>
            </a:r>
          </a:p>
          <a:p>
            <a:r>
              <a:rPr lang="en-US" altLang="en-US" sz="1200" noProof="0" dirty="0" smtClean="0"/>
              <a:t>One efficient approximation is to prepare the texture not only in its original resolution, but also in half resolution, quarter resolution, etc. where a </a:t>
            </a:r>
            <a:r>
              <a:rPr lang="en-US" altLang="en-US" sz="1200" noProof="0" dirty="0" err="1" smtClean="0"/>
              <a:t>texel</a:t>
            </a:r>
            <a:r>
              <a:rPr lang="en-US" altLang="en-US" sz="1200" noProof="0" dirty="0" smtClean="0"/>
              <a:t> represents the average color of a square of the original </a:t>
            </a:r>
            <a:r>
              <a:rPr lang="en-US" altLang="en-US" sz="1200" noProof="0" dirty="0" err="1" smtClean="0"/>
              <a:t>texel</a:t>
            </a:r>
            <a:r>
              <a:rPr lang="en-US" altLang="en-US" sz="1200" noProof="0" dirty="0" smtClean="0"/>
              <a:t>. During rasterization, OpenGL estimates the magnification factor, and looks up the appropriate version of filtered, </a:t>
            </a:r>
            <a:r>
              <a:rPr lang="en-US" altLang="en-US" sz="1200" noProof="0" dirty="0" err="1" smtClean="0"/>
              <a:t>downsample</a:t>
            </a:r>
            <a:r>
              <a:rPr lang="en-US" altLang="en-US" sz="1200" noProof="0" dirty="0" smtClean="0"/>
              <a:t> texture. The collection of the original and </a:t>
            </a:r>
            <a:r>
              <a:rPr lang="en-US" altLang="en-US" sz="1200" noProof="0" dirty="0" err="1" smtClean="0"/>
              <a:t>downsampled</a:t>
            </a:r>
            <a:r>
              <a:rPr lang="en-US" altLang="en-US" sz="1200" noProof="0" dirty="0" smtClean="0"/>
              <a:t> textures is called </a:t>
            </a:r>
            <a:r>
              <a:rPr lang="en-US" altLang="en-US" sz="1200" noProof="0" dirty="0" err="1" smtClean="0"/>
              <a:t>mip</a:t>
            </a:r>
            <a:r>
              <a:rPr lang="en-US" altLang="en-US" sz="1200" noProof="0" dirty="0" smtClean="0"/>
              <a:t>-map. </a:t>
            </a:r>
          </a:p>
        </p:txBody>
      </p:sp>
    </p:spTree>
    <p:extLst>
      <p:ext uri="{BB962C8B-B14F-4D97-AF65-F5344CB8AC3E}">
        <p14:creationId xmlns:p14="http://schemas.microsoft.com/office/powerpoint/2010/main" val="15991444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150938" y="692150"/>
            <a:ext cx="4556125" cy="3416300"/>
          </a:xfrm>
        </p:spPr>
      </p:sp>
      <p:sp>
        <p:nvSpPr>
          <p:cNvPr id="3" name="Jegyzetek helye 2"/>
          <p:cNvSpPr>
            <a:spLocks noGrp="1"/>
          </p:cNvSpPr>
          <p:nvPr>
            <p:ph type="body" idx="1"/>
          </p:nvPr>
        </p:nvSpPr>
        <p:spPr/>
        <p:txBody>
          <a:bodyPr/>
          <a:lstStyle/>
          <a:p>
            <a:r>
              <a:rPr lang="en-US" sz="1200" noProof="0" dirty="0" smtClean="0"/>
              <a:t>Indeed, with </a:t>
            </a:r>
            <a:r>
              <a:rPr lang="en-US" sz="1200" noProof="0" dirty="0" err="1" smtClean="0"/>
              <a:t>mip</a:t>
            </a:r>
            <a:r>
              <a:rPr lang="en-US" sz="1200" noProof="0" dirty="0" smtClean="0"/>
              <a:t>-mapping</a:t>
            </a:r>
            <a:r>
              <a:rPr lang="en-US" sz="1200" baseline="0" noProof="0" dirty="0" smtClean="0"/>
              <a:t> </a:t>
            </a:r>
            <a:r>
              <a:rPr lang="en-US" sz="1200" baseline="0" noProof="0" dirty="0" err="1" smtClean="0"/>
              <a:t>undersampling</a:t>
            </a:r>
            <a:r>
              <a:rPr lang="en-US" sz="1200" baseline="0" noProof="0" dirty="0" smtClean="0"/>
              <a:t> artifacts disappear. </a:t>
            </a:r>
            <a:r>
              <a:rPr lang="en-US" sz="1200" baseline="0" noProof="0" dirty="0" err="1" smtClean="0"/>
              <a:t>Mip</a:t>
            </a:r>
            <a:r>
              <a:rPr lang="hu-HU" sz="1200" baseline="0" noProof="0" dirty="0" smtClean="0"/>
              <a:t>-</a:t>
            </a:r>
            <a:r>
              <a:rPr lang="en-US" sz="1200" baseline="0" noProof="0" dirty="0" smtClean="0"/>
              <a:t>mapping can be selected with </a:t>
            </a:r>
            <a:r>
              <a:rPr lang="en-US" sz="1200" b="1" baseline="0" noProof="0" dirty="0" smtClean="0"/>
              <a:t>GL_LINEAR_MIPMAP_NEAREST</a:t>
            </a:r>
            <a:r>
              <a:rPr lang="en-US" sz="1200" baseline="0" noProof="0" dirty="0" smtClean="0"/>
              <a:t> texture sampling strategy.</a:t>
            </a:r>
          </a:p>
          <a:p>
            <a:endParaRPr lang="en-US" dirty="0" smtClean="0"/>
          </a:p>
          <a:p>
            <a:endParaRPr lang="en-US" dirty="0"/>
          </a:p>
        </p:txBody>
      </p:sp>
    </p:spTree>
    <p:extLst>
      <p:ext uri="{BB962C8B-B14F-4D97-AF65-F5344CB8AC3E}">
        <p14:creationId xmlns:p14="http://schemas.microsoft.com/office/powerpoint/2010/main" val="1058998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150938" y="692150"/>
            <a:ext cx="4556125" cy="3416300"/>
          </a:xfrm>
          <a:ln/>
        </p:spPr>
      </p:sp>
      <p:sp>
        <p:nvSpPr>
          <p:cNvPr id="532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noProof="0" dirty="0" smtClean="0"/>
              <a:t>There is another simpler filtering scheme, which is particularly</a:t>
            </a:r>
            <a:r>
              <a:rPr lang="en-US" altLang="en-US" sz="1200" baseline="0" noProof="0" dirty="0" smtClean="0"/>
              <a:t> good for magnification, i.e. to reduce oversampling artifacts</a:t>
            </a:r>
            <a:r>
              <a:rPr lang="en-US" altLang="en-US" sz="1200" noProof="0" dirty="0" smtClean="0"/>
              <a:t>. In this method, when a pixel center is mapped to texture space, not only the closest </a:t>
            </a:r>
            <a:r>
              <a:rPr lang="en-US" altLang="en-US" sz="1200" noProof="0" dirty="0" err="1" smtClean="0"/>
              <a:t>texel</a:t>
            </a:r>
            <a:r>
              <a:rPr lang="en-US" altLang="en-US" sz="1200" noProof="0" dirty="0" smtClean="0"/>
              <a:t> is obtained but the four closest ones, and the filtered color is computed as the bi-linear interpolation of their colors. </a:t>
            </a:r>
          </a:p>
        </p:txBody>
      </p:sp>
    </p:spTree>
    <p:extLst>
      <p:ext uri="{BB962C8B-B14F-4D97-AF65-F5344CB8AC3E}">
        <p14:creationId xmlns:p14="http://schemas.microsoft.com/office/powerpoint/2010/main" val="20491836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150938" y="692150"/>
            <a:ext cx="4556125" cy="3416300"/>
          </a:xfrm>
        </p:spPr>
      </p:sp>
      <p:sp>
        <p:nvSpPr>
          <p:cNvPr id="3" name="Jegyzetek helye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noProof="0" dirty="0" smtClean="0"/>
              <a:t>As</a:t>
            </a:r>
            <a:r>
              <a:rPr lang="en-US" sz="1200" baseline="0" noProof="0" dirty="0" smtClean="0"/>
              <a:t> these images demonstrate, bi-linear filtering smears the ugly </a:t>
            </a:r>
            <a:r>
              <a:rPr lang="en-US" sz="1200" baseline="0" noProof="0" dirty="0" err="1" smtClean="0"/>
              <a:t>texel</a:t>
            </a:r>
            <a:r>
              <a:rPr lang="en-US" sz="1200" baseline="0" noProof="0" dirty="0" smtClean="0"/>
              <a:t> edges.</a:t>
            </a:r>
            <a:endParaRPr lang="en-US" sz="1200" noProof="0" dirty="0" smtClean="0"/>
          </a:p>
          <a:p>
            <a:endParaRPr lang="en-US" dirty="0"/>
          </a:p>
        </p:txBody>
      </p:sp>
    </p:spTree>
    <p:extLst>
      <p:ext uri="{BB962C8B-B14F-4D97-AF65-F5344CB8AC3E}">
        <p14:creationId xmlns:p14="http://schemas.microsoft.com/office/powerpoint/2010/main" val="7137613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150938" y="692150"/>
            <a:ext cx="4556125" cy="3416300"/>
          </a:xfrm>
        </p:spPr>
      </p:sp>
      <p:sp>
        <p:nvSpPr>
          <p:cNvPr id="3" name="Jegyzetek helye 2"/>
          <p:cNvSpPr>
            <a:spLocks noGrp="1"/>
          </p:cNvSpPr>
          <p:nvPr>
            <p:ph type="body" idx="1"/>
          </p:nvPr>
        </p:nvSpPr>
        <p:spPr/>
        <p:txBody>
          <a:bodyPr/>
          <a:lstStyle/>
          <a:p>
            <a:r>
              <a:rPr lang="hu-HU" dirty="0" err="1" smtClean="0"/>
              <a:t>If</a:t>
            </a:r>
            <a:r>
              <a:rPr lang="hu-HU" dirty="0" smtClean="0"/>
              <a:t> </a:t>
            </a:r>
            <a:r>
              <a:rPr lang="hu-HU" dirty="0" err="1" smtClean="0"/>
              <a:t>we</a:t>
            </a:r>
            <a:r>
              <a:rPr lang="hu-HU" dirty="0" smtClean="0"/>
              <a:t> </a:t>
            </a:r>
            <a:r>
              <a:rPr lang="hu-HU" dirty="0" err="1" smtClean="0"/>
              <a:t>wish</a:t>
            </a:r>
            <a:r>
              <a:rPr lang="hu-HU" dirty="0" smtClean="0"/>
              <a:t> </a:t>
            </a:r>
            <a:r>
              <a:rPr lang="hu-HU" dirty="0" err="1" smtClean="0"/>
              <a:t>to</a:t>
            </a:r>
            <a:r>
              <a:rPr lang="hu-HU" dirty="0" smtClean="0"/>
              <a:t> </a:t>
            </a:r>
            <a:r>
              <a:rPr lang="hu-HU" dirty="0" err="1" smtClean="0"/>
              <a:t>use</a:t>
            </a:r>
            <a:r>
              <a:rPr lang="hu-HU" dirty="0" smtClean="0"/>
              <a:t> </a:t>
            </a:r>
            <a:r>
              <a:rPr lang="hu-HU" dirty="0" err="1" smtClean="0"/>
              <a:t>texturing</a:t>
            </a:r>
            <a:r>
              <a:rPr lang="hu-HU" dirty="0" smtClean="0"/>
              <a:t>, </a:t>
            </a:r>
            <a:r>
              <a:rPr lang="hu-HU" dirty="0" err="1" smtClean="0"/>
              <a:t>four</a:t>
            </a:r>
            <a:r>
              <a:rPr lang="hu-HU" dirty="0" smtClean="0"/>
              <a:t> </a:t>
            </a:r>
            <a:r>
              <a:rPr lang="hu-HU" dirty="0" err="1" smtClean="0"/>
              <a:t>steps</a:t>
            </a:r>
            <a:r>
              <a:rPr lang="hu-HU" dirty="0" smtClean="0"/>
              <a:t> </a:t>
            </a:r>
            <a:r>
              <a:rPr lang="hu-HU" dirty="0" err="1" smtClean="0"/>
              <a:t>should</a:t>
            </a:r>
            <a:r>
              <a:rPr lang="hu-HU" dirty="0" smtClean="0"/>
              <a:t> be </a:t>
            </a:r>
            <a:r>
              <a:rPr lang="hu-HU" dirty="0" err="1" smtClean="0"/>
              <a:t>executed</a:t>
            </a:r>
            <a:r>
              <a:rPr lang="hu-HU" dirty="0" smtClean="0"/>
              <a:t>. </a:t>
            </a:r>
            <a:r>
              <a:rPr lang="hu-HU" dirty="0" err="1" smtClean="0"/>
              <a:t>In</a:t>
            </a:r>
            <a:r>
              <a:rPr lang="hu-HU" dirty="0" smtClean="0"/>
              <a:t> </a:t>
            </a:r>
            <a:r>
              <a:rPr lang="hu-HU" dirty="0" err="1" smtClean="0"/>
              <a:t>this</a:t>
            </a:r>
            <a:r>
              <a:rPr lang="hu-HU" dirty="0" smtClean="0"/>
              <a:t> </a:t>
            </a:r>
            <a:r>
              <a:rPr lang="hu-HU" dirty="0" err="1" smtClean="0"/>
              <a:t>slide</a:t>
            </a:r>
            <a:r>
              <a:rPr lang="hu-HU" dirty="0" smtClean="0"/>
              <a:t> </a:t>
            </a:r>
            <a:r>
              <a:rPr lang="hu-HU" dirty="0" err="1" smtClean="0"/>
              <a:t>we</a:t>
            </a:r>
            <a:r>
              <a:rPr lang="hu-HU" dirty="0" smtClean="0"/>
              <a:t> show </a:t>
            </a:r>
            <a:r>
              <a:rPr lang="hu-HU" dirty="0" err="1" smtClean="0"/>
              <a:t>how</a:t>
            </a:r>
            <a:r>
              <a:rPr lang="hu-HU" dirty="0" smtClean="0"/>
              <a:t> </a:t>
            </a:r>
            <a:r>
              <a:rPr lang="hu-HU" dirty="0" err="1" smtClean="0"/>
              <a:t>to</a:t>
            </a:r>
            <a:r>
              <a:rPr lang="hu-HU" dirty="0" smtClean="0"/>
              <a:t> </a:t>
            </a:r>
            <a:r>
              <a:rPr lang="hu-HU" dirty="0" err="1" smtClean="0"/>
              <a:t>upload</a:t>
            </a:r>
            <a:r>
              <a:rPr lang="hu-HU" dirty="0" smtClean="0"/>
              <a:t> an image </a:t>
            </a:r>
            <a:r>
              <a:rPr lang="hu-HU" dirty="0" err="1" smtClean="0"/>
              <a:t>to</a:t>
            </a:r>
            <a:r>
              <a:rPr lang="hu-HU" dirty="0" smtClean="0"/>
              <a:t> </a:t>
            </a:r>
            <a:r>
              <a:rPr lang="hu-HU" dirty="0" err="1" smtClean="0"/>
              <a:t>the</a:t>
            </a:r>
            <a:r>
              <a:rPr lang="hu-HU" dirty="0" smtClean="0"/>
              <a:t> GPU </a:t>
            </a:r>
            <a:r>
              <a:rPr lang="hu-HU" dirty="0" err="1" smtClean="0"/>
              <a:t>that</a:t>
            </a:r>
            <a:r>
              <a:rPr lang="hu-HU" dirty="0" smtClean="0"/>
              <a:t> is </a:t>
            </a:r>
            <a:r>
              <a:rPr lang="hu-HU" dirty="0" err="1" smtClean="0"/>
              <a:t>to</a:t>
            </a:r>
            <a:r>
              <a:rPr lang="hu-HU" dirty="0" smtClean="0"/>
              <a:t> be </a:t>
            </a:r>
            <a:r>
              <a:rPr lang="hu-HU" dirty="0" err="1" smtClean="0"/>
              <a:t>used</a:t>
            </a:r>
            <a:r>
              <a:rPr lang="hu-HU" dirty="0" smtClean="0"/>
              <a:t> </a:t>
            </a:r>
            <a:r>
              <a:rPr lang="hu-HU" dirty="0" err="1" smtClean="0"/>
              <a:t>as</a:t>
            </a:r>
            <a:r>
              <a:rPr lang="hu-HU" dirty="0" smtClean="0"/>
              <a:t> a 2D </a:t>
            </a:r>
            <a:r>
              <a:rPr lang="hu-HU" dirty="0" err="1" smtClean="0"/>
              <a:t>texture</a:t>
            </a:r>
            <a:r>
              <a:rPr lang="hu-HU" dirty="0" smtClean="0"/>
              <a:t>. </a:t>
            </a:r>
            <a:r>
              <a:rPr lang="hu-HU" dirty="0" err="1" smtClean="0"/>
              <a:t>Additionally</a:t>
            </a:r>
            <a:r>
              <a:rPr lang="hu-HU" dirty="0" smtClean="0"/>
              <a:t>, </a:t>
            </a:r>
            <a:r>
              <a:rPr lang="hu-HU" dirty="0" err="1" smtClean="0"/>
              <a:t>texture</a:t>
            </a:r>
            <a:r>
              <a:rPr lang="hu-HU" dirty="0" smtClean="0"/>
              <a:t> </a:t>
            </a:r>
            <a:r>
              <a:rPr lang="hu-HU" dirty="0" err="1" smtClean="0"/>
              <a:t>sampling</a:t>
            </a:r>
            <a:r>
              <a:rPr lang="hu-HU" dirty="0" smtClean="0"/>
              <a:t>/</a:t>
            </a:r>
            <a:r>
              <a:rPr lang="hu-HU" dirty="0" err="1" smtClean="0"/>
              <a:t>filtering</a:t>
            </a:r>
            <a:r>
              <a:rPr lang="hu-HU" dirty="0" smtClean="0"/>
              <a:t> is </a:t>
            </a:r>
            <a:r>
              <a:rPr lang="hu-HU" dirty="0" err="1" smtClean="0"/>
              <a:t>also</a:t>
            </a:r>
            <a:r>
              <a:rPr lang="hu-HU" dirty="0" smtClean="0"/>
              <a:t> </a:t>
            </a:r>
            <a:r>
              <a:rPr lang="hu-HU" dirty="0" err="1" smtClean="0"/>
              <a:t>specified</a:t>
            </a:r>
            <a:r>
              <a:rPr lang="hu-HU" dirty="0" smtClean="0"/>
              <a:t>, </a:t>
            </a:r>
            <a:r>
              <a:rPr lang="hu-HU" dirty="0" err="1" smtClean="0"/>
              <a:t>which</a:t>
            </a:r>
            <a:r>
              <a:rPr lang="hu-HU" dirty="0" smtClean="0"/>
              <a:t> </a:t>
            </a:r>
            <a:r>
              <a:rPr lang="hu-HU" dirty="0" err="1" smtClean="0"/>
              <a:t>is</a:t>
            </a:r>
            <a:r>
              <a:rPr lang="hu-HU" dirty="0" smtClean="0"/>
              <a:t> </a:t>
            </a:r>
            <a:r>
              <a:rPr lang="hu-HU" dirty="0" err="1" smtClean="0"/>
              <a:t>neareast</a:t>
            </a:r>
            <a:r>
              <a:rPr lang="hu-HU" dirty="0" smtClean="0"/>
              <a:t> </a:t>
            </a:r>
            <a:r>
              <a:rPr lang="hu-HU" dirty="0" err="1" smtClean="0"/>
              <a:t>neighbor</a:t>
            </a:r>
            <a:r>
              <a:rPr lang="hu-HU" dirty="0" smtClean="0"/>
              <a:t> </a:t>
            </a:r>
            <a:r>
              <a:rPr lang="hu-HU" dirty="0" err="1" smtClean="0"/>
              <a:t>in</a:t>
            </a:r>
            <a:r>
              <a:rPr lang="hu-HU" dirty="0" smtClean="0"/>
              <a:t> </a:t>
            </a:r>
            <a:r>
              <a:rPr lang="hu-HU" dirty="0" err="1" smtClean="0"/>
              <a:t>case</a:t>
            </a:r>
            <a:r>
              <a:rPr lang="hu-HU" dirty="0" smtClean="0"/>
              <a:t> of </a:t>
            </a:r>
            <a:r>
              <a:rPr lang="hu-HU" dirty="0" err="1" smtClean="0"/>
              <a:t>minification</a:t>
            </a:r>
            <a:r>
              <a:rPr lang="hu-HU" dirty="0" smtClean="0"/>
              <a:t> and </a:t>
            </a:r>
            <a:r>
              <a:rPr lang="hu-HU" dirty="0" err="1" smtClean="0"/>
              <a:t>bi-linear</a:t>
            </a:r>
            <a:r>
              <a:rPr lang="hu-HU" dirty="0" smtClean="0"/>
              <a:t> </a:t>
            </a:r>
            <a:r>
              <a:rPr lang="hu-HU" dirty="0" err="1" smtClean="0"/>
              <a:t>filtering</a:t>
            </a:r>
            <a:r>
              <a:rPr lang="hu-HU" dirty="0" smtClean="0"/>
              <a:t> </a:t>
            </a:r>
            <a:r>
              <a:rPr lang="hu-HU" dirty="0" err="1" smtClean="0"/>
              <a:t>in</a:t>
            </a:r>
            <a:r>
              <a:rPr lang="hu-HU" dirty="0" smtClean="0"/>
              <a:t> </a:t>
            </a:r>
            <a:r>
              <a:rPr lang="hu-HU" dirty="0" err="1" smtClean="0"/>
              <a:t>case</a:t>
            </a:r>
            <a:r>
              <a:rPr lang="hu-HU" dirty="0" smtClean="0"/>
              <a:t> of </a:t>
            </a:r>
            <a:r>
              <a:rPr lang="hu-HU" dirty="0" err="1" smtClean="0"/>
              <a:t>magnification</a:t>
            </a:r>
            <a:r>
              <a:rPr lang="hu-HU" dirty="0" smtClean="0"/>
              <a:t>.</a:t>
            </a:r>
          </a:p>
          <a:p>
            <a:r>
              <a:rPr lang="hu-HU" dirty="0" err="1" smtClean="0"/>
              <a:t>Note</a:t>
            </a:r>
            <a:r>
              <a:rPr lang="hu-HU" dirty="0" smtClean="0"/>
              <a:t> </a:t>
            </a:r>
            <a:r>
              <a:rPr lang="hu-HU" dirty="0" err="1" smtClean="0"/>
              <a:t>that</a:t>
            </a:r>
            <a:r>
              <a:rPr lang="hu-HU" dirty="0" smtClean="0"/>
              <a:t> </a:t>
            </a:r>
            <a:r>
              <a:rPr lang="hu-HU" dirty="0" err="1" smtClean="0"/>
              <a:t>OpenGL</a:t>
            </a:r>
            <a:r>
              <a:rPr lang="hu-HU" dirty="0" smtClean="0"/>
              <a:t> is an output </a:t>
            </a:r>
            <a:r>
              <a:rPr lang="hu-HU" dirty="0" err="1" smtClean="0"/>
              <a:t>library</a:t>
            </a:r>
            <a:r>
              <a:rPr lang="hu-HU" dirty="0" smtClean="0"/>
              <a:t>, </a:t>
            </a:r>
            <a:r>
              <a:rPr lang="hu-HU" dirty="0" err="1" smtClean="0"/>
              <a:t>so</a:t>
            </a:r>
            <a:r>
              <a:rPr lang="hu-HU" dirty="0" smtClean="0"/>
              <a:t> </a:t>
            </a:r>
            <a:r>
              <a:rPr lang="hu-HU" dirty="0" err="1" smtClean="0"/>
              <a:t>it</a:t>
            </a:r>
            <a:r>
              <a:rPr lang="hu-HU" dirty="0" smtClean="0"/>
              <a:t> </a:t>
            </a:r>
            <a:r>
              <a:rPr lang="hu-HU" dirty="0" err="1" smtClean="0"/>
              <a:t>gives</a:t>
            </a:r>
            <a:r>
              <a:rPr lang="hu-HU" dirty="0" smtClean="0"/>
              <a:t> no </a:t>
            </a:r>
            <a:r>
              <a:rPr lang="hu-HU" dirty="0" err="1" smtClean="0"/>
              <a:t>help</a:t>
            </a:r>
            <a:r>
              <a:rPr lang="hu-HU" dirty="0" smtClean="0"/>
              <a:t> </a:t>
            </a:r>
            <a:r>
              <a:rPr lang="hu-HU" dirty="0" err="1" smtClean="0"/>
              <a:t>to</a:t>
            </a:r>
            <a:r>
              <a:rPr lang="hu-HU" dirty="0" smtClean="0"/>
              <a:t> </a:t>
            </a:r>
            <a:r>
              <a:rPr lang="hu-HU" dirty="0" err="1" smtClean="0"/>
              <a:t>create</a:t>
            </a:r>
            <a:r>
              <a:rPr lang="hu-HU" dirty="0" smtClean="0"/>
              <a:t> </a:t>
            </a:r>
            <a:r>
              <a:rPr lang="hu-HU" dirty="0" err="1" smtClean="0"/>
              <a:t>or</a:t>
            </a:r>
            <a:r>
              <a:rPr lang="hu-HU" dirty="0" smtClean="0"/>
              <a:t> </a:t>
            </a:r>
            <a:r>
              <a:rPr lang="hu-HU" dirty="0" err="1" smtClean="0"/>
              <a:t>read</a:t>
            </a:r>
            <a:r>
              <a:rPr lang="hu-HU" dirty="0" smtClean="0"/>
              <a:t> a </a:t>
            </a:r>
            <a:r>
              <a:rPr lang="hu-HU" dirty="0" err="1" smtClean="0"/>
              <a:t>texture</a:t>
            </a:r>
            <a:r>
              <a:rPr lang="hu-HU" dirty="0" smtClean="0"/>
              <a:t> </a:t>
            </a:r>
            <a:r>
              <a:rPr lang="hu-HU" dirty="0" err="1" smtClean="0"/>
              <a:t>from</a:t>
            </a:r>
            <a:r>
              <a:rPr lang="hu-HU" dirty="0" smtClean="0"/>
              <a:t> </a:t>
            </a:r>
            <a:r>
              <a:rPr lang="hu-HU" dirty="0" err="1" smtClean="0"/>
              <a:t>a</a:t>
            </a:r>
            <a:r>
              <a:rPr lang="hu-HU" dirty="0" smtClean="0"/>
              <a:t> file. </a:t>
            </a:r>
            <a:r>
              <a:rPr lang="hu-HU" dirty="0" err="1" smtClean="0"/>
              <a:t>This</a:t>
            </a:r>
            <a:r>
              <a:rPr lang="hu-HU" dirty="0" smtClean="0"/>
              <a:t> is </a:t>
            </a:r>
            <a:r>
              <a:rPr lang="hu-HU" dirty="0" err="1" smtClean="0"/>
              <a:t>the</a:t>
            </a:r>
            <a:r>
              <a:rPr lang="hu-HU" dirty="0" smtClean="0"/>
              <a:t> </a:t>
            </a:r>
            <a:r>
              <a:rPr lang="hu-HU" dirty="0" err="1" smtClean="0"/>
              <a:t>programmers</a:t>
            </a:r>
            <a:r>
              <a:rPr lang="en-US" dirty="0" smtClean="0"/>
              <a:t>’ responsibility, which should be done in the </a:t>
            </a:r>
            <a:r>
              <a:rPr lang="en-US" dirty="0" err="1" smtClean="0"/>
              <a:t>LoadImage</a:t>
            </a:r>
            <a:r>
              <a:rPr lang="en-US" dirty="0" smtClean="0"/>
              <a:t> function.</a:t>
            </a:r>
            <a:endParaRPr lang="en-US" dirty="0"/>
          </a:p>
        </p:txBody>
      </p:sp>
    </p:spTree>
    <p:extLst>
      <p:ext uri="{BB962C8B-B14F-4D97-AF65-F5344CB8AC3E}">
        <p14:creationId xmlns:p14="http://schemas.microsoft.com/office/powerpoint/2010/main" val="20590220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000125" y="774700"/>
            <a:ext cx="5099050" cy="3824288"/>
          </a:xfrm>
        </p:spPr>
      </p:sp>
      <p:sp>
        <p:nvSpPr>
          <p:cNvPr id="3" name="Jegyzetek helye 2"/>
          <p:cNvSpPr>
            <a:spLocks noGrp="1"/>
          </p:cNvSpPr>
          <p:nvPr>
            <p:ph type="body" idx="1"/>
          </p:nvPr>
        </p:nvSpPr>
        <p:spPr/>
        <p:txBody>
          <a:bodyPr/>
          <a:lstStyle/>
          <a:p>
            <a:r>
              <a:rPr lang="en-US" sz="1000" noProof="0" dirty="0" smtClean="0"/>
              <a:t>If we wish to use texturing, four steps should be executed. Here we show how to upload an image to the GPU that is to be used as a 2D texture. </a:t>
            </a:r>
          </a:p>
          <a:p>
            <a:r>
              <a:rPr lang="en-US" sz="1000" noProof="0" dirty="0" smtClean="0"/>
              <a:t>A</a:t>
            </a:r>
            <a:r>
              <a:rPr lang="en-US" sz="1000" baseline="0" noProof="0" dirty="0" smtClean="0"/>
              <a:t> texture is a resource, so first a resource id should be generated similarly to VAOs and VBOs. Texture ids are generated with the </a:t>
            </a:r>
            <a:r>
              <a:rPr lang="en-US" sz="1000" b="1" baseline="0" noProof="0" dirty="0" err="1" smtClean="0"/>
              <a:t>glGenTextures</a:t>
            </a:r>
            <a:r>
              <a:rPr lang="en-US" sz="1000" b="1" baseline="0" noProof="0" dirty="0" smtClean="0"/>
              <a:t> </a:t>
            </a:r>
            <a:r>
              <a:rPr lang="en-US" sz="1000" baseline="0" noProof="0" dirty="0" smtClean="0"/>
              <a:t>function. The first parameter, similarly to VAOs and VBOs is the number of ids to be generated, and the second is an array where ids are given back. Now we generate a single id, so the second parameter is just a single element array, i.e. a single unsigned integer. We bind the generated texture id to render target GL_TEXTURE_2D. It means that from this point all operations that use a GL_TEXTURE_2D resource will refer to this texture until another id is bound. </a:t>
            </a:r>
          </a:p>
          <a:p>
            <a:r>
              <a:rPr lang="en-US" sz="1000" baseline="0" noProof="0" dirty="0" smtClean="0"/>
              <a:t>With glTexImage2D we can upload the image into the texture. The parameters are as follows:</a:t>
            </a:r>
          </a:p>
          <a:p>
            <a:pPr marL="171450" indent="-171450">
              <a:buFontTx/>
              <a:buChar char="-"/>
            </a:pPr>
            <a:r>
              <a:rPr lang="en-US" sz="1000" b="1" baseline="0" noProof="0" dirty="0" smtClean="0"/>
              <a:t>1. GL_TEXTURE_2D</a:t>
            </a:r>
            <a:r>
              <a:rPr lang="en-US" sz="1000" baseline="0" noProof="0" dirty="0" smtClean="0"/>
              <a:t>: the particular target texture is the one that is bound to GL_TEXTURE the most recently (this is our texture of ide </a:t>
            </a:r>
            <a:r>
              <a:rPr lang="en-US" sz="1000" b="1" baseline="0" noProof="0" dirty="0" err="1" smtClean="0"/>
              <a:t>textureId</a:t>
            </a:r>
            <a:r>
              <a:rPr lang="en-US" sz="1000" baseline="0" noProof="0" dirty="0" smtClean="0"/>
              <a:t>). </a:t>
            </a:r>
          </a:p>
          <a:p>
            <a:pPr marL="171450" indent="-171450">
              <a:buFontTx/>
              <a:buChar char="-"/>
            </a:pPr>
            <a:r>
              <a:rPr lang="en-US" sz="1000" noProof="0" dirty="0" smtClean="0"/>
              <a:t>2. </a:t>
            </a:r>
            <a:r>
              <a:rPr lang="en-US" sz="1000" b="1" noProof="0" dirty="0" err="1" smtClean="0"/>
              <a:t>Mip</a:t>
            </a:r>
            <a:r>
              <a:rPr lang="en-US" sz="1000" b="1" noProof="0" dirty="0" smtClean="0"/>
              <a:t>-map</a:t>
            </a:r>
            <a:r>
              <a:rPr lang="en-US" sz="1000" b="1" baseline="0" noProof="0" dirty="0" smtClean="0"/>
              <a:t> level</a:t>
            </a:r>
            <a:r>
              <a:rPr lang="en-US" sz="1000" baseline="0" noProof="0" dirty="0" smtClean="0"/>
              <a:t>, which is 0 in this case.</a:t>
            </a:r>
          </a:p>
          <a:p>
            <a:pPr marL="171450" indent="-171450">
              <a:buFontTx/>
              <a:buChar char="-"/>
            </a:pPr>
            <a:r>
              <a:rPr lang="en-US" sz="1000" baseline="0" noProof="0" dirty="0" smtClean="0"/>
              <a:t>3. </a:t>
            </a:r>
            <a:r>
              <a:rPr lang="en-US" sz="1000" b="1" baseline="0" noProof="0" dirty="0" smtClean="0"/>
              <a:t>Target format</a:t>
            </a:r>
            <a:r>
              <a:rPr lang="en-US" sz="1000" baseline="0" noProof="0" dirty="0" smtClean="0"/>
              <a:t>, which is GL_RGBA, i.e. this is a color texture also containing the alpha channel so transparent colors are also allowed.</a:t>
            </a:r>
          </a:p>
          <a:p>
            <a:pPr marL="171450" indent="-171450">
              <a:buFontTx/>
              <a:buChar char="-"/>
            </a:pPr>
            <a:r>
              <a:rPr lang="en-US" sz="1000" baseline="0" noProof="0" dirty="0" smtClean="0"/>
              <a:t>4.-5. The </a:t>
            </a:r>
            <a:r>
              <a:rPr lang="en-US" sz="1000" b="1" baseline="0" noProof="0" dirty="0" smtClean="0"/>
              <a:t>width</a:t>
            </a:r>
            <a:r>
              <a:rPr lang="en-US" sz="1000" baseline="0" noProof="0" dirty="0" smtClean="0"/>
              <a:t> and the </a:t>
            </a:r>
            <a:r>
              <a:rPr lang="en-US" sz="1000" b="1" baseline="0" noProof="0" dirty="0" smtClean="0"/>
              <a:t>height</a:t>
            </a:r>
            <a:r>
              <a:rPr lang="en-US" sz="1000" baseline="0" noProof="0" dirty="0" smtClean="0"/>
              <a:t> of the texture in </a:t>
            </a:r>
            <a:r>
              <a:rPr lang="en-US" sz="1000" baseline="0" noProof="0" dirty="0" err="1" smtClean="0"/>
              <a:t>texels</a:t>
            </a:r>
            <a:r>
              <a:rPr lang="en-US" sz="1000" baseline="0" noProof="0" dirty="0" smtClean="0"/>
              <a:t>.</a:t>
            </a:r>
          </a:p>
          <a:p>
            <a:pPr marL="171450" indent="-171450">
              <a:buFontTx/>
              <a:buChar char="-"/>
            </a:pPr>
            <a:r>
              <a:rPr lang="en-US" sz="1000" baseline="0" noProof="0" dirty="0" smtClean="0"/>
              <a:t>6. </a:t>
            </a:r>
            <a:r>
              <a:rPr lang="en-US" sz="1000" b="1" baseline="0" noProof="0" dirty="0" smtClean="0"/>
              <a:t>Border</a:t>
            </a:r>
            <a:r>
              <a:rPr lang="en-US" sz="1000" baseline="0" noProof="0" dirty="0" smtClean="0"/>
              <a:t>, which is 0. This border parameter may add extra pixel at the boundary to support, for example, bi-linear filtering even at the edge of the texture.</a:t>
            </a:r>
          </a:p>
          <a:p>
            <a:pPr marL="171450" indent="-171450">
              <a:buFontTx/>
              <a:buChar char="-"/>
            </a:pPr>
            <a:r>
              <a:rPr lang="en-US" sz="1000" baseline="0" noProof="0" dirty="0" smtClean="0"/>
              <a:t>7.-8. </a:t>
            </a:r>
            <a:r>
              <a:rPr lang="en-US" sz="1000" b="1" baseline="0" noProof="0" dirty="0" smtClean="0"/>
              <a:t>Source format</a:t>
            </a:r>
            <a:r>
              <a:rPr lang="en-US" sz="1000" baseline="0" noProof="0" dirty="0" smtClean="0"/>
              <a:t>, which is GL_RGBA and all of them in GL_FLOAT in this example. This specifies the organization of the data in source image array called image.</a:t>
            </a:r>
            <a:endParaRPr lang="en-US" sz="1000" noProof="0" dirty="0" smtClean="0"/>
          </a:p>
          <a:p>
            <a:r>
              <a:rPr lang="en-US" sz="1000" noProof="0" dirty="0" smtClean="0"/>
              <a:t>-</a:t>
            </a:r>
            <a:r>
              <a:rPr lang="en-US" sz="1000" baseline="0" noProof="0" dirty="0" smtClean="0"/>
              <a:t> 9. </a:t>
            </a:r>
            <a:r>
              <a:rPr lang="en-US" sz="1000" b="1" baseline="0" noProof="0" dirty="0" smtClean="0"/>
              <a:t>Source address</a:t>
            </a:r>
            <a:r>
              <a:rPr lang="en-US" sz="1000" baseline="0" noProof="0" dirty="0" smtClean="0"/>
              <a:t>, which is the starting address of the image array. </a:t>
            </a:r>
            <a:endParaRPr lang="en-US" sz="1000" noProof="0" dirty="0" smtClean="0"/>
          </a:p>
          <a:p>
            <a:r>
              <a:rPr lang="en-US" sz="1000" noProof="0" dirty="0" smtClean="0"/>
              <a:t>Additionally, texture sampling/filtering is also specified</a:t>
            </a:r>
            <a:r>
              <a:rPr lang="hu-HU" sz="1000" noProof="0" dirty="0" smtClean="0"/>
              <a:t> </a:t>
            </a:r>
            <a:r>
              <a:rPr lang="hu-HU" sz="1000" noProof="0" dirty="0" err="1" smtClean="0"/>
              <a:t>with</a:t>
            </a:r>
            <a:r>
              <a:rPr lang="hu-HU" sz="1000" noProof="0" dirty="0" smtClean="0"/>
              <a:t> </a:t>
            </a:r>
            <a:r>
              <a:rPr lang="hu-HU" sz="1000" noProof="0" dirty="0" err="1" smtClean="0"/>
              <a:t>the</a:t>
            </a:r>
            <a:r>
              <a:rPr lang="hu-HU" sz="1000" noProof="0" dirty="0" smtClean="0"/>
              <a:t> </a:t>
            </a:r>
            <a:r>
              <a:rPr lang="hu-HU" sz="1000" b="1" noProof="0" dirty="0" err="1" smtClean="0"/>
              <a:t>glTexParameter</a:t>
            </a:r>
            <a:r>
              <a:rPr lang="hu-HU" sz="1000" noProof="0" dirty="0" smtClean="0"/>
              <a:t> </a:t>
            </a:r>
            <a:r>
              <a:rPr lang="hu-HU" sz="1000" noProof="0" dirty="0" err="1" smtClean="0"/>
              <a:t>function</a:t>
            </a:r>
            <a:r>
              <a:rPr lang="en-US" sz="1000" noProof="0" dirty="0" smtClean="0"/>
              <a:t>, which is nearest neighbor in case of </a:t>
            </a:r>
            <a:r>
              <a:rPr lang="en-US" sz="1000" noProof="0" dirty="0" err="1" smtClean="0"/>
              <a:t>minification</a:t>
            </a:r>
            <a:r>
              <a:rPr lang="en-US" sz="1000" noProof="0" dirty="0" smtClean="0"/>
              <a:t> and bi-linear filtering in case of magnification.</a:t>
            </a:r>
          </a:p>
          <a:p>
            <a:r>
              <a:rPr lang="en-US" sz="1000" noProof="0" dirty="0" smtClean="0"/>
              <a:t>Note that OpenGL is an output library, so it gives no help to create or read a texture from a file. The</a:t>
            </a:r>
            <a:r>
              <a:rPr lang="en-US" sz="1000" baseline="0" noProof="0" dirty="0" smtClean="0"/>
              <a:t> preparation of input parameter</a:t>
            </a:r>
            <a:r>
              <a:rPr lang="en-US" sz="1000" noProof="0" dirty="0" smtClean="0"/>
              <a:t> ”</a:t>
            </a:r>
            <a:r>
              <a:rPr lang="en-US" sz="1000" baseline="0" noProof="0" dirty="0" smtClean="0"/>
              <a:t>image” </a:t>
            </a:r>
            <a:r>
              <a:rPr lang="en-US" sz="1000" noProof="0" dirty="0" smtClean="0"/>
              <a:t>is the programmers’ responsibility.</a:t>
            </a:r>
            <a:endParaRPr lang="en-US" sz="1000" noProof="0" dirty="0"/>
          </a:p>
        </p:txBody>
      </p:sp>
    </p:spTree>
    <p:extLst>
      <p:ext uri="{BB962C8B-B14F-4D97-AF65-F5344CB8AC3E}">
        <p14:creationId xmlns:p14="http://schemas.microsoft.com/office/powerpoint/2010/main" val="41411459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000125" y="774700"/>
            <a:ext cx="5099050" cy="3824288"/>
          </a:xfrm>
        </p:spPr>
      </p:sp>
      <p:sp>
        <p:nvSpPr>
          <p:cNvPr id="3" name="Jegyzetek helye 2"/>
          <p:cNvSpPr>
            <a:spLocks noGrp="1"/>
          </p:cNvSpPr>
          <p:nvPr>
            <p:ph type="body" idx="1"/>
          </p:nvPr>
        </p:nvSpPr>
        <p:spPr/>
        <p:txBody>
          <a:bodyPr/>
          <a:lstStyle/>
          <a:p>
            <a:r>
              <a:rPr lang="en-US" sz="1000" dirty="0" smtClean="0"/>
              <a:t>The second step equips the object to be textured with texture coordinates or so called </a:t>
            </a:r>
            <a:r>
              <a:rPr lang="en-US" sz="1000" dirty="0" err="1" smtClean="0"/>
              <a:t>uvs</a:t>
            </a:r>
            <a:r>
              <a:rPr lang="en-US" sz="1000" dirty="0" smtClean="0"/>
              <a:t>. That is, for every vertex we also specify a texture space point from where the color or data should be fetched if this </a:t>
            </a:r>
            <a:r>
              <a:rPr lang="hu-HU" sz="1000" dirty="0" err="1" smtClean="0"/>
              <a:t>vertex</a:t>
            </a:r>
            <a:r>
              <a:rPr lang="en-US" sz="1000" dirty="0" smtClean="0"/>
              <a:t> is rendered. </a:t>
            </a:r>
          </a:p>
          <a:p>
            <a:r>
              <a:rPr lang="en-US" sz="1000" dirty="0" smtClean="0"/>
              <a:t>In the shown program o</a:t>
            </a:r>
            <a:r>
              <a:rPr lang="hu-HU" sz="1000" dirty="0" smtClean="0"/>
              <a:t>u</a:t>
            </a:r>
            <a:r>
              <a:rPr lang="en-US" sz="1000" dirty="0" smtClean="0"/>
              <a:t>r VAO has two VBOs, one stores the modeling space Cartesian coordinates of the </a:t>
            </a:r>
            <a:r>
              <a:rPr lang="hu-HU" sz="1000" dirty="0" err="1" smtClean="0"/>
              <a:t>vertice</a:t>
            </a:r>
            <a:r>
              <a:rPr lang="en-US" sz="1000" dirty="0" smtClean="0"/>
              <a:t>s and the second the texture space coordinates of the same </a:t>
            </a:r>
            <a:r>
              <a:rPr lang="hu-HU" sz="1000" dirty="0" err="1" smtClean="0"/>
              <a:t>vertices</a:t>
            </a:r>
            <a:r>
              <a:rPr lang="en-US" sz="1000" dirty="0" smtClean="0"/>
              <a:t>. We direct modeling space coordinates to input register 0 and texture space coordinates to input register 1.</a:t>
            </a:r>
            <a:endParaRPr lang="en-US" sz="1000" dirty="0"/>
          </a:p>
        </p:txBody>
      </p:sp>
    </p:spTree>
    <p:extLst>
      <p:ext uri="{BB962C8B-B14F-4D97-AF65-F5344CB8AC3E}">
        <p14:creationId xmlns:p14="http://schemas.microsoft.com/office/powerpoint/2010/main" val="28107720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000125" y="774700"/>
            <a:ext cx="5099050" cy="3824288"/>
          </a:xfrm>
        </p:spPr>
      </p:sp>
      <p:sp>
        <p:nvSpPr>
          <p:cNvPr id="3" name="Jegyzetek helye 2"/>
          <p:cNvSpPr>
            <a:spLocks noGrp="1"/>
          </p:cNvSpPr>
          <p:nvPr>
            <p:ph type="body" idx="1"/>
          </p:nvPr>
        </p:nvSpPr>
        <p:spPr/>
        <p:txBody>
          <a:bodyPr/>
          <a:lstStyle/>
          <a:p>
            <a:r>
              <a:rPr lang="en-US" sz="1000" noProof="0" dirty="0" smtClean="0"/>
              <a:t>When the object is rendered, the content of the VBOs</a:t>
            </a:r>
            <a:r>
              <a:rPr lang="en-US" sz="1000" baseline="0" noProof="0" dirty="0" smtClean="0"/>
              <a:t> flows to the vertex </a:t>
            </a:r>
            <a:r>
              <a:rPr lang="en-US" sz="1000" baseline="0" noProof="0" dirty="0" err="1" smtClean="0"/>
              <a:t>shader</a:t>
            </a:r>
            <a:r>
              <a:rPr lang="en-US" sz="1000" baseline="0" noProof="0" dirty="0" smtClean="0"/>
              <a:t>. </a:t>
            </a:r>
            <a:endParaRPr lang="en-US" sz="1000" noProof="0" dirty="0" smtClean="0"/>
          </a:p>
          <a:p>
            <a:r>
              <a:rPr lang="en-US" sz="1000" noProof="0" dirty="0" smtClean="0"/>
              <a:t>The vertex </a:t>
            </a:r>
            <a:r>
              <a:rPr lang="en-US" sz="1000" noProof="0" dirty="0" err="1" smtClean="0"/>
              <a:t>shader</a:t>
            </a:r>
            <a:r>
              <a:rPr lang="en-US" sz="1000" noProof="0" dirty="0" smtClean="0"/>
              <a:t> gets the location of the vertex</a:t>
            </a:r>
            <a:r>
              <a:rPr lang="en-US" sz="1000" baseline="0" noProof="0" dirty="0" smtClean="0"/>
              <a:t> in input register 0, which is called </a:t>
            </a:r>
            <a:r>
              <a:rPr lang="en-US" sz="1000" b="1" baseline="0" noProof="0" dirty="0" err="1" smtClean="0"/>
              <a:t>vtxPos</a:t>
            </a:r>
            <a:r>
              <a:rPr lang="en-US" sz="1000" baseline="0" noProof="0" dirty="0" smtClean="0"/>
              <a:t>,</a:t>
            </a:r>
            <a:r>
              <a:rPr lang="en-US" sz="1000" noProof="0" dirty="0" smtClean="0"/>
              <a:t> and also the </a:t>
            </a:r>
            <a:r>
              <a:rPr lang="en-US" sz="1000" noProof="0" dirty="0" err="1" smtClean="0"/>
              <a:t>uv</a:t>
            </a:r>
            <a:r>
              <a:rPr lang="en-US" sz="1000" noProof="0" dirty="0" smtClean="0"/>
              <a:t> associated with this vertex</a:t>
            </a:r>
            <a:r>
              <a:rPr lang="en-US" sz="1000" baseline="0" noProof="0" dirty="0" smtClean="0"/>
              <a:t> in input register 1, which is called </a:t>
            </a:r>
            <a:r>
              <a:rPr lang="en-US" sz="1000" b="1" baseline="0" noProof="0" dirty="0" err="1" smtClean="0"/>
              <a:t>vtxUV</a:t>
            </a:r>
            <a:r>
              <a:rPr lang="en-US" sz="1000" noProof="0" dirty="0" smtClean="0"/>
              <a:t>. The location is transformed to normalized device space by</a:t>
            </a:r>
            <a:r>
              <a:rPr lang="en-US" sz="1000" baseline="0" noProof="0" dirty="0" smtClean="0"/>
              <a:t> the vertex </a:t>
            </a:r>
            <a:r>
              <a:rPr lang="en-US" sz="1000" baseline="0" noProof="0" dirty="0" err="1" smtClean="0"/>
              <a:t>shader</a:t>
            </a:r>
            <a:r>
              <a:rPr lang="en-US" sz="1000" baseline="0" noProof="0" dirty="0" smtClean="0"/>
              <a:t> and written into the output register </a:t>
            </a:r>
            <a:r>
              <a:rPr lang="en-US" sz="1000" b="1" baseline="0" noProof="0" dirty="0" err="1" smtClean="0"/>
              <a:t>gl_Position</a:t>
            </a:r>
            <a:r>
              <a:rPr lang="en-US" sz="1000" baseline="0" noProof="0" dirty="0" smtClean="0"/>
              <a:t>.</a:t>
            </a:r>
            <a:r>
              <a:rPr lang="en-US" sz="1000" noProof="0" dirty="0" smtClean="0"/>
              <a:t> The input texture coordinate </a:t>
            </a:r>
            <a:r>
              <a:rPr lang="en-US" sz="1000" noProof="0" dirty="0" err="1" smtClean="0"/>
              <a:t>vtxUV</a:t>
            </a:r>
            <a:r>
              <a:rPr lang="en-US" sz="1000" noProof="0" dirty="0" smtClean="0"/>
              <a:t> is only copied to the output</a:t>
            </a:r>
            <a:r>
              <a:rPr lang="en-US" sz="1000" baseline="0" noProof="0" dirty="0" smtClean="0"/>
              <a:t> called </a:t>
            </a:r>
            <a:r>
              <a:rPr lang="en-US" sz="1000" b="1" baseline="0" noProof="0" dirty="0" err="1" smtClean="0"/>
              <a:t>texcoord</a:t>
            </a:r>
            <a:r>
              <a:rPr lang="en-US" sz="1000" baseline="0" noProof="0" dirty="0" smtClean="0"/>
              <a:t> </a:t>
            </a:r>
            <a:r>
              <a:rPr lang="en-US" sz="1000" noProof="0" dirty="0" smtClean="0"/>
              <a:t>by the vertex </a:t>
            </a:r>
            <a:r>
              <a:rPr lang="en-US" sz="1000" noProof="0" dirty="0" err="1" smtClean="0"/>
              <a:t>shader</a:t>
            </a:r>
            <a:r>
              <a:rPr lang="en-US" sz="1000" noProof="0" dirty="0" smtClean="0"/>
              <a:t>. </a:t>
            </a:r>
          </a:p>
          <a:p>
            <a:r>
              <a:rPr lang="en-US" sz="1000" noProof="0" dirty="0" smtClean="0"/>
              <a:t>The fixed function hardware interpolates the texture coordinates and generates a sequence of pixels for which the fragment</a:t>
            </a:r>
            <a:r>
              <a:rPr lang="en-US" sz="1000" baseline="0" noProof="0" dirty="0" smtClean="0"/>
              <a:t> </a:t>
            </a:r>
            <a:r>
              <a:rPr lang="en-US" sz="1000" baseline="0" noProof="0" dirty="0" err="1" smtClean="0"/>
              <a:t>shader</a:t>
            </a:r>
            <a:r>
              <a:rPr lang="en-US" sz="1000" baseline="0" noProof="0" dirty="0" smtClean="0"/>
              <a:t> is run. T</a:t>
            </a:r>
            <a:r>
              <a:rPr lang="en-US" sz="1000" noProof="0" dirty="0" smtClean="0"/>
              <a:t>he fragment </a:t>
            </a:r>
            <a:r>
              <a:rPr lang="en-US" sz="1000" noProof="0" dirty="0" err="1" smtClean="0"/>
              <a:t>shader</a:t>
            </a:r>
            <a:r>
              <a:rPr lang="en-US" sz="1000" noProof="0" dirty="0" smtClean="0"/>
              <a:t> looks up the texture memory using the interpolated texture coordinate </a:t>
            </a:r>
            <a:r>
              <a:rPr lang="en-US" sz="1000" b="1" noProof="0" dirty="0" err="1" smtClean="0"/>
              <a:t>texcoord</a:t>
            </a:r>
            <a:r>
              <a:rPr lang="en-US" sz="1000" noProof="0" dirty="0" smtClean="0"/>
              <a:t> via the texture sampler unit, called </a:t>
            </a:r>
            <a:r>
              <a:rPr lang="en-US" sz="1000" b="1" noProof="0" dirty="0" err="1" smtClean="0"/>
              <a:t>samplerUnit</a:t>
            </a:r>
            <a:r>
              <a:rPr lang="en-US" sz="1000" baseline="0" noProof="0" dirty="0" smtClean="0"/>
              <a:t> with the </a:t>
            </a:r>
            <a:r>
              <a:rPr lang="en-US" sz="1000" b="1" baseline="0" noProof="0" dirty="0" smtClean="0"/>
              <a:t>texture</a:t>
            </a:r>
            <a:r>
              <a:rPr lang="en-US" sz="1000" baseline="0" noProof="0" dirty="0" smtClean="0"/>
              <a:t> function.</a:t>
            </a:r>
            <a:endParaRPr lang="en-US" sz="1000" noProof="0" dirty="0"/>
          </a:p>
        </p:txBody>
      </p:sp>
    </p:spTree>
    <p:extLst>
      <p:ext uri="{BB962C8B-B14F-4D97-AF65-F5344CB8AC3E}">
        <p14:creationId xmlns:p14="http://schemas.microsoft.com/office/powerpoint/2010/main" val="2208381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iakép helye 1"/>
          <p:cNvSpPr>
            <a:spLocks noGrp="1" noRot="1" noChangeAspect="1" noTextEdit="1"/>
          </p:cNvSpPr>
          <p:nvPr>
            <p:ph type="sldImg"/>
          </p:nvPr>
        </p:nvSpPr>
        <p:spPr>
          <a:xfrm>
            <a:off x="1000125" y="774700"/>
            <a:ext cx="5099050" cy="3824288"/>
          </a:xfrm>
          <a:ln/>
        </p:spPr>
      </p:sp>
      <p:sp>
        <p:nvSpPr>
          <p:cNvPr id="46083" name="Jegyzetek helye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z="1000" dirty="0" smtClean="0"/>
              <a:t>Our graphics application runs under the control of an operating system together with other applications. The operating system handles shared resources like input devices and the frame buffer as well, so a pixel data in the frame buffer can be changed only via the operating system. Modifying</a:t>
            </a:r>
            <a:r>
              <a:rPr lang="en-US" altLang="hu-HU" sz="1000" baseline="0" dirty="0" smtClean="0"/>
              <a:t> pixels one by one from the application</a:t>
            </a:r>
            <a:r>
              <a:rPr lang="en-US" altLang="hu-HU" sz="1000" dirty="0" smtClean="0"/>
              <a:t> would be too slow, so a new hardware element, called the GPU, shows up that is responsible for many time consuming steps of rendering. The GPU is also a shared device that can be accessed via the operating system. Such accesses are calls to a library for the application program. We shall control the GPU through a C graphics library called OpenGL. </a:t>
            </a:r>
          </a:p>
          <a:p>
            <a:r>
              <a:rPr lang="en-US" altLang="hu-HU" sz="1000" dirty="0" smtClean="0"/>
              <a:t>On the other hand, to catch input events handled by the operating system, we need another library. We shall utilize the </a:t>
            </a:r>
            <a:r>
              <a:rPr lang="en-US" altLang="hu-HU" sz="1000" dirty="0" err="1" smtClean="0"/>
              <a:t>freeGLUT</a:t>
            </a:r>
            <a:r>
              <a:rPr lang="en-US" altLang="hu-HU" sz="1000" dirty="0" smtClean="0"/>
              <a:t> for this purpose, due to its simplicity and the portability (it runs </a:t>
            </a:r>
            <a:r>
              <a:rPr lang="hu-HU" altLang="hu-HU" sz="1000" dirty="0" err="1" smtClean="0"/>
              <a:t>on</a:t>
            </a:r>
            <a:r>
              <a:rPr lang="en-US" altLang="hu-HU" sz="1000" dirty="0" smtClean="0"/>
              <a:t> </a:t>
            </a:r>
            <a:r>
              <a:rPr lang="en-US" altLang="hu-HU" sz="1000" dirty="0" err="1" smtClean="0"/>
              <a:t>MsWindows</a:t>
            </a:r>
            <a:r>
              <a:rPr lang="en-US" altLang="hu-HU" sz="1000" dirty="0" smtClean="0"/>
              <a:t>, </a:t>
            </a:r>
            <a:r>
              <a:rPr lang="en-US" altLang="hu-HU" sz="1000" dirty="0" err="1" smtClean="0"/>
              <a:t>Xwindow</a:t>
            </a:r>
            <a:r>
              <a:rPr lang="en-US" altLang="hu-HU" sz="1000" dirty="0" smtClean="0"/>
              <a:t>, etc.)</a:t>
            </a:r>
            <a:endParaRPr lang="hu-HU" altLang="hu-HU" sz="1000" dirty="0" smtClean="0"/>
          </a:p>
          <a:p>
            <a:r>
              <a:rPr lang="en-US" altLang="hu-HU" sz="1000" noProof="0" dirty="0" smtClean="0"/>
              <a:t>The operating</a:t>
            </a:r>
            <a:r>
              <a:rPr lang="en-US" altLang="hu-HU" sz="1000" baseline="0" noProof="0" dirty="0" smtClean="0"/>
              <a:t> system separates the hardware from the application. The operating system is responsible for application window management and also letting the application give commands to the GPU via OpenGL, not to mention the re-programming of the GPU with </a:t>
            </a:r>
            <a:r>
              <a:rPr lang="en-US" altLang="hu-HU" sz="1000" baseline="0" noProof="0" dirty="0" err="1" smtClean="0"/>
              <a:t>shader</a:t>
            </a:r>
            <a:r>
              <a:rPr lang="en-US" altLang="hu-HU" sz="1000" baseline="0" noProof="0" dirty="0" smtClean="0"/>
              <a:t> programs. </a:t>
            </a:r>
          </a:p>
          <a:p>
            <a:r>
              <a:rPr lang="en-US" altLang="hu-HU" sz="1000" baseline="0" noProof="0" dirty="0" smtClean="0"/>
              <a:t>OpenGL is collection of C functions of names starting with gl. The second part of the name shows what the function does, and the final part allows to initiate the same action with different parameter numbers and types (note that there is not function overloading in C). </a:t>
            </a:r>
          </a:p>
          <a:p>
            <a:r>
              <a:rPr lang="en-US" altLang="hu-HU" sz="1000" baseline="0" noProof="0" dirty="0" smtClean="0"/>
              <a:t>To get an access to the GPU via OpenGL, the application should negotiate this with the operating system, for which operating system dependent libraries, like the </a:t>
            </a:r>
            <a:r>
              <a:rPr lang="en-US" altLang="hu-HU" sz="1000" baseline="0" noProof="0" dirty="0" err="1" smtClean="0"/>
              <a:t>wgl</a:t>
            </a:r>
            <a:r>
              <a:rPr lang="en-US" altLang="hu-HU" sz="1000" baseline="0" noProof="0" dirty="0" smtClean="0"/>
              <a:t> for </a:t>
            </a:r>
            <a:r>
              <a:rPr lang="en-US" altLang="hu-HU" sz="1000" baseline="0" noProof="0" dirty="0" err="1" smtClean="0"/>
              <a:t>MsWindows</a:t>
            </a:r>
            <a:r>
              <a:rPr lang="en-US" altLang="hu-HU" sz="1000" baseline="0" noProof="0" dirty="0" smtClean="0"/>
              <a:t> and </a:t>
            </a:r>
            <a:r>
              <a:rPr lang="en-US" altLang="hu-HU" sz="1000" baseline="0" noProof="0" dirty="0" err="1" smtClean="0"/>
              <a:t>glX</a:t>
            </a:r>
            <a:r>
              <a:rPr lang="en-US" altLang="hu-HU" sz="1000" baseline="0" noProof="0" dirty="0" smtClean="0"/>
              <a:t> for </a:t>
            </a:r>
            <a:r>
              <a:rPr lang="en-US" altLang="hu-HU" sz="1000" baseline="0" noProof="0" dirty="0" err="1" smtClean="0"/>
              <a:t>Xwindow</a:t>
            </a:r>
            <a:r>
              <a:rPr lang="en-US" altLang="hu-HU" sz="1000" baseline="0" noProof="0" dirty="0" smtClean="0"/>
              <a:t> are available. Using them is difficult, and more importantly, it makes our application not portable. So, to hide operating system dependent features, we use GLUT, which translates generic commands to the operating system on which it runs. It is simple and our application will be portable. GLUT function names start with glut.</a:t>
            </a:r>
            <a:endParaRPr lang="en-US" altLang="hu-HU" sz="1000" noProof="0" dirty="0" smtClean="0"/>
          </a:p>
          <a:p>
            <a:endParaRPr lang="hu-HU" altLang="hu-HU"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000125" y="774700"/>
            <a:ext cx="5099050" cy="3824288"/>
          </a:xfrm>
        </p:spPr>
      </p:sp>
      <p:sp>
        <p:nvSpPr>
          <p:cNvPr id="3" name="Jegyzetek helye 2"/>
          <p:cNvSpPr>
            <a:spLocks noGrp="1"/>
          </p:cNvSpPr>
          <p:nvPr>
            <p:ph type="body" idx="1"/>
          </p:nvPr>
        </p:nvSpPr>
        <p:spPr/>
        <p:txBody>
          <a:bodyPr/>
          <a:lstStyle/>
          <a:p>
            <a:r>
              <a:rPr lang="en-US" sz="1000" noProof="0" dirty="0" smtClean="0"/>
              <a:t>When the object is rendered, we should select the active texture and also connect the </a:t>
            </a:r>
            <a:r>
              <a:rPr lang="en-US" sz="1000" noProof="0" dirty="0" err="1" smtClean="0"/>
              <a:t>shader</a:t>
            </a:r>
            <a:r>
              <a:rPr lang="en-US" sz="1000" noProof="0" dirty="0" smtClean="0"/>
              <a:t> processor to this texture via a sampler unit. The </a:t>
            </a:r>
            <a:r>
              <a:rPr lang="en-US" sz="1000" b="1" noProof="0" dirty="0" err="1" smtClean="0"/>
              <a:t>samplerUnit</a:t>
            </a:r>
            <a:r>
              <a:rPr lang="en-US" sz="1000" noProof="0" dirty="0" smtClean="0"/>
              <a:t> variable of the </a:t>
            </a:r>
            <a:r>
              <a:rPr lang="en-US" sz="1000" noProof="0" dirty="0" err="1" smtClean="0"/>
              <a:t>shader</a:t>
            </a:r>
            <a:r>
              <a:rPr lang="en-US" sz="1000" noProof="0" dirty="0" smtClean="0"/>
              <a:t> program gets the id of the sampler unit (zero in this example). This can go from zero</a:t>
            </a:r>
            <a:r>
              <a:rPr lang="en-US" sz="1000" baseline="0" noProof="0" dirty="0" smtClean="0"/>
              <a:t> up to the number of sampler units available in the GPU (this is at least 8, but is typically higher). </a:t>
            </a:r>
            <a:endParaRPr lang="en-US" sz="1000" noProof="0" dirty="0" smtClean="0"/>
          </a:p>
          <a:p>
            <a:r>
              <a:rPr lang="en-US" sz="1000" noProof="0" dirty="0" smtClean="0"/>
              <a:t>With the </a:t>
            </a:r>
            <a:r>
              <a:rPr lang="en-US" sz="1000" b="1" noProof="0" dirty="0" err="1" smtClean="0"/>
              <a:t>glActiveTexture</a:t>
            </a:r>
            <a:r>
              <a:rPr lang="en-US" sz="1000" noProof="0" dirty="0" smtClean="0"/>
              <a:t> and </a:t>
            </a:r>
            <a:r>
              <a:rPr lang="en-US" sz="1000" b="1" noProof="0" dirty="0" err="1" smtClean="0"/>
              <a:t>glBindTexture</a:t>
            </a:r>
            <a:r>
              <a:rPr lang="en-US" sz="1000" b="1" noProof="0" dirty="0" smtClean="0"/>
              <a:t> </a:t>
            </a:r>
            <a:r>
              <a:rPr lang="en-US" sz="1000" noProof="0" dirty="0" smtClean="0"/>
              <a:t>calls, we also establish the connection between the texture in the texture memory and the sampler unit. </a:t>
            </a:r>
          </a:p>
          <a:p>
            <a:r>
              <a:rPr lang="en-US" sz="1000" noProof="0" dirty="0" smtClean="0"/>
              <a:t>Finally,</a:t>
            </a:r>
            <a:r>
              <a:rPr lang="en-US" sz="1000" baseline="0" noProof="0" dirty="0" smtClean="0"/>
              <a:t> we can send our object identified by the </a:t>
            </a:r>
            <a:r>
              <a:rPr lang="en-US" sz="1000" baseline="0" noProof="0" dirty="0" err="1" smtClean="0"/>
              <a:t>vao</a:t>
            </a:r>
            <a:r>
              <a:rPr lang="en-US" sz="1000" baseline="0" noProof="0" dirty="0" smtClean="0"/>
              <a:t> through the pipeline and enjoy its textured rendering. </a:t>
            </a:r>
            <a:endParaRPr lang="en-US" sz="1000" noProof="0" dirty="0"/>
          </a:p>
        </p:txBody>
      </p:sp>
    </p:spTree>
    <p:extLst>
      <p:ext uri="{BB962C8B-B14F-4D97-AF65-F5344CB8AC3E}">
        <p14:creationId xmlns:p14="http://schemas.microsoft.com/office/powerpoint/2010/main" val="30172798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000125" y="774700"/>
            <a:ext cx="5099050" cy="3824288"/>
          </a:xfrm>
        </p:spPr>
      </p:sp>
      <p:sp>
        <p:nvSpPr>
          <p:cNvPr id="3" name="Jegyzetek helye 2"/>
          <p:cNvSpPr>
            <a:spLocks noGrp="1"/>
          </p:cNvSpPr>
          <p:nvPr>
            <p:ph type="body" idx="1"/>
          </p:nvPr>
        </p:nvSpPr>
        <p:spPr/>
        <p:txBody>
          <a:bodyPr/>
          <a:lstStyle/>
          <a:p>
            <a:r>
              <a:rPr lang="en-US" sz="1000" noProof="0" dirty="0" smtClean="0"/>
              <a:t>An image needs</a:t>
            </a:r>
            <a:r>
              <a:rPr lang="en-US" sz="1000" baseline="0" noProof="0" dirty="0" smtClean="0"/>
              <a:t> to be shown on screen, we </a:t>
            </a:r>
            <a:r>
              <a:rPr lang="en-US" sz="1000" noProof="0" dirty="0" smtClean="0"/>
              <a:t>can</a:t>
            </a:r>
            <a:r>
              <a:rPr lang="en-US" sz="1000" baseline="0" noProof="0" dirty="0" smtClean="0"/>
              <a:t> do it by rendering a full viewport rectangle textured with the image. On the CPU, the rectangle is defined by an appropriate coordinate system, which is preferred to be the normalized device space since vertices have to be transformed to normalized device space anyway. </a:t>
            </a:r>
          </a:p>
          <a:p>
            <a:r>
              <a:rPr lang="en-US" sz="1000" baseline="0" noProof="0" dirty="0" smtClean="0"/>
              <a:t>The vertex </a:t>
            </a:r>
            <a:r>
              <a:rPr lang="en-US" sz="1000" baseline="0" noProof="0" dirty="0" err="1" smtClean="0"/>
              <a:t>shader</a:t>
            </a:r>
            <a:r>
              <a:rPr lang="en-US" sz="1000" baseline="0" noProof="0" dirty="0" smtClean="0"/>
              <a:t> gets the vertex in normalized device space, which is copied to the </a:t>
            </a:r>
            <a:r>
              <a:rPr lang="en-US" sz="1000" baseline="0" noProof="0" dirty="0" err="1" smtClean="0"/>
              <a:t>gl_Position</a:t>
            </a:r>
            <a:r>
              <a:rPr lang="en-US" sz="1000" baseline="0" noProof="0" dirty="0" smtClean="0"/>
              <a:t> register without any relevant modification. Additionally, the texture coordinate of the point is calculated and put in output attribute </a:t>
            </a:r>
            <a:r>
              <a:rPr lang="en-US" sz="1000" baseline="0" noProof="0" dirty="0" err="1" smtClean="0"/>
              <a:t>uv</a:t>
            </a:r>
            <a:r>
              <a:rPr lang="en-US" sz="1000" baseline="0" noProof="0" dirty="0" smtClean="0"/>
              <a:t>. In normalized device space a full viewport rectangle has opposite corners (-1, -1) and (1, 1), while in texture space these opposite corners are (0, 0) and (1, 1). So </a:t>
            </a:r>
            <a:r>
              <a:rPr lang="en-US" sz="1000" baseline="0" noProof="0" dirty="0" err="1" smtClean="0"/>
              <a:t>uv</a:t>
            </a:r>
            <a:r>
              <a:rPr lang="en-US" sz="1000" baseline="0" noProof="0" dirty="0" smtClean="0"/>
              <a:t> is computed by mapping the two different coordinates. </a:t>
            </a:r>
          </a:p>
          <a:p>
            <a:r>
              <a:rPr lang="en-US" sz="1000" baseline="0" noProof="0" dirty="0" smtClean="0"/>
              <a:t>When the rectangle is rasterized, the </a:t>
            </a:r>
            <a:r>
              <a:rPr lang="en-US" sz="1000" baseline="0" noProof="0" dirty="0" err="1" smtClean="0"/>
              <a:t>uv</a:t>
            </a:r>
            <a:r>
              <a:rPr lang="en-US" sz="1000" baseline="0" noProof="0" dirty="0" smtClean="0"/>
              <a:t> texture coordinate is interpolated for internal pixels. So, when the fragment </a:t>
            </a:r>
            <a:r>
              <a:rPr lang="en-US" sz="1000" baseline="0" noProof="0" dirty="0" err="1" smtClean="0"/>
              <a:t>shader</a:t>
            </a:r>
            <a:r>
              <a:rPr lang="en-US" sz="1000" baseline="0" noProof="0" dirty="0" smtClean="0"/>
              <a:t> runs, its input parameter </a:t>
            </a:r>
            <a:r>
              <a:rPr lang="en-US" sz="1000" baseline="0" noProof="0" dirty="0" err="1" smtClean="0"/>
              <a:t>uv</a:t>
            </a:r>
            <a:r>
              <a:rPr lang="en-US" sz="1000" baseline="0" noProof="0" dirty="0" smtClean="0"/>
              <a:t> refers to the </a:t>
            </a:r>
            <a:r>
              <a:rPr lang="en-US" sz="1000" baseline="0" noProof="0" dirty="0" err="1" smtClean="0"/>
              <a:t>texel</a:t>
            </a:r>
            <a:r>
              <a:rPr lang="en-US" sz="1000" baseline="0" noProof="0" dirty="0" smtClean="0"/>
              <a:t> corresponding to this particular pixel. Texturing is just done by looking up the </a:t>
            </a:r>
            <a:r>
              <a:rPr lang="en-US" sz="1000" baseline="0" noProof="0" dirty="0" err="1" smtClean="0"/>
              <a:t>texel</a:t>
            </a:r>
            <a:r>
              <a:rPr lang="en-US" sz="1000" baseline="0" noProof="0" dirty="0" smtClean="0"/>
              <a:t> addressed by </a:t>
            </a:r>
            <a:r>
              <a:rPr lang="en-US" sz="1000" baseline="0" noProof="0" dirty="0" err="1" smtClean="0"/>
              <a:t>uv</a:t>
            </a:r>
            <a:r>
              <a:rPr lang="en-US" sz="1000" baseline="0" noProof="0" dirty="0" smtClean="0"/>
              <a:t> via texture sampling unit called </a:t>
            </a:r>
            <a:r>
              <a:rPr lang="en-US" sz="1000" baseline="0" noProof="0" dirty="0" err="1" smtClean="0"/>
              <a:t>texureUnit</a:t>
            </a:r>
            <a:r>
              <a:rPr lang="en-US" sz="1000" baseline="0" noProof="0" dirty="0" smtClean="0"/>
              <a:t>. Note that this unit will perform bi-linear or </a:t>
            </a:r>
            <a:r>
              <a:rPr lang="en-US" sz="1000" baseline="0" noProof="0" dirty="0" err="1" smtClean="0"/>
              <a:t>mip</a:t>
            </a:r>
            <a:r>
              <a:rPr lang="en-US" sz="1000" baseline="0" noProof="0" dirty="0" smtClean="0"/>
              <a:t>-map filtering if it is configure accordingly.   </a:t>
            </a:r>
            <a:endParaRPr lang="en-US" sz="1000" noProof="0" dirty="0"/>
          </a:p>
        </p:txBody>
      </p:sp>
    </p:spTree>
    <p:extLst>
      <p:ext uri="{BB962C8B-B14F-4D97-AF65-F5344CB8AC3E}">
        <p14:creationId xmlns:p14="http://schemas.microsoft.com/office/powerpoint/2010/main" val="301104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000125" y="774700"/>
            <a:ext cx="5099050" cy="3824288"/>
          </a:xfrm>
        </p:spPr>
      </p:sp>
      <p:sp>
        <p:nvSpPr>
          <p:cNvPr id="3" name="Jegyzetek helye 2"/>
          <p:cNvSpPr>
            <a:spLocks noGrp="1"/>
          </p:cNvSpPr>
          <p:nvPr>
            <p:ph type="body" idx="1"/>
          </p:nvPr>
        </p:nvSpPr>
        <p:spPr/>
        <p:txBody>
          <a:bodyPr/>
          <a:lstStyle/>
          <a:p>
            <a:r>
              <a:rPr lang="en-US" sz="1000" dirty="0" smtClean="0"/>
              <a:t>In the previous example, the texture was looked up at the location determined</a:t>
            </a:r>
            <a:r>
              <a:rPr lang="en-US" sz="1000" baseline="0" dirty="0" smtClean="0"/>
              <a:t> by interpolation. If we apply a distortion in the address calculation, we can distort the image itself. For example, if the texture is looked up at u* = u + 0.1, i.e. the interpolated u is increased by 0.1, then that new pixel gets the color of original pixel corresponding to u, which was associated with u*-0.1. So the image will be translated. We are not restricted to simple linear operations, which opens the room for exciting image effects.  </a:t>
            </a:r>
            <a:endParaRPr lang="en-US" sz="1000" dirty="0"/>
          </a:p>
        </p:txBody>
      </p:sp>
    </p:spTree>
    <p:extLst>
      <p:ext uri="{BB962C8B-B14F-4D97-AF65-F5344CB8AC3E}">
        <p14:creationId xmlns:p14="http://schemas.microsoft.com/office/powerpoint/2010/main" val="35629050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000125" y="774700"/>
            <a:ext cx="5099050" cy="3824288"/>
          </a:xfrm>
        </p:spPr>
      </p:sp>
      <p:sp>
        <p:nvSpPr>
          <p:cNvPr id="3" name="Jegyzetek helye 2"/>
          <p:cNvSpPr>
            <a:spLocks noGrp="1"/>
          </p:cNvSpPr>
          <p:nvPr>
            <p:ph type="body" idx="1"/>
          </p:nvPr>
        </p:nvSpPr>
        <p:spPr/>
        <p:txBody>
          <a:bodyPr/>
          <a:lstStyle/>
          <a:p>
            <a:r>
              <a:rPr lang="en-US" sz="1000" noProof="0" dirty="0" smtClean="0"/>
              <a:t>Let </a:t>
            </a:r>
            <a:r>
              <a:rPr lang="en-US" sz="1000" noProof="0" dirty="0" err="1" smtClean="0"/>
              <a:t>uvc</a:t>
            </a:r>
            <a:r>
              <a:rPr lang="en-US" sz="1000" noProof="0" dirty="0" smtClean="0"/>
              <a:t> be a point in texture space, selected by</a:t>
            </a:r>
            <a:r>
              <a:rPr lang="en-US" sz="1000" baseline="0" noProof="0" dirty="0" smtClean="0"/>
              <a:t> the cursor in this example. The texture coordinates are modified in the center of radius r around </a:t>
            </a:r>
            <a:r>
              <a:rPr lang="en-US" sz="1000" baseline="0" noProof="0" dirty="0" err="1" smtClean="0"/>
              <a:t>uvc</a:t>
            </a:r>
            <a:r>
              <a:rPr lang="en-US" sz="1000" baseline="0" noProof="0" dirty="0" smtClean="0"/>
              <a:t> (in this program we define the square of the radius r2). The modification is a cubic function, which has the effect that a magic </a:t>
            </a:r>
            <a:r>
              <a:rPr lang="en-US" sz="1000" baseline="0" noProof="0" dirty="0" err="1" smtClean="0"/>
              <a:t>lense</a:t>
            </a:r>
            <a:r>
              <a:rPr lang="en-US" sz="1000" baseline="0" noProof="0" dirty="0" smtClean="0"/>
              <a:t> magnifies the image around the cursor.</a:t>
            </a:r>
            <a:endParaRPr lang="en-US" sz="1000" noProof="0" dirty="0"/>
          </a:p>
        </p:txBody>
      </p:sp>
    </p:spTree>
    <p:extLst>
      <p:ext uri="{BB962C8B-B14F-4D97-AF65-F5344CB8AC3E}">
        <p14:creationId xmlns:p14="http://schemas.microsoft.com/office/powerpoint/2010/main" val="6250543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000125" y="774700"/>
            <a:ext cx="5099050" cy="3824288"/>
          </a:xfrm>
        </p:spPr>
      </p:sp>
      <p:sp>
        <p:nvSpPr>
          <p:cNvPr id="3" name="Jegyzetek helye 2"/>
          <p:cNvSpPr>
            <a:spLocks noGrp="1"/>
          </p:cNvSpPr>
          <p:nvPr>
            <p:ph type="body" idx="1"/>
          </p:nvPr>
        </p:nvSpPr>
        <p:spPr/>
        <p:txBody>
          <a:bodyPr/>
          <a:lstStyle/>
          <a:p>
            <a:r>
              <a:rPr lang="en-US" sz="1000" noProof="0" dirty="0" smtClean="0"/>
              <a:t>Swirls is a rotation where the angle of rotation gets larger as we approach the center of rotation. The rotation angle </a:t>
            </a:r>
            <a:r>
              <a:rPr lang="en-US" sz="1000" noProof="0" dirty="0" err="1" smtClean="0"/>
              <a:t>ang</a:t>
            </a:r>
            <a:r>
              <a:rPr lang="en-US" sz="1000" noProof="0" dirty="0" smtClean="0"/>
              <a:t> is controlled by an exponential function of the distance between current pixel </a:t>
            </a:r>
            <a:r>
              <a:rPr lang="en-US" sz="1000" noProof="0" dirty="0" err="1" smtClean="0"/>
              <a:t>uv</a:t>
            </a:r>
            <a:r>
              <a:rPr lang="en-US" sz="1000" baseline="0" noProof="0" dirty="0" smtClean="0"/>
              <a:t> and cursor position </a:t>
            </a:r>
            <a:r>
              <a:rPr lang="en-US" sz="1000" baseline="0" noProof="0" dirty="0" err="1" smtClean="0"/>
              <a:t>uvc</a:t>
            </a:r>
            <a:r>
              <a:rPr lang="en-US" sz="1000" baseline="0" noProof="0" dirty="0" smtClean="0"/>
              <a:t>. The rotation is executed around </a:t>
            </a:r>
            <a:r>
              <a:rPr lang="en-US" sz="1000" baseline="0" noProof="0" dirty="0" err="1" smtClean="0"/>
              <a:t>uvc</a:t>
            </a:r>
            <a:r>
              <a:rPr lang="en-US" sz="1000" baseline="0" noProof="0" dirty="0" smtClean="0"/>
              <a:t> by translating the </a:t>
            </a:r>
            <a:r>
              <a:rPr lang="en-US" sz="1000" baseline="0" noProof="0" dirty="0" err="1" smtClean="0"/>
              <a:t>uvc</a:t>
            </a:r>
            <a:r>
              <a:rPr lang="en-US" sz="1000" baseline="0" noProof="0" dirty="0" smtClean="0"/>
              <a:t> first to the origin, rotating by matrix </a:t>
            </a:r>
            <a:r>
              <a:rPr lang="en-US" sz="1000" baseline="0" noProof="0" dirty="0" err="1" smtClean="0"/>
              <a:t>rotMat</a:t>
            </a:r>
            <a:r>
              <a:rPr lang="en-US" sz="1000" baseline="0" noProof="0" dirty="0" smtClean="0"/>
              <a:t> around the origin, and translating the origin back to </a:t>
            </a:r>
            <a:r>
              <a:rPr lang="en-US" sz="1000" baseline="0" noProof="0" dirty="0" err="1" smtClean="0"/>
              <a:t>uvc</a:t>
            </a:r>
            <a:r>
              <a:rPr lang="en-US" sz="1000" baseline="0" noProof="0" dirty="0" smtClean="0"/>
              <a:t>. </a:t>
            </a:r>
            <a:endParaRPr lang="en-US" sz="1000" noProof="0" dirty="0"/>
          </a:p>
        </p:txBody>
      </p:sp>
    </p:spTree>
    <p:extLst>
      <p:ext uri="{BB962C8B-B14F-4D97-AF65-F5344CB8AC3E}">
        <p14:creationId xmlns:p14="http://schemas.microsoft.com/office/powerpoint/2010/main" val="21205062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000125" y="774700"/>
            <a:ext cx="5099050" cy="3824288"/>
          </a:xfrm>
        </p:spPr>
      </p:sp>
      <p:sp>
        <p:nvSpPr>
          <p:cNvPr id="3" name="Jegyzetek helye 2"/>
          <p:cNvSpPr>
            <a:spLocks noGrp="1"/>
          </p:cNvSpPr>
          <p:nvPr>
            <p:ph type="body" idx="1"/>
          </p:nvPr>
        </p:nvSpPr>
        <p:spPr/>
        <p:txBody>
          <a:bodyPr/>
          <a:lstStyle/>
          <a:p>
            <a:r>
              <a:rPr lang="en-US" sz="1000" dirty="0" smtClean="0"/>
              <a:t>In this effect, we assume that a large mass but small size object, e.g. a black hole is in front of the image, which distorts space and also lines of sight. </a:t>
            </a:r>
            <a:endParaRPr lang="en-US" sz="1000" dirty="0"/>
          </a:p>
        </p:txBody>
      </p:sp>
    </p:spTree>
    <p:extLst>
      <p:ext uri="{BB962C8B-B14F-4D97-AF65-F5344CB8AC3E}">
        <p14:creationId xmlns:p14="http://schemas.microsoft.com/office/powerpoint/2010/main" val="29764186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000125" y="774700"/>
            <a:ext cx="5099050" cy="3824288"/>
          </a:xfrm>
        </p:spPr>
      </p:sp>
      <p:sp>
        <p:nvSpPr>
          <p:cNvPr id="3" name="Jegyzetek helye 2"/>
          <p:cNvSpPr>
            <a:spLocks noGrp="1"/>
          </p:cNvSpPr>
          <p:nvPr>
            <p:ph type="body" idx="1"/>
          </p:nvPr>
        </p:nvSpPr>
        <p:spPr/>
        <p:txBody>
          <a:bodyPr/>
          <a:lstStyle/>
          <a:p>
            <a:r>
              <a:rPr lang="en-US" sz="1000" dirty="0" smtClean="0"/>
              <a:t>The amount of distortion can be computed exploiting the equivalence principle that states that gravity and acceleration are the same and cannot be distinguished. We can easily determine the amount of light bending when our room is accelerating in a direction. Then, the same formula is applied when the room stands still but a black hole distorts the space.</a:t>
            </a:r>
            <a:endParaRPr lang="en-US" sz="1000" dirty="0"/>
          </a:p>
        </p:txBody>
      </p:sp>
    </p:spTree>
    <p:extLst>
      <p:ext uri="{BB962C8B-B14F-4D97-AF65-F5344CB8AC3E}">
        <p14:creationId xmlns:p14="http://schemas.microsoft.com/office/powerpoint/2010/main" val="28241449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000125" y="774700"/>
            <a:ext cx="5099050" cy="3824288"/>
          </a:xfrm>
        </p:spPr>
      </p:sp>
      <p:sp>
        <p:nvSpPr>
          <p:cNvPr id="3" name="Jegyzetek helye 2"/>
          <p:cNvSpPr>
            <a:spLocks noGrp="1"/>
          </p:cNvSpPr>
          <p:nvPr>
            <p:ph type="body" idx="1"/>
          </p:nvPr>
        </p:nvSpPr>
        <p:spPr/>
        <p:txBody>
          <a:bodyPr/>
          <a:lstStyle/>
          <a:p>
            <a:r>
              <a:rPr lang="en-US" sz="1000" dirty="0" smtClean="0"/>
              <a:t>In this final demo, we assume that image is covered by water and its surface is distorted by a wave started in a single point and moving in all directions with speed c. The width of the wave is </a:t>
            </a:r>
            <a:r>
              <a:rPr lang="en-US" sz="1000" dirty="0" err="1" smtClean="0"/>
              <a:t>waveWidth</a:t>
            </a:r>
            <a:r>
              <a:rPr lang="en-US" sz="1000" dirty="0" smtClean="0"/>
              <a:t>, its amplitude is decreased with the travelled distance. The distortion is computed by applying the </a:t>
            </a:r>
            <a:r>
              <a:rPr lang="en-US" sz="1000" dirty="0" err="1" smtClean="0"/>
              <a:t>Snells</a:t>
            </a:r>
            <a:r>
              <a:rPr lang="en-US" sz="1000" dirty="0" smtClean="0"/>
              <a:t> refraction law on the water surface.</a:t>
            </a:r>
            <a:endParaRPr lang="en-US" sz="1000" dirty="0"/>
          </a:p>
        </p:txBody>
      </p:sp>
    </p:spTree>
    <p:extLst>
      <p:ext uri="{BB962C8B-B14F-4D97-AF65-F5344CB8AC3E}">
        <p14:creationId xmlns:p14="http://schemas.microsoft.com/office/powerpoint/2010/main" val="307456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1000125" y="774700"/>
            <a:ext cx="5099050" cy="3824288"/>
          </a:xfrm>
          <a:ln/>
        </p:spPr>
      </p:sp>
      <p:sp>
        <p:nvSpPr>
          <p:cNvPr id="522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z="1000" dirty="0" smtClean="0"/>
              <a:t>The graphics output is implemented by OpenGL. The application window management and the input are the responsibilities of GLUT. Our application consists of a main function and a set of event handlers (we use event driven programming paradigm in interactive systems). In main, our application program interacts with GLUT and specifies the properties of the application window (e.g. initial resolution and what a single pixel should store), and also the event handlers.</a:t>
            </a:r>
          </a:p>
          <a:p>
            <a:r>
              <a:rPr lang="en-US" altLang="hu-HU" sz="1000" dirty="0" smtClean="0"/>
              <a:t>An event handler is a C function that should be programmed by us. This function is connected to a specific event of GLUT, and having established this connection we expect GLUT to call our function when the specific event occurs. A partial list of possible events are:</a:t>
            </a:r>
          </a:p>
          <a:p>
            <a:pPr>
              <a:buFontTx/>
              <a:buChar char="-"/>
            </a:pPr>
            <a:r>
              <a:rPr lang="en-US" altLang="hu-HU" sz="1000" dirty="0" smtClean="0"/>
              <a:t> Display event that occurs when the application window becomes invalid and thus GLUT asks the</a:t>
            </a:r>
            <a:r>
              <a:rPr lang="en-US" altLang="hu-HU" sz="1000" baseline="0" dirty="0" smtClean="0"/>
              <a:t> application</a:t>
            </a:r>
            <a:r>
              <a:rPr lang="en-US" altLang="hu-HU" sz="1000" dirty="0" smtClean="0"/>
              <a:t> to redraw the window to restore its content.</a:t>
            </a:r>
          </a:p>
          <a:p>
            <a:pPr>
              <a:buFontTx/>
              <a:buChar char="-"/>
            </a:pPr>
            <a:r>
              <a:rPr lang="en-US" altLang="hu-HU" sz="1000" dirty="0" smtClean="0"/>
              <a:t> Keyboard event occurs when the user presses a key having ASCII code.</a:t>
            </a:r>
          </a:p>
          <a:p>
            <a:pPr>
              <a:buFontTx/>
              <a:buChar char="-"/>
            </a:pPr>
            <a:r>
              <a:rPr lang="en-US" altLang="hu-HU" sz="1000" dirty="0" smtClean="0"/>
              <a:t> Special event is like Keyboard event but is triggered by a key press having no ASCII code (e.g. arrows and function keys). </a:t>
            </a:r>
          </a:p>
          <a:p>
            <a:pPr>
              <a:buFontTx/>
              <a:buChar char="-"/>
            </a:pPr>
            <a:r>
              <a:rPr lang="en-US" altLang="hu-HU" sz="1000" dirty="0" smtClean="0"/>
              <a:t> Reshape handler is called when the dimensions of the application window are changed by the user.</a:t>
            </a:r>
          </a:p>
          <a:p>
            <a:pPr>
              <a:buFontTx/>
              <a:buChar char="-"/>
            </a:pPr>
            <a:r>
              <a:rPr lang="en-US" altLang="hu-HU" sz="1000" dirty="0" smtClean="0"/>
              <a:t> Mouse event means the pressing or releasing the button of the mouse.</a:t>
            </a:r>
          </a:p>
          <a:p>
            <a:pPr>
              <a:buFontTx/>
              <a:buChar char="-"/>
            </a:pPr>
            <a:r>
              <a:rPr lang="en-US" altLang="hu-HU" sz="1000" dirty="0" smtClean="0"/>
              <a:t> Idle event indicates the time elapsed and our virtual world model should be updated to reflect the new time.</a:t>
            </a:r>
          </a:p>
          <a:p>
            <a:r>
              <a:rPr lang="en-US" altLang="hu-HU" sz="1000" dirty="0" smtClean="0"/>
              <a:t>Event handler registration is optional with the exception of the Display event. If we do not register a handler function, nothing special happens when this event occurs. </a:t>
            </a:r>
            <a:endParaRPr lang="hu-HU" altLang="hu-HU" sz="1000" dirty="0" smtClean="0"/>
          </a:p>
          <a:p>
            <a:endParaRPr lang="hu-HU" altLang="hu-HU"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000125" y="774700"/>
            <a:ext cx="5099050" cy="3824288"/>
          </a:xfrm>
        </p:spPr>
      </p:sp>
      <p:sp>
        <p:nvSpPr>
          <p:cNvPr id="3" name="Jegyzetek helye 2"/>
          <p:cNvSpPr>
            <a:spLocks noGrp="1"/>
          </p:cNvSpPr>
          <p:nvPr>
            <p:ph type="body" idx="1"/>
          </p:nvPr>
        </p:nvSpPr>
        <p:spPr>
          <a:xfrm>
            <a:off x="417302" y="4862513"/>
            <a:ext cx="6300700" cy="4308475"/>
          </a:xfrm>
        </p:spPr>
        <p:txBody>
          <a:bodyPr/>
          <a:lstStyle/>
          <a:p>
            <a:r>
              <a:rPr lang="en-US" sz="1000" noProof="0" dirty="0" smtClean="0"/>
              <a:t>Primitives (e.g.</a:t>
            </a:r>
            <a:r>
              <a:rPr lang="en-US" sz="1000" baseline="0" noProof="0" dirty="0" smtClean="0"/>
              <a:t> a line or a </a:t>
            </a:r>
            <a:r>
              <a:rPr lang="hu-HU" sz="1000" baseline="0" noProof="0" dirty="0" err="1" smtClean="0"/>
              <a:t>triangle</a:t>
            </a:r>
            <a:r>
              <a:rPr lang="hu-HU" sz="1000" baseline="0" noProof="0" dirty="0" smtClean="0"/>
              <a:t> </a:t>
            </a:r>
            <a:r>
              <a:rPr lang="hu-HU" sz="1000" baseline="0" noProof="0" dirty="0" err="1" smtClean="0"/>
              <a:t>mesh</a:t>
            </a:r>
            <a:r>
              <a:rPr lang="en-US" sz="1000" baseline="0" noProof="0" dirty="0" smtClean="0"/>
              <a:t>) go down the pipeline, each having multiple vertices associated with their homogeneous coordinates and possible attributes (e.g. vertex color). Primitives must be transformed to normalized device space for clipping, which requires the transformation of its vertices with the modeling, viewing and projection transformation matrices. Clipping is done, so is homogeneous division if the fourth homogeneous coordinate is not 1. Then the primitive is transformed to screen space taking into account the viewport position and size. The primitive is rasterized in screen space. </a:t>
            </a:r>
          </a:p>
          <a:p>
            <a:r>
              <a:rPr lang="en-US" sz="1000" baseline="0" noProof="0" dirty="0" smtClean="0"/>
              <a:t>For performance reasons, OpenGL 3 retained mode requires the application to prepare the complete data of the vertices and attributes of a single object rather than passing them one by one. These data are to be stored in arrays on the GPU, called </a:t>
            </a:r>
            <a:r>
              <a:rPr lang="en-US" sz="1000" b="1" baseline="0" noProof="0" dirty="0" smtClean="0"/>
              <a:t>Vertex Buffer Object </a:t>
            </a:r>
            <a:r>
              <a:rPr lang="en-US" sz="1000" baseline="0" noProof="0" dirty="0" smtClean="0"/>
              <a:t>(</a:t>
            </a:r>
            <a:r>
              <a:rPr lang="en-US" sz="1000" b="1" baseline="0" noProof="0" dirty="0" smtClean="0"/>
              <a:t>VBO</a:t>
            </a:r>
            <a:r>
              <a:rPr lang="en-US" sz="1000" baseline="0" noProof="0" dirty="0" smtClean="0"/>
              <a:t>). An object can have multiple VBOs, for example, we can put coordinates in a single array and vertex colors in another. Different VBOs are encapsulated into a </a:t>
            </a:r>
            <a:r>
              <a:rPr lang="en-US" sz="1000" b="1" baseline="0" noProof="0" dirty="0" smtClean="0"/>
              <a:t>Vertex Array Object</a:t>
            </a:r>
            <a:r>
              <a:rPr lang="en-US" sz="1000" baseline="0" noProof="0" dirty="0" smtClean="0"/>
              <a:t> (</a:t>
            </a:r>
            <a:r>
              <a:rPr lang="en-US" sz="1000" b="1" baseline="0" noProof="0" dirty="0" smtClean="0"/>
              <a:t>VAO</a:t>
            </a:r>
            <a:r>
              <a:rPr lang="en-US" sz="1000" baseline="0" noProof="0" dirty="0" smtClean="0"/>
              <a:t>) that also stores information about how the data should be fetched from the VBOs and sent to the input registers of the </a:t>
            </a:r>
            <a:r>
              <a:rPr lang="hu-HU" sz="1000" b="1" baseline="0" noProof="0" dirty="0" smtClean="0"/>
              <a:t>V</a:t>
            </a:r>
            <a:r>
              <a:rPr lang="en-US" sz="1000" b="1" baseline="0" noProof="0" dirty="0" err="1" smtClean="0"/>
              <a:t>ertex</a:t>
            </a:r>
            <a:r>
              <a:rPr lang="en-US" sz="1000" b="1" baseline="0" noProof="0" dirty="0" smtClean="0"/>
              <a:t> </a:t>
            </a:r>
            <a:r>
              <a:rPr lang="hu-HU" sz="1000" b="1" dirty="0" err="1"/>
              <a:t>S</a:t>
            </a:r>
            <a:r>
              <a:rPr lang="en-US" sz="1000" b="1" baseline="0" noProof="0" dirty="0" err="1" smtClean="0"/>
              <a:t>hader</a:t>
            </a:r>
            <a:r>
              <a:rPr lang="en-US" sz="1000" baseline="0" noProof="0" dirty="0" smtClean="0"/>
              <a:t>. A single input register can store four 32 bit long words (4 floats called vec4, or four integers) and is called </a:t>
            </a:r>
            <a:r>
              <a:rPr lang="en-US" sz="1000" b="1" baseline="0" noProof="0" dirty="0" smtClean="0"/>
              <a:t>Vertex </a:t>
            </a:r>
            <a:r>
              <a:rPr lang="en-US" sz="1000" b="1" baseline="0" noProof="0" dirty="0" err="1" smtClean="0"/>
              <a:t>Attrib</a:t>
            </a:r>
            <a:r>
              <a:rPr lang="en-US" sz="1000" b="1" baseline="0" noProof="0" dirty="0" smtClean="0"/>
              <a:t> Array. </a:t>
            </a:r>
            <a:r>
              <a:rPr lang="en-US" sz="1000" baseline="0" noProof="0" dirty="0" smtClean="0"/>
              <a:t>The responsibility of the Vertex </a:t>
            </a:r>
            <a:r>
              <a:rPr lang="en-US" sz="1000" baseline="0" noProof="0" dirty="0" err="1" smtClean="0"/>
              <a:t>Shader</a:t>
            </a:r>
            <a:r>
              <a:rPr lang="en-US" sz="1000" baseline="0" noProof="0" dirty="0" smtClean="0"/>
              <a:t> is to transform the object to normalized device space. If the concatenation of model, view and projection matrices is given to the Vertex </a:t>
            </a:r>
            <a:r>
              <a:rPr lang="en-US" sz="1000" baseline="0" noProof="0" dirty="0" err="1" smtClean="0"/>
              <a:t>Shader</a:t>
            </a:r>
            <a:r>
              <a:rPr lang="en-US" sz="1000" baseline="0" noProof="0" dirty="0" smtClean="0"/>
              <a:t>, it is just a single matrix-vector multiplication. The output of the </a:t>
            </a:r>
            <a:r>
              <a:rPr lang="hu-HU" sz="1000" baseline="0" noProof="0" dirty="0" smtClean="0"/>
              <a:t>V</a:t>
            </a:r>
            <a:r>
              <a:rPr lang="en-US" sz="1000" baseline="0" noProof="0" dirty="0" err="1" smtClean="0"/>
              <a:t>ertex</a:t>
            </a:r>
            <a:r>
              <a:rPr lang="en-US" sz="1000" baseline="0" noProof="0" dirty="0" smtClean="0"/>
              <a:t> </a:t>
            </a:r>
            <a:r>
              <a:rPr lang="hu-HU" sz="1000" baseline="0" noProof="0" dirty="0" smtClean="0"/>
              <a:t>S</a:t>
            </a:r>
            <a:r>
              <a:rPr lang="en-US" sz="1000" baseline="0" noProof="0" dirty="0" err="1" smtClean="0"/>
              <a:t>hader</a:t>
            </a:r>
            <a:r>
              <a:rPr lang="en-US" sz="1000" baseline="0" noProof="0" dirty="0" smtClean="0"/>
              <a:t> goes to output registers including </a:t>
            </a:r>
            <a:r>
              <a:rPr lang="en-US" sz="1000" baseline="0" noProof="0" dirty="0" err="1" smtClean="0"/>
              <a:t>gl_Position</a:t>
            </a:r>
            <a:r>
              <a:rPr lang="en-US" sz="1000" baseline="0" noProof="0" dirty="0" smtClean="0"/>
              <a:t> storing the vertex position in normalized device space and other registers storing vertex attributes. Clipping, homogeneous division, viewport transformation and rasterization are performed by the </a:t>
            </a:r>
            <a:r>
              <a:rPr lang="en-US" sz="1000" b="1" baseline="0" noProof="0" dirty="0" smtClean="0"/>
              <a:t>fixed function hardware </a:t>
            </a:r>
            <a:r>
              <a:rPr lang="en-US" sz="1000" baseline="0" noProof="0" dirty="0" smtClean="0"/>
              <a:t>of the GPU, so these steps cannot be programmed. The output of the rasterization step is the sequence of pixels with pixel coordinates and interpolated vertex attributes. Pixel coordinates select the pixel that is modified in the frame buffer. From other vertex attributes and global variables, the pixel color should be computed by another programmable unit called the </a:t>
            </a:r>
            <a:r>
              <a:rPr lang="hu-HU" sz="1000" b="1" baseline="0" noProof="0" dirty="0" smtClean="0"/>
              <a:t>F</a:t>
            </a:r>
            <a:r>
              <a:rPr lang="en-US" sz="1000" b="1" baseline="0" noProof="0" dirty="0" err="1" smtClean="0"/>
              <a:t>ragment</a:t>
            </a:r>
            <a:r>
              <a:rPr lang="en-US" sz="1000" b="1" baseline="0" noProof="0" dirty="0" smtClean="0"/>
              <a:t> </a:t>
            </a:r>
            <a:r>
              <a:rPr lang="hu-HU" sz="1000" b="1" baseline="0" noProof="0" dirty="0" smtClean="0"/>
              <a:t>S</a:t>
            </a:r>
            <a:r>
              <a:rPr lang="en-US" sz="1000" b="1" baseline="0" noProof="0" dirty="0" err="1" smtClean="0"/>
              <a:t>had</a:t>
            </a:r>
            <a:r>
              <a:rPr lang="en-US" sz="1000" baseline="0" noProof="0" dirty="0" err="1" smtClean="0"/>
              <a:t>er</a:t>
            </a:r>
            <a:r>
              <a:rPr lang="en-US" sz="1000" baseline="0" noProof="0" dirty="0" smtClean="0"/>
              <a:t>.  </a:t>
            </a:r>
          </a:p>
        </p:txBody>
      </p:sp>
    </p:spTree>
    <p:extLst>
      <p:ext uri="{BB962C8B-B14F-4D97-AF65-F5344CB8AC3E}">
        <p14:creationId xmlns:p14="http://schemas.microsoft.com/office/powerpoint/2010/main" val="3406896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000125" y="774700"/>
            <a:ext cx="5099050" cy="3824288"/>
          </a:xfrm>
        </p:spPr>
      </p:sp>
      <p:sp>
        <p:nvSpPr>
          <p:cNvPr id="3" name="Jegyzetek helye 2"/>
          <p:cNvSpPr>
            <a:spLocks noGrp="1"/>
          </p:cNvSpPr>
          <p:nvPr>
            <p:ph type="body" idx="1"/>
          </p:nvPr>
        </p:nvSpPr>
        <p:spPr/>
        <p:txBody>
          <a:bodyPr/>
          <a:lstStyle/>
          <a:p>
            <a:r>
              <a:rPr lang="en-US" sz="1000" noProof="0" dirty="0" smtClean="0"/>
              <a:t>Let us zoom out the connection of the vertex buffer objects, vertex</a:t>
            </a:r>
            <a:r>
              <a:rPr lang="en-US" sz="1000" baseline="0" noProof="0" dirty="0" smtClean="0"/>
              <a:t> </a:t>
            </a:r>
            <a:r>
              <a:rPr lang="en-US" sz="1000" baseline="0" noProof="0" dirty="0" err="1" smtClean="0"/>
              <a:t>shader</a:t>
            </a:r>
            <a:r>
              <a:rPr lang="en-US" sz="1000" baseline="0" noProof="0" dirty="0" smtClean="0"/>
              <a:t> </a:t>
            </a:r>
            <a:r>
              <a:rPr lang="en-US" sz="1000" noProof="0" dirty="0" smtClean="0"/>
              <a:t>input registers called </a:t>
            </a:r>
            <a:r>
              <a:rPr lang="en-US" sz="1000" noProof="0" dirty="0" err="1" smtClean="0"/>
              <a:t>AttribArrays</a:t>
            </a:r>
            <a:r>
              <a:rPr lang="en-US" sz="1000" noProof="0" dirty="0" smtClean="0"/>
              <a:t>,</a:t>
            </a:r>
            <a:r>
              <a:rPr lang="en-US" sz="1000" baseline="0" noProof="0" dirty="0" smtClean="0"/>
              <a:t> and vertex </a:t>
            </a:r>
            <a:r>
              <a:rPr lang="en-US" sz="1000" baseline="0" noProof="0" dirty="0" err="1" smtClean="0"/>
              <a:t>shader</a:t>
            </a:r>
            <a:r>
              <a:rPr lang="en-US" sz="1000" baseline="0" noProof="0" dirty="0" smtClean="0"/>
              <a:t> input variables. The object is described in arrays called VBOs. For example, coordinates can be stored in one array, colors in another (this strategy is called Structure Of Arrays, or SOA for short). To allow the Vertex </a:t>
            </a:r>
            <a:r>
              <a:rPr lang="en-US" sz="1000" baseline="0" noProof="0" dirty="0" err="1" smtClean="0"/>
              <a:t>Shader</a:t>
            </a:r>
            <a:r>
              <a:rPr lang="en-US" sz="1000" baseline="0" noProof="0" dirty="0" smtClean="0"/>
              <a:t> to process a vertex, its input registers must be filled with the data of that particular vertex, one vertex at a time. Function </a:t>
            </a:r>
            <a:r>
              <a:rPr lang="en-US" sz="1000" b="1" baseline="0" noProof="0" dirty="0" err="1" smtClean="0"/>
              <a:t>glVertexAttribPointer</a:t>
            </a:r>
            <a:r>
              <a:rPr lang="en-US" sz="1000" baseline="0" noProof="0" dirty="0" smtClean="0"/>
              <a:t> tells the GPU how to interpret the data in VBOs, from where the data of a single vertex can be fetched, and in which </a:t>
            </a:r>
            <a:r>
              <a:rPr lang="en-US" sz="1000" baseline="0" noProof="0" dirty="0" err="1" smtClean="0"/>
              <a:t>AttribArray</a:t>
            </a:r>
            <a:r>
              <a:rPr lang="en-US" sz="1000" baseline="0" noProof="0" dirty="0" smtClean="0"/>
              <a:t> a data element should be copied. For example, coordinates can be copied to AttribArray0 while colors to AttribArray1 (a single register can store 4 floats).</a:t>
            </a:r>
          </a:p>
          <a:p>
            <a:r>
              <a:rPr lang="en-US" sz="1000" baseline="0" noProof="0" dirty="0" smtClean="0"/>
              <a:t>When the Vertex </a:t>
            </a:r>
            <a:r>
              <a:rPr lang="en-US" sz="1000" baseline="0" noProof="0" dirty="0" err="1" smtClean="0"/>
              <a:t>Shader</a:t>
            </a:r>
            <a:r>
              <a:rPr lang="en-US" sz="1000" baseline="0" noProof="0" dirty="0" smtClean="0"/>
              <a:t> runs, it can fetch its input registers. It would not be too elegant if we had to refer to the name of the input register, e.g. </a:t>
            </a:r>
            <a:r>
              <a:rPr lang="en-US" sz="1000" baseline="0" noProof="0" dirty="0" err="1" smtClean="0"/>
              <a:t>AttribArray</a:t>
            </a:r>
            <a:r>
              <a:rPr lang="en-US" sz="1000" baseline="0" noProof="0" dirty="0" smtClean="0"/>
              <a:t> 0, so it is possible to assign variable names to it. For example, AttribArray0 can be the ”</a:t>
            </a:r>
            <a:r>
              <a:rPr lang="en-US" sz="1000" baseline="0" noProof="0" dirty="0" err="1" smtClean="0"/>
              <a:t>vertexPosition</a:t>
            </a:r>
            <a:r>
              <a:rPr lang="en-US" sz="1000" baseline="0" noProof="0" dirty="0" smtClean="0"/>
              <a:t>”. </a:t>
            </a:r>
          </a:p>
          <a:p>
            <a:r>
              <a:rPr lang="en-US" sz="1000" baseline="0" noProof="0" dirty="0" smtClean="0"/>
              <a:t>Note that this was only one possibility of data organization. For example, it is also perfectly reasonable to put all data in a single array where coordinates and attributes of a single vertex are not separated (this strategy is the Array Of Structures, or AOS). In this case </a:t>
            </a:r>
            <a:r>
              <a:rPr lang="en-US" sz="1000" baseline="0" noProof="0" dirty="0" err="1" smtClean="0"/>
              <a:t>glVertexAttribPointer</a:t>
            </a:r>
            <a:r>
              <a:rPr lang="en-US" sz="1000" baseline="0" noProof="0" dirty="0" smtClean="0"/>
              <a:t> should tell the GPU where an attribute starts in the array and what the step size (stride) is.</a:t>
            </a:r>
            <a:endParaRPr lang="en-US" sz="1000" noProof="0" dirty="0"/>
          </a:p>
        </p:txBody>
      </p:sp>
    </p:spTree>
    <p:extLst>
      <p:ext uri="{BB962C8B-B14F-4D97-AF65-F5344CB8AC3E}">
        <p14:creationId xmlns:p14="http://schemas.microsoft.com/office/powerpoint/2010/main" val="1562791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000125" y="774700"/>
            <a:ext cx="5099050" cy="3824288"/>
          </a:xfrm>
        </p:spPr>
      </p:sp>
      <p:sp>
        <p:nvSpPr>
          <p:cNvPr id="3" name="Jegyzetek helye 2"/>
          <p:cNvSpPr>
            <a:spLocks noGrp="1"/>
          </p:cNvSpPr>
          <p:nvPr>
            <p:ph type="body" idx="1"/>
          </p:nvPr>
        </p:nvSpPr>
        <p:spPr/>
        <p:txBody>
          <a:bodyPr/>
          <a:lstStyle/>
          <a:p>
            <a:r>
              <a:rPr lang="en-US" altLang="hu-HU" sz="1000" dirty="0" smtClean="0"/>
              <a:t>In the main function of a graphics application,</a:t>
            </a:r>
            <a:r>
              <a:rPr lang="en-US" altLang="hu-HU" sz="1000" baseline="0" dirty="0" smtClean="0"/>
              <a:t> we set up the application window with the help of GLUT telling the initial position, size, what data should be stored in a pixel, and also what functions should be called when different events happen. At the end, the message loop is started, which checks whether any event occurred for which we have registered an event handler, and if this is the case, it calls the respective event handler. </a:t>
            </a:r>
          </a:p>
          <a:p>
            <a:r>
              <a:rPr lang="en-US" altLang="hu-HU" sz="1000" baseline="0" dirty="0" smtClean="0"/>
              <a:t>The main function can also be used to initialize data in OpenGL (on the GPU), especially those which are needed from the beginning of the program execution and which do not change during the application. We need </a:t>
            </a:r>
            <a:r>
              <a:rPr lang="en-US" altLang="hu-HU" sz="1000" baseline="0" dirty="0" err="1" smtClean="0"/>
              <a:t>shader</a:t>
            </a:r>
            <a:r>
              <a:rPr lang="en-US" altLang="hu-HU" sz="1000" baseline="0" dirty="0" smtClean="0"/>
              <a:t> programs from the beginning, so this is a typical place to compile and link </a:t>
            </a:r>
            <a:r>
              <a:rPr lang="en-US" altLang="hu-HU" sz="1000" baseline="0" dirty="0" err="1" smtClean="0"/>
              <a:t>shader</a:t>
            </a:r>
            <a:r>
              <a:rPr lang="en-US" altLang="hu-HU" sz="1000" baseline="0" dirty="0" smtClean="0"/>
              <a:t> programs and upload them to the GPU.</a:t>
            </a:r>
            <a:endParaRPr lang="en-US" sz="1000" noProof="0" dirty="0" smtClean="0"/>
          </a:p>
          <a:p>
            <a:r>
              <a:rPr lang="en-US" sz="1000" noProof="0" dirty="0" smtClean="0"/>
              <a:t>Let</a:t>
            </a:r>
            <a:r>
              <a:rPr lang="en-US" sz="1000" baseline="0" noProof="0" dirty="0" smtClean="0"/>
              <a:t> us start with the main function. Two header files are needed.</a:t>
            </a:r>
            <a:endParaRPr lang="en-US" sz="1000" noProof="0" dirty="0" smtClean="0"/>
          </a:p>
          <a:p>
            <a:r>
              <a:rPr lang="en-US" sz="1000" noProof="0" dirty="0" smtClean="0"/>
              <a:t>GLEW is the </a:t>
            </a:r>
            <a:r>
              <a:rPr lang="en-US" sz="1000" noProof="0" dirty="0" err="1" smtClean="0"/>
              <a:t>opengl</a:t>
            </a:r>
            <a:r>
              <a:rPr lang="en-US" sz="1000" noProof="0" dirty="0" smtClean="0"/>
              <a:t> Extension</a:t>
            </a:r>
            <a:r>
              <a:rPr lang="en-US" sz="1000" baseline="0" noProof="0" dirty="0" smtClean="0"/>
              <a:t> Wrangler library that finds out what extensions are supported by the current GPU in run time. </a:t>
            </a:r>
            <a:r>
              <a:rPr lang="hu-HU" sz="1000" baseline="0" noProof="0" dirty="0" err="1" smtClean="0"/>
              <a:t>It</a:t>
            </a:r>
            <a:r>
              <a:rPr lang="hu-HU" sz="1000" baseline="0" noProof="0" dirty="0" smtClean="0"/>
              <a:t> is </a:t>
            </a:r>
            <a:r>
              <a:rPr lang="hu-HU" sz="1000" baseline="0" noProof="0" dirty="0" err="1" smtClean="0"/>
              <a:t>our</a:t>
            </a:r>
            <a:r>
              <a:rPr lang="hu-HU" sz="1000" baseline="0" noProof="0" dirty="0" smtClean="0"/>
              <a:t> </a:t>
            </a:r>
            <a:r>
              <a:rPr lang="hu-HU" sz="1000" baseline="0" noProof="0" dirty="0" err="1" smtClean="0"/>
              <a:t>interface</a:t>
            </a:r>
            <a:r>
              <a:rPr lang="hu-HU" sz="1000" baseline="0" noProof="0" dirty="0" smtClean="0"/>
              <a:t> </a:t>
            </a:r>
            <a:r>
              <a:rPr lang="hu-HU" sz="1000" baseline="0" noProof="0" dirty="0" err="1" smtClean="0"/>
              <a:t>to</a:t>
            </a:r>
            <a:r>
              <a:rPr lang="hu-HU" sz="1000" baseline="0" noProof="0" dirty="0" smtClean="0"/>
              <a:t> </a:t>
            </a:r>
            <a:r>
              <a:rPr lang="hu-HU" sz="1000" baseline="0" noProof="0" dirty="0" err="1" smtClean="0"/>
              <a:t>OpenGL</a:t>
            </a:r>
            <a:r>
              <a:rPr lang="hu-HU" sz="1000" baseline="0" noProof="0" dirty="0" smtClean="0"/>
              <a:t>, </a:t>
            </a:r>
            <a:r>
              <a:rPr lang="hu-HU" sz="1000" baseline="0" noProof="0" dirty="0" err="1" smtClean="0"/>
              <a:t>which</a:t>
            </a:r>
            <a:r>
              <a:rPr lang="hu-HU" sz="1000" baseline="0" noProof="0" dirty="0" smtClean="0"/>
              <a:t> </a:t>
            </a:r>
            <a:r>
              <a:rPr lang="hu-HU" sz="1000" baseline="0" noProof="0" dirty="0" err="1" smtClean="0"/>
              <a:t>works</a:t>
            </a:r>
            <a:r>
              <a:rPr lang="hu-HU" sz="1000" baseline="0" noProof="0" dirty="0" smtClean="0"/>
              <a:t> </a:t>
            </a:r>
            <a:r>
              <a:rPr lang="hu-HU" sz="1000" baseline="0" noProof="0" dirty="0" err="1" smtClean="0"/>
              <a:t>even</a:t>
            </a:r>
            <a:r>
              <a:rPr lang="hu-HU" sz="1000" baseline="0" noProof="0" dirty="0" smtClean="0"/>
              <a:t> </a:t>
            </a:r>
            <a:r>
              <a:rPr lang="hu-HU" sz="1000" baseline="0" noProof="0" dirty="0" err="1" smtClean="0"/>
              <a:t>if</a:t>
            </a:r>
            <a:r>
              <a:rPr lang="hu-HU" sz="1000" baseline="0" noProof="0" dirty="0" smtClean="0"/>
              <a:t> </a:t>
            </a:r>
            <a:r>
              <a:rPr lang="hu-HU" sz="1000" baseline="0" noProof="0" dirty="0" err="1" smtClean="0"/>
              <a:t>we</a:t>
            </a:r>
            <a:r>
              <a:rPr lang="hu-HU" sz="1000" baseline="0" noProof="0" dirty="0" smtClean="0"/>
              <a:t> </a:t>
            </a:r>
            <a:r>
              <a:rPr lang="hu-HU" sz="1000" baseline="0" noProof="0" dirty="0" err="1" smtClean="0"/>
              <a:t>select</a:t>
            </a:r>
            <a:r>
              <a:rPr lang="hu-HU" sz="1000" baseline="0" noProof="0" dirty="0" smtClean="0"/>
              <a:t> a </a:t>
            </a:r>
            <a:r>
              <a:rPr lang="hu-HU" sz="1000" baseline="0" noProof="0" dirty="0" err="1" smtClean="0"/>
              <a:t>higher</a:t>
            </a:r>
            <a:r>
              <a:rPr lang="hu-HU" sz="1000" baseline="0" noProof="0" dirty="0" smtClean="0"/>
              <a:t> </a:t>
            </a:r>
            <a:r>
              <a:rPr lang="hu-HU" sz="1000" baseline="0" noProof="0" dirty="0" err="1" smtClean="0"/>
              <a:t>OpenGL</a:t>
            </a:r>
            <a:r>
              <a:rPr lang="hu-HU" sz="1000" baseline="0" noProof="0" dirty="0" smtClean="0"/>
              <a:t> version </a:t>
            </a:r>
            <a:r>
              <a:rPr lang="hu-HU" sz="1000" baseline="0" noProof="0" dirty="0" err="1" smtClean="0"/>
              <a:t>that</a:t>
            </a:r>
            <a:r>
              <a:rPr lang="hu-HU" sz="1000" baseline="0" noProof="0" dirty="0" smtClean="0"/>
              <a:t> is </a:t>
            </a:r>
            <a:r>
              <a:rPr lang="hu-HU" sz="1000" baseline="0" noProof="0" dirty="0" err="1" smtClean="0"/>
              <a:t>supported</a:t>
            </a:r>
            <a:r>
              <a:rPr lang="hu-HU" sz="1000" baseline="0" noProof="0" dirty="0" smtClean="0"/>
              <a:t> </a:t>
            </a:r>
            <a:r>
              <a:rPr lang="hu-HU" sz="1000" baseline="0" noProof="0" dirty="0" err="1" smtClean="0"/>
              <a:t>by</a:t>
            </a:r>
            <a:r>
              <a:rPr lang="hu-HU" sz="1000" baseline="0" noProof="0" dirty="0" smtClean="0"/>
              <a:t> </a:t>
            </a:r>
            <a:r>
              <a:rPr lang="hu-HU" sz="1000" baseline="0" noProof="0" dirty="0" err="1" smtClean="0"/>
              <a:t>the</a:t>
            </a:r>
            <a:r>
              <a:rPr lang="hu-HU" sz="1000" baseline="0" noProof="0" dirty="0" smtClean="0"/>
              <a:t> </a:t>
            </a:r>
            <a:r>
              <a:rPr lang="hu-HU" sz="1000" baseline="0" noProof="0" dirty="0" err="1" smtClean="0"/>
              <a:t>header</a:t>
            </a:r>
            <a:r>
              <a:rPr lang="hu-HU" sz="1000" baseline="0" noProof="0" dirty="0" smtClean="0"/>
              <a:t> file </a:t>
            </a:r>
            <a:r>
              <a:rPr lang="hu-HU" sz="1000" baseline="0" noProof="0" dirty="0" err="1" smtClean="0"/>
              <a:t>in</a:t>
            </a:r>
            <a:r>
              <a:rPr lang="hu-HU" sz="1000" baseline="0" noProof="0" dirty="0" smtClean="0"/>
              <a:t> </a:t>
            </a:r>
            <a:r>
              <a:rPr lang="hu-HU" sz="1000" baseline="0" noProof="0" dirty="0" err="1" smtClean="0"/>
              <a:t>our</a:t>
            </a:r>
            <a:r>
              <a:rPr lang="hu-HU" sz="1000" baseline="0" noProof="0" dirty="0" smtClean="0"/>
              <a:t> computer (</a:t>
            </a:r>
            <a:r>
              <a:rPr lang="hu-HU" sz="1000" baseline="0" noProof="0" dirty="0" err="1" smtClean="0"/>
              <a:t>If</a:t>
            </a:r>
            <a:r>
              <a:rPr lang="hu-HU" sz="1000" baseline="0" noProof="0" dirty="0" smtClean="0"/>
              <a:t> </a:t>
            </a:r>
            <a:r>
              <a:rPr lang="hu-HU" sz="1000" baseline="0" noProof="0" dirty="0" err="1" smtClean="0"/>
              <a:t>you</a:t>
            </a:r>
            <a:r>
              <a:rPr lang="hu-HU" sz="1000" baseline="0" noProof="0" dirty="0" smtClean="0"/>
              <a:t> </a:t>
            </a:r>
            <a:r>
              <a:rPr lang="hu-HU" sz="1000" baseline="0" noProof="0" dirty="0" err="1" smtClean="0"/>
              <a:t>have</a:t>
            </a:r>
            <a:r>
              <a:rPr lang="hu-HU" sz="1000" baseline="0" noProof="0" dirty="0" smtClean="0"/>
              <a:t> a </a:t>
            </a:r>
            <a:r>
              <a:rPr lang="hu-HU" sz="1000" baseline="0" noProof="0" dirty="0" err="1" smtClean="0"/>
              <a:t>MsWindows</a:t>
            </a:r>
            <a:r>
              <a:rPr lang="hu-HU" sz="1000" baseline="0" noProof="0" dirty="0" smtClean="0"/>
              <a:t> </a:t>
            </a:r>
            <a:r>
              <a:rPr lang="hu-HU" sz="1000" baseline="0" noProof="0" dirty="0" err="1" smtClean="0"/>
              <a:t>system</a:t>
            </a:r>
            <a:r>
              <a:rPr lang="hu-HU" sz="1000" baseline="0" noProof="0" dirty="0" smtClean="0"/>
              <a:t>, </a:t>
            </a:r>
            <a:r>
              <a:rPr lang="hu-HU" sz="1000" baseline="0" noProof="0" dirty="0" err="1" smtClean="0"/>
              <a:t>it</a:t>
            </a:r>
            <a:r>
              <a:rPr lang="hu-HU" sz="1000" baseline="0" noProof="0" dirty="0" smtClean="0"/>
              <a:t> is </a:t>
            </a:r>
            <a:r>
              <a:rPr lang="hu-HU" sz="1000" baseline="0" noProof="0" dirty="0" err="1" smtClean="0"/>
              <a:t>very</a:t>
            </a:r>
            <a:r>
              <a:rPr lang="hu-HU" sz="1000" baseline="0" noProof="0" dirty="0" smtClean="0"/>
              <a:t> </a:t>
            </a:r>
            <a:r>
              <a:rPr lang="hu-HU" sz="1000" baseline="0" noProof="0" dirty="0" err="1" smtClean="0"/>
              <a:t>likely</a:t>
            </a:r>
            <a:r>
              <a:rPr lang="hu-HU" sz="1000" baseline="0" noProof="0" dirty="0" smtClean="0"/>
              <a:t> </a:t>
            </a:r>
            <a:r>
              <a:rPr lang="hu-HU" sz="1000" baseline="0" noProof="0" dirty="0" err="1" smtClean="0"/>
              <a:t>that</a:t>
            </a:r>
            <a:r>
              <a:rPr lang="hu-HU" sz="1000" baseline="0" noProof="0" dirty="0" smtClean="0"/>
              <a:t> </a:t>
            </a:r>
            <a:r>
              <a:rPr lang="hu-HU" sz="1000" baseline="0" noProof="0" dirty="0" err="1" smtClean="0"/>
              <a:t>your</a:t>
            </a:r>
            <a:r>
              <a:rPr lang="hu-HU" sz="1000" baseline="0" noProof="0" dirty="0" smtClean="0"/>
              <a:t> </a:t>
            </a:r>
            <a:r>
              <a:rPr lang="hu-HU" sz="1000" baseline="0" noProof="0" dirty="0" err="1" smtClean="0"/>
              <a:t>opengl</a:t>
            </a:r>
            <a:r>
              <a:rPr lang="hu-HU" sz="1000" baseline="0" noProof="0" dirty="0" smtClean="0"/>
              <a:t> </a:t>
            </a:r>
            <a:r>
              <a:rPr lang="hu-HU" sz="1000" baseline="0" noProof="0" dirty="0" err="1" smtClean="0"/>
              <a:t>header</a:t>
            </a:r>
            <a:r>
              <a:rPr lang="hu-HU" sz="1000" baseline="0" noProof="0" dirty="0" smtClean="0"/>
              <a:t> and </a:t>
            </a:r>
            <a:r>
              <a:rPr lang="hu-HU" sz="1000" baseline="0" noProof="0" dirty="0" err="1" smtClean="0"/>
              <a:t>library</a:t>
            </a:r>
            <a:r>
              <a:rPr lang="hu-HU" sz="1000" baseline="0" noProof="0" dirty="0" smtClean="0"/>
              <a:t> </a:t>
            </a:r>
            <a:r>
              <a:rPr lang="hu-HU" sz="1000" baseline="0" noProof="0" dirty="0" err="1" smtClean="0"/>
              <a:t>files</a:t>
            </a:r>
            <a:r>
              <a:rPr lang="hu-HU" sz="1000" baseline="0" noProof="0" dirty="0" smtClean="0"/>
              <a:t> </a:t>
            </a:r>
            <a:r>
              <a:rPr lang="hu-HU" sz="1000" baseline="0" noProof="0" dirty="0" err="1" smtClean="0"/>
              <a:t>support</a:t>
            </a:r>
            <a:r>
              <a:rPr lang="hu-HU" sz="1000" baseline="0" noProof="0" dirty="0" smtClean="0"/>
              <a:t> </a:t>
            </a:r>
            <a:r>
              <a:rPr lang="hu-HU" sz="1000" baseline="0" noProof="0" dirty="0" err="1" smtClean="0"/>
              <a:t>only</a:t>
            </a:r>
            <a:r>
              <a:rPr lang="hu-HU" sz="1000" baseline="0" noProof="0" dirty="0" smtClean="0"/>
              <a:t> </a:t>
            </a:r>
            <a:r>
              <a:rPr lang="hu-HU" sz="1000" baseline="0" noProof="0" dirty="0" err="1" smtClean="0"/>
              <a:t>OpenGL</a:t>
            </a:r>
            <a:r>
              <a:rPr lang="hu-HU" sz="1000" baseline="0" noProof="0" dirty="0" smtClean="0"/>
              <a:t> 1.0, </a:t>
            </a:r>
            <a:r>
              <a:rPr lang="hu-HU" sz="1000" baseline="0" noProof="0" dirty="0" err="1" smtClean="0"/>
              <a:t>while</a:t>
            </a:r>
            <a:r>
              <a:rPr lang="hu-HU" sz="1000" baseline="0" noProof="0" dirty="0" smtClean="0"/>
              <a:t> </a:t>
            </a:r>
            <a:r>
              <a:rPr lang="hu-HU" sz="1000" baseline="0" noProof="0" dirty="0" err="1" smtClean="0"/>
              <a:t>we</a:t>
            </a:r>
            <a:r>
              <a:rPr lang="hu-HU" sz="1000" baseline="0" noProof="0" dirty="0" smtClean="0"/>
              <a:t> </a:t>
            </a:r>
            <a:r>
              <a:rPr lang="hu-HU" sz="1000" baseline="0" noProof="0" dirty="0" err="1" smtClean="0"/>
              <a:t>work</a:t>
            </a:r>
            <a:r>
              <a:rPr lang="hu-HU" sz="1000" baseline="0" noProof="0" dirty="0" smtClean="0"/>
              <a:t> </a:t>
            </a:r>
            <a:r>
              <a:rPr lang="hu-HU" sz="1000" baseline="0" noProof="0" dirty="0" err="1" smtClean="0"/>
              <a:t>in</a:t>
            </a:r>
            <a:r>
              <a:rPr lang="hu-HU" sz="1000" baseline="0" noProof="0" dirty="0" smtClean="0"/>
              <a:t> </a:t>
            </a:r>
            <a:r>
              <a:rPr lang="hu-HU" sz="1000" baseline="0" noProof="0" dirty="0" err="1" smtClean="0"/>
              <a:t>OpenGL</a:t>
            </a:r>
            <a:r>
              <a:rPr lang="hu-HU" sz="1000" baseline="0" noProof="0" dirty="0" smtClean="0"/>
              <a:t> 3.3 </a:t>
            </a:r>
            <a:r>
              <a:rPr lang="hu-HU" sz="1000" baseline="0" noProof="0" dirty="0" err="1" smtClean="0"/>
              <a:t>or</a:t>
            </a:r>
            <a:r>
              <a:rPr lang="hu-HU" sz="1000" baseline="0" noProof="0" dirty="0" smtClean="0"/>
              <a:t> </a:t>
            </a:r>
            <a:r>
              <a:rPr lang="hu-HU" sz="1000" baseline="0" noProof="0" dirty="0" err="1" smtClean="0"/>
              <a:t>higher</a:t>
            </a:r>
            <a:r>
              <a:rPr lang="hu-HU" sz="1000" baseline="0" noProof="0" dirty="0" smtClean="0"/>
              <a:t> </a:t>
            </a:r>
            <a:r>
              <a:rPr lang="hu-HU" sz="1000" baseline="0" noProof="0" dirty="0" err="1" smtClean="0"/>
              <a:t>versions</a:t>
            </a:r>
            <a:r>
              <a:rPr lang="hu-HU" sz="1000" baseline="0" noProof="0" dirty="0" smtClean="0"/>
              <a:t>. The </a:t>
            </a:r>
            <a:r>
              <a:rPr lang="hu-HU" sz="1000" baseline="0" noProof="0" dirty="0" err="1" smtClean="0"/>
              <a:t>difference</a:t>
            </a:r>
            <a:r>
              <a:rPr lang="hu-HU" sz="1000" baseline="0" noProof="0" dirty="0" smtClean="0"/>
              <a:t> is made </a:t>
            </a:r>
            <a:r>
              <a:rPr lang="hu-HU" sz="1000" baseline="0" noProof="0" dirty="0" err="1" smtClean="0"/>
              <a:t>by</a:t>
            </a:r>
            <a:r>
              <a:rPr lang="hu-HU" sz="1000" baseline="0" noProof="0" dirty="0" smtClean="0"/>
              <a:t> GLEW).</a:t>
            </a:r>
          </a:p>
          <a:p>
            <a:r>
              <a:rPr lang="en-US" sz="1000" baseline="0" noProof="0" dirty="0" smtClean="0"/>
              <a:t>GLUT is a windowing utility toolkit to set up the application window and to manage events. </a:t>
            </a:r>
          </a:p>
          <a:p>
            <a:r>
              <a:rPr lang="en-US" sz="1000" baseline="0" noProof="0" dirty="0" smtClean="0"/>
              <a:t>In the main functions, first the application window is set up with glut calls:</a:t>
            </a:r>
          </a:p>
          <a:p>
            <a:r>
              <a:rPr lang="en-US" sz="1000" baseline="0" noProof="0" dirty="0" smtClean="0"/>
              <a:t>- </a:t>
            </a:r>
            <a:r>
              <a:rPr lang="en-US" sz="1000" baseline="0" noProof="0" dirty="0" err="1" smtClean="0"/>
              <a:t>glutInit</a:t>
            </a:r>
            <a:r>
              <a:rPr lang="en-US" sz="1000" baseline="0" noProof="0" dirty="0" smtClean="0"/>
              <a:t> initializes glut and allows use to communicate with the GPU via OpenGL. </a:t>
            </a:r>
          </a:p>
          <a:p>
            <a:r>
              <a:rPr lang="en-US" sz="1000" baseline="0" noProof="0" dirty="0" smtClean="0"/>
              <a:t>- </a:t>
            </a:r>
            <a:r>
              <a:rPr lang="en-US" sz="1000" baseline="0" noProof="0" dirty="0" err="1" smtClean="0"/>
              <a:t>glutInitContextVersion</a:t>
            </a:r>
            <a:r>
              <a:rPr lang="en-US" sz="1000" baseline="0" noProof="0" dirty="0" smtClean="0"/>
              <a:t> sets the required OpenGL version. In this case, we want OpenGL 3.</a:t>
            </a:r>
            <a:r>
              <a:rPr lang="hu-HU" sz="1000" baseline="0" noProof="0" dirty="0" smtClean="0"/>
              <a:t>3</a:t>
            </a:r>
            <a:r>
              <a:rPr lang="en-US" sz="1000" baseline="0" noProof="0" dirty="0" smtClean="0"/>
              <a:t>.</a:t>
            </a:r>
          </a:p>
          <a:p>
            <a:r>
              <a:rPr lang="en-US" sz="1000" baseline="0" noProof="0" dirty="0" smtClean="0"/>
              <a:t>- </a:t>
            </a:r>
            <a:r>
              <a:rPr lang="en-US" sz="1000" baseline="0" noProof="0" dirty="0" err="1" smtClean="0"/>
              <a:t>glutInitWindowSize</a:t>
            </a:r>
            <a:r>
              <a:rPr lang="en-US" sz="1000" baseline="0" noProof="0" dirty="0" smtClean="0"/>
              <a:t> specifies the initial resolution of the application window.</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baseline="0" noProof="0" dirty="0" smtClean="0"/>
              <a:t>- </a:t>
            </a:r>
            <a:r>
              <a:rPr lang="en-US" sz="1000" baseline="0" noProof="0" dirty="0" err="1" smtClean="0"/>
              <a:t>glutInitWindowPosition</a:t>
            </a:r>
            <a:r>
              <a:rPr lang="en-US" sz="1000" baseline="0" noProof="0" dirty="0" smtClean="0"/>
              <a:t> specifies where it is initially placed relative to the upper left corner of the screen.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baseline="0" noProof="0" dirty="0" smtClean="0"/>
              <a:t>- </a:t>
            </a:r>
            <a:r>
              <a:rPr lang="en-US" sz="1000" baseline="0" noProof="0" dirty="0" err="1" smtClean="0"/>
              <a:t>glutInitDisplayMode</a:t>
            </a:r>
            <a:r>
              <a:rPr lang="en-US" sz="1000" baseline="0" noProof="0" dirty="0" smtClean="0"/>
              <a:t> tells glut what to store in a single pixel. In the current case, we store 8 bit (default) R,G,B, and A (opacity) values, in two copies to support double buffering.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baseline="0" noProof="0" dirty="0" smtClean="0"/>
              <a:t>- </a:t>
            </a:r>
            <a:r>
              <a:rPr lang="en-US" sz="1000" baseline="0" noProof="0" dirty="0" err="1" smtClean="0"/>
              <a:t>glutCreateWindow</a:t>
            </a:r>
            <a:r>
              <a:rPr lang="en-US" sz="1000" baseline="0" noProof="0" dirty="0" smtClean="0"/>
              <a:t> creates the window, which shows up.</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baseline="0" noProof="0" dirty="0" smtClean="0"/>
              <a:t>The Extension Wrangler is initialized</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sz="1000" baseline="0" noProof="0" dirty="0" err="1" smtClean="0"/>
              <a:t>glewExperimental</a:t>
            </a:r>
            <a:r>
              <a:rPr lang="en-US" sz="1000" baseline="0" noProof="0" dirty="0" smtClean="0"/>
              <a:t> = true: </a:t>
            </a:r>
            <a:r>
              <a:rPr lang="en-US" sz="1000" kern="1200" noProof="0" dirty="0" smtClean="0">
                <a:solidFill>
                  <a:schemeClr val="tx1"/>
                </a:solidFill>
                <a:effectLst/>
                <a:latin typeface="Times New Roman" pitchFamily="18" charset="0"/>
                <a:ea typeface="+mn-ea"/>
                <a:cs typeface="+mn-cs"/>
              </a:rPr>
              <a:t>GLEW obtains information on the supported extensions from the graphics driver,</a:t>
            </a:r>
            <a:r>
              <a:rPr lang="en-US" sz="1000" kern="1200" baseline="0" noProof="0" dirty="0" smtClean="0">
                <a:solidFill>
                  <a:schemeClr val="tx1"/>
                </a:solidFill>
                <a:effectLst/>
                <a:latin typeface="Times New Roman" pitchFamily="18" charset="0"/>
                <a:ea typeface="+mn-ea"/>
                <a:cs typeface="+mn-cs"/>
              </a:rPr>
              <a:t> so if it is not updated, then it might not report all features the GPU can deliver. Setting </a:t>
            </a:r>
            <a:r>
              <a:rPr lang="en-US" sz="1000" baseline="0" noProof="0" dirty="0" err="1" smtClean="0"/>
              <a:t>glewExperimental</a:t>
            </a:r>
            <a:r>
              <a:rPr lang="en-US" sz="1000" baseline="0" noProof="0" dirty="0" smtClean="0"/>
              <a:t> to true gets GLEW to try the extension even if it is not listed by the driver.</a:t>
            </a:r>
            <a:r>
              <a:rPr lang="hu-HU" sz="1000" baseline="0" noProof="0" dirty="0" smtClean="0"/>
              <a:t> </a:t>
            </a:r>
            <a:r>
              <a:rPr lang="hu-HU" sz="1000" baseline="0" noProof="0" dirty="0" err="1" smtClean="0"/>
              <a:t>This</a:t>
            </a:r>
            <a:r>
              <a:rPr lang="hu-HU" sz="1000" baseline="0" noProof="0" dirty="0" smtClean="0"/>
              <a:t> is </a:t>
            </a:r>
            <a:r>
              <a:rPr lang="hu-HU" sz="1000" baseline="0" noProof="0" dirty="0" err="1" smtClean="0"/>
              <a:t>indeed</a:t>
            </a:r>
            <a:r>
              <a:rPr lang="hu-HU" sz="1000" baseline="0" noProof="0" dirty="0" smtClean="0"/>
              <a:t> </a:t>
            </a:r>
            <a:r>
              <a:rPr lang="hu-HU" sz="1000" baseline="0" noProof="0" dirty="0" err="1" smtClean="0"/>
              <a:t>magic</a:t>
            </a:r>
            <a:r>
              <a:rPr lang="hu-HU" sz="1000" baseline="0" noProof="0" dirty="0" smtClean="0"/>
              <a:t>.</a:t>
            </a:r>
            <a:r>
              <a:rPr lang="en-US" sz="1000" baseline="0" noProof="0" dirty="0" smtClean="0"/>
              <a:t> </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sz="1000" baseline="0" noProof="0" dirty="0" err="1" smtClean="0"/>
              <a:t>glewInit</a:t>
            </a:r>
            <a:r>
              <a:rPr lang="en-US" sz="1000" baseline="0" noProof="0" dirty="0" smtClean="0"/>
              <a:t> makes the initialization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baseline="0" noProof="0" dirty="0" smtClean="0"/>
              <a:t>From here, we can </a:t>
            </a:r>
            <a:r>
              <a:rPr lang="hu-HU" sz="1000" baseline="0" noProof="0" dirty="0" smtClean="0"/>
              <a:t>ha an </a:t>
            </a:r>
            <a:r>
              <a:rPr lang="en-US" sz="1000" baseline="0" noProof="0" dirty="0" smtClean="0"/>
              <a:t>initialize</a:t>
            </a:r>
            <a:r>
              <a:rPr lang="hu-HU" sz="1000" baseline="0" noProof="0" dirty="0" smtClean="0"/>
              <a:t>d </a:t>
            </a:r>
            <a:r>
              <a:rPr lang="en-US" sz="1000" baseline="0" noProof="0" dirty="0" smtClean="0"/>
              <a:t>OpenGL. </a:t>
            </a:r>
            <a:r>
              <a:rPr lang="hu-HU" sz="1000" baseline="0" noProof="0" dirty="0" err="1" smtClean="0"/>
              <a:t>Do</a:t>
            </a:r>
            <a:r>
              <a:rPr lang="hu-HU" sz="1000" baseline="0" noProof="0" dirty="0" smtClean="0"/>
              <a:t> </a:t>
            </a:r>
            <a:r>
              <a:rPr lang="hu-HU" sz="1000" baseline="0" noProof="0" dirty="0" err="1" smtClean="0"/>
              <a:t>not</a:t>
            </a:r>
            <a:r>
              <a:rPr lang="hu-HU" sz="1000" baseline="0" noProof="0" dirty="0" smtClean="0"/>
              <a:t> </a:t>
            </a:r>
            <a:r>
              <a:rPr lang="hu-HU" sz="1000" baseline="0" noProof="0" dirty="0" err="1" smtClean="0"/>
              <a:t>call</a:t>
            </a:r>
            <a:r>
              <a:rPr lang="hu-HU" sz="1000" baseline="0" noProof="0" dirty="0" smtClean="0"/>
              <a:t> </a:t>
            </a:r>
            <a:r>
              <a:rPr lang="hu-HU" sz="1000" baseline="0" noProof="0" dirty="0" err="1" smtClean="0"/>
              <a:t>any</a:t>
            </a:r>
            <a:r>
              <a:rPr lang="hu-HU" sz="1000" baseline="0" noProof="0" dirty="0" smtClean="0"/>
              <a:t> </a:t>
            </a:r>
            <a:r>
              <a:rPr lang="hu-HU" sz="1000" baseline="0" noProof="0" dirty="0" err="1" smtClean="0"/>
              <a:t>OpenGL</a:t>
            </a:r>
            <a:r>
              <a:rPr lang="hu-HU" sz="1000" baseline="0" noProof="0" dirty="0" smtClean="0"/>
              <a:t> </a:t>
            </a:r>
            <a:r>
              <a:rPr lang="hu-HU" sz="1000" baseline="0" noProof="0" dirty="0" err="1" smtClean="0"/>
              <a:t>functions</a:t>
            </a:r>
            <a:r>
              <a:rPr lang="hu-HU" sz="1000" baseline="0" noProof="0" dirty="0" smtClean="0"/>
              <a:t> </a:t>
            </a:r>
            <a:r>
              <a:rPr lang="hu-HU" sz="1000" baseline="0" noProof="0" dirty="0" err="1" smtClean="0"/>
              <a:t>before</a:t>
            </a:r>
            <a:r>
              <a:rPr lang="hu-HU" sz="1000" baseline="0" noProof="0" dirty="0" smtClean="0"/>
              <a:t> </a:t>
            </a:r>
            <a:r>
              <a:rPr lang="hu-HU" sz="1000" baseline="0" noProof="0" dirty="0" err="1" smtClean="0"/>
              <a:t>this</a:t>
            </a:r>
            <a:r>
              <a:rPr lang="hu-HU" sz="1000" baseline="0" noProof="0" dirty="0" smtClean="0"/>
              <a:t> </a:t>
            </a:r>
            <a:r>
              <a:rPr lang="hu-HU" sz="1000" baseline="0" noProof="0" dirty="0" err="1" smtClean="0"/>
              <a:t>point</a:t>
            </a:r>
            <a:r>
              <a:rPr lang="en-US" sz="1000" baseline="0" noProof="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baseline="0" noProof="0" dirty="0" smtClean="0"/>
              <a:t>- </a:t>
            </a:r>
            <a:r>
              <a:rPr lang="en-US" sz="1000" baseline="0" noProof="0" dirty="0" err="1" smtClean="0"/>
              <a:t>glViewport</a:t>
            </a:r>
            <a:r>
              <a:rPr lang="en-US" sz="1000" baseline="0" noProof="0" dirty="0" smtClean="0"/>
              <a:t> sets the render target, i.e. the photograph inside the application window</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baseline="0" noProof="0" dirty="0" smtClean="0"/>
              <a:t>- </a:t>
            </a:r>
            <a:r>
              <a:rPr lang="en-US" sz="1000" baseline="0" noProof="0" dirty="0" err="1" smtClean="0"/>
              <a:t>onInitialization</a:t>
            </a:r>
            <a:r>
              <a:rPr lang="en-US" sz="1000" baseline="0" noProof="0" dirty="0" smtClean="0"/>
              <a:t> is our custom initialization function discussed on the next slide.</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baseline="0" noProof="0" dirty="0" smtClean="0"/>
              <a:t>The remaining functions register event handlers and start the message loop. For the time being, only the </a:t>
            </a:r>
            <a:r>
              <a:rPr lang="en-US" sz="1000" baseline="0" noProof="0" dirty="0" err="1" smtClean="0"/>
              <a:t>onDisplay</a:t>
            </a:r>
            <a:r>
              <a:rPr lang="en-US" sz="1000" baseline="0" noProof="0" dirty="0" smtClean="0"/>
              <a:t> is relevant, which is called whenever the application window becomes invalid. We use this function to render the virtual world, which consists of a single green triangle, directly given in normalized device space.</a:t>
            </a:r>
            <a:endParaRPr lang="en-US" sz="1000" noProof="0" dirty="0"/>
          </a:p>
        </p:txBody>
      </p:sp>
    </p:spTree>
    <p:extLst>
      <p:ext uri="{BB962C8B-B14F-4D97-AF65-F5344CB8AC3E}">
        <p14:creationId xmlns:p14="http://schemas.microsoft.com/office/powerpoint/2010/main" val="2872496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000125" y="774700"/>
            <a:ext cx="5099050" cy="3824288"/>
          </a:xfrm>
        </p:spPr>
      </p:sp>
      <p:sp>
        <p:nvSpPr>
          <p:cNvPr id="3" name="Jegyzetek helye 2"/>
          <p:cNvSpPr>
            <a:spLocks noGrp="1"/>
          </p:cNvSpPr>
          <p:nvPr>
            <p:ph type="body" idx="1"/>
          </p:nvPr>
        </p:nvSpPr>
        <p:spPr/>
        <p:txBody>
          <a:bodyPr/>
          <a:lstStyle/>
          <a:p>
            <a:r>
              <a:rPr lang="en-US" sz="1000" noProof="0" dirty="0" smtClean="0"/>
              <a:t>In</a:t>
            </a:r>
            <a:r>
              <a:rPr lang="en-US" sz="1000" baseline="0" noProof="0" dirty="0" smtClean="0"/>
              <a:t> </a:t>
            </a:r>
            <a:r>
              <a:rPr lang="en-US" sz="1000" baseline="0" noProof="0" dirty="0" err="1" smtClean="0"/>
              <a:t>onInitialization</a:t>
            </a:r>
            <a:r>
              <a:rPr lang="en-US" sz="1000" baseline="0" noProof="0" dirty="0" smtClean="0"/>
              <a:t> those </a:t>
            </a:r>
            <a:r>
              <a:rPr lang="hu-HU" sz="1000" baseline="0" noProof="0" dirty="0" err="1" smtClean="0"/>
              <a:t>OpenGL</a:t>
            </a:r>
            <a:r>
              <a:rPr lang="en-US" sz="1000" baseline="0" noProof="0" dirty="0" smtClean="0"/>
              <a:t> data are initialized that are typically constant during the application, so they do not have to be set in every drawing. In our program, this includes the constant geometry (the triangle), and the GPU </a:t>
            </a:r>
            <a:r>
              <a:rPr lang="en-US" sz="1000" baseline="0" noProof="0" dirty="0" err="1" smtClean="0"/>
              <a:t>shader</a:t>
            </a:r>
            <a:r>
              <a:rPr lang="en-US" sz="1000" baseline="0" noProof="0" dirty="0" smtClean="0"/>
              <a:t> programs. The </a:t>
            </a:r>
            <a:r>
              <a:rPr lang="en-US" sz="1000" baseline="0" noProof="0" dirty="0" err="1" smtClean="0"/>
              <a:t>shaderProgram</a:t>
            </a:r>
            <a:r>
              <a:rPr lang="en-US" sz="1000" baseline="0" noProof="0" dirty="0" smtClean="0"/>
              <a:t> and the </a:t>
            </a:r>
            <a:r>
              <a:rPr lang="en-US" sz="1000" baseline="0" noProof="0" dirty="0" err="1" smtClean="0"/>
              <a:t>vao</a:t>
            </a:r>
            <a:r>
              <a:rPr lang="en-US" sz="1000" baseline="0" noProof="0" dirty="0" smtClean="0"/>
              <a:t> are set here but also used in the </a:t>
            </a:r>
            <a:r>
              <a:rPr lang="en-US" sz="1000" baseline="0" noProof="0" dirty="0" err="1" smtClean="0"/>
              <a:t>onDisplay</a:t>
            </a:r>
            <a:r>
              <a:rPr lang="en-US" sz="1000" baseline="0" noProof="0" dirty="0" smtClean="0"/>
              <a:t>, therefore they are global variables. </a:t>
            </a:r>
          </a:p>
          <a:p>
            <a:r>
              <a:rPr lang="en-US" sz="1000" baseline="0" noProof="0" dirty="0" smtClean="0"/>
              <a:t>First we allocate one vertex array object and its id is </a:t>
            </a:r>
            <a:r>
              <a:rPr lang="en-US" sz="1000" baseline="0" noProof="0" dirty="0" err="1" smtClean="0"/>
              <a:t>vao</a:t>
            </a:r>
            <a:r>
              <a:rPr lang="en-US" sz="1000" baseline="0" noProof="0" dirty="0" smtClean="0"/>
              <a:t>. With </a:t>
            </a:r>
            <a:r>
              <a:rPr lang="en-US" sz="1000" u="sng" baseline="0" noProof="0" dirty="0" smtClean="0"/>
              <a:t>Binding</a:t>
            </a:r>
            <a:r>
              <a:rPr lang="en-US" sz="1000" u="none" baseline="0" noProof="0" dirty="0" smtClean="0"/>
              <a:t>, this is made active, which means that all subsequent operations belong to this </a:t>
            </a:r>
            <a:r>
              <a:rPr lang="en-US" sz="1000" u="none" baseline="0" noProof="0" dirty="0" err="1" smtClean="0"/>
              <a:t>vao</a:t>
            </a:r>
            <a:r>
              <a:rPr lang="en-US" sz="1000" u="none" baseline="0" noProof="0" dirty="0" smtClean="0"/>
              <a:t> until another </a:t>
            </a:r>
            <a:r>
              <a:rPr lang="en-US" sz="1000" u="none" baseline="0" noProof="0" dirty="0" err="1" smtClean="0"/>
              <a:t>vao</a:t>
            </a:r>
            <a:r>
              <a:rPr lang="en-US" sz="1000" u="none" baseline="0" noProof="0" dirty="0" smtClean="0"/>
              <a:t> is bound or the current one is unbound with binding 0. </a:t>
            </a:r>
          </a:p>
          <a:p>
            <a:r>
              <a:rPr lang="en-US" sz="1000" u="none" noProof="0" dirty="0" smtClean="0"/>
              <a:t>In the second step,</a:t>
            </a:r>
            <a:r>
              <a:rPr lang="en-US" sz="1000" u="none" baseline="0" noProof="0" dirty="0" smtClean="0"/>
              <a:t> one vertex buffer object is allocated, which will be part of the active </a:t>
            </a:r>
            <a:r>
              <a:rPr lang="en-US" sz="1000" u="none" baseline="0" noProof="0" dirty="0" err="1" smtClean="0"/>
              <a:t>vao</a:t>
            </a:r>
            <a:r>
              <a:rPr lang="en-US" sz="1000" u="none" baseline="0" noProof="0" dirty="0" smtClean="0"/>
              <a:t> (we have just one, which is active). This vertex buffer object is made active, so all subsequent operations are related to this until another is bound. </a:t>
            </a:r>
          </a:p>
          <a:p>
            <a:r>
              <a:rPr lang="en-US" sz="1000" u="none" baseline="0" noProof="0" dirty="0" smtClean="0"/>
              <a:t>Array ”vertices” stores the geometry of our triangle, and is obviously in the CPU memory. It contains 6 floats, i.e. 24 bytes. With </a:t>
            </a:r>
            <a:r>
              <a:rPr lang="en-US" sz="1000" b="1" u="none" baseline="0" noProof="0" dirty="0" err="1" smtClean="0"/>
              <a:t>glBufferData</a:t>
            </a:r>
            <a:r>
              <a:rPr lang="en-US" sz="1000" u="none" baseline="0" noProof="0" dirty="0" smtClean="0"/>
              <a:t> the 24 bytes are copied to the GPU. With the last parameter of </a:t>
            </a:r>
            <a:r>
              <a:rPr lang="en-US" sz="1000" u="none" baseline="0" noProof="0" dirty="0" err="1" smtClean="0"/>
              <a:t>glBufferData</a:t>
            </a:r>
            <a:r>
              <a:rPr lang="en-US" sz="1000" u="none" baseline="0" noProof="0" dirty="0" smtClean="0"/>
              <a:t> we can specify which type of GPU memory should be used (the GPU has different types of memory with different write and read speeds and capacity, so the driver may decide where to copy this 24 bytes based on our preference). We say that the 24 bytes will not be modified but it would be great if it could be fetched fast (constant memory would be an ideal choice). So far we said nothing about the organization and the meaning of the data, it is simply 24 bytes, the GPU does not know that it defines 3 vertices, each with 2 Cartesian coordinates, which are in float format. </a:t>
            </a:r>
          </a:p>
          <a:p>
            <a:r>
              <a:rPr lang="en-US" sz="1000" b="1" u="none" baseline="0" noProof="0" dirty="0" err="1" smtClean="0"/>
              <a:t>glVertexAttribPointer</a:t>
            </a:r>
            <a:r>
              <a:rPr lang="en-US" sz="1000" u="none" baseline="0" noProof="0" dirty="0" smtClean="0"/>
              <a:t>() defines the interpretation of the data and also that the data associated with a single vertex goes to the input register (</a:t>
            </a:r>
            <a:r>
              <a:rPr lang="en-US" sz="1000" u="none" baseline="0" noProof="0" dirty="0" err="1" smtClean="0"/>
              <a:t>AttribArray</a:t>
            </a:r>
            <a:r>
              <a:rPr lang="en-US" sz="1000" u="none" baseline="0" noProof="0" dirty="0" smtClean="0"/>
              <a:t>) number 0. It specifies that a single vertex have two floats, i.e. 8 bytes. If it was non floating point value, it would also be possible to put the binary point to the most significant bit, but we set this parameter to GL_FALSE. </a:t>
            </a:r>
          </a:p>
          <a:p>
            <a:r>
              <a:rPr lang="en-US" sz="1000" u="none" baseline="0" noProof="0" dirty="0" smtClean="0"/>
              <a:t>The last two parameters tell the GPU how many bytes should be stepped from one vertex to the other (if it is 0, it means that the step size is equal to the data size, 2 floats in this case), and where the first element is (at the beginning of the array, so the pointer offset is zero). Stride and offset are essential if interleaved </a:t>
            </a:r>
            <a:r>
              <a:rPr lang="en-US" sz="1000" u="none" baseline="0" noProof="0" dirty="0" err="1" smtClean="0"/>
              <a:t>vbos</a:t>
            </a:r>
            <a:r>
              <a:rPr lang="en-US" sz="1000" u="none" baseline="0" noProof="0" dirty="0" smtClean="0"/>
              <a:t> are used.</a:t>
            </a:r>
          </a:p>
        </p:txBody>
      </p:sp>
    </p:spTree>
    <p:extLst>
      <p:ext uri="{BB962C8B-B14F-4D97-AF65-F5344CB8AC3E}">
        <p14:creationId xmlns:p14="http://schemas.microsoft.com/office/powerpoint/2010/main" val="760675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000125" y="774700"/>
            <a:ext cx="5099050" cy="3824288"/>
          </a:xfrm>
        </p:spPr>
      </p:sp>
      <p:sp>
        <p:nvSpPr>
          <p:cNvPr id="3" name="Jegyzetek helye 2"/>
          <p:cNvSpPr>
            <a:spLocks noGrp="1"/>
          </p:cNvSpPr>
          <p:nvPr>
            <p:ph type="body" idx="1"/>
          </p:nvPr>
        </p:nvSpPr>
        <p:spPr/>
        <p:txBody>
          <a:bodyPr/>
          <a:lstStyle/>
          <a:p>
            <a:r>
              <a:rPr lang="en-US" sz="1000" noProof="0" dirty="0" smtClean="0"/>
              <a:t>The remaining part of the </a:t>
            </a:r>
            <a:r>
              <a:rPr lang="en-US" sz="1000" noProof="0" dirty="0" err="1" smtClean="0"/>
              <a:t>onInitialization</a:t>
            </a:r>
            <a:r>
              <a:rPr lang="en-US" sz="1000" noProof="0" dirty="0" smtClean="0"/>
              <a:t> gets the </a:t>
            </a:r>
            <a:r>
              <a:rPr lang="en-US" sz="1000" noProof="0" dirty="0" err="1" smtClean="0"/>
              <a:t>shader</a:t>
            </a:r>
            <a:r>
              <a:rPr lang="en-US" sz="1000" noProof="0" dirty="0" smtClean="0"/>
              <a:t> programs ready.</a:t>
            </a:r>
            <a:r>
              <a:rPr lang="en-US" sz="1000" baseline="0" noProof="0" dirty="0" smtClean="0"/>
              <a:t> The source of the </a:t>
            </a:r>
            <a:r>
              <a:rPr lang="en-US" sz="1000" baseline="0" noProof="0" dirty="0" err="1" smtClean="0"/>
              <a:t>shader</a:t>
            </a:r>
            <a:r>
              <a:rPr lang="en-US" sz="1000" baseline="0" noProof="0" dirty="0" smtClean="0"/>
              <a:t> programs can be read from a file or directly copied from a string. We use here the latter option. As programs are typically written in more than one line, the string cannot be simple “…” but should be special and hold new line characters, which is possible with the R”( … )” C++ feature. </a:t>
            </a:r>
          </a:p>
          <a:p>
            <a:r>
              <a:rPr lang="en-US" sz="1000" baseline="0" noProof="0" dirty="0" smtClean="0"/>
              <a:t>The vertex </a:t>
            </a:r>
            <a:r>
              <a:rPr lang="en-US" sz="1000" baseline="0" noProof="0" dirty="0" err="1" smtClean="0"/>
              <a:t>shader</a:t>
            </a:r>
            <a:r>
              <a:rPr lang="en-US" sz="1000" baseline="0" noProof="0" dirty="0" smtClean="0"/>
              <a:t> source code starts with the version number that tells the compiler how matured GPU is assumed during execution. </a:t>
            </a:r>
          </a:p>
          <a:p>
            <a:r>
              <a:rPr lang="en-US" sz="1000" baseline="0" noProof="0" dirty="0" smtClean="0"/>
              <a:t>Uniform parameters are like constants that cannot change during the drawing of a single primitive.  MVP is a 4x4 matrix (type mat4), which represents the model-view-projection matrix. The vertex </a:t>
            </a:r>
            <a:r>
              <a:rPr lang="en-US" sz="1000" baseline="0" noProof="0" dirty="0" err="1" smtClean="0"/>
              <a:t>shader</a:t>
            </a:r>
            <a:r>
              <a:rPr lang="en-US" sz="1000" baseline="0" noProof="0" dirty="0" smtClean="0"/>
              <a:t> has one per-vertex attribute, defined with variable name </a:t>
            </a:r>
            <a:r>
              <a:rPr lang="en-US" sz="1000" baseline="0" noProof="0" dirty="0" err="1" smtClean="0"/>
              <a:t>vp</a:t>
            </a:r>
            <a:r>
              <a:rPr lang="en-US" sz="1000" baseline="0" noProof="0" dirty="0" smtClean="0"/>
              <a:t> and storing the x, y coordinates of the current vertex. The vertex </a:t>
            </a:r>
            <a:r>
              <a:rPr lang="en-US" sz="1000" baseline="0" noProof="0" dirty="0" err="1" smtClean="0"/>
              <a:t>shader</a:t>
            </a:r>
            <a:r>
              <a:rPr lang="en-US" sz="1000" baseline="0" noProof="0" dirty="0" smtClean="0"/>
              <a:t> code computes the multiplication of 4 element vector that is the conversion of </a:t>
            </a:r>
            <a:r>
              <a:rPr lang="en-US" sz="1000" baseline="0" noProof="0" dirty="0" err="1" smtClean="0"/>
              <a:t>vp</a:t>
            </a:r>
            <a:r>
              <a:rPr lang="en-US" sz="1000" baseline="0" noProof="0" dirty="0" smtClean="0"/>
              <a:t> to 3D homogeneous coordinates and the 4x4 MVP matrix, and the result is written into a specific output register called </a:t>
            </a:r>
            <a:r>
              <a:rPr lang="en-US" sz="1000" baseline="0" noProof="0" dirty="0" err="1" smtClean="0"/>
              <a:t>gl_Position</a:t>
            </a:r>
            <a:r>
              <a:rPr lang="en-US" sz="1000" baseline="0" noProof="0" dirty="0" smtClean="0"/>
              <a:t>, which should get the point transformed to normalized device space. The vertex </a:t>
            </a:r>
            <a:r>
              <a:rPr lang="en-US" sz="1000" baseline="0" noProof="0" dirty="0" err="1" smtClean="0"/>
              <a:t>shader</a:t>
            </a:r>
            <a:r>
              <a:rPr lang="en-US" sz="1000" baseline="0" noProof="0" dirty="0" smtClean="0"/>
              <a:t> could output other variables as well, which would follow the point during clipping and rasterization, and would be interpolated during these operations. Clipping, homogeneous division, viewport transform and rasterization are fixed function elements that cannot be programmed. </a:t>
            </a:r>
          </a:p>
          <a:p>
            <a:r>
              <a:rPr lang="en-US" sz="1000" baseline="0" noProof="0" dirty="0" smtClean="0"/>
              <a:t>The output of the fixed function part is the sequence of pixels (called fragments) belonging to the current primitive and also the variables that are output by the vertex </a:t>
            </a:r>
            <a:r>
              <a:rPr lang="en-US" sz="1000" baseline="0" noProof="0" dirty="0" err="1" smtClean="0"/>
              <a:t>shader</a:t>
            </a:r>
            <a:r>
              <a:rPr lang="en-US" sz="1000" baseline="0" noProof="0" dirty="0" smtClean="0"/>
              <a:t>, having interpolated for the current pixel. The pixel address is in register </a:t>
            </a:r>
            <a:r>
              <a:rPr lang="en-US" sz="1000" baseline="0" noProof="0" dirty="0" err="1" smtClean="0"/>
              <a:t>gl_FragCoord</a:t>
            </a:r>
            <a:r>
              <a:rPr lang="en-US" sz="1000" baseline="0" noProof="0" dirty="0" smtClean="0"/>
              <a:t>, which cannot be modified, but from the other registers and uniform variables, the color of this fragment can be obtained by the fragment </a:t>
            </a:r>
            <a:r>
              <a:rPr lang="en-US" sz="1000" baseline="0" noProof="0" dirty="0" err="1" smtClean="0"/>
              <a:t>shader</a:t>
            </a:r>
            <a:r>
              <a:rPr lang="en-US" sz="1000" baseline="0" noProof="0" dirty="0" smtClean="0"/>
              <a:t> processor. It has one uniform input </a:t>
            </a:r>
            <a:r>
              <a:rPr lang="en-US" sz="1000" baseline="0" noProof="0" dirty="0" smtClean="0">
                <a:latin typeface="Times New Roman" panose="02020603050405020304" pitchFamily="18" charset="0"/>
                <a:cs typeface="Times New Roman" panose="02020603050405020304" pitchFamily="18" charset="0"/>
              </a:rPr>
              <a:t>called the color, which will determine the output color stored in variable </a:t>
            </a:r>
            <a:r>
              <a:rPr lang="en-US" sz="1000" baseline="0" noProof="0" dirty="0" err="1" smtClean="0">
                <a:latin typeface="Times New Roman" panose="02020603050405020304" pitchFamily="18" charset="0"/>
                <a:cs typeface="Times New Roman" panose="02020603050405020304" pitchFamily="18" charset="0"/>
              </a:rPr>
              <a:t>outColor</a:t>
            </a:r>
            <a:r>
              <a:rPr lang="en-US" sz="1000" baseline="0" noProof="0" dirty="0" smtClean="0">
                <a:latin typeface="Times New Roman" panose="02020603050405020304" pitchFamily="18" charset="0"/>
                <a:cs typeface="Times New Roman" panose="02020603050405020304" pitchFamily="18" charset="0"/>
              </a:rPr>
              <a:t>.</a:t>
            </a:r>
          </a:p>
          <a:p>
            <a:r>
              <a:rPr lang="en-US" sz="1000" baseline="0" noProof="0" dirty="0" smtClean="0">
                <a:latin typeface="Times New Roman" panose="02020603050405020304" pitchFamily="18" charset="0"/>
                <a:cs typeface="Times New Roman" panose="02020603050405020304" pitchFamily="18" charset="0"/>
              </a:rPr>
              <a:t>The very beginning of the pipeline, vertex coordinate variable </a:t>
            </a:r>
            <a:r>
              <a:rPr lang="en-US" sz="1000" baseline="0" noProof="0" dirty="0" err="1" smtClean="0">
                <a:latin typeface="Times New Roman" panose="02020603050405020304" pitchFamily="18" charset="0"/>
                <a:cs typeface="Times New Roman" panose="02020603050405020304" pitchFamily="18" charset="0"/>
              </a:rPr>
              <a:t>vp</a:t>
            </a:r>
            <a:r>
              <a:rPr lang="en-US" sz="1000" baseline="0" noProof="0" dirty="0" smtClean="0">
                <a:latin typeface="Times New Roman" panose="02020603050405020304" pitchFamily="18" charset="0"/>
                <a:cs typeface="Times New Roman" panose="02020603050405020304" pitchFamily="18" charset="0"/>
              </a:rPr>
              <a:t> is connected to the vertex </a:t>
            </a:r>
            <a:r>
              <a:rPr lang="en-US" sz="1000" baseline="0" noProof="0" dirty="0" err="1" smtClean="0">
                <a:latin typeface="Times New Roman" panose="02020603050405020304" pitchFamily="18" charset="0"/>
                <a:cs typeface="Times New Roman" panose="02020603050405020304" pitchFamily="18" charset="0"/>
              </a:rPr>
              <a:t>shader</a:t>
            </a:r>
            <a:r>
              <a:rPr lang="en-US" sz="1000" baseline="0" noProof="0" dirty="0" smtClean="0">
                <a:latin typeface="Times New Roman" panose="02020603050405020304" pitchFamily="18" charset="0"/>
                <a:cs typeface="Times New Roman" panose="02020603050405020304" pitchFamily="18" charset="0"/>
              </a:rPr>
              <a:t> input register (</a:t>
            </a:r>
            <a:r>
              <a:rPr lang="en-US" sz="1000" baseline="0" noProof="0" dirty="0" err="1" smtClean="0">
                <a:latin typeface="Times New Roman" panose="02020603050405020304" pitchFamily="18" charset="0"/>
                <a:cs typeface="Times New Roman" panose="02020603050405020304" pitchFamily="18" charset="0"/>
              </a:rPr>
              <a:t>AttribArray</a:t>
            </a:r>
            <a:r>
              <a:rPr lang="en-US" sz="1000" baseline="0" noProof="0" dirty="0" smtClean="0">
                <a:latin typeface="Times New Roman" panose="02020603050405020304" pitchFamily="18" charset="0"/>
                <a:cs typeface="Times New Roman" panose="02020603050405020304" pitchFamily="18" charset="0"/>
              </a:rPr>
              <a:t>) number 0 as told by</a:t>
            </a:r>
            <a:r>
              <a:rPr lang="en-US" sz="1000" b="0" baseline="0" noProof="0" dirty="0" smtClean="0">
                <a:latin typeface="Times New Roman" panose="02020603050405020304" pitchFamily="18" charset="0"/>
                <a:cs typeface="Times New Roman" panose="02020603050405020304" pitchFamily="18" charset="0"/>
              </a:rPr>
              <a:t> </a:t>
            </a:r>
            <a:r>
              <a:rPr lang="en-US" altLang="hu-HU" sz="1000" b="0" noProof="0" dirty="0" smtClean="0">
                <a:latin typeface="Times New Roman" panose="02020603050405020304" pitchFamily="18" charset="0"/>
                <a:cs typeface="Times New Roman" panose="02020603050405020304" pitchFamily="18" charset="0"/>
              </a:rPr>
              <a:t>the </a:t>
            </a:r>
            <a:r>
              <a:rPr lang="en-US" altLang="hu-HU" sz="1000" b="1" noProof="0" dirty="0" smtClean="0">
                <a:latin typeface="Times New Roman" panose="02020603050405020304" pitchFamily="18" charset="0"/>
                <a:cs typeface="Times New Roman" panose="02020603050405020304" pitchFamily="18" charset="0"/>
              </a:rPr>
              <a:t>layout(location</a:t>
            </a:r>
            <a:r>
              <a:rPr lang="en-US" altLang="hu-HU" sz="1000" b="1" baseline="0" noProof="0" dirty="0" smtClean="0">
                <a:latin typeface="Times New Roman" panose="02020603050405020304" pitchFamily="18" charset="0"/>
                <a:cs typeface="Times New Roman" panose="02020603050405020304" pitchFamily="18" charset="0"/>
              </a:rPr>
              <a:t> = 0)</a:t>
            </a:r>
            <a:r>
              <a:rPr lang="en-US" altLang="hu-HU" sz="1000" b="0" baseline="0" noProof="0" dirty="0" smtClean="0">
                <a:latin typeface="Times New Roman" panose="02020603050405020304" pitchFamily="18" charset="0"/>
                <a:cs typeface="Times New Roman" panose="02020603050405020304" pitchFamily="18" charset="0"/>
              </a:rPr>
              <a:t> statement</a:t>
            </a:r>
            <a:r>
              <a:rPr lang="en-US" altLang="hu-HU" sz="1000" b="0" noProof="0" dirty="0" smtClean="0">
                <a:latin typeface="Times New Roman" panose="02020603050405020304" pitchFamily="18" charset="0"/>
                <a:cs typeface="Times New Roman" panose="02020603050405020304" pitchFamily="18" charset="0"/>
              </a:rPr>
              <a:t>. The output of the fragment</a:t>
            </a:r>
            <a:r>
              <a:rPr lang="en-US" altLang="hu-HU" sz="1000" b="0" baseline="0" noProof="0" dirty="0" smtClean="0">
                <a:latin typeface="Times New Roman" panose="02020603050405020304" pitchFamily="18" charset="0"/>
                <a:cs typeface="Times New Roman" panose="02020603050405020304" pitchFamily="18" charset="0"/>
              </a:rPr>
              <a:t> </a:t>
            </a:r>
            <a:r>
              <a:rPr lang="en-US" altLang="hu-HU" sz="1000" b="0" baseline="0" noProof="0" dirty="0" err="1" smtClean="0">
                <a:latin typeface="Times New Roman" panose="02020603050405020304" pitchFamily="18" charset="0"/>
                <a:cs typeface="Times New Roman" panose="02020603050405020304" pitchFamily="18" charset="0"/>
              </a:rPr>
              <a:t>shader</a:t>
            </a:r>
            <a:r>
              <a:rPr lang="en-US" altLang="hu-HU" sz="1000" b="0" baseline="0" noProof="0" dirty="0" smtClean="0">
                <a:latin typeface="Times New Roman" panose="02020603050405020304" pitchFamily="18" charset="0"/>
                <a:cs typeface="Times New Roman" panose="02020603050405020304" pitchFamily="18" charset="0"/>
              </a:rPr>
              <a:t> goes to the frame buffer as requested by </a:t>
            </a:r>
            <a:r>
              <a:rPr lang="en-US" altLang="hu-HU" sz="1000" b="1" noProof="0" dirty="0" err="1" smtClean="0">
                <a:latin typeface="Times New Roman" panose="02020603050405020304" pitchFamily="18" charset="0"/>
                <a:cs typeface="Times New Roman" panose="02020603050405020304" pitchFamily="18" charset="0"/>
              </a:rPr>
              <a:t>glBindFragDataLocation</a:t>
            </a:r>
            <a:r>
              <a:rPr lang="en-US" altLang="hu-HU" sz="1000" b="0" noProof="0" dirty="0" smtClean="0">
                <a:latin typeface="Times New Roman" panose="02020603050405020304" pitchFamily="18" charset="0"/>
                <a:cs typeface="Times New Roman" panose="02020603050405020304" pitchFamily="18" charset="0"/>
              </a:rPr>
              <a:t>.</a:t>
            </a:r>
            <a:endParaRPr lang="en-US" sz="1000" b="0" noProof="0" dirty="0" smtClean="0">
              <a:latin typeface="Times New Roman" panose="02020603050405020304" pitchFamily="18" charset="0"/>
              <a:cs typeface="Times New Roman" panose="02020603050405020304" pitchFamily="18" charset="0"/>
            </a:endParaRPr>
          </a:p>
          <a:p>
            <a:r>
              <a:rPr lang="en-US" sz="1000" b="0" noProof="0" dirty="0" smtClean="0">
                <a:latin typeface="Times New Roman" panose="02020603050405020304" pitchFamily="18" charset="0"/>
                <a:cs typeface="Times New Roman" panose="02020603050405020304" pitchFamily="18" charset="0"/>
              </a:rPr>
              <a:t>Finally, the </a:t>
            </a:r>
            <a:r>
              <a:rPr lang="en-US" sz="1000" b="0" noProof="0" dirty="0" err="1" smtClean="0">
                <a:latin typeface="Times New Roman" panose="02020603050405020304" pitchFamily="18" charset="0"/>
                <a:cs typeface="Times New Roman" panose="02020603050405020304" pitchFamily="18" charset="0"/>
              </a:rPr>
              <a:t>shader</a:t>
            </a:r>
            <a:r>
              <a:rPr lang="en-US" sz="1000" b="0" noProof="0" dirty="0" smtClean="0">
                <a:latin typeface="Times New Roman" panose="02020603050405020304" pitchFamily="18" charset="0"/>
                <a:cs typeface="Times New Roman" panose="02020603050405020304" pitchFamily="18" charset="0"/>
              </a:rPr>
              <a:t> program is linked, copied to the </a:t>
            </a:r>
            <a:r>
              <a:rPr lang="en-US" sz="1000" b="0" noProof="0" dirty="0" err="1" smtClean="0">
                <a:latin typeface="Times New Roman" panose="02020603050405020304" pitchFamily="18" charset="0"/>
                <a:cs typeface="Times New Roman" panose="02020603050405020304" pitchFamily="18" charset="0"/>
              </a:rPr>
              <a:t>shader</a:t>
            </a:r>
            <a:r>
              <a:rPr lang="en-US" sz="1000" b="0" noProof="0" dirty="0" smtClean="0">
                <a:latin typeface="Times New Roman" panose="02020603050405020304" pitchFamily="18" charset="0"/>
                <a:cs typeface="Times New Roman" panose="02020603050405020304" pitchFamily="18" charset="0"/>
              </a:rPr>
              <a:t> processors to be</a:t>
            </a:r>
            <a:r>
              <a:rPr lang="en-US" sz="1000" b="0" baseline="0" noProof="0" dirty="0" smtClean="0">
                <a:latin typeface="Times New Roman" panose="02020603050405020304" pitchFamily="18" charset="0"/>
                <a:cs typeface="Times New Roman" panose="02020603050405020304" pitchFamily="18" charset="0"/>
              </a:rPr>
              <a:t> executed by them. </a:t>
            </a:r>
            <a:endParaRPr lang="en-US" sz="1000" b="0" noProof="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804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2130426"/>
            <a:ext cx="7772400" cy="1470025"/>
          </a:xfrm>
        </p:spPr>
        <p:txBody>
          <a:bodyPr/>
          <a:lstStyle/>
          <a:p>
            <a:r>
              <a:rPr lang="hu-HU" smtClean="0"/>
              <a:t>Mintacím szerkesztése</a:t>
            </a:r>
            <a:endParaRPr lang="hu-HU"/>
          </a:p>
        </p:txBody>
      </p:sp>
      <p:sp>
        <p:nvSpPr>
          <p:cNvPr id="3" name="Alcím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mtClean="0"/>
              <a:t>Alcím mintájának szerkesztése</a:t>
            </a:r>
            <a:endParaRPr lang="hu-HU"/>
          </a:p>
        </p:txBody>
      </p:sp>
      <p:sp>
        <p:nvSpPr>
          <p:cNvPr id="4" name="Dátum helye 3"/>
          <p:cNvSpPr>
            <a:spLocks noGrp="1"/>
          </p:cNvSpPr>
          <p:nvPr>
            <p:ph type="dt" sz="half" idx="10"/>
          </p:nvPr>
        </p:nvSpPr>
        <p:spPr/>
        <p:txBody>
          <a:bodyPr/>
          <a:lstStyle/>
          <a:p>
            <a:fld id="{9CEF1C9C-6745-470F-8FDD-8D013CFBD5F7}" type="datetimeFigureOut">
              <a:rPr lang="hu-HU" smtClean="0"/>
              <a:t>2022. 04. 07.</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C077064A-F342-4E30-8D15-80A7605B48C3}" type="slidenum">
              <a:rPr lang="hu-HU" smtClean="0"/>
              <a:t>‹#›</a:t>
            </a:fld>
            <a:endParaRPr lang="hu-HU"/>
          </a:p>
        </p:txBody>
      </p:sp>
    </p:spTree>
    <p:extLst>
      <p:ext uri="{BB962C8B-B14F-4D97-AF65-F5344CB8AC3E}">
        <p14:creationId xmlns:p14="http://schemas.microsoft.com/office/powerpoint/2010/main" val="983480129"/>
      </p:ext>
    </p:extLst>
  </p:cSld>
  <p:clrMapOvr>
    <a:masterClrMapping/>
  </p:clrMapOvr>
  <p:transition spd="slow">
    <p:rand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9CEF1C9C-6745-470F-8FDD-8D013CFBD5F7}" type="datetimeFigureOut">
              <a:rPr lang="hu-HU" smtClean="0"/>
              <a:t>2022. 04. 07.</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C077064A-F342-4E30-8D15-80A7605B48C3}" type="slidenum">
              <a:rPr lang="hu-HU" smtClean="0"/>
              <a:t>‹#›</a:t>
            </a:fld>
            <a:endParaRPr lang="hu-HU"/>
          </a:p>
        </p:txBody>
      </p:sp>
    </p:spTree>
    <p:extLst>
      <p:ext uri="{BB962C8B-B14F-4D97-AF65-F5344CB8AC3E}">
        <p14:creationId xmlns:p14="http://schemas.microsoft.com/office/powerpoint/2010/main" val="4026914880"/>
      </p:ext>
    </p:extLst>
  </p:cSld>
  <p:clrMapOvr>
    <a:masterClrMapping/>
  </p:clrMapOvr>
  <p:transition spd="slow">
    <p:random/>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74639"/>
            <a:ext cx="2057400" cy="5851525"/>
          </a:xfrm>
        </p:spPr>
        <p:txBody>
          <a:bodyPr vert="eaVert"/>
          <a:lstStyle/>
          <a:p>
            <a:r>
              <a:rPr lang="hu-HU" smtClean="0"/>
              <a:t>Mintacím szerkesztése</a:t>
            </a:r>
            <a:endParaRPr lang="hu-HU"/>
          </a:p>
        </p:txBody>
      </p:sp>
      <p:sp>
        <p:nvSpPr>
          <p:cNvPr id="3" name="Függőleges szöveg helye 2"/>
          <p:cNvSpPr>
            <a:spLocks noGrp="1"/>
          </p:cNvSpPr>
          <p:nvPr>
            <p:ph type="body" orient="vert" idx="1"/>
          </p:nvPr>
        </p:nvSpPr>
        <p:spPr>
          <a:xfrm>
            <a:off x="457200" y="274639"/>
            <a:ext cx="6019800" cy="5851525"/>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9CEF1C9C-6745-470F-8FDD-8D013CFBD5F7}" type="datetimeFigureOut">
              <a:rPr lang="hu-HU" smtClean="0"/>
              <a:t>2022. 04. 07.</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C077064A-F342-4E30-8D15-80A7605B48C3}" type="slidenum">
              <a:rPr lang="hu-HU" smtClean="0"/>
              <a:t>‹#›</a:t>
            </a:fld>
            <a:endParaRPr lang="hu-HU"/>
          </a:p>
        </p:txBody>
      </p:sp>
    </p:spTree>
    <p:extLst>
      <p:ext uri="{BB962C8B-B14F-4D97-AF65-F5344CB8AC3E}">
        <p14:creationId xmlns:p14="http://schemas.microsoft.com/office/powerpoint/2010/main" val="1921218941"/>
      </p:ext>
    </p:extLst>
  </p:cSld>
  <p:clrMapOvr>
    <a:masterClrMapping/>
  </p:clrMapOvr>
  <p:transition spd="slow">
    <p:random/>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9CEF1C9C-6745-470F-8FDD-8D013CFBD5F7}" type="datetimeFigureOut">
              <a:rPr lang="hu-HU" smtClean="0"/>
              <a:t>2022. 04. 07.</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C077064A-F342-4E30-8D15-80A7605B48C3}" type="slidenum">
              <a:rPr lang="hu-HU" smtClean="0"/>
              <a:t>‹#›</a:t>
            </a:fld>
            <a:endParaRPr lang="hu-HU"/>
          </a:p>
        </p:txBody>
      </p:sp>
    </p:spTree>
    <p:extLst>
      <p:ext uri="{BB962C8B-B14F-4D97-AF65-F5344CB8AC3E}">
        <p14:creationId xmlns:p14="http://schemas.microsoft.com/office/powerpoint/2010/main" val="3852735762"/>
      </p:ext>
    </p:extLst>
  </p:cSld>
  <p:clrMapOvr>
    <a:masterClrMapping/>
  </p:clrMapOvr>
  <p:transition spd="slow">
    <p:rand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1"/>
            <a:ext cx="7772400" cy="1362075"/>
          </a:xfrm>
        </p:spPr>
        <p:txBody>
          <a:bodyPr anchor="t"/>
          <a:lstStyle>
            <a:lvl1pPr algn="l">
              <a:defRPr sz="4000" b="1" cap="all"/>
            </a:lvl1pPr>
          </a:lstStyle>
          <a:p>
            <a:r>
              <a:rPr lang="hu-HU" smtClean="0"/>
              <a:t>Mintacím szerkesztése</a:t>
            </a:r>
            <a:endParaRPr lang="hu-HU"/>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átum helye 3"/>
          <p:cNvSpPr>
            <a:spLocks noGrp="1"/>
          </p:cNvSpPr>
          <p:nvPr>
            <p:ph type="dt" sz="half" idx="10"/>
          </p:nvPr>
        </p:nvSpPr>
        <p:spPr/>
        <p:txBody>
          <a:bodyPr/>
          <a:lstStyle/>
          <a:p>
            <a:fld id="{9CEF1C9C-6745-470F-8FDD-8D013CFBD5F7}" type="datetimeFigureOut">
              <a:rPr lang="hu-HU" smtClean="0"/>
              <a:t>2022. 04. 07.</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C077064A-F342-4E30-8D15-80A7605B48C3}" type="slidenum">
              <a:rPr lang="hu-HU" smtClean="0"/>
              <a:t>‹#›</a:t>
            </a:fld>
            <a:endParaRPr lang="hu-HU"/>
          </a:p>
        </p:txBody>
      </p:sp>
    </p:spTree>
    <p:extLst>
      <p:ext uri="{BB962C8B-B14F-4D97-AF65-F5344CB8AC3E}">
        <p14:creationId xmlns:p14="http://schemas.microsoft.com/office/powerpoint/2010/main" val="2212872480"/>
      </p:ext>
    </p:extLst>
  </p:cSld>
  <p:clrMapOvr>
    <a:masterClrMapping/>
  </p:clrMapOvr>
  <p:transition spd="slow">
    <p:random/>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Dátum helye 4"/>
          <p:cNvSpPr>
            <a:spLocks noGrp="1"/>
          </p:cNvSpPr>
          <p:nvPr>
            <p:ph type="dt" sz="half" idx="10"/>
          </p:nvPr>
        </p:nvSpPr>
        <p:spPr/>
        <p:txBody>
          <a:bodyPr/>
          <a:lstStyle/>
          <a:p>
            <a:fld id="{9CEF1C9C-6745-470F-8FDD-8D013CFBD5F7}" type="datetimeFigureOut">
              <a:rPr lang="hu-HU" smtClean="0"/>
              <a:t>2022. 04. 07.</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C077064A-F342-4E30-8D15-80A7605B48C3}" type="slidenum">
              <a:rPr lang="hu-HU" smtClean="0"/>
              <a:t>‹#›</a:t>
            </a:fld>
            <a:endParaRPr lang="hu-HU"/>
          </a:p>
        </p:txBody>
      </p:sp>
    </p:spTree>
    <p:extLst>
      <p:ext uri="{BB962C8B-B14F-4D97-AF65-F5344CB8AC3E}">
        <p14:creationId xmlns:p14="http://schemas.microsoft.com/office/powerpoint/2010/main" val="295202692"/>
      </p:ext>
    </p:extLst>
  </p:cSld>
  <p:clrMapOvr>
    <a:masterClrMapping/>
  </p:clrMapOvr>
  <p:transition spd="slow">
    <p:random/>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smtClean="0"/>
              <a:t>Mintacím szerkesztése</a:t>
            </a:r>
            <a:endParaRPr lang="hu-HU"/>
          </a:p>
        </p:txBody>
      </p:sp>
      <p:sp>
        <p:nvSpPr>
          <p:cNvPr id="3" name="Szöveg helye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Szöveg helye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7" name="Dátum helye 6"/>
          <p:cNvSpPr>
            <a:spLocks noGrp="1"/>
          </p:cNvSpPr>
          <p:nvPr>
            <p:ph type="dt" sz="half" idx="10"/>
          </p:nvPr>
        </p:nvSpPr>
        <p:spPr/>
        <p:txBody>
          <a:bodyPr/>
          <a:lstStyle/>
          <a:p>
            <a:fld id="{9CEF1C9C-6745-470F-8FDD-8D013CFBD5F7}" type="datetimeFigureOut">
              <a:rPr lang="hu-HU" smtClean="0"/>
              <a:t>2022. 04. 07.</a:t>
            </a:fld>
            <a:endParaRPr lang="hu-HU"/>
          </a:p>
        </p:txBody>
      </p:sp>
      <p:sp>
        <p:nvSpPr>
          <p:cNvPr id="8" name="Élőláb helye 7"/>
          <p:cNvSpPr>
            <a:spLocks noGrp="1"/>
          </p:cNvSpPr>
          <p:nvPr>
            <p:ph type="ftr" sz="quarter" idx="11"/>
          </p:nvPr>
        </p:nvSpPr>
        <p:spPr/>
        <p:txBody>
          <a:bodyPr/>
          <a:lstStyle/>
          <a:p>
            <a:endParaRPr lang="hu-HU"/>
          </a:p>
        </p:txBody>
      </p:sp>
      <p:sp>
        <p:nvSpPr>
          <p:cNvPr id="9" name="Dia számának helye 8"/>
          <p:cNvSpPr>
            <a:spLocks noGrp="1"/>
          </p:cNvSpPr>
          <p:nvPr>
            <p:ph type="sldNum" sz="quarter" idx="12"/>
          </p:nvPr>
        </p:nvSpPr>
        <p:spPr/>
        <p:txBody>
          <a:bodyPr/>
          <a:lstStyle/>
          <a:p>
            <a:fld id="{C077064A-F342-4E30-8D15-80A7605B48C3}" type="slidenum">
              <a:rPr lang="hu-HU" smtClean="0"/>
              <a:t>‹#›</a:t>
            </a:fld>
            <a:endParaRPr lang="hu-HU"/>
          </a:p>
        </p:txBody>
      </p:sp>
    </p:spTree>
    <p:extLst>
      <p:ext uri="{BB962C8B-B14F-4D97-AF65-F5344CB8AC3E}">
        <p14:creationId xmlns:p14="http://schemas.microsoft.com/office/powerpoint/2010/main" val="2148002406"/>
      </p:ext>
    </p:extLst>
  </p:cSld>
  <p:clrMapOvr>
    <a:masterClrMapping/>
  </p:clrMapOvr>
  <p:transition spd="slow">
    <p:random/>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Dátum helye 2"/>
          <p:cNvSpPr>
            <a:spLocks noGrp="1"/>
          </p:cNvSpPr>
          <p:nvPr>
            <p:ph type="dt" sz="half" idx="10"/>
          </p:nvPr>
        </p:nvSpPr>
        <p:spPr/>
        <p:txBody>
          <a:bodyPr/>
          <a:lstStyle/>
          <a:p>
            <a:fld id="{9CEF1C9C-6745-470F-8FDD-8D013CFBD5F7}" type="datetimeFigureOut">
              <a:rPr lang="hu-HU" smtClean="0"/>
              <a:t>2022. 04. 07.</a:t>
            </a:fld>
            <a:endParaRPr lang="hu-HU"/>
          </a:p>
        </p:txBody>
      </p:sp>
      <p:sp>
        <p:nvSpPr>
          <p:cNvPr id="4" name="Élőláb helye 3"/>
          <p:cNvSpPr>
            <a:spLocks noGrp="1"/>
          </p:cNvSpPr>
          <p:nvPr>
            <p:ph type="ftr" sz="quarter" idx="11"/>
          </p:nvPr>
        </p:nvSpPr>
        <p:spPr/>
        <p:txBody>
          <a:bodyPr/>
          <a:lstStyle/>
          <a:p>
            <a:endParaRPr lang="hu-HU"/>
          </a:p>
        </p:txBody>
      </p:sp>
      <p:sp>
        <p:nvSpPr>
          <p:cNvPr id="5" name="Dia számának helye 4"/>
          <p:cNvSpPr>
            <a:spLocks noGrp="1"/>
          </p:cNvSpPr>
          <p:nvPr>
            <p:ph type="sldNum" sz="quarter" idx="12"/>
          </p:nvPr>
        </p:nvSpPr>
        <p:spPr/>
        <p:txBody>
          <a:bodyPr/>
          <a:lstStyle/>
          <a:p>
            <a:fld id="{C077064A-F342-4E30-8D15-80A7605B48C3}" type="slidenum">
              <a:rPr lang="hu-HU" smtClean="0"/>
              <a:t>‹#›</a:t>
            </a:fld>
            <a:endParaRPr lang="hu-HU"/>
          </a:p>
        </p:txBody>
      </p:sp>
    </p:spTree>
    <p:extLst>
      <p:ext uri="{BB962C8B-B14F-4D97-AF65-F5344CB8AC3E}">
        <p14:creationId xmlns:p14="http://schemas.microsoft.com/office/powerpoint/2010/main" val="2801267309"/>
      </p:ext>
    </p:extLst>
  </p:cSld>
  <p:clrMapOvr>
    <a:masterClrMapping/>
  </p:clrMapOvr>
  <p:transition spd="slow">
    <p:rand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9CEF1C9C-6745-470F-8FDD-8D013CFBD5F7}" type="datetimeFigureOut">
              <a:rPr lang="hu-HU" smtClean="0"/>
              <a:t>2022. 04. 07.</a:t>
            </a:fld>
            <a:endParaRPr lang="hu-HU"/>
          </a:p>
        </p:txBody>
      </p:sp>
      <p:sp>
        <p:nvSpPr>
          <p:cNvPr id="3" name="Élőláb helye 2"/>
          <p:cNvSpPr>
            <a:spLocks noGrp="1"/>
          </p:cNvSpPr>
          <p:nvPr>
            <p:ph type="ftr" sz="quarter" idx="11"/>
          </p:nvPr>
        </p:nvSpPr>
        <p:spPr/>
        <p:txBody>
          <a:bodyPr/>
          <a:lstStyle/>
          <a:p>
            <a:endParaRPr lang="hu-HU"/>
          </a:p>
        </p:txBody>
      </p:sp>
      <p:sp>
        <p:nvSpPr>
          <p:cNvPr id="4" name="Dia számának helye 3"/>
          <p:cNvSpPr>
            <a:spLocks noGrp="1"/>
          </p:cNvSpPr>
          <p:nvPr>
            <p:ph type="sldNum" sz="quarter" idx="12"/>
          </p:nvPr>
        </p:nvSpPr>
        <p:spPr/>
        <p:txBody>
          <a:bodyPr/>
          <a:lstStyle/>
          <a:p>
            <a:fld id="{C077064A-F342-4E30-8D15-80A7605B48C3}" type="slidenum">
              <a:rPr lang="hu-HU" smtClean="0"/>
              <a:t>‹#›</a:t>
            </a:fld>
            <a:endParaRPr lang="hu-HU"/>
          </a:p>
        </p:txBody>
      </p:sp>
    </p:spTree>
    <p:extLst>
      <p:ext uri="{BB962C8B-B14F-4D97-AF65-F5344CB8AC3E}">
        <p14:creationId xmlns:p14="http://schemas.microsoft.com/office/powerpoint/2010/main" val="3720139120"/>
      </p:ext>
    </p:extLst>
  </p:cSld>
  <p:clrMapOvr>
    <a:masterClrMapping/>
  </p:clrMapOvr>
  <p:transition spd="slow">
    <p:rand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2" y="273049"/>
            <a:ext cx="3008313" cy="1162051"/>
          </a:xfrm>
        </p:spPr>
        <p:txBody>
          <a:bodyPr anchor="b"/>
          <a:lstStyle>
            <a:lvl1pPr algn="l">
              <a:defRPr sz="2000" b="1"/>
            </a:lvl1pPr>
          </a:lstStyle>
          <a:p>
            <a:r>
              <a:rPr lang="hu-HU" smtClean="0"/>
              <a:t>Mintacím szerkesztése</a:t>
            </a:r>
            <a:endParaRPr lang="hu-HU"/>
          </a:p>
        </p:txBody>
      </p:sp>
      <p:sp>
        <p:nvSpPr>
          <p:cNvPr id="3" name="Tartalom helye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Szöveg helye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9CEF1C9C-6745-470F-8FDD-8D013CFBD5F7}" type="datetimeFigureOut">
              <a:rPr lang="hu-HU" smtClean="0"/>
              <a:t>2022. 04. 07.</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C077064A-F342-4E30-8D15-80A7605B48C3}" type="slidenum">
              <a:rPr lang="hu-HU" smtClean="0"/>
              <a:t>‹#›</a:t>
            </a:fld>
            <a:endParaRPr lang="hu-HU"/>
          </a:p>
        </p:txBody>
      </p:sp>
    </p:spTree>
    <p:extLst>
      <p:ext uri="{BB962C8B-B14F-4D97-AF65-F5344CB8AC3E}">
        <p14:creationId xmlns:p14="http://schemas.microsoft.com/office/powerpoint/2010/main" val="1048303038"/>
      </p:ext>
    </p:extLst>
  </p:cSld>
  <p:clrMapOvr>
    <a:masterClrMapping/>
  </p:clrMapOvr>
  <p:transition spd="slow">
    <p:random/>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9"/>
          </a:xfrm>
        </p:spPr>
        <p:txBody>
          <a:bodyPr anchor="b"/>
          <a:lstStyle>
            <a:lvl1pPr algn="l">
              <a:defRPr sz="2000" b="1"/>
            </a:lvl1pPr>
          </a:lstStyle>
          <a:p>
            <a:r>
              <a:rPr lang="hu-HU" smtClean="0"/>
              <a:t>Mintacím szerkesztése</a:t>
            </a:r>
            <a:endParaRPr lang="hu-HU"/>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9CEF1C9C-6745-470F-8FDD-8D013CFBD5F7}" type="datetimeFigureOut">
              <a:rPr lang="hu-HU" smtClean="0"/>
              <a:t>2022. 04. 07.</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C077064A-F342-4E30-8D15-80A7605B48C3}" type="slidenum">
              <a:rPr lang="hu-HU" smtClean="0"/>
              <a:t>‹#›</a:t>
            </a:fld>
            <a:endParaRPr lang="hu-HU"/>
          </a:p>
        </p:txBody>
      </p:sp>
    </p:spTree>
    <p:extLst>
      <p:ext uri="{BB962C8B-B14F-4D97-AF65-F5344CB8AC3E}">
        <p14:creationId xmlns:p14="http://schemas.microsoft.com/office/powerpoint/2010/main" val="2046712861"/>
      </p:ext>
    </p:extLst>
  </p:cSld>
  <p:clrMapOvr>
    <a:masterClrMapping/>
  </p:clrMapOvr>
  <p:transition spd="slow">
    <p:rand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hu-HU" smtClean="0"/>
              <a:t>Mintacím szerkesztése</a:t>
            </a:r>
            <a:endParaRPr lang="hu-HU"/>
          </a:p>
        </p:txBody>
      </p:sp>
      <p:sp>
        <p:nvSpPr>
          <p:cNvPr id="3" name="Szöveg helye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EF1C9C-6745-470F-8FDD-8D013CFBD5F7}" type="datetimeFigureOut">
              <a:rPr lang="hu-HU" smtClean="0"/>
              <a:t>2022. 04. 07.</a:t>
            </a:fld>
            <a:endParaRPr lang="hu-HU"/>
          </a:p>
        </p:txBody>
      </p:sp>
      <p:sp>
        <p:nvSpPr>
          <p:cNvPr id="5" name="Élőláb helye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064A-F342-4E30-8D15-80A7605B48C3}" type="slidenum">
              <a:rPr lang="hu-HU" smtClean="0"/>
              <a:t>‹#›</a:t>
            </a:fld>
            <a:endParaRPr lang="hu-HU"/>
          </a:p>
        </p:txBody>
      </p:sp>
    </p:spTree>
    <p:extLst>
      <p:ext uri="{BB962C8B-B14F-4D97-AF65-F5344CB8AC3E}">
        <p14:creationId xmlns:p14="http://schemas.microsoft.com/office/powerpoint/2010/main" val="4048430668"/>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Lst>
  <p:transition spd="slow">
    <p:random/>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3DPrograms/GrafikaHazi/Programs/Vasarely/Skeleton.sln"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hyperlink" Target="../../../3DPrograms/GrafikaHazi/Programs/SmoothTriangle/Skeleton.sln"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hyperlink" Target="../../../3DPrograms/GrafikaHazi/Programs/ConvexHull/bin/Skeleton.exe"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4.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8" Type="http://schemas.openxmlformats.org/officeDocument/2006/relationships/image" Target="../media/image101.png"/><Relationship Id="rId13" Type="http://schemas.openxmlformats.org/officeDocument/2006/relationships/image" Target="../media/image130.png"/><Relationship Id="rId3" Type="http://schemas.openxmlformats.org/officeDocument/2006/relationships/image" Target="../media/image21.png"/><Relationship Id="rId21" Type="http://schemas.openxmlformats.org/officeDocument/2006/relationships/image" Target="../media/image170.png"/><Relationship Id="rId7" Type="http://schemas.openxmlformats.org/officeDocument/2006/relationships/image" Target="../media/image91.png"/><Relationship Id="rId12" Type="http://schemas.openxmlformats.org/officeDocument/2006/relationships/image" Target="../media/image120.png"/><Relationship Id="rId2" Type="http://schemas.openxmlformats.org/officeDocument/2006/relationships/notesSlide" Target="../notesSlides/notesSlide16.xml"/><Relationship Id="rId20" Type="http://schemas.openxmlformats.org/officeDocument/2006/relationships/image" Target="../media/image160.png"/><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image" Target="../media/image110.png"/><Relationship Id="rId5" Type="http://schemas.openxmlformats.org/officeDocument/2006/relationships/image" Target="../media/image70.png"/><Relationship Id="rId15" Type="http://schemas.openxmlformats.org/officeDocument/2006/relationships/image" Target="../media/image150.png"/><Relationship Id="rId10" Type="http://schemas.openxmlformats.org/officeDocument/2006/relationships/image" Target="../media/image100.png"/><Relationship Id="rId19" Type="http://schemas.openxmlformats.org/officeDocument/2006/relationships/image" Target="../media/image191.png"/><Relationship Id="rId4" Type="http://schemas.openxmlformats.org/officeDocument/2006/relationships/image" Target="../media/image60.png"/><Relationship Id="rId9" Type="http://schemas.openxmlformats.org/officeDocument/2006/relationships/image" Target="../media/image90.png"/><Relationship Id="rId14" Type="http://schemas.openxmlformats.org/officeDocument/2006/relationships/image" Target="../media/image140.png"/></Relationships>
</file>

<file path=ppt/slides/_rels/slide36.xml.rels><?xml version="1.0" encoding="UTF-8" standalone="yes"?>
<Relationships xmlns="http://schemas.openxmlformats.org/package/2006/relationships"><Relationship Id="rId8" Type="http://schemas.openxmlformats.org/officeDocument/2006/relationships/image" Target="../media/image27.png"/><Relationship Id="rId7"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8" Type="http://schemas.openxmlformats.org/officeDocument/2006/relationships/image" Target="../media/image290.png"/><Relationship Id="rId3" Type="http://schemas.openxmlformats.org/officeDocument/2006/relationships/image" Target="../media/image181.png"/><Relationship Id="rId7" Type="http://schemas.openxmlformats.org/officeDocument/2006/relationships/image" Target="../media/image28.png"/><Relationship Id="rId12" Type="http://schemas.openxmlformats.org/officeDocument/2006/relationships/image" Target="../media/image330.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22.png"/><Relationship Id="rId11" Type="http://schemas.openxmlformats.org/officeDocument/2006/relationships/image" Target="../media/image320.png"/><Relationship Id="rId5" Type="http://schemas.openxmlformats.org/officeDocument/2006/relationships/image" Target="../media/image212.png"/><Relationship Id="rId10" Type="http://schemas.openxmlformats.org/officeDocument/2006/relationships/image" Target="../media/image310.png"/><Relationship Id="rId4" Type="http://schemas.openxmlformats.org/officeDocument/2006/relationships/image" Target="../media/image201.png"/><Relationship Id="rId9" Type="http://schemas.openxmlformats.org/officeDocument/2006/relationships/image" Target="../media/image300.png"/></Relationships>
</file>

<file path=ppt/slides/_rels/slide38.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3" Type="http://schemas.openxmlformats.org/officeDocument/2006/relationships/image" Target="../media/image182.png"/><Relationship Id="rId7" Type="http://schemas.openxmlformats.org/officeDocument/2006/relationships/image" Target="../media/image37.png"/><Relationship Id="rId12"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222.png"/><Relationship Id="rId11" Type="http://schemas.openxmlformats.org/officeDocument/2006/relationships/image" Target="../media/image41.png"/><Relationship Id="rId5" Type="http://schemas.openxmlformats.org/officeDocument/2006/relationships/image" Target="../media/image211.png"/><Relationship Id="rId15" Type="http://schemas.openxmlformats.org/officeDocument/2006/relationships/image" Target="../media/image45.png"/><Relationship Id="rId10" Type="http://schemas.openxmlformats.org/officeDocument/2006/relationships/image" Target="../media/image40.png"/><Relationship Id="rId4" Type="http://schemas.openxmlformats.org/officeDocument/2006/relationships/image" Target="../media/image200.png"/><Relationship Id="rId9" Type="http://schemas.openxmlformats.org/officeDocument/2006/relationships/image" Target="../media/image39.png"/><Relationship Id="rId14" Type="http://schemas.openxmlformats.org/officeDocument/2006/relationships/image" Target="../media/image44.png"/></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4.xml"/><Relationship Id="rId7" Type="http://schemas.openxmlformats.org/officeDocument/2006/relationships/image" Target="../media/image4.wmf"/><Relationship Id="rId12" Type="http://schemas.openxmlformats.org/officeDocument/2006/relationships/image" Target="../media/image6.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oleObject" Target="../embeddings/oleObject7.bin"/><Relationship Id="rId5" Type="http://schemas.openxmlformats.org/officeDocument/2006/relationships/image" Target="../media/image3.wmf"/><Relationship Id="rId10" Type="http://schemas.openxmlformats.org/officeDocument/2006/relationships/image" Target="../media/image7.png"/><Relationship Id="rId4" Type="http://schemas.openxmlformats.org/officeDocument/2006/relationships/oleObject" Target="../embeddings/oleObject4.bin"/><Relationship Id="rId9" Type="http://schemas.openxmlformats.org/officeDocument/2006/relationships/image" Target="../media/image5.emf"/></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41.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5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hyperlink" Target="file:///C:\3dprogramok\GrafikaHazi\Programs\Texture\Skeleton.sln" TargetMode="External"/><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image" Target="../media/image183.png"/><Relationship Id="rId5" Type="http://schemas.openxmlformats.org/officeDocument/2006/relationships/image" Target="../media/image52.jpeg"/><Relationship Id="rId4" Type="http://schemas.openxmlformats.org/officeDocument/2006/relationships/hyperlink" Target="file:///C:\3dprogramok\GrafikaHazi\Programs\ImageViewer\bin\Skeleton.exe"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file:///C:\3dprogramok\GrafikaHazi\Programs\ImageViewer\bin\Skeleton.exe" TargetMode="External"/><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53.jpeg"/></Relationships>
</file>

<file path=ppt/slides/_rels/slide54.xml.rels><?xml version="1.0" encoding="UTF-8" standalone="yes"?>
<Relationships xmlns="http://schemas.openxmlformats.org/package/2006/relationships"><Relationship Id="rId8" Type="http://schemas.openxmlformats.org/officeDocument/2006/relationships/image" Target="../media/image55.jpeg"/><Relationship Id="rId3" Type="http://schemas.openxmlformats.org/officeDocument/2006/relationships/notesSlide" Target="../notesSlides/notesSlide35.xml"/><Relationship Id="rId7" Type="http://schemas.openxmlformats.org/officeDocument/2006/relationships/hyperlink" Target="file:///C:\3dprogramok\GrafikaHazi\Programs\ImageViewer\bin\Skeleton.exe" TargetMode="External"/><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54.png"/><Relationship Id="rId5" Type="http://schemas.openxmlformats.org/officeDocument/2006/relationships/oleObject" Target="../embeddings/oleObject9.bin"/><Relationship Id="rId4" Type="http://schemas.openxmlformats.org/officeDocument/2006/relationships/image" Target="../media/image51.jpeg"/></Relationships>
</file>

<file path=ppt/slides/_rels/slide55.xml.rels><?xml version="1.0" encoding="UTF-8" standalone="yes"?>
<Relationships xmlns="http://schemas.openxmlformats.org/package/2006/relationships"><Relationship Id="rId8" Type="http://schemas.openxmlformats.org/officeDocument/2006/relationships/image" Target="../media/image221.png"/><Relationship Id="rId13" Type="http://schemas.openxmlformats.org/officeDocument/2006/relationships/image" Target="../media/image250.png"/><Relationship Id="rId3" Type="http://schemas.openxmlformats.org/officeDocument/2006/relationships/notesSlide" Target="../notesSlides/notesSlide36.xml"/><Relationship Id="rId7" Type="http://schemas.openxmlformats.org/officeDocument/2006/relationships/image" Target="../media/image180.png"/><Relationship Id="rId12" Type="http://schemas.openxmlformats.org/officeDocument/2006/relationships/image" Target="../media/image230.png"/><Relationship Id="rId2" Type="http://schemas.openxmlformats.org/officeDocument/2006/relationships/slideLayout" Target="../slideLayouts/slideLayout6.xml"/><Relationship Id="rId16" Type="http://schemas.openxmlformats.org/officeDocument/2006/relationships/image" Target="../media/image57.jpeg"/><Relationship Id="rId1" Type="http://schemas.openxmlformats.org/officeDocument/2006/relationships/vmlDrawing" Target="../drawings/vmlDrawing6.vml"/><Relationship Id="rId6" Type="http://schemas.openxmlformats.org/officeDocument/2006/relationships/image" Target="../media/image190.png"/><Relationship Id="rId11" Type="http://schemas.openxmlformats.org/officeDocument/2006/relationships/image" Target="../media/image56.png"/><Relationship Id="rId5" Type="http://schemas.openxmlformats.org/officeDocument/2006/relationships/image" Target="../media/image54.png"/><Relationship Id="rId15" Type="http://schemas.openxmlformats.org/officeDocument/2006/relationships/image" Target="../media/image56.png"/><Relationship Id="rId10" Type="http://schemas.openxmlformats.org/officeDocument/2006/relationships/image" Target="../media/image210.png"/><Relationship Id="rId4" Type="http://schemas.openxmlformats.org/officeDocument/2006/relationships/oleObject" Target="../embeddings/oleObject10.bin"/><Relationship Id="rId9" Type="http://schemas.openxmlformats.org/officeDocument/2006/relationships/image" Target="../media/image220.png"/><Relationship Id="rId14" Type="http://schemas.openxmlformats.org/officeDocument/2006/relationships/oleObject" Target="../embeddings/oleObject11.bin"/></Relationships>
</file>

<file path=ppt/slides/_rels/slide56.xml.rels><?xml version="1.0" encoding="UTF-8" standalone="yes"?>
<Relationships xmlns="http://schemas.openxmlformats.org/package/2006/relationships"><Relationship Id="rId3" Type="http://schemas.openxmlformats.org/officeDocument/2006/relationships/hyperlink" Target="file:///C:\3dprogramok\GrafikaHazi\Programs\ImageViewer\bin\Skeleton.exe" TargetMode="External"/><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58.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0226" name="Rectangle 2"/>
          <p:cNvSpPr>
            <a:spLocks noGrp="1" noChangeArrowheads="1"/>
          </p:cNvSpPr>
          <p:nvPr>
            <p:ph type="ctrTitle"/>
          </p:nvPr>
        </p:nvSpPr>
        <p:spPr>
          <a:xfrm>
            <a:off x="685800" y="2286000"/>
            <a:ext cx="7772400" cy="1143000"/>
          </a:xfrm>
        </p:spPr>
        <p:txBody>
          <a:bodyPr>
            <a:normAutofit/>
          </a:bodyPr>
          <a:lstStyle/>
          <a:p>
            <a:pPr>
              <a:defRPr/>
            </a:pPr>
            <a:r>
              <a:rPr lang="hu-HU" b="1" dirty="0" err="1" smtClean="0">
                <a:solidFill>
                  <a:srgbClr val="FF0000"/>
                </a:solidFill>
              </a:rPr>
              <a:t>Graphics</a:t>
            </a:r>
            <a:r>
              <a:rPr lang="hu-HU" b="1" dirty="0" smtClean="0">
                <a:solidFill>
                  <a:srgbClr val="FF0000"/>
                </a:solidFill>
              </a:rPr>
              <a:t> hardware and software</a:t>
            </a:r>
          </a:p>
        </p:txBody>
      </p:sp>
      <p:sp>
        <p:nvSpPr>
          <p:cNvPr id="22531" name="Rectangle 3"/>
          <p:cNvSpPr>
            <a:spLocks noGrp="1" noChangeArrowheads="1"/>
          </p:cNvSpPr>
          <p:nvPr>
            <p:ph type="subTitle" idx="1"/>
          </p:nvPr>
        </p:nvSpPr>
        <p:spPr>
          <a:xfrm>
            <a:off x="935596" y="3886200"/>
            <a:ext cx="4932548" cy="1752600"/>
          </a:xfrm>
        </p:spPr>
        <p:txBody>
          <a:bodyPr/>
          <a:lstStyle/>
          <a:p>
            <a:r>
              <a:rPr lang="hu-HU" altLang="hu-HU" dirty="0" smtClean="0"/>
              <a:t>Szirmay-Kalos László</a:t>
            </a:r>
          </a:p>
        </p:txBody>
      </p:sp>
      <p:sp>
        <p:nvSpPr>
          <p:cNvPr id="4" name="Téglalap 3"/>
          <p:cNvSpPr>
            <a:spLocks noChangeArrowheads="1"/>
          </p:cNvSpPr>
          <p:nvPr/>
        </p:nvSpPr>
        <p:spPr bwMode="auto">
          <a:xfrm>
            <a:off x="230795" y="260648"/>
            <a:ext cx="4190837" cy="15696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 typeface="Wingdings" pitchFamily="2" charset="2"/>
              <a:buNone/>
            </a:pPr>
            <a:r>
              <a:rPr lang="en-US" altLang="en-US" sz="2400" i="1" dirty="0" smtClean="0">
                <a:latin typeface="+mn-lt"/>
              </a:rPr>
              <a:t>”</a:t>
            </a:r>
            <a:r>
              <a:rPr lang="hu-HU" altLang="en-US" sz="2400" i="1" dirty="0" err="1" smtClean="0">
                <a:latin typeface="+mn-lt"/>
              </a:rPr>
              <a:t>In</a:t>
            </a:r>
            <a:r>
              <a:rPr lang="hu-HU" altLang="en-US" sz="2400" i="1" dirty="0" smtClean="0">
                <a:latin typeface="+mn-lt"/>
              </a:rPr>
              <a:t> </a:t>
            </a:r>
            <a:r>
              <a:rPr lang="hu-HU" altLang="en-US" sz="2400" i="1" dirty="0" err="1" smtClean="0">
                <a:latin typeface="+mn-lt"/>
              </a:rPr>
              <a:t>theory</a:t>
            </a:r>
            <a:r>
              <a:rPr lang="hu-HU" altLang="en-US" sz="2400" i="1" dirty="0" smtClean="0">
                <a:latin typeface="+mn-lt"/>
              </a:rPr>
              <a:t>, </a:t>
            </a:r>
            <a:r>
              <a:rPr lang="hu-HU" altLang="en-US" sz="2400" i="1" dirty="0" err="1" smtClean="0">
                <a:latin typeface="+mn-lt"/>
              </a:rPr>
              <a:t>there</a:t>
            </a:r>
            <a:r>
              <a:rPr lang="hu-HU" altLang="en-US" sz="2400" i="1" dirty="0" smtClean="0">
                <a:latin typeface="+mn-lt"/>
              </a:rPr>
              <a:t> is no </a:t>
            </a:r>
            <a:r>
              <a:rPr lang="hu-HU" altLang="en-US" sz="2400" i="1" dirty="0" err="1" smtClean="0">
                <a:latin typeface="+mn-lt"/>
              </a:rPr>
              <a:t>difference</a:t>
            </a:r>
            <a:r>
              <a:rPr lang="hu-HU" altLang="en-US" sz="2400" i="1" dirty="0" smtClean="0">
                <a:latin typeface="+mn-lt"/>
              </a:rPr>
              <a:t> </a:t>
            </a:r>
            <a:r>
              <a:rPr lang="hu-HU" altLang="en-US" sz="2400" i="1" dirty="0" err="1" smtClean="0">
                <a:latin typeface="+mn-lt"/>
              </a:rPr>
              <a:t>between</a:t>
            </a:r>
            <a:r>
              <a:rPr lang="hu-HU" altLang="en-US" sz="2400" i="1" dirty="0" smtClean="0">
                <a:latin typeface="+mn-lt"/>
              </a:rPr>
              <a:t> </a:t>
            </a:r>
            <a:r>
              <a:rPr lang="hu-HU" altLang="en-US" sz="2400" i="1" dirty="0" err="1" smtClean="0">
                <a:latin typeface="+mn-lt"/>
              </a:rPr>
              <a:t>theory</a:t>
            </a:r>
            <a:r>
              <a:rPr lang="hu-HU" altLang="en-US" sz="2400" i="1" dirty="0" smtClean="0">
                <a:latin typeface="+mn-lt"/>
              </a:rPr>
              <a:t> and </a:t>
            </a:r>
            <a:r>
              <a:rPr lang="hu-HU" altLang="en-US" sz="2400" i="1" dirty="0" err="1" smtClean="0">
                <a:latin typeface="+mn-lt"/>
              </a:rPr>
              <a:t>practice</a:t>
            </a:r>
            <a:r>
              <a:rPr lang="hu-HU" altLang="en-US" sz="2400" i="1" dirty="0" smtClean="0">
                <a:latin typeface="+mn-lt"/>
              </a:rPr>
              <a:t>. </a:t>
            </a:r>
          </a:p>
          <a:p>
            <a:pPr>
              <a:spcBef>
                <a:spcPct val="0"/>
              </a:spcBef>
              <a:buFont typeface="Wingdings" pitchFamily="2" charset="2"/>
              <a:buNone/>
            </a:pPr>
            <a:r>
              <a:rPr lang="hu-HU" altLang="en-US" sz="2400" i="1" dirty="0" err="1" smtClean="0">
                <a:latin typeface="+mn-lt"/>
              </a:rPr>
              <a:t>In</a:t>
            </a:r>
            <a:r>
              <a:rPr lang="hu-HU" altLang="en-US" sz="2400" i="1" dirty="0" smtClean="0">
                <a:latin typeface="+mn-lt"/>
              </a:rPr>
              <a:t> </a:t>
            </a:r>
            <a:r>
              <a:rPr lang="hu-HU" altLang="en-US" sz="2400" i="1" dirty="0" err="1" smtClean="0">
                <a:latin typeface="+mn-lt"/>
              </a:rPr>
              <a:t>practice</a:t>
            </a:r>
            <a:r>
              <a:rPr lang="hu-HU" altLang="en-US" sz="2400" i="1" dirty="0" smtClean="0">
                <a:latin typeface="+mn-lt"/>
              </a:rPr>
              <a:t>, </a:t>
            </a:r>
            <a:r>
              <a:rPr lang="hu-HU" altLang="en-US" sz="2400" i="1" dirty="0" err="1" smtClean="0">
                <a:latin typeface="+mn-lt"/>
              </a:rPr>
              <a:t>there</a:t>
            </a:r>
            <a:r>
              <a:rPr lang="hu-HU" altLang="en-US" sz="2400" i="1" dirty="0" smtClean="0">
                <a:latin typeface="+mn-lt"/>
              </a:rPr>
              <a:t> is.</a:t>
            </a:r>
            <a:r>
              <a:rPr lang="en-US" altLang="en-US" sz="2400" i="1" dirty="0" smtClean="0">
                <a:latin typeface="+mn-lt"/>
              </a:rPr>
              <a:t>”</a:t>
            </a:r>
            <a:endParaRPr lang="hu-HU" altLang="en-US" sz="2400" i="1" dirty="0" smtClean="0">
              <a:latin typeface="+mn-lt"/>
            </a:endParaRPr>
          </a:p>
          <a:p>
            <a:pPr algn="r">
              <a:spcBef>
                <a:spcPct val="0"/>
              </a:spcBef>
              <a:buFont typeface="Wingdings" pitchFamily="2" charset="2"/>
              <a:buNone/>
            </a:pPr>
            <a:r>
              <a:rPr lang="en-US" sz="2400" i="1" dirty="0"/>
              <a:t>Benjamin Brewster</a:t>
            </a:r>
            <a:endParaRPr lang="en-US" altLang="en-US" sz="2400" i="1" dirty="0">
              <a:latin typeface="+mn-lt"/>
            </a:endParaRPr>
          </a:p>
        </p:txBody>
      </p:sp>
      <p:pic>
        <p:nvPicPr>
          <p:cNvPr id="5" name="Kép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2106" y="4153676"/>
            <a:ext cx="3611894" cy="2708920"/>
          </a:xfrm>
          <a:prstGeom prst="rect">
            <a:avLst/>
          </a:prstGeom>
        </p:spPr>
      </p:pic>
    </p:spTree>
  </p:cSld>
  <p:clrMapOvr>
    <a:masterClrMapping/>
  </p:clrMapOvr>
  <p:transition spd="slow">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zövegdoboz 2"/>
          <p:cNvSpPr txBox="1">
            <a:spLocks noChangeArrowheads="1"/>
          </p:cNvSpPr>
          <p:nvPr/>
        </p:nvSpPr>
        <p:spPr bwMode="auto">
          <a:xfrm>
            <a:off x="12775" y="1448780"/>
            <a:ext cx="9145452" cy="5232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en-US" altLang="hu-HU" sz="1800" b="1" u="sng" dirty="0">
                <a:latin typeface="Courier New" panose="02070309020205020404" pitchFamily="49" charset="0"/>
                <a:cs typeface="Courier New" panose="02070309020205020404" pitchFamily="49" charset="0"/>
              </a:rPr>
              <a:t>void </a:t>
            </a:r>
            <a:r>
              <a:rPr lang="hu-HU" altLang="hu-HU" sz="1800" b="1" u="sng" dirty="0" err="1">
                <a:latin typeface="Courier New" panose="02070309020205020404" pitchFamily="49" charset="0"/>
                <a:cs typeface="Courier New" panose="02070309020205020404" pitchFamily="49" charset="0"/>
              </a:rPr>
              <a:t>onDisplay</a:t>
            </a:r>
            <a:r>
              <a:rPr lang="en-US" altLang="hu-HU" sz="1800" b="1" u="sng" dirty="0">
                <a:latin typeface="Courier New" panose="02070309020205020404" pitchFamily="49" charset="0"/>
                <a:cs typeface="Courier New" panose="02070309020205020404" pitchFamily="49" charset="0"/>
              </a:rPr>
              <a:t>( ) { </a:t>
            </a:r>
          </a:p>
          <a:p>
            <a:r>
              <a:rPr lang="en-US" altLang="hu-HU" sz="1800" b="1" dirty="0">
                <a:latin typeface="Courier New" panose="02070309020205020404" pitchFamily="49" charset="0"/>
                <a:cs typeface="Courier New" panose="02070309020205020404" pitchFamily="49" charset="0"/>
              </a:rPr>
              <a:t>    </a:t>
            </a:r>
            <a:r>
              <a:rPr lang="en-US" altLang="hu-HU" sz="1800" b="1" dirty="0" err="1">
                <a:latin typeface="Courier New" panose="02070309020205020404" pitchFamily="49" charset="0"/>
                <a:cs typeface="Courier New" panose="02070309020205020404" pitchFamily="49" charset="0"/>
              </a:rPr>
              <a:t>glClearColor</a:t>
            </a:r>
            <a:r>
              <a:rPr lang="en-US" altLang="hu-HU" sz="1800" b="1" dirty="0">
                <a:latin typeface="Courier New" panose="02070309020205020404" pitchFamily="49" charset="0"/>
                <a:cs typeface="Courier New" panose="02070309020205020404" pitchFamily="49" charset="0"/>
              </a:rPr>
              <a:t>(0, 0, 0, 0</a:t>
            </a:r>
            <a:r>
              <a:rPr lang="en-US" altLang="hu-HU" sz="1800" b="1" dirty="0" smtClean="0">
                <a:latin typeface="Courier New" panose="02070309020205020404" pitchFamily="49" charset="0"/>
                <a:cs typeface="Courier New" panose="02070309020205020404" pitchFamily="49" charset="0"/>
              </a:rPr>
              <a:t>);     // background color</a:t>
            </a:r>
            <a:endParaRPr lang="en-US" altLang="hu-HU" sz="1800" b="1" dirty="0">
              <a:latin typeface="Courier New" panose="02070309020205020404" pitchFamily="49" charset="0"/>
              <a:cs typeface="Courier New" panose="02070309020205020404" pitchFamily="49" charset="0"/>
            </a:endParaRPr>
          </a:p>
          <a:p>
            <a:r>
              <a:rPr lang="en-US" altLang="hu-HU" sz="1800" b="1" dirty="0">
                <a:latin typeface="Courier New" panose="02070309020205020404" pitchFamily="49" charset="0"/>
                <a:cs typeface="Courier New" panose="02070309020205020404" pitchFamily="49" charset="0"/>
              </a:rPr>
              <a:t>    </a:t>
            </a:r>
            <a:r>
              <a:rPr lang="en-US" altLang="hu-HU" sz="1800" b="1" dirty="0" err="1">
                <a:latin typeface="Courier New" panose="02070309020205020404" pitchFamily="49" charset="0"/>
                <a:cs typeface="Courier New" panose="02070309020205020404" pitchFamily="49" charset="0"/>
              </a:rPr>
              <a:t>glClear</a:t>
            </a:r>
            <a:r>
              <a:rPr lang="en-US" altLang="hu-HU" sz="1800" b="1" dirty="0">
                <a:latin typeface="Courier New" panose="02070309020205020404" pitchFamily="49" charset="0"/>
                <a:cs typeface="Courier New" panose="02070309020205020404" pitchFamily="49" charset="0"/>
              </a:rPr>
              <a:t>(GL_COLOR_BUFFER_BIT</a:t>
            </a:r>
            <a:r>
              <a:rPr lang="en-US" altLang="hu-HU" sz="1800" b="1" dirty="0" smtClean="0">
                <a:latin typeface="Courier New" panose="02070309020205020404" pitchFamily="49" charset="0"/>
                <a:cs typeface="Courier New" panose="02070309020205020404" pitchFamily="49" charset="0"/>
              </a:rPr>
              <a:t>); // clear frame buffer</a:t>
            </a:r>
          </a:p>
          <a:p>
            <a:endParaRPr lang="en-US" altLang="hu-HU" sz="800" b="1" dirty="0" smtClean="0">
              <a:latin typeface="Courier New" panose="02070309020205020404" pitchFamily="49" charset="0"/>
              <a:cs typeface="Courier New" panose="02070309020205020404" pitchFamily="49" charset="0"/>
            </a:endParaRPr>
          </a:p>
          <a:p>
            <a:r>
              <a:rPr lang="en-US" altLang="hu-HU" sz="1800" b="1" dirty="0" smtClean="0">
                <a:latin typeface="Courier New" panose="02070309020205020404" pitchFamily="49" charset="0"/>
                <a:cs typeface="Courier New" panose="02070309020205020404" pitchFamily="49" charset="0"/>
              </a:rPr>
              <a:t>    // Set </a:t>
            </a:r>
            <a:r>
              <a:rPr lang="en-US" altLang="hu-HU" sz="1800" b="1" dirty="0" err="1" smtClean="0">
                <a:latin typeface="Courier New" panose="02070309020205020404" pitchFamily="49" charset="0"/>
                <a:cs typeface="Courier New" panose="02070309020205020404" pitchFamily="49" charset="0"/>
              </a:rPr>
              <a:t>vertexColor</a:t>
            </a:r>
            <a:r>
              <a:rPr lang="en-US" altLang="hu-HU" sz="1800" b="1" dirty="0" smtClean="0">
                <a:latin typeface="Courier New" panose="02070309020205020404" pitchFamily="49" charset="0"/>
                <a:cs typeface="Courier New" panose="02070309020205020404" pitchFamily="49" charset="0"/>
              </a:rPr>
              <a:t> to (0, 1, 0) = green</a:t>
            </a:r>
            <a:endParaRPr lang="en-US" altLang="hu-HU" sz="1800" b="1" dirty="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    </a:t>
            </a:r>
            <a:r>
              <a:rPr lang="hu-HU" sz="1800" b="1" dirty="0" smtClean="0">
                <a:latin typeface="Courier New" panose="02070309020205020404" pitchFamily="49" charset="0"/>
                <a:cs typeface="Courier New" panose="02070309020205020404" pitchFamily="49" charset="0"/>
              </a:rPr>
              <a:t>int </a:t>
            </a:r>
            <a:r>
              <a:rPr lang="hu-HU" sz="1800" b="1" dirty="0" err="1" smtClean="0">
                <a:latin typeface="Courier New" panose="02070309020205020404" pitchFamily="49" charset="0"/>
                <a:cs typeface="Courier New" panose="02070309020205020404" pitchFamily="49" charset="0"/>
              </a:rPr>
              <a:t>loc</a:t>
            </a:r>
            <a:r>
              <a:rPr lang="en-US" sz="1800" b="1" dirty="0" err="1" smtClean="0">
                <a:latin typeface="Courier New" panose="02070309020205020404" pitchFamily="49" charset="0"/>
                <a:cs typeface="Courier New" panose="02070309020205020404" pitchFamily="49" charset="0"/>
              </a:rPr>
              <a:t>ation</a:t>
            </a:r>
            <a:r>
              <a:rPr lang="hu-HU" sz="1800" b="1" dirty="0" smtClean="0">
                <a:latin typeface="Courier New" panose="02070309020205020404" pitchFamily="49" charset="0"/>
                <a:cs typeface="Courier New" panose="02070309020205020404" pitchFamily="49" charset="0"/>
              </a:rPr>
              <a:t> </a:t>
            </a:r>
            <a:r>
              <a:rPr lang="hu-HU" sz="1800" b="1" dirty="0">
                <a:latin typeface="Courier New" panose="02070309020205020404" pitchFamily="49" charset="0"/>
                <a:cs typeface="Courier New" panose="02070309020205020404" pitchFamily="49" charset="0"/>
              </a:rPr>
              <a:t>= </a:t>
            </a:r>
            <a:r>
              <a:rPr lang="hu-HU" sz="1800" b="1" dirty="0" err="1">
                <a:latin typeface="Courier New" panose="02070309020205020404" pitchFamily="49" charset="0"/>
                <a:cs typeface="Courier New" panose="02070309020205020404" pitchFamily="49" charset="0"/>
              </a:rPr>
              <a:t>glGetUniformLocation</a:t>
            </a:r>
            <a:r>
              <a:rPr lang="hu-HU" sz="1800" b="1" dirty="0">
                <a:latin typeface="Courier New" panose="02070309020205020404" pitchFamily="49" charset="0"/>
                <a:cs typeface="Courier New" panose="02070309020205020404" pitchFamily="49" charset="0"/>
              </a:rPr>
              <a:t>(</a:t>
            </a:r>
            <a:r>
              <a:rPr lang="hu-HU" sz="1800" b="1" dirty="0" err="1">
                <a:latin typeface="Courier New" panose="02070309020205020404" pitchFamily="49" charset="0"/>
                <a:cs typeface="Courier New" panose="02070309020205020404" pitchFamily="49" charset="0"/>
              </a:rPr>
              <a:t>shaderProgram</a:t>
            </a:r>
            <a:r>
              <a:rPr lang="hu-HU" sz="1800" b="1" dirty="0">
                <a:latin typeface="Courier New" panose="02070309020205020404" pitchFamily="49" charset="0"/>
                <a:cs typeface="Courier New" panose="02070309020205020404" pitchFamily="49" charset="0"/>
              </a:rPr>
              <a:t>, </a:t>
            </a:r>
            <a:r>
              <a:rPr lang="hu-HU" sz="1800" b="1" dirty="0" smtClean="0">
                <a:latin typeface="Courier New" panose="02070309020205020404" pitchFamily="49" charset="0"/>
                <a:cs typeface="Courier New" panose="02070309020205020404" pitchFamily="49" charset="0"/>
              </a:rPr>
              <a:t>“</a:t>
            </a:r>
            <a:r>
              <a:rPr lang="en-US" sz="1800" b="1" dirty="0" smtClean="0">
                <a:solidFill>
                  <a:srgbClr val="0000FF"/>
                </a:solidFill>
                <a:latin typeface="Courier New" panose="02070309020205020404" pitchFamily="49" charset="0"/>
                <a:cs typeface="Courier New" panose="02070309020205020404" pitchFamily="49" charset="0"/>
              </a:rPr>
              <a:t>color</a:t>
            </a:r>
            <a:r>
              <a:rPr lang="hu-HU" sz="1800" b="1" dirty="0" smtClean="0">
                <a:latin typeface="Courier New" panose="02070309020205020404" pitchFamily="49" charset="0"/>
                <a:cs typeface="Courier New" panose="02070309020205020404" pitchFamily="49" charset="0"/>
              </a:rPr>
              <a:t>");</a:t>
            </a:r>
            <a:endParaRPr lang="hu-HU" sz="1800" b="1" dirty="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    glUniform</a:t>
            </a:r>
            <a:r>
              <a:rPr lang="en-US" sz="1800" b="1" dirty="0" smtClean="0">
                <a:solidFill>
                  <a:srgbClr val="00B050"/>
                </a:solidFill>
                <a:latin typeface="Courier New" panose="02070309020205020404" pitchFamily="49" charset="0"/>
                <a:cs typeface="Courier New" panose="02070309020205020404" pitchFamily="49" charset="0"/>
              </a:rPr>
              <a:t>3f</a:t>
            </a:r>
            <a:r>
              <a:rPr lang="en-US" sz="1800" b="1" dirty="0" smtClean="0">
                <a:latin typeface="Courier New" panose="02070309020205020404" pitchFamily="49" charset="0"/>
                <a:cs typeface="Courier New" panose="02070309020205020404" pitchFamily="49" charset="0"/>
              </a:rPr>
              <a:t>(location, 0.0f, 1.0f, 0.0f); // 3 floats</a:t>
            </a:r>
            <a:endParaRPr lang="en-US" sz="1800" b="1" dirty="0">
              <a:latin typeface="Courier New" panose="02070309020205020404" pitchFamily="49" charset="0"/>
              <a:cs typeface="Courier New" panose="02070309020205020404" pitchFamily="49" charset="0"/>
            </a:endParaRPr>
          </a:p>
          <a:p>
            <a:endParaRPr lang="en-US" sz="800" b="1" dirty="0" smtClean="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    float MVP</a:t>
            </a:r>
            <a:r>
              <a:rPr lang="hu-HU" sz="1800" b="1" dirty="0" smtClean="0">
                <a:latin typeface="Courier New" panose="02070309020205020404" pitchFamily="49" charset="0"/>
                <a:cs typeface="Courier New" panose="02070309020205020404" pitchFamily="49" charset="0"/>
              </a:rPr>
              <a:t>t</a:t>
            </a:r>
            <a:r>
              <a:rPr lang="en-US" sz="1800" b="1" dirty="0" smtClean="0">
                <a:latin typeface="Courier New" panose="02070309020205020404" pitchFamily="49" charset="0"/>
                <a:cs typeface="Courier New" panose="02070309020205020404" pitchFamily="49" charset="0"/>
              </a:rPr>
              <a:t>rans</a:t>
            </a:r>
            <a:r>
              <a:rPr lang="hu-HU" sz="1800" b="1" dirty="0" smtClean="0">
                <a:latin typeface="Courier New" panose="02070309020205020404" pitchFamily="49" charset="0"/>
                <a:cs typeface="Courier New" panose="02070309020205020404" pitchFamily="49" charset="0"/>
              </a:rPr>
              <a:t>f</a:t>
            </a:r>
            <a:r>
              <a:rPr lang="en-US" sz="1800" b="1" dirty="0" smtClean="0">
                <a:latin typeface="Courier New" panose="02070309020205020404" pitchFamily="49" charset="0"/>
                <a:cs typeface="Courier New" panose="02070309020205020404" pitchFamily="49" charset="0"/>
              </a:rPr>
              <a:t>[4][4] = { 1, 0, 0, </a:t>
            </a:r>
            <a:r>
              <a:rPr lang="en-US" sz="1800" b="1" dirty="0">
                <a:latin typeface="Courier New" panose="02070309020205020404" pitchFamily="49" charset="0"/>
                <a:cs typeface="Courier New" panose="02070309020205020404" pitchFamily="49" charset="0"/>
              </a:rPr>
              <a:t>0, </a:t>
            </a:r>
            <a:r>
              <a:rPr lang="en-US" sz="1800" b="1" dirty="0" smtClean="0">
                <a:latin typeface="Courier New" panose="02070309020205020404" pitchFamily="49" charset="0"/>
                <a:cs typeface="Courier New" panose="02070309020205020404" pitchFamily="49" charset="0"/>
              </a:rPr>
              <a:t>   // MVP matrix</a:t>
            </a:r>
            <a:r>
              <a:rPr lang="en-US" sz="1800" b="1" dirty="0">
                <a:latin typeface="Courier New" panose="02070309020205020404" pitchFamily="49" charset="0"/>
                <a:cs typeface="Courier New" panose="02070309020205020404" pitchFamily="49" charset="0"/>
              </a:rPr>
              <a:t>, </a:t>
            </a:r>
            <a:endParaRPr lang="en-US" sz="1800" b="1" dirty="0" smtClean="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0, 1, 0, 0,    // </a:t>
            </a:r>
            <a:r>
              <a:rPr lang="en-US" sz="1800" b="1" dirty="0">
                <a:solidFill>
                  <a:srgbClr val="7030A0"/>
                </a:solidFill>
                <a:latin typeface="Courier New" panose="02070309020205020404" pitchFamily="49" charset="0"/>
                <a:cs typeface="Courier New" panose="02070309020205020404" pitchFamily="49" charset="0"/>
              </a:rPr>
              <a:t>row-major!</a:t>
            </a:r>
            <a:endParaRPr lang="en-US" sz="1800" b="1" dirty="0" smtClean="0">
              <a:solidFill>
                <a:srgbClr val="7030A0"/>
              </a:solidFill>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0, 0, 1, 0,</a:t>
            </a:r>
          </a:p>
          <a:p>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0, 0, 0, 1 };</a:t>
            </a:r>
          </a:p>
          <a:p>
            <a:endParaRPr lang="en-US" sz="800" b="1" dirty="0" smtClean="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a:t>
            </a:r>
            <a:r>
              <a:rPr lang="hu-HU" sz="1800" b="1" dirty="0" err="1" smtClean="0">
                <a:latin typeface="Courier New" panose="02070309020205020404" pitchFamily="49" charset="0"/>
                <a:cs typeface="Courier New" panose="02070309020205020404" pitchFamily="49" charset="0"/>
              </a:rPr>
              <a:t>location</a:t>
            </a:r>
            <a:r>
              <a:rPr lang="hu-HU" sz="1800" b="1" dirty="0" smtClean="0">
                <a:latin typeface="Courier New" panose="02070309020205020404" pitchFamily="49" charset="0"/>
                <a:cs typeface="Courier New" panose="02070309020205020404" pitchFamily="49" charset="0"/>
              </a:rPr>
              <a:t> </a:t>
            </a:r>
            <a:r>
              <a:rPr lang="hu-HU" sz="1800" b="1" dirty="0">
                <a:latin typeface="Courier New" panose="02070309020205020404" pitchFamily="49" charset="0"/>
                <a:cs typeface="Courier New" panose="02070309020205020404" pitchFamily="49" charset="0"/>
              </a:rPr>
              <a:t>= </a:t>
            </a:r>
            <a:r>
              <a:rPr lang="hu-HU" sz="1800" b="1" dirty="0" err="1">
                <a:latin typeface="Courier New" panose="02070309020205020404" pitchFamily="49" charset="0"/>
                <a:cs typeface="Courier New" panose="02070309020205020404" pitchFamily="49" charset="0"/>
              </a:rPr>
              <a:t>glGetUniformLocation</a:t>
            </a:r>
            <a:r>
              <a:rPr lang="hu-HU" sz="1800" b="1" dirty="0">
                <a:latin typeface="Courier New" panose="02070309020205020404" pitchFamily="49" charset="0"/>
                <a:cs typeface="Courier New" panose="02070309020205020404" pitchFamily="49" charset="0"/>
              </a:rPr>
              <a:t>(</a:t>
            </a:r>
            <a:r>
              <a:rPr lang="hu-HU" sz="1800" b="1" dirty="0" err="1">
                <a:latin typeface="Courier New" panose="02070309020205020404" pitchFamily="49" charset="0"/>
                <a:cs typeface="Courier New" panose="02070309020205020404" pitchFamily="49" charset="0"/>
              </a:rPr>
              <a:t>shaderProgram</a:t>
            </a:r>
            <a:r>
              <a:rPr lang="hu-HU" sz="1800" b="1" dirty="0">
                <a:latin typeface="Courier New" panose="02070309020205020404" pitchFamily="49" charset="0"/>
                <a:cs typeface="Courier New" panose="02070309020205020404" pitchFamily="49" charset="0"/>
              </a:rPr>
              <a:t>, "</a:t>
            </a:r>
            <a:r>
              <a:rPr lang="hu-HU" sz="1800" b="1" dirty="0" smtClean="0">
                <a:solidFill>
                  <a:srgbClr val="7030A0"/>
                </a:solidFill>
                <a:latin typeface="Courier New" panose="02070309020205020404" pitchFamily="49" charset="0"/>
                <a:cs typeface="Courier New" panose="02070309020205020404" pitchFamily="49" charset="0"/>
              </a:rPr>
              <a:t>MVP</a:t>
            </a:r>
            <a:r>
              <a:rPr lang="hu-HU" sz="1800" b="1" dirty="0" smtClean="0">
                <a:latin typeface="Courier New" panose="02070309020205020404" pitchFamily="49" charset="0"/>
                <a:cs typeface="Courier New" panose="02070309020205020404" pitchFamily="49" charset="0"/>
              </a:rPr>
              <a:t>");</a:t>
            </a:r>
            <a:endParaRPr lang="hu-HU" sz="1800" b="1" dirty="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    </a:t>
            </a:r>
            <a:r>
              <a:rPr lang="hu-HU" sz="1800" b="1" dirty="0" smtClean="0">
                <a:latin typeface="Courier New" panose="02070309020205020404" pitchFamily="49" charset="0"/>
                <a:cs typeface="Courier New" panose="02070309020205020404" pitchFamily="49" charset="0"/>
              </a:rPr>
              <a:t>glUniformMatrix4</a:t>
            </a:r>
            <a:r>
              <a:rPr lang="hu-HU" sz="1800" b="1" dirty="0" smtClean="0">
                <a:solidFill>
                  <a:srgbClr val="00B050"/>
                </a:solidFill>
                <a:latin typeface="Courier New" panose="02070309020205020404" pitchFamily="49" charset="0"/>
                <a:cs typeface="Courier New" panose="02070309020205020404" pitchFamily="49" charset="0"/>
              </a:rPr>
              <a:t>fv</a:t>
            </a:r>
            <a:r>
              <a:rPr lang="hu-HU" sz="1800" b="1" dirty="0" smtClean="0">
                <a:latin typeface="Courier New" panose="02070309020205020404" pitchFamily="49" charset="0"/>
                <a:cs typeface="Courier New" panose="02070309020205020404" pitchFamily="49" charset="0"/>
              </a:rPr>
              <a:t>(</a:t>
            </a:r>
            <a:r>
              <a:rPr lang="hu-HU" sz="1800" b="1" dirty="0" err="1" smtClean="0">
                <a:latin typeface="Courier New" panose="02070309020205020404" pitchFamily="49" charset="0"/>
                <a:cs typeface="Courier New" panose="02070309020205020404" pitchFamily="49" charset="0"/>
              </a:rPr>
              <a:t>location</a:t>
            </a:r>
            <a:r>
              <a:rPr lang="hu-HU" sz="1800" b="1" dirty="0">
                <a:latin typeface="Courier New" panose="02070309020205020404" pitchFamily="49" charset="0"/>
                <a:cs typeface="Courier New" panose="02070309020205020404" pitchFamily="49" charset="0"/>
              </a:rPr>
              <a:t>, 1, </a:t>
            </a:r>
            <a:r>
              <a:rPr lang="hu-HU" sz="1800" b="1" dirty="0">
                <a:solidFill>
                  <a:srgbClr val="7030A0"/>
                </a:solidFill>
                <a:latin typeface="Courier New" panose="02070309020205020404" pitchFamily="49" charset="0"/>
                <a:cs typeface="Courier New" panose="02070309020205020404" pitchFamily="49" charset="0"/>
              </a:rPr>
              <a:t>GL_TRUE</a:t>
            </a:r>
            <a:r>
              <a:rPr lang="hu-HU"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&amp;</a:t>
            </a:r>
            <a:r>
              <a:rPr lang="hu-HU" sz="1800" b="1" dirty="0" err="1" smtClean="0">
                <a:latin typeface="Courier New" panose="02070309020205020404" pitchFamily="49" charset="0"/>
                <a:cs typeface="Courier New" panose="02070309020205020404" pitchFamily="49" charset="0"/>
              </a:rPr>
              <a:t>MVPtransf</a:t>
            </a:r>
            <a:r>
              <a:rPr lang="en-US" sz="1800" b="1" dirty="0" smtClean="0">
                <a:latin typeface="Courier New" panose="02070309020205020404" pitchFamily="49" charset="0"/>
                <a:cs typeface="Courier New" panose="02070309020205020404" pitchFamily="49" charset="0"/>
              </a:rPr>
              <a:t>[0][0]</a:t>
            </a:r>
            <a:r>
              <a:rPr lang="hu-HU" sz="1800" b="1" dirty="0" smtClean="0">
                <a:latin typeface="Courier New" panose="02070309020205020404" pitchFamily="49" charset="0"/>
                <a:cs typeface="Courier New" panose="02070309020205020404" pitchFamily="49" charset="0"/>
              </a:rPr>
              <a:t>);</a:t>
            </a:r>
            <a:endParaRPr lang="hu-HU" sz="1800" b="1" dirty="0">
              <a:latin typeface="Courier New" panose="02070309020205020404" pitchFamily="49" charset="0"/>
              <a:cs typeface="Courier New" panose="02070309020205020404" pitchFamily="49" charset="0"/>
            </a:endParaRPr>
          </a:p>
          <a:p>
            <a:endParaRPr lang="hu-HU" altLang="hu-HU" sz="800" b="1" dirty="0">
              <a:latin typeface="Courier New" panose="02070309020205020404" pitchFamily="49" charset="0"/>
              <a:cs typeface="Courier New" panose="02070309020205020404" pitchFamily="49" charset="0"/>
            </a:endParaRPr>
          </a:p>
          <a:p>
            <a:r>
              <a:rPr lang="en-US" altLang="hu-HU" sz="700" b="1" dirty="0">
                <a:latin typeface="Courier New" panose="02070309020205020404" pitchFamily="49" charset="0"/>
                <a:cs typeface="Courier New" panose="02070309020205020404" pitchFamily="49" charset="0"/>
              </a:rPr>
              <a:t>    </a:t>
            </a:r>
          </a:p>
          <a:p>
            <a:r>
              <a:rPr lang="en-US" altLang="hu-HU" sz="1800" b="1" dirty="0">
                <a:latin typeface="Courier New" panose="02070309020205020404" pitchFamily="49" charset="0"/>
                <a:cs typeface="Courier New" panose="02070309020205020404" pitchFamily="49" charset="0"/>
              </a:rPr>
              <a:t>    </a:t>
            </a:r>
            <a:r>
              <a:rPr lang="hu-HU" altLang="hu-HU" sz="1800" b="1" dirty="0" err="1" smtClean="0">
                <a:latin typeface="Courier New" panose="02070309020205020404" pitchFamily="49" charset="0"/>
                <a:cs typeface="Courier New" panose="02070309020205020404" pitchFamily="49" charset="0"/>
              </a:rPr>
              <a:t>glBindVertexArray</a:t>
            </a:r>
            <a:r>
              <a:rPr lang="hu-HU" altLang="hu-HU" sz="1800" b="1" dirty="0" smtClean="0">
                <a:latin typeface="Courier New" panose="02070309020205020404" pitchFamily="49" charset="0"/>
                <a:cs typeface="Courier New" panose="02070309020205020404" pitchFamily="49" charset="0"/>
              </a:rPr>
              <a:t>(</a:t>
            </a:r>
            <a:r>
              <a:rPr lang="hu-HU" altLang="hu-HU" sz="1800" b="1" dirty="0" err="1" smtClean="0">
                <a:latin typeface="Courier New" panose="02070309020205020404" pitchFamily="49" charset="0"/>
                <a:cs typeface="Courier New" panose="02070309020205020404" pitchFamily="49" charset="0"/>
              </a:rPr>
              <a:t>vao</a:t>
            </a:r>
            <a:r>
              <a:rPr lang="hu-HU" altLang="hu-HU" sz="1800" b="1" dirty="0" smtClean="0">
                <a:latin typeface="Courier New" panose="02070309020205020404" pitchFamily="49" charset="0"/>
                <a:cs typeface="Courier New" panose="02070309020205020404" pitchFamily="49" charset="0"/>
              </a:rPr>
              <a:t>)</a:t>
            </a:r>
            <a:r>
              <a:rPr lang="en-US" altLang="hu-HU" sz="1800" b="1" dirty="0" smtClean="0">
                <a:latin typeface="Courier New" panose="02070309020205020404" pitchFamily="49" charset="0"/>
                <a:cs typeface="Courier New" panose="02070309020205020404" pitchFamily="49" charset="0"/>
              </a:rPr>
              <a:t>;  // Draw call</a:t>
            </a:r>
          </a:p>
          <a:p>
            <a:r>
              <a:rPr lang="en-US" altLang="hu-HU" sz="1800" b="1" dirty="0" smtClean="0">
                <a:latin typeface="Courier New" panose="02070309020205020404" pitchFamily="49" charset="0"/>
                <a:cs typeface="Courier New" panose="02070309020205020404" pitchFamily="49" charset="0"/>
              </a:rPr>
              <a:t>    </a:t>
            </a:r>
            <a:r>
              <a:rPr lang="hu-HU" altLang="hu-HU" sz="1800" b="1" dirty="0" err="1" smtClean="0">
                <a:solidFill>
                  <a:srgbClr val="FF0000"/>
                </a:solidFill>
                <a:latin typeface="Courier New" panose="02070309020205020404" pitchFamily="49" charset="0"/>
                <a:cs typeface="Courier New" panose="02070309020205020404" pitchFamily="49" charset="0"/>
              </a:rPr>
              <a:t>glDrawArrays</a:t>
            </a:r>
            <a:r>
              <a:rPr lang="hu-HU" altLang="hu-HU" sz="1800" b="1" dirty="0" smtClean="0">
                <a:solidFill>
                  <a:srgbClr val="FF0000"/>
                </a:solidFill>
                <a:latin typeface="Courier New" panose="02070309020205020404" pitchFamily="49" charset="0"/>
                <a:cs typeface="Courier New" panose="02070309020205020404" pitchFamily="49" charset="0"/>
              </a:rPr>
              <a:t>(</a:t>
            </a:r>
            <a:r>
              <a:rPr lang="hu-HU" altLang="hu-HU" sz="1800" b="1" u="sng" dirty="0" smtClean="0">
                <a:solidFill>
                  <a:srgbClr val="FF0000"/>
                </a:solidFill>
                <a:latin typeface="Courier New" panose="02070309020205020404" pitchFamily="49" charset="0"/>
                <a:cs typeface="Courier New" panose="02070309020205020404" pitchFamily="49" charset="0"/>
              </a:rPr>
              <a:t>GL_TRIANGLES</a:t>
            </a:r>
            <a:r>
              <a:rPr lang="hu-HU" altLang="hu-HU" sz="1800" b="1" dirty="0" smtClean="0">
                <a:solidFill>
                  <a:srgbClr val="FF0000"/>
                </a:solidFill>
                <a:latin typeface="Courier New" panose="02070309020205020404" pitchFamily="49" charset="0"/>
                <a:cs typeface="Courier New" panose="02070309020205020404" pitchFamily="49" charset="0"/>
              </a:rPr>
              <a:t>,</a:t>
            </a:r>
            <a:r>
              <a:rPr lang="en-US" altLang="hu-HU" sz="1800" b="1" dirty="0" smtClean="0">
                <a:solidFill>
                  <a:srgbClr val="FF0000"/>
                </a:solidFill>
                <a:latin typeface="Courier New" panose="02070309020205020404" pitchFamily="49" charset="0"/>
                <a:cs typeface="Courier New" panose="02070309020205020404" pitchFamily="49" charset="0"/>
              </a:rPr>
              <a:t> 0 /*</a:t>
            </a:r>
            <a:r>
              <a:rPr lang="en-US" altLang="hu-HU" sz="1800" b="1" dirty="0" err="1" smtClean="0">
                <a:solidFill>
                  <a:srgbClr val="FF0000"/>
                </a:solidFill>
                <a:latin typeface="Courier New" panose="02070309020205020404" pitchFamily="49" charset="0"/>
                <a:cs typeface="Courier New" panose="02070309020205020404" pitchFamily="49" charset="0"/>
              </a:rPr>
              <a:t>startIdx</a:t>
            </a:r>
            <a:r>
              <a:rPr lang="en-US" altLang="hu-HU" sz="1800" b="1" dirty="0" smtClean="0">
                <a:solidFill>
                  <a:srgbClr val="FF0000"/>
                </a:solidFill>
                <a:latin typeface="Courier New" panose="02070309020205020404" pitchFamily="49" charset="0"/>
                <a:cs typeface="Courier New" panose="02070309020205020404" pitchFamily="49" charset="0"/>
              </a:rPr>
              <a:t>*/</a:t>
            </a:r>
            <a:r>
              <a:rPr lang="hu-HU" altLang="hu-HU" sz="1800" b="1" dirty="0" smtClean="0">
                <a:solidFill>
                  <a:srgbClr val="FF0000"/>
                </a:solidFill>
                <a:latin typeface="Courier New" panose="02070309020205020404" pitchFamily="49" charset="0"/>
                <a:cs typeface="Courier New" panose="02070309020205020404" pitchFamily="49" charset="0"/>
              </a:rPr>
              <a:t>,</a:t>
            </a:r>
            <a:r>
              <a:rPr lang="en-US" altLang="hu-HU" sz="1800" b="1" dirty="0" smtClean="0">
                <a:solidFill>
                  <a:srgbClr val="FF0000"/>
                </a:solidFill>
                <a:latin typeface="Courier New" panose="02070309020205020404" pitchFamily="49" charset="0"/>
                <a:cs typeface="Courier New" panose="02070309020205020404" pitchFamily="49" charset="0"/>
              </a:rPr>
              <a:t> 3 /*# Elements*/</a:t>
            </a:r>
            <a:r>
              <a:rPr lang="hu-HU" altLang="hu-HU" sz="1800" b="1" dirty="0" smtClean="0">
                <a:solidFill>
                  <a:srgbClr val="FF0000"/>
                </a:solidFill>
                <a:latin typeface="Courier New" panose="02070309020205020404" pitchFamily="49" charset="0"/>
                <a:cs typeface="Courier New" panose="02070309020205020404" pitchFamily="49" charset="0"/>
              </a:rPr>
              <a:t>);</a:t>
            </a:r>
            <a:endParaRPr lang="hu-HU" altLang="hu-HU" sz="1800" b="1" dirty="0">
              <a:solidFill>
                <a:srgbClr val="FF0000"/>
              </a:solidFill>
              <a:latin typeface="Courier New" panose="02070309020205020404" pitchFamily="49" charset="0"/>
              <a:cs typeface="Courier New" panose="02070309020205020404" pitchFamily="49" charset="0"/>
            </a:endParaRPr>
          </a:p>
          <a:p>
            <a:endParaRPr lang="hu-HU" altLang="hu-HU" sz="700" b="1" dirty="0">
              <a:latin typeface="Courier New" panose="02070309020205020404" pitchFamily="49" charset="0"/>
              <a:cs typeface="Courier New" panose="02070309020205020404" pitchFamily="49" charset="0"/>
            </a:endParaRPr>
          </a:p>
          <a:p>
            <a:r>
              <a:rPr lang="hu-HU" altLang="hu-HU" sz="1800" b="1" dirty="0">
                <a:latin typeface="Courier New" panose="02070309020205020404" pitchFamily="49" charset="0"/>
                <a:cs typeface="Courier New" panose="02070309020205020404" pitchFamily="49" charset="0"/>
              </a:rPr>
              <a:t>    </a:t>
            </a:r>
            <a:r>
              <a:rPr lang="hu-HU" altLang="hu-HU" sz="1800" b="1" dirty="0" err="1">
                <a:latin typeface="Courier New" panose="02070309020205020404" pitchFamily="49" charset="0"/>
                <a:cs typeface="Courier New" panose="02070309020205020404" pitchFamily="49" charset="0"/>
              </a:rPr>
              <a:t>glutSwapBuffers</a:t>
            </a:r>
            <a:r>
              <a:rPr lang="hu-HU" altLang="hu-HU" sz="1800" b="1" dirty="0">
                <a:latin typeface="Courier New" panose="02070309020205020404" pitchFamily="49" charset="0"/>
                <a:cs typeface="Courier New" panose="02070309020205020404" pitchFamily="49" charset="0"/>
              </a:rPr>
              <a:t>( </a:t>
            </a:r>
            <a:r>
              <a:rPr lang="hu-HU" altLang="hu-HU" sz="1800" b="1" dirty="0" smtClean="0">
                <a:latin typeface="Courier New" panose="02070309020205020404" pitchFamily="49" charset="0"/>
                <a:cs typeface="Courier New" panose="02070309020205020404" pitchFamily="49" charset="0"/>
              </a:rPr>
              <a:t>);</a:t>
            </a:r>
            <a:r>
              <a:rPr lang="en-US" altLang="hu-HU" sz="1800" b="1" dirty="0">
                <a:latin typeface="Courier New" panose="02070309020205020404" pitchFamily="49" charset="0"/>
                <a:cs typeface="Courier New" panose="02070309020205020404" pitchFamily="49" charset="0"/>
              </a:rPr>
              <a:t> </a:t>
            </a:r>
            <a:r>
              <a:rPr lang="en-US" altLang="hu-HU" sz="1800" b="1" dirty="0" smtClean="0">
                <a:latin typeface="Courier New" panose="02070309020205020404" pitchFamily="49" charset="0"/>
                <a:cs typeface="Courier New" panose="02070309020205020404" pitchFamily="49" charset="0"/>
              </a:rPr>
              <a:t>// exchange buffers for double buffering</a:t>
            </a:r>
            <a:endParaRPr lang="hu-HU" altLang="hu-HU" sz="1800" b="1" dirty="0">
              <a:latin typeface="Courier New" panose="02070309020205020404" pitchFamily="49" charset="0"/>
              <a:cs typeface="Courier New" panose="02070309020205020404" pitchFamily="49" charset="0"/>
            </a:endParaRPr>
          </a:p>
          <a:p>
            <a:r>
              <a:rPr lang="hu-HU" altLang="hu-HU" sz="1800" b="1" dirty="0" smtClean="0">
                <a:latin typeface="Courier New" panose="02070309020205020404" pitchFamily="49" charset="0"/>
                <a:cs typeface="Courier New" panose="02070309020205020404" pitchFamily="49" charset="0"/>
              </a:rPr>
              <a:t>}</a:t>
            </a:r>
            <a:endParaRPr lang="hu-HU" altLang="hu-HU" sz="1800" b="1" dirty="0">
              <a:latin typeface="Courier New" panose="02070309020205020404" pitchFamily="49" charset="0"/>
              <a:cs typeface="Courier New" panose="02070309020205020404" pitchFamily="49" charset="0"/>
            </a:endParaRPr>
          </a:p>
        </p:txBody>
      </p:sp>
      <p:sp>
        <p:nvSpPr>
          <p:cNvPr id="4" name="Téglalap feliratnak 3"/>
          <p:cNvSpPr>
            <a:spLocks noChangeArrowheads="1"/>
          </p:cNvSpPr>
          <p:nvPr/>
        </p:nvSpPr>
        <p:spPr bwMode="auto">
          <a:xfrm>
            <a:off x="0" y="-27383"/>
            <a:ext cx="4752020" cy="1404156"/>
          </a:xfrm>
          <a:prstGeom prst="wedgeRectCallout">
            <a:avLst>
              <a:gd name="adj1" fmla="val 49917"/>
              <a:gd name="adj2" fmla="val 13772"/>
            </a:avLst>
          </a:prstGeom>
          <a:solidFill>
            <a:srgbClr val="FFD4D1"/>
          </a:solidFill>
          <a:ln w="12700" algn="ctr">
            <a:solidFill>
              <a:schemeClr val="tx1"/>
            </a:solidFill>
            <a:round/>
            <a:headEnd/>
            <a:tailEnd/>
          </a:ln>
        </p:spPr>
        <p:txBody>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hu-HU" sz="1400" b="1" u="sng" dirty="0" smtClean="0">
                <a:solidFill>
                  <a:srgbClr val="7030A0"/>
                </a:solidFill>
                <a:latin typeface="Courier New" panose="02070309020205020404" pitchFamily="49" charset="0"/>
                <a:cs typeface="Courier New" panose="02070309020205020404" pitchFamily="49" charset="0"/>
              </a:rPr>
              <a:t>uniform </a:t>
            </a:r>
            <a:r>
              <a:rPr lang="hu-HU" sz="1400" b="1" u="sng" dirty="0">
                <a:solidFill>
                  <a:srgbClr val="7030A0"/>
                </a:solidFill>
                <a:latin typeface="Courier New" panose="02070309020205020404" pitchFamily="49" charset="0"/>
                <a:cs typeface="Courier New" panose="02070309020205020404" pitchFamily="49" charset="0"/>
              </a:rPr>
              <a:t>mat4 MVP;</a:t>
            </a:r>
          </a:p>
          <a:p>
            <a:r>
              <a:rPr lang="en-US" sz="1400" b="1" dirty="0" smtClean="0">
                <a:latin typeface="Courier New" panose="02070309020205020404" pitchFamily="49" charset="0"/>
                <a:cs typeface="Courier New" panose="02070309020205020404" pitchFamily="49" charset="0"/>
              </a:rPr>
              <a:t>layout(location = 0) </a:t>
            </a:r>
            <a:r>
              <a:rPr lang="hu-HU" sz="1400" b="1" dirty="0" err="1" smtClean="0">
                <a:latin typeface="Courier New" panose="02070309020205020404" pitchFamily="49" charset="0"/>
                <a:cs typeface="Courier New" panose="02070309020205020404" pitchFamily="49" charset="0"/>
              </a:rPr>
              <a:t>in</a:t>
            </a:r>
            <a:r>
              <a:rPr lang="hu-HU" sz="1400" b="1" dirty="0" smtClean="0">
                <a:latin typeface="Courier New" panose="02070309020205020404" pitchFamily="49" charset="0"/>
                <a:cs typeface="Courier New" panose="02070309020205020404" pitchFamily="49" charset="0"/>
              </a:rPr>
              <a:t> </a:t>
            </a:r>
            <a:r>
              <a:rPr lang="hu-HU" sz="1400" b="1" dirty="0">
                <a:latin typeface="Courier New" panose="02070309020205020404" pitchFamily="49" charset="0"/>
                <a:cs typeface="Courier New" panose="02070309020205020404" pitchFamily="49" charset="0"/>
              </a:rPr>
              <a:t>vec2 </a:t>
            </a:r>
            <a:r>
              <a:rPr lang="en-US" sz="1400" b="1" dirty="0" err="1">
                <a:latin typeface="Courier New" panose="02070309020205020404" pitchFamily="49" charset="0"/>
                <a:cs typeface="Courier New" panose="02070309020205020404" pitchFamily="49" charset="0"/>
              </a:rPr>
              <a:t>vp</a:t>
            </a:r>
            <a:r>
              <a:rPr lang="hu-HU" sz="1400" b="1" dirty="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endParaRPr lang="hu-HU" sz="800" b="1" dirty="0">
              <a:latin typeface="Courier New" panose="02070309020205020404" pitchFamily="49" charset="0"/>
              <a:cs typeface="Courier New" panose="02070309020205020404" pitchFamily="49" charset="0"/>
            </a:endParaRPr>
          </a:p>
          <a:p>
            <a:endParaRPr lang="hu-HU" sz="400" b="1" dirty="0">
              <a:latin typeface="Courier New" panose="02070309020205020404" pitchFamily="49" charset="0"/>
              <a:cs typeface="Courier New" panose="02070309020205020404" pitchFamily="49" charset="0"/>
            </a:endParaRPr>
          </a:p>
          <a:p>
            <a:r>
              <a:rPr lang="hu-HU" sz="1400" b="1" dirty="0" err="1">
                <a:latin typeface="Courier New" panose="02070309020205020404" pitchFamily="49" charset="0"/>
                <a:cs typeface="Courier New" panose="02070309020205020404" pitchFamily="49" charset="0"/>
              </a:rPr>
              <a:t>void</a:t>
            </a:r>
            <a:r>
              <a:rPr lang="hu-HU" sz="1400" b="1" dirty="0">
                <a:latin typeface="Courier New" panose="02070309020205020404" pitchFamily="49" charset="0"/>
                <a:cs typeface="Courier New" panose="02070309020205020404" pitchFamily="49" charset="0"/>
              </a:rPr>
              <a:t> main() {</a:t>
            </a:r>
          </a:p>
          <a:p>
            <a:r>
              <a:rPr lang="fr-FR" sz="1400" b="1" dirty="0">
                <a:latin typeface="Courier New" panose="02070309020205020404" pitchFamily="49" charset="0"/>
                <a:cs typeface="Courier New" panose="02070309020205020404" pitchFamily="49" charset="0"/>
              </a:rPr>
              <a:t>  gl_Position = vec4(vp.x,vp.y,0,1</a:t>
            </a:r>
            <a:r>
              <a:rPr lang="fr-FR" sz="1400" b="1" dirty="0" smtClean="0">
                <a:latin typeface="Courier New" panose="02070309020205020404" pitchFamily="49" charset="0"/>
                <a:cs typeface="Courier New" panose="02070309020205020404" pitchFamily="49" charset="0"/>
              </a:rPr>
              <a:t>) * </a:t>
            </a:r>
            <a:r>
              <a:rPr lang="fr-FR" sz="1400" b="1" dirty="0" smtClean="0">
                <a:solidFill>
                  <a:srgbClr val="7030A0"/>
                </a:solidFill>
                <a:latin typeface="Courier New" panose="02070309020205020404" pitchFamily="49" charset="0"/>
                <a:cs typeface="Courier New" panose="02070309020205020404" pitchFamily="49" charset="0"/>
              </a:rPr>
              <a:t>MVP</a:t>
            </a:r>
            <a:r>
              <a:rPr lang="fr-FR" sz="1400" b="1" dirty="0">
                <a:latin typeface="Courier New" panose="02070309020205020404" pitchFamily="49" charset="0"/>
                <a:cs typeface="Courier New" panose="02070309020205020404" pitchFamily="49" charset="0"/>
              </a:rPr>
              <a:t>;</a:t>
            </a:r>
          </a:p>
          <a:p>
            <a:r>
              <a:rPr lang="hu-HU" sz="1400" b="1" dirty="0">
                <a:latin typeface="Courier New" panose="02070309020205020404" pitchFamily="49" charset="0"/>
                <a:cs typeface="Courier New" panose="02070309020205020404" pitchFamily="49" charset="0"/>
              </a:rPr>
              <a:t>}</a:t>
            </a:r>
          </a:p>
        </p:txBody>
      </p:sp>
      <p:sp>
        <p:nvSpPr>
          <p:cNvPr id="5" name="Téglalap feliratnak 4"/>
          <p:cNvSpPr>
            <a:spLocks noChangeArrowheads="1"/>
          </p:cNvSpPr>
          <p:nvPr/>
        </p:nvSpPr>
        <p:spPr bwMode="auto">
          <a:xfrm>
            <a:off x="5940154" y="1"/>
            <a:ext cx="3218075" cy="1376772"/>
          </a:xfrm>
          <a:prstGeom prst="wedgeRectCallout">
            <a:avLst>
              <a:gd name="adj1" fmla="val -33863"/>
              <a:gd name="adj2" fmla="val 46661"/>
            </a:avLst>
          </a:prstGeom>
          <a:solidFill>
            <a:srgbClr val="2FFF2F"/>
          </a:solidFill>
          <a:ln w="12700" algn="ctr">
            <a:solidFill>
              <a:schemeClr val="tx1"/>
            </a:solidFill>
            <a:round/>
            <a:headEnd/>
            <a:tailEnd/>
          </a:ln>
        </p:spPr>
        <p:txBody>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hu-HU" sz="1400" b="1" u="sng" dirty="0" smtClean="0">
                <a:solidFill>
                  <a:srgbClr val="0000FF"/>
                </a:solidFill>
                <a:latin typeface="Courier New" panose="02070309020205020404" pitchFamily="49" charset="0"/>
                <a:cs typeface="Courier New" panose="02070309020205020404" pitchFamily="49" charset="0"/>
              </a:rPr>
              <a:t>uniform </a:t>
            </a:r>
            <a:r>
              <a:rPr lang="en-US" sz="1400" b="1" u="sng" dirty="0" smtClean="0">
                <a:solidFill>
                  <a:srgbClr val="0000FF"/>
                </a:solidFill>
                <a:latin typeface="Courier New" panose="02070309020205020404" pitchFamily="49" charset="0"/>
                <a:cs typeface="Courier New" panose="02070309020205020404" pitchFamily="49" charset="0"/>
              </a:rPr>
              <a:t>vec3</a:t>
            </a:r>
            <a:r>
              <a:rPr lang="hu-HU" sz="1400" b="1" u="sng" dirty="0" smtClean="0">
                <a:solidFill>
                  <a:srgbClr val="0000FF"/>
                </a:solidFill>
                <a:latin typeface="Courier New" panose="02070309020205020404" pitchFamily="49" charset="0"/>
                <a:cs typeface="Courier New" panose="02070309020205020404" pitchFamily="49" charset="0"/>
              </a:rPr>
              <a:t> </a:t>
            </a:r>
            <a:r>
              <a:rPr lang="en-US" sz="1400" b="1" u="sng" dirty="0" smtClean="0">
                <a:solidFill>
                  <a:srgbClr val="0000FF"/>
                </a:solidFill>
                <a:latin typeface="Courier New" panose="02070309020205020404" pitchFamily="49" charset="0"/>
                <a:cs typeface="Courier New" panose="02070309020205020404" pitchFamily="49" charset="0"/>
              </a:rPr>
              <a:t>color</a:t>
            </a:r>
            <a:r>
              <a:rPr lang="hu-HU" sz="1400" b="1" u="sng" dirty="0" smtClean="0">
                <a:solidFill>
                  <a:srgbClr val="0000FF"/>
                </a:solidFill>
                <a:latin typeface="Courier New" panose="02070309020205020404" pitchFamily="49" charset="0"/>
                <a:cs typeface="Courier New" panose="02070309020205020404" pitchFamily="49" charset="0"/>
              </a:rPr>
              <a:t>;</a:t>
            </a:r>
            <a:endParaRPr lang="hu-HU" sz="1400" b="1" u="sng" dirty="0">
              <a:solidFill>
                <a:srgbClr val="0000FF"/>
              </a:solidFill>
              <a:latin typeface="Courier New" panose="02070309020205020404" pitchFamily="49" charset="0"/>
              <a:cs typeface="Courier New" panose="02070309020205020404" pitchFamily="49" charset="0"/>
            </a:endParaRPr>
          </a:p>
          <a:p>
            <a:r>
              <a:rPr lang="hu-HU" sz="1400" b="1" dirty="0" smtClean="0">
                <a:latin typeface="Courier New" panose="02070309020205020404" pitchFamily="49" charset="0"/>
                <a:cs typeface="Courier New" panose="02070309020205020404" pitchFamily="49" charset="0"/>
              </a:rPr>
              <a:t>out </a:t>
            </a:r>
            <a:r>
              <a:rPr lang="hu-HU" sz="1400" b="1" dirty="0">
                <a:latin typeface="Courier New" panose="02070309020205020404" pitchFamily="49" charset="0"/>
                <a:cs typeface="Courier New" panose="02070309020205020404" pitchFamily="49" charset="0"/>
              </a:rPr>
              <a:t>vec4 </a:t>
            </a:r>
            <a:r>
              <a:rPr lang="en-US" sz="1400" b="1" dirty="0" smtClean="0">
                <a:latin typeface="Courier New" panose="02070309020205020404" pitchFamily="49" charset="0"/>
                <a:cs typeface="Courier New" panose="02070309020205020404" pitchFamily="49" charset="0"/>
              </a:rPr>
              <a:t>out</a:t>
            </a:r>
            <a:r>
              <a:rPr lang="hu-HU" sz="1400" b="1" dirty="0" err="1" smtClean="0">
                <a:latin typeface="Courier New" panose="02070309020205020404" pitchFamily="49" charset="0"/>
                <a:cs typeface="Courier New" panose="02070309020205020404" pitchFamily="49" charset="0"/>
              </a:rPr>
              <a:t>Color</a:t>
            </a:r>
            <a:r>
              <a:rPr lang="hu-HU" sz="1400" b="1" dirty="0">
                <a:latin typeface="Courier New" panose="02070309020205020404" pitchFamily="49" charset="0"/>
                <a:cs typeface="Courier New" panose="02070309020205020404" pitchFamily="49" charset="0"/>
              </a:rPr>
              <a:t>;</a:t>
            </a:r>
          </a:p>
          <a:p>
            <a:endParaRPr lang="hu-HU" sz="800" b="1" dirty="0">
              <a:latin typeface="Courier New" panose="02070309020205020404" pitchFamily="49" charset="0"/>
              <a:cs typeface="Courier New" panose="02070309020205020404" pitchFamily="49" charset="0"/>
            </a:endParaRPr>
          </a:p>
          <a:p>
            <a:r>
              <a:rPr lang="hu-HU" sz="1400" b="1" dirty="0" err="1">
                <a:latin typeface="Courier New" panose="02070309020205020404" pitchFamily="49" charset="0"/>
                <a:cs typeface="Courier New" panose="02070309020205020404" pitchFamily="49" charset="0"/>
              </a:rPr>
              <a:t>void</a:t>
            </a:r>
            <a:r>
              <a:rPr lang="hu-HU" sz="1400" b="1" dirty="0">
                <a:latin typeface="Courier New" panose="02070309020205020404" pitchFamily="49" charset="0"/>
                <a:cs typeface="Courier New" panose="02070309020205020404" pitchFamily="49" charset="0"/>
              </a:rPr>
              <a:t> main() {</a:t>
            </a:r>
          </a:p>
          <a:p>
            <a:r>
              <a:rPr lang="en-US" sz="1400" b="1" dirty="0" smtClean="0">
                <a:solidFill>
                  <a:srgbClr val="0000FF"/>
                </a:solidFill>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out</a:t>
            </a:r>
            <a:r>
              <a:rPr lang="hu-HU" sz="1400" b="1" dirty="0" err="1" smtClean="0">
                <a:latin typeface="Courier New" panose="02070309020205020404" pitchFamily="49" charset="0"/>
                <a:cs typeface="Courier New" panose="02070309020205020404" pitchFamily="49" charset="0"/>
              </a:rPr>
              <a:t>Color</a:t>
            </a:r>
            <a:r>
              <a:rPr lang="hu-HU" sz="1400" b="1" dirty="0" smtClean="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a:t>
            </a:r>
            <a:r>
              <a:rPr lang="hu-HU" sz="1400" b="1" dirty="0" smtClean="0">
                <a:latin typeface="Courier New" panose="02070309020205020404" pitchFamily="49" charset="0"/>
                <a:cs typeface="Courier New" panose="02070309020205020404" pitchFamily="49" charset="0"/>
              </a:rPr>
              <a:t>vec4(</a:t>
            </a:r>
            <a:r>
              <a:rPr lang="en-US" sz="1400" b="1" dirty="0" smtClean="0">
                <a:solidFill>
                  <a:srgbClr val="0000FF"/>
                </a:solidFill>
                <a:latin typeface="Courier New" panose="02070309020205020404" pitchFamily="49" charset="0"/>
                <a:cs typeface="Courier New" panose="02070309020205020404" pitchFamily="49" charset="0"/>
              </a:rPr>
              <a:t>color</a:t>
            </a:r>
            <a:r>
              <a:rPr lang="hu-HU" sz="1400" b="1" dirty="0" smtClean="0">
                <a:latin typeface="Courier New" panose="02070309020205020404" pitchFamily="49" charset="0"/>
                <a:cs typeface="Courier New" panose="02070309020205020404" pitchFamily="49" charset="0"/>
              </a:rPr>
              <a:t>,1</a:t>
            </a:r>
            <a:r>
              <a:rPr lang="hu-HU" sz="1400" b="1" dirty="0">
                <a:latin typeface="Courier New" panose="02070309020205020404" pitchFamily="49" charset="0"/>
                <a:cs typeface="Courier New" panose="02070309020205020404" pitchFamily="49" charset="0"/>
              </a:rPr>
              <a:t>);</a:t>
            </a:r>
          </a:p>
          <a:p>
            <a:r>
              <a:rPr lang="hu-HU" sz="1400" b="1" dirty="0">
                <a:latin typeface="Courier New" panose="02070309020205020404" pitchFamily="49" charset="0"/>
                <a:cs typeface="Courier New" panose="02070309020205020404" pitchFamily="49" charset="0"/>
              </a:rPr>
              <a:t>}</a:t>
            </a:r>
          </a:p>
        </p:txBody>
      </p:sp>
      <p:sp>
        <p:nvSpPr>
          <p:cNvPr id="6" name="Lekerekített téglalap feliratnak 5"/>
          <p:cNvSpPr/>
          <p:nvPr/>
        </p:nvSpPr>
        <p:spPr>
          <a:xfrm>
            <a:off x="6336196" y="4005065"/>
            <a:ext cx="1584176" cy="403299"/>
          </a:xfrm>
          <a:prstGeom prst="wedgeRoundRectCallout">
            <a:avLst>
              <a:gd name="adj1" fmla="val -71211"/>
              <a:gd name="adj2" fmla="val 18223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err="1" smtClean="0">
                <a:solidFill>
                  <a:srgbClr val="7030A0"/>
                </a:solidFill>
              </a:rPr>
              <a:t>row-major</a:t>
            </a:r>
            <a:endParaRPr lang="en-US" b="1" dirty="0">
              <a:solidFill>
                <a:srgbClr val="7030A0"/>
              </a:solidFill>
            </a:endParaRPr>
          </a:p>
        </p:txBody>
      </p:sp>
    </p:spTree>
  </p:cSld>
  <p:clrMapOvr>
    <a:masterClrMapping/>
  </p:clrMapOvr>
  <p:transition spd="slow">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57202" y="274639"/>
            <a:ext cx="4537869" cy="1143000"/>
          </a:xfrm>
        </p:spPr>
        <p:txBody>
          <a:bodyPr>
            <a:normAutofit/>
          </a:bodyPr>
          <a:lstStyle/>
          <a:p>
            <a:r>
              <a:rPr lang="en-US" dirty="0" smtClean="0">
                <a:solidFill>
                  <a:srgbClr val="FF0000"/>
                </a:solidFill>
              </a:rPr>
              <a:t>OpenGL </a:t>
            </a:r>
            <a:r>
              <a:rPr lang="en-US" dirty="0" err="1" smtClean="0">
                <a:solidFill>
                  <a:srgbClr val="FF0000"/>
                </a:solidFill>
              </a:rPr>
              <a:t>primit</a:t>
            </a:r>
            <a:r>
              <a:rPr lang="hu-HU" dirty="0" err="1" smtClean="0">
                <a:solidFill>
                  <a:srgbClr val="FF0000"/>
                </a:solidFill>
              </a:rPr>
              <a:t>ives</a:t>
            </a:r>
            <a:endParaRPr lang="hu-HU" dirty="0">
              <a:solidFill>
                <a:srgbClr val="FF0000"/>
              </a:solidFill>
            </a:endParaRPr>
          </a:p>
        </p:txBody>
      </p:sp>
      <p:sp>
        <p:nvSpPr>
          <p:cNvPr id="45" name="Rectangle 37"/>
          <p:cNvSpPr>
            <a:spLocks noChangeArrowheads="1"/>
          </p:cNvSpPr>
          <p:nvPr/>
        </p:nvSpPr>
        <p:spPr bwMode="auto">
          <a:xfrm>
            <a:off x="5055192" y="152638"/>
            <a:ext cx="3909296" cy="101566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hu-HU" altLang="hu-HU" dirty="0" err="1" smtClean="0">
                <a:latin typeface="+mn-lt"/>
                <a:cs typeface="Courier New" panose="02070309020205020404" pitchFamily="49" charset="0"/>
              </a:rPr>
              <a:t>glDrawArrays</a:t>
            </a:r>
            <a:r>
              <a:rPr lang="hu-HU" altLang="hu-HU" dirty="0" smtClean="0">
                <a:latin typeface="+mn-lt"/>
                <a:cs typeface="Courier New" panose="02070309020205020404" pitchFamily="49" charset="0"/>
              </a:rPr>
              <a:t>( </a:t>
            </a:r>
            <a:r>
              <a:rPr lang="hu-HU" altLang="hu-HU" b="1" u="sng" dirty="0" err="1" smtClean="0">
                <a:solidFill>
                  <a:srgbClr val="FF0000"/>
                </a:solidFill>
                <a:latin typeface="+mn-lt"/>
                <a:cs typeface="Courier New" panose="02070309020205020404" pitchFamily="49" charset="0"/>
              </a:rPr>
              <a:t>primitiveType</a:t>
            </a:r>
            <a:r>
              <a:rPr lang="hu-HU" altLang="hu-HU" dirty="0" smtClean="0">
                <a:latin typeface="+mn-lt"/>
                <a:cs typeface="Courier New" panose="02070309020205020404" pitchFamily="49" charset="0"/>
              </a:rPr>
              <a:t>, 	 </a:t>
            </a:r>
            <a:r>
              <a:rPr lang="hu-HU" altLang="hu-HU" dirty="0">
                <a:latin typeface="+mn-lt"/>
                <a:cs typeface="Courier New" panose="02070309020205020404" pitchFamily="49" charset="0"/>
              </a:rPr>
              <a:t>	 </a:t>
            </a:r>
            <a:r>
              <a:rPr lang="hu-HU" altLang="hu-HU" dirty="0" smtClean="0">
                <a:latin typeface="+mn-lt"/>
                <a:cs typeface="Courier New" panose="02070309020205020404" pitchFamily="49" charset="0"/>
              </a:rPr>
              <a:t>          </a:t>
            </a:r>
            <a:r>
              <a:rPr lang="en-US" altLang="hu-HU" dirty="0" err="1" smtClean="0">
                <a:latin typeface="+mn-lt"/>
                <a:cs typeface="Courier New" panose="02070309020205020404" pitchFamily="49" charset="0"/>
              </a:rPr>
              <a:t>startIdx</a:t>
            </a:r>
            <a:r>
              <a:rPr lang="hu-HU" altLang="hu-HU" dirty="0" smtClean="0">
                <a:latin typeface="+mn-lt"/>
                <a:cs typeface="Courier New" panose="02070309020205020404" pitchFamily="49" charset="0"/>
              </a:rPr>
              <a:t>,</a:t>
            </a:r>
            <a:r>
              <a:rPr lang="en-US" altLang="hu-HU" dirty="0" smtClean="0">
                <a:latin typeface="+mn-lt"/>
                <a:cs typeface="Courier New" panose="02070309020205020404" pitchFamily="49" charset="0"/>
              </a:rPr>
              <a:t> </a:t>
            </a:r>
            <a:r>
              <a:rPr lang="hu-HU" altLang="hu-HU" dirty="0" smtClean="0">
                <a:latin typeface="+mn-lt"/>
                <a:cs typeface="Courier New" panose="02070309020205020404" pitchFamily="49" charset="0"/>
              </a:rPr>
              <a:t>  			           </a:t>
            </a:r>
            <a:r>
              <a:rPr lang="en-US" altLang="hu-HU" dirty="0" err="1" smtClean="0">
                <a:latin typeface="+mn-lt"/>
                <a:cs typeface="Courier New" panose="02070309020205020404" pitchFamily="49" charset="0"/>
              </a:rPr>
              <a:t>numOfElements</a:t>
            </a:r>
            <a:r>
              <a:rPr lang="hu-HU" altLang="hu-HU" dirty="0" smtClean="0">
                <a:latin typeface="+mn-lt"/>
                <a:cs typeface="Courier New" panose="02070309020205020404" pitchFamily="49" charset="0"/>
              </a:rPr>
              <a:t>);</a:t>
            </a:r>
            <a:endParaRPr lang="hu-HU" altLang="hu-HU" dirty="0">
              <a:latin typeface="+mn-lt"/>
              <a:cs typeface="Courier New" panose="02070309020205020404" pitchFamily="49" charset="0"/>
            </a:endParaRPr>
          </a:p>
        </p:txBody>
      </p:sp>
      <p:sp>
        <p:nvSpPr>
          <p:cNvPr id="31" name="Oval 3"/>
          <p:cNvSpPr>
            <a:spLocks noChangeArrowheads="1"/>
          </p:cNvSpPr>
          <p:nvPr/>
        </p:nvSpPr>
        <p:spPr bwMode="auto">
          <a:xfrm>
            <a:off x="1051359" y="2054287"/>
            <a:ext cx="139700" cy="139700"/>
          </a:xfrm>
          <a:prstGeom prst="ellipse">
            <a:avLst/>
          </a:prstGeom>
          <a:solidFill>
            <a:schemeClr val="accent1"/>
          </a:solidFill>
          <a:ln w="12700">
            <a:solidFill>
              <a:schemeClr val="tx1"/>
            </a:solidFill>
            <a:round/>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endParaRPr lang="en-US" altLang="hu-HU" dirty="0"/>
          </a:p>
        </p:txBody>
      </p:sp>
      <p:sp>
        <p:nvSpPr>
          <p:cNvPr id="35" name="Oval 4"/>
          <p:cNvSpPr>
            <a:spLocks noChangeArrowheads="1"/>
          </p:cNvSpPr>
          <p:nvPr/>
        </p:nvSpPr>
        <p:spPr bwMode="auto">
          <a:xfrm>
            <a:off x="1584759" y="1901887"/>
            <a:ext cx="139700" cy="139700"/>
          </a:xfrm>
          <a:prstGeom prst="ellipse">
            <a:avLst/>
          </a:prstGeom>
          <a:solidFill>
            <a:schemeClr val="accent1"/>
          </a:solidFill>
          <a:ln w="12700">
            <a:solidFill>
              <a:schemeClr val="tx1"/>
            </a:solidFill>
            <a:round/>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endParaRPr lang="en-US" altLang="hu-HU" dirty="0"/>
          </a:p>
        </p:txBody>
      </p:sp>
      <p:sp>
        <p:nvSpPr>
          <p:cNvPr id="36" name="Oval 5"/>
          <p:cNvSpPr>
            <a:spLocks noChangeArrowheads="1"/>
          </p:cNvSpPr>
          <p:nvPr/>
        </p:nvSpPr>
        <p:spPr bwMode="auto">
          <a:xfrm>
            <a:off x="1432359" y="2282887"/>
            <a:ext cx="139700" cy="139700"/>
          </a:xfrm>
          <a:prstGeom prst="ellipse">
            <a:avLst/>
          </a:prstGeom>
          <a:solidFill>
            <a:schemeClr val="accent1"/>
          </a:solidFill>
          <a:ln w="12700">
            <a:solidFill>
              <a:schemeClr val="tx1"/>
            </a:solidFill>
            <a:round/>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endParaRPr lang="en-US" altLang="hu-HU" dirty="0"/>
          </a:p>
        </p:txBody>
      </p:sp>
      <p:sp>
        <p:nvSpPr>
          <p:cNvPr id="37" name="Line 6"/>
          <p:cNvSpPr>
            <a:spLocks noChangeShapeType="1"/>
          </p:cNvSpPr>
          <p:nvPr/>
        </p:nvSpPr>
        <p:spPr bwMode="auto">
          <a:xfrm>
            <a:off x="2690378" y="1901887"/>
            <a:ext cx="825500" cy="6731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38" name="Line 7"/>
          <p:cNvSpPr>
            <a:spLocks noChangeShapeType="1"/>
          </p:cNvSpPr>
          <p:nvPr/>
        </p:nvSpPr>
        <p:spPr bwMode="auto">
          <a:xfrm>
            <a:off x="2918978" y="1901887"/>
            <a:ext cx="825500" cy="4445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39" name="Freeform 8"/>
          <p:cNvSpPr>
            <a:spLocks/>
          </p:cNvSpPr>
          <p:nvPr/>
        </p:nvSpPr>
        <p:spPr bwMode="auto">
          <a:xfrm>
            <a:off x="4963132" y="1819337"/>
            <a:ext cx="1296988" cy="915987"/>
          </a:xfrm>
          <a:custGeom>
            <a:avLst/>
            <a:gdLst>
              <a:gd name="T0" fmla="*/ 0 w 817"/>
              <a:gd name="T1" fmla="*/ 2147483647 h 577"/>
              <a:gd name="T2" fmla="*/ 2147483647 w 817"/>
              <a:gd name="T3" fmla="*/ 0 h 577"/>
              <a:gd name="T4" fmla="*/ 2147483647 w 817"/>
              <a:gd name="T5" fmla="*/ 2147483647 h 577"/>
              <a:gd name="T6" fmla="*/ 0 w 817"/>
              <a:gd name="T7" fmla="*/ 2147483647 h 577"/>
              <a:gd name="T8" fmla="*/ 2147483647 w 817"/>
              <a:gd name="T9" fmla="*/ 2147483647 h 577"/>
              <a:gd name="T10" fmla="*/ 0 60000 65536"/>
              <a:gd name="T11" fmla="*/ 0 60000 65536"/>
              <a:gd name="T12" fmla="*/ 0 60000 65536"/>
              <a:gd name="T13" fmla="*/ 0 60000 65536"/>
              <a:gd name="T14" fmla="*/ 0 60000 65536"/>
              <a:gd name="T15" fmla="*/ 0 w 817"/>
              <a:gd name="T16" fmla="*/ 0 h 577"/>
              <a:gd name="T17" fmla="*/ 817 w 817"/>
              <a:gd name="T18" fmla="*/ 577 h 577"/>
            </a:gdLst>
            <a:ahLst/>
            <a:cxnLst>
              <a:cxn ang="T10">
                <a:pos x="T0" y="T1"/>
              </a:cxn>
              <a:cxn ang="T11">
                <a:pos x="T2" y="T3"/>
              </a:cxn>
              <a:cxn ang="T12">
                <a:pos x="T4" y="T5"/>
              </a:cxn>
              <a:cxn ang="T13">
                <a:pos x="T6" y="T7"/>
              </a:cxn>
              <a:cxn ang="T14">
                <a:pos x="T8" y="T9"/>
              </a:cxn>
            </a:cxnLst>
            <a:rect l="T15" t="T16" r="T17" b="T18"/>
            <a:pathLst>
              <a:path w="817" h="577">
                <a:moveTo>
                  <a:pt x="0" y="528"/>
                </a:moveTo>
                <a:lnTo>
                  <a:pt x="240" y="0"/>
                </a:lnTo>
                <a:lnTo>
                  <a:pt x="816" y="336"/>
                </a:lnTo>
                <a:lnTo>
                  <a:pt x="0" y="192"/>
                </a:lnTo>
                <a:lnTo>
                  <a:pt x="576" y="576"/>
                </a:lnTo>
              </a:path>
            </a:pathLst>
          </a:custGeom>
          <a:noFill/>
          <a:ln w="28575"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0" name="Freeform 9"/>
          <p:cNvSpPr>
            <a:spLocks/>
          </p:cNvSpPr>
          <p:nvPr/>
        </p:nvSpPr>
        <p:spPr bwMode="auto">
          <a:xfrm rot="18931691">
            <a:off x="6887343" y="1819337"/>
            <a:ext cx="1144588" cy="1108075"/>
          </a:xfrm>
          <a:custGeom>
            <a:avLst/>
            <a:gdLst>
              <a:gd name="T0" fmla="*/ 2147483647 w 721"/>
              <a:gd name="T1" fmla="*/ 0 h 913"/>
              <a:gd name="T2" fmla="*/ 0 w 721"/>
              <a:gd name="T3" fmla="*/ 2147483647 h 913"/>
              <a:gd name="T4" fmla="*/ 2147483647 w 721"/>
              <a:gd name="T5" fmla="*/ 2147483647 h 913"/>
              <a:gd name="T6" fmla="*/ 2147483647 w 721"/>
              <a:gd name="T7" fmla="*/ 2147483647 h 913"/>
              <a:gd name="T8" fmla="*/ 2147483647 w 721"/>
              <a:gd name="T9" fmla="*/ 2147483647 h 913"/>
              <a:gd name="T10" fmla="*/ 2147483647 w 721"/>
              <a:gd name="T11" fmla="*/ 0 h 913"/>
              <a:gd name="T12" fmla="*/ 0 60000 65536"/>
              <a:gd name="T13" fmla="*/ 0 60000 65536"/>
              <a:gd name="T14" fmla="*/ 0 60000 65536"/>
              <a:gd name="T15" fmla="*/ 0 60000 65536"/>
              <a:gd name="T16" fmla="*/ 0 60000 65536"/>
              <a:gd name="T17" fmla="*/ 0 60000 65536"/>
              <a:gd name="T18" fmla="*/ 0 w 721"/>
              <a:gd name="T19" fmla="*/ 0 h 913"/>
              <a:gd name="T20" fmla="*/ 721 w 721"/>
              <a:gd name="T21" fmla="*/ 913 h 913"/>
            </a:gdLst>
            <a:ahLst/>
            <a:cxnLst>
              <a:cxn ang="T12">
                <a:pos x="T0" y="T1"/>
              </a:cxn>
              <a:cxn ang="T13">
                <a:pos x="T2" y="T3"/>
              </a:cxn>
              <a:cxn ang="T14">
                <a:pos x="T4" y="T5"/>
              </a:cxn>
              <a:cxn ang="T15">
                <a:pos x="T6" y="T7"/>
              </a:cxn>
              <a:cxn ang="T16">
                <a:pos x="T8" y="T9"/>
              </a:cxn>
              <a:cxn ang="T17">
                <a:pos x="T10" y="T11"/>
              </a:cxn>
            </a:cxnLst>
            <a:rect l="T18" t="T19" r="T20" b="T21"/>
            <a:pathLst>
              <a:path w="721" h="913">
                <a:moveTo>
                  <a:pt x="480" y="0"/>
                </a:moveTo>
                <a:lnTo>
                  <a:pt x="0" y="48"/>
                </a:lnTo>
                <a:lnTo>
                  <a:pt x="720" y="384"/>
                </a:lnTo>
                <a:lnTo>
                  <a:pt x="672" y="912"/>
                </a:lnTo>
                <a:lnTo>
                  <a:pt x="192" y="528"/>
                </a:lnTo>
                <a:lnTo>
                  <a:pt x="480" y="0"/>
                </a:lnTo>
              </a:path>
            </a:pathLst>
          </a:custGeom>
          <a:noFill/>
          <a:ln w="28575"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1" name="Freeform 11"/>
          <p:cNvSpPr>
            <a:spLocks/>
          </p:cNvSpPr>
          <p:nvPr/>
        </p:nvSpPr>
        <p:spPr bwMode="auto">
          <a:xfrm>
            <a:off x="3287278" y="4088576"/>
            <a:ext cx="1677988" cy="839787"/>
          </a:xfrm>
          <a:custGeom>
            <a:avLst/>
            <a:gdLst>
              <a:gd name="T0" fmla="*/ 2147483647 w 1057"/>
              <a:gd name="T1" fmla="*/ 2147483647 h 529"/>
              <a:gd name="T2" fmla="*/ 0 w 1057"/>
              <a:gd name="T3" fmla="*/ 2147483647 h 529"/>
              <a:gd name="T4" fmla="*/ 2147483647 w 1057"/>
              <a:gd name="T5" fmla="*/ 0 h 529"/>
              <a:gd name="T6" fmla="*/ 2147483647 w 1057"/>
              <a:gd name="T7" fmla="*/ 2147483647 h 529"/>
              <a:gd name="T8" fmla="*/ 0 60000 65536"/>
              <a:gd name="T9" fmla="*/ 0 60000 65536"/>
              <a:gd name="T10" fmla="*/ 0 60000 65536"/>
              <a:gd name="T11" fmla="*/ 0 60000 65536"/>
              <a:gd name="T12" fmla="*/ 0 w 1057"/>
              <a:gd name="T13" fmla="*/ 0 h 529"/>
              <a:gd name="T14" fmla="*/ 1057 w 1057"/>
              <a:gd name="T15" fmla="*/ 529 h 529"/>
            </a:gdLst>
            <a:ahLst/>
            <a:cxnLst>
              <a:cxn ang="T8">
                <a:pos x="T0" y="T1"/>
              </a:cxn>
              <a:cxn ang="T9">
                <a:pos x="T2" y="T3"/>
              </a:cxn>
              <a:cxn ang="T10">
                <a:pos x="T4" y="T5"/>
              </a:cxn>
              <a:cxn ang="T11">
                <a:pos x="T6" y="T7"/>
              </a:cxn>
            </a:cxnLst>
            <a:rect l="T12" t="T13" r="T14" b="T15"/>
            <a:pathLst>
              <a:path w="1057" h="529">
                <a:moveTo>
                  <a:pt x="384" y="528"/>
                </a:moveTo>
                <a:lnTo>
                  <a:pt x="0" y="96"/>
                </a:lnTo>
                <a:lnTo>
                  <a:pt x="1056" y="0"/>
                </a:lnTo>
                <a:lnTo>
                  <a:pt x="384" y="528"/>
                </a:lnTo>
              </a:path>
            </a:pathLst>
          </a:custGeom>
          <a:solidFill>
            <a:schemeClr val="accent1"/>
          </a:solidFill>
          <a:ln w="12700" cap="rnd" cmpd="sng">
            <a:solidFill>
              <a:schemeClr val="tx1"/>
            </a:solidFill>
            <a:prstDash val="solid"/>
            <a:round/>
            <a:headEnd type="none" w="med" len="med"/>
            <a:tailEnd type="none" w="med" len="med"/>
          </a:ln>
        </p:spPr>
        <p:txBody>
          <a:bodyPr/>
          <a:lstStyle/>
          <a:p>
            <a:endParaRPr lang="en-US" dirty="0"/>
          </a:p>
        </p:txBody>
      </p:sp>
      <p:sp>
        <p:nvSpPr>
          <p:cNvPr id="42" name="Freeform 12"/>
          <p:cNvSpPr>
            <a:spLocks/>
          </p:cNvSpPr>
          <p:nvPr/>
        </p:nvSpPr>
        <p:spPr bwMode="auto">
          <a:xfrm>
            <a:off x="3896878" y="4088576"/>
            <a:ext cx="1068388" cy="992187"/>
          </a:xfrm>
          <a:custGeom>
            <a:avLst/>
            <a:gdLst>
              <a:gd name="T0" fmla="*/ 0 w 673"/>
              <a:gd name="T1" fmla="*/ 2147483647 h 625"/>
              <a:gd name="T2" fmla="*/ 2147483647 w 673"/>
              <a:gd name="T3" fmla="*/ 2147483647 h 625"/>
              <a:gd name="T4" fmla="*/ 2147483647 w 673"/>
              <a:gd name="T5" fmla="*/ 0 h 625"/>
              <a:gd name="T6" fmla="*/ 0 w 673"/>
              <a:gd name="T7" fmla="*/ 2147483647 h 625"/>
              <a:gd name="T8" fmla="*/ 0 60000 65536"/>
              <a:gd name="T9" fmla="*/ 0 60000 65536"/>
              <a:gd name="T10" fmla="*/ 0 60000 65536"/>
              <a:gd name="T11" fmla="*/ 0 60000 65536"/>
              <a:gd name="T12" fmla="*/ 0 w 673"/>
              <a:gd name="T13" fmla="*/ 0 h 625"/>
              <a:gd name="T14" fmla="*/ 673 w 673"/>
              <a:gd name="T15" fmla="*/ 625 h 625"/>
            </a:gdLst>
            <a:ahLst/>
            <a:cxnLst>
              <a:cxn ang="T8">
                <a:pos x="T0" y="T1"/>
              </a:cxn>
              <a:cxn ang="T9">
                <a:pos x="T2" y="T3"/>
              </a:cxn>
              <a:cxn ang="T10">
                <a:pos x="T4" y="T5"/>
              </a:cxn>
              <a:cxn ang="T11">
                <a:pos x="T6" y="T7"/>
              </a:cxn>
            </a:cxnLst>
            <a:rect l="T12" t="T13" r="T14" b="T15"/>
            <a:pathLst>
              <a:path w="673" h="625">
                <a:moveTo>
                  <a:pt x="0" y="528"/>
                </a:moveTo>
                <a:lnTo>
                  <a:pt x="432" y="624"/>
                </a:lnTo>
                <a:lnTo>
                  <a:pt x="672" y="0"/>
                </a:lnTo>
                <a:lnTo>
                  <a:pt x="0" y="528"/>
                </a:lnTo>
              </a:path>
            </a:pathLst>
          </a:custGeom>
          <a:gradFill rotWithShape="0">
            <a:gsLst>
              <a:gs pos="0">
                <a:srgbClr val="FC0128"/>
              </a:gs>
              <a:gs pos="100000">
                <a:srgbClr val="4B000C"/>
              </a:gs>
            </a:gsLst>
            <a:lin ang="2700000" scaled="1"/>
          </a:gradFill>
          <a:ln w="12700" cap="rnd" cmpd="sng">
            <a:solidFill>
              <a:schemeClr val="tx1"/>
            </a:solidFill>
            <a:prstDash val="solid"/>
            <a:round/>
            <a:headEnd type="none" w="med" len="med"/>
            <a:tailEnd type="none" w="med" len="med"/>
          </a:ln>
        </p:spPr>
        <p:txBody>
          <a:bodyPr/>
          <a:lstStyle/>
          <a:p>
            <a:endParaRPr lang="en-US" dirty="0"/>
          </a:p>
        </p:txBody>
      </p:sp>
      <p:sp>
        <p:nvSpPr>
          <p:cNvPr id="43" name="Freeform 13"/>
          <p:cNvSpPr>
            <a:spLocks/>
          </p:cNvSpPr>
          <p:nvPr/>
        </p:nvSpPr>
        <p:spPr bwMode="auto">
          <a:xfrm>
            <a:off x="3515878" y="4926776"/>
            <a:ext cx="1068388" cy="1296987"/>
          </a:xfrm>
          <a:custGeom>
            <a:avLst/>
            <a:gdLst>
              <a:gd name="T0" fmla="*/ 2147483647 w 673"/>
              <a:gd name="T1" fmla="*/ 0 h 817"/>
              <a:gd name="T2" fmla="*/ 2147483647 w 673"/>
              <a:gd name="T3" fmla="*/ 2147483647 h 817"/>
              <a:gd name="T4" fmla="*/ 0 w 673"/>
              <a:gd name="T5" fmla="*/ 2147483647 h 817"/>
              <a:gd name="T6" fmla="*/ 2147483647 w 673"/>
              <a:gd name="T7" fmla="*/ 0 h 817"/>
              <a:gd name="T8" fmla="*/ 0 60000 65536"/>
              <a:gd name="T9" fmla="*/ 0 60000 65536"/>
              <a:gd name="T10" fmla="*/ 0 60000 65536"/>
              <a:gd name="T11" fmla="*/ 0 60000 65536"/>
              <a:gd name="T12" fmla="*/ 0 w 673"/>
              <a:gd name="T13" fmla="*/ 0 h 817"/>
              <a:gd name="T14" fmla="*/ 673 w 673"/>
              <a:gd name="T15" fmla="*/ 817 h 817"/>
            </a:gdLst>
            <a:ahLst/>
            <a:cxnLst>
              <a:cxn ang="T8">
                <a:pos x="T0" y="T1"/>
              </a:cxn>
              <a:cxn ang="T9">
                <a:pos x="T2" y="T3"/>
              </a:cxn>
              <a:cxn ang="T10">
                <a:pos x="T4" y="T5"/>
              </a:cxn>
              <a:cxn ang="T11">
                <a:pos x="T6" y="T7"/>
              </a:cxn>
            </a:cxnLst>
            <a:rect l="T12" t="T13" r="T14" b="T15"/>
            <a:pathLst>
              <a:path w="673" h="817">
                <a:moveTo>
                  <a:pt x="240" y="0"/>
                </a:moveTo>
                <a:lnTo>
                  <a:pt x="672" y="96"/>
                </a:lnTo>
                <a:lnTo>
                  <a:pt x="0" y="816"/>
                </a:lnTo>
                <a:lnTo>
                  <a:pt x="240" y="0"/>
                </a:lnTo>
              </a:path>
            </a:pathLst>
          </a:custGeom>
          <a:gradFill rotWithShape="0">
            <a:gsLst>
              <a:gs pos="0">
                <a:srgbClr val="FC0128"/>
              </a:gs>
              <a:gs pos="100000">
                <a:srgbClr val="4B000C"/>
              </a:gs>
            </a:gsLst>
            <a:lin ang="2700000" scaled="1"/>
          </a:gradFill>
          <a:ln w="12700" cap="rnd" cmpd="sng">
            <a:solidFill>
              <a:schemeClr val="tx1"/>
            </a:solidFill>
            <a:prstDash val="solid"/>
            <a:round/>
            <a:headEnd type="none" w="med" len="med"/>
            <a:tailEnd type="none" w="med" len="med"/>
          </a:ln>
        </p:spPr>
        <p:txBody>
          <a:bodyPr/>
          <a:lstStyle/>
          <a:p>
            <a:endParaRPr lang="en-US" dirty="0"/>
          </a:p>
        </p:txBody>
      </p:sp>
      <p:sp>
        <p:nvSpPr>
          <p:cNvPr id="44" name="Freeform 14"/>
          <p:cNvSpPr>
            <a:spLocks/>
          </p:cNvSpPr>
          <p:nvPr/>
        </p:nvSpPr>
        <p:spPr bwMode="auto">
          <a:xfrm>
            <a:off x="3515878" y="5079176"/>
            <a:ext cx="1677988" cy="1144587"/>
          </a:xfrm>
          <a:custGeom>
            <a:avLst/>
            <a:gdLst>
              <a:gd name="T0" fmla="*/ 2147483647 w 1057"/>
              <a:gd name="T1" fmla="*/ 2147483647 h 721"/>
              <a:gd name="T2" fmla="*/ 2147483647 w 1057"/>
              <a:gd name="T3" fmla="*/ 0 h 721"/>
              <a:gd name="T4" fmla="*/ 0 w 1057"/>
              <a:gd name="T5" fmla="*/ 2147483647 h 721"/>
              <a:gd name="T6" fmla="*/ 2147483647 w 1057"/>
              <a:gd name="T7" fmla="*/ 2147483647 h 721"/>
              <a:gd name="T8" fmla="*/ 0 60000 65536"/>
              <a:gd name="T9" fmla="*/ 0 60000 65536"/>
              <a:gd name="T10" fmla="*/ 0 60000 65536"/>
              <a:gd name="T11" fmla="*/ 0 60000 65536"/>
              <a:gd name="T12" fmla="*/ 0 w 1057"/>
              <a:gd name="T13" fmla="*/ 0 h 721"/>
              <a:gd name="T14" fmla="*/ 1057 w 1057"/>
              <a:gd name="T15" fmla="*/ 721 h 721"/>
            </a:gdLst>
            <a:ahLst/>
            <a:cxnLst>
              <a:cxn ang="T8">
                <a:pos x="T0" y="T1"/>
              </a:cxn>
              <a:cxn ang="T9">
                <a:pos x="T2" y="T3"/>
              </a:cxn>
              <a:cxn ang="T10">
                <a:pos x="T4" y="T5"/>
              </a:cxn>
              <a:cxn ang="T11">
                <a:pos x="T6" y="T7"/>
              </a:cxn>
            </a:cxnLst>
            <a:rect l="T12" t="T13" r="T14" b="T15"/>
            <a:pathLst>
              <a:path w="1057" h="721">
                <a:moveTo>
                  <a:pt x="1056" y="624"/>
                </a:moveTo>
                <a:lnTo>
                  <a:pt x="672" y="0"/>
                </a:lnTo>
                <a:lnTo>
                  <a:pt x="0" y="720"/>
                </a:lnTo>
                <a:lnTo>
                  <a:pt x="1056" y="624"/>
                </a:lnTo>
              </a:path>
            </a:pathLst>
          </a:custGeom>
          <a:solidFill>
            <a:srgbClr val="6A6700"/>
          </a:solidFill>
          <a:ln w="12700" cap="rnd" cmpd="sng">
            <a:solidFill>
              <a:schemeClr val="tx1"/>
            </a:solidFill>
            <a:prstDash val="solid"/>
            <a:round/>
            <a:headEnd type="none" w="med" len="med"/>
            <a:tailEnd type="none" w="med" len="med"/>
          </a:ln>
        </p:spPr>
        <p:txBody>
          <a:bodyPr/>
          <a:lstStyle/>
          <a:p>
            <a:endParaRPr lang="en-US" dirty="0"/>
          </a:p>
        </p:txBody>
      </p:sp>
      <p:sp>
        <p:nvSpPr>
          <p:cNvPr id="46" name="Freeform 15"/>
          <p:cNvSpPr>
            <a:spLocks/>
          </p:cNvSpPr>
          <p:nvPr/>
        </p:nvSpPr>
        <p:spPr bwMode="auto">
          <a:xfrm>
            <a:off x="830225" y="4301889"/>
            <a:ext cx="1220788" cy="839787"/>
          </a:xfrm>
          <a:custGeom>
            <a:avLst/>
            <a:gdLst>
              <a:gd name="T0" fmla="*/ 2147483647 w 769"/>
              <a:gd name="T1" fmla="*/ 2147483647 h 529"/>
              <a:gd name="T2" fmla="*/ 2147483647 w 769"/>
              <a:gd name="T3" fmla="*/ 0 h 529"/>
              <a:gd name="T4" fmla="*/ 0 w 769"/>
              <a:gd name="T5" fmla="*/ 2147483647 h 529"/>
              <a:gd name="T6" fmla="*/ 2147483647 w 769"/>
              <a:gd name="T7" fmla="*/ 2147483647 h 529"/>
              <a:gd name="T8" fmla="*/ 0 60000 65536"/>
              <a:gd name="T9" fmla="*/ 0 60000 65536"/>
              <a:gd name="T10" fmla="*/ 0 60000 65536"/>
              <a:gd name="T11" fmla="*/ 0 60000 65536"/>
              <a:gd name="T12" fmla="*/ 0 w 769"/>
              <a:gd name="T13" fmla="*/ 0 h 529"/>
              <a:gd name="T14" fmla="*/ 769 w 769"/>
              <a:gd name="T15" fmla="*/ 529 h 529"/>
            </a:gdLst>
            <a:ahLst/>
            <a:cxnLst>
              <a:cxn ang="T8">
                <a:pos x="T0" y="T1"/>
              </a:cxn>
              <a:cxn ang="T9">
                <a:pos x="T2" y="T3"/>
              </a:cxn>
              <a:cxn ang="T10">
                <a:pos x="T4" y="T5"/>
              </a:cxn>
              <a:cxn ang="T11">
                <a:pos x="T6" y="T7"/>
              </a:cxn>
            </a:cxnLst>
            <a:rect l="T12" t="T13" r="T14" b="T15"/>
            <a:pathLst>
              <a:path w="769" h="529">
                <a:moveTo>
                  <a:pt x="768" y="458"/>
                </a:moveTo>
                <a:lnTo>
                  <a:pt x="489" y="0"/>
                </a:lnTo>
                <a:lnTo>
                  <a:pt x="0" y="528"/>
                </a:lnTo>
                <a:lnTo>
                  <a:pt x="768" y="458"/>
                </a:lnTo>
              </a:path>
            </a:pathLst>
          </a:custGeom>
          <a:solidFill>
            <a:srgbClr val="6A6700"/>
          </a:solidFill>
          <a:ln w="12700" cap="rnd" cmpd="sng">
            <a:solidFill>
              <a:schemeClr val="tx1"/>
            </a:solidFill>
            <a:prstDash val="solid"/>
            <a:round/>
            <a:headEnd type="none" w="med" len="med"/>
            <a:tailEnd type="none" w="med" len="med"/>
          </a:ln>
        </p:spPr>
        <p:txBody>
          <a:bodyPr/>
          <a:lstStyle/>
          <a:p>
            <a:endParaRPr lang="en-US" dirty="0"/>
          </a:p>
        </p:txBody>
      </p:sp>
      <p:sp>
        <p:nvSpPr>
          <p:cNvPr id="47" name="Freeform 16"/>
          <p:cNvSpPr>
            <a:spLocks/>
          </p:cNvSpPr>
          <p:nvPr/>
        </p:nvSpPr>
        <p:spPr bwMode="auto">
          <a:xfrm>
            <a:off x="1058825" y="5216289"/>
            <a:ext cx="1068388" cy="992187"/>
          </a:xfrm>
          <a:custGeom>
            <a:avLst/>
            <a:gdLst>
              <a:gd name="T0" fmla="*/ 0 w 673"/>
              <a:gd name="T1" fmla="*/ 2147483647 h 625"/>
              <a:gd name="T2" fmla="*/ 2147483647 w 673"/>
              <a:gd name="T3" fmla="*/ 2147483647 h 625"/>
              <a:gd name="T4" fmla="*/ 2147483647 w 673"/>
              <a:gd name="T5" fmla="*/ 0 h 625"/>
              <a:gd name="T6" fmla="*/ 0 w 673"/>
              <a:gd name="T7" fmla="*/ 2147483647 h 625"/>
              <a:gd name="T8" fmla="*/ 0 60000 65536"/>
              <a:gd name="T9" fmla="*/ 0 60000 65536"/>
              <a:gd name="T10" fmla="*/ 0 60000 65536"/>
              <a:gd name="T11" fmla="*/ 0 60000 65536"/>
              <a:gd name="T12" fmla="*/ 0 w 673"/>
              <a:gd name="T13" fmla="*/ 0 h 625"/>
              <a:gd name="T14" fmla="*/ 673 w 673"/>
              <a:gd name="T15" fmla="*/ 625 h 625"/>
            </a:gdLst>
            <a:ahLst/>
            <a:cxnLst>
              <a:cxn ang="T8">
                <a:pos x="T0" y="T1"/>
              </a:cxn>
              <a:cxn ang="T9">
                <a:pos x="T2" y="T3"/>
              </a:cxn>
              <a:cxn ang="T10">
                <a:pos x="T4" y="T5"/>
              </a:cxn>
              <a:cxn ang="T11">
                <a:pos x="T6" y="T7"/>
              </a:cxn>
            </a:cxnLst>
            <a:rect l="T12" t="T13" r="T14" b="T15"/>
            <a:pathLst>
              <a:path w="673" h="625">
                <a:moveTo>
                  <a:pt x="0" y="528"/>
                </a:moveTo>
                <a:lnTo>
                  <a:pt x="432" y="624"/>
                </a:lnTo>
                <a:lnTo>
                  <a:pt x="672" y="0"/>
                </a:lnTo>
                <a:lnTo>
                  <a:pt x="0" y="528"/>
                </a:lnTo>
              </a:path>
            </a:pathLst>
          </a:custGeom>
          <a:gradFill rotWithShape="0">
            <a:gsLst>
              <a:gs pos="0">
                <a:srgbClr val="FC0128"/>
              </a:gs>
              <a:gs pos="100000">
                <a:srgbClr val="4B000C"/>
              </a:gs>
            </a:gsLst>
            <a:lin ang="2700000" scaled="1"/>
          </a:gradFill>
          <a:ln w="12700" cap="rnd" cmpd="sng">
            <a:solidFill>
              <a:schemeClr val="tx1"/>
            </a:solidFill>
            <a:prstDash val="solid"/>
            <a:round/>
            <a:headEnd type="none" w="med" len="med"/>
            <a:tailEnd type="none" w="med" len="med"/>
          </a:ln>
        </p:spPr>
        <p:txBody>
          <a:bodyPr/>
          <a:lstStyle/>
          <a:p>
            <a:endParaRPr lang="en-US" dirty="0"/>
          </a:p>
        </p:txBody>
      </p:sp>
      <p:sp>
        <p:nvSpPr>
          <p:cNvPr id="48" name="Freeform 17"/>
          <p:cNvSpPr>
            <a:spLocks/>
          </p:cNvSpPr>
          <p:nvPr/>
        </p:nvSpPr>
        <p:spPr bwMode="auto">
          <a:xfrm>
            <a:off x="6899473" y="4088576"/>
            <a:ext cx="1677988" cy="839787"/>
          </a:xfrm>
          <a:custGeom>
            <a:avLst/>
            <a:gdLst>
              <a:gd name="T0" fmla="*/ 2147483647 w 1057"/>
              <a:gd name="T1" fmla="*/ 2147483647 h 529"/>
              <a:gd name="T2" fmla="*/ 0 w 1057"/>
              <a:gd name="T3" fmla="*/ 2147483647 h 529"/>
              <a:gd name="T4" fmla="*/ 2147483647 w 1057"/>
              <a:gd name="T5" fmla="*/ 0 h 529"/>
              <a:gd name="T6" fmla="*/ 2147483647 w 1057"/>
              <a:gd name="T7" fmla="*/ 2147483647 h 529"/>
              <a:gd name="T8" fmla="*/ 0 60000 65536"/>
              <a:gd name="T9" fmla="*/ 0 60000 65536"/>
              <a:gd name="T10" fmla="*/ 0 60000 65536"/>
              <a:gd name="T11" fmla="*/ 0 60000 65536"/>
              <a:gd name="T12" fmla="*/ 0 w 1057"/>
              <a:gd name="T13" fmla="*/ 0 h 529"/>
              <a:gd name="T14" fmla="*/ 1057 w 1057"/>
              <a:gd name="T15" fmla="*/ 529 h 529"/>
            </a:gdLst>
            <a:ahLst/>
            <a:cxnLst>
              <a:cxn ang="T8">
                <a:pos x="T0" y="T1"/>
              </a:cxn>
              <a:cxn ang="T9">
                <a:pos x="T2" y="T3"/>
              </a:cxn>
              <a:cxn ang="T10">
                <a:pos x="T4" y="T5"/>
              </a:cxn>
              <a:cxn ang="T11">
                <a:pos x="T6" y="T7"/>
              </a:cxn>
            </a:cxnLst>
            <a:rect l="T12" t="T13" r="T14" b="T15"/>
            <a:pathLst>
              <a:path w="1057" h="529">
                <a:moveTo>
                  <a:pt x="384" y="528"/>
                </a:moveTo>
                <a:lnTo>
                  <a:pt x="0" y="96"/>
                </a:lnTo>
                <a:lnTo>
                  <a:pt x="1056" y="0"/>
                </a:lnTo>
                <a:lnTo>
                  <a:pt x="384" y="528"/>
                </a:lnTo>
              </a:path>
            </a:pathLst>
          </a:custGeom>
          <a:solidFill>
            <a:schemeClr val="accent1"/>
          </a:solidFill>
          <a:ln w="12700" cap="rnd" cmpd="sng">
            <a:solidFill>
              <a:schemeClr val="tx1"/>
            </a:solidFill>
            <a:prstDash val="solid"/>
            <a:round/>
            <a:headEnd type="none" w="med" len="med"/>
            <a:tailEnd type="none" w="med" len="med"/>
          </a:ln>
        </p:spPr>
        <p:txBody>
          <a:bodyPr/>
          <a:lstStyle/>
          <a:p>
            <a:endParaRPr lang="en-US" dirty="0"/>
          </a:p>
        </p:txBody>
      </p:sp>
      <p:sp>
        <p:nvSpPr>
          <p:cNvPr id="49" name="Freeform 18"/>
          <p:cNvSpPr>
            <a:spLocks/>
          </p:cNvSpPr>
          <p:nvPr/>
        </p:nvSpPr>
        <p:spPr bwMode="auto">
          <a:xfrm>
            <a:off x="7509073" y="4088576"/>
            <a:ext cx="1068388" cy="992187"/>
          </a:xfrm>
          <a:custGeom>
            <a:avLst/>
            <a:gdLst>
              <a:gd name="T0" fmla="*/ 0 w 673"/>
              <a:gd name="T1" fmla="*/ 2147483647 h 625"/>
              <a:gd name="T2" fmla="*/ 2147483647 w 673"/>
              <a:gd name="T3" fmla="*/ 2147483647 h 625"/>
              <a:gd name="T4" fmla="*/ 2147483647 w 673"/>
              <a:gd name="T5" fmla="*/ 0 h 625"/>
              <a:gd name="T6" fmla="*/ 0 w 673"/>
              <a:gd name="T7" fmla="*/ 2147483647 h 625"/>
              <a:gd name="T8" fmla="*/ 0 60000 65536"/>
              <a:gd name="T9" fmla="*/ 0 60000 65536"/>
              <a:gd name="T10" fmla="*/ 0 60000 65536"/>
              <a:gd name="T11" fmla="*/ 0 60000 65536"/>
              <a:gd name="T12" fmla="*/ 0 w 673"/>
              <a:gd name="T13" fmla="*/ 0 h 625"/>
              <a:gd name="T14" fmla="*/ 673 w 673"/>
              <a:gd name="T15" fmla="*/ 625 h 625"/>
            </a:gdLst>
            <a:ahLst/>
            <a:cxnLst>
              <a:cxn ang="T8">
                <a:pos x="T0" y="T1"/>
              </a:cxn>
              <a:cxn ang="T9">
                <a:pos x="T2" y="T3"/>
              </a:cxn>
              <a:cxn ang="T10">
                <a:pos x="T4" y="T5"/>
              </a:cxn>
              <a:cxn ang="T11">
                <a:pos x="T6" y="T7"/>
              </a:cxn>
            </a:cxnLst>
            <a:rect l="T12" t="T13" r="T14" b="T15"/>
            <a:pathLst>
              <a:path w="673" h="625">
                <a:moveTo>
                  <a:pt x="0" y="528"/>
                </a:moveTo>
                <a:lnTo>
                  <a:pt x="432" y="624"/>
                </a:lnTo>
                <a:lnTo>
                  <a:pt x="672" y="0"/>
                </a:lnTo>
                <a:lnTo>
                  <a:pt x="0" y="528"/>
                </a:lnTo>
              </a:path>
            </a:pathLst>
          </a:custGeom>
          <a:gradFill rotWithShape="0">
            <a:gsLst>
              <a:gs pos="0">
                <a:srgbClr val="FC0128"/>
              </a:gs>
              <a:gs pos="100000">
                <a:srgbClr val="4B000C"/>
              </a:gs>
            </a:gsLst>
            <a:lin ang="2700000" scaled="1"/>
          </a:gradFill>
          <a:ln w="12700" cap="rnd" cmpd="sng">
            <a:solidFill>
              <a:schemeClr val="tx1"/>
            </a:solidFill>
            <a:prstDash val="solid"/>
            <a:round/>
            <a:headEnd type="none" w="med" len="med"/>
            <a:tailEnd type="none" w="med" len="med"/>
          </a:ln>
        </p:spPr>
        <p:txBody>
          <a:bodyPr/>
          <a:lstStyle/>
          <a:p>
            <a:endParaRPr lang="en-US" dirty="0"/>
          </a:p>
        </p:txBody>
      </p:sp>
      <p:sp>
        <p:nvSpPr>
          <p:cNvPr id="50" name="Freeform 19"/>
          <p:cNvSpPr>
            <a:spLocks/>
          </p:cNvSpPr>
          <p:nvPr/>
        </p:nvSpPr>
        <p:spPr bwMode="auto">
          <a:xfrm>
            <a:off x="7128073" y="4926776"/>
            <a:ext cx="1068388" cy="1296987"/>
          </a:xfrm>
          <a:custGeom>
            <a:avLst/>
            <a:gdLst>
              <a:gd name="T0" fmla="*/ 2147483647 w 673"/>
              <a:gd name="T1" fmla="*/ 0 h 817"/>
              <a:gd name="T2" fmla="*/ 2147483647 w 673"/>
              <a:gd name="T3" fmla="*/ 2147483647 h 817"/>
              <a:gd name="T4" fmla="*/ 0 w 673"/>
              <a:gd name="T5" fmla="*/ 2147483647 h 817"/>
              <a:gd name="T6" fmla="*/ 2147483647 w 673"/>
              <a:gd name="T7" fmla="*/ 0 h 817"/>
              <a:gd name="T8" fmla="*/ 0 60000 65536"/>
              <a:gd name="T9" fmla="*/ 0 60000 65536"/>
              <a:gd name="T10" fmla="*/ 0 60000 65536"/>
              <a:gd name="T11" fmla="*/ 0 60000 65536"/>
              <a:gd name="T12" fmla="*/ 0 w 673"/>
              <a:gd name="T13" fmla="*/ 0 h 817"/>
              <a:gd name="T14" fmla="*/ 673 w 673"/>
              <a:gd name="T15" fmla="*/ 817 h 817"/>
            </a:gdLst>
            <a:ahLst/>
            <a:cxnLst>
              <a:cxn ang="T8">
                <a:pos x="T0" y="T1"/>
              </a:cxn>
              <a:cxn ang="T9">
                <a:pos x="T2" y="T3"/>
              </a:cxn>
              <a:cxn ang="T10">
                <a:pos x="T4" y="T5"/>
              </a:cxn>
              <a:cxn ang="T11">
                <a:pos x="T6" y="T7"/>
              </a:cxn>
            </a:cxnLst>
            <a:rect l="T12" t="T13" r="T14" b="T15"/>
            <a:pathLst>
              <a:path w="673" h="817">
                <a:moveTo>
                  <a:pt x="240" y="0"/>
                </a:moveTo>
                <a:lnTo>
                  <a:pt x="672" y="96"/>
                </a:lnTo>
                <a:lnTo>
                  <a:pt x="0" y="816"/>
                </a:lnTo>
                <a:lnTo>
                  <a:pt x="240" y="0"/>
                </a:lnTo>
              </a:path>
            </a:pathLst>
          </a:custGeom>
          <a:gradFill rotWithShape="0">
            <a:gsLst>
              <a:gs pos="0">
                <a:srgbClr val="FC0128"/>
              </a:gs>
              <a:gs pos="100000">
                <a:srgbClr val="4B000C"/>
              </a:gs>
            </a:gsLst>
            <a:lin ang="2700000" scaled="1"/>
          </a:gradFill>
          <a:ln w="12700" cap="rnd" cmpd="sng">
            <a:solidFill>
              <a:schemeClr val="tx1"/>
            </a:solidFill>
            <a:prstDash val="solid"/>
            <a:round/>
            <a:headEnd type="none" w="med" len="med"/>
            <a:tailEnd type="none" w="med" len="med"/>
          </a:ln>
        </p:spPr>
        <p:txBody>
          <a:bodyPr/>
          <a:lstStyle/>
          <a:p>
            <a:endParaRPr lang="en-US" dirty="0"/>
          </a:p>
        </p:txBody>
      </p:sp>
      <p:sp>
        <p:nvSpPr>
          <p:cNvPr id="51" name="Freeform 20"/>
          <p:cNvSpPr>
            <a:spLocks/>
          </p:cNvSpPr>
          <p:nvPr/>
        </p:nvSpPr>
        <p:spPr bwMode="auto">
          <a:xfrm>
            <a:off x="6594673" y="4926776"/>
            <a:ext cx="915988" cy="1296987"/>
          </a:xfrm>
          <a:custGeom>
            <a:avLst/>
            <a:gdLst>
              <a:gd name="T0" fmla="*/ 0 w 577"/>
              <a:gd name="T1" fmla="*/ 2147483647 h 817"/>
              <a:gd name="T2" fmla="*/ 2147483647 w 577"/>
              <a:gd name="T3" fmla="*/ 0 h 817"/>
              <a:gd name="T4" fmla="*/ 2147483647 w 577"/>
              <a:gd name="T5" fmla="*/ 2147483647 h 817"/>
              <a:gd name="T6" fmla="*/ 0 w 577"/>
              <a:gd name="T7" fmla="*/ 2147483647 h 817"/>
              <a:gd name="T8" fmla="*/ 0 60000 65536"/>
              <a:gd name="T9" fmla="*/ 0 60000 65536"/>
              <a:gd name="T10" fmla="*/ 0 60000 65536"/>
              <a:gd name="T11" fmla="*/ 0 60000 65536"/>
              <a:gd name="T12" fmla="*/ 0 w 577"/>
              <a:gd name="T13" fmla="*/ 0 h 817"/>
              <a:gd name="T14" fmla="*/ 577 w 577"/>
              <a:gd name="T15" fmla="*/ 817 h 817"/>
            </a:gdLst>
            <a:ahLst/>
            <a:cxnLst>
              <a:cxn ang="T8">
                <a:pos x="T0" y="T1"/>
              </a:cxn>
              <a:cxn ang="T9">
                <a:pos x="T2" y="T3"/>
              </a:cxn>
              <a:cxn ang="T10">
                <a:pos x="T4" y="T5"/>
              </a:cxn>
              <a:cxn ang="T11">
                <a:pos x="T6" y="T7"/>
              </a:cxn>
            </a:cxnLst>
            <a:rect l="T12" t="T13" r="T14" b="T15"/>
            <a:pathLst>
              <a:path w="577" h="817">
                <a:moveTo>
                  <a:pt x="0" y="528"/>
                </a:moveTo>
                <a:lnTo>
                  <a:pt x="576" y="0"/>
                </a:lnTo>
                <a:lnTo>
                  <a:pt x="336" y="816"/>
                </a:lnTo>
                <a:lnTo>
                  <a:pt x="0" y="528"/>
                </a:lnTo>
              </a:path>
            </a:pathLst>
          </a:custGeom>
          <a:solidFill>
            <a:srgbClr val="6A6700"/>
          </a:solidFill>
          <a:ln w="12700" cap="rnd" cmpd="sng">
            <a:solidFill>
              <a:schemeClr val="tx1"/>
            </a:solidFill>
            <a:prstDash val="solid"/>
            <a:round/>
            <a:headEnd type="none" w="med" len="med"/>
            <a:tailEnd type="none" w="med" len="med"/>
          </a:ln>
        </p:spPr>
        <p:txBody>
          <a:bodyPr/>
          <a:lstStyle/>
          <a:p>
            <a:endParaRPr lang="en-US" dirty="0"/>
          </a:p>
        </p:txBody>
      </p:sp>
      <p:sp>
        <p:nvSpPr>
          <p:cNvPr id="52" name="Rectangle 26"/>
          <p:cNvSpPr>
            <a:spLocks noChangeArrowheads="1"/>
          </p:cNvSpPr>
          <p:nvPr/>
        </p:nvSpPr>
        <p:spPr bwMode="auto">
          <a:xfrm>
            <a:off x="683570" y="2744926"/>
            <a:ext cx="155331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en-US" altLang="hu-HU" dirty="0" smtClean="0"/>
              <a:t>GL_POINTS</a:t>
            </a:r>
            <a:endParaRPr lang="en-US" altLang="hu-HU" dirty="0"/>
          </a:p>
        </p:txBody>
      </p:sp>
      <p:sp>
        <p:nvSpPr>
          <p:cNvPr id="53" name="Rectangle 27"/>
          <p:cNvSpPr>
            <a:spLocks noChangeArrowheads="1"/>
          </p:cNvSpPr>
          <p:nvPr/>
        </p:nvSpPr>
        <p:spPr bwMode="auto">
          <a:xfrm>
            <a:off x="2596716" y="2744926"/>
            <a:ext cx="1381790"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en-US" altLang="hu-HU" dirty="0" smtClean="0"/>
              <a:t>GL_LINES</a:t>
            </a:r>
            <a:endParaRPr lang="en-US" altLang="hu-HU" dirty="0"/>
          </a:p>
        </p:txBody>
      </p:sp>
      <p:sp>
        <p:nvSpPr>
          <p:cNvPr id="54" name="Rectangle 28"/>
          <p:cNvSpPr>
            <a:spLocks noChangeArrowheads="1"/>
          </p:cNvSpPr>
          <p:nvPr/>
        </p:nvSpPr>
        <p:spPr bwMode="auto">
          <a:xfrm>
            <a:off x="4485296" y="2759138"/>
            <a:ext cx="2066272"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en-US" altLang="hu-HU" dirty="0" smtClean="0"/>
              <a:t>GL_LINE_STRIP</a:t>
            </a:r>
            <a:endParaRPr lang="en-US" altLang="hu-HU" dirty="0"/>
          </a:p>
        </p:txBody>
      </p:sp>
      <p:sp>
        <p:nvSpPr>
          <p:cNvPr id="55" name="Rectangle 29"/>
          <p:cNvSpPr>
            <a:spLocks noChangeArrowheads="1"/>
          </p:cNvSpPr>
          <p:nvPr/>
        </p:nvSpPr>
        <p:spPr bwMode="auto">
          <a:xfrm>
            <a:off x="6675386" y="2728975"/>
            <a:ext cx="203902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en-US" altLang="hu-HU" dirty="0" smtClean="0"/>
              <a:t>GL_LINE_LOOP</a:t>
            </a:r>
            <a:endParaRPr lang="en-US" altLang="hu-HU" dirty="0"/>
          </a:p>
        </p:txBody>
      </p:sp>
      <p:sp>
        <p:nvSpPr>
          <p:cNvPr id="56" name="Rectangle 31"/>
          <p:cNvSpPr>
            <a:spLocks noChangeArrowheads="1"/>
          </p:cNvSpPr>
          <p:nvPr/>
        </p:nvSpPr>
        <p:spPr bwMode="auto">
          <a:xfrm>
            <a:off x="2885641" y="6259637"/>
            <a:ext cx="2766784"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en-US" altLang="hu-HU" dirty="0" smtClean="0"/>
              <a:t>GL_TRIANGLE_STRIP</a:t>
            </a:r>
            <a:endParaRPr lang="en-US" altLang="hu-HU" dirty="0"/>
          </a:p>
        </p:txBody>
      </p:sp>
      <p:sp>
        <p:nvSpPr>
          <p:cNvPr id="57" name="Rectangle 32"/>
          <p:cNvSpPr>
            <a:spLocks noChangeArrowheads="1"/>
          </p:cNvSpPr>
          <p:nvPr/>
        </p:nvSpPr>
        <p:spPr bwMode="auto">
          <a:xfrm>
            <a:off x="580988" y="6273318"/>
            <a:ext cx="2082302"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en-US" altLang="hu-HU" dirty="0" smtClean="0"/>
              <a:t>GL_TRIANGLES</a:t>
            </a:r>
            <a:endParaRPr lang="en-US" altLang="hu-HU" dirty="0"/>
          </a:p>
        </p:txBody>
      </p:sp>
      <p:sp>
        <p:nvSpPr>
          <p:cNvPr id="58" name="Rectangle 33"/>
          <p:cNvSpPr>
            <a:spLocks noChangeArrowheads="1"/>
          </p:cNvSpPr>
          <p:nvPr/>
        </p:nvSpPr>
        <p:spPr bwMode="auto">
          <a:xfrm>
            <a:off x="6040637" y="6247577"/>
            <a:ext cx="2563395"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en-US" altLang="hu-HU" dirty="0" smtClean="0"/>
              <a:t>GL_TRIANGLE_FAN</a:t>
            </a:r>
            <a:endParaRPr lang="en-US" altLang="hu-HU" dirty="0"/>
          </a:p>
        </p:txBody>
      </p:sp>
      <p:sp>
        <p:nvSpPr>
          <p:cNvPr id="59" name="Szövegdoboz 58"/>
          <p:cNvSpPr txBox="1"/>
          <p:nvPr/>
        </p:nvSpPr>
        <p:spPr>
          <a:xfrm>
            <a:off x="4808527" y="1354108"/>
            <a:ext cx="3086551" cy="400110"/>
          </a:xfrm>
          <a:prstGeom prst="rect">
            <a:avLst/>
          </a:prstGeom>
          <a:noFill/>
        </p:spPr>
        <p:txBody>
          <a:bodyPr wrap="none" rtlCol="0">
            <a:spAutoFit/>
          </a:bodyPr>
          <a:lstStyle/>
          <a:p>
            <a:r>
              <a:rPr lang="en-US" i="1" dirty="0" err="1" smtClean="0"/>
              <a:t>Vectorized</a:t>
            </a:r>
            <a:r>
              <a:rPr lang="en-US" i="1" dirty="0" smtClean="0"/>
              <a:t> parametric curve</a:t>
            </a:r>
            <a:endParaRPr lang="en-US" i="1" dirty="0"/>
          </a:p>
        </p:txBody>
      </p:sp>
      <p:sp>
        <p:nvSpPr>
          <p:cNvPr id="60" name="Szövegdoboz 59"/>
          <p:cNvSpPr txBox="1"/>
          <p:nvPr/>
        </p:nvSpPr>
        <p:spPr>
          <a:xfrm>
            <a:off x="3266217" y="3430649"/>
            <a:ext cx="2140330" cy="707886"/>
          </a:xfrm>
          <a:prstGeom prst="rect">
            <a:avLst/>
          </a:prstGeom>
          <a:noFill/>
        </p:spPr>
        <p:txBody>
          <a:bodyPr wrap="none" rtlCol="0">
            <a:spAutoFit/>
          </a:bodyPr>
          <a:lstStyle/>
          <a:p>
            <a:r>
              <a:rPr lang="en-US" i="1" dirty="0" smtClean="0"/>
              <a:t>Tessellated </a:t>
            </a:r>
          </a:p>
          <a:p>
            <a:r>
              <a:rPr lang="en-US" i="1" dirty="0" smtClean="0"/>
              <a:t>parametric surface</a:t>
            </a:r>
            <a:endParaRPr lang="en-US" i="1" dirty="0"/>
          </a:p>
        </p:txBody>
      </p:sp>
      <p:sp>
        <p:nvSpPr>
          <p:cNvPr id="61" name="Szövegdoboz 60"/>
          <p:cNvSpPr txBox="1"/>
          <p:nvPr/>
        </p:nvSpPr>
        <p:spPr>
          <a:xfrm>
            <a:off x="6485653" y="3738424"/>
            <a:ext cx="2129109" cy="400110"/>
          </a:xfrm>
          <a:prstGeom prst="rect">
            <a:avLst/>
          </a:prstGeom>
          <a:noFill/>
        </p:spPr>
        <p:txBody>
          <a:bodyPr wrap="none" rtlCol="0">
            <a:spAutoFit/>
          </a:bodyPr>
          <a:lstStyle/>
          <a:p>
            <a:r>
              <a:rPr lang="en-US" i="1" dirty="0" smtClean="0"/>
              <a:t>„Convex” polygon</a:t>
            </a:r>
            <a:endParaRPr lang="en-US" i="1" dirty="0"/>
          </a:p>
        </p:txBody>
      </p:sp>
      <p:sp>
        <p:nvSpPr>
          <p:cNvPr id="62" name="Szövegdoboz 61"/>
          <p:cNvSpPr txBox="1"/>
          <p:nvPr/>
        </p:nvSpPr>
        <p:spPr>
          <a:xfrm>
            <a:off x="565212" y="3705413"/>
            <a:ext cx="2510624" cy="400110"/>
          </a:xfrm>
          <a:prstGeom prst="rect">
            <a:avLst/>
          </a:prstGeom>
          <a:noFill/>
        </p:spPr>
        <p:txBody>
          <a:bodyPr wrap="none" rtlCol="0">
            <a:spAutoFit/>
          </a:bodyPr>
          <a:lstStyle/>
          <a:p>
            <a:r>
              <a:rPr lang="en-US" i="1" dirty="0" smtClean="0"/>
              <a:t>Output of Ear clipping</a:t>
            </a:r>
            <a:endParaRPr lang="en-US" i="1" dirty="0"/>
          </a:p>
        </p:txBody>
      </p:sp>
    </p:spTree>
    <p:extLst>
      <p:ext uri="{BB962C8B-B14F-4D97-AF65-F5344CB8AC3E}">
        <p14:creationId xmlns:p14="http://schemas.microsoft.com/office/powerpoint/2010/main" val="338562608"/>
      </p:ext>
    </p:extLst>
  </p:cSld>
  <p:clrMapOvr>
    <a:masterClrMapping/>
  </p:clrMapOvr>
  <p:transition spd="slow">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359532" y="2286000"/>
            <a:ext cx="8496944" cy="1143000"/>
          </a:xfrm>
        </p:spPr>
        <p:txBody>
          <a:bodyPr>
            <a:noAutofit/>
          </a:bodyPr>
          <a:lstStyle/>
          <a:p>
            <a:pPr>
              <a:defRPr/>
            </a:pPr>
            <a:r>
              <a:rPr lang="hu-HU" sz="4000" b="1" dirty="0" err="1">
                <a:solidFill>
                  <a:srgbClr val="FF0000"/>
                </a:solidFill>
              </a:rPr>
              <a:t>Graphics</a:t>
            </a:r>
            <a:r>
              <a:rPr lang="hu-HU" sz="4000" b="1" dirty="0">
                <a:solidFill>
                  <a:srgbClr val="FF0000"/>
                </a:solidFill>
              </a:rPr>
              <a:t> hardware and software</a:t>
            </a:r>
            <a:r>
              <a:rPr lang="hu-HU" sz="4000" b="1" dirty="0" smtClean="0">
                <a:solidFill>
                  <a:srgbClr val="FF0000"/>
                </a:solidFill>
              </a:rPr>
              <a:t/>
            </a:r>
            <a:br>
              <a:rPr lang="hu-HU" sz="4000" b="1" dirty="0" smtClean="0">
                <a:solidFill>
                  <a:srgbClr val="FF0000"/>
                </a:solidFill>
              </a:rPr>
            </a:br>
            <a:r>
              <a:rPr lang="hu-HU" sz="3600" b="1" dirty="0" smtClean="0">
                <a:solidFill>
                  <a:srgbClr val="FF0000"/>
                </a:solidFill>
              </a:rPr>
              <a:t>Program: Framework and </a:t>
            </a:r>
            <a:r>
              <a:rPr lang="hu-HU" sz="3600" b="1" dirty="0" err="1" smtClean="0">
                <a:solidFill>
                  <a:srgbClr val="FF0000"/>
                </a:solidFill>
              </a:rPr>
              <a:t>green</a:t>
            </a:r>
            <a:r>
              <a:rPr lang="hu-HU" sz="3600" b="1" dirty="0" smtClean="0">
                <a:solidFill>
                  <a:srgbClr val="FF0000"/>
                </a:solidFill>
              </a:rPr>
              <a:t> </a:t>
            </a:r>
            <a:r>
              <a:rPr lang="hu-HU" sz="3600" b="1" dirty="0" err="1" smtClean="0">
                <a:solidFill>
                  <a:srgbClr val="FF0000"/>
                </a:solidFill>
              </a:rPr>
              <a:t>triangle</a:t>
            </a:r>
            <a:endParaRPr lang="hu-HU" sz="3600" b="1" dirty="0" smtClean="0">
              <a:solidFill>
                <a:srgbClr val="FF0000"/>
              </a:solidFill>
            </a:endParaRPr>
          </a:p>
        </p:txBody>
      </p:sp>
      <p:sp>
        <p:nvSpPr>
          <p:cNvPr id="2051" name="Rectangle 3"/>
          <p:cNvSpPr>
            <a:spLocks noGrp="1" noChangeArrowheads="1"/>
          </p:cNvSpPr>
          <p:nvPr>
            <p:ph type="subTitle" idx="1"/>
          </p:nvPr>
        </p:nvSpPr>
        <p:spPr>
          <a:xfrm>
            <a:off x="1367644" y="3692624"/>
            <a:ext cx="6400800" cy="1752600"/>
          </a:xfrm>
          <a:noFill/>
        </p:spPr>
        <p:txBody>
          <a:bodyPr/>
          <a:lstStyle/>
          <a:p>
            <a:pPr marL="342900" indent="-342900"/>
            <a:r>
              <a:rPr lang="hu-HU" altLang="en-US" dirty="0" err="1" smtClean="0"/>
              <a:t>Szirmay-Kalos</a:t>
            </a:r>
            <a:r>
              <a:rPr lang="hu-HU" altLang="en-US" dirty="0" smtClean="0"/>
              <a:t> László</a:t>
            </a:r>
          </a:p>
        </p:txBody>
      </p:sp>
      <p:sp>
        <p:nvSpPr>
          <p:cNvPr id="2" name="Téglalap 1"/>
          <p:cNvSpPr/>
          <p:nvPr/>
        </p:nvSpPr>
        <p:spPr>
          <a:xfrm>
            <a:off x="143508" y="260648"/>
            <a:ext cx="5004556" cy="461665"/>
          </a:xfrm>
          <a:prstGeom prst="rect">
            <a:avLst/>
          </a:prstGeom>
        </p:spPr>
        <p:txBody>
          <a:bodyPr wrap="square">
            <a:spAutoFit/>
          </a:bodyPr>
          <a:lstStyle/>
          <a:p>
            <a:endParaRPr lang="en-US" dirty="0">
              <a:latin typeface="+mn-lt"/>
            </a:endParaRPr>
          </a:p>
        </p:txBody>
      </p:sp>
      <p:sp>
        <p:nvSpPr>
          <p:cNvPr id="3" name="AutoShape 2" descr="Opengl transparent - Free Cliparts &amp; PNG - Opengl transparent ..."/>
          <p:cNvSpPr>
            <a:spLocks noChangeAspect="1" noChangeArrowheads="1"/>
          </p:cNvSpPr>
          <p:nvPr/>
        </p:nvSpPr>
        <p:spPr bwMode="auto">
          <a:xfrm>
            <a:off x="155575" y="-1028700"/>
            <a:ext cx="2143125" cy="2143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2220" y="4195212"/>
            <a:ext cx="2479667" cy="2582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descr="Programmer earns on serving systems in a 60-year-old langu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67" y="80628"/>
            <a:ext cx="3336305" cy="1980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162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1"/>
          <p:cNvSpPr>
            <a:spLocks noGrp="1"/>
          </p:cNvSpPr>
          <p:nvPr>
            <p:ph type="title"/>
          </p:nvPr>
        </p:nvSpPr>
        <p:spPr>
          <a:xfrm>
            <a:off x="0" y="225267"/>
            <a:ext cx="9046840" cy="1143000"/>
          </a:xfrm>
        </p:spPr>
        <p:txBody>
          <a:bodyPr>
            <a:normAutofit/>
          </a:bodyPr>
          <a:lstStyle/>
          <a:p>
            <a:r>
              <a:rPr lang="en-US" dirty="0" smtClean="0">
                <a:solidFill>
                  <a:srgbClr val="FF0000"/>
                </a:solidFill>
              </a:rPr>
              <a:t>OpenGL start</a:t>
            </a:r>
            <a:r>
              <a:rPr lang="hu-HU" dirty="0" err="1" smtClean="0">
                <a:solidFill>
                  <a:srgbClr val="FF0000"/>
                </a:solidFill>
              </a:rPr>
              <a:t>ers</a:t>
            </a:r>
            <a:r>
              <a:rPr lang="en-US" dirty="0" smtClean="0">
                <a:solidFill>
                  <a:srgbClr val="FF0000"/>
                </a:solidFill>
              </a:rPr>
              <a:t>’ kit: </a:t>
            </a:r>
            <a:r>
              <a:rPr lang="en-US" dirty="0" err="1" smtClean="0">
                <a:solidFill>
                  <a:srgbClr val="FF0000"/>
                </a:solidFill>
              </a:rPr>
              <a:t>Shader</a:t>
            </a:r>
            <a:r>
              <a:rPr lang="en-US" dirty="0" smtClean="0">
                <a:solidFill>
                  <a:srgbClr val="FF0000"/>
                </a:solidFill>
              </a:rPr>
              <a:t> programs</a:t>
            </a:r>
            <a:endParaRPr lang="en-US" dirty="0">
              <a:solidFill>
                <a:srgbClr val="FF0000"/>
              </a:solidFill>
            </a:endParaRPr>
          </a:p>
        </p:txBody>
      </p:sp>
      <p:sp>
        <p:nvSpPr>
          <p:cNvPr id="5" name="Tartalom helye 2"/>
          <p:cNvSpPr>
            <a:spLocks noGrp="1"/>
          </p:cNvSpPr>
          <p:nvPr>
            <p:ph idx="1"/>
          </p:nvPr>
        </p:nvSpPr>
        <p:spPr>
          <a:xfrm>
            <a:off x="179512" y="1276689"/>
            <a:ext cx="9397044" cy="4525963"/>
          </a:xfrm>
        </p:spPr>
        <p:txBody>
          <a:bodyPr>
            <a:noAutofit/>
          </a:bodyPr>
          <a:lstStyle/>
          <a:p>
            <a:r>
              <a:rPr lang="hu-HU" altLang="hu-HU" sz="2000" b="1" dirty="0" err="1" smtClean="0">
                <a:latin typeface="Courier New" pitchFamily="49" charset="0"/>
                <a:cs typeface="Courier New" pitchFamily="49" charset="0"/>
              </a:rPr>
              <a:t>glCreate</a:t>
            </a:r>
            <a:r>
              <a:rPr lang="en-US" altLang="hu-HU" sz="2000" b="1" dirty="0" smtClean="0">
                <a:latin typeface="Courier New" pitchFamily="49" charset="0"/>
                <a:cs typeface="Courier New" pitchFamily="49" charset="0"/>
              </a:rPr>
              <a:t>[</a:t>
            </a:r>
            <a:r>
              <a:rPr lang="hu-HU" altLang="hu-HU" sz="2000" b="1" dirty="0" err="1" smtClean="0">
                <a:latin typeface="Courier New" pitchFamily="49" charset="0"/>
                <a:cs typeface="Courier New" pitchFamily="49" charset="0"/>
              </a:rPr>
              <a:t>Shader</a:t>
            </a:r>
            <a:r>
              <a:rPr lang="en-US" altLang="hu-HU" sz="2000" b="1" dirty="0" smtClean="0">
                <a:latin typeface="Courier New" pitchFamily="49" charset="0"/>
                <a:cs typeface="Courier New" pitchFamily="49" charset="0"/>
              </a:rPr>
              <a:t>|Program]()</a:t>
            </a:r>
            <a:r>
              <a:rPr lang="hu-HU" altLang="hu-HU" sz="2000" b="1" dirty="0" smtClean="0">
                <a:latin typeface="Courier New" pitchFamily="49" charset="0"/>
                <a:cs typeface="Courier New" pitchFamily="49" charset="0"/>
              </a:rPr>
              <a:t>	</a:t>
            </a:r>
            <a:r>
              <a:rPr lang="hu-HU" altLang="hu-HU" sz="2000" b="1" dirty="0" err="1" smtClean="0">
                <a:latin typeface="Courier New" pitchFamily="49" charset="0"/>
                <a:cs typeface="Courier New" pitchFamily="49" charset="0"/>
              </a:rPr>
              <a:t>creation</a:t>
            </a:r>
            <a:endParaRPr lang="hu-HU" altLang="hu-HU" sz="2000" b="1" dirty="0" smtClean="0">
              <a:latin typeface="Courier New" pitchFamily="49" charset="0"/>
              <a:cs typeface="Courier New" pitchFamily="49" charset="0"/>
            </a:endParaRPr>
          </a:p>
          <a:p>
            <a:r>
              <a:rPr lang="hu-HU" altLang="hu-HU" sz="2000" b="1" dirty="0" err="1" smtClean="0">
                <a:latin typeface="Courier New" pitchFamily="49" charset="0"/>
                <a:cs typeface="Courier New" pitchFamily="49" charset="0"/>
              </a:rPr>
              <a:t>glShaderSource</a:t>
            </a:r>
            <a:r>
              <a:rPr lang="en-US" altLang="hu-HU" sz="2000" b="1" dirty="0" smtClean="0">
                <a:latin typeface="Courier New" pitchFamily="49" charset="0"/>
                <a:cs typeface="Courier New" pitchFamily="49" charset="0"/>
              </a:rPr>
              <a:t>()</a:t>
            </a:r>
            <a:r>
              <a:rPr lang="hu-HU" altLang="hu-HU" sz="2000" b="1" dirty="0" smtClean="0">
                <a:latin typeface="Courier New" pitchFamily="49" charset="0"/>
                <a:cs typeface="Courier New" pitchFamily="49" charset="0"/>
              </a:rPr>
              <a:t>		</a:t>
            </a:r>
            <a:r>
              <a:rPr lang="hu-HU" altLang="hu-HU" sz="2000" b="1" dirty="0" err="1" smtClean="0">
                <a:latin typeface="Courier New" pitchFamily="49" charset="0"/>
                <a:cs typeface="Courier New" pitchFamily="49" charset="0"/>
              </a:rPr>
              <a:t>source</a:t>
            </a:r>
            <a:r>
              <a:rPr lang="hu-HU" altLang="hu-HU" sz="2000" b="1" dirty="0" smtClean="0">
                <a:latin typeface="Courier New" pitchFamily="49" charset="0"/>
                <a:cs typeface="Courier New" pitchFamily="49" charset="0"/>
              </a:rPr>
              <a:t> </a:t>
            </a:r>
            <a:r>
              <a:rPr lang="hu-HU" altLang="hu-HU" sz="2000" b="1" dirty="0" err="1" smtClean="0">
                <a:latin typeface="Courier New" pitchFamily="49" charset="0"/>
                <a:cs typeface="Courier New" pitchFamily="49" charset="0"/>
              </a:rPr>
              <a:t>upload</a:t>
            </a:r>
            <a:endParaRPr lang="hu-HU" altLang="hu-HU" sz="2000" b="1" dirty="0">
              <a:latin typeface="Courier New" pitchFamily="49" charset="0"/>
              <a:cs typeface="Courier New" pitchFamily="49" charset="0"/>
            </a:endParaRPr>
          </a:p>
          <a:p>
            <a:r>
              <a:rPr lang="hu-HU" altLang="hu-HU" sz="2000" b="1" dirty="0" err="1" smtClean="0">
                <a:latin typeface="Courier New" pitchFamily="49" charset="0"/>
                <a:cs typeface="Courier New" pitchFamily="49" charset="0"/>
              </a:rPr>
              <a:t>glCompileShader</a:t>
            </a:r>
            <a:r>
              <a:rPr lang="hu-HU" altLang="hu-HU" sz="2000" b="1" dirty="0" smtClean="0">
                <a:latin typeface="Courier New" pitchFamily="49" charset="0"/>
                <a:cs typeface="Courier New" pitchFamily="49" charset="0"/>
              </a:rPr>
              <a:t>()		</a:t>
            </a:r>
            <a:r>
              <a:rPr lang="hu-HU" altLang="hu-HU" sz="2000" b="1" dirty="0" err="1" smtClean="0">
                <a:latin typeface="Courier New" pitchFamily="49" charset="0"/>
                <a:cs typeface="Courier New" pitchFamily="49" charset="0"/>
              </a:rPr>
              <a:t>compilation</a:t>
            </a:r>
            <a:endParaRPr lang="en-US" altLang="hu-HU" sz="1000" b="1" dirty="0">
              <a:latin typeface="Courier New" pitchFamily="49" charset="0"/>
              <a:cs typeface="Courier New" pitchFamily="49" charset="0"/>
            </a:endParaRPr>
          </a:p>
          <a:p>
            <a:r>
              <a:rPr lang="hu-HU" altLang="hu-HU" sz="2000" b="1" dirty="0" err="1" smtClean="0">
                <a:latin typeface="Courier New" pitchFamily="49" charset="0"/>
                <a:cs typeface="Courier New" pitchFamily="49" charset="0"/>
              </a:rPr>
              <a:t>glAttachShader</a:t>
            </a:r>
            <a:r>
              <a:rPr lang="hu-HU" altLang="hu-HU" sz="2000" b="1" dirty="0" smtClean="0">
                <a:latin typeface="Courier New" pitchFamily="49" charset="0"/>
                <a:cs typeface="Courier New" pitchFamily="49" charset="0"/>
              </a:rPr>
              <a:t>()		add </a:t>
            </a:r>
            <a:r>
              <a:rPr lang="hu-HU" altLang="hu-HU" sz="2000" b="1" dirty="0" err="1" smtClean="0">
                <a:latin typeface="Courier New" pitchFamily="49" charset="0"/>
                <a:cs typeface="Courier New" pitchFamily="49" charset="0"/>
              </a:rPr>
              <a:t>shader</a:t>
            </a:r>
            <a:r>
              <a:rPr lang="hu-HU" altLang="hu-HU" sz="2000" b="1" dirty="0" smtClean="0">
                <a:latin typeface="Courier New" pitchFamily="49" charset="0"/>
                <a:cs typeface="Courier New" pitchFamily="49" charset="0"/>
              </a:rPr>
              <a:t> </a:t>
            </a:r>
            <a:r>
              <a:rPr lang="hu-HU" altLang="hu-HU" sz="2000" b="1" dirty="0" err="1" smtClean="0">
                <a:latin typeface="Courier New" pitchFamily="49" charset="0"/>
                <a:cs typeface="Courier New" pitchFamily="49" charset="0"/>
              </a:rPr>
              <a:t>to</a:t>
            </a:r>
            <a:r>
              <a:rPr lang="hu-HU" altLang="hu-HU" sz="2000" b="1" dirty="0" smtClean="0">
                <a:latin typeface="Courier New" pitchFamily="49" charset="0"/>
                <a:cs typeface="Courier New" pitchFamily="49" charset="0"/>
              </a:rPr>
              <a:t> program</a:t>
            </a:r>
            <a:endParaRPr lang="hu-HU" altLang="hu-HU" sz="1000" b="1" dirty="0" smtClean="0">
              <a:latin typeface="Courier New" pitchFamily="49" charset="0"/>
              <a:cs typeface="Courier New" pitchFamily="49" charset="0"/>
            </a:endParaRPr>
          </a:p>
          <a:p>
            <a:r>
              <a:rPr lang="en-US" altLang="hu-HU" sz="2000" b="1" dirty="0" err="1">
                <a:latin typeface="Courier New" pitchFamily="49" charset="0"/>
                <a:cs typeface="Courier New" pitchFamily="49" charset="0"/>
              </a:rPr>
              <a:t>g</a:t>
            </a:r>
            <a:r>
              <a:rPr lang="en-US" altLang="hu-HU" sz="2000" b="1" dirty="0" err="1" smtClean="0">
                <a:latin typeface="Courier New" pitchFamily="49" charset="0"/>
                <a:cs typeface="Courier New" pitchFamily="49" charset="0"/>
              </a:rPr>
              <a:t>lBindFragDataLocation</a:t>
            </a:r>
            <a:r>
              <a:rPr lang="en-US" altLang="hu-HU" sz="2000" b="1" dirty="0" smtClean="0">
                <a:latin typeface="Courier New" pitchFamily="49" charset="0"/>
                <a:cs typeface="Courier New" pitchFamily="49" charset="0"/>
              </a:rPr>
              <a:t>()</a:t>
            </a:r>
            <a:r>
              <a:rPr lang="hu-HU" altLang="hu-HU" sz="2000" b="1" dirty="0" smtClean="0">
                <a:latin typeface="Courier New" pitchFamily="49" charset="0"/>
                <a:cs typeface="Courier New" pitchFamily="49" charset="0"/>
              </a:rPr>
              <a:t>	</a:t>
            </a:r>
            <a:r>
              <a:rPr lang="hu-HU" altLang="hu-HU" sz="2000" b="1" dirty="0" err="1" smtClean="0">
                <a:latin typeface="Courier New" pitchFamily="49" charset="0"/>
                <a:cs typeface="Courier New" pitchFamily="49" charset="0"/>
              </a:rPr>
              <a:t>what</a:t>
            </a:r>
            <a:r>
              <a:rPr lang="hu-HU" altLang="hu-HU" sz="2000" b="1" dirty="0" smtClean="0">
                <a:latin typeface="Courier New" pitchFamily="49" charset="0"/>
                <a:cs typeface="Courier New" pitchFamily="49" charset="0"/>
              </a:rPr>
              <a:t> </a:t>
            </a:r>
            <a:r>
              <a:rPr lang="hu-HU" altLang="hu-HU" sz="2000" b="1" dirty="0" err="1" smtClean="0">
                <a:latin typeface="Courier New" pitchFamily="49" charset="0"/>
                <a:cs typeface="Courier New" pitchFamily="49" charset="0"/>
              </a:rPr>
              <a:t>goes</a:t>
            </a:r>
            <a:r>
              <a:rPr lang="hu-HU" altLang="hu-HU" sz="2000" b="1" dirty="0" smtClean="0">
                <a:latin typeface="Courier New" pitchFamily="49" charset="0"/>
                <a:cs typeface="Courier New" pitchFamily="49" charset="0"/>
              </a:rPr>
              <a:t> </a:t>
            </a:r>
            <a:r>
              <a:rPr lang="hu-HU" altLang="hu-HU" sz="2000" b="1" dirty="0" err="1" smtClean="0">
                <a:latin typeface="Courier New" pitchFamily="49" charset="0"/>
                <a:cs typeface="Courier New" pitchFamily="49" charset="0"/>
              </a:rPr>
              <a:t>to</a:t>
            </a:r>
            <a:r>
              <a:rPr lang="hu-HU" altLang="hu-HU" sz="2000" b="1" dirty="0" smtClean="0">
                <a:latin typeface="Courier New" pitchFamily="49" charset="0"/>
                <a:cs typeface="Courier New" pitchFamily="49" charset="0"/>
              </a:rPr>
              <a:t> </a:t>
            </a:r>
            <a:r>
              <a:rPr lang="hu-HU" altLang="hu-HU" sz="2000" b="1" dirty="0" err="1" smtClean="0">
                <a:latin typeface="Courier New" pitchFamily="49" charset="0"/>
                <a:cs typeface="Courier New" pitchFamily="49" charset="0"/>
              </a:rPr>
              <a:t>frame</a:t>
            </a:r>
            <a:r>
              <a:rPr lang="hu-HU" altLang="hu-HU" sz="2000" b="1" dirty="0" smtClean="0">
                <a:latin typeface="Courier New" pitchFamily="49" charset="0"/>
                <a:cs typeface="Courier New" pitchFamily="49" charset="0"/>
              </a:rPr>
              <a:t> </a:t>
            </a:r>
            <a:r>
              <a:rPr lang="hu-HU" altLang="hu-HU" sz="2000" b="1" dirty="0" err="1" smtClean="0">
                <a:latin typeface="Courier New" pitchFamily="49" charset="0"/>
                <a:cs typeface="Courier New" pitchFamily="49" charset="0"/>
              </a:rPr>
              <a:t>buffer</a:t>
            </a:r>
            <a:r>
              <a:rPr lang="hu-HU" altLang="hu-HU" sz="2000" b="1" dirty="0" smtClean="0">
                <a:latin typeface="Courier New" pitchFamily="49" charset="0"/>
                <a:cs typeface="Courier New" pitchFamily="49" charset="0"/>
              </a:rPr>
              <a:t>?</a:t>
            </a:r>
            <a:endParaRPr lang="hu-HU" altLang="hu-HU" sz="1000" b="1" dirty="0">
              <a:latin typeface="Courier New" pitchFamily="49" charset="0"/>
              <a:cs typeface="Courier New" pitchFamily="49" charset="0"/>
            </a:endParaRPr>
          </a:p>
          <a:p>
            <a:r>
              <a:rPr lang="hu-HU" altLang="hu-HU" sz="2000" b="1" dirty="0" err="1" smtClean="0">
                <a:latin typeface="Courier New" pitchFamily="49" charset="0"/>
                <a:cs typeface="Courier New" pitchFamily="49" charset="0"/>
              </a:rPr>
              <a:t>glLinkProgram</a:t>
            </a:r>
            <a:r>
              <a:rPr lang="hu-HU" altLang="hu-HU" sz="2000" b="1" dirty="0" smtClean="0">
                <a:latin typeface="Courier New" pitchFamily="49" charset="0"/>
                <a:cs typeface="Courier New" pitchFamily="49" charset="0"/>
              </a:rPr>
              <a:t>()			linking</a:t>
            </a:r>
            <a:endParaRPr lang="en-US" altLang="hu-HU" sz="2000" b="1" dirty="0">
              <a:latin typeface="Courier New" pitchFamily="49" charset="0"/>
              <a:cs typeface="Courier New" pitchFamily="49" charset="0"/>
            </a:endParaRPr>
          </a:p>
          <a:p>
            <a:r>
              <a:rPr lang="hu-HU" altLang="hu-HU" sz="2000" b="1" dirty="0" err="1" smtClean="0">
                <a:latin typeface="Courier New" pitchFamily="49" charset="0"/>
                <a:cs typeface="Courier New" pitchFamily="49" charset="0"/>
              </a:rPr>
              <a:t>glUseProgram</a:t>
            </a:r>
            <a:r>
              <a:rPr lang="hu-HU" altLang="hu-HU" sz="2000" b="1" dirty="0" smtClean="0">
                <a:latin typeface="Courier New" pitchFamily="49" charset="0"/>
                <a:cs typeface="Courier New" pitchFamily="49" charset="0"/>
              </a:rPr>
              <a:t>()			</a:t>
            </a:r>
            <a:r>
              <a:rPr lang="hu-HU" altLang="hu-HU" sz="2000" b="1" dirty="0" err="1" smtClean="0">
                <a:latin typeface="Courier New" pitchFamily="49" charset="0"/>
                <a:cs typeface="Courier New" pitchFamily="49" charset="0"/>
              </a:rPr>
              <a:t>select</a:t>
            </a:r>
            <a:r>
              <a:rPr lang="hu-HU" altLang="hu-HU" sz="2000" b="1" dirty="0" smtClean="0">
                <a:latin typeface="Courier New" pitchFamily="49" charset="0"/>
                <a:cs typeface="Courier New" pitchFamily="49" charset="0"/>
              </a:rPr>
              <a:t> </a:t>
            </a:r>
            <a:r>
              <a:rPr lang="hu-HU" altLang="hu-HU" sz="2000" b="1" dirty="0" err="1" smtClean="0">
                <a:latin typeface="Courier New" pitchFamily="49" charset="0"/>
                <a:cs typeface="Courier New" pitchFamily="49" charset="0"/>
              </a:rPr>
              <a:t>for</a:t>
            </a:r>
            <a:r>
              <a:rPr lang="hu-HU" altLang="hu-HU" sz="2000" b="1" dirty="0" smtClean="0">
                <a:latin typeface="Courier New" pitchFamily="49" charset="0"/>
                <a:cs typeface="Courier New" pitchFamily="49" charset="0"/>
              </a:rPr>
              <a:t> </a:t>
            </a:r>
            <a:r>
              <a:rPr lang="hu-HU" altLang="hu-HU" sz="2000" b="1" dirty="0" err="1" smtClean="0">
                <a:latin typeface="Courier New" pitchFamily="49" charset="0"/>
                <a:cs typeface="Courier New" pitchFamily="49" charset="0"/>
              </a:rPr>
              <a:t>execution</a:t>
            </a:r>
            <a:r>
              <a:rPr lang="hu-HU" altLang="hu-HU" sz="2000" b="1" dirty="0" smtClean="0">
                <a:latin typeface="Courier New" pitchFamily="49" charset="0"/>
                <a:cs typeface="Courier New" pitchFamily="49" charset="0"/>
              </a:rPr>
              <a:t>	</a:t>
            </a:r>
            <a:endParaRPr lang="en-US" altLang="hu-HU" sz="2000" b="1" dirty="0" smtClean="0">
              <a:latin typeface="Courier New" pitchFamily="49" charset="0"/>
              <a:cs typeface="Courier New" pitchFamily="49" charset="0"/>
            </a:endParaRPr>
          </a:p>
          <a:p>
            <a:r>
              <a:rPr lang="hu-HU" sz="2000" b="1" dirty="0" err="1">
                <a:latin typeface="Courier New" panose="02070309020205020404" pitchFamily="49" charset="0"/>
                <a:cs typeface="Courier New" panose="02070309020205020404" pitchFamily="49" charset="0"/>
              </a:rPr>
              <a:t>glGetUniformLocation</a:t>
            </a:r>
            <a:r>
              <a:rPr lang="hu-HU" sz="2000" b="1" dirty="0" smtClean="0">
                <a:latin typeface="Courier New" panose="02070309020205020404" pitchFamily="49" charset="0"/>
                <a:cs typeface="Courier New" panose="02070309020205020404" pitchFamily="49" charset="0"/>
              </a:rPr>
              <a:t>()	uniform </a:t>
            </a:r>
            <a:r>
              <a:rPr lang="hu-HU" sz="2000" b="1" dirty="0" err="1" smtClean="0">
                <a:latin typeface="Courier New" panose="02070309020205020404" pitchFamily="49" charset="0"/>
                <a:cs typeface="Courier New" panose="02070309020205020404" pitchFamily="49" charset="0"/>
              </a:rPr>
              <a:t>variable</a:t>
            </a:r>
            <a:r>
              <a:rPr lang="hu-HU" sz="2000" b="1" dirty="0" smtClean="0">
                <a:latin typeface="Courier New" panose="02070309020205020404" pitchFamily="49" charset="0"/>
                <a:cs typeface="Courier New" panose="02070309020205020404" pitchFamily="49" charset="0"/>
              </a:rPr>
              <a:t> </a:t>
            </a:r>
            <a:r>
              <a:rPr lang="hu-HU" sz="2000" b="1" dirty="0" err="1" smtClean="0">
                <a:latin typeface="Courier New" panose="02070309020205020404" pitchFamily="49" charset="0"/>
                <a:cs typeface="Courier New" panose="02070309020205020404" pitchFamily="49" charset="0"/>
              </a:rPr>
              <a:t>address</a:t>
            </a:r>
            <a:endParaRPr lang="en-US" altLang="hu-HU" sz="2000" b="1" dirty="0">
              <a:latin typeface="Courier New" pitchFamily="49" charset="0"/>
              <a:cs typeface="Courier New" pitchFamily="49" charset="0"/>
            </a:endParaRPr>
          </a:p>
          <a:p>
            <a:r>
              <a:rPr lang="hu-HU" sz="2000" b="1" dirty="0" err="1">
                <a:latin typeface="Courier New" panose="02070309020205020404" pitchFamily="49" charset="0"/>
                <a:cs typeface="Courier New" panose="02070309020205020404" pitchFamily="49" charset="0"/>
              </a:rPr>
              <a:t>glUniform</a:t>
            </a:r>
            <a:r>
              <a:rPr lang="en-US" sz="2000" b="1" dirty="0">
                <a:latin typeface="Courier New" panose="02070309020205020404" pitchFamily="49" charset="0"/>
                <a:cs typeface="Courier New" panose="02070309020205020404" pitchFamily="49" charset="0"/>
              </a:rPr>
              <a:t>*</a:t>
            </a:r>
            <a:r>
              <a:rPr lang="hu-HU" sz="2000" b="1" dirty="0" smtClean="0">
                <a:latin typeface="Courier New" panose="02070309020205020404" pitchFamily="49" charset="0"/>
                <a:cs typeface="Courier New" panose="02070309020205020404" pitchFamily="49" charset="0"/>
              </a:rPr>
              <a:t>()			uniform </a:t>
            </a:r>
            <a:r>
              <a:rPr lang="hu-HU" sz="2000" b="1" dirty="0" err="1" smtClean="0">
                <a:latin typeface="Courier New" panose="02070309020205020404" pitchFamily="49" charset="0"/>
                <a:cs typeface="Courier New" panose="02070309020205020404" pitchFamily="49" charset="0"/>
              </a:rPr>
              <a:t>variable</a:t>
            </a:r>
            <a:r>
              <a:rPr lang="hu-HU" sz="2000" b="1" dirty="0" smtClean="0">
                <a:latin typeface="Courier New" panose="02070309020205020404" pitchFamily="49" charset="0"/>
                <a:cs typeface="Courier New" panose="02070309020205020404" pitchFamily="49" charset="0"/>
              </a:rPr>
              <a:t> </a:t>
            </a:r>
            <a:r>
              <a:rPr lang="hu-HU" sz="2000" b="1" dirty="0" err="1" smtClean="0">
                <a:latin typeface="Courier New" panose="02070309020205020404" pitchFamily="49" charset="0"/>
                <a:cs typeface="Courier New" panose="02070309020205020404" pitchFamily="49" charset="0"/>
              </a:rPr>
              <a:t>set</a:t>
            </a:r>
            <a:r>
              <a:rPr lang="hu-HU" sz="2000" b="1" dirty="0" smtClean="0">
                <a:latin typeface="Courier New" panose="02070309020205020404" pitchFamily="49" charset="0"/>
                <a:cs typeface="Courier New" panose="02070309020205020404" pitchFamily="49" charset="0"/>
              </a:rPr>
              <a:t> </a:t>
            </a:r>
            <a:r>
              <a:rPr lang="hu-HU" sz="2000" b="1" dirty="0" err="1" smtClean="0">
                <a:latin typeface="Courier New" panose="02070309020205020404" pitchFamily="49" charset="0"/>
                <a:cs typeface="Courier New" panose="02070309020205020404" pitchFamily="49" charset="0"/>
              </a:rPr>
              <a:t>value</a:t>
            </a:r>
            <a:endParaRPr lang="en-US" altLang="hu-HU" sz="2000" b="1" dirty="0" smtClean="0">
              <a:latin typeface="Courier New" pitchFamily="49" charset="0"/>
              <a:cs typeface="Courier New" pitchFamily="49" charset="0"/>
            </a:endParaRPr>
          </a:p>
        </p:txBody>
      </p:sp>
      <p:sp>
        <p:nvSpPr>
          <p:cNvPr id="6" name="Téglalap 5"/>
          <p:cNvSpPr/>
          <p:nvPr/>
        </p:nvSpPr>
        <p:spPr>
          <a:xfrm>
            <a:off x="107504" y="4802376"/>
            <a:ext cx="8892988" cy="1938992"/>
          </a:xfrm>
          <a:prstGeom prst="rect">
            <a:avLst/>
          </a:prstGeom>
          <a:solidFill>
            <a:schemeClr val="accent6">
              <a:lumMod val="20000"/>
              <a:lumOff val="80000"/>
            </a:schemeClr>
          </a:solidFill>
          <a:ln>
            <a:solidFill>
              <a:schemeClr val="accent6">
                <a:lumMod val="50000"/>
              </a:schemeClr>
            </a:solidFill>
          </a:ln>
        </p:spPr>
        <p:txBody>
          <a:bodyPr wrap="square">
            <a:spAutoFit/>
          </a:bodyPr>
          <a:lstStyle/>
          <a:p>
            <a:r>
              <a:rPr lang="en-US" b="1" dirty="0">
                <a:latin typeface="Courier New" panose="02070309020205020404" pitchFamily="49" charset="0"/>
                <a:cs typeface="Courier New" panose="02070309020205020404" pitchFamily="49" charset="0"/>
              </a:rPr>
              <a:t>class </a:t>
            </a:r>
            <a:r>
              <a:rPr lang="en-US" b="1" dirty="0" err="1">
                <a:latin typeface="Courier New" panose="02070309020205020404" pitchFamily="49" charset="0"/>
                <a:cs typeface="Courier New" panose="02070309020205020404" pitchFamily="49" charset="0"/>
              </a:rPr>
              <a:t>GPUProgram</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bool </a:t>
            </a:r>
            <a:r>
              <a:rPr lang="en-US" b="1" smtClean="0">
                <a:latin typeface="Courier New" panose="02070309020205020404" pitchFamily="49" charset="0"/>
                <a:cs typeface="Courier New" panose="02070309020205020404" pitchFamily="49" charset="0"/>
              </a:rPr>
              <a:t>create(char * </a:t>
            </a:r>
            <a:r>
              <a:rPr lang="en-US" b="1" dirty="0" err="1" smtClean="0">
                <a:latin typeface="Courier New" panose="02070309020205020404" pitchFamily="49" charset="0"/>
                <a:cs typeface="Courier New" panose="02070309020205020404" pitchFamily="49" charset="0"/>
              </a:rPr>
              <a:t>vertShader</a:t>
            </a:r>
            <a:r>
              <a:rPr lang="en-US" b="1" dirty="0" smtClean="0">
                <a:latin typeface="Courier New" panose="02070309020205020404" pitchFamily="49" charset="0"/>
                <a:cs typeface="Courier New" panose="02070309020205020404" pitchFamily="49" charset="0"/>
              </a:rPr>
              <a:t>, char </a:t>
            </a:r>
            <a:r>
              <a:rPr lang="en-US" b="1" dirty="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fragShader</a:t>
            </a:r>
            <a:r>
              <a:rPr lang="en-US" b="1" dirty="0">
                <a:latin typeface="Courier New" panose="02070309020205020404" pitchFamily="49" charset="0"/>
                <a:cs typeface="Courier New" panose="02070309020205020404" pitchFamily="49" charset="0"/>
              </a:rPr>
              <a:t>, </a:t>
            </a:r>
            <a:endParaRPr lang="en-US" b="1" dirty="0" smtClean="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char </a:t>
            </a:r>
            <a:r>
              <a:rPr lang="en-US" b="1" dirty="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OutputName</a:t>
            </a:r>
            <a:r>
              <a:rPr lang="en-US" b="1" dirty="0" smtClean="0">
                <a:latin typeface="Courier New" panose="02070309020205020404" pitchFamily="49" charset="0"/>
                <a:cs typeface="Courier New" panose="02070309020205020404" pitchFamily="49" charset="0"/>
              </a:rPr>
              <a:t>, char </a:t>
            </a:r>
            <a:r>
              <a:rPr lang="en-US" b="1" dirty="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geomShader</a:t>
            </a:r>
            <a:r>
              <a:rPr lang="hu-HU" b="1" dirty="0" smtClean="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a:t>
            </a:r>
            <a:r>
              <a:rPr lang="hu-HU" b="1" dirty="0" smtClean="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0);</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void Use();</a:t>
            </a:r>
          </a:p>
          <a:p>
            <a:r>
              <a:rPr lang="en-US" b="1" dirty="0">
                <a:latin typeface="Courier New" panose="02070309020205020404" pitchFamily="49" charset="0"/>
                <a:cs typeface="Courier New" panose="02070309020205020404" pitchFamily="49" charset="0"/>
              </a:rPr>
              <a:t>   void </a:t>
            </a:r>
            <a:r>
              <a:rPr lang="en-US" b="1" dirty="0" err="1">
                <a:latin typeface="Courier New" panose="02070309020205020404" pitchFamily="49" charset="0"/>
                <a:cs typeface="Courier New" panose="02070309020205020404" pitchFamily="49" charset="0"/>
              </a:rPr>
              <a:t>setUniform</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726888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1"/>
          <p:cNvSpPr>
            <a:spLocks noGrp="1"/>
          </p:cNvSpPr>
          <p:nvPr>
            <p:ph type="title"/>
          </p:nvPr>
        </p:nvSpPr>
        <p:spPr>
          <a:xfrm>
            <a:off x="323528" y="4872"/>
            <a:ext cx="8640960" cy="1143000"/>
          </a:xfrm>
        </p:spPr>
        <p:txBody>
          <a:bodyPr>
            <a:normAutofit/>
          </a:bodyPr>
          <a:lstStyle/>
          <a:p>
            <a:r>
              <a:rPr lang="en-US" dirty="0" smtClean="0">
                <a:solidFill>
                  <a:srgbClr val="FF0000"/>
                </a:solidFill>
              </a:rPr>
              <a:t>OpenGL start</a:t>
            </a:r>
            <a:r>
              <a:rPr lang="hu-HU" dirty="0" err="1" smtClean="0">
                <a:solidFill>
                  <a:srgbClr val="FF0000"/>
                </a:solidFill>
              </a:rPr>
              <a:t>ers</a:t>
            </a:r>
            <a:r>
              <a:rPr lang="en-US" dirty="0" smtClean="0">
                <a:solidFill>
                  <a:srgbClr val="FF0000"/>
                </a:solidFill>
              </a:rPr>
              <a:t>’ kit</a:t>
            </a:r>
            <a:endParaRPr lang="en-US" dirty="0">
              <a:solidFill>
                <a:srgbClr val="FF0000"/>
              </a:solidFill>
            </a:endParaRPr>
          </a:p>
        </p:txBody>
      </p:sp>
      <p:sp>
        <p:nvSpPr>
          <p:cNvPr id="5" name="Tartalom helye 2"/>
          <p:cNvSpPr>
            <a:spLocks noGrp="1"/>
          </p:cNvSpPr>
          <p:nvPr>
            <p:ph idx="1"/>
          </p:nvPr>
        </p:nvSpPr>
        <p:spPr>
          <a:xfrm>
            <a:off x="251520" y="944724"/>
            <a:ext cx="8892480" cy="4525963"/>
          </a:xfrm>
        </p:spPr>
        <p:txBody>
          <a:bodyPr>
            <a:noAutofit/>
          </a:bodyPr>
          <a:lstStyle/>
          <a:p>
            <a:pPr marL="0" indent="0">
              <a:buNone/>
            </a:pPr>
            <a:r>
              <a:rPr lang="hu-HU" altLang="hu-HU" sz="2800" b="1" dirty="0" err="1" smtClean="0">
                <a:cs typeface="Courier New" pitchFamily="49" charset="0"/>
              </a:rPr>
              <a:t>Resource</a:t>
            </a:r>
            <a:r>
              <a:rPr lang="hu-HU" altLang="hu-HU" sz="2800" b="1" dirty="0" smtClean="0">
                <a:cs typeface="Courier New" pitchFamily="49" charset="0"/>
              </a:rPr>
              <a:t> </a:t>
            </a:r>
            <a:r>
              <a:rPr lang="hu-HU" altLang="hu-HU" sz="2800" b="1" dirty="0" err="1" smtClean="0">
                <a:cs typeface="Courier New" pitchFamily="49" charset="0"/>
              </a:rPr>
              <a:t>generation</a:t>
            </a:r>
            <a:r>
              <a:rPr lang="hu-HU" altLang="hu-HU" sz="2800" b="1" dirty="0" smtClean="0">
                <a:cs typeface="Courier New" pitchFamily="49" charset="0"/>
              </a:rPr>
              <a:t>, </a:t>
            </a:r>
            <a:r>
              <a:rPr lang="hu-HU" altLang="hu-HU" sz="2800" b="1" dirty="0" err="1" smtClean="0">
                <a:cs typeface="Courier New" pitchFamily="49" charset="0"/>
              </a:rPr>
              <a:t>binding</a:t>
            </a:r>
            <a:r>
              <a:rPr lang="hu-HU" altLang="hu-HU" sz="2800" b="1" dirty="0" smtClean="0">
                <a:cs typeface="Courier New" pitchFamily="49" charset="0"/>
              </a:rPr>
              <a:t>, </a:t>
            </a:r>
            <a:r>
              <a:rPr lang="hu-HU" altLang="hu-HU" sz="2800" b="1" dirty="0" err="1" smtClean="0">
                <a:cs typeface="Courier New" pitchFamily="49" charset="0"/>
              </a:rPr>
              <a:t>uploading</a:t>
            </a:r>
            <a:endParaRPr lang="hu-HU" altLang="hu-HU" sz="2000" b="1" dirty="0" smtClean="0">
              <a:cs typeface="Courier New" pitchFamily="49" charset="0"/>
            </a:endParaRPr>
          </a:p>
          <a:p>
            <a:r>
              <a:rPr lang="hu-HU" altLang="hu-HU" sz="1800" b="1" dirty="0" err="1">
                <a:latin typeface="Courier New" pitchFamily="49" charset="0"/>
                <a:cs typeface="Courier New" pitchFamily="49" charset="0"/>
              </a:rPr>
              <a:t>glGen</a:t>
            </a:r>
            <a:r>
              <a:rPr lang="en-US" altLang="hu-HU" sz="1800" b="1" dirty="0">
                <a:latin typeface="Courier New" pitchFamily="49" charset="0"/>
                <a:cs typeface="Courier New" pitchFamily="49" charset="0"/>
              </a:rPr>
              <a:t>[V</a:t>
            </a:r>
            <a:r>
              <a:rPr lang="hu-HU" altLang="hu-HU" sz="1800" b="1" dirty="0" err="1">
                <a:latin typeface="Courier New" pitchFamily="49" charset="0"/>
                <a:cs typeface="Courier New" pitchFamily="49" charset="0"/>
              </a:rPr>
              <a:t>ertexArrays</a:t>
            </a:r>
            <a:r>
              <a:rPr lang="en-US" altLang="hu-HU" sz="1800" b="1" dirty="0">
                <a:latin typeface="Courier New" pitchFamily="49" charset="0"/>
                <a:cs typeface="Courier New" pitchFamily="49" charset="0"/>
              </a:rPr>
              <a:t>|</a:t>
            </a:r>
            <a:r>
              <a:rPr lang="en-US" altLang="hu-HU" sz="1800" b="1" dirty="0" err="1">
                <a:latin typeface="Courier New" pitchFamily="49" charset="0"/>
                <a:cs typeface="Courier New" pitchFamily="49" charset="0"/>
              </a:rPr>
              <a:t>Buffers|Textures</a:t>
            </a:r>
            <a:r>
              <a:rPr lang="en-US" altLang="hu-HU" sz="1800" b="1" dirty="0">
                <a:latin typeface="Courier New" pitchFamily="49" charset="0"/>
                <a:cs typeface="Courier New" pitchFamily="49" charset="0"/>
              </a:rPr>
              <a:t>]</a:t>
            </a:r>
            <a:r>
              <a:rPr lang="hu-HU" altLang="hu-HU" sz="1800" b="1" dirty="0">
                <a:latin typeface="Courier New" pitchFamily="49" charset="0"/>
                <a:cs typeface="Courier New" pitchFamily="49" charset="0"/>
              </a:rPr>
              <a:t>(</a:t>
            </a:r>
            <a:r>
              <a:rPr lang="en-US" altLang="hu-HU" sz="1800" b="1" dirty="0">
                <a:latin typeface="Courier New" pitchFamily="49" charset="0"/>
                <a:cs typeface="Courier New" pitchFamily="49" charset="0"/>
              </a:rPr>
              <a:t>1</a:t>
            </a:r>
            <a:r>
              <a:rPr lang="hu-HU" altLang="hu-HU" sz="1800" b="1" dirty="0">
                <a:latin typeface="Courier New" pitchFamily="49" charset="0"/>
                <a:cs typeface="Courier New" pitchFamily="49" charset="0"/>
              </a:rPr>
              <a:t>, </a:t>
            </a:r>
            <a:r>
              <a:rPr lang="en-US" altLang="hu-HU" sz="1800" b="1" dirty="0">
                <a:latin typeface="Courier New" pitchFamily="49" charset="0"/>
                <a:cs typeface="Courier New" pitchFamily="49" charset="0"/>
              </a:rPr>
              <a:t>&amp;id</a:t>
            </a:r>
            <a:r>
              <a:rPr lang="hu-HU" altLang="hu-HU" sz="1800" b="1" dirty="0">
                <a:latin typeface="Courier New" pitchFamily="49" charset="0"/>
                <a:cs typeface="Courier New" pitchFamily="49" charset="0"/>
              </a:rPr>
              <a:t>);</a:t>
            </a:r>
            <a:endParaRPr lang="en-US" altLang="hu-HU" sz="1800" b="1" dirty="0">
              <a:latin typeface="Courier New" pitchFamily="49" charset="0"/>
              <a:cs typeface="Courier New" pitchFamily="49" charset="0"/>
            </a:endParaRPr>
          </a:p>
          <a:p>
            <a:r>
              <a:rPr lang="hu-HU" altLang="hu-HU" sz="1800" b="1" dirty="0" err="1">
                <a:latin typeface="Courier New" pitchFamily="49" charset="0"/>
                <a:cs typeface="Courier New" pitchFamily="49" charset="0"/>
              </a:rPr>
              <a:t>glBind</a:t>
            </a:r>
            <a:r>
              <a:rPr lang="en-US" altLang="hu-HU" sz="1800" b="1" dirty="0">
                <a:latin typeface="Courier New" pitchFamily="49" charset="0"/>
                <a:cs typeface="Courier New" pitchFamily="49" charset="0"/>
              </a:rPr>
              <a:t>[</a:t>
            </a:r>
            <a:r>
              <a:rPr lang="hu-HU" altLang="hu-HU" sz="1800" b="1" dirty="0" err="1">
                <a:latin typeface="Courier New" pitchFamily="49" charset="0"/>
                <a:cs typeface="Courier New" pitchFamily="49" charset="0"/>
              </a:rPr>
              <a:t>VertexArray</a:t>
            </a:r>
            <a:r>
              <a:rPr lang="en-US" altLang="hu-HU" sz="1800" b="1" dirty="0">
                <a:latin typeface="Courier New" pitchFamily="49" charset="0"/>
                <a:cs typeface="Courier New" pitchFamily="49" charset="0"/>
              </a:rPr>
              <a:t>|</a:t>
            </a:r>
            <a:r>
              <a:rPr lang="en-US" altLang="hu-HU" sz="1800" b="1" dirty="0" err="1">
                <a:latin typeface="Courier New" pitchFamily="49" charset="0"/>
                <a:cs typeface="Courier New" pitchFamily="49" charset="0"/>
              </a:rPr>
              <a:t>Buffer|Texture</a:t>
            </a:r>
            <a:r>
              <a:rPr lang="en-US" altLang="hu-HU" sz="1800" b="1" dirty="0">
                <a:latin typeface="Courier New" pitchFamily="49" charset="0"/>
                <a:cs typeface="Courier New" pitchFamily="49" charset="0"/>
              </a:rPr>
              <a:t>]</a:t>
            </a:r>
            <a:r>
              <a:rPr lang="hu-HU" altLang="hu-HU" sz="1800" b="1" dirty="0">
                <a:latin typeface="Courier New" pitchFamily="49" charset="0"/>
                <a:cs typeface="Courier New" pitchFamily="49" charset="0"/>
              </a:rPr>
              <a:t>(</a:t>
            </a:r>
            <a:r>
              <a:rPr lang="en-US" altLang="hu-HU" sz="1800" b="1" dirty="0">
                <a:latin typeface="Courier New" pitchFamily="49" charset="0"/>
                <a:cs typeface="Courier New" pitchFamily="49" charset="0"/>
              </a:rPr>
              <a:t>id</a:t>
            </a:r>
            <a:r>
              <a:rPr lang="hu-HU" altLang="hu-HU" sz="1800" b="1" dirty="0">
                <a:latin typeface="Courier New" pitchFamily="49" charset="0"/>
                <a:cs typeface="Courier New" pitchFamily="49" charset="0"/>
              </a:rPr>
              <a:t>); </a:t>
            </a:r>
            <a:endParaRPr lang="en-US" altLang="hu-HU" sz="1800" b="1" dirty="0">
              <a:latin typeface="Courier New" pitchFamily="49" charset="0"/>
              <a:cs typeface="Courier New" pitchFamily="49" charset="0"/>
            </a:endParaRPr>
          </a:p>
          <a:p>
            <a:r>
              <a:rPr lang="en-US" altLang="hu-HU" sz="1800" b="1" dirty="0" err="1">
                <a:latin typeface="Courier New" pitchFamily="49" charset="0"/>
                <a:cs typeface="Courier New" pitchFamily="49" charset="0"/>
              </a:rPr>
              <a:t>glBufferData</a:t>
            </a:r>
            <a:r>
              <a:rPr lang="en-US" altLang="hu-HU" sz="1800" b="1" dirty="0">
                <a:latin typeface="Courier New" pitchFamily="49" charset="0"/>
                <a:cs typeface="Courier New" pitchFamily="49" charset="0"/>
              </a:rPr>
              <a:t>(GL_ARRAY_BUFFER,</a:t>
            </a:r>
            <a:r>
              <a:rPr lang="hu-HU" altLang="hu-HU" sz="1800" b="1" dirty="0">
                <a:latin typeface="Courier New" pitchFamily="49" charset="0"/>
                <a:cs typeface="Courier New" pitchFamily="49" charset="0"/>
              </a:rPr>
              <a:t> …</a:t>
            </a:r>
            <a:r>
              <a:rPr lang="en-US" altLang="hu-HU" sz="1800" b="1" dirty="0">
                <a:latin typeface="Courier New" pitchFamily="49" charset="0"/>
                <a:cs typeface="Courier New" pitchFamily="49" charset="0"/>
              </a:rPr>
              <a:t>);</a:t>
            </a:r>
            <a:endParaRPr lang="hu-HU" altLang="hu-HU" sz="1800" b="1" dirty="0">
              <a:latin typeface="Courier New" pitchFamily="49" charset="0"/>
              <a:cs typeface="Courier New" pitchFamily="49" charset="0"/>
            </a:endParaRPr>
          </a:p>
          <a:p>
            <a:r>
              <a:rPr lang="pt-BR" altLang="hu-HU" sz="1800" b="1" dirty="0">
                <a:latin typeface="Courier New" pitchFamily="49" charset="0"/>
                <a:cs typeface="Courier New" pitchFamily="49" charset="0"/>
              </a:rPr>
              <a:t>glTexImage2D(GL_TEXTURE_2D, …);</a:t>
            </a:r>
            <a:endParaRPr lang="hu-HU" altLang="hu-HU" sz="1800" b="1" dirty="0">
              <a:latin typeface="Courier New" pitchFamily="49" charset="0"/>
              <a:cs typeface="Courier New" pitchFamily="49" charset="0"/>
            </a:endParaRPr>
          </a:p>
          <a:p>
            <a:pPr marL="0" indent="0">
              <a:buNone/>
            </a:pPr>
            <a:endParaRPr lang="hu-HU" altLang="hu-HU" sz="700" b="1" dirty="0" smtClean="0">
              <a:cs typeface="Courier New" pitchFamily="49" charset="0"/>
            </a:endParaRPr>
          </a:p>
          <a:p>
            <a:pPr marL="0" indent="0">
              <a:buNone/>
            </a:pPr>
            <a:r>
              <a:rPr lang="hu-HU" altLang="hu-HU" sz="2800" b="1" dirty="0" err="1" smtClean="0">
                <a:cs typeface="Courier New" pitchFamily="49" charset="0"/>
              </a:rPr>
              <a:t>Connect</a:t>
            </a:r>
            <a:r>
              <a:rPr lang="hu-HU" altLang="hu-HU" sz="2800" b="1" dirty="0" smtClean="0">
                <a:cs typeface="Courier New" pitchFamily="49" charset="0"/>
              </a:rPr>
              <a:t> VBO </a:t>
            </a:r>
            <a:r>
              <a:rPr lang="hu-HU" altLang="hu-HU" sz="2800" b="1" dirty="0" err="1" smtClean="0">
                <a:cs typeface="Courier New" pitchFamily="49" charset="0"/>
              </a:rPr>
              <a:t>to</a:t>
            </a:r>
            <a:r>
              <a:rPr lang="hu-HU" altLang="hu-HU" sz="2800" b="1" dirty="0" smtClean="0">
                <a:cs typeface="Courier New" pitchFamily="49" charset="0"/>
              </a:rPr>
              <a:t> input </a:t>
            </a:r>
            <a:r>
              <a:rPr lang="hu-HU" altLang="hu-HU" sz="2800" b="1" dirty="0" err="1" smtClean="0">
                <a:cs typeface="Courier New" pitchFamily="49" charset="0"/>
              </a:rPr>
              <a:t>registers</a:t>
            </a:r>
            <a:r>
              <a:rPr lang="en-US" altLang="hu-HU" sz="2000" b="1" dirty="0">
                <a:latin typeface="Courier New" pitchFamily="49" charset="0"/>
                <a:cs typeface="Courier New" pitchFamily="49" charset="0"/>
              </a:rPr>
              <a:t>	</a:t>
            </a:r>
            <a:r>
              <a:rPr lang="en-US" altLang="hu-HU" sz="2000" b="1" dirty="0" smtClean="0">
                <a:latin typeface="Courier New" pitchFamily="49" charset="0"/>
                <a:cs typeface="Courier New" pitchFamily="49" charset="0"/>
              </a:rPr>
              <a:t>   </a:t>
            </a:r>
          </a:p>
          <a:p>
            <a:r>
              <a:rPr lang="en-US" altLang="hu-HU" sz="1800" b="1" dirty="0" err="1">
                <a:latin typeface="Courier New" pitchFamily="49" charset="0"/>
                <a:cs typeface="Courier New" pitchFamily="49" charset="0"/>
              </a:rPr>
              <a:t>glEnableVertexAttribArray</a:t>
            </a:r>
            <a:r>
              <a:rPr lang="en-US" altLang="hu-HU" sz="1800" b="1" dirty="0">
                <a:latin typeface="Courier New" pitchFamily="49" charset="0"/>
                <a:cs typeface="Courier New" pitchFamily="49" charset="0"/>
              </a:rPr>
              <a:t>(</a:t>
            </a:r>
            <a:r>
              <a:rPr lang="en-US" altLang="hu-HU" sz="1800" b="1" dirty="0" err="1">
                <a:latin typeface="Courier New" pitchFamily="49" charset="0"/>
                <a:cs typeface="Courier New" pitchFamily="49" charset="0"/>
              </a:rPr>
              <a:t>reg</a:t>
            </a:r>
            <a:r>
              <a:rPr lang="en-US" altLang="hu-HU" sz="1800" b="1" dirty="0">
                <a:latin typeface="Courier New" pitchFamily="49" charset="0"/>
                <a:cs typeface="Courier New" pitchFamily="49" charset="0"/>
              </a:rPr>
              <a:t>) </a:t>
            </a:r>
            <a:r>
              <a:rPr lang="hu-HU" altLang="hu-HU" sz="1800" b="1" dirty="0" err="1" smtClean="0">
                <a:latin typeface="Courier New" pitchFamily="49" charset="0"/>
                <a:cs typeface="Courier New" pitchFamily="49" charset="0"/>
              </a:rPr>
              <a:t>enable</a:t>
            </a:r>
            <a:r>
              <a:rPr lang="hu-HU" altLang="hu-HU" sz="1800" b="1" dirty="0" smtClean="0">
                <a:latin typeface="Courier New" pitchFamily="49" charset="0"/>
                <a:cs typeface="Courier New" pitchFamily="49" charset="0"/>
              </a:rPr>
              <a:t> </a:t>
            </a:r>
            <a:r>
              <a:rPr lang="hu-HU" altLang="hu-HU" sz="1800" b="1" dirty="0" err="1" smtClean="0">
                <a:latin typeface="Courier New" pitchFamily="49" charset="0"/>
                <a:cs typeface="Courier New" pitchFamily="49" charset="0"/>
              </a:rPr>
              <a:t>register</a:t>
            </a:r>
            <a:endParaRPr lang="en-US" altLang="hu-HU" sz="1800" b="1" dirty="0">
              <a:latin typeface="Courier New" pitchFamily="49" charset="0"/>
              <a:cs typeface="Courier New" pitchFamily="49" charset="0"/>
            </a:endParaRPr>
          </a:p>
          <a:p>
            <a:r>
              <a:rPr lang="en-US" altLang="hu-HU" sz="1800" b="1" dirty="0" err="1">
                <a:latin typeface="Courier New" pitchFamily="49" charset="0"/>
                <a:cs typeface="Courier New" pitchFamily="49" charset="0"/>
              </a:rPr>
              <a:t>glVertexAttribPointer</a:t>
            </a:r>
            <a:r>
              <a:rPr lang="en-US" altLang="hu-HU" sz="1800" b="1" dirty="0">
                <a:latin typeface="Courier New" pitchFamily="49" charset="0"/>
                <a:cs typeface="Courier New" pitchFamily="49" charset="0"/>
              </a:rPr>
              <a:t>(</a:t>
            </a:r>
            <a:r>
              <a:rPr lang="en-US" altLang="hu-HU" sz="1800" b="1" dirty="0" err="1">
                <a:latin typeface="Courier New" pitchFamily="49" charset="0"/>
                <a:cs typeface="Courier New" pitchFamily="49" charset="0"/>
              </a:rPr>
              <a:t>reg</a:t>
            </a:r>
            <a:r>
              <a:rPr lang="en-US" altLang="hu-HU" sz="1800" b="1" dirty="0">
                <a:latin typeface="Courier New" pitchFamily="49" charset="0"/>
                <a:cs typeface="Courier New" pitchFamily="49" charset="0"/>
              </a:rPr>
              <a:t>, …) </a:t>
            </a:r>
            <a:r>
              <a:rPr lang="hu-HU" altLang="hu-HU" sz="1800" b="1" dirty="0">
                <a:latin typeface="Courier New" pitchFamily="49" charset="0"/>
                <a:cs typeface="Courier New" pitchFamily="49" charset="0"/>
              </a:rPr>
              <a:t>	</a:t>
            </a:r>
            <a:r>
              <a:rPr lang="hu-HU" altLang="hu-HU" sz="1800" b="1" dirty="0" err="1" smtClean="0">
                <a:latin typeface="Courier New" pitchFamily="49" charset="0"/>
                <a:cs typeface="Courier New" pitchFamily="49" charset="0"/>
              </a:rPr>
              <a:t>buffer</a:t>
            </a:r>
            <a:r>
              <a:rPr lang="hu-HU" altLang="hu-HU" sz="1800" b="1" dirty="0" smtClean="0">
                <a:latin typeface="Courier New" pitchFamily="49" charset="0"/>
                <a:cs typeface="Courier New" pitchFamily="49" charset="0"/>
              </a:rPr>
              <a:t> </a:t>
            </a:r>
            <a:r>
              <a:rPr lang="hu-HU" altLang="hu-HU" sz="1800" b="1" dirty="0" err="1" smtClean="0">
                <a:latin typeface="Courier New" pitchFamily="49" charset="0"/>
                <a:cs typeface="Courier New" pitchFamily="49" charset="0"/>
              </a:rPr>
              <a:t>to</a:t>
            </a:r>
            <a:r>
              <a:rPr lang="hu-HU" altLang="hu-HU" sz="1800" b="1" dirty="0" smtClean="0">
                <a:latin typeface="Courier New" pitchFamily="49" charset="0"/>
                <a:cs typeface="Courier New" pitchFamily="49" charset="0"/>
              </a:rPr>
              <a:t> </a:t>
            </a:r>
            <a:r>
              <a:rPr lang="hu-HU" altLang="hu-HU" sz="1800" b="1" dirty="0" err="1" smtClean="0">
                <a:latin typeface="Courier New" pitchFamily="49" charset="0"/>
                <a:cs typeface="Courier New" pitchFamily="49" charset="0"/>
              </a:rPr>
              <a:t>register</a:t>
            </a:r>
            <a:endParaRPr lang="hu-HU" altLang="hu-HU" sz="1800" b="1" dirty="0" smtClean="0">
              <a:latin typeface="Courier New" pitchFamily="49" charset="0"/>
              <a:cs typeface="Courier New" pitchFamily="49" charset="0"/>
            </a:endParaRPr>
          </a:p>
          <a:p>
            <a:pPr marL="0" indent="0">
              <a:buNone/>
            </a:pPr>
            <a:endParaRPr lang="hu-HU" altLang="hu-HU" sz="900" b="1" dirty="0" smtClean="0">
              <a:latin typeface="Courier New" pitchFamily="49" charset="0"/>
              <a:cs typeface="Courier New" pitchFamily="49" charset="0"/>
            </a:endParaRPr>
          </a:p>
          <a:p>
            <a:pPr marL="0" indent="0">
              <a:buNone/>
            </a:pPr>
            <a:r>
              <a:rPr lang="hu-HU" altLang="hu-HU" sz="2800" b="1" dirty="0" err="1" smtClean="0">
                <a:cs typeface="Courier New" pitchFamily="49" charset="0"/>
              </a:rPr>
              <a:t>Drawing</a:t>
            </a:r>
            <a:r>
              <a:rPr lang="hu-HU" altLang="hu-HU" sz="2800" b="1" dirty="0" smtClean="0">
                <a:cs typeface="Courier New" pitchFamily="49" charset="0"/>
              </a:rPr>
              <a:t> and </a:t>
            </a:r>
            <a:r>
              <a:rPr lang="hu-HU" altLang="hu-HU" sz="2800" b="1" dirty="0" err="1" smtClean="0">
                <a:cs typeface="Courier New" pitchFamily="49" charset="0"/>
              </a:rPr>
              <a:t>pipeline</a:t>
            </a:r>
            <a:r>
              <a:rPr lang="hu-HU" altLang="hu-HU" sz="2800" b="1" dirty="0" smtClean="0">
                <a:cs typeface="Courier New" pitchFamily="49" charset="0"/>
              </a:rPr>
              <a:t> management</a:t>
            </a:r>
            <a:endParaRPr lang="en-US" altLang="hu-HU" sz="800" b="1" dirty="0" smtClean="0">
              <a:latin typeface="Courier New" pitchFamily="49" charset="0"/>
              <a:cs typeface="Courier New" pitchFamily="49" charset="0"/>
            </a:endParaRPr>
          </a:p>
          <a:p>
            <a:r>
              <a:rPr lang="hu-HU" altLang="hu-HU" sz="1800" b="1" dirty="0" err="1">
                <a:latin typeface="Courier New" panose="02070309020205020404" pitchFamily="49" charset="0"/>
                <a:cs typeface="Courier New" panose="02070309020205020404" pitchFamily="49" charset="0"/>
              </a:rPr>
              <a:t>glDrawArrays</a:t>
            </a:r>
            <a:r>
              <a:rPr lang="en-US" altLang="hu-HU" sz="1800" b="1" dirty="0">
                <a:latin typeface="Courier New" panose="02070309020205020404" pitchFamily="49" charset="0"/>
                <a:cs typeface="Courier New" panose="02070309020205020404" pitchFamily="49" charset="0"/>
              </a:rPr>
              <a:t>(type, start, </a:t>
            </a:r>
            <a:r>
              <a:rPr lang="en-US" altLang="hu-HU" sz="1800" b="1" dirty="0" err="1">
                <a:latin typeface="Courier New" panose="02070309020205020404" pitchFamily="49" charset="0"/>
                <a:cs typeface="Courier New" panose="02070309020205020404" pitchFamily="49" charset="0"/>
              </a:rPr>
              <a:t>num</a:t>
            </a:r>
            <a:r>
              <a:rPr lang="hu-HU" altLang="hu-HU" sz="1800" b="1" dirty="0">
                <a:latin typeface="Courier New" panose="02070309020205020404" pitchFamily="49" charset="0"/>
                <a:cs typeface="Courier New" panose="02070309020205020404" pitchFamily="49" charset="0"/>
              </a:rPr>
              <a:t>)	</a:t>
            </a:r>
            <a:r>
              <a:rPr lang="hu-HU" altLang="hu-HU" sz="1800" b="1" dirty="0" err="1" smtClean="0">
                <a:latin typeface="Courier New" panose="02070309020205020404" pitchFamily="49" charset="0"/>
                <a:cs typeface="Courier New" panose="02070309020205020404" pitchFamily="49" charset="0"/>
              </a:rPr>
              <a:t>draw</a:t>
            </a:r>
            <a:r>
              <a:rPr lang="hu-HU" altLang="hu-HU" sz="1800" b="1" dirty="0" smtClean="0">
                <a:latin typeface="Courier New" panose="02070309020205020404" pitchFamily="49" charset="0"/>
                <a:cs typeface="Courier New" panose="02070309020205020404" pitchFamily="49" charset="0"/>
              </a:rPr>
              <a:t> </a:t>
            </a:r>
            <a:r>
              <a:rPr lang="hu-HU" altLang="hu-HU" sz="1800" b="1" dirty="0" err="1" smtClean="0">
                <a:latin typeface="Courier New" panose="02070309020205020404" pitchFamily="49" charset="0"/>
                <a:cs typeface="Courier New" panose="02070309020205020404" pitchFamily="49" charset="0"/>
              </a:rPr>
              <a:t>call</a:t>
            </a:r>
            <a:endParaRPr lang="en-US" altLang="hu-HU" sz="700" b="1" dirty="0">
              <a:latin typeface="Courier New" panose="02070309020205020404" pitchFamily="49" charset="0"/>
              <a:cs typeface="Courier New" panose="02070309020205020404" pitchFamily="49" charset="0"/>
            </a:endParaRPr>
          </a:p>
          <a:p>
            <a:r>
              <a:rPr lang="en-US" altLang="hu-HU" sz="1800" b="1" dirty="0" err="1">
                <a:latin typeface="Courier New" panose="02070309020205020404" pitchFamily="49" charset="0"/>
                <a:cs typeface="Courier New" panose="02070309020205020404" pitchFamily="49" charset="0"/>
              </a:rPr>
              <a:t>glClearColor</a:t>
            </a:r>
            <a:r>
              <a:rPr lang="en-US" altLang="hu-HU" sz="1800" b="1" dirty="0">
                <a:latin typeface="Courier New" panose="02070309020205020404" pitchFamily="49" charset="0"/>
                <a:cs typeface="Courier New" panose="02070309020205020404" pitchFamily="49" charset="0"/>
              </a:rPr>
              <a:t>(r, g, b, a)</a:t>
            </a:r>
            <a:r>
              <a:rPr lang="hu-HU" altLang="hu-HU" sz="1800" b="1" dirty="0">
                <a:latin typeface="Courier New" panose="02070309020205020404" pitchFamily="49" charset="0"/>
                <a:cs typeface="Courier New" panose="02070309020205020404" pitchFamily="49" charset="0"/>
              </a:rPr>
              <a:t>	</a:t>
            </a:r>
            <a:r>
              <a:rPr lang="en-US" altLang="hu-HU" sz="1800" b="1" dirty="0">
                <a:latin typeface="Courier New" panose="02070309020205020404" pitchFamily="49" charset="0"/>
                <a:cs typeface="Courier New" panose="02070309020205020404" pitchFamily="49" charset="0"/>
              </a:rPr>
              <a:t>	</a:t>
            </a:r>
            <a:r>
              <a:rPr lang="hu-HU" altLang="hu-HU" sz="1800" b="1" dirty="0" err="1" smtClean="0">
                <a:latin typeface="Courier New" panose="02070309020205020404" pitchFamily="49" charset="0"/>
                <a:cs typeface="Courier New" panose="02070309020205020404" pitchFamily="49" charset="0"/>
              </a:rPr>
              <a:t>bacground</a:t>
            </a:r>
            <a:r>
              <a:rPr lang="hu-HU" altLang="hu-HU" sz="1800" b="1" dirty="0" smtClean="0">
                <a:latin typeface="Courier New" panose="02070309020205020404" pitchFamily="49" charset="0"/>
                <a:cs typeface="Courier New" panose="02070309020205020404" pitchFamily="49" charset="0"/>
              </a:rPr>
              <a:t> </a:t>
            </a:r>
            <a:r>
              <a:rPr lang="hu-HU" altLang="hu-HU" sz="1800" b="1" dirty="0" err="1" smtClean="0">
                <a:latin typeface="Courier New" panose="02070309020205020404" pitchFamily="49" charset="0"/>
                <a:cs typeface="Courier New" panose="02070309020205020404" pitchFamily="49" charset="0"/>
              </a:rPr>
              <a:t>clear</a:t>
            </a:r>
            <a:r>
              <a:rPr lang="hu-HU" altLang="hu-HU" sz="1800" b="1" dirty="0" smtClean="0">
                <a:latin typeface="Courier New" panose="02070309020205020404" pitchFamily="49" charset="0"/>
                <a:cs typeface="Courier New" panose="02070309020205020404" pitchFamily="49" charset="0"/>
              </a:rPr>
              <a:t> </a:t>
            </a:r>
            <a:r>
              <a:rPr lang="hu-HU" altLang="hu-HU" sz="1800" b="1" dirty="0" err="1" smtClean="0">
                <a:latin typeface="Courier New" panose="02070309020205020404" pitchFamily="49" charset="0"/>
                <a:cs typeface="Courier New" panose="02070309020205020404" pitchFamily="49" charset="0"/>
              </a:rPr>
              <a:t>color</a:t>
            </a:r>
            <a:endParaRPr lang="en-US" altLang="hu-HU" sz="1800" b="1" dirty="0">
              <a:latin typeface="Courier New" panose="02070309020205020404" pitchFamily="49" charset="0"/>
              <a:cs typeface="Courier New" panose="02070309020205020404" pitchFamily="49" charset="0"/>
            </a:endParaRPr>
          </a:p>
          <a:p>
            <a:r>
              <a:rPr lang="en-US" altLang="hu-HU" sz="1800" b="1" dirty="0" err="1">
                <a:latin typeface="Courier New" panose="02070309020205020404" pitchFamily="49" charset="0"/>
                <a:cs typeface="Courier New" panose="02070309020205020404" pitchFamily="49" charset="0"/>
              </a:rPr>
              <a:t>glClear</a:t>
            </a:r>
            <a:r>
              <a:rPr lang="en-US" altLang="hu-HU" sz="1800" b="1" dirty="0">
                <a:latin typeface="Courier New" panose="02070309020205020404" pitchFamily="49" charset="0"/>
                <a:cs typeface="Courier New" panose="02070309020205020404" pitchFamily="49" charset="0"/>
              </a:rPr>
              <a:t>(</a:t>
            </a:r>
            <a:r>
              <a:rPr lang="hu-HU" altLang="hu-HU" sz="1800" b="1" dirty="0" err="1">
                <a:latin typeface="Courier New" panose="02070309020205020404" pitchFamily="49" charset="0"/>
                <a:cs typeface="Courier New" panose="02070309020205020404" pitchFamily="49" charset="0"/>
              </a:rPr>
              <a:t>buffer</a:t>
            </a:r>
            <a:r>
              <a:rPr lang="en-US" altLang="hu-HU" sz="1800" b="1" dirty="0">
                <a:latin typeface="Courier New" panose="02070309020205020404" pitchFamily="49" charset="0"/>
                <a:cs typeface="Courier New" panose="02070309020205020404" pitchFamily="49" charset="0"/>
              </a:rPr>
              <a:t>)</a:t>
            </a:r>
            <a:r>
              <a:rPr lang="hu-HU" altLang="hu-HU" sz="1800" b="1" dirty="0">
                <a:latin typeface="Courier New" panose="02070309020205020404" pitchFamily="49" charset="0"/>
                <a:cs typeface="Courier New" panose="02070309020205020404" pitchFamily="49" charset="0"/>
              </a:rPr>
              <a:t>		</a:t>
            </a:r>
            <a:r>
              <a:rPr lang="hu-HU" altLang="hu-HU" sz="1800" b="1" dirty="0" smtClean="0">
                <a:latin typeface="Courier New" panose="02070309020205020404" pitchFamily="49" charset="0"/>
                <a:cs typeface="Courier New" panose="02070309020205020404" pitchFamily="49" charset="0"/>
              </a:rPr>
              <a:t>	</a:t>
            </a:r>
            <a:r>
              <a:rPr lang="hu-HU" altLang="hu-HU" sz="1800" b="1" dirty="0" err="1" smtClean="0">
                <a:latin typeface="Courier New" panose="02070309020205020404" pitchFamily="49" charset="0"/>
                <a:cs typeface="Courier New" panose="02070309020205020404" pitchFamily="49" charset="0"/>
              </a:rPr>
              <a:t>clear</a:t>
            </a:r>
            <a:r>
              <a:rPr lang="hu-HU" altLang="hu-HU" sz="1800" b="1" dirty="0" smtClean="0">
                <a:latin typeface="Courier New" panose="02070309020205020404" pitchFamily="49" charset="0"/>
                <a:cs typeface="Courier New" panose="02070309020205020404" pitchFamily="49" charset="0"/>
              </a:rPr>
              <a:t> </a:t>
            </a:r>
            <a:r>
              <a:rPr lang="hu-HU" altLang="hu-HU" sz="1800" b="1" dirty="0" err="1" smtClean="0">
                <a:latin typeface="Courier New" panose="02070309020205020404" pitchFamily="49" charset="0"/>
                <a:cs typeface="Courier New" panose="02070309020205020404" pitchFamily="49" charset="0"/>
              </a:rPr>
              <a:t>background</a:t>
            </a:r>
            <a:endParaRPr lang="en-US" altLang="hu-HU" sz="1800" b="1" dirty="0">
              <a:latin typeface="Courier New" panose="02070309020205020404" pitchFamily="49" charset="0"/>
              <a:cs typeface="Courier New" panose="02070309020205020404" pitchFamily="49" charset="0"/>
            </a:endParaRPr>
          </a:p>
          <a:p>
            <a:r>
              <a:rPr lang="en-US" altLang="hu-HU" sz="1800" b="1" dirty="0" err="1">
                <a:latin typeface="Courier New" panose="02070309020205020404" pitchFamily="49" charset="0"/>
                <a:cs typeface="Courier New" panose="02070309020205020404" pitchFamily="49" charset="0"/>
              </a:rPr>
              <a:t>glViewport</a:t>
            </a:r>
            <a:r>
              <a:rPr lang="en-US" altLang="hu-HU" sz="1800" b="1" dirty="0">
                <a:latin typeface="Courier New" panose="02070309020205020404" pitchFamily="49" charset="0"/>
                <a:cs typeface="Courier New" panose="02070309020205020404" pitchFamily="49" charset="0"/>
              </a:rPr>
              <a:t>(</a:t>
            </a:r>
            <a:r>
              <a:rPr lang="en-US" altLang="hu-HU" sz="1800" b="1" dirty="0" err="1">
                <a:latin typeface="Courier New" panose="02070309020205020404" pitchFamily="49" charset="0"/>
                <a:cs typeface="Courier New" panose="02070309020205020404" pitchFamily="49" charset="0"/>
              </a:rPr>
              <a:t>vx</a:t>
            </a:r>
            <a:r>
              <a:rPr lang="en-US" altLang="hu-HU" sz="1800" b="1" dirty="0">
                <a:latin typeface="Courier New" panose="02070309020205020404" pitchFamily="49" charset="0"/>
                <a:cs typeface="Courier New" panose="02070309020205020404" pitchFamily="49" charset="0"/>
              </a:rPr>
              <a:t>, </a:t>
            </a:r>
            <a:r>
              <a:rPr lang="en-US" altLang="hu-HU" sz="1800" b="1" dirty="0" err="1">
                <a:latin typeface="Courier New" panose="02070309020205020404" pitchFamily="49" charset="0"/>
                <a:cs typeface="Courier New" panose="02070309020205020404" pitchFamily="49" charset="0"/>
              </a:rPr>
              <a:t>vy</a:t>
            </a:r>
            <a:r>
              <a:rPr lang="en-US" altLang="hu-HU" sz="1800" b="1" dirty="0">
                <a:latin typeface="Courier New" panose="02070309020205020404" pitchFamily="49" charset="0"/>
                <a:cs typeface="Courier New" panose="02070309020205020404" pitchFamily="49" charset="0"/>
              </a:rPr>
              <a:t>, </a:t>
            </a:r>
            <a:r>
              <a:rPr lang="en-US" altLang="hu-HU" sz="1800" b="1" dirty="0" err="1">
                <a:latin typeface="Courier New" panose="02070309020205020404" pitchFamily="49" charset="0"/>
                <a:cs typeface="Courier New" panose="02070309020205020404" pitchFamily="49" charset="0"/>
              </a:rPr>
              <a:t>vw</a:t>
            </a:r>
            <a:r>
              <a:rPr lang="en-US" altLang="hu-HU" sz="1800" b="1" dirty="0">
                <a:latin typeface="Courier New" panose="02070309020205020404" pitchFamily="49" charset="0"/>
                <a:cs typeface="Courier New" panose="02070309020205020404" pitchFamily="49" charset="0"/>
              </a:rPr>
              <a:t>, </a:t>
            </a:r>
            <a:r>
              <a:rPr lang="en-US" altLang="hu-HU" sz="1800" b="1" dirty="0" err="1">
                <a:latin typeface="Courier New" panose="02070309020205020404" pitchFamily="49" charset="0"/>
                <a:cs typeface="Courier New" panose="02070309020205020404" pitchFamily="49" charset="0"/>
              </a:rPr>
              <a:t>vh</a:t>
            </a:r>
            <a:r>
              <a:rPr lang="en-US" altLang="hu-HU" sz="1800" b="1" dirty="0">
                <a:latin typeface="Courier New" panose="02070309020205020404" pitchFamily="49" charset="0"/>
                <a:cs typeface="Courier New" panose="02070309020205020404" pitchFamily="49" charset="0"/>
              </a:rPr>
              <a:t>)</a:t>
            </a:r>
            <a:r>
              <a:rPr lang="hu-HU" altLang="hu-HU" sz="1800" b="1" dirty="0">
                <a:latin typeface="Courier New" panose="02070309020205020404" pitchFamily="49" charset="0"/>
                <a:cs typeface="Courier New" panose="02070309020205020404" pitchFamily="49" charset="0"/>
              </a:rPr>
              <a:t>	</a:t>
            </a:r>
            <a:r>
              <a:rPr lang="hu-HU" altLang="hu-HU" sz="1800" b="1" dirty="0" err="1" smtClean="0">
                <a:latin typeface="Courier New" panose="02070309020205020404" pitchFamily="49" charset="0"/>
                <a:cs typeface="Courier New" panose="02070309020205020404" pitchFamily="49" charset="0"/>
              </a:rPr>
              <a:t>viewport</a:t>
            </a:r>
            <a:endParaRPr lang="en-US" altLang="hu-HU" sz="1800" b="1" dirty="0">
              <a:latin typeface="Courier New" panose="02070309020205020404" pitchFamily="49" charset="0"/>
              <a:cs typeface="Courier New" panose="02070309020205020404" pitchFamily="49" charset="0"/>
            </a:endParaRPr>
          </a:p>
          <a:p>
            <a:r>
              <a:rPr lang="en-US" altLang="hu-HU" sz="1800" b="1" dirty="0" err="1">
                <a:latin typeface="Courier New" panose="02070309020205020404" pitchFamily="49" charset="0"/>
                <a:cs typeface="Courier New" panose="02070309020205020404" pitchFamily="49" charset="0"/>
              </a:rPr>
              <a:t>glPointSize</a:t>
            </a:r>
            <a:r>
              <a:rPr lang="en-US" altLang="hu-HU" sz="1800" b="1" dirty="0">
                <a:latin typeface="Courier New" panose="02070309020205020404" pitchFamily="49" charset="0"/>
                <a:cs typeface="Courier New" panose="02070309020205020404" pitchFamily="49" charset="0"/>
              </a:rPr>
              <a:t>(s)</a:t>
            </a:r>
            <a:r>
              <a:rPr lang="hu-HU" altLang="hu-HU" sz="1800" b="1" dirty="0">
                <a:latin typeface="Courier New" panose="02070309020205020404" pitchFamily="49" charset="0"/>
                <a:cs typeface="Courier New" panose="02070309020205020404" pitchFamily="49" charset="0"/>
              </a:rPr>
              <a:t>	</a:t>
            </a:r>
            <a:r>
              <a:rPr lang="en-US" altLang="hu-HU" sz="1800" b="1" dirty="0">
                <a:latin typeface="Courier New" panose="02070309020205020404" pitchFamily="49" charset="0"/>
                <a:cs typeface="Courier New" panose="02070309020205020404" pitchFamily="49" charset="0"/>
              </a:rPr>
              <a:t>		</a:t>
            </a:r>
            <a:r>
              <a:rPr lang="hu-HU" altLang="hu-HU" sz="1800" b="1" dirty="0" err="1" smtClean="0">
                <a:latin typeface="Courier New" panose="02070309020205020404" pitchFamily="49" charset="0"/>
                <a:cs typeface="Courier New" panose="02070309020205020404" pitchFamily="49" charset="0"/>
              </a:rPr>
              <a:t>point</a:t>
            </a:r>
            <a:r>
              <a:rPr lang="hu-HU" altLang="hu-HU" sz="1800" b="1" dirty="0" smtClean="0">
                <a:latin typeface="Courier New" panose="02070309020205020404" pitchFamily="49" charset="0"/>
                <a:cs typeface="Courier New" panose="02070309020205020404" pitchFamily="49" charset="0"/>
              </a:rPr>
              <a:t> </a:t>
            </a:r>
            <a:r>
              <a:rPr lang="hu-HU" altLang="hu-HU" sz="1800" b="1" dirty="0" err="1" smtClean="0">
                <a:latin typeface="Courier New" panose="02070309020205020404" pitchFamily="49" charset="0"/>
                <a:cs typeface="Courier New" panose="02070309020205020404" pitchFamily="49" charset="0"/>
              </a:rPr>
              <a:t>size</a:t>
            </a:r>
            <a:endParaRPr lang="en-US" altLang="hu-HU" sz="1800" b="1" dirty="0">
              <a:latin typeface="Courier New" panose="02070309020205020404" pitchFamily="49" charset="0"/>
              <a:cs typeface="Courier New" panose="02070309020205020404" pitchFamily="49" charset="0"/>
            </a:endParaRPr>
          </a:p>
          <a:p>
            <a:r>
              <a:rPr lang="en-US" altLang="hu-HU" sz="1800" b="1" dirty="0" err="1">
                <a:latin typeface="Courier New" panose="02070309020205020404" pitchFamily="49" charset="0"/>
                <a:cs typeface="Courier New" panose="02070309020205020404" pitchFamily="49" charset="0"/>
              </a:rPr>
              <a:t>glLineWidth</a:t>
            </a:r>
            <a:r>
              <a:rPr lang="en-US" altLang="hu-HU" sz="1800" b="1" dirty="0">
                <a:latin typeface="Courier New" panose="02070309020205020404" pitchFamily="49" charset="0"/>
                <a:cs typeface="Courier New" panose="02070309020205020404" pitchFamily="49" charset="0"/>
              </a:rPr>
              <a:t>(w)</a:t>
            </a:r>
            <a:r>
              <a:rPr lang="hu-HU" altLang="hu-HU" sz="1800" b="1" dirty="0">
                <a:latin typeface="Courier New" panose="02070309020205020404" pitchFamily="49" charset="0"/>
                <a:cs typeface="Courier New" panose="02070309020205020404" pitchFamily="49" charset="0"/>
              </a:rPr>
              <a:t>	</a:t>
            </a:r>
            <a:r>
              <a:rPr lang="en-US" altLang="hu-HU" sz="1800" b="1" dirty="0">
                <a:latin typeface="Courier New" panose="02070309020205020404" pitchFamily="49" charset="0"/>
                <a:cs typeface="Courier New" panose="02070309020205020404" pitchFamily="49" charset="0"/>
              </a:rPr>
              <a:t>		</a:t>
            </a:r>
            <a:r>
              <a:rPr lang="hu-HU" altLang="hu-HU" sz="1800" b="1" dirty="0" smtClean="0">
                <a:latin typeface="Courier New" panose="02070309020205020404" pitchFamily="49" charset="0"/>
                <a:cs typeface="Courier New" panose="02070309020205020404" pitchFamily="49" charset="0"/>
              </a:rPr>
              <a:t>line </a:t>
            </a:r>
            <a:r>
              <a:rPr lang="hu-HU" altLang="hu-HU" sz="1800" b="1" dirty="0" err="1" smtClean="0">
                <a:latin typeface="Courier New" panose="02070309020205020404" pitchFamily="49" charset="0"/>
                <a:cs typeface="Courier New" panose="02070309020205020404" pitchFamily="49" charset="0"/>
              </a:rPr>
              <a:t>width</a:t>
            </a:r>
            <a:endParaRPr lang="hu-HU" altLang="hu-HU" sz="1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77591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524703" y="0"/>
            <a:ext cx="8147248" cy="1143000"/>
          </a:xfrm>
        </p:spPr>
        <p:txBody>
          <a:bodyPr/>
          <a:lstStyle/>
          <a:p>
            <a:r>
              <a:rPr lang="hu-HU" dirty="0" err="1">
                <a:solidFill>
                  <a:srgbClr val="FF0000"/>
                </a:solidFill>
              </a:rPr>
              <a:t>f</a:t>
            </a:r>
            <a:r>
              <a:rPr lang="hu-HU" dirty="0" err="1" smtClean="0">
                <a:solidFill>
                  <a:srgbClr val="FF0000"/>
                </a:solidFill>
              </a:rPr>
              <a:t>ramework.h</a:t>
            </a:r>
            <a:endParaRPr lang="en-US" dirty="0">
              <a:solidFill>
                <a:srgbClr val="FF0000"/>
              </a:solidFill>
            </a:endParaRPr>
          </a:p>
        </p:txBody>
      </p:sp>
      <p:sp>
        <p:nvSpPr>
          <p:cNvPr id="4" name="Szövegdoboz 3"/>
          <p:cNvSpPr txBox="1"/>
          <p:nvPr/>
        </p:nvSpPr>
        <p:spPr>
          <a:xfrm>
            <a:off x="210762" y="944724"/>
            <a:ext cx="8456161" cy="5932393"/>
          </a:xfrm>
          <a:prstGeom prst="rect">
            <a:avLst/>
          </a:prstGeom>
          <a:noFill/>
        </p:spPr>
        <p:txBody>
          <a:bodyPr wrap="none" rtlCol="0">
            <a:spAutoFit/>
          </a:bodyPr>
          <a:lstStyle/>
          <a:p>
            <a:r>
              <a:rPr lang="en-US" sz="1800" b="1" dirty="0" smtClean="0">
                <a:latin typeface="Courier New" panose="02070309020205020404" pitchFamily="49" charset="0"/>
                <a:cs typeface="Courier New" panose="02070309020205020404" pitchFamily="49" charset="0"/>
              </a:rPr>
              <a:t>include: </a:t>
            </a:r>
            <a:r>
              <a:rPr lang="en-US" sz="1800" b="1" dirty="0">
                <a:latin typeface="Courier New" panose="02070309020205020404" pitchFamily="49" charset="0"/>
                <a:cs typeface="Courier New" panose="02070309020205020404" pitchFamily="49" charset="0"/>
              </a:rPr>
              <a:t>&lt;</a:t>
            </a:r>
            <a:r>
              <a:rPr lang="en-US" sz="1800" b="1" dirty="0" err="1">
                <a:latin typeface="Courier New" panose="02070309020205020404" pitchFamily="49" charset="0"/>
                <a:cs typeface="Courier New" panose="02070309020205020404" pitchFamily="49" charset="0"/>
              </a:rPr>
              <a:t>stdio.h</a:t>
            </a:r>
            <a:r>
              <a:rPr lang="en-US" sz="1800" b="1" dirty="0" smtClean="0">
                <a:latin typeface="Courier New" panose="02070309020205020404" pitchFamily="49" charset="0"/>
                <a:cs typeface="Courier New" panose="02070309020205020404" pitchFamily="49" charset="0"/>
              </a:rPr>
              <a:t>&gt;, &lt;</a:t>
            </a:r>
            <a:r>
              <a:rPr lang="en-US" sz="1800" b="1" dirty="0" err="1">
                <a:latin typeface="Courier New" panose="02070309020205020404" pitchFamily="49" charset="0"/>
                <a:cs typeface="Courier New" panose="02070309020205020404" pitchFamily="49" charset="0"/>
              </a:rPr>
              <a:t>stdlib.h</a:t>
            </a:r>
            <a:r>
              <a:rPr lang="en-US" sz="1800" b="1" dirty="0" smtClean="0">
                <a:latin typeface="Courier New" panose="02070309020205020404" pitchFamily="49" charset="0"/>
                <a:cs typeface="Courier New" panose="02070309020205020404" pitchFamily="49" charset="0"/>
              </a:rPr>
              <a:t>&gt;, &lt;</a:t>
            </a:r>
            <a:r>
              <a:rPr lang="en-US" sz="1800" b="1" dirty="0" err="1">
                <a:latin typeface="Courier New" panose="02070309020205020404" pitchFamily="49" charset="0"/>
                <a:cs typeface="Courier New" panose="02070309020205020404" pitchFamily="49" charset="0"/>
              </a:rPr>
              <a:t>math.h</a:t>
            </a:r>
            <a:r>
              <a:rPr lang="en-US" sz="1800" b="1" dirty="0" smtClean="0">
                <a:latin typeface="Courier New" panose="02070309020205020404" pitchFamily="49" charset="0"/>
                <a:cs typeface="Courier New" panose="02070309020205020404" pitchFamily="49" charset="0"/>
              </a:rPr>
              <a:t>&gt;, &lt;</a:t>
            </a:r>
            <a:r>
              <a:rPr lang="en-US" sz="1800" b="1" dirty="0">
                <a:latin typeface="Courier New" panose="02070309020205020404" pitchFamily="49" charset="0"/>
                <a:cs typeface="Courier New" panose="02070309020205020404" pitchFamily="49" charset="0"/>
              </a:rPr>
              <a:t>vector</a:t>
            </a:r>
            <a:r>
              <a:rPr lang="en-US" sz="1800" b="1" dirty="0" smtClean="0">
                <a:latin typeface="Courier New" panose="02070309020205020404" pitchFamily="49" charset="0"/>
                <a:cs typeface="Courier New" panose="02070309020205020404" pitchFamily="49" charset="0"/>
              </a:rPr>
              <a:t>&gt;, &lt;</a:t>
            </a:r>
            <a:r>
              <a:rPr lang="en-US" sz="1800" b="1" dirty="0">
                <a:latin typeface="Courier New" panose="02070309020205020404" pitchFamily="49" charset="0"/>
                <a:cs typeface="Courier New" panose="02070309020205020404" pitchFamily="49" charset="0"/>
              </a:rPr>
              <a:t>string&gt;</a:t>
            </a:r>
          </a:p>
          <a:p>
            <a:r>
              <a:rPr lang="en-US" sz="1800" b="1" dirty="0" smtClean="0">
                <a:latin typeface="Courier New" panose="02070309020205020404" pitchFamily="49" charset="0"/>
                <a:cs typeface="Courier New" panose="02070309020205020404" pitchFamily="49" charset="0"/>
              </a:rPr>
              <a:t>         if windows &lt;</a:t>
            </a:r>
            <a:r>
              <a:rPr lang="en-US" sz="1800" b="1" dirty="0" err="1" smtClean="0">
                <a:latin typeface="Courier New" panose="02070309020205020404" pitchFamily="49" charset="0"/>
                <a:cs typeface="Courier New" panose="02070309020205020404" pitchFamily="49" charset="0"/>
              </a:rPr>
              <a:t>windows.h</a:t>
            </a:r>
            <a:r>
              <a:rPr lang="en-US" sz="1800" b="1" dirty="0" smtClean="0">
                <a:latin typeface="Courier New" panose="02070309020205020404" pitchFamily="49" charset="0"/>
                <a:cs typeface="Courier New" panose="02070309020205020404" pitchFamily="49" charset="0"/>
              </a:rPr>
              <a:t>&gt; </a:t>
            </a:r>
            <a:endParaRPr lang="en-US" sz="1800" b="1" dirty="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         &lt;</a:t>
            </a:r>
            <a:r>
              <a:rPr lang="en-US" sz="1800" b="1" dirty="0">
                <a:latin typeface="Courier New" panose="02070309020205020404" pitchFamily="49" charset="0"/>
                <a:cs typeface="Courier New" panose="02070309020205020404" pitchFamily="49" charset="0"/>
              </a:rPr>
              <a:t>GL/</a:t>
            </a:r>
            <a:r>
              <a:rPr lang="en-US" sz="1800" b="1" dirty="0" err="1">
                <a:latin typeface="Courier New" panose="02070309020205020404" pitchFamily="49" charset="0"/>
                <a:cs typeface="Courier New" panose="02070309020205020404" pitchFamily="49" charset="0"/>
              </a:rPr>
              <a:t>glew.h</a:t>
            </a:r>
            <a:r>
              <a:rPr lang="en-US" sz="1800" b="1" dirty="0" smtClean="0">
                <a:latin typeface="Courier New" panose="02070309020205020404" pitchFamily="49" charset="0"/>
                <a:cs typeface="Courier New" panose="02070309020205020404" pitchFamily="49" charset="0"/>
              </a:rPr>
              <a:t>&gt;, &lt;</a:t>
            </a:r>
            <a:r>
              <a:rPr lang="en-US" sz="1800" b="1" dirty="0">
                <a:latin typeface="Courier New" panose="02070309020205020404" pitchFamily="49" charset="0"/>
                <a:cs typeface="Courier New" panose="02070309020205020404" pitchFamily="49" charset="0"/>
              </a:rPr>
              <a:t>GL/</a:t>
            </a:r>
            <a:r>
              <a:rPr lang="en-US" sz="1800" b="1" dirty="0" err="1">
                <a:latin typeface="Courier New" panose="02070309020205020404" pitchFamily="49" charset="0"/>
                <a:cs typeface="Courier New" panose="02070309020205020404" pitchFamily="49" charset="0"/>
              </a:rPr>
              <a:t>freeglut.h</a:t>
            </a:r>
            <a:r>
              <a:rPr lang="en-US" sz="1800" b="1" dirty="0" smtClean="0">
                <a:latin typeface="Courier New" panose="02070309020205020404" pitchFamily="49" charset="0"/>
                <a:cs typeface="Courier New" panose="02070309020205020404" pitchFamily="49" charset="0"/>
              </a:rPr>
              <a:t>&gt;</a:t>
            </a:r>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must be downloaded </a:t>
            </a:r>
            <a:endParaRPr lang="hu-HU" sz="1800" b="1" dirty="0" smtClean="0">
              <a:latin typeface="Courier New" panose="02070309020205020404" pitchFamily="49" charset="0"/>
              <a:cs typeface="Courier New" panose="02070309020205020404" pitchFamily="49" charset="0"/>
            </a:endParaRPr>
          </a:p>
          <a:p>
            <a:endParaRPr lang="en-US" sz="900" b="1" dirty="0">
              <a:latin typeface="Courier New" panose="02070309020205020404" pitchFamily="49" charset="0"/>
              <a:cs typeface="Courier New" panose="02070309020205020404" pitchFamily="49" charset="0"/>
            </a:endParaRPr>
          </a:p>
          <a:p>
            <a:r>
              <a:rPr lang="en-US" sz="1800" b="1" dirty="0" err="1" smtClean="0">
                <a:latin typeface="Courier New" panose="02070309020205020404" pitchFamily="49" charset="0"/>
                <a:cs typeface="Courier New" panose="02070309020205020404" pitchFamily="49" charset="0"/>
              </a:rPr>
              <a:t>const</a:t>
            </a:r>
            <a:r>
              <a:rPr lang="en-US"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unsigned </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windowWidth</a:t>
            </a:r>
            <a:r>
              <a:rPr lang="en-US" sz="1800" b="1" dirty="0">
                <a:latin typeface="Courier New" panose="02070309020205020404" pitchFamily="49" charset="0"/>
                <a:cs typeface="Courier New" panose="02070309020205020404" pitchFamily="49" charset="0"/>
              </a:rPr>
              <a:t> = 600, </a:t>
            </a:r>
            <a:r>
              <a:rPr lang="en-US" sz="1800" b="1" dirty="0" err="1">
                <a:latin typeface="Courier New" panose="02070309020205020404" pitchFamily="49" charset="0"/>
                <a:cs typeface="Courier New" panose="02070309020205020404" pitchFamily="49" charset="0"/>
              </a:rPr>
              <a:t>windowHeight</a:t>
            </a:r>
            <a:r>
              <a:rPr lang="en-US" sz="1800" b="1" dirty="0">
                <a:latin typeface="Courier New" panose="02070309020205020404" pitchFamily="49" charset="0"/>
                <a:cs typeface="Courier New" panose="02070309020205020404" pitchFamily="49" charset="0"/>
              </a:rPr>
              <a:t> = 600</a:t>
            </a:r>
            <a:r>
              <a:rPr lang="en-US" sz="1800" b="1" dirty="0" smtClean="0">
                <a:latin typeface="Courier New" panose="02070309020205020404" pitchFamily="49" charset="0"/>
                <a:cs typeface="Courier New" panose="02070309020205020404" pitchFamily="49" charset="0"/>
              </a:rPr>
              <a:t>;</a:t>
            </a:r>
            <a:endParaRPr lang="hu-HU" sz="1800" b="1" dirty="0" smtClean="0">
              <a:latin typeface="Courier New" panose="02070309020205020404" pitchFamily="49" charset="0"/>
              <a:cs typeface="Courier New" panose="02070309020205020404" pitchFamily="49" charset="0"/>
            </a:endParaRPr>
          </a:p>
          <a:p>
            <a:endParaRPr lang="hu-HU" sz="1000" b="1" dirty="0">
              <a:latin typeface="Courier New" panose="02070309020205020404" pitchFamily="49" charset="0"/>
              <a:cs typeface="Courier New" panose="02070309020205020404" pitchFamily="49" charset="0"/>
            </a:endParaRPr>
          </a:p>
          <a:p>
            <a:r>
              <a:rPr lang="en-US" sz="1800" b="1" dirty="0" err="1">
                <a:latin typeface="Courier New" panose="02070309020205020404" pitchFamily="49" charset="0"/>
                <a:cs typeface="Courier New" panose="02070309020205020404" pitchFamily="49" charset="0"/>
              </a:rPr>
              <a:t>struct</a:t>
            </a:r>
            <a:r>
              <a:rPr lang="en-US" sz="1800" b="1" dirty="0">
                <a:latin typeface="Courier New" panose="02070309020205020404" pitchFamily="49" charset="0"/>
                <a:cs typeface="Courier New" panose="02070309020205020404" pitchFamily="49" charset="0"/>
              </a:rPr>
              <a:t> vec2;</a:t>
            </a:r>
          </a:p>
          <a:p>
            <a:r>
              <a:rPr lang="en-US" sz="1800" b="1" dirty="0" err="1">
                <a:latin typeface="Courier New" panose="02070309020205020404" pitchFamily="49" charset="0"/>
                <a:cs typeface="Courier New" panose="02070309020205020404" pitchFamily="49" charset="0"/>
              </a:rPr>
              <a:t>s</a:t>
            </a:r>
            <a:r>
              <a:rPr lang="en-US" sz="1800" b="1" dirty="0" err="1" smtClean="0">
                <a:latin typeface="Courier New" panose="02070309020205020404" pitchFamily="49" charset="0"/>
                <a:cs typeface="Courier New" panose="02070309020205020404" pitchFamily="49" charset="0"/>
              </a:rPr>
              <a:t>truct</a:t>
            </a:r>
            <a:r>
              <a:rPr lang="en-US" sz="1800" b="1" dirty="0" smtClean="0">
                <a:latin typeface="Courier New" panose="02070309020205020404" pitchFamily="49" charset="0"/>
                <a:cs typeface="Courier New" panose="02070309020205020404" pitchFamily="49" charset="0"/>
              </a:rPr>
              <a:t> vec3;</a:t>
            </a:r>
          </a:p>
          <a:p>
            <a:r>
              <a:rPr lang="en-US" sz="1800" b="1" dirty="0" err="1">
                <a:latin typeface="Courier New" panose="02070309020205020404" pitchFamily="49" charset="0"/>
                <a:cs typeface="Courier New" panose="02070309020205020404" pitchFamily="49" charset="0"/>
              </a:rPr>
              <a:t>s</a:t>
            </a:r>
            <a:r>
              <a:rPr lang="en-US" sz="1800" b="1" dirty="0" err="1" smtClean="0">
                <a:latin typeface="Courier New" panose="02070309020205020404" pitchFamily="49" charset="0"/>
                <a:cs typeface="Courier New" panose="02070309020205020404" pitchFamily="49" charset="0"/>
              </a:rPr>
              <a:t>truct</a:t>
            </a:r>
            <a:r>
              <a:rPr lang="en-US" sz="1800" b="1" dirty="0" smtClean="0">
                <a:latin typeface="Courier New" panose="02070309020205020404" pitchFamily="49" charset="0"/>
                <a:cs typeface="Courier New" panose="02070309020205020404" pitchFamily="49" charset="0"/>
              </a:rPr>
              <a:t> vec4;</a:t>
            </a:r>
            <a:endParaRPr lang="en-US" sz="1800" b="1" dirty="0">
              <a:latin typeface="Courier New" panose="02070309020205020404" pitchFamily="49" charset="0"/>
              <a:cs typeface="Courier New" panose="02070309020205020404" pitchFamily="49" charset="0"/>
            </a:endParaRPr>
          </a:p>
          <a:p>
            <a:r>
              <a:rPr lang="en-US" sz="1800" b="1" dirty="0" err="1">
                <a:latin typeface="Courier New" panose="02070309020205020404" pitchFamily="49" charset="0"/>
                <a:cs typeface="Courier New" panose="02070309020205020404" pitchFamily="49" charset="0"/>
              </a:rPr>
              <a:t>s</a:t>
            </a:r>
            <a:r>
              <a:rPr lang="en-US" sz="1800" b="1" dirty="0" err="1" smtClean="0">
                <a:latin typeface="Courier New" panose="02070309020205020404" pitchFamily="49" charset="0"/>
                <a:cs typeface="Courier New" panose="02070309020205020404" pitchFamily="49" charset="0"/>
              </a:rPr>
              <a:t>truct</a:t>
            </a:r>
            <a:r>
              <a:rPr lang="en-US" sz="1800" b="1" dirty="0" smtClean="0">
                <a:latin typeface="Courier New" panose="02070309020205020404" pitchFamily="49" charset="0"/>
                <a:cs typeface="Courier New" panose="02070309020205020404" pitchFamily="49" charset="0"/>
              </a:rPr>
              <a:t> mat4;</a:t>
            </a:r>
          </a:p>
          <a:p>
            <a:endParaRPr lang="en-US" sz="800" b="1" dirty="0">
              <a:latin typeface="Courier New" panose="02070309020205020404" pitchFamily="49" charset="0"/>
              <a:cs typeface="Courier New" panose="02070309020205020404" pitchFamily="49" charset="0"/>
            </a:endParaRPr>
          </a:p>
          <a:p>
            <a:r>
              <a:rPr lang="en-US" sz="1800" b="1" dirty="0" err="1" smtClean="0">
                <a:latin typeface="Courier New" panose="02070309020205020404" pitchFamily="49" charset="0"/>
                <a:cs typeface="Courier New" panose="02070309020205020404" pitchFamily="49" charset="0"/>
              </a:rPr>
              <a:t>struct</a:t>
            </a:r>
            <a:r>
              <a:rPr lang="en-US" sz="1800" b="1" dirty="0" smtClean="0">
                <a:latin typeface="Courier New" panose="02070309020205020404" pitchFamily="49" charset="0"/>
                <a:cs typeface="Courier New" panose="02070309020205020404" pitchFamily="49" charset="0"/>
              </a:rPr>
              <a:t> Texture {</a:t>
            </a:r>
          </a:p>
          <a:p>
            <a:r>
              <a:rPr lang="en-US" sz="1800" b="1" dirty="0" smtClean="0">
                <a:latin typeface="Courier New" panose="02070309020205020404" pitchFamily="49" charset="0"/>
                <a:cs typeface="Courier New" panose="02070309020205020404" pitchFamily="49" charset="0"/>
              </a:rPr>
              <a:t>   unsigned </a:t>
            </a:r>
            <a:r>
              <a:rPr lang="en-US" sz="1800" b="1" dirty="0" err="1" smtClean="0">
                <a:latin typeface="Courier New" panose="02070309020205020404" pitchFamily="49" charset="0"/>
                <a:cs typeface="Courier New" panose="02070309020205020404" pitchFamily="49" charset="0"/>
              </a:rPr>
              <a:t>int</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textureId</a:t>
            </a:r>
            <a:r>
              <a:rPr lang="en-US" sz="1800" b="1" dirty="0" smtClean="0">
                <a:latin typeface="Courier New" panose="02070309020205020404" pitchFamily="49" charset="0"/>
                <a:cs typeface="Courier New" panose="02070309020205020404" pitchFamily="49" charset="0"/>
              </a:rPr>
              <a:t>;</a:t>
            </a:r>
          </a:p>
          <a:p>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void create(…);</a:t>
            </a:r>
          </a:p>
          <a:p>
            <a:r>
              <a:rPr lang="en-US" sz="1800" b="1" dirty="0" smtClean="0">
                <a:latin typeface="Courier New" panose="02070309020205020404" pitchFamily="49" charset="0"/>
                <a:cs typeface="Courier New" panose="02070309020205020404" pitchFamily="49" charset="0"/>
              </a:rPr>
              <a:t>};</a:t>
            </a:r>
          </a:p>
          <a:p>
            <a:endParaRPr lang="en-US" sz="105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class </a:t>
            </a:r>
            <a:r>
              <a:rPr lang="en-US" sz="1800" b="1" dirty="0" err="1">
                <a:latin typeface="Courier New" panose="02070309020205020404" pitchFamily="49" charset="0"/>
                <a:cs typeface="Courier New" panose="02070309020205020404" pitchFamily="49" charset="0"/>
              </a:rPr>
              <a:t>GPUProgram</a:t>
            </a:r>
            <a:r>
              <a:rPr lang="en-US" sz="1800" b="1" dirty="0">
                <a:latin typeface="Courier New" panose="02070309020205020404" pitchFamily="49" charset="0"/>
                <a:cs typeface="Courier New" panose="02070309020205020404" pitchFamily="49" charset="0"/>
              </a:rPr>
              <a:t> {</a:t>
            </a:r>
          </a:p>
          <a:p>
            <a:r>
              <a:rPr lang="en-US" sz="1800" b="1" dirty="0">
                <a:latin typeface="Courier New" panose="02070309020205020404" pitchFamily="49" charset="0"/>
                <a:cs typeface="Courier New" panose="02070309020205020404" pitchFamily="49" charset="0"/>
              </a:rPr>
              <a:t>   bool </a:t>
            </a:r>
            <a:r>
              <a:rPr lang="en-US" sz="1800" b="1" dirty="0" smtClean="0">
                <a:latin typeface="Courier New" panose="02070309020205020404" pitchFamily="49" charset="0"/>
                <a:cs typeface="Courier New" panose="02070309020205020404" pitchFamily="49" charset="0"/>
              </a:rPr>
              <a:t>create(char</a:t>
            </a:r>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vertShader</a:t>
            </a:r>
            <a:r>
              <a:rPr lang="en-US" sz="1800" b="1" dirty="0">
                <a:latin typeface="Courier New" panose="02070309020205020404" pitchFamily="49" charset="0"/>
                <a:cs typeface="Courier New" panose="02070309020205020404" pitchFamily="49" charset="0"/>
              </a:rPr>
              <a:t>, </a:t>
            </a:r>
            <a:endParaRPr lang="hu-HU" sz="1800" b="1" dirty="0" smtClean="0">
              <a:latin typeface="Courier New" panose="02070309020205020404" pitchFamily="49" charset="0"/>
              <a:cs typeface="Courier New" panose="02070309020205020404" pitchFamily="49" charset="0"/>
            </a:endParaRPr>
          </a:p>
          <a:p>
            <a:r>
              <a:rPr lang="hu-HU" sz="1800" b="1" dirty="0">
                <a:latin typeface="Courier New" panose="02070309020205020404" pitchFamily="49" charset="0"/>
                <a:cs typeface="Courier New" panose="02070309020205020404" pitchFamily="49" charset="0"/>
              </a:rPr>
              <a:t> </a:t>
            </a:r>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char </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fragShader</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char </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OutputName</a:t>
            </a:r>
            <a:r>
              <a:rPr lang="en-US" sz="1800" b="1" dirty="0">
                <a:latin typeface="Courier New" panose="02070309020205020404" pitchFamily="49" charset="0"/>
                <a:cs typeface="Courier New" panose="02070309020205020404" pitchFamily="49" charset="0"/>
              </a:rPr>
              <a:t>, </a:t>
            </a:r>
            <a:endParaRPr lang="hu-HU" sz="1800" b="1" dirty="0" smtClean="0">
              <a:latin typeface="Courier New" panose="02070309020205020404" pitchFamily="49" charset="0"/>
              <a:cs typeface="Courier New" panose="02070309020205020404" pitchFamily="49" charset="0"/>
            </a:endParaRPr>
          </a:p>
          <a:p>
            <a:r>
              <a:rPr lang="hu-HU" sz="1800" b="1" dirty="0">
                <a:latin typeface="Courier New" panose="02070309020205020404" pitchFamily="49" charset="0"/>
                <a:cs typeface="Courier New" panose="02070309020205020404" pitchFamily="49" charset="0"/>
              </a:rPr>
              <a:t> </a:t>
            </a:r>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char </a:t>
            </a:r>
            <a:r>
              <a:rPr lang="en-US" sz="1800" b="1" dirty="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geomShader</a:t>
            </a:r>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a:t>
            </a:r>
            <a:r>
              <a:rPr lang="hu-HU" sz="1800" b="1" dirty="0" smtClean="0">
                <a:latin typeface="Courier New" panose="02070309020205020404" pitchFamily="49" charset="0"/>
                <a:cs typeface="Courier New" panose="02070309020205020404" pitchFamily="49" charset="0"/>
              </a:rPr>
              <a:t> </a:t>
            </a:r>
            <a:r>
              <a:rPr lang="hu-HU" sz="1800" b="1" dirty="0" err="1" smtClean="0">
                <a:latin typeface="Courier New" panose="02070309020205020404" pitchFamily="49" charset="0"/>
                <a:cs typeface="Courier New" panose="02070309020205020404" pitchFamily="49" charset="0"/>
              </a:rPr>
              <a:t>nullptr</a:t>
            </a:r>
            <a:r>
              <a:rPr lang="en-US" sz="1800" b="1" dirty="0" smtClean="0">
                <a:latin typeface="Courier New" panose="02070309020205020404" pitchFamily="49" charset="0"/>
                <a:cs typeface="Courier New" panose="02070309020205020404" pitchFamily="49" charset="0"/>
              </a:rPr>
              <a:t>);</a:t>
            </a:r>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void Use();</a:t>
            </a:r>
          </a:p>
          <a:p>
            <a:r>
              <a:rPr lang="en-US" sz="1800" b="1" dirty="0">
                <a:latin typeface="Courier New" panose="02070309020205020404" pitchFamily="49" charset="0"/>
                <a:cs typeface="Courier New" panose="02070309020205020404" pitchFamily="49" charset="0"/>
              </a:rPr>
              <a:t>   void </a:t>
            </a:r>
            <a:r>
              <a:rPr lang="en-US" sz="1800" b="1" dirty="0" err="1">
                <a:latin typeface="Courier New" panose="02070309020205020404" pitchFamily="49" charset="0"/>
                <a:cs typeface="Courier New" panose="02070309020205020404" pitchFamily="49" charset="0"/>
              </a:rPr>
              <a:t>setUniform</a:t>
            </a:r>
            <a:r>
              <a:rPr lang="en-US" sz="1800" b="1" dirty="0">
                <a:latin typeface="Courier New" panose="02070309020205020404" pitchFamily="49" charset="0"/>
                <a:cs typeface="Courier New" panose="02070309020205020404" pitchFamily="49" charset="0"/>
              </a:rPr>
              <a:t>(…);</a:t>
            </a:r>
          </a:p>
          <a:p>
            <a:r>
              <a:rPr lang="en-US" sz="18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3171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zövegdoboz 3"/>
          <p:cNvSpPr txBox="1"/>
          <p:nvPr/>
        </p:nvSpPr>
        <p:spPr>
          <a:xfrm>
            <a:off x="185220" y="368660"/>
            <a:ext cx="8824852" cy="6447919"/>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#include "</a:t>
            </a:r>
            <a:r>
              <a:rPr lang="en-US" sz="1600" b="1" dirty="0" err="1">
                <a:latin typeface="Courier New" panose="02070309020205020404" pitchFamily="49" charset="0"/>
                <a:cs typeface="Courier New" panose="02070309020205020404" pitchFamily="49" charset="0"/>
              </a:rPr>
              <a:t>framework.h</a:t>
            </a:r>
            <a:r>
              <a:rPr lang="en-US" sz="1600" b="1" dirty="0">
                <a:latin typeface="Courier New" panose="02070309020205020404" pitchFamily="49" charset="0"/>
                <a:cs typeface="Courier New" panose="02070309020205020404" pitchFamily="49" charset="0"/>
              </a:rPr>
              <a:t>"</a:t>
            </a:r>
          </a:p>
          <a:p>
            <a:endParaRPr lang="en-US" sz="700" b="1" dirty="0">
              <a:latin typeface="Courier New" panose="02070309020205020404" pitchFamily="49" charset="0"/>
              <a:cs typeface="Courier New" panose="02070309020205020404" pitchFamily="49" charset="0"/>
            </a:endParaRPr>
          </a:p>
          <a:p>
            <a:r>
              <a:rPr lang="en-US" sz="1600" b="1" dirty="0" smtClean="0">
                <a:solidFill>
                  <a:schemeClr val="bg1">
                    <a:lumMod val="50000"/>
                  </a:schemeClr>
                </a:solidFill>
                <a:latin typeface="Courier New" panose="02070309020205020404" pitchFamily="49" charset="0"/>
                <a:cs typeface="Courier New" panose="02070309020205020404" pitchFamily="49" charset="0"/>
              </a:rPr>
              <a:t>void </a:t>
            </a:r>
            <a:r>
              <a:rPr lang="en-US" sz="1600" b="1" dirty="0" err="1">
                <a:solidFill>
                  <a:schemeClr val="bg1">
                    <a:lumMod val="50000"/>
                  </a:schemeClr>
                </a:solidFill>
                <a:latin typeface="Courier New" panose="02070309020205020404" pitchFamily="49" charset="0"/>
                <a:cs typeface="Courier New" panose="02070309020205020404" pitchFamily="49" charset="0"/>
              </a:rPr>
              <a:t>onInitialization</a:t>
            </a:r>
            <a:r>
              <a:rPr lang="en-US" sz="1600" b="1" dirty="0" smtClean="0">
                <a:solidFill>
                  <a:schemeClr val="bg1">
                    <a:lumMod val="50000"/>
                  </a:schemeClr>
                </a:solidFill>
                <a:latin typeface="Courier New" panose="02070309020205020404" pitchFamily="49" charset="0"/>
                <a:cs typeface="Courier New" panose="02070309020205020404" pitchFamily="49" charset="0"/>
              </a:rPr>
              <a:t>(); </a:t>
            </a:r>
            <a:r>
              <a:rPr lang="en-US" sz="1600" b="1" dirty="0">
                <a:solidFill>
                  <a:schemeClr val="bg1">
                    <a:lumMod val="50000"/>
                  </a:schemeClr>
                </a:solidFill>
                <a:latin typeface="Courier New" panose="02070309020205020404" pitchFamily="49" charset="0"/>
                <a:cs typeface="Courier New" panose="02070309020205020404" pitchFamily="49" charset="0"/>
              </a:rPr>
              <a:t>// </a:t>
            </a:r>
            <a:r>
              <a:rPr lang="en-US" sz="1600" b="1" dirty="0" err="1" smtClean="0">
                <a:solidFill>
                  <a:schemeClr val="bg1">
                    <a:lumMod val="50000"/>
                  </a:schemeClr>
                </a:solidFill>
                <a:latin typeface="Courier New" panose="02070309020205020404" pitchFamily="49" charset="0"/>
                <a:cs typeface="Courier New" panose="02070309020205020404" pitchFamily="49" charset="0"/>
              </a:rPr>
              <a:t>Init</a:t>
            </a:r>
            <a:endParaRPr lang="en-US" sz="1600" b="1" dirty="0">
              <a:solidFill>
                <a:schemeClr val="bg1">
                  <a:lumMod val="50000"/>
                </a:schemeClr>
              </a:solidFill>
              <a:latin typeface="Courier New" panose="02070309020205020404" pitchFamily="49" charset="0"/>
              <a:cs typeface="Courier New" panose="02070309020205020404" pitchFamily="49" charset="0"/>
            </a:endParaRPr>
          </a:p>
          <a:p>
            <a:r>
              <a:rPr lang="en-US" sz="1600" b="1" dirty="0" smtClean="0">
                <a:solidFill>
                  <a:schemeClr val="bg1">
                    <a:lumMod val="50000"/>
                  </a:schemeClr>
                </a:solidFill>
                <a:latin typeface="Courier New" panose="02070309020205020404" pitchFamily="49" charset="0"/>
                <a:cs typeface="Courier New" panose="02070309020205020404" pitchFamily="49" charset="0"/>
              </a:rPr>
              <a:t>void </a:t>
            </a:r>
            <a:r>
              <a:rPr lang="en-US" sz="1600" b="1" dirty="0" err="1">
                <a:solidFill>
                  <a:schemeClr val="bg1">
                    <a:lumMod val="50000"/>
                  </a:schemeClr>
                </a:solidFill>
                <a:latin typeface="Courier New" panose="02070309020205020404" pitchFamily="49" charset="0"/>
                <a:cs typeface="Courier New" panose="02070309020205020404" pitchFamily="49" charset="0"/>
              </a:rPr>
              <a:t>onDisplay</a:t>
            </a:r>
            <a:r>
              <a:rPr lang="en-US" sz="1600" b="1" dirty="0" smtClean="0">
                <a:solidFill>
                  <a:schemeClr val="bg1">
                    <a:lumMod val="50000"/>
                  </a:schemeClr>
                </a:solidFill>
                <a:latin typeface="Courier New" panose="02070309020205020404" pitchFamily="49" charset="0"/>
                <a:cs typeface="Courier New" panose="02070309020205020404" pitchFamily="49" charset="0"/>
              </a:rPr>
              <a:t>(); </a:t>
            </a:r>
            <a:r>
              <a:rPr lang="en-US" sz="1600" b="1" dirty="0">
                <a:solidFill>
                  <a:schemeClr val="bg1">
                    <a:lumMod val="50000"/>
                  </a:schemeClr>
                </a:solidFill>
                <a:latin typeface="Courier New" panose="02070309020205020404" pitchFamily="49" charset="0"/>
                <a:cs typeface="Courier New" panose="02070309020205020404" pitchFamily="49" charset="0"/>
              </a:rPr>
              <a:t>// </a:t>
            </a:r>
            <a:r>
              <a:rPr lang="en-US" sz="1600" b="1" dirty="0" smtClean="0">
                <a:solidFill>
                  <a:schemeClr val="bg1">
                    <a:lumMod val="50000"/>
                  </a:schemeClr>
                </a:solidFill>
                <a:latin typeface="Courier New" panose="02070309020205020404" pitchFamily="49" charset="0"/>
                <a:cs typeface="Courier New" panose="02070309020205020404" pitchFamily="49" charset="0"/>
              </a:rPr>
              <a:t>Redraw</a:t>
            </a:r>
            <a:endParaRPr lang="en-US" sz="1600" b="1" dirty="0">
              <a:solidFill>
                <a:schemeClr val="bg1">
                  <a:lumMod val="50000"/>
                </a:schemeClr>
              </a:solidFill>
              <a:latin typeface="Courier New" panose="02070309020205020404" pitchFamily="49" charset="0"/>
              <a:cs typeface="Courier New" panose="02070309020205020404" pitchFamily="49" charset="0"/>
            </a:endParaRPr>
          </a:p>
          <a:p>
            <a:r>
              <a:rPr lang="en-US" sz="1600" b="1" dirty="0" smtClean="0">
                <a:solidFill>
                  <a:schemeClr val="bg1">
                    <a:lumMod val="50000"/>
                  </a:schemeClr>
                </a:solidFill>
                <a:latin typeface="Courier New" panose="02070309020205020404" pitchFamily="49" charset="0"/>
                <a:cs typeface="Courier New" panose="02070309020205020404" pitchFamily="49" charset="0"/>
              </a:rPr>
              <a:t>void </a:t>
            </a:r>
            <a:r>
              <a:rPr lang="en-US" sz="1600" b="1" dirty="0" err="1">
                <a:solidFill>
                  <a:schemeClr val="bg1">
                    <a:lumMod val="50000"/>
                  </a:schemeClr>
                </a:solidFill>
                <a:latin typeface="Courier New" panose="02070309020205020404" pitchFamily="49" charset="0"/>
                <a:cs typeface="Courier New" panose="02070309020205020404" pitchFamily="49" charset="0"/>
              </a:rPr>
              <a:t>onKeyboard</a:t>
            </a:r>
            <a:r>
              <a:rPr lang="en-US" sz="1600" b="1" dirty="0">
                <a:solidFill>
                  <a:schemeClr val="bg1">
                    <a:lumMod val="50000"/>
                  </a:schemeClr>
                </a:solidFill>
                <a:latin typeface="Courier New" panose="02070309020205020404" pitchFamily="49" charset="0"/>
                <a:cs typeface="Courier New" panose="02070309020205020404" pitchFamily="49" charset="0"/>
              </a:rPr>
              <a:t>(unsigned char key, </a:t>
            </a:r>
            <a:r>
              <a:rPr lang="en-US" sz="1600" b="1" dirty="0" err="1">
                <a:solidFill>
                  <a:schemeClr val="bg1">
                    <a:lumMod val="50000"/>
                  </a:schemeClr>
                </a:solidFill>
                <a:latin typeface="Courier New" panose="02070309020205020404" pitchFamily="49" charset="0"/>
                <a:cs typeface="Courier New" panose="02070309020205020404" pitchFamily="49" charset="0"/>
              </a:rPr>
              <a:t>int</a:t>
            </a:r>
            <a:r>
              <a:rPr lang="en-US" sz="1600" b="1" dirty="0">
                <a:solidFill>
                  <a:schemeClr val="bg1">
                    <a:lumMod val="50000"/>
                  </a:schemeClr>
                </a:solidFill>
                <a:latin typeface="Courier New" panose="02070309020205020404" pitchFamily="49" charset="0"/>
                <a:cs typeface="Courier New" panose="02070309020205020404" pitchFamily="49" charset="0"/>
              </a:rPr>
              <a:t> </a:t>
            </a:r>
            <a:r>
              <a:rPr lang="en-US" sz="1600" b="1" dirty="0" err="1">
                <a:solidFill>
                  <a:schemeClr val="bg1">
                    <a:lumMod val="50000"/>
                  </a:schemeClr>
                </a:solidFill>
                <a:latin typeface="Courier New" panose="02070309020205020404" pitchFamily="49" charset="0"/>
                <a:cs typeface="Courier New" panose="02070309020205020404" pitchFamily="49" charset="0"/>
              </a:rPr>
              <a:t>pX</a:t>
            </a:r>
            <a:r>
              <a:rPr lang="en-US" sz="1600" b="1" dirty="0">
                <a:solidFill>
                  <a:schemeClr val="bg1">
                    <a:lumMod val="50000"/>
                  </a:schemeClr>
                </a:solidFill>
                <a:latin typeface="Courier New" panose="02070309020205020404" pitchFamily="49" charset="0"/>
                <a:cs typeface="Courier New" panose="02070309020205020404" pitchFamily="49" charset="0"/>
              </a:rPr>
              <a:t>, </a:t>
            </a:r>
            <a:r>
              <a:rPr lang="en-US" sz="1600" b="1" dirty="0" err="1">
                <a:solidFill>
                  <a:schemeClr val="bg1">
                    <a:lumMod val="50000"/>
                  </a:schemeClr>
                </a:solidFill>
                <a:latin typeface="Courier New" panose="02070309020205020404" pitchFamily="49" charset="0"/>
                <a:cs typeface="Courier New" panose="02070309020205020404" pitchFamily="49" charset="0"/>
              </a:rPr>
              <a:t>int</a:t>
            </a:r>
            <a:r>
              <a:rPr lang="en-US" sz="1600" b="1" dirty="0">
                <a:solidFill>
                  <a:schemeClr val="bg1">
                    <a:lumMod val="50000"/>
                  </a:schemeClr>
                </a:solidFill>
                <a:latin typeface="Courier New" panose="02070309020205020404" pitchFamily="49" charset="0"/>
                <a:cs typeface="Courier New" panose="02070309020205020404" pitchFamily="49" charset="0"/>
              </a:rPr>
              <a:t> </a:t>
            </a:r>
            <a:r>
              <a:rPr lang="en-US" sz="1600" b="1" dirty="0" err="1">
                <a:solidFill>
                  <a:schemeClr val="bg1">
                    <a:lumMod val="50000"/>
                  </a:schemeClr>
                </a:solidFill>
                <a:latin typeface="Courier New" panose="02070309020205020404" pitchFamily="49" charset="0"/>
                <a:cs typeface="Courier New" panose="02070309020205020404" pitchFamily="49" charset="0"/>
              </a:rPr>
              <a:t>pY</a:t>
            </a:r>
            <a:r>
              <a:rPr lang="en-US" sz="1600" b="1" dirty="0" smtClean="0">
                <a:solidFill>
                  <a:schemeClr val="bg1">
                    <a:lumMod val="50000"/>
                  </a:schemeClr>
                </a:solidFill>
                <a:latin typeface="Courier New" panose="02070309020205020404" pitchFamily="49" charset="0"/>
                <a:cs typeface="Courier New" panose="02070309020205020404" pitchFamily="49" charset="0"/>
              </a:rPr>
              <a:t>); </a:t>
            </a:r>
            <a:r>
              <a:rPr lang="en-US" sz="1600" b="1" dirty="0">
                <a:solidFill>
                  <a:schemeClr val="bg1">
                    <a:lumMod val="50000"/>
                  </a:schemeClr>
                </a:solidFill>
                <a:latin typeface="Courier New" panose="02070309020205020404" pitchFamily="49" charset="0"/>
                <a:cs typeface="Courier New" panose="02070309020205020404" pitchFamily="49" charset="0"/>
              </a:rPr>
              <a:t>// Key </a:t>
            </a:r>
            <a:r>
              <a:rPr lang="en-US" sz="1600" b="1" dirty="0" smtClean="0">
                <a:solidFill>
                  <a:schemeClr val="bg1">
                    <a:lumMod val="50000"/>
                  </a:schemeClr>
                </a:solidFill>
                <a:latin typeface="Courier New" panose="02070309020205020404" pitchFamily="49" charset="0"/>
                <a:cs typeface="Courier New" panose="02070309020205020404" pitchFamily="49" charset="0"/>
              </a:rPr>
              <a:t>pressed</a:t>
            </a:r>
            <a:endParaRPr lang="en-US" sz="1600" b="1" dirty="0">
              <a:solidFill>
                <a:schemeClr val="bg1">
                  <a:lumMod val="50000"/>
                </a:schemeClr>
              </a:solidFill>
              <a:latin typeface="Courier New" panose="02070309020205020404" pitchFamily="49" charset="0"/>
              <a:cs typeface="Courier New" panose="02070309020205020404" pitchFamily="49" charset="0"/>
            </a:endParaRPr>
          </a:p>
          <a:p>
            <a:r>
              <a:rPr lang="en-US" sz="1600" b="1" dirty="0" smtClean="0">
                <a:solidFill>
                  <a:schemeClr val="bg1">
                    <a:lumMod val="50000"/>
                  </a:schemeClr>
                </a:solidFill>
                <a:latin typeface="Courier New" panose="02070309020205020404" pitchFamily="49" charset="0"/>
                <a:cs typeface="Courier New" panose="02070309020205020404" pitchFamily="49" charset="0"/>
              </a:rPr>
              <a:t>void </a:t>
            </a:r>
            <a:r>
              <a:rPr lang="en-US" sz="1600" b="1" dirty="0" err="1">
                <a:solidFill>
                  <a:schemeClr val="bg1">
                    <a:lumMod val="50000"/>
                  </a:schemeClr>
                </a:solidFill>
                <a:latin typeface="Courier New" panose="02070309020205020404" pitchFamily="49" charset="0"/>
                <a:cs typeface="Courier New" panose="02070309020205020404" pitchFamily="49" charset="0"/>
              </a:rPr>
              <a:t>onKeyboardUp</a:t>
            </a:r>
            <a:r>
              <a:rPr lang="en-US" sz="1600" b="1" dirty="0">
                <a:solidFill>
                  <a:schemeClr val="bg1">
                    <a:lumMod val="50000"/>
                  </a:schemeClr>
                </a:solidFill>
                <a:latin typeface="Courier New" panose="02070309020205020404" pitchFamily="49" charset="0"/>
                <a:cs typeface="Courier New" panose="02070309020205020404" pitchFamily="49" charset="0"/>
              </a:rPr>
              <a:t>(unsigned char key, </a:t>
            </a:r>
            <a:r>
              <a:rPr lang="en-US" sz="1600" b="1" dirty="0" err="1">
                <a:solidFill>
                  <a:schemeClr val="bg1">
                    <a:lumMod val="50000"/>
                  </a:schemeClr>
                </a:solidFill>
                <a:latin typeface="Courier New" panose="02070309020205020404" pitchFamily="49" charset="0"/>
                <a:cs typeface="Courier New" panose="02070309020205020404" pitchFamily="49" charset="0"/>
              </a:rPr>
              <a:t>int</a:t>
            </a:r>
            <a:r>
              <a:rPr lang="en-US" sz="1600" b="1" dirty="0">
                <a:solidFill>
                  <a:schemeClr val="bg1">
                    <a:lumMod val="50000"/>
                  </a:schemeClr>
                </a:solidFill>
                <a:latin typeface="Courier New" panose="02070309020205020404" pitchFamily="49" charset="0"/>
                <a:cs typeface="Courier New" panose="02070309020205020404" pitchFamily="49" charset="0"/>
              </a:rPr>
              <a:t> </a:t>
            </a:r>
            <a:r>
              <a:rPr lang="en-US" sz="1600" b="1" dirty="0" err="1">
                <a:solidFill>
                  <a:schemeClr val="bg1">
                    <a:lumMod val="50000"/>
                  </a:schemeClr>
                </a:solidFill>
                <a:latin typeface="Courier New" panose="02070309020205020404" pitchFamily="49" charset="0"/>
                <a:cs typeface="Courier New" panose="02070309020205020404" pitchFamily="49" charset="0"/>
              </a:rPr>
              <a:t>pX</a:t>
            </a:r>
            <a:r>
              <a:rPr lang="en-US" sz="1600" b="1" dirty="0">
                <a:solidFill>
                  <a:schemeClr val="bg1">
                    <a:lumMod val="50000"/>
                  </a:schemeClr>
                </a:solidFill>
                <a:latin typeface="Courier New" panose="02070309020205020404" pitchFamily="49" charset="0"/>
                <a:cs typeface="Courier New" panose="02070309020205020404" pitchFamily="49" charset="0"/>
              </a:rPr>
              <a:t>, </a:t>
            </a:r>
            <a:r>
              <a:rPr lang="en-US" sz="1600" b="1" dirty="0" err="1">
                <a:solidFill>
                  <a:schemeClr val="bg1">
                    <a:lumMod val="50000"/>
                  </a:schemeClr>
                </a:solidFill>
                <a:latin typeface="Courier New" panose="02070309020205020404" pitchFamily="49" charset="0"/>
                <a:cs typeface="Courier New" panose="02070309020205020404" pitchFamily="49" charset="0"/>
              </a:rPr>
              <a:t>int</a:t>
            </a:r>
            <a:r>
              <a:rPr lang="en-US" sz="1600" b="1" dirty="0">
                <a:solidFill>
                  <a:schemeClr val="bg1">
                    <a:lumMod val="50000"/>
                  </a:schemeClr>
                </a:solidFill>
                <a:latin typeface="Courier New" panose="02070309020205020404" pitchFamily="49" charset="0"/>
                <a:cs typeface="Courier New" panose="02070309020205020404" pitchFamily="49" charset="0"/>
              </a:rPr>
              <a:t> </a:t>
            </a:r>
            <a:r>
              <a:rPr lang="en-US" sz="1600" b="1" dirty="0" err="1">
                <a:solidFill>
                  <a:schemeClr val="bg1">
                    <a:lumMod val="50000"/>
                  </a:schemeClr>
                </a:solidFill>
                <a:latin typeface="Courier New" panose="02070309020205020404" pitchFamily="49" charset="0"/>
                <a:cs typeface="Courier New" panose="02070309020205020404" pitchFamily="49" charset="0"/>
              </a:rPr>
              <a:t>pY</a:t>
            </a:r>
            <a:r>
              <a:rPr lang="en-US" sz="1600" b="1" dirty="0" smtClean="0">
                <a:solidFill>
                  <a:schemeClr val="bg1">
                    <a:lumMod val="50000"/>
                  </a:schemeClr>
                </a:solidFill>
                <a:latin typeface="Courier New" panose="02070309020205020404" pitchFamily="49" charset="0"/>
                <a:cs typeface="Courier New" panose="02070309020205020404" pitchFamily="49" charset="0"/>
              </a:rPr>
              <a:t>); </a:t>
            </a:r>
            <a:r>
              <a:rPr lang="en-US" sz="1600" b="1" dirty="0">
                <a:solidFill>
                  <a:schemeClr val="bg1">
                    <a:lumMod val="50000"/>
                  </a:schemeClr>
                </a:solidFill>
                <a:latin typeface="Courier New" panose="02070309020205020404" pitchFamily="49" charset="0"/>
                <a:cs typeface="Courier New" panose="02070309020205020404" pitchFamily="49" charset="0"/>
              </a:rPr>
              <a:t>// Key </a:t>
            </a:r>
            <a:r>
              <a:rPr lang="en-US" sz="1600" b="1" dirty="0" smtClean="0">
                <a:solidFill>
                  <a:schemeClr val="bg1">
                    <a:lumMod val="50000"/>
                  </a:schemeClr>
                </a:solidFill>
                <a:latin typeface="Courier New" panose="02070309020205020404" pitchFamily="49" charset="0"/>
                <a:cs typeface="Courier New" panose="02070309020205020404" pitchFamily="49" charset="0"/>
              </a:rPr>
              <a:t>released</a:t>
            </a:r>
            <a:endParaRPr lang="en-US" sz="1600" b="1" dirty="0">
              <a:solidFill>
                <a:schemeClr val="bg1">
                  <a:lumMod val="50000"/>
                </a:schemeClr>
              </a:solidFill>
              <a:latin typeface="Courier New" panose="02070309020205020404" pitchFamily="49" charset="0"/>
              <a:cs typeface="Courier New" panose="02070309020205020404" pitchFamily="49" charset="0"/>
            </a:endParaRPr>
          </a:p>
          <a:p>
            <a:r>
              <a:rPr lang="en-US" sz="1600" b="1" dirty="0" smtClean="0">
                <a:solidFill>
                  <a:schemeClr val="bg1">
                    <a:lumMod val="50000"/>
                  </a:schemeClr>
                </a:solidFill>
                <a:latin typeface="Courier New" panose="02070309020205020404" pitchFamily="49" charset="0"/>
                <a:cs typeface="Courier New" panose="02070309020205020404" pitchFamily="49" charset="0"/>
              </a:rPr>
              <a:t>void </a:t>
            </a:r>
            <a:r>
              <a:rPr lang="en-US" sz="1600" b="1" dirty="0" err="1">
                <a:solidFill>
                  <a:schemeClr val="bg1">
                    <a:lumMod val="50000"/>
                  </a:schemeClr>
                </a:solidFill>
                <a:latin typeface="Courier New" panose="02070309020205020404" pitchFamily="49" charset="0"/>
                <a:cs typeface="Courier New" panose="02070309020205020404" pitchFamily="49" charset="0"/>
              </a:rPr>
              <a:t>onMouseMotion</a:t>
            </a:r>
            <a:r>
              <a:rPr lang="en-US" sz="1600" b="1" dirty="0">
                <a:solidFill>
                  <a:schemeClr val="bg1">
                    <a:lumMod val="50000"/>
                  </a:schemeClr>
                </a:solidFill>
                <a:latin typeface="Courier New" panose="02070309020205020404" pitchFamily="49" charset="0"/>
                <a:cs typeface="Courier New" panose="02070309020205020404" pitchFamily="49" charset="0"/>
              </a:rPr>
              <a:t>(</a:t>
            </a:r>
            <a:r>
              <a:rPr lang="en-US" sz="1600" b="1" dirty="0" err="1">
                <a:solidFill>
                  <a:schemeClr val="bg1">
                    <a:lumMod val="50000"/>
                  </a:schemeClr>
                </a:solidFill>
                <a:latin typeface="Courier New" panose="02070309020205020404" pitchFamily="49" charset="0"/>
                <a:cs typeface="Courier New" panose="02070309020205020404" pitchFamily="49" charset="0"/>
              </a:rPr>
              <a:t>int</a:t>
            </a:r>
            <a:r>
              <a:rPr lang="en-US" sz="1600" b="1" dirty="0">
                <a:solidFill>
                  <a:schemeClr val="bg1">
                    <a:lumMod val="50000"/>
                  </a:schemeClr>
                </a:solidFill>
                <a:latin typeface="Courier New" panose="02070309020205020404" pitchFamily="49" charset="0"/>
                <a:cs typeface="Courier New" panose="02070309020205020404" pitchFamily="49" charset="0"/>
              </a:rPr>
              <a:t> </a:t>
            </a:r>
            <a:r>
              <a:rPr lang="en-US" sz="1600" b="1" dirty="0" err="1">
                <a:solidFill>
                  <a:schemeClr val="bg1">
                    <a:lumMod val="50000"/>
                  </a:schemeClr>
                </a:solidFill>
                <a:latin typeface="Courier New" panose="02070309020205020404" pitchFamily="49" charset="0"/>
                <a:cs typeface="Courier New" panose="02070309020205020404" pitchFamily="49" charset="0"/>
              </a:rPr>
              <a:t>pX</a:t>
            </a:r>
            <a:r>
              <a:rPr lang="en-US" sz="1600" b="1" dirty="0">
                <a:solidFill>
                  <a:schemeClr val="bg1">
                    <a:lumMod val="50000"/>
                  </a:schemeClr>
                </a:solidFill>
                <a:latin typeface="Courier New" panose="02070309020205020404" pitchFamily="49" charset="0"/>
                <a:cs typeface="Courier New" panose="02070309020205020404" pitchFamily="49" charset="0"/>
              </a:rPr>
              <a:t>, </a:t>
            </a:r>
            <a:r>
              <a:rPr lang="en-US" sz="1600" b="1" dirty="0" err="1">
                <a:solidFill>
                  <a:schemeClr val="bg1">
                    <a:lumMod val="50000"/>
                  </a:schemeClr>
                </a:solidFill>
                <a:latin typeface="Courier New" panose="02070309020205020404" pitchFamily="49" charset="0"/>
                <a:cs typeface="Courier New" panose="02070309020205020404" pitchFamily="49" charset="0"/>
              </a:rPr>
              <a:t>int</a:t>
            </a:r>
            <a:r>
              <a:rPr lang="en-US" sz="1600" b="1" dirty="0">
                <a:solidFill>
                  <a:schemeClr val="bg1">
                    <a:lumMod val="50000"/>
                  </a:schemeClr>
                </a:solidFill>
                <a:latin typeface="Courier New" panose="02070309020205020404" pitchFamily="49" charset="0"/>
                <a:cs typeface="Courier New" panose="02070309020205020404" pitchFamily="49" charset="0"/>
              </a:rPr>
              <a:t> </a:t>
            </a:r>
            <a:r>
              <a:rPr lang="en-US" sz="1600" b="1" dirty="0" err="1">
                <a:solidFill>
                  <a:schemeClr val="bg1">
                    <a:lumMod val="50000"/>
                  </a:schemeClr>
                </a:solidFill>
                <a:latin typeface="Courier New" panose="02070309020205020404" pitchFamily="49" charset="0"/>
                <a:cs typeface="Courier New" panose="02070309020205020404" pitchFamily="49" charset="0"/>
              </a:rPr>
              <a:t>pY</a:t>
            </a:r>
            <a:r>
              <a:rPr lang="en-US" sz="1600" b="1" dirty="0" smtClean="0">
                <a:solidFill>
                  <a:schemeClr val="bg1">
                    <a:lumMod val="50000"/>
                  </a:schemeClr>
                </a:solidFill>
                <a:latin typeface="Courier New" panose="02070309020205020404" pitchFamily="49" charset="0"/>
                <a:cs typeface="Courier New" panose="02070309020205020404" pitchFamily="49" charset="0"/>
              </a:rPr>
              <a:t>); </a:t>
            </a:r>
            <a:r>
              <a:rPr lang="en-US" sz="1600" b="1" dirty="0">
                <a:solidFill>
                  <a:schemeClr val="bg1">
                    <a:lumMod val="50000"/>
                  </a:schemeClr>
                </a:solidFill>
                <a:latin typeface="Courier New" panose="02070309020205020404" pitchFamily="49" charset="0"/>
                <a:cs typeface="Courier New" panose="02070309020205020404" pitchFamily="49" charset="0"/>
              </a:rPr>
              <a:t>// Move mouse with key </a:t>
            </a:r>
            <a:r>
              <a:rPr lang="en-US" sz="1600" b="1" dirty="0" smtClean="0">
                <a:solidFill>
                  <a:schemeClr val="bg1">
                    <a:lumMod val="50000"/>
                  </a:schemeClr>
                </a:solidFill>
                <a:latin typeface="Courier New" panose="02070309020205020404" pitchFamily="49" charset="0"/>
                <a:cs typeface="Courier New" panose="02070309020205020404" pitchFamily="49" charset="0"/>
              </a:rPr>
              <a:t>pressed</a:t>
            </a:r>
            <a:endParaRPr lang="en-US" sz="1600" b="1" dirty="0">
              <a:solidFill>
                <a:schemeClr val="bg1">
                  <a:lumMod val="50000"/>
                </a:schemeClr>
              </a:solidFill>
              <a:latin typeface="Courier New" panose="02070309020205020404" pitchFamily="49" charset="0"/>
              <a:cs typeface="Courier New" panose="02070309020205020404" pitchFamily="49" charset="0"/>
            </a:endParaRPr>
          </a:p>
          <a:p>
            <a:r>
              <a:rPr lang="en-US" sz="1600" b="1" dirty="0" smtClean="0">
                <a:solidFill>
                  <a:schemeClr val="bg1">
                    <a:lumMod val="50000"/>
                  </a:schemeClr>
                </a:solidFill>
                <a:latin typeface="Courier New" panose="02070309020205020404" pitchFamily="49" charset="0"/>
                <a:cs typeface="Courier New" panose="02070309020205020404" pitchFamily="49" charset="0"/>
              </a:rPr>
              <a:t>void </a:t>
            </a:r>
            <a:r>
              <a:rPr lang="en-US" sz="1600" b="1" dirty="0" err="1">
                <a:solidFill>
                  <a:schemeClr val="bg1">
                    <a:lumMod val="50000"/>
                  </a:schemeClr>
                </a:solidFill>
                <a:latin typeface="Courier New" panose="02070309020205020404" pitchFamily="49" charset="0"/>
                <a:cs typeface="Courier New" panose="02070309020205020404" pitchFamily="49" charset="0"/>
              </a:rPr>
              <a:t>onMouse</a:t>
            </a:r>
            <a:r>
              <a:rPr lang="en-US" sz="1600" b="1" dirty="0">
                <a:solidFill>
                  <a:schemeClr val="bg1">
                    <a:lumMod val="50000"/>
                  </a:schemeClr>
                </a:solidFill>
                <a:latin typeface="Courier New" panose="02070309020205020404" pitchFamily="49" charset="0"/>
                <a:cs typeface="Courier New" panose="02070309020205020404" pitchFamily="49" charset="0"/>
              </a:rPr>
              <a:t>(</a:t>
            </a:r>
            <a:r>
              <a:rPr lang="en-US" sz="1600" b="1" dirty="0" err="1">
                <a:solidFill>
                  <a:schemeClr val="bg1">
                    <a:lumMod val="50000"/>
                  </a:schemeClr>
                </a:solidFill>
                <a:latin typeface="Courier New" panose="02070309020205020404" pitchFamily="49" charset="0"/>
                <a:cs typeface="Courier New" panose="02070309020205020404" pitchFamily="49" charset="0"/>
              </a:rPr>
              <a:t>int</a:t>
            </a:r>
            <a:r>
              <a:rPr lang="en-US" sz="1600" b="1" dirty="0">
                <a:solidFill>
                  <a:schemeClr val="bg1">
                    <a:lumMod val="50000"/>
                  </a:schemeClr>
                </a:solidFill>
                <a:latin typeface="Courier New" panose="02070309020205020404" pitchFamily="49" charset="0"/>
                <a:cs typeface="Courier New" panose="02070309020205020404" pitchFamily="49" charset="0"/>
              </a:rPr>
              <a:t> button, </a:t>
            </a:r>
            <a:r>
              <a:rPr lang="en-US" sz="1600" b="1" dirty="0" err="1">
                <a:solidFill>
                  <a:schemeClr val="bg1">
                    <a:lumMod val="50000"/>
                  </a:schemeClr>
                </a:solidFill>
                <a:latin typeface="Courier New" panose="02070309020205020404" pitchFamily="49" charset="0"/>
                <a:cs typeface="Courier New" panose="02070309020205020404" pitchFamily="49" charset="0"/>
              </a:rPr>
              <a:t>int</a:t>
            </a:r>
            <a:r>
              <a:rPr lang="en-US" sz="1600" b="1" dirty="0">
                <a:solidFill>
                  <a:schemeClr val="bg1">
                    <a:lumMod val="50000"/>
                  </a:schemeClr>
                </a:solidFill>
                <a:latin typeface="Courier New" panose="02070309020205020404" pitchFamily="49" charset="0"/>
                <a:cs typeface="Courier New" panose="02070309020205020404" pitchFamily="49" charset="0"/>
              </a:rPr>
              <a:t> state, </a:t>
            </a:r>
            <a:r>
              <a:rPr lang="en-US" sz="1600" b="1" dirty="0" err="1">
                <a:solidFill>
                  <a:schemeClr val="bg1">
                    <a:lumMod val="50000"/>
                  </a:schemeClr>
                </a:solidFill>
                <a:latin typeface="Courier New" panose="02070309020205020404" pitchFamily="49" charset="0"/>
                <a:cs typeface="Courier New" panose="02070309020205020404" pitchFamily="49" charset="0"/>
              </a:rPr>
              <a:t>int</a:t>
            </a:r>
            <a:r>
              <a:rPr lang="en-US" sz="1600" b="1" dirty="0">
                <a:solidFill>
                  <a:schemeClr val="bg1">
                    <a:lumMod val="50000"/>
                  </a:schemeClr>
                </a:solidFill>
                <a:latin typeface="Courier New" panose="02070309020205020404" pitchFamily="49" charset="0"/>
                <a:cs typeface="Courier New" panose="02070309020205020404" pitchFamily="49" charset="0"/>
              </a:rPr>
              <a:t> </a:t>
            </a:r>
            <a:r>
              <a:rPr lang="en-US" sz="1600" b="1" dirty="0" err="1">
                <a:solidFill>
                  <a:schemeClr val="bg1">
                    <a:lumMod val="50000"/>
                  </a:schemeClr>
                </a:solidFill>
                <a:latin typeface="Courier New" panose="02070309020205020404" pitchFamily="49" charset="0"/>
                <a:cs typeface="Courier New" panose="02070309020205020404" pitchFamily="49" charset="0"/>
              </a:rPr>
              <a:t>pX</a:t>
            </a:r>
            <a:r>
              <a:rPr lang="en-US" sz="1600" b="1" dirty="0">
                <a:solidFill>
                  <a:schemeClr val="bg1">
                    <a:lumMod val="50000"/>
                  </a:schemeClr>
                </a:solidFill>
                <a:latin typeface="Courier New" panose="02070309020205020404" pitchFamily="49" charset="0"/>
                <a:cs typeface="Courier New" panose="02070309020205020404" pitchFamily="49" charset="0"/>
              </a:rPr>
              <a:t>, </a:t>
            </a:r>
            <a:r>
              <a:rPr lang="en-US" sz="1600" b="1" dirty="0" err="1">
                <a:solidFill>
                  <a:schemeClr val="bg1">
                    <a:lumMod val="50000"/>
                  </a:schemeClr>
                </a:solidFill>
                <a:latin typeface="Courier New" panose="02070309020205020404" pitchFamily="49" charset="0"/>
                <a:cs typeface="Courier New" panose="02070309020205020404" pitchFamily="49" charset="0"/>
              </a:rPr>
              <a:t>int</a:t>
            </a:r>
            <a:r>
              <a:rPr lang="en-US" sz="1600" b="1" dirty="0">
                <a:solidFill>
                  <a:schemeClr val="bg1">
                    <a:lumMod val="50000"/>
                  </a:schemeClr>
                </a:solidFill>
                <a:latin typeface="Courier New" panose="02070309020205020404" pitchFamily="49" charset="0"/>
                <a:cs typeface="Courier New" panose="02070309020205020404" pitchFamily="49" charset="0"/>
              </a:rPr>
              <a:t> </a:t>
            </a:r>
            <a:r>
              <a:rPr lang="en-US" sz="1600" b="1" dirty="0" err="1">
                <a:solidFill>
                  <a:schemeClr val="bg1">
                    <a:lumMod val="50000"/>
                  </a:schemeClr>
                </a:solidFill>
                <a:latin typeface="Courier New" panose="02070309020205020404" pitchFamily="49" charset="0"/>
                <a:cs typeface="Courier New" panose="02070309020205020404" pitchFamily="49" charset="0"/>
              </a:rPr>
              <a:t>pY</a:t>
            </a:r>
            <a:r>
              <a:rPr lang="en-US" sz="1600" b="1" dirty="0" smtClean="0">
                <a:solidFill>
                  <a:schemeClr val="bg1">
                    <a:lumMod val="50000"/>
                  </a:schemeClr>
                </a:solidFill>
                <a:latin typeface="Courier New" panose="02070309020205020404" pitchFamily="49" charset="0"/>
                <a:cs typeface="Courier New" panose="02070309020205020404" pitchFamily="49" charset="0"/>
              </a:rPr>
              <a:t>); </a:t>
            </a:r>
            <a:r>
              <a:rPr lang="en-US" sz="1600" b="1" dirty="0">
                <a:solidFill>
                  <a:schemeClr val="bg1">
                    <a:lumMod val="50000"/>
                  </a:schemeClr>
                </a:solidFill>
                <a:latin typeface="Courier New" panose="02070309020205020404" pitchFamily="49" charset="0"/>
                <a:cs typeface="Courier New" panose="02070309020205020404" pitchFamily="49" charset="0"/>
              </a:rPr>
              <a:t>// Mouse click </a:t>
            </a:r>
            <a:endParaRPr lang="en-US" sz="1600" b="1" dirty="0" smtClean="0">
              <a:solidFill>
                <a:schemeClr val="bg1">
                  <a:lumMod val="50000"/>
                </a:schemeClr>
              </a:solidFill>
              <a:latin typeface="Courier New" panose="02070309020205020404" pitchFamily="49" charset="0"/>
              <a:cs typeface="Courier New" panose="02070309020205020404" pitchFamily="49" charset="0"/>
            </a:endParaRPr>
          </a:p>
          <a:p>
            <a:r>
              <a:rPr lang="en-US" sz="1600" b="1" dirty="0" smtClean="0">
                <a:solidFill>
                  <a:schemeClr val="bg1">
                    <a:lumMod val="50000"/>
                  </a:schemeClr>
                </a:solidFill>
                <a:latin typeface="Courier New" panose="02070309020205020404" pitchFamily="49" charset="0"/>
                <a:cs typeface="Courier New" panose="02070309020205020404" pitchFamily="49" charset="0"/>
              </a:rPr>
              <a:t>void </a:t>
            </a:r>
            <a:r>
              <a:rPr lang="en-US" sz="1600" b="1" dirty="0" err="1">
                <a:solidFill>
                  <a:schemeClr val="bg1">
                    <a:lumMod val="50000"/>
                  </a:schemeClr>
                </a:solidFill>
                <a:latin typeface="Courier New" panose="02070309020205020404" pitchFamily="49" charset="0"/>
                <a:cs typeface="Courier New" panose="02070309020205020404" pitchFamily="49" charset="0"/>
              </a:rPr>
              <a:t>onIdle</a:t>
            </a:r>
            <a:r>
              <a:rPr lang="en-US" sz="1600" b="1" dirty="0" smtClean="0">
                <a:solidFill>
                  <a:schemeClr val="bg1">
                    <a:lumMod val="50000"/>
                  </a:schemeClr>
                </a:solidFill>
                <a:latin typeface="Courier New" panose="02070309020205020404" pitchFamily="49" charset="0"/>
                <a:cs typeface="Courier New" panose="02070309020205020404" pitchFamily="49" charset="0"/>
              </a:rPr>
              <a:t>(); // Time elapsed</a:t>
            </a:r>
          </a:p>
          <a:p>
            <a:endParaRPr lang="en-US" sz="700" b="1" dirty="0">
              <a:latin typeface="Courier New" panose="02070309020205020404" pitchFamily="49" charset="0"/>
              <a:cs typeface="Courier New" panose="02070309020205020404" pitchFamily="49" charset="0"/>
            </a:endParaRPr>
          </a:p>
          <a:p>
            <a:r>
              <a:rPr lang="en-US" sz="1600" b="1" dirty="0" err="1" smtClean="0">
                <a:latin typeface="Courier New" panose="02070309020205020404" pitchFamily="49" charset="0"/>
                <a:cs typeface="Courier New" panose="02070309020205020404" pitchFamily="49" charset="0"/>
              </a:rPr>
              <a:t>int</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main(</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argc</a:t>
            </a:r>
            <a:r>
              <a:rPr lang="en-US" sz="1600" b="1" dirty="0">
                <a:latin typeface="Courier New" panose="02070309020205020404" pitchFamily="49" charset="0"/>
                <a:cs typeface="Courier New" panose="02070309020205020404" pitchFamily="49" charset="0"/>
              </a:rPr>
              <a:t>, char * </a:t>
            </a:r>
            <a:r>
              <a:rPr lang="en-US" sz="1600" b="1" dirty="0" err="1">
                <a:latin typeface="Courier New" panose="02070309020205020404" pitchFamily="49" charset="0"/>
                <a:cs typeface="Courier New" panose="02070309020205020404" pitchFamily="49" charset="0"/>
              </a:rPr>
              <a:t>argv</a:t>
            </a:r>
            <a:r>
              <a:rPr lang="en-US" sz="1600" b="1" dirty="0">
                <a:latin typeface="Courier New" panose="02070309020205020404" pitchFamily="49" charset="0"/>
                <a:cs typeface="Courier New" panose="02070309020205020404" pitchFamily="49" charset="0"/>
              </a:rPr>
              <a:t>[]) {</a:t>
            </a: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glutInit</a:t>
            </a:r>
            <a:r>
              <a:rPr lang="en-US" sz="1600" b="1" dirty="0">
                <a:latin typeface="Courier New" panose="02070309020205020404" pitchFamily="49" charset="0"/>
                <a:cs typeface="Courier New" panose="02070309020205020404" pitchFamily="49" charset="0"/>
              </a:rPr>
              <a:t>(&amp;</a:t>
            </a:r>
            <a:r>
              <a:rPr lang="en-US" sz="1600" b="1" dirty="0" err="1">
                <a:latin typeface="Courier New" panose="02070309020205020404" pitchFamily="49" charset="0"/>
                <a:cs typeface="Courier New" panose="02070309020205020404" pitchFamily="49" charset="0"/>
              </a:rPr>
              <a:t>argc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argv</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glutInitContextVersion</a:t>
            </a:r>
            <a:r>
              <a:rPr lang="en-US" sz="1600" b="1" dirty="0" smtClean="0">
                <a:latin typeface="Courier New" panose="02070309020205020404" pitchFamily="49" charset="0"/>
                <a:cs typeface="Courier New" panose="02070309020205020404" pitchFamily="49" charset="0"/>
              </a:rPr>
              <a:t>(3, 3);</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glutInitWindowSize</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windowWidth</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windowHeight</a:t>
            </a:r>
            <a:r>
              <a:rPr lang="en-US" sz="1600" b="1" dirty="0" smtClean="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glutInitWindowPosition</a:t>
            </a:r>
            <a:r>
              <a:rPr lang="en-US" sz="1600" b="1" dirty="0" smtClean="0">
                <a:latin typeface="Courier New" panose="02070309020205020404" pitchFamily="49" charset="0"/>
                <a:cs typeface="Courier New" panose="02070309020205020404" pitchFamily="49" charset="0"/>
              </a:rPr>
              <a:t>(100</a:t>
            </a:r>
            <a:r>
              <a:rPr lang="en-US" sz="1600" b="1" dirty="0">
                <a:latin typeface="Courier New" panose="02070309020205020404" pitchFamily="49" charset="0"/>
                <a:cs typeface="Courier New" panose="02070309020205020404" pitchFamily="49" charset="0"/>
              </a:rPr>
              <a:t>, 100</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glutInitDisplayMode</a:t>
            </a:r>
            <a:r>
              <a:rPr lang="en-US" sz="1600" b="1" dirty="0" smtClean="0">
                <a:latin typeface="Courier New" panose="02070309020205020404" pitchFamily="49" charset="0"/>
                <a:cs typeface="Courier New" panose="02070309020205020404" pitchFamily="49" charset="0"/>
              </a:rPr>
              <a:t>(GLUT_RGBA </a:t>
            </a:r>
            <a:r>
              <a:rPr lang="en-US" sz="1600" b="1" dirty="0">
                <a:latin typeface="Courier New" panose="02070309020205020404" pitchFamily="49" charset="0"/>
                <a:cs typeface="Courier New" panose="02070309020205020404" pitchFamily="49" charset="0"/>
              </a:rPr>
              <a:t>| GLUT_DOUBLE | GLUT_DEPTH);</a:t>
            </a: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glutCreateWindow</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argv</a:t>
            </a:r>
            <a:r>
              <a:rPr lang="en-US" sz="1600" b="1" dirty="0" smtClean="0">
                <a:latin typeface="Courier New" panose="02070309020205020404" pitchFamily="49" charset="0"/>
                <a:cs typeface="Courier New" panose="02070309020205020404" pitchFamily="49" charset="0"/>
              </a:rPr>
              <a:t>[0</a:t>
            </a:r>
            <a:r>
              <a:rPr lang="en-US" sz="1600" b="1" dirty="0">
                <a:latin typeface="Courier New" panose="02070309020205020404" pitchFamily="49" charset="0"/>
                <a:cs typeface="Courier New" panose="02070309020205020404" pitchFamily="49" charset="0"/>
              </a:rPr>
              <a:t>]);</a:t>
            </a:r>
          </a:p>
          <a:p>
            <a:endParaRPr lang="en-US" sz="8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glewExperimental</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true</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glewInit</a:t>
            </a:r>
            <a:r>
              <a:rPr lang="en-US" sz="1600" b="1" dirty="0" smtClean="0">
                <a:latin typeface="Courier New" panose="02070309020205020404" pitchFamily="49" charset="0"/>
                <a:cs typeface="Courier New" panose="02070309020205020404" pitchFamily="49" charset="0"/>
              </a:rPr>
              <a:t>();</a:t>
            </a:r>
            <a:r>
              <a:rPr lang="hu-HU" sz="1600" b="1"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smtClean="0">
                <a:solidFill>
                  <a:srgbClr val="FF0000"/>
                </a:solidFill>
                <a:latin typeface="Courier New" panose="02070309020205020404" pitchFamily="49" charset="0"/>
                <a:cs typeface="Courier New" panose="02070309020205020404" pitchFamily="49" charset="0"/>
              </a:rPr>
              <a:t>no </a:t>
            </a:r>
            <a:r>
              <a:rPr lang="en-US" sz="1600" b="1" dirty="0" err="1" smtClean="0">
                <a:solidFill>
                  <a:srgbClr val="FF0000"/>
                </a:solidFill>
                <a:latin typeface="Courier New" panose="02070309020205020404" pitchFamily="49" charset="0"/>
                <a:cs typeface="Courier New" panose="02070309020205020404" pitchFamily="49" charset="0"/>
              </a:rPr>
              <a:t>opengl</a:t>
            </a:r>
            <a:r>
              <a:rPr lang="en-US" sz="1600" b="1" dirty="0" smtClean="0">
                <a:solidFill>
                  <a:srgbClr val="FF0000"/>
                </a:solidFill>
                <a:latin typeface="Courier New" panose="02070309020205020404" pitchFamily="49" charset="0"/>
                <a:cs typeface="Courier New" panose="02070309020205020404" pitchFamily="49" charset="0"/>
              </a:rPr>
              <a:t> calls before this</a:t>
            </a:r>
            <a:endParaRPr lang="en-US" sz="1600" b="1" dirty="0">
              <a:solidFill>
                <a:srgbClr val="FF0000"/>
              </a:solidFill>
              <a:latin typeface="Courier New" panose="02070309020205020404" pitchFamily="49" charset="0"/>
              <a:cs typeface="Courier New" panose="02070309020205020404" pitchFamily="49" charset="0"/>
            </a:endParaRPr>
          </a:p>
          <a:p>
            <a:endParaRPr lang="en-US" sz="700" b="1" dirty="0">
              <a:solidFill>
                <a:srgbClr val="FF0000"/>
              </a:solidFill>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onInitialization</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glutDisplayFunc</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onDisplay</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Register event handlers</a:t>
            </a: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glutMouseFunc</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onMouse</a:t>
            </a:r>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glutIdleFunc</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onIdle</a:t>
            </a:r>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glutKeyboardFunc</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onKeyboard</a:t>
            </a:r>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glutKeyboardUpFunc</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onKeyboardUp</a:t>
            </a:r>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glutMotionFunc</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onMouseMotion</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glutMainLoop</a:t>
            </a:r>
            <a:r>
              <a:rPr lang="en-US" sz="1600" b="1" dirty="0" smtClean="0">
                <a:latin typeface="Courier New" panose="02070309020205020404" pitchFamily="49" charset="0"/>
                <a:cs typeface="Courier New" panose="02070309020205020404" pitchFamily="49" charset="0"/>
              </a:rPr>
              <a:t>(); return </a:t>
            </a:r>
            <a:r>
              <a:rPr lang="en-US" sz="1600" b="1" dirty="0">
                <a:latin typeface="Courier New" panose="02070309020205020404" pitchFamily="49" charset="0"/>
                <a:cs typeface="Courier New" panose="02070309020205020404" pitchFamily="49" charset="0"/>
              </a:rPr>
              <a:t>1;</a:t>
            </a:r>
          </a:p>
          <a:p>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p:txBody>
      </p:sp>
      <p:sp>
        <p:nvSpPr>
          <p:cNvPr id="2" name="Cím 1"/>
          <p:cNvSpPr>
            <a:spLocks noGrp="1"/>
          </p:cNvSpPr>
          <p:nvPr>
            <p:ph type="title"/>
          </p:nvPr>
        </p:nvSpPr>
        <p:spPr>
          <a:xfrm>
            <a:off x="3810496" y="-24184"/>
            <a:ext cx="5338936" cy="1143000"/>
          </a:xfrm>
        </p:spPr>
        <p:txBody>
          <a:bodyPr/>
          <a:lstStyle/>
          <a:p>
            <a:r>
              <a:rPr lang="en-US" dirty="0">
                <a:solidFill>
                  <a:srgbClr val="FF0000"/>
                </a:solidFill>
              </a:rPr>
              <a:t>f</a:t>
            </a:r>
            <a:r>
              <a:rPr lang="en-US" dirty="0" smtClean="0">
                <a:solidFill>
                  <a:srgbClr val="FF0000"/>
                </a:solidFill>
              </a:rPr>
              <a:t>ramework.cpp</a:t>
            </a:r>
            <a:endParaRPr lang="en-US" dirty="0">
              <a:solidFill>
                <a:srgbClr val="FF0000"/>
              </a:solidFill>
            </a:endParaRPr>
          </a:p>
        </p:txBody>
      </p:sp>
    </p:spTree>
    <p:extLst>
      <p:ext uri="{BB962C8B-B14F-4D97-AF65-F5344CB8AC3E}">
        <p14:creationId xmlns:p14="http://schemas.microsoft.com/office/powerpoint/2010/main" val="42426132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805064" y="6648"/>
            <a:ext cx="5338936" cy="1143000"/>
          </a:xfrm>
        </p:spPr>
        <p:txBody>
          <a:bodyPr/>
          <a:lstStyle/>
          <a:p>
            <a:r>
              <a:rPr lang="en-US" dirty="0" smtClean="0">
                <a:solidFill>
                  <a:srgbClr val="FF0000"/>
                </a:solidFill>
              </a:rPr>
              <a:t>Skeleton.cpp</a:t>
            </a:r>
            <a:endParaRPr lang="en-US" dirty="0">
              <a:solidFill>
                <a:srgbClr val="FF0000"/>
              </a:solidFill>
            </a:endParaRPr>
          </a:p>
        </p:txBody>
      </p:sp>
      <p:sp>
        <p:nvSpPr>
          <p:cNvPr id="4" name="Szövegdoboz 3"/>
          <p:cNvSpPr txBox="1"/>
          <p:nvPr/>
        </p:nvSpPr>
        <p:spPr>
          <a:xfrm>
            <a:off x="179512" y="648608"/>
            <a:ext cx="8869736" cy="6209392"/>
          </a:xfrm>
          <a:prstGeom prst="rect">
            <a:avLst/>
          </a:prstGeom>
          <a:noFill/>
        </p:spPr>
        <p:txBody>
          <a:bodyPr wrap="none" rtlCol="0">
            <a:spAutoFit/>
          </a:bodyPr>
          <a:lstStyle/>
          <a:p>
            <a:r>
              <a:rPr lang="en-US" sz="1800" b="1" dirty="0">
                <a:latin typeface="Courier New" panose="02070309020205020404" pitchFamily="49" charset="0"/>
                <a:cs typeface="Courier New" panose="02070309020205020404" pitchFamily="49" charset="0"/>
              </a:rPr>
              <a:t>#include "</a:t>
            </a:r>
            <a:r>
              <a:rPr lang="en-US" sz="1800" b="1" dirty="0" err="1">
                <a:latin typeface="Courier New" panose="02070309020205020404" pitchFamily="49" charset="0"/>
                <a:cs typeface="Courier New" panose="02070309020205020404" pitchFamily="49" charset="0"/>
              </a:rPr>
              <a:t>framework.h</a:t>
            </a:r>
            <a:r>
              <a:rPr lang="en-US" sz="1800" b="1" dirty="0">
                <a:latin typeface="Courier New" panose="02070309020205020404" pitchFamily="49" charset="0"/>
                <a:cs typeface="Courier New" panose="02070309020205020404" pitchFamily="49" charset="0"/>
              </a:rPr>
              <a:t>"</a:t>
            </a:r>
          </a:p>
          <a:p>
            <a:endParaRPr lang="en-US" sz="800" b="1" dirty="0">
              <a:latin typeface="Courier New" panose="02070309020205020404" pitchFamily="49" charset="0"/>
              <a:cs typeface="Courier New" panose="02070309020205020404" pitchFamily="49" charset="0"/>
            </a:endParaRPr>
          </a:p>
          <a:p>
            <a:r>
              <a:rPr lang="fr-FR" sz="1800" b="1" dirty="0" smtClean="0">
                <a:latin typeface="Courier New" panose="02070309020205020404" pitchFamily="49" charset="0"/>
                <a:cs typeface="Courier New" panose="02070309020205020404" pitchFamily="49" charset="0"/>
              </a:rPr>
              <a:t>const </a:t>
            </a:r>
            <a:r>
              <a:rPr lang="fr-FR" sz="1800" b="1" dirty="0">
                <a:latin typeface="Courier New" panose="02070309020205020404" pitchFamily="49" charset="0"/>
                <a:cs typeface="Courier New" panose="02070309020205020404" pitchFamily="49" charset="0"/>
              </a:rPr>
              <a:t>char * const </a:t>
            </a:r>
            <a:r>
              <a:rPr lang="fr-FR" sz="1800" b="1" dirty="0" smtClean="0">
                <a:latin typeface="Courier New" panose="02070309020205020404" pitchFamily="49" charset="0"/>
                <a:cs typeface="Courier New" panose="02070309020205020404" pitchFamily="49" charset="0"/>
              </a:rPr>
              <a:t>vertexSource;</a:t>
            </a:r>
            <a:endParaRPr lang="fr-FR" sz="1800" b="1" dirty="0">
              <a:latin typeface="Courier New" panose="02070309020205020404" pitchFamily="49" charset="0"/>
              <a:cs typeface="Courier New" panose="02070309020205020404" pitchFamily="49" charset="0"/>
            </a:endParaRPr>
          </a:p>
          <a:p>
            <a:r>
              <a:rPr lang="fr-FR" sz="1800" b="1" dirty="0" smtClean="0">
                <a:latin typeface="Courier New" panose="02070309020205020404" pitchFamily="49" charset="0"/>
                <a:cs typeface="Courier New" panose="02070309020205020404" pitchFamily="49" charset="0"/>
              </a:rPr>
              <a:t>const </a:t>
            </a:r>
            <a:r>
              <a:rPr lang="fr-FR" sz="1800" b="1" dirty="0">
                <a:latin typeface="Courier New" panose="02070309020205020404" pitchFamily="49" charset="0"/>
                <a:cs typeface="Courier New" panose="02070309020205020404" pitchFamily="49" charset="0"/>
              </a:rPr>
              <a:t>char * const </a:t>
            </a:r>
            <a:r>
              <a:rPr lang="fr-FR" sz="1800" b="1" dirty="0" smtClean="0">
                <a:latin typeface="Courier New" panose="02070309020205020404" pitchFamily="49" charset="0"/>
                <a:cs typeface="Courier New" panose="02070309020205020404" pitchFamily="49" charset="0"/>
              </a:rPr>
              <a:t>fragmentSource;</a:t>
            </a:r>
            <a:endParaRPr lang="fr-FR" sz="1800" b="1" dirty="0">
              <a:latin typeface="Courier New" panose="02070309020205020404" pitchFamily="49" charset="0"/>
              <a:cs typeface="Courier New" panose="02070309020205020404" pitchFamily="49" charset="0"/>
            </a:endParaRPr>
          </a:p>
          <a:p>
            <a:endParaRPr lang="en-US" sz="1050" b="1" dirty="0">
              <a:latin typeface="Courier New" panose="02070309020205020404" pitchFamily="49" charset="0"/>
              <a:cs typeface="Courier New" panose="02070309020205020404" pitchFamily="49" charset="0"/>
            </a:endParaRPr>
          </a:p>
          <a:p>
            <a:r>
              <a:rPr lang="en-US" sz="1800" b="1" dirty="0" err="1">
                <a:latin typeface="Courier New" panose="02070309020205020404" pitchFamily="49" charset="0"/>
                <a:cs typeface="Courier New" panose="02070309020205020404" pitchFamily="49" charset="0"/>
              </a:rPr>
              <a:t>GPUProgram</a:t>
            </a:r>
            <a:r>
              <a:rPr lang="en-US" sz="1800" b="1" dirty="0">
                <a:latin typeface="Courier New" panose="02070309020205020404" pitchFamily="49" charset="0"/>
                <a:cs typeface="Courier New" panose="02070309020205020404" pitchFamily="49" charset="0"/>
              </a:rPr>
              <a:t> </a:t>
            </a:r>
            <a:r>
              <a:rPr lang="en-US" sz="1800" b="1" dirty="0" err="1">
                <a:solidFill>
                  <a:srgbClr val="0000FF"/>
                </a:solidFill>
                <a:latin typeface="Courier New" panose="02070309020205020404" pitchFamily="49" charset="0"/>
                <a:cs typeface="Courier New" panose="02070309020205020404" pitchFamily="49" charset="0"/>
              </a:rPr>
              <a:t>gpuProgram</a:t>
            </a:r>
            <a:r>
              <a:rPr lang="en-US" sz="1800" b="1" dirty="0">
                <a:latin typeface="Courier New" panose="02070309020205020404" pitchFamily="49" charset="0"/>
                <a:cs typeface="Courier New" panose="02070309020205020404" pitchFamily="49" charset="0"/>
              </a:rPr>
              <a:t>; // vertex and fragment </a:t>
            </a:r>
            <a:r>
              <a:rPr lang="en-US" sz="1800" b="1" dirty="0" err="1">
                <a:latin typeface="Courier New" panose="02070309020205020404" pitchFamily="49" charset="0"/>
                <a:cs typeface="Courier New" panose="02070309020205020404" pitchFamily="49" charset="0"/>
              </a:rPr>
              <a:t>shaders</a:t>
            </a:r>
            <a:endParaRPr lang="en-US" sz="1800" b="1" dirty="0">
              <a:latin typeface="Courier New" panose="02070309020205020404" pitchFamily="49" charset="0"/>
              <a:cs typeface="Courier New" panose="02070309020205020404" pitchFamily="49" charset="0"/>
            </a:endParaRPr>
          </a:p>
          <a:p>
            <a:endParaRPr lang="en-US" sz="1100" b="1" dirty="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void </a:t>
            </a:r>
            <a:r>
              <a:rPr lang="en-US" sz="1800" b="1" u="sng" dirty="0" err="1">
                <a:latin typeface="Courier New" panose="02070309020205020404" pitchFamily="49" charset="0"/>
                <a:cs typeface="Courier New" panose="02070309020205020404" pitchFamily="49" charset="0"/>
              </a:rPr>
              <a:t>onInitialization</a:t>
            </a:r>
            <a:r>
              <a:rPr lang="en-US" sz="1800" b="1" dirty="0">
                <a:latin typeface="Courier New" panose="02070309020205020404" pitchFamily="49" charset="0"/>
                <a:cs typeface="Courier New" panose="02070309020205020404" pitchFamily="49" charset="0"/>
              </a:rPr>
              <a:t>() {</a:t>
            </a:r>
          </a:p>
          <a:p>
            <a:r>
              <a:rPr lang="en-US" sz="1800" b="1" dirty="0" smtClean="0">
                <a:latin typeface="Courier New" panose="02070309020205020404" pitchFamily="49" charset="0"/>
                <a:cs typeface="Courier New" panose="02070309020205020404" pitchFamily="49" charset="0"/>
              </a:rPr>
              <a:t>   …</a:t>
            </a:r>
          </a:p>
          <a:p>
            <a:r>
              <a:rPr lang="en-US" sz="1800" b="1" dirty="0" smtClean="0">
                <a:latin typeface="Courier New" panose="02070309020205020404" pitchFamily="49" charset="0"/>
                <a:cs typeface="Courier New" panose="02070309020205020404" pitchFamily="49" charset="0"/>
              </a:rPr>
              <a:t>   </a:t>
            </a:r>
            <a:r>
              <a:rPr lang="en-US" sz="1800" b="1" dirty="0" err="1" smtClean="0">
                <a:solidFill>
                  <a:srgbClr val="0000FF"/>
                </a:solidFill>
                <a:latin typeface="Courier New" panose="02070309020205020404" pitchFamily="49" charset="0"/>
                <a:cs typeface="Courier New" panose="02070309020205020404" pitchFamily="49" charset="0"/>
              </a:rPr>
              <a:t>gpuProgram.create</a:t>
            </a:r>
            <a:r>
              <a:rPr lang="en-US" sz="1800" b="1" dirty="0" smtClean="0">
                <a:solidFill>
                  <a:srgbClr val="0000FF"/>
                </a:solidFill>
                <a:latin typeface="Courier New" panose="02070309020205020404" pitchFamily="49" charset="0"/>
                <a:cs typeface="Courier New" panose="02070309020205020404" pitchFamily="49" charset="0"/>
              </a:rPr>
              <a:t>(</a:t>
            </a:r>
            <a:r>
              <a:rPr lang="en-US" sz="1800" b="1" dirty="0" err="1" smtClean="0">
                <a:solidFill>
                  <a:srgbClr val="0000FF"/>
                </a:solidFill>
                <a:latin typeface="Courier New" panose="02070309020205020404" pitchFamily="49" charset="0"/>
                <a:cs typeface="Courier New" panose="02070309020205020404" pitchFamily="49" charset="0"/>
              </a:rPr>
              <a:t>vertexSource</a:t>
            </a:r>
            <a:r>
              <a:rPr lang="en-US" sz="1800" b="1" dirty="0">
                <a:solidFill>
                  <a:srgbClr val="0000FF"/>
                </a:solidFill>
                <a:latin typeface="Courier New" panose="02070309020205020404" pitchFamily="49" charset="0"/>
                <a:cs typeface="Courier New" panose="02070309020205020404" pitchFamily="49" charset="0"/>
              </a:rPr>
              <a:t>, </a:t>
            </a:r>
            <a:r>
              <a:rPr lang="en-US" sz="1800" b="1" dirty="0" err="1">
                <a:solidFill>
                  <a:srgbClr val="0000FF"/>
                </a:solidFill>
                <a:latin typeface="Courier New" panose="02070309020205020404" pitchFamily="49" charset="0"/>
                <a:cs typeface="Courier New" panose="02070309020205020404" pitchFamily="49" charset="0"/>
              </a:rPr>
              <a:t>fragmentSource</a:t>
            </a:r>
            <a:r>
              <a:rPr lang="en-US" sz="1800" b="1" dirty="0">
                <a:solidFill>
                  <a:srgbClr val="0000FF"/>
                </a:solidFill>
                <a:latin typeface="Courier New" panose="02070309020205020404" pitchFamily="49" charset="0"/>
                <a:cs typeface="Courier New" panose="02070309020205020404" pitchFamily="49" charset="0"/>
              </a:rPr>
              <a:t>, "</a:t>
            </a:r>
            <a:r>
              <a:rPr lang="en-US" sz="1800" b="1" dirty="0" err="1">
                <a:solidFill>
                  <a:srgbClr val="0000FF"/>
                </a:solidFill>
                <a:latin typeface="Courier New" panose="02070309020205020404" pitchFamily="49" charset="0"/>
                <a:cs typeface="Courier New" panose="02070309020205020404" pitchFamily="49" charset="0"/>
              </a:rPr>
              <a:t>outColor</a:t>
            </a:r>
            <a:r>
              <a:rPr lang="en-US" sz="1800" b="1" dirty="0">
                <a:solidFill>
                  <a:srgbClr val="0000FF"/>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a:t>
            </a:r>
          </a:p>
          <a:p>
            <a:r>
              <a:rPr lang="en-US" sz="1800" b="1" dirty="0">
                <a:latin typeface="Courier New" panose="02070309020205020404" pitchFamily="49" charset="0"/>
                <a:cs typeface="Courier New" panose="02070309020205020404" pitchFamily="49" charset="0"/>
              </a:rPr>
              <a:t>}</a:t>
            </a:r>
          </a:p>
          <a:p>
            <a:endParaRPr lang="en-US" sz="1000" b="1" dirty="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void </a:t>
            </a:r>
            <a:r>
              <a:rPr lang="en-US" sz="1800" b="1" u="sng" dirty="0" err="1">
                <a:latin typeface="Courier New" panose="02070309020205020404" pitchFamily="49" charset="0"/>
                <a:cs typeface="Courier New" panose="02070309020205020404" pitchFamily="49" charset="0"/>
              </a:rPr>
              <a:t>onDisplay</a:t>
            </a:r>
            <a:r>
              <a:rPr lang="en-US" sz="1800" b="1" dirty="0">
                <a:latin typeface="Courier New" panose="02070309020205020404" pitchFamily="49" charset="0"/>
                <a:cs typeface="Courier New" panose="02070309020205020404" pitchFamily="49" charset="0"/>
              </a:rPr>
              <a:t>() {</a:t>
            </a:r>
          </a:p>
          <a:p>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glClearColor</a:t>
            </a:r>
            <a:r>
              <a:rPr lang="en-US" sz="1800" b="1" dirty="0" smtClean="0">
                <a:latin typeface="Courier New" panose="02070309020205020404" pitchFamily="49" charset="0"/>
                <a:cs typeface="Courier New" panose="02070309020205020404" pitchFamily="49" charset="0"/>
              </a:rPr>
              <a:t>(0</a:t>
            </a:r>
            <a:r>
              <a:rPr lang="en-US" sz="1800" b="1" dirty="0">
                <a:latin typeface="Courier New" panose="02070309020205020404" pitchFamily="49" charset="0"/>
                <a:cs typeface="Courier New" panose="02070309020205020404" pitchFamily="49" charset="0"/>
              </a:rPr>
              <a:t>, 0, 0, 0);     // background color</a:t>
            </a:r>
          </a:p>
          <a:p>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glClear</a:t>
            </a:r>
            <a:r>
              <a:rPr lang="en-US" sz="1800" b="1" dirty="0" smtClean="0">
                <a:latin typeface="Courier New" panose="02070309020205020404" pitchFamily="49" charset="0"/>
                <a:cs typeface="Courier New" panose="02070309020205020404" pitchFamily="49" charset="0"/>
              </a:rPr>
              <a:t>(GL_COLOR_BUFFER_BIT</a:t>
            </a:r>
            <a:r>
              <a:rPr lang="en-US" sz="1800" b="1" dirty="0">
                <a:latin typeface="Courier New" panose="02070309020205020404" pitchFamily="49" charset="0"/>
                <a:cs typeface="Courier New" panose="02070309020205020404" pitchFamily="49" charset="0"/>
              </a:rPr>
              <a:t>); // clear frame buffer</a:t>
            </a:r>
          </a:p>
          <a:p>
            <a:r>
              <a:rPr lang="en-US" sz="1800" b="1" dirty="0" smtClean="0">
                <a:latin typeface="Courier New" panose="02070309020205020404" pitchFamily="49" charset="0"/>
                <a:cs typeface="Courier New" panose="02070309020205020404" pitchFamily="49" charset="0"/>
              </a:rPr>
              <a:t>   …</a:t>
            </a:r>
          </a:p>
          <a:p>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glutSwapBuffers</a:t>
            </a:r>
            <a:r>
              <a:rPr lang="en-US" sz="1800" b="1" dirty="0">
                <a:latin typeface="Courier New" panose="02070309020205020404" pitchFamily="49" charset="0"/>
                <a:cs typeface="Courier New" panose="02070309020205020404" pitchFamily="49" charset="0"/>
              </a:rPr>
              <a:t>(); // exchange buffers for double buffering</a:t>
            </a:r>
          </a:p>
          <a:p>
            <a:r>
              <a:rPr lang="en-US" sz="1800" b="1" dirty="0">
                <a:latin typeface="Courier New" panose="02070309020205020404" pitchFamily="49" charset="0"/>
                <a:cs typeface="Courier New" panose="02070309020205020404" pitchFamily="49" charset="0"/>
              </a:rPr>
              <a:t>}</a:t>
            </a:r>
          </a:p>
          <a:p>
            <a:endParaRPr lang="en-US" sz="1000" b="1" dirty="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void </a:t>
            </a:r>
            <a:r>
              <a:rPr lang="en-US" sz="1800" b="1" u="sng" dirty="0" err="1">
                <a:latin typeface="Courier New" panose="02070309020205020404" pitchFamily="49" charset="0"/>
                <a:cs typeface="Courier New" panose="02070309020205020404" pitchFamily="49" charset="0"/>
              </a:rPr>
              <a:t>onKeyboard</a:t>
            </a:r>
            <a:r>
              <a:rPr lang="en-US" sz="1800" b="1" dirty="0">
                <a:latin typeface="Courier New" panose="02070309020205020404" pitchFamily="49" charset="0"/>
                <a:cs typeface="Courier New" panose="02070309020205020404" pitchFamily="49" charset="0"/>
              </a:rPr>
              <a:t>(unsigned char key, </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pX</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pY</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 }</a:t>
            </a:r>
            <a:endParaRPr lang="en-US" sz="1800" b="1" dirty="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void </a:t>
            </a:r>
            <a:r>
              <a:rPr lang="en-US" sz="1800" b="1" u="sng" dirty="0" err="1">
                <a:latin typeface="Courier New" panose="02070309020205020404" pitchFamily="49" charset="0"/>
                <a:cs typeface="Courier New" panose="02070309020205020404" pitchFamily="49" charset="0"/>
              </a:rPr>
              <a:t>onKeyboardUp</a:t>
            </a:r>
            <a:r>
              <a:rPr lang="en-US" sz="1800" b="1" dirty="0">
                <a:latin typeface="Courier New" panose="02070309020205020404" pitchFamily="49" charset="0"/>
                <a:cs typeface="Courier New" panose="02070309020205020404" pitchFamily="49" charset="0"/>
              </a:rPr>
              <a:t>(unsigned char key, </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pX</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pY</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 }</a:t>
            </a:r>
            <a:endParaRPr lang="en-US" sz="1800" b="1" dirty="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void </a:t>
            </a:r>
            <a:r>
              <a:rPr lang="en-US" sz="1800" b="1" u="sng" dirty="0" err="1">
                <a:latin typeface="Courier New" panose="02070309020205020404" pitchFamily="49" charset="0"/>
                <a:cs typeface="Courier New" panose="02070309020205020404" pitchFamily="49" charset="0"/>
              </a:rPr>
              <a:t>onMouseMotion</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pX</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pY</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 }</a:t>
            </a:r>
          </a:p>
          <a:p>
            <a:r>
              <a:rPr lang="en-US" sz="1800" b="1" dirty="0" smtClean="0">
                <a:latin typeface="Courier New" panose="02070309020205020404" pitchFamily="49" charset="0"/>
                <a:cs typeface="Courier New" panose="02070309020205020404" pitchFamily="49" charset="0"/>
              </a:rPr>
              <a:t>void </a:t>
            </a:r>
            <a:r>
              <a:rPr lang="en-US" sz="1800" b="1" u="sng" dirty="0" err="1">
                <a:latin typeface="Courier New" panose="02070309020205020404" pitchFamily="49" charset="0"/>
                <a:cs typeface="Courier New" panose="02070309020205020404" pitchFamily="49" charset="0"/>
              </a:rPr>
              <a:t>onMouse</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button, </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state, </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pX</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pY</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 }</a:t>
            </a:r>
          </a:p>
          <a:p>
            <a:r>
              <a:rPr lang="en-US" sz="1800" b="1" dirty="0" smtClean="0">
                <a:latin typeface="Courier New" panose="02070309020205020404" pitchFamily="49" charset="0"/>
                <a:cs typeface="Courier New" panose="02070309020205020404" pitchFamily="49" charset="0"/>
              </a:rPr>
              <a:t>void </a:t>
            </a:r>
            <a:r>
              <a:rPr lang="en-US" sz="1800" b="1" u="sng" dirty="0" err="1">
                <a:latin typeface="Courier New" panose="02070309020205020404" pitchFamily="49" charset="0"/>
                <a:cs typeface="Courier New" panose="02070309020205020404" pitchFamily="49" charset="0"/>
              </a:rPr>
              <a:t>onIdle</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 }</a:t>
            </a:r>
            <a:endParaRPr lang="en-US" sz="1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00453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683568" y="1412776"/>
            <a:ext cx="7772400" cy="1470025"/>
          </a:xfrm>
        </p:spPr>
        <p:txBody>
          <a:bodyPr>
            <a:normAutofit/>
          </a:bodyPr>
          <a:lstStyle/>
          <a:p>
            <a:r>
              <a:rPr lang="hu-HU" sz="6000" dirty="0" err="1" smtClean="0">
                <a:solidFill>
                  <a:srgbClr val="FF0000"/>
                </a:solidFill>
              </a:rPr>
              <a:t>Charges</a:t>
            </a:r>
            <a:r>
              <a:rPr lang="hu-HU" sz="6000" dirty="0" smtClean="0">
                <a:solidFill>
                  <a:srgbClr val="FF0000"/>
                </a:solidFill>
              </a:rPr>
              <a:t> </a:t>
            </a:r>
            <a:r>
              <a:rPr lang="hu-HU" sz="6000" dirty="0" err="1" smtClean="0">
                <a:solidFill>
                  <a:srgbClr val="FF0000"/>
                </a:solidFill>
              </a:rPr>
              <a:t>in</a:t>
            </a:r>
            <a:r>
              <a:rPr lang="hu-HU" sz="6000" dirty="0" smtClean="0">
                <a:solidFill>
                  <a:srgbClr val="FF0000"/>
                </a:solidFill>
              </a:rPr>
              <a:t> </a:t>
            </a:r>
            <a:r>
              <a:rPr lang="hu-HU" sz="6000" dirty="0" err="1" smtClean="0">
                <a:solidFill>
                  <a:srgbClr val="FF0000"/>
                </a:solidFill>
              </a:rPr>
              <a:t>Soup</a:t>
            </a:r>
            <a:endParaRPr lang="en-US" sz="6000" dirty="0">
              <a:solidFill>
                <a:srgbClr val="FF0000"/>
              </a:solidFill>
            </a:endParaRPr>
          </a:p>
        </p:txBody>
      </p:sp>
      <p:sp>
        <p:nvSpPr>
          <p:cNvPr id="3" name="Alcím 2"/>
          <p:cNvSpPr>
            <a:spLocks noGrp="1"/>
          </p:cNvSpPr>
          <p:nvPr>
            <p:ph type="subTitle" idx="1"/>
          </p:nvPr>
        </p:nvSpPr>
        <p:spPr/>
        <p:txBody>
          <a:bodyPr/>
          <a:lstStyle/>
          <a:p>
            <a:pPr algn="l"/>
            <a:r>
              <a:rPr lang="hu-HU" dirty="0" err="1" smtClean="0"/>
              <a:t>Homework</a:t>
            </a:r>
            <a:r>
              <a:rPr lang="hu-HU" dirty="0" smtClean="0"/>
              <a:t> 1</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2711532"/>
            <a:ext cx="4076328" cy="4092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2561473"/>
      </p:ext>
    </p:extLst>
  </p:cSld>
  <p:clrMapOvr>
    <a:masterClrMapping/>
  </p:clrMapOvr>
  <p:transition spd="slow">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solidFill>
                  <a:srgbClr val="FF0000"/>
                </a:solidFill>
              </a:rPr>
              <a:t>Specification</a:t>
            </a:r>
            <a:endParaRPr lang="en-US" dirty="0">
              <a:solidFill>
                <a:srgbClr val="FF0000"/>
              </a:solidFill>
            </a:endParaRPr>
          </a:p>
        </p:txBody>
      </p:sp>
      <p:sp>
        <p:nvSpPr>
          <p:cNvPr id="3" name="Tartalom helye 2"/>
          <p:cNvSpPr>
            <a:spLocks noGrp="1"/>
          </p:cNvSpPr>
          <p:nvPr>
            <p:ph idx="1"/>
          </p:nvPr>
        </p:nvSpPr>
        <p:spPr>
          <a:xfrm>
            <a:off x="251520" y="1412776"/>
            <a:ext cx="8748972" cy="4525963"/>
          </a:xfrm>
        </p:spPr>
        <p:txBody>
          <a:bodyPr>
            <a:noAutofit/>
          </a:bodyPr>
          <a:lstStyle/>
          <a:p>
            <a:pPr marL="0" indent="0">
              <a:buNone/>
            </a:pPr>
            <a:r>
              <a:rPr lang="en-US" sz="2400" dirty="0" smtClean="0"/>
              <a:t>Particles of random charge and mass swim in a fluid of no charge in 2D Euclidean space. Particles are circles in this spa</a:t>
            </a:r>
            <a:r>
              <a:rPr lang="hu-HU" sz="2400" dirty="0" smtClean="0"/>
              <a:t>c</a:t>
            </a:r>
            <a:r>
              <a:rPr lang="en-US" sz="2400" dirty="0" smtClean="0"/>
              <a:t>e</a:t>
            </a:r>
            <a:r>
              <a:rPr lang="hu-HU" sz="2400" dirty="0" smtClean="0"/>
              <a:t>,</a:t>
            </a:r>
            <a:r>
              <a:rPr lang="en-US" sz="2400" dirty="0" smtClean="0"/>
              <a:t> where the radius is proportional to the </a:t>
            </a:r>
            <a:r>
              <a:rPr lang="hu-HU" sz="2400" dirty="0" err="1" smtClean="0"/>
              <a:t>mass</a:t>
            </a:r>
            <a:r>
              <a:rPr lang="en-US" sz="2400" dirty="0" smtClean="0"/>
              <a:t>, the intensity is proportional to the absolute value of the charge, the hue is red for positive and </a:t>
            </a:r>
            <a:r>
              <a:rPr lang="hu-HU" sz="2400" dirty="0" err="1" smtClean="0"/>
              <a:t>green</a:t>
            </a:r>
            <a:r>
              <a:rPr lang="en-US" sz="2400" dirty="0" smtClean="0"/>
              <a:t> </a:t>
            </a:r>
            <a:r>
              <a:rPr lang="hu-HU" sz="2400" dirty="0" err="1" smtClean="0"/>
              <a:t>or</a:t>
            </a:r>
            <a:r>
              <a:rPr lang="hu-HU" sz="2400" dirty="0" smtClean="0"/>
              <a:t> </a:t>
            </a:r>
            <a:r>
              <a:rPr lang="hu-HU" sz="2400" dirty="0" err="1" smtClean="0"/>
              <a:t>blue</a:t>
            </a:r>
            <a:r>
              <a:rPr lang="hu-HU" sz="2400" dirty="0" smtClean="0"/>
              <a:t> </a:t>
            </a:r>
            <a:r>
              <a:rPr lang="en-US" sz="2400" dirty="0" smtClean="0"/>
              <a:t>for negative charges. Particles are moving according to the 2D Coulomb force and a soup friction that is proportional to the velocity. Our microscope projects the 2D Euclidean space to 2D hyperbolic space, then transform</a:t>
            </a:r>
            <a:r>
              <a:rPr lang="hu-HU" sz="2400" dirty="0" smtClean="0"/>
              <a:t>s</a:t>
            </a:r>
            <a:r>
              <a:rPr lang="en-US" sz="2400" dirty="0" smtClean="0"/>
              <a:t> it to a unit circle with the </a:t>
            </a:r>
            <a:r>
              <a:rPr lang="en-US" sz="2400" dirty="0" smtClean="0">
                <a:solidFill>
                  <a:srgbClr val="0000FF"/>
                </a:solidFill>
              </a:rPr>
              <a:t>Beltrami-</a:t>
            </a:r>
            <a:r>
              <a:rPr lang="en-US" sz="2400" dirty="0" err="1" smtClean="0">
                <a:solidFill>
                  <a:srgbClr val="0000FF"/>
                </a:solidFill>
              </a:rPr>
              <a:t>Poincaré</a:t>
            </a:r>
            <a:r>
              <a:rPr lang="en-US" sz="2400" dirty="0" smtClean="0">
                <a:solidFill>
                  <a:srgbClr val="0000FF"/>
                </a:solidFill>
              </a:rPr>
              <a:t> disc model. This unit circle is shown in the viewport of 600x600 resolution. </a:t>
            </a:r>
            <a:r>
              <a:rPr lang="en-US" sz="2400" dirty="0" smtClean="0"/>
              <a:t>Pressing the </a:t>
            </a:r>
            <a:r>
              <a:rPr lang="en-US" sz="2400" dirty="0" err="1" smtClean="0"/>
              <a:t>s,d,x,e</a:t>
            </a:r>
            <a:r>
              <a:rPr lang="en-US" sz="2400" dirty="0" smtClean="0"/>
              <a:t> keys, the virtual world can be translated to left, right, down and up with 0.1 unit. The </a:t>
            </a:r>
            <a:r>
              <a:rPr lang="en-US" sz="2400" dirty="0" err="1" smtClean="0"/>
              <a:t>timestep</a:t>
            </a:r>
            <a:r>
              <a:rPr lang="en-US" sz="2400" dirty="0" smtClean="0"/>
              <a:t> of the simulation is 0.01 sec even if the </a:t>
            </a:r>
            <a:r>
              <a:rPr lang="en-US" sz="2400" dirty="0" err="1" smtClean="0"/>
              <a:t>onIdle</a:t>
            </a:r>
            <a:r>
              <a:rPr lang="en-US" sz="2400" dirty="0" smtClean="0"/>
              <a:t> events come slower. </a:t>
            </a:r>
            <a:endParaRPr lang="hu-HU" sz="2400" dirty="0" smtClean="0"/>
          </a:p>
          <a:p>
            <a:pPr marL="0" indent="0">
              <a:buNone/>
            </a:pPr>
            <a:r>
              <a:rPr lang="hu-HU" sz="2400" dirty="0" err="1" smtClean="0"/>
              <a:t>Initially</a:t>
            </a:r>
            <a:r>
              <a:rPr lang="hu-HU" sz="2400" dirty="0" smtClean="0"/>
              <a:t> 2 </a:t>
            </a:r>
            <a:r>
              <a:rPr lang="hu-HU" sz="2400" dirty="0" err="1" smtClean="0"/>
              <a:t>particles</a:t>
            </a:r>
            <a:r>
              <a:rPr lang="hu-HU" sz="2400" dirty="0" smtClean="0"/>
              <a:t> </a:t>
            </a:r>
            <a:r>
              <a:rPr lang="hu-HU" sz="2400" dirty="0" err="1" smtClean="0"/>
              <a:t>exist</a:t>
            </a:r>
            <a:r>
              <a:rPr lang="hu-HU" sz="2400" dirty="0" smtClean="0"/>
              <a:t>, </a:t>
            </a:r>
            <a:r>
              <a:rPr lang="hu-HU" sz="2400" dirty="0" err="1" smtClean="0"/>
              <a:t>by</a:t>
            </a:r>
            <a:r>
              <a:rPr lang="hu-HU" sz="2400" dirty="0" smtClean="0"/>
              <a:t> </a:t>
            </a:r>
            <a:r>
              <a:rPr lang="hu-HU" sz="2400" dirty="0" err="1" smtClean="0"/>
              <a:t>each</a:t>
            </a:r>
            <a:r>
              <a:rPr lang="hu-HU" sz="2400" dirty="0" smtClean="0"/>
              <a:t> </a:t>
            </a:r>
            <a:r>
              <a:rPr lang="hu-HU" sz="2400" dirty="0" err="1" smtClean="0"/>
              <a:t>pressing</a:t>
            </a:r>
            <a:r>
              <a:rPr lang="hu-HU" sz="2400" dirty="0" smtClean="0"/>
              <a:t> of </a:t>
            </a:r>
            <a:r>
              <a:rPr lang="hu-HU" sz="2400" dirty="0" err="1" smtClean="0"/>
              <a:t>the</a:t>
            </a:r>
            <a:r>
              <a:rPr lang="hu-HU" sz="2400" dirty="0" smtClean="0"/>
              <a:t> SPACE, a </a:t>
            </a:r>
            <a:r>
              <a:rPr lang="hu-HU" sz="2400" dirty="0" err="1" smtClean="0"/>
              <a:t>new</a:t>
            </a:r>
            <a:r>
              <a:rPr lang="hu-HU" sz="2400" dirty="0" smtClean="0"/>
              <a:t> </a:t>
            </a:r>
            <a:r>
              <a:rPr lang="hu-HU" sz="2400" dirty="0" err="1" smtClean="0"/>
              <a:t>particle</a:t>
            </a:r>
            <a:r>
              <a:rPr lang="hu-HU" sz="2400" dirty="0" smtClean="0"/>
              <a:t> is </a:t>
            </a:r>
            <a:r>
              <a:rPr lang="hu-HU" sz="2400" dirty="0" err="1" smtClean="0"/>
              <a:t>introduced</a:t>
            </a:r>
            <a:r>
              <a:rPr lang="hu-HU" sz="2400" dirty="0" smtClean="0"/>
              <a:t>.</a:t>
            </a:r>
            <a:r>
              <a:rPr lang="en-US" sz="2400" dirty="0" smtClean="0"/>
              <a:t> </a:t>
            </a:r>
            <a:endParaRPr lang="en-US" sz="2400" dirty="0"/>
          </a:p>
        </p:txBody>
      </p:sp>
    </p:spTree>
    <p:extLst>
      <p:ext uri="{BB962C8B-B14F-4D97-AF65-F5344CB8AC3E}">
        <p14:creationId xmlns:p14="http://schemas.microsoft.com/office/powerpoint/2010/main" val="32117429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2" name="Rectangle 15"/>
          <p:cNvSpPr>
            <a:spLocks noChangeArrowheads="1"/>
          </p:cNvSpPr>
          <p:nvPr/>
        </p:nvSpPr>
        <p:spPr bwMode="auto">
          <a:xfrm>
            <a:off x="4878439" y="1541749"/>
            <a:ext cx="4189363" cy="3444875"/>
          </a:xfrm>
          <a:prstGeom prst="rect">
            <a:avLst/>
          </a:prstGeom>
          <a:solidFill>
            <a:schemeClr val="accent5">
              <a:lumMod val="20000"/>
              <a:lumOff val="80000"/>
            </a:schemeClr>
          </a:solidFill>
          <a:ln w="12700">
            <a:solidFill>
              <a:schemeClr val="bg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endParaRPr lang="hu-HU" altLang="hu-HU" dirty="0">
              <a:latin typeface="+mn-lt"/>
            </a:endParaRPr>
          </a:p>
        </p:txBody>
      </p:sp>
      <p:sp>
        <p:nvSpPr>
          <p:cNvPr id="2054" name="Oval 3"/>
          <p:cNvSpPr>
            <a:spLocks noChangeArrowheads="1"/>
          </p:cNvSpPr>
          <p:nvPr/>
        </p:nvSpPr>
        <p:spPr bwMode="auto">
          <a:xfrm>
            <a:off x="395536" y="4015072"/>
            <a:ext cx="1357064" cy="826467"/>
          </a:xfrm>
          <a:prstGeom prst="ellipse">
            <a:avLst/>
          </a:prstGeom>
          <a:solidFill>
            <a:srgbClr val="FFD4D1"/>
          </a:solidFill>
          <a:ln w="12700">
            <a:solidFill>
              <a:schemeClr val="tx1"/>
            </a:solidFill>
            <a:round/>
            <a:headEnd/>
            <a:tailEnd/>
          </a:ln>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hu-HU" altLang="hu-HU" dirty="0" err="1" smtClean="0">
                <a:latin typeface="+mn-lt"/>
              </a:rPr>
              <a:t>Screen</a:t>
            </a:r>
            <a:endParaRPr lang="hu-HU" altLang="hu-HU" dirty="0" smtClean="0">
              <a:latin typeface="+mn-lt"/>
            </a:endParaRPr>
          </a:p>
          <a:p>
            <a:pPr algn="ctr"/>
            <a:r>
              <a:rPr lang="hu-HU" altLang="hu-HU" dirty="0" err="1" smtClean="0">
                <a:latin typeface="+mn-lt"/>
              </a:rPr>
              <a:t>refresh</a:t>
            </a:r>
            <a:endParaRPr lang="hu-HU" altLang="hu-HU" dirty="0">
              <a:latin typeface="+mn-lt"/>
            </a:endParaRPr>
          </a:p>
        </p:txBody>
      </p:sp>
      <p:sp>
        <p:nvSpPr>
          <p:cNvPr id="2055" name="Rectangle 4"/>
          <p:cNvSpPr>
            <a:spLocks noChangeArrowheads="1"/>
          </p:cNvSpPr>
          <p:nvPr/>
        </p:nvSpPr>
        <p:spPr bwMode="auto">
          <a:xfrm>
            <a:off x="323528" y="5298741"/>
            <a:ext cx="1371600" cy="839924"/>
          </a:xfrm>
          <a:prstGeom prst="rect">
            <a:avLst/>
          </a:prstGeom>
          <a:solidFill>
            <a:srgbClr val="FFD4D1"/>
          </a:solidFill>
          <a:ln w="12700">
            <a:solidFill>
              <a:schemeClr val="tx1"/>
            </a:solidFill>
            <a:miter lim="800000"/>
            <a:headEnd/>
            <a:tailEnd/>
          </a:ln>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hu-HU" altLang="hu-HU" dirty="0" err="1" smtClean="0">
                <a:latin typeface="+mn-lt"/>
              </a:rPr>
              <a:t>Frame</a:t>
            </a:r>
            <a:r>
              <a:rPr lang="hu-HU" altLang="hu-HU" dirty="0" smtClean="0">
                <a:latin typeface="+mn-lt"/>
              </a:rPr>
              <a:t> </a:t>
            </a:r>
          </a:p>
          <a:p>
            <a:pPr algn="ctr"/>
            <a:r>
              <a:rPr lang="hu-HU" altLang="hu-HU" dirty="0" err="1" smtClean="0">
                <a:latin typeface="+mn-lt"/>
              </a:rPr>
              <a:t>buffer</a:t>
            </a:r>
            <a:endParaRPr lang="hu-HU" altLang="hu-HU" dirty="0">
              <a:latin typeface="+mn-lt"/>
            </a:endParaRPr>
          </a:p>
        </p:txBody>
      </p:sp>
      <p:sp>
        <p:nvSpPr>
          <p:cNvPr id="2056" name="Line 5"/>
          <p:cNvSpPr>
            <a:spLocks noChangeShapeType="1"/>
          </p:cNvSpPr>
          <p:nvPr/>
        </p:nvSpPr>
        <p:spPr bwMode="auto">
          <a:xfrm flipV="1">
            <a:off x="1058541" y="4841540"/>
            <a:ext cx="0" cy="431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2057" name="Oval 6"/>
          <p:cNvSpPr>
            <a:spLocks noChangeArrowheads="1"/>
          </p:cNvSpPr>
          <p:nvPr/>
        </p:nvSpPr>
        <p:spPr bwMode="auto">
          <a:xfrm>
            <a:off x="1923729" y="5146340"/>
            <a:ext cx="682588" cy="1219200"/>
          </a:xfrm>
          <a:prstGeom prst="ellipse">
            <a:avLst/>
          </a:prstGeom>
          <a:solidFill>
            <a:schemeClr val="accent3">
              <a:lumMod val="40000"/>
              <a:lumOff val="60000"/>
            </a:schemeClr>
          </a:solidFill>
          <a:ln w="12700">
            <a:solidFill>
              <a:schemeClr val="tx1"/>
            </a:solidFill>
            <a:round/>
            <a:headEnd/>
            <a:tailEnd/>
          </a:ln>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hu-HU" altLang="hu-HU" dirty="0">
                <a:latin typeface="+mn-lt"/>
              </a:rPr>
              <a:t>Pixel</a:t>
            </a:r>
          </a:p>
          <a:p>
            <a:pPr algn="ctr"/>
            <a:r>
              <a:rPr lang="en-US" altLang="hu-HU" dirty="0" smtClean="0">
                <a:latin typeface="+mn-lt"/>
              </a:rPr>
              <a:t>proc</a:t>
            </a:r>
            <a:endParaRPr lang="hu-HU" altLang="hu-HU" dirty="0">
              <a:latin typeface="+mn-lt"/>
            </a:endParaRPr>
          </a:p>
        </p:txBody>
      </p:sp>
      <p:sp>
        <p:nvSpPr>
          <p:cNvPr id="2058" name="Oval 7"/>
          <p:cNvSpPr>
            <a:spLocks noChangeArrowheads="1"/>
          </p:cNvSpPr>
          <p:nvPr/>
        </p:nvSpPr>
        <p:spPr bwMode="auto">
          <a:xfrm>
            <a:off x="2835178" y="5146340"/>
            <a:ext cx="959619" cy="1219200"/>
          </a:xfrm>
          <a:prstGeom prst="ellipse">
            <a:avLst/>
          </a:prstGeom>
          <a:solidFill>
            <a:srgbClr val="FFD4D1"/>
          </a:solidFill>
          <a:ln w="12700">
            <a:solidFill>
              <a:schemeClr val="tx1"/>
            </a:solidFill>
            <a:round/>
            <a:headEnd/>
            <a:tailEnd/>
          </a:ln>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hu-HU" altLang="hu-HU" dirty="0" err="1" smtClean="0">
                <a:latin typeface="+mn-lt"/>
              </a:rPr>
              <a:t>Rasteri-</a:t>
            </a:r>
            <a:endParaRPr lang="hu-HU" altLang="hu-HU" dirty="0" smtClean="0">
              <a:latin typeface="+mn-lt"/>
            </a:endParaRPr>
          </a:p>
          <a:p>
            <a:pPr algn="ctr"/>
            <a:r>
              <a:rPr lang="hu-HU" altLang="hu-HU" dirty="0" err="1" smtClean="0">
                <a:latin typeface="+mn-lt"/>
              </a:rPr>
              <a:t>zation</a:t>
            </a:r>
            <a:endParaRPr lang="hu-HU" altLang="hu-HU" dirty="0">
              <a:latin typeface="+mn-lt"/>
            </a:endParaRPr>
          </a:p>
        </p:txBody>
      </p:sp>
      <p:sp>
        <p:nvSpPr>
          <p:cNvPr id="2059" name="Oval 8"/>
          <p:cNvSpPr>
            <a:spLocks noChangeArrowheads="1"/>
          </p:cNvSpPr>
          <p:nvPr/>
        </p:nvSpPr>
        <p:spPr bwMode="auto">
          <a:xfrm>
            <a:off x="5161632" y="5117851"/>
            <a:ext cx="724496" cy="1200151"/>
          </a:xfrm>
          <a:prstGeom prst="ellipse">
            <a:avLst/>
          </a:prstGeom>
          <a:solidFill>
            <a:srgbClr val="FFD4D1"/>
          </a:solidFill>
          <a:ln w="12700">
            <a:solidFill>
              <a:schemeClr val="tx1"/>
            </a:solidFill>
            <a:round/>
            <a:headEnd/>
            <a:tailEnd/>
          </a:ln>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hu-HU" altLang="hu-HU" dirty="0" err="1" smtClean="0">
                <a:latin typeface="+mn-lt"/>
              </a:rPr>
              <a:t>Clip</a:t>
            </a:r>
            <a:endParaRPr lang="hu-HU" altLang="hu-HU" dirty="0">
              <a:latin typeface="+mn-lt"/>
            </a:endParaRPr>
          </a:p>
        </p:txBody>
      </p:sp>
      <p:sp>
        <p:nvSpPr>
          <p:cNvPr id="2060" name="Oval 9"/>
          <p:cNvSpPr>
            <a:spLocks noChangeArrowheads="1"/>
          </p:cNvSpPr>
          <p:nvPr/>
        </p:nvSpPr>
        <p:spPr bwMode="auto">
          <a:xfrm>
            <a:off x="7048004" y="5098801"/>
            <a:ext cx="811212" cy="1219200"/>
          </a:xfrm>
          <a:prstGeom prst="ellipse">
            <a:avLst/>
          </a:prstGeom>
          <a:solidFill>
            <a:schemeClr val="accent3">
              <a:lumMod val="40000"/>
              <a:lumOff val="60000"/>
            </a:schemeClr>
          </a:solidFill>
          <a:ln w="12700">
            <a:solidFill>
              <a:schemeClr val="tx1"/>
            </a:solidFill>
            <a:round/>
            <a:headEnd/>
            <a:tailEnd/>
          </a:ln>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hu-HU" altLang="hu-HU" dirty="0" err="1" smtClean="0">
                <a:latin typeface="+mn-lt"/>
              </a:rPr>
              <a:t>View</a:t>
            </a:r>
            <a:endParaRPr lang="hu-HU" altLang="hu-HU" dirty="0">
              <a:latin typeface="+mn-lt"/>
            </a:endParaRPr>
          </a:p>
          <a:p>
            <a:pPr algn="ctr"/>
            <a:r>
              <a:rPr lang="hu-HU" altLang="hu-HU" dirty="0" err="1" smtClean="0">
                <a:latin typeface="+mn-lt"/>
              </a:rPr>
              <a:t>transf</a:t>
            </a:r>
            <a:endParaRPr lang="hu-HU" altLang="hu-HU" dirty="0">
              <a:latin typeface="+mn-lt"/>
            </a:endParaRPr>
          </a:p>
        </p:txBody>
      </p:sp>
      <p:sp>
        <p:nvSpPr>
          <p:cNvPr id="2061" name="Oval 10"/>
          <p:cNvSpPr>
            <a:spLocks noChangeArrowheads="1"/>
          </p:cNvSpPr>
          <p:nvPr/>
        </p:nvSpPr>
        <p:spPr bwMode="auto">
          <a:xfrm>
            <a:off x="8087816" y="5165873"/>
            <a:ext cx="891208" cy="1135657"/>
          </a:xfrm>
          <a:prstGeom prst="ellipse">
            <a:avLst/>
          </a:prstGeom>
          <a:solidFill>
            <a:schemeClr val="accent3">
              <a:lumMod val="40000"/>
              <a:lumOff val="60000"/>
            </a:schemeClr>
          </a:solidFill>
          <a:ln w="12700">
            <a:solidFill>
              <a:schemeClr val="tx1"/>
            </a:solidFill>
            <a:round/>
            <a:headEnd/>
            <a:tailEnd/>
          </a:ln>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hu-HU" altLang="hu-HU" dirty="0" err="1" smtClean="0">
                <a:latin typeface="+mn-lt"/>
              </a:rPr>
              <a:t>Model</a:t>
            </a:r>
            <a:endParaRPr lang="hu-HU" altLang="hu-HU" dirty="0">
              <a:latin typeface="+mn-lt"/>
            </a:endParaRPr>
          </a:p>
          <a:p>
            <a:pPr algn="ctr"/>
            <a:r>
              <a:rPr lang="hu-HU" altLang="hu-HU" dirty="0" err="1" smtClean="0">
                <a:latin typeface="+mn-lt"/>
              </a:rPr>
              <a:t>transf</a:t>
            </a:r>
            <a:endParaRPr lang="hu-HU" altLang="hu-HU" dirty="0">
              <a:latin typeface="+mn-lt"/>
            </a:endParaRPr>
          </a:p>
        </p:txBody>
      </p:sp>
      <p:sp>
        <p:nvSpPr>
          <p:cNvPr id="2064" name="Oval 13"/>
          <p:cNvSpPr>
            <a:spLocks noChangeArrowheads="1"/>
          </p:cNvSpPr>
          <p:nvPr/>
        </p:nvSpPr>
        <p:spPr bwMode="auto">
          <a:xfrm>
            <a:off x="3895189" y="1770348"/>
            <a:ext cx="868948" cy="1219200"/>
          </a:xfrm>
          <a:prstGeom prst="ellipse">
            <a:avLst/>
          </a:prstGeom>
          <a:solidFill>
            <a:schemeClr val="accent6">
              <a:lumMod val="40000"/>
              <a:lumOff val="60000"/>
            </a:schemeClr>
          </a:solidFill>
          <a:ln w="12700">
            <a:solidFill>
              <a:schemeClr val="tx1"/>
            </a:solidFill>
            <a:round/>
            <a:headEnd/>
            <a:tailEnd/>
          </a:ln>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hu-HU" altLang="hu-HU" dirty="0" err="1" smtClean="0">
                <a:latin typeface="+mn-lt"/>
              </a:rPr>
              <a:t>Device</a:t>
            </a:r>
            <a:endParaRPr lang="hu-HU" altLang="hu-HU" dirty="0" smtClean="0">
              <a:latin typeface="+mn-lt"/>
            </a:endParaRPr>
          </a:p>
          <a:p>
            <a:pPr algn="ctr"/>
            <a:r>
              <a:rPr lang="hu-HU" altLang="hu-HU" dirty="0" err="1" smtClean="0">
                <a:latin typeface="+mn-lt"/>
              </a:rPr>
              <a:t>To</a:t>
            </a:r>
            <a:endParaRPr lang="hu-HU" altLang="hu-HU" dirty="0" smtClean="0">
              <a:latin typeface="+mn-lt"/>
            </a:endParaRPr>
          </a:p>
          <a:p>
            <a:pPr algn="ctr"/>
            <a:r>
              <a:rPr lang="hu-HU" altLang="hu-HU" dirty="0" err="1" smtClean="0">
                <a:latin typeface="+mn-lt"/>
              </a:rPr>
              <a:t>Screen</a:t>
            </a:r>
            <a:endParaRPr lang="hu-HU" altLang="hu-HU" dirty="0">
              <a:latin typeface="+mn-lt"/>
            </a:endParaRPr>
          </a:p>
        </p:txBody>
      </p:sp>
      <p:sp>
        <p:nvSpPr>
          <p:cNvPr id="2065" name="Rectangle 14"/>
          <p:cNvSpPr>
            <a:spLocks noChangeArrowheads="1"/>
          </p:cNvSpPr>
          <p:nvPr/>
        </p:nvSpPr>
        <p:spPr bwMode="auto">
          <a:xfrm>
            <a:off x="7533890" y="3510249"/>
            <a:ext cx="1457710" cy="504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hu-HU" altLang="hu-HU" dirty="0" err="1" smtClean="0">
                <a:latin typeface="+mn-lt"/>
              </a:rPr>
              <a:t>Virtual</a:t>
            </a:r>
            <a:r>
              <a:rPr lang="hu-HU" altLang="hu-HU" dirty="0" smtClean="0">
                <a:latin typeface="+mn-lt"/>
              </a:rPr>
              <a:t> </a:t>
            </a:r>
            <a:r>
              <a:rPr lang="hu-HU" altLang="hu-HU" dirty="0" err="1" smtClean="0">
                <a:latin typeface="+mn-lt"/>
              </a:rPr>
              <a:t>world</a:t>
            </a:r>
            <a:endParaRPr lang="hu-HU" altLang="hu-HU" dirty="0">
              <a:latin typeface="+mn-lt"/>
            </a:endParaRPr>
          </a:p>
        </p:txBody>
      </p:sp>
      <p:sp>
        <p:nvSpPr>
          <p:cNvPr id="2066" name="Line 17"/>
          <p:cNvSpPr>
            <a:spLocks noChangeShapeType="1"/>
          </p:cNvSpPr>
          <p:nvPr/>
        </p:nvSpPr>
        <p:spPr bwMode="auto">
          <a:xfrm flipH="1">
            <a:off x="5882680" y="5708401"/>
            <a:ext cx="228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2067" name="Line 18"/>
          <p:cNvSpPr>
            <a:spLocks noChangeShapeType="1"/>
          </p:cNvSpPr>
          <p:nvPr/>
        </p:nvSpPr>
        <p:spPr bwMode="auto">
          <a:xfrm flipH="1">
            <a:off x="3794795" y="5755940"/>
            <a:ext cx="228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2068" name="Line 19"/>
          <p:cNvSpPr>
            <a:spLocks noChangeShapeType="1"/>
          </p:cNvSpPr>
          <p:nvPr/>
        </p:nvSpPr>
        <p:spPr bwMode="auto">
          <a:xfrm flipH="1">
            <a:off x="2606576" y="5755940"/>
            <a:ext cx="228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2069" name="Line 20"/>
          <p:cNvSpPr>
            <a:spLocks noChangeShapeType="1"/>
          </p:cNvSpPr>
          <p:nvPr/>
        </p:nvSpPr>
        <p:spPr bwMode="auto">
          <a:xfrm flipH="1">
            <a:off x="1695128" y="5755940"/>
            <a:ext cx="228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2070" name="Line 21"/>
          <p:cNvSpPr>
            <a:spLocks noChangeShapeType="1"/>
          </p:cNvSpPr>
          <p:nvPr/>
        </p:nvSpPr>
        <p:spPr bwMode="auto">
          <a:xfrm flipH="1">
            <a:off x="7859216" y="5708401"/>
            <a:ext cx="228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2073" name="Line 24"/>
          <p:cNvSpPr>
            <a:spLocks noChangeShapeType="1"/>
          </p:cNvSpPr>
          <p:nvPr/>
        </p:nvSpPr>
        <p:spPr bwMode="auto">
          <a:xfrm>
            <a:off x="8584542" y="2989549"/>
            <a:ext cx="6350" cy="5207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2074" name="Line 25"/>
          <p:cNvSpPr>
            <a:spLocks noChangeShapeType="1"/>
          </p:cNvSpPr>
          <p:nvPr/>
        </p:nvSpPr>
        <p:spPr bwMode="auto">
          <a:xfrm>
            <a:off x="8604448" y="4868789"/>
            <a:ext cx="0" cy="2970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graphicFrame>
        <p:nvGraphicFramePr>
          <p:cNvPr id="2051" name="Object 30">
            <a:hlinkClick r:id="" action="ppaction://ole?verb=0"/>
          </p:cNvPr>
          <p:cNvGraphicFramePr>
            <a:graphicFrameLocks/>
          </p:cNvGraphicFramePr>
          <p:nvPr>
            <p:extLst>
              <p:ext uri="{D42A27DB-BD31-4B8C-83A1-F6EECF244321}">
                <p14:modId xmlns:p14="http://schemas.microsoft.com/office/powerpoint/2010/main" val="1984501687"/>
              </p:ext>
            </p:extLst>
          </p:nvPr>
        </p:nvGraphicFramePr>
        <p:xfrm>
          <a:off x="431540" y="1731640"/>
          <a:ext cx="2278732" cy="1905000"/>
        </p:xfrm>
        <a:graphic>
          <a:graphicData uri="http://schemas.openxmlformats.org/presentationml/2006/ole">
            <mc:AlternateContent xmlns:mc="http://schemas.openxmlformats.org/markup-compatibility/2006">
              <mc:Choice xmlns:v="urn:schemas-microsoft-com:vml" Requires="v">
                <p:oleObj spid="_x0000_s2277" name="Microsoft ClipArt Gallery" r:id="rId4" imgW="3952800" imgH="3495600" progId="MS_ClipArt_Gallery">
                  <p:embed/>
                </p:oleObj>
              </mc:Choice>
              <mc:Fallback>
                <p:oleObj name="Microsoft ClipArt Gallery" r:id="rId4" imgW="3952800" imgH="3495600" progId="MS_ClipArt_Gallery">
                  <p:embed/>
                  <p:pic>
                    <p:nvPicPr>
                      <p:cNvPr id="0" name="Object 3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540" y="1731640"/>
                        <a:ext cx="2278732" cy="1905000"/>
                      </a:xfrm>
                      <a:prstGeom prst="rect">
                        <a:avLst/>
                      </a:prstGeom>
                      <a:noFill/>
                      <a:ln>
                        <a:noFill/>
                      </a:ln>
                      <a:effectLst/>
                    </p:spPr>
                  </p:pic>
                </p:oleObj>
              </mc:Fallback>
            </mc:AlternateContent>
          </a:graphicData>
        </a:graphic>
      </p:graphicFrame>
      <p:sp>
        <p:nvSpPr>
          <p:cNvPr id="2079" name="Line 31"/>
          <p:cNvSpPr>
            <a:spLocks noChangeShapeType="1"/>
          </p:cNvSpPr>
          <p:nvPr/>
        </p:nvSpPr>
        <p:spPr bwMode="auto">
          <a:xfrm>
            <a:off x="1066800" y="2384885"/>
            <a:ext cx="838200" cy="1587"/>
          </a:xfrm>
          <a:prstGeom prst="line">
            <a:avLst/>
          </a:prstGeom>
          <a:noFill/>
          <a:ln w="76199">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2080" name="Line 32"/>
          <p:cNvSpPr>
            <a:spLocks noChangeShapeType="1"/>
          </p:cNvSpPr>
          <p:nvPr/>
        </p:nvSpPr>
        <p:spPr bwMode="auto">
          <a:xfrm flipV="1">
            <a:off x="1058543" y="2428021"/>
            <a:ext cx="865187" cy="1587051"/>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2083" name="Text Box 35"/>
          <p:cNvSpPr txBox="1">
            <a:spLocks noChangeArrowheads="1"/>
          </p:cNvSpPr>
          <p:nvPr/>
        </p:nvSpPr>
        <p:spPr bwMode="auto">
          <a:xfrm>
            <a:off x="3380035" y="6363425"/>
            <a:ext cx="28536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hu-HU" altLang="hu-HU" sz="2400" dirty="0" smtClean="0">
                <a:latin typeface="+mn-lt"/>
              </a:rPr>
              <a:t>Output </a:t>
            </a:r>
            <a:r>
              <a:rPr lang="hu-HU" altLang="hu-HU" sz="2400" dirty="0" err="1" smtClean="0">
                <a:latin typeface="+mn-lt"/>
              </a:rPr>
              <a:t>pipeline</a:t>
            </a:r>
            <a:r>
              <a:rPr lang="en-US" altLang="hu-HU" sz="2400" dirty="0" smtClean="0">
                <a:latin typeface="+mn-lt"/>
              </a:rPr>
              <a:t>: GPU</a:t>
            </a:r>
            <a:endParaRPr lang="hu-HU" altLang="hu-HU" sz="2400" dirty="0">
              <a:latin typeface="+mn-lt"/>
            </a:endParaRPr>
          </a:p>
        </p:txBody>
      </p:sp>
      <p:sp>
        <p:nvSpPr>
          <p:cNvPr id="2084" name="Text Box 36"/>
          <p:cNvSpPr txBox="1">
            <a:spLocks noChangeArrowheads="1"/>
          </p:cNvSpPr>
          <p:nvPr/>
        </p:nvSpPr>
        <p:spPr bwMode="auto">
          <a:xfrm>
            <a:off x="3352802" y="1160749"/>
            <a:ext cx="1923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hu-HU" altLang="hu-HU" sz="2400" dirty="0" smtClean="0">
                <a:latin typeface="+mn-lt"/>
              </a:rPr>
              <a:t>Input </a:t>
            </a:r>
            <a:r>
              <a:rPr lang="hu-HU" altLang="hu-HU" sz="2400" dirty="0" err="1" smtClean="0">
                <a:latin typeface="+mn-lt"/>
              </a:rPr>
              <a:t>pipeline</a:t>
            </a:r>
            <a:endParaRPr lang="hu-HU" altLang="hu-HU" sz="2400" dirty="0">
              <a:latin typeface="+mn-lt"/>
            </a:endParaRPr>
          </a:p>
        </p:txBody>
      </p:sp>
      <p:sp>
        <p:nvSpPr>
          <p:cNvPr id="2085" name="Line 37"/>
          <p:cNvSpPr>
            <a:spLocks noChangeShapeType="1"/>
          </p:cNvSpPr>
          <p:nvPr/>
        </p:nvSpPr>
        <p:spPr bwMode="auto">
          <a:xfrm flipV="1">
            <a:off x="2411761" y="2396129"/>
            <a:ext cx="1483429" cy="1283"/>
          </a:xfrm>
          <a:prstGeom prst="line">
            <a:avLst/>
          </a:prstGeom>
          <a:noFill/>
          <a:ln w="76199">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2087" name="Rectangle 39"/>
          <p:cNvSpPr>
            <a:spLocks noChangeArrowheads="1"/>
          </p:cNvSpPr>
          <p:nvPr/>
        </p:nvSpPr>
        <p:spPr bwMode="auto">
          <a:xfrm>
            <a:off x="6324600" y="3510249"/>
            <a:ext cx="1066800" cy="504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hu-HU" altLang="hu-HU" dirty="0" smtClean="0">
                <a:latin typeface="+mn-lt"/>
              </a:rPr>
              <a:t>camera</a:t>
            </a:r>
            <a:endParaRPr lang="hu-HU" altLang="hu-HU" dirty="0">
              <a:latin typeface="+mn-lt"/>
            </a:endParaRPr>
          </a:p>
        </p:txBody>
      </p:sp>
      <p:sp>
        <p:nvSpPr>
          <p:cNvPr id="2088" name="Line 40"/>
          <p:cNvSpPr>
            <a:spLocks noChangeShapeType="1"/>
          </p:cNvSpPr>
          <p:nvPr/>
        </p:nvSpPr>
        <p:spPr bwMode="auto">
          <a:xfrm flipH="1">
            <a:off x="6877050" y="2978649"/>
            <a:ext cx="576560" cy="531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2089" name="Line 41"/>
          <p:cNvSpPr>
            <a:spLocks noChangeShapeType="1"/>
          </p:cNvSpPr>
          <p:nvPr/>
        </p:nvSpPr>
        <p:spPr bwMode="auto">
          <a:xfrm flipH="1">
            <a:off x="6588224" y="4015074"/>
            <a:ext cx="288826" cy="106725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2090" name="Line 42"/>
          <p:cNvSpPr>
            <a:spLocks noChangeShapeType="1"/>
          </p:cNvSpPr>
          <p:nvPr/>
        </p:nvSpPr>
        <p:spPr bwMode="auto">
          <a:xfrm>
            <a:off x="6877050" y="4015072"/>
            <a:ext cx="431254" cy="110277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2091" name="Oval 46"/>
          <p:cNvSpPr>
            <a:spLocks noChangeArrowheads="1"/>
          </p:cNvSpPr>
          <p:nvPr/>
        </p:nvSpPr>
        <p:spPr bwMode="auto">
          <a:xfrm>
            <a:off x="7667627" y="4221089"/>
            <a:ext cx="1363663" cy="6477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hu-HU" altLang="hu-HU" dirty="0" err="1" smtClean="0">
                <a:latin typeface="+mn-lt"/>
              </a:rPr>
              <a:t>vectorization</a:t>
            </a:r>
            <a:endParaRPr lang="hu-HU" altLang="hu-HU" dirty="0">
              <a:latin typeface="+mn-lt"/>
            </a:endParaRPr>
          </a:p>
        </p:txBody>
      </p:sp>
      <p:sp>
        <p:nvSpPr>
          <p:cNvPr id="2092" name="Line 47"/>
          <p:cNvSpPr>
            <a:spLocks noChangeShapeType="1"/>
          </p:cNvSpPr>
          <p:nvPr/>
        </p:nvSpPr>
        <p:spPr bwMode="auto">
          <a:xfrm>
            <a:off x="8604448" y="4015074"/>
            <a:ext cx="0" cy="24189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2093" name="Oval 8"/>
          <p:cNvSpPr>
            <a:spLocks noChangeArrowheads="1"/>
          </p:cNvSpPr>
          <p:nvPr/>
        </p:nvSpPr>
        <p:spPr bwMode="auto">
          <a:xfrm>
            <a:off x="4010697" y="5135227"/>
            <a:ext cx="911225" cy="1219200"/>
          </a:xfrm>
          <a:prstGeom prst="ellipse">
            <a:avLst/>
          </a:prstGeom>
          <a:solidFill>
            <a:srgbClr val="FFD4D1"/>
          </a:solidFill>
          <a:ln w="12700">
            <a:solidFill>
              <a:schemeClr val="tx1"/>
            </a:solidFill>
            <a:round/>
            <a:headEnd/>
            <a:tailEnd/>
          </a:ln>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hu-HU" altLang="hu-HU" dirty="0" err="1" smtClean="0">
                <a:latin typeface="+mn-lt"/>
              </a:rPr>
              <a:t>Viewport</a:t>
            </a:r>
            <a:endParaRPr lang="hu-HU" altLang="hu-HU" dirty="0">
              <a:latin typeface="+mn-lt"/>
            </a:endParaRPr>
          </a:p>
          <a:p>
            <a:pPr algn="ctr"/>
            <a:r>
              <a:rPr lang="hu-HU" altLang="hu-HU" dirty="0" err="1" smtClean="0">
                <a:latin typeface="+mn-lt"/>
              </a:rPr>
              <a:t>transf</a:t>
            </a:r>
            <a:endParaRPr lang="hu-HU" altLang="hu-HU" dirty="0">
              <a:latin typeface="+mn-lt"/>
            </a:endParaRPr>
          </a:p>
        </p:txBody>
      </p:sp>
      <p:sp>
        <p:nvSpPr>
          <p:cNvPr id="2094" name="Line 18"/>
          <p:cNvSpPr>
            <a:spLocks noChangeShapeType="1"/>
          </p:cNvSpPr>
          <p:nvPr/>
        </p:nvSpPr>
        <p:spPr bwMode="auto">
          <a:xfrm flipH="1">
            <a:off x="4933032" y="5730627"/>
            <a:ext cx="228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2" name="Cím 1"/>
          <p:cNvSpPr>
            <a:spLocks noGrp="1"/>
          </p:cNvSpPr>
          <p:nvPr>
            <p:ph type="title"/>
          </p:nvPr>
        </p:nvSpPr>
        <p:spPr/>
        <p:txBody>
          <a:bodyPr/>
          <a:lstStyle/>
          <a:p>
            <a:r>
              <a:rPr lang="hu-HU" dirty="0" err="1" smtClean="0">
                <a:solidFill>
                  <a:srgbClr val="FF0000"/>
                </a:solidFill>
              </a:rPr>
              <a:t>Interactive</a:t>
            </a:r>
            <a:r>
              <a:rPr lang="hu-HU" dirty="0" smtClean="0">
                <a:solidFill>
                  <a:srgbClr val="FF0000"/>
                </a:solidFill>
              </a:rPr>
              <a:t> </a:t>
            </a:r>
            <a:r>
              <a:rPr lang="hu-HU" dirty="0" err="1" smtClean="0">
                <a:solidFill>
                  <a:srgbClr val="FF0000"/>
                </a:solidFill>
              </a:rPr>
              <a:t>graphics</a:t>
            </a:r>
            <a:r>
              <a:rPr lang="hu-HU" dirty="0" smtClean="0">
                <a:solidFill>
                  <a:srgbClr val="FF0000"/>
                </a:solidFill>
              </a:rPr>
              <a:t> </a:t>
            </a:r>
            <a:r>
              <a:rPr lang="hu-HU" dirty="0" err="1" smtClean="0">
                <a:solidFill>
                  <a:srgbClr val="FF0000"/>
                </a:solidFill>
              </a:rPr>
              <a:t>systems</a:t>
            </a:r>
            <a:endParaRPr lang="hu-HU" dirty="0">
              <a:solidFill>
                <a:srgbClr val="FF0000"/>
              </a:solidFill>
            </a:endParaRPr>
          </a:p>
        </p:txBody>
      </p:sp>
      <p:sp>
        <p:nvSpPr>
          <p:cNvPr id="50" name="Oval 9"/>
          <p:cNvSpPr>
            <a:spLocks noChangeArrowheads="1"/>
          </p:cNvSpPr>
          <p:nvPr/>
        </p:nvSpPr>
        <p:spPr bwMode="auto">
          <a:xfrm>
            <a:off x="6092156" y="5082331"/>
            <a:ext cx="811212" cy="1219200"/>
          </a:xfrm>
          <a:prstGeom prst="ellipse">
            <a:avLst/>
          </a:prstGeom>
          <a:solidFill>
            <a:schemeClr val="accent3">
              <a:lumMod val="40000"/>
              <a:lumOff val="60000"/>
            </a:schemeClr>
          </a:solidFill>
          <a:ln w="12700">
            <a:solidFill>
              <a:schemeClr val="tx1"/>
            </a:solidFill>
            <a:round/>
            <a:headEnd/>
            <a:tailEnd/>
          </a:ln>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hu-HU" altLang="hu-HU" dirty="0" err="1" smtClean="0">
                <a:latin typeface="+mn-lt"/>
              </a:rPr>
              <a:t>Proj</a:t>
            </a:r>
            <a:r>
              <a:rPr lang="hu-HU" altLang="hu-HU" dirty="0" smtClean="0">
                <a:latin typeface="+mn-lt"/>
              </a:rPr>
              <a:t>.</a:t>
            </a:r>
            <a:endParaRPr lang="hu-HU" altLang="hu-HU" dirty="0">
              <a:latin typeface="+mn-lt"/>
            </a:endParaRPr>
          </a:p>
          <a:p>
            <a:pPr algn="ctr"/>
            <a:r>
              <a:rPr lang="hu-HU" altLang="hu-HU" dirty="0" err="1" smtClean="0">
                <a:latin typeface="+mn-lt"/>
              </a:rPr>
              <a:t>transf</a:t>
            </a:r>
            <a:endParaRPr lang="hu-HU" altLang="hu-HU" dirty="0">
              <a:latin typeface="+mn-lt"/>
            </a:endParaRPr>
          </a:p>
        </p:txBody>
      </p:sp>
      <p:sp>
        <p:nvSpPr>
          <p:cNvPr id="51" name="Line 17"/>
          <p:cNvSpPr>
            <a:spLocks noChangeShapeType="1"/>
          </p:cNvSpPr>
          <p:nvPr/>
        </p:nvSpPr>
        <p:spPr bwMode="auto">
          <a:xfrm flipH="1">
            <a:off x="6903369" y="5708401"/>
            <a:ext cx="16703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52" name="Oval 8"/>
          <p:cNvSpPr>
            <a:spLocks noChangeArrowheads="1"/>
          </p:cNvSpPr>
          <p:nvPr/>
        </p:nvSpPr>
        <p:spPr bwMode="auto">
          <a:xfrm>
            <a:off x="4992925" y="1787811"/>
            <a:ext cx="911225" cy="1219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hu-HU" altLang="hu-HU" dirty="0" err="1" smtClean="0">
                <a:latin typeface="+mn-lt"/>
              </a:rPr>
              <a:t>Inv</a:t>
            </a:r>
            <a:r>
              <a:rPr lang="hu-HU" altLang="hu-HU" dirty="0" smtClean="0">
                <a:latin typeface="+mn-lt"/>
              </a:rPr>
              <a:t>.</a:t>
            </a:r>
          </a:p>
          <a:p>
            <a:pPr algn="ctr"/>
            <a:r>
              <a:rPr lang="hu-HU" altLang="hu-HU" dirty="0" err="1" smtClean="0">
                <a:latin typeface="+mn-lt"/>
              </a:rPr>
              <a:t>Viewport</a:t>
            </a:r>
            <a:endParaRPr lang="hu-HU" altLang="hu-HU" dirty="0">
              <a:latin typeface="+mn-lt"/>
            </a:endParaRPr>
          </a:p>
          <a:p>
            <a:pPr algn="ctr"/>
            <a:r>
              <a:rPr lang="hu-HU" altLang="hu-HU" dirty="0" err="1" smtClean="0">
                <a:latin typeface="+mn-lt"/>
              </a:rPr>
              <a:t>transf</a:t>
            </a:r>
            <a:endParaRPr lang="hu-HU" altLang="hu-HU" dirty="0">
              <a:latin typeface="+mn-lt"/>
            </a:endParaRPr>
          </a:p>
        </p:txBody>
      </p:sp>
      <p:sp>
        <p:nvSpPr>
          <p:cNvPr id="53" name="Oval 9"/>
          <p:cNvSpPr>
            <a:spLocks noChangeArrowheads="1"/>
          </p:cNvSpPr>
          <p:nvPr/>
        </p:nvSpPr>
        <p:spPr bwMode="auto">
          <a:xfrm>
            <a:off x="6101048" y="1769871"/>
            <a:ext cx="811212" cy="1219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hu-HU" altLang="hu-HU" dirty="0" err="1" smtClean="0">
                <a:latin typeface="+mn-lt"/>
              </a:rPr>
              <a:t>Inv</a:t>
            </a:r>
            <a:r>
              <a:rPr lang="hu-HU" altLang="hu-HU" dirty="0" smtClean="0">
                <a:latin typeface="+mn-lt"/>
              </a:rPr>
              <a:t>.</a:t>
            </a:r>
          </a:p>
          <a:p>
            <a:pPr algn="ctr"/>
            <a:r>
              <a:rPr lang="hu-HU" altLang="hu-HU" dirty="0" err="1" smtClean="0">
                <a:latin typeface="+mn-lt"/>
              </a:rPr>
              <a:t>Proj</a:t>
            </a:r>
            <a:r>
              <a:rPr lang="hu-HU" altLang="hu-HU" dirty="0" smtClean="0">
                <a:latin typeface="+mn-lt"/>
              </a:rPr>
              <a:t>.</a:t>
            </a:r>
            <a:endParaRPr lang="hu-HU" altLang="hu-HU" dirty="0">
              <a:latin typeface="+mn-lt"/>
            </a:endParaRPr>
          </a:p>
          <a:p>
            <a:pPr algn="ctr"/>
            <a:r>
              <a:rPr lang="hu-HU" altLang="hu-HU" dirty="0" err="1" smtClean="0">
                <a:latin typeface="+mn-lt"/>
              </a:rPr>
              <a:t>transf</a:t>
            </a:r>
            <a:endParaRPr lang="hu-HU" altLang="hu-HU" dirty="0">
              <a:latin typeface="+mn-lt"/>
            </a:endParaRPr>
          </a:p>
        </p:txBody>
      </p:sp>
      <p:sp>
        <p:nvSpPr>
          <p:cNvPr id="54" name="Oval 9"/>
          <p:cNvSpPr>
            <a:spLocks noChangeArrowheads="1"/>
          </p:cNvSpPr>
          <p:nvPr/>
        </p:nvSpPr>
        <p:spPr bwMode="auto">
          <a:xfrm>
            <a:off x="7128284" y="1759448"/>
            <a:ext cx="811212" cy="1219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hu-HU" altLang="hu-HU" dirty="0" err="1" smtClean="0">
                <a:latin typeface="+mn-lt"/>
              </a:rPr>
              <a:t>Inv</a:t>
            </a:r>
            <a:r>
              <a:rPr lang="hu-HU" altLang="hu-HU" dirty="0" smtClean="0">
                <a:latin typeface="+mn-lt"/>
              </a:rPr>
              <a:t>.</a:t>
            </a:r>
          </a:p>
          <a:p>
            <a:pPr algn="ctr"/>
            <a:r>
              <a:rPr lang="hu-HU" altLang="hu-HU" dirty="0" err="1" smtClean="0">
                <a:latin typeface="+mn-lt"/>
              </a:rPr>
              <a:t>View</a:t>
            </a:r>
            <a:endParaRPr lang="hu-HU" altLang="hu-HU" dirty="0">
              <a:latin typeface="+mn-lt"/>
            </a:endParaRPr>
          </a:p>
          <a:p>
            <a:pPr algn="ctr"/>
            <a:r>
              <a:rPr lang="hu-HU" altLang="hu-HU" dirty="0" err="1" smtClean="0">
                <a:latin typeface="+mn-lt"/>
              </a:rPr>
              <a:t>transf</a:t>
            </a:r>
            <a:endParaRPr lang="hu-HU" altLang="hu-HU" dirty="0">
              <a:latin typeface="+mn-lt"/>
            </a:endParaRPr>
          </a:p>
        </p:txBody>
      </p:sp>
      <p:sp>
        <p:nvSpPr>
          <p:cNvPr id="55" name="Oval 10"/>
          <p:cNvSpPr>
            <a:spLocks noChangeArrowheads="1"/>
          </p:cNvSpPr>
          <p:nvPr/>
        </p:nvSpPr>
        <p:spPr bwMode="auto">
          <a:xfrm>
            <a:off x="8145288" y="1759448"/>
            <a:ext cx="891208" cy="1219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hu-HU" altLang="hu-HU" dirty="0" err="1" smtClean="0">
                <a:latin typeface="+mn-lt"/>
              </a:rPr>
              <a:t>Inv</a:t>
            </a:r>
            <a:r>
              <a:rPr lang="hu-HU" altLang="hu-HU" dirty="0" smtClean="0">
                <a:latin typeface="+mn-lt"/>
              </a:rPr>
              <a:t>.</a:t>
            </a:r>
          </a:p>
          <a:p>
            <a:pPr algn="ctr"/>
            <a:r>
              <a:rPr lang="hu-HU" altLang="hu-HU" dirty="0" err="1" smtClean="0">
                <a:latin typeface="+mn-lt"/>
              </a:rPr>
              <a:t>Model</a:t>
            </a:r>
            <a:endParaRPr lang="hu-HU" altLang="hu-HU" dirty="0">
              <a:latin typeface="+mn-lt"/>
            </a:endParaRPr>
          </a:p>
          <a:p>
            <a:pPr algn="ctr"/>
            <a:r>
              <a:rPr lang="hu-HU" altLang="hu-HU" dirty="0" err="1" smtClean="0">
                <a:latin typeface="+mn-lt"/>
              </a:rPr>
              <a:t>transf</a:t>
            </a:r>
            <a:r>
              <a:rPr lang="hu-HU" altLang="hu-HU" dirty="0">
                <a:latin typeface="+mn-lt"/>
              </a:rPr>
              <a:t>.</a:t>
            </a:r>
          </a:p>
        </p:txBody>
      </p:sp>
      <p:sp>
        <p:nvSpPr>
          <p:cNvPr id="56" name="Line 20"/>
          <p:cNvSpPr>
            <a:spLocks noChangeShapeType="1"/>
          </p:cNvSpPr>
          <p:nvPr/>
        </p:nvSpPr>
        <p:spPr bwMode="auto">
          <a:xfrm>
            <a:off x="4764137" y="2397411"/>
            <a:ext cx="228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57" name="Line 20"/>
          <p:cNvSpPr>
            <a:spLocks noChangeShapeType="1"/>
          </p:cNvSpPr>
          <p:nvPr/>
        </p:nvSpPr>
        <p:spPr bwMode="auto">
          <a:xfrm>
            <a:off x="5904148" y="2397411"/>
            <a:ext cx="228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58" name="Line 20"/>
          <p:cNvSpPr>
            <a:spLocks noChangeShapeType="1"/>
          </p:cNvSpPr>
          <p:nvPr/>
        </p:nvSpPr>
        <p:spPr bwMode="auto">
          <a:xfrm>
            <a:off x="6899684" y="2381536"/>
            <a:ext cx="228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59" name="Line 20"/>
          <p:cNvSpPr>
            <a:spLocks noChangeShapeType="1"/>
          </p:cNvSpPr>
          <p:nvPr/>
        </p:nvSpPr>
        <p:spPr bwMode="auto">
          <a:xfrm>
            <a:off x="7939496" y="2397411"/>
            <a:ext cx="228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60" name="Rectangle 38"/>
          <p:cNvSpPr>
            <a:spLocks noChangeArrowheads="1"/>
          </p:cNvSpPr>
          <p:nvPr/>
        </p:nvSpPr>
        <p:spPr bwMode="auto">
          <a:xfrm>
            <a:off x="4457951" y="2910241"/>
            <a:ext cx="90633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hu-HU" altLang="hu-HU" dirty="0" err="1" smtClean="0">
                <a:solidFill>
                  <a:srgbClr val="FF0000"/>
                </a:solidFill>
                <a:latin typeface="+mn-lt"/>
              </a:rPr>
              <a:t>Upside</a:t>
            </a:r>
            <a:endParaRPr lang="hu-HU" altLang="hu-HU" dirty="0" smtClean="0">
              <a:solidFill>
                <a:srgbClr val="FF0000"/>
              </a:solidFill>
              <a:latin typeface="+mn-lt"/>
            </a:endParaRPr>
          </a:p>
          <a:p>
            <a:r>
              <a:rPr lang="hu-HU" altLang="hu-HU" dirty="0" smtClean="0">
                <a:solidFill>
                  <a:srgbClr val="FF0000"/>
                </a:solidFill>
                <a:latin typeface="+mn-lt"/>
              </a:rPr>
              <a:t>down</a:t>
            </a:r>
            <a:r>
              <a:rPr lang="en-US" altLang="hu-HU" dirty="0" smtClean="0">
                <a:solidFill>
                  <a:srgbClr val="FF0000"/>
                </a:solidFill>
                <a:latin typeface="+mn-lt"/>
              </a:rPr>
              <a:t>!</a:t>
            </a:r>
            <a:endParaRPr lang="hu-HU" altLang="hu-HU" dirty="0">
              <a:solidFill>
                <a:srgbClr val="FF0000"/>
              </a:solidFill>
              <a:latin typeface="+mn-lt"/>
            </a:endParaRPr>
          </a:p>
        </p:txBody>
      </p:sp>
      <p:sp>
        <p:nvSpPr>
          <p:cNvPr id="49" name="Line 42"/>
          <p:cNvSpPr>
            <a:spLocks noChangeShapeType="1"/>
          </p:cNvSpPr>
          <p:nvPr/>
        </p:nvSpPr>
        <p:spPr bwMode="auto">
          <a:xfrm flipV="1">
            <a:off x="6531266" y="3007011"/>
            <a:ext cx="0" cy="50323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61" name="Line 42"/>
          <p:cNvSpPr>
            <a:spLocks noChangeShapeType="1"/>
          </p:cNvSpPr>
          <p:nvPr/>
        </p:nvSpPr>
        <p:spPr bwMode="auto">
          <a:xfrm flipV="1">
            <a:off x="6531266" y="2816932"/>
            <a:ext cx="777038" cy="69331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3" name="Szövegdoboz 2"/>
          <p:cNvSpPr txBox="1"/>
          <p:nvPr/>
        </p:nvSpPr>
        <p:spPr>
          <a:xfrm>
            <a:off x="4908409" y="4536079"/>
            <a:ext cx="1233030" cy="400110"/>
          </a:xfrm>
          <a:prstGeom prst="rect">
            <a:avLst/>
          </a:prstGeom>
          <a:noFill/>
        </p:spPr>
        <p:txBody>
          <a:bodyPr wrap="none" rtlCol="0">
            <a:spAutoFit/>
          </a:bodyPr>
          <a:lstStyle/>
          <a:p>
            <a:r>
              <a:rPr lang="en-US" i="1" dirty="0" smtClean="0"/>
              <a:t>CPU: app</a:t>
            </a:r>
            <a:endParaRPr lang="en-US" i="1" dirty="0"/>
          </a:p>
        </p:txBody>
      </p:sp>
      <p:sp>
        <p:nvSpPr>
          <p:cNvPr id="62" name="Szövegdoboz 61"/>
          <p:cNvSpPr txBox="1"/>
          <p:nvPr/>
        </p:nvSpPr>
        <p:spPr>
          <a:xfrm>
            <a:off x="3175088" y="2653068"/>
            <a:ext cx="848309" cy="707886"/>
          </a:xfrm>
          <a:prstGeom prst="rect">
            <a:avLst/>
          </a:prstGeom>
          <a:noFill/>
        </p:spPr>
        <p:txBody>
          <a:bodyPr wrap="none" rtlCol="0">
            <a:spAutoFit/>
          </a:bodyPr>
          <a:lstStyle/>
          <a:p>
            <a:r>
              <a:rPr lang="en-US" i="1" dirty="0" smtClean="0"/>
              <a:t>CPU: </a:t>
            </a:r>
          </a:p>
          <a:p>
            <a:r>
              <a:rPr lang="en-US" i="1" dirty="0" smtClean="0"/>
              <a:t>op sys</a:t>
            </a:r>
            <a:endParaRPr lang="en-US" i="1" dirty="0"/>
          </a:p>
        </p:txBody>
      </p:sp>
      <p:sp>
        <p:nvSpPr>
          <p:cNvPr id="4" name="Szövegdoboz 3"/>
          <p:cNvSpPr txBox="1"/>
          <p:nvPr/>
        </p:nvSpPr>
        <p:spPr>
          <a:xfrm>
            <a:off x="6647155" y="6344681"/>
            <a:ext cx="2074735" cy="400110"/>
          </a:xfrm>
          <a:prstGeom prst="rect">
            <a:avLst/>
          </a:prstGeom>
          <a:noFill/>
        </p:spPr>
        <p:txBody>
          <a:bodyPr wrap="none" rtlCol="0">
            <a:spAutoFit/>
          </a:bodyPr>
          <a:lstStyle/>
          <a:p>
            <a:r>
              <a:rPr lang="hu-HU" i="1" dirty="0" err="1"/>
              <a:t>S</a:t>
            </a:r>
            <a:r>
              <a:rPr lang="hu-HU" i="1" dirty="0" err="1" smtClean="0"/>
              <a:t>hader</a:t>
            </a:r>
            <a:r>
              <a:rPr lang="hu-HU" i="1" dirty="0" smtClean="0"/>
              <a:t> </a:t>
            </a:r>
            <a:r>
              <a:rPr lang="hu-HU" i="1" dirty="0" err="1" smtClean="0"/>
              <a:t>processors</a:t>
            </a:r>
            <a:endParaRPr lang="en-US" i="1" dirty="0"/>
          </a:p>
        </p:txBody>
      </p:sp>
      <p:sp>
        <p:nvSpPr>
          <p:cNvPr id="63" name="Szövegdoboz 62"/>
          <p:cNvSpPr txBox="1"/>
          <p:nvPr/>
        </p:nvSpPr>
        <p:spPr>
          <a:xfrm>
            <a:off x="3256627" y="4714911"/>
            <a:ext cx="1077539" cy="400110"/>
          </a:xfrm>
          <a:prstGeom prst="rect">
            <a:avLst/>
          </a:prstGeom>
          <a:noFill/>
        </p:spPr>
        <p:txBody>
          <a:bodyPr wrap="none" rtlCol="0">
            <a:spAutoFit/>
          </a:bodyPr>
          <a:lstStyle/>
          <a:p>
            <a:r>
              <a:rPr lang="hu-HU" i="1" dirty="0" smtClean="0"/>
              <a:t>GPU </a:t>
            </a:r>
            <a:r>
              <a:rPr lang="hu-HU" i="1" dirty="0" err="1" smtClean="0"/>
              <a:t>hw</a:t>
            </a:r>
            <a:endParaRPr lang="en-US" i="1" dirty="0"/>
          </a:p>
        </p:txBody>
      </p:sp>
    </p:spTree>
  </p:cSld>
  <p:clrMapOvr>
    <a:masterClrMapping/>
  </p:clrMapOvr>
  <p:transition spd="slow">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1"/>
          <p:cNvSpPr>
            <a:spLocks noGrp="1"/>
          </p:cNvSpPr>
          <p:nvPr>
            <p:ph type="title"/>
          </p:nvPr>
        </p:nvSpPr>
        <p:spPr>
          <a:xfrm>
            <a:off x="431540" y="332656"/>
            <a:ext cx="8229600" cy="857250"/>
          </a:xfrm>
        </p:spPr>
        <p:txBody>
          <a:bodyPr/>
          <a:lstStyle/>
          <a:p>
            <a:r>
              <a:rPr lang="hu-HU" dirty="0" err="1" smtClean="0">
                <a:solidFill>
                  <a:srgbClr val="FF0000"/>
                </a:solidFill>
              </a:rPr>
              <a:t>Simulation</a:t>
            </a:r>
            <a:endParaRPr lang="en-US" dirty="0">
              <a:solidFill>
                <a:srgbClr val="FF0000"/>
              </a:solidFill>
            </a:endParaRPr>
          </a:p>
        </p:txBody>
      </p:sp>
      <mc:AlternateContent xmlns:mc="http://schemas.openxmlformats.org/markup-compatibility/2006" xmlns:a14="http://schemas.microsoft.com/office/drawing/2010/main">
        <mc:Choice Requires="a14">
          <p:sp>
            <p:nvSpPr>
              <p:cNvPr id="6" name="Szövegdoboz 5"/>
              <p:cNvSpPr txBox="1"/>
              <p:nvPr/>
            </p:nvSpPr>
            <p:spPr>
              <a:xfrm>
                <a:off x="3851920" y="1923676"/>
                <a:ext cx="5164261" cy="3326616"/>
              </a:xfrm>
              <a:prstGeom prst="rect">
                <a:avLst/>
              </a:prstGeom>
              <a:noFill/>
            </p:spPr>
            <p:txBody>
              <a:bodyPr wrap="square" rtlCol="0">
                <a:spAutoFit/>
              </a:bodyPr>
              <a:lstStyle/>
              <a:p>
                <a:r>
                  <a:rPr lang="en-US" sz="2400" dirty="0" smtClean="0"/>
                  <a:t>State: </a:t>
                </a:r>
                <a14:m>
                  <m:oMath xmlns:m="http://schemas.openxmlformats.org/officeDocument/2006/math">
                    <m:sSub>
                      <m:sSubPr>
                        <m:ctrlPr>
                          <a:rPr lang="en-US" sz="2400" i="1" smtClean="0">
                            <a:latin typeface="Cambria Math" panose="02040503050406030204" pitchFamily="18" charset="0"/>
                          </a:rPr>
                        </m:ctrlPr>
                      </m:sSubPr>
                      <m:e>
                        <m:r>
                          <a:rPr lang="en-US" sz="2400" b="1" i="1" smtClean="0">
                            <a:latin typeface="Cambria Math"/>
                          </a:rPr>
                          <m:t>𝒓</m:t>
                        </m:r>
                      </m:e>
                      <m:sub>
                        <m:r>
                          <a:rPr lang="en-US" sz="2400" b="0" i="1" smtClean="0">
                            <a:latin typeface="Cambria Math"/>
                          </a:rPr>
                          <m:t>𝑖</m:t>
                        </m:r>
                      </m:sub>
                    </m:sSub>
                  </m:oMath>
                </a14:m>
                <a:r>
                  <a:rPr lang="en-US" sz="2400" dirty="0" smtClean="0"/>
                  <a:t>, </a:t>
                </a:r>
                <a14:m>
                  <m:oMath xmlns:m="http://schemas.openxmlformats.org/officeDocument/2006/math">
                    <m:sSub>
                      <m:sSubPr>
                        <m:ctrlPr>
                          <a:rPr lang="en-US" sz="2400" i="1" smtClean="0">
                            <a:latin typeface="Cambria Math" panose="02040503050406030204" pitchFamily="18" charset="0"/>
                          </a:rPr>
                        </m:ctrlPr>
                      </m:sSubPr>
                      <m:e>
                        <m:r>
                          <a:rPr lang="en-US" sz="2400" b="1" i="1" smtClean="0">
                            <a:latin typeface="Cambria Math"/>
                          </a:rPr>
                          <m:t>𝒗</m:t>
                        </m:r>
                      </m:e>
                      <m:sub>
                        <m:r>
                          <a:rPr lang="en-US" sz="2400" b="0" i="1" smtClean="0">
                            <a:latin typeface="Cambria Math"/>
                          </a:rPr>
                          <m:t>𝑖</m:t>
                        </m:r>
                      </m:sub>
                    </m:sSub>
                  </m:oMath>
                </a14:m>
                <a:endParaRPr lang="en-US" sz="2400" dirty="0" smtClean="0"/>
              </a:p>
              <a:p>
                <a:r>
                  <a:rPr lang="en-US" sz="2400" dirty="0"/>
                  <a:t>f</a:t>
                </a:r>
                <a:r>
                  <a:rPr lang="en-US" sz="2400" dirty="0" smtClean="0"/>
                  <a:t>or(</a:t>
                </a:r>
                <a14:m>
                  <m:oMath xmlns:m="http://schemas.openxmlformats.org/officeDocument/2006/math">
                    <m:r>
                      <m:rPr>
                        <m:sty m:val="p"/>
                      </m:rPr>
                      <a:rPr lang="en-US" sz="2400" b="0" i="0" smtClean="0">
                        <a:latin typeface="Cambria Math"/>
                      </a:rPr>
                      <m:t>t</m:t>
                    </m:r>
                    <m:r>
                      <a:rPr lang="en-US" sz="2400" b="0" i="0" smtClean="0">
                        <a:latin typeface="Cambria Math"/>
                      </a:rPr>
                      <m:t> </m:t>
                    </m:r>
                  </m:oMath>
                </a14:m>
                <a:r>
                  <a:rPr lang="en-US" sz="2400" dirty="0" smtClean="0"/>
                  <a:t>= 0; </a:t>
                </a:r>
                <a14:m>
                  <m:oMath xmlns:m="http://schemas.openxmlformats.org/officeDocument/2006/math">
                    <m:r>
                      <m:rPr>
                        <m:sty m:val="p"/>
                      </m:rPr>
                      <a:rPr lang="en-US" sz="2400" b="0" i="0" smtClean="0">
                        <a:latin typeface="Cambria Math"/>
                      </a:rPr>
                      <m:t>t</m:t>
                    </m:r>
                    <m:r>
                      <a:rPr lang="en-US" sz="2400" b="0" i="0" smtClean="0">
                        <a:latin typeface="Cambria Math"/>
                      </a:rPr>
                      <m:t> </m:t>
                    </m:r>
                  </m:oMath>
                </a14:m>
                <a:r>
                  <a:rPr lang="en-US" sz="2400" dirty="0" smtClean="0"/>
                  <a:t>&lt; T; </a:t>
                </a:r>
                <a14:m>
                  <m:oMath xmlns:m="http://schemas.openxmlformats.org/officeDocument/2006/math">
                    <m:r>
                      <m:rPr>
                        <m:sty m:val="p"/>
                      </m:rPr>
                      <a:rPr lang="en-US" sz="2400" b="0" i="0" smtClean="0">
                        <a:latin typeface="Cambria Math"/>
                      </a:rPr>
                      <m:t>t</m:t>
                    </m:r>
                    <m:r>
                      <a:rPr lang="en-US" sz="2400" b="0" i="0" smtClean="0">
                        <a:latin typeface="Cambria Math"/>
                      </a:rPr>
                      <m:t> </m:t>
                    </m:r>
                  </m:oMath>
                </a14:m>
                <a:r>
                  <a:rPr lang="en-US" sz="2400" dirty="0" smtClean="0"/>
                  <a:t>+= </a:t>
                </a:r>
                <a14:m>
                  <m:oMath xmlns:m="http://schemas.openxmlformats.org/officeDocument/2006/math">
                    <m:r>
                      <m:rPr>
                        <m:sty m:val="p"/>
                      </m:rPr>
                      <a:rPr lang="en-US" sz="2400" b="0" i="0" smtClean="0">
                        <a:latin typeface="Cambria Math"/>
                      </a:rPr>
                      <m:t>dt</m:t>
                    </m:r>
                  </m:oMath>
                </a14:m>
                <a:r>
                  <a:rPr lang="en-US" sz="2400" dirty="0" smtClean="0"/>
                  <a:t>) { // </a:t>
                </a:r>
                <a:r>
                  <a:rPr lang="en-US" sz="2400" dirty="0" err="1" smtClean="0"/>
                  <a:t>onIdle</a:t>
                </a:r>
                <a:endParaRPr lang="en-US" sz="2400" dirty="0" smtClean="0"/>
              </a:p>
              <a:p>
                <a:pPr marL="357188"/>
                <a:r>
                  <a:rPr lang="en-US" sz="2400" dirty="0"/>
                  <a:t>f</a:t>
                </a:r>
                <a:r>
                  <a:rPr lang="en-US" sz="2400" dirty="0" smtClean="0"/>
                  <a:t>or each node </a:t>
                </a:r>
                <a14:m>
                  <m:oMath xmlns:m="http://schemas.openxmlformats.org/officeDocument/2006/math">
                    <m:r>
                      <a:rPr lang="en-US" sz="2400" i="1" dirty="0" smtClean="0">
                        <a:latin typeface="Cambria Math"/>
                      </a:rPr>
                      <m:t>𝑖</m:t>
                    </m:r>
                  </m:oMath>
                </a14:m>
                <a:r>
                  <a:rPr lang="en-US" sz="2400" dirty="0" smtClean="0"/>
                  <a:t> {</a:t>
                </a:r>
                <a:endParaRPr lang="en-US" sz="3200" b="1" i="1" dirty="0" smtClean="0">
                  <a:latin typeface="Cambria Math"/>
                </a:endParaRPr>
              </a:p>
              <a:p>
                <a:pPr marL="714375"/>
                <a14:m>
                  <m:oMath xmlns:m="http://schemas.openxmlformats.org/officeDocument/2006/math">
                    <m:nary>
                      <m:naryPr>
                        <m:chr m:val="∑"/>
                        <m:subHide m:val="on"/>
                        <m:supHide m:val="on"/>
                        <m:ctrlPr>
                          <a:rPr lang="en-US" sz="2400" i="1" dirty="0">
                            <a:latin typeface="Cambria Math" panose="02040503050406030204" pitchFamily="18" charset="0"/>
                          </a:rPr>
                        </m:ctrlPr>
                      </m:naryPr>
                      <m:sub/>
                      <m:sup/>
                      <m:e>
                        <m:acc>
                          <m:accPr>
                            <m:chr m:val="⃗"/>
                            <m:ctrlPr>
                              <a:rPr lang="hu-HU" sz="2400" i="1" dirty="0">
                                <a:latin typeface="Cambria Math" panose="02040503050406030204" pitchFamily="18" charset="0"/>
                              </a:rPr>
                            </m:ctrlPr>
                          </m:accPr>
                          <m:e>
                            <m:r>
                              <a:rPr lang="hu-HU" sz="2400" i="1" dirty="0">
                                <a:latin typeface="Cambria Math"/>
                              </a:rPr>
                              <m:t>𝐹</m:t>
                            </m:r>
                          </m:e>
                        </m:acc>
                      </m:e>
                    </m:nary>
                    <m:r>
                      <a:rPr lang="en-US" sz="2400" b="0" i="1" dirty="0" smtClean="0">
                        <a:latin typeface="Cambria Math"/>
                      </a:rPr>
                      <m:t>=</m:t>
                    </m:r>
                  </m:oMath>
                </a14:m>
                <a:r>
                  <a:rPr lang="en-US" sz="2400" dirty="0"/>
                  <a:t> </a:t>
                </a:r>
                <a14:m>
                  <m:oMath xmlns:m="http://schemas.openxmlformats.org/officeDocument/2006/math">
                    <m:nary>
                      <m:naryPr>
                        <m:chr m:val="∑"/>
                        <m:subHide m:val="on"/>
                        <m:supHide m:val="on"/>
                        <m:ctrlPr>
                          <a:rPr lang="en-US" sz="2400" i="1" dirty="0">
                            <a:latin typeface="Cambria Math" panose="02040503050406030204" pitchFamily="18" charset="0"/>
                          </a:rPr>
                        </m:ctrlPr>
                      </m:naryPr>
                      <m:sub/>
                      <m:sup/>
                      <m:e>
                        <m:f>
                          <m:fPr>
                            <m:ctrlPr>
                              <a:rPr lang="en-US" sz="2400" i="1" dirty="0">
                                <a:latin typeface="Cambria Math" panose="02040503050406030204" pitchFamily="18" charset="0"/>
                              </a:rPr>
                            </m:ctrlPr>
                          </m:fPr>
                          <m:num>
                            <m:sSub>
                              <m:sSubPr>
                                <m:ctrlPr>
                                  <a:rPr lang="en-US" sz="2400" i="1" dirty="0">
                                    <a:latin typeface="Cambria Math" panose="02040503050406030204" pitchFamily="18" charset="0"/>
                                  </a:rPr>
                                </m:ctrlPr>
                              </m:sSubPr>
                              <m:e>
                                <m:r>
                                  <a:rPr lang="en-US" sz="2400" i="1" dirty="0">
                                    <a:latin typeface="Cambria Math"/>
                                  </a:rPr>
                                  <m:t>𝑞</m:t>
                                </m:r>
                              </m:e>
                              <m:sub>
                                <m:r>
                                  <a:rPr lang="hu-HU" sz="2400" b="0" i="1" dirty="0" smtClean="0">
                                    <a:latin typeface="Cambria Math"/>
                                  </a:rPr>
                                  <m:t>𝑖</m:t>
                                </m:r>
                              </m:sub>
                            </m:sSub>
                            <m:sSub>
                              <m:sSubPr>
                                <m:ctrlPr>
                                  <a:rPr lang="en-US" sz="2400" i="1" dirty="0">
                                    <a:latin typeface="Cambria Math" panose="02040503050406030204" pitchFamily="18" charset="0"/>
                                  </a:rPr>
                                </m:ctrlPr>
                              </m:sSubPr>
                              <m:e>
                                <m:r>
                                  <a:rPr lang="en-US" sz="2400" i="1" dirty="0">
                                    <a:latin typeface="Cambria Math"/>
                                  </a:rPr>
                                  <m:t>𝑞</m:t>
                                </m:r>
                              </m:e>
                              <m:sub>
                                <m:r>
                                  <a:rPr lang="hu-HU" sz="2400" b="0" i="1" dirty="0" smtClean="0">
                                    <a:latin typeface="Cambria Math"/>
                                  </a:rPr>
                                  <m:t>𝑗</m:t>
                                </m:r>
                              </m:sub>
                            </m:sSub>
                          </m:num>
                          <m:den>
                            <m:r>
                              <a:rPr lang="en-US" sz="2400" i="1" dirty="0">
                                <a:latin typeface="Cambria Math"/>
                              </a:rPr>
                              <m:t>2</m:t>
                            </m:r>
                            <m:r>
                              <a:rPr lang="en-US" sz="2400" i="1" dirty="0">
                                <a:latin typeface="Cambria Math"/>
                                <a:ea typeface="Cambria Math"/>
                              </a:rPr>
                              <m:t>𝜋𝜀</m:t>
                            </m:r>
                            <m:sSub>
                              <m:sSubPr>
                                <m:ctrlPr>
                                  <a:rPr lang="en-US" sz="2400" i="1" dirty="0" smtClean="0">
                                    <a:latin typeface="Cambria Math" panose="02040503050406030204" pitchFamily="18" charset="0"/>
                                    <a:ea typeface="Cambria Math"/>
                                  </a:rPr>
                                </m:ctrlPr>
                              </m:sSubPr>
                              <m:e>
                                <m:r>
                                  <a:rPr lang="hu-HU" sz="2400" b="0" i="1" dirty="0" smtClean="0">
                                    <a:latin typeface="Cambria Math"/>
                                    <a:ea typeface="Cambria Math"/>
                                  </a:rPr>
                                  <m:t>𝑑</m:t>
                                </m:r>
                              </m:e>
                              <m:sub>
                                <m:r>
                                  <a:rPr lang="hu-HU" sz="2400" b="0" i="1" dirty="0" smtClean="0">
                                    <a:latin typeface="Cambria Math"/>
                                    <a:ea typeface="Cambria Math"/>
                                  </a:rPr>
                                  <m:t>𝑗𝑖</m:t>
                                </m:r>
                              </m:sub>
                            </m:sSub>
                          </m:den>
                        </m:f>
                        <m:acc>
                          <m:accPr>
                            <m:chr m:val="⃗"/>
                            <m:ctrlPr>
                              <a:rPr lang="hu-HU" sz="2400" i="1" dirty="0">
                                <a:latin typeface="Cambria Math" panose="02040503050406030204" pitchFamily="18" charset="0"/>
                              </a:rPr>
                            </m:ctrlPr>
                          </m:accPr>
                          <m:e>
                            <m:sSub>
                              <m:sSubPr>
                                <m:ctrlPr>
                                  <a:rPr lang="hu-HU" sz="2400" i="1" dirty="0">
                                    <a:latin typeface="Cambria Math" panose="02040503050406030204" pitchFamily="18" charset="0"/>
                                  </a:rPr>
                                </m:ctrlPr>
                              </m:sSubPr>
                              <m:e>
                                <m:r>
                                  <a:rPr lang="en-US" sz="2400" i="1" dirty="0">
                                    <a:latin typeface="Cambria Math"/>
                                  </a:rPr>
                                  <m:t>𝑒</m:t>
                                </m:r>
                              </m:e>
                              <m:sub>
                                <m:r>
                                  <a:rPr lang="hu-HU" sz="2400" b="0" i="1" dirty="0" smtClean="0">
                                    <a:latin typeface="Cambria Math"/>
                                  </a:rPr>
                                  <m:t>𝑗𝑖</m:t>
                                </m:r>
                              </m:sub>
                            </m:sSub>
                          </m:e>
                        </m:acc>
                        <m:r>
                          <a:rPr lang="hu-HU" sz="2400" b="0" i="1" dirty="0" smtClean="0">
                            <a:latin typeface="Cambria Math"/>
                          </a:rPr>
                          <m:t>−</m:t>
                        </m:r>
                      </m:e>
                    </m:nary>
                    <m:r>
                      <m:rPr>
                        <m:sty m:val="p"/>
                      </m:rPr>
                      <a:rPr lang="el-GR" sz="2400" i="1" dirty="0">
                        <a:latin typeface="Cambria Math"/>
                        <a:ea typeface="Cambria Math"/>
                      </a:rPr>
                      <m:t>ρ</m:t>
                    </m:r>
                    <m:acc>
                      <m:accPr>
                        <m:chr m:val="⃗"/>
                        <m:ctrlPr>
                          <a:rPr lang="hu-HU" sz="2400" i="1" dirty="0">
                            <a:latin typeface="Cambria Math" panose="02040503050406030204" pitchFamily="18" charset="0"/>
                          </a:rPr>
                        </m:ctrlPr>
                      </m:accPr>
                      <m:e>
                        <m:sSub>
                          <m:sSubPr>
                            <m:ctrlPr>
                              <a:rPr lang="en-US" sz="2400" i="1">
                                <a:latin typeface="Cambria Math" panose="02040503050406030204" pitchFamily="18" charset="0"/>
                              </a:rPr>
                            </m:ctrlPr>
                          </m:sSubPr>
                          <m:e>
                            <m:r>
                              <a:rPr lang="en-US" sz="2400" b="1" i="1">
                                <a:latin typeface="Cambria Math"/>
                              </a:rPr>
                              <m:t>𝒗</m:t>
                            </m:r>
                          </m:e>
                          <m:sub>
                            <m:r>
                              <a:rPr lang="en-US" sz="2400" i="1">
                                <a:latin typeface="Cambria Math"/>
                              </a:rPr>
                              <m:t>𝑖</m:t>
                            </m:r>
                          </m:sub>
                        </m:sSub>
                      </m:e>
                    </m:acc>
                  </m:oMath>
                </a14:m>
                <a:endParaRPr lang="en-US" sz="2400" b="0" i="1" dirty="0" smtClean="0">
                  <a:latin typeface="Cambria Math"/>
                </a:endParaRPr>
              </a:p>
              <a:p>
                <a:pPr marL="714375"/>
                <a14:m>
                  <m:oMath xmlns:m="http://schemas.openxmlformats.org/officeDocument/2006/math">
                    <m:sSub>
                      <m:sSubPr>
                        <m:ctrlPr>
                          <a:rPr lang="en-US" sz="2400" i="1" smtClean="0">
                            <a:latin typeface="Cambria Math" panose="02040503050406030204" pitchFamily="18" charset="0"/>
                          </a:rPr>
                        </m:ctrlPr>
                      </m:sSubPr>
                      <m:e>
                        <m:r>
                          <a:rPr lang="en-US" sz="2400" b="1" i="1" smtClean="0">
                            <a:latin typeface="Cambria Math"/>
                          </a:rPr>
                          <m:t>𝒗</m:t>
                        </m:r>
                      </m:e>
                      <m:sub>
                        <m:r>
                          <a:rPr lang="en-US" sz="2400" b="0" i="1" smtClean="0">
                            <a:latin typeface="Cambria Math"/>
                          </a:rPr>
                          <m:t>𝑖</m:t>
                        </m:r>
                      </m:sub>
                    </m:sSub>
                    <m:r>
                      <a:rPr lang="en-US" sz="2400" b="0" i="1" smtClean="0">
                        <a:latin typeface="Cambria Math"/>
                      </a:rPr>
                      <m:t>+=</m:t>
                    </m:r>
                    <m:nary>
                      <m:naryPr>
                        <m:chr m:val="∑"/>
                        <m:subHide m:val="on"/>
                        <m:supHide m:val="on"/>
                        <m:ctrlPr>
                          <a:rPr lang="en-US" sz="2400" i="1" dirty="0">
                            <a:latin typeface="Cambria Math" panose="02040503050406030204" pitchFamily="18" charset="0"/>
                          </a:rPr>
                        </m:ctrlPr>
                      </m:naryPr>
                      <m:sub/>
                      <m:sup/>
                      <m:e>
                        <m:acc>
                          <m:accPr>
                            <m:chr m:val="⃗"/>
                            <m:ctrlPr>
                              <a:rPr lang="hu-HU" sz="2400" i="1" dirty="0">
                                <a:latin typeface="Cambria Math" panose="02040503050406030204" pitchFamily="18" charset="0"/>
                              </a:rPr>
                            </m:ctrlPr>
                          </m:accPr>
                          <m:e>
                            <m:r>
                              <a:rPr lang="hu-HU" sz="2400" i="1" dirty="0">
                                <a:latin typeface="Cambria Math"/>
                              </a:rPr>
                              <m:t>𝐹</m:t>
                            </m:r>
                          </m:e>
                        </m:acc>
                      </m:e>
                    </m:nary>
                    <m:r>
                      <a:rPr lang="en-US" sz="2400" b="0" i="1" smtClean="0">
                        <a:latin typeface="Cambria Math"/>
                      </a:rPr>
                      <m:t>/</m:t>
                    </m:r>
                    <m:r>
                      <a:rPr lang="en-US" sz="2400" b="0" i="1" smtClean="0">
                        <a:latin typeface="Cambria Math"/>
                      </a:rPr>
                      <m:t>𝑚</m:t>
                    </m:r>
                    <m:r>
                      <a:rPr lang="en-US" sz="2400" b="0" i="1" smtClean="0">
                        <a:latin typeface="Cambria Math"/>
                        <a:ea typeface="Cambria Math"/>
                      </a:rPr>
                      <m:t>∙</m:t>
                    </m:r>
                  </m:oMath>
                </a14:m>
                <a:r>
                  <a:rPr lang="en-US" sz="2400" b="0" dirty="0" smtClean="0"/>
                  <a:t> </a:t>
                </a:r>
                <a14:m>
                  <m:oMath xmlns:m="http://schemas.openxmlformats.org/officeDocument/2006/math">
                    <m:r>
                      <m:rPr>
                        <m:sty m:val="p"/>
                      </m:rPr>
                      <a:rPr lang="en-US" sz="2400" b="0" i="0" smtClean="0">
                        <a:latin typeface="Cambria Math"/>
                      </a:rPr>
                      <m:t>d</m:t>
                    </m:r>
                    <m:r>
                      <a:rPr lang="en-US" sz="2400" b="0" i="1" smtClean="0">
                        <a:latin typeface="Cambria Math"/>
                      </a:rPr>
                      <m:t>𝑡</m:t>
                    </m:r>
                  </m:oMath>
                </a14:m>
                <a:endParaRPr lang="en-US" sz="2400" b="0" i="1" dirty="0" smtClean="0">
                  <a:latin typeface="Cambria Math"/>
                </a:endParaRPr>
              </a:p>
              <a:p>
                <a:pPr marL="714375"/>
                <a14:m>
                  <m:oMath xmlns:m="http://schemas.openxmlformats.org/officeDocument/2006/math">
                    <m:sSub>
                      <m:sSubPr>
                        <m:ctrlPr>
                          <a:rPr lang="en-US" sz="2400" i="1" smtClean="0">
                            <a:latin typeface="Cambria Math" panose="02040503050406030204" pitchFamily="18" charset="0"/>
                          </a:rPr>
                        </m:ctrlPr>
                      </m:sSubPr>
                      <m:e>
                        <m:r>
                          <a:rPr lang="en-US" sz="2400" b="1" i="1" smtClean="0">
                            <a:latin typeface="Cambria Math"/>
                          </a:rPr>
                          <m:t>𝒓</m:t>
                        </m:r>
                      </m:e>
                      <m:sub>
                        <m:r>
                          <a:rPr lang="en-US" sz="2400" b="0" i="1" smtClean="0">
                            <a:latin typeface="Cambria Math"/>
                          </a:rPr>
                          <m:t>𝑖</m:t>
                        </m:r>
                      </m:sub>
                    </m:sSub>
                    <m:r>
                      <a:rPr lang="en-US" sz="2400" b="0" i="1" smtClean="0">
                        <a:latin typeface="Cambria Math"/>
                      </a:rPr>
                      <m:t>+=</m:t>
                    </m:r>
                    <m:sSub>
                      <m:sSubPr>
                        <m:ctrlPr>
                          <a:rPr lang="en-US" sz="2400" i="1" smtClean="0">
                            <a:latin typeface="Cambria Math" panose="02040503050406030204" pitchFamily="18" charset="0"/>
                          </a:rPr>
                        </m:ctrlPr>
                      </m:sSubPr>
                      <m:e>
                        <m:r>
                          <a:rPr lang="en-US" sz="2400" b="1" i="1" smtClean="0">
                            <a:latin typeface="Cambria Math"/>
                          </a:rPr>
                          <m:t>𝒗</m:t>
                        </m:r>
                      </m:e>
                      <m:sub>
                        <m:r>
                          <a:rPr lang="en-US" sz="2400" b="0" i="1" smtClean="0">
                            <a:latin typeface="Cambria Math"/>
                          </a:rPr>
                          <m:t>𝑖</m:t>
                        </m:r>
                      </m:sub>
                    </m:sSub>
                    <m:r>
                      <a:rPr lang="en-US" sz="2400" b="0" i="1" smtClean="0">
                        <a:latin typeface="Cambria Math"/>
                        <a:ea typeface="Cambria Math"/>
                      </a:rPr>
                      <m:t>∙</m:t>
                    </m:r>
                  </m:oMath>
                </a14:m>
                <a:r>
                  <a:rPr lang="en-US" sz="2400" b="0" dirty="0" smtClean="0"/>
                  <a:t> </a:t>
                </a:r>
                <a14:m>
                  <m:oMath xmlns:m="http://schemas.openxmlformats.org/officeDocument/2006/math">
                    <m:r>
                      <m:rPr>
                        <m:sty m:val="p"/>
                      </m:rPr>
                      <a:rPr lang="en-US" sz="2400" b="0" i="0" smtClean="0">
                        <a:latin typeface="Cambria Math"/>
                      </a:rPr>
                      <m:t>d</m:t>
                    </m:r>
                    <m:r>
                      <a:rPr lang="en-US" sz="2400" b="0" i="1" smtClean="0">
                        <a:latin typeface="Cambria Math"/>
                      </a:rPr>
                      <m:t>𝑡</m:t>
                    </m:r>
                  </m:oMath>
                </a14:m>
                <a:endParaRPr lang="en-US" sz="2400" b="0" dirty="0" smtClean="0"/>
              </a:p>
              <a:p>
                <a:pPr marL="357188"/>
                <a:r>
                  <a:rPr lang="en-US" sz="2400" b="0" dirty="0" smtClean="0">
                    <a:latin typeface="Cambria Math"/>
                  </a:rPr>
                  <a:t>}</a:t>
                </a:r>
              </a:p>
              <a:p>
                <a:r>
                  <a:rPr lang="en-US" sz="2400" dirty="0">
                    <a:latin typeface="Cambria Math"/>
                  </a:rPr>
                  <a:t>}</a:t>
                </a:r>
                <a:endParaRPr lang="en-US" sz="2400" dirty="0" smtClean="0">
                  <a:latin typeface="Cambria Math"/>
                </a:endParaRPr>
              </a:p>
            </p:txBody>
          </p:sp>
        </mc:Choice>
        <mc:Fallback xmlns="">
          <p:sp>
            <p:nvSpPr>
              <p:cNvPr id="6" name="Szövegdoboz 5"/>
              <p:cNvSpPr txBox="1">
                <a:spLocks noRot="1" noChangeAspect="1" noMove="1" noResize="1" noEditPoints="1" noAdjustHandles="1" noChangeArrowheads="1" noChangeShapeType="1" noTextEdit="1"/>
              </p:cNvSpPr>
              <p:nvPr/>
            </p:nvSpPr>
            <p:spPr>
              <a:xfrm>
                <a:off x="3851920" y="1923676"/>
                <a:ext cx="5164261" cy="3326616"/>
              </a:xfrm>
              <a:prstGeom prst="rect">
                <a:avLst/>
              </a:prstGeom>
              <a:blipFill rotWithShape="1">
                <a:blip r:embed="rId3"/>
                <a:stretch>
                  <a:fillRect l="-1889" t="-1468" b="-3303"/>
                </a:stretch>
              </a:blipFill>
            </p:spPr>
            <p:txBody>
              <a:bodyPr/>
              <a:lstStyle/>
              <a:p>
                <a:r>
                  <a:rPr lang="en-US">
                    <a:noFill/>
                  </a:rPr>
                  <a:t> </a:t>
                </a:r>
              </a:p>
            </p:txBody>
          </p:sp>
        </mc:Fallback>
      </mc:AlternateContent>
      <p:sp>
        <p:nvSpPr>
          <p:cNvPr id="7" name="Szalagnyíl jobbra 6"/>
          <p:cNvSpPr/>
          <p:nvPr/>
        </p:nvSpPr>
        <p:spPr>
          <a:xfrm flipV="1">
            <a:off x="3287824" y="2384882"/>
            <a:ext cx="576064" cy="286540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églalap 7"/>
          <p:cNvSpPr/>
          <p:nvPr/>
        </p:nvSpPr>
        <p:spPr>
          <a:xfrm>
            <a:off x="2915816" y="1851670"/>
            <a:ext cx="5976664" cy="35935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églalap 8"/>
              <p:cNvSpPr/>
              <p:nvPr/>
            </p:nvSpPr>
            <p:spPr>
              <a:xfrm>
                <a:off x="431540" y="1913127"/>
                <a:ext cx="1686424" cy="1010469"/>
              </a:xfrm>
              <a:prstGeom prst="rect">
                <a:avLst/>
              </a:prstGeom>
              <a:ln>
                <a:solidFill>
                  <a:schemeClr val="tx1"/>
                </a:solidFill>
              </a:ln>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800" i="1" dirty="0" smtClean="0">
                              <a:latin typeface="Cambria Math" panose="02040503050406030204" pitchFamily="18" charset="0"/>
                            </a:rPr>
                          </m:ctrlPr>
                        </m:fPr>
                        <m:num>
                          <m:r>
                            <m:rPr>
                              <m:sty m:val="p"/>
                            </m:rPr>
                            <a:rPr lang="en-US" sz="2800" i="0" dirty="0" smtClean="0">
                              <a:latin typeface="Cambria Math"/>
                            </a:rPr>
                            <m:t>d</m:t>
                          </m:r>
                          <m:acc>
                            <m:accPr>
                              <m:chr m:val="⃗"/>
                              <m:ctrlPr>
                                <a:rPr lang="hu-HU" sz="2800" i="1" dirty="0">
                                  <a:latin typeface="Cambria Math" panose="02040503050406030204" pitchFamily="18" charset="0"/>
                                </a:rPr>
                              </m:ctrlPr>
                            </m:accPr>
                            <m:e>
                              <m:r>
                                <a:rPr lang="hu-HU" sz="2800" i="1" dirty="0">
                                  <a:latin typeface="Cambria Math"/>
                                </a:rPr>
                                <m:t>𝑣</m:t>
                              </m:r>
                            </m:e>
                          </m:acc>
                        </m:num>
                        <m:den>
                          <m:r>
                            <m:rPr>
                              <m:sty m:val="p"/>
                            </m:rPr>
                            <a:rPr lang="en-US" sz="2800" i="0" dirty="0" smtClean="0">
                              <a:latin typeface="Cambria Math"/>
                            </a:rPr>
                            <m:t>d</m:t>
                          </m:r>
                          <m:r>
                            <a:rPr lang="hu-HU" sz="2800" b="0" i="1" dirty="0" smtClean="0">
                              <a:latin typeface="Cambria Math"/>
                            </a:rPr>
                            <m:t>𝑡</m:t>
                          </m:r>
                        </m:den>
                      </m:f>
                      <m:r>
                        <a:rPr lang="en-US" sz="2800" i="1" dirty="0">
                          <a:latin typeface="Cambria Math"/>
                        </a:rPr>
                        <m:t>=</m:t>
                      </m:r>
                      <m:f>
                        <m:fPr>
                          <m:ctrlPr>
                            <a:rPr lang="en-US" sz="2800" i="1" dirty="0">
                              <a:latin typeface="Cambria Math" panose="02040503050406030204" pitchFamily="18" charset="0"/>
                            </a:rPr>
                          </m:ctrlPr>
                        </m:fPr>
                        <m:num>
                          <m:nary>
                            <m:naryPr>
                              <m:chr m:val="∑"/>
                              <m:subHide m:val="on"/>
                              <m:supHide m:val="on"/>
                              <m:ctrlPr>
                                <a:rPr lang="en-US" sz="2800" i="1" dirty="0" smtClean="0">
                                  <a:latin typeface="Cambria Math" panose="02040503050406030204" pitchFamily="18" charset="0"/>
                                </a:rPr>
                              </m:ctrlPr>
                            </m:naryPr>
                            <m:sub/>
                            <m:sup/>
                            <m:e>
                              <m:acc>
                                <m:accPr>
                                  <m:chr m:val="⃗"/>
                                  <m:ctrlPr>
                                    <a:rPr lang="hu-HU" sz="2800" i="1" dirty="0">
                                      <a:latin typeface="Cambria Math" panose="02040503050406030204" pitchFamily="18" charset="0"/>
                                    </a:rPr>
                                  </m:ctrlPr>
                                </m:accPr>
                                <m:e>
                                  <m:r>
                                    <a:rPr lang="hu-HU" sz="2800" i="1" dirty="0">
                                      <a:latin typeface="Cambria Math"/>
                                    </a:rPr>
                                    <m:t>𝐹</m:t>
                                  </m:r>
                                </m:e>
                              </m:acc>
                            </m:e>
                          </m:nary>
                        </m:num>
                        <m:den>
                          <m:r>
                            <a:rPr lang="en-US" sz="2800" b="0" i="1" dirty="0" smtClean="0">
                              <a:latin typeface="Cambria Math" panose="02040503050406030204" pitchFamily="18" charset="0"/>
                            </a:rPr>
                            <m:t>𝑚</m:t>
                          </m:r>
                        </m:den>
                      </m:f>
                    </m:oMath>
                  </m:oMathPara>
                </a14:m>
                <a:endParaRPr lang="en-US" sz="2800" dirty="0"/>
              </a:p>
            </p:txBody>
          </p:sp>
        </mc:Choice>
        <mc:Fallback xmlns="">
          <p:sp>
            <p:nvSpPr>
              <p:cNvPr id="9" name="Téglalap 8"/>
              <p:cNvSpPr>
                <a:spLocks noRot="1" noChangeAspect="1" noMove="1" noResize="1" noEditPoints="1" noAdjustHandles="1" noChangeArrowheads="1" noChangeShapeType="1" noTextEdit="1"/>
              </p:cNvSpPr>
              <p:nvPr/>
            </p:nvSpPr>
            <p:spPr>
              <a:xfrm>
                <a:off x="431540" y="1913127"/>
                <a:ext cx="1686424" cy="1010469"/>
              </a:xfrm>
              <a:prstGeom prst="rect">
                <a:avLst/>
              </a:prstGeom>
              <a:blipFill>
                <a:blip r:embed="rId4"/>
                <a:stretch>
                  <a:fillRect/>
                </a:stretch>
              </a:blipFill>
              <a:ln>
                <a:solidFill>
                  <a:schemeClr val="tx1"/>
                </a:solidFill>
              </a:ln>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10" name="Téglalap 9"/>
              <p:cNvSpPr/>
              <p:nvPr/>
            </p:nvSpPr>
            <p:spPr>
              <a:xfrm>
                <a:off x="476140" y="3141582"/>
                <a:ext cx="1317925" cy="942309"/>
              </a:xfrm>
              <a:prstGeom prst="rect">
                <a:avLst/>
              </a:prstGeom>
              <a:ln>
                <a:solidFill>
                  <a:schemeClr val="tx1"/>
                </a:solidFill>
              </a:ln>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800" i="1" dirty="0" smtClean="0">
                              <a:latin typeface="Cambria Math" panose="02040503050406030204" pitchFamily="18" charset="0"/>
                            </a:rPr>
                          </m:ctrlPr>
                        </m:fPr>
                        <m:num>
                          <m:r>
                            <m:rPr>
                              <m:sty m:val="p"/>
                            </m:rPr>
                            <a:rPr lang="en-US" sz="2800" i="0" dirty="0" smtClean="0">
                              <a:latin typeface="Cambria Math"/>
                            </a:rPr>
                            <m:t>d</m:t>
                          </m:r>
                          <m:acc>
                            <m:accPr>
                              <m:chr m:val="⃗"/>
                              <m:ctrlPr>
                                <a:rPr lang="hu-HU" sz="2800" i="1" dirty="0">
                                  <a:latin typeface="Cambria Math" panose="02040503050406030204" pitchFamily="18" charset="0"/>
                                </a:rPr>
                              </m:ctrlPr>
                            </m:accPr>
                            <m:e>
                              <m:r>
                                <a:rPr lang="en-US" sz="2800" b="0" i="1" dirty="0" smtClean="0">
                                  <a:latin typeface="Cambria Math" panose="02040503050406030204" pitchFamily="18" charset="0"/>
                                </a:rPr>
                                <m:t>𝑟</m:t>
                              </m:r>
                            </m:e>
                          </m:acc>
                        </m:num>
                        <m:den>
                          <m:r>
                            <m:rPr>
                              <m:sty m:val="p"/>
                            </m:rPr>
                            <a:rPr lang="en-US" sz="2800" i="0" dirty="0" smtClean="0">
                              <a:latin typeface="Cambria Math"/>
                            </a:rPr>
                            <m:t>d</m:t>
                          </m:r>
                          <m:r>
                            <a:rPr lang="hu-HU" sz="2800" b="0" i="1" dirty="0" smtClean="0">
                              <a:latin typeface="Cambria Math"/>
                            </a:rPr>
                            <m:t>𝑡</m:t>
                          </m:r>
                        </m:den>
                      </m:f>
                      <m:r>
                        <a:rPr lang="en-US" sz="2800" i="1" dirty="0">
                          <a:latin typeface="Cambria Math"/>
                        </a:rPr>
                        <m:t>=</m:t>
                      </m:r>
                      <m:acc>
                        <m:accPr>
                          <m:chr m:val="⃗"/>
                          <m:ctrlPr>
                            <a:rPr lang="hu-HU" sz="2800" i="1" dirty="0">
                              <a:latin typeface="Cambria Math" panose="02040503050406030204" pitchFamily="18" charset="0"/>
                            </a:rPr>
                          </m:ctrlPr>
                        </m:accPr>
                        <m:e>
                          <m:r>
                            <a:rPr lang="hu-HU" sz="2800" i="1" dirty="0">
                              <a:latin typeface="Cambria Math"/>
                            </a:rPr>
                            <m:t>𝑣</m:t>
                          </m:r>
                        </m:e>
                      </m:acc>
                    </m:oMath>
                  </m:oMathPara>
                </a14:m>
                <a:endParaRPr lang="en-US" sz="2800" dirty="0"/>
              </a:p>
            </p:txBody>
          </p:sp>
        </mc:Choice>
        <mc:Fallback xmlns="">
          <p:sp>
            <p:nvSpPr>
              <p:cNvPr id="10" name="Téglalap 9"/>
              <p:cNvSpPr>
                <a:spLocks noRot="1" noChangeAspect="1" noMove="1" noResize="1" noEditPoints="1" noAdjustHandles="1" noChangeArrowheads="1" noChangeShapeType="1" noTextEdit="1"/>
              </p:cNvSpPr>
              <p:nvPr/>
            </p:nvSpPr>
            <p:spPr>
              <a:xfrm>
                <a:off x="476140" y="3141582"/>
                <a:ext cx="1317925" cy="942309"/>
              </a:xfrm>
              <a:prstGeom prst="rect">
                <a:avLst/>
              </a:prstGeom>
              <a:blipFill>
                <a:blip r:embed="rId5"/>
                <a:stretch>
                  <a:fillRect/>
                </a:stretch>
              </a:blipFill>
              <a:ln>
                <a:solidFill>
                  <a:schemeClr val="tx1"/>
                </a:solidFill>
              </a:ln>
            </p:spPr>
            <p:txBody>
              <a:bodyPr/>
              <a:lstStyle/>
              <a:p>
                <a:r>
                  <a:rPr lang="hu-HU">
                    <a:noFill/>
                  </a:rPr>
                  <a:t> </a:t>
                </a:r>
              </a:p>
            </p:txBody>
          </p:sp>
        </mc:Fallback>
      </mc:AlternateContent>
    </p:spTree>
    <p:extLst>
      <p:ext uri="{BB962C8B-B14F-4D97-AF65-F5344CB8AC3E}">
        <p14:creationId xmlns:p14="http://schemas.microsoft.com/office/powerpoint/2010/main" val="2162244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0" y="274638"/>
            <a:ext cx="9144000" cy="1143000"/>
          </a:xfrm>
        </p:spPr>
        <p:txBody>
          <a:bodyPr>
            <a:noAutofit/>
          </a:bodyPr>
          <a:lstStyle/>
          <a:p>
            <a:r>
              <a:rPr lang="hu-HU" sz="3600" dirty="0" err="1" smtClean="0">
                <a:solidFill>
                  <a:srgbClr val="FF0000"/>
                </a:solidFill>
              </a:rPr>
              <a:t>View</a:t>
            </a:r>
            <a:r>
              <a:rPr lang="en-US" sz="3600" dirty="0" smtClean="0">
                <a:solidFill>
                  <a:srgbClr val="FF0000"/>
                </a:solidFill>
              </a:rPr>
              <a:t> V </a:t>
            </a:r>
            <a:r>
              <a:rPr lang="hu-HU" sz="3600" dirty="0" smtClean="0">
                <a:solidFill>
                  <a:srgbClr val="FF0000"/>
                </a:solidFill>
              </a:rPr>
              <a:t>and Projection P </a:t>
            </a:r>
            <a:r>
              <a:rPr lang="hu-HU" sz="3600" dirty="0" err="1" smtClean="0">
                <a:solidFill>
                  <a:srgbClr val="FF0000"/>
                </a:solidFill>
              </a:rPr>
              <a:t>transformation</a:t>
            </a:r>
            <a:r>
              <a:rPr lang="hu-HU" sz="3600" dirty="0" smtClean="0">
                <a:solidFill>
                  <a:srgbClr val="FF0000"/>
                </a:solidFill>
              </a:rPr>
              <a:t> </a:t>
            </a:r>
            <a:br>
              <a:rPr lang="hu-HU" sz="3600" dirty="0" smtClean="0">
                <a:solidFill>
                  <a:srgbClr val="FF0000"/>
                </a:solidFill>
              </a:rPr>
            </a:br>
            <a:r>
              <a:rPr lang="hu-HU" sz="3600" dirty="0" smtClean="0">
                <a:solidFill>
                  <a:srgbClr val="FF0000"/>
                </a:solidFill>
              </a:rPr>
              <a:t>(</a:t>
            </a:r>
            <a:r>
              <a:rPr lang="hu-HU" sz="3600" dirty="0" err="1" smtClean="0">
                <a:solidFill>
                  <a:srgbClr val="FF0000"/>
                </a:solidFill>
              </a:rPr>
              <a:t>vertex</a:t>
            </a:r>
            <a:r>
              <a:rPr lang="hu-HU" sz="3600" dirty="0" smtClean="0">
                <a:solidFill>
                  <a:srgbClr val="FF0000"/>
                </a:solidFill>
              </a:rPr>
              <a:t> </a:t>
            </a:r>
            <a:r>
              <a:rPr lang="hu-HU" sz="3600" dirty="0" err="1" smtClean="0">
                <a:solidFill>
                  <a:srgbClr val="FF0000"/>
                </a:solidFill>
              </a:rPr>
              <a:t>shader</a:t>
            </a:r>
            <a:r>
              <a:rPr lang="hu-HU" sz="3600" dirty="0" smtClean="0">
                <a:solidFill>
                  <a:srgbClr val="FF0000"/>
                </a:solidFill>
              </a:rPr>
              <a:t>)</a:t>
            </a:r>
            <a:endParaRPr lang="en-US" sz="3600" dirty="0">
              <a:solidFill>
                <a:srgbClr val="FF0000"/>
              </a:solidFill>
            </a:endParaRPr>
          </a:p>
        </p:txBody>
      </p:sp>
      <mc:AlternateContent xmlns:mc="http://schemas.openxmlformats.org/markup-compatibility/2006" xmlns:a14="http://schemas.microsoft.com/office/drawing/2010/main">
        <mc:Choice Requires="a14">
          <p:sp>
            <p:nvSpPr>
              <p:cNvPr id="58" name="Téglalap 57"/>
              <p:cNvSpPr/>
              <p:nvPr/>
            </p:nvSpPr>
            <p:spPr>
              <a:xfrm>
                <a:off x="3491013" y="2666155"/>
                <a:ext cx="2845183" cy="461665"/>
              </a:xfrm>
              <a:prstGeom prst="rect">
                <a:avLst/>
              </a:prstGeom>
              <a:solidFill>
                <a:schemeClr val="bg1"/>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hu-HU" sz="2400" i="1" dirty="0" smtClean="0">
                          <a:latin typeface="Cambria Math"/>
                        </a:rPr>
                        <m:t>𝑥</m:t>
                      </m:r>
                      <m:r>
                        <a:rPr lang="hu-HU" sz="2400" i="1" baseline="30000" dirty="0">
                          <a:latin typeface="Cambria Math"/>
                        </a:rPr>
                        <m:t>2</m:t>
                      </m:r>
                      <m:r>
                        <a:rPr lang="hu-HU" sz="2400" i="1" dirty="0">
                          <a:latin typeface="Cambria Math"/>
                        </a:rPr>
                        <m:t>+</m:t>
                      </m:r>
                      <m:r>
                        <a:rPr lang="hu-HU" sz="2400" i="1" dirty="0">
                          <a:latin typeface="Cambria Math"/>
                        </a:rPr>
                        <m:t>𝑦</m:t>
                      </m:r>
                      <m:r>
                        <a:rPr lang="hu-HU" sz="2400" i="1" baseline="30000" dirty="0">
                          <a:latin typeface="Cambria Math"/>
                        </a:rPr>
                        <m:t>2</m:t>
                      </m:r>
                      <m:r>
                        <a:rPr lang="en-US" sz="2400" i="1" dirty="0" smtClean="0">
                          <a:latin typeface="Cambria Math"/>
                        </a:rPr>
                        <m:t>−</m:t>
                      </m:r>
                      <m:r>
                        <a:rPr lang="hu-HU" sz="2400" b="0" i="1" dirty="0" smtClean="0">
                          <a:latin typeface="Cambria Math"/>
                        </a:rPr>
                        <m:t>𝑤</m:t>
                      </m:r>
                      <m:r>
                        <a:rPr lang="hu-HU" sz="2400" i="1" baseline="30000" dirty="0" smtClean="0">
                          <a:latin typeface="Cambria Math"/>
                        </a:rPr>
                        <m:t>2</m:t>
                      </m:r>
                      <m:r>
                        <a:rPr lang="en-US" sz="2400" i="1" dirty="0">
                          <a:latin typeface="Cambria Math"/>
                        </a:rPr>
                        <m:t>=</m:t>
                      </m:r>
                      <m:r>
                        <a:rPr lang="en-US" sz="2400" i="1" dirty="0">
                          <a:solidFill>
                            <a:prstClr val="black"/>
                          </a:solidFill>
                          <a:latin typeface="Cambria Math"/>
                        </a:rPr>
                        <m:t>−</m:t>
                      </m:r>
                      <m:r>
                        <a:rPr lang="hu-HU" sz="2400" b="0" i="1" dirty="0" smtClean="0">
                          <a:latin typeface="Cambria Math"/>
                        </a:rPr>
                        <m:t>1</m:t>
                      </m:r>
                    </m:oMath>
                  </m:oMathPara>
                </a14:m>
                <a:endParaRPr lang="en-US" sz="2400" dirty="0"/>
              </a:p>
            </p:txBody>
          </p:sp>
        </mc:Choice>
        <mc:Fallback xmlns="">
          <p:sp>
            <p:nvSpPr>
              <p:cNvPr id="58" name="Téglalap 57"/>
              <p:cNvSpPr>
                <a:spLocks noRot="1" noChangeAspect="1" noMove="1" noResize="1" noEditPoints="1" noAdjustHandles="1" noChangeArrowheads="1" noChangeShapeType="1" noTextEdit="1"/>
              </p:cNvSpPr>
              <p:nvPr/>
            </p:nvSpPr>
            <p:spPr>
              <a:xfrm>
                <a:off x="3491013" y="2666155"/>
                <a:ext cx="2845183" cy="461665"/>
              </a:xfrm>
              <a:prstGeom prst="rect">
                <a:avLst/>
              </a:prstGeom>
              <a:blipFill rotWithShape="1">
                <a:blip r:embed="rId3"/>
                <a:stretch>
                  <a:fillRect b="-8974"/>
                </a:stretch>
              </a:blipFill>
              <a:ln>
                <a:solidFill>
                  <a:schemeClr val="tx1"/>
                </a:solidFill>
              </a:ln>
            </p:spPr>
            <p:txBody>
              <a:bodyPr/>
              <a:lstStyle/>
              <a:p>
                <a:r>
                  <a:rPr lang="en-US">
                    <a:noFill/>
                  </a:rPr>
                  <a:t> </a:t>
                </a:r>
              </a:p>
            </p:txBody>
          </p:sp>
        </mc:Fallback>
      </mc:AlternateContent>
      <p:sp>
        <p:nvSpPr>
          <p:cNvPr id="59" name="Szabadkézi sokszög 58"/>
          <p:cNvSpPr/>
          <p:nvPr/>
        </p:nvSpPr>
        <p:spPr>
          <a:xfrm>
            <a:off x="803516" y="3786651"/>
            <a:ext cx="3275167" cy="1228179"/>
          </a:xfrm>
          <a:custGeom>
            <a:avLst/>
            <a:gdLst>
              <a:gd name="connsiteX0" fmla="*/ 0 w 3334214"/>
              <a:gd name="connsiteY0" fmla="*/ 1215483 h 1260088"/>
              <a:gd name="connsiteX1" fmla="*/ 1148575 w 3334214"/>
              <a:gd name="connsiteY1" fmla="*/ 0 h 1260088"/>
              <a:gd name="connsiteX2" fmla="*/ 3334214 w 3334214"/>
              <a:gd name="connsiteY2" fmla="*/ 0 h 1260088"/>
              <a:gd name="connsiteX3" fmla="*/ 2230244 w 3334214"/>
              <a:gd name="connsiteY3" fmla="*/ 1260088 h 1260088"/>
              <a:gd name="connsiteX4" fmla="*/ 0 w 3334214"/>
              <a:gd name="connsiteY4" fmla="*/ 1215483 h 1260088"/>
              <a:gd name="connsiteX0" fmla="*/ 0 w 3334214"/>
              <a:gd name="connsiteY0" fmla="*/ 1215483 h 1215483"/>
              <a:gd name="connsiteX1" fmla="*/ 1148575 w 3334214"/>
              <a:gd name="connsiteY1" fmla="*/ 0 h 1215483"/>
              <a:gd name="connsiteX2" fmla="*/ 3334214 w 3334214"/>
              <a:gd name="connsiteY2" fmla="*/ 0 h 1215483"/>
              <a:gd name="connsiteX3" fmla="*/ 2274848 w 3334214"/>
              <a:gd name="connsiteY3" fmla="*/ 1204332 h 1215483"/>
              <a:gd name="connsiteX4" fmla="*/ 0 w 3334214"/>
              <a:gd name="connsiteY4" fmla="*/ 1215483 h 1215483"/>
              <a:gd name="connsiteX0" fmla="*/ 0 w 3334214"/>
              <a:gd name="connsiteY0" fmla="*/ 1215483 h 1237785"/>
              <a:gd name="connsiteX1" fmla="*/ 1148575 w 3334214"/>
              <a:gd name="connsiteY1" fmla="*/ 0 h 1237785"/>
              <a:gd name="connsiteX2" fmla="*/ 3334214 w 3334214"/>
              <a:gd name="connsiteY2" fmla="*/ 0 h 1237785"/>
              <a:gd name="connsiteX3" fmla="*/ 2274848 w 3334214"/>
              <a:gd name="connsiteY3" fmla="*/ 1237785 h 1237785"/>
              <a:gd name="connsiteX4" fmla="*/ 0 w 3334214"/>
              <a:gd name="connsiteY4" fmla="*/ 1215483 h 1237785"/>
              <a:gd name="connsiteX0" fmla="*/ 0 w 3345365"/>
              <a:gd name="connsiteY0" fmla="*/ 1248937 h 1248937"/>
              <a:gd name="connsiteX1" fmla="*/ 1159726 w 3345365"/>
              <a:gd name="connsiteY1" fmla="*/ 0 h 1248937"/>
              <a:gd name="connsiteX2" fmla="*/ 3345365 w 3345365"/>
              <a:gd name="connsiteY2" fmla="*/ 0 h 1248937"/>
              <a:gd name="connsiteX3" fmla="*/ 2285999 w 3345365"/>
              <a:gd name="connsiteY3" fmla="*/ 1237785 h 1248937"/>
              <a:gd name="connsiteX4" fmla="*/ 0 w 3345365"/>
              <a:gd name="connsiteY4" fmla="*/ 1248937 h 1248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365" h="1248937">
                <a:moveTo>
                  <a:pt x="0" y="1248937"/>
                </a:moveTo>
                <a:lnTo>
                  <a:pt x="1159726" y="0"/>
                </a:lnTo>
                <a:lnTo>
                  <a:pt x="3345365" y="0"/>
                </a:lnTo>
                <a:lnTo>
                  <a:pt x="2285999" y="1237785"/>
                </a:lnTo>
                <a:lnTo>
                  <a:pt x="0" y="1248937"/>
                </a:lnTo>
                <a:close/>
              </a:path>
            </a:pathLst>
          </a:custGeom>
          <a:solidFill>
            <a:schemeClr val="tx2">
              <a:lumMod val="20000"/>
              <a:lumOff val="80000"/>
              <a:alpha val="5098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5" name="Egyenes összekötő nyíllal 4"/>
          <p:cNvCxnSpPr/>
          <p:nvPr/>
        </p:nvCxnSpPr>
        <p:spPr>
          <a:xfrm flipH="1">
            <a:off x="1378164" y="5104183"/>
            <a:ext cx="1054951" cy="111862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Egyenes összekötő nyíllal 5"/>
          <p:cNvCxnSpPr/>
          <p:nvPr/>
        </p:nvCxnSpPr>
        <p:spPr>
          <a:xfrm>
            <a:off x="2445398" y="5104183"/>
            <a:ext cx="189779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Egyenes összekötő nyíllal 6"/>
          <p:cNvCxnSpPr/>
          <p:nvPr/>
        </p:nvCxnSpPr>
        <p:spPr>
          <a:xfrm flipV="1">
            <a:off x="2441099" y="2666155"/>
            <a:ext cx="14057" cy="34448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Szövegdoboz 7"/>
              <p:cNvSpPr txBox="1"/>
              <p:nvPr/>
            </p:nvSpPr>
            <p:spPr>
              <a:xfrm>
                <a:off x="824863" y="5684992"/>
                <a:ext cx="43441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u-HU" sz="2400" i="1" dirty="0" smtClean="0">
                          <a:latin typeface="Cambria Math"/>
                        </a:rPr>
                        <m:t>𝑥</m:t>
                      </m:r>
                    </m:oMath>
                  </m:oMathPara>
                </a14:m>
                <a:endParaRPr lang="en-US" sz="2400" i="1" dirty="0"/>
              </a:p>
            </p:txBody>
          </p:sp>
        </mc:Choice>
        <mc:Fallback xmlns="">
          <p:sp>
            <p:nvSpPr>
              <p:cNvPr id="8" name="Szövegdoboz 7"/>
              <p:cNvSpPr txBox="1">
                <a:spLocks noRot="1" noChangeAspect="1" noMove="1" noResize="1" noEditPoints="1" noAdjustHandles="1" noChangeArrowheads="1" noChangeShapeType="1" noTextEdit="1"/>
              </p:cNvSpPr>
              <p:nvPr/>
            </p:nvSpPr>
            <p:spPr>
              <a:xfrm>
                <a:off x="824863" y="5684992"/>
                <a:ext cx="434414" cy="461665"/>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Szövegdoboz 8"/>
              <p:cNvSpPr txBox="1"/>
              <p:nvPr/>
            </p:nvSpPr>
            <p:spPr>
              <a:xfrm>
                <a:off x="4252842" y="4673313"/>
                <a:ext cx="43838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u-HU" sz="2400" i="1" dirty="0" smtClean="0">
                          <a:latin typeface="Cambria Math"/>
                        </a:rPr>
                        <m:t>𝑦</m:t>
                      </m:r>
                    </m:oMath>
                  </m:oMathPara>
                </a14:m>
                <a:endParaRPr lang="en-US" sz="2400" i="1" dirty="0"/>
              </a:p>
            </p:txBody>
          </p:sp>
        </mc:Choice>
        <mc:Fallback xmlns="">
          <p:sp>
            <p:nvSpPr>
              <p:cNvPr id="9" name="Szövegdoboz 8"/>
              <p:cNvSpPr txBox="1">
                <a:spLocks noRot="1" noChangeAspect="1" noMove="1" noResize="1" noEditPoints="1" noAdjustHandles="1" noChangeArrowheads="1" noChangeShapeType="1" noTextEdit="1"/>
              </p:cNvSpPr>
              <p:nvPr/>
            </p:nvSpPr>
            <p:spPr>
              <a:xfrm>
                <a:off x="4252842" y="4673313"/>
                <a:ext cx="438389" cy="461665"/>
              </a:xfrm>
              <a:prstGeom prst="rect">
                <a:avLst/>
              </a:prstGeom>
              <a:blipFill rotWithShape="1">
                <a:blip r:embed="rId5"/>
                <a:stretch>
                  <a:fillRect b="-12000"/>
                </a:stretch>
              </a:blipFill>
            </p:spPr>
            <p:txBody>
              <a:bodyPr/>
              <a:lstStyle/>
              <a:p>
                <a:r>
                  <a:rPr lang="en-US">
                    <a:noFill/>
                  </a:rPr>
                  <a:t> </a:t>
                </a:r>
              </a:p>
            </p:txBody>
          </p:sp>
        </mc:Fallback>
      </mc:AlternateContent>
      <p:sp>
        <p:nvSpPr>
          <p:cNvPr id="10" name="Szövegdoboz 9"/>
          <p:cNvSpPr txBox="1"/>
          <p:nvPr/>
        </p:nvSpPr>
        <p:spPr>
          <a:xfrm>
            <a:off x="1874933" y="2449896"/>
            <a:ext cx="423514" cy="523220"/>
          </a:xfrm>
          <a:prstGeom prst="rect">
            <a:avLst/>
          </a:prstGeom>
          <a:noFill/>
        </p:spPr>
        <p:txBody>
          <a:bodyPr wrap="none" rtlCol="0">
            <a:spAutoFit/>
          </a:bodyPr>
          <a:lstStyle/>
          <a:p>
            <a:r>
              <a:rPr lang="hu-HU" sz="2800" i="1" dirty="0" smtClean="0"/>
              <a:t>w</a:t>
            </a:r>
            <a:endParaRPr lang="en-US" sz="2800" i="1" dirty="0"/>
          </a:p>
        </p:txBody>
      </p:sp>
      <p:cxnSp>
        <p:nvCxnSpPr>
          <p:cNvPr id="11" name="Egyenes összekötő nyíllal 10"/>
          <p:cNvCxnSpPr/>
          <p:nvPr/>
        </p:nvCxnSpPr>
        <p:spPr>
          <a:xfrm flipV="1">
            <a:off x="2445377" y="3027562"/>
            <a:ext cx="1897815" cy="2076621"/>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Egyenes összekötő nyíllal 11"/>
          <p:cNvCxnSpPr/>
          <p:nvPr/>
        </p:nvCxnSpPr>
        <p:spPr>
          <a:xfrm flipH="1" flipV="1">
            <a:off x="545370" y="3080388"/>
            <a:ext cx="1890024" cy="2042428"/>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Ellipszis 12"/>
          <p:cNvSpPr/>
          <p:nvPr/>
        </p:nvSpPr>
        <p:spPr>
          <a:xfrm>
            <a:off x="893812" y="3027564"/>
            <a:ext cx="3080147" cy="4790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Szabadkézi sokszög 13"/>
          <p:cNvSpPr/>
          <p:nvPr/>
        </p:nvSpPr>
        <p:spPr>
          <a:xfrm>
            <a:off x="893364" y="3014183"/>
            <a:ext cx="3068502" cy="1405090"/>
          </a:xfrm>
          <a:custGeom>
            <a:avLst/>
            <a:gdLst>
              <a:gd name="connsiteX0" fmla="*/ 2119756 w 2120750"/>
              <a:gd name="connsiteY0" fmla="*/ 155863 h 947976"/>
              <a:gd name="connsiteX1" fmla="*/ 1787247 w 2120750"/>
              <a:gd name="connsiteY1" fmla="*/ 477981 h 947976"/>
              <a:gd name="connsiteX2" fmla="*/ 1413174 w 2120750"/>
              <a:gd name="connsiteY2" fmla="*/ 820881 h 947976"/>
              <a:gd name="connsiteX3" fmla="*/ 1070274 w 2120750"/>
              <a:gd name="connsiteY3" fmla="*/ 945572 h 947976"/>
              <a:gd name="connsiteX4" fmla="*/ 602683 w 2120750"/>
              <a:gd name="connsiteY4" fmla="*/ 727363 h 947976"/>
              <a:gd name="connsiteX5" fmla="*/ 311738 w 2120750"/>
              <a:gd name="connsiteY5" fmla="*/ 488372 h 947976"/>
              <a:gd name="connsiteX6" fmla="*/ 10 w 2120750"/>
              <a:gd name="connsiteY6" fmla="*/ 187036 h 947976"/>
              <a:gd name="connsiteX7" fmla="*/ 322129 w 2120750"/>
              <a:gd name="connsiteY7" fmla="*/ 41563 h 947976"/>
              <a:gd name="connsiteX8" fmla="*/ 748156 w 2120750"/>
              <a:gd name="connsiteY8" fmla="*/ 20781 h 947976"/>
              <a:gd name="connsiteX9" fmla="*/ 1184574 w 2120750"/>
              <a:gd name="connsiteY9" fmla="*/ 0 h 947976"/>
              <a:gd name="connsiteX10" fmla="*/ 1579429 w 2120750"/>
              <a:gd name="connsiteY10" fmla="*/ 20781 h 947976"/>
              <a:gd name="connsiteX11" fmla="*/ 1880765 w 2120750"/>
              <a:gd name="connsiteY11" fmla="*/ 72736 h 947976"/>
              <a:gd name="connsiteX12" fmla="*/ 2119756 w 2120750"/>
              <a:gd name="connsiteY12" fmla="*/ 155863 h 947976"/>
              <a:gd name="connsiteX0" fmla="*/ 2074036 w 2075351"/>
              <a:gd name="connsiteY0" fmla="*/ 178723 h 947976"/>
              <a:gd name="connsiteX1" fmla="*/ 1787247 w 2075351"/>
              <a:gd name="connsiteY1" fmla="*/ 477981 h 947976"/>
              <a:gd name="connsiteX2" fmla="*/ 1413174 w 2075351"/>
              <a:gd name="connsiteY2" fmla="*/ 820881 h 947976"/>
              <a:gd name="connsiteX3" fmla="*/ 1070274 w 2075351"/>
              <a:gd name="connsiteY3" fmla="*/ 945572 h 947976"/>
              <a:gd name="connsiteX4" fmla="*/ 602683 w 2075351"/>
              <a:gd name="connsiteY4" fmla="*/ 727363 h 947976"/>
              <a:gd name="connsiteX5" fmla="*/ 311738 w 2075351"/>
              <a:gd name="connsiteY5" fmla="*/ 488372 h 947976"/>
              <a:gd name="connsiteX6" fmla="*/ 10 w 2075351"/>
              <a:gd name="connsiteY6" fmla="*/ 187036 h 947976"/>
              <a:gd name="connsiteX7" fmla="*/ 322129 w 2075351"/>
              <a:gd name="connsiteY7" fmla="*/ 41563 h 947976"/>
              <a:gd name="connsiteX8" fmla="*/ 748156 w 2075351"/>
              <a:gd name="connsiteY8" fmla="*/ 20781 h 947976"/>
              <a:gd name="connsiteX9" fmla="*/ 1184574 w 2075351"/>
              <a:gd name="connsiteY9" fmla="*/ 0 h 947976"/>
              <a:gd name="connsiteX10" fmla="*/ 1579429 w 2075351"/>
              <a:gd name="connsiteY10" fmla="*/ 20781 h 947976"/>
              <a:gd name="connsiteX11" fmla="*/ 1880765 w 2075351"/>
              <a:gd name="connsiteY11" fmla="*/ 72736 h 947976"/>
              <a:gd name="connsiteX12" fmla="*/ 2074036 w 2075351"/>
              <a:gd name="connsiteY12" fmla="*/ 178723 h 947976"/>
              <a:gd name="connsiteX0" fmla="*/ 2093085 w 2094400"/>
              <a:gd name="connsiteY0" fmla="*/ 178723 h 947976"/>
              <a:gd name="connsiteX1" fmla="*/ 1806296 w 2094400"/>
              <a:gd name="connsiteY1" fmla="*/ 477981 h 947976"/>
              <a:gd name="connsiteX2" fmla="*/ 1432223 w 2094400"/>
              <a:gd name="connsiteY2" fmla="*/ 820881 h 947976"/>
              <a:gd name="connsiteX3" fmla="*/ 1089323 w 2094400"/>
              <a:gd name="connsiteY3" fmla="*/ 945572 h 947976"/>
              <a:gd name="connsiteX4" fmla="*/ 621732 w 2094400"/>
              <a:gd name="connsiteY4" fmla="*/ 727363 h 947976"/>
              <a:gd name="connsiteX5" fmla="*/ 330787 w 2094400"/>
              <a:gd name="connsiteY5" fmla="*/ 488372 h 947976"/>
              <a:gd name="connsiteX6" fmla="*/ 9 w 2094400"/>
              <a:gd name="connsiteY6" fmla="*/ 179416 h 947976"/>
              <a:gd name="connsiteX7" fmla="*/ 341178 w 2094400"/>
              <a:gd name="connsiteY7" fmla="*/ 41563 h 947976"/>
              <a:gd name="connsiteX8" fmla="*/ 767205 w 2094400"/>
              <a:gd name="connsiteY8" fmla="*/ 20781 h 947976"/>
              <a:gd name="connsiteX9" fmla="*/ 1203623 w 2094400"/>
              <a:gd name="connsiteY9" fmla="*/ 0 h 947976"/>
              <a:gd name="connsiteX10" fmla="*/ 1598478 w 2094400"/>
              <a:gd name="connsiteY10" fmla="*/ 20781 h 947976"/>
              <a:gd name="connsiteX11" fmla="*/ 1899814 w 2094400"/>
              <a:gd name="connsiteY11" fmla="*/ 72736 h 947976"/>
              <a:gd name="connsiteX12" fmla="*/ 2093085 w 2094400"/>
              <a:gd name="connsiteY12" fmla="*/ 178723 h 947976"/>
              <a:gd name="connsiteX0" fmla="*/ 2093085 w 2094400"/>
              <a:gd name="connsiteY0" fmla="*/ 199852 h 969105"/>
              <a:gd name="connsiteX1" fmla="*/ 1806296 w 2094400"/>
              <a:gd name="connsiteY1" fmla="*/ 499110 h 969105"/>
              <a:gd name="connsiteX2" fmla="*/ 1432223 w 2094400"/>
              <a:gd name="connsiteY2" fmla="*/ 842010 h 969105"/>
              <a:gd name="connsiteX3" fmla="*/ 1089323 w 2094400"/>
              <a:gd name="connsiteY3" fmla="*/ 966701 h 969105"/>
              <a:gd name="connsiteX4" fmla="*/ 621732 w 2094400"/>
              <a:gd name="connsiteY4" fmla="*/ 748492 h 969105"/>
              <a:gd name="connsiteX5" fmla="*/ 330787 w 2094400"/>
              <a:gd name="connsiteY5" fmla="*/ 509501 h 969105"/>
              <a:gd name="connsiteX6" fmla="*/ 9 w 2094400"/>
              <a:gd name="connsiteY6" fmla="*/ 200545 h 969105"/>
              <a:gd name="connsiteX7" fmla="*/ 341178 w 2094400"/>
              <a:gd name="connsiteY7" fmla="*/ 62692 h 969105"/>
              <a:gd name="connsiteX8" fmla="*/ 774825 w 2094400"/>
              <a:gd name="connsiteY8" fmla="*/ 0 h 969105"/>
              <a:gd name="connsiteX9" fmla="*/ 1203623 w 2094400"/>
              <a:gd name="connsiteY9" fmla="*/ 21129 h 969105"/>
              <a:gd name="connsiteX10" fmla="*/ 1598478 w 2094400"/>
              <a:gd name="connsiteY10" fmla="*/ 41910 h 969105"/>
              <a:gd name="connsiteX11" fmla="*/ 1899814 w 2094400"/>
              <a:gd name="connsiteY11" fmla="*/ 93865 h 969105"/>
              <a:gd name="connsiteX12" fmla="*/ 2093085 w 2094400"/>
              <a:gd name="connsiteY12" fmla="*/ 199852 h 969105"/>
              <a:gd name="connsiteX0" fmla="*/ 2093085 w 2094400"/>
              <a:gd name="connsiteY0" fmla="*/ 179009 h 948262"/>
              <a:gd name="connsiteX1" fmla="*/ 1806296 w 2094400"/>
              <a:gd name="connsiteY1" fmla="*/ 478267 h 948262"/>
              <a:gd name="connsiteX2" fmla="*/ 1432223 w 2094400"/>
              <a:gd name="connsiteY2" fmla="*/ 821167 h 948262"/>
              <a:gd name="connsiteX3" fmla="*/ 1089323 w 2094400"/>
              <a:gd name="connsiteY3" fmla="*/ 945858 h 948262"/>
              <a:gd name="connsiteX4" fmla="*/ 621732 w 2094400"/>
              <a:gd name="connsiteY4" fmla="*/ 727649 h 948262"/>
              <a:gd name="connsiteX5" fmla="*/ 330787 w 2094400"/>
              <a:gd name="connsiteY5" fmla="*/ 488658 h 948262"/>
              <a:gd name="connsiteX6" fmla="*/ 9 w 2094400"/>
              <a:gd name="connsiteY6" fmla="*/ 179702 h 948262"/>
              <a:gd name="connsiteX7" fmla="*/ 341178 w 2094400"/>
              <a:gd name="connsiteY7" fmla="*/ 41849 h 948262"/>
              <a:gd name="connsiteX8" fmla="*/ 778635 w 2094400"/>
              <a:gd name="connsiteY8" fmla="*/ 9637 h 948262"/>
              <a:gd name="connsiteX9" fmla="*/ 1203623 w 2094400"/>
              <a:gd name="connsiteY9" fmla="*/ 286 h 948262"/>
              <a:gd name="connsiteX10" fmla="*/ 1598478 w 2094400"/>
              <a:gd name="connsiteY10" fmla="*/ 21067 h 948262"/>
              <a:gd name="connsiteX11" fmla="*/ 1899814 w 2094400"/>
              <a:gd name="connsiteY11" fmla="*/ 73022 h 948262"/>
              <a:gd name="connsiteX12" fmla="*/ 2093085 w 2094400"/>
              <a:gd name="connsiteY12" fmla="*/ 179009 h 948262"/>
              <a:gd name="connsiteX0" fmla="*/ 2093085 w 2094400"/>
              <a:gd name="connsiteY0" fmla="*/ 179009 h 951978"/>
              <a:gd name="connsiteX1" fmla="*/ 1806296 w 2094400"/>
              <a:gd name="connsiteY1" fmla="*/ 478267 h 951978"/>
              <a:gd name="connsiteX2" fmla="*/ 1432223 w 2094400"/>
              <a:gd name="connsiteY2" fmla="*/ 821167 h 951978"/>
              <a:gd name="connsiteX3" fmla="*/ 1058843 w 2094400"/>
              <a:gd name="connsiteY3" fmla="*/ 949668 h 951978"/>
              <a:gd name="connsiteX4" fmla="*/ 621732 w 2094400"/>
              <a:gd name="connsiteY4" fmla="*/ 727649 h 951978"/>
              <a:gd name="connsiteX5" fmla="*/ 330787 w 2094400"/>
              <a:gd name="connsiteY5" fmla="*/ 488658 h 951978"/>
              <a:gd name="connsiteX6" fmla="*/ 9 w 2094400"/>
              <a:gd name="connsiteY6" fmla="*/ 179702 h 951978"/>
              <a:gd name="connsiteX7" fmla="*/ 341178 w 2094400"/>
              <a:gd name="connsiteY7" fmla="*/ 41849 h 951978"/>
              <a:gd name="connsiteX8" fmla="*/ 778635 w 2094400"/>
              <a:gd name="connsiteY8" fmla="*/ 9637 h 951978"/>
              <a:gd name="connsiteX9" fmla="*/ 1203623 w 2094400"/>
              <a:gd name="connsiteY9" fmla="*/ 286 h 951978"/>
              <a:gd name="connsiteX10" fmla="*/ 1598478 w 2094400"/>
              <a:gd name="connsiteY10" fmla="*/ 21067 h 951978"/>
              <a:gd name="connsiteX11" fmla="*/ 1899814 w 2094400"/>
              <a:gd name="connsiteY11" fmla="*/ 73022 h 951978"/>
              <a:gd name="connsiteX12" fmla="*/ 2093085 w 2094400"/>
              <a:gd name="connsiteY12" fmla="*/ 179009 h 951978"/>
              <a:gd name="connsiteX0" fmla="*/ 2093085 w 2094400"/>
              <a:gd name="connsiteY0" fmla="*/ 179009 h 950618"/>
              <a:gd name="connsiteX1" fmla="*/ 1806296 w 2094400"/>
              <a:gd name="connsiteY1" fmla="*/ 478267 h 950618"/>
              <a:gd name="connsiteX2" fmla="*/ 1432223 w 2094400"/>
              <a:gd name="connsiteY2" fmla="*/ 821167 h 950618"/>
              <a:gd name="connsiteX3" fmla="*/ 1058843 w 2094400"/>
              <a:gd name="connsiteY3" fmla="*/ 949668 h 950618"/>
              <a:gd name="connsiteX4" fmla="*/ 625542 w 2094400"/>
              <a:gd name="connsiteY4" fmla="*/ 765749 h 950618"/>
              <a:gd name="connsiteX5" fmla="*/ 330787 w 2094400"/>
              <a:gd name="connsiteY5" fmla="*/ 488658 h 950618"/>
              <a:gd name="connsiteX6" fmla="*/ 9 w 2094400"/>
              <a:gd name="connsiteY6" fmla="*/ 179702 h 950618"/>
              <a:gd name="connsiteX7" fmla="*/ 341178 w 2094400"/>
              <a:gd name="connsiteY7" fmla="*/ 41849 h 950618"/>
              <a:gd name="connsiteX8" fmla="*/ 778635 w 2094400"/>
              <a:gd name="connsiteY8" fmla="*/ 9637 h 950618"/>
              <a:gd name="connsiteX9" fmla="*/ 1203623 w 2094400"/>
              <a:gd name="connsiteY9" fmla="*/ 286 h 950618"/>
              <a:gd name="connsiteX10" fmla="*/ 1598478 w 2094400"/>
              <a:gd name="connsiteY10" fmla="*/ 21067 h 950618"/>
              <a:gd name="connsiteX11" fmla="*/ 1899814 w 2094400"/>
              <a:gd name="connsiteY11" fmla="*/ 73022 h 950618"/>
              <a:gd name="connsiteX12" fmla="*/ 2093085 w 2094400"/>
              <a:gd name="connsiteY12" fmla="*/ 179009 h 950618"/>
              <a:gd name="connsiteX0" fmla="*/ 2093085 w 2094400"/>
              <a:gd name="connsiteY0" fmla="*/ 179009 h 949704"/>
              <a:gd name="connsiteX1" fmla="*/ 1806296 w 2094400"/>
              <a:gd name="connsiteY1" fmla="*/ 478267 h 949704"/>
              <a:gd name="connsiteX2" fmla="*/ 1432223 w 2094400"/>
              <a:gd name="connsiteY2" fmla="*/ 821167 h 949704"/>
              <a:gd name="connsiteX3" fmla="*/ 1058843 w 2094400"/>
              <a:gd name="connsiteY3" fmla="*/ 949668 h 949704"/>
              <a:gd name="connsiteX4" fmla="*/ 625542 w 2094400"/>
              <a:gd name="connsiteY4" fmla="*/ 765749 h 949704"/>
              <a:gd name="connsiteX5" fmla="*/ 330787 w 2094400"/>
              <a:gd name="connsiteY5" fmla="*/ 488658 h 949704"/>
              <a:gd name="connsiteX6" fmla="*/ 9 w 2094400"/>
              <a:gd name="connsiteY6" fmla="*/ 179702 h 949704"/>
              <a:gd name="connsiteX7" fmla="*/ 341178 w 2094400"/>
              <a:gd name="connsiteY7" fmla="*/ 41849 h 949704"/>
              <a:gd name="connsiteX8" fmla="*/ 778635 w 2094400"/>
              <a:gd name="connsiteY8" fmla="*/ 9637 h 949704"/>
              <a:gd name="connsiteX9" fmla="*/ 1203623 w 2094400"/>
              <a:gd name="connsiteY9" fmla="*/ 286 h 949704"/>
              <a:gd name="connsiteX10" fmla="*/ 1598478 w 2094400"/>
              <a:gd name="connsiteY10" fmla="*/ 21067 h 949704"/>
              <a:gd name="connsiteX11" fmla="*/ 1899814 w 2094400"/>
              <a:gd name="connsiteY11" fmla="*/ 73022 h 949704"/>
              <a:gd name="connsiteX12" fmla="*/ 2093085 w 2094400"/>
              <a:gd name="connsiteY12" fmla="*/ 179009 h 949704"/>
              <a:gd name="connsiteX0" fmla="*/ 2093159 w 2094474"/>
              <a:gd name="connsiteY0" fmla="*/ 179009 h 949704"/>
              <a:gd name="connsiteX1" fmla="*/ 1806370 w 2094474"/>
              <a:gd name="connsiteY1" fmla="*/ 478267 h 949704"/>
              <a:gd name="connsiteX2" fmla="*/ 1432297 w 2094474"/>
              <a:gd name="connsiteY2" fmla="*/ 821167 h 949704"/>
              <a:gd name="connsiteX3" fmla="*/ 1058917 w 2094474"/>
              <a:gd name="connsiteY3" fmla="*/ 949668 h 949704"/>
              <a:gd name="connsiteX4" fmla="*/ 625616 w 2094474"/>
              <a:gd name="connsiteY4" fmla="*/ 765749 h 949704"/>
              <a:gd name="connsiteX5" fmla="*/ 311811 w 2094474"/>
              <a:gd name="connsiteY5" fmla="*/ 503898 h 949704"/>
              <a:gd name="connsiteX6" fmla="*/ 83 w 2094474"/>
              <a:gd name="connsiteY6" fmla="*/ 179702 h 949704"/>
              <a:gd name="connsiteX7" fmla="*/ 341252 w 2094474"/>
              <a:gd name="connsiteY7" fmla="*/ 41849 h 949704"/>
              <a:gd name="connsiteX8" fmla="*/ 778709 w 2094474"/>
              <a:gd name="connsiteY8" fmla="*/ 9637 h 949704"/>
              <a:gd name="connsiteX9" fmla="*/ 1203697 w 2094474"/>
              <a:gd name="connsiteY9" fmla="*/ 286 h 949704"/>
              <a:gd name="connsiteX10" fmla="*/ 1598552 w 2094474"/>
              <a:gd name="connsiteY10" fmla="*/ 21067 h 949704"/>
              <a:gd name="connsiteX11" fmla="*/ 1899888 w 2094474"/>
              <a:gd name="connsiteY11" fmla="*/ 73022 h 949704"/>
              <a:gd name="connsiteX12" fmla="*/ 2093159 w 2094474"/>
              <a:gd name="connsiteY12" fmla="*/ 179009 h 94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94474" h="949704">
                <a:moveTo>
                  <a:pt x="2093159" y="179009"/>
                </a:moveTo>
                <a:cubicBezTo>
                  <a:pt x="2077573" y="246550"/>
                  <a:pt x="1916514" y="371241"/>
                  <a:pt x="1806370" y="478267"/>
                </a:cubicBezTo>
                <a:cubicBezTo>
                  <a:pt x="1696226" y="585293"/>
                  <a:pt x="1556873" y="742600"/>
                  <a:pt x="1432297" y="821167"/>
                </a:cubicBezTo>
                <a:cubicBezTo>
                  <a:pt x="1307721" y="899734"/>
                  <a:pt x="1212414" y="951284"/>
                  <a:pt x="1058917" y="949668"/>
                </a:cubicBezTo>
                <a:cubicBezTo>
                  <a:pt x="905420" y="948052"/>
                  <a:pt x="750134" y="840044"/>
                  <a:pt x="625616" y="765749"/>
                </a:cubicBezTo>
                <a:cubicBezTo>
                  <a:pt x="501098" y="691454"/>
                  <a:pt x="416066" y="601572"/>
                  <a:pt x="311811" y="503898"/>
                </a:cubicBezTo>
                <a:cubicBezTo>
                  <a:pt x="207556" y="406224"/>
                  <a:pt x="-4824" y="256710"/>
                  <a:pt x="83" y="179702"/>
                </a:cubicBezTo>
                <a:cubicBezTo>
                  <a:pt x="4990" y="102694"/>
                  <a:pt x="211481" y="70193"/>
                  <a:pt x="341252" y="41849"/>
                </a:cubicBezTo>
                <a:cubicBezTo>
                  <a:pt x="471023" y="13505"/>
                  <a:pt x="778709" y="9637"/>
                  <a:pt x="778709" y="9637"/>
                </a:cubicBezTo>
                <a:cubicBezTo>
                  <a:pt x="920372" y="6520"/>
                  <a:pt x="1067057" y="-1619"/>
                  <a:pt x="1203697" y="286"/>
                </a:cubicBezTo>
                <a:cubicBezTo>
                  <a:pt x="1340337" y="2191"/>
                  <a:pt x="1482520" y="8944"/>
                  <a:pt x="1598552" y="21067"/>
                </a:cubicBezTo>
                <a:cubicBezTo>
                  <a:pt x="1714584" y="33190"/>
                  <a:pt x="1817454" y="46698"/>
                  <a:pt x="1899888" y="73022"/>
                </a:cubicBezTo>
                <a:cubicBezTo>
                  <a:pt x="1982322" y="99346"/>
                  <a:pt x="2108745" y="111468"/>
                  <a:pt x="2093159" y="179009"/>
                </a:cubicBezTo>
                <a:close/>
              </a:path>
            </a:pathLst>
          </a:custGeom>
          <a:solidFill>
            <a:schemeClr val="tx2">
              <a:lumMod val="20000"/>
              <a:lumOff val="80000"/>
              <a:alpha val="4509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mc:AlternateContent xmlns:mc="http://schemas.openxmlformats.org/markup-compatibility/2006" xmlns:a14="http://schemas.microsoft.com/office/drawing/2010/main">
        <mc:Choice Requires="a14">
          <p:sp>
            <p:nvSpPr>
              <p:cNvPr id="15" name="Szövegdoboz 14"/>
              <p:cNvSpPr txBox="1"/>
              <p:nvPr/>
            </p:nvSpPr>
            <p:spPr>
              <a:xfrm>
                <a:off x="232842" y="3876433"/>
                <a:ext cx="106836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u-HU" sz="2400" b="0" i="1" dirty="0" smtClean="0">
                          <a:latin typeface="Cambria Math"/>
                        </a:rPr>
                        <m:t>𝑤</m:t>
                      </m:r>
                      <m:r>
                        <a:rPr lang="en-US" sz="2400" i="1" dirty="0" smtClean="0">
                          <a:latin typeface="Cambria Math"/>
                        </a:rPr>
                        <m:t>=</m:t>
                      </m:r>
                      <m:r>
                        <a:rPr lang="hu-HU" sz="2400" b="0" i="1" dirty="0" smtClean="0">
                          <a:latin typeface="Cambria Math"/>
                        </a:rPr>
                        <m:t>1</m:t>
                      </m:r>
                    </m:oMath>
                  </m:oMathPara>
                </a14:m>
                <a:endParaRPr lang="en-US" sz="2400" dirty="0"/>
              </a:p>
            </p:txBody>
          </p:sp>
        </mc:Choice>
        <mc:Fallback xmlns="">
          <p:sp>
            <p:nvSpPr>
              <p:cNvPr id="15" name="Szövegdoboz 14"/>
              <p:cNvSpPr txBox="1">
                <a:spLocks noRot="1" noChangeAspect="1" noMove="1" noResize="1" noEditPoints="1" noAdjustHandles="1" noChangeArrowheads="1" noChangeShapeType="1" noTextEdit="1"/>
              </p:cNvSpPr>
              <p:nvPr/>
            </p:nvSpPr>
            <p:spPr>
              <a:xfrm>
                <a:off x="232842" y="3876433"/>
                <a:ext cx="1068369" cy="461665"/>
              </a:xfrm>
              <a:prstGeom prst="rect">
                <a:avLst/>
              </a:prstGeom>
              <a:blipFill rotWithShape="1">
                <a:blip r:embed="rId6"/>
                <a:stretch>
                  <a:fillRect/>
                </a:stretch>
              </a:blipFill>
            </p:spPr>
            <p:txBody>
              <a:bodyPr/>
              <a:lstStyle/>
              <a:p>
                <a:r>
                  <a:rPr lang="en-US">
                    <a:noFill/>
                  </a:rPr>
                  <a:t> </a:t>
                </a:r>
              </a:p>
            </p:txBody>
          </p:sp>
        </mc:Fallback>
      </mc:AlternateContent>
      <p:sp>
        <p:nvSpPr>
          <p:cNvPr id="16" name="Ellipszis 15"/>
          <p:cNvSpPr/>
          <p:nvPr/>
        </p:nvSpPr>
        <p:spPr>
          <a:xfrm>
            <a:off x="2296542" y="4370148"/>
            <a:ext cx="273145" cy="9824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7" name="Group 18"/>
          <p:cNvGrpSpPr>
            <a:grpSpLocks/>
          </p:cNvGrpSpPr>
          <p:nvPr/>
        </p:nvGrpSpPr>
        <p:grpSpPr bwMode="auto">
          <a:xfrm rot="16200000">
            <a:off x="1929012" y="5707010"/>
            <a:ext cx="1010312" cy="1202419"/>
            <a:chOff x="720" y="1511"/>
            <a:chExt cx="525" cy="517"/>
          </a:xfrm>
        </p:grpSpPr>
        <p:sp>
          <p:nvSpPr>
            <p:cNvPr id="18" name="Line 19"/>
            <p:cNvSpPr>
              <a:spLocks noChangeShapeType="1"/>
            </p:cNvSpPr>
            <p:nvPr/>
          </p:nvSpPr>
          <p:spPr bwMode="auto">
            <a:xfrm flipV="1">
              <a:off x="720" y="1625"/>
              <a:ext cx="396" cy="15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400" b="0"/>
            </a:p>
          </p:txBody>
        </p:sp>
        <p:sp>
          <p:nvSpPr>
            <p:cNvPr id="19" name="Line 20"/>
            <p:cNvSpPr>
              <a:spLocks noChangeShapeType="1"/>
            </p:cNvSpPr>
            <p:nvPr/>
          </p:nvSpPr>
          <p:spPr bwMode="auto">
            <a:xfrm>
              <a:off x="720" y="1776"/>
              <a:ext cx="396" cy="15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400" b="0"/>
            </a:p>
          </p:txBody>
        </p:sp>
        <p:sp>
          <p:nvSpPr>
            <p:cNvPr id="20" name="Oval 21"/>
            <p:cNvSpPr>
              <a:spLocks noChangeArrowheads="1"/>
            </p:cNvSpPr>
            <p:nvPr/>
          </p:nvSpPr>
          <p:spPr bwMode="auto">
            <a:xfrm>
              <a:off x="1024" y="1650"/>
              <a:ext cx="122" cy="252"/>
            </a:xfrm>
            <a:prstGeom prst="ellipse">
              <a:avLst/>
            </a:prstGeom>
            <a:solidFill>
              <a:schemeClr val="bg1"/>
            </a:solidFill>
            <a:ln w="381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b="0"/>
            </a:p>
          </p:txBody>
        </p:sp>
        <p:sp>
          <p:nvSpPr>
            <p:cNvPr id="21" name="Oval 22"/>
            <p:cNvSpPr>
              <a:spLocks noChangeArrowheads="1"/>
            </p:cNvSpPr>
            <p:nvPr/>
          </p:nvSpPr>
          <p:spPr bwMode="auto">
            <a:xfrm>
              <a:off x="1085" y="1700"/>
              <a:ext cx="61" cy="151"/>
            </a:xfrm>
            <a:prstGeom prst="ellipse">
              <a:avLst/>
            </a:prstGeom>
            <a:solidFill>
              <a:schemeClr val="tx1"/>
            </a:solidFill>
            <a:ln w="381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b="0"/>
            </a:p>
          </p:txBody>
        </p:sp>
        <p:sp>
          <p:nvSpPr>
            <p:cNvPr id="22" name="Freeform 23"/>
            <p:cNvSpPr>
              <a:spLocks/>
            </p:cNvSpPr>
            <p:nvPr/>
          </p:nvSpPr>
          <p:spPr bwMode="auto">
            <a:xfrm>
              <a:off x="1085" y="1524"/>
              <a:ext cx="92" cy="101"/>
            </a:xfrm>
            <a:custGeom>
              <a:avLst/>
              <a:gdLst>
                <a:gd name="T0" fmla="*/ 0 w 144"/>
                <a:gd name="T1" fmla="*/ 1 h 192"/>
                <a:gd name="T2" fmla="*/ 1 w 144"/>
                <a:gd name="T3" fmla="*/ 1 h 192"/>
                <a:gd name="T4" fmla="*/ 1 w 144"/>
                <a:gd name="T5" fmla="*/ 0 h 192"/>
                <a:gd name="T6" fmla="*/ 0 60000 65536"/>
                <a:gd name="T7" fmla="*/ 0 60000 65536"/>
                <a:gd name="T8" fmla="*/ 0 60000 65536"/>
                <a:gd name="T9" fmla="*/ 0 w 144"/>
                <a:gd name="T10" fmla="*/ 0 h 192"/>
                <a:gd name="T11" fmla="*/ 144 w 144"/>
                <a:gd name="T12" fmla="*/ 192 h 192"/>
              </a:gdLst>
              <a:ahLst/>
              <a:cxnLst>
                <a:cxn ang="T6">
                  <a:pos x="T0" y="T1"/>
                </a:cxn>
                <a:cxn ang="T7">
                  <a:pos x="T2" y="T3"/>
                </a:cxn>
                <a:cxn ang="T8">
                  <a:pos x="T4" y="T5"/>
                </a:cxn>
              </a:cxnLst>
              <a:rect l="T9" t="T10" r="T11" b="T12"/>
              <a:pathLst>
                <a:path w="144" h="192">
                  <a:moveTo>
                    <a:pt x="0" y="192"/>
                  </a:moveTo>
                  <a:cubicBezTo>
                    <a:pt x="36" y="184"/>
                    <a:pt x="72" y="176"/>
                    <a:pt x="96" y="144"/>
                  </a:cubicBezTo>
                  <a:cubicBezTo>
                    <a:pt x="120" y="112"/>
                    <a:pt x="136" y="32"/>
                    <a:pt x="144"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sz="2400" b="0"/>
            </a:p>
          </p:txBody>
        </p:sp>
        <p:sp>
          <p:nvSpPr>
            <p:cNvPr id="23" name="Freeform 24"/>
            <p:cNvSpPr>
              <a:spLocks/>
            </p:cNvSpPr>
            <p:nvPr/>
          </p:nvSpPr>
          <p:spPr bwMode="auto">
            <a:xfrm>
              <a:off x="1116" y="1543"/>
              <a:ext cx="122" cy="82"/>
            </a:xfrm>
            <a:custGeom>
              <a:avLst/>
              <a:gdLst>
                <a:gd name="T0" fmla="*/ 0 w 192"/>
                <a:gd name="T1" fmla="*/ 1 h 156"/>
                <a:gd name="T2" fmla="*/ 1 w 192"/>
                <a:gd name="T3" fmla="*/ 1 h 156"/>
                <a:gd name="T4" fmla="*/ 1 w 192"/>
                <a:gd name="T5" fmla="*/ 0 h 156"/>
                <a:gd name="T6" fmla="*/ 0 60000 65536"/>
                <a:gd name="T7" fmla="*/ 0 60000 65536"/>
                <a:gd name="T8" fmla="*/ 0 60000 65536"/>
                <a:gd name="T9" fmla="*/ 0 w 192"/>
                <a:gd name="T10" fmla="*/ 0 h 156"/>
                <a:gd name="T11" fmla="*/ 192 w 192"/>
                <a:gd name="T12" fmla="*/ 156 h 156"/>
              </a:gdLst>
              <a:ahLst/>
              <a:cxnLst>
                <a:cxn ang="T6">
                  <a:pos x="T0" y="T1"/>
                </a:cxn>
                <a:cxn ang="T7">
                  <a:pos x="T2" y="T3"/>
                </a:cxn>
                <a:cxn ang="T8">
                  <a:pos x="T4" y="T5"/>
                </a:cxn>
              </a:cxnLst>
              <a:rect l="T9" t="T10" r="T11" b="T12"/>
              <a:pathLst>
                <a:path w="192" h="156">
                  <a:moveTo>
                    <a:pt x="0" y="156"/>
                  </a:moveTo>
                  <a:cubicBezTo>
                    <a:pt x="22" y="150"/>
                    <a:pt x="100" y="146"/>
                    <a:pt x="132" y="120"/>
                  </a:cubicBezTo>
                  <a:cubicBezTo>
                    <a:pt x="164" y="94"/>
                    <a:pt x="180" y="25"/>
                    <a:pt x="192"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sz="2400" b="0"/>
            </a:p>
          </p:txBody>
        </p:sp>
        <p:sp>
          <p:nvSpPr>
            <p:cNvPr id="24" name="Freeform 25"/>
            <p:cNvSpPr>
              <a:spLocks/>
            </p:cNvSpPr>
            <p:nvPr/>
          </p:nvSpPr>
          <p:spPr bwMode="auto">
            <a:xfrm>
              <a:off x="1085" y="1902"/>
              <a:ext cx="160" cy="75"/>
            </a:xfrm>
            <a:custGeom>
              <a:avLst/>
              <a:gdLst>
                <a:gd name="T0" fmla="*/ 0 w 252"/>
                <a:gd name="T1" fmla="*/ 0 h 144"/>
                <a:gd name="T2" fmla="*/ 1 w 252"/>
                <a:gd name="T3" fmla="*/ 1 h 144"/>
                <a:gd name="T4" fmla="*/ 1 w 252"/>
                <a:gd name="T5" fmla="*/ 1 h 144"/>
                <a:gd name="T6" fmla="*/ 0 60000 65536"/>
                <a:gd name="T7" fmla="*/ 0 60000 65536"/>
                <a:gd name="T8" fmla="*/ 0 60000 65536"/>
                <a:gd name="T9" fmla="*/ 0 w 252"/>
                <a:gd name="T10" fmla="*/ 0 h 144"/>
                <a:gd name="T11" fmla="*/ 252 w 252"/>
                <a:gd name="T12" fmla="*/ 144 h 144"/>
              </a:gdLst>
              <a:ahLst/>
              <a:cxnLst>
                <a:cxn ang="T6">
                  <a:pos x="T0" y="T1"/>
                </a:cxn>
                <a:cxn ang="T7">
                  <a:pos x="T2" y="T3"/>
                </a:cxn>
                <a:cxn ang="T8">
                  <a:pos x="T4" y="T5"/>
                </a:cxn>
              </a:cxnLst>
              <a:rect l="T9" t="T10" r="T11" b="T12"/>
              <a:pathLst>
                <a:path w="252" h="144">
                  <a:moveTo>
                    <a:pt x="0" y="0"/>
                  </a:moveTo>
                  <a:cubicBezTo>
                    <a:pt x="56" y="8"/>
                    <a:pt x="102" y="24"/>
                    <a:pt x="144" y="48"/>
                  </a:cubicBezTo>
                  <a:cubicBezTo>
                    <a:pt x="186" y="72"/>
                    <a:pt x="230" y="124"/>
                    <a:pt x="252" y="144"/>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sz="2400" b="0"/>
            </a:p>
          </p:txBody>
        </p:sp>
        <p:sp>
          <p:nvSpPr>
            <p:cNvPr id="25" name="Freeform 26"/>
            <p:cNvSpPr>
              <a:spLocks/>
            </p:cNvSpPr>
            <p:nvPr/>
          </p:nvSpPr>
          <p:spPr bwMode="auto">
            <a:xfrm>
              <a:off x="1085" y="1902"/>
              <a:ext cx="92" cy="126"/>
            </a:xfrm>
            <a:custGeom>
              <a:avLst/>
              <a:gdLst>
                <a:gd name="T0" fmla="*/ 0 w 144"/>
                <a:gd name="T1" fmla="*/ 0 h 240"/>
                <a:gd name="T2" fmla="*/ 1 w 144"/>
                <a:gd name="T3" fmla="*/ 1 h 240"/>
                <a:gd name="T4" fmla="*/ 1 w 144"/>
                <a:gd name="T5" fmla="*/ 1 h 240"/>
                <a:gd name="T6" fmla="*/ 0 60000 65536"/>
                <a:gd name="T7" fmla="*/ 0 60000 65536"/>
                <a:gd name="T8" fmla="*/ 0 60000 65536"/>
                <a:gd name="T9" fmla="*/ 0 w 144"/>
                <a:gd name="T10" fmla="*/ 0 h 240"/>
                <a:gd name="T11" fmla="*/ 144 w 144"/>
                <a:gd name="T12" fmla="*/ 240 h 240"/>
              </a:gdLst>
              <a:ahLst/>
              <a:cxnLst>
                <a:cxn ang="T6">
                  <a:pos x="T0" y="T1"/>
                </a:cxn>
                <a:cxn ang="T7">
                  <a:pos x="T2" y="T3"/>
                </a:cxn>
                <a:cxn ang="T8">
                  <a:pos x="T4" y="T5"/>
                </a:cxn>
              </a:cxnLst>
              <a:rect l="T9" t="T10" r="T11" b="T12"/>
              <a:pathLst>
                <a:path w="144" h="240">
                  <a:moveTo>
                    <a:pt x="0" y="0"/>
                  </a:moveTo>
                  <a:cubicBezTo>
                    <a:pt x="20" y="24"/>
                    <a:pt x="96" y="104"/>
                    <a:pt x="120" y="144"/>
                  </a:cubicBezTo>
                  <a:cubicBezTo>
                    <a:pt x="144" y="184"/>
                    <a:pt x="139" y="220"/>
                    <a:pt x="144" y="24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sz="2400" b="0"/>
            </a:p>
          </p:txBody>
        </p:sp>
        <p:sp>
          <p:nvSpPr>
            <p:cNvPr id="26" name="Freeform 27"/>
            <p:cNvSpPr>
              <a:spLocks/>
            </p:cNvSpPr>
            <p:nvPr/>
          </p:nvSpPr>
          <p:spPr bwMode="auto">
            <a:xfrm>
              <a:off x="1085" y="1902"/>
              <a:ext cx="31" cy="126"/>
            </a:xfrm>
            <a:custGeom>
              <a:avLst/>
              <a:gdLst>
                <a:gd name="T0" fmla="*/ 0 w 48"/>
                <a:gd name="T1" fmla="*/ 0 h 240"/>
                <a:gd name="T2" fmla="*/ 1 w 48"/>
                <a:gd name="T3" fmla="*/ 1 h 240"/>
                <a:gd name="T4" fmla="*/ 0 w 48"/>
                <a:gd name="T5" fmla="*/ 1 h 240"/>
                <a:gd name="T6" fmla="*/ 0 60000 65536"/>
                <a:gd name="T7" fmla="*/ 0 60000 65536"/>
                <a:gd name="T8" fmla="*/ 0 60000 65536"/>
                <a:gd name="T9" fmla="*/ 0 w 48"/>
                <a:gd name="T10" fmla="*/ 0 h 240"/>
                <a:gd name="T11" fmla="*/ 48 w 48"/>
                <a:gd name="T12" fmla="*/ 240 h 240"/>
              </a:gdLst>
              <a:ahLst/>
              <a:cxnLst>
                <a:cxn ang="T6">
                  <a:pos x="T0" y="T1"/>
                </a:cxn>
                <a:cxn ang="T7">
                  <a:pos x="T2" y="T3"/>
                </a:cxn>
                <a:cxn ang="T8">
                  <a:pos x="T4" y="T5"/>
                </a:cxn>
              </a:cxnLst>
              <a:rect l="T9" t="T10" r="T11" b="T12"/>
              <a:pathLst>
                <a:path w="48" h="240">
                  <a:moveTo>
                    <a:pt x="0" y="0"/>
                  </a:moveTo>
                  <a:cubicBezTo>
                    <a:pt x="24" y="52"/>
                    <a:pt x="48" y="104"/>
                    <a:pt x="48" y="144"/>
                  </a:cubicBezTo>
                  <a:cubicBezTo>
                    <a:pt x="48" y="184"/>
                    <a:pt x="24" y="212"/>
                    <a:pt x="0" y="24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sz="2400" b="0"/>
            </a:p>
          </p:txBody>
        </p:sp>
        <p:sp>
          <p:nvSpPr>
            <p:cNvPr id="27" name="Freeform 28"/>
            <p:cNvSpPr>
              <a:spLocks/>
            </p:cNvSpPr>
            <p:nvPr/>
          </p:nvSpPr>
          <p:spPr bwMode="auto">
            <a:xfrm>
              <a:off x="1101" y="1511"/>
              <a:ext cx="33" cy="114"/>
            </a:xfrm>
            <a:custGeom>
              <a:avLst/>
              <a:gdLst>
                <a:gd name="T0" fmla="*/ 0 w 52"/>
                <a:gd name="T1" fmla="*/ 1 h 216"/>
                <a:gd name="T2" fmla="*/ 1 w 52"/>
                <a:gd name="T3" fmla="*/ 1 h 216"/>
                <a:gd name="T4" fmla="*/ 1 w 52"/>
                <a:gd name="T5" fmla="*/ 0 h 216"/>
                <a:gd name="T6" fmla="*/ 0 60000 65536"/>
                <a:gd name="T7" fmla="*/ 0 60000 65536"/>
                <a:gd name="T8" fmla="*/ 0 60000 65536"/>
                <a:gd name="T9" fmla="*/ 0 w 52"/>
                <a:gd name="T10" fmla="*/ 0 h 216"/>
                <a:gd name="T11" fmla="*/ 52 w 52"/>
                <a:gd name="T12" fmla="*/ 216 h 216"/>
              </a:gdLst>
              <a:ahLst/>
              <a:cxnLst>
                <a:cxn ang="T6">
                  <a:pos x="T0" y="T1"/>
                </a:cxn>
                <a:cxn ang="T7">
                  <a:pos x="T2" y="T3"/>
                </a:cxn>
                <a:cxn ang="T8">
                  <a:pos x="T4" y="T5"/>
                </a:cxn>
              </a:cxnLst>
              <a:rect l="T9" t="T10" r="T11" b="T12"/>
              <a:pathLst>
                <a:path w="52" h="216">
                  <a:moveTo>
                    <a:pt x="0" y="216"/>
                  </a:moveTo>
                  <a:cubicBezTo>
                    <a:pt x="8" y="196"/>
                    <a:pt x="44" y="132"/>
                    <a:pt x="48" y="96"/>
                  </a:cubicBezTo>
                  <a:cubicBezTo>
                    <a:pt x="52" y="60"/>
                    <a:pt x="29" y="20"/>
                    <a:pt x="24"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sz="2400" b="0"/>
            </a:p>
          </p:txBody>
        </p:sp>
      </p:grpSp>
      <mc:AlternateContent xmlns:mc="http://schemas.openxmlformats.org/markup-compatibility/2006" xmlns:a14="http://schemas.microsoft.com/office/drawing/2010/main">
        <mc:Choice Requires="a14">
          <p:sp>
            <p:nvSpPr>
              <p:cNvPr id="28" name="Szövegdoboz 27"/>
              <p:cNvSpPr txBox="1"/>
              <p:nvPr/>
            </p:nvSpPr>
            <p:spPr>
              <a:xfrm>
                <a:off x="2742331" y="6222812"/>
                <a:ext cx="129759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u-HU" sz="2400" b="0" i="1" dirty="0" smtClean="0">
                          <a:latin typeface="Cambria Math"/>
                        </a:rPr>
                        <m:t>𝑤</m:t>
                      </m:r>
                      <m:r>
                        <a:rPr lang="en-US" sz="2400" i="1" dirty="0" smtClean="0">
                          <a:latin typeface="Cambria Math"/>
                        </a:rPr>
                        <m:t>=</m:t>
                      </m:r>
                      <m:r>
                        <a:rPr lang="hu-HU" sz="2400" i="1" dirty="0">
                          <a:latin typeface="Cambria Math"/>
                        </a:rPr>
                        <m:t>−</m:t>
                      </m:r>
                      <m:r>
                        <a:rPr lang="hu-HU" sz="2400" b="0" i="1" dirty="0" smtClean="0">
                          <a:latin typeface="Cambria Math"/>
                        </a:rPr>
                        <m:t>1</m:t>
                      </m:r>
                    </m:oMath>
                  </m:oMathPara>
                </a14:m>
                <a:endParaRPr lang="en-US" sz="2400" dirty="0"/>
              </a:p>
            </p:txBody>
          </p:sp>
        </mc:Choice>
        <mc:Fallback xmlns="">
          <p:sp>
            <p:nvSpPr>
              <p:cNvPr id="28" name="Szövegdoboz 27"/>
              <p:cNvSpPr txBox="1">
                <a:spLocks noRot="1" noChangeAspect="1" noMove="1" noResize="1" noEditPoints="1" noAdjustHandles="1" noChangeArrowheads="1" noChangeShapeType="1" noTextEdit="1"/>
              </p:cNvSpPr>
              <p:nvPr/>
            </p:nvSpPr>
            <p:spPr>
              <a:xfrm>
                <a:off x="2742331" y="6222812"/>
                <a:ext cx="1297598" cy="461665"/>
              </a:xfrm>
              <a:prstGeom prst="rect">
                <a:avLst/>
              </a:prstGeom>
              <a:blipFill rotWithShape="1">
                <a:blip r:embed="rId7"/>
                <a:stretch>
                  <a:fillRect/>
                </a:stretch>
              </a:blipFill>
            </p:spPr>
            <p:txBody>
              <a:bodyPr/>
              <a:lstStyle/>
              <a:p>
                <a:r>
                  <a:rPr lang="en-US">
                    <a:noFill/>
                  </a:rPr>
                  <a:t> </a:t>
                </a:r>
              </a:p>
            </p:txBody>
          </p:sp>
        </mc:Fallback>
      </mc:AlternateContent>
      <p:sp>
        <p:nvSpPr>
          <p:cNvPr id="55" name="Ellipszis 54"/>
          <p:cNvSpPr/>
          <p:nvPr/>
        </p:nvSpPr>
        <p:spPr>
          <a:xfrm>
            <a:off x="1770953" y="4849105"/>
            <a:ext cx="1270251" cy="547421"/>
          </a:xfrm>
          <a:prstGeom prst="ellipse">
            <a:avLst/>
          </a:prstGeom>
          <a:solidFill>
            <a:srgbClr val="14F85B">
              <a:alpha val="4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0" name="Ellipszis 59"/>
          <p:cNvSpPr/>
          <p:nvPr/>
        </p:nvSpPr>
        <p:spPr>
          <a:xfrm>
            <a:off x="3041204" y="4468397"/>
            <a:ext cx="192059" cy="20491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65" name="Egyenes összekötő nyíllal 64"/>
          <p:cNvCxnSpPr>
            <a:stCxn id="60" idx="0"/>
            <a:endCxn id="61" idx="4"/>
          </p:cNvCxnSpPr>
          <p:nvPr/>
        </p:nvCxnSpPr>
        <p:spPr>
          <a:xfrm flipH="1" flipV="1">
            <a:off x="3131407" y="3747037"/>
            <a:ext cx="5826" cy="72136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Egyenes összekötő nyíllal 67"/>
          <p:cNvCxnSpPr/>
          <p:nvPr/>
        </p:nvCxnSpPr>
        <p:spPr>
          <a:xfrm flipV="1">
            <a:off x="2421488" y="2816932"/>
            <a:ext cx="972796" cy="317664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Ellipszis 61"/>
          <p:cNvSpPr/>
          <p:nvPr/>
        </p:nvSpPr>
        <p:spPr>
          <a:xfrm>
            <a:off x="2579741" y="5118188"/>
            <a:ext cx="192059" cy="20491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1" name="Ellipszis 60"/>
          <p:cNvSpPr/>
          <p:nvPr/>
        </p:nvSpPr>
        <p:spPr>
          <a:xfrm>
            <a:off x="3035378" y="3542122"/>
            <a:ext cx="192059" cy="20491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mc:AlternateContent xmlns:mc="http://schemas.openxmlformats.org/markup-compatibility/2006" xmlns:a14="http://schemas.microsoft.com/office/drawing/2010/main">
        <mc:Choice Requires="a14">
          <p:sp>
            <p:nvSpPr>
              <p:cNvPr id="73" name="Szövegdoboz 72"/>
              <p:cNvSpPr txBox="1"/>
              <p:nvPr/>
            </p:nvSpPr>
            <p:spPr>
              <a:xfrm>
                <a:off x="3581733" y="4309245"/>
                <a:ext cx="126521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u-HU" sz="2400" i="1" dirty="0" smtClean="0">
                          <a:latin typeface="Cambria Math"/>
                        </a:rPr>
                        <m:t>(</m:t>
                      </m:r>
                      <m:r>
                        <a:rPr lang="hu-HU" sz="2400" b="0" i="1" dirty="0" smtClean="0">
                          <a:latin typeface="Cambria Math"/>
                        </a:rPr>
                        <m:t>𝑥</m:t>
                      </m:r>
                      <m:r>
                        <a:rPr lang="hu-HU" sz="2400" b="0" i="1" dirty="0" smtClean="0">
                          <a:latin typeface="Cambria Math"/>
                        </a:rPr>
                        <m:t>,</m:t>
                      </m:r>
                      <m:r>
                        <a:rPr lang="hu-HU" sz="2400" i="1" dirty="0" smtClean="0">
                          <a:latin typeface="Cambria Math"/>
                        </a:rPr>
                        <m:t>𝑦</m:t>
                      </m:r>
                      <m:r>
                        <a:rPr lang="hu-HU" sz="2400" b="0" i="1" dirty="0" smtClean="0">
                          <a:latin typeface="Cambria Math"/>
                        </a:rPr>
                        <m:t>,1)</m:t>
                      </m:r>
                    </m:oMath>
                  </m:oMathPara>
                </a14:m>
                <a:endParaRPr lang="en-US" sz="2400" i="1" dirty="0"/>
              </a:p>
            </p:txBody>
          </p:sp>
        </mc:Choice>
        <mc:Fallback xmlns="">
          <p:sp>
            <p:nvSpPr>
              <p:cNvPr id="73" name="Szövegdoboz 72"/>
              <p:cNvSpPr txBox="1">
                <a:spLocks noRot="1" noChangeAspect="1" noMove="1" noResize="1" noEditPoints="1" noAdjustHandles="1" noChangeArrowheads="1" noChangeShapeType="1" noTextEdit="1"/>
              </p:cNvSpPr>
              <p:nvPr/>
            </p:nvSpPr>
            <p:spPr>
              <a:xfrm>
                <a:off x="3581733" y="4309245"/>
                <a:ext cx="1265218" cy="461665"/>
              </a:xfrm>
              <a:prstGeom prst="rect">
                <a:avLst/>
              </a:prstGeom>
              <a:blipFill rotWithShape="1">
                <a:blip r:embed="rId8"/>
                <a:stretch>
                  <a:fillRect l="-966" r="-966"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Szövegdoboz 73"/>
              <p:cNvSpPr txBox="1"/>
              <p:nvPr/>
            </p:nvSpPr>
            <p:spPr>
              <a:xfrm>
                <a:off x="4078683" y="3370857"/>
                <a:ext cx="403200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hu-HU" sz="2400" b="0" i="1" dirty="0" smtClean="0">
                              <a:latin typeface="Cambria Math" panose="02040503050406030204" pitchFamily="18" charset="0"/>
                            </a:rPr>
                          </m:ctrlPr>
                        </m:dPr>
                        <m:e>
                          <m:r>
                            <a:rPr lang="hu-HU" sz="2400" b="0" i="1" dirty="0" smtClean="0">
                              <a:latin typeface="Cambria Math"/>
                            </a:rPr>
                            <m:t>𝑥</m:t>
                          </m:r>
                          <m:r>
                            <a:rPr lang="hu-HU" sz="2400" b="0" i="1" dirty="0" smtClean="0">
                              <a:latin typeface="Cambria Math"/>
                            </a:rPr>
                            <m:t>,</m:t>
                          </m:r>
                          <m:r>
                            <a:rPr lang="hu-HU" sz="2400" i="1" dirty="0" smtClean="0">
                              <a:latin typeface="Cambria Math"/>
                            </a:rPr>
                            <m:t>𝑦</m:t>
                          </m:r>
                          <m:r>
                            <a:rPr lang="hu-HU" sz="2400" b="0" i="1" dirty="0" smtClean="0">
                              <a:latin typeface="Cambria Math"/>
                            </a:rPr>
                            <m:t>,</m:t>
                          </m:r>
                          <m:r>
                            <a:rPr lang="hu-HU" sz="2400" b="0" i="1" dirty="0" smtClean="0">
                              <a:latin typeface="Cambria Math"/>
                            </a:rPr>
                            <m:t>𝑤</m:t>
                          </m:r>
                        </m:e>
                      </m:d>
                      <m:r>
                        <a:rPr lang="hu-HU" sz="2400" b="0" i="1" dirty="0" smtClean="0">
                          <a:latin typeface="Cambria Math"/>
                        </a:rPr>
                        <m:t> :</m:t>
                      </m:r>
                      <m:r>
                        <a:rPr lang="hu-HU" sz="2400" i="1" dirty="0">
                          <a:latin typeface="Cambria Math"/>
                        </a:rPr>
                        <m:t>𝑥</m:t>
                      </m:r>
                      <m:r>
                        <a:rPr lang="hu-HU" sz="2400" i="1" baseline="30000" dirty="0">
                          <a:latin typeface="Cambria Math"/>
                        </a:rPr>
                        <m:t>2</m:t>
                      </m:r>
                      <m:r>
                        <a:rPr lang="hu-HU" sz="2400" i="1" dirty="0">
                          <a:latin typeface="Cambria Math"/>
                        </a:rPr>
                        <m:t>+</m:t>
                      </m:r>
                      <m:r>
                        <a:rPr lang="hu-HU" sz="2400" i="1" dirty="0">
                          <a:latin typeface="Cambria Math"/>
                        </a:rPr>
                        <m:t>𝑦</m:t>
                      </m:r>
                      <m:r>
                        <a:rPr lang="hu-HU" sz="2400" i="1" baseline="30000" dirty="0">
                          <a:latin typeface="Cambria Math"/>
                        </a:rPr>
                        <m:t>2</m:t>
                      </m:r>
                      <m:r>
                        <a:rPr lang="en-US" sz="2400" i="1" dirty="0">
                          <a:latin typeface="Cambria Math"/>
                        </a:rPr>
                        <m:t>−</m:t>
                      </m:r>
                      <m:r>
                        <a:rPr lang="hu-HU" sz="2400" i="1" dirty="0">
                          <a:latin typeface="Cambria Math"/>
                        </a:rPr>
                        <m:t>𝑤</m:t>
                      </m:r>
                      <m:r>
                        <a:rPr lang="hu-HU" sz="2400" i="1" baseline="30000" dirty="0">
                          <a:latin typeface="Cambria Math"/>
                        </a:rPr>
                        <m:t>2</m:t>
                      </m:r>
                      <m:r>
                        <a:rPr lang="en-US" sz="2400" i="1" dirty="0">
                          <a:latin typeface="Cambria Math"/>
                        </a:rPr>
                        <m:t>=</m:t>
                      </m:r>
                      <m:r>
                        <a:rPr lang="en-US" sz="2400" i="1" dirty="0">
                          <a:solidFill>
                            <a:prstClr val="black"/>
                          </a:solidFill>
                          <a:latin typeface="Cambria Math"/>
                        </a:rPr>
                        <m:t>−</m:t>
                      </m:r>
                      <m:r>
                        <a:rPr lang="hu-HU" sz="2400" i="1" dirty="0">
                          <a:latin typeface="Cambria Math"/>
                        </a:rPr>
                        <m:t>1</m:t>
                      </m:r>
                    </m:oMath>
                  </m:oMathPara>
                </a14:m>
                <a:endParaRPr lang="en-US" sz="2400" dirty="0"/>
              </a:p>
            </p:txBody>
          </p:sp>
        </mc:Choice>
        <mc:Fallback xmlns="">
          <p:sp>
            <p:nvSpPr>
              <p:cNvPr id="74" name="Szövegdoboz 73"/>
              <p:cNvSpPr txBox="1">
                <a:spLocks noRot="1" noChangeAspect="1" noMove="1" noResize="1" noEditPoints="1" noAdjustHandles="1" noChangeArrowheads="1" noChangeShapeType="1" noTextEdit="1"/>
              </p:cNvSpPr>
              <p:nvPr/>
            </p:nvSpPr>
            <p:spPr>
              <a:xfrm>
                <a:off x="4078683" y="3370857"/>
                <a:ext cx="4032001" cy="461665"/>
              </a:xfrm>
              <a:prstGeom prst="rect">
                <a:avLst/>
              </a:prstGeom>
              <a:blipFill rotWithShape="1">
                <a:blip r:embed="rId9"/>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Szövegdoboz 74"/>
              <p:cNvSpPr txBox="1"/>
              <p:nvPr/>
            </p:nvSpPr>
            <p:spPr>
              <a:xfrm>
                <a:off x="2663788" y="5323104"/>
                <a:ext cx="655378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hu-HU" sz="2400" b="0" i="1" dirty="0" smtClean="0">
                              <a:latin typeface="Cambria Math" panose="02040503050406030204" pitchFamily="18" charset="0"/>
                            </a:rPr>
                          </m:ctrlPr>
                        </m:dPr>
                        <m:e>
                          <m:r>
                            <a:rPr lang="hu-HU" sz="2400" b="0" i="1" dirty="0" smtClean="0">
                              <a:latin typeface="Cambria Math"/>
                            </a:rPr>
                            <m:t>𝑥</m:t>
                          </m:r>
                          <m:r>
                            <a:rPr lang="en-US" sz="2400" b="0" i="1" dirty="0" smtClean="0">
                              <a:latin typeface="Cambria Math"/>
                            </a:rPr>
                            <m:t>′</m:t>
                          </m:r>
                          <m:r>
                            <a:rPr lang="hu-HU" sz="2400" b="0" i="1" dirty="0" smtClean="0">
                              <a:latin typeface="Cambria Math"/>
                            </a:rPr>
                            <m:t>,</m:t>
                          </m:r>
                          <m:r>
                            <a:rPr lang="hu-HU" sz="2400" i="1" dirty="0" smtClean="0">
                              <a:latin typeface="Cambria Math"/>
                            </a:rPr>
                            <m:t>𝑦</m:t>
                          </m:r>
                          <m:r>
                            <a:rPr lang="en-US" sz="2400" b="0" i="1" dirty="0" smtClean="0">
                              <a:latin typeface="Cambria Math"/>
                            </a:rPr>
                            <m:t>′</m:t>
                          </m:r>
                          <m:r>
                            <a:rPr lang="hu-HU" sz="2400" b="0" i="1" dirty="0" smtClean="0">
                              <a:latin typeface="Cambria Math"/>
                            </a:rPr>
                            <m:t>,</m:t>
                          </m:r>
                          <m:r>
                            <a:rPr lang="en-US" sz="2400" b="0" i="1" dirty="0" smtClean="0">
                              <a:latin typeface="Cambria Math"/>
                            </a:rPr>
                            <m:t>0</m:t>
                          </m:r>
                        </m:e>
                      </m:d>
                      <m:r>
                        <a:rPr lang="hu-HU" sz="2400" b="0" i="1" dirty="0" smtClean="0">
                          <a:latin typeface="Cambria Math"/>
                        </a:rPr>
                        <m:t> :</m:t>
                      </m:r>
                      <m:d>
                        <m:dPr>
                          <m:ctrlPr>
                            <a:rPr lang="en-US" sz="2400" b="0" i="1" dirty="0" smtClean="0">
                              <a:latin typeface="Cambria Math" panose="02040503050406030204" pitchFamily="18" charset="0"/>
                            </a:rPr>
                          </m:ctrlPr>
                        </m:dPr>
                        <m:e>
                          <m:r>
                            <a:rPr lang="en-US" sz="2400" b="0" i="1" dirty="0" smtClean="0">
                              <a:latin typeface="Cambria Math"/>
                            </a:rPr>
                            <m:t>0,0,−1</m:t>
                          </m:r>
                        </m:e>
                      </m:d>
                      <m:r>
                        <a:rPr lang="en-US" sz="2400" b="0" i="1" dirty="0" smtClean="0">
                          <a:latin typeface="Cambria Math"/>
                        </a:rPr>
                        <m:t>+</m:t>
                      </m:r>
                      <m:d>
                        <m:dPr>
                          <m:ctrlPr>
                            <a:rPr lang="en-US" sz="2400" b="0" i="1" dirty="0" smtClean="0">
                              <a:latin typeface="Cambria Math" panose="02040503050406030204" pitchFamily="18" charset="0"/>
                            </a:rPr>
                          </m:ctrlPr>
                        </m:dPr>
                        <m:e>
                          <m:r>
                            <a:rPr lang="en-US" sz="2400" b="0" i="1" dirty="0" smtClean="0">
                              <a:latin typeface="Cambria Math"/>
                            </a:rPr>
                            <m:t>𝑥</m:t>
                          </m:r>
                          <m:r>
                            <a:rPr lang="en-US" sz="2400" b="0" i="1" dirty="0" smtClean="0">
                              <a:latin typeface="Cambria Math"/>
                            </a:rPr>
                            <m:t>,</m:t>
                          </m:r>
                          <m:r>
                            <a:rPr lang="en-US" sz="2400" b="0" i="1" dirty="0" smtClean="0">
                              <a:latin typeface="Cambria Math"/>
                            </a:rPr>
                            <m:t>𝑦</m:t>
                          </m:r>
                          <m:r>
                            <a:rPr lang="en-US" sz="2400" b="0" i="1" dirty="0" smtClean="0">
                              <a:latin typeface="Cambria Math"/>
                            </a:rPr>
                            <m:t>,</m:t>
                          </m:r>
                          <m:r>
                            <a:rPr lang="en-US" sz="2400" b="0" i="1" dirty="0" smtClean="0">
                              <a:latin typeface="Cambria Math"/>
                            </a:rPr>
                            <m:t>𝑤</m:t>
                          </m:r>
                          <m:r>
                            <a:rPr lang="en-US" sz="2400" b="0" i="1" dirty="0" smtClean="0">
                              <a:latin typeface="Cambria Math"/>
                            </a:rPr>
                            <m:t>+1</m:t>
                          </m:r>
                        </m:e>
                      </m:d>
                      <m:r>
                        <a:rPr lang="en-US" sz="2400" b="0" i="1" dirty="0" smtClean="0">
                          <a:latin typeface="Cambria Math"/>
                        </a:rPr>
                        <m:t>𝑡</m:t>
                      </m:r>
                      <m:r>
                        <a:rPr lang="en-US" sz="2400" b="0" i="1" dirty="0" smtClean="0">
                          <a:latin typeface="Cambria Math"/>
                        </a:rPr>
                        <m:t>=(</m:t>
                      </m:r>
                      <m:sSup>
                        <m:sSupPr>
                          <m:ctrlPr>
                            <a:rPr lang="en-US" sz="2400" b="0" i="1" dirty="0" smtClean="0">
                              <a:latin typeface="Cambria Math" panose="02040503050406030204" pitchFamily="18" charset="0"/>
                            </a:rPr>
                          </m:ctrlPr>
                        </m:sSupPr>
                        <m:e>
                          <m:r>
                            <a:rPr lang="en-US" sz="2400" b="0" i="1" dirty="0" smtClean="0">
                              <a:latin typeface="Cambria Math"/>
                            </a:rPr>
                            <m:t>𝑥</m:t>
                          </m:r>
                        </m:e>
                        <m:sup>
                          <m:r>
                            <a:rPr lang="en-US" sz="2400" b="0" i="1" dirty="0" smtClean="0">
                              <a:latin typeface="Cambria Math"/>
                            </a:rPr>
                            <m:t>′</m:t>
                          </m:r>
                        </m:sup>
                      </m:sSup>
                      <m:r>
                        <a:rPr lang="en-US" sz="2400" b="0" i="1" dirty="0" smtClean="0">
                          <a:latin typeface="Cambria Math"/>
                        </a:rPr>
                        <m:t>,</m:t>
                      </m:r>
                      <m:sSup>
                        <m:sSupPr>
                          <m:ctrlPr>
                            <a:rPr lang="en-US" sz="2400" b="0" i="1" dirty="0" smtClean="0">
                              <a:latin typeface="Cambria Math" panose="02040503050406030204" pitchFamily="18" charset="0"/>
                            </a:rPr>
                          </m:ctrlPr>
                        </m:sSupPr>
                        <m:e>
                          <m:r>
                            <a:rPr lang="en-US" sz="2400" b="0" i="1" dirty="0" smtClean="0">
                              <a:latin typeface="Cambria Math"/>
                            </a:rPr>
                            <m:t>𝑦</m:t>
                          </m:r>
                        </m:e>
                        <m:sup>
                          <m:r>
                            <a:rPr lang="en-US" sz="2400" b="0" i="1" dirty="0" smtClean="0">
                              <a:latin typeface="Cambria Math"/>
                            </a:rPr>
                            <m:t>′</m:t>
                          </m:r>
                        </m:sup>
                      </m:sSup>
                      <m:r>
                        <a:rPr lang="en-US" sz="2400" b="0" i="1" dirty="0" smtClean="0">
                          <a:latin typeface="Cambria Math"/>
                        </a:rPr>
                        <m:t>,0)</m:t>
                      </m:r>
                    </m:oMath>
                  </m:oMathPara>
                </a14:m>
                <a:endParaRPr lang="en-US" sz="2400" dirty="0"/>
              </a:p>
            </p:txBody>
          </p:sp>
        </mc:Choice>
        <mc:Fallback xmlns="">
          <p:sp>
            <p:nvSpPr>
              <p:cNvPr id="75" name="Szövegdoboz 74"/>
              <p:cNvSpPr txBox="1">
                <a:spLocks noRot="1" noChangeAspect="1" noMove="1" noResize="1" noEditPoints="1" noAdjustHandles="1" noChangeArrowheads="1" noChangeShapeType="1" noTextEdit="1"/>
              </p:cNvSpPr>
              <p:nvPr/>
            </p:nvSpPr>
            <p:spPr>
              <a:xfrm>
                <a:off x="2663788" y="5323104"/>
                <a:ext cx="6553782" cy="461665"/>
              </a:xfrm>
              <a:prstGeom prst="rect">
                <a:avLst/>
              </a:prstGeom>
              <a:blipFill rotWithShape="1">
                <a:blip r:embed="rId10"/>
                <a:stretch>
                  <a:fillRect b="-18421"/>
                </a:stretch>
              </a:blipFill>
            </p:spPr>
            <p:txBody>
              <a:bodyPr/>
              <a:lstStyle/>
              <a:p>
                <a:r>
                  <a:rPr lang="en-US">
                    <a:noFill/>
                  </a:rPr>
                  <a:t> </a:t>
                </a:r>
              </a:p>
            </p:txBody>
          </p:sp>
        </mc:Fallback>
      </mc:AlternateContent>
      <p:sp>
        <p:nvSpPr>
          <p:cNvPr id="77" name="Szövegdoboz 76"/>
          <p:cNvSpPr txBox="1"/>
          <p:nvPr/>
        </p:nvSpPr>
        <p:spPr>
          <a:xfrm>
            <a:off x="463654" y="1504931"/>
            <a:ext cx="5994783" cy="461665"/>
          </a:xfrm>
          <a:prstGeom prst="rect">
            <a:avLst/>
          </a:prstGeom>
          <a:noFill/>
        </p:spPr>
        <p:txBody>
          <a:bodyPr wrap="none" rtlCol="0">
            <a:spAutoFit/>
          </a:bodyPr>
          <a:lstStyle/>
          <a:p>
            <a:r>
              <a:rPr lang="hu-HU" sz="2400" dirty="0" smtClean="0">
                <a:solidFill>
                  <a:srgbClr val="FF0000"/>
                </a:solidFill>
                <a:latin typeface="+mn-lt"/>
              </a:rPr>
              <a:t>V: </a:t>
            </a:r>
            <a:r>
              <a:rPr lang="hu-HU" sz="2400" dirty="0" err="1" smtClean="0"/>
              <a:t>translation</a:t>
            </a:r>
            <a:r>
              <a:rPr lang="hu-HU" sz="2400" dirty="0" smtClean="0"/>
              <a:t> </a:t>
            </a:r>
            <a:r>
              <a:rPr lang="hu-HU" sz="2400" dirty="0" err="1" smtClean="0"/>
              <a:t>that</a:t>
            </a:r>
            <a:r>
              <a:rPr lang="hu-HU" sz="2400" dirty="0" smtClean="0"/>
              <a:t> </a:t>
            </a:r>
            <a:r>
              <a:rPr lang="hu-HU" sz="2400" dirty="0" err="1" smtClean="0"/>
              <a:t>moves</a:t>
            </a:r>
            <a:r>
              <a:rPr lang="hu-HU" sz="2400" dirty="0" smtClean="0"/>
              <a:t> </a:t>
            </a:r>
            <a:r>
              <a:rPr lang="hu-HU" sz="2400" dirty="0" err="1" smtClean="0"/>
              <a:t>the</a:t>
            </a:r>
            <a:r>
              <a:rPr lang="hu-HU" sz="2400" dirty="0" smtClean="0"/>
              <a:t> camera </a:t>
            </a:r>
            <a:r>
              <a:rPr lang="hu-HU" sz="2400" dirty="0" err="1" smtClean="0"/>
              <a:t>to</a:t>
            </a:r>
            <a:r>
              <a:rPr lang="hu-HU" sz="2400" dirty="0" smtClean="0">
                <a:latin typeface="+mn-lt"/>
              </a:rPr>
              <a:t> (0,</a:t>
            </a:r>
            <a:r>
              <a:rPr lang="hu-HU" sz="2400" dirty="0" err="1" smtClean="0">
                <a:latin typeface="+mn-lt"/>
              </a:rPr>
              <a:t>0</a:t>
            </a:r>
            <a:r>
              <a:rPr lang="hu-HU" sz="2400" dirty="0" smtClean="0">
                <a:latin typeface="+mn-lt"/>
              </a:rPr>
              <a:t>,1)</a:t>
            </a:r>
            <a:endParaRPr lang="en-US" sz="2400" dirty="0">
              <a:latin typeface="+mn-lt"/>
            </a:endParaRPr>
          </a:p>
        </p:txBody>
      </p:sp>
      <p:sp>
        <p:nvSpPr>
          <p:cNvPr id="78" name="Szövegdoboz 77"/>
          <p:cNvSpPr txBox="1"/>
          <p:nvPr/>
        </p:nvSpPr>
        <p:spPr>
          <a:xfrm>
            <a:off x="463654" y="1966596"/>
            <a:ext cx="4258538" cy="461665"/>
          </a:xfrm>
          <a:prstGeom prst="rect">
            <a:avLst/>
          </a:prstGeom>
          <a:noFill/>
        </p:spPr>
        <p:txBody>
          <a:bodyPr wrap="none" rtlCol="0">
            <a:spAutoFit/>
          </a:bodyPr>
          <a:lstStyle/>
          <a:p>
            <a:r>
              <a:rPr lang="hu-HU" sz="2400" u="sng" dirty="0" smtClean="0">
                <a:solidFill>
                  <a:srgbClr val="FF0000"/>
                </a:solidFill>
                <a:latin typeface="+mn-lt"/>
              </a:rPr>
              <a:t>P: </a:t>
            </a:r>
            <a:r>
              <a:rPr lang="hu-HU" sz="2400" u="sng" dirty="0" err="1" smtClean="0"/>
              <a:t>maps</a:t>
            </a:r>
            <a:r>
              <a:rPr lang="hu-HU" sz="2400" u="sng" dirty="0" smtClean="0"/>
              <a:t> </a:t>
            </a:r>
            <a:r>
              <a:rPr lang="hu-HU" sz="2400" u="sng" dirty="0" err="1" smtClean="0"/>
              <a:t>the</a:t>
            </a:r>
            <a:r>
              <a:rPr lang="hu-HU" sz="2400" u="sng" dirty="0" smtClean="0"/>
              <a:t> </a:t>
            </a:r>
            <a:r>
              <a:rPr lang="hu-HU" sz="2400" u="sng" dirty="0" err="1" smtClean="0"/>
              <a:t>plane</a:t>
            </a:r>
            <a:r>
              <a:rPr lang="hu-HU" sz="2400" u="sng" dirty="0" smtClean="0"/>
              <a:t> </a:t>
            </a:r>
            <a:r>
              <a:rPr lang="hu-HU" sz="2400" u="sng" dirty="0" err="1" smtClean="0"/>
              <a:t>to</a:t>
            </a:r>
            <a:r>
              <a:rPr lang="hu-HU" sz="2400" u="sng" dirty="0" smtClean="0"/>
              <a:t> a unit </a:t>
            </a:r>
            <a:r>
              <a:rPr lang="hu-HU" sz="2400" u="sng" dirty="0" err="1" smtClean="0"/>
              <a:t>circle</a:t>
            </a:r>
            <a:endParaRPr lang="hu-HU" sz="2400" u="sng" dirty="0" smtClean="0">
              <a:latin typeface="+mn-lt"/>
            </a:endParaRPr>
          </a:p>
        </p:txBody>
      </p:sp>
      <p:sp>
        <p:nvSpPr>
          <p:cNvPr id="79" name="Szövegdoboz 78"/>
          <p:cNvSpPr txBox="1"/>
          <p:nvPr/>
        </p:nvSpPr>
        <p:spPr>
          <a:xfrm>
            <a:off x="4846951" y="6080178"/>
            <a:ext cx="3899081" cy="584775"/>
          </a:xfrm>
          <a:prstGeom prst="rect">
            <a:avLst/>
          </a:prstGeom>
          <a:noFill/>
        </p:spPr>
        <p:txBody>
          <a:bodyPr wrap="none" rtlCol="0">
            <a:spAutoFit/>
          </a:bodyPr>
          <a:lstStyle/>
          <a:p>
            <a:r>
              <a:rPr lang="hu-HU" sz="3200" dirty="0" err="1" smtClean="0">
                <a:latin typeface="+mn-lt"/>
              </a:rPr>
              <a:t>Beltrami-Poincaré</a:t>
            </a:r>
            <a:r>
              <a:rPr lang="hu-HU" sz="3200" dirty="0" smtClean="0">
                <a:latin typeface="+mn-lt"/>
              </a:rPr>
              <a:t> </a:t>
            </a:r>
            <a:r>
              <a:rPr lang="hu-HU" sz="3200" dirty="0" err="1" smtClean="0">
                <a:latin typeface="+mn-lt"/>
              </a:rPr>
              <a:t>disc</a:t>
            </a:r>
            <a:endParaRPr lang="en-US" sz="3200" dirty="0">
              <a:latin typeface="+mn-lt"/>
            </a:endParaRPr>
          </a:p>
        </p:txBody>
      </p:sp>
    </p:spTree>
    <p:extLst>
      <p:ext uri="{BB962C8B-B14F-4D97-AF65-F5344CB8AC3E}">
        <p14:creationId xmlns:p14="http://schemas.microsoft.com/office/powerpoint/2010/main" val="3229600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solidFill>
                  <a:srgbClr val="FF0000"/>
                </a:solidFill>
              </a:rPr>
              <a:t>Steps of solution</a:t>
            </a:r>
            <a:endParaRPr lang="hu-HU" dirty="0">
              <a:solidFill>
                <a:srgbClr val="FF0000"/>
              </a:solidFill>
            </a:endParaRPr>
          </a:p>
        </p:txBody>
      </p:sp>
      <p:sp>
        <p:nvSpPr>
          <p:cNvPr id="3" name="Tartalom helye 2"/>
          <p:cNvSpPr>
            <a:spLocks noGrp="1"/>
          </p:cNvSpPr>
          <p:nvPr>
            <p:ph idx="1"/>
          </p:nvPr>
        </p:nvSpPr>
        <p:spPr>
          <a:xfrm>
            <a:off x="457200" y="1600200"/>
            <a:ext cx="8435280" cy="5141168"/>
          </a:xfrm>
        </p:spPr>
        <p:txBody>
          <a:bodyPr>
            <a:normAutofit fontScale="92500" lnSpcReduction="20000"/>
          </a:bodyPr>
          <a:lstStyle/>
          <a:p>
            <a:r>
              <a:rPr lang="en-US" sz="2800" dirty="0" smtClean="0"/>
              <a:t>Atom: transformed circle </a:t>
            </a:r>
            <a:r>
              <a:rPr lang="hu-HU" sz="2800" dirty="0" smtClean="0"/>
              <a:t>(</a:t>
            </a:r>
            <a:r>
              <a:rPr lang="hu-HU" sz="2800" dirty="0" err="1" smtClean="0"/>
              <a:t>triangle</a:t>
            </a:r>
            <a:r>
              <a:rPr lang="hu-HU" sz="2800" dirty="0" smtClean="0"/>
              <a:t>-fan)</a:t>
            </a:r>
          </a:p>
          <a:p>
            <a:pPr lvl="1"/>
            <a:r>
              <a:rPr lang="en-US" sz="2400" dirty="0" smtClean="0"/>
              <a:t>own or shared </a:t>
            </a:r>
            <a:r>
              <a:rPr lang="en-US" sz="2400" dirty="0" err="1" smtClean="0"/>
              <a:t>vao</a:t>
            </a:r>
            <a:r>
              <a:rPr lang="en-US" sz="2400" dirty="0" smtClean="0"/>
              <a:t>/</a:t>
            </a:r>
            <a:r>
              <a:rPr lang="en-US" sz="2400" dirty="0" err="1" smtClean="0"/>
              <a:t>vbo</a:t>
            </a:r>
            <a:endParaRPr lang="hu-HU" sz="2400" dirty="0" smtClean="0"/>
          </a:p>
          <a:p>
            <a:pPr lvl="1"/>
            <a:r>
              <a:rPr lang="hu-HU" sz="2400" dirty="0" err="1" smtClean="0"/>
              <a:t>Properties</a:t>
            </a:r>
            <a:r>
              <a:rPr lang="hu-HU" sz="2400" dirty="0" smtClean="0"/>
              <a:t>: </a:t>
            </a:r>
            <a:r>
              <a:rPr lang="hu-HU" sz="2400" dirty="0" err="1" smtClean="0"/>
              <a:t>mass</a:t>
            </a:r>
            <a:r>
              <a:rPr lang="hu-HU" sz="2400" dirty="0" smtClean="0"/>
              <a:t>, </a:t>
            </a:r>
            <a:r>
              <a:rPr lang="hu-HU" sz="2400" dirty="0" err="1" smtClean="0"/>
              <a:t>charge</a:t>
            </a:r>
            <a:r>
              <a:rPr lang="hu-HU" sz="2400" dirty="0" smtClean="0"/>
              <a:t>, (</a:t>
            </a:r>
            <a:r>
              <a:rPr lang="hu-HU" sz="2400" dirty="0" err="1" smtClean="0"/>
              <a:t>color</a:t>
            </a:r>
            <a:r>
              <a:rPr lang="hu-HU" sz="2400" dirty="0" smtClean="0"/>
              <a:t>)</a:t>
            </a:r>
          </a:p>
          <a:p>
            <a:pPr lvl="1"/>
            <a:r>
              <a:rPr lang="hu-HU" sz="2400" dirty="0" err="1" smtClean="0"/>
              <a:t>State</a:t>
            </a:r>
            <a:r>
              <a:rPr lang="hu-HU" sz="2400" dirty="0" smtClean="0"/>
              <a:t>: </a:t>
            </a:r>
            <a:r>
              <a:rPr lang="hu-HU" sz="2400" dirty="0" err="1" smtClean="0"/>
              <a:t>position</a:t>
            </a:r>
            <a:r>
              <a:rPr lang="hu-HU" sz="2400" dirty="0" smtClean="0"/>
              <a:t>, </a:t>
            </a:r>
            <a:r>
              <a:rPr lang="hu-HU" sz="2400" dirty="0" err="1" smtClean="0"/>
              <a:t>velocity</a:t>
            </a:r>
            <a:r>
              <a:rPr lang="hu-HU" sz="2400" dirty="0" smtClean="0"/>
              <a:t>, </a:t>
            </a:r>
            <a:r>
              <a:rPr lang="hu-HU" sz="2400" dirty="0" err="1" smtClean="0"/>
              <a:t>force</a:t>
            </a:r>
            <a:endParaRPr lang="hu-HU" sz="2400" dirty="0" smtClean="0"/>
          </a:p>
          <a:p>
            <a:r>
              <a:rPr lang="hu-HU" sz="2800" dirty="0" err="1" smtClean="0"/>
              <a:t>Virtual</a:t>
            </a:r>
            <a:r>
              <a:rPr lang="hu-HU" sz="2800" dirty="0" smtClean="0"/>
              <a:t> </a:t>
            </a:r>
            <a:r>
              <a:rPr lang="hu-HU" sz="2800" dirty="0" err="1" smtClean="0"/>
              <a:t>world</a:t>
            </a:r>
            <a:r>
              <a:rPr lang="hu-HU" sz="2800" dirty="0" smtClean="0"/>
              <a:t>: </a:t>
            </a:r>
            <a:r>
              <a:rPr lang="hu-HU" sz="2800" dirty="0" err="1" smtClean="0"/>
              <a:t>collection</a:t>
            </a:r>
            <a:r>
              <a:rPr lang="hu-HU" sz="2800" dirty="0" smtClean="0"/>
              <a:t> of </a:t>
            </a:r>
            <a:r>
              <a:rPr lang="hu-HU" sz="2800" dirty="0" err="1" smtClean="0"/>
              <a:t>atoms</a:t>
            </a:r>
            <a:endParaRPr lang="hu-HU" sz="2800" dirty="0" smtClean="0"/>
          </a:p>
          <a:p>
            <a:r>
              <a:rPr lang="hu-HU" sz="2800" dirty="0" err="1" smtClean="0"/>
              <a:t>Simulation</a:t>
            </a:r>
            <a:r>
              <a:rPr lang="hu-HU" sz="2800" dirty="0" smtClean="0"/>
              <a:t> in </a:t>
            </a:r>
            <a:r>
              <a:rPr lang="hu-HU" sz="2800" dirty="0" err="1" smtClean="0"/>
              <a:t>onIdle</a:t>
            </a:r>
            <a:endParaRPr lang="hu-HU" sz="2800" dirty="0" smtClean="0"/>
          </a:p>
          <a:p>
            <a:r>
              <a:rPr lang="hu-HU" sz="2800" dirty="0" err="1" smtClean="0"/>
              <a:t>Rendering</a:t>
            </a:r>
            <a:r>
              <a:rPr lang="hu-HU" sz="2800" dirty="0" smtClean="0"/>
              <a:t> in </a:t>
            </a:r>
            <a:r>
              <a:rPr lang="hu-HU" sz="2800" dirty="0" err="1" smtClean="0"/>
              <a:t>onDisplay</a:t>
            </a:r>
            <a:endParaRPr lang="en-US" sz="2800" dirty="0" smtClean="0"/>
          </a:p>
          <a:p>
            <a:r>
              <a:rPr lang="en-US" sz="2800" dirty="0" smtClean="0"/>
              <a:t>World coordinates: Euclidean space</a:t>
            </a:r>
            <a:endParaRPr lang="hu-HU" sz="2800" dirty="0" smtClean="0"/>
          </a:p>
          <a:p>
            <a:r>
              <a:rPr lang="hu-HU" sz="2800" dirty="0" err="1" smtClean="0"/>
              <a:t>Vertex</a:t>
            </a:r>
            <a:r>
              <a:rPr lang="hu-HU" sz="2800" dirty="0" smtClean="0"/>
              <a:t> </a:t>
            </a:r>
            <a:r>
              <a:rPr lang="hu-HU" sz="2800" dirty="0" err="1" smtClean="0"/>
              <a:t>shader</a:t>
            </a:r>
            <a:r>
              <a:rPr lang="hu-HU" sz="2800" dirty="0" smtClean="0"/>
              <a:t>:</a:t>
            </a:r>
          </a:p>
          <a:p>
            <a:pPr lvl="1"/>
            <a:r>
              <a:rPr lang="hu-HU" sz="2400" dirty="0" err="1" smtClean="0"/>
              <a:t>Modeling</a:t>
            </a:r>
            <a:r>
              <a:rPr lang="hu-HU" sz="2400" dirty="0" smtClean="0"/>
              <a:t> </a:t>
            </a:r>
            <a:r>
              <a:rPr lang="hu-HU" sz="2400" dirty="0" err="1" smtClean="0"/>
              <a:t>transformation</a:t>
            </a:r>
            <a:r>
              <a:rPr lang="hu-HU" sz="2400" dirty="0" smtClean="0"/>
              <a:t>: </a:t>
            </a:r>
            <a:r>
              <a:rPr lang="hu-HU" sz="2400" dirty="0"/>
              <a:t>(</a:t>
            </a:r>
            <a:r>
              <a:rPr lang="hu-HU" sz="2400" dirty="0" err="1" smtClean="0"/>
              <a:t>scaling</a:t>
            </a:r>
            <a:r>
              <a:rPr lang="hu-HU" sz="2400" dirty="0" smtClean="0"/>
              <a:t> +)  </a:t>
            </a:r>
            <a:r>
              <a:rPr lang="hu-HU" sz="2400" dirty="0" err="1" smtClean="0"/>
              <a:t>translation</a:t>
            </a:r>
            <a:endParaRPr lang="hu-HU" sz="2400" dirty="0"/>
          </a:p>
          <a:p>
            <a:pPr lvl="1"/>
            <a:r>
              <a:rPr lang="en-US" sz="2400" dirty="0" smtClean="0"/>
              <a:t>View transformation: translation</a:t>
            </a:r>
          </a:p>
          <a:p>
            <a:pPr lvl="1"/>
            <a:r>
              <a:rPr lang="en-US" sz="2400" dirty="0" smtClean="0"/>
              <a:t>Projection transformation: hyperbolic/</a:t>
            </a:r>
            <a:r>
              <a:rPr lang="en-US" sz="2400" dirty="0" err="1" smtClean="0"/>
              <a:t>Poincar</a:t>
            </a:r>
            <a:r>
              <a:rPr lang="hu-HU" sz="2400" dirty="0" smtClean="0"/>
              <a:t>é</a:t>
            </a:r>
          </a:p>
          <a:p>
            <a:r>
              <a:rPr lang="hu-HU" sz="2800" dirty="0" smtClean="0"/>
              <a:t>Pixel </a:t>
            </a:r>
            <a:r>
              <a:rPr lang="hu-HU" sz="2800" dirty="0" err="1" smtClean="0"/>
              <a:t>shader</a:t>
            </a:r>
            <a:r>
              <a:rPr lang="hu-HU" sz="2800" dirty="0" smtClean="0"/>
              <a:t>: constant </a:t>
            </a:r>
            <a:r>
              <a:rPr lang="hu-HU" sz="2800" dirty="0" err="1" smtClean="0"/>
              <a:t>color</a:t>
            </a:r>
            <a:endParaRPr lang="hu-HU" sz="2800" dirty="0"/>
          </a:p>
        </p:txBody>
      </p:sp>
    </p:spTree>
    <p:extLst>
      <p:ext uri="{BB962C8B-B14F-4D97-AF65-F5344CB8AC3E}">
        <p14:creationId xmlns:p14="http://schemas.microsoft.com/office/powerpoint/2010/main" val="3786819316"/>
      </p:ext>
    </p:extLst>
  </p:cSld>
  <p:clrMapOvr>
    <a:masterClrMapping/>
  </p:clrMapOvr>
  <p:transition spd="slow">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685800" y="2286000"/>
            <a:ext cx="7772400" cy="11430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hu-HU" b="1" dirty="0" err="1" smtClean="0">
                <a:solidFill>
                  <a:srgbClr val="FF0000"/>
                </a:solidFill>
              </a:rPr>
              <a:t>Graphics</a:t>
            </a:r>
            <a:r>
              <a:rPr lang="hu-HU" b="1" dirty="0" smtClean="0">
                <a:solidFill>
                  <a:srgbClr val="FF0000"/>
                </a:solidFill>
              </a:rPr>
              <a:t> hardware and software</a:t>
            </a:r>
            <a:r>
              <a:rPr lang="hu-HU" sz="4800" b="1" dirty="0" smtClean="0">
                <a:solidFill>
                  <a:srgbClr val="FF0000"/>
                </a:solidFill>
              </a:rPr>
              <a:t/>
            </a:r>
            <a:br>
              <a:rPr lang="hu-HU" sz="4800" b="1" dirty="0" smtClean="0">
                <a:solidFill>
                  <a:srgbClr val="FF0000"/>
                </a:solidFill>
              </a:rPr>
            </a:br>
            <a:r>
              <a:rPr lang="hu-HU" sz="4000" b="1" dirty="0" smtClean="0">
                <a:solidFill>
                  <a:srgbClr val="FF0000"/>
                </a:solidFill>
              </a:rPr>
              <a:t>Program: Vasarely </a:t>
            </a:r>
            <a:r>
              <a:rPr lang="hu-HU" sz="4000" b="1" dirty="0" err="1" smtClean="0">
                <a:solidFill>
                  <a:srgbClr val="FF0000"/>
                </a:solidFill>
              </a:rPr>
              <a:t>painting</a:t>
            </a:r>
            <a:endParaRPr lang="hu-HU" sz="4000" b="1" dirty="0" smtClean="0">
              <a:solidFill>
                <a:srgbClr val="FF0000"/>
              </a:solidFill>
            </a:endParaRPr>
          </a:p>
        </p:txBody>
      </p:sp>
      <p:sp>
        <p:nvSpPr>
          <p:cNvPr id="5" name="Rectangle 3"/>
          <p:cNvSpPr txBox="1">
            <a:spLocks noChangeArrowheads="1"/>
          </p:cNvSpPr>
          <p:nvPr/>
        </p:nvSpPr>
        <p:spPr>
          <a:xfrm>
            <a:off x="1331640" y="3681028"/>
            <a:ext cx="6400800" cy="1752600"/>
          </a:xfrm>
          <a:prstGeom prst="rect">
            <a:avLst/>
          </a:prstGeom>
          <a:noFill/>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hu-HU" altLang="en-US" dirty="0" smtClean="0"/>
              <a:t>Szirmay-Kalos László</a:t>
            </a:r>
          </a:p>
        </p:txBody>
      </p:sp>
      <p:sp>
        <p:nvSpPr>
          <p:cNvPr id="6" name="Téglalap 5"/>
          <p:cNvSpPr/>
          <p:nvPr/>
        </p:nvSpPr>
        <p:spPr>
          <a:xfrm>
            <a:off x="143508" y="260648"/>
            <a:ext cx="5004556" cy="461665"/>
          </a:xfrm>
          <a:prstGeom prst="rect">
            <a:avLst/>
          </a:prstGeom>
        </p:spPr>
        <p:txBody>
          <a:bodyPr wrap="square">
            <a:spAutoFit/>
          </a:bodyPr>
          <a:lstStyle/>
          <a:p>
            <a:endParaRPr lang="en-US" dirty="0">
              <a:latin typeface="+mn-lt"/>
            </a:endParaRPr>
          </a:p>
        </p:txBody>
      </p:sp>
      <p:pic>
        <p:nvPicPr>
          <p:cNvPr id="7" name="Picture 4" descr="Képtalálat a következőre: „vasarely képek”">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5" y="4257092"/>
            <a:ext cx="2856317" cy="252028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Programmer earns on serving systems in a 60-year-old langu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67" y="80628"/>
            <a:ext cx="3336305" cy="1980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0358389"/>
      </p:ext>
    </p:extLst>
  </p:cSld>
  <p:clrMapOvr>
    <a:masterClrMapping/>
  </p:clrMapOvr>
  <p:transition spd="slow">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685800" y="2286000"/>
            <a:ext cx="7772400" cy="11430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hu-HU" b="1" dirty="0" err="1">
                <a:solidFill>
                  <a:srgbClr val="FF0000"/>
                </a:solidFill>
              </a:rPr>
              <a:t>Graphics</a:t>
            </a:r>
            <a:r>
              <a:rPr lang="hu-HU" b="1" dirty="0">
                <a:solidFill>
                  <a:srgbClr val="FF0000"/>
                </a:solidFill>
              </a:rPr>
              <a:t> hardware and software</a:t>
            </a:r>
            <a:r>
              <a:rPr lang="hu-HU" sz="4800" b="1" dirty="0" smtClean="0">
                <a:solidFill>
                  <a:srgbClr val="FF0000"/>
                </a:solidFill>
              </a:rPr>
              <a:t/>
            </a:r>
            <a:br>
              <a:rPr lang="hu-HU" sz="4800" b="1" dirty="0" smtClean="0">
                <a:solidFill>
                  <a:srgbClr val="FF0000"/>
                </a:solidFill>
              </a:rPr>
            </a:br>
            <a:r>
              <a:rPr lang="hu-HU" sz="4000" b="1" dirty="0" smtClean="0">
                <a:solidFill>
                  <a:srgbClr val="FF0000"/>
                </a:solidFill>
              </a:rPr>
              <a:t>Program: </a:t>
            </a:r>
            <a:r>
              <a:rPr lang="hu-HU" sz="4000" b="1" dirty="0" err="1" smtClean="0">
                <a:solidFill>
                  <a:srgbClr val="FF0000"/>
                </a:solidFill>
              </a:rPr>
              <a:t>Animation</a:t>
            </a:r>
            <a:r>
              <a:rPr lang="hu-HU" sz="4000" b="1" dirty="0" smtClean="0">
                <a:solidFill>
                  <a:srgbClr val="FF0000"/>
                </a:solidFill>
              </a:rPr>
              <a:t> and </a:t>
            </a:r>
            <a:r>
              <a:rPr lang="hu-HU" sz="4000" b="1" dirty="0" err="1" smtClean="0">
                <a:solidFill>
                  <a:srgbClr val="FF0000"/>
                </a:solidFill>
              </a:rPr>
              <a:t>interaction</a:t>
            </a:r>
            <a:endParaRPr lang="hu-HU" sz="4000" b="1" dirty="0" smtClean="0">
              <a:solidFill>
                <a:srgbClr val="FF0000"/>
              </a:solidFill>
            </a:endParaRPr>
          </a:p>
        </p:txBody>
      </p:sp>
      <p:sp>
        <p:nvSpPr>
          <p:cNvPr id="5" name="Rectangle 3"/>
          <p:cNvSpPr txBox="1">
            <a:spLocks noChangeArrowheads="1"/>
          </p:cNvSpPr>
          <p:nvPr/>
        </p:nvSpPr>
        <p:spPr>
          <a:xfrm>
            <a:off x="1331640" y="3681028"/>
            <a:ext cx="6400800" cy="1752600"/>
          </a:xfrm>
          <a:prstGeom prst="rect">
            <a:avLst/>
          </a:prstGeom>
          <a:noFill/>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hu-HU" altLang="en-US" dirty="0" smtClean="0"/>
              <a:t>Szirmay-Kalos László</a:t>
            </a:r>
          </a:p>
        </p:txBody>
      </p:sp>
      <p:sp>
        <p:nvSpPr>
          <p:cNvPr id="6" name="Téglalap 5"/>
          <p:cNvSpPr/>
          <p:nvPr/>
        </p:nvSpPr>
        <p:spPr>
          <a:xfrm>
            <a:off x="143508" y="260648"/>
            <a:ext cx="5004556" cy="461665"/>
          </a:xfrm>
          <a:prstGeom prst="rect">
            <a:avLst/>
          </a:prstGeom>
        </p:spPr>
        <p:txBody>
          <a:bodyPr wrap="square">
            <a:spAutoFit/>
          </a:bodyPr>
          <a:lstStyle/>
          <a:p>
            <a:endParaRPr lang="en-US" dirty="0">
              <a:latin typeface="+mn-lt"/>
            </a:endParaRPr>
          </a:p>
        </p:txBody>
      </p:sp>
      <p:pic>
        <p:nvPicPr>
          <p:cNvPr id="7" name="Picture 4" descr="Programmer earns on serving systems in a 60-year-old langu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7" y="80628"/>
            <a:ext cx="3336305" cy="19802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hlinkClick r:id="rId3" action="ppaction://hlinkfil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4185084"/>
            <a:ext cx="3667116" cy="2545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1784071"/>
      </p:ext>
    </p:extLst>
  </p:cSld>
  <p:clrMapOvr>
    <a:masterClrMapping/>
  </p:clrMapOvr>
  <p:transition spd="slow">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59532" y="2286000"/>
            <a:ext cx="8496944"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hu-HU" sz="4000" b="1" dirty="0" err="1">
                <a:solidFill>
                  <a:srgbClr val="FF0000"/>
                </a:solidFill>
              </a:rPr>
              <a:t>Graphics</a:t>
            </a:r>
            <a:r>
              <a:rPr lang="hu-HU" sz="4000" b="1" dirty="0">
                <a:solidFill>
                  <a:srgbClr val="FF0000"/>
                </a:solidFill>
              </a:rPr>
              <a:t> hardware and software</a:t>
            </a:r>
            <a:r>
              <a:rPr lang="hu-HU" sz="4000" b="1" dirty="0" smtClean="0">
                <a:solidFill>
                  <a:srgbClr val="FF0000"/>
                </a:solidFill>
              </a:rPr>
              <a:t/>
            </a:r>
            <a:br>
              <a:rPr lang="hu-HU" sz="4000" b="1" dirty="0" smtClean="0">
                <a:solidFill>
                  <a:srgbClr val="FF0000"/>
                </a:solidFill>
              </a:rPr>
            </a:br>
            <a:r>
              <a:rPr lang="hu-HU" sz="3600" b="1" dirty="0" smtClean="0">
                <a:solidFill>
                  <a:srgbClr val="FF0000"/>
                </a:solidFill>
              </a:rPr>
              <a:t>Program: </a:t>
            </a:r>
            <a:r>
              <a:rPr lang="hu-HU" sz="3600" b="1" dirty="0" err="1" smtClean="0">
                <a:solidFill>
                  <a:srgbClr val="FF0000"/>
                </a:solidFill>
              </a:rPr>
              <a:t>Convex</a:t>
            </a:r>
            <a:r>
              <a:rPr lang="hu-HU" sz="3600" b="1" dirty="0" smtClean="0">
                <a:solidFill>
                  <a:srgbClr val="FF0000"/>
                </a:solidFill>
              </a:rPr>
              <a:t> hull, </a:t>
            </a:r>
            <a:r>
              <a:rPr lang="hu-HU" sz="3600" b="1" dirty="0" err="1" smtClean="0">
                <a:solidFill>
                  <a:srgbClr val="FF0000"/>
                </a:solidFill>
              </a:rPr>
              <a:t>interaction</a:t>
            </a:r>
            <a:endParaRPr lang="hu-HU" sz="3600" b="1" dirty="0" smtClean="0">
              <a:solidFill>
                <a:srgbClr val="FF0000"/>
              </a:solidFill>
            </a:endParaRPr>
          </a:p>
        </p:txBody>
      </p:sp>
      <p:sp>
        <p:nvSpPr>
          <p:cNvPr id="5" name="Rectangle 3"/>
          <p:cNvSpPr txBox="1">
            <a:spLocks noChangeArrowheads="1"/>
          </p:cNvSpPr>
          <p:nvPr/>
        </p:nvSpPr>
        <p:spPr>
          <a:xfrm>
            <a:off x="2123728" y="4185744"/>
            <a:ext cx="5800701" cy="1752600"/>
          </a:xfrm>
          <a:prstGeom prst="rect">
            <a:avLst/>
          </a:prstGeom>
          <a:noFill/>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hu-HU" altLang="en-US" dirty="0" err="1" smtClean="0"/>
              <a:t>Szirmay-Kalos</a:t>
            </a:r>
            <a:r>
              <a:rPr lang="hu-HU" altLang="en-US" dirty="0" smtClean="0"/>
              <a:t> László</a:t>
            </a:r>
          </a:p>
        </p:txBody>
      </p:sp>
      <p:sp>
        <p:nvSpPr>
          <p:cNvPr id="6" name="Téglalap 5"/>
          <p:cNvSpPr/>
          <p:nvPr/>
        </p:nvSpPr>
        <p:spPr>
          <a:xfrm>
            <a:off x="143508" y="260648"/>
            <a:ext cx="5004556" cy="461665"/>
          </a:xfrm>
          <a:prstGeom prst="rect">
            <a:avLst/>
          </a:prstGeom>
        </p:spPr>
        <p:txBody>
          <a:bodyPr wrap="square">
            <a:spAutoFit/>
          </a:bodyPr>
          <a:lstStyle/>
          <a:p>
            <a:endParaRPr lang="en-US" dirty="0">
              <a:latin typeface="+mn-lt"/>
            </a:endParaRPr>
          </a:p>
        </p:txBody>
      </p:sp>
      <p:pic>
        <p:nvPicPr>
          <p:cNvPr id="8" name="Picture 4" descr="Programmer earns on serving systems in a 60-year-old langu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7" y="80628"/>
            <a:ext cx="3336305" cy="1980220"/>
          </a:xfrm>
          <a:prstGeom prst="rect">
            <a:avLst/>
          </a:prstGeom>
          <a:noFill/>
          <a:extLst>
            <a:ext uri="{909E8E84-426E-40DD-AFC4-6F175D3DCCD1}">
              <a14:hiddenFill xmlns:a14="http://schemas.microsoft.com/office/drawing/2010/main">
                <a:solidFill>
                  <a:srgbClr val="FFFFFF"/>
                </a:solidFill>
              </a14:hiddenFill>
            </a:ext>
          </a:extLst>
        </p:spPr>
      </p:pic>
      <p:pic>
        <p:nvPicPr>
          <p:cNvPr id="41986" name="Picture 2">
            <a:hlinkClick r:id="rId3" action="ppaction://hlinkfil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6980" y="3933056"/>
            <a:ext cx="2836301" cy="2819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6008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386619"/>
            <a:ext cx="4392488" cy="4366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ím 1"/>
          <p:cNvSpPr>
            <a:spLocks noGrp="1"/>
          </p:cNvSpPr>
          <p:nvPr>
            <p:ph type="title"/>
          </p:nvPr>
        </p:nvSpPr>
        <p:spPr/>
        <p:txBody>
          <a:bodyPr/>
          <a:lstStyle/>
          <a:p>
            <a:r>
              <a:rPr lang="hu-HU" dirty="0" err="1" smtClean="0">
                <a:solidFill>
                  <a:srgbClr val="FF0000"/>
                </a:solidFill>
              </a:rPr>
              <a:t>Convex</a:t>
            </a:r>
            <a:r>
              <a:rPr lang="hu-HU" dirty="0" smtClean="0">
                <a:solidFill>
                  <a:srgbClr val="FF0000"/>
                </a:solidFill>
              </a:rPr>
              <a:t> hull</a:t>
            </a:r>
            <a:endParaRPr lang="en-US" dirty="0">
              <a:solidFill>
                <a:srgbClr val="FF0000"/>
              </a:solidFill>
            </a:endParaRPr>
          </a:p>
        </p:txBody>
      </p:sp>
      <p:sp>
        <p:nvSpPr>
          <p:cNvPr id="3" name="Tartalom helye 2"/>
          <p:cNvSpPr>
            <a:spLocks noGrp="1"/>
          </p:cNvSpPr>
          <p:nvPr>
            <p:ph idx="1"/>
          </p:nvPr>
        </p:nvSpPr>
        <p:spPr>
          <a:xfrm>
            <a:off x="251520" y="1304764"/>
            <a:ext cx="8748972" cy="4525963"/>
          </a:xfrm>
        </p:spPr>
        <p:txBody>
          <a:bodyPr/>
          <a:lstStyle/>
          <a:p>
            <a:pPr marL="0" indent="0">
              <a:buNone/>
            </a:pPr>
            <a:r>
              <a:rPr lang="hu-HU" dirty="0" err="1" smtClean="0"/>
              <a:t>Minimal</a:t>
            </a:r>
            <a:r>
              <a:rPr lang="hu-HU" dirty="0" smtClean="0"/>
              <a:t> </a:t>
            </a:r>
            <a:r>
              <a:rPr lang="hu-HU" dirty="0" err="1" smtClean="0"/>
              <a:t>convex</a:t>
            </a:r>
            <a:r>
              <a:rPr lang="hu-HU" dirty="0" smtClean="0"/>
              <a:t> </a:t>
            </a:r>
            <a:r>
              <a:rPr lang="hu-HU" dirty="0" err="1" smtClean="0"/>
              <a:t>set</a:t>
            </a:r>
            <a:r>
              <a:rPr lang="hu-HU" dirty="0" smtClean="0"/>
              <a:t> </a:t>
            </a:r>
            <a:r>
              <a:rPr lang="hu-HU" dirty="0" err="1" smtClean="0"/>
              <a:t>that</a:t>
            </a:r>
            <a:r>
              <a:rPr lang="hu-HU" dirty="0" smtClean="0"/>
              <a:t> </a:t>
            </a:r>
            <a:r>
              <a:rPr lang="hu-HU" dirty="0" err="1" smtClean="0"/>
              <a:t>contains</a:t>
            </a:r>
            <a:r>
              <a:rPr lang="hu-HU" dirty="0" smtClean="0"/>
              <a:t> </a:t>
            </a:r>
            <a:r>
              <a:rPr lang="hu-HU" dirty="0" err="1" smtClean="0"/>
              <a:t>the</a:t>
            </a:r>
            <a:r>
              <a:rPr lang="hu-HU" dirty="0" smtClean="0"/>
              <a:t> </a:t>
            </a:r>
            <a:r>
              <a:rPr lang="hu-HU" dirty="0" err="1" smtClean="0"/>
              <a:t>given</a:t>
            </a:r>
            <a:r>
              <a:rPr lang="hu-HU" dirty="0" smtClean="0"/>
              <a:t> </a:t>
            </a:r>
            <a:r>
              <a:rPr lang="hu-HU" dirty="0" err="1" smtClean="0"/>
              <a:t>points</a:t>
            </a:r>
            <a:endParaRPr lang="en-US" dirty="0"/>
          </a:p>
        </p:txBody>
      </p:sp>
      <p:sp>
        <p:nvSpPr>
          <p:cNvPr id="5" name="Szövegdoboz 4"/>
          <p:cNvSpPr txBox="1"/>
          <p:nvPr/>
        </p:nvSpPr>
        <p:spPr>
          <a:xfrm>
            <a:off x="4756517" y="2828207"/>
            <a:ext cx="4320480" cy="2185214"/>
          </a:xfrm>
          <a:prstGeom prst="rect">
            <a:avLst/>
          </a:prstGeom>
          <a:noFill/>
          <a:ln>
            <a:solidFill>
              <a:schemeClr val="tx1"/>
            </a:solidFill>
          </a:ln>
        </p:spPr>
        <p:txBody>
          <a:bodyPr wrap="square" rtlCol="0">
            <a:spAutoFit/>
          </a:bodyPr>
          <a:lstStyle/>
          <a:p>
            <a:r>
              <a:rPr lang="hu-HU" sz="2400" dirty="0" smtClean="0">
                <a:latin typeface="+mn-lt"/>
              </a:rPr>
              <a:t>Start </a:t>
            </a:r>
            <a:r>
              <a:rPr lang="hu-HU" sz="2400" dirty="0" err="1" smtClean="0">
                <a:latin typeface="+mn-lt"/>
              </a:rPr>
              <a:t>the</a:t>
            </a:r>
            <a:r>
              <a:rPr lang="hu-HU" sz="2400" dirty="0" smtClean="0">
                <a:latin typeface="+mn-lt"/>
              </a:rPr>
              <a:t> </a:t>
            </a:r>
            <a:r>
              <a:rPr lang="hu-HU" sz="2400" dirty="0" err="1" smtClean="0">
                <a:latin typeface="+mn-lt"/>
              </a:rPr>
              <a:t>lowest</a:t>
            </a:r>
            <a:r>
              <a:rPr lang="hu-HU" sz="2400" dirty="0" smtClean="0">
                <a:latin typeface="+mn-lt"/>
              </a:rPr>
              <a:t> </a:t>
            </a:r>
            <a:r>
              <a:rPr lang="hu-HU" sz="2400" dirty="0" err="1" smtClean="0">
                <a:latin typeface="+mn-lt"/>
              </a:rPr>
              <a:t>point</a:t>
            </a:r>
            <a:r>
              <a:rPr lang="hu-HU" sz="2400" dirty="0" smtClean="0">
                <a:latin typeface="+mn-lt"/>
              </a:rPr>
              <a:t>, </a:t>
            </a:r>
            <a:r>
              <a:rPr lang="hu-HU" sz="2400" dirty="0" err="1" smtClean="0">
                <a:latin typeface="+mn-lt"/>
              </a:rPr>
              <a:t>initial</a:t>
            </a:r>
            <a:r>
              <a:rPr lang="hu-HU" sz="2400" dirty="0" smtClean="0">
                <a:latin typeface="+mn-lt"/>
              </a:rPr>
              <a:t> </a:t>
            </a:r>
            <a:r>
              <a:rPr lang="hu-HU" sz="2400" dirty="0" err="1" smtClean="0">
                <a:latin typeface="+mn-lt"/>
              </a:rPr>
              <a:t>direction</a:t>
            </a:r>
            <a:r>
              <a:rPr lang="hu-HU" sz="2400" dirty="0" smtClean="0">
                <a:latin typeface="+mn-lt"/>
              </a:rPr>
              <a:t> is </a:t>
            </a:r>
            <a:r>
              <a:rPr lang="hu-HU" sz="2400" dirty="0" err="1" smtClean="0">
                <a:latin typeface="+mn-lt"/>
              </a:rPr>
              <a:t>to</a:t>
            </a:r>
            <a:r>
              <a:rPr lang="hu-HU" sz="2400" dirty="0" smtClean="0">
                <a:latin typeface="+mn-lt"/>
              </a:rPr>
              <a:t> </a:t>
            </a:r>
            <a:r>
              <a:rPr lang="hu-HU" sz="2400" dirty="0" err="1" smtClean="0">
                <a:latin typeface="+mn-lt"/>
              </a:rPr>
              <a:t>right</a:t>
            </a:r>
            <a:endParaRPr lang="hu-HU" sz="2400" dirty="0" smtClean="0">
              <a:latin typeface="+mn-lt"/>
            </a:endParaRPr>
          </a:p>
          <a:p>
            <a:endParaRPr lang="en-US" sz="1600" dirty="0" smtClean="0">
              <a:latin typeface="+mn-lt"/>
            </a:endParaRPr>
          </a:p>
          <a:p>
            <a:r>
              <a:rPr lang="hu-HU" sz="2400" dirty="0" err="1" smtClean="0">
                <a:latin typeface="+mn-lt"/>
              </a:rPr>
              <a:t>While</a:t>
            </a:r>
            <a:r>
              <a:rPr lang="hu-HU" sz="2400" dirty="0" smtClean="0">
                <a:latin typeface="+mn-lt"/>
              </a:rPr>
              <a:t> (</a:t>
            </a:r>
            <a:r>
              <a:rPr lang="hu-HU" sz="2400" dirty="0" err="1" smtClean="0">
                <a:latin typeface="+mn-lt"/>
              </a:rPr>
              <a:t>not</a:t>
            </a:r>
            <a:r>
              <a:rPr lang="hu-HU" sz="2400" dirty="0" smtClean="0">
                <a:latin typeface="+mn-lt"/>
              </a:rPr>
              <a:t> back </a:t>
            </a:r>
            <a:r>
              <a:rPr lang="hu-HU" sz="2400" dirty="0" err="1" smtClean="0">
                <a:latin typeface="+mn-lt"/>
              </a:rPr>
              <a:t>to</a:t>
            </a:r>
            <a:r>
              <a:rPr lang="hu-HU" sz="2400" dirty="0" smtClean="0">
                <a:latin typeface="+mn-lt"/>
              </a:rPr>
              <a:t> start) </a:t>
            </a:r>
            <a:r>
              <a:rPr lang="en-US" sz="2400" dirty="0" smtClean="0">
                <a:latin typeface="+mn-lt"/>
              </a:rPr>
              <a:t>{</a:t>
            </a:r>
            <a:endParaRPr lang="hu-HU" sz="2400" dirty="0" smtClean="0">
              <a:latin typeface="+mn-lt"/>
            </a:endParaRPr>
          </a:p>
          <a:p>
            <a:pPr marL="447675"/>
            <a:r>
              <a:rPr lang="hu-HU" sz="2400" dirty="0" err="1" smtClean="0">
                <a:latin typeface="+mn-lt"/>
              </a:rPr>
              <a:t>Next</a:t>
            </a:r>
            <a:r>
              <a:rPr lang="hu-HU" sz="2400" dirty="0" smtClean="0">
                <a:latin typeface="+mn-lt"/>
              </a:rPr>
              <a:t> </a:t>
            </a:r>
            <a:r>
              <a:rPr lang="hu-HU" sz="2400" dirty="0" err="1" smtClean="0">
                <a:latin typeface="+mn-lt"/>
              </a:rPr>
              <a:t>point</a:t>
            </a:r>
            <a:r>
              <a:rPr lang="hu-HU" sz="2400" dirty="0" smtClean="0">
                <a:latin typeface="+mn-lt"/>
              </a:rPr>
              <a:t> </a:t>
            </a:r>
            <a:r>
              <a:rPr lang="hu-HU" sz="2400" dirty="0" err="1" smtClean="0">
                <a:latin typeface="+mn-lt"/>
              </a:rPr>
              <a:t>with</a:t>
            </a:r>
            <a:r>
              <a:rPr lang="hu-HU" sz="2400" dirty="0" smtClean="0">
                <a:latin typeface="+mn-lt"/>
              </a:rPr>
              <a:t> </a:t>
            </a:r>
            <a:r>
              <a:rPr lang="hu-HU" sz="2400" dirty="0" err="1" smtClean="0">
                <a:latin typeface="+mn-lt"/>
              </a:rPr>
              <a:t>minimal</a:t>
            </a:r>
            <a:r>
              <a:rPr lang="hu-HU" sz="2400" dirty="0" smtClean="0">
                <a:latin typeface="+mn-lt"/>
              </a:rPr>
              <a:t> </a:t>
            </a:r>
            <a:r>
              <a:rPr lang="hu-HU" sz="2400" dirty="0" err="1" smtClean="0">
                <a:latin typeface="+mn-lt"/>
              </a:rPr>
              <a:t>turn</a:t>
            </a:r>
            <a:r>
              <a:rPr lang="hu-HU" sz="2400" dirty="0" smtClean="0">
                <a:latin typeface="+mn-lt"/>
              </a:rPr>
              <a:t>.</a:t>
            </a:r>
            <a:endParaRPr lang="en-US" sz="2400" dirty="0">
              <a:latin typeface="+mn-lt"/>
            </a:endParaRPr>
          </a:p>
          <a:p>
            <a:r>
              <a:rPr lang="en-US" sz="2400" dirty="0" smtClean="0">
                <a:latin typeface="+mn-lt"/>
              </a:rPr>
              <a:t>}</a:t>
            </a:r>
          </a:p>
        </p:txBody>
      </p:sp>
      <p:cxnSp>
        <p:nvCxnSpPr>
          <p:cNvPr id="10" name="Egyenes összekötő nyíllal 9"/>
          <p:cNvCxnSpPr/>
          <p:nvPr/>
        </p:nvCxnSpPr>
        <p:spPr>
          <a:xfrm flipV="1">
            <a:off x="1043608" y="4869160"/>
            <a:ext cx="1656184" cy="1512168"/>
          </a:xfrm>
          <a:prstGeom prst="straightConnector1">
            <a:avLst/>
          </a:prstGeom>
          <a:ln w="5715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5" name="Egyenes összekötő 14"/>
          <p:cNvCxnSpPr/>
          <p:nvPr/>
        </p:nvCxnSpPr>
        <p:spPr>
          <a:xfrm>
            <a:off x="-684584" y="6381328"/>
            <a:ext cx="4104456" cy="0"/>
          </a:xfrm>
          <a:prstGeom prst="line">
            <a:avLst/>
          </a:prstGeom>
          <a:ln w="28575">
            <a:solidFill>
              <a:schemeClr val="bg1"/>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6" name="Egyenes összekötő 15"/>
          <p:cNvCxnSpPr/>
          <p:nvPr/>
        </p:nvCxnSpPr>
        <p:spPr>
          <a:xfrm flipV="1">
            <a:off x="539552" y="5409220"/>
            <a:ext cx="4104456" cy="1116124"/>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 name="Egyenes összekötő nyíllal 7"/>
          <p:cNvCxnSpPr/>
          <p:nvPr/>
        </p:nvCxnSpPr>
        <p:spPr>
          <a:xfrm flipV="1">
            <a:off x="1043608" y="6021288"/>
            <a:ext cx="1404156" cy="36004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Egyenes összekötő nyíllal 19"/>
          <p:cNvCxnSpPr/>
          <p:nvPr/>
        </p:nvCxnSpPr>
        <p:spPr>
          <a:xfrm flipV="1">
            <a:off x="2590096" y="3104964"/>
            <a:ext cx="1261824" cy="2880320"/>
          </a:xfrm>
          <a:prstGeom prst="straightConnector1">
            <a:avLst/>
          </a:prstGeom>
          <a:ln w="5715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2" name="Egyenes összekötő nyíllal 11"/>
          <p:cNvCxnSpPr/>
          <p:nvPr/>
        </p:nvCxnSpPr>
        <p:spPr>
          <a:xfrm flipV="1">
            <a:off x="2590096" y="5157192"/>
            <a:ext cx="1117808" cy="828092"/>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Ellipszis 21"/>
          <p:cNvSpPr/>
          <p:nvPr/>
        </p:nvSpPr>
        <p:spPr>
          <a:xfrm>
            <a:off x="971600" y="6201308"/>
            <a:ext cx="252028" cy="32403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5031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églalap 3"/>
          <p:cNvSpPr/>
          <p:nvPr/>
        </p:nvSpPr>
        <p:spPr>
          <a:xfrm>
            <a:off x="953644" y="4413190"/>
            <a:ext cx="7218756" cy="2040146"/>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églalap 4"/>
          <p:cNvSpPr/>
          <p:nvPr/>
        </p:nvSpPr>
        <p:spPr>
          <a:xfrm>
            <a:off x="971600" y="1934834"/>
            <a:ext cx="7200800" cy="1782198"/>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ím 1"/>
          <p:cNvSpPr>
            <a:spLocks noGrp="1"/>
          </p:cNvSpPr>
          <p:nvPr>
            <p:ph type="title"/>
          </p:nvPr>
        </p:nvSpPr>
        <p:spPr>
          <a:xfrm>
            <a:off x="457200" y="274638"/>
            <a:ext cx="8229600" cy="1143000"/>
          </a:xfrm>
        </p:spPr>
        <p:txBody>
          <a:bodyPr/>
          <a:lstStyle/>
          <a:p>
            <a:r>
              <a:rPr lang="hu-HU" dirty="0" err="1" smtClean="0">
                <a:solidFill>
                  <a:srgbClr val="FF0000"/>
                </a:solidFill>
              </a:rPr>
              <a:t>Vertex</a:t>
            </a:r>
            <a:r>
              <a:rPr lang="hu-HU" dirty="0" smtClean="0">
                <a:solidFill>
                  <a:srgbClr val="FF0000"/>
                </a:solidFill>
              </a:rPr>
              <a:t> </a:t>
            </a:r>
            <a:r>
              <a:rPr lang="en-US" dirty="0" smtClean="0">
                <a:solidFill>
                  <a:srgbClr val="FF0000"/>
                </a:solidFill>
              </a:rPr>
              <a:t>and</a:t>
            </a:r>
            <a:r>
              <a:rPr lang="hu-HU" dirty="0" smtClean="0">
                <a:solidFill>
                  <a:srgbClr val="FF0000"/>
                </a:solidFill>
              </a:rPr>
              <a:t> </a:t>
            </a:r>
            <a:r>
              <a:rPr lang="hu-HU" dirty="0" err="1" smtClean="0">
                <a:solidFill>
                  <a:srgbClr val="FF0000"/>
                </a:solidFill>
              </a:rPr>
              <a:t>fragment</a:t>
            </a:r>
            <a:r>
              <a:rPr lang="hu-HU" dirty="0" smtClean="0">
                <a:solidFill>
                  <a:srgbClr val="FF0000"/>
                </a:solidFill>
              </a:rPr>
              <a:t> </a:t>
            </a:r>
            <a:r>
              <a:rPr lang="en-US" dirty="0" err="1" smtClean="0">
                <a:solidFill>
                  <a:srgbClr val="FF0000"/>
                </a:solidFill>
              </a:rPr>
              <a:t>shaders</a:t>
            </a:r>
            <a:endParaRPr lang="en-US" dirty="0">
              <a:solidFill>
                <a:srgbClr val="FF0000"/>
              </a:solidFill>
            </a:endParaRPr>
          </a:p>
        </p:txBody>
      </p:sp>
      <p:sp>
        <p:nvSpPr>
          <p:cNvPr id="7" name="Szövegdoboz 6"/>
          <p:cNvSpPr txBox="1"/>
          <p:nvPr/>
        </p:nvSpPr>
        <p:spPr>
          <a:xfrm>
            <a:off x="1115616" y="1396903"/>
            <a:ext cx="7164796" cy="5016758"/>
          </a:xfrm>
          <a:prstGeom prst="rect">
            <a:avLst/>
          </a:prstGeom>
          <a:noFill/>
        </p:spPr>
        <p:txBody>
          <a:bodyPr wrap="square" rtlCol="0">
            <a:spAutoFit/>
          </a:bodyPr>
          <a:lstStyle/>
          <a:p>
            <a:r>
              <a:rPr lang="en-US" b="1" u="sng" dirty="0" smtClean="0">
                <a:latin typeface="Courier New" panose="02070309020205020404" pitchFamily="49" charset="0"/>
                <a:cs typeface="Courier New" panose="02070309020205020404" pitchFamily="49" charset="0"/>
              </a:rPr>
              <a:t>Vertex </a:t>
            </a:r>
            <a:r>
              <a:rPr lang="en-US" b="1" u="sng" dirty="0" err="1" smtClean="0">
                <a:latin typeface="Courier New" panose="02070309020205020404" pitchFamily="49" charset="0"/>
                <a:cs typeface="Courier New" panose="02070309020205020404" pitchFamily="49" charset="0"/>
              </a:rPr>
              <a:t>shader</a:t>
            </a:r>
            <a:r>
              <a:rPr lang="en-US" b="1" u="sng" dirty="0" smtClean="0">
                <a:latin typeface="Courier New" panose="02070309020205020404" pitchFamily="49" charset="0"/>
                <a:cs typeface="Courier New" panose="02070309020205020404" pitchFamily="49" charset="0"/>
              </a:rPr>
              <a:t>:</a:t>
            </a:r>
          </a:p>
          <a:p>
            <a:endParaRPr lang="en-US" b="1"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layout(location </a:t>
            </a:r>
            <a:r>
              <a:rPr lang="en-US" b="1" dirty="0">
                <a:latin typeface="Courier New" panose="02070309020205020404" pitchFamily="49" charset="0"/>
                <a:cs typeface="Courier New" panose="02070309020205020404" pitchFamily="49" charset="0"/>
              </a:rPr>
              <a:t>= 0) in vec2 </a:t>
            </a:r>
            <a:r>
              <a:rPr lang="en-US" b="1" dirty="0" err="1">
                <a:latin typeface="Courier New" panose="02070309020205020404" pitchFamily="49" charset="0"/>
                <a:cs typeface="Courier New" panose="02070309020205020404" pitchFamily="49" charset="0"/>
              </a:rPr>
              <a:t>vertexPosition</a:t>
            </a:r>
            <a:r>
              <a:rPr lang="en-US" b="1" dirty="0" smtClean="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void main() {</a:t>
            </a:r>
          </a:p>
          <a:p>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gl_Position</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 vec4(</a:t>
            </a:r>
            <a:r>
              <a:rPr lang="en-US" b="1" dirty="0" err="1">
                <a:latin typeface="Courier New" panose="02070309020205020404" pitchFamily="49" charset="0"/>
                <a:cs typeface="Courier New" panose="02070309020205020404" pitchFamily="49" charset="0"/>
              </a:rPr>
              <a:t>vertexPosition</a:t>
            </a:r>
            <a:r>
              <a:rPr lang="en-US" b="1" dirty="0">
                <a:latin typeface="Courier New" panose="02070309020205020404" pitchFamily="49" charset="0"/>
                <a:cs typeface="Courier New" panose="02070309020205020404" pitchFamily="49" charset="0"/>
              </a:rPr>
              <a:t>, 0, 1);</a:t>
            </a:r>
          </a:p>
          <a:p>
            <a:r>
              <a:rPr lang="en-US" b="1" dirty="0">
                <a:latin typeface="Courier New" panose="02070309020205020404" pitchFamily="49" charset="0"/>
                <a:cs typeface="Courier New" panose="02070309020205020404" pitchFamily="49" charset="0"/>
              </a:rPr>
              <a:t>}</a:t>
            </a:r>
          </a:p>
          <a:p>
            <a:r>
              <a:rPr lang="en-US" b="1" dirty="0" smtClean="0">
                <a:latin typeface="Courier New" panose="02070309020205020404" pitchFamily="49" charset="0"/>
                <a:cs typeface="Courier New" panose="02070309020205020404" pitchFamily="49" charset="0"/>
              </a:rPr>
              <a:t> </a:t>
            </a:r>
            <a:endParaRPr lang="en-US" b="1" dirty="0" smtClean="0">
              <a:latin typeface="Courier New" panose="02070309020205020404" pitchFamily="49" charset="0"/>
              <a:cs typeface="Courier New" panose="02070309020205020404" pitchFamily="49" charset="0"/>
            </a:endParaRPr>
          </a:p>
          <a:p>
            <a:r>
              <a:rPr lang="en-US" b="1" u="sng" dirty="0" smtClean="0">
                <a:latin typeface="Courier New" panose="02070309020205020404" pitchFamily="49" charset="0"/>
                <a:cs typeface="Courier New" panose="02070309020205020404" pitchFamily="49" charset="0"/>
              </a:rPr>
              <a:t>Fragment </a:t>
            </a:r>
            <a:r>
              <a:rPr lang="en-US" b="1" u="sng" dirty="0" err="1" smtClean="0">
                <a:latin typeface="Courier New" panose="02070309020205020404" pitchFamily="49" charset="0"/>
                <a:cs typeface="Courier New" panose="02070309020205020404" pitchFamily="49" charset="0"/>
              </a:rPr>
              <a:t>shader</a:t>
            </a:r>
            <a:r>
              <a:rPr lang="en-US" b="1" u="sng" dirty="0" smtClean="0">
                <a:latin typeface="Courier New" panose="02070309020205020404" pitchFamily="49" charset="0"/>
                <a:cs typeface="Courier New" panose="02070309020205020404" pitchFamily="49" charset="0"/>
              </a:rPr>
              <a:t>:</a:t>
            </a:r>
            <a:endParaRPr lang="en-US" b="1" u="sng"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uniform vec3 color;</a:t>
            </a:r>
          </a:p>
          <a:p>
            <a:r>
              <a:rPr lang="en-US" b="1" dirty="0">
                <a:latin typeface="Courier New" panose="02070309020205020404" pitchFamily="49" charset="0"/>
                <a:cs typeface="Courier New" panose="02070309020205020404" pitchFamily="49" charset="0"/>
              </a:rPr>
              <a:t>out vec4 </a:t>
            </a:r>
            <a:r>
              <a:rPr lang="en-US" b="1" dirty="0" err="1" smtClean="0">
                <a:latin typeface="Courier New" panose="02070309020205020404" pitchFamily="49" charset="0"/>
                <a:cs typeface="Courier New" panose="02070309020205020404" pitchFamily="49" charset="0"/>
              </a:rPr>
              <a:t>fragmentColor</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void main() {</a:t>
            </a:r>
          </a:p>
          <a:p>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fragmentColor</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 vec4(color, 1</a:t>
            </a:r>
            <a:r>
              <a:rPr lang="en-US" b="1" dirty="0" smtClean="0">
                <a:latin typeface="Courier New" panose="02070309020205020404" pitchFamily="49" charset="0"/>
                <a:cs typeface="Courier New" panose="02070309020205020404" pitchFamily="49" charset="0"/>
              </a:rPr>
              <a:t>);</a:t>
            </a:r>
          </a:p>
          <a:p>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97609547"/>
      </p:ext>
    </p:extLst>
  </p:cSld>
  <p:clrMapOvr>
    <a:masterClrMapping/>
  </p:clrMapOvr>
  <p:transition spd="slow">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1"/>
          <p:cNvSpPr>
            <a:spLocks noGrp="1"/>
          </p:cNvSpPr>
          <p:nvPr>
            <p:ph type="title"/>
          </p:nvPr>
        </p:nvSpPr>
        <p:spPr>
          <a:xfrm>
            <a:off x="5544108" y="0"/>
            <a:ext cx="3456384" cy="1143000"/>
          </a:xfrm>
        </p:spPr>
        <p:txBody>
          <a:bodyPr/>
          <a:lstStyle/>
          <a:p>
            <a:r>
              <a:rPr lang="en-US" dirty="0" smtClean="0">
                <a:solidFill>
                  <a:srgbClr val="FF0000"/>
                </a:solidFill>
              </a:rPr>
              <a:t>Object</a:t>
            </a:r>
            <a:endParaRPr lang="en-US" dirty="0">
              <a:solidFill>
                <a:srgbClr val="FF0000"/>
              </a:solidFill>
            </a:endParaRPr>
          </a:p>
        </p:txBody>
      </p:sp>
      <p:sp>
        <p:nvSpPr>
          <p:cNvPr id="6" name="Szövegdoboz 5"/>
          <p:cNvSpPr txBox="1"/>
          <p:nvPr/>
        </p:nvSpPr>
        <p:spPr>
          <a:xfrm>
            <a:off x="71500" y="535605"/>
            <a:ext cx="9685076" cy="6601807"/>
          </a:xfrm>
          <a:prstGeom prst="rect">
            <a:avLst/>
          </a:prstGeom>
          <a:noFill/>
          <a:ln>
            <a:noFill/>
          </a:ln>
        </p:spPr>
        <p:txBody>
          <a:bodyPr wrap="square" rtlCol="0">
            <a:spAutoFit/>
          </a:bodyPr>
          <a:lstStyle/>
          <a:p>
            <a:r>
              <a:rPr lang="hu-HU" sz="1800" b="1" u="sng" dirty="0" err="1" smtClean="0">
                <a:latin typeface="Courier New" panose="02070309020205020404" pitchFamily="49" charset="0"/>
                <a:cs typeface="Courier New" panose="02070309020205020404" pitchFamily="49" charset="0"/>
              </a:rPr>
              <a:t>struct</a:t>
            </a:r>
            <a:r>
              <a:rPr lang="hu-HU" sz="1800" b="1" u="sng" dirty="0" smtClean="0">
                <a:latin typeface="Courier New" panose="02070309020205020404" pitchFamily="49" charset="0"/>
                <a:cs typeface="Courier New" panose="02070309020205020404" pitchFamily="49" charset="0"/>
              </a:rPr>
              <a:t> </a:t>
            </a:r>
            <a:r>
              <a:rPr lang="hu-HU" sz="1800" b="1" u="sng" dirty="0" err="1">
                <a:latin typeface="Courier New" panose="02070309020205020404" pitchFamily="49" charset="0"/>
                <a:cs typeface="Courier New" panose="02070309020205020404" pitchFamily="49" charset="0"/>
              </a:rPr>
              <a:t>Object</a:t>
            </a:r>
            <a:r>
              <a:rPr lang="hu-HU" sz="1800" b="1" u="sng" dirty="0">
                <a:latin typeface="Courier New" panose="02070309020205020404" pitchFamily="49" charset="0"/>
                <a:cs typeface="Courier New" panose="02070309020205020404" pitchFamily="49" charset="0"/>
              </a:rPr>
              <a:t> </a:t>
            </a:r>
            <a:r>
              <a:rPr lang="hu-HU" sz="1800" b="1" dirty="0">
                <a:latin typeface="Courier New" panose="02070309020205020404" pitchFamily="49" charset="0"/>
                <a:cs typeface="Courier New" panose="02070309020205020404" pitchFamily="49" charset="0"/>
              </a:rPr>
              <a:t>{</a:t>
            </a:r>
          </a:p>
          <a:p>
            <a:r>
              <a:rPr lang="en-US" sz="1800" b="1" dirty="0" smtClean="0">
                <a:latin typeface="Courier New" panose="02070309020205020404" pitchFamily="49" charset="0"/>
                <a:cs typeface="Courier New" panose="02070309020205020404" pitchFamily="49" charset="0"/>
              </a:rPr>
              <a:t>   </a:t>
            </a:r>
            <a:r>
              <a:rPr lang="hu-HU" sz="1800" b="1" dirty="0" err="1" smtClean="0">
                <a:latin typeface="Courier New" panose="02070309020205020404" pitchFamily="49" charset="0"/>
                <a:cs typeface="Courier New" panose="02070309020205020404" pitchFamily="49" charset="0"/>
              </a:rPr>
              <a:t>unsigned</a:t>
            </a:r>
            <a:r>
              <a:rPr lang="hu-HU" sz="1800" b="1" dirty="0" smtClean="0">
                <a:latin typeface="Courier New" panose="02070309020205020404" pitchFamily="49" charset="0"/>
                <a:cs typeface="Courier New" panose="02070309020205020404" pitchFamily="49" charset="0"/>
              </a:rPr>
              <a:t> </a:t>
            </a:r>
            <a:r>
              <a:rPr lang="hu-HU" sz="1800" b="1" dirty="0">
                <a:latin typeface="Courier New" panose="02070309020205020404" pitchFamily="49" charset="0"/>
                <a:cs typeface="Courier New" panose="02070309020205020404" pitchFamily="49" charset="0"/>
              </a:rPr>
              <a:t>int </a:t>
            </a:r>
            <a:r>
              <a:rPr lang="hu-HU" sz="1800" b="1" dirty="0" err="1">
                <a:latin typeface="Courier New" panose="02070309020205020404" pitchFamily="49" charset="0"/>
                <a:cs typeface="Courier New" panose="02070309020205020404" pitchFamily="49" charset="0"/>
              </a:rPr>
              <a:t>vao</a:t>
            </a:r>
            <a:r>
              <a:rPr lang="hu-HU" sz="1800" b="1" dirty="0">
                <a:latin typeface="Courier New" panose="02070309020205020404" pitchFamily="49" charset="0"/>
                <a:cs typeface="Courier New" panose="02070309020205020404" pitchFamily="49" charset="0"/>
              </a:rPr>
              <a:t>, </a:t>
            </a:r>
            <a:r>
              <a:rPr lang="hu-HU" sz="1800" b="1" dirty="0" err="1">
                <a:latin typeface="Courier New" panose="02070309020205020404" pitchFamily="49" charset="0"/>
                <a:cs typeface="Courier New" panose="02070309020205020404" pitchFamily="49" charset="0"/>
              </a:rPr>
              <a:t>vbo</a:t>
            </a:r>
            <a:r>
              <a:rPr lang="hu-HU" sz="1800" b="1" dirty="0" smtClean="0">
                <a:latin typeface="Courier New" panose="02070309020205020404" pitchFamily="49" charset="0"/>
                <a:cs typeface="Courier New" panose="02070309020205020404" pitchFamily="49" charset="0"/>
              </a:rPr>
              <a:t>;</a:t>
            </a:r>
            <a:r>
              <a:rPr lang="en-US" sz="1800" b="1" dirty="0" smtClean="0">
                <a:latin typeface="Courier New" panose="02070309020205020404" pitchFamily="49" charset="0"/>
                <a:cs typeface="Courier New" panose="02070309020205020404" pitchFamily="49" charset="0"/>
              </a:rPr>
              <a:t> // </a:t>
            </a:r>
            <a:r>
              <a:rPr lang="en-US" sz="1800" b="1" dirty="0" err="1" smtClean="0">
                <a:latin typeface="Courier New" panose="02070309020205020404" pitchFamily="49" charset="0"/>
                <a:cs typeface="Courier New" panose="02070309020205020404" pitchFamily="49" charset="0"/>
              </a:rPr>
              <a:t>gpu</a:t>
            </a:r>
            <a:endParaRPr lang="hu-HU" sz="1800" b="1" dirty="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   </a:t>
            </a:r>
            <a:r>
              <a:rPr lang="hu-HU" sz="1800" b="1" dirty="0" err="1" smtClean="0">
                <a:latin typeface="Courier New" panose="02070309020205020404" pitchFamily="49" charset="0"/>
                <a:cs typeface="Courier New" panose="02070309020205020404" pitchFamily="49" charset="0"/>
              </a:rPr>
              <a:t>std</a:t>
            </a:r>
            <a:r>
              <a:rPr lang="hu-HU" sz="1800" b="1" dirty="0">
                <a:latin typeface="Courier New" panose="02070309020205020404" pitchFamily="49" charset="0"/>
                <a:cs typeface="Courier New" panose="02070309020205020404" pitchFamily="49" charset="0"/>
              </a:rPr>
              <a:t>::</a:t>
            </a:r>
            <a:r>
              <a:rPr lang="hu-HU" sz="1800" b="1" dirty="0" err="1">
                <a:latin typeface="Courier New" panose="02070309020205020404" pitchFamily="49" charset="0"/>
                <a:cs typeface="Courier New" panose="02070309020205020404" pitchFamily="49" charset="0"/>
              </a:rPr>
              <a:t>vector</a:t>
            </a:r>
            <a:r>
              <a:rPr lang="hu-HU" sz="1800" b="1" dirty="0">
                <a:latin typeface="Courier New" panose="02070309020205020404" pitchFamily="49" charset="0"/>
                <a:cs typeface="Courier New" panose="02070309020205020404" pitchFamily="49" charset="0"/>
              </a:rPr>
              <a:t>&lt;vec2&gt; </a:t>
            </a:r>
            <a:r>
              <a:rPr lang="en-US" sz="1800" b="1" dirty="0" err="1" smtClean="0">
                <a:latin typeface="Courier New" panose="02070309020205020404" pitchFamily="49" charset="0"/>
                <a:cs typeface="Courier New" panose="02070309020205020404" pitchFamily="49" charset="0"/>
              </a:rPr>
              <a:t>vtx</a:t>
            </a:r>
            <a:r>
              <a:rPr lang="hu-HU" sz="1800" b="1" dirty="0" smtClean="0">
                <a:latin typeface="Courier New" panose="02070309020205020404" pitchFamily="49" charset="0"/>
                <a:cs typeface="Courier New" panose="02070309020205020404" pitchFamily="49" charset="0"/>
              </a:rPr>
              <a:t>;</a:t>
            </a:r>
            <a:r>
              <a:rPr lang="en-US" sz="1800" b="1" dirty="0" smtClean="0">
                <a:latin typeface="Courier New" panose="02070309020205020404" pitchFamily="49" charset="0"/>
                <a:cs typeface="Courier New" panose="02070309020205020404" pitchFamily="49" charset="0"/>
              </a:rPr>
              <a:t> // </a:t>
            </a:r>
            <a:r>
              <a:rPr lang="en-US" sz="1800" b="1" dirty="0" err="1" smtClean="0">
                <a:latin typeface="Courier New" panose="02070309020205020404" pitchFamily="49" charset="0"/>
                <a:cs typeface="Courier New" panose="02070309020205020404" pitchFamily="49" charset="0"/>
              </a:rPr>
              <a:t>cpu</a:t>
            </a:r>
            <a:endParaRPr lang="hu-HU" sz="1800" b="1" dirty="0">
              <a:latin typeface="Courier New" panose="02070309020205020404" pitchFamily="49" charset="0"/>
              <a:cs typeface="Courier New" panose="02070309020205020404" pitchFamily="49" charset="0"/>
            </a:endParaRPr>
          </a:p>
          <a:p>
            <a:endParaRPr lang="hu-HU" sz="900" b="1" dirty="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   </a:t>
            </a:r>
            <a:r>
              <a:rPr lang="hu-HU" sz="1800" b="1" dirty="0" err="1" smtClean="0">
                <a:latin typeface="Courier New" panose="02070309020205020404" pitchFamily="49" charset="0"/>
                <a:cs typeface="Courier New" panose="02070309020205020404" pitchFamily="49" charset="0"/>
              </a:rPr>
              <a:t>Object</a:t>
            </a:r>
            <a:r>
              <a:rPr lang="hu-HU" sz="1800" b="1" dirty="0">
                <a:latin typeface="Courier New" panose="02070309020205020404" pitchFamily="49" charset="0"/>
                <a:cs typeface="Courier New" panose="02070309020205020404" pitchFamily="49" charset="0"/>
              </a:rPr>
              <a:t>() {</a:t>
            </a:r>
          </a:p>
          <a:p>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glGenVertexArrays</a:t>
            </a:r>
            <a:r>
              <a:rPr lang="en-US" sz="1800" b="1" dirty="0" smtClean="0">
                <a:latin typeface="Courier New" panose="02070309020205020404" pitchFamily="49" charset="0"/>
                <a:cs typeface="Courier New" panose="02070309020205020404" pitchFamily="49" charset="0"/>
              </a:rPr>
              <a:t>(1</a:t>
            </a:r>
            <a:r>
              <a:rPr lang="en-US" sz="1800" b="1" dirty="0">
                <a:latin typeface="Courier New" panose="02070309020205020404" pitchFamily="49" charset="0"/>
                <a:cs typeface="Courier New" panose="02070309020205020404" pitchFamily="49" charset="0"/>
              </a:rPr>
              <a:t>, &amp;</a:t>
            </a:r>
            <a:r>
              <a:rPr lang="en-US" sz="1800" b="1" dirty="0" err="1">
                <a:latin typeface="Courier New" panose="02070309020205020404" pitchFamily="49" charset="0"/>
                <a:cs typeface="Courier New" panose="02070309020205020404" pitchFamily="49" charset="0"/>
              </a:rPr>
              <a:t>vao</a:t>
            </a:r>
            <a:r>
              <a:rPr lang="en-US" sz="1800" b="1" dirty="0" smtClean="0">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 </a:t>
            </a:r>
            <a:r>
              <a:rPr lang="hu-HU" sz="1800" b="1" dirty="0" err="1" smtClean="0">
                <a:latin typeface="Courier New" panose="02070309020205020404" pitchFamily="49" charset="0"/>
                <a:cs typeface="Courier New" panose="02070309020205020404" pitchFamily="49" charset="0"/>
              </a:rPr>
              <a:t>glBindVertexArray</a:t>
            </a:r>
            <a:r>
              <a:rPr lang="hu-HU" sz="1800" b="1" dirty="0" smtClean="0">
                <a:latin typeface="Courier New" panose="02070309020205020404" pitchFamily="49" charset="0"/>
                <a:cs typeface="Courier New" panose="02070309020205020404" pitchFamily="49" charset="0"/>
              </a:rPr>
              <a:t>(</a:t>
            </a:r>
            <a:r>
              <a:rPr lang="hu-HU" sz="1800" b="1" dirty="0" err="1" smtClean="0">
                <a:latin typeface="Courier New" panose="02070309020205020404" pitchFamily="49" charset="0"/>
                <a:cs typeface="Courier New" panose="02070309020205020404" pitchFamily="49" charset="0"/>
              </a:rPr>
              <a:t>vao</a:t>
            </a:r>
            <a:r>
              <a:rPr lang="hu-HU" sz="1800" b="1" dirty="0" smtClean="0">
                <a:latin typeface="Courier New" panose="02070309020205020404" pitchFamily="49" charset="0"/>
                <a:cs typeface="Courier New" panose="02070309020205020404" pitchFamily="49" charset="0"/>
              </a:rPr>
              <a:t>);</a:t>
            </a:r>
            <a:endParaRPr lang="hu-HU" sz="1800" b="1" dirty="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      </a:t>
            </a:r>
            <a:r>
              <a:rPr lang="hu-HU" sz="1800" b="1" dirty="0" err="1" smtClean="0">
                <a:latin typeface="Courier New" panose="02070309020205020404" pitchFamily="49" charset="0"/>
                <a:cs typeface="Courier New" panose="02070309020205020404" pitchFamily="49" charset="0"/>
              </a:rPr>
              <a:t>glGenBuffers</a:t>
            </a:r>
            <a:r>
              <a:rPr lang="hu-HU" sz="1800" b="1" dirty="0" smtClean="0">
                <a:latin typeface="Courier New" panose="02070309020205020404" pitchFamily="49" charset="0"/>
                <a:cs typeface="Courier New" panose="02070309020205020404" pitchFamily="49" charset="0"/>
              </a:rPr>
              <a:t>(1</a:t>
            </a:r>
            <a:r>
              <a:rPr lang="hu-HU" sz="1800" b="1" dirty="0">
                <a:latin typeface="Courier New" panose="02070309020205020404" pitchFamily="49" charset="0"/>
                <a:cs typeface="Courier New" panose="02070309020205020404" pitchFamily="49" charset="0"/>
              </a:rPr>
              <a:t>, &amp;</a:t>
            </a:r>
            <a:r>
              <a:rPr lang="hu-HU" sz="1800" b="1" dirty="0" err="1">
                <a:latin typeface="Courier New" panose="02070309020205020404" pitchFamily="49" charset="0"/>
                <a:cs typeface="Courier New" panose="02070309020205020404" pitchFamily="49" charset="0"/>
              </a:rPr>
              <a:t>vbo</a:t>
            </a:r>
            <a:r>
              <a:rPr lang="hu-HU" sz="1800" b="1" dirty="0" smtClean="0">
                <a:latin typeface="Courier New" panose="02070309020205020404" pitchFamily="49" charset="0"/>
                <a:cs typeface="Courier New" panose="02070309020205020404" pitchFamily="49" charset="0"/>
              </a:rPr>
              <a:t>);</a:t>
            </a:r>
            <a:r>
              <a:rPr lang="en-US" sz="1800" b="1" dirty="0" smtClean="0">
                <a:latin typeface="Courier New" panose="02070309020205020404" pitchFamily="49" charset="0"/>
                <a:cs typeface="Courier New" panose="02070309020205020404" pitchFamily="49" charset="0"/>
              </a:rPr>
              <a:t> </a:t>
            </a:r>
            <a:r>
              <a:rPr lang="hu-HU" sz="1800" b="1" dirty="0" err="1" smtClean="0">
                <a:latin typeface="Courier New" panose="02070309020205020404" pitchFamily="49" charset="0"/>
                <a:cs typeface="Courier New" panose="02070309020205020404" pitchFamily="49" charset="0"/>
              </a:rPr>
              <a:t>glBindBuffer</a:t>
            </a:r>
            <a:r>
              <a:rPr lang="hu-HU" sz="1800" b="1" dirty="0" smtClean="0">
                <a:latin typeface="Courier New" panose="02070309020205020404" pitchFamily="49" charset="0"/>
                <a:cs typeface="Courier New" panose="02070309020205020404" pitchFamily="49" charset="0"/>
              </a:rPr>
              <a:t>(GL_ARRAY_BUFFER</a:t>
            </a:r>
            <a:r>
              <a:rPr lang="hu-HU" sz="1800" b="1" dirty="0">
                <a:latin typeface="Courier New" panose="02070309020205020404" pitchFamily="49" charset="0"/>
                <a:cs typeface="Courier New" panose="02070309020205020404" pitchFamily="49" charset="0"/>
              </a:rPr>
              <a:t>, </a:t>
            </a:r>
            <a:r>
              <a:rPr lang="hu-HU" sz="1800" b="1" dirty="0" err="1">
                <a:latin typeface="Courier New" panose="02070309020205020404" pitchFamily="49" charset="0"/>
                <a:cs typeface="Courier New" panose="02070309020205020404" pitchFamily="49" charset="0"/>
              </a:rPr>
              <a:t>vbo</a:t>
            </a:r>
            <a:r>
              <a:rPr lang="hu-HU" sz="1800" b="1" dirty="0">
                <a:latin typeface="Courier New" panose="02070309020205020404" pitchFamily="49" charset="0"/>
                <a:cs typeface="Courier New" panose="02070309020205020404" pitchFamily="49" charset="0"/>
              </a:rPr>
              <a:t>);</a:t>
            </a:r>
          </a:p>
          <a:p>
            <a:r>
              <a:rPr lang="en-US" sz="1800" b="1" dirty="0" smtClean="0">
                <a:latin typeface="Courier New" panose="02070309020205020404" pitchFamily="49" charset="0"/>
                <a:cs typeface="Courier New" panose="02070309020205020404" pitchFamily="49" charset="0"/>
              </a:rPr>
              <a:t>      </a:t>
            </a:r>
            <a:r>
              <a:rPr lang="hu-HU" sz="1800" b="1" dirty="0" err="1" smtClean="0">
                <a:latin typeface="Courier New" panose="02070309020205020404" pitchFamily="49" charset="0"/>
                <a:cs typeface="Courier New" panose="02070309020205020404" pitchFamily="49" charset="0"/>
              </a:rPr>
              <a:t>glEnableVertexAttribArray</a:t>
            </a:r>
            <a:r>
              <a:rPr lang="hu-HU" sz="1800" b="1" dirty="0" smtClean="0">
                <a:latin typeface="Courier New" panose="02070309020205020404" pitchFamily="49" charset="0"/>
                <a:cs typeface="Courier New" panose="02070309020205020404" pitchFamily="49" charset="0"/>
              </a:rPr>
              <a:t>(0</a:t>
            </a:r>
            <a:r>
              <a:rPr lang="hu-HU" sz="1800" b="1" dirty="0">
                <a:latin typeface="Courier New" panose="02070309020205020404" pitchFamily="49" charset="0"/>
                <a:cs typeface="Courier New" panose="02070309020205020404" pitchFamily="49" charset="0"/>
              </a:rPr>
              <a:t>);</a:t>
            </a:r>
          </a:p>
          <a:p>
            <a:r>
              <a:rPr lang="en-US" sz="1800" b="1" dirty="0" smtClean="0">
                <a:latin typeface="Courier New" panose="02070309020205020404" pitchFamily="49" charset="0"/>
                <a:cs typeface="Courier New" panose="02070309020205020404" pitchFamily="49" charset="0"/>
              </a:rPr>
              <a:t>      </a:t>
            </a:r>
            <a:r>
              <a:rPr lang="hu-HU" sz="1800" b="1" dirty="0" err="1" smtClean="0">
                <a:latin typeface="Courier New" panose="02070309020205020404" pitchFamily="49" charset="0"/>
                <a:cs typeface="Courier New" panose="02070309020205020404" pitchFamily="49" charset="0"/>
              </a:rPr>
              <a:t>glVertexAttribPointer</a:t>
            </a:r>
            <a:r>
              <a:rPr lang="hu-HU" sz="1800" b="1" dirty="0" smtClean="0">
                <a:latin typeface="Courier New" panose="02070309020205020404" pitchFamily="49" charset="0"/>
                <a:cs typeface="Courier New" panose="02070309020205020404" pitchFamily="49" charset="0"/>
              </a:rPr>
              <a:t>(0</a:t>
            </a:r>
            <a:r>
              <a:rPr lang="hu-HU" sz="1800" b="1" dirty="0">
                <a:latin typeface="Courier New" panose="02070309020205020404" pitchFamily="49" charset="0"/>
                <a:cs typeface="Courier New" panose="02070309020205020404" pitchFamily="49" charset="0"/>
              </a:rPr>
              <a:t>, 2, GL_FLOAT, GL_FALSE, 0, NULL);</a:t>
            </a:r>
          </a:p>
          <a:p>
            <a:r>
              <a:rPr lang="en-US" sz="1800" b="1" dirty="0" smtClean="0">
                <a:latin typeface="Courier New" panose="02070309020205020404" pitchFamily="49" charset="0"/>
                <a:cs typeface="Courier New" panose="02070309020205020404" pitchFamily="49" charset="0"/>
              </a:rPr>
              <a:t>   </a:t>
            </a:r>
            <a:r>
              <a:rPr lang="hu-HU" sz="1800" b="1" dirty="0" smtClean="0">
                <a:latin typeface="Courier New" panose="02070309020205020404" pitchFamily="49" charset="0"/>
                <a:cs typeface="Courier New" panose="02070309020205020404" pitchFamily="49" charset="0"/>
              </a:rPr>
              <a:t>}</a:t>
            </a:r>
            <a:endParaRPr lang="hu-HU" sz="1800" b="1" dirty="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   </a:t>
            </a:r>
            <a:r>
              <a:rPr lang="hu-HU" sz="1800" b="1" dirty="0" err="1" smtClean="0">
                <a:latin typeface="Courier New" panose="02070309020205020404" pitchFamily="49" charset="0"/>
                <a:cs typeface="Courier New" panose="02070309020205020404" pitchFamily="49" charset="0"/>
              </a:rPr>
              <a:t>void</a:t>
            </a:r>
            <a:r>
              <a:rPr lang="hu-HU" sz="1800" b="1" dirty="0" smtClean="0">
                <a:latin typeface="Courier New" panose="02070309020205020404" pitchFamily="49" charset="0"/>
                <a:cs typeface="Courier New" panose="02070309020205020404" pitchFamily="49" charset="0"/>
              </a:rPr>
              <a:t> </a:t>
            </a:r>
            <a:r>
              <a:rPr lang="hu-HU" sz="1800" b="1" dirty="0" err="1">
                <a:latin typeface="Courier New" panose="02070309020205020404" pitchFamily="49" charset="0"/>
                <a:cs typeface="Courier New" panose="02070309020205020404" pitchFamily="49" charset="0"/>
              </a:rPr>
              <a:t>updateGPU</a:t>
            </a:r>
            <a:r>
              <a:rPr lang="hu-HU" sz="1800" b="1" dirty="0">
                <a:latin typeface="Courier New" panose="02070309020205020404" pitchFamily="49" charset="0"/>
                <a:cs typeface="Courier New" panose="02070309020205020404" pitchFamily="49" charset="0"/>
              </a:rPr>
              <a:t>() {</a:t>
            </a:r>
          </a:p>
          <a:p>
            <a:r>
              <a:rPr lang="en-US" sz="1800" b="1" dirty="0" smtClean="0">
                <a:latin typeface="Courier New" panose="02070309020205020404" pitchFamily="49" charset="0"/>
                <a:cs typeface="Courier New" panose="02070309020205020404" pitchFamily="49" charset="0"/>
              </a:rPr>
              <a:t>      </a:t>
            </a:r>
            <a:r>
              <a:rPr lang="hu-HU" sz="1800" b="1" dirty="0" err="1" smtClean="0">
                <a:latin typeface="Courier New" panose="02070309020205020404" pitchFamily="49" charset="0"/>
                <a:cs typeface="Courier New" panose="02070309020205020404" pitchFamily="49" charset="0"/>
              </a:rPr>
              <a:t>glBindVertexArray</a:t>
            </a:r>
            <a:r>
              <a:rPr lang="hu-HU" sz="1800" b="1" dirty="0" smtClean="0">
                <a:latin typeface="Courier New" panose="02070309020205020404" pitchFamily="49" charset="0"/>
                <a:cs typeface="Courier New" panose="02070309020205020404" pitchFamily="49" charset="0"/>
              </a:rPr>
              <a:t>(</a:t>
            </a:r>
            <a:r>
              <a:rPr lang="hu-HU" sz="1800" b="1" dirty="0" err="1" smtClean="0">
                <a:latin typeface="Courier New" panose="02070309020205020404" pitchFamily="49" charset="0"/>
                <a:cs typeface="Courier New" panose="02070309020205020404" pitchFamily="49" charset="0"/>
              </a:rPr>
              <a:t>vao</a:t>
            </a:r>
            <a:r>
              <a:rPr lang="hu-HU" sz="1800" b="1" dirty="0" smtClean="0">
                <a:latin typeface="Courier New" panose="02070309020205020404" pitchFamily="49" charset="0"/>
                <a:cs typeface="Courier New" panose="02070309020205020404" pitchFamily="49" charset="0"/>
              </a:rPr>
              <a:t>);</a:t>
            </a:r>
            <a:r>
              <a:rPr lang="en-US" sz="1800" b="1" dirty="0" smtClean="0">
                <a:latin typeface="Courier New" panose="02070309020205020404" pitchFamily="49" charset="0"/>
                <a:cs typeface="Courier New" panose="02070309020205020404" pitchFamily="49" charset="0"/>
              </a:rPr>
              <a:t> </a:t>
            </a:r>
            <a:r>
              <a:rPr lang="hu-HU" sz="1800" b="1" dirty="0" err="1" smtClean="0">
                <a:latin typeface="Courier New" panose="02070309020205020404" pitchFamily="49" charset="0"/>
                <a:cs typeface="Courier New" panose="02070309020205020404" pitchFamily="49" charset="0"/>
              </a:rPr>
              <a:t>glBindBuffer</a:t>
            </a:r>
            <a:r>
              <a:rPr lang="hu-HU" sz="1800" b="1" dirty="0" smtClean="0">
                <a:latin typeface="Courier New" panose="02070309020205020404" pitchFamily="49" charset="0"/>
                <a:cs typeface="Courier New" panose="02070309020205020404" pitchFamily="49" charset="0"/>
              </a:rPr>
              <a:t>(</a:t>
            </a:r>
            <a:r>
              <a:rPr lang="hu-HU" sz="1800" b="1" dirty="0" err="1" smtClean="0">
                <a:latin typeface="Courier New" panose="02070309020205020404" pitchFamily="49" charset="0"/>
                <a:cs typeface="Courier New" panose="02070309020205020404" pitchFamily="49" charset="0"/>
              </a:rPr>
              <a:t>GL_ARRAY_BUFFER,vbo</a:t>
            </a:r>
            <a:r>
              <a:rPr lang="hu-HU" sz="1800" b="1" dirty="0">
                <a:latin typeface="Courier New" panose="02070309020205020404" pitchFamily="49" charset="0"/>
                <a:cs typeface="Courier New" panose="02070309020205020404" pitchFamily="49" charset="0"/>
              </a:rPr>
              <a:t>);</a:t>
            </a:r>
          </a:p>
          <a:p>
            <a:r>
              <a:rPr lang="en-US" sz="1800" b="1" dirty="0" smtClean="0">
                <a:latin typeface="Courier New" panose="02070309020205020404" pitchFamily="49" charset="0"/>
                <a:cs typeface="Courier New" panose="02070309020205020404" pitchFamily="49" charset="0"/>
              </a:rPr>
              <a:t>      </a:t>
            </a:r>
            <a:r>
              <a:rPr lang="hu-HU" sz="1800" b="1" dirty="0" err="1" smtClean="0">
                <a:latin typeface="Courier New" panose="02070309020205020404" pitchFamily="49" charset="0"/>
                <a:cs typeface="Courier New" panose="02070309020205020404" pitchFamily="49" charset="0"/>
              </a:rPr>
              <a:t>glBufferData</a:t>
            </a:r>
            <a:r>
              <a:rPr lang="hu-HU" sz="1800" b="1" dirty="0" smtClean="0">
                <a:latin typeface="Courier New" panose="02070309020205020404" pitchFamily="49" charset="0"/>
                <a:cs typeface="Courier New" panose="02070309020205020404" pitchFamily="49" charset="0"/>
              </a:rPr>
              <a:t>(GL_ARRAY_BUFFER</a:t>
            </a:r>
            <a:r>
              <a:rPr lang="hu-HU" sz="1800" b="1" dirty="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vtx</a:t>
            </a:r>
            <a:r>
              <a:rPr lang="hu-HU" sz="1800" b="1" dirty="0" smtClean="0">
                <a:latin typeface="Courier New" panose="02070309020205020404" pitchFamily="49" charset="0"/>
                <a:cs typeface="Courier New" panose="02070309020205020404" pitchFamily="49" charset="0"/>
              </a:rPr>
              <a:t>.</a:t>
            </a:r>
            <a:r>
              <a:rPr lang="hu-HU" sz="1800" b="1" dirty="0" err="1" smtClean="0">
                <a:latin typeface="Courier New" panose="02070309020205020404" pitchFamily="49" charset="0"/>
                <a:cs typeface="Courier New" panose="02070309020205020404" pitchFamily="49" charset="0"/>
              </a:rPr>
              <a:t>size</a:t>
            </a:r>
            <a:r>
              <a:rPr lang="hu-HU" sz="1800" b="1" dirty="0">
                <a:latin typeface="Courier New" panose="02070309020205020404" pitchFamily="49" charset="0"/>
                <a:cs typeface="Courier New" panose="02070309020205020404" pitchFamily="49" charset="0"/>
              </a:rPr>
              <a:t>() * </a:t>
            </a:r>
            <a:r>
              <a:rPr lang="hu-HU" sz="1800" b="1" dirty="0" err="1">
                <a:latin typeface="Courier New" panose="02070309020205020404" pitchFamily="49" charset="0"/>
                <a:cs typeface="Courier New" panose="02070309020205020404" pitchFamily="49" charset="0"/>
              </a:rPr>
              <a:t>sizeof</a:t>
            </a:r>
            <a:r>
              <a:rPr lang="hu-HU" sz="1800" b="1" dirty="0">
                <a:latin typeface="Courier New" panose="02070309020205020404" pitchFamily="49" charset="0"/>
                <a:cs typeface="Courier New" panose="02070309020205020404" pitchFamily="49" charset="0"/>
              </a:rPr>
              <a:t>(vec2), </a:t>
            </a:r>
            <a:r>
              <a:rPr lang="en-US" sz="1800" b="1" dirty="0" smtClean="0">
                <a:latin typeface="Courier New" panose="02070309020205020404" pitchFamily="49" charset="0"/>
                <a:cs typeface="Courier New" panose="02070309020205020404" pitchFamily="49" charset="0"/>
              </a:rPr>
              <a:t> </a:t>
            </a:r>
          </a:p>
          <a:p>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a:t>
            </a:r>
            <a:r>
              <a:rPr lang="hu-HU" sz="1800" b="1" dirty="0" err="1" smtClean="0">
                <a:latin typeface="Courier New" panose="02070309020205020404" pitchFamily="49" charset="0"/>
                <a:cs typeface="Courier New" panose="02070309020205020404" pitchFamily="49" charset="0"/>
              </a:rPr>
              <a:t>&amp;v</a:t>
            </a:r>
            <a:r>
              <a:rPr lang="en-US" sz="1800" b="1" dirty="0" err="1" smtClean="0">
                <a:latin typeface="Courier New" panose="02070309020205020404" pitchFamily="49" charset="0"/>
                <a:cs typeface="Courier New" panose="02070309020205020404" pitchFamily="49" charset="0"/>
              </a:rPr>
              <a:t>tx</a:t>
            </a:r>
            <a:r>
              <a:rPr lang="hu-HU" sz="1800" b="1" dirty="0" smtClean="0">
                <a:latin typeface="Courier New" panose="02070309020205020404" pitchFamily="49" charset="0"/>
                <a:cs typeface="Courier New" panose="02070309020205020404" pitchFamily="49" charset="0"/>
              </a:rPr>
              <a:t>[0</a:t>
            </a:r>
            <a:r>
              <a:rPr lang="hu-HU" sz="1800" b="1" dirty="0">
                <a:latin typeface="Courier New" panose="02070309020205020404" pitchFamily="49" charset="0"/>
                <a:cs typeface="Courier New" panose="02070309020205020404" pitchFamily="49" charset="0"/>
              </a:rPr>
              <a:t>], GL_DYNAMIC_DRAW);</a:t>
            </a:r>
          </a:p>
          <a:p>
            <a:r>
              <a:rPr lang="en-US" sz="1800" b="1" dirty="0" smtClean="0">
                <a:latin typeface="Courier New" panose="02070309020205020404" pitchFamily="49" charset="0"/>
                <a:cs typeface="Courier New" panose="02070309020205020404" pitchFamily="49" charset="0"/>
              </a:rPr>
              <a:t>   </a:t>
            </a:r>
            <a:r>
              <a:rPr lang="hu-HU" sz="1800" b="1" dirty="0" smtClean="0">
                <a:latin typeface="Courier New" panose="02070309020205020404" pitchFamily="49" charset="0"/>
                <a:cs typeface="Courier New" panose="02070309020205020404" pitchFamily="49" charset="0"/>
              </a:rPr>
              <a:t>}</a:t>
            </a:r>
            <a:endParaRPr lang="hu-HU" sz="1800" b="1" dirty="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   </a:t>
            </a:r>
            <a:r>
              <a:rPr lang="en-US" sz="1800" b="1" u="sng" dirty="0" smtClean="0">
                <a:latin typeface="Courier New" panose="02070309020205020404" pitchFamily="49" charset="0"/>
                <a:cs typeface="Courier New" panose="02070309020205020404" pitchFamily="49" charset="0"/>
              </a:rPr>
              <a:t>void </a:t>
            </a:r>
            <a:r>
              <a:rPr lang="en-US" sz="1800" b="1" u="sng" dirty="0">
                <a:latin typeface="Courier New" panose="02070309020205020404" pitchFamily="49" charset="0"/>
                <a:cs typeface="Courier New" panose="02070309020205020404" pitchFamily="49" charset="0"/>
              </a:rPr>
              <a:t>Draw(</a:t>
            </a:r>
            <a:r>
              <a:rPr lang="en-US" sz="1800" b="1" u="sng" dirty="0" err="1">
                <a:latin typeface="Courier New" panose="02070309020205020404" pitchFamily="49" charset="0"/>
                <a:cs typeface="Courier New" panose="02070309020205020404" pitchFamily="49" charset="0"/>
              </a:rPr>
              <a:t>int</a:t>
            </a:r>
            <a:r>
              <a:rPr lang="en-US" sz="1800" b="1" u="sng" dirty="0">
                <a:latin typeface="Courier New" panose="02070309020205020404" pitchFamily="49" charset="0"/>
                <a:cs typeface="Courier New" panose="02070309020205020404" pitchFamily="49" charset="0"/>
              </a:rPr>
              <a:t> type, vec3 color) {</a:t>
            </a:r>
          </a:p>
          <a:p>
            <a:r>
              <a:rPr lang="en-US" sz="1800" b="1" dirty="0" smtClean="0">
                <a:latin typeface="Courier New" panose="02070309020205020404" pitchFamily="49" charset="0"/>
                <a:cs typeface="Courier New" panose="02070309020205020404" pitchFamily="49" charset="0"/>
              </a:rPr>
              <a:t>      </a:t>
            </a:r>
            <a:r>
              <a:rPr lang="hu-HU" sz="1800" b="1" dirty="0" err="1" smtClean="0">
                <a:latin typeface="Courier New" panose="02070309020205020404" pitchFamily="49" charset="0"/>
                <a:cs typeface="Courier New" panose="02070309020205020404" pitchFamily="49" charset="0"/>
              </a:rPr>
              <a:t>if</a:t>
            </a:r>
            <a:r>
              <a:rPr lang="hu-HU" sz="1800" b="1" dirty="0" smtClean="0">
                <a:latin typeface="Courier New" panose="02070309020205020404" pitchFamily="49" charset="0"/>
                <a:cs typeface="Courier New" panose="02070309020205020404" pitchFamily="49" charset="0"/>
              </a:rPr>
              <a:t> </a:t>
            </a:r>
            <a:r>
              <a:rPr lang="hu-HU" sz="1800" b="1" dirty="0">
                <a:latin typeface="Courier New" panose="02070309020205020404" pitchFamily="49" charset="0"/>
                <a:cs typeface="Courier New" panose="02070309020205020404" pitchFamily="49" charset="0"/>
              </a:rPr>
              <a:t>(</a:t>
            </a:r>
            <a:r>
              <a:rPr lang="hu-HU" sz="1800" b="1" dirty="0" err="1">
                <a:latin typeface="Courier New" panose="02070309020205020404" pitchFamily="49" charset="0"/>
                <a:cs typeface="Courier New" panose="02070309020205020404" pitchFamily="49" charset="0"/>
              </a:rPr>
              <a:t>vertices.size</a:t>
            </a:r>
            <a:r>
              <a:rPr lang="hu-HU" sz="1800" b="1" dirty="0">
                <a:latin typeface="Courier New" panose="02070309020205020404" pitchFamily="49" charset="0"/>
                <a:cs typeface="Courier New" panose="02070309020205020404" pitchFamily="49" charset="0"/>
              </a:rPr>
              <a:t>() &gt; 0) {</a:t>
            </a:r>
          </a:p>
          <a:p>
            <a:r>
              <a:rPr lang="en-US" sz="1800" b="1" dirty="0" smtClean="0">
                <a:latin typeface="Courier New" panose="02070309020205020404" pitchFamily="49" charset="0"/>
                <a:cs typeface="Courier New" panose="02070309020205020404" pitchFamily="49" charset="0"/>
              </a:rPr>
              <a:t>         </a:t>
            </a:r>
            <a:r>
              <a:rPr lang="hu-HU" sz="1800" b="1" dirty="0" err="1" smtClean="0">
                <a:latin typeface="Courier New" panose="02070309020205020404" pitchFamily="49" charset="0"/>
                <a:cs typeface="Courier New" panose="02070309020205020404" pitchFamily="49" charset="0"/>
              </a:rPr>
              <a:t>glBindVertexArray</a:t>
            </a:r>
            <a:r>
              <a:rPr lang="hu-HU" sz="1800" b="1" dirty="0" smtClean="0">
                <a:latin typeface="Courier New" panose="02070309020205020404" pitchFamily="49" charset="0"/>
                <a:cs typeface="Courier New" panose="02070309020205020404" pitchFamily="49" charset="0"/>
              </a:rPr>
              <a:t>(</a:t>
            </a:r>
            <a:r>
              <a:rPr lang="hu-HU" sz="1800" b="1" dirty="0" err="1" smtClean="0">
                <a:latin typeface="Courier New" panose="02070309020205020404" pitchFamily="49" charset="0"/>
                <a:cs typeface="Courier New" panose="02070309020205020404" pitchFamily="49" charset="0"/>
              </a:rPr>
              <a:t>vao</a:t>
            </a:r>
            <a:r>
              <a:rPr lang="hu-HU" sz="1800" b="1" dirty="0">
                <a:latin typeface="Courier New" panose="02070309020205020404" pitchFamily="49" charset="0"/>
                <a:cs typeface="Courier New" panose="02070309020205020404" pitchFamily="49" charset="0"/>
              </a:rPr>
              <a:t>);</a:t>
            </a:r>
          </a:p>
          <a:p>
            <a:r>
              <a:rPr lang="en-US" sz="1800" b="1" dirty="0" smtClean="0">
                <a:latin typeface="Courier New" panose="02070309020205020404" pitchFamily="49" charset="0"/>
                <a:cs typeface="Courier New" panose="02070309020205020404" pitchFamily="49" charset="0"/>
              </a:rPr>
              <a:t>         </a:t>
            </a:r>
            <a:r>
              <a:rPr lang="hu-HU" sz="1800" b="1" dirty="0" err="1" smtClean="0">
                <a:latin typeface="Courier New" panose="02070309020205020404" pitchFamily="49" charset="0"/>
                <a:cs typeface="Courier New" panose="02070309020205020404" pitchFamily="49" charset="0"/>
              </a:rPr>
              <a:t>gpuProgram.setUniform</a:t>
            </a:r>
            <a:r>
              <a:rPr lang="hu-HU" sz="1800" b="1" dirty="0" smtClean="0">
                <a:latin typeface="Courier New" panose="02070309020205020404" pitchFamily="49" charset="0"/>
                <a:cs typeface="Courier New" panose="02070309020205020404" pitchFamily="49" charset="0"/>
              </a:rPr>
              <a:t>(</a:t>
            </a:r>
            <a:r>
              <a:rPr lang="hu-HU" sz="1800" b="1" dirty="0" err="1" smtClean="0">
                <a:latin typeface="Courier New" panose="02070309020205020404" pitchFamily="49" charset="0"/>
                <a:cs typeface="Courier New" panose="02070309020205020404" pitchFamily="49" charset="0"/>
              </a:rPr>
              <a:t>color</a:t>
            </a:r>
            <a:r>
              <a:rPr lang="hu-HU" sz="1800" b="1" dirty="0">
                <a:latin typeface="Courier New" panose="02070309020205020404" pitchFamily="49" charset="0"/>
                <a:cs typeface="Courier New" panose="02070309020205020404" pitchFamily="49" charset="0"/>
              </a:rPr>
              <a:t>, "</a:t>
            </a:r>
            <a:r>
              <a:rPr lang="hu-HU" sz="1800" b="1" dirty="0" err="1">
                <a:latin typeface="Courier New" panose="02070309020205020404" pitchFamily="49" charset="0"/>
                <a:cs typeface="Courier New" panose="02070309020205020404" pitchFamily="49" charset="0"/>
              </a:rPr>
              <a:t>color</a:t>
            </a:r>
            <a:r>
              <a:rPr lang="hu-HU" sz="1800" b="1" dirty="0">
                <a:latin typeface="Courier New" panose="02070309020205020404" pitchFamily="49" charset="0"/>
                <a:cs typeface="Courier New" panose="02070309020205020404" pitchFamily="49" charset="0"/>
              </a:rPr>
              <a:t>");</a:t>
            </a:r>
          </a:p>
          <a:p>
            <a:r>
              <a:rPr lang="en-US" sz="1800" b="1" dirty="0" smtClean="0">
                <a:latin typeface="Courier New" panose="02070309020205020404" pitchFamily="49" charset="0"/>
                <a:cs typeface="Courier New" panose="02070309020205020404" pitchFamily="49" charset="0"/>
              </a:rPr>
              <a:t>         </a:t>
            </a:r>
            <a:r>
              <a:rPr lang="hu-HU" sz="1800" b="1" dirty="0" err="1" smtClean="0">
                <a:latin typeface="Courier New" panose="02070309020205020404" pitchFamily="49" charset="0"/>
                <a:cs typeface="Courier New" panose="02070309020205020404" pitchFamily="49" charset="0"/>
              </a:rPr>
              <a:t>glDrawArrays</a:t>
            </a:r>
            <a:r>
              <a:rPr lang="hu-HU" sz="1800" b="1" dirty="0" smtClean="0">
                <a:latin typeface="Courier New" panose="02070309020205020404" pitchFamily="49" charset="0"/>
                <a:cs typeface="Courier New" panose="02070309020205020404" pitchFamily="49" charset="0"/>
              </a:rPr>
              <a:t>(</a:t>
            </a:r>
            <a:r>
              <a:rPr lang="hu-HU" sz="1800" b="1" dirty="0" err="1" smtClean="0">
                <a:latin typeface="Courier New" panose="02070309020205020404" pitchFamily="49" charset="0"/>
                <a:cs typeface="Courier New" panose="02070309020205020404" pitchFamily="49" charset="0"/>
              </a:rPr>
              <a:t>type</a:t>
            </a:r>
            <a:r>
              <a:rPr lang="hu-HU" sz="1800" b="1" dirty="0">
                <a:latin typeface="Courier New" panose="02070309020205020404" pitchFamily="49" charset="0"/>
                <a:cs typeface="Courier New" panose="02070309020205020404" pitchFamily="49" charset="0"/>
              </a:rPr>
              <a:t>, 0, </a:t>
            </a:r>
            <a:r>
              <a:rPr lang="hu-HU" sz="1800" b="1" dirty="0" err="1">
                <a:latin typeface="Courier New" panose="02070309020205020404" pitchFamily="49" charset="0"/>
                <a:cs typeface="Courier New" panose="02070309020205020404" pitchFamily="49" charset="0"/>
              </a:rPr>
              <a:t>vertices.size</a:t>
            </a:r>
            <a:r>
              <a:rPr lang="hu-HU" sz="1800" b="1" dirty="0">
                <a:latin typeface="Courier New" panose="02070309020205020404" pitchFamily="49" charset="0"/>
                <a:cs typeface="Courier New" panose="02070309020205020404" pitchFamily="49" charset="0"/>
              </a:rPr>
              <a:t>());</a:t>
            </a:r>
          </a:p>
          <a:p>
            <a:r>
              <a:rPr lang="en-US" sz="1800" b="1" dirty="0" smtClean="0">
                <a:latin typeface="Courier New" panose="02070309020205020404" pitchFamily="49" charset="0"/>
                <a:cs typeface="Courier New" panose="02070309020205020404" pitchFamily="49" charset="0"/>
              </a:rPr>
              <a:t>      </a:t>
            </a:r>
            <a:r>
              <a:rPr lang="hu-HU" sz="1800" b="1" dirty="0" smtClean="0">
                <a:latin typeface="Courier New" panose="02070309020205020404" pitchFamily="49" charset="0"/>
                <a:cs typeface="Courier New" panose="02070309020205020404" pitchFamily="49" charset="0"/>
              </a:rPr>
              <a:t>}</a:t>
            </a:r>
            <a:endParaRPr lang="hu-HU" sz="1800" b="1" dirty="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   </a:t>
            </a:r>
            <a:r>
              <a:rPr lang="hu-HU" sz="1800" b="1" dirty="0" smtClean="0">
                <a:latin typeface="Courier New" panose="02070309020205020404" pitchFamily="49" charset="0"/>
                <a:cs typeface="Courier New" panose="02070309020205020404" pitchFamily="49" charset="0"/>
              </a:rPr>
              <a:t>}</a:t>
            </a:r>
            <a:endParaRPr lang="hu-HU" sz="1800" b="1" dirty="0">
              <a:latin typeface="Courier New" panose="02070309020205020404" pitchFamily="49" charset="0"/>
              <a:cs typeface="Courier New" panose="02070309020205020404" pitchFamily="49" charset="0"/>
            </a:endParaRPr>
          </a:p>
          <a:p>
            <a:r>
              <a:rPr lang="hu-HU" sz="1800" b="1" dirty="0">
                <a:latin typeface="Courier New" panose="02070309020205020404" pitchFamily="49" charset="0"/>
                <a:cs typeface="Courier New" panose="02070309020205020404" pitchFamily="49" charset="0"/>
              </a:rPr>
              <a:t>};</a:t>
            </a:r>
            <a:endParaRPr lang="en-US" sz="1800" b="1" dirty="0">
              <a:latin typeface="Courier New" panose="02070309020205020404" pitchFamily="49" charset="0"/>
              <a:cs typeface="Courier New" panose="02070309020205020404" pitchFamily="49" charset="0"/>
            </a:endParaRPr>
          </a:p>
          <a:p>
            <a:endParaRPr lang="en-US" sz="1800" b="1" u="sng"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72855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1"/>
          <p:cNvSpPr>
            <a:spLocks noGrp="1"/>
          </p:cNvSpPr>
          <p:nvPr>
            <p:ph type="title"/>
          </p:nvPr>
        </p:nvSpPr>
        <p:spPr>
          <a:xfrm>
            <a:off x="251520" y="0"/>
            <a:ext cx="8748972" cy="1143000"/>
          </a:xfrm>
        </p:spPr>
        <p:txBody>
          <a:bodyPr/>
          <a:lstStyle/>
          <a:p>
            <a:r>
              <a:rPr lang="en-US" dirty="0" smtClean="0">
                <a:solidFill>
                  <a:srgbClr val="FF0000"/>
                </a:solidFill>
              </a:rPr>
              <a:t>Convex hull</a:t>
            </a:r>
            <a:endParaRPr lang="en-US" dirty="0">
              <a:solidFill>
                <a:srgbClr val="FF0000"/>
              </a:solidFill>
            </a:endParaRPr>
          </a:p>
        </p:txBody>
      </p:sp>
      <p:sp>
        <p:nvSpPr>
          <p:cNvPr id="8" name="Téglalap 7"/>
          <p:cNvSpPr/>
          <p:nvPr/>
        </p:nvSpPr>
        <p:spPr>
          <a:xfrm>
            <a:off x="143508" y="1136685"/>
            <a:ext cx="9577064" cy="5632311"/>
          </a:xfrm>
          <a:prstGeom prst="rect">
            <a:avLst/>
          </a:prstGeom>
        </p:spPr>
        <p:txBody>
          <a:bodyPr wrap="square">
            <a:spAutoFit/>
          </a:bodyPr>
          <a:lstStyle/>
          <a:p>
            <a:r>
              <a:rPr lang="en-US" sz="1800" b="1" u="sng" dirty="0" smtClean="0">
                <a:latin typeface="Courier New" panose="02070309020205020404" pitchFamily="49" charset="0"/>
                <a:cs typeface="Courier New" panose="02070309020205020404" pitchFamily="49" charset="0"/>
              </a:rPr>
              <a:t>class</a:t>
            </a:r>
            <a:r>
              <a:rPr lang="hu-HU" sz="1800" b="1" u="sng" dirty="0" smtClean="0">
                <a:latin typeface="Courier New" panose="02070309020205020404" pitchFamily="49" charset="0"/>
                <a:cs typeface="Courier New" panose="02070309020205020404" pitchFamily="49" charset="0"/>
              </a:rPr>
              <a:t> </a:t>
            </a:r>
            <a:r>
              <a:rPr lang="hu-HU" sz="1800" b="1" u="sng" dirty="0" err="1">
                <a:latin typeface="Courier New" panose="02070309020205020404" pitchFamily="49" charset="0"/>
                <a:cs typeface="Courier New" panose="02070309020205020404" pitchFamily="49" charset="0"/>
              </a:rPr>
              <a:t>ConvexHull</a:t>
            </a:r>
            <a:r>
              <a:rPr lang="hu-HU" sz="1800" b="1" u="sng" dirty="0">
                <a:latin typeface="Courier New" panose="02070309020205020404" pitchFamily="49" charset="0"/>
                <a:cs typeface="Courier New" panose="02070309020205020404" pitchFamily="49" charset="0"/>
              </a:rPr>
              <a:t> </a:t>
            </a:r>
            <a:r>
              <a:rPr lang="hu-HU" sz="1800" b="1" dirty="0">
                <a:latin typeface="Courier New" panose="02070309020205020404" pitchFamily="49" charset="0"/>
                <a:cs typeface="Courier New" panose="02070309020205020404" pitchFamily="49" charset="0"/>
              </a:rPr>
              <a:t>{</a:t>
            </a:r>
          </a:p>
          <a:p>
            <a:r>
              <a:rPr lang="en-US" sz="1800" b="1" dirty="0" smtClean="0">
                <a:latin typeface="Courier New" panose="02070309020205020404" pitchFamily="49" charset="0"/>
                <a:cs typeface="Courier New" panose="02070309020205020404" pitchFamily="49" charset="0"/>
              </a:rPr>
              <a:t>   </a:t>
            </a:r>
            <a:r>
              <a:rPr lang="hu-HU" sz="1800" b="1" dirty="0" err="1" smtClean="0">
                <a:latin typeface="Courier New" panose="02070309020205020404" pitchFamily="49" charset="0"/>
                <a:cs typeface="Courier New" panose="02070309020205020404" pitchFamily="49" charset="0"/>
              </a:rPr>
              <a:t>Object</a:t>
            </a:r>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p</a:t>
            </a:r>
            <a:r>
              <a:rPr lang="hu-HU" sz="1800" b="1" dirty="0" smtClean="0">
                <a:latin typeface="Courier New" panose="02070309020205020404" pitchFamily="49" charset="0"/>
                <a:cs typeface="Courier New" panose="02070309020205020404" pitchFamily="49" charset="0"/>
              </a:rPr>
              <a:t>, h</a:t>
            </a:r>
            <a:r>
              <a:rPr lang="hu-HU" sz="1800" b="1" dirty="0" smtClean="0">
                <a:latin typeface="Courier New" panose="02070309020205020404" pitchFamily="49" charset="0"/>
                <a:cs typeface="Courier New" panose="02070309020205020404" pitchFamily="49" charset="0"/>
              </a:rPr>
              <a:t>;</a:t>
            </a:r>
            <a:r>
              <a:rPr lang="en-US" sz="1800" b="1" dirty="0" smtClean="0">
                <a:latin typeface="Courier New" panose="02070309020205020404" pitchFamily="49" charset="0"/>
                <a:cs typeface="Courier New" panose="02070309020205020404" pitchFamily="49" charset="0"/>
              </a:rPr>
              <a:t> // points and hull</a:t>
            </a:r>
            <a:endParaRPr lang="en-US" sz="1800" b="1" dirty="0" smtClean="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p</a:t>
            </a:r>
            <a:r>
              <a:rPr lang="en-US" sz="1800" b="1" dirty="0" smtClean="0">
                <a:latin typeface="Courier New" panose="02070309020205020404" pitchFamily="49" charset="0"/>
                <a:cs typeface="Courier New" panose="02070309020205020404" pitchFamily="49" charset="0"/>
              </a:rPr>
              <a:t>ublic:</a:t>
            </a:r>
            <a:endParaRPr lang="hu-HU" sz="800" b="1" dirty="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   </a:t>
            </a:r>
            <a:r>
              <a:rPr lang="hu-HU" sz="1800" b="1" dirty="0" err="1" smtClean="0">
                <a:latin typeface="Courier New" panose="02070309020205020404" pitchFamily="49" charset="0"/>
                <a:cs typeface="Courier New" panose="02070309020205020404" pitchFamily="49" charset="0"/>
              </a:rPr>
              <a:t>void</a:t>
            </a:r>
            <a:r>
              <a:rPr lang="hu-HU" sz="1800" b="1" dirty="0" smtClean="0">
                <a:latin typeface="Courier New" panose="02070309020205020404" pitchFamily="49" charset="0"/>
                <a:cs typeface="Courier New" panose="02070309020205020404" pitchFamily="49" charset="0"/>
              </a:rPr>
              <a:t> </a:t>
            </a:r>
            <a:r>
              <a:rPr lang="hu-HU" sz="1800" b="1" dirty="0" err="1">
                <a:latin typeface="Courier New" panose="02070309020205020404" pitchFamily="49" charset="0"/>
                <a:cs typeface="Courier New" panose="02070309020205020404" pitchFamily="49" charset="0"/>
              </a:rPr>
              <a:t>addPoint</a:t>
            </a:r>
            <a:r>
              <a:rPr lang="hu-HU" sz="1800" b="1" dirty="0">
                <a:latin typeface="Courier New" panose="02070309020205020404" pitchFamily="49" charset="0"/>
                <a:cs typeface="Courier New" panose="02070309020205020404" pitchFamily="49" charset="0"/>
              </a:rPr>
              <a:t>(vec2 </a:t>
            </a:r>
            <a:r>
              <a:rPr lang="en-US" sz="1800" b="1" dirty="0" smtClean="0">
                <a:latin typeface="Courier New" panose="02070309020205020404" pitchFamily="49" charset="0"/>
                <a:cs typeface="Courier New" panose="02070309020205020404" pitchFamily="49" charset="0"/>
              </a:rPr>
              <a:t>p</a:t>
            </a:r>
            <a:r>
              <a:rPr lang="hu-HU" sz="1800" b="1" dirty="0" smtClean="0">
                <a:latin typeface="Courier New" panose="02070309020205020404" pitchFamily="49" charset="0"/>
                <a:cs typeface="Courier New" panose="02070309020205020404" pitchFamily="49" charset="0"/>
              </a:rPr>
              <a:t>p</a:t>
            </a:r>
            <a:r>
              <a:rPr lang="hu-HU" sz="1800" b="1" dirty="0">
                <a:latin typeface="Courier New" panose="02070309020205020404" pitchFamily="49" charset="0"/>
                <a:cs typeface="Courier New" panose="02070309020205020404" pitchFamily="49" charset="0"/>
              </a:rPr>
              <a:t>) { </a:t>
            </a:r>
            <a:r>
              <a:rPr lang="en-US" sz="1800" b="1" dirty="0" smtClean="0">
                <a:latin typeface="Courier New" panose="02070309020205020404" pitchFamily="49" charset="0"/>
                <a:cs typeface="Courier New" panose="02070309020205020404" pitchFamily="49" charset="0"/>
              </a:rPr>
              <a:t>p</a:t>
            </a:r>
            <a:r>
              <a:rPr lang="hu-HU" sz="1800" b="1" dirty="0" smtClean="0">
                <a:latin typeface="Courier New" panose="02070309020205020404" pitchFamily="49" charset="0"/>
                <a:cs typeface="Courier New" panose="02070309020205020404" pitchFamily="49" charset="0"/>
              </a:rPr>
              <a:t>.</a:t>
            </a:r>
            <a:r>
              <a:rPr lang="en-US" sz="1800" b="1" dirty="0" err="1" smtClean="0">
                <a:latin typeface="Courier New" panose="02070309020205020404" pitchFamily="49" charset="0"/>
                <a:cs typeface="Courier New" panose="02070309020205020404" pitchFamily="49" charset="0"/>
              </a:rPr>
              <a:t>vtx</a:t>
            </a:r>
            <a:r>
              <a:rPr lang="hu-HU" sz="1800" b="1" dirty="0" smtClean="0">
                <a:latin typeface="Courier New" panose="02070309020205020404" pitchFamily="49" charset="0"/>
                <a:cs typeface="Courier New" panose="02070309020205020404" pitchFamily="49" charset="0"/>
              </a:rPr>
              <a:t>.</a:t>
            </a:r>
            <a:r>
              <a:rPr lang="hu-HU" sz="1800" b="1" dirty="0" err="1" smtClean="0">
                <a:latin typeface="Courier New" panose="02070309020205020404" pitchFamily="49" charset="0"/>
                <a:cs typeface="Courier New" panose="02070309020205020404" pitchFamily="49" charset="0"/>
              </a:rPr>
              <a:t>push</a:t>
            </a:r>
            <a:r>
              <a:rPr lang="hu-HU" sz="1800" b="1" dirty="0" smtClean="0">
                <a:latin typeface="Courier New" panose="02070309020205020404" pitchFamily="49" charset="0"/>
                <a:cs typeface="Courier New" panose="02070309020205020404" pitchFamily="49" charset="0"/>
              </a:rPr>
              <a:t>_back(p</a:t>
            </a:r>
            <a:r>
              <a:rPr lang="en-US" sz="1800" b="1" dirty="0" smtClean="0">
                <a:latin typeface="Courier New" panose="02070309020205020404" pitchFamily="49" charset="0"/>
                <a:cs typeface="Courier New" panose="02070309020205020404" pitchFamily="49" charset="0"/>
              </a:rPr>
              <a:t>p</a:t>
            </a:r>
            <a:r>
              <a:rPr lang="hu-HU" sz="1800" b="1" dirty="0" smtClean="0">
                <a:latin typeface="Courier New" panose="02070309020205020404" pitchFamily="49" charset="0"/>
                <a:cs typeface="Courier New" panose="02070309020205020404" pitchFamily="49" charset="0"/>
              </a:rPr>
              <a:t>); </a:t>
            </a:r>
            <a:r>
              <a:rPr lang="hu-HU" sz="1800" b="1" dirty="0">
                <a:latin typeface="Courier New" panose="02070309020205020404" pitchFamily="49" charset="0"/>
                <a:cs typeface="Courier New" panose="02070309020205020404" pitchFamily="49" charset="0"/>
              </a:rPr>
              <a:t>}</a:t>
            </a:r>
          </a:p>
          <a:p>
            <a:r>
              <a:rPr lang="en-US" sz="1800" b="1" dirty="0" smtClean="0">
                <a:latin typeface="Courier New" panose="02070309020205020404" pitchFamily="49" charset="0"/>
                <a:cs typeface="Courier New" panose="02070309020205020404" pitchFamily="49" charset="0"/>
              </a:rPr>
              <a:t>   </a:t>
            </a:r>
            <a:r>
              <a:rPr lang="hu-HU" sz="1800" b="1" dirty="0" err="1" smtClean="0">
                <a:latin typeface="Courier New" panose="02070309020205020404" pitchFamily="49" charset="0"/>
                <a:cs typeface="Courier New" panose="02070309020205020404" pitchFamily="49" charset="0"/>
              </a:rPr>
              <a:t>void</a:t>
            </a:r>
            <a:r>
              <a:rPr lang="hu-HU" sz="1800" b="1" dirty="0" smtClean="0">
                <a:latin typeface="Courier New" panose="02070309020205020404" pitchFamily="49" charset="0"/>
                <a:cs typeface="Courier New" panose="02070309020205020404" pitchFamily="49" charset="0"/>
              </a:rPr>
              <a:t> </a:t>
            </a:r>
            <a:r>
              <a:rPr lang="hu-HU" sz="1800" b="1" dirty="0">
                <a:latin typeface="Courier New" panose="02070309020205020404" pitchFamily="49" charset="0"/>
                <a:cs typeface="Courier New" panose="02070309020205020404" pitchFamily="49" charset="0"/>
              </a:rPr>
              <a:t>update() {</a:t>
            </a:r>
          </a:p>
          <a:p>
            <a:r>
              <a:rPr lang="en-US" sz="1800" b="1" dirty="0" smtClean="0">
                <a:latin typeface="Courier New" panose="02070309020205020404" pitchFamily="49" charset="0"/>
                <a:cs typeface="Courier New" panose="02070309020205020404" pitchFamily="49" charset="0"/>
              </a:rPr>
              <a:t>      </a:t>
            </a:r>
            <a:r>
              <a:rPr lang="hu-HU" sz="1800" b="1" dirty="0" err="1" smtClean="0">
                <a:latin typeface="Courier New" panose="02070309020205020404" pitchFamily="49" charset="0"/>
                <a:cs typeface="Courier New" panose="02070309020205020404" pitchFamily="49" charset="0"/>
              </a:rPr>
              <a:t>if</a:t>
            </a:r>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p</a:t>
            </a:r>
            <a:r>
              <a:rPr lang="hu-HU" sz="1800" b="1" dirty="0" smtClean="0">
                <a:latin typeface="Courier New" panose="02070309020205020404" pitchFamily="49" charset="0"/>
                <a:cs typeface="Courier New" panose="02070309020205020404" pitchFamily="49" charset="0"/>
              </a:rPr>
              <a:t>.</a:t>
            </a:r>
            <a:r>
              <a:rPr lang="en-US" sz="1800" b="1" dirty="0" err="1" smtClean="0">
                <a:latin typeface="Courier New" panose="02070309020205020404" pitchFamily="49" charset="0"/>
                <a:cs typeface="Courier New" panose="02070309020205020404" pitchFamily="49" charset="0"/>
              </a:rPr>
              <a:t>vtx</a:t>
            </a:r>
            <a:r>
              <a:rPr lang="hu-HU" sz="1800" b="1" dirty="0" smtClean="0">
                <a:latin typeface="Courier New" panose="02070309020205020404" pitchFamily="49" charset="0"/>
                <a:cs typeface="Courier New" panose="02070309020205020404" pitchFamily="49" charset="0"/>
              </a:rPr>
              <a:t>.</a:t>
            </a:r>
            <a:r>
              <a:rPr lang="hu-HU" sz="1800" b="1" dirty="0" err="1" smtClean="0">
                <a:latin typeface="Courier New" panose="02070309020205020404" pitchFamily="49" charset="0"/>
                <a:cs typeface="Courier New" panose="02070309020205020404" pitchFamily="49" charset="0"/>
              </a:rPr>
              <a:t>size</a:t>
            </a:r>
            <a:r>
              <a:rPr lang="hu-HU" sz="1800" b="1" dirty="0">
                <a:latin typeface="Courier New" panose="02070309020205020404" pitchFamily="49" charset="0"/>
                <a:cs typeface="Courier New" panose="02070309020205020404" pitchFamily="49" charset="0"/>
              </a:rPr>
              <a:t>() &gt;= 3) </a:t>
            </a:r>
            <a:r>
              <a:rPr lang="hu-HU" sz="1800" b="1" dirty="0" err="1">
                <a:latin typeface="Courier New" panose="02070309020205020404" pitchFamily="49" charset="0"/>
                <a:cs typeface="Courier New" panose="02070309020205020404" pitchFamily="49" charset="0"/>
              </a:rPr>
              <a:t>findHull</a:t>
            </a:r>
            <a:r>
              <a:rPr lang="hu-HU" sz="1800" b="1" dirty="0">
                <a:latin typeface="Courier New" panose="02070309020205020404" pitchFamily="49" charset="0"/>
                <a:cs typeface="Courier New" panose="02070309020205020404" pitchFamily="49" charset="0"/>
              </a:rPr>
              <a:t>();</a:t>
            </a:r>
          </a:p>
          <a:p>
            <a:r>
              <a:rPr lang="en-US" sz="1800" b="1" dirty="0" smtClean="0">
                <a:latin typeface="Courier New" panose="02070309020205020404" pitchFamily="49" charset="0"/>
                <a:cs typeface="Courier New" panose="02070309020205020404" pitchFamily="49" charset="0"/>
              </a:rPr>
              <a:t>      p</a:t>
            </a:r>
            <a:r>
              <a:rPr lang="hu-HU" sz="1800" b="1" dirty="0" smtClean="0">
                <a:latin typeface="Courier New" panose="02070309020205020404" pitchFamily="49" charset="0"/>
                <a:cs typeface="Courier New" panose="02070309020205020404" pitchFamily="49" charset="0"/>
              </a:rPr>
              <a:t>.</a:t>
            </a:r>
            <a:r>
              <a:rPr lang="hu-HU" sz="1800" b="1" dirty="0" err="1" smtClean="0">
                <a:latin typeface="Courier New" panose="02070309020205020404" pitchFamily="49" charset="0"/>
                <a:cs typeface="Courier New" panose="02070309020205020404" pitchFamily="49" charset="0"/>
              </a:rPr>
              <a:t>updateGPU</a:t>
            </a:r>
            <a:r>
              <a:rPr lang="hu-HU" sz="1800" b="1" dirty="0" smtClean="0">
                <a:latin typeface="Courier New" panose="02070309020205020404" pitchFamily="49" charset="0"/>
                <a:cs typeface="Courier New" panose="02070309020205020404" pitchFamily="49" charset="0"/>
              </a:rPr>
              <a:t>();</a:t>
            </a:r>
          </a:p>
          <a:p>
            <a:r>
              <a:rPr lang="en-US" sz="1800" b="1" dirty="0">
                <a:latin typeface="Courier New" panose="02070309020205020404" pitchFamily="49" charset="0"/>
                <a:cs typeface="Courier New" panose="02070309020205020404" pitchFamily="49" charset="0"/>
              </a:rPr>
              <a:t> </a:t>
            </a:r>
            <a:r>
              <a:rPr lang="hu-HU" sz="1800" b="1" dirty="0" smtClean="0">
                <a:latin typeface="Courier New" panose="02070309020205020404" pitchFamily="49" charset="0"/>
                <a:cs typeface="Courier New" panose="02070309020205020404" pitchFamily="49" charset="0"/>
              </a:rPr>
              <a:t>     </a:t>
            </a:r>
            <a:r>
              <a:rPr lang="hu-HU" sz="1800" b="1" dirty="0" err="1" smtClean="0">
                <a:latin typeface="Courier New" panose="02070309020205020404" pitchFamily="49" charset="0"/>
                <a:cs typeface="Courier New" panose="02070309020205020404" pitchFamily="49" charset="0"/>
              </a:rPr>
              <a:t>h.updateGPU</a:t>
            </a:r>
            <a:r>
              <a:rPr lang="hu-HU" sz="1800" b="1" dirty="0">
                <a:latin typeface="Courier New" panose="02070309020205020404" pitchFamily="49" charset="0"/>
                <a:cs typeface="Courier New" panose="02070309020205020404" pitchFamily="49" charset="0"/>
              </a:rPr>
              <a:t>();</a:t>
            </a:r>
          </a:p>
          <a:p>
            <a:r>
              <a:rPr lang="en-US" sz="1800" b="1" dirty="0" smtClean="0">
                <a:latin typeface="Courier New" panose="02070309020205020404" pitchFamily="49" charset="0"/>
                <a:cs typeface="Courier New" panose="02070309020205020404" pitchFamily="49" charset="0"/>
              </a:rPr>
              <a:t>   </a:t>
            </a:r>
            <a:r>
              <a:rPr lang="hu-HU" sz="1800" b="1" dirty="0" smtClean="0">
                <a:latin typeface="Courier New" panose="02070309020205020404" pitchFamily="49" charset="0"/>
                <a:cs typeface="Courier New" panose="02070309020205020404" pitchFamily="49" charset="0"/>
              </a:rPr>
              <a:t>}</a:t>
            </a:r>
            <a:endParaRPr lang="hu-HU" sz="1800" b="1" dirty="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   </a:t>
            </a:r>
            <a:r>
              <a:rPr lang="hu-HU" sz="1800" b="1" dirty="0" smtClean="0">
                <a:latin typeface="Courier New" panose="02070309020205020404" pitchFamily="49" charset="0"/>
                <a:cs typeface="Courier New" panose="02070309020205020404" pitchFamily="49" charset="0"/>
              </a:rPr>
              <a:t>vec2 </a:t>
            </a:r>
            <a:r>
              <a:rPr lang="hu-HU" sz="1800" b="1" dirty="0">
                <a:latin typeface="Courier New" panose="02070309020205020404" pitchFamily="49" charset="0"/>
                <a:cs typeface="Courier New" panose="02070309020205020404" pitchFamily="49" charset="0"/>
              </a:rPr>
              <a:t>* </a:t>
            </a:r>
            <a:r>
              <a:rPr lang="hu-HU" sz="1800" b="1" dirty="0" err="1">
                <a:latin typeface="Courier New" panose="02070309020205020404" pitchFamily="49" charset="0"/>
                <a:cs typeface="Courier New" panose="02070309020205020404" pitchFamily="49" charset="0"/>
              </a:rPr>
              <a:t>pickPoint</a:t>
            </a:r>
            <a:r>
              <a:rPr lang="hu-HU" sz="1800" b="1" dirty="0">
                <a:latin typeface="Courier New" panose="02070309020205020404" pitchFamily="49" charset="0"/>
                <a:cs typeface="Courier New" panose="02070309020205020404" pitchFamily="49" charset="0"/>
              </a:rPr>
              <a:t>(</a:t>
            </a:r>
            <a:r>
              <a:rPr lang="hu-HU" sz="1800" b="1" dirty="0" err="1">
                <a:latin typeface="Courier New" panose="02070309020205020404" pitchFamily="49" charset="0"/>
                <a:cs typeface="Courier New" panose="02070309020205020404" pitchFamily="49" charset="0"/>
              </a:rPr>
              <a:t>vec2</a:t>
            </a:r>
            <a:r>
              <a:rPr lang="hu-HU" sz="1800" b="1" dirty="0">
                <a:latin typeface="Courier New" panose="02070309020205020404" pitchFamily="49" charset="0"/>
                <a:cs typeface="Courier New" panose="02070309020205020404" pitchFamily="49" charset="0"/>
              </a:rPr>
              <a:t> </a:t>
            </a:r>
            <a:r>
              <a:rPr lang="hu-HU" sz="1800" b="1" dirty="0" smtClean="0">
                <a:latin typeface="Courier New" panose="02070309020205020404" pitchFamily="49" charset="0"/>
                <a:cs typeface="Courier New" panose="02070309020205020404" pitchFamily="49" charset="0"/>
              </a:rPr>
              <a:t>p</a:t>
            </a:r>
            <a:r>
              <a:rPr lang="en-US" sz="1800" b="1" dirty="0" smtClean="0">
                <a:latin typeface="Courier New" panose="02070309020205020404" pitchFamily="49" charset="0"/>
                <a:cs typeface="Courier New" panose="02070309020205020404" pitchFamily="49" charset="0"/>
              </a:rPr>
              <a:t>p</a:t>
            </a:r>
            <a:r>
              <a:rPr lang="hu-HU" sz="1800" b="1" dirty="0" smtClean="0">
                <a:latin typeface="Courier New" panose="02070309020205020404" pitchFamily="49" charset="0"/>
                <a:cs typeface="Courier New" panose="02070309020205020404" pitchFamily="49" charset="0"/>
              </a:rPr>
              <a:t>) </a:t>
            </a:r>
            <a:r>
              <a:rPr lang="hu-HU" sz="1800" b="1" dirty="0">
                <a:latin typeface="Courier New" panose="02070309020205020404" pitchFamily="49" charset="0"/>
                <a:cs typeface="Courier New" panose="02070309020205020404" pitchFamily="49" charset="0"/>
              </a:rPr>
              <a:t>{</a:t>
            </a:r>
          </a:p>
          <a:p>
            <a:r>
              <a:rPr lang="en-US" sz="1800" b="1" dirty="0" smtClean="0">
                <a:latin typeface="Courier New" panose="02070309020205020404" pitchFamily="49" charset="0"/>
                <a:cs typeface="Courier New" panose="02070309020205020404" pitchFamily="49" charset="0"/>
              </a:rPr>
              <a:t>      </a:t>
            </a:r>
            <a:r>
              <a:rPr lang="hu-HU" sz="1800" b="1" dirty="0" err="1" smtClean="0">
                <a:latin typeface="Courier New" panose="02070309020205020404" pitchFamily="49" charset="0"/>
                <a:cs typeface="Courier New" panose="02070309020205020404" pitchFamily="49" charset="0"/>
              </a:rPr>
              <a:t>for</a:t>
            </a:r>
            <a:r>
              <a:rPr lang="hu-HU" sz="1800" b="1" dirty="0" smtClean="0">
                <a:latin typeface="Courier New" panose="02070309020205020404" pitchFamily="49" charset="0"/>
                <a:cs typeface="Courier New" panose="02070309020205020404" pitchFamily="49" charset="0"/>
              </a:rPr>
              <a:t> </a:t>
            </a:r>
            <a:r>
              <a:rPr lang="hu-HU" sz="1800" b="1" dirty="0">
                <a:latin typeface="Courier New" panose="02070309020205020404" pitchFamily="49" charset="0"/>
                <a:cs typeface="Courier New" panose="02070309020205020404" pitchFamily="49" charset="0"/>
              </a:rPr>
              <a:t>(</a:t>
            </a:r>
            <a:r>
              <a:rPr lang="hu-HU" sz="1800" b="1" dirty="0" err="1">
                <a:latin typeface="Courier New" panose="02070309020205020404" pitchFamily="49" charset="0"/>
                <a:cs typeface="Courier New" panose="02070309020205020404" pitchFamily="49" charset="0"/>
              </a:rPr>
              <a:t>auto&amp;</a:t>
            </a:r>
            <a:r>
              <a:rPr lang="hu-HU" sz="1800" b="1" dirty="0">
                <a:latin typeface="Courier New" panose="02070309020205020404" pitchFamily="49" charset="0"/>
                <a:cs typeface="Courier New" panose="02070309020205020404" pitchFamily="49" charset="0"/>
              </a:rPr>
              <a:t> v : </a:t>
            </a:r>
            <a:r>
              <a:rPr lang="en-US" sz="1800" b="1" dirty="0" smtClean="0">
                <a:latin typeface="Courier New" panose="02070309020205020404" pitchFamily="49" charset="0"/>
                <a:cs typeface="Courier New" panose="02070309020205020404" pitchFamily="49" charset="0"/>
              </a:rPr>
              <a:t>p</a:t>
            </a:r>
            <a:r>
              <a:rPr lang="hu-HU" sz="1800" b="1" dirty="0" smtClean="0">
                <a:latin typeface="Courier New" panose="02070309020205020404" pitchFamily="49" charset="0"/>
                <a:cs typeface="Courier New" panose="02070309020205020404" pitchFamily="49" charset="0"/>
              </a:rPr>
              <a:t>.</a:t>
            </a:r>
            <a:r>
              <a:rPr lang="en-US" sz="1800" b="1" dirty="0" err="1" smtClean="0">
                <a:latin typeface="Courier New" panose="02070309020205020404" pitchFamily="49" charset="0"/>
                <a:cs typeface="Courier New" panose="02070309020205020404" pitchFamily="49" charset="0"/>
              </a:rPr>
              <a:t>vtx</a:t>
            </a:r>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if (length(pp-v) &lt; 0.05f) return &amp;v;</a:t>
            </a:r>
          </a:p>
          <a:p>
            <a:r>
              <a:rPr lang="en-US" sz="1800" b="1" dirty="0" smtClean="0">
                <a:latin typeface="Courier New" panose="02070309020205020404" pitchFamily="49" charset="0"/>
                <a:cs typeface="Courier New" panose="02070309020205020404" pitchFamily="49" charset="0"/>
              </a:rPr>
              <a:t>      </a:t>
            </a:r>
            <a:r>
              <a:rPr lang="hu-HU" sz="1800" b="1" dirty="0" err="1" smtClean="0">
                <a:latin typeface="Courier New" panose="02070309020205020404" pitchFamily="49" charset="0"/>
                <a:cs typeface="Courier New" panose="02070309020205020404" pitchFamily="49" charset="0"/>
              </a:rPr>
              <a:t>return</a:t>
            </a:r>
            <a:r>
              <a:rPr lang="hu-HU" sz="1800" b="1" dirty="0" smtClean="0">
                <a:latin typeface="Courier New" panose="02070309020205020404" pitchFamily="49" charset="0"/>
                <a:cs typeface="Courier New" panose="02070309020205020404" pitchFamily="49" charset="0"/>
              </a:rPr>
              <a:t> </a:t>
            </a:r>
            <a:r>
              <a:rPr lang="hu-HU" sz="1800" b="1" dirty="0" err="1">
                <a:latin typeface="Courier New" panose="02070309020205020404" pitchFamily="49" charset="0"/>
                <a:cs typeface="Courier New" panose="02070309020205020404" pitchFamily="49" charset="0"/>
              </a:rPr>
              <a:t>nullptr</a:t>
            </a:r>
            <a:r>
              <a:rPr lang="hu-HU" sz="1800" b="1" dirty="0">
                <a:latin typeface="Courier New" panose="02070309020205020404" pitchFamily="49" charset="0"/>
                <a:cs typeface="Courier New" panose="02070309020205020404" pitchFamily="49" charset="0"/>
              </a:rPr>
              <a:t>;</a:t>
            </a:r>
          </a:p>
          <a:p>
            <a:r>
              <a:rPr lang="en-US" sz="1800" b="1" dirty="0" smtClean="0">
                <a:latin typeface="Courier New" panose="02070309020205020404" pitchFamily="49" charset="0"/>
                <a:cs typeface="Courier New" panose="02070309020205020404" pitchFamily="49" charset="0"/>
              </a:rPr>
              <a:t>   </a:t>
            </a:r>
            <a:r>
              <a:rPr lang="hu-HU" sz="1800" b="1" dirty="0" smtClean="0">
                <a:latin typeface="Courier New" panose="02070309020205020404" pitchFamily="49" charset="0"/>
                <a:cs typeface="Courier New" panose="02070309020205020404" pitchFamily="49" charset="0"/>
              </a:rPr>
              <a:t>}</a:t>
            </a:r>
            <a:endParaRPr lang="hu-HU" sz="1800" b="1" dirty="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   </a:t>
            </a:r>
            <a:r>
              <a:rPr lang="hu-HU" sz="1800" b="1" u="sng" dirty="0" err="1" smtClean="0">
                <a:latin typeface="Courier New" panose="02070309020205020404" pitchFamily="49" charset="0"/>
                <a:cs typeface="Courier New" panose="02070309020205020404" pitchFamily="49" charset="0"/>
              </a:rPr>
              <a:t>void</a:t>
            </a:r>
            <a:r>
              <a:rPr lang="hu-HU" sz="1800" b="1" u="sng" dirty="0" smtClean="0">
                <a:latin typeface="Courier New" panose="02070309020205020404" pitchFamily="49" charset="0"/>
                <a:cs typeface="Courier New" panose="02070309020205020404" pitchFamily="49" charset="0"/>
              </a:rPr>
              <a:t> </a:t>
            </a:r>
            <a:r>
              <a:rPr lang="hu-HU" sz="1800" b="1" u="sng" dirty="0" err="1">
                <a:latin typeface="Courier New" panose="02070309020205020404" pitchFamily="49" charset="0"/>
                <a:cs typeface="Courier New" panose="02070309020205020404" pitchFamily="49" charset="0"/>
              </a:rPr>
              <a:t>findHull</a:t>
            </a:r>
            <a:r>
              <a:rPr lang="hu-HU" sz="1800" b="1" u="sng" dirty="0" smtClean="0">
                <a:latin typeface="Courier New" panose="02070309020205020404" pitchFamily="49" charset="0"/>
                <a:cs typeface="Courier New" panose="02070309020205020404" pitchFamily="49" charset="0"/>
              </a:rPr>
              <a:t>()</a:t>
            </a:r>
            <a:r>
              <a:rPr lang="en-US" sz="1800" b="1" u="sng" dirty="0" smtClean="0">
                <a:latin typeface="Courier New" panose="02070309020205020404" pitchFamily="49" charset="0"/>
                <a:cs typeface="Courier New" panose="02070309020205020404" pitchFamily="49" charset="0"/>
              </a:rPr>
              <a:t>;</a:t>
            </a:r>
            <a:endParaRPr lang="hu-HU" sz="1800" b="1" u="sng" dirty="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   </a:t>
            </a:r>
            <a:r>
              <a:rPr lang="hu-HU" sz="1800" b="1" dirty="0" err="1" smtClean="0">
                <a:latin typeface="Courier New" panose="02070309020205020404" pitchFamily="49" charset="0"/>
                <a:cs typeface="Courier New" panose="02070309020205020404" pitchFamily="49" charset="0"/>
              </a:rPr>
              <a:t>void</a:t>
            </a:r>
            <a:r>
              <a:rPr lang="hu-HU" sz="1800" b="1" dirty="0" smtClean="0">
                <a:latin typeface="Courier New" panose="02070309020205020404" pitchFamily="49" charset="0"/>
                <a:cs typeface="Courier New" panose="02070309020205020404" pitchFamily="49" charset="0"/>
              </a:rPr>
              <a:t> </a:t>
            </a:r>
            <a:r>
              <a:rPr lang="hu-HU" sz="1800" b="1" dirty="0" err="1">
                <a:latin typeface="Courier New" panose="02070309020205020404" pitchFamily="49" charset="0"/>
                <a:cs typeface="Courier New" panose="02070309020205020404" pitchFamily="49" charset="0"/>
              </a:rPr>
              <a:t>Draw</a:t>
            </a:r>
            <a:r>
              <a:rPr lang="hu-HU" sz="1800" b="1" dirty="0">
                <a:latin typeface="Courier New" panose="02070309020205020404" pitchFamily="49" charset="0"/>
                <a:cs typeface="Courier New" panose="02070309020205020404" pitchFamily="49" charset="0"/>
              </a:rPr>
              <a:t>() {</a:t>
            </a:r>
          </a:p>
          <a:p>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h</a:t>
            </a:r>
            <a:r>
              <a:rPr lang="hu-HU" sz="1800" b="1" dirty="0" smtClean="0">
                <a:latin typeface="Courier New" panose="02070309020205020404" pitchFamily="49" charset="0"/>
                <a:cs typeface="Courier New" panose="02070309020205020404" pitchFamily="49" charset="0"/>
              </a:rPr>
              <a:t>.</a:t>
            </a:r>
            <a:r>
              <a:rPr lang="hu-HU" sz="1800" b="1" dirty="0" err="1" smtClean="0">
                <a:latin typeface="Courier New" panose="02070309020205020404" pitchFamily="49" charset="0"/>
                <a:cs typeface="Courier New" panose="02070309020205020404" pitchFamily="49" charset="0"/>
              </a:rPr>
              <a:t>Draw</a:t>
            </a:r>
            <a:r>
              <a:rPr lang="hu-HU" sz="1800" b="1" dirty="0" smtClean="0">
                <a:latin typeface="Courier New" panose="02070309020205020404" pitchFamily="49" charset="0"/>
                <a:cs typeface="Courier New" panose="02070309020205020404" pitchFamily="49" charset="0"/>
              </a:rPr>
              <a:t>(GL_TRIANGLE_FAN</a:t>
            </a:r>
            <a:r>
              <a:rPr lang="hu-HU" sz="1800" b="1" dirty="0">
                <a:latin typeface="Courier New" panose="02070309020205020404" pitchFamily="49" charset="0"/>
                <a:cs typeface="Courier New" panose="02070309020205020404" pitchFamily="49" charset="0"/>
              </a:rPr>
              <a:t>, vec3(0, 1, 1));</a:t>
            </a:r>
          </a:p>
          <a:p>
            <a:r>
              <a:rPr lang="en-US" sz="1800" b="1" dirty="0" smtClean="0">
                <a:latin typeface="Courier New" panose="02070309020205020404" pitchFamily="49" charset="0"/>
                <a:cs typeface="Courier New" panose="02070309020205020404" pitchFamily="49" charset="0"/>
              </a:rPr>
              <a:t>      h</a:t>
            </a:r>
            <a:r>
              <a:rPr lang="hu-HU" sz="1800" b="1" dirty="0" smtClean="0">
                <a:latin typeface="Courier New" panose="02070309020205020404" pitchFamily="49" charset="0"/>
                <a:cs typeface="Courier New" panose="02070309020205020404" pitchFamily="49" charset="0"/>
              </a:rPr>
              <a:t>.</a:t>
            </a:r>
            <a:r>
              <a:rPr lang="hu-HU" sz="1800" b="1" dirty="0" err="1" smtClean="0">
                <a:latin typeface="Courier New" panose="02070309020205020404" pitchFamily="49" charset="0"/>
                <a:cs typeface="Courier New" panose="02070309020205020404" pitchFamily="49" charset="0"/>
              </a:rPr>
              <a:t>Draw</a:t>
            </a:r>
            <a:r>
              <a:rPr lang="hu-HU" sz="1800" b="1" dirty="0" smtClean="0">
                <a:latin typeface="Courier New" panose="02070309020205020404" pitchFamily="49" charset="0"/>
                <a:cs typeface="Courier New" panose="02070309020205020404" pitchFamily="49" charset="0"/>
              </a:rPr>
              <a:t>(GL_LINE_LOOP</a:t>
            </a:r>
            <a:r>
              <a:rPr lang="hu-HU" sz="1800" b="1" dirty="0">
                <a:latin typeface="Courier New" panose="02070309020205020404" pitchFamily="49" charset="0"/>
                <a:cs typeface="Courier New" panose="02070309020205020404" pitchFamily="49" charset="0"/>
              </a:rPr>
              <a:t>, vec3(1, 1, 1));</a:t>
            </a:r>
          </a:p>
          <a:p>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p</a:t>
            </a:r>
            <a:r>
              <a:rPr lang="hu-HU" sz="1800" b="1" dirty="0" smtClean="0">
                <a:latin typeface="Courier New" panose="02070309020205020404" pitchFamily="49" charset="0"/>
                <a:cs typeface="Courier New" panose="02070309020205020404" pitchFamily="49" charset="0"/>
              </a:rPr>
              <a:t>.</a:t>
            </a:r>
            <a:r>
              <a:rPr lang="hu-HU" sz="1800" b="1" dirty="0" err="1" smtClean="0">
                <a:latin typeface="Courier New" panose="02070309020205020404" pitchFamily="49" charset="0"/>
                <a:cs typeface="Courier New" panose="02070309020205020404" pitchFamily="49" charset="0"/>
              </a:rPr>
              <a:t>Draw</a:t>
            </a:r>
            <a:r>
              <a:rPr lang="hu-HU" sz="1800" b="1" dirty="0" smtClean="0">
                <a:latin typeface="Courier New" panose="02070309020205020404" pitchFamily="49" charset="0"/>
                <a:cs typeface="Courier New" panose="02070309020205020404" pitchFamily="49" charset="0"/>
              </a:rPr>
              <a:t>(GL_POINTS</a:t>
            </a:r>
            <a:r>
              <a:rPr lang="hu-HU" sz="1800" b="1" dirty="0">
                <a:latin typeface="Courier New" panose="02070309020205020404" pitchFamily="49" charset="0"/>
                <a:cs typeface="Courier New" panose="02070309020205020404" pitchFamily="49" charset="0"/>
              </a:rPr>
              <a:t>, vec3(1, 0, 0));</a:t>
            </a:r>
          </a:p>
          <a:p>
            <a:r>
              <a:rPr lang="en-US" sz="1800" b="1" dirty="0" smtClean="0">
                <a:latin typeface="Courier New" panose="02070309020205020404" pitchFamily="49" charset="0"/>
                <a:cs typeface="Courier New" panose="02070309020205020404" pitchFamily="49" charset="0"/>
              </a:rPr>
              <a:t>   </a:t>
            </a:r>
            <a:r>
              <a:rPr lang="hu-HU" sz="1800" b="1" dirty="0" smtClean="0">
                <a:latin typeface="Courier New" panose="02070309020205020404" pitchFamily="49" charset="0"/>
                <a:cs typeface="Courier New" panose="02070309020205020404" pitchFamily="49" charset="0"/>
              </a:rPr>
              <a:t>}</a:t>
            </a:r>
            <a:endParaRPr lang="hu-HU" sz="1800" b="1" dirty="0">
              <a:latin typeface="Courier New" panose="02070309020205020404" pitchFamily="49" charset="0"/>
              <a:cs typeface="Courier New" panose="02070309020205020404" pitchFamily="49" charset="0"/>
            </a:endParaRPr>
          </a:p>
          <a:p>
            <a:r>
              <a:rPr lang="hu-HU" sz="1800" b="1" dirty="0">
                <a:latin typeface="Courier New" panose="02070309020205020404" pitchFamily="49" charset="0"/>
                <a:cs typeface="Courier New" panose="02070309020205020404" pitchFamily="49" charset="0"/>
              </a:rPr>
              <a:t>};</a:t>
            </a:r>
            <a:endParaRPr lang="en-US" sz="1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58277627"/>
      </p:ext>
    </p:extLst>
  </p:cSld>
  <p:clrMapOvr>
    <a:masterClrMapping/>
  </p:clrMapOvr>
  <p:transition spd="slow">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9" name="Rectangle 7"/>
          <p:cNvSpPr>
            <a:spLocks noChangeArrowheads="1"/>
          </p:cNvSpPr>
          <p:nvPr/>
        </p:nvSpPr>
        <p:spPr bwMode="auto">
          <a:xfrm>
            <a:off x="7572377" y="4221164"/>
            <a:ext cx="1463675" cy="2255837"/>
          </a:xfrm>
          <a:prstGeom prst="rect">
            <a:avLst/>
          </a:prstGeom>
          <a:solidFill>
            <a:schemeClr val="bg1">
              <a:lumMod val="85000"/>
            </a:schemeClr>
          </a:solidFill>
          <a:ln w="12700">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hu-HU" altLang="hu-HU" dirty="0" err="1" smtClean="0"/>
              <a:t>Frame</a:t>
            </a:r>
            <a:endParaRPr lang="hu-HU" altLang="hu-HU" dirty="0" smtClean="0"/>
          </a:p>
          <a:p>
            <a:pPr algn="ctr"/>
            <a:r>
              <a:rPr lang="hu-HU" altLang="hu-HU" dirty="0" err="1" smtClean="0"/>
              <a:t>buffer</a:t>
            </a:r>
            <a:endParaRPr lang="hu-HU" altLang="hu-HU" dirty="0"/>
          </a:p>
        </p:txBody>
      </p:sp>
      <p:sp>
        <p:nvSpPr>
          <p:cNvPr id="3080" name="Line 12"/>
          <p:cNvSpPr>
            <a:spLocks noChangeShapeType="1"/>
          </p:cNvSpPr>
          <p:nvPr/>
        </p:nvSpPr>
        <p:spPr bwMode="auto">
          <a:xfrm flipV="1">
            <a:off x="4824028" y="5937903"/>
            <a:ext cx="2808672" cy="0"/>
          </a:xfrm>
          <a:prstGeom prst="line">
            <a:avLst/>
          </a:prstGeom>
          <a:noFill/>
          <a:ln w="5715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hu-HU"/>
          </a:p>
        </p:txBody>
      </p:sp>
      <p:graphicFrame>
        <p:nvGraphicFramePr>
          <p:cNvPr id="3074" name="Object 14">
            <a:hlinkClick r:id="" action="ppaction://ole?verb=0"/>
          </p:cNvPr>
          <p:cNvGraphicFramePr>
            <a:graphicFrameLocks/>
          </p:cNvGraphicFramePr>
          <p:nvPr/>
        </p:nvGraphicFramePr>
        <p:xfrm>
          <a:off x="7604127" y="1268413"/>
          <a:ext cx="1539875" cy="1625600"/>
        </p:xfrm>
        <a:graphic>
          <a:graphicData uri="http://schemas.openxmlformats.org/presentationml/2006/ole">
            <mc:AlternateContent xmlns:mc="http://schemas.openxmlformats.org/markup-compatibility/2006">
              <mc:Choice xmlns:v="urn:schemas-microsoft-com:vml" Requires="v">
                <p:oleObj spid="_x0000_s3429" name="Klip" r:id="rId4" imgW="1538280" imgH="1623960" progId="MS_ClipArt_Gallery.2">
                  <p:embed/>
                </p:oleObj>
              </mc:Choice>
              <mc:Fallback>
                <p:oleObj name="Klip" r:id="rId4" imgW="1538280" imgH="1623960" progId="MS_ClipArt_Gallery.2">
                  <p:embed/>
                  <p:pic>
                    <p:nvPicPr>
                      <p:cNvPr id="0" name="Object 1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4127" y="1268413"/>
                        <a:ext cx="1539875"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5" name="Object 15">
            <a:hlinkClick r:id="" action="ppaction://ole?verb=0"/>
          </p:cNvPr>
          <p:cNvGraphicFramePr>
            <a:graphicFrameLocks/>
          </p:cNvGraphicFramePr>
          <p:nvPr/>
        </p:nvGraphicFramePr>
        <p:xfrm>
          <a:off x="7343775" y="3213101"/>
          <a:ext cx="1701800" cy="698500"/>
        </p:xfrm>
        <a:graphic>
          <a:graphicData uri="http://schemas.openxmlformats.org/presentationml/2006/ole">
            <mc:AlternateContent xmlns:mc="http://schemas.openxmlformats.org/markup-compatibility/2006">
              <mc:Choice xmlns:v="urn:schemas-microsoft-com:vml" Requires="v">
                <p:oleObj spid="_x0000_s3430" name="Klip" r:id="rId6" imgW="1699920" imgH="696600" progId="MS_ClipArt_Gallery.2">
                  <p:embed/>
                </p:oleObj>
              </mc:Choice>
              <mc:Fallback>
                <p:oleObj name="Klip" r:id="rId6" imgW="1699920" imgH="696600" progId="MS_ClipArt_Gallery.2">
                  <p:embed/>
                  <p:pic>
                    <p:nvPicPr>
                      <p:cNvPr id="0" name="Object 1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43775" y="3213101"/>
                        <a:ext cx="17018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1" name="Oval 16"/>
          <p:cNvSpPr>
            <a:spLocks noChangeArrowheads="1"/>
          </p:cNvSpPr>
          <p:nvPr/>
        </p:nvSpPr>
        <p:spPr bwMode="auto">
          <a:xfrm>
            <a:off x="5724525" y="1412875"/>
            <a:ext cx="1562100" cy="511333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hu-HU" altLang="hu-HU" sz="2200" b="1" dirty="0" err="1" smtClean="0"/>
              <a:t>Operating</a:t>
            </a:r>
            <a:endParaRPr lang="hu-HU" altLang="hu-HU" sz="2200" b="1" dirty="0" smtClean="0"/>
          </a:p>
          <a:p>
            <a:pPr algn="ctr"/>
            <a:r>
              <a:rPr lang="hu-HU" altLang="hu-HU" sz="2200" b="1" dirty="0" smtClean="0"/>
              <a:t>System</a:t>
            </a:r>
            <a:endParaRPr lang="hu-HU" altLang="hu-HU" sz="2200" b="1" dirty="0"/>
          </a:p>
          <a:p>
            <a:pPr algn="ctr"/>
            <a:r>
              <a:rPr lang="en-GB" altLang="hu-HU" sz="2200" b="1" dirty="0"/>
              <a:t>(</a:t>
            </a:r>
            <a:r>
              <a:rPr lang="hu-HU" altLang="hu-HU" sz="2200" b="1" dirty="0"/>
              <a:t>Windows</a:t>
            </a:r>
            <a:r>
              <a:rPr lang="en-GB" altLang="hu-HU" sz="2200" b="1" dirty="0"/>
              <a:t>)</a:t>
            </a:r>
            <a:endParaRPr lang="hu-HU" altLang="hu-HU" sz="2200" b="1" dirty="0"/>
          </a:p>
        </p:txBody>
      </p:sp>
      <p:sp>
        <p:nvSpPr>
          <p:cNvPr id="3082" name="Line 21"/>
          <p:cNvSpPr>
            <a:spLocks noChangeShapeType="1"/>
          </p:cNvSpPr>
          <p:nvPr/>
        </p:nvSpPr>
        <p:spPr bwMode="auto">
          <a:xfrm flipH="1">
            <a:off x="7164390" y="2600325"/>
            <a:ext cx="611187" cy="0"/>
          </a:xfrm>
          <a:prstGeom prst="line">
            <a:avLst/>
          </a:prstGeom>
          <a:noFill/>
          <a:ln w="5715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hu-HU"/>
          </a:p>
        </p:txBody>
      </p:sp>
      <p:sp>
        <p:nvSpPr>
          <p:cNvPr id="3083" name="Line 22"/>
          <p:cNvSpPr>
            <a:spLocks noChangeShapeType="1"/>
          </p:cNvSpPr>
          <p:nvPr/>
        </p:nvSpPr>
        <p:spPr bwMode="auto">
          <a:xfrm flipH="1" flipV="1">
            <a:off x="7272338" y="3429000"/>
            <a:ext cx="347662" cy="0"/>
          </a:xfrm>
          <a:prstGeom prst="line">
            <a:avLst/>
          </a:prstGeom>
          <a:noFill/>
          <a:ln w="5715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hu-HU"/>
          </a:p>
        </p:txBody>
      </p:sp>
      <p:sp>
        <p:nvSpPr>
          <p:cNvPr id="3084" name="Line 23"/>
          <p:cNvSpPr>
            <a:spLocks noChangeShapeType="1"/>
          </p:cNvSpPr>
          <p:nvPr/>
        </p:nvSpPr>
        <p:spPr bwMode="auto">
          <a:xfrm flipH="1" flipV="1">
            <a:off x="2051052" y="2997200"/>
            <a:ext cx="3673475" cy="0"/>
          </a:xfrm>
          <a:prstGeom prst="line">
            <a:avLst/>
          </a:prstGeom>
          <a:noFill/>
          <a:ln w="5715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hu-HU"/>
          </a:p>
        </p:txBody>
      </p:sp>
      <p:sp>
        <p:nvSpPr>
          <p:cNvPr id="21" name="Oval 17"/>
          <p:cNvSpPr>
            <a:spLocks noChangeArrowheads="1"/>
          </p:cNvSpPr>
          <p:nvPr/>
        </p:nvSpPr>
        <p:spPr bwMode="auto">
          <a:xfrm>
            <a:off x="3848472" y="2028056"/>
            <a:ext cx="1371600" cy="1905000"/>
          </a:xfrm>
          <a:prstGeom prst="ellipse">
            <a:avLst/>
          </a:prstGeom>
          <a:solidFill>
            <a:schemeClr val="accent6">
              <a:lumMod val="60000"/>
              <a:lumOff val="40000"/>
            </a:schemeClr>
          </a:solidFill>
          <a:ln w="12700">
            <a:solidFill>
              <a:schemeClr val="tx1"/>
            </a:solidFill>
            <a:round/>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hu-HU" altLang="hu-HU" sz="2200" b="1" dirty="0" err="1" smtClean="0"/>
              <a:t>freeglut</a:t>
            </a:r>
            <a:endParaRPr lang="hu-HU" altLang="hu-HU" sz="2200" b="1" dirty="0"/>
          </a:p>
        </p:txBody>
      </p:sp>
      <p:sp>
        <p:nvSpPr>
          <p:cNvPr id="22" name="Line 37"/>
          <p:cNvSpPr>
            <a:spLocks noChangeShapeType="1"/>
          </p:cNvSpPr>
          <p:nvPr/>
        </p:nvSpPr>
        <p:spPr bwMode="auto">
          <a:xfrm>
            <a:off x="971550" y="4292600"/>
            <a:ext cx="0" cy="1116013"/>
          </a:xfrm>
          <a:prstGeom prst="line">
            <a:avLst/>
          </a:prstGeom>
          <a:noFill/>
          <a:ln w="5715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hu-HU"/>
          </a:p>
        </p:txBody>
      </p:sp>
      <p:sp>
        <p:nvSpPr>
          <p:cNvPr id="2" name="Rectangle 35"/>
          <p:cNvSpPr>
            <a:spLocks noChangeArrowheads="1"/>
          </p:cNvSpPr>
          <p:nvPr/>
        </p:nvSpPr>
        <p:spPr bwMode="auto">
          <a:xfrm>
            <a:off x="107950" y="1989138"/>
            <a:ext cx="1943100" cy="2303463"/>
          </a:xfrm>
          <a:prstGeom prst="rect">
            <a:avLst/>
          </a:prstGeom>
          <a:solidFill>
            <a:srgbClr val="92D050"/>
          </a:solidFill>
          <a:ln w="12700">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hu-HU" altLang="hu-HU" b="1" dirty="0" err="1" smtClean="0"/>
              <a:t>Application</a:t>
            </a:r>
            <a:r>
              <a:rPr lang="hu-HU" altLang="hu-HU" b="1" dirty="0" smtClean="0"/>
              <a:t> </a:t>
            </a:r>
            <a:endParaRPr lang="hu-HU" altLang="hu-HU" b="1" dirty="0"/>
          </a:p>
          <a:p>
            <a:pPr algn="ctr"/>
            <a:r>
              <a:rPr lang="hu-HU" altLang="hu-HU" b="1" dirty="0"/>
              <a:t>(CPU)</a:t>
            </a:r>
          </a:p>
        </p:txBody>
      </p:sp>
      <p:cxnSp>
        <p:nvCxnSpPr>
          <p:cNvPr id="26" name="Egyenes összekötő 25"/>
          <p:cNvCxnSpPr>
            <a:cxnSpLocks noChangeShapeType="1"/>
          </p:cNvCxnSpPr>
          <p:nvPr/>
        </p:nvCxnSpPr>
        <p:spPr bwMode="auto">
          <a:xfrm rot="10800000">
            <a:off x="2" y="4508500"/>
            <a:ext cx="5580063" cy="0"/>
          </a:xfrm>
          <a:prstGeom prst="line">
            <a:avLst/>
          </a:prstGeom>
          <a:noFill/>
          <a:ln w="57150" algn="ctr">
            <a:solidFill>
              <a:schemeClr val="tx1"/>
            </a:solidFill>
            <a:prstDash val="sysDash"/>
            <a:round/>
            <a:headEnd/>
            <a:tailEnd/>
          </a:ln>
          <a:extLst>
            <a:ext uri="{909E8E84-426E-40DD-AFC4-6F175D3DCCD1}">
              <a14:hiddenFill xmlns:a14="http://schemas.microsoft.com/office/drawing/2010/main">
                <a:noFill/>
              </a14:hiddenFill>
            </a:ext>
          </a:extLst>
        </p:spPr>
      </p:cxnSp>
      <p:sp>
        <p:nvSpPr>
          <p:cNvPr id="28" name="Szövegdoboz 27"/>
          <p:cNvSpPr txBox="1">
            <a:spLocks noChangeArrowheads="1"/>
          </p:cNvSpPr>
          <p:nvPr/>
        </p:nvSpPr>
        <p:spPr bwMode="auto">
          <a:xfrm>
            <a:off x="2295342" y="4092545"/>
            <a:ext cx="28889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hu-HU" altLang="hu-HU" dirty="0" err="1" smtClean="0"/>
              <a:t>Graphics</a:t>
            </a:r>
            <a:r>
              <a:rPr lang="hu-HU" altLang="hu-HU" dirty="0" smtClean="0"/>
              <a:t> </a:t>
            </a:r>
            <a:r>
              <a:rPr lang="hu-HU" altLang="hu-HU" dirty="0" err="1" smtClean="0"/>
              <a:t>library</a:t>
            </a:r>
            <a:r>
              <a:rPr lang="hu-HU" altLang="hu-HU" dirty="0" smtClean="0"/>
              <a:t>: </a:t>
            </a:r>
            <a:r>
              <a:rPr lang="hu-HU" altLang="hu-HU" dirty="0" err="1"/>
              <a:t>OpenGL</a:t>
            </a:r>
            <a:endParaRPr lang="hu-HU" altLang="hu-HU" dirty="0"/>
          </a:p>
        </p:txBody>
      </p:sp>
      <p:sp>
        <p:nvSpPr>
          <p:cNvPr id="3" name="Cím 2"/>
          <p:cNvSpPr>
            <a:spLocks noGrp="1"/>
          </p:cNvSpPr>
          <p:nvPr>
            <p:ph type="title"/>
          </p:nvPr>
        </p:nvSpPr>
        <p:spPr/>
        <p:txBody>
          <a:bodyPr/>
          <a:lstStyle/>
          <a:p>
            <a:r>
              <a:rPr lang="hu-HU" dirty="0" smtClean="0">
                <a:solidFill>
                  <a:srgbClr val="FF0000"/>
                </a:solidFill>
              </a:rPr>
              <a:t>Software </a:t>
            </a:r>
            <a:r>
              <a:rPr lang="hu-HU" dirty="0" err="1" smtClean="0">
                <a:solidFill>
                  <a:srgbClr val="FF0000"/>
                </a:solidFill>
              </a:rPr>
              <a:t>architecture</a:t>
            </a:r>
            <a:endParaRPr lang="hu-HU" dirty="0">
              <a:solidFill>
                <a:srgbClr val="FF0000"/>
              </a:solidFill>
            </a:endParaRPr>
          </a:p>
        </p:txBody>
      </p:sp>
      <p:sp>
        <p:nvSpPr>
          <p:cNvPr id="4" name="Téglalap 3"/>
          <p:cNvSpPr/>
          <p:nvPr/>
        </p:nvSpPr>
        <p:spPr>
          <a:xfrm>
            <a:off x="2799828" y="4588119"/>
            <a:ext cx="1712327" cy="523220"/>
          </a:xfrm>
          <a:prstGeom prst="rect">
            <a:avLst/>
          </a:prstGeom>
        </p:spPr>
        <p:txBody>
          <a:bodyPr wrap="none">
            <a:spAutoFit/>
          </a:bodyPr>
          <a:lstStyle/>
          <a:p>
            <a:pPr algn="ctr"/>
            <a:r>
              <a:rPr lang="hu-HU" altLang="hu-HU" sz="2800" b="1" dirty="0" err="1"/>
              <a:t>gl</a:t>
            </a:r>
            <a:r>
              <a:rPr lang="hu-HU" altLang="hu-HU" sz="2800" b="1" dirty="0"/>
              <a:t>…3dv( )</a:t>
            </a:r>
          </a:p>
        </p:txBody>
      </p:sp>
      <p:sp>
        <p:nvSpPr>
          <p:cNvPr id="5" name="Téglalap 4"/>
          <p:cNvSpPr/>
          <p:nvPr/>
        </p:nvSpPr>
        <p:spPr>
          <a:xfrm>
            <a:off x="3739808" y="1502409"/>
            <a:ext cx="1473480" cy="523220"/>
          </a:xfrm>
          <a:prstGeom prst="rect">
            <a:avLst/>
          </a:prstGeom>
        </p:spPr>
        <p:txBody>
          <a:bodyPr wrap="none">
            <a:spAutoFit/>
          </a:bodyPr>
          <a:lstStyle/>
          <a:p>
            <a:pPr algn="ctr"/>
            <a:r>
              <a:rPr lang="hu-HU" altLang="hu-HU" sz="2800" b="1" dirty="0" err="1"/>
              <a:t>glut</a:t>
            </a:r>
            <a:r>
              <a:rPr lang="hu-HU" altLang="hu-HU" sz="2800" b="1" dirty="0"/>
              <a:t>…( )</a:t>
            </a:r>
          </a:p>
        </p:txBody>
      </p:sp>
      <p:sp>
        <p:nvSpPr>
          <p:cNvPr id="25" name="Rectangle 29"/>
          <p:cNvSpPr>
            <a:spLocks noChangeArrowheads="1"/>
          </p:cNvSpPr>
          <p:nvPr/>
        </p:nvSpPr>
        <p:spPr bwMode="auto">
          <a:xfrm>
            <a:off x="2087726" y="1952838"/>
            <a:ext cx="180006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hu-HU"/>
            </a:defPPr>
            <a:lvl1pPr algn="l" rtl="0" eaLnBrk="0" fontAlgn="base" hangingPunct="0">
              <a:spcBef>
                <a:spcPct val="0"/>
              </a:spcBef>
              <a:spcAft>
                <a:spcPct val="0"/>
              </a:spcAft>
              <a:defRPr sz="20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0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0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0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r>
              <a:rPr lang="hu-HU" altLang="hu-HU" dirty="0" err="1" smtClean="0"/>
              <a:t>onDisplay</a:t>
            </a:r>
            <a:r>
              <a:rPr lang="en-GB" altLang="hu-HU" dirty="0" smtClean="0"/>
              <a:t>()</a:t>
            </a:r>
            <a:endParaRPr lang="en-GB" altLang="hu-HU" dirty="0"/>
          </a:p>
          <a:p>
            <a:r>
              <a:rPr lang="hu-HU" altLang="hu-HU" dirty="0" err="1" smtClean="0"/>
              <a:t>onMouse</a:t>
            </a:r>
            <a:r>
              <a:rPr lang="en-GB" altLang="hu-HU" dirty="0" smtClean="0"/>
              <a:t>()</a:t>
            </a:r>
            <a:endParaRPr lang="en-GB" altLang="hu-HU" dirty="0"/>
          </a:p>
          <a:p>
            <a:r>
              <a:rPr lang="hu-HU" altLang="hu-HU" dirty="0" err="1" smtClean="0"/>
              <a:t>onKeyboard</a:t>
            </a:r>
            <a:r>
              <a:rPr lang="en-GB" altLang="hu-HU" dirty="0" smtClean="0"/>
              <a:t>()</a:t>
            </a:r>
            <a:endParaRPr lang="en-GB" altLang="hu-HU" dirty="0"/>
          </a:p>
        </p:txBody>
      </p:sp>
      <p:sp>
        <p:nvSpPr>
          <p:cNvPr id="27" name="Oval 16"/>
          <p:cNvSpPr>
            <a:spLocks noChangeArrowheads="1"/>
          </p:cNvSpPr>
          <p:nvPr/>
        </p:nvSpPr>
        <p:spPr bwMode="auto">
          <a:xfrm>
            <a:off x="264855" y="5087185"/>
            <a:ext cx="7007485" cy="170144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hu-HU" sz="2200" b="1" dirty="0" smtClean="0"/>
              <a:t>Drawing (GPU)</a:t>
            </a:r>
            <a:endParaRPr lang="hu-HU" altLang="hu-HU" sz="2200" b="1" dirty="0"/>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8" grpId="0"/>
      <p:bldP spid="4"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1"/>
          <p:cNvSpPr>
            <a:spLocks noGrp="1"/>
          </p:cNvSpPr>
          <p:nvPr>
            <p:ph type="title"/>
          </p:nvPr>
        </p:nvSpPr>
        <p:spPr>
          <a:xfrm>
            <a:off x="456772" y="88749"/>
            <a:ext cx="8229600" cy="1143000"/>
          </a:xfrm>
        </p:spPr>
        <p:txBody>
          <a:bodyPr/>
          <a:lstStyle/>
          <a:p>
            <a:r>
              <a:rPr lang="en-US" dirty="0" smtClean="0">
                <a:solidFill>
                  <a:srgbClr val="FF0000"/>
                </a:solidFill>
              </a:rPr>
              <a:t>Convex hull generation</a:t>
            </a:r>
            <a:endParaRPr lang="en-US" dirty="0">
              <a:solidFill>
                <a:srgbClr val="FF0000"/>
              </a:solidFill>
            </a:endParaRPr>
          </a:p>
        </p:txBody>
      </p:sp>
      <p:sp>
        <p:nvSpPr>
          <p:cNvPr id="6" name="Szövegdoboz 5"/>
          <p:cNvSpPr txBox="1"/>
          <p:nvPr/>
        </p:nvSpPr>
        <p:spPr>
          <a:xfrm>
            <a:off x="10944" y="1217069"/>
            <a:ext cx="9121256" cy="5632311"/>
          </a:xfrm>
          <a:prstGeom prst="rect">
            <a:avLst/>
          </a:prstGeom>
          <a:noFill/>
        </p:spPr>
        <p:txBody>
          <a:bodyPr wrap="square" rtlCol="0">
            <a:spAutoFit/>
          </a:bodyPr>
          <a:lstStyle/>
          <a:p>
            <a:r>
              <a:rPr lang="en-US" sz="1800" b="1" u="sng" dirty="0">
                <a:latin typeface="Courier New" panose="02070309020205020404" pitchFamily="49" charset="0"/>
                <a:cs typeface="Courier New" panose="02070309020205020404" pitchFamily="49" charset="0"/>
              </a:rPr>
              <a:t>void </a:t>
            </a:r>
            <a:r>
              <a:rPr lang="hu-HU" sz="1800" b="1" u="sng" dirty="0" err="1" smtClean="0">
                <a:latin typeface="Courier New" panose="02070309020205020404" pitchFamily="49" charset="0"/>
                <a:cs typeface="Courier New" panose="02070309020205020404" pitchFamily="49" charset="0"/>
              </a:rPr>
              <a:t>ConvexHull</a:t>
            </a:r>
            <a:r>
              <a:rPr lang="hu-HU" sz="1800" b="1" u="sng" dirty="0" smtClean="0">
                <a:latin typeface="Courier New" panose="02070309020205020404" pitchFamily="49" charset="0"/>
                <a:cs typeface="Courier New" panose="02070309020205020404" pitchFamily="49" charset="0"/>
              </a:rPr>
              <a:t>::</a:t>
            </a:r>
            <a:r>
              <a:rPr lang="en-US" sz="1800" b="1" u="sng" dirty="0" err="1" smtClean="0">
                <a:solidFill>
                  <a:srgbClr val="FF0000"/>
                </a:solidFill>
                <a:latin typeface="Courier New" panose="02070309020205020404" pitchFamily="49" charset="0"/>
                <a:cs typeface="Courier New" panose="02070309020205020404" pitchFamily="49" charset="0"/>
              </a:rPr>
              <a:t>findHull</a:t>
            </a:r>
            <a:r>
              <a:rPr lang="en-US" sz="1800" b="1" u="sng" dirty="0" smtClean="0">
                <a:solidFill>
                  <a:srgbClr val="FF0000"/>
                </a:solidFill>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a:t>
            </a:r>
          </a:p>
          <a:p>
            <a:r>
              <a:rPr lang="hu-HU" sz="1800" b="1" dirty="0" smtClean="0">
                <a:latin typeface="Courier New" panose="02070309020205020404" pitchFamily="49" charset="0"/>
                <a:cs typeface="Courier New" panose="02070309020205020404" pitchFamily="49" charset="0"/>
              </a:rPr>
              <a:t>   </a:t>
            </a:r>
            <a:r>
              <a:rPr lang="hu-HU" sz="1800" b="1" dirty="0" smtClean="0">
                <a:latin typeface="Courier New" panose="02070309020205020404" pitchFamily="49" charset="0"/>
                <a:cs typeface="Courier New" panose="02070309020205020404" pitchFamily="49" charset="0"/>
              </a:rPr>
              <a:t>h.vtx</a:t>
            </a:r>
            <a:r>
              <a:rPr lang="en-US" sz="1800" b="1" dirty="0" smtClean="0">
                <a:latin typeface="Courier New" panose="02070309020205020404" pitchFamily="49" charset="0"/>
                <a:cs typeface="Courier New" panose="02070309020205020404" pitchFamily="49" charset="0"/>
              </a:rPr>
              <a:t>.clear</a:t>
            </a:r>
            <a:r>
              <a:rPr lang="en-US" sz="1800" b="1" dirty="0">
                <a:latin typeface="Courier New" panose="02070309020205020404" pitchFamily="49" charset="0"/>
                <a:cs typeface="Courier New" panose="02070309020205020404" pitchFamily="49" charset="0"/>
              </a:rPr>
              <a:t>();</a:t>
            </a:r>
          </a:p>
          <a:p>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vec2 </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vStart</a:t>
            </a:r>
            <a:r>
              <a:rPr lang="en-US" sz="1800" b="1" dirty="0">
                <a:latin typeface="Courier New" panose="02070309020205020404" pitchFamily="49" charset="0"/>
                <a:cs typeface="Courier New" panose="02070309020205020404" pitchFamily="49" charset="0"/>
              </a:rPr>
              <a:t> = </a:t>
            </a:r>
            <a:r>
              <a:rPr lang="en-US" sz="1800" b="1" dirty="0" smtClean="0">
                <a:latin typeface="Courier New" panose="02070309020205020404" pitchFamily="49" charset="0"/>
                <a:cs typeface="Courier New" panose="02070309020205020404" pitchFamily="49" charset="0"/>
              </a:rPr>
              <a:t>&amp;p</a:t>
            </a:r>
            <a:r>
              <a:rPr lang="hu-HU" sz="1800" b="1" dirty="0" smtClean="0">
                <a:latin typeface="Courier New" panose="02070309020205020404" pitchFamily="49" charset="0"/>
                <a:cs typeface="Courier New" panose="02070309020205020404" pitchFamily="49" charset="0"/>
              </a:rPr>
              <a:t>.</a:t>
            </a:r>
            <a:r>
              <a:rPr lang="en-US" sz="1800" b="1" dirty="0" err="1" smtClean="0">
                <a:solidFill>
                  <a:srgbClr val="00B050"/>
                </a:solidFill>
                <a:latin typeface="Courier New" panose="02070309020205020404" pitchFamily="49" charset="0"/>
                <a:cs typeface="Courier New" panose="02070309020205020404" pitchFamily="49" charset="0"/>
              </a:rPr>
              <a:t>vtx</a:t>
            </a:r>
            <a:r>
              <a:rPr lang="en-US" sz="1800" b="1" dirty="0" smtClean="0">
                <a:latin typeface="Courier New" panose="02070309020205020404" pitchFamily="49" charset="0"/>
                <a:cs typeface="Courier New" panose="02070309020205020404" pitchFamily="49" charset="0"/>
              </a:rPr>
              <a:t>[0];</a:t>
            </a:r>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Find lowest point</a:t>
            </a:r>
            <a:endParaRPr lang="en-US" sz="1800" b="1" dirty="0">
              <a:latin typeface="Courier New" panose="02070309020205020404" pitchFamily="49" charset="0"/>
              <a:cs typeface="Courier New" panose="02070309020205020404" pitchFamily="49" charset="0"/>
            </a:endParaRPr>
          </a:p>
          <a:p>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for </a:t>
            </a:r>
            <a:r>
              <a:rPr lang="en-US" sz="1800" b="1" dirty="0">
                <a:latin typeface="Courier New" panose="02070309020205020404" pitchFamily="49" charset="0"/>
                <a:cs typeface="Courier New" panose="02070309020205020404" pitchFamily="49" charset="0"/>
              </a:rPr>
              <a:t>(auto&amp; v : </a:t>
            </a:r>
            <a:r>
              <a:rPr lang="en-US" sz="1800" b="1" dirty="0" smtClean="0">
                <a:latin typeface="Courier New" panose="02070309020205020404" pitchFamily="49" charset="0"/>
                <a:cs typeface="Courier New" panose="02070309020205020404" pitchFamily="49" charset="0"/>
              </a:rPr>
              <a:t>p</a:t>
            </a:r>
            <a:r>
              <a:rPr lang="hu-HU" sz="1800" b="1" dirty="0" smtClean="0">
                <a:latin typeface="Courier New" panose="02070309020205020404" pitchFamily="49" charset="0"/>
                <a:cs typeface="Courier New" panose="02070309020205020404" pitchFamily="49" charset="0"/>
              </a:rPr>
              <a:t>.</a:t>
            </a:r>
            <a:r>
              <a:rPr lang="en-US" sz="1800" b="1" dirty="0" err="1" smtClean="0">
                <a:solidFill>
                  <a:srgbClr val="00B050"/>
                </a:solidFill>
                <a:latin typeface="Courier New" panose="02070309020205020404" pitchFamily="49" charset="0"/>
                <a:cs typeface="Courier New" panose="02070309020205020404" pitchFamily="49" charset="0"/>
              </a:rPr>
              <a:t>vtx</a:t>
            </a:r>
            <a:r>
              <a:rPr lang="en-US"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if (</a:t>
            </a:r>
            <a:r>
              <a:rPr lang="en-US" sz="1800" b="1" dirty="0" err="1" smtClean="0">
                <a:latin typeface="Courier New" panose="02070309020205020404" pitchFamily="49" charset="0"/>
                <a:cs typeface="Courier New" panose="02070309020205020404" pitchFamily="49" charset="0"/>
              </a:rPr>
              <a:t>v.y</a:t>
            </a:r>
            <a:r>
              <a:rPr lang="en-US" sz="1800" b="1" dirty="0" smtClean="0">
                <a:latin typeface="Courier New" panose="02070309020205020404" pitchFamily="49" charset="0"/>
                <a:cs typeface="Courier New" panose="02070309020205020404" pitchFamily="49" charset="0"/>
              </a:rPr>
              <a:t> &lt; </a:t>
            </a:r>
            <a:r>
              <a:rPr lang="en-US" sz="1800" b="1" dirty="0" err="1" smtClean="0">
                <a:latin typeface="Courier New" panose="02070309020205020404" pitchFamily="49" charset="0"/>
                <a:cs typeface="Courier New" panose="02070309020205020404" pitchFamily="49" charset="0"/>
              </a:rPr>
              <a:t>vStart</a:t>
            </a:r>
            <a:r>
              <a:rPr lang="en-US" sz="1800" b="1" dirty="0" smtClean="0">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&gt;y) </a:t>
            </a:r>
            <a:r>
              <a:rPr lang="en-US" sz="1800" b="1" dirty="0" err="1">
                <a:latin typeface="Courier New" panose="02070309020205020404" pitchFamily="49" charset="0"/>
                <a:cs typeface="Courier New" panose="02070309020205020404" pitchFamily="49" charset="0"/>
              </a:rPr>
              <a:t>vStart</a:t>
            </a:r>
            <a:r>
              <a:rPr lang="en-US" sz="1800" b="1" dirty="0">
                <a:latin typeface="Courier New" panose="02070309020205020404" pitchFamily="49" charset="0"/>
                <a:cs typeface="Courier New" panose="02070309020205020404" pitchFamily="49" charset="0"/>
              </a:rPr>
              <a:t> = &amp;v;</a:t>
            </a:r>
          </a:p>
          <a:p>
            <a:endParaRPr lang="en-US" sz="1800" b="1" dirty="0">
              <a:latin typeface="Courier New" panose="02070309020205020404" pitchFamily="49" charset="0"/>
              <a:cs typeface="Courier New" panose="02070309020205020404" pitchFamily="49" charset="0"/>
            </a:endParaRPr>
          </a:p>
          <a:p>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vec2 </a:t>
            </a:r>
            <a:r>
              <a:rPr lang="en-US" sz="1800" b="1" dirty="0" err="1">
                <a:latin typeface="Courier New" panose="02070309020205020404" pitchFamily="49" charset="0"/>
                <a:cs typeface="Courier New" panose="02070309020205020404" pitchFamily="49" charset="0"/>
              </a:rPr>
              <a:t>vCur</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vStart</a:t>
            </a:r>
            <a:r>
              <a:rPr lang="en-US" sz="1800" b="1" dirty="0">
                <a:latin typeface="Courier New" panose="02070309020205020404" pitchFamily="49" charset="0"/>
                <a:cs typeface="Courier New" panose="02070309020205020404" pitchFamily="49" charset="0"/>
              </a:rPr>
              <a:t>, </a:t>
            </a:r>
            <a:r>
              <a:rPr lang="hu-HU" sz="1800" b="1" dirty="0" err="1" smtClean="0">
                <a:solidFill>
                  <a:srgbClr val="0000FF"/>
                </a:solidFill>
                <a:latin typeface="Courier New" panose="02070309020205020404" pitchFamily="49" charset="0"/>
                <a:cs typeface="Courier New" panose="02070309020205020404" pitchFamily="49" charset="0"/>
              </a:rPr>
              <a:t>dir</a:t>
            </a:r>
            <a:r>
              <a:rPr lang="en-US" sz="1800" b="1" dirty="0" smtClean="0">
                <a:latin typeface="Courier New" panose="02070309020205020404" pitchFamily="49" charset="0"/>
                <a:cs typeface="Courier New" panose="02070309020205020404" pitchFamily="49" charset="0"/>
              </a:rPr>
              <a:t>(1</a:t>
            </a:r>
            <a:r>
              <a:rPr lang="en-US" sz="1800" b="1" dirty="0">
                <a:latin typeface="Courier New" panose="02070309020205020404" pitchFamily="49" charset="0"/>
                <a:cs typeface="Courier New" panose="02070309020205020404" pitchFamily="49" charset="0"/>
              </a:rPr>
              <a:t>, 0</a:t>
            </a:r>
            <a:r>
              <a:rPr lang="en-US" sz="1800" b="1" dirty="0" smtClean="0">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vNext</a:t>
            </a:r>
            <a:r>
              <a:rPr lang="en-US" sz="1800" b="1" dirty="0" smtClean="0">
                <a:latin typeface="Courier New" panose="02070309020205020404" pitchFamily="49" charset="0"/>
                <a:cs typeface="Courier New" panose="02070309020205020404" pitchFamily="49" charset="0"/>
              </a:rPr>
              <a:t>;</a:t>
            </a:r>
            <a:endParaRPr lang="en-US" sz="1800" b="1" dirty="0">
              <a:latin typeface="Courier New" panose="02070309020205020404" pitchFamily="49" charset="0"/>
              <a:cs typeface="Courier New" panose="02070309020205020404" pitchFamily="49" charset="0"/>
            </a:endParaRPr>
          </a:p>
          <a:p>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do { // find convex hull points one by one</a:t>
            </a:r>
            <a:endParaRPr lang="en-US" sz="1800" b="1" dirty="0">
              <a:latin typeface="Courier New" panose="02070309020205020404" pitchFamily="49" charset="0"/>
              <a:cs typeface="Courier New" panose="02070309020205020404" pitchFamily="49" charset="0"/>
            </a:endParaRPr>
          </a:p>
          <a:p>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float </a:t>
            </a:r>
            <a:r>
              <a:rPr lang="en-US" sz="1800" b="1" dirty="0" err="1" smtClean="0">
                <a:latin typeface="Courier New" panose="02070309020205020404" pitchFamily="49" charset="0"/>
                <a:cs typeface="Courier New" panose="02070309020205020404" pitchFamily="49" charset="0"/>
              </a:rPr>
              <a:t>maxCos</a:t>
            </a:r>
            <a:r>
              <a:rPr lang="en-US"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-1;</a:t>
            </a:r>
            <a:endParaRPr lang="en-US" sz="1800" b="1" dirty="0">
              <a:latin typeface="Courier New" panose="02070309020205020404" pitchFamily="49" charset="0"/>
              <a:cs typeface="Courier New" panose="02070309020205020404" pitchFamily="49" charset="0"/>
            </a:endParaRPr>
          </a:p>
          <a:p>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for </a:t>
            </a:r>
            <a:r>
              <a:rPr lang="en-US" sz="1800" b="1" dirty="0">
                <a:latin typeface="Courier New" panose="02070309020205020404" pitchFamily="49" charset="0"/>
                <a:cs typeface="Courier New" panose="02070309020205020404" pitchFamily="49" charset="0"/>
              </a:rPr>
              <a:t>(auto&amp; </a:t>
            </a:r>
            <a:r>
              <a:rPr lang="en-US" sz="1800" b="1" dirty="0">
                <a:solidFill>
                  <a:srgbClr val="7030A0"/>
                </a:solidFill>
                <a:latin typeface="Courier New" panose="02070309020205020404" pitchFamily="49" charset="0"/>
                <a:cs typeface="Courier New" panose="02070309020205020404" pitchFamily="49" charset="0"/>
              </a:rPr>
              <a:t>v</a:t>
            </a:r>
            <a:r>
              <a:rPr lang="en-US" sz="1800" b="1" dirty="0">
                <a:latin typeface="Courier New" panose="02070309020205020404" pitchFamily="49" charset="0"/>
                <a:cs typeface="Courier New" panose="02070309020205020404" pitchFamily="49" charset="0"/>
              </a:rPr>
              <a:t> : </a:t>
            </a:r>
            <a:r>
              <a:rPr lang="en-US" sz="1800" b="1" dirty="0" smtClean="0">
                <a:latin typeface="Courier New" panose="02070309020205020404" pitchFamily="49" charset="0"/>
                <a:cs typeface="Courier New" panose="02070309020205020404" pitchFamily="49" charset="0"/>
              </a:rPr>
              <a:t>p</a:t>
            </a:r>
            <a:r>
              <a:rPr lang="hu-HU" sz="1800" b="1" dirty="0" smtClean="0">
                <a:latin typeface="Courier New" panose="02070309020205020404" pitchFamily="49" charset="0"/>
                <a:cs typeface="Courier New" panose="02070309020205020404" pitchFamily="49" charset="0"/>
              </a:rPr>
              <a:t>.</a:t>
            </a:r>
            <a:r>
              <a:rPr lang="en-US" sz="1800" b="1" dirty="0" err="1" smtClean="0">
                <a:solidFill>
                  <a:srgbClr val="00B050"/>
                </a:solidFill>
                <a:latin typeface="Courier New" panose="02070309020205020404" pitchFamily="49" charset="0"/>
                <a:cs typeface="Courier New" panose="02070309020205020404" pitchFamily="49" charset="0"/>
              </a:rPr>
              <a:t>vtx</a:t>
            </a:r>
            <a:r>
              <a:rPr lang="en-US" sz="1800" b="1" dirty="0" smtClean="0">
                <a:latin typeface="Courier New" panose="02070309020205020404" pitchFamily="49" charset="0"/>
                <a:cs typeface="Courier New" panose="02070309020205020404" pitchFamily="49" charset="0"/>
              </a:rPr>
              <a:t>) { // find minimal left turn</a:t>
            </a:r>
            <a:endParaRPr lang="en-US" sz="1800" b="1" dirty="0">
              <a:latin typeface="Courier New" panose="02070309020205020404" pitchFamily="49" charset="0"/>
              <a:cs typeface="Courier New" panose="02070309020205020404" pitchFamily="49" charset="0"/>
            </a:endParaRPr>
          </a:p>
          <a:p>
            <a:r>
              <a:rPr lang="hu-HU" sz="1800" b="1" dirty="0" smtClean="0">
                <a:latin typeface="Courier New" panose="02070309020205020404" pitchFamily="49" charset="0"/>
                <a:cs typeface="Courier New" panose="02070309020205020404" pitchFamily="49" charset="0"/>
              </a:rPr>
              <a:t>         </a:t>
            </a:r>
            <a:r>
              <a:rPr lang="hu-HU" sz="1800" b="1" dirty="0" err="1" smtClean="0">
                <a:latin typeface="Courier New" panose="02070309020205020404" pitchFamily="49" charset="0"/>
                <a:cs typeface="Courier New" panose="02070309020205020404" pitchFamily="49" charset="0"/>
              </a:rPr>
              <a:t>float</a:t>
            </a:r>
            <a:r>
              <a:rPr lang="hu-HU" sz="1800" b="1" dirty="0" smtClean="0">
                <a:latin typeface="Courier New" panose="02070309020205020404" pitchFamily="49" charset="0"/>
                <a:cs typeface="Courier New" panose="02070309020205020404" pitchFamily="49" charset="0"/>
              </a:rPr>
              <a:t> l</a:t>
            </a:r>
            <a:r>
              <a:rPr lang="en-US" sz="1800" b="1" dirty="0" err="1" smtClean="0">
                <a:latin typeface="Courier New" panose="02070309020205020404" pitchFamily="49" charset="0"/>
                <a:cs typeface="Courier New" panose="02070309020205020404" pitchFamily="49" charset="0"/>
              </a:rPr>
              <a:t>en</a:t>
            </a:r>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length(</a:t>
            </a:r>
            <a:r>
              <a:rPr lang="en-US" sz="1800" b="1" dirty="0" smtClean="0">
                <a:solidFill>
                  <a:srgbClr val="7030A0"/>
                </a:solidFill>
                <a:latin typeface="Courier New" panose="02070309020205020404" pitchFamily="49" charset="0"/>
                <a:cs typeface="Courier New" panose="02070309020205020404" pitchFamily="49" charset="0"/>
              </a:rPr>
              <a:t>v</a:t>
            </a:r>
            <a:r>
              <a:rPr lang="en-US" sz="1800" b="1" dirty="0" smtClean="0">
                <a:latin typeface="Courier New" panose="02070309020205020404" pitchFamily="49" charset="0"/>
                <a:cs typeface="Courier New" panose="02070309020205020404" pitchFamily="49" charset="0"/>
              </a:rPr>
              <a:t> – </a:t>
            </a:r>
            <a:r>
              <a:rPr lang="en-US" sz="1800" b="1" dirty="0" err="1" smtClean="0">
                <a:latin typeface="Courier New" panose="02070309020205020404" pitchFamily="49" charset="0"/>
                <a:cs typeface="Courier New" panose="02070309020205020404" pitchFamily="49" charset="0"/>
              </a:rPr>
              <a:t>vCur</a:t>
            </a:r>
            <a:r>
              <a:rPr lang="en-US" sz="1800" b="1" dirty="0" smtClean="0">
                <a:latin typeface="Courier New" panose="02070309020205020404" pitchFamily="49" charset="0"/>
                <a:cs typeface="Courier New" panose="02070309020205020404" pitchFamily="49" charset="0"/>
              </a:rPr>
              <a:t>);</a:t>
            </a:r>
            <a:endParaRPr lang="en-US" sz="1800" b="1" dirty="0">
              <a:latin typeface="Courier New" panose="02070309020205020404" pitchFamily="49" charset="0"/>
              <a:cs typeface="Courier New" panose="02070309020205020404" pitchFamily="49" charset="0"/>
            </a:endParaRPr>
          </a:p>
          <a:p>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if (</a:t>
            </a:r>
            <a:r>
              <a:rPr lang="en-US" sz="1800" b="1" dirty="0" err="1" smtClean="0">
                <a:latin typeface="Courier New" panose="02070309020205020404" pitchFamily="49" charset="0"/>
                <a:cs typeface="Courier New" panose="02070309020205020404" pitchFamily="49" charset="0"/>
              </a:rPr>
              <a:t>len</a:t>
            </a:r>
            <a:r>
              <a:rPr lang="en-US"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&gt; 0) {</a:t>
            </a:r>
          </a:p>
          <a:p>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float </a:t>
            </a:r>
            <a:r>
              <a:rPr lang="en-US" sz="1800" b="1" dirty="0" err="1" smtClean="0">
                <a:latin typeface="Courier New" panose="02070309020205020404" pitchFamily="49" charset="0"/>
                <a:cs typeface="Courier New" panose="02070309020205020404" pitchFamily="49" charset="0"/>
              </a:rPr>
              <a:t>cosPhi</a:t>
            </a:r>
            <a:r>
              <a:rPr lang="en-US"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dot(</a:t>
            </a:r>
            <a:r>
              <a:rPr lang="en-US" sz="1800" b="1" dirty="0" err="1" smtClean="0">
                <a:solidFill>
                  <a:srgbClr val="0000FF"/>
                </a:solidFill>
                <a:latin typeface="Courier New" panose="02070309020205020404" pitchFamily="49" charset="0"/>
                <a:cs typeface="Courier New" panose="02070309020205020404" pitchFamily="49" charset="0"/>
              </a:rPr>
              <a:t>dir</a:t>
            </a:r>
            <a:r>
              <a:rPr lang="en-US" sz="1800" b="1" dirty="0" smtClean="0">
                <a:latin typeface="Courier New" panose="02070309020205020404" pitchFamily="49" charset="0"/>
                <a:cs typeface="Courier New" panose="02070309020205020404" pitchFamily="49" charset="0"/>
              </a:rPr>
              <a:t>, </a:t>
            </a:r>
            <a:r>
              <a:rPr lang="en-US" sz="1800" b="1" dirty="0">
                <a:solidFill>
                  <a:srgbClr val="7030A0"/>
                </a:solidFill>
                <a:latin typeface="Courier New" panose="02070309020205020404" pitchFamily="49" charset="0"/>
                <a:cs typeface="Courier New" panose="02070309020205020404" pitchFamily="49" charset="0"/>
              </a:rPr>
              <a:t>v</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vCur</a:t>
            </a:r>
            <a:r>
              <a:rPr lang="en-US" sz="1800" b="1" dirty="0" smtClean="0">
                <a:latin typeface="Courier New" panose="02070309020205020404" pitchFamily="49" charset="0"/>
                <a:cs typeface="Courier New" panose="02070309020205020404" pitchFamily="49" charset="0"/>
              </a:rPr>
              <a:t>) / </a:t>
            </a:r>
            <a:r>
              <a:rPr lang="en-US" sz="1800" b="1" dirty="0" err="1" smtClean="0">
                <a:latin typeface="Courier New" panose="02070309020205020404" pitchFamily="49" charset="0"/>
                <a:cs typeface="Courier New" panose="02070309020205020404" pitchFamily="49" charset="0"/>
              </a:rPr>
              <a:t>len</a:t>
            </a:r>
            <a:r>
              <a:rPr lang="en-US" sz="1800" b="1" dirty="0" smtClean="0">
                <a:latin typeface="Courier New" panose="02070309020205020404" pitchFamily="49" charset="0"/>
                <a:cs typeface="Courier New" panose="02070309020205020404" pitchFamily="49" charset="0"/>
              </a:rPr>
              <a:t>;</a:t>
            </a:r>
            <a:endParaRPr lang="en-US" sz="1800" b="1" dirty="0">
              <a:latin typeface="Courier New" panose="02070309020205020404" pitchFamily="49" charset="0"/>
              <a:cs typeface="Courier New" panose="02070309020205020404" pitchFamily="49" charset="0"/>
            </a:endParaRPr>
          </a:p>
          <a:p>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if (</a:t>
            </a:r>
            <a:r>
              <a:rPr lang="en-US" sz="1800" b="1" dirty="0" err="1" smtClean="0">
                <a:latin typeface="Courier New" panose="02070309020205020404" pitchFamily="49" charset="0"/>
                <a:cs typeface="Courier New" panose="02070309020205020404" pitchFamily="49" charset="0"/>
              </a:rPr>
              <a:t>cosPhi</a:t>
            </a:r>
            <a:r>
              <a:rPr lang="en-US" sz="1800" b="1" dirty="0" smtClean="0">
                <a:latin typeface="Courier New" panose="02070309020205020404" pitchFamily="49" charset="0"/>
                <a:cs typeface="Courier New" panose="02070309020205020404" pitchFamily="49" charset="0"/>
              </a:rPr>
              <a:t> &gt; </a:t>
            </a:r>
            <a:r>
              <a:rPr lang="en-US" sz="1800" b="1" dirty="0" err="1" smtClean="0">
                <a:latin typeface="Courier New" panose="02070309020205020404" pitchFamily="49" charset="0"/>
                <a:cs typeface="Courier New" panose="02070309020205020404" pitchFamily="49" charset="0"/>
              </a:rPr>
              <a:t>maxCos</a:t>
            </a:r>
            <a:r>
              <a:rPr lang="en-US" sz="1800" b="1" dirty="0" smtClean="0">
                <a:latin typeface="Courier New" panose="02070309020205020404" pitchFamily="49" charset="0"/>
                <a:cs typeface="Courier New" panose="02070309020205020404" pitchFamily="49" charset="0"/>
              </a:rPr>
              <a:t>) { </a:t>
            </a:r>
            <a:r>
              <a:rPr lang="en-US" sz="1800" b="1" dirty="0" err="1" smtClean="0">
                <a:latin typeface="Courier New" panose="02070309020205020404" pitchFamily="49" charset="0"/>
                <a:cs typeface="Courier New" panose="02070309020205020404" pitchFamily="49" charset="0"/>
              </a:rPr>
              <a:t>maxCos</a:t>
            </a:r>
            <a:r>
              <a:rPr lang="en-US"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cosPhi</a:t>
            </a:r>
            <a:r>
              <a:rPr lang="en-US" sz="1800" b="1" dirty="0" smtClean="0">
                <a:latin typeface="Courier New" panose="02070309020205020404" pitchFamily="49" charset="0"/>
                <a:cs typeface="Courier New" panose="02070309020205020404" pitchFamily="49" charset="0"/>
              </a:rPr>
              <a:t>; </a:t>
            </a:r>
            <a:r>
              <a:rPr lang="en-US" sz="1800" b="1" dirty="0" err="1" smtClean="0">
                <a:solidFill>
                  <a:srgbClr val="FF0000"/>
                </a:solidFill>
                <a:latin typeface="Courier New" panose="02070309020205020404" pitchFamily="49" charset="0"/>
                <a:cs typeface="Courier New" panose="02070309020205020404" pitchFamily="49" charset="0"/>
              </a:rPr>
              <a:t>vNext</a:t>
            </a:r>
            <a:r>
              <a:rPr lang="en-US"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 &amp;</a:t>
            </a:r>
            <a:r>
              <a:rPr lang="en-US" sz="1800" b="1" dirty="0">
                <a:solidFill>
                  <a:srgbClr val="7030A0"/>
                </a:solidFill>
                <a:latin typeface="Courier New" panose="02070309020205020404" pitchFamily="49" charset="0"/>
                <a:cs typeface="Courier New" panose="02070309020205020404" pitchFamily="49" charset="0"/>
              </a:rPr>
              <a:t>v</a:t>
            </a:r>
            <a:r>
              <a:rPr lang="en-US" sz="1800" b="1" dirty="0" smtClean="0">
                <a:latin typeface="Courier New" panose="02070309020205020404" pitchFamily="49" charset="0"/>
                <a:cs typeface="Courier New" panose="02070309020205020404" pitchFamily="49" charset="0"/>
              </a:rPr>
              <a:t>;}</a:t>
            </a:r>
            <a:endParaRPr lang="en-US" sz="1800" b="1" dirty="0">
              <a:latin typeface="Courier New" panose="02070309020205020404" pitchFamily="49" charset="0"/>
              <a:cs typeface="Courier New" panose="02070309020205020404" pitchFamily="49" charset="0"/>
            </a:endParaRPr>
          </a:p>
          <a:p>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a:t>
            </a:r>
            <a:endParaRPr lang="en-US" sz="1800" b="1" dirty="0">
              <a:latin typeface="Courier New" panose="02070309020205020404" pitchFamily="49" charset="0"/>
              <a:cs typeface="Courier New" panose="02070309020205020404" pitchFamily="49" charset="0"/>
            </a:endParaRPr>
          </a:p>
          <a:p>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a:t>
            </a:r>
            <a:endParaRPr lang="en-US" sz="1800" b="1" dirty="0">
              <a:latin typeface="Courier New" panose="02070309020205020404" pitchFamily="49" charset="0"/>
              <a:cs typeface="Courier New" panose="02070309020205020404" pitchFamily="49" charset="0"/>
            </a:endParaRPr>
          </a:p>
          <a:p>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a:t>
            </a:r>
            <a:r>
              <a:rPr lang="hu-HU" sz="1800" b="1" dirty="0" smtClean="0">
                <a:latin typeface="Courier New" panose="02070309020205020404" pitchFamily="49" charset="0"/>
                <a:cs typeface="Courier New" panose="02070309020205020404" pitchFamily="49" charset="0"/>
              </a:rPr>
              <a:t>h</a:t>
            </a:r>
            <a:r>
              <a:rPr lang="en-US" sz="1800" b="1" dirty="0" smtClean="0">
                <a:latin typeface="Courier New" panose="02070309020205020404" pitchFamily="49" charset="0"/>
                <a:cs typeface="Courier New" panose="02070309020205020404" pitchFamily="49" charset="0"/>
              </a:rPr>
              <a:t>.</a:t>
            </a:r>
            <a:r>
              <a:rPr lang="en-US" sz="1800" b="1" dirty="0" err="1" smtClean="0">
                <a:latin typeface="Courier New" panose="02070309020205020404" pitchFamily="49" charset="0"/>
                <a:cs typeface="Courier New" panose="02070309020205020404" pitchFamily="49" charset="0"/>
              </a:rPr>
              <a:t>vtx.push_back</a:t>
            </a:r>
            <a:r>
              <a:rPr lang="en-US" sz="1800" b="1" dirty="0">
                <a:latin typeface="Courier New" panose="02070309020205020404" pitchFamily="49" charset="0"/>
                <a:cs typeface="Courier New" panose="02070309020205020404" pitchFamily="49" charset="0"/>
              </a:rPr>
              <a:t>(*</a:t>
            </a:r>
            <a:r>
              <a:rPr lang="en-US" sz="1800" b="1" dirty="0" err="1">
                <a:solidFill>
                  <a:srgbClr val="FF0000"/>
                </a:solidFill>
                <a:latin typeface="Courier New" panose="02070309020205020404" pitchFamily="49" charset="0"/>
                <a:cs typeface="Courier New" panose="02070309020205020404" pitchFamily="49" charset="0"/>
              </a:rPr>
              <a:t>vNext</a:t>
            </a:r>
            <a:r>
              <a:rPr lang="en-US" sz="1800" b="1" dirty="0" smtClean="0">
                <a:latin typeface="Courier New" panose="02070309020205020404" pitchFamily="49" charset="0"/>
                <a:cs typeface="Courier New" panose="02070309020205020404" pitchFamily="49" charset="0"/>
              </a:rPr>
              <a:t>); // save as convex hull</a:t>
            </a:r>
            <a:endParaRPr lang="en-US" sz="1800" b="1" dirty="0">
              <a:latin typeface="Courier New" panose="02070309020205020404" pitchFamily="49" charset="0"/>
              <a:cs typeface="Courier New" panose="02070309020205020404" pitchFamily="49" charset="0"/>
            </a:endParaRPr>
          </a:p>
          <a:p>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a:t>
            </a:r>
            <a:r>
              <a:rPr lang="en-US" sz="1800" b="1" dirty="0" err="1" smtClean="0">
                <a:solidFill>
                  <a:srgbClr val="0000FF"/>
                </a:solidFill>
                <a:latin typeface="Courier New" panose="02070309020205020404" pitchFamily="49" charset="0"/>
                <a:cs typeface="Courier New" panose="02070309020205020404" pitchFamily="49" charset="0"/>
              </a:rPr>
              <a:t>dir</a:t>
            </a:r>
            <a:r>
              <a:rPr lang="en-US" sz="1800" b="1" dirty="0" smtClean="0">
                <a:latin typeface="Courier New" panose="02070309020205020404" pitchFamily="49" charset="0"/>
                <a:cs typeface="Courier New" panose="02070309020205020404" pitchFamily="49" charset="0"/>
              </a:rPr>
              <a:t> = normalize(*</a:t>
            </a:r>
            <a:r>
              <a:rPr lang="en-US" sz="1800" b="1" dirty="0" err="1" smtClean="0">
                <a:solidFill>
                  <a:srgbClr val="FF0000"/>
                </a:solidFill>
                <a:latin typeface="Courier New" panose="02070309020205020404" pitchFamily="49" charset="0"/>
                <a:cs typeface="Courier New" panose="02070309020205020404" pitchFamily="49" charset="0"/>
              </a:rPr>
              <a:t>vNext</a:t>
            </a:r>
            <a:r>
              <a:rPr lang="en-US" sz="1800" b="1" dirty="0" smtClean="0">
                <a:latin typeface="Courier New" panose="02070309020205020404" pitchFamily="49" charset="0"/>
                <a:cs typeface="Courier New" panose="02070309020205020404" pitchFamily="49" charset="0"/>
              </a:rPr>
              <a:t> – </a:t>
            </a:r>
            <a:r>
              <a:rPr lang="en-US" sz="1800" b="1" dirty="0" err="1" smtClean="0">
                <a:latin typeface="Courier New" panose="02070309020205020404" pitchFamily="49" charset="0"/>
                <a:cs typeface="Courier New" panose="02070309020205020404" pitchFamily="49" charset="0"/>
              </a:rPr>
              <a:t>vCur</a:t>
            </a:r>
            <a:r>
              <a:rPr lang="en-US" sz="1800" b="1" dirty="0" smtClean="0">
                <a:latin typeface="Courier New" panose="02070309020205020404" pitchFamily="49" charset="0"/>
                <a:cs typeface="Courier New" panose="02070309020205020404" pitchFamily="49" charset="0"/>
              </a:rPr>
              <a:t>); // prepare for next</a:t>
            </a:r>
            <a:endParaRPr lang="en-US" sz="1800" b="1" dirty="0">
              <a:latin typeface="Courier New" panose="02070309020205020404" pitchFamily="49" charset="0"/>
              <a:cs typeface="Courier New" panose="02070309020205020404" pitchFamily="49" charset="0"/>
            </a:endParaRPr>
          </a:p>
          <a:p>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vCur</a:t>
            </a:r>
            <a:r>
              <a:rPr lang="en-US"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 *</a:t>
            </a:r>
            <a:r>
              <a:rPr lang="en-US" sz="1800" b="1" dirty="0" err="1">
                <a:solidFill>
                  <a:srgbClr val="FF0000"/>
                </a:solidFill>
                <a:latin typeface="Courier New" panose="02070309020205020404" pitchFamily="49" charset="0"/>
                <a:cs typeface="Courier New" panose="02070309020205020404" pitchFamily="49" charset="0"/>
              </a:rPr>
              <a:t>vNext</a:t>
            </a:r>
            <a:r>
              <a:rPr lang="en-US" sz="1800" b="1" dirty="0">
                <a:latin typeface="Courier New" panose="02070309020205020404" pitchFamily="49" charset="0"/>
                <a:cs typeface="Courier New" panose="02070309020205020404" pitchFamily="49" charset="0"/>
              </a:rPr>
              <a:t>;</a:t>
            </a:r>
          </a:p>
          <a:p>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while (</a:t>
            </a:r>
            <a:r>
              <a:rPr lang="en-US" sz="1800" b="1" dirty="0" err="1">
                <a:latin typeface="Courier New" panose="02070309020205020404" pitchFamily="49" charset="0"/>
                <a:cs typeface="Courier New" panose="02070309020205020404" pitchFamily="49" charset="0"/>
              </a:rPr>
              <a:t>vStart</a:t>
            </a:r>
            <a:r>
              <a:rPr lang="en-US" sz="1800" b="1" dirty="0">
                <a:latin typeface="Courier New" panose="02070309020205020404" pitchFamily="49" charset="0"/>
                <a:cs typeface="Courier New" panose="02070309020205020404" pitchFamily="49" charset="0"/>
              </a:rPr>
              <a:t> != </a:t>
            </a:r>
            <a:r>
              <a:rPr lang="en-US" sz="1800" b="1" dirty="0" err="1">
                <a:solidFill>
                  <a:srgbClr val="FF0000"/>
                </a:solidFill>
                <a:latin typeface="Courier New" panose="02070309020205020404" pitchFamily="49" charset="0"/>
                <a:cs typeface="Courier New" panose="02070309020205020404" pitchFamily="49" charset="0"/>
              </a:rPr>
              <a:t>vNext</a:t>
            </a:r>
            <a:r>
              <a:rPr lang="en-US" sz="1800" b="1" dirty="0" smtClean="0">
                <a:latin typeface="Courier New" panose="02070309020205020404" pitchFamily="49" charset="0"/>
                <a:cs typeface="Courier New" panose="02070309020205020404" pitchFamily="49" charset="0"/>
              </a:rPr>
              <a:t>);</a:t>
            </a:r>
          </a:p>
          <a:p>
            <a:r>
              <a:rPr lang="en-US" sz="1800" b="1" dirty="0" smtClean="0">
                <a:latin typeface="Courier New" panose="02070309020205020404" pitchFamily="49" charset="0"/>
                <a:cs typeface="Courier New" panose="02070309020205020404" pitchFamily="49" charset="0"/>
              </a:rPr>
              <a:t>}</a:t>
            </a:r>
            <a:endParaRPr lang="en-US" sz="1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86318427"/>
      </p:ext>
    </p:extLst>
  </p:cSld>
  <p:clrMapOvr>
    <a:masterClrMapping/>
  </p:clrMapOvr>
  <p:transition spd="slow">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églalap 3"/>
          <p:cNvSpPr/>
          <p:nvPr/>
        </p:nvSpPr>
        <p:spPr>
          <a:xfrm>
            <a:off x="431540" y="1628800"/>
            <a:ext cx="8892480" cy="4739759"/>
          </a:xfrm>
          <a:prstGeom prst="rect">
            <a:avLst/>
          </a:prstGeom>
        </p:spPr>
        <p:txBody>
          <a:bodyPr wrap="square">
            <a:spAutoFit/>
          </a:bodyPr>
          <a:lstStyle/>
          <a:p>
            <a:endParaRPr lang="en-US" sz="700" b="1" dirty="0">
              <a:latin typeface="Courier New" panose="02070309020205020404" pitchFamily="49" charset="0"/>
              <a:cs typeface="Courier New" panose="02070309020205020404" pitchFamily="49" charset="0"/>
            </a:endParaRPr>
          </a:p>
          <a:p>
            <a:r>
              <a:rPr lang="hu-HU" sz="1800" b="1" dirty="0" err="1" smtClean="0">
                <a:solidFill>
                  <a:srgbClr val="FF0000"/>
                </a:solidFill>
                <a:latin typeface="Courier New" panose="02070309020205020404" pitchFamily="49" charset="0"/>
                <a:cs typeface="Courier New" panose="02070309020205020404" pitchFamily="49" charset="0"/>
              </a:rPr>
              <a:t>ConvexHull</a:t>
            </a:r>
            <a:r>
              <a:rPr lang="hu-HU" sz="1800" b="1" dirty="0" smtClean="0">
                <a:solidFill>
                  <a:srgbClr val="FF0000"/>
                </a:solidFill>
                <a:latin typeface="Courier New" panose="02070309020205020404" pitchFamily="49" charset="0"/>
                <a:cs typeface="Courier New" panose="02070309020205020404" pitchFamily="49" charset="0"/>
              </a:rPr>
              <a:t> </a:t>
            </a:r>
            <a:r>
              <a:rPr lang="hu-HU" sz="1800" b="1" dirty="0">
                <a:solidFill>
                  <a:srgbClr val="FF0000"/>
                </a:solidFill>
                <a:latin typeface="Courier New" panose="02070309020205020404" pitchFamily="49" charset="0"/>
                <a:cs typeface="Courier New" panose="02070309020205020404" pitchFamily="49" charset="0"/>
              </a:rPr>
              <a:t>* hull;</a:t>
            </a:r>
          </a:p>
          <a:p>
            <a:r>
              <a:rPr lang="hu-HU" sz="1800" b="1" dirty="0">
                <a:solidFill>
                  <a:srgbClr val="FF0000"/>
                </a:solidFill>
                <a:latin typeface="Courier New" panose="02070309020205020404" pitchFamily="49" charset="0"/>
                <a:cs typeface="Courier New" panose="02070309020205020404" pitchFamily="49" charset="0"/>
              </a:rPr>
              <a:t>vec2 * </a:t>
            </a:r>
            <a:r>
              <a:rPr lang="hu-HU" sz="1800" b="1" dirty="0" err="1">
                <a:solidFill>
                  <a:srgbClr val="FF0000"/>
                </a:solidFill>
                <a:latin typeface="Courier New" panose="02070309020205020404" pitchFamily="49" charset="0"/>
                <a:cs typeface="Courier New" panose="02070309020205020404" pitchFamily="49" charset="0"/>
              </a:rPr>
              <a:t>pickedPoint</a:t>
            </a:r>
            <a:r>
              <a:rPr lang="hu-HU" sz="1800" b="1" dirty="0">
                <a:solidFill>
                  <a:srgbClr val="FF0000"/>
                </a:solidFill>
                <a:latin typeface="Courier New" panose="02070309020205020404" pitchFamily="49" charset="0"/>
                <a:cs typeface="Courier New" panose="02070309020205020404" pitchFamily="49" charset="0"/>
              </a:rPr>
              <a:t> = </a:t>
            </a:r>
            <a:r>
              <a:rPr lang="hu-HU" sz="1800" b="1" dirty="0" err="1">
                <a:solidFill>
                  <a:srgbClr val="FF0000"/>
                </a:solidFill>
                <a:latin typeface="Courier New" panose="02070309020205020404" pitchFamily="49" charset="0"/>
                <a:cs typeface="Courier New" panose="02070309020205020404" pitchFamily="49" charset="0"/>
              </a:rPr>
              <a:t>nullptr</a:t>
            </a:r>
            <a:r>
              <a:rPr lang="hu-HU" sz="1800" b="1" dirty="0">
                <a:solidFill>
                  <a:srgbClr val="FF0000"/>
                </a:solidFill>
                <a:latin typeface="Courier New" panose="02070309020205020404" pitchFamily="49" charset="0"/>
                <a:cs typeface="Courier New" panose="02070309020205020404" pitchFamily="49" charset="0"/>
              </a:rPr>
              <a:t>;</a:t>
            </a:r>
            <a:endParaRPr lang="en-US" sz="1800" b="1" dirty="0">
              <a:solidFill>
                <a:srgbClr val="FF0000"/>
              </a:solidFill>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void </a:t>
            </a:r>
            <a:r>
              <a:rPr lang="en-US" sz="1800" b="1" u="sng" dirty="0" err="1">
                <a:latin typeface="Courier New" panose="02070309020205020404" pitchFamily="49" charset="0"/>
                <a:cs typeface="Courier New" panose="02070309020205020404" pitchFamily="49" charset="0"/>
              </a:rPr>
              <a:t>onInitialization</a:t>
            </a:r>
            <a:r>
              <a:rPr lang="en-US" sz="1800" b="1" u="sng"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a:t>
            </a:r>
          </a:p>
          <a:p>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glViewport</a:t>
            </a:r>
            <a:r>
              <a:rPr lang="en-US" sz="1800" b="1" dirty="0">
                <a:latin typeface="Courier New" panose="02070309020205020404" pitchFamily="49" charset="0"/>
                <a:cs typeface="Courier New" panose="02070309020205020404" pitchFamily="49" charset="0"/>
              </a:rPr>
              <a:t>(0, 0, </a:t>
            </a:r>
            <a:r>
              <a:rPr lang="en-US" sz="1800" b="1" dirty="0" err="1">
                <a:latin typeface="Courier New" panose="02070309020205020404" pitchFamily="49" charset="0"/>
                <a:cs typeface="Courier New" panose="02070309020205020404" pitchFamily="49" charset="0"/>
              </a:rPr>
              <a:t>windowWidth</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windowHeight</a:t>
            </a:r>
            <a:r>
              <a:rPr lang="en-US" sz="1800" b="1" dirty="0">
                <a:latin typeface="Courier New" panose="02070309020205020404" pitchFamily="49" charset="0"/>
                <a:cs typeface="Courier New" panose="02070309020205020404" pitchFamily="49" charset="0"/>
              </a:rPr>
              <a:t>); </a:t>
            </a:r>
          </a:p>
          <a:p>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glLineWidth</a:t>
            </a:r>
            <a:r>
              <a:rPr lang="en-US" sz="1800" b="1" dirty="0">
                <a:latin typeface="Courier New" panose="02070309020205020404" pitchFamily="49" charset="0"/>
                <a:cs typeface="Courier New" panose="02070309020205020404" pitchFamily="49" charset="0"/>
              </a:rPr>
              <a:t>(2); </a:t>
            </a:r>
            <a:endParaRPr lang="en-US" sz="1800" b="1" dirty="0" smtClean="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glPointSize</a:t>
            </a:r>
            <a:r>
              <a:rPr lang="en-US" sz="1800" b="1" dirty="0" smtClean="0">
                <a:latin typeface="Courier New" panose="02070309020205020404" pitchFamily="49" charset="0"/>
                <a:cs typeface="Courier New" panose="02070309020205020404" pitchFamily="49" charset="0"/>
              </a:rPr>
              <a:t>(10</a:t>
            </a:r>
            <a:r>
              <a:rPr lang="en-US" sz="1800" b="1" dirty="0">
                <a:latin typeface="Courier New" panose="02070309020205020404" pitchFamily="49" charset="0"/>
                <a:cs typeface="Courier New" panose="02070309020205020404" pitchFamily="49" charset="0"/>
              </a:rPr>
              <a:t>);</a:t>
            </a:r>
          </a:p>
          <a:p>
            <a:r>
              <a:rPr lang="en-US" sz="1800" b="1" dirty="0">
                <a:latin typeface="Courier New" panose="02070309020205020404" pitchFamily="49" charset="0"/>
                <a:cs typeface="Courier New" panose="02070309020205020404" pitchFamily="49" charset="0"/>
              </a:rPr>
              <a:t>   hull = new </a:t>
            </a:r>
            <a:r>
              <a:rPr lang="en-US" sz="1800" b="1" dirty="0" err="1">
                <a:latin typeface="Courier New" panose="02070309020205020404" pitchFamily="49" charset="0"/>
                <a:cs typeface="Courier New" panose="02070309020205020404" pitchFamily="49" charset="0"/>
              </a:rPr>
              <a:t>ConvexHull</a:t>
            </a:r>
            <a:r>
              <a:rPr lang="en-US" sz="1800" b="1" dirty="0">
                <a:latin typeface="Courier New" panose="02070309020205020404" pitchFamily="49" charset="0"/>
                <a:cs typeface="Courier New" panose="02070309020205020404" pitchFamily="49" charset="0"/>
              </a:rPr>
              <a:t>;</a:t>
            </a:r>
          </a:p>
          <a:p>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gpuProgram.create</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vertexSrc</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fragmentSrc</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fragmentColor</a:t>
            </a:r>
            <a:r>
              <a:rPr lang="en-US" sz="1800" b="1" dirty="0">
                <a:latin typeface="Courier New" panose="02070309020205020404" pitchFamily="49" charset="0"/>
                <a:cs typeface="Courier New" panose="02070309020205020404" pitchFamily="49" charset="0"/>
              </a:rPr>
              <a:t>");</a:t>
            </a:r>
          </a:p>
          <a:p>
            <a:r>
              <a:rPr lang="en-US" sz="1800" b="1" dirty="0">
                <a:latin typeface="Courier New" panose="02070309020205020404" pitchFamily="49" charset="0"/>
                <a:cs typeface="Courier New" panose="02070309020205020404" pitchFamily="49" charset="0"/>
              </a:rPr>
              <a:t>}</a:t>
            </a:r>
          </a:p>
          <a:p>
            <a:endParaRPr lang="en-US" sz="7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void </a:t>
            </a:r>
            <a:r>
              <a:rPr lang="en-US" sz="1800" b="1" u="sng" dirty="0" err="1">
                <a:latin typeface="Courier New" panose="02070309020205020404" pitchFamily="49" charset="0"/>
                <a:cs typeface="Courier New" panose="02070309020205020404" pitchFamily="49" charset="0"/>
              </a:rPr>
              <a:t>onDisplay</a:t>
            </a:r>
            <a:r>
              <a:rPr lang="en-US" sz="1800" b="1" u="sng"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a:t>
            </a:r>
          </a:p>
          <a:p>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glClearColor</a:t>
            </a:r>
            <a:r>
              <a:rPr lang="en-US" sz="1800" b="1" dirty="0">
                <a:latin typeface="Courier New" panose="02070309020205020404" pitchFamily="49" charset="0"/>
                <a:cs typeface="Courier New" panose="02070309020205020404" pitchFamily="49" charset="0"/>
              </a:rPr>
              <a:t>(0, 0, 0, 0); </a:t>
            </a:r>
            <a:endParaRPr lang="en-US" sz="1800" b="1" dirty="0" smtClean="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glClear</a:t>
            </a:r>
            <a:r>
              <a:rPr lang="en-US" sz="1800" b="1" dirty="0" smtClean="0">
                <a:latin typeface="Courier New" panose="02070309020205020404" pitchFamily="49" charset="0"/>
                <a:cs typeface="Courier New" panose="02070309020205020404" pitchFamily="49" charset="0"/>
              </a:rPr>
              <a:t>(GL_COLOR_BUFFER_BIT</a:t>
            </a:r>
            <a:r>
              <a:rPr lang="en-US" sz="1800" b="1" dirty="0">
                <a:latin typeface="Courier New" panose="02070309020205020404" pitchFamily="49" charset="0"/>
                <a:cs typeface="Courier New" panose="02070309020205020404" pitchFamily="49" charset="0"/>
              </a:rPr>
              <a:t>); </a:t>
            </a:r>
          </a:p>
          <a:p>
            <a:r>
              <a:rPr lang="en-US" sz="1800" b="1" dirty="0">
                <a:latin typeface="Courier New" panose="02070309020205020404" pitchFamily="49" charset="0"/>
                <a:cs typeface="Courier New" panose="02070309020205020404" pitchFamily="49" charset="0"/>
              </a:rPr>
              <a:t>   hull-&gt;Draw();</a:t>
            </a:r>
          </a:p>
          <a:p>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glutSwapBuffers</a:t>
            </a:r>
            <a:r>
              <a:rPr lang="en-US" sz="1800" b="1" dirty="0">
                <a:latin typeface="Courier New" panose="02070309020205020404" pitchFamily="49" charset="0"/>
                <a:cs typeface="Courier New" panose="02070309020205020404" pitchFamily="49" charset="0"/>
              </a:rPr>
              <a:t>();</a:t>
            </a:r>
          </a:p>
          <a:p>
            <a:r>
              <a:rPr lang="en-US" sz="1800" b="1" dirty="0" smtClean="0">
                <a:latin typeface="Courier New" panose="02070309020205020404" pitchFamily="49" charset="0"/>
                <a:cs typeface="Courier New" panose="02070309020205020404" pitchFamily="49" charset="0"/>
              </a:rPr>
              <a:t>}</a:t>
            </a:r>
          </a:p>
        </p:txBody>
      </p:sp>
      <p:sp>
        <p:nvSpPr>
          <p:cNvPr id="3" name="Cím 1"/>
          <p:cNvSpPr>
            <a:spLocks noGrp="1"/>
          </p:cNvSpPr>
          <p:nvPr>
            <p:ph type="title"/>
          </p:nvPr>
        </p:nvSpPr>
        <p:spPr>
          <a:xfrm>
            <a:off x="0" y="184376"/>
            <a:ext cx="9144000" cy="1143000"/>
          </a:xfrm>
        </p:spPr>
        <p:txBody>
          <a:bodyPr/>
          <a:lstStyle/>
          <a:p>
            <a:r>
              <a:rPr lang="hu-HU" dirty="0" err="1" smtClean="0">
                <a:solidFill>
                  <a:srgbClr val="FF0000"/>
                </a:solidFill>
              </a:rPr>
              <a:t>Virtual</a:t>
            </a:r>
            <a:r>
              <a:rPr lang="hu-HU" dirty="0" smtClean="0">
                <a:solidFill>
                  <a:srgbClr val="FF0000"/>
                </a:solidFill>
              </a:rPr>
              <a:t> </a:t>
            </a:r>
            <a:r>
              <a:rPr lang="hu-HU" dirty="0" err="1" smtClean="0">
                <a:solidFill>
                  <a:srgbClr val="FF0000"/>
                </a:solidFill>
              </a:rPr>
              <a:t>world</a:t>
            </a:r>
            <a:r>
              <a:rPr lang="hu-HU" dirty="0" smtClean="0">
                <a:solidFill>
                  <a:srgbClr val="FF0000"/>
                </a:solidFill>
              </a:rPr>
              <a:t>, </a:t>
            </a:r>
            <a:r>
              <a:rPr lang="hu-HU" dirty="0" err="1">
                <a:solidFill>
                  <a:srgbClr val="FF0000"/>
                </a:solidFill>
              </a:rPr>
              <a:t>i</a:t>
            </a:r>
            <a:r>
              <a:rPr lang="hu-HU" dirty="0" err="1" smtClean="0">
                <a:solidFill>
                  <a:srgbClr val="FF0000"/>
                </a:solidFill>
              </a:rPr>
              <a:t>nitialization</a:t>
            </a:r>
            <a:r>
              <a:rPr lang="hu-HU" dirty="0" smtClean="0">
                <a:solidFill>
                  <a:srgbClr val="FF0000"/>
                </a:solidFill>
              </a:rPr>
              <a:t> and display</a:t>
            </a:r>
            <a:endParaRPr lang="en-US" dirty="0">
              <a:solidFill>
                <a:srgbClr val="FF0000"/>
              </a:solidFill>
            </a:endParaRPr>
          </a:p>
        </p:txBody>
      </p:sp>
    </p:spTree>
    <p:extLst>
      <p:ext uri="{BB962C8B-B14F-4D97-AF65-F5344CB8AC3E}">
        <p14:creationId xmlns:p14="http://schemas.microsoft.com/office/powerpoint/2010/main" val="2361075495"/>
      </p:ext>
    </p:extLst>
  </p:cSld>
  <p:clrMapOvr>
    <a:masterClrMapping/>
  </p:clrMapOvr>
  <p:transition spd="slow">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zövegdoboz 3"/>
          <p:cNvSpPr txBox="1"/>
          <p:nvPr/>
        </p:nvSpPr>
        <p:spPr>
          <a:xfrm>
            <a:off x="315906" y="1016732"/>
            <a:ext cx="8840920" cy="5924699"/>
          </a:xfrm>
          <a:prstGeom prst="rect">
            <a:avLst/>
          </a:prstGeom>
          <a:noFill/>
        </p:spPr>
        <p:txBody>
          <a:bodyPr wrap="square" rtlCol="0">
            <a:spAutoFit/>
          </a:bodyPr>
          <a:lstStyle/>
          <a:p>
            <a:r>
              <a:rPr lang="en-US" sz="1800" b="1" dirty="0" smtClean="0">
                <a:solidFill>
                  <a:schemeClr val="bg1">
                    <a:lumMod val="50000"/>
                  </a:schemeClr>
                </a:solidFill>
                <a:latin typeface="Courier New" panose="02070309020205020404" pitchFamily="49" charset="0"/>
                <a:cs typeface="Courier New" panose="02070309020205020404" pitchFamily="49" charset="0"/>
              </a:rPr>
              <a:t>vec2 </a:t>
            </a:r>
            <a:r>
              <a:rPr lang="en-US" sz="1800" b="1" dirty="0" err="1">
                <a:solidFill>
                  <a:schemeClr val="bg1">
                    <a:lumMod val="50000"/>
                  </a:schemeClr>
                </a:solidFill>
                <a:latin typeface="Courier New" panose="02070309020205020404" pitchFamily="49" charset="0"/>
                <a:cs typeface="Courier New" panose="02070309020205020404" pitchFamily="49" charset="0"/>
              </a:rPr>
              <a:t>PixelToNDC</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int</a:t>
            </a:r>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pX</a:t>
            </a:r>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int</a:t>
            </a:r>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pY</a:t>
            </a:r>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smtClean="0">
                <a:solidFill>
                  <a:schemeClr val="bg1">
                    <a:lumMod val="50000"/>
                  </a:schemeClr>
                </a:solidFill>
                <a:latin typeface="Courier New" panose="02070309020205020404" pitchFamily="49" charset="0"/>
                <a:cs typeface="Courier New" panose="02070309020205020404" pitchFamily="49" charset="0"/>
              </a:rPr>
              <a:t>{</a:t>
            </a:r>
            <a:r>
              <a:rPr lang="hu-HU" sz="1800" b="1" dirty="0" smtClean="0">
                <a:solidFill>
                  <a:schemeClr val="bg1">
                    <a:lumMod val="50000"/>
                  </a:schemeClr>
                </a:solidFill>
                <a:latin typeface="Courier New" panose="02070309020205020404" pitchFamily="49" charset="0"/>
                <a:cs typeface="Courier New" panose="02070309020205020404" pitchFamily="49" charset="0"/>
              </a:rPr>
              <a:t> </a:t>
            </a:r>
            <a:r>
              <a:rPr lang="en-US" sz="1800" b="1" dirty="0" smtClean="0">
                <a:solidFill>
                  <a:schemeClr val="bg1">
                    <a:lumMod val="50000"/>
                  </a:schemeClr>
                </a:solidFill>
                <a:latin typeface="Courier New" panose="02070309020205020404" pitchFamily="49" charset="0"/>
                <a:cs typeface="Courier New" panose="02070309020205020404" pitchFamily="49" charset="0"/>
              </a:rPr>
              <a:t>// if full viewport</a:t>
            </a:r>
            <a:endParaRPr lang="en-US" sz="1800" b="1" dirty="0">
              <a:solidFill>
                <a:schemeClr val="bg1">
                  <a:lumMod val="50000"/>
                </a:schemeClr>
              </a:solidFill>
              <a:latin typeface="Courier New" panose="02070309020205020404" pitchFamily="49" charset="0"/>
              <a:cs typeface="Courier New" panose="02070309020205020404" pitchFamily="49" charset="0"/>
            </a:endParaRPr>
          </a:p>
          <a:p>
            <a:r>
              <a:rPr lang="en-US" sz="1800" b="1" dirty="0" smtClean="0">
                <a:solidFill>
                  <a:schemeClr val="bg1">
                    <a:lumMod val="50000"/>
                  </a:schemeClr>
                </a:solidFill>
                <a:latin typeface="Courier New" panose="02070309020205020404" pitchFamily="49" charset="0"/>
                <a:cs typeface="Courier New" panose="02070309020205020404" pitchFamily="49" charset="0"/>
              </a:rPr>
              <a:t>   return vec2(2.0f </a:t>
            </a:r>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pX</a:t>
            </a:r>
            <a:r>
              <a:rPr lang="en-US" sz="1800" b="1" dirty="0">
                <a:solidFill>
                  <a:schemeClr val="bg1">
                    <a:lumMod val="50000"/>
                  </a:schemeClr>
                </a:solidFill>
                <a:latin typeface="Courier New" panose="02070309020205020404" pitchFamily="49" charset="0"/>
                <a:cs typeface="Courier New" panose="02070309020205020404" pitchFamily="49" charset="0"/>
              </a:rPr>
              <a:t> / </a:t>
            </a:r>
            <a:r>
              <a:rPr lang="en-US" sz="1800" b="1" dirty="0" err="1">
                <a:solidFill>
                  <a:schemeClr val="bg1">
                    <a:lumMod val="50000"/>
                  </a:schemeClr>
                </a:solidFill>
                <a:latin typeface="Courier New" panose="02070309020205020404" pitchFamily="49" charset="0"/>
                <a:cs typeface="Courier New" panose="02070309020205020404" pitchFamily="49" charset="0"/>
              </a:rPr>
              <a:t>windowWidth</a:t>
            </a:r>
            <a:r>
              <a:rPr lang="en-US" sz="1800" b="1" dirty="0">
                <a:solidFill>
                  <a:schemeClr val="bg1">
                    <a:lumMod val="50000"/>
                  </a:schemeClr>
                </a:solidFill>
                <a:latin typeface="Courier New" panose="02070309020205020404" pitchFamily="49" charset="0"/>
                <a:cs typeface="Courier New" panose="02070309020205020404" pitchFamily="49" charset="0"/>
              </a:rPr>
              <a:t> - 1</a:t>
            </a:r>
            <a:r>
              <a:rPr lang="en-US" sz="1800" b="1" dirty="0" smtClean="0">
                <a:solidFill>
                  <a:schemeClr val="bg1">
                    <a:lumMod val="50000"/>
                  </a:schemeClr>
                </a:solidFill>
                <a:latin typeface="Courier New" panose="02070309020205020404" pitchFamily="49" charset="0"/>
                <a:cs typeface="Courier New" panose="02070309020205020404" pitchFamily="49" charset="0"/>
              </a:rPr>
              <a:t>; // </a:t>
            </a:r>
            <a:r>
              <a:rPr lang="en-US" sz="1800" b="1" dirty="0">
                <a:solidFill>
                  <a:schemeClr val="bg1">
                    <a:lumMod val="50000"/>
                  </a:schemeClr>
                </a:solidFill>
                <a:latin typeface="Courier New" panose="02070309020205020404" pitchFamily="49" charset="0"/>
                <a:cs typeface="Courier New" panose="02070309020205020404" pitchFamily="49" charset="0"/>
              </a:rPr>
              <a:t>flip </a:t>
            </a:r>
            <a:r>
              <a:rPr lang="en-US" sz="1800" b="1" dirty="0" smtClean="0">
                <a:solidFill>
                  <a:schemeClr val="bg1">
                    <a:lumMod val="50000"/>
                  </a:schemeClr>
                </a:solidFill>
                <a:latin typeface="Courier New" panose="02070309020205020404" pitchFamily="49" charset="0"/>
                <a:cs typeface="Courier New" panose="02070309020205020404" pitchFamily="49" charset="0"/>
              </a:rPr>
              <a:t>y axis</a:t>
            </a:r>
            <a:endParaRPr lang="en-US" sz="1800" b="1" dirty="0">
              <a:solidFill>
                <a:schemeClr val="bg1">
                  <a:lumMod val="50000"/>
                </a:schemeClr>
              </a:solidFill>
              <a:latin typeface="Courier New" panose="02070309020205020404" pitchFamily="49" charset="0"/>
              <a:cs typeface="Courier New" panose="02070309020205020404" pitchFamily="49" charset="0"/>
            </a:endParaRPr>
          </a:p>
          <a:p>
            <a:r>
              <a:rPr lang="en-US" sz="1800" b="1" dirty="0" smtClean="0">
                <a:solidFill>
                  <a:schemeClr val="bg1">
                    <a:lumMod val="50000"/>
                  </a:schemeClr>
                </a:solidFill>
                <a:latin typeface="Courier New" panose="02070309020205020404" pitchFamily="49" charset="0"/>
                <a:cs typeface="Courier New" panose="02070309020205020404" pitchFamily="49" charset="0"/>
              </a:rPr>
              <a:t> 	        1.0f </a:t>
            </a:r>
            <a:r>
              <a:rPr lang="en-US" sz="1800" b="1" dirty="0">
                <a:solidFill>
                  <a:schemeClr val="bg1">
                    <a:lumMod val="50000"/>
                  </a:schemeClr>
                </a:solidFill>
                <a:latin typeface="Courier New" panose="02070309020205020404" pitchFamily="49" charset="0"/>
                <a:cs typeface="Courier New" panose="02070309020205020404" pitchFamily="49" charset="0"/>
              </a:rPr>
              <a:t>- 2.0f * </a:t>
            </a:r>
            <a:r>
              <a:rPr lang="en-US" sz="1800" b="1" dirty="0" err="1">
                <a:solidFill>
                  <a:schemeClr val="bg1">
                    <a:lumMod val="50000"/>
                  </a:schemeClr>
                </a:solidFill>
                <a:latin typeface="Courier New" panose="02070309020205020404" pitchFamily="49" charset="0"/>
                <a:cs typeface="Courier New" panose="02070309020205020404" pitchFamily="49" charset="0"/>
              </a:rPr>
              <a:t>pY</a:t>
            </a:r>
            <a:r>
              <a:rPr lang="en-US" sz="1800" b="1" dirty="0">
                <a:solidFill>
                  <a:schemeClr val="bg1">
                    <a:lumMod val="50000"/>
                  </a:schemeClr>
                </a:solidFill>
                <a:latin typeface="Courier New" panose="02070309020205020404" pitchFamily="49" charset="0"/>
                <a:cs typeface="Courier New" panose="02070309020205020404" pitchFamily="49" charset="0"/>
              </a:rPr>
              <a:t> / </a:t>
            </a:r>
            <a:r>
              <a:rPr lang="en-US" sz="1800" b="1" dirty="0" err="1" smtClean="0">
                <a:solidFill>
                  <a:schemeClr val="bg1">
                    <a:lumMod val="50000"/>
                  </a:schemeClr>
                </a:solidFill>
                <a:latin typeface="Courier New" panose="02070309020205020404" pitchFamily="49" charset="0"/>
                <a:cs typeface="Courier New" panose="02070309020205020404" pitchFamily="49" charset="0"/>
              </a:rPr>
              <a:t>windowHeight</a:t>
            </a:r>
            <a:r>
              <a:rPr lang="en-US" sz="1800" b="1" dirty="0" smtClean="0">
                <a:solidFill>
                  <a:schemeClr val="bg1">
                    <a:lumMod val="50000"/>
                  </a:schemeClr>
                </a:solidFill>
                <a:latin typeface="Courier New" panose="02070309020205020404" pitchFamily="49" charset="0"/>
                <a:cs typeface="Courier New" panose="02070309020205020404" pitchFamily="49" charset="0"/>
              </a:rPr>
              <a:t>);</a:t>
            </a:r>
            <a:endParaRPr lang="en-US" sz="1800" b="1" dirty="0">
              <a:solidFill>
                <a:schemeClr val="bg1">
                  <a:lumMod val="50000"/>
                </a:schemeClr>
              </a:solidFill>
              <a:latin typeface="Courier New" panose="02070309020205020404" pitchFamily="49" charset="0"/>
              <a:cs typeface="Courier New" panose="02070309020205020404" pitchFamily="49" charset="0"/>
            </a:endParaRPr>
          </a:p>
          <a:p>
            <a:r>
              <a:rPr lang="en-US" sz="1800" b="1" dirty="0" smtClean="0">
                <a:solidFill>
                  <a:schemeClr val="bg1">
                    <a:lumMod val="50000"/>
                  </a:schemeClr>
                </a:solidFill>
                <a:latin typeface="Courier New" panose="02070309020205020404" pitchFamily="49" charset="0"/>
                <a:cs typeface="Courier New" panose="02070309020205020404" pitchFamily="49" charset="0"/>
              </a:rPr>
              <a:t>}</a:t>
            </a:r>
          </a:p>
          <a:p>
            <a:endParaRPr lang="en-US" sz="9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void </a:t>
            </a:r>
            <a:r>
              <a:rPr lang="en-US" sz="1800" b="1" u="sng" dirty="0" err="1">
                <a:latin typeface="Courier New" panose="02070309020205020404" pitchFamily="49" charset="0"/>
                <a:cs typeface="Courier New" panose="02070309020205020404" pitchFamily="49" charset="0"/>
              </a:rPr>
              <a:t>onMouse</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button, </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state, </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pX</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pY</a:t>
            </a:r>
            <a:r>
              <a:rPr lang="en-US" sz="1800" b="1" dirty="0">
                <a:latin typeface="Courier New" panose="02070309020205020404" pitchFamily="49" charset="0"/>
                <a:cs typeface="Courier New" panose="02070309020205020404" pitchFamily="49" charset="0"/>
              </a:rPr>
              <a:t>) {</a:t>
            </a:r>
          </a:p>
          <a:p>
            <a:r>
              <a:rPr lang="en-US" sz="1800" b="1" dirty="0">
                <a:latin typeface="Courier New" panose="02070309020205020404" pitchFamily="49" charset="0"/>
                <a:cs typeface="Courier New" panose="02070309020205020404" pitchFamily="49" charset="0"/>
              </a:rPr>
              <a:t>   if (button==GLUT_LEFT_BUTTON &amp;&amp; state==GLUT_DOWN)</a:t>
            </a:r>
            <a:r>
              <a:rPr lang="hu-HU" sz="1800" b="1"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a:t>
            </a:r>
          </a:p>
          <a:p>
            <a:r>
              <a:rPr lang="en-US" sz="1800" b="1" dirty="0">
                <a:latin typeface="Courier New" panose="02070309020205020404" pitchFamily="49" charset="0"/>
                <a:cs typeface="Courier New" panose="02070309020205020404" pitchFamily="49" charset="0"/>
              </a:rPr>
              <a:t>      </a:t>
            </a:r>
            <a:r>
              <a:rPr lang="en-US" sz="1800" b="1" dirty="0">
                <a:solidFill>
                  <a:srgbClr val="00B050"/>
                </a:solidFill>
                <a:latin typeface="Courier New" panose="02070309020205020404" pitchFamily="49" charset="0"/>
                <a:cs typeface="Courier New" panose="02070309020205020404" pitchFamily="49" charset="0"/>
              </a:rPr>
              <a:t>hull-&gt;</a:t>
            </a:r>
            <a:r>
              <a:rPr lang="en-US" sz="1800" b="1" dirty="0" err="1">
                <a:solidFill>
                  <a:srgbClr val="00B050"/>
                </a:solidFill>
                <a:latin typeface="Courier New" panose="02070309020205020404" pitchFamily="49" charset="0"/>
                <a:cs typeface="Courier New" panose="02070309020205020404" pitchFamily="49" charset="0"/>
              </a:rPr>
              <a:t>addPoint</a:t>
            </a:r>
            <a:r>
              <a:rPr lang="en-US" sz="1800" b="1" dirty="0">
                <a:solidFill>
                  <a:srgbClr val="00B050"/>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PixelToNDC</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pX</a:t>
            </a:r>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pY</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a:solidFill>
                  <a:srgbClr val="00B050"/>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a:t>
            </a:r>
          </a:p>
          <a:p>
            <a:r>
              <a:rPr lang="en-US" sz="1800" b="1" dirty="0">
                <a:latin typeface="Courier New" panose="02070309020205020404" pitchFamily="49" charset="0"/>
                <a:cs typeface="Courier New" panose="02070309020205020404" pitchFamily="49" charset="0"/>
              </a:rPr>
              <a:t>      hull-&gt;update(); </a:t>
            </a:r>
            <a:r>
              <a:rPr lang="en-US" sz="1800" b="1" dirty="0" err="1">
                <a:solidFill>
                  <a:srgbClr val="00B0F0"/>
                </a:solidFill>
                <a:latin typeface="Courier New" panose="02070309020205020404" pitchFamily="49" charset="0"/>
                <a:cs typeface="Courier New" panose="02070309020205020404" pitchFamily="49" charset="0"/>
              </a:rPr>
              <a:t>glutPostRedisplay</a:t>
            </a:r>
            <a:r>
              <a:rPr lang="en-US" sz="1800" b="1" dirty="0">
                <a:solidFill>
                  <a:srgbClr val="00B0F0"/>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 // </a:t>
            </a:r>
            <a:r>
              <a:rPr lang="en-US" sz="1800" b="1" i="1" dirty="0">
                <a:latin typeface="Courier New" panose="02070309020205020404" pitchFamily="49" charset="0"/>
                <a:cs typeface="Courier New" panose="02070309020205020404" pitchFamily="49" charset="0"/>
              </a:rPr>
              <a:t>redraw</a:t>
            </a:r>
            <a:r>
              <a:rPr lang="en-US" sz="1800" b="1" dirty="0">
                <a:latin typeface="Courier New" panose="02070309020205020404" pitchFamily="49" charset="0"/>
                <a:cs typeface="Courier New" panose="02070309020205020404" pitchFamily="49" charset="0"/>
              </a:rPr>
              <a:t>  </a:t>
            </a:r>
          </a:p>
          <a:p>
            <a:r>
              <a:rPr lang="en-US" sz="1800" b="1" dirty="0">
                <a:latin typeface="Courier New" panose="02070309020205020404" pitchFamily="49" charset="0"/>
                <a:cs typeface="Courier New" panose="02070309020205020404" pitchFamily="49" charset="0"/>
              </a:rPr>
              <a:t>   }</a:t>
            </a:r>
          </a:p>
          <a:p>
            <a:r>
              <a:rPr lang="en-US" sz="1800" b="1" dirty="0">
                <a:latin typeface="Courier New" panose="02070309020205020404" pitchFamily="49" charset="0"/>
                <a:cs typeface="Courier New" panose="02070309020205020404" pitchFamily="49" charset="0"/>
              </a:rPr>
              <a:t>   if (button==GLUT_RIGHT_BUTTON &amp;&amp; state==GLUT_DOWN)</a:t>
            </a:r>
          </a:p>
          <a:p>
            <a:r>
              <a:rPr lang="en-US" sz="1800" b="1" dirty="0">
                <a:latin typeface="Courier New" panose="02070309020205020404" pitchFamily="49" charset="0"/>
                <a:cs typeface="Courier New" panose="02070309020205020404" pitchFamily="49" charset="0"/>
              </a:rPr>
              <a:t>      </a:t>
            </a:r>
            <a:r>
              <a:rPr lang="en-US" sz="1800" b="1" dirty="0" err="1">
                <a:solidFill>
                  <a:srgbClr val="FF0000"/>
                </a:solidFill>
                <a:latin typeface="Courier New" panose="02070309020205020404" pitchFamily="49" charset="0"/>
                <a:cs typeface="Courier New" panose="02070309020205020404" pitchFamily="49" charset="0"/>
              </a:rPr>
              <a:t>pickedPoint</a:t>
            </a:r>
            <a:r>
              <a:rPr lang="en-US" sz="1800" b="1" dirty="0">
                <a:solidFill>
                  <a:srgbClr val="00B050"/>
                </a:solidFill>
                <a:latin typeface="Courier New" panose="02070309020205020404" pitchFamily="49" charset="0"/>
                <a:cs typeface="Courier New" panose="02070309020205020404" pitchFamily="49" charset="0"/>
              </a:rPr>
              <a:t> = hull-&gt;</a:t>
            </a:r>
            <a:r>
              <a:rPr lang="en-US" sz="1800" b="1" dirty="0" err="1">
                <a:solidFill>
                  <a:srgbClr val="00B050"/>
                </a:solidFill>
                <a:latin typeface="Courier New" panose="02070309020205020404" pitchFamily="49" charset="0"/>
                <a:cs typeface="Courier New" panose="02070309020205020404" pitchFamily="49" charset="0"/>
              </a:rPr>
              <a:t>pickPoint</a:t>
            </a:r>
            <a:r>
              <a:rPr lang="en-US" sz="1800" b="1" dirty="0">
                <a:solidFill>
                  <a:srgbClr val="00B050"/>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PixelToNDC</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pX</a:t>
            </a:r>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pY</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a:solidFill>
                  <a:srgbClr val="00B050"/>
                </a:solidFill>
                <a:latin typeface="Courier New" panose="02070309020205020404" pitchFamily="49" charset="0"/>
                <a:cs typeface="Courier New" panose="02070309020205020404" pitchFamily="49" charset="0"/>
              </a:rPr>
              <a:t>);</a:t>
            </a:r>
          </a:p>
          <a:p>
            <a:r>
              <a:rPr lang="en-US" sz="1800" b="1" dirty="0">
                <a:latin typeface="Courier New" panose="02070309020205020404" pitchFamily="49" charset="0"/>
                <a:cs typeface="Courier New" panose="02070309020205020404" pitchFamily="49" charset="0"/>
              </a:rPr>
              <a:t>   if (button==GLUT_RIGHT_BUTTON &amp;&amp; state==GLUT_UP)</a:t>
            </a:r>
          </a:p>
          <a:p>
            <a:r>
              <a:rPr lang="en-US" sz="1800" b="1" dirty="0">
                <a:latin typeface="Courier New" panose="02070309020205020404" pitchFamily="49" charset="0"/>
                <a:cs typeface="Courier New" panose="02070309020205020404" pitchFamily="49" charset="0"/>
              </a:rPr>
              <a:t>      </a:t>
            </a:r>
            <a:r>
              <a:rPr lang="en-US" sz="1800" b="1" dirty="0" err="1">
                <a:solidFill>
                  <a:srgbClr val="FF0000"/>
                </a:solidFill>
                <a:latin typeface="Courier New" panose="02070309020205020404" pitchFamily="49" charset="0"/>
                <a:cs typeface="Courier New" panose="02070309020205020404" pitchFamily="49" charset="0"/>
              </a:rPr>
              <a:t>pickedPoint</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nullptr</a:t>
            </a:r>
            <a:r>
              <a:rPr lang="en-US" sz="1800" b="1" dirty="0">
                <a:latin typeface="Courier New" panose="02070309020205020404" pitchFamily="49" charset="0"/>
                <a:cs typeface="Courier New" panose="02070309020205020404" pitchFamily="49" charset="0"/>
              </a:rPr>
              <a:t>;</a:t>
            </a:r>
          </a:p>
          <a:p>
            <a:r>
              <a:rPr lang="en-US" sz="1800" b="1" dirty="0">
                <a:latin typeface="Courier New" panose="02070309020205020404" pitchFamily="49" charset="0"/>
                <a:cs typeface="Courier New" panose="02070309020205020404" pitchFamily="49" charset="0"/>
              </a:rPr>
              <a:t>}</a:t>
            </a:r>
          </a:p>
          <a:p>
            <a:endParaRPr lang="en-US" sz="10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void </a:t>
            </a:r>
            <a:r>
              <a:rPr lang="en-US" sz="1800" b="1" u="sng" dirty="0" err="1">
                <a:latin typeface="Courier New" panose="02070309020205020404" pitchFamily="49" charset="0"/>
                <a:cs typeface="Courier New" panose="02070309020205020404" pitchFamily="49" charset="0"/>
              </a:rPr>
              <a:t>onMouseMotion</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pX</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pY</a:t>
            </a:r>
            <a:r>
              <a:rPr lang="en-US" sz="1800" b="1" dirty="0">
                <a:latin typeface="Courier New" panose="02070309020205020404" pitchFamily="49" charset="0"/>
                <a:cs typeface="Courier New" panose="02070309020205020404" pitchFamily="49" charset="0"/>
              </a:rPr>
              <a:t>) { </a:t>
            </a:r>
          </a:p>
          <a:p>
            <a:r>
              <a:rPr lang="en-US" sz="1800" b="1" dirty="0">
                <a:latin typeface="Courier New" panose="02070309020205020404" pitchFamily="49" charset="0"/>
                <a:cs typeface="Courier New" panose="02070309020205020404" pitchFamily="49" charset="0"/>
              </a:rPr>
              <a:t>   if (</a:t>
            </a:r>
            <a:r>
              <a:rPr lang="en-US" sz="1800" b="1" dirty="0" err="1">
                <a:solidFill>
                  <a:srgbClr val="FF0000"/>
                </a:solidFill>
                <a:latin typeface="Courier New" panose="02070309020205020404" pitchFamily="49" charset="0"/>
                <a:cs typeface="Courier New" panose="02070309020205020404" pitchFamily="49" charset="0"/>
              </a:rPr>
              <a:t>pickedPoint</a:t>
            </a:r>
            <a:r>
              <a:rPr lang="en-US" sz="1800" b="1" dirty="0">
                <a:latin typeface="Courier New" panose="02070309020205020404" pitchFamily="49" charset="0"/>
                <a:cs typeface="Courier New" panose="02070309020205020404" pitchFamily="49" charset="0"/>
              </a:rPr>
              <a:t>) {</a:t>
            </a:r>
          </a:p>
          <a:p>
            <a:r>
              <a:rPr lang="en-US" sz="1800" b="1" dirty="0">
                <a:latin typeface="Courier New" panose="02070309020205020404" pitchFamily="49" charset="0"/>
                <a:cs typeface="Courier New" panose="02070309020205020404" pitchFamily="49" charset="0"/>
              </a:rPr>
              <a:t>      *</a:t>
            </a:r>
            <a:r>
              <a:rPr lang="en-US" sz="1800" b="1" dirty="0" err="1">
                <a:solidFill>
                  <a:srgbClr val="FF0000"/>
                </a:solidFill>
                <a:latin typeface="Courier New" panose="02070309020205020404" pitchFamily="49" charset="0"/>
                <a:cs typeface="Courier New" panose="02070309020205020404" pitchFamily="49" charset="0"/>
              </a:rPr>
              <a:t>pickedPoint</a:t>
            </a:r>
            <a:r>
              <a:rPr lang="en-US" sz="1800" b="1" dirty="0">
                <a:latin typeface="Courier New" panose="02070309020205020404" pitchFamily="49" charset="0"/>
                <a:cs typeface="Courier New" panose="02070309020205020404" pitchFamily="49" charset="0"/>
              </a:rPr>
              <a:t> = vec2(</a:t>
            </a:r>
            <a:r>
              <a:rPr lang="en-US" sz="1800" b="1" dirty="0" err="1">
                <a:solidFill>
                  <a:schemeClr val="bg1">
                    <a:lumMod val="50000"/>
                  </a:schemeClr>
                </a:solidFill>
                <a:latin typeface="Courier New" panose="02070309020205020404" pitchFamily="49" charset="0"/>
                <a:cs typeface="Courier New" panose="02070309020205020404" pitchFamily="49" charset="0"/>
              </a:rPr>
              <a:t>PixelToNDC</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pX</a:t>
            </a:r>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pY</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a:t>
            </a:r>
          </a:p>
          <a:p>
            <a:r>
              <a:rPr lang="en-US" sz="1800" b="1" dirty="0">
                <a:latin typeface="Courier New" panose="02070309020205020404" pitchFamily="49" charset="0"/>
                <a:cs typeface="Courier New" panose="02070309020205020404" pitchFamily="49" charset="0"/>
              </a:rPr>
              <a:t>       hull-&gt;update(); </a:t>
            </a:r>
            <a:r>
              <a:rPr lang="en-US" sz="1800" b="1" dirty="0" err="1">
                <a:solidFill>
                  <a:srgbClr val="00B0F0"/>
                </a:solidFill>
                <a:latin typeface="Courier New" panose="02070309020205020404" pitchFamily="49" charset="0"/>
                <a:cs typeface="Courier New" panose="02070309020205020404" pitchFamily="49" charset="0"/>
              </a:rPr>
              <a:t>glutPostRedisplay</a:t>
            </a:r>
            <a:r>
              <a:rPr lang="en-US" sz="1800" b="1" dirty="0">
                <a:solidFill>
                  <a:srgbClr val="00B0F0"/>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 // </a:t>
            </a:r>
            <a:r>
              <a:rPr lang="en-US" sz="1800" b="1" i="1" dirty="0">
                <a:latin typeface="Courier New" panose="02070309020205020404" pitchFamily="49" charset="0"/>
                <a:cs typeface="Courier New" panose="02070309020205020404" pitchFamily="49" charset="0"/>
              </a:rPr>
              <a:t>redraw</a:t>
            </a:r>
            <a:r>
              <a:rPr lang="en-US" sz="1800" b="1" dirty="0">
                <a:latin typeface="Courier New" panose="02070309020205020404" pitchFamily="49" charset="0"/>
                <a:cs typeface="Courier New" panose="02070309020205020404" pitchFamily="49" charset="0"/>
              </a:rPr>
              <a:t>   </a:t>
            </a:r>
          </a:p>
          <a:p>
            <a:r>
              <a:rPr lang="en-US" sz="1800" b="1" dirty="0">
                <a:latin typeface="Courier New" panose="02070309020205020404" pitchFamily="49" charset="0"/>
                <a:cs typeface="Courier New" panose="02070309020205020404" pitchFamily="49" charset="0"/>
              </a:rPr>
              <a:t>   }</a:t>
            </a:r>
          </a:p>
          <a:p>
            <a:r>
              <a:rPr lang="en-US" sz="1800" b="1" dirty="0">
                <a:latin typeface="Courier New" panose="02070309020205020404" pitchFamily="49" charset="0"/>
                <a:cs typeface="Courier New" panose="02070309020205020404" pitchFamily="49" charset="0"/>
              </a:rPr>
              <a:t>}</a:t>
            </a:r>
          </a:p>
        </p:txBody>
      </p:sp>
      <p:sp>
        <p:nvSpPr>
          <p:cNvPr id="3" name="Cím 1"/>
          <p:cNvSpPr>
            <a:spLocks noGrp="1"/>
          </p:cNvSpPr>
          <p:nvPr>
            <p:ph type="title"/>
          </p:nvPr>
        </p:nvSpPr>
        <p:spPr>
          <a:xfrm>
            <a:off x="0" y="0"/>
            <a:ext cx="9000492" cy="1143000"/>
          </a:xfrm>
        </p:spPr>
        <p:txBody>
          <a:bodyPr/>
          <a:lstStyle/>
          <a:p>
            <a:r>
              <a:rPr lang="hu-HU" dirty="0" err="1" smtClean="0">
                <a:solidFill>
                  <a:srgbClr val="FF0000"/>
                </a:solidFill>
              </a:rPr>
              <a:t>Controller</a:t>
            </a:r>
            <a:endParaRPr lang="en-US" dirty="0">
              <a:solidFill>
                <a:srgbClr val="FF0000"/>
              </a:solidFill>
            </a:endParaRPr>
          </a:p>
        </p:txBody>
      </p:sp>
    </p:spTree>
    <p:extLst>
      <p:ext uri="{BB962C8B-B14F-4D97-AF65-F5344CB8AC3E}">
        <p14:creationId xmlns:p14="http://schemas.microsoft.com/office/powerpoint/2010/main" val="33866219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txBox="1">
            <a:spLocks noChangeArrowheads="1"/>
          </p:cNvSpPr>
          <p:nvPr/>
        </p:nvSpPr>
        <p:spPr>
          <a:xfrm>
            <a:off x="685800" y="2286000"/>
            <a:ext cx="7772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hu-HU" b="1" dirty="0" smtClean="0">
                <a:solidFill>
                  <a:srgbClr val="FF0000"/>
                </a:solidFill>
              </a:rPr>
              <a:t>2D </a:t>
            </a:r>
            <a:r>
              <a:rPr lang="en-US" b="1" dirty="0" smtClean="0">
                <a:solidFill>
                  <a:srgbClr val="FF0000"/>
                </a:solidFill>
              </a:rPr>
              <a:t>texturing</a:t>
            </a:r>
            <a:endParaRPr lang="hu-HU" b="1" dirty="0" smtClean="0">
              <a:solidFill>
                <a:srgbClr val="FF0000"/>
              </a:solidFill>
            </a:endParaRPr>
          </a:p>
        </p:txBody>
      </p:sp>
      <p:sp>
        <p:nvSpPr>
          <p:cNvPr id="5" name="Rectangle 1027"/>
          <p:cNvSpPr txBox="1">
            <a:spLocks noChangeArrowheads="1"/>
          </p:cNvSpPr>
          <p:nvPr/>
        </p:nvSpPr>
        <p:spPr>
          <a:xfrm>
            <a:off x="1371600" y="3609020"/>
            <a:ext cx="6400800"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hu-HU" altLang="hu-HU" dirty="0" smtClean="0"/>
              <a:t>Szirmay-Kalos László</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7083" y="3765178"/>
            <a:ext cx="3506694" cy="3019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églalap 6"/>
          <p:cNvSpPr>
            <a:spLocks noChangeArrowheads="1"/>
          </p:cNvSpPr>
          <p:nvPr/>
        </p:nvSpPr>
        <p:spPr bwMode="auto">
          <a:xfrm>
            <a:off x="230794" y="260648"/>
            <a:ext cx="4601181" cy="120032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 typeface="Wingdings" pitchFamily="2" charset="2"/>
              <a:buNone/>
            </a:pPr>
            <a:r>
              <a:rPr lang="en-US" altLang="en-US" sz="2400" i="1" dirty="0">
                <a:latin typeface="+mn-lt"/>
              </a:rPr>
              <a:t>“Everything must be made as simple as possible. But not simpler.” </a:t>
            </a:r>
            <a:br>
              <a:rPr lang="en-US" altLang="en-US" sz="2400" i="1" dirty="0">
                <a:latin typeface="+mn-lt"/>
              </a:rPr>
            </a:br>
            <a:r>
              <a:rPr lang="hu-HU" altLang="en-US" sz="2400" i="1" dirty="0" smtClean="0">
                <a:latin typeface="+mn-lt"/>
              </a:rPr>
              <a:t>                                      </a:t>
            </a:r>
            <a:r>
              <a:rPr lang="en-US" altLang="en-US" sz="2400" i="1" dirty="0" smtClean="0">
                <a:latin typeface="+mn-lt"/>
              </a:rPr>
              <a:t>Albert </a:t>
            </a:r>
            <a:r>
              <a:rPr lang="en-US" altLang="en-US" sz="2400" i="1" dirty="0">
                <a:latin typeface="+mn-lt"/>
              </a:rPr>
              <a:t>Einstein </a:t>
            </a:r>
          </a:p>
        </p:txBody>
      </p:sp>
    </p:spTree>
    <p:extLst>
      <p:ext uri="{BB962C8B-B14F-4D97-AF65-F5344CB8AC3E}">
        <p14:creationId xmlns:p14="http://schemas.microsoft.com/office/powerpoint/2010/main" val="2306276566"/>
      </p:ext>
    </p:extLst>
  </p:cSld>
  <p:clrMapOvr>
    <a:masterClrMapping/>
  </p:clrMapOvr>
  <p:transition spd="slow">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solidFill>
                  <a:srgbClr val="FF0000"/>
                </a:solidFill>
              </a:rPr>
              <a:t>2D </a:t>
            </a:r>
            <a:r>
              <a:rPr lang="en-US" dirty="0" smtClean="0">
                <a:solidFill>
                  <a:srgbClr val="FF0000"/>
                </a:solidFill>
              </a:rPr>
              <a:t>texturing</a:t>
            </a:r>
            <a:endParaRPr lang="hu-HU" dirty="0">
              <a:solidFill>
                <a:srgbClr val="FF0000"/>
              </a:solidFill>
            </a:endParaRPr>
          </a:p>
        </p:txBody>
      </p:sp>
      <p:pic>
        <p:nvPicPr>
          <p:cNvPr id="4" name="Picture 9" descr="suntextura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4805476" y="4038609"/>
            <a:ext cx="2732087" cy="2736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6" descr="suntexture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4768963" y="1292135"/>
            <a:ext cx="2768600" cy="2773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11" descr="suntextura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880339" y="4018042"/>
            <a:ext cx="2324238" cy="262299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Kép 7"/>
          <p:cNvPicPr>
            <a:picLocks noChangeAspect="1"/>
          </p:cNvPicPr>
          <p:nvPr/>
        </p:nvPicPr>
        <p:blipFill>
          <a:blip r:embed="rId6"/>
          <a:stretch>
            <a:fillRect/>
          </a:stretch>
        </p:blipFill>
        <p:spPr>
          <a:xfrm>
            <a:off x="764159" y="1085410"/>
            <a:ext cx="2803526" cy="2637833"/>
          </a:xfrm>
          <a:prstGeom prst="rect">
            <a:avLst/>
          </a:prstGeom>
        </p:spPr>
      </p:pic>
      <p:sp>
        <p:nvSpPr>
          <p:cNvPr id="9" name="Jobbra nyíl 8"/>
          <p:cNvSpPr/>
          <p:nvPr/>
        </p:nvSpPr>
        <p:spPr>
          <a:xfrm>
            <a:off x="3204578" y="2191095"/>
            <a:ext cx="1306790" cy="673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0" name="Szalagnyíl balra 9"/>
          <p:cNvSpPr/>
          <p:nvPr/>
        </p:nvSpPr>
        <p:spPr>
          <a:xfrm>
            <a:off x="7637938" y="2191096"/>
            <a:ext cx="1111624" cy="3546316"/>
          </a:xfrm>
          <a:prstGeom prst="curvedLeftArrow">
            <a:avLst>
              <a:gd name="adj1" fmla="val 28278"/>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11" name="Jobbra nyíl 10"/>
          <p:cNvSpPr/>
          <p:nvPr/>
        </p:nvSpPr>
        <p:spPr>
          <a:xfrm flipH="1">
            <a:off x="3204577" y="4821050"/>
            <a:ext cx="1315916" cy="673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42122702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Freeform 52"/>
          <p:cNvSpPr>
            <a:spLocks/>
          </p:cNvSpPr>
          <p:nvPr/>
        </p:nvSpPr>
        <p:spPr bwMode="auto">
          <a:xfrm>
            <a:off x="6984595" y="3378243"/>
            <a:ext cx="838200" cy="609600"/>
          </a:xfrm>
          <a:custGeom>
            <a:avLst/>
            <a:gdLst>
              <a:gd name="T0" fmla="*/ 2147483647 w 528"/>
              <a:gd name="T1" fmla="*/ 0 h 384"/>
              <a:gd name="T2" fmla="*/ 0 w 528"/>
              <a:gd name="T3" fmla="*/ 2147483647 h 384"/>
              <a:gd name="T4" fmla="*/ 2147483647 w 528"/>
              <a:gd name="T5" fmla="*/ 2147483647 h 384"/>
              <a:gd name="T6" fmla="*/ 2147483647 w 528"/>
              <a:gd name="T7" fmla="*/ 0 h 384"/>
              <a:gd name="T8" fmla="*/ 0 60000 65536"/>
              <a:gd name="T9" fmla="*/ 0 60000 65536"/>
              <a:gd name="T10" fmla="*/ 0 60000 65536"/>
              <a:gd name="T11" fmla="*/ 0 60000 65536"/>
              <a:gd name="T12" fmla="*/ 0 w 528"/>
              <a:gd name="T13" fmla="*/ 0 h 384"/>
              <a:gd name="T14" fmla="*/ 528 w 528"/>
              <a:gd name="T15" fmla="*/ 384 h 384"/>
            </a:gdLst>
            <a:ahLst/>
            <a:cxnLst>
              <a:cxn ang="T8">
                <a:pos x="T0" y="T1"/>
              </a:cxn>
              <a:cxn ang="T9">
                <a:pos x="T2" y="T3"/>
              </a:cxn>
              <a:cxn ang="T10">
                <a:pos x="T4" y="T5"/>
              </a:cxn>
              <a:cxn ang="T11">
                <a:pos x="T6" y="T7"/>
              </a:cxn>
            </a:cxnLst>
            <a:rect l="T12" t="T13" r="T14" b="T15"/>
            <a:pathLst>
              <a:path w="528" h="384">
                <a:moveTo>
                  <a:pt x="288" y="0"/>
                </a:moveTo>
                <a:lnTo>
                  <a:pt x="0" y="288"/>
                </a:lnTo>
                <a:lnTo>
                  <a:pt x="528" y="384"/>
                </a:lnTo>
                <a:lnTo>
                  <a:pt x="288" y="0"/>
                </a:lnTo>
                <a:close/>
              </a:path>
            </a:pathLst>
          </a:custGeom>
          <a:solidFill>
            <a:schemeClr val="accent6">
              <a:lumMod val="40000"/>
              <a:lumOff val="60000"/>
            </a:schemeClr>
          </a:solidFill>
          <a:ln w="28575" cap="flat" cmpd="sng">
            <a:noFill/>
            <a:prstDash val="solid"/>
            <a:round/>
            <a:headEnd/>
            <a:tailEnd/>
          </a:ln>
          <a:extLst/>
        </p:spPr>
        <p:txBody>
          <a:bodyPr wrap="none" anchor="ctr"/>
          <a:lstStyle/>
          <a:p>
            <a:endParaRPr lang="en-US"/>
          </a:p>
        </p:txBody>
      </p:sp>
      <p:sp>
        <p:nvSpPr>
          <p:cNvPr id="214068" name="Freeform 52"/>
          <p:cNvSpPr>
            <a:spLocks/>
          </p:cNvSpPr>
          <p:nvPr/>
        </p:nvSpPr>
        <p:spPr bwMode="auto">
          <a:xfrm>
            <a:off x="6973003" y="3389300"/>
            <a:ext cx="838200" cy="609600"/>
          </a:xfrm>
          <a:custGeom>
            <a:avLst/>
            <a:gdLst>
              <a:gd name="T0" fmla="*/ 2147483647 w 528"/>
              <a:gd name="T1" fmla="*/ 0 h 384"/>
              <a:gd name="T2" fmla="*/ 0 w 528"/>
              <a:gd name="T3" fmla="*/ 2147483647 h 384"/>
              <a:gd name="T4" fmla="*/ 2147483647 w 528"/>
              <a:gd name="T5" fmla="*/ 2147483647 h 384"/>
              <a:gd name="T6" fmla="*/ 2147483647 w 528"/>
              <a:gd name="T7" fmla="*/ 0 h 384"/>
              <a:gd name="T8" fmla="*/ 0 60000 65536"/>
              <a:gd name="T9" fmla="*/ 0 60000 65536"/>
              <a:gd name="T10" fmla="*/ 0 60000 65536"/>
              <a:gd name="T11" fmla="*/ 0 60000 65536"/>
              <a:gd name="T12" fmla="*/ 0 w 528"/>
              <a:gd name="T13" fmla="*/ 0 h 384"/>
              <a:gd name="T14" fmla="*/ 528 w 528"/>
              <a:gd name="T15" fmla="*/ 384 h 384"/>
            </a:gdLst>
            <a:ahLst/>
            <a:cxnLst>
              <a:cxn ang="T8">
                <a:pos x="T0" y="T1"/>
              </a:cxn>
              <a:cxn ang="T9">
                <a:pos x="T2" y="T3"/>
              </a:cxn>
              <a:cxn ang="T10">
                <a:pos x="T4" y="T5"/>
              </a:cxn>
              <a:cxn ang="T11">
                <a:pos x="T6" y="T7"/>
              </a:cxn>
            </a:cxnLst>
            <a:rect l="T12" t="T13" r="T14" b="T15"/>
            <a:pathLst>
              <a:path w="528" h="384">
                <a:moveTo>
                  <a:pt x="288" y="0"/>
                </a:moveTo>
                <a:lnTo>
                  <a:pt x="0" y="288"/>
                </a:lnTo>
                <a:lnTo>
                  <a:pt x="528" y="384"/>
                </a:lnTo>
                <a:lnTo>
                  <a:pt x="288" y="0"/>
                </a:lnTo>
                <a:close/>
              </a:path>
            </a:pathLst>
          </a:custGeom>
          <a:noFill/>
          <a:ln w="28575" cap="flat" cmpd="sng">
            <a:solidFill>
              <a:schemeClr val="tx1"/>
            </a:solidFill>
            <a:prstDash val="solid"/>
            <a:round/>
            <a:headEnd/>
            <a:tailEnd/>
          </a:ln>
          <a:extLst/>
        </p:spPr>
        <p:txBody>
          <a:bodyPr wrap="none" anchor="ctr"/>
          <a:lstStyle/>
          <a:p>
            <a:endParaRPr lang="en-US"/>
          </a:p>
        </p:txBody>
      </p:sp>
      <p:pic>
        <p:nvPicPr>
          <p:cNvPr id="3" name="Kép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020" y="2782089"/>
            <a:ext cx="2056037" cy="2134172"/>
          </a:xfrm>
          <a:prstGeom prst="rect">
            <a:avLst/>
          </a:prstGeom>
        </p:spPr>
      </p:pic>
      <p:sp>
        <p:nvSpPr>
          <p:cNvPr id="48184" name="Rectangle 111"/>
          <p:cNvSpPr>
            <a:spLocks noChangeArrowheads="1"/>
          </p:cNvSpPr>
          <p:nvPr/>
        </p:nvSpPr>
        <p:spPr bwMode="auto">
          <a:xfrm>
            <a:off x="612788" y="2772514"/>
            <a:ext cx="2054269" cy="2120900"/>
          </a:xfrm>
          <a:prstGeom prst="rect">
            <a:avLst/>
          </a:prstGeom>
          <a:solidFill>
            <a:schemeClr val="bg1">
              <a:lumMod val="95000"/>
            </a:schemeClr>
          </a:solidFill>
          <a:ln w="12700">
            <a:solidFill>
              <a:schemeClr val="tx1"/>
            </a:solidFill>
            <a:miter lim="800000"/>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48185" name="Oval 112"/>
          <p:cNvSpPr>
            <a:spLocks noChangeArrowheads="1"/>
          </p:cNvSpPr>
          <p:nvPr/>
        </p:nvSpPr>
        <p:spPr bwMode="auto">
          <a:xfrm>
            <a:off x="665824" y="2828077"/>
            <a:ext cx="1895161" cy="2009775"/>
          </a:xfrm>
          <a:prstGeom prst="ellipse">
            <a:avLst/>
          </a:prstGeom>
          <a:solidFill>
            <a:schemeClr val="accent6">
              <a:lumMod val="40000"/>
              <a:lumOff val="60000"/>
            </a:schemeClr>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48186" name="Freeform 113"/>
          <p:cNvSpPr>
            <a:spLocks/>
          </p:cNvSpPr>
          <p:nvPr/>
        </p:nvSpPr>
        <p:spPr bwMode="auto">
          <a:xfrm>
            <a:off x="1086578" y="4223489"/>
            <a:ext cx="1053653" cy="334963"/>
          </a:xfrm>
          <a:custGeom>
            <a:avLst/>
            <a:gdLst>
              <a:gd name="T0" fmla="*/ 0 w 960"/>
              <a:gd name="T1" fmla="*/ 0 h 288"/>
              <a:gd name="T2" fmla="*/ 1 w 960"/>
              <a:gd name="T3" fmla="*/ 1 h 288"/>
              <a:gd name="T4" fmla="*/ 1 w 960"/>
              <a:gd name="T5" fmla="*/ 0 h 288"/>
              <a:gd name="T6" fmla="*/ 0 60000 65536"/>
              <a:gd name="T7" fmla="*/ 0 60000 65536"/>
              <a:gd name="T8" fmla="*/ 0 60000 65536"/>
              <a:gd name="T9" fmla="*/ 0 w 960"/>
              <a:gd name="T10" fmla="*/ 0 h 288"/>
              <a:gd name="T11" fmla="*/ 960 w 960"/>
              <a:gd name="T12" fmla="*/ 288 h 288"/>
            </a:gdLst>
            <a:ahLst/>
            <a:cxnLst>
              <a:cxn ang="T6">
                <a:pos x="T0" y="T1"/>
              </a:cxn>
              <a:cxn ang="T7">
                <a:pos x="T2" y="T3"/>
              </a:cxn>
              <a:cxn ang="T8">
                <a:pos x="T4" y="T5"/>
              </a:cxn>
            </a:cxnLst>
            <a:rect l="T9" t="T10" r="T11" b="T12"/>
            <a:pathLst>
              <a:path w="960" h="288">
                <a:moveTo>
                  <a:pt x="0" y="0"/>
                </a:moveTo>
                <a:cubicBezTo>
                  <a:pt x="160" y="144"/>
                  <a:pt x="320" y="288"/>
                  <a:pt x="480" y="288"/>
                </a:cubicBezTo>
                <a:cubicBezTo>
                  <a:pt x="640" y="288"/>
                  <a:pt x="800" y="144"/>
                  <a:pt x="960" y="0"/>
                </a:cubicBezTo>
              </a:path>
            </a:pathLst>
          </a:custGeom>
          <a:noFill/>
          <a:ln w="57150"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8187" name="Line 114"/>
          <p:cNvSpPr>
            <a:spLocks noChangeShapeType="1"/>
          </p:cNvSpPr>
          <p:nvPr/>
        </p:nvSpPr>
        <p:spPr bwMode="auto">
          <a:xfrm flipH="1">
            <a:off x="1033542" y="4167927"/>
            <a:ext cx="106072" cy="111125"/>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88" name="Line 115"/>
          <p:cNvSpPr>
            <a:spLocks noChangeShapeType="1"/>
          </p:cNvSpPr>
          <p:nvPr/>
        </p:nvSpPr>
        <p:spPr bwMode="auto">
          <a:xfrm>
            <a:off x="2087195" y="4167927"/>
            <a:ext cx="106072" cy="111125"/>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89" name="Oval 116"/>
          <p:cNvSpPr>
            <a:spLocks noChangeArrowheads="1"/>
          </p:cNvSpPr>
          <p:nvPr/>
        </p:nvSpPr>
        <p:spPr bwMode="auto">
          <a:xfrm>
            <a:off x="1086578" y="3455139"/>
            <a:ext cx="358878" cy="166688"/>
          </a:xfrm>
          <a:prstGeom prst="ellipse">
            <a:avLst/>
          </a:prstGeom>
          <a:solidFill>
            <a:srgbClr val="FF0000"/>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48190" name="Oval 117"/>
          <p:cNvSpPr>
            <a:spLocks noChangeArrowheads="1"/>
          </p:cNvSpPr>
          <p:nvPr/>
        </p:nvSpPr>
        <p:spPr bwMode="auto">
          <a:xfrm>
            <a:off x="1774281" y="3463077"/>
            <a:ext cx="353575" cy="168275"/>
          </a:xfrm>
          <a:prstGeom prst="ellipse">
            <a:avLst/>
          </a:prstGeom>
          <a:solidFill>
            <a:srgbClr val="FF0000"/>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48191" name="Line 118"/>
          <p:cNvSpPr>
            <a:spLocks noChangeShapeType="1"/>
          </p:cNvSpPr>
          <p:nvPr/>
        </p:nvSpPr>
        <p:spPr bwMode="auto">
          <a:xfrm flipV="1">
            <a:off x="612788" y="2442139"/>
            <a:ext cx="0" cy="24479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92" name="Line 119"/>
          <p:cNvSpPr>
            <a:spLocks noChangeShapeType="1"/>
          </p:cNvSpPr>
          <p:nvPr/>
        </p:nvSpPr>
        <p:spPr bwMode="auto">
          <a:xfrm flipV="1">
            <a:off x="616287" y="4890411"/>
            <a:ext cx="2345968" cy="31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93" name="Rectangle 120"/>
          <p:cNvSpPr>
            <a:spLocks noChangeArrowheads="1"/>
          </p:cNvSpPr>
          <p:nvPr/>
        </p:nvSpPr>
        <p:spPr bwMode="auto">
          <a:xfrm>
            <a:off x="2724616" y="4524830"/>
            <a:ext cx="33589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000" i="1" dirty="0">
                <a:sym typeface="Symbol" pitchFamily="18" charset="2"/>
              </a:rPr>
              <a:t>u</a:t>
            </a:r>
          </a:p>
        </p:txBody>
      </p:sp>
      <p:sp>
        <p:nvSpPr>
          <p:cNvPr id="48194" name="Rectangle 121"/>
          <p:cNvSpPr>
            <a:spLocks noChangeArrowheads="1"/>
          </p:cNvSpPr>
          <p:nvPr/>
        </p:nvSpPr>
        <p:spPr bwMode="auto">
          <a:xfrm>
            <a:off x="457178" y="2057339"/>
            <a:ext cx="31821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000" i="1" dirty="0">
                <a:sym typeface="Symbol" pitchFamily="18" charset="2"/>
              </a:rPr>
              <a:t>v</a:t>
            </a:r>
          </a:p>
        </p:txBody>
      </p:sp>
      <p:sp>
        <p:nvSpPr>
          <p:cNvPr id="48131" name="Freeform 70"/>
          <p:cNvSpPr>
            <a:spLocks/>
          </p:cNvSpPr>
          <p:nvPr/>
        </p:nvSpPr>
        <p:spPr bwMode="auto">
          <a:xfrm>
            <a:off x="1491366" y="3174988"/>
            <a:ext cx="682625" cy="539750"/>
          </a:xfrm>
          <a:custGeom>
            <a:avLst/>
            <a:gdLst>
              <a:gd name="T0" fmla="*/ 0 w 566"/>
              <a:gd name="T1" fmla="*/ 2147483647 h 463"/>
              <a:gd name="T2" fmla="*/ 2147483647 w 566"/>
              <a:gd name="T3" fmla="*/ 0 h 463"/>
              <a:gd name="T4" fmla="*/ 2147483647 w 566"/>
              <a:gd name="T5" fmla="*/ 2147483647 h 463"/>
              <a:gd name="T6" fmla="*/ 0 w 566"/>
              <a:gd name="T7" fmla="*/ 2147483647 h 463"/>
              <a:gd name="T8" fmla="*/ 0 60000 65536"/>
              <a:gd name="T9" fmla="*/ 0 60000 65536"/>
              <a:gd name="T10" fmla="*/ 0 60000 65536"/>
              <a:gd name="T11" fmla="*/ 0 60000 65536"/>
              <a:gd name="T12" fmla="*/ 0 w 566"/>
              <a:gd name="T13" fmla="*/ 0 h 463"/>
              <a:gd name="T14" fmla="*/ 566 w 566"/>
              <a:gd name="T15" fmla="*/ 463 h 463"/>
            </a:gdLst>
            <a:ahLst/>
            <a:cxnLst>
              <a:cxn ang="T8">
                <a:pos x="T0" y="T1"/>
              </a:cxn>
              <a:cxn ang="T9">
                <a:pos x="T2" y="T3"/>
              </a:cxn>
              <a:cxn ang="T10">
                <a:pos x="T4" y="T5"/>
              </a:cxn>
              <a:cxn ang="T11">
                <a:pos x="T6" y="T7"/>
              </a:cxn>
            </a:cxnLst>
            <a:rect l="T12" t="T13" r="T14" b="T15"/>
            <a:pathLst>
              <a:path w="566" h="463">
                <a:moveTo>
                  <a:pt x="0" y="455"/>
                </a:moveTo>
                <a:lnTo>
                  <a:pt x="497" y="0"/>
                </a:lnTo>
                <a:lnTo>
                  <a:pt x="566" y="463"/>
                </a:lnTo>
                <a:lnTo>
                  <a:pt x="0" y="455"/>
                </a:lnTo>
                <a:close/>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8132" name="Oval 71"/>
          <p:cNvSpPr>
            <a:spLocks noChangeArrowheads="1"/>
          </p:cNvSpPr>
          <p:nvPr/>
        </p:nvSpPr>
        <p:spPr bwMode="auto">
          <a:xfrm>
            <a:off x="2153353" y="3659175"/>
            <a:ext cx="95250" cy="111125"/>
          </a:xfrm>
          <a:prstGeom prst="ellipse">
            <a:avLst/>
          </a:prstGeom>
          <a:solidFill>
            <a:schemeClr val="tx2"/>
          </a:solidFill>
          <a:ln w="12700">
            <a:solidFill>
              <a:schemeClr val="bg2"/>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48133" name="Oval 72"/>
          <p:cNvSpPr>
            <a:spLocks noChangeArrowheads="1"/>
          </p:cNvSpPr>
          <p:nvPr/>
        </p:nvSpPr>
        <p:spPr bwMode="auto">
          <a:xfrm>
            <a:off x="2059691" y="3157525"/>
            <a:ext cx="93662" cy="111125"/>
          </a:xfrm>
          <a:prstGeom prst="ellipse">
            <a:avLst/>
          </a:prstGeom>
          <a:solidFill>
            <a:schemeClr val="tx2"/>
          </a:solidFill>
          <a:ln w="12700">
            <a:solidFill>
              <a:schemeClr val="bg2"/>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48134" name="Oval 73"/>
          <p:cNvSpPr>
            <a:spLocks noChangeArrowheads="1"/>
          </p:cNvSpPr>
          <p:nvPr/>
        </p:nvSpPr>
        <p:spPr bwMode="auto">
          <a:xfrm>
            <a:off x="1445328" y="3659175"/>
            <a:ext cx="93663" cy="111125"/>
          </a:xfrm>
          <a:prstGeom prst="ellipse">
            <a:avLst/>
          </a:prstGeom>
          <a:solidFill>
            <a:schemeClr val="tx2"/>
          </a:solidFill>
          <a:ln w="12700">
            <a:solidFill>
              <a:schemeClr val="bg2"/>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mc:AlternateContent xmlns:mc="http://schemas.openxmlformats.org/markup-compatibility/2006" xmlns:a14="http://schemas.microsoft.com/office/drawing/2010/main">
        <mc:Choice Requires="a14">
          <p:sp>
            <p:nvSpPr>
              <p:cNvPr id="48135" name="Rectangle 89"/>
              <p:cNvSpPr>
                <a:spLocks noChangeArrowheads="1"/>
              </p:cNvSpPr>
              <p:nvPr/>
            </p:nvSpPr>
            <p:spPr bwMode="auto">
              <a:xfrm>
                <a:off x="1408816" y="2794893"/>
                <a:ext cx="1008062" cy="39687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14:m>
                  <m:oMathPara xmlns:m="http://schemas.openxmlformats.org/officeDocument/2006/math">
                    <m:oMathParaPr>
                      <m:jc m:val="centerGroup"/>
                    </m:oMathParaPr>
                    <m:oMath xmlns:m="http://schemas.openxmlformats.org/officeDocument/2006/math">
                      <m:r>
                        <a:rPr lang="hu-HU" altLang="hu-HU" sz="2000" i="1" dirty="0" smtClean="0">
                          <a:latin typeface="Cambria Math" panose="02040503050406030204" pitchFamily="18" charset="0"/>
                        </a:rPr>
                        <m:t>(</m:t>
                      </m:r>
                      <m:r>
                        <a:rPr lang="hu-HU" altLang="hu-HU" sz="2000" i="1" dirty="0" smtClean="0">
                          <a:latin typeface="Cambria Math" panose="02040503050406030204" pitchFamily="18" charset="0"/>
                        </a:rPr>
                        <m:t>𝑢</m:t>
                      </m:r>
                      <m:r>
                        <a:rPr lang="en-US" altLang="hu-HU" sz="2000" i="1" baseline="-25000" dirty="0">
                          <a:latin typeface="Cambria Math" panose="02040503050406030204" pitchFamily="18" charset="0"/>
                        </a:rPr>
                        <m:t>1</m:t>
                      </m:r>
                      <m:r>
                        <a:rPr lang="hu-HU" altLang="hu-HU" sz="2000" i="1" dirty="0" smtClean="0">
                          <a:latin typeface="Cambria Math" panose="02040503050406030204" pitchFamily="18" charset="0"/>
                        </a:rPr>
                        <m:t>,</m:t>
                      </m:r>
                      <m:r>
                        <a:rPr lang="hu-HU" altLang="hu-HU" sz="2000" i="1" dirty="0" smtClean="0">
                          <a:latin typeface="Cambria Math" panose="02040503050406030204" pitchFamily="18" charset="0"/>
                        </a:rPr>
                        <m:t>𝑣</m:t>
                      </m:r>
                      <m:r>
                        <a:rPr lang="en-US" altLang="hu-HU" sz="2000" i="1" baseline="-25000" dirty="0">
                          <a:latin typeface="Cambria Math" panose="02040503050406030204" pitchFamily="18" charset="0"/>
                        </a:rPr>
                        <m:t>1</m:t>
                      </m:r>
                      <m:r>
                        <a:rPr lang="hu-HU" altLang="hu-HU" sz="2000" i="1" dirty="0">
                          <a:latin typeface="Cambria Math" panose="02040503050406030204" pitchFamily="18" charset="0"/>
                        </a:rPr>
                        <m:t>)</m:t>
                      </m:r>
                    </m:oMath>
                  </m:oMathPara>
                </a14:m>
                <a:endParaRPr lang="hu-HU" altLang="hu-HU" sz="2000" dirty="0"/>
              </a:p>
            </p:txBody>
          </p:sp>
        </mc:Choice>
        <mc:Fallback xmlns="">
          <p:sp>
            <p:nvSpPr>
              <p:cNvPr id="48135" name="Rectangle 89"/>
              <p:cNvSpPr>
                <a:spLocks noRot="1" noChangeAspect="1" noMove="1" noResize="1" noEditPoints="1" noAdjustHandles="1" noChangeArrowheads="1" noChangeShapeType="1" noTextEdit="1"/>
              </p:cNvSpPr>
              <p:nvPr/>
            </p:nvSpPr>
            <p:spPr bwMode="auto">
              <a:xfrm>
                <a:off x="1408816" y="2794893"/>
                <a:ext cx="1008062" cy="396875"/>
              </a:xfrm>
              <a:prstGeom prst="rect">
                <a:avLst/>
              </a:prstGeom>
              <a:blipFill>
                <a:blip r:embed="rId4"/>
                <a:stretch>
                  <a:fillRect l="-606" r="-1212" b="-16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48136" name="Rectangle 90"/>
              <p:cNvSpPr>
                <a:spLocks noChangeArrowheads="1"/>
              </p:cNvSpPr>
              <p:nvPr/>
            </p:nvSpPr>
            <p:spPr bwMode="auto">
              <a:xfrm>
                <a:off x="1005019" y="3665525"/>
                <a:ext cx="1032142" cy="400110"/>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14:m>
                  <m:oMathPara xmlns:m="http://schemas.openxmlformats.org/officeDocument/2006/math">
                    <m:oMathParaPr>
                      <m:jc m:val="centerGroup"/>
                    </m:oMathParaPr>
                    <m:oMath xmlns:m="http://schemas.openxmlformats.org/officeDocument/2006/math">
                      <m:r>
                        <a:rPr lang="hu-HU" altLang="hu-HU" sz="2000" i="1" dirty="0" smtClean="0">
                          <a:latin typeface="Cambria Math" panose="02040503050406030204" pitchFamily="18" charset="0"/>
                        </a:rPr>
                        <m:t>(</m:t>
                      </m:r>
                      <m:r>
                        <a:rPr lang="hu-HU" altLang="hu-HU" sz="2000" i="1" dirty="0" smtClean="0">
                          <a:latin typeface="Cambria Math" panose="02040503050406030204" pitchFamily="18" charset="0"/>
                        </a:rPr>
                        <m:t>𝑢</m:t>
                      </m:r>
                      <m:r>
                        <a:rPr lang="en-GB" altLang="hu-HU" sz="2000" i="1" baseline="-25000" dirty="0">
                          <a:latin typeface="Cambria Math" panose="02040503050406030204" pitchFamily="18" charset="0"/>
                        </a:rPr>
                        <m:t>3</m:t>
                      </m:r>
                      <m:r>
                        <a:rPr lang="hu-HU" altLang="hu-HU" sz="2000" i="1" dirty="0" smtClean="0">
                          <a:latin typeface="Cambria Math" panose="02040503050406030204" pitchFamily="18" charset="0"/>
                        </a:rPr>
                        <m:t>,</m:t>
                      </m:r>
                      <m:r>
                        <a:rPr lang="hu-HU" altLang="hu-HU" sz="2000" i="1" dirty="0" smtClean="0">
                          <a:latin typeface="Cambria Math" panose="02040503050406030204" pitchFamily="18" charset="0"/>
                        </a:rPr>
                        <m:t>𝑣</m:t>
                      </m:r>
                      <m:r>
                        <a:rPr lang="en-GB" altLang="hu-HU" sz="2000" i="1" baseline="-25000" dirty="0">
                          <a:latin typeface="Cambria Math" panose="02040503050406030204" pitchFamily="18" charset="0"/>
                        </a:rPr>
                        <m:t>3</m:t>
                      </m:r>
                      <m:r>
                        <a:rPr lang="hu-HU" altLang="hu-HU" sz="2000" i="1" dirty="0">
                          <a:latin typeface="Cambria Math" panose="02040503050406030204" pitchFamily="18" charset="0"/>
                        </a:rPr>
                        <m:t>)</m:t>
                      </m:r>
                    </m:oMath>
                  </m:oMathPara>
                </a14:m>
                <a:endParaRPr lang="hu-HU" altLang="hu-HU" sz="2000" dirty="0"/>
              </a:p>
            </p:txBody>
          </p:sp>
        </mc:Choice>
        <mc:Fallback xmlns="">
          <p:sp>
            <p:nvSpPr>
              <p:cNvPr id="48136" name="Rectangle 90"/>
              <p:cNvSpPr>
                <a:spLocks noRot="1" noChangeAspect="1" noMove="1" noResize="1" noEditPoints="1" noAdjustHandles="1" noChangeArrowheads="1" noChangeShapeType="1" noTextEdit="1"/>
              </p:cNvSpPr>
              <p:nvPr/>
            </p:nvSpPr>
            <p:spPr bwMode="auto">
              <a:xfrm>
                <a:off x="1005019" y="3665525"/>
                <a:ext cx="1032142" cy="400110"/>
              </a:xfrm>
              <a:prstGeom prst="rect">
                <a:avLst/>
              </a:prstGeom>
              <a:blipFill>
                <a:blip r:embed="rId5"/>
                <a:stretch>
                  <a:fillRect b="-16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48137" name="Rectangle 91"/>
              <p:cNvSpPr>
                <a:spLocks noChangeArrowheads="1"/>
              </p:cNvSpPr>
              <p:nvPr/>
            </p:nvSpPr>
            <p:spPr bwMode="auto">
              <a:xfrm>
                <a:off x="1833111" y="3665525"/>
                <a:ext cx="1032142" cy="400110"/>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14:m>
                  <m:oMathPara xmlns:m="http://schemas.openxmlformats.org/officeDocument/2006/math">
                    <m:oMathParaPr>
                      <m:jc m:val="centerGroup"/>
                    </m:oMathParaPr>
                    <m:oMath xmlns:m="http://schemas.openxmlformats.org/officeDocument/2006/math">
                      <m:r>
                        <a:rPr lang="hu-HU" altLang="hu-HU" sz="2000" i="1" dirty="0" smtClean="0">
                          <a:latin typeface="Cambria Math" panose="02040503050406030204" pitchFamily="18" charset="0"/>
                        </a:rPr>
                        <m:t>(</m:t>
                      </m:r>
                      <m:r>
                        <a:rPr lang="hu-HU" altLang="hu-HU" sz="2000" i="1" dirty="0" smtClean="0">
                          <a:latin typeface="Cambria Math" panose="02040503050406030204" pitchFamily="18" charset="0"/>
                        </a:rPr>
                        <m:t>𝑢</m:t>
                      </m:r>
                      <m:r>
                        <a:rPr lang="en-GB" altLang="hu-HU" sz="2000" i="1" baseline="-25000" dirty="0">
                          <a:latin typeface="Cambria Math" panose="02040503050406030204" pitchFamily="18" charset="0"/>
                        </a:rPr>
                        <m:t>2</m:t>
                      </m:r>
                      <m:r>
                        <a:rPr lang="hu-HU" altLang="hu-HU" sz="2000" i="1" dirty="0" smtClean="0">
                          <a:latin typeface="Cambria Math" panose="02040503050406030204" pitchFamily="18" charset="0"/>
                        </a:rPr>
                        <m:t>,</m:t>
                      </m:r>
                      <m:r>
                        <a:rPr lang="hu-HU" altLang="hu-HU" sz="2000" i="1" dirty="0" smtClean="0">
                          <a:latin typeface="Cambria Math" panose="02040503050406030204" pitchFamily="18" charset="0"/>
                        </a:rPr>
                        <m:t>𝑣</m:t>
                      </m:r>
                      <m:r>
                        <a:rPr lang="en-GB" altLang="hu-HU" sz="2000" i="1" baseline="-25000" dirty="0">
                          <a:latin typeface="Cambria Math" panose="02040503050406030204" pitchFamily="18" charset="0"/>
                        </a:rPr>
                        <m:t>2</m:t>
                      </m:r>
                      <m:r>
                        <a:rPr lang="hu-HU" altLang="hu-HU" sz="2000" i="1" dirty="0">
                          <a:latin typeface="Cambria Math" panose="02040503050406030204" pitchFamily="18" charset="0"/>
                        </a:rPr>
                        <m:t>)</m:t>
                      </m:r>
                    </m:oMath>
                  </m:oMathPara>
                </a14:m>
                <a:endParaRPr lang="hu-HU" altLang="hu-HU" sz="2000" dirty="0"/>
              </a:p>
            </p:txBody>
          </p:sp>
        </mc:Choice>
        <mc:Fallback xmlns="">
          <p:sp>
            <p:nvSpPr>
              <p:cNvPr id="48137" name="Rectangle 91"/>
              <p:cNvSpPr>
                <a:spLocks noRot="1" noChangeAspect="1" noMove="1" noResize="1" noEditPoints="1" noAdjustHandles="1" noChangeArrowheads="1" noChangeShapeType="1" noTextEdit="1"/>
              </p:cNvSpPr>
              <p:nvPr/>
            </p:nvSpPr>
            <p:spPr bwMode="auto">
              <a:xfrm>
                <a:off x="1833111" y="3665525"/>
                <a:ext cx="1032142" cy="400110"/>
              </a:xfrm>
              <a:prstGeom prst="rect">
                <a:avLst/>
              </a:prstGeom>
              <a:blipFill>
                <a:blip r:embed="rId6"/>
                <a:stretch>
                  <a:fillRect b="-16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hu-HU">
                    <a:noFill/>
                  </a:rPr>
                  <a:t> </a:t>
                </a:r>
              </a:p>
            </p:txBody>
          </p:sp>
        </mc:Fallback>
      </mc:AlternateContent>
      <p:sp>
        <p:nvSpPr>
          <p:cNvPr id="48138" name="Line 2"/>
          <p:cNvSpPr>
            <a:spLocks noChangeShapeType="1"/>
          </p:cNvSpPr>
          <p:nvPr/>
        </p:nvSpPr>
        <p:spPr bwMode="auto">
          <a:xfrm flipV="1">
            <a:off x="3519890" y="3837626"/>
            <a:ext cx="2381" cy="6776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39" name="Line 3"/>
          <p:cNvSpPr>
            <a:spLocks noChangeShapeType="1"/>
          </p:cNvSpPr>
          <p:nvPr/>
        </p:nvSpPr>
        <p:spPr bwMode="auto">
          <a:xfrm>
            <a:off x="3519891" y="4515240"/>
            <a:ext cx="777659"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42" name="Line 7"/>
          <p:cNvSpPr>
            <a:spLocks noChangeShapeType="1"/>
          </p:cNvSpPr>
          <p:nvPr/>
        </p:nvSpPr>
        <p:spPr bwMode="auto">
          <a:xfrm flipV="1">
            <a:off x="6665028" y="2874187"/>
            <a:ext cx="0" cy="2133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48" name="Oval 30"/>
          <p:cNvSpPr>
            <a:spLocks noChangeArrowheads="1"/>
          </p:cNvSpPr>
          <p:nvPr/>
        </p:nvSpPr>
        <p:spPr bwMode="auto">
          <a:xfrm rot="1284104">
            <a:off x="7274628" y="3541700"/>
            <a:ext cx="152400" cy="304800"/>
          </a:xfrm>
          <a:prstGeom prst="ellipse">
            <a:avLst/>
          </a:prstGeom>
          <a:solidFill>
            <a:srgbClr val="FF0000"/>
          </a:solidFill>
          <a:ln w="12700">
            <a:solidFill>
              <a:srgbClr val="FF0000"/>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48150" name="AutoShape 33"/>
          <p:cNvSpPr>
            <a:spLocks noChangeArrowheads="1"/>
          </p:cNvSpPr>
          <p:nvPr/>
        </p:nvSpPr>
        <p:spPr bwMode="auto">
          <a:xfrm>
            <a:off x="1509966" y="2264174"/>
            <a:ext cx="2667000" cy="381000"/>
          </a:xfrm>
          <a:prstGeom prst="curvedDownArrow">
            <a:avLst>
              <a:gd name="adj1" fmla="val 140000"/>
              <a:gd name="adj2" fmla="val 280000"/>
              <a:gd name="adj3" fmla="val 33333"/>
            </a:avLst>
          </a:prstGeom>
          <a:solidFill>
            <a:schemeClr val="accent1"/>
          </a:solidFill>
          <a:ln w="12700">
            <a:solidFill>
              <a:schemeClr val="tx1"/>
            </a:solidFill>
            <a:miter lim="800000"/>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latin typeface="+mn-lt"/>
            </a:endParaRPr>
          </a:p>
        </p:txBody>
      </p:sp>
      <p:sp>
        <p:nvSpPr>
          <p:cNvPr id="48151" name="AutoShape 34"/>
          <p:cNvSpPr>
            <a:spLocks noChangeArrowheads="1"/>
          </p:cNvSpPr>
          <p:nvPr/>
        </p:nvSpPr>
        <p:spPr bwMode="auto">
          <a:xfrm>
            <a:off x="4726241" y="2284860"/>
            <a:ext cx="3814763" cy="381000"/>
          </a:xfrm>
          <a:prstGeom prst="curvedDownArrow">
            <a:avLst>
              <a:gd name="adj1" fmla="val 200250"/>
              <a:gd name="adj2" fmla="val 400500"/>
              <a:gd name="adj3" fmla="val 33333"/>
            </a:avLst>
          </a:prstGeom>
          <a:solidFill>
            <a:schemeClr val="accent1"/>
          </a:solidFill>
          <a:ln w="12700">
            <a:solidFill>
              <a:schemeClr val="tx1"/>
            </a:solidFill>
            <a:miter lim="800000"/>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48152" name="Text Box 35"/>
          <p:cNvSpPr txBox="1">
            <a:spLocks noChangeArrowheads="1"/>
          </p:cNvSpPr>
          <p:nvPr/>
        </p:nvSpPr>
        <p:spPr bwMode="auto">
          <a:xfrm>
            <a:off x="1664423" y="878145"/>
            <a:ext cx="17242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en-US" altLang="hu-HU" sz="2000" dirty="0" err="1">
                <a:latin typeface="+mn-lt"/>
              </a:rPr>
              <a:t>Param</a:t>
            </a:r>
            <a:r>
              <a:rPr lang="hu-HU" altLang="hu-HU" sz="2000" dirty="0">
                <a:latin typeface="+mn-lt"/>
              </a:rPr>
              <a:t>éterezés</a:t>
            </a:r>
          </a:p>
        </p:txBody>
      </p:sp>
      <p:sp>
        <p:nvSpPr>
          <p:cNvPr id="48153" name="Text Box 36"/>
          <p:cNvSpPr txBox="1">
            <a:spLocks noChangeArrowheads="1"/>
          </p:cNvSpPr>
          <p:nvPr/>
        </p:nvSpPr>
        <p:spPr bwMode="auto">
          <a:xfrm>
            <a:off x="4917337" y="1132022"/>
            <a:ext cx="15296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r>
              <a:rPr lang="hu-HU" altLang="hu-HU" sz="2000" dirty="0" smtClean="0">
                <a:latin typeface="+mn-lt"/>
              </a:rPr>
              <a:t>Képszintézis</a:t>
            </a:r>
            <a:endParaRPr lang="hu-HU" altLang="hu-HU" sz="2000" dirty="0">
              <a:latin typeface="+mn-lt"/>
            </a:endParaRPr>
          </a:p>
        </p:txBody>
      </p:sp>
      <p:sp>
        <p:nvSpPr>
          <p:cNvPr id="214053" name="Rectangle 37"/>
          <p:cNvSpPr>
            <a:spLocks noChangeArrowheads="1"/>
          </p:cNvSpPr>
          <p:nvPr/>
        </p:nvSpPr>
        <p:spPr bwMode="auto">
          <a:xfrm>
            <a:off x="7350828" y="3541700"/>
            <a:ext cx="152400" cy="1524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214054" name="Line 38"/>
          <p:cNvSpPr>
            <a:spLocks noChangeShapeType="1"/>
          </p:cNvSpPr>
          <p:nvPr/>
        </p:nvSpPr>
        <p:spPr bwMode="auto">
          <a:xfrm flipH="1" flipV="1">
            <a:off x="4217103" y="3054338"/>
            <a:ext cx="3168650" cy="360362"/>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56" name="Line 39"/>
          <p:cNvSpPr>
            <a:spLocks noChangeShapeType="1"/>
          </p:cNvSpPr>
          <p:nvPr/>
        </p:nvSpPr>
        <p:spPr bwMode="auto">
          <a:xfrm flipH="1">
            <a:off x="2127953" y="3054338"/>
            <a:ext cx="1882775" cy="144462"/>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58" name="Freeform 51"/>
          <p:cNvSpPr>
            <a:spLocks/>
          </p:cNvSpPr>
          <p:nvPr/>
        </p:nvSpPr>
        <p:spPr bwMode="auto">
          <a:xfrm>
            <a:off x="3950403" y="3021000"/>
            <a:ext cx="457200" cy="762000"/>
          </a:xfrm>
          <a:custGeom>
            <a:avLst/>
            <a:gdLst>
              <a:gd name="T0" fmla="*/ 0 w 288"/>
              <a:gd name="T1" fmla="*/ 2147483647 h 480"/>
              <a:gd name="T2" fmla="*/ 2147483647 w 288"/>
              <a:gd name="T3" fmla="*/ 2147483647 h 480"/>
              <a:gd name="T4" fmla="*/ 2147483647 w 288"/>
              <a:gd name="T5" fmla="*/ 0 h 480"/>
              <a:gd name="T6" fmla="*/ 0 w 288"/>
              <a:gd name="T7" fmla="*/ 2147483647 h 480"/>
              <a:gd name="T8" fmla="*/ 0 60000 65536"/>
              <a:gd name="T9" fmla="*/ 0 60000 65536"/>
              <a:gd name="T10" fmla="*/ 0 60000 65536"/>
              <a:gd name="T11" fmla="*/ 0 60000 65536"/>
              <a:gd name="T12" fmla="*/ 0 w 288"/>
              <a:gd name="T13" fmla="*/ 0 h 480"/>
              <a:gd name="T14" fmla="*/ 288 w 288"/>
              <a:gd name="T15" fmla="*/ 480 h 480"/>
            </a:gdLst>
            <a:ahLst/>
            <a:cxnLst>
              <a:cxn ang="T8">
                <a:pos x="T0" y="T1"/>
              </a:cxn>
              <a:cxn ang="T9">
                <a:pos x="T2" y="T3"/>
              </a:cxn>
              <a:cxn ang="T10">
                <a:pos x="T4" y="T5"/>
              </a:cxn>
              <a:cxn ang="T11">
                <a:pos x="T6" y="T7"/>
              </a:cxn>
            </a:cxnLst>
            <a:rect l="T12" t="T13" r="T14" b="T15"/>
            <a:pathLst>
              <a:path w="288" h="480">
                <a:moveTo>
                  <a:pt x="0" y="480"/>
                </a:moveTo>
                <a:lnTo>
                  <a:pt x="288" y="336"/>
                </a:lnTo>
                <a:lnTo>
                  <a:pt x="96" y="0"/>
                </a:lnTo>
                <a:lnTo>
                  <a:pt x="0" y="480"/>
                </a:lnTo>
                <a:close/>
              </a:path>
            </a:pathLst>
          </a:custGeom>
          <a:noFill/>
          <a:ln w="28575" cap="flat" cmpd="sng">
            <a:solidFill>
              <a:schemeClr val="tx1"/>
            </a:solidFill>
            <a:prstDash val="solid"/>
            <a:round/>
            <a:headEnd/>
            <a:tailEnd/>
          </a:ln>
          <a:extLst/>
        </p:spPr>
        <p:txBody>
          <a:bodyPr wrap="none" anchor="ctr"/>
          <a:lstStyle/>
          <a:p>
            <a:endParaRPr lang="en-US"/>
          </a:p>
        </p:txBody>
      </p:sp>
      <p:sp>
        <p:nvSpPr>
          <p:cNvPr id="48160" name="Rectangle 59"/>
          <p:cNvSpPr>
            <a:spLocks noChangeArrowheads="1"/>
          </p:cNvSpPr>
          <p:nvPr/>
        </p:nvSpPr>
        <p:spPr bwMode="auto">
          <a:xfrm>
            <a:off x="3330229" y="4550587"/>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000" i="1" dirty="0"/>
              <a:t>x</a:t>
            </a:r>
          </a:p>
        </p:txBody>
      </p:sp>
      <mc:AlternateContent xmlns:mc="http://schemas.openxmlformats.org/markup-compatibility/2006" xmlns:a14="http://schemas.microsoft.com/office/drawing/2010/main">
        <mc:Choice Requires="a14">
          <p:sp>
            <p:nvSpPr>
              <p:cNvPr id="48162" name="Rectangle 61"/>
              <p:cNvSpPr>
                <a:spLocks noChangeArrowheads="1"/>
              </p:cNvSpPr>
              <p:nvPr/>
            </p:nvSpPr>
            <p:spPr bwMode="auto">
              <a:xfrm>
                <a:off x="8467928" y="4702548"/>
                <a:ext cx="673711" cy="42742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14:m>
                  <m:oMathPara xmlns:m="http://schemas.openxmlformats.org/officeDocument/2006/math">
                    <m:oMathParaPr>
                      <m:jc m:val="centerGroup"/>
                    </m:oMathParaPr>
                    <m:oMath xmlns:m="http://schemas.openxmlformats.org/officeDocument/2006/math">
                      <m:sSub>
                        <m:sSubPr>
                          <m:ctrlPr>
                            <a:rPr lang="en-US" altLang="hu-HU" sz="2000" i="1" dirty="0">
                              <a:latin typeface="Cambria Math" panose="02040503050406030204" pitchFamily="18" charset="0"/>
                            </a:rPr>
                          </m:ctrlPr>
                        </m:sSubPr>
                        <m:e>
                          <m:r>
                            <a:rPr lang="hu-HU" altLang="hu-HU" sz="2000" i="1" dirty="0">
                              <a:latin typeface="Cambria Math" panose="02040503050406030204" pitchFamily="18" charset="0"/>
                            </a:rPr>
                            <m:t>𝑥</m:t>
                          </m:r>
                        </m:e>
                        <m:sub>
                          <m:r>
                            <m:rPr>
                              <m:sty m:val="p"/>
                            </m:rPr>
                            <a:rPr lang="hu-HU" altLang="hu-HU" sz="2000" dirty="0">
                              <a:latin typeface="Cambria Math" panose="02040503050406030204" pitchFamily="18" charset="0"/>
                            </a:rPr>
                            <m:t>pix</m:t>
                          </m:r>
                        </m:sub>
                      </m:sSub>
                    </m:oMath>
                  </m:oMathPara>
                </a14:m>
                <a:endParaRPr lang="hu-HU" altLang="hu-HU" sz="2000" i="1" dirty="0"/>
              </a:p>
            </p:txBody>
          </p:sp>
        </mc:Choice>
        <mc:Fallback xmlns="">
          <p:sp>
            <p:nvSpPr>
              <p:cNvPr id="48162" name="Rectangle 61"/>
              <p:cNvSpPr>
                <a:spLocks noRot="1" noChangeAspect="1" noMove="1" noResize="1" noEditPoints="1" noAdjustHandles="1" noChangeArrowheads="1" noChangeShapeType="1" noTextEdit="1"/>
              </p:cNvSpPr>
              <p:nvPr/>
            </p:nvSpPr>
            <p:spPr bwMode="auto">
              <a:xfrm>
                <a:off x="8467928" y="4702548"/>
                <a:ext cx="673711" cy="427425"/>
              </a:xfrm>
              <a:prstGeom prst="rect">
                <a:avLst/>
              </a:prstGeom>
              <a:blipFill rotWithShape="1">
                <a:blip r:embed="rId7"/>
                <a:stretch>
                  <a:fillRect b="-704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163" name="Rectangle 62"/>
              <p:cNvSpPr>
                <a:spLocks noChangeArrowheads="1"/>
              </p:cNvSpPr>
              <p:nvPr/>
            </p:nvSpPr>
            <p:spPr bwMode="auto">
              <a:xfrm>
                <a:off x="6045919" y="2783922"/>
                <a:ext cx="676467" cy="42742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14:m>
                  <m:oMathPara xmlns:m="http://schemas.openxmlformats.org/officeDocument/2006/math">
                    <m:oMathParaPr>
                      <m:jc m:val="centerGroup"/>
                    </m:oMathParaPr>
                    <m:oMath xmlns:m="http://schemas.openxmlformats.org/officeDocument/2006/math">
                      <m:sSub>
                        <m:sSubPr>
                          <m:ctrlPr>
                            <a:rPr lang="en-US" altLang="hu-HU" sz="2000" i="1" dirty="0">
                              <a:latin typeface="Cambria Math" panose="02040503050406030204" pitchFamily="18" charset="0"/>
                            </a:rPr>
                          </m:ctrlPr>
                        </m:sSubPr>
                        <m:e>
                          <m:r>
                            <a:rPr lang="hu-HU" altLang="hu-HU" sz="2000" i="1" dirty="0">
                              <a:latin typeface="Cambria Math" panose="02040503050406030204" pitchFamily="18" charset="0"/>
                            </a:rPr>
                            <m:t>𝑦</m:t>
                          </m:r>
                        </m:e>
                        <m:sub>
                          <m:r>
                            <m:rPr>
                              <m:sty m:val="p"/>
                            </m:rPr>
                            <a:rPr lang="hu-HU" altLang="hu-HU" sz="2000" dirty="0">
                              <a:latin typeface="Cambria Math" panose="02040503050406030204" pitchFamily="18" charset="0"/>
                            </a:rPr>
                            <m:t>pix</m:t>
                          </m:r>
                        </m:sub>
                      </m:sSub>
                    </m:oMath>
                  </m:oMathPara>
                </a14:m>
                <a:endParaRPr lang="hu-HU" altLang="hu-HU" sz="2000" i="1" dirty="0"/>
              </a:p>
            </p:txBody>
          </p:sp>
        </mc:Choice>
        <mc:Fallback xmlns="">
          <p:sp>
            <p:nvSpPr>
              <p:cNvPr id="48163" name="Rectangle 62"/>
              <p:cNvSpPr>
                <a:spLocks noRot="1" noChangeAspect="1" noMove="1" noResize="1" noEditPoints="1" noAdjustHandles="1" noChangeArrowheads="1" noChangeShapeType="1" noTextEdit="1"/>
              </p:cNvSpPr>
              <p:nvPr/>
            </p:nvSpPr>
            <p:spPr bwMode="auto">
              <a:xfrm>
                <a:off x="6045919" y="2783922"/>
                <a:ext cx="676467" cy="427425"/>
              </a:xfrm>
              <a:prstGeom prst="rect">
                <a:avLst/>
              </a:prstGeom>
              <a:blipFill rotWithShape="1">
                <a:blip r:embed="rId8"/>
                <a:stretch>
                  <a:fillRect b="-857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164" name="Rectangle 85"/>
              <p:cNvSpPr>
                <a:spLocks noChangeArrowheads="1"/>
              </p:cNvSpPr>
              <p:nvPr/>
            </p:nvSpPr>
            <p:spPr bwMode="auto">
              <a:xfrm>
                <a:off x="3489773" y="2563644"/>
                <a:ext cx="1339406" cy="400110"/>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14:m>
                  <m:oMathPara xmlns:m="http://schemas.openxmlformats.org/officeDocument/2006/math">
                    <m:oMathParaPr>
                      <m:jc m:val="centerGroup"/>
                    </m:oMathParaPr>
                    <m:oMath xmlns:m="http://schemas.openxmlformats.org/officeDocument/2006/math">
                      <m:r>
                        <a:rPr lang="en-GB" altLang="hu-HU" sz="2000" i="1" dirty="0" smtClean="0">
                          <a:latin typeface="Cambria Math" panose="02040503050406030204" pitchFamily="18" charset="0"/>
                        </a:rPr>
                        <m:t>(</m:t>
                      </m:r>
                      <m:r>
                        <a:rPr lang="hu-HU" altLang="hu-HU" sz="2000" i="1" dirty="0" smtClean="0">
                          <a:latin typeface="Cambria Math" panose="02040503050406030204" pitchFamily="18" charset="0"/>
                        </a:rPr>
                        <m:t>𝑥</m:t>
                      </m:r>
                      <m:r>
                        <a:rPr lang="hu-HU" altLang="hu-HU" sz="2000" i="1" baseline="-25000" dirty="0" smtClean="0">
                          <a:latin typeface="Cambria Math" panose="02040503050406030204" pitchFamily="18" charset="0"/>
                        </a:rPr>
                        <m:t>1</m:t>
                      </m:r>
                      <m:r>
                        <a:rPr lang="hu-HU" altLang="hu-HU" sz="2000" i="1" dirty="0" smtClean="0">
                          <a:latin typeface="Cambria Math" panose="02040503050406030204" pitchFamily="18" charset="0"/>
                        </a:rPr>
                        <m:t>,</m:t>
                      </m:r>
                      <m:r>
                        <a:rPr lang="hu-HU" altLang="hu-HU" sz="2000" i="1" dirty="0" smtClean="0">
                          <a:latin typeface="Cambria Math" panose="02040503050406030204" pitchFamily="18" charset="0"/>
                        </a:rPr>
                        <m:t>𝑦</m:t>
                      </m:r>
                      <m:r>
                        <a:rPr lang="hu-HU" altLang="hu-HU" sz="2000" i="1" baseline="-25000" dirty="0" smtClean="0">
                          <a:latin typeface="Cambria Math" panose="02040503050406030204" pitchFamily="18" charset="0"/>
                        </a:rPr>
                        <m:t>1</m:t>
                      </m:r>
                      <m:r>
                        <a:rPr lang="hu-HU" altLang="hu-HU" sz="2000" i="1" dirty="0" smtClean="0">
                          <a:latin typeface="Cambria Math" panose="02040503050406030204" pitchFamily="18" charset="0"/>
                        </a:rPr>
                        <m:t>,</m:t>
                      </m:r>
                      <m:r>
                        <a:rPr lang="hu-HU" altLang="hu-HU" sz="2000" b="0" i="1" dirty="0" smtClean="0">
                          <a:latin typeface="Cambria Math" panose="02040503050406030204" pitchFamily="18" charset="0"/>
                        </a:rPr>
                        <m:t>𝑧</m:t>
                      </m:r>
                      <m:r>
                        <a:rPr lang="hu-HU" altLang="hu-HU" sz="2000" i="1" baseline="-25000" dirty="0">
                          <a:latin typeface="Cambria Math" panose="02040503050406030204" pitchFamily="18" charset="0"/>
                        </a:rPr>
                        <m:t>1</m:t>
                      </m:r>
                      <m:r>
                        <a:rPr lang="en-GB" altLang="hu-HU" sz="2000" i="1" dirty="0" smtClean="0">
                          <a:latin typeface="Cambria Math" panose="02040503050406030204" pitchFamily="18" charset="0"/>
                        </a:rPr>
                        <m:t>)</m:t>
                      </m:r>
                    </m:oMath>
                  </m:oMathPara>
                </a14:m>
                <a:endParaRPr lang="hu-HU" altLang="hu-HU" sz="2000" dirty="0"/>
              </a:p>
            </p:txBody>
          </p:sp>
        </mc:Choice>
        <mc:Fallback xmlns="">
          <p:sp>
            <p:nvSpPr>
              <p:cNvPr id="48164" name="Rectangle 85"/>
              <p:cNvSpPr>
                <a:spLocks noRot="1" noChangeAspect="1" noMove="1" noResize="1" noEditPoints="1" noAdjustHandles="1" noChangeArrowheads="1" noChangeShapeType="1" noTextEdit="1"/>
              </p:cNvSpPr>
              <p:nvPr/>
            </p:nvSpPr>
            <p:spPr bwMode="auto">
              <a:xfrm>
                <a:off x="3489773" y="2563644"/>
                <a:ext cx="1339406" cy="400110"/>
              </a:xfrm>
              <a:prstGeom prst="rect">
                <a:avLst/>
              </a:prstGeom>
              <a:blipFill>
                <a:blip r:embed="rId9"/>
                <a:stretch>
                  <a:fillRect b="-1692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hu-HU">
                    <a:noFill/>
                  </a:rPr>
                  <a:t> </a:t>
                </a:r>
              </a:p>
            </p:txBody>
          </p:sp>
        </mc:Fallback>
      </mc:AlternateContent>
      <p:sp>
        <p:nvSpPr>
          <p:cNvPr id="48165" name="Rectangle 93"/>
          <p:cNvSpPr>
            <a:spLocks noChangeArrowheads="1"/>
          </p:cNvSpPr>
          <p:nvPr/>
        </p:nvSpPr>
        <p:spPr bwMode="auto">
          <a:xfrm>
            <a:off x="4271872" y="4279052"/>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000" i="1" dirty="0"/>
              <a:t>y</a:t>
            </a:r>
          </a:p>
        </p:txBody>
      </p:sp>
      <mc:AlternateContent xmlns:mc="http://schemas.openxmlformats.org/markup-compatibility/2006" xmlns:a14="http://schemas.microsoft.com/office/drawing/2010/main">
        <mc:Choice Requires="a14">
          <p:sp>
            <p:nvSpPr>
              <p:cNvPr id="214110" name="Rectangle 94"/>
              <p:cNvSpPr>
                <a:spLocks noChangeArrowheads="1"/>
              </p:cNvSpPr>
              <p:nvPr/>
            </p:nvSpPr>
            <p:spPr bwMode="auto">
              <a:xfrm>
                <a:off x="6826116" y="2947970"/>
                <a:ext cx="1463093" cy="400110"/>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buNone/>
                </a:pPr>
                <a14:m>
                  <m:oMathPara xmlns:m="http://schemas.openxmlformats.org/officeDocument/2006/math">
                    <m:oMathParaPr>
                      <m:jc m:val="centerGroup"/>
                    </m:oMathParaPr>
                    <m:oMath xmlns:m="http://schemas.openxmlformats.org/officeDocument/2006/math">
                      <m:r>
                        <a:rPr lang="hu-HU" altLang="hu-HU" sz="2000" i="1" dirty="0" smtClean="0">
                          <a:latin typeface="Cambria Math" panose="02040503050406030204" pitchFamily="18" charset="0"/>
                        </a:rPr>
                        <m:t>[</m:t>
                      </m:r>
                      <m:sSub>
                        <m:sSubPr>
                          <m:ctrlPr>
                            <a:rPr lang="hu-HU" altLang="hu-HU" sz="2000" i="1" dirty="0">
                              <a:latin typeface="Cambria Math" panose="02040503050406030204" pitchFamily="18" charset="0"/>
                            </a:rPr>
                          </m:ctrlPr>
                        </m:sSubPr>
                        <m:e>
                          <m:r>
                            <a:rPr lang="hu-HU" altLang="hu-HU" sz="2000" i="1" dirty="0">
                              <a:latin typeface="Cambria Math" panose="02040503050406030204" pitchFamily="18" charset="0"/>
                            </a:rPr>
                            <m:t>𝑋</m:t>
                          </m:r>
                        </m:e>
                        <m:sub>
                          <m:r>
                            <a:rPr lang="hu-HU" altLang="hu-HU" sz="2000" i="1" dirty="0">
                              <a:latin typeface="Cambria Math" panose="02040503050406030204" pitchFamily="18" charset="0"/>
                            </a:rPr>
                            <m:t>1</m:t>
                          </m:r>
                        </m:sub>
                      </m:sSub>
                      <m:r>
                        <a:rPr lang="hu-HU" altLang="hu-HU" sz="2000" i="1" dirty="0">
                          <a:latin typeface="Cambria Math" panose="02040503050406030204" pitchFamily="18" charset="0"/>
                        </a:rPr>
                        <m:t>,</m:t>
                      </m:r>
                      <m:sSub>
                        <m:sSubPr>
                          <m:ctrlPr>
                            <a:rPr lang="hu-HU" altLang="hu-HU" sz="2000" i="1" dirty="0">
                              <a:latin typeface="Cambria Math" panose="02040503050406030204" pitchFamily="18" charset="0"/>
                            </a:rPr>
                          </m:ctrlPr>
                        </m:sSubPr>
                        <m:e>
                          <m:r>
                            <a:rPr lang="hu-HU" altLang="hu-HU" sz="2000" i="1" dirty="0">
                              <a:latin typeface="Cambria Math" panose="02040503050406030204" pitchFamily="18" charset="0"/>
                            </a:rPr>
                            <m:t>𝑌</m:t>
                          </m:r>
                        </m:e>
                        <m:sub>
                          <m:r>
                            <a:rPr lang="hu-HU" altLang="hu-HU" sz="2000" i="1" dirty="0">
                              <a:latin typeface="Cambria Math" panose="02040503050406030204" pitchFamily="18" charset="0"/>
                            </a:rPr>
                            <m:t>1</m:t>
                          </m:r>
                        </m:sub>
                      </m:sSub>
                      <m:r>
                        <a:rPr lang="hu-HU" altLang="hu-HU" sz="2000" i="1" dirty="0">
                          <a:latin typeface="Cambria Math" panose="02040503050406030204" pitchFamily="18" charset="0"/>
                        </a:rPr>
                        <m:t>,</m:t>
                      </m:r>
                      <m:sSub>
                        <m:sSubPr>
                          <m:ctrlPr>
                            <a:rPr lang="hu-HU" altLang="hu-HU" sz="2000" i="1" dirty="0" smtClean="0">
                              <a:latin typeface="Cambria Math" panose="02040503050406030204" pitchFamily="18" charset="0"/>
                            </a:rPr>
                          </m:ctrlPr>
                        </m:sSubPr>
                        <m:e>
                          <m:r>
                            <a:rPr lang="hu-HU" altLang="hu-HU" sz="2000" b="0" i="1" dirty="0" smtClean="0">
                              <a:latin typeface="Cambria Math" panose="02040503050406030204" pitchFamily="18" charset="0"/>
                            </a:rPr>
                            <m:t>𝑤</m:t>
                          </m:r>
                        </m:e>
                        <m:sub>
                          <m:r>
                            <a:rPr lang="hu-HU" altLang="hu-HU" sz="2000" i="1" dirty="0">
                              <a:latin typeface="Cambria Math" panose="02040503050406030204" pitchFamily="18" charset="0"/>
                            </a:rPr>
                            <m:t>1</m:t>
                          </m:r>
                        </m:sub>
                      </m:sSub>
                      <m:r>
                        <a:rPr lang="hu-HU" altLang="hu-HU" sz="2000" i="1" dirty="0">
                          <a:latin typeface="Cambria Math" panose="02040503050406030204" pitchFamily="18" charset="0"/>
                        </a:rPr>
                        <m:t>] </m:t>
                      </m:r>
                    </m:oMath>
                  </m:oMathPara>
                </a14:m>
                <a:endParaRPr lang="hu-HU" sz="2000" dirty="0"/>
              </a:p>
            </p:txBody>
          </p:sp>
        </mc:Choice>
        <mc:Fallback xmlns="">
          <p:sp>
            <p:nvSpPr>
              <p:cNvPr id="214110" name="Rectangle 94"/>
              <p:cNvSpPr>
                <a:spLocks noRot="1" noChangeAspect="1" noMove="1" noResize="1" noEditPoints="1" noAdjustHandles="1" noChangeArrowheads="1" noChangeShapeType="1" noTextEdit="1"/>
              </p:cNvSpPr>
              <p:nvPr/>
            </p:nvSpPr>
            <p:spPr bwMode="auto">
              <a:xfrm>
                <a:off x="6826116" y="2947970"/>
                <a:ext cx="1463093" cy="400110"/>
              </a:xfrm>
              <a:prstGeom prst="rect">
                <a:avLst/>
              </a:prstGeom>
              <a:blipFill>
                <a:blip r:embed="rId10"/>
                <a:stretch>
                  <a:fillRect b="-1692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hu-HU">
                    <a:noFill/>
                  </a:rPr>
                  <a:t> </a:t>
                </a:r>
              </a:p>
            </p:txBody>
          </p:sp>
        </mc:Fallback>
      </mc:AlternateContent>
      <p:sp>
        <p:nvSpPr>
          <p:cNvPr id="48167" name="Oval 95"/>
          <p:cNvSpPr>
            <a:spLocks noChangeArrowheads="1"/>
          </p:cNvSpPr>
          <p:nvPr/>
        </p:nvSpPr>
        <p:spPr bwMode="auto">
          <a:xfrm>
            <a:off x="4072641" y="2946195"/>
            <a:ext cx="71437" cy="71438"/>
          </a:xfrm>
          <a:prstGeom prst="ellipse">
            <a:avLst/>
          </a:prstGeom>
          <a:solidFill>
            <a:srgbClr val="0070C0"/>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48168" name="Oval 96"/>
          <p:cNvSpPr>
            <a:spLocks noChangeArrowheads="1"/>
          </p:cNvSpPr>
          <p:nvPr/>
        </p:nvSpPr>
        <p:spPr bwMode="auto">
          <a:xfrm>
            <a:off x="4359978" y="3486138"/>
            <a:ext cx="71438" cy="71437"/>
          </a:xfrm>
          <a:prstGeom prst="ellipse">
            <a:avLst/>
          </a:prstGeom>
          <a:solidFill>
            <a:srgbClr val="0070C0"/>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mc:AlternateContent xmlns:mc="http://schemas.openxmlformats.org/markup-compatibility/2006" xmlns:a14="http://schemas.microsoft.com/office/drawing/2010/main">
        <mc:Choice Requires="a14">
          <p:sp>
            <p:nvSpPr>
              <p:cNvPr id="48169" name="Rectangle 97"/>
              <p:cNvSpPr>
                <a:spLocks noChangeArrowheads="1"/>
              </p:cNvSpPr>
              <p:nvPr/>
            </p:nvSpPr>
            <p:spPr bwMode="auto">
              <a:xfrm>
                <a:off x="3521081" y="3828539"/>
                <a:ext cx="1339406" cy="400110"/>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14:m>
                  <m:oMathPara xmlns:m="http://schemas.openxmlformats.org/officeDocument/2006/math">
                    <m:oMathParaPr>
                      <m:jc m:val="centerGroup"/>
                    </m:oMathParaPr>
                    <m:oMath xmlns:m="http://schemas.openxmlformats.org/officeDocument/2006/math">
                      <m:r>
                        <a:rPr lang="en-GB" altLang="hu-HU" sz="2000" i="1" dirty="0" smtClean="0">
                          <a:latin typeface="Cambria Math" panose="02040503050406030204" pitchFamily="18" charset="0"/>
                        </a:rPr>
                        <m:t>(</m:t>
                      </m:r>
                      <m:r>
                        <a:rPr lang="hu-HU" altLang="hu-HU" sz="2000" i="1" dirty="0" smtClean="0">
                          <a:latin typeface="Cambria Math" panose="02040503050406030204" pitchFamily="18" charset="0"/>
                        </a:rPr>
                        <m:t>𝑥</m:t>
                      </m:r>
                      <m:r>
                        <a:rPr lang="hu-HU" altLang="hu-HU" sz="2000" i="1" baseline="-25000" dirty="0" smtClean="0">
                          <a:latin typeface="Cambria Math" panose="02040503050406030204" pitchFamily="18" charset="0"/>
                        </a:rPr>
                        <m:t>3</m:t>
                      </m:r>
                      <m:r>
                        <a:rPr lang="hu-HU" altLang="hu-HU" sz="2000" i="1" dirty="0" smtClean="0">
                          <a:latin typeface="Cambria Math" panose="02040503050406030204" pitchFamily="18" charset="0"/>
                        </a:rPr>
                        <m:t>,</m:t>
                      </m:r>
                      <m:r>
                        <a:rPr lang="hu-HU" altLang="hu-HU" sz="2000" i="1" dirty="0" smtClean="0">
                          <a:latin typeface="Cambria Math" panose="02040503050406030204" pitchFamily="18" charset="0"/>
                        </a:rPr>
                        <m:t>𝑦</m:t>
                      </m:r>
                      <m:r>
                        <a:rPr lang="hu-HU" altLang="hu-HU" sz="2000" i="1" baseline="-25000" dirty="0" smtClean="0">
                          <a:latin typeface="Cambria Math" panose="02040503050406030204" pitchFamily="18" charset="0"/>
                        </a:rPr>
                        <m:t>3</m:t>
                      </m:r>
                      <m:r>
                        <a:rPr lang="hu-HU" altLang="hu-HU" sz="2000" i="1" dirty="0">
                          <a:latin typeface="Cambria Math" panose="02040503050406030204" pitchFamily="18" charset="0"/>
                        </a:rPr>
                        <m:t>,</m:t>
                      </m:r>
                      <m:r>
                        <a:rPr lang="hu-HU" altLang="hu-HU" sz="2000" b="0" i="1" dirty="0" smtClean="0">
                          <a:latin typeface="Cambria Math" panose="02040503050406030204" pitchFamily="18" charset="0"/>
                        </a:rPr>
                        <m:t>𝑧</m:t>
                      </m:r>
                      <m:r>
                        <a:rPr lang="hu-HU" altLang="hu-HU" sz="2000" i="1" baseline="-25000" dirty="0">
                          <a:latin typeface="Cambria Math" panose="02040503050406030204" pitchFamily="18" charset="0"/>
                        </a:rPr>
                        <m:t>3</m:t>
                      </m:r>
                      <m:r>
                        <a:rPr lang="en-GB" altLang="hu-HU" sz="2000" i="1" dirty="0" smtClean="0">
                          <a:latin typeface="Cambria Math" panose="02040503050406030204" pitchFamily="18" charset="0"/>
                        </a:rPr>
                        <m:t>)</m:t>
                      </m:r>
                    </m:oMath>
                  </m:oMathPara>
                </a14:m>
                <a:endParaRPr lang="hu-HU" altLang="hu-HU" sz="2000" dirty="0"/>
              </a:p>
            </p:txBody>
          </p:sp>
        </mc:Choice>
        <mc:Fallback xmlns="">
          <p:sp>
            <p:nvSpPr>
              <p:cNvPr id="48169" name="Rectangle 97"/>
              <p:cNvSpPr>
                <a:spLocks noRot="1" noChangeAspect="1" noMove="1" noResize="1" noEditPoints="1" noAdjustHandles="1" noChangeArrowheads="1" noChangeShapeType="1" noTextEdit="1"/>
              </p:cNvSpPr>
              <p:nvPr/>
            </p:nvSpPr>
            <p:spPr bwMode="auto">
              <a:xfrm>
                <a:off x="3521081" y="3828539"/>
                <a:ext cx="1339406" cy="400110"/>
              </a:xfrm>
              <a:prstGeom prst="rect">
                <a:avLst/>
              </a:prstGeom>
              <a:blipFill>
                <a:blip r:embed="rId11"/>
                <a:stretch>
                  <a:fillRect b="-16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hu-HU">
                    <a:noFill/>
                  </a:rPr>
                  <a:t> </a:t>
                </a:r>
              </a:p>
            </p:txBody>
          </p:sp>
        </mc:Fallback>
      </mc:AlternateContent>
      <p:sp>
        <p:nvSpPr>
          <p:cNvPr id="48172" name="Oval 104"/>
          <p:cNvSpPr>
            <a:spLocks noChangeArrowheads="1"/>
          </p:cNvSpPr>
          <p:nvPr/>
        </p:nvSpPr>
        <p:spPr bwMode="auto">
          <a:xfrm>
            <a:off x="4067944" y="2946195"/>
            <a:ext cx="93662" cy="111125"/>
          </a:xfrm>
          <a:prstGeom prst="ellipse">
            <a:avLst/>
          </a:prstGeom>
          <a:solidFill>
            <a:srgbClr val="0070C0"/>
          </a:solidFill>
          <a:ln w="12700">
            <a:solidFill>
              <a:schemeClr val="bg2"/>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48173" name="Oval 105"/>
          <p:cNvSpPr>
            <a:spLocks noChangeArrowheads="1"/>
          </p:cNvSpPr>
          <p:nvPr/>
        </p:nvSpPr>
        <p:spPr bwMode="auto">
          <a:xfrm>
            <a:off x="4359978" y="3486138"/>
            <a:ext cx="93663" cy="111125"/>
          </a:xfrm>
          <a:prstGeom prst="ellipse">
            <a:avLst/>
          </a:prstGeom>
          <a:solidFill>
            <a:srgbClr val="0070C0"/>
          </a:solidFill>
          <a:ln w="12700">
            <a:solidFill>
              <a:schemeClr val="bg2"/>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48174" name="Oval 106"/>
          <p:cNvSpPr>
            <a:spLocks noChangeArrowheads="1"/>
          </p:cNvSpPr>
          <p:nvPr/>
        </p:nvSpPr>
        <p:spPr bwMode="auto">
          <a:xfrm>
            <a:off x="3899116" y="3736007"/>
            <a:ext cx="93663" cy="111125"/>
          </a:xfrm>
          <a:prstGeom prst="ellipse">
            <a:avLst/>
          </a:prstGeom>
          <a:solidFill>
            <a:srgbClr val="0070C0"/>
          </a:solidFill>
          <a:ln w="12700">
            <a:solidFill>
              <a:schemeClr val="bg2"/>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214123" name="Oval 107"/>
          <p:cNvSpPr>
            <a:spLocks noChangeArrowheads="1"/>
          </p:cNvSpPr>
          <p:nvPr/>
        </p:nvSpPr>
        <p:spPr bwMode="auto">
          <a:xfrm>
            <a:off x="7384166" y="3343263"/>
            <a:ext cx="93662" cy="111125"/>
          </a:xfrm>
          <a:prstGeom prst="ellipse">
            <a:avLst/>
          </a:prstGeom>
          <a:solidFill>
            <a:schemeClr val="tx2"/>
          </a:solidFill>
          <a:ln w="12700">
            <a:solidFill>
              <a:schemeClr val="bg2"/>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214124" name="Oval 108"/>
          <p:cNvSpPr>
            <a:spLocks noChangeArrowheads="1"/>
          </p:cNvSpPr>
          <p:nvPr/>
        </p:nvSpPr>
        <p:spPr bwMode="auto">
          <a:xfrm>
            <a:off x="7744528" y="3917938"/>
            <a:ext cx="93663" cy="111125"/>
          </a:xfrm>
          <a:prstGeom prst="ellipse">
            <a:avLst/>
          </a:prstGeom>
          <a:solidFill>
            <a:schemeClr val="tx2"/>
          </a:solidFill>
          <a:ln w="12700">
            <a:solidFill>
              <a:schemeClr val="bg2"/>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214125" name="Oval 109"/>
          <p:cNvSpPr>
            <a:spLocks noChangeArrowheads="1"/>
          </p:cNvSpPr>
          <p:nvPr/>
        </p:nvSpPr>
        <p:spPr bwMode="auto">
          <a:xfrm>
            <a:off x="6952366" y="3775063"/>
            <a:ext cx="93662" cy="111125"/>
          </a:xfrm>
          <a:prstGeom prst="ellipse">
            <a:avLst/>
          </a:prstGeom>
          <a:solidFill>
            <a:schemeClr val="tx2"/>
          </a:solidFill>
          <a:ln w="12700">
            <a:solidFill>
              <a:schemeClr val="bg2"/>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mc:AlternateContent xmlns:mc="http://schemas.openxmlformats.org/markup-compatibility/2006" xmlns:a14="http://schemas.microsoft.com/office/drawing/2010/main">
        <mc:Choice Requires="a14">
          <p:sp>
            <p:nvSpPr>
              <p:cNvPr id="48178" name="Rectangle 122"/>
              <p:cNvSpPr>
                <a:spLocks noChangeArrowheads="1"/>
              </p:cNvSpPr>
              <p:nvPr/>
            </p:nvSpPr>
            <p:spPr bwMode="auto">
              <a:xfrm>
                <a:off x="4344298" y="3356081"/>
                <a:ext cx="1339406" cy="400110"/>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14:m>
                  <m:oMathPara xmlns:m="http://schemas.openxmlformats.org/officeDocument/2006/math">
                    <m:oMathParaPr>
                      <m:jc m:val="centerGroup"/>
                    </m:oMathParaPr>
                    <m:oMath xmlns:m="http://schemas.openxmlformats.org/officeDocument/2006/math">
                      <m:r>
                        <a:rPr lang="en-GB" altLang="hu-HU" sz="2000" i="1" dirty="0" smtClean="0">
                          <a:latin typeface="Cambria Math" panose="02040503050406030204" pitchFamily="18" charset="0"/>
                        </a:rPr>
                        <m:t>(</m:t>
                      </m:r>
                      <m:r>
                        <a:rPr lang="hu-HU" altLang="hu-HU" sz="2000" i="1" dirty="0">
                          <a:latin typeface="Cambria Math" panose="02040503050406030204" pitchFamily="18" charset="0"/>
                        </a:rPr>
                        <m:t>𝑥</m:t>
                      </m:r>
                      <m:r>
                        <a:rPr lang="en-GB" altLang="hu-HU" sz="2000" i="1" baseline="-25000" dirty="0">
                          <a:latin typeface="Cambria Math" panose="02040503050406030204" pitchFamily="18" charset="0"/>
                        </a:rPr>
                        <m:t>2</m:t>
                      </m:r>
                      <m:r>
                        <a:rPr lang="hu-HU" altLang="hu-HU" sz="2000" i="1" dirty="0">
                          <a:latin typeface="Cambria Math" panose="02040503050406030204" pitchFamily="18" charset="0"/>
                        </a:rPr>
                        <m:t>,</m:t>
                      </m:r>
                      <m:r>
                        <a:rPr lang="hu-HU" altLang="hu-HU" sz="2000" i="1" dirty="0">
                          <a:latin typeface="Cambria Math" panose="02040503050406030204" pitchFamily="18" charset="0"/>
                        </a:rPr>
                        <m:t>𝑦</m:t>
                      </m:r>
                      <m:r>
                        <a:rPr lang="en-GB" altLang="hu-HU" sz="2000" i="1" baseline="-25000" dirty="0" smtClean="0">
                          <a:latin typeface="Cambria Math" panose="02040503050406030204" pitchFamily="18" charset="0"/>
                        </a:rPr>
                        <m:t>2</m:t>
                      </m:r>
                      <m:r>
                        <a:rPr lang="hu-HU" altLang="hu-HU" sz="2000" i="1" dirty="0">
                          <a:latin typeface="Cambria Math" panose="02040503050406030204" pitchFamily="18" charset="0"/>
                        </a:rPr>
                        <m:t>,</m:t>
                      </m:r>
                      <m:r>
                        <a:rPr lang="hu-HU" altLang="hu-HU" sz="2000" b="0" i="1" dirty="0" smtClean="0">
                          <a:latin typeface="Cambria Math" panose="02040503050406030204" pitchFamily="18" charset="0"/>
                        </a:rPr>
                        <m:t>𝑧</m:t>
                      </m:r>
                      <m:r>
                        <a:rPr lang="en-GB" altLang="hu-HU" sz="2000" i="1" baseline="-25000" dirty="0">
                          <a:latin typeface="Cambria Math" panose="02040503050406030204" pitchFamily="18" charset="0"/>
                        </a:rPr>
                        <m:t>2</m:t>
                      </m:r>
                      <m:r>
                        <a:rPr lang="en-GB" altLang="hu-HU" sz="2000" i="1" dirty="0" smtClean="0">
                          <a:latin typeface="Cambria Math" panose="02040503050406030204" pitchFamily="18" charset="0"/>
                        </a:rPr>
                        <m:t>)</m:t>
                      </m:r>
                    </m:oMath>
                  </m:oMathPara>
                </a14:m>
                <a:endParaRPr lang="hu-HU" altLang="hu-HU" sz="2000" dirty="0"/>
              </a:p>
            </p:txBody>
          </p:sp>
        </mc:Choice>
        <mc:Fallback xmlns="">
          <p:sp>
            <p:nvSpPr>
              <p:cNvPr id="48178" name="Rectangle 122"/>
              <p:cNvSpPr>
                <a:spLocks noRot="1" noChangeAspect="1" noMove="1" noResize="1" noEditPoints="1" noAdjustHandles="1" noChangeArrowheads="1" noChangeShapeType="1" noTextEdit="1"/>
              </p:cNvSpPr>
              <p:nvPr/>
            </p:nvSpPr>
            <p:spPr bwMode="auto">
              <a:xfrm>
                <a:off x="4344298" y="3356081"/>
                <a:ext cx="1339406" cy="400110"/>
              </a:xfrm>
              <a:prstGeom prst="rect">
                <a:avLst/>
              </a:prstGeom>
              <a:blipFill>
                <a:blip r:embed="rId12"/>
                <a:stretch>
                  <a:fillRect b="-1692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214139" name="Rectangle 123"/>
              <p:cNvSpPr>
                <a:spLocks noChangeArrowheads="1"/>
              </p:cNvSpPr>
              <p:nvPr/>
            </p:nvSpPr>
            <p:spPr bwMode="auto">
              <a:xfrm>
                <a:off x="7744528" y="3867738"/>
                <a:ext cx="1480982" cy="400110"/>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buNone/>
                </a:pPr>
                <a14:m>
                  <m:oMathPara xmlns:m="http://schemas.openxmlformats.org/officeDocument/2006/math">
                    <m:oMathParaPr>
                      <m:jc m:val="centerGroup"/>
                    </m:oMathParaPr>
                    <m:oMath xmlns:m="http://schemas.openxmlformats.org/officeDocument/2006/math">
                      <m:r>
                        <a:rPr lang="hu-HU" altLang="hu-HU" sz="2000" i="1" dirty="0" smtClean="0">
                          <a:latin typeface="Cambria Math" panose="02040503050406030204" pitchFamily="18" charset="0"/>
                        </a:rPr>
                        <m:t>[</m:t>
                      </m:r>
                      <m:sSub>
                        <m:sSubPr>
                          <m:ctrlPr>
                            <a:rPr lang="hu-HU" altLang="hu-HU" sz="2000" i="1" dirty="0">
                              <a:latin typeface="Cambria Math" panose="02040503050406030204" pitchFamily="18" charset="0"/>
                            </a:rPr>
                          </m:ctrlPr>
                        </m:sSubPr>
                        <m:e>
                          <m:r>
                            <a:rPr lang="hu-HU" altLang="hu-HU" sz="2000" i="1" dirty="0">
                              <a:latin typeface="Cambria Math" panose="02040503050406030204" pitchFamily="18" charset="0"/>
                            </a:rPr>
                            <m:t>𝑋</m:t>
                          </m:r>
                        </m:e>
                        <m:sub>
                          <m:r>
                            <a:rPr lang="hu-HU" altLang="hu-HU" sz="2000" b="0" i="1" dirty="0" smtClean="0">
                              <a:latin typeface="Cambria Math" panose="02040503050406030204" pitchFamily="18" charset="0"/>
                            </a:rPr>
                            <m:t>2</m:t>
                          </m:r>
                        </m:sub>
                      </m:sSub>
                      <m:r>
                        <a:rPr lang="hu-HU" altLang="hu-HU" sz="2000" i="1" dirty="0">
                          <a:latin typeface="Cambria Math" panose="02040503050406030204" pitchFamily="18" charset="0"/>
                        </a:rPr>
                        <m:t>,</m:t>
                      </m:r>
                      <m:sSub>
                        <m:sSubPr>
                          <m:ctrlPr>
                            <a:rPr lang="hu-HU" altLang="hu-HU" sz="2000" i="1" dirty="0">
                              <a:latin typeface="Cambria Math" panose="02040503050406030204" pitchFamily="18" charset="0"/>
                            </a:rPr>
                          </m:ctrlPr>
                        </m:sSubPr>
                        <m:e>
                          <m:r>
                            <a:rPr lang="hu-HU" altLang="hu-HU" sz="2000" i="1" dirty="0">
                              <a:latin typeface="Cambria Math" panose="02040503050406030204" pitchFamily="18" charset="0"/>
                            </a:rPr>
                            <m:t>𝑌</m:t>
                          </m:r>
                        </m:e>
                        <m:sub>
                          <m:r>
                            <a:rPr lang="hu-HU" altLang="hu-HU" sz="2000" b="0" i="1" dirty="0" smtClean="0">
                              <a:latin typeface="Cambria Math" panose="02040503050406030204" pitchFamily="18" charset="0"/>
                            </a:rPr>
                            <m:t>2</m:t>
                          </m:r>
                        </m:sub>
                      </m:sSub>
                      <m:r>
                        <a:rPr lang="hu-HU" altLang="hu-HU" sz="2000" i="1" dirty="0">
                          <a:latin typeface="Cambria Math" panose="02040503050406030204" pitchFamily="18" charset="0"/>
                        </a:rPr>
                        <m:t>,</m:t>
                      </m:r>
                      <m:sSub>
                        <m:sSubPr>
                          <m:ctrlPr>
                            <a:rPr lang="hu-HU" altLang="hu-HU" sz="2000" i="1" dirty="0">
                              <a:latin typeface="Cambria Math" panose="02040503050406030204" pitchFamily="18" charset="0"/>
                            </a:rPr>
                          </m:ctrlPr>
                        </m:sSubPr>
                        <m:e>
                          <m:r>
                            <a:rPr lang="hu-HU" altLang="hu-HU" sz="2000" b="0" i="1" dirty="0" smtClean="0">
                              <a:latin typeface="Cambria Math" panose="02040503050406030204" pitchFamily="18" charset="0"/>
                            </a:rPr>
                            <m:t>𝑤</m:t>
                          </m:r>
                        </m:e>
                        <m:sub>
                          <m:r>
                            <a:rPr lang="hu-HU" altLang="hu-HU" sz="2000" b="0" i="1" dirty="0" smtClean="0">
                              <a:latin typeface="Cambria Math" panose="02040503050406030204" pitchFamily="18" charset="0"/>
                            </a:rPr>
                            <m:t>2</m:t>
                          </m:r>
                        </m:sub>
                      </m:sSub>
                      <m:r>
                        <a:rPr lang="hu-HU" altLang="hu-HU" sz="2000" i="1" dirty="0">
                          <a:latin typeface="Cambria Math" panose="02040503050406030204" pitchFamily="18" charset="0"/>
                        </a:rPr>
                        <m:t>] </m:t>
                      </m:r>
                    </m:oMath>
                  </m:oMathPara>
                </a14:m>
                <a:endParaRPr lang="hu-HU" sz="2000" dirty="0"/>
              </a:p>
            </p:txBody>
          </p:sp>
        </mc:Choice>
        <mc:Fallback xmlns="">
          <p:sp>
            <p:nvSpPr>
              <p:cNvPr id="214139" name="Rectangle 123"/>
              <p:cNvSpPr>
                <a:spLocks noRot="1" noChangeAspect="1" noMove="1" noResize="1" noEditPoints="1" noAdjustHandles="1" noChangeArrowheads="1" noChangeShapeType="1" noTextEdit="1"/>
              </p:cNvSpPr>
              <p:nvPr/>
            </p:nvSpPr>
            <p:spPr bwMode="auto">
              <a:xfrm>
                <a:off x="7744528" y="3867738"/>
                <a:ext cx="1480982" cy="400110"/>
              </a:xfrm>
              <a:prstGeom prst="rect">
                <a:avLst/>
              </a:prstGeom>
              <a:blipFill>
                <a:blip r:embed="rId13"/>
                <a:stretch>
                  <a:fillRect b="-16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214140" name="Rectangle 124"/>
              <p:cNvSpPr>
                <a:spLocks noChangeArrowheads="1"/>
              </p:cNvSpPr>
              <p:nvPr/>
            </p:nvSpPr>
            <p:spPr bwMode="auto">
              <a:xfrm>
                <a:off x="6335978" y="3886188"/>
                <a:ext cx="1480982" cy="400110"/>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buNone/>
                </a:pPr>
                <a14:m>
                  <m:oMathPara xmlns:m="http://schemas.openxmlformats.org/officeDocument/2006/math">
                    <m:oMathParaPr>
                      <m:jc m:val="centerGroup"/>
                    </m:oMathParaPr>
                    <m:oMath xmlns:m="http://schemas.openxmlformats.org/officeDocument/2006/math">
                      <m:r>
                        <a:rPr lang="hu-HU" altLang="hu-HU" sz="2000" i="1" dirty="0" smtClean="0">
                          <a:latin typeface="Cambria Math" panose="02040503050406030204" pitchFamily="18" charset="0"/>
                        </a:rPr>
                        <m:t>[</m:t>
                      </m:r>
                      <m:sSub>
                        <m:sSubPr>
                          <m:ctrlPr>
                            <a:rPr lang="hu-HU" altLang="hu-HU" sz="2000" i="1" dirty="0">
                              <a:latin typeface="Cambria Math" panose="02040503050406030204" pitchFamily="18" charset="0"/>
                            </a:rPr>
                          </m:ctrlPr>
                        </m:sSubPr>
                        <m:e>
                          <m:r>
                            <a:rPr lang="hu-HU" altLang="hu-HU" sz="2000" i="1" dirty="0">
                              <a:latin typeface="Cambria Math" panose="02040503050406030204" pitchFamily="18" charset="0"/>
                            </a:rPr>
                            <m:t>𝑋</m:t>
                          </m:r>
                        </m:e>
                        <m:sub>
                          <m:r>
                            <a:rPr lang="hu-HU" altLang="hu-HU" sz="2000" b="0" i="1" dirty="0" smtClean="0">
                              <a:latin typeface="Cambria Math" panose="02040503050406030204" pitchFamily="18" charset="0"/>
                            </a:rPr>
                            <m:t>3</m:t>
                          </m:r>
                        </m:sub>
                      </m:sSub>
                      <m:r>
                        <a:rPr lang="hu-HU" altLang="hu-HU" sz="2000" i="1" dirty="0">
                          <a:latin typeface="Cambria Math" panose="02040503050406030204" pitchFamily="18" charset="0"/>
                        </a:rPr>
                        <m:t>,</m:t>
                      </m:r>
                      <m:sSub>
                        <m:sSubPr>
                          <m:ctrlPr>
                            <a:rPr lang="hu-HU" altLang="hu-HU" sz="2000" i="1" dirty="0">
                              <a:latin typeface="Cambria Math" panose="02040503050406030204" pitchFamily="18" charset="0"/>
                            </a:rPr>
                          </m:ctrlPr>
                        </m:sSubPr>
                        <m:e>
                          <m:r>
                            <a:rPr lang="hu-HU" altLang="hu-HU" sz="2000" i="1" dirty="0">
                              <a:latin typeface="Cambria Math" panose="02040503050406030204" pitchFamily="18" charset="0"/>
                            </a:rPr>
                            <m:t>𝑌</m:t>
                          </m:r>
                        </m:e>
                        <m:sub>
                          <m:r>
                            <a:rPr lang="hu-HU" altLang="hu-HU" sz="2000" b="0" i="1" dirty="0" smtClean="0">
                              <a:latin typeface="Cambria Math" panose="02040503050406030204" pitchFamily="18" charset="0"/>
                            </a:rPr>
                            <m:t>3</m:t>
                          </m:r>
                        </m:sub>
                      </m:sSub>
                      <m:r>
                        <a:rPr lang="hu-HU" altLang="hu-HU" sz="2000" i="1" dirty="0">
                          <a:latin typeface="Cambria Math" panose="02040503050406030204" pitchFamily="18" charset="0"/>
                        </a:rPr>
                        <m:t>,</m:t>
                      </m:r>
                      <m:sSub>
                        <m:sSubPr>
                          <m:ctrlPr>
                            <a:rPr lang="hu-HU" altLang="hu-HU" sz="2000" i="1" dirty="0">
                              <a:latin typeface="Cambria Math" panose="02040503050406030204" pitchFamily="18" charset="0"/>
                            </a:rPr>
                          </m:ctrlPr>
                        </m:sSubPr>
                        <m:e>
                          <m:r>
                            <a:rPr lang="hu-HU" altLang="hu-HU" sz="2000" b="0" i="1" dirty="0" smtClean="0">
                              <a:latin typeface="Cambria Math" panose="02040503050406030204" pitchFamily="18" charset="0"/>
                            </a:rPr>
                            <m:t>𝑤</m:t>
                          </m:r>
                        </m:e>
                        <m:sub>
                          <m:r>
                            <a:rPr lang="hu-HU" altLang="hu-HU" sz="2000" b="0" i="1" dirty="0" smtClean="0">
                              <a:latin typeface="Cambria Math" panose="02040503050406030204" pitchFamily="18" charset="0"/>
                            </a:rPr>
                            <m:t>3</m:t>
                          </m:r>
                        </m:sub>
                      </m:sSub>
                      <m:r>
                        <a:rPr lang="hu-HU" altLang="hu-HU" sz="2000" i="1" dirty="0">
                          <a:latin typeface="Cambria Math" panose="02040503050406030204" pitchFamily="18" charset="0"/>
                        </a:rPr>
                        <m:t>] </m:t>
                      </m:r>
                    </m:oMath>
                  </m:oMathPara>
                </a14:m>
                <a:endParaRPr lang="hu-HU" sz="2000" dirty="0"/>
              </a:p>
            </p:txBody>
          </p:sp>
        </mc:Choice>
        <mc:Fallback xmlns="">
          <p:sp>
            <p:nvSpPr>
              <p:cNvPr id="214140" name="Rectangle 124"/>
              <p:cNvSpPr>
                <a:spLocks noRot="1" noChangeAspect="1" noMove="1" noResize="1" noEditPoints="1" noAdjustHandles="1" noChangeArrowheads="1" noChangeShapeType="1" noTextEdit="1"/>
              </p:cNvSpPr>
              <p:nvPr/>
            </p:nvSpPr>
            <p:spPr bwMode="auto">
              <a:xfrm>
                <a:off x="6335978" y="3886188"/>
                <a:ext cx="1480982" cy="400110"/>
              </a:xfrm>
              <a:prstGeom prst="rect">
                <a:avLst/>
              </a:prstGeom>
              <a:blipFill>
                <a:blip r:embed="rId14"/>
                <a:stretch>
                  <a:fillRect b="-16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hu-HU">
                    <a:noFill/>
                  </a:rPr>
                  <a:t> </a:t>
                </a:r>
              </a:p>
            </p:txBody>
          </p:sp>
        </mc:Fallback>
      </mc:AlternateContent>
      <p:sp>
        <p:nvSpPr>
          <p:cNvPr id="214141" name="Line 125"/>
          <p:cNvSpPr>
            <a:spLocks noChangeShapeType="1"/>
          </p:cNvSpPr>
          <p:nvPr/>
        </p:nvSpPr>
        <p:spPr bwMode="auto">
          <a:xfrm flipH="1" flipV="1">
            <a:off x="1985078" y="3486138"/>
            <a:ext cx="5357813" cy="144462"/>
          </a:xfrm>
          <a:prstGeom prst="line">
            <a:avLst/>
          </a:prstGeom>
          <a:noFill/>
          <a:ln w="76200">
            <a:solidFill>
              <a:srgbClr val="18E63A"/>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8" name="Line 3"/>
          <p:cNvSpPr>
            <a:spLocks noChangeShapeType="1"/>
          </p:cNvSpPr>
          <p:nvPr/>
        </p:nvSpPr>
        <p:spPr bwMode="auto">
          <a:xfrm>
            <a:off x="6670667" y="5022450"/>
            <a:ext cx="182454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 name="Szövegdoboz 3"/>
          <p:cNvSpPr txBox="1"/>
          <p:nvPr/>
        </p:nvSpPr>
        <p:spPr>
          <a:xfrm>
            <a:off x="3899116" y="4938700"/>
            <a:ext cx="861133" cy="400110"/>
          </a:xfrm>
          <a:prstGeom prst="rect">
            <a:avLst/>
          </a:prstGeom>
          <a:noFill/>
        </p:spPr>
        <p:txBody>
          <a:bodyPr wrap="none" rtlCol="0">
            <a:spAutoFit/>
          </a:bodyPr>
          <a:lstStyle/>
          <a:p>
            <a:r>
              <a:rPr lang="hu-HU" dirty="0" err="1" smtClean="0">
                <a:latin typeface="+mn-lt"/>
              </a:rPr>
              <a:t>Model</a:t>
            </a:r>
            <a:endParaRPr lang="en-US" dirty="0">
              <a:latin typeface="+mn-lt"/>
            </a:endParaRPr>
          </a:p>
        </p:txBody>
      </p:sp>
      <p:sp>
        <p:nvSpPr>
          <p:cNvPr id="57" name="Szövegdoboz 56"/>
          <p:cNvSpPr txBox="1"/>
          <p:nvPr/>
        </p:nvSpPr>
        <p:spPr>
          <a:xfrm>
            <a:off x="7198218" y="5102369"/>
            <a:ext cx="823752" cy="400110"/>
          </a:xfrm>
          <a:prstGeom prst="rect">
            <a:avLst/>
          </a:prstGeom>
          <a:noFill/>
        </p:spPr>
        <p:txBody>
          <a:bodyPr wrap="none" rtlCol="0">
            <a:spAutoFit/>
          </a:bodyPr>
          <a:lstStyle/>
          <a:p>
            <a:r>
              <a:rPr lang="en-US" dirty="0" smtClean="0">
                <a:latin typeface="+mn-lt"/>
              </a:rPr>
              <a:t>Image</a:t>
            </a:r>
            <a:endParaRPr lang="en-US" dirty="0">
              <a:latin typeface="+mn-lt"/>
            </a:endParaRPr>
          </a:p>
        </p:txBody>
      </p:sp>
      <mc:AlternateContent xmlns:mc="http://schemas.openxmlformats.org/markup-compatibility/2006" xmlns:a14="http://schemas.microsoft.com/office/drawing/2010/main">
        <mc:Choice Requires="a14">
          <p:sp>
            <p:nvSpPr>
              <p:cNvPr id="59" name="Rectangle 31"/>
              <p:cNvSpPr>
                <a:spLocks noChangeArrowheads="1"/>
              </p:cNvSpPr>
              <p:nvPr/>
            </p:nvSpPr>
            <p:spPr bwMode="auto">
              <a:xfrm>
                <a:off x="1639038" y="1244753"/>
                <a:ext cx="2283959" cy="994311"/>
              </a:xfrm>
              <a:prstGeom prst="rect">
                <a:avLst/>
              </a:prstGeom>
              <a:noFill/>
              <a:ln w="12700">
                <a:solidFill>
                  <a:schemeClr val="tx1"/>
                </a:solidFill>
                <a:miter lim="800000"/>
                <a:headEnd/>
                <a:tailEnd/>
              </a:ln>
              <a:extLst>
                <a:ext uri="{909E8E84-426E-40DD-AFC4-6F175D3DCCD1}">
                  <a14:hiddenFill>
                    <a:solidFill>
                      <a:srgbClr val="FFFFFF"/>
                    </a:solidFill>
                  </a14:hiddenFill>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14:m>
                  <m:oMathPara xmlns:m="http://schemas.openxmlformats.org/officeDocument/2006/math">
                    <m:oMathParaPr>
                      <m:jc m:val="left"/>
                    </m:oMathParaPr>
                    <m:oMath xmlns:m="http://schemas.openxmlformats.org/officeDocument/2006/math">
                      <m:r>
                        <a:rPr lang="hu-HU" altLang="hu-HU" sz="2000" i="1" dirty="0" smtClean="0">
                          <a:latin typeface="Cambria Math" panose="02040503050406030204" pitchFamily="18" charset="0"/>
                        </a:rPr>
                        <m:t>𝑥</m:t>
                      </m:r>
                      <m:r>
                        <a:rPr lang="en-US" altLang="hu-HU" sz="2000" i="1" dirty="0">
                          <a:latin typeface="Cambria Math" panose="02040503050406030204" pitchFamily="18" charset="0"/>
                        </a:rPr>
                        <m:t>=</m:t>
                      </m:r>
                      <m:r>
                        <a:rPr lang="en-GB" altLang="hu-HU" sz="2000" i="1" dirty="0">
                          <a:latin typeface="Cambria Math" panose="02040503050406030204" pitchFamily="18" charset="0"/>
                        </a:rPr>
                        <m:t>𝑎</m:t>
                      </m:r>
                      <m:r>
                        <a:rPr lang="hu-HU" altLang="hu-HU" sz="2000" i="1" baseline="-25000" dirty="0">
                          <a:latin typeface="Cambria Math" panose="02040503050406030204" pitchFamily="18" charset="0"/>
                        </a:rPr>
                        <m:t>𝑥</m:t>
                      </m:r>
                      <m:r>
                        <a:rPr lang="hu-HU" altLang="hu-HU" sz="2000" i="1" dirty="0" smtClean="0">
                          <a:latin typeface="Cambria Math" panose="02040503050406030204" pitchFamily="18" charset="0"/>
                        </a:rPr>
                        <m:t>𝑢</m:t>
                      </m:r>
                      <m:r>
                        <a:rPr lang="en-GB" altLang="hu-HU" sz="2000" i="1" dirty="0" smtClean="0">
                          <a:latin typeface="Cambria Math" panose="02040503050406030204" pitchFamily="18" charset="0"/>
                        </a:rPr>
                        <m:t>+</m:t>
                      </m:r>
                      <m:r>
                        <a:rPr lang="en-GB" altLang="hu-HU" sz="2000" i="1" dirty="0">
                          <a:latin typeface="Cambria Math" panose="02040503050406030204" pitchFamily="18" charset="0"/>
                        </a:rPr>
                        <m:t>𝑏</m:t>
                      </m:r>
                      <m:r>
                        <a:rPr lang="hu-HU" altLang="hu-HU" sz="2000" i="1" baseline="-25000" dirty="0" smtClean="0">
                          <a:latin typeface="Cambria Math" panose="02040503050406030204" pitchFamily="18" charset="0"/>
                        </a:rPr>
                        <m:t>𝑥</m:t>
                      </m:r>
                      <m:r>
                        <a:rPr lang="hu-HU" altLang="hu-HU" sz="2000" i="1" dirty="0" smtClean="0">
                          <a:latin typeface="Cambria Math" panose="02040503050406030204" pitchFamily="18" charset="0"/>
                        </a:rPr>
                        <m:t>𝑣</m:t>
                      </m:r>
                      <m:r>
                        <a:rPr lang="en-GB" altLang="hu-HU" sz="2000" i="1" dirty="0">
                          <a:latin typeface="Cambria Math" panose="02040503050406030204" pitchFamily="18" charset="0"/>
                        </a:rPr>
                        <m:t>+</m:t>
                      </m:r>
                      <m:r>
                        <a:rPr lang="en-GB" altLang="hu-HU" sz="2000" i="1" dirty="0">
                          <a:latin typeface="Cambria Math" panose="02040503050406030204" pitchFamily="18" charset="0"/>
                        </a:rPr>
                        <m:t>𝑐</m:t>
                      </m:r>
                      <m:r>
                        <m:rPr>
                          <m:nor/>
                        </m:rPr>
                        <a:rPr lang="en-US" altLang="hu-HU" sz="2000" b="0" i="1" baseline="-25000" dirty="0" smtClean="0"/>
                        <m:t>x</m:t>
                      </m:r>
                    </m:oMath>
                  </m:oMathPara>
                </a14:m>
                <a:endParaRPr lang="en-GB" altLang="hu-HU" sz="2000" i="1" baseline="-25000" dirty="0"/>
              </a:p>
              <a:p>
                <a:pPr>
                  <a:spcBef>
                    <a:spcPct val="0"/>
                  </a:spcBef>
                  <a:buClrTx/>
                  <a:buSzTx/>
                  <a:buFontTx/>
                  <a:buNone/>
                </a:pPr>
                <a14:m>
                  <m:oMathPara xmlns:m="http://schemas.openxmlformats.org/officeDocument/2006/math">
                    <m:oMathParaPr>
                      <m:jc m:val="left"/>
                    </m:oMathParaPr>
                    <m:oMath xmlns:m="http://schemas.openxmlformats.org/officeDocument/2006/math">
                      <m:r>
                        <a:rPr lang="hu-HU" altLang="hu-HU" sz="2000" i="1" dirty="0" smtClean="0">
                          <a:latin typeface="Cambria Math" panose="02040503050406030204" pitchFamily="18" charset="0"/>
                        </a:rPr>
                        <m:t>𝑦</m:t>
                      </m:r>
                      <m:r>
                        <a:rPr lang="en-US" altLang="hu-HU" sz="2000" i="1" dirty="0">
                          <a:latin typeface="Cambria Math" panose="02040503050406030204" pitchFamily="18" charset="0"/>
                        </a:rPr>
                        <m:t>=</m:t>
                      </m:r>
                      <m:r>
                        <a:rPr lang="en-GB" altLang="hu-HU" sz="2000" i="1" dirty="0" smtClean="0">
                          <a:latin typeface="Cambria Math" panose="02040503050406030204" pitchFamily="18" charset="0"/>
                        </a:rPr>
                        <m:t>𝑎</m:t>
                      </m:r>
                      <m:r>
                        <a:rPr lang="hu-HU" altLang="hu-HU" sz="2000" i="1" baseline="-25000" dirty="0" smtClean="0">
                          <a:latin typeface="Cambria Math" panose="02040503050406030204" pitchFamily="18" charset="0"/>
                        </a:rPr>
                        <m:t>𝑦</m:t>
                      </m:r>
                      <m:r>
                        <a:rPr lang="hu-HU" altLang="hu-HU" sz="2000" i="1" dirty="0" smtClean="0">
                          <a:latin typeface="Cambria Math" panose="02040503050406030204" pitchFamily="18" charset="0"/>
                        </a:rPr>
                        <m:t>𝑢</m:t>
                      </m:r>
                      <m:r>
                        <a:rPr lang="hu-HU" altLang="hu-HU" sz="2000" i="1" dirty="0" smtClean="0">
                          <a:latin typeface="Cambria Math" panose="02040503050406030204" pitchFamily="18" charset="0"/>
                        </a:rPr>
                        <m:t>+</m:t>
                      </m:r>
                      <m:r>
                        <a:rPr lang="en-GB" altLang="hu-HU" sz="2000" i="1" dirty="0">
                          <a:latin typeface="Cambria Math" panose="02040503050406030204" pitchFamily="18" charset="0"/>
                        </a:rPr>
                        <m:t>𝑏</m:t>
                      </m:r>
                      <m:r>
                        <a:rPr lang="hu-HU" altLang="hu-HU" sz="2000" i="1" baseline="-25000" dirty="0" smtClean="0">
                          <a:latin typeface="Cambria Math" panose="02040503050406030204" pitchFamily="18" charset="0"/>
                        </a:rPr>
                        <m:t>𝑦</m:t>
                      </m:r>
                      <m:r>
                        <a:rPr lang="hu-HU" altLang="hu-HU" sz="2000" i="1" dirty="0" smtClean="0">
                          <a:latin typeface="Cambria Math" panose="02040503050406030204" pitchFamily="18" charset="0"/>
                        </a:rPr>
                        <m:t>𝑣</m:t>
                      </m:r>
                      <m:r>
                        <a:rPr lang="en-GB" altLang="hu-HU" sz="2000" i="1" dirty="0">
                          <a:latin typeface="Cambria Math" panose="02040503050406030204" pitchFamily="18" charset="0"/>
                        </a:rPr>
                        <m:t>+</m:t>
                      </m:r>
                      <m:r>
                        <a:rPr lang="en-GB" altLang="hu-HU" sz="2000" i="1" dirty="0">
                          <a:latin typeface="Cambria Math" panose="02040503050406030204" pitchFamily="18" charset="0"/>
                        </a:rPr>
                        <m:t>𝑐</m:t>
                      </m:r>
                      <m:r>
                        <m:rPr>
                          <m:nor/>
                        </m:rPr>
                        <a:rPr lang="en-US" altLang="hu-HU" sz="2000" b="0" i="1" baseline="-25000" dirty="0" smtClean="0"/>
                        <m:t>y</m:t>
                      </m:r>
                    </m:oMath>
                  </m:oMathPara>
                </a14:m>
                <a:endParaRPr lang="en-US" altLang="hu-HU" sz="2000" i="1" baseline="-25000" dirty="0" smtClean="0"/>
              </a:p>
              <a:p>
                <a:pPr>
                  <a:spcBef>
                    <a:spcPct val="0"/>
                  </a:spcBef>
                  <a:buClrTx/>
                  <a:buSzTx/>
                  <a:buFontTx/>
                  <a:buNone/>
                </a:pPr>
                <a14:m>
                  <m:oMath xmlns:m="http://schemas.openxmlformats.org/officeDocument/2006/math">
                    <m:r>
                      <a:rPr lang="hu-HU" altLang="hu-HU" sz="2000" b="0" i="1" dirty="0" smtClean="0">
                        <a:latin typeface="Cambria Math" panose="02040503050406030204" pitchFamily="18" charset="0"/>
                      </a:rPr>
                      <m:t>𝑧</m:t>
                    </m:r>
                    <m:r>
                      <a:rPr lang="en-US" altLang="hu-HU" sz="2000" i="1" dirty="0">
                        <a:latin typeface="Cambria Math" panose="02040503050406030204" pitchFamily="18" charset="0"/>
                      </a:rPr>
                      <m:t>=</m:t>
                    </m:r>
                    <m:r>
                      <a:rPr lang="en-GB" altLang="hu-HU" sz="2000" i="1" dirty="0">
                        <a:latin typeface="Cambria Math" panose="02040503050406030204" pitchFamily="18" charset="0"/>
                      </a:rPr>
                      <m:t>𝑎</m:t>
                    </m:r>
                    <m:r>
                      <a:rPr lang="hu-HU" altLang="hu-HU" sz="2000" b="0" i="1" baseline="-25000" dirty="0" smtClean="0">
                        <a:latin typeface="Cambria Math" panose="02040503050406030204" pitchFamily="18" charset="0"/>
                      </a:rPr>
                      <m:t>𝑧</m:t>
                    </m:r>
                    <m:r>
                      <a:rPr lang="hu-HU" altLang="hu-HU" sz="2000" i="1" dirty="0">
                        <a:latin typeface="Cambria Math" panose="02040503050406030204" pitchFamily="18" charset="0"/>
                      </a:rPr>
                      <m:t>𝑢</m:t>
                    </m:r>
                    <m:r>
                      <a:rPr lang="hu-HU" altLang="hu-HU" sz="2000" i="1" dirty="0">
                        <a:latin typeface="Cambria Math" panose="02040503050406030204" pitchFamily="18" charset="0"/>
                      </a:rPr>
                      <m:t>+</m:t>
                    </m:r>
                    <m:r>
                      <a:rPr lang="en-GB" altLang="hu-HU" sz="2000" i="1" dirty="0">
                        <a:latin typeface="Cambria Math" panose="02040503050406030204" pitchFamily="18" charset="0"/>
                      </a:rPr>
                      <m:t>𝑏</m:t>
                    </m:r>
                    <m:r>
                      <a:rPr lang="hu-HU" altLang="hu-HU" sz="2000" b="0" i="1" baseline="-25000" dirty="0" smtClean="0">
                        <a:latin typeface="Cambria Math" panose="02040503050406030204" pitchFamily="18" charset="0"/>
                      </a:rPr>
                      <m:t>𝑧</m:t>
                    </m:r>
                    <m:r>
                      <a:rPr lang="hu-HU" altLang="hu-HU" sz="2000" i="1" dirty="0">
                        <a:latin typeface="Cambria Math" panose="02040503050406030204" pitchFamily="18" charset="0"/>
                      </a:rPr>
                      <m:t>𝑣</m:t>
                    </m:r>
                    <m:r>
                      <a:rPr lang="en-GB" altLang="hu-HU" sz="2000" i="1" dirty="0">
                        <a:latin typeface="Cambria Math" panose="02040503050406030204" pitchFamily="18" charset="0"/>
                      </a:rPr>
                      <m:t>+</m:t>
                    </m:r>
                    <m:r>
                      <a:rPr lang="en-GB" altLang="hu-HU" sz="2000" i="1" dirty="0">
                        <a:latin typeface="Cambria Math" panose="02040503050406030204" pitchFamily="18" charset="0"/>
                      </a:rPr>
                      <m:t>𝑐</m:t>
                    </m:r>
                  </m:oMath>
                </a14:m>
                <a:r>
                  <a:rPr lang="hu-HU" altLang="hu-HU" sz="2000" i="1" baseline="-25000" dirty="0" smtClean="0"/>
                  <a:t>z</a:t>
                </a:r>
                <a:endParaRPr lang="hu-HU" altLang="hu-HU" sz="2000" i="1" baseline="-25000" dirty="0"/>
              </a:p>
            </p:txBody>
          </p:sp>
        </mc:Choice>
        <mc:Fallback xmlns="">
          <p:sp>
            <p:nvSpPr>
              <p:cNvPr id="59" name="Rectangle 31"/>
              <p:cNvSpPr>
                <a:spLocks noRot="1" noChangeAspect="1" noMove="1" noResize="1" noEditPoints="1" noAdjustHandles="1" noChangeArrowheads="1" noChangeShapeType="1" noTextEdit="1"/>
              </p:cNvSpPr>
              <p:nvPr/>
            </p:nvSpPr>
            <p:spPr bwMode="auto">
              <a:xfrm>
                <a:off x="1639038" y="1244753"/>
                <a:ext cx="2283959" cy="994311"/>
              </a:xfrm>
              <a:prstGeom prst="rect">
                <a:avLst/>
              </a:prstGeom>
              <a:blipFill rotWithShape="1">
                <a:blip r:embed="rId15"/>
                <a:stretch>
                  <a:fillRect b="-8485"/>
                </a:stretch>
              </a:blip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62" name="AutoShape 34"/>
          <p:cNvSpPr>
            <a:spLocks noChangeArrowheads="1"/>
          </p:cNvSpPr>
          <p:nvPr/>
        </p:nvSpPr>
        <p:spPr bwMode="auto">
          <a:xfrm flipH="1" flipV="1">
            <a:off x="1532129" y="5161299"/>
            <a:ext cx="5369947" cy="384420"/>
          </a:xfrm>
          <a:prstGeom prst="curvedDownArrow">
            <a:avLst>
              <a:gd name="adj1" fmla="val 200250"/>
              <a:gd name="adj2" fmla="val 400500"/>
              <a:gd name="adj3" fmla="val 33333"/>
            </a:avLst>
          </a:prstGeom>
          <a:solidFill>
            <a:schemeClr val="accent1"/>
          </a:solidFill>
          <a:ln w="12700">
            <a:solidFill>
              <a:schemeClr val="tx1"/>
            </a:solidFill>
            <a:miter lim="800000"/>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63" name="Rectangle 120"/>
          <p:cNvSpPr>
            <a:spLocks noChangeArrowheads="1"/>
          </p:cNvSpPr>
          <p:nvPr/>
        </p:nvSpPr>
        <p:spPr bwMode="auto">
          <a:xfrm>
            <a:off x="2510604" y="484706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en-US" altLang="hu-HU" sz="2000" dirty="0" smtClean="0">
                <a:sym typeface="Symbol" pitchFamily="18" charset="2"/>
              </a:rPr>
              <a:t>1</a:t>
            </a:r>
            <a:endParaRPr lang="hu-HU" altLang="hu-HU" sz="2000" dirty="0">
              <a:sym typeface="Symbol" pitchFamily="18" charset="2"/>
            </a:endParaRPr>
          </a:p>
        </p:txBody>
      </p:sp>
      <p:sp>
        <p:nvSpPr>
          <p:cNvPr id="64" name="Rectangle 120"/>
          <p:cNvSpPr>
            <a:spLocks noChangeArrowheads="1"/>
          </p:cNvSpPr>
          <p:nvPr/>
        </p:nvSpPr>
        <p:spPr bwMode="auto">
          <a:xfrm>
            <a:off x="297559" y="2582034"/>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en-US" altLang="hu-HU" sz="2000" dirty="0" smtClean="0">
                <a:sym typeface="Symbol" pitchFamily="18" charset="2"/>
              </a:rPr>
              <a:t>1</a:t>
            </a:r>
            <a:endParaRPr lang="hu-HU" altLang="hu-HU" sz="2000" dirty="0">
              <a:sym typeface="Symbol" pitchFamily="18" charset="2"/>
            </a:endParaRPr>
          </a:p>
        </p:txBody>
      </p:sp>
      <p:sp>
        <p:nvSpPr>
          <p:cNvPr id="65" name="Text Box 35"/>
          <p:cNvSpPr txBox="1">
            <a:spLocks noChangeArrowheads="1"/>
          </p:cNvSpPr>
          <p:nvPr/>
        </p:nvSpPr>
        <p:spPr bwMode="auto">
          <a:xfrm>
            <a:off x="262002" y="4930940"/>
            <a:ext cx="168142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en-US" altLang="hu-HU" sz="2000" dirty="0" smtClean="0">
                <a:latin typeface="+mn-lt"/>
              </a:rPr>
              <a:t>Texture space</a:t>
            </a:r>
            <a:r>
              <a:rPr lang="hu-HU" altLang="hu-HU" sz="2000" dirty="0" smtClean="0">
                <a:latin typeface="+mn-lt"/>
              </a:rPr>
              <a:t>:</a:t>
            </a:r>
          </a:p>
          <a:p>
            <a:pPr>
              <a:spcBef>
                <a:spcPct val="0"/>
              </a:spcBef>
              <a:buClrTx/>
              <a:buSzTx/>
              <a:buFontTx/>
              <a:buNone/>
            </a:pPr>
            <a:r>
              <a:rPr lang="en-US" altLang="hu-HU" sz="2000" dirty="0" smtClean="0">
                <a:latin typeface="+mn-lt"/>
              </a:rPr>
              <a:t>Unit square</a:t>
            </a:r>
            <a:endParaRPr lang="hu-HU" altLang="hu-HU" sz="2000" dirty="0">
              <a:latin typeface="+mn-lt"/>
            </a:endParaRPr>
          </a:p>
        </p:txBody>
      </p:sp>
      <mc:AlternateContent xmlns:mc="http://schemas.openxmlformats.org/markup-compatibility/2006" xmlns:a14="http://schemas.microsoft.com/office/drawing/2010/main">
        <mc:Choice Requires="a14">
          <p:sp>
            <p:nvSpPr>
              <p:cNvPr id="69" name="Rectangle 102"/>
              <p:cNvSpPr>
                <a:spLocks noChangeArrowheads="1"/>
              </p:cNvSpPr>
              <p:nvPr/>
            </p:nvSpPr>
            <p:spPr bwMode="auto">
              <a:xfrm>
                <a:off x="4917337" y="1526867"/>
                <a:ext cx="3184756" cy="728469"/>
              </a:xfrm>
              <a:prstGeom prst="rect">
                <a:avLst/>
              </a:prstGeom>
              <a:noFill/>
              <a:ln w="12700">
                <a:solidFill>
                  <a:schemeClr val="tx1"/>
                </a:solidFill>
                <a:miter lim="800000"/>
                <a:headEnd/>
                <a:tailEnd/>
              </a:ln>
              <a:extLst>
                <a:ext uri="{909E8E84-426E-40DD-AFC4-6F175D3DCCD1}">
                  <a14:hiddenFill>
                    <a:solidFill>
                      <a:srgbClr val="FFFFFF"/>
                    </a:solidFill>
                  </a14:hiddenFill>
                </a:ext>
              </a:extLst>
            </p:spPr>
            <p:txBody>
              <a:bodyPr wrap="squar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14:m>
                  <m:oMathPara xmlns:m="http://schemas.openxmlformats.org/officeDocument/2006/math">
                    <m:oMathParaPr>
                      <m:jc m:val="left"/>
                    </m:oMathParaPr>
                    <m:oMath xmlns:m="http://schemas.openxmlformats.org/officeDocument/2006/math">
                      <m:r>
                        <a:rPr lang="hu-HU" altLang="hu-HU" sz="2000" i="1" dirty="0" smtClean="0">
                          <a:latin typeface="Cambria Math" panose="02040503050406030204" pitchFamily="18" charset="0"/>
                        </a:rPr>
                        <m:t>[</m:t>
                      </m:r>
                      <m:r>
                        <a:rPr lang="hu-HU" altLang="hu-HU" sz="2000" b="0" i="1" dirty="0" smtClean="0">
                          <a:latin typeface="Cambria Math" panose="02040503050406030204" pitchFamily="18" charset="0"/>
                        </a:rPr>
                        <m:t>𝑋</m:t>
                      </m:r>
                      <m:r>
                        <a:rPr lang="hu-HU" altLang="hu-HU" sz="2000" i="1" dirty="0">
                          <a:latin typeface="Cambria Math" panose="02040503050406030204" pitchFamily="18" charset="0"/>
                        </a:rPr>
                        <m:t>, </m:t>
                      </m:r>
                      <m:r>
                        <a:rPr lang="hu-HU" altLang="hu-HU" sz="2000" b="0" i="1" dirty="0" smtClean="0">
                          <a:latin typeface="Cambria Math" panose="02040503050406030204" pitchFamily="18" charset="0"/>
                        </a:rPr>
                        <m:t>𝑌</m:t>
                      </m:r>
                      <m:r>
                        <a:rPr lang="hu-HU" altLang="hu-HU" sz="2000" i="1" dirty="0" smtClean="0">
                          <a:latin typeface="Cambria Math" panose="02040503050406030204" pitchFamily="18" charset="0"/>
                        </a:rPr>
                        <m:t>, </m:t>
                      </m:r>
                      <m:r>
                        <a:rPr lang="hu-HU" altLang="hu-HU" sz="2000" b="0" i="1" dirty="0" smtClean="0">
                          <a:latin typeface="Cambria Math" panose="02040503050406030204" pitchFamily="18" charset="0"/>
                        </a:rPr>
                        <m:t>𝑍</m:t>
                      </m:r>
                      <m:r>
                        <a:rPr lang="hu-HU" altLang="hu-HU" sz="2000" b="0" i="1" dirty="0" smtClean="0">
                          <a:latin typeface="Cambria Math" panose="02040503050406030204" pitchFamily="18" charset="0"/>
                        </a:rPr>
                        <m:t>,</m:t>
                      </m:r>
                      <m:r>
                        <a:rPr lang="hu-HU" altLang="hu-HU" sz="2000" b="0" i="1" dirty="0" smtClean="0">
                          <a:latin typeface="Cambria Math" panose="02040503050406030204" pitchFamily="18" charset="0"/>
                        </a:rPr>
                        <m:t>𝑤</m:t>
                      </m:r>
                      <m:r>
                        <a:rPr lang="hu-HU" altLang="hu-HU" sz="2000" i="1" dirty="0">
                          <a:latin typeface="Cambria Math" panose="02040503050406030204" pitchFamily="18" charset="0"/>
                        </a:rPr>
                        <m:t>] = [</m:t>
                      </m:r>
                      <m:r>
                        <a:rPr lang="hu-HU" altLang="hu-HU" sz="2000" i="1" dirty="0" smtClean="0">
                          <a:latin typeface="Cambria Math" panose="02040503050406030204" pitchFamily="18" charset="0"/>
                        </a:rPr>
                        <m:t>𝑥</m:t>
                      </m:r>
                      <m:r>
                        <a:rPr lang="hu-HU" altLang="hu-HU" sz="2000" i="1" dirty="0" smtClean="0">
                          <a:latin typeface="Cambria Math" panose="02040503050406030204" pitchFamily="18" charset="0"/>
                        </a:rPr>
                        <m:t>,</m:t>
                      </m:r>
                      <m:r>
                        <a:rPr lang="hu-HU" altLang="hu-HU" sz="2000" i="1" dirty="0" smtClean="0">
                          <a:latin typeface="Cambria Math" panose="02040503050406030204" pitchFamily="18" charset="0"/>
                        </a:rPr>
                        <m:t>𝑦</m:t>
                      </m:r>
                      <m:r>
                        <a:rPr lang="hu-HU" altLang="hu-HU" sz="2000" i="1" dirty="0" smtClean="0">
                          <a:latin typeface="Cambria Math" panose="02040503050406030204" pitchFamily="18" charset="0"/>
                        </a:rPr>
                        <m:t>,</m:t>
                      </m:r>
                      <m:r>
                        <a:rPr lang="hu-HU" altLang="hu-HU" sz="2000" b="0" i="1" dirty="0" smtClean="0">
                          <a:latin typeface="Cambria Math" panose="02040503050406030204" pitchFamily="18" charset="0"/>
                        </a:rPr>
                        <m:t>𝑧</m:t>
                      </m:r>
                      <m:r>
                        <a:rPr lang="hu-HU" altLang="hu-HU" sz="2000" b="0" i="1" dirty="0" smtClean="0">
                          <a:latin typeface="Cambria Math" panose="02040503050406030204" pitchFamily="18" charset="0"/>
                        </a:rPr>
                        <m:t>,1]∙</m:t>
                      </m:r>
                      <m:r>
                        <a:rPr lang="hu-HU" altLang="hu-HU" sz="2000" b="1" i="1" dirty="0" smtClean="0">
                          <a:latin typeface="Cambria Math" panose="02040503050406030204" pitchFamily="18" charset="0"/>
                        </a:rPr>
                        <m:t>𝑻</m:t>
                      </m:r>
                    </m:oMath>
                  </m:oMathPara>
                </a14:m>
                <a:endParaRPr lang="en-GB" altLang="hu-HU" sz="2000" baseline="-25000" dirty="0"/>
              </a:p>
              <a:p>
                <a:pPr>
                  <a:spcBef>
                    <a:spcPct val="0"/>
                  </a:spcBef>
                  <a:buClrTx/>
                  <a:buSzTx/>
                  <a:buFontTx/>
                  <a:buNone/>
                </a:pPr>
                <a14:m>
                  <m:oMathPara xmlns:m="http://schemas.openxmlformats.org/officeDocument/2006/math">
                    <m:oMathParaPr>
                      <m:jc m:val="left"/>
                    </m:oMathParaPr>
                    <m:oMath xmlns:m="http://schemas.openxmlformats.org/officeDocument/2006/math">
                      <m:r>
                        <a:rPr lang="en-US" altLang="hu-HU" sz="2000" i="1" dirty="0" smtClean="0">
                          <a:latin typeface="Cambria Math" panose="02040503050406030204" pitchFamily="18" charset="0"/>
                        </a:rPr>
                        <m:t>(</m:t>
                      </m:r>
                      <m:sSub>
                        <m:sSubPr>
                          <m:ctrlPr>
                            <a:rPr lang="en-US" altLang="hu-HU" sz="2000" i="1" dirty="0" smtClean="0">
                              <a:latin typeface="Cambria Math" panose="02040503050406030204" pitchFamily="18" charset="0"/>
                            </a:rPr>
                          </m:ctrlPr>
                        </m:sSubPr>
                        <m:e>
                          <m:r>
                            <a:rPr lang="hu-HU" altLang="hu-HU" sz="2000" b="0" i="1" dirty="0" smtClean="0">
                              <a:latin typeface="Cambria Math" panose="02040503050406030204" pitchFamily="18" charset="0"/>
                            </a:rPr>
                            <m:t>𝑥</m:t>
                          </m:r>
                        </m:e>
                        <m:sub>
                          <m:r>
                            <m:rPr>
                              <m:sty m:val="p"/>
                            </m:rPr>
                            <a:rPr lang="hu-HU" altLang="hu-HU" sz="2000" b="0" i="0" dirty="0" smtClean="0">
                              <a:latin typeface="Cambria Math" panose="02040503050406030204" pitchFamily="18" charset="0"/>
                            </a:rPr>
                            <m:t>pix</m:t>
                          </m:r>
                        </m:sub>
                      </m:sSub>
                      <m:r>
                        <a:rPr lang="en-US" altLang="hu-HU" sz="2000" i="1" dirty="0" smtClean="0">
                          <a:latin typeface="Cambria Math" panose="02040503050406030204" pitchFamily="18" charset="0"/>
                        </a:rPr>
                        <m:t>,</m:t>
                      </m:r>
                      <m:sSub>
                        <m:sSubPr>
                          <m:ctrlPr>
                            <a:rPr lang="en-US" altLang="hu-HU" sz="2000" i="1" dirty="0">
                              <a:latin typeface="Cambria Math" panose="02040503050406030204" pitchFamily="18" charset="0"/>
                            </a:rPr>
                          </m:ctrlPr>
                        </m:sSubPr>
                        <m:e>
                          <m:r>
                            <a:rPr lang="hu-HU" altLang="hu-HU" sz="2000" b="0" i="1" dirty="0" smtClean="0">
                              <a:latin typeface="Cambria Math" panose="02040503050406030204" pitchFamily="18" charset="0"/>
                            </a:rPr>
                            <m:t>𝑦</m:t>
                          </m:r>
                        </m:e>
                        <m:sub>
                          <m:r>
                            <m:rPr>
                              <m:sty m:val="p"/>
                            </m:rPr>
                            <a:rPr lang="hu-HU" altLang="hu-HU" sz="2000" dirty="0">
                              <a:latin typeface="Cambria Math" panose="02040503050406030204" pitchFamily="18" charset="0"/>
                            </a:rPr>
                            <m:t>pix</m:t>
                          </m:r>
                        </m:sub>
                      </m:sSub>
                      <m:r>
                        <a:rPr lang="en-US" altLang="hu-HU" sz="2000" i="1" dirty="0" smtClean="0">
                          <a:latin typeface="Cambria Math" panose="02040503050406030204" pitchFamily="18" charset="0"/>
                        </a:rPr>
                        <m:t>)=</m:t>
                      </m:r>
                      <m:r>
                        <a:rPr lang="en-US" altLang="hu-HU" sz="2000" b="1" i="1" dirty="0">
                          <a:latin typeface="Cambria Math" panose="02040503050406030204" pitchFamily="18" charset="0"/>
                        </a:rPr>
                        <m:t> </m:t>
                      </m:r>
                      <m:r>
                        <a:rPr lang="en-US" altLang="hu-HU" sz="2000" i="1" dirty="0">
                          <a:latin typeface="Cambria Math" panose="02040503050406030204" pitchFamily="18" charset="0"/>
                        </a:rPr>
                        <m:t>[</m:t>
                      </m:r>
                      <m:r>
                        <a:rPr lang="hu-HU" altLang="hu-HU" sz="2000" b="0" i="1" dirty="0" smtClean="0">
                          <a:latin typeface="Cambria Math" panose="02040503050406030204" pitchFamily="18" charset="0"/>
                        </a:rPr>
                        <m:t>𝑋</m:t>
                      </m:r>
                      <m:r>
                        <a:rPr lang="en-US" altLang="hu-HU" sz="2000" i="1" dirty="0">
                          <a:latin typeface="Cambria Math" panose="02040503050406030204" pitchFamily="18" charset="0"/>
                        </a:rPr>
                        <m:t>/</m:t>
                      </m:r>
                      <m:r>
                        <a:rPr lang="hu-HU" altLang="hu-HU" sz="2000" b="0" i="1" dirty="0" smtClean="0">
                          <a:latin typeface="Cambria Math" panose="02040503050406030204" pitchFamily="18" charset="0"/>
                        </a:rPr>
                        <m:t>𝑤</m:t>
                      </m:r>
                      <m:r>
                        <a:rPr lang="en-US" altLang="hu-HU" sz="2000" i="1" dirty="0">
                          <a:latin typeface="Cambria Math" panose="02040503050406030204" pitchFamily="18" charset="0"/>
                        </a:rPr>
                        <m:t>, </m:t>
                      </m:r>
                      <m:r>
                        <a:rPr lang="hu-HU" altLang="hu-HU" sz="2000" b="0" i="1" dirty="0" smtClean="0">
                          <a:latin typeface="Cambria Math" panose="02040503050406030204" pitchFamily="18" charset="0"/>
                        </a:rPr>
                        <m:t>𝑌</m:t>
                      </m:r>
                      <m:r>
                        <a:rPr lang="hu-HU" altLang="hu-HU" sz="2000" b="0" i="1" dirty="0" smtClean="0">
                          <a:latin typeface="Cambria Math" panose="02040503050406030204" pitchFamily="18" charset="0"/>
                        </a:rPr>
                        <m:t>/</m:t>
                      </m:r>
                      <m:r>
                        <a:rPr lang="hu-HU" altLang="hu-HU" sz="2000" b="0" i="1" dirty="0" smtClean="0">
                          <a:latin typeface="Cambria Math" panose="02040503050406030204" pitchFamily="18" charset="0"/>
                        </a:rPr>
                        <m:t>𝑤</m:t>
                      </m:r>
                      <m:r>
                        <a:rPr lang="en-US" altLang="hu-HU" sz="2000" i="1" dirty="0">
                          <a:latin typeface="Cambria Math" panose="02040503050406030204" pitchFamily="18" charset="0"/>
                        </a:rPr>
                        <m:t>]</m:t>
                      </m:r>
                    </m:oMath>
                  </m:oMathPara>
                </a14:m>
                <a:endParaRPr lang="hu-HU" altLang="hu-HU" sz="2000" dirty="0"/>
              </a:p>
            </p:txBody>
          </p:sp>
        </mc:Choice>
        <mc:Fallback xmlns="">
          <p:sp>
            <p:nvSpPr>
              <p:cNvPr id="69" name="Rectangle 102"/>
              <p:cNvSpPr>
                <a:spLocks noRot="1" noChangeAspect="1" noMove="1" noResize="1" noEditPoints="1" noAdjustHandles="1" noChangeArrowheads="1" noChangeShapeType="1" noTextEdit="1"/>
              </p:cNvSpPr>
              <p:nvPr/>
            </p:nvSpPr>
            <p:spPr bwMode="auto">
              <a:xfrm>
                <a:off x="4917337" y="1526867"/>
                <a:ext cx="3184756" cy="728469"/>
              </a:xfrm>
              <a:prstGeom prst="rect">
                <a:avLst/>
              </a:prstGeom>
              <a:blipFill rotWithShape="1">
                <a:blip r:embed="rId19"/>
                <a:stretch>
                  <a:fillRect l="-763" b="-3279"/>
                </a:stretch>
              </a:blip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églalap 4"/>
              <p:cNvSpPr/>
              <p:nvPr/>
            </p:nvSpPr>
            <p:spPr>
              <a:xfrm>
                <a:off x="2559211" y="5646687"/>
                <a:ext cx="6559887" cy="89030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hu-HU" i="1" dirty="0" smtClean="0">
                          <a:latin typeface="Cambria Math" panose="02040503050406030204" pitchFamily="18" charset="0"/>
                          <a:sym typeface="Symbol" pitchFamily="18" charset="2"/>
                        </a:rPr>
                        <m:t>[</m:t>
                      </m:r>
                      <m:r>
                        <a:rPr lang="en-US" altLang="hu-HU" i="1" dirty="0" smtClean="0">
                          <a:latin typeface="Cambria Math" panose="02040503050406030204" pitchFamily="18" charset="0"/>
                          <a:sym typeface="Symbol" pitchFamily="18" charset="2"/>
                        </a:rPr>
                        <m:t>𝑢</m:t>
                      </m:r>
                      <m:r>
                        <a:rPr lang="hu-HU" altLang="hu-HU" i="1" dirty="0">
                          <a:latin typeface="Cambria Math" panose="02040503050406030204" pitchFamily="18" charset="0"/>
                          <a:sym typeface="Symbol" pitchFamily="18" charset="2"/>
                        </a:rPr>
                        <m:t>/</m:t>
                      </m:r>
                      <m:r>
                        <a:rPr lang="hu-HU" altLang="hu-HU" i="1" dirty="0">
                          <a:latin typeface="Cambria Math" panose="02040503050406030204" pitchFamily="18" charset="0"/>
                          <a:sym typeface="Symbol" pitchFamily="18" charset="2"/>
                        </a:rPr>
                        <m:t>𝑤</m:t>
                      </m:r>
                      <m:r>
                        <a:rPr lang="hu-HU" altLang="hu-HU" i="1" dirty="0">
                          <a:latin typeface="Cambria Math" panose="02040503050406030204" pitchFamily="18" charset="0"/>
                          <a:sym typeface="Symbol" pitchFamily="18" charset="2"/>
                        </a:rPr>
                        <m:t>, </m:t>
                      </m:r>
                      <m:r>
                        <a:rPr lang="hu-HU" altLang="hu-HU" i="1" dirty="0">
                          <a:latin typeface="Cambria Math" panose="02040503050406030204" pitchFamily="18" charset="0"/>
                          <a:sym typeface="Symbol" pitchFamily="18" charset="2"/>
                        </a:rPr>
                        <m:t>𝑣</m:t>
                      </m:r>
                      <m:r>
                        <a:rPr lang="hu-HU" altLang="hu-HU" i="1" dirty="0">
                          <a:latin typeface="Cambria Math" panose="02040503050406030204" pitchFamily="18" charset="0"/>
                          <a:sym typeface="Symbol" pitchFamily="18" charset="2"/>
                        </a:rPr>
                        <m:t>/</m:t>
                      </m:r>
                      <m:r>
                        <a:rPr lang="hu-HU" altLang="hu-HU" i="1" dirty="0">
                          <a:latin typeface="Cambria Math" panose="02040503050406030204" pitchFamily="18" charset="0"/>
                          <a:sym typeface="Symbol" pitchFamily="18" charset="2"/>
                        </a:rPr>
                        <m:t>𝑤</m:t>
                      </m:r>
                      <m:r>
                        <a:rPr lang="hu-HU" altLang="hu-HU" i="1" dirty="0">
                          <a:latin typeface="Cambria Math" panose="02040503050406030204" pitchFamily="18" charset="0"/>
                          <a:sym typeface="Symbol" pitchFamily="18" charset="2"/>
                        </a:rPr>
                        <m:t>, 1/</m:t>
                      </m:r>
                      <m:r>
                        <a:rPr lang="hu-HU" altLang="hu-HU" i="1" dirty="0">
                          <a:latin typeface="Cambria Math" panose="02040503050406030204" pitchFamily="18" charset="0"/>
                          <a:sym typeface="Symbol" pitchFamily="18" charset="2"/>
                        </a:rPr>
                        <m:t>𝑤</m:t>
                      </m:r>
                      <m:r>
                        <a:rPr lang="en-US" altLang="hu-HU" i="1" dirty="0">
                          <a:latin typeface="Cambria Math" panose="02040503050406030204" pitchFamily="18" charset="0"/>
                          <a:sym typeface="Symbol" pitchFamily="18" charset="2"/>
                        </a:rPr>
                        <m:t>]</m:t>
                      </m:r>
                      <m:r>
                        <a:rPr lang="en-US" altLang="hu-HU" b="0" i="1" dirty="0" smtClean="0">
                          <a:latin typeface="Cambria Math"/>
                          <a:sym typeface="Symbol" pitchFamily="18" charset="2"/>
                        </a:rPr>
                        <m:t>=</m:t>
                      </m:r>
                      <m:d>
                        <m:dPr>
                          <m:begChr m:val="["/>
                          <m:endChr m:val="]"/>
                          <m:ctrlPr>
                            <a:rPr lang="en-US" altLang="hu-HU" i="1" dirty="0" smtClean="0">
                              <a:latin typeface="Cambria Math" panose="02040503050406030204" pitchFamily="18" charset="0"/>
                              <a:sym typeface="Symbol" pitchFamily="18" charset="2"/>
                            </a:rPr>
                          </m:ctrlPr>
                        </m:dPr>
                        <m:e>
                          <m:sSub>
                            <m:sSubPr>
                              <m:ctrlPr>
                                <a:rPr lang="en-US" altLang="hu-HU" i="1" dirty="0">
                                  <a:latin typeface="Cambria Math" panose="02040503050406030204" pitchFamily="18" charset="0"/>
                                </a:rPr>
                              </m:ctrlPr>
                            </m:sSubPr>
                            <m:e>
                              <m:r>
                                <a:rPr lang="hu-HU" altLang="hu-HU" i="1" dirty="0">
                                  <a:latin typeface="Cambria Math" panose="02040503050406030204" pitchFamily="18" charset="0"/>
                                </a:rPr>
                                <m:t>𝑥</m:t>
                              </m:r>
                            </m:e>
                            <m:sub>
                              <m:r>
                                <m:rPr>
                                  <m:sty m:val="p"/>
                                </m:rPr>
                                <a:rPr lang="hu-HU" altLang="hu-HU" dirty="0">
                                  <a:latin typeface="Cambria Math" panose="02040503050406030204" pitchFamily="18" charset="0"/>
                                </a:rPr>
                                <m:t>pix</m:t>
                              </m:r>
                            </m:sub>
                          </m:sSub>
                          <m:r>
                            <a:rPr lang="en-US" altLang="hu-HU" i="1" dirty="0">
                              <a:latin typeface="Cambria Math" panose="02040503050406030204" pitchFamily="18" charset="0"/>
                              <a:sym typeface="Symbol" pitchFamily="18" charset="2"/>
                            </a:rPr>
                            <m:t>,</m:t>
                          </m:r>
                          <m:sSub>
                            <m:sSubPr>
                              <m:ctrlPr>
                                <a:rPr lang="en-US" altLang="hu-HU" i="1" dirty="0">
                                  <a:latin typeface="Cambria Math" panose="02040503050406030204" pitchFamily="18" charset="0"/>
                                </a:rPr>
                              </m:ctrlPr>
                            </m:sSubPr>
                            <m:e>
                              <m:r>
                                <a:rPr lang="hu-HU" altLang="hu-HU" i="1" dirty="0">
                                  <a:latin typeface="Cambria Math" panose="02040503050406030204" pitchFamily="18" charset="0"/>
                                </a:rPr>
                                <m:t>𝑦</m:t>
                              </m:r>
                            </m:e>
                            <m:sub>
                              <m:r>
                                <m:rPr>
                                  <m:sty m:val="p"/>
                                </m:rPr>
                                <a:rPr lang="hu-HU" altLang="hu-HU" dirty="0">
                                  <a:latin typeface="Cambria Math" panose="02040503050406030204" pitchFamily="18" charset="0"/>
                                </a:rPr>
                                <m:t>pix</m:t>
                              </m:r>
                            </m:sub>
                          </m:sSub>
                          <m:r>
                            <a:rPr lang="en-US" altLang="hu-HU" i="1" dirty="0">
                              <a:latin typeface="Cambria Math" panose="02040503050406030204" pitchFamily="18" charset="0"/>
                              <a:sym typeface="Symbol" pitchFamily="18" charset="2"/>
                            </a:rPr>
                            <m:t>,1</m:t>
                          </m:r>
                        </m:e>
                      </m:d>
                      <m:r>
                        <a:rPr lang="en-US" altLang="hu-HU" i="1" dirty="0">
                          <a:latin typeface="Cambria Math" panose="02040503050406030204" pitchFamily="18" charset="0"/>
                          <a:sym typeface="Symbol" pitchFamily="18" charset="2"/>
                        </a:rPr>
                        <m:t></m:t>
                      </m:r>
                      <m:sSup>
                        <m:sSupPr>
                          <m:ctrlPr>
                            <a:rPr lang="en-US" altLang="hu-HU" i="1" dirty="0">
                              <a:latin typeface="Cambria Math" panose="02040503050406030204" pitchFamily="18" charset="0"/>
                              <a:sym typeface="Symbol" pitchFamily="18" charset="2"/>
                            </a:rPr>
                          </m:ctrlPr>
                        </m:sSupPr>
                        <m:e>
                          <m:r>
                            <a:rPr lang="hu-HU" altLang="hu-HU" b="1" i="1" dirty="0">
                              <a:latin typeface="Cambria Math" panose="02040503050406030204" pitchFamily="18" charset="0"/>
                              <a:sym typeface="Symbol" pitchFamily="18" charset="2"/>
                            </a:rPr>
                            <m:t>𝑷</m:t>
                          </m:r>
                        </m:e>
                        <m:sup>
                          <m:r>
                            <a:rPr lang="hu-HU" altLang="hu-HU" i="1" dirty="0">
                              <a:latin typeface="Cambria Math" panose="02040503050406030204" pitchFamily="18" charset="0"/>
                              <a:sym typeface="Symbol" pitchFamily="18" charset="2"/>
                            </a:rPr>
                            <m:t>−1</m:t>
                          </m:r>
                        </m:sup>
                      </m:sSup>
                    </m:oMath>
                  </m:oMathPara>
                </a14:m>
                <a:endParaRPr lang="en-US" altLang="hu-HU" baseline="30000" dirty="0" smtClean="0">
                  <a:sym typeface="Symbol" pitchFamily="18" charset="2"/>
                </a:endParaRPr>
              </a:p>
              <a:p>
                <a14:m>
                  <m:oMath xmlns:m="http://schemas.openxmlformats.org/officeDocument/2006/math">
                    <m:d>
                      <m:dPr>
                        <m:begChr m:val="["/>
                        <m:endChr m:val="]"/>
                        <m:ctrlPr>
                          <a:rPr lang="en-US" altLang="hu-HU" i="1" dirty="0">
                            <a:latin typeface="Cambria Math" panose="02040503050406030204" pitchFamily="18" charset="0"/>
                            <a:sym typeface="Symbol" pitchFamily="18" charset="2"/>
                          </a:rPr>
                        </m:ctrlPr>
                      </m:dPr>
                      <m:e>
                        <m:r>
                          <a:rPr lang="hu-HU" altLang="hu-HU" i="1" dirty="0">
                            <a:latin typeface="Cambria Math" panose="02040503050406030204" pitchFamily="18" charset="0"/>
                            <a:sym typeface="Symbol" pitchFamily="18" charset="2"/>
                          </a:rPr>
                          <m:t>𝑈</m:t>
                        </m:r>
                        <m:r>
                          <a:rPr lang="hu-HU" altLang="hu-HU" i="1" dirty="0">
                            <a:latin typeface="Cambria Math" panose="02040503050406030204" pitchFamily="18" charset="0"/>
                            <a:sym typeface="Symbol" pitchFamily="18" charset="2"/>
                          </a:rPr>
                          <m:t>,      </m:t>
                        </m:r>
                        <m:r>
                          <a:rPr lang="hu-HU" altLang="hu-HU" i="1" dirty="0">
                            <a:latin typeface="Cambria Math" panose="02040503050406030204" pitchFamily="18" charset="0"/>
                            <a:sym typeface="Symbol" pitchFamily="18" charset="2"/>
                          </a:rPr>
                          <m:t>𝑉</m:t>
                        </m:r>
                        <m:r>
                          <a:rPr lang="hu-HU" altLang="hu-HU" i="1" dirty="0">
                            <a:latin typeface="Cambria Math" panose="02040503050406030204" pitchFamily="18" charset="0"/>
                            <a:sym typeface="Symbol" pitchFamily="18" charset="2"/>
                          </a:rPr>
                          <m:t>,       </m:t>
                        </m:r>
                        <m:r>
                          <a:rPr lang="en-US" altLang="hu-HU" i="1" dirty="0">
                            <a:latin typeface="Cambria Math" panose="02040503050406030204" pitchFamily="18" charset="0"/>
                            <a:sym typeface="Symbol" pitchFamily="18" charset="2"/>
                          </a:rPr>
                          <m:t>𝑊</m:t>
                        </m:r>
                      </m:e>
                    </m:d>
                  </m:oMath>
                </a14:m>
                <a:r>
                  <a:rPr lang="en-US" altLang="hu-HU" b="0" dirty="0" smtClean="0">
                    <a:sym typeface="Symbol" pitchFamily="18" charset="2"/>
                  </a:rPr>
                  <a:t>  </a:t>
                </a:r>
                <a:r>
                  <a:rPr lang="en-US" altLang="hu-HU" b="0" dirty="0" smtClean="0">
                    <a:sym typeface="Symbol"/>
                  </a:rPr>
                  <a:t>  </a:t>
                </a:r>
                <a14:m>
                  <m:oMath xmlns:m="http://schemas.openxmlformats.org/officeDocument/2006/math">
                    <m:r>
                      <a:rPr lang="en-US" altLang="hu-HU" i="1" dirty="0" smtClean="0">
                        <a:latin typeface="Cambria Math" panose="02040503050406030204" pitchFamily="18" charset="0"/>
                        <a:sym typeface="Symbol" pitchFamily="18" charset="2"/>
                      </a:rPr>
                      <m:t>𝑢</m:t>
                    </m:r>
                    <m:r>
                      <a:rPr lang="en-US" altLang="hu-HU" i="1" dirty="0" smtClean="0">
                        <a:latin typeface="Cambria Math" panose="02040503050406030204" pitchFamily="18" charset="0"/>
                        <a:sym typeface="Symbol" pitchFamily="18" charset="2"/>
                      </a:rPr>
                      <m:t> = </m:t>
                    </m:r>
                    <m:r>
                      <a:rPr lang="en-US" altLang="hu-HU" i="1" dirty="0" smtClean="0">
                        <a:latin typeface="Cambria Math" panose="02040503050406030204" pitchFamily="18" charset="0"/>
                        <a:sym typeface="Symbol" pitchFamily="18" charset="2"/>
                      </a:rPr>
                      <m:t>𝑈</m:t>
                    </m:r>
                    <m:r>
                      <a:rPr lang="en-US" altLang="hu-HU" i="1" dirty="0" smtClean="0">
                        <a:latin typeface="Cambria Math" panose="02040503050406030204" pitchFamily="18" charset="0"/>
                        <a:sym typeface="Symbol" pitchFamily="18" charset="2"/>
                      </a:rPr>
                      <m:t>/</m:t>
                    </m:r>
                    <m:r>
                      <a:rPr lang="en-US" altLang="hu-HU" b="0" i="1" dirty="0" smtClean="0">
                        <a:latin typeface="Cambria Math" panose="02040503050406030204" pitchFamily="18" charset="0"/>
                        <a:sym typeface="Symbol" pitchFamily="18" charset="2"/>
                      </a:rPr>
                      <m:t>𝑊</m:t>
                    </m:r>
                    <m:r>
                      <a:rPr lang="en-US" altLang="hu-HU" i="1" dirty="0" smtClean="0">
                        <a:latin typeface="Cambria Math" panose="02040503050406030204" pitchFamily="18" charset="0"/>
                        <a:sym typeface="Symbol" pitchFamily="18" charset="2"/>
                      </a:rPr>
                      <m:t>, </m:t>
                    </m:r>
                    <m:r>
                      <a:rPr lang="hu-HU" altLang="hu-HU" b="0" i="1" dirty="0" smtClean="0">
                        <a:latin typeface="Cambria Math" panose="02040503050406030204" pitchFamily="18" charset="0"/>
                        <a:sym typeface="Symbol" pitchFamily="18" charset="2"/>
                      </a:rPr>
                      <m:t> </m:t>
                    </m:r>
                    <m:r>
                      <a:rPr lang="en-US" altLang="hu-HU" i="1" dirty="0" smtClean="0">
                        <a:latin typeface="Cambria Math" panose="02040503050406030204" pitchFamily="18" charset="0"/>
                        <a:sym typeface="Symbol" pitchFamily="18" charset="2"/>
                      </a:rPr>
                      <m:t>𝑣</m:t>
                    </m:r>
                    <m:r>
                      <a:rPr lang="en-US" altLang="hu-HU" i="1" dirty="0" smtClean="0">
                        <a:latin typeface="Cambria Math" panose="02040503050406030204" pitchFamily="18" charset="0"/>
                        <a:sym typeface="Symbol" pitchFamily="18" charset="2"/>
                      </a:rPr>
                      <m:t> = </m:t>
                    </m:r>
                    <m:r>
                      <a:rPr lang="en-US" altLang="hu-HU" i="1" dirty="0" smtClean="0">
                        <a:latin typeface="Cambria Math" panose="02040503050406030204" pitchFamily="18" charset="0"/>
                        <a:sym typeface="Symbol" pitchFamily="18" charset="2"/>
                      </a:rPr>
                      <m:t>𝑉</m:t>
                    </m:r>
                    <m:r>
                      <a:rPr lang="en-US" altLang="hu-HU" i="1" dirty="0" smtClean="0">
                        <a:latin typeface="Cambria Math" panose="02040503050406030204" pitchFamily="18" charset="0"/>
                        <a:sym typeface="Symbol" pitchFamily="18" charset="2"/>
                      </a:rPr>
                      <m:t>/</m:t>
                    </m:r>
                    <m:r>
                      <a:rPr lang="en-US" altLang="hu-HU" b="0" i="1" dirty="0" smtClean="0">
                        <a:latin typeface="Cambria Math" panose="02040503050406030204" pitchFamily="18" charset="0"/>
                        <a:sym typeface="Symbol" pitchFamily="18" charset="2"/>
                      </a:rPr>
                      <m:t>𝑊</m:t>
                    </m:r>
                  </m:oMath>
                </a14:m>
                <a:endParaRPr lang="en-US" altLang="hu-HU" dirty="0">
                  <a:sym typeface="Symbol" pitchFamily="18" charset="2"/>
                </a:endParaRPr>
              </a:p>
            </p:txBody>
          </p:sp>
        </mc:Choice>
        <mc:Fallback xmlns="">
          <p:sp>
            <p:nvSpPr>
              <p:cNvPr id="5" name="Téglalap 4"/>
              <p:cNvSpPr>
                <a:spLocks noRot="1" noChangeAspect="1" noMove="1" noResize="1" noEditPoints="1" noAdjustHandles="1" noChangeArrowheads="1" noChangeShapeType="1" noTextEdit="1"/>
              </p:cNvSpPr>
              <p:nvPr/>
            </p:nvSpPr>
            <p:spPr>
              <a:xfrm>
                <a:off x="2559211" y="5646687"/>
                <a:ext cx="6559887" cy="890308"/>
              </a:xfrm>
              <a:prstGeom prst="rect">
                <a:avLst/>
              </a:prstGeom>
              <a:blipFill rotWithShape="1">
                <a:blip r:embed="rId20"/>
                <a:stretch>
                  <a:fillRect b="-14384"/>
                </a:stretch>
              </a:blipFill>
            </p:spPr>
            <p:txBody>
              <a:bodyPr/>
              <a:lstStyle/>
              <a:p>
                <a:r>
                  <a:rPr lang="en-US">
                    <a:noFill/>
                  </a:rPr>
                  <a:t> </a:t>
                </a:r>
              </a:p>
            </p:txBody>
          </p:sp>
        </mc:Fallback>
      </mc:AlternateContent>
      <p:sp>
        <p:nvSpPr>
          <p:cNvPr id="71" name="Line 2"/>
          <p:cNvSpPr>
            <a:spLocks noChangeShapeType="1"/>
          </p:cNvSpPr>
          <p:nvPr/>
        </p:nvSpPr>
        <p:spPr bwMode="auto">
          <a:xfrm flipH="1">
            <a:off x="3259763" y="4515239"/>
            <a:ext cx="272074" cy="37947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3" name="Rectangle 93"/>
          <p:cNvSpPr>
            <a:spLocks noChangeArrowheads="1"/>
          </p:cNvSpPr>
          <p:nvPr/>
        </p:nvSpPr>
        <p:spPr bwMode="auto">
          <a:xfrm>
            <a:off x="3218466" y="3694100"/>
            <a:ext cx="2840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en-US" altLang="hu-HU" sz="2000" i="1" dirty="0" smtClean="0"/>
              <a:t>z</a:t>
            </a:r>
            <a:endParaRPr lang="hu-HU" altLang="hu-HU" sz="2000" i="1" dirty="0"/>
          </a:p>
        </p:txBody>
      </p:sp>
      <p:grpSp>
        <p:nvGrpSpPr>
          <p:cNvPr id="7" name="Csoportba foglalás 6"/>
          <p:cNvGrpSpPr/>
          <p:nvPr/>
        </p:nvGrpSpPr>
        <p:grpSpPr>
          <a:xfrm>
            <a:off x="1496901" y="869498"/>
            <a:ext cx="6840872" cy="1385838"/>
            <a:chOff x="1486085" y="926859"/>
            <a:chExt cx="6840872" cy="1385838"/>
          </a:xfrm>
        </p:grpSpPr>
        <p:sp>
          <p:nvSpPr>
            <p:cNvPr id="6" name="Téglalap 5"/>
            <p:cNvSpPr/>
            <p:nvPr/>
          </p:nvSpPr>
          <p:spPr>
            <a:xfrm>
              <a:off x="1486085" y="926859"/>
              <a:ext cx="6840872" cy="1385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0" name="Téglalap 64"/>
                <p:cNvSpPr>
                  <a:spLocks noChangeArrowheads="1"/>
                </p:cNvSpPr>
                <p:nvPr/>
              </p:nvSpPr>
              <p:spPr bwMode="auto">
                <a:xfrm>
                  <a:off x="3036631" y="1162394"/>
                  <a:ext cx="3909411" cy="86389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14:m>
                    <m:oMathPara xmlns:m="http://schemas.openxmlformats.org/officeDocument/2006/math">
                      <m:oMathParaPr>
                        <m:jc m:val="centerGroup"/>
                      </m:oMathParaPr>
                      <m:oMath xmlns:m="http://schemas.openxmlformats.org/officeDocument/2006/math">
                        <m:d>
                          <m:dPr>
                            <m:begChr m:val="["/>
                            <m:endChr m:val="]"/>
                            <m:ctrlPr>
                              <a:rPr lang="en-US" altLang="hu-HU" sz="2400" b="0" i="1" dirty="0" smtClean="0">
                                <a:latin typeface="Cambria Math" panose="02040503050406030204" pitchFamily="18" charset="0"/>
                              </a:rPr>
                            </m:ctrlPr>
                          </m:dPr>
                          <m:e>
                            <m:r>
                              <a:rPr lang="hu-HU" altLang="hu-HU" sz="2400" b="0" i="1" dirty="0" smtClean="0">
                                <a:latin typeface="Cambria Math" panose="02040503050406030204" pitchFamily="18" charset="0"/>
                              </a:rPr>
                              <m:t>𝑋</m:t>
                            </m:r>
                            <m:r>
                              <a:rPr lang="en-US" altLang="hu-HU" sz="2400" i="1" dirty="0">
                                <a:latin typeface="Cambria Math" panose="02040503050406030204" pitchFamily="18" charset="0"/>
                              </a:rPr>
                              <m:t>,</m:t>
                            </m:r>
                            <m:r>
                              <a:rPr lang="en-US" altLang="hu-HU" sz="2400" i="1" dirty="0">
                                <a:latin typeface="Cambria Math" panose="02040503050406030204" pitchFamily="18" charset="0"/>
                                <a:sym typeface="Symbol" pitchFamily="18" charset="2"/>
                              </a:rPr>
                              <m:t> </m:t>
                            </m:r>
                            <m:r>
                              <a:rPr lang="en-US" altLang="hu-HU" sz="2400" i="1" dirty="0">
                                <a:latin typeface="Cambria Math" panose="02040503050406030204" pitchFamily="18" charset="0"/>
                                <a:sym typeface="Symbol" pitchFamily="18" charset="2"/>
                              </a:rPr>
                              <m:t>𝑌</m:t>
                            </m:r>
                            <m:r>
                              <a:rPr lang="en-US" altLang="hu-HU" sz="2400" i="1" dirty="0">
                                <a:latin typeface="Cambria Math" panose="02040503050406030204" pitchFamily="18" charset="0"/>
                                <a:sym typeface="Symbol" pitchFamily="18" charset="2"/>
                              </a:rPr>
                              <m:t>, </m:t>
                            </m:r>
                            <m:r>
                              <a:rPr lang="hu-HU" altLang="hu-HU" sz="2400" b="0" i="1" dirty="0" smtClean="0">
                                <a:latin typeface="Cambria Math" panose="02040503050406030204" pitchFamily="18" charset="0"/>
                                <a:sym typeface="Symbol" pitchFamily="18" charset="2"/>
                              </a:rPr>
                              <m:t>𝑤</m:t>
                            </m:r>
                          </m:e>
                        </m:d>
                        <m:r>
                          <a:rPr lang="en-US" altLang="hu-HU" sz="2400" i="1" dirty="0">
                            <a:latin typeface="Cambria Math" panose="02040503050406030204" pitchFamily="18" charset="0"/>
                            <a:sym typeface="Symbol" pitchFamily="18" charset="2"/>
                          </a:rPr>
                          <m:t>=</m:t>
                        </m:r>
                        <m:d>
                          <m:dPr>
                            <m:begChr m:val="["/>
                            <m:endChr m:val="]"/>
                            <m:ctrlPr>
                              <a:rPr lang="en-US" altLang="hu-HU" sz="2400" b="0" i="1" dirty="0">
                                <a:latin typeface="Cambria Math" panose="02040503050406030204" pitchFamily="18" charset="0"/>
                                <a:sym typeface="Symbol" pitchFamily="18" charset="2"/>
                              </a:rPr>
                            </m:ctrlPr>
                          </m:dPr>
                          <m:e>
                            <m:r>
                              <a:rPr lang="en-US" altLang="hu-HU" sz="2400" i="1" dirty="0">
                                <a:latin typeface="Cambria Math" panose="02040503050406030204" pitchFamily="18" charset="0"/>
                                <a:sym typeface="Symbol" pitchFamily="18" charset="2"/>
                              </a:rPr>
                              <m:t>𝑢</m:t>
                            </m:r>
                            <m:r>
                              <a:rPr lang="en-US" altLang="hu-HU" sz="2400" i="1" dirty="0">
                                <a:latin typeface="Cambria Math" panose="02040503050406030204" pitchFamily="18" charset="0"/>
                                <a:sym typeface="Symbol" pitchFamily="18" charset="2"/>
                              </a:rPr>
                              <m:t>,</m:t>
                            </m:r>
                            <m:r>
                              <a:rPr lang="en-US" altLang="hu-HU" sz="2400" i="1" dirty="0">
                                <a:latin typeface="Cambria Math" panose="02040503050406030204" pitchFamily="18" charset="0"/>
                                <a:sym typeface="Symbol" pitchFamily="18" charset="2"/>
                              </a:rPr>
                              <m:t>𝑣</m:t>
                            </m:r>
                            <m:r>
                              <a:rPr lang="en-US" altLang="hu-HU" sz="2400" i="1" dirty="0">
                                <a:latin typeface="Cambria Math" panose="02040503050406030204" pitchFamily="18" charset="0"/>
                                <a:sym typeface="Symbol" pitchFamily="18" charset="2"/>
                              </a:rPr>
                              <m:t>,1</m:t>
                            </m:r>
                          </m:e>
                        </m:d>
                        <m:r>
                          <a:rPr lang="en-US" altLang="hu-HU" sz="2400" i="1" dirty="0">
                            <a:latin typeface="Cambria Math" panose="02040503050406030204" pitchFamily="18" charset="0"/>
                            <a:sym typeface="Symbol" pitchFamily="18" charset="2"/>
                          </a:rPr>
                          <m:t></m:t>
                        </m:r>
                        <m:r>
                          <a:rPr lang="hu-HU" altLang="hu-HU" sz="2400" b="1" i="1" dirty="0" smtClean="0">
                            <a:latin typeface="Cambria Math" panose="02040503050406030204" pitchFamily="18" charset="0"/>
                            <a:sym typeface="Symbol" pitchFamily="18" charset="2"/>
                          </a:rPr>
                          <m:t>𝑷</m:t>
                        </m:r>
                      </m:oMath>
                    </m:oMathPara>
                  </a14:m>
                  <a:endParaRPr lang="hu-HU" altLang="hu-HU" sz="2400" b="1" i="1" dirty="0" smtClean="0">
                    <a:latin typeface="Cambria Math" panose="02040503050406030204" pitchFamily="18" charset="0"/>
                    <a:sym typeface="Symbol" pitchFamily="18" charset="2"/>
                  </a:endParaRPr>
                </a:p>
                <a:p>
                  <a:pPr>
                    <a:spcBef>
                      <a:spcPct val="0"/>
                    </a:spcBef>
                    <a:buClrTx/>
                    <a:buSzTx/>
                    <a:buNone/>
                  </a:pPr>
                  <a14:m>
                    <m:oMathPara xmlns:m="http://schemas.openxmlformats.org/officeDocument/2006/math">
                      <m:oMathParaPr>
                        <m:jc m:val="centerGroup"/>
                      </m:oMathParaPr>
                      <m:oMath xmlns:m="http://schemas.openxmlformats.org/officeDocument/2006/math">
                        <m:r>
                          <a:rPr lang="en-US" altLang="hu-HU" sz="2400" i="1" dirty="0">
                            <a:latin typeface="Cambria Math" panose="02040503050406030204" pitchFamily="18" charset="0"/>
                          </a:rPr>
                          <m:t>(</m:t>
                        </m:r>
                        <m:sSub>
                          <m:sSubPr>
                            <m:ctrlPr>
                              <a:rPr lang="en-US" altLang="hu-HU" sz="2400" i="1" dirty="0">
                                <a:latin typeface="Cambria Math" panose="02040503050406030204" pitchFamily="18" charset="0"/>
                              </a:rPr>
                            </m:ctrlPr>
                          </m:sSubPr>
                          <m:e>
                            <m:r>
                              <a:rPr lang="hu-HU" altLang="hu-HU" sz="2400" i="1" dirty="0">
                                <a:latin typeface="Cambria Math" panose="02040503050406030204" pitchFamily="18" charset="0"/>
                              </a:rPr>
                              <m:t>𝑥</m:t>
                            </m:r>
                          </m:e>
                          <m:sub>
                            <m:r>
                              <m:rPr>
                                <m:sty m:val="p"/>
                              </m:rPr>
                              <a:rPr lang="hu-HU" altLang="hu-HU" sz="2400" dirty="0">
                                <a:latin typeface="Cambria Math" panose="02040503050406030204" pitchFamily="18" charset="0"/>
                              </a:rPr>
                              <m:t>pix</m:t>
                            </m:r>
                          </m:sub>
                        </m:sSub>
                        <m:r>
                          <a:rPr lang="en-US" altLang="hu-HU" sz="2400" i="1" dirty="0">
                            <a:latin typeface="Cambria Math" panose="02040503050406030204" pitchFamily="18" charset="0"/>
                          </a:rPr>
                          <m:t>,</m:t>
                        </m:r>
                        <m:sSub>
                          <m:sSubPr>
                            <m:ctrlPr>
                              <a:rPr lang="en-US" altLang="hu-HU" sz="2400" i="1" dirty="0">
                                <a:latin typeface="Cambria Math" panose="02040503050406030204" pitchFamily="18" charset="0"/>
                              </a:rPr>
                            </m:ctrlPr>
                          </m:sSubPr>
                          <m:e>
                            <m:r>
                              <a:rPr lang="hu-HU" altLang="hu-HU" sz="2400" i="1" dirty="0">
                                <a:latin typeface="Cambria Math" panose="02040503050406030204" pitchFamily="18" charset="0"/>
                              </a:rPr>
                              <m:t>𝑦</m:t>
                            </m:r>
                          </m:e>
                          <m:sub>
                            <m:r>
                              <m:rPr>
                                <m:sty m:val="p"/>
                              </m:rPr>
                              <a:rPr lang="hu-HU" altLang="hu-HU" sz="2400" dirty="0">
                                <a:latin typeface="Cambria Math" panose="02040503050406030204" pitchFamily="18" charset="0"/>
                              </a:rPr>
                              <m:t>pix</m:t>
                            </m:r>
                          </m:sub>
                        </m:sSub>
                        <m:r>
                          <a:rPr lang="en-US" altLang="hu-HU" sz="2400" i="1" dirty="0">
                            <a:latin typeface="Cambria Math" panose="02040503050406030204" pitchFamily="18" charset="0"/>
                          </a:rPr>
                          <m:t>)=</m:t>
                        </m:r>
                        <m:r>
                          <a:rPr lang="en-US" altLang="hu-HU" sz="2400" b="1" i="1" dirty="0">
                            <a:latin typeface="Cambria Math" panose="02040503050406030204" pitchFamily="18" charset="0"/>
                          </a:rPr>
                          <m:t> </m:t>
                        </m:r>
                        <m:r>
                          <a:rPr lang="en-US" altLang="hu-HU" sz="2400" i="1" dirty="0">
                            <a:latin typeface="Cambria Math" panose="02040503050406030204" pitchFamily="18" charset="0"/>
                          </a:rPr>
                          <m:t>[</m:t>
                        </m:r>
                        <m:r>
                          <a:rPr lang="hu-HU" altLang="hu-HU" sz="2400" i="1" dirty="0">
                            <a:latin typeface="Cambria Math" panose="02040503050406030204" pitchFamily="18" charset="0"/>
                          </a:rPr>
                          <m:t>𝑋</m:t>
                        </m:r>
                        <m:r>
                          <a:rPr lang="en-US" altLang="hu-HU" sz="2400" i="1" dirty="0">
                            <a:latin typeface="Cambria Math" panose="02040503050406030204" pitchFamily="18" charset="0"/>
                          </a:rPr>
                          <m:t>/</m:t>
                        </m:r>
                        <m:r>
                          <a:rPr lang="hu-HU" altLang="hu-HU" sz="2400" i="1" dirty="0">
                            <a:latin typeface="Cambria Math" panose="02040503050406030204" pitchFamily="18" charset="0"/>
                          </a:rPr>
                          <m:t>𝑤</m:t>
                        </m:r>
                        <m:r>
                          <a:rPr lang="en-US" altLang="hu-HU" sz="2400" i="1" dirty="0">
                            <a:latin typeface="Cambria Math" panose="02040503050406030204" pitchFamily="18" charset="0"/>
                          </a:rPr>
                          <m:t>, </m:t>
                        </m:r>
                        <m:r>
                          <a:rPr lang="hu-HU" altLang="hu-HU" sz="2400" i="1" dirty="0">
                            <a:latin typeface="Cambria Math" panose="02040503050406030204" pitchFamily="18" charset="0"/>
                          </a:rPr>
                          <m:t>𝑌</m:t>
                        </m:r>
                        <m:r>
                          <a:rPr lang="hu-HU" altLang="hu-HU" sz="2400" i="1" dirty="0">
                            <a:latin typeface="Cambria Math" panose="02040503050406030204" pitchFamily="18" charset="0"/>
                          </a:rPr>
                          <m:t>/</m:t>
                        </m:r>
                        <m:r>
                          <a:rPr lang="hu-HU" altLang="hu-HU" sz="2400" i="1" dirty="0">
                            <a:latin typeface="Cambria Math" panose="02040503050406030204" pitchFamily="18" charset="0"/>
                          </a:rPr>
                          <m:t>𝑤</m:t>
                        </m:r>
                        <m:r>
                          <a:rPr lang="en-US" altLang="hu-HU" sz="2400" i="1" dirty="0">
                            <a:latin typeface="Cambria Math" panose="02040503050406030204" pitchFamily="18" charset="0"/>
                          </a:rPr>
                          <m:t>]</m:t>
                        </m:r>
                        <m:r>
                          <a:rPr lang="en-US" altLang="hu-HU" sz="2400" i="1" dirty="0">
                            <a:latin typeface="Cambria Math" panose="02040503050406030204" pitchFamily="18" charset="0"/>
                            <a:sym typeface="Symbol" pitchFamily="18" charset="2"/>
                          </a:rPr>
                          <m:t> </m:t>
                        </m:r>
                      </m:oMath>
                    </m:oMathPara>
                  </a14:m>
                  <a:endParaRPr lang="en-US" altLang="hu-HU" sz="2400" i="1" dirty="0" smtClean="0">
                    <a:sym typeface="Symbol" pitchFamily="18" charset="2"/>
                  </a:endParaRPr>
                </a:p>
              </p:txBody>
            </p:sp>
          </mc:Choice>
          <mc:Fallback xmlns="">
            <p:sp>
              <p:nvSpPr>
                <p:cNvPr id="70" name="Téglalap 64"/>
                <p:cNvSpPr>
                  <a:spLocks noRot="1" noChangeAspect="1" noMove="1" noResize="1" noEditPoints="1" noAdjustHandles="1" noChangeArrowheads="1" noChangeShapeType="1" noTextEdit="1"/>
                </p:cNvSpPr>
                <p:nvPr/>
              </p:nvSpPr>
              <p:spPr bwMode="auto">
                <a:xfrm>
                  <a:off x="3036631" y="1162394"/>
                  <a:ext cx="3909411" cy="863891"/>
                </a:xfrm>
                <a:prstGeom prst="rect">
                  <a:avLst/>
                </a:prstGeom>
                <a:blipFill rotWithShape="1">
                  <a:blip r:embed="rId21"/>
                  <a:stretch>
                    <a:fillRect b="-563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pSp>
      <p:sp>
        <p:nvSpPr>
          <p:cNvPr id="2" name="Cím 1"/>
          <p:cNvSpPr>
            <a:spLocks noGrp="1"/>
          </p:cNvSpPr>
          <p:nvPr>
            <p:ph type="title"/>
          </p:nvPr>
        </p:nvSpPr>
        <p:spPr>
          <a:xfrm>
            <a:off x="451980" y="101753"/>
            <a:ext cx="8229600" cy="1143000"/>
          </a:xfrm>
        </p:spPr>
        <p:txBody>
          <a:bodyPr/>
          <a:lstStyle/>
          <a:p>
            <a:r>
              <a:rPr lang="en-US" dirty="0" smtClean="0">
                <a:solidFill>
                  <a:srgbClr val="FF0000"/>
                </a:solidFill>
              </a:rPr>
              <a:t>2D texturing</a:t>
            </a:r>
            <a:endParaRPr lang="en-US" dirty="0">
              <a:solidFill>
                <a:srgbClr val="FF0000"/>
              </a:solidFill>
            </a:endParaRPr>
          </a:p>
        </p:txBody>
      </p:sp>
    </p:spTree>
    <p:extLst>
      <p:ext uri="{BB962C8B-B14F-4D97-AF65-F5344CB8AC3E}">
        <p14:creationId xmlns:p14="http://schemas.microsoft.com/office/powerpoint/2010/main" val="34098171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15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214054"/>
                                        </p:tgtEl>
                                        <p:attrNameLst>
                                          <p:attrName>style.visibility</p:attrName>
                                        </p:attrNameLst>
                                      </p:cBhvr>
                                      <p:to>
                                        <p:strVal val="visible"/>
                                      </p:to>
                                    </p:set>
                                    <p:animEffect transition="in" filter="strips(downRight)">
                                      <p:cBhvr>
                                        <p:cTn id="15" dur="500"/>
                                        <p:tgtEl>
                                          <p:spTgt spid="214054"/>
                                        </p:tgtEl>
                                      </p:cBhvr>
                                    </p:animEffect>
                                  </p:childTnLst>
                                </p:cTn>
                              </p:par>
                            </p:childTnLst>
                          </p:cTn>
                        </p:par>
                        <p:par>
                          <p:cTn id="16" fill="hold" nodeType="afterGroup">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2141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41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41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41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41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41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406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21"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arn(inVertical)">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14053"/>
                                        </p:tgtEl>
                                        <p:attrNameLst>
                                          <p:attrName>style.visibility</p:attrName>
                                        </p:attrNameLst>
                                      </p:cBhvr>
                                      <p:to>
                                        <p:strVal val="visible"/>
                                      </p:to>
                                    </p:set>
                                  </p:childTnLst>
                                </p:cTn>
                              </p:par>
                            </p:childTnLst>
                          </p:cTn>
                        </p:par>
                        <p:par>
                          <p:cTn id="40" fill="hold" nodeType="afterGroup">
                            <p:stCondLst>
                              <p:cond delay="0"/>
                            </p:stCondLst>
                            <p:childTnLst>
                              <p:par>
                                <p:cTn id="41" presetID="18" presetClass="entr" presetSubtype="9" fill="hold" grpId="0" nodeType="afterEffect">
                                  <p:stCondLst>
                                    <p:cond delay="0"/>
                                  </p:stCondLst>
                                  <p:childTnLst>
                                    <p:set>
                                      <p:cBhvr>
                                        <p:cTn id="42" dur="1" fill="hold">
                                          <p:stCondLst>
                                            <p:cond delay="0"/>
                                          </p:stCondLst>
                                        </p:cTn>
                                        <p:tgtEl>
                                          <p:spTgt spid="214141"/>
                                        </p:tgtEl>
                                        <p:attrNameLst>
                                          <p:attrName>style.visibility</p:attrName>
                                        </p:attrNameLst>
                                      </p:cBhvr>
                                      <p:to>
                                        <p:strVal val="visible"/>
                                      </p:to>
                                    </p:set>
                                    <p:animEffect transition="in" filter="strips(upLeft)">
                                      <p:cBhvr>
                                        <p:cTn id="43" dur="500"/>
                                        <p:tgtEl>
                                          <p:spTgt spid="214141"/>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8"/>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48148"/>
                                        </p:tgtEl>
                                        <p:attrNameLst>
                                          <p:attrName>style.visibility</p:attrName>
                                        </p:attrNameLst>
                                      </p:cBhvr>
                                      <p:to>
                                        <p:strVal val="visible"/>
                                      </p:to>
                                    </p:set>
                                  </p:childTnLst>
                                </p:cTn>
                              </p:par>
                            </p:childTnLst>
                          </p:cTn>
                        </p:par>
                        <p:par>
                          <p:cTn id="50" fill="hold">
                            <p:stCondLst>
                              <p:cond delay="0"/>
                            </p:stCondLst>
                            <p:childTnLst>
                              <p:par>
                                <p:cTn id="51" presetID="2" presetClass="entr" presetSubtype="4" fill="hold" grpId="0" nodeType="afterEffect">
                                  <p:stCondLst>
                                    <p:cond delay="0"/>
                                  </p:stCondLst>
                                  <p:childTnLst>
                                    <p:set>
                                      <p:cBhvr>
                                        <p:cTn id="52" dur="1" fill="hold">
                                          <p:stCondLst>
                                            <p:cond delay="0"/>
                                          </p:stCondLst>
                                        </p:cTn>
                                        <p:tgtEl>
                                          <p:spTgt spid="62"/>
                                        </p:tgtEl>
                                        <p:attrNameLst>
                                          <p:attrName>style.visibility</p:attrName>
                                        </p:attrNameLst>
                                      </p:cBhvr>
                                      <p:to>
                                        <p:strVal val="visible"/>
                                      </p:to>
                                    </p:set>
                                    <p:anim calcmode="lin" valueType="num">
                                      <p:cBhvr additive="base">
                                        <p:cTn id="53" dur="500" fill="hold"/>
                                        <p:tgtEl>
                                          <p:spTgt spid="62"/>
                                        </p:tgtEl>
                                        <p:attrNameLst>
                                          <p:attrName>ppt_x</p:attrName>
                                        </p:attrNameLst>
                                      </p:cBhvr>
                                      <p:tavLst>
                                        <p:tav tm="0">
                                          <p:val>
                                            <p:strVal val="#ppt_x"/>
                                          </p:val>
                                        </p:tav>
                                        <p:tav tm="100000">
                                          <p:val>
                                            <p:strVal val="#ppt_x"/>
                                          </p:val>
                                        </p:tav>
                                      </p:tavLst>
                                    </p:anim>
                                    <p:anim calcmode="lin" valueType="num">
                                      <p:cBhvr additive="base">
                                        <p:cTn id="54"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214068" grpId="0" animBg="1"/>
      <p:bldP spid="48148" grpId="0" animBg="1"/>
      <p:bldP spid="48151" grpId="0" animBg="1"/>
      <p:bldP spid="48153" grpId="0"/>
      <p:bldP spid="214053" grpId="0" animBg="1"/>
      <p:bldP spid="214054" grpId="0" animBg="1"/>
      <p:bldP spid="214110" grpId="0"/>
      <p:bldP spid="214123" grpId="0" animBg="1"/>
      <p:bldP spid="214124" grpId="0" animBg="1"/>
      <p:bldP spid="214125" grpId="0" animBg="1"/>
      <p:bldP spid="214139" grpId="0"/>
      <p:bldP spid="214140" grpId="0"/>
      <p:bldP spid="214141" grpId="0" animBg="1"/>
      <p:bldP spid="62" grpId="0" animBg="1"/>
      <p:bldP spid="69" grpId="0" animBg="1"/>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358775" y="260350"/>
            <a:ext cx="8389938" cy="1143000"/>
          </a:xfrm>
        </p:spPr>
        <p:txBody>
          <a:bodyPr>
            <a:normAutofit/>
          </a:bodyPr>
          <a:lstStyle/>
          <a:p>
            <a:pPr>
              <a:defRPr/>
            </a:pPr>
            <a:r>
              <a:rPr lang="en-US" dirty="0" smtClean="0">
                <a:solidFill>
                  <a:srgbClr val="FF0000"/>
                </a:solidFill>
              </a:rPr>
              <a:t>Interpolation</a:t>
            </a:r>
            <a:endParaRPr lang="hu-HU" dirty="0" smtClean="0">
              <a:solidFill>
                <a:srgbClr val="FF0000"/>
              </a:solidFill>
            </a:endParaRPr>
          </a:p>
        </p:txBody>
      </p:sp>
      <p:sp>
        <p:nvSpPr>
          <p:cNvPr id="201742" name="Freeform 14"/>
          <p:cNvSpPr>
            <a:spLocks/>
          </p:cNvSpPr>
          <p:nvPr/>
        </p:nvSpPr>
        <p:spPr bwMode="auto">
          <a:xfrm>
            <a:off x="6095175" y="1389063"/>
            <a:ext cx="2438400" cy="3733800"/>
          </a:xfrm>
          <a:custGeom>
            <a:avLst/>
            <a:gdLst>
              <a:gd name="T0" fmla="*/ 2147483647 w 1536"/>
              <a:gd name="T1" fmla="*/ 2147483647 h 2352"/>
              <a:gd name="T2" fmla="*/ 0 w 1536"/>
              <a:gd name="T3" fmla="*/ 2147483647 h 2352"/>
              <a:gd name="T4" fmla="*/ 2147483647 w 1536"/>
              <a:gd name="T5" fmla="*/ 0 h 2352"/>
              <a:gd name="T6" fmla="*/ 2147483647 w 1536"/>
              <a:gd name="T7" fmla="*/ 2147483647 h 2352"/>
              <a:gd name="T8" fmla="*/ 0 60000 65536"/>
              <a:gd name="T9" fmla="*/ 0 60000 65536"/>
              <a:gd name="T10" fmla="*/ 0 60000 65536"/>
              <a:gd name="T11" fmla="*/ 0 60000 65536"/>
              <a:gd name="T12" fmla="*/ 0 w 1536"/>
              <a:gd name="T13" fmla="*/ 0 h 2352"/>
              <a:gd name="T14" fmla="*/ 1536 w 1536"/>
              <a:gd name="T15" fmla="*/ 2352 h 2352"/>
            </a:gdLst>
            <a:ahLst/>
            <a:cxnLst>
              <a:cxn ang="T8">
                <a:pos x="T0" y="T1"/>
              </a:cxn>
              <a:cxn ang="T9">
                <a:pos x="T2" y="T3"/>
              </a:cxn>
              <a:cxn ang="T10">
                <a:pos x="T4" y="T5"/>
              </a:cxn>
              <a:cxn ang="T11">
                <a:pos x="T6" y="T7"/>
              </a:cxn>
            </a:cxnLst>
            <a:rect l="T12" t="T13" r="T14" b="T15"/>
            <a:pathLst>
              <a:path w="1536" h="2352">
                <a:moveTo>
                  <a:pt x="912" y="2352"/>
                </a:moveTo>
                <a:lnTo>
                  <a:pt x="0" y="1440"/>
                </a:lnTo>
                <a:lnTo>
                  <a:pt x="1536" y="0"/>
                </a:lnTo>
                <a:lnTo>
                  <a:pt x="912" y="2352"/>
                </a:lnTo>
                <a:close/>
              </a:path>
            </a:pathLst>
          </a:custGeom>
          <a:gradFill rotWithShape="0">
            <a:gsLst>
              <a:gs pos="0">
                <a:srgbClr val="000000"/>
              </a:gs>
              <a:gs pos="11000">
                <a:srgbClr val="000040"/>
              </a:gs>
              <a:gs pos="20000">
                <a:srgbClr val="400040"/>
              </a:gs>
              <a:gs pos="36000">
                <a:srgbClr val="8F0040"/>
              </a:gs>
              <a:gs pos="79000">
                <a:srgbClr val="F27300"/>
              </a:gs>
              <a:gs pos="88000">
                <a:srgbClr val="FFBF00"/>
              </a:gs>
            </a:gsLst>
            <a:lin ang="5400000" scaled="1"/>
          </a:gradFill>
          <a:ln w="12700" cap="flat" cmpd="sng">
            <a:solidFill>
              <a:schemeClr val="tx1"/>
            </a:solidFill>
            <a:prstDash val="solid"/>
            <a:round/>
            <a:headEnd/>
            <a:tailEnd/>
          </a:ln>
        </p:spPr>
        <p:txBody>
          <a:bodyPr wrap="none" anchor="ctr"/>
          <a:lstStyle/>
          <a:p>
            <a:endParaRPr lang="en-US"/>
          </a:p>
        </p:txBody>
      </p:sp>
      <p:sp>
        <p:nvSpPr>
          <p:cNvPr id="40965" name="Rectangle 15"/>
          <p:cNvSpPr>
            <a:spLocks noChangeArrowheads="1"/>
          </p:cNvSpPr>
          <p:nvPr/>
        </p:nvSpPr>
        <p:spPr bwMode="auto">
          <a:xfrm>
            <a:off x="6944487" y="3260725"/>
            <a:ext cx="3048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40966" name="Rectangle 16"/>
          <p:cNvSpPr>
            <a:spLocks noChangeArrowheads="1"/>
          </p:cNvSpPr>
          <p:nvPr/>
        </p:nvSpPr>
        <p:spPr bwMode="auto">
          <a:xfrm>
            <a:off x="7249287" y="3260725"/>
            <a:ext cx="3048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40967" name="Rectangle 17"/>
          <p:cNvSpPr>
            <a:spLocks noChangeArrowheads="1"/>
          </p:cNvSpPr>
          <p:nvPr/>
        </p:nvSpPr>
        <p:spPr bwMode="auto">
          <a:xfrm>
            <a:off x="6639687" y="3260725"/>
            <a:ext cx="3048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40968" name="Rectangle 18"/>
          <p:cNvSpPr>
            <a:spLocks noChangeArrowheads="1"/>
          </p:cNvSpPr>
          <p:nvPr/>
        </p:nvSpPr>
        <p:spPr bwMode="auto">
          <a:xfrm>
            <a:off x="7554087" y="3260725"/>
            <a:ext cx="3048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endParaRPr lang="hu-HU" altLang="hu-HU" sz="2000"/>
          </a:p>
        </p:txBody>
      </p:sp>
      <p:sp>
        <p:nvSpPr>
          <p:cNvPr id="40969" name="Rectangle 19"/>
          <p:cNvSpPr>
            <a:spLocks noChangeArrowheads="1"/>
          </p:cNvSpPr>
          <p:nvPr/>
        </p:nvSpPr>
        <p:spPr bwMode="auto">
          <a:xfrm>
            <a:off x="6944487" y="3565525"/>
            <a:ext cx="3048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40970" name="Rectangle 20"/>
          <p:cNvSpPr>
            <a:spLocks noChangeArrowheads="1"/>
          </p:cNvSpPr>
          <p:nvPr/>
        </p:nvSpPr>
        <p:spPr bwMode="auto">
          <a:xfrm>
            <a:off x="7249287" y="3565525"/>
            <a:ext cx="3048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201750" name="Line 22"/>
          <p:cNvSpPr>
            <a:spLocks noChangeShapeType="1"/>
          </p:cNvSpPr>
          <p:nvPr/>
        </p:nvSpPr>
        <p:spPr bwMode="auto">
          <a:xfrm>
            <a:off x="3720354" y="2579317"/>
            <a:ext cx="3382884" cy="82587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1751" name="Line 23"/>
          <p:cNvSpPr>
            <a:spLocks noChangeShapeType="1"/>
          </p:cNvSpPr>
          <p:nvPr/>
        </p:nvSpPr>
        <p:spPr bwMode="auto">
          <a:xfrm>
            <a:off x="5879275" y="3405188"/>
            <a:ext cx="2743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1752" name="Line 24"/>
          <p:cNvSpPr>
            <a:spLocks noChangeShapeType="1"/>
          </p:cNvSpPr>
          <p:nvPr/>
        </p:nvSpPr>
        <p:spPr bwMode="auto">
          <a:xfrm flipV="1">
            <a:off x="5704649" y="3413124"/>
            <a:ext cx="1697037" cy="19970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mc:AlternateContent xmlns:mc="http://schemas.openxmlformats.org/markup-compatibility/2006" xmlns:a14="http://schemas.microsoft.com/office/drawing/2010/main">
        <mc:Choice Requires="a14">
          <p:sp>
            <p:nvSpPr>
              <p:cNvPr id="201753" name="Rectangle 25"/>
              <p:cNvSpPr>
                <a:spLocks noChangeArrowheads="1"/>
              </p:cNvSpPr>
              <p:nvPr/>
            </p:nvSpPr>
            <p:spPr bwMode="auto">
              <a:xfrm>
                <a:off x="4012256" y="5486306"/>
                <a:ext cx="5053367" cy="494559"/>
              </a:xfrm>
              <a:prstGeom prst="rect">
                <a:avLst/>
              </a:prstGeom>
              <a:noFill/>
              <a:ln w="12700">
                <a:solidFill>
                  <a:schemeClr val="tx1"/>
                </a:solidFill>
                <a:miter lim="800000"/>
                <a:headEnd/>
                <a:tailEnd/>
              </a:ln>
              <a:extLst>
                <a:ext uri="{909E8E84-426E-40DD-AFC4-6F175D3DCCD1}">
                  <a14:hiddenFill>
                    <a:solidFill>
                      <a:srgbClr val="FFFFFF"/>
                    </a:solidFill>
                  </a14:hiddenFill>
                </a:ext>
              </a:extLst>
            </p:spPr>
            <p:txBody>
              <a:bodyPr wrap="squar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14:m>
                  <m:oMathPara xmlns:m="http://schemas.openxmlformats.org/officeDocument/2006/math">
                    <m:oMathParaPr>
                      <m:jc m:val="centerGroup"/>
                    </m:oMathParaPr>
                    <m:oMath xmlns:m="http://schemas.openxmlformats.org/officeDocument/2006/math">
                      <m:r>
                        <a:rPr lang="hu-HU" altLang="hu-HU" sz="2400" i="1" dirty="0" smtClean="0">
                          <a:latin typeface="Cambria Math" panose="02040503050406030204" pitchFamily="18" charset="0"/>
                        </a:rPr>
                        <m:t>𝑈</m:t>
                      </m:r>
                      <m:r>
                        <a:rPr lang="hu-HU" altLang="hu-HU" sz="2400" i="1" dirty="0" smtClean="0">
                          <a:latin typeface="Cambria Math" panose="02040503050406030204" pitchFamily="18" charset="0"/>
                        </a:rPr>
                        <m:t>(</m:t>
                      </m:r>
                      <m:sSub>
                        <m:sSubPr>
                          <m:ctrlPr>
                            <a:rPr lang="en-US" altLang="hu-HU" sz="2400" i="1" dirty="0">
                              <a:latin typeface="Cambria Math" panose="02040503050406030204" pitchFamily="18" charset="0"/>
                            </a:rPr>
                          </m:ctrlPr>
                        </m:sSubPr>
                        <m:e>
                          <m:r>
                            <a:rPr lang="hu-HU" altLang="hu-HU" sz="2400" i="1" dirty="0">
                              <a:latin typeface="Cambria Math" panose="02040503050406030204" pitchFamily="18" charset="0"/>
                            </a:rPr>
                            <m:t>𝑥</m:t>
                          </m:r>
                        </m:e>
                        <m:sub>
                          <m:r>
                            <m:rPr>
                              <m:sty m:val="p"/>
                            </m:rPr>
                            <a:rPr lang="hu-HU" altLang="hu-HU" sz="2400" dirty="0">
                              <a:latin typeface="Cambria Math" panose="02040503050406030204" pitchFamily="18" charset="0"/>
                            </a:rPr>
                            <m:t>pix</m:t>
                          </m:r>
                        </m:sub>
                      </m:sSub>
                      <m:r>
                        <a:rPr lang="en-US" altLang="hu-HU" sz="2400" b="0" i="1" dirty="0" smtClean="0">
                          <a:latin typeface="Cambria Math" panose="02040503050406030204" pitchFamily="18" charset="0"/>
                        </a:rPr>
                        <m:t>+1</m:t>
                      </m:r>
                      <m:r>
                        <a:rPr lang="en-US" altLang="hu-HU" sz="2400" i="1" dirty="0">
                          <a:latin typeface="Cambria Math" panose="02040503050406030204" pitchFamily="18" charset="0"/>
                          <a:sym typeface="Symbol" pitchFamily="18" charset="2"/>
                        </a:rPr>
                        <m:t>,</m:t>
                      </m:r>
                      <m:sSub>
                        <m:sSubPr>
                          <m:ctrlPr>
                            <a:rPr lang="en-US" altLang="hu-HU" sz="2400" i="1" dirty="0">
                              <a:latin typeface="Cambria Math" panose="02040503050406030204" pitchFamily="18" charset="0"/>
                            </a:rPr>
                          </m:ctrlPr>
                        </m:sSubPr>
                        <m:e>
                          <m:r>
                            <a:rPr lang="hu-HU" altLang="hu-HU" sz="2400" i="1" dirty="0">
                              <a:latin typeface="Cambria Math" panose="02040503050406030204" pitchFamily="18" charset="0"/>
                            </a:rPr>
                            <m:t>𝑦</m:t>
                          </m:r>
                        </m:e>
                        <m:sub>
                          <m:r>
                            <m:rPr>
                              <m:sty m:val="p"/>
                            </m:rPr>
                            <a:rPr lang="hu-HU" altLang="hu-HU" sz="2400" dirty="0">
                              <a:latin typeface="Cambria Math" panose="02040503050406030204" pitchFamily="18" charset="0"/>
                            </a:rPr>
                            <m:t>pix</m:t>
                          </m:r>
                        </m:sub>
                      </m:sSub>
                      <m:r>
                        <a:rPr lang="hu-HU" altLang="hu-HU" sz="2400" i="1" dirty="0">
                          <a:latin typeface="Cambria Math" panose="02040503050406030204" pitchFamily="18" charset="0"/>
                        </a:rPr>
                        <m:t>)=</m:t>
                      </m:r>
                      <m:r>
                        <a:rPr lang="hu-HU" altLang="hu-HU" sz="2400" i="1" dirty="0" smtClean="0">
                          <a:latin typeface="Cambria Math" panose="02040503050406030204" pitchFamily="18" charset="0"/>
                        </a:rPr>
                        <m:t>𝑈</m:t>
                      </m:r>
                      <m:r>
                        <a:rPr lang="hu-HU" altLang="hu-HU" sz="2400" i="1" dirty="0" smtClean="0">
                          <a:latin typeface="Cambria Math" panose="02040503050406030204" pitchFamily="18" charset="0"/>
                        </a:rPr>
                        <m:t>(</m:t>
                      </m:r>
                      <m:sSub>
                        <m:sSubPr>
                          <m:ctrlPr>
                            <a:rPr lang="en-US" altLang="hu-HU" sz="2400" i="1" dirty="0">
                              <a:latin typeface="Cambria Math" panose="02040503050406030204" pitchFamily="18" charset="0"/>
                            </a:rPr>
                          </m:ctrlPr>
                        </m:sSubPr>
                        <m:e>
                          <m:r>
                            <a:rPr lang="hu-HU" altLang="hu-HU" sz="2400" i="1" dirty="0">
                              <a:latin typeface="Cambria Math" panose="02040503050406030204" pitchFamily="18" charset="0"/>
                            </a:rPr>
                            <m:t>𝑥</m:t>
                          </m:r>
                        </m:e>
                        <m:sub>
                          <m:r>
                            <m:rPr>
                              <m:sty m:val="p"/>
                            </m:rPr>
                            <a:rPr lang="hu-HU" altLang="hu-HU" sz="2400" dirty="0">
                              <a:latin typeface="Cambria Math" panose="02040503050406030204" pitchFamily="18" charset="0"/>
                            </a:rPr>
                            <m:t>pix</m:t>
                          </m:r>
                        </m:sub>
                      </m:sSub>
                      <m:r>
                        <a:rPr lang="en-US" altLang="hu-HU" sz="2400" i="1" dirty="0">
                          <a:latin typeface="Cambria Math" panose="02040503050406030204" pitchFamily="18" charset="0"/>
                          <a:sym typeface="Symbol" pitchFamily="18" charset="2"/>
                        </a:rPr>
                        <m:t>,</m:t>
                      </m:r>
                      <m:sSub>
                        <m:sSubPr>
                          <m:ctrlPr>
                            <a:rPr lang="en-US" altLang="hu-HU" sz="2400" i="1" dirty="0">
                              <a:latin typeface="Cambria Math" panose="02040503050406030204" pitchFamily="18" charset="0"/>
                            </a:rPr>
                          </m:ctrlPr>
                        </m:sSubPr>
                        <m:e>
                          <m:r>
                            <a:rPr lang="hu-HU" altLang="hu-HU" sz="2400" i="1" dirty="0">
                              <a:latin typeface="Cambria Math" panose="02040503050406030204" pitchFamily="18" charset="0"/>
                            </a:rPr>
                            <m:t>𝑦</m:t>
                          </m:r>
                        </m:e>
                        <m:sub>
                          <m:r>
                            <m:rPr>
                              <m:sty m:val="p"/>
                            </m:rPr>
                            <a:rPr lang="hu-HU" altLang="hu-HU" sz="2400" dirty="0">
                              <a:latin typeface="Cambria Math" panose="02040503050406030204" pitchFamily="18" charset="0"/>
                            </a:rPr>
                            <m:t>pix</m:t>
                          </m:r>
                        </m:sub>
                      </m:sSub>
                      <m:r>
                        <a:rPr lang="hu-HU" altLang="hu-HU" sz="2400" i="1" dirty="0">
                          <a:latin typeface="Cambria Math" panose="02040503050406030204" pitchFamily="18" charset="0"/>
                        </a:rPr>
                        <m:t>)+</m:t>
                      </m:r>
                      <m:r>
                        <a:rPr lang="en-GB" altLang="hu-HU" sz="2400" i="1" dirty="0">
                          <a:latin typeface="Cambria Math" panose="02040503050406030204" pitchFamily="18" charset="0"/>
                        </a:rPr>
                        <m:t>𝐴</m:t>
                      </m:r>
                      <m:r>
                        <a:rPr lang="en-GB" altLang="hu-HU" sz="2400" i="1" baseline="-25000" dirty="0">
                          <a:latin typeface="Cambria Math" panose="02040503050406030204" pitchFamily="18" charset="0"/>
                        </a:rPr>
                        <m:t>𝑢</m:t>
                      </m:r>
                    </m:oMath>
                  </m:oMathPara>
                </a14:m>
                <a:endParaRPr lang="hu-HU" altLang="hu-HU" sz="2400" dirty="0"/>
              </a:p>
            </p:txBody>
          </p:sp>
        </mc:Choice>
        <mc:Fallback xmlns="">
          <p:sp>
            <p:nvSpPr>
              <p:cNvPr id="201753" name="Rectangle 25"/>
              <p:cNvSpPr>
                <a:spLocks noRot="1" noChangeAspect="1" noMove="1" noResize="1" noEditPoints="1" noAdjustHandles="1" noChangeArrowheads="1" noChangeShapeType="1" noTextEdit="1"/>
              </p:cNvSpPr>
              <p:nvPr/>
            </p:nvSpPr>
            <p:spPr bwMode="auto">
              <a:xfrm>
                <a:off x="4012256" y="5486306"/>
                <a:ext cx="5053367" cy="494559"/>
              </a:xfrm>
              <a:prstGeom prst="rect">
                <a:avLst/>
              </a:prstGeom>
              <a:blipFill>
                <a:blip r:embed="rId4"/>
                <a:stretch>
                  <a:fillRect b="-9639"/>
                </a:stretch>
              </a:blip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hu-HU">
                    <a:noFill/>
                  </a:rPr>
                  <a:t> </a:t>
                </a:r>
              </a:p>
            </p:txBody>
          </p:sp>
        </mc:Fallback>
      </mc:AlternateContent>
      <p:sp>
        <p:nvSpPr>
          <p:cNvPr id="41006" name="Text Box 48"/>
          <p:cNvSpPr txBox="1">
            <a:spLocks noChangeArrowheads="1"/>
          </p:cNvSpPr>
          <p:nvPr/>
        </p:nvSpPr>
        <p:spPr bwMode="auto">
          <a:xfrm>
            <a:off x="6196645" y="1278245"/>
            <a:ext cx="130779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en-US" altLang="hu-HU" dirty="0" smtClean="0">
                <a:latin typeface="+mn-lt"/>
              </a:rPr>
              <a:t>Screen</a:t>
            </a:r>
            <a:endParaRPr lang="hu-HU" altLang="hu-HU" dirty="0">
              <a:latin typeface="+mn-lt"/>
            </a:endParaRPr>
          </a:p>
        </p:txBody>
      </p:sp>
      <p:sp>
        <p:nvSpPr>
          <p:cNvPr id="282673" name="Oval 49"/>
          <p:cNvSpPr>
            <a:spLocks noChangeArrowheads="1"/>
          </p:cNvSpPr>
          <p:nvPr/>
        </p:nvSpPr>
        <p:spPr bwMode="auto">
          <a:xfrm>
            <a:off x="7463600" y="5024438"/>
            <a:ext cx="166687" cy="158750"/>
          </a:xfrm>
          <a:prstGeom prst="ellipse">
            <a:avLst/>
          </a:prstGeom>
          <a:solidFill>
            <a:srgbClr val="FFC000"/>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282674" name="Oval 50"/>
          <p:cNvSpPr>
            <a:spLocks noChangeArrowheads="1"/>
          </p:cNvSpPr>
          <p:nvPr/>
        </p:nvSpPr>
        <p:spPr bwMode="auto">
          <a:xfrm>
            <a:off x="8435150" y="1352550"/>
            <a:ext cx="166687" cy="158750"/>
          </a:xfrm>
          <a:prstGeom prst="ellipse">
            <a:avLst/>
          </a:prstGeom>
          <a:solidFill>
            <a:srgbClr val="360000"/>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282675" name="Oval 51"/>
          <p:cNvSpPr>
            <a:spLocks noChangeArrowheads="1"/>
          </p:cNvSpPr>
          <p:nvPr/>
        </p:nvSpPr>
        <p:spPr bwMode="auto">
          <a:xfrm>
            <a:off x="6058662" y="3584575"/>
            <a:ext cx="166688" cy="158750"/>
          </a:xfrm>
          <a:prstGeom prst="ellipse">
            <a:avLst/>
          </a:prstGeom>
          <a:solidFill>
            <a:srgbClr val="AF011E"/>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83" name="Line 3"/>
          <p:cNvSpPr>
            <a:spLocks noChangeShapeType="1"/>
          </p:cNvSpPr>
          <p:nvPr/>
        </p:nvSpPr>
        <p:spPr bwMode="auto">
          <a:xfrm>
            <a:off x="241976" y="5103813"/>
            <a:ext cx="2971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4" name="Line 4"/>
          <p:cNvSpPr>
            <a:spLocks noChangeShapeType="1"/>
          </p:cNvSpPr>
          <p:nvPr/>
        </p:nvSpPr>
        <p:spPr bwMode="auto">
          <a:xfrm flipV="1">
            <a:off x="241976" y="3808413"/>
            <a:ext cx="1981200" cy="1295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5" name="Line 5"/>
          <p:cNvSpPr>
            <a:spLocks noChangeShapeType="1"/>
          </p:cNvSpPr>
          <p:nvPr/>
        </p:nvSpPr>
        <p:spPr bwMode="auto">
          <a:xfrm flipV="1">
            <a:off x="241976" y="2132013"/>
            <a:ext cx="0" cy="2971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6" name="Freeform 6"/>
          <p:cNvSpPr>
            <a:spLocks/>
          </p:cNvSpPr>
          <p:nvPr/>
        </p:nvSpPr>
        <p:spPr bwMode="auto">
          <a:xfrm>
            <a:off x="851576" y="2208213"/>
            <a:ext cx="2514600" cy="1752600"/>
          </a:xfrm>
          <a:custGeom>
            <a:avLst/>
            <a:gdLst>
              <a:gd name="T0" fmla="*/ 0 w 1584"/>
              <a:gd name="T1" fmla="*/ 2147483647 h 1104"/>
              <a:gd name="T2" fmla="*/ 2147483647 w 1584"/>
              <a:gd name="T3" fmla="*/ 2147483647 h 1104"/>
              <a:gd name="T4" fmla="*/ 2147483647 w 1584"/>
              <a:gd name="T5" fmla="*/ 0 h 1104"/>
              <a:gd name="T6" fmla="*/ 0 w 1584"/>
              <a:gd name="T7" fmla="*/ 2147483647 h 1104"/>
              <a:gd name="T8" fmla="*/ 0 60000 65536"/>
              <a:gd name="T9" fmla="*/ 0 60000 65536"/>
              <a:gd name="T10" fmla="*/ 0 60000 65536"/>
              <a:gd name="T11" fmla="*/ 0 60000 65536"/>
              <a:gd name="T12" fmla="*/ 0 w 1584"/>
              <a:gd name="T13" fmla="*/ 0 h 1104"/>
              <a:gd name="T14" fmla="*/ 1584 w 1584"/>
              <a:gd name="T15" fmla="*/ 1104 h 1104"/>
            </a:gdLst>
            <a:ahLst/>
            <a:cxnLst>
              <a:cxn ang="T8">
                <a:pos x="T0" y="T1"/>
              </a:cxn>
              <a:cxn ang="T9">
                <a:pos x="T2" y="T3"/>
              </a:cxn>
              <a:cxn ang="T10">
                <a:pos x="T4" y="T5"/>
              </a:cxn>
              <a:cxn ang="T11">
                <a:pos x="T6" y="T7"/>
              </a:cxn>
            </a:cxnLst>
            <a:rect l="T12" t="T13" r="T14" b="T15"/>
            <a:pathLst>
              <a:path w="1584" h="1104">
                <a:moveTo>
                  <a:pt x="0" y="1104"/>
                </a:moveTo>
                <a:lnTo>
                  <a:pt x="1584" y="720"/>
                </a:lnTo>
                <a:lnTo>
                  <a:pt x="768" y="0"/>
                </a:lnTo>
                <a:lnTo>
                  <a:pt x="0" y="1104"/>
                </a:lnTo>
                <a:close/>
              </a:path>
            </a:pathLst>
          </a:custGeom>
          <a:solidFill>
            <a:schemeClr val="accent1">
              <a:alpha val="50195"/>
            </a:schemeClr>
          </a:solidFill>
          <a:ln w="12700" cap="flat" cmpd="sng">
            <a:solidFill>
              <a:schemeClr val="tx1"/>
            </a:solidFill>
            <a:prstDash val="solid"/>
            <a:round/>
            <a:headEnd/>
            <a:tailEnd/>
          </a:ln>
        </p:spPr>
        <p:txBody>
          <a:bodyPr wrap="none" anchor="ctr"/>
          <a:lstStyle/>
          <a:p>
            <a:endParaRPr lang="en-US"/>
          </a:p>
        </p:txBody>
      </p:sp>
      <p:sp>
        <p:nvSpPr>
          <p:cNvPr id="87" name="Freeform 7"/>
          <p:cNvSpPr>
            <a:spLocks/>
          </p:cNvSpPr>
          <p:nvPr/>
        </p:nvSpPr>
        <p:spPr bwMode="auto">
          <a:xfrm>
            <a:off x="927776" y="4189413"/>
            <a:ext cx="2514600" cy="685800"/>
          </a:xfrm>
          <a:custGeom>
            <a:avLst/>
            <a:gdLst>
              <a:gd name="T0" fmla="*/ 0 w 1584"/>
              <a:gd name="T1" fmla="*/ 2147483647 h 1104"/>
              <a:gd name="T2" fmla="*/ 2147483647 w 1584"/>
              <a:gd name="T3" fmla="*/ 2147483647 h 1104"/>
              <a:gd name="T4" fmla="*/ 2147483647 w 1584"/>
              <a:gd name="T5" fmla="*/ 0 h 1104"/>
              <a:gd name="T6" fmla="*/ 0 w 1584"/>
              <a:gd name="T7" fmla="*/ 2147483647 h 1104"/>
              <a:gd name="T8" fmla="*/ 0 60000 65536"/>
              <a:gd name="T9" fmla="*/ 0 60000 65536"/>
              <a:gd name="T10" fmla="*/ 0 60000 65536"/>
              <a:gd name="T11" fmla="*/ 0 60000 65536"/>
              <a:gd name="T12" fmla="*/ 0 w 1584"/>
              <a:gd name="T13" fmla="*/ 0 h 1104"/>
              <a:gd name="T14" fmla="*/ 1584 w 1584"/>
              <a:gd name="T15" fmla="*/ 1104 h 1104"/>
            </a:gdLst>
            <a:ahLst/>
            <a:cxnLst>
              <a:cxn ang="T8">
                <a:pos x="T0" y="T1"/>
              </a:cxn>
              <a:cxn ang="T9">
                <a:pos x="T2" y="T3"/>
              </a:cxn>
              <a:cxn ang="T10">
                <a:pos x="T4" y="T5"/>
              </a:cxn>
              <a:cxn ang="T11">
                <a:pos x="T6" y="T7"/>
              </a:cxn>
            </a:cxnLst>
            <a:rect l="T12" t="T13" r="T14" b="T15"/>
            <a:pathLst>
              <a:path w="1584" h="1104">
                <a:moveTo>
                  <a:pt x="0" y="1104"/>
                </a:moveTo>
                <a:lnTo>
                  <a:pt x="1584" y="720"/>
                </a:lnTo>
                <a:lnTo>
                  <a:pt x="768" y="0"/>
                </a:lnTo>
                <a:lnTo>
                  <a:pt x="0" y="1104"/>
                </a:lnTo>
                <a:close/>
              </a:path>
            </a:pathLst>
          </a:custGeom>
          <a:solidFill>
            <a:schemeClr val="accent1">
              <a:alpha val="50195"/>
            </a:schemeClr>
          </a:solidFill>
          <a:ln w="12700" cap="flat" cmpd="sng">
            <a:solidFill>
              <a:schemeClr val="tx1"/>
            </a:solidFill>
            <a:prstDash val="solid"/>
            <a:round/>
            <a:headEnd/>
            <a:tailEnd/>
          </a:ln>
        </p:spPr>
        <p:txBody>
          <a:bodyPr wrap="none" anchor="ctr"/>
          <a:lstStyle/>
          <a:p>
            <a:endParaRPr lang="en-US"/>
          </a:p>
        </p:txBody>
      </p:sp>
      <mc:AlternateContent xmlns:mc="http://schemas.openxmlformats.org/markup-compatibility/2006" xmlns:a14="http://schemas.microsoft.com/office/drawing/2010/main">
        <mc:Choice Requires="a14">
          <p:sp>
            <p:nvSpPr>
              <p:cNvPr id="88" name="Text Box 8"/>
              <p:cNvSpPr txBox="1">
                <a:spLocks noChangeArrowheads="1"/>
              </p:cNvSpPr>
              <p:nvPr/>
            </p:nvSpPr>
            <p:spPr bwMode="auto">
              <a:xfrm>
                <a:off x="3240763" y="4849813"/>
                <a:ext cx="771493" cy="494559"/>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14:m>
                  <m:oMathPara xmlns:m="http://schemas.openxmlformats.org/officeDocument/2006/math">
                    <m:oMathParaPr>
                      <m:jc m:val="centerGroup"/>
                    </m:oMathParaPr>
                    <m:oMath xmlns:m="http://schemas.openxmlformats.org/officeDocument/2006/math">
                      <m:sSub>
                        <m:sSubPr>
                          <m:ctrlPr>
                            <a:rPr lang="en-US" altLang="hu-HU" sz="2400" i="1" dirty="0">
                              <a:latin typeface="Cambria Math" panose="02040503050406030204" pitchFamily="18" charset="0"/>
                            </a:rPr>
                          </m:ctrlPr>
                        </m:sSubPr>
                        <m:e>
                          <m:r>
                            <a:rPr lang="hu-HU" altLang="hu-HU" sz="2400" i="1" dirty="0">
                              <a:latin typeface="Cambria Math" panose="02040503050406030204" pitchFamily="18" charset="0"/>
                            </a:rPr>
                            <m:t>𝑥</m:t>
                          </m:r>
                        </m:e>
                        <m:sub>
                          <m:r>
                            <m:rPr>
                              <m:sty m:val="p"/>
                            </m:rPr>
                            <a:rPr lang="hu-HU" altLang="hu-HU" sz="2400" dirty="0">
                              <a:latin typeface="Cambria Math" panose="02040503050406030204" pitchFamily="18" charset="0"/>
                            </a:rPr>
                            <m:t>pix</m:t>
                          </m:r>
                        </m:sub>
                      </m:sSub>
                    </m:oMath>
                  </m:oMathPara>
                </a14:m>
                <a:endParaRPr lang="hu-HU" altLang="hu-HU" sz="2400" i="1" dirty="0"/>
              </a:p>
            </p:txBody>
          </p:sp>
        </mc:Choice>
        <mc:Fallback xmlns="">
          <p:sp>
            <p:nvSpPr>
              <p:cNvPr id="88" name="Text Box 8"/>
              <p:cNvSpPr txBox="1">
                <a:spLocks noRot="1" noChangeAspect="1" noMove="1" noResize="1" noEditPoints="1" noAdjustHandles="1" noChangeArrowheads="1" noChangeShapeType="1" noTextEdit="1"/>
              </p:cNvSpPr>
              <p:nvPr/>
            </p:nvSpPr>
            <p:spPr bwMode="auto">
              <a:xfrm>
                <a:off x="3240763" y="4849813"/>
                <a:ext cx="771493" cy="494559"/>
              </a:xfrm>
              <a:prstGeom prst="rect">
                <a:avLst/>
              </a:prstGeom>
              <a:blipFill>
                <a:blip r:embed="rId5"/>
                <a:stretch>
                  <a:fillRect b="-111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89" name="Text Box 9"/>
              <p:cNvSpPr txBox="1">
                <a:spLocks noChangeArrowheads="1"/>
              </p:cNvSpPr>
              <p:nvPr/>
            </p:nvSpPr>
            <p:spPr bwMode="auto">
              <a:xfrm>
                <a:off x="2223176" y="3656013"/>
                <a:ext cx="773224" cy="494559"/>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14:m>
                  <m:oMathPara xmlns:m="http://schemas.openxmlformats.org/officeDocument/2006/math">
                    <m:oMathParaPr>
                      <m:jc m:val="centerGroup"/>
                    </m:oMathParaPr>
                    <m:oMath xmlns:m="http://schemas.openxmlformats.org/officeDocument/2006/math">
                      <m:sSub>
                        <m:sSubPr>
                          <m:ctrlPr>
                            <a:rPr lang="en-US" altLang="hu-HU" sz="2400" i="1" dirty="0">
                              <a:latin typeface="Cambria Math" panose="02040503050406030204" pitchFamily="18" charset="0"/>
                            </a:rPr>
                          </m:ctrlPr>
                        </m:sSubPr>
                        <m:e>
                          <m:r>
                            <a:rPr lang="hu-HU" altLang="hu-HU" sz="2400" i="1" dirty="0">
                              <a:latin typeface="Cambria Math" panose="02040503050406030204" pitchFamily="18" charset="0"/>
                            </a:rPr>
                            <m:t>𝑦</m:t>
                          </m:r>
                        </m:e>
                        <m:sub>
                          <m:r>
                            <m:rPr>
                              <m:sty m:val="p"/>
                            </m:rPr>
                            <a:rPr lang="hu-HU" altLang="hu-HU" sz="2400" dirty="0">
                              <a:latin typeface="Cambria Math" panose="02040503050406030204" pitchFamily="18" charset="0"/>
                            </a:rPr>
                            <m:t>pix</m:t>
                          </m:r>
                        </m:sub>
                      </m:sSub>
                    </m:oMath>
                  </m:oMathPara>
                </a14:m>
                <a:endParaRPr lang="hu-HU" altLang="hu-HU" sz="2400" i="1" dirty="0"/>
              </a:p>
            </p:txBody>
          </p:sp>
        </mc:Choice>
        <mc:Fallback xmlns="">
          <p:sp>
            <p:nvSpPr>
              <p:cNvPr id="89" name="Text Box 9"/>
              <p:cNvSpPr txBox="1">
                <a:spLocks noRot="1" noChangeAspect="1" noMove="1" noResize="1" noEditPoints="1" noAdjustHandles="1" noChangeArrowheads="1" noChangeShapeType="1" noTextEdit="1"/>
              </p:cNvSpPr>
              <p:nvPr/>
            </p:nvSpPr>
            <p:spPr bwMode="auto">
              <a:xfrm>
                <a:off x="2223176" y="3656013"/>
                <a:ext cx="773224" cy="494559"/>
              </a:xfrm>
              <a:prstGeom prst="rect">
                <a:avLst/>
              </a:prstGeom>
              <a:blipFill>
                <a:blip r:embed="rId6"/>
                <a:stretch>
                  <a:fillRect b="-111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90" name="Text Box 10"/>
              <p:cNvSpPr txBox="1">
                <a:spLocks noChangeArrowheads="1"/>
              </p:cNvSpPr>
              <p:nvPr/>
            </p:nvSpPr>
            <p:spPr bwMode="auto">
              <a:xfrm>
                <a:off x="253088" y="2055813"/>
                <a:ext cx="479234"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14:m>
                  <m:oMathPara xmlns:m="http://schemas.openxmlformats.org/officeDocument/2006/math">
                    <m:oMathParaPr>
                      <m:jc m:val="centerGroup"/>
                    </m:oMathParaPr>
                    <m:oMath xmlns:m="http://schemas.openxmlformats.org/officeDocument/2006/math">
                      <m:r>
                        <a:rPr lang="hu-HU" altLang="hu-HU" sz="2400" i="1" dirty="0">
                          <a:latin typeface="Cambria Math" panose="02040503050406030204" pitchFamily="18" charset="0"/>
                        </a:rPr>
                        <m:t>𝑈</m:t>
                      </m:r>
                    </m:oMath>
                  </m:oMathPara>
                </a14:m>
                <a:endParaRPr lang="hu-HU" altLang="hu-HU" sz="2400" i="1" dirty="0"/>
              </a:p>
            </p:txBody>
          </p:sp>
        </mc:Choice>
        <mc:Fallback xmlns="">
          <p:sp>
            <p:nvSpPr>
              <p:cNvPr id="90" name="Text Box 10"/>
              <p:cNvSpPr txBox="1">
                <a:spLocks noRot="1" noChangeAspect="1" noMove="1" noResize="1" noEditPoints="1" noAdjustHandles="1" noChangeArrowheads="1" noChangeShapeType="1" noTextEdit="1"/>
              </p:cNvSpPr>
              <p:nvPr/>
            </p:nvSpPr>
            <p:spPr bwMode="auto">
              <a:xfrm>
                <a:off x="253088" y="2055813"/>
                <a:ext cx="479234" cy="461665"/>
              </a:xfrm>
              <a:prstGeom prst="rect">
                <a:avLst/>
              </a:prstGeom>
              <a:blipFill>
                <a:blip r:embed="rId7"/>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hu-HU">
                    <a:noFill/>
                  </a:rPr>
                  <a:t> </a:t>
                </a:r>
              </a:p>
            </p:txBody>
          </p:sp>
        </mc:Fallback>
      </mc:AlternateContent>
      <p:sp>
        <p:nvSpPr>
          <p:cNvPr id="91" name="Oval 11"/>
          <p:cNvSpPr>
            <a:spLocks noChangeArrowheads="1"/>
          </p:cNvSpPr>
          <p:nvPr/>
        </p:nvSpPr>
        <p:spPr bwMode="auto">
          <a:xfrm>
            <a:off x="1918376" y="4494213"/>
            <a:ext cx="304800" cy="762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92" name="Line 12"/>
          <p:cNvSpPr>
            <a:spLocks noChangeShapeType="1"/>
          </p:cNvSpPr>
          <p:nvPr/>
        </p:nvSpPr>
        <p:spPr bwMode="auto">
          <a:xfrm flipH="1" flipV="1">
            <a:off x="2070776" y="2817813"/>
            <a:ext cx="0" cy="1752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mc:AlternateContent xmlns:mc="http://schemas.openxmlformats.org/markup-compatibility/2006" xmlns:a14="http://schemas.microsoft.com/office/drawing/2010/main">
        <mc:Choice Requires="a14">
          <p:sp>
            <p:nvSpPr>
              <p:cNvPr id="93" name="Rectangle 13"/>
              <p:cNvSpPr>
                <a:spLocks noChangeArrowheads="1"/>
              </p:cNvSpPr>
              <p:nvPr/>
            </p:nvSpPr>
            <p:spPr bwMode="auto">
              <a:xfrm>
                <a:off x="2319146" y="2084758"/>
                <a:ext cx="5000593" cy="494559"/>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squar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None/>
                </a:pPr>
                <a14:m>
                  <m:oMathPara xmlns:m="http://schemas.openxmlformats.org/officeDocument/2006/math">
                    <m:oMathParaPr>
                      <m:jc m:val="centerGroup"/>
                    </m:oMathParaPr>
                    <m:oMath xmlns:m="http://schemas.openxmlformats.org/officeDocument/2006/math">
                      <m:r>
                        <a:rPr lang="hu-HU" altLang="hu-HU" sz="2400" i="1" dirty="0" smtClean="0">
                          <a:latin typeface="Cambria Math" panose="02040503050406030204" pitchFamily="18" charset="0"/>
                        </a:rPr>
                        <m:t>𝑈</m:t>
                      </m:r>
                      <m:r>
                        <a:rPr lang="hu-HU" altLang="hu-HU" sz="2400" i="1" dirty="0" smtClean="0">
                          <a:latin typeface="Cambria Math" panose="02040503050406030204" pitchFamily="18" charset="0"/>
                        </a:rPr>
                        <m:t>(</m:t>
                      </m:r>
                      <m:sSub>
                        <m:sSubPr>
                          <m:ctrlPr>
                            <a:rPr lang="en-US" altLang="hu-HU" sz="2400" i="1" dirty="0">
                              <a:latin typeface="Cambria Math" panose="02040503050406030204" pitchFamily="18" charset="0"/>
                            </a:rPr>
                          </m:ctrlPr>
                        </m:sSubPr>
                        <m:e>
                          <m:r>
                            <a:rPr lang="hu-HU" altLang="hu-HU" sz="2400" i="1" dirty="0">
                              <a:latin typeface="Cambria Math" panose="02040503050406030204" pitchFamily="18" charset="0"/>
                            </a:rPr>
                            <m:t>𝑥</m:t>
                          </m:r>
                        </m:e>
                        <m:sub>
                          <m:r>
                            <m:rPr>
                              <m:sty m:val="p"/>
                            </m:rPr>
                            <a:rPr lang="hu-HU" altLang="hu-HU" sz="2400" dirty="0">
                              <a:latin typeface="Cambria Math" panose="02040503050406030204" pitchFamily="18" charset="0"/>
                            </a:rPr>
                            <m:t>pix</m:t>
                          </m:r>
                        </m:sub>
                      </m:sSub>
                      <m:r>
                        <a:rPr lang="en-US" altLang="hu-HU" sz="2400" i="1" dirty="0">
                          <a:latin typeface="Cambria Math" panose="02040503050406030204" pitchFamily="18" charset="0"/>
                          <a:sym typeface="Symbol" pitchFamily="18" charset="2"/>
                        </a:rPr>
                        <m:t>,</m:t>
                      </m:r>
                      <m:sSub>
                        <m:sSubPr>
                          <m:ctrlPr>
                            <a:rPr lang="en-US" altLang="hu-HU" sz="2400" i="1" dirty="0">
                              <a:latin typeface="Cambria Math" panose="02040503050406030204" pitchFamily="18" charset="0"/>
                            </a:rPr>
                          </m:ctrlPr>
                        </m:sSubPr>
                        <m:e>
                          <m:r>
                            <a:rPr lang="hu-HU" altLang="hu-HU" sz="2400" i="1" dirty="0">
                              <a:latin typeface="Cambria Math" panose="02040503050406030204" pitchFamily="18" charset="0"/>
                            </a:rPr>
                            <m:t>𝑦</m:t>
                          </m:r>
                        </m:e>
                        <m:sub>
                          <m:r>
                            <m:rPr>
                              <m:sty m:val="p"/>
                            </m:rPr>
                            <a:rPr lang="hu-HU" altLang="hu-HU" sz="2400" dirty="0">
                              <a:latin typeface="Cambria Math" panose="02040503050406030204" pitchFamily="18" charset="0"/>
                            </a:rPr>
                            <m:t>pix</m:t>
                          </m:r>
                        </m:sub>
                      </m:sSub>
                      <m:r>
                        <a:rPr lang="hu-HU" altLang="hu-HU" sz="2400" i="1" dirty="0">
                          <a:latin typeface="Cambria Math" panose="02040503050406030204" pitchFamily="18" charset="0"/>
                        </a:rPr>
                        <m:t>)=</m:t>
                      </m:r>
                      <m:r>
                        <a:rPr lang="en-GB" altLang="hu-HU" sz="2400" i="1" dirty="0" smtClean="0">
                          <a:latin typeface="Cambria Math" panose="02040503050406030204" pitchFamily="18" charset="0"/>
                        </a:rPr>
                        <m:t>𝐴</m:t>
                      </m:r>
                      <m:r>
                        <a:rPr lang="en-GB" altLang="hu-HU" sz="2400" i="1" baseline="-25000" dirty="0" smtClean="0">
                          <a:latin typeface="Cambria Math" panose="02040503050406030204" pitchFamily="18" charset="0"/>
                        </a:rPr>
                        <m:t>𝑢</m:t>
                      </m:r>
                      <m:sSub>
                        <m:sSubPr>
                          <m:ctrlPr>
                            <a:rPr lang="en-US" altLang="hu-HU" sz="2400" i="1" dirty="0">
                              <a:latin typeface="Cambria Math" panose="02040503050406030204" pitchFamily="18" charset="0"/>
                            </a:rPr>
                          </m:ctrlPr>
                        </m:sSubPr>
                        <m:e>
                          <m:r>
                            <a:rPr lang="hu-HU" altLang="hu-HU" sz="2400" i="1" dirty="0">
                              <a:latin typeface="Cambria Math" panose="02040503050406030204" pitchFamily="18" charset="0"/>
                            </a:rPr>
                            <m:t>𝑥</m:t>
                          </m:r>
                        </m:e>
                        <m:sub>
                          <m:r>
                            <m:rPr>
                              <m:sty m:val="p"/>
                            </m:rPr>
                            <a:rPr lang="hu-HU" altLang="hu-HU" sz="2400" dirty="0">
                              <a:latin typeface="Cambria Math" panose="02040503050406030204" pitchFamily="18" charset="0"/>
                            </a:rPr>
                            <m:t>pix</m:t>
                          </m:r>
                        </m:sub>
                      </m:sSub>
                      <m:r>
                        <a:rPr lang="hu-HU" altLang="hu-HU" sz="2400" i="1" dirty="0" smtClean="0">
                          <a:latin typeface="Cambria Math" panose="02040503050406030204" pitchFamily="18" charset="0"/>
                        </a:rPr>
                        <m:t>+</m:t>
                      </m:r>
                      <m:r>
                        <a:rPr lang="en-GB" altLang="hu-HU" sz="2400" i="1" dirty="0" smtClean="0">
                          <a:latin typeface="Cambria Math" panose="02040503050406030204" pitchFamily="18" charset="0"/>
                        </a:rPr>
                        <m:t>𝐵</m:t>
                      </m:r>
                      <m:r>
                        <a:rPr lang="en-GB" altLang="hu-HU" sz="2400" i="1" baseline="-25000" dirty="0" smtClean="0">
                          <a:latin typeface="Cambria Math" panose="02040503050406030204" pitchFamily="18" charset="0"/>
                        </a:rPr>
                        <m:t>𝑢</m:t>
                      </m:r>
                      <m:sSub>
                        <m:sSubPr>
                          <m:ctrlPr>
                            <a:rPr lang="en-US" altLang="hu-HU" sz="2400" i="1" dirty="0">
                              <a:latin typeface="Cambria Math" panose="02040503050406030204" pitchFamily="18" charset="0"/>
                            </a:rPr>
                          </m:ctrlPr>
                        </m:sSubPr>
                        <m:e>
                          <m:r>
                            <a:rPr lang="hu-HU" altLang="hu-HU" sz="2400" i="1" dirty="0">
                              <a:latin typeface="Cambria Math" panose="02040503050406030204" pitchFamily="18" charset="0"/>
                            </a:rPr>
                            <m:t>𝑦</m:t>
                          </m:r>
                        </m:e>
                        <m:sub>
                          <m:r>
                            <m:rPr>
                              <m:sty m:val="p"/>
                            </m:rPr>
                            <a:rPr lang="hu-HU" altLang="hu-HU" sz="2400" dirty="0">
                              <a:latin typeface="Cambria Math" panose="02040503050406030204" pitchFamily="18" charset="0"/>
                            </a:rPr>
                            <m:t>pix</m:t>
                          </m:r>
                        </m:sub>
                      </m:sSub>
                      <m:r>
                        <a:rPr lang="hu-HU" altLang="hu-HU" sz="2400" i="1" dirty="0" smtClean="0">
                          <a:latin typeface="Cambria Math" panose="02040503050406030204" pitchFamily="18" charset="0"/>
                        </a:rPr>
                        <m:t>+</m:t>
                      </m:r>
                      <m:r>
                        <a:rPr lang="en-GB" altLang="hu-HU" sz="2400" i="1" dirty="0" smtClean="0">
                          <a:latin typeface="Cambria Math" panose="02040503050406030204" pitchFamily="18" charset="0"/>
                        </a:rPr>
                        <m:t>𝐶</m:t>
                      </m:r>
                      <m:r>
                        <a:rPr lang="en-GB" altLang="hu-HU" sz="2400" i="1" baseline="-25000" dirty="0" smtClean="0">
                          <a:latin typeface="Cambria Math" panose="02040503050406030204" pitchFamily="18" charset="0"/>
                        </a:rPr>
                        <m:t>𝑢</m:t>
                      </m:r>
                    </m:oMath>
                  </m:oMathPara>
                </a14:m>
                <a:endParaRPr lang="hu-HU" altLang="hu-HU" sz="2400" b="1" i="1" dirty="0"/>
              </a:p>
            </p:txBody>
          </p:sp>
        </mc:Choice>
        <mc:Fallback xmlns="">
          <p:sp>
            <p:nvSpPr>
              <p:cNvPr id="93" name="Rectangle 13"/>
              <p:cNvSpPr>
                <a:spLocks noRot="1" noChangeAspect="1" noMove="1" noResize="1" noEditPoints="1" noAdjustHandles="1" noChangeArrowheads="1" noChangeShapeType="1" noTextEdit="1"/>
              </p:cNvSpPr>
              <p:nvPr/>
            </p:nvSpPr>
            <p:spPr bwMode="auto">
              <a:xfrm>
                <a:off x="2319146" y="2084758"/>
                <a:ext cx="5000593" cy="494559"/>
              </a:xfrm>
              <a:prstGeom prst="rect">
                <a:avLst/>
              </a:prstGeom>
              <a:blipFill>
                <a:blip r:embed="rId8"/>
                <a:stretch>
                  <a:fillRect b="-111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hu-HU">
                    <a:noFill/>
                  </a:rPr>
                  <a:t> </a:t>
                </a:r>
              </a:p>
            </p:txBody>
          </p:sp>
        </mc:Fallback>
      </mc:AlternateContent>
      <p:sp>
        <p:nvSpPr>
          <p:cNvPr id="112" name="Oval 51"/>
          <p:cNvSpPr>
            <a:spLocks noChangeArrowheads="1"/>
          </p:cNvSpPr>
          <p:nvPr/>
        </p:nvSpPr>
        <p:spPr bwMode="auto">
          <a:xfrm>
            <a:off x="757933" y="3870325"/>
            <a:ext cx="166688" cy="158750"/>
          </a:xfrm>
          <a:prstGeom prst="ellipse">
            <a:avLst/>
          </a:prstGeom>
          <a:solidFill>
            <a:srgbClr val="AF011E"/>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113" name="Oval 49"/>
          <p:cNvSpPr>
            <a:spLocks noChangeArrowheads="1"/>
          </p:cNvSpPr>
          <p:nvPr/>
        </p:nvSpPr>
        <p:spPr bwMode="auto">
          <a:xfrm>
            <a:off x="3214461" y="3260725"/>
            <a:ext cx="166687" cy="158750"/>
          </a:xfrm>
          <a:prstGeom prst="ellipse">
            <a:avLst/>
          </a:prstGeom>
          <a:solidFill>
            <a:srgbClr val="FFC000"/>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115" name="Oval 50"/>
          <p:cNvSpPr>
            <a:spLocks noChangeArrowheads="1"/>
          </p:cNvSpPr>
          <p:nvPr/>
        </p:nvSpPr>
        <p:spPr bwMode="auto">
          <a:xfrm>
            <a:off x="1987432" y="2151893"/>
            <a:ext cx="166687" cy="158750"/>
          </a:xfrm>
          <a:prstGeom prst="ellipse">
            <a:avLst/>
          </a:prstGeom>
          <a:solidFill>
            <a:srgbClr val="360000"/>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Tree>
    <p:extLst>
      <p:ext uri="{BB962C8B-B14F-4D97-AF65-F5344CB8AC3E}">
        <p14:creationId xmlns:p14="http://schemas.microsoft.com/office/powerpoint/2010/main" val="3468009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7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17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52" grpId="0" animBg="1"/>
      <p:bldP spid="20175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églalap 19"/>
          <p:cNvSpPr/>
          <p:nvPr/>
        </p:nvSpPr>
        <p:spPr>
          <a:xfrm>
            <a:off x="6551500" y="1976603"/>
            <a:ext cx="2137338" cy="4188701"/>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églalap 20"/>
          <p:cNvSpPr/>
          <p:nvPr/>
        </p:nvSpPr>
        <p:spPr>
          <a:xfrm>
            <a:off x="4256334" y="1976603"/>
            <a:ext cx="2161604" cy="4188701"/>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Rectangle 23"/>
              <p:cNvSpPr>
                <a:spLocks noChangeArrowheads="1"/>
              </p:cNvSpPr>
              <p:nvPr/>
            </p:nvSpPr>
            <p:spPr bwMode="auto">
              <a:xfrm>
                <a:off x="4319252" y="5620681"/>
                <a:ext cx="829815" cy="423863"/>
              </a:xfrm>
              <a:prstGeom prst="rect">
                <a:avLst/>
              </a:prstGeom>
              <a:solidFill>
                <a:schemeClr val="accent4">
                  <a:lumMod val="40000"/>
                  <a:lumOff val="60000"/>
                </a:schemeClr>
              </a:solidFill>
              <a:ln w="12700">
                <a:solidFill>
                  <a:schemeClr val="tx1"/>
                </a:solidFill>
                <a:miter lim="800000"/>
                <a:headEnd/>
                <a:tailEnd/>
              </a:ln>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14:m>
                  <m:oMathPara xmlns:m="http://schemas.openxmlformats.org/officeDocument/2006/math">
                    <m:oMathParaPr>
                      <m:jc m:val="centerGroup"/>
                    </m:oMathParaPr>
                    <m:oMath xmlns:m="http://schemas.openxmlformats.org/officeDocument/2006/math">
                      <m:r>
                        <a:rPr lang="en-GB" altLang="hu-HU" sz="2000" i="1" dirty="0" smtClean="0">
                          <a:latin typeface="Cambria Math" panose="02040503050406030204" pitchFamily="18" charset="0"/>
                        </a:rPr>
                        <m:t>𝐴</m:t>
                      </m:r>
                      <m:r>
                        <a:rPr lang="en-GB" altLang="hu-HU" sz="2000" i="1" baseline="-25000" dirty="0">
                          <a:latin typeface="Cambria Math" panose="02040503050406030204" pitchFamily="18" charset="0"/>
                        </a:rPr>
                        <m:t>𝑢</m:t>
                      </m:r>
                    </m:oMath>
                  </m:oMathPara>
                </a14:m>
                <a:endParaRPr lang="hu-HU" altLang="hu-HU" sz="2000" b="1" i="1" dirty="0"/>
              </a:p>
            </p:txBody>
          </p:sp>
        </mc:Choice>
        <mc:Fallback xmlns="">
          <p:sp>
            <p:nvSpPr>
              <p:cNvPr id="22" name="Rectangle 23"/>
              <p:cNvSpPr>
                <a:spLocks noRot="1" noChangeAspect="1" noMove="1" noResize="1" noEditPoints="1" noAdjustHandles="1" noChangeArrowheads="1" noChangeShapeType="1" noTextEdit="1"/>
              </p:cNvSpPr>
              <p:nvPr/>
            </p:nvSpPr>
            <p:spPr bwMode="auto">
              <a:xfrm>
                <a:off x="4319252" y="5620681"/>
                <a:ext cx="829815" cy="423863"/>
              </a:xfrm>
              <a:prstGeom prst="rect">
                <a:avLst/>
              </a:prstGeom>
              <a:blipFill rotWithShape="1">
                <a:blip r:embed="rId3"/>
                <a:stretch>
                  <a:fillRect/>
                </a:stretch>
              </a:blipFill>
              <a:ln w="12700">
                <a:solidFill>
                  <a:schemeClr val="tx1"/>
                </a:solidFill>
                <a:miter lim="800000"/>
                <a:headEnd/>
                <a:tailEnd/>
              </a:ln>
              <a:extLst/>
            </p:spPr>
            <p:txBody>
              <a:bodyPr/>
              <a:lstStyle/>
              <a:p>
                <a:r>
                  <a:rPr lang="en-US">
                    <a:noFill/>
                  </a:rPr>
                  <a:t> </a:t>
                </a:r>
              </a:p>
            </p:txBody>
          </p:sp>
        </mc:Fallback>
      </mc:AlternateContent>
      <p:sp>
        <p:nvSpPr>
          <p:cNvPr id="23" name="Cím 1"/>
          <p:cNvSpPr>
            <a:spLocks noGrp="1"/>
          </p:cNvSpPr>
          <p:nvPr>
            <p:ph type="title"/>
          </p:nvPr>
        </p:nvSpPr>
        <p:spPr>
          <a:xfrm>
            <a:off x="457200" y="274638"/>
            <a:ext cx="8229600" cy="1143000"/>
          </a:xfrm>
        </p:spPr>
        <p:txBody>
          <a:bodyPr/>
          <a:lstStyle/>
          <a:p>
            <a:r>
              <a:rPr lang="en-US" dirty="0" smtClean="0">
                <a:solidFill>
                  <a:srgbClr val="FF0000"/>
                </a:solidFill>
              </a:rPr>
              <a:t>Interpolation hardware</a:t>
            </a:r>
            <a:endParaRPr lang="en-US" dirty="0">
              <a:solidFill>
                <a:srgbClr val="FF0000"/>
              </a:solidFill>
            </a:endParaRPr>
          </a:p>
        </p:txBody>
      </p:sp>
      <mc:AlternateContent xmlns:mc="http://schemas.openxmlformats.org/markup-compatibility/2006" xmlns:a14="http://schemas.microsoft.com/office/drawing/2010/main">
        <mc:Choice Requires="a14">
          <p:sp>
            <p:nvSpPr>
              <p:cNvPr id="24" name="Rectangle 3"/>
              <p:cNvSpPr>
                <a:spLocks noChangeArrowheads="1"/>
              </p:cNvSpPr>
              <p:nvPr/>
            </p:nvSpPr>
            <p:spPr bwMode="auto">
              <a:xfrm>
                <a:off x="4440120" y="1351821"/>
                <a:ext cx="1837554" cy="494559"/>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14:m>
                  <m:oMathPara xmlns:m="http://schemas.openxmlformats.org/officeDocument/2006/math">
                    <m:oMathParaPr>
                      <m:jc m:val="centerGroup"/>
                    </m:oMathParaPr>
                    <m:oMath xmlns:m="http://schemas.openxmlformats.org/officeDocument/2006/math">
                      <m:r>
                        <a:rPr lang="hu-HU" altLang="hu-HU" sz="2400" i="1" dirty="0" smtClean="0">
                          <a:latin typeface="Cambria Math" panose="02040503050406030204" pitchFamily="18" charset="0"/>
                        </a:rPr>
                        <m:t>𝑢</m:t>
                      </m:r>
                      <m:r>
                        <a:rPr lang="hu-HU" altLang="hu-HU" sz="2400" i="1" dirty="0" smtClean="0">
                          <a:latin typeface="Cambria Math" panose="02040503050406030204" pitchFamily="18" charset="0"/>
                        </a:rPr>
                        <m:t>(</m:t>
                      </m:r>
                      <m:sSub>
                        <m:sSubPr>
                          <m:ctrlPr>
                            <a:rPr lang="en-US" altLang="hu-HU" sz="2400" i="1" dirty="0">
                              <a:latin typeface="Cambria Math" panose="02040503050406030204" pitchFamily="18" charset="0"/>
                            </a:rPr>
                          </m:ctrlPr>
                        </m:sSubPr>
                        <m:e>
                          <m:r>
                            <a:rPr lang="hu-HU" altLang="hu-HU" sz="2400" i="1" dirty="0">
                              <a:latin typeface="Cambria Math" panose="02040503050406030204" pitchFamily="18" charset="0"/>
                            </a:rPr>
                            <m:t>𝑥</m:t>
                          </m:r>
                        </m:e>
                        <m:sub>
                          <m:r>
                            <m:rPr>
                              <m:sty m:val="p"/>
                            </m:rPr>
                            <a:rPr lang="hu-HU" altLang="hu-HU" sz="2400" dirty="0">
                              <a:latin typeface="Cambria Math" panose="02040503050406030204" pitchFamily="18" charset="0"/>
                            </a:rPr>
                            <m:t>pix</m:t>
                          </m:r>
                        </m:sub>
                      </m:sSub>
                      <m:r>
                        <a:rPr lang="en-US" altLang="hu-HU" sz="2400" i="1" dirty="0">
                          <a:latin typeface="Cambria Math" panose="02040503050406030204" pitchFamily="18" charset="0"/>
                          <a:sym typeface="Symbol" pitchFamily="18" charset="2"/>
                        </a:rPr>
                        <m:t>,</m:t>
                      </m:r>
                      <m:sSub>
                        <m:sSubPr>
                          <m:ctrlPr>
                            <a:rPr lang="en-US" altLang="hu-HU" sz="2400" i="1" dirty="0">
                              <a:latin typeface="Cambria Math" panose="02040503050406030204" pitchFamily="18" charset="0"/>
                            </a:rPr>
                          </m:ctrlPr>
                        </m:sSubPr>
                        <m:e>
                          <m:r>
                            <a:rPr lang="hu-HU" altLang="hu-HU" sz="2400" i="1" dirty="0">
                              <a:latin typeface="Cambria Math" panose="02040503050406030204" pitchFamily="18" charset="0"/>
                            </a:rPr>
                            <m:t>𝑦</m:t>
                          </m:r>
                        </m:e>
                        <m:sub>
                          <m:r>
                            <m:rPr>
                              <m:sty m:val="p"/>
                            </m:rPr>
                            <a:rPr lang="hu-HU" altLang="hu-HU" sz="2400" dirty="0">
                              <a:latin typeface="Cambria Math" panose="02040503050406030204" pitchFamily="18" charset="0"/>
                            </a:rPr>
                            <m:t>pix</m:t>
                          </m:r>
                        </m:sub>
                      </m:sSub>
                      <m:r>
                        <a:rPr lang="hu-HU" altLang="hu-HU" sz="2400" i="1" dirty="0">
                          <a:latin typeface="Cambria Math" panose="02040503050406030204" pitchFamily="18" charset="0"/>
                        </a:rPr>
                        <m:t>)</m:t>
                      </m:r>
                    </m:oMath>
                  </m:oMathPara>
                </a14:m>
                <a:endParaRPr lang="hu-HU" altLang="hu-HU" sz="2400" dirty="0"/>
              </a:p>
            </p:txBody>
          </p:sp>
        </mc:Choice>
        <mc:Fallback xmlns="">
          <p:sp>
            <p:nvSpPr>
              <p:cNvPr id="24" name="Rectangle 3"/>
              <p:cNvSpPr>
                <a:spLocks noRot="1" noChangeAspect="1" noMove="1" noResize="1" noEditPoints="1" noAdjustHandles="1" noChangeArrowheads="1" noChangeShapeType="1" noTextEdit="1"/>
              </p:cNvSpPr>
              <p:nvPr/>
            </p:nvSpPr>
            <p:spPr bwMode="auto">
              <a:xfrm>
                <a:off x="4440120" y="1351821"/>
                <a:ext cx="1837554" cy="494559"/>
              </a:xfrm>
              <a:prstGeom prst="rect">
                <a:avLst/>
              </a:prstGeom>
              <a:blipFill rotWithShape="1">
                <a:blip r:embed="rId4"/>
                <a:stretch>
                  <a:fillRect r="-331" b="-111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4"/>
              <p:cNvSpPr>
                <a:spLocks noChangeArrowheads="1"/>
              </p:cNvSpPr>
              <p:nvPr/>
            </p:nvSpPr>
            <p:spPr bwMode="auto">
              <a:xfrm>
                <a:off x="323966" y="3480172"/>
                <a:ext cx="1293830" cy="590781"/>
              </a:xfrm>
              <a:prstGeom prst="rect">
                <a:avLst/>
              </a:prstGeom>
              <a:solidFill>
                <a:schemeClr val="accent6">
                  <a:lumMod val="60000"/>
                  <a:lumOff val="40000"/>
                </a:schemeClr>
              </a:solidFill>
              <a:ln w="12700">
                <a:solidFill>
                  <a:schemeClr val="tx1"/>
                </a:solidFill>
                <a:miter lim="800000"/>
                <a:headEnd/>
                <a:tailEnd/>
              </a:ln>
              <a:extLst/>
            </p:spPr>
            <p:txBody>
              <a:bodyPr wrap="none" lIns="90488" tIns="44450" rIns="90488" bIns="44450"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14:m>
                  <m:oMath xmlns:m="http://schemas.openxmlformats.org/officeDocument/2006/math">
                    <m:r>
                      <a:rPr lang="hu-HU" altLang="hu-HU" sz="2400" i="1" dirty="0">
                        <a:latin typeface="Cambria Math" panose="02040503050406030204" pitchFamily="18" charset="0"/>
                      </a:rPr>
                      <m:t>𝑥</m:t>
                    </m:r>
                  </m:oMath>
                </a14:m>
                <a:r>
                  <a:rPr lang="hu-HU" altLang="hu-HU" sz="2200" dirty="0"/>
                  <a:t> </a:t>
                </a:r>
                <a:r>
                  <a:rPr lang="en-US" altLang="hu-HU" sz="2200" dirty="0" smtClean="0">
                    <a:latin typeface="+mn-lt"/>
                  </a:rPr>
                  <a:t>counter</a:t>
                </a:r>
                <a:endParaRPr lang="hu-HU" altLang="hu-HU" sz="2200" dirty="0">
                  <a:latin typeface="+mn-lt"/>
                </a:endParaRPr>
              </a:p>
            </p:txBody>
          </p:sp>
        </mc:Choice>
        <mc:Fallback xmlns="">
          <p:sp>
            <p:nvSpPr>
              <p:cNvPr id="25" name="Rectangle 4"/>
              <p:cNvSpPr>
                <a:spLocks noRot="1" noChangeAspect="1" noMove="1" noResize="1" noEditPoints="1" noAdjustHandles="1" noChangeArrowheads="1" noChangeShapeType="1" noTextEdit="1"/>
              </p:cNvSpPr>
              <p:nvPr/>
            </p:nvSpPr>
            <p:spPr bwMode="auto">
              <a:xfrm>
                <a:off x="323966" y="3480172"/>
                <a:ext cx="1293830" cy="590781"/>
              </a:xfrm>
              <a:prstGeom prst="rect">
                <a:avLst/>
              </a:prstGeom>
              <a:blipFill>
                <a:blip r:embed="rId5"/>
                <a:stretch>
                  <a:fillRect r="-6542" b="-8081"/>
                </a:stretch>
              </a:blipFill>
              <a:ln w="12700">
                <a:solidFill>
                  <a:schemeClr val="tx1"/>
                </a:solidFill>
                <a:miter lim="800000"/>
                <a:headEnd/>
                <a:tailEnd/>
              </a:ln>
              <a:extLst/>
            </p:spPr>
            <p:txBody>
              <a:bodyPr/>
              <a:lstStyle/>
              <a:p>
                <a:r>
                  <a:rPr lang="hu-HU">
                    <a:noFill/>
                  </a:rPr>
                  <a:t> </a:t>
                </a:r>
              </a:p>
            </p:txBody>
          </p:sp>
        </mc:Fallback>
      </mc:AlternateContent>
      <p:sp>
        <p:nvSpPr>
          <p:cNvPr id="26" name="Freeform 6"/>
          <p:cNvSpPr>
            <a:spLocks/>
          </p:cNvSpPr>
          <p:nvPr/>
        </p:nvSpPr>
        <p:spPr bwMode="auto">
          <a:xfrm>
            <a:off x="4427264" y="4529643"/>
            <a:ext cx="1692188" cy="419894"/>
          </a:xfrm>
          <a:custGeom>
            <a:avLst/>
            <a:gdLst>
              <a:gd name="T0" fmla="*/ 2147483647 w 2257"/>
              <a:gd name="T1" fmla="*/ 0 h 529"/>
              <a:gd name="T2" fmla="*/ 0 w 2257"/>
              <a:gd name="T3" fmla="*/ 2147483647 h 529"/>
              <a:gd name="T4" fmla="*/ 2147483647 w 2257"/>
              <a:gd name="T5" fmla="*/ 2147483647 h 529"/>
              <a:gd name="T6" fmla="*/ 2147483647 w 2257"/>
              <a:gd name="T7" fmla="*/ 0 h 529"/>
              <a:gd name="T8" fmla="*/ 2147483647 w 2257"/>
              <a:gd name="T9" fmla="*/ 0 h 529"/>
              <a:gd name="T10" fmla="*/ 0 60000 65536"/>
              <a:gd name="T11" fmla="*/ 0 60000 65536"/>
              <a:gd name="T12" fmla="*/ 0 60000 65536"/>
              <a:gd name="T13" fmla="*/ 0 60000 65536"/>
              <a:gd name="T14" fmla="*/ 0 60000 65536"/>
              <a:gd name="T15" fmla="*/ 0 w 2257"/>
              <a:gd name="T16" fmla="*/ 0 h 529"/>
              <a:gd name="T17" fmla="*/ 2257 w 2257"/>
              <a:gd name="T18" fmla="*/ 529 h 529"/>
            </a:gdLst>
            <a:ahLst/>
            <a:cxnLst>
              <a:cxn ang="T10">
                <a:pos x="T0" y="T1"/>
              </a:cxn>
              <a:cxn ang="T11">
                <a:pos x="T2" y="T3"/>
              </a:cxn>
              <a:cxn ang="T12">
                <a:pos x="T4" y="T5"/>
              </a:cxn>
              <a:cxn ang="T13">
                <a:pos x="T6" y="T7"/>
              </a:cxn>
              <a:cxn ang="T14">
                <a:pos x="T8" y="T9"/>
              </a:cxn>
            </a:cxnLst>
            <a:rect l="T15" t="T16" r="T17" b="T18"/>
            <a:pathLst>
              <a:path w="2257" h="529">
                <a:moveTo>
                  <a:pt x="384" y="0"/>
                </a:moveTo>
                <a:lnTo>
                  <a:pt x="0" y="528"/>
                </a:lnTo>
                <a:lnTo>
                  <a:pt x="2256" y="528"/>
                </a:lnTo>
                <a:lnTo>
                  <a:pt x="1824" y="0"/>
                </a:lnTo>
                <a:lnTo>
                  <a:pt x="384" y="0"/>
                </a:lnTo>
              </a:path>
            </a:pathLst>
          </a:custGeom>
          <a:solidFill>
            <a:schemeClr val="accent3">
              <a:lumMod val="40000"/>
              <a:lumOff val="60000"/>
            </a:schemeClr>
          </a:solidFill>
          <a:ln w="12700" cap="rnd" cmpd="sng">
            <a:solidFill>
              <a:schemeClr val="tx1"/>
            </a:solidFill>
            <a:prstDash val="solid"/>
            <a:round/>
            <a:headEnd type="none" w="med" len="med"/>
            <a:tailEnd type="none" w="med" len="med"/>
          </a:ln>
          <a:extLst/>
        </p:spPr>
        <p:txBody>
          <a:bodyPr/>
          <a:lstStyle/>
          <a:p>
            <a:endParaRPr lang="en-US"/>
          </a:p>
        </p:txBody>
      </p:sp>
      <p:sp>
        <p:nvSpPr>
          <p:cNvPr id="27" name="Line 8"/>
          <p:cNvSpPr>
            <a:spLocks noChangeShapeType="1"/>
          </p:cNvSpPr>
          <p:nvPr/>
        </p:nvSpPr>
        <p:spPr bwMode="auto">
          <a:xfrm flipV="1">
            <a:off x="967683" y="1814511"/>
            <a:ext cx="3550" cy="165049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9"/>
          <p:cNvSpPr>
            <a:spLocks noChangeShapeType="1"/>
          </p:cNvSpPr>
          <p:nvPr/>
        </p:nvSpPr>
        <p:spPr bwMode="auto">
          <a:xfrm flipV="1">
            <a:off x="5164624" y="2569039"/>
            <a:ext cx="0" cy="794630"/>
          </a:xfrm>
          <a:prstGeom prst="line">
            <a:avLst/>
          </a:prstGeom>
          <a:noFill/>
          <a:ln w="28575">
            <a:solidFill>
              <a:srgbClr val="0070C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11"/>
          <p:cNvSpPr>
            <a:spLocks noChangeShapeType="1"/>
          </p:cNvSpPr>
          <p:nvPr/>
        </p:nvSpPr>
        <p:spPr bwMode="auto">
          <a:xfrm flipV="1">
            <a:off x="5160740" y="4045361"/>
            <a:ext cx="0" cy="47656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 name="Freeform 12"/>
          <p:cNvSpPr>
            <a:spLocks/>
          </p:cNvSpPr>
          <p:nvPr/>
        </p:nvSpPr>
        <p:spPr bwMode="auto">
          <a:xfrm>
            <a:off x="5160740" y="3333789"/>
            <a:ext cx="1208218" cy="1980220"/>
          </a:xfrm>
          <a:custGeom>
            <a:avLst/>
            <a:gdLst>
              <a:gd name="T0" fmla="*/ 0 w 1345"/>
              <a:gd name="T1" fmla="*/ 2147483647 h 1873"/>
              <a:gd name="T2" fmla="*/ 0 w 1345"/>
              <a:gd name="T3" fmla="*/ 0 h 1873"/>
              <a:gd name="T4" fmla="*/ 2147483647 w 1345"/>
              <a:gd name="T5" fmla="*/ 0 h 1873"/>
              <a:gd name="T6" fmla="*/ 2147483647 w 1345"/>
              <a:gd name="T7" fmla="*/ 2147483647 h 1873"/>
              <a:gd name="T8" fmla="*/ 2147483647 w 1345"/>
              <a:gd name="T9" fmla="*/ 2147483647 h 1873"/>
              <a:gd name="T10" fmla="*/ 2147483647 w 1345"/>
              <a:gd name="T11" fmla="*/ 2147483647 h 1873"/>
              <a:gd name="T12" fmla="*/ 0 60000 65536"/>
              <a:gd name="T13" fmla="*/ 0 60000 65536"/>
              <a:gd name="T14" fmla="*/ 0 60000 65536"/>
              <a:gd name="T15" fmla="*/ 0 60000 65536"/>
              <a:gd name="T16" fmla="*/ 0 60000 65536"/>
              <a:gd name="T17" fmla="*/ 0 60000 65536"/>
              <a:gd name="T18" fmla="*/ 0 w 1345"/>
              <a:gd name="T19" fmla="*/ 0 h 1873"/>
              <a:gd name="T20" fmla="*/ 1345 w 1345"/>
              <a:gd name="T21" fmla="*/ 1873 h 1873"/>
            </a:gdLst>
            <a:ahLst/>
            <a:cxnLst>
              <a:cxn ang="T12">
                <a:pos x="T0" y="T1"/>
              </a:cxn>
              <a:cxn ang="T13">
                <a:pos x="T2" y="T3"/>
              </a:cxn>
              <a:cxn ang="T14">
                <a:pos x="T4" y="T5"/>
              </a:cxn>
              <a:cxn ang="T15">
                <a:pos x="T6" y="T7"/>
              </a:cxn>
              <a:cxn ang="T16">
                <a:pos x="T8" y="T9"/>
              </a:cxn>
              <a:cxn ang="T17">
                <a:pos x="T10" y="T11"/>
              </a:cxn>
            </a:cxnLst>
            <a:rect l="T18" t="T19" r="T20" b="T21"/>
            <a:pathLst>
              <a:path w="1345" h="1873">
                <a:moveTo>
                  <a:pt x="0" y="192"/>
                </a:moveTo>
                <a:lnTo>
                  <a:pt x="0" y="0"/>
                </a:lnTo>
                <a:lnTo>
                  <a:pt x="1344" y="0"/>
                </a:lnTo>
                <a:lnTo>
                  <a:pt x="1344" y="1872"/>
                </a:lnTo>
                <a:lnTo>
                  <a:pt x="768" y="1872"/>
                </a:lnTo>
                <a:lnTo>
                  <a:pt x="768" y="1536"/>
                </a:lnTo>
              </a:path>
            </a:pathLst>
          </a:custGeom>
          <a:noFill/>
          <a:ln w="28575" cap="rnd" cmpd="sng">
            <a:solidFill>
              <a:srgbClr val="0070C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Line 13"/>
          <p:cNvSpPr>
            <a:spLocks noChangeShapeType="1"/>
          </p:cNvSpPr>
          <p:nvPr/>
        </p:nvSpPr>
        <p:spPr bwMode="auto">
          <a:xfrm flipV="1">
            <a:off x="4729274" y="4939545"/>
            <a:ext cx="0" cy="69383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mc:AlternateContent xmlns:mc="http://schemas.openxmlformats.org/markup-compatibility/2006" xmlns:a14="http://schemas.microsoft.com/office/drawing/2010/main">
        <mc:Choice Requires="a14">
          <p:sp>
            <p:nvSpPr>
              <p:cNvPr id="32" name="Rectangle 17"/>
              <p:cNvSpPr>
                <a:spLocks noChangeArrowheads="1"/>
              </p:cNvSpPr>
              <p:nvPr/>
            </p:nvSpPr>
            <p:spPr bwMode="auto">
              <a:xfrm>
                <a:off x="716157" y="1357436"/>
                <a:ext cx="671787" cy="424860"/>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14:m>
                  <m:oMathPara xmlns:m="http://schemas.openxmlformats.org/officeDocument/2006/math">
                    <m:oMathParaPr>
                      <m:jc m:val="centerGroup"/>
                    </m:oMathParaPr>
                    <m:oMath xmlns:m="http://schemas.openxmlformats.org/officeDocument/2006/math">
                      <m:sSub>
                        <m:sSubPr>
                          <m:ctrlPr>
                            <a:rPr lang="en-US" altLang="hu-HU" sz="2000" i="1" dirty="0">
                              <a:latin typeface="Cambria Math" panose="02040503050406030204" pitchFamily="18" charset="0"/>
                            </a:rPr>
                          </m:ctrlPr>
                        </m:sSubPr>
                        <m:e>
                          <m:r>
                            <a:rPr lang="hu-HU" altLang="hu-HU" sz="2000" i="1" dirty="0">
                              <a:latin typeface="Cambria Math" panose="02040503050406030204" pitchFamily="18" charset="0"/>
                            </a:rPr>
                            <m:t>𝑥</m:t>
                          </m:r>
                        </m:e>
                        <m:sub>
                          <m:r>
                            <m:rPr>
                              <m:sty m:val="p"/>
                            </m:rPr>
                            <a:rPr lang="hu-HU" altLang="hu-HU" sz="2000" dirty="0">
                              <a:latin typeface="Cambria Math" panose="02040503050406030204" pitchFamily="18" charset="0"/>
                            </a:rPr>
                            <m:t>pix</m:t>
                          </m:r>
                        </m:sub>
                      </m:sSub>
                    </m:oMath>
                  </m:oMathPara>
                </a14:m>
                <a:endParaRPr lang="hu-HU" altLang="hu-HU" sz="2200" i="1" dirty="0"/>
              </a:p>
            </p:txBody>
          </p:sp>
        </mc:Choice>
        <mc:Fallback xmlns="">
          <p:sp>
            <p:nvSpPr>
              <p:cNvPr id="32" name="Rectangle 17"/>
              <p:cNvSpPr>
                <a:spLocks noRot="1" noChangeAspect="1" noMove="1" noResize="1" noEditPoints="1" noAdjustHandles="1" noChangeArrowheads="1" noChangeShapeType="1" noTextEdit="1"/>
              </p:cNvSpPr>
              <p:nvPr/>
            </p:nvSpPr>
            <p:spPr bwMode="auto">
              <a:xfrm>
                <a:off x="716157" y="1357436"/>
                <a:ext cx="671787" cy="424860"/>
              </a:xfrm>
              <a:prstGeom prst="rect">
                <a:avLst/>
              </a:prstGeom>
              <a:blipFill rotWithShape="1">
                <a:blip r:embed="rId6"/>
                <a:stretch>
                  <a:fillRect b="-869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p:sp>
        <p:nvSpPr>
          <p:cNvPr id="33" name="Text Box 22"/>
          <p:cNvSpPr txBox="1">
            <a:spLocks noChangeArrowheads="1"/>
          </p:cNvSpPr>
          <p:nvPr/>
        </p:nvSpPr>
        <p:spPr bwMode="auto">
          <a:xfrm>
            <a:off x="5030067" y="4384627"/>
            <a:ext cx="4540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3600" dirty="0">
                <a:latin typeface="Symbol" pitchFamily="18" charset="2"/>
              </a:rPr>
              <a:t>S</a:t>
            </a:r>
            <a:endParaRPr lang="hu-HU" altLang="hu-HU" sz="2400" dirty="0"/>
          </a:p>
        </p:txBody>
      </p:sp>
      <mc:AlternateContent xmlns:mc="http://schemas.openxmlformats.org/markup-compatibility/2006" xmlns:a14="http://schemas.microsoft.com/office/drawing/2010/main">
        <mc:Choice Requires="a14">
          <p:sp>
            <p:nvSpPr>
              <p:cNvPr id="34" name="Rectangle 5"/>
              <p:cNvSpPr>
                <a:spLocks noChangeArrowheads="1"/>
              </p:cNvSpPr>
              <p:nvPr/>
            </p:nvSpPr>
            <p:spPr bwMode="auto">
              <a:xfrm>
                <a:off x="4339803" y="3448461"/>
                <a:ext cx="1670050" cy="596900"/>
              </a:xfrm>
              <a:prstGeom prst="rect">
                <a:avLst/>
              </a:prstGeom>
              <a:solidFill>
                <a:schemeClr val="bg2"/>
              </a:solidFill>
              <a:ln w="12700">
                <a:solidFill>
                  <a:schemeClr val="tx1"/>
                </a:solidFill>
                <a:miter lim="800000"/>
                <a:headEnd/>
                <a:tailEnd/>
              </a:ln>
              <a:extLst/>
            </p:spPr>
            <p:txBody>
              <a:bodyPr wrap="none" lIns="90488" tIns="44450" rIns="90488" bIns="44450"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14:m>
                  <m:oMathPara xmlns:m="http://schemas.openxmlformats.org/officeDocument/2006/math">
                    <m:oMathParaPr>
                      <m:jc m:val="centerGroup"/>
                    </m:oMathParaPr>
                    <m:oMath xmlns:m="http://schemas.openxmlformats.org/officeDocument/2006/math">
                      <m:r>
                        <a:rPr lang="en-US" altLang="hu-HU" sz="2000" b="0" i="1" dirty="0" smtClean="0">
                          <a:latin typeface="Cambria Math" panose="02040503050406030204" pitchFamily="18" charset="0"/>
                        </a:rPr>
                        <m:t>𝑈</m:t>
                      </m:r>
                      <m:r>
                        <a:rPr lang="en-US" altLang="hu-HU" sz="2000" i="1" dirty="0">
                          <a:latin typeface="Cambria Math" panose="02040503050406030204" pitchFamily="18" charset="0"/>
                        </a:rPr>
                        <m:t>=</m:t>
                      </m:r>
                      <m:r>
                        <a:rPr lang="en-US" altLang="hu-HU" sz="2000" b="0" i="1" dirty="0" smtClean="0">
                          <a:latin typeface="Cambria Math" panose="02040503050406030204" pitchFamily="18" charset="0"/>
                        </a:rPr>
                        <m:t>𝑢</m:t>
                      </m:r>
                      <m:r>
                        <a:rPr lang="hu-HU" altLang="hu-HU" sz="2000" i="1" dirty="0">
                          <a:latin typeface="Cambria Math" panose="02040503050406030204" pitchFamily="18" charset="0"/>
                        </a:rPr>
                        <m:t>/</m:t>
                      </m:r>
                      <m:r>
                        <a:rPr lang="en-US" altLang="hu-HU" sz="2000" i="1" dirty="0">
                          <a:latin typeface="Cambria Math" panose="02040503050406030204" pitchFamily="18" charset="0"/>
                        </a:rPr>
                        <m:t>𝑤</m:t>
                      </m:r>
                      <m:r>
                        <a:rPr lang="hu-HU" altLang="hu-HU" sz="2000" i="1" dirty="0">
                          <a:latin typeface="Cambria Math" panose="02040503050406030204" pitchFamily="18" charset="0"/>
                        </a:rPr>
                        <m:t> </m:t>
                      </m:r>
                    </m:oMath>
                  </m:oMathPara>
                </a14:m>
                <a:endParaRPr lang="en-US" altLang="hu-HU" sz="2000" dirty="0"/>
              </a:p>
              <a:p>
                <a:pPr algn="ctr">
                  <a:spcBef>
                    <a:spcPct val="0"/>
                  </a:spcBef>
                  <a:buClrTx/>
                  <a:buSzTx/>
                  <a:buFontTx/>
                  <a:buNone/>
                </a:pPr>
                <a:r>
                  <a:rPr lang="hu-HU" altLang="hu-HU" sz="2000" dirty="0" err="1" smtClean="0">
                    <a:latin typeface="+mn-lt"/>
                  </a:rPr>
                  <a:t>register</a:t>
                </a:r>
                <a:endParaRPr lang="hu-HU" altLang="hu-HU" sz="2000" dirty="0">
                  <a:latin typeface="+mn-lt"/>
                </a:endParaRPr>
              </a:p>
            </p:txBody>
          </p:sp>
        </mc:Choice>
        <mc:Fallback xmlns="">
          <p:sp>
            <p:nvSpPr>
              <p:cNvPr id="34" name="Rectangle 5"/>
              <p:cNvSpPr>
                <a:spLocks noRot="1" noChangeAspect="1" noMove="1" noResize="1" noEditPoints="1" noAdjustHandles="1" noChangeArrowheads="1" noChangeShapeType="1" noTextEdit="1"/>
              </p:cNvSpPr>
              <p:nvPr/>
            </p:nvSpPr>
            <p:spPr bwMode="auto">
              <a:xfrm>
                <a:off x="4339803" y="3448461"/>
                <a:ext cx="1670050" cy="596900"/>
              </a:xfrm>
              <a:prstGeom prst="rect">
                <a:avLst/>
              </a:prstGeom>
              <a:blipFill>
                <a:blip r:embed="rId7"/>
                <a:stretch>
                  <a:fillRect b="-25000"/>
                </a:stretch>
              </a:blipFill>
              <a:ln w="12700">
                <a:solidFill>
                  <a:schemeClr val="tx1"/>
                </a:solidFill>
                <a:miter lim="800000"/>
                <a:headEnd/>
                <a:tailEnd/>
              </a:ln>
              <a:extLst/>
            </p:spPr>
            <p:txBody>
              <a:bodyPr/>
              <a:lstStyle/>
              <a:p>
                <a:r>
                  <a:rPr lang="hu-HU">
                    <a:noFill/>
                  </a:rPr>
                  <a:t> </a:t>
                </a:r>
              </a:p>
            </p:txBody>
          </p:sp>
        </mc:Fallback>
      </mc:AlternateContent>
      <p:sp>
        <p:nvSpPr>
          <p:cNvPr id="35" name="Freeform 6"/>
          <p:cNvSpPr>
            <a:spLocks/>
          </p:cNvSpPr>
          <p:nvPr/>
        </p:nvSpPr>
        <p:spPr bwMode="auto">
          <a:xfrm>
            <a:off x="6695516" y="4542343"/>
            <a:ext cx="1728192" cy="419894"/>
          </a:xfrm>
          <a:custGeom>
            <a:avLst/>
            <a:gdLst>
              <a:gd name="T0" fmla="*/ 2147483647 w 2257"/>
              <a:gd name="T1" fmla="*/ 0 h 529"/>
              <a:gd name="T2" fmla="*/ 0 w 2257"/>
              <a:gd name="T3" fmla="*/ 2147483647 h 529"/>
              <a:gd name="T4" fmla="*/ 2147483647 w 2257"/>
              <a:gd name="T5" fmla="*/ 2147483647 h 529"/>
              <a:gd name="T6" fmla="*/ 2147483647 w 2257"/>
              <a:gd name="T7" fmla="*/ 0 h 529"/>
              <a:gd name="T8" fmla="*/ 2147483647 w 2257"/>
              <a:gd name="T9" fmla="*/ 0 h 529"/>
              <a:gd name="T10" fmla="*/ 0 60000 65536"/>
              <a:gd name="T11" fmla="*/ 0 60000 65536"/>
              <a:gd name="T12" fmla="*/ 0 60000 65536"/>
              <a:gd name="T13" fmla="*/ 0 60000 65536"/>
              <a:gd name="T14" fmla="*/ 0 60000 65536"/>
              <a:gd name="T15" fmla="*/ 0 w 2257"/>
              <a:gd name="T16" fmla="*/ 0 h 529"/>
              <a:gd name="T17" fmla="*/ 2257 w 2257"/>
              <a:gd name="T18" fmla="*/ 529 h 529"/>
            </a:gdLst>
            <a:ahLst/>
            <a:cxnLst>
              <a:cxn ang="T10">
                <a:pos x="T0" y="T1"/>
              </a:cxn>
              <a:cxn ang="T11">
                <a:pos x="T2" y="T3"/>
              </a:cxn>
              <a:cxn ang="T12">
                <a:pos x="T4" y="T5"/>
              </a:cxn>
              <a:cxn ang="T13">
                <a:pos x="T6" y="T7"/>
              </a:cxn>
              <a:cxn ang="T14">
                <a:pos x="T8" y="T9"/>
              </a:cxn>
            </a:cxnLst>
            <a:rect l="T15" t="T16" r="T17" b="T18"/>
            <a:pathLst>
              <a:path w="2257" h="529">
                <a:moveTo>
                  <a:pt x="384" y="0"/>
                </a:moveTo>
                <a:lnTo>
                  <a:pt x="0" y="528"/>
                </a:lnTo>
                <a:lnTo>
                  <a:pt x="2256" y="528"/>
                </a:lnTo>
                <a:lnTo>
                  <a:pt x="1824" y="0"/>
                </a:lnTo>
                <a:lnTo>
                  <a:pt x="384" y="0"/>
                </a:lnTo>
              </a:path>
            </a:pathLst>
          </a:custGeom>
          <a:solidFill>
            <a:schemeClr val="accent3">
              <a:lumMod val="40000"/>
              <a:lumOff val="60000"/>
            </a:schemeClr>
          </a:solidFill>
          <a:ln w="12700" cap="rnd" cmpd="sng">
            <a:solidFill>
              <a:schemeClr val="tx1"/>
            </a:solidFill>
            <a:prstDash val="solid"/>
            <a:round/>
            <a:headEnd type="none" w="med" len="med"/>
            <a:tailEnd type="none" w="med" len="med"/>
          </a:ln>
          <a:extLst/>
        </p:spPr>
        <p:txBody>
          <a:bodyPr/>
          <a:lstStyle/>
          <a:p>
            <a:endParaRPr lang="en-US"/>
          </a:p>
        </p:txBody>
      </p:sp>
      <p:sp>
        <p:nvSpPr>
          <p:cNvPr id="36" name="Line 9"/>
          <p:cNvSpPr>
            <a:spLocks noChangeShapeType="1"/>
          </p:cNvSpPr>
          <p:nvPr/>
        </p:nvSpPr>
        <p:spPr bwMode="auto">
          <a:xfrm flipV="1">
            <a:off x="7470400" y="2593592"/>
            <a:ext cx="4510" cy="752897"/>
          </a:xfrm>
          <a:prstGeom prst="line">
            <a:avLst/>
          </a:prstGeom>
          <a:noFill/>
          <a:ln w="28575">
            <a:solidFill>
              <a:srgbClr val="0070C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11"/>
          <p:cNvSpPr>
            <a:spLocks noChangeShapeType="1"/>
          </p:cNvSpPr>
          <p:nvPr/>
        </p:nvSpPr>
        <p:spPr bwMode="auto">
          <a:xfrm flipV="1">
            <a:off x="7431288" y="4058061"/>
            <a:ext cx="0" cy="47656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 name="Freeform 12"/>
          <p:cNvSpPr>
            <a:spLocks/>
          </p:cNvSpPr>
          <p:nvPr/>
        </p:nvSpPr>
        <p:spPr bwMode="auto">
          <a:xfrm>
            <a:off x="7458406" y="3346489"/>
            <a:ext cx="1181100" cy="1980220"/>
          </a:xfrm>
          <a:custGeom>
            <a:avLst/>
            <a:gdLst>
              <a:gd name="T0" fmla="*/ 0 w 1345"/>
              <a:gd name="T1" fmla="*/ 2147483647 h 1873"/>
              <a:gd name="T2" fmla="*/ 0 w 1345"/>
              <a:gd name="T3" fmla="*/ 0 h 1873"/>
              <a:gd name="T4" fmla="*/ 2147483647 w 1345"/>
              <a:gd name="T5" fmla="*/ 0 h 1873"/>
              <a:gd name="T6" fmla="*/ 2147483647 w 1345"/>
              <a:gd name="T7" fmla="*/ 2147483647 h 1873"/>
              <a:gd name="T8" fmla="*/ 2147483647 w 1345"/>
              <a:gd name="T9" fmla="*/ 2147483647 h 1873"/>
              <a:gd name="T10" fmla="*/ 2147483647 w 1345"/>
              <a:gd name="T11" fmla="*/ 2147483647 h 1873"/>
              <a:gd name="T12" fmla="*/ 0 60000 65536"/>
              <a:gd name="T13" fmla="*/ 0 60000 65536"/>
              <a:gd name="T14" fmla="*/ 0 60000 65536"/>
              <a:gd name="T15" fmla="*/ 0 60000 65536"/>
              <a:gd name="T16" fmla="*/ 0 60000 65536"/>
              <a:gd name="T17" fmla="*/ 0 60000 65536"/>
              <a:gd name="T18" fmla="*/ 0 w 1345"/>
              <a:gd name="T19" fmla="*/ 0 h 1873"/>
              <a:gd name="T20" fmla="*/ 1345 w 1345"/>
              <a:gd name="T21" fmla="*/ 1873 h 1873"/>
            </a:gdLst>
            <a:ahLst/>
            <a:cxnLst>
              <a:cxn ang="T12">
                <a:pos x="T0" y="T1"/>
              </a:cxn>
              <a:cxn ang="T13">
                <a:pos x="T2" y="T3"/>
              </a:cxn>
              <a:cxn ang="T14">
                <a:pos x="T4" y="T5"/>
              </a:cxn>
              <a:cxn ang="T15">
                <a:pos x="T6" y="T7"/>
              </a:cxn>
              <a:cxn ang="T16">
                <a:pos x="T8" y="T9"/>
              </a:cxn>
              <a:cxn ang="T17">
                <a:pos x="T10" y="T11"/>
              </a:cxn>
            </a:cxnLst>
            <a:rect l="T18" t="T19" r="T20" b="T21"/>
            <a:pathLst>
              <a:path w="1345" h="1873">
                <a:moveTo>
                  <a:pt x="0" y="192"/>
                </a:moveTo>
                <a:lnTo>
                  <a:pt x="0" y="0"/>
                </a:lnTo>
                <a:lnTo>
                  <a:pt x="1344" y="0"/>
                </a:lnTo>
                <a:lnTo>
                  <a:pt x="1344" y="1872"/>
                </a:lnTo>
                <a:lnTo>
                  <a:pt x="768" y="1872"/>
                </a:lnTo>
                <a:lnTo>
                  <a:pt x="768" y="1536"/>
                </a:lnTo>
              </a:path>
            </a:pathLst>
          </a:custGeom>
          <a:noFill/>
          <a:ln w="28575" cap="rnd" cmpd="sng">
            <a:solidFill>
              <a:srgbClr val="0070C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 name="Line 13"/>
          <p:cNvSpPr>
            <a:spLocks noChangeShapeType="1"/>
          </p:cNvSpPr>
          <p:nvPr/>
        </p:nvSpPr>
        <p:spPr bwMode="auto">
          <a:xfrm flipV="1">
            <a:off x="6999822" y="4952244"/>
            <a:ext cx="0" cy="6684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 name="Text Box 22"/>
          <p:cNvSpPr txBox="1">
            <a:spLocks noChangeArrowheads="1"/>
          </p:cNvSpPr>
          <p:nvPr/>
        </p:nvSpPr>
        <p:spPr bwMode="auto">
          <a:xfrm>
            <a:off x="7300615" y="4397327"/>
            <a:ext cx="4540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3600" dirty="0">
                <a:latin typeface="Symbol" pitchFamily="18" charset="2"/>
              </a:rPr>
              <a:t>S</a:t>
            </a:r>
            <a:endParaRPr lang="hu-HU" altLang="hu-HU" sz="2400" dirty="0"/>
          </a:p>
        </p:txBody>
      </p:sp>
      <mc:AlternateContent xmlns:mc="http://schemas.openxmlformats.org/markup-compatibility/2006" xmlns:a14="http://schemas.microsoft.com/office/drawing/2010/main">
        <mc:Choice Requires="a14">
          <p:sp>
            <p:nvSpPr>
              <p:cNvPr id="41" name="Rectangle 23"/>
              <p:cNvSpPr>
                <a:spLocks noChangeArrowheads="1"/>
              </p:cNvSpPr>
              <p:nvPr/>
            </p:nvSpPr>
            <p:spPr bwMode="auto">
              <a:xfrm>
                <a:off x="6695516" y="5633381"/>
                <a:ext cx="762890" cy="423863"/>
              </a:xfrm>
              <a:prstGeom prst="rect">
                <a:avLst/>
              </a:prstGeom>
              <a:solidFill>
                <a:schemeClr val="accent4">
                  <a:lumMod val="40000"/>
                  <a:lumOff val="60000"/>
                </a:schemeClr>
              </a:solidFill>
              <a:ln w="12700">
                <a:solidFill>
                  <a:schemeClr val="tx1"/>
                </a:solidFill>
                <a:miter lim="800000"/>
                <a:headEnd/>
                <a:tailEnd/>
              </a:ln>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14:m>
                  <m:oMathPara xmlns:m="http://schemas.openxmlformats.org/officeDocument/2006/math">
                    <m:oMathParaPr>
                      <m:jc m:val="centerGroup"/>
                    </m:oMathParaPr>
                    <m:oMath xmlns:m="http://schemas.openxmlformats.org/officeDocument/2006/math">
                      <m:r>
                        <a:rPr lang="en-GB" altLang="hu-HU" sz="2000" i="1" dirty="0" smtClean="0">
                          <a:latin typeface="Cambria Math" panose="02040503050406030204" pitchFamily="18" charset="0"/>
                        </a:rPr>
                        <m:t>𝐴</m:t>
                      </m:r>
                      <m:r>
                        <a:rPr lang="hu-HU" altLang="hu-HU" sz="2000" i="1" baseline="-25000" dirty="0" smtClean="0">
                          <a:latin typeface="Cambria Math" panose="02040503050406030204" pitchFamily="18" charset="0"/>
                        </a:rPr>
                        <m:t>𝑣</m:t>
                      </m:r>
                    </m:oMath>
                  </m:oMathPara>
                </a14:m>
                <a:endParaRPr lang="hu-HU" altLang="hu-HU" sz="2000" b="1" i="1" dirty="0"/>
              </a:p>
            </p:txBody>
          </p:sp>
        </mc:Choice>
        <mc:Fallback xmlns="">
          <p:sp>
            <p:nvSpPr>
              <p:cNvPr id="41" name="Rectangle 23"/>
              <p:cNvSpPr>
                <a:spLocks noRot="1" noChangeAspect="1" noMove="1" noResize="1" noEditPoints="1" noAdjustHandles="1" noChangeArrowheads="1" noChangeShapeType="1" noTextEdit="1"/>
              </p:cNvSpPr>
              <p:nvPr/>
            </p:nvSpPr>
            <p:spPr bwMode="auto">
              <a:xfrm>
                <a:off x="6695516" y="5633381"/>
                <a:ext cx="762890" cy="423863"/>
              </a:xfrm>
              <a:prstGeom prst="rect">
                <a:avLst/>
              </a:prstGeom>
              <a:blipFill rotWithShape="1">
                <a:blip r:embed="rId8"/>
                <a:stretch>
                  <a:fillRect/>
                </a:stretch>
              </a:blipFill>
              <a:ln w="12700">
                <a:solidFill>
                  <a:schemeClr val="tx1"/>
                </a:solidFill>
                <a:miter lim="800000"/>
                <a:headEnd/>
                <a:tailEnd/>
              </a:ln>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5"/>
              <p:cNvSpPr>
                <a:spLocks noChangeArrowheads="1"/>
              </p:cNvSpPr>
              <p:nvPr/>
            </p:nvSpPr>
            <p:spPr bwMode="auto">
              <a:xfrm>
                <a:off x="6610351" y="3461161"/>
                <a:ext cx="1670050" cy="596900"/>
              </a:xfrm>
              <a:prstGeom prst="rect">
                <a:avLst/>
              </a:prstGeom>
              <a:solidFill>
                <a:schemeClr val="bg2"/>
              </a:solidFill>
              <a:ln w="12700">
                <a:solidFill>
                  <a:schemeClr val="tx1"/>
                </a:solidFill>
                <a:miter lim="800000"/>
                <a:headEnd/>
                <a:tailEnd/>
              </a:ln>
              <a:extLst/>
            </p:spPr>
            <p:txBody>
              <a:bodyPr wrap="none" lIns="90488" tIns="44450" rIns="90488" bIns="44450"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14:m>
                  <m:oMathPara xmlns:m="http://schemas.openxmlformats.org/officeDocument/2006/math">
                    <m:oMathParaPr>
                      <m:jc m:val="centerGroup"/>
                    </m:oMathParaPr>
                    <m:oMath xmlns:m="http://schemas.openxmlformats.org/officeDocument/2006/math">
                      <m:r>
                        <a:rPr lang="en-US" altLang="hu-HU" sz="2000" b="0" i="1" dirty="0" smtClean="0">
                          <a:latin typeface="Cambria Math" panose="02040503050406030204" pitchFamily="18" charset="0"/>
                        </a:rPr>
                        <m:t>𝑉</m:t>
                      </m:r>
                      <m:r>
                        <a:rPr lang="en-US" altLang="hu-HU" sz="2000" i="1" dirty="0">
                          <a:latin typeface="Cambria Math" panose="02040503050406030204" pitchFamily="18" charset="0"/>
                        </a:rPr>
                        <m:t>=</m:t>
                      </m:r>
                      <m:r>
                        <a:rPr lang="en-US" altLang="hu-HU" sz="2000" b="0" i="1" dirty="0" smtClean="0">
                          <a:latin typeface="Cambria Math" panose="02040503050406030204" pitchFamily="18" charset="0"/>
                        </a:rPr>
                        <m:t>𝑣</m:t>
                      </m:r>
                      <m:r>
                        <a:rPr lang="hu-HU" altLang="hu-HU" sz="2000" i="1" dirty="0">
                          <a:latin typeface="Cambria Math" panose="02040503050406030204" pitchFamily="18" charset="0"/>
                        </a:rPr>
                        <m:t>/</m:t>
                      </m:r>
                      <m:r>
                        <a:rPr lang="en-US" altLang="hu-HU" sz="2000" i="1" dirty="0">
                          <a:latin typeface="Cambria Math" panose="02040503050406030204" pitchFamily="18" charset="0"/>
                        </a:rPr>
                        <m:t>𝑤</m:t>
                      </m:r>
                      <m:r>
                        <a:rPr lang="hu-HU" altLang="hu-HU" sz="2000" i="1" dirty="0">
                          <a:latin typeface="Cambria Math" panose="02040503050406030204" pitchFamily="18" charset="0"/>
                        </a:rPr>
                        <m:t> </m:t>
                      </m:r>
                    </m:oMath>
                  </m:oMathPara>
                </a14:m>
                <a:endParaRPr lang="en-US" altLang="hu-HU" sz="2000" dirty="0"/>
              </a:p>
              <a:p>
                <a:pPr algn="ctr">
                  <a:spcBef>
                    <a:spcPct val="0"/>
                  </a:spcBef>
                  <a:buClrTx/>
                  <a:buSzTx/>
                  <a:buFontTx/>
                  <a:buNone/>
                </a:pPr>
                <a:r>
                  <a:rPr lang="hu-HU" altLang="hu-HU" sz="2000" dirty="0" err="1" smtClean="0">
                    <a:latin typeface="+mn-lt"/>
                  </a:rPr>
                  <a:t>register</a:t>
                </a:r>
                <a:endParaRPr lang="hu-HU" altLang="hu-HU" sz="2000" dirty="0">
                  <a:latin typeface="+mn-lt"/>
                </a:endParaRPr>
              </a:p>
            </p:txBody>
          </p:sp>
        </mc:Choice>
        <mc:Fallback xmlns="">
          <p:sp>
            <p:nvSpPr>
              <p:cNvPr id="42" name="Rectangle 5"/>
              <p:cNvSpPr>
                <a:spLocks noRot="1" noChangeAspect="1" noMove="1" noResize="1" noEditPoints="1" noAdjustHandles="1" noChangeArrowheads="1" noChangeShapeType="1" noTextEdit="1"/>
              </p:cNvSpPr>
              <p:nvPr/>
            </p:nvSpPr>
            <p:spPr bwMode="auto">
              <a:xfrm>
                <a:off x="6610351" y="3461161"/>
                <a:ext cx="1670050" cy="596900"/>
              </a:xfrm>
              <a:prstGeom prst="rect">
                <a:avLst/>
              </a:prstGeom>
              <a:blipFill>
                <a:blip r:embed="rId9"/>
                <a:stretch>
                  <a:fillRect b="-25000"/>
                </a:stretch>
              </a:blipFill>
              <a:ln w="12700">
                <a:solidFill>
                  <a:schemeClr val="tx1"/>
                </a:solidFill>
                <a:miter lim="800000"/>
                <a:headEnd/>
                <a:tailEnd/>
              </a:ln>
              <a:extLst/>
            </p:spPr>
            <p:txBody>
              <a:bodyPr/>
              <a:lstStyle/>
              <a:p>
                <a:r>
                  <a:rPr lang="hu-HU">
                    <a:noFill/>
                  </a:rPr>
                  <a:t> </a:t>
                </a:r>
              </a:p>
            </p:txBody>
          </p:sp>
        </mc:Fallback>
      </mc:AlternateContent>
      <p:sp>
        <p:nvSpPr>
          <p:cNvPr id="43" name="Freeform 6"/>
          <p:cNvSpPr>
            <a:spLocks/>
          </p:cNvSpPr>
          <p:nvPr/>
        </p:nvSpPr>
        <p:spPr bwMode="auto">
          <a:xfrm>
            <a:off x="1799214" y="4542391"/>
            <a:ext cx="1728193" cy="419894"/>
          </a:xfrm>
          <a:custGeom>
            <a:avLst/>
            <a:gdLst>
              <a:gd name="T0" fmla="*/ 2147483647 w 2257"/>
              <a:gd name="T1" fmla="*/ 0 h 529"/>
              <a:gd name="T2" fmla="*/ 0 w 2257"/>
              <a:gd name="T3" fmla="*/ 2147483647 h 529"/>
              <a:gd name="T4" fmla="*/ 2147483647 w 2257"/>
              <a:gd name="T5" fmla="*/ 2147483647 h 529"/>
              <a:gd name="T6" fmla="*/ 2147483647 w 2257"/>
              <a:gd name="T7" fmla="*/ 0 h 529"/>
              <a:gd name="T8" fmla="*/ 2147483647 w 2257"/>
              <a:gd name="T9" fmla="*/ 0 h 529"/>
              <a:gd name="T10" fmla="*/ 0 60000 65536"/>
              <a:gd name="T11" fmla="*/ 0 60000 65536"/>
              <a:gd name="T12" fmla="*/ 0 60000 65536"/>
              <a:gd name="T13" fmla="*/ 0 60000 65536"/>
              <a:gd name="T14" fmla="*/ 0 60000 65536"/>
              <a:gd name="T15" fmla="*/ 0 w 2257"/>
              <a:gd name="T16" fmla="*/ 0 h 529"/>
              <a:gd name="T17" fmla="*/ 2257 w 2257"/>
              <a:gd name="T18" fmla="*/ 529 h 529"/>
            </a:gdLst>
            <a:ahLst/>
            <a:cxnLst>
              <a:cxn ang="T10">
                <a:pos x="T0" y="T1"/>
              </a:cxn>
              <a:cxn ang="T11">
                <a:pos x="T2" y="T3"/>
              </a:cxn>
              <a:cxn ang="T12">
                <a:pos x="T4" y="T5"/>
              </a:cxn>
              <a:cxn ang="T13">
                <a:pos x="T6" y="T7"/>
              </a:cxn>
              <a:cxn ang="T14">
                <a:pos x="T8" y="T9"/>
              </a:cxn>
            </a:cxnLst>
            <a:rect l="T15" t="T16" r="T17" b="T18"/>
            <a:pathLst>
              <a:path w="2257" h="529">
                <a:moveTo>
                  <a:pt x="384" y="0"/>
                </a:moveTo>
                <a:lnTo>
                  <a:pt x="0" y="528"/>
                </a:lnTo>
                <a:lnTo>
                  <a:pt x="2256" y="528"/>
                </a:lnTo>
                <a:lnTo>
                  <a:pt x="1824" y="0"/>
                </a:lnTo>
                <a:lnTo>
                  <a:pt x="384" y="0"/>
                </a:lnTo>
              </a:path>
            </a:pathLst>
          </a:custGeom>
          <a:solidFill>
            <a:schemeClr val="accent3">
              <a:lumMod val="40000"/>
              <a:lumOff val="60000"/>
            </a:schemeClr>
          </a:solidFill>
          <a:ln w="12700" cap="rnd" cmpd="sng">
            <a:solidFill>
              <a:schemeClr val="tx1"/>
            </a:solidFill>
            <a:prstDash val="solid"/>
            <a:round/>
            <a:headEnd type="none" w="med" len="med"/>
            <a:tailEnd type="none" w="med" len="med"/>
          </a:ln>
          <a:extLst/>
        </p:spPr>
        <p:txBody>
          <a:bodyPr/>
          <a:lstStyle/>
          <a:p>
            <a:endParaRPr lang="en-US"/>
          </a:p>
        </p:txBody>
      </p:sp>
      <p:sp>
        <p:nvSpPr>
          <p:cNvPr id="44" name="Line 11"/>
          <p:cNvSpPr>
            <a:spLocks noChangeShapeType="1"/>
          </p:cNvSpPr>
          <p:nvPr/>
        </p:nvSpPr>
        <p:spPr bwMode="auto">
          <a:xfrm flipV="1">
            <a:off x="2534970" y="4058109"/>
            <a:ext cx="0" cy="47656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 name="Freeform 12"/>
          <p:cNvSpPr>
            <a:spLocks/>
          </p:cNvSpPr>
          <p:nvPr/>
        </p:nvSpPr>
        <p:spPr bwMode="auto">
          <a:xfrm>
            <a:off x="2534970" y="3346537"/>
            <a:ext cx="1208218" cy="1980220"/>
          </a:xfrm>
          <a:custGeom>
            <a:avLst/>
            <a:gdLst>
              <a:gd name="T0" fmla="*/ 0 w 1345"/>
              <a:gd name="T1" fmla="*/ 2147483647 h 1873"/>
              <a:gd name="T2" fmla="*/ 0 w 1345"/>
              <a:gd name="T3" fmla="*/ 0 h 1873"/>
              <a:gd name="T4" fmla="*/ 2147483647 w 1345"/>
              <a:gd name="T5" fmla="*/ 0 h 1873"/>
              <a:gd name="T6" fmla="*/ 2147483647 w 1345"/>
              <a:gd name="T7" fmla="*/ 2147483647 h 1873"/>
              <a:gd name="T8" fmla="*/ 2147483647 w 1345"/>
              <a:gd name="T9" fmla="*/ 2147483647 h 1873"/>
              <a:gd name="T10" fmla="*/ 2147483647 w 1345"/>
              <a:gd name="T11" fmla="*/ 2147483647 h 1873"/>
              <a:gd name="T12" fmla="*/ 0 60000 65536"/>
              <a:gd name="T13" fmla="*/ 0 60000 65536"/>
              <a:gd name="T14" fmla="*/ 0 60000 65536"/>
              <a:gd name="T15" fmla="*/ 0 60000 65536"/>
              <a:gd name="T16" fmla="*/ 0 60000 65536"/>
              <a:gd name="T17" fmla="*/ 0 60000 65536"/>
              <a:gd name="T18" fmla="*/ 0 w 1345"/>
              <a:gd name="T19" fmla="*/ 0 h 1873"/>
              <a:gd name="T20" fmla="*/ 1345 w 1345"/>
              <a:gd name="T21" fmla="*/ 1873 h 1873"/>
            </a:gdLst>
            <a:ahLst/>
            <a:cxnLst>
              <a:cxn ang="T12">
                <a:pos x="T0" y="T1"/>
              </a:cxn>
              <a:cxn ang="T13">
                <a:pos x="T2" y="T3"/>
              </a:cxn>
              <a:cxn ang="T14">
                <a:pos x="T4" y="T5"/>
              </a:cxn>
              <a:cxn ang="T15">
                <a:pos x="T6" y="T7"/>
              </a:cxn>
              <a:cxn ang="T16">
                <a:pos x="T8" y="T9"/>
              </a:cxn>
              <a:cxn ang="T17">
                <a:pos x="T10" y="T11"/>
              </a:cxn>
            </a:cxnLst>
            <a:rect l="T18" t="T19" r="T20" b="T21"/>
            <a:pathLst>
              <a:path w="1345" h="1873">
                <a:moveTo>
                  <a:pt x="0" y="192"/>
                </a:moveTo>
                <a:lnTo>
                  <a:pt x="0" y="0"/>
                </a:lnTo>
                <a:lnTo>
                  <a:pt x="1344" y="0"/>
                </a:lnTo>
                <a:lnTo>
                  <a:pt x="1344" y="1872"/>
                </a:lnTo>
                <a:lnTo>
                  <a:pt x="768" y="1872"/>
                </a:lnTo>
                <a:lnTo>
                  <a:pt x="768" y="1536"/>
                </a:lnTo>
              </a:path>
            </a:pathLst>
          </a:custGeom>
          <a:noFill/>
          <a:ln w="28575" cap="rnd"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 name="Line 13"/>
          <p:cNvSpPr>
            <a:spLocks noChangeShapeType="1"/>
          </p:cNvSpPr>
          <p:nvPr/>
        </p:nvSpPr>
        <p:spPr bwMode="auto">
          <a:xfrm flipV="1">
            <a:off x="2103504" y="4952292"/>
            <a:ext cx="0" cy="6811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 name="Text Box 22"/>
          <p:cNvSpPr txBox="1">
            <a:spLocks noChangeArrowheads="1"/>
          </p:cNvSpPr>
          <p:nvPr/>
        </p:nvSpPr>
        <p:spPr bwMode="auto">
          <a:xfrm>
            <a:off x="2404297" y="4397375"/>
            <a:ext cx="4540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3600" dirty="0">
                <a:latin typeface="Symbol" pitchFamily="18" charset="2"/>
              </a:rPr>
              <a:t>S</a:t>
            </a:r>
            <a:endParaRPr lang="hu-HU" altLang="hu-HU" sz="2400" dirty="0"/>
          </a:p>
        </p:txBody>
      </p:sp>
      <mc:AlternateContent xmlns:mc="http://schemas.openxmlformats.org/markup-compatibility/2006" xmlns:a14="http://schemas.microsoft.com/office/drawing/2010/main">
        <mc:Choice Requires="a14">
          <p:sp>
            <p:nvSpPr>
              <p:cNvPr id="48" name="Rectangle 23"/>
              <p:cNvSpPr>
                <a:spLocks noChangeArrowheads="1"/>
              </p:cNvSpPr>
              <p:nvPr/>
            </p:nvSpPr>
            <p:spPr bwMode="auto">
              <a:xfrm>
                <a:off x="1799215" y="5633429"/>
                <a:ext cx="749844" cy="423863"/>
              </a:xfrm>
              <a:prstGeom prst="rect">
                <a:avLst/>
              </a:prstGeom>
              <a:solidFill>
                <a:schemeClr val="accent4">
                  <a:lumMod val="40000"/>
                  <a:lumOff val="60000"/>
                </a:schemeClr>
              </a:solidFill>
              <a:ln w="12700">
                <a:solidFill>
                  <a:schemeClr val="tx1"/>
                </a:solidFill>
                <a:miter lim="800000"/>
                <a:headEnd/>
                <a:tailEnd/>
              </a:ln>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14:m>
                  <m:oMathPara xmlns:m="http://schemas.openxmlformats.org/officeDocument/2006/math">
                    <m:oMathParaPr>
                      <m:jc m:val="centerGroup"/>
                    </m:oMathParaPr>
                    <m:oMath xmlns:m="http://schemas.openxmlformats.org/officeDocument/2006/math">
                      <m:r>
                        <a:rPr lang="en-GB" altLang="hu-HU" sz="2000" i="1" dirty="0" smtClean="0">
                          <a:latin typeface="Cambria Math" panose="02040503050406030204" pitchFamily="18" charset="0"/>
                        </a:rPr>
                        <m:t>𝐴</m:t>
                      </m:r>
                      <m:r>
                        <a:rPr lang="en-US" altLang="hu-HU" sz="2000" b="0" i="1" baseline="-25000" dirty="0" smtClean="0">
                          <a:latin typeface="Cambria Math" panose="02040503050406030204" pitchFamily="18" charset="0"/>
                        </a:rPr>
                        <m:t>𝑤</m:t>
                      </m:r>
                    </m:oMath>
                  </m:oMathPara>
                </a14:m>
                <a:endParaRPr lang="hu-HU" altLang="hu-HU" sz="2000" b="1" i="1" dirty="0"/>
              </a:p>
            </p:txBody>
          </p:sp>
        </mc:Choice>
        <mc:Fallback xmlns="">
          <p:sp>
            <p:nvSpPr>
              <p:cNvPr id="48" name="Rectangle 23"/>
              <p:cNvSpPr>
                <a:spLocks noRot="1" noChangeAspect="1" noMove="1" noResize="1" noEditPoints="1" noAdjustHandles="1" noChangeArrowheads="1" noChangeShapeType="1" noTextEdit="1"/>
              </p:cNvSpPr>
              <p:nvPr/>
            </p:nvSpPr>
            <p:spPr bwMode="auto">
              <a:xfrm>
                <a:off x="1799215" y="5633429"/>
                <a:ext cx="749844" cy="423863"/>
              </a:xfrm>
              <a:prstGeom prst="rect">
                <a:avLst/>
              </a:prstGeom>
              <a:blipFill rotWithShape="1">
                <a:blip r:embed="rId10"/>
                <a:stretch>
                  <a:fillRect/>
                </a:stretch>
              </a:blipFill>
              <a:ln w="12700">
                <a:solidFill>
                  <a:schemeClr val="tx1"/>
                </a:solidFill>
                <a:miter lim="800000"/>
                <a:headEnd/>
                <a:tailEnd/>
              </a:ln>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5"/>
              <p:cNvSpPr>
                <a:spLocks noChangeArrowheads="1"/>
              </p:cNvSpPr>
              <p:nvPr/>
            </p:nvSpPr>
            <p:spPr bwMode="auto">
              <a:xfrm>
                <a:off x="1714033" y="3461209"/>
                <a:ext cx="1670050" cy="596900"/>
              </a:xfrm>
              <a:prstGeom prst="rect">
                <a:avLst/>
              </a:prstGeom>
              <a:solidFill>
                <a:schemeClr val="bg2"/>
              </a:solidFill>
              <a:ln w="12700">
                <a:solidFill>
                  <a:schemeClr val="tx1"/>
                </a:solidFill>
                <a:miter lim="800000"/>
                <a:headEnd/>
                <a:tailEnd/>
              </a:ln>
              <a:extLst/>
            </p:spPr>
            <p:txBody>
              <a:bodyPr wrap="none" lIns="90488" tIns="44450" rIns="90488" bIns="44450"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14:m>
                  <m:oMathPara xmlns:m="http://schemas.openxmlformats.org/officeDocument/2006/math">
                    <m:oMathParaPr>
                      <m:jc m:val="centerGroup"/>
                    </m:oMathParaPr>
                    <m:oMath xmlns:m="http://schemas.openxmlformats.org/officeDocument/2006/math">
                      <m:r>
                        <a:rPr lang="en-US" altLang="hu-HU" sz="2000" b="0" i="1" dirty="0" smtClean="0">
                          <a:latin typeface="Cambria Math" panose="02040503050406030204" pitchFamily="18" charset="0"/>
                        </a:rPr>
                        <m:t>𝑊</m:t>
                      </m:r>
                      <m:r>
                        <a:rPr lang="en-US" altLang="hu-HU" sz="2000" i="1" dirty="0" smtClean="0">
                          <a:latin typeface="Cambria Math" panose="02040503050406030204" pitchFamily="18" charset="0"/>
                        </a:rPr>
                        <m:t>=</m:t>
                      </m:r>
                      <m:r>
                        <a:rPr lang="hu-HU" altLang="hu-HU" sz="2000" i="1" dirty="0" smtClean="0">
                          <a:latin typeface="Cambria Math" panose="02040503050406030204" pitchFamily="18" charset="0"/>
                        </a:rPr>
                        <m:t>1/</m:t>
                      </m:r>
                      <m:r>
                        <a:rPr lang="en-US" altLang="hu-HU" sz="2000" b="0" i="1" dirty="0" smtClean="0">
                          <a:latin typeface="Cambria Math" panose="02040503050406030204" pitchFamily="18" charset="0"/>
                        </a:rPr>
                        <m:t>𝑤</m:t>
                      </m:r>
                      <m:r>
                        <a:rPr lang="hu-HU" altLang="hu-HU" sz="2000" i="1" dirty="0" smtClean="0">
                          <a:latin typeface="Cambria Math" panose="02040503050406030204" pitchFamily="18" charset="0"/>
                        </a:rPr>
                        <m:t> </m:t>
                      </m:r>
                    </m:oMath>
                  </m:oMathPara>
                </a14:m>
                <a:endParaRPr lang="en-US" altLang="hu-HU" sz="2000" dirty="0" smtClean="0"/>
              </a:p>
              <a:p>
                <a:pPr algn="ctr">
                  <a:spcBef>
                    <a:spcPct val="0"/>
                  </a:spcBef>
                  <a:buClrTx/>
                  <a:buSzTx/>
                  <a:buFontTx/>
                  <a:buNone/>
                </a:pPr>
                <a:r>
                  <a:rPr lang="hu-HU" altLang="hu-HU" sz="2000" dirty="0" err="1" smtClean="0">
                    <a:latin typeface="+mn-lt"/>
                  </a:rPr>
                  <a:t>register</a:t>
                </a:r>
                <a:endParaRPr lang="hu-HU" altLang="hu-HU" sz="2000" dirty="0">
                  <a:latin typeface="+mn-lt"/>
                </a:endParaRPr>
              </a:p>
            </p:txBody>
          </p:sp>
        </mc:Choice>
        <mc:Fallback xmlns="">
          <p:sp>
            <p:nvSpPr>
              <p:cNvPr id="49" name="Rectangle 5"/>
              <p:cNvSpPr>
                <a:spLocks noRot="1" noChangeAspect="1" noMove="1" noResize="1" noEditPoints="1" noAdjustHandles="1" noChangeArrowheads="1" noChangeShapeType="1" noTextEdit="1"/>
              </p:cNvSpPr>
              <p:nvPr/>
            </p:nvSpPr>
            <p:spPr bwMode="auto">
              <a:xfrm>
                <a:off x="1714033" y="3461209"/>
                <a:ext cx="1670050" cy="596900"/>
              </a:xfrm>
              <a:prstGeom prst="rect">
                <a:avLst/>
              </a:prstGeom>
              <a:blipFill>
                <a:blip r:embed="rId11"/>
                <a:stretch>
                  <a:fillRect b="-25000"/>
                </a:stretch>
              </a:blipFill>
              <a:ln w="12700">
                <a:solidFill>
                  <a:schemeClr val="tx1"/>
                </a:solidFill>
                <a:miter lim="800000"/>
                <a:headEnd/>
                <a:tailEnd/>
              </a:ln>
              <a:extLst/>
            </p:spPr>
            <p:txBody>
              <a:bodyPr/>
              <a:lstStyle/>
              <a:p>
                <a:r>
                  <a:rPr lang="hu-HU">
                    <a:noFill/>
                  </a:rPr>
                  <a:t> </a:t>
                </a:r>
              </a:p>
            </p:txBody>
          </p:sp>
        </mc:Fallback>
      </mc:AlternateContent>
      <p:sp>
        <p:nvSpPr>
          <p:cNvPr id="50" name="Freeform 6"/>
          <p:cNvSpPr>
            <a:spLocks/>
          </p:cNvSpPr>
          <p:nvPr/>
        </p:nvSpPr>
        <p:spPr bwMode="auto">
          <a:xfrm>
            <a:off x="4729274" y="2149146"/>
            <a:ext cx="1639684" cy="419894"/>
          </a:xfrm>
          <a:custGeom>
            <a:avLst/>
            <a:gdLst>
              <a:gd name="T0" fmla="*/ 2147483647 w 2257"/>
              <a:gd name="T1" fmla="*/ 0 h 529"/>
              <a:gd name="T2" fmla="*/ 0 w 2257"/>
              <a:gd name="T3" fmla="*/ 2147483647 h 529"/>
              <a:gd name="T4" fmla="*/ 2147483647 w 2257"/>
              <a:gd name="T5" fmla="*/ 2147483647 h 529"/>
              <a:gd name="T6" fmla="*/ 2147483647 w 2257"/>
              <a:gd name="T7" fmla="*/ 0 h 529"/>
              <a:gd name="T8" fmla="*/ 2147483647 w 2257"/>
              <a:gd name="T9" fmla="*/ 0 h 529"/>
              <a:gd name="T10" fmla="*/ 0 60000 65536"/>
              <a:gd name="T11" fmla="*/ 0 60000 65536"/>
              <a:gd name="T12" fmla="*/ 0 60000 65536"/>
              <a:gd name="T13" fmla="*/ 0 60000 65536"/>
              <a:gd name="T14" fmla="*/ 0 60000 65536"/>
              <a:gd name="T15" fmla="*/ 0 w 2257"/>
              <a:gd name="T16" fmla="*/ 0 h 529"/>
              <a:gd name="T17" fmla="*/ 2257 w 2257"/>
              <a:gd name="T18" fmla="*/ 529 h 529"/>
            </a:gdLst>
            <a:ahLst/>
            <a:cxnLst>
              <a:cxn ang="T10">
                <a:pos x="T0" y="T1"/>
              </a:cxn>
              <a:cxn ang="T11">
                <a:pos x="T2" y="T3"/>
              </a:cxn>
              <a:cxn ang="T12">
                <a:pos x="T4" y="T5"/>
              </a:cxn>
              <a:cxn ang="T13">
                <a:pos x="T6" y="T7"/>
              </a:cxn>
              <a:cxn ang="T14">
                <a:pos x="T8" y="T9"/>
              </a:cxn>
            </a:cxnLst>
            <a:rect l="T15" t="T16" r="T17" b="T18"/>
            <a:pathLst>
              <a:path w="2257" h="529">
                <a:moveTo>
                  <a:pt x="384" y="0"/>
                </a:moveTo>
                <a:lnTo>
                  <a:pt x="0" y="528"/>
                </a:lnTo>
                <a:lnTo>
                  <a:pt x="2256" y="528"/>
                </a:lnTo>
                <a:lnTo>
                  <a:pt x="1824" y="0"/>
                </a:lnTo>
                <a:lnTo>
                  <a:pt x="384" y="0"/>
                </a:lnTo>
              </a:path>
            </a:pathLst>
          </a:custGeom>
          <a:solidFill>
            <a:schemeClr val="accent1">
              <a:lumMod val="20000"/>
              <a:lumOff val="80000"/>
            </a:schemeClr>
          </a:solidFill>
          <a:ln w="12700" cap="rnd" cmpd="sng">
            <a:solidFill>
              <a:schemeClr val="tx1"/>
            </a:solidFill>
            <a:prstDash val="solid"/>
            <a:round/>
            <a:headEnd type="none" w="med" len="med"/>
            <a:tailEnd type="none" w="med" len="med"/>
          </a:ln>
          <a:extLst/>
        </p:spPr>
        <p:txBody>
          <a:bodyPr/>
          <a:lstStyle/>
          <a:p>
            <a:pPr algn="ctr"/>
            <a:r>
              <a:rPr lang="hu-HU" dirty="0" err="1" smtClean="0"/>
              <a:t>Div</a:t>
            </a:r>
            <a:endParaRPr lang="en-US" dirty="0"/>
          </a:p>
        </p:txBody>
      </p:sp>
      <p:sp>
        <p:nvSpPr>
          <p:cNvPr id="51" name="Szabadkézi sokszög 50"/>
          <p:cNvSpPr/>
          <p:nvPr/>
        </p:nvSpPr>
        <p:spPr>
          <a:xfrm flipH="1">
            <a:off x="2534970" y="2593592"/>
            <a:ext cx="5888737" cy="770078"/>
          </a:xfrm>
          <a:custGeom>
            <a:avLst/>
            <a:gdLst>
              <a:gd name="connsiteX0" fmla="*/ 3908611 w 3908611"/>
              <a:gd name="connsiteY0" fmla="*/ 779930 h 779930"/>
              <a:gd name="connsiteX1" fmla="*/ 3908611 w 3908611"/>
              <a:gd name="connsiteY1" fmla="*/ 215153 h 779930"/>
              <a:gd name="connsiteX2" fmla="*/ 0 w 3908611"/>
              <a:gd name="connsiteY2" fmla="*/ 215153 h 779930"/>
              <a:gd name="connsiteX3" fmla="*/ 0 w 3908611"/>
              <a:gd name="connsiteY3" fmla="*/ 0 h 779930"/>
            </a:gdLst>
            <a:ahLst/>
            <a:cxnLst>
              <a:cxn ang="0">
                <a:pos x="connsiteX0" y="connsiteY0"/>
              </a:cxn>
              <a:cxn ang="0">
                <a:pos x="connsiteX1" y="connsiteY1"/>
              </a:cxn>
              <a:cxn ang="0">
                <a:pos x="connsiteX2" y="connsiteY2"/>
              </a:cxn>
              <a:cxn ang="0">
                <a:pos x="connsiteX3" y="connsiteY3"/>
              </a:cxn>
            </a:cxnLst>
            <a:rect l="l" t="t" r="r" b="b"/>
            <a:pathLst>
              <a:path w="3908611" h="779930">
                <a:moveTo>
                  <a:pt x="3908611" y="779930"/>
                </a:moveTo>
                <a:lnTo>
                  <a:pt x="3908611" y="215153"/>
                </a:lnTo>
                <a:lnTo>
                  <a:pt x="0" y="215153"/>
                </a:lnTo>
                <a:lnTo>
                  <a:pt x="0" y="0"/>
                </a:lnTo>
              </a:path>
            </a:pathLst>
          </a:custGeom>
          <a:no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6"/>
          <p:cNvSpPr>
            <a:spLocks/>
          </p:cNvSpPr>
          <p:nvPr/>
        </p:nvSpPr>
        <p:spPr bwMode="auto">
          <a:xfrm>
            <a:off x="7127564" y="2144742"/>
            <a:ext cx="1527566" cy="419894"/>
          </a:xfrm>
          <a:custGeom>
            <a:avLst/>
            <a:gdLst>
              <a:gd name="T0" fmla="*/ 2147483647 w 2257"/>
              <a:gd name="T1" fmla="*/ 0 h 529"/>
              <a:gd name="T2" fmla="*/ 0 w 2257"/>
              <a:gd name="T3" fmla="*/ 2147483647 h 529"/>
              <a:gd name="T4" fmla="*/ 2147483647 w 2257"/>
              <a:gd name="T5" fmla="*/ 2147483647 h 529"/>
              <a:gd name="T6" fmla="*/ 2147483647 w 2257"/>
              <a:gd name="T7" fmla="*/ 0 h 529"/>
              <a:gd name="T8" fmla="*/ 2147483647 w 2257"/>
              <a:gd name="T9" fmla="*/ 0 h 529"/>
              <a:gd name="T10" fmla="*/ 0 60000 65536"/>
              <a:gd name="T11" fmla="*/ 0 60000 65536"/>
              <a:gd name="T12" fmla="*/ 0 60000 65536"/>
              <a:gd name="T13" fmla="*/ 0 60000 65536"/>
              <a:gd name="T14" fmla="*/ 0 60000 65536"/>
              <a:gd name="T15" fmla="*/ 0 w 2257"/>
              <a:gd name="T16" fmla="*/ 0 h 529"/>
              <a:gd name="T17" fmla="*/ 2257 w 2257"/>
              <a:gd name="T18" fmla="*/ 529 h 529"/>
            </a:gdLst>
            <a:ahLst/>
            <a:cxnLst>
              <a:cxn ang="T10">
                <a:pos x="T0" y="T1"/>
              </a:cxn>
              <a:cxn ang="T11">
                <a:pos x="T2" y="T3"/>
              </a:cxn>
              <a:cxn ang="T12">
                <a:pos x="T4" y="T5"/>
              </a:cxn>
              <a:cxn ang="T13">
                <a:pos x="T6" y="T7"/>
              </a:cxn>
              <a:cxn ang="T14">
                <a:pos x="T8" y="T9"/>
              </a:cxn>
            </a:cxnLst>
            <a:rect l="T15" t="T16" r="T17" b="T18"/>
            <a:pathLst>
              <a:path w="2257" h="529">
                <a:moveTo>
                  <a:pt x="384" y="0"/>
                </a:moveTo>
                <a:lnTo>
                  <a:pt x="0" y="528"/>
                </a:lnTo>
                <a:lnTo>
                  <a:pt x="2256" y="528"/>
                </a:lnTo>
                <a:lnTo>
                  <a:pt x="1824" y="0"/>
                </a:lnTo>
                <a:lnTo>
                  <a:pt x="384" y="0"/>
                </a:lnTo>
              </a:path>
            </a:pathLst>
          </a:custGeom>
          <a:solidFill>
            <a:schemeClr val="accent1">
              <a:lumMod val="20000"/>
              <a:lumOff val="80000"/>
            </a:schemeClr>
          </a:solidFill>
          <a:ln w="12700" cap="rnd" cmpd="sng">
            <a:solidFill>
              <a:schemeClr val="tx1"/>
            </a:solidFill>
            <a:prstDash val="solid"/>
            <a:round/>
            <a:headEnd type="none" w="med" len="med"/>
            <a:tailEnd type="none" w="med" len="med"/>
          </a:ln>
          <a:extLst/>
        </p:spPr>
        <p:txBody>
          <a:bodyPr/>
          <a:lstStyle/>
          <a:p>
            <a:pPr algn="ctr"/>
            <a:r>
              <a:rPr lang="hu-HU" dirty="0" err="1" smtClean="0"/>
              <a:t>Div</a:t>
            </a:r>
            <a:endParaRPr lang="en-US" dirty="0"/>
          </a:p>
        </p:txBody>
      </p:sp>
      <p:sp>
        <p:nvSpPr>
          <p:cNvPr id="53" name="Line 9"/>
          <p:cNvSpPr>
            <a:spLocks noChangeShapeType="1"/>
          </p:cNvSpPr>
          <p:nvPr/>
        </p:nvSpPr>
        <p:spPr bwMode="auto">
          <a:xfrm flipV="1">
            <a:off x="5867424" y="2569040"/>
            <a:ext cx="0" cy="23648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mc:AlternateContent xmlns:mc="http://schemas.openxmlformats.org/markup-compatibility/2006" xmlns:a14="http://schemas.microsoft.com/office/drawing/2010/main">
        <mc:Choice Requires="a14">
          <p:sp>
            <p:nvSpPr>
              <p:cNvPr id="54" name="Rectangle 3"/>
              <p:cNvSpPr>
                <a:spLocks noChangeArrowheads="1"/>
              </p:cNvSpPr>
              <p:nvPr/>
            </p:nvSpPr>
            <p:spPr bwMode="auto">
              <a:xfrm>
                <a:off x="6873825" y="1340768"/>
                <a:ext cx="1829155" cy="494559"/>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14:m>
                  <m:oMathPara xmlns:m="http://schemas.openxmlformats.org/officeDocument/2006/math">
                    <m:oMathParaPr>
                      <m:jc m:val="centerGroup"/>
                    </m:oMathParaPr>
                    <m:oMath xmlns:m="http://schemas.openxmlformats.org/officeDocument/2006/math">
                      <m:r>
                        <a:rPr lang="hu-HU" altLang="hu-HU" sz="2400" i="1" dirty="0" smtClean="0">
                          <a:latin typeface="Cambria Math" panose="02040503050406030204" pitchFamily="18" charset="0"/>
                        </a:rPr>
                        <m:t>𝑣</m:t>
                      </m:r>
                      <m:r>
                        <a:rPr lang="hu-HU" altLang="hu-HU" sz="2400" i="1" dirty="0">
                          <a:latin typeface="Cambria Math" panose="02040503050406030204" pitchFamily="18" charset="0"/>
                        </a:rPr>
                        <m:t>(</m:t>
                      </m:r>
                      <m:sSub>
                        <m:sSubPr>
                          <m:ctrlPr>
                            <a:rPr lang="en-US" altLang="hu-HU" sz="2400" i="1" dirty="0">
                              <a:latin typeface="Cambria Math" panose="02040503050406030204" pitchFamily="18" charset="0"/>
                            </a:rPr>
                          </m:ctrlPr>
                        </m:sSubPr>
                        <m:e>
                          <m:r>
                            <a:rPr lang="hu-HU" altLang="hu-HU" sz="2400" i="1" dirty="0">
                              <a:latin typeface="Cambria Math" panose="02040503050406030204" pitchFamily="18" charset="0"/>
                            </a:rPr>
                            <m:t>𝑥</m:t>
                          </m:r>
                        </m:e>
                        <m:sub>
                          <m:r>
                            <m:rPr>
                              <m:sty m:val="p"/>
                            </m:rPr>
                            <a:rPr lang="hu-HU" altLang="hu-HU" sz="2400" dirty="0">
                              <a:latin typeface="Cambria Math" panose="02040503050406030204" pitchFamily="18" charset="0"/>
                            </a:rPr>
                            <m:t>pix</m:t>
                          </m:r>
                        </m:sub>
                      </m:sSub>
                      <m:r>
                        <a:rPr lang="en-US" altLang="hu-HU" sz="2400" i="1" dirty="0">
                          <a:latin typeface="Cambria Math" panose="02040503050406030204" pitchFamily="18" charset="0"/>
                          <a:sym typeface="Symbol" pitchFamily="18" charset="2"/>
                        </a:rPr>
                        <m:t>,</m:t>
                      </m:r>
                      <m:sSub>
                        <m:sSubPr>
                          <m:ctrlPr>
                            <a:rPr lang="en-US" altLang="hu-HU" sz="2400" i="1" dirty="0">
                              <a:latin typeface="Cambria Math" panose="02040503050406030204" pitchFamily="18" charset="0"/>
                            </a:rPr>
                          </m:ctrlPr>
                        </m:sSubPr>
                        <m:e>
                          <m:r>
                            <a:rPr lang="hu-HU" altLang="hu-HU" sz="2400" i="1" dirty="0">
                              <a:latin typeface="Cambria Math" panose="02040503050406030204" pitchFamily="18" charset="0"/>
                            </a:rPr>
                            <m:t>𝑦</m:t>
                          </m:r>
                        </m:e>
                        <m:sub>
                          <m:r>
                            <m:rPr>
                              <m:sty m:val="p"/>
                            </m:rPr>
                            <a:rPr lang="hu-HU" altLang="hu-HU" sz="2400" dirty="0">
                              <a:latin typeface="Cambria Math" panose="02040503050406030204" pitchFamily="18" charset="0"/>
                            </a:rPr>
                            <m:t>pix</m:t>
                          </m:r>
                        </m:sub>
                      </m:sSub>
                      <m:r>
                        <a:rPr lang="hu-HU" altLang="hu-HU" sz="2400" i="1" dirty="0">
                          <a:latin typeface="Cambria Math" panose="02040503050406030204" pitchFamily="18" charset="0"/>
                        </a:rPr>
                        <m:t>)</m:t>
                      </m:r>
                    </m:oMath>
                  </m:oMathPara>
                </a14:m>
                <a:endParaRPr lang="hu-HU" altLang="hu-HU" sz="2400" dirty="0"/>
              </a:p>
            </p:txBody>
          </p:sp>
        </mc:Choice>
        <mc:Fallback xmlns="">
          <p:sp>
            <p:nvSpPr>
              <p:cNvPr id="54" name="Rectangle 3"/>
              <p:cNvSpPr>
                <a:spLocks noRot="1" noChangeAspect="1" noMove="1" noResize="1" noEditPoints="1" noAdjustHandles="1" noChangeArrowheads="1" noChangeShapeType="1" noTextEdit="1"/>
              </p:cNvSpPr>
              <p:nvPr/>
            </p:nvSpPr>
            <p:spPr bwMode="auto">
              <a:xfrm>
                <a:off x="6873825" y="1340768"/>
                <a:ext cx="1829155" cy="494559"/>
              </a:xfrm>
              <a:prstGeom prst="rect">
                <a:avLst/>
              </a:prstGeom>
              <a:blipFill rotWithShape="1">
                <a:blip r:embed="rId12"/>
                <a:stretch>
                  <a:fillRect r="-333" b="-111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p:sp>
        <p:nvSpPr>
          <p:cNvPr id="55" name="Line 11"/>
          <p:cNvSpPr>
            <a:spLocks noChangeShapeType="1"/>
          </p:cNvSpPr>
          <p:nvPr/>
        </p:nvSpPr>
        <p:spPr bwMode="auto">
          <a:xfrm flipV="1">
            <a:off x="5519030" y="1809854"/>
            <a:ext cx="0" cy="33349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 name="Line 11"/>
          <p:cNvSpPr>
            <a:spLocks noChangeShapeType="1"/>
          </p:cNvSpPr>
          <p:nvPr/>
        </p:nvSpPr>
        <p:spPr bwMode="auto">
          <a:xfrm flipV="1">
            <a:off x="7884433" y="1809021"/>
            <a:ext cx="0" cy="33349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3" name="Egyenes összekötő 2"/>
          <p:cNvCxnSpPr/>
          <p:nvPr/>
        </p:nvCxnSpPr>
        <p:spPr>
          <a:xfrm>
            <a:off x="71718" y="4310451"/>
            <a:ext cx="6393967" cy="4483"/>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 name="Egyenes összekötő nyíllal 4"/>
          <p:cNvCxnSpPr/>
          <p:nvPr/>
        </p:nvCxnSpPr>
        <p:spPr>
          <a:xfrm flipV="1">
            <a:off x="179300" y="4070953"/>
            <a:ext cx="144666" cy="225436"/>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0" name="Egyenes összekötő nyíllal 59"/>
          <p:cNvCxnSpPr/>
          <p:nvPr/>
        </p:nvCxnSpPr>
        <p:spPr>
          <a:xfrm flipV="1">
            <a:off x="1569367" y="4070953"/>
            <a:ext cx="144666" cy="225436"/>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1" name="Egyenes összekötő nyíllal 60"/>
          <p:cNvCxnSpPr/>
          <p:nvPr/>
        </p:nvCxnSpPr>
        <p:spPr>
          <a:xfrm flipV="1">
            <a:off x="4148160" y="4047165"/>
            <a:ext cx="216349" cy="276734"/>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2" name="Egyenes összekötő nyíllal 61"/>
          <p:cNvCxnSpPr/>
          <p:nvPr/>
        </p:nvCxnSpPr>
        <p:spPr>
          <a:xfrm flipV="1">
            <a:off x="6465685" y="4074059"/>
            <a:ext cx="144666" cy="238633"/>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2" name="Téglalap 11"/>
          <p:cNvSpPr/>
          <p:nvPr/>
        </p:nvSpPr>
        <p:spPr>
          <a:xfrm>
            <a:off x="179300" y="4330124"/>
            <a:ext cx="561372" cy="400110"/>
          </a:xfrm>
          <a:prstGeom prst="rect">
            <a:avLst/>
          </a:prstGeom>
        </p:spPr>
        <p:txBody>
          <a:bodyPr wrap="none">
            <a:spAutoFit/>
          </a:bodyPr>
          <a:lstStyle/>
          <a:p>
            <a:r>
              <a:rPr lang="hu-HU" altLang="hu-HU" sz="2000" dirty="0" smtClean="0">
                <a:solidFill>
                  <a:srgbClr val="00B050"/>
                </a:solidFill>
                <a:latin typeface="+mn-lt"/>
              </a:rPr>
              <a:t>CLK</a:t>
            </a:r>
            <a:endParaRPr lang="en-US" sz="2000" dirty="0">
              <a:solidFill>
                <a:srgbClr val="00B050"/>
              </a:solidFill>
              <a:latin typeface="+mn-lt"/>
            </a:endParaRPr>
          </a:p>
        </p:txBody>
      </p:sp>
    </p:spTree>
    <p:extLst>
      <p:ext uri="{BB962C8B-B14F-4D97-AF65-F5344CB8AC3E}">
        <p14:creationId xmlns:p14="http://schemas.microsoft.com/office/powerpoint/2010/main" val="37238431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3"/>
          <p:cNvSpPr>
            <a:spLocks noChangeArrowheads="1"/>
          </p:cNvSpPr>
          <p:nvPr/>
        </p:nvSpPr>
        <p:spPr bwMode="auto">
          <a:xfrm>
            <a:off x="4780435" y="1650203"/>
            <a:ext cx="3413213" cy="1373188"/>
          </a:xfrm>
          <a:prstGeom prst="rect">
            <a:avLst/>
          </a:prstGeom>
          <a:solidFill>
            <a:schemeClr val="bg2"/>
          </a:solidFill>
          <a:ln w="12700">
            <a:solidFill>
              <a:schemeClr val="tx1"/>
            </a:solidFill>
            <a:miter lim="800000"/>
            <a:headEnd/>
            <a:tailEnd/>
          </a:ln>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38914" name="Line 4"/>
          <p:cNvSpPr>
            <a:spLocks noChangeShapeType="1"/>
          </p:cNvSpPr>
          <p:nvPr/>
        </p:nvSpPr>
        <p:spPr bwMode="auto">
          <a:xfrm>
            <a:off x="449078" y="4669470"/>
            <a:ext cx="2971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15" name="Line 5"/>
          <p:cNvSpPr>
            <a:spLocks noChangeShapeType="1"/>
          </p:cNvSpPr>
          <p:nvPr/>
        </p:nvSpPr>
        <p:spPr bwMode="auto">
          <a:xfrm flipV="1">
            <a:off x="449078" y="3374070"/>
            <a:ext cx="1981200" cy="1295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16" name="Line 6"/>
          <p:cNvSpPr>
            <a:spLocks noChangeShapeType="1"/>
          </p:cNvSpPr>
          <p:nvPr/>
        </p:nvSpPr>
        <p:spPr bwMode="auto">
          <a:xfrm flipV="1">
            <a:off x="449078" y="1697670"/>
            <a:ext cx="0" cy="2971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17" name="Freeform 7"/>
          <p:cNvSpPr>
            <a:spLocks/>
          </p:cNvSpPr>
          <p:nvPr/>
        </p:nvSpPr>
        <p:spPr bwMode="auto">
          <a:xfrm>
            <a:off x="1058678" y="1773870"/>
            <a:ext cx="2514600" cy="1752600"/>
          </a:xfrm>
          <a:custGeom>
            <a:avLst/>
            <a:gdLst>
              <a:gd name="T0" fmla="*/ 0 w 1584"/>
              <a:gd name="T1" fmla="*/ 2147483647 h 1104"/>
              <a:gd name="T2" fmla="*/ 2147483647 w 1584"/>
              <a:gd name="T3" fmla="*/ 2147483647 h 1104"/>
              <a:gd name="T4" fmla="*/ 2147483647 w 1584"/>
              <a:gd name="T5" fmla="*/ 0 h 1104"/>
              <a:gd name="T6" fmla="*/ 0 w 1584"/>
              <a:gd name="T7" fmla="*/ 2147483647 h 1104"/>
              <a:gd name="T8" fmla="*/ 0 60000 65536"/>
              <a:gd name="T9" fmla="*/ 0 60000 65536"/>
              <a:gd name="T10" fmla="*/ 0 60000 65536"/>
              <a:gd name="T11" fmla="*/ 0 60000 65536"/>
              <a:gd name="T12" fmla="*/ 0 w 1584"/>
              <a:gd name="T13" fmla="*/ 0 h 1104"/>
              <a:gd name="T14" fmla="*/ 1584 w 1584"/>
              <a:gd name="T15" fmla="*/ 1104 h 1104"/>
            </a:gdLst>
            <a:ahLst/>
            <a:cxnLst>
              <a:cxn ang="T8">
                <a:pos x="T0" y="T1"/>
              </a:cxn>
              <a:cxn ang="T9">
                <a:pos x="T2" y="T3"/>
              </a:cxn>
              <a:cxn ang="T10">
                <a:pos x="T4" y="T5"/>
              </a:cxn>
              <a:cxn ang="T11">
                <a:pos x="T6" y="T7"/>
              </a:cxn>
            </a:cxnLst>
            <a:rect l="T12" t="T13" r="T14" b="T15"/>
            <a:pathLst>
              <a:path w="1584" h="1104">
                <a:moveTo>
                  <a:pt x="0" y="1104"/>
                </a:moveTo>
                <a:lnTo>
                  <a:pt x="1584" y="720"/>
                </a:lnTo>
                <a:lnTo>
                  <a:pt x="768" y="0"/>
                </a:lnTo>
                <a:lnTo>
                  <a:pt x="0" y="1104"/>
                </a:lnTo>
                <a:close/>
              </a:path>
            </a:pathLst>
          </a:custGeom>
          <a:solidFill>
            <a:schemeClr val="accent1">
              <a:alpha val="50195"/>
            </a:schemeClr>
          </a:solidFill>
          <a:ln w="12700" cap="flat" cmpd="sng">
            <a:solidFill>
              <a:schemeClr val="tx1"/>
            </a:solidFill>
            <a:prstDash val="solid"/>
            <a:round/>
            <a:headEnd/>
            <a:tailEnd/>
          </a:ln>
        </p:spPr>
        <p:txBody>
          <a:bodyPr wrap="none" anchor="ctr"/>
          <a:lstStyle/>
          <a:p>
            <a:endParaRPr lang="en-US"/>
          </a:p>
        </p:txBody>
      </p:sp>
      <p:sp>
        <p:nvSpPr>
          <p:cNvPr id="38918" name="Freeform 8"/>
          <p:cNvSpPr>
            <a:spLocks/>
          </p:cNvSpPr>
          <p:nvPr/>
        </p:nvSpPr>
        <p:spPr bwMode="auto">
          <a:xfrm>
            <a:off x="1134878" y="3755070"/>
            <a:ext cx="2514600" cy="685800"/>
          </a:xfrm>
          <a:custGeom>
            <a:avLst/>
            <a:gdLst>
              <a:gd name="T0" fmla="*/ 0 w 1584"/>
              <a:gd name="T1" fmla="*/ 2147483647 h 1104"/>
              <a:gd name="T2" fmla="*/ 2147483647 w 1584"/>
              <a:gd name="T3" fmla="*/ 2147483647 h 1104"/>
              <a:gd name="T4" fmla="*/ 2147483647 w 1584"/>
              <a:gd name="T5" fmla="*/ 0 h 1104"/>
              <a:gd name="T6" fmla="*/ 0 w 1584"/>
              <a:gd name="T7" fmla="*/ 2147483647 h 1104"/>
              <a:gd name="T8" fmla="*/ 0 60000 65536"/>
              <a:gd name="T9" fmla="*/ 0 60000 65536"/>
              <a:gd name="T10" fmla="*/ 0 60000 65536"/>
              <a:gd name="T11" fmla="*/ 0 60000 65536"/>
              <a:gd name="T12" fmla="*/ 0 w 1584"/>
              <a:gd name="T13" fmla="*/ 0 h 1104"/>
              <a:gd name="T14" fmla="*/ 1584 w 1584"/>
              <a:gd name="T15" fmla="*/ 1104 h 1104"/>
            </a:gdLst>
            <a:ahLst/>
            <a:cxnLst>
              <a:cxn ang="T8">
                <a:pos x="T0" y="T1"/>
              </a:cxn>
              <a:cxn ang="T9">
                <a:pos x="T2" y="T3"/>
              </a:cxn>
              <a:cxn ang="T10">
                <a:pos x="T4" y="T5"/>
              </a:cxn>
              <a:cxn ang="T11">
                <a:pos x="T6" y="T7"/>
              </a:cxn>
            </a:cxnLst>
            <a:rect l="T12" t="T13" r="T14" b="T15"/>
            <a:pathLst>
              <a:path w="1584" h="1104">
                <a:moveTo>
                  <a:pt x="0" y="1104"/>
                </a:moveTo>
                <a:lnTo>
                  <a:pt x="1584" y="720"/>
                </a:lnTo>
                <a:lnTo>
                  <a:pt x="768" y="0"/>
                </a:lnTo>
                <a:lnTo>
                  <a:pt x="0" y="1104"/>
                </a:lnTo>
                <a:close/>
              </a:path>
            </a:pathLst>
          </a:custGeom>
          <a:solidFill>
            <a:schemeClr val="accent1">
              <a:alpha val="50195"/>
            </a:schemeClr>
          </a:solidFill>
          <a:ln w="12700" cap="flat" cmpd="sng">
            <a:solidFill>
              <a:schemeClr val="tx1"/>
            </a:solidFill>
            <a:prstDash val="solid"/>
            <a:round/>
            <a:headEnd/>
            <a:tailEnd/>
          </a:ln>
        </p:spPr>
        <p:txBody>
          <a:bodyPr wrap="none" anchor="ctr"/>
          <a:lstStyle/>
          <a:p>
            <a:endParaRPr lang="en-US"/>
          </a:p>
        </p:txBody>
      </p:sp>
      <mc:AlternateContent xmlns:mc="http://schemas.openxmlformats.org/markup-compatibility/2006" xmlns:a14="http://schemas.microsoft.com/office/drawing/2010/main">
        <mc:Choice Requires="a14">
          <p:sp>
            <p:nvSpPr>
              <p:cNvPr id="38919" name="Text Box 9"/>
              <p:cNvSpPr txBox="1">
                <a:spLocks noChangeArrowheads="1"/>
              </p:cNvSpPr>
              <p:nvPr/>
            </p:nvSpPr>
            <p:spPr bwMode="auto">
              <a:xfrm>
                <a:off x="3293878" y="4237670"/>
                <a:ext cx="434414"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14:m>
                  <m:oMathPara xmlns:m="http://schemas.openxmlformats.org/officeDocument/2006/math">
                    <m:oMathParaPr>
                      <m:jc m:val="centerGroup"/>
                    </m:oMathParaPr>
                    <m:oMath xmlns:m="http://schemas.openxmlformats.org/officeDocument/2006/math">
                      <m:r>
                        <a:rPr lang="en-US" altLang="hu-HU" sz="2400" i="1" dirty="0">
                          <a:latin typeface="Cambria Math"/>
                        </a:rPr>
                        <m:t>𝑥</m:t>
                      </m:r>
                    </m:oMath>
                  </m:oMathPara>
                </a14:m>
                <a:endParaRPr lang="hu-HU" altLang="hu-HU" sz="2400" i="1" dirty="0"/>
              </a:p>
            </p:txBody>
          </p:sp>
        </mc:Choice>
        <mc:Fallback xmlns="">
          <p:sp>
            <p:nvSpPr>
              <p:cNvPr id="38919" name="Text Box 9"/>
              <p:cNvSpPr txBox="1">
                <a:spLocks noRot="1" noChangeAspect="1" noMove="1" noResize="1" noEditPoints="1" noAdjustHandles="1" noChangeArrowheads="1" noChangeShapeType="1" noTextEdit="1"/>
              </p:cNvSpPr>
              <p:nvPr/>
            </p:nvSpPr>
            <p:spPr bwMode="auto">
              <a:xfrm>
                <a:off x="3293878" y="4237670"/>
                <a:ext cx="434414" cy="461665"/>
              </a:xfrm>
              <a:prstGeom prst="rect">
                <a:avLst/>
              </a:prstGeom>
              <a:blipFill rotWithShape="1">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920" name="Text Box 10"/>
              <p:cNvSpPr txBox="1">
                <a:spLocks noChangeArrowheads="1"/>
              </p:cNvSpPr>
              <p:nvPr/>
            </p:nvSpPr>
            <p:spPr bwMode="auto">
              <a:xfrm>
                <a:off x="2430278" y="3221670"/>
                <a:ext cx="438389"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14:m>
                  <m:oMathPara xmlns:m="http://schemas.openxmlformats.org/officeDocument/2006/math">
                    <m:oMathParaPr>
                      <m:jc m:val="centerGroup"/>
                    </m:oMathParaPr>
                    <m:oMath xmlns:m="http://schemas.openxmlformats.org/officeDocument/2006/math">
                      <m:r>
                        <a:rPr lang="en-US" altLang="hu-HU" sz="2400" i="1" dirty="0">
                          <a:latin typeface="Cambria Math"/>
                        </a:rPr>
                        <m:t>𝑦</m:t>
                      </m:r>
                    </m:oMath>
                  </m:oMathPara>
                </a14:m>
                <a:endParaRPr lang="hu-HU" altLang="hu-HU" sz="2400" i="1" dirty="0"/>
              </a:p>
            </p:txBody>
          </p:sp>
        </mc:Choice>
        <mc:Fallback xmlns="">
          <p:sp>
            <p:nvSpPr>
              <p:cNvPr id="38920" name="Text Box 10"/>
              <p:cNvSpPr txBox="1">
                <a:spLocks noRot="1" noChangeAspect="1" noMove="1" noResize="1" noEditPoints="1" noAdjustHandles="1" noChangeArrowheads="1" noChangeShapeType="1" noTextEdit="1"/>
              </p:cNvSpPr>
              <p:nvPr/>
            </p:nvSpPr>
            <p:spPr bwMode="auto">
              <a:xfrm>
                <a:off x="2430278" y="3221670"/>
                <a:ext cx="438389" cy="461665"/>
              </a:xfrm>
              <a:prstGeom prst="rect">
                <a:avLst/>
              </a:prstGeom>
              <a:blipFill rotWithShape="1">
                <a:blip r:embed="rId4"/>
                <a:stretch>
                  <a:fillRect b="-1052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921" name="Text Box 11"/>
              <p:cNvSpPr txBox="1">
                <a:spLocks noChangeArrowheads="1"/>
              </p:cNvSpPr>
              <p:nvPr/>
            </p:nvSpPr>
            <p:spPr bwMode="auto">
              <a:xfrm>
                <a:off x="53790" y="1645283"/>
                <a:ext cx="479234"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14:m>
                  <m:oMathPara xmlns:m="http://schemas.openxmlformats.org/officeDocument/2006/math">
                    <m:oMathParaPr>
                      <m:jc m:val="centerGroup"/>
                    </m:oMathParaPr>
                    <m:oMath xmlns:m="http://schemas.openxmlformats.org/officeDocument/2006/math">
                      <m:r>
                        <a:rPr lang="en-US" altLang="hu-HU" sz="2400" i="1" dirty="0">
                          <a:latin typeface="Cambria Math"/>
                        </a:rPr>
                        <m:t>𝑈</m:t>
                      </m:r>
                    </m:oMath>
                  </m:oMathPara>
                </a14:m>
                <a:endParaRPr lang="hu-HU" altLang="hu-HU" sz="2400" i="1" dirty="0"/>
              </a:p>
            </p:txBody>
          </p:sp>
        </mc:Choice>
        <mc:Fallback xmlns="">
          <p:sp>
            <p:nvSpPr>
              <p:cNvPr id="38921" name="Text Box 11"/>
              <p:cNvSpPr txBox="1">
                <a:spLocks noRot="1" noChangeAspect="1" noMove="1" noResize="1" noEditPoints="1" noAdjustHandles="1" noChangeArrowheads="1" noChangeShapeType="1" noTextEdit="1"/>
              </p:cNvSpPr>
              <p:nvPr/>
            </p:nvSpPr>
            <p:spPr bwMode="auto">
              <a:xfrm>
                <a:off x="53790" y="1645283"/>
                <a:ext cx="479234" cy="461665"/>
              </a:xfrm>
              <a:prstGeom prst="rect">
                <a:avLst/>
              </a:prstGeom>
              <a:blipFill rotWithShape="1">
                <a:blip r:embed="rId5"/>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p:sp>
        <p:nvSpPr>
          <p:cNvPr id="38922" name="Oval 12"/>
          <p:cNvSpPr>
            <a:spLocks noChangeArrowheads="1"/>
          </p:cNvSpPr>
          <p:nvPr/>
        </p:nvSpPr>
        <p:spPr bwMode="auto">
          <a:xfrm>
            <a:off x="2125478" y="4059870"/>
            <a:ext cx="304800" cy="762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38923" name="Line 13"/>
          <p:cNvSpPr>
            <a:spLocks noChangeShapeType="1"/>
          </p:cNvSpPr>
          <p:nvPr/>
        </p:nvSpPr>
        <p:spPr bwMode="auto">
          <a:xfrm flipH="1" flipV="1">
            <a:off x="2277878" y="2383470"/>
            <a:ext cx="0" cy="1752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mc:AlternateContent xmlns:mc="http://schemas.openxmlformats.org/markup-compatibility/2006" xmlns:a14="http://schemas.microsoft.com/office/drawing/2010/main">
        <mc:Choice Requires="a14">
          <p:sp>
            <p:nvSpPr>
              <p:cNvPr id="38924" name="Rectangle 14"/>
              <p:cNvSpPr>
                <a:spLocks noChangeArrowheads="1"/>
              </p:cNvSpPr>
              <p:nvPr/>
            </p:nvSpPr>
            <p:spPr bwMode="auto">
              <a:xfrm>
                <a:off x="263157" y="4910405"/>
                <a:ext cx="4021974" cy="954107"/>
              </a:xfrm>
              <a:prstGeom prst="rect">
                <a:avLst/>
              </a:prstGeom>
              <a:solidFill>
                <a:schemeClr val="bg2"/>
              </a:solidFill>
              <a:ln>
                <a:solidFill>
                  <a:schemeClr val="bg2">
                    <a:lumMod val="10000"/>
                  </a:schemeClr>
                </a:solidFill>
              </a:ln>
              <a:extLst/>
            </p:spPr>
            <p:txBody>
              <a:bodyPr wrap="squar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14:m>
                  <m:oMathPara xmlns:m="http://schemas.openxmlformats.org/officeDocument/2006/math">
                    <m:oMathParaPr>
                      <m:jc m:val="left"/>
                    </m:oMathParaPr>
                    <m:oMath xmlns:m="http://schemas.openxmlformats.org/officeDocument/2006/math">
                      <m:r>
                        <a:rPr lang="en-US" altLang="hu-HU" sz="2800" i="1" dirty="0" smtClean="0">
                          <a:latin typeface="Cambria Math"/>
                        </a:rPr>
                        <m:t>𝑈</m:t>
                      </m:r>
                      <m:r>
                        <a:rPr lang="hu-HU" altLang="hu-HU" sz="2800" i="1" dirty="0" smtClean="0">
                          <a:latin typeface="Cambria Math"/>
                        </a:rPr>
                        <m:t>(</m:t>
                      </m:r>
                      <m:r>
                        <a:rPr lang="en-US" altLang="hu-HU" sz="2800" b="0" i="1" dirty="0" smtClean="0">
                          <a:latin typeface="Cambria Math"/>
                        </a:rPr>
                        <m:t>𝑥</m:t>
                      </m:r>
                      <m:r>
                        <a:rPr lang="hu-HU" altLang="hu-HU" sz="2800" i="1" dirty="0" smtClean="0">
                          <a:latin typeface="Cambria Math"/>
                        </a:rPr>
                        <m:t>,</m:t>
                      </m:r>
                      <m:r>
                        <a:rPr lang="en-US" altLang="hu-HU" sz="2800" b="0" i="1" dirty="0" smtClean="0">
                          <a:latin typeface="Cambria Math"/>
                        </a:rPr>
                        <m:t>𝑦</m:t>
                      </m:r>
                      <m:r>
                        <a:rPr lang="hu-HU" altLang="hu-HU" sz="2800" i="1" dirty="0">
                          <a:latin typeface="Cambria Math"/>
                        </a:rPr>
                        <m:t>)=</m:t>
                      </m:r>
                      <m:r>
                        <a:rPr lang="en-US" altLang="hu-HU" sz="2800" i="1" dirty="0" smtClean="0">
                          <a:latin typeface="Cambria Math"/>
                        </a:rPr>
                        <m:t>𝐴</m:t>
                      </m:r>
                      <m:r>
                        <a:rPr lang="en-US" altLang="hu-HU" sz="2800" b="0" i="1" dirty="0" smtClean="0">
                          <a:latin typeface="Cambria Math"/>
                        </a:rPr>
                        <m:t>𝑥</m:t>
                      </m:r>
                      <m:r>
                        <a:rPr lang="hu-HU" altLang="hu-HU" sz="2800" i="1" dirty="0" smtClean="0">
                          <a:latin typeface="Cambria Math"/>
                        </a:rPr>
                        <m:t>+</m:t>
                      </m:r>
                      <m:r>
                        <a:rPr lang="en-US" altLang="hu-HU" sz="2800" i="1" dirty="0" smtClean="0">
                          <a:latin typeface="Cambria Math"/>
                        </a:rPr>
                        <m:t>𝐵</m:t>
                      </m:r>
                      <m:r>
                        <a:rPr lang="en-US" altLang="hu-HU" sz="2800" b="0" i="1" dirty="0" smtClean="0">
                          <a:latin typeface="Cambria Math"/>
                        </a:rPr>
                        <m:t>𝑦</m:t>
                      </m:r>
                      <m:r>
                        <a:rPr lang="hu-HU" altLang="hu-HU" sz="2800" i="1" dirty="0" smtClean="0">
                          <a:latin typeface="Cambria Math"/>
                        </a:rPr>
                        <m:t>+</m:t>
                      </m:r>
                      <m:r>
                        <a:rPr lang="en-US" altLang="hu-HU" sz="2800" i="1" dirty="0" smtClean="0">
                          <a:latin typeface="Cambria Math"/>
                        </a:rPr>
                        <m:t>𝐶</m:t>
                      </m:r>
                    </m:oMath>
                  </m:oMathPara>
                </a14:m>
                <a:endParaRPr lang="hu-HU" altLang="hu-HU" sz="2800" i="1" dirty="0"/>
              </a:p>
              <a:p>
                <a:pPr>
                  <a:spcBef>
                    <a:spcPct val="0"/>
                  </a:spcBef>
                  <a:buClrTx/>
                  <a:buSzTx/>
                  <a:buFontTx/>
                  <a:buNone/>
                </a:pPr>
                <a14:m>
                  <m:oMathPara xmlns:m="http://schemas.openxmlformats.org/officeDocument/2006/math">
                    <m:oMathParaPr>
                      <m:jc m:val="left"/>
                    </m:oMathParaPr>
                    <m:oMath xmlns:m="http://schemas.openxmlformats.org/officeDocument/2006/math">
                      <m:r>
                        <a:rPr lang="hu-HU" altLang="hu-HU" sz="2800" i="1" dirty="0" smtClean="0">
                          <a:latin typeface="Cambria Math"/>
                        </a:rPr>
                        <m:t>𝑛</m:t>
                      </m:r>
                      <m:r>
                        <a:rPr lang="hu-HU" altLang="hu-HU" sz="2800" i="1" baseline="-25000" dirty="0" err="1" smtClean="0">
                          <a:latin typeface="Cambria Math"/>
                        </a:rPr>
                        <m:t>𝑥</m:t>
                      </m:r>
                      <m:r>
                        <a:rPr lang="en-US" altLang="hu-HU" sz="2800" b="0" i="1" dirty="0" smtClean="0">
                          <a:latin typeface="Cambria Math"/>
                        </a:rPr>
                        <m:t>𝑥</m:t>
                      </m:r>
                      <m:r>
                        <a:rPr lang="hu-HU" altLang="hu-HU" sz="2800" i="1" dirty="0" smtClean="0">
                          <a:latin typeface="Cambria Math"/>
                        </a:rPr>
                        <m:t>+</m:t>
                      </m:r>
                      <m:r>
                        <a:rPr lang="hu-HU" altLang="hu-HU" sz="2800" i="1" dirty="0" err="1" smtClean="0">
                          <a:latin typeface="Cambria Math"/>
                        </a:rPr>
                        <m:t>𝑛</m:t>
                      </m:r>
                      <m:r>
                        <a:rPr lang="hu-HU" altLang="hu-HU" sz="2800" i="1" baseline="-25000" dirty="0" err="1" smtClean="0">
                          <a:latin typeface="Cambria Math"/>
                        </a:rPr>
                        <m:t>𝑦</m:t>
                      </m:r>
                      <m:r>
                        <a:rPr lang="en-US" altLang="hu-HU" sz="2800" b="0" i="1" dirty="0" smtClean="0">
                          <a:latin typeface="Cambria Math"/>
                        </a:rPr>
                        <m:t>𝑦</m:t>
                      </m:r>
                      <m:r>
                        <a:rPr lang="hu-HU" altLang="hu-HU" sz="2800" i="1" dirty="0" smtClean="0">
                          <a:latin typeface="Cambria Math"/>
                        </a:rPr>
                        <m:t>+</m:t>
                      </m:r>
                      <m:r>
                        <a:rPr lang="hu-HU" altLang="hu-HU" sz="2800" i="1" dirty="0" err="1" smtClean="0">
                          <a:latin typeface="Cambria Math"/>
                        </a:rPr>
                        <m:t>𝑛</m:t>
                      </m:r>
                      <m:r>
                        <a:rPr lang="hu-HU" altLang="hu-HU" sz="2800" i="1" baseline="-25000" dirty="0" err="1" smtClean="0">
                          <a:latin typeface="Cambria Math"/>
                        </a:rPr>
                        <m:t>𝑢</m:t>
                      </m:r>
                      <m:r>
                        <a:rPr lang="en-US" altLang="hu-HU" sz="2800" i="1" dirty="0" smtClean="0">
                          <a:latin typeface="Cambria Math"/>
                        </a:rPr>
                        <m:t>𝑈</m:t>
                      </m:r>
                      <m:r>
                        <a:rPr lang="hu-HU" altLang="hu-HU" sz="2800" i="1" dirty="0" smtClean="0">
                          <a:latin typeface="Cambria Math"/>
                        </a:rPr>
                        <m:t>+</m:t>
                      </m:r>
                      <m:r>
                        <a:rPr lang="hu-HU" altLang="hu-HU" sz="2800" i="1" dirty="0" smtClean="0">
                          <a:latin typeface="Cambria Math"/>
                        </a:rPr>
                        <m:t>𝑑</m:t>
                      </m:r>
                      <m:r>
                        <a:rPr lang="hu-HU" altLang="hu-HU" sz="2800" i="1" dirty="0">
                          <a:latin typeface="Cambria Math"/>
                        </a:rPr>
                        <m:t>=0</m:t>
                      </m:r>
                    </m:oMath>
                  </m:oMathPara>
                </a14:m>
                <a:endParaRPr lang="hu-HU" altLang="hu-HU" sz="2800" dirty="0"/>
              </a:p>
            </p:txBody>
          </p:sp>
        </mc:Choice>
        <mc:Fallback xmlns="">
          <p:sp>
            <p:nvSpPr>
              <p:cNvPr id="38924" name="Rectangle 14"/>
              <p:cNvSpPr>
                <a:spLocks noRot="1" noChangeAspect="1" noMove="1" noResize="1" noEditPoints="1" noAdjustHandles="1" noChangeArrowheads="1" noChangeShapeType="1" noTextEdit="1"/>
              </p:cNvSpPr>
              <p:nvPr/>
            </p:nvSpPr>
            <p:spPr bwMode="auto">
              <a:xfrm>
                <a:off x="263157" y="4910405"/>
                <a:ext cx="4021974" cy="954107"/>
              </a:xfrm>
              <a:prstGeom prst="rect">
                <a:avLst/>
              </a:prstGeom>
              <a:blipFill rotWithShape="1">
                <a:blip r:embed="rId6"/>
                <a:stretch>
                  <a:fillRect/>
                </a:stretch>
              </a:blipFill>
              <a:ln>
                <a:solidFill>
                  <a:schemeClr val="bg2">
                    <a:lumMod val="10000"/>
                  </a:schemeClr>
                </a:solidFill>
              </a:ln>
              <a:extLst/>
            </p:spPr>
            <p:txBody>
              <a:bodyPr/>
              <a:lstStyle/>
              <a:p>
                <a:r>
                  <a:rPr lang="en-US">
                    <a:noFill/>
                  </a:rPr>
                  <a:t> </a:t>
                </a:r>
              </a:p>
            </p:txBody>
          </p:sp>
        </mc:Fallback>
      </mc:AlternateContent>
      <p:sp>
        <p:nvSpPr>
          <p:cNvPr id="38925" name="Oval 15"/>
          <p:cNvSpPr>
            <a:spLocks noChangeArrowheads="1"/>
          </p:cNvSpPr>
          <p:nvPr/>
        </p:nvSpPr>
        <p:spPr bwMode="auto">
          <a:xfrm>
            <a:off x="3474853" y="2821620"/>
            <a:ext cx="204787" cy="176213"/>
          </a:xfrm>
          <a:prstGeom prst="ellipse">
            <a:avLst/>
          </a:prstGeom>
          <a:solidFill>
            <a:schemeClr val="accent2"/>
          </a:solidFill>
          <a:ln w="12700">
            <a:solidFill>
              <a:schemeClr val="accent2"/>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38926" name="Oval 16"/>
          <p:cNvSpPr>
            <a:spLocks noChangeArrowheads="1"/>
          </p:cNvSpPr>
          <p:nvPr/>
        </p:nvSpPr>
        <p:spPr bwMode="auto">
          <a:xfrm>
            <a:off x="960253" y="3437570"/>
            <a:ext cx="204787" cy="176213"/>
          </a:xfrm>
          <a:prstGeom prst="ellipse">
            <a:avLst/>
          </a:prstGeom>
          <a:solidFill>
            <a:schemeClr val="accent2"/>
          </a:solidFill>
          <a:ln w="12700">
            <a:solidFill>
              <a:schemeClr val="accent2"/>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38927" name="Oval 17"/>
          <p:cNvSpPr>
            <a:spLocks noChangeArrowheads="1"/>
          </p:cNvSpPr>
          <p:nvPr/>
        </p:nvSpPr>
        <p:spPr bwMode="auto">
          <a:xfrm>
            <a:off x="2185803" y="1694495"/>
            <a:ext cx="204787" cy="176213"/>
          </a:xfrm>
          <a:prstGeom prst="ellipse">
            <a:avLst/>
          </a:prstGeom>
          <a:solidFill>
            <a:schemeClr val="accent2"/>
          </a:solidFill>
          <a:ln w="12700">
            <a:solidFill>
              <a:schemeClr val="accent2"/>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mc:AlternateContent xmlns:mc="http://schemas.openxmlformats.org/markup-compatibility/2006" xmlns:a14="http://schemas.microsoft.com/office/drawing/2010/main">
        <mc:Choice Requires="a14">
          <p:sp>
            <p:nvSpPr>
              <p:cNvPr id="38928" name="Rectangle 18"/>
              <p:cNvSpPr>
                <a:spLocks noChangeArrowheads="1"/>
              </p:cNvSpPr>
              <p:nvPr/>
            </p:nvSpPr>
            <p:spPr bwMode="auto">
              <a:xfrm>
                <a:off x="2754128" y="3032210"/>
                <a:ext cx="1932965" cy="523220"/>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14:m>
                  <m:oMathPara xmlns:m="http://schemas.openxmlformats.org/officeDocument/2006/math">
                    <m:oMathParaPr>
                      <m:jc m:val="centerGroup"/>
                    </m:oMathParaPr>
                    <m:oMath xmlns:m="http://schemas.openxmlformats.org/officeDocument/2006/math">
                      <m:r>
                        <a:rPr lang="hu-HU" altLang="hu-HU" sz="2800" i="1" dirty="0" smtClean="0">
                          <a:latin typeface="Cambria Math"/>
                        </a:rPr>
                        <m:t>(</m:t>
                      </m:r>
                      <m:r>
                        <a:rPr lang="en-US" altLang="hu-HU" sz="2800" b="0" i="1" dirty="0" smtClean="0">
                          <a:latin typeface="Cambria Math"/>
                        </a:rPr>
                        <m:t>𝑥</m:t>
                      </m:r>
                      <m:r>
                        <a:rPr lang="hu-HU" altLang="hu-HU" sz="2800" i="1" baseline="-25000" dirty="0" smtClean="0">
                          <a:latin typeface="Cambria Math"/>
                        </a:rPr>
                        <m:t>1</m:t>
                      </m:r>
                      <m:r>
                        <a:rPr lang="hu-HU" altLang="hu-HU" sz="2800" i="1" dirty="0" smtClean="0">
                          <a:latin typeface="Cambria Math"/>
                        </a:rPr>
                        <m:t>,</m:t>
                      </m:r>
                      <m:r>
                        <a:rPr lang="en-US" altLang="hu-HU" sz="2800" b="0" i="1" dirty="0" smtClean="0">
                          <a:latin typeface="Cambria Math"/>
                        </a:rPr>
                        <m:t>𝑦</m:t>
                      </m:r>
                      <m:r>
                        <a:rPr lang="hu-HU" altLang="hu-HU" sz="2800" i="1" baseline="-25000" dirty="0" smtClean="0">
                          <a:latin typeface="Cambria Math"/>
                        </a:rPr>
                        <m:t>1</m:t>
                      </m:r>
                      <m:r>
                        <a:rPr lang="hu-HU" altLang="hu-HU" sz="2800" i="1" dirty="0" smtClean="0">
                          <a:latin typeface="Cambria Math"/>
                        </a:rPr>
                        <m:t>,</m:t>
                      </m:r>
                      <m:r>
                        <a:rPr lang="en-US" altLang="hu-HU" sz="2800" i="1" dirty="0" smtClean="0">
                          <a:latin typeface="Cambria Math"/>
                        </a:rPr>
                        <m:t>𝑈</m:t>
                      </m:r>
                      <m:r>
                        <a:rPr lang="hu-HU" altLang="hu-HU" sz="2800" i="1" baseline="-25000" dirty="0" smtClean="0">
                          <a:latin typeface="Cambria Math"/>
                        </a:rPr>
                        <m:t>1</m:t>
                      </m:r>
                      <m:r>
                        <a:rPr lang="hu-HU" altLang="hu-HU" sz="2800" i="1" dirty="0">
                          <a:latin typeface="Cambria Math"/>
                        </a:rPr>
                        <m:t>)</m:t>
                      </m:r>
                    </m:oMath>
                  </m:oMathPara>
                </a14:m>
                <a:endParaRPr lang="hu-HU" altLang="hu-HU" sz="2800" dirty="0"/>
              </a:p>
            </p:txBody>
          </p:sp>
        </mc:Choice>
        <mc:Fallback xmlns="">
          <p:sp>
            <p:nvSpPr>
              <p:cNvPr id="38928" name="Rectangle 18"/>
              <p:cNvSpPr>
                <a:spLocks noRot="1" noChangeAspect="1" noMove="1" noResize="1" noEditPoints="1" noAdjustHandles="1" noChangeArrowheads="1" noChangeShapeType="1" noTextEdit="1"/>
              </p:cNvSpPr>
              <p:nvPr/>
            </p:nvSpPr>
            <p:spPr bwMode="auto">
              <a:xfrm>
                <a:off x="2754128" y="3032210"/>
                <a:ext cx="1932965" cy="523220"/>
              </a:xfrm>
              <a:prstGeom prst="rect">
                <a:avLst/>
              </a:prstGeom>
              <a:blipFill rotWithShape="1">
                <a:blip r:embed="rId7"/>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929" name="Rectangle 19"/>
              <p:cNvSpPr>
                <a:spLocks noChangeArrowheads="1"/>
              </p:cNvSpPr>
              <p:nvPr/>
            </p:nvSpPr>
            <p:spPr bwMode="auto">
              <a:xfrm>
                <a:off x="553418" y="1263711"/>
                <a:ext cx="1876860" cy="523220"/>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14:m>
                  <m:oMathPara xmlns:m="http://schemas.openxmlformats.org/officeDocument/2006/math">
                    <m:oMathParaPr>
                      <m:jc m:val="centerGroup"/>
                    </m:oMathParaPr>
                    <m:oMath xmlns:m="http://schemas.openxmlformats.org/officeDocument/2006/math">
                      <m:r>
                        <a:rPr lang="hu-HU" altLang="hu-HU" sz="2800" i="1" dirty="0" smtClean="0">
                          <a:latin typeface="Cambria Math"/>
                        </a:rPr>
                        <m:t>(</m:t>
                      </m:r>
                      <m:r>
                        <a:rPr lang="en-US" altLang="hu-HU" sz="2800" b="0" i="1" dirty="0" smtClean="0">
                          <a:latin typeface="Cambria Math"/>
                        </a:rPr>
                        <m:t>𝑥</m:t>
                      </m:r>
                      <m:r>
                        <a:rPr lang="hu-HU" altLang="hu-HU" sz="2800" i="1" baseline="-25000" dirty="0" smtClean="0">
                          <a:latin typeface="Cambria Math"/>
                        </a:rPr>
                        <m:t>2</m:t>
                      </m:r>
                      <m:r>
                        <a:rPr lang="hu-HU" altLang="hu-HU" sz="2800" i="1" dirty="0" smtClean="0">
                          <a:latin typeface="Cambria Math"/>
                        </a:rPr>
                        <m:t>,</m:t>
                      </m:r>
                      <m:r>
                        <a:rPr lang="en-US" altLang="hu-HU" sz="2800" b="0" i="1" dirty="0" smtClean="0">
                          <a:latin typeface="Cambria Math"/>
                        </a:rPr>
                        <m:t>𝑦</m:t>
                      </m:r>
                      <m:r>
                        <a:rPr lang="hu-HU" altLang="hu-HU" sz="2800" i="1" baseline="-25000" dirty="0" smtClean="0">
                          <a:latin typeface="Cambria Math"/>
                        </a:rPr>
                        <m:t>2</m:t>
                      </m:r>
                      <m:r>
                        <a:rPr lang="hu-HU" altLang="hu-HU" sz="2800" i="1" dirty="0" smtClean="0">
                          <a:latin typeface="Cambria Math"/>
                        </a:rPr>
                        <m:t>,</m:t>
                      </m:r>
                      <m:r>
                        <a:rPr lang="en-US" altLang="hu-HU" sz="2800" i="1" dirty="0" smtClean="0">
                          <a:latin typeface="Cambria Math"/>
                        </a:rPr>
                        <m:t>𝑈</m:t>
                      </m:r>
                      <m:r>
                        <a:rPr lang="hu-HU" altLang="hu-HU" sz="2800" i="1" baseline="-25000" dirty="0" smtClean="0">
                          <a:latin typeface="Cambria Math"/>
                        </a:rPr>
                        <m:t>2</m:t>
                      </m:r>
                      <m:r>
                        <a:rPr lang="hu-HU" altLang="hu-HU" sz="2800" i="1" dirty="0">
                          <a:latin typeface="Cambria Math"/>
                        </a:rPr>
                        <m:t>)</m:t>
                      </m:r>
                    </m:oMath>
                  </m:oMathPara>
                </a14:m>
                <a:endParaRPr lang="hu-HU" altLang="hu-HU" sz="2800" dirty="0"/>
              </a:p>
            </p:txBody>
          </p:sp>
        </mc:Choice>
        <mc:Fallback xmlns="">
          <p:sp>
            <p:nvSpPr>
              <p:cNvPr id="38929" name="Rectangle 19"/>
              <p:cNvSpPr>
                <a:spLocks noRot="1" noChangeAspect="1" noMove="1" noResize="1" noEditPoints="1" noAdjustHandles="1" noChangeArrowheads="1" noChangeShapeType="1" noTextEdit="1"/>
              </p:cNvSpPr>
              <p:nvPr/>
            </p:nvSpPr>
            <p:spPr bwMode="auto">
              <a:xfrm>
                <a:off x="553418" y="1263711"/>
                <a:ext cx="1876860" cy="523220"/>
              </a:xfrm>
              <a:prstGeom prst="rect">
                <a:avLst/>
              </a:prstGeom>
              <a:blipFill rotWithShape="1">
                <a:blip r:embed="rId8"/>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930" name="Rectangle 20"/>
              <p:cNvSpPr>
                <a:spLocks noChangeArrowheads="1"/>
              </p:cNvSpPr>
              <p:nvPr/>
            </p:nvSpPr>
            <p:spPr bwMode="auto">
              <a:xfrm>
                <a:off x="395103" y="3564570"/>
                <a:ext cx="1932965" cy="523220"/>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14:m>
                  <m:oMathPara xmlns:m="http://schemas.openxmlformats.org/officeDocument/2006/math">
                    <m:oMathParaPr>
                      <m:jc m:val="centerGroup"/>
                    </m:oMathParaPr>
                    <m:oMath xmlns:m="http://schemas.openxmlformats.org/officeDocument/2006/math">
                      <m:r>
                        <a:rPr lang="hu-HU" altLang="hu-HU" sz="2800" i="1" dirty="0" smtClean="0">
                          <a:latin typeface="Cambria Math"/>
                        </a:rPr>
                        <m:t>(</m:t>
                      </m:r>
                      <m:r>
                        <a:rPr lang="en-US" altLang="hu-HU" sz="2800" b="0" i="1" dirty="0" smtClean="0">
                          <a:latin typeface="Cambria Math"/>
                        </a:rPr>
                        <m:t>𝑥</m:t>
                      </m:r>
                      <m:r>
                        <a:rPr lang="hu-HU" altLang="hu-HU" sz="2800" i="1" baseline="-25000" dirty="0" smtClean="0">
                          <a:latin typeface="Cambria Math"/>
                        </a:rPr>
                        <m:t>3</m:t>
                      </m:r>
                      <m:r>
                        <a:rPr lang="hu-HU" altLang="hu-HU" sz="2800" i="1" dirty="0" smtClean="0">
                          <a:latin typeface="Cambria Math"/>
                        </a:rPr>
                        <m:t>,</m:t>
                      </m:r>
                      <m:r>
                        <a:rPr lang="en-US" altLang="hu-HU" sz="2800" b="0" i="1" dirty="0" smtClean="0">
                          <a:latin typeface="Cambria Math"/>
                        </a:rPr>
                        <m:t>𝑦</m:t>
                      </m:r>
                      <m:r>
                        <a:rPr lang="hu-HU" altLang="hu-HU" sz="2800" i="1" baseline="-25000" dirty="0" smtClean="0">
                          <a:latin typeface="Cambria Math"/>
                        </a:rPr>
                        <m:t>3</m:t>
                      </m:r>
                      <m:r>
                        <a:rPr lang="hu-HU" altLang="hu-HU" sz="2800" i="1" dirty="0" smtClean="0">
                          <a:latin typeface="Cambria Math"/>
                        </a:rPr>
                        <m:t>,</m:t>
                      </m:r>
                      <m:r>
                        <a:rPr lang="en-US" altLang="hu-HU" sz="2800" i="1" dirty="0" smtClean="0">
                          <a:latin typeface="Cambria Math"/>
                        </a:rPr>
                        <m:t>𝑈</m:t>
                      </m:r>
                      <m:r>
                        <a:rPr lang="hu-HU" altLang="hu-HU" sz="2800" i="1" baseline="-25000" dirty="0" smtClean="0">
                          <a:latin typeface="Cambria Math"/>
                        </a:rPr>
                        <m:t>3</m:t>
                      </m:r>
                      <m:r>
                        <a:rPr lang="hu-HU" altLang="hu-HU" sz="2800" i="1" dirty="0">
                          <a:latin typeface="Cambria Math"/>
                        </a:rPr>
                        <m:t>)</m:t>
                      </m:r>
                    </m:oMath>
                  </m:oMathPara>
                </a14:m>
                <a:endParaRPr lang="hu-HU" altLang="hu-HU" sz="2800" dirty="0"/>
              </a:p>
            </p:txBody>
          </p:sp>
        </mc:Choice>
        <mc:Fallback xmlns="">
          <p:sp>
            <p:nvSpPr>
              <p:cNvPr id="38930" name="Rectangle 20"/>
              <p:cNvSpPr>
                <a:spLocks noRot="1" noChangeAspect="1" noMove="1" noResize="1" noEditPoints="1" noAdjustHandles="1" noChangeArrowheads="1" noChangeShapeType="1" noTextEdit="1"/>
              </p:cNvSpPr>
              <p:nvPr/>
            </p:nvSpPr>
            <p:spPr bwMode="auto">
              <a:xfrm>
                <a:off x="395103" y="3564570"/>
                <a:ext cx="1932965" cy="523220"/>
              </a:xfrm>
              <a:prstGeom prst="rect">
                <a:avLst/>
              </a:prstGeom>
              <a:blipFill rotWithShape="1">
                <a:blip r:embed="rId9"/>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933" name="Rectangle 23"/>
              <p:cNvSpPr>
                <a:spLocks noChangeArrowheads="1"/>
              </p:cNvSpPr>
              <p:nvPr/>
            </p:nvSpPr>
            <p:spPr bwMode="auto">
              <a:xfrm>
                <a:off x="3906722" y="3759784"/>
                <a:ext cx="5160637" cy="733149"/>
              </a:xfrm>
              <a:prstGeom prst="rect">
                <a:avLst/>
              </a:prstGeom>
              <a:solidFill>
                <a:schemeClr val="bg2"/>
              </a:solidFill>
              <a:ln>
                <a:solidFill>
                  <a:schemeClr val="bg2">
                    <a:lumMod val="10000"/>
                  </a:schemeClr>
                </a:solidFill>
              </a:ln>
              <a:extLst/>
            </p:spPr>
            <p:txBody>
              <a:bodyPr wrap="squar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14:m>
                  <m:oMathPara xmlns:m="http://schemas.openxmlformats.org/officeDocument/2006/math">
                    <m:oMathParaPr>
                      <m:jc m:val="centerGroup"/>
                    </m:oMathParaPr>
                    <m:oMath xmlns:m="http://schemas.openxmlformats.org/officeDocument/2006/math">
                      <m:r>
                        <a:rPr lang="hu-HU" altLang="hu-HU" sz="2000" b="0" i="1" dirty="0" smtClean="0">
                          <a:latin typeface="Cambria Math"/>
                        </a:rPr>
                        <m:t>𝐴</m:t>
                      </m:r>
                      <m:r>
                        <a:rPr lang="en-US" altLang="hu-HU" sz="2000" b="0" i="1" dirty="0" smtClean="0">
                          <a:latin typeface="Cambria Math"/>
                        </a:rPr>
                        <m:t>=</m:t>
                      </m:r>
                      <m:f>
                        <m:fPr>
                          <m:ctrlPr>
                            <a:rPr lang="en-GB" altLang="hu-HU" sz="2000" i="1" dirty="0" smtClean="0">
                              <a:latin typeface="Cambria Math" panose="02040503050406030204" pitchFamily="18" charset="0"/>
                            </a:rPr>
                          </m:ctrlPr>
                        </m:fPr>
                        <m:num>
                          <m:r>
                            <a:rPr lang="en-GB" altLang="hu-HU" sz="2000" i="1" dirty="0">
                              <a:latin typeface="Cambria Math"/>
                            </a:rPr>
                            <m:t>(</m:t>
                          </m:r>
                          <m:r>
                            <a:rPr lang="en-US" altLang="hu-HU" sz="2000" i="1" dirty="0">
                              <a:latin typeface="Cambria Math"/>
                            </a:rPr>
                            <m:t>𝑈</m:t>
                          </m:r>
                          <m:r>
                            <a:rPr lang="en-GB" altLang="hu-HU" sz="2000" i="1" baseline="-25000" dirty="0">
                              <a:latin typeface="Cambria Math"/>
                            </a:rPr>
                            <m:t>3</m:t>
                          </m:r>
                          <m:r>
                            <a:rPr lang="en-GB" altLang="hu-HU" sz="2000" i="1" dirty="0">
                              <a:latin typeface="Cambria Math"/>
                            </a:rPr>
                            <m:t>−</m:t>
                          </m:r>
                          <m:r>
                            <a:rPr lang="en-US" altLang="hu-HU" sz="2000" i="1" dirty="0">
                              <a:latin typeface="Cambria Math"/>
                            </a:rPr>
                            <m:t>𝑈</m:t>
                          </m:r>
                          <m:r>
                            <a:rPr lang="hu-HU" altLang="hu-HU" sz="2000" i="1" baseline="-25000" dirty="0">
                              <a:latin typeface="Cambria Math"/>
                            </a:rPr>
                            <m:t>1</m:t>
                          </m:r>
                          <m:r>
                            <a:rPr lang="en-GB" altLang="hu-HU" sz="2000" i="1" dirty="0">
                              <a:latin typeface="Cambria Math"/>
                            </a:rPr>
                            <m:t>)(</m:t>
                          </m:r>
                          <m:r>
                            <a:rPr lang="en-GB" altLang="hu-HU" sz="2000" i="1" dirty="0">
                              <a:latin typeface="Cambria Math"/>
                            </a:rPr>
                            <m:t>𝑌</m:t>
                          </m:r>
                          <m:r>
                            <a:rPr lang="en-GB" altLang="hu-HU" sz="2000" i="1" baseline="-25000" dirty="0">
                              <a:latin typeface="Cambria Math"/>
                            </a:rPr>
                            <m:t>2</m:t>
                          </m:r>
                          <m:r>
                            <a:rPr lang="en-GB" altLang="hu-HU" sz="2000" i="1" dirty="0">
                              <a:latin typeface="Cambria Math"/>
                            </a:rPr>
                            <m:t>−</m:t>
                          </m:r>
                          <m:r>
                            <a:rPr lang="en-GB" altLang="hu-HU" sz="2000" i="1" dirty="0">
                              <a:latin typeface="Cambria Math"/>
                            </a:rPr>
                            <m:t>𝑌</m:t>
                          </m:r>
                          <m:r>
                            <a:rPr lang="hu-HU" altLang="hu-HU" sz="2000" i="1" baseline="-25000" dirty="0">
                              <a:latin typeface="Cambria Math"/>
                            </a:rPr>
                            <m:t>1</m:t>
                          </m:r>
                          <m:r>
                            <a:rPr lang="en-GB" altLang="hu-HU" sz="2000" i="1" dirty="0">
                              <a:latin typeface="Cambria Math"/>
                            </a:rPr>
                            <m:t>)−(</m:t>
                          </m:r>
                          <m:r>
                            <a:rPr lang="hu-HU" altLang="hu-HU" sz="2000" i="1" dirty="0">
                              <a:latin typeface="Cambria Math"/>
                            </a:rPr>
                            <m:t>𝑌</m:t>
                          </m:r>
                          <m:r>
                            <a:rPr lang="en-GB" altLang="hu-HU" sz="2000" i="1" baseline="-25000" dirty="0">
                              <a:latin typeface="Cambria Math"/>
                            </a:rPr>
                            <m:t>3</m:t>
                          </m:r>
                          <m:r>
                            <a:rPr lang="en-GB" altLang="hu-HU" sz="2000" i="1" dirty="0">
                              <a:latin typeface="Cambria Math"/>
                            </a:rPr>
                            <m:t>−</m:t>
                          </m:r>
                          <m:r>
                            <a:rPr lang="hu-HU" altLang="hu-HU" sz="2000" i="1" dirty="0">
                              <a:latin typeface="Cambria Math"/>
                            </a:rPr>
                            <m:t>𝑌</m:t>
                          </m:r>
                          <m:r>
                            <a:rPr lang="hu-HU" altLang="hu-HU" sz="2000" i="1" baseline="-25000" dirty="0">
                              <a:latin typeface="Cambria Math"/>
                            </a:rPr>
                            <m:t>1</m:t>
                          </m:r>
                          <m:r>
                            <a:rPr lang="en-GB" altLang="hu-HU" sz="2000" i="1" dirty="0">
                              <a:latin typeface="Cambria Math"/>
                            </a:rPr>
                            <m:t>)(</m:t>
                          </m:r>
                          <m:r>
                            <a:rPr lang="en-US" altLang="hu-HU" sz="2000" i="1" dirty="0">
                              <a:latin typeface="Cambria Math"/>
                            </a:rPr>
                            <m:t>𝑈</m:t>
                          </m:r>
                          <m:r>
                            <a:rPr lang="en-GB" altLang="hu-HU" sz="2000" i="1" baseline="-25000" dirty="0">
                              <a:latin typeface="Cambria Math"/>
                            </a:rPr>
                            <m:t>2</m:t>
                          </m:r>
                          <m:r>
                            <a:rPr lang="en-GB" altLang="hu-HU" sz="2000" i="1" dirty="0">
                              <a:latin typeface="Cambria Math"/>
                            </a:rPr>
                            <m:t>−</m:t>
                          </m:r>
                          <m:r>
                            <a:rPr lang="en-US" altLang="hu-HU" sz="2000" i="1" dirty="0">
                              <a:latin typeface="Cambria Math"/>
                            </a:rPr>
                            <m:t>𝑈</m:t>
                          </m:r>
                          <m:r>
                            <a:rPr lang="hu-HU" altLang="hu-HU" sz="2000" i="1" baseline="-25000" dirty="0">
                              <a:latin typeface="Cambria Math"/>
                            </a:rPr>
                            <m:t>1</m:t>
                          </m:r>
                          <m:r>
                            <a:rPr lang="en-GB" altLang="hu-HU" sz="2000" i="1" dirty="0">
                              <a:latin typeface="Cambria Math"/>
                            </a:rPr>
                            <m:t>)</m:t>
                          </m:r>
                        </m:num>
                        <m:den>
                          <m:r>
                            <a:rPr lang="en-GB" altLang="hu-HU" sz="2000" i="1" dirty="0">
                              <a:latin typeface="Cambria Math"/>
                            </a:rPr>
                            <m:t>(</m:t>
                          </m:r>
                          <m:r>
                            <a:rPr lang="en-GB" altLang="hu-HU" sz="2000" i="1" dirty="0">
                              <a:latin typeface="Cambria Math"/>
                            </a:rPr>
                            <m:t>𝑋</m:t>
                          </m:r>
                          <m:r>
                            <a:rPr lang="en-GB" altLang="hu-HU" sz="2000" i="1" baseline="-25000" dirty="0">
                              <a:latin typeface="Cambria Math"/>
                            </a:rPr>
                            <m:t>3</m:t>
                          </m:r>
                          <m:r>
                            <a:rPr lang="en-GB" altLang="hu-HU" sz="2000" i="1" dirty="0">
                              <a:latin typeface="Cambria Math"/>
                            </a:rPr>
                            <m:t>−</m:t>
                          </m:r>
                          <m:r>
                            <a:rPr lang="en-GB" altLang="hu-HU" sz="2000" i="1" dirty="0">
                              <a:latin typeface="Cambria Math"/>
                            </a:rPr>
                            <m:t>𝑋</m:t>
                          </m:r>
                          <m:r>
                            <a:rPr lang="hu-HU" altLang="hu-HU" sz="2000" i="1" baseline="-25000" dirty="0">
                              <a:latin typeface="Cambria Math"/>
                            </a:rPr>
                            <m:t>1</m:t>
                          </m:r>
                          <m:r>
                            <a:rPr lang="en-GB" altLang="hu-HU" sz="2000" i="1" dirty="0">
                              <a:latin typeface="Cambria Math"/>
                            </a:rPr>
                            <m:t>)(</m:t>
                          </m:r>
                          <m:r>
                            <a:rPr lang="en-GB" altLang="hu-HU" sz="2000" i="1" dirty="0">
                              <a:latin typeface="Cambria Math"/>
                            </a:rPr>
                            <m:t>𝑌</m:t>
                          </m:r>
                          <m:r>
                            <a:rPr lang="en-GB" altLang="hu-HU" sz="2000" i="1" baseline="-25000" dirty="0">
                              <a:latin typeface="Cambria Math"/>
                            </a:rPr>
                            <m:t>2</m:t>
                          </m:r>
                          <m:r>
                            <a:rPr lang="en-GB" altLang="hu-HU" sz="2000" i="1" dirty="0">
                              <a:latin typeface="Cambria Math"/>
                            </a:rPr>
                            <m:t>−</m:t>
                          </m:r>
                          <m:r>
                            <a:rPr lang="en-GB" altLang="hu-HU" sz="2000" i="1" dirty="0">
                              <a:latin typeface="Cambria Math"/>
                            </a:rPr>
                            <m:t>𝑌</m:t>
                          </m:r>
                          <m:r>
                            <a:rPr lang="hu-HU" altLang="hu-HU" sz="2000" i="1" baseline="-25000" dirty="0">
                              <a:latin typeface="Cambria Math"/>
                            </a:rPr>
                            <m:t>1</m:t>
                          </m:r>
                          <m:r>
                            <a:rPr lang="en-GB" altLang="hu-HU" sz="2000" i="1" dirty="0">
                              <a:latin typeface="Cambria Math"/>
                            </a:rPr>
                            <m:t>)−(</m:t>
                          </m:r>
                          <m:r>
                            <a:rPr lang="hu-HU" altLang="hu-HU" sz="2000" i="1" dirty="0">
                              <a:latin typeface="Cambria Math"/>
                            </a:rPr>
                            <m:t>𝑌</m:t>
                          </m:r>
                          <m:r>
                            <a:rPr lang="en-GB" altLang="hu-HU" sz="2000" i="1" baseline="-25000" dirty="0">
                              <a:latin typeface="Cambria Math"/>
                            </a:rPr>
                            <m:t>3</m:t>
                          </m:r>
                          <m:r>
                            <a:rPr lang="en-GB" altLang="hu-HU" sz="2000" i="1" dirty="0">
                              <a:latin typeface="Cambria Math"/>
                            </a:rPr>
                            <m:t>−</m:t>
                          </m:r>
                          <m:r>
                            <a:rPr lang="hu-HU" altLang="hu-HU" sz="2000" i="1" dirty="0">
                              <a:latin typeface="Cambria Math"/>
                            </a:rPr>
                            <m:t>𝑌</m:t>
                          </m:r>
                          <m:r>
                            <a:rPr lang="hu-HU" altLang="hu-HU" sz="2000" i="1" baseline="-25000" dirty="0">
                              <a:latin typeface="Cambria Math"/>
                            </a:rPr>
                            <m:t>1</m:t>
                          </m:r>
                          <m:r>
                            <a:rPr lang="en-GB" altLang="hu-HU" sz="2000" i="1" dirty="0">
                              <a:latin typeface="Cambria Math"/>
                            </a:rPr>
                            <m:t>)(</m:t>
                          </m:r>
                          <m:r>
                            <a:rPr lang="hu-HU" altLang="hu-HU" sz="2000" i="1" dirty="0">
                              <a:latin typeface="Cambria Math"/>
                            </a:rPr>
                            <m:t>𝑋</m:t>
                          </m:r>
                          <m:r>
                            <a:rPr lang="en-GB" altLang="hu-HU" sz="2000" i="1" baseline="-25000" dirty="0">
                              <a:latin typeface="Cambria Math"/>
                            </a:rPr>
                            <m:t>2</m:t>
                          </m:r>
                          <m:r>
                            <a:rPr lang="en-GB" altLang="hu-HU" sz="2000" i="1" dirty="0">
                              <a:latin typeface="Cambria Math"/>
                            </a:rPr>
                            <m:t>−</m:t>
                          </m:r>
                          <m:r>
                            <a:rPr lang="hu-HU" altLang="hu-HU" sz="2000" i="1" dirty="0">
                              <a:latin typeface="Cambria Math"/>
                            </a:rPr>
                            <m:t>𝑋</m:t>
                          </m:r>
                          <m:r>
                            <a:rPr lang="hu-HU" altLang="hu-HU" sz="2000" i="1" baseline="-25000" dirty="0">
                              <a:latin typeface="Cambria Math"/>
                            </a:rPr>
                            <m:t>1</m:t>
                          </m:r>
                          <m:r>
                            <a:rPr lang="en-GB" altLang="hu-HU" sz="2000" i="1" dirty="0">
                              <a:latin typeface="Cambria Math"/>
                            </a:rPr>
                            <m:t>)</m:t>
                          </m:r>
                        </m:den>
                      </m:f>
                    </m:oMath>
                  </m:oMathPara>
                </a14:m>
                <a:endParaRPr lang="en-GB" altLang="hu-HU" sz="2000" i="1" dirty="0"/>
              </a:p>
            </p:txBody>
          </p:sp>
        </mc:Choice>
        <mc:Fallback xmlns="">
          <p:sp>
            <p:nvSpPr>
              <p:cNvPr id="38933" name="Rectangle 23"/>
              <p:cNvSpPr>
                <a:spLocks noRot="1" noChangeAspect="1" noMove="1" noResize="1" noEditPoints="1" noAdjustHandles="1" noChangeArrowheads="1" noChangeShapeType="1" noTextEdit="1"/>
              </p:cNvSpPr>
              <p:nvPr/>
            </p:nvSpPr>
            <p:spPr bwMode="auto">
              <a:xfrm>
                <a:off x="3906722" y="3759784"/>
                <a:ext cx="5160637" cy="733149"/>
              </a:xfrm>
              <a:prstGeom prst="rect">
                <a:avLst/>
              </a:prstGeom>
              <a:blipFill rotWithShape="1">
                <a:blip r:embed="rId10"/>
                <a:stretch>
                  <a:fillRect/>
                </a:stretch>
              </a:blipFill>
              <a:ln>
                <a:solidFill>
                  <a:schemeClr val="bg2">
                    <a:lumMod val="10000"/>
                  </a:schemeClr>
                </a:solidFill>
              </a:ln>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937" name="Rectangle 27"/>
              <p:cNvSpPr>
                <a:spLocks noChangeArrowheads="1"/>
              </p:cNvSpPr>
              <p:nvPr/>
            </p:nvSpPr>
            <p:spPr bwMode="auto">
              <a:xfrm>
                <a:off x="4833233" y="1585925"/>
                <a:ext cx="3383234" cy="138499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14:m>
                  <m:oMathPara xmlns:m="http://schemas.openxmlformats.org/officeDocument/2006/math">
                    <m:oMathParaPr>
                      <m:jc m:val="centerGroup"/>
                    </m:oMathParaPr>
                    <m:oMath xmlns:m="http://schemas.openxmlformats.org/officeDocument/2006/math">
                      <m:r>
                        <a:rPr lang="en-US" altLang="hu-HU" sz="2800" i="1" dirty="0" smtClean="0">
                          <a:latin typeface="Cambria Math"/>
                        </a:rPr>
                        <m:t>𝑈</m:t>
                      </m:r>
                      <m:r>
                        <a:rPr lang="hu-HU" altLang="hu-HU" sz="2800" i="1" baseline="-25000" dirty="0" smtClean="0">
                          <a:latin typeface="Cambria Math"/>
                        </a:rPr>
                        <m:t>1</m:t>
                      </m:r>
                      <m:r>
                        <a:rPr lang="hu-HU" altLang="hu-HU" sz="2800" i="1" dirty="0">
                          <a:latin typeface="Cambria Math"/>
                        </a:rPr>
                        <m:t>=</m:t>
                      </m:r>
                      <m:r>
                        <a:rPr lang="en-US" altLang="hu-HU" sz="2800" i="1" dirty="0" smtClean="0">
                          <a:latin typeface="Cambria Math"/>
                        </a:rPr>
                        <m:t>𝐴</m:t>
                      </m:r>
                      <m:r>
                        <a:rPr lang="en-US" altLang="hu-HU" sz="2800" b="0" i="1" dirty="0" smtClean="0">
                          <a:latin typeface="Cambria Math"/>
                        </a:rPr>
                        <m:t>𝑥</m:t>
                      </m:r>
                      <m:r>
                        <a:rPr lang="hu-HU" altLang="hu-HU" sz="2800" i="1" baseline="-25000" dirty="0" smtClean="0">
                          <a:latin typeface="Cambria Math"/>
                        </a:rPr>
                        <m:t>1</m:t>
                      </m:r>
                      <m:r>
                        <a:rPr lang="hu-HU" altLang="hu-HU" sz="2800" i="1" dirty="0" smtClean="0">
                          <a:latin typeface="Cambria Math"/>
                        </a:rPr>
                        <m:t>+</m:t>
                      </m:r>
                      <m:r>
                        <a:rPr lang="en-US" altLang="hu-HU" sz="2800" i="1" dirty="0" smtClean="0">
                          <a:latin typeface="Cambria Math"/>
                        </a:rPr>
                        <m:t>𝐵</m:t>
                      </m:r>
                      <m:r>
                        <a:rPr lang="en-US" altLang="hu-HU" sz="2800" b="0" i="1" dirty="0" smtClean="0">
                          <a:latin typeface="Cambria Math"/>
                        </a:rPr>
                        <m:t>𝑦</m:t>
                      </m:r>
                      <m:r>
                        <a:rPr lang="hu-HU" altLang="hu-HU" sz="2800" i="1" baseline="-25000" dirty="0" smtClean="0">
                          <a:latin typeface="Cambria Math"/>
                        </a:rPr>
                        <m:t>1</m:t>
                      </m:r>
                      <m:r>
                        <a:rPr lang="hu-HU" altLang="hu-HU" sz="2800" i="1" dirty="0" smtClean="0">
                          <a:latin typeface="Cambria Math"/>
                        </a:rPr>
                        <m:t>+</m:t>
                      </m:r>
                      <m:r>
                        <a:rPr lang="en-US" altLang="hu-HU" sz="2800" i="1" dirty="0" smtClean="0">
                          <a:latin typeface="Cambria Math"/>
                        </a:rPr>
                        <m:t>𝐶</m:t>
                      </m:r>
                    </m:oMath>
                  </m:oMathPara>
                </a14:m>
                <a:endParaRPr lang="en-GB" altLang="hu-HU" sz="2800" i="1" dirty="0"/>
              </a:p>
              <a:p>
                <a:pPr>
                  <a:spcBef>
                    <a:spcPct val="0"/>
                  </a:spcBef>
                  <a:buClrTx/>
                  <a:buSzTx/>
                  <a:buFontTx/>
                  <a:buNone/>
                </a:pPr>
                <a14:m>
                  <m:oMathPara xmlns:m="http://schemas.openxmlformats.org/officeDocument/2006/math">
                    <m:oMathParaPr>
                      <m:jc m:val="centerGroup"/>
                    </m:oMathParaPr>
                    <m:oMath xmlns:m="http://schemas.openxmlformats.org/officeDocument/2006/math">
                      <m:r>
                        <a:rPr lang="en-US" altLang="hu-HU" sz="2800" i="1" dirty="0" smtClean="0">
                          <a:latin typeface="Cambria Math"/>
                        </a:rPr>
                        <m:t>𝑈</m:t>
                      </m:r>
                      <m:r>
                        <a:rPr lang="en-GB" altLang="hu-HU" sz="2800" i="1" baseline="-25000" dirty="0" smtClean="0">
                          <a:latin typeface="Cambria Math"/>
                        </a:rPr>
                        <m:t>2</m:t>
                      </m:r>
                      <m:r>
                        <a:rPr lang="hu-HU" altLang="hu-HU" sz="2800" i="1" dirty="0">
                          <a:latin typeface="Cambria Math"/>
                        </a:rPr>
                        <m:t>=</m:t>
                      </m:r>
                      <m:r>
                        <a:rPr lang="en-US" altLang="hu-HU" sz="2800" i="1" dirty="0" smtClean="0">
                          <a:latin typeface="Cambria Math"/>
                        </a:rPr>
                        <m:t>𝐴</m:t>
                      </m:r>
                      <m:r>
                        <a:rPr lang="en-US" altLang="hu-HU" sz="2800" b="0" i="1" dirty="0" smtClean="0">
                          <a:latin typeface="Cambria Math"/>
                        </a:rPr>
                        <m:t>𝑥</m:t>
                      </m:r>
                      <m:r>
                        <a:rPr lang="en-GB" altLang="hu-HU" sz="2800" i="1" baseline="-25000" dirty="0" smtClean="0">
                          <a:latin typeface="Cambria Math"/>
                        </a:rPr>
                        <m:t>2</m:t>
                      </m:r>
                      <m:r>
                        <a:rPr lang="hu-HU" altLang="hu-HU" sz="2800" i="1" dirty="0" smtClean="0">
                          <a:latin typeface="Cambria Math"/>
                        </a:rPr>
                        <m:t>+</m:t>
                      </m:r>
                      <m:r>
                        <a:rPr lang="en-US" altLang="hu-HU" sz="2800" i="1" dirty="0" smtClean="0">
                          <a:latin typeface="Cambria Math"/>
                        </a:rPr>
                        <m:t>𝐵</m:t>
                      </m:r>
                      <m:r>
                        <a:rPr lang="en-US" altLang="hu-HU" sz="2800" b="0" i="1" dirty="0" smtClean="0">
                          <a:latin typeface="Cambria Math"/>
                        </a:rPr>
                        <m:t>𝑦</m:t>
                      </m:r>
                      <m:r>
                        <a:rPr lang="en-GB" altLang="hu-HU" sz="2800" i="1" baseline="-25000" dirty="0" smtClean="0">
                          <a:latin typeface="Cambria Math"/>
                        </a:rPr>
                        <m:t>2</m:t>
                      </m:r>
                      <m:r>
                        <a:rPr lang="hu-HU" altLang="hu-HU" sz="2800" i="1" dirty="0" smtClean="0">
                          <a:latin typeface="Cambria Math"/>
                        </a:rPr>
                        <m:t>+</m:t>
                      </m:r>
                      <m:r>
                        <a:rPr lang="en-US" altLang="hu-HU" sz="2800" i="1" dirty="0" smtClean="0">
                          <a:latin typeface="Cambria Math"/>
                        </a:rPr>
                        <m:t>𝐶</m:t>
                      </m:r>
                    </m:oMath>
                  </m:oMathPara>
                </a14:m>
                <a:endParaRPr lang="en-GB" altLang="hu-HU" sz="2800" i="1" dirty="0"/>
              </a:p>
              <a:p>
                <a:pPr>
                  <a:spcBef>
                    <a:spcPct val="0"/>
                  </a:spcBef>
                  <a:buClrTx/>
                  <a:buSzTx/>
                  <a:buFontTx/>
                  <a:buNone/>
                </a:pPr>
                <a14:m>
                  <m:oMathPara xmlns:m="http://schemas.openxmlformats.org/officeDocument/2006/math">
                    <m:oMathParaPr>
                      <m:jc m:val="centerGroup"/>
                    </m:oMathParaPr>
                    <m:oMath xmlns:m="http://schemas.openxmlformats.org/officeDocument/2006/math">
                      <m:r>
                        <a:rPr lang="en-US" altLang="hu-HU" sz="2800" i="1" dirty="0" smtClean="0">
                          <a:latin typeface="Cambria Math"/>
                        </a:rPr>
                        <m:t>𝑈</m:t>
                      </m:r>
                      <m:r>
                        <a:rPr lang="en-GB" altLang="hu-HU" sz="2800" i="1" baseline="-25000" dirty="0" smtClean="0">
                          <a:latin typeface="Cambria Math"/>
                        </a:rPr>
                        <m:t>3</m:t>
                      </m:r>
                      <m:r>
                        <a:rPr lang="hu-HU" altLang="hu-HU" sz="2800" i="1" dirty="0">
                          <a:latin typeface="Cambria Math"/>
                        </a:rPr>
                        <m:t>=</m:t>
                      </m:r>
                      <m:r>
                        <a:rPr lang="en-US" altLang="hu-HU" sz="2800" i="1" dirty="0" smtClean="0">
                          <a:latin typeface="Cambria Math"/>
                        </a:rPr>
                        <m:t>𝐴</m:t>
                      </m:r>
                      <m:r>
                        <a:rPr lang="en-US" altLang="hu-HU" sz="2800" b="0" i="1" dirty="0" smtClean="0">
                          <a:latin typeface="Cambria Math"/>
                        </a:rPr>
                        <m:t>𝑥</m:t>
                      </m:r>
                      <m:r>
                        <a:rPr lang="en-GB" altLang="hu-HU" sz="2800" i="1" baseline="-25000" dirty="0" smtClean="0">
                          <a:latin typeface="Cambria Math"/>
                        </a:rPr>
                        <m:t>3</m:t>
                      </m:r>
                      <m:r>
                        <a:rPr lang="hu-HU" altLang="hu-HU" sz="2800" i="1" dirty="0" smtClean="0">
                          <a:latin typeface="Cambria Math"/>
                        </a:rPr>
                        <m:t>+</m:t>
                      </m:r>
                      <m:r>
                        <a:rPr lang="en-US" altLang="hu-HU" sz="2800" i="1" dirty="0" smtClean="0">
                          <a:latin typeface="Cambria Math"/>
                        </a:rPr>
                        <m:t>𝐵</m:t>
                      </m:r>
                      <m:r>
                        <a:rPr lang="en-US" altLang="hu-HU" sz="2800" b="0" i="1" dirty="0" smtClean="0">
                          <a:latin typeface="Cambria Math"/>
                        </a:rPr>
                        <m:t>𝑦</m:t>
                      </m:r>
                      <m:r>
                        <a:rPr lang="en-GB" altLang="hu-HU" sz="2800" i="1" baseline="-25000" dirty="0" smtClean="0">
                          <a:latin typeface="Cambria Math"/>
                        </a:rPr>
                        <m:t>3</m:t>
                      </m:r>
                      <m:r>
                        <a:rPr lang="hu-HU" altLang="hu-HU" sz="2800" i="1" dirty="0" smtClean="0">
                          <a:latin typeface="Cambria Math"/>
                        </a:rPr>
                        <m:t>+</m:t>
                      </m:r>
                      <m:r>
                        <a:rPr lang="en-US" altLang="hu-HU" sz="2800" i="1" dirty="0" smtClean="0">
                          <a:latin typeface="Cambria Math"/>
                        </a:rPr>
                        <m:t>𝐶</m:t>
                      </m:r>
                    </m:oMath>
                  </m:oMathPara>
                </a14:m>
                <a:endParaRPr lang="hu-HU" altLang="hu-HU" sz="2800" i="1" dirty="0"/>
              </a:p>
            </p:txBody>
          </p:sp>
        </mc:Choice>
        <mc:Fallback xmlns="">
          <p:sp>
            <p:nvSpPr>
              <p:cNvPr id="38937" name="Rectangle 27"/>
              <p:cNvSpPr>
                <a:spLocks noRot="1" noChangeAspect="1" noMove="1" noResize="1" noEditPoints="1" noAdjustHandles="1" noChangeArrowheads="1" noChangeShapeType="1" noTextEdit="1"/>
              </p:cNvSpPr>
              <p:nvPr/>
            </p:nvSpPr>
            <p:spPr bwMode="auto">
              <a:xfrm>
                <a:off x="4833233" y="1585925"/>
                <a:ext cx="3383234" cy="1384995"/>
              </a:xfrm>
              <a:prstGeom prst="rect">
                <a:avLst/>
              </a:prstGeom>
              <a:blipFill rotWithShape="1">
                <a:blip r:embed="rId11"/>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942" name="Rectangle 32"/>
              <p:cNvSpPr>
                <a:spLocks noChangeArrowheads="1"/>
              </p:cNvSpPr>
              <p:nvPr/>
            </p:nvSpPr>
            <p:spPr bwMode="auto">
              <a:xfrm>
                <a:off x="263157" y="6027955"/>
                <a:ext cx="7993400"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squar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None/>
                </a:pPr>
                <a14:m>
                  <m:oMathPara xmlns:m="http://schemas.openxmlformats.org/officeDocument/2006/math">
                    <m:oMathParaPr>
                      <m:jc m:val="left"/>
                    </m:oMathParaPr>
                    <m:oMath xmlns:m="http://schemas.openxmlformats.org/officeDocument/2006/math">
                      <m:r>
                        <a:rPr lang="hu-HU" altLang="hu-HU" sz="2400" b="1" i="1" dirty="0" smtClean="0">
                          <a:latin typeface="Cambria Math"/>
                        </a:rPr>
                        <m:t>𝒏</m:t>
                      </m:r>
                      <m:r>
                        <a:rPr lang="hu-HU" altLang="hu-HU" sz="2400" i="1" dirty="0">
                          <a:latin typeface="Cambria Math"/>
                        </a:rPr>
                        <m:t>=</m:t>
                      </m:r>
                      <m:r>
                        <a:rPr lang="hu-HU" altLang="hu-HU" sz="2400" i="1" dirty="0" smtClean="0">
                          <a:latin typeface="Cambria Math"/>
                        </a:rPr>
                        <m:t>(</m:t>
                      </m:r>
                      <m:r>
                        <a:rPr lang="hu-HU" altLang="hu-HU" sz="2400" i="1" dirty="0" smtClean="0">
                          <a:latin typeface="Cambria Math"/>
                        </a:rPr>
                        <m:t>𝑋</m:t>
                      </m:r>
                      <m:r>
                        <a:rPr lang="hu-HU" altLang="hu-HU" sz="2400" i="1" baseline="-25000" dirty="0" smtClean="0">
                          <a:latin typeface="Cambria Math"/>
                        </a:rPr>
                        <m:t>2</m:t>
                      </m:r>
                      <m:r>
                        <a:rPr lang="en-GB" altLang="hu-HU" sz="2400" i="1" dirty="0" smtClean="0">
                          <a:latin typeface="Cambria Math"/>
                        </a:rPr>
                        <m:t>−</m:t>
                      </m:r>
                      <m:r>
                        <a:rPr lang="hu-HU" altLang="hu-HU" sz="2400" i="1" dirty="0" smtClean="0">
                          <a:latin typeface="Cambria Math"/>
                        </a:rPr>
                        <m:t>𝑋</m:t>
                      </m:r>
                      <m:r>
                        <a:rPr lang="hu-HU" altLang="hu-HU" sz="2400" i="1" baseline="-25000" dirty="0" smtClean="0">
                          <a:latin typeface="Cambria Math"/>
                        </a:rPr>
                        <m:t>1</m:t>
                      </m:r>
                      <m:r>
                        <a:rPr lang="hu-HU" altLang="hu-HU" sz="2400" i="1" dirty="0" smtClean="0">
                          <a:latin typeface="Cambria Math"/>
                        </a:rPr>
                        <m:t>,</m:t>
                      </m:r>
                      <m:r>
                        <a:rPr lang="hu-HU" altLang="hu-HU" sz="2400" i="1" dirty="0" smtClean="0">
                          <a:latin typeface="Cambria Math"/>
                        </a:rPr>
                        <m:t>𝑌</m:t>
                      </m:r>
                      <m:r>
                        <a:rPr lang="hu-HU" altLang="hu-HU" sz="2400" i="1" baseline="-25000" dirty="0" smtClean="0">
                          <a:latin typeface="Cambria Math"/>
                        </a:rPr>
                        <m:t>2</m:t>
                      </m:r>
                      <m:r>
                        <a:rPr lang="en-GB" altLang="hu-HU" sz="2400" i="1" dirty="0" smtClean="0">
                          <a:latin typeface="Cambria Math"/>
                        </a:rPr>
                        <m:t>−</m:t>
                      </m:r>
                      <m:r>
                        <a:rPr lang="hu-HU" altLang="hu-HU" sz="2400" i="1" dirty="0" smtClean="0">
                          <a:latin typeface="Cambria Math"/>
                        </a:rPr>
                        <m:t>𝑌</m:t>
                      </m:r>
                      <m:r>
                        <a:rPr lang="hu-HU" altLang="hu-HU" sz="2400" i="1" baseline="-25000" dirty="0" smtClean="0">
                          <a:latin typeface="Cambria Math"/>
                        </a:rPr>
                        <m:t>1</m:t>
                      </m:r>
                      <m:r>
                        <a:rPr lang="hu-HU" altLang="hu-HU" sz="2400" i="1" dirty="0" smtClean="0">
                          <a:latin typeface="Cambria Math"/>
                        </a:rPr>
                        <m:t>,</m:t>
                      </m:r>
                      <m:r>
                        <a:rPr lang="en-US" altLang="hu-HU" sz="2400" i="1" dirty="0" smtClean="0">
                          <a:latin typeface="Cambria Math"/>
                        </a:rPr>
                        <m:t>𝑈</m:t>
                      </m:r>
                      <m:r>
                        <a:rPr lang="hu-HU" altLang="hu-HU" sz="2400" i="1" baseline="-25000" dirty="0" smtClean="0">
                          <a:latin typeface="Cambria Math"/>
                        </a:rPr>
                        <m:t>2</m:t>
                      </m:r>
                      <m:r>
                        <a:rPr lang="en-GB" altLang="hu-HU" sz="2400" i="1" dirty="0" smtClean="0">
                          <a:latin typeface="Cambria Math"/>
                        </a:rPr>
                        <m:t>−</m:t>
                      </m:r>
                      <m:r>
                        <a:rPr lang="en-US" altLang="hu-HU" sz="2400" i="1" dirty="0" smtClean="0">
                          <a:latin typeface="Cambria Math"/>
                        </a:rPr>
                        <m:t>𝑈</m:t>
                      </m:r>
                      <m:r>
                        <a:rPr lang="hu-HU" altLang="hu-HU" sz="2400" i="1" baseline="-25000" dirty="0" smtClean="0">
                          <a:latin typeface="Cambria Math"/>
                        </a:rPr>
                        <m:t>1</m:t>
                      </m:r>
                      <m:r>
                        <a:rPr lang="hu-HU" altLang="hu-HU" sz="2400" i="1" dirty="0" smtClean="0">
                          <a:latin typeface="Cambria Math"/>
                        </a:rPr>
                        <m:t>) </m:t>
                      </m:r>
                      <m:r>
                        <a:rPr lang="hu-HU" altLang="hu-HU" sz="2400" b="1" i="1" dirty="0" smtClean="0">
                          <a:latin typeface="Cambria Math"/>
                          <a:sym typeface="Symbol" pitchFamily="18" charset="2"/>
                        </a:rPr>
                        <m:t> </m:t>
                      </m:r>
                      <m:r>
                        <a:rPr lang="hu-HU" altLang="hu-HU" sz="2400" i="1" dirty="0" smtClean="0">
                          <a:latin typeface="Cambria Math"/>
                        </a:rPr>
                        <m:t>(</m:t>
                      </m:r>
                      <m:r>
                        <a:rPr lang="hu-HU" altLang="hu-HU" sz="2400" i="1" dirty="0" smtClean="0">
                          <a:latin typeface="Cambria Math"/>
                        </a:rPr>
                        <m:t>𝑋</m:t>
                      </m:r>
                      <m:r>
                        <a:rPr lang="hu-HU" altLang="hu-HU" sz="2400" i="1" baseline="-25000" dirty="0" smtClean="0">
                          <a:latin typeface="Cambria Math"/>
                        </a:rPr>
                        <m:t>3</m:t>
                      </m:r>
                      <m:r>
                        <a:rPr lang="en-GB" altLang="hu-HU" sz="2400" i="1" dirty="0" smtClean="0">
                          <a:latin typeface="Cambria Math"/>
                        </a:rPr>
                        <m:t>−</m:t>
                      </m:r>
                      <m:r>
                        <a:rPr lang="hu-HU" altLang="hu-HU" sz="2400" i="1" dirty="0" smtClean="0">
                          <a:latin typeface="Cambria Math"/>
                        </a:rPr>
                        <m:t>𝑋</m:t>
                      </m:r>
                      <m:r>
                        <a:rPr lang="hu-HU" altLang="hu-HU" sz="2400" i="1" baseline="-25000" dirty="0" smtClean="0">
                          <a:latin typeface="Cambria Math"/>
                        </a:rPr>
                        <m:t>1</m:t>
                      </m:r>
                      <m:r>
                        <a:rPr lang="hu-HU" altLang="hu-HU" sz="2400" i="1" dirty="0" smtClean="0">
                          <a:latin typeface="Cambria Math"/>
                        </a:rPr>
                        <m:t>,</m:t>
                      </m:r>
                      <m:r>
                        <a:rPr lang="hu-HU" altLang="hu-HU" sz="2400" i="1" dirty="0" smtClean="0">
                          <a:latin typeface="Cambria Math"/>
                        </a:rPr>
                        <m:t>𝑌</m:t>
                      </m:r>
                      <m:r>
                        <a:rPr lang="hu-HU" altLang="hu-HU" sz="2400" i="1" baseline="-25000" dirty="0" smtClean="0">
                          <a:latin typeface="Cambria Math"/>
                        </a:rPr>
                        <m:t>3</m:t>
                      </m:r>
                      <m:r>
                        <a:rPr lang="en-GB" altLang="hu-HU" sz="2400" i="1" dirty="0" smtClean="0">
                          <a:latin typeface="Cambria Math"/>
                        </a:rPr>
                        <m:t>−</m:t>
                      </m:r>
                      <m:r>
                        <a:rPr lang="hu-HU" altLang="hu-HU" sz="2400" i="1" dirty="0" smtClean="0">
                          <a:latin typeface="Cambria Math"/>
                        </a:rPr>
                        <m:t>𝑌</m:t>
                      </m:r>
                      <m:r>
                        <a:rPr lang="hu-HU" altLang="hu-HU" sz="2400" i="1" baseline="-25000" dirty="0" smtClean="0">
                          <a:latin typeface="Cambria Math"/>
                        </a:rPr>
                        <m:t>1</m:t>
                      </m:r>
                      <m:r>
                        <a:rPr lang="hu-HU" altLang="hu-HU" sz="2400" i="1" dirty="0" smtClean="0">
                          <a:latin typeface="Cambria Math"/>
                        </a:rPr>
                        <m:t>,</m:t>
                      </m:r>
                      <m:r>
                        <a:rPr lang="en-US" altLang="hu-HU" sz="2400" i="1" dirty="0" smtClean="0">
                          <a:latin typeface="Cambria Math"/>
                        </a:rPr>
                        <m:t>𝑈</m:t>
                      </m:r>
                      <m:r>
                        <a:rPr lang="hu-HU" altLang="hu-HU" sz="2400" i="1" baseline="-25000" dirty="0" smtClean="0">
                          <a:latin typeface="Cambria Math"/>
                        </a:rPr>
                        <m:t>3</m:t>
                      </m:r>
                      <m:r>
                        <a:rPr lang="en-GB" altLang="hu-HU" sz="2400" i="1" dirty="0" smtClean="0">
                          <a:latin typeface="Cambria Math"/>
                        </a:rPr>
                        <m:t>−</m:t>
                      </m:r>
                      <m:r>
                        <a:rPr lang="en-US" altLang="hu-HU" sz="2400" i="1" dirty="0" smtClean="0">
                          <a:latin typeface="Cambria Math"/>
                        </a:rPr>
                        <m:t>𝑈</m:t>
                      </m:r>
                      <m:r>
                        <a:rPr lang="hu-HU" altLang="hu-HU" sz="2400" i="1" baseline="-25000" dirty="0" smtClean="0">
                          <a:latin typeface="Cambria Math"/>
                        </a:rPr>
                        <m:t>1</m:t>
                      </m:r>
                      <m:r>
                        <a:rPr lang="hu-HU" altLang="hu-HU" sz="2400" i="1" dirty="0" smtClean="0">
                          <a:latin typeface="Cambria Math"/>
                        </a:rPr>
                        <m:t>)</m:t>
                      </m:r>
                    </m:oMath>
                  </m:oMathPara>
                </a14:m>
                <a:endParaRPr lang="hu-HU" altLang="hu-HU" sz="2400" dirty="0"/>
              </a:p>
            </p:txBody>
          </p:sp>
        </mc:Choice>
        <mc:Fallback xmlns="">
          <p:sp>
            <p:nvSpPr>
              <p:cNvPr id="38942" name="Rectangle 32"/>
              <p:cNvSpPr>
                <a:spLocks noRot="1" noChangeAspect="1" noMove="1" noResize="1" noEditPoints="1" noAdjustHandles="1" noChangeArrowheads="1" noChangeShapeType="1" noTextEdit="1"/>
              </p:cNvSpPr>
              <p:nvPr/>
            </p:nvSpPr>
            <p:spPr bwMode="auto">
              <a:xfrm>
                <a:off x="263157" y="6027955"/>
                <a:ext cx="7993400" cy="461665"/>
              </a:xfrm>
              <a:prstGeom prst="rect">
                <a:avLst/>
              </a:prstGeom>
              <a:blipFill rotWithShape="1">
                <a:blip r:embed="rId12"/>
                <a:stretch>
                  <a:fillRect b="-1842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p:sp>
        <p:nvSpPr>
          <p:cNvPr id="38944" name="Line 34"/>
          <p:cNvSpPr>
            <a:spLocks noChangeShapeType="1"/>
          </p:cNvSpPr>
          <p:nvPr/>
        </p:nvSpPr>
        <p:spPr bwMode="auto">
          <a:xfrm flipH="1" flipV="1">
            <a:off x="1385703" y="2150108"/>
            <a:ext cx="611187" cy="68421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mc:AlternateContent xmlns:mc="http://schemas.openxmlformats.org/markup-compatibility/2006" xmlns:a14="http://schemas.microsoft.com/office/drawing/2010/main">
        <mc:Choice Requires="a14">
          <p:sp>
            <p:nvSpPr>
              <p:cNvPr id="38945" name="Rectangle 36"/>
              <p:cNvSpPr>
                <a:spLocks noChangeArrowheads="1"/>
              </p:cNvSpPr>
              <p:nvPr/>
            </p:nvSpPr>
            <p:spPr bwMode="auto">
              <a:xfrm>
                <a:off x="1058678" y="2249996"/>
                <a:ext cx="506870" cy="523220"/>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14:m>
                  <m:oMathPara xmlns:m="http://schemas.openxmlformats.org/officeDocument/2006/math">
                    <m:oMathParaPr>
                      <m:jc m:val="centerGroup"/>
                    </m:oMathParaPr>
                    <m:oMath xmlns:m="http://schemas.openxmlformats.org/officeDocument/2006/math">
                      <m:r>
                        <a:rPr lang="hu-HU" altLang="hu-HU" sz="2800" b="1" i="1" dirty="0">
                          <a:latin typeface="Cambria Math"/>
                        </a:rPr>
                        <m:t>𝒏</m:t>
                      </m:r>
                    </m:oMath>
                  </m:oMathPara>
                </a14:m>
                <a:endParaRPr lang="hu-HU" altLang="hu-HU" sz="2800" b="1" dirty="0"/>
              </a:p>
            </p:txBody>
          </p:sp>
        </mc:Choice>
        <mc:Fallback xmlns="">
          <p:sp>
            <p:nvSpPr>
              <p:cNvPr id="38945" name="Rectangle 36"/>
              <p:cNvSpPr>
                <a:spLocks noRot="1" noChangeAspect="1" noMove="1" noResize="1" noEditPoints="1" noAdjustHandles="1" noChangeArrowheads="1" noChangeShapeType="1" noTextEdit="1"/>
              </p:cNvSpPr>
              <p:nvPr/>
            </p:nvSpPr>
            <p:spPr bwMode="auto">
              <a:xfrm>
                <a:off x="1058678" y="2249996"/>
                <a:ext cx="506870" cy="523220"/>
              </a:xfrm>
              <a:prstGeom prst="rect">
                <a:avLst/>
              </a:prstGeom>
              <a:blipFill rotWithShape="1">
                <a:blip r:embed="rId1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946" name="AutoShape 37"/>
              <p:cNvSpPr>
                <a:spLocks noChangeArrowheads="1"/>
              </p:cNvSpPr>
              <p:nvPr/>
            </p:nvSpPr>
            <p:spPr bwMode="auto">
              <a:xfrm>
                <a:off x="8096768" y="4622274"/>
                <a:ext cx="970590" cy="576262"/>
              </a:xfrm>
              <a:prstGeom prst="wedgeRoundRectCallout">
                <a:avLst>
                  <a:gd name="adj1" fmla="val -178903"/>
                  <a:gd name="adj2" fmla="val -81156"/>
                  <a:gd name="adj3" fmla="val 16667"/>
                </a:avLst>
              </a:prstGeom>
              <a:noFill/>
              <a:ln w="12700">
                <a:solidFill>
                  <a:schemeClr val="tx1"/>
                </a:solidFill>
                <a:miter lim="800000"/>
                <a:headEnd/>
                <a:tailEnd/>
              </a:ln>
              <a:extLst>
                <a:ext uri="{909E8E84-426E-40DD-AFC4-6F175D3DCCD1}">
                  <a14:hiddenFill>
                    <a:solidFill>
                      <a:srgbClr val="FFFFFF"/>
                    </a:solidFill>
                  </a14:hiddenFill>
                </a:ext>
              </a:extLst>
            </p:spPr>
            <p:txBody>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14:m>
                  <m:oMathPara xmlns:m="http://schemas.openxmlformats.org/officeDocument/2006/math">
                    <m:oMathParaPr>
                      <m:jc m:val="centerGroup"/>
                    </m:oMathParaPr>
                    <m:oMath xmlns:m="http://schemas.openxmlformats.org/officeDocument/2006/math">
                      <m:r>
                        <a:rPr lang="en-US" altLang="hu-HU" sz="2800" b="0" i="0" dirty="0" smtClean="0">
                          <a:latin typeface="Cambria Math"/>
                        </a:rPr>
                        <m:t>−</m:t>
                      </m:r>
                      <m:r>
                        <a:rPr lang="hu-HU" altLang="hu-HU" sz="2800" i="1" dirty="0" err="1">
                          <a:latin typeface="Cambria Math"/>
                        </a:rPr>
                        <m:t>𝑛</m:t>
                      </m:r>
                      <m:r>
                        <a:rPr lang="hu-HU" altLang="hu-HU" sz="2800" i="1" baseline="-25000" dirty="0" err="1">
                          <a:latin typeface="Cambria Math"/>
                        </a:rPr>
                        <m:t>𝑢</m:t>
                      </m:r>
                    </m:oMath>
                  </m:oMathPara>
                </a14:m>
                <a:endParaRPr lang="hu-HU" altLang="hu-HU" sz="2800" i="1" baseline="-25000" dirty="0"/>
              </a:p>
            </p:txBody>
          </p:sp>
        </mc:Choice>
        <mc:Fallback xmlns="">
          <p:sp>
            <p:nvSpPr>
              <p:cNvPr id="38946" name="AutoShape 37"/>
              <p:cNvSpPr>
                <a:spLocks noRot="1" noChangeAspect="1" noMove="1" noResize="1" noEditPoints="1" noAdjustHandles="1" noChangeArrowheads="1" noChangeShapeType="1" noTextEdit="1"/>
              </p:cNvSpPr>
              <p:nvPr/>
            </p:nvSpPr>
            <p:spPr bwMode="auto">
              <a:xfrm>
                <a:off x="8096768" y="4622274"/>
                <a:ext cx="970590" cy="576262"/>
              </a:xfrm>
              <a:prstGeom prst="wedgeRoundRectCallout">
                <a:avLst>
                  <a:gd name="adj1" fmla="val -178903"/>
                  <a:gd name="adj2" fmla="val -81156"/>
                  <a:gd name="adj3" fmla="val 16667"/>
                </a:avLst>
              </a:prstGeom>
              <a:blipFill rotWithShape="1">
                <a:blip r:embed="rId14"/>
                <a:stretch>
                  <a:fillRect/>
                </a:stretch>
              </a:blip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947" name="AutoShape 38"/>
              <p:cNvSpPr>
                <a:spLocks noChangeArrowheads="1"/>
              </p:cNvSpPr>
              <p:nvPr/>
            </p:nvSpPr>
            <p:spPr bwMode="auto">
              <a:xfrm>
                <a:off x="8096768" y="3107072"/>
                <a:ext cx="792162" cy="576263"/>
              </a:xfrm>
              <a:prstGeom prst="wedgeRoundRectCallout">
                <a:avLst>
                  <a:gd name="adj1" fmla="val -185563"/>
                  <a:gd name="adj2" fmla="val 76832"/>
                  <a:gd name="adj3" fmla="val 16667"/>
                </a:avLst>
              </a:prstGeom>
              <a:noFill/>
              <a:ln w="12700">
                <a:solidFill>
                  <a:schemeClr val="tx1"/>
                </a:solidFill>
                <a:miter lim="800000"/>
                <a:headEnd/>
                <a:tailEnd/>
              </a:ln>
              <a:extLst>
                <a:ext uri="{909E8E84-426E-40DD-AFC4-6F175D3DCCD1}">
                  <a14:hiddenFill>
                    <a:solidFill>
                      <a:srgbClr val="FFFFFF"/>
                    </a:solidFill>
                  </a14:hiddenFill>
                </a:ext>
              </a:extLst>
            </p:spPr>
            <p:txBody>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14:m>
                  <m:oMathPara xmlns:m="http://schemas.openxmlformats.org/officeDocument/2006/math">
                    <m:oMathParaPr>
                      <m:jc m:val="centerGroup"/>
                    </m:oMathParaPr>
                    <m:oMath xmlns:m="http://schemas.openxmlformats.org/officeDocument/2006/math">
                      <m:r>
                        <a:rPr lang="hu-HU" altLang="hu-HU" sz="2800" i="1" dirty="0">
                          <a:latin typeface="Cambria Math"/>
                        </a:rPr>
                        <m:t>𝑛</m:t>
                      </m:r>
                      <m:r>
                        <a:rPr lang="hu-HU" altLang="hu-HU" sz="2800" i="1" baseline="-25000" dirty="0" err="1">
                          <a:latin typeface="Cambria Math"/>
                        </a:rPr>
                        <m:t>𝑥</m:t>
                      </m:r>
                    </m:oMath>
                  </m:oMathPara>
                </a14:m>
                <a:endParaRPr lang="hu-HU" altLang="hu-HU" sz="2800" i="1" baseline="-25000" dirty="0"/>
              </a:p>
            </p:txBody>
          </p:sp>
        </mc:Choice>
        <mc:Fallback xmlns="">
          <p:sp>
            <p:nvSpPr>
              <p:cNvPr id="38947" name="AutoShape 38"/>
              <p:cNvSpPr>
                <a:spLocks noRot="1" noChangeAspect="1" noMove="1" noResize="1" noEditPoints="1" noAdjustHandles="1" noChangeArrowheads="1" noChangeShapeType="1" noTextEdit="1"/>
              </p:cNvSpPr>
              <p:nvPr/>
            </p:nvSpPr>
            <p:spPr bwMode="auto">
              <a:xfrm>
                <a:off x="8096768" y="3107072"/>
                <a:ext cx="792162" cy="576263"/>
              </a:xfrm>
              <a:prstGeom prst="wedgeRoundRectCallout">
                <a:avLst>
                  <a:gd name="adj1" fmla="val -185563"/>
                  <a:gd name="adj2" fmla="val 76832"/>
                  <a:gd name="adj3" fmla="val 16667"/>
                </a:avLst>
              </a:prstGeom>
              <a:blipFill rotWithShape="1">
                <a:blip r:embed="rId15"/>
                <a:stretch>
                  <a:fillRect/>
                </a:stretch>
              </a:blip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2" name="Cím 1"/>
          <p:cNvSpPr>
            <a:spLocks noGrp="1"/>
          </p:cNvSpPr>
          <p:nvPr>
            <p:ph type="title"/>
          </p:nvPr>
        </p:nvSpPr>
        <p:spPr>
          <a:xfrm>
            <a:off x="209368" y="274638"/>
            <a:ext cx="8477432" cy="1143000"/>
          </a:xfrm>
        </p:spPr>
        <p:txBody>
          <a:bodyPr/>
          <a:lstStyle/>
          <a:p>
            <a:r>
              <a:rPr lang="hu-HU" dirty="0" err="1" smtClean="0">
                <a:solidFill>
                  <a:srgbClr val="FF0000"/>
                </a:solidFill>
              </a:rPr>
              <a:t>Triangle</a:t>
            </a:r>
            <a:r>
              <a:rPr lang="hu-HU" dirty="0" smtClean="0">
                <a:solidFill>
                  <a:srgbClr val="FF0000"/>
                </a:solidFill>
              </a:rPr>
              <a:t> </a:t>
            </a:r>
            <a:r>
              <a:rPr lang="hu-HU" dirty="0" err="1" smtClean="0">
                <a:solidFill>
                  <a:srgbClr val="FF0000"/>
                </a:solidFill>
              </a:rPr>
              <a:t>setup</a:t>
            </a:r>
            <a:endParaRPr lang="en-US" dirty="0">
              <a:solidFill>
                <a:srgbClr val="FF0000"/>
              </a:solidFill>
            </a:endParaRPr>
          </a:p>
        </p:txBody>
      </p:sp>
      <p:sp>
        <p:nvSpPr>
          <p:cNvPr id="3" name="Lefelé nyíl 2"/>
          <p:cNvSpPr/>
          <p:nvPr/>
        </p:nvSpPr>
        <p:spPr>
          <a:xfrm>
            <a:off x="5899954" y="3054910"/>
            <a:ext cx="587088" cy="673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Lefelé nyíl 36"/>
          <p:cNvSpPr/>
          <p:nvPr/>
        </p:nvSpPr>
        <p:spPr>
          <a:xfrm flipV="1">
            <a:off x="5888680" y="4586414"/>
            <a:ext cx="655556" cy="1405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24321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églalap 72"/>
          <p:cNvSpPr>
            <a:spLocks noChangeArrowheads="1"/>
          </p:cNvSpPr>
          <p:nvPr/>
        </p:nvSpPr>
        <p:spPr bwMode="auto">
          <a:xfrm>
            <a:off x="1587500" y="2060575"/>
            <a:ext cx="2160588" cy="2016125"/>
          </a:xfrm>
          <a:prstGeom prst="rect">
            <a:avLst/>
          </a:prstGeom>
          <a:solidFill>
            <a:srgbClr val="FF0000"/>
          </a:solidFill>
          <a:ln w="12700" algn="ctr">
            <a:solidFill>
              <a:schemeClr val="tx1"/>
            </a:solidFill>
            <a:round/>
            <a:headEnd/>
            <a:tailEnd/>
          </a:ln>
        </p:spPr>
        <p:txBody>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217090" name="Rectangle 2"/>
          <p:cNvSpPr>
            <a:spLocks noGrp="1" noChangeArrowheads="1"/>
          </p:cNvSpPr>
          <p:nvPr>
            <p:ph type="title"/>
          </p:nvPr>
        </p:nvSpPr>
        <p:spPr/>
        <p:txBody>
          <a:bodyPr/>
          <a:lstStyle/>
          <a:p>
            <a:pPr>
              <a:defRPr/>
            </a:pPr>
            <a:r>
              <a:rPr lang="en-US" dirty="0" smtClean="0">
                <a:solidFill>
                  <a:srgbClr val="FF0000"/>
                </a:solidFill>
              </a:rPr>
              <a:t>Texture filtering (</a:t>
            </a:r>
            <a:r>
              <a:rPr lang="hu-HU" altLang="en-US" dirty="0" smtClean="0">
                <a:solidFill>
                  <a:srgbClr val="FF0000"/>
                </a:solidFill>
                <a:cs typeface="Courier New" panose="02070309020205020404" pitchFamily="49" charset="0"/>
              </a:rPr>
              <a:t>GL_NEAREST</a:t>
            </a:r>
            <a:r>
              <a:rPr lang="en-US" altLang="en-US" dirty="0" smtClean="0">
                <a:solidFill>
                  <a:srgbClr val="FF0000"/>
                </a:solidFill>
                <a:cs typeface="Courier New" panose="02070309020205020404" pitchFamily="49" charset="0"/>
              </a:rPr>
              <a:t>)</a:t>
            </a:r>
            <a:endParaRPr lang="hu-HU" dirty="0">
              <a:solidFill>
                <a:srgbClr val="FF0000"/>
              </a:solidFill>
            </a:endParaRPr>
          </a:p>
        </p:txBody>
      </p:sp>
      <p:sp>
        <p:nvSpPr>
          <p:cNvPr id="17412" name="Rectangle 4"/>
          <p:cNvSpPr>
            <a:spLocks noChangeArrowheads="1"/>
          </p:cNvSpPr>
          <p:nvPr/>
        </p:nvSpPr>
        <p:spPr bwMode="auto">
          <a:xfrm>
            <a:off x="503238" y="2062163"/>
            <a:ext cx="1081087" cy="29527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7413" name="Rectangle 5"/>
          <p:cNvSpPr>
            <a:spLocks noChangeArrowheads="1"/>
          </p:cNvSpPr>
          <p:nvPr/>
        </p:nvSpPr>
        <p:spPr bwMode="auto">
          <a:xfrm>
            <a:off x="1584325" y="2062163"/>
            <a:ext cx="1081088" cy="29527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7414" name="Rectangle 6"/>
          <p:cNvSpPr>
            <a:spLocks noChangeArrowheads="1"/>
          </p:cNvSpPr>
          <p:nvPr/>
        </p:nvSpPr>
        <p:spPr bwMode="auto">
          <a:xfrm>
            <a:off x="2665413" y="2062163"/>
            <a:ext cx="1081087" cy="29527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7415" name="Rectangle 7"/>
          <p:cNvSpPr>
            <a:spLocks noChangeArrowheads="1"/>
          </p:cNvSpPr>
          <p:nvPr/>
        </p:nvSpPr>
        <p:spPr bwMode="auto">
          <a:xfrm>
            <a:off x="3746500" y="2062163"/>
            <a:ext cx="1081088" cy="29527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7416" name="Rectangle 8"/>
          <p:cNvSpPr>
            <a:spLocks noChangeArrowheads="1"/>
          </p:cNvSpPr>
          <p:nvPr/>
        </p:nvSpPr>
        <p:spPr bwMode="auto">
          <a:xfrm>
            <a:off x="503238" y="3143250"/>
            <a:ext cx="4321175" cy="9366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7417" name="Oval 10"/>
          <p:cNvSpPr>
            <a:spLocks noChangeArrowheads="1"/>
          </p:cNvSpPr>
          <p:nvPr/>
        </p:nvSpPr>
        <p:spPr bwMode="auto">
          <a:xfrm>
            <a:off x="2017713" y="3575050"/>
            <a:ext cx="144462" cy="144463"/>
          </a:xfrm>
          <a:prstGeom prst="ellipse">
            <a:avLst/>
          </a:prstGeom>
          <a:solidFill>
            <a:schemeClr val="accent1"/>
          </a:solidFill>
          <a:ln w="12700">
            <a:solidFill>
              <a:schemeClr val="tx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7418" name="Oval 11"/>
          <p:cNvSpPr>
            <a:spLocks noChangeArrowheads="1"/>
          </p:cNvSpPr>
          <p:nvPr/>
        </p:nvSpPr>
        <p:spPr bwMode="auto">
          <a:xfrm>
            <a:off x="3098800" y="3575050"/>
            <a:ext cx="144463" cy="144463"/>
          </a:xfrm>
          <a:prstGeom prst="ellipse">
            <a:avLst/>
          </a:prstGeom>
          <a:solidFill>
            <a:schemeClr val="accent1"/>
          </a:solidFill>
          <a:ln w="12700">
            <a:solidFill>
              <a:schemeClr val="tx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7419" name="Oval 12"/>
          <p:cNvSpPr>
            <a:spLocks noChangeArrowheads="1"/>
          </p:cNvSpPr>
          <p:nvPr/>
        </p:nvSpPr>
        <p:spPr bwMode="auto">
          <a:xfrm>
            <a:off x="4179888" y="3575050"/>
            <a:ext cx="144462" cy="144463"/>
          </a:xfrm>
          <a:prstGeom prst="ellipse">
            <a:avLst/>
          </a:prstGeom>
          <a:solidFill>
            <a:schemeClr val="accent1"/>
          </a:solidFill>
          <a:ln w="12700">
            <a:solidFill>
              <a:schemeClr val="tx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7420" name="Oval 13"/>
          <p:cNvSpPr>
            <a:spLocks noChangeArrowheads="1"/>
          </p:cNvSpPr>
          <p:nvPr/>
        </p:nvSpPr>
        <p:spPr bwMode="auto">
          <a:xfrm>
            <a:off x="938213" y="3575050"/>
            <a:ext cx="144462" cy="144463"/>
          </a:xfrm>
          <a:prstGeom prst="ellipse">
            <a:avLst/>
          </a:prstGeom>
          <a:solidFill>
            <a:schemeClr val="accent1"/>
          </a:solidFill>
          <a:ln w="12700">
            <a:solidFill>
              <a:schemeClr val="tx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7421" name="Oval 14"/>
          <p:cNvSpPr>
            <a:spLocks noChangeArrowheads="1"/>
          </p:cNvSpPr>
          <p:nvPr/>
        </p:nvSpPr>
        <p:spPr bwMode="auto">
          <a:xfrm>
            <a:off x="2016125" y="4438650"/>
            <a:ext cx="144463" cy="144463"/>
          </a:xfrm>
          <a:prstGeom prst="ellipse">
            <a:avLst/>
          </a:prstGeom>
          <a:solidFill>
            <a:schemeClr val="accent1"/>
          </a:solidFill>
          <a:ln w="12700">
            <a:solidFill>
              <a:schemeClr val="tx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7422" name="Oval 15"/>
          <p:cNvSpPr>
            <a:spLocks noChangeArrowheads="1"/>
          </p:cNvSpPr>
          <p:nvPr/>
        </p:nvSpPr>
        <p:spPr bwMode="auto">
          <a:xfrm>
            <a:off x="3097213" y="4438650"/>
            <a:ext cx="144462" cy="144463"/>
          </a:xfrm>
          <a:prstGeom prst="ellipse">
            <a:avLst/>
          </a:prstGeom>
          <a:solidFill>
            <a:schemeClr val="accent1"/>
          </a:solidFill>
          <a:ln w="12700">
            <a:solidFill>
              <a:schemeClr val="tx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7423" name="Oval 16"/>
          <p:cNvSpPr>
            <a:spLocks noChangeArrowheads="1"/>
          </p:cNvSpPr>
          <p:nvPr/>
        </p:nvSpPr>
        <p:spPr bwMode="auto">
          <a:xfrm>
            <a:off x="4178300" y="4438650"/>
            <a:ext cx="144463" cy="144463"/>
          </a:xfrm>
          <a:prstGeom prst="ellipse">
            <a:avLst/>
          </a:prstGeom>
          <a:solidFill>
            <a:schemeClr val="accent1"/>
          </a:solidFill>
          <a:ln w="12700">
            <a:solidFill>
              <a:schemeClr val="tx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7424" name="Oval 17"/>
          <p:cNvSpPr>
            <a:spLocks noChangeArrowheads="1"/>
          </p:cNvSpPr>
          <p:nvPr/>
        </p:nvSpPr>
        <p:spPr bwMode="auto">
          <a:xfrm>
            <a:off x="936625" y="4438650"/>
            <a:ext cx="144463" cy="144463"/>
          </a:xfrm>
          <a:prstGeom prst="ellipse">
            <a:avLst/>
          </a:prstGeom>
          <a:solidFill>
            <a:schemeClr val="accent1"/>
          </a:solidFill>
          <a:ln w="12700">
            <a:solidFill>
              <a:schemeClr val="tx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7425" name="Oval 18"/>
          <p:cNvSpPr>
            <a:spLocks noChangeArrowheads="1"/>
          </p:cNvSpPr>
          <p:nvPr/>
        </p:nvSpPr>
        <p:spPr bwMode="auto">
          <a:xfrm>
            <a:off x="2017713" y="2566988"/>
            <a:ext cx="144462" cy="144462"/>
          </a:xfrm>
          <a:prstGeom prst="ellipse">
            <a:avLst/>
          </a:prstGeom>
          <a:solidFill>
            <a:schemeClr val="accent1"/>
          </a:solidFill>
          <a:ln w="12700">
            <a:solidFill>
              <a:schemeClr val="tx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7426" name="Oval 19"/>
          <p:cNvSpPr>
            <a:spLocks noChangeArrowheads="1"/>
          </p:cNvSpPr>
          <p:nvPr/>
        </p:nvSpPr>
        <p:spPr bwMode="auto">
          <a:xfrm>
            <a:off x="3098800" y="2566988"/>
            <a:ext cx="144463" cy="144462"/>
          </a:xfrm>
          <a:prstGeom prst="ellipse">
            <a:avLst/>
          </a:prstGeom>
          <a:solidFill>
            <a:schemeClr val="accent1"/>
          </a:solidFill>
          <a:ln w="12700">
            <a:solidFill>
              <a:schemeClr val="tx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7427" name="Oval 20"/>
          <p:cNvSpPr>
            <a:spLocks noChangeArrowheads="1"/>
          </p:cNvSpPr>
          <p:nvPr/>
        </p:nvSpPr>
        <p:spPr bwMode="auto">
          <a:xfrm>
            <a:off x="4179888" y="2566988"/>
            <a:ext cx="144462" cy="144462"/>
          </a:xfrm>
          <a:prstGeom prst="ellipse">
            <a:avLst/>
          </a:prstGeom>
          <a:solidFill>
            <a:schemeClr val="accent1"/>
          </a:solidFill>
          <a:ln w="12700">
            <a:solidFill>
              <a:schemeClr val="tx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7428" name="Oval 21"/>
          <p:cNvSpPr>
            <a:spLocks noChangeArrowheads="1"/>
          </p:cNvSpPr>
          <p:nvPr/>
        </p:nvSpPr>
        <p:spPr bwMode="auto">
          <a:xfrm>
            <a:off x="938213" y="2566988"/>
            <a:ext cx="144462" cy="144462"/>
          </a:xfrm>
          <a:prstGeom prst="ellipse">
            <a:avLst/>
          </a:prstGeom>
          <a:solidFill>
            <a:schemeClr val="accent1"/>
          </a:solidFill>
          <a:ln w="12700">
            <a:solidFill>
              <a:schemeClr val="tx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54" name="AutoShape 23"/>
          <p:cNvSpPr>
            <a:spLocks noChangeArrowheads="1"/>
          </p:cNvSpPr>
          <p:nvPr/>
        </p:nvSpPr>
        <p:spPr bwMode="auto">
          <a:xfrm>
            <a:off x="1117600" y="3528259"/>
            <a:ext cx="288925" cy="266700"/>
          </a:xfrm>
          <a:prstGeom prst="star5">
            <a:avLst/>
          </a:prstGeom>
          <a:solidFill>
            <a:srgbClr val="FFFF00"/>
          </a:solidFill>
          <a:ln w="12700">
            <a:solidFill>
              <a:schemeClr val="tx1"/>
            </a:solidFill>
            <a:miter lim="800000"/>
            <a:headEnd/>
            <a:tailEnd/>
          </a:ln>
          <a:effectLst/>
        </p:spPr>
        <p:txBody>
          <a:bodyPr wrap="none" anchor="ctr"/>
          <a:lstStyle/>
          <a:p>
            <a:pPr>
              <a:defRPr/>
            </a:pPr>
            <a:endParaRPr lang="hu-HU"/>
          </a:p>
        </p:txBody>
      </p:sp>
      <p:sp>
        <p:nvSpPr>
          <p:cNvPr id="17430" name="Freeform 26"/>
          <p:cNvSpPr>
            <a:spLocks/>
          </p:cNvSpPr>
          <p:nvPr/>
        </p:nvSpPr>
        <p:spPr bwMode="auto">
          <a:xfrm>
            <a:off x="5835650" y="2493963"/>
            <a:ext cx="2438400" cy="3097212"/>
          </a:xfrm>
          <a:custGeom>
            <a:avLst/>
            <a:gdLst>
              <a:gd name="T0" fmla="*/ 2147483647 w 1536"/>
              <a:gd name="T1" fmla="*/ 2147483647 h 2352"/>
              <a:gd name="T2" fmla="*/ 0 w 1536"/>
              <a:gd name="T3" fmla="*/ 2147483647 h 2352"/>
              <a:gd name="T4" fmla="*/ 2147483647 w 1536"/>
              <a:gd name="T5" fmla="*/ 0 h 2352"/>
              <a:gd name="T6" fmla="*/ 2147483647 w 1536"/>
              <a:gd name="T7" fmla="*/ 2147483647 h 2352"/>
              <a:gd name="T8" fmla="*/ 0 60000 65536"/>
              <a:gd name="T9" fmla="*/ 0 60000 65536"/>
              <a:gd name="T10" fmla="*/ 0 60000 65536"/>
              <a:gd name="T11" fmla="*/ 0 60000 65536"/>
              <a:gd name="T12" fmla="*/ 0 w 1536"/>
              <a:gd name="T13" fmla="*/ 0 h 2352"/>
              <a:gd name="T14" fmla="*/ 1536 w 1536"/>
              <a:gd name="T15" fmla="*/ 2352 h 2352"/>
            </a:gdLst>
            <a:ahLst/>
            <a:cxnLst>
              <a:cxn ang="T8">
                <a:pos x="T0" y="T1"/>
              </a:cxn>
              <a:cxn ang="T9">
                <a:pos x="T2" y="T3"/>
              </a:cxn>
              <a:cxn ang="T10">
                <a:pos x="T4" y="T5"/>
              </a:cxn>
              <a:cxn ang="T11">
                <a:pos x="T6" y="T7"/>
              </a:cxn>
            </a:cxnLst>
            <a:rect l="T12" t="T13" r="T14" b="T15"/>
            <a:pathLst>
              <a:path w="1536" h="2352">
                <a:moveTo>
                  <a:pt x="912" y="2352"/>
                </a:moveTo>
                <a:lnTo>
                  <a:pt x="0" y="1440"/>
                </a:lnTo>
                <a:lnTo>
                  <a:pt x="1536" y="0"/>
                </a:lnTo>
                <a:lnTo>
                  <a:pt x="912" y="2352"/>
                </a:lnTo>
                <a:close/>
              </a:path>
            </a:pathLst>
          </a:custGeom>
          <a:solidFill>
            <a:schemeClr val="accent1">
              <a:alpha val="50195"/>
            </a:schemeClr>
          </a:solidFill>
          <a:ln w="12700" cap="flat" cmpd="sng">
            <a:solidFill>
              <a:schemeClr val="tx1"/>
            </a:solidFill>
            <a:prstDash val="solid"/>
            <a:round/>
            <a:headEnd/>
            <a:tailEnd/>
          </a:ln>
        </p:spPr>
        <p:txBody>
          <a:bodyPr wrap="none" anchor="ctr"/>
          <a:lstStyle/>
          <a:p>
            <a:endParaRPr lang="en-US"/>
          </a:p>
        </p:txBody>
      </p:sp>
      <p:sp>
        <p:nvSpPr>
          <p:cNvPr id="17431" name="Rectangle 27"/>
          <p:cNvSpPr>
            <a:spLocks noChangeArrowheads="1"/>
          </p:cNvSpPr>
          <p:nvPr/>
        </p:nvSpPr>
        <p:spPr bwMode="auto">
          <a:xfrm>
            <a:off x="6610350" y="4133850"/>
            <a:ext cx="3048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7432" name="Rectangle 28"/>
          <p:cNvSpPr>
            <a:spLocks noChangeArrowheads="1"/>
          </p:cNvSpPr>
          <p:nvPr/>
        </p:nvSpPr>
        <p:spPr bwMode="auto">
          <a:xfrm>
            <a:off x="6915150" y="4133850"/>
            <a:ext cx="3048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7433" name="Rectangle 29"/>
          <p:cNvSpPr>
            <a:spLocks noChangeArrowheads="1"/>
          </p:cNvSpPr>
          <p:nvPr/>
        </p:nvSpPr>
        <p:spPr bwMode="auto">
          <a:xfrm>
            <a:off x="6305550" y="4133850"/>
            <a:ext cx="3048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7434" name="Rectangle 30"/>
          <p:cNvSpPr>
            <a:spLocks noChangeArrowheads="1"/>
          </p:cNvSpPr>
          <p:nvPr/>
        </p:nvSpPr>
        <p:spPr bwMode="auto">
          <a:xfrm>
            <a:off x="7219950" y="4133850"/>
            <a:ext cx="3048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7435" name="Rectangle 31"/>
          <p:cNvSpPr>
            <a:spLocks noChangeArrowheads="1"/>
          </p:cNvSpPr>
          <p:nvPr/>
        </p:nvSpPr>
        <p:spPr bwMode="auto">
          <a:xfrm>
            <a:off x="6610350" y="4438650"/>
            <a:ext cx="3048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7436" name="Rectangle 32"/>
          <p:cNvSpPr>
            <a:spLocks noChangeArrowheads="1"/>
          </p:cNvSpPr>
          <p:nvPr/>
        </p:nvSpPr>
        <p:spPr bwMode="auto">
          <a:xfrm>
            <a:off x="6915150" y="4438650"/>
            <a:ext cx="3048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7437" name="Line 34"/>
          <p:cNvSpPr>
            <a:spLocks noChangeShapeType="1"/>
          </p:cNvSpPr>
          <p:nvPr/>
        </p:nvSpPr>
        <p:spPr bwMode="auto">
          <a:xfrm flipH="1" flipV="1">
            <a:off x="1406525" y="3661608"/>
            <a:ext cx="5005388" cy="632579"/>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17439" name="Szövegdoboz 73"/>
          <p:cNvSpPr txBox="1">
            <a:spLocks noChangeArrowheads="1"/>
          </p:cNvSpPr>
          <p:nvPr/>
        </p:nvSpPr>
        <p:spPr bwMode="auto">
          <a:xfrm>
            <a:off x="1550988" y="5768975"/>
            <a:ext cx="21777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r>
              <a:rPr lang="en-US" altLang="en-US" sz="2800" dirty="0" smtClean="0">
                <a:latin typeface="+mn-lt"/>
              </a:rPr>
              <a:t>Texture space</a:t>
            </a:r>
            <a:endParaRPr lang="hu-HU" altLang="en-US" sz="2800" dirty="0">
              <a:latin typeface="+mn-lt"/>
            </a:endParaRPr>
          </a:p>
        </p:txBody>
      </p:sp>
      <p:sp>
        <p:nvSpPr>
          <p:cNvPr id="17440" name="Szövegdoboz 74"/>
          <p:cNvSpPr txBox="1">
            <a:spLocks noChangeArrowheads="1"/>
          </p:cNvSpPr>
          <p:nvPr/>
        </p:nvSpPr>
        <p:spPr bwMode="auto">
          <a:xfrm>
            <a:off x="6088063" y="5713413"/>
            <a:ext cx="11673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r>
              <a:rPr lang="en-US" altLang="en-US" sz="2800" dirty="0" smtClean="0">
                <a:latin typeface="+mn-lt"/>
              </a:rPr>
              <a:t>Screen</a:t>
            </a:r>
            <a:endParaRPr lang="hu-HU" altLang="en-US" sz="2800" dirty="0">
              <a:latin typeface="+mn-lt"/>
            </a:endParaRPr>
          </a:p>
        </p:txBody>
      </p:sp>
      <mc:AlternateContent xmlns:mc="http://schemas.openxmlformats.org/markup-compatibility/2006" xmlns:a14="http://schemas.microsoft.com/office/drawing/2010/main">
        <mc:Choice Requires="a14">
          <p:sp>
            <p:nvSpPr>
              <p:cNvPr id="35" name="Rectangle 31"/>
              <p:cNvSpPr>
                <a:spLocks noChangeArrowheads="1"/>
              </p:cNvSpPr>
              <p:nvPr/>
            </p:nvSpPr>
            <p:spPr bwMode="auto">
              <a:xfrm>
                <a:off x="4967175" y="2213045"/>
                <a:ext cx="1736950" cy="793422"/>
              </a:xfrm>
              <a:prstGeom prst="rect">
                <a:avLst/>
              </a:prstGeom>
              <a:noFill/>
              <a:ln w="12700">
                <a:solidFill>
                  <a:schemeClr val="tx1"/>
                </a:solidFill>
                <a:miter lim="800000"/>
                <a:headEnd/>
                <a:tailEnd/>
              </a:ln>
              <a:extLst>
                <a:ext uri="{909E8E84-426E-40DD-AFC4-6F175D3DCCD1}">
                  <a14:hiddenFill>
                    <a:solidFill>
                      <a:srgbClr val="FFFFFF"/>
                    </a:solidFill>
                  </a14:hiddenFill>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14:m>
                  <m:oMathPara xmlns:m="http://schemas.openxmlformats.org/officeDocument/2006/math">
                    <m:oMathParaPr>
                      <m:jc m:val="centerGroup"/>
                    </m:oMathParaPr>
                    <m:oMath xmlns:m="http://schemas.openxmlformats.org/officeDocument/2006/math">
                      <m:r>
                        <a:rPr lang="en-US" altLang="hu-HU" sz="2000" i="1" dirty="0" smtClean="0">
                          <a:latin typeface="Cambria Math"/>
                        </a:rPr>
                        <m:t>𝑢</m:t>
                      </m:r>
                      <m:r>
                        <a:rPr lang="en-US" altLang="hu-HU" sz="2000" i="1" dirty="0" smtClean="0">
                          <a:latin typeface="Cambria Math"/>
                        </a:rPr>
                        <m:t>(</m:t>
                      </m:r>
                      <m:sSub>
                        <m:sSubPr>
                          <m:ctrlPr>
                            <a:rPr lang="en-US" altLang="hu-HU" sz="2400" i="1" dirty="0">
                              <a:latin typeface="Cambria Math" panose="02040503050406030204" pitchFamily="18" charset="0"/>
                            </a:rPr>
                          </m:ctrlPr>
                        </m:sSubPr>
                        <m:e>
                          <m:r>
                            <a:rPr lang="hu-HU" altLang="hu-HU" sz="2400" i="1" dirty="0">
                              <a:latin typeface="Cambria Math" panose="02040503050406030204" pitchFamily="18" charset="0"/>
                            </a:rPr>
                            <m:t>𝑥</m:t>
                          </m:r>
                        </m:e>
                        <m:sub>
                          <m:r>
                            <m:rPr>
                              <m:sty m:val="p"/>
                            </m:rPr>
                            <a:rPr lang="hu-HU" altLang="hu-HU" sz="2400" dirty="0">
                              <a:latin typeface="Cambria Math" panose="02040503050406030204" pitchFamily="18" charset="0"/>
                            </a:rPr>
                            <m:t>pix</m:t>
                          </m:r>
                        </m:sub>
                      </m:sSub>
                      <m:r>
                        <a:rPr lang="en-US" altLang="hu-HU" sz="2400" i="1" dirty="0">
                          <a:latin typeface="Cambria Math" panose="02040503050406030204" pitchFamily="18" charset="0"/>
                          <a:sym typeface="Symbol" pitchFamily="18" charset="2"/>
                        </a:rPr>
                        <m:t>,</m:t>
                      </m:r>
                      <m:sSub>
                        <m:sSubPr>
                          <m:ctrlPr>
                            <a:rPr lang="en-US" altLang="hu-HU" sz="2400" i="1" dirty="0">
                              <a:latin typeface="Cambria Math" panose="02040503050406030204" pitchFamily="18" charset="0"/>
                            </a:rPr>
                          </m:ctrlPr>
                        </m:sSubPr>
                        <m:e>
                          <m:r>
                            <a:rPr lang="hu-HU" altLang="hu-HU" sz="2400" i="1" dirty="0">
                              <a:latin typeface="Cambria Math" panose="02040503050406030204" pitchFamily="18" charset="0"/>
                            </a:rPr>
                            <m:t>𝑦</m:t>
                          </m:r>
                        </m:e>
                        <m:sub>
                          <m:r>
                            <m:rPr>
                              <m:sty m:val="p"/>
                            </m:rPr>
                            <a:rPr lang="hu-HU" altLang="hu-HU" sz="2400" dirty="0">
                              <a:latin typeface="Cambria Math" panose="02040503050406030204" pitchFamily="18" charset="0"/>
                            </a:rPr>
                            <m:t>pix</m:t>
                          </m:r>
                        </m:sub>
                      </m:sSub>
                      <m:r>
                        <a:rPr lang="en-US" altLang="hu-HU" sz="2000" i="1" dirty="0" smtClean="0">
                          <a:latin typeface="Cambria Math"/>
                        </a:rPr>
                        <m:t>)</m:t>
                      </m:r>
                    </m:oMath>
                  </m:oMathPara>
                </a14:m>
                <a:endParaRPr lang="en-GB" altLang="hu-HU" sz="2400" baseline="-25000" dirty="0"/>
              </a:p>
              <a:p>
                <a:pPr>
                  <a:spcBef>
                    <a:spcPct val="0"/>
                  </a:spcBef>
                  <a:buClrTx/>
                  <a:buSzTx/>
                  <a:buFontTx/>
                  <a:buNone/>
                </a:pPr>
                <a14:m>
                  <m:oMathPara xmlns:m="http://schemas.openxmlformats.org/officeDocument/2006/math">
                    <m:oMathParaPr>
                      <m:jc m:val="centerGroup"/>
                    </m:oMathParaPr>
                    <m:oMath xmlns:m="http://schemas.openxmlformats.org/officeDocument/2006/math">
                      <m:r>
                        <a:rPr lang="en-US" altLang="hu-HU" sz="2000" i="1" dirty="0" smtClean="0">
                          <a:latin typeface="Cambria Math"/>
                        </a:rPr>
                        <m:t>𝑣</m:t>
                      </m:r>
                      <m:r>
                        <a:rPr lang="en-US" altLang="hu-HU" sz="2000" i="1" dirty="0" smtClean="0">
                          <a:latin typeface="Cambria Math"/>
                        </a:rPr>
                        <m:t>(</m:t>
                      </m:r>
                      <m:sSub>
                        <m:sSubPr>
                          <m:ctrlPr>
                            <a:rPr lang="en-US" altLang="hu-HU" sz="2400" i="1" dirty="0">
                              <a:latin typeface="Cambria Math" panose="02040503050406030204" pitchFamily="18" charset="0"/>
                            </a:rPr>
                          </m:ctrlPr>
                        </m:sSubPr>
                        <m:e>
                          <m:r>
                            <a:rPr lang="hu-HU" altLang="hu-HU" sz="2400" i="1" dirty="0">
                              <a:latin typeface="Cambria Math" panose="02040503050406030204" pitchFamily="18" charset="0"/>
                            </a:rPr>
                            <m:t>𝑥</m:t>
                          </m:r>
                        </m:e>
                        <m:sub>
                          <m:r>
                            <m:rPr>
                              <m:sty m:val="p"/>
                            </m:rPr>
                            <a:rPr lang="hu-HU" altLang="hu-HU" sz="2400" dirty="0">
                              <a:latin typeface="Cambria Math" panose="02040503050406030204" pitchFamily="18" charset="0"/>
                            </a:rPr>
                            <m:t>pix</m:t>
                          </m:r>
                        </m:sub>
                      </m:sSub>
                      <m:r>
                        <a:rPr lang="en-US" altLang="hu-HU" sz="2400" i="1" dirty="0">
                          <a:latin typeface="Cambria Math" panose="02040503050406030204" pitchFamily="18" charset="0"/>
                          <a:sym typeface="Symbol" pitchFamily="18" charset="2"/>
                        </a:rPr>
                        <m:t>,</m:t>
                      </m:r>
                      <m:sSub>
                        <m:sSubPr>
                          <m:ctrlPr>
                            <a:rPr lang="en-US" altLang="hu-HU" sz="2400" i="1" dirty="0">
                              <a:latin typeface="Cambria Math" panose="02040503050406030204" pitchFamily="18" charset="0"/>
                            </a:rPr>
                          </m:ctrlPr>
                        </m:sSubPr>
                        <m:e>
                          <m:r>
                            <a:rPr lang="hu-HU" altLang="hu-HU" sz="2400" i="1" dirty="0">
                              <a:latin typeface="Cambria Math" panose="02040503050406030204" pitchFamily="18" charset="0"/>
                            </a:rPr>
                            <m:t>𝑦</m:t>
                          </m:r>
                        </m:e>
                        <m:sub>
                          <m:r>
                            <m:rPr>
                              <m:sty m:val="p"/>
                            </m:rPr>
                            <a:rPr lang="hu-HU" altLang="hu-HU" sz="2400" dirty="0">
                              <a:latin typeface="Cambria Math" panose="02040503050406030204" pitchFamily="18" charset="0"/>
                            </a:rPr>
                            <m:t>pix</m:t>
                          </m:r>
                        </m:sub>
                      </m:sSub>
                      <m:r>
                        <a:rPr lang="en-US" altLang="hu-HU" sz="2000" i="1" dirty="0">
                          <a:latin typeface="Cambria Math"/>
                        </a:rPr>
                        <m:t>)</m:t>
                      </m:r>
                    </m:oMath>
                  </m:oMathPara>
                </a14:m>
                <a:endParaRPr lang="en-GB" altLang="hu-HU" sz="2400" baseline="-25000" dirty="0"/>
              </a:p>
            </p:txBody>
          </p:sp>
        </mc:Choice>
        <mc:Fallback xmlns="">
          <p:sp>
            <p:nvSpPr>
              <p:cNvPr id="35" name="Rectangle 31"/>
              <p:cNvSpPr>
                <a:spLocks noRot="1" noChangeAspect="1" noMove="1" noResize="1" noEditPoints="1" noAdjustHandles="1" noChangeArrowheads="1" noChangeShapeType="1" noTextEdit="1"/>
              </p:cNvSpPr>
              <p:nvPr/>
            </p:nvSpPr>
            <p:spPr bwMode="auto">
              <a:xfrm>
                <a:off x="4967175" y="2213045"/>
                <a:ext cx="1736950" cy="793422"/>
              </a:xfrm>
              <a:prstGeom prst="rect">
                <a:avLst/>
              </a:prstGeom>
              <a:blipFill rotWithShape="1">
                <a:blip r:embed="rId3"/>
                <a:stretch>
                  <a:fillRect b="-5303"/>
                </a:stretch>
              </a:blip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36" name="Line 7"/>
          <p:cNvSpPr>
            <a:spLocks noChangeShapeType="1"/>
          </p:cNvSpPr>
          <p:nvPr/>
        </p:nvSpPr>
        <p:spPr bwMode="auto">
          <a:xfrm flipH="1" flipV="1">
            <a:off x="5686087" y="4591048"/>
            <a:ext cx="0" cy="112284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 name="Rectangle 61"/>
          <p:cNvSpPr>
            <a:spLocks noChangeArrowheads="1"/>
          </p:cNvSpPr>
          <p:nvPr/>
        </p:nvSpPr>
        <p:spPr bwMode="auto">
          <a:xfrm>
            <a:off x="6772275" y="5362575"/>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000" i="1" dirty="0"/>
              <a:t>X</a:t>
            </a:r>
          </a:p>
        </p:txBody>
      </p:sp>
      <p:sp>
        <p:nvSpPr>
          <p:cNvPr id="38" name="Rectangle 62"/>
          <p:cNvSpPr>
            <a:spLocks noChangeArrowheads="1"/>
          </p:cNvSpPr>
          <p:nvPr/>
        </p:nvSpPr>
        <p:spPr bwMode="auto">
          <a:xfrm>
            <a:off x="5256076" y="455771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000" i="1" dirty="0"/>
              <a:t>Y</a:t>
            </a:r>
          </a:p>
        </p:txBody>
      </p:sp>
      <p:sp>
        <p:nvSpPr>
          <p:cNvPr id="39" name="Line 3"/>
          <p:cNvSpPr>
            <a:spLocks noChangeShapeType="1"/>
          </p:cNvSpPr>
          <p:nvPr/>
        </p:nvSpPr>
        <p:spPr bwMode="auto">
          <a:xfrm>
            <a:off x="5698076" y="5697252"/>
            <a:ext cx="1074199"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 name="Line 7"/>
          <p:cNvSpPr>
            <a:spLocks noChangeShapeType="1"/>
          </p:cNvSpPr>
          <p:nvPr/>
        </p:nvSpPr>
        <p:spPr bwMode="auto">
          <a:xfrm flipH="1" flipV="1">
            <a:off x="248899" y="4478983"/>
            <a:ext cx="0" cy="112284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 name="Rectangle 61"/>
          <p:cNvSpPr>
            <a:spLocks noChangeArrowheads="1"/>
          </p:cNvSpPr>
          <p:nvPr/>
        </p:nvSpPr>
        <p:spPr bwMode="auto">
          <a:xfrm>
            <a:off x="1335087" y="525051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000" i="1" dirty="0" smtClean="0"/>
              <a:t>u</a:t>
            </a:r>
            <a:endParaRPr lang="hu-HU" altLang="hu-HU" sz="2000" i="1" dirty="0"/>
          </a:p>
        </p:txBody>
      </p:sp>
      <p:sp>
        <p:nvSpPr>
          <p:cNvPr id="43" name="Line 3"/>
          <p:cNvSpPr>
            <a:spLocks noChangeShapeType="1"/>
          </p:cNvSpPr>
          <p:nvPr/>
        </p:nvSpPr>
        <p:spPr bwMode="auto">
          <a:xfrm>
            <a:off x="260888" y="5585187"/>
            <a:ext cx="1074199"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 name="Rectangle 121"/>
          <p:cNvSpPr>
            <a:spLocks noChangeArrowheads="1"/>
          </p:cNvSpPr>
          <p:nvPr/>
        </p:nvSpPr>
        <p:spPr bwMode="auto">
          <a:xfrm>
            <a:off x="89790" y="3981450"/>
            <a:ext cx="31821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000" i="1" dirty="0">
                <a:sym typeface="Symbol" pitchFamily="18" charset="2"/>
              </a:rPr>
              <a:t>v</a:t>
            </a:r>
          </a:p>
        </p:txBody>
      </p:sp>
      <p:grpSp>
        <p:nvGrpSpPr>
          <p:cNvPr id="4" name="Csoportba foglalás 3"/>
          <p:cNvGrpSpPr/>
          <p:nvPr/>
        </p:nvGrpSpPr>
        <p:grpSpPr>
          <a:xfrm>
            <a:off x="867558" y="1422208"/>
            <a:ext cx="5895191" cy="2887827"/>
            <a:chOff x="673090" y="1792306"/>
            <a:chExt cx="5895191" cy="2887827"/>
          </a:xfrm>
        </p:grpSpPr>
        <p:sp>
          <p:nvSpPr>
            <p:cNvPr id="17442" name="Line 35"/>
            <p:cNvSpPr>
              <a:spLocks noChangeShapeType="1"/>
            </p:cNvSpPr>
            <p:nvPr/>
          </p:nvSpPr>
          <p:spPr bwMode="auto">
            <a:xfrm flipH="1" flipV="1">
              <a:off x="1335086" y="3611560"/>
              <a:ext cx="5233195" cy="1068573"/>
            </a:xfrm>
            <a:prstGeom prst="line">
              <a:avLst/>
            </a:prstGeom>
            <a:solidFill>
              <a:srgbClr val="FFFF00"/>
            </a:solidFill>
            <a:ln w="38100">
              <a:solidFill>
                <a:schemeClr val="tx1"/>
              </a:solidFill>
              <a:round/>
              <a:headEnd/>
              <a:tailEnd type="stealth" w="lg" len="lg"/>
            </a:ln>
            <a:extLst/>
          </p:spPr>
          <p:txBody>
            <a:bodyPr/>
            <a:lstStyle/>
            <a:p>
              <a:endParaRPr lang="en-US"/>
            </a:p>
          </p:txBody>
        </p:sp>
        <p:sp>
          <p:nvSpPr>
            <p:cNvPr id="49" name="AutoShape 23"/>
            <p:cNvSpPr>
              <a:spLocks noChangeArrowheads="1"/>
            </p:cNvSpPr>
            <p:nvPr/>
          </p:nvSpPr>
          <p:spPr bwMode="auto">
            <a:xfrm>
              <a:off x="1183149" y="3471225"/>
              <a:ext cx="288925" cy="266700"/>
            </a:xfrm>
            <a:prstGeom prst="star5">
              <a:avLst/>
            </a:prstGeom>
            <a:solidFill>
              <a:srgbClr val="FFFF00"/>
            </a:solidFill>
            <a:ln w="12700">
              <a:solidFill>
                <a:schemeClr val="tx1"/>
              </a:solidFill>
              <a:miter lim="800000"/>
              <a:headEnd/>
              <a:tailEnd/>
            </a:ln>
            <a:effectLst/>
          </p:spPr>
          <p:txBody>
            <a:bodyPr wrap="none" anchor="ctr"/>
            <a:lstStyle/>
            <a:p>
              <a:pPr>
                <a:defRPr/>
              </a:pPr>
              <a:endParaRPr lang="hu-HU"/>
            </a:p>
          </p:txBody>
        </p:sp>
        <p:sp>
          <p:nvSpPr>
            <p:cNvPr id="3" name="Szövegdoboz 2"/>
            <p:cNvSpPr txBox="1"/>
            <p:nvPr/>
          </p:nvSpPr>
          <p:spPr>
            <a:xfrm>
              <a:off x="673090" y="1792306"/>
              <a:ext cx="1925527" cy="461665"/>
            </a:xfrm>
            <a:prstGeom prst="rect">
              <a:avLst/>
            </a:prstGeom>
            <a:noFill/>
          </p:spPr>
          <p:txBody>
            <a:bodyPr wrap="none" rtlCol="0">
              <a:spAutoFit/>
            </a:bodyPr>
            <a:lstStyle/>
            <a:p>
              <a:r>
                <a:rPr lang="en-US" dirty="0" smtClean="0">
                  <a:latin typeface="+mn-lt"/>
                </a:rPr>
                <a:t>Magnification</a:t>
              </a:r>
              <a:endParaRPr lang="en-US" dirty="0">
                <a:latin typeface="+mn-lt"/>
              </a:endParaRPr>
            </a:p>
          </p:txBody>
        </p:sp>
      </p:grpSp>
      <p:grpSp>
        <p:nvGrpSpPr>
          <p:cNvPr id="5" name="Csoportba foglalás 4"/>
          <p:cNvGrpSpPr/>
          <p:nvPr/>
        </p:nvGrpSpPr>
        <p:grpSpPr>
          <a:xfrm>
            <a:off x="3712739" y="1426563"/>
            <a:ext cx="3059535" cy="2883473"/>
            <a:chOff x="3712739" y="1426563"/>
            <a:chExt cx="3059535" cy="2883473"/>
          </a:xfrm>
        </p:grpSpPr>
        <p:sp>
          <p:nvSpPr>
            <p:cNvPr id="48" name="Line 35"/>
            <p:cNvSpPr>
              <a:spLocks noChangeShapeType="1"/>
            </p:cNvSpPr>
            <p:nvPr/>
          </p:nvSpPr>
          <p:spPr bwMode="auto">
            <a:xfrm flipH="1" flipV="1">
              <a:off x="4579143" y="2836862"/>
              <a:ext cx="2193131" cy="1473174"/>
            </a:xfrm>
            <a:prstGeom prst="line">
              <a:avLst/>
            </a:prstGeom>
            <a:solidFill>
              <a:srgbClr val="FFFF00"/>
            </a:solidFill>
            <a:ln w="38100">
              <a:solidFill>
                <a:schemeClr val="tx1"/>
              </a:solidFill>
              <a:round/>
              <a:headEnd/>
              <a:tailEnd type="stealth" w="lg" len="lg"/>
            </a:ln>
            <a:extLst/>
          </p:spPr>
          <p:txBody>
            <a:bodyPr/>
            <a:lstStyle/>
            <a:p>
              <a:endParaRPr lang="en-US"/>
            </a:p>
          </p:txBody>
        </p:sp>
        <p:sp>
          <p:nvSpPr>
            <p:cNvPr id="50" name="AutoShape 23"/>
            <p:cNvSpPr>
              <a:spLocks noChangeArrowheads="1"/>
            </p:cNvSpPr>
            <p:nvPr/>
          </p:nvSpPr>
          <p:spPr bwMode="auto">
            <a:xfrm>
              <a:off x="4327388" y="2654231"/>
              <a:ext cx="288925" cy="266700"/>
            </a:xfrm>
            <a:prstGeom prst="star5">
              <a:avLst/>
            </a:prstGeom>
            <a:solidFill>
              <a:srgbClr val="FFFF00"/>
            </a:solidFill>
            <a:ln w="12700">
              <a:solidFill>
                <a:schemeClr val="tx1"/>
              </a:solidFill>
              <a:miter lim="800000"/>
              <a:headEnd/>
              <a:tailEnd/>
            </a:ln>
            <a:effectLst/>
          </p:spPr>
          <p:txBody>
            <a:bodyPr wrap="none" anchor="ctr"/>
            <a:lstStyle/>
            <a:p>
              <a:pPr>
                <a:defRPr/>
              </a:pPr>
              <a:endParaRPr lang="hu-HU"/>
            </a:p>
          </p:txBody>
        </p:sp>
        <p:sp>
          <p:nvSpPr>
            <p:cNvPr id="51" name="Szövegdoboz 50"/>
            <p:cNvSpPr txBox="1"/>
            <p:nvPr/>
          </p:nvSpPr>
          <p:spPr>
            <a:xfrm>
              <a:off x="3712739" y="1426563"/>
              <a:ext cx="1720343" cy="461665"/>
            </a:xfrm>
            <a:prstGeom prst="rect">
              <a:avLst/>
            </a:prstGeom>
            <a:noFill/>
          </p:spPr>
          <p:txBody>
            <a:bodyPr wrap="none" rtlCol="0">
              <a:spAutoFit/>
            </a:bodyPr>
            <a:lstStyle/>
            <a:p>
              <a:r>
                <a:rPr lang="en-US" dirty="0" err="1" smtClean="0">
                  <a:latin typeface="+mn-lt"/>
                </a:rPr>
                <a:t>Minification</a:t>
              </a:r>
              <a:endParaRPr lang="en-US" dirty="0">
                <a:latin typeface="+mn-lt"/>
              </a:endParaRPr>
            </a:p>
          </p:txBody>
        </p:sp>
      </p:grpSp>
    </p:spTree>
    <p:extLst>
      <p:ext uri="{BB962C8B-B14F-4D97-AF65-F5344CB8AC3E}">
        <p14:creationId xmlns:p14="http://schemas.microsoft.com/office/powerpoint/2010/main" val="972721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3">
            <a:hlinkClick r:id="" action="ppaction://ole?verb=0"/>
          </p:cNvPr>
          <p:cNvGraphicFramePr>
            <a:graphicFrameLocks/>
          </p:cNvGraphicFramePr>
          <p:nvPr/>
        </p:nvGraphicFramePr>
        <p:xfrm>
          <a:off x="609600" y="304800"/>
          <a:ext cx="1539875" cy="1625600"/>
        </p:xfrm>
        <a:graphic>
          <a:graphicData uri="http://schemas.openxmlformats.org/presentationml/2006/ole">
            <mc:AlternateContent xmlns:mc="http://schemas.openxmlformats.org/markup-compatibility/2006">
              <mc:Choice xmlns:v="urn:schemas-microsoft-com:vml" Requires="v">
                <p:oleObj spid="_x0000_s6833" name="Klip" r:id="rId4" imgW="1538280" imgH="1623960" progId="MS_ClipArt_Gallery.2">
                  <p:embed/>
                </p:oleObj>
              </mc:Choice>
              <mc:Fallback>
                <p:oleObj name="Klip" r:id="rId4" imgW="1538280" imgH="1623960" progId="MS_ClipArt_Gallery.2">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304800"/>
                        <a:ext cx="1539875"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7" name="Object 4">
            <a:hlinkClick r:id="" action="ppaction://ole?verb=0"/>
          </p:cNvPr>
          <p:cNvGraphicFramePr>
            <a:graphicFrameLocks/>
          </p:cNvGraphicFramePr>
          <p:nvPr>
            <p:extLst>
              <p:ext uri="{D42A27DB-BD31-4B8C-83A1-F6EECF244321}">
                <p14:modId xmlns:p14="http://schemas.microsoft.com/office/powerpoint/2010/main" val="2526354458"/>
              </p:ext>
            </p:extLst>
          </p:nvPr>
        </p:nvGraphicFramePr>
        <p:xfrm>
          <a:off x="381000" y="1981201"/>
          <a:ext cx="1701800" cy="698500"/>
        </p:xfrm>
        <a:graphic>
          <a:graphicData uri="http://schemas.openxmlformats.org/presentationml/2006/ole">
            <mc:AlternateContent xmlns:mc="http://schemas.openxmlformats.org/markup-compatibility/2006">
              <mc:Choice xmlns:v="urn:schemas-microsoft-com:vml" Requires="v">
                <p:oleObj spid="_x0000_s6834" name="Klip" r:id="rId6" imgW="1699920" imgH="696600" progId="MS_ClipArt_Gallery.2">
                  <p:embed/>
                </p:oleObj>
              </mc:Choice>
              <mc:Fallback>
                <p:oleObj name="Klip" r:id="rId6" imgW="1699920" imgH="696600" progId="MS_ClipArt_Gallery.2">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1981201"/>
                        <a:ext cx="17018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1" name="Oval 6"/>
          <p:cNvSpPr>
            <a:spLocks noChangeArrowheads="1"/>
          </p:cNvSpPr>
          <p:nvPr/>
        </p:nvSpPr>
        <p:spPr bwMode="auto">
          <a:xfrm>
            <a:off x="2555875" y="1600200"/>
            <a:ext cx="1511300" cy="29718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hu-HU" altLang="hu-HU" sz="2200" dirty="0" err="1" smtClean="0">
                <a:latin typeface="+mn-lt"/>
              </a:rPr>
              <a:t>Operating</a:t>
            </a:r>
            <a:endParaRPr lang="hu-HU" altLang="hu-HU" sz="2200" dirty="0" smtClean="0">
              <a:latin typeface="+mn-lt"/>
            </a:endParaRPr>
          </a:p>
          <a:p>
            <a:pPr algn="ctr"/>
            <a:r>
              <a:rPr lang="hu-HU" altLang="hu-HU" sz="2200" dirty="0" err="1" smtClean="0">
                <a:latin typeface="+mn-lt"/>
              </a:rPr>
              <a:t>system</a:t>
            </a:r>
            <a:endParaRPr lang="hu-HU" altLang="hu-HU" sz="2200" dirty="0">
              <a:latin typeface="+mn-lt"/>
            </a:endParaRPr>
          </a:p>
        </p:txBody>
      </p:sp>
      <p:sp>
        <p:nvSpPr>
          <p:cNvPr id="6152" name="Oval 7"/>
          <p:cNvSpPr>
            <a:spLocks noChangeArrowheads="1"/>
          </p:cNvSpPr>
          <p:nvPr/>
        </p:nvSpPr>
        <p:spPr bwMode="auto">
          <a:xfrm>
            <a:off x="4419600" y="2209800"/>
            <a:ext cx="1371600" cy="1905000"/>
          </a:xfrm>
          <a:prstGeom prst="ellipse">
            <a:avLst/>
          </a:prstGeom>
          <a:solidFill>
            <a:schemeClr val="accent6">
              <a:lumMod val="60000"/>
              <a:lumOff val="40000"/>
            </a:schemeClr>
          </a:solidFill>
          <a:ln w="12700">
            <a:solidFill>
              <a:schemeClr val="tx1"/>
            </a:solidFill>
            <a:round/>
            <a:headEnd/>
            <a:tailEnd/>
          </a:ln>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hu-HU" altLang="hu-HU" sz="2200" dirty="0" err="1" smtClean="0">
                <a:latin typeface="+mn-lt"/>
              </a:rPr>
              <a:t>freeglut</a:t>
            </a:r>
            <a:endParaRPr lang="hu-HU" altLang="hu-HU" sz="2200" dirty="0">
              <a:latin typeface="+mn-lt"/>
            </a:endParaRPr>
          </a:p>
        </p:txBody>
      </p:sp>
      <p:sp>
        <p:nvSpPr>
          <p:cNvPr id="6153" name="Oval 8"/>
          <p:cNvSpPr>
            <a:spLocks noChangeArrowheads="1"/>
          </p:cNvSpPr>
          <p:nvPr/>
        </p:nvSpPr>
        <p:spPr bwMode="auto">
          <a:xfrm>
            <a:off x="6732588" y="1304925"/>
            <a:ext cx="1828800" cy="6096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hu-HU" altLang="hu-HU" sz="2200">
                <a:latin typeface="+mn-lt"/>
              </a:rPr>
              <a:t>main</a:t>
            </a:r>
          </a:p>
        </p:txBody>
      </p:sp>
      <p:sp>
        <p:nvSpPr>
          <p:cNvPr id="6154" name="Oval 9"/>
          <p:cNvSpPr>
            <a:spLocks noChangeArrowheads="1"/>
          </p:cNvSpPr>
          <p:nvPr/>
        </p:nvSpPr>
        <p:spPr bwMode="auto">
          <a:xfrm>
            <a:off x="6789738" y="1976439"/>
            <a:ext cx="1828800" cy="6096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hu-HU" altLang="hu-HU" sz="2200">
                <a:latin typeface="+mn-lt"/>
              </a:rPr>
              <a:t>DisplayFunc</a:t>
            </a:r>
          </a:p>
        </p:txBody>
      </p:sp>
      <p:sp>
        <p:nvSpPr>
          <p:cNvPr id="6155" name="Oval 10"/>
          <p:cNvSpPr>
            <a:spLocks noChangeArrowheads="1"/>
          </p:cNvSpPr>
          <p:nvPr/>
        </p:nvSpPr>
        <p:spPr bwMode="auto">
          <a:xfrm>
            <a:off x="6789738" y="2479675"/>
            <a:ext cx="1828800" cy="6096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hu-HU" altLang="hu-HU" sz="2200">
                <a:latin typeface="+mn-lt"/>
              </a:rPr>
              <a:t>KeyboadFunc</a:t>
            </a:r>
          </a:p>
        </p:txBody>
      </p:sp>
      <p:sp>
        <p:nvSpPr>
          <p:cNvPr id="6156" name="Oval 11"/>
          <p:cNvSpPr>
            <a:spLocks noChangeArrowheads="1"/>
          </p:cNvSpPr>
          <p:nvPr/>
        </p:nvSpPr>
        <p:spPr bwMode="auto">
          <a:xfrm>
            <a:off x="6804025" y="5553076"/>
            <a:ext cx="1828800" cy="582613"/>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hu-HU" altLang="hu-HU" sz="2200">
                <a:latin typeface="+mn-lt"/>
              </a:rPr>
              <a:t>IdleFunc</a:t>
            </a:r>
          </a:p>
        </p:txBody>
      </p:sp>
      <p:sp>
        <p:nvSpPr>
          <p:cNvPr id="6157" name="Line 12"/>
          <p:cNvSpPr>
            <a:spLocks noChangeShapeType="1"/>
          </p:cNvSpPr>
          <p:nvPr/>
        </p:nvSpPr>
        <p:spPr bwMode="auto">
          <a:xfrm>
            <a:off x="1905000" y="1524000"/>
            <a:ext cx="914400" cy="533400"/>
          </a:xfrm>
          <a:prstGeom prst="line">
            <a:avLst/>
          </a:prstGeom>
          <a:noFill/>
          <a:ln w="5715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6158" name="Line 13"/>
          <p:cNvSpPr>
            <a:spLocks noChangeShapeType="1"/>
          </p:cNvSpPr>
          <p:nvPr/>
        </p:nvSpPr>
        <p:spPr bwMode="auto">
          <a:xfrm>
            <a:off x="2057400" y="2362200"/>
            <a:ext cx="685800" cy="228600"/>
          </a:xfrm>
          <a:prstGeom prst="line">
            <a:avLst/>
          </a:prstGeom>
          <a:noFill/>
          <a:ln w="5715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6159" name="Line 14"/>
          <p:cNvSpPr>
            <a:spLocks noChangeShapeType="1"/>
          </p:cNvSpPr>
          <p:nvPr/>
        </p:nvSpPr>
        <p:spPr bwMode="auto">
          <a:xfrm flipV="1">
            <a:off x="1905000" y="3429000"/>
            <a:ext cx="762000" cy="0"/>
          </a:xfrm>
          <a:prstGeom prst="line">
            <a:avLst/>
          </a:prstGeom>
          <a:noFill/>
          <a:ln w="5715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6160" name="Line 15"/>
          <p:cNvSpPr>
            <a:spLocks noChangeShapeType="1"/>
          </p:cNvSpPr>
          <p:nvPr/>
        </p:nvSpPr>
        <p:spPr bwMode="auto">
          <a:xfrm>
            <a:off x="3962400" y="3124200"/>
            <a:ext cx="4572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6161" name="Line 16"/>
          <p:cNvSpPr>
            <a:spLocks noChangeShapeType="1"/>
          </p:cNvSpPr>
          <p:nvPr/>
        </p:nvSpPr>
        <p:spPr bwMode="auto">
          <a:xfrm flipV="1">
            <a:off x="5791200" y="2819400"/>
            <a:ext cx="990600" cy="457200"/>
          </a:xfrm>
          <a:prstGeom prst="line">
            <a:avLst/>
          </a:prstGeom>
          <a:noFill/>
          <a:ln w="5715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6162" name="Line 17"/>
          <p:cNvSpPr>
            <a:spLocks noChangeShapeType="1"/>
          </p:cNvSpPr>
          <p:nvPr/>
        </p:nvSpPr>
        <p:spPr bwMode="auto">
          <a:xfrm>
            <a:off x="5791200" y="3429000"/>
            <a:ext cx="990600" cy="228600"/>
          </a:xfrm>
          <a:prstGeom prst="line">
            <a:avLst/>
          </a:prstGeom>
          <a:noFill/>
          <a:ln w="5715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6163" name="Line 18"/>
          <p:cNvSpPr>
            <a:spLocks noChangeShapeType="1"/>
          </p:cNvSpPr>
          <p:nvPr/>
        </p:nvSpPr>
        <p:spPr bwMode="auto">
          <a:xfrm>
            <a:off x="5715000" y="3581400"/>
            <a:ext cx="1143000" cy="1066800"/>
          </a:xfrm>
          <a:prstGeom prst="line">
            <a:avLst/>
          </a:prstGeom>
          <a:noFill/>
          <a:ln w="5715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6164" name="Line 19"/>
          <p:cNvSpPr>
            <a:spLocks noChangeShapeType="1"/>
          </p:cNvSpPr>
          <p:nvPr/>
        </p:nvSpPr>
        <p:spPr bwMode="auto">
          <a:xfrm flipH="1">
            <a:off x="5562602" y="1736725"/>
            <a:ext cx="1204913" cy="701675"/>
          </a:xfrm>
          <a:prstGeom prst="line">
            <a:avLst/>
          </a:prstGeom>
          <a:noFill/>
          <a:ln w="5715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6165" name="Oval 20"/>
          <p:cNvSpPr>
            <a:spLocks noChangeArrowheads="1"/>
          </p:cNvSpPr>
          <p:nvPr/>
        </p:nvSpPr>
        <p:spPr bwMode="auto">
          <a:xfrm>
            <a:off x="4648200" y="4857328"/>
            <a:ext cx="1371600" cy="1524000"/>
          </a:xfrm>
          <a:prstGeom prst="ellipse">
            <a:avLst/>
          </a:prstGeom>
          <a:solidFill>
            <a:srgbClr val="FF8E85"/>
          </a:solidFill>
          <a:ln w="12700">
            <a:solidFill>
              <a:schemeClr val="tx1"/>
            </a:solidFill>
            <a:round/>
            <a:headEnd/>
            <a:tailEnd/>
          </a:ln>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hu-HU" altLang="hu-HU" sz="2200">
                <a:latin typeface="+mn-lt"/>
              </a:rPr>
              <a:t>OpenGL</a:t>
            </a:r>
          </a:p>
        </p:txBody>
      </p:sp>
      <p:graphicFrame>
        <p:nvGraphicFramePr>
          <p:cNvPr id="6149" name="Object 21">
            <a:hlinkClick r:id="" action="ppaction://ole?verb=0"/>
          </p:cNvPr>
          <p:cNvGraphicFramePr>
            <a:graphicFrameLocks/>
          </p:cNvGraphicFramePr>
          <p:nvPr/>
        </p:nvGraphicFramePr>
        <p:xfrm>
          <a:off x="152400" y="4343400"/>
          <a:ext cx="2514600" cy="2362200"/>
        </p:xfrm>
        <a:graphic>
          <a:graphicData uri="http://schemas.openxmlformats.org/presentationml/2006/ole">
            <mc:AlternateContent xmlns:mc="http://schemas.openxmlformats.org/markup-compatibility/2006">
              <mc:Choice xmlns:v="urn:schemas-microsoft-com:vml" Requires="v">
                <p:oleObj spid="_x0000_s6835" name="Klip" r:id="rId8" imgW="3836880" imgH="2923920" progId="MS_ClipArt_Gallery.2">
                  <p:embed/>
                </p:oleObj>
              </mc:Choice>
              <mc:Fallback>
                <p:oleObj name="Klip" r:id="rId8" imgW="3836880" imgH="2923920" progId="MS_ClipArt_Gallery.2">
                  <p:embed/>
                  <p:pic>
                    <p:nvPicPr>
                      <p:cNvPr id="0" name="Object 21"/>
                      <p:cNvPicPr>
                        <a:picLocks noChangeArrowheads="1"/>
                      </p:cNvPicPr>
                      <p:nvPr/>
                    </p:nvPicPr>
                    <p:blipFill>
                      <a:blip r:embed="rId9">
                        <a:lum bright="-44000"/>
                        <a:extLst>
                          <a:ext uri="{28A0092B-C50C-407E-A947-70E740481C1C}">
                            <a14:useLocalDpi xmlns:a14="http://schemas.microsoft.com/office/drawing/2010/main" val="0"/>
                          </a:ext>
                        </a:extLst>
                      </a:blip>
                      <a:srcRect/>
                      <a:stretch>
                        <a:fillRect/>
                      </a:stretch>
                    </p:blipFill>
                    <p:spPr bwMode="auto">
                      <a:xfrm>
                        <a:off x="152400" y="4343400"/>
                        <a:ext cx="25146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166" name="Picture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 y="4724400"/>
            <a:ext cx="155257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6167" name="Oval 23"/>
          <p:cNvSpPr>
            <a:spLocks noChangeArrowheads="1"/>
          </p:cNvSpPr>
          <p:nvPr/>
        </p:nvSpPr>
        <p:spPr bwMode="auto">
          <a:xfrm>
            <a:off x="2819400" y="4876800"/>
            <a:ext cx="1371600" cy="15240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hu-HU" altLang="hu-HU" sz="2200" dirty="0" err="1" smtClean="0">
                <a:latin typeface="+mn-lt"/>
              </a:rPr>
              <a:t>Graphics</a:t>
            </a:r>
            <a:endParaRPr lang="hu-HU" altLang="hu-HU" sz="2200" dirty="0" smtClean="0">
              <a:latin typeface="+mn-lt"/>
            </a:endParaRPr>
          </a:p>
          <a:p>
            <a:pPr algn="ctr"/>
            <a:r>
              <a:rPr lang="hu-HU" altLang="hu-HU" sz="2200" dirty="0" smtClean="0">
                <a:latin typeface="+mn-lt"/>
              </a:rPr>
              <a:t>hardware</a:t>
            </a:r>
            <a:endParaRPr lang="hu-HU" altLang="hu-HU" sz="2200" dirty="0">
              <a:latin typeface="+mn-lt"/>
            </a:endParaRPr>
          </a:p>
        </p:txBody>
      </p:sp>
      <p:sp>
        <p:nvSpPr>
          <p:cNvPr id="6168" name="Line 24"/>
          <p:cNvSpPr>
            <a:spLocks noChangeShapeType="1"/>
          </p:cNvSpPr>
          <p:nvPr/>
        </p:nvSpPr>
        <p:spPr bwMode="auto">
          <a:xfrm flipH="1">
            <a:off x="2057400" y="5638800"/>
            <a:ext cx="762000" cy="14288"/>
          </a:xfrm>
          <a:prstGeom prst="line">
            <a:avLst/>
          </a:prstGeom>
          <a:noFill/>
          <a:ln w="5715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6169" name="Line 25"/>
          <p:cNvSpPr>
            <a:spLocks noChangeShapeType="1"/>
          </p:cNvSpPr>
          <p:nvPr/>
        </p:nvSpPr>
        <p:spPr bwMode="auto">
          <a:xfrm flipH="1">
            <a:off x="4191000" y="5638800"/>
            <a:ext cx="457200" cy="0"/>
          </a:xfrm>
          <a:prstGeom prst="line">
            <a:avLst/>
          </a:prstGeom>
          <a:noFill/>
          <a:ln w="5715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6170" name="Line 26"/>
          <p:cNvSpPr>
            <a:spLocks noChangeShapeType="1"/>
          </p:cNvSpPr>
          <p:nvPr/>
        </p:nvSpPr>
        <p:spPr bwMode="auto">
          <a:xfrm flipH="1">
            <a:off x="6019800" y="5257800"/>
            <a:ext cx="685800" cy="304800"/>
          </a:xfrm>
          <a:prstGeom prst="line">
            <a:avLst/>
          </a:prstGeom>
          <a:noFill/>
          <a:ln w="5715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6171" name="Oval 27"/>
          <p:cNvSpPr>
            <a:spLocks noChangeArrowheads="1"/>
          </p:cNvSpPr>
          <p:nvPr/>
        </p:nvSpPr>
        <p:spPr bwMode="auto">
          <a:xfrm>
            <a:off x="6477000" y="1016001"/>
            <a:ext cx="2362200" cy="54371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endParaRPr lang="hu-HU" altLang="hu-HU">
              <a:latin typeface="+mn-lt"/>
            </a:endParaRPr>
          </a:p>
        </p:txBody>
      </p:sp>
      <p:sp>
        <p:nvSpPr>
          <p:cNvPr id="6172" name="Text Box 28"/>
          <p:cNvSpPr txBox="1">
            <a:spLocks noChangeArrowheads="1"/>
          </p:cNvSpPr>
          <p:nvPr/>
        </p:nvSpPr>
        <p:spPr bwMode="auto">
          <a:xfrm>
            <a:off x="7050401" y="6417334"/>
            <a:ext cx="14460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hu-HU" altLang="hu-HU" sz="2200" dirty="0" err="1" smtClean="0">
                <a:latin typeface="+mn-lt"/>
              </a:rPr>
              <a:t>application</a:t>
            </a:r>
            <a:endParaRPr lang="hu-HU" altLang="hu-HU" sz="2200" dirty="0">
              <a:latin typeface="+mn-lt"/>
            </a:endParaRPr>
          </a:p>
        </p:txBody>
      </p:sp>
      <p:sp>
        <p:nvSpPr>
          <p:cNvPr id="6173" name="Line 29"/>
          <p:cNvSpPr>
            <a:spLocks noChangeShapeType="1"/>
          </p:cNvSpPr>
          <p:nvPr/>
        </p:nvSpPr>
        <p:spPr bwMode="auto">
          <a:xfrm>
            <a:off x="6324600" y="1524000"/>
            <a:ext cx="0" cy="51054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6174" name="Text Box 30"/>
          <p:cNvSpPr txBox="1">
            <a:spLocks noChangeArrowheads="1"/>
          </p:cNvSpPr>
          <p:nvPr/>
        </p:nvSpPr>
        <p:spPr bwMode="auto">
          <a:xfrm>
            <a:off x="4175958" y="1304764"/>
            <a:ext cx="230434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hu-HU" altLang="hu-HU" dirty="0" err="1" smtClean="0">
                <a:latin typeface="+mn-lt"/>
              </a:rPr>
              <a:t>AppWindow</a:t>
            </a:r>
            <a:r>
              <a:rPr lang="hu-HU" altLang="hu-HU" dirty="0" smtClean="0">
                <a:latin typeface="+mn-lt"/>
              </a:rPr>
              <a:t> </a:t>
            </a:r>
            <a:r>
              <a:rPr lang="hu-HU" altLang="hu-HU" dirty="0" err="1" smtClean="0">
                <a:latin typeface="+mn-lt"/>
              </a:rPr>
              <a:t>setup</a:t>
            </a:r>
            <a:endParaRPr lang="hu-HU" altLang="hu-HU" dirty="0">
              <a:latin typeface="+mn-lt"/>
            </a:endParaRPr>
          </a:p>
          <a:p>
            <a:r>
              <a:rPr lang="hu-HU" altLang="hu-HU" dirty="0" err="1" smtClean="0">
                <a:latin typeface="+mn-lt"/>
              </a:rPr>
              <a:t>Callback</a:t>
            </a:r>
            <a:r>
              <a:rPr lang="hu-HU" altLang="hu-HU" dirty="0" smtClean="0">
                <a:latin typeface="+mn-lt"/>
              </a:rPr>
              <a:t> </a:t>
            </a:r>
            <a:r>
              <a:rPr lang="hu-HU" altLang="hu-HU" dirty="0" err="1" smtClean="0">
                <a:latin typeface="+mn-lt"/>
              </a:rPr>
              <a:t>registration</a:t>
            </a:r>
            <a:endParaRPr lang="hu-HU" altLang="hu-HU" dirty="0">
              <a:latin typeface="+mn-lt"/>
            </a:endParaRPr>
          </a:p>
        </p:txBody>
      </p:sp>
      <p:sp>
        <p:nvSpPr>
          <p:cNvPr id="6175" name="Text Box 31"/>
          <p:cNvSpPr txBox="1">
            <a:spLocks noChangeArrowheads="1"/>
          </p:cNvSpPr>
          <p:nvPr/>
        </p:nvSpPr>
        <p:spPr bwMode="auto">
          <a:xfrm>
            <a:off x="5184912" y="4090689"/>
            <a:ext cx="121257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hu-HU" altLang="hu-HU" sz="2200" i="1" dirty="0" err="1" smtClean="0">
                <a:latin typeface="+mn-lt"/>
              </a:rPr>
              <a:t>callbacks</a:t>
            </a:r>
            <a:endParaRPr lang="hu-HU" altLang="hu-HU" sz="2200" i="1" dirty="0">
              <a:latin typeface="+mn-lt"/>
            </a:endParaRPr>
          </a:p>
        </p:txBody>
      </p:sp>
      <p:sp>
        <p:nvSpPr>
          <p:cNvPr id="6176" name="Oval 32"/>
          <p:cNvSpPr>
            <a:spLocks noChangeArrowheads="1"/>
          </p:cNvSpPr>
          <p:nvPr/>
        </p:nvSpPr>
        <p:spPr bwMode="auto">
          <a:xfrm>
            <a:off x="6789738" y="3465513"/>
            <a:ext cx="1828800" cy="6096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hu-HU" altLang="hu-HU" sz="2200">
                <a:latin typeface="+mn-lt"/>
              </a:rPr>
              <a:t>SpecialFunc</a:t>
            </a:r>
          </a:p>
        </p:txBody>
      </p:sp>
      <p:sp>
        <p:nvSpPr>
          <p:cNvPr id="6177" name="Oval 33"/>
          <p:cNvSpPr>
            <a:spLocks noChangeArrowheads="1"/>
          </p:cNvSpPr>
          <p:nvPr/>
        </p:nvSpPr>
        <p:spPr bwMode="auto">
          <a:xfrm>
            <a:off x="6789738" y="4006849"/>
            <a:ext cx="1828800" cy="6096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hu-HU" altLang="hu-HU" sz="2200">
                <a:latin typeface="+mn-lt"/>
              </a:rPr>
              <a:t>Reshape</a:t>
            </a:r>
          </a:p>
        </p:txBody>
      </p:sp>
      <p:sp>
        <p:nvSpPr>
          <p:cNvPr id="6178" name="Oval 41"/>
          <p:cNvSpPr>
            <a:spLocks noChangeArrowheads="1"/>
          </p:cNvSpPr>
          <p:nvPr/>
        </p:nvSpPr>
        <p:spPr bwMode="auto">
          <a:xfrm>
            <a:off x="6804025" y="4508500"/>
            <a:ext cx="1828800" cy="6096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hu-HU" altLang="hu-HU" sz="2200">
                <a:latin typeface="+mn-lt"/>
              </a:rPr>
              <a:t>MouseFunc</a:t>
            </a:r>
          </a:p>
        </p:txBody>
      </p:sp>
      <p:sp>
        <p:nvSpPr>
          <p:cNvPr id="6179" name="Oval 41"/>
          <p:cNvSpPr>
            <a:spLocks noChangeArrowheads="1"/>
          </p:cNvSpPr>
          <p:nvPr/>
        </p:nvSpPr>
        <p:spPr bwMode="auto">
          <a:xfrm>
            <a:off x="6804025" y="5043488"/>
            <a:ext cx="1828800" cy="6096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hu-HU" altLang="hu-HU" sz="2200">
                <a:latin typeface="+mn-lt"/>
              </a:rPr>
              <a:t>MotionFunc</a:t>
            </a:r>
          </a:p>
        </p:txBody>
      </p:sp>
      <p:sp>
        <p:nvSpPr>
          <p:cNvPr id="6180" name="Oval 10"/>
          <p:cNvSpPr>
            <a:spLocks noChangeArrowheads="1"/>
          </p:cNvSpPr>
          <p:nvPr/>
        </p:nvSpPr>
        <p:spPr bwMode="auto">
          <a:xfrm>
            <a:off x="6696075" y="2963863"/>
            <a:ext cx="2052638" cy="6096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hu-HU" altLang="hu-HU" sz="2200">
                <a:latin typeface="+mn-lt"/>
              </a:rPr>
              <a:t>KeyboadUpFunc</a:t>
            </a:r>
          </a:p>
        </p:txBody>
      </p:sp>
      <p:sp>
        <p:nvSpPr>
          <p:cNvPr id="2" name="Cím 1"/>
          <p:cNvSpPr>
            <a:spLocks noGrp="1"/>
          </p:cNvSpPr>
          <p:nvPr>
            <p:ph type="title"/>
          </p:nvPr>
        </p:nvSpPr>
        <p:spPr>
          <a:xfrm>
            <a:off x="2362200" y="116632"/>
            <a:ext cx="6324600" cy="1143000"/>
          </a:xfrm>
        </p:spPr>
        <p:txBody>
          <a:bodyPr/>
          <a:lstStyle/>
          <a:p>
            <a:r>
              <a:rPr lang="hu-HU" dirty="0" err="1" smtClean="0">
                <a:solidFill>
                  <a:srgbClr val="FF0000"/>
                </a:solidFill>
              </a:rPr>
              <a:t>Event</a:t>
            </a:r>
            <a:r>
              <a:rPr lang="hu-HU" dirty="0" smtClean="0">
                <a:solidFill>
                  <a:srgbClr val="FF0000"/>
                </a:solidFill>
              </a:rPr>
              <a:t> </a:t>
            </a:r>
            <a:r>
              <a:rPr lang="hu-HU" dirty="0" err="1" smtClean="0">
                <a:solidFill>
                  <a:srgbClr val="FF0000"/>
                </a:solidFill>
              </a:rPr>
              <a:t>handling</a:t>
            </a:r>
            <a:r>
              <a:rPr lang="hu-HU" dirty="0" smtClean="0">
                <a:solidFill>
                  <a:srgbClr val="FF0000"/>
                </a:solidFill>
              </a:rPr>
              <a:t> (GLUT)</a:t>
            </a:r>
            <a:endParaRPr lang="hu-HU" dirty="0">
              <a:solidFill>
                <a:srgbClr val="FF0000"/>
              </a:solidFill>
            </a:endParaRPr>
          </a:p>
        </p:txBody>
      </p:sp>
      <p:graphicFrame>
        <p:nvGraphicFramePr>
          <p:cNvPr id="6148" name="Object 5"/>
          <p:cNvGraphicFramePr>
            <a:graphicFrameLocks noChangeAspect="1"/>
          </p:cNvGraphicFramePr>
          <p:nvPr>
            <p:extLst>
              <p:ext uri="{D42A27DB-BD31-4B8C-83A1-F6EECF244321}">
                <p14:modId xmlns:p14="http://schemas.microsoft.com/office/powerpoint/2010/main" val="3927602887"/>
              </p:ext>
            </p:extLst>
          </p:nvPr>
        </p:nvGraphicFramePr>
        <p:xfrm>
          <a:off x="685802" y="2743200"/>
          <a:ext cx="1431925" cy="1471613"/>
        </p:xfrm>
        <a:graphic>
          <a:graphicData uri="http://schemas.openxmlformats.org/presentationml/2006/ole">
            <mc:AlternateContent xmlns:mc="http://schemas.openxmlformats.org/markup-compatibility/2006">
              <mc:Choice xmlns:v="urn:schemas-microsoft-com:vml" Requires="v">
                <p:oleObj spid="_x0000_s6836" name="Klip" r:id="rId11" imgW="3063600" imgH="3147480" progId="MS_ClipArt_Gallery.2">
                  <p:embed/>
                </p:oleObj>
              </mc:Choice>
              <mc:Fallback>
                <p:oleObj name="Klip" r:id="rId11" imgW="3063600" imgH="3147480" progId="MS_ClipArt_Gallery.2">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5802" y="2743200"/>
                        <a:ext cx="1431925" cy="147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en-US" dirty="0" smtClean="0">
                <a:solidFill>
                  <a:srgbClr val="FF0000"/>
                </a:solidFill>
              </a:rPr>
              <a:t>Correspondence of texture and image spaces</a:t>
            </a:r>
            <a:endParaRPr lang="en-US" dirty="0">
              <a:solidFill>
                <a:srgbClr val="FF0000"/>
              </a:solidFill>
            </a:endParaRPr>
          </a:p>
        </p:txBody>
      </p:sp>
      <p:pic>
        <p:nvPicPr>
          <p:cNvPr id="4" name="Picture 2"/>
          <p:cNvPicPr>
            <a:picLocks noChangeAspect="1" noChangeArrowheads="1"/>
          </p:cNvPicPr>
          <p:nvPr/>
        </p:nvPicPr>
        <p:blipFill>
          <a:blip r:embed="rId3" cstate="print"/>
          <a:srcRect l="81538" t="43077" r="3077" b="31671"/>
          <a:stretch>
            <a:fillRect/>
          </a:stretch>
        </p:blipFill>
        <p:spPr bwMode="auto">
          <a:xfrm>
            <a:off x="4783762" y="1561628"/>
            <a:ext cx="3424642" cy="3690745"/>
          </a:xfrm>
          <a:prstGeom prst="rect">
            <a:avLst/>
          </a:prstGeom>
          <a:noFill/>
          <a:ln w="9525">
            <a:noFill/>
            <a:miter lim="800000"/>
            <a:headEnd/>
            <a:tailEnd/>
          </a:ln>
        </p:spPr>
      </p:pic>
      <p:sp>
        <p:nvSpPr>
          <p:cNvPr id="5" name="Szövegdoboz 4"/>
          <p:cNvSpPr txBox="1"/>
          <p:nvPr/>
        </p:nvSpPr>
        <p:spPr>
          <a:xfrm>
            <a:off x="1511660" y="5265204"/>
            <a:ext cx="2485809" cy="584775"/>
          </a:xfrm>
          <a:prstGeom prst="rect">
            <a:avLst/>
          </a:prstGeom>
          <a:noFill/>
        </p:spPr>
        <p:txBody>
          <a:bodyPr wrap="none" rtlCol="0">
            <a:spAutoFit/>
          </a:bodyPr>
          <a:lstStyle/>
          <a:p>
            <a:r>
              <a:rPr lang="hu-HU" sz="3200" dirty="0" err="1" smtClean="0">
                <a:latin typeface="+mn-lt"/>
              </a:rPr>
              <a:t>Magnification</a:t>
            </a:r>
            <a:endParaRPr lang="en-US" sz="3200" dirty="0">
              <a:latin typeface="+mn-lt"/>
            </a:endParaRPr>
          </a:p>
        </p:txBody>
      </p:sp>
      <p:sp>
        <p:nvSpPr>
          <p:cNvPr id="6" name="Szövegdoboz 5"/>
          <p:cNvSpPr txBox="1"/>
          <p:nvPr/>
        </p:nvSpPr>
        <p:spPr>
          <a:xfrm>
            <a:off x="5401456" y="5292497"/>
            <a:ext cx="2189254" cy="584775"/>
          </a:xfrm>
          <a:prstGeom prst="rect">
            <a:avLst/>
          </a:prstGeom>
          <a:noFill/>
        </p:spPr>
        <p:txBody>
          <a:bodyPr wrap="none" rtlCol="0">
            <a:spAutoFit/>
          </a:bodyPr>
          <a:lstStyle/>
          <a:p>
            <a:r>
              <a:rPr lang="hu-HU" sz="3200" dirty="0" err="1" smtClean="0">
                <a:latin typeface="+mn-lt"/>
              </a:rPr>
              <a:t>Minification</a:t>
            </a:r>
            <a:endParaRPr lang="en-US" sz="3200" dirty="0">
              <a:latin typeface="+mn-lt"/>
            </a:endParaRPr>
          </a:p>
        </p:txBody>
      </p:sp>
      <p:pic>
        <p:nvPicPr>
          <p:cNvPr id="4505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3" y="1556882"/>
            <a:ext cx="3667302" cy="3708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églalap 6"/>
          <p:cNvSpPr/>
          <p:nvPr/>
        </p:nvSpPr>
        <p:spPr>
          <a:xfrm>
            <a:off x="148281" y="6056959"/>
            <a:ext cx="9000824" cy="646331"/>
          </a:xfrm>
          <a:prstGeom prst="rect">
            <a:avLst/>
          </a:prstGeom>
        </p:spPr>
        <p:txBody>
          <a:bodyPr wrap="square">
            <a:spAutoFit/>
          </a:bodyPr>
          <a:lstStyle/>
          <a:p>
            <a:pPr lvl="0"/>
            <a:r>
              <a:rPr lang="hu-HU" altLang="en-US" sz="1800" b="1" dirty="0" err="1" smtClean="0">
                <a:solidFill>
                  <a:prstClr val="black"/>
                </a:solidFill>
                <a:latin typeface="Courier New" panose="02070309020205020404" pitchFamily="49" charset="0"/>
                <a:cs typeface="Courier New" panose="02070309020205020404" pitchFamily="49" charset="0"/>
              </a:rPr>
              <a:t>glTexParameteri</a:t>
            </a:r>
            <a:r>
              <a:rPr lang="hu-HU" altLang="en-US" sz="1800" b="1" dirty="0" smtClean="0">
                <a:solidFill>
                  <a:prstClr val="black"/>
                </a:solidFill>
                <a:latin typeface="Courier New" panose="02070309020205020404" pitchFamily="49" charset="0"/>
                <a:cs typeface="Courier New" panose="02070309020205020404" pitchFamily="49" charset="0"/>
              </a:rPr>
              <a:t>(GL_TEXTURE_2D,</a:t>
            </a:r>
            <a:r>
              <a:rPr lang="hu-HU" altLang="en-US" sz="1800" b="1" dirty="0" smtClean="0">
                <a:solidFill>
                  <a:srgbClr val="FF0000"/>
                </a:solidFill>
                <a:latin typeface="Courier New" panose="02070309020205020404" pitchFamily="49" charset="0"/>
                <a:cs typeface="Courier New" panose="02070309020205020404" pitchFamily="49" charset="0"/>
              </a:rPr>
              <a:t>GL_TEXTURE_MAG_FILTER,GL_NEAREST</a:t>
            </a:r>
            <a:r>
              <a:rPr lang="hu-HU" altLang="en-US" sz="1800" b="1" dirty="0" smtClean="0">
                <a:solidFill>
                  <a:prstClr val="black"/>
                </a:solidFill>
                <a:latin typeface="Courier New" panose="02070309020205020404" pitchFamily="49" charset="0"/>
                <a:cs typeface="Courier New" panose="02070309020205020404" pitchFamily="49" charset="0"/>
              </a:rPr>
              <a:t>);</a:t>
            </a:r>
            <a:endParaRPr lang="en-US" altLang="en-US" sz="1800" b="1" dirty="0" smtClean="0">
              <a:solidFill>
                <a:prstClr val="black"/>
              </a:solidFill>
              <a:latin typeface="Courier New" panose="02070309020205020404" pitchFamily="49" charset="0"/>
              <a:cs typeface="Courier New" panose="02070309020205020404" pitchFamily="49" charset="0"/>
            </a:endParaRPr>
          </a:p>
          <a:p>
            <a:pPr lvl="0"/>
            <a:r>
              <a:rPr lang="hu-HU" altLang="en-US" sz="1800" b="1" dirty="0" err="1" smtClean="0">
                <a:solidFill>
                  <a:prstClr val="black"/>
                </a:solidFill>
                <a:latin typeface="Courier New" panose="02070309020205020404" pitchFamily="49" charset="0"/>
                <a:cs typeface="Courier New" panose="02070309020205020404" pitchFamily="49" charset="0"/>
              </a:rPr>
              <a:t>glTexParameteri</a:t>
            </a:r>
            <a:r>
              <a:rPr lang="hu-HU" altLang="en-US" sz="1800" b="1" dirty="0" smtClean="0">
                <a:solidFill>
                  <a:prstClr val="black"/>
                </a:solidFill>
                <a:latin typeface="Courier New" panose="02070309020205020404" pitchFamily="49" charset="0"/>
                <a:cs typeface="Courier New" panose="02070309020205020404" pitchFamily="49" charset="0"/>
              </a:rPr>
              <a:t>(GL_TEXTURE_2D,</a:t>
            </a:r>
            <a:r>
              <a:rPr lang="hu-HU" altLang="en-US" sz="1800" b="1" dirty="0" smtClean="0">
                <a:solidFill>
                  <a:srgbClr val="FF0000"/>
                </a:solidFill>
                <a:latin typeface="Courier New" panose="02070309020205020404" pitchFamily="49" charset="0"/>
                <a:cs typeface="Courier New" panose="02070309020205020404" pitchFamily="49" charset="0"/>
              </a:rPr>
              <a:t>GL_TEXTURE_M</a:t>
            </a:r>
            <a:r>
              <a:rPr lang="en-US" altLang="en-US" sz="1800" b="1" dirty="0" smtClean="0">
                <a:solidFill>
                  <a:srgbClr val="FF0000"/>
                </a:solidFill>
                <a:latin typeface="Courier New" panose="02070309020205020404" pitchFamily="49" charset="0"/>
                <a:cs typeface="Courier New" panose="02070309020205020404" pitchFamily="49" charset="0"/>
              </a:rPr>
              <a:t>IN</a:t>
            </a:r>
            <a:r>
              <a:rPr lang="hu-HU" altLang="en-US" sz="1800" b="1" dirty="0" smtClean="0">
                <a:solidFill>
                  <a:srgbClr val="FF0000"/>
                </a:solidFill>
                <a:latin typeface="Courier New" panose="02070309020205020404" pitchFamily="49" charset="0"/>
                <a:cs typeface="Courier New" panose="02070309020205020404" pitchFamily="49" charset="0"/>
              </a:rPr>
              <a:t>_FILTER,GL_NEAREST</a:t>
            </a:r>
            <a:r>
              <a:rPr lang="hu-HU" altLang="en-US" sz="1800" b="1" dirty="0" smtClean="0">
                <a:solidFill>
                  <a:prstClr val="black"/>
                </a:solidFill>
                <a:latin typeface="Courier New" panose="02070309020205020404" pitchFamily="49" charset="0"/>
                <a:cs typeface="Courier New" panose="02070309020205020404" pitchFamily="49" charset="0"/>
              </a:rPr>
              <a:t>);</a:t>
            </a:r>
            <a:endParaRPr lang="en-US" altLang="en-US" sz="1800" b="1" dirty="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8905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4" descr="mip-ma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41608"/>
            <a:ext cx="4852988" cy="392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114" name="Rectangle 2"/>
          <p:cNvSpPr>
            <a:spLocks noGrp="1" noChangeArrowheads="1"/>
          </p:cNvSpPr>
          <p:nvPr>
            <p:ph type="title"/>
          </p:nvPr>
        </p:nvSpPr>
        <p:spPr>
          <a:xfrm>
            <a:off x="457199" y="274638"/>
            <a:ext cx="8397433" cy="1143000"/>
          </a:xfrm>
        </p:spPr>
        <p:txBody>
          <a:bodyPr>
            <a:normAutofit fontScale="90000"/>
          </a:bodyPr>
          <a:lstStyle/>
          <a:p>
            <a:pPr>
              <a:defRPr/>
            </a:pPr>
            <a:r>
              <a:rPr lang="hu-HU" dirty="0" err="1" smtClean="0">
                <a:solidFill>
                  <a:srgbClr val="FF0000"/>
                </a:solidFill>
              </a:rPr>
              <a:t>Mip-map</a:t>
            </a:r>
            <a:r>
              <a:rPr lang="en-US" dirty="0" smtClean="0">
                <a:solidFill>
                  <a:srgbClr val="FF0000"/>
                </a:solidFill>
              </a:rPr>
              <a:t> (</a:t>
            </a:r>
            <a:r>
              <a:rPr lang="en-US" dirty="0" err="1" smtClean="0">
                <a:solidFill>
                  <a:srgbClr val="FF0000"/>
                </a:solidFill>
              </a:rPr>
              <a:t>multum</a:t>
            </a:r>
            <a:r>
              <a:rPr lang="en-US" dirty="0" smtClean="0">
                <a:solidFill>
                  <a:srgbClr val="FF0000"/>
                </a:solidFill>
              </a:rPr>
              <a:t> in parvo)</a:t>
            </a:r>
            <a:r>
              <a:rPr lang="hu-HU" dirty="0" smtClean="0">
                <a:solidFill>
                  <a:srgbClr val="FF0000"/>
                </a:solidFill>
              </a:rPr>
              <a:t/>
            </a:r>
            <a:br>
              <a:rPr lang="hu-HU" dirty="0" smtClean="0">
                <a:solidFill>
                  <a:srgbClr val="FF0000"/>
                </a:solidFill>
              </a:rPr>
            </a:br>
            <a:r>
              <a:rPr lang="en-US" dirty="0" smtClean="0">
                <a:solidFill>
                  <a:srgbClr val="FF0000"/>
                </a:solidFill>
              </a:rPr>
              <a:t>Good for </a:t>
            </a:r>
            <a:r>
              <a:rPr lang="en-US" dirty="0" err="1" smtClean="0">
                <a:solidFill>
                  <a:srgbClr val="FF0000"/>
                </a:solidFill>
              </a:rPr>
              <a:t>minification</a:t>
            </a:r>
            <a:endParaRPr lang="hu-HU" dirty="0">
              <a:solidFill>
                <a:srgbClr val="FF0000"/>
              </a:solidFill>
            </a:endParaRPr>
          </a:p>
        </p:txBody>
      </p:sp>
      <p:sp>
        <p:nvSpPr>
          <p:cNvPr id="18436" name="Line 5"/>
          <p:cNvSpPr>
            <a:spLocks noChangeShapeType="1"/>
          </p:cNvSpPr>
          <p:nvPr/>
        </p:nvSpPr>
        <p:spPr bwMode="auto">
          <a:xfrm flipV="1">
            <a:off x="5715000" y="1762899"/>
            <a:ext cx="0" cy="2133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37" name="Line 6"/>
          <p:cNvSpPr>
            <a:spLocks noChangeShapeType="1"/>
          </p:cNvSpPr>
          <p:nvPr/>
        </p:nvSpPr>
        <p:spPr bwMode="auto">
          <a:xfrm>
            <a:off x="5715000" y="3896499"/>
            <a:ext cx="1905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38" name="Rectangle 13"/>
          <p:cNvSpPr>
            <a:spLocks noChangeArrowheads="1"/>
          </p:cNvSpPr>
          <p:nvPr/>
        </p:nvSpPr>
        <p:spPr bwMode="auto">
          <a:xfrm>
            <a:off x="5867400" y="2067699"/>
            <a:ext cx="1905000" cy="1600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8439" name="Rectangle 14"/>
          <p:cNvSpPr>
            <a:spLocks noChangeArrowheads="1"/>
          </p:cNvSpPr>
          <p:nvPr/>
        </p:nvSpPr>
        <p:spPr bwMode="auto">
          <a:xfrm>
            <a:off x="6629400" y="2677299"/>
            <a:ext cx="152400" cy="152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8441" name="Freeform 19"/>
          <p:cNvSpPr>
            <a:spLocks/>
          </p:cNvSpPr>
          <p:nvPr/>
        </p:nvSpPr>
        <p:spPr bwMode="auto">
          <a:xfrm>
            <a:off x="6477000" y="2372499"/>
            <a:ext cx="457200" cy="685800"/>
          </a:xfrm>
          <a:custGeom>
            <a:avLst/>
            <a:gdLst>
              <a:gd name="T0" fmla="*/ 2147483647 w 528"/>
              <a:gd name="T1" fmla="*/ 0 h 384"/>
              <a:gd name="T2" fmla="*/ 0 w 528"/>
              <a:gd name="T3" fmla="*/ 2147483647 h 384"/>
              <a:gd name="T4" fmla="*/ 2147483647 w 528"/>
              <a:gd name="T5" fmla="*/ 2147483647 h 384"/>
              <a:gd name="T6" fmla="*/ 2147483647 w 528"/>
              <a:gd name="T7" fmla="*/ 0 h 384"/>
              <a:gd name="T8" fmla="*/ 0 60000 65536"/>
              <a:gd name="T9" fmla="*/ 0 60000 65536"/>
              <a:gd name="T10" fmla="*/ 0 60000 65536"/>
              <a:gd name="T11" fmla="*/ 0 60000 65536"/>
              <a:gd name="T12" fmla="*/ 0 w 528"/>
              <a:gd name="T13" fmla="*/ 0 h 384"/>
              <a:gd name="T14" fmla="*/ 528 w 528"/>
              <a:gd name="T15" fmla="*/ 384 h 384"/>
            </a:gdLst>
            <a:ahLst/>
            <a:cxnLst>
              <a:cxn ang="T8">
                <a:pos x="T0" y="T1"/>
              </a:cxn>
              <a:cxn ang="T9">
                <a:pos x="T2" y="T3"/>
              </a:cxn>
              <a:cxn ang="T10">
                <a:pos x="T4" y="T5"/>
              </a:cxn>
              <a:cxn ang="T11">
                <a:pos x="T6" y="T7"/>
              </a:cxn>
            </a:cxnLst>
            <a:rect l="T12" t="T13" r="T14" b="T15"/>
            <a:pathLst>
              <a:path w="528" h="384">
                <a:moveTo>
                  <a:pt x="288" y="0"/>
                </a:moveTo>
                <a:lnTo>
                  <a:pt x="0" y="288"/>
                </a:lnTo>
                <a:lnTo>
                  <a:pt x="528" y="384"/>
                </a:lnTo>
                <a:lnTo>
                  <a:pt x="288" y="0"/>
                </a:lnTo>
                <a:close/>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2" name="Rectangle 21"/>
          <p:cNvSpPr>
            <a:spLocks noChangeArrowheads="1"/>
          </p:cNvSpPr>
          <p:nvPr/>
        </p:nvSpPr>
        <p:spPr bwMode="auto">
          <a:xfrm>
            <a:off x="2057400" y="2051208"/>
            <a:ext cx="609600" cy="685800"/>
          </a:xfrm>
          <a:prstGeom prst="rect">
            <a:avLst/>
          </a:prstGeom>
          <a:noFill/>
          <a:ln w="57150">
            <a:solidFill>
              <a:schemeClr val="tx2">
                <a:lumMod val="40000"/>
                <a:lumOff val="6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8443" name="Line 23"/>
          <p:cNvSpPr>
            <a:spLocks noChangeShapeType="1"/>
          </p:cNvSpPr>
          <p:nvPr/>
        </p:nvSpPr>
        <p:spPr bwMode="auto">
          <a:xfrm flipH="1" flipV="1">
            <a:off x="2362200" y="2432208"/>
            <a:ext cx="2209800" cy="2057400"/>
          </a:xfrm>
          <a:prstGeom prst="line">
            <a:avLst/>
          </a:prstGeom>
          <a:noFill/>
          <a:ln w="38100">
            <a:solidFill>
              <a:schemeClr val="hlink"/>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4" name="Rectangle 25"/>
          <p:cNvSpPr>
            <a:spLocks noChangeArrowheads="1"/>
          </p:cNvSpPr>
          <p:nvPr/>
        </p:nvSpPr>
        <p:spPr bwMode="auto">
          <a:xfrm>
            <a:off x="7239000" y="3972699"/>
            <a:ext cx="309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r>
              <a:rPr lang="hu-HU" altLang="en-US" i="1"/>
              <a:t>X</a:t>
            </a:r>
          </a:p>
        </p:txBody>
      </p:sp>
      <p:sp>
        <p:nvSpPr>
          <p:cNvPr id="18445" name="Rectangle 26"/>
          <p:cNvSpPr>
            <a:spLocks noChangeArrowheads="1"/>
          </p:cNvSpPr>
          <p:nvPr/>
        </p:nvSpPr>
        <p:spPr bwMode="auto">
          <a:xfrm>
            <a:off x="5791200" y="1610499"/>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r>
              <a:rPr lang="hu-HU" altLang="en-US" i="1" dirty="0"/>
              <a:t>Y</a:t>
            </a:r>
          </a:p>
        </p:txBody>
      </p:sp>
      <p:sp>
        <p:nvSpPr>
          <p:cNvPr id="3" name="Szabadkézi sokszög 2"/>
          <p:cNvSpPr/>
          <p:nvPr/>
        </p:nvSpPr>
        <p:spPr>
          <a:xfrm>
            <a:off x="2004060" y="1948338"/>
            <a:ext cx="1062990" cy="788670"/>
          </a:xfrm>
          <a:custGeom>
            <a:avLst/>
            <a:gdLst>
              <a:gd name="connsiteX0" fmla="*/ 346710 w 1409700"/>
              <a:gd name="connsiteY0" fmla="*/ 0 h 788670"/>
              <a:gd name="connsiteX1" fmla="*/ 0 w 1409700"/>
              <a:gd name="connsiteY1" fmla="*/ 483870 h 788670"/>
              <a:gd name="connsiteX2" fmla="*/ 1104900 w 1409700"/>
              <a:gd name="connsiteY2" fmla="*/ 788670 h 788670"/>
              <a:gd name="connsiteX3" fmla="*/ 1409700 w 1409700"/>
              <a:gd name="connsiteY3" fmla="*/ 259080 h 788670"/>
              <a:gd name="connsiteX4" fmla="*/ 346710 w 1409700"/>
              <a:gd name="connsiteY4" fmla="*/ 0 h 788670"/>
              <a:gd name="connsiteX0" fmla="*/ 346710 w 1409700"/>
              <a:gd name="connsiteY0" fmla="*/ 0 h 788670"/>
              <a:gd name="connsiteX1" fmla="*/ 0 w 1409700"/>
              <a:gd name="connsiteY1" fmla="*/ 502920 h 788670"/>
              <a:gd name="connsiteX2" fmla="*/ 1104900 w 1409700"/>
              <a:gd name="connsiteY2" fmla="*/ 788670 h 788670"/>
              <a:gd name="connsiteX3" fmla="*/ 1409700 w 1409700"/>
              <a:gd name="connsiteY3" fmla="*/ 259080 h 788670"/>
              <a:gd name="connsiteX4" fmla="*/ 346710 w 1409700"/>
              <a:gd name="connsiteY4" fmla="*/ 0 h 788670"/>
              <a:gd name="connsiteX0" fmla="*/ 339090 w 1402080"/>
              <a:gd name="connsiteY0" fmla="*/ 0 h 788670"/>
              <a:gd name="connsiteX1" fmla="*/ 0 w 1402080"/>
              <a:gd name="connsiteY1" fmla="*/ 537210 h 788670"/>
              <a:gd name="connsiteX2" fmla="*/ 1097280 w 1402080"/>
              <a:gd name="connsiteY2" fmla="*/ 788670 h 788670"/>
              <a:gd name="connsiteX3" fmla="*/ 1402080 w 1402080"/>
              <a:gd name="connsiteY3" fmla="*/ 259080 h 788670"/>
              <a:gd name="connsiteX4" fmla="*/ 339090 w 1402080"/>
              <a:gd name="connsiteY4" fmla="*/ 0 h 788670"/>
              <a:gd name="connsiteX0" fmla="*/ 0 w 1062990"/>
              <a:gd name="connsiteY0" fmla="*/ 0 h 788670"/>
              <a:gd name="connsiteX1" fmla="*/ 135923 w 1062990"/>
              <a:gd name="connsiteY1" fmla="*/ 739091 h 788670"/>
              <a:gd name="connsiteX2" fmla="*/ 758190 w 1062990"/>
              <a:gd name="connsiteY2" fmla="*/ 788670 h 788670"/>
              <a:gd name="connsiteX3" fmla="*/ 1062990 w 1062990"/>
              <a:gd name="connsiteY3" fmla="*/ 259080 h 788670"/>
              <a:gd name="connsiteX4" fmla="*/ 0 w 1062990"/>
              <a:gd name="connsiteY4" fmla="*/ 0 h 788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990" h="788670">
                <a:moveTo>
                  <a:pt x="0" y="0"/>
                </a:moveTo>
                <a:lnTo>
                  <a:pt x="135923" y="739091"/>
                </a:lnTo>
                <a:lnTo>
                  <a:pt x="758190" y="788670"/>
                </a:lnTo>
                <a:lnTo>
                  <a:pt x="1062990" y="259080"/>
                </a:lnTo>
                <a:lnTo>
                  <a:pt x="0" y="0"/>
                </a:lnTo>
                <a:close/>
              </a:path>
            </a:pathLst>
          </a:custGeom>
          <a:noFill/>
          <a:ln w="571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ine 15"/>
          <p:cNvSpPr>
            <a:spLocks noChangeShapeType="1"/>
          </p:cNvSpPr>
          <p:nvPr/>
        </p:nvSpPr>
        <p:spPr bwMode="auto">
          <a:xfrm>
            <a:off x="2286000" y="2356007"/>
            <a:ext cx="4419600" cy="397491"/>
          </a:xfrm>
          <a:prstGeom prst="line">
            <a:avLst/>
          </a:prstGeom>
          <a:noFill/>
          <a:ln w="38100">
            <a:solidFill>
              <a:schemeClr val="hlink"/>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Rectangle 24"/>
          <p:cNvSpPr>
            <a:spLocks noChangeArrowheads="1"/>
          </p:cNvSpPr>
          <p:nvPr/>
        </p:nvSpPr>
        <p:spPr bwMode="auto">
          <a:xfrm>
            <a:off x="-1" y="5324493"/>
            <a:ext cx="9143999" cy="141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r>
              <a:rPr lang="en-US" altLang="en-US" sz="1800" b="1" dirty="0" smtClean="0">
                <a:latin typeface="Courier New" panose="02070309020205020404" pitchFamily="49" charset="0"/>
                <a:cs typeface="Courier New" panose="02070309020205020404" pitchFamily="49" charset="0"/>
              </a:rPr>
              <a:t>a) </a:t>
            </a:r>
            <a:r>
              <a:rPr lang="hu-HU" altLang="en-US" sz="1800" b="1" dirty="0" err="1" smtClean="0">
                <a:latin typeface="Courier New" panose="02070309020205020404" pitchFamily="49" charset="0"/>
                <a:cs typeface="Courier New" panose="02070309020205020404" pitchFamily="49" charset="0"/>
              </a:rPr>
              <a:t>glTexParameteri</a:t>
            </a:r>
            <a:r>
              <a:rPr lang="hu-HU" altLang="en-US" sz="1800" b="1" dirty="0" smtClean="0">
                <a:latin typeface="Courier New" panose="02070309020205020404" pitchFamily="49" charset="0"/>
                <a:cs typeface="Courier New" panose="02070309020205020404" pitchFamily="49" charset="0"/>
              </a:rPr>
              <a:t>(GL_TEXTURE_2D</a:t>
            </a:r>
            <a:r>
              <a:rPr lang="hu-HU" altLang="en-US" sz="1800" b="1" dirty="0">
                <a:latin typeface="Courier New" panose="02070309020205020404" pitchFamily="49" charset="0"/>
                <a:cs typeface="Courier New" panose="02070309020205020404" pitchFamily="49" charset="0"/>
              </a:rPr>
              <a:t>, </a:t>
            </a:r>
            <a:r>
              <a:rPr lang="hu-HU" altLang="en-US" sz="1800" b="1" dirty="0" smtClean="0">
                <a:solidFill>
                  <a:srgbClr val="FF0000"/>
                </a:solidFill>
                <a:latin typeface="Courier New" panose="02070309020205020404" pitchFamily="49" charset="0"/>
                <a:cs typeface="Courier New" panose="02070309020205020404" pitchFamily="49" charset="0"/>
              </a:rPr>
              <a:t>GL_TEXTURE_MIN_FILTER</a:t>
            </a:r>
            <a:r>
              <a:rPr lang="hu-HU" altLang="en-US" sz="1800" b="1" dirty="0" smtClean="0">
                <a:latin typeface="Courier New" panose="02070309020205020404" pitchFamily="49" charset="0"/>
                <a:cs typeface="Courier New" panose="02070309020205020404" pitchFamily="49" charset="0"/>
              </a:rPr>
              <a:t>,</a:t>
            </a:r>
          </a:p>
          <a:p>
            <a:r>
              <a:rPr lang="hu-HU" altLang="en-US" sz="1800" b="1" dirty="0">
                <a:latin typeface="Courier New" panose="02070309020205020404" pitchFamily="49" charset="0"/>
                <a:cs typeface="Courier New" panose="02070309020205020404" pitchFamily="49" charset="0"/>
              </a:rPr>
              <a:t> </a:t>
            </a:r>
            <a:r>
              <a:rPr lang="hu-HU" altLang="en-US" sz="1800" b="1" dirty="0" smtClean="0">
                <a:latin typeface="Courier New" panose="02070309020205020404" pitchFamily="49" charset="0"/>
                <a:cs typeface="Courier New" panose="02070309020205020404" pitchFamily="49" charset="0"/>
              </a:rPr>
              <a:t>               </a:t>
            </a:r>
            <a:r>
              <a:rPr lang="hu-HU" altLang="en-US" sz="1800" b="1" dirty="0" smtClean="0">
                <a:solidFill>
                  <a:srgbClr val="FF0000"/>
                </a:solidFill>
                <a:latin typeface="Courier New" panose="02070309020205020404" pitchFamily="49" charset="0"/>
                <a:cs typeface="Courier New" panose="02070309020205020404" pitchFamily="49" charset="0"/>
              </a:rPr>
              <a:t>GL_LINEAR_MIPMAP_NEAREST</a:t>
            </a:r>
            <a:r>
              <a:rPr lang="hu-HU" altLang="en-US" sz="1800" b="1" dirty="0" smtClean="0">
                <a:latin typeface="Courier New" panose="02070309020205020404" pitchFamily="49" charset="0"/>
                <a:cs typeface="Courier New" panose="02070309020205020404" pitchFamily="49" charset="0"/>
              </a:rPr>
              <a:t>);</a:t>
            </a:r>
            <a:r>
              <a:rPr lang="en-US" altLang="en-US" sz="1800" b="1" dirty="0" smtClean="0">
                <a:latin typeface="Courier New" panose="02070309020205020404" pitchFamily="49" charset="0"/>
                <a:cs typeface="Courier New" panose="02070309020205020404" pitchFamily="49" charset="0"/>
              </a:rPr>
              <a:t> // </a:t>
            </a:r>
            <a:r>
              <a:rPr lang="en-US" altLang="en-US" sz="1800" b="1" dirty="0" err="1" smtClean="0">
                <a:latin typeface="Courier New" panose="02070309020205020404" pitchFamily="49" charset="0"/>
                <a:cs typeface="Courier New" panose="02070309020205020404" pitchFamily="49" charset="0"/>
              </a:rPr>
              <a:t>Mip</a:t>
            </a:r>
            <a:r>
              <a:rPr lang="en-US" altLang="en-US" sz="1800" b="1" dirty="0" smtClean="0">
                <a:latin typeface="Courier New" panose="02070309020205020404" pitchFamily="49" charset="0"/>
                <a:cs typeface="Courier New" panose="02070309020205020404" pitchFamily="49" charset="0"/>
              </a:rPr>
              <a:t>-mapping </a:t>
            </a:r>
          </a:p>
          <a:p>
            <a:endParaRPr lang="en-US" altLang="en-US" sz="1100" b="1" dirty="0" smtClean="0">
              <a:latin typeface="Courier New" panose="02070309020205020404" pitchFamily="49" charset="0"/>
              <a:cs typeface="Courier New" panose="02070309020205020404" pitchFamily="49" charset="0"/>
            </a:endParaRPr>
          </a:p>
          <a:p>
            <a:r>
              <a:rPr lang="en-US" altLang="en-US" sz="1800" b="1" dirty="0" smtClean="0">
                <a:latin typeface="Courier New" panose="02070309020205020404" pitchFamily="49" charset="0"/>
                <a:cs typeface="Courier New" panose="02070309020205020404" pitchFamily="49" charset="0"/>
              </a:rPr>
              <a:t>b) </a:t>
            </a:r>
            <a:r>
              <a:rPr lang="hu-HU" altLang="en-US" sz="1800" b="1" dirty="0" err="1" smtClean="0">
                <a:latin typeface="Courier New" panose="02070309020205020404" pitchFamily="49" charset="0"/>
                <a:cs typeface="Courier New" panose="02070309020205020404" pitchFamily="49" charset="0"/>
              </a:rPr>
              <a:t>glTexParameteri</a:t>
            </a:r>
            <a:r>
              <a:rPr lang="hu-HU" altLang="en-US" sz="1800" b="1" dirty="0" smtClean="0">
                <a:latin typeface="Courier New" panose="02070309020205020404" pitchFamily="49" charset="0"/>
                <a:cs typeface="Courier New" panose="02070309020205020404" pitchFamily="49" charset="0"/>
              </a:rPr>
              <a:t>(GL_TEXTURE_2D</a:t>
            </a:r>
            <a:r>
              <a:rPr lang="hu-HU" altLang="en-US" sz="1800" b="1" dirty="0">
                <a:latin typeface="Courier New" panose="02070309020205020404" pitchFamily="49" charset="0"/>
                <a:cs typeface="Courier New" panose="02070309020205020404" pitchFamily="49" charset="0"/>
              </a:rPr>
              <a:t>, </a:t>
            </a:r>
            <a:r>
              <a:rPr lang="hu-HU" altLang="en-US" sz="1800" b="1" dirty="0">
                <a:solidFill>
                  <a:srgbClr val="FF0000"/>
                </a:solidFill>
                <a:latin typeface="Courier New" panose="02070309020205020404" pitchFamily="49" charset="0"/>
                <a:cs typeface="Courier New" panose="02070309020205020404" pitchFamily="49" charset="0"/>
              </a:rPr>
              <a:t>GL_TEXTURE_MIN_FILTER</a:t>
            </a:r>
            <a:r>
              <a:rPr lang="hu-HU" altLang="en-US" sz="1800" b="1" dirty="0">
                <a:latin typeface="Courier New" panose="02070309020205020404" pitchFamily="49" charset="0"/>
                <a:cs typeface="Courier New" panose="02070309020205020404" pitchFamily="49" charset="0"/>
              </a:rPr>
              <a:t>,</a:t>
            </a:r>
          </a:p>
          <a:p>
            <a:r>
              <a:rPr lang="hu-HU" altLang="en-US" sz="1800" b="1" dirty="0">
                <a:latin typeface="Courier New" panose="02070309020205020404" pitchFamily="49" charset="0"/>
                <a:cs typeface="Courier New" panose="02070309020205020404" pitchFamily="49" charset="0"/>
              </a:rPr>
              <a:t>                </a:t>
            </a:r>
            <a:r>
              <a:rPr lang="en-US" sz="1800" b="1" dirty="0">
                <a:solidFill>
                  <a:srgbClr val="FF0000"/>
                </a:solidFill>
                <a:latin typeface="Courier New" panose="02070309020205020404" pitchFamily="49" charset="0"/>
                <a:cs typeface="Courier New" panose="02070309020205020404" pitchFamily="49" charset="0"/>
              </a:rPr>
              <a:t>GL_LINEAR_MIPMAP_LINEAR</a:t>
            </a:r>
            <a:r>
              <a:rPr lang="hu-HU" altLang="en-US" sz="1800" b="1" dirty="0">
                <a:latin typeface="Courier New" panose="02070309020205020404" pitchFamily="49" charset="0"/>
                <a:cs typeface="Courier New" panose="02070309020205020404" pitchFamily="49" charset="0"/>
              </a:rPr>
              <a:t>);</a:t>
            </a:r>
            <a:r>
              <a:rPr lang="en-US" altLang="en-US" sz="1800" b="1" dirty="0">
                <a:latin typeface="Courier New" panose="02070309020205020404" pitchFamily="49" charset="0"/>
                <a:cs typeface="Courier New" panose="02070309020205020404" pitchFamily="49" charset="0"/>
              </a:rPr>
              <a:t> </a:t>
            </a:r>
            <a:r>
              <a:rPr lang="en-US" altLang="en-US" sz="1800" b="1" dirty="0" smtClean="0">
                <a:latin typeface="Courier New" panose="02070309020205020404" pitchFamily="49" charset="0"/>
                <a:cs typeface="Courier New" panose="02070309020205020404" pitchFamily="49" charset="0"/>
              </a:rPr>
              <a:t>// Tri-linear filtering</a:t>
            </a:r>
            <a:endParaRPr lang="hu-HU" altLang="en-US" sz="1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73091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1+ppt_h/2"/>
                                          </p:val>
                                        </p:tav>
                                      </p:tavLst>
                                    </p:anim>
                                    <p:set>
                                      <p:cBhvr>
                                        <p:cTn id="8" dur="1" fill="hold">
                                          <p:stCondLst>
                                            <p:cond delay="499"/>
                                          </p:stCondLst>
                                        </p:cTn>
                                        <p:tgtEl>
                                          <p:spTgt spid="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8442"/>
                                        </p:tgtEl>
                                        <p:attrNameLst>
                                          <p:attrName>style.visibility</p:attrName>
                                        </p:attrNameLst>
                                      </p:cBhvr>
                                      <p:to>
                                        <p:strVal val="visible"/>
                                      </p:to>
                                    </p:set>
                                    <p:anim calcmode="lin" valueType="num">
                                      <p:cBhvr additive="base">
                                        <p:cTn id="13" dur="500" fill="hold"/>
                                        <p:tgtEl>
                                          <p:spTgt spid="18442"/>
                                        </p:tgtEl>
                                        <p:attrNameLst>
                                          <p:attrName>ppt_x</p:attrName>
                                        </p:attrNameLst>
                                      </p:cBhvr>
                                      <p:tavLst>
                                        <p:tav tm="0">
                                          <p:val>
                                            <p:strVal val="#ppt_x"/>
                                          </p:val>
                                        </p:tav>
                                        <p:tav tm="100000">
                                          <p:val>
                                            <p:strVal val="#ppt_x"/>
                                          </p:val>
                                        </p:tav>
                                      </p:tavLst>
                                    </p:anim>
                                    <p:anim calcmode="lin" valueType="num">
                                      <p:cBhvr additive="base">
                                        <p:cTn id="14" dur="500" fill="hold"/>
                                        <p:tgtEl>
                                          <p:spTgt spid="18442"/>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2" grpId="0" animBg="1"/>
      <p:bldP spid="18443" grpId="0" animBg="1"/>
      <p:bldP spid="3" grpId="0" animBg="1"/>
      <p:bldP spid="1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solidFill>
                  <a:srgbClr val="FF0000"/>
                </a:solidFill>
              </a:rPr>
              <a:t>Mip-map</a:t>
            </a:r>
            <a:r>
              <a:rPr lang="en-US" dirty="0" smtClean="0">
                <a:solidFill>
                  <a:srgbClr val="FF0000"/>
                </a:solidFill>
              </a:rPr>
              <a:t> (GL_LINEAR_MIPMAP_...)</a:t>
            </a:r>
            <a:endParaRPr lang="en-US" dirty="0"/>
          </a:p>
        </p:txBody>
      </p:sp>
      <p:pic>
        <p:nvPicPr>
          <p:cNvPr id="3" name="Picture 2"/>
          <p:cNvPicPr>
            <a:picLocks noChangeAspect="1" noChangeArrowheads="1"/>
          </p:cNvPicPr>
          <p:nvPr/>
        </p:nvPicPr>
        <p:blipFill>
          <a:blip r:embed="rId3" cstate="print"/>
          <a:srcRect l="81538" t="43077" r="3077" b="31671"/>
          <a:stretch>
            <a:fillRect/>
          </a:stretch>
        </p:blipFill>
        <p:spPr bwMode="auto">
          <a:xfrm>
            <a:off x="260632" y="1566600"/>
            <a:ext cx="4149907" cy="4299245"/>
          </a:xfrm>
          <a:prstGeom prst="rect">
            <a:avLst/>
          </a:prstGeom>
          <a:noFill/>
          <a:ln w="9525">
            <a:noFill/>
            <a:miter lim="800000"/>
            <a:headEnd/>
            <a:tailEnd/>
          </a:ln>
        </p:spPr>
      </p:pic>
      <p:pic>
        <p:nvPicPr>
          <p:cNvPr id="4" name="Picture 2"/>
          <p:cNvPicPr>
            <a:picLocks noChangeAspect="1" noChangeArrowheads="1"/>
          </p:cNvPicPr>
          <p:nvPr/>
        </p:nvPicPr>
        <p:blipFill>
          <a:blip r:embed="rId4" cstate="print"/>
          <a:srcRect/>
          <a:stretch>
            <a:fillRect/>
          </a:stretch>
        </p:blipFill>
        <p:spPr bwMode="auto">
          <a:xfrm>
            <a:off x="4497038" y="1520788"/>
            <a:ext cx="4239462" cy="4390871"/>
          </a:xfrm>
          <a:prstGeom prst="rect">
            <a:avLst/>
          </a:prstGeom>
          <a:noFill/>
          <a:ln w="9525">
            <a:noFill/>
            <a:miter lim="800000"/>
            <a:headEnd/>
            <a:tailEnd/>
          </a:ln>
        </p:spPr>
      </p:pic>
      <p:sp>
        <p:nvSpPr>
          <p:cNvPr id="5" name="Téglalap 4"/>
          <p:cNvSpPr/>
          <p:nvPr/>
        </p:nvSpPr>
        <p:spPr>
          <a:xfrm>
            <a:off x="1197799" y="5911659"/>
            <a:ext cx="2028119" cy="461665"/>
          </a:xfrm>
          <a:prstGeom prst="rect">
            <a:avLst/>
          </a:prstGeom>
        </p:spPr>
        <p:txBody>
          <a:bodyPr wrap="none">
            <a:spAutoFit/>
          </a:bodyPr>
          <a:lstStyle/>
          <a:p>
            <a:r>
              <a:rPr lang="hu-HU" altLang="en-US" b="1" dirty="0">
                <a:latin typeface="Courier New" panose="02070309020205020404" pitchFamily="49" charset="0"/>
                <a:cs typeface="Courier New" panose="02070309020205020404" pitchFamily="49" charset="0"/>
              </a:rPr>
              <a:t>GL_NEAREST</a:t>
            </a:r>
            <a:endParaRPr lang="en-US" dirty="0"/>
          </a:p>
        </p:txBody>
      </p:sp>
      <p:sp>
        <p:nvSpPr>
          <p:cNvPr id="6" name="Téglalap 5"/>
          <p:cNvSpPr/>
          <p:nvPr/>
        </p:nvSpPr>
        <p:spPr>
          <a:xfrm>
            <a:off x="4312292" y="5892792"/>
            <a:ext cx="4608954" cy="461665"/>
          </a:xfrm>
          <a:prstGeom prst="rect">
            <a:avLst/>
          </a:prstGeom>
        </p:spPr>
        <p:txBody>
          <a:bodyPr wrap="none">
            <a:spAutoFit/>
          </a:bodyPr>
          <a:lstStyle/>
          <a:p>
            <a:r>
              <a:rPr lang="hu-HU" altLang="en-US" b="1" dirty="0">
                <a:latin typeface="Courier New" panose="02070309020205020404" pitchFamily="49" charset="0"/>
                <a:cs typeface="Courier New" panose="02070309020205020404" pitchFamily="49" charset="0"/>
              </a:rPr>
              <a:t>GL_LINEAR_MIPMAP_NEAREST</a:t>
            </a:r>
            <a:endParaRPr lang="en-US" dirty="0"/>
          </a:p>
        </p:txBody>
      </p:sp>
    </p:spTree>
    <p:extLst>
      <p:ext uri="{BB962C8B-B14F-4D97-AF65-F5344CB8AC3E}">
        <p14:creationId xmlns:p14="http://schemas.microsoft.com/office/powerpoint/2010/main" val="17715627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a:xfrm>
            <a:off x="227698" y="162739"/>
            <a:ext cx="8718593" cy="1143000"/>
          </a:xfrm>
        </p:spPr>
        <p:txBody>
          <a:bodyPr>
            <a:normAutofit fontScale="90000"/>
          </a:bodyPr>
          <a:lstStyle/>
          <a:p>
            <a:pPr>
              <a:defRPr/>
            </a:pPr>
            <a:r>
              <a:rPr lang="en-US" dirty="0" smtClean="0">
                <a:solidFill>
                  <a:srgbClr val="FF0000"/>
                </a:solidFill>
              </a:rPr>
              <a:t>Bi-linear texture filtering (GL_LINEAR)</a:t>
            </a:r>
            <a:r>
              <a:rPr lang="hu-HU" dirty="0" smtClean="0">
                <a:solidFill>
                  <a:srgbClr val="FF0000"/>
                </a:solidFill>
              </a:rPr>
              <a:t/>
            </a:r>
            <a:br>
              <a:rPr lang="hu-HU" dirty="0" smtClean="0">
                <a:solidFill>
                  <a:srgbClr val="FF0000"/>
                </a:solidFill>
              </a:rPr>
            </a:br>
            <a:r>
              <a:rPr lang="en-US" dirty="0" smtClean="0">
                <a:solidFill>
                  <a:srgbClr val="FF0000"/>
                </a:solidFill>
              </a:rPr>
              <a:t>Good for m</a:t>
            </a:r>
            <a:r>
              <a:rPr lang="hu-HU" dirty="0" err="1" smtClean="0">
                <a:solidFill>
                  <a:srgbClr val="FF0000"/>
                </a:solidFill>
              </a:rPr>
              <a:t>agnification</a:t>
            </a:r>
            <a:endParaRPr lang="hu-HU" dirty="0" smtClean="0">
              <a:solidFill>
                <a:srgbClr val="FF0000"/>
              </a:solidFill>
            </a:endParaRPr>
          </a:p>
        </p:txBody>
      </p:sp>
      <p:sp>
        <p:nvSpPr>
          <p:cNvPr id="19459" name="Rectangle 4"/>
          <p:cNvSpPr>
            <a:spLocks noChangeArrowheads="1"/>
          </p:cNvSpPr>
          <p:nvPr/>
        </p:nvSpPr>
        <p:spPr bwMode="auto">
          <a:xfrm>
            <a:off x="608013" y="1610587"/>
            <a:ext cx="1081087" cy="29527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9460" name="Rectangle 5"/>
          <p:cNvSpPr>
            <a:spLocks noChangeArrowheads="1"/>
          </p:cNvSpPr>
          <p:nvPr/>
        </p:nvSpPr>
        <p:spPr bwMode="auto">
          <a:xfrm>
            <a:off x="1689100" y="1610587"/>
            <a:ext cx="1081088" cy="29527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9461" name="Rectangle 6"/>
          <p:cNvSpPr>
            <a:spLocks noChangeArrowheads="1"/>
          </p:cNvSpPr>
          <p:nvPr/>
        </p:nvSpPr>
        <p:spPr bwMode="auto">
          <a:xfrm>
            <a:off x="2770188" y="1610587"/>
            <a:ext cx="1081087" cy="29527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9462" name="Rectangle 7"/>
          <p:cNvSpPr>
            <a:spLocks noChangeArrowheads="1"/>
          </p:cNvSpPr>
          <p:nvPr/>
        </p:nvSpPr>
        <p:spPr bwMode="auto">
          <a:xfrm>
            <a:off x="3851275" y="1610587"/>
            <a:ext cx="1081088" cy="29527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9463" name="Rectangle 8"/>
          <p:cNvSpPr>
            <a:spLocks noChangeArrowheads="1"/>
          </p:cNvSpPr>
          <p:nvPr/>
        </p:nvSpPr>
        <p:spPr bwMode="auto">
          <a:xfrm>
            <a:off x="608013" y="2691675"/>
            <a:ext cx="4321175" cy="9366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9464" name="Oval 10"/>
          <p:cNvSpPr>
            <a:spLocks noChangeArrowheads="1"/>
          </p:cNvSpPr>
          <p:nvPr/>
        </p:nvSpPr>
        <p:spPr bwMode="auto">
          <a:xfrm>
            <a:off x="2122488" y="3123475"/>
            <a:ext cx="144462" cy="144462"/>
          </a:xfrm>
          <a:prstGeom prst="ellipse">
            <a:avLst/>
          </a:prstGeom>
          <a:solidFill>
            <a:schemeClr val="accent1"/>
          </a:solidFill>
          <a:ln w="12700">
            <a:solidFill>
              <a:schemeClr val="tx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9465" name="Oval 11"/>
          <p:cNvSpPr>
            <a:spLocks noChangeArrowheads="1"/>
          </p:cNvSpPr>
          <p:nvPr/>
        </p:nvSpPr>
        <p:spPr bwMode="auto">
          <a:xfrm>
            <a:off x="3203575" y="3123475"/>
            <a:ext cx="144463" cy="144462"/>
          </a:xfrm>
          <a:prstGeom prst="ellipse">
            <a:avLst/>
          </a:prstGeom>
          <a:solidFill>
            <a:schemeClr val="accent1"/>
          </a:solidFill>
          <a:ln w="12700">
            <a:solidFill>
              <a:schemeClr val="tx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9466" name="Oval 12"/>
          <p:cNvSpPr>
            <a:spLocks noChangeArrowheads="1"/>
          </p:cNvSpPr>
          <p:nvPr/>
        </p:nvSpPr>
        <p:spPr bwMode="auto">
          <a:xfrm>
            <a:off x="4284663" y="3123475"/>
            <a:ext cx="144462" cy="144462"/>
          </a:xfrm>
          <a:prstGeom prst="ellipse">
            <a:avLst/>
          </a:prstGeom>
          <a:solidFill>
            <a:schemeClr val="accent1"/>
          </a:solidFill>
          <a:ln w="12700">
            <a:solidFill>
              <a:schemeClr val="tx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9467" name="Oval 13"/>
          <p:cNvSpPr>
            <a:spLocks noChangeArrowheads="1"/>
          </p:cNvSpPr>
          <p:nvPr/>
        </p:nvSpPr>
        <p:spPr bwMode="auto">
          <a:xfrm>
            <a:off x="1042988" y="3123475"/>
            <a:ext cx="144462" cy="144462"/>
          </a:xfrm>
          <a:prstGeom prst="ellipse">
            <a:avLst/>
          </a:prstGeom>
          <a:solidFill>
            <a:schemeClr val="accent1"/>
          </a:solidFill>
          <a:ln w="12700">
            <a:solidFill>
              <a:schemeClr val="tx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9468" name="Oval 14"/>
          <p:cNvSpPr>
            <a:spLocks noChangeArrowheads="1"/>
          </p:cNvSpPr>
          <p:nvPr/>
        </p:nvSpPr>
        <p:spPr bwMode="auto">
          <a:xfrm>
            <a:off x="2120900" y="3987075"/>
            <a:ext cx="144463" cy="144462"/>
          </a:xfrm>
          <a:prstGeom prst="ellipse">
            <a:avLst/>
          </a:prstGeom>
          <a:solidFill>
            <a:schemeClr val="accent1"/>
          </a:solidFill>
          <a:ln w="12700">
            <a:solidFill>
              <a:schemeClr val="tx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9469" name="Oval 15"/>
          <p:cNvSpPr>
            <a:spLocks noChangeArrowheads="1"/>
          </p:cNvSpPr>
          <p:nvPr/>
        </p:nvSpPr>
        <p:spPr bwMode="auto">
          <a:xfrm>
            <a:off x="3201988" y="3987075"/>
            <a:ext cx="144462" cy="144462"/>
          </a:xfrm>
          <a:prstGeom prst="ellipse">
            <a:avLst/>
          </a:prstGeom>
          <a:solidFill>
            <a:schemeClr val="accent1"/>
          </a:solidFill>
          <a:ln w="12700">
            <a:solidFill>
              <a:schemeClr val="tx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9470" name="Oval 16"/>
          <p:cNvSpPr>
            <a:spLocks noChangeArrowheads="1"/>
          </p:cNvSpPr>
          <p:nvPr/>
        </p:nvSpPr>
        <p:spPr bwMode="auto">
          <a:xfrm>
            <a:off x="4283075" y="3987075"/>
            <a:ext cx="144463" cy="144462"/>
          </a:xfrm>
          <a:prstGeom prst="ellipse">
            <a:avLst/>
          </a:prstGeom>
          <a:solidFill>
            <a:schemeClr val="accent1"/>
          </a:solidFill>
          <a:ln w="12700">
            <a:solidFill>
              <a:schemeClr val="tx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9471" name="Oval 17"/>
          <p:cNvSpPr>
            <a:spLocks noChangeArrowheads="1"/>
          </p:cNvSpPr>
          <p:nvPr/>
        </p:nvSpPr>
        <p:spPr bwMode="auto">
          <a:xfrm>
            <a:off x="1041400" y="3987075"/>
            <a:ext cx="144463" cy="144462"/>
          </a:xfrm>
          <a:prstGeom prst="ellipse">
            <a:avLst/>
          </a:prstGeom>
          <a:solidFill>
            <a:schemeClr val="accent1"/>
          </a:solidFill>
          <a:ln w="12700">
            <a:solidFill>
              <a:schemeClr val="tx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9472" name="Oval 18"/>
          <p:cNvSpPr>
            <a:spLocks noChangeArrowheads="1"/>
          </p:cNvSpPr>
          <p:nvPr/>
        </p:nvSpPr>
        <p:spPr bwMode="auto">
          <a:xfrm>
            <a:off x="2122488" y="2115412"/>
            <a:ext cx="144462" cy="144463"/>
          </a:xfrm>
          <a:prstGeom prst="ellipse">
            <a:avLst/>
          </a:prstGeom>
          <a:solidFill>
            <a:schemeClr val="accent1"/>
          </a:solidFill>
          <a:ln w="12700">
            <a:solidFill>
              <a:schemeClr val="tx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9473" name="Oval 19"/>
          <p:cNvSpPr>
            <a:spLocks noChangeArrowheads="1"/>
          </p:cNvSpPr>
          <p:nvPr/>
        </p:nvSpPr>
        <p:spPr bwMode="auto">
          <a:xfrm>
            <a:off x="3203575" y="2115412"/>
            <a:ext cx="144463" cy="144463"/>
          </a:xfrm>
          <a:prstGeom prst="ellipse">
            <a:avLst/>
          </a:prstGeom>
          <a:solidFill>
            <a:schemeClr val="accent1"/>
          </a:solidFill>
          <a:ln w="12700">
            <a:solidFill>
              <a:schemeClr val="tx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9474" name="Oval 20"/>
          <p:cNvSpPr>
            <a:spLocks noChangeArrowheads="1"/>
          </p:cNvSpPr>
          <p:nvPr/>
        </p:nvSpPr>
        <p:spPr bwMode="auto">
          <a:xfrm>
            <a:off x="4284663" y="2115412"/>
            <a:ext cx="144462" cy="144463"/>
          </a:xfrm>
          <a:prstGeom prst="ellipse">
            <a:avLst/>
          </a:prstGeom>
          <a:solidFill>
            <a:schemeClr val="accent1"/>
          </a:solidFill>
          <a:ln w="12700">
            <a:solidFill>
              <a:schemeClr val="tx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9475" name="Oval 21"/>
          <p:cNvSpPr>
            <a:spLocks noChangeArrowheads="1"/>
          </p:cNvSpPr>
          <p:nvPr/>
        </p:nvSpPr>
        <p:spPr bwMode="auto">
          <a:xfrm>
            <a:off x="1042988" y="2115412"/>
            <a:ext cx="144462" cy="144463"/>
          </a:xfrm>
          <a:prstGeom prst="ellipse">
            <a:avLst/>
          </a:prstGeom>
          <a:solidFill>
            <a:schemeClr val="accent1"/>
          </a:solidFill>
          <a:ln w="12700">
            <a:solidFill>
              <a:schemeClr val="tx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397335" name="AutoShape 23"/>
          <p:cNvSpPr>
            <a:spLocks noChangeArrowheads="1"/>
          </p:cNvSpPr>
          <p:nvPr/>
        </p:nvSpPr>
        <p:spPr bwMode="auto">
          <a:xfrm>
            <a:off x="2411413" y="2761525"/>
            <a:ext cx="288925" cy="266700"/>
          </a:xfrm>
          <a:prstGeom prst="star5">
            <a:avLst/>
          </a:prstGeom>
          <a:solidFill>
            <a:schemeClr val="accent2"/>
          </a:solidFill>
          <a:ln w="12700">
            <a:solidFill>
              <a:schemeClr val="tx1"/>
            </a:solidFill>
            <a:miter lim="800000"/>
            <a:headEnd/>
            <a:tailEnd/>
          </a:ln>
          <a:effectLst/>
        </p:spPr>
        <p:txBody>
          <a:bodyPr wrap="none" anchor="ctr"/>
          <a:lstStyle/>
          <a:p>
            <a:pPr>
              <a:defRPr/>
            </a:pPr>
            <a:endParaRPr lang="hu-HU"/>
          </a:p>
        </p:txBody>
      </p:sp>
      <p:sp>
        <p:nvSpPr>
          <p:cNvPr id="19477" name="Rectangle 24"/>
          <p:cNvSpPr>
            <a:spLocks noChangeArrowheads="1"/>
          </p:cNvSpPr>
          <p:nvPr/>
        </p:nvSpPr>
        <p:spPr bwMode="auto">
          <a:xfrm>
            <a:off x="269410" y="5271079"/>
            <a:ext cx="885666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r>
              <a:rPr lang="hu-HU" altLang="en-US" sz="2000" b="1" dirty="0" err="1">
                <a:latin typeface="Courier New" panose="02070309020205020404" pitchFamily="49" charset="0"/>
                <a:cs typeface="Courier New" panose="02070309020205020404" pitchFamily="49" charset="0"/>
              </a:rPr>
              <a:t>glTexParameteri</a:t>
            </a:r>
            <a:r>
              <a:rPr lang="hu-HU" altLang="en-US" sz="2000" b="1" dirty="0">
                <a:latin typeface="Courier New" panose="02070309020205020404" pitchFamily="49" charset="0"/>
                <a:cs typeface="Courier New" panose="02070309020205020404" pitchFamily="49" charset="0"/>
              </a:rPr>
              <a:t>(GL_TEXTURE_2D, </a:t>
            </a:r>
            <a:endParaRPr lang="en-US" altLang="en-US" sz="2000" b="1" dirty="0">
              <a:latin typeface="Courier New" panose="02070309020205020404" pitchFamily="49" charset="0"/>
              <a:cs typeface="Courier New" panose="02070309020205020404" pitchFamily="49" charset="0"/>
            </a:endParaRPr>
          </a:p>
          <a:p>
            <a:r>
              <a:rPr lang="en-US" altLang="en-US" sz="2000" b="1" dirty="0">
                <a:latin typeface="Courier New" panose="02070309020205020404" pitchFamily="49" charset="0"/>
                <a:cs typeface="Courier New" panose="02070309020205020404" pitchFamily="49" charset="0"/>
              </a:rPr>
              <a:t>		    </a:t>
            </a:r>
            <a:r>
              <a:rPr lang="hu-HU" altLang="en-US" sz="2000" b="1" dirty="0">
                <a:latin typeface="Courier New" panose="02070309020205020404" pitchFamily="49" charset="0"/>
                <a:cs typeface="Courier New" panose="02070309020205020404" pitchFamily="49" charset="0"/>
              </a:rPr>
              <a:t>GL_TEXTURE_MIN_FILTER, </a:t>
            </a:r>
            <a:r>
              <a:rPr lang="hu-HU" altLang="en-US" sz="2000" b="1" dirty="0" smtClean="0">
                <a:solidFill>
                  <a:srgbClr val="FF0000"/>
                </a:solidFill>
                <a:latin typeface="Courier New" panose="02070309020205020404" pitchFamily="49" charset="0"/>
                <a:cs typeface="Courier New" panose="02070309020205020404" pitchFamily="49" charset="0"/>
              </a:rPr>
              <a:t>GL_</a:t>
            </a:r>
            <a:r>
              <a:rPr lang="en-US" altLang="en-US" sz="2000" b="1" dirty="0" smtClean="0">
                <a:solidFill>
                  <a:srgbClr val="FF0000"/>
                </a:solidFill>
                <a:latin typeface="Courier New" panose="02070309020205020404" pitchFamily="49" charset="0"/>
                <a:cs typeface="Courier New" panose="02070309020205020404" pitchFamily="49" charset="0"/>
              </a:rPr>
              <a:t>LINEAR</a:t>
            </a:r>
            <a:r>
              <a:rPr lang="hu-HU" altLang="en-US" sz="2000" b="1" dirty="0" smtClean="0">
                <a:latin typeface="Courier New" panose="02070309020205020404" pitchFamily="49" charset="0"/>
                <a:cs typeface="Courier New" panose="02070309020205020404" pitchFamily="49" charset="0"/>
              </a:rPr>
              <a:t>);</a:t>
            </a:r>
            <a:endParaRPr lang="hu-HU" altLang="en-US" sz="2000" b="1" dirty="0">
              <a:latin typeface="Courier New" panose="02070309020205020404" pitchFamily="49" charset="0"/>
              <a:cs typeface="Courier New" panose="02070309020205020404" pitchFamily="49" charset="0"/>
            </a:endParaRPr>
          </a:p>
          <a:p>
            <a:r>
              <a:rPr lang="hu-HU" altLang="en-US" sz="2000" b="1" dirty="0" err="1">
                <a:latin typeface="Courier New" panose="02070309020205020404" pitchFamily="49" charset="0"/>
                <a:cs typeface="Courier New" panose="02070309020205020404" pitchFamily="49" charset="0"/>
              </a:rPr>
              <a:t>glTexParameteri</a:t>
            </a:r>
            <a:r>
              <a:rPr lang="hu-HU" altLang="en-US" sz="2000" b="1" dirty="0">
                <a:latin typeface="Courier New" panose="02070309020205020404" pitchFamily="49" charset="0"/>
                <a:cs typeface="Courier New" panose="02070309020205020404" pitchFamily="49" charset="0"/>
              </a:rPr>
              <a:t>(GL_TEXTURE_2D, </a:t>
            </a:r>
            <a:endParaRPr lang="en-US" altLang="en-US" sz="2000" b="1" dirty="0">
              <a:latin typeface="Courier New" panose="02070309020205020404" pitchFamily="49" charset="0"/>
              <a:cs typeface="Courier New" panose="02070309020205020404" pitchFamily="49" charset="0"/>
            </a:endParaRPr>
          </a:p>
          <a:p>
            <a:r>
              <a:rPr lang="en-US" altLang="en-US" sz="2000" b="1" dirty="0">
                <a:latin typeface="Courier New" panose="02070309020205020404" pitchFamily="49" charset="0"/>
                <a:cs typeface="Courier New" panose="02070309020205020404" pitchFamily="49" charset="0"/>
              </a:rPr>
              <a:t>		    </a:t>
            </a:r>
            <a:r>
              <a:rPr lang="hu-HU" altLang="en-US" sz="2000" b="1" dirty="0">
                <a:latin typeface="Courier New" panose="02070309020205020404" pitchFamily="49" charset="0"/>
                <a:cs typeface="Courier New" panose="02070309020205020404" pitchFamily="49" charset="0"/>
              </a:rPr>
              <a:t>GL_TEXTURE_MAG_FILTER, </a:t>
            </a:r>
            <a:r>
              <a:rPr lang="hu-HU" altLang="en-US" sz="2000" b="1" dirty="0">
                <a:solidFill>
                  <a:srgbClr val="FF0000"/>
                </a:solidFill>
                <a:latin typeface="Courier New" panose="02070309020205020404" pitchFamily="49" charset="0"/>
                <a:cs typeface="Courier New" panose="02070309020205020404" pitchFamily="49" charset="0"/>
              </a:rPr>
              <a:t>GL_LINEAR</a:t>
            </a:r>
            <a:r>
              <a:rPr lang="hu-HU" altLang="en-US" sz="2000" b="1" dirty="0">
                <a:latin typeface="Courier New" panose="02070309020205020404" pitchFamily="49" charset="0"/>
                <a:cs typeface="Courier New" panose="02070309020205020404" pitchFamily="49" charset="0"/>
              </a:rPr>
              <a:t>);</a:t>
            </a:r>
          </a:p>
        </p:txBody>
      </p:sp>
      <p:sp>
        <p:nvSpPr>
          <p:cNvPr id="19478" name="Freeform 26"/>
          <p:cNvSpPr>
            <a:spLocks/>
          </p:cNvSpPr>
          <p:nvPr/>
        </p:nvSpPr>
        <p:spPr bwMode="auto">
          <a:xfrm>
            <a:off x="5940425" y="2042387"/>
            <a:ext cx="2438400" cy="3097213"/>
          </a:xfrm>
          <a:custGeom>
            <a:avLst/>
            <a:gdLst>
              <a:gd name="T0" fmla="*/ 2147483647 w 1536"/>
              <a:gd name="T1" fmla="*/ 2147483647 h 2352"/>
              <a:gd name="T2" fmla="*/ 0 w 1536"/>
              <a:gd name="T3" fmla="*/ 2147483647 h 2352"/>
              <a:gd name="T4" fmla="*/ 2147483647 w 1536"/>
              <a:gd name="T5" fmla="*/ 0 h 2352"/>
              <a:gd name="T6" fmla="*/ 2147483647 w 1536"/>
              <a:gd name="T7" fmla="*/ 2147483647 h 2352"/>
              <a:gd name="T8" fmla="*/ 0 60000 65536"/>
              <a:gd name="T9" fmla="*/ 0 60000 65536"/>
              <a:gd name="T10" fmla="*/ 0 60000 65536"/>
              <a:gd name="T11" fmla="*/ 0 60000 65536"/>
              <a:gd name="T12" fmla="*/ 0 w 1536"/>
              <a:gd name="T13" fmla="*/ 0 h 2352"/>
              <a:gd name="T14" fmla="*/ 1536 w 1536"/>
              <a:gd name="T15" fmla="*/ 2352 h 2352"/>
            </a:gdLst>
            <a:ahLst/>
            <a:cxnLst>
              <a:cxn ang="T8">
                <a:pos x="T0" y="T1"/>
              </a:cxn>
              <a:cxn ang="T9">
                <a:pos x="T2" y="T3"/>
              </a:cxn>
              <a:cxn ang="T10">
                <a:pos x="T4" y="T5"/>
              </a:cxn>
              <a:cxn ang="T11">
                <a:pos x="T6" y="T7"/>
              </a:cxn>
            </a:cxnLst>
            <a:rect l="T12" t="T13" r="T14" b="T15"/>
            <a:pathLst>
              <a:path w="1536" h="2352">
                <a:moveTo>
                  <a:pt x="912" y="2352"/>
                </a:moveTo>
                <a:lnTo>
                  <a:pt x="0" y="1440"/>
                </a:lnTo>
                <a:lnTo>
                  <a:pt x="1536" y="0"/>
                </a:lnTo>
                <a:lnTo>
                  <a:pt x="912" y="2352"/>
                </a:lnTo>
                <a:close/>
              </a:path>
            </a:pathLst>
          </a:custGeom>
          <a:solidFill>
            <a:schemeClr val="accent1">
              <a:alpha val="50195"/>
            </a:schemeClr>
          </a:solidFill>
          <a:ln w="12700" cap="flat" cmpd="sng">
            <a:solidFill>
              <a:schemeClr val="tx1"/>
            </a:solidFill>
            <a:prstDash val="solid"/>
            <a:round/>
            <a:headEnd/>
            <a:tailEnd/>
          </a:ln>
        </p:spPr>
        <p:txBody>
          <a:bodyPr wrap="none" anchor="ctr"/>
          <a:lstStyle/>
          <a:p>
            <a:endParaRPr lang="en-US"/>
          </a:p>
        </p:txBody>
      </p:sp>
      <p:sp>
        <p:nvSpPr>
          <p:cNvPr id="19479" name="Rectangle 27"/>
          <p:cNvSpPr>
            <a:spLocks noChangeArrowheads="1"/>
          </p:cNvSpPr>
          <p:nvPr/>
        </p:nvSpPr>
        <p:spPr bwMode="auto">
          <a:xfrm>
            <a:off x="6715125" y="3682275"/>
            <a:ext cx="3048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9480" name="Rectangle 28"/>
          <p:cNvSpPr>
            <a:spLocks noChangeArrowheads="1"/>
          </p:cNvSpPr>
          <p:nvPr/>
        </p:nvSpPr>
        <p:spPr bwMode="auto">
          <a:xfrm>
            <a:off x="7019925" y="3682275"/>
            <a:ext cx="3048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9481" name="Rectangle 29"/>
          <p:cNvSpPr>
            <a:spLocks noChangeArrowheads="1"/>
          </p:cNvSpPr>
          <p:nvPr/>
        </p:nvSpPr>
        <p:spPr bwMode="auto">
          <a:xfrm>
            <a:off x="6410325" y="3682275"/>
            <a:ext cx="3048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9482" name="Rectangle 30"/>
          <p:cNvSpPr>
            <a:spLocks noChangeArrowheads="1"/>
          </p:cNvSpPr>
          <p:nvPr/>
        </p:nvSpPr>
        <p:spPr bwMode="auto">
          <a:xfrm>
            <a:off x="7324725" y="3682275"/>
            <a:ext cx="3048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9483" name="Rectangle 31"/>
          <p:cNvSpPr>
            <a:spLocks noChangeArrowheads="1"/>
          </p:cNvSpPr>
          <p:nvPr/>
        </p:nvSpPr>
        <p:spPr bwMode="auto">
          <a:xfrm>
            <a:off x="6715125" y="3987075"/>
            <a:ext cx="3048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9484" name="Rectangle 32"/>
          <p:cNvSpPr>
            <a:spLocks noChangeArrowheads="1"/>
          </p:cNvSpPr>
          <p:nvPr/>
        </p:nvSpPr>
        <p:spPr bwMode="auto">
          <a:xfrm>
            <a:off x="7019925" y="3987075"/>
            <a:ext cx="3048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9485" name="Line 34"/>
          <p:cNvSpPr>
            <a:spLocks noChangeShapeType="1"/>
          </p:cNvSpPr>
          <p:nvPr/>
        </p:nvSpPr>
        <p:spPr bwMode="auto">
          <a:xfrm flipH="1" flipV="1">
            <a:off x="2700338" y="2979012"/>
            <a:ext cx="3816350" cy="86360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397349" name="Line 37"/>
          <p:cNvSpPr>
            <a:spLocks noChangeShapeType="1"/>
          </p:cNvSpPr>
          <p:nvPr/>
        </p:nvSpPr>
        <p:spPr bwMode="auto">
          <a:xfrm>
            <a:off x="2555875" y="1321662"/>
            <a:ext cx="0" cy="2160588"/>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97350" name="Line 38"/>
          <p:cNvSpPr>
            <a:spLocks noChangeShapeType="1"/>
          </p:cNvSpPr>
          <p:nvPr/>
        </p:nvSpPr>
        <p:spPr bwMode="auto">
          <a:xfrm>
            <a:off x="1476375" y="2905987"/>
            <a:ext cx="2087563"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97351" name="Rectangle 39"/>
          <p:cNvSpPr>
            <a:spLocks noChangeArrowheads="1"/>
          </p:cNvSpPr>
          <p:nvPr/>
        </p:nvSpPr>
        <p:spPr bwMode="auto">
          <a:xfrm>
            <a:off x="2195513" y="2186850"/>
            <a:ext cx="1081087" cy="1008062"/>
          </a:xfrm>
          <a:prstGeom prst="rect">
            <a:avLst/>
          </a:prstGeom>
          <a:noFill/>
          <a:ln w="2857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397352" name="Oval 40"/>
          <p:cNvSpPr>
            <a:spLocks noChangeArrowheads="1"/>
          </p:cNvSpPr>
          <p:nvPr/>
        </p:nvSpPr>
        <p:spPr bwMode="auto">
          <a:xfrm>
            <a:off x="2482850" y="2113825"/>
            <a:ext cx="144463" cy="144462"/>
          </a:xfrm>
          <a:prstGeom prst="ellipse">
            <a:avLst/>
          </a:prstGeom>
          <a:solidFill>
            <a:srgbClr val="FFFF01"/>
          </a:solidFill>
          <a:ln w="12700">
            <a:solidFill>
              <a:schemeClr val="tx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397353" name="Oval 41"/>
          <p:cNvSpPr>
            <a:spLocks noChangeArrowheads="1"/>
          </p:cNvSpPr>
          <p:nvPr/>
        </p:nvSpPr>
        <p:spPr bwMode="auto">
          <a:xfrm>
            <a:off x="2484438" y="3121887"/>
            <a:ext cx="144462" cy="144463"/>
          </a:xfrm>
          <a:prstGeom prst="ellipse">
            <a:avLst/>
          </a:prstGeom>
          <a:solidFill>
            <a:srgbClr val="FFFF01"/>
          </a:solidFill>
          <a:ln w="12700">
            <a:solidFill>
              <a:schemeClr val="tx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397354" name="Oval 42"/>
          <p:cNvSpPr>
            <a:spLocks noChangeArrowheads="1"/>
          </p:cNvSpPr>
          <p:nvPr/>
        </p:nvSpPr>
        <p:spPr bwMode="auto">
          <a:xfrm>
            <a:off x="2484438" y="2834550"/>
            <a:ext cx="144462" cy="144462"/>
          </a:xfrm>
          <a:prstGeom prst="ellipse">
            <a:avLst/>
          </a:prstGeom>
          <a:solidFill>
            <a:schemeClr val="hlink"/>
          </a:solidFill>
          <a:ln w="12700">
            <a:solidFill>
              <a:schemeClr val="tx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Tree>
    <p:extLst>
      <p:ext uri="{BB962C8B-B14F-4D97-AF65-F5344CB8AC3E}">
        <p14:creationId xmlns:p14="http://schemas.microsoft.com/office/powerpoint/2010/main" val="1844266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73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73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734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73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735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7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49" grpId="0" animBg="1"/>
      <p:bldP spid="397350" grpId="0" animBg="1"/>
      <p:bldP spid="397351" grpId="0" animBg="1"/>
      <p:bldP spid="397352" grpId="0" animBg="1"/>
      <p:bldP spid="397353" grpId="0" animBg="1"/>
      <p:bldP spid="39735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solidFill>
                  <a:srgbClr val="FF0000"/>
                </a:solidFill>
              </a:rPr>
              <a:t>Bi-linear filtering (GL_LINEAR)</a:t>
            </a:r>
            <a:endParaRPr lang="en-US" dirty="0">
              <a:solidFill>
                <a:srgbClr val="FF0000"/>
              </a:solidFill>
            </a:endParaRPr>
          </a:p>
        </p:txBody>
      </p:sp>
      <p:pic>
        <p:nvPicPr>
          <p:cNvPr id="11" name="Picture 2"/>
          <p:cNvPicPr>
            <a:picLocks noChangeAspect="1" noChangeArrowheads="1"/>
          </p:cNvPicPr>
          <p:nvPr/>
        </p:nvPicPr>
        <p:blipFill>
          <a:blip r:embed="rId3" cstate="print"/>
          <a:srcRect/>
          <a:stretch>
            <a:fillRect/>
          </a:stretch>
        </p:blipFill>
        <p:spPr bwMode="auto">
          <a:xfrm>
            <a:off x="4640041" y="1489643"/>
            <a:ext cx="4225299" cy="4376202"/>
          </a:xfrm>
          <a:prstGeom prst="rect">
            <a:avLst/>
          </a:prstGeom>
          <a:noFill/>
          <a:ln w="9525">
            <a:noFill/>
            <a:miter lim="800000"/>
            <a:headEnd/>
            <a:tailEnd/>
          </a:ln>
        </p:spPr>
      </p:pic>
      <p:sp>
        <p:nvSpPr>
          <p:cNvPr id="14" name="Szövegdoboz 13"/>
          <p:cNvSpPr txBox="1"/>
          <p:nvPr/>
        </p:nvSpPr>
        <p:spPr>
          <a:xfrm>
            <a:off x="5677718" y="5929625"/>
            <a:ext cx="1843774" cy="461665"/>
          </a:xfrm>
          <a:prstGeom prst="rect">
            <a:avLst/>
          </a:prstGeom>
          <a:noFill/>
        </p:spPr>
        <p:txBody>
          <a:bodyPr wrap="none" rtlCol="0">
            <a:spAutoFit/>
          </a:bodyPr>
          <a:lstStyle/>
          <a:p>
            <a:r>
              <a:rPr lang="hu-HU" altLang="en-US" b="1" dirty="0">
                <a:latin typeface="Courier New" panose="02070309020205020404" pitchFamily="49" charset="0"/>
                <a:cs typeface="Courier New" panose="02070309020205020404" pitchFamily="49" charset="0"/>
              </a:rPr>
              <a:t>GL_</a:t>
            </a:r>
            <a:r>
              <a:rPr lang="en-US" altLang="en-US" b="1" dirty="0">
                <a:latin typeface="Courier New" panose="02070309020205020404" pitchFamily="49" charset="0"/>
                <a:cs typeface="Courier New" panose="02070309020205020404" pitchFamily="49" charset="0"/>
              </a:rPr>
              <a:t>LINEAR</a:t>
            </a:r>
            <a:endParaRPr lang="en-US" dirty="0">
              <a:latin typeface="+mn-lt"/>
            </a:endParaRPr>
          </a:p>
        </p:txBody>
      </p:sp>
      <p:sp>
        <p:nvSpPr>
          <p:cNvPr id="8" name="Téglalap 7"/>
          <p:cNvSpPr/>
          <p:nvPr/>
        </p:nvSpPr>
        <p:spPr>
          <a:xfrm>
            <a:off x="1197799" y="5911659"/>
            <a:ext cx="2028119" cy="461665"/>
          </a:xfrm>
          <a:prstGeom prst="rect">
            <a:avLst/>
          </a:prstGeom>
        </p:spPr>
        <p:txBody>
          <a:bodyPr wrap="none">
            <a:spAutoFit/>
          </a:bodyPr>
          <a:lstStyle/>
          <a:p>
            <a:r>
              <a:rPr lang="hu-HU" altLang="en-US" b="1" dirty="0">
                <a:latin typeface="Courier New" panose="02070309020205020404" pitchFamily="49" charset="0"/>
                <a:cs typeface="Courier New" panose="02070309020205020404" pitchFamily="49" charset="0"/>
              </a:rPr>
              <a:t>GL_NEAREST</a:t>
            </a:r>
            <a:endParaRPr lang="en-US" dirty="0"/>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136" y="1469410"/>
            <a:ext cx="4319760" cy="43684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47765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églalap 5"/>
          <p:cNvSpPr/>
          <p:nvPr/>
        </p:nvSpPr>
        <p:spPr>
          <a:xfrm>
            <a:off x="6856599" y="3136935"/>
            <a:ext cx="1283684" cy="91387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smtClean="0">
                <a:solidFill>
                  <a:schemeClr val="tx1"/>
                </a:solidFill>
              </a:rPr>
              <a:t>FragmentShader</a:t>
            </a:r>
            <a:endParaRPr lang="hu-HU" sz="2000" dirty="0" smtClean="0">
              <a:solidFill>
                <a:schemeClr val="tx1"/>
              </a:solidFill>
            </a:endParaRPr>
          </a:p>
          <a:p>
            <a:pPr algn="ctr"/>
            <a:r>
              <a:rPr lang="hu-HU" sz="1600" dirty="0" err="1" smtClean="0">
                <a:solidFill>
                  <a:schemeClr val="tx1"/>
                </a:solidFill>
              </a:rPr>
              <a:t>SamplerUnit</a:t>
            </a:r>
            <a:endParaRPr lang="en-US" sz="1600" dirty="0">
              <a:solidFill>
                <a:schemeClr val="tx1"/>
              </a:solidFill>
            </a:endParaRPr>
          </a:p>
        </p:txBody>
      </p:sp>
      <p:sp>
        <p:nvSpPr>
          <p:cNvPr id="25" name="Téglalap 24"/>
          <p:cNvSpPr/>
          <p:nvPr/>
        </p:nvSpPr>
        <p:spPr>
          <a:xfrm>
            <a:off x="6924720" y="2534086"/>
            <a:ext cx="1283684" cy="67815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smtClean="0">
                <a:solidFill>
                  <a:schemeClr val="tx1"/>
                </a:solidFill>
              </a:rPr>
              <a:t>Rasterizer</a:t>
            </a:r>
            <a:endParaRPr lang="hu-HU" sz="2000" dirty="0" smtClean="0">
              <a:solidFill>
                <a:schemeClr val="tx1"/>
              </a:solidFill>
            </a:endParaRPr>
          </a:p>
        </p:txBody>
      </p:sp>
      <p:sp>
        <p:nvSpPr>
          <p:cNvPr id="19" name="Téglalap 18"/>
          <p:cNvSpPr/>
          <p:nvPr/>
        </p:nvSpPr>
        <p:spPr>
          <a:xfrm>
            <a:off x="7020272" y="1981441"/>
            <a:ext cx="1283684" cy="67815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smtClean="0">
                <a:solidFill>
                  <a:schemeClr val="tx1"/>
                </a:solidFill>
              </a:rPr>
              <a:t>Vertex</a:t>
            </a:r>
            <a:endParaRPr lang="hu-HU" sz="2000" dirty="0" smtClean="0">
              <a:solidFill>
                <a:schemeClr val="tx1"/>
              </a:solidFill>
            </a:endParaRPr>
          </a:p>
          <a:p>
            <a:pPr algn="ctr"/>
            <a:r>
              <a:rPr lang="hu-HU" sz="2000" dirty="0" err="1" smtClean="0">
                <a:solidFill>
                  <a:schemeClr val="tx1"/>
                </a:solidFill>
              </a:rPr>
              <a:t>Shader</a:t>
            </a:r>
            <a:endParaRPr lang="hu-HU" sz="2000" dirty="0" smtClean="0">
              <a:solidFill>
                <a:schemeClr val="tx1"/>
              </a:solidFill>
            </a:endParaRPr>
          </a:p>
        </p:txBody>
      </p:sp>
      <p:sp>
        <p:nvSpPr>
          <p:cNvPr id="2" name="Jobbra nyíl 1"/>
          <p:cNvSpPr/>
          <p:nvPr/>
        </p:nvSpPr>
        <p:spPr>
          <a:xfrm>
            <a:off x="1923416" y="2076703"/>
            <a:ext cx="5096856" cy="55617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rPr>
              <a:t>VAO</a:t>
            </a:r>
            <a:endParaRPr lang="en-US" dirty="0">
              <a:solidFill>
                <a:schemeClr val="tx1"/>
              </a:solidFill>
            </a:endParaRPr>
          </a:p>
        </p:txBody>
      </p:sp>
      <p:sp>
        <p:nvSpPr>
          <p:cNvPr id="16" name="Jobbra nyíl 15"/>
          <p:cNvSpPr/>
          <p:nvPr/>
        </p:nvSpPr>
        <p:spPr>
          <a:xfrm>
            <a:off x="1943708" y="3136936"/>
            <a:ext cx="2179264" cy="612068"/>
          </a:xfrm>
          <a:prstGeom prst="rightArrow">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rgbClr val="00B050"/>
                </a:solidFill>
                <a:latin typeface="Courier New" panose="02070309020205020404" pitchFamily="49" charset="0"/>
                <a:cs typeface="Courier New" panose="02070309020205020404" pitchFamily="49" charset="0"/>
              </a:rPr>
              <a:t>glTexImage2D</a:t>
            </a:r>
            <a:endParaRPr lang="en-US" sz="1800" dirty="0"/>
          </a:p>
        </p:txBody>
      </p:sp>
      <p:sp>
        <p:nvSpPr>
          <p:cNvPr id="3" name="Cím 1"/>
          <p:cNvSpPr>
            <a:spLocks noGrp="1"/>
          </p:cNvSpPr>
          <p:nvPr>
            <p:ph type="title"/>
          </p:nvPr>
        </p:nvSpPr>
        <p:spPr>
          <a:xfrm>
            <a:off x="287524" y="150018"/>
            <a:ext cx="8645132" cy="1143000"/>
          </a:xfrm>
        </p:spPr>
        <p:txBody>
          <a:bodyPr>
            <a:normAutofit/>
          </a:bodyPr>
          <a:lstStyle/>
          <a:p>
            <a:r>
              <a:rPr lang="en-US" dirty="0" smtClean="0">
                <a:solidFill>
                  <a:srgbClr val="FF0000"/>
                </a:solidFill>
              </a:rPr>
              <a:t>Texturing support of the </a:t>
            </a:r>
            <a:r>
              <a:rPr lang="hu-HU" dirty="0" smtClean="0">
                <a:solidFill>
                  <a:srgbClr val="FF0000"/>
                </a:solidFill>
              </a:rPr>
              <a:t>GPU</a:t>
            </a:r>
            <a:endParaRPr lang="en-US" dirty="0">
              <a:solidFill>
                <a:srgbClr val="FF0000"/>
              </a:solidFill>
            </a:endParaRPr>
          </a:p>
        </p:txBody>
      </p:sp>
      <p:sp>
        <p:nvSpPr>
          <p:cNvPr id="7" name="Téglalap 6"/>
          <p:cNvSpPr/>
          <p:nvPr/>
        </p:nvSpPr>
        <p:spPr>
          <a:xfrm>
            <a:off x="5331971" y="2927876"/>
            <a:ext cx="1188132" cy="111612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solidFill>
                  <a:schemeClr val="tx1"/>
                </a:solidFill>
              </a:rPr>
              <a:t>Sampler</a:t>
            </a:r>
            <a:endParaRPr lang="en-US" dirty="0">
              <a:solidFill>
                <a:schemeClr val="tx1"/>
              </a:solidFill>
            </a:endParaRPr>
          </a:p>
        </p:txBody>
      </p:sp>
      <p:sp>
        <p:nvSpPr>
          <p:cNvPr id="8" name="Téglalap 7"/>
          <p:cNvSpPr/>
          <p:nvPr/>
        </p:nvSpPr>
        <p:spPr>
          <a:xfrm>
            <a:off x="4122972" y="2873162"/>
            <a:ext cx="972108" cy="111612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solidFill>
                  <a:schemeClr val="tx1"/>
                </a:solidFill>
              </a:rPr>
              <a:t>Texture</a:t>
            </a:r>
            <a:endParaRPr lang="en-US" dirty="0">
              <a:solidFill>
                <a:schemeClr val="tx1"/>
              </a:solidFill>
            </a:endParaRPr>
          </a:p>
        </p:txBody>
      </p:sp>
      <p:sp>
        <p:nvSpPr>
          <p:cNvPr id="9" name="Téglalap 8"/>
          <p:cNvSpPr/>
          <p:nvPr/>
        </p:nvSpPr>
        <p:spPr>
          <a:xfrm>
            <a:off x="5403979" y="3028924"/>
            <a:ext cx="1188132" cy="111612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smtClean="0">
                <a:solidFill>
                  <a:srgbClr val="7030A0"/>
                </a:solidFill>
              </a:rPr>
              <a:t>Sampler</a:t>
            </a:r>
            <a:endParaRPr lang="hu-HU" sz="2000" dirty="0" smtClean="0">
              <a:solidFill>
                <a:srgbClr val="7030A0"/>
              </a:solidFill>
            </a:endParaRPr>
          </a:p>
          <a:p>
            <a:pPr algn="ctr"/>
            <a:r>
              <a:rPr lang="hu-HU" sz="1200" b="1" dirty="0" smtClean="0">
                <a:solidFill>
                  <a:srgbClr val="7030A0"/>
                </a:solidFill>
              </a:rPr>
              <a:t>GL_TEXTURE0</a:t>
            </a:r>
            <a:endParaRPr lang="en-US" sz="1200" b="1" dirty="0">
              <a:solidFill>
                <a:srgbClr val="7030A0"/>
              </a:solidFill>
            </a:endParaRPr>
          </a:p>
        </p:txBody>
      </p:sp>
      <p:sp>
        <p:nvSpPr>
          <p:cNvPr id="10" name="Téglalap 9"/>
          <p:cNvSpPr/>
          <p:nvPr/>
        </p:nvSpPr>
        <p:spPr>
          <a:xfrm>
            <a:off x="4194980" y="2935713"/>
            <a:ext cx="972108" cy="111612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smtClean="0">
                <a:solidFill>
                  <a:srgbClr val="00B050"/>
                </a:solidFill>
              </a:rPr>
              <a:t>Texture</a:t>
            </a:r>
            <a:endParaRPr lang="hu-HU" sz="2000" dirty="0" smtClean="0">
              <a:solidFill>
                <a:srgbClr val="00B050"/>
              </a:solidFill>
            </a:endParaRPr>
          </a:p>
          <a:p>
            <a:pPr algn="ctr"/>
            <a:r>
              <a:rPr lang="hu-HU" sz="1600" dirty="0" err="1" smtClean="0">
                <a:solidFill>
                  <a:srgbClr val="00B050"/>
                </a:solidFill>
              </a:rPr>
              <a:t>textureId</a:t>
            </a:r>
            <a:endParaRPr lang="en-US" dirty="0">
              <a:solidFill>
                <a:srgbClr val="00B050"/>
              </a:solidFill>
            </a:endParaRPr>
          </a:p>
        </p:txBody>
      </p:sp>
      <p:cxnSp>
        <p:nvCxnSpPr>
          <p:cNvPr id="11" name="Egyenes összekötő nyíllal 10"/>
          <p:cNvCxnSpPr>
            <a:endCxn id="9" idx="3"/>
          </p:cNvCxnSpPr>
          <p:nvPr/>
        </p:nvCxnSpPr>
        <p:spPr>
          <a:xfrm flipH="1" flipV="1">
            <a:off x="6592111" y="3586986"/>
            <a:ext cx="264488" cy="162018"/>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2" name="Egyenes összekötő nyíllal 11"/>
          <p:cNvCxnSpPr>
            <a:stCxn id="10" idx="3"/>
          </p:cNvCxnSpPr>
          <p:nvPr/>
        </p:nvCxnSpPr>
        <p:spPr>
          <a:xfrm>
            <a:off x="5167088" y="3493775"/>
            <a:ext cx="236891" cy="9595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églalap 14"/>
          <p:cNvSpPr/>
          <p:nvPr/>
        </p:nvSpPr>
        <p:spPr>
          <a:xfrm>
            <a:off x="971600" y="2184715"/>
            <a:ext cx="972108" cy="196033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rgbClr val="FF0000"/>
                </a:solidFill>
              </a:rPr>
              <a:t>CPU</a:t>
            </a:r>
            <a:endParaRPr lang="en-US" dirty="0">
              <a:solidFill>
                <a:srgbClr val="FF0000"/>
              </a:solidFill>
            </a:endParaRPr>
          </a:p>
        </p:txBody>
      </p:sp>
      <p:sp>
        <p:nvSpPr>
          <p:cNvPr id="17" name="Szabadkézi sokszög 16"/>
          <p:cNvSpPr/>
          <p:nvPr/>
        </p:nvSpPr>
        <p:spPr>
          <a:xfrm>
            <a:off x="1938481" y="2730916"/>
            <a:ext cx="4013859" cy="296884"/>
          </a:xfrm>
          <a:custGeom>
            <a:avLst/>
            <a:gdLst>
              <a:gd name="connsiteX0" fmla="*/ 0 w 4013859"/>
              <a:gd name="connsiteY0" fmla="*/ 0 h 296884"/>
              <a:gd name="connsiteX1" fmla="*/ 4013859 w 4013859"/>
              <a:gd name="connsiteY1" fmla="*/ 0 h 296884"/>
              <a:gd name="connsiteX2" fmla="*/ 4013859 w 4013859"/>
              <a:gd name="connsiteY2" fmla="*/ 296884 h 296884"/>
            </a:gdLst>
            <a:ahLst/>
            <a:cxnLst>
              <a:cxn ang="0">
                <a:pos x="connsiteX0" y="connsiteY0"/>
              </a:cxn>
              <a:cxn ang="0">
                <a:pos x="connsiteX1" y="connsiteY1"/>
              </a:cxn>
              <a:cxn ang="0">
                <a:pos x="connsiteX2" y="connsiteY2"/>
              </a:cxn>
            </a:cxnLst>
            <a:rect l="l" t="t" r="r" b="b"/>
            <a:pathLst>
              <a:path w="4013859" h="296884">
                <a:moveTo>
                  <a:pt x="0" y="0"/>
                </a:moveTo>
                <a:lnTo>
                  <a:pt x="4013859" y="0"/>
                </a:lnTo>
                <a:lnTo>
                  <a:pt x="4013859" y="296884"/>
                </a:lnTo>
              </a:path>
            </a:pathLst>
          </a:custGeom>
          <a:noFill/>
          <a:ln w="28575">
            <a:solidFill>
              <a:srgbClr val="7030A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églalap 17"/>
          <p:cNvSpPr/>
          <p:nvPr/>
        </p:nvSpPr>
        <p:spPr>
          <a:xfrm>
            <a:off x="1923416" y="2659592"/>
            <a:ext cx="2114681" cy="369332"/>
          </a:xfrm>
          <a:prstGeom prst="rect">
            <a:avLst/>
          </a:prstGeom>
        </p:spPr>
        <p:txBody>
          <a:bodyPr wrap="none">
            <a:spAutoFit/>
          </a:bodyPr>
          <a:lstStyle/>
          <a:p>
            <a:r>
              <a:rPr lang="en-US" sz="1800" b="1" dirty="0" err="1" smtClean="0">
                <a:solidFill>
                  <a:srgbClr val="7030A0"/>
                </a:solidFill>
                <a:latin typeface="Courier New" panose="02070309020205020404" pitchFamily="49" charset="0"/>
                <a:cs typeface="Courier New" panose="02070309020205020404" pitchFamily="49" charset="0"/>
              </a:rPr>
              <a:t>glTexParameter</a:t>
            </a:r>
            <a:endParaRPr lang="en-US" sz="1800" dirty="0"/>
          </a:p>
        </p:txBody>
      </p:sp>
    </p:spTree>
    <p:extLst>
      <p:ext uri="{BB962C8B-B14F-4D97-AF65-F5344CB8AC3E}">
        <p14:creationId xmlns:p14="http://schemas.microsoft.com/office/powerpoint/2010/main" val="30213249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églalap 18"/>
          <p:cNvSpPr/>
          <p:nvPr/>
        </p:nvSpPr>
        <p:spPr>
          <a:xfrm>
            <a:off x="6924720" y="1048686"/>
            <a:ext cx="1283684" cy="111612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solidFill>
                  <a:schemeClr val="tx1"/>
                </a:solidFill>
              </a:rPr>
              <a:t>Vertex</a:t>
            </a:r>
            <a:endParaRPr lang="hu-HU" dirty="0" smtClean="0">
              <a:solidFill>
                <a:schemeClr val="tx1"/>
              </a:solidFill>
            </a:endParaRPr>
          </a:p>
          <a:p>
            <a:pPr algn="ctr"/>
            <a:r>
              <a:rPr lang="hu-HU" dirty="0" err="1" smtClean="0">
                <a:solidFill>
                  <a:schemeClr val="tx1"/>
                </a:solidFill>
              </a:rPr>
              <a:t>Shader</a:t>
            </a:r>
            <a:endParaRPr lang="hu-HU" dirty="0" smtClean="0">
              <a:solidFill>
                <a:schemeClr val="tx1"/>
              </a:solidFill>
            </a:endParaRPr>
          </a:p>
        </p:txBody>
      </p:sp>
      <p:sp>
        <p:nvSpPr>
          <p:cNvPr id="2" name="Jobbra nyíl 1"/>
          <p:cNvSpPr/>
          <p:nvPr/>
        </p:nvSpPr>
        <p:spPr>
          <a:xfrm>
            <a:off x="1923416" y="1072623"/>
            <a:ext cx="5001304" cy="55617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rPr>
              <a:t>VAO</a:t>
            </a:r>
            <a:endParaRPr lang="en-US" dirty="0">
              <a:solidFill>
                <a:schemeClr val="tx1"/>
              </a:solidFill>
            </a:endParaRPr>
          </a:p>
        </p:txBody>
      </p:sp>
      <p:sp>
        <p:nvSpPr>
          <p:cNvPr id="16" name="Jobbra nyíl 15"/>
          <p:cNvSpPr/>
          <p:nvPr/>
        </p:nvSpPr>
        <p:spPr>
          <a:xfrm>
            <a:off x="1943708" y="2132857"/>
            <a:ext cx="2179264" cy="61206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rgbClr val="00B050"/>
                </a:solidFill>
                <a:latin typeface="Courier New" panose="02070309020205020404" pitchFamily="49" charset="0"/>
                <a:cs typeface="Courier New" panose="02070309020205020404" pitchFamily="49" charset="0"/>
              </a:rPr>
              <a:t>glTexImage2D</a:t>
            </a:r>
            <a:endParaRPr lang="en-US" sz="1800" dirty="0"/>
          </a:p>
        </p:txBody>
      </p:sp>
      <p:sp>
        <p:nvSpPr>
          <p:cNvPr id="3" name="Cím 1"/>
          <p:cNvSpPr>
            <a:spLocks noGrp="1"/>
          </p:cNvSpPr>
          <p:nvPr>
            <p:ph type="title"/>
          </p:nvPr>
        </p:nvSpPr>
        <p:spPr>
          <a:xfrm>
            <a:off x="287524" y="150019"/>
            <a:ext cx="8645132" cy="1143000"/>
          </a:xfrm>
        </p:spPr>
        <p:txBody>
          <a:bodyPr>
            <a:normAutofit/>
          </a:bodyPr>
          <a:lstStyle/>
          <a:p>
            <a:r>
              <a:rPr lang="en-US" dirty="0" smtClean="0">
                <a:solidFill>
                  <a:srgbClr val="FF0000"/>
                </a:solidFill>
              </a:rPr>
              <a:t>Text</a:t>
            </a:r>
            <a:r>
              <a:rPr lang="hu-HU" dirty="0" err="1" smtClean="0">
                <a:solidFill>
                  <a:srgbClr val="FF0000"/>
                </a:solidFill>
              </a:rPr>
              <a:t>uring</a:t>
            </a:r>
            <a:r>
              <a:rPr lang="hu-HU" dirty="0" smtClean="0">
                <a:solidFill>
                  <a:srgbClr val="FF0000"/>
                </a:solidFill>
              </a:rPr>
              <a:t> 1: </a:t>
            </a:r>
            <a:r>
              <a:rPr lang="hu-HU" dirty="0" err="1" smtClean="0">
                <a:solidFill>
                  <a:srgbClr val="FF0000"/>
                </a:solidFill>
              </a:rPr>
              <a:t>Upload</a:t>
            </a:r>
            <a:r>
              <a:rPr lang="hu-HU" dirty="0" smtClean="0">
                <a:solidFill>
                  <a:srgbClr val="FF0000"/>
                </a:solidFill>
              </a:rPr>
              <a:t> </a:t>
            </a:r>
            <a:r>
              <a:rPr lang="hu-HU" dirty="0" err="1" smtClean="0">
                <a:solidFill>
                  <a:srgbClr val="FF0000"/>
                </a:solidFill>
              </a:rPr>
              <a:t>to</a:t>
            </a:r>
            <a:r>
              <a:rPr lang="hu-HU" dirty="0" smtClean="0">
                <a:solidFill>
                  <a:srgbClr val="FF0000"/>
                </a:solidFill>
              </a:rPr>
              <a:t> GPU</a:t>
            </a:r>
            <a:endParaRPr lang="en-US" dirty="0">
              <a:solidFill>
                <a:srgbClr val="FF0000"/>
              </a:solidFill>
            </a:endParaRPr>
          </a:p>
        </p:txBody>
      </p:sp>
      <p:sp>
        <p:nvSpPr>
          <p:cNvPr id="4" name="Szövegdoboz 3"/>
          <p:cNvSpPr txBox="1"/>
          <p:nvPr/>
        </p:nvSpPr>
        <p:spPr>
          <a:xfrm>
            <a:off x="8252" y="3171449"/>
            <a:ext cx="9144000" cy="3677930"/>
          </a:xfrm>
          <a:prstGeom prst="rect">
            <a:avLst/>
          </a:prstGeom>
          <a:solidFill>
            <a:schemeClr val="accent6">
              <a:lumMod val="20000"/>
              <a:lumOff val="80000"/>
            </a:schemeClr>
          </a:solidFill>
          <a:ln>
            <a:solidFill>
              <a:schemeClr val="tx1"/>
            </a:solidFill>
          </a:ln>
        </p:spPr>
        <p:txBody>
          <a:bodyPr wrap="square" rtlCol="0">
            <a:spAutoFit/>
          </a:bodyPr>
          <a:lstStyle/>
          <a:p>
            <a:r>
              <a:rPr lang="en-US" sz="1800" b="1" dirty="0" smtClean="0">
                <a:latin typeface="Courier New" panose="02070309020205020404" pitchFamily="49" charset="0"/>
                <a:cs typeface="Courier New" panose="02070309020205020404" pitchFamily="49" charset="0"/>
              </a:rPr>
              <a:t>unsigned </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a:t>
            </a:r>
            <a:r>
              <a:rPr lang="en-US" sz="1800" b="1" dirty="0" err="1" smtClean="0">
                <a:solidFill>
                  <a:srgbClr val="00B050"/>
                </a:solidFill>
                <a:latin typeface="Courier New" panose="02070309020205020404" pitchFamily="49" charset="0"/>
                <a:cs typeface="Courier New" panose="02070309020205020404" pitchFamily="49" charset="0"/>
              </a:rPr>
              <a:t>textureId</a:t>
            </a:r>
            <a:r>
              <a:rPr lang="en-US" sz="1800" b="1" dirty="0" smtClean="0">
                <a:latin typeface="Courier New" panose="02070309020205020404" pitchFamily="49" charset="0"/>
                <a:cs typeface="Courier New" panose="02070309020205020404" pitchFamily="49" charset="0"/>
              </a:rPr>
              <a:t>;</a:t>
            </a:r>
            <a:endParaRPr lang="en-US" sz="1800" b="1" dirty="0">
              <a:latin typeface="Courier New" panose="02070309020205020404" pitchFamily="49" charset="0"/>
              <a:cs typeface="Courier New" panose="02070309020205020404" pitchFamily="49" charset="0"/>
            </a:endParaRPr>
          </a:p>
          <a:p>
            <a:endParaRPr lang="hu-HU" sz="1800" b="1" dirty="0" smtClean="0">
              <a:latin typeface="Courier New" panose="02070309020205020404" pitchFamily="49" charset="0"/>
              <a:cs typeface="Courier New" panose="02070309020205020404" pitchFamily="49" charset="0"/>
            </a:endParaRPr>
          </a:p>
          <a:p>
            <a:r>
              <a:rPr lang="hu-HU" sz="1800" b="1" u="sng" dirty="0" err="1">
                <a:latin typeface="Courier New" panose="02070309020205020404" pitchFamily="49" charset="0"/>
                <a:cs typeface="Courier New" panose="02070309020205020404" pitchFamily="49" charset="0"/>
              </a:rPr>
              <a:t>v</a:t>
            </a:r>
            <a:r>
              <a:rPr lang="hu-HU" sz="1800" b="1" u="sng" dirty="0" err="1" smtClean="0">
                <a:latin typeface="Courier New" panose="02070309020205020404" pitchFamily="49" charset="0"/>
                <a:cs typeface="Courier New" panose="02070309020205020404" pitchFamily="49" charset="0"/>
              </a:rPr>
              <a:t>oid</a:t>
            </a:r>
            <a:r>
              <a:rPr lang="hu-HU" sz="1800" b="1" u="sng" dirty="0" smtClean="0">
                <a:latin typeface="Courier New" panose="02070309020205020404" pitchFamily="49" charset="0"/>
                <a:cs typeface="Courier New" panose="02070309020205020404" pitchFamily="49" charset="0"/>
              </a:rPr>
              <a:t> </a:t>
            </a:r>
            <a:r>
              <a:rPr lang="hu-HU" sz="1800" b="1" u="sng" dirty="0" err="1" smtClean="0">
                <a:latin typeface="Courier New" panose="02070309020205020404" pitchFamily="49" charset="0"/>
                <a:cs typeface="Courier New" panose="02070309020205020404" pitchFamily="49" charset="0"/>
              </a:rPr>
              <a:t>Upload</a:t>
            </a:r>
            <a:r>
              <a:rPr lang="en-US" sz="1800" b="1" u="sng" dirty="0">
                <a:latin typeface="Courier New" panose="02070309020205020404" pitchFamily="49" charset="0"/>
                <a:cs typeface="Courier New" panose="02070309020205020404" pitchFamily="49" charset="0"/>
              </a:rPr>
              <a:t>Texture(</a:t>
            </a:r>
            <a:r>
              <a:rPr lang="en-US" sz="1800" b="1" u="sng" dirty="0" err="1">
                <a:latin typeface="Courier New" panose="02070309020205020404" pitchFamily="49" charset="0"/>
                <a:cs typeface="Courier New" panose="02070309020205020404" pitchFamily="49" charset="0"/>
              </a:rPr>
              <a:t>int</a:t>
            </a:r>
            <a:r>
              <a:rPr lang="en-US" sz="1800" b="1" u="sng" dirty="0">
                <a:latin typeface="Courier New" panose="02070309020205020404" pitchFamily="49" charset="0"/>
                <a:cs typeface="Courier New" panose="02070309020205020404" pitchFamily="49" charset="0"/>
              </a:rPr>
              <a:t> width, </a:t>
            </a:r>
            <a:r>
              <a:rPr lang="en-US" sz="1800" b="1" u="sng" dirty="0" err="1">
                <a:latin typeface="Courier New" panose="02070309020205020404" pitchFamily="49" charset="0"/>
                <a:cs typeface="Courier New" panose="02070309020205020404" pitchFamily="49" charset="0"/>
              </a:rPr>
              <a:t>int</a:t>
            </a:r>
            <a:r>
              <a:rPr lang="en-US" sz="1800" b="1" u="sng" dirty="0">
                <a:latin typeface="Courier New" panose="02070309020205020404" pitchFamily="49" charset="0"/>
                <a:cs typeface="Courier New" panose="02070309020205020404" pitchFamily="49" charset="0"/>
              </a:rPr>
              <a:t> height, </a:t>
            </a:r>
            <a:r>
              <a:rPr lang="en-US" sz="1800" b="1" u="sng" dirty="0" smtClean="0">
                <a:latin typeface="Courier New" panose="02070309020205020404" pitchFamily="49" charset="0"/>
                <a:cs typeface="Courier New" panose="02070309020205020404" pitchFamily="49" charset="0"/>
              </a:rPr>
              <a:t>vector&lt;vec4</a:t>
            </a:r>
            <a:r>
              <a:rPr lang="en-US" sz="1800" b="1" u="sng" dirty="0">
                <a:latin typeface="Courier New" panose="02070309020205020404" pitchFamily="49" charset="0"/>
                <a:cs typeface="Courier New" panose="02070309020205020404" pitchFamily="49" charset="0"/>
              </a:rPr>
              <a:t>&gt;&amp; image) </a:t>
            </a:r>
            <a:r>
              <a:rPr lang="en-US" sz="1800" b="1" dirty="0" smtClean="0">
                <a:latin typeface="Courier New" panose="02070309020205020404" pitchFamily="49" charset="0"/>
                <a:cs typeface="Courier New" panose="02070309020205020404" pitchFamily="49" charset="0"/>
              </a:rPr>
              <a:t>{</a:t>
            </a:r>
            <a:endParaRPr lang="en-US" sz="1800" b="1" dirty="0" smtClean="0">
              <a:solidFill>
                <a:srgbClr val="00B050"/>
              </a:solidFill>
              <a:latin typeface="Courier New" panose="02070309020205020404" pitchFamily="49" charset="0"/>
              <a:cs typeface="Courier New" panose="02070309020205020404" pitchFamily="49" charset="0"/>
            </a:endParaRPr>
          </a:p>
          <a:p>
            <a:r>
              <a:rPr lang="en-US" sz="1800" b="1" dirty="0" smtClean="0">
                <a:solidFill>
                  <a:srgbClr val="00B050"/>
                </a:solidFill>
                <a:latin typeface="Courier New" panose="02070309020205020404" pitchFamily="49" charset="0"/>
                <a:cs typeface="Courier New" panose="02070309020205020404" pitchFamily="49" charset="0"/>
              </a:rPr>
              <a:t>  </a:t>
            </a:r>
            <a:r>
              <a:rPr lang="en-US" sz="1800" b="1" dirty="0" err="1" smtClean="0">
                <a:solidFill>
                  <a:srgbClr val="00B050"/>
                </a:solidFill>
                <a:latin typeface="Courier New" panose="02070309020205020404" pitchFamily="49" charset="0"/>
                <a:cs typeface="Courier New" panose="02070309020205020404" pitchFamily="49" charset="0"/>
              </a:rPr>
              <a:t>glGenTextures</a:t>
            </a:r>
            <a:r>
              <a:rPr lang="en-US" sz="1800" b="1" dirty="0" smtClean="0">
                <a:solidFill>
                  <a:srgbClr val="00B050"/>
                </a:solidFill>
                <a:latin typeface="Courier New" panose="02070309020205020404" pitchFamily="49" charset="0"/>
                <a:cs typeface="Courier New" panose="02070309020205020404" pitchFamily="49" charset="0"/>
              </a:rPr>
              <a:t>(1</a:t>
            </a:r>
            <a:r>
              <a:rPr lang="en-US" sz="1800" b="1" dirty="0">
                <a:solidFill>
                  <a:srgbClr val="00B050"/>
                </a:solidFill>
                <a:latin typeface="Courier New" panose="02070309020205020404" pitchFamily="49" charset="0"/>
                <a:cs typeface="Courier New" panose="02070309020205020404" pitchFamily="49" charset="0"/>
              </a:rPr>
              <a:t>, &amp;</a:t>
            </a:r>
            <a:r>
              <a:rPr lang="en-US" sz="1800" b="1" dirty="0" err="1">
                <a:solidFill>
                  <a:srgbClr val="00B050"/>
                </a:solidFill>
                <a:latin typeface="Courier New" panose="02070309020205020404" pitchFamily="49" charset="0"/>
                <a:cs typeface="Courier New" panose="02070309020205020404" pitchFamily="49" charset="0"/>
              </a:rPr>
              <a:t>textureId</a:t>
            </a:r>
            <a:r>
              <a:rPr lang="en-US" sz="1800" b="1" dirty="0" smtClean="0">
                <a:solidFill>
                  <a:srgbClr val="00B050"/>
                </a:solidFill>
                <a:latin typeface="Courier New" panose="02070309020205020404" pitchFamily="49" charset="0"/>
                <a:cs typeface="Courier New" panose="02070309020205020404" pitchFamily="49" charset="0"/>
              </a:rPr>
              <a:t>);</a:t>
            </a:r>
            <a:endParaRPr lang="en-US" sz="1800" b="1" dirty="0">
              <a:solidFill>
                <a:srgbClr val="00B050"/>
              </a:solidFill>
              <a:latin typeface="Courier New" panose="02070309020205020404" pitchFamily="49" charset="0"/>
              <a:cs typeface="Courier New" panose="02070309020205020404" pitchFamily="49" charset="0"/>
            </a:endParaRPr>
          </a:p>
          <a:p>
            <a:r>
              <a:rPr lang="en-US" sz="1800" b="1" dirty="0" smtClean="0">
                <a:solidFill>
                  <a:srgbClr val="00B050"/>
                </a:solidFill>
                <a:latin typeface="Courier New" panose="02070309020205020404" pitchFamily="49" charset="0"/>
                <a:cs typeface="Courier New" panose="02070309020205020404" pitchFamily="49" charset="0"/>
              </a:rPr>
              <a:t>  </a:t>
            </a:r>
            <a:r>
              <a:rPr lang="en-US" sz="1800" b="1" dirty="0" err="1" smtClean="0">
                <a:solidFill>
                  <a:srgbClr val="00B050"/>
                </a:solidFill>
                <a:latin typeface="Courier New" panose="02070309020205020404" pitchFamily="49" charset="0"/>
                <a:cs typeface="Courier New" panose="02070309020205020404" pitchFamily="49" charset="0"/>
              </a:rPr>
              <a:t>glBindTexture</a:t>
            </a:r>
            <a:r>
              <a:rPr lang="en-US" sz="1800" b="1" dirty="0" smtClean="0">
                <a:solidFill>
                  <a:srgbClr val="00B050"/>
                </a:solidFill>
                <a:latin typeface="Courier New" panose="02070309020205020404" pitchFamily="49" charset="0"/>
                <a:cs typeface="Courier New" panose="02070309020205020404" pitchFamily="49" charset="0"/>
              </a:rPr>
              <a:t>(GL_TEXTURE_2D</a:t>
            </a:r>
            <a:r>
              <a:rPr lang="en-US" sz="1800" b="1" dirty="0">
                <a:solidFill>
                  <a:srgbClr val="00B050"/>
                </a:solidFill>
                <a:latin typeface="Courier New" panose="02070309020205020404" pitchFamily="49" charset="0"/>
                <a:cs typeface="Courier New" panose="02070309020205020404" pitchFamily="49" charset="0"/>
              </a:rPr>
              <a:t>, </a:t>
            </a:r>
            <a:r>
              <a:rPr lang="en-US" sz="1800" b="1" dirty="0" err="1">
                <a:solidFill>
                  <a:srgbClr val="00B050"/>
                </a:solidFill>
                <a:latin typeface="Courier New" panose="02070309020205020404" pitchFamily="49" charset="0"/>
                <a:cs typeface="Courier New" panose="02070309020205020404" pitchFamily="49" charset="0"/>
              </a:rPr>
              <a:t>textureId</a:t>
            </a:r>
            <a:r>
              <a:rPr lang="en-US" sz="1800" b="1" dirty="0">
                <a:solidFill>
                  <a:srgbClr val="00B050"/>
                </a:solidFill>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 binding</a:t>
            </a:r>
          </a:p>
          <a:p>
            <a:r>
              <a:rPr lang="en-US" sz="1800" b="1" dirty="0" smtClean="0">
                <a:solidFill>
                  <a:srgbClr val="00B050"/>
                </a:solidFill>
                <a:latin typeface="Courier New" panose="02070309020205020404" pitchFamily="49" charset="0"/>
                <a:cs typeface="Courier New" panose="02070309020205020404" pitchFamily="49" charset="0"/>
              </a:rPr>
              <a:t>  </a:t>
            </a:r>
          </a:p>
          <a:p>
            <a:endParaRPr lang="en-US" sz="1800" b="1" dirty="0" smtClean="0">
              <a:solidFill>
                <a:srgbClr val="00B050"/>
              </a:solidFill>
              <a:latin typeface="Courier New" panose="02070309020205020404" pitchFamily="49" charset="0"/>
              <a:cs typeface="Courier New" panose="02070309020205020404" pitchFamily="49" charset="0"/>
            </a:endParaRPr>
          </a:p>
          <a:p>
            <a:r>
              <a:rPr lang="en-US" sz="1800" b="1" dirty="0">
                <a:solidFill>
                  <a:srgbClr val="00B050"/>
                </a:solidFill>
                <a:latin typeface="Courier New" panose="02070309020205020404" pitchFamily="49" charset="0"/>
                <a:cs typeface="Courier New" panose="02070309020205020404" pitchFamily="49" charset="0"/>
              </a:rPr>
              <a:t> </a:t>
            </a:r>
            <a:r>
              <a:rPr lang="en-US" sz="1800" b="1" dirty="0" smtClean="0">
                <a:solidFill>
                  <a:srgbClr val="00B050"/>
                </a:solidFill>
                <a:latin typeface="Courier New" panose="02070309020205020404" pitchFamily="49" charset="0"/>
                <a:cs typeface="Courier New" panose="02070309020205020404" pitchFamily="49" charset="0"/>
              </a:rPr>
              <a:t> glTexImage2D(GL_TEXTURE_2D</a:t>
            </a:r>
            <a:r>
              <a:rPr lang="en-US" sz="1800" b="1" dirty="0">
                <a:solidFill>
                  <a:srgbClr val="00B050"/>
                </a:solidFill>
                <a:latin typeface="Courier New" panose="02070309020205020404" pitchFamily="49" charset="0"/>
                <a:cs typeface="Courier New" panose="02070309020205020404" pitchFamily="49" charset="0"/>
              </a:rPr>
              <a:t>, 0, </a:t>
            </a:r>
            <a:r>
              <a:rPr lang="en-US" sz="1800" b="1" dirty="0" smtClean="0">
                <a:solidFill>
                  <a:srgbClr val="00B050"/>
                </a:solidFill>
                <a:latin typeface="Courier New" panose="02070309020205020404" pitchFamily="49" charset="0"/>
                <a:cs typeface="Courier New" panose="02070309020205020404" pitchFamily="49" charset="0"/>
              </a:rPr>
              <a:t>GL_RGBA, </a:t>
            </a:r>
            <a:r>
              <a:rPr lang="en-US" sz="1800" b="1" dirty="0">
                <a:solidFill>
                  <a:srgbClr val="00B050"/>
                </a:solidFill>
                <a:latin typeface="Courier New" panose="02070309020205020404" pitchFamily="49" charset="0"/>
                <a:cs typeface="Courier New" panose="02070309020205020404" pitchFamily="49" charset="0"/>
              </a:rPr>
              <a:t>width, height, </a:t>
            </a:r>
            <a:r>
              <a:rPr lang="hu-HU" sz="1800" b="1" dirty="0" smtClean="0">
                <a:solidFill>
                  <a:srgbClr val="00B050"/>
                </a:solidFill>
                <a:latin typeface="Courier New" panose="02070309020205020404" pitchFamily="49" charset="0"/>
                <a:cs typeface="Courier New" panose="02070309020205020404" pitchFamily="49" charset="0"/>
              </a:rPr>
              <a:t>0,</a:t>
            </a:r>
            <a:endParaRPr lang="en-US" sz="1800" b="1" dirty="0">
              <a:solidFill>
                <a:srgbClr val="00B050"/>
              </a:solidFill>
              <a:latin typeface="Courier New" panose="02070309020205020404" pitchFamily="49" charset="0"/>
              <a:cs typeface="Courier New" panose="02070309020205020404" pitchFamily="49" charset="0"/>
            </a:endParaRPr>
          </a:p>
          <a:p>
            <a:r>
              <a:rPr lang="en-US" sz="1800" b="1" dirty="0">
                <a:solidFill>
                  <a:srgbClr val="00B050"/>
                </a:solidFill>
                <a:latin typeface="Courier New" panose="02070309020205020404" pitchFamily="49" charset="0"/>
                <a:cs typeface="Courier New" panose="02070309020205020404" pitchFamily="49" charset="0"/>
              </a:rPr>
              <a:t>               </a:t>
            </a:r>
            <a:r>
              <a:rPr lang="en-US" sz="1800" b="1" dirty="0" smtClean="0">
                <a:solidFill>
                  <a:srgbClr val="00B050"/>
                </a:solidFill>
                <a:latin typeface="Courier New" panose="02070309020205020404" pitchFamily="49" charset="0"/>
                <a:cs typeface="Courier New" panose="02070309020205020404" pitchFamily="49" charset="0"/>
              </a:rPr>
              <a:t>GL_RGBA, </a:t>
            </a:r>
            <a:r>
              <a:rPr lang="en-US" sz="1800" b="1" dirty="0">
                <a:solidFill>
                  <a:srgbClr val="00B050"/>
                </a:solidFill>
                <a:latin typeface="Courier New" panose="02070309020205020404" pitchFamily="49" charset="0"/>
                <a:cs typeface="Courier New" panose="02070309020205020404" pitchFamily="49" charset="0"/>
              </a:rPr>
              <a:t>GL_FLOAT</a:t>
            </a:r>
            <a:r>
              <a:rPr lang="en-US" sz="1800" b="1">
                <a:solidFill>
                  <a:srgbClr val="00B050"/>
                </a:solidFill>
                <a:latin typeface="Courier New" panose="02070309020205020404" pitchFamily="49" charset="0"/>
                <a:cs typeface="Courier New" panose="02070309020205020404" pitchFamily="49" charset="0"/>
              </a:rPr>
              <a:t>, &amp;</a:t>
            </a:r>
            <a:r>
              <a:rPr lang="en-US" sz="1800" b="1" smtClean="0">
                <a:solidFill>
                  <a:srgbClr val="00B050"/>
                </a:solidFill>
                <a:latin typeface="Courier New" panose="02070309020205020404" pitchFamily="49" charset="0"/>
                <a:cs typeface="Courier New" panose="02070309020205020404" pitchFamily="49" charset="0"/>
              </a:rPr>
              <a:t>image[0]);</a:t>
            </a:r>
            <a:r>
              <a:rPr lang="en-US" sz="1800" b="1"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//Texture -&gt; </a:t>
            </a:r>
            <a:r>
              <a:rPr lang="hu-HU" sz="1800" b="1" dirty="0" smtClean="0">
                <a:latin typeface="Courier New" panose="02070309020205020404" pitchFamily="49" charset="0"/>
                <a:cs typeface="Courier New" panose="02070309020205020404" pitchFamily="49" charset="0"/>
              </a:rPr>
              <a:t>GPU</a:t>
            </a:r>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a:t>
            </a:r>
            <a:endParaRPr lang="hu-HU" sz="1800" b="1" dirty="0" smtClean="0">
              <a:latin typeface="Courier New" panose="02070309020205020404" pitchFamily="49" charset="0"/>
              <a:cs typeface="Courier New" panose="02070309020205020404" pitchFamily="49" charset="0"/>
            </a:endParaRPr>
          </a:p>
          <a:p>
            <a:r>
              <a:rPr lang="hu-HU" sz="1800" b="1" dirty="0">
                <a:solidFill>
                  <a:srgbClr val="7030A0"/>
                </a:solidFill>
                <a:latin typeface="Courier New" panose="02070309020205020404" pitchFamily="49" charset="0"/>
                <a:cs typeface="Courier New" panose="02070309020205020404" pitchFamily="49" charset="0"/>
              </a:rPr>
              <a:t> </a:t>
            </a:r>
            <a:r>
              <a:rPr lang="hu-HU" sz="1800" b="1" dirty="0" smtClean="0">
                <a:solidFill>
                  <a:srgbClr val="7030A0"/>
                </a:solidFill>
                <a:latin typeface="Courier New" panose="02070309020205020404" pitchFamily="49" charset="0"/>
                <a:cs typeface="Courier New" panose="02070309020205020404" pitchFamily="49" charset="0"/>
              </a:rPr>
              <a:t> </a:t>
            </a:r>
            <a:r>
              <a:rPr lang="en-US" sz="1700" b="1" dirty="0" err="1" smtClean="0">
                <a:solidFill>
                  <a:srgbClr val="7030A0"/>
                </a:solidFill>
                <a:latin typeface="Courier New" panose="02070309020205020404" pitchFamily="49" charset="0"/>
                <a:cs typeface="Courier New" panose="02070309020205020404" pitchFamily="49" charset="0"/>
              </a:rPr>
              <a:t>glTexParameteri</a:t>
            </a:r>
            <a:r>
              <a:rPr lang="en-US" sz="1700" b="1" dirty="0" smtClean="0">
                <a:solidFill>
                  <a:srgbClr val="7030A0"/>
                </a:solidFill>
                <a:latin typeface="Courier New" panose="02070309020205020404" pitchFamily="49" charset="0"/>
                <a:cs typeface="Courier New" panose="02070309020205020404" pitchFamily="49" charset="0"/>
              </a:rPr>
              <a:t>(GL_TEXTURE_2D,</a:t>
            </a:r>
            <a:r>
              <a:rPr lang="hu-HU" sz="1700" b="1" dirty="0" smtClean="0">
                <a:solidFill>
                  <a:srgbClr val="7030A0"/>
                </a:solidFill>
                <a:latin typeface="Courier New" panose="02070309020205020404" pitchFamily="49" charset="0"/>
                <a:cs typeface="Courier New" panose="02070309020205020404" pitchFamily="49" charset="0"/>
              </a:rPr>
              <a:t> </a:t>
            </a:r>
            <a:r>
              <a:rPr lang="en-US" sz="1700" b="1" dirty="0" smtClean="0">
                <a:solidFill>
                  <a:srgbClr val="7030A0"/>
                </a:solidFill>
                <a:latin typeface="Courier New" panose="02070309020205020404" pitchFamily="49" charset="0"/>
                <a:cs typeface="Courier New" panose="02070309020205020404" pitchFamily="49" charset="0"/>
              </a:rPr>
              <a:t>GL_TEXTURE_MIN_FILTER</a:t>
            </a:r>
            <a:r>
              <a:rPr lang="en-US" sz="1700" b="1" dirty="0">
                <a:solidFill>
                  <a:srgbClr val="7030A0"/>
                </a:solidFill>
                <a:latin typeface="Courier New" panose="02070309020205020404" pitchFamily="49" charset="0"/>
                <a:cs typeface="Courier New" panose="02070309020205020404" pitchFamily="49" charset="0"/>
              </a:rPr>
              <a:t>, </a:t>
            </a:r>
            <a:r>
              <a:rPr lang="en-US" sz="1700" b="1" dirty="0" smtClean="0">
                <a:solidFill>
                  <a:srgbClr val="7030A0"/>
                </a:solidFill>
                <a:latin typeface="Courier New" panose="02070309020205020404" pitchFamily="49" charset="0"/>
                <a:cs typeface="Courier New" panose="02070309020205020404" pitchFamily="49" charset="0"/>
              </a:rPr>
              <a:t>GL_</a:t>
            </a:r>
            <a:r>
              <a:rPr lang="hu-HU" sz="1700" b="1" dirty="0" smtClean="0">
                <a:solidFill>
                  <a:srgbClr val="7030A0"/>
                </a:solidFill>
                <a:latin typeface="Courier New" panose="02070309020205020404" pitchFamily="49" charset="0"/>
                <a:cs typeface="Courier New" panose="02070309020205020404" pitchFamily="49" charset="0"/>
              </a:rPr>
              <a:t>NEAREST</a:t>
            </a:r>
            <a:r>
              <a:rPr lang="en-US" sz="1700" b="1" dirty="0" smtClean="0">
                <a:solidFill>
                  <a:srgbClr val="7030A0"/>
                </a:solidFill>
                <a:latin typeface="Courier New" panose="02070309020205020404" pitchFamily="49" charset="0"/>
                <a:cs typeface="Courier New" panose="02070309020205020404" pitchFamily="49" charset="0"/>
              </a:rPr>
              <a:t>);</a:t>
            </a:r>
            <a:endParaRPr lang="en-US" sz="1700" b="1" dirty="0">
              <a:solidFill>
                <a:srgbClr val="7030A0"/>
              </a:solidFill>
              <a:latin typeface="Courier New" panose="02070309020205020404" pitchFamily="49" charset="0"/>
              <a:cs typeface="Courier New" panose="02070309020205020404" pitchFamily="49" charset="0"/>
            </a:endParaRPr>
          </a:p>
          <a:p>
            <a:r>
              <a:rPr lang="en-US" sz="1700" b="1" dirty="0">
                <a:solidFill>
                  <a:srgbClr val="7030A0"/>
                </a:solidFill>
                <a:latin typeface="Courier New" panose="02070309020205020404" pitchFamily="49" charset="0"/>
                <a:cs typeface="Courier New" panose="02070309020205020404" pitchFamily="49" charset="0"/>
              </a:rPr>
              <a:t>  </a:t>
            </a:r>
            <a:r>
              <a:rPr lang="en-US" sz="1700" b="1" dirty="0" err="1" smtClean="0">
                <a:solidFill>
                  <a:srgbClr val="7030A0"/>
                </a:solidFill>
                <a:latin typeface="Courier New" panose="02070309020205020404" pitchFamily="49" charset="0"/>
                <a:cs typeface="Courier New" panose="02070309020205020404" pitchFamily="49" charset="0"/>
              </a:rPr>
              <a:t>glTexParameteri</a:t>
            </a:r>
            <a:r>
              <a:rPr lang="en-US" sz="1700" b="1" dirty="0" smtClean="0">
                <a:solidFill>
                  <a:srgbClr val="7030A0"/>
                </a:solidFill>
                <a:latin typeface="Courier New" panose="02070309020205020404" pitchFamily="49" charset="0"/>
                <a:cs typeface="Courier New" panose="02070309020205020404" pitchFamily="49" charset="0"/>
              </a:rPr>
              <a:t>(GL_TEXTURE_2D</a:t>
            </a:r>
            <a:r>
              <a:rPr lang="en-US" sz="1700" b="1" dirty="0">
                <a:solidFill>
                  <a:srgbClr val="7030A0"/>
                </a:solidFill>
                <a:latin typeface="Courier New" panose="02070309020205020404" pitchFamily="49" charset="0"/>
                <a:cs typeface="Courier New" panose="02070309020205020404" pitchFamily="49" charset="0"/>
              </a:rPr>
              <a:t>, GL_TEXTURE_MAG_FILTER, </a:t>
            </a:r>
            <a:r>
              <a:rPr lang="en-US" sz="1700" b="1" dirty="0" smtClean="0">
                <a:solidFill>
                  <a:srgbClr val="7030A0"/>
                </a:solidFill>
                <a:latin typeface="Courier New" panose="02070309020205020404" pitchFamily="49" charset="0"/>
                <a:cs typeface="Courier New" panose="02070309020205020404" pitchFamily="49" charset="0"/>
              </a:rPr>
              <a:t>GL_</a:t>
            </a:r>
            <a:r>
              <a:rPr lang="hu-HU" sz="1700" b="1" dirty="0" smtClean="0">
                <a:solidFill>
                  <a:srgbClr val="7030A0"/>
                </a:solidFill>
                <a:latin typeface="Courier New" panose="02070309020205020404" pitchFamily="49" charset="0"/>
                <a:cs typeface="Courier New" panose="02070309020205020404" pitchFamily="49" charset="0"/>
              </a:rPr>
              <a:t>LINEAR</a:t>
            </a:r>
            <a:r>
              <a:rPr lang="en-US" sz="1700" b="1" dirty="0" smtClean="0">
                <a:solidFill>
                  <a:srgbClr val="7030A0"/>
                </a:solidFill>
                <a:latin typeface="Courier New" panose="02070309020205020404" pitchFamily="49" charset="0"/>
                <a:cs typeface="Courier New" panose="02070309020205020404" pitchFamily="49" charset="0"/>
              </a:rPr>
              <a:t>);</a:t>
            </a:r>
            <a:endParaRPr lang="en-US" sz="1700" b="1" dirty="0">
              <a:solidFill>
                <a:srgbClr val="7030A0"/>
              </a:solidFill>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a:t>
            </a:r>
            <a:endParaRPr lang="en-US" sz="1800" b="1" dirty="0">
              <a:latin typeface="Courier New" panose="02070309020205020404" pitchFamily="49" charset="0"/>
              <a:cs typeface="Courier New" panose="02070309020205020404" pitchFamily="49" charset="0"/>
            </a:endParaRPr>
          </a:p>
        </p:txBody>
      </p:sp>
      <p:sp>
        <p:nvSpPr>
          <p:cNvPr id="6" name="Téglalap 5"/>
          <p:cNvSpPr/>
          <p:nvPr/>
        </p:nvSpPr>
        <p:spPr>
          <a:xfrm>
            <a:off x="6856599" y="1930610"/>
            <a:ext cx="1283684" cy="111612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solidFill>
                  <a:schemeClr val="tx1"/>
                </a:solidFill>
              </a:rPr>
              <a:t>FragmentShader</a:t>
            </a:r>
            <a:endParaRPr lang="hu-HU" dirty="0" smtClean="0">
              <a:solidFill>
                <a:schemeClr val="tx1"/>
              </a:solidFill>
            </a:endParaRPr>
          </a:p>
          <a:p>
            <a:pPr algn="ctr"/>
            <a:r>
              <a:rPr lang="hu-HU" sz="1600" dirty="0" err="1" smtClean="0">
                <a:solidFill>
                  <a:schemeClr val="tx1"/>
                </a:solidFill>
              </a:rPr>
              <a:t>SamplerUnit</a:t>
            </a:r>
            <a:endParaRPr lang="en-US" sz="1600" dirty="0">
              <a:solidFill>
                <a:schemeClr val="tx1"/>
              </a:solidFill>
            </a:endParaRPr>
          </a:p>
        </p:txBody>
      </p:sp>
      <p:sp>
        <p:nvSpPr>
          <p:cNvPr id="7" name="Téglalap 6"/>
          <p:cNvSpPr/>
          <p:nvPr/>
        </p:nvSpPr>
        <p:spPr>
          <a:xfrm>
            <a:off x="5331971" y="1923797"/>
            <a:ext cx="1188132" cy="111612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solidFill>
                  <a:schemeClr val="tx1"/>
                </a:solidFill>
              </a:rPr>
              <a:t>Sampler</a:t>
            </a:r>
            <a:endParaRPr lang="en-US" dirty="0">
              <a:solidFill>
                <a:schemeClr val="tx1"/>
              </a:solidFill>
            </a:endParaRPr>
          </a:p>
        </p:txBody>
      </p:sp>
      <p:sp>
        <p:nvSpPr>
          <p:cNvPr id="8" name="Téglalap 7"/>
          <p:cNvSpPr/>
          <p:nvPr/>
        </p:nvSpPr>
        <p:spPr>
          <a:xfrm>
            <a:off x="4122972" y="1869083"/>
            <a:ext cx="972108" cy="111612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solidFill>
                  <a:schemeClr val="tx1"/>
                </a:solidFill>
              </a:rPr>
              <a:t>Texture</a:t>
            </a:r>
            <a:endParaRPr lang="en-US" dirty="0">
              <a:solidFill>
                <a:schemeClr val="tx1"/>
              </a:solidFill>
            </a:endParaRPr>
          </a:p>
        </p:txBody>
      </p:sp>
      <p:sp>
        <p:nvSpPr>
          <p:cNvPr id="9" name="Téglalap 8"/>
          <p:cNvSpPr/>
          <p:nvPr/>
        </p:nvSpPr>
        <p:spPr>
          <a:xfrm>
            <a:off x="5403979" y="2024845"/>
            <a:ext cx="1188132" cy="111612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solidFill>
                  <a:srgbClr val="7030A0"/>
                </a:solidFill>
              </a:rPr>
              <a:t>Sampler</a:t>
            </a:r>
            <a:endParaRPr lang="hu-HU" dirty="0" smtClean="0">
              <a:solidFill>
                <a:srgbClr val="7030A0"/>
              </a:solidFill>
            </a:endParaRPr>
          </a:p>
          <a:p>
            <a:pPr algn="ctr"/>
            <a:r>
              <a:rPr lang="hu-HU" sz="1200" b="1" dirty="0" smtClean="0">
                <a:solidFill>
                  <a:srgbClr val="7030A0"/>
                </a:solidFill>
              </a:rPr>
              <a:t>GL_TEXTURE0</a:t>
            </a:r>
            <a:endParaRPr lang="en-US" sz="1200" b="1" dirty="0">
              <a:solidFill>
                <a:srgbClr val="7030A0"/>
              </a:solidFill>
            </a:endParaRPr>
          </a:p>
        </p:txBody>
      </p:sp>
      <p:sp>
        <p:nvSpPr>
          <p:cNvPr id="10" name="Téglalap 9"/>
          <p:cNvSpPr/>
          <p:nvPr/>
        </p:nvSpPr>
        <p:spPr>
          <a:xfrm>
            <a:off x="4194980" y="1931634"/>
            <a:ext cx="972108" cy="111612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solidFill>
                  <a:srgbClr val="00B050"/>
                </a:solidFill>
              </a:rPr>
              <a:t>Texture</a:t>
            </a:r>
            <a:endParaRPr lang="hu-HU" dirty="0" smtClean="0">
              <a:solidFill>
                <a:srgbClr val="00B050"/>
              </a:solidFill>
            </a:endParaRPr>
          </a:p>
          <a:p>
            <a:pPr algn="ctr"/>
            <a:r>
              <a:rPr lang="hu-HU" sz="1600" dirty="0" err="1" smtClean="0">
                <a:solidFill>
                  <a:srgbClr val="00B050"/>
                </a:solidFill>
              </a:rPr>
              <a:t>textureId</a:t>
            </a:r>
            <a:endParaRPr lang="en-US" dirty="0">
              <a:solidFill>
                <a:srgbClr val="00B050"/>
              </a:solidFill>
            </a:endParaRPr>
          </a:p>
        </p:txBody>
      </p:sp>
      <p:cxnSp>
        <p:nvCxnSpPr>
          <p:cNvPr id="11" name="Egyenes összekötő nyíllal 10"/>
          <p:cNvCxnSpPr>
            <a:endCxn id="9" idx="3"/>
          </p:cNvCxnSpPr>
          <p:nvPr/>
        </p:nvCxnSpPr>
        <p:spPr>
          <a:xfrm flipH="1" flipV="1">
            <a:off x="6592111" y="2582905"/>
            <a:ext cx="264488" cy="162019"/>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2" name="Egyenes összekötő nyíllal 11"/>
          <p:cNvCxnSpPr>
            <a:stCxn id="10" idx="3"/>
          </p:cNvCxnSpPr>
          <p:nvPr/>
        </p:nvCxnSpPr>
        <p:spPr>
          <a:xfrm>
            <a:off x="5167090" y="2489697"/>
            <a:ext cx="236891" cy="9595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Lekerekített téglalap feliratnak 12"/>
          <p:cNvSpPr/>
          <p:nvPr/>
        </p:nvSpPr>
        <p:spPr>
          <a:xfrm>
            <a:off x="4004793" y="4607117"/>
            <a:ext cx="1793653" cy="403299"/>
          </a:xfrm>
          <a:prstGeom prst="wedgeRoundRectCallout">
            <a:avLst>
              <a:gd name="adj1" fmla="val -33890"/>
              <a:gd name="adj2" fmla="val 9312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solidFill>
                  <a:schemeClr val="tx1"/>
                </a:solidFill>
              </a:rPr>
              <a:t>Mip-map</a:t>
            </a:r>
            <a:r>
              <a:rPr lang="hu-HU" dirty="0" smtClean="0">
                <a:solidFill>
                  <a:schemeClr val="tx1"/>
                </a:solidFill>
              </a:rPr>
              <a:t> </a:t>
            </a:r>
            <a:r>
              <a:rPr lang="hu-HU" dirty="0" err="1" smtClean="0">
                <a:solidFill>
                  <a:schemeClr val="tx1"/>
                </a:solidFill>
              </a:rPr>
              <a:t>level</a:t>
            </a:r>
            <a:endParaRPr lang="en-US" dirty="0">
              <a:solidFill>
                <a:schemeClr val="tx1"/>
              </a:solidFill>
            </a:endParaRPr>
          </a:p>
        </p:txBody>
      </p:sp>
      <p:sp>
        <p:nvSpPr>
          <p:cNvPr id="14" name="Lekerekített téglalap feliratnak 13"/>
          <p:cNvSpPr/>
          <p:nvPr/>
        </p:nvSpPr>
        <p:spPr>
          <a:xfrm>
            <a:off x="7500215" y="4581129"/>
            <a:ext cx="996223" cy="403299"/>
          </a:xfrm>
          <a:prstGeom prst="wedgeRoundRectCallout">
            <a:avLst>
              <a:gd name="adj1" fmla="val -8053"/>
              <a:gd name="adj2" fmla="val 95066"/>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solidFill>
                  <a:schemeClr val="tx1"/>
                </a:solidFill>
              </a:rPr>
              <a:t>Border</a:t>
            </a:r>
            <a:endParaRPr lang="en-US" dirty="0">
              <a:solidFill>
                <a:schemeClr val="tx1"/>
              </a:solidFill>
            </a:endParaRPr>
          </a:p>
        </p:txBody>
      </p:sp>
      <p:sp>
        <p:nvSpPr>
          <p:cNvPr id="15" name="Téglalap 14"/>
          <p:cNvSpPr/>
          <p:nvPr/>
        </p:nvSpPr>
        <p:spPr>
          <a:xfrm>
            <a:off x="971600" y="1180636"/>
            <a:ext cx="972108" cy="196033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rgbClr val="FF0000"/>
                </a:solidFill>
              </a:rPr>
              <a:t>CPU</a:t>
            </a:r>
            <a:endParaRPr lang="en-US" dirty="0">
              <a:solidFill>
                <a:srgbClr val="FF0000"/>
              </a:solidFill>
            </a:endParaRPr>
          </a:p>
        </p:txBody>
      </p:sp>
      <p:sp>
        <p:nvSpPr>
          <p:cNvPr id="17" name="Szabadkézi sokszög 16"/>
          <p:cNvSpPr/>
          <p:nvPr/>
        </p:nvSpPr>
        <p:spPr>
          <a:xfrm>
            <a:off x="1938483" y="1726837"/>
            <a:ext cx="4013859" cy="296884"/>
          </a:xfrm>
          <a:custGeom>
            <a:avLst/>
            <a:gdLst>
              <a:gd name="connsiteX0" fmla="*/ 0 w 4013859"/>
              <a:gd name="connsiteY0" fmla="*/ 0 h 296884"/>
              <a:gd name="connsiteX1" fmla="*/ 4013859 w 4013859"/>
              <a:gd name="connsiteY1" fmla="*/ 0 h 296884"/>
              <a:gd name="connsiteX2" fmla="*/ 4013859 w 4013859"/>
              <a:gd name="connsiteY2" fmla="*/ 296884 h 296884"/>
            </a:gdLst>
            <a:ahLst/>
            <a:cxnLst>
              <a:cxn ang="0">
                <a:pos x="connsiteX0" y="connsiteY0"/>
              </a:cxn>
              <a:cxn ang="0">
                <a:pos x="connsiteX1" y="connsiteY1"/>
              </a:cxn>
              <a:cxn ang="0">
                <a:pos x="connsiteX2" y="connsiteY2"/>
              </a:cxn>
            </a:cxnLst>
            <a:rect l="l" t="t" r="r" b="b"/>
            <a:pathLst>
              <a:path w="4013859" h="296884">
                <a:moveTo>
                  <a:pt x="0" y="0"/>
                </a:moveTo>
                <a:lnTo>
                  <a:pt x="4013859" y="0"/>
                </a:lnTo>
                <a:lnTo>
                  <a:pt x="4013859" y="296884"/>
                </a:lnTo>
              </a:path>
            </a:pathLst>
          </a:custGeom>
          <a:noFill/>
          <a:ln w="28575">
            <a:solidFill>
              <a:srgbClr val="7030A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églalap 17"/>
          <p:cNvSpPr/>
          <p:nvPr/>
        </p:nvSpPr>
        <p:spPr>
          <a:xfrm>
            <a:off x="1923418" y="1655512"/>
            <a:ext cx="2114681" cy="369332"/>
          </a:xfrm>
          <a:prstGeom prst="rect">
            <a:avLst/>
          </a:prstGeom>
        </p:spPr>
        <p:txBody>
          <a:bodyPr wrap="none">
            <a:spAutoFit/>
          </a:bodyPr>
          <a:lstStyle/>
          <a:p>
            <a:r>
              <a:rPr lang="en-US" sz="1800" b="1" dirty="0" err="1" smtClean="0">
                <a:solidFill>
                  <a:srgbClr val="7030A0"/>
                </a:solidFill>
                <a:latin typeface="Courier New" panose="02070309020205020404" pitchFamily="49" charset="0"/>
                <a:cs typeface="Courier New" panose="02070309020205020404" pitchFamily="49" charset="0"/>
              </a:rPr>
              <a:t>glTexParameter</a:t>
            </a:r>
            <a:endParaRPr lang="en-US" sz="1800" dirty="0"/>
          </a:p>
        </p:txBody>
      </p:sp>
      <p:sp>
        <p:nvSpPr>
          <p:cNvPr id="20" name="Lekerekített téglalap feliratnak 19"/>
          <p:cNvSpPr/>
          <p:nvPr/>
        </p:nvSpPr>
        <p:spPr>
          <a:xfrm>
            <a:off x="5998047" y="3212977"/>
            <a:ext cx="2498391" cy="403299"/>
          </a:xfrm>
          <a:prstGeom prst="wedgeRoundRectCallout">
            <a:avLst>
              <a:gd name="adj1" fmla="val 27056"/>
              <a:gd name="adj2" fmla="val 9312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Your responsibility</a:t>
            </a:r>
            <a:endParaRPr lang="en-US" dirty="0">
              <a:solidFill>
                <a:schemeClr val="tx1"/>
              </a:solidFill>
            </a:endParaRPr>
          </a:p>
        </p:txBody>
      </p:sp>
    </p:spTree>
    <p:extLst>
      <p:ext uri="{BB962C8B-B14F-4D97-AF65-F5344CB8AC3E}">
        <p14:creationId xmlns:p14="http://schemas.microsoft.com/office/powerpoint/2010/main" val="980454136"/>
      </p:ext>
    </p:extLst>
  </p:cSld>
  <p:clrMapOvr>
    <a:masterClrMapping/>
  </p:clrMapOvr>
  <p:transition spd="slow">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49420" y="440668"/>
            <a:ext cx="8229600" cy="1143000"/>
          </a:xfrm>
        </p:spPr>
        <p:txBody>
          <a:bodyPr>
            <a:normAutofit fontScale="90000"/>
          </a:bodyPr>
          <a:lstStyle/>
          <a:p>
            <a:r>
              <a:rPr lang="hu-HU" dirty="0" err="1" smtClean="0">
                <a:solidFill>
                  <a:srgbClr val="FF0000"/>
                </a:solidFill>
              </a:rPr>
              <a:t>Texturing</a:t>
            </a:r>
            <a:r>
              <a:rPr lang="hu-HU" dirty="0" smtClean="0">
                <a:solidFill>
                  <a:srgbClr val="FF0000"/>
                </a:solidFill>
              </a:rPr>
              <a:t> 2: </a:t>
            </a:r>
            <a:r>
              <a:rPr lang="hu-HU" dirty="0" err="1" smtClean="0">
                <a:solidFill>
                  <a:srgbClr val="FF0000"/>
                </a:solidFill>
              </a:rPr>
              <a:t>Equip</a:t>
            </a:r>
            <a:r>
              <a:rPr lang="hu-HU" dirty="0" smtClean="0">
                <a:solidFill>
                  <a:srgbClr val="FF0000"/>
                </a:solidFill>
              </a:rPr>
              <a:t> </a:t>
            </a:r>
            <a:r>
              <a:rPr lang="hu-HU" dirty="0" err="1" smtClean="0">
                <a:solidFill>
                  <a:srgbClr val="FF0000"/>
                </a:solidFill>
              </a:rPr>
              <a:t>objects</a:t>
            </a:r>
            <a:r>
              <a:rPr lang="hu-HU" dirty="0" smtClean="0">
                <a:solidFill>
                  <a:srgbClr val="FF0000"/>
                </a:solidFill>
              </a:rPr>
              <a:t> </a:t>
            </a:r>
            <a:r>
              <a:rPr lang="hu-HU" dirty="0" err="1" smtClean="0">
                <a:solidFill>
                  <a:srgbClr val="FF0000"/>
                </a:solidFill>
              </a:rPr>
              <a:t>with</a:t>
            </a:r>
            <a:r>
              <a:rPr lang="hu-HU" dirty="0" smtClean="0">
                <a:solidFill>
                  <a:srgbClr val="FF0000"/>
                </a:solidFill>
              </a:rPr>
              <a:t> </a:t>
            </a:r>
            <a:br>
              <a:rPr lang="hu-HU" dirty="0" smtClean="0">
                <a:solidFill>
                  <a:srgbClr val="FF0000"/>
                </a:solidFill>
              </a:rPr>
            </a:br>
            <a:r>
              <a:rPr lang="hu-HU" dirty="0" err="1" smtClean="0">
                <a:solidFill>
                  <a:srgbClr val="FF0000"/>
                </a:solidFill>
              </a:rPr>
              <a:t>texture</a:t>
            </a:r>
            <a:r>
              <a:rPr lang="hu-HU" dirty="0" smtClean="0">
                <a:solidFill>
                  <a:srgbClr val="FF0000"/>
                </a:solidFill>
              </a:rPr>
              <a:t> </a:t>
            </a:r>
            <a:r>
              <a:rPr lang="hu-HU" dirty="0" err="1" smtClean="0">
                <a:solidFill>
                  <a:srgbClr val="FF0000"/>
                </a:solidFill>
              </a:rPr>
              <a:t>coordinates</a:t>
            </a:r>
            <a:endParaRPr lang="en-US" dirty="0"/>
          </a:p>
        </p:txBody>
      </p:sp>
      <p:sp>
        <p:nvSpPr>
          <p:cNvPr id="3" name="Szövegdoboz 2"/>
          <p:cNvSpPr txBox="1"/>
          <p:nvPr/>
        </p:nvSpPr>
        <p:spPr>
          <a:xfrm>
            <a:off x="2" y="1978816"/>
            <a:ext cx="9143999" cy="4870564"/>
          </a:xfrm>
          <a:prstGeom prst="rect">
            <a:avLst/>
          </a:prstGeom>
          <a:solidFill>
            <a:schemeClr val="accent6">
              <a:lumMod val="20000"/>
              <a:lumOff val="80000"/>
            </a:schemeClr>
          </a:solidFill>
          <a:ln>
            <a:solidFill>
              <a:schemeClr val="accent6">
                <a:lumMod val="50000"/>
              </a:schemeClr>
            </a:solidFill>
          </a:ln>
        </p:spPr>
        <p:txBody>
          <a:bodyPr wrap="square" rtlCol="0">
            <a:spAutoFit/>
          </a:bodyPr>
          <a:lstStyle/>
          <a:p>
            <a:r>
              <a:rPr lang="en-US" sz="1800" b="1" dirty="0" err="1">
                <a:solidFill>
                  <a:schemeClr val="tx1">
                    <a:lumMod val="50000"/>
                    <a:lumOff val="50000"/>
                  </a:schemeClr>
                </a:solidFill>
                <a:latin typeface="Courier New" panose="02070309020205020404" pitchFamily="49" charset="0"/>
                <a:cs typeface="Courier New" panose="02070309020205020404" pitchFamily="49" charset="0"/>
              </a:rPr>
              <a:t>glGenVertexArrays</a:t>
            </a:r>
            <a:r>
              <a:rPr lang="en-US" sz="1800" b="1" dirty="0">
                <a:solidFill>
                  <a:schemeClr val="tx1">
                    <a:lumMod val="50000"/>
                    <a:lumOff val="50000"/>
                  </a:schemeClr>
                </a:solidFill>
                <a:latin typeface="Courier New" panose="02070309020205020404" pitchFamily="49" charset="0"/>
                <a:cs typeface="Courier New" panose="02070309020205020404" pitchFamily="49" charset="0"/>
              </a:rPr>
              <a:t>(1, &amp;</a:t>
            </a:r>
            <a:r>
              <a:rPr lang="en-US" sz="1800" b="1" dirty="0" err="1">
                <a:solidFill>
                  <a:schemeClr val="tx1">
                    <a:lumMod val="50000"/>
                    <a:lumOff val="50000"/>
                  </a:schemeClr>
                </a:solidFill>
                <a:latin typeface="Courier New" panose="02070309020205020404" pitchFamily="49" charset="0"/>
                <a:cs typeface="Courier New" panose="02070309020205020404" pitchFamily="49" charset="0"/>
              </a:rPr>
              <a:t>vao</a:t>
            </a:r>
            <a:r>
              <a:rPr lang="en-US" sz="1800" b="1" dirty="0" smtClean="0">
                <a:solidFill>
                  <a:schemeClr val="tx1">
                    <a:lumMod val="50000"/>
                    <a:lumOff val="50000"/>
                  </a:schemeClr>
                </a:solidFill>
                <a:latin typeface="Courier New" panose="02070309020205020404" pitchFamily="49" charset="0"/>
                <a:cs typeface="Courier New" panose="02070309020205020404" pitchFamily="49" charset="0"/>
              </a:rPr>
              <a:t>);</a:t>
            </a:r>
            <a:r>
              <a:rPr lang="hu-HU" sz="1800" b="1" dirty="0" smtClean="0">
                <a:solidFill>
                  <a:schemeClr val="tx1">
                    <a:lumMod val="50000"/>
                    <a:lumOff val="50000"/>
                  </a:schemeClr>
                </a:solidFill>
                <a:latin typeface="Courier New" panose="02070309020205020404" pitchFamily="49" charset="0"/>
                <a:cs typeface="Courier New" panose="02070309020205020404" pitchFamily="49" charset="0"/>
              </a:rPr>
              <a:t> </a:t>
            </a:r>
            <a:endParaRPr lang="en-US" sz="1800" b="1"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800" b="1" dirty="0" err="1">
                <a:solidFill>
                  <a:schemeClr val="tx1">
                    <a:lumMod val="50000"/>
                    <a:lumOff val="50000"/>
                  </a:schemeClr>
                </a:solidFill>
                <a:latin typeface="Courier New" panose="02070309020205020404" pitchFamily="49" charset="0"/>
                <a:cs typeface="Courier New" panose="02070309020205020404" pitchFamily="49" charset="0"/>
              </a:rPr>
              <a:t>glBindVertexArray</a:t>
            </a:r>
            <a:r>
              <a:rPr lang="en-US" sz="1800" b="1" dirty="0">
                <a:solidFill>
                  <a:schemeClr val="tx1">
                    <a:lumMod val="50000"/>
                    <a:lumOff val="50000"/>
                  </a:schemeClr>
                </a:solidFill>
                <a:latin typeface="Courier New" panose="02070309020205020404" pitchFamily="49" charset="0"/>
                <a:cs typeface="Courier New" panose="02070309020205020404" pitchFamily="49" charset="0"/>
              </a:rPr>
              <a:t>(</a:t>
            </a:r>
            <a:r>
              <a:rPr lang="en-US" sz="1800" b="1" dirty="0" err="1">
                <a:solidFill>
                  <a:schemeClr val="tx1">
                    <a:lumMod val="50000"/>
                    <a:lumOff val="50000"/>
                  </a:schemeClr>
                </a:solidFill>
                <a:latin typeface="Courier New" panose="02070309020205020404" pitchFamily="49" charset="0"/>
                <a:cs typeface="Courier New" panose="02070309020205020404" pitchFamily="49" charset="0"/>
              </a:rPr>
              <a:t>vao</a:t>
            </a:r>
            <a:r>
              <a:rPr lang="en-US" sz="1800" b="1" dirty="0" smtClean="0">
                <a:solidFill>
                  <a:schemeClr val="tx1">
                    <a:lumMod val="50000"/>
                    <a:lumOff val="50000"/>
                  </a:schemeClr>
                </a:solidFill>
                <a:latin typeface="Courier New" panose="02070309020205020404" pitchFamily="49" charset="0"/>
                <a:cs typeface="Courier New" panose="02070309020205020404" pitchFamily="49" charset="0"/>
              </a:rPr>
              <a:t>);</a:t>
            </a:r>
            <a:endParaRPr lang="en-US" sz="1800" b="1" dirty="0">
              <a:solidFill>
                <a:schemeClr val="tx1">
                  <a:lumMod val="50000"/>
                  <a:lumOff val="50000"/>
                </a:schemeClr>
              </a:solidFill>
              <a:latin typeface="Courier New" panose="02070309020205020404" pitchFamily="49" charset="0"/>
              <a:cs typeface="Courier New" panose="02070309020205020404" pitchFamily="49" charset="0"/>
            </a:endParaRPr>
          </a:p>
          <a:p>
            <a:endParaRPr lang="en-US" sz="1050" b="1" dirty="0">
              <a:latin typeface="Courier New" panose="02070309020205020404" pitchFamily="49" charset="0"/>
              <a:cs typeface="Courier New" panose="02070309020205020404" pitchFamily="49" charset="0"/>
            </a:endParaRPr>
          </a:p>
          <a:p>
            <a:r>
              <a:rPr lang="en-US" sz="1800" b="1" dirty="0" err="1">
                <a:latin typeface="Courier New" panose="02070309020205020404" pitchFamily="49" charset="0"/>
                <a:cs typeface="Courier New" panose="02070309020205020404" pitchFamily="49" charset="0"/>
              </a:rPr>
              <a:t>glGenBuffers</a:t>
            </a:r>
            <a:r>
              <a:rPr lang="en-US" sz="1800" b="1" dirty="0">
                <a:latin typeface="Courier New" panose="02070309020205020404" pitchFamily="49" charset="0"/>
                <a:cs typeface="Courier New" panose="02070309020205020404" pitchFamily="49" charset="0"/>
              </a:rPr>
              <a:t>(2, </a:t>
            </a:r>
            <a:r>
              <a:rPr lang="en-US" sz="1800" b="1" dirty="0" err="1">
                <a:latin typeface="Courier New" panose="02070309020205020404" pitchFamily="49" charset="0"/>
                <a:cs typeface="Courier New" panose="02070309020205020404" pitchFamily="49" charset="0"/>
              </a:rPr>
              <a:t>vbo</a:t>
            </a:r>
            <a:r>
              <a:rPr lang="en-US" sz="1800" b="1" dirty="0">
                <a:latin typeface="Courier New" panose="02070309020205020404" pitchFamily="49" charset="0"/>
                <a:cs typeface="Courier New" panose="02070309020205020404" pitchFamily="49" charset="0"/>
              </a:rPr>
              <a:t>);// Generate </a:t>
            </a:r>
            <a:r>
              <a:rPr lang="hu-HU" sz="1800" b="1" dirty="0" smtClean="0">
                <a:latin typeface="Courier New" panose="02070309020205020404" pitchFamily="49" charset="0"/>
                <a:cs typeface="Courier New" panose="02070309020205020404" pitchFamily="49" charset="0"/>
              </a:rPr>
              <a:t>2</a:t>
            </a:r>
            <a:r>
              <a:rPr lang="en-US"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vertex buffer objects</a:t>
            </a:r>
          </a:p>
          <a:p>
            <a:endParaRPr lang="en-US" sz="1200" b="1" dirty="0">
              <a:latin typeface="Courier New" panose="02070309020205020404" pitchFamily="49" charset="0"/>
              <a:cs typeface="Courier New" panose="02070309020205020404" pitchFamily="49" charset="0"/>
            </a:endParaRPr>
          </a:p>
          <a:p>
            <a:r>
              <a:rPr lang="en-US" sz="1800" b="1" dirty="0">
                <a:solidFill>
                  <a:schemeClr val="tx1">
                    <a:lumMod val="50000"/>
                    <a:lumOff val="50000"/>
                  </a:schemeClr>
                </a:solidFill>
                <a:latin typeface="Courier New" panose="02070309020205020404" pitchFamily="49" charset="0"/>
                <a:cs typeface="Courier New" panose="02070309020205020404" pitchFamily="49" charset="0"/>
              </a:rPr>
              <a:t>// </a:t>
            </a:r>
            <a:r>
              <a:rPr lang="en-US" sz="1800" b="1" i="1" dirty="0">
                <a:solidFill>
                  <a:schemeClr val="tx1">
                    <a:lumMod val="50000"/>
                    <a:lumOff val="50000"/>
                  </a:schemeClr>
                </a:solidFill>
                <a:latin typeface="Courier New" panose="02070309020205020404" pitchFamily="49" charset="0"/>
                <a:cs typeface="Courier New" panose="02070309020205020404" pitchFamily="49" charset="0"/>
              </a:rPr>
              <a:t>vertex coordinates: </a:t>
            </a:r>
            <a:r>
              <a:rPr lang="en-US" sz="1800" b="1" i="1" dirty="0" err="1">
                <a:solidFill>
                  <a:srgbClr val="FF0000"/>
                </a:solidFill>
                <a:latin typeface="Courier New" panose="02070309020205020404" pitchFamily="49" charset="0"/>
                <a:cs typeface="Courier New" panose="02070309020205020404" pitchFamily="49" charset="0"/>
              </a:rPr>
              <a:t>vbo</a:t>
            </a:r>
            <a:r>
              <a:rPr lang="en-US" sz="1800" b="1" i="1" dirty="0">
                <a:solidFill>
                  <a:srgbClr val="FF0000"/>
                </a:solidFill>
                <a:latin typeface="Courier New" panose="02070309020205020404" pitchFamily="49" charset="0"/>
                <a:cs typeface="Courier New" panose="02070309020205020404" pitchFamily="49" charset="0"/>
              </a:rPr>
              <a:t>[0] -&gt; </a:t>
            </a:r>
            <a:r>
              <a:rPr lang="en-US" sz="1800" b="1" i="1" dirty="0" err="1">
                <a:solidFill>
                  <a:srgbClr val="FF0000"/>
                </a:solidFill>
                <a:latin typeface="Courier New" panose="02070309020205020404" pitchFamily="49" charset="0"/>
                <a:cs typeface="Courier New" panose="02070309020205020404" pitchFamily="49" charset="0"/>
              </a:rPr>
              <a:t>Attrib</a:t>
            </a:r>
            <a:r>
              <a:rPr lang="en-US" sz="1800" b="1" i="1" dirty="0">
                <a:solidFill>
                  <a:srgbClr val="FF0000"/>
                </a:solidFill>
                <a:latin typeface="Courier New" panose="02070309020205020404" pitchFamily="49" charset="0"/>
                <a:cs typeface="Courier New" panose="02070309020205020404" pitchFamily="49" charset="0"/>
              </a:rPr>
              <a:t> Array 0 -&gt; </a:t>
            </a:r>
            <a:r>
              <a:rPr lang="hu-HU" sz="1800" b="1" i="1" dirty="0" err="1" smtClean="0">
                <a:solidFill>
                  <a:srgbClr val="FF0000"/>
                </a:solidFill>
                <a:latin typeface="Courier New" panose="02070309020205020404" pitchFamily="49" charset="0"/>
                <a:cs typeface="Courier New" panose="02070309020205020404" pitchFamily="49" charset="0"/>
              </a:rPr>
              <a:t>vertices</a:t>
            </a:r>
            <a:endParaRPr lang="hu-HU" sz="1800" b="1" i="1" dirty="0" smtClean="0">
              <a:solidFill>
                <a:srgbClr val="FF0000"/>
              </a:solidFill>
              <a:latin typeface="Courier New" panose="02070309020205020404" pitchFamily="49" charset="0"/>
              <a:cs typeface="Courier New" panose="02070309020205020404" pitchFamily="49" charset="0"/>
            </a:endParaRPr>
          </a:p>
          <a:p>
            <a:r>
              <a:rPr lang="en-US" sz="1800" b="1" dirty="0" err="1" smtClean="0">
                <a:solidFill>
                  <a:schemeClr val="tx1">
                    <a:lumMod val="50000"/>
                    <a:lumOff val="50000"/>
                  </a:schemeClr>
                </a:solidFill>
                <a:latin typeface="Courier New" panose="02070309020205020404" pitchFamily="49" charset="0"/>
                <a:cs typeface="Courier New" panose="02070309020205020404" pitchFamily="49" charset="0"/>
              </a:rPr>
              <a:t>glBindBuffer</a:t>
            </a:r>
            <a:r>
              <a:rPr lang="en-US" sz="1800" b="1" dirty="0" smtClean="0">
                <a:solidFill>
                  <a:schemeClr val="tx1">
                    <a:lumMod val="50000"/>
                    <a:lumOff val="50000"/>
                  </a:schemeClr>
                </a:solidFill>
                <a:latin typeface="Courier New" panose="02070309020205020404" pitchFamily="49" charset="0"/>
                <a:cs typeface="Courier New" panose="02070309020205020404" pitchFamily="49" charset="0"/>
              </a:rPr>
              <a:t>(GL_ARRAY_BUFFER</a:t>
            </a:r>
            <a:r>
              <a:rPr lang="en-US" sz="1800" b="1" dirty="0">
                <a:solidFill>
                  <a:schemeClr val="tx1">
                    <a:lumMod val="50000"/>
                    <a:lumOff val="50000"/>
                  </a:schemeClr>
                </a:solidFill>
                <a:latin typeface="Courier New" panose="02070309020205020404" pitchFamily="49" charset="0"/>
                <a:cs typeface="Courier New" panose="02070309020205020404" pitchFamily="49" charset="0"/>
              </a:rPr>
              <a:t>, </a:t>
            </a:r>
            <a:r>
              <a:rPr lang="en-US" sz="1800" b="1" dirty="0" err="1">
                <a:solidFill>
                  <a:schemeClr val="tx1">
                    <a:lumMod val="50000"/>
                    <a:lumOff val="50000"/>
                  </a:schemeClr>
                </a:solidFill>
                <a:latin typeface="Courier New" panose="02070309020205020404" pitchFamily="49" charset="0"/>
                <a:cs typeface="Courier New" panose="02070309020205020404" pitchFamily="49" charset="0"/>
              </a:rPr>
              <a:t>vbo</a:t>
            </a:r>
            <a:r>
              <a:rPr lang="en-US" sz="1800" b="1" dirty="0">
                <a:solidFill>
                  <a:schemeClr val="tx1">
                    <a:lumMod val="50000"/>
                    <a:lumOff val="50000"/>
                  </a:schemeClr>
                </a:solidFill>
                <a:latin typeface="Courier New" panose="02070309020205020404" pitchFamily="49" charset="0"/>
                <a:cs typeface="Courier New" panose="02070309020205020404" pitchFamily="49" charset="0"/>
              </a:rPr>
              <a:t>[0]); </a:t>
            </a:r>
            <a:endParaRPr lang="hu-HU" sz="1800" b="1" dirty="0" smtClean="0">
              <a:solidFill>
                <a:schemeClr val="tx1">
                  <a:lumMod val="50000"/>
                  <a:lumOff val="50000"/>
                </a:schemeClr>
              </a:solidFill>
              <a:latin typeface="Courier New" panose="02070309020205020404" pitchFamily="49" charset="0"/>
              <a:cs typeface="Courier New" panose="02070309020205020404" pitchFamily="49" charset="0"/>
            </a:endParaRPr>
          </a:p>
          <a:p>
            <a:r>
              <a:rPr lang="en-US" altLang="hu-HU" sz="1800" b="1" dirty="0">
                <a:solidFill>
                  <a:schemeClr val="tx1">
                    <a:lumMod val="50000"/>
                    <a:lumOff val="50000"/>
                  </a:schemeClr>
                </a:solidFill>
                <a:latin typeface="Courier New" pitchFamily="49" charset="0"/>
                <a:cs typeface="Courier New" pitchFamily="49" charset="0"/>
              </a:rPr>
              <a:t>float </a:t>
            </a:r>
            <a:r>
              <a:rPr lang="hu-HU" altLang="hu-HU" sz="1800" b="1" dirty="0" err="1" smtClean="0">
                <a:solidFill>
                  <a:schemeClr val="tx1">
                    <a:lumMod val="50000"/>
                    <a:lumOff val="50000"/>
                  </a:schemeClr>
                </a:solidFill>
                <a:latin typeface="Courier New" pitchFamily="49" charset="0"/>
                <a:cs typeface="Courier New" pitchFamily="49" charset="0"/>
              </a:rPr>
              <a:t>vtxs</a:t>
            </a:r>
            <a:r>
              <a:rPr lang="en-US" altLang="hu-HU" sz="1800" b="1" dirty="0" smtClean="0">
                <a:solidFill>
                  <a:schemeClr val="tx1">
                    <a:lumMod val="50000"/>
                    <a:lumOff val="50000"/>
                  </a:schemeClr>
                </a:solidFill>
                <a:latin typeface="Courier New" pitchFamily="49" charset="0"/>
                <a:cs typeface="Courier New" pitchFamily="49" charset="0"/>
              </a:rPr>
              <a:t>[] </a:t>
            </a:r>
            <a:r>
              <a:rPr lang="en-US" altLang="hu-HU" sz="1800" b="1" dirty="0">
                <a:solidFill>
                  <a:schemeClr val="tx1">
                    <a:lumMod val="50000"/>
                    <a:lumOff val="50000"/>
                  </a:schemeClr>
                </a:solidFill>
                <a:latin typeface="Courier New" pitchFamily="49" charset="0"/>
                <a:cs typeface="Courier New" pitchFamily="49" charset="0"/>
              </a:rPr>
              <a:t>= </a:t>
            </a:r>
            <a:r>
              <a:rPr lang="en-US" altLang="hu-HU" sz="1800" b="1" dirty="0" smtClean="0">
                <a:solidFill>
                  <a:schemeClr val="tx1">
                    <a:lumMod val="50000"/>
                    <a:lumOff val="50000"/>
                  </a:schemeClr>
                </a:solidFill>
                <a:latin typeface="Courier New" pitchFamily="49" charset="0"/>
                <a:cs typeface="Courier New" pitchFamily="49" charset="0"/>
              </a:rPr>
              <a:t>{</a:t>
            </a:r>
            <a:r>
              <a:rPr lang="hu-HU" altLang="hu-HU" sz="1800" b="1" dirty="0" smtClean="0">
                <a:solidFill>
                  <a:schemeClr val="tx1">
                    <a:lumMod val="50000"/>
                    <a:lumOff val="50000"/>
                  </a:schemeClr>
                </a:solidFill>
                <a:latin typeface="Courier New" pitchFamily="49" charset="0"/>
                <a:cs typeface="Courier New" pitchFamily="49" charset="0"/>
              </a:rPr>
              <a:t>x1, y1, x2, y2, …};</a:t>
            </a:r>
            <a:endParaRPr lang="hu-HU" altLang="hu-HU" sz="1800" b="1" dirty="0">
              <a:solidFill>
                <a:schemeClr val="tx1">
                  <a:lumMod val="50000"/>
                  <a:lumOff val="50000"/>
                </a:schemeClr>
              </a:solidFill>
              <a:latin typeface="Courier New" pitchFamily="49" charset="0"/>
              <a:cs typeface="Courier New" pitchFamily="49" charset="0"/>
            </a:endParaRPr>
          </a:p>
          <a:p>
            <a:r>
              <a:rPr lang="en-US" sz="1800" b="1" dirty="0" err="1" smtClean="0">
                <a:solidFill>
                  <a:schemeClr val="tx1">
                    <a:lumMod val="50000"/>
                    <a:lumOff val="50000"/>
                  </a:schemeClr>
                </a:solidFill>
                <a:latin typeface="Courier New" panose="02070309020205020404" pitchFamily="49" charset="0"/>
                <a:cs typeface="Courier New" panose="02070309020205020404" pitchFamily="49" charset="0"/>
              </a:rPr>
              <a:t>glBufferData</a:t>
            </a:r>
            <a:r>
              <a:rPr lang="en-US" sz="1800" b="1" dirty="0" smtClean="0">
                <a:solidFill>
                  <a:schemeClr val="tx1">
                    <a:lumMod val="50000"/>
                    <a:lumOff val="50000"/>
                  </a:schemeClr>
                </a:solidFill>
                <a:latin typeface="Courier New" panose="02070309020205020404" pitchFamily="49" charset="0"/>
                <a:cs typeface="Courier New" panose="02070309020205020404" pitchFamily="49" charset="0"/>
              </a:rPr>
              <a:t>(GL_ARRAY_BUFFER,</a:t>
            </a:r>
            <a:r>
              <a:rPr lang="hu-HU" sz="1800" b="1" dirty="0" smtClean="0">
                <a:solidFill>
                  <a:schemeClr val="tx1">
                    <a:lumMod val="50000"/>
                    <a:lumOff val="50000"/>
                  </a:schemeClr>
                </a:solidFill>
                <a:latin typeface="Courier New" panose="02070309020205020404" pitchFamily="49" charset="0"/>
                <a:cs typeface="Courier New" panose="02070309020205020404" pitchFamily="49" charset="0"/>
              </a:rPr>
              <a:t> </a:t>
            </a:r>
            <a:r>
              <a:rPr lang="en-US" sz="1800" b="1" dirty="0" err="1" smtClean="0">
                <a:solidFill>
                  <a:schemeClr val="tx1">
                    <a:lumMod val="50000"/>
                    <a:lumOff val="50000"/>
                  </a:schemeClr>
                </a:solidFill>
                <a:latin typeface="Courier New" panose="02070309020205020404" pitchFamily="49" charset="0"/>
                <a:cs typeface="Courier New" panose="02070309020205020404" pitchFamily="49" charset="0"/>
              </a:rPr>
              <a:t>sizeof</a:t>
            </a:r>
            <a:r>
              <a:rPr lang="en-US" sz="1800" b="1" dirty="0" smtClean="0">
                <a:solidFill>
                  <a:schemeClr val="tx1">
                    <a:lumMod val="50000"/>
                    <a:lumOff val="50000"/>
                  </a:schemeClr>
                </a:solidFill>
                <a:latin typeface="Courier New" panose="02070309020205020404" pitchFamily="49" charset="0"/>
                <a:cs typeface="Courier New" panose="02070309020205020404" pitchFamily="49" charset="0"/>
              </a:rPr>
              <a:t>(v</a:t>
            </a:r>
            <a:r>
              <a:rPr lang="hu-HU" sz="1800" b="1" dirty="0" err="1" smtClean="0">
                <a:solidFill>
                  <a:schemeClr val="tx1">
                    <a:lumMod val="50000"/>
                    <a:lumOff val="50000"/>
                  </a:schemeClr>
                </a:solidFill>
                <a:latin typeface="Courier New" panose="02070309020205020404" pitchFamily="49" charset="0"/>
                <a:cs typeface="Courier New" panose="02070309020205020404" pitchFamily="49" charset="0"/>
              </a:rPr>
              <a:t>txs</a:t>
            </a:r>
            <a:r>
              <a:rPr lang="en-US" sz="1800" b="1" dirty="0" smtClean="0">
                <a:solidFill>
                  <a:schemeClr val="tx1">
                    <a:lumMod val="50000"/>
                    <a:lumOff val="50000"/>
                  </a:schemeClr>
                </a:solidFill>
                <a:latin typeface="Courier New" panose="02070309020205020404" pitchFamily="49" charset="0"/>
                <a:cs typeface="Courier New" panose="02070309020205020404" pitchFamily="49" charset="0"/>
              </a:rPr>
              <a:t>),v</a:t>
            </a:r>
            <a:r>
              <a:rPr lang="hu-HU" sz="1800" b="1" dirty="0" err="1" smtClean="0">
                <a:solidFill>
                  <a:schemeClr val="tx1">
                    <a:lumMod val="50000"/>
                    <a:lumOff val="50000"/>
                  </a:schemeClr>
                </a:solidFill>
                <a:latin typeface="Courier New" panose="02070309020205020404" pitchFamily="49" charset="0"/>
                <a:cs typeface="Courier New" panose="02070309020205020404" pitchFamily="49" charset="0"/>
              </a:rPr>
              <a:t>txs</a:t>
            </a:r>
            <a:r>
              <a:rPr lang="en-US" sz="1800" b="1" dirty="0" smtClean="0">
                <a:solidFill>
                  <a:schemeClr val="tx1">
                    <a:lumMod val="50000"/>
                    <a:lumOff val="50000"/>
                  </a:schemeClr>
                </a:solidFill>
                <a:latin typeface="Courier New" panose="02070309020205020404" pitchFamily="49" charset="0"/>
                <a:cs typeface="Courier New" panose="02070309020205020404" pitchFamily="49" charset="0"/>
              </a:rPr>
              <a:t>, GL_</a:t>
            </a:r>
            <a:r>
              <a:rPr lang="hu-HU" sz="1800" b="1" dirty="0" smtClean="0">
                <a:solidFill>
                  <a:schemeClr val="tx1">
                    <a:lumMod val="50000"/>
                    <a:lumOff val="50000"/>
                  </a:schemeClr>
                </a:solidFill>
                <a:latin typeface="Courier New" panose="02070309020205020404" pitchFamily="49" charset="0"/>
                <a:cs typeface="Courier New" panose="02070309020205020404" pitchFamily="49" charset="0"/>
              </a:rPr>
              <a:t>STATIC</a:t>
            </a:r>
            <a:r>
              <a:rPr lang="en-US" sz="1800" b="1" dirty="0" smtClean="0">
                <a:solidFill>
                  <a:schemeClr val="tx1">
                    <a:lumMod val="50000"/>
                    <a:lumOff val="50000"/>
                  </a:schemeClr>
                </a:solidFill>
                <a:latin typeface="Courier New" panose="02070309020205020404" pitchFamily="49" charset="0"/>
                <a:cs typeface="Courier New" panose="02070309020205020404" pitchFamily="49" charset="0"/>
              </a:rPr>
              <a:t>_DRAW</a:t>
            </a:r>
            <a:r>
              <a:rPr lang="en-US" sz="1800" b="1" dirty="0">
                <a:solidFill>
                  <a:schemeClr val="tx1">
                    <a:lumMod val="50000"/>
                    <a:lumOff val="50000"/>
                  </a:schemeClr>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 </a:t>
            </a:r>
            <a:endParaRPr lang="hu-HU" sz="1800" b="1" dirty="0" smtClean="0">
              <a:latin typeface="Courier New" panose="02070309020205020404" pitchFamily="49" charset="0"/>
              <a:cs typeface="Courier New" panose="02070309020205020404" pitchFamily="49" charset="0"/>
            </a:endParaRPr>
          </a:p>
          <a:p>
            <a:r>
              <a:rPr lang="en-US" sz="1800" b="1" dirty="0" err="1" smtClean="0">
                <a:solidFill>
                  <a:schemeClr val="tx1">
                    <a:lumMod val="50000"/>
                    <a:lumOff val="50000"/>
                  </a:schemeClr>
                </a:solidFill>
                <a:latin typeface="Courier New" panose="02070309020205020404" pitchFamily="49" charset="0"/>
                <a:cs typeface="Courier New" panose="02070309020205020404" pitchFamily="49" charset="0"/>
              </a:rPr>
              <a:t>glEnableVertexAttribArray</a:t>
            </a:r>
            <a:r>
              <a:rPr lang="en-US" sz="1800" b="1" dirty="0" smtClean="0">
                <a:solidFill>
                  <a:schemeClr val="tx1">
                    <a:lumMod val="50000"/>
                    <a:lumOff val="50000"/>
                  </a:schemeClr>
                </a:solidFill>
                <a:latin typeface="Courier New" panose="02070309020205020404" pitchFamily="49" charset="0"/>
                <a:cs typeface="Courier New" panose="02070309020205020404" pitchFamily="49" charset="0"/>
              </a:rPr>
              <a:t>(0</a:t>
            </a:r>
            <a:r>
              <a:rPr lang="en-US" sz="1800" b="1" dirty="0">
                <a:solidFill>
                  <a:schemeClr val="tx1">
                    <a:lumMod val="50000"/>
                    <a:lumOff val="50000"/>
                  </a:schemeClr>
                </a:solidFill>
                <a:latin typeface="Courier New" panose="02070309020205020404" pitchFamily="49" charset="0"/>
                <a:cs typeface="Courier New" panose="02070309020205020404" pitchFamily="49" charset="0"/>
              </a:rPr>
              <a:t>);</a:t>
            </a:r>
          </a:p>
          <a:p>
            <a:r>
              <a:rPr lang="en-US" sz="1800" b="1" dirty="0" err="1">
                <a:solidFill>
                  <a:schemeClr val="tx1">
                    <a:lumMod val="50000"/>
                    <a:lumOff val="50000"/>
                  </a:schemeClr>
                </a:solidFill>
                <a:latin typeface="Courier New" panose="02070309020205020404" pitchFamily="49" charset="0"/>
                <a:cs typeface="Courier New" panose="02070309020205020404" pitchFamily="49" charset="0"/>
              </a:rPr>
              <a:t>glVertexAttribPointer</a:t>
            </a:r>
            <a:r>
              <a:rPr lang="en-US" sz="1800" b="1" dirty="0">
                <a:solidFill>
                  <a:schemeClr val="tx1">
                    <a:lumMod val="50000"/>
                    <a:lumOff val="50000"/>
                  </a:schemeClr>
                </a:solidFill>
                <a:latin typeface="Courier New" panose="02070309020205020404" pitchFamily="49" charset="0"/>
                <a:cs typeface="Courier New" panose="02070309020205020404" pitchFamily="49" charset="0"/>
              </a:rPr>
              <a:t>(</a:t>
            </a:r>
            <a:r>
              <a:rPr lang="en-US" sz="1800" b="1" dirty="0">
                <a:solidFill>
                  <a:srgbClr val="FF0000"/>
                </a:solidFill>
                <a:latin typeface="Courier New" panose="02070309020205020404" pitchFamily="49" charset="0"/>
                <a:cs typeface="Courier New" panose="02070309020205020404" pitchFamily="49" charset="0"/>
              </a:rPr>
              <a:t>0</a:t>
            </a:r>
            <a:r>
              <a:rPr lang="en-US" sz="1800" b="1" dirty="0">
                <a:solidFill>
                  <a:schemeClr val="tx1">
                    <a:lumMod val="50000"/>
                    <a:lumOff val="50000"/>
                  </a:schemeClr>
                </a:solidFill>
                <a:latin typeface="Courier New" panose="02070309020205020404" pitchFamily="49" charset="0"/>
                <a:cs typeface="Courier New" panose="02070309020205020404" pitchFamily="49" charset="0"/>
              </a:rPr>
              <a:t>, 2, GL_FLOAT, GL_FALSE, 0, NULL</a:t>
            </a:r>
            <a:r>
              <a:rPr lang="en-US" sz="1800" b="1" dirty="0" smtClean="0">
                <a:solidFill>
                  <a:schemeClr val="tx1">
                    <a:lumMod val="50000"/>
                    <a:lumOff val="50000"/>
                  </a:schemeClr>
                </a:solidFill>
                <a:latin typeface="Courier New" panose="02070309020205020404" pitchFamily="49" charset="0"/>
                <a:cs typeface="Courier New" panose="02070309020205020404" pitchFamily="49" charset="0"/>
              </a:rPr>
              <a:t>);</a:t>
            </a:r>
            <a:endParaRPr lang="hu-HU" sz="1800" b="1" dirty="0" smtClean="0">
              <a:solidFill>
                <a:schemeClr val="tx1">
                  <a:lumMod val="50000"/>
                  <a:lumOff val="50000"/>
                </a:schemeClr>
              </a:solidFill>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a:t>
            </a:r>
            <a:r>
              <a:rPr lang="en-US" sz="1800" b="1" i="1" dirty="0">
                <a:latin typeface="Courier New" panose="02070309020205020404" pitchFamily="49" charset="0"/>
                <a:cs typeface="Courier New" panose="02070309020205020404" pitchFamily="49" charset="0"/>
              </a:rPr>
              <a:t>vertex coordinates: </a:t>
            </a:r>
            <a:r>
              <a:rPr lang="en-US" sz="1800" b="1" i="1" dirty="0" err="1" smtClean="0">
                <a:solidFill>
                  <a:srgbClr val="FF0000"/>
                </a:solidFill>
                <a:latin typeface="Courier New" panose="02070309020205020404" pitchFamily="49" charset="0"/>
                <a:cs typeface="Courier New" panose="02070309020205020404" pitchFamily="49" charset="0"/>
              </a:rPr>
              <a:t>vbo</a:t>
            </a:r>
            <a:r>
              <a:rPr lang="en-US" sz="1800" b="1" i="1" dirty="0" smtClean="0">
                <a:solidFill>
                  <a:srgbClr val="FF0000"/>
                </a:solidFill>
                <a:latin typeface="Courier New" panose="02070309020205020404" pitchFamily="49" charset="0"/>
                <a:cs typeface="Courier New" panose="02070309020205020404" pitchFamily="49" charset="0"/>
              </a:rPr>
              <a:t>[</a:t>
            </a:r>
            <a:r>
              <a:rPr lang="hu-HU" sz="1800" b="1" i="1" dirty="0" smtClean="0">
                <a:solidFill>
                  <a:srgbClr val="FF0000"/>
                </a:solidFill>
                <a:latin typeface="Courier New" panose="02070309020205020404" pitchFamily="49" charset="0"/>
                <a:cs typeface="Courier New" panose="02070309020205020404" pitchFamily="49" charset="0"/>
              </a:rPr>
              <a:t>1</a:t>
            </a:r>
            <a:r>
              <a:rPr lang="en-US" sz="1800" b="1" i="1" dirty="0" smtClean="0">
                <a:solidFill>
                  <a:srgbClr val="FF0000"/>
                </a:solidFill>
                <a:latin typeface="Courier New" panose="02070309020205020404" pitchFamily="49" charset="0"/>
                <a:cs typeface="Courier New" panose="02070309020205020404" pitchFamily="49" charset="0"/>
              </a:rPr>
              <a:t>] </a:t>
            </a:r>
            <a:r>
              <a:rPr lang="en-US" sz="1800" b="1" i="1" dirty="0">
                <a:solidFill>
                  <a:srgbClr val="FF0000"/>
                </a:solidFill>
                <a:latin typeface="Courier New" panose="02070309020205020404" pitchFamily="49" charset="0"/>
                <a:cs typeface="Courier New" panose="02070309020205020404" pitchFamily="49" charset="0"/>
              </a:rPr>
              <a:t>-&gt; </a:t>
            </a:r>
            <a:r>
              <a:rPr lang="en-US" sz="1800" b="1" i="1" dirty="0" err="1">
                <a:solidFill>
                  <a:srgbClr val="FF0000"/>
                </a:solidFill>
                <a:latin typeface="Courier New" panose="02070309020205020404" pitchFamily="49" charset="0"/>
                <a:cs typeface="Courier New" panose="02070309020205020404" pitchFamily="49" charset="0"/>
              </a:rPr>
              <a:t>Attrib</a:t>
            </a:r>
            <a:r>
              <a:rPr lang="en-US" sz="1800" b="1" i="1" dirty="0">
                <a:solidFill>
                  <a:srgbClr val="FF0000"/>
                </a:solidFill>
                <a:latin typeface="Courier New" panose="02070309020205020404" pitchFamily="49" charset="0"/>
                <a:cs typeface="Courier New" panose="02070309020205020404" pitchFamily="49" charset="0"/>
              </a:rPr>
              <a:t> Array </a:t>
            </a:r>
            <a:r>
              <a:rPr lang="hu-HU" sz="1800" b="1" i="1" dirty="0" smtClean="0">
                <a:solidFill>
                  <a:srgbClr val="FF0000"/>
                </a:solidFill>
                <a:latin typeface="Courier New" panose="02070309020205020404" pitchFamily="49" charset="0"/>
                <a:cs typeface="Courier New" panose="02070309020205020404" pitchFamily="49" charset="0"/>
              </a:rPr>
              <a:t>1</a:t>
            </a:r>
            <a:r>
              <a:rPr lang="en-US" sz="1800" b="1" i="1" dirty="0" smtClean="0">
                <a:solidFill>
                  <a:srgbClr val="FF0000"/>
                </a:solidFill>
                <a:latin typeface="Courier New" panose="02070309020205020404" pitchFamily="49" charset="0"/>
                <a:cs typeface="Courier New" panose="02070309020205020404" pitchFamily="49" charset="0"/>
              </a:rPr>
              <a:t> </a:t>
            </a:r>
            <a:r>
              <a:rPr lang="en-US" sz="1800" b="1" i="1" dirty="0">
                <a:solidFill>
                  <a:srgbClr val="FF0000"/>
                </a:solidFill>
                <a:latin typeface="Courier New" panose="02070309020205020404" pitchFamily="49" charset="0"/>
                <a:cs typeface="Courier New" panose="02070309020205020404" pitchFamily="49" charset="0"/>
              </a:rPr>
              <a:t>-&gt; </a:t>
            </a:r>
            <a:r>
              <a:rPr lang="hu-HU" sz="1800" b="1" i="1" dirty="0" err="1" smtClean="0">
                <a:solidFill>
                  <a:srgbClr val="FF0000"/>
                </a:solidFill>
                <a:latin typeface="Courier New" panose="02070309020205020404" pitchFamily="49" charset="0"/>
                <a:cs typeface="Courier New" panose="02070309020205020404" pitchFamily="49" charset="0"/>
              </a:rPr>
              <a:t>uvs</a:t>
            </a:r>
            <a:endParaRPr lang="hu-HU" sz="1800" b="1" i="1" dirty="0">
              <a:solidFill>
                <a:srgbClr val="FF0000"/>
              </a:solidFill>
              <a:latin typeface="Courier New" panose="02070309020205020404" pitchFamily="49" charset="0"/>
              <a:cs typeface="Courier New" panose="02070309020205020404" pitchFamily="49" charset="0"/>
            </a:endParaRPr>
          </a:p>
          <a:p>
            <a:r>
              <a:rPr lang="en-US" sz="1800" b="1" dirty="0" err="1" smtClean="0">
                <a:latin typeface="Courier New" panose="02070309020205020404" pitchFamily="49" charset="0"/>
                <a:cs typeface="Courier New" panose="02070309020205020404" pitchFamily="49" charset="0"/>
              </a:rPr>
              <a:t>glBindBuffer</a:t>
            </a:r>
            <a:r>
              <a:rPr lang="en-US" sz="1800" b="1" dirty="0" smtClean="0">
                <a:latin typeface="Courier New" panose="02070309020205020404" pitchFamily="49" charset="0"/>
                <a:cs typeface="Courier New" panose="02070309020205020404" pitchFamily="49" charset="0"/>
              </a:rPr>
              <a:t>(GL_ARRAY_BUFFER</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vbo</a:t>
            </a:r>
            <a:r>
              <a:rPr lang="en-US" sz="1800" b="1" dirty="0">
                <a:latin typeface="Courier New" panose="02070309020205020404" pitchFamily="49" charset="0"/>
                <a:cs typeface="Courier New" panose="02070309020205020404" pitchFamily="49" charset="0"/>
              </a:rPr>
              <a:t>[1]); </a:t>
            </a:r>
            <a:endParaRPr lang="hu-HU" sz="1800" b="1" dirty="0" smtClean="0">
              <a:latin typeface="Courier New" panose="02070309020205020404" pitchFamily="49" charset="0"/>
              <a:cs typeface="Courier New" panose="02070309020205020404" pitchFamily="49" charset="0"/>
            </a:endParaRPr>
          </a:p>
          <a:p>
            <a:r>
              <a:rPr lang="en-US" altLang="hu-HU" sz="1800" b="1" dirty="0">
                <a:latin typeface="Courier New" pitchFamily="49" charset="0"/>
                <a:cs typeface="Courier New" pitchFamily="49" charset="0"/>
              </a:rPr>
              <a:t>float </a:t>
            </a:r>
            <a:r>
              <a:rPr lang="hu-HU" altLang="hu-HU" sz="1800" b="1" dirty="0" err="1" smtClean="0">
                <a:latin typeface="Courier New" pitchFamily="49" charset="0"/>
                <a:cs typeface="Courier New" pitchFamily="49" charset="0"/>
              </a:rPr>
              <a:t>uvs</a:t>
            </a:r>
            <a:r>
              <a:rPr lang="en-US" altLang="hu-HU" sz="1800" b="1" dirty="0" smtClean="0">
                <a:latin typeface="Courier New" pitchFamily="49" charset="0"/>
                <a:cs typeface="Courier New" pitchFamily="49" charset="0"/>
              </a:rPr>
              <a:t>[] </a:t>
            </a:r>
            <a:r>
              <a:rPr lang="en-US" altLang="hu-HU" sz="1800" b="1" dirty="0">
                <a:latin typeface="Courier New" pitchFamily="49" charset="0"/>
                <a:cs typeface="Courier New" pitchFamily="49" charset="0"/>
              </a:rPr>
              <a:t>= </a:t>
            </a:r>
            <a:r>
              <a:rPr lang="en-US" altLang="hu-HU" sz="1800" b="1" dirty="0" smtClean="0">
                <a:latin typeface="Courier New" pitchFamily="49" charset="0"/>
                <a:cs typeface="Courier New" pitchFamily="49" charset="0"/>
              </a:rPr>
              <a:t>{</a:t>
            </a:r>
            <a:r>
              <a:rPr lang="hu-HU" altLang="hu-HU" sz="1800" b="1" dirty="0" smtClean="0">
                <a:latin typeface="Courier New" pitchFamily="49" charset="0"/>
                <a:cs typeface="Courier New" pitchFamily="49" charset="0"/>
              </a:rPr>
              <a:t>u1</a:t>
            </a:r>
            <a:r>
              <a:rPr lang="hu-HU" altLang="hu-HU" sz="1800" b="1" dirty="0">
                <a:latin typeface="Courier New" pitchFamily="49" charset="0"/>
                <a:cs typeface="Courier New" pitchFamily="49" charset="0"/>
              </a:rPr>
              <a:t>, </a:t>
            </a:r>
            <a:r>
              <a:rPr lang="hu-HU" altLang="hu-HU" sz="1800" b="1" dirty="0" smtClean="0">
                <a:latin typeface="Courier New" pitchFamily="49" charset="0"/>
                <a:cs typeface="Courier New" pitchFamily="49" charset="0"/>
              </a:rPr>
              <a:t>v1</a:t>
            </a:r>
            <a:r>
              <a:rPr lang="hu-HU" altLang="hu-HU" sz="1800" b="1" dirty="0">
                <a:latin typeface="Courier New" pitchFamily="49" charset="0"/>
                <a:cs typeface="Courier New" pitchFamily="49" charset="0"/>
              </a:rPr>
              <a:t>, </a:t>
            </a:r>
            <a:r>
              <a:rPr lang="hu-HU" altLang="hu-HU" sz="1800" b="1" dirty="0" smtClean="0">
                <a:latin typeface="Courier New" pitchFamily="49" charset="0"/>
                <a:cs typeface="Courier New" pitchFamily="49" charset="0"/>
              </a:rPr>
              <a:t>u2</a:t>
            </a:r>
            <a:r>
              <a:rPr lang="hu-HU" altLang="hu-HU" sz="1800" b="1" dirty="0">
                <a:latin typeface="Courier New" pitchFamily="49" charset="0"/>
                <a:cs typeface="Courier New" pitchFamily="49" charset="0"/>
              </a:rPr>
              <a:t>, </a:t>
            </a:r>
            <a:r>
              <a:rPr lang="hu-HU" altLang="hu-HU" sz="1800" b="1" dirty="0" smtClean="0">
                <a:latin typeface="Courier New" pitchFamily="49" charset="0"/>
                <a:cs typeface="Courier New" pitchFamily="49" charset="0"/>
              </a:rPr>
              <a:t>v2</a:t>
            </a:r>
            <a:r>
              <a:rPr lang="hu-HU" altLang="hu-HU" sz="1800" b="1" dirty="0">
                <a:latin typeface="Courier New" pitchFamily="49" charset="0"/>
                <a:cs typeface="Courier New" pitchFamily="49" charset="0"/>
              </a:rPr>
              <a:t>, …};</a:t>
            </a:r>
          </a:p>
          <a:p>
            <a:r>
              <a:rPr lang="en-US" sz="1800" b="1" dirty="0" err="1" smtClean="0">
                <a:latin typeface="Courier New" panose="02070309020205020404" pitchFamily="49" charset="0"/>
                <a:cs typeface="Courier New" panose="02070309020205020404" pitchFamily="49" charset="0"/>
              </a:rPr>
              <a:t>glBufferData</a:t>
            </a:r>
            <a:r>
              <a:rPr lang="en-US" sz="1800" b="1" dirty="0" smtClean="0">
                <a:latin typeface="Courier New" panose="02070309020205020404" pitchFamily="49" charset="0"/>
                <a:cs typeface="Courier New" panose="02070309020205020404" pitchFamily="49" charset="0"/>
              </a:rPr>
              <a:t>(GL_ARRAY_BUFFER</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sizeof</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uvs</a:t>
            </a:r>
            <a:r>
              <a:rPr lang="en-US" sz="1800" b="1" dirty="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uvs</a:t>
            </a:r>
            <a:r>
              <a:rPr lang="en-US" sz="1800" b="1" dirty="0" smtClean="0">
                <a:latin typeface="Courier New" panose="02070309020205020404" pitchFamily="49" charset="0"/>
                <a:cs typeface="Courier New" panose="02070309020205020404" pitchFamily="49" charset="0"/>
              </a:rPr>
              <a:t>,</a:t>
            </a:r>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GL_STATIC_DRAW);</a:t>
            </a:r>
            <a:endParaRPr lang="hu-HU" sz="1800" b="1" dirty="0" smtClean="0">
              <a:latin typeface="Courier New" panose="02070309020205020404" pitchFamily="49" charset="0"/>
              <a:cs typeface="Courier New" panose="02070309020205020404" pitchFamily="49" charset="0"/>
            </a:endParaRPr>
          </a:p>
          <a:p>
            <a:r>
              <a:rPr lang="en-US" sz="1800" b="1" dirty="0" err="1" smtClean="0">
                <a:latin typeface="Courier New" panose="02070309020205020404" pitchFamily="49" charset="0"/>
                <a:cs typeface="Courier New" panose="02070309020205020404" pitchFamily="49" charset="0"/>
              </a:rPr>
              <a:t>glEnableVertexAttribArray</a:t>
            </a:r>
            <a:r>
              <a:rPr lang="en-US" sz="1800" b="1" dirty="0" smtClean="0">
                <a:latin typeface="Courier New" panose="02070309020205020404" pitchFamily="49" charset="0"/>
                <a:cs typeface="Courier New" panose="02070309020205020404" pitchFamily="49" charset="0"/>
              </a:rPr>
              <a:t>(1</a:t>
            </a:r>
            <a:r>
              <a:rPr lang="en-US" sz="1800" b="1" dirty="0">
                <a:latin typeface="Courier New" panose="02070309020205020404" pitchFamily="49" charset="0"/>
                <a:cs typeface="Courier New" panose="02070309020205020404" pitchFamily="49" charset="0"/>
              </a:rPr>
              <a:t>);</a:t>
            </a:r>
          </a:p>
          <a:p>
            <a:r>
              <a:rPr lang="en-US" sz="1800" b="1" dirty="0" err="1">
                <a:latin typeface="Courier New" panose="02070309020205020404" pitchFamily="49" charset="0"/>
                <a:cs typeface="Courier New" panose="02070309020205020404" pitchFamily="49" charset="0"/>
              </a:rPr>
              <a:t>glVertexAttribPointer</a:t>
            </a:r>
            <a:r>
              <a:rPr lang="en-US" sz="1800" b="1" dirty="0">
                <a:latin typeface="Courier New" panose="02070309020205020404" pitchFamily="49" charset="0"/>
                <a:cs typeface="Courier New" panose="02070309020205020404" pitchFamily="49" charset="0"/>
              </a:rPr>
              <a:t>(</a:t>
            </a:r>
            <a:r>
              <a:rPr lang="en-US" sz="1800" b="1" dirty="0">
                <a:solidFill>
                  <a:srgbClr val="FF0000"/>
                </a:solidFill>
                <a:latin typeface="Courier New" panose="02070309020205020404" pitchFamily="49" charset="0"/>
                <a:cs typeface="Courier New" panose="02070309020205020404" pitchFamily="49" charset="0"/>
              </a:rPr>
              <a:t>1</a:t>
            </a:r>
            <a:r>
              <a:rPr lang="en-US" sz="1800" b="1" dirty="0">
                <a:latin typeface="Courier New" panose="02070309020205020404" pitchFamily="49" charset="0"/>
                <a:cs typeface="Courier New" panose="02070309020205020404" pitchFamily="49" charset="0"/>
              </a:rPr>
              <a:t>, 2, GL_FLOAT, GL_FALSE, 0, NULL);     </a:t>
            </a:r>
          </a:p>
        </p:txBody>
      </p:sp>
    </p:spTree>
    <p:extLst>
      <p:ext uri="{BB962C8B-B14F-4D97-AF65-F5344CB8AC3E}">
        <p14:creationId xmlns:p14="http://schemas.microsoft.com/office/powerpoint/2010/main" val="1455055554"/>
      </p:ext>
    </p:extLst>
  </p:cSld>
  <p:clrMapOvr>
    <a:masterClrMapping/>
  </p:clrMapOvr>
  <p:transition spd="slow">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solidFill>
                  <a:srgbClr val="FF0000"/>
                </a:solidFill>
              </a:rPr>
              <a:t>Texturing</a:t>
            </a:r>
            <a:r>
              <a:rPr lang="hu-HU" dirty="0" smtClean="0">
                <a:solidFill>
                  <a:srgbClr val="FF0000"/>
                </a:solidFill>
              </a:rPr>
              <a:t> </a:t>
            </a:r>
            <a:r>
              <a:rPr lang="en-US" dirty="0" smtClean="0">
                <a:solidFill>
                  <a:srgbClr val="FF0000"/>
                </a:solidFill>
              </a:rPr>
              <a:t>3</a:t>
            </a:r>
            <a:r>
              <a:rPr lang="hu-HU" dirty="0" smtClean="0">
                <a:solidFill>
                  <a:srgbClr val="FF0000"/>
                </a:solidFill>
              </a:rPr>
              <a:t>: </a:t>
            </a:r>
            <a:r>
              <a:rPr lang="hu-HU" dirty="0" err="1" smtClean="0">
                <a:solidFill>
                  <a:srgbClr val="FF0000"/>
                </a:solidFill>
              </a:rPr>
              <a:t>Vertex</a:t>
            </a:r>
            <a:r>
              <a:rPr lang="hu-HU" dirty="0" smtClean="0">
                <a:solidFill>
                  <a:srgbClr val="FF0000"/>
                </a:solidFill>
              </a:rPr>
              <a:t> és Pixel </a:t>
            </a:r>
            <a:r>
              <a:rPr lang="en-US" dirty="0" err="1" smtClean="0">
                <a:solidFill>
                  <a:srgbClr val="FF0000"/>
                </a:solidFill>
              </a:rPr>
              <a:t>Shader</a:t>
            </a:r>
            <a:endParaRPr lang="en-US" dirty="0">
              <a:solidFill>
                <a:srgbClr val="FF0000"/>
              </a:solidFill>
            </a:endParaRPr>
          </a:p>
        </p:txBody>
      </p:sp>
      <p:sp>
        <p:nvSpPr>
          <p:cNvPr id="3" name="Téglalap 2"/>
          <p:cNvSpPr/>
          <p:nvPr/>
        </p:nvSpPr>
        <p:spPr>
          <a:xfrm>
            <a:off x="272088" y="4494601"/>
            <a:ext cx="8604956" cy="2246769"/>
          </a:xfrm>
          <a:prstGeom prst="rect">
            <a:avLst/>
          </a:prstGeom>
          <a:solidFill>
            <a:schemeClr val="accent6">
              <a:lumMod val="20000"/>
              <a:lumOff val="80000"/>
            </a:schemeClr>
          </a:solidFill>
          <a:ln>
            <a:solidFill>
              <a:schemeClr val="accent6">
                <a:lumMod val="50000"/>
              </a:schemeClr>
            </a:solidFill>
          </a:ln>
        </p:spPr>
        <p:txBody>
          <a:bodyPr wrap="square">
            <a:spAutoFit/>
          </a:bodyPr>
          <a:lstStyle/>
          <a:p>
            <a:r>
              <a:rPr lang="en-US" b="1" dirty="0" smtClean="0">
                <a:latin typeface="Courier New" panose="02070309020205020404" pitchFamily="49" charset="0"/>
                <a:cs typeface="Courier New" panose="02070309020205020404" pitchFamily="49" charset="0"/>
              </a:rPr>
              <a:t>uniform </a:t>
            </a:r>
            <a:r>
              <a:rPr lang="en-US" b="1" dirty="0">
                <a:latin typeface="Courier New" panose="02070309020205020404" pitchFamily="49" charset="0"/>
                <a:cs typeface="Courier New" panose="02070309020205020404" pitchFamily="49" charset="0"/>
              </a:rPr>
              <a:t>sampler2D </a:t>
            </a:r>
            <a:r>
              <a:rPr lang="hu-HU" b="1" dirty="0" err="1" smtClean="0">
                <a:solidFill>
                  <a:srgbClr val="7030A0"/>
                </a:solidFill>
                <a:latin typeface="Courier New" panose="02070309020205020404" pitchFamily="49" charset="0"/>
                <a:cs typeface="Courier New" panose="02070309020205020404" pitchFamily="49" charset="0"/>
              </a:rPr>
              <a:t>sampler</a:t>
            </a:r>
            <a:r>
              <a:rPr lang="en-US" b="1" dirty="0" smtClean="0">
                <a:solidFill>
                  <a:srgbClr val="7030A0"/>
                </a:solidFill>
                <a:latin typeface="Courier New" panose="02070309020205020404" pitchFamily="49" charset="0"/>
                <a:cs typeface="Courier New" panose="02070309020205020404" pitchFamily="49" charset="0"/>
              </a:rPr>
              <a:t>Unit</a:t>
            </a:r>
            <a:r>
              <a:rPr lang="en-US" b="1" dirty="0">
                <a:latin typeface="Courier New" panose="02070309020205020404" pitchFamily="49" charset="0"/>
                <a:cs typeface="Courier New" panose="02070309020205020404" pitchFamily="49" charset="0"/>
              </a:rPr>
              <a:t>;</a:t>
            </a:r>
          </a:p>
          <a:p>
            <a:r>
              <a:rPr lang="en-US" b="1" dirty="0" smtClean="0">
                <a:latin typeface="Courier New" panose="02070309020205020404" pitchFamily="49" charset="0"/>
                <a:cs typeface="Courier New" panose="02070309020205020404" pitchFamily="49" charset="0"/>
              </a:rPr>
              <a:t>in </a:t>
            </a:r>
            <a:r>
              <a:rPr lang="en-US" b="1" dirty="0">
                <a:latin typeface="Courier New" panose="02070309020205020404" pitchFamily="49" charset="0"/>
                <a:cs typeface="Courier New" panose="02070309020205020404" pitchFamily="49" charset="0"/>
              </a:rPr>
              <a:t>vec2 </a:t>
            </a:r>
            <a:r>
              <a:rPr lang="en-US" b="1" dirty="0" err="1">
                <a:solidFill>
                  <a:srgbClr val="FF0000"/>
                </a:solidFill>
                <a:latin typeface="Courier New" panose="02070309020205020404" pitchFamily="49" charset="0"/>
                <a:cs typeface="Courier New" panose="02070309020205020404" pitchFamily="49" charset="0"/>
              </a:rPr>
              <a:t>texcoord</a:t>
            </a:r>
            <a:r>
              <a:rPr lang="en-US" b="1" dirty="0">
                <a:solidFill>
                  <a:srgbClr val="FF0000"/>
                </a:solidFill>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out vec4 </a:t>
            </a:r>
            <a:r>
              <a:rPr lang="en-US" b="1" dirty="0" err="1">
                <a:latin typeface="Courier New" panose="02070309020205020404" pitchFamily="49" charset="0"/>
                <a:cs typeface="Courier New" panose="02070309020205020404" pitchFamily="49" charset="0"/>
              </a:rPr>
              <a:t>fragmentColor</a:t>
            </a:r>
            <a:r>
              <a:rPr lang="en-US" b="1" dirty="0" smtClean="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void main() {</a:t>
            </a:r>
          </a:p>
          <a:p>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fragmentColor</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 </a:t>
            </a:r>
            <a:r>
              <a:rPr lang="en-US" b="1" u="sng" dirty="0" smtClean="0">
                <a:solidFill>
                  <a:srgbClr val="00B050"/>
                </a:solidFill>
                <a:latin typeface="Courier New" panose="02070309020205020404" pitchFamily="49" charset="0"/>
                <a:cs typeface="Courier New" panose="02070309020205020404" pitchFamily="49" charset="0"/>
              </a:rPr>
              <a:t>texture</a:t>
            </a:r>
            <a:r>
              <a:rPr lang="en-US" b="1" dirty="0" smtClean="0">
                <a:latin typeface="Courier New" panose="02070309020205020404" pitchFamily="49" charset="0"/>
                <a:cs typeface="Courier New" panose="02070309020205020404" pitchFamily="49" charset="0"/>
              </a:rPr>
              <a:t>(</a:t>
            </a:r>
            <a:r>
              <a:rPr lang="hu-HU" b="1" dirty="0" err="1" smtClean="0">
                <a:solidFill>
                  <a:srgbClr val="7030A0"/>
                </a:solidFill>
                <a:latin typeface="Courier New" panose="02070309020205020404" pitchFamily="49" charset="0"/>
                <a:cs typeface="Courier New" panose="02070309020205020404" pitchFamily="49" charset="0"/>
              </a:rPr>
              <a:t>sampler</a:t>
            </a:r>
            <a:r>
              <a:rPr lang="en-US" b="1" dirty="0" smtClean="0">
                <a:solidFill>
                  <a:srgbClr val="7030A0"/>
                </a:solidFill>
                <a:latin typeface="Courier New" panose="02070309020205020404" pitchFamily="49" charset="0"/>
                <a:cs typeface="Courier New" panose="02070309020205020404" pitchFamily="49" charset="0"/>
              </a:rPr>
              <a:t>Unit</a:t>
            </a:r>
            <a:r>
              <a:rPr lang="en-US" b="1" dirty="0">
                <a:latin typeface="Courier New" panose="02070309020205020404" pitchFamily="49" charset="0"/>
                <a:cs typeface="Courier New" panose="02070309020205020404" pitchFamily="49" charset="0"/>
              </a:rPr>
              <a:t>, </a:t>
            </a:r>
            <a:r>
              <a:rPr lang="en-US" b="1" dirty="0" err="1">
                <a:solidFill>
                  <a:srgbClr val="FF0000"/>
                </a:solidFill>
                <a:latin typeface="Courier New" panose="02070309020205020404" pitchFamily="49" charset="0"/>
                <a:cs typeface="Courier New" panose="02070309020205020404" pitchFamily="49" charset="0"/>
              </a:rPr>
              <a:t>texcoord</a:t>
            </a:r>
            <a:r>
              <a:rPr lang="en-US" b="1" dirty="0">
                <a:latin typeface="Courier New" panose="02070309020205020404" pitchFamily="49" charset="0"/>
                <a:cs typeface="Courier New" panose="02070309020205020404" pitchFamily="49" charset="0"/>
              </a:rPr>
              <a:t>); </a:t>
            </a:r>
          </a:p>
          <a:p>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 name="Szövegdoboz 3"/>
          <p:cNvSpPr txBox="1"/>
          <p:nvPr/>
        </p:nvSpPr>
        <p:spPr>
          <a:xfrm>
            <a:off x="287524" y="1398257"/>
            <a:ext cx="8604956" cy="3023905"/>
          </a:xfrm>
          <a:prstGeom prst="rect">
            <a:avLst/>
          </a:prstGeom>
          <a:solidFill>
            <a:schemeClr val="accent3">
              <a:lumMod val="20000"/>
              <a:lumOff val="80000"/>
            </a:schemeClr>
          </a:solidFill>
          <a:ln>
            <a:solidFill>
              <a:schemeClr val="accent3">
                <a:lumMod val="50000"/>
              </a:schemeClr>
            </a:solidFill>
          </a:ln>
        </p:spPr>
        <p:txBody>
          <a:bodyPr wrap="square" rtlCol="0">
            <a:spAutoFit/>
          </a:bodyPr>
          <a:lstStyle/>
          <a:p>
            <a:r>
              <a:rPr lang="en-US" b="1" dirty="0">
                <a:latin typeface="Courier New" panose="02070309020205020404" pitchFamily="49" charset="0"/>
                <a:cs typeface="Courier New" panose="02070309020205020404" pitchFamily="49" charset="0"/>
              </a:rPr>
              <a:t>layout(location = 0) in </a:t>
            </a:r>
            <a:r>
              <a:rPr lang="en-US" b="1" dirty="0" smtClean="0">
                <a:latin typeface="Courier New" panose="02070309020205020404" pitchFamily="49" charset="0"/>
                <a:cs typeface="Courier New" panose="02070309020205020404" pitchFamily="49" charset="0"/>
              </a:rPr>
              <a:t>vec2 </a:t>
            </a:r>
            <a:r>
              <a:rPr lang="en-US" b="1" dirty="0" err="1" smtClean="0">
                <a:latin typeface="Courier New" panose="02070309020205020404" pitchFamily="49" charset="0"/>
                <a:cs typeface="Courier New" panose="02070309020205020404" pitchFamily="49" charset="0"/>
              </a:rPr>
              <a:t>vtxPos</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layout(location = </a:t>
            </a:r>
            <a:r>
              <a:rPr lang="en-US" b="1" dirty="0" smtClean="0">
                <a:latin typeface="Courier New" panose="02070309020205020404" pitchFamily="49" charset="0"/>
                <a:cs typeface="Courier New" panose="02070309020205020404" pitchFamily="49" charset="0"/>
              </a:rPr>
              <a:t>1) </a:t>
            </a:r>
            <a:r>
              <a:rPr lang="en-US" b="1" dirty="0">
                <a:latin typeface="Courier New" panose="02070309020205020404" pitchFamily="49" charset="0"/>
                <a:cs typeface="Courier New" panose="02070309020205020404" pitchFamily="49" charset="0"/>
              </a:rPr>
              <a:t>in vec2 </a:t>
            </a:r>
            <a:r>
              <a:rPr lang="en-US" b="1" dirty="0" err="1" smtClean="0">
                <a:solidFill>
                  <a:srgbClr val="FF0000"/>
                </a:solidFill>
                <a:latin typeface="Courier New" panose="02070309020205020404" pitchFamily="49" charset="0"/>
                <a:cs typeface="Courier New" panose="02070309020205020404" pitchFamily="49" charset="0"/>
              </a:rPr>
              <a:t>vtxUV</a:t>
            </a:r>
            <a:r>
              <a:rPr lang="en-US" b="1" dirty="0">
                <a:latin typeface="Courier New" panose="02070309020205020404" pitchFamily="49" charset="0"/>
                <a:cs typeface="Courier New" panose="02070309020205020404" pitchFamily="49" charset="0"/>
              </a:rPr>
              <a:t>;</a:t>
            </a:r>
          </a:p>
          <a:p>
            <a:endParaRPr lang="en-US" b="1"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out </a:t>
            </a:r>
            <a:r>
              <a:rPr lang="en-US" b="1" dirty="0">
                <a:latin typeface="Courier New" panose="02070309020205020404" pitchFamily="49" charset="0"/>
                <a:cs typeface="Courier New" panose="02070309020205020404" pitchFamily="49" charset="0"/>
              </a:rPr>
              <a:t>vec2 </a:t>
            </a:r>
            <a:r>
              <a:rPr lang="en-US" b="1" dirty="0" err="1">
                <a:solidFill>
                  <a:srgbClr val="FF0000"/>
                </a:solidFill>
                <a:latin typeface="Courier New" panose="02070309020205020404" pitchFamily="49" charset="0"/>
                <a:cs typeface="Courier New" panose="02070309020205020404" pitchFamily="49" charset="0"/>
              </a:rPr>
              <a:t>texcoord</a:t>
            </a:r>
            <a:r>
              <a:rPr lang="en-US" b="1" dirty="0">
                <a:solidFill>
                  <a:srgbClr val="FF0000"/>
                </a:solidFill>
                <a:latin typeface="Courier New" panose="02070309020205020404" pitchFamily="49" charset="0"/>
                <a:cs typeface="Courier New" panose="02070309020205020404" pitchFamily="49" charset="0"/>
              </a:rPr>
              <a:t>;</a:t>
            </a:r>
          </a:p>
          <a:p>
            <a:endParaRPr lang="en-US" sz="1050"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void main() {</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gl_Position</a:t>
            </a:r>
            <a:r>
              <a:rPr lang="en-US" b="1" dirty="0">
                <a:latin typeface="Courier New" panose="02070309020205020404" pitchFamily="49" charset="0"/>
                <a:cs typeface="Courier New" panose="02070309020205020404" pitchFamily="49" charset="0"/>
              </a:rPr>
              <a:t> = </a:t>
            </a:r>
            <a:r>
              <a:rPr lang="en-US" b="1" dirty="0" smtClean="0">
                <a:latin typeface="Courier New" panose="02070309020205020404" pitchFamily="49" charset="0"/>
                <a:cs typeface="Courier New" panose="02070309020205020404" pitchFamily="49" charset="0"/>
              </a:rPr>
              <a:t>vec4(</a:t>
            </a:r>
            <a:r>
              <a:rPr lang="en-US" b="1" dirty="0" err="1" smtClean="0">
                <a:latin typeface="Courier New" panose="02070309020205020404" pitchFamily="49" charset="0"/>
                <a:cs typeface="Courier New" panose="02070309020205020404" pitchFamily="49" charset="0"/>
              </a:rPr>
              <a:t>vtxPos</a:t>
            </a:r>
            <a:r>
              <a:rPr lang="en-US" b="1" dirty="0" smtClean="0">
                <a:latin typeface="Courier New" panose="02070309020205020404" pitchFamily="49" charset="0"/>
                <a:cs typeface="Courier New" panose="02070309020205020404" pitchFamily="49" charset="0"/>
              </a:rPr>
              <a:t>, 0, 1</a:t>
            </a:r>
            <a:r>
              <a:rPr lang="en-US" b="1" dirty="0">
                <a:latin typeface="Courier New" panose="02070309020205020404" pitchFamily="49" charset="0"/>
                <a:cs typeface="Courier New" panose="02070309020205020404" pitchFamily="49" charset="0"/>
              </a:rPr>
              <a:t>) * MVP; </a:t>
            </a:r>
          </a:p>
          <a:p>
            <a:r>
              <a:rPr lang="en-US" b="1" dirty="0">
                <a:latin typeface="Courier New" panose="02070309020205020404" pitchFamily="49" charset="0"/>
                <a:cs typeface="Courier New" panose="02070309020205020404" pitchFamily="49" charset="0"/>
              </a:rPr>
              <a:t>    </a:t>
            </a:r>
            <a:r>
              <a:rPr lang="en-US" b="1" dirty="0" err="1">
                <a:solidFill>
                  <a:srgbClr val="FF0000"/>
                </a:solidFill>
                <a:latin typeface="Courier New" panose="02070309020205020404" pitchFamily="49" charset="0"/>
                <a:cs typeface="Courier New" panose="02070309020205020404" pitchFamily="49" charset="0"/>
              </a:rPr>
              <a:t>texcoord</a:t>
            </a:r>
            <a:r>
              <a:rPr lang="en-US" b="1" dirty="0">
                <a:latin typeface="Courier New" panose="02070309020205020404" pitchFamily="49" charset="0"/>
                <a:cs typeface="Courier New" panose="02070309020205020404" pitchFamily="49" charset="0"/>
              </a:rPr>
              <a:t> = </a:t>
            </a:r>
            <a:r>
              <a:rPr lang="en-US" b="1" dirty="0" err="1" smtClean="0">
                <a:solidFill>
                  <a:srgbClr val="FF0000"/>
                </a:solidFill>
                <a:latin typeface="Courier New" panose="02070309020205020404" pitchFamily="49" charset="0"/>
                <a:cs typeface="Courier New" panose="02070309020205020404" pitchFamily="49" charset="0"/>
              </a:rPr>
              <a:t>vtxUV</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p>
          <a:p>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42354283"/>
      </p:ext>
    </p:extLst>
  </p:cSld>
  <p:clrMapOvr>
    <a:masterClrMapping/>
  </p:clrMapOvr>
  <p:transition spd="slow">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Jobbra nyíl 2"/>
          <p:cNvSpPr/>
          <p:nvPr/>
        </p:nvSpPr>
        <p:spPr>
          <a:xfrm>
            <a:off x="2231740" y="1710477"/>
            <a:ext cx="1279164" cy="61206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ím 1"/>
          <p:cNvSpPr>
            <a:spLocks noGrp="1"/>
          </p:cNvSpPr>
          <p:nvPr>
            <p:ph type="title"/>
          </p:nvPr>
        </p:nvSpPr>
        <p:spPr>
          <a:xfrm>
            <a:off x="0" y="150019"/>
            <a:ext cx="9144000" cy="1143000"/>
          </a:xfrm>
        </p:spPr>
        <p:txBody>
          <a:bodyPr>
            <a:noAutofit/>
          </a:bodyPr>
          <a:lstStyle/>
          <a:p>
            <a:r>
              <a:rPr lang="hu-HU" dirty="0" err="1" smtClean="0">
                <a:solidFill>
                  <a:srgbClr val="FF0000"/>
                </a:solidFill>
              </a:rPr>
              <a:t>Texturing</a:t>
            </a:r>
            <a:r>
              <a:rPr lang="hu-HU" dirty="0" smtClean="0">
                <a:solidFill>
                  <a:srgbClr val="FF0000"/>
                </a:solidFill>
              </a:rPr>
              <a:t> </a:t>
            </a:r>
            <a:r>
              <a:rPr lang="en-US" dirty="0" smtClean="0">
                <a:solidFill>
                  <a:srgbClr val="FF0000"/>
                </a:solidFill>
              </a:rPr>
              <a:t>4</a:t>
            </a:r>
            <a:r>
              <a:rPr lang="hu-HU" dirty="0" smtClean="0">
                <a:solidFill>
                  <a:srgbClr val="FF0000"/>
                </a:solidFill>
              </a:rPr>
              <a:t>: </a:t>
            </a:r>
            <a:r>
              <a:rPr lang="hu-HU" dirty="0" err="1" smtClean="0">
                <a:solidFill>
                  <a:srgbClr val="FF0000"/>
                </a:solidFill>
              </a:rPr>
              <a:t>Active</a:t>
            </a:r>
            <a:r>
              <a:rPr lang="hu-HU" dirty="0" smtClean="0">
                <a:solidFill>
                  <a:srgbClr val="FF0000"/>
                </a:solidFill>
              </a:rPr>
              <a:t> </a:t>
            </a:r>
            <a:r>
              <a:rPr lang="hu-HU" dirty="0" err="1" smtClean="0">
                <a:solidFill>
                  <a:srgbClr val="FF0000"/>
                </a:solidFill>
              </a:rPr>
              <a:t>texture</a:t>
            </a:r>
            <a:r>
              <a:rPr lang="hu-HU" dirty="0" smtClean="0">
                <a:solidFill>
                  <a:srgbClr val="FF0000"/>
                </a:solidFill>
              </a:rPr>
              <a:t> and </a:t>
            </a:r>
            <a:r>
              <a:rPr lang="hu-HU" dirty="0" err="1" smtClean="0">
                <a:solidFill>
                  <a:srgbClr val="FF0000"/>
                </a:solidFill>
              </a:rPr>
              <a:t>sampler</a:t>
            </a:r>
            <a:endParaRPr lang="en-US" dirty="0">
              <a:solidFill>
                <a:srgbClr val="FF0000"/>
              </a:solidFill>
            </a:endParaRPr>
          </a:p>
        </p:txBody>
      </p:sp>
      <p:sp>
        <p:nvSpPr>
          <p:cNvPr id="5" name="Szövegdoboz 4"/>
          <p:cNvSpPr txBox="1"/>
          <p:nvPr/>
        </p:nvSpPr>
        <p:spPr>
          <a:xfrm>
            <a:off x="-443" y="3032956"/>
            <a:ext cx="9144000" cy="3831818"/>
          </a:xfrm>
          <a:prstGeom prst="rect">
            <a:avLst/>
          </a:prstGeom>
          <a:solidFill>
            <a:schemeClr val="accent6">
              <a:lumMod val="20000"/>
              <a:lumOff val="80000"/>
            </a:schemeClr>
          </a:solidFill>
          <a:ln>
            <a:solidFill>
              <a:schemeClr val="tx1"/>
            </a:solidFill>
          </a:ln>
        </p:spPr>
        <p:txBody>
          <a:bodyPr wrap="square" rtlCol="0">
            <a:spAutoFit/>
          </a:bodyPr>
          <a:lstStyle/>
          <a:p>
            <a:r>
              <a:rPr lang="en-US" sz="1800" b="1" dirty="0" smtClean="0">
                <a:latin typeface="Courier New" panose="02070309020205020404" pitchFamily="49" charset="0"/>
                <a:cs typeface="Courier New" panose="02070309020205020404" pitchFamily="49" charset="0"/>
              </a:rPr>
              <a:t>unsigned </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a:t>
            </a:r>
            <a:r>
              <a:rPr lang="en-US" sz="1800" b="1" dirty="0" err="1" smtClean="0">
                <a:solidFill>
                  <a:srgbClr val="00B050"/>
                </a:solidFill>
                <a:latin typeface="Courier New" panose="02070309020205020404" pitchFamily="49" charset="0"/>
                <a:cs typeface="Courier New" panose="02070309020205020404" pitchFamily="49" charset="0"/>
              </a:rPr>
              <a:t>textureId</a:t>
            </a:r>
            <a:r>
              <a:rPr lang="en-US" sz="1800" b="1" dirty="0" smtClean="0">
                <a:latin typeface="Courier New" panose="02070309020205020404" pitchFamily="49" charset="0"/>
                <a:cs typeface="Courier New" panose="02070309020205020404" pitchFamily="49" charset="0"/>
              </a:rPr>
              <a:t>;</a:t>
            </a:r>
            <a:endParaRPr lang="en-US" sz="1800" b="1" dirty="0">
              <a:latin typeface="Courier New" panose="02070309020205020404" pitchFamily="49" charset="0"/>
              <a:cs typeface="Courier New" panose="02070309020205020404" pitchFamily="49" charset="0"/>
            </a:endParaRPr>
          </a:p>
          <a:p>
            <a:endParaRPr lang="hu-HU" sz="1800" b="1" dirty="0" smtClean="0">
              <a:latin typeface="Courier New" panose="02070309020205020404" pitchFamily="49" charset="0"/>
              <a:cs typeface="Courier New" panose="02070309020205020404" pitchFamily="49" charset="0"/>
            </a:endParaRPr>
          </a:p>
          <a:p>
            <a:pPr lvl="0"/>
            <a:r>
              <a:rPr lang="en-US" sz="1800" b="1" dirty="0">
                <a:solidFill>
                  <a:prstClr val="black"/>
                </a:solidFill>
                <a:latin typeface="Courier New" panose="02070309020205020404" pitchFamily="49" charset="0"/>
                <a:cs typeface="Courier New" panose="02070309020205020404" pitchFamily="49" charset="0"/>
              </a:rPr>
              <a:t>void </a:t>
            </a:r>
            <a:r>
              <a:rPr lang="en-US" sz="1800" b="1" dirty="0" smtClean="0">
                <a:solidFill>
                  <a:prstClr val="black"/>
                </a:solidFill>
                <a:latin typeface="Courier New" panose="02070309020205020404" pitchFamily="49" charset="0"/>
                <a:cs typeface="Courier New" panose="02070309020205020404" pitchFamily="49" charset="0"/>
              </a:rPr>
              <a:t>Draw</a:t>
            </a:r>
            <a:r>
              <a:rPr lang="en-US" sz="1800" b="1" dirty="0">
                <a:solidFill>
                  <a:prstClr val="black"/>
                </a:solidFill>
                <a:latin typeface="Courier New" panose="02070309020205020404" pitchFamily="49" charset="0"/>
                <a:cs typeface="Courier New" panose="02070309020205020404" pitchFamily="49" charset="0"/>
              </a:rPr>
              <a:t>( ) {</a:t>
            </a:r>
            <a:endParaRPr lang="hu-HU" sz="1800" b="1" dirty="0">
              <a:solidFill>
                <a:prstClr val="black"/>
              </a:solidFill>
              <a:latin typeface="Courier New" panose="02070309020205020404" pitchFamily="49" charset="0"/>
              <a:cs typeface="Courier New" panose="02070309020205020404" pitchFamily="49" charset="0"/>
            </a:endParaRPr>
          </a:p>
          <a:p>
            <a:pPr lvl="0"/>
            <a:r>
              <a:rPr lang="hu-HU" sz="1800" b="1" dirty="0" smtClean="0">
                <a:solidFill>
                  <a:prstClr val="black"/>
                </a:solidFill>
                <a:latin typeface="Courier New" panose="02070309020205020404" pitchFamily="49" charset="0"/>
                <a:cs typeface="Courier New" panose="02070309020205020404" pitchFamily="49" charset="0"/>
              </a:rPr>
              <a:t>  </a:t>
            </a:r>
            <a:r>
              <a:rPr lang="en-US" sz="1800" b="1" dirty="0" err="1" smtClean="0">
                <a:solidFill>
                  <a:srgbClr val="7030A0"/>
                </a:solidFill>
                <a:latin typeface="Courier New" panose="02070309020205020404" pitchFamily="49" charset="0"/>
                <a:cs typeface="Courier New" panose="02070309020205020404" pitchFamily="49" charset="0"/>
              </a:rPr>
              <a:t>int</a:t>
            </a:r>
            <a:r>
              <a:rPr lang="en-US" sz="1800" b="1" dirty="0" smtClean="0">
                <a:solidFill>
                  <a:srgbClr val="7030A0"/>
                </a:solidFill>
                <a:latin typeface="Courier New" panose="02070309020205020404" pitchFamily="49" charset="0"/>
                <a:cs typeface="Courier New" panose="02070309020205020404" pitchFamily="49" charset="0"/>
              </a:rPr>
              <a:t> </a:t>
            </a:r>
            <a:r>
              <a:rPr lang="hu-HU" sz="1800" b="1" dirty="0" err="1">
                <a:solidFill>
                  <a:srgbClr val="7030A0"/>
                </a:solidFill>
                <a:latin typeface="Courier New" panose="02070309020205020404" pitchFamily="49" charset="0"/>
                <a:cs typeface="Courier New" panose="02070309020205020404" pitchFamily="49" charset="0"/>
              </a:rPr>
              <a:t>sampler</a:t>
            </a:r>
            <a:r>
              <a:rPr lang="hu-HU" sz="1800" b="1" dirty="0">
                <a:solidFill>
                  <a:srgbClr val="7030A0"/>
                </a:solidFill>
                <a:latin typeface="Courier New" panose="02070309020205020404" pitchFamily="49" charset="0"/>
                <a:cs typeface="Courier New" panose="02070309020205020404" pitchFamily="49" charset="0"/>
              </a:rPr>
              <a:t> </a:t>
            </a:r>
            <a:r>
              <a:rPr lang="en-US" sz="1800" b="1" dirty="0">
                <a:solidFill>
                  <a:srgbClr val="7030A0"/>
                </a:solidFill>
                <a:latin typeface="Courier New" panose="02070309020205020404" pitchFamily="49" charset="0"/>
                <a:cs typeface="Courier New" panose="02070309020205020404" pitchFamily="49" charset="0"/>
              </a:rPr>
              <a:t>= 0</a:t>
            </a:r>
            <a:r>
              <a:rPr lang="en-US" sz="1800" b="1" dirty="0">
                <a:solidFill>
                  <a:prstClr val="black"/>
                </a:solidFill>
                <a:latin typeface="Courier New" panose="02070309020205020404" pitchFamily="49" charset="0"/>
                <a:cs typeface="Courier New" panose="02070309020205020404" pitchFamily="49" charset="0"/>
              </a:rPr>
              <a:t>;</a:t>
            </a:r>
            <a:r>
              <a:rPr lang="hu-HU" sz="1800" b="1" dirty="0">
                <a:solidFill>
                  <a:prstClr val="black"/>
                </a:solidFill>
                <a:latin typeface="Courier New" panose="02070309020205020404" pitchFamily="49" charset="0"/>
                <a:cs typeface="Courier New" panose="02070309020205020404" pitchFamily="49" charset="0"/>
              </a:rPr>
              <a:t> </a:t>
            </a:r>
            <a:r>
              <a:rPr lang="en-US" sz="1800" b="1" dirty="0" smtClean="0">
                <a:solidFill>
                  <a:prstClr val="black"/>
                </a:solidFill>
                <a:latin typeface="Courier New" panose="02070309020205020404" pitchFamily="49" charset="0"/>
                <a:cs typeface="Courier New" panose="02070309020205020404" pitchFamily="49" charset="0"/>
              </a:rPr>
              <a:t>// which sampler unit should be used</a:t>
            </a:r>
            <a:endParaRPr lang="hu-HU" sz="1800" b="1" dirty="0">
              <a:solidFill>
                <a:prstClr val="black"/>
              </a:solidFill>
              <a:latin typeface="Courier New" panose="02070309020205020404" pitchFamily="49" charset="0"/>
              <a:cs typeface="Courier New" panose="02070309020205020404" pitchFamily="49" charset="0"/>
            </a:endParaRPr>
          </a:p>
          <a:p>
            <a:pPr lvl="0"/>
            <a:r>
              <a:rPr lang="hu-HU" sz="1200" b="1" dirty="0">
                <a:solidFill>
                  <a:prstClr val="black"/>
                </a:solidFill>
                <a:latin typeface="Courier New" panose="02070309020205020404" pitchFamily="49" charset="0"/>
                <a:cs typeface="Courier New" panose="02070309020205020404" pitchFamily="49" charset="0"/>
              </a:rPr>
              <a:t>  </a:t>
            </a:r>
            <a:endParaRPr lang="hu-HU" sz="1000" b="1" dirty="0" smtClean="0">
              <a:solidFill>
                <a:prstClr val="black"/>
              </a:solidFill>
              <a:latin typeface="Courier New" panose="02070309020205020404" pitchFamily="49" charset="0"/>
              <a:cs typeface="Courier New" panose="02070309020205020404" pitchFamily="49" charset="0"/>
            </a:endParaRPr>
          </a:p>
          <a:p>
            <a:pPr lvl="0"/>
            <a:r>
              <a:rPr lang="hu-HU" sz="1800" b="1" dirty="0">
                <a:solidFill>
                  <a:prstClr val="black"/>
                </a:solidFill>
                <a:latin typeface="Courier New" panose="02070309020205020404" pitchFamily="49" charset="0"/>
                <a:cs typeface="Courier New" panose="02070309020205020404" pitchFamily="49" charset="0"/>
              </a:rPr>
              <a:t> </a:t>
            </a:r>
            <a:r>
              <a:rPr lang="hu-HU" sz="1800" b="1" dirty="0" smtClean="0">
                <a:solidFill>
                  <a:prstClr val="black"/>
                </a:solidFill>
                <a:latin typeface="Courier New" panose="02070309020205020404" pitchFamily="49" charset="0"/>
                <a:cs typeface="Courier New" panose="02070309020205020404" pitchFamily="49" charset="0"/>
              </a:rPr>
              <a:t> </a:t>
            </a:r>
            <a:r>
              <a:rPr lang="en-US" sz="1800" b="1" dirty="0" err="1" smtClean="0">
                <a:solidFill>
                  <a:prstClr val="black"/>
                </a:solidFill>
                <a:latin typeface="Courier New" panose="02070309020205020404" pitchFamily="49" charset="0"/>
                <a:cs typeface="Courier New" panose="02070309020205020404" pitchFamily="49" charset="0"/>
              </a:rPr>
              <a:t>int</a:t>
            </a:r>
            <a:r>
              <a:rPr lang="en-US" sz="1800" b="1" dirty="0" smtClean="0">
                <a:solidFill>
                  <a:prstClr val="black"/>
                </a:solidFill>
                <a:latin typeface="Courier New" panose="02070309020205020404" pitchFamily="49" charset="0"/>
                <a:cs typeface="Courier New" panose="02070309020205020404" pitchFamily="49" charset="0"/>
              </a:rPr>
              <a:t> </a:t>
            </a:r>
            <a:r>
              <a:rPr lang="en-US" sz="1800" b="1" dirty="0">
                <a:solidFill>
                  <a:prstClr val="black"/>
                </a:solidFill>
                <a:latin typeface="Courier New" panose="02070309020205020404" pitchFamily="49" charset="0"/>
                <a:cs typeface="Courier New" panose="02070309020205020404" pitchFamily="49" charset="0"/>
              </a:rPr>
              <a:t>location = </a:t>
            </a:r>
            <a:r>
              <a:rPr lang="en-US" sz="1800" b="1" dirty="0" err="1">
                <a:solidFill>
                  <a:srgbClr val="00B0F0"/>
                </a:solidFill>
                <a:latin typeface="Courier New" panose="02070309020205020404" pitchFamily="49" charset="0"/>
                <a:cs typeface="Courier New" panose="02070309020205020404" pitchFamily="49" charset="0"/>
              </a:rPr>
              <a:t>glGetUniformLocation</a:t>
            </a:r>
            <a:r>
              <a:rPr lang="en-US" sz="1800" b="1" dirty="0">
                <a:solidFill>
                  <a:prstClr val="black"/>
                </a:solidFill>
                <a:latin typeface="Courier New" panose="02070309020205020404" pitchFamily="49" charset="0"/>
                <a:cs typeface="Courier New" panose="02070309020205020404" pitchFamily="49" charset="0"/>
              </a:rPr>
              <a:t>(</a:t>
            </a:r>
            <a:r>
              <a:rPr lang="en-US" sz="1800" b="1" dirty="0" err="1">
                <a:solidFill>
                  <a:prstClr val="black"/>
                </a:solidFill>
                <a:latin typeface="Courier New" panose="02070309020205020404" pitchFamily="49" charset="0"/>
                <a:cs typeface="Courier New" panose="02070309020205020404" pitchFamily="49" charset="0"/>
              </a:rPr>
              <a:t>shaderProg</a:t>
            </a:r>
            <a:r>
              <a:rPr lang="en-US" sz="1800" b="1" dirty="0" smtClean="0">
                <a:solidFill>
                  <a:prstClr val="black"/>
                </a:solidFill>
                <a:latin typeface="Courier New" panose="02070309020205020404" pitchFamily="49" charset="0"/>
                <a:cs typeface="Courier New" panose="02070309020205020404" pitchFamily="49" charset="0"/>
              </a:rPr>
              <a:t>,</a:t>
            </a:r>
            <a:r>
              <a:rPr lang="hu-HU" sz="1800" b="1" dirty="0" smtClean="0">
                <a:solidFill>
                  <a:prstClr val="black"/>
                </a:solidFill>
                <a:latin typeface="Courier New" panose="02070309020205020404" pitchFamily="49" charset="0"/>
                <a:cs typeface="Courier New" panose="02070309020205020404" pitchFamily="49" charset="0"/>
              </a:rPr>
              <a:t> </a:t>
            </a:r>
            <a:r>
              <a:rPr lang="en-US" sz="1800" b="1" dirty="0" smtClean="0">
                <a:solidFill>
                  <a:prstClr val="black"/>
                </a:solidFill>
                <a:latin typeface="Courier New" panose="02070309020205020404" pitchFamily="49" charset="0"/>
                <a:cs typeface="Courier New" panose="02070309020205020404" pitchFamily="49" charset="0"/>
              </a:rPr>
              <a:t>"</a:t>
            </a:r>
            <a:r>
              <a:rPr lang="hu-HU" sz="1800" b="1" dirty="0" err="1">
                <a:solidFill>
                  <a:srgbClr val="00B0F0"/>
                </a:solidFill>
                <a:latin typeface="Courier New" panose="02070309020205020404" pitchFamily="49" charset="0"/>
                <a:cs typeface="Courier New" panose="02070309020205020404" pitchFamily="49" charset="0"/>
              </a:rPr>
              <a:t>samplerUnit</a:t>
            </a:r>
            <a:r>
              <a:rPr lang="en-US" sz="1800" b="1" dirty="0" smtClean="0">
                <a:solidFill>
                  <a:prstClr val="black"/>
                </a:solidFill>
                <a:latin typeface="Courier New" panose="02070309020205020404" pitchFamily="49" charset="0"/>
                <a:cs typeface="Courier New" panose="02070309020205020404" pitchFamily="49" charset="0"/>
              </a:rPr>
              <a:t>");</a:t>
            </a:r>
            <a:endParaRPr lang="hu-HU" sz="1800" b="1" dirty="0" smtClean="0">
              <a:solidFill>
                <a:prstClr val="black"/>
              </a:solidFill>
              <a:latin typeface="Courier New" panose="02070309020205020404" pitchFamily="49" charset="0"/>
              <a:cs typeface="Courier New" panose="02070309020205020404" pitchFamily="49" charset="0"/>
            </a:endParaRPr>
          </a:p>
          <a:p>
            <a:pPr lvl="0"/>
            <a:r>
              <a:rPr lang="hu-HU" sz="1800" b="1" dirty="0">
                <a:solidFill>
                  <a:prstClr val="black"/>
                </a:solidFill>
                <a:latin typeface="Courier New" panose="02070309020205020404" pitchFamily="49" charset="0"/>
                <a:cs typeface="Courier New" panose="02070309020205020404" pitchFamily="49" charset="0"/>
              </a:rPr>
              <a:t> </a:t>
            </a:r>
            <a:r>
              <a:rPr lang="hu-HU" sz="1800" b="1" dirty="0" smtClean="0">
                <a:solidFill>
                  <a:prstClr val="black"/>
                </a:solidFill>
                <a:latin typeface="Courier New" panose="02070309020205020404" pitchFamily="49" charset="0"/>
                <a:cs typeface="Courier New" panose="02070309020205020404" pitchFamily="49" charset="0"/>
              </a:rPr>
              <a:t> </a:t>
            </a:r>
            <a:r>
              <a:rPr lang="en-US" sz="1800" b="1" dirty="0" smtClean="0">
                <a:solidFill>
                  <a:srgbClr val="00B0F0"/>
                </a:solidFill>
                <a:latin typeface="Courier New" panose="02070309020205020404" pitchFamily="49" charset="0"/>
                <a:cs typeface="Courier New" panose="02070309020205020404" pitchFamily="49" charset="0"/>
              </a:rPr>
              <a:t>glUniform1i</a:t>
            </a:r>
            <a:r>
              <a:rPr lang="en-US" sz="1800" b="1" dirty="0" smtClean="0">
                <a:solidFill>
                  <a:prstClr val="black"/>
                </a:solidFill>
                <a:latin typeface="Courier New" panose="02070309020205020404" pitchFamily="49" charset="0"/>
                <a:cs typeface="Courier New" panose="02070309020205020404" pitchFamily="49" charset="0"/>
              </a:rPr>
              <a:t>(location</a:t>
            </a:r>
            <a:r>
              <a:rPr lang="en-US" sz="1800" b="1" dirty="0">
                <a:solidFill>
                  <a:prstClr val="black"/>
                </a:solidFill>
                <a:latin typeface="Courier New" panose="02070309020205020404" pitchFamily="49" charset="0"/>
                <a:cs typeface="Courier New" panose="02070309020205020404" pitchFamily="49" charset="0"/>
              </a:rPr>
              <a:t>, </a:t>
            </a:r>
            <a:r>
              <a:rPr lang="hu-HU" sz="1800" b="1" dirty="0" err="1">
                <a:solidFill>
                  <a:srgbClr val="7030A0"/>
                </a:solidFill>
                <a:latin typeface="Courier New" panose="02070309020205020404" pitchFamily="49" charset="0"/>
                <a:cs typeface="Courier New" panose="02070309020205020404" pitchFamily="49" charset="0"/>
              </a:rPr>
              <a:t>sampler</a:t>
            </a:r>
            <a:r>
              <a:rPr lang="en-US" sz="1800" b="1" dirty="0">
                <a:solidFill>
                  <a:prstClr val="black"/>
                </a:solidFill>
                <a:latin typeface="Courier New" panose="02070309020205020404" pitchFamily="49" charset="0"/>
                <a:cs typeface="Courier New" panose="02070309020205020404" pitchFamily="49" charset="0"/>
              </a:rPr>
              <a:t>);</a:t>
            </a:r>
          </a:p>
          <a:p>
            <a:pPr lvl="0"/>
            <a:r>
              <a:rPr lang="en-US" sz="1600" b="1" dirty="0">
                <a:solidFill>
                  <a:prstClr val="black"/>
                </a:solidFill>
                <a:latin typeface="Courier New" panose="02070309020205020404" pitchFamily="49" charset="0"/>
                <a:cs typeface="Courier New" panose="02070309020205020404" pitchFamily="49" charset="0"/>
              </a:rPr>
              <a:t>  </a:t>
            </a:r>
            <a:endParaRPr lang="en-US" sz="1600" b="1" dirty="0" smtClean="0">
              <a:solidFill>
                <a:prstClr val="black"/>
              </a:solidFill>
              <a:latin typeface="Courier New" panose="02070309020205020404" pitchFamily="49" charset="0"/>
              <a:cs typeface="Courier New" panose="02070309020205020404" pitchFamily="49" charset="0"/>
            </a:endParaRPr>
          </a:p>
          <a:p>
            <a:pPr lvl="0"/>
            <a:r>
              <a:rPr lang="en-US" sz="1800" b="1" dirty="0">
                <a:solidFill>
                  <a:prstClr val="black"/>
                </a:solidFill>
                <a:latin typeface="Courier New" panose="02070309020205020404" pitchFamily="49" charset="0"/>
                <a:cs typeface="Courier New" panose="02070309020205020404" pitchFamily="49" charset="0"/>
              </a:rPr>
              <a:t> </a:t>
            </a:r>
            <a:r>
              <a:rPr lang="en-US" sz="1800" b="1" dirty="0" smtClean="0">
                <a:solidFill>
                  <a:prstClr val="black"/>
                </a:solidFill>
                <a:latin typeface="Courier New" panose="02070309020205020404" pitchFamily="49" charset="0"/>
                <a:cs typeface="Courier New" panose="02070309020205020404" pitchFamily="49" charset="0"/>
              </a:rPr>
              <a:t> </a:t>
            </a:r>
            <a:r>
              <a:rPr lang="en-US" sz="1800" b="1" dirty="0" err="1" smtClean="0">
                <a:solidFill>
                  <a:srgbClr val="FF0000"/>
                </a:solidFill>
                <a:latin typeface="Courier New" panose="02070309020205020404" pitchFamily="49" charset="0"/>
                <a:cs typeface="Courier New" panose="02070309020205020404" pitchFamily="49" charset="0"/>
              </a:rPr>
              <a:t>glActiveTexture</a:t>
            </a:r>
            <a:r>
              <a:rPr lang="en-US" sz="1800" b="1" dirty="0" smtClean="0">
                <a:solidFill>
                  <a:prstClr val="black"/>
                </a:solidFill>
                <a:latin typeface="Courier New" panose="02070309020205020404" pitchFamily="49" charset="0"/>
                <a:cs typeface="Courier New" panose="02070309020205020404" pitchFamily="49" charset="0"/>
              </a:rPr>
              <a:t>(</a:t>
            </a:r>
            <a:r>
              <a:rPr lang="hu-HU" sz="1800" b="1" dirty="0">
                <a:solidFill>
                  <a:prstClr val="black"/>
                </a:solidFill>
                <a:latin typeface="Courier New" panose="02070309020205020404" pitchFamily="49" charset="0"/>
                <a:cs typeface="Courier New" panose="02070309020205020404" pitchFamily="49" charset="0"/>
              </a:rPr>
              <a:t>GL_TEXTURE0 + </a:t>
            </a:r>
            <a:r>
              <a:rPr lang="hu-HU" sz="1800" b="1" dirty="0" err="1">
                <a:solidFill>
                  <a:srgbClr val="7030A0"/>
                </a:solidFill>
                <a:latin typeface="Courier New" panose="02070309020205020404" pitchFamily="49" charset="0"/>
                <a:cs typeface="Courier New" panose="02070309020205020404" pitchFamily="49" charset="0"/>
              </a:rPr>
              <a:t>sampler</a:t>
            </a:r>
            <a:r>
              <a:rPr lang="en-US" sz="1800" b="1" dirty="0">
                <a:solidFill>
                  <a:prstClr val="black"/>
                </a:solidFill>
                <a:latin typeface="Courier New" panose="02070309020205020404" pitchFamily="49" charset="0"/>
                <a:cs typeface="Courier New" panose="02070309020205020404" pitchFamily="49" charset="0"/>
              </a:rPr>
              <a:t>); </a:t>
            </a:r>
            <a:r>
              <a:rPr lang="hu-HU" sz="1800" b="1" dirty="0" smtClean="0">
                <a:solidFill>
                  <a:prstClr val="black"/>
                </a:solidFill>
                <a:latin typeface="Courier New" panose="02070309020205020404" pitchFamily="49" charset="0"/>
                <a:cs typeface="Courier New" panose="02070309020205020404" pitchFamily="49" charset="0"/>
              </a:rPr>
              <a:t> </a:t>
            </a:r>
            <a:r>
              <a:rPr lang="en-US" sz="1800" b="1" dirty="0" smtClean="0">
                <a:solidFill>
                  <a:prstClr val="black"/>
                </a:solidFill>
                <a:latin typeface="Courier New" panose="02070309020205020404" pitchFamily="49" charset="0"/>
                <a:cs typeface="Courier New" panose="02070309020205020404" pitchFamily="49" charset="0"/>
              </a:rPr>
              <a:t>// = </a:t>
            </a:r>
            <a:r>
              <a:rPr lang="hu-HU" sz="1800" b="1" dirty="0" smtClean="0">
                <a:solidFill>
                  <a:srgbClr val="7030A0"/>
                </a:solidFill>
                <a:latin typeface="Courier New" panose="02070309020205020404" pitchFamily="49" charset="0"/>
                <a:cs typeface="Courier New" panose="02070309020205020404" pitchFamily="49" charset="0"/>
              </a:rPr>
              <a:t>GL_TEXTURE0</a:t>
            </a:r>
            <a:endParaRPr lang="en-US" sz="1800" b="1" dirty="0">
              <a:solidFill>
                <a:srgbClr val="7030A0"/>
              </a:solidFill>
              <a:latin typeface="Courier New" panose="02070309020205020404" pitchFamily="49" charset="0"/>
              <a:cs typeface="Courier New" panose="02070309020205020404" pitchFamily="49" charset="0"/>
            </a:endParaRPr>
          </a:p>
          <a:p>
            <a:pPr lvl="0"/>
            <a:r>
              <a:rPr lang="en-US" sz="1800" b="1" dirty="0">
                <a:solidFill>
                  <a:prstClr val="black"/>
                </a:solidFill>
                <a:latin typeface="Courier New" panose="02070309020205020404" pitchFamily="49" charset="0"/>
                <a:cs typeface="Courier New" panose="02070309020205020404" pitchFamily="49" charset="0"/>
              </a:rPr>
              <a:t>  </a:t>
            </a:r>
            <a:r>
              <a:rPr lang="en-US" sz="1800" b="1" dirty="0" err="1" smtClean="0">
                <a:solidFill>
                  <a:srgbClr val="FF0000"/>
                </a:solidFill>
                <a:latin typeface="Courier New" panose="02070309020205020404" pitchFamily="49" charset="0"/>
                <a:cs typeface="Courier New" panose="02070309020205020404" pitchFamily="49" charset="0"/>
              </a:rPr>
              <a:t>glBindTexture</a:t>
            </a:r>
            <a:r>
              <a:rPr lang="en-US" sz="1800" b="1" dirty="0" smtClean="0">
                <a:solidFill>
                  <a:prstClr val="black"/>
                </a:solidFill>
                <a:latin typeface="Courier New" panose="02070309020205020404" pitchFamily="49" charset="0"/>
                <a:cs typeface="Courier New" panose="02070309020205020404" pitchFamily="49" charset="0"/>
              </a:rPr>
              <a:t>(GL_TEXTURE_2D</a:t>
            </a:r>
            <a:r>
              <a:rPr lang="en-US" sz="1800" b="1" dirty="0">
                <a:solidFill>
                  <a:prstClr val="black"/>
                </a:solidFill>
                <a:latin typeface="Courier New" panose="02070309020205020404" pitchFamily="49" charset="0"/>
                <a:cs typeface="Courier New" panose="02070309020205020404" pitchFamily="49" charset="0"/>
              </a:rPr>
              <a:t>, </a:t>
            </a:r>
            <a:r>
              <a:rPr lang="en-US" sz="1800" b="1" dirty="0" err="1" smtClean="0">
                <a:solidFill>
                  <a:srgbClr val="00B050"/>
                </a:solidFill>
                <a:latin typeface="Courier New" panose="02070309020205020404" pitchFamily="49" charset="0"/>
                <a:cs typeface="Courier New" panose="02070309020205020404" pitchFamily="49" charset="0"/>
              </a:rPr>
              <a:t>textureId</a:t>
            </a:r>
            <a:r>
              <a:rPr lang="en-US" sz="1800" b="1" dirty="0" smtClean="0">
                <a:solidFill>
                  <a:prstClr val="black"/>
                </a:solidFill>
                <a:latin typeface="Courier New" panose="02070309020205020404" pitchFamily="49" charset="0"/>
                <a:cs typeface="Courier New" panose="02070309020205020404" pitchFamily="49" charset="0"/>
              </a:rPr>
              <a:t>);</a:t>
            </a:r>
            <a:endParaRPr lang="hu-HU" sz="1800" b="1" dirty="0" smtClean="0">
              <a:solidFill>
                <a:prstClr val="black"/>
              </a:solidFill>
              <a:latin typeface="Courier New" panose="02070309020205020404" pitchFamily="49" charset="0"/>
              <a:cs typeface="Courier New" panose="02070309020205020404" pitchFamily="49" charset="0"/>
            </a:endParaRPr>
          </a:p>
          <a:p>
            <a:pPr lvl="0"/>
            <a:endParaRPr lang="en-US" sz="1200" b="1" dirty="0">
              <a:solidFill>
                <a:prstClr val="black"/>
              </a:solidFill>
              <a:latin typeface="Courier New" panose="02070309020205020404" pitchFamily="49" charset="0"/>
              <a:cs typeface="Courier New" panose="02070309020205020404" pitchFamily="49" charset="0"/>
            </a:endParaRPr>
          </a:p>
          <a:p>
            <a:pPr lvl="0"/>
            <a:endParaRPr lang="en-US" sz="500" b="1" i="1" dirty="0">
              <a:solidFill>
                <a:prstClr val="black"/>
              </a:solidFill>
              <a:latin typeface="Courier New" panose="02070309020205020404" pitchFamily="49" charset="0"/>
              <a:cs typeface="Courier New" panose="02070309020205020404" pitchFamily="49" charset="0"/>
            </a:endParaRPr>
          </a:p>
          <a:p>
            <a:pPr lvl="0"/>
            <a:r>
              <a:rPr lang="hu-HU" sz="1800" b="1" dirty="0">
                <a:solidFill>
                  <a:prstClr val="black"/>
                </a:solidFill>
                <a:latin typeface="Courier New" panose="02070309020205020404" pitchFamily="49" charset="0"/>
                <a:cs typeface="Courier New" panose="02070309020205020404" pitchFamily="49" charset="0"/>
              </a:rPr>
              <a:t>  </a:t>
            </a:r>
            <a:r>
              <a:rPr lang="en-US" sz="1800" b="1" dirty="0" err="1" smtClean="0">
                <a:solidFill>
                  <a:schemeClr val="tx1">
                    <a:lumMod val="50000"/>
                    <a:lumOff val="50000"/>
                  </a:schemeClr>
                </a:solidFill>
                <a:latin typeface="Courier New" panose="02070309020205020404" pitchFamily="49" charset="0"/>
                <a:cs typeface="Courier New" panose="02070309020205020404" pitchFamily="49" charset="0"/>
              </a:rPr>
              <a:t>glBindVertexArray</a:t>
            </a:r>
            <a:r>
              <a:rPr lang="en-US" sz="1800" b="1" dirty="0" smtClean="0">
                <a:solidFill>
                  <a:schemeClr val="tx1">
                    <a:lumMod val="50000"/>
                    <a:lumOff val="50000"/>
                  </a:schemeClr>
                </a:solidFill>
                <a:latin typeface="Courier New" panose="02070309020205020404" pitchFamily="49" charset="0"/>
                <a:cs typeface="Courier New" panose="02070309020205020404" pitchFamily="49" charset="0"/>
              </a:rPr>
              <a:t>(</a:t>
            </a:r>
            <a:r>
              <a:rPr lang="en-US" sz="1800" b="1" dirty="0" err="1" smtClean="0">
                <a:solidFill>
                  <a:schemeClr val="tx1">
                    <a:lumMod val="50000"/>
                    <a:lumOff val="50000"/>
                  </a:schemeClr>
                </a:solidFill>
                <a:latin typeface="Courier New" panose="02070309020205020404" pitchFamily="49" charset="0"/>
                <a:cs typeface="Courier New" panose="02070309020205020404" pitchFamily="49" charset="0"/>
              </a:rPr>
              <a:t>vao</a:t>
            </a:r>
            <a:r>
              <a:rPr lang="en-US" sz="1800" b="1" dirty="0">
                <a:solidFill>
                  <a:schemeClr val="tx1">
                    <a:lumMod val="50000"/>
                    <a:lumOff val="50000"/>
                  </a:schemeClr>
                </a:solidFill>
                <a:latin typeface="Courier New" panose="02070309020205020404" pitchFamily="49" charset="0"/>
                <a:cs typeface="Courier New" panose="02070309020205020404" pitchFamily="49" charset="0"/>
              </a:rPr>
              <a:t>); </a:t>
            </a:r>
            <a:endParaRPr lang="hu-HU" sz="1800" b="1" dirty="0" smtClean="0">
              <a:solidFill>
                <a:schemeClr val="tx1">
                  <a:lumMod val="50000"/>
                  <a:lumOff val="50000"/>
                </a:schemeClr>
              </a:solidFill>
              <a:latin typeface="Courier New" panose="02070309020205020404" pitchFamily="49" charset="0"/>
              <a:cs typeface="Courier New" panose="02070309020205020404" pitchFamily="49" charset="0"/>
            </a:endParaRPr>
          </a:p>
          <a:p>
            <a:pPr lvl="0"/>
            <a:r>
              <a:rPr lang="hu-HU" sz="1800" b="1" dirty="0">
                <a:solidFill>
                  <a:schemeClr val="tx1">
                    <a:lumMod val="50000"/>
                    <a:lumOff val="50000"/>
                  </a:schemeClr>
                </a:solidFill>
                <a:latin typeface="Courier New" panose="02070309020205020404" pitchFamily="49" charset="0"/>
                <a:cs typeface="Courier New" panose="02070309020205020404" pitchFamily="49" charset="0"/>
              </a:rPr>
              <a:t> </a:t>
            </a:r>
            <a:r>
              <a:rPr lang="hu-HU" sz="1800" b="1" dirty="0" smtClean="0">
                <a:solidFill>
                  <a:schemeClr val="tx1">
                    <a:lumMod val="50000"/>
                    <a:lumOff val="50000"/>
                  </a:schemeClr>
                </a:solidFill>
                <a:latin typeface="Courier New" panose="02070309020205020404" pitchFamily="49" charset="0"/>
                <a:cs typeface="Courier New" panose="02070309020205020404" pitchFamily="49" charset="0"/>
              </a:rPr>
              <a:t> </a:t>
            </a:r>
            <a:r>
              <a:rPr lang="en-US" sz="1800" b="1" dirty="0" err="1" smtClean="0">
                <a:solidFill>
                  <a:schemeClr val="tx1">
                    <a:lumMod val="50000"/>
                    <a:lumOff val="50000"/>
                  </a:schemeClr>
                </a:solidFill>
                <a:latin typeface="Courier New" panose="02070309020205020404" pitchFamily="49" charset="0"/>
                <a:cs typeface="Courier New" panose="02070309020205020404" pitchFamily="49" charset="0"/>
              </a:rPr>
              <a:t>glDrawArrays</a:t>
            </a:r>
            <a:r>
              <a:rPr lang="en-US" sz="1800" b="1" dirty="0" smtClean="0">
                <a:solidFill>
                  <a:schemeClr val="tx1">
                    <a:lumMod val="50000"/>
                    <a:lumOff val="50000"/>
                  </a:schemeClr>
                </a:solidFill>
                <a:latin typeface="Courier New" panose="02070309020205020404" pitchFamily="49" charset="0"/>
                <a:cs typeface="Courier New" panose="02070309020205020404" pitchFamily="49" charset="0"/>
              </a:rPr>
              <a:t>(GL_TRIANGLES</a:t>
            </a:r>
            <a:r>
              <a:rPr lang="en-US" sz="1800" b="1" dirty="0">
                <a:solidFill>
                  <a:schemeClr val="tx1">
                    <a:lumMod val="50000"/>
                    <a:lumOff val="50000"/>
                  </a:schemeClr>
                </a:solidFill>
                <a:latin typeface="Courier New" panose="02070309020205020404" pitchFamily="49" charset="0"/>
                <a:cs typeface="Courier New" panose="02070309020205020404" pitchFamily="49" charset="0"/>
              </a:rPr>
              <a:t>, 0, </a:t>
            </a:r>
            <a:r>
              <a:rPr lang="en-US" sz="1800" b="1" dirty="0" err="1">
                <a:solidFill>
                  <a:schemeClr val="tx1">
                    <a:lumMod val="50000"/>
                    <a:lumOff val="50000"/>
                  </a:schemeClr>
                </a:solidFill>
                <a:latin typeface="Courier New" panose="02070309020205020404" pitchFamily="49" charset="0"/>
                <a:cs typeface="Courier New" panose="02070309020205020404" pitchFamily="49" charset="0"/>
              </a:rPr>
              <a:t>nVtx</a:t>
            </a:r>
            <a:r>
              <a:rPr lang="en-US" sz="1800" b="1" dirty="0">
                <a:solidFill>
                  <a:schemeClr val="tx1">
                    <a:lumMod val="50000"/>
                    <a:lumOff val="50000"/>
                  </a:schemeClr>
                </a:solidFill>
                <a:latin typeface="Courier New" panose="02070309020205020404" pitchFamily="49" charset="0"/>
                <a:cs typeface="Courier New" panose="02070309020205020404" pitchFamily="49" charset="0"/>
              </a:rPr>
              <a:t>);</a:t>
            </a:r>
          </a:p>
          <a:p>
            <a:pPr lvl="0"/>
            <a:r>
              <a:rPr lang="en-US" sz="1800" b="1" dirty="0" smtClean="0">
                <a:solidFill>
                  <a:prstClr val="black"/>
                </a:solidFill>
                <a:latin typeface="Courier New" panose="02070309020205020404" pitchFamily="49" charset="0"/>
                <a:cs typeface="Courier New" panose="02070309020205020404" pitchFamily="49" charset="0"/>
              </a:rPr>
              <a:t>}</a:t>
            </a:r>
            <a:endParaRPr lang="en-US" sz="1800" b="1" dirty="0">
              <a:solidFill>
                <a:prstClr val="black"/>
              </a:solidFill>
              <a:latin typeface="Courier New" panose="02070309020205020404" pitchFamily="49" charset="0"/>
              <a:cs typeface="Courier New" panose="02070309020205020404" pitchFamily="49" charset="0"/>
            </a:endParaRPr>
          </a:p>
        </p:txBody>
      </p:sp>
      <p:sp>
        <p:nvSpPr>
          <p:cNvPr id="6" name="Téglalap 5"/>
          <p:cNvSpPr/>
          <p:nvPr/>
        </p:nvSpPr>
        <p:spPr>
          <a:xfrm>
            <a:off x="6244531" y="1508230"/>
            <a:ext cx="1283684" cy="111612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solidFill>
                  <a:schemeClr val="tx1"/>
                </a:solidFill>
              </a:rPr>
              <a:t>Shader</a:t>
            </a:r>
            <a:endParaRPr lang="hu-HU" dirty="0" smtClean="0">
              <a:solidFill>
                <a:schemeClr val="tx1"/>
              </a:solidFill>
            </a:endParaRPr>
          </a:p>
          <a:p>
            <a:pPr algn="ctr"/>
            <a:r>
              <a:rPr lang="hu-HU" dirty="0" err="1" smtClean="0">
                <a:solidFill>
                  <a:schemeClr val="tx1"/>
                </a:solidFill>
              </a:rPr>
              <a:t>Processor</a:t>
            </a:r>
            <a:endParaRPr lang="hu-HU" dirty="0" smtClean="0">
              <a:solidFill>
                <a:schemeClr val="tx1"/>
              </a:solidFill>
            </a:endParaRPr>
          </a:p>
          <a:p>
            <a:pPr algn="ctr"/>
            <a:r>
              <a:rPr lang="hu-HU" sz="1600" dirty="0" err="1" smtClean="0">
                <a:solidFill>
                  <a:srgbClr val="00B0F0"/>
                </a:solidFill>
              </a:rPr>
              <a:t>samplerUnit</a:t>
            </a:r>
            <a:endParaRPr lang="en-US" sz="1600" dirty="0">
              <a:solidFill>
                <a:srgbClr val="00B0F0"/>
              </a:solidFill>
            </a:endParaRPr>
          </a:p>
        </p:txBody>
      </p:sp>
      <p:sp>
        <p:nvSpPr>
          <p:cNvPr id="7" name="Téglalap 6"/>
          <p:cNvSpPr/>
          <p:nvPr/>
        </p:nvSpPr>
        <p:spPr>
          <a:xfrm>
            <a:off x="4719903" y="1501417"/>
            <a:ext cx="1188132" cy="111612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solidFill>
                  <a:schemeClr val="tx1"/>
                </a:solidFill>
              </a:rPr>
              <a:t>Sampler</a:t>
            </a:r>
            <a:endParaRPr lang="en-US" dirty="0">
              <a:solidFill>
                <a:schemeClr val="tx1"/>
              </a:solidFill>
            </a:endParaRPr>
          </a:p>
        </p:txBody>
      </p:sp>
      <p:sp>
        <p:nvSpPr>
          <p:cNvPr id="8" name="Téglalap 7"/>
          <p:cNvSpPr/>
          <p:nvPr/>
        </p:nvSpPr>
        <p:spPr>
          <a:xfrm>
            <a:off x="3510904" y="1446703"/>
            <a:ext cx="972108" cy="111612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solidFill>
                  <a:schemeClr val="tx1"/>
                </a:solidFill>
              </a:rPr>
              <a:t>Texture</a:t>
            </a:r>
            <a:endParaRPr lang="en-US" dirty="0">
              <a:solidFill>
                <a:schemeClr val="tx1"/>
              </a:solidFill>
            </a:endParaRPr>
          </a:p>
        </p:txBody>
      </p:sp>
      <p:sp>
        <p:nvSpPr>
          <p:cNvPr id="9" name="Téglalap 8"/>
          <p:cNvSpPr/>
          <p:nvPr/>
        </p:nvSpPr>
        <p:spPr>
          <a:xfrm>
            <a:off x="4791911" y="1602465"/>
            <a:ext cx="1188132" cy="111612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solidFill>
                  <a:srgbClr val="7030A0"/>
                </a:solidFill>
              </a:rPr>
              <a:t>Sampler</a:t>
            </a:r>
            <a:endParaRPr lang="hu-HU" dirty="0" smtClean="0">
              <a:solidFill>
                <a:srgbClr val="7030A0"/>
              </a:solidFill>
            </a:endParaRPr>
          </a:p>
          <a:p>
            <a:pPr algn="ctr"/>
            <a:r>
              <a:rPr lang="hu-HU" sz="1200" b="1" dirty="0" smtClean="0">
                <a:solidFill>
                  <a:srgbClr val="7030A0"/>
                </a:solidFill>
              </a:rPr>
              <a:t>GL_TEXTURE0</a:t>
            </a:r>
            <a:endParaRPr lang="en-US" sz="1200" b="1" dirty="0">
              <a:solidFill>
                <a:srgbClr val="7030A0"/>
              </a:solidFill>
            </a:endParaRPr>
          </a:p>
        </p:txBody>
      </p:sp>
      <p:sp>
        <p:nvSpPr>
          <p:cNvPr id="10" name="Téglalap 9"/>
          <p:cNvSpPr/>
          <p:nvPr/>
        </p:nvSpPr>
        <p:spPr>
          <a:xfrm>
            <a:off x="3582912" y="1509254"/>
            <a:ext cx="972108" cy="111612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solidFill>
                  <a:srgbClr val="00B050"/>
                </a:solidFill>
              </a:rPr>
              <a:t>Texture</a:t>
            </a:r>
            <a:endParaRPr lang="hu-HU" dirty="0" smtClean="0">
              <a:solidFill>
                <a:srgbClr val="00B050"/>
              </a:solidFill>
            </a:endParaRPr>
          </a:p>
          <a:p>
            <a:pPr algn="ctr"/>
            <a:r>
              <a:rPr lang="hu-HU" sz="1600" dirty="0" err="1" smtClean="0">
                <a:solidFill>
                  <a:srgbClr val="00B050"/>
                </a:solidFill>
              </a:rPr>
              <a:t>textureId</a:t>
            </a:r>
            <a:endParaRPr lang="en-US" dirty="0">
              <a:solidFill>
                <a:srgbClr val="00B050"/>
              </a:solidFill>
            </a:endParaRPr>
          </a:p>
        </p:txBody>
      </p:sp>
      <p:cxnSp>
        <p:nvCxnSpPr>
          <p:cNvPr id="11" name="Egyenes összekötő nyíllal 10"/>
          <p:cNvCxnSpPr>
            <a:stCxn id="6" idx="1"/>
            <a:endCxn id="9" idx="3"/>
          </p:cNvCxnSpPr>
          <p:nvPr/>
        </p:nvCxnSpPr>
        <p:spPr>
          <a:xfrm flipH="1">
            <a:off x="5980043" y="2066292"/>
            <a:ext cx="264488" cy="94235"/>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2" name="Egyenes összekötő nyíllal 11"/>
          <p:cNvCxnSpPr>
            <a:stCxn id="10" idx="3"/>
          </p:cNvCxnSpPr>
          <p:nvPr/>
        </p:nvCxnSpPr>
        <p:spPr>
          <a:xfrm>
            <a:off x="4555022" y="2067317"/>
            <a:ext cx="236891" cy="9595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églalap 14"/>
          <p:cNvSpPr/>
          <p:nvPr/>
        </p:nvSpPr>
        <p:spPr>
          <a:xfrm>
            <a:off x="1367644" y="1446703"/>
            <a:ext cx="972108" cy="111612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rgbClr val="FF0000"/>
                </a:solidFill>
              </a:rPr>
              <a:t>CPU</a:t>
            </a:r>
            <a:endParaRPr lang="en-US" dirty="0">
              <a:solidFill>
                <a:srgbClr val="FF0000"/>
              </a:solidFill>
            </a:endParaRPr>
          </a:p>
        </p:txBody>
      </p:sp>
      <p:sp>
        <p:nvSpPr>
          <p:cNvPr id="13" name="Akciógomb: Tovább vagy Következő 12">
            <a:hlinkClick r:id="rId3" action="ppaction://hlinkfile" highlightClick="1"/>
          </p:cNvPr>
          <p:cNvSpPr/>
          <p:nvPr/>
        </p:nvSpPr>
        <p:spPr>
          <a:xfrm>
            <a:off x="8316416" y="5733256"/>
            <a:ext cx="684076" cy="100811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135283"/>
      </p:ext>
    </p:extLst>
  </p:cSld>
  <p:clrMapOvr>
    <a:masterClrMapping/>
  </p:clrMapOvr>
  <p:transition spd="slow">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8"/>
          <p:cNvSpPr>
            <a:spLocks noChangeArrowheads="1"/>
          </p:cNvSpPr>
          <p:nvPr/>
        </p:nvSpPr>
        <p:spPr bwMode="auto">
          <a:xfrm>
            <a:off x="149645" y="2498056"/>
            <a:ext cx="2504850" cy="1867048"/>
          </a:xfrm>
          <a:prstGeom prst="rect">
            <a:avLst/>
          </a:prstGeom>
          <a:solidFill>
            <a:schemeClr val="accent3">
              <a:lumMod val="40000"/>
              <a:lumOff val="60000"/>
            </a:schemeClr>
          </a:solidFill>
          <a:ln w="38100">
            <a:solidFill>
              <a:srgbClr val="00B050"/>
            </a:solidFill>
            <a:miter lim="800000"/>
            <a:headEnd/>
            <a:tailEnd/>
          </a:ln>
        </p:spPr>
        <p:txBody>
          <a:bodyPr wrap="none" anchor="ctr"/>
          <a:lstStyle/>
          <a:p>
            <a:pPr algn="ctr">
              <a:defRPr/>
            </a:pPr>
            <a:r>
              <a:rPr lang="en-US" sz="2400" dirty="0" smtClean="0">
                <a:latin typeface="+mn-lt"/>
              </a:rPr>
              <a:t>                        VAO</a:t>
            </a:r>
            <a:endParaRPr lang="hu-HU" sz="2400" dirty="0">
              <a:latin typeface="+mn-lt"/>
            </a:endParaRPr>
          </a:p>
        </p:txBody>
      </p:sp>
      <p:sp>
        <p:nvSpPr>
          <p:cNvPr id="44" name="Rectangle 8"/>
          <p:cNvSpPr>
            <a:spLocks noChangeArrowheads="1"/>
          </p:cNvSpPr>
          <p:nvPr/>
        </p:nvSpPr>
        <p:spPr bwMode="auto">
          <a:xfrm>
            <a:off x="323528" y="2600908"/>
            <a:ext cx="1511300" cy="1582739"/>
          </a:xfrm>
          <a:prstGeom prst="rect">
            <a:avLst/>
          </a:prstGeom>
          <a:solidFill>
            <a:schemeClr val="bg1">
              <a:lumMod val="85000"/>
            </a:schemeClr>
          </a:solidFill>
          <a:ln w="38100">
            <a:solidFill>
              <a:schemeClr val="tx1"/>
            </a:solidFill>
            <a:miter lim="800000"/>
            <a:headEnd/>
            <a:tailEnd/>
          </a:ln>
        </p:spPr>
        <p:txBody>
          <a:bodyPr wrap="none" anchor="ctr"/>
          <a:lstStyle/>
          <a:p>
            <a:pPr algn="ctr">
              <a:defRPr/>
            </a:pPr>
            <a:r>
              <a:rPr lang="hu-HU" sz="2400" dirty="0">
                <a:latin typeface="+mn-lt"/>
              </a:rPr>
              <a:t>VBO</a:t>
            </a:r>
          </a:p>
          <a:p>
            <a:pPr algn="ctr">
              <a:defRPr/>
            </a:pPr>
            <a:r>
              <a:rPr lang="en-US" sz="2400" dirty="0" smtClean="0">
                <a:latin typeface="+mn-lt"/>
              </a:rPr>
              <a:t>Vertex</a:t>
            </a:r>
            <a:endParaRPr lang="hu-HU" sz="2400" dirty="0">
              <a:latin typeface="+mn-lt"/>
            </a:endParaRPr>
          </a:p>
          <a:p>
            <a:pPr algn="ctr">
              <a:defRPr/>
            </a:pPr>
            <a:r>
              <a:rPr lang="en-US" sz="2400" dirty="0" smtClean="0">
                <a:latin typeface="+mn-lt"/>
              </a:rPr>
              <a:t>B</a:t>
            </a:r>
            <a:r>
              <a:rPr lang="hu-HU" sz="2400" dirty="0" err="1" smtClean="0">
                <a:latin typeface="+mn-lt"/>
              </a:rPr>
              <a:t>uffer</a:t>
            </a:r>
            <a:endParaRPr lang="hu-HU" sz="2400" dirty="0">
              <a:latin typeface="+mn-lt"/>
            </a:endParaRPr>
          </a:p>
          <a:p>
            <a:pPr algn="ctr">
              <a:defRPr/>
            </a:pPr>
            <a:r>
              <a:rPr lang="en-US" sz="2400" dirty="0" smtClean="0">
                <a:latin typeface="+mn-lt"/>
              </a:rPr>
              <a:t>O</a:t>
            </a:r>
            <a:r>
              <a:rPr lang="hu-HU" sz="2400" dirty="0" err="1" smtClean="0">
                <a:latin typeface="+mn-lt"/>
              </a:rPr>
              <a:t>bje</a:t>
            </a:r>
            <a:r>
              <a:rPr lang="en-US" sz="2400" dirty="0" err="1" smtClean="0">
                <a:latin typeface="+mn-lt"/>
              </a:rPr>
              <a:t>ct</a:t>
            </a:r>
            <a:endParaRPr lang="hu-HU" sz="2400" dirty="0">
              <a:latin typeface="+mn-lt"/>
            </a:endParaRPr>
          </a:p>
        </p:txBody>
      </p:sp>
      <p:sp>
        <p:nvSpPr>
          <p:cNvPr id="63" name="Text Box 21"/>
          <p:cNvSpPr txBox="1">
            <a:spLocks noChangeArrowheads="1"/>
          </p:cNvSpPr>
          <p:nvPr/>
        </p:nvSpPr>
        <p:spPr bwMode="auto">
          <a:xfrm>
            <a:off x="6738627" y="4990485"/>
            <a:ext cx="111985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hu-HU" altLang="hu-HU" dirty="0" smtClean="0">
                <a:latin typeface="+mn-lt"/>
              </a:rPr>
              <a:t>Pixel szín</a:t>
            </a:r>
            <a:endParaRPr lang="hu-HU" altLang="hu-HU" dirty="0">
              <a:latin typeface="+mn-lt"/>
            </a:endParaRPr>
          </a:p>
        </p:txBody>
      </p:sp>
      <p:sp>
        <p:nvSpPr>
          <p:cNvPr id="60" name="Line 16"/>
          <p:cNvSpPr>
            <a:spLocks noChangeShapeType="1"/>
          </p:cNvSpPr>
          <p:nvPr/>
        </p:nvSpPr>
        <p:spPr bwMode="auto">
          <a:xfrm flipV="1">
            <a:off x="6588226" y="6021288"/>
            <a:ext cx="155699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2" name="Cím 1"/>
          <p:cNvSpPr>
            <a:spLocks noGrp="1"/>
          </p:cNvSpPr>
          <p:nvPr>
            <p:ph type="title"/>
          </p:nvPr>
        </p:nvSpPr>
        <p:spPr>
          <a:xfrm>
            <a:off x="561062" y="296652"/>
            <a:ext cx="8130156" cy="1143000"/>
          </a:xfrm>
        </p:spPr>
        <p:txBody>
          <a:bodyPr/>
          <a:lstStyle/>
          <a:p>
            <a:pPr>
              <a:defRPr/>
            </a:pPr>
            <a:r>
              <a:rPr lang="hu-HU" dirty="0" err="1" smtClean="0">
                <a:solidFill>
                  <a:srgbClr val="FF0000"/>
                </a:solidFill>
                <a:latin typeface="+mn-lt"/>
              </a:rPr>
              <a:t>OpenGL</a:t>
            </a:r>
            <a:r>
              <a:rPr lang="hu-HU" dirty="0" smtClean="0">
                <a:solidFill>
                  <a:srgbClr val="FF0000"/>
                </a:solidFill>
                <a:latin typeface="+mn-lt"/>
              </a:rPr>
              <a:t> 3</a:t>
            </a:r>
            <a:r>
              <a:rPr lang="en-US" dirty="0" smtClean="0">
                <a:solidFill>
                  <a:srgbClr val="FF0000"/>
                </a:solidFill>
                <a:latin typeface="+mn-lt"/>
              </a:rPr>
              <a:t>.3</a:t>
            </a:r>
            <a:r>
              <a:rPr lang="hu-HU" dirty="0">
                <a:solidFill>
                  <a:srgbClr val="FF0000"/>
                </a:solidFill>
                <a:latin typeface="+mn-lt"/>
              </a:rPr>
              <a:t> </a:t>
            </a:r>
            <a:r>
              <a:rPr lang="hu-HU" dirty="0" smtClean="0">
                <a:solidFill>
                  <a:srgbClr val="FF0000"/>
                </a:solidFill>
                <a:latin typeface="+mn-lt"/>
              </a:rPr>
              <a:t>… 4.</a:t>
            </a:r>
            <a:r>
              <a:rPr lang="en-US" dirty="0" smtClean="0">
                <a:solidFill>
                  <a:srgbClr val="FF0000"/>
                </a:solidFill>
                <a:latin typeface="+mn-lt"/>
              </a:rPr>
              <a:t>6</a:t>
            </a:r>
            <a:endParaRPr lang="hu-HU" dirty="0">
              <a:solidFill>
                <a:srgbClr val="FF0000"/>
              </a:solidFill>
              <a:latin typeface="+mn-lt"/>
            </a:endParaRPr>
          </a:p>
        </p:txBody>
      </p:sp>
      <p:sp>
        <p:nvSpPr>
          <p:cNvPr id="9227" name="Line 16"/>
          <p:cNvSpPr>
            <a:spLocks noChangeShapeType="1"/>
          </p:cNvSpPr>
          <p:nvPr/>
        </p:nvSpPr>
        <p:spPr bwMode="auto">
          <a:xfrm flipV="1">
            <a:off x="6587915" y="5169310"/>
            <a:ext cx="1548483" cy="2123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9228" name="Text Box 17"/>
          <p:cNvSpPr txBox="1">
            <a:spLocks noChangeArrowheads="1"/>
          </p:cNvSpPr>
          <p:nvPr/>
        </p:nvSpPr>
        <p:spPr bwMode="auto">
          <a:xfrm rot="16200000">
            <a:off x="7924987" y="5260590"/>
            <a:ext cx="1543011" cy="40011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hu-HU" altLang="hu-HU" dirty="0">
                <a:latin typeface="+mn-lt"/>
              </a:rPr>
              <a:t> </a:t>
            </a:r>
            <a:r>
              <a:rPr lang="hu-HU" altLang="hu-HU" dirty="0" err="1" smtClean="0">
                <a:latin typeface="+mn-lt"/>
              </a:rPr>
              <a:t>frame</a:t>
            </a:r>
            <a:r>
              <a:rPr lang="hu-HU" altLang="hu-HU" dirty="0" smtClean="0">
                <a:latin typeface="+mn-lt"/>
              </a:rPr>
              <a:t> </a:t>
            </a:r>
            <a:r>
              <a:rPr lang="hu-HU" altLang="hu-HU" dirty="0" err="1" smtClean="0">
                <a:latin typeface="+mn-lt"/>
              </a:rPr>
              <a:t>buffer</a:t>
            </a:r>
            <a:endParaRPr lang="hu-HU" altLang="hu-HU" dirty="0">
              <a:latin typeface="+mn-lt"/>
            </a:endParaRPr>
          </a:p>
        </p:txBody>
      </p:sp>
      <p:sp>
        <p:nvSpPr>
          <p:cNvPr id="9229" name="Text Box 21"/>
          <p:cNvSpPr txBox="1">
            <a:spLocks noChangeArrowheads="1"/>
          </p:cNvSpPr>
          <p:nvPr/>
        </p:nvSpPr>
        <p:spPr bwMode="auto">
          <a:xfrm>
            <a:off x="3396543" y="6182444"/>
            <a:ext cx="137364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hu-HU" altLang="hu-HU" i="1" dirty="0" err="1" smtClean="0">
                <a:latin typeface="+mn-lt"/>
              </a:rPr>
              <a:t>Normalized</a:t>
            </a:r>
            <a:endParaRPr lang="hu-HU" altLang="hu-HU" i="1" dirty="0" smtClean="0">
              <a:latin typeface="+mn-lt"/>
            </a:endParaRPr>
          </a:p>
          <a:p>
            <a:r>
              <a:rPr lang="hu-HU" altLang="hu-HU" i="1" dirty="0" err="1" smtClean="0">
                <a:latin typeface="+mn-lt"/>
              </a:rPr>
              <a:t>screen</a:t>
            </a:r>
            <a:endParaRPr lang="hu-HU" altLang="hu-HU" i="1" dirty="0">
              <a:latin typeface="+mn-lt"/>
            </a:endParaRPr>
          </a:p>
        </p:txBody>
      </p:sp>
      <p:sp>
        <p:nvSpPr>
          <p:cNvPr id="36" name="Rectangle 11"/>
          <p:cNvSpPr>
            <a:spLocks noChangeArrowheads="1"/>
          </p:cNvSpPr>
          <p:nvPr/>
        </p:nvSpPr>
        <p:spPr bwMode="auto">
          <a:xfrm>
            <a:off x="6746020" y="4692505"/>
            <a:ext cx="1173034" cy="1214355"/>
          </a:xfrm>
          <a:prstGeom prst="rect">
            <a:avLst/>
          </a:prstGeom>
          <a:solidFill>
            <a:srgbClr val="19FF19"/>
          </a:solidFill>
          <a:ln w="38100">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hu-HU" altLang="hu-HU" dirty="0" smtClean="0">
                <a:latin typeface="+mn-lt"/>
              </a:rPr>
              <a:t>Pixel</a:t>
            </a:r>
          </a:p>
          <a:p>
            <a:pPr algn="ctr"/>
            <a:r>
              <a:rPr lang="hu-HU" altLang="hu-HU" dirty="0" err="1" smtClean="0">
                <a:latin typeface="+mn-lt"/>
              </a:rPr>
              <a:t>shader</a:t>
            </a:r>
            <a:endParaRPr lang="hu-HU" altLang="hu-HU" dirty="0">
              <a:latin typeface="+mn-lt"/>
            </a:endParaRPr>
          </a:p>
        </p:txBody>
      </p:sp>
      <p:sp>
        <p:nvSpPr>
          <p:cNvPr id="43" name="Line 15"/>
          <p:cNvSpPr>
            <a:spLocks noChangeShapeType="1"/>
          </p:cNvSpPr>
          <p:nvPr/>
        </p:nvSpPr>
        <p:spPr bwMode="auto">
          <a:xfrm>
            <a:off x="509935" y="4058447"/>
            <a:ext cx="0" cy="539751"/>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48" name="Line 12"/>
          <p:cNvSpPr>
            <a:spLocks noChangeShapeType="1"/>
          </p:cNvSpPr>
          <p:nvPr/>
        </p:nvSpPr>
        <p:spPr bwMode="auto">
          <a:xfrm>
            <a:off x="3282243" y="5390744"/>
            <a:ext cx="228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sz="1800">
              <a:latin typeface="+mn-lt"/>
            </a:endParaRPr>
          </a:p>
        </p:txBody>
      </p:sp>
      <p:sp>
        <p:nvSpPr>
          <p:cNvPr id="58" name="Text Box 21"/>
          <p:cNvSpPr txBox="1">
            <a:spLocks noChangeArrowheads="1"/>
          </p:cNvSpPr>
          <p:nvPr/>
        </p:nvSpPr>
        <p:spPr bwMode="auto">
          <a:xfrm>
            <a:off x="5472527" y="6150113"/>
            <a:ext cx="152432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hu-HU" altLang="hu-HU" i="1" dirty="0" err="1" smtClean="0">
                <a:latin typeface="+mn-lt"/>
              </a:rPr>
              <a:t>Screen</a:t>
            </a:r>
            <a:endParaRPr lang="hu-HU" altLang="hu-HU" i="1" dirty="0" smtClean="0">
              <a:latin typeface="+mn-lt"/>
            </a:endParaRPr>
          </a:p>
          <a:p>
            <a:r>
              <a:rPr lang="hu-HU" altLang="hu-HU" i="1" dirty="0" smtClean="0">
                <a:latin typeface="+mn-lt"/>
              </a:rPr>
              <a:t>Pixel </a:t>
            </a:r>
            <a:r>
              <a:rPr lang="hu-HU" altLang="hu-HU" i="1" dirty="0" err="1" smtClean="0">
                <a:latin typeface="+mn-lt"/>
              </a:rPr>
              <a:t>address</a:t>
            </a:r>
            <a:endParaRPr lang="hu-HU" altLang="hu-HU" i="1" dirty="0">
              <a:latin typeface="+mn-lt"/>
            </a:endParaRPr>
          </a:p>
        </p:txBody>
      </p:sp>
      <p:grpSp>
        <p:nvGrpSpPr>
          <p:cNvPr id="4" name="Csoportba foglalás 3"/>
          <p:cNvGrpSpPr/>
          <p:nvPr/>
        </p:nvGrpSpPr>
        <p:grpSpPr>
          <a:xfrm>
            <a:off x="3481138" y="4570108"/>
            <a:ext cx="3134534" cy="1640973"/>
            <a:chOff x="4065758" y="2240557"/>
            <a:chExt cx="3134534" cy="1640973"/>
          </a:xfrm>
        </p:grpSpPr>
        <p:sp>
          <p:nvSpPr>
            <p:cNvPr id="9221" name="Rectangle 10"/>
            <p:cNvSpPr>
              <a:spLocks noChangeArrowheads="1"/>
            </p:cNvSpPr>
            <p:nvPr/>
          </p:nvSpPr>
          <p:spPr bwMode="auto">
            <a:xfrm rot="16200000">
              <a:off x="3707606" y="2636640"/>
              <a:ext cx="1584325" cy="8651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en-US" altLang="hu-HU" dirty="0">
                  <a:latin typeface="+mn-lt"/>
                </a:rPr>
                <a:t>V</a:t>
              </a:r>
              <a:r>
                <a:rPr lang="hu-HU" altLang="hu-HU" dirty="0" err="1">
                  <a:latin typeface="+mn-lt"/>
                </a:rPr>
                <a:t>ágás</a:t>
              </a:r>
              <a:r>
                <a:rPr lang="hu-HU" altLang="hu-HU" dirty="0">
                  <a:latin typeface="+mn-lt"/>
                </a:rPr>
                <a:t>,</a:t>
              </a:r>
              <a:endParaRPr lang="en-US" altLang="hu-HU" dirty="0">
                <a:latin typeface="+mn-lt"/>
              </a:endParaRPr>
            </a:p>
            <a:p>
              <a:pPr algn="ctr"/>
              <a:r>
                <a:rPr lang="hu-HU" altLang="hu-HU" dirty="0">
                  <a:latin typeface="+mn-lt"/>
                </a:rPr>
                <a:t>Homogén</a:t>
              </a:r>
            </a:p>
            <a:p>
              <a:pPr algn="ctr"/>
              <a:r>
                <a:rPr lang="hu-HU" altLang="hu-HU" dirty="0">
                  <a:latin typeface="+mn-lt"/>
                </a:rPr>
                <a:t>osztás</a:t>
              </a:r>
            </a:p>
          </p:txBody>
        </p:sp>
        <p:sp>
          <p:nvSpPr>
            <p:cNvPr id="9222" name="Rectangle 11"/>
            <p:cNvSpPr>
              <a:spLocks noChangeArrowheads="1"/>
            </p:cNvSpPr>
            <p:nvPr/>
          </p:nvSpPr>
          <p:spPr bwMode="auto">
            <a:xfrm rot="16200000">
              <a:off x="4860925" y="2673947"/>
              <a:ext cx="1584325" cy="79057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hu-HU" altLang="hu-HU">
                  <a:latin typeface="+mn-lt"/>
                </a:rPr>
                <a:t>Viewport </a:t>
              </a:r>
            </a:p>
            <a:p>
              <a:pPr algn="ctr"/>
              <a:r>
                <a:rPr lang="hu-HU" altLang="hu-HU">
                  <a:latin typeface="+mn-lt"/>
                </a:rPr>
                <a:t>transzform</a:t>
              </a:r>
            </a:p>
          </p:txBody>
        </p:sp>
        <p:sp>
          <p:nvSpPr>
            <p:cNvPr id="9226" name="Line 15"/>
            <p:cNvSpPr>
              <a:spLocks noChangeShapeType="1"/>
            </p:cNvSpPr>
            <p:nvPr/>
          </p:nvSpPr>
          <p:spPr bwMode="auto">
            <a:xfrm>
              <a:off x="4951413" y="3069233"/>
              <a:ext cx="304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9251" name="Rectangle 11"/>
            <p:cNvSpPr>
              <a:spLocks noChangeArrowheads="1"/>
            </p:cNvSpPr>
            <p:nvPr/>
          </p:nvSpPr>
          <p:spPr bwMode="auto">
            <a:xfrm rot="16200000">
              <a:off x="5922169" y="2727127"/>
              <a:ext cx="1584325" cy="6842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hu-HU" altLang="hu-HU">
                  <a:latin typeface="+mn-lt"/>
                </a:rPr>
                <a:t>Raszterizáció</a:t>
              </a:r>
            </a:p>
          </p:txBody>
        </p:sp>
        <p:sp>
          <p:nvSpPr>
            <p:cNvPr id="9252" name="Line 15"/>
            <p:cNvSpPr>
              <a:spLocks noChangeShapeType="1"/>
            </p:cNvSpPr>
            <p:nvPr/>
          </p:nvSpPr>
          <p:spPr bwMode="auto">
            <a:xfrm>
              <a:off x="6048375" y="3069233"/>
              <a:ext cx="304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54" name="Rectangle 8"/>
            <p:cNvSpPr>
              <a:spLocks noChangeArrowheads="1"/>
            </p:cNvSpPr>
            <p:nvPr/>
          </p:nvSpPr>
          <p:spPr bwMode="auto">
            <a:xfrm>
              <a:off x="4065758" y="2285602"/>
              <a:ext cx="3095625" cy="1584325"/>
            </a:xfrm>
            <a:prstGeom prst="rect">
              <a:avLst/>
            </a:prstGeom>
            <a:solidFill>
              <a:schemeClr val="bg2"/>
            </a:solidFill>
            <a:ln w="38100">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lvl="0">
                <a:defRPr/>
              </a:pPr>
              <a:r>
                <a:rPr lang="hu-HU" sz="1600" i="1" dirty="0" smtClean="0">
                  <a:solidFill>
                    <a:prstClr val="black"/>
                  </a:solidFill>
                  <a:latin typeface="Calibri"/>
                </a:rPr>
                <a:t>reg1</a:t>
              </a:r>
              <a:endParaRPr lang="hu-HU" sz="1600" i="1" dirty="0">
                <a:solidFill>
                  <a:prstClr val="black"/>
                </a:solidFill>
                <a:latin typeface="Calibri"/>
              </a:endParaRPr>
            </a:p>
            <a:p>
              <a:pPr lvl="0">
                <a:defRPr/>
              </a:pPr>
              <a:r>
                <a:rPr lang="hu-HU" sz="1600" i="1" dirty="0" smtClean="0">
                  <a:solidFill>
                    <a:prstClr val="black"/>
                  </a:solidFill>
                  <a:latin typeface="Calibri"/>
                </a:rPr>
                <a:t>reg2</a:t>
              </a:r>
              <a:endParaRPr lang="hu-HU" sz="1600" i="1" dirty="0">
                <a:solidFill>
                  <a:prstClr val="black"/>
                </a:solidFill>
                <a:latin typeface="Calibri"/>
              </a:endParaRPr>
            </a:p>
            <a:p>
              <a:pPr lvl="0">
                <a:defRPr/>
              </a:pPr>
              <a:r>
                <a:rPr lang="hu-HU" sz="1600" i="1" dirty="0" smtClean="0">
                  <a:solidFill>
                    <a:prstClr val="black"/>
                  </a:solidFill>
                  <a:latin typeface="Calibri"/>
                </a:rPr>
                <a:t>reg3</a:t>
              </a:r>
              <a:endParaRPr lang="hu-HU" sz="1600" i="1" dirty="0">
                <a:solidFill>
                  <a:prstClr val="black"/>
                </a:solidFill>
                <a:latin typeface="Calibri"/>
              </a:endParaRPr>
            </a:p>
            <a:p>
              <a:pPr lvl="0">
                <a:defRPr/>
              </a:pPr>
              <a:r>
                <a:rPr lang="hu-HU" sz="1600" i="1" dirty="0" smtClean="0">
                  <a:solidFill>
                    <a:prstClr val="black"/>
                  </a:solidFill>
                  <a:latin typeface="Calibri"/>
                </a:rPr>
                <a:t>reg4</a:t>
              </a:r>
              <a:endParaRPr lang="hu-HU" sz="1600" i="1" dirty="0">
                <a:solidFill>
                  <a:prstClr val="black"/>
                </a:solidFill>
                <a:latin typeface="Calibri"/>
              </a:endParaRPr>
            </a:p>
            <a:p>
              <a:pPr lvl="0">
                <a:defRPr/>
              </a:pPr>
              <a:r>
                <a:rPr lang="hu-HU" sz="1600" dirty="0" smtClean="0">
                  <a:solidFill>
                    <a:prstClr val="black"/>
                  </a:solidFill>
                  <a:latin typeface="Calibri"/>
                </a:rPr>
                <a:t>…</a:t>
              </a:r>
            </a:p>
            <a:p>
              <a:pPr>
                <a:defRPr/>
              </a:pPr>
              <a:r>
                <a:rPr lang="hu-HU" sz="1600" dirty="0" err="1" smtClean="0">
                  <a:solidFill>
                    <a:prstClr val="black"/>
                  </a:solidFill>
                  <a:latin typeface="Calibri"/>
                </a:rPr>
                <a:t>gl</a:t>
              </a:r>
              <a:r>
                <a:rPr lang="hu-HU" sz="1600" dirty="0" smtClean="0">
                  <a:solidFill>
                    <a:prstClr val="black"/>
                  </a:solidFill>
                  <a:latin typeface="Calibri"/>
                </a:rPr>
                <a:t>_</a:t>
              </a:r>
              <a:r>
                <a:rPr lang="hu-HU" sz="1600" dirty="0" err="1" smtClean="0">
                  <a:solidFill>
                    <a:prstClr val="black"/>
                  </a:solidFill>
                  <a:latin typeface="Calibri"/>
                </a:rPr>
                <a:t>Position</a:t>
              </a:r>
              <a:endParaRPr lang="hu-HU" sz="1600" dirty="0">
                <a:solidFill>
                  <a:prstClr val="black"/>
                </a:solidFill>
                <a:latin typeface="Calibri"/>
              </a:endParaRPr>
            </a:p>
          </p:txBody>
        </p:sp>
        <p:sp>
          <p:nvSpPr>
            <p:cNvPr id="40" name="Rectangle 10"/>
            <p:cNvSpPr>
              <a:spLocks noChangeArrowheads="1"/>
            </p:cNvSpPr>
            <p:nvPr/>
          </p:nvSpPr>
          <p:spPr bwMode="auto">
            <a:xfrm>
              <a:off x="6089977" y="2240557"/>
              <a:ext cx="1110315" cy="1640973"/>
            </a:xfrm>
            <a:prstGeom prst="rect">
              <a:avLst/>
            </a:prstGeom>
            <a:noFill/>
            <a:ln w="12700">
              <a:noFill/>
              <a:miter lim="800000"/>
              <a:headEnd/>
              <a:tailEnd/>
            </a:ln>
          </p:spPr>
          <p:txBody>
            <a:bodyPr wrap="none" anchor="ctr"/>
            <a:lstStyle/>
            <a:p>
              <a:pPr algn="r">
                <a:defRPr/>
              </a:pPr>
              <a:r>
                <a:rPr lang="hu-HU" sz="1600" i="1" dirty="0" smtClean="0">
                  <a:latin typeface="+mn-lt"/>
                </a:rPr>
                <a:t>reg1</a:t>
              </a:r>
            </a:p>
            <a:p>
              <a:pPr algn="r">
                <a:defRPr/>
              </a:pPr>
              <a:r>
                <a:rPr lang="hu-HU" sz="1600" i="1" dirty="0" smtClean="0">
                  <a:latin typeface="+mn-lt"/>
                </a:rPr>
                <a:t>reg2</a:t>
              </a:r>
            </a:p>
            <a:p>
              <a:pPr algn="r">
                <a:defRPr/>
              </a:pPr>
              <a:r>
                <a:rPr lang="hu-HU" sz="1600" i="1" dirty="0" smtClean="0">
                  <a:latin typeface="+mn-lt"/>
                </a:rPr>
                <a:t>reg3</a:t>
              </a:r>
            </a:p>
            <a:p>
              <a:pPr algn="r">
                <a:defRPr/>
              </a:pPr>
              <a:r>
                <a:rPr lang="hu-HU" sz="1600" i="1" dirty="0" smtClean="0">
                  <a:latin typeface="+mn-lt"/>
                </a:rPr>
                <a:t>reg4</a:t>
              </a:r>
            </a:p>
            <a:p>
              <a:pPr algn="r">
                <a:defRPr/>
              </a:pPr>
              <a:r>
                <a:rPr lang="hu-HU" sz="1600" dirty="0" smtClean="0">
                  <a:latin typeface="+mn-lt"/>
                </a:rPr>
                <a:t>…</a:t>
              </a:r>
            </a:p>
            <a:p>
              <a:pPr algn="r">
                <a:defRPr/>
              </a:pPr>
              <a:r>
                <a:rPr lang="en-US" sz="1600" dirty="0" err="1" smtClean="0">
                  <a:latin typeface="+mn-lt"/>
                </a:rPr>
                <a:t>gl_FragCoord</a:t>
              </a:r>
              <a:endParaRPr lang="hu-HU" sz="1600" dirty="0">
                <a:latin typeface="+mn-lt"/>
              </a:endParaRPr>
            </a:p>
          </p:txBody>
        </p:sp>
        <p:sp>
          <p:nvSpPr>
            <p:cNvPr id="59" name="Rectangle 10"/>
            <p:cNvSpPr>
              <a:spLocks noChangeArrowheads="1"/>
            </p:cNvSpPr>
            <p:nvPr/>
          </p:nvSpPr>
          <p:spPr bwMode="auto">
            <a:xfrm rot="16200000">
              <a:off x="4761254" y="2648012"/>
              <a:ext cx="1560143" cy="858528"/>
            </a:xfrm>
            <a:prstGeom prst="rect">
              <a:avLst/>
            </a:prstGeom>
            <a:solidFill>
              <a:srgbClr val="00B0F0"/>
            </a:solidFill>
            <a:ln w="12700">
              <a:solidFill>
                <a:schemeClr val="tx1"/>
              </a:solidFill>
              <a:miter lim="800000"/>
              <a:headEnd/>
              <a:tailEnd/>
            </a:ln>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hu-HU" altLang="hu-HU" dirty="0" err="1" smtClean="0">
                  <a:latin typeface="+mn-lt"/>
                </a:rPr>
                <a:t>Clip</a:t>
              </a:r>
              <a:r>
                <a:rPr lang="en-US" altLang="hu-HU" dirty="0" smtClean="0">
                  <a:latin typeface="+mn-lt"/>
                </a:rPr>
                <a:t>, </a:t>
              </a:r>
              <a:r>
                <a:rPr lang="en-US" altLang="hu-HU" dirty="0" err="1" smtClean="0">
                  <a:latin typeface="+mn-lt"/>
                </a:rPr>
                <a:t>homdiv</a:t>
              </a:r>
              <a:endParaRPr lang="hu-HU" altLang="hu-HU" dirty="0" smtClean="0">
                <a:latin typeface="+mn-lt"/>
              </a:endParaRPr>
            </a:p>
            <a:p>
              <a:pPr algn="ctr"/>
              <a:r>
                <a:rPr lang="hu-HU" altLang="hu-HU" dirty="0" err="1" smtClean="0">
                  <a:latin typeface="+mn-lt"/>
                </a:rPr>
                <a:t>Viewport</a:t>
              </a:r>
              <a:r>
                <a:rPr lang="hu-HU" altLang="hu-HU" dirty="0" smtClean="0">
                  <a:latin typeface="+mn-lt"/>
                </a:rPr>
                <a:t> </a:t>
              </a:r>
              <a:r>
                <a:rPr lang="hu-HU" altLang="hu-HU" dirty="0" err="1" smtClean="0">
                  <a:latin typeface="+mn-lt"/>
                </a:rPr>
                <a:t>tr</a:t>
              </a:r>
              <a:r>
                <a:rPr lang="hu-HU" altLang="hu-HU" dirty="0" smtClean="0">
                  <a:latin typeface="+mn-lt"/>
                </a:rPr>
                <a:t>.</a:t>
              </a:r>
            </a:p>
            <a:p>
              <a:pPr algn="ctr"/>
              <a:r>
                <a:rPr lang="hu-HU" altLang="hu-HU" dirty="0" err="1" smtClean="0">
                  <a:latin typeface="+mn-lt"/>
                </a:rPr>
                <a:t>Rasterization</a:t>
              </a:r>
              <a:endParaRPr lang="hu-HU" altLang="hu-HU" dirty="0">
                <a:latin typeface="+mn-lt"/>
              </a:endParaRPr>
            </a:p>
          </p:txBody>
        </p:sp>
      </p:grpSp>
      <p:grpSp>
        <p:nvGrpSpPr>
          <p:cNvPr id="6" name="Csoportba foglalás 5"/>
          <p:cNvGrpSpPr/>
          <p:nvPr/>
        </p:nvGrpSpPr>
        <p:grpSpPr>
          <a:xfrm>
            <a:off x="222486" y="4610086"/>
            <a:ext cx="3096722" cy="1584127"/>
            <a:chOff x="755570" y="2277072"/>
            <a:chExt cx="3096722" cy="1584126"/>
          </a:xfrm>
        </p:grpSpPr>
        <p:sp>
          <p:nvSpPr>
            <p:cNvPr id="37" name="Rectangle 8"/>
            <p:cNvSpPr>
              <a:spLocks noChangeArrowheads="1"/>
            </p:cNvSpPr>
            <p:nvPr/>
          </p:nvSpPr>
          <p:spPr bwMode="auto">
            <a:xfrm>
              <a:off x="755570" y="2277072"/>
              <a:ext cx="3095625" cy="1584126"/>
            </a:xfrm>
            <a:prstGeom prst="rect">
              <a:avLst/>
            </a:prstGeom>
            <a:solidFill>
              <a:srgbClr val="FF3C2D"/>
            </a:solidFill>
            <a:ln w="38100">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endParaRPr lang="en-US" altLang="hu-HU" sz="2400" dirty="0" smtClean="0">
                <a:latin typeface="+mn-lt"/>
              </a:endParaRPr>
            </a:p>
            <a:p>
              <a:pPr algn="ctr"/>
              <a:r>
                <a:rPr lang="hu-HU" altLang="hu-HU" sz="2400" dirty="0" err="1" smtClean="0">
                  <a:latin typeface="+mn-lt"/>
                </a:rPr>
                <a:t>Vertex</a:t>
              </a:r>
              <a:r>
                <a:rPr lang="hu-HU" altLang="hu-HU" sz="2400" dirty="0" smtClean="0">
                  <a:latin typeface="+mn-lt"/>
                </a:rPr>
                <a:t> </a:t>
              </a:r>
              <a:r>
                <a:rPr lang="hu-HU" altLang="hu-HU" sz="2400" dirty="0" err="1" smtClean="0">
                  <a:latin typeface="+mn-lt"/>
                </a:rPr>
                <a:t>shader</a:t>
              </a:r>
              <a:endParaRPr lang="hu-HU" altLang="hu-HU" sz="2400" dirty="0">
                <a:latin typeface="+mn-lt"/>
              </a:endParaRPr>
            </a:p>
          </p:txBody>
        </p:sp>
        <p:sp>
          <p:nvSpPr>
            <p:cNvPr id="5" name="Téglalap 4"/>
            <p:cNvSpPr/>
            <p:nvPr/>
          </p:nvSpPr>
          <p:spPr>
            <a:xfrm>
              <a:off x="769938" y="2277072"/>
              <a:ext cx="3082354" cy="39604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i="1" dirty="0">
                  <a:solidFill>
                    <a:schemeClr val="tx1"/>
                  </a:solidFill>
                </a:rPr>
                <a:t>r</a:t>
              </a:r>
              <a:r>
                <a:rPr lang="en-US" sz="1800" i="1" dirty="0" smtClean="0">
                  <a:solidFill>
                    <a:schemeClr val="tx1"/>
                  </a:solidFill>
                </a:rPr>
                <a:t>eg1, reg2, reg3 …: </a:t>
              </a:r>
              <a:r>
                <a:rPr lang="en-US" sz="1800" i="1" dirty="0" err="1" smtClean="0">
                  <a:solidFill>
                    <a:schemeClr val="tx1"/>
                  </a:solidFill>
                </a:rPr>
                <a:t>Attrib</a:t>
              </a:r>
              <a:r>
                <a:rPr lang="en-US" sz="1800" i="1" dirty="0" err="1">
                  <a:solidFill>
                    <a:schemeClr val="tx1"/>
                  </a:solidFill>
                </a:rPr>
                <a:t>A</a:t>
              </a:r>
              <a:r>
                <a:rPr lang="en-US" sz="1800" i="1" dirty="0" err="1" smtClean="0">
                  <a:solidFill>
                    <a:schemeClr val="tx1"/>
                  </a:solidFill>
                </a:rPr>
                <a:t>rray</a:t>
              </a:r>
              <a:endParaRPr lang="en-US" sz="1800" i="1" dirty="0">
                <a:solidFill>
                  <a:schemeClr val="tx1"/>
                </a:solidFill>
              </a:endParaRPr>
            </a:p>
          </p:txBody>
        </p:sp>
      </p:grpSp>
      <p:sp>
        <p:nvSpPr>
          <p:cNvPr id="70" name="Line 15"/>
          <p:cNvSpPr>
            <a:spLocks noChangeShapeType="1"/>
          </p:cNvSpPr>
          <p:nvPr/>
        </p:nvSpPr>
        <p:spPr bwMode="auto">
          <a:xfrm>
            <a:off x="1130387" y="4058447"/>
            <a:ext cx="0" cy="539751"/>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42" name="Rectangle 8"/>
          <p:cNvSpPr>
            <a:spLocks noChangeArrowheads="1"/>
          </p:cNvSpPr>
          <p:nvPr/>
        </p:nvSpPr>
        <p:spPr bwMode="auto">
          <a:xfrm>
            <a:off x="222486" y="2687163"/>
            <a:ext cx="1511300" cy="1582739"/>
          </a:xfrm>
          <a:prstGeom prst="rect">
            <a:avLst/>
          </a:prstGeom>
          <a:solidFill>
            <a:schemeClr val="bg1">
              <a:lumMod val="85000"/>
            </a:schemeClr>
          </a:solidFill>
          <a:ln w="38100">
            <a:solidFill>
              <a:schemeClr val="tx1"/>
            </a:solidFill>
            <a:miter lim="800000"/>
            <a:headEnd/>
            <a:tailEnd/>
          </a:ln>
        </p:spPr>
        <p:txBody>
          <a:bodyPr wrap="none" anchor="ctr"/>
          <a:lstStyle/>
          <a:p>
            <a:pPr algn="ctr">
              <a:defRPr/>
            </a:pPr>
            <a:r>
              <a:rPr lang="hu-HU" sz="2400" dirty="0">
                <a:latin typeface="+mn-lt"/>
              </a:rPr>
              <a:t>VBO</a:t>
            </a:r>
          </a:p>
          <a:p>
            <a:pPr algn="ctr">
              <a:defRPr/>
            </a:pPr>
            <a:r>
              <a:rPr lang="en-US" sz="2400" dirty="0" smtClean="0">
                <a:latin typeface="+mn-lt"/>
              </a:rPr>
              <a:t>Vertex</a:t>
            </a:r>
            <a:endParaRPr lang="hu-HU" sz="2400" dirty="0">
              <a:latin typeface="+mn-lt"/>
            </a:endParaRPr>
          </a:p>
          <a:p>
            <a:pPr algn="ctr">
              <a:defRPr/>
            </a:pPr>
            <a:r>
              <a:rPr lang="en-US" sz="2400" dirty="0" smtClean="0">
                <a:latin typeface="+mn-lt"/>
              </a:rPr>
              <a:t>B</a:t>
            </a:r>
            <a:r>
              <a:rPr lang="hu-HU" sz="2400" dirty="0" err="1" smtClean="0">
                <a:latin typeface="+mn-lt"/>
              </a:rPr>
              <a:t>uffer</a:t>
            </a:r>
            <a:endParaRPr lang="hu-HU" sz="2400" dirty="0">
              <a:latin typeface="+mn-lt"/>
            </a:endParaRPr>
          </a:p>
          <a:p>
            <a:pPr algn="ctr">
              <a:defRPr/>
            </a:pPr>
            <a:r>
              <a:rPr lang="en-US" sz="2400" dirty="0" smtClean="0">
                <a:latin typeface="+mn-lt"/>
              </a:rPr>
              <a:t>O</a:t>
            </a:r>
            <a:r>
              <a:rPr lang="hu-HU" sz="2400" dirty="0" err="1" smtClean="0">
                <a:latin typeface="+mn-lt"/>
              </a:rPr>
              <a:t>bje</a:t>
            </a:r>
            <a:r>
              <a:rPr lang="en-US" sz="2400" dirty="0" err="1" smtClean="0">
                <a:latin typeface="+mn-lt"/>
              </a:rPr>
              <a:t>ct</a:t>
            </a:r>
            <a:endParaRPr lang="hu-HU" sz="2400" dirty="0">
              <a:latin typeface="+mn-lt"/>
            </a:endParaRPr>
          </a:p>
        </p:txBody>
      </p:sp>
      <p:sp>
        <p:nvSpPr>
          <p:cNvPr id="73" name="Text Box 21"/>
          <p:cNvSpPr txBox="1">
            <a:spLocks noChangeArrowheads="1"/>
          </p:cNvSpPr>
          <p:nvPr/>
        </p:nvSpPr>
        <p:spPr bwMode="auto">
          <a:xfrm>
            <a:off x="7847215" y="4328321"/>
            <a:ext cx="12514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en-US" altLang="hu-HU" dirty="0" smtClean="0">
                <a:latin typeface="+mn-lt"/>
              </a:rPr>
              <a:t>Pixel </a:t>
            </a:r>
            <a:r>
              <a:rPr lang="hu-HU" altLang="hu-HU" dirty="0" err="1" smtClean="0">
                <a:latin typeface="+mn-lt"/>
              </a:rPr>
              <a:t>color</a:t>
            </a:r>
            <a:endParaRPr lang="hu-HU" altLang="hu-HU" dirty="0">
              <a:latin typeface="+mn-lt"/>
            </a:endParaRPr>
          </a:p>
        </p:txBody>
      </p:sp>
      <p:sp>
        <p:nvSpPr>
          <p:cNvPr id="76" name="Text Box 17"/>
          <p:cNvSpPr txBox="1">
            <a:spLocks noChangeArrowheads="1"/>
          </p:cNvSpPr>
          <p:nvPr/>
        </p:nvSpPr>
        <p:spPr bwMode="auto">
          <a:xfrm rot="16200000">
            <a:off x="7549558" y="5275981"/>
            <a:ext cx="1543011" cy="369332"/>
          </a:xfrm>
          <a:prstGeom prst="rect">
            <a:avLst/>
          </a:prstGeom>
          <a:solidFill>
            <a:srgbClr val="00B0F0"/>
          </a:solidFill>
          <a:ln w="12700">
            <a:solidFill>
              <a:srgbClr val="000000"/>
            </a:solidFill>
            <a:miter lim="800000"/>
            <a:headEnd/>
            <a:tailEnd/>
          </a:ln>
          <a:extLst/>
        </p:spPr>
        <p:txBody>
          <a:bodyPr wrap="square">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hu-HU" altLang="hu-HU" sz="1800" dirty="0">
                <a:latin typeface="+mn-lt"/>
              </a:rPr>
              <a:t> </a:t>
            </a:r>
            <a:r>
              <a:rPr lang="hu-HU" altLang="hu-HU" sz="1800" dirty="0" err="1" smtClean="0">
                <a:latin typeface="+mn-lt"/>
              </a:rPr>
              <a:t>Compositing</a:t>
            </a:r>
            <a:endParaRPr lang="hu-HU" altLang="hu-HU" sz="1800" dirty="0">
              <a:latin typeface="+mn-lt"/>
            </a:endParaRPr>
          </a:p>
        </p:txBody>
      </p:sp>
      <p:sp>
        <p:nvSpPr>
          <p:cNvPr id="9" name="Lefelé nyíl 8"/>
          <p:cNvSpPr/>
          <p:nvPr/>
        </p:nvSpPr>
        <p:spPr>
          <a:xfrm>
            <a:off x="236854" y="1988840"/>
            <a:ext cx="2253300" cy="509216"/>
          </a:xfrm>
          <a:prstGeom prst="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11"/>
          <p:cNvSpPr>
            <a:spLocks noChangeArrowheads="1"/>
          </p:cNvSpPr>
          <p:nvPr/>
        </p:nvSpPr>
        <p:spPr bwMode="auto">
          <a:xfrm>
            <a:off x="7168012" y="2739490"/>
            <a:ext cx="1173034" cy="869532"/>
          </a:xfrm>
          <a:prstGeom prst="rect">
            <a:avLst/>
          </a:prstGeom>
          <a:solidFill>
            <a:schemeClr val="accent3">
              <a:lumMod val="60000"/>
              <a:lumOff val="40000"/>
            </a:schemeClr>
          </a:solidFill>
          <a:ln w="38100">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hu-HU" altLang="hu-HU" dirty="0" err="1" smtClean="0">
                <a:latin typeface="+mn-lt"/>
              </a:rPr>
              <a:t>Texture</a:t>
            </a:r>
            <a:endParaRPr lang="hu-HU" altLang="hu-HU" dirty="0" smtClean="0">
              <a:latin typeface="+mn-lt"/>
            </a:endParaRPr>
          </a:p>
          <a:p>
            <a:pPr algn="ctr"/>
            <a:r>
              <a:rPr lang="hu-HU" altLang="hu-HU" dirty="0" err="1" smtClean="0">
                <a:latin typeface="+mn-lt"/>
              </a:rPr>
              <a:t>memory</a:t>
            </a:r>
            <a:endParaRPr lang="hu-HU" altLang="hu-HU" dirty="0">
              <a:latin typeface="+mn-lt"/>
            </a:endParaRPr>
          </a:p>
        </p:txBody>
      </p:sp>
      <p:sp>
        <p:nvSpPr>
          <p:cNvPr id="79" name="Line 16"/>
          <p:cNvSpPr>
            <a:spLocks noChangeShapeType="1"/>
          </p:cNvSpPr>
          <p:nvPr/>
        </p:nvSpPr>
        <p:spPr bwMode="auto">
          <a:xfrm>
            <a:off x="7488324" y="3609022"/>
            <a:ext cx="0" cy="1080119"/>
          </a:xfrm>
          <a:prstGeom prst="line">
            <a:avLst/>
          </a:prstGeom>
          <a:noFill/>
          <a:ln w="38100">
            <a:solidFill>
              <a:srgbClr val="00B05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80" name="Balra nyíl 79"/>
          <p:cNvSpPr/>
          <p:nvPr/>
        </p:nvSpPr>
        <p:spPr>
          <a:xfrm rot="16200000">
            <a:off x="7391881" y="1760871"/>
            <a:ext cx="768028" cy="1153051"/>
          </a:xfrm>
          <a:prstGeom prst="lef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1" name="Line 16"/>
          <p:cNvSpPr>
            <a:spLocks noChangeShapeType="1"/>
          </p:cNvSpPr>
          <p:nvPr/>
        </p:nvSpPr>
        <p:spPr bwMode="auto">
          <a:xfrm>
            <a:off x="2951820" y="1988840"/>
            <a:ext cx="0" cy="261839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82" name="Line 16"/>
          <p:cNvSpPr>
            <a:spLocks noChangeShapeType="1"/>
          </p:cNvSpPr>
          <p:nvPr/>
        </p:nvSpPr>
        <p:spPr bwMode="auto">
          <a:xfrm>
            <a:off x="6948264" y="1980310"/>
            <a:ext cx="0" cy="268931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83" name="Text Box 17"/>
          <p:cNvSpPr txBox="1">
            <a:spLocks noChangeArrowheads="1"/>
          </p:cNvSpPr>
          <p:nvPr/>
        </p:nvSpPr>
        <p:spPr bwMode="auto">
          <a:xfrm rot="16200000">
            <a:off x="2040946" y="3084897"/>
            <a:ext cx="1543011"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hu-HU" altLang="hu-HU" sz="1800" dirty="0" err="1" smtClean="0">
                <a:latin typeface="+mn-lt"/>
              </a:rPr>
              <a:t>glUniform</a:t>
            </a:r>
            <a:endParaRPr lang="hu-HU" altLang="hu-HU" sz="1800" dirty="0">
              <a:latin typeface="+mn-lt"/>
            </a:endParaRPr>
          </a:p>
        </p:txBody>
      </p:sp>
      <p:sp>
        <p:nvSpPr>
          <p:cNvPr id="84" name="Text Box 17"/>
          <p:cNvSpPr txBox="1">
            <a:spLocks noChangeArrowheads="1"/>
          </p:cNvSpPr>
          <p:nvPr/>
        </p:nvSpPr>
        <p:spPr bwMode="auto">
          <a:xfrm rot="16200000">
            <a:off x="6028097" y="2997673"/>
            <a:ext cx="1543011" cy="3693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hu-HU" altLang="hu-HU" sz="1800" dirty="0" err="1" smtClean="0">
                <a:latin typeface="+mn-lt"/>
              </a:rPr>
              <a:t>glUniform</a:t>
            </a:r>
            <a:endParaRPr lang="hu-HU" altLang="hu-HU" sz="1800" dirty="0">
              <a:latin typeface="+mn-lt"/>
            </a:endParaRPr>
          </a:p>
        </p:txBody>
      </p:sp>
      <p:sp>
        <p:nvSpPr>
          <p:cNvPr id="85" name="Rectangle 11"/>
          <p:cNvSpPr>
            <a:spLocks noChangeArrowheads="1"/>
          </p:cNvSpPr>
          <p:nvPr/>
        </p:nvSpPr>
        <p:spPr bwMode="auto">
          <a:xfrm>
            <a:off x="7160568" y="3811101"/>
            <a:ext cx="1173034" cy="458412"/>
          </a:xfrm>
          <a:prstGeom prst="rect">
            <a:avLst/>
          </a:prstGeom>
          <a:solidFill>
            <a:srgbClr val="00B0F0"/>
          </a:solidFill>
          <a:ln w="38100">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r>
              <a:rPr lang="hu-HU" altLang="hu-HU" dirty="0" err="1" smtClean="0">
                <a:latin typeface="+mn-lt"/>
              </a:rPr>
              <a:t>Sampler</a:t>
            </a:r>
            <a:endParaRPr lang="hu-HU" altLang="hu-HU" dirty="0">
              <a:latin typeface="+mn-lt"/>
            </a:endParaRPr>
          </a:p>
        </p:txBody>
      </p:sp>
      <p:sp>
        <p:nvSpPr>
          <p:cNvPr id="86" name="Line 16"/>
          <p:cNvSpPr>
            <a:spLocks noChangeShapeType="1"/>
          </p:cNvSpPr>
          <p:nvPr/>
        </p:nvSpPr>
        <p:spPr bwMode="auto">
          <a:xfrm>
            <a:off x="5009010" y="1953382"/>
            <a:ext cx="0" cy="268931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11" name="Téglalap 10"/>
          <p:cNvSpPr/>
          <p:nvPr/>
        </p:nvSpPr>
        <p:spPr>
          <a:xfrm rot="16200000">
            <a:off x="4177636" y="3124909"/>
            <a:ext cx="1324722" cy="400110"/>
          </a:xfrm>
          <a:prstGeom prst="rect">
            <a:avLst/>
          </a:prstGeom>
        </p:spPr>
        <p:txBody>
          <a:bodyPr wrap="none">
            <a:spAutoFit/>
          </a:bodyPr>
          <a:lstStyle/>
          <a:p>
            <a:pPr algn="ctr"/>
            <a:r>
              <a:rPr lang="hu-HU" dirty="0" err="1">
                <a:latin typeface="+mn-lt"/>
              </a:rPr>
              <a:t>glViewport</a:t>
            </a:r>
            <a:endParaRPr lang="en-US" dirty="0">
              <a:latin typeface="+mn-lt"/>
            </a:endParaRPr>
          </a:p>
        </p:txBody>
      </p:sp>
      <p:sp>
        <p:nvSpPr>
          <p:cNvPr id="12" name="Szabadkézi sokszög 11"/>
          <p:cNvSpPr/>
          <p:nvPr/>
        </p:nvSpPr>
        <p:spPr>
          <a:xfrm>
            <a:off x="8336479" y="1971304"/>
            <a:ext cx="397177" cy="2069765"/>
          </a:xfrm>
          <a:custGeom>
            <a:avLst/>
            <a:gdLst>
              <a:gd name="connsiteX0" fmla="*/ 285008 w 285008"/>
              <a:gd name="connsiteY0" fmla="*/ 0 h 2030680"/>
              <a:gd name="connsiteX1" fmla="*/ 285008 w 285008"/>
              <a:gd name="connsiteY1" fmla="*/ 2030680 h 2030680"/>
              <a:gd name="connsiteX2" fmla="*/ 0 w 285008"/>
              <a:gd name="connsiteY2" fmla="*/ 2030680 h 2030680"/>
            </a:gdLst>
            <a:ahLst/>
            <a:cxnLst>
              <a:cxn ang="0">
                <a:pos x="connsiteX0" y="connsiteY0"/>
              </a:cxn>
              <a:cxn ang="0">
                <a:pos x="connsiteX1" y="connsiteY1"/>
              </a:cxn>
              <a:cxn ang="0">
                <a:pos x="connsiteX2" y="connsiteY2"/>
              </a:cxn>
            </a:cxnLst>
            <a:rect l="l" t="t" r="r" b="b"/>
            <a:pathLst>
              <a:path w="285008" h="2030680">
                <a:moveTo>
                  <a:pt x="285008" y="0"/>
                </a:moveTo>
                <a:lnTo>
                  <a:pt x="285008" y="2030680"/>
                </a:lnTo>
                <a:lnTo>
                  <a:pt x="0" y="2030680"/>
                </a:ln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églalap 12"/>
          <p:cNvSpPr/>
          <p:nvPr/>
        </p:nvSpPr>
        <p:spPr>
          <a:xfrm rot="16200000">
            <a:off x="7655373" y="2871900"/>
            <a:ext cx="1794209" cy="400110"/>
          </a:xfrm>
          <a:prstGeom prst="rect">
            <a:avLst/>
          </a:prstGeom>
        </p:spPr>
        <p:txBody>
          <a:bodyPr wrap="none">
            <a:spAutoFit/>
          </a:bodyPr>
          <a:lstStyle/>
          <a:p>
            <a:r>
              <a:rPr lang="hu-HU" altLang="en-US" dirty="0" err="1">
                <a:latin typeface="+mn-lt"/>
                <a:cs typeface="Courier New" panose="02070309020205020404" pitchFamily="49" charset="0"/>
              </a:rPr>
              <a:t>glTexParameter</a:t>
            </a:r>
            <a:endParaRPr lang="en-US" dirty="0">
              <a:latin typeface="+mn-lt"/>
            </a:endParaRPr>
          </a:p>
        </p:txBody>
      </p:sp>
      <p:sp>
        <p:nvSpPr>
          <p:cNvPr id="45" name="Line 16"/>
          <p:cNvSpPr>
            <a:spLocks noChangeShapeType="1"/>
          </p:cNvSpPr>
          <p:nvPr/>
        </p:nvSpPr>
        <p:spPr bwMode="auto">
          <a:xfrm>
            <a:off x="5328084" y="1952837"/>
            <a:ext cx="0" cy="268931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46" name="Téglalap 45"/>
          <p:cNvSpPr/>
          <p:nvPr/>
        </p:nvSpPr>
        <p:spPr>
          <a:xfrm rot="16200000">
            <a:off x="3816723" y="3062916"/>
            <a:ext cx="2680093" cy="400110"/>
          </a:xfrm>
          <a:prstGeom prst="rect">
            <a:avLst/>
          </a:prstGeom>
        </p:spPr>
        <p:txBody>
          <a:bodyPr wrap="none">
            <a:spAutoFit/>
          </a:bodyPr>
          <a:lstStyle/>
          <a:p>
            <a:pPr algn="ctr"/>
            <a:r>
              <a:rPr lang="hu-HU" dirty="0" err="1" smtClean="0">
                <a:latin typeface="+mn-lt"/>
              </a:rPr>
              <a:t>glPointSi</a:t>
            </a:r>
            <a:r>
              <a:rPr lang="en-US" dirty="0" err="1" smtClean="0">
                <a:latin typeface="+mn-lt"/>
              </a:rPr>
              <a:t>ze</a:t>
            </a:r>
            <a:r>
              <a:rPr lang="en-US" dirty="0" smtClean="0">
                <a:latin typeface="+mn-lt"/>
              </a:rPr>
              <a:t>, </a:t>
            </a:r>
            <a:r>
              <a:rPr lang="en-US" dirty="0" err="1" smtClean="0">
                <a:latin typeface="+mn-lt"/>
              </a:rPr>
              <a:t>glLineWidth</a:t>
            </a:r>
            <a:endParaRPr lang="en-US" dirty="0">
              <a:latin typeface="+mn-lt"/>
            </a:endParaRPr>
          </a:p>
        </p:txBody>
      </p:sp>
      <p:sp>
        <p:nvSpPr>
          <p:cNvPr id="7" name="Téglalap 6"/>
          <p:cNvSpPr/>
          <p:nvPr/>
        </p:nvSpPr>
        <p:spPr>
          <a:xfrm>
            <a:off x="222486" y="1304765"/>
            <a:ext cx="8742002" cy="6840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rPr>
              <a:t>CPU program</a:t>
            </a:r>
            <a:endParaRPr lang="en-US" dirty="0">
              <a:solidFill>
                <a:schemeClr val="tx1"/>
              </a:solidFill>
            </a:endParaRPr>
          </a:p>
        </p:txBody>
      </p:sp>
    </p:spTree>
  </p:cSld>
  <p:clrMapOvr>
    <a:masterClrMapping/>
  </p:clrMapOvr>
  <p:transition spd="slow">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mboid 4"/>
          <p:cNvSpPr/>
          <p:nvPr/>
        </p:nvSpPr>
        <p:spPr>
          <a:xfrm rot="5400000">
            <a:off x="5796137" y="2329186"/>
            <a:ext cx="4284476" cy="972108"/>
          </a:xfrm>
          <a:prstGeom prst="parallelogram">
            <a:avLst>
              <a:gd name="adj" fmla="val 158155"/>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zövegdoboz 6"/>
          <p:cNvSpPr txBox="1"/>
          <p:nvPr/>
        </p:nvSpPr>
        <p:spPr>
          <a:xfrm>
            <a:off x="263702" y="3168681"/>
            <a:ext cx="864339" cy="369332"/>
          </a:xfrm>
          <a:prstGeom prst="rect">
            <a:avLst/>
          </a:prstGeom>
          <a:noFill/>
        </p:spPr>
        <p:txBody>
          <a:bodyPr wrap="none" rtlCol="0">
            <a:spAutoFit/>
          </a:bodyPr>
          <a:lstStyle/>
          <a:p>
            <a:r>
              <a:rPr lang="hu-HU" sz="1800" dirty="0" smtClean="0"/>
              <a:t>(</a:t>
            </a:r>
            <a:r>
              <a:rPr lang="hu-HU" sz="1800" dirty="0" err="1" smtClean="0"/>
              <a:t>vl</a:t>
            </a:r>
            <a:r>
              <a:rPr lang="hu-HU" sz="1800" dirty="0" smtClean="0"/>
              <a:t>, vb)</a:t>
            </a:r>
            <a:endParaRPr lang="en-US" sz="1800" dirty="0"/>
          </a:p>
        </p:txBody>
      </p:sp>
      <p:sp>
        <p:nvSpPr>
          <p:cNvPr id="8" name="Szövegdoboz 7"/>
          <p:cNvSpPr txBox="1"/>
          <p:nvPr/>
        </p:nvSpPr>
        <p:spPr>
          <a:xfrm>
            <a:off x="1307094" y="2027399"/>
            <a:ext cx="816634" cy="369332"/>
          </a:xfrm>
          <a:prstGeom prst="rect">
            <a:avLst/>
          </a:prstGeom>
          <a:noFill/>
        </p:spPr>
        <p:txBody>
          <a:bodyPr wrap="none" rtlCol="0">
            <a:spAutoFit/>
          </a:bodyPr>
          <a:lstStyle/>
          <a:p>
            <a:r>
              <a:rPr lang="hu-HU" sz="1800" dirty="0" smtClean="0"/>
              <a:t>(</a:t>
            </a:r>
            <a:r>
              <a:rPr lang="hu-HU" sz="1800" dirty="0" err="1" smtClean="0"/>
              <a:t>vr</a:t>
            </a:r>
            <a:r>
              <a:rPr lang="hu-HU" sz="1800" dirty="0" smtClean="0"/>
              <a:t>, </a:t>
            </a:r>
            <a:r>
              <a:rPr lang="hu-HU" sz="1800" dirty="0" err="1" smtClean="0"/>
              <a:t>vt</a:t>
            </a:r>
            <a:r>
              <a:rPr lang="hu-HU" sz="1800" dirty="0" smtClean="0"/>
              <a:t>)</a:t>
            </a:r>
            <a:endParaRPr lang="en-US" sz="1800" dirty="0"/>
          </a:p>
        </p:txBody>
      </p:sp>
      <p:sp>
        <p:nvSpPr>
          <p:cNvPr id="9" name="Szövegdoboz 8"/>
          <p:cNvSpPr txBox="1"/>
          <p:nvPr/>
        </p:nvSpPr>
        <p:spPr>
          <a:xfrm>
            <a:off x="2123728" y="3406795"/>
            <a:ext cx="1390124" cy="646331"/>
          </a:xfrm>
          <a:prstGeom prst="rect">
            <a:avLst/>
          </a:prstGeom>
          <a:noFill/>
        </p:spPr>
        <p:txBody>
          <a:bodyPr wrap="none" rtlCol="0">
            <a:spAutoFit/>
          </a:bodyPr>
          <a:lstStyle/>
          <a:p>
            <a:r>
              <a:rPr lang="hu-HU" sz="1800" dirty="0" smtClean="0"/>
              <a:t>NDC: (-1,</a:t>
            </a:r>
            <a:r>
              <a:rPr lang="hu-HU" sz="1800" dirty="0" err="1" smtClean="0"/>
              <a:t>-1</a:t>
            </a:r>
            <a:r>
              <a:rPr lang="hu-HU" sz="1800" dirty="0" smtClean="0"/>
              <a:t>)</a:t>
            </a:r>
          </a:p>
          <a:p>
            <a:r>
              <a:rPr lang="hu-HU" sz="1800" dirty="0" err="1" smtClean="0"/>
              <a:t>Tex</a:t>
            </a:r>
            <a:r>
              <a:rPr lang="hu-HU" sz="1800" dirty="0" smtClean="0"/>
              <a:t>: </a:t>
            </a:r>
            <a:r>
              <a:rPr lang="hu-HU" sz="1800" dirty="0"/>
              <a:t>(0,</a:t>
            </a:r>
            <a:r>
              <a:rPr lang="hu-HU" sz="1800" dirty="0" err="1"/>
              <a:t>0</a:t>
            </a:r>
            <a:r>
              <a:rPr lang="hu-HU" sz="1800" dirty="0" smtClean="0"/>
              <a:t>)</a:t>
            </a:r>
            <a:endParaRPr lang="en-US" sz="1800" dirty="0"/>
          </a:p>
        </p:txBody>
      </p:sp>
      <p:sp>
        <p:nvSpPr>
          <p:cNvPr id="10" name="Szövegdoboz 9"/>
          <p:cNvSpPr txBox="1"/>
          <p:nvPr/>
        </p:nvSpPr>
        <p:spPr>
          <a:xfrm>
            <a:off x="2319994" y="1565735"/>
            <a:ext cx="1495922" cy="646331"/>
          </a:xfrm>
          <a:prstGeom prst="rect">
            <a:avLst/>
          </a:prstGeom>
          <a:noFill/>
        </p:spPr>
        <p:txBody>
          <a:bodyPr wrap="none" rtlCol="0">
            <a:spAutoFit/>
          </a:bodyPr>
          <a:lstStyle/>
          <a:p>
            <a:r>
              <a:rPr lang="hu-HU" sz="1800" dirty="0"/>
              <a:t>NDC</a:t>
            </a:r>
            <a:r>
              <a:rPr lang="hu-HU" sz="1800" dirty="0" smtClean="0"/>
              <a:t>: (+1,</a:t>
            </a:r>
            <a:r>
              <a:rPr lang="hu-HU" sz="1800" dirty="0"/>
              <a:t>+</a:t>
            </a:r>
            <a:r>
              <a:rPr lang="hu-HU" sz="1800" dirty="0" err="1" smtClean="0"/>
              <a:t>1</a:t>
            </a:r>
            <a:r>
              <a:rPr lang="hu-HU" sz="1800" dirty="0" smtClean="0"/>
              <a:t>)</a:t>
            </a:r>
          </a:p>
          <a:p>
            <a:r>
              <a:rPr lang="hu-HU" sz="1800" dirty="0" err="1"/>
              <a:t>Tex</a:t>
            </a:r>
            <a:r>
              <a:rPr lang="hu-HU" sz="1800" dirty="0"/>
              <a:t>: </a:t>
            </a:r>
            <a:r>
              <a:rPr lang="hu-HU" sz="1800" dirty="0" smtClean="0"/>
              <a:t>(1,</a:t>
            </a:r>
            <a:r>
              <a:rPr lang="hu-HU" sz="1800" dirty="0" err="1" smtClean="0"/>
              <a:t>1</a:t>
            </a:r>
            <a:r>
              <a:rPr lang="hu-HU" sz="1800" dirty="0" smtClean="0"/>
              <a:t>)</a:t>
            </a:r>
            <a:endParaRPr lang="en-US" sz="1800" dirty="0"/>
          </a:p>
        </p:txBody>
      </p:sp>
      <p:sp>
        <p:nvSpPr>
          <p:cNvPr id="13" name="Szövegdoboz 12"/>
          <p:cNvSpPr txBox="1"/>
          <p:nvPr/>
        </p:nvSpPr>
        <p:spPr>
          <a:xfrm>
            <a:off x="8424430" y="1726772"/>
            <a:ext cx="675185" cy="400110"/>
          </a:xfrm>
          <a:prstGeom prst="rect">
            <a:avLst/>
          </a:prstGeom>
          <a:noFill/>
        </p:spPr>
        <p:txBody>
          <a:bodyPr wrap="none" rtlCol="0">
            <a:spAutoFit/>
          </a:bodyPr>
          <a:lstStyle/>
          <a:p>
            <a:r>
              <a:rPr lang="hu-HU" dirty="0" smtClean="0"/>
              <a:t>(1,</a:t>
            </a:r>
            <a:r>
              <a:rPr lang="hu-HU" dirty="0" err="1" smtClean="0"/>
              <a:t>1</a:t>
            </a:r>
            <a:r>
              <a:rPr lang="hu-HU" dirty="0" smtClean="0"/>
              <a:t>)</a:t>
            </a:r>
            <a:endParaRPr lang="en-US" dirty="0"/>
          </a:p>
        </p:txBody>
      </p:sp>
      <p:sp>
        <p:nvSpPr>
          <p:cNvPr id="14" name="Szövegdoboz 13"/>
          <p:cNvSpPr txBox="1"/>
          <p:nvPr/>
        </p:nvSpPr>
        <p:spPr>
          <a:xfrm>
            <a:off x="7114729" y="3653015"/>
            <a:ext cx="675185" cy="400110"/>
          </a:xfrm>
          <a:prstGeom prst="rect">
            <a:avLst/>
          </a:prstGeom>
          <a:noFill/>
        </p:spPr>
        <p:txBody>
          <a:bodyPr wrap="none" rtlCol="0">
            <a:spAutoFit/>
          </a:bodyPr>
          <a:lstStyle/>
          <a:p>
            <a:r>
              <a:rPr lang="hu-HU" dirty="0" smtClean="0"/>
              <a:t>(0,</a:t>
            </a:r>
            <a:r>
              <a:rPr lang="hu-HU" dirty="0" err="1" smtClean="0"/>
              <a:t>0</a:t>
            </a:r>
            <a:r>
              <a:rPr lang="hu-HU" dirty="0" smtClean="0"/>
              <a:t>)</a:t>
            </a:r>
            <a:endParaRPr lang="en-US" dirty="0"/>
          </a:p>
        </p:txBody>
      </p:sp>
      <p:cxnSp>
        <p:nvCxnSpPr>
          <p:cNvPr id="16" name="Egyenes összekötő nyíllal 15"/>
          <p:cNvCxnSpPr/>
          <p:nvPr/>
        </p:nvCxnSpPr>
        <p:spPr>
          <a:xfrm flipV="1">
            <a:off x="695871" y="2526993"/>
            <a:ext cx="7094043" cy="794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2" name="Szövegdoboz 21"/>
          <p:cNvSpPr txBox="1"/>
          <p:nvPr/>
        </p:nvSpPr>
        <p:spPr>
          <a:xfrm>
            <a:off x="868514" y="4172037"/>
            <a:ext cx="877163" cy="646331"/>
          </a:xfrm>
          <a:prstGeom prst="rect">
            <a:avLst/>
          </a:prstGeom>
          <a:noFill/>
        </p:spPr>
        <p:txBody>
          <a:bodyPr wrap="none" rtlCol="0">
            <a:spAutoFit/>
          </a:bodyPr>
          <a:lstStyle/>
          <a:p>
            <a:pPr algn="ctr"/>
            <a:r>
              <a:rPr lang="hu-HU" sz="1800" dirty="0" err="1" smtClean="0"/>
              <a:t>Screen</a:t>
            </a:r>
            <a:r>
              <a:rPr lang="hu-HU" sz="1800" dirty="0" smtClean="0"/>
              <a:t>:</a:t>
            </a:r>
          </a:p>
          <a:p>
            <a:pPr algn="ctr"/>
            <a:r>
              <a:rPr lang="hu-HU" sz="1800" dirty="0" err="1" smtClean="0"/>
              <a:t>pixels</a:t>
            </a:r>
            <a:endParaRPr lang="en-US" sz="1800" dirty="0"/>
          </a:p>
        </p:txBody>
      </p:sp>
      <p:sp>
        <p:nvSpPr>
          <p:cNvPr id="23" name="Szövegdoboz 22"/>
          <p:cNvSpPr txBox="1"/>
          <p:nvPr/>
        </p:nvSpPr>
        <p:spPr>
          <a:xfrm>
            <a:off x="2212477" y="3993653"/>
            <a:ext cx="1261884" cy="923330"/>
          </a:xfrm>
          <a:prstGeom prst="rect">
            <a:avLst/>
          </a:prstGeom>
          <a:noFill/>
        </p:spPr>
        <p:txBody>
          <a:bodyPr wrap="none" rtlCol="0">
            <a:spAutoFit/>
          </a:bodyPr>
          <a:lstStyle/>
          <a:p>
            <a:pPr algn="ctr"/>
            <a:r>
              <a:rPr lang="hu-HU" sz="1800" dirty="0" err="1" smtClean="0"/>
              <a:t>Full</a:t>
            </a:r>
            <a:r>
              <a:rPr lang="hu-HU" sz="1800" dirty="0" smtClean="0"/>
              <a:t> </a:t>
            </a:r>
            <a:r>
              <a:rPr lang="hu-HU" sz="1800" dirty="0" err="1" smtClean="0"/>
              <a:t>screen</a:t>
            </a:r>
            <a:r>
              <a:rPr lang="hu-HU" sz="1800" dirty="0" smtClean="0"/>
              <a:t> </a:t>
            </a:r>
          </a:p>
          <a:p>
            <a:pPr algn="ctr"/>
            <a:r>
              <a:rPr lang="hu-HU" sz="1800" dirty="0" err="1" smtClean="0"/>
              <a:t>Textured</a:t>
            </a:r>
            <a:endParaRPr lang="hu-HU" sz="1800" dirty="0" smtClean="0"/>
          </a:p>
          <a:p>
            <a:pPr algn="ctr"/>
            <a:r>
              <a:rPr lang="hu-HU" sz="1800" dirty="0" err="1" smtClean="0"/>
              <a:t>quad</a:t>
            </a:r>
            <a:endParaRPr lang="hu-HU" sz="1800" dirty="0" smtClean="0"/>
          </a:p>
        </p:txBody>
      </p:sp>
      <p:sp>
        <p:nvSpPr>
          <p:cNvPr id="24" name="Szövegdoboz 23"/>
          <p:cNvSpPr txBox="1"/>
          <p:nvPr/>
        </p:nvSpPr>
        <p:spPr>
          <a:xfrm>
            <a:off x="3950652" y="2630576"/>
            <a:ext cx="756938" cy="461665"/>
          </a:xfrm>
          <a:prstGeom prst="rect">
            <a:avLst/>
          </a:prstGeom>
          <a:noFill/>
        </p:spPr>
        <p:txBody>
          <a:bodyPr wrap="none" rtlCol="0">
            <a:spAutoFit/>
          </a:bodyPr>
          <a:lstStyle/>
          <a:p>
            <a:pPr algn="ctr"/>
            <a:r>
              <a:rPr lang="hu-HU" sz="2400" dirty="0" smtClean="0"/>
              <a:t>(</a:t>
            </a:r>
            <a:r>
              <a:rPr lang="hu-HU" sz="2400" i="1" dirty="0" smtClean="0"/>
              <a:t>u,v</a:t>
            </a:r>
            <a:r>
              <a:rPr lang="hu-HU" sz="2400" dirty="0" smtClean="0"/>
              <a:t>)</a:t>
            </a:r>
            <a:endParaRPr lang="en-US" sz="2400" dirty="0"/>
          </a:p>
        </p:txBody>
      </p:sp>
      <p:sp>
        <p:nvSpPr>
          <p:cNvPr id="25" name="Szövegdoboz 24"/>
          <p:cNvSpPr txBox="1"/>
          <p:nvPr/>
        </p:nvSpPr>
        <p:spPr>
          <a:xfrm>
            <a:off x="7539249" y="2645461"/>
            <a:ext cx="853119" cy="523220"/>
          </a:xfrm>
          <a:prstGeom prst="rect">
            <a:avLst/>
          </a:prstGeom>
          <a:noFill/>
        </p:spPr>
        <p:txBody>
          <a:bodyPr wrap="none" rtlCol="0">
            <a:spAutoFit/>
          </a:bodyPr>
          <a:lstStyle/>
          <a:p>
            <a:pPr algn="ctr"/>
            <a:r>
              <a:rPr lang="hu-HU" sz="2800" dirty="0" smtClean="0"/>
              <a:t>(</a:t>
            </a:r>
            <a:r>
              <a:rPr lang="hu-HU" sz="2800" i="1" dirty="0" smtClean="0"/>
              <a:t>u,v</a:t>
            </a:r>
            <a:r>
              <a:rPr lang="hu-HU" sz="2800" dirty="0" smtClean="0"/>
              <a:t>)</a:t>
            </a:r>
            <a:endParaRPr lang="en-US" sz="2800" dirty="0"/>
          </a:p>
        </p:txBody>
      </p:sp>
      <p:sp>
        <p:nvSpPr>
          <p:cNvPr id="26" name="Szövegdoboz 25"/>
          <p:cNvSpPr txBox="1"/>
          <p:nvPr/>
        </p:nvSpPr>
        <p:spPr>
          <a:xfrm>
            <a:off x="3658135" y="4250101"/>
            <a:ext cx="1300356" cy="646331"/>
          </a:xfrm>
          <a:prstGeom prst="rect">
            <a:avLst/>
          </a:prstGeom>
          <a:noFill/>
        </p:spPr>
        <p:txBody>
          <a:bodyPr wrap="none" rtlCol="0">
            <a:spAutoFit/>
          </a:bodyPr>
          <a:lstStyle/>
          <a:p>
            <a:pPr algn="ctr"/>
            <a:r>
              <a:rPr lang="hu-HU" sz="1800" dirty="0" err="1" smtClean="0"/>
              <a:t>Interpolated</a:t>
            </a:r>
            <a:endParaRPr lang="hu-HU" sz="1800" dirty="0" smtClean="0"/>
          </a:p>
          <a:p>
            <a:pPr algn="ctr"/>
            <a:r>
              <a:rPr lang="hu-HU" sz="1800" dirty="0" err="1" smtClean="0"/>
              <a:t>texCoord</a:t>
            </a:r>
            <a:endParaRPr lang="hu-HU" sz="1800" dirty="0" smtClean="0"/>
          </a:p>
        </p:txBody>
      </p:sp>
      <p:sp>
        <p:nvSpPr>
          <p:cNvPr id="27" name="Szövegdoboz 26"/>
          <p:cNvSpPr txBox="1"/>
          <p:nvPr/>
        </p:nvSpPr>
        <p:spPr>
          <a:xfrm>
            <a:off x="7311911" y="4516139"/>
            <a:ext cx="886717" cy="369332"/>
          </a:xfrm>
          <a:prstGeom prst="rect">
            <a:avLst/>
          </a:prstGeom>
          <a:noFill/>
        </p:spPr>
        <p:txBody>
          <a:bodyPr wrap="none" rtlCol="0">
            <a:spAutoFit/>
          </a:bodyPr>
          <a:lstStyle/>
          <a:p>
            <a:pPr algn="ctr"/>
            <a:r>
              <a:rPr lang="hu-HU" sz="1800" dirty="0" err="1" smtClean="0"/>
              <a:t>Texture</a:t>
            </a:r>
            <a:endParaRPr lang="hu-HU" sz="1800" dirty="0" smtClean="0"/>
          </a:p>
        </p:txBody>
      </p:sp>
      <p:sp>
        <p:nvSpPr>
          <p:cNvPr id="3" name="Romboid 2"/>
          <p:cNvSpPr/>
          <p:nvPr/>
        </p:nvSpPr>
        <p:spPr>
          <a:xfrm rot="5400000">
            <a:off x="-504563" y="2240869"/>
            <a:ext cx="4284476" cy="972108"/>
          </a:xfrm>
          <a:prstGeom prst="parallelogram">
            <a:avLst>
              <a:gd name="adj" fmla="val 15815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Romboid 3"/>
          <p:cNvSpPr/>
          <p:nvPr/>
        </p:nvSpPr>
        <p:spPr>
          <a:xfrm rot="5400000">
            <a:off x="935596" y="2257178"/>
            <a:ext cx="4284476" cy="972108"/>
          </a:xfrm>
          <a:prstGeom prst="parallelogram">
            <a:avLst>
              <a:gd name="adj" fmla="val 15815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Romboid 5"/>
          <p:cNvSpPr/>
          <p:nvPr/>
        </p:nvSpPr>
        <p:spPr>
          <a:xfrm rot="5400000">
            <a:off x="2159733" y="2329186"/>
            <a:ext cx="4284476" cy="972108"/>
          </a:xfrm>
          <a:prstGeom prst="parallelogram">
            <a:avLst>
              <a:gd name="adj" fmla="val 15815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 name="Ellipszis 19"/>
          <p:cNvSpPr/>
          <p:nvPr/>
        </p:nvSpPr>
        <p:spPr>
          <a:xfrm>
            <a:off x="1043610" y="3248981"/>
            <a:ext cx="179055" cy="157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Ellipszis 28"/>
          <p:cNvSpPr/>
          <p:nvPr/>
        </p:nvSpPr>
        <p:spPr>
          <a:xfrm>
            <a:off x="2034202" y="2054251"/>
            <a:ext cx="179055" cy="157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Ellipszis 29"/>
          <p:cNvSpPr/>
          <p:nvPr/>
        </p:nvSpPr>
        <p:spPr>
          <a:xfrm>
            <a:off x="3474363" y="2074343"/>
            <a:ext cx="179055" cy="157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Ellipszis 30"/>
          <p:cNvSpPr/>
          <p:nvPr/>
        </p:nvSpPr>
        <p:spPr>
          <a:xfrm>
            <a:off x="2502254" y="3230950"/>
            <a:ext cx="179055" cy="157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églalap 10"/>
          <p:cNvSpPr/>
          <p:nvPr/>
        </p:nvSpPr>
        <p:spPr>
          <a:xfrm>
            <a:off x="176615" y="5231968"/>
            <a:ext cx="7578655" cy="1631216"/>
          </a:xfrm>
          <a:prstGeom prst="rect">
            <a:avLst/>
          </a:prstGeom>
          <a:solidFill>
            <a:schemeClr val="accent3">
              <a:lumMod val="20000"/>
              <a:lumOff val="80000"/>
            </a:schemeClr>
          </a:solidFill>
          <a:ln>
            <a:solidFill>
              <a:schemeClr val="accent6">
                <a:lumMod val="50000"/>
              </a:schemeClr>
            </a:solidFill>
          </a:ln>
        </p:spPr>
        <p:txBody>
          <a:bodyPr wrap="square">
            <a:spAutoFit/>
          </a:bodyPr>
          <a:lstStyle/>
          <a:p>
            <a:r>
              <a:rPr lang="en-US" sz="1600" b="1" dirty="0">
                <a:latin typeface="Courier New" panose="02070309020205020404" pitchFamily="49" charset="0"/>
                <a:cs typeface="Courier New" panose="02070309020205020404" pitchFamily="49" charset="0"/>
              </a:rPr>
              <a:t>layout(location = 0) in vec2 </a:t>
            </a:r>
            <a:r>
              <a:rPr lang="en-US" sz="1600" b="1" dirty="0" smtClean="0">
                <a:latin typeface="Courier New" panose="02070309020205020404" pitchFamily="49" charset="0"/>
                <a:cs typeface="Courier New" panose="02070309020205020404" pitchFamily="49" charset="0"/>
              </a:rPr>
              <a:t>v</a:t>
            </a:r>
            <a:r>
              <a:rPr lang="hu-HU" sz="1600" b="1" dirty="0" smtClean="0">
                <a:latin typeface="Courier New" panose="02070309020205020404" pitchFamily="49" charset="0"/>
                <a:cs typeface="Courier New" panose="02070309020205020404" pitchFamily="49" charset="0"/>
              </a:rPr>
              <a:t>p</a:t>
            </a:r>
            <a:r>
              <a:rPr lang="en-US" sz="1600" b="1" dirty="0" smtClean="0">
                <a:latin typeface="Courier New" panose="02070309020205020404" pitchFamily="49" charset="0"/>
                <a:cs typeface="Courier New" panose="02070309020205020404" pitchFamily="49" charset="0"/>
              </a:rPr>
              <a:t>;</a:t>
            </a:r>
            <a:r>
              <a:rPr lang="hu-HU" sz="1600" b="1"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Attrib</a:t>
            </a:r>
            <a:r>
              <a:rPr lang="en-US" sz="1600" b="1" dirty="0">
                <a:latin typeface="Courier New" panose="02070309020205020404" pitchFamily="49" charset="0"/>
                <a:cs typeface="Courier New" panose="02070309020205020404" pitchFamily="49" charset="0"/>
              </a:rPr>
              <a:t> Array </a:t>
            </a:r>
            <a:r>
              <a:rPr lang="en-US" sz="1600" b="1" dirty="0" smtClean="0">
                <a:latin typeface="Courier New" panose="02070309020205020404" pitchFamily="49" charset="0"/>
                <a:cs typeface="Courier New" panose="02070309020205020404" pitchFamily="49" charset="0"/>
              </a:rPr>
              <a:t>0</a:t>
            </a:r>
            <a:endParaRPr lang="en-US" sz="1600" b="1" dirty="0">
              <a:latin typeface="Courier New" panose="02070309020205020404" pitchFamily="49" charset="0"/>
              <a:cs typeface="Courier New" panose="02070309020205020404" pitchFamily="49" charset="0"/>
            </a:endParaRPr>
          </a:p>
          <a:p>
            <a:r>
              <a:rPr lang="en-US" sz="1600" b="1" dirty="0">
                <a:solidFill>
                  <a:srgbClr val="FF0000"/>
                </a:solidFill>
                <a:latin typeface="Courier New" panose="02070309020205020404" pitchFamily="49" charset="0"/>
                <a:cs typeface="Courier New" panose="02070309020205020404" pitchFamily="49" charset="0"/>
              </a:rPr>
              <a:t>out vec2 </a:t>
            </a:r>
            <a:r>
              <a:rPr lang="hu-HU" sz="1600" b="1" dirty="0" err="1" smtClean="0">
                <a:solidFill>
                  <a:srgbClr val="FF0000"/>
                </a:solidFill>
                <a:latin typeface="Courier New" panose="02070309020205020404" pitchFamily="49" charset="0"/>
                <a:cs typeface="Courier New" panose="02070309020205020404" pitchFamily="49" charset="0"/>
              </a:rPr>
              <a:t>uv</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output attribute</a:t>
            </a:r>
          </a:p>
          <a:p>
            <a:endParaRPr lang="en-US" sz="4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void main() {</a:t>
            </a:r>
          </a:p>
          <a:p>
            <a:r>
              <a:rPr lang="hu-HU" sz="1600" b="1" dirty="0" smtClean="0">
                <a:latin typeface="Courier New" panose="02070309020205020404" pitchFamily="49" charset="0"/>
                <a:cs typeface="Courier New" panose="02070309020205020404" pitchFamily="49" charset="0"/>
              </a:rPr>
              <a:t>   </a:t>
            </a:r>
            <a:r>
              <a:rPr lang="hu-HU" sz="1600" b="1" dirty="0" err="1" smtClean="0">
                <a:latin typeface="Courier New" panose="02070309020205020404" pitchFamily="49" charset="0"/>
                <a:cs typeface="Courier New" panose="02070309020205020404" pitchFamily="49" charset="0"/>
              </a:rPr>
              <a:t>uv</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a:t>
            </a:r>
            <a:r>
              <a:rPr lang="hu-HU" sz="1600" b="1" dirty="0" err="1" smtClean="0">
                <a:latin typeface="Courier New" panose="02070309020205020404" pitchFamily="49" charset="0"/>
                <a:cs typeface="Courier New" panose="02070309020205020404" pitchFamily="49" charset="0"/>
              </a:rPr>
              <a:t>vp</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vec2(1, 1)) / 2</a:t>
            </a:r>
            <a:r>
              <a:rPr lang="en-US" sz="1600" b="1" dirty="0" smtClean="0">
                <a:latin typeface="Courier New" panose="02070309020205020404" pitchFamily="49" charset="0"/>
                <a:cs typeface="Courier New" panose="02070309020205020404" pitchFamily="49" charset="0"/>
              </a:rPr>
              <a:t>;</a:t>
            </a:r>
            <a:r>
              <a:rPr lang="hu-HU" sz="1600" b="1"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clipping </a:t>
            </a:r>
            <a:r>
              <a:rPr lang="en-US" sz="1600" b="1" dirty="0">
                <a:latin typeface="Courier New" panose="02070309020205020404" pitchFamily="49" charset="0"/>
                <a:cs typeface="Courier New" panose="02070309020205020404" pitchFamily="49" charset="0"/>
              </a:rPr>
              <a:t>to texture space</a:t>
            </a:r>
          </a:p>
          <a:p>
            <a:r>
              <a:rPr lang="hu-HU"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gl_Position</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vec4(v</a:t>
            </a:r>
            <a:r>
              <a:rPr lang="hu-HU" sz="1600" b="1" dirty="0" smtClean="0">
                <a:latin typeface="Courier New" panose="02070309020205020404" pitchFamily="49" charset="0"/>
                <a:cs typeface="Courier New" panose="02070309020205020404" pitchFamily="49" charset="0"/>
              </a:rPr>
              <a:t>p</a:t>
            </a:r>
            <a:r>
              <a:rPr lang="en-US" sz="1600" b="1" dirty="0" smtClean="0">
                <a:latin typeface="Courier New" panose="02070309020205020404" pitchFamily="49" charset="0"/>
                <a:cs typeface="Courier New" panose="02070309020205020404" pitchFamily="49" charset="0"/>
              </a:rPr>
              <a:t>.x</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v</a:t>
            </a:r>
            <a:r>
              <a:rPr lang="hu-HU" sz="1600" b="1" dirty="0" smtClean="0">
                <a:latin typeface="Courier New" panose="02070309020205020404" pitchFamily="49" charset="0"/>
                <a:cs typeface="Courier New" panose="02070309020205020404" pitchFamily="49" charset="0"/>
              </a:rPr>
              <a:t>p</a:t>
            </a:r>
            <a:r>
              <a:rPr lang="en-US" sz="1600" b="1" dirty="0" smtClean="0">
                <a:latin typeface="Courier New" panose="02070309020205020404" pitchFamily="49" charset="0"/>
                <a:cs typeface="Courier New" panose="02070309020205020404" pitchFamily="49" charset="0"/>
              </a:rPr>
              <a:t>.y</a:t>
            </a:r>
            <a:r>
              <a:rPr lang="en-US" sz="1600" b="1" dirty="0">
                <a:latin typeface="Courier New" panose="02070309020205020404" pitchFamily="49" charset="0"/>
                <a:cs typeface="Courier New" panose="02070309020205020404" pitchFamily="49" charset="0"/>
              </a:rPr>
              <a:t>, 0, 1</a:t>
            </a:r>
            <a:r>
              <a:rPr lang="en-US" sz="1600" b="1" dirty="0" smtClean="0">
                <a:latin typeface="Courier New" panose="02070309020205020404" pitchFamily="49" charset="0"/>
                <a:cs typeface="Courier New" panose="02070309020205020404" pitchFamily="49" charset="0"/>
              </a:rPr>
              <a:t>);</a:t>
            </a:r>
            <a:endParaRPr lang="hu-HU" sz="1600" b="1" dirty="0" smtClean="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p:txBody>
      </p:sp>
      <p:sp>
        <p:nvSpPr>
          <p:cNvPr id="2" name="Cím 1"/>
          <p:cNvSpPr>
            <a:spLocks noGrp="1"/>
          </p:cNvSpPr>
          <p:nvPr>
            <p:ph type="title"/>
          </p:nvPr>
        </p:nvSpPr>
        <p:spPr>
          <a:xfrm>
            <a:off x="5148065" y="-135396"/>
            <a:ext cx="3995934" cy="1143000"/>
          </a:xfrm>
        </p:spPr>
        <p:txBody>
          <a:bodyPr/>
          <a:lstStyle/>
          <a:p>
            <a:r>
              <a:rPr lang="en-US" dirty="0" smtClean="0">
                <a:solidFill>
                  <a:srgbClr val="FF0000"/>
                </a:solidFill>
              </a:rPr>
              <a:t>Image viewer</a:t>
            </a:r>
            <a:endParaRPr lang="en-US" dirty="0">
              <a:solidFill>
                <a:srgbClr val="FF0000"/>
              </a:solidFill>
            </a:endParaRPr>
          </a:p>
        </p:txBody>
      </p:sp>
      <p:sp>
        <p:nvSpPr>
          <p:cNvPr id="12" name="Téglalap 11"/>
          <p:cNvSpPr/>
          <p:nvPr/>
        </p:nvSpPr>
        <p:spPr>
          <a:xfrm>
            <a:off x="2" y="11283"/>
            <a:ext cx="4958491" cy="830997"/>
          </a:xfrm>
          <a:prstGeom prst="rect">
            <a:avLst/>
          </a:prstGeom>
          <a:solidFill>
            <a:schemeClr val="accent6">
              <a:lumMod val="20000"/>
              <a:lumOff val="80000"/>
            </a:schemeClr>
          </a:solidFill>
          <a:ln>
            <a:solidFill>
              <a:schemeClr val="accent6">
                <a:lumMod val="50000"/>
              </a:schemeClr>
            </a:solidFill>
          </a:ln>
        </p:spPr>
        <p:txBody>
          <a:bodyPr wrap="square">
            <a:spAutoFit/>
          </a:bodyPr>
          <a:lstStyle/>
          <a:p>
            <a:r>
              <a:rPr lang="hu-HU" sz="1600" b="1" dirty="0" err="1">
                <a:latin typeface="Courier New" panose="02070309020205020404" pitchFamily="49" charset="0"/>
                <a:cs typeface="Courier New" panose="02070309020205020404" pitchFamily="49" charset="0"/>
              </a:rPr>
              <a:t>f</a:t>
            </a:r>
            <a:r>
              <a:rPr lang="hu-HU" sz="1600" b="1" dirty="0" err="1" smtClean="0">
                <a:latin typeface="Courier New" panose="02070309020205020404" pitchFamily="49" charset="0"/>
                <a:cs typeface="Courier New" panose="02070309020205020404" pitchFamily="49" charset="0"/>
              </a:rPr>
              <a:t>loat</a:t>
            </a:r>
            <a:r>
              <a:rPr lang="hu-HU" sz="1600" b="1" dirty="0" smtClean="0">
                <a:latin typeface="Courier New" panose="02070309020205020404" pitchFamily="49" charset="0"/>
                <a:cs typeface="Courier New" panose="02070309020205020404" pitchFamily="49" charset="0"/>
              </a:rPr>
              <a:t> </a:t>
            </a:r>
            <a:r>
              <a:rPr lang="hu-HU" sz="1600" b="1" dirty="0" err="1" smtClean="0">
                <a:latin typeface="Courier New" panose="02070309020205020404" pitchFamily="49" charset="0"/>
                <a:cs typeface="Courier New" panose="02070309020205020404" pitchFamily="49" charset="0"/>
              </a:rPr>
              <a:t>vtx</a:t>
            </a:r>
            <a:r>
              <a:rPr lang="hu-HU" sz="1600" b="1"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{-1,-1, 1,-1, 1,1, -1, 1};</a:t>
            </a:r>
            <a:endParaRPr lang="hu-HU" sz="1600" b="1" dirty="0" smtClean="0">
              <a:latin typeface="Courier New" panose="02070309020205020404" pitchFamily="49" charset="0"/>
              <a:cs typeface="Courier New" panose="02070309020205020404" pitchFamily="49" charset="0"/>
            </a:endParaRPr>
          </a:p>
          <a:p>
            <a:r>
              <a:rPr lang="en-US" sz="1600" b="1" dirty="0" err="1" smtClean="0">
                <a:latin typeface="Courier New" panose="02070309020205020404" pitchFamily="49" charset="0"/>
                <a:cs typeface="Courier New" panose="02070309020205020404" pitchFamily="49" charset="0"/>
              </a:rPr>
              <a:t>glBufferData</a:t>
            </a:r>
            <a:r>
              <a:rPr lang="en-US" sz="1600" b="1" dirty="0" smtClean="0">
                <a:latin typeface="Courier New" panose="02070309020205020404" pitchFamily="49" charset="0"/>
                <a:cs typeface="Courier New" panose="02070309020205020404" pitchFamily="49" charset="0"/>
              </a:rPr>
              <a:t>(GL_ARRAY_BUFFER</a:t>
            </a:r>
            <a:r>
              <a:rPr lang="en-US" sz="1600" b="1" dirty="0">
                <a:latin typeface="Courier New" panose="02070309020205020404" pitchFamily="49" charset="0"/>
                <a:cs typeface="Courier New" panose="02070309020205020404" pitchFamily="49" charset="0"/>
              </a:rPr>
              <a:t>, </a:t>
            </a:r>
            <a:endParaRPr lang="en-US" sz="1600" b="1" dirty="0" smtClean="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sizeof</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vtx</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vtx</a:t>
            </a:r>
            <a:r>
              <a:rPr lang="en-US" sz="1600" b="1" dirty="0" smtClean="0">
                <a:latin typeface="Courier New" panose="02070309020205020404" pitchFamily="49" charset="0"/>
                <a:cs typeface="Courier New" panose="02070309020205020404" pitchFamily="49" charset="0"/>
              </a:rPr>
              <a:t>, GL_STATIC_DRAW</a:t>
            </a:r>
            <a:r>
              <a:rPr lang="en-US" sz="1600" b="1" dirty="0">
                <a:latin typeface="Courier New" panose="02070309020205020404" pitchFamily="49" charset="0"/>
                <a:cs typeface="Courier New" panose="02070309020205020404" pitchFamily="49" charset="0"/>
              </a:rPr>
              <a:t>);   </a:t>
            </a:r>
          </a:p>
        </p:txBody>
      </p:sp>
      <p:sp>
        <p:nvSpPr>
          <p:cNvPr id="32" name="Téglalap 31"/>
          <p:cNvSpPr/>
          <p:nvPr/>
        </p:nvSpPr>
        <p:spPr>
          <a:xfrm>
            <a:off x="5045183" y="3049265"/>
            <a:ext cx="4054430" cy="1908215"/>
          </a:xfrm>
          <a:prstGeom prst="rect">
            <a:avLst/>
          </a:prstGeom>
          <a:solidFill>
            <a:schemeClr val="accent5">
              <a:lumMod val="20000"/>
              <a:lumOff val="80000"/>
            </a:schemeClr>
          </a:solidFill>
          <a:ln>
            <a:solidFill>
              <a:schemeClr val="accent6">
                <a:lumMod val="50000"/>
              </a:schemeClr>
            </a:solidFill>
          </a:ln>
        </p:spPr>
        <p:txBody>
          <a:bodyPr wrap="square">
            <a:spAutoFit/>
          </a:bodyPr>
          <a:lstStyle/>
          <a:p>
            <a:r>
              <a:rPr lang="en-US" sz="1600" b="1" dirty="0" smtClean="0">
                <a:latin typeface="Courier New" panose="02070309020205020404" pitchFamily="49" charset="0"/>
                <a:cs typeface="Courier New" panose="02070309020205020404" pitchFamily="49" charset="0"/>
              </a:rPr>
              <a:t>uniform </a:t>
            </a:r>
            <a:r>
              <a:rPr lang="en-US" sz="1600" b="1" dirty="0">
                <a:latin typeface="Courier New" panose="02070309020205020404" pitchFamily="49" charset="0"/>
                <a:cs typeface="Courier New" panose="02070309020205020404" pitchFamily="49" charset="0"/>
              </a:rPr>
              <a:t>sampler2D </a:t>
            </a:r>
            <a:r>
              <a:rPr lang="en-US" sz="1600" b="1" dirty="0" err="1">
                <a:latin typeface="Courier New" panose="02070309020205020404" pitchFamily="49" charset="0"/>
                <a:cs typeface="Courier New" panose="02070309020205020404" pitchFamily="49" charset="0"/>
              </a:rPr>
              <a:t>textureUnit</a:t>
            </a:r>
            <a:r>
              <a:rPr lang="en-US" sz="1600" b="1" dirty="0">
                <a:latin typeface="Courier New" panose="02070309020205020404" pitchFamily="49" charset="0"/>
                <a:cs typeface="Courier New" panose="02070309020205020404" pitchFamily="49" charset="0"/>
              </a:rPr>
              <a:t>;</a:t>
            </a:r>
          </a:p>
          <a:p>
            <a:r>
              <a:rPr lang="en-US" sz="1600" b="1" dirty="0" smtClean="0">
                <a:solidFill>
                  <a:srgbClr val="FF0000"/>
                </a:solidFill>
                <a:latin typeface="Courier New" panose="02070309020205020404" pitchFamily="49" charset="0"/>
                <a:cs typeface="Courier New" panose="02070309020205020404" pitchFamily="49" charset="0"/>
              </a:rPr>
              <a:t>in </a:t>
            </a:r>
            <a:r>
              <a:rPr lang="en-US" sz="1600" b="1" dirty="0">
                <a:solidFill>
                  <a:srgbClr val="FF0000"/>
                </a:solidFill>
                <a:latin typeface="Courier New" panose="02070309020205020404" pitchFamily="49" charset="0"/>
                <a:cs typeface="Courier New" panose="02070309020205020404" pitchFamily="49" charset="0"/>
              </a:rPr>
              <a:t>vec2 </a:t>
            </a:r>
            <a:r>
              <a:rPr lang="en-US" sz="1600" b="1" dirty="0" err="1" smtClean="0">
                <a:solidFill>
                  <a:srgbClr val="FF0000"/>
                </a:solidFill>
                <a:latin typeface="Courier New" panose="02070309020205020404" pitchFamily="49" charset="0"/>
                <a:cs typeface="Courier New" panose="02070309020205020404" pitchFamily="49" charset="0"/>
              </a:rPr>
              <a:t>uv</a:t>
            </a:r>
            <a:r>
              <a:rPr lang="en-US" sz="1600" b="1" dirty="0" smtClean="0">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p>
          <a:p>
            <a:r>
              <a:rPr lang="en-US" sz="1600" b="1" dirty="0" smtClean="0">
                <a:latin typeface="Courier New" panose="02070309020205020404" pitchFamily="49" charset="0"/>
                <a:cs typeface="Courier New" panose="02070309020205020404" pitchFamily="49" charset="0"/>
              </a:rPr>
              <a:t>out </a:t>
            </a:r>
            <a:r>
              <a:rPr lang="en-US" sz="1600" b="1" dirty="0">
                <a:latin typeface="Courier New" panose="02070309020205020404" pitchFamily="49" charset="0"/>
                <a:cs typeface="Courier New" panose="02070309020205020404" pitchFamily="49" charset="0"/>
              </a:rPr>
              <a:t>vec4 </a:t>
            </a:r>
            <a:r>
              <a:rPr lang="en-US" sz="1600" b="1" dirty="0" err="1">
                <a:latin typeface="Courier New" panose="02070309020205020404" pitchFamily="49" charset="0"/>
                <a:cs typeface="Courier New" panose="02070309020205020404" pitchFamily="49" charset="0"/>
              </a:rPr>
              <a:t>fragmentColor</a:t>
            </a:r>
            <a:r>
              <a:rPr lang="en-US" sz="1600" b="1" dirty="0" smtClean="0">
                <a:latin typeface="Courier New" panose="02070309020205020404" pitchFamily="49" charset="0"/>
                <a:cs typeface="Courier New" panose="02070309020205020404" pitchFamily="49" charset="0"/>
              </a:rPr>
              <a:t>;</a:t>
            </a:r>
          </a:p>
          <a:p>
            <a:endParaRPr lang="en-US" sz="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void main() {</a:t>
            </a: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fragmentColor</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endParaRPr lang="en-US" sz="1600" b="1" dirty="0" smtClean="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texture(</a:t>
            </a:r>
            <a:r>
              <a:rPr lang="en-US" sz="1600" b="1" dirty="0" err="1" smtClean="0">
                <a:latin typeface="Courier New" panose="02070309020205020404" pitchFamily="49" charset="0"/>
                <a:cs typeface="Courier New" panose="02070309020205020404" pitchFamily="49" charset="0"/>
              </a:rPr>
              <a:t>textureUnit</a:t>
            </a:r>
            <a:r>
              <a:rPr lang="en-US" sz="1600" b="1"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uv</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5114625"/>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3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mboid 2"/>
          <p:cNvSpPr/>
          <p:nvPr/>
        </p:nvSpPr>
        <p:spPr>
          <a:xfrm rot="5400000">
            <a:off x="5796137" y="2329186"/>
            <a:ext cx="4284476" cy="972108"/>
          </a:xfrm>
          <a:prstGeom prst="parallelogram">
            <a:avLst>
              <a:gd name="adj" fmla="val 158155"/>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zövegdoboz 3"/>
          <p:cNvSpPr txBox="1"/>
          <p:nvPr/>
        </p:nvSpPr>
        <p:spPr>
          <a:xfrm>
            <a:off x="263702" y="3168681"/>
            <a:ext cx="864339" cy="369332"/>
          </a:xfrm>
          <a:prstGeom prst="rect">
            <a:avLst/>
          </a:prstGeom>
          <a:noFill/>
        </p:spPr>
        <p:txBody>
          <a:bodyPr wrap="none" rtlCol="0">
            <a:spAutoFit/>
          </a:bodyPr>
          <a:lstStyle/>
          <a:p>
            <a:r>
              <a:rPr lang="hu-HU" sz="1800" dirty="0" smtClean="0"/>
              <a:t>(</a:t>
            </a:r>
            <a:r>
              <a:rPr lang="hu-HU" sz="1800" dirty="0" err="1" smtClean="0"/>
              <a:t>vl</a:t>
            </a:r>
            <a:r>
              <a:rPr lang="hu-HU" sz="1800" dirty="0" smtClean="0"/>
              <a:t>, vb)</a:t>
            </a:r>
            <a:endParaRPr lang="en-US" sz="1800" dirty="0"/>
          </a:p>
        </p:txBody>
      </p:sp>
      <p:sp>
        <p:nvSpPr>
          <p:cNvPr id="5" name="Szövegdoboz 4"/>
          <p:cNvSpPr txBox="1"/>
          <p:nvPr/>
        </p:nvSpPr>
        <p:spPr>
          <a:xfrm>
            <a:off x="1307094" y="2027399"/>
            <a:ext cx="816634" cy="369332"/>
          </a:xfrm>
          <a:prstGeom prst="rect">
            <a:avLst/>
          </a:prstGeom>
          <a:noFill/>
        </p:spPr>
        <p:txBody>
          <a:bodyPr wrap="none" rtlCol="0">
            <a:spAutoFit/>
          </a:bodyPr>
          <a:lstStyle/>
          <a:p>
            <a:r>
              <a:rPr lang="hu-HU" sz="1800" dirty="0" smtClean="0"/>
              <a:t>(</a:t>
            </a:r>
            <a:r>
              <a:rPr lang="hu-HU" sz="1800" dirty="0" err="1" smtClean="0"/>
              <a:t>vr</a:t>
            </a:r>
            <a:r>
              <a:rPr lang="hu-HU" sz="1800" dirty="0" smtClean="0"/>
              <a:t>, </a:t>
            </a:r>
            <a:r>
              <a:rPr lang="hu-HU" sz="1800" dirty="0" err="1" smtClean="0"/>
              <a:t>vt</a:t>
            </a:r>
            <a:r>
              <a:rPr lang="hu-HU" sz="1800" dirty="0" smtClean="0"/>
              <a:t>)</a:t>
            </a:r>
            <a:endParaRPr lang="en-US" sz="1800" dirty="0"/>
          </a:p>
        </p:txBody>
      </p:sp>
      <p:sp>
        <p:nvSpPr>
          <p:cNvPr id="6" name="Szövegdoboz 5"/>
          <p:cNvSpPr txBox="1"/>
          <p:nvPr/>
        </p:nvSpPr>
        <p:spPr>
          <a:xfrm>
            <a:off x="2123728" y="3406795"/>
            <a:ext cx="1390124" cy="646331"/>
          </a:xfrm>
          <a:prstGeom prst="rect">
            <a:avLst/>
          </a:prstGeom>
          <a:noFill/>
        </p:spPr>
        <p:txBody>
          <a:bodyPr wrap="none" rtlCol="0">
            <a:spAutoFit/>
          </a:bodyPr>
          <a:lstStyle/>
          <a:p>
            <a:r>
              <a:rPr lang="hu-HU" sz="1800" dirty="0" smtClean="0"/>
              <a:t>NDC: (-1,</a:t>
            </a:r>
            <a:r>
              <a:rPr lang="hu-HU" sz="1800" dirty="0" err="1" smtClean="0"/>
              <a:t>-1</a:t>
            </a:r>
            <a:r>
              <a:rPr lang="hu-HU" sz="1800" dirty="0" smtClean="0"/>
              <a:t>)</a:t>
            </a:r>
          </a:p>
          <a:p>
            <a:r>
              <a:rPr lang="hu-HU" sz="1800" dirty="0" err="1" smtClean="0"/>
              <a:t>Tex</a:t>
            </a:r>
            <a:r>
              <a:rPr lang="hu-HU" sz="1800" dirty="0" smtClean="0"/>
              <a:t>: </a:t>
            </a:r>
            <a:r>
              <a:rPr lang="hu-HU" sz="1800" dirty="0"/>
              <a:t>(0,</a:t>
            </a:r>
            <a:r>
              <a:rPr lang="hu-HU" sz="1800" dirty="0" err="1"/>
              <a:t>0</a:t>
            </a:r>
            <a:r>
              <a:rPr lang="hu-HU" sz="1800" dirty="0" smtClean="0"/>
              <a:t>)</a:t>
            </a:r>
            <a:endParaRPr lang="en-US" sz="1800" dirty="0"/>
          </a:p>
        </p:txBody>
      </p:sp>
      <p:sp>
        <p:nvSpPr>
          <p:cNvPr id="7" name="Szövegdoboz 6"/>
          <p:cNvSpPr txBox="1"/>
          <p:nvPr/>
        </p:nvSpPr>
        <p:spPr>
          <a:xfrm>
            <a:off x="2319994" y="1565735"/>
            <a:ext cx="1495922" cy="646331"/>
          </a:xfrm>
          <a:prstGeom prst="rect">
            <a:avLst/>
          </a:prstGeom>
          <a:noFill/>
        </p:spPr>
        <p:txBody>
          <a:bodyPr wrap="none" rtlCol="0">
            <a:spAutoFit/>
          </a:bodyPr>
          <a:lstStyle/>
          <a:p>
            <a:r>
              <a:rPr lang="hu-HU" sz="1800" dirty="0"/>
              <a:t>NDC</a:t>
            </a:r>
            <a:r>
              <a:rPr lang="hu-HU" sz="1800" dirty="0" smtClean="0"/>
              <a:t>: (+1,</a:t>
            </a:r>
            <a:r>
              <a:rPr lang="hu-HU" sz="1800" dirty="0"/>
              <a:t>+</a:t>
            </a:r>
            <a:r>
              <a:rPr lang="hu-HU" sz="1800" dirty="0" err="1" smtClean="0"/>
              <a:t>1</a:t>
            </a:r>
            <a:r>
              <a:rPr lang="hu-HU" sz="1800" dirty="0" smtClean="0"/>
              <a:t>)</a:t>
            </a:r>
          </a:p>
          <a:p>
            <a:r>
              <a:rPr lang="hu-HU" sz="1800" dirty="0" err="1"/>
              <a:t>Tex</a:t>
            </a:r>
            <a:r>
              <a:rPr lang="hu-HU" sz="1800" dirty="0"/>
              <a:t>: </a:t>
            </a:r>
            <a:r>
              <a:rPr lang="hu-HU" sz="1800" dirty="0" smtClean="0"/>
              <a:t>(1,</a:t>
            </a:r>
            <a:r>
              <a:rPr lang="hu-HU" sz="1800" dirty="0" err="1" smtClean="0"/>
              <a:t>1</a:t>
            </a:r>
            <a:r>
              <a:rPr lang="hu-HU" sz="1800" dirty="0" smtClean="0"/>
              <a:t>)</a:t>
            </a:r>
            <a:endParaRPr lang="en-US" sz="1800" dirty="0"/>
          </a:p>
        </p:txBody>
      </p:sp>
      <p:sp>
        <p:nvSpPr>
          <p:cNvPr id="8" name="Szövegdoboz 7"/>
          <p:cNvSpPr txBox="1"/>
          <p:nvPr/>
        </p:nvSpPr>
        <p:spPr>
          <a:xfrm>
            <a:off x="8424430" y="1726772"/>
            <a:ext cx="675185" cy="400110"/>
          </a:xfrm>
          <a:prstGeom prst="rect">
            <a:avLst/>
          </a:prstGeom>
          <a:noFill/>
        </p:spPr>
        <p:txBody>
          <a:bodyPr wrap="none" rtlCol="0">
            <a:spAutoFit/>
          </a:bodyPr>
          <a:lstStyle/>
          <a:p>
            <a:r>
              <a:rPr lang="hu-HU" dirty="0" smtClean="0"/>
              <a:t>(1,</a:t>
            </a:r>
            <a:r>
              <a:rPr lang="hu-HU" dirty="0" err="1" smtClean="0"/>
              <a:t>1</a:t>
            </a:r>
            <a:r>
              <a:rPr lang="hu-HU" dirty="0" smtClean="0"/>
              <a:t>)</a:t>
            </a:r>
            <a:endParaRPr lang="en-US" dirty="0"/>
          </a:p>
        </p:txBody>
      </p:sp>
      <p:sp>
        <p:nvSpPr>
          <p:cNvPr id="9" name="Szövegdoboz 8"/>
          <p:cNvSpPr txBox="1"/>
          <p:nvPr/>
        </p:nvSpPr>
        <p:spPr>
          <a:xfrm>
            <a:off x="7114729" y="3653015"/>
            <a:ext cx="675185" cy="400110"/>
          </a:xfrm>
          <a:prstGeom prst="rect">
            <a:avLst/>
          </a:prstGeom>
          <a:noFill/>
        </p:spPr>
        <p:txBody>
          <a:bodyPr wrap="none" rtlCol="0">
            <a:spAutoFit/>
          </a:bodyPr>
          <a:lstStyle/>
          <a:p>
            <a:r>
              <a:rPr lang="hu-HU" dirty="0" smtClean="0"/>
              <a:t>(0,</a:t>
            </a:r>
            <a:r>
              <a:rPr lang="hu-HU" dirty="0" err="1" smtClean="0"/>
              <a:t>0</a:t>
            </a:r>
            <a:r>
              <a:rPr lang="hu-HU" dirty="0" smtClean="0"/>
              <a:t>)</a:t>
            </a:r>
            <a:endParaRPr lang="en-US" dirty="0"/>
          </a:p>
        </p:txBody>
      </p:sp>
      <p:cxnSp>
        <p:nvCxnSpPr>
          <p:cNvPr id="10" name="Egyenes összekötő nyíllal 9"/>
          <p:cNvCxnSpPr/>
          <p:nvPr/>
        </p:nvCxnSpPr>
        <p:spPr>
          <a:xfrm flipV="1">
            <a:off x="695871" y="2526993"/>
            <a:ext cx="7094043" cy="794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1" name="Egyenes összekötő nyíllal 10"/>
          <p:cNvCxnSpPr/>
          <p:nvPr/>
        </p:nvCxnSpPr>
        <p:spPr>
          <a:xfrm flipV="1">
            <a:off x="6087559" y="1897138"/>
            <a:ext cx="1702355" cy="629855"/>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Szövegdoboz 11"/>
          <p:cNvSpPr txBox="1"/>
          <p:nvPr/>
        </p:nvSpPr>
        <p:spPr>
          <a:xfrm>
            <a:off x="868514" y="4172037"/>
            <a:ext cx="877163" cy="646331"/>
          </a:xfrm>
          <a:prstGeom prst="rect">
            <a:avLst/>
          </a:prstGeom>
          <a:noFill/>
        </p:spPr>
        <p:txBody>
          <a:bodyPr wrap="none" rtlCol="0">
            <a:spAutoFit/>
          </a:bodyPr>
          <a:lstStyle/>
          <a:p>
            <a:pPr algn="ctr"/>
            <a:r>
              <a:rPr lang="hu-HU" sz="1800" dirty="0" err="1" smtClean="0"/>
              <a:t>Screen</a:t>
            </a:r>
            <a:r>
              <a:rPr lang="hu-HU" sz="1800" dirty="0" smtClean="0"/>
              <a:t>:</a:t>
            </a:r>
          </a:p>
          <a:p>
            <a:pPr algn="ctr"/>
            <a:r>
              <a:rPr lang="hu-HU" sz="1800" dirty="0" err="1" smtClean="0"/>
              <a:t>pixels</a:t>
            </a:r>
            <a:endParaRPr lang="en-US" sz="1800" dirty="0"/>
          </a:p>
        </p:txBody>
      </p:sp>
      <p:sp>
        <p:nvSpPr>
          <p:cNvPr id="13" name="Szövegdoboz 12"/>
          <p:cNvSpPr txBox="1"/>
          <p:nvPr/>
        </p:nvSpPr>
        <p:spPr>
          <a:xfrm>
            <a:off x="2212477" y="3993653"/>
            <a:ext cx="1261884" cy="923330"/>
          </a:xfrm>
          <a:prstGeom prst="rect">
            <a:avLst/>
          </a:prstGeom>
          <a:noFill/>
        </p:spPr>
        <p:txBody>
          <a:bodyPr wrap="none" rtlCol="0">
            <a:spAutoFit/>
          </a:bodyPr>
          <a:lstStyle/>
          <a:p>
            <a:pPr algn="ctr"/>
            <a:r>
              <a:rPr lang="hu-HU" sz="1800" dirty="0" err="1" smtClean="0"/>
              <a:t>Full</a:t>
            </a:r>
            <a:r>
              <a:rPr lang="hu-HU" sz="1800" dirty="0" smtClean="0"/>
              <a:t> </a:t>
            </a:r>
            <a:r>
              <a:rPr lang="hu-HU" sz="1800" dirty="0" err="1" smtClean="0"/>
              <a:t>screen</a:t>
            </a:r>
            <a:r>
              <a:rPr lang="hu-HU" sz="1800" dirty="0" smtClean="0"/>
              <a:t> </a:t>
            </a:r>
          </a:p>
          <a:p>
            <a:pPr algn="ctr"/>
            <a:r>
              <a:rPr lang="hu-HU" sz="1800" dirty="0" err="1" smtClean="0"/>
              <a:t>Textured</a:t>
            </a:r>
            <a:endParaRPr lang="hu-HU" sz="1800" dirty="0" smtClean="0"/>
          </a:p>
          <a:p>
            <a:pPr algn="ctr"/>
            <a:r>
              <a:rPr lang="hu-HU" sz="1800" dirty="0" err="1" smtClean="0"/>
              <a:t>quad</a:t>
            </a:r>
            <a:endParaRPr lang="hu-HU" sz="1800" dirty="0" smtClean="0"/>
          </a:p>
        </p:txBody>
      </p:sp>
      <p:sp>
        <p:nvSpPr>
          <p:cNvPr id="14" name="Szövegdoboz 13"/>
          <p:cNvSpPr txBox="1"/>
          <p:nvPr/>
        </p:nvSpPr>
        <p:spPr>
          <a:xfrm>
            <a:off x="3950652" y="2630576"/>
            <a:ext cx="756938" cy="461665"/>
          </a:xfrm>
          <a:prstGeom prst="rect">
            <a:avLst/>
          </a:prstGeom>
          <a:noFill/>
        </p:spPr>
        <p:txBody>
          <a:bodyPr wrap="none" rtlCol="0">
            <a:spAutoFit/>
          </a:bodyPr>
          <a:lstStyle/>
          <a:p>
            <a:pPr algn="ctr"/>
            <a:r>
              <a:rPr lang="hu-HU" sz="2400" dirty="0" smtClean="0"/>
              <a:t>(</a:t>
            </a:r>
            <a:r>
              <a:rPr lang="hu-HU" sz="2400" i="1" dirty="0" smtClean="0"/>
              <a:t>u,v</a:t>
            </a:r>
            <a:r>
              <a:rPr lang="hu-HU" sz="2400" dirty="0" smtClean="0"/>
              <a:t>)</a:t>
            </a:r>
            <a:endParaRPr lang="en-US" sz="2400" dirty="0"/>
          </a:p>
        </p:txBody>
      </p:sp>
      <p:sp>
        <p:nvSpPr>
          <p:cNvPr id="15" name="Szövegdoboz 14"/>
          <p:cNvSpPr txBox="1"/>
          <p:nvPr/>
        </p:nvSpPr>
        <p:spPr>
          <a:xfrm>
            <a:off x="7359713" y="2645461"/>
            <a:ext cx="1212190" cy="523220"/>
          </a:xfrm>
          <a:prstGeom prst="rect">
            <a:avLst/>
          </a:prstGeom>
          <a:noFill/>
        </p:spPr>
        <p:txBody>
          <a:bodyPr wrap="none" rtlCol="0">
            <a:spAutoFit/>
          </a:bodyPr>
          <a:lstStyle/>
          <a:p>
            <a:pPr algn="ctr"/>
            <a:r>
              <a:rPr lang="hu-HU" sz="2800" dirty="0" smtClean="0"/>
              <a:t>(</a:t>
            </a:r>
            <a:r>
              <a:rPr lang="hu-HU" sz="2800" i="1" dirty="0" smtClean="0"/>
              <a:t>u</a:t>
            </a:r>
            <a:r>
              <a:rPr lang="en-US" sz="2800" i="1" dirty="0" smtClean="0"/>
              <a:t>*</a:t>
            </a:r>
            <a:r>
              <a:rPr lang="hu-HU" sz="2800" i="1" dirty="0" smtClean="0"/>
              <a:t>,v</a:t>
            </a:r>
            <a:r>
              <a:rPr lang="en-US" sz="2800" i="1" dirty="0" smtClean="0"/>
              <a:t>*</a:t>
            </a:r>
            <a:r>
              <a:rPr lang="hu-HU" sz="2800" dirty="0" smtClean="0"/>
              <a:t>)</a:t>
            </a:r>
            <a:endParaRPr lang="en-US" sz="2800" dirty="0"/>
          </a:p>
        </p:txBody>
      </p:sp>
      <p:sp>
        <p:nvSpPr>
          <p:cNvPr id="16" name="Szövegdoboz 15"/>
          <p:cNvSpPr txBox="1"/>
          <p:nvPr/>
        </p:nvSpPr>
        <p:spPr>
          <a:xfrm>
            <a:off x="3658135" y="4250101"/>
            <a:ext cx="1300356" cy="646331"/>
          </a:xfrm>
          <a:prstGeom prst="rect">
            <a:avLst/>
          </a:prstGeom>
          <a:noFill/>
        </p:spPr>
        <p:txBody>
          <a:bodyPr wrap="none" rtlCol="0">
            <a:spAutoFit/>
          </a:bodyPr>
          <a:lstStyle/>
          <a:p>
            <a:pPr algn="ctr"/>
            <a:r>
              <a:rPr lang="hu-HU" sz="1800" dirty="0" err="1" smtClean="0"/>
              <a:t>Interpolated</a:t>
            </a:r>
            <a:endParaRPr lang="hu-HU" sz="1800" dirty="0" smtClean="0"/>
          </a:p>
          <a:p>
            <a:pPr algn="ctr"/>
            <a:r>
              <a:rPr lang="hu-HU" sz="1800" dirty="0" err="1" smtClean="0"/>
              <a:t>texCoord</a:t>
            </a:r>
            <a:endParaRPr lang="hu-HU" sz="1800" dirty="0" smtClean="0"/>
          </a:p>
        </p:txBody>
      </p:sp>
      <p:sp>
        <p:nvSpPr>
          <p:cNvPr id="17" name="Szövegdoboz 16"/>
          <p:cNvSpPr txBox="1"/>
          <p:nvPr/>
        </p:nvSpPr>
        <p:spPr>
          <a:xfrm>
            <a:off x="7311911" y="4516139"/>
            <a:ext cx="886717" cy="369332"/>
          </a:xfrm>
          <a:prstGeom prst="rect">
            <a:avLst/>
          </a:prstGeom>
          <a:noFill/>
        </p:spPr>
        <p:txBody>
          <a:bodyPr wrap="none" rtlCol="0">
            <a:spAutoFit/>
          </a:bodyPr>
          <a:lstStyle/>
          <a:p>
            <a:pPr algn="ctr"/>
            <a:r>
              <a:rPr lang="hu-HU" sz="1800" dirty="0" err="1" smtClean="0"/>
              <a:t>Texture</a:t>
            </a:r>
            <a:endParaRPr lang="hu-HU" sz="1800" dirty="0" smtClean="0"/>
          </a:p>
        </p:txBody>
      </p:sp>
      <p:cxnSp>
        <p:nvCxnSpPr>
          <p:cNvPr id="18" name="Egyenes összekötő nyíllal 17"/>
          <p:cNvCxnSpPr/>
          <p:nvPr/>
        </p:nvCxnSpPr>
        <p:spPr>
          <a:xfrm>
            <a:off x="695869" y="2526571"/>
            <a:ext cx="5391688" cy="0"/>
          </a:xfrm>
          <a:prstGeom prst="straightConnector1">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Folyamatábra: Soros elérésű tárolás 18"/>
          <p:cNvSpPr/>
          <p:nvPr/>
        </p:nvSpPr>
        <p:spPr>
          <a:xfrm>
            <a:off x="5298858" y="1681113"/>
            <a:ext cx="1577398" cy="1707651"/>
          </a:xfrm>
          <a:prstGeom prst="flowChartMagneticTap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mboid 19"/>
          <p:cNvSpPr/>
          <p:nvPr/>
        </p:nvSpPr>
        <p:spPr>
          <a:xfrm rot="5400000">
            <a:off x="-504563" y="2240869"/>
            <a:ext cx="4284476" cy="972108"/>
          </a:xfrm>
          <a:prstGeom prst="parallelogram">
            <a:avLst>
              <a:gd name="adj" fmla="val 15815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Romboid 20"/>
          <p:cNvSpPr/>
          <p:nvPr/>
        </p:nvSpPr>
        <p:spPr>
          <a:xfrm rot="5400000">
            <a:off x="935596" y="2257178"/>
            <a:ext cx="4284476" cy="972108"/>
          </a:xfrm>
          <a:prstGeom prst="parallelogram">
            <a:avLst>
              <a:gd name="adj" fmla="val 15815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2" name="Romboid 21"/>
          <p:cNvSpPr/>
          <p:nvPr/>
        </p:nvSpPr>
        <p:spPr>
          <a:xfrm rot="5400000">
            <a:off x="2159733" y="2329186"/>
            <a:ext cx="4284476" cy="972108"/>
          </a:xfrm>
          <a:prstGeom prst="parallelogram">
            <a:avLst>
              <a:gd name="adj" fmla="val 15815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3" name="Ellipszis 22"/>
          <p:cNvSpPr/>
          <p:nvPr/>
        </p:nvSpPr>
        <p:spPr>
          <a:xfrm>
            <a:off x="1043610" y="3248981"/>
            <a:ext cx="179055" cy="157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Ellipszis 23"/>
          <p:cNvSpPr/>
          <p:nvPr/>
        </p:nvSpPr>
        <p:spPr>
          <a:xfrm>
            <a:off x="2034202" y="2054251"/>
            <a:ext cx="179055" cy="157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Ellipszis 24"/>
          <p:cNvSpPr/>
          <p:nvPr/>
        </p:nvSpPr>
        <p:spPr>
          <a:xfrm>
            <a:off x="3474363" y="2074343"/>
            <a:ext cx="179055" cy="157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Ellipszis 25"/>
          <p:cNvSpPr/>
          <p:nvPr/>
        </p:nvSpPr>
        <p:spPr>
          <a:xfrm>
            <a:off x="2502254" y="3230950"/>
            <a:ext cx="179055" cy="157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églalap 26"/>
          <p:cNvSpPr/>
          <p:nvPr/>
        </p:nvSpPr>
        <p:spPr>
          <a:xfrm>
            <a:off x="176615" y="5231968"/>
            <a:ext cx="7578655" cy="1631216"/>
          </a:xfrm>
          <a:prstGeom prst="rect">
            <a:avLst/>
          </a:prstGeom>
          <a:solidFill>
            <a:schemeClr val="accent3">
              <a:lumMod val="20000"/>
              <a:lumOff val="80000"/>
            </a:schemeClr>
          </a:solidFill>
          <a:ln>
            <a:solidFill>
              <a:schemeClr val="accent6">
                <a:lumMod val="50000"/>
              </a:schemeClr>
            </a:solidFill>
          </a:ln>
        </p:spPr>
        <p:txBody>
          <a:bodyPr wrap="square">
            <a:spAutoFit/>
          </a:bodyPr>
          <a:lstStyle/>
          <a:p>
            <a:r>
              <a:rPr lang="en-US" sz="1600" b="1" dirty="0">
                <a:latin typeface="Courier New" panose="02070309020205020404" pitchFamily="49" charset="0"/>
                <a:cs typeface="Courier New" panose="02070309020205020404" pitchFamily="49" charset="0"/>
              </a:rPr>
              <a:t>layout(location = 0) in vec2 </a:t>
            </a:r>
            <a:r>
              <a:rPr lang="en-US" sz="1600" b="1" dirty="0" smtClean="0">
                <a:latin typeface="Courier New" panose="02070309020205020404" pitchFamily="49" charset="0"/>
                <a:cs typeface="Courier New" panose="02070309020205020404" pitchFamily="49" charset="0"/>
              </a:rPr>
              <a:t>v</a:t>
            </a:r>
            <a:r>
              <a:rPr lang="hu-HU" sz="1600" b="1" dirty="0" smtClean="0">
                <a:latin typeface="Courier New" panose="02070309020205020404" pitchFamily="49" charset="0"/>
                <a:cs typeface="Courier New" panose="02070309020205020404" pitchFamily="49" charset="0"/>
              </a:rPr>
              <a:t>p</a:t>
            </a:r>
            <a:r>
              <a:rPr lang="en-US" sz="1600" b="1" dirty="0" smtClean="0">
                <a:latin typeface="Courier New" panose="02070309020205020404" pitchFamily="49" charset="0"/>
                <a:cs typeface="Courier New" panose="02070309020205020404" pitchFamily="49" charset="0"/>
              </a:rPr>
              <a:t>;</a:t>
            </a:r>
            <a:r>
              <a:rPr lang="hu-HU" sz="1600" b="1"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Attrib</a:t>
            </a:r>
            <a:r>
              <a:rPr lang="en-US" sz="1600" b="1" dirty="0">
                <a:latin typeface="Courier New" panose="02070309020205020404" pitchFamily="49" charset="0"/>
                <a:cs typeface="Courier New" panose="02070309020205020404" pitchFamily="49" charset="0"/>
              </a:rPr>
              <a:t> Array </a:t>
            </a:r>
            <a:r>
              <a:rPr lang="en-US" sz="1600" b="1" dirty="0" smtClean="0">
                <a:latin typeface="Courier New" panose="02070309020205020404" pitchFamily="49" charset="0"/>
                <a:cs typeface="Courier New" panose="02070309020205020404" pitchFamily="49" charset="0"/>
              </a:rPr>
              <a:t>0</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out vec2 </a:t>
            </a:r>
            <a:r>
              <a:rPr lang="hu-HU" sz="1600" b="1" dirty="0" err="1" smtClean="0">
                <a:latin typeface="Courier New" panose="02070309020205020404" pitchFamily="49" charset="0"/>
                <a:cs typeface="Courier New" panose="02070309020205020404" pitchFamily="49" charset="0"/>
              </a:rPr>
              <a:t>uv</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output attribute</a:t>
            </a:r>
          </a:p>
          <a:p>
            <a:endParaRPr lang="en-US" sz="4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void main() {</a:t>
            </a:r>
          </a:p>
          <a:p>
            <a:r>
              <a:rPr lang="hu-HU" sz="1600" b="1" dirty="0" smtClean="0">
                <a:latin typeface="Courier New" panose="02070309020205020404" pitchFamily="49" charset="0"/>
                <a:cs typeface="Courier New" panose="02070309020205020404" pitchFamily="49" charset="0"/>
              </a:rPr>
              <a:t>   </a:t>
            </a:r>
            <a:r>
              <a:rPr lang="hu-HU" sz="1600" b="1" dirty="0" err="1" smtClean="0">
                <a:latin typeface="Courier New" panose="02070309020205020404" pitchFamily="49" charset="0"/>
                <a:cs typeface="Courier New" panose="02070309020205020404" pitchFamily="49" charset="0"/>
              </a:rPr>
              <a:t>uv</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a:t>
            </a:r>
            <a:r>
              <a:rPr lang="hu-HU" sz="1600" b="1" dirty="0" err="1" smtClean="0">
                <a:latin typeface="Courier New" panose="02070309020205020404" pitchFamily="49" charset="0"/>
                <a:cs typeface="Courier New" panose="02070309020205020404" pitchFamily="49" charset="0"/>
              </a:rPr>
              <a:t>vp</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vec2(1, 1)) / 2</a:t>
            </a:r>
            <a:r>
              <a:rPr lang="en-US" sz="1600" b="1" dirty="0" smtClean="0">
                <a:latin typeface="Courier New" panose="02070309020205020404" pitchFamily="49" charset="0"/>
                <a:cs typeface="Courier New" panose="02070309020205020404" pitchFamily="49" charset="0"/>
              </a:rPr>
              <a:t>;</a:t>
            </a:r>
            <a:r>
              <a:rPr lang="hu-HU" sz="1600" b="1"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clipping </a:t>
            </a:r>
            <a:r>
              <a:rPr lang="en-US" sz="1600" b="1" dirty="0">
                <a:latin typeface="Courier New" panose="02070309020205020404" pitchFamily="49" charset="0"/>
                <a:cs typeface="Courier New" panose="02070309020205020404" pitchFamily="49" charset="0"/>
              </a:rPr>
              <a:t>to texture space</a:t>
            </a:r>
          </a:p>
          <a:p>
            <a:r>
              <a:rPr lang="hu-HU"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gl_Position</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vec4(v</a:t>
            </a:r>
            <a:r>
              <a:rPr lang="hu-HU" sz="1600" b="1" dirty="0" smtClean="0">
                <a:latin typeface="Courier New" panose="02070309020205020404" pitchFamily="49" charset="0"/>
                <a:cs typeface="Courier New" panose="02070309020205020404" pitchFamily="49" charset="0"/>
              </a:rPr>
              <a:t>p</a:t>
            </a:r>
            <a:r>
              <a:rPr lang="en-US" sz="1600" b="1" dirty="0" smtClean="0">
                <a:latin typeface="Courier New" panose="02070309020205020404" pitchFamily="49" charset="0"/>
                <a:cs typeface="Courier New" panose="02070309020205020404" pitchFamily="49" charset="0"/>
              </a:rPr>
              <a:t>.x</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v</a:t>
            </a:r>
            <a:r>
              <a:rPr lang="hu-HU" sz="1600" b="1" dirty="0" smtClean="0">
                <a:latin typeface="Courier New" panose="02070309020205020404" pitchFamily="49" charset="0"/>
                <a:cs typeface="Courier New" panose="02070309020205020404" pitchFamily="49" charset="0"/>
              </a:rPr>
              <a:t>p</a:t>
            </a:r>
            <a:r>
              <a:rPr lang="en-US" sz="1600" b="1" dirty="0" smtClean="0">
                <a:latin typeface="Courier New" panose="02070309020205020404" pitchFamily="49" charset="0"/>
                <a:cs typeface="Courier New" panose="02070309020205020404" pitchFamily="49" charset="0"/>
              </a:rPr>
              <a:t>.y</a:t>
            </a:r>
            <a:r>
              <a:rPr lang="en-US" sz="1600" b="1" dirty="0">
                <a:latin typeface="Courier New" panose="02070309020205020404" pitchFamily="49" charset="0"/>
                <a:cs typeface="Courier New" panose="02070309020205020404" pitchFamily="49" charset="0"/>
              </a:rPr>
              <a:t>, 0, 1</a:t>
            </a:r>
            <a:r>
              <a:rPr lang="en-US" sz="1600" b="1" dirty="0" smtClean="0">
                <a:latin typeface="Courier New" panose="02070309020205020404" pitchFamily="49" charset="0"/>
                <a:cs typeface="Courier New" panose="02070309020205020404" pitchFamily="49" charset="0"/>
              </a:rPr>
              <a:t>);</a:t>
            </a:r>
            <a:endParaRPr lang="hu-HU" sz="1600" b="1" dirty="0" smtClean="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p:txBody>
      </p:sp>
      <p:sp>
        <p:nvSpPr>
          <p:cNvPr id="28" name="Cím 1"/>
          <p:cNvSpPr>
            <a:spLocks noGrp="1"/>
          </p:cNvSpPr>
          <p:nvPr>
            <p:ph type="title"/>
          </p:nvPr>
        </p:nvSpPr>
        <p:spPr>
          <a:xfrm>
            <a:off x="5148065" y="-135396"/>
            <a:ext cx="3995934" cy="1143000"/>
          </a:xfrm>
        </p:spPr>
        <p:txBody>
          <a:bodyPr/>
          <a:lstStyle/>
          <a:p>
            <a:r>
              <a:rPr lang="en-US" dirty="0" smtClean="0">
                <a:solidFill>
                  <a:srgbClr val="FF0000"/>
                </a:solidFill>
              </a:rPr>
              <a:t>Image viewer</a:t>
            </a:r>
            <a:endParaRPr lang="en-US" dirty="0">
              <a:solidFill>
                <a:srgbClr val="FF0000"/>
              </a:solidFill>
            </a:endParaRPr>
          </a:p>
        </p:txBody>
      </p:sp>
      <p:sp>
        <p:nvSpPr>
          <p:cNvPr id="29" name="Téglalap 28"/>
          <p:cNvSpPr/>
          <p:nvPr/>
        </p:nvSpPr>
        <p:spPr>
          <a:xfrm>
            <a:off x="2" y="11283"/>
            <a:ext cx="4958491" cy="830997"/>
          </a:xfrm>
          <a:prstGeom prst="rect">
            <a:avLst/>
          </a:prstGeom>
          <a:solidFill>
            <a:schemeClr val="accent6">
              <a:lumMod val="20000"/>
              <a:lumOff val="80000"/>
            </a:schemeClr>
          </a:solidFill>
          <a:ln>
            <a:solidFill>
              <a:schemeClr val="accent6">
                <a:lumMod val="50000"/>
              </a:schemeClr>
            </a:solidFill>
          </a:ln>
        </p:spPr>
        <p:txBody>
          <a:bodyPr wrap="square">
            <a:spAutoFit/>
          </a:bodyPr>
          <a:lstStyle/>
          <a:p>
            <a:r>
              <a:rPr lang="hu-HU" sz="1600" b="1" dirty="0" err="1">
                <a:latin typeface="Courier New" panose="02070309020205020404" pitchFamily="49" charset="0"/>
                <a:cs typeface="Courier New" panose="02070309020205020404" pitchFamily="49" charset="0"/>
              </a:rPr>
              <a:t>f</a:t>
            </a:r>
            <a:r>
              <a:rPr lang="hu-HU" sz="1600" b="1" dirty="0" err="1" smtClean="0">
                <a:latin typeface="Courier New" panose="02070309020205020404" pitchFamily="49" charset="0"/>
                <a:cs typeface="Courier New" panose="02070309020205020404" pitchFamily="49" charset="0"/>
              </a:rPr>
              <a:t>loat</a:t>
            </a:r>
            <a:r>
              <a:rPr lang="hu-HU" sz="1600" b="1" dirty="0" smtClean="0">
                <a:latin typeface="Courier New" panose="02070309020205020404" pitchFamily="49" charset="0"/>
                <a:cs typeface="Courier New" panose="02070309020205020404" pitchFamily="49" charset="0"/>
              </a:rPr>
              <a:t> </a:t>
            </a:r>
            <a:r>
              <a:rPr lang="hu-HU" sz="1600" b="1" dirty="0" err="1" smtClean="0">
                <a:latin typeface="Courier New" panose="02070309020205020404" pitchFamily="49" charset="0"/>
                <a:cs typeface="Courier New" panose="02070309020205020404" pitchFamily="49" charset="0"/>
              </a:rPr>
              <a:t>vtx</a:t>
            </a:r>
            <a:r>
              <a:rPr lang="hu-HU" sz="1600" b="1"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{-1,-1, 1,-1, 1,1, -1, 1};</a:t>
            </a:r>
            <a:endParaRPr lang="hu-HU" sz="1600" b="1" dirty="0" smtClean="0">
              <a:latin typeface="Courier New" panose="02070309020205020404" pitchFamily="49" charset="0"/>
              <a:cs typeface="Courier New" panose="02070309020205020404" pitchFamily="49" charset="0"/>
            </a:endParaRPr>
          </a:p>
          <a:p>
            <a:r>
              <a:rPr lang="en-US" sz="1600" b="1" dirty="0" err="1" smtClean="0">
                <a:latin typeface="Courier New" panose="02070309020205020404" pitchFamily="49" charset="0"/>
                <a:cs typeface="Courier New" panose="02070309020205020404" pitchFamily="49" charset="0"/>
              </a:rPr>
              <a:t>glBufferData</a:t>
            </a:r>
            <a:r>
              <a:rPr lang="en-US" sz="1600" b="1" dirty="0" smtClean="0">
                <a:latin typeface="Courier New" panose="02070309020205020404" pitchFamily="49" charset="0"/>
                <a:cs typeface="Courier New" panose="02070309020205020404" pitchFamily="49" charset="0"/>
              </a:rPr>
              <a:t>(GL_ARRAY_BUFFER</a:t>
            </a:r>
            <a:r>
              <a:rPr lang="en-US" sz="1600" b="1" dirty="0">
                <a:latin typeface="Courier New" panose="02070309020205020404" pitchFamily="49" charset="0"/>
                <a:cs typeface="Courier New" panose="02070309020205020404" pitchFamily="49" charset="0"/>
              </a:rPr>
              <a:t>, </a:t>
            </a:r>
            <a:endParaRPr lang="en-US" sz="1600" b="1" dirty="0" smtClean="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sizeof</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vtx</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vtx</a:t>
            </a:r>
            <a:r>
              <a:rPr lang="en-US" sz="1600" b="1" dirty="0" smtClean="0">
                <a:latin typeface="Courier New" panose="02070309020205020404" pitchFamily="49" charset="0"/>
                <a:cs typeface="Courier New" panose="02070309020205020404" pitchFamily="49" charset="0"/>
              </a:rPr>
              <a:t>, GL_STATIC_DRAW</a:t>
            </a:r>
            <a:r>
              <a:rPr lang="en-US" sz="16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111465392"/>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par>
                          <p:cTn id="12" fill="hold">
                            <p:stCondLst>
                              <p:cond delay="500"/>
                            </p:stCondLst>
                            <p:childTnLst>
                              <p:par>
                                <p:cTn id="13" presetID="1" presetClass="exit" presetSubtype="0" fill="hold" nodeType="after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ím 1"/>
          <p:cNvSpPr>
            <a:spLocks noGrp="1"/>
          </p:cNvSpPr>
          <p:nvPr>
            <p:ph type="title"/>
          </p:nvPr>
        </p:nvSpPr>
        <p:spPr>
          <a:xfrm>
            <a:off x="3675778" y="317119"/>
            <a:ext cx="2846396" cy="1143000"/>
          </a:xfrm>
        </p:spPr>
        <p:txBody>
          <a:bodyPr>
            <a:normAutofit fontScale="90000"/>
          </a:bodyPr>
          <a:lstStyle/>
          <a:p>
            <a:r>
              <a:rPr lang="hu-HU" dirty="0" err="1" smtClean="0">
                <a:solidFill>
                  <a:srgbClr val="FF0000"/>
                </a:solidFill>
              </a:rPr>
              <a:t>Magic</a:t>
            </a:r>
            <a:r>
              <a:rPr lang="hu-HU" dirty="0" smtClean="0">
                <a:solidFill>
                  <a:srgbClr val="FF0000"/>
                </a:solidFill>
              </a:rPr>
              <a:t/>
            </a:r>
            <a:br>
              <a:rPr lang="hu-HU" dirty="0" smtClean="0">
                <a:solidFill>
                  <a:srgbClr val="FF0000"/>
                </a:solidFill>
              </a:rPr>
            </a:br>
            <a:r>
              <a:rPr lang="hu-HU" dirty="0" err="1" smtClean="0">
                <a:solidFill>
                  <a:srgbClr val="FF0000"/>
                </a:solidFill>
              </a:rPr>
              <a:t>lense</a:t>
            </a:r>
            <a:endParaRPr lang="en-US" dirty="0">
              <a:solidFill>
                <a:srgbClr val="FF0000"/>
              </a:solidFill>
            </a:endParaRPr>
          </a:p>
        </p:txBody>
      </p:sp>
      <p:cxnSp>
        <p:nvCxnSpPr>
          <p:cNvPr id="31" name="Egyenes összekötő nyíllal 30"/>
          <p:cNvCxnSpPr/>
          <p:nvPr/>
        </p:nvCxnSpPr>
        <p:spPr>
          <a:xfrm flipV="1">
            <a:off x="576027" y="121642"/>
            <a:ext cx="0" cy="3245569"/>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3" name="Egyenes összekötő nyíllal 32"/>
          <p:cNvCxnSpPr/>
          <p:nvPr/>
        </p:nvCxnSpPr>
        <p:spPr>
          <a:xfrm flipV="1">
            <a:off x="576029" y="3363243"/>
            <a:ext cx="3241401" cy="3968"/>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5" name="Téglalap 34"/>
          <p:cNvSpPr/>
          <p:nvPr/>
        </p:nvSpPr>
        <p:spPr>
          <a:xfrm>
            <a:off x="3491880" y="2804023"/>
            <a:ext cx="364202" cy="523220"/>
          </a:xfrm>
          <a:prstGeom prst="rect">
            <a:avLst/>
          </a:prstGeom>
        </p:spPr>
        <p:txBody>
          <a:bodyPr wrap="none">
            <a:spAutoFit/>
          </a:bodyPr>
          <a:lstStyle/>
          <a:p>
            <a:r>
              <a:rPr lang="hu-HU" sz="2800" i="1" dirty="0"/>
              <a:t>u</a:t>
            </a:r>
            <a:endParaRPr lang="en-US" sz="2800" dirty="0"/>
          </a:p>
        </p:txBody>
      </p:sp>
      <p:cxnSp>
        <p:nvCxnSpPr>
          <p:cNvPr id="37" name="Egyenes összekötő 36"/>
          <p:cNvCxnSpPr/>
          <p:nvPr/>
        </p:nvCxnSpPr>
        <p:spPr>
          <a:xfrm flipV="1">
            <a:off x="576028" y="378243"/>
            <a:ext cx="2989373" cy="2988968"/>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9" name="Téglalap 38"/>
          <p:cNvSpPr/>
          <p:nvPr/>
        </p:nvSpPr>
        <p:spPr>
          <a:xfrm>
            <a:off x="71973" y="116632"/>
            <a:ext cx="543739" cy="523220"/>
          </a:xfrm>
          <a:prstGeom prst="rect">
            <a:avLst/>
          </a:prstGeom>
        </p:spPr>
        <p:txBody>
          <a:bodyPr wrap="none">
            <a:spAutoFit/>
          </a:bodyPr>
          <a:lstStyle/>
          <a:p>
            <a:r>
              <a:rPr lang="hu-HU" sz="2800" i="1" dirty="0" smtClean="0"/>
              <a:t>u</a:t>
            </a:r>
            <a:r>
              <a:rPr lang="en-US" sz="2800" i="1" dirty="0" smtClean="0"/>
              <a:t>*</a:t>
            </a:r>
            <a:endParaRPr lang="en-US" sz="2800" dirty="0"/>
          </a:p>
        </p:txBody>
      </p:sp>
      <p:cxnSp>
        <p:nvCxnSpPr>
          <p:cNvPr id="41" name="Egyenes összekötő 40"/>
          <p:cNvCxnSpPr/>
          <p:nvPr/>
        </p:nvCxnSpPr>
        <p:spPr>
          <a:xfrm>
            <a:off x="2734186" y="378243"/>
            <a:ext cx="0" cy="2988332"/>
          </a:xfrm>
          <a:prstGeom prst="line">
            <a:avLst/>
          </a:prstGeom>
        </p:spPr>
        <p:style>
          <a:lnRef idx="1">
            <a:schemeClr val="accent1"/>
          </a:lnRef>
          <a:fillRef idx="0">
            <a:schemeClr val="accent1"/>
          </a:fillRef>
          <a:effectRef idx="0">
            <a:schemeClr val="accent1"/>
          </a:effectRef>
          <a:fontRef idx="minor">
            <a:schemeClr val="tx1"/>
          </a:fontRef>
        </p:style>
      </p:cxnSp>
      <p:sp>
        <p:nvSpPr>
          <p:cNvPr id="42" name="Téglalap 41"/>
          <p:cNvSpPr/>
          <p:nvPr/>
        </p:nvSpPr>
        <p:spPr>
          <a:xfrm>
            <a:off x="2541862" y="3212976"/>
            <a:ext cx="470000" cy="523220"/>
          </a:xfrm>
          <a:prstGeom prst="rect">
            <a:avLst/>
          </a:prstGeom>
        </p:spPr>
        <p:txBody>
          <a:bodyPr wrap="none">
            <a:spAutoFit/>
          </a:bodyPr>
          <a:lstStyle/>
          <a:p>
            <a:r>
              <a:rPr lang="hu-HU" sz="2800" i="1" dirty="0" smtClean="0"/>
              <a:t>u</a:t>
            </a:r>
            <a:r>
              <a:rPr lang="en-US" sz="2800" i="1" baseline="-25000" dirty="0" smtClean="0"/>
              <a:t>c</a:t>
            </a:r>
            <a:endParaRPr lang="en-US" sz="2800" baseline="-25000" dirty="0"/>
          </a:p>
        </p:txBody>
      </p:sp>
      <p:cxnSp>
        <p:nvCxnSpPr>
          <p:cNvPr id="43" name="Egyenes összekötő 42"/>
          <p:cNvCxnSpPr/>
          <p:nvPr/>
        </p:nvCxnSpPr>
        <p:spPr>
          <a:xfrm>
            <a:off x="2016187" y="378879"/>
            <a:ext cx="0" cy="2988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Egyenes összekötő 44"/>
          <p:cNvCxnSpPr/>
          <p:nvPr/>
        </p:nvCxnSpPr>
        <p:spPr>
          <a:xfrm>
            <a:off x="3456347" y="378879"/>
            <a:ext cx="0" cy="2988332"/>
          </a:xfrm>
          <a:prstGeom prst="line">
            <a:avLst/>
          </a:prstGeom>
        </p:spPr>
        <p:style>
          <a:lnRef idx="1">
            <a:schemeClr val="accent1"/>
          </a:lnRef>
          <a:fillRef idx="0">
            <a:schemeClr val="accent1"/>
          </a:fillRef>
          <a:effectRef idx="0">
            <a:schemeClr val="accent1"/>
          </a:effectRef>
          <a:fontRef idx="minor">
            <a:schemeClr val="tx1"/>
          </a:fontRef>
        </p:style>
      </p:cxnSp>
      <p:sp>
        <p:nvSpPr>
          <p:cNvPr id="48" name="Téglalap 47"/>
          <p:cNvSpPr/>
          <p:nvPr/>
        </p:nvSpPr>
        <p:spPr>
          <a:xfrm>
            <a:off x="2969186" y="3181981"/>
            <a:ext cx="324128" cy="523220"/>
          </a:xfrm>
          <a:prstGeom prst="rect">
            <a:avLst/>
          </a:prstGeom>
        </p:spPr>
        <p:txBody>
          <a:bodyPr wrap="none">
            <a:spAutoFit/>
          </a:bodyPr>
          <a:lstStyle/>
          <a:p>
            <a:r>
              <a:rPr lang="en-US" sz="2800" i="1" dirty="0" smtClean="0"/>
              <a:t>r</a:t>
            </a:r>
            <a:endParaRPr lang="en-US" sz="2800" dirty="0"/>
          </a:p>
        </p:txBody>
      </p:sp>
      <p:sp>
        <p:nvSpPr>
          <p:cNvPr id="49" name="Téglalap 48"/>
          <p:cNvSpPr/>
          <p:nvPr/>
        </p:nvSpPr>
        <p:spPr>
          <a:xfrm>
            <a:off x="2214492" y="3162817"/>
            <a:ext cx="324128" cy="523220"/>
          </a:xfrm>
          <a:prstGeom prst="rect">
            <a:avLst/>
          </a:prstGeom>
        </p:spPr>
        <p:txBody>
          <a:bodyPr wrap="none">
            <a:spAutoFit/>
          </a:bodyPr>
          <a:lstStyle/>
          <a:p>
            <a:r>
              <a:rPr lang="en-US" sz="2800" i="1" dirty="0" smtClean="0"/>
              <a:t>r</a:t>
            </a:r>
            <a:endParaRPr lang="en-US" sz="2800" dirty="0"/>
          </a:p>
        </p:txBody>
      </p:sp>
      <p:sp>
        <p:nvSpPr>
          <p:cNvPr id="50" name="Szabadkézi sokszög 49"/>
          <p:cNvSpPr/>
          <p:nvPr/>
        </p:nvSpPr>
        <p:spPr>
          <a:xfrm>
            <a:off x="2007557" y="497420"/>
            <a:ext cx="1448790" cy="1436915"/>
          </a:xfrm>
          <a:custGeom>
            <a:avLst/>
            <a:gdLst>
              <a:gd name="connsiteX0" fmla="*/ 0 w 1448790"/>
              <a:gd name="connsiteY0" fmla="*/ 1436915 h 1436915"/>
              <a:gd name="connsiteX1" fmla="*/ 237507 w 1448790"/>
              <a:gd name="connsiteY1" fmla="*/ 902525 h 1436915"/>
              <a:gd name="connsiteX2" fmla="*/ 736271 w 1448790"/>
              <a:gd name="connsiteY2" fmla="*/ 700645 h 1436915"/>
              <a:gd name="connsiteX3" fmla="*/ 1282535 w 1448790"/>
              <a:gd name="connsiteY3" fmla="*/ 534390 h 1436915"/>
              <a:gd name="connsiteX4" fmla="*/ 1448790 w 1448790"/>
              <a:gd name="connsiteY4" fmla="*/ 0 h 1436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8790" h="1436915">
                <a:moveTo>
                  <a:pt x="0" y="1436915"/>
                </a:moveTo>
                <a:cubicBezTo>
                  <a:pt x="57397" y="1231076"/>
                  <a:pt x="114795" y="1025237"/>
                  <a:pt x="237507" y="902525"/>
                </a:cubicBezTo>
                <a:cubicBezTo>
                  <a:pt x="360219" y="779813"/>
                  <a:pt x="562100" y="762001"/>
                  <a:pt x="736271" y="700645"/>
                </a:cubicBezTo>
                <a:cubicBezTo>
                  <a:pt x="910442" y="639289"/>
                  <a:pt x="1163782" y="651164"/>
                  <a:pt x="1282535" y="534390"/>
                </a:cubicBezTo>
                <a:cubicBezTo>
                  <a:pt x="1401288" y="417616"/>
                  <a:pt x="1425039" y="208808"/>
                  <a:pt x="1448790"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Egyenes összekötő nyíllal 50"/>
          <p:cNvCxnSpPr/>
          <p:nvPr/>
        </p:nvCxnSpPr>
        <p:spPr>
          <a:xfrm flipV="1">
            <a:off x="2358225" y="1314983"/>
            <a:ext cx="0" cy="20522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Egyenes összekötő nyíllal 51"/>
          <p:cNvCxnSpPr/>
          <p:nvPr/>
        </p:nvCxnSpPr>
        <p:spPr>
          <a:xfrm flipV="1">
            <a:off x="3096307" y="1134963"/>
            <a:ext cx="0" cy="2228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Egyenes összekötő nyíllal 52"/>
          <p:cNvCxnSpPr/>
          <p:nvPr/>
        </p:nvCxnSpPr>
        <p:spPr>
          <a:xfrm flipH="1">
            <a:off x="576027" y="1314983"/>
            <a:ext cx="178219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Egyenes összekötő nyíllal 53"/>
          <p:cNvCxnSpPr/>
          <p:nvPr/>
        </p:nvCxnSpPr>
        <p:spPr>
          <a:xfrm flipH="1">
            <a:off x="576027" y="1934335"/>
            <a:ext cx="14315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Egyenes összekötő nyíllal 54"/>
          <p:cNvCxnSpPr/>
          <p:nvPr/>
        </p:nvCxnSpPr>
        <p:spPr>
          <a:xfrm flipH="1">
            <a:off x="576029" y="1215876"/>
            <a:ext cx="215815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Egyenes összekötő nyíllal 55"/>
          <p:cNvCxnSpPr/>
          <p:nvPr/>
        </p:nvCxnSpPr>
        <p:spPr>
          <a:xfrm flipH="1">
            <a:off x="554926" y="1107397"/>
            <a:ext cx="254138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Egyenes összekötő nyíllal 56"/>
          <p:cNvCxnSpPr/>
          <p:nvPr/>
        </p:nvCxnSpPr>
        <p:spPr>
          <a:xfrm flipH="1">
            <a:off x="554924" y="497419"/>
            <a:ext cx="29014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églalap 57"/>
          <p:cNvSpPr/>
          <p:nvPr/>
        </p:nvSpPr>
        <p:spPr>
          <a:xfrm>
            <a:off x="769008" y="3933056"/>
            <a:ext cx="7362130" cy="2785378"/>
          </a:xfrm>
          <a:prstGeom prst="rect">
            <a:avLst/>
          </a:prstGeom>
          <a:solidFill>
            <a:schemeClr val="accent5">
              <a:lumMod val="20000"/>
              <a:lumOff val="80000"/>
            </a:schemeClr>
          </a:solidFill>
          <a:ln>
            <a:solidFill>
              <a:schemeClr val="accent6">
                <a:lumMod val="50000"/>
              </a:schemeClr>
            </a:solidFill>
          </a:ln>
        </p:spPr>
        <p:txBody>
          <a:bodyPr wrap="square">
            <a:spAutoFit/>
          </a:bodyPr>
          <a:lstStyle/>
          <a:p>
            <a:r>
              <a:rPr lang="en-US" sz="1600" b="1" dirty="0" smtClean="0">
                <a:latin typeface="Courier New" panose="02070309020205020404" pitchFamily="49" charset="0"/>
                <a:cs typeface="Courier New" panose="02070309020205020404" pitchFamily="49" charset="0"/>
              </a:rPr>
              <a:t>uniform </a:t>
            </a:r>
            <a:r>
              <a:rPr lang="en-US" sz="1600" b="1" dirty="0">
                <a:latin typeface="Courier New" panose="02070309020205020404" pitchFamily="49" charset="0"/>
                <a:cs typeface="Courier New" panose="02070309020205020404" pitchFamily="49" charset="0"/>
              </a:rPr>
              <a:t>sampler2D </a:t>
            </a:r>
            <a:r>
              <a:rPr lang="en-US" sz="1600" b="1" dirty="0" err="1">
                <a:latin typeface="Courier New" panose="02070309020205020404" pitchFamily="49" charset="0"/>
                <a:cs typeface="Courier New" panose="02070309020205020404" pitchFamily="49" charset="0"/>
              </a:rPr>
              <a:t>textureUnit</a:t>
            </a:r>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uniform </a:t>
            </a:r>
            <a:r>
              <a:rPr lang="en-US" sz="1600" b="1" dirty="0">
                <a:latin typeface="Courier New" panose="02070309020205020404" pitchFamily="49" charset="0"/>
                <a:cs typeface="Courier New" panose="02070309020205020404" pitchFamily="49" charset="0"/>
              </a:rPr>
              <a:t>vec2 </a:t>
            </a:r>
            <a:r>
              <a:rPr lang="en-US" sz="1600" b="1" dirty="0" err="1" smtClean="0">
                <a:latin typeface="Courier New" panose="02070309020205020404" pitchFamily="49" charset="0"/>
                <a:cs typeface="Courier New" panose="02070309020205020404" pitchFamily="49" charset="0"/>
              </a:rPr>
              <a:t>uvc</a:t>
            </a:r>
            <a:r>
              <a:rPr lang="en-US" sz="1600" b="1" dirty="0" smtClean="0">
                <a:latin typeface="Courier New" panose="02070309020205020404" pitchFamily="49" charset="0"/>
                <a:cs typeface="Courier New" panose="02070309020205020404" pitchFamily="49" charset="0"/>
              </a:rPr>
              <a:t>;</a:t>
            </a:r>
            <a:r>
              <a:rPr lang="hu-HU" sz="1600" b="1"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cursor position in texture space</a:t>
            </a:r>
            <a:endParaRPr lang="en-US" sz="1600" b="1" dirty="0">
              <a:latin typeface="Courier New" panose="02070309020205020404" pitchFamily="49" charset="0"/>
              <a:cs typeface="Courier New" panose="02070309020205020404" pitchFamily="49" charset="0"/>
            </a:endParaRPr>
          </a:p>
          <a:p>
            <a:endParaRPr lang="en-US" sz="900" b="1" dirty="0" smtClean="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in </a:t>
            </a:r>
            <a:r>
              <a:rPr lang="en-US" sz="1600" b="1" dirty="0">
                <a:latin typeface="Courier New" panose="02070309020205020404" pitchFamily="49" charset="0"/>
                <a:cs typeface="Courier New" panose="02070309020205020404" pitchFamily="49" charset="0"/>
              </a:rPr>
              <a:t>vec2 </a:t>
            </a:r>
            <a:r>
              <a:rPr lang="en-US" sz="1600" b="1" dirty="0" err="1" smtClean="0">
                <a:latin typeface="Courier New" panose="02070309020205020404" pitchFamily="49" charset="0"/>
                <a:cs typeface="Courier New" panose="02070309020205020404" pitchFamily="49" charset="0"/>
              </a:rPr>
              <a:t>uv</a:t>
            </a:r>
            <a:r>
              <a:rPr lang="en-US" sz="1600" b="1" dirty="0" smtClean="0">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 interpolated </a:t>
            </a:r>
            <a:r>
              <a:rPr lang="en-US" sz="1600" b="1" dirty="0">
                <a:latin typeface="Courier New" panose="02070309020205020404" pitchFamily="49" charset="0"/>
                <a:cs typeface="Courier New" panose="02070309020205020404" pitchFamily="49" charset="0"/>
              </a:rPr>
              <a:t>texture coordinates</a:t>
            </a:r>
          </a:p>
          <a:p>
            <a:r>
              <a:rPr lang="en-US" sz="1600" b="1" dirty="0" smtClean="0">
                <a:latin typeface="Courier New" panose="02070309020205020404" pitchFamily="49" charset="0"/>
                <a:cs typeface="Courier New" panose="02070309020205020404" pitchFamily="49" charset="0"/>
              </a:rPr>
              <a:t>out </a:t>
            </a:r>
            <a:r>
              <a:rPr lang="en-US" sz="1600" b="1" dirty="0">
                <a:latin typeface="Courier New" panose="02070309020205020404" pitchFamily="49" charset="0"/>
                <a:cs typeface="Courier New" panose="02070309020205020404" pitchFamily="49" charset="0"/>
              </a:rPr>
              <a:t>vec4 </a:t>
            </a:r>
            <a:r>
              <a:rPr lang="en-US" sz="1600" b="1" dirty="0" err="1">
                <a:latin typeface="Courier New" panose="02070309020205020404" pitchFamily="49" charset="0"/>
                <a:cs typeface="Courier New" panose="02070309020205020404" pitchFamily="49" charset="0"/>
              </a:rPr>
              <a:t>fragmentColor</a:t>
            </a:r>
            <a:r>
              <a:rPr lang="en-US" sz="1600" b="1" dirty="0" smtClean="0">
                <a:latin typeface="Courier New" panose="02070309020205020404" pitchFamily="49" charset="0"/>
                <a:cs typeface="Courier New" panose="02070309020205020404" pitchFamily="49" charset="0"/>
              </a:rPr>
              <a:t>;</a:t>
            </a:r>
          </a:p>
          <a:p>
            <a:endParaRPr lang="en-US" sz="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void main() {</a:t>
            </a: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const</a:t>
            </a:r>
            <a:r>
              <a:rPr lang="en-US" sz="1600" b="1" dirty="0" smtClean="0">
                <a:latin typeface="Courier New" panose="02070309020205020404" pitchFamily="49" charset="0"/>
                <a:cs typeface="Courier New" panose="02070309020205020404" pitchFamily="49" charset="0"/>
              </a:rPr>
              <a:t> float r2 = 0.05f;</a:t>
            </a:r>
          </a:p>
          <a:p>
            <a:r>
              <a:rPr lang="en-US" sz="1600" b="1" dirty="0" smtClean="0">
                <a:latin typeface="Courier New" panose="02070309020205020404" pitchFamily="49" charset="0"/>
                <a:cs typeface="Courier New" panose="02070309020205020404" pitchFamily="49" charset="0"/>
              </a:rPr>
              <a:t>   float d2 </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dot(</a:t>
            </a:r>
            <a:r>
              <a:rPr lang="en-US" sz="1600" b="1" dirty="0" err="1" smtClean="0">
                <a:latin typeface="Courier New" panose="02070309020205020404" pitchFamily="49" charset="0"/>
                <a:cs typeface="Courier New" panose="02070309020205020404" pitchFamily="49" charset="0"/>
              </a:rPr>
              <a:t>uv</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uvc</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uv</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uvc</a:t>
            </a:r>
            <a:r>
              <a:rPr lang="en-US" sz="1600" b="1" dirty="0" smtClean="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vec2 </a:t>
            </a:r>
            <a:r>
              <a:rPr lang="en-US" sz="1600" b="1" dirty="0" err="1" smtClean="0">
                <a:latin typeface="Courier New" panose="02070309020205020404" pitchFamily="49" charset="0"/>
                <a:cs typeface="Courier New" panose="02070309020205020404" pitchFamily="49" charset="0"/>
              </a:rPr>
              <a:t>tuv</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(d2 &lt; r2) ? (</a:t>
            </a:r>
            <a:r>
              <a:rPr lang="en-US" sz="1600" b="1" dirty="0" err="1" smtClean="0">
                <a:latin typeface="Courier New" panose="02070309020205020404" pitchFamily="49" charset="0"/>
                <a:cs typeface="Courier New" panose="02070309020205020404" pitchFamily="49" charset="0"/>
              </a:rPr>
              <a:t>uv</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uvc</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d2 / r2 </a:t>
            </a:r>
            <a:r>
              <a:rPr lang="en-US" sz="1600" b="1"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uvc</a:t>
            </a:r>
            <a:r>
              <a:rPr lang="en-US" sz="1600" b="1" dirty="0" smtClean="0">
                <a:latin typeface="Courier New" panose="02070309020205020404" pitchFamily="49" charset="0"/>
                <a:cs typeface="Courier New" panose="02070309020205020404" pitchFamily="49" charset="0"/>
              </a:rPr>
              <a:t> : </a:t>
            </a:r>
            <a:r>
              <a:rPr lang="en-US" sz="1600" b="1" dirty="0" err="1" smtClean="0">
                <a:latin typeface="Courier New" panose="02070309020205020404" pitchFamily="49" charset="0"/>
                <a:cs typeface="Courier New" panose="02070309020205020404" pitchFamily="49" charset="0"/>
              </a:rPr>
              <a:t>uv</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fragmentColor</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texture(</a:t>
            </a:r>
            <a:r>
              <a:rPr lang="en-US" sz="1600" b="1" dirty="0" err="1">
                <a:latin typeface="Courier New" panose="02070309020205020404" pitchFamily="49" charset="0"/>
                <a:cs typeface="Courier New" panose="02070309020205020404" pitchFamily="49" charset="0"/>
              </a:rPr>
              <a:t>textureUnit</a:t>
            </a:r>
            <a:r>
              <a:rPr lang="en-US" sz="1600" b="1"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tuv</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a:t>
            </a:r>
          </a:p>
        </p:txBody>
      </p:sp>
      <mc:AlternateContent xmlns:mc="http://schemas.openxmlformats.org/markup-compatibility/2006" xmlns:a14="http://schemas.microsoft.com/office/drawing/2010/main">
        <mc:Choice Requires="a14">
          <p:sp>
            <p:nvSpPr>
              <p:cNvPr id="59" name="Szövegdoboz 58"/>
              <p:cNvSpPr txBox="1"/>
              <p:nvPr/>
            </p:nvSpPr>
            <p:spPr>
              <a:xfrm>
                <a:off x="4031940" y="2813965"/>
                <a:ext cx="2903102" cy="8310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i="1">
                              <a:latin typeface="Cambria Math"/>
                            </a:rPr>
                            <m:t>𝑢</m:t>
                          </m:r>
                        </m:e>
                        <m:sup>
                          <m:r>
                            <a:rPr lang="en-US" sz="2400" b="0" i="1" smtClean="0">
                              <a:latin typeface="Cambria Math"/>
                            </a:rPr>
                            <m:t>∗</m:t>
                          </m:r>
                        </m:sup>
                      </m:sSup>
                      <m:r>
                        <a:rPr lang="en-US" sz="2400" b="0" i="1" smtClean="0">
                          <a:latin typeface="Cambria Math"/>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a:rPr>
                                <m:t>(</m:t>
                              </m:r>
                              <m:r>
                                <a:rPr lang="en-US" sz="2400" i="1">
                                  <a:latin typeface="Cambria Math"/>
                                </a:rPr>
                                <m:t>𝑢</m:t>
                              </m:r>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𝑢</m:t>
                                  </m:r>
                                </m:e>
                                <m:sub>
                                  <m:r>
                                    <a:rPr lang="en-US" sz="2400" i="1">
                                      <a:latin typeface="Cambria Math"/>
                                    </a:rPr>
                                    <m:t>𝑐</m:t>
                                  </m:r>
                                </m:sub>
                              </m:sSub>
                              <m:r>
                                <a:rPr lang="en-US" sz="2400" i="1">
                                  <a:latin typeface="Cambria Math"/>
                                </a:rPr>
                                <m:t>)</m:t>
                              </m:r>
                            </m:e>
                            <m:sup>
                              <m:r>
                                <a:rPr lang="en-US" sz="2400" i="1">
                                  <a:latin typeface="Cambria Math"/>
                                </a:rPr>
                                <m:t>3</m:t>
                              </m:r>
                            </m:sup>
                          </m:sSup>
                        </m:num>
                        <m:den>
                          <m:sSup>
                            <m:sSupPr>
                              <m:ctrlPr>
                                <a:rPr lang="en-US" sz="2400" i="1">
                                  <a:latin typeface="Cambria Math" panose="02040503050406030204" pitchFamily="18" charset="0"/>
                                </a:rPr>
                              </m:ctrlPr>
                            </m:sSupPr>
                            <m:e>
                              <m:r>
                                <a:rPr lang="en-US" sz="2400" i="1">
                                  <a:latin typeface="Cambria Math"/>
                                </a:rPr>
                                <m:t>𝑟</m:t>
                              </m:r>
                            </m:e>
                            <m:sup>
                              <m:r>
                                <a:rPr lang="en-US" sz="2400" i="1">
                                  <a:latin typeface="Cambria Math"/>
                                </a:rPr>
                                <m:t>2</m:t>
                              </m:r>
                            </m:sup>
                          </m:sSup>
                        </m:den>
                      </m:f>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𝑢</m:t>
                          </m:r>
                        </m:e>
                        <m:sub>
                          <m:r>
                            <a:rPr lang="en-US" sz="2400" i="1">
                              <a:latin typeface="Cambria Math"/>
                            </a:rPr>
                            <m:t>𝑐</m:t>
                          </m:r>
                        </m:sub>
                      </m:sSub>
                    </m:oMath>
                  </m:oMathPara>
                </a14:m>
                <a:endParaRPr lang="en-US" sz="2400" dirty="0"/>
              </a:p>
            </p:txBody>
          </p:sp>
        </mc:Choice>
        <mc:Fallback xmlns="">
          <p:sp>
            <p:nvSpPr>
              <p:cNvPr id="59" name="Szövegdoboz 58"/>
              <p:cNvSpPr txBox="1">
                <a:spLocks noRot="1" noChangeAspect="1" noMove="1" noResize="1" noEditPoints="1" noAdjustHandles="1" noChangeArrowheads="1" noChangeShapeType="1" noTextEdit="1"/>
              </p:cNvSpPr>
              <p:nvPr/>
            </p:nvSpPr>
            <p:spPr>
              <a:xfrm>
                <a:off x="4031940" y="2813963"/>
                <a:ext cx="2903102" cy="831061"/>
              </a:xfrm>
              <a:prstGeom prst="rect">
                <a:avLst/>
              </a:prstGeom>
              <a:blipFill rotWithShape="1">
                <a:blip r:embed="rId3"/>
                <a:stretch>
                  <a:fillRect/>
                </a:stretch>
              </a:blipFill>
            </p:spPr>
            <p:txBody>
              <a:bodyPr/>
              <a:lstStyle/>
              <a:p>
                <a:r>
                  <a:rPr lang="en-US">
                    <a:noFill/>
                  </a:rPr>
                  <a:t> </a:t>
                </a:r>
              </a:p>
            </p:txBody>
          </p:sp>
        </mc:Fallback>
      </mc:AlternateContent>
      <p:cxnSp>
        <p:nvCxnSpPr>
          <p:cNvPr id="60" name="Egyenes összekötő 59"/>
          <p:cNvCxnSpPr/>
          <p:nvPr/>
        </p:nvCxnSpPr>
        <p:spPr>
          <a:xfrm flipH="1">
            <a:off x="576029" y="1934335"/>
            <a:ext cx="1429609" cy="142890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Egyenes összekötő 60"/>
          <p:cNvCxnSpPr/>
          <p:nvPr/>
        </p:nvCxnSpPr>
        <p:spPr>
          <a:xfrm flipH="1">
            <a:off x="3466067" y="168627"/>
            <a:ext cx="307405" cy="32151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2" name="Szövegdoboz 61"/>
          <p:cNvSpPr txBox="1"/>
          <p:nvPr/>
        </p:nvSpPr>
        <p:spPr>
          <a:xfrm>
            <a:off x="1467128" y="3388413"/>
            <a:ext cx="795411" cy="400110"/>
          </a:xfrm>
          <a:prstGeom prst="rect">
            <a:avLst/>
          </a:prstGeom>
          <a:noFill/>
        </p:spPr>
        <p:txBody>
          <a:bodyPr wrap="none" rtlCol="0">
            <a:spAutoFit/>
          </a:bodyPr>
          <a:lstStyle/>
          <a:p>
            <a:r>
              <a:rPr lang="hu-HU" dirty="0" err="1" smtClean="0"/>
              <a:t>pixels</a:t>
            </a:r>
            <a:endParaRPr lang="en-US" dirty="0"/>
          </a:p>
        </p:txBody>
      </p:sp>
      <p:sp>
        <p:nvSpPr>
          <p:cNvPr id="63" name="Szövegdoboz 62"/>
          <p:cNvSpPr txBox="1"/>
          <p:nvPr/>
        </p:nvSpPr>
        <p:spPr>
          <a:xfrm rot="16200000">
            <a:off x="-118936" y="1419478"/>
            <a:ext cx="780983" cy="400110"/>
          </a:xfrm>
          <a:prstGeom prst="rect">
            <a:avLst/>
          </a:prstGeom>
          <a:noFill/>
        </p:spPr>
        <p:txBody>
          <a:bodyPr wrap="none" rtlCol="0">
            <a:spAutoFit/>
          </a:bodyPr>
          <a:lstStyle/>
          <a:p>
            <a:r>
              <a:rPr lang="hu-HU" dirty="0" err="1" smtClean="0"/>
              <a:t>texels</a:t>
            </a:r>
            <a:endParaRPr lang="en-US" dirty="0"/>
          </a:p>
        </p:txBody>
      </p:sp>
      <p:pic>
        <p:nvPicPr>
          <p:cNvPr id="64" name="Picture 2">
            <a:hlinkClick r:id="rId4" action="ppaction://hlinkfile"/>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45655" y="44624"/>
            <a:ext cx="2526847" cy="25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65" name="Szövegdoboz 64"/>
              <p:cNvSpPr txBox="1"/>
              <p:nvPr/>
            </p:nvSpPr>
            <p:spPr>
              <a:xfrm>
                <a:off x="6922623" y="3050853"/>
                <a:ext cx="2059346" cy="461665"/>
              </a:xfrm>
              <a:prstGeom prst="rect">
                <a:avLst/>
              </a:prstGeom>
              <a:noFill/>
            </p:spPr>
            <p:txBody>
              <a:bodyPr wrap="none" rtlCol="0">
                <a:spAutoFit/>
              </a:bodyPr>
              <a:lstStyle/>
              <a:p>
                <a:r>
                  <a:rPr lang="en-US" sz="2400" dirty="0"/>
                  <a:t>i</a:t>
                </a:r>
                <a:r>
                  <a:rPr lang="en-US" sz="2400" b="0" dirty="0" smtClean="0"/>
                  <a:t>f </a:t>
                </a:r>
                <a14:m>
                  <m:oMath xmlns:m="http://schemas.openxmlformats.org/officeDocument/2006/math">
                    <m:r>
                      <a:rPr lang="en-US" sz="2400" b="0" i="1" smtClean="0">
                        <a:latin typeface="Cambria Math"/>
                      </a:rPr>
                      <m:t>|</m:t>
                    </m:r>
                    <m:r>
                      <a:rPr lang="en-US" sz="2400" i="1">
                        <a:latin typeface="Cambria Math"/>
                      </a:rPr>
                      <m:t>𝑢</m:t>
                    </m:r>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𝑢</m:t>
                        </m:r>
                      </m:e>
                      <m:sub>
                        <m:r>
                          <a:rPr lang="en-US" sz="2400" i="1">
                            <a:latin typeface="Cambria Math"/>
                          </a:rPr>
                          <m:t>𝑐</m:t>
                        </m:r>
                      </m:sub>
                    </m:sSub>
                    <m:r>
                      <a:rPr lang="en-US" sz="2400" i="1">
                        <a:latin typeface="Cambria Math"/>
                      </a:rPr>
                      <m:t>|&lt;</m:t>
                    </m:r>
                    <m:r>
                      <a:rPr lang="en-US" sz="2400" i="1">
                        <a:latin typeface="Cambria Math"/>
                      </a:rPr>
                      <m:t>𝑟</m:t>
                    </m:r>
                  </m:oMath>
                </a14:m>
                <a:endParaRPr lang="en-US" sz="2400" dirty="0"/>
              </a:p>
            </p:txBody>
          </p:sp>
        </mc:Choice>
        <mc:Fallback xmlns="">
          <p:sp>
            <p:nvSpPr>
              <p:cNvPr id="65" name="Szövegdoboz 64"/>
              <p:cNvSpPr txBox="1">
                <a:spLocks noRot="1" noChangeAspect="1" noMove="1" noResize="1" noEditPoints="1" noAdjustHandles="1" noChangeArrowheads="1" noChangeShapeType="1" noTextEdit="1"/>
              </p:cNvSpPr>
              <p:nvPr/>
            </p:nvSpPr>
            <p:spPr>
              <a:xfrm>
                <a:off x="6922623" y="3050852"/>
                <a:ext cx="2059346" cy="461665"/>
              </a:xfrm>
              <a:prstGeom prst="rect">
                <a:avLst/>
              </a:prstGeom>
              <a:blipFill rotWithShape="1">
                <a:blip r:embed="rId6"/>
                <a:stretch>
                  <a:fillRect l="-4748" t="-10526" b="-28947"/>
                </a:stretch>
              </a:blipFill>
            </p:spPr>
            <p:txBody>
              <a:bodyPr/>
              <a:lstStyle/>
              <a:p>
                <a:r>
                  <a:rPr lang="en-US">
                    <a:noFill/>
                  </a:rPr>
                  <a:t> </a:t>
                </a:r>
              </a:p>
            </p:txBody>
          </p:sp>
        </mc:Fallback>
      </mc:AlternateContent>
      <p:sp>
        <p:nvSpPr>
          <p:cNvPr id="66" name="Téglalap 65"/>
          <p:cNvSpPr/>
          <p:nvPr/>
        </p:nvSpPr>
        <p:spPr>
          <a:xfrm>
            <a:off x="4031942" y="2851536"/>
            <a:ext cx="4985525" cy="7844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1278677"/>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2"/>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4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9"/>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4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1"/>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54"/>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53"/>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55"/>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56"/>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8" grpId="0"/>
      <p:bldP spid="49" grpId="0"/>
      <p:bldP spid="5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1"/>
          <p:cNvSpPr>
            <a:spLocks noGrp="1"/>
          </p:cNvSpPr>
          <p:nvPr>
            <p:ph type="title"/>
          </p:nvPr>
        </p:nvSpPr>
        <p:spPr>
          <a:xfrm>
            <a:off x="457201" y="274639"/>
            <a:ext cx="5482952" cy="1143000"/>
          </a:xfrm>
        </p:spPr>
        <p:txBody>
          <a:bodyPr/>
          <a:lstStyle/>
          <a:p>
            <a:r>
              <a:rPr lang="hu-HU" dirty="0" err="1" smtClean="0">
                <a:solidFill>
                  <a:srgbClr val="FF0000"/>
                </a:solidFill>
              </a:rPr>
              <a:t>Swirl</a:t>
            </a:r>
            <a:endParaRPr lang="en-US" dirty="0">
              <a:solidFill>
                <a:srgbClr val="FF0000"/>
              </a:solidFill>
            </a:endParaRPr>
          </a:p>
        </p:txBody>
      </p:sp>
      <p:pic>
        <p:nvPicPr>
          <p:cNvPr id="4" name="Picture 2">
            <a:hlinkClick r:id="rId3" action="ppaction://hlinkfil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80212" y="116632"/>
            <a:ext cx="2536890" cy="25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églalap 4"/>
          <p:cNvSpPr/>
          <p:nvPr/>
        </p:nvSpPr>
        <p:spPr>
          <a:xfrm>
            <a:off x="362127" y="2996952"/>
            <a:ext cx="8496944" cy="3677930"/>
          </a:xfrm>
          <a:prstGeom prst="rect">
            <a:avLst/>
          </a:prstGeom>
          <a:solidFill>
            <a:schemeClr val="accent5">
              <a:lumMod val="20000"/>
              <a:lumOff val="80000"/>
            </a:schemeClr>
          </a:solidFill>
          <a:ln>
            <a:solidFill>
              <a:schemeClr val="accent6">
                <a:lumMod val="50000"/>
              </a:schemeClr>
            </a:solidFill>
          </a:ln>
        </p:spPr>
        <p:txBody>
          <a:bodyPr wrap="square">
            <a:spAutoFit/>
          </a:bodyPr>
          <a:lstStyle/>
          <a:p>
            <a:r>
              <a:rPr lang="en-US" sz="1600" b="1" dirty="0">
                <a:latin typeface="Courier New" panose="02070309020205020404" pitchFamily="49" charset="0"/>
                <a:cs typeface="Courier New" panose="02070309020205020404" pitchFamily="49" charset="0"/>
              </a:rPr>
              <a:t>uniform sampler2D </a:t>
            </a:r>
            <a:r>
              <a:rPr lang="en-US" sz="1600" b="1" dirty="0" err="1">
                <a:latin typeface="Courier New" panose="02070309020205020404" pitchFamily="49" charset="0"/>
                <a:cs typeface="Courier New" panose="02070309020205020404" pitchFamily="49" charset="0"/>
              </a:rPr>
              <a:t>textureUnit</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uniform vec2 </a:t>
            </a:r>
            <a:r>
              <a:rPr lang="en-US" sz="1600" b="1" dirty="0" err="1">
                <a:latin typeface="Courier New" panose="02070309020205020404" pitchFamily="49" charset="0"/>
                <a:cs typeface="Courier New" panose="02070309020205020404" pitchFamily="49" charset="0"/>
              </a:rPr>
              <a:t>uvc</a:t>
            </a:r>
            <a:r>
              <a:rPr lang="en-US" sz="1600" b="1" dirty="0">
                <a:latin typeface="Courier New" panose="02070309020205020404" pitchFamily="49" charset="0"/>
                <a:cs typeface="Courier New" panose="02070309020205020404" pitchFamily="49" charset="0"/>
              </a:rPr>
              <a:t>;</a:t>
            </a:r>
            <a:r>
              <a:rPr lang="hu-HU" sz="1600" b="1"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cursor position in texture space</a:t>
            </a:r>
          </a:p>
          <a:p>
            <a:endParaRPr lang="en-US" sz="9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in vec2 </a:t>
            </a:r>
            <a:r>
              <a:rPr lang="en-US" sz="1600" b="1" dirty="0" err="1">
                <a:latin typeface="Courier New" panose="02070309020205020404" pitchFamily="49" charset="0"/>
                <a:cs typeface="Courier New" panose="02070309020205020404" pitchFamily="49" charset="0"/>
              </a:rPr>
              <a:t>uv</a:t>
            </a:r>
            <a:r>
              <a:rPr lang="en-US" sz="1600" b="1" dirty="0">
                <a:latin typeface="Courier New" panose="02070309020205020404" pitchFamily="49" charset="0"/>
                <a:cs typeface="Courier New" panose="02070309020205020404" pitchFamily="49" charset="0"/>
              </a:rPr>
              <a:t>;	 // interpolated texture coordinates</a:t>
            </a:r>
          </a:p>
          <a:p>
            <a:r>
              <a:rPr lang="en-US" sz="1600" b="1" dirty="0">
                <a:latin typeface="Courier New" panose="02070309020205020404" pitchFamily="49" charset="0"/>
                <a:cs typeface="Courier New" panose="02070309020205020404" pitchFamily="49" charset="0"/>
              </a:rPr>
              <a:t>out vec4 </a:t>
            </a:r>
            <a:r>
              <a:rPr lang="en-US" sz="1600" b="1" dirty="0" err="1">
                <a:latin typeface="Courier New" panose="02070309020205020404" pitchFamily="49" charset="0"/>
                <a:cs typeface="Courier New" panose="02070309020205020404" pitchFamily="49" charset="0"/>
              </a:rPr>
              <a:t>fragmentColor</a:t>
            </a:r>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void main() </a:t>
            </a:r>
            <a:r>
              <a:rPr lang="en-US" sz="1600" b="1" dirty="0" smtClean="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const</a:t>
            </a:r>
            <a:r>
              <a:rPr lang="en-US" sz="1600" b="1" dirty="0" smtClean="0">
                <a:latin typeface="Courier New" panose="02070309020205020404" pitchFamily="49" charset="0"/>
                <a:cs typeface="Courier New" panose="02070309020205020404" pitchFamily="49" charset="0"/>
              </a:rPr>
              <a:t> float a = 8, alpha = 15;</a:t>
            </a:r>
            <a:endParaRPr lang="en-US" sz="1600" b="1" dirty="0">
              <a:latin typeface="Courier New" panose="02070309020205020404" pitchFamily="49" charset="0"/>
              <a:cs typeface="Courier New" panose="02070309020205020404" pitchFamily="49" charset="0"/>
            </a:endParaRPr>
          </a:p>
          <a:p>
            <a:r>
              <a:rPr lang="hu-HU" sz="1600" b="1"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float </a:t>
            </a:r>
            <a:r>
              <a:rPr lang="en-US" sz="1600" b="1" dirty="0" err="1" smtClean="0">
                <a:latin typeface="Courier New" panose="02070309020205020404" pitchFamily="49" charset="0"/>
                <a:cs typeface="Courier New" panose="02070309020205020404" pitchFamily="49" charset="0"/>
              </a:rPr>
              <a:t>ang</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a </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exp</a:t>
            </a:r>
            <a:r>
              <a:rPr lang="en-US" sz="1600" b="1" dirty="0" smtClean="0">
                <a:latin typeface="Courier New" panose="02070309020205020404" pitchFamily="49" charset="0"/>
                <a:cs typeface="Courier New" panose="02070309020205020404" pitchFamily="49" charset="0"/>
              </a:rPr>
              <a:t>( -alpha </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length(</a:t>
            </a:r>
            <a:r>
              <a:rPr lang="hu-HU" sz="1600" b="1" dirty="0" err="1" smtClean="0">
                <a:latin typeface="Courier New" panose="02070309020205020404" pitchFamily="49" charset="0"/>
                <a:cs typeface="Courier New" panose="02070309020205020404" pitchFamily="49" charset="0"/>
              </a:rPr>
              <a:t>uv</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hu-HU" sz="1600" b="1" dirty="0" err="1" smtClean="0">
                <a:latin typeface="Courier New" panose="02070309020205020404" pitchFamily="49" charset="0"/>
                <a:cs typeface="Courier New" panose="02070309020205020404" pitchFamily="49" charset="0"/>
              </a:rPr>
              <a:t>uvc</a:t>
            </a:r>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a:p>
            <a:r>
              <a:rPr lang="hu-HU" sz="1600" b="1" dirty="0" smtClean="0">
                <a:latin typeface="Courier New" panose="02070309020205020404" pitchFamily="49" charset="0"/>
                <a:cs typeface="Courier New" panose="02070309020205020404" pitchFamily="49" charset="0"/>
              </a:rPr>
              <a:t>   </a:t>
            </a:r>
            <a:r>
              <a:rPr lang="da-DK" sz="1600" b="1" dirty="0" smtClean="0">
                <a:latin typeface="Courier New" panose="02070309020205020404" pitchFamily="49" charset="0"/>
                <a:cs typeface="Courier New" panose="02070309020205020404" pitchFamily="49" charset="0"/>
              </a:rPr>
              <a:t>mat2 rotMat </a:t>
            </a:r>
            <a:r>
              <a:rPr lang="da-DK" sz="1600" b="1" dirty="0">
                <a:latin typeface="Courier New" panose="02070309020205020404" pitchFamily="49" charset="0"/>
                <a:cs typeface="Courier New" panose="02070309020205020404" pitchFamily="49" charset="0"/>
              </a:rPr>
              <a:t>= </a:t>
            </a:r>
            <a:r>
              <a:rPr lang="da-DK" sz="1600" b="1" dirty="0" smtClean="0">
                <a:latin typeface="Courier New" panose="02070309020205020404" pitchFamily="49" charset="0"/>
                <a:cs typeface="Courier New" panose="02070309020205020404" pitchFamily="49" charset="0"/>
              </a:rPr>
              <a:t>mat2(</a:t>
            </a:r>
            <a:r>
              <a:rPr lang="hu-HU" sz="1600" b="1" dirty="0" smtClean="0">
                <a:latin typeface="Courier New" panose="02070309020205020404" pitchFamily="49" charset="0"/>
                <a:cs typeface="Courier New" panose="02070309020205020404" pitchFamily="49" charset="0"/>
              </a:rPr>
              <a:t> </a:t>
            </a:r>
            <a:r>
              <a:rPr lang="da-DK" sz="1600" b="1" dirty="0" smtClean="0">
                <a:latin typeface="Courier New" panose="02070309020205020404" pitchFamily="49" charset="0"/>
                <a:cs typeface="Courier New" panose="02070309020205020404" pitchFamily="49" charset="0"/>
              </a:rPr>
              <a:t>cos(ang), sin(ang), </a:t>
            </a:r>
            <a:endParaRPr lang="hu-HU" sz="1600" b="1" dirty="0" smtClean="0">
              <a:latin typeface="Courier New" panose="02070309020205020404" pitchFamily="49" charset="0"/>
              <a:cs typeface="Courier New" panose="02070309020205020404" pitchFamily="49" charset="0"/>
            </a:endParaRPr>
          </a:p>
          <a:p>
            <a:r>
              <a:rPr lang="hu-HU" sz="1600" b="1" dirty="0">
                <a:latin typeface="Courier New" panose="02070309020205020404" pitchFamily="49" charset="0"/>
                <a:cs typeface="Courier New" panose="02070309020205020404" pitchFamily="49" charset="0"/>
              </a:rPr>
              <a:t> </a:t>
            </a:r>
            <a:r>
              <a:rPr lang="hu-HU" sz="1600" b="1" dirty="0" smtClean="0">
                <a:latin typeface="Courier New" panose="02070309020205020404" pitchFamily="49" charset="0"/>
                <a:cs typeface="Courier New" panose="02070309020205020404" pitchFamily="49" charset="0"/>
              </a:rPr>
              <a:t>                     </a:t>
            </a:r>
            <a:r>
              <a:rPr lang="da-DK" sz="1600" b="1" dirty="0" smtClean="0">
                <a:latin typeface="Courier New" panose="02070309020205020404" pitchFamily="49" charset="0"/>
                <a:cs typeface="Courier New" panose="02070309020205020404" pitchFamily="49" charset="0"/>
              </a:rPr>
              <a:t>-sin(ang), cos(ang)</a:t>
            </a:r>
            <a:r>
              <a:rPr lang="hu-HU" sz="1600" b="1" dirty="0" smtClean="0">
                <a:latin typeface="Courier New" panose="02070309020205020404" pitchFamily="49" charset="0"/>
                <a:cs typeface="Courier New" panose="02070309020205020404" pitchFamily="49" charset="0"/>
              </a:rPr>
              <a:t> </a:t>
            </a:r>
            <a:r>
              <a:rPr lang="da-DK" sz="1600" b="1" dirty="0" smtClean="0">
                <a:latin typeface="Courier New" panose="02070309020205020404" pitchFamily="49" charset="0"/>
                <a:cs typeface="Courier New" panose="02070309020205020404" pitchFamily="49" charset="0"/>
              </a:rPr>
              <a:t>);</a:t>
            </a:r>
            <a:endParaRPr lang="hu-HU" sz="1600" b="1" dirty="0" smtClean="0">
              <a:latin typeface="Courier New" panose="02070309020205020404" pitchFamily="49" charset="0"/>
              <a:cs typeface="Courier New" panose="02070309020205020404" pitchFamily="49" charset="0"/>
            </a:endParaRPr>
          </a:p>
          <a:p>
            <a:endParaRPr lang="da-DK" sz="1600" b="1" dirty="0">
              <a:latin typeface="Courier New" panose="02070309020205020404" pitchFamily="49" charset="0"/>
              <a:cs typeface="Courier New" panose="02070309020205020404" pitchFamily="49" charset="0"/>
            </a:endParaRPr>
          </a:p>
          <a:p>
            <a:r>
              <a:rPr lang="hu-HU" sz="1600" b="1"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vec2 t</a:t>
            </a:r>
            <a:r>
              <a:rPr lang="hu-HU" sz="1600" b="1" dirty="0" err="1" smtClean="0">
                <a:latin typeface="Courier New" panose="02070309020205020404" pitchFamily="49" charset="0"/>
                <a:cs typeface="Courier New" panose="02070309020205020404" pitchFamily="49" charset="0"/>
              </a:rPr>
              <a:t>uv</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a:t>
            </a:r>
            <a:r>
              <a:rPr lang="hu-HU" sz="1600" b="1" dirty="0" err="1" smtClean="0">
                <a:latin typeface="Courier New" panose="02070309020205020404" pitchFamily="49" charset="0"/>
                <a:cs typeface="Courier New" panose="02070309020205020404" pitchFamily="49" charset="0"/>
              </a:rPr>
              <a:t>uv</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hu-HU" sz="1600" b="1" dirty="0" err="1" smtClean="0">
                <a:latin typeface="Courier New" panose="02070309020205020404" pitchFamily="49" charset="0"/>
                <a:cs typeface="Courier New" panose="02070309020205020404" pitchFamily="49" charset="0"/>
              </a:rPr>
              <a:t>uvc</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rotMat</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hu-HU" sz="1600" b="1" dirty="0" err="1" smtClean="0">
                <a:latin typeface="Courier New" panose="02070309020205020404" pitchFamily="49" charset="0"/>
                <a:cs typeface="Courier New" panose="02070309020205020404" pitchFamily="49" charset="0"/>
              </a:rPr>
              <a:t>uvc</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hu-HU"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fragmentColor</a:t>
            </a:r>
            <a:r>
              <a:rPr lang="en-US" sz="1600" b="1" dirty="0" smtClean="0">
                <a:latin typeface="Courier New" panose="02070309020205020404" pitchFamily="49" charset="0"/>
                <a:cs typeface="Courier New" panose="02070309020205020404" pitchFamily="49" charset="0"/>
              </a:rPr>
              <a:t> = </a:t>
            </a:r>
            <a:r>
              <a:rPr lang="en-US" sz="1600" b="1" dirty="0">
                <a:latin typeface="Courier New" panose="02070309020205020404" pitchFamily="49" charset="0"/>
                <a:cs typeface="Courier New" panose="02070309020205020404" pitchFamily="49" charset="0"/>
              </a:rPr>
              <a:t>texture(</a:t>
            </a:r>
            <a:r>
              <a:rPr lang="en-US" sz="1600" b="1" dirty="0" err="1">
                <a:latin typeface="Courier New" panose="02070309020205020404" pitchFamily="49" charset="0"/>
                <a:cs typeface="Courier New" panose="02070309020205020404" pitchFamily="49" charset="0"/>
              </a:rPr>
              <a:t>textureUnit</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t</a:t>
            </a:r>
            <a:r>
              <a:rPr lang="hu-HU" sz="1600" b="1" dirty="0" err="1" smtClean="0">
                <a:latin typeface="Courier New" panose="02070309020205020404" pitchFamily="49" charset="0"/>
                <a:cs typeface="Courier New" panose="02070309020205020404" pitchFamily="49" charset="0"/>
              </a:rPr>
              <a:t>uv</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10762369"/>
      </p:ext>
    </p:extLst>
  </p:cSld>
  <p:clrMapOvr>
    <a:masterClrMapping/>
  </p:clrMapOvr>
  <p:transition spd="slow">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 y="274639"/>
            <a:ext cx="7012276" cy="1143000"/>
          </a:xfrm>
        </p:spPr>
        <p:txBody>
          <a:bodyPr>
            <a:normAutofit/>
          </a:bodyPr>
          <a:lstStyle/>
          <a:p>
            <a:r>
              <a:rPr lang="hu-HU" dirty="0" err="1" smtClean="0">
                <a:solidFill>
                  <a:srgbClr val="FF0000"/>
                </a:solidFill>
              </a:rPr>
              <a:t>Gravity</a:t>
            </a:r>
            <a:r>
              <a:rPr lang="hu-HU" dirty="0" smtClean="0">
                <a:solidFill>
                  <a:srgbClr val="FF0000"/>
                </a:solidFill>
              </a:rPr>
              <a:t> (</a:t>
            </a:r>
            <a:r>
              <a:rPr lang="hu-HU" dirty="0" err="1" smtClean="0">
                <a:solidFill>
                  <a:srgbClr val="FF0000"/>
                </a:solidFill>
              </a:rPr>
              <a:t>black</a:t>
            </a:r>
            <a:r>
              <a:rPr lang="hu-HU" dirty="0" smtClean="0">
                <a:solidFill>
                  <a:srgbClr val="FF0000"/>
                </a:solidFill>
              </a:rPr>
              <a:t> </a:t>
            </a:r>
            <a:r>
              <a:rPr lang="hu-HU" dirty="0" err="1" smtClean="0">
                <a:solidFill>
                  <a:srgbClr val="FF0000"/>
                </a:solidFill>
              </a:rPr>
              <a:t>hole</a:t>
            </a:r>
            <a:r>
              <a:rPr lang="hu-HU" dirty="0" smtClean="0">
                <a:solidFill>
                  <a:srgbClr val="FF0000"/>
                </a:solidFill>
              </a:rPr>
              <a:t>)</a:t>
            </a:r>
            <a:endParaRPr lang="en-US" dirty="0">
              <a:solidFill>
                <a:srgbClr val="FF0000"/>
              </a:solidFill>
            </a:endParaRPr>
          </a:p>
        </p:txBody>
      </p:sp>
      <p:sp>
        <p:nvSpPr>
          <p:cNvPr id="5" name="Romboid 4"/>
          <p:cNvSpPr/>
          <p:nvPr/>
        </p:nvSpPr>
        <p:spPr>
          <a:xfrm rot="5400000">
            <a:off x="5796137" y="4005065"/>
            <a:ext cx="4284476" cy="972108"/>
          </a:xfrm>
          <a:prstGeom prst="parallelogram">
            <a:avLst>
              <a:gd name="adj" fmla="val 158155"/>
            </a:avLst>
          </a:prstGeom>
          <a:blipFill>
            <a:blip r:embed="rId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zövegdoboz 10"/>
          <p:cNvSpPr txBox="1"/>
          <p:nvPr/>
        </p:nvSpPr>
        <p:spPr>
          <a:xfrm>
            <a:off x="8424430" y="3402649"/>
            <a:ext cx="675185" cy="400110"/>
          </a:xfrm>
          <a:prstGeom prst="rect">
            <a:avLst/>
          </a:prstGeom>
          <a:noFill/>
        </p:spPr>
        <p:txBody>
          <a:bodyPr wrap="none" rtlCol="0">
            <a:spAutoFit/>
          </a:bodyPr>
          <a:lstStyle/>
          <a:p>
            <a:r>
              <a:rPr lang="hu-HU" dirty="0" smtClean="0"/>
              <a:t>(1,</a:t>
            </a:r>
            <a:r>
              <a:rPr lang="hu-HU" dirty="0" err="1" smtClean="0"/>
              <a:t>1</a:t>
            </a:r>
            <a:r>
              <a:rPr lang="hu-HU" dirty="0" smtClean="0"/>
              <a:t>)</a:t>
            </a:r>
            <a:endParaRPr lang="en-US" dirty="0"/>
          </a:p>
        </p:txBody>
      </p:sp>
      <p:sp>
        <p:nvSpPr>
          <p:cNvPr id="12" name="Szövegdoboz 11"/>
          <p:cNvSpPr txBox="1"/>
          <p:nvPr/>
        </p:nvSpPr>
        <p:spPr>
          <a:xfrm>
            <a:off x="7114729" y="5328893"/>
            <a:ext cx="675185" cy="400110"/>
          </a:xfrm>
          <a:prstGeom prst="rect">
            <a:avLst/>
          </a:prstGeom>
          <a:noFill/>
        </p:spPr>
        <p:txBody>
          <a:bodyPr wrap="none" rtlCol="0">
            <a:spAutoFit/>
          </a:bodyPr>
          <a:lstStyle/>
          <a:p>
            <a:r>
              <a:rPr lang="hu-HU" dirty="0" smtClean="0"/>
              <a:t>(0,</a:t>
            </a:r>
            <a:r>
              <a:rPr lang="hu-HU" dirty="0" err="1" smtClean="0"/>
              <a:t>0</a:t>
            </a:r>
            <a:r>
              <a:rPr lang="hu-HU" dirty="0" smtClean="0"/>
              <a:t>)</a:t>
            </a:r>
            <a:endParaRPr lang="en-US" dirty="0"/>
          </a:p>
        </p:txBody>
      </p:sp>
      <p:cxnSp>
        <p:nvCxnSpPr>
          <p:cNvPr id="13" name="Egyenes összekötő nyíllal 12"/>
          <p:cNvCxnSpPr/>
          <p:nvPr/>
        </p:nvCxnSpPr>
        <p:spPr>
          <a:xfrm flipV="1">
            <a:off x="695871" y="3544713"/>
            <a:ext cx="7094043" cy="794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7" name="Szövegdoboz 16"/>
          <p:cNvSpPr txBox="1"/>
          <p:nvPr/>
        </p:nvSpPr>
        <p:spPr>
          <a:xfrm>
            <a:off x="1799265" y="4068469"/>
            <a:ext cx="756938" cy="461665"/>
          </a:xfrm>
          <a:prstGeom prst="rect">
            <a:avLst/>
          </a:prstGeom>
          <a:noFill/>
        </p:spPr>
        <p:txBody>
          <a:bodyPr wrap="none" rtlCol="0">
            <a:spAutoFit/>
          </a:bodyPr>
          <a:lstStyle/>
          <a:p>
            <a:pPr algn="ctr"/>
            <a:r>
              <a:rPr lang="hu-HU" sz="2400" dirty="0" smtClean="0"/>
              <a:t>(</a:t>
            </a:r>
            <a:r>
              <a:rPr lang="hu-HU" sz="2400" i="1" dirty="0" smtClean="0"/>
              <a:t>u,v</a:t>
            </a:r>
            <a:r>
              <a:rPr lang="hu-HU" sz="2400" dirty="0" smtClean="0"/>
              <a:t>)</a:t>
            </a:r>
            <a:endParaRPr lang="en-US" sz="2400" dirty="0"/>
          </a:p>
        </p:txBody>
      </p:sp>
      <p:sp>
        <p:nvSpPr>
          <p:cNvPr id="18" name="Szövegdoboz 17"/>
          <p:cNvSpPr txBox="1"/>
          <p:nvPr/>
        </p:nvSpPr>
        <p:spPr>
          <a:xfrm>
            <a:off x="7359713" y="4321339"/>
            <a:ext cx="1212190" cy="523220"/>
          </a:xfrm>
          <a:prstGeom prst="rect">
            <a:avLst/>
          </a:prstGeom>
          <a:noFill/>
        </p:spPr>
        <p:txBody>
          <a:bodyPr wrap="none" rtlCol="0">
            <a:spAutoFit/>
          </a:bodyPr>
          <a:lstStyle/>
          <a:p>
            <a:pPr algn="ctr"/>
            <a:r>
              <a:rPr lang="hu-HU" sz="2800" dirty="0" smtClean="0"/>
              <a:t>(</a:t>
            </a:r>
            <a:r>
              <a:rPr lang="hu-HU" sz="2800" i="1" dirty="0" smtClean="0"/>
              <a:t>u</a:t>
            </a:r>
            <a:r>
              <a:rPr lang="en-US" sz="2800" i="1" dirty="0" smtClean="0"/>
              <a:t>*</a:t>
            </a:r>
            <a:r>
              <a:rPr lang="hu-HU" sz="2800" i="1" dirty="0" smtClean="0"/>
              <a:t>,v</a:t>
            </a:r>
            <a:r>
              <a:rPr lang="en-US" sz="2800" i="1" dirty="0" smtClean="0"/>
              <a:t>*</a:t>
            </a:r>
            <a:r>
              <a:rPr lang="hu-HU" sz="2800" dirty="0" smtClean="0"/>
              <a:t>)</a:t>
            </a:r>
            <a:endParaRPr lang="en-US" sz="2800" dirty="0"/>
          </a:p>
        </p:txBody>
      </p:sp>
      <p:sp>
        <p:nvSpPr>
          <p:cNvPr id="19" name="Szövegdoboz 18"/>
          <p:cNvSpPr txBox="1"/>
          <p:nvPr/>
        </p:nvSpPr>
        <p:spPr>
          <a:xfrm>
            <a:off x="904529" y="5745481"/>
            <a:ext cx="1300356" cy="646331"/>
          </a:xfrm>
          <a:prstGeom prst="rect">
            <a:avLst/>
          </a:prstGeom>
          <a:noFill/>
        </p:spPr>
        <p:txBody>
          <a:bodyPr wrap="none" rtlCol="0">
            <a:spAutoFit/>
          </a:bodyPr>
          <a:lstStyle/>
          <a:p>
            <a:pPr algn="ctr"/>
            <a:r>
              <a:rPr lang="hu-HU" sz="1800" dirty="0" err="1" smtClean="0"/>
              <a:t>Interpolated</a:t>
            </a:r>
            <a:endParaRPr lang="hu-HU" sz="1800" dirty="0" smtClean="0"/>
          </a:p>
          <a:p>
            <a:pPr algn="ctr"/>
            <a:r>
              <a:rPr lang="hu-HU" sz="1800" dirty="0" err="1" smtClean="0"/>
              <a:t>texCoord</a:t>
            </a:r>
            <a:endParaRPr lang="hu-HU" sz="1800" dirty="0" smtClean="0"/>
          </a:p>
        </p:txBody>
      </p:sp>
      <p:sp>
        <p:nvSpPr>
          <p:cNvPr id="20" name="Szövegdoboz 19"/>
          <p:cNvSpPr txBox="1"/>
          <p:nvPr/>
        </p:nvSpPr>
        <p:spPr>
          <a:xfrm>
            <a:off x="7139860" y="6022479"/>
            <a:ext cx="886717" cy="369332"/>
          </a:xfrm>
          <a:prstGeom prst="rect">
            <a:avLst/>
          </a:prstGeom>
          <a:noFill/>
        </p:spPr>
        <p:txBody>
          <a:bodyPr wrap="none" rtlCol="0">
            <a:spAutoFit/>
          </a:bodyPr>
          <a:lstStyle/>
          <a:p>
            <a:pPr algn="ctr"/>
            <a:r>
              <a:rPr lang="hu-HU" sz="1800" dirty="0" err="1" smtClean="0"/>
              <a:t>Texture</a:t>
            </a:r>
            <a:endParaRPr lang="hu-HU" sz="1800" dirty="0" smtClean="0"/>
          </a:p>
        </p:txBody>
      </p:sp>
      <p:sp>
        <p:nvSpPr>
          <p:cNvPr id="23" name="Szövegdoboz 22"/>
          <p:cNvSpPr txBox="1"/>
          <p:nvPr/>
        </p:nvSpPr>
        <p:spPr>
          <a:xfrm>
            <a:off x="1088079" y="2836257"/>
            <a:ext cx="631903" cy="461665"/>
          </a:xfrm>
          <a:prstGeom prst="rect">
            <a:avLst/>
          </a:prstGeom>
          <a:noFill/>
        </p:spPr>
        <p:txBody>
          <a:bodyPr wrap="none" rtlCol="0">
            <a:spAutoFit/>
          </a:bodyPr>
          <a:lstStyle/>
          <a:p>
            <a:pPr algn="ctr"/>
            <a:r>
              <a:rPr lang="en-US" sz="2400" i="1" dirty="0"/>
              <a:t>z</a:t>
            </a:r>
            <a:r>
              <a:rPr lang="en-US" sz="2400" dirty="0" smtClean="0"/>
              <a:t>=0</a:t>
            </a:r>
            <a:endParaRPr lang="en-US" sz="2400" dirty="0"/>
          </a:p>
        </p:txBody>
      </p:sp>
      <p:graphicFrame>
        <p:nvGraphicFramePr>
          <p:cNvPr id="24" name="Objektum 23"/>
          <p:cNvGraphicFramePr>
            <a:graphicFrameLocks noChangeAspect="1"/>
          </p:cNvGraphicFramePr>
          <p:nvPr>
            <p:extLst>
              <p:ext uri="{D42A27DB-BD31-4B8C-83A1-F6EECF244321}">
                <p14:modId xmlns:p14="http://schemas.microsoft.com/office/powerpoint/2010/main" val="3357485171"/>
              </p:ext>
            </p:extLst>
          </p:nvPr>
        </p:nvGraphicFramePr>
        <p:xfrm>
          <a:off x="4572002" y="4326844"/>
          <a:ext cx="726393" cy="722779"/>
        </p:xfrm>
        <a:graphic>
          <a:graphicData uri="http://schemas.openxmlformats.org/presentationml/2006/ole">
            <mc:AlternateContent xmlns:mc="http://schemas.openxmlformats.org/markup-compatibility/2006">
              <mc:Choice xmlns:v="urn:schemas-microsoft-com:vml" Requires="v">
                <p:oleObj spid="_x0000_s34867" name="Bitkép alakzat" r:id="rId5" imgW="1914286" imgH="1905266" progId="PBrush">
                  <p:embed/>
                </p:oleObj>
              </mc:Choice>
              <mc:Fallback>
                <p:oleObj name="Bitkép alakzat" r:id="rId5" imgW="1914286" imgH="1905266" progId="PBrush">
                  <p:embed/>
                  <p:pic>
                    <p:nvPicPr>
                      <p:cNvPr id="0" name=""/>
                      <p:cNvPicPr>
                        <a:picLocks noChangeAspect="1" noChangeArrowheads="1"/>
                      </p:cNvPicPr>
                      <p:nvPr/>
                    </p:nvPicPr>
                    <p:blipFill>
                      <a:blip r:embed="rId6">
                        <a:clrChange>
                          <a:clrFrom>
                            <a:srgbClr val="7F7F7F"/>
                          </a:clrFrom>
                          <a:clrTo>
                            <a:srgbClr val="7F7F7F">
                              <a:alpha val="0"/>
                            </a:srgbClr>
                          </a:clrTo>
                        </a:clrChange>
                        <a:extLst>
                          <a:ext uri="{28A0092B-C50C-407E-A947-70E740481C1C}">
                            <a14:useLocalDpi xmlns:a14="http://schemas.microsoft.com/office/drawing/2010/main" val="0"/>
                          </a:ext>
                        </a:extLst>
                      </a:blip>
                      <a:srcRect/>
                      <a:stretch>
                        <a:fillRect/>
                      </a:stretch>
                    </p:blipFill>
                    <p:spPr bwMode="auto">
                      <a:xfrm>
                        <a:off x="4572002" y="4326844"/>
                        <a:ext cx="726393" cy="722779"/>
                      </a:xfrm>
                      <a:prstGeom prst="rect">
                        <a:avLst/>
                      </a:prstGeom>
                      <a:noFill/>
                      <a:ln>
                        <a:noFill/>
                      </a:ln>
                      <a:effectLst/>
                    </p:spPr>
                  </p:pic>
                </p:oleObj>
              </mc:Fallback>
            </mc:AlternateContent>
          </a:graphicData>
        </a:graphic>
      </p:graphicFrame>
      <p:cxnSp>
        <p:nvCxnSpPr>
          <p:cNvPr id="25" name="Egyenes összekötő nyíllal 24"/>
          <p:cNvCxnSpPr/>
          <p:nvPr/>
        </p:nvCxnSpPr>
        <p:spPr>
          <a:xfrm flipV="1">
            <a:off x="695870" y="4026132"/>
            <a:ext cx="7094043" cy="794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6" name="Szabadkézi sokszög 25"/>
          <p:cNvSpPr/>
          <p:nvPr/>
        </p:nvSpPr>
        <p:spPr>
          <a:xfrm>
            <a:off x="712519" y="3550188"/>
            <a:ext cx="6970816" cy="1163781"/>
          </a:xfrm>
          <a:custGeom>
            <a:avLst/>
            <a:gdLst>
              <a:gd name="connsiteX0" fmla="*/ 0 w 6970816"/>
              <a:gd name="connsiteY0" fmla="*/ 0 h 1163781"/>
              <a:gd name="connsiteX1" fmla="*/ 4334494 w 6970816"/>
              <a:gd name="connsiteY1" fmla="*/ 296883 h 1163781"/>
              <a:gd name="connsiteX2" fmla="*/ 6970816 w 6970816"/>
              <a:gd name="connsiteY2" fmla="*/ 1163781 h 1163781"/>
              <a:gd name="connsiteX0" fmla="*/ 0 w 6970816"/>
              <a:gd name="connsiteY0" fmla="*/ 0 h 1163781"/>
              <a:gd name="connsiteX1" fmla="*/ 4405746 w 6970816"/>
              <a:gd name="connsiteY1" fmla="*/ 225631 h 1163781"/>
              <a:gd name="connsiteX2" fmla="*/ 6970816 w 6970816"/>
              <a:gd name="connsiteY2" fmla="*/ 1163781 h 1163781"/>
            </a:gdLst>
            <a:ahLst/>
            <a:cxnLst>
              <a:cxn ang="0">
                <a:pos x="connsiteX0" y="connsiteY0"/>
              </a:cxn>
              <a:cxn ang="0">
                <a:pos x="connsiteX1" y="connsiteY1"/>
              </a:cxn>
              <a:cxn ang="0">
                <a:pos x="connsiteX2" y="connsiteY2"/>
              </a:cxn>
            </a:cxnLst>
            <a:rect l="l" t="t" r="r" b="b"/>
            <a:pathLst>
              <a:path w="6970816" h="1163781">
                <a:moveTo>
                  <a:pt x="0" y="0"/>
                </a:moveTo>
                <a:cubicBezTo>
                  <a:pt x="1586345" y="51460"/>
                  <a:pt x="3243943" y="31668"/>
                  <a:pt x="4405746" y="225631"/>
                </a:cubicBezTo>
                <a:cubicBezTo>
                  <a:pt x="5567549" y="419594"/>
                  <a:pt x="6233556" y="827313"/>
                  <a:pt x="6970816" y="1163781"/>
                </a:cubicBezTo>
              </a:path>
            </a:pathLst>
          </a:custGeom>
          <a:noFill/>
          <a:ln w="57150">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zabadkézi sokszög 27"/>
          <p:cNvSpPr/>
          <p:nvPr/>
        </p:nvSpPr>
        <p:spPr>
          <a:xfrm>
            <a:off x="712518" y="4037077"/>
            <a:ext cx="4596582" cy="866899"/>
          </a:xfrm>
          <a:custGeom>
            <a:avLst/>
            <a:gdLst>
              <a:gd name="connsiteX0" fmla="*/ 0 w 4683764"/>
              <a:gd name="connsiteY0" fmla="*/ 0 h 866899"/>
              <a:gd name="connsiteX1" fmla="*/ 2790702 w 4683764"/>
              <a:gd name="connsiteY1" fmla="*/ 130628 h 866899"/>
              <a:gd name="connsiteX2" fmla="*/ 4524499 w 4683764"/>
              <a:gd name="connsiteY2" fmla="*/ 249382 h 866899"/>
              <a:gd name="connsiteX3" fmla="*/ 4500749 w 4683764"/>
              <a:gd name="connsiteY3" fmla="*/ 866899 h 866899"/>
              <a:gd name="connsiteX0" fmla="*/ 0 w 4613573"/>
              <a:gd name="connsiteY0" fmla="*/ 0 h 866899"/>
              <a:gd name="connsiteX1" fmla="*/ 2790702 w 4613573"/>
              <a:gd name="connsiteY1" fmla="*/ 130628 h 866899"/>
              <a:gd name="connsiteX2" fmla="*/ 4393870 w 4613573"/>
              <a:gd name="connsiteY2" fmla="*/ 225631 h 866899"/>
              <a:gd name="connsiteX3" fmla="*/ 4500749 w 4613573"/>
              <a:gd name="connsiteY3" fmla="*/ 866899 h 866899"/>
              <a:gd name="connsiteX0" fmla="*/ 0 w 4596582"/>
              <a:gd name="connsiteY0" fmla="*/ 0 h 866899"/>
              <a:gd name="connsiteX1" fmla="*/ 3111336 w 4596582"/>
              <a:gd name="connsiteY1" fmla="*/ 95002 h 866899"/>
              <a:gd name="connsiteX2" fmla="*/ 4393870 w 4596582"/>
              <a:gd name="connsiteY2" fmla="*/ 225631 h 866899"/>
              <a:gd name="connsiteX3" fmla="*/ 4500749 w 4596582"/>
              <a:gd name="connsiteY3" fmla="*/ 866899 h 866899"/>
            </a:gdLst>
            <a:ahLst/>
            <a:cxnLst>
              <a:cxn ang="0">
                <a:pos x="connsiteX0" y="connsiteY0"/>
              </a:cxn>
              <a:cxn ang="0">
                <a:pos x="connsiteX1" y="connsiteY1"/>
              </a:cxn>
              <a:cxn ang="0">
                <a:pos x="connsiteX2" y="connsiteY2"/>
              </a:cxn>
              <a:cxn ang="0">
                <a:pos x="connsiteX3" y="connsiteY3"/>
              </a:cxn>
            </a:cxnLst>
            <a:rect l="l" t="t" r="r" b="b"/>
            <a:pathLst>
              <a:path w="4596582" h="866899">
                <a:moveTo>
                  <a:pt x="0" y="0"/>
                </a:moveTo>
                <a:lnTo>
                  <a:pt x="3111336" y="95002"/>
                </a:lnTo>
                <a:cubicBezTo>
                  <a:pt x="3843648" y="132607"/>
                  <a:pt x="4162301" y="96982"/>
                  <a:pt x="4393870" y="225631"/>
                </a:cubicBezTo>
                <a:cubicBezTo>
                  <a:pt x="4625439" y="354281"/>
                  <a:pt x="4655128" y="619496"/>
                  <a:pt x="4500749" y="866899"/>
                </a:cubicBezTo>
              </a:path>
            </a:pathLst>
          </a:custGeom>
          <a:noFill/>
          <a:ln w="57150">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zövegdoboz 28"/>
          <p:cNvSpPr txBox="1"/>
          <p:nvPr/>
        </p:nvSpPr>
        <p:spPr>
          <a:xfrm>
            <a:off x="6774324" y="2836257"/>
            <a:ext cx="631903" cy="461665"/>
          </a:xfrm>
          <a:prstGeom prst="rect">
            <a:avLst/>
          </a:prstGeom>
          <a:noFill/>
        </p:spPr>
        <p:txBody>
          <a:bodyPr wrap="none" rtlCol="0">
            <a:spAutoFit/>
          </a:bodyPr>
          <a:lstStyle/>
          <a:p>
            <a:pPr algn="ctr"/>
            <a:r>
              <a:rPr lang="en-US" sz="2400" i="1" dirty="0" smtClean="0"/>
              <a:t>z</a:t>
            </a:r>
            <a:r>
              <a:rPr lang="en-US" sz="2400" dirty="0" smtClean="0"/>
              <a:t>=1</a:t>
            </a:r>
            <a:endParaRPr lang="en-US" sz="2400" dirty="0"/>
          </a:p>
        </p:txBody>
      </p:sp>
      <p:sp>
        <p:nvSpPr>
          <p:cNvPr id="6" name="Romboid 5"/>
          <p:cNvSpPr/>
          <p:nvPr/>
        </p:nvSpPr>
        <p:spPr>
          <a:xfrm rot="5400000">
            <a:off x="35497" y="3980723"/>
            <a:ext cx="4284476" cy="972108"/>
          </a:xfrm>
          <a:prstGeom prst="parallelogram">
            <a:avLst>
              <a:gd name="adj" fmla="val 15815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3821" name="Picture 29">
            <a:hlinkClick r:id="rId7" action="ppaction://hlinkfile"/>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66012" y="44624"/>
            <a:ext cx="2506488" cy="25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2787767"/>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25"/>
                                        </p:tgtEl>
                                      </p:cBhvr>
                                    </p:animEffect>
                                    <p:set>
                                      <p:cBhvr>
                                        <p:cTn id="16" dur="1" fill="hold">
                                          <p:stCondLst>
                                            <p:cond delay="499"/>
                                          </p:stCondLst>
                                        </p:cTn>
                                        <p:tgtEl>
                                          <p:spTgt spid="25"/>
                                        </p:tgtEl>
                                        <p:attrNameLst>
                                          <p:attrName>style.visibility</p:attrName>
                                        </p:attrNameLst>
                                      </p:cBhvr>
                                      <p:to>
                                        <p:strVal val="hidden"/>
                                      </p:to>
                                    </p:se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Egyenes összekötő nyíllal 43"/>
          <p:cNvCxnSpPr/>
          <p:nvPr/>
        </p:nvCxnSpPr>
        <p:spPr>
          <a:xfrm>
            <a:off x="1655676" y="1832011"/>
            <a:ext cx="1944216" cy="0"/>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 name="Cím 1"/>
          <p:cNvSpPr>
            <a:spLocks noGrp="1"/>
          </p:cNvSpPr>
          <p:nvPr>
            <p:ph type="title"/>
          </p:nvPr>
        </p:nvSpPr>
        <p:spPr>
          <a:xfrm>
            <a:off x="3232977" y="4887"/>
            <a:ext cx="4973532" cy="1143000"/>
          </a:xfrm>
        </p:spPr>
        <p:txBody>
          <a:bodyPr>
            <a:normAutofit fontScale="90000"/>
          </a:bodyPr>
          <a:lstStyle/>
          <a:p>
            <a:r>
              <a:rPr lang="hu-HU" dirty="0" err="1" smtClean="0">
                <a:solidFill>
                  <a:srgbClr val="FF0000"/>
                </a:solidFill>
              </a:rPr>
              <a:t>Equivalence</a:t>
            </a:r>
            <a:r>
              <a:rPr lang="hu-HU" dirty="0" smtClean="0">
                <a:solidFill>
                  <a:srgbClr val="FF0000"/>
                </a:solidFill>
              </a:rPr>
              <a:t> </a:t>
            </a:r>
            <a:r>
              <a:rPr lang="hu-HU" dirty="0" err="1" smtClean="0">
                <a:solidFill>
                  <a:srgbClr val="FF0000"/>
                </a:solidFill>
              </a:rPr>
              <a:t>principle</a:t>
            </a:r>
            <a:endParaRPr lang="en-US" dirty="0">
              <a:solidFill>
                <a:srgbClr val="FF0000"/>
              </a:solidFill>
            </a:endParaRPr>
          </a:p>
        </p:txBody>
      </p:sp>
      <p:graphicFrame>
        <p:nvGraphicFramePr>
          <p:cNvPr id="3" name="Objektum 2"/>
          <p:cNvGraphicFramePr>
            <a:graphicFrameLocks noChangeAspect="1"/>
          </p:cNvGraphicFramePr>
          <p:nvPr>
            <p:extLst>
              <p:ext uri="{D42A27DB-BD31-4B8C-83A1-F6EECF244321}">
                <p14:modId xmlns:p14="http://schemas.microsoft.com/office/powerpoint/2010/main" val="2811752922"/>
              </p:ext>
            </p:extLst>
          </p:nvPr>
        </p:nvGraphicFramePr>
        <p:xfrm>
          <a:off x="264154" y="2778696"/>
          <a:ext cx="727075" cy="722312"/>
        </p:xfrm>
        <a:graphic>
          <a:graphicData uri="http://schemas.openxmlformats.org/presentationml/2006/ole">
            <mc:AlternateContent xmlns:mc="http://schemas.openxmlformats.org/markup-compatibility/2006">
              <mc:Choice xmlns:v="urn:schemas-microsoft-com:vml" Requires="v">
                <p:oleObj spid="_x0000_s35940" name="Bitkép alakzat" r:id="rId4" imgW="1914286" imgH="1905266" progId="PBrush">
                  <p:embed/>
                </p:oleObj>
              </mc:Choice>
              <mc:Fallback>
                <p:oleObj name="Bitkép alakzat" r:id="rId4" imgW="1914286" imgH="1905266" progId="PBrush">
                  <p:embed/>
                  <p:pic>
                    <p:nvPicPr>
                      <p:cNvPr id="0" name=""/>
                      <p:cNvPicPr>
                        <a:picLocks noChangeAspect="1" noChangeArrowheads="1"/>
                      </p:cNvPicPr>
                      <p:nvPr/>
                    </p:nvPicPr>
                    <p:blipFill>
                      <a:blip r:embed="rId5">
                        <a:clrChange>
                          <a:clrFrom>
                            <a:srgbClr val="7F7F7F"/>
                          </a:clrFrom>
                          <a:clrTo>
                            <a:srgbClr val="7F7F7F">
                              <a:alpha val="0"/>
                            </a:srgbClr>
                          </a:clrTo>
                        </a:clrChange>
                        <a:extLst>
                          <a:ext uri="{28A0092B-C50C-407E-A947-70E740481C1C}">
                            <a14:useLocalDpi xmlns:a14="http://schemas.microsoft.com/office/drawing/2010/main" val="0"/>
                          </a:ext>
                        </a:extLst>
                      </a:blip>
                      <a:srcRect/>
                      <a:stretch>
                        <a:fillRect/>
                      </a:stretch>
                    </p:blipFill>
                    <p:spPr bwMode="auto">
                      <a:xfrm>
                        <a:off x="264154" y="2778696"/>
                        <a:ext cx="727075"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églalap 3"/>
          <p:cNvSpPr/>
          <p:nvPr/>
        </p:nvSpPr>
        <p:spPr>
          <a:xfrm>
            <a:off x="107504" y="602423"/>
            <a:ext cx="1044116" cy="1980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Csoportba foglalás 9"/>
          <p:cNvGrpSpPr/>
          <p:nvPr/>
        </p:nvGrpSpPr>
        <p:grpSpPr>
          <a:xfrm>
            <a:off x="439062" y="1142483"/>
            <a:ext cx="381000" cy="1430052"/>
            <a:chOff x="3810000" y="2590800"/>
            <a:chExt cx="762000" cy="2971800"/>
          </a:xfrm>
        </p:grpSpPr>
        <p:sp>
          <p:nvSpPr>
            <p:cNvPr id="5" name="Line 38"/>
            <p:cNvSpPr>
              <a:spLocks noChangeShapeType="1"/>
            </p:cNvSpPr>
            <p:nvPr/>
          </p:nvSpPr>
          <p:spPr bwMode="auto">
            <a:xfrm>
              <a:off x="4191000" y="3352800"/>
              <a:ext cx="0" cy="1219200"/>
            </a:xfrm>
            <a:prstGeom prst="line">
              <a:avLst/>
            </a:prstGeom>
            <a:noFill/>
            <a:ln w="57150">
              <a:solidFill>
                <a:srgbClr val="35C955"/>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 name="Line 39"/>
            <p:cNvSpPr>
              <a:spLocks noChangeShapeType="1"/>
            </p:cNvSpPr>
            <p:nvPr/>
          </p:nvSpPr>
          <p:spPr bwMode="auto">
            <a:xfrm>
              <a:off x="3886200" y="3657600"/>
              <a:ext cx="609600" cy="0"/>
            </a:xfrm>
            <a:prstGeom prst="line">
              <a:avLst/>
            </a:prstGeom>
            <a:noFill/>
            <a:ln w="57150">
              <a:solidFill>
                <a:srgbClr val="35C955"/>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Line 40"/>
            <p:cNvSpPr>
              <a:spLocks noChangeShapeType="1"/>
            </p:cNvSpPr>
            <p:nvPr/>
          </p:nvSpPr>
          <p:spPr bwMode="auto">
            <a:xfrm flipH="1">
              <a:off x="3810000" y="4495800"/>
              <a:ext cx="381000" cy="1066800"/>
            </a:xfrm>
            <a:prstGeom prst="line">
              <a:avLst/>
            </a:prstGeom>
            <a:noFill/>
            <a:ln w="57150">
              <a:solidFill>
                <a:srgbClr val="35C955"/>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Line 41"/>
            <p:cNvSpPr>
              <a:spLocks noChangeShapeType="1"/>
            </p:cNvSpPr>
            <p:nvPr/>
          </p:nvSpPr>
          <p:spPr bwMode="auto">
            <a:xfrm>
              <a:off x="4191000" y="4495800"/>
              <a:ext cx="304800" cy="1066800"/>
            </a:xfrm>
            <a:prstGeom prst="line">
              <a:avLst/>
            </a:prstGeom>
            <a:noFill/>
            <a:ln w="57150">
              <a:solidFill>
                <a:srgbClr val="35C955"/>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Oval 37"/>
            <p:cNvSpPr>
              <a:spLocks noChangeArrowheads="1"/>
            </p:cNvSpPr>
            <p:nvPr/>
          </p:nvSpPr>
          <p:spPr bwMode="auto">
            <a:xfrm>
              <a:off x="3810000" y="2590800"/>
              <a:ext cx="762000" cy="762000"/>
            </a:xfrm>
            <a:prstGeom prst="ellipse">
              <a:avLst/>
            </a:prstGeom>
            <a:solidFill>
              <a:srgbClr val="35C955"/>
            </a:solidFill>
            <a:ln w="12700">
              <a:solidFill>
                <a:srgbClr val="35C955"/>
              </a:solidFill>
              <a:round/>
              <a:headEnd/>
              <a:tailEnd/>
            </a:ln>
          </p:spPr>
          <p:txBody>
            <a:bodyPr wrap="none" anchor="ctr"/>
            <a:lstStyle>
              <a:lvl1pPr>
                <a:defRPr sz="2800" b="1">
                  <a:solidFill>
                    <a:schemeClr val="tx1"/>
                  </a:solidFill>
                  <a:latin typeface="Times New Roman" pitchFamily="18" charset="0"/>
                </a:defRPr>
              </a:lvl1pPr>
              <a:lvl2pPr marL="742950" indent="-285750">
                <a:defRPr sz="2800" b="1">
                  <a:solidFill>
                    <a:schemeClr val="tx1"/>
                  </a:solidFill>
                  <a:latin typeface="Times New Roman" pitchFamily="18" charset="0"/>
                </a:defRPr>
              </a:lvl2pPr>
              <a:lvl3pPr marL="1143000" indent="-228600">
                <a:defRPr sz="2800" b="1">
                  <a:solidFill>
                    <a:schemeClr val="tx1"/>
                  </a:solidFill>
                  <a:latin typeface="Times New Roman" pitchFamily="18" charset="0"/>
                </a:defRPr>
              </a:lvl3pPr>
              <a:lvl4pPr marL="1600200" indent="-228600">
                <a:defRPr sz="2800" b="1">
                  <a:solidFill>
                    <a:schemeClr val="tx1"/>
                  </a:solidFill>
                  <a:latin typeface="Times New Roman" pitchFamily="18" charset="0"/>
                </a:defRPr>
              </a:lvl4pPr>
              <a:lvl5pPr marL="2057400" indent="-22860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endParaRPr lang="en-US" altLang="en-US"/>
            </a:p>
          </p:txBody>
        </p:sp>
      </p:grpSp>
      <p:cxnSp>
        <p:nvCxnSpPr>
          <p:cNvPr id="20" name="Egyenes összekötő nyíllal 19"/>
          <p:cNvCxnSpPr/>
          <p:nvPr/>
        </p:nvCxnSpPr>
        <p:spPr>
          <a:xfrm flipV="1">
            <a:off x="2710919" y="2612147"/>
            <a:ext cx="0" cy="34203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3" name="Szövegdoboz 22"/>
          <p:cNvSpPr txBox="1"/>
          <p:nvPr/>
        </p:nvSpPr>
        <p:spPr>
          <a:xfrm>
            <a:off x="1391829" y="379901"/>
            <a:ext cx="623889" cy="1015663"/>
          </a:xfrm>
          <a:prstGeom prst="rect">
            <a:avLst/>
          </a:prstGeom>
          <a:noFill/>
        </p:spPr>
        <p:txBody>
          <a:bodyPr wrap="none" rtlCol="0">
            <a:spAutoFit/>
          </a:bodyPr>
          <a:lstStyle/>
          <a:p>
            <a:r>
              <a:rPr lang="en-US" sz="6000" b="1" i="1" dirty="0" smtClean="0"/>
              <a:t>=</a:t>
            </a:r>
            <a:endParaRPr lang="en-US" sz="6000" b="1" i="1" dirty="0"/>
          </a:p>
        </p:txBody>
      </p:sp>
      <p:grpSp>
        <p:nvGrpSpPr>
          <p:cNvPr id="27" name="Csoportba foglalás 26"/>
          <p:cNvGrpSpPr/>
          <p:nvPr/>
        </p:nvGrpSpPr>
        <p:grpSpPr>
          <a:xfrm>
            <a:off x="2188861" y="631927"/>
            <a:ext cx="1044116" cy="1980220"/>
            <a:chOff x="1822352" y="2222602"/>
            <a:chExt cx="1044116" cy="1980220"/>
          </a:xfrm>
        </p:grpSpPr>
        <p:sp>
          <p:nvSpPr>
            <p:cNvPr id="12" name="Téglalap 11"/>
            <p:cNvSpPr/>
            <p:nvPr/>
          </p:nvSpPr>
          <p:spPr>
            <a:xfrm>
              <a:off x="1822352" y="2222602"/>
              <a:ext cx="1044116" cy="1980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Csoportba foglalás 12"/>
            <p:cNvGrpSpPr/>
            <p:nvPr/>
          </p:nvGrpSpPr>
          <p:grpSpPr>
            <a:xfrm>
              <a:off x="2153910" y="2762662"/>
              <a:ext cx="381000" cy="1430052"/>
              <a:chOff x="3810000" y="2590800"/>
              <a:chExt cx="762000" cy="2971800"/>
            </a:xfrm>
          </p:grpSpPr>
          <p:sp>
            <p:nvSpPr>
              <p:cNvPr id="14" name="Line 38"/>
              <p:cNvSpPr>
                <a:spLocks noChangeShapeType="1"/>
              </p:cNvSpPr>
              <p:nvPr/>
            </p:nvSpPr>
            <p:spPr bwMode="auto">
              <a:xfrm>
                <a:off x="4191000" y="3352800"/>
                <a:ext cx="0" cy="1219200"/>
              </a:xfrm>
              <a:prstGeom prst="line">
                <a:avLst/>
              </a:prstGeom>
              <a:noFill/>
              <a:ln w="57150">
                <a:solidFill>
                  <a:srgbClr val="35C955"/>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39"/>
              <p:cNvSpPr>
                <a:spLocks noChangeShapeType="1"/>
              </p:cNvSpPr>
              <p:nvPr/>
            </p:nvSpPr>
            <p:spPr bwMode="auto">
              <a:xfrm>
                <a:off x="3886200" y="3657600"/>
                <a:ext cx="609600" cy="0"/>
              </a:xfrm>
              <a:prstGeom prst="line">
                <a:avLst/>
              </a:prstGeom>
              <a:noFill/>
              <a:ln w="57150">
                <a:solidFill>
                  <a:srgbClr val="35C955"/>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40"/>
              <p:cNvSpPr>
                <a:spLocks noChangeShapeType="1"/>
              </p:cNvSpPr>
              <p:nvPr/>
            </p:nvSpPr>
            <p:spPr bwMode="auto">
              <a:xfrm flipH="1">
                <a:off x="3810000" y="4495800"/>
                <a:ext cx="381000" cy="1066800"/>
              </a:xfrm>
              <a:prstGeom prst="line">
                <a:avLst/>
              </a:prstGeom>
              <a:noFill/>
              <a:ln w="57150">
                <a:solidFill>
                  <a:srgbClr val="35C955"/>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41"/>
              <p:cNvSpPr>
                <a:spLocks noChangeShapeType="1"/>
              </p:cNvSpPr>
              <p:nvPr/>
            </p:nvSpPr>
            <p:spPr bwMode="auto">
              <a:xfrm>
                <a:off x="4191000" y="4495800"/>
                <a:ext cx="304800" cy="1066800"/>
              </a:xfrm>
              <a:prstGeom prst="line">
                <a:avLst/>
              </a:prstGeom>
              <a:noFill/>
              <a:ln w="57150">
                <a:solidFill>
                  <a:srgbClr val="35C955"/>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Oval 37"/>
              <p:cNvSpPr>
                <a:spLocks noChangeArrowheads="1"/>
              </p:cNvSpPr>
              <p:nvPr/>
            </p:nvSpPr>
            <p:spPr bwMode="auto">
              <a:xfrm>
                <a:off x="3810000" y="2590800"/>
                <a:ext cx="762000" cy="762000"/>
              </a:xfrm>
              <a:prstGeom prst="ellipse">
                <a:avLst/>
              </a:prstGeom>
              <a:solidFill>
                <a:srgbClr val="35C955"/>
              </a:solidFill>
              <a:ln w="12700">
                <a:solidFill>
                  <a:srgbClr val="35C955"/>
                </a:solidFill>
                <a:round/>
                <a:headEnd/>
                <a:tailEnd/>
              </a:ln>
            </p:spPr>
            <p:txBody>
              <a:bodyPr wrap="none" anchor="ctr"/>
              <a:lstStyle>
                <a:lvl1pPr>
                  <a:defRPr sz="2800" b="1">
                    <a:solidFill>
                      <a:schemeClr val="tx1"/>
                    </a:solidFill>
                    <a:latin typeface="Times New Roman" pitchFamily="18" charset="0"/>
                  </a:defRPr>
                </a:lvl1pPr>
                <a:lvl2pPr marL="742950" indent="-285750">
                  <a:defRPr sz="2800" b="1">
                    <a:solidFill>
                      <a:schemeClr val="tx1"/>
                    </a:solidFill>
                    <a:latin typeface="Times New Roman" pitchFamily="18" charset="0"/>
                  </a:defRPr>
                </a:lvl2pPr>
                <a:lvl3pPr marL="1143000" indent="-228600">
                  <a:defRPr sz="2800" b="1">
                    <a:solidFill>
                      <a:schemeClr val="tx1"/>
                    </a:solidFill>
                    <a:latin typeface="Times New Roman" pitchFamily="18" charset="0"/>
                  </a:defRPr>
                </a:lvl3pPr>
                <a:lvl4pPr marL="1600200" indent="-228600">
                  <a:defRPr sz="2800" b="1">
                    <a:solidFill>
                      <a:schemeClr val="tx1"/>
                    </a:solidFill>
                    <a:latin typeface="Times New Roman" pitchFamily="18" charset="0"/>
                  </a:defRPr>
                </a:lvl4pPr>
                <a:lvl5pPr marL="2057400" indent="-22860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endParaRPr lang="en-US" altLang="en-US"/>
              </a:p>
            </p:txBody>
          </p:sp>
        </p:grpSp>
        <p:cxnSp>
          <p:nvCxnSpPr>
            <p:cNvPr id="25" name="Egyenes összekötő 24"/>
            <p:cNvCxnSpPr/>
            <p:nvPr/>
          </p:nvCxnSpPr>
          <p:spPr>
            <a:xfrm flipH="1">
              <a:off x="1822352" y="3422686"/>
              <a:ext cx="10441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 name="Ellipszis 25"/>
          <p:cNvSpPr/>
          <p:nvPr/>
        </p:nvSpPr>
        <p:spPr>
          <a:xfrm>
            <a:off x="2056175" y="1720033"/>
            <a:ext cx="265372" cy="29700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Szövegdoboz 29"/>
              <p:cNvSpPr txBox="1"/>
              <p:nvPr/>
            </p:nvSpPr>
            <p:spPr>
              <a:xfrm>
                <a:off x="3419872" y="1016733"/>
                <a:ext cx="5827140" cy="79464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400" i="1" smtClean="0">
                          <a:latin typeface="Cambria Math"/>
                          <a:ea typeface="Cambria Math"/>
                        </a:rPr>
                        <m:t>∆</m:t>
                      </m:r>
                      <m:r>
                        <a:rPr lang="en-US" sz="2400" b="0" i="1" smtClean="0">
                          <a:latin typeface="Cambria Math"/>
                          <a:ea typeface="Cambria Math"/>
                        </a:rPr>
                        <m:t>𝑑</m:t>
                      </m:r>
                      <m:r>
                        <a:rPr lang="en-US" sz="2400" b="0" i="1" smtClean="0">
                          <a:latin typeface="Cambria Math"/>
                          <a:ea typeface="Cambria Math"/>
                        </a:rPr>
                        <m:t>=</m:t>
                      </m:r>
                      <m:f>
                        <m:fPr>
                          <m:ctrlPr>
                            <a:rPr lang="en-US" sz="2400" b="0" i="1" smtClean="0">
                              <a:latin typeface="Cambria Math" panose="02040503050406030204" pitchFamily="18" charset="0"/>
                              <a:ea typeface="Cambria Math"/>
                            </a:rPr>
                          </m:ctrlPr>
                        </m:fPr>
                        <m:num>
                          <m:r>
                            <a:rPr lang="en-US" sz="2400" b="0" i="1" smtClean="0">
                              <a:latin typeface="Cambria Math"/>
                              <a:ea typeface="Cambria Math"/>
                            </a:rPr>
                            <m:t>𝑔</m:t>
                          </m:r>
                        </m:num>
                        <m:den>
                          <m:r>
                            <a:rPr lang="en-US" sz="2400" b="0" i="1" smtClean="0">
                              <a:latin typeface="Cambria Math"/>
                              <a:ea typeface="Cambria Math"/>
                            </a:rPr>
                            <m:t>2</m:t>
                          </m:r>
                        </m:den>
                      </m:f>
                      <m:sSup>
                        <m:sSupPr>
                          <m:ctrlPr>
                            <a:rPr lang="en-US" sz="2400" b="0" i="1" smtClean="0">
                              <a:latin typeface="Cambria Math" panose="02040503050406030204" pitchFamily="18" charset="0"/>
                              <a:ea typeface="Cambria Math"/>
                            </a:rPr>
                          </m:ctrlPr>
                        </m:sSupPr>
                        <m:e>
                          <m:d>
                            <m:dPr>
                              <m:ctrlPr>
                                <a:rPr lang="en-US" sz="2400" i="1">
                                  <a:latin typeface="Cambria Math" panose="02040503050406030204" pitchFamily="18" charset="0"/>
                                  <a:ea typeface="Cambria Math"/>
                                </a:rPr>
                              </m:ctrlPr>
                            </m:dPr>
                            <m:e>
                              <m:r>
                                <a:rPr lang="en-US" sz="2400" i="1">
                                  <a:latin typeface="Cambria Math"/>
                                  <a:ea typeface="Cambria Math"/>
                                </a:rPr>
                                <m:t>∆</m:t>
                              </m:r>
                              <m:r>
                                <a:rPr lang="en-US" sz="2400" i="1">
                                  <a:latin typeface="Cambria Math"/>
                                  <a:ea typeface="Cambria Math"/>
                                </a:rPr>
                                <m:t>𝑡</m:t>
                              </m:r>
                            </m:e>
                          </m:d>
                        </m:e>
                        <m:sup>
                          <m:r>
                            <a:rPr lang="en-US" sz="2400" b="0" i="1" smtClean="0">
                              <a:latin typeface="Cambria Math"/>
                              <a:ea typeface="Cambria Math"/>
                            </a:rPr>
                            <m:t>2</m:t>
                          </m:r>
                        </m:sup>
                      </m:sSup>
                      <m:r>
                        <a:rPr lang="en-US" sz="2400" b="0" i="1" smtClean="0">
                          <a:latin typeface="Cambria Math"/>
                          <a:ea typeface="Cambria Math"/>
                        </a:rPr>
                        <m:t>=</m:t>
                      </m:r>
                      <m:f>
                        <m:fPr>
                          <m:ctrlPr>
                            <a:rPr lang="en-US" sz="2400" i="1">
                              <a:latin typeface="Cambria Math" panose="02040503050406030204" pitchFamily="18" charset="0"/>
                              <a:ea typeface="Cambria Math"/>
                            </a:rPr>
                          </m:ctrlPr>
                        </m:fPr>
                        <m:num>
                          <m:r>
                            <a:rPr lang="en-US" sz="2400" i="1">
                              <a:latin typeface="Cambria Math"/>
                              <a:ea typeface="Cambria Math"/>
                            </a:rPr>
                            <m:t>𝑓𝑀</m:t>
                          </m:r>
                        </m:num>
                        <m:den>
                          <m:sSup>
                            <m:sSupPr>
                              <m:ctrlPr>
                                <a:rPr lang="en-US" sz="2400" i="1">
                                  <a:latin typeface="Cambria Math" panose="02040503050406030204" pitchFamily="18" charset="0"/>
                                  <a:ea typeface="Cambria Math"/>
                                </a:rPr>
                              </m:ctrlPr>
                            </m:sSupPr>
                            <m:e>
                              <m:r>
                                <a:rPr lang="en-US" sz="2400" b="0" i="1" smtClean="0">
                                  <a:latin typeface="Cambria Math"/>
                                  <a:ea typeface="Cambria Math"/>
                                </a:rPr>
                                <m:t>2</m:t>
                              </m:r>
                              <m:r>
                                <a:rPr lang="en-US" sz="2400" i="1">
                                  <a:latin typeface="Cambria Math"/>
                                  <a:ea typeface="Cambria Math"/>
                                </a:rPr>
                                <m:t>𝑟</m:t>
                              </m:r>
                            </m:e>
                            <m:sup>
                              <m:r>
                                <a:rPr lang="en-US" sz="2400" i="1">
                                  <a:latin typeface="Cambria Math"/>
                                  <a:ea typeface="Cambria Math"/>
                                </a:rPr>
                                <m:t>2</m:t>
                              </m:r>
                            </m:sup>
                          </m:sSup>
                          <m:r>
                            <a:rPr lang="en-US" sz="2400" b="0" i="1" smtClean="0">
                              <a:latin typeface="Cambria Math"/>
                              <a:ea typeface="Cambria Math"/>
                            </a:rPr>
                            <m:t> </m:t>
                          </m:r>
                          <m:sSup>
                            <m:sSupPr>
                              <m:ctrlPr>
                                <a:rPr lang="en-US" sz="2400" i="1">
                                  <a:latin typeface="Cambria Math" panose="02040503050406030204" pitchFamily="18" charset="0"/>
                                  <a:ea typeface="Cambria Math"/>
                                </a:rPr>
                              </m:ctrlPr>
                            </m:sSupPr>
                            <m:e>
                              <m:r>
                                <a:rPr lang="en-US" sz="2400" b="0" i="1" smtClean="0">
                                  <a:latin typeface="Cambria Math"/>
                                  <a:ea typeface="Cambria Math"/>
                                </a:rPr>
                                <m:t>𝑐</m:t>
                              </m:r>
                            </m:e>
                            <m:sup>
                              <m:r>
                                <a:rPr lang="en-US" sz="2400" i="1">
                                  <a:latin typeface="Cambria Math"/>
                                  <a:ea typeface="Cambria Math"/>
                                </a:rPr>
                                <m:t>2</m:t>
                              </m:r>
                            </m:sup>
                          </m:sSup>
                        </m:den>
                      </m:f>
                      <m:sSup>
                        <m:sSupPr>
                          <m:ctrlPr>
                            <a:rPr lang="en-US" sz="2400" i="1">
                              <a:latin typeface="Cambria Math" panose="02040503050406030204" pitchFamily="18" charset="0"/>
                              <a:ea typeface="Cambria Math"/>
                            </a:rPr>
                          </m:ctrlPr>
                        </m:sSupPr>
                        <m:e>
                          <m:d>
                            <m:dPr>
                              <m:ctrlPr>
                                <a:rPr lang="en-US" sz="2400" i="1">
                                  <a:latin typeface="Cambria Math" panose="02040503050406030204" pitchFamily="18" charset="0"/>
                                  <a:ea typeface="Cambria Math"/>
                                </a:rPr>
                              </m:ctrlPr>
                            </m:dPr>
                            <m:e>
                              <m:r>
                                <a:rPr lang="en-US" sz="2400" i="1">
                                  <a:latin typeface="Cambria Math"/>
                                  <a:ea typeface="Cambria Math"/>
                                </a:rPr>
                                <m:t>∆</m:t>
                              </m:r>
                              <m:r>
                                <a:rPr lang="en-US" sz="2400" b="0" i="1" smtClean="0">
                                  <a:latin typeface="Cambria Math"/>
                                  <a:ea typeface="Cambria Math"/>
                                </a:rPr>
                                <m:t>𝑠</m:t>
                              </m:r>
                            </m:e>
                          </m:d>
                        </m:e>
                        <m:sup>
                          <m:r>
                            <a:rPr lang="en-US" sz="2400" i="1">
                              <a:latin typeface="Cambria Math"/>
                              <a:ea typeface="Cambria Math"/>
                            </a:rPr>
                            <m:t>2</m:t>
                          </m:r>
                        </m:sup>
                      </m:sSup>
                      <m:r>
                        <a:rPr lang="en-US" sz="2400" b="0" i="1" smtClean="0">
                          <a:latin typeface="Cambria Math"/>
                          <a:ea typeface="Cambria Math"/>
                        </a:rPr>
                        <m:t>=</m:t>
                      </m:r>
                      <m:f>
                        <m:fPr>
                          <m:ctrlPr>
                            <a:rPr lang="en-US" sz="2400" i="1">
                              <a:latin typeface="Cambria Math" panose="02040503050406030204" pitchFamily="18" charset="0"/>
                              <a:ea typeface="Cambria Math"/>
                            </a:rPr>
                          </m:ctrlPr>
                        </m:fPr>
                        <m:num>
                          <m:sSub>
                            <m:sSubPr>
                              <m:ctrlPr>
                                <a:rPr lang="en-US" sz="2400" i="1" smtClean="0">
                                  <a:latin typeface="Cambria Math" panose="02040503050406030204" pitchFamily="18" charset="0"/>
                                  <a:ea typeface="Cambria Math"/>
                                </a:rPr>
                              </m:ctrlPr>
                            </m:sSubPr>
                            <m:e>
                              <m:r>
                                <a:rPr lang="en-US" sz="2400" b="0" i="1" smtClean="0">
                                  <a:latin typeface="Cambria Math"/>
                                  <a:ea typeface="Cambria Math"/>
                                </a:rPr>
                                <m:t>𝑟</m:t>
                              </m:r>
                            </m:e>
                            <m:sub>
                              <m:r>
                                <a:rPr lang="en-US" sz="2400" b="0" i="1" smtClean="0">
                                  <a:latin typeface="Cambria Math"/>
                                  <a:ea typeface="Cambria Math"/>
                                </a:rPr>
                                <m:t>0</m:t>
                              </m:r>
                            </m:sub>
                          </m:sSub>
                        </m:num>
                        <m:den>
                          <m:sSup>
                            <m:sSupPr>
                              <m:ctrlPr>
                                <a:rPr lang="en-US" sz="2400" i="1">
                                  <a:latin typeface="Cambria Math" panose="02040503050406030204" pitchFamily="18" charset="0"/>
                                  <a:ea typeface="Cambria Math"/>
                                </a:rPr>
                              </m:ctrlPr>
                            </m:sSupPr>
                            <m:e>
                              <m:r>
                                <a:rPr lang="en-US" sz="2400" b="0" i="1" smtClean="0">
                                  <a:latin typeface="Cambria Math"/>
                                  <a:ea typeface="Cambria Math"/>
                                </a:rPr>
                                <m:t>4</m:t>
                              </m:r>
                              <m:r>
                                <a:rPr lang="en-US" sz="2400" i="1">
                                  <a:latin typeface="Cambria Math"/>
                                  <a:ea typeface="Cambria Math"/>
                                </a:rPr>
                                <m:t>𝑟</m:t>
                              </m:r>
                            </m:e>
                            <m:sup>
                              <m:r>
                                <a:rPr lang="en-US" sz="2400" i="1">
                                  <a:latin typeface="Cambria Math"/>
                                  <a:ea typeface="Cambria Math"/>
                                </a:rPr>
                                <m:t>2</m:t>
                              </m:r>
                            </m:sup>
                          </m:sSup>
                        </m:den>
                      </m:f>
                      <m:sSup>
                        <m:sSupPr>
                          <m:ctrlPr>
                            <a:rPr lang="en-US" sz="2400" i="1">
                              <a:latin typeface="Cambria Math" panose="02040503050406030204" pitchFamily="18" charset="0"/>
                              <a:ea typeface="Cambria Math"/>
                            </a:rPr>
                          </m:ctrlPr>
                        </m:sSupPr>
                        <m:e>
                          <m:d>
                            <m:dPr>
                              <m:ctrlPr>
                                <a:rPr lang="en-US" sz="2400" i="1">
                                  <a:latin typeface="Cambria Math" panose="02040503050406030204" pitchFamily="18" charset="0"/>
                                  <a:ea typeface="Cambria Math"/>
                                </a:rPr>
                              </m:ctrlPr>
                            </m:dPr>
                            <m:e>
                              <m:r>
                                <a:rPr lang="en-US" sz="2400" i="1">
                                  <a:latin typeface="Cambria Math"/>
                                  <a:ea typeface="Cambria Math"/>
                                </a:rPr>
                                <m:t>∆</m:t>
                              </m:r>
                              <m:r>
                                <a:rPr lang="en-US" sz="2400" i="1">
                                  <a:latin typeface="Cambria Math"/>
                                  <a:ea typeface="Cambria Math"/>
                                </a:rPr>
                                <m:t>𝑠</m:t>
                              </m:r>
                            </m:e>
                          </m:d>
                        </m:e>
                        <m:sup>
                          <m:r>
                            <a:rPr lang="en-US" sz="2400" i="1">
                              <a:latin typeface="Cambria Math"/>
                              <a:ea typeface="Cambria Math"/>
                            </a:rPr>
                            <m:t>2</m:t>
                          </m:r>
                        </m:sup>
                      </m:sSup>
                    </m:oMath>
                  </m:oMathPara>
                </a14:m>
                <a:endParaRPr lang="en-US" sz="2400" dirty="0"/>
              </a:p>
            </p:txBody>
          </p:sp>
        </mc:Choice>
        <mc:Fallback xmlns="">
          <p:sp>
            <p:nvSpPr>
              <p:cNvPr id="30" name="Szövegdoboz 29"/>
              <p:cNvSpPr txBox="1">
                <a:spLocks noRot="1" noChangeAspect="1" noMove="1" noResize="1" noEditPoints="1" noAdjustHandles="1" noChangeArrowheads="1" noChangeShapeType="1" noTextEdit="1"/>
              </p:cNvSpPr>
              <p:nvPr/>
            </p:nvSpPr>
            <p:spPr>
              <a:xfrm>
                <a:off x="3419872" y="1016732"/>
                <a:ext cx="5827140" cy="794641"/>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Szövegdoboz 30"/>
              <p:cNvSpPr txBox="1"/>
              <p:nvPr/>
            </p:nvSpPr>
            <p:spPr>
              <a:xfrm>
                <a:off x="2483768" y="2783168"/>
                <a:ext cx="45442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ea typeface="Cambria Math"/>
                        </a:rPr>
                        <m:t>𝑔</m:t>
                      </m:r>
                    </m:oMath>
                  </m:oMathPara>
                </a14:m>
                <a:endParaRPr lang="en-US" sz="2400" dirty="0"/>
              </a:p>
            </p:txBody>
          </p:sp>
        </mc:Choice>
        <mc:Fallback xmlns="">
          <p:sp>
            <p:nvSpPr>
              <p:cNvPr id="31" name="Szövegdoboz 30"/>
              <p:cNvSpPr txBox="1">
                <a:spLocks noRot="1" noChangeAspect="1" noMove="1" noResize="1" noEditPoints="1" noAdjustHandles="1" noChangeArrowheads="1" noChangeShapeType="1" noTextEdit="1"/>
              </p:cNvSpPr>
              <p:nvPr/>
            </p:nvSpPr>
            <p:spPr>
              <a:xfrm>
                <a:off x="2483768" y="2783166"/>
                <a:ext cx="454420" cy="461665"/>
              </a:xfrm>
              <a:prstGeom prst="rect">
                <a:avLst/>
              </a:prstGeom>
              <a:blipFill rotWithShape="1">
                <a:blip r:embed="rId7"/>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Szövegdoboz 32"/>
              <p:cNvSpPr txBox="1"/>
              <p:nvPr/>
            </p:nvSpPr>
            <p:spPr>
              <a:xfrm>
                <a:off x="902435" y="2612147"/>
                <a:ext cx="1293303" cy="7920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ea typeface="Cambria Math"/>
                        </a:rPr>
                        <m:t>𝑔</m:t>
                      </m:r>
                      <m:r>
                        <a:rPr lang="en-US" sz="2400" b="0" i="1" smtClean="0">
                          <a:latin typeface="Cambria Math"/>
                          <a:ea typeface="Cambria Math"/>
                        </a:rPr>
                        <m:t>=</m:t>
                      </m:r>
                      <m:f>
                        <m:fPr>
                          <m:ctrlPr>
                            <a:rPr lang="en-US" sz="2400" b="0" i="1" smtClean="0">
                              <a:latin typeface="Cambria Math" panose="02040503050406030204" pitchFamily="18" charset="0"/>
                              <a:ea typeface="Cambria Math"/>
                            </a:rPr>
                          </m:ctrlPr>
                        </m:fPr>
                        <m:num>
                          <m:r>
                            <a:rPr lang="en-US" sz="2400" b="0" i="1" smtClean="0">
                              <a:latin typeface="Cambria Math"/>
                              <a:ea typeface="Cambria Math"/>
                            </a:rPr>
                            <m:t>𝑓𝑀</m:t>
                          </m:r>
                        </m:num>
                        <m:den>
                          <m:sSup>
                            <m:sSupPr>
                              <m:ctrlPr>
                                <a:rPr lang="en-US" sz="2400" b="0" i="1" smtClean="0">
                                  <a:latin typeface="Cambria Math" panose="02040503050406030204" pitchFamily="18" charset="0"/>
                                  <a:ea typeface="Cambria Math"/>
                                </a:rPr>
                              </m:ctrlPr>
                            </m:sSupPr>
                            <m:e>
                              <m:r>
                                <a:rPr lang="en-US" sz="2400" b="0" i="1" smtClean="0">
                                  <a:latin typeface="Cambria Math"/>
                                  <a:ea typeface="Cambria Math"/>
                                </a:rPr>
                                <m:t>𝑟</m:t>
                              </m:r>
                            </m:e>
                            <m:sup>
                              <m:r>
                                <a:rPr lang="en-US" sz="2400" b="0" i="1" smtClean="0">
                                  <a:latin typeface="Cambria Math"/>
                                  <a:ea typeface="Cambria Math"/>
                                </a:rPr>
                                <m:t>2</m:t>
                              </m:r>
                            </m:sup>
                          </m:sSup>
                        </m:den>
                      </m:f>
                    </m:oMath>
                  </m:oMathPara>
                </a14:m>
                <a:endParaRPr lang="en-US" sz="2400" dirty="0"/>
              </a:p>
            </p:txBody>
          </p:sp>
        </mc:Choice>
        <mc:Fallback xmlns="">
          <p:sp>
            <p:nvSpPr>
              <p:cNvPr id="33" name="Szövegdoboz 32"/>
              <p:cNvSpPr txBox="1">
                <a:spLocks noRot="1" noChangeAspect="1" noMove="1" noResize="1" noEditPoints="1" noAdjustHandles="1" noChangeArrowheads="1" noChangeShapeType="1" noTextEdit="1"/>
              </p:cNvSpPr>
              <p:nvPr/>
            </p:nvSpPr>
            <p:spPr>
              <a:xfrm>
                <a:off x="902433" y="2612147"/>
                <a:ext cx="1293303" cy="792076"/>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églalap 35"/>
              <p:cNvSpPr/>
              <p:nvPr/>
            </p:nvSpPr>
            <p:spPr>
              <a:xfrm>
                <a:off x="5616118" y="2098812"/>
                <a:ext cx="516295" cy="7224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ea typeface="Cambria Math"/>
                            </a:rPr>
                          </m:ctrlPr>
                        </m:fPr>
                        <m:num>
                          <m:sSub>
                            <m:sSubPr>
                              <m:ctrlPr>
                                <a:rPr lang="en-US" sz="2400" i="1">
                                  <a:latin typeface="Cambria Math" panose="02040503050406030204" pitchFamily="18" charset="0"/>
                                  <a:ea typeface="Cambria Math"/>
                                </a:rPr>
                              </m:ctrlPr>
                            </m:sSubPr>
                            <m:e>
                              <m:r>
                                <a:rPr lang="en-US" sz="2400" i="1">
                                  <a:latin typeface="Cambria Math"/>
                                  <a:ea typeface="Cambria Math"/>
                                </a:rPr>
                                <m:t>𝑟</m:t>
                              </m:r>
                            </m:e>
                            <m:sub>
                              <m:r>
                                <a:rPr lang="en-US" sz="2400" i="1">
                                  <a:latin typeface="Cambria Math"/>
                                  <a:ea typeface="Cambria Math"/>
                                </a:rPr>
                                <m:t>0</m:t>
                              </m:r>
                            </m:sub>
                          </m:sSub>
                        </m:num>
                        <m:den>
                          <m:r>
                            <a:rPr lang="en-US" sz="2400" i="1">
                              <a:latin typeface="Cambria Math"/>
                              <a:ea typeface="Cambria Math"/>
                            </a:rPr>
                            <m:t>2</m:t>
                          </m:r>
                        </m:den>
                      </m:f>
                    </m:oMath>
                  </m:oMathPara>
                </a14:m>
                <a:endParaRPr lang="en-US" sz="2400" dirty="0"/>
              </a:p>
            </p:txBody>
          </p:sp>
        </mc:Choice>
        <mc:Fallback xmlns="">
          <p:sp>
            <p:nvSpPr>
              <p:cNvPr id="36" name="Téglalap 35"/>
              <p:cNvSpPr>
                <a:spLocks noRot="1" noChangeAspect="1" noMove="1" noResize="1" noEditPoints="1" noAdjustHandles="1" noChangeArrowheads="1" noChangeShapeType="1" noTextEdit="1"/>
              </p:cNvSpPr>
              <p:nvPr/>
            </p:nvSpPr>
            <p:spPr>
              <a:xfrm>
                <a:off x="5616116" y="2098812"/>
                <a:ext cx="516295" cy="722442"/>
              </a:xfrm>
              <a:prstGeom prst="rect">
                <a:avLst/>
              </a:prstGeom>
              <a:blipFill rotWithShape="1">
                <a:blip r:embed="rId9"/>
                <a:stretch>
                  <a:fillRect/>
                </a:stretch>
              </a:blipFill>
            </p:spPr>
            <p:txBody>
              <a:bodyPr/>
              <a:lstStyle/>
              <a:p>
                <a:r>
                  <a:rPr lang="en-US">
                    <a:noFill/>
                  </a:rPr>
                  <a:t> </a:t>
                </a:r>
              </a:p>
            </p:txBody>
          </p:sp>
        </mc:Fallback>
      </mc:AlternateContent>
      <p:sp>
        <p:nvSpPr>
          <p:cNvPr id="37" name="Szabadkézi sokszög 36"/>
          <p:cNvSpPr/>
          <p:nvPr/>
        </p:nvSpPr>
        <p:spPr>
          <a:xfrm>
            <a:off x="5771408" y="1016732"/>
            <a:ext cx="708804" cy="759517"/>
          </a:xfrm>
          <a:custGeom>
            <a:avLst/>
            <a:gdLst>
              <a:gd name="connsiteX0" fmla="*/ 712519 w 724394"/>
              <a:gd name="connsiteY0" fmla="*/ 938151 h 938151"/>
              <a:gd name="connsiteX1" fmla="*/ 724394 w 724394"/>
              <a:gd name="connsiteY1" fmla="*/ 11875 h 938151"/>
              <a:gd name="connsiteX2" fmla="*/ 0 w 724394"/>
              <a:gd name="connsiteY2" fmla="*/ 0 h 938151"/>
              <a:gd name="connsiteX3" fmla="*/ 11875 w 724394"/>
              <a:gd name="connsiteY3" fmla="*/ 368135 h 938151"/>
              <a:gd name="connsiteX4" fmla="*/ 427511 w 724394"/>
              <a:gd name="connsiteY4" fmla="*/ 380010 h 938151"/>
              <a:gd name="connsiteX5" fmla="*/ 427511 w 724394"/>
              <a:gd name="connsiteY5" fmla="*/ 890649 h 938151"/>
              <a:gd name="connsiteX6" fmla="*/ 712519 w 724394"/>
              <a:gd name="connsiteY6" fmla="*/ 938151 h 938151"/>
              <a:gd name="connsiteX0" fmla="*/ 712519 w 1056904"/>
              <a:gd name="connsiteY0" fmla="*/ 938151 h 938151"/>
              <a:gd name="connsiteX1" fmla="*/ 1056904 w 1056904"/>
              <a:gd name="connsiteY1" fmla="*/ 0 h 938151"/>
              <a:gd name="connsiteX2" fmla="*/ 0 w 1056904"/>
              <a:gd name="connsiteY2" fmla="*/ 0 h 938151"/>
              <a:gd name="connsiteX3" fmla="*/ 11875 w 1056904"/>
              <a:gd name="connsiteY3" fmla="*/ 368135 h 938151"/>
              <a:gd name="connsiteX4" fmla="*/ 427511 w 1056904"/>
              <a:gd name="connsiteY4" fmla="*/ 380010 h 938151"/>
              <a:gd name="connsiteX5" fmla="*/ 427511 w 1056904"/>
              <a:gd name="connsiteY5" fmla="*/ 890649 h 938151"/>
              <a:gd name="connsiteX6" fmla="*/ 712519 w 1056904"/>
              <a:gd name="connsiteY6" fmla="*/ 938151 h 938151"/>
              <a:gd name="connsiteX0" fmla="*/ 1021278 w 1056904"/>
              <a:gd name="connsiteY0" fmla="*/ 688769 h 890649"/>
              <a:gd name="connsiteX1" fmla="*/ 1056904 w 1056904"/>
              <a:gd name="connsiteY1" fmla="*/ 0 h 890649"/>
              <a:gd name="connsiteX2" fmla="*/ 0 w 1056904"/>
              <a:gd name="connsiteY2" fmla="*/ 0 h 890649"/>
              <a:gd name="connsiteX3" fmla="*/ 11875 w 1056904"/>
              <a:gd name="connsiteY3" fmla="*/ 368135 h 890649"/>
              <a:gd name="connsiteX4" fmla="*/ 427511 w 1056904"/>
              <a:gd name="connsiteY4" fmla="*/ 380010 h 890649"/>
              <a:gd name="connsiteX5" fmla="*/ 427511 w 1056904"/>
              <a:gd name="connsiteY5" fmla="*/ 890649 h 890649"/>
              <a:gd name="connsiteX6" fmla="*/ 1021278 w 1056904"/>
              <a:gd name="connsiteY6" fmla="*/ 688769 h 890649"/>
              <a:gd name="connsiteX0" fmla="*/ 1021278 w 1056904"/>
              <a:gd name="connsiteY0" fmla="*/ 688769 h 700644"/>
              <a:gd name="connsiteX1" fmla="*/ 1056904 w 1056904"/>
              <a:gd name="connsiteY1" fmla="*/ 0 h 700644"/>
              <a:gd name="connsiteX2" fmla="*/ 0 w 1056904"/>
              <a:gd name="connsiteY2" fmla="*/ 0 h 700644"/>
              <a:gd name="connsiteX3" fmla="*/ 11875 w 1056904"/>
              <a:gd name="connsiteY3" fmla="*/ 368135 h 700644"/>
              <a:gd name="connsiteX4" fmla="*/ 427511 w 1056904"/>
              <a:gd name="connsiteY4" fmla="*/ 380010 h 700644"/>
              <a:gd name="connsiteX5" fmla="*/ 676892 w 1056904"/>
              <a:gd name="connsiteY5" fmla="*/ 700644 h 700644"/>
              <a:gd name="connsiteX6" fmla="*/ 1021278 w 1056904"/>
              <a:gd name="connsiteY6" fmla="*/ 688769 h 700644"/>
              <a:gd name="connsiteX0" fmla="*/ 1021278 w 1056904"/>
              <a:gd name="connsiteY0" fmla="*/ 688769 h 700644"/>
              <a:gd name="connsiteX1" fmla="*/ 1056904 w 1056904"/>
              <a:gd name="connsiteY1" fmla="*/ 0 h 700644"/>
              <a:gd name="connsiteX2" fmla="*/ 0 w 1056904"/>
              <a:gd name="connsiteY2" fmla="*/ 0 h 700644"/>
              <a:gd name="connsiteX3" fmla="*/ 11875 w 1056904"/>
              <a:gd name="connsiteY3" fmla="*/ 368135 h 700644"/>
              <a:gd name="connsiteX4" fmla="*/ 712519 w 1056904"/>
              <a:gd name="connsiteY4" fmla="*/ 344384 h 700644"/>
              <a:gd name="connsiteX5" fmla="*/ 676892 w 1056904"/>
              <a:gd name="connsiteY5" fmla="*/ 700644 h 700644"/>
              <a:gd name="connsiteX6" fmla="*/ 1021278 w 1056904"/>
              <a:gd name="connsiteY6" fmla="*/ 688769 h 700644"/>
              <a:gd name="connsiteX0" fmla="*/ 1021278 w 1056904"/>
              <a:gd name="connsiteY0" fmla="*/ 688769 h 724395"/>
              <a:gd name="connsiteX1" fmla="*/ 1056904 w 1056904"/>
              <a:gd name="connsiteY1" fmla="*/ 0 h 724395"/>
              <a:gd name="connsiteX2" fmla="*/ 0 w 1056904"/>
              <a:gd name="connsiteY2" fmla="*/ 0 h 724395"/>
              <a:gd name="connsiteX3" fmla="*/ 11875 w 1056904"/>
              <a:gd name="connsiteY3" fmla="*/ 368135 h 724395"/>
              <a:gd name="connsiteX4" fmla="*/ 712519 w 1056904"/>
              <a:gd name="connsiteY4" fmla="*/ 344384 h 724395"/>
              <a:gd name="connsiteX5" fmla="*/ 760019 w 1056904"/>
              <a:gd name="connsiteY5" fmla="*/ 724395 h 724395"/>
              <a:gd name="connsiteX6" fmla="*/ 1021278 w 1056904"/>
              <a:gd name="connsiteY6" fmla="*/ 688769 h 724395"/>
              <a:gd name="connsiteX0" fmla="*/ 1021278 w 1056904"/>
              <a:gd name="connsiteY0" fmla="*/ 688769 h 724395"/>
              <a:gd name="connsiteX1" fmla="*/ 1056904 w 1056904"/>
              <a:gd name="connsiteY1" fmla="*/ 0 h 724395"/>
              <a:gd name="connsiteX2" fmla="*/ 0 w 1056904"/>
              <a:gd name="connsiteY2" fmla="*/ 0 h 724395"/>
              <a:gd name="connsiteX3" fmla="*/ 439387 w 1056904"/>
              <a:gd name="connsiteY3" fmla="*/ 368135 h 724395"/>
              <a:gd name="connsiteX4" fmla="*/ 712519 w 1056904"/>
              <a:gd name="connsiteY4" fmla="*/ 344384 h 724395"/>
              <a:gd name="connsiteX5" fmla="*/ 760019 w 1056904"/>
              <a:gd name="connsiteY5" fmla="*/ 724395 h 724395"/>
              <a:gd name="connsiteX6" fmla="*/ 1021278 w 1056904"/>
              <a:gd name="connsiteY6" fmla="*/ 688769 h 724395"/>
              <a:gd name="connsiteX0" fmla="*/ 581891 w 617517"/>
              <a:gd name="connsiteY0" fmla="*/ 688769 h 724395"/>
              <a:gd name="connsiteX1" fmla="*/ 617517 w 617517"/>
              <a:gd name="connsiteY1" fmla="*/ 0 h 724395"/>
              <a:gd name="connsiteX2" fmla="*/ 0 w 617517"/>
              <a:gd name="connsiteY2" fmla="*/ 35626 h 724395"/>
              <a:gd name="connsiteX3" fmla="*/ 0 w 617517"/>
              <a:gd name="connsiteY3" fmla="*/ 368135 h 724395"/>
              <a:gd name="connsiteX4" fmla="*/ 273132 w 617517"/>
              <a:gd name="connsiteY4" fmla="*/ 344384 h 724395"/>
              <a:gd name="connsiteX5" fmla="*/ 320632 w 617517"/>
              <a:gd name="connsiteY5" fmla="*/ 724395 h 724395"/>
              <a:gd name="connsiteX6" fmla="*/ 581891 w 617517"/>
              <a:gd name="connsiteY6" fmla="*/ 688769 h 72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517" h="724395">
                <a:moveTo>
                  <a:pt x="581891" y="688769"/>
                </a:moveTo>
                <a:lnTo>
                  <a:pt x="617517" y="0"/>
                </a:lnTo>
                <a:lnTo>
                  <a:pt x="0" y="35626"/>
                </a:lnTo>
                <a:lnTo>
                  <a:pt x="0" y="368135"/>
                </a:lnTo>
                <a:lnTo>
                  <a:pt x="273132" y="344384"/>
                </a:lnTo>
                <a:lnTo>
                  <a:pt x="320632" y="724395"/>
                </a:lnTo>
                <a:lnTo>
                  <a:pt x="581891" y="688769"/>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églalap 37"/>
          <p:cNvSpPr/>
          <p:nvPr/>
        </p:nvSpPr>
        <p:spPr>
          <a:xfrm>
            <a:off x="107504" y="3573017"/>
            <a:ext cx="8892988" cy="3293209"/>
          </a:xfrm>
          <a:prstGeom prst="rect">
            <a:avLst/>
          </a:prstGeom>
          <a:solidFill>
            <a:schemeClr val="accent6">
              <a:lumMod val="20000"/>
              <a:lumOff val="80000"/>
            </a:schemeClr>
          </a:solidFill>
          <a:ln>
            <a:solidFill>
              <a:schemeClr val="accent6">
                <a:lumMod val="50000"/>
              </a:schemeClr>
            </a:solidFill>
          </a:ln>
        </p:spPr>
        <p:txBody>
          <a:bodyPr wrap="square">
            <a:spAutoFit/>
          </a:bodyPr>
          <a:lstStyle/>
          <a:p>
            <a:r>
              <a:rPr lang="en-US" sz="1600" b="1" dirty="0" smtClean="0">
                <a:latin typeface="Courier New" panose="02070309020205020404" pitchFamily="49" charset="0"/>
                <a:cs typeface="Courier New" panose="02070309020205020404" pitchFamily="49" charset="0"/>
              </a:rPr>
              <a:t>void </a:t>
            </a:r>
            <a:r>
              <a:rPr lang="en-US" sz="1600" b="1" dirty="0">
                <a:latin typeface="Courier New" panose="02070309020205020404" pitchFamily="49" charset="0"/>
                <a:cs typeface="Courier New" panose="02070309020205020404" pitchFamily="49" charset="0"/>
              </a:rPr>
              <a:t>main() {</a:t>
            </a: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const</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float r0 = 0.09f, ds = </a:t>
            </a:r>
            <a:r>
              <a:rPr lang="en-US" sz="1600" b="1" dirty="0" smtClean="0">
                <a:latin typeface="Courier New" panose="02070309020205020404" pitchFamily="49" charset="0"/>
                <a:cs typeface="Courier New" panose="02070309020205020404" pitchFamily="49" charset="0"/>
              </a:rPr>
              <a:t>0.001f;</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vec3 </a:t>
            </a:r>
            <a:r>
              <a:rPr lang="en-US" sz="1600" b="1" dirty="0">
                <a:latin typeface="Courier New" panose="02070309020205020404" pitchFamily="49" charset="0"/>
                <a:cs typeface="Courier New" panose="02070309020205020404" pitchFamily="49" charset="0"/>
              </a:rPr>
              <a:t>p = </a:t>
            </a:r>
            <a:r>
              <a:rPr lang="en-US" sz="1600" b="1" dirty="0" smtClean="0">
                <a:latin typeface="Courier New" panose="02070309020205020404" pitchFamily="49" charset="0"/>
                <a:cs typeface="Courier New" panose="02070309020205020404" pitchFamily="49" charset="0"/>
              </a:rPr>
              <a:t>vec3(uv,0</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dir</a:t>
            </a:r>
            <a:r>
              <a:rPr lang="en-US" sz="1600" b="1" dirty="0">
                <a:latin typeface="Courier New" panose="02070309020205020404" pitchFamily="49" charset="0"/>
                <a:cs typeface="Courier New" panose="02070309020205020404" pitchFamily="49" charset="0"/>
              </a:rPr>
              <a:t> = vec3(0,0,1), </a:t>
            </a:r>
            <a:r>
              <a:rPr lang="en-US" sz="1600" b="1" dirty="0" err="1">
                <a:latin typeface="Courier New" panose="02070309020205020404" pitchFamily="49" charset="0"/>
                <a:cs typeface="Courier New" panose="02070309020205020404" pitchFamily="49" charset="0"/>
              </a:rPr>
              <a:t>blackhole</a:t>
            </a:r>
            <a:r>
              <a:rPr lang="en-US" sz="1600" b="1" dirty="0">
                <a:latin typeface="Courier New" panose="02070309020205020404" pitchFamily="49" charset="0"/>
                <a:cs typeface="Courier New" panose="02070309020205020404" pitchFamily="49" charset="0"/>
              </a:rPr>
              <a:t> = </a:t>
            </a:r>
            <a:r>
              <a:rPr lang="en-US" sz="1600" b="1" dirty="0" smtClean="0">
                <a:latin typeface="Courier New" panose="02070309020205020404" pitchFamily="49" charset="0"/>
                <a:cs typeface="Courier New" panose="02070309020205020404" pitchFamily="49" charset="0"/>
              </a:rPr>
              <a:t>vec3(uvc,0.5f);</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float </a:t>
            </a:r>
            <a:r>
              <a:rPr lang="en-US" sz="1600" b="1" dirty="0">
                <a:latin typeface="Courier New" panose="02070309020205020404" pitchFamily="49" charset="0"/>
                <a:cs typeface="Courier New" panose="02070309020205020404" pitchFamily="49" charset="0"/>
              </a:rPr>
              <a:t>r2 = dot(</a:t>
            </a:r>
            <a:r>
              <a:rPr lang="en-US" sz="1600" b="1" dirty="0" err="1">
                <a:latin typeface="Courier New" panose="02070309020205020404" pitchFamily="49" charset="0"/>
                <a:cs typeface="Courier New" panose="02070309020205020404" pitchFamily="49" charset="0"/>
              </a:rPr>
              <a:t>blackhole</a:t>
            </a:r>
            <a:r>
              <a:rPr lang="en-US" sz="1600" b="1" dirty="0">
                <a:latin typeface="Courier New" panose="02070309020205020404" pitchFamily="49" charset="0"/>
                <a:cs typeface="Courier New" panose="02070309020205020404" pitchFamily="49" charset="0"/>
              </a:rPr>
              <a:t> - p, </a:t>
            </a:r>
            <a:r>
              <a:rPr lang="en-US" sz="1600" b="1" dirty="0" err="1">
                <a:latin typeface="Courier New" panose="02070309020205020404" pitchFamily="49" charset="0"/>
                <a:cs typeface="Courier New" panose="02070309020205020404" pitchFamily="49" charset="0"/>
              </a:rPr>
              <a:t>blackhole</a:t>
            </a:r>
            <a:r>
              <a:rPr lang="en-US" sz="1600" b="1" dirty="0">
                <a:latin typeface="Courier New" panose="02070309020205020404" pitchFamily="49" charset="0"/>
                <a:cs typeface="Courier New" panose="02070309020205020404" pitchFamily="49" charset="0"/>
              </a:rPr>
              <a:t> - p);</a:t>
            </a:r>
          </a:p>
          <a:p>
            <a:r>
              <a:rPr lang="en-US" sz="1600" b="1" dirty="0" smtClean="0">
                <a:latin typeface="Courier New" panose="02070309020205020404" pitchFamily="49" charset="0"/>
                <a:cs typeface="Courier New" panose="02070309020205020404" pitchFamily="49" charset="0"/>
              </a:rPr>
              <a:t>   while </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p.z</a:t>
            </a:r>
            <a:r>
              <a:rPr lang="en-US" sz="1600" b="1" dirty="0">
                <a:latin typeface="Courier New" panose="02070309020205020404" pitchFamily="49" charset="0"/>
                <a:cs typeface="Courier New" panose="02070309020205020404" pitchFamily="49" charset="0"/>
              </a:rPr>
              <a:t> &lt; 1 &amp;&amp; r2 &gt; r0 * r0) </a:t>
            </a:r>
            <a:r>
              <a:rPr lang="en-US" sz="1600" b="1" dirty="0" smtClean="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p </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dir</a:t>
            </a:r>
            <a:r>
              <a:rPr lang="en-US" sz="1600" b="1" dirty="0">
                <a:latin typeface="Courier New" panose="02070309020205020404" pitchFamily="49" charset="0"/>
                <a:cs typeface="Courier New" panose="02070309020205020404" pitchFamily="49" charset="0"/>
              </a:rPr>
              <a:t> * </a:t>
            </a:r>
            <a:r>
              <a:rPr lang="en-US" sz="1600" b="1" dirty="0" smtClean="0">
                <a:latin typeface="Courier New" panose="02070309020205020404" pitchFamily="49" charset="0"/>
                <a:cs typeface="Courier New" panose="02070309020205020404" pitchFamily="49" charset="0"/>
              </a:rPr>
              <a:t>ds;</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r2 </a:t>
            </a:r>
            <a:r>
              <a:rPr lang="en-US" sz="1600" b="1" dirty="0">
                <a:latin typeface="Courier New" panose="02070309020205020404" pitchFamily="49" charset="0"/>
                <a:cs typeface="Courier New" panose="02070309020205020404" pitchFamily="49" charset="0"/>
              </a:rPr>
              <a:t>= dot(</a:t>
            </a:r>
            <a:r>
              <a:rPr lang="en-US" sz="1600" b="1" dirty="0" err="1">
                <a:latin typeface="Courier New" panose="02070309020205020404" pitchFamily="49" charset="0"/>
                <a:cs typeface="Courier New" panose="02070309020205020404" pitchFamily="49" charset="0"/>
              </a:rPr>
              <a:t>blackhole</a:t>
            </a:r>
            <a:r>
              <a:rPr lang="en-US" sz="1600" b="1" dirty="0">
                <a:latin typeface="Courier New" panose="02070309020205020404" pitchFamily="49" charset="0"/>
                <a:cs typeface="Courier New" panose="02070309020205020404" pitchFamily="49" charset="0"/>
              </a:rPr>
              <a:t> - p, </a:t>
            </a:r>
            <a:r>
              <a:rPr lang="en-US" sz="1600" b="1" dirty="0" err="1">
                <a:latin typeface="Courier New" panose="02070309020205020404" pitchFamily="49" charset="0"/>
                <a:cs typeface="Courier New" panose="02070309020205020404" pitchFamily="49" charset="0"/>
              </a:rPr>
              <a:t>blackhole</a:t>
            </a:r>
            <a:r>
              <a:rPr lang="en-US" sz="1600" b="1" dirty="0">
                <a:latin typeface="Courier New" panose="02070309020205020404" pitchFamily="49" charset="0"/>
                <a:cs typeface="Courier New" panose="02070309020205020404" pitchFamily="49" charset="0"/>
              </a:rPr>
              <a:t> - p);</a:t>
            </a:r>
          </a:p>
          <a:p>
            <a:r>
              <a:rPr lang="en-US" sz="1600" b="1" dirty="0" smtClean="0">
                <a:latin typeface="Courier New" panose="02070309020205020404" pitchFamily="49" charset="0"/>
                <a:cs typeface="Courier New" panose="02070309020205020404" pitchFamily="49" charset="0"/>
              </a:rPr>
              <a:t>      vec3 </a:t>
            </a:r>
            <a:r>
              <a:rPr lang="en-US" sz="1600" b="1" dirty="0" err="1">
                <a:latin typeface="Courier New" panose="02070309020205020404" pitchFamily="49" charset="0"/>
                <a:cs typeface="Courier New" panose="02070309020205020404" pitchFamily="49" charset="0"/>
              </a:rPr>
              <a:t>gDir</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blackhole</a:t>
            </a:r>
            <a:r>
              <a:rPr lang="en-US" sz="1600" b="1" dirty="0">
                <a:latin typeface="Courier New" panose="02070309020205020404" pitchFamily="49" charset="0"/>
                <a:cs typeface="Courier New" panose="02070309020205020404" pitchFamily="49" charset="0"/>
              </a:rPr>
              <a:t> - p)/</a:t>
            </a:r>
            <a:r>
              <a:rPr lang="en-US" sz="1600" b="1" dirty="0" err="1">
                <a:latin typeface="Courier New" panose="02070309020205020404" pitchFamily="49" charset="0"/>
                <a:cs typeface="Courier New" panose="02070309020205020404" pitchFamily="49" charset="0"/>
              </a:rPr>
              <a:t>sqrt</a:t>
            </a:r>
            <a:r>
              <a:rPr lang="en-US" sz="1600" b="1" dirty="0">
                <a:latin typeface="Courier New" panose="02070309020205020404" pitchFamily="49" charset="0"/>
                <a:cs typeface="Courier New" panose="02070309020205020404" pitchFamily="49" charset="0"/>
              </a:rPr>
              <a:t>(r2); // gravity direction</a:t>
            </a: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dir</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normalize(</a:t>
            </a:r>
            <a:r>
              <a:rPr lang="en-US" sz="1600" b="1" dirty="0" err="1">
                <a:latin typeface="Courier New" panose="02070309020205020404" pitchFamily="49" charset="0"/>
                <a:cs typeface="Courier New" panose="02070309020205020404" pitchFamily="49" charset="0"/>
              </a:rPr>
              <a:t>dir</a:t>
            </a:r>
            <a:r>
              <a:rPr lang="en-US" sz="1600" b="1" dirty="0">
                <a:latin typeface="Courier New" panose="02070309020205020404" pitchFamily="49" charset="0"/>
                <a:cs typeface="Courier New" panose="02070309020205020404" pitchFamily="49" charset="0"/>
              </a:rPr>
              <a:t> * ds + </a:t>
            </a:r>
            <a:r>
              <a:rPr lang="en-US" sz="1600" b="1" dirty="0" err="1">
                <a:latin typeface="Courier New" panose="02070309020205020404" pitchFamily="49" charset="0"/>
                <a:cs typeface="Courier New" panose="02070309020205020404" pitchFamily="49" charset="0"/>
              </a:rPr>
              <a:t>gDir</a:t>
            </a:r>
            <a:r>
              <a:rPr lang="en-US" sz="1600" b="1" dirty="0">
                <a:latin typeface="Courier New" panose="02070309020205020404" pitchFamily="49" charset="0"/>
                <a:cs typeface="Courier New" panose="02070309020205020404" pitchFamily="49" charset="0"/>
              </a:rPr>
              <a:t> * r0 / r2 / 4 * ds * ds);</a:t>
            </a:r>
          </a:p>
          <a:p>
            <a:r>
              <a:rPr lang="en-US" sz="1600" b="1" dirty="0" smtClean="0">
                <a:latin typeface="Courier New" panose="02070309020205020404" pitchFamily="49" charset="0"/>
                <a:cs typeface="Courier New" panose="02070309020205020404" pitchFamily="49" charset="0"/>
              </a:rPr>
              <a:t>   } </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if </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p.z</a:t>
            </a:r>
            <a:r>
              <a:rPr lang="en-US" sz="1600" b="1" dirty="0">
                <a:latin typeface="Courier New" panose="02070309020205020404" pitchFamily="49" charset="0"/>
                <a:cs typeface="Courier New" panose="02070309020205020404" pitchFamily="49" charset="0"/>
              </a:rPr>
              <a:t> &gt;= 1) </a:t>
            </a:r>
            <a:r>
              <a:rPr lang="en-US" sz="1600" b="1" dirty="0" err="1">
                <a:latin typeface="Courier New" panose="02070309020205020404" pitchFamily="49" charset="0"/>
                <a:cs typeface="Courier New" panose="02070309020205020404" pitchFamily="49" charset="0"/>
              </a:rPr>
              <a:t>fragmentColor</a:t>
            </a:r>
            <a:r>
              <a:rPr lang="en-US" sz="1600" b="1" dirty="0">
                <a:latin typeface="Courier New" panose="02070309020205020404" pitchFamily="49" charset="0"/>
                <a:cs typeface="Courier New" panose="02070309020205020404" pitchFamily="49" charset="0"/>
              </a:rPr>
              <a:t> = texture(textureUnit,vec2(</a:t>
            </a:r>
            <a:r>
              <a:rPr lang="en-US" sz="1600" b="1" dirty="0" err="1">
                <a:latin typeface="Courier New" panose="02070309020205020404" pitchFamily="49" charset="0"/>
                <a:cs typeface="Courier New" panose="02070309020205020404" pitchFamily="49" charset="0"/>
              </a:rPr>
              <a:t>p.x,p.y</a:t>
            </a:r>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else          </a:t>
            </a:r>
            <a:r>
              <a:rPr lang="en-US" sz="1600" b="1" dirty="0" err="1">
                <a:latin typeface="Courier New" panose="02070309020205020404" pitchFamily="49" charset="0"/>
                <a:cs typeface="Courier New" panose="02070309020205020404" pitchFamily="49" charset="0"/>
              </a:rPr>
              <a:t>fragmentColor</a:t>
            </a:r>
            <a:r>
              <a:rPr lang="en-US" sz="1600" b="1" dirty="0">
                <a:latin typeface="Courier New" panose="02070309020205020404" pitchFamily="49" charset="0"/>
                <a:cs typeface="Courier New" panose="02070309020205020404" pitchFamily="49" charset="0"/>
              </a:rPr>
              <a:t> = vec4(0, 0, 0, 1);</a:t>
            </a:r>
          </a:p>
          <a:p>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p:txBody>
      </p:sp>
      <mc:AlternateContent xmlns:mc="http://schemas.openxmlformats.org/markup-compatibility/2006" xmlns:a14="http://schemas.microsoft.com/office/drawing/2010/main">
        <mc:Choice Requires="a14">
          <p:sp>
            <p:nvSpPr>
              <p:cNvPr id="28" name="Szövegdoboz 27"/>
              <p:cNvSpPr txBox="1"/>
              <p:nvPr/>
            </p:nvSpPr>
            <p:spPr>
              <a:xfrm>
                <a:off x="1979714" y="1201493"/>
                <a:ext cx="14563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a:ea typeface="Cambria Math"/>
                        </a:rPr>
                        <m:t>∆</m:t>
                      </m:r>
                      <m:r>
                        <a:rPr lang="en-US" sz="2400" b="0" i="1" smtClean="0">
                          <a:latin typeface="Cambria Math"/>
                          <a:ea typeface="Cambria Math"/>
                        </a:rPr>
                        <m:t>𝑠</m:t>
                      </m:r>
                      <m:r>
                        <a:rPr lang="en-US" sz="2400" b="0" i="1" smtClean="0">
                          <a:latin typeface="Cambria Math"/>
                          <a:ea typeface="Cambria Math"/>
                        </a:rPr>
                        <m:t>=</m:t>
                      </m:r>
                      <m:r>
                        <a:rPr lang="en-US" sz="2400" b="0" i="1" smtClean="0">
                          <a:latin typeface="Cambria Math"/>
                          <a:ea typeface="Cambria Math"/>
                        </a:rPr>
                        <m:t>𝑐</m:t>
                      </m:r>
                      <m:r>
                        <a:rPr lang="en-US" sz="2400" i="1">
                          <a:latin typeface="Cambria Math"/>
                          <a:ea typeface="Cambria Math"/>
                        </a:rPr>
                        <m:t>∆</m:t>
                      </m:r>
                      <m:r>
                        <a:rPr lang="en-US" sz="2400" b="0" i="1" smtClean="0">
                          <a:latin typeface="Cambria Math"/>
                          <a:ea typeface="Cambria Math"/>
                        </a:rPr>
                        <m:t>𝑡</m:t>
                      </m:r>
                    </m:oMath>
                  </m:oMathPara>
                </a14:m>
                <a:endParaRPr lang="en-US" sz="2400" dirty="0"/>
              </a:p>
            </p:txBody>
          </p:sp>
        </mc:Choice>
        <mc:Fallback xmlns="">
          <p:sp>
            <p:nvSpPr>
              <p:cNvPr id="28" name="Szövegdoboz 27"/>
              <p:cNvSpPr txBox="1">
                <a:spLocks noRot="1" noChangeAspect="1" noMove="1" noResize="1" noEditPoints="1" noAdjustHandles="1" noChangeArrowheads="1" noChangeShapeType="1" noTextEdit="1"/>
              </p:cNvSpPr>
              <p:nvPr/>
            </p:nvSpPr>
            <p:spPr>
              <a:xfrm>
                <a:off x="1979712" y="1201492"/>
                <a:ext cx="1456361" cy="461665"/>
              </a:xfrm>
              <a:prstGeom prst="rect">
                <a:avLst/>
              </a:prstGeom>
              <a:blipFill rotWithShape="1">
                <a:blip r:embed="rId10"/>
                <a:stretch>
                  <a:fillRect/>
                </a:stretch>
              </a:blipFill>
            </p:spPr>
            <p:txBody>
              <a:bodyPr/>
              <a:lstStyle/>
              <a:p>
                <a:r>
                  <a:rPr lang="en-US">
                    <a:noFill/>
                  </a:rPr>
                  <a:t> </a:t>
                </a:r>
              </a:p>
            </p:txBody>
          </p:sp>
        </mc:Fallback>
      </mc:AlternateContent>
      <p:cxnSp>
        <p:nvCxnSpPr>
          <p:cNvPr id="40" name="Egyenes összekötő nyíllal 39"/>
          <p:cNvCxnSpPr>
            <a:endCxn id="36" idx="0"/>
          </p:cNvCxnSpPr>
          <p:nvPr/>
        </p:nvCxnSpPr>
        <p:spPr>
          <a:xfrm flipH="1">
            <a:off x="5874266" y="1776249"/>
            <a:ext cx="408301" cy="3225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églalap 44"/>
              <p:cNvSpPr/>
              <p:nvPr/>
            </p:nvSpPr>
            <p:spPr>
              <a:xfrm>
                <a:off x="5976156" y="2060848"/>
                <a:ext cx="268644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mtClean="0">
                          <a:latin typeface="Cambria Math"/>
                          <a:ea typeface="Cambria Math"/>
                        </a:rPr>
                        <m:t>:</m:t>
                      </m:r>
                      <m:r>
                        <m:rPr>
                          <m:sty m:val="p"/>
                        </m:rPr>
                        <a:rPr lang="en-US" smtClean="0">
                          <a:latin typeface="Cambria Math"/>
                          <a:ea typeface="Cambria Math"/>
                        </a:rPr>
                        <m:t>Schwarzschild</m:t>
                      </m:r>
                      <m:r>
                        <a:rPr lang="en-US">
                          <a:latin typeface="Cambria Math"/>
                          <a:ea typeface="Cambria Math"/>
                        </a:rPr>
                        <m:t> </m:t>
                      </m:r>
                      <m:r>
                        <m:rPr>
                          <m:sty m:val="p"/>
                        </m:rPr>
                        <a:rPr lang="hu-HU" b="0" i="0" smtClean="0">
                          <a:latin typeface="Cambria Math"/>
                          <a:ea typeface="Cambria Math"/>
                        </a:rPr>
                        <m:t>radius</m:t>
                      </m:r>
                    </m:oMath>
                  </m:oMathPara>
                </a14:m>
                <a:endParaRPr lang="en-US" dirty="0"/>
              </a:p>
            </p:txBody>
          </p:sp>
        </mc:Choice>
        <mc:Fallback xmlns="">
          <p:sp>
            <p:nvSpPr>
              <p:cNvPr id="45" name="Téglalap 44"/>
              <p:cNvSpPr>
                <a:spLocks noRot="1" noChangeAspect="1" noMove="1" noResize="1" noEditPoints="1" noAdjustHandles="1" noChangeArrowheads="1" noChangeShapeType="1" noTextEdit="1"/>
              </p:cNvSpPr>
              <p:nvPr/>
            </p:nvSpPr>
            <p:spPr>
              <a:xfrm>
                <a:off x="5976156" y="2060848"/>
                <a:ext cx="2686441" cy="400110"/>
              </a:xfrm>
              <a:prstGeom prst="rect">
                <a:avLst/>
              </a:prstGeom>
              <a:blipFill rotWithShape="1">
                <a:blip r:embed="rId11"/>
                <a:stretch>
                  <a:fillRect/>
                </a:stretch>
              </a:blipFill>
            </p:spPr>
            <p:txBody>
              <a:bodyPr/>
              <a:lstStyle/>
              <a:p>
                <a:r>
                  <a:rPr lang="en-US">
                    <a:noFill/>
                  </a:rPr>
                  <a:t> </a:t>
                </a:r>
              </a:p>
            </p:txBody>
          </p:sp>
        </mc:Fallback>
      </mc:AlternateContent>
      <p:cxnSp>
        <p:nvCxnSpPr>
          <p:cNvPr id="47" name="Egyenes összekötő nyíllal 46"/>
          <p:cNvCxnSpPr/>
          <p:nvPr/>
        </p:nvCxnSpPr>
        <p:spPr>
          <a:xfrm>
            <a:off x="3408416" y="2924939"/>
            <a:ext cx="795099" cy="0"/>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9" name="Egyenes összekötő nyíllal 48"/>
          <p:cNvCxnSpPr/>
          <p:nvPr/>
        </p:nvCxnSpPr>
        <p:spPr>
          <a:xfrm>
            <a:off x="4174452" y="2930457"/>
            <a:ext cx="795099" cy="102499"/>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2" name="Egyenes összekötő nyíllal 51"/>
          <p:cNvCxnSpPr/>
          <p:nvPr/>
        </p:nvCxnSpPr>
        <p:spPr>
          <a:xfrm>
            <a:off x="4905059" y="3053701"/>
            <a:ext cx="795099" cy="267276"/>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6" name="Téglalap 55"/>
          <p:cNvSpPr/>
          <p:nvPr/>
        </p:nvSpPr>
        <p:spPr>
          <a:xfrm>
            <a:off x="4017997" y="2489287"/>
            <a:ext cx="312906" cy="400110"/>
          </a:xfrm>
          <a:prstGeom prst="rect">
            <a:avLst/>
          </a:prstGeom>
        </p:spPr>
        <p:txBody>
          <a:bodyPr wrap="none">
            <a:spAutoFit/>
          </a:bodyPr>
          <a:lstStyle/>
          <a:p>
            <a:r>
              <a:rPr lang="en-US" i="1" dirty="0">
                <a:cs typeface="Times New Roman" panose="02020603050405020304" pitchFamily="18" charset="0"/>
              </a:rPr>
              <a:t>p</a:t>
            </a:r>
          </a:p>
        </p:txBody>
      </p:sp>
      <p:sp>
        <p:nvSpPr>
          <p:cNvPr id="57" name="Téglalap 56"/>
          <p:cNvSpPr/>
          <p:nvPr/>
        </p:nvSpPr>
        <p:spPr>
          <a:xfrm>
            <a:off x="4017168" y="2920865"/>
            <a:ext cx="468398" cy="400110"/>
          </a:xfrm>
          <a:prstGeom prst="rect">
            <a:avLst/>
          </a:prstGeom>
        </p:spPr>
        <p:txBody>
          <a:bodyPr wrap="none">
            <a:spAutoFit/>
          </a:bodyPr>
          <a:lstStyle/>
          <a:p>
            <a:r>
              <a:rPr lang="en-US" dirty="0" err="1" smtClean="0">
                <a:cs typeface="Times New Roman" panose="02020603050405020304" pitchFamily="18" charset="0"/>
              </a:rPr>
              <a:t>dir</a:t>
            </a:r>
            <a:endParaRPr lang="en-US" dirty="0">
              <a:cs typeface="Times New Roman" panose="02020603050405020304" pitchFamily="18" charset="0"/>
            </a:endParaRPr>
          </a:p>
        </p:txBody>
      </p:sp>
      <p:cxnSp>
        <p:nvCxnSpPr>
          <p:cNvPr id="22" name="Egyenes összekötő 21"/>
          <p:cNvCxnSpPr/>
          <p:nvPr/>
        </p:nvCxnSpPr>
        <p:spPr>
          <a:xfrm>
            <a:off x="107504" y="1832011"/>
            <a:ext cx="1044116"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Ellipszis 42"/>
          <p:cNvSpPr/>
          <p:nvPr/>
        </p:nvSpPr>
        <p:spPr>
          <a:xfrm>
            <a:off x="-25182" y="1710288"/>
            <a:ext cx="265372" cy="29700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églalap 23"/>
              <p:cNvSpPr/>
              <p:nvPr/>
            </p:nvSpPr>
            <p:spPr>
              <a:xfrm>
                <a:off x="4309523" y="2537519"/>
                <a:ext cx="52495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ea typeface="Cambria Math"/>
                        </a:rPr>
                        <m:t>∆</m:t>
                      </m:r>
                      <m:r>
                        <a:rPr lang="en-US" i="1">
                          <a:latin typeface="Cambria Math"/>
                          <a:ea typeface="Cambria Math"/>
                        </a:rPr>
                        <m:t>𝑠</m:t>
                      </m:r>
                    </m:oMath>
                  </m:oMathPara>
                </a14:m>
                <a:endParaRPr lang="en-US" dirty="0"/>
              </a:p>
            </p:txBody>
          </p:sp>
        </mc:Choice>
        <mc:Fallback xmlns="">
          <p:sp>
            <p:nvSpPr>
              <p:cNvPr id="24" name="Téglalap 23"/>
              <p:cNvSpPr>
                <a:spLocks noRot="1" noChangeAspect="1" noMove="1" noResize="1" noEditPoints="1" noAdjustHandles="1" noChangeArrowheads="1" noChangeShapeType="1" noTextEdit="1"/>
              </p:cNvSpPr>
              <p:nvPr/>
            </p:nvSpPr>
            <p:spPr>
              <a:xfrm>
                <a:off x="4309523" y="2537519"/>
                <a:ext cx="524952" cy="400110"/>
              </a:xfrm>
              <a:prstGeom prst="rect">
                <a:avLst/>
              </a:prstGeom>
              <a:blipFill rotWithShape="1">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églalap 10"/>
              <p:cNvSpPr/>
              <p:nvPr/>
            </p:nvSpPr>
            <p:spPr>
              <a:xfrm>
                <a:off x="395537" y="1084673"/>
                <a:ext cx="46794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hu-HU" b="0" i="1" smtClean="0">
                          <a:latin typeface="Cambria Math"/>
                          <a:ea typeface="Cambria Math"/>
                        </a:rPr>
                        <m:t>𝑚</m:t>
                      </m:r>
                    </m:oMath>
                  </m:oMathPara>
                </a14:m>
                <a:endParaRPr lang="en-US" dirty="0"/>
              </a:p>
            </p:txBody>
          </p:sp>
        </mc:Choice>
        <mc:Fallback xmlns="">
          <p:sp>
            <p:nvSpPr>
              <p:cNvPr id="11" name="Téglalap 10"/>
              <p:cNvSpPr>
                <a:spLocks noRot="1" noChangeAspect="1" noMove="1" noResize="1" noEditPoints="1" noAdjustHandles="1" noChangeArrowheads="1" noChangeShapeType="1" noTextEdit="1"/>
              </p:cNvSpPr>
              <p:nvPr/>
            </p:nvSpPr>
            <p:spPr>
              <a:xfrm>
                <a:off x="395536" y="1084674"/>
                <a:ext cx="473078" cy="400110"/>
              </a:xfrm>
              <a:prstGeom prst="rect">
                <a:avLst/>
              </a:prstGeom>
              <a:blipFill rotWithShape="1">
                <a:blip r:embed="rId13"/>
                <a:stretch>
                  <a:fillRect/>
                </a:stretch>
              </a:blipFill>
            </p:spPr>
            <p:txBody>
              <a:bodyPr/>
              <a:lstStyle/>
              <a:p>
                <a:r>
                  <a:rPr lang="en-US">
                    <a:noFill/>
                  </a:rPr>
                  <a:t> </a:t>
                </a:r>
              </a:p>
            </p:txBody>
          </p:sp>
        </mc:Fallback>
      </mc:AlternateContent>
      <p:graphicFrame>
        <p:nvGraphicFramePr>
          <p:cNvPr id="46" name="Objektum 45"/>
          <p:cNvGraphicFramePr>
            <a:graphicFrameLocks noChangeAspect="1"/>
          </p:cNvGraphicFramePr>
          <p:nvPr>
            <p:extLst>
              <p:ext uri="{D42A27DB-BD31-4B8C-83A1-F6EECF244321}">
                <p14:modId xmlns:p14="http://schemas.microsoft.com/office/powerpoint/2010/main" val="1589092193"/>
              </p:ext>
            </p:extLst>
          </p:nvPr>
        </p:nvGraphicFramePr>
        <p:xfrm>
          <a:off x="4423847" y="3117007"/>
          <a:ext cx="410628" cy="407939"/>
        </p:xfrm>
        <a:graphic>
          <a:graphicData uri="http://schemas.openxmlformats.org/presentationml/2006/ole">
            <mc:AlternateContent xmlns:mc="http://schemas.openxmlformats.org/markup-compatibility/2006">
              <mc:Choice xmlns:v="urn:schemas-microsoft-com:vml" Requires="v">
                <p:oleObj spid="_x0000_s35941" name="Bitkép alakzat" r:id="rId14" imgW="1914286" imgH="1905266" progId="PBrush">
                  <p:embed/>
                </p:oleObj>
              </mc:Choice>
              <mc:Fallback>
                <p:oleObj name="Bitkép alakzat" r:id="rId14" imgW="1914286" imgH="1905266" progId="PBrush">
                  <p:embed/>
                  <p:pic>
                    <p:nvPicPr>
                      <p:cNvPr id="0" name=""/>
                      <p:cNvPicPr>
                        <a:picLocks noChangeAspect="1" noChangeArrowheads="1"/>
                      </p:cNvPicPr>
                      <p:nvPr/>
                    </p:nvPicPr>
                    <p:blipFill>
                      <a:blip r:embed="rId15">
                        <a:clrChange>
                          <a:clrFrom>
                            <a:srgbClr val="7F7F7F"/>
                          </a:clrFrom>
                          <a:clrTo>
                            <a:srgbClr val="7F7F7F">
                              <a:alpha val="0"/>
                            </a:srgbClr>
                          </a:clrTo>
                        </a:clrChange>
                        <a:extLst>
                          <a:ext uri="{28A0092B-C50C-407E-A947-70E740481C1C}">
                            <a14:useLocalDpi xmlns:a14="http://schemas.microsoft.com/office/drawing/2010/main" val="0"/>
                          </a:ext>
                        </a:extLst>
                      </a:blip>
                      <a:srcRect/>
                      <a:stretch>
                        <a:fillRect/>
                      </a:stretch>
                    </p:blipFill>
                    <p:spPr bwMode="auto">
                      <a:xfrm>
                        <a:off x="4423847" y="3117007"/>
                        <a:ext cx="410628" cy="407939"/>
                      </a:xfrm>
                      <a:prstGeom prst="rect">
                        <a:avLst/>
                      </a:prstGeom>
                      <a:noFill/>
                      <a:ln>
                        <a:noFill/>
                      </a:ln>
                      <a:extLst/>
                    </p:spPr>
                  </p:pic>
                </p:oleObj>
              </mc:Fallback>
            </mc:AlternateContent>
          </a:graphicData>
        </a:graphic>
      </p:graphicFrame>
      <p:pic>
        <p:nvPicPr>
          <p:cNvPr id="35026" name="Picture 210" descr="Albert Einstein 1947-ben"/>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206511" y="1"/>
            <a:ext cx="937491" cy="1201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915638"/>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3.61111E-6 -3.83904E-6 L -0.00052 -0.08371 " pathEditMode="relative" rAng="0" ptsTypes="AA">
                                      <p:cBhvr>
                                        <p:cTn id="6" dur="2000" fill="hold"/>
                                        <p:tgtEl>
                                          <p:spTgt spid="27"/>
                                        </p:tgtEl>
                                        <p:attrNameLst>
                                          <p:attrName>ppt_x</p:attrName>
                                          <p:attrName>ppt_y</p:attrName>
                                        </p:attrNameLst>
                                      </p:cBhvr>
                                      <p:rCtr x="-35" y="-4186"/>
                                    </p:animMotion>
                                  </p:childTnLst>
                                </p:cTn>
                              </p:par>
                              <p:par>
                                <p:cTn id="7" presetID="35" presetClass="path" presetSubtype="0" accel="50000" decel="50000" fill="hold" grpId="0" nodeType="withEffect">
                                  <p:stCondLst>
                                    <p:cond delay="0"/>
                                  </p:stCondLst>
                                  <p:childTnLst>
                                    <p:animMotion origin="layout" path="M -0.00191 -0.00277 L 0.11232 -0.00277 " pathEditMode="relative" rAng="0" ptsTypes="AA">
                                      <p:cBhvr>
                                        <p:cTn id="8" dur="2000" fill="hold"/>
                                        <p:tgtEl>
                                          <p:spTgt spid="26"/>
                                        </p:tgtEl>
                                        <p:attrNameLst>
                                          <p:attrName>ppt_x</p:attrName>
                                          <p:attrName>ppt_y</p:attrName>
                                        </p:attrNameLst>
                                      </p:cBhvr>
                                      <p:rCtr x="5712" y="0"/>
                                    </p:animMotion>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par>
                          <p:cTn id="11" fill="hold">
                            <p:stCondLst>
                              <p:cond delay="2000"/>
                            </p:stCondLst>
                            <p:childTnLst>
                              <p:par>
                                <p:cTn id="12" presetID="1" presetClass="entr" presetSubtype="0"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grpId="0" nodeType="clickEffect">
                                  <p:stCondLst>
                                    <p:cond delay="0"/>
                                  </p:stCondLst>
                                  <p:childTnLst>
                                    <p:set>
                                      <p:cBhvr>
                                        <p:cTn id="17" dur="1" fill="hold">
                                          <p:stCondLst>
                                            <p:cond delay="0"/>
                                          </p:stCondLst>
                                        </p:cTn>
                                        <p:tgtEl>
                                          <p:spTgt spid="37"/>
                                        </p:tgtEl>
                                        <p:attrNameLst>
                                          <p:attrName>style.visibility</p:attrName>
                                        </p:attrNameLst>
                                      </p:cBhvr>
                                      <p:to>
                                        <p:strVal val="visible"/>
                                      </p:to>
                                    </p:set>
                                    <p:anim calcmode="lin" valueType="num">
                                      <p:cBhvr additive="base">
                                        <p:cTn id="18" dur="500" fill="hold"/>
                                        <p:tgtEl>
                                          <p:spTgt spid="37"/>
                                        </p:tgtEl>
                                        <p:attrNameLst>
                                          <p:attrName>ppt_x</p:attrName>
                                        </p:attrNameLst>
                                      </p:cBhvr>
                                      <p:tavLst>
                                        <p:tav tm="0">
                                          <p:val>
                                            <p:strVal val="#ppt_x"/>
                                          </p:val>
                                        </p:tav>
                                        <p:tav tm="100000">
                                          <p:val>
                                            <p:strVal val="#ppt_x"/>
                                          </p:val>
                                        </p:tav>
                                      </p:tavLst>
                                    </p:anim>
                                    <p:anim calcmode="lin" valueType="num">
                                      <p:cBhvr additive="base">
                                        <p:cTn id="19" dur="500" fill="hold"/>
                                        <p:tgtEl>
                                          <p:spTgt spid="37"/>
                                        </p:tgtEl>
                                        <p:attrNameLst>
                                          <p:attrName>ppt_y</p:attrName>
                                        </p:attrNameLst>
                                      </p:cBhvr>
                                      <p:tavLst>
                                        <p:tav tm="0">
                                          <p:val>
                                            <p:strVal val="0-#ppt_h/2"/>
                                          </p:val>
                                        </p:tav>
                                        <p:tav tm="100000">
                                          <p:val>
                                            <p:strVal val="#ppt_y"/>
                                          </p:val>
                                        </p:tav>
                                      </p:tavLst>
                                    </p:anim>
                                  </p:childTnLst>
                                </p:cTn>
                              </p:par>
                              <p:par>
                                <p:cTn id="20" presetID="2" presetClass="entr" presetSubtype="1" fill="hold" nodeType="with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additive="base">
                                        <p:cTn id="22" dur="500" fill="hold"/>
                                        <p:tgtEl>
                                          <p:spTgt spid="40"/>
                                        </p:tgtEl>
                                        <p:attrNameLst>
                                          <p:attrName>ppt_x</p:attrName>
                                        </p:attrNameLst>
                                      </p:cBhvr>
                                      <p:tavLst>
                                        <p:tav tm="0">
                                          <p:val>
                                            <p:strVal val="#ppt_x"/>
                                          </p:val>
                                        </p:tav>
                                        <p:tav tm="100000">
                                          <p:val>
                                            <p:strVal val="#ppt_x"/>
                                          </p:val>
                                        </p:tav>
                                      </p:tavLst>
                                    </p:anim>
                                    <p:anim calcmode="lin" valueType="num">
                                      <p:cBhvr additive="base">
                                        <p:cTn id="23" dur="500" fill="hold"/>
                                        <p:tgtEl>
                                          <p:spTgt spid="40"/>
                                        </p:tgtEl>
                                        <p:attrNameLst>
                                          <p:attrName>ppt_y</p:attrName>
                                        </p:attrNameLst>
                                      </p:cBhvr>
                                      <p:tavLst>
                                        <p:tav tm="0">
                                          <p:val>
                                            <p:strVal val="0-#ppt_h/2"/>
                                          </p:val>
                                        </p:tav>
                                        <p:tav tm="100000">
                                          <p:val>
                                            <p:strVal val="#ppt_y"/>
                                          </p:val>
                                        </p:tav>
                                      </p:tavLst>
                                    </p:anim>
                                  </p:childTnLst>
                                </p:cTn>
                              </p:par>
                              <p:par>
                                <p:cTn id="24" presetID="2" presetClass="entr" presetSubtype="1"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additive="base">
                                        <p:cTn id="26" dur="500" fill="hold"/>
                                        <p:tgtEl>
                                          <p:spTgt spid="36"/>
                                        </p:tgtEl>
                                        <p:attrNameLst>
                                          <p:attrName>ppt_x</p:attrName>
                                        </p:attrNameLst>
                                      </p:cBhvr>
                                      <p:tavLst>
                                        <p:tav tm="0">
                                          <p:val>
                                            <p:strVal val="#ppt_x"/>
                                          </p:val>
                                        </p:tav>
                                        <p:tav tm="100000">
                                          <p:val>
                                            <p:strVal val="#ppt_x"/>
                                          </p:val>
                                        </p:tav>
                                      </p:tavLst>
                                    </p:anim>
                                    <p:anim calcmode="lin" valueType="num">
                                      <p:cBhvr additive="base">
                                        <p:cTn id="27" dur="500" fill="hold"/>
                                        <p:tgtEl>
                                          <p:spTgt spid="36"/>
                                        </p:tgtEl>
                                        <p:attrNameLst>
                                          <p:attrName>ppt_y</p:attrName>
                                        </p:attrNameLst>
                                      </p:cBhvr>
                                      <p:tavLst>
                                        <p:tav tm="0">
                                          <p:val>
                                            <p:strVal val="0-#ppt_h/2"/>
                                          </p:val>
                                        </p:tav>
                                        <p:tav tm="100000">
                                          <p:val>
                                            <p:strVal val="#ppt_y"/>
                                          </p:val>
                                        </p:tav>
                                      </p:tavLst>
                                    </p:anim>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0" nodeType="clickEffect">
                                  <p:stCondLst>
                                    <p:cond delay="0"/>
                                  </p:stCondLst>
                                  <p:childTnLst>
                                    <p:animMotion origin="layout" path="M -1.94444E-6 -2.79371E-6 L 0.03247 0.00278 L 0.0533 0.00625 L 0.07535 0.02521 L 0.09879 0.05111 L 0.11563 0.07725 " pathEditMode="relative" rAng="0" ptsTypes="AAAAAA">
                                      <p:cBhvr>
                                        <p:cTn id="34" dur="2000" fill="hold"/>
                                        <p:tgtEl>
                                          <p:spTgt spid="43"/>
                                        </p:tgtEl>
                                        <p:attrNameLst>
                                          <p:attrName>ppt_x</p:attrName>
                                          <p:attrName>ppt_y</p:attrName>
                                        </p:attrNameLst>
                                      </p:cBhvr>
                                      <p:rCtr x="5781" y="3862"/>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nodeType="afterEffect">
                                  <p:stCondLst>
                                    <p:cond delay="0"/>
                                  </p:stCondLst>
                                  <p:childTnLst>
                                    <p:set>
                                      <p:cBhvr>
                                        <p:cTn id="51"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0" grpId="0"/>
      <p:bldP spid="36" grpId="0"/>
      <p:bldP spid="37" grpId="0" animBg="1"/>
      <p:bldP spid="28" grpId="0"/>
      <p:bldP spid="45" grpId="0"/>
      <p:bldP spid="56" grpId="0"/>
      <p:bldP spid="57" grpId="0"/>
      <p:bldP spid="43" grpId="0" animBg="1"/>
      <p:bldP spid="2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églalap 20"/>
          <p:cNvSpPr/>
          <p:nvPr/>
        </p:nvSpPr>
        <p:spPr>
          <a:xfrm>
            <a:off x="755576" y="2023503"/>
            <a:ext cx="3986442" cy="97317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Cím 1"/>
          <p:cNvSpPr>
            <a:spLocks noGrp="1"/>
          </p:cNvSpPr>
          <p:nvPr>
            <p:ph type="title"/>
          </p:nvPr>
        </p:nvSpPr>
        <p:spPr>
          <a:xfrm>
            <a:off x="-39000" y="-90264"/>
            <a:ext cx="3243644" cy="1143000"/>
          </a:xfrm>
        </p:spPr>
        <p:txBody>
          <a:bodyPr>
            <a:normAutofit/>
          </a:bodyPr>
          <a:lstStyle/>
          <a:p>
            <a:r>
              <a:rPr lang="hu-HU" dirty="0" err="1" smtClean="0">
                <a:solidFill>
                  <a:srgbClr val="FF0000"/>
                </a:solidFill>
              </a:rPr>
              <a:t>Wave</a:t>
            </a:r>
            <a:endParaRPr lang="en-US" dirty="0">
              <a:solidFill>
                <a:srgbClr val="FF0000"/>
              </a:solidFill>
            </a:endParaRPr>
          </a:p>
        </p:txBody>
      </p:sp>
      <p:pic>
        <p:nvPicPr>
          <p:cNvPr id="39938" name="Picture 2">
            <a:hlinkClick r:id="rId3" action="ppaction://hlinkfil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33722" y="-27384"/>
            <a:ext cx="2510279" cy="2510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églalap 2"/>
          <p:cNvSpPr/>
          <p:nvPr/>
        </p:nvSpPr>
        <p:spPr>
          <a:xfrm>
            <a:off x="215516" y="3156062"/>
            <a:ext cx="8640960" cy="3647152"/>
          </a:xfrm>
          <a:prstGeom prst="rect">
            <a:avLst/>
          </a:prstGeom>
          <a:solidFill>
            <a:schemeClr val="accent6">
              <a:lumMod val="20000"/>
              <a:lumOff val="80000"/>
            </a:schemeClr>
          </a:solidFill>
          <a:ln>
            <a:solidFill>
              <a:schemeClr val="accent6">
                <a:lumMod val="50000"/>
              </a:schemeClr>
            </a:solidFill>
          </a:ln>
        </p:spPr>
        <p:txBody>
          <a:bodyPr wrap="square">
            <a:spAutoFit/>
          </a:bodyPr>
          <a:lstStyle/>
          <a:p>
            <a:r>
              <a:rPr lang="en-US" sz="1600" b="1" dirty="0" smtClean="0">
                <a:latin typeface="Courier New" panose="02070309020205020404" pitchFamily="49" charset="0"/>
                <a:cs typeface="Courier New" panose="02070309020205020404" pitchFamily="49" charset="0"/>
              </a:rPr>
              <a:t>uniform </a:t>
            </a:r>
            <a:r>
              <a:rPr lang="en-US" sz="1600" b="1" dirty="0">
                <a:latin typeface="Courier New" panose="02070309020205020404" pitchFamily="49" charset="0"/>
                <a:cs typeface="Courier New" panose="02070309020205020404" pitchFamily="49" charset="0"/>
              </a:rPr>
              <a:t>float </a:t>
            </a:r>
            <a:r>
              <a:rPr lang="en-US" sz="1600" b="1" dirty="0" smtClean="0">
                <a:latin typeface="Courier New" panose="02070309020205020404" pitchFamily="49" charset="0"/>
                <a:cs typeface="Courier New" panose="02070309020205020404" pitchFamily="49" charset="0"/>
              </a:rPr>
              <a:t>time;</a:t>
            </a:r>
          </a:p>
          <a:p>
            <a:r>
              <a:rPr lang="en-US" sz="1600" b="1" dirty="0" err="1" smtClean="0">
                <a:latin typeface="Courier New" panose="02070309020205020404" pitchFamily="49" charset="0"/>
                <a:cs typeface="Courier New" panose="02070309020205020404" pitchFamily="49" charset="0"/>
              </a:rPr>
              <a:t>const</a:t>
            </a:r>
            <a:r>
              <a:rPr lang="en-US" sz="1600" b="1" dirty="0" smtClean="0">
                <a:latin typeface="Courier New" panose="02070309020205020404" pitchFamily="49" charset="0"/>
                <a:cs typeface="Courier New" panose="02070309020205020404" pitchFamily="49" charset="0"/>
              </a:rPr>
              <a:t> float PI = 3.14159265, n = 1.33, c = 0.1, </a:t>
            </a:r>
            <a:r>
              <a:rPr lang="en-US" sz="1600" b="1" dirty="0" err="1" smtClean="0">
                <a:latin typeface="Courier New" panose="02070309020205020404" pitchFamily="49" charset="0"/>
                <a:cs typeface="Courier New" panose="02070309020205020404" pitchFamily="49" charset="0"/>
              </a:rPr>
              <a:t>aMax</a:t>
            </a:r>
            <a:r>
              <a:rPr lang="en-US" sz="1600" b="1" dirty="0" smtClean="0">
                <a:latin typeface="Courier New" panose="02070309020205020404" pitchFamily="49" charset="0"/>
                <a:cs typeface="Courier New" panose="02070309020205020404" pitchFamily="49" charset="0"/>
              </a:rPr>
              <a:t> = 0.1; </a:t>
            </a:r>
            <a:endParaRPr lang="en-US" sz="1600" b="1" dirty="0">
              <a:latin typeface="Courier New" panose="02070309020205020404" pitchFamily="49" charset="0"/>
              <a:cs typeface="Courier New" panose="02070309020205020404" pitchFamily="49" charset="0"/>
            </a:endParaRPr>
          </a:p>
          <a:p>
            <a:endParaRPr lang="en-US" sz="7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void </a:t>
            </a:r>
            <a:r>
              <a:rPr lang="en-US" sz="1600" b="1" dirty="0">
                <a:latin typeface="Courier New" panose="02070309020205020404" pitchFamily="49" charset="0"/>
                <a:cs typeface="Courier New" panose="02070309020205020404" pitchFamily="49" charset="0"/>
              </a:rPr>
              <a:t>main() {</a:t>
            </a:r>
          </a:p>
          <a:p>
            <a:r>
              <a:rPr lang="hu-HU" sz="1600" b="1"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float d </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length(</a:t>
            </a:r>
            <a:r>
              <a:rPr lang="hu-HU" sz="1600" b="1" dirty="0" err="1" smtClean="0">
                <a:latin typeface="Courier New" panose="02070309020205020404" pitchFamily="49" charset="0"/>
                <a:cs typeface="Courier New" panose="02070309020205020404" pitchFamily="49" charset="0"/>
              </a:rPr>
              <a:t>uv</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hu-HU" sz="1600" b="1" dirty="0" err="1" smtClean="0">
                <a:latin typeface="Courier New" panose="02070309020205020404" pitchFamily="49" charset="0"/>
                <a:cs typeface="Courier New" panose="02070309020205020404" pitchFamily="49" charset="0"/>
              </a:rPr>
              <a:t>uvc</a:t>
            </a:r>
            <a:r>
              <a:rPr lang="en-US" sz="1600" b="1" dirty="0" smtClean="0">
                <a:latin typeface="Courier New" panose="02070309020205020404" pitchFamily="49" charset="0"/>
                <a:cs typeface="Courier New" panose="02070309020205020404" pitchFamily="49" charset="0"/>
              </a:rPr>
              <a:t>)</a:t>
            </a:r>
            <a:r>
              <a:rPr lang="hu-HU"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wave</a:t>
            </a:r>
            <a:r>
              <a:rPr lang="hu-HU" sz="1600" b="1" dirty="0" err="1">
                <a:latin typeface="Courier New" panose="02070309020205020404" pitchFamily="49" charset="0"/>
                <a:cs typeface="Courier New" panose="02070309020205020404" pitchFamily="49" charset="0"/>
              </a:rPr>
              <a:t>Dist</a:t>
            </a:r>
            <a:r>
              <a:rPr lang="en-US" sz="1600" b="1" dirty="0">
                <a:latin typeface="Courier New" panose="02070309020205020404" pitchFamily="49" charset="0"/>
                <a:cs typeface="Courier New" panose="02070309020205020404" pitchFamily="49" charset="0"/>
              </a:rPr>
              <a:t> = c * </a:t>
            </a:r>
            <a:r>
              <a:rPr lang="en-US" sz="1600" b="1" dirty="0" smtClean="0">
                <a:latin typeface="Courier New" panose="02070309020205020404" pitchFamily="49" charset="0"/>
                <a:cs typeface="Courier New" panose="02070309020205020404" pitchFamily="49" charset="0"/>
              </a:rPr>
              <a:t>time;</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if </a:t>
            </a:r>
            <a:r>
              <a:rPr lang="en-US" sz="1600" b="1" dirty="0">
                <a:latin typeface="Courier New" panose="02070309020205020404" pitchFamily="49" charset="0"/>
                <a:cs typeface="Courier New" panose="02070309020205020404" pitchFamily="49" charset="0"/>
              </a:rPr>
              <a:t>(</a:t>
            </a:r>
            <a:r>
              <a:rPr lang="en-US" sz="1600" b="1" dirty="0" smtClean="0">
                <a:latin typeface="Courier New" panose="02070309020205020404" pitchFamily="49" charset="0"/>
                <a:cs typeface="Courier New" panose="02070309020205020404" pitchFamily="49" charset="0"/>
              </a:rPr>
              <a:t>abs(d </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wave</a:t>
            </a:r>
            <a:r>
              <a:rPr lang="hu-HU" sz="1600" b="1" dirty="0" err="1" smtClean="0">
                <a:latin typeface="Courier New" panose="02070309020205020404" pitchFamily="49" charset="0"/>
                <a:cs typeface="Courier New" panose="02070309020205020404" pitchFamily="49" charset="0"/>
              </a:rPr>
              <a:t>Dist</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&lt; </a:t>
            </a:r>
            <a:r>
              <a:rPr lang="en-US" sz="1600" b="1" dirty="0" err="1">
                <a:latin typeface="Courier New" panose="02070309020205020404" pitchFamily="49" charset="0"/>
                <a:cs typeface="Courier New" panose="02070309020205020404" pitchFamily="49" charset="0"/>
              </a:rPr>
              <a:t>waveWidth</a:t>
            </a:r>
            <a:r>
              <a:rPr lang="en-US" sz="1600" b="1" dirty="0">
                <a:latin typeface="Courier New" panose="02070309020205020404" pitchFamily="49" charset="0"/>
                <a:cs typeface="Courier New" panose="02070309020205020404" pitchFamily="49" charset="0"/>
              </a:rPr>
              <a:t>) {</a:t>
            </a:r>
          </a:p>
          <a:p>
            <a:r>
              <a:rPr lang="hu-HU" sz="1600" b="1"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float </a:t>
            </a:r>
            <a:r>
              <a:rPr lang="en-US" sz="1600" b="1" dirty="0" err="1" smtClean="0">
                <a:latin typeface="Courier New" panose="02070309020205020404" pitchFamily="49" charset="0"/>
                <a:cs typeface="Courier New" panose="02070309020205020404" pitchFamily="49" charset="0"/>
              </a:rPr>
              <a:t>angIn</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aMax</a:t>
            </a:r>
            <a:r>
              <a:rPr lang="en-US" sz="1600" b="1" dirty="0" smtClean="0">
                <a:latin typeface="Courier New" panose="02070309020205020404" pitchFamily="49" charset="0"/>
                <a:cs typeface="Courier New" panose="02070309020205020404" pitchFamily="49" charset="0"/>
              </a:rPr>
              <a:t>/wav</a:t>
            </a:r>
            <a:r>
              <a:rPr lang="hu-HU" sz="1600" b="1" dirty="0" err="1" smtClean="0">
                <a:latin typeface="Courier New" panose="02070309020205020404" pitchFamily="49" charset="0"/>
                <a:cs typeface="Courier New" panose="02070309020205020404" pitchFamily="49" charset="0"/>
              </a:rPr>
              <a:t>eDist</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sin</a:t>
            </a:r>
            <a:r>
              <a:rPr lang="en-US" sz="1600" b="1" dirty="0">
                <a:latin typeface="Courier New" panose="02070309020205020404" pitchFamily="49" charset="0"/>
                <a:cs typeface="Courier New" panose="02070309020205020404" pitchFamily="49" charset="0"/>
              </a:rPr>
              <a:t>((</a:t>
            </a:r>
            <a:r>
              <a:rPr lang="en-US" sz="1600" b="1" dirty="0" smtClean="0">
                <a:latin typeface="Courier New" panose="02070309020205020404" pitchFamily="49" charset="0"/>
                <a:cs typeface="Courier New" panose="02070309020205020404" pitchFamily="49" charset="0"/>
              </a:rPr>
              <a:t>wave</a:t>
            </a:r>
            <a:r>
              <a:rPr lang="hu-HU" sz="1600" b="1" dirty="0" err="1" smtClean="0">
                <a:latin typeface="Courier New" panose="02070309020205020404" pitchFamily="49" charset="0"/>
                <a:cs typeface="Courier New" panose="02070309020205020404" pitchFamily="49" charset="0"/>
              </a:rPr>
              <a:t>Dist</a:t>
            </a:r>
            <a:r>
              <a:rPr lang="en-US" sz="1600" b="1" dirty="0" smtClean="0">
                <a:latin typeface="Courier New" panose="02070309020205020404" pitchFamily="49" charset="0"/>
                <a:cs typeface="Courier New" panose="02070309020205020404" pitchFamily="49" charset="0"/>
              </a:rPr>
              <a:t>-d)/</a:t>
            </a:r>
            <a:r>
              <a:rPr lang="en-US" sz="1600" b="1" dirty="0" err="1" smtClean="0">
                <a:latin typeface="Courier New" panose="02070309020205020404" pitchFamily="49" charset="0"/>
                <a:cs typeface="Courier New" panose="02070309020205020404" pitchFamily="49" charset="0"/>
              </a:rPr>
              <a:t>waveWidth</a:t>
            </a:r>
            <a:r>
              <a:rPr lang="en-US" sz="1600" b="1" dirty="0" smtClean="0">
                <a:latin typeface="Courier New" panose="02070309020205020404" pitchFamily="49" charset="0"/>
                <a:cs typeface="Courier New" panose="02070309020205020404" pitchFamily="49" charset="0"/>
              </a:rPr>
              <a:t>*PI</a:t>
            </a:r>
            <a:r>
              <a:rPr lang="en-US" sz="1600" b="1" dirty="0">
                <a:latin typeface="Courier New" panose="02070309020205020404" pitchFamily="49" charset="0"/>
                <a:cs typeface="Courier New" panose="02070309020205020404" pitchFamily="49" charset="0"/>
              </a:rPr>
              <a:t>);</a:t>
            </a:r>
          </a:p>
          <a:p>
            <a:r>
              <a:rPr lang="hu-HU" sz="1600" b="1"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float </a:t>
            </a:r>
            <a:r>
              <a:rPr lang="en-US" sz="1600" b="1" dirty="0" err="1" smtClean="0">
                <a:latin typeface="Courier New" panose="02070309020205020404" pitchFamily="49" charset="0"/>
                <a:cs typeface="Courier New" panose="02070309020205020404" pitchFamily="49" charset="0"/>
              </a:rPr>
              <a:t>angRefr</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asin</a:t>
            </a:r>
            <a:r>
              <a:rPr lang="en-US" sz="1600" b="1" dirty="0" smtClean="0">
                <a:latin typeface="Courier New" panose="02070309020205020404" pitchFamily="49" charset="0"/>
                <a:cs typeface="Courier New" panose="02070309020205020404" pitchFamily="49" charset="0"/>
              </a:rPr>
              <a:t>(sin(</a:t>
            </a:r>
            <a:r>
              <a:rPr lang="en-US" sz="1600" b="1" dirty="0" err="1" smtClean="0">
                <a:latin typeface="Courier New" panose="02070309020205020404" pitchFamily="49" charset="0"/>
                <a:cs typeface="Courier New" panose="02070309020205020404" pitchFamily="49" charset="0"/>
              </a:rPr>
              <a:t>angIn</a:t>
            </a:r>
            <a:r>
              <a:rPr lang="en-US" sz="1600" b="1" dirty="0" smtClean="0">
                <a:latin typeface="Courier New" panose="02070309020205020404" pitchFamily="49" charset="0"/>
                <a:cs typeface="Courier New" panose="02070309020205020404" pitchFamily="49" charset="0"/>
              </a:rPr>
              <a:t>)/n</a:t>
            </a:r>
            <a:r>
              <a:rPr lang="en-US" sz="1600" b="1" dirty="0">
                <a:latin typeface="Courier New" panose="02070309020205020404" pitchFamily="49" charset="0"/>
                <a:cs typeface="Courier New" panose="02070309020205020404" pitchFamily="49" charset="0"/>
              </a:rPr>
              <a:t>);</a:t>
            </a:r>
          </a:p>
          <a:p>
            <a:r>
              <a:rPr lang="hu-HU"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vec2 </a:t>
            </a:r>
            <a:r>
              <a:rPr lang="hu-HU" sz="1600" b="1" dirty="0" err="1">
                <a:latin typeface="Courier New" panose="02070309020205020404" pitchFamily="49" charset="0"/>
                <a:cs typeface="Courier New" panose="02070309020205020404" pitchFamily="49" charset="0"/>
              </a:rPr>
              <a:t>dir</a:t>
            </a:r>
            <a:r>
              <a:rPr lang="en-US" sz="1600" b="1" dirty="0">
                <a:latin typeface="Courier New" panose="02070309020205020404" pitchFamily="49" charset="0"/>
                <a:cs typeface="Courier New" panose="02070309020205020404" pitchFamily="49" charset="0"/>
              </a:rPr>
              <a:t> = (</a:t>
            </a:r>
            <a:r>
              <a:rPr lang="hu-HU" sz="1600" b="1" dirty="0" err="1">
                <a:latin typeface="Courier New" panose="02070309020205020404" pitchFamily="49" charset="0"/>
                <a:cs typeface="Courier New" panose="02070309020205020404" pitchFamily="49" charset="0"/>
              </a:rPr>
              <a:t>uv</a:t>
            </a:r>
            <a:r>
              <a:rPr lang="en-US" sz="1600" b="1" dirty="0">
                <a:latin typeface="Courier New" panose="02070309020205020404" pitchFamily="49" charset="0"/>
                <a:cs typeface="Courier New" panose="02070309020205020404" pitchFamily="49" charset="0"/>
              </a:rPr>
              <a:t> - </a:t>
            </a:r>
            <a:r>
              <a:rPr lang="hu-HU" sz="1600" b="1" dirty="0" err="1">
                <a:latin typeface="Courier New" panose="02070309020205020404" pitchFamily="49" charset="0"/>
                <a:cs typeface="Courier New" panose="02070309020205020404" pitchFamily="49" charset="0"/>
              </a:rPr>
              <a:t>uvc</a:t>
            </a:r>
            <a:r>
              <a:rPr lang="en-US" sz="1600" b="1" dirty="0">
                <a:latin typeface="Courier New" panose="02070309020205020404" pitchFamily="49" charset="0"/>
                <a:cs typeface="Courier New" panose="02070309020205020404" pitchFamily="49" charset="0"/>
              </a:rPr>
              <a:t>)/d;</a:t>
            </a:r>
            <a:r>
              <a:rPr lang="hu-HU" sz="1600" b="1" dirty="0" smtClean="0">
                <a:latin typeface="Courier New" panose="02070309020205020404" pitchFamily="49" charset="0"/>
                <a:cs typeface="Courier New" panose="02070309020205020404" pitchFamily="49" charset="0"/>
              </a:rPr>
              <a:t>      </a:t>
            </a:r>
            <a:endParaRPr lang="en-US" sz="1600" b="1" dirty="0" smtClean="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vec2 t</a:t>
            </a:r>
            <a:r>
              <a:rPr lang="hu-HU" sz="1600" b="1" dirty="0" err="1" smtClean="0">
                <a:latin typeface="Courier New" panose="02070309020205020404" pitchFamily="49" charset="0"/>
                <a:cs typeface="Courier New" panose="02070309020205020404" pitchFamily="49" charset="0"/>
              </a:rPr>
              <a:t>uv</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hu-HU" sz="1600" b="1" dirty="0" err="1" smtClean="0">
                <a:latin typeface="Courier New" panose="02070309020205020404" pitchFamily="49" charset="0"/>
                <a:cs typeface="Courier New" panose="02070309020205020404" pitchFamily="49" charset="0"/>
              </a:rPr>
              <a:t>uv</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hu-HU" sz="1600" b="1" dirty="0" err="1" smtClean="0">
                <a:latin typeface="Courier New" panose="02070309020205020404" pitchFamily="49" charset="0"/>
                <a:cs typeface="Courier New" panose="02070309020205020404" pitchFamily="49" charset="0"/>
              </a:rPr>
              <a:t>dir</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tan(</a:t>
            </a:r>
            <a:r>
              <a:rPr lang="en-US" sz="1600" b="1" dirty="0" err="1" smtClean="0">
                <a:latin typeface="Courier New" panose="02070309020205020404" pitchFamily="49" charset="0"/>
                <a:cs typeface="Courier New" panose="02070309020205020404" pitchFamily="49" charset="0"/>
              </a:rPr>
              <a:t>angIn</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angRefr</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waterDepth</a:t>
            </a:r>
            <a:r>
              <a:rPr lang="en-US" sz="1600" b="1" dirty="0">
                <a:latin typeface="Courier New" panose="02070309020205020404" pitchFamily="49" charset="0"/>
                <a:cs typeface="Courier New" panose="02070309020205020404" pitchFamily="49" charset="0"/>
              </a:rPr>
              <a:t>;</a:t>
            </a:r>
          </a:p>
          <a:p>
            <a:r>
              <a:rPr lang="hu-HU"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fragmentColor</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texture(</a:t>
            </a:r>
            <a:r>
              <a:rPr lang="en-US" sz="1600" b="1" dirty="0" err="1">
                <a:latin typeface="Courier New" panose="02070309020205020404" pitchFamily="49" charset="0"/>
                <a:cs typeface="Courier New" panose="02070309020205020404" pitchFamily="49" charset="0"/>
              </a:rPr>
              <a:t>textureUnit</a:t>
            </a:r>
            <a:r>
              <a:rPr lang="en-US" sz="1600" b="1" dirty="0">
                <a:latin typeface="Courier New" panose="02070309020205020404" pitchFamily="49" charset="0"/>
                <a:cs typeface="Courier New" panose="02070309020205020404" pitchFamily="49" charset="0"/>
              </a:rPr>
              <a:t>, </a:t>
            </a:r>
            <a:r>
              <a:rPr lang="hu-HU" sz="1600" b="1" dirty="0" err="1" smtClean="0">
                <a:latin typeface="Courier New" panose="02070309020205020404" pitchFamily="49" charset="0"/>
                <a:cs typeface="Courier New" panose="02070309020205020404" pitchFamily="49" charset="0"/>
              </a:rPr>
              <a:t>tuv</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hu-HU" sz="1600" b="1"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else {</a:t>
            </a:r>
          </a:p>
          <a:p>
            <a:r>
              <a:rPr lang="hu-HU"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fragmentColor</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texture(</a:t>
            </a:r>
            <a:r>
              <a:rPr lang="en-US" sz="1600" b="1" dirty="0" err="1">
                <a:latin typeface="Courier New" panose="02070309020205020404" pitchFamily="49" charset="0"/>
                <a:cs typeface="Courier New" panose="02070309020205020404" pitchFamily="49" charset="0"/>
              </a:rPr>
              <a:t>textureUnit</a:t>
            </a:r>
            <a:r>
              <a:rPr lang="en-US" sz="1600" b="1" dirty="0">
                <a:latin typeface="Courier New" panose="02070309020205020404" pitchFamily="49" charset="0"/>
                <a:cs typeface="Courier New" panose="02070309020205020404" pitchFamily="49" charset="0"/>
              </a:rPr>
              <a:t>, </a:t>
            </a:r>
            <a:r>
              <a:rPr lang="hu-HU" sz="1600" b="1" dirty="0" err="1" smtClean="0">
                <a:latin typeface="Courier New" panose="02070309020205020404" pitchFamily="49" charset="0"/>
                <a:cs typeface="Courier New" panose="02070309020205020404" pitchFamily="49" charset="0"/>
              </a:rPr>
              <a:t>uv</a:t>
            </a:r>
            <a:r>
              <a:rPr lang="en-US" sz="1600" b="1" dirty="0" smtClean="0">
                <a:latin typeface="Courier New" panose="02070309020205020404" pitchFamily="49" charset="0"/>
                <a:cs typeface="Courier New" panose="02070309020205020404" pitchFamily="49" charset="0"/>
              </a:rPr>
              <a:t>);</a:t>
            </a:r>
          </a:p>
          <a:p>
            <a:r>
              <a:rPr lang="hu-HU" sz="1600" b="1"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p:txBody>
      </p:sp>
      <p:cxnSp>
        <p:nvCxnSpPr>
          <p:cNvPr id="5" name="Egyenes összekötő nyíllal 4"/>
          <p:cNvCxnSpPr/>
          <p:nvPr/>
        </p:nvCxnSpPr>
        <p:spPr>
          <a:xfrm>
            <a:off x="755576" y="2024565"/>
            <a:ext cx="3945618" cy="0"/>
          </a:xfrm>
          <a:prstGeom prst="straightConnector1">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Téglalap 5"/>
          <p:cNvSpPr/>
          <p:nvPr/>
        </p:nvSpPr>
        <p:spPr>
          <a:xfrm>
            <a:off x="1388748" y="2622330"/>
            <a:ext cx="554960" cy="338554"/>
          </a:xfrm>
          <a:prstGeom prst="rect">
            <a:avLst/>
          </a:prstGeom>
        </p:spPr>
        <p:txBody>
          <a:bodyPr wrap="none">
            <a:spAutoFit/>
          </a:bodyPr>
          <a:lstStyle/>
          <a:p>
            <a:r>
              <a:rPr lang="hu-HU" sz="1600" b="1" dirty="0" err="1">
                <a:latin typeface="Courier New" panose="02070309020205020404" pitchFamily="49" charset="0"/>
                <a:cs typeface="Courier New" panose="02070309020205020404" pitchFamily="49" charset="0"/>
              </a:rPr>
              <a:t>uvc</a:t>
            </a:r>
            <a:endParaRPr lang="en-US" sz="1600" dirty="0"/>
          </a:p>
        </p:txBody>
      </p:sp>
      <p:sp>
        <p:nvSpPr>
          <p:cNvPr id="7" name="Téglalap 6"/>
          <p:cNvSpPr/>
          <p:nvPr/>
        </p:nvSpPr>
        <p:spPr>
          <a:xfrm>
            <a:off x="3204644" y="2621806"/>
            <a:ext cx="431528" cy="338554"/>
          </a:xfrm>
          <a:prstGeom prst="rect">
            <a:avLst/>
          </a:prstGeom>
        </p:spPr>
        <p:txBody>
          <a:bodyPr wrap="none">
            <a:spAutoFit/>
          </a:bodyPr>
          <a:lstStyle/>
          <a:p>
            <a:r>
              <a:rPr lang="hu-HU" sz="1600" b="1" dirty="0" smtClean="0">
                <a:latin typeface="Courier New" panose="02070309020205020404" pitchFamily="49" charset="0"/>
                <a:cs typeface="Courier New" panose="02070309020205020404" pitchFamily="49" charset="0"/>
              </a:rPr>
              <a:t>u</a:t>
            </a:r>
            <a:r>
              <a:rPr lang="en-US" sz="1600" b="1" dirty="0" smtClean="0">
                <a:latin typeface="Courier New" panose="02070309020205020404" pitchFamily="49" charset="0"/>
                <a:cs typeface="Courier New" panose="02070309020205020404" pitchFamily="49" charset="0"/>
              </a:rPr>
              <a:t>v</a:t>
            </a:r>
            <a:endParaRPr lang="en-US" sz="1600" dirty="0"/>
          </a:p>
        </p:txBody>
      </p:sp>
      <p:sp>
        <p:nvSpPr>
          <p:cNvPr id="8" name="Téglalap 7"/>
          <p:cNvSpPr/>
          <p:nvPr/>
        </p:nvSpPr>
        <p:spPr>
          <a:xfrm>
            <a:off x="2363344" y="2273400"/>
            <a:ext cx="395859" cy="338554"/>
          </a:xfrm>
          <a:prstGeom prst="rect">
            <a:avLst/>
          </a:prstGeom>
        </p:spPr>
        <p:txBody>
          <a:bodyPr wrap="square">
            <a:spAutoFit/>
          </a:bodyPr>
          <a:lstStyle/>
          <a:p>
            <a:r>
              <a:rPr lang="en-US" sz="1600" b="1" dirty="0">
                <a:latin typeface="Courier New" panose="02070309020205020404" pitchFamily="49" charset="0"/>
                <a:cs typeface="Courier New" panose="02070309020205020404" pitchFamily="49" charset="0"/>
              </a:rPr>
              <a:t>d</a:t>
            </a:r>
            <a:endParaRPr lang="en-US" sz="1600" dirty="0"/>
          </a:p>
        </p:txBody>
      </p:sp>
      <p:sp>
        <p:nvSpPr>
          <p:cNvPr id="9" name="Szabadkézi sokszög 8"/>
          <p:cNvSpPr/>
          <p:nvPr/>
        </p:nvSpPr>
        <p:spPr>
          <a:xfrm>
            <a:off x="3104074" y="1270759"/>
            <a:ext cx="1436914" cy="752744"/>
          </a:xfrm>
          <a:custGeom>
            <a:avLst/>
            <a:gdLst>
              <a:gd name="connsiteX0" fmla="*/ 0 w 1555667"/>
              <a:gd name="connsiteY0" fmla="*/ 748493 h 811455"/>
              <a:gd name="connsiteX1" fmla="*/ 486888 w 1555667"/>
              <a:gd name="connsiteY1" fmla="*/ 736618 h 811455"/>
              <a:gd name="connsiteX2" fmla="*/ 831272 w 1555667"/>
              <a:gd name="connsiteY2" fmla="*/ 348 h 811455"/>
              <a:gd name="connsiteX3" fmla="*/ 1282535 w 1555667"/>
              <a:gd name="connsiteY3" fmla="*/ 641615 h 811455"/>
              <a:gd name="connsiteX4" fmla="*/ 1555667 w 1555667"/>
              <a:gd name="connsiteY4" fmla="*/ 772244 h 811455"/>
              <a:gd name="connsiteX0" fmla="*/ 0 w 1555667"/>
              <a:gd name="connsiteY0" fmla="*/ 748151 h 776303"/>
              <a:gd name="connsiteX1" fmla="*/ 451262 w 1555667"/>
              <a:gd name="connsiteY1" fmla="*/ 653149 h 776303"/>
              <a:gd name="connsiteX2" fmla="*/ 831272 w 1555667"/>
              <a:gd name="connsiteY2" fmla="*/ 6 h 776303"/>
              <a:gd name="connsiteX3" fmla="*/ 1282535 w 1555667"/>
              <a:gd name="connsiteY3" fmla="*/ 641273 h 776303"/>
              <a:gd name="connsiteX4" fmla="*/ 1555667 w 1555667"/>
              <a:gd name="connsiteY4" fmla="*/ 771902 h 776303"/>
              <a:gd name="connsiteX0" fmla="*/ 0 w 1555667"/>
              <a:gd name="connsiteY0" fmla="*/ 748145 h 773502"/>
              <a:gd name="connsiteX1" fmla="*/ 403760 w 1555667"/>
              <a:gd name="connsiteY1" fmla="*/ 641267 h 773502"/>
              <a:gd name="connsiteX2" fmla="*/ 831272 w 1555667"/>
              <a:gd name="connsiteY2" fmla="*/ 0 h 773502"/>
              <a:gd name="connsiteX3" fmla="*/ 1282535 w 1555667"/>
              <a:gd name="connsiteY3" fmla="*/ 641267 h 773502"/>
              <a:gd name="connsiteX4" fmla="*/ 1555667 w 1555667"/>
              <a:gd name="connsiteY4" fmla="*/ 771896 h 773502"/>
              <a:gd name="connsiteX0" fmla="*/ 0 w 1448789"/>
              <a:gd name="connsiteY0" fmla="*/ 748145 h 773502"/>
              <a:gd name="connsiteX1" fmla="*/ 296882 w 1448789"/>
              <a:gd name="connsiteY1" fmla="*/ 641267 h 773502"/>
              <a:gd name="connsiteX2" fmla="*/ 724394 w 1448789"/>
              <a:gd name="connsiteY2" fmla="*/ 0 h 773502"/>
              <a:gd name="connsiteX3" fmla="*/ 1175657 w 1448789"/>
              <a:gd name="connsiteY3" fmla="*/ 641267 h 773502"/>
              <a:gd name="connsiteX4" fmla="*/ 1448789 w 1448789"/>
              <a:gd name="connsiteY4" fmla="*/ 771896 h 773502"/>
              <a:gd name="connsiteX0" fmla="*/ 0 w 1448789"/>
              <a:gd name="connsiteY0" fmla="*/ 748145 h 771896"/>
              <a:gd name="connsiteX1" fmla="*/ 296882 w 1448789"/>
              <a:gd name="connsiteY1" fmla="*/ 641267 h 771896"/>
              <a:gd name="connsiteX2" fmla="*/ 724394 w 1448789"/>
              <a:gd name="connsiteY2" fmla="*/ 0 h 771896"/>
              <a:gd name="connsiteX3" fmla="*/ 1175657 w 1448789"/>
              <a:gd name="connsiteY3" fmla="*/ 641267 h 771896"/>
              <a:gd name="connsiteX4" fmla="*/ 1448789 w 1448789"/>
              <a:gd name="connsiteY4" fmla="*/ 771896 h 771896"/>
              <a:gd name="connsiteX0" fmla="*/ 0 w 1448789"/>
              <a:gd name="connsiteY0" fmla="*/ 748145 h 752744"/>
              <a:gd name="connsiteX1" fmla="*/ 296882 w 1448789"/>
              <a:gd name="connsiteY1" fmla="*/ 641267 h 752744"/>
              <a:gd name="connsiteX2" fmla="*/ 724394 w 1448789"/>
              <a:gd name="connsiteY2" fmla="*/ 0 h 752744"/>
              <a:gd name="connsiteX3" fmla="*/ 1175657 w 1448789"/>
              <a:gd name="connsiteY3" fmla="*/ 641267 h 752744"/>
              <a:gd name="connsiteX4" fmla="*/ 1448789 w 1448789"/>
              <a:gd name="connsiteY4" fmla="*/ 724395 h 752744"/>
              <a:gd name="connsiteX0" fmla="*/ 0 w 1436914"/>
              <a:gd name="connsiteY0" fmla="*/ 748145 h 752744"/>
              <a:gd name="connsiteX1" fmla="*/ 296882 w 1436914"/>
              <a:gd name="connsiteY1" fmla="*/ 641267 h 752744"/>
              <a:gd name="connsiteX2" fmla="*/ 724394 w 1436914"/>
              <a:gd name="connsiteY2" fmla="*/ 0 h 752744"/>
              <a:gd name="connsiteX3" fmla="*/ 1175657 w 1436914"/>
              <a:gd name="connsiteY3" fmla="*/ 641267 h 752744"/>
              <a:gd name="connsiteX4" fmla="*/ 1436914 w 1436914"/>
              <a:gd name="connsiteY4" fmla="*/ 748146 h 752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914" h="752744">
                <a:moveTo>
                  <a:pt x="0" y="748145"/>
                </a:moveTo>
                <a:cubicBezTo>
                  <a:pt x="197922" y="757052"/>
                  <a:pt x="176150" y="765958"/>
                  <a:pt x="296882" y="641267"/>
                </a:cubicBezTo>
                <a:cubicBezTo>
                  <a:pt x="417614" y="516576"/>
                  <a:pt x="577932" y="0"/>
                  <a:pt x="724394" y="0"/>
                </a:cubicBezTo>
                <a:cubicBezTo>
                  <a:pt x="870856" y="0"/>
                  <a:pt x="1056904" y="516576"/>
                  <a:pt x="1175657" y="641267"/>
                </a:cubicBezTo>
                <a:cubicBezTo>
                  <a:pt x="1294410" y="765958"/>
                  <a:pt x="1360714" y="747156"/>
                  <a:pt x="1436914" y="748146"/>
                </a:cubicBezTo>
              </a:path>
            </a:pathLst>
          </a:custGeom>
          <a:solidFill>
            <a:schemeClr val="tx2">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11" name="Egyenes összekötő nyíllal 10"/>
          <p:cNvCxnSpPr/>
          <p:nvPr/>
        </p:nvCxnSpPr>
        <p:spPr>
          <a:xfrm>
            <a:off x="3621074" y="919184"/>
            <a:ext cx="0" cy="601325"/>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Egyenes összekötő nyíllal 12"/>
          <p:cNvCxnSpPr/>
          <p:nvPr/>
        </p:nvCxnSpPr>
        <p:spPr>
          <a:xfrm>
            <a:off x="3621076" y="1508473"/>
            <a:ext cx="637425" cy="148820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Egyenes összekötő 14"/>
          <p:cNvCxnSpPr/>
          <p:nvPr/>
        </p:nvCxnSpPr>
        <p:spPr>
          <a:xfrm>
            <a:off x="3369045" y="1315195"/>
            <a:ext cx="534254" cy="41062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Egyenes összekötő nyíllal 17"/>
          <p:cNvCxnSpPr/>
          <p:nvPr/>
        </p:nvCxnSpPr>
        <p:spPr>
          <a:xfrm>
            <a:off x="1424830" y="2610797"/>
            <a:ext cx="2172194"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Téglalap 18"/>
          <p:cNvSpPr/>
          <p:nvPr/>
        </p:nvSpPr>
        <p:spPr>
          <a:xfrm>
            <a:off x="2906083" y="1041222"/>
            <a:ext cx="801823" cy="338554"/>
          </a:xfrm>
          <a:prstGeom prst="rect">
            <a:avLst/>
          </a:prstGeom>
        </p:spPr>
        <p:txBody>
          <a:bodyPr wrap="none">
            <a:spAutoFit/>
          </a:bodyPr>
          <a:lstStyle/>
          <a:p>
            <a:r>
              <a:rPr lang="en-US" sz="1600" b="1" dirty="0" err="1">
                <a:latin typeface="Courier New" panose="02070309020205020404" pitchFamily="49" charset="0"/>
                <a:cs typeface="Courier New" panose="02070309020205020404" pitchFamily="49" charset="0"/>
              </a:rPr>
              <a:t>angIn</a:t>
            </a:r>
            <a:endParaRPr lang="en-US" sz="1600" dirty="0"/>
          </a:p>
        </p:txBody>
      </p:sp>
      <p:sp>
        <p:nvSpPr>
          <p:cNvPr id="20" name="Téglalap 19"/>
          <p:cNvSpPr/>
          <p:nvPr/>
        </p:nvSpPr>
        <p:spPr>
          <a:xfrm>
            <a:off x="3757052" y="1666878"/>
            <a:ext cx="1048685" cy="338554"/>
          </a:xfrm>
          <a:prstGeom prst="rect">
            <a:avLst/>
          </a:prstGeom>
        </p:spPr>
        <p:txBody>
          <a:bodyPr wrap="none">
            <a:spAutoFit/>
          </a:bodyPr>
          <a:lstStyle/>
          <a:p>
            <a:r>
              <a:rPr lang="en-US" sz="1600" b="1" dirty="0" err="1">
                <a:latin typeface="Courier New" panose="02070309020205020404" pitchFamily="49" charset="0"/>
                <a:cs typeface="Courier New" panose="02070309020205020404" pitchFamily="49" charset="0"/>
              </a:rPr>
              <a:t>angRefr</a:t>
            </a:r>
            <a:endParaRPr lang="en-US" sz="1600" dirty="0"/>
          </a:p>
        </p:txBody>
      </p:sp>
      <p:sp>
        <p:nvSpPr>
          <p:cNvPr id="24" name="Téglalap 23"/>
          <p:cNvSpPr/>
          <p:nvPr/>
        </p:nvSpPr>
        <p:spPr>
          <a:xfrm>
            <a:off x="4250775" y="2621806"/>
            <a:ext cx="554960" cy="338554"/>
          </a:xfrm>
          <a:prstGeom prst="rect">
            <a:avLst/>
          </a:prstGeom>
        </p:spPr>
        <p:txBody>
          <a:bodyPr wrap="none">
            <a:spAutoFit/>
          </a:bodyPr>
          <a:lstStyle/>
          <a:p>
            <a:r>
              <a:rPr lang="en-US" sz="1600" b="1" dirty="0">
                <a:latin typeface="Courier New" panose="02070309020205020404" pitchFamily="49" charset="0"/>
                <a:cs typeface="Courier New" panose="02070309020205020404" pitchFamily="49" charset="0"/>
              </a:rPr>
              <a:t>t</a:t>
            </a:r>
            <a:r>
              <a:rPr lang="hu-HU" sz="1600" b="1" dirty="0" smtClean="0">
                <a:latin typeface="Courier New" panose="02070309020205020404" pitchFamily="49" charset="0"/>
                <a:cs typeface="Courier New" panose="02070309020205020404" pitchFamily="49" charset="0"/>
              </a:rPr>
              <a:t>u</a:t>
            </a:r>
            <a:r>
              <a:rPr lang="en-US" sz="1600" b="1" dirty="0" smtClean="0">
                <a:latin typeface="Courier New" panose="02070309020205020404" pitchFamily="49" charset="0"/>
                <a:cs typeface="Courier New" panose="02070309020205020404" pitchFamily="49" charset="0"/>
              </a:rPr>
              <a:t>v</a:t>
            </a:r>
            <a:endParaRPr lang="en-US" sz="1600" dirty="0"/>
          </a:p>
        </p:txBody>
      </p:sp>
      <p:sp>
        <p:nvSpPr>
          <p:cNvPr id="26" name="Téglalap 25"/>
          <p:cNvSpPr/>
          <p:nvPr/>
        </p:nvSpPr>
        <p:spPr>
          <a:xfrm>
            <a:off x="4842933" y="2313618"/>
            <a:ext cx="1665841" cy="338554"/>
          </a:xfrm>
          <a:prstGeom prst="rect">
            <a:avLst/>
          </a:prstGeom>
        </p:spPr>
        <p:txBody>
          <a:bodyPr wrap="none">
            <a:spAutoFit/>
          </a:bodyPr>
          <a:lstStyle/>
          <a:p>
            <a:r>
              <a:rPr lang="en-US" sz="1600" b="1" dirty="0" err="1" smtClean="0">
                <a:latin typeface="Courier New" panose="02070309020205020404" pitchFamily="49" charset="0"/>
                <a:cs typeface="Courier New" panose="02070309020205020404" pitchFamily="49" charset="0"/>
              </a:rPr>
              <a:t>waterDepth</a:t>
            </a:r>
            <a:r>
              <a:rPr lang="en-US" sz="1600" b="1" dirty="0" smtClean="0">
                <a:latin typeface="Courier New" panose="02070309020205020404" pitchFamily="49" charset="0"/>
                <a:cs typeface="Courier New" panose="02070309020205020404" pitchFamily="49" charset="0"/>
              </a:rPr>
              <a:t>=1</a:t>
            </a:r>
            <a:endParaRPr lang="en-US" sz="1600" dirty="0"/>
          </a:p>
        </p:txBody>
      </p:sp>
      <p:cxnSp>
        <p:nvCxnSpPr>
          <p:cNvPr id="28" name="Egyenes összekötő nyíllal 27"/>
          <p:cNvCxnSpPr/>
          <p:nvPr/>
        </p:nvCxnSpPr>
        <p:spPr>
          <a:xfrm flipV="1">
            <a:off x="4881214" y="2005433"/>
            <a:ext cx="0" cy="954929"/>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Egyenes összekötő nyíllal 29"/>
          <p:cNvCxnSpPr/>
          <p:nvPr/>
        </p:nvCxnSpPr>
        <p:spPr>
          <a:xfrm flipV="1">
            <a:off x="3840144" y="1088462"/>
            <a:ext cx="700844" cy="1"/>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églalap 31"/>
          <p:cNvSpPr/>
          <p:nvPr/>
        </p:nvSpPr>
        <p:spPr>
          <a:xfrm>
            <a:off x="3892938" y="749907"/>
            <a:ext cx="1912703" cy="338554"/>
          </a:xfrm>
          <a:prstGeom prst="rect">
            <a:avLst/>
          </a:prstGeom>
        </p:spPr>
        <p:txBody>
          <a:bodyPr wrap="none">
            <a:spAutoFit/>
          </a:bodyPr>
          <a:lstStyle/>
          <a:p>
            <a:r>
              <a:rPr lang="en-US" sz="1600" b="1" dirty="0" err="1" smtClean="0">
                <a:latin typeface="Courier New" panose="02070309020205020404" pitchFamily="49" charset="0"/>
                <a:cs typeface="Courier New" panose="02070309020205020404" pitchFamily="49" charset="0"/>
              </a:rPr>
              <a:t>waveWidth</a:t>
            </a:r>
            <a:r>
              <a:rPr lang="en-US" sz="1600" b="1" dirty="0" smtClean="0">
                <a:latin typeface="Courier New" panose="02070309020205020404" pitchFamily="49" charset="0"/>
                <a:cs typeface="Courier New" panose="02070309020205020404" pitchFamily="49" charset="0"/>
              </a:rPr>
              <a:t>=0.03</a:t>
            </a:r>
            <a:endParaRPr lang="en-US" sz="1600" dirty="0"/>
          </a:p>
        </p:txBody>
      </p:sp>
      <p:cxnSp>
        <p:nvCxnSpPr>
          <p:cNvPr id="33" name="Egyenes összekötő 32"/>
          <p:cNvCxnSpPr/>
          <p:nvPr/>
        </p:nvCxnSpPr>
        <p:spPr>
          <a:xfrm>
            <a:off x="3621074" y="990700"/>
            <a:ext cx="15098" cy="2005973"/>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4" name="Téglalap 33"/>
          <p:cNvSpPr/>
          <p:nvPr/>
        </p:nvSpPr>
        <p:spPr>
          <a:xfrm>
            <a:off x="1625136" y="1320366"/>
            <a:ext cx="1789272" cy="338554"/>
          </a:xfrm>
          <a:prstGeom prst="rect">
            <a:avLst/>
          </a:prstGeom>
        </p:spPr>
        <p:txBody>
          <a:bodyPr wrap="none">
            <a:spAutoFit/>
          </a:bodyPr>
          <a:lstStyle/>
          <a:p>
            <a:r>
              <a:rPr lang="en-US" sz="1600" b="1" dirty="0" err="1" smtClean="0">
                <a:latin typeface="Courier New" panose="02070309020205020404" pitchFamily="49" charset="0"/>
                <a:cs typeface="Courier New" panose="02070309020205020404" pitchFamily="49" charset="0"/>
              </a:rPr>
              <a:t>angIn-angRefr</a:t>
            </a:r>
            <a:endParaRPr lang="en-US" sz="1600" dirty="0"/>
          </a:p>
        </p:txBody>
      </p:sp>
      <p:cxnSp>
        <p:nvCxnSpPr>
          <p:cNvPr id="36" name="Egyenes összekötő nyíllal 35"/>
          <p:cNvCxnSpPr/>
          <p:nvPr/>
        </p:nvCxnSpPr>
        <p:spPr>
          <a:xfrm>
            <a:off x="2519774" y="1576659"/>
            <a:ext cx="1195779" cy="2594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Egyenes összekötő 38"/>
          <p:cNvCxnSpPr/>
          <p:nvPr/>
        </p:nvCxnSpPr>
        <p:spPr>
          <a:xfrm>
            <a:off x="317480" y="2989504"/>
            <a:ext cx="5010604" cy="717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Szövegdoboz 40"/>
          <p:cNvSpPr txBox="1"/>
          <p:nvPr/>
        </p:nvSpPr>
        <p:spPr>
          <a:xfrm>
            <a:off x="317482" y="2560773"/>
            <a:ext cx="894797" cy="400110"/>
          </a:xfrm>
          <a:prstGeom prst="rect">
            <a:avLst/>
          </a:prstGeom>
          <a:noFill/>
        </p:spPr>
        <p:txBody>
          <a:bodyPr wrap="none" rtlCol="0">
            <a:spAutoFit/>
          </a:bodyPr>
          <a:lstStyle/>
          <a:p>
            <a:r>
              <a:rPr lang="en-US" dirty="0" smtClean="0">
                <a:solidFill>
                  <a:srgbClr val="FF0000"/>
                </a:solidFill>
              </a:rPr>
              <a:t>text</a:t>
            </a:r>
            <a:r>
              <a:rPr lang="hu-HU" dirty="0" err="1" smtClean="0">
                <a:solidFill>
                  <a:srgbClr val="FF0000"/>
                </a:solidFill>
              </a:rPr>
              <a:t>ure</a:t>
            </a:r>
            <a:endParaRPr lang="en-US" dirty="0">
              <a:solidFill>
                <a:srgbClr val="FF0000"/>
              </a:solidFill>
            </a:endParaRPr>
          </a:p>
        </p:txBody>
      </p:sp>
      <p:cxnSp>
        <p:nvCxnSpPr>
          <p:cNvPr id="43" name="Egyenes összekötő 42"/>
          <p:cNvCxnSpPr/>
          <p:nvPr/>
        </p:nvCxnSpPr>
        <p:spPr>
          <a:xfrm>
            <a:off x="1407720" y="919184"/>
            <a:ext cx="15098" cy="2005973"/>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Egyenes összekötő nyíllal 47"/>
          <p:cNvCxnSpPr/>
          <p:nvPr/>
        </p:nvCxnSpPr>
        <p:spPr>
          <a:xfrm>
            <a:off x="1424830" y="1088461"/>
            <a:ext cx="2415314"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Téglalap 49"/>
          <p:cNvSpPr/>
          <p:nvPr/>
        </p:nvSpPr>
        <p:spPr>
          <a:xfrm>
            <a:off x="1543203" y="717862"/>
            <a:ext cx="2036135" cy="338554"/>
          </a:xfrm>
          <a:prstGeom prst="rect">
            <a:avLst/>
          </a:prstGeom>
        </p:spPr>
        <p:txBody>
          <a:bodyPr wrap="none">
            <a:spAutoFit/>
          </a:bodyPr>
          <a:lstStyle/>
          <a:p>
            <a:r>
              <a:rPr lang="en-US" sz="1600" b="1" dirty="0" smtClean="0">
                <a:latin typeface="Courier New" panose="02070309020205020404" pitchFamily="49" charset="0"/>
                <a:cs typeface="Courier New" panose="02070309020205020404" pitchFamily="49" charset="0"/>
              </a:rPr>
              <a:t>wave</a:t>
            </a:r>
            <a:r>
              <a:rPr lang="hu-HU" sz="1600" b="1" dirty="0" err="1" smtClean="0">
                <a:latin typeface="Courier New" panose="02070309020205020404" pitchFamily="49" charset="0"/>
                <a:cs typeface="Courier New" panose="02070309020205020404" pitchFamily="49" charset="0"/>
              </a:rPr>
              <a:t>Dist</a:t>
            </a:r>
            <a:r>
              <a:rPr lang="en-US" sz="1600" b="1" dirty="0" smtClean="0">
                <a:latin typeface="Courier New" panose="02070309020205020404" pitchFamily="49" charset="0"/>
                <a:cs typeface="Courier New" panose="02070309020205020404" pitchFamily="49" charset="0"/>
              </a:rPr>
              <a:t>=c*time</a:t>
            </a:r>
            <a:endParaRPr lang="en-US" sz="1600" dirty="0"/>
          </a:p>
        </p:txBody>
      </p:sp>
      <p:grpSp>
        <p:nvGrpSpPr>
          <p:cNvPr id="31" name="Group 9"/>
          <p:cNvGrpSpPr>
            <a:grpSpLocks/>
          </p:cNvGrpSpPr>
          <p:nvPr/>
        </p:nvGrpSpPr>
        <p:grpSpPr bwMode="auto">
          <a:xfrm rot="5400000">
            <a:off x="3332579" y="117699"/>
            <a:ext cx="588025" cy="666682"/>
            <a:chOff x="144" y="2184"/>
            <a:chExt cx="852" cy="984"/>
          </a:xfrm>
        </p:grpSpPr>
        <p:sp>
          <p:nvSpPr>
            <p:cNvPr id="35" name="Line 10"/>
            <p:cNvSpPr>
              <a:spLocks noChangeShapeType="1"/>
            </p:cNvSpPr>
            <p:nvPr/>
          </p:nvSpPr>
          <p:spPr bwMode="auto">
            <a:xfrm flipV="1">
              <a:off x="144" y="2400"/>
              <a:ext cx="624"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11"/>
            <p:cNvSpPr>
              <a:spLocks noChangeShapeType="1"/>
            </p:cNvSpPr>
            <p:nvPr/>
          </p:nvSpPr>
          <p:spPr bwMode="auto">
            <a:xfrm>
              <a:off x="144" y="2688"/>
              <a:ext cx="624"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 name="Oval 12"/>
            <p:cNvSpPr>
              <a:spLocks noChangeArrowheads="1"/>
            </p:cNvSpPr>
            <p:nvPr/>
          </p:nvSpPr>
          <p:spPr bwMode="auto">
            <a:xfrm>
              <a:off x="624" y="2448"/>
              <a:ext cx="192" cy="480"/>
            </a:xfrm>
            <a:prstGeom prst="ellipse">
              <a:avLst/>
            </a:prstGeom>
            <a:solidFill>
              <a:schemeClr val="bg1"/>
            </a:solidFill>
            <a:ln w="38100">
              <a:solidFill>
                <a:schemeClr val="tx1"/>
              </a:solidFill>
              <a:round/>
              <a:headEnd/>
              <a:tailEnd/>
            </a:ln>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endParaRPr lang="en-US" altLang="en-US" sz="2400">
                <a:latin typeface="Times New Roman" pitchFamily="18" charset="0"/>
              </a:endParaRPr>
            </a:p>
          </p:txBody>
        </p:sp>
        <p:sp>
          <p:nvSpPr>
            <p:cNvPr id="40" name="Oval 13"/>
            <p:cNvSpPr>
              <a:spLocks noChangeArrowheads="1"/>
            </p:cNvSpPr>
            <p:nvPr/>
          </p:nvSpPr>
          <p:spPr bwMode="auto">
            <a:xfrm>
              <a:off x="720" y="2544"/>
              <a:ext cx="96" cy="288"/>
            </a:xfrm>
            <a:prstGeom prst="ellipse">
              <a:avLst/>
            </a:prstGeom>
            <a:solidFill>
              <a:schemeClr val="tx1"/>
            </a:solidFill>
            <a:ln w="38100">
              <a:solidFill>
                <a:schemeClr val="tx1"/>
              </a:solidFill>
              <a:round/>
              <a:headEnd/>
              <a:tailEnd/>
            </a:ln>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endParaRPr lang="en-US" altLang="en-US" sz="2400">
                <a:latin typeface="Times New Roman" pitchFamily="18" charset="0"/>
              </a:endParaRPr>
            </a:p>
          </p:txBody>
        </p:sp>
        <p:sp>
          <p:nvSpPr>
            <p:cNvPr id="42" name="Freeform 14"/>
            <p:cNvSpPr>
              <a:spLocks/>
            </p:cNvSpPr>
            <p:nvPr/>
          </p:nvSpPr>
          <p:spPr bwMode="auto">
            <a:xfrm>
              <a:off x="762" y="2208"/>
              <a:ext cx="144" cy="192"/>
            </a:xfrm>
            <a:custGeom>
              <a:avLst/>
              <a:gdLst>
                <a:gd name="T0" fmla="*/ 0 w 144"/>
                <a:gd name="T1" fmla="*/ 192 h 192"/>
                <a:gd name="T2" fmla="*/ 96 w 144"/>
                <a:gd name="T3" fmla="*/ 144 h 192"/>
                <a:gd name="T4" fmla="*/ 144 w 144"/>
                <a:gd name="T5" fmla="*/ 0 h 192"/>
                <a:gd name="T6" fmla="*/ 0 60000 65536"/>
                <a:gd name="T7" fmla="*/ 0 60000 65536"/>
                <a:gd name="T8" fmla="*/ 0 60000 65536"/>
                <a:gd name="T9" fmla="*/ 0 w 144"/>
                <a:gd name="T10" fmla="*/ 0 h 192"/>
                <a:gd name="T11" fmla="*/ 144 w 144"/>
                <a:gd name="T12" fmla="*/ 192 h 192"/>
              </a:gdLst>
              <a:ahLst/>
              <a:cxnLst>
                <a:cxn ang="T6">
                  <a:pos x="T0" y="T1"/>
                </a:cxn>
                <a:cxn ang="T7">
                  <a:pos x="T2" y="T3"/>
                </a:cxn>
                <a:cxn ang="T8">
                  <a:pos x="T4" y="T5"/>
                </a:cxn>
              </a:cxnLst>
              <a:rect l="T9" t="T10" r="T11" b="T12"/>
              <a:pathLst>
                <a:path w="144" h="192">
                  <a:moveTo>
                    <a:pt x="0" y="192"/>
                  </a:moveTo>
                  <a:cubicBezTo>
                    <a:pt x="36" y="184"/>
                    <a:pt x="72" y="176"/>
                    <a:pt x="96" y="144"/>
                  </a:cubicBezTo>
                  <a:cubicBezTo>
                    <a:pt x="120" y="112"/>
                    <a:pt x="136" y="32"/>
                    <a:pt x="144"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 name="Freeform 15"/>
            <p:cNvSpPr>
              <a:spLocks/>
            </p:cNvSpPr>
            <p:nvPr/>
          </p:nvSpPr>
          <p:spPr bwMode="auto">
            <a:xfrm>
              <a:off x="740" y="2248"/>
              <a:ext cx="256" cy="156"/>
            </a:xfrm>
            <a:custGeom>
              <a:avLst/>
              <a:gdLst>
                <a:gd name="T0" fmla="*/ 0 w 192"/>
                <a:gd name="T1" fmla="*/ 156 h 156"/>
                <a:gd name="T2" fmla="*/ 741 w 192"/>
                <a:gd name="T3" fmla="*/ 120 h 156"/>
                <a:gd name="T4" fmla="*/ 1079 w 192"/>
                <a:gd name="T5" fmla="*/ 0 h 156"/>
                <a:gd name="T6" fmla="*/ 0 60000 65536"/>
                <a:gd name="T7" fmla="*/ 0 60000 65536"/>
                <a:gd name="T8" fmla="*/ 0 60000 65536"/>
                <a:gd name="T9" fmla="*/ 0 w 192"/>
                <a:gd name="T10" fmla="*/ 0 h 156"/>
                <a:gd name="T11" fmla="*/ 192 w 192"/>
                <a:gd name="T12" fmla="*/ 156 h 156"/>
              </a:gdLst>
              <a:ahLst/>
              <a:cxnLst>
                <a:cxn ang="T6">
                  <a:pos x="T0" y="T1"/>
                </a:cxn>
                <a:cxn ang="T7">
                  <a:pos x="T2" y="T3"/>
                </a:cxn>
                <a:cxn ang="T8">
                  <a:pos x="T4" y="T5"/>
                </a:cxn>
              </a:cxnLst>
              <a:rect l="T9" t="T10" r="T11" b="T12"/>
              <a:pathLst>
                <a:path w="192" h="156">
                  <a:moveTo>
                    <a:pt x="0" y="156"/>
                  </a:moveTo>
                  <a:cubicBezTo>
                    <a:pt x="22" y="150"/>
                    <a:pt x="100" y="146"/>
                    <a:pt x="132" y="120"/>
                  </a:cubicBezTo>
                  <a:cubicBezTo>
                    <a:pt x="164" y="94"/>
                    <a:pt x="180" y="25"/>
                    <a:pt x="192"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 name="Freeform 16"/>
            <p:cNvSpPr>
              <a:spLocks/>
            </p:cNvSpPr>
            <p:nvPr/>
          </p:nvSpPr>
          <p:spPr bwMode="auto">
            <a:xfrm>
              <a:off x="720" y="2928"/>
              <a:ext cx="252" cy="144"/>
            </a:xfrm>
            <a:custGeom>
              <a:avLst/>
              <a:gdLst>
                <a:gd name="T0" fmla="*/ 0 w 252"/>
                <a:gd name="T1" fmla="*/ 0 h 144"/>
                <a:gd name="T2" fmla="*/ 144 w 252"/>
                <a:gd name="T3" fmla="*/ 48 h 144"/>
                <a:gd name="T4" fmla="*/ 252 w 252"/>
                <a:gd name="T5" fmla="*/ 144 h 144"/>
                <a:gd name="T6" fmla="*/ 0 60000 65536"/>
                <a:gd name="T7" fmla="*/ 0 60000 65536"/>
                <a:gd name="T8" fmla="*/ 0 60000 65536"/>
                <a:gd name="T9" fmla="*/ 0 w 252"/>
                <a:gd name="T10" fmla="*/ 0 h 144"/>
                <a:gd name="T11" fmla="*/ 252 w 252"/>
                <a:gd name="T12" fmla="*/ 144 h 144"/>
              </a:gdLst>
              <a:ahLst/>
              <a:cxnLst>
                <a:cxn ang="T6">
                  <a:pos x="T0" y="T1"/>
                </a:cxn>
                <a:cxn ang="T7">
                  <a:pos x="T2" y="T3"/>
                </a:cxn>
                <a:cxn ang="T8">
                  <a:pos x="T4" y="T5"/>
                </a:cxn>
              </a:cxnLst>
              <a:rect l="T9" t="T10" r="T11" b="T12"/>
              <a:pathLst>
                <a:path w="252" h="144">
                  <a:moveTo>
                    <a:pt x="0" y="0"/>
                  </a:moveTo>
                  <a:cubicBezTo>
                    <a:pt x="56" y="8"/>
                    <a:pt x="102" y="24"/>
                    <a:pt x="144" y="48"/>
                  </a:cubicBezTo>
                  <a:cubicBezTo>
                    <a:pt x="186" y="72"/>
                    <a:pt x="230" y="124"/>
                    <a:pt x="252" y="144"/>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 name="Freeform 17"/>
            <p:cNvSpPr>
              <a:spLocks/>
            </p:cNvSpPr>
            <p:nvPr/>
          </p:nvSpPr>
          <p:spPr bwMode="auto">
            <a:xfrm>
              <a:off x="720" y="2928"/>
              <a:ext cx="144" cy="240"/>
            </a:xfrm>
            <a:custGeom>
              <a:avLst/>
              <a:gdLst>
                <a:gd name="T0" fmla="*/ 0 w 144"/>
                <a:gd name="T1" fmla="*/ 0 h 240"/>
                <a:gd name="T2" fmla="*/ 120 w 144"/>
                <a:gd name="T3" fmla="*/ 144 h 240"/>
                <a:gd name="T4" fmla="*/ 144 w 144"/>
                <a:gd name="T5" fmla="*/ 240 h 240"/>
                <a:gd name="T6" fmla="*/ 0 60000 65536"/>
                <a:gd name="T7" fmla="*/ 0 60000 65536"/>
                <a:gd name="T8" fmla="*/ 0 60000 65536"/>
                <a:gd name="T9" fmla="*/ 0 w 144"/>
                <a:gd name="T10" fmla="*/ 0 h 240"/>
                <a:gd name="T11" fmla="*/ 144 w 144"/>
                <a:gd name="T12" fmla="*/ 240 h 240"/>
              </a:gdLst>
              <a:ahLst/>
              <a:cxnLst>
                <a:cxn ang="T6">
                  <a:pos x="T0" y="T1"/>
                </a:cxn>
                <a:cxn ang="T7">
                  <a:pos x="T2" y="T3"/>
                </a:cxn>
                <a:cxn ang="T8">
                  <a:pos x="T4" y="T5"/>
                </a:cxn>
              </a:cxnLst>
              <a:rect l="T9" t="T10" r="T11" b="T12"/>
              <a:pathLst>
                <a:path w="144" h="240">
                  <a:moveTo>
                    <a:pt x="0" y="0"/>
                  </a:moveTo>
                  <a:cubicBezTo>
                    <a:pt x="20" y="24"/>
                    <a:pt x="96" y="104"/>
                    <a:pt x="120" y="144"/>
                  </a:cubicBezTo>
                  <a:cubicBezTo>
                    <a:pt x="144" y="184"/>
                    <a:pt x="139" y="220"/>
                    <a:pt x="144" y="24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 name="Freeform 18"/>
            <p:cNvSpPr>
              <a:spLocks/>
            </p:cNvSpPr>
            <p:nvPr/>
          </p:nvSpPr>
          <p:spPr bwMode="auto">
            <a:xfrm>
              <a:off x="720" y="2928"/>
              <a:ext cx="48" cy="240"/>
            </a:xfrm>
            <a:custGeom>
              <a:avLst/>
              <a:gdLst>
                <a:gd name="T0" fmla="*/ 0 w 48"/>
                <a:gd name="T1" fmla="*/ 0 h 240"/>
                <a:gd name="T2" fmla="*/ 48 w 48"/>
                <a:gd name="T3" fmla="*/ 144 h 240"/>
                <a:gd name="T4" fmla="*/ 0 w 48"/>
                <a:gd name="T5" fmla="*/ 240 h 240"/>
                <a:gd name="T6" fmla="*/ 0 60000 65536"/>
                <a:gd name="T7" fmla="*/ 0 60000 65536"/>
                <a:gd name="T8" fmla="*/ 0 60000 65536"/>
                <a:gd name="T9" fmla="*/ 0 w 48"/>
                <a:gd name="T10" fmla="*/ 0 h 240"/>
                <a:gd name="T11" fmla="*/ 48 w 48"/>
                <a:gd name="T12" fmla="*/ 240 h 240"/>
              </a:gdLst>
              <a:ahLst/>
              <a:cxnLst>
                <a:cxn ang="T6">
                  <a:pos x="T0" y="T1"/>
                </a:cxn>
                <a:cxn ang="T7">
                  <a:pos x="T2" y="T3"/>
                </a:cxn>
                <a:cxn ang="T8">
                  <a:pos x="T4" y="T5"/>
                </a:cxn>
              </a:cxnLst>
              <a:rect l="T9" t="T10" r="T11" b="T12"/>
              <a:pathLst>
                <a:path w="48" h="240">
                  <a:moveTo>
                    <a:pt x="0" y="0"/>
                  </a:moveTo>
                  <a:cubicBezTo>
                    <a:pt x="24" y="52"/>
                    <a:pt x="48" y="104"/>
                    <a:pt x="48" y="144"/>
                  </a:cubicBezTo>
                  <a:cubicBezTo>
                    <a:pt x="48" y="184"/>
                    <a:pt x="24" y="212"/>
                    <a:pt x="0" y="24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 name="Freeform 19"/>
            <p:cNvSpPr>
              <a:spLocks/>
            </p:cNvSpPr>
            <p:nvPr/>
          </p:nvSpPr>
          <p:spPr bwMode="auto">
            <a:xfrm>
              <a:off x="780" y="2184"/>
              <a:ext cx="52" cy="216"/>
            </a:xfrm>
            <a:custGeom>
              <a:avLst/>
              <a:gdLst>
                <a:gd name="T0" fmla="*/ 0 w 52"/>
                <a:gd name="T1" fmla="*/ 216 h 216"/>
                <a:gd name="T2" fmla="*/ 48 w 52"/>
                <a:gd name="T3" fmla="*/ 96 h 216"/>
                <a:gd name="T4" fmla="*/ 24 w 52"/>
                <a:gd name="T5" fmla="*/ 0 h 216"/>
                <a:gd name="T6" fmla="*/ 0 60000 65536"/>
                <a:gd name="T7" fmla="*/ 0 60000 65536"/>
                <a:gd name="T8" fmla="*/ 0 60000 65536"/>
                <a:gd name="T9" fmla="*/ 0 w 52"/>
                <a:gd name="T10" fmla="*/ 0 h 216"/>
                <a:gd name="T11" fmla="*/ 52 w 52"/>
                <a:gd name="T12" fmla="*/ 216 h 216"/>
              </a:gdLst>
              <a:ahLst/>
              <a:cxnLst>
                <a:cxn ang="T6">
                  <a:pos x="T0" y="T1"/>
                </a:cxn>
                <a:cxn ang="T7">
                  <a:pos x="T2" y="T3"/>
                </a:cxn>
                <a:cxn ang="T8">
                  <a:pos x="T4" y="T5"/>
                </a:cxn>
              </a:cxnLst>
              <a:rect l="T9" t="T10" r="T11" b="T12"/>
              <a:pathLst>
                <a:path w="52" h="216">
                  <a:moveTo>
                    <a:pt x="0" y="216"/>
                  </a:moveTo>
                  <a:cubicBezTo>
                    <a:pt x="8" y="196"/>
                    <a:pt x="44" y="132"/>
                    <a:pt x="48" y="96"/>
                  </a:cubicBezTo>
                  <a:cubicBezTo>
                    <a:pt x="52" y="60"/>
                    <a:pt x="29" y="20"/>
                    <a:pt x="24"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extLst>
      <p:ext uri="{BB962C8B-B14F-4D97-AF65-F5344CB8AC3E}">
        <p14:creationId xmlns:p14="http://schemas.microsoft.com/office/powerpoint/2010/main" val="244860384"/>
      </p:ext>
    </p:extLst>
  </p:cSld>
  <p:clrMapOvr>
    <a:masterClrMapping/>
  </p:clrMapOvr>
  <p:transition spd="slow">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57200" y="44624"/>
            <a:ext cx="8229600" cy="1143000"/>
          </a:xfrm>
        </p:spPr>
        <p:txBody>
          <a:bodyPr>
            <a:normAutofit/>
          </a:bodyPr>
          <a:lstStyle/>
          <a:p>
            <a:r>
              <a:rPr lang="hu-HU" dirty="0" err="1" smtClean="0">
                <a:solidFill>
                  <a:srgbClr val="FF0000"/>
                </a:solidFill>
              </a:rPr>
              <a:t>Vertex</a:t>
            </a:r>
            <a:r>
              <a:rPr lang="hu-HU" dirty="0" smtClean="0">
                <a:solidFill>
                  <a:srgbClr val="FF0000"/>
                </a:solidFill>
              </a:rPr>
              <a:t> </a:t>
            </a:r>
            <a:r>
              <a:rPr lang="hu-HU" dirty="0" err="1" smtClean="0">
                <a:solidFill>
                  <a:srgbClr val="FF0000"/>
                </a:solidFill>
              </a:rPr>
              <a:t>data</a:t>
            </a:r>
            <a:r>
              <a:rPr lang="hu-HU" dirty="0" smtClean="0">
                <a:solidFill>
                  <a:srgbClr val="FF0000"/>
                </a:solidFill>
              </a:rPr>
              <a:t> </a:t>
            </a:r>
            <a:r>
              <a:rPr lang="hu-HU" dirty="0" err="1" smtClean="0">
                <a:solidFill>
                  <a:srgbClr val="FF0000"/>
                </a:solidFill>
              </a:rPr>
              <a:t>streaming</a:t>
            </a:r>
            <a:endParaRPr lang="en-US" dirty="0">
              <a:solidFill>
                <a:srgbClr val="FF0000"/>
              </a:solidFill>
            </a:endParaRPr>
          </a:p>
        </p:txBody>
      </p:sp>
      <p:sp>
        <p:nvSpPr>
          <p:cNvPr id="3" name="Téglalap 2"/>
          <p:cNvSpPr/>
          <p:nvPr/>
        </p:nvSpPr>
        <p:spPr>
          <a:xfrm>
            <a:off x="281641" y="1852925"/>
            <a:ext cx="1944216" cy="26642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VBO 0</a:t>
            </a:r>
          </a:p>
          <a:p>
            <a:pPr algn="ctr"/>
            <a:r>
              <a:rPr lang="en-US" sz="2400" dirty="0" smtClean="0">
                <a:solidFill>
                  <a:schemeClr val="tx1"/>
                </a:solidFill>
              </a:rPr>
              <a:t>x1, y1</a:t>
            </a:r>
          </a:p>
          <a:p>
            <a:pPr algn="ctr"/>
            <a:r>
              <a:rPr lang="en-US" sz="2400" dirty="0" smtClean="0">
                <a:solidFill>
                  <a:schemeClr val="tx1"/>
                </a:solidFill>
              </a:rPr>
              <a:t>R1, G1, B1</a:t>
            </a:r>
          </a:p>
          <a:p>
            <a:pPr algn="ctr"/>
            <a:r>
              <a:rPr lang="en-US" sz="2400" dirty="0" smtClean="0">
                <a:solidFill>
                  <a:schemeClr val="tx1"/>
                </a:solidFill>
              </a:rPr>
              <a:t>x2, y2</a:t>
            </a:r>
          </a:p>
          <a:p>
            <a:pPr algn="ctr"/>
            <a:r>
              <a:rPr lang="en-US" sz="2400" dirty="0" smtClean="0">
                <a:solidFill>
                  <a:schemeClr val="tx1"/>
                </a:solidFill>
              </a:rPr>
              <a:t>R2, G2, B2</a:t>
            </a:r>
          </a:p>
          <a:p>
            <a:pPr algn="ctr"/>
            <a:r>
              <a:rPr lang="en-US" sz="2400" dirty="0" smtClean="0">
                <a:solidFill>
                  <a:schemeClr val="tx1"/>
                </a:solidFill>
              </a:rPr>
              <a:t>x3, y3</a:t>
            </a:r>
          </a:p>
          <a:p>
            <a:pPr algn="ctr"/>
            <a:r>
              <a:rPr lang="en-US" sz="2400" dirty="0" smtClean="0">
                <a:solidFill>
                  <a:schemeClr val="tx1"/>
                </a:solidFill>
              </a:rPr>
              <a:t>R3, G3, B3</a:t>
            </a:r>
            <a:endParaRPr lang="en-US" sz="2400" dirty="0">
              <a:solidFill>
                <a:schemeClr val="tx1"/>
              </a:solidFill>
            </a:endParaRPr>
          </a:p>
        </p:txBody>
      </p:sp>
      <p:sp>
        <p:nvSpPr>
          <p:cNvPr id="4" name="Téglalap 3"/>
          <p:cNvSpPr/>
          <p:nvPr/>
        </p:nvSpPr>
        <p:spPr>
          <a:xfrm>
            <a:off x="4502662" y="1686896"/>
            <a:ext cx="1944216" cy="172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VB0 0</a:t>
            </a:r>
          </a:p>
          <a:p>
            <a:pPr algn="ctr"/>
            <a:r>
              <a:rPr lang="en-US" sz="2400" dirty="0" smtClean="0">
                <a:solidFill>
                  <a:schemeClr val="tx1"/>
                </a:solidFill>
              </a:rPr>
              <a:t>x1, y1</a:t>
            </a:r>
          </a:p>
          <a:p>
            <a:pPr algn="ctr"/>
            <a:r>
              <a:rPr lang="en-US" sz="2400" dirty="0" smtClean="0">
                <a:solidFill>
                  <a:schemeClr val="tx1"/>
                </a:solidFill>
              </a:rPr>
              <a:t>x2, y2</a:t>
            </a:r>
          </a:p>
          <a:p>
            <a:pPr algn="ctr"/>
            <a:r>
              <a:rPr lang="en-US" sz="2400" dirty="0" smtClean="0">
                <a:solidFill>
                  <a:schemeClr val="tx1"/>
                </a:solidFill>
              </a:rPr>
              <a:t>x3, y3</a:t>
            </a:r>
          </a:p>
        </p:txBody>
      </p:sp>
      <p:sp>
        <p:nvSpPr>
          <p:cNvPr id="5" name="Téglalap 4"/>
          <p:cNvSpPr/>
          <p:nvPr/>
        </p:nvSpPr>
        <p:spPr>
          <a:xfrm>
            <a:off x="6827000" y="1686896"/>
            <a:ext cx="1944216" cy="172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VBO 1</a:t>
            </a:r>
          </a:p>
          <a:p>
            <a:pPr algn="ctr"/>
            <a:r>
              <a:rPr lang="en-US" sz="2400" dirty="0" smtClean="0">
                <a:solidFill>
                  <a:schemeClr val="tx1"/>
                </a:solidFill>
              </a:rPr>
              <a:t>R1, G1, B1</a:t>
            </a:r>
          </a:p>
          <a:p>
            <a:pPr algn="ctr"/>
            <a:r>
              <a:rPr lang="en-US" sz="2400" dirty="0" smtClean="0">
                <a:solidFill>
                  <a:schemeClr val="tx1"/>
                </a:solidFill>
              </a:rPr>
              <a:t>R2, G2, B2</a:t>
            </a:r>
          </a:p>
          <a:p>
            <a:pPr algn="ctr"/>
            <a:r>
              <a:rPr lang="en-US" sz="2400" dirty="0" smtClean="0">
                <a:solidFill>
                  <a:schemeClr val="tx1"/>
                </a:solidFill>
              </a:rPr>
              <a:t>R3, G3, B3</a:t>
            </a:r>
            <a:endParaRPr lang="en-US" sz="2400" dirty="0">
              <a:solidFill>
                <a:schemeClr val="tx1"/>
              </a:solidFill>
            </a:endParaRPr>
          </a:p>
        </p:txBody>
      </p:sp>
      <p:sp>
        <p:nvSpPr>
          <p:cNvPr id="7" name="Téglalap 6"/>
          <p:cNvSpPr/>
          <p:nvPr/>
        </p:nvSpPr>
        <p:spPr>
          <a:xfrm>
            <a:off x="4391472" y="1193407"/>
            <a:ext cx="4536504" cy="24107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VAO</a:t>
            </a:r>
            <a:endParaRPr lang="hu-HU" sz="2400" dirty="0" smtClean="0">
              <a:solidFill>
                <a:schemeClr val="tx1"/>
              </a:solidFill>
            </a:endParaRPr>
          </a:p>
          <a:p>
            <a:pPr algn="ctr"/>
            <a:endParaRPr lang="hu-HU" sz="2400" dirty="0">
              <a:solidFill>
                <a:schemeClr val="tx1"/>
              </a:solidFill>
            </a:endParaRPr>
          </a:p>
          <a:p>
            <a:pPr algn="ctr"/>
            <a:endParaRPr lang="hu-HU" sz="2400" dirty="0" smtClean="0">
              <a:solidFill>
                <a:schemeClr val="tx1"/>
              </a:solidFill>
            </a:endParaRPr>
          </a:p>
          <a:p>
            <a:pPr algn="ctr"/>
            <a:endParaRPr lang="hu-HU" sz="2400" dirty="0">
              <a:solidFill>
                <a:schemeClr val="tx1"/>
              </a:solidFill>
            </a:endParaRPr>
          </a:p>
          <a:p>
            <a:pPr algn="ctr"/>
            <a:endParaRPr lang="hu-HU" sz="2400" dirty="0" smtClean="0">
              <a:solidFill>
                <a:schemeClr val="tx1"/>
              </a:solidFill>
            </a:endParaRPr>
          </a:p>
          <a:p>
            <a:pPr algn="ctr"/>
            <a:endParaRPr lang="en-US" sz="2400" dirty="0">
              <a:solidFill>
                <a:schemeClr val="tx1"/>
              </a:solidFill>
            </a:endParaRPr>
          </a:p>
        </p:txBody>
      </p:sp>
      <p:cxnSp>
        <p:nvCxnSpPr>
          <p:cNvPr id="24" name="Egyenes összekötő 23"/>
          <p:cNvCxnSpPr/>
          <p:nvPr/>
        </p:nvCxnSpPr>
        <p:spPr>
          <a:xfrm>
            <a:off x="278261" y="2312876"/>
            <a:ext cx="194421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Egyenes összekötő 24"/>
          <p:cNvCxnSpPr/>
          <p:nvPr/>
        </p:nvCxnSpPr>
        <p:spPr>
          <a:xfrm>
            <a:off x="4502662" y="2154948"/>
            <a:ext cx="194421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Egyenes összekötő 25"/>
          <p:cNvCxnSpPr/>
          <p:nvPr/>
        </p:nvCxnSpPr>
        <p:spPr>
          <a:xfrm>
            <a:off x="6794647" y="2157145"/>
            <a:ext cx="194421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Szövegdoboz 29"/>
          <p:cNvSpPr txBox="1"/>
          <p:nvPr/>
        </p:nvSpPr>
        <p:spPr>
          <a:xfrm>
            <a:off x="2951822" y="4767537"/>
            <a:ext cx="1787541" cy="461665"/>
          </a:xfrm>
          <a:prstGeom prst="rect">
            <a:avLst/>
          </a:prstGeom>
          <a:noFill/>
          <a:ln>
            <a:solidFill>
              <a:schemeClr val="tx1"/>
            </a:solidFill>
          </a:ln>
        </p:spPr>
        <p:txBody>
          <a:bodyPr wrap="none" rtlCol="0">
            <a:spAutoFit/>
          </a:bodyPr>
          <a:lstStyle/>
          <a:p>
            <a:r>
              <a:rPr lang="en-US" sz="2400" dirty="0" err="1" smtClean="0">
                <a:latin typeface="Calibri" panose="020F0502020204030204" pitchFamily="34" charset="0"/>
              </a:rPr>
              <a:t>Attrib</a:t>
            </a:r>
            <a:r>
              <a:rPr lang="en-US" sz="2400" dirty="0" err="1">
                <a:latin typeface="Calibri" panose="020F0502020204030204" pitchFamily="34" charset="0"/>
              </a:rPr>
              <a:t>A</a:t>
            </a:r>
            <a:r>
              <a:rPr lang="en-US" sz="2400" dirty="0" err="1" smtClean="0">
                <a:latin typeface="Calibri" panose="020F0502020204030204" pitchFamily="34" charset="0"/>
              </a:rPr>
              <a:t>rray</a:t>
            </a:r>
            <a:r>
              <a:rPr lang="en-US" sz="2400" dirty="0" smtClean="0">
                <a:latin typeface="Calibri" panose="020F0502020204030204" pitchFamily="34" charset="0"/>
              </a:rPr>
              <a:t> 0</a:t>
            </a:r>
            <a:endParaRPr lang="en-US" sz="2400" dirty="0">
              <a:latin typeface="Calibri" panose="020F0502020204030204" pitchFamily="34" charset="0"/>
            </a:endParaRPr>
          </a:p>
        </p:txBody>
      </p:sp>
      <p:sp>
        <p:nvSpPr>
          <p:cNvPr id="31" name="Szövegdoboz 30"/>
          <p:cNvSpPr txBox="1"/>
          <p:nvPr/>
        </p:nvSpPr>
        <p:spPr>
          <a:xfrm>
            <a:off x="5220073" y="4767536"/>
            <a:ext cx="1787541" cy="461665"/>
          </a:xfrm>
          <a:prstGeom prst="rect">
            <a:avLst/>
          </a:prstGeom>
          <a:noFill/>
          <a:ln>
            <a:solidFill>
              <a:schemeClr val="tx1"/>
            </a:solidFill>
          </a:ln>
        </p:spPr>
        <p:txBody>
          <a:bodyPr wrap="none" rtlCol="0">
            <a:spAutoFit/>
          </a:bodyPr>
          <a:lstStyle/>
          <a:p>
            <a:r>
              <a:rPr lang="en-US" sz="2400" dirty="0" err="1" smtClean="0">
                <a:latin typeface="Calibri" panose="020F0502020204030204" pitchFamily="34" charset="0"/>
              </a:rPr>
              <a:t>Attrib</a:t>
            </a:r>
            <a:r>
              <a:rPr lang="en-US" sz="2400" dirty="0" err="1">
                <a:latin typeface="Calibri" panose="020F0502020204030204" pitchFamily="34" charset="0"/>
              </a:rPr>
              <a:t>A</a:t>
            </a:r>
            <a:r>
              <a:rPr lang="en-US" sz="2400" dirty="0" err="1" smtClean="0">
                <a:latin typeface="Calibri" panose="020F0502020204030204" pitchFamily="34" charset="0"/>
              </a:rPr>
              <a:t>rray</a:t>
            </a:r>
            <a:r>
              <a:rPr lang="en-US" sz="2400" dirty="0" smtClean="0">
                <a:latin typeface="Calibri" panose="020F0502020204030204" pitchFamily="34" charset="0"/>
              </a:rPr>
              <a:t> 1</a:t>
            </a:r>
            <a:endParaRPr lang="en-US" sz="2400" dirty="0">
              <a:latin typeface="Calibri" panose="020F0502020204030204" pitchFamily="34" charset="0"/>
            </a:endParaRPr>
          </a:p>
        </p:txBody>
      </p:sp>
      <p:sp>
        <p:nvSpPr>
          <p:cNvPr id="38" name="Téglalap 37"/>
          <p:cNvSpPr/>
          <p:nvPr/>
        </p:nvSpPr>
        <p:spPr>
          <a:xfrm>
            <a:off x="1727684" y="5673061"/>
            <a:ext cx="6588732" cy="10323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err="1" smtClean="0">
                <a:solidFill>
                  <a:schemeClr val="tx1"/>
                </a:solidFill>
              </a:rPr>
              <a:t>Vertex</a:t>
            </a:r>
            <a:r>
              <a:rPr lang="hu-HU" sz="2800" dirty="0" smtClean="0">
                <a:solidFill>
                  <a:schemeClr val="tx1"/>
                </a:solidFill>
              </a:rPr>
              <a:t> </a:t>
            </a:r>
            <a:r>
              <a:rPr lang="hu-HU" sz="2800" dirty="0" err="1" smtClean="0">
                <a:solidFill>
                  <a:schemeClr val="tx1"/>
                </a:solidFill>
              </a:rPr>
              <a:t>Shader</a:t>
            </a:r>
            <a:endParaRPr lang="en-US" sz="2800" dirty="0">
              <a:solidFill>
                <a:schemeClr val="tx1"/>
              </a:solidFill>
            </a:endParaRPr>
          </a:p>
        </p:txBody>
      </p:sp>
      <p:sp>
        <p:nvSpPr>
          <p:cNvPr id="39" name="Szövegdoboz 38"/>
          <p:cNvSpPr txBox="1"/>
          <p:nvPr/>
        </p:nvSpPr>
        <p:spPr>
          <a:xfrm>
            <a:off x="2951821" y="5481029"/>
            <a:ext cx="1031373" cy="461665"/>
          </a:xfrm>
          <a:prstGeom prst="rect">
            <a:avLst/>
          </a:prstGeom>
          <a:solidFill>
            <a:schemeClr val="bg1"/>
          </a:solidFill>
        </p:spPr>
        <p:txBody>
          <a:bodyPr wrap="none" rtlCol="0">
            <a:spAutoFit/>
          </a:bodyPr>
          <a:lstStyle/>
          <a:p>
            <a:r>
              <a:rPr lang="hu-HU" sz="2400" dirty="0" err="1">
                <a:latin typeface="Calibri" panose="020F0502020204030204" pitchFamily="34" charset="0"/>
              </a:rPr>
              <a:t>i</a:t>
            </a:r>
            <a:r>
              <a:rPr lang="hu-HU" sz="2400" dirty="0" err="1" smtClean="0">
                <a:latin typeface="Calibri" panose="020F0502020204030204" pitchFamily="34" charset="0"/>
              </a:rPr>
              <a:t>n</a:t>
            </a:r>
            <a:r>
              <a:rPr lang="hu-HU" sz="2400" dirty="0" smtClean="0">
                <a:latin typeface="Calibri" panose="020F0502020204030204" pitchFamily="34" charset="0"/>
              </a:rPr>
              <a:t> var1</a:t>
            </a:r>
            <a:endParaRPr lang="en-US" sz="2400" dirty="0">
              <a:latin typeface="Calibri" panose="020F0502020204030204" pitchFamily="34" charset="0"/>
            </a:endParaRPr>
          </a:p>
        </p:txBody>
      </p:sp>
      <p:sp>
        <p:nvSpPr>
          <p:cNvPr id="6" name="Téglalap 5"/>
          <p:cNvSpPr/>
          <p:nvPr/>
        </p:nvSpPr>
        <p:spPr>
          <a:xfrm>
            <a:off x="107506" y="1382428"/>
            <a:ext cx="2304255" cy="3305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VAO</a:t>
            </a:r>
            <a:endParaRPr lang="hu-HU" sz="2400" dirty="0" smtClean="0">
              <a:solidFill>
                <a:schemeClr val="tx1"/>
              </a:solidFill>
            </a:endParaRPr>
          </a:p>
          <a:p>
            <a:pPr algn="ctr"/>
            <a:endParaRPr lang="hu-HU" sz="2400" dirty="0">
              <a:solidFill>
                <a:schemeClr val="tx1"/>
              </a:solidFill>
            </a:endParaRPr>
          </a:p>
          <a:p>
            <a:pPr algn="ctr"/>
            <a:endParaRPr lang="hu-HU" sz="2400" dirty="0" smtClean="0">
              <a:solidFill>
                <a:schemeClr val="tx1"/>
              </a:solidFill>
            </a:endParaRPr>
          </a:p>
          <a:p>
            <a:pPr algn="ctr"/>
            <a:endParaRPr lang="hu-HU" sz="2400" dirty="0">
              <a:solidFill>
                <a:schemeClr val="tx1"/>
              </a:solidFill>
            </a:endParaRPr>
          </a:p>
          <a:p>
            <a:pPr algn="ctr"/>
            <a:endParaRPr lang="hu-HU" sz="2400" dirty="0" smtClean="0">
              <a:solidFill>
                <a:schemeClr val="tx1"/>
              </a:solidFill>
            </a:endParaRPr>
          </a:p>
          <a:p>
            <a:pPr algn="ctr"/>
            <a:endParaRPr lang="hu-HU" sz="2400" dirty="0">
              <a:solidFill>
                <a:schemeClr val="tx1"/>
              </a:solidFill>
            </a:endParaRPr>
          </a:p>
          <a:p>
            <a:pPr algn="ctr"/>
            <a:endParaRPr lang="hu-HU" sz="2400" dirty="0" smtClean="0">
              <a:solidFill>
                <a:schemeClr val="tx1"/>
              </a:solidFill>
            </a:endParaRPr>
          </a:p>
          <a:p>
            <a:pPr algn="ctr"/>
            <a:endParaRPr lang="hu-HU" sz="2400" dirty="0">
              <a:solidFill>
                <a:schemeClr val="tx1"/>
              </a:solidFill>
            </a:endParaRPr>
          </a:p>
          <a:p>
            <a:pPr algn="ctr"/>
            <a:endParaRPr lang="en-US" sz="2400" dirty="0">
              <a:solidFill>
                <a:schemeClr val="tx1"/>
              </a:solidFill>
            </a:endParaRPr>
          </a:p>
        </p:txBody>
      </p:sp>
      <p:sp>
        <p:nvSpPr>
          <p:cNvPr id="41" name="Szabadkézi sokszög 40"/>
          <p:cNvSpPr/>
          <p:nvPr/>
        </p:nvSpPr>
        <p:spPr>
          <a:xfrm>
            <a:off x="1781067" y="2444686"/>
            <a:ext cx="1736035" cy="2358887"/>
          </a:xfrm>
          <a:custGeom>
            <a:avLst/>
            <a:gdLst>
              <a:gd name="connsiteX0" fmla="*/ 0 w 1245704"/>
              <a:gd name="connsiteY0" fmla="*/ 0 h 2358887"/>
              <a:gd name="connsiteX1" fmla="*/ 1245704 w 1245704"/>
              <a:gd name="connsiteY1" fmla="*/ 0 h 2358887"/>
              <a:gd name="connsiteX2" fmla="*/ 1245704 w 1245704"/>
              <a:gd name="connsiteY2" fmla="*/ 2358887 h 2358887"/>
              <a:gd name="connsiteX0" fmla="*/ 0 w 1736035"/>
              <a:gd name="connsiteY0" fmla="*/ 0 h 2358887"/>
              <a:gd name="connsiteX1" fmla="*/ 1245704 w 1736035"/>
              <a:gd name="connsiteY1" fmla="*/ 0 h 2358887"/>
              <a:gd name="connsiteX2" fmla="*/ 1736035 w 1736035"/>
              <a:gd name="connsiteY2" fmla="*/ 2358887 h 2358887"/>
            </a:gdLst>
            <a:ahLst/>
            <a:cxnLst>
              <a:cxn ang="0">
                <a:pos x="connsiteX0" y="connsiteY0"/>
              </a:cxn>
              <a:cxn ang="0">
                <a:pos x="connsiteX1" y="connsiteY1"/>
              </a:cxn>
              <a:cxn ang="0">
                <a:pos x="connsiteX2" y="connsiteY2"/>
              </a:cxn>
            </a:cxnLst>
            <a:rect l="l" t="t" r="r" b="b"/>
            <a:pathLst>
              <a:path w="1736035" h="2358887">
                <a:moveTo>
                  <a:pt x="0" y="0"/>
                </a:moveTo>
                <a:lnTo>
                  <a:pt x="1245704" y="0"/>
                </a:lnTo>
                <a:lnTo>
                  <a:pt x="1736035" y="2358887"/>
                </a:lnTo>
              </a:path>
            </a:pathLst>
          </a:custGeom>
          <a:noFill/>
          <a:ln w="571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Egyenes összekötő nyíllal 42"/>
          <p:cNvCxnSpPr/>
          <p:nvPr/>
        </p:nvCxnSpPr>
        <p:spPr>
          <a:xfrm>
            <a:off x="1781067" y="3185073"/>
            <a:ext cx="1386779" cy="0"/>
          </a:xfrm>
          <a:prstGeom prst="straightConnector1">
            <a:avLst/>
          </a:prstGeom>
          <a:ln w="571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4" name="Egyenes összekötő nyíllal 43"/>
          <p:cNvCxnSpPr/>
          <p:nvPr/>
        </p:nvCxnSpPr>
        <p:spPr>
          <a:xfrm>
            <a:off x="1781067" y="3978791"/>
            <a:ext cx="1566799" cy="0"/>
          </a:xfrm>
          <a:prstGeom prst="straightConnector1">
            <a:avLst/>
          </a:prstGeom>
          <a:ln w="571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5" name="Egyenes összekötő nyíllal 44"/>
          <p:cNvCxnSpPr>
            <a:stCxn id="4" idx="2"/>
          </p:cNvCxnSpPr>
          <p:nvPr/>
        </p:nvCxnSpPr>
        <p:spPr>
          <a:xfrm flipH="1">
            <a:off x="4211960" y="3415089"/>
            <a:ext cx="1262810" cy="1388483"/>
          </a:xfrm>
          <a:prstGeom prst="straightConnector1">
            <a:avLst/>
          </a:prstGeom>
          <a:ln w="571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7" name="Szabadkézi sokszög 46"/>
          <p:cNvSpPr/>
          <p:nvPr/>
        </p:nvSpPr>
        <p:spPr>
          <a:xfrm>
            <a:off x="1968284" y="2870314"/>
            <a:ext cx="3507670" cy="1890835"/>
          </a:xfrm>
          <a:custGeom>
            <a:avLst/>
            <a:gdLst>
              <a:gd name="connsiteX0" fmla="*/ 0 w 1245704"/>
              <a:gd name="connsiteY0" fmla="*/ 0 h 2358887"/>
              <a:gd name="connsiteX1" fmla="*/ 1245704 w 1245704"/>
              <a:gd name="connsiteY1" fmla="*/ 0 h 2358887"/>
              <a:gd name="connsiteX2" fmla="*/ 1245704 w 1245704"/>
              <a:gd name="connsiteY2" fmla="*/ 2358887 h 2358887"/>
              <a:gd name="connsiteX0" fmla="*/ 0 w 2801692"/>
              <a:gd name="connsiteY0" fmla="*/ 0 h 3072554"/>
              <a:gd name="connsiteX1" fmla="*/ 1245704 w 2801692"/>
              <a:gd name="connsiteY1" fmla="*/ 0 h 3072554"/>
              <a:gd name="connsiteX2" fmla="*/ 2801692 w 2801692"/>
              <a:gd name="connsiteY2" fmla="*/ 3072554 h 3072554"/>
            </a:gdLst>
            <a:ahLst/>
            <a:cxnLst>
              <a:cxn ang="0">
                <a:pos x="connsiteX0" y="connsiteY0"/>
              </a:cxn>
              <a:cxn ang="0">
                <a:pos x="connsiteX1" y="connsiteY1"/>
              </a:cxn>
              <a:cxn ang="0">
                <a:pos x="connsiteX2" y="connsiteY2"/>
              </a:cxn>
            </a:cxnLst>
            <a:rect l="l" t="t" r="r" b="b"/>
            <a:pathLst>
              <a:path w="2801692" h="3072554">
                <a:moveTo>
                  <a:pt x="0" y="0"/>
                </a:moveTo>
                <a:lnTo>
                  <a:pt x="1245704" y="0"/>
                </a:lnTo>
                <a:lnTo>
                  <a:pt x="2801692" y="3072554"/>
                </a:lnTo>
              </a:path>
            </a:pathLst>
          </a:custGeom>
          <a:noFill/>
          <a:ln w="57150">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Egyenes összekötő nyíllal 49"/>
          <p:cNvCxnSpPr/>
          <p:nvPr/>
        </p:nvCxnSpPr>
        <p:spPr>
          <a:xfrm>
            <a:off x="1961087" y="3589969"/>
            <a:ext cx="2250875" cy="0"/>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2" name="Egyenes összekötő nyíllal 51"/>
          <p:cNvCxnSpPr/>
          <p:nvPr/>
        </p:nvCxnSpPr>
        <p:spPr>
          <a:xfrm>
            <a:off x="1968284" y="4329100"/>
            <a:ext cx="2978192" cy="0"/>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5" name="Egyenes összekötő nyíllal 54"/>
          <p:cNvCxnSpPr/>
          <p:nvPr/>
        </p:nvCxnSpPr>
        <p:spPr>
          <a:xfrm flipH="1">
            <a:off x="6446878" y="3415089"/>
            <a:ext cx="1185462" cy="1352447"/>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8" name="Szövegdoboz 57"/>
          <p:cNvSpPr txBox="1"/>
          <p:nvPr/>
        </p:nvSpPr>
        <p:spPr>
          <a:xfrm>
            <a:off x="5220074" y="5460032"/>
            <a:ext cx="1031373" cy="461665"/>
          </a:xfrm>
          <a:prstGeom prst="rect">
            <a:avLst/>
          </a:prstGeom>
          <a:solidFill>
            <a:schemeClr val="bg1"/>
          </a:solidFill>
        </p:spPr>
        <p:txBody>
          <a:bodyPr wrap="none" rtlCol="0">
            <a:spAutoFit/>
          </a:bodyPr>
          <a:lstStyle/>
          <a:p>
            <a:r>
              <a:rPr lang="hu-HU" sz="2400" dirty="0" err="1">
                <a:latin typeface="Calibri" panose="020F0502020204030204" pitchFamily="34" charset="0"/>
              </a:rPr>
              <a:t>i</a:t>
            </a:r>
            <a:r>
              <a:rPr lang="hu-HU" sz="2400" dirty="0" err="1" smtClean="0">
                <a:latin typeface="Calibri" panose="020F0502020204030204" pitchFamily="34" charset="0"/>
              </a:rPr>
              <a:t>n</a:t>
            </a:r>
            <a:r>
              <a:rPr lang="hu-HU" sz="2400" dirty="0" smtClean="0">
                <a:latin typeface="Calibri" panose="020F0502020204030204" pitchFamily="34" charset="0"/>
              </a:rPr>
              <a:t> var2</a:t>
            </a:r>
            <a:endParaRPr lang="en-US" sz="2400" dirty="0">
              <a:latin typeface="Calibri" panose="020F0502020204030204" pitchFamily="34" charset="0"/>
            </a:endParaRPr>
          </a:p>
        </p:txBody>
      </p:sp>
      <p:cxnSp>
        <p:nvCxnSpPr>
          <p:cNvPr id="59" name="Egyenes összekötő nyíllal 58"/>
          <p:cNvCxnSpPr/>
          <p:nvPr/>
        </p:nvCxnSpPr>
        <p:spPr>
          <a:xfrm>
            <a:off x="3167844" y="5172865"/>
            <a:ext cx="0" cy="500195"/>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1" name="Egyenes összekötő nyíllal 60"/>
          <p:cNvCxnSpPr/>
          <p:nvPr/>
        </p:nvCxnSpPr>
        <p:spPr>
          <a:xfrm>
            <a:off x="5479369" y="5157192"/>
            <a:ext cx="0" cy="500195"/>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2" name="Téglalap 61"/>
          <p:cNvSpPr/>
          <p:nvPr/>
        </p:nvSpPr>
        <p:spPr>
          <a:xfrm>
            <a:off x="5080116" y="3891256"/>
            <a:ext cx="3416320" cy="400110"/>
          </a:xfrm>
          <a:prstGeom prst="rect">
            <a:avLst/>
          </a:prstGeom>
        </p:spPr>
        <p:txBody>
          <a:bodyPr wrap="none">
            <a:spAutoFit/>
          </a:bodyPr>
          <a:lstStyle/>
          <a:p>
            <a:r>
              <a:rPr lang="en-US" altLang="hu-HU" b="1" dirty="0" err="1">
                <a:solidFill>
                  <a:srgbClr val="00B050"/>
                </a:solidFill>
                <a:latin typeface="Courier New" pitchFamily="49" charset="0"/>
                <a:cs typeface="Courier New" pitchFamily="49" charset="0"/>
              </a:rPr>
              <a:t>glVertexAttribPointer</a:t>
            </a:r>
            <a:endParaRPr lang="en-US" dirty="0">
              <a:solidFill>
                <a:srgbClr val="00B050"/>
              </a:solidFill>
            </a:endParaRPr>
          </a:p>
        </p:txBody>
      </p:sp>
      <p:sp>
        <p:nvSpPr>
          <p:cNvPr id="63" name="Szövegdoboz 62"/>
          <p:cNvSpPr txBox="1"/>
          <p:nvPr/>
        </p:nvSpPr>
        <p:spPr>
          <a:xfrm>
            <a:off x="348484" y="846667"/>
            <a:ext cx="1822294" cy="523220"/>
          </a:xfrm>
          <a:prstGeom prst="rect">
            <a:avLst/>
          </a:prstGeom>
          <a:noFill/>
        </p:spPr>
        <p:txBody>
          <a:bodyPr wrap="none" rtlCol="0">
            <a:spAutoFit/>
          </a:bodyPr>
          <a:lstStyle/>
          <a:p>
            <a:r>
              <a:rPr lang="hu-HU" sz="2800" dirty="0" err="1" smtClean="0">
                <a:latin typeface="+mn-lt"/>
              </a:rPr>
              <a:t>interleaved</a:t>
            </a:r>
            <a:endParaRPr lang="en-US" sz="2800" dirty="0">
              <a:latin typeface="+mn-lt"/>
            </a:endParaRPr>
          </a:p>
        </p:txBody>
      </p:sp>
      <p:sp>
        <p:nvSpPr>
          <p:cNvPr id="29" name="Szövegdoboz 28"/>
          <p:cNvSpPr txBox="1"/>
          <p:nvPr/>
        </p:nvSpPr>
        <p:spPr>
          <a:xfrm>
            <a:off x="7198299" y="4761149"/>
            <a:ext cx="1845249" cy="461665"/>
          </a:xfrm>
          <a:prstGeom prst="rect">
            <a:avLst/>
          </a:prstGeom>
          <a:noFill/>
          <a:ln>
            <a:solidFill>
              <a:schemeClr val="tx1"/>
            </a:solidFill>
          </a:ln>
        </p:spPr>
        <p:txBody>
          <a:bodyPr wrap="none" rtlCol="0">
            <a:spAutoFit/>
          </a:bodyPr>
          <a:lstStyle/>
          <a:p>
            <a:r>
              <a:rPr lang="en-US" sz="2400" dirty="0" err="1" smtClean="0">
                <a:latin typeface="Calibri" panose="020F0502020204030204" pitchFamily="34" charset="0"/>
              </a:rPr>
              <a:t>Attrib</a:t>
            </a:r>
            <a:r>
              <a:rPr lang="en-US" sz="2400" dirty="0" err="1">
                <a:latin typeface="Calibri" panose="020F0502020204030204" pitchFamily="34" charset="0"/>
              </a:rPr>
              <a:t>A</a:t>
            </a:r>
            <a:r>
              <a:rPr lang="en-US" sz="2400" dirty="0" err="1" smtClean="0">
                <a:latin typeface="Calibri" panose="020F0502020204030204" pitchFamily="34" charset="0"/>
              </a:rPr>
              <a:t>rray</a:t>
            </a:r>
            <a:r>
              <a:rPr lang="en-US" sz="2400" dirty="0" smtClean="0">
                <a:latin typeface="Calibri" panose="020F0502020204030204" pitchFamily="34" charset="0"/>
              </a:rPr>
              <a:t> …</a:t>
            </a:r>
            <a:endParaRPr lang="en-US" sz="2400" dirty="0">
              <a:latin typeface="Calibri" panose="020F0502020204030204" pitchFamily="34" charset="0"/>
            </a:endParaRPr>
          </a:p>
        </p:txBody>
      </p:sp>
      <p:sp>
        <p:nvSpPr>
          <p:cNvPr id="32" name="Szövegdoboz 31"/>
          <p:cNvSpPr txBox="1"/>
          <p:nvPr/>
        </p:nvSpPr>
        <p:spPr>
          <a:xfrm>
            <a:off x="278263" y="4736758"/>
            <a:ext cx="3055123" cy="954107"/>
          </a:xfrm>
          <a:prstGeom prst="rect">
            <a:avLst/>
          </a:prstGeom>
          <a:noFill/>
        </p:spPr>
        <p:txBody>
          <a:bodyPr wrap="square" rtlCol="0">
            <a:spAutoFit/>
          </a:bodyPr>
          <a:lstStyle/>
          <a:p>
            <a:r>
              <a:rPr lang="en-US" sz="2800" dirty="0" smtClean="0">
                <a:latin typeface="+mn-lt"/>
              </a:rPr>
              <a:t>Vertex </a:t>
            </a:r>
            <a:r>
              <a:rPr lang="en-US" sz="2800" dirty="0" err="1" smtClean="0">
                <a:latin typeface="+mn-lt"/>
              </a:rPr>
              <a:t>shader</a:t>
            </a:r>
            <a:endParaRPr lang="en-US" sz="2800" dirty="0" smtClean="0">
              <a:latin typeface="+mn-lt"/>
            </a:endParaRPr>
          </a:p>
          <a:p>
            <a:r>
              <a:rPr lang="en-US" sz="2800" dirty="0" smtClean="0">
                <a:latin typeface="+mn-lt"/>
              </a:rPr>
              <a:t>Input registers</a:t>
            </a:r>
            <a:endParaRPr lang="en-US" sz="2800" dirty="0">
              <a:latin typeface="+mn-lt"/>
            </a:endParaRPr>
          </a:p>
        </p:txBody>
      </p:sp>
    </p:spTree>
    <p:extLst>
      <p:ext uri="{BB962C8B-B14F-4D97-AF65-F5344CB8AC3E}">
        <p14:creationId xmlns:p14="http://schemas.microsoft.com/office/powerpoint/2010/main" val="1142303684"/>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500" fill="hold"/>
                                        <p:tgtEl>
                                          <p:spTgt spid="41"/>
                                        </p:tgtEl>
                                        <p:attrNameLst>
                                          <p:attrName>ppt_x</p:attrName>
                                        </p:attrNameLst>
                                      </p:cBhvr>
                                      <p:tavLst>
                                        <p:tav tm="0">
                                          <p:val>
                                            <p:strVal val="#ppt_x"/>
                                          </p:val>
                                        </p:tav>
                                        <p:tav tm="100000">
                                          <p:val>
                                            <p:strVal val="#ppt_x"/>
                                          </p:val>
                                        </p:tav>
                                      </p:tavLst>
                                    </p:anim>
                                    <p:anim calcmode="lin" valueType="num">
                                      <p:cBhvr additive="base">
                                        <p:cTn id="20" dur="500" fill="hold"/>
                                        <p:tgtEl>
                                          <p:spTgt spid="4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3"/>
                                        </p:tgtEl>
                                        <p:attrNameLst>
                                          <p:attrName>style.visibility</p:attrName>
                                        </p:attrNameLst>
                                      </p:cBhvr>
                                      <p:to>
                                        <p:strVal val="visible"/>
                                      </p:to>
                                    </p:set>
                                    <p:anim calcmode="lin" valueType="num">
                                      <p:cBhvr additive="base">
                                        <p:cTn id="23" dur="500" fill="hold"/>
                                        <p:tgtEl>
                                          <p:spTgt spid="43"/>
                                        </p:tgtEl>
                                        <p:attrNameLst>
                                          <p:attrName>ppt_x</p:attrName>
                                        </p:attrNameLst>
                                      </p:cBhvr>
                                      <p:tavLst>
                                        <p:tav tm="0">
                                          <p:val>
                                            <p:strVal val="#ppt_x"/>
                                          </p:val>
                                        </p:tav>
                                        <p:tav tm="100000">
                                          <p:val>
                                            <p:strVal val="#ppt_x"/>
                                          </p:val>
                                        </p:tav>
                                      </p:tavLst>
                                    </p:anim>
                                    <p:anim calcmode="lin" valueType="num">
                                      <p:cBhvr additive="base">
                                        <p:cTn id="24" dur="500" fill="hold"/>
                                        <p:tgtEl>
                                          <p:spTgt spid="4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anim calcmode="lin" valueType="num">
                                      <p:cBhvr additive="base">
                                        <p:cTn id="27" dur="500" fill="hold"/>
                                        <p:tgtEl>
                                          <p:spTgt spid="44"/>
                                        </p:tgtEl>
                                        <p:attrNameLst>
                                          <p:attrName>ppt_x</p:attrName>
                                        </p:attrNameLst>
                                      </p:cBhvr>
                                      <p:tavLst>
                                        <p:tav tm="0">
                                          <p:val>
                                            <p:strVal val="#ppt_x"/>
                                          </p:val>
                                        </p:tav>
                                        <p:tav tm="100000">
                                          <p:val>
                                            <p:strVal val="#ppt_x"/>
                                          </p:val>
                                        </p:tav>
                                      </p:tavLst>
                                    </p:anim>
                                    <p:anim calcmode="lin" valueType="num">
                                      <p:cBhvr additive="base">
                                        <p:cTn id="28" dur="500" fill="hold"/>
                                        <p:tgtEl>
                                          <p:spTgt spid="4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500" fill="hold"/>
                                        <p:tgtEl>
                                          <p:spTgt spid="50"/>
                                        </p:tgtEl>
                                        <p:attrNameLst>
                                          <p:attrName>ppt_x</p:attrName>
                                        </p:attrNameLst>
                                      </p:cBhvr>
                                      <p:tavLst>
                                        <p:tav tm="0">
                                          <p:val>
                                            <p:strVal val="#ppt_x"/>
                                          </p:val>
                                        </p:tav>
                                        <p:tav tm="100000">
                                          <p:val>
                                            <p:strVal val="#ppt_x"/>
                                          </p:val>
                                        </p:tav>
                                      </p:tavLst>
                                    </p:anim>
                                    <p:anim calcmode="lin" valueType="num">
                                      <p:cBhvr additive="base">
                                        <p:cTn id="32" dur="500" fill="hold"/>
                                        <p:tgtEl>
                                          <p:spTgt spid="5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3"/>
                                        </p:tgtEl>
                                        <p:attrNameLst>
                                          <p:attrName>style.visibility</p:attrName>
                                        </p:attrNameLst>
                                      </p:cBhvr>
                                      <p:to>
                                        <p:strVal val="visible"/>
                                      </p:to>
                                    </p:set>
                                    <p:anim calcmode="lin" valueType="num">
                                      <p:cBhvr additive="base">
                                        <p:cTn id="35" dur="500" fill="hold"/>
                                        <p:tgtEl>
                                          <p:spTgt spid="63"/>
                                        </p:tgtEl>
                                        <p:attrNameLst>
                                          <p:attrName>ppt_x</p:attrName>
                                        </p:attrNameLst>
                                      </p:cBhvr>
                                      <p:tavLst>
                                        <p:tav tm="0">
                                          <p:val>
                                            <p:strVal val="#ppt_x"/>
                                          </p:val>
                                        </p:tav>
                                        <p:tav tm="100000">
                                          <p:val>
                                            <p:strVal val="#ppt_x"/>
                                          </p:val>
                                        </p:tav>
                                      </p:tavLst>
                                    </p:anim>
                                    <p:anim calcmode="lin" valueType="num">
                                      <p:cBhvr additive="base">
                                        <p:cTn id="36" dur="500" fill="hold"/>
                                        <p:tgtEl>
                                          <p:spTgt spid="6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2"/>
                                        </p:tgtEl>
                                        <p:attrNameLst>
                                          <p:attrName>style.visibility</p:attrName>
                                        </p:attrNameLst>
                                      </p:cBhvr>
                                      <p:to>
                                        <p:strVal val="visible"/>
                                      </p:to>
                                    </p:set>
                                    <p:anim calcmode="lin" valueType="num">
                                      <p:cBhvr additive="base">
                                        <p:cTn id="43" dur="500" fill="hold"/>
                                        <p:tgtEl>
                                          <p:spTgt spid="52"/>
                                        </p:tgtEl>
                                        <p:attrNameLst>
                                          <p:attrName>ppt_x</p:attrName>
                                        </p:attrNameLst>
                                      </p:cBhvr>
                                      <p:tavLst>
                                        <p:tav tm="0">
                                          <p:val>
                                            <p:strVal val="#ppt_x"/>
                                          </p:val>
                                        </p:tav>
                                        <p:tav tm="100000">
                                          <p:val>
                                            <p:strVal val="#ppt_x"/>
                                          </p:val>
                                        </p:tav>
                                      </p:tavLst>
                                    </p:anim>
                                    <p:anim calcmode="lin" valueType="num">
                                      <p:cBhvr additive="base">
                                        <p:cTn id="44"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41" grpId="0" animBg="1"/>
      <p:bldP spid="47" grpId="0" animBg="1"/>
      <p:bldP spid="6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 y="8620"/>
            <a:ext cx="6084168" cy="1143000"/>
          </a:xfrm>
        </p:spPr>
        <p:txBody>
          <a:bodyPr>
            <a:normAutofit/>
          </a:bodyPr>
          <a:lstStyle/>
          <a:p>
            <a:pPr>
              <a:defRPr/>
            </a:pPr>
            <a:r>
              <a:rPr lang="hu-HU" dirty="0" err="1" smtClean="0">
                <a:solidFill>
                  <a:srgbClr val="FF0000"/>
                </a:solidFill>
              </a:rPr>
              <a:t>My</a:t>
            </a:r>
            <a:r>
              <a:rPr lang="hu-HU" dirty="0" smtClean="0">
                <a:solidFill>
                  <a:srgbClr val="FF0000"/>
                </a:solidFill>
              </a:rPr>
              <a:t> </a:t>
            </a:r>
            <a:r>
              <a:rPr lang="hu-HU" dirty="0" err="1" smtClean="0">
                <a:solidFill>
                  <a:srgbClr val="FF0000"/>
                </a:solidFill>
              </a:rPr>
              <a:t>first</a:t>
            </a:r>
            <a:r>
              <a:rPr lang="hu-HU" dirty="0" smtClean="0">
                <a:solidFill>
                  <a:srgbClr val="FF0000"/>
                </a:solidFill>
              </a:rPr>
              <a:t> </a:t>
            </a:r>
            <a:r>
              <a:rPr lang="hu-HU" dirty="0" err="1" smtClean="0">
                <a:solidFill>
                  <a:srgbClr val="FF0000"/>
                </a:solidFill>
              </a:rPr>
              <a:t>OpenGL</a:t>
            </a:r>
            <a:r>
              <a:rPr lang="hu-HU" dirty="0" smtClean="0">
                <a:solidFill>
                  <a:srgbClr val="FF0000"/>
                </a:solidFill>
              </a:rPr>
              <a:t> program</a:t>
            </a:r>
            <a:endParaRPr lang="hu-HU" dirty="0">
              <a:solidFill>
                <a:srgbClr val="FF0000"/>
              </a:solidFill>
            </a:endParaRPr>
          </a:p>
        </p:txBody>
      </p:sp>
      <p:sp>
        <p:nvSpPr>
          <p:cNvPr id="32771" name="Rectangle 3"/>
          <p:cNvSpPr>
            <a:spLocks noChangeArrowheads="1"/>
          </p:cNvSpPr>
          <p:nvPr/>
        </p:nvSpPr>
        <p:spPr bwMode="auto">
          <a:xfrm>
            <a:off x="107505" y="1016733"/>
            <a:ext cx="8892988" cy="5906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hu-HU" altLang="hu-HU" sz="1800" b="1" dirty="0">
                <a:latin typeface="Courier New" pitchFamily="49" charset="0"/>
                <a:cs typeface="Courier New" pitchFamily="49" charset="0"/>
              </a:rPr>
              <a:t>#</a:t>
            </a:r>
            <a:r>
              <a:rPr lang="hu-HU" altLang="hu-HU" sz="1800" b="1" dirty="0" err="1">
                <a:latin typeface="Courier New" pitchFamily="49" charset="0"/>
                <a:cs typeface="Courier New" pitchFamily="49" charset="0"/>
              </a:rPr>
              <a:t>include</a:t>
            </a:r>
            <a:r>
              <a:rPr lang="hu-HU" altLang="hu-HU" sz="1800" b="1" dirty="0">
                <a:latin typeface="Courier New" pitchFamily="49" charset="0"/>
                <a:cs typeface="Courier New" pitchFamily="49" charset="0"/>
              </a:rPr>
              <a:t> &lt;</a:t>
            </a:r>
            <a:r>
              <a:rPr lang="hu-HU" altLang="hu-HU" sz="1800" b="1" dirty="0" err="1">
                <a:latin typeface="Courier New" pitchFamily="49" charset="0"/>
                <a:cs typeface="Courier New" pitchFamily="49" charset="0"/>
              </a:rPr>
              <a:t>windows.h</a:t>
            </a:r>
            <a:r>
              <a:rPr lang="hu-HU" altLang="hu-HU" sz="1800" b="1" dirty="0" smtClean="0">
                <a:latin typeface="Courier New" pitchFamily="49" charset="0"/>
                <a:cs typeface="Courier New" pitchFamily="49" charset="0"/>
              </a:rPr>
              <a:t>&gt;    </a:t>
            </a:r>
            <a:r>
              <a:rPr lang="en-US" altLang="hu-HU" sz="1800" b="1" dirty="0" smtClean="0">
                <a:latin typeface="Courier New" pitchFamily="49" charset="0"/>
                <a:cs typeface="Courier New" pitchFamily="49" charset="0"/>
              </a:rPr>
              <a:t>// Only in </a:t>
            </a:r>
            <a:r>
              <a:rPr lang="en-US" altLang="hu-HU" sz="1800" b="1" dirty="0" err="1" smtClean="0">
                <a:latin typeface="Courier New" pitchFamily="49" charset="0"/>
                <a:cs typeface="Courier New" pitchFamily="49" charset="0"/>
              </a:rPr>
              <a:t>MsWin</a:t>
            </a:r>
            <a:endParaRPr lang="hu-HU" altLang="hu-HU" sz="1800" b="1" dirty="0" smtClean="0">
              <a:latin typeface="Courier New" pitchFamily="49" charset="0"/>
              <a:cs typeface="Courier New" pitchFamily="49" charset="0"/>
            </a:endParaRPr>
          </a:p>
          <a:p>
            <a:r>
              <a:rPr lang="hu-HU" altLang="hu-HU" sz="1800" b="1" dirty="0" smtClean="0">
                <a:latin typeface="Courier New" pitchFamily="49" charset="0"/>
                <a:cs typeface="Courier New" pitchFamily="49" charset="0"/>
              </a:rPr>
              <a:t>#</a:t>
            </a:r>
            <a:r>
              <a:rPr lang="hu-HU" altLang="hu-HU" sz="1800" b="1" dirty="0" err="1">
                <a:latin typeface="Courier New" pitchFamily="49" charset="0"/>
                <a:cs typeface="Courier New" pitchFamily="49" charset="0"/>
              </a:rPr>
              <a:t>include</a:t>
            </a:r>
            <a:r>
              <a:rPr lang="hu-HU" altLang="hu-HU" sz="1800" b="1" dirty="0">
                <a:latin typeface="Courier New" pitchFamily="49" charset="0"/>
                <a:cs typeface="Courier New" pitchFamily="49" charset="0"/>
              </a:rPr>
              <a:t> &lt;GL/</a:t>
            </a:r>
            <a:r>
              <a:rPr lang="hu-HU" altLang="hu-HU" sz="1800" b="1" dirty="0" err="1">
                <a:latin typeface="Courier New" pitchFamily="49" charset="0"/>
                <a:cs typeface="Courier New" pitchFamily="49" charset="0"/>
              </a:rPr>
              <a:t>glew.h</a:t>
            </a:r>
            <a:r>
              <a:rPr lang="hu-HU" altLang="hu-HU" sz="1800" b="1" dirty="0" smtClean="0">
                <a:latin typeface="Courier New" pitchFamily="49" charset="0"/>
                <a:cs typeface="Courier New" pitchFamily="49" charset="0"/>
              </a:rPr>
              <a:t>&gt;</a:t>
            </a:r>
            <a:r>
              <a:rPr lang="en-US" altLang="hu-HU" sz="1800" b="1" dirty="0" smtClean="0">
                <a:latin typeface="Courier New" pitchFamily="49" charset="0"/>
                <a:cs typeface="Courier New" pitchFamily="49" charset="0"/>
              </a:rPr>
              <a:t>	    // download </a:t>
            </a:r>
            <a:endParaRPr lang="hu-HU" altLang="hu-HU" sz="1800" b="1" dirty="0" smtClean="0">
              <a:latin typeface="Courier New" pitchFamily="49" charset="0"/>
              <a:cs typeface="Courier New" pitchFamily="49" charset="0"/>
            </a:endParaRPr>
          </a:p>
          <a:p>
            <a:r>
              <a:rPr lang="hu-HU" altLang="hu-HU" sz="1800" b="1" dirty="0" smtClean="0">
                <a:latin typeface="Courier New" pitchFamily="49" charset="0"/>
                <a:cs typeface="Courier New" pitchFamily="49" charset="0"/>
              </a:rPr>
              <a:t>#</a:t>
            </a:r>
            <a:r>
              <a:rPr lang="hu-HU" altLang="hu-HU" sz="1800" b="1" dirty="0" err="1">
                <a:latin typeface="Courier New" pitchFamily="49" charset="0"/>
                <a:cs typeface="Courier New" pitchFamily="49" charset="0"/>
              </a:rPr>
              <a:t>include</a:t>
            </a:r>
            <a:r>
              <a:rPr lang="hu-HU" altLang="hu-HU" sz="1800" b="1" dirty="0">
                <a:latin typeface="Courier New" pitchFamily="49" charset="0"/>
                <a:cs typeface="Courier New" pitchFamily="49" charset="0"/>
              </a:rPr>
              <a:t> &lt;GL/</a:t>
            </a:r>
            <a:r>
              <a:rPr lang="hu-HU" altLang="hu-HU" sz="1800" b="1" dirty="0" err="1">
                <a:latin typeface="Courier New" pitchFamily="49" charset="0"/>
                <a:cs typeface="Courier New" pitchFamily="49" charset="0"/>
              </a:rPr>
              <a:t>freeglut.h</a:t>
            </a:r>
            <a:r>
              <a:rPr lang="hu-HU" altLang="hu-HU" sz="1800" b="1" dirty="0" smtClean="0">
                <a:latin typeface="Courier New" pitchFamily="49" charset="0"/>
                <a:cs typeface="Courier New" pitchFamily="49" charset="0"/>
              </a:rPr>
              <a:t>&gt;</a:t>
            </a:r>
            <a:r>
              <a:rPr lang="en-US" altLang="hu-HU" sz="1800" b="1" dirty="0" smtClean="0">
                <a:latin typeface="Courier New" pitchFamily="49" charset="0"/>
                <a:cs typeface="Courier New" pitchFamily="49" charset="0"/>
              </a:rPr>
              <a:t> // download</a:t>
            </a:r>
            <a:endParaRPr lang="hu-HU" altLang="hu-HU" sz="1800" b="1" dirty="0">
              <a:latin typeface="Courier New" pitchFamily="49" charset="0"/>
              <a:cs typeface="Courier New" pitchFamily="49" charset="0"/>
            </a:endParaRPr>
          </a:p>
          <a:p>
            <a:endParaRPr lang="hu-HU" altLang="hu-HU" sz="900" dirty="0">
              <a:latin typeface="Courier New" pitchFamily="49" charset="0"/>
              <a:cs typeface="Courier New" pitchFamily="49" charset="0"/>
            </a:endParaRPr>
          </a:p>
          <a:p>
            <a:r>
              <a:rPr lang="hu-HU" altLang="hu-HU" sz="1800" b="1" dirty="0" smtClean="0">
                <a:latin typeface="Courier New" pitchFamily="49" charset="0"/>
                <a:cs typeface="Courier New" pitchFamily="49" charset="0"/>
              </a:rPr>
              <a:t>int </a:t>
            </a:r>
            <a:r>
              <a:rPr lang="hu-HU" altLang="hu-HU" sz="1800" b="1" dirty="0">
                <a:latin typeface="Courier New" pitchFamily="49" charset="0"/>
                <a:cs typeface="Courier New" pitchFamily="49" charset="0"/>
              </a:rPr>
              <a:t>main(int </a:t>
            </a:r>
            <a:r>
              <a:rPr lang="hu-HU" altLang="hu-HU" sz="1800" b="1" dirty="0" err="1">
                <a:latin typeface="Courier New" pitchFamily="49" charset="0"/>
                <a:cs typeface="Courier New" pitchFamily="49" charset="0"/>
              </a:rPr>
              <a:t>argc</a:t>
            </a:r>
            <a:r>
              <a:rPr lang="hu-HU" altLang="hu-HU" sz="1800" b="1" dirty="0">
                <a:latin typeface="Courier New" pitchFamily="49" charset="0"/>
                <a:cs typeface="Courier New" pitchFamily="49" charset="0"/>
              </a:rPr>
              <a:t>, </a:t>
            </a:r>
            <a:r>
              <a:rPr lang="hu-HU" altLang="hu-HU" sz="1800" b="1" dirty="0" err="1">
                <a:latin typeface="Courier New" pitchFamily="49" charset="0"/>
                <a:cs typeface="Courier New" pitchFamily="49" charset="0"/>
              </a:rPr>
              <a:t>char</a:t>
            </a:r>
            <a:r>
              <a:rPr lang="hu-HU" altLang="hu-HU" sz="1800" b="1" dirty="0">
                <a:latin typeface="Courier New" pitchFamily="49" charset="0"/>
                <a:cs typeface="Courier New" pitchFamily="49" charset="0"/>
              </a:rPr>
              <a:t> * </a:t>
            </a:r>
            <a:r>
              <a:rPr lang="hu-HU" altLang="hu-HU" sz="1800" b="1" dirty="0" err="1">
                <a:latin typeface="Courier New" pitchFamily="49" charset="0"/>
                <a:cs typeface="Courier New" pitchFamily="49" charset="0"/>
              </a:rPr>
              <a:t>argv</a:t>
            </a:r>
            <a:r>
              <a:rPr lang="hu-HU" altLang="hu-HU" sz="1800" b="1" dirty="0">
                <a:latin typeface="Courier New" pitchFamily="49" charset="0"/>
                <a:cs typeface="Courier New" pitchFamily="49" charset="0"/>
              </a:rPr>
              <a:t>[]) </a:t>
            </a:r>
            <a:r>
              <a:rPr lang="hu-HU" altLang="hu-HU" sz="1800" b="1" dirty="0" smtClean="0">
                <a:latin typeface="Courier New" pitchFamily="49" charset="0"/>
                <a:cs typeface="Courier New" pitchFamily="49" charset="0"/>
              </a:rPr>
              <a:t>{</a:t>
            </a:r>
          </a:p>
          <a:p>
            <a:r>
              <a:rPr lang="hu-HU" sz="1800" b="1" dirty="0">
                <a:latin typeface="Courier New" panose="02070309020205020404" pitchFamily="49" charset="0"/>
                <a:cs typeface="Courier New" panose="02070309020205020404" pitchFamily="49" charset="0"/>
              </a:rPr>
              <a:t>   </a:t>
            </a:r>
            <a:r>
              <a:rPr lang="hu-HU" sz="1800" b="1" dirty="0" err="1" smtClean="0">
                <a:latin typeface="Courier New" panose="02070309020205020404" pitchFamily="49" charset="0"/>
                <a:cs typeface="Courier New" panose="02070309020205020404" pitchFamily="49" charset="0"/>
              </a:rPr>
              <a:t>glutInit</a:t>
            </a:r>
            <a:r>
              <a:rPr lang="hu-HU" sz="1800" b="1" dirty="0">
                <a:latin typeface="Courier New" panose="02070309020205020404" pitchFamily="49" charset="0"/>
                <a:cs typeface="Courier New" panose="02070309020205020404" pitchFamily="49" charset="0"/>
              </a:rPr>
              <a:t>(</a:t>
            </a:r>
            <a:r>
              <a:rPr lang="hu-HU" sz="1800" b="1" dirty="0" err="1">
                <a:latin typeface="Courier New" panose="02070309020205020404" pitchFamily="49" charset="0"/>
                <a:cs typeface="Courier New" panose="02070309020205020404" pitchFamily="49" charset="0"/>
              </a:rPr>
              <a:t>&amp;argc</a:t>
            </a:r>
            <a:r>
              <a:rPr lang="hu-HU" sz="1800" b="1" dirty="0">
                <a:latin typeface="Courier New" panose="02070309020205020404" pitchFamily="49" charset="0"/>
                <a:cs typeface="Courier New" panose="02070309020205020404" pitchFamily="49" charset="0"/>
              </a:rPr>
              <a:t>, </a:t>
            </a:r>
            <a:r>
              <a:rPr lang="hu-HU" sz="1800" b="1" dirty="0" err="1">
                <a:latin typeface="Courier New" panose="02070309020205020404" pitchFamily="49" charset="0"/>
                <a:cs typeface="Courier New" panose="02070309020205020404" pitchFamily="49" charset="0"/>
              </a:rPr>
              <a:t>argv</a:t>
            </a:r>
            <a:r>
              <a:rPr lang="hu-HU" sz="1800" b="1" dirty="0" smtClean="0">
                <a:latin typeface="Courier New" panose="02070309020205020404" pitchFamily="49" charset="0"/>
                <a:cs typeface="Courier New" panose="02070309020205020404" pitchFamily="49" charset="0"/>
              </a:rPr>
              <a:t>);</a:t>
            </a:r>
            <a:r>
              <a:rPr lang="en-US" sz="1800" b="1" dirty="0" smtClean="0">
                <a:latin typeface="Courier New" panose="02070309020205020404" pitchFamily="49" charset="0"/>
                <a:cs typeface="Courier New" panose="02070309020205020404" pitchFamily="49" charset="0"/>
              </a:rPr>
              <a:t> // </a:t>
            </a:r>
            <a:r>
              <a:rPr lang="en-US" sz="1800" b="1" dirty="0" err="1" smtClean="0">
                <a:latin typeface="Courier New" panose="02070309020205020404" pitchFamily="49" charset="0"/>
                <a:cs typeface="Courier New" panose="02070309020205020404" pitchFamily="49" charset="0"/>
              </a:rPr>
              <a:t>init</a:t>
            </a:r>
            <a:r>
              <a:rPr lang="en-US" sz="1800" b="1" dirty="0" smtClean="0">
                <a:latin typeface="Courier New" panose="02070309020205020404" pitchFamily="49" charset="0"/>
                <a:cs typeface="Courier New" panose="02070309020205020404" pitchFamily="49" charset="0"/>
              </a:rPr>
              <a:t> glut</a:t>
            </a:r>
            <a:endParaRPr lang="hu-HU" sz="1800" b="1" dirty="0">
              <a:latin typeface="Courier New" panose="02070309020205020404" pitchFamily="49" charset="0"/>
              <a:cs typeface="Courier New" panose="02070309020205020404" pitchFamily="49" charset="0"/>
            </a:endParaRPr>
          </a:p>
          <a:p>
            <a:r>
              <a:rPr lang="hu-HU" sz="1800" b="1" dirty="0" smtClean="0">
                <a:latin typeface="Courier New" panose="02070309020205020404" pitchFamily="49" charset="0"/>
                <a:cs typeface="Courier New" panose="02070309020205020404" pitchFamily="49" charset="0"/>
              </a:rPr>
              <a:t>   </a:t>
            </a:r>
            <a:r>
              <a:rPr lang="hu-HU" sz="1800" b="1" dirty="0" err="1" smtClean="0">
                <a:latin typeface="Courier New" panose="02070309020205020404" pitchFamily="49" charset="0"/>
                <a:cs typeface="Courier New" panose="02070309020205020404" pitchFamily="49" charset="0"/>
              </a:rPr>
              <a:t>glutInitContextVersion</a:t>
            </a:r>
            <a:r>
              <a:rPr lang="hu-HU" sz="1800" b="1" dirty="0" smtClean="0">
                <a:latin typeface="Courier New" panose="02070309020205020404" pitchFamily="49" charset="0"/>
                <a:cs typeface="Courier New" panose="02070309020205020404" pitchFamily="49" charset="0"/>
              </a:rPr>
              <a:t>(3, </a:t>
            </a:r>
            <a:r>
              <a:rPr lang="hu-HU" sz="1800" b="1" dirty="0" err="1" smtClean="0">
                <a:latin typeface="Courier New" panose="02070309020205020404" pitchFamily="49" charset="0"/>
                <a:cs typeface="Courier New" panose="02070309020205020404" pitchFamily="49" charset="0"/>
              </a:rPr>
              <a:t>3</a:t>
            </a:r>
            <a:r>
              <a:rPr lang="hu-HU" sz="1800" b="1" dirty="0" smtClean="0">
                <a:latin typeface="Courier New" panose="02070309020205020404" pitchFamily="49" charset="0"/>
                <a:cs typeface="Courier New" panose="02070309020205020404" pitchFamily="49" charset="0"/>
              </a:rPr>
              <a:t>);</a:t>
            </a:r>
            <a:endParaRPr lang="hu-HU" sz="1800" b="1" dirty="0">
              <a:latin typeface="Courier New" panose="02070309020205020404" pitchFamily="49" charset="0"/>
              <a:cs typeface="Courier New" panose="02070309020205020404" pitchFamily="49" charset="0"/>
            </a:endParaRPr>
          </a:p>
          <a:p>
            <a:r>
              <a:rPr lang="hu-HU" sz="1800" b="1" dirty="0" smtClean="0">
                <a:latin typeface="Courier New" panose="02070309020205020404" pitchFamily="49" charset="0"/>
                <a:cs typeface="Courier New" panose="02070309020205020404" pitchFamily="49" charset="0"/>
              </a:rPr>
              <a:t>   </a:t>
            </a:r>
            <a:r>
              <a:rPr lang="hu-HU" sz="1800" b="1" dirty="0" err="1" smtClean="0">
                <a:latin typeface="Courier New" panose="02070309020205020404" pitchFamily="49" charset="0"/>
                <a:cs typeface="Courier New" panose="02070309020205020404" pitchFamily="49" charset="0"/>
              </a:rPr>
              <a:t>glutInitWindowSize</a:t>
            </a:r>
            <a:r>
              <a:rPr lang="hu-HU" sz="1800" b="1" dirty="0" smtClean="0">
                <a:latin typeface="Courier New" panose="02070309020205020404" pitchFamily="49" charset="0"/>
                <a:cs typeface="Courier New" panose="02070309020205020404" pitchFamily="49" charset="0"/>
              </a:rPr>
              <a:t>(600, </a:t>
            </a:r>
            <a:r>
              <a:rPr lang="hu-HU" sz="1800" b="1" dirty="0" err="1" smtClean="0">
                <a:latin typeface="Courier New" panose="02070309020205020404" pitchFamily="49" charset="0"/>
                <a:cs typeface="Courier New" panose="02070309020205020404" pitchFamily="49" charset="0"/>
              </a:rPr>
              <a:t>600</a:t>
            </a:r>
            <a:r>
              <a:rPr lang="hu-HU" sz="1800" b="1" dirty="0" smtClean="0">
                <a:latin typeface="Courier New" panose="02070309020205020404" pitchFamily="49" charset="0"/>
                <a:cs typeface="Courier New" panose="02070309020205020404" pitchFamily="49" charset="0"/>
              </a:rPr>
              <a:t>);</a:t>
            </a:r>
          </a:p>
          <a:p>
            <a:r>
              <a:rPr lang="hu-HU" sz="1800" b="1" dirty="0" smtClean="0">
                <a:latin typeface="Courier New" panose="02070309020205020404" pitchFamily="49" charset="0"/>
                <a:cs typeface="Courier New" panose="02070309020205020404" pitchFamily="49" charset="0"/>
              </a:rPr>
              <a:t>   </a:t>
            </a:r>
            <a:r>
              <a:rPr lang="hu-HU" sz="1800" b="1" dirty="0" err="1" smtClean="0">
                <a:latin typeface="Courier New" panose="02070309020205020404" pitchFamily="49" charset="0"/>
                <a:cs typeface="Courier New" panose="02070309020205020404" pitchFamily="49" charset="0"/>
              </a:rPr>
              <a:t>glutInitWindowPosition</a:t>
            </a:r>
            <a:r>
              <a:rPr lang="hu-HU" sz="1800" b="1" dirty="0" smtClean="0">
                <a:latin typeface="Courier New" panose="02070309020205020404" pitchFamily="49" charset="0"/>
                <a:cs typeface="Courier New" panose="02070309020205020404" pitchFamily="49" charset="0"/>
              </a:rPr>
              <a:t>(100</a:t>
            </a:r>
            <a:r>
              <a:rPr lang="hu-HU" sz="1800" b="1" dirty="0">
                <a:latin typeface="Courier New" panose="02070309020205020404" pitchFamily="49" charset="0"/>
                <a:cs typeface="Courier New" panose="02070309020205020404" pitchFamily="49" charset="0"/>
              </a:rPr>
              <a:t>, </a:t>
            </a:r>
            <a:r>
              <a:rPr lang="hu-HU" sz="1800" b="1" dirty="0" err="1">
                <a:latin typeface="Courier New" panose="02070309020205020404" pitchFamily="49" charset="0"/>
                <a:cs typeface="Courier New" panose="02070309020205020404" pitchFamily="49" charset="0"/>
              </a:rPr>
              <a:t>100</a:t>
            </a:r>
            <a:r>
              <a:rPr lang="hu-HU" sz="1800" b="1" dirty="0" smtClean="0">
                <a:latin typeface="Courier New" panose="02070309020205020404" pitchFamily="49" charset="0"/>
                <a:cs typeface="Courier New" panose="02070309020205020404" pitchFamily="49" charset="0"/>
              </a:rPr>
              <a:t>);</a:t>
            </a:r>
          </a:p>
          <a:p>
            <a:r>
              <a:rPr lang="hu-HU" sz="1800" b="1" dirty="0" smtClean="0">
                <a:latin typeface="Courier New" panose="02070309020205020404" pitchFamily="49" charset="0"/>
                <a:cs typeface="Courier New" panose="02070309020205020404" pitchFamily="49" charset="0"/>
              </a:rPr>
              <a:t>   </a:t>
            </a:r>
            <a:r>
              <a:rPr lang="hu-HU" sz="1800" b="1" dirty="0" err="1" smtClean="0">
                <a:latin typeface="Courier New" panose="02070309020205020404" pitchFamily="49" charset="0"/>
                <a:cs typeface="Courier New" panose="02070309020205020404" pitchFamily="49" charset="0"/>
              </a:rPr>
              <a:t>glutInitDisplayMode</a:t>
            </a:r>
            <a:r>
              <a:rPr lang="hu-HU" sz="1800" b="1" dirty="0" smtClean="0">
                <a:latin typeface="Courier New" panose="02070309020205020404" pitchFamily="49" charset="0"/>
                <a:cs typeface="Courier New" panose="02070309020205020404" pitchFamily="49" charset="0"/>
              </a:rPr>
              <a:t>(GLUT_RGBA|GLUT_DOUBLE); </a:t>
            </a:r>
            <a:r>
              <a:rPr lang="hu-HU" sz="1800" b="1" dirty="0">
                <a:latin typeface="Courier New" panose="02070309020205020404" pitchFamily="49" charset="0"/>
                <a:cs typeface="Courier New" panose="02070309020205020404" pitchFamily="49" charset="0"/>
              </a:rPr>
              <a:t>	</a:t>
            </a:r>
            <a:endParaRPr lang="hu-HU" sz="1800" b="1" dirty="0" smtClean="0">
              <a:latin typeface="Courier New" panose="02070309020205020404" pitchFamily="49" charset="0"/>
              <a:cs typeface="Courier New" panose="02070309020205020404" pitchFamily="49" charset="0"/>
            </a:endParaRPr>
          </a:p>
          <a:p>
            <a:r>
              <a:rPr lang="hu-HU" sz="1800" b="1" dirty="0">
                <a:latin typeface="Courier New" panose="02070309020205020404" pitchFamily="49" charset="0"/>
                <a:cs typeface="Courier New" panose="02070309020205020404" pitchFamily="49" charset="0"/>
              </a:rPr>
              <a:t> </a:t>
            </a:r>
            <a:r>
              <a:rPr lang="hu-HU" sz="1800" b="1" dirty="0" smtClean="0">
                <a:latin typeface="Courier New" panose="02070309020205020404" pitchFamily="49" charset="0"/>
                <a:cs typeface="Courier New" panose="02070309020205020404" pitchFamily="49" charset="0"/>
              </a:rPr>
              <a:t>  </a:t>
            </a:r>
            <a:endParaRPr lang="en-US" sz="1800" b="1" dirty="0" smtClean="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a:t>
            </a:r>
            <a:r>
              <a:rPr lang="hu-HU" sz="1800" b="1" dirty="0" err="1" smtClean="0">
                <a:latin typeface="Courier New" panose="02070309020205020404" pitchFamily="49" charset="0"/>
                <a:cs typeface="Courier New" panose="02070309020205020404" pitchFamily="49" charset="0"/>
              </a:rPr>
              <a:t>glutCreateWindow</a:t>
            </a:r>
            <a:r>
              <a:rPr lang="hu-HU" sz="1800" b="1" dirty="0" smtClean="0">
                <a:latin typeface="Courier New" panose="02070309020205020404" pitchFamily="49" charset="0"/>
                <a:cs typeface="Courier New" panose="02070309020205020404" pitchFamily="49" charset="0"/>
              </a:rPr>
              <a:t>(“</a:t>
            </a:r>
            <a:r>
              <a:rPr lang="en-US" sz="1800" b="1" dirty="0" smtClean="0">
                <a:latin typeface="Courier New" panose="02070309020205020404" pitchFamily="49" charset="0"/>
                <a:cs typeface="Courier New" panose="02070309020205020404" pitchFamily="49" charset="0"/>
              </a:rPr>
              <a:t>Hi Graphics</a:t>
            </a:r>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//show </a:t>
            </a:r>
            <a:r>
              <a:rPr lang="en-US" sz="1800" b="1" dirty="0" err="1" smtClean="0">
                <a:latin typeface="Courier New" panose="02070309020205020404" pitchFamily="49" charset="0"/>
                <a:cs typeface="Courier New" panose="02070309020205020404" pitchFamily="49" charset="0"/>
              </a:rPr>
              <a:t>AppWindow</a:t>
            </a:r>
            <a:endParaRPr lang="hu-HU" sz="1800" b="1" dirty="0">
              <a:latin typeface="Courier New" panose="02070309020205020404" pitchFamily="49" charset="0"/>
              <a:cs typeface="Courier New" panose="02070309020205020404" pitchFamily="49" charset="0"/>
            </a:endParaRPr>
          </a:p>
          <a:p>
            <a:r>
              <a:rPr lang="hu-HU" sz="1800" b="1" dirty="0" smtClean="0">
                <a:latin typeface="Courier New" panose="02070309020205020404" pitchFamily="49" charset="0"/>
                <a:cs typeface="Courier New" panose="02070309020205020404" pitchFamily="49" charset="0"/>
              </a:rPr>
              <a:t>   </a:t>
            </a:r>
            <a:r>
              <a:rPr lang="hu-HU" sz="1800" b="1" dirty="0" err="1" smtClean="0">
                <a:latin typeface="Courier New" panose="02070309020205020404" pitchFamily="49" charset="0"/>
                <a:cs typeface="Courier New" panose="02070309020205020404" pitchFamily="49" charset="0"/>
              </a:rPr>
              <a:t>glewExperimental</a:t>
            </a:r>
            <a:r>
              <a:rPr lang="hu-HU" sz="1800" b="1" dirty="0" smtClean="0">
                <a:latin typeface="Courier New" panose="02070309020205020404" pitchFamily="49" charset="0"/>
                <a:cs typeface="Courier New" panose="02070309020205020404" pitchFamily="49" charset="0"/>
              </a:rPr>
              <a:t> </a:t>
            </a:r>
            <a:r>
              <a:rPr lang="hu-HU" sz="1800" b="1" dirty="0">
                <a:latin typeface="Courier New" panose="02070309020205020404" pitchFamily="49" charset="0"/>
                <a:cs typeface="Courier New" panose="02070309020205020404" pitchFamily="49" charset="0"/>
              </a:rPr>
              <a:t>= </a:t>
            </a:r>
            <a:r>
              <a:rPr lang="hu-HU" sz="1800" b="1" dirty="0" err="1">
                <a:latin typeface="Courier New" panose="02070309020205020404" pitchFamily="49" charset="0"/>
                <a:cs typeface="Courier New" panose="02070309020205020404" pitchFamily="49" charset="0"/>
              </a:rPr>
              <a:t>true</a:t>
            </a:r>
            <a:r>
              <a:rPr lang="hu-HU" sz="1800" b="1" dirty="0" smtClean="0">
                <a:latin typeface="Courier New" panose="02070309020205020404" pitchFamily="49" charset="0"/>
                <a:cs typeface="Courier New" panose="02070309020205020404" pitchFamily="49" charset="0"/>
              </a:rPr>
              <a:t>;</a:t>
            </a:r>
            <a:r>
              <a:rPr lang="en-US" sz="1800" b="1" dirty="0" smtClean="0">
                <a:latin typeface="Courier New" panose="02070309020205020404" pitchFamily="49" charset="0"/>
                <a:cs typeface="Courier New" panose="02070309020205020404" pitchFamily="49" charset="0"/>
              </a:rPr>
              <a:t> // magic</a:t>
            </a:r>
            <a:endParaRPr lang="hu-HU" sz="1800" b="1" dirty="0">
              <a:latin typeface="Courier New" panose="02070309020205020404" pitchFamily="49" charset="0"/>
              <a:cs typeface="Courier New" panose="02070309020205020404" pitchFamily="49" charset="0"/>
            </a:endParaRPr>
          </a:p>
          <a:p>
            <a:r>
              <a:rPr lang="hu-HU" sz="1800" b="1" dirty="0" smtClean="0">
                <a:latin typeface="Courier New" panose="02070309020205020404" pitchFamily="49" charset="0"/>
                <a:cs typeface="Courier New" panose="02070309020205020404" pitchFamily="49" charset="0"/>
              </a:rPr>
              <a:t>   </a:t>
            </a:r>
            <a:r>
              <a:rPr lang="hu-HU" sz="1800" b="1" dirty="0" err="1" smtClean="0">
                <a:latin typeface="Courier New" panose="02070309020205020404" pitchFamily="49" charset="0"/>
                <a:cs typeface="Courier New" panose="02070309020205020404" pitchFamily="49" charset="0"/>
              </a:rPr>
              <a:t>glewInit</a:t>
            </a:r>
            <a:r>
              <a:rPr lang="hu-HU" sz="1800" b="1" dirty="0" smtClean="0">
                <a:latin typeface="Courier New" panose="02070309020205020404" pitchFamily="49" charset="0"/>
                <a:cs typeface="Courier New" panose="02070309020205020404" pitchFamily="49" charset="0"/>
              </a:rPr>
              <a:t>();</a:t>
            </a:r>
            <a:r>
              <a:rPr lang="en-US" sz="1800" b="1" dirty="0" smtClean="0">
                <a:latin typeface="Courier New" panose="02070309020205020404" pitchFamily="49" charset="0"/>
                <a:cs typeface="Courier New" panose="02070309020205020404" pitchFamily="49" charset="0"/>
              </a:rPr>
              <a:t> // </a:t>
            </a:r>
            <a:r>
              <a:rPr lang="en-US" sz="1800" b="1" dirty="0" err="1" smtClean="0">
                <a:latin typeface="Courier New" panose="02070309020205020404" pitchFamily="49" charset="0"/>
                <a:cs typeface="Courier New" panose="02070309020205020404" pitchFamily="49" charset="0"/>
              </a:rPr>
              <a:t>init</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glew</a:t>
            </a:r>
            <a:r>
              <a:rPr lang="en-US" sz="1800" b="1" dirty="0" smtClean="0">
                <a:latin typeface="Courier New" panose="02070309020205020404" pitchFamily="49" charset="0"/>
                <a:cs typeface="Courier New" panose="02070309020205020404" pitchFamily="49" charset="0"/>
              </a:rPr>
              <a:t>, </a:t>
            </a:r>
            <a:r>
              <a:rPr lang="en-US" sz="1800" b="1" dirty="0" smtClean="0">
                <a:solidFill>
                  <a:srgbClr val="FF0000"/>
                </a:solidFill>
                <a:latin typeface="Courier New" panose="02070309020205020404" pitchFamily="49" charset="0"/>
                <a:cs typeface="Courier New" panose="02070309020205020404" pitchFamily="49" charset="0"/>
              </a:rPr>
              <a:t>no </a:t>
            </a:r>
            <a:r>
              <a:rPr lang="en-US" sz="1800" b="1" dirty="0" err="1" smtClean="0">
                <a:solidFill>
                  <a:srgbClr val="FF0000"/>
                </a:solidFill>
                <a:latin typeface="Courier New" panose="02070309020205020404" pitchFamily="49" charset="0"/>
                <a:cs typeface="Courier New" panose="02070309020205020404" pitchFamily="49" charset="0"/>
              </a:rPr>
              <a:t>opengl</a:t>
            </a:r>
            <a:r>
              <a:rPr lang="en-US" sz="1800" b="1" dirty="0" smtClean="0">
                <a:solidFill>
                  <a:srgbClr val="FF0000"/>
                </a:solidFill>
                <a:latin typeface="Courier New" panose="02070309020205020404" pitchFamily="49" charset="0"/>
                <a:cs typeface="Courier New" panose="02070309020205020404" pitchFamily="49" charset="0"/>
              </a:rPr>
              <a:t> before this</a:t>
            </a:r>
            <a:endParaRPr lang="hu-HU" sz="1800" b="1" dirty="0">
              <a:solidFill>
                <a:srgbClr val="FF0000"/>
              </a:solidFill>
              <a:latin typeface="Courier New" panose="02070309020205020404" pitchFamily="49" charset="0"/>
              <a:cs typeface="Courier New" panose="02070309020205020404" pitchFamily="49" charset="0"/>
            </a:endParaRPr>
          </a:p>
          <a:p>
            <a:endParaRPr lang="hu-HU" sz="900" b="1" dirty="0">
              <a:latin typeface="Courier New" panose="02070309020205020404" pitchFamily="49" charset="0"/>
              <a:cs typeface="Courier New" panose="02070309020205020404" pitchFamily="49" charset="0"/>
            </a:endParaRPr>
          </a:p>
          <a:p>
            <a:r>
              <a:rPr lang="hu-HU" altLang="hu-HU" sz="1800" dirty="0">
                <a:latin typeface="Courier New" pitchFamily="49" charset="0"/>
                <a:cs typeface="Courier New" pitchFamily="49" charset="0"/>
              </a:rPr>
              <a:t> </a:t>
            </a:r>
            <a:r>
              <a:rPr lang="hu-HU" altLang="hu-HU" sz="1800" dirty="0" smtClean="0">
                <a:latin typeface="Courier New" pitchFamily="49" charset="0"/>
                <a:cs typeface="Courier New" pitchFamily="49" charset="0"/>
              </a:rPr>
              <a:t>  </a:t>
            </a:r>
            <a:r>
              <a:rPr lang="en-US" altLang="hu-HU" sz="1800" b="1" dirty="0" err="1" smtClean="0">
                <a:latin typeface="Courier New" pitchFamily="49" charset="0"/>
                <a:cs typeface="Courier New" pitchFamily="49" charset="0"/>
              </a:rPr>
              <a:t>glViewport</a:t>
            </a:r>
            <a:r>
              <a:rPr lang="en-US" altLang="hu-HU" sz="1800" b="1" dirty="0" smtClean="0">
                <a:latin typeface="Courier New" pitchFamily="49" charset="0"/>
                <a:cs typeface="Courier New" pitchFamily="49" charset="0"/>
              </a:rPr>
              <a:t>(0, 0, </a:t>
            </a:r>
            <a:r>
              <a:rPr lang="hu-HU" altLang="hu-HU" sz="1800" b="1" dirty="0" smtClean="0">
                <a:latin typeface="Courier New" pitchFamily="49" charset="0"/>
                <a:cs typeface="Courier New" pitchFamily="49" charset="0"/>
              </a:rPr>
              <a:t>6</a:t>
            </a:r>
            <a:r>
              <a:rPr lang="en-US" altLang="hu-HU" sz="1800" b="1" dirty="0" smtClean="0">
                <a:latin typeface="Courier New" pitchFamily="49" charset="0"/>
                <a:cs typeface="Courier New" pitchFamily="49" charset="0"/>
              </a:rPr>
              <a:t>00, </a:t>
            </a:r>
            <a:r>
              <a:rPr lang="hu-HU" altLang="hu-HU" sz="1800" b="1" dirty="0" smtClean="0">
                <a:latin typeface="Courier New" pitchFamily="49" charset="0"/>
                <a:cs typeface="Courier New" pitchFamily="49" charset="0"/>
              </a:rPr>
              <a:t>6</a:t>
            </a:r>
            <a:r>
              <a:rPr lang="en-US" altLang="hu-HU" sz="1800" b="1" dirty="0" smtClean="0">
                <a:latin typeface="Courier New" pitchFamily="49" charset="0"/>
                <a:cs typeface="Courier New" pitchFamily="49" charset="0"/>
              </a:rPr>
              <a:t>00); //photo</a:t>
            </a:r>
            <a:endParaRPr lang="hu-HU" sz="1800" b="1" dirty="0" smtClean="0">
              <a:latin typeface="Courier New" panose="02070309020205020404" pitchFamily="49" charset="0"/>
              <a:cs typeface="Courier New" panose="02070309020205020404" pitchFamily="49" charset="0"/>
            </a:endParaRPr>
          </a:p>
          <a:p>
            <a:r>
              <a:rPr lang="hu-HU" sz="1800" b="1" dirty="0" smtClean="0">
                <a:latin typeface="Courier New" panose="02070309020205020404" pitchFamily="49" charset="0"/>
                <a:cs typeface="Courier New" panose="02070309020205020404" pitchFamily="49" charset="0"/>
              </a:rPr>
              <a:t>   </a:t>
            </a:r>
            <a:r>
              <a:rPr lang="hu-HU" sz="1800" b="1" u="sng" dirty="0" err="1" smtClean="0">
                <a:latin typeface="Courier New" panose="02070309020205020404" pitchFamily="49" charset="0"/>
                <a:cs typeface="Courier New" panose="02070309020205020404" pitchFamily="49" charset="0"/>
              </a:rPr>
              <a:t>onInitialization</a:t>
            </a:r>
            <a:r>
              <a:rPr lang="hu-HU" sz="1800" b="1" u="sng" dirty="0" smtClean="0">
                <a:latin typeface="Courier New" panose="02070309020205020404" pitchFamily="49" charset="0"/>
                <a:cs typeface="Courier New" panose="02070309020205020404" pitchFamily="49" charset="0"/>
              </a:rPr>
              <a:t>(); </a:t>
            </a:r>
            <a:r>
              <a:rPr lang="en-US" sz="1800" b="1" u="sng" dirty="0" smtClean="0">
                <a:latin typeface="Courier New" panose="02070309020205020404" pitchFamily="49" charset="0"/>
                <a:cs typeface="Courier New" panose="02070309020205020404" pitchFamily="49" charset="0"/>
              </a:rPr>
              <a:t>// next slide</a:t>
            </a:r>
            <a:endParaRPr lang="hu-HU" sz="1800" b="1" u="sng" dirty="0">
              <a:latin typeface="Courier New" panose="02070309020205020404" pitchFamily="49" charset="0"/>
              <a:cs typeface="Courier New" panose="02070309020205020404" pitchFamily="49" charset="0"/>
            </a:endParaRPr>
          </a:p>
          <a:p>
            <a:endParaRPr lang="hu-HU" sz="900" b="1" dirty="0">
              <a:latin typeface="Courier New" panose="02070309020205020404" pitchFamily="49" charset="0"/>
              <a:cs typeface="Courier New" panose="02070309020205020404" pitchFamily="49" charset="0"/>
            </a:endParaRPr>
          </a:p>
          <a:p>
            <a:r>
              <a:rPr lang="hu-HU" sz="1800" b="1" dirty="0" smtClean="0">
                <a:latin typeface="Courier New" panose="02070309020205020404" pitchFamily="49" charset="0"/>
                <a:cs typeface="Courier New" panose="02070309020205020404" pitchFamily="49" charset="0"/>
              </a:rPr>
              <a:t>   </a:t>
            </a:r>
            <a:r>
              <a:rPr lang="hu-HU" sz="1800" b="1" dirty="0" err="1" smtClean="0">
                <a:latin typeface="Courier New" panose="02070309020205020404" pitchFamily="49" charset="0"/>
                <a:cs typeface="Courier New" panose="02070309020205020404" pitchFamily="49" charset="0"/>
              </a:rPr>
              <a:t>glutDisplayFunc</a:t>
            </a:r>
            <a:r>
              <a:rPr lang="hu-HU" sz="1800" b="1" dirty="0" smtClean="0">
                <a:latin typeface="Courier New" panose="02070309020205020404" pitchFamily="49" charset="0"/>
                <a:cs typeface="Courier New" panose="02070309020205020404" pitchFamily="49" charset="0"/>
              </a:rPr>
              <a:t>(</a:t>
            </a:r>
            <a:r>
              <a:rPr lang="hu-HU" sz="1800" b="1" u="sng" dirty="0" err="1" smtClean="0">
                <a:latin typeface="Courier New" panose="02070309020205020404" pitchFamily="49" charset="0"/>
                <a:cs typeface="Courier New" panose="02070309020205020404" pitchFamily="49" charset="0"/>
              </a:rPr>
              <a:t>onDisplay</a:t>
            </a:r>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//event handler</a:t>
            </a:r>
            <a:r>
              <a:rPr lang="hu-HU" sz="1800" b="1" dirty="0" smtClean="0">
                <a:latin typeface="Courier New" panose="02070309020205020404" pitchFamily="49" charset="0"/>
                <a:cs typeface="Courier New" panose="02070309020205020404" pitchFamily="49" charset="0"/>
              </a:rPr>
              <a:t>                </a:t>
            </a:r>
            <a:endParaRPr lang="hu-HU" sz="1800" b="1" dirty="0">
              <a:latin typeface="Courier New" panose="02070309020205020404" pitchFamily="49" charset="0"/>
              <a:cs typeface="Courier New" panose="02070309020205020404" pitchFamily="49" charset="0"/>
            </a:endParaRPr>
          </a:p>
          <a:p>
            <a:endParaRPr lang="hu-HU" sz="900" b="1" dirty="0">
              <a:latin typeface="Courier New" panose="02070309020205020404" pitchFamily="49" charset="0"/>
              <a:cs typeface="Courier New" panose="02070309020205020404" pitchFamily="49" charset="0"/>
            </a:endParaRPr>
          </a:p>
          <a:p>
            <a:r>
              <a:rPr lang="hu-HU" sz="1800" b="1" dirty="0" smtClean="0">
                <a:latin typeface="Courier New" panose="02070309020205020404" pitchFamily="49" charset="0"/>
                <a:cs typeface="Courier New" panose="02070309020205020404" pitchFamily="49" charset="0"/>
              </a:rPr>
              <a:t>   </a:t>
            </a:r>
            <a:r>
              <a:rPr lang="hu-HU" sz="1800" b="1" dirty="0" err="1" smtClean="0">
                <a:latin typeface="Courier New" panose="02070309020205020404" pitchFamily="49" charset="0"/>
                <a:cs typeface="Courier New" panose="02070309020205020404" pitchFamily="49" charset="0"/>
              </a:rPr>
              <a:t>glutMainLoop</a:t>
            </a:r>
            <a:r>
              <a:rPr lang="hu-HU" sz="1800" b="1" dirty="0" smtClean="0">
                <a:latin typeface="Courier New" panose="02070309020205020404" pitchFamily="49" charset="0"/>
                <a:cs typeface="Courier New" panose="02070309020205020404" pitchFamily="49" charset="0"/>
              </a:rPr>
              <a:t>();</a:t>
            </a:r>
          </a:p>
          <a:p>
            <a:r>
              <a:rPr lang="hu-HU" sz="1800" b="1" dirty="0">
                <a:latin typeface="Courier New" panose="02070309020205020404" pitchFamily="49" charset="0"/>
                <a:cs typeface="Courier New" panose="02070309020205020404" pitchFamily="49" charset="0"/>
              </a:rPr>
              <a:t> </a:t>
            </a:r>
            <a:r>
              <a:rPr lang="hu-HU" sz="1800" b="1" dirty="0" smtClean="0">
                <a:latin typeface="Courier New" panose="02070309020205020404" pitchFamily="49" charset="0"/>
                <a:cs typeface="Courier New" panose="02070309020205020404" pitchFamily="49" charset="0"/>
              </a:rPr>
              <a:t>  </a:t>
            </a:r>
            <a:r>
              <a:rPr lang="hu-HU" sz="1800" b="1" dirty="0" err="1" smtClean="0">
                <a:latin typeface="Courier New" panose="02070309020205020404" pitchFamily="49" charset="0"/>
                <a:cs typeface="Courier New" panose="02070309020205020404" pitchFamily="49" charset="0"/>
              </a:rPr>
              <a:t>return</a:t>
            </a:r>
            <a:r>
              <a:rPr lang="hu-HU" sz="1800" b="1" dirty="0" smtClean="0">
                <a:latin typeface="Courier New" panose="02070309020205020404" pitchFamily="49" charset="0"/>
                <a:cs typeface="Courier New" panose="02070309020205020404" pitchFamily="49" charset="0"/>
              </a:rPr>
              <a:t> </a:t>
            </a:r>
            <a:r>
              <a:rPr lang="hu-HU" sz="1800" b="1" dirty="0">
                <a:latin typeface="Courier New" panose="02070309020205020404" pitchFamily="49" charset="0"/>
                <a:cs typeface="Courier New" panose="02070309020205020404" pitchFamily="49" charset="0"/>
              </a:rPr>
              <a:t>1</a:t>
            </a:r>
            <a:r>
              <a:rPr lang="en-US" sz="1800" b="1" dirty="0">
                <a:latin typeface="Courier New" panose="02070309020205020404" pitchFamily="49" charset="0"/>
                <a:cs typeface="Courier New" panose="02070309020205020404" pitchFamily="49" charset="0"/>
              </a:rPr>
              <a:t>;</a:t>
            </a:r>
            <a:endParaRPr lang="hu-HU" sz="1800" b="1" dirty="0">
              <a:latin typeface="Courier New" panose="02070309020205020404" pitchFamily="49" charset="0"/>
              <a:cs typeface="Courier New" panose="02070309020205020404" pitchFamily="49" charset="0"/>
            </a:endParaRPr>
          </a:p>
          <a:p>
            <a:r>
              <a:rPr lang="hu-HU" sz="1800" b="1" dirty="0" smtClean="0">
                <a:latin typeface="Courier New" panose="02070309020205020404" pitchFamily="49" charset="0"/>
                <a:cs typeface="Courier New" panose="02070309020205020404" pitchFamily="49" charset="0"/>
              </a:rPr>
              <a:t>}</a:t>
            </a:r>
            <a:endParaRPr lang="hu-HU" sz="1800" b="1" dirty="0">
              <a:latin typeface="Courier New" panose="02070309020205020404" pitchFamily="49" charset="0"/>
              <a:cs typeface="Courier New" panose="02070309020205020404" pitchFamily="49" charset="0"/>
            </a:endParaRPr>
          </a:p>
        </p:txBody>
      </p:sp>
      <p:sp>
        <p:nvSpPr>
          <p:cNvPr id="5" name="Rectangle 4"/>
          <p:cNvSpPr>
            <a:spLocks noChangeArrowheads="1"/>
          </p:cNvSpPr>
          <p:nvPr/>
        </p:nvSpPr>
        <p:spPr bwMode="auto">
          <a:xfrm>
            <a:off x="6808788" y="4865688"/>
            <a:ext cx="1371600" cy="1371600"/>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a:endParaRPr lang="hu-HU" altLang="hu-HU" sz="1800"/>
          </a:p>
        </p:txBody>
      </p:sp>
      <p:sp>
        <p:nvSpPr>
          <p:cNvPr id="6" name="Rectangle 6"/>
          <p:cNvSpPr>
            <a:spLocks noChangeArrowheads="1"/>
          </p:cNvSpPr>
          <p:nvPr/>
        </p:nvSpPr>
        <p:spPr bwMode="auto">
          <a:xfrm>
            <a:off x="6300789" y="6237290"/>
            <a:ext cx="84318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hu-HU" altLang="hu-HU"/>
              <a:t>(-1,-1)</a:t>
            </a:r>
          </a:p>
        </p:txBody>
      </p:sp>
      <p:sp>
        <p:nvSpPr>
          <p:cNvPr id="7" name="Rectangle 7"/>
          <p:cNvSpPr>
            <a:spLocks noChangeArrowheads="1"/>
          </p:cNvSpPr>
          <p:nvPr/>
        </p:nvSpPr>
        <p:spPr bwMode="auto">
          <a:xfrm>
            <a:off x="7769226" y="4437065"/>
            <a:ext cx="673262"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hu-HU" altLang="hu-HU"/>
              <a:t>(1,1)</a:t>
            </a:r>
          </a:p>
        </p:txBody>
      </p:sp>
      <p:graphicFrame>
        <p:nvGraphicFramePr>
          <p:cNvPr id="8" name="Object 15">
            <a:hlinkClick r:id="" action="ppaction://ole?verb=0"/>
          </p:cNvPr>
          <p:cNvGraphicFramePr>
            <a:graphicFrameLocks/>
          </p:cNvGraphicFramePr>
          <p:nvPr>
            <p:extLst>
              <p:ext uri="{D42A27DB-BD31-4B8C-83A1-F6EECF244321}">
                <p14:modId xmlns:p14="http://schemas.microsoft.com/office/powerpoint/2010/main" val="424109687"/>
              </p:ext>
            </p:extLst>
          </p:nvPr>
        </p:nvGraphicFramePr>
        <p:xfrm>
          <a:off x="6011865" y="44451"/>
          <a:ext cx="3089275" cy="3276600"/>
        </p:xfrm>
        <a:graphic>
          <a:graphicData uri="http://schemas.openxmlformats.org/presentationml/2006/ole">
            <mc:AlternateContent xmlns:mc="http://schemas.openxmlformats.org/markup-compatibility/2006">
              <mc:Choice xmlns:v="urn:schemas-microsoft-com:vml" Requires="v">
                <p:oleObj spid="_x0000_s32945" name="Klip" r:id="rId4" imgW="3836880" imgH="2923920" progId="MS_ClipArt_Gallery.2">
                  <p:embed/>
                </p:oleObj>
              </mc:Choice>
              <mc:Fallback>
                <p:oleObj name="Klip" r:id="rId4" imgW="3836880" imgH="2923920" progId="MS_ClipArt_Gallery.2">
                  <p:embed/>
                  <p:pic>
                    <p:nvPicPr>
                      <p:cNvPr id="0" name=""/>
                      <p:cNvPicPr>
                        <a:picLocks noChangeArrowheads="1"/>
                      </p:cNvPicPr>
                      <p:nvPr/>
                    </p:nvPicPr>
                    <p:blipFill>
                      <a:blip r:embed="rId5">
                        <a:lum bright="-10000"/>
                        <a:extLst>
                          <a:ext uri="{28A0092B-C50C-407E-A947-70E740481C1C}">
                            <a14:useLocalDpi xmlns:a14="http://schemas.microsoft.com/office/drawing/2010/main" val="0"/>
                          </a:ext>
                        </a:extLst>
                      </a:blip>
                      <a:srcRect/>
                      <a:stretch>
                        <a:fillRect/>
                      </a:stretch>
                    </p:blipFill>
                    <p:spPr bwMode="auto">
                      <a:xfrm>
                        <a:off x="6011865" y="44451"/>
                        <a:ext cx="3089275"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9"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7052" y="981076"/>
            <a:ext cx="109537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0" name="Text Box 18"/>
          <p:cNvSpPr txBox="1">
            <a:spLocks noChangeArrowheads="1"/>
          </p:cNvSpPr>
          <p:nvPr/>
        </p:nvSpPr>
        <p:spPr bwMode="auto">
          <a:xfrm>
            <a:off x="6408739" y="549276"/>
            <a:ext cx="1188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en-GB" altLang="hu-HU" dirty="0"/>
              <a:t>(100,100)</a:t>
            </a:r>
            <a:endParaRPr lang="hu-HU" altLang="hu-HU" dirty="0"/>
          </a:p>
        </p:txBody>
      </p:sp>
      <p:sp>
        <p:nvSpPr>
          <p:cNvPr id="11" name="Oval 19"/>
          <p:cNvSpPr>
            <a:spLocks noChangeArrowheads="1"/>
          </p:cNvSpPr>
          <p:nvPr/>
        </p:nvSpPr>
        <p:spPr bwMode="auto">
          <a:xfrm>
            <a:off x="6840538" y="908051"/>
            <a:ext cx="144462" cy="180975"/>
          </a:xfrm>
          <a:prstGeom prst="ellipse">
            <a:avLst/>
          </a:prstGeom>
          <a:solidFill>
            <a:srgbClr val="A09C00"/>
          </a:solidFill>
          <a:ln w="12700">
            <a:solidFill>
              <a:schemeClr val="tx1"/>
            </a:solidFill>
            <a:round/>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endParaRPr lang="hu-HU" altLang="hu-HU"/>
          </a:p>
        </p:txBody>
      </p:sp>
      <p:sp>
        <p:nvSpPr>
          <p:cNvPr id="12" name="Line 20"/>
          <p:cNvSpPr>
            <a:spLocks noChangeShapeType="1"/>
          </p:cNvSpPr>
          <p:nvPr/>
        </p:nvSpPr>
        <p:spPr bwMode="auto">
          <a:xfrm>
            <a:off x="6408738" y="512763"/>
            <a:ext cx="0" cy="230346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u-HU"/>
          </a:p>
        </p:txBody>
      </p:sp>
      <p:sp>
        <p:nvSpPr>
          <p:cNvPr id="13" name="Line 21"/>
          <p:cNvSpPr>
            <a:spLocks noChangeShapeType="1"/>
          </p:cNvSpPr>
          <p:nvPr/>
        </p:nvSpPr>
        <p:spPr bwMode="auto">
          <a:xfrm>
            <a:off x="6408740" y="512763"/>
            <a:ext cx="23399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u-HU"/>
          </a:p>
        </p:txBody>
      </p:sp>
      <p:sp>
        <p:nvSpPr>
          <p:cNvPr id="14" name="Line 22"/>
          <p:cNvSpPr>
            <a:spLocks noChangeShapeType="1"/>
          </p:cNvSpPr>
          <p:nvPr/>
        </p:nvSpPr>
        <p:spPr bwMode="auto">
          <a:xfrm>
            <a:off x="8064500" y="981076"/>
            <a:ext cx="0" cy="126047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hu-HU"/>
          </a:p>
        </p:txBody>
      </p:sp>
      <p:sp>
        <p:nvSpPr>
          <p:cNvPr id="15" name="Line 23"/>
          <p:cNvSpPr>
            <a:spLocks noChangeShapeType="1"/>
          </p:cNvSpPr>
          <p:nvPr/>
        </p:nvSpPr>
        <p:spPr bwMode="auto">
          <a:xfrm>
            <a:off x="6877052" y="2205039"/>
            <a:ext cx="1116013"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hu-HU"/>
          </a:p>
        </p:txBody>
      </p:sp>
      <p:sp>
        <p:nvSpPr>
          <p:cNvPr id="16" name="Rectangle 24"/>
          <p:cNvSpPr>
            <a:spLocks noChangeArrowheads="1"/>
          </p:cNvSpPr>
          <p:nvPr/>
        </p:nvSpPr>
        <p:spPr bwMode="auto">
          <a:xfrm>
            <a:off x="8027989" y="1412876"/>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hu-HU" altLang="hu-HU" dirty="0" smtClean="0"/>
              <a:t>6</a:t>
            </a:r>
            <a:r>
              <a:rPr lang="en-GB" altLang="hu-HU" dirty="0" smtClean="0"/>
              <a:t>00</a:t>
            </a:r>
            <a:endParaRPr lang="hu-HU" altLang="hu-HU" dirty="0"/>
          </a:p>
        </p:txBody>
      </p:sp>
      <p:sp>
        <p:nvSpPr>
          <p:cNvPr id="17" name="Rectangle 25"/>
          <p:cNvSpPr>
            <a:spLocks noChangeArrowheads="1"/>
          </p:cNvSpPr>
          <p:nvPr/>
        </p:nvSpPr>
        <p:spPr bwMode="auto">
          <a:xfrm>
            <a:off x="7164390" y="2133600"/>
            <a:ext cx="569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hu-HU" altLang="hu-HU" dirty="0" smtClean="0"/>
              <a:t>6</a:t>
            </a:r>
            <a:r>
              <a:rPr lang="en-GB" altLang="hu-HU" dirty="0" smtClean="0"/>
              <a:t>00</a:t>
            </a:r>
            <a:endParaRPr lang="hu-HU" altLang="hu-HU" dirty="0"/>
          </a:p>
        </p:txBody>
      </p:sp>
      <p:sp>
        <p:nvSpPr>
          <p:cNvPr id="18" name="Rectangle 27"/>
          <p:cNvSpPr>
            <a:spLocks noChangeArrowheads="1"/>
          </p:cNvSpPr>
          <p:nvPr/>
        </p:nvSpPr>
        <p:spPr bwMode="auto">
          <a:xfrm>
            <a:off x="6911977" y="1016000"/>
            <a:ext cx="1044575" cy="1081088"/>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endParaRPr lang="hu-HU" altLang="hu-HU"/>
          </a:p>
        </p:txBody>
      </p:sp>
      <p:sp>
        <p:nvSpPr>
          <p:cNvPr id="19" name="Line 30"/>
          <p:cNvSpPr>
            <a:spLocks noChangeShapeType="1"/>
          </p:cNvSpPr>
          <p:nvPr/>
        </p:nvSpPr>
        <p:spPr bwMode="auto">
          <a:xfrm flipV="1">
            <a:off x="6911975" y="873125"/>
            <a:ext cx="0" cy="1223963"/>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hu-HU"/>
          </a:p>
        </p:txBody>
      </p:sp>
      <p:sp>
        <p:nvSpPr>
          <p:cNvPr id="20" name="Line 31"/>
          <p:cNvSpPr>
            <a:spLocks noChangeShapeType="1"/>
          </p:cNvSpPr>
          <p:nvPr/>
        </p:nvSpPr>
        <p:spPr bwMode="auto">
          <a:xfrm flipV="1">
            <a:off x="6911975" y="2097088"/>
            <a:ext cx="1295400" cy="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hu-HU"/>
          </a:p>
        </p:txBody>
      </p:sp>
      <p:sp>
        <p:nvSpPr>
          <p:cNvPr id="21" name="Line 33"/>
          <p:cNvSpPr>
            <a:spLocks noChangeShapeType="1"/>
          </p:cNvSpPr>
          <p:nvPr/>
        </p:nvSpPr>
        <p:spPr bwMode="auto">
          <a:xfrm flipV="1">
            <a:off x="7451725" y="4583114"/>
            <a:ext cx="1588" cy="17986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u-HU"/>
          </a:p>
        </p:txBody>
      </p:sp>
      <p:sp>
        <p:nvSpPr>
          <p:cNvPr id="22" name="Line 34"/>
          <p:cNvSpPr>
            <a:spLocks noChangeShapeType="1"/>
          </p:cNvSpPr>
          <p:nvPr/>
        </p:nvSpPr>
        <p:spPr bwMode="auto">
          <a:xfrm>
            <a:off x="6659563" y="5586414"/>
            <a:ext cx="1657350" cy="31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u-HU" sz="1800"/>
          </a:p>
        </p:txBody>
      </p:sp>
      <p:sp>
        <p:nvSpPr>
          <p:cNvPr id="23" name="Rectangle 27"/>
          <p:cNvSpPr>
            <a:spLocks noChangeArrowheads="1"/>
          </p:cNvSpPr>
          <p:nvPr/>
        </p:nvSpPr>
        <p:spPr bwMode="auto">
          <a:xfrm>
            <a:off x="6948490" y="1052514"/>
            <a:ext cx="936625" cy="1008063"/>
          </a:xfrm>
          <a:prstGeom prst="rect">
            <a:avLst/>
          </a:prstGeom>
          <a:solidFill>
            <a:schemeClr val="bg2"/>
          </a:solidFill>
          <a:ln w="12700">
            <a:solidFill>
              <a:schemeClr val="bg2"/>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endParaRPr lang="hu-HU" altLang="hu-HU"/>
          </a:p>
        </p:txBody>
      </p:sp>
      <p:sp>
        <p:nvSpPr>
          <p:cNvPr id="24" name="Freeform 11"/>
          <p:cNvSpPr>
            <a:spLocks/>
          </p:cNvSpPr>
          <p:nvPr/>
        </p:nvSpPr>
        <p:spPr bwMode="auto">
          <a:xfrm>
            <a:off x="7092952" y="1052513"/>
            <a:ext cx="792163" cy="863600"/>
          </a:xfrm>
          <a:custGeom>
            <a:avLst/>
            <a:gdLst>
              <a:gd name="T0" fmla="*/ 0 w 954"/>
              <a:gd name="T1" fmla="*/ 2147483647 h 961"/>
              <a:gd name="T2" fmla="*/ 2147483647 w 954"/>
              <a:gd name="T3" fmla="*/ 0 h 961"/>
              <a:gd name="T4" fmla="*/ 2147483647 w 954"/>
              <a:gd name="T5" fmla="*/ 2147483647 h 961"/>
              <a:gd name="T6" fmla="*/ 0 w 954"/>
              <a:gd name="T7" fmla="*/ 2147483647 h 961"/>
              <a:gd name="T8" fmla="*/ 0 60000 65536"/>
              <a:gd name="T9" fmla="*/ 0 60000 65536"/>
              <a:gd name="T10" fmla="*/ 0 60000 65536"/>
              <a:gd name="T11" fmla="*/ 0 60000 65536"/>
              <a:gd name="T12" fmla="*/ 0 w 954"/>
              <a:gd name="T13" fmla="*/ 0 h 961"/>
              <a:gd name="T14" fmla="*/ 954 w 954"/>
              <a:gd name="T15" fmla="*/ 961 h 961"/>
            </a:gdLst>
            <a:ahLst/>
            <a:cxnLst>
              <a:cxn ang="T8">
                <a:pos x="T0" y="T1"/>
              </a:cxn>
              <a:cxn ang="T9">
                <a:pos x="T2" y="T3"/>
              </a:cxn>
              <a:cxn ang="T10">
                <a:pos x="T4" y="T5"/>
              </a:cxn>
              <a:cxn ang="T11">
                <a:pos x="T6" y="T7"/>
              </a:cxn>
            </a:cxnLst>
            <a:rect l="T12" t="T13" r="T14" b="T15"/>
            <a:pathLst>
              <a:path w="954" h="961">
                <a:moveTo>
                  <a:pt x="0" y="960"/>
                </a:moveTo>
                <a:lnTo>
                  <a:pt x="204" y="0"/>
                </a:lnTo>
                <a:lnTo>
                  <a:pt x="953" y="686"/>
                </a:lnTo>
                <a:lnTo>
                  <a:pt x="0" y="960"/>
                </a:lnTo>
              </a:path>
            </a:pathLst>
          </a:custGeom>
          <a:solidFill>
            <a:srgbClr val="00FF00"/>
          </a:solidFill>
          <a:ln w="12700" cap="rnd" cmpd="sng">
            <a:solidFill>
              <a:srgbClr val="00FF00"/>
            </a:solidFill>
            <a:prstDash val="solid"/>
            <a:round/>
            <a:headEnd type="none" w="med" len="med"/>
            <a:tailEnd type="none" w="med" len="med"/>
          </a:ln>
        </p:spPr>
        <p:txBody>
          <a:bodyPr/>
          <a:lstStyle/>
          <a:p>
            <a:endParaRPr lang="hu-HU"/>
          </a:p>
        </p:txBody>
      </p:sp>
      <p:sp>
        <p:nvSpPr>
          <p:cNvPr id="25" name="Freeform 11"/>
          <p:cNvSpPr>
            <a:spLocks/>
          </p:cNvSpPr>
          <p:nvPr/>
        </p:nvSpPr>
        <p:spPr bwMode="auto">
          <a:xfrm>
            <a:off x="6948488" y="4868864"/>
            <a:ext cx="1079500" cy="1152525"/>
          </a:xfrm>
          <a:custGeom>
            <a:avLst/>
            <a:gdLst>
              <a:gd name="T0" fmla="*/ 0 w 954"/>
              <a:gd name="T1" fmla="*/ 2147483647 h 961"/>
              <a:gd name="T2" fmla="*/ 2147483647 w 954"/>
              <a:gd name="T3" fmla="*/ 0 h 961"/>
              <a:gd name="T4" fmla="*/ 2147483647 w 954"/>
              <a:gd name="T5" fmla="*/ 2147483647 h 961"/>
              <a:gd name="T6" fmla="*/ 0 w 954"/>
              <a:gd name="T7" fmla="*/ 2147483647 h 961"/>
              <a:gd name="T8" fmla="*/ 0 60000 65536"/>
              <a:gd name="T9" fmla="*/ 0 60000 65536"/>
              <a:gd name="T10" fmla="*/ 0 60000 65536"/>
              <a:gd name="T11" fmla="*/ 0 60000 65536"/>
              <a:gd name="T12" fmla="*/ 0 w 954"/>
              <a:gd name="T13" fmla="*/ 0 h 961"/>
              <a:gd name="T14" fmla="*/ 954 w 954"/>
              <a:gd name="T15" fmla="*/ 961 h 961"/>
            </a:gdLst>
            <a:ahLst/>
            <a:cxnLst>
              <a:cxn ang="T8">
                <a:pos x="T0" y="T1"/>
              </a:cxn>
              <a:cxn ang="T9">
                <a:pos x="T2" y="T3"/>
              </a:cxn>
              <a:cxn ang="T10">
                <a:pos x="T4" y="T5"/>
              </a:cxn>
              <a:cxn ang="T11">
                <a:pos x="T6" y="T7"/>
              </a:cxn>
            </a:cxnLst>
            <a:rect l="T12" t="T13" r="T14" b="T15"/>
            <a:pathLst>
              <a:path w="954" h="961">
                <a:moveTo>
                  <a:pt x="0" y="960"/>
                </a:moveTo>
                <a:lnTo>
                  <a:pt x="204" y="0"/>
                </a:lnTo>
                <a:lnTo>
                  <a:pt x="953" y="686"/>
                </a:lnTo>
                <a:lnTo>
                  <a:pt x="0" y="960"/>
                </a:lnTo>
              </a:path>
            </a:pathLst>
          </a:custGeom>
          <a:solidFill>
            <a:srgbClr val="00FF00"/>
          </a:solidFill>
          <a:ln w="12700" cap="rnd" cmpd="sng">
            <a:solidFill>
              <a:srgbClr val="00FF00"/>
            </a:solidFill>
            <a:prstDash val="solid"/>
            <a:round/>
            <a:headEnd type="none" w="med" len="med"/>
            <a:tailEnd type="none" w="med" len="med"/>
          </a:ln>
        </p:spPr>
        <p:txBody>
          <a:bodyPr/>
          <a:lstStyle/>
          <a:p>
            <a:endParaRPr lang="hu-HU" sz="1800"/>
          </a:p>
        </p:txBody>
      </p:sp>
      <p:sp>
        <p:nvSpPr>
          <p:cNvPr id="26" name="AutoShape 36"/>
          <p:cNvSpPr>
            <a:spLocks noChangeArrowheads="1"/>
          </p:cNvSpPr>
          <p:nvPr/>
        </p:nvSpPr>
        <p:spPr bwMode="auto">
          <a:xfrm>
            <a:off x="7200902" y="1916113"/>
            <a:ext cx="466725" cy="2449512"/>
          </a:xfrm>
          <a:prstGeom prst="upArrow">
            <a:avLst>
              <a:gd name="adj1" fmla="val 50000"/>
              <a:gd name="adj2" fmla="val 150451"/>
            </a:avLst>
          </a:prstGeom>
          <a:solidFill>
            <a:schemeClr val="accent1"/>
          </a:solidFill>
          <a:ln w="12700">
            <a:solidFill>
              <a:schemeClr val="tx1"/>
            </a:solidFill>
            <a:miter lim="800000"/>
            <a:headEnd/>
            <a:tailEnd/>
          </a:ln>
        </p:spPr>
        <p:txBody>
          <a:bodyPr wrap="none" anchor="ct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endParaRPr lang="hu-HU" altLang="hu-HU"/>
          </a:p>
        </p:txBody>
      </p:sp>
      <p:sp>
        <p:nvSpPr>
          <p:cNvPr id="3" name="Téglalap 2"/>
          <p:cNvSpPr/>
          <p:nvPr/>
        </p:nvSpPr>
        <p:spPr>
          <a:xfrm>
            <a:off x="6494463" y="5811839"/>
            <a:ext cx="1274762" cy="369332"/>
          </a:xfrm>
          <a:prstGeom prst="rect">
            <a:avLst/>
          </a:prstGeom>
        </p:spPr>
        <p:txBody>
          <a:bodyPr wrap="square">
            <a:spAutoFit/>
          </a:bodyPr>
          <a:lstStyle/>
          <a:p>
            <a:r>
              <a:rPr lang="en-US" altLang="hu-HU" sz="1800" dirty="0">
                <a:cs typeface="Times New Roman" panose="02020603050405020304" pitchFamily="18" charset="0"/>
              </a:rPr>
              <a:t>(</a:t>
            </a:r>
            <a:r>
              <a:rPr lang="en-US" altLang="hu-HU" sz="1800" dirty="0" smtClean="0">
                <a:cs typeface="Times New Roman" panose="02020603050405020304" pitchFamily="18" charset="0"/>
              </a:rPr>
              <a:t>-</a:t>
            </a:r>
            <a:r>
              <a:rPr lang="en-US" altLang="hu-HU" sz="1800" dirty="0">
                <a:cs typeface="Times New Roman" panose="02020603050405020304" pitchFamily="18" charset="0"/>
              </a:rPr>
              <a:t>0.8,-</a:t>
            </a:r>
            <a:r>
              <a:rPr lang="en-US" altLang="hu-HU" sz="1800" dirty="0" smtClean="0">
                <a:cs typeface="Times New Roman" panose="02020603050405020304" pitchFamily="18" charset="0"/>
              </a:rPr>
              <a:t>0.8)</a:t>
            </a:r>
            <a:endParaRPr lang="en-US" sz="1800" dirty="0">
              <a:cs typeface="Times New Roman" panose="02020603050405020304" pitchFamily="18" charset="0"/>
            </a:endParaRPr>
          </a:p>
        </p:txBody>
      </p:sp>
      <p:sp>
        <p:nvSpPr>
          <p:cNvPr id="4" name="Téglalap 3"/>
          <p:cNvSpPr/>
          <p:nvPr/>
        </p:nvSpPr>
        <p:spPr>
          <a:xfrm>
            <a:off x="6798078" y="4918143"/>
            <a:ext cx="877163" cy="369332"/>
          </a:xfrm>
          <a:prstGeom prst="rect">
            <a:avLst/>
          </a:prstGeom>
        </p:spPr>
        <p:txBody>
          <a:bodyPr wrap="none">
            <a:spAutoFit/>
          </a:bodyPr>
          <a:lstStyle/>
          <a:p>
            <a:r>
              <a:rPr lang="en-US" altLang="hu-HU" sz="1800" dirty="0" smtClean="0">
                <a:cs typeface="Times New Roman" panose="02020603050405020304" pitchFamily="18" charset="0"/>
              </a:rPr>
              <a:t>(</a:t>
            </a:r>
            <a:r>
              <a:rPr lang="hu-HU" altLang="hu-HU" sz="1800" dirty="0" smtClean="0">
                <a:cs typeface="Times New Roman" panose="02020603050405020304" pitchFamily="18" charset="0"/>
              </a:rPr>
              <a:t>-0.6,1</a:t>
            </a:r>
            <a:r>
              <a:rPr lang="en-US" altLang="hu-HU" sz="1800" dirty="0" smtClean="0">
                <a:cs typeface="Times New Roman" panose="02020603050405020304" pitchFamily="18" charset="0"/>
              </a:rPr>
              <a:t>)</a:t>
            </a:r>
            <a:endParaRPr lang="en-US" sz="1800" dirty="0"/>
          </a:p>
        </p:txBody>
      </p:sp>
      <p:sp>
        <p:nvSpPr>
          <p:cNvPr id="27" name="Téglalap 26"/>
          <p:cNvSpPr/>
          <p:nvPr/>
        </p:nvSpPr>
        <p:spPr>
          <a:xfrm>
            <a:off x="7625501" y="5622713"/>
            <a:ext cx="1050288" cy="369332"/>
          </a:xfrm>
          <a:prstGeom prst="rect">
            <a:avLst/>
          </a:prstGeom>
        </p:spPr>
        <p:txBody>
          <a:bodyPr wrap="none">
            <a:spAutoFit/>
          </a:bodyPr>
          <a:lstStyle/>
          <a:p>
            <a:r>
              <a:rPr lang="en-US" altLang="hu-HU" sz="1800" dirty="0">
                <a:cs typeface="Times New Roman" panose="02020603050405020304" pitchFamily="18" charset="0"/>
              </a:rPr>
              <a:t>(</a:t>
            </a:r>
            <a:r>
              <a:rPr lang="hu-HU" altLang="hu-HU" sz="1800" dirty="0" smtClean="0">
                <a:cs typeface="Times New Roman" panose="02020603050405020304" pitchFamily="18" charset="0"/>
              </a:rPr>
              <a:t>0.8</a:t>
            </a:r>
            <a:r>
              <a:rPr lang="hu-HU" altLang="hu-HU" sz="1800" dirty="0">
                <a:cs typeface="Times New Roman" panose="02020603050405020304" pitchFamily="18" charset="0"/>
              </a:rPr>
              <a:t>,-</a:t>
            </a:r>
            <a:r>
              <a:rPr lang="hu-HU" altLang="hu-HU" sz="1800" dirty="0" smtClean="0">
                <a:cs typeface="Times New Roman" panose="02020603050405020304" pitchFamily="18" charset="0"/>
              </a:rPr>
              <a:t>0.2</a:t>
            </a:r>
            <a:r>
              <a:rPr lang="en-US" altLang="hu-HU" sz="1800" dirty="0">
                <a:cs typeface="Times New Roman" panose="02020603050405020304" pitchFamily="18" charset="0"/>
              </a:rPr>
              <a:t>)</a:t>
            </a:r>
            <a:endParaRPr lang="en-US" sz="1800" dirty="0">
              <a:cs typeface="Times New Roman" panose="02020603050405020304" pitchFamily="18" charset="0"/>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10" grpId="0"/>
      <p:bldP spid="11" grpId="0" animBg="1"/>
      <p:bldP spid="12" grpId="0" animBg="1"/>
      <p:bldP spid="13" grpId="0" animBg="1"/>
      <p:bldP spid="14" grpId="0" animBg="1"/>
      <p:bldP spid="15" grpId="0" animBg="1"/>
      <p:bldP spid="16" grpId="0"/>
      <p:bldP spid="17" grpId="0"/>
      <p:bldP spid="18" grpId="0" animBg="1"/>
      <p:bldP spid="19" grpId="0" animBg="1"/>
      <p:bldP spid="20" grpId="0" animBg="1"/>
      <p:bldP spid="21" grpId="0" animBg="1"/>
      <p:bldP spid="22" grpId="0" animBg="1"/>
      <p:bldP spid="23" grpId="0" animBg="1"/>
      <p:bldP spid="24" grpId="0" animBg="1"/>
      <p:bldP spid="25" grpId="0" animBg="1"/>
      <p:bldP spid="26" grpId="0" animBg="1"/>
      <p:bldP spid="3" grpId="0"/>
      <p:bldP spid="4"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églalap 9"/>
          <p:cNvSpPr/>
          <p:nvPr/>
        </p:nvSpPr>
        <p:spPr>
          <a:xfrm>
            <a:off x="6921261" y="612822"/>
            <a:ext cx="1944216" cy="15444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v</a:t>
            </a:r>
            <a:r>
              <a:rPr lang="en-US" sz="2400" dirty="0" err="1" smtClean="0">
                <a:solidFill>
                  <a:schemeClr val="tx1"/>
                </a:solidFill>
              </a:rPr>
              <a:t>bo</a:t>
            </a:r>
            <a:endParaRPr lang="en-US" sz="2400" dirty="0" smtClean="0">
              <a:solidFill>
                <a:schemeClr val="tx1"/>
              </a:solidFill>
            </a:endParaRPr>
          </a:p>
          <a:p>
            <a:pPr algn="ctr"/>
            <a:endParaRPr lang="en-US" sz="2400" dirty="0" smtClean="0">
              <a:solidFill>
                <a:schemeClr val="tx1"/>
              </a:solidFill>
            </a:endParaRPr>
          </a:p>
          <a:p>
            <a:pPr algn="ctr"/>
            <a:endParaRPr lang="en-US" sz="2400" dirty="0" smtClean="0">
              <a:solidFill>
                <a:schemeClr val="tx1"/>
              </a:solidFill>
            </a:endParaRPr>
          </a:p>
          <a:p>
            <a:pPr algn="ctr"/>
            <a:endParaRPr lang="en-US" sz="2400" dirty="0" smtClean="0">
              <a:solidFill>
                <a:schemeClr val="tx1"/>
              </a:solidFill>
            </a:endParaRPr>
          </a:p>
        </p:txBody>
      </p:sp>
      <p:sp>
        <p:nvSpPr>
          <p:cNvPr id="2" name="Cím 1"/>
          <p:cNvSpPr>
            <a:spLocks noGrp="1"/>
          </p:cNvSpPr>
          <p:nvPr>
            <p:ph type="title"/>
          </p:nvPr>
        </p:nvSpPr>
        <p:spPr>
          <a:xfrm>
            <a:off x="457200" y="8620"/>
            <a:ext cx="8229600" cy="1143000"/>
          </a:xfrm>
        </p:spPr>
        <p:txBody>
          <a:bodyPr/>
          <a:lstStyle/>
          <a:p>
            <a:r>
              <a:rPr lang="hu-HU" dirty="0" err="1" smtClean="0">
                <a:solidFill>
                  <a:srgbClr val="FF0000"/>
                </a:solidFill>
                <a:latin typeface="+mn-lt"/>
                <a:cs typeface="Courier New" panose="02070309020205020404" pitchFamily="49" charset="0"/>
              </a:rPr>
              <a:t>onInitialization</a:t>
            </a:r>
            <a:r>
              <a:rPr lang="hu-HU" dirty="0" smtClean="0">
                <a:solidFill>
                  <a:srgbClr val="FF0000"/>
                </a:solidFill>
                <a:latin typeface="+mn-lt"/>
                <a:cs typeface="Courier New" panose="02070309020205020404" pitchFamily="49" charset="0"/>
              </a:rPr>
              <a:t>()</a:t>
            </a:r>
            <a:endParaRPr lang="hu-HU" dirty="0">
              <a:solidFill>
                <a:srgbClr val="FF0000"/>
              </a:solidFill>
              <a:latin typeface="+mn-lt"/>
            </a:endParaRPr>
          </a:p>
        </p:txBody>
      </p:sp>
      <p:sp>
        <p:nvSpPr>
          <p:cNvPr id="3" name="Szövegdoboz 2"/>
          <p:cNvSpPr txBox="1"/>
          <p:nvPr/>
        </p:nvSpPr>
        <p:spPr>
          <a:xfrm>
            <a:off x="136914" y="908721"/>
            <a:ext cx="9145452" cy="5632311"/>
          </a:xfrm>
          <a:prstGeom prst="rect">
            <a:avLst/>
          </a:prstGeom>
          <a:noFill/>
        </p:spPr>
        <p:txBody>
          <a:bodyPr wrap="none" rtlCol="0">
            <a:spAutoFit/>
          </a:bodyPr>
          <a:lstStyle/>
          <a:p>
            <a:r>
              <a:rPr lang="en-US" altLang="hu-HU" sz="1800" b="1" dirty="0">
                <a:latin typeface="Courier New" pitchFamily="49" charset="0"/>
                <a:cs typeface="Courier New" pitchFamily="49" charset="0"/>
              </a:rPr>
              <a:t>unsigned </a:t>
            </a:r>
            <a:r>
              <a:rPr lang="en-US" altLang="hu-HU" sz="1800" b="1" dirty="0" err="1">
                <a:latin typeface="Courier New" pitchFamily="49" charset="0"/>
                <a:cs typeface="Courier New" pitchFamily="49" charset="0"/>
              </a:rPr>
              <a:t>int</a:t>
            </a:r>
            <a:r>
              <a:rPr lang="en-US" altLang="hu-HU" sz="1800" b="1" dirty="0">
                <a:latin typeface="Courier New" pitchFamily="49" charset="0"/>
                <a:cs typeface="Courier New" pitchFamily="49" charset="0"/>
              </a:rPr>
              <a:t> </a:t>
            </a:r>
            <a:r>
              <a:rPr lang="en-US" altLang="hu-HU" sz="1800" b="1" dirty="0" err="1" smtClean="0">
                <a:latin typeface="Courier New" pitchFamily="49" charset="0"/>
                <a:cs typeface="Courier New" pitchFamily="49" charset="0"/>
              </a:rPr>
              <a:t>shaderProgram</a:t>
            </a:r>
            <a:r>
              <a:rPr lang="en-US" altLang="hu-HU" sz="1800" b="1" dirty="0" smtClean="0">
                <a:latin typeface="Courier New" pitchFamily="49" charset="0"/>
                <a:cs typeface="Courier New" pitchFamily="49" charset="0"/>
              </a:rPr>
              <a:t>;</a:t>
            </a:r>
          </a:p>
          <a:p>
            <a:r>
              <a:rPr lang="en-US" altLang="hu-HU" sz="1800" b="1" dirty="0" smtClean="0">
                <a:latin typeface="Courier New" pitchFamily="49" charset="0"/>
                <a:cs typeface="Courier New" pitchFamily="49" charset="0"/>
              </a:rPr>
              <a:t>unsigned </a:t>
            </a:r>
            <a:r>
              <a:rPr lang="en-US" altLang="hu-HU" sz="1800" b="1" dirty="0" err="1" smtClean="0">
                <a:latin typeface="Courier New" pitchFamily="49" charset="0"/>
                <a:cs typeface="Courier New" pitchFamily="49" charset="0"/>
              </a:rPr>
              <a:t>int</a:t>
            </a:r>
            <a:r>
              <a:rPr lang="en-US" altLang="hu-HU" sz="1800" b="1" dirty="0" smtClean="0">
                <a:latin typeface="Courier New" pitchFamily="49" charset="0"/>
                <a:cs typeface="Courier New" pitchFamily="49" charset="0"/>
              </a:rPr>
              <a:t> </a:t>
            </a:r>
            <a:r>
              <a:rPr lang="en-US" altLang="hu-HU" sz="1800" b="1" dirty="0" err="1" smtClean="0">
                <a:latin typeface="Courier New" pitchFamily="49" charset="0"/>
                <a:cs typeface="Courier New" pitchFamily="49" charset="0"/>
              </a:rPr>
              <a:t>vao</a:t>
            </a:r>
            <a:r>
              <a:rPr lang="en-US" altLang="hu-HU" sz="1800" b="1" dirty="0" smtClean="0">
                <a:latin typeface="Courier New" pitchFamily="49" charset="0"/>
                <a:cs typeface="Courier New" pitchFamily="49" charset="0"/>
              </a:rPr>
              <a:t>; </a:t>
            </a:r>
            <a:r>
              <a:rPr lang="en-US" altLang="hu-HU" sz="1800" b="1" dirty="0">
                <a:latin typeface="Courier New" pitchFamily="49" charset="0"/>
                <a:cs typeface="Courier New" pitchFamily="49" charset="0"/>
              </a:rPr>
              <a:t>// </a:t>
            </a:r>
            <a:r>
              <a:rPr lang="hu-HU" altLang="hu-HU" sz="1800" b="1" dirty="0" err="1" smtClean="0">
                <a:latin typeface="Courier New" pitchFamily="49" charset="0"/>
                <a:cs typeface="Courier New" pitchFamily="49" charset="0"/>
              </a:rPr>
              <a:t>virtual</a:t>
            </a:r>
            <a:r>
              <a:rPr lang="hu-HU" altLang="hu-HU" sz="1800" b="1" dirty="0" smtClean="0">
                <a:latin typeface="Courier New" pitchFamily="49" charset="0"/>
                <a:cs typeface="Courier New" pitchFamily="49" charset="0"/>
              </a:rPr>
              <a:t> </a:t>
            </a:r>
            <a:r>
              <a:rPr lang="hu-HU" altLang="hu-HU" sz="1800" b="1" dirty="0" err="1" smtClean="0">
                <a:latin typeface="Courier New" pitchFamily="49" charset="0"/>
                <a:cs typeface="Courier New" pitchFamily="49" charset="0"/>
              </a:rPr>
              <a:t>world</a:t>
            </a:r>
            <a:r>
              <a:rPr lang="hu-HU" altLang="hu-HU" sz="1800" b="1" dirty="0" smtClean="0">
                <a:latin typeface="Courier New" pitchFamily="49" charset="0"/>
                <a:cs typeface="Courier New" pitchFamily="49" charset="0"/>
              </a:rPr>
              <a:t> </a:t>
            </a:r>
            <a:r>
              <a:rPr lang="hu-HU" altLang="hu-HU" sz="1800" b="1" dirty="0" err="1" smtClean="0">
                <a:latin typeface="Courier New" pitchFamily="49" charset="0"/>
                <a:cs typeface="Courier New" pitchFamily="49" charset="0"/>
              </a:rPr>
              <a:t>on</a:t>
            </a:r>
            <a:r>
              <a:rPr lang="hu-HU" altLang="hu-HU" sz="1800" b="1" dirty="0" smtClean="0">
                <a:latin typeface="Courier New" pitchFamily="49" charset="0"/>
                <a:cs typeface="Courier New" pitchFamily="49" charset="0"/>
              </a:rPr>
              <a:t> </a:t>
            </a:r>
            <a:r>
              <a:rPr lang="hu-HU" altLang="hu-HU" sz="1800" b="1" dirty="0" err="1" smtClean="0">
                <a:latin typeface="Courier New" pitchFamily="49" charset="0"/>
                <a:cs typeface="Courier New" pitchFamily="49" charset="0"/>
              </a:rPr>
              <a:t>the</a:t>
            </a:r>
            <a:r>
              <a:rPr lang="hu-HU" altLang="hu-HU" sz="1800" b="1" dirty="0" smtClean="0">
                <a:latin typeface="Courier New" pitchFamily="49" charset="0"/>
                <a:cs typeface="Courier New" pitchFamily="49" charset="0"/>
              </a:rPr>
              <a:t> GPU</a:t>
            </a:r>
            <a:endParaRPr lang="en-US" altLang="hu-HU" sz="1800" b="1" dirty="0">
              <a:latin typeface="Courier New" pitchFamily="49" charset="0"/>
              <a:cs typeface="Courier New" pitchFamily="49" charset="0"/>
            </a:endParaRPr>
          </a:p>
          <a:p>
            <a:endParaRPr lang="en-US" altLang="hu-HU" sz="1800" b="1" dirty="0">
              <a:latin typeface="Courier New" pitchFamily="49" charset="0"/>
              <a:cs typeface="Courier New" pitchFamily="49" charset="0"/>
            </a:endParaRPr>
          </a:p>
          <a:p>
            <a:r>
              <a:rPr lang="en-US" altLang="hu-HU" sz="1800" b="1" u="sng" dirty="0" smtClean="0">
                <a:latin typeface="Courier New" pitchFamily="49" charset="0"/>
                <a:cs typeface="Courier New" pitchFamily="49" charset="0"/>
              </a:rPr>
              <a:t>void </a:t>
            </a:r>
            <a:r>
              <a:rPr lang="hu-HU" sz="1800" b="1" u="sng" dirty="0" err="1" smtClean="0">
                <a:latin typeface="Courier New" panose="02070309020205020404" pitchFamily="49" charset="0"/>
                <a:cs typeface="Courier New" panose="02070309020205020404" pitchFamily="49" charset="0"/>
              </a:rPr>
              <a:t>onInitialization</a:t>
            </a:r>
            <a:r>
              <a:rPr lang="hu-HU" sz="1800" b="1" u="sng" dirty="0" smtClean="0">
                <a:latin typeface="Courier New" panose="02070309020205020404" pitchFamily="49" charset="0"/>
                <a:cs typeface="Courier New" panose="02070309020205020404" pitchFamily="49" charset="0"/>
              </a:rPr>
              <a:t>()</a:t>
            </a:r>
            <a:r>
              <a:rPr lang="en-US" sz="1800" b="1" u="sng" dirty="0" smtClean="0">
                <a:latin typeface="Courier New" panose="02070309020205020404" pitchFamily="49" charset="0"/>
                <a:cs typeface="Courier New" panose="02070309020205020404" pitchFamily="49" charset="0"/>
              </a:rPr>
              <a:t> {</a:t>
            </a:r>
          </a:p>
          <a:p>
            <a:r>
              <a:rPr lang="en-US" altLang="hu-HU" sz="1800" b="1" dirty="0" smtClean="0">
                <a:latin typeface="Courier New" pitchFamily="49" charset="0"/>
                <a:cs typeface="Courier New" pitchFamily="49" charset="0"/>
              </a:rPr>
              <a:t>   </a:t>
            </a:r>
            <a:r>
              <a:rPr lang="hu-HU" altLang="hu-HU" sz="1800" b="1" dirty="0" err="1" smtClean="0">
                <a:latin typeface="Courier New" pitchFamily="49" charset="0"/>
                <a:cs typeface="Courier New" pitchFamily="49" charset="0"/>
              </a:rPr>
              <a:t>glGenVertexArrays</a:t>
            </a:r>
            <a:r>
              <a:rPr lang="hu-HU" altLang="hu-HU" sz="1800" b="1" dirty="0" smtClean="0">
                <a:latin typeface="Courier New" pitchFamily="49" charset="0"/>
                <a:cs typeface="Courier New" pitchFamily="49" charset="0"/>
              </a:rPr>
              <a:t>(1</a:t>
            </a:r>
            <a:r>
              <a:rPr lang="hu-HU" altLang="hu-HU" sz="1800" b="1" dirty="0">
                <a:latin typeface="Courier New" pitchFamily="49" charset="0"/>
                <a:cs typeface="Courier New" pitchFamily="49" charset="0"/>
              </a:rPr>
              <a:t>, </a:t>
            </a:r>
            <a:r>
              <a:rPr lang="hu-HU" altLang="hu-HU" sz="1800" b="1" dirty="0" err="1">
                <a:latin typeface="Courier New" pitchFamily="49" charset="0"/>
                <a:cs typeface="Courier New" pitchFamily="49" charset="0"/>
              </a:rPr>
              <a:t>&amp;vao</a:t>
            </a:r>
            <a:r>
              <a:rPr lang="hu-HU" altLang="hu-HU" sz="1800" b="1" dirty="0">
                <a:latin typeface="Courier New" pitchFamily="49" charset="0"/>
                <a:cs typeface="Courier New" pitchFamily="49" charset="0"/>
              </a:rPr>
              <a:t>);</a:t>
            </a:r>
          </a:p>
          <a:p>
            <a:r>
              <a:rPr lang="hu-HU" altLang="hu-HU" sz="1800" b="1" dirty="0">
                <a:latin typeface="Courier New" pitchFamily="49" charset="0"/>
                <a:cs typeface="Courier New" pitchFamily="49" charset="0"/>
              </a:rPr>
              <a:t>   </a:t>
            </a:r>
            <a:r>
              <a:rPr lang="hu-HU" altLang="hu-HU" sz="1800" b="1" dirty="0" err="1" smtClean="0">
                <a:latin typeface="Courier New" pitchFamily="49" charset="0"/>
                <a:cs typeface="Courier New" pitchFamily="49" charset="0"/>
              </a:rPr>
              <a:t>glBindVertexArray</a:t>
            </a:r>
            <a:r>
              <a:rPr lang="hu-HU" altLang="hu-HU" sz="1800" b="1" dirty="0" smtClean="0">
                <a:latin typeface="Courier New" pitchFamily="49" charset="0"/>
                <a:cs typeface="Courier New" pitchFamily="49" charset="0"/>
              </a:rPr>
              <a:t>(</a:t>
            </a:r>
            <a:r>
              <a:rPr lang="hu-HU" altLang="hu-HU" sz="1800" b="1" dirty="0" err="1" smtClean="0">
                <a:latin typeface="Courier New" pitchFamily="49" charset="0"/>
                <a:cs typeface="Courier New" pitchFamily="49" charset="0"/>
              </a:rPr>
              <a:t>vao</a:t>
            </a:r>
            <a:r>
              <a:rPr lang="hu-HU" altLang="hu-HU" sz="1800" b="1" dirty="0" smtClean="0">
                <a:latin typeface="Courier New" pitchFamily="49" charset="0"/>
                <a:cs typeface="Courier New" pitchFamily="49" charset="0"/>
              </a:rPr>
              <a:t>); </a:t>
            </a:r>
            <a:r>
              <a:rPr lang="en-US" altLang="hu-HU" sz="1800" b="1" dirty="0" smtClean="0">
                <a:latin typeface="Courier New" pitchFamily="49" charset="0"/>
                <a:cs typeface="Courier New" pitchFamily="49" charset="0"/>
              </a:rPr>
              <a:t>// make it active</a:t>
            </a:r>
            <a:endParaRPr lang="hu-HU" altLang="hu-HU" sz="1800" b="1" dirty="0">
              <a:latin typeface="Courier New" pitchFamily="49" charset="0"/>
              <a:cs typeface="Courier New" pitchFamily="49" charset="0"/>
            </a:endParaRPr>
          </a:p>
          <a:p>
            <a:r>
              <a:rPr lang="hu-HU" altLang="hu-HU" sz="1800" b="1" dirty="0">
                <a:latin typeface="Courier New" pitchFamily="49" charset="0"/>
                <a:cs typeface="Courier New" pitchFamily="49" charset="0"/>
              </a:rPr>
              <a:t>   </a:t>
            </a:r>
          </a:p>
          <a:p>
            <a:r>
              <a:rPr lang="en-US" altLang="hu-HU" sz="1800" b="1" dirty="0">
                <a:latin typeface="Courier New" pitchFamily="49" charset="0"/>
                <a:cs typeface="Courier New" pitchFamily="49" charset="0"/>
              </a:rPr>
              <a:t> </a:t>
            </a:r>
            <a:r>
              <a:rPr lang="en-US" altLang="hu-HU" sz="1800" b="1" dirty="0" smtClean="0">
                <a:latin typeface="Courier New" pitchFamily="49" charset="0"/>
                <a:cs typeface="Courier New" pitchFamily="49" charset="0"/>
              </a:rPr>
              <a:t>  </a:t>
            </a:r>
            <a:r>
              <a:rPr lang="hu-HU" altLang="hu-HU" sz="1800" b="1" dirty="0" err="1" smtClean="0">
                <a:latin typeface="Courier New" pitchFamily="49" charset="0"/>
                <a:cs typeface="Courier New" pitchFamily="49" charset="0"/>
              </a:rPr>
              <a:t>unsigned</a:t>
            </a:r>
            <a:r>
              <a:rPr lang="hu-HU" altLang="hu-HU" sz="1800" b="1" dirty="0" smtClean="0">
                <a:latin typeface="Courier New" pitchFamily="49" charset="0"/>
                <a:cs typeface="Courier New" pitchFamily="49" charset="0"/>
              </a:rPr>
              <a:t> int </a:t>
            </a:r>
            <a:r>
              <a:rPr lang="hu-HU" altLang="hu-HU" sz="1800" b="1" dirty="0" err="1" smtClean="0">
                <a:latin typeface="Courier New" pitchFamily="49" charset="0"/>
                <a:cs typeface="Courier New" pitchFamily="49" charset="0"/>
              </a:rPr>
              <a:t>vbo</a:t>
            </a:r>
            <a:r>
              <a:rPr lang="hu-HU" altLang="hu-HU" sz="1800" b="1" dirty="0">
                <a:latin typeface="Courier New" pitchFamily="49" charset="0"/>
                <a:cs typeface="Courier New" pitchFamily="49" charset="0"/>
              </a:rPr>
              <a:t>;// </a:t>
            </a:r>
            <a:r>
              <a:rPr lang="hu-HU" altLang="hu-HU" sz="1800" b="1" dirty="0" err="1">
                <a:latin typeface="Courier New" pitchFamily="49" charset="0"/>
                <a:cs typeface="Courier New" pitchFamily="49" charset="0"/>
              </a:rPr>
              <a:t>vertex</a:t>
            </a:r>
            <a:r>
              <a:rPr lang="hu-HU" altLang="hu-HU" sz="1800" b="1" dirty="0">
                <a:latin typeface="Courier New" pitchFamily="49" charset="0"/>
                <a:cs typeface="Courier New" pitchFamily="49" charset="0"/>
              </a:rPr>
              <a:t> </a:t>
            </a:r>
            <a:r>
              <a:rPr lang="hu-HU" altLang="hu-HU" sz="1800" b="1" dirty="0" err="1">
                <a:latin typeface="Courier New" pitchFamily="49" charset="0"/>
                <a:cs typeface="Courier New" pitchFamily="49" charset="0"/>
              </a:rPr>
              <a:t>buffer</a:t>
            </a:r>
            <a:r>
              <a:rPr lang="hu-HU" altLang="hu-HU" sz="1800" b="1" dirty="0">
                <a:latin typeface="Courier New" pitchFamily="49" charset="0"/>
                <a:cs typeface="Courier New" pitchFamily="49" charset="0"/>
              </a:rPr>
              <a:t> </a:t>
            </a:r>
            <a:r>
              <a:rPr lang="hu-HU" altLang="hu-HU" sz="1800" b="1" dirty="0" err="1">
                <a:latin typeface="Courier New" pitchFamily="49" charset="0"/>
                <a:cs typeface="Courier New" pitchFamily="49" charset="0"/>
              </a:rPr>
              <a:t>object</a:t>
            </a:r>
            <a:endParaRPr lang="hu-HU" altLang="hu-HU" sz="1800" b="1" dirty="0">
              <a:latin typeface="Courier New" pitchFamily="49" charset="0"/>
              <a:cs typeface="Courier New" pitchFamily="49" charset="0"/>
            </a:endParaRPr>
          </a:p>
          <a:p>
            <a:r>
              <a:rPr lang="hu-HU" altLang="hu-HU" sz="1800" b="1" dirty="0">
                <a:latin typeface="Courier New" pitchFamily="49" charset="0"/>
                <a:cs typeface="Courier New" pitchFamily="49" charset="0"/>
              </a:rPr>
              <a:t>   </a:t>
            </a:r>
            <a:r>
              <a:rPr lang="hu-HU" altLang="hu-HU" sz="1800" b="1" dirty="0" err="1" smtClean="0">
                <a:latin typeface="Courier New" pitchFamily="49" charset="0"/>
                <a:cs typeface="Courier New" pitchFamily="49" charset="0"/>
              </a:rPr>
              <a:t>glGenBuffers</a:t>
            </a:r>
            <a:r>
              <a:rPr lang="hu-HU" altLang="hu-HU" sz="1800" b="1" dirty="0" smtClean="0">
                <a:latin typeface="Courier New" pitchFamily="49" charset="0"/>
                <a:cs typeface="Courier New" pitchFamily="49" charset="0"/>
              </a:rPr>
              <a:t>(1</a:t>
            </a:r>
            <a:r>
              <a:rPr lang="hu-HU" altLang="hu-HU" sz="1800" b="1" dirty="0">
                <a:latin typeface="Courier New" pitchFamily="49" charset="0"/>
                <a:cs typeface="Courier New" pitchFamily="49" charset="0"/>
              </a:rPr>
              <a:t>, </a:t>
            </a:r>
            <a:r>
              <a:rPr lang="hu-HU" altLang="hu-HU" sz="1800" b="1" dirty="0" err="1">
                <a:latin typeface="Courier New" pitchFamily="49" charset="0"/>
                <a:cs typeface="Courier New" pitchFamily="49" charset="0"/>
              </a:rPr>
              <a:t>&amp;vbo</a:t>
            </a:r>
            <a:r>
              <a:rPr lang="hu-HU" altLang="hu-HU" sz="1800" b="1" dirty="0">
                <a:latin typeface="Courier New" pitchFamily="49" charset="0"/>
                <a:cs typeface="Courier New" pitchFamily="49" charset="0"/>
              </a:rPr>
              <a:t>); // </a:t>
            </a:r>
            <a:r>
              <a:rPr lang="hu-HU" altLang="hu-HU" sz="1800" b="1" dirty="0" err="1">
                <a:latin typeface="Courier New" pitchFamily="49" charset="0"/>
                <a:cs typeface="Courier New" pitchFamily="49" charset="0"/>
              </a:rPr>
              <a:t>Generate</a:t>
            </a:r>
            <a:r>
              <a:rPr lang="hu-HU" altLang="hu-HU" sz="1800" b="1" dirty="0">
                <a:latin typeface="Courier New" pitchFamily="49" charset="0"/>
                <a:cs typeface="Courier New" pitchFamily="49" charset="0"/>
              </a:rPr>
              <a:t> </a:t>
            </a:r>
            <a:r>
              <a:rPr lang="hu-HU" altLang="hu-HU" sz="1800" b="1" dirty="0" err="1">
                <a:latin typeface="Courier New" pitchFamily="49" charset="0"/>
                <a:cs typeface="Courier New" pitchFamily="49" charset="0"/>
              </a:rPr>
              <a:t>1</a:t>
            </a:r>
            <a:r>
              <a:rPr lang="hu-HU" altLang="hu-HU" sz="1800" b="1" dirty="0">
                <a:latin typeface="Courier New" pitchFamily="49" charset="0"/>
                <a:cs typeface="Courier New" pitchFamily="49" charset="0"/>
              </a:rPr>
              <a:t> </a:t>
            </a:r>
            <a:r>
              <a:rPr lang="hu-HU" altLang="hu-HU" sz="1800" b="1" dirty="0" err="1">
                <a:latin typeface="Courier New" pitchFamily="49" charset="0"/>
                <a:cs typeface="Courier New" pitchFamily="49" charset="0"/>
              </a:rPr>
              <a:t>buffer</a:t>
            </a:r>
            <a:endParaRPr lang="hu-HU" altLang="hu-HU" sz="1800" b="1" dirty="0">
              <a:latin typeface="Courier New" pitchFamily="49" charset="0"/>
              <a:cs typeface="Courier New" pitchFamily="49" charset="0"/>
            </a:endParaRPr>
          </a:p>
          <a:p>
            <a:r>
              <a:rPr lang="hu-HU" altLang="hu-HU" sz="1800" b="1" dirty="0">
                <a:latin typeface="Courier New" pitchFamily="49" charset="0"/>
                <a:cs typeface="Courier New" pitchFamily="49" charset="0"/>
              </a:rPr>
              <a:t>   </a:t>
            </a:r>
            <a:r>
              <a:rPr lang="en-US" altLang="hu-HU" sz="1800" b="1" dirty="0" err="1" smtClean="0">
                <a:latin typeface="Courier New" pitchFamily="49" charset="0"/>
                <a:cs typeface="Courier New" pitchFamily="49" charset="0"/>
              </a:rPr>
              <a:t>glBindBuffer</a:t>
            </a:r>
            <a:r>
              <a:rPr lang="en-US" altLang="hu-HU" sz="1800" b="1" dirty="0" smtClean="0">
                <a:latin typeface="Courier New" pitchFamily="49" charset="0"/>
                <a:cs typeface="Courier New" pitchFamily="49" charset="0"/>
              </a:rPr>
              <a:t>(GL_ARRAY_BUFFER</a:t>
            </a:r>
            <a:r>
              <a:rPr lang="en-US" altLang="hu-HU" sz="1800" b="1" dirty="0">
                <a:latin typeface="Courier New" pitchFamily="49" charset="0"/>
                <a:cs typeface="Courier New" pitchFamily="49" charset="0"/>
              </a:rPr>
              <a:t>, </a:t>
            </a:r>
            <a:r>
              <a:rPr lang="en-US" altLang="hu-HU" sz="1800" b="1" dirty="0" err="1">
                <a:latin typeface="Courier New" pitchFamily="49" charset="0"/>
                <a:cs typeface="Courier New" pitchFamily="49" charset="0"/>
              </a:rPr>
              <a:t>vbo</a:t>
            </a:r>
            <a:r>
              <a:rPr lang="en-US" altLang="hu-HU" sz="1800" b="1" dirty="0">
                <a:latin typeface="Courier New" pitchFamily="49" charset="0"/>
                <a:cs typeface="Courier New" pitchFamily="49" charset="0"/>
              </a:rPr>
              <a:t>); </a:t>
            </a:r>
            <a:endParaRPr lang="en-US" altLang="hu-HU" sz="1800" b="1" dirty="0" smtClean="0">
              <a:latin typeface="Courier New" pitchFamily="49" charset="0"/>
              <a:cs typeface="Courier New" pitchFamily="49" charset="0"/>
            </a:endParaRPr>
          </a:p>
          <a:p>
            <a:r>
              <a:rPr lang="en-US" altLang="hu-HU" sz="1800" b="1" i="1" dirty="0" smtClean="0">
                <a:latin typeface="Courier New" pitchFamily="49" charset="0"/>
                <a:cs typeface="Courier New" pitchFamily="49" charset="0"/>
              </a:rPr>
              <a:t>   </a:t>
            </a:r>
            <a:r>
              <a:rPr lang="en-US" altLang="hu-HU" sz="1800" b="1" i="1" dirty="0" smtClean="0">
                <a:solidFill>
                  <a:schemeClr val="tx2"/>
                </a:solidFill>
                <a:latin typeface="Courier New" pitchFamily="49" charset="0"/>
                <a:cs typeface="Courier New" pitchFamily="49" charset="0"/>
              </a:rPr>
              <a:t>// Geometry with 24 bytes (6 floats or 3 x 2 coordinates)</a:t>
            </a:r>
            <a:endParaRPr lang="en-US" altLang="hu-HU" sz="1800" b="1" i="1" dirty="0">
              <a:solidFill>
                <a:schemeClr val="tx2"/>
              </a:solidFill>
              <a:latin typeface="Courier New" pitchFamily="49" charset="0"/>
              <a:cs typeface="Courier New" pitchFamily="49" charset="0"/>
            </a:endParaRPr>
          </a:p>
          <a:p>
            <a:r>
              <a:rPr lang="hu-HU" altLang="hu-HU" sz="1800" b="1" dirty="0" smtClean="0">
                <a:solidFill>
                  <a:schemeClr val="tx2"/>
                </a:solidFill>
                <a:latin typeface="Courier New" pitchFamily="49" charset="0"/>
                <a:cs typeface="Courier New" pitchFamily="49" charset="0"/>
              </a:rPr>
              <a:t>   </a:t>
            </a:r>
            <a:r>
              <a:rPr lang="en-US" altLang="hu-HU" sz="1800" b="1" dirty="0" smtClean="0">
                <a:solidFill>
                  <a:schemeClr val="tx2"/>
                </a:solidFill>
                <a:latin typeface="Courier New" pitchFamily="49" charset="0"/>
                <a:cs typeface="Courier New" pitchFamily="49" charset="0"/>
              </a:rPr>
              <a:t>float </a:t>
            </a:r>
            <a:r>
              <a:rPr lang="en-US" altLang="hu-HU" sz="1800" b="1" dirty="0">
                <a:solidFill>
                  <a:schemeClr val="tx2"/>
                </a:solidFill>
                <a:latin typeface="Courier New" pitchFamily="49" charset="0"/>
                <a:cs typeface="Courier New" pitchFamily="49" charset="0"/>
              </a:rPr>
              <a:t>vertices[] = {-0.8,-0.8,</a:t>
            </a:r>
            <a:r>
              <a:rPr lang="hu-HU" altLang="hu-HU" sz="1800" b="1" dirty="0">
                <a:solidFill>
                  <a:schemeClr val="tx2"/>
                </a:solidFill>
                <a:latin typeface="Courier New" pitchFamily="49" charset="0"/>
                <a:cs typeface="Courier New" pitchFamily="49" charset="0"/>
              </a:rPr>
              <a:t> </a:t>
            </a:r>
            <a:r>
              <a:rPr lang="en-US" altLang="hu-HU" sz="1800" b="1" dirty="0">
                <a:solidFill>
                  <a:schemeClr val="tx2"/>
                </a:solidFill>
                <a:latin typeface="Courier New" pitchFamily="49" charset="0"/>
                <a:cs typeface="Courier New" pitchFamily="49" charset="0"/>
              </a:rPr>
              <a:t> </a:t>
            </a:r>
            <a:r>
              <a:rPr lang="hu-HU" altLang="hu-HU" sz="1800" b="1" dirty="0">
                <a:solidFill>
                  <a:schemeClr val="tx2"/>
                </a:solidFill>
                <a:latin typeface="Courier New" pitchFamily="49" charset="0"/>
                <a:cs typeface="Courier New" pitchFamily="49" charset="0"/>
              </a:rPr>
              <a:t>-0.6,1.0, </a:t>
            </a:r>
            <a:r>
              <a:rPr lang="en-US" altLang="hu-HU" sz="1800" b="1" dirty="0">
                <a:solidFill>
                  <a:schemeClr val="tx2"/>
                </a:solidFill>
                <a:latin typeface="Courier New" pitchFamily="49" charset="0"/>
                <a:cs typeface="Courier New" pitchFamily="49" charset="0"/>
              </a:rPr>
              <a:t> </a:t>
            </a:r>
            <a:r>
              <a:rPr lang="hu-HU" altLang="hu-HU" sz="1800" b="1" dirty="0">
                <a:solidFill>
                  <a:schemeClr val="tx2"/>
                </a:solidFill>
                <a:latin typeface="Courier New" pitchFamily="49" charset="0"/>
                <a:cs typeface="Courier New" pitchFamily="49" charset="0"/>
              </a:rPr>
              <a:t>0.8,-0.2};</a:t>
            </a:r>
          </a:p>
          <a:p>
            <a:r>
              <a:rPr lang="en-US" altLang="hu-HU" sz="1800" b="1" dirty="0">
                <a:solidFill>
                  <a:schemeClr val="tx2"/>
                </a:solidFill>
                <a:latin typeface="Courier New" pitchFamily="49" charset="0"/>
                <a:cs typeface="Courier New" pitchFamily="49" charset="0"/>
              </a:rPr>
              <a:t> </a:t>
            </a:r>
            <a:r>
              <a:rPr lang="en-US" altLang="hu-HU" sz="1800" b="1" dirty="0" smtClean="0">
                <a:solidFill>
                  <a:schemeClr val="tx2"/>
                </a:solidFill>
                <a:latin typeface="Courier New" pitchFamily="49" charset="0"/>
                <a:cs typeface="Courier New" pitchFamily="49" charset="0"/>
              </a:rPr>
              <a:t>  </a:t>
            </a:r>
            <a:r>
              <a:rPr lang="en-US" altLang="hu-HU" sz="1800" b="1" dirty="0" err="1" smtClean="0">
                <a:solidFill>
                  <a:schemeClr val="tx2"/>
                </a:solidFill>
                <a:latin typeface="Courier New" pitchFamily="49" charset="0"/>
                <a:cs typeface="Courier New" pitchFamily="49" charset="0"/>
              </a:rPr>
              <a:t>glBufferData</a:t>
            </a:r>
            <a:r>
              <a:rPr lang="en-US" altLang="hu-HU" sz="1800" b="1" dirty="0" smtClean="0">
                <a:solidFill>
                  <a:schemeClr val="tx2"/>
                </a:solidFill>
                <a:latin typeface="Courier New" pitchFamily="49" charset="0"/>
                <a:cs typeface="Courier New" pitchFamily="49" charset="0"/>
              </a:rPr>
              <a:t>(GL_ARRAY_BUFFER</a:t>
            </a:r>
            <a:r>
              <a:rPr lang="en-US" altLang="hu-HU" sz="1800" b="1" dirty="0">
                <a:solidFill>
                  <a:schemeClr val="tx2"/>
                </a:solidFill>
                <a:latin typeface="Courier New" pitchFamily="49" charset="0"/>
                <a:cs typeface="Courier New" pitchFamily="49" charset="0"/>
              </a:rPr>
              <a:t>, 	// </a:t>
            </a:r>
            <a:r>
              <a:rPr lang="en-US" altLang="hu-HU" sz="1800" b="1" dirty="0" smtClean="0">
                <a:solidFill>
                  <a:schemeClr val="tx2"/>
                </a:solidFill>
                <a:latin typeface="Courier New" pitchFamily="49" charset="0"/>
                <a:cs typeface="Courier New" pitchFamily="49" charset="0"/>
              </a:rPr>
              <a:t>Copy to GPU target</a:t>
            </a:r>
            <a:endParaRPr lang="en-US" altLang="hu-HU" sz="1800" b="1" dirty="0">
              <a:solidFill>
                <a:schemeClr val="tx2"/>
              </a:solidFill>
              <a:latin typeface="Courier New" pitchFamily="49" charset="0"/>
              <a:cs typeface="Courier New" pitchFamily="49" charset="0"/>
            </a:endParaRPr>
          </a:p>
          <a:p>
            <a:r>
              <a:rPr lang="en-US" altLang="hu-HU" sz="1800" b="1" dirty="0">
                <a:solidFill>
                  <a:schemeClr val="tx2"/>
                </a:solidFill>
                <a:latin typeface="Courier New" pitchFamily="49" charset="0"/>
                <a:cs typeface="Courier New" pitchFamily="49" charset="0"/>
              </a:rPr>
              <a:t>                </a:t>
            </a:r>
            <a:r>
              <a:rPr lang="en-US" altLang="hu-HU" sz="1800" b="1" dirty="0" err="1" smtClean="0">
                <a:solidFill>
                  <a:schemeClr val="tx2"/>
                </a:solidFill>
                <a:latin typeface="Courier New" pitchFamily="49" charset="0"/>
                <a:cs typeface="Courier New" pitchFamily="49" charset="0"/>
              </a:rPr>
              <a:t>sizeof</a:t>
            </a:r>
            <a:r>
              <a:rPr lang="en-US" altLang="hu-HU" sz="1800" b="1" dirty="0" smtClean="0">
                <a:solidFill>
                  <a:schemeClr val="tx2"/>
                </a:solidFill>
                <a:latin typeface="Courier New" pitchFamily="49" charset="0"/>
                <a:cs typeface="Courier New" pitchFamily="49" charset="0"/>
              </a:rPr>
              <a:t>(vertices</a:t>
            </a:r>
            <a:r>
              <a:rPr lang="en-US" altLang="hu-HU" sz="1800" b="1" dirty="0">
                <a:solidFill>
                  <a:schemeClr val="tx2"/>
                </a:solidFill>
                <a:latin typeface="Courier New" pitchFamily="49" charset="0"/>
                <a:cs typeface="Courier New" pitchFamily="49" charset="0"/>
              </a:rPr>
              <a:t>), </a:t>
            </a:r>
            <a:r>
              <a:rPr lang="en-US" altLang="hu-HU" sz="1800" b="1" dirty="0" smtClean="0">
                <a:solidFill>
                  <a:schemeClr val="tx2"/>
                </a:solidFill>
                <a:latin typeface="Courier New" pitchFamily="49" charset="0"/>
                <a:cs typeface="Courier New" pitchFamily="49" charset="0"/>
              </a:rPr>
              <a:t>// </a:t>
            </a:r>
            <a:r>
              <a:rPr lang="en-US" altLang="hu-HU" sz="1800" b="1" dirty="0">
                <a:solidFill>
                  <a:schemeClr val="tx2"/>
                </a:solidFill>
                <a:latin typeface="Courier New" pitchFamily="49" charset="0"/>
                <a:cs typeface="Courier New" pitchFamily="49" charset="0"/>
              </a:rPr>
              <a:t># bytes</a:t>
            </a:r>
          </a:p>
          <a:p>
            <a:r>
              <a:rPr lang="en-US" altLang="hu-HU" sz="1800" b="1" dirty="0">
                <a:solidFill>
                  <a:schemeClr val="tx2"/>
                </a:solidFill>
                <a:latin typeface="Courier New" pitchFamily="49" charset="0"/>
                <a:cs typeface="Courier New" pitchFamily="49" charset="0"/>
              </a:rPr>
              <a:t>                </a:t>
            </a:r>
            <a:r>
              <a:rPr lang="en-US" altLang="hu-HU" sz="1800" b="1" dirty="0" smtClean="0">
                <a:solidFill>
                  <a:schemeClr val="tx2"/>
                </a:solidFill>
                <a:latin typeface="Courier New" pitchFamily="49" charset="0"/>
                <a:cs typeface="Courier New" pitchFamily="49" charset="0"/>
              </a:rPr>
              <a:t>vertices</a:t>
            </a:r>
            <a:r>
              <a:rPr lang="en-US" altLang="hu-HU" sz="1800" b="1" dirty="0">
                <a:solidFill>
                  <a:schemeClr val="tx2"/>
                </a:solidFill>
                <a:latin typeface="Courier New" pitchFamily="49" charset="0"/>
                <a:cs typeface="Courier New" pitchFamily="49" charset="0"/>
              </a:rPr>
              <a:t>,	      	// address</a:t>
            </a:r>
          </a:p>
          <a:p>
            <a:r>
              <a:rPr lang="en-US" altLang="hu-HU" sz="1800" b="1" dirty="0">
                <a:solidFill>
                  <a:schemeClr val="tx2"/>
                </a:solidFill>
                <a:latin typeface="Courier New" pitchFamily="49" charset="0"/>
                <a:cs typeface="Courier New" pitchFamily="49" charset="0"/>
              </a:rPr>
              <a:t>                </a:t>
            </a:r>
            <a:r>
              <a:rPr lang="en-US" altLang="hu-HU" sz="1800" b="1" dirty="0" smtClean="0">
                <a:solidFill>
                  <a:schemeClr val="tx2"/>
                </a:solidFill>
                <a:latin typeface="Courier New" pitchFamily="49" charset="0"/>
                <a:cs typeface="Courier New" pitchFamily="49" charset="0"/>
              </a:rPr>
              <a:t>GL_STATIC_DRAW</a:t>
            </a:r>
            <a:r>
              <a:rPr lang="en-US" altLang="hu-HU" sz="1800" b="1" dirty="0">
                <a:solidFill>
                  <a:schemeClr val="tx2"/>
                </a:solidFill>
                <a:latin typeface="Courier New" pitchFamily="49" charset="0"/>
                <a:cs typeface="Courier New" pitchFamily="49" charset="0"/>
              </a:rPr>
              <a:t>);	// we do not change </a:t>
            </a:r>
            <a:r>
              <a:rPr lang="en-US" altLang="hu-HU" sz="1800" b="1" dirty="0" smtClean="0">
                <a:solidFill>
                  <a:schemeClr val="tx2"/>
                </a:solidFill>
                <a:latin typeface="Courier New" pitchFamily="49" charset="0"/>
                <a:cs typeface="Courier New" pitchFamily="49" charset="0"/>
              </a:rPr>
              <a:t>later</a:t>
            </a:r>
          </a:p>
          <a:p>
            <a:r>
              <a:rPr lang="en-US" altLang="hu-HU" sz="1800" b="1" dirty="0" smtClean="0">
                <a:latin typeface="Courier New" pitchFamily="49" charset="0"/>
                <a:cs typeface="Courier New" pitchFamily="49" charset="0"/>
              </a:rPr>
              <a:t>   </a:t>
            </a:r>
            <a:r>
              <a:rPr lang="en-US" altLang="hu-HU" sz="1800" b="1" dirty="0" err="1" smtClean="0">
                <a:solidFill>
                  <a:srgbClr val="FF0000"/>
                </a:solidFill>
                <a:latin typeface="Courier New" pitchFamily="49" charset="0"/>
                <a:cs typeface="Courier New" pitchFamily="49" charset="0"/>
              </a:rPr>
              <a:t>glEnableVertexAttribArray</a:t>
            </a:r>
            <a:r>
              <a:rPr lang="en-US" altLang="hu-HU" sz="1800" b="1" dirty="0" smtClean="0">
                <a:solidFill>
                  <a:srgbClr val="FF0000"/>
                </a:solidFill>
                <a:latin typeface="Courier New" pitchFamily="49" charset="0"/>
                <a:cs typeface="Courier New" pitchFamily="49" charset="0"/>
              </a:rPr>
              <a:t>(0</a:t>
            </a:r>
            <a:r>
              <a:rPr lang="en-US" altLang="hu-HU" sz="1800" b="1" dirty="0">
                <a:solidFill>
                  <a:srgbClr val="FF0000"/>
                </a:solidFill>
                <a:latin typeface="Courier New" pitchFamily="49" charset="0"/>
                <a:cs typeface="Courier New" pitchFamily="49" charset="0"/>
              </a:rPr>
              <a:t>);  // </a:t>
            </a:r>
            <a:r>
              <a:rPr lang="en-US" altLang="hu-HU" sz="1800" b="1" dirty="0" err="1" smtClean="0">
                <a:solidFill>
                  <a:srgbClr val="FF0000"/>
                </a:solidFill>
                <a:latin typeface="Courier New" pitchFamily="49" charset="0"/>
                <a:cs typeface="Courier New" pitchFamily="49" charset="0"/>
              </a:rPr>
              <a:t>AttribArray</a:t>
            </a:r>
            <a:r>
              <a:rPr lang="en-US" altLang="hu-HU" sz="1800" b="1" dirty="0" smtClean="0">
                <a:solidFill>
                  <a:srgbClr val="FF0000"/>
                </a:solidFill>
                <a:latin typeface="Courier New" pitchFamily="49" charset="0"/>
                <a:cs typeface="Courier New" pitchFamily="49" charset="0"/>
              </a:rPr>
              <a:t> 0</a:t>
            </a:r>
            <a:endParaRPr lang="en-US" altLang="hu-HU" sz="1800" b="1" dirty="0">
              <a:solidFill>
                <a:srgbClr val="FF0000"/>
              </a:solidFill>
              <a:latin typeface="Courier New" pitchFamily="49" charset="0"/>
              <a:cs typeface="Courier New" pitchFamily="49" charset="0"/>
            </a:endParaRPr>
          </a:p>
          <a:p>
            <a:r>
              <a:rPr lang="en-US" altLang="hu-HU" sz="1800" b="1" dirty="0" smtClean="0">
                <a:latin typeface="Courier New" pitchFamily="49" charset="0"/>
                <a:cs typeface="Courier New" pitchFamily="49" charset="0"/>
              </a:rPr>
              <a:t>   </a:t>
            </a:r>
            <a:r>
              <a:rPr lang="en-US" altLang="hu-HU" sz="1800" b="1" dirty="0" err="1" smtClean="0">
                <a:solidFill>
                  <a:srgbClr val="FF0000"/>
                </a:solidFill>
                <a:latin typeface="Courier New" pitchFamily="49" charset="0"/>
                <a:cs typeface="Courier New" pitchFamily="49" charset="0"/>
              </a:rPr>
              <a:t>glVertexAttribPointer</a:t>
            </a:r>
            <a:r>
              <a:rPr lang="en-US" altLang="hu-HU" sz="1800" b="1" dirty="0" smtClean="0">
                <a:solidFill>
                  <a:srgbClr val="FF0000"/>
                </a:solidFill>
                <a:latin typeface="Courier New" pitchFamily="49" charset="0"/>
                <a:cs typeface="Courier New" pitchFamily="49" charset="0"/>
              </a:rPr>
              <a:t>(0</a:t>
            </a:r>
            <a:r>
              <a:rPr lang="en-US" altLang="hu-HU" sz="1800" b="1" dirty="0">
                <a:solidFill>
                  <a:srgbClr val="FF0000"/>
                </a:solidFill>
                <a:latin typeface="Courier New" pitchFamily="49" charset="0"/>
                <a:cs typeface="Courier New" pitchFamily="49" charset="0"/>
              </a:rPr>
              <a:t>,</a:t>
            </a:r>
            <a:r>
              <a:rPr lang="hu-HU" altLang="hu-HU" sz="1800" b="1" dirty="0">
                <a:solidFill>
                  <a:srgbClr val="FF0000"/>
                </a:solidFill>
                <a:latin typeface="Courier New" pitchFamily="49" charset="0"/>
                <a:cs typeface="Courier New" pitchFamily="49" charset="0"/>
              </a:rPr>
              <a:t> </a:t>
            </a:r>
            <a:r>
              <a:rPr lang="en-US" altLang="hu-HU" sz="1800" b="1" dirty="0">
                <a:solidFill>
                  <a:srgbClr val="FF0000"/>
                </a:solidFill>
                <a:latin typeface="Courier New" pitchFamily="49" charset="0"/>
                <a:cs typeface="Courier New" pitchFamily="49" charset="0"/>
              </a:rPr>
              <a:t>// </a:t>
            </a:r>
            <a:r>
              <a:rPr lang="en-US" altLang="hu-HU" sz="1800" b="1" dirty="0" err="1" smtClean="0">
                <a:solidFill>
                  <a:srgbClr val="FF0000"/>
                </a:solidFill>
                <a:latin typeface="Courier New" pitchFamily="49" charset="0"/>
                <a:cs typeface="Courier New" pitchFamily="49" charset="0"/>
              </a:rPr>
              <a:t>vbo</a:t>
            </a:r>
            <a:r>
              <a:rPr lang="en-US" altLang="hu-HU" sz="1800" b="1" dirty="0" smtClean="0">
                <a:solidFill>
                  <a:srgbClr val="FF0000"/>
                </a:solidFill>
                <a:latin typeface="Courier New" pitchFamily="49" charset="0"/>
                <a:cs typeface="Courier New" pitchFamily="49" charset="0"/>
              </a:rPr>
              <a:t> -&gt; </a:t>
            </a:r>
            <a:r>
              <a:rPr lang="en-US" altLang="hu-HU" sz="1800" b="1" dirty="0" err="1" smtClean="0">
                <a:solidFill>
                  <a:srgbClr val="FF0000"/>
                </a:solidFill>
                <a:latin typeface="Courier New" pitchFamily="49" charset="0"/>
                <a:cs typeface="Courier New" pitchFamily="49" charset="0"/>
              </a:rPr>
              <a:t>Attrib</a:t>
            </a:r>
            <a:r>
              <a:rPr lang="en-US" altLang="hu-HU" sz="1800" b="1" dirty="0" err="1">
                <a:solidFill>
                  <a:srgbClr val="FF0000"/>
                </a:solidFill>
                <a:latin typeface="Courier New" pitchFamily="49" charset="0"/>
                <a:cs typeface="Courier New" pitchFamily="49" charset="0"/>
              </a:rPr>
              <a:t>A</a:t>
            </a:r>
            <a:r>
              <a:rPr lang="en-US" altLang="hu-HU" sz="1800" b="1" dirty="0" err="1" smtClean="0">
                <a:solidFill>
                  <a:srgbClr val="FF0000"/>
                </a:solidFill>
                <a:latin typeface="Courier New" pitchFamily="49" charset="0"/>
                <a:cs typeface="Courier New" pitchFamily="49" charset="0"/>
              </a:rPr>
              <a:t>rray</a:t>
            </a:r>
            <a:r>
              <a:rPr lang="en-US" altLang="hu-HU" sz="1800" b="1" dirty="0" smtClean="0">
                <a:solidFill>
                  <a:srgbClr val="FF0000"/>
                </a:solidFill>
                <a:latin typeface="Courier New" pitchFamily="49" charset="0"/>
                <a:cs typeface="Courier New" pitchFamily="49" charset="0"/>
              </a:rPr>
              <a:t> 0</a:t>
            </a:r>
            <a:endParaRPr lang="hu-HU" altLang="hu-HU" sz="1800" b="1" dirty="0">
              <a:solidFill>
                <a:srgbClr val="FF0000"/>
              </a:solidFill>
              <a:latin typeface="Courier New" pitchFamily="49" charset="0"/>
              <a:cs typeface="Courier New" pitchFamily="49" charset="0"/>
            </a:endParaRPr>
          </a:p>
          <a:p>
            <a:r>
              <a:rPr lang="hu-HU" altLang="hu-HU" sz="1800" b="1" dirty="0">
                <a:solidFill>
                  <a:srgbClr val="FF0000"/>
                </a:solidFill>
                <a:latin typeface="Courier New" pitchFamily="49" charset="0"/>
                <a:cs typeface="Courier New" pitchFamily="49" charset="0"/>
              </a:rPr>
              <a:t>    </a:t>
            </a:r>
            <a:r>
              <a:rPr lang="en-US" altLang="hu-HU" sz="1800" b="1" dirty="0" smtClean="0">
                <a:solidFill>
                  <a:srgbClr val="FF0000"/>
                </a:solidFill>
                <a:latin typeface="Courier New" pitchFamily="49" charset="0"/>
                <a:cs typeface="Courier New" pitchFamily="49" charset="0"/>
              </a:rPr>
              <a:t> 2</a:t>
            </a:r>
            <a:r>
              <a:rPr lang="en-US" altLang="hu-HU" sz="1800" b="1" dirty="0">
                <a:solidFill>
                  <a:srgbClr val="FF0000"/>
                </a:solidFill>
                <a:latin typeface="Courier New" pitchFamily="49" charset="0"/>
                <a:cs typeface="Courier New" pitchFamily="49" charset="0"/>
              </a:rPr>
              <a:t>, GL_FLOAT, GL_FALSE</a:t>
            </a:r>
            <a:r>
              <a:rPr lang="en-US" altLang="hu-HU" sz="1800" b="1" dirty="0" smtClean="0">
                <a:solidFill>
                  <a:srgbClr val="FF0000"/>
                </a:solidFill>
                <a:latin typeface="Courier New" pitchFamily="49" charset="0"/>
                <a:cs typeface="Courier New" pitchFamily="49" charset="0"/>
              </a:rPr>
              <a:t>, // </a:t>
            </a:r>
            <a:r>
              <a:rPr lang="en-US" altLang="hu-HU" sz="1800" b="1" dirty="0">
                <a:solidFill>
                  <a:srgbClr val="FF0000"/>
                </a:solidFill>
                <a:latin typeface="Courier New" pitchFamily="49" charset="0"/>
                <a:cs typeface="Courier New" pitchFamily="49" charset="0"/>
              </a:rPr>
              <a:t>two </a:t>
            </a:r>
            <a:r>
              <a:rPr lang="en-US" altLang="hu-HU" sz="1800" b="1" dirty="0" smtClean="0">
                <a:solidFill>
                  <a:srgbClr val="FF0000"/>
                </a:solidFill>
                <a:latin typeface="Courier New" pitchFamily="49" charset="0"/>
                <a:cs typeface="Courier New" pitchFamily="49" charset="0"/>
              </a:rPr>
              <a:t>floats/</a:t>
            </a:r>
            <a:r>
              <a:rPr lang="en-US" altLang="hu-HU" sz="1800" b="1" dirty="0" err="1" smtClean="0">
                <a:solidFill>
                  <a:srgbClr val="FF0000"/>
                </a:solidFill>
                <a:latin typeface="Courier New" pitchFamily="49" charset="0"/>
                <a:cs typeface="Courier New" pitchFamily="49" charset="0"/>
              </a:rPr>
              <a:t>attrib</a:t>
            </a:r>
            <a:r>
              <a:rPr lang="en-US" altLang="hu-HU" sz="1800" b="1" dirty="0" smtClean="0">
                <a:solidFill>
                  <a:srgbClr val="FF0000"/>
                </a:solidFill>
                <a:latin typeface="Courier New" pitchFamily="49" charset="0"/>
                <a:cs typeface="Courier New" pitchFamily="49" charset="0"/>
              </a:rPr>
              <a:t>, not </a:t>
            </a:r>
            <a:r>
              <a:rPr lang="en-US" altLang="hu-HU" sz="1800" b="1" dirty="0">
                <a:solidFill>
                  <a:srgbClr val="FF0000"/>
                </a:solidFill>
                <a:latin typeface="Courier New" pitchFamily="49" charset="0"/>
                <a:cs typeface="Courier New" pitchFamily="49" charset="0"/>
              </a:rPr>
              <a:t>fixed-point</a:t>
            </a:r>
          </a:p>
          <a:p>
            <a:r>
              <a:rPr lang="en-US" altLang="hu-HU" sz="1800" b="1" dirty="0">
                <a:solidFill>
                  <a:srgbClr val="FF0000"/>
                </a:solidFill>
                <a:latin typeface="Courier New" pitchFamily="49" charset="0"/>
                <a:cs typeface="Courier New" pitchFamily="49" charset="0"/>
              </a:rPr>
              <a:t>     0, </a:t>
            </a:r>
            <a:r>
              <a:rPr lang="en-US" altLang="hu-HU" sz="1800" b="1" dirty="0" smtClean="0">
                <a:solidFill>
                  <a:srgbClr val="FF0000"/>
                </a:solidFill>
                <a:latin typeface="Courier New" pitchFamily="49" charset="0"/>
                <a:cs typeface="Courier New" pitchFamily="49" charset="0"/>
              </a:rPr>
              <a:t>NULL); </a:t>
            </a:r>
            <a:r>
              <a:rPr lang="en-US" altLang="hu-HU" sz="1800" b="1" dirty="0">
                <a:solidFill>
                  <a:srgbClr val="FF0000"/>
                </a:solidFill>
                <a:latin typeface="Courier New" pitchFamily="49" charset="0"/>
                <a:cs typeface="Courier New" pitchFamily="49" charset="0"/>
              </a:rPr>
              <a:t>	</a:t>
            </a:r>
            <a:r>
              <a:rPr lang="en-US" altLang="hu-HU" sz="1800" b="1" dirty="0" smtClean="0">
                <a:solidFill>
                  <a:srgbClr val="FF0000"/>
                </a:solidFill>
                <a:latin typeface="Courier New" pitchFamily="49" charset="0"/>
                <a:cs typeface="Courier New" pitchFamily="49" charset="0"/>
              </a:rPr>
              <a:t>	</a:t>
            </a:r>
            <a:r>
              <a:rPr lang="en-US" altLang="hu-HU" sz="1800" b="1" dirty="0">
                <a:solidFill>
                  <a:srgbClr val="FF0000"/>
                </a:solidFill>
                <a:latin typeface="Courier New" pitchFamily="49" charset="0"/>
                <a:cs typeface="Courier New" pitchFamily="49" charset="0"/>
              </a:rPr>
              <a:t> </a:t>
            </a:r>
            <a:r>
              <a:rPr lang="en-US" altLang="hu-HU" sz="1800" b="1" dirty="0" smtClean="0">
                <a:solidFill>
                  <a:srgbClr val="FF0000"/>
                </a:solidFill>
                <a:latin typeface="Courier New" pitchFamily="49" charset="0"/>
                <a:cs typeface="Courier New" pitchFamily="49" charset="0"/>
              </a:rPr>
              <a:t>// stride, offset: tightly packed</a:t>
            </a:r>
          </a:p>
        </p:txBody>
      </p:sp>
      <p:sp>
        <p:nvSpPr>
          <p:cNvPr id="4" name="Téglalap 3"/>
          <p:cNvSpPr/>
          <p:nvPr/>
        </p:nvSpPr>
        <p:spPr>
          <a:xfrm>
            <a:off x="6912260" y="622311"/>
            <a:ext cx="1944216" cy="154445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2"/>
                </a:solidFill>
              </a:rPr>
              <a:t>v</a:t>
            </a:r>
            <a:r>
              <a:rPr lang="en-US" sz="2400" dirty="0" err="1" smtClean="0">
                <a:solidFill>
                  <a:schemeClr val="tx2"/>
                </a:solidFill>
              </a:rPr>
              <a:t>bo</a:t>
            </a:r>
            <a:endParaRPr lang="en-US" sz="2400" dirty="0" smtClean="0">
              <a:solidFill>
                <a:schemeClr val="tx2"/>
              </a:solidFill>
            </a:endParaRPr>
          </a:p>
          <a:p>
            <a:pPr algn="ctr"/>
            <a:endParaRPr lang="en-US" sz="2400" dirty="0" smtClean="0">
              <a:solidFill>
                <a:schemeClr val="tx2"/>
              </a:solidFill>
            </a:endParaRPr>
          </a:p>
          <a:p>
            <a:pPr algn="ctr"/>
            <a:r>
              <a:rPr lang="en-US" sz="2400" dirty="0" smtClean="0">
                <a:solidFill>
                  <a:schemeClr val="tx2"/>
                </a:solidFill>
              </a:rPr>
              <a:t>24 bytes</a:t>
            </a:r>
          </a:p>
          <a:p>
            <a:pPr algn="ctr"/>
            <a:endParaRPr lang="en-US" sz="2400" dirty="0" smtClean="0">
              <a:solidFill>
                <a:schemeClr val="tx2"/>
              </a:solidFill>
            </a:endParaRPr>
          </a:p>
        </p:txBody>
      </p:sp>
      <p:sp>
        <p:nvSpPr>
          <p:cNvPr id="5" name="Téglalap 4"/>
          <p:cNvSpPr/>
          <p:nvPr/>
        </p:nvSpPr>
        <p:spPr>
          <a:xfrm>
            <a:off x="6840252" y="184923"/>
            <a:ext cx="2106234" cy="20908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rPr>
              <a:t>vao</a:t>
            </a:r>
            <a:endParaRPr lang="hu-HU" sz="2400" dirty="0" smtClean="0">
              <a:solidFill>
                <a:schemeClr val="tx1"/>
              </a:solidFill>
            </a:endParaRPr>
          </a:p>
          <a:p>
            <a:pPr algn="ctr"/>
            <a:endParaRPr lang="hu-HU" sz="2400" dirty="0">
              <a:solidFill>
                <a:schemeClr val="tx1"/>
              </a:solidFill>
            </a:endParaRPr>
          </a:p>
          <a:p>
            <a:pPr algn="ctr"/>
            <a:endParaRPr lang="hu-HU" sz="2400" dirty="0" smtClean="0">
              <a:solidFill>
                <a:schemeClr val="tx1"/>
              </a:solidFill>
            </a:endParaRPr>
          </a:p>
          <a:p>
            <a:pPr algn="ctr"/>
            <a:endParaRPr lang="hu-HU" sz="2400" dirty="0">
              <a:solidFill>
                <a:schemeClr val="tx1"/>
              </a:solidFill>
            </a:endParaRPr>
          </a:p>
          <a:p>
            <a:pPr algn="ctr"/>
            <a:endParaRPr lang="hu-HU" sz="2400" dirty="0" smtClean="0">
              <a:solidFill>
                <a:schemeClr val="tx1"/>
              </a:solidFill>
            </a:endParaRPr>
          </a:p>
          <a:p>
            <a:pPr algn="ctr"/>
            <a:endParaRPr lang="en-US" sz="2400" dirty="0">
              <a:solidFill>
                <a:schemeClr val="tx1"/>
              </a:solidFill>
            </a:endParaRPr>
          </a:p>
        </p:txBody>
      </p:sp>
      <p:sp>
        <p:nvSpPr>
          <p:cNvPr id="6" name="Szövegdoboz 5"/>
          <p:cNvSpPr txBox="1"/>
          <p:nvPr/>
        </p:nvSpPr>
        <p:spPr>
          <a:xfrm>
            <a:off x="6980364" y="2607297"/>
            <a:ext cx="1787541" cy="461665"/>
          </a:xfrm>
          <a:prstGeom prst="rect">
            <a:avLst/>
          </a:prstGeom>
          <a:noFill/>
        </p:spPr>
        <p:txBody>
          <a:bodyPr wrap="none" rtlCol="0">
            <a:spAutoFit/>
          </a:bodyPr>
          <a:lstStyle/>
          <a:p>
            <a:r>
              <a:rPr lang="en-US" sz="2400" dirty="0" err="1" smtClean="0">
                <a:solidFill>
                  <a:srgbClr val="FF0000"/>
                </a:solidFill>
                <a:latin typeface="Calibri" panose="020F0502020204030204" pitchFamily="34" charset="0"/>
              </a:rPr>
              <a:t>Attrib</a:t>
            </a:r>
            <a:r>
              <a:rPr lang="en-US" sz="2400" dirty="0" err="1">
                <a:solidFill>
                  <a:srgbClr val="FF0000"/>
                </a:solidFill>
                <a:latin typeface="Calibri" panose="020F0502020204030204" pitchFamily="34" charset="0"/>
              </a:rPr>
              <a:t>A</a:t>
            </a:r>
            <a:r>
              <a:rPr lang="en-US" sz="2400" dirty="0" err="1" smtClean="0">
                <a:solidFill>
                  <a:srgbClr val="FF0000"/>
                </a:solidFill>
                <a:latin typeface="Calibri" panose="020F0502020204030204" pitchFamily="34" charset="0"/>
              </a:rPr>
              <a:t>rray</a:t>
            </a:r>
            <a:r>
              <a:rPr lang="en-US" sz="2400" dirty="0" smtClean="0">
                <a:solidFill>
                  <a:srgbClr val="FF0000"/>
                </a:solidFill>
                <a:latin typeface="Calibri" panose="020F0502020204030204" pitchFamily="34" charset="0"/>
              </a:rPr>
              <a:t> 0</a:t>
            </a:r>
            <a:endParaRPr lang="en-US" sz="2400" dirty="0">
              <a:solidFill>
                <a:srgbClr val="FF0000"/>
              </a:solidFill>
              <a:latin typeface="Calibri" panose="020F0502020204030204" pitchFamily="34" charset="0"/>
            </a:endParaRPr>
          </a:p>
        </p:txBody>
      </p:sp>
      <p:cxnSp>
        <p:nvCxnSpPr>
          <p:cNvPr id="7" name="Egyenes összekötő nyíllal 6"/>
          <p:cNvCxnSpPr/>
          <p:nvPr/>
        </p:nvCxnSpPr>
        <p:spPr>
          <a:xfrm flipH="1">
            <a:off x="7884370" y="2168861"/>
            <a:ext cx="9001" cy="541119"/>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églalap 8"/>
          <p:cNvSpPr/>
          <p:nvPr/>
        </p:nvSpPr>
        <p:spPr>
          <a:xfrm>
            <a:off x="6876258" y="637507"/>
            <a:ext cx="1992915" cy="156887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rgbClr val="FF0000"/>
                </a:solidFill>
              </a:rPr>
              <a:t>vbo</a:t>
            </a:r>
            <a:endParaRPr lang="en-US" sz="2400" dirty="0">
              <a:solidFill>
                <a:srgbClr val="FF0000"/>
              </a:solidFill>
            </a:endParaRPr>
          </a:p>
          <a:p>
            <a:pPr algn="ctr"/>
            <a:endParaRPr lang="en-US" sz="1000" dirty="0" smtClean="0">
              <a:solidFill>
                <a:srgbClr val="FF0000"/>
              </a:solidFill>
            </a:endParaRPr>
          </a:p>
          <a:p>
            <a:pPr algn="ctr"/>
            <a:r>
              <a:rPr lang="en-US" sz="2400" dirty="0" smtClean="0">
                <a:solidFill>
                  <a:srgbClr val="FF0000"/>
                </a:solidFill>
              </a:rPr>
              <a:t>3 vertices</a:t>
            </a:r>
          </a:p>
          <a:p>
            <a:pPr algn="ctr"/>
            <a:r>
              <a:rPr lang="en-US" sz="2400" dirty="0" smtClean="0">
                <a:solidFill>
                  <a:srgbClr val="FF0000"/>
                </a:solidFill>
              </a:rPr>
              <a:t>2 floats/vertex</a:t>
            </a:r>
          </a:p>
        </p:txBody>
      </p:sp>
    </p:spTree>
    <p:extLst>
      <p:ext uri="{BB962C8B-B14F-4D97-AF65-F5344CB8AC3E}">
        <p14:creationId xmlns:p14="http://schemas.microsoft.com/office/powerpoint/2010/main" val="609522050"/>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arn(inVertical)">
                                      <p:cBhvr>
                                        <p:cTn id="25" dur="500"/>
                                        <p:tgtEl>
                                          <p:spTgt spid="6"/>
                                        </p:tgtEl>
                                      </p:cBhvr>
                                    </p:animEffect>
                                  </p:childTnLst>
                                </p:cTn>
                              </p:par>
                              <p:par>
                                <p:cTn id="26" presetID="16" presetClass="entr" presetSubtype="21"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arn(inVertical)">
                                      <p:cBhvr>
                                        <p:cTn id="28" dur="500"/>
                                        <p:tgtEl>
                                          <p:spTgt spid="7"/>
                                        </p:tgtEl>
                                      </p:cBhvr>
                                    </p:animEffect>
                                  </p:childTnLst>
                                </p:cTn>
                              </p:par>
                            </p:childTnLst>
                          </p:cTn>
                        </p:par>
                        <p:par>
                          <p:cTn id="29" fill="hold">
                            <p:stCondLst>
                              <p:cond delay="500"/>
                            </p:stCondLst>
                            <p:childTnLst>
                              <p:par>
                                <p:cTn id="30" presetID="2" presetClass="entr" presetSubtype="2"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1+#ppt_w/2"/>
                                          </p:val>
                                        </p:tav>
                                        <p:tav tm="100000">
                                          <p:val>
                                            <p:strVal val="#ppt_x"/>
                                          </p:val>
                                        </p:tav>
                                      </p:tavLst>
                                    </p:anim>
                                    <p:anim calcmode="lin" valueType="num">
                                      <p:cBhvr additive="base">
                                        <p:cTn id="3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animBg="1"/>
      <p:bldP spid="5" grpId="0" animBg="1"/>
      <p:bldP spid="6" grpId="0"/>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zövegdoboz 2"/>
          <p:cNvSpPr txBox="1">
            <a:spLocks noChangeArrowheads="1"/>
          </p:cNvSpPr>
          <p:nvPr/>
        </p:nvSpPr>
        <p:spPr bwMode="auto">
          <a:xfrm>
            <a:off x="71500" y="1959707"/>
            <a:ext cx="9253028"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en-US" altLang="hu-HU" sz="1800" b="1" dirty="0">
                <a:latin typeface="Courier New" pitchFamily="49" charset="0"/>
                <a:cs typeface="Courier New" pitchFamily="49" charset="0"/>
              </a:rPr>
              <a:t>   </a:t>
            </a:r>
            <a:r>
              <a:rPr lang="hu-HU" altLang="hu-HU" sz="1800" b="1" dirty="0" err="1">
                <a:latin typeface="Courier New" pitchFamily="49" charset="0"/>
                <a:cs typeface="Courier New" pitchFamily="49" charset="0"/>
              </a:rPr>
              <a:t>static</a:t>
            </a:r>
            <a:r>
              <a:rPr lang="hu-HU" altLang="hu-HU" sz="1800" b="1" dirty="0">
                <a:latin typeface="Courier New" pitchFamily="49" charset="0"/>
                <a:cs typeface="Courier New" pitchFamily="49" charset="0"/>
              </a:rPr>
              <a:t> </a:t>
            </a:r>
            <a:r>
              <a:rPr lang="hu-HU" altLang="hu-HU" sz="1800" b="1" dirty="0" err="1">
                <a:latin typeface="Courier New" pitchFamily="49" charset="0"/>
                <a:cs typeface="Courier New" pitchFamily="49" charset="0"/>
              </a:rPr>
              <a:t>const</a:t>
            </a:r>
            <a:r>
              <a:rPr lang="hu-HU" altLang="hu-HU" sz="1800" b="1" dirty="0">
                <a:latin typeface="Courier New" pitchFamily="49" charset="0"/>
                <a:cs typeface="Courier New" pitchFamily="49" charset="0"/>
              </a:rPr>
              <a:t> </a:t>
            </a:r>
            <a:r>
              <a:rPr lang="hu-HU" altLang="hu-HU" sz="1800" b="1" dirty="0" err="1" smtClean="0">
                <a:latin typeface="Courier New" pitchFamily="49" charset="0"/>
                <a:cs typeface="Courier New" pitchFamily="49" charset="0"/>
              </a:rPr>
              <a:t>char</a:t>
            </a:r>
            <a:r>
              <a:rPr lang="hu-HU" altLang="hu-HU" sz="1800" b="1" dirty="0" smtClean="0">
                <a:latin typeface="Courier New" pitchFamily="49" charset="0"/>
                <a:cs typeface="Courier New" pitchFamily="49" charset="0"/>
              </a:rPr>
              <a:t> </a:t>
            </a:r>
            <a:r>
              <a:rPr lang="hu-HU" altLang="hu-HU" sz="1800" b="1" dirty="0">
                <a:latin typeface="Courier New" pitchFamily="49" charset="0"/>
                <a:cs typeface="Courier New" pitchFamily="49" charset="0"/>
              </a:rPr>
              <a:t>* </a:t>
            </a:r>
            <a:r>
              <a:rPr lang="hu-HU" altLang="hu-HU" sz="1800" b="1" dirty="0" err="1">
                <a:solidFill>
                  <a:srgbClr val="FF8E85"/>
                </a:solidFill>
                <a:latin typeface="Courier New" pitchFamily="49" charset="0"/>
                <a:cs typeface="Courier New" pitchFamily="49" charset="0"/>
              </a:rPr>
              <a:t>vertexSource</a:t>
            </a:r>
            <a:r>
              <a:rPr lang="hu-HU" altLang="hu-HU" sz="1800" b="1" dirty="0">
                <a:latin typeface="Courier New" pitchFamily="49" charset="0"/>
                <a:cs typeface="Courier New" pitchFamily="49" charset="0"/>
              </a:rPr>
              <a:t> = </a:t>
            </a:r>
            <a:r>
              <a:rPr lang="hu-HU" sz="1800" b="1" dirty="0" smtClean="0">
                <a:latin typeface="Courier New" panose="02070309020205020404" pitchFamily="49" charset="0"/>
                <a:cs typeface="Courier New" panose="02070309020205020404" pitchFamily="49" charset="0"/>
              </a:rPr>
              <a:t>R"( … </a:t>
            </a:r>
            <a:r>
              <a:rPr lang="en-US" sz="1800" b="1" dirty="0" smtClean="0">
                <a:latin typeface="Courier New" panose="02070309020205020404" pitchFamily="49" charset="0"/>
                <a:cs typeface="Courier New" panose="02070309020205020404" pitchFamily="49" charset="0"/>
              </a:rPr>
              <a:t>)</a:t>
            </a:r>
            <a:r>
              <a:rPr lang="hu-HU" sz="1800" b="1" dirty="0" smtClean="0">
                <a:latin typeface="Courier New" panose="02070309020205020404" pitchFamily="49" charset="0"/>
                <a:cs typeface="Courier New" panose="02070309020205020404" pitchFamily="49" charset="0"/>
              </a:rPr>
              <a:t>“</a:t>
            </a:r>
            <a:r>
              <a:rPr lang="en-US" sz="1800" b="1" dirty="0" smtClean="0">
                <a:latin typeface="Courier New" panose="02070309020205020404" pitchFamily="49" charset="0"/>
                <a:cs typeface="Courier New" panose="02070309020205020404" pitchFamily="49" charset="0"/>
              </a:rPr>
              <a:t>;</a:t>
            </a:r>
            <a:endParaRPr lang="en-US" altLang="hu-HU" sz="1800" b="1" dirty="0">
              <a:latin typeface="Courier New" pitchFamily="49" charset="0"/>
              <a:cs typeface="Courier New" pitchFamily="49" charset="0"/>
            </a:endParaRPr>
          </a:p>
          <a:p>
            <a:r>
              <a:rPr lang="en-US" altLang="hu-HU" sz="1800" b="1" dirty="0">
                <a:latin typeface="Courier New" pitchFamily="49" charset="0"/>
                <a:cs typeface="Courier New" pitchFamily="49" charset="0"/>
              </a:rPr>
              <a:t>   </a:t>
            </a:r>
            <a:r>
              <a:rPr lang="hu-HU" altLang="hu-HU" sz="1800" b="1" dirty="0" err="1">
                <a:latin typeface="Courier New" pitchFamily="49" charset="0"/>
                <a:cs typeface="Courier New" pitchFamily="49" charset="0"/>
              </a:rPr>
              <a:t>static</a:t>
            </a:r>
            <a:r>
              <a:rPr lang="hu-HU" altLang="hu-HU" sz="1800" b="1" dirty="0">
                <a:latin typeface="Courier New" pitchFamily="49" charset="0"/>
                <a:cs typeface="Courier New" pitchFamily="49" charset="0"/>
              </a:rPr>
              <a:t> </a:t>
            </a:r>
            <a:r>
              <a:rPr lang="hu-HU" altLang="hu-HU" sz="1800" b="1" dirty="0" err="1">
                <a:latin typeface="Courier New" pitchFamily="49" charset="0"/>
                <a:cs typeface="Courier New" pitchFamily="49" charset="0"/>
              </a:rPr>
              <a:t>const</a:t>
            </a:r>
            <a:r>
              <a:rPr lang="hu-HU" altLang="hu-HU" sz="1800" b="1" dirty="0">
                <a:latin typeface="Courier New" pitchFamily="49" charset="0"/>
                <a:cs typeface="Courier New" pitchFamily="49" charset="0"/>
              </a:rPr>
              <a:t> </a:t>
            </a:r>
            <a:r>
              <a:rPr lang="hu-HU" altLang="hu-HU" sz="1800" b="1" dirty="0" err="1" smtClean="0">
                <a:latin typeface="Courier New" pitchFamily="49" charset="0"/>
                <a:cs typeface="Courier New" pitchFamily="49" charset="0"/>
              </a:rPr>
              <a:t>char</a:t>
            </a:r>
            <a:r>
              <a:rPr lang="hu-HU" altLang="hu-HU" sz="1800" b="1" dirty="0" smtClean="0">
                <a:latin typeface="Courier New" pitchFamily="49" charset="0"/>
                <a:cs typeface="Courier New" pitchFamily="49" charset="0"/>
              </a:rPr>
              <a:t> </a:t>
            </a:r>
            <a:r>
              <a:rPr lang="hu-HU" altLang="hu-HU" sz="1800" b="1" dirty="0">
                <a:latin typeface="Courier New" pitchFamily="49" charset="0"/>
                <a:cs typeface="Courier New" pitchFamily="49" charset="0"/>
              </a:rPr>
              <a:t>* </a:t>
            </a:r>
            <a:r>
              <a:rPr lang="hu-HU" altLang="hu-HU" sz="1800" b="1" dirty="0" err="1">
                <a:solidFill>
                  <a:srgbClr val="00B050"/>
                </a:solidFill>
                <a:latin typeface="Courier New" pitchFamily="49" charset="0"/>
                <a:cs typeface="Courier New" pitchFamily="49" charset="0"/>
              </a:rPr>
              <a:t>fragmentSource</a:t>
            </a:r>
            <a:r>
              <a:rPr lang="hu-HU" altLang="hu-HU" sz="1800" b="1" dirty="0">
                <a:latin typeface="Courier New" pitchFamily="49" charset="0"/>
                <a:cs typeface="Courier New" pitchFamily="49" charset="0"/>
              </a:rPr>
              <a:t> = </a:t>
            </a:r>
            <a:r>
              <a:rPr lang="en-US" altLang="hu-HU" sz="1800" b="1" dirty="0" smtClean="0">
                <a:latin typeface="Courier New" pitchFamily="49" charset="0"/>
                <a:cs typeface="Courier New" pitchFamily="49" charset="0"/>
              </a:rPr>
              <a:t>R</a:t>
            </a:r>
            <a:r>
              <a:rPr lang="hu-HU" sz="1800" b="1" dirty="0" smtClean="0">
                <a:latin typeface="Courier New" panose="02070309020205020404" pitchFamily="49" charset="0"/>
                <a:cs typeface="Courier New" panose="02070309020205020404" pitchFamily="49" charset="0"/>
              </a:rPr>
              <a:t>"( … </a:t>
            </a:r>
            <a:r>
              <a:rPr lang="en-US" sz="1800" b="1" dirty="0" smtClean="0">
                <a:latin typeface="Courier New" panose="02070309020205020404" pitchFamily="49" charset="0"/>
                <a:cs typeface="Courier New" panose="02070309020205020404" pitchFamily="49" charset="0"/>
              </a:rPr>
              <a:t>)</a:t>
            </a:r>
            <a:r>
              <a:rPr lang="hu-HU" sz="1800" b="1" dirty="0" smtClean="0">
                <a:latin typeface="Courier New" panose="02070309020205020404" pitchFamily="49" charset="0"/>
                <a:cs typeface="Courier New" panose="02070309020205020404" pitchFamily="49" charset="0"/>
              </a:rPr>
              <a:t>“</a:t>
            </a:r>
            <a:r>
              <a:rPr lang="en-US" altLang="hu-HU" sz="1800" b="1" dirty="0" smtClean="0">
                <a:latin typeface="Courier New" pitchFamily="49" charset="0"/>
                <a:cs typeface="Courier New" pitchFamily="49" charset="0"/>
              </a:rPr>
              <a:t>;</a:t>
            </a:r>
            <a:endParaRPr lang="en-US" altLang="hu-HU" sz="1800" b="1" dirty="0">
              <a:latin typeface="Courier New" pitchFamily="49" charset="0"/>
              <a:cs typeface="Courier New" pitchFamily="49" charset="0"/>
            </a:endParaRPr>
          </a:p>
          <a:p>
            <a:r>
              <a:rPr lang="en-US" altLang="hu-HU" sz="1800" b="1" dirty="0">
                <a:latin typeface="Courier New" pitchFamily="49" charset="0"/>
                <a:cs typeface="Courier New" pitchFamily="49" charset="0"/>
              </a:rPr>
              <a:t>   </a:t>
            </a:r>
            <a:r>
              <a:rPr lang="hu-HU" altLang="hu-HU" sz="1800" b="1" dirty="0" err="1" smtClean="0">
                <a:latin typeface="Courier New" pitchFamily="49" charset="0"/>
                <a:cs typeface="Courier New" pitchFamily="49" charset="0"/>
              </a:rPr>
              <a:t>unsigned</a:t>
            </a:r>
            <a:r>
              <a:rPr lang="hu-HU" altLang="hu-HU" sz="1800" b="1" dirty="0" smtClean="0">
                <a:latin typeface="Courier New" pitchFamily="49" charset="0"/>
                <a:cs typeface="Courier New" pitchFamily="49" charset="0"/>
              </a:rPr>
              <a:t> int </a:t>
            </a:r>
            <a:r>
              <a:rPr lang="hu-HU" altLang="hu-HU" sz="1800" b="1" dirty="0" err="1">
                <a:latin typeface="Courier New" pitchFamily="49" charset="0"/>
                <a:cs typeface="Courier New" pitchFamily="49" charset="0"/>
              </a:rPr>
              <a:t>vertexShader</a:t>
            </a:r>
            <a:r>
              <a:rPr lang="hu-HU" altLang="hu-HU" sz="1800" b="1" dirty="0">
                <a:latin typeface="Courier New" pitchFamily="49" charset="0"/>
                <a:cs typeface="Courier New" pitchFamily="49" charset="0"/>
              </a:rPr>
              <a:t> = </a:t>
            </a:r>
            <a:r>
              <a:rPr lang="hu-HU" altLang="hu-HU" sz="1800" b="1" dirty="0" err="1">
                <a:latin typeface="Courier New" pitchFamily="49" charset="0"/>
                <a:cs typeface="Courier New" pitchFamily="49" charset="0"/>
              </a:rPr>
              <a:t>glCreateShader</a:t>
            </a:r>
            <a:r>
              <a:rPr lang="hu-HU" altLang="hu-HU" sz="1800" b="1" dirty="0">
                <a:latin typeface="Courier New" pitchFamily="49" charset="0"/>
                <a:cs typeface="Courier New" pitchFamily="49" charset="0"/>
              </a:rPr>
              <a:t>(GL_VERTEX_SHADER);</a:t>
            </a:r>
          </a:p>
          <a:p>
            <a:r>
              <a:rPr lang="en-US" altLang="hu-HU" sz="1800" b="1" dirty="0">
                <a:latin typeface="Courier New" pitchFamily="49" charset="0"/>
                <a:cs typeface="Courier New" pitchFamily="49" charset="0"/>
              </a:rPr>
              <a:t>   </a:t>
            </a:r>
            <a:r>
              <a:rPr lang="hu-HU" altLang="hu-HU" sz="1800" b="1" dirty="0" err="1">
                <a:latin typeface="Courier New" pitchFamily="49" charset="0"/>
                <a:cs typeface="Courier New" pitchFamily="49" charset="0"/>
              </a:rPr>
              <a:t>glShaderSource</a:t>
            </a:r>
            <a:r>
              <a:rPr lang="hu-HU" altLang="hu-HU" sz="1800" b="1" dirty="0">
                <a:latin typeface="Courier New" pitchFamily="49" charset="0"/>
                <a:cs typeface="Courier New" pitchFamily="49" charset="0"/>
              </a:rPr>
              <a:t>(</a:t>
            </a:r>
            <a:r>
              <a:rPr lang="hu-HU" altLang="hu-HU" sz="1800" b="1" dirty="0" err="1">
                <a:latin typeface="Courier New" pitchFamily="49" charset="0"/>
                <a:cs typeface="Courier New" pitchFamily="49" charset="0"/>
              </a:rPr>
              <a:t>vertexShader</a:t>
            </a:r>
            <a:r>
              <a:rPr lang="hu-HU" altLang="hu-HU" sz="1800" b="1" dirty="0">
                <a:latin typeface="Courier New" pitchFamily="49" charset="0"/>
                <a:cs typeface="Courier New" pitchFamily="49" charset="0"/>
              </a:rPr>
              <a:t>, 1, </a:t>
            </a:r>
            <a:r>
              <a:rPr lang="hu-HU" altLang="hu-HU" sz="1800" b="1" dirty="0" err="1">
                <a:latin typeface="Courier New" pitchFamily="49" charset="0"/>
                <a:cs typeface="Courier New" pitchFamily="49" charset="0"/>
              </a:rPr>
              <a:t>&amp;</a:t>
            </a:r>
            <a:r>
              <a:rPr lang="hu-HU" altLang="hu-HU" sz="1800" b="1" dirty="0" err="1">
                <a:solidFill>
                  <a:srgbClr val="FF8E85"/>
                </a:solidFill>
                <a:latin typeface="Courier New" pitchFamily="49" charset="0"/>
                <a:cs typeface="Courier New" pitchFamily="49" charset="0"/>
              </a:rPr>
              <a:t>vertexSource</a:t>
            </a:r>
            <a:r>
              <a:rPr lang="hu-HU" altLang="hu-HU" sz="1800" b="1" dirty="0">
                <a:latin typeface="Courier New" pitchFamily="49" charset="0"/>
                <a:cs typeface="Courier New" pitchFamily="49" charset="0"/>
              </a:rPr>
              <a:t>, NULL);</a:t>
            </a:r>
          </a:p>
          <a:p>
            <a:r>
              <a:rPr lang="en-US" altLang="hu-HU" sz="1800" b="1" dirty="0">
                <a:latin typeface="Courier New" pitchFamily="49" charset="0"/>
                <a:cs typeface="Courier New" pitchFamily="49" charset="0"/>
              </a:rPr>
              <a:t>   </a:t>
            </a:r>
            <a:r>
              <a:rPr lang="hu-HU" altLang="hu-HU" sz="1800" b="1" dirty="0" err="1">
                <a:latin typeface="Courier New" pitchFamily="49" charset="0"/>
                <a:cs typeface="Courier New" pitchFamily="49" charset="0"/>
              </a:rPr>
              <a:t>glCompileShader</a:t>
            </a:r>
            <a:r>
              <a:rPr lang="hu-HU" altLang="hu-HU" sz="1800" b="1" dirty="0">
                <a:latin typeface="Courier New" pitchFamily="49" charset="0"/>
                <a:cs typeface="Courier New" pitchFamily="49" charset="0"/>
              </a:rPr>
              <a:t>(</a:t>
            </a:r>
            <a:r>
              <a:rPr lang="hu-HU" altLang="hu-HU" sz="1800" b="1" dirty="0" err="1">
                <a:latin typeface="Courier New" pitchFamily="49" charset="0"/>
                <a:cs typeface="Courier New" pitchFamily="49" charset="0"/>
              </a:rPr>
              <a:t>vertexShader</a:t>
            </a:r>
            <a:r>
              <a:rPr lang="hu-HU" altLang="hu-HU" sz="1800" b="1" dirty="0">
                <a:latin typeface="Courier New" pitchFamily="49" charset="0"/>
                <a:cs typeface="Courier New" pitchFamily="49" charset="0"/>
              </a:rPr>
              <a:t>);</a:t>
            </a:r>
          </a:p>
          <a:p>
            <a:r>
              <a:rPr lang="en-US" altLang="hu-HU" sz="900" b="1" dirty="0">
                <a:latin typeface="Courier New" pitchFamily="49" charset="0"/>
                <a:cs typeface="Courier New" pitchFamily="49" charset="0"/>
              </a:rPr>
              <a:t>   </a:t>
            </a:r>
            <a:endParaRPr lang="en-US" altLang="hu-HU" sz="900" b="1" dirty="0" smtClean="0">
              <a:latin typeface="Courier New" pitchFamily="49" charset="0"/>
              <a:cs typeface="Courier New" pitchFamily="49" charset="0"/>
            </a:endParaRPr>
          </a:p>
          <a:p>
            <a:r>
              <a:rPr lang="en-US" altLang="hu-HU" sz="1800" b="1" dirty="0">
                <a:latin typeface="Courier New" pitchFamily="49" charset="0"/>
                <a:cs typeface="Courier New" pitchFamily="49" charset="0"/>
              </a:rPr>
              <a:t> </a:t>
            </a:r>
            <a:r>
              <a:rPr lang="en-US" altLang="hu-HU" sz="1800" b="1" dirty="0" smtClean="0">
                <a:latin typeface="Courier New" pitchFamily="49" charset="0"/>
                <a:cs typeface="Courier New" pitchFamily="49" charset="0"/>
              </a:rPr>
              <a:t>  </a:t>
            </a:r>
            <a:r>
              <a:rPr lang="hu-HU" altLang="hu-HU" sz="1800" b="1" dirty="0" err="1" smtClean="0">
                <a:latin typeface="Courier New" pitchFamily="49" charset="0"/>
                <a:cs typeface="Courier New" pitchFamily="49" charset="0"/>
              </a:rPr>
              <a:t>unsigned</a:t>
            </a:r>
            <a:r>
              <a:rPr lang="hu-HU" altLang="hu-HU" sz="1800" b="1" dirty="0" smtClean="0">
                <a:latin typeface="Courier New" pitchFamily="49" charset="0"/>
                <a:cs typeface="Courier New" pitchFamily="49" charset="0"/>
              </a:rPr>
              <a:t> int </a:t>
            </a:r>
            <a:r>
              <a:rPr lang="hu-HU" altLang="hu-HU" sz="1800" b="1" dirty="0" err="1" smtClean="0">
                <a:latin typeface="Courier New" pitchFamily="49" charset="0"/>
                <a:cs typeface="Courier New" pitchFamily="49" charset="0"/>
              </a:rPr>
              <a:t>fragmentShader</a:t>
            </a:r>
            <a:r>
              <a:rPr lang="hu-HU" altLang="hu-HU" sz="1800" b="1" dirty="0" smtClean="0">
                <a:latin typeface="Courier New" pitchFamily="49" charset="0"/>
                <a:cs typeface="Courier New" pitchFamily="49" charset="0"/>
              </a:rPr>
              <a:t>=</a:t>
            </a:r>
            <a:r>
              <a:rPr lang="hu-HU" altLang="hu-HU" sz="1800" b="1" dirty="0" err="1" smtClean="0">
                <a:latin typeface="Courier New" pitchFamily="49" charset="0"/>
                <a:cs typeface="Courier New" pitchFamily="49" charset="0"/>
              </a:rPr>
              <a:t>glCreateShader</a:t>
            </a:r>
            <a:r>
              <a:rPr lang="hu-HU" altLang="hu-HU" sz="1800" b="1" dirty="0" smtClean="0">
                <a:latin typeface="Courier New" pitchFamily="49" charset="0"/>
                <a:cs typeface="Courier New" pitchFamily="49" charset="0"/>
              </a:rPr>
              <a:t>(GL_FRAGMENT_SHADER</a:t>
            </a:r>
            <a:r>
              <a:rPr lang="hu-HU" altLang="hu-HU" sz="1800" b="1" dirty="0">
                <a:latin typeface="Courier New" pitchFamily="49" charset="0"/>
                <a:cs typeface="Courier New" pitchFamily="49" charset="0"/>
              </a:rPr>
              <a:t>);</a:t>
            </a:r>
          </a:p>
          <a:p>
            <a:r>
              <a:rPr lang="en-US" altLang="hu-HU" sz="1800" b="1" dirty="0">
                <a:latin typeface="Courier New" pitchFamily="49" charset="0"/>
                <a:cs typeface="Courier New" pitchFamily="49" charset="0"/>
              </a:rPr>
              <a:t>   </a:t>
            </a:r>
            <a:r>
              <a:rPr lang="hu-HU" altLang="hu-HU" sz="1800" b="1" dirty="0" err="1">
                <a:latin typeface="Courier New" pitchFamily="49" charset="0"/>
                <a:cs typeface="Courier New" pitchFamily="49" charset="0"/>
              </a:rPr>
              <a:t>glShaderSource</a:t>
            </a:r>
            <a:r>
              <a:rPr lang="hu-HU" altLang="hu-HU" sz="1800" b="1" dirty="0">
                <a:latin typeface="Courier New" pitchFamily="49" charset="0"/>
                <a:cs typeface="Courier New" pitchFamily="49" charset="0"/>
              </a:rPr>
              <a:t>(</a:t>
            </a:r>
            <a:r>
              <a:rPr lang="hu-HU" altLang="hu-HU" sz="1800" b="1" dirty="0" err="1">
                <a:latin typeface="Courier New" pitchFamily="49" charset="0"/>
                <a:cs typeface="Courier New" pitchFamily="49" charset="0"/>
              </a:rPr>
              <a:t>fragmentShader</a:t>
            </a:r>
            <a:r>
              <a:rPr lang="hu-HU" altLang="hu-HU" sz="1800" b="1" dirty="0">
                <a:latin typeface="Courier New" pitchFamily="49" charset="0"/>
                <a:cs typeface="Courier New" pitchFamily="49" charset="0"/>
              </a:rPr>
              <a:t>, 1, </a:t>
            </a:r>
            <a:r>
              <a:rPr lang="hu-HU" altLang="hu-HU" sz="1800" b="1" dirty="0" err="1">
                <a:latin typeface="Courier New" pitchFamily="49" charset="0"/>
                <a:cs typeface="Courier New" pitchFamily="49" charset="0"/>
              </a:rPr>
              <a:t>&amp;</a:t>
            </a:r>
            <a:r>
              <a:rPr lang="hu-HU" altLang="hu-HU" sz="1800" b="1" dirty="0" err="1">
                <a:solidFill>
                  <a:srgbClr val="00B050"/>
                </a:solidFill>
                <a:latin typeface="Courier New" pitchFamily="49" charset="0"/>
                <a:cs typeface="Courier New" pitchFamily="49" charset="0"/>
              </a:rPr>
              <a:t>fragmentSource</a:t>
            </a:r>
            <a:r>
              <a:rPr lang="hu-HU" altLang="hu-HU" sz="1800" b="1" dirty="0">
                <a:latin typeface="Courier New" pitchFamily="49" charset="0"/>
                <a:cs typeface="Courier New" pitchFamily="49" charset="0"/>
              </a:rPr>
              <a:t>, NULL);</a:t>
            </a:r>
          </a:p>
          <a:p>
            <a:r>
              <a:rPr lang="en-US" altLang="hu-HU" sz="1800" b="1" dirty="0">
                <a:latin typeface="Courier New" pitchFamily="49" charset="0"/>
                <a:cs typeface="Courier New" pitchFamily="49" charset="0"/>
              </a:rPr>
              <a:t>   </a:t>
            </a:r>
            <a:r>
              <a:rPr lang="hu-HU" altLang="hu-HU" sz="1800" b="1" dirty="0" err="1">
                <a:latin typeface="Courier New" pitchFamily="49" charset="0"/>
                <a:cs typeface="Courier New" pitchFamily="49" charset="0"/>
              </a:rPr>
              <a:t>glCompileShader</a:t>
            </a:r>
            <a:r>
              <a:rPr lang="hu-HU" altLang="hu-HU" sz="1800" b="1" dirty="0">
                <a:latin typeface="Courier New" pitchFamily="49" charset="0"/>
                <a:cs typeface="Courier New" pitchFamily="49" charset="0"/>
              </a:rPr>
              <a:t>(</a:t>
            </a:r>
            <a:r>
              <a:rPr lang="hu-HU" altLang="hu-HU" sz="1800" b="1" dirty="0" err="1">
                <a:latin typeface="Courier New" pitchFamily="49" charset="0"/>
                <a:cs typeface="Courier New" pitchFamily="49" charset="0"/>
              </a:rPr>
              <a:t>fragmentShader</a:t>
            </a:r>
            <a:r>
              <a:rPr lang="hu-HU" altLang="hu-HU" sz="1800" b="1" dirty="0" smtClean="0">
                <a:latin typeface="Courier New" pitchFamily="49" charset="0"/>
                <a:cs typeface="Courier New" pitchFamily="49" charset="0"/>
              </a:rPr>
              <a:t>);</a:t>
            </a:r>
            <a:endParaRPr lang="hu-HU" altLang="hu-HU" sz="1400" b="1" dirty="0">
              <a:latin typeface="Courier New" pitchFamily="49" charset="0"/>
              <a:cs typeface="Courier New" pitchFamily="49" charset="0"/>
            </a:endParaRPr>
          </a:p>
          <a:p>
            <a:r>
              <a:rPr lang="en-US" altLang="hu-HU" sz="900" b="1" dirty="0">
                <a:latin typeface="Courier New" pitchFamily="49" charset="0"/>
                <a:cs typeface="Courier New" pitchFamily="49" charset="0"/>
              </a:rPr>
              <a:t> </a:t>
            </a:r>
            <a:endParaRPr lang="en-US" altLang="hu-HU" sz="900" b="1" dirty="0" smtClean="0">
              <a:latin typeface="Courier New" pitchFamily="49" charset="0"/>
              <a:cs typeface="Courier New" pitchFamily="49" charset="0"/>
            </a:endParaRPr>
          </a:p>
          <a:p>
            <a:r>
              <a:rPr lang="en-US" altLang="hu-HU" sz="1800" b="1" dirty="0" smtClean="0">
                <a:latin typeface="Courier New" pitchFamily="49" charset="0"/>
                <a:cs typeface="Courier New" pitchFamily="49" charset="0"/>
              </a:rPr>
              <a:t>   </a:t>
            </a:r>
            <a:r>
              <a:rPr lang="hu-HU" altLang="hu-HU" sz="1800" b="1" dirty="0" err="1" smtClean="0">
                <a:latin typeface="Courier New" pitchFamily="49" charset="0"/>
                <a:cs typeface="Courier New" pitchFamily="49" charset="0"/>
              </a:rPr>
              <a:t>shaderProgram</a:t>
            </a:r>
            <a:r>
              <a:rPr lang="hu-HU" altLang="hu-HU" sz="1800" b="1" dirty="0" smtClean="0">
                <a:latin typeface="Courier New" pitchFamily="49" charset="0"/>
                <a:cs typeface="Courier New" pitchFamily="49" charset="0"/>
              </a:rPr>
              <a:t> </a:t>
            </a:r>
            <a:r>
              <a:rPr lang="hu-HU" altLang="hu-HU" sz="1800" b="1" dirty="0">
                <a:latin typeface="Courier New" pitchFamily="49" charset="0"/>
                <a:cs typeface="Courier New" pitchFamily="49" charset="0"/>
              </a:rPr>
              <a:t>= </a:t>
            </a:r>
            <a:r>
              <a:rPr lang="hu-HU" altLang="hu-HU" sz="1800" b="1" dirty="0" err="1">
                <a:latin typeface="Courier New" pitchFamily="49" charset="0"/>
                <a:cs typeface="Courier New" pitchFamily="49" charset="0"/>
              </a:rPr>
              <a:t>glCreateProgram</a:t>
            </a:r>
            <a:r>
              <a:rPr lang="hu-HU" altLang="hu-HU" sz="1800" b="1" dirty="0">
                <a:latin typeface="Courier New" pitchFamily="49" charset="0"/>
                <a:cs typeface="Courier New" pitchFamily="49" charset="0"/>
              </a:rPr>
              <a:t>();</a:t>
            </a:r>
          </a:p>
          <a:p>
            <a:r>
              <a:rPr lang="en-US" altLang="hu-HU" sz="1800" b="1" dirty="0">
                <a:latin typeface="Courier New" pitchFamily="49" charset="0"/>
                <a:cs typeface="Courier New" pitchFamily="49" charset="0"/>
              </a:rPr>
              <a:t>   </a:t>
            </a:r>
            <a:r>
              <a:rPr lang="hu-HU" altLang="hu-HU" sz="1800" b="1" dirty="0" err="1">
                <a:latin typeface="Courier New" pitchFamily="49" charset="0"/>
                <a:cs typeface="Courier New" pitchFamily="49" charset="0"/>
              </a:rPr>
              <a:t>glAttachShader</a:t>
            </a:r>
            <a:r>
              <a:rPr lang="hu-HU" altLang="hu-HU" sz="1800" b="1" dirty="0">
                <a:latin typeface="Courier New" pitchFamily="49" charset="0"/>
                <a:cs typeface="Courier New" pitchFamily="49" charset="0"/>
              </a:rPr>
              <a:t>(</a:t>
            </a:r>
            <a:r>
              <a:rPr lang="hu-HU" altLang="hu-HU" sz="1800" b="1" dirty="0" err="1">
                <a:latin typeface="Courier New" pitchFamily="49" charset="0"/>
                <a:cs typeface="Courier New" pitchFamily="49" charset="0"/>
              </a:rPr>
              <a:t>shaderProgram</a:t>
            </a:r>
            <a:r>
              <a:rPr lang="hu-HU" altLang="hu-HU" sz="1800" b="1" dirty="0">
                <a:latin typeface="Courier New" pitchFamily="49" charset="0"/>
                <a:cs typeface="Courier New" pitchFamily="49" charset="0"/>
              </a:rPr>
              <a:t>, </a:t>
            </a:r>
            <a:r>
              <a:rPr lang="hu-HU" altLang="hu-HU" sz="1800" b="1" dirty="0" err="1">
                <a:latin typeface="Courier New" pitchFamily="49" charset="0"/>
                <a:cs typeface="Courier New" pitchFamily="49" charset="0"/>
              </a:rPr>
              <a:t>vertexShader</a:t>
            </a:r>
            <a:r>
              <a:rPr lang="hu-HU" altLang="hu-HU" sz="1800" b="1" dirty="0">
                <a:latin typeface="Courier New" pitchFamily="49" charset="0"/>
                <a:cs typeface="Courier New" pitchFamily="49" charset="0"/>
              </a:rPr>
              <a:t>);</a:t>
            </a:r>
          </a:p>
          <a:p>
            <a:r>
              <a:rPr lang="en-US" altLang="hu-HU" sz="1800" b="1" dirty="0">
                <a:latin typeface="Courier New" pitchFamily="49" charset="0"/>
                <a:cs typeface="Courier New" pitchFamily="49" charset="0"/>
              </a:rPr>
              <a:t>   </a:t>
            </a:r>
            <a:r>
              <a:rPr lang="hu-HU" altLang="hu-HU" sz="1800" b="1" dirty="0" err="1">
                <a:latin typeface="Courier New" pitchFamily="49" charset="0"/>
                <a:cs typeface="Courier New" pitchFamily="49" charset="0"/>
              </a:rPr>
              <a:t>glAttachShader</a:t>
            </a:r>
            <a:r>
              <a:rPr lang="hu-HU" altLang="hu-HU" sz="1800" b="1" dirty="0">
                <a:latin typeface="Courier New" pitchFamily="49" charset="0"/>
                <a:cs typeface="Courier New" pitchFamily="49" charset="0"/>
              </a:rPr>
              <a:t>(</a:t>
            </a:r>
            <a:r>
              <a:rPr lang="hu-HU" altLang="hu-HU" sz="1800" b="1" dirty="0" err="1">
                <a:latin typeface="Courier New" pitchFamily="49" charset="0"/>
                <a:cs typeface="Courier New" pitchFamily="49" charset="0"/>
              </a:rPr>
              <a:t>shaderProgram</a:t>
            </a:r>
            <a:r>
              <a:rPr lang="hu-HU" altLang="hu-HU" sz="1800" b="1" dirty="0">
                <a:latin typeface="Courier New" pitchFamily="49" charset="0"/>
                <a:cs typeface="Courier New" pitchFamily="49" charset="0"/>
              </a:rPr>
              <a:t>, </a:t>
            </a:r>
            <a:r>
              <a:rPr lang="hu-HU" altLang="hu-HU" sz="1800" b="1" dirty="0" err="1">
                <a:latin typeface="Courier New" pitchFamily="49" charset="0"/>
                <a:cs typeface="Courier New" pitchFamily="49" charset="0"/>
              </a:rPr>
              <a:t>fragmentShader</a:t>
            </a:r>
            <a:r>
              <a:rPr lang="hu-HU" altLang="hu-HU" sz="1800" b="1" dirty="0">
                <a:latin typeface="Courier New" pitchFamily="49" charset="0"/>
                <a:cs typeface="Courier New" pitchFamily="49" charset="0"/>
              </a:rPr>
              <a:t>);</a:t>
            </a:r>
          </a:p>
          <a:p>
            <a:endParaRPr lang="hu-HU" altLang="hu-HU" sz="900" b="1" dirty="0">
              <a:latin typeface="Courier New" pitchFamily="49" charset="0"/>
              <a:cs typeface="Courier New" pitchFamily="49" charset="0"/>
            </a:endParaRPr>
          </a:p>
          <a:p>
            <a:r>
              <a:rPr lang="en-US" altLang="hu-HU" sz="1800" b="1" dirty="0" smtClean="0">
                <a:latin typeface="Courier New" pitchFamily="49" charset="0"/>
                <a:cs typeface="Courier New" pitchFamily="49" charset="0"/>
              </a:rPr>
              <a:t>   </a:t>
            </a:r>
            <a:r>
              <a:rPr lang="en-US" altLang="hu-HU" sz="1800" b="1" dirty="0" err="1" smtClean="0">
                <a:latin typeface="Courier New" pitchFamily="49" charset="0"/>
                <a:cs typeface="Courier New" pitchFamily="49" charset="0"/>
              </a:rPr>
              <a:t>glBindFragDataLocation</a:t>
            </a:r>
            <a:r>
              <a:rPr lang="en-US" altLang="hu-HU" sz="1800" b="1" dirty="0" smtClean="0">
                <a:latin typeface="Courier New" pitchFamily="49" charset="0"/>
                <a:cs typeface="Courier New" pitchFamily="49" charset="0"/>
              </a:rPr>
              <a:t>(</a:t>
            </a:r>
            <a:r>
              <a:rPr lang="en-US" altLang="hu-HU" sz="1800" b="1" dirty="0" err="1" smtClean="0">
                <a:latin typeface="Courier New" pitchFamily="49" charset="0"/>
                <a:cs typeface="Courier New" pitchFamily="49" charset="0"/>
              </a:rPr>
              <a:t>shaderProgram</a:t>
            </a:r>
            <a:r>
              <a:rPr lang="en-US" altLang="hu-HU" sz="1800" b="1" dirty="0">
                <a:latin typeface="Courier New" pitchFamily="49" charset="0"/>
                <a:cs typeface="Courier New" pitchFamily="49" charset="0"/>
              </a:rPr>
              <a:t>, 0, "</a:t>
            </a:r>
            <a:r>
              <a:rPr lang="en-US" altLang="hu-HU" sz="1800" b="1" dirty="0" err="1">
                <a:solidFill>
                  <a:srgbClr val="0000FF"/>
                </a:solidFill>
                <a:latin typeface="Courier New" pitchFamily="49" charset="0"/>
                <a:cs typeface="Courier New" pitchFamily="49" charset="0"/>
              </a:rPr>
              <a:t>outColor</a:t>
            </a:r>
            <a:r>
              <a:rPr lang="en-US" altLang="hu-HU" sz="1800" b="1" dirty="0">
                <a:latin typeface="Courier New" pitchFamily="49" charset="0"/>
                <a:cs typeface="Courier New" pitchFamily="49" charset="0"/>
              </a:rPr>
              <a:t>");</a:t>
            </a:r>
          </a:p>
          <a:p>
            <a:endParaRPr lang="hu-HU" altLang="hu-HU" sz="900" b="1" dirty="0">
              <a:latin typeface="Courier New" pitchFamily="49" charset="0"/>
              <a:cs typeface="Courier New" pitchFamily="49" charset="0"/>
            </a:endParaRPr>
          </a:p>
          <a:p>
            <a:r>
              <a:rPr lang="en-US" altLang="hu-HU" sz="1800" b="1" dirty="0">
                <a:latin typeface="Courier New" pitchFamily="49" charset="0"/>
                <a:cs typeface="Courier New" pitchFamily="49" charset="0"/>
              </a:rPr>
              <a:t>   </a:t>
            </a:r>
            <a:r>
              <a:rPr lang="hu-HU" altLang="hu-HU" sz="1800" b="1" dirty="0" err="1">
                <a:latin typeface="Courier New" pitchFamily="49" charset="0"/>
                <a:cs typeface="Courier New" pitchFamily="49" charset="0"/>
              </a:rPr>
              <a:t>glLinkProgram</a:t>
            </a:r>
            <a:r>
              <a:rPr lang="hu-HU" altLang="hu-HU" sz="1800" b="1" dirty="0">
                <a:latin typeface="Courier New" pitchFamily="49" charset="0"/>
                <a:cs typeface="Courier New" pitchFamily="49" charset="0"/>
              </a:rPr>
              <a:t>(</a:t>
            </a:r>
            <a:r>
              <a:rPr lang="hu-HU" altLang="hu-HU" sz="1800" b="1" dirty="0" err="1">
                <a:latin typeface="Courier New" pitchFamily="49" charset="0"/>
                <a:cs typeface="Courier New" pitchFamily="49" charset="0"/>
              </a:rPr>
              <a:t>shaderProgram</a:t>
            </a:r>
            <a:r>
              <a:rPr lang="hu-HU" altLang="hu-HU" sz="1800" b="1" dirty="0">
                <a:latin typeface="Courier New" pitchFamily="49" charset="0"/>
                <a:cs typeface="Courier New" pitchFamily="49" charset="0"/>
              </a:rPr>
              <a:t>);</a:t>
            </a:r>
            <a:r>
              <a:rPr lang="en-US" altLang="hu-HU" sz="1800" b="1" dirty="0">
                <a:latin typeface="Courier New" pitchFamily="49" charset="0"/>
                <a:cs typeface="Courier New" pitchFamily="49" charset="0"/>
              </a:rPr>
              <a:t> </a:t>
            </a:r>
            <a:endParaRPr lang="en-US" altLang="hu-HU" sz="1800" b="1" dirty="0" smtClean="0">
              <a:latin typeface="Courier New" pitchFamily="49" charset="0"/>
              <a:cs typeface="Courier New" pitchFamily="49" charset="0"/>
            </a:endParaRPr>
          </a:p>
          <a:p>
            <a:r>
              <a:rPr lang="en-US" altLang="hu-HU" sz="1800" b="1" dirty="0">
                <a:latin typeface="Courier New" pitchFamily="49" charset="0"/>
                <a:cs typeface="Courier New" pitchFamily="49" charset="0"/>
              </a:rPr>
              <a:t> </a:t>
            </a:r>
            <a:r>
              <a:rPr lang="en-US" altLang="hu-HU" sz="1800" b="1" dirty="0" smtClean="0">
                <a:latin typeface="Courier New" pitchFamily="49" charset="0"/>
                <a:cs typeface="Courier New" pitchFamily="49" charset="0"/>
              </a:rPr>
              <a:t>  </a:t>
            </a:r>
            <a:r>
              <a:rPr lang="hu-HU" altLang="hu-HU" sz="1800" b="1" dirty="0" err="1" smtClean="0">
                <a:latin typeface="Courier New" pitchFamily="49" charset="0"/>
                <a:cs typeface="Courier New" pitchFamily="49" charset="0"/>
              </a:rPr>
              <a:t>glUseProgram</a:t>
            </a:r>
            <a:r>
              <a:rPr lang="hu-HU" altLang="hu-HU" sz="1800" b="1" dirty="0" smtClean="0">
                <a:latin typeface="Courier New" pitchFamily="49" charset="0"/>
                <a:cs typeface="Courier New" pitchFamily="49" charset="0"/>
              </a:rPr>
              <a:t>(</a:t>
            </a:r>
            <a:r>
              <a:rPr lang="hu-HU" altLang="hu-HU" sz="1800" b="1" dirty="0" err="1" smtClean="0">
                <a:latin typeface="Courier New" pitchFamily="49" charset="0"/>
                <a:cs typeface="Courier New" pitchFamily="49" charset="0"/>
              </a:rPr>
              <a:t>shaderProgram</a:t>
            </a:r>
            <a:r>
              <a:rPr lang="hu-HU" altLang="hu-HU" sz="1800" b="1" dirty="0" smtClean="0">
                <a:latin typeface="Courier New" pitchFamily="49" charset="0"/>
                <a:cs typeface="Courier New" pitchFamily="49" charset="0"/>
              </a:rPr>
              <a:t>);</a:t>
            </a:r>
            <a:endParaRPr lang="en-US" altLang="hu-HU" sz="1800" b="1" dirty="0" smtClean="0">
              <a:latin typeface="Courier New" pitchFamily="49" charset="0"/>
              <a:cs typeface="Courier New" pitchFamily="49" charset="0"/>
            </a:endParaRPr>
          </a:p>
          <a:p>
            <a:r>
              <a:rPr lang="en-US" altLang="hu-HU" sz="1800" b="1" dirty="0">
                <a:latin typeface="Courier New" pitchFamily="49" charset="0"/>
                <a:cs typeface="Courier New" pitchFamily="49" charset="0"/>
              </a:rPr>
              <a:t>}</a:t>
            </a:r>
            <a:endParaRPr lang="hu-HU" altLang="hu-HU" sz="1800" b="1" dirty="0">
              <a:latin typeface="Courier New" pitchFamily="49" charset="0"/>
              <a:cs typeface="Courier New" pitchFamily="49" charset="0"/>
            </a:endParaRPr>
          </a:p>
        </p:txBody>
      </p:sp>
      <p:sp>
        <p:nvSpPr>
          <p:cNvPr id="5" name="Téglalap feliratnak 4"/>
          <p:cNvSpPr>
            <a:spLocks noChangeArrowheads="1"/>
          </p:cNvSpPr>
          <p:nvPr/>
        </p:nvSpPr>
        <p:spPr bwMode="auto">
          <a:xfrm>
            <a:off x="6534" y="1"/>
            <a:ext cx="5474871" cy="1959707"/>
          </a:xfrm>
          <a:prstGeom prst="wedgeRectCallout">
            <a:avLst>
              <a:gd name="adj1" fmla="val 58576"/>
              <a:gd name="adj2" fmla="val 55650"/>
            </a:avLst>
          </a:prstGeom>
          <a:solidFill>
            <a:srgbClr val="FFD4D1"/>
          </a:solidFill>
          <a:ln w="12700" algn="ctr">
            <a:solidFill>
              <a:schemeClr val="tx1"/>
            </a:solidFill>
            <a:round/>
            <a:headEnd/>
            <a:tailEnd/>
          </a:ln>
        </p:spPr>
        <p:txBody>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hu-HU" sz="1400" b="1" dirty="0">
                <a:latin typeface="Courier New" panose="02070309020205020404" pitchFamily="49" charset="0"/>
                <a:cs typeface="Courier New" panose="02070309020205020404" pitchFamily="49" charset="0"/>
              </a:rPr>
              <a:t>#version </a:t>
            </a:r>
            <a:r>
              <a:rPr lang="hu-HU" sz="1400" b="1" dirty="0" smtClean="0">
                <a:latin typeface="Courier New" panose="02070309020205020404" pitchFamily="49" charset="0"/>
                <a:cs typeface="Courier New" panose="02070309020205020404" pitchFamily="49" charset="0"/>
              </a:rPr>
              <a:t>330</a:t>
            </a:r>
          </a:p>
          <a:p>
            <a:r>
              <a:rPr lang="en-US" sz="1400" b="1" dirty="0" err="1">
                <a:latin typeface="Courier New" panose="02070309020205020404" pitchFamily="49" charset="0"/>
                <a:cs typeface="Courier New" panose="02070309020205020404" pitchFamily="49" charset="0"/>
              </a:rPr>
              <a:t>p</a:t>
            </a:r>
            <a:r>
              <a:rPr lang="hu-HU" sz="1400" b="1" dirty="0" err="1" smtClean="0">
                <a:latin typeface="Courier New" panose="02070309020205020404" pitchFamily="49" charset="0"/>
                <a:cs typeface="Courier New" panose="02070309020205020404" pitchFamily="49" charset="0"/>
              </a:rPr>
              <a:t>recision</a:t>
            </a:r>
            <a:r>
              <a:rPr lang="hu-HU" sz="1400" b="1" dirty="0" smtClean="0">
                <a:latin typeface="Courier New" panose="02070309020205020404" pitchFamily="49" charset="0"/>
                <a:cs typeface="Courier New" panose="02070309020205020404" pitchFamily="49" charset="0"/>
              </a:rPr>
              <a:t> </a:t>
            </a:r>
            <a:r>
              <a:rPr lang="hu-HU" sz="1400" b="1" dirty="0" err="1" smtClean="0">
                <a:latin typeface="Courier New" panose="02070309020205020404" pitchFamily="49" charset="0"/>
                <a:cs typeface="Courier New" panose="02070309020205020404" pitchFamily="49" charset="0"/>
              </a:rPr>
              <a:t>highp</a:t>
            </a:r>
            <a:r>
              <a:rPr lang="hu-HU" sz="1400" b="1" dirty="0" smtClean="0">
                <a:latin typeface="Courier New" panose="02070309020205020404" pitchFamily="49" charset="0"/>
                <a:cs typeface="Courier New" panose="02070309020205020404" pitchFamily="49" charset="0"/>
              </a:rPr>
              <a:t> </a:t>
            </a:r>
            <a:r>
              <a:rPr lang="hu-HU" sz="1400" b="1" dirty="0" err="1" smtClean="0">
                <a:latin typeface="Courier New" panose="02070309020205020404" pitchFamily="49" charset="0"/>
                <a:cs typeface="Courier New" panose="02070309020205020404" pitchFamily="49" charset="0"/>
              </a:rPr>
              <a:t>float</a:t>
            </a:r>
            <a:r>
              <a:rPr lang="en-US" sz="1400" b="1" dirty="0" smtClean="0">
                <a:latin typeface="Courier New" panose="02070309020205020404" pitchFamily="49" charset="0"/>
                <a:cs typeface="Courier New" panose="02070309020205020404" pitchFamily="49" charset="0"/>
              </a:rPr>
              <a:t>;</a:t>
            </a:r>
            <a:r>
              <a:rPr lang="hu-HU" sz="1400" b="1" dirty="0" smtClean="0">
                <a:latin typeface="Courier New" panose="02070309020205020404" pitchFamily="49" charset="0"/>
                <a:cs typeface="Courier New" panose="02070309020205020404" pitchFamily="49" charset="0"/>
              </a:rPr>
              <a:t> </a:t>
            </a:r>
            <a:endParaRPr lang="en-US" sz="1400" b="1" dirty="0" smtClean="0">
              <a:latin typeface="Courier New" panose="02070309020205020404" pitchFamily="49" charset="0"/>
              <a:cs typeface="Courier New" panose="02070309020205020404" pitchFamily="49" charset="0"/>
            </a:endParaRPr>
          </a:p>
          <a:p>
            <a:r>
              <a:rPr lang="hu-HU" sz="1400" b="1" dirty="0" smtClean="0">
                <a:latin typeface="Courier New" panose="02070309020205020404" pitchFamily="49" charset="0"/>
                <a:cs typeface="Courier New" panose="02070309020205020404" pitchFamily="49" charset="0"/>
              </a:rPr>
              <a:t>uniform mat4 </a:t>
            </a:r>
            <a:r>
              <a:rPr lang="hu-HU" sz="1400" b="1" dirty="0" smtClean="0">
                <a:solidFill>
                  <a:schemeClr val="accent4">
                    <a:lumMod val="75000"/>
                  </a:schemeClr>
                </a:solidFill>
                <a:latin typeface="Courier New" panose="02070309020205020404" pitchFamily="49" charset="0"/>
                <a:cs typeface="Courier New" panose="02070309020205020404" pitchFamily="49" charset="0"/>
              </a:rPr>
              <a:t>MVP</a:t>
            </a:r>
            <a:r>
              <a:rPr lang="hu-HU" sz="1400" b="1" dirty="0" smtClean="0">
                <a:latin typeface="Courier New" panose="02070309020205020404" pitchFamily="49" charset="0"/>
                <a:cs typeface="Courier New" panose="02070309020205020404" pitchFamily="49" charset="0"/>
              </a:rPr>
              <a:t>;</a:t>
            </a:r>
          </a:p>
          <a:p>
            <a:r>
              <a:rPr lang="en-US" sz="1400" b="1" dirty="0" err="1">
                <a:latin typeface="Courier New" panose="02070309020205020404" pitchFamily="49" charset="0"/>
                <a:cs typeface="Courier New" panose="02070309020205020404" pitchFamily="49" charset="0"/>
              </a:rPr>
              <a:t>l</a:t>
            </a:r>
            <a:r>
              <a:rPr lang="hu-HU" sz="1400" b="1" dirty="0" err="1" smtClean="0">
                <a:latin typeface="Courier New" panose="02070309020205020404" pitchFamily="49" charset="0"/>
                <a:cs typeface="Courier New" panose="02070309020205020404" pitchFamily="49" charset="0"/>
              </a:rPr>
              <a:t>ayout</a:t>
            </a:r>
            <a:r>
              <a:rPr lang="hu-HU" sz="1400" b="1" dirty="0" smtClean="0">
                <a:latin typeface="Courier New" panose="02070309020205020404" pitchFamily="49" charset="0"/>
                <a:cs typeface="Courier New" panose="02070309020205020404" pitchFamily="49" charset="0"/>
              </a:rPr>
              <a:t>(</a:t>
            </a:r>
            <a:r>
              <a:rPr lang="hu-HU" sz="1400" b="1" dirty="0" err="1" smtClean="0">
                <a:latin typeface="Courier New" panose="02070309020205020404" pitchFamily="49" charset="0"/>
                <a:cs typeface="Courier New" panose="02070309020205020404" pitchFamily="49" charset="0"/>
              </a:rPr>
              <a:t>location</a:t>
            </a:r>
            <a:r>
              <a:rPr lang="en-US" sz="1400" b="1" dirty="0" smtClean="0">
                <a:latin typeface="Courier New" panose="02070309020205020404" pitchFamily="49" charset="0"/>
                <a:cs typeface="Courier New" panose="02070309020205020404" pitchFamily="49" charset="0"/>
              </a:rPr>
              <a:t> = 0) </a:t>
            </a:r>
            <a:r>
              <a:rPr lang="hu-HU" sz="1400" b="1" dirty="0" err="1" smtClean="0">
                <a:latin typeface="Courier New" panose="02070309020205020404" pitchFamily="49" charset="0"/>
                <a:cs typeface="Courier New" panose="02070309020205020404" pitchFamily="49" charset="0"/>
              </a:rPr>
              <a:t>in</a:t>
            </a:r>
            <a:r>
              <a:rPr lang="hu-HU" sz="1400" b="1" dirty="0" smtClean="0">
                <a:latin typeface="Courier New" panose="02070309020205020404" pitchFamily="49" charset="0"/>
                <a:cs typeface="Courier New" panose="02070309020205020404" pitchFamily="49" charset="0"/>
              </a:rPr>
              <a:t> </a:t>
            </a:r>
            <a:r>
              <a:rPr lang="hu-HU" sz="1400" b="1" dirty="0">
                <a:latin typeface="Courier New" panose="02070309020205020404" pitchFamily="49" charset="0"/>
                <a:cs typeface="Courier New" panose="02070309020205020404" pitchFamily="49" charset="0"/>
              </a:rPr>
              <a:t>vec2 </a:t>
            </a:r>
            <a:r>
              <a:rPr lang="en-US" sz="1400" b="1" dirty="0" err="1" smtClean="0">
                <a:solidFill>
                  <a:srgbClr val="FF0000"/>
                </a:solidFill>
                <a:latin typeface="Courier New" panose="02070309020205020404" pitchFamily="49" charset="0"/>
                <a:cs typeface="Courier New" panose="02070309020205020404" pitchFamily="49" charset="0"/>
              </a:rPr>
              <a:t>vp</a:t>
            </a:r>
            <a:r>
              <a:rPr lang="hu-HU" sz="1400" b="1" dirty="0" smtClean="0">
                <a:latin typeface="Courier New" panose="02070309020205020404" pitchFamily="49" charset="0"/>
                <a:cs typeface="Courier New" panose="02070309020205020404" pitchFamily="49" charset="0"/>
              </a:rPr>
              <a:t>;</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AttribArray</a:t>
            </a:r>
            <a:r>
              <a:rPr lang="en-US" sz="1400" b="1" dirty="0" smtClean="0">
                <a:latin typeface="Courier New" panose="02070309020205020404" pitchFamily="49" charset="0"/>
                <a:cs typeface="Courier New" panose="02070309020205020404" pitchFamily="49" charset="0"/>
              </a:rPr>
              <a:t> 0</a:t>
            </a:r>
          </a:p>
          <a:p>
            <a:endParaRPr lang="hu-HU" sz="800" b="1" dirty="0">
              <a:latin typeface="Courier New" panose="02070309020205020404" pitchFamily="49" charset="0"/>
              <a:cs typeface="Courier New" panose="02070309020205020404" pitchFamily="49" charset="0"/>
            </a:endParaRPr>
          </a:p>
          <a:p>
            <a:endParaRPr lang="hu-HU" sz="400" b="1" dirty="0">
              <a:latin typeface="Courier New" panose="02070309020205020404" pitchFamily="49" charset="0"/>
              <a:cs typeface="Courier New" panose="02070309020205020404" pitchFamily="49" charset="0"/>
            </a:endParaRPr>
          </a:p>
          <a:p>
            <a:r>
              <a:rPr lang="hu-HU" sz="1400" b="1" dirty="0" err="1">
                <a:latin typeface="Courier New" panose="02070309020205020404" pitchFamily="49" charset="0"/>
                <a:cs typeface="Courier New" panose="02070309020205020404" pitchFamily="49" charset="0"/>
              </a:rPr>
              <a:t>void</a:t>
            </a:r>
            <a:r>
              <a:rPr lang="hu-HU" sz="1400" b="1" dirty="0">
                <a:latin typeface="Courier New" panose="02070309020205020404" pitchFamily="49" charset="0"/>
                <a:cs typeface="Courier New" panose="02070309020205020404" pitchFamily="49" charset="0"/>
              </a:rPr>
              <a:t> main() </a:t>
            </a:r>
            <a:r>
              <a:rPr lang="hu-HU" sz="1400" b="1" dirty="0" smtClean="0">
                <a:latin typeface="Courier New" panose="02070309020205020404" pitchFamily="49" charset="0"/>
                <a:cs typeface="Courier New" panose="02070309020205020404" pitchFamily="49" charset="0"/>
              </a:rPr>
              <a:t>{</a:t>
            </a:r>
            <a:endParaRPr lang="hu-HU" sz="1400" b="1" dirty="0">
              <a:latin typeface="Courier New" panose="02070309020205020404" pitchFamily="49" charset="0"/>
              <a:cs typeface="Courier New" panose="02070309020205020404" pitchFamily="49" charset="0"/>
            </a:endParaRPr>
          </a:p>
          <a:p>
            <a:r>
              <a:rPr lang="fr-FR" sz="1400" b="1" dirty="0">
                <a:latin typeface="Courier New" panose="02070309020205020404" pitchFamily="49" charset="0"/>
                <a:cs typeface="Courier New" panose="02070309020205020404" pitchFamily="49" charset="0"/>
              </a:rPr>
              <a:t> </a:t>
            </a:r>
            <a:r>
              <a:rPr lang="fr-FR" sz="1400" b="1" dirty="0" smtClean="0">
                <a:latin typeface="Courier New" panose="02070309020205020404" pitchFamily="49" charset="0"/>
                <a:cs typeface="Courier New" panose="02070309020205020404" pitchFamily="49" charset="0"/>
              </a:rPr>
              <a:t> gl_Position </a:t>
            </a:r>
            <a:r>
              <a:rPr lang="fr-FR" sz="1400" b="1" dirty="0">
                <a:latin typeface="Courier New" panose="02070309020205020404" pitchFamily="49" charset="0"/>
                <a:cs typeface="Courier New" panose="02070309020205020404" pitchFamily="49" charset="0"/>
              </a:rPr>
              <a:t>= </a:t>
            </a:r>
            <a:r>
              <a:rPr lang="fr-FR" sz="1400" b="1" dirty="0" smtClean="0">
                <a:latin typeface="Courier New" panose="02070309020205020404" pitchFamily="49" charset="0"/>
                <a:cs typeface="Courier New" panose="02070309020205020404" pitchFamily="49" charset="0"/>
              </a:rPr>
              <a:t>vec4(</a:t>
            </a:r>
            <a:r>
              <a:rPr lang="fr-FR" sz="1400" b="1" dirty="0" smtClean="0">
                <a:solidFill>
                  <a:srgbClr val="FF0000"/>
                </a:solidFill>
                <a:latin typeface="Courier New" panose="02070309020205020404" pitchFamily="49" charset="0"/>
                <a:cs typeface="Courier New" panose="02070309020205020404" pitchFamily="49" charset="0"/>
              </a:rPr>
              <a:t>vp</a:t>
            </a:r>
            <a:r>
              <a:rPr lang="fr-FR" sz="1400" b="1" dirty="0" smtClean="0">
                <a:latin typeface="Courier New" panose="02070309020205020404" pitchFamily="49" charset="0"/>
                <a:cs typeface="Courier New" panose="02070309020205020404" pitchFamily="49" charset="0"/>
              </a:rPr>
              <a:t>.x,</a:t>
            </a:r>
            <a:r>
              <a:rPr lang="fr-FR" sz="1400" b="1" dirty="0" smtClean="0">
                <a:solidFill>
                  <a:srgbClr val="FF0000"/>
                </a:solidFill>
                <a:latin typeface="Courier New" panose="02070309020205020404" pitchFamily="49" charset="0"/>
                <a:cs typeface="Courier New" panose="02070309020205020404" pitchFamily="49" charset="0"/>
              </a:rPr>
              <a:t>vp</a:t>
            </a:r>
            <a:r>
              <a:rPr lang="fr-FR" sz="1400" b="1" dirty="0" smtClean="0">
                <a:latin typeface="Courier New" panose="02070309020205020404" pitchFamily="49" charset="0"/>
                <a:cs typeface="Courier New" panose="02070309020205020404" pitchFamily="49" charset="0"/>
              </a:rPr>
              <a:t>.y,0,1) * </a:t>
            </a:r>
            <a:r>
              <a:rPr lang="fr-FR" sz="1400" b="1" dirty="0" smtClean="0">
                <a:solidFill>
                  <a:schemeClr val="accent4">
                    <a:lumMod val="75000"/>
                  </a:schemeClr>
                </a:solidFill>
                <a:latin typeface="Courier New" panose="02070309020205020404" pitchFamily="49" charset="0"/>
                <a:cs typeface="Courier New" panose="02070309020205020404" pitchFamily="49" charset="0"/>
              </a:rPr>
              <a:t>MVP</a:t>
            </a:r>
            <a:r>
              <a:rPr lang="fr-FR" sz="1400" b="1" dirty="0">
                <a:latin typeface="Courier New" panose="02070309020205020404" pitchFamily="49" charset="0"/>
                <a:cs typeface="Courier New" panose="02070309020205020404" pitchFamily="49" charset="0"/>
              </a:rPr>
              <a:t>;</a:t>
            </a:r>
          </a:p>
          <a:p>
            <a:r>
              <a:rPr lang="hu-HU" sz="1400" b="1" dirty="0" smtClean="0">
                <a:latin typeface="Courier New" panose="02070309020205020404" pitchFamily="49" charset="0"/>
                <a:cs typeface="Courier New" panose="02070309020205020404" pitchFamily="49" charset="0"/>
              </a:rPr>
              <a:t>}</a:t>
            </a:r>
            <a:endParaRPr lang="hu-HU" sz="1400" b="1" dirty="0">
              <a:latin typeface="Courier New" panose="02070309020205020404" pitchFamily="49" charset="0"/>
              <a:cs typeface="Courier New" panose="02070309020205020404" pitchFamily="49" charset="0"/>
            </a:endParaRPr>
          </a:p>
        </p:txBody>
      </p:sp>
      <p:sp>
        <p:nvSpPr>
          <p:cNvPr id="6" name="Téglalap feliratnak 5"/>
          <p:cNvSpPr>
            <a:spLocks noChangeArrowheads="1"/>
          </p:cNvSpPr>
          <p:nvPr/>
        </p:nvSpPr>
        <p:spPr bwMode="auto">
          <a:xfrm>
            <a:off x="5925927" y="9883"/>
            <a:ext cx="3218075" cy="1718048"/>
          </a:xfrm>
          <a:prstGeom prst="wedgeRectCallout">
            <a:avLst>
              <a:gd name="adj1" fmla="val -42220"/>
              <a:gd name="adj2" fmla="val 89995"/>
            </a:avLst>
          </a:prstGeom>
          <a:solidFill>
            <a:srgbClr val="2FFF2F"/>
          </a:solidFill>
          <a:ln w="12700" algn="ctr">
            <a:solidFill>
              <a:schemeClr val="tx1"/>
            </a:solidFill>
            <a:round/>
            <a:headEnd/>
            <a:tailEnd/>
          </a:ln>
        </p:spPr>
        <p:txBody>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r>
              <a:rPr lang="hu-HU" sz="1400" b="1" dirty="0">
                <a:latin typeface="Courier New" panose="02070309020205020404" pitchFamily="49" charset="0"/>
                <a:cs typeface="Courier New" panose="02070309020205020404" pitchFamily="49" charset="0"/>
              </a:rPr>
              <a:t>#version </a:t>
            </a:r>
            <a:r>
              <a:rPr lang="hu-HU" sz="1400" b="1" dirty="0" smtClean="0">
                <a:latin typeface="Courier New" panose="02070309020205020404" pitchFamily="49" charset="0"/>
                <a:cs typeface="Courier New" panose="02070309020205020404" pitchFamily="49" charset="0"/>
              </a:rPr>
              <a:t>330</a:t>
            </a:r>
            <a:endParaRPr lang="en-US" sz="1400" b="1" dirty="0" smtClean="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p</a:t>
            </a:r>
            <a:r>
              <a:rPr lang="hu-HU" sz="1400" b="1" dirty="0" err="1">
                <a:latin typeface="Courier New" panose="02070309020205020404" pitchFamily="49" charset="0"/>
                <a:cs typeface="Courier New" panose="02070309020205020404" pitchFamily="49" charset="0"/>
              </a:rPr>
              <a:t>recision</a:t>
            </a:r>
            <a:r>
              <a:rPr lang="hu-HU" sz="1400" b="1" dirty="0">
                <a:latin typeface="Courier New" panose="02070309020205020404" pitchFamily="49" charset="0"/>
                <a:cs typeface="Courier New" panose="02070309020205020404" pitchFamily="49" charset="0"/>
              </a:rPr>
              <a:t> </a:t>
            </a:r>
            <a:r>
              <a:rPr lang="hu-HU" sz="1400" b="1" dirty="0" err="1">
                <a:latin typeface="Courier New" panose="02070309020205020404" pitchFamily="49" charset="0"/>
                <a:cs typeface="Courier New" panose="02070309020205020404" pitchFamily="49" charset="0"/>
              </a:rPr>
              <a:t>highp</a:t>
            </a:r>
            <a:r>
              <a:rPr lang="hu-HU" sz="1400" b="1" dirty="0">
                <a:latin typeface="Courier New" panose="02070309020205020404" pitchFamily="49" charset="0"/>
                <a:cs typeface="Courier New" panose="02070309020205020404" pitchFamily="49" charset="0"/>
              </a:rPr>
              <a:t> </a:t>
            </a:r>
            <a:r>
              <a:rPr lang="hu-HU" sz="1400" b="1" dirty="0" err="1">
                <a:latin typeface="Courier New" panose="02070309020205020404" pitchFamily="49" charset="0"/>
                <a:cs typeface="Courier New" panose="02070309020205020404" pitchFamily="49" charset="0"/>
              </a:rPr>
              <a:t>float</a:t>
            </a:r>
            <a:r>
              <a:rPr lang="en-US" sz="1400" b="1" dirty="0">
                <a:latin typeface="Courier New" panose="02070309020205020404" pitchFamily="49" charset="0"/>
                <a:cs typeface="Courier New" panose="02070309020205020404" pitchFamily="49" charset="0"/>
              </a:rPr>
              <a:t>;</a:t>
            </a:r>
            <a:r>
              <a:rPr lang="hu-HU" sz="1400" b="1" dirty="0">
                <a:latin typeface="Courier New" panose="02070309020205020404" pitchFamily="49" charset="0"/>
                <a:cs typeface="Courier New" panose="02070309020205020404" pitchFamily="49" charset="0"/>
              </a:rPr>
              <a:t> </a:t>
            </a:r>
            <a:endParaRPr lang="hu-HU" sz="1400" b="1" dirty="0" smtClean="0">
              <a:latin typeface="Courier New" panose="02070309020205020404" pitchFamily="49" charset="0"/>
              <a:cs typeface="Courier New" panose="02070309020205020404" pitchFamily="49" charset="0"/>
            </a:endParaRPr>
          </a:p>
          <a:p>
            <a:r>
              <a:rPr lang="hu-HU" sz="1400" b="1" dirty="0">
                <a:latin typeface="Courier New" panose="02070309020205020404" pitchFamily="49" charset="0"/>
                <a:cs typeface="Courier New" panose="02070309020205020404" pitchFamily="49" charset="0"/>
              </a:rPr>
              <a:t>uniform </a:t>
            </a:r>
            <a:r>
              <a:rPr lang="en-US" sz="1400" b="1" dirty="0" smtClean="0">
                <a:latin typeface="Courier New" panose="02070309020205020404" pitchFamily="49" charset="0"/>
                <a:cs typeface="Courier New" panose="02070309020205020404" pitchFamily="49" charset="0"/>
              </a:rPr>
              <a:t>vec3</a:t>
            </a:r>
            <a:r>
              <a:rPr lang="hu-HU" sz="1400" b="1" dirty="0" smtClean="0">
                <a:latin typeface="Courier New" panose="02070309020205020404" pitchFamily="49" charset="0"/>
                <a:cs typeface="Courier New" panose="02070309020205020404" pitchFamily="49" charset="0"/>
              </a:rPr>
              <a:t> </a:t>
            </a:r>
            <a:r>
              <a:rPr lang="en-US" sz="1400" b="1" dirty="0" smtClean="0">
                <a:solidFill>
                  <a:schemeClr val="accent4">
                    <a:lumMod val="75000"/>
                  </a:schemeClr>
                </a:solidFill>
                <a:latin typeface="Courier New" panose="02070309020205020404" pitchFamily="49" charset="0"/>
                <a:cs typeface="Courier New" panose="02070309020205020404" pitchFamily="49" charset="0"/>
              </a:rPr>
              <a:t>color</a:t>
            </a:r>
            <a:r>
              <a:rPr lang="hu-HU" sz="1400" b="1" dirty="0" smtClean="0">
                <a:latin typeface="Courier New" panose="02070309020205020404" pitchFamily="49" charset="0"/>
                <a:cs typeface="Courier New" panose="02070309020205020404" pitchFamily="49" charset="0"/>
              </a:rPr>
              <a:t>;</a:t>
            </a:r>
            <a:endParaRPr lang="hu-HU" sz="1400" b="1" dirty="0">
              <a:latin typeface="Courier New" panose="02070309020205020404" pitchFamily="49" charset="0"/>
              <a:cs typeface="Courier New" panose="02070309020205020404" pitchFamily="49" charset="0"/>
            </a:endParaRPr>
          </a:p>
          <a:p>
            <a:r>
              <a:rPr lang="hu-HU" sz="1400" b="1" dirty="0" smtClean="0">
                <a:latin typeface="Courier New" panose="02070309020205020404" pitchFamily="49" charset="0"/>
                <a:cs typeface="Courier New" panose="02070309020205020404" pitchFamily="49" charset="0"/>
              </a:rPr>
              <a:t>out </a:t>
            </a:r>
            <a:r>
              <a:rPr lang="hu-HU" sz="1400" b="1" dirty="0">
                <a:latin typeface="Courier New" panose="02070309020205020404" pitchFamily="49" charset="0"/>
                <a:cs typeface="Courier New" panose="02070309020205020404" pitchFamily="49" charset="0"/>
              </a:rPr>
              <a:t>vec4 </a:t>
            </a:r>
            <a:r>
              <a:rPr lang="en-US" sz="1400" b="1" dirty="0" smtClean="0">
                <a:solidFill>
                  <a:srgbClr val="0000FF"/>
                </a:solidFill>
                <a:latin typeface="Courier New" panose="02070309020205020404" pitchFamily="49" charset="0"/>
                <a:cs typeface="Courier New" panose="02070309020205020404" pitchFamily="49" charset="0"/>
              </a:rPr>
              <a:t>out</a:t>
            </a:r>
            <a:r>
              <a:rPr lang="hu-HU" sz="1400" b="1" dirty="0" err="1" smtClean="0">
                <a:solidFill>
                  <a:srgbClr val="0000FF"/>
                </a:solidFill>
                <a:latin typeface="Courier New" panose="02070309020205020404" pitchFamily="49" charset="0"/>
                <a:cs typeface="Courier New" panose="02070309020205020404" pitchFamily="49" charset="0"/>
              </a:rPr>
              <a:t>Color</a:t>
            </a:r>
            <a:r>
              <a:rPr lang="hu-HU" sz="1400" b="1" dirty="0">
                <a:latin typeface="Courier New" panose="02070309020205020404" pitchFamily="49" charset="0"/>
                <a:cs typeface="Courier New" panose="02070309020205020404" pitchFamily="49" charset="0"/>
              </a:rPr>
              <a:t>;</a:t>
            </a:r>
          </a:p>
          <a:p>
            <a:endParaRPr lang="hu-HU" sz="800" b="1" dirty="0">
              <a:latin typeface="Courier New" panose="02070309020205020404" pitchFamily="49" charset="0"/>
              <a:cs typeface="Courier New" panose="02070309020205020404" pitchFamily="49" charset="0"/>
            </a:endParaRPr>
          </a:p>
          <a:p>
            <a:r>
              <a:rPr lang="hu-HU" sz="1400" b="1" dirty="0" err="1">
                <a:latin typeface="Courier New" panose="02070309020205020404" pitchFamily="49" charset="0"/>
                <a:cs typeface="Courier New" panose="02070309020205020404" pitchFamily="49" charset="0"/>
              </a:rPr>
              <a:t>void</a:t>
            </a:r>
            <a:r>
              <a:rPr lang="hu-HU" sz="1400" b="1" dirty="0">
                <a:latin typeface="Courier New" panose="02070309020205020404" pitchFamily="49" charset="0"/>
                <a:cs typeface="Courier New" panose="02070309020205020404" pitchFamily="49" charset="0"/>
              </a:rPr>
              <a:t> main() {</a:t>
            </a:r>
          </a:p>
          <a:p>
            <a:r>
              <a:rPr lang="en-US" sz="1400" b="1" dirty="0" smtClean="0">
                <a:solidFill>
                  <a:srgbClr val="0000FF"/>
                </a:solidFill>
                <a:latin typeface="Courier New" panose="02070309020205020404" pitchFamily="49" charset="0"/>
                <a:cs typeface="Courier New" panose="02070309020205020404" pitchFamily="49" charset="0"/>
              </a:rPr>
              <a:t>   out</a:t>
            </a:r>
            <a:r>
              <a:rPr lang="hu-HU" sz="1400" b="1" dirty="0" err="1" smtClean="0">
                <a:solidFill>
                  <a:srgbClr val="0000FF"/>
                </a:solidFill>
                <a:latin typeface="Courier New" panose="02070309020205020404" pitchFamily="49" charset="0"/>
                <a:cs typeface="Courier New" panose="02070309020205020404" pitchFamily="49" charset="0"/>
              </a:rPr>
              <a:t>Color</a:t>
            </a:r>
            <a:r>
              <a:rPr lang="hu-HU" sz="1400" b="1" dirty="0" smtClean="0">
                <a:solidFill>
                  <a:srgbClr val="0000FF"/>
                </a:solidFill>
                <a:latin typeface="Courier New" panose="02070309020205020404" pitchFamily="49" charset="0"/>
                <a:cs typeface="Courier New" panose="02070309020205020404" pitchFamily="49" charset="0"/>
              </a:rPr>
              <a:t> </a:t>
            </a:r>
            <a:r>
              <a:rPr lang="hu-HU" sz="1400" b="1" dirty="0" smtClean="0">
                <a:latin typeface="Courier New" panose="02070309020205020404" pitchFamily="49" charset="0"/>
                <a:cs typeface="Courier New" panose="02070309020205020404" pitchFamily="49" charset="0"/>
              </a:rPr>
              <a:t>=</a:t>
            </a:r>
            <a:r>
              <a:rPr lang="en-US" sz="1400" b="1" dirty="0" smtClean="0">
                <a:latin typeface="Courier New" panose="02070309020205020404" pitchFamily="49" charset="0"/>
                <a:cs typeface="Courier New" panose="02070309020205020404" pitchFamily="49" charset="0"/>
              </a:rPr>
              <a:t> </a:t>
            </a:r>
            <a:r>
              <a:rPr lang="hu-HU" sz="1400" b="1" dirty="0" smtClean="0">
                <a:latin typeface="Courier New" panose="02070309020205020404" pitchFamily="49" charset="0"/>
                <a:cs typeface="Courier New" panose="02070309020205020404" pitchFamily="49" charset="0"/>
              </a:rPr>
              <a:t>vec4(</a:t>
            </a:r>
            <a:r>
              <a:rPr lang="en-US" sz="1400" b="1" dirty="0" smtClean="0">
                <a:latin typeface="Courier New" panose="02070309020205020404" pitchFamily="49" charset="0"/>
                <a:cs typeface="Courier New" panose="02070309020205020404" pitchFamily="49" charset="0"/>
              </a:rPr>
              <a:t>color</a:t>
            </a:r>
            <a:r>
              <a:rPr lang="hu-HU" sz="1400" b="1" dirty="0" smtClean="0">
                <a:latin typeface="Courier New" panose="02070309020205020404" pitchFamily="49" charset="0"/>
                <a:cs typeface="Courier New" panose="02070309020205020404" pitchFamily="49" charset="0"/>
              </a:rPr>
              <a:t>,1</a:t>
            </a:r>
            <a:r>
              <a:rPr lang="hu-HU" sz="1400" b="1" dirty="0">
                <a:latin typeface="Courier New" panose="02070309020205020404" pitchFamily="49" charset="0"/>
                <a:cs typeface="Courier New" panose="02070309020205020404" pitchFamily="49" charset="0"/>
              </a:rPr>
              <a:t>);</a:t>
            </a:r>
          </a:p>
          <a:p>
            <a:r>
              <a:rPr lang="hu-HU"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87256669"/>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éma">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éma">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1299935039</TotalTime>
  <Pages>57</Pages>
  <Words>10704</Words>
  <Application>Microsoft Office PowerPoint</Application>
  <PresentationFormat>Diavetítés a képernyőre (4:3 oldalarány)</PresentationFormat>
  <Paragraphs>1141</Paragraphs>
  <Slides>56</Slides>
  <Notes>37</Notes>
  <HiddenSlides>0</HiddenSlides>
  <MMClips>0</MMClips>
  <ScaleCrop>false</ScaleCrop>
  <HeadingPairs>
    <vt:vector size="8" baseType="variant">
      <vt:variant>
        <vt:lpstr>Használt betűtípusok</vt:lpstr>
      </vt:variant>
      <vt:variant>
        <vt:i4>8</vt:i4>
      </vt:variant>
      <vt:variant>
        <vt:lpstr>Téma</vt:lpstr>
      </vt:variant>
      <vt:variant>
        <vt:i4>1</vt:i4>
      </vt:variant>
      <vt:variant>
        <vt:lpstr>Beágyazott OLE kiszolgálók</vt:lpstr>
      </vt:variant>
      <vt:variant>
        <vt:i4>3</vt:i4>
      </vt:variant>
      <vt:variant>
        <vt:lpstr>Diacímek</vt:lpstr>
      </vt:variant>
      <vt:variant>
        <vt:i4>56</vt:i4>
      </vt:variant>
    </vt:vector>
  </HeadingPairs>
  <TitlesOfParts>
    <vt:vector size="68" baseType="lpstr">
      <vt:lpstr>Arial</vt:lpstr>
      <vt:lpstr>Calibri</vt:lpstr>
      <vt:lpstr>Cambria Math</vt:lpstr>
      <vt:lpstr>Courier New</vt:lpstr>
      <vt:lpstr>Monotype Sorts</vt:lpstr>
      <vt:lpstr>Symbol</vt:lpstr>
      <vt:lpstr>Times New Roman</vt:lpstr>
      <vt:lpstr>Wingdings</vt:lpstr>
      <vt:lpstr>Office-téma</vt:lpstr>
      <vt:lpstr>Microsoft ClipArt Gallery</vt:lpstr>
      <vt:lpstr>Klip</vt:lpstr>
      <vt:lpstr>Bitkép alakzat</vt:lpstr>
      <vt:lpstr>Graphics hardware and software</vt:lpstr>
      <vt:lpstr>Interactive graphics systems</vt:lpstr>
      <vt:lpstr>Software architecture</vt:lpstr>
      <vt:lpstr>Event handling (GLUT)</vt:lpstr>
      <vt:lpstr>OpenGL 3.3 … 4.6</vt:lpstr>
      <vt:lpstr>Vertex data streaming</vt:lpstr>
      <vt:lpstr>My first OpenGL program</vt:lpstr>
      <vt:lpstr>onInitialization()</vt:lpstr>
      <vt:lpstr>PowerPoint-bemutató</vt:lpstr>
      <vt:lpstr>PowerPoint-bemutató</vt:lpstr>
      <vt:lpstr>OpenGL primitives</vt:lpstr>
      <vt:lpstr>Graphics hardware and software Program: Framework and green triangle</vt:lpstr>
      <vt:lpstr>OpenGL starters’ kit: Shader programs</vt:lpstr>
      <vt:lpstr>OpenGL starters’ kit</vt:lpstr>
      <vt:lpstr>framework.h</vt:lpstr>
      <vt:lpstr>framework.cpp</vt:lpstr>
      <vt:lpstr>Skeleton.cpp</vt:lpstr>
      <vt:lpstr>Charges in Soup</vt:lpstr>
      <vt:lpstr>Specification</vt:lpstr>
      <vt:lpstr>Simulation</vt:lpstr>
      <vt:lpstr>View V and Projection P transformation  (vertex shader)</vt:lpstr>
      <vt:lpstr>Steps of solution</vt:lpstr>
      <vt:lpstr>PowerPoint-bemutató</vt:lpstr>
      <vt:lpstr>PowerPoint-bemutató</vt:lpstr>
      <vt:lpstr>PowerPoint-bemutató</vt:lpstr>
      <vt:lpstr>Convex hull</vt:lpstr>
      <vt:lpstr>Vertex and fragment shaders</vt:lpstr>
      <vt:lpstr>Object</vt:lpstr>
      <vt:lpstr>Convex hull</vt:lpstr>
      <vt:lpstr>Convex hull generation</vt:lpstr>
      <vt:lpstr>Virtual world, initialization and display</vt:lpstr>
      <vt:lpstr>Controller</vt:lpstr>
      <vt:lpstr>PowerPoint-bemutató</vt:lpstr>
      <vt:lpstr>2D texturing</vt:lpstr>
      <vt:lpstr>2D texturing</vt:lpstr>
      <vt:lpstr>Interpolation</vt:lpstr>
      <vt:lpstr>Interpolation hardware</vt:lpstr>
      <vt:lpstr>Triangle setup</vt:lpstr>
      <vt:lpstr>Texture filtering (GL_NEAREST)</vt:lpstr>
      <vt:lpstr>Correspondence of texture and image spaces</vt:lpstr>
      <vt:lpstr>Mip-map (multum in parvo) Good for minification</vt:lpstr>
      <vt:lpstr>Mip-map (GL_LINEAR_MIPMAP_...)</vt:lpstr>
      <vt:lpstr>Bi-linear texture filtering (GL_LINEAR) Good for magnification</vt:lpstr>
      <vt:lpstr>Bi-linear filtering (GL_LINEAR)</vt:lpstr>
      <vt:lpstr>Texturing support of the GPU</vt:lpstr>
      <vt:lpstr>Texturing 1: Upload to GPU</vt:lpstr>
      <vt:lpstr>Texturing 2: Equip objects with  texture coordinates</vt:lpstr>
      <vt:lpstr>Texturing 3: Vertex és Pixel Shader</vt:lpstr>
      <vt:lpstr>Texturing 4: Active texture and sampler</vt:lpstr>
      <vt:lpstr>Image viewer</vt:lpstr>
      <vt:lpstr>Image viewer</vt:lpstr>
      <vt:lpstr>Magic lense</vt:lpstr>
      <vt:lpstr>Swirl</vt:lpstr>
      <vt:lpstr>Gravity (black hole)</vt:lpstr>
      <vt:lpstr>Equivalence principle</vt:lpstr>
      <vt:lpstr>Wave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grafika</dc:title>
  <dc:creator>szirmay</dc:creator>
  <cp:lastModifiedBy>Szirmay-Kalos László</cp:lastModifiedBy>
  <cp:revision>650</cp:revision>
  <cp:lastPrinted>1999-10-05T10:23:25Z</cp:lastPrinted>
  <dcterms:created xsi:type="dcterms:W3CDTF">1998-09-12T20:31:14Z</dcterms:created>
  <dcterms:modified xsi:type="dcterms:W3CDTF">2022-04-07T11:29:10Z</dcterms:modified>
</cp:coreProperties>
</file>