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6" r:id="rId1"/>
  </p:sldMasterIdLst>
  <p:notesMasterIdLst>
    <p:notesMasterId r:id="rId46"/>
  </p:notesMasterIdLst>
  <p:handoutMasterIdLst>
    <p:handoutMasterId r:id="rId47"/>
  </p:handoutMasterIdLst>
  <p:sldIdLst>
    <p:sldId id="342" r:id="rId2"/>
    <p:sldId id="351" r:id="rId3"/>
    <p:sldId id="306" r:id="rId4"/>
    <p:sldId id="343" r:id="rId5"/>
    <p:sldId id="419" r:id="rId6"/>
    <p:sldId id="421" r:id="rId7"/>
    <p:sldId id="429" r:id="rId8"/>
    <p:sldId id="430" r:id="rId9"/>
    <p:sldId id="438" r:id="rId10"/>
    <p:sldId id="439" r:id="rId11"/>
    <p:sldId id="362" r:id="rId12"/>
    <p:sldId id="420" r:id="rId13"/>
    <p:sldId id="344" r:id="rId14"/>
    <p:sldId id="379" r:id="rId15"/>
    <p:sldId id="376" r:id="rId16"/>
    <p:sldId id="415" r:id="rId17"/>
    <p:sldId id="416" r:id="rId18"/>
    <p:sldId id="417" r:id="rId19"/>
    <p:sldId id="446" r:id="rId20"/>
    <p:sldId id="418" r:id="rId21"/>
    <p:sldId id="428" r:id="rId22"/>
    <p:sldId id="422" r:id="rId23"/>
    <p:sldId id="352" r:id="rId24"/>
    <p:sldId id="355" r:id="rId25"/>
    <p:sldId id="356" r:id="rId26"/>
    <p:sldId id="357" r:id="rId27"/>
    <p:sldId id="359" r:id="rId28"/>
    <p:sldId id="360" r:id="rId29"/>
    <p:sldId id="399" r:id="rId30"/>
    <p:sldId id="424" r:id="rId31"/>
    <p:sldId id="358" r:id="rId32"/>
    <p:sldId id="463" r:id="rId33"/>
    <p:sldId id="464" r:id="rId34"/>
    <p:sldId id="465" r:id="rId35"/>
    <p:sldId id="466" r:id="rId36"/>
    <p:sldId id="400" r:id="rId37"/>
    <p:sldId id="426" r:id="rId38"/>
    <p:sldId id="432" r:id="rId39"/>
    <p:sldId id="445" r:id="rId40"/>
    <p:sldId id="440" r:id="rId41"/>
    <p:sldId id="441" r:id="rId42"/>
    <p:sldId id="442" r:id="rId43"/>
    <p:sldId id="451" r:id="rId44"/>
    <p:sldId id="443" r:id="rId45"/>
  </p:sldIdLst>
  <p:sldSz cx="9144000" cy="6858000" type="screen4x3"/>
  <p:notesSz cx="6648450" cy="9782175"/>
  <p:kinsoku lang="ja-JP" invalStChars="、。，．・：；？！゛゜ヽヾゝゞ々ー’”）〕］｝〉》」』】°‰′″℃￠％ぁぃぅぇぉっゃゅょゎァィゥェォッャュョヮヵヶ!%),.:;?]}｡｣､･ｧｨｩｪｫｬｭｮｯｰﾞﾟ" invalEndChars="‘“（〔［｛〈《「『【￥＄$([\{｢￡"/>
  <p:defaultTextStyle>
    <a:defPPr>
      <a:defRPr lang="hu-HU"/>
    </a:defPPr>
    <a:lvl1pPr algn="l" rtl="0" eaLnBrk="0" fontAlgn="base" hangingPunct="0">
      <a:spcBef>
        <a:spcPct val="0"/>
      </a:spcBef>
      <a:spcAft>
        <a:spcPct val="0"/>
      </a:spcAft>
      <a:defRPr sz="2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kern="1200">
        <a:solidFill>
          <a:schemeClr val="tx1"/>
        </a:solidFill>
        <a:latin typeface="Times New Roman" pitchFamily="18" charset="0"/>
        <a:ea typeface="+mn-ea"/>
        <a:cs typeface="+mn-cs"/>
      </a:defRPr>
    </a:lvl5pPr>
    <a:lvl6pPr marL="2286000" algn="l" defTabSz="914400" rtl="0" eaLnBrk="1" latinLnBrk="0" hangingPunct="1">
      <a:defRPr sz="2000" kern="1200">
        <a:solidFill>
          <a:schemeClr val="tx1"/>
        </a:solidFill>
        <a:latin typeface="Times New Roman" pitchFamily="18" charset="0"/>
        <a:ea typeface="+mn-ea"/>
        <a:cs typeface="+mn-cs"/>
      </a:defRPr>
    </a:lvl6pPr>
    <a:lvl7pPr marL="2743200" algn="l" defTabSz="914400" rtl="0" eaLnBrk="1" latinLnBrk="0" hangingPunct="1">
      <a:defRPr sz="2000" kern="1200">
        <a:solidFill>
          <a:schemeClr val="tx1"/>
        </a:solidFill>
        <a:latin typeface="Times New Roman" pitchFamily="18" charset="0"/>
        <a:ea typeface="+mn-ea"/>
        <a:cs typeface="+mn-cs"/>
      </a:defRPr>
    </a:lvl7pPr>
    <a:lvl8pPr marL="3200400" algn="l" defTabSz="914400" rtl="0" eaLnBrk="1" latinLnBrk="0" hangingPunct="1">
      <a:defRPr sz="2000" kern="1200">
        <a:solidFill>
          <a:schemeClr val="tx1"/>
        </a:solidFill>
        <a:latin typeface="Times New Roman" pitchFamily="18" charset="0"/>
        <a:ea typeface="+mn-ea"/>
        <a:cs typeface="+mn-cs"/>
      </a:defRPr>
    </a:lvl8pPr>
    <a:lvl9pPr marL="3657600" algn="l" defTabSz="914400" rtl="0" eaLnBrk="1" latinLnBrk="0" hangingPunct="1">
      <a:defRPr sz="20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000099"/>
    <a:srgbClr val="FFA7A7"/>
    <a:srgbClr val="FFAF79"/>
    <a:srgbClr val="AF011E"/>
    <a:srgbClr val="00FF00"/>
    <a:srgbClr val="DDDDDD"/>
    <a:srgbClr val="B2B2B2"/>
    <a:srgbClr val="66FA66"/>
    <a:srgbClr val="3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175" autoAdjust="0"/>
  </p:normalViewPr>
  <p:slideViewPr>
    <p:cSldViewPr>
      <p:cViewPr varScale="1">
        <p:scale>
          <a:sx n="53" d="100"/>
          <a:sy n="53" d="100"/>
        </p:scale>
        <p:origin x="-2213"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856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idx="2"/>
          </p:nvPr>
        </p:nvSpPr>
        <p:spPr bwMode="auto">
          <a:xfrm>
            <a:off x="885825" y="739775"/>
            <a:ext cx="4876800" cy="36560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p:cNvSpPr>
            <a:spLocks noGrp="1" noChangeArrowheads="1"/>
          </p:cNvSpPr>
          <p:nvPr>
            <p:ph type="body" sz="quarter" idx="3"/>
          </p:nvPr>
        </p:nvSpPr>
        <p:spPr bwMode="auto">
          <a:xfrm>
            <a:off x="885825" y="4648200"/>
            <a:ext cx="4876800" cy="4116388"/>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hu-HU" noProof="0" smtClean="0"/>
              <a:t>Click to edit Master notes styles</a:t>
            </a:r>
          </a:p>
          <a:p>
            <a:pPr lvl="1"/>
            <a:r>
              <a:rPr lang="hu-HU" noProof="0" smtClean="0"/>
              <a:t>Second Level</a:t>
            </a:r>
          </a:p>
          <a:p>
            <a:pPr lvl="2"/>
            <a:r>
              <a:rPr lang="hu-HU" noProof="0" smtClean="0"/>
              <a:t>Third Level</a:t>
            </a:r>
          </a:p>
          <a:p>
            <a:pPr lvl="3"/>
            <a:r>
              <a:rPr lang="hu-HU" noProof="0" smtClean="0"/>
              <a:t>Fourth Level</a:t>
            </a:r>
          </a:p>
          <a:p>
            <a:pPr lvl="4"/>
            <a:r>
              <a:rPr lang="hu-HU" noProof="0" smtClean="0"/>
              <a:t>Fifth Level</a:t>
            </a:r>
          </a:p>
        </p:txBody>
      </p:sp>
    </p:spTree>
    <p:extLst>
      <p:ext uri="{BB962C8B-B14F-4D97-AF65-F5344CB8AC3E}">
        <p14:creationId xmlns:p14="http://schemas.microsoft.com/office/powerpoint/2010/main" val="398769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887413" y="739775"/>
            <a:ext cx="4873625" cy="3656013"/>
          </a:xfrm>
          <a:ln/>
        </p:spPr>
      </p:sp>
      <p:sp>
        <p:nvSpPr>
          <p:cNvPr id="532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This lecture reviews the 3D rendering pipeline implemented</a:t>
            </a:r>
            <a:r>
              <a:rPr lang="en-US" altLang="hu-HU" sz="1000" baseline="0" noProof="0" dirty="0" smtClean="0"/>
              <a:t> by current GPUs.</a:t>
            </a:r>
            <a:endParaRPr lang="en-US" altLang="hu-HU" sz="1000" noProof="0"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Again, only the </a:t>
            </a:r>
            <a:r>
              <a:rPr lang="en-US" sz="1000" dirty="0" err="1" smtClean="0"/>
              <a:t>eval</a:t>
            </a:r>
            <a:r>
              <a:rPr lang="en-US" sz="1000" dirty="0" smtClean="0"/>
              <a:t> function needs to be implemented on this level,</a:t>
            </a:r>
            <a:r>
              <a:rPr lang="en-US" sz="1000" baseline="0" dirty="0" smtClean="0"/>
              <a:t> which assigns the position and the normal vector to parameter pair u and v.</a:t>
            </a:r>
            <a:endParaRPr lang="en-US" sz="1000" dirty="0"/>
          </a:p>
        </p:txBody>
      </p:sp>
    </p:spTree>
    <p:extLst>
      <p:ext uri="{BB962C8B-B14F-4D97-AF65-F5344CB8AC3E}">
        <p14:creationId xmlns:p14="http://schemas.microsoft.com/office/powerpoint/2010/main" val="1843093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887413" y="739775"/>
            <a:ext cx="4873625" cy="3656013"/>
          </a:xfrm>
          <a:ln/>
        </p:spPr>
      </p:sp>
      <p:sp>
        <p:nvSpPr>
          <p:cNvPr id="6041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Using the modeling transform</a:t>
            </a:r>
            <a:r>
              <a:rPr lang="hu-HU" altLang="hu-HU" sz="1000" dirty="0" err="1" smtClean="0"/>
              <a:t>ation</a:t>
            </a:r>
            <a:r>
              <a:rPr lang="en-US" altLang="hu-HU" sz="1000" dirty="0" smtClean="0"/>
              <a:t>, the object is mapped to world coordinates. Recall that the transformation of the shading </a:t>
            </a:r>
            <a:r>
              <a:rPr lang="en-US" altLang="hu-HU" sz="1000" dirty="0" err="1" smtClean="0"/>
              <a:t>normals</a:t>
            </a:r>
            <a:r>
              <a:rPr lang="en-US" altLang="hu-HU" sz="1000" dirty="0" smtClean="0"/>
              <a:t> requires the application of the inverse-transpose of the 4x4 matrix,</a:t>
            </a:r>
            <a:r>
              <a:rPr lang="en-US" altLang="hu-HU" sz="1000" baseline="0" dirty="0" smtClean="0"/>
              <a:t> or if the normal is a part of a column vector, we should multiply it with the inverse. </a:t>
            </a:r>
            <a:r>
              <a:rPr lang="en-US" altLang="hu-HU" sz="1000" dirty="0" smtClean="0"/>
              <a:t> </a:t>
            </a:r>
          </a:p>
          <a:p>
            <a:r>
              <a:rPr lang="en-US" altLang="hu-HU" sz="1000" dirty="0" smtClean="0"/>
              <a:t>From world coordinates, we go to camera space, where the camera is at the origin and looks at the –z direction. The transformation between world and camera coordinates is a translation and a rotation. </a:t>
            </a:r>
          </a:p>
          <a:p>
            <a:r>
              <a:rPr lang="en-US" altLang="hu-HU" sz="1000" dirty="0" smtClean="0"/>
              <a:t>After camera transformation, the next step is perspective transformation, which distorts the objects in a way that the original perspective projection will be equivalent to the parallel projection of the distorted objects. This is a non-affine transformation, so it will not preserve the value of the fourth homogeneous coordinates (which has been 1 so far). </a:t>
            </a:r>
          </a:p>
          <a:p>
            <a:r>
              <a:rPr lang="en-US" altLang="hu-HU" sz="1000" dirty="0" smtClean="0"/>
              <a:t>The three transformation matrices (model, camera, perspective) can be concatenated, so a single composite transformation matrix takes us from the reference state directly to normalized screen space. </a:t>
            </a:r>
          </a:p>
          <a:p>
            <a:endParaRPr lang="hu-HU" altLang="hu-HU"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887413" y="739775"/>
            <a:ext cx="4873625" cy="3656013"/>
          </a:xfrm>
          <a:ln/>
        </p:spPr>
      </p:sp>
      <p:sp>
        <p:nvSpPr>
          <p:cNvPr id="58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Modeling transformation sets up the object in the virtual world. This means scaling to set its size, then rotation to set its orientation, and finally translation to place it at its position. All three transformations are affine and can be given as a homogeneous transformation matrix. Concatenating the matrices, we obtain a single modeling transformation matrix, which maps the object from its reference state to its actual state.  </a:t>
            </a:r>
          </a:p>
          <a:p>
            <a:endParaRPr lang="hu-HU" altLang="hu-HU"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887413" y="739775"/>
            <a:ext cx="4873625" cy="3656013"/>
          </a:xfrm>
          <a:ln/>
        </p:spPr>
      </p:sp>
      <p:sp>
        <p:nvSpPr>
          <p:cNvPr id="614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definition of the camera transformation depends on the parameters of the camera. In computer graphics the camera is the eye position that represents the user in the virtual world and a window rectangle that represents the screen. </a:t>
            </a:r>
          </a:p>
          <a:p>
            <a:r>
              <a:rPr lang="en-US" altLang="hu-HU" sz="1000" dirty="0" smtClean="0"/>
              <a:t>It is often more intuitive to think of a virtual camera as being similar to a real camera. A real camera has a focus point or pin-hole, where the lens is, and a planar film were the image is created in a bottom-up position. In fact, this model is equivalent to the model of the user’s eye and the screen, just the user’s eye should be imagined in the lens position and the film mirrored onto the lens as the screen. </a:t>
            </a:r>
          </a:p>
          <a:p>
            <a:r>
              <a:rPr lang="en-US" altLang="hu-HU" sz="1000" dirty="0" smtClean="0"/>
              <a:t>So in both cases, we need to define a virtual eye position and a rectangle in 3D. The </a:t>
            </a:r>
            <a:r>
              <a:rPr lang="en-US" altLang="hu-HU" sz="1000" b="1" dirty="0" smtClean="0"/>
              <a:t>eye</a:t>
            </a:r>
            <a:r>
              <a:rPr lang="en-US" altLang="hu-HU" sz="1000" dirty="0" smtClean="0"/>
              <a:t> position is a vector in world coordinates. The position of the window is defined by the location of its center, which is called </a:t>
            </a:r>
            <a:r>
              <a:rPr lang="en-US" altLang="hu-HU" sz="1000" b="1" dirty="0" err="1" smtClean="0"/>
              <a:t>lookat</a:t>
            </a:r>
            <a:r>
              <a:rPr lang="en-US" altLang="hu-HU" sz="1000" dirty="0" smtClean="0"/>
              <a:t> point or view reference point. We assume that the </a:t>
            </a:r>
            <a:r>
              <a:rPr lang="en-US" altLang="hu-HU" sz="1000" b="1" dirty="0" smtClean="0"/>
              <a:t>main viewing direction </a:t>
            </a:r>
            <a:r>
              <a:rPr lang="en-US" altLang="hu-HU" sz="1000" dirty="0" smtClean="0"/>
              <a:t>that is between the eye and the </a:t>
            </a:r>
            <a:r>
              <a:rPr lang="en-US" altLang="hu-HU" sz="1000" dirty="0" err="1" smtClean="0"/>
              <a:t>lookat</a:t>
            </a:r>
            <a:r>
              <a:rPr lang="en-US" altLang="hu-HU" sz="1000" dirty="0" smtClean="0"/>
              <a:t> positions is perpendicular to the window. To find the vertical direction of the window, a </a:t>
            </a:r>
            <a:r>
              <a:rPr lang="en-US" altLang="hu-HU" sz="1000" b="1" dirty="0" smtClean="0"/>
              <a:t>view up (</a:t>
            </a:r>
            <a:r>
              <a:rPr lang="en-US" altLang="hu-HU" sz="1000" b="1" dirty="0" err="1" smtClean="0"/>
              <a:t>vup</a:t>
            </a:r>
            <a:r>
              <a:rPr lang="en-US" altLang="hu-HU" sz="1000" b="1" dirty="0" smtClean="0"/>
              <a:t>) </a:t>
            </a:r>
            <a:r>
              <a:rPr lang="en-US" altLang="hu-HU" sz="1000" dirty="0" smtClean="0"/>
              <a:t>vector needs to be specified. If it is not exactly perpendicular to the viewing direction, then only its perpendicular component is used. </a:t>
            </a:r>
          </a:p>
          <a:p>
            <a:r>
              <a:rPr lang="en-US" altLang="hu-HU" sz="1000" dirty="0" smtClean="0"/>
              <a:t>The vectors defined so far specify the window plane and orientation, but not the size of the rectangle. To set the vertical size, the </a:t>
            </a:r>
            <a:r>
              <a:rPr lang="en-US" altLang="hu-HU" sz="1000" b="1" dirty="0" smtClean="0"/>
              <a:t>field of view angle (</a:t>
            </a:r>
            <a:r>
              <a:rPr lang="en-US" altLang="hu-HU" sz="1000" b="1" dirty="0" err="1" smtClean="0"/>
              <a:t>fov</a:t>
            </a:r>
            <a:r>
              <a:rPr lang="en-US" altLang="hu-HU" sz="1000" b="1" dirty="0" smtClean="0"/>
              <a:t>) </a:t>
            </a:r>
            <a:r>
              <a:rPr lang="en-US" altLang="hu-HU" sz="1000" dirty="0" smtClean="0"/>
              <a:t>is given. For the horizontal size, the </a:t>
            </a:r>
            <a:r>
              <a:rPr lang="en-US" altLang="hu-HU" sz="1000" b="1" dirty="0" smtClean="0"/>
              <a:t>aspect</a:t>
            </a:r>
            <a:r>
              <a:rPr lang="en-US" altLang="hu-HU" sz="1000" dirty="0" smtClean="0"/>
              <a:t> ratio of the vertical and horizontal window edge sizes should be specified.  </a:t>
            </a:r>
          </a:p>
          <a:p>
            <a:r>
              <a:rPr lang="en-US" altLang="hu-HU" sz="1000" dirty="0" smtClean="0"/>
              <a:t>Objects being very close to the eye are not visible and leads to numerical inaccuracy. So we also set up a front clipping plane that is parallel to the window and ignore everything that is behind this plane. Similarly, objects that are very far are not visible and may lead to numerical representation problems. So we also introduce a back clipping plane to limit the space for the camera. </a:t>
            </a:r>
          </a:p>
          <a:p>
            <a:endParaRPr lang="hu-HU" altLang="hu-HU"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887413" y="739775"/>
            <a:ext cx="4873625" cy="3656013"/>
          </a:xfrm>
          <a:ln/>
        </p:spPr>
      </p:sp>
      <p:sp>
        <p:nvSpPr>
          <p:cNvPr id="6246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Our goal is to transform the scene from world coordinates to screen coordinates, where visibility determination and projection are trivial. This transformation is built as a sequence of elementary transformations because of pedagogical reasons, but we shall execute all transformations at once, as a single matrix-vector multiplication. </a:t>
            </a:r>
            <a:endParaRPr lang="hu-HU" altLang="hu-HU" sz="1000" dirty="0" smtClean="0"/>
          </a:p>
          <a:p>
            <a:endParaRPr lang="hu-HU" altLang="hu-HU" sz="1000"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87413" y="739775"/>
            <a:ext cx="4873625" cy="3656013"/>
          </a:xfrm>
          <a:ln/>
        </p:spPr>
      </p:sp>
      <p:sp>
        <p:nvSpPr>
          <p:cNvPr id="6349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First we apply a transformation for the scene, including objects and the camera, that moves the camera to the origin and rotates it to make the main viewing be axis –z and the camera’s vertical direction be axis y. To find such transformation, we assign an orthonormal basis to the camera so that its first basis vector, u, is the camera’s horizontal direction, the second, v, is the vertical direction, and the third, w, is the opposite of the main viewing direction (we reverse the main viewing direction to maintain the right handedness of the system). </a:t>
            </a:r>
          </a:p>
          <a:p>
            <a:r>
              <a:rPr lang="en-US" altLang="hu-HU" sz="1000" dirty="0" smtClean="0"/>
              <a:t>Vector w can be obtained from the main viewing direction by a simple normalization. The application of normalization to get v from </a:t>
            </a:r>
            <a:r>
              <a:rPr lang="en-US" altLang="hu-HU" sz="1000" dirty="0" err="1" smtClean="0"/>
              <a:t>vup</a:t>
            </a:r>
            <a:r>
              <a:rPr lang="en-US" altLang="hu-HU" sz="1000" baseline="0" dirty="0" smtClean="0"/>
              <a:t> </a:t>
            </a:r>
            <a:r>
              <a:rPr lang="en-US" altLang="hu-HU" sz="1000" dirty="0" smtClean="0"/>
              <a:t>is also tempting, but simple normalization would not guarantee that basis vector v is orthogonal to basis vector w. So instead of directly computing v from </a:t>
            </a:r>
            <a:r>
              <a:rPr lang="en-US" altLang="hu-HU" sz="1000" dirty="0" err="1" smtClean="0"/>
              <a:t>vup</a:t>
            </a:r>
            <a:r>
              <a:rPr lang="en-US" altLang="hu-HU" sz="1000" dirty="0" smtClean="0"/>
              <a:t>, first we obtain u as a vector that is orthogonal to both w and </a:t>
            </a:r>
            <a:r>
              <a:rPr lang="en-US" altLang="hu-HU" sz="1000" dirty="0" err="1" smtClean="0"/>
              <a:t>vup</a:t>
            </a:r>
            <a:r>
              <a:rPr lang="en-US" altLang="hu-HU" sz="1000" dirty="0" smtClean="0"/>
              <a:t>. Then, v is computed indirectly through w and u to make it orthogonal to both of them.  </a:t>
            </a:r>
          </a:p>
          <a:p>
            <a:r>
              <a:rPr lang="en-US" altLang="hu-HU" sz="1000" dirty="0" smtClean="0"/>
              <a:t>The transformation we are looking for is a translation then a rotation. The translation moves the eye position to the origin. The translation has a simple homogeneous linear transformation matrix. Having applied this translation, the orientation should be changed to align vector w with axis z, vector v with axis y, and vector u with axis x. Although this transformation is non-trivial, its inverse that aligns axis x with u, axis y with v, and axis z with w is straightforward. </a:t>
            </a:r>
          </a:p>
          <a:p>
            <a:r>
              <a:rPr lang="en-US" altLang="hu-HU" sz="1000" dirty="0" smtClean="0"/>
              <a:t>Its basic idea is that the rows of an affine transformation (fourth column is [0,0,0,1]</a:t>
            </a:r>
            <a:r>
              <a:rPr lang="en-US" altLang="hu-HU" sz="1000" baseline="30000" dirty="0" smtClean="0"/>
              <a:t>T</a:t>
            </a:r>
            <a:r>
              <a:rPr lang="en-US" altLang="hu-HU" sz="1000" dirty="0" smtClean="0"/>
              <a:t>) are the images of the three basis vectors and the origin respectively.</a:t>
            </a:r>
          </a:p>
          <a:p>
            <a:r>
              <a:rPr lang="en-US" altLang="hu-HU" sz="1000" dirty="0" smtClean="0"/>
              <a:t>So, the transformation of </a:t>
            </a:r>
            <a:r>
              <a:rPr lang="en-US" altLang="hu-HU" sz="1000" dirty="0" err="1" smtClean="0"/>
              <a:t>x,y,z</a:t>
            </a:r>
            <a:r>
              <a:rPr lang="en-US" altLang="hu-HU" sz="1000" dirty="0" smtClean="0"/>
              <a:t> axes to </a:t>
            </a:r>
            <a:r>
              <a:rPr lang="en-US" altLang="hu-HU" sz="1000" dirty="0" err="1" smtClean="0"/>
              <a:t>u,v,w</a:t>
            </a:r>
            <a:r>
              <a:rPr lang="en-US" altLang="hu-HU" sz="1000" dirty="0" smtClean="0"/>
              <a:t> is the matrix that contains </a:t>
            </a:r>
            <a:r>
              <a:rPr lang="en-US" altLang="hu-HU" sz="1000" dirty="0" err="1" smtClean="0"/>
              <a:t>u,v,w</a:t>
            </a:r>
            <a:r>
              <a:rPr lang="en-US" altLang="hu-HU" sz="1000" dirty="0" smtClean="0"/>
              <a:t> as the row vectors of the 3x3 minor matrix of the 4x4 transformation matrix.</a:t>
            </a:r>
          </a:p>
          <a:p>
            <a:r>
              <a:rPr lang="en-US" altLang="hu-HU" sz="1000" dirty="0" smtClean="0"/>
              <a:t>As we need the inverse transformation, this matrix needs to be inverted. Such matrices – called orthonormal matrices – are easy to invert, since their transpose is their inverse.</a:t>
            </a:r>
          </a:p>
          <a:p>
            <a:endParaRPr lang="en-US" altLang="hu-HU"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887413" y="739775"/>
            <a:ext cx="4873625" cy="3656013"/>
          </a:xfrm>
          <a:ln/>
        </p:spPr>
      </p:sp>
      <p:sp>
        <p:nvSpPr>
          <p:cNvPr id="6451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In camera space, the camera is in the origin and the main viewing direction is axis –z. The normalization step distorts the space to make the viewing angle be equal to 90 degrees. This is a scaling along axes y and x. Considering scaling along axis y, before the transformation the top of the viewing pyramid has y coordinate </a:t>
            </a:r>
            <a:r>
              <a:rPr lang="hu-HU" altLang="hu-HU" sz="1000" i="1" dirty="0" err="1" smtClean="0"/>
              <a:t>bp</a:t>
            </a:r>
            <a:r>
              <a:rPr lang="en-US" altLang="hu-HU" sz="1000" dirty="0" smtClean="0"/>
              <a:t>·</a:t>
            </a:r>
            <a:r>
              <a:rPr lang="en-US" altLang="hu-HU" sz="1000" dirty="0" err="1" smtClean="0"/>
              <a:t>tg</a:t>
            </a:r>
            <a:r>
              <a:rPr lang="en-US" altLang="hu-HU" sz="1000" dirty="0" smtClean="0"/>
              <a:t>(</a:t>
            </a:r>
            <a:r>
              <a:rPr lang="en-US" altLang="hu-HU" sz="1000" i="1" dirty="0" err="1" smtClean="0"/>
              <a:t>fov</a:t>
            </a:r>
            <a:r>
              <a:rPr lang="en-US" altLang="hu-HU" sz="1000" dirty="0" smtClean="0"/>
              <a:t>/2), and we expect it to be </a:t>
            </a:r>
            <a:r>
              <a:rPr lang="en-US" altLang="hu-HU" sz="1000" dirty="0" err="1" smtClean="0"/>
              <a:t>bp.</a:t>
            </a:r>
            <a:r>
              <a:rPr lang="en-US" altLang="hu-HU" sz="1000" dirty="0" smtClean="0"/>
              <a:t> So, y coordinates must be divided by </a:t>
            </a:r>
            <a:r>
              <a:rPr lang="en-US" altLang="hu-HU" sz="1000" dirty="0" err="1" smtClean="0"/>
              <a:t>tg</a:t>
            </a:r>
            <a:r>
              <a:rPr lang="en-US" altLang="hu-HU" sz="1000" dirty="0" smtClean="0"/>
              <a:t>(</a:t>
            </a:r>
            <a:r>
              <a:rPr lang="en-US" altLang="hu-HU" sz="1000" i="1" dirty="0" err="1" smtClean="0"/>
              <a:t>fov</a:t>
            </a:r>
            <a:r>
              <a:rPr lang="en-US" altLang="hu-HU" sz="1000" dirty="0" smtClean="0"/>
              <a:t>/2). Similarly, x coordinates must be divided by </a:t>
            </a:r>
            <a:r>
              <a:rPr lang="en-US" altLang="hu-HU" sz="1000" dirty="0" err="1" smtClean="0"/>
              <a:t>tg</a:t>
            </a:r>
            <a:r>
              <a:rPr lang="en-US" altLang="hu-HU" sz="1000" dirty="0" smtClean="0"/>
              <a:t>(</a:t>
            </a:r>
            <a:r>
              <a:rPr lang="en-US" altLang="hu-HU" sz="1000" i="1" dirty="0" err="1" smtClean="0"/>
              <a:t>fov</a:t>
            </a:r>
            <a:r>
              <a:rPr lang="en-US" altLang="hu-HU" sz="1000" dirty="0" smtClean="0"/>
              <a:t>/2)·</a:t>
            </a:r>
            <a:r>
              <a:rPr lang="hu-HU" altLang="hu-HU" sz="1000" i="1" dirty="0" err="1" smtClean="0"/>
              <a:t>asp</a:t>
            </a:r>
            <a:r>
              <a:rPr lang="en-US" altLang="hu-HU" sz="1000" dirty="0" smtClean="0"/>
              <a:t>.</a:t>
            </a:r>
            <a:endParaRPr lang="hu-HU" altLang="hu-HU" sz="1000" dirty="0" smtClean="0"/>
          </a:p>
          <a:p>
            <a:endParaRPr lang="hu-HU" altLang="hu-HU" sz="1000" dirty="0" smtClean="0"/>
          </a:p>
          <a:p>
            <a:endParaRPr lang="hu-HU" altLang="hu-HU"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887413" y="739775"/>
            <a:ext cx="4873625" cy="3656013"/>
          </a:xfrm>
          <a:ln/>
        </p:spPr>
      </p:sp>
      <p:sp>
        <p:nvSpPr>
          <p:cNvPr id="6553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Perspective transformation makes the rays meeting in the origin be parallel with axis z, i.e. meeting in infinity (an ideal point at the “end” of axis z).</a:t>
            </a:r>
          </a:p>
          <a:p>
            <a:r>
              <a:rPr lang="en-US" altLang="hu-HU" sz="1000" dirty="0" smtClean="0"/>
              <a:t>Additionally, we expect the viewing frustum to be mapped to an axis aligned cube of corner points (-1,-1,-1) and (1,1,1). There are infinitely many solutions for this problem. However, only that solution is acceptable for us which maps lines to lines (and consequently triangles to triangles) since when objects are transformed, we wish to execute the matrix vector multiplication only for the vertices of the triangle mesh and not for every single point (there are infinite of them). Homogeneous linear transformations are known to map lines to lines, so if we can find a homogeneous linear transformation that does the job, we are done. To find the transformation matrix, we consider how a ray should be mapped. A ray can be defined by a line of explicit equation</a:t>
            </a:r>
            <a:r>
              <a:rPr lang="hu-HU" altLang="hu-HU" sz="1000" baseline="0" dirty="0" smtClean="0"/>
              <a:t> </a:t>
            </a:r>
            <a:r>
              <a:rPr lang="en-US" altLang="hu-HU" sz="1000" i="1" dirty="0" smtClean="0"/>
              <a:t>x=-</a:t>
            </a:r>
            <a:r>
              <a:rPr lang="hu-HU" altLang="hu-HU" sz="1000" i="1" dirty="0" smtClean="0"/>
              <a:t>m</a:t>
            </a:r>
            <a:r>
              <a:rPr lang="en-US" altLang="hu-HU" sz="1000" i="1" dirty="0" err="1" smtClean="0"/>
              <a:t>x·z</a:t>
            </a:r>
            <a:r>
              <a:rPr lang="en-US" altLang="hu-HU" sz="1000" i="1" dirty="0" smtClean="0"/>
              <a:t>, </a:t>
            </a:r>
            <a:r>
              <a:rPr lang="en-US" altLang="hu-HU" sz="1000" i="1" baseline="0" dirty="0" smtClean="0"/>
              <a:t> </a:t>
            </a:r>
            <a:r>
              <a:rPr lang="en-US" altLang="hu-HU" sz="1000" i="1" dirty="0" smtClean="0"/>
              <a:t>y=</a:t>
            </a:r>
            <a:r>
              <a:rPr lang="hu-HU" altLang="hu-HU" sz="1000" i="1" dirty="0" err="1" smtClean="0"/>
              <a:t>-m</a:t>
            </a:r>
            <a:r>
              <a:rPr lang="en-US" altLang="hu-HU" sz="1000" i="1" dirty="0" err="1" smtClean="0"/>
              <a:t>y·z</a:t>
            </a:r>
            <a:r>
              <a:rPr lang="hu-HU" altLang="hu-HU" sz="1000" i="1" baseline="0" dirty="0" smtClean="0"/>
              <a:t> </a:t>
            </a:r>
            <a:r>
              <a:rPr lang="en-US" altLang="hu-HU" sz="1000" dirty="0" smtClean="0"/>
              <a:t>where coordinate z is a free parameter (mx and my are the slopes of the line). In normalized camera space the slopes are between -1 and 1. We expect this line to be parallel with axis z* after the transformation (z* is the transformed z to resolve ambiguity), so its x and y coordinates should be independent of z.</a:t>
            </a:r>
          </a:p>
          <a:p>
            <a:r>
              <a:rPr lang="en-US" altLang="hu-HU" sz="1000" dirty="0" smtClean="0"/>
              <a:t>As x, y must also be in [-1,1], the transformed line is</a:t>
            </a:r>
            <a:r>
              <a:rPr lang="hu-HU" altLang="hu-HU" sz="1000" baseline="0" dirty="0" smtClean="0"/>
              <a:t> </a:t>
            </a:r>
            <a:r>
              <a:rPr lang="en-US" altLang="hu-HU" sz="1000" i="1" dirty="0" smtClean="0"/>
              <a:t>x* = mx,</a:t>
            </a:r>
            <a:r>
              <a:rPr lang="en-US" altLang="hu-HU" sz="1000" i="1" baseline="0" dirty="0" smtClean="0"/>
              <a:t>  </a:t>
            </a:r>
            <a:r>
              <a:rPr lang="en-US" altLang="hu-HU" sz="1000" i="1" dirty="0" smtClean="0"/>
              <a:t>y* = my,</a:t>
            </a:r>
            <a:r>
              <a:rPr lang="hu-HU" altLang="hu-HU" sz="1000" i="1" baseline="0" dirty="0" smtClean="0"/>
              <a:t> </a:t>
            </a:r>
            <a:r>
              <a:rPr lang="en-US" altLang="hu-HU" sz="1000" dirty="0" smtClean="0"/>
              <a:t>and z* is a free parameter. </a:t>
            </a:r>
          </a:p>
          <a:p>
            <a:r>
              <a:rPr lang="en-US" altLang="hu-HU" sz="1000" dirty="0" smtClean="0"/>
              <a:t>The mapping from (</a:t>
            </a:r>
            <a:r>
              <a:rPr lang="en-US" altLang="hu-HU" sz="1000" i="1" dirty="0" err="1" smtClean="0"/>
              <a:t>x,y,z</a:t>
            </a:r>
            <a:r>
              <a:rPr lang="en-US" altLang="hu-HU" sz="1000" dirty="0" smtClean="0"/>
              <a:t>) = (</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smtClean="0"/>
              <a:t>z</a:t>
            </a:r>
            <a:r>
              <a:rPr lang="en-US" altLang="hu-HU" sz="1000" dirty="0" smtClean="0"/>
              <a:t>) to (x*,y*,z*)=(</a:t>
            </a:r>
            <a:r>
              <a:rPr lang="hu-HU" altLang="hu-HU" sz="1000" i="1" dirty="0" smtClean="0"/>
              <a:t>m</a:t>
            </a:r>
            <a:r>
              <a:rPr lang="en-US" altLang="hu-HU" sz="1000" i="1" dirty="0" smtClean="0"/>
              <a:t>x</a:t>
            </a:r>
            <a:r>
              <a:rPr lang="en-US" altLang="hu-HU" sz="1000" dirty="0" smtClean="0"/>
              <a:t>, </a:t>
            </a:r>
            <a:r>
              <a:rPr lang="hu-HU" altLang="hu-HU" sz="1000" i="1" dirty="0" smtClean="0"/>
              <a:t>m</a:t>
            </a:r>
            <a:r>
              <a:rPr lang="en-US" altLang="hu-HU" sz="1000" i="1" dirty="0" smtClean="0"/>
              <a:t>y</a:t>
            </a:r>
            <a:r>
              <a:rPr lang="en-US" altLang="hu-HU" sz="1000" dirty="0" smtClean="0"/>
              <a:t>, </a:t>
            </a:r>
            <a:r>
              <a:rPr lang="en-US" altLang="hu-HU" sz="1000" i="1" dirty="0" smtClean="0"/>
              <a:t>z*</a:t>
            </a:r>
            <a:r>
              <a:rPr lang="en-US" altLang="hu-HU" sz="1000" dirty="0" smtClean="0"/>
              <a:t>) cannot be linear in Cartesian coordinates, but is linear (we hope) in homogeneous coordinates. So, we are looking for a linear mapping from [</a:t>
            </a:r>
            <a:r>
              <a:rPr lang="en-US" altLang="hu-HU" sz="1000" i="1" dirty="0" smtClean="0"/>
              <a:t>x,y,z,1</a:t>
            </a:r>
            <a:r>
              <a:rPr lang="en-US" altLang="hu-HU" sz="1000" dirty="0" smtClean="0"/>
              <a:t>] =[</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smtClean="0"/>
              <a:t>z,</a:t>
            </a:r>
            <a:r>
              <a:rPr lang="en-US" altLang="hu-HU" sz="1000" dirty="0" smtClean="0"/>
              <a:t> 1]  to [</a:t>
            </a:r>
            <a:r>
              <a:rPr lang="en-US" altLang="hu-HU" sz="1000" i="1" dirty="0" smtClean="0"/>
              <a:t>x*,y*,z*,1</a:t>
            </a:r>
            <a:r>
              <a:rPr lang="en-US" altLang="hu-HU" sz="1000" dirty="0" smtClean="0"/>
              <a:t>]=[</a:t>
            </a:r>
            <a:r>
              <a:rPr lang="hu-HU" altLang="hu-HU" sz="1000" i="1" dirty="0" smtClean="0"/>
              <a:t>m</a:t>
            </a:r>
            <a:r>
              <a:rPr lang="en-US" altLang="hu-HU" sz="1000" i="1" dirty="0" smtClean="0"/>
              <a:t>x</a:t>
            </a:r>
            <a:r>
              <a:rPr lang="en-US" altLang="hu-HU" sz="1000" dirty="0" smtClean="0"/>
              <a:t>, </a:t>
            </a:r>
            <a:r>
              <a:rPr lang="hu-HU" altLang="hu-HU" sz="1000" i="1" dirty="0" smtClean="0"/>
              <a:t>m</a:t>
            </a:r>
            <a:r>
              <a:rPr lang="en-US" altLang="hu-HU" sz="1000" i="1" dirty="0" smtClean="0"/>
              <a:t>y</a:t>
            </a:r>
            <a:r>
              <a:rPr lang="en-US" altLang="hu-HU" sz="1000" dirty="0" smtClean="0"/>
              <a:t>, </a:t>
            </a:r>
            <a:r>
              <a:rPr lang="en-US" altLang="hu-HU" sz="1000" i="1" dirty="0" smtClean="0"/>
              <a:t>z*</a:t>
            </a:r>
            <a:r>
              <a:rPr lang="en-US" altLang="hu-HU" sz="1000" dirty="0" smtClean="0"/>
              <a:t>, 1] . To make it simpler, we can exploit the homogeneous property, i.e. the represented point remains the same if all coordinates are multiplied by a non-zero scalar. Let this scalar be -z. So our goal is to find a linear mapping from [</a:t>
            </a:r>
            <a:r>
              <a:rPr lang="en-US" altLang="hu-HU" sz="1000" i="1" dirty="0" smtClean="0"/>
              <a:t>x,y,z,1</a:t>
            </a:r>
            <a:r>
              <a:rPr lang="en-US" altLang="hu-HU" sz="1000" dirty="0" smtClean="0"/>
              <a:t>] =[</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smtClean="0"/>
              <a:t>z,</a:t>
            </a:r>
            <a:r>
              <a:rPr lang="en-US" altLang="hu-HU" sz="1000" dirty="0" smtClean="0"/>
              <a:t> 1] to </a:t>
            </a:r>
            <a:r>
              <a:rPr lang="en-US" altLang="hu-HU" sz="1000" dirty="0" err="1" smtClean="0"/>
              <a:t>to</a:t>
            </a:r>
            <a:r>
              <a:rPr lang="en-US" altLang="hu-HU" sz="1000" dirty="0" smtClean="0"/>
              <a:t> [</a:t>
            </a:r>
            <a:r>
              <a:rPr lang="en-US" altLang="hu-HU" sz="1000" i="1" dirty="0" smtClean="0"/>
              <a:t>x*,y*,z*,1</a:t>
            </a:r>
            <a:r>
              <a:rPr lang="en-US" altLang="hu-HU" sz="1000" dirty="0" smtClean="0"/>
              <a:t>]</a:t>
            </a:r>
            <a:r>
              <a:rPr lang="en-US" altLang="hu-HU" sz="1000" dirty="0" smtClean="0">
                <a:sym typeface="Symbol" pitchFamily="18" charset="2"/>
              </a:rPr>
              <a:t>  [</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err="1" smtClean="0"/>
              <a:t>z·z</a:t>
            </a:r>
            <a:r>
              <a:rPr lang="en-US" altLang="hu-HU" sz="1000" i="1" dirty="0" smtClean="0"/>
              <a:t>*,</a:t>
            </a:r>
            <a:r>
              <a:rPr lang="en-US" altLang="hu-HU" sz="1000" dirty="0" smtClean="0"/>
              <a:t> -</a:t>
            </a:r>
            <a:r>
              <a:rPr lang="en-US" altLang="hu-HU" sz="1000" i="1" dirty="0" smtClean="0"/>
              <a:t>z</a:t>
            </a:r>
            <a:r>
              <a:rPr lang="en-US" altLang="hu-HU" sz="1000" dirty="0" smtClean="0"/>
              <a:t>]. </a:t>
            </a:r>
            <a:endParaRPr lang="hu-HU" altLang="hu-HU" sz="1000" dirty="0" smtClean="0"/>
          </a:p>
          <a:p>
            <a:endParaRPr lang="hu-HU" altLang="hu-HU"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887413" y="739775"/>
            <a:ext cx="4873625" cy="3656013"/>
          </a:xfrm>
          <a:ln/>
        </p:spPr>
      </p:sp>
      <p:sp>
        <p:nvSpPr>
          <p:cNvPr id="6656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A homogeneous linear transformation is a 4x4 matrix, i.e. sixteen scalars, which need to be found. The requirement is that for arbitrary </a:t>
            </a:r>
            <a:r>
              <a:rPr lang="en-US" altLang="hu-HU" sz="1000" i="1" dirty="0" smtClean="0"/>
              <a:t>mx, my, z</a:t>
            </a:r>
            <a:r>
              <a:rPr lang="en-US" altLang="hu-HU" sz="1000" dirty="0" smtClean="0"/>
              <a:t>, when multiplying with [</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smtClean="0"/>
              <a:t>z,</a:t>
            </a:r>
            <a:r>
              <a:rPr lang="en-US" altLang="hu-HU" sz="1000" dirty="0" smtClean="0"/>
              <a:t> 1], the result must be  </a:t>
            </a:r>
            <a:r>
              <a:rPr lang="en-US" altLang="hu-HU" sz="1000" dirty="0" smtClean="0">
                <a:sym typeface="Symbol" pitchFamily="18" charset="2"/>
              </a:rPr>
              <a:t>[</a:t>
            </a:r>
            <a:r>
              <a:rPr lang="hu-HU" altLang="hu-HU" sz="1000" dirty="0" err="1" smtClean="0"/>
              <a:t>-</a:t>
            </a:r>
            <a:r>
              <a:rPr lang="hu-HU" altLang="hu-HU" sz="1000" i="1" dirty="0" err="1" smtClean="0"/>
              <a:t>m</a:t>
            </a:r>
            <a:r>
              <a:rPr lang="en-US" altLang="hu-HU" sz="1000" i="1" dirty="0" err="1" smtClean="0"/>
              <a:t>x</a:t>
            </a:r>
            <a:r>
              <a:rPr lang="en-US" altLang="hu-HU" sz="1000" dirty="0" err="1" smtClean="0"/>
              <a:t>·</a:t>
            </a:r>
            <a:r>
              <a:rPr lang="en-US" altLang="hu-HU" sz="1000" i="1" dirty="0" err="1" smtClean="0"/>
              <a:t>z</a:t>
            </a:r>
            <a:r>
              <a:rPr lang="en-US" altLang="hu-HU" sz="1000" dirty="0" smtClean="0"/>
              <a:t>, </a:t>
            </a:r>
            <a:r>
              <a:rPr lang="hu-HU" altLang="hu-HU" sz="1000" dirty="0" err="1" smtClean="0"/>
              <a:t>-</a:t>
            </a:r>
            <a:r>
              <a:rPr lang="hu-HU" altLang="hu-HU" sz="1000" i="1" dirty="0" err="1" smtClean="0"/>
              <a:t>m</a:t>
            </a:r>
            <a:r>
              <a:rPr lang="en-US" altLang="hu-HU" sz="1000" i="1" dirty="0" err="1" smtClean="0"/>
              <a:t>y·z</a:t>
            </a:r>
            <a:r>
              <a:rPr lang="en-US" altLang="hu-HU" sz="1000" dirty="0" smtClean="0"/>
              <a:t>, -</a:t>
            </a:r>
            <a:r>
              <a:rPr lang="en-US" altLang="hu-HU" sz="1000" i="1" dirty="0" err="1" smtClean="0"/>
              <a:t>z·z</a:t>
            </a:r>
            <a:r>
              <a:rPr lang="en-US" altLang="hu-HU" sz="1000" i="1" dirty="0" smtClean="0"/>
              <a:t>*,</a:t>
            </a:r>
            <a:r>
              <a:rPr lang="en-US" altLang="hu-HU" sz="1000" dirty="0" smtClean="0"/>
              <a:t> -</a:t>
            </a:r>
            <a:r>
              <a:rPr lang="en-US" altLang="hu-HU" sz="1000" i="1" dirty="0" smtClean="0"/>
              <a:t>z</a:t>
            </a:r>
            <a:r>
              <a:rPr lang="en-US" altLang="hu-HU" sz="1000" dirty="0" smtClean="0"/>
              <a:t>]. The first two elements are kept for arbitrary </a:t>
            </a:r>
            <a:r>
              <a:rPr lang="en-US" altLang="hu-HU" sz="1000" i="1" dirty="0" smtClean="0"/>
              <a:t>mx, my, z</a:t>
            </a:r>
            <a:r>
              <a:rPr lang="en-US" altLang="hu-HU" sz="1000" dirty="0" smtClean="0"/>
              <a:t>, which is possible if the first two </a:t>
            </a:r>
            <a:r>
              <a:rPr lang="en-US" altLang="hu-HU" sz="1000" dirty="0" err="1" smtClean="0"/>
              <a:t>colums</a:t>
            </a:r>
            <a:r>
              <a:rPr lang="en-US" altLang="hu-HU" sz="1000" dirty="0" smtClean="0"/>
              <a:t> of the matrix are [1,0,0,0] and [0,1,0,0]. As mx and my do not affect the third and the fourth elements in the result, the corresponding matrix element must be zero. The fourth element of the result is –z, so the fourth column is [0,0,-1, 0]. We are left with only two unknown parameters alpha and beta. They can be found by considering the requirements that the entry point that is the intersection of the ray and the front clipping plane is mapped to z*=-1 and the exit point to z*=1. </a:t>
            </a:r>
          </a:p>
          <a:p>
            <a:endParaRPr lang="en-US" altLang="hu-HU" sz="1000" dirty="0" smtClean="0"/>
          </a:p>
          <a:p>
            <a:endParaRPr lang="hu-HU" altLang="hu-HU" sz="1000"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altLang="hu-HU" sz="1000" dirty="0" smtClean="0"/>
              <a:t>Note that the expression of z* as a function of z is not a linear (which we knew from the very beginning), but a reciprocal function. Recall that this 1/x function changes quickly where x is small but will be close to constant where x is large. Value z* is used to determine visibility. To determine visibility robustly, the difference of z* for two points must be large enough (otherwise comparison fails due to numerical inaccuracies and number representation limitations). This is not the case if </a:t>
            </a:r>
            <a:r>
              <a:rPr lang="en-US" altLang="hu-HU" sz="1000" i="1" dirty="0" smtClean="0">
                <a:sym typeface="Symbol" pitchFamily="18" charset="2"/>
              </a:rPr>
              <a:t></a:t>
            </a:r>
            <a:r>
              <a:rPr lang="en-US" altLang="hu-HU" sz="1000" dirty="0" smtClean="0"/>
              <a:t> is small and z is large, e.g. when z</a:t>
            </a:r>
            <a:r>
              <a:rPr lang="en-US" altLang="hu-HU" sz="1000" dirty="0" smtClean="0">
                <a:sym typeface="Symbol" pitchFamily="18" charset="2"/>
              </a:rPr>
              <a:t></a:t>
            </a:r>
            <a:r>
              <a:rPr lang="en-US" altLang="hu-HU" sz="1000" dirty="0" smtClean="0"/>
              <a:t>-</a:t>
            </a:r>
            <a:r>
              <a:rPr lang="en-US" altLang="hu-HU" sz="1000" dirty="0" err="1" smtClean="0"/>
              <a:t>bp</a:t>
            </a:r>
            <a:r>
              <a:rPr lang="en-US" altLang="hu-HU" sz="1000" dirty="0" smtClean="0"/>
              <a:t> approximately, i.e. when </a:t>
            </a:r>
            <a:r>
              <a:rPr lang="en-US" altLang="hu-HU" sz="1000" i="1" dirty="0" smtClean="0">
                <a:sym typeface="Symbol" pitchFamily="18" charset="2"/>
              </a:rPr>
              <a:t></a:t>
            </a:r>
            <a:r>
              <a:rPr lang="en-US" altLang="hu-HU" sz="1000" dirty="0" smtClean="0"/>
              <a:t>/</a:t>
            </a:r>
            <a:r>
              <a:rPr lang="en-US" altLang="hu-HU" sz="1000" i="1" dirty="0" smtClean="0"/>
              <a:t>z</a:t>
            </a:r>
            <a:r>
              <a:rPr lang="en-US" altLang="hu-HU" sz="1000" dirty="0" smtClean="0">
                <a:sym typeface="Symbol" pitchFamily="18" charset="2"/>
              </a:rPr>
              <a:t></a:t>
            </a:r>
            <a:r>
              <a:rPr lang="en-US" altLang="hu-HU" sz="1000" i="1" dirty="0" smtClean="0"/>
              <a:t>2fp/(</a:t>
            </a:r>
            <a:r>
              <a:rPr lang="en-US" altLang="hu-HU" sz="1000" i="1" dirty="0" err="1" smtClean="0"/>
              <a:t>bp-fp</a:t>
            </a:r>
            <a:r>
              <a:rPr lang="en-US" altLang="hu-HU" sz="1000" i="1" dirty="0" smtClean="0"/>
              <a:t>). </a:t>
            </a:r>
            <a:r>
              <a:rPr lang="en-US" altLang="hu-HU" sz="1000" dirty="0" smtClean="0"/>
              <a:t>If </a:t>
            </a:r>
            <a:r>
              <a:rPr lang="en-US" altLang="hu-HU" sz="1000" i="1" dirty="0" err="1" smtClean="0"/>
              <a:t>bp</a:t>
            </a:r>
            <a:r>
              <a:rPr lang="en-US" altLang="hu-HU" sz="1000" dirty="0" smtClean="0"/>
              <a:t> is much greater than </a:t>
            </a:r>
            <a:r>
              <a:rPr lang="en-US" altLang="hu-HU" sz="1000" i="1" dirty="0" err="1" smtClean="0"/>
              <a:t>fp</a:t>
            </a:r>
            <a:r>
              <a:rPr lang="en-US" altLang="hu-HU" sz="1000" dirty="0" smtClean="0"/>
              <a:t>, then </a:t>
            </a:r>
            <a:r>
              <a:rPr lang="en-US" altLang="hu-HU" sz="1000" i="1" dirty="0" smtClean="0">
                <a:sym typeface="Symbol" pitchFamily="18" charset="2"/>
              </a:rPr>
              <a:t></a:t>
            </a:r>
            <a:r>
              <a:rPr lang="en-US" altLang="hu-HU" sz="1000" dirty="0" smtClean="0"/>
              <a:t>/</a:t>
            </a:r>
            <a:r>
              <a:rPr lang="en-US" altLang="hu-HU" sz="1000" i="1" dirty="0" smtClean="0"/>
              <a:t>z</a:t>
            </a:r>
            <a:r>
              <a:rPr lang="en-US" altLang="hu-HU" sz="1000" dirty="0" smtClean="0">
                <a:sym typeface="Symbol" pitchFamily="18" charset="2"/>
              </a:rPr>
              <a:t></a:t>
            </a:r>
            <a:r>
              <a:rPr lang="en-US" altLang="hu-HU" sz="1000" i="1" dirty="0" smtClean="0"/>
              <a:t>2fp/(</a:t>
            </a:r>
            <a:r>
              <a:rPr lang="en-US" altLang="hu-HU" sz="1000" i="1" dirty="0" err="1" smtClean="0"/>
              <a:t>bp-fp</a:t>
            </a:r>
            <a:r>
              <a:rPr lang="en-US" altLang="hu-HU" sz="1000" i="1" dirty="0" smtClean="0"/>
              <a:t>)</a:t>
            </a:r>
            <a:r>
              <a:rPr lang="en-US" altLang="hu-HU" sz="1000" dirty="0" smtClean="0">
                <a:sym typeface="Symbol" pitchFamily="18" charset="2"/>
              </a:rPr>
              <a:t> </a:t>
            </a:r>
            <a:r>
              <a:rPr lang="en-US" altLang="hu-HU" sz="1000" i="1" dirty="0" smtClean="0"/>
              <a:t>2fp/</a:t>
            </a:r>
            <a:r>
              <a:rPr lang="en-US" altLang="hu-HU" sz="1000" i="1" dirty="0" err="1" smtClean="0"/>
              <a:t>bp</a:t>
            </a:r>
            <a:r>
              <a:rPr lang="en-US" altLang="hu-HU" sz="1000" dirty="0" smtClean="0"/>
              <a:t>  is very small, prohibiting to robustly distinguish two occluding surfaces.</a:t>
            </a:r>
          </a:p>
          <a:p>
            <a:r>
              <a:rPr lang="en-US" altLang="hu-HU" sz="1000" dirty="0" smtClean="0"/>
              <a:t>Never specify </a:t>
            </a:r>
            <a:r>
              <a:rPr lang="en-US" altLang="hu-HU" sz="1000" i="1" dirty="0" err="1" smtClean="0"/>
              <a:t>fp</a:t>
            </a:r>
            <a:r>
              <a:rPr lang="en-US" altLang="hu-HU" sz="1000" dirty="0" smtClean="0"/>
              <a:t> and</a:t>
            </a:r>
            <a:r>
              <a:rPr lang="en-US" altLang="hu-HU" sz="1000" i="1" dirty="0" smtClean="0"/>
              <a:t> </a:t>
            </a:r>
            <a:r>
              <a:rPr lang="en-US" altLang="hu-HU" sz="1000" i="1" dirty="0" err="1" smtClean="0"/>
              <a:t>bp</a:t>
            </a:r>
            <a:r>
              <a:rPr lang="en-US" altLang="hu-HU" sz="1000" i="1" dirty="0" smtClean="0"/>
              <a:t> </a:t>
            </a:r>
            <a:r>
              <a:rPr lang="en-US" altLang="hu-HU" sz="1000" dirty="0" smtClean="0"/>
              <a:t>such that</a:t>
            </a:r>
            <a:r>
              <a:rPr lang="en-US" altLang="hu-HU" sz="1000" i="1" dirty="0" smtClean="0"/>
              <a:t> </a:t>
            </a:r>
            <a:r>
              <a:rPr lang="en-US" altLang="hu-HU" sz="1000" i="1" dirty="0" err="1" smtClean="0"/>
              <a:t>fp</a:t>
            </a:r>
            <a:r>
              <a:rPr lang="en-US" altLang="hu-HU" sz="1000" i="1" dirty="0" smtClean="0"/>
              <a:t>/</a:t>
            </a:r>
            <a:r>
              <a:rPr lang="en-US" altLang="hu-HU" sz="1000" i="1" dirty="0" err="1" smtClean="0"/>
              <a:t>bp</a:t>
            </a:r>
            <a:r>
              <a:rPr lang="en-US" altLang="hu-HU" sz="1000" i="1" dirty="0" smtClean="0"/>
              <a:t> </a:t>
            </a:r>
            <a:r>
              <a:rPr lang="en-US" altLang="hu-HU" sz="1000" dirty="0" smtClean="0"/>
              <a:t>is too small (e.g. less than 0.01). If you do, occluded surfaces will randomly show up because of numerical inaccuracy. This phenomenon is called </a:t>
            </a:r>
            <a:r>
              <a:rPr lang="en-US" altLang="hu-HU" sz="1000" b="1" dirty="0" smtClean="0"/>
              <a:t>z-fighting</a:t>
            </a:r>
            <a:r>
              <a:rPr lang="en-US" altLang="hu-HU" sz="1000" dirty="0" smtClean="0"/>
              <a:t>.  </a:t>
            </a:r>
            <a:endParaRPr lang="hu-HU" altLang="hu-HU" sz="1000" dirty="0" smtClean="0"/>
          </a:p>
          <a:p>
            <a:endParaRPr lang="en-US" dirty="0"/>
          </a:p>
        </p:txBody>
      </p:sp>
    </p:spTree>
    <p:extLst>
      <p:ext uri="{BB962C8B-B14F-4D97-AF65-F5344CB8AC3E}">
        <p14:creationId xmlns:p14="http://schemas.microsoft.com/office/powerpoint/2010/main" val="382945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887413" y="739775"/>
            <a:ext cx="4873625" cy="3656013"/>
          </a:xfrm>
          <a:ln/>
        </p:spPr>
      </p:sp>
      <p:sp>
        <p:nvSpPr>
          <p:cNvPr id="54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Ray tracing processes each pixel independently, thus it may repeat calculations that could be reused in other pixels. Consequently, ray tracing is slow, it is difficult to render complex, animated scenes with ray tracing at high frame rates.</a:t>
            </a:r>
          </a:p>
          <a:p>
            <a:r>
              <a:rPr lang="en-US" altLang="hu-HU" sz="1000" noProof="0" dirty="0" smtClean="0"/>
              <a:t>The goal of incremental rendering is speed and it sacrifices everything for it. To obtain an image quickly, it solves many problems for regions larger than for a single pixel. This region is usually a triangle of the scene. It gets rid of objects that are surely not visible via clipping. Most importantly, it executes operations in appropriate coordinate systems where this particular operation is simple (recall that ray tracing does everything in world space). Moving object from one coordinate system to another requires transformations. As we cannot transform all types of geometry without modifying the type, we approximate all kinds of geometry with triangles. This process is called tessellation. </a:t>
            </a:r>
          </a:p>
          <a:p>
            <a:endParaRPr lang="hu-HU" altLang="hu-HU" sz="100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887413" y="739775"/>
            <a:ext cx="4873625" cy="3656013"/>
          </a:xfrm>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Normalization and perspective transformation are usually combined and the composed transformation is set directly. </a:t>
            </a:r>
          </a:p>
          <a:p>
            <a:r>
              <a:rPr lang="en-US" altLang="hu-HU" sz="1000" dirty="0" smtClean="0"/>
              <a:t>It is worth noting that this transformation sets the fourth homogeneous coordinate to the camera coordinate depth value. It is also notable that this transformation maps the eye ([0,0,0,1] in homogeneous coordinates) to the ideal point of axis z, i.e. to [0,0,</a:t>
            </a:r>
            <a:r>
              <a:rPr lang="hu-HU" altLang="hu-HU" sz="1000" dirty="0" smtClean="0"/>
              <a:t> -</a:t>
            </a:r>
            <a:r>
              <a:rPr lang="en-US" altLang="hu-HU" sz="1000" dirty="0" smtClean="0"/>
              <a:t>2</a:t>
            </a:r>
            <a:r>
              <a:rPr lang="en-US" altLang="hu-HU" sz="1000" i="1" dirty="0" smtClean="0"/>
              <a:t>fp </a:t>
            </a:r>
            <a:r>
              <a:rPr lang="en-US" altLang="hu-HU" sz="1000" dirty="0" smtClean="0"/>
              <a:t>·</a:t>
            </a:r>
            <a:r>
              <a:rPr lang="en-US" altLang="hu-HU" sz="1000" i="1" dirty="0" err="1" smtClean="0"/>
              <a:t>bp</a:t>
            </a:r>
            <a:r>
              <a:rPr lang="hu-HU" altLang="hu-HU" sz="1000" dirty="0" smtClean="0"/>
              <a:t>/(</a:t>
            </a:r>
            <a:r>
              <a:rPr lang="en-US" altLang="hu-HU" sz="1000" i="1" dirty="0" err="1" smtClean="0"/>
              <a:t>bp</a:t>
            </a:r>
            <a:r>
              <a:rPr lang="hu-HU" altLang="hu-HU" sz="1000" i="1" dirty="0" err="1" smtClean="0"/>
              <a:t>-fp</a:t>
            </a:r>
            <a:r>
              <a:rPr lang="hu-HU" altLang="hu-HU" sz="1000" dirty="0" smtClean="0"/>
              <a:t>)</a:t>
            </a:r>
            <a:r>
              <a:rPr lang="en-US" altLang="hu-HU" sz="1000" dirty="0" smtClean="0"/>
              <a:t>, 0] </a:t>
            </a:r>
            <a:r>
              <a:rPr lang="en-US" altLang="hu-HU" sz="1000" dirty="0" smtClean="0">
                <a:sym typeface="Symbol" pitchFamily="18" charset="2"/>
              </a:rPr>
              <a:t></a:t>
            </a:r>
            <a:r>
              <a:rPr lang="en-US" altLang="hu-HU" sz="1000" dirty="0" smtClean="0"/>
              <a:t>[0,0,</a:t>
            </a:r>
            <a:r>
              <a:rPr lang="hu-HU" altLang="hu-HU" sz="1000" dirty="0" smtClean="0"/>
              <a:t> </a:t>
            </a:r>
            <a:r>
              <a:rPr lang="en-US" altLang="hu-HU" sz="1000" dirty="0" smtClean="0"/>
              <a:t>1, 0].</a:t>
            </a:r>
            <a:endParaRPr lang="hu-HU" altLang="hu-HU" sz="1000" dirty="0" smtClean="0"/>
          </a:p>
          <a:p>
            <a:endParaRPr lang="hu-HU" altLang="hu-HU"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Our 3D Camera class stores parameters need to define</a:t>
            </a:r>
            <a:r>
              <a:rPr lang="en-US" sz="1000" baseline="0" dirty="0" smtClean="0"/>
              <a:t> a camera, and implement</a:t>
            </a:r>
            <a:r>
              <a:rPr lang="en-US" sz="1000" dirty="0" smtClean="0"/>
              <a:t> two transformation functions. Transformation V is the view</a:t>
            </a:r>
            <a:r>
              <a:rPr lang="en-US" sz="1000" baseline="0" dirty="0" smtClean="0"/>
              <a:t> transformation that takes a point form world space to camera space, and transformation P is the projection or perspective transformation that takes a point from camera space to normalized device space.</a:t>
            </a:r>
            <a:endParaRPr lang="en-US" sz="1000" dirty="0"/>
          </a:p>
        </p:txBody>
      </p:sp>
    </p:spTree>
    <p:extLst>
      <p:ext uri="{BB962C8B-B14F-4D97-AF65-F5344CB8AC3E}">
        <p14:creationId xmlns:p14="http://schemas.microsoft.com/office/powerpoint/2010/main" val="42353267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Transformations</a:t>
            </a:r>
            <a:r>
              <a:rPr lang="en-US" sz="1000" baseline="0" dirty="0" smtClean="0"/>
              <a:t> are set on the CPU side but are applied to points by the GPU. Transformations are uniform variables of the vertex </a:t>
            </a:r>
            <a:r>
              <a:rPr lang="en-US" sz="1000" baseline="0" dirty="0" err="1" smtClean="0"/>
              <a:t>shader</a:t>
            </a:r>
            <a:r>
              <a:rPr lang="en-US" sz="1000" baseline="0" dirty="0" smtClean="0"/>
              <a:t>, which are set from the CPU program and used by the vertex </a:t>
            </a:r>
            <a:r>
              <a:rPr lang="en-US" sz="1000" baseline="0" dirty="0" err="1" smtClean="0"/>
              <a:t>shader</a:t>
            </a:r>
            <a:r>
              <a:rPr lang="en-US" sz="1000" baseline="0" dirty="0" smtClean="0"/>
              <a:t>. We always need the MVP, i.e. model-view-projection transformation that is the concatenation of the modeling transformation and the two phases of the camera transformation. If illumination is also computed in world coordinate system, object should also be transformed there. For points, we need the modeling transformation M, for normal vectors its inverse. Note that normal vectors stand on the right side of the matrix, i.e. they form column vectors.</a:t>
            </a:r>
            <a:endParaRPr lang="en-US" sz="1000" dirty="0"/>
          </a:p>
        </p:txBody>
      </p:sp>
    </p:spTree>
    <p:extLst>
      <p:ext uri="{BB962C8B-B14F-4D97-AF65-F5344CB8AC3E}">
        <p14:creationId xmlns:p14="http://schemas.microsoft.com/office/powerpoint/2010/main" val="227135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887413" y="739775"/>
            <a:ext cx="4873625" cy="3656013"/>
          </a:xfrm>
          <a:ln/>
        </p:spPr>
      </p:sp>
      <p:sp>
        <p:nvSpPr>
          <p:cNvPr id="686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altLang="hu-HU" sz="1000" dirty="0" smtClean="0"/>
              <a:t>C</a:t>
            </a:r>
            <a:r>
              <a:rPr lang="en-US" altLang="hu-HU" sz="1000" dirty="0" smtClean="0"/>
              <a:t>lipping must be done before the homogeneous division, preferably in a coordinate system where it is the simplest. The optimal choice is the normalized device coordinates where the view frustum is a cube. However, clipping must be done before</a:t>
            </a:r>
            <a:r>
              <a:rPr lang="en-US" altLang="hu-HU" sz="1000" baseline="0" dirty="0" smtClean="0"/>
              <a:t> the homogeneous division.  </a:t>
            </a:r>
            <a:r>
              <a:rPr lang="en-US" altLang="hu-HU" sz="1000" dirty="0" smtClean="0"/>
              <a:t>This might</a:t>
            </a:r>
            <a:r>
              <a:rPr lang="en-US" altLang="hu-HU" sz="1000" baseline="0" dirty="0" smtClean="0"/>
              <a:t> be</a:t>
            </a:r>
            <a:r>
              <a:rPr lang="en-US" altLang="hu-HU" sz="1000" dirty="0" smtClean="0"/>
              <a:t> surprising but becomes clear if we consider the topology of a projective line and the interpretation of a line segment. A projective line is like a circle, the ideal point attaches the two “endpoints”. As on a circle, two points do not unambiguously identify an arc (there are two possible arcs), on a projective line, two points may define two </a:t>
            </a:r>
            <a:r>
              <a:rPr lang="en-US" altLang="hu-HU" sz="1000" dirty="0" err="1" smtClean="0"/>
              <a:t>complementer</a:t>
            </a:r>
            <a:r>
              <a:rPr lang="en-US" altLang="hu-HU" sz="1000" dirty="0" smtClean="0"/>
              <a:t> “line segments” (one of them looks as two half lines). To resolve this ambiguity, we specify endpoints with positive fourth homogeneous coordinates, and define the line segment as a convex combination of two endpoints. If fourth coordinates h are positive for both end points, then the interpolated h cannot be zero, so this line segment does not contain the ideal point (it is a “normal line segment”). Affine transformations usually do not alter the fourth homogeneous coordinate, so  “normal line segments” will remain normal. </a:t>
            </a:r>
          </a:p>
          <a:p>
            <a:r>
              <a:rPr lang="en-US" altLang="hu-HU" sz="1000" dirty="0" smtClean="0"/>
              <a:t>Perspective transformation may map a line segment to a line segment that contains the ideal point, which is clearly indicated in the different signs of the fourth homogeneous coordinates of the two endpoints. So, if the two h coordinates have the same sign, then the line segment is normal. If the two h coordinates have different sign, then the line segment is wrapped around (it contains the ideal point so we would call it two half lines and not a line segment). </a:t>
            </a:r>
          </a:p>
          <a:p>
            <a:r>
              <a:rPr lang="en-US" altLang="hu-HU" sz="1000" dirty="0" smtClean="0"/>
              <a:t>One way to solve this problem is to clip away everything that is behind the front clipping plane. This clipping must be executed before the homogeneous division since during this operation we lose the information regarding the sign of the fourth homogeneous coordinate.    </a:t>
            </a:r>
            <a:endParaRPr lang="hu-HU" altLang="hu-HU" sz="1000" dirty="0" smtClean="0"/>
          </a:p>
          <a:p>
            <a:endParaRPr lang="hu-HU" altLang="hu-HU" dirty="0" smtClean="0"/>
          </a:p>
          <a:p>
            <a:endParaRPr lang="hu-HU" altLang="hu-HU"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87413" y="739775"/>
            <a:ext cx="4873625" cy="3656013"/>
          </a:xfrm>
          <a:ln/>
        </p:spPr>
      </p:sp>
      <p:sp>
        <p:nvSpPr>
          <p:cNvPr id="7373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We need solid rendering which </a:t>
            </a:r>
            <a:r>
              <a:rPr lang="hu-HU" altLang="hu-HU" sz="1000" dirty="0" err="1" smtClean="0"/>
              <a:t>produces</a:t>
            </a:r>
            <a:r>
              <a:rPr lang="en-US" altLang="hu-HU" sz="1000" dirty="0" smtClean="0"/>
              <a:t> filled polygons and also considers occlusions. </a:t>
            </a:r>
            <a:r>
              <a:rPr lang="hu-HU" altLang="hu-HU" sz="1000" dirty="0" smtClean="0"/>
              <a:t>M</a:t>
            </a:r>
            <a:r>
              <a:rPr lang="en-US" altLang="hu-HU" sz="1000" dirty="0" smtClean="0"/>
              <a:t>any polygons may be mapped onto the same pixel. We should find that polygon (and its color), which occludes the others, i.e. which are </a:t>
            </a:r>
            <a:r>
              <a:rPr lang="hu-HU" altLang="hu-HU" sz="1000" dirty="0" err="1" smtClean="0"/>
              <a:t>the</a:t>
            </a:r>
            <a:r>
              <a:rPr lang="hu-HU" altLang="hu-HU" sz="1000" dirty="0" smtClean="0"/>
              <a:t> </a:t>
            </a:r>
            <a:r>
              <a:rPr lang="en-US" altLang="hu-HU" sz="1000" dirty="0" smtClean="0"/>
              <a:t>close</a:t>
            </a:r>
            <a:r>
              <a:rPr lang="hu-HU" altLang="hu-HU" sz="1000" dirty="0" err="1" smtClean="0"/>
              <a:t>st</a:t>
            </a:r>
            <a:r>
              <a:rPr lang="en-US" altLang="hu-HU" sz="1000" dirty="0" smtClean="0"/>
              <a:t> to the eye position. This calculation is called </a:t>
            </a:r>
            <a:r>
              <a:rPr lang="en-US" altLang="hu-HU" sz="1000" b="1" dirty="0" smtClean="0"/>
              <a:t>visibility determination. </a:t>
            </a:r>
            <a:endParaRPr lang="en-US" altLang="hu-HU" sz="1000" dirty="0" smtClean="0"/>
          </a:p>
          <a:p>
            <a:r>
              <a:rPr lang="en-US" altLang="hu-HU" sz="1000" dirty="0" smtClean="0"/>
              <a:t>We have to emphasize that visibility is determined in the screen coordinate system where rays are parallel with axis z and the x, y coordinates are the physical pixel coordinates. We made all the complicated looking homogeneous transformations just for this, to calculate visibility and projection in a coordinate system where these operations are simple. </a:t>
            </a:r>
          </a:p>
          <a:p>
            <a:r>
              <a:rPr lang="en-US" altLang="hu-HU" sz="1000" dirty="0" smtClean="0"/>
              <a:t>There are many visibility algorithms (from which we shall discuss only 1.5</a:t>
            </a:r>
            <a:r>
              <a:rPr lang="hu-HU" altLang="hu-HU" sz="1000" dirty="0" smtClean="0"/>
              <a:t> :-</a:t>
            </a:r>
            <a:r>
              <a:rPr lang="en-US" altLang="hu-HU" sz="1000" dirty="0" smtClean="0"/>
              <a:t>). The literature classifies them as object space (aka object precision or continuous) and screen space (aka image precision or discrete). Object space visibility algorithms find the visible portions of triangles in the form of (possibly clipped and subdivided) triangles, independently of the resolution of the image. Screen space algorithms exploit the fact that the image has finite precision and determine the visibility just at finite number</a:t>
            </a:r>
            <a:r>
              <a:rPr lang="hu-HU" altLang="hu-HU" sz="1000" dirty="0" smtClean="0"/>
              <a:t> </a:t>
            </a:r>
            <a:r>
              <a:rPr lang="en-US" altLang="hu-HU" sz="1000" dirty="0" smtClean="0"/>
              <a:t>of points, usually through the centers of the pixels. Recall that ray tracing belongs to the category of image precision algorithms.  </a:t>
            </a:r>
            <a:endParaRPr lang="hu-HU" altLang="hu-HU" sz="1000" dirty="0" smtClean="0"/>
          </a:p>
          <a:p>
            <a:endParaRPr lang="hu-HU" altLang="hu-HU"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87413" y="739775"/>
            <a:ext cx="4873625" cy="3656013"/>
          </a:xfrm>
          <a:ln/>
        </p:spPr>
      </p:sp>
      <p:sp>
        <p:nvSpPr>
          <p:cNvPr id="747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First an object space method</a:t>
            </a:r>
            <a:r>
              <a:rPr lang="hu-HU" altLang="hu-HU" sz="1000" dirty="0" smtClean="0"/>
              <a:t> is </a:t>
            </a:r>
            <a:r>
              <a:rPr lang="hu-HU" altLang="hu-HU" sz="1000" dirty="0" err="1" smtClean="0"/>
              <a:t>presented</a:t>
            </a:r>
            <a:r>
              <a:rPr lang="en-US" altLang="hu-HU" sz="1000" dirty="0" smtClean="0"/>
              <a:t>, which gives only partial solution. </a:t>
            </a:r>
          </a:p>
          <a:p>
            <a:r>
              <a:rPr lang="en-US" altLang="hu-HU" sz="1000" dirty="0" smtClean="0"/>
              <a:t>Assume that the triangle mesh is the boundary of a valid 3</a:t>
            </a:r>
            <a:r>
              <a:rPr lang="hu-HU" altLang="hu-HU" sz="1000" dirty="0" smtClean="0"/>
              <a:t>D</a:t>
            </a:r>
            <a:r>
              <a:rPr lang="en-US" altLang="hu-HU" sz="1000" dirty="0" smtClean="0"/>
              <a:t> object! In this case, we can see only one side or face of each boundary polygon. The potentially visible face is called </a:t>
            </a:r>
            <a:r>
              <a:rPr lang="en-US" altLang="hu-HU" sz="1000" b="1" dirty="0" smtClean="0"/>
              <a:t>front-face</a:t>
            </a:r>
            <a:r>
              <a:rPr lang="en-US" altLang="hu-HU" sz="1000" dirty="0" smtClean="0"/>
              <a:t>, the other face or side where the polygon is ”glued” to its object is called </a:t>
            </a:r>
            <a:r>
              <a:rPr lang="en-US" altLang="hu-HU" sz="1000" b="1" dirty="0" smtClean="0"/>
              <a:t>back-face</a:t>
            </a:r>
            <a:r>
              <a:rPr lang="en-US" altLang="hu-HU" sz="1000" dirty="0" smtClean="0"/>
              <a:t>. A back-</a:t>
            </a:r>
            <a:r>
              <a:rPr lang="en-US" altLang="hu-HU" sz="1000" dirty="0" err="1" smtClean="0"/>
              <a:t>fac</a:t>
            </a:r>
            <a:r>
              <a:rPr lang="hu-HU" altLang="hu-HU" sz="1000" dirty="0" smtClean="0"/>
              <a:t>e</a:t>
            </a:r>
            <a:r>
              <a:rPr lang="en-US" altLang="hu-HU" sz="1000" dirty="0" smtClean="0"/>
              <a:t> is never visible since the object itself always occludes it. So, when a polygon shows its back-face to the camera, we can simply ignore it since we know that there are other polygons of the same object, which will occlude it. To help the determination whether a face is front or back, we use a coding scheme that must be set during the modeling of the geometry (or during tessellation). In theory, triangle or polygon vertices can be specified either in clock-wise or counter-clock-wise order. Let us use this ordering to indicate which face is glued to the object. For example, we can state that vertices must be specified in clock-wise order when the object is seen from outside, i.e. when we see the front-face of the polygon. Computing a geometric normal with </a:t>
            </a:r>
            <a:r>
              <a:rPr lang="en-US" altLang="hu-HU" sz="1000" b="1" dirty="0" smtClean="0"/>
              <a:t>n </a:t>
            </a:r>
            <a:r>
              <a:rPr lang="en-US" altLang="hu-HU" sz="1000" dirty="0" smtClean="0"/>
              <a:t>=</a:t>
            </a:r>
            <a:r>
              <a:rPr lang="en-US" altLang="hu-HU" sz="1000" b="1" dirty="0" smtClean="0"/>
              <a:t> (r</a:t>
            </a:r>
            <a:r>
              <a:rPr lang="en-US" altLang="hu-HU" sz="1000" baseline="-25000" dirty="0" smtClean="0"/>
              <a:t>3 </a:t>
            </a:r>
            <a:r>
              <a:rPr lang="en-US" altLang="hu-HU" sz="1000" b="1" dirty="0" smtClean="0"/>
              <a:t>-</a:t>
            </a:r>
            <a:r>
              <a:rPr lang="en-US" altLang="hu-HU" sz="1000" dirty="0" smtClean="0"/>
              <a:t> </a:t>
            </a:r>
            <a:r>
              <a:rPr lang="en-US" altLang="hu-HU" sz="1000" b="1" dirty="0" smtClean="0"/>
              <a:t>r</a:t>
            </a:r>
            <a:r>
              <a:rPr lang="en-US" altLang="hu-HU" sz="1000" baseline="-25000" dirty="0" smtClean="0"/>
              <a:t>1</a:t>
            </a:r>
            <a:r>
              <a:rPr lang="en-US" altLang="hu-HU" sz="1000" b="1" dirty="0" smtClean="0"/>
              <a:t>)</a:t>
            </a:r>
            <a:r>
              <a:rPr lang="en-US" altLang="hu-HU" sz="1000" b="1" dirty="0" smtClean="0">
                <a:sym typeface="Symbol" pitchFamily="18" charset="2"/>
              </a:rPr>
              <a:t></a:t>
            </a:r>
            <a:r>
              <a:rPr lang="en-US" altLang="hu-HU" sz="1000" b="1" dirty="0" smtClean="0"/>
              <a:t>(r</a:t>
            </a:r>
            <a:r>
              <a:rPr lang="en-US" altLang="hu-HU" sz="1000" baseline="-25000" dirty="0" smtClean="0"/>
              <a:t>2 </a:t>
            </a:r>
            <a:r>
              <a:rPr lang="en-US" altLang="hu-HU" sz="1000" b="1" dirty="0" smtClean="0"/>
              <a:t>-</a:t>
            </a:r>
            <a:r>
              <a:rPr lang="en-US" altLang="hu-HU" sz="1000" dirty="0" smtClean="0"/>
              <a:t> </a:t>
            </a:r>
            <a:r>
              <a:rPr lang="en-US" altLang="hu-HU" sz="1000" b="1" dirty="0" smtClean="0"/>
              <a:t>r</a:t>
            </a:r>
            <a:r>
              <a:rPr lang="en-US" altLang="hu-HU" sz="1000" baseline="-25000" dirty="0" smtClean="0"/>
              <a:t>1</a:t>
            </a:r>
            <a:r>
              <a:rPr lang="en-US" altLang="hu-HU" sz="1000" b="1" dirty="0" smtClean="0"/>
              <a:t>)</a:t>
            </a:r>
            <a:r>
              <a:rPr lang="en-US" altLang="hu-HU" sz="1000" dirty="0" smtClean="0"/>
              <a:t>, the clock-wise order means that </a:t>
            </a:r>
            <a:r>
              <a:rPr lang="en-US" altLang="hu-HU" sz="1000" b="1" dirty="0" smtClean="0"/>
              <a:t>n</a:t>
            </a:r>
            <a:r>
              <a:rPr lang="en-US" altLang="hu-HU" sz="1000" dirty="0" smtClean="0"/>
              <a:t> points towards the viewer. As in screen coordinates the viewing rays are parallel with axis z, it is easy to decide whether a vector points towards the viewer, simply the z coordinate of </a:t>
            </a:r>
            <a:r>
              <a:rPr lang="en-US" altLang="hu-HU" sz="1000" b="1" dirty="0" smtClean="0"/>
              <a:t>n</a:t>
            </a:r>
            <a:r>
              <a:rPr lang="en-US" altLang="hu-HU" sz="1000" dirty="0" smtClean="0"/>
              <a:t> must be negative.</a:t>
            </a:r>
          </a:p>
          <a:p>
            <a:r>
              <a:rPr lang="en-US" altLang="hu-HU" sz="1000" dirty="0" smtClean="0"/>
              <a:t>With back-face culling, we can get rid of the surely non-visible polygons, which always helps. However, front-faces may also occlude each other, which should be resolved by another algorithm. Still, back-face culling is worth applying, since it roughly halves the number of the potentially visible polygons.</a:t>
            </a:r>
          </a:p>
          <a:p>
            <a:endParaRPr lang="hu-HU" altLang="hu-HU"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887413" y="739775"/>
            <a:ext cx="4873625" cy="3656013"/>
          </a:xfrm>
          <a:ln/>
        </p:spPr>
      </p:sp>
      <p:sp>
        <p:nvSpPr>
          <p:cNvPr id="7577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And now let us meet the far most popular visibility algorithm of incremental image synthesis.</a:t>
            </a:r>
            <a:r>
              <a:rPr lang="hu-HU" altLang="hu-HU" sz="1000" baseline="0" dirty="0" smtClean="0"/>
              <a:t> </a:t>
            </a:r>
            <a:r>
              <a:rPr lang="en-US" altLang="hu-HU" sz="1000" dirty="0" smtClean="0"/>
              <a:t>Ray tracing considers pixels one by one and for a single pixel, it checks each object for intersection while always keeping the first intersection found so far.</a:t>
            </a:r>
            <a:r>
              <a:rPr lang="hu-HU" altLang="hu-HU" sz="1000" dirty="0" smtClean="0"/>
              <a:t> </a:t>
            </a:r>
            <a:r>
              <a:rPr lang="en-US" altLang="hu-HU" sz="1000" dirty="0" smtClean="0"/>
              <a:t>In incremental rendering, we would like to exploit the similarities of different points on an object (on a triangle), so instead of processing every pixel independently, we take an object centric approach. Let us swap the order of the for loops of ray tracing and take triangles one by one and for a single triangle, find visibility rays intersecting it, always keeping the first intersection in every pixel. As all pixels are processed simultaneously, instead of a single minimum ray parameter, we need to maintain as many ray parameters as pixels the viewport has. In screen coordinates, the ray parameter, i.e. the distance of the intersection, is represented by the z coordinate of the intersection point. Therefore, the array storing the ray parameters of the intersections is called the z-buffer or depth buffer. </a:t>
            </a:r>
          </a:p>
          <a:p>
            <a:r>
              <a:rPr lang="en-US" altLang="hu-HU" sz="1000" dirty="0" smtClean="0"/>
              <a:t>The z-buffer algorithm initializes the depth buffer to the largest possible value, since we are looking for a minimum. In screen coordinates, the maximum of z coordinates is 1 (the back clipping plane is here). The algorithm takes triangles one-by-one in an arbitrary order. A given triangle is projected onto the screen and rasterized, i.e. we visit those pixels that are inside the triangle’s projection (this step is equivalent to identifying those rays which intersect the given object).  At a particular pixel, the z coordinate of the point of the triangle visible in this pixel is computed (this is the same as ray triangle intersection), and the triangle’s z coordinate is compared to the z value stored in the z buffer at this pixel. If the triangle’s z coordinate is smaller, then the triangle point is closer to the front clipping plane at this pixel than any of the triangles processed so far, so the triangle’s color is written into the frame buffer and its z coordinate to the depth buffer. Thus, the frame buffer and the depth buffer always store the color and depth of that triangles which are visible from the triangles processed so far.  </a:t>
            </a:r>
          </a:p>
          <a:p>
            <a:endParaRPr lang="hu-HU" altLang="hu-HU"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887413" y="739775"/>
            <a:ext cx="4873625" cy="3656013"/>
          </a:xfrm>
          <a:ln/>
        </p:spPr>
      </p:sp>
      <p:sp>
        <p:nvSpPr>
          <p:cNvPr id="7680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Projected triangles are rasterized by visiting scan lines (i.e. rows of pixels) and determining the intersection of this horizontal line and the edges of the triangle. Pixels of X coordinates that are in between the X coordinates of the two edge intersections are those where the triangle is potentially visible. </a:t>
            </a:r>
          </a:p>
          <a:p>
            <a:r>
              <a:rPr lang="en-US" altLang="hu-HU" sz="1000" dirty="0" smtClean="0"/>
              <a:t>Pixels in this row are visited from left to right, and the z coordinate of the triangle point whose projection is this pixel center is calculated. This z coordinate is compared to the value of the depth buffer.</a:t>
            </a:r>
          </a:p>
          <a:p>
            <a:r>
              <a:rPr lang="en-US" altLang="hu-HU" sz="1000" dirty="0" smtClean="0"/>
              <a:t>The first question is how the Z coordinates of the triangle points are computed for every pixel of coordinates X and Y. The triangle is on a plane so X, Y, Z satisfy the plane equation, i.e. a linear equation, so Z will also be a linear function of pixel coordinates X and Y. The evaluation of this linear function requires two multiplications and two additions, which are too much if we have just a few nanoseconds for this operation. To speed up the process, </a:t>
            </a:r>
            <a:r>
              <a:rPr lang="en-US" altLang="hu-HU" sz="1000" b="1" dirty="0" smtClean="0"/>
              <a:t>the incremental principle</a:t>
            </a:r>
            <a:r>
              <a:rPr lang="en-US" altLang="hu-HU" sz="1000" dirty="0" smtClean="0"/>
              <a:t> can be exploited. As we visit pixels in the order of coordinate X, when a pixel of coordinates X+1,Y is processed, we have the solution, Z, for the previous pixel. It is easier to compute only the increment than obtaining Z from scratch. Indeed, the difference between Z(X+1,Y) and Z(X,Y) is constant so the new depth can be obtained from the previous one as a single addition with a constant.</a:t>
            </a:r>
          </a:p>
          <a:p>
            <a:endParaRPr lang="hu-HU" altLang="hu-HU"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887413" y="739775"/>
            <a:ext cx="4873625" cy="3656013"/>
          </a:xfrm>
          <a:ln/>
        </p:spPr>
      </p:sp>
      <p:sp>
        <p:nvSpPr>
          <p:cNvPr id="778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Such an incremental algorithm is easy to be implemented directly in hardware. A counter increments its value to generate coordinate X for every clock cycle. A register that stores the actual Z coordinate in fixed point, non-integer format (note that increment </a:t>
            </a:r>
            <a:r>
              <a:rPr lang="en-US" altLang="hu-HU" sz="1000" i="1" dirty="0" smtClean="0"/>
              <a:t>a</a:t>
            </a:r>
            <a:r>
              <a:rPr lang="en-US" altLang="hu-HU" sz="1000" dirty="0" smtClean="0"/>
              <a:t> is usually not an integer). This register is updated with the sum of its previous value and </a:t>
            </a:r>
            <a:r>
              <a:rPr lang="en-US" altLang="hu-HU" sz="1000" i="1" dirty="0" smtClean="0"/>
              <a:t>a</a:t>
            </a:r>
            <a:r>
              <a:rPr lang="en-US" altLang="hu-HU" sz="1000" dirty="0" smtClean="0"/>
              <a:t> for every clock cycle.</a:t>
            </a:r>
          </a:p>
          <a:p>
            <a:endParaRPr lang="hu-HU" altLang="hu-HU"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887413" y="739775"/>
            <a:ext cx="4873625" cy="3656013"/>
          </a:xfrm>
          <a:ln/>
        </p:spPr>
      </p:sp>
      <p:sp>
        <p:nvSpPr>
          <p:cNvPr id="7885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final problem is how Z increment </a:t>
            </a:r>
            <a:r>
              <a:rPr lang="en-US" altLang="hu-HU" sz="1000" i="1" dirty="0" smtClean="0"/>
              <a:t>a</a:t>
            </a:r>
            <a:r>
              <a:rPr lang="en-US" altLang="hu-HU" sz="1000" dirty="0" smtClean="0"/>
              <a:t> is calculated. One way of determining it is to satisfy the interpolation constraints at the three vertices. </a:t>
            </a:r>
          </a:p>
          <a:p>
            <a:r>
              <a:rPr lang="en-US" altLang="hu-HU" sz="1000" dirty="0" smtClean="0"/>
              <a:t>The other way is based on the recognition that we work with the plane equation where X,Y,Z coordinates are multiplied by the coordinates of the plane’s normal. The normal vector, in turn, can be calculated as a cross product of the edge vectors. </a:t>
            </a:r>
          </a:p>
          <a:p>
            <a:r>
              <a:rPr lang="en-US" altLang="hu-HU" sz="1000" dirty="0" smtClean="0"/>
              <a:t>Note that the coordinates of the screen space normal are needed not only here, but also in back-face culling. So, triangle set up is also responsible for the front-face, back-face classification. </a:t>
            </a:r>
          </a:p>
          <a:p>
            <a:endParaRPr lang="hu-HU" altLang="hu-HU" sz="1000"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887413" y="739775"/>
            <a:ext cx="4873625" cy="3656013"/>
          </a:xfrm>
          <a:ln/>
        </p:spPr>
      </p:sp>
      <p:sp>
        <p:nvSpPr>
          <p:cNvPr id="552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Incremental rendering is a pipeline of operations starting at the model and ending on the image. Objects are defined in their reference state. First surfaces are approximated by triangle meshes. Then the tessellated object is placed in the world, setting its real size, orientation and position. Here, different objects, the camera and light sources meet. Ray tracing would solve the visibility problem here, but incremental rendering applies transformations to find a coordinate system when it is trivial to decide whether two points occlude each other, and projection is also simple. This is the screen coordinate</a:t>
            </a:r>
            <a:r>
              <a:rPr lang="en-US" altLang="hu-HU" sz="1000" baseline="0" dirty="0" smtClean="0"/>
              <a:t> system</a:t>
            </a:r>
            <a:r>
              <a:rPr lang="en-US" altLang="hu-HU" sz="1000" dirty="0" smtClean="0"/>
              <a:t> where rays are parallel with axis z and a ray has the pixel’s </a:t>
            </a:r>
            <a:r>
              <a:rPr lang="en-US" altLang="hu-HU" sz="1000" dirty="0" err="1" smtClean="0"/>
              <a:t>x,y</a:t>
            </a:r>
            <a:r>
              <a:rPr lang="en-US" altLang="hu-HU" sz="1000" dirty="0" smtClean="0"/>
              <a:t> coordinates. To transform the model </a:t>
            </a:r>
            <a:r>
              <a:rPr lang="hu-HU" altLang="hu-HU" sz="1000" dirty="0" err="1" smtClean="0"/>
              <a:t>from</a:t>
            </a:r>
            <a:r>
              <a:rPr lang="hu-HU" altLang="hu-HU" sz="1000" dirty="0" smtClean="0"/>
              <a:t> </a:t>
            </a:r>
            <a:r>
              <a:rPr lang="hu-HU" altLang="hu-HU" sz="1000" dirty="0" err="1" smtClean="0"/>
              <a:t>world</a:t>
            </a:r>
            <a:r>
              <a:rPr lang="hu-HU" altLang="hu-HU" sz="1000" dirty="0" smtClean="0"/>
              <a:t> </a:t>
            </a:r>
            <a:r>
              <a:rPr lang="en-US" altLang="hu-HU" sz="1000" dirty="0" smtClean="0"/>
              <a:t>to screen coordinates, first we execute the camera transformation which translates and rotates the scene so that the camera is in the origin and looks at the –z direction (the negative sign is due to the fact that we prefer right handed coordinate system here). In the camera coordinate system, projection rays go through the origin and projection is perspective. To simplify this, we distort the space and make rays meet in an ideal point at the end of axis z, so projection rays will be parallel. Clipping is executed here. Finally, we take into account the real resolution of the image and scale the space accordingly. </a:t>
            </a:r>
            <a:endParaRPr lang="hu-HU" altLang="hu-HU" sz="1000" dirty="0" smtClean="0"/>
          </a:p>
          <a:p>
            <a:endParaRPr lang="hu-HU" altLang="hu-HU" sz="1000"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noProof="0" dirty="0" smtClean="0">
                <a:latin typeface="+mn-lt"/>
              </a:rPr>
              <a:t>Back face culling and the z-buffer</a:t>
            </a:r>
            <a:r>
              <a:rPr lang="en-US" sz="1000" baseline="0" noProof="0" dirty="0" smtClean="0">
                <a:latin typeface="+mn-lt"/>
              </a:rPr>
              <a:t> algorithm are executed by the GPU in its fixed function pipeline. However, we can enable or disable their operation. If we want to use z-buffering, in </a:t>
            </a:r>
            <a:r>
              <a:rPr lang="en-US" sz="1000" baseline="0" noProof="0" dirty="0" err="1" smtClean="0">
                <a:latin typeface="+mn-lt"/>
              </a:rPr>
              <a:t>glutInitDisplayMode</a:t>
            </a:r>
            <a:r>
              <a:rPr lang="en-US" sz="1000" baseline="0" noProof="0" dirty="0" smtClean="0">
                <a:latin typeface="+mn-lt"/>
              </a:rPr>
              <a:t>, we should specify that a pixel should have depth channel storing the depth values. Then, z-buffering can be enabled with </a:t>
            </a:r>
            <a:r>
              <a:rPr lang="en-US" altLang="en-US" sz="1000" b="1" noProof="0" dirty="0" err="1" smtClean="0">
                <a:latin typeface="+mn-lt"/>
                <a:cs typeface="Courier New" panose="02070309020205020404" pitchFamily="49" charset="0"/>
              </a:rPr>
              <a:t>glEnable</a:t>
            </a:r>
            <a:r>
              <a:rPr lang="en-US" altLang="en-US" sz="1000" b="1" noProof="0" dirty="0" smtClean="0">
                <a:latin typeface="+mn-lt"/>
                <a:cs typeface="Courier New" panose="02070309020205020404" pitchFamily="49" charset="0"/>
              </a:rPr>
              <a:t>(GL_DEPTH_TEST) </a:t>
            </a:r>
            <a:r>
              <a:rPr lang="en-US" altLang="en-US" sz="1000" b="0" noProof="0" dirty="0" smtClean="0">
                <a:latin typeface="+mn-lt"/>
                <a:cs typeface="Courier New" panose="02070309020205020404" pitchFamily="49" charset="0"/>
              </a:rPr>
              <a:t>and</a:t>
            </a:r>
            <a:r>
              <a:rPr lang="en-US" altLang="en-US" sz="1000" b="0" baseline="0" noProof="0" dirty="0" smtClean="0">
                <a:latin typeface="+mn-lt"/>
                <a:cs typeface="Courier New" panose="02070309020205020404" pitchFamily="49" charset="0"/>
              </a:rPr>
              <a:t> disabled with </a:t>
            </a:r>
            <a:r>
              <a:rPr lang="en-US" altLang="en-US" sz="1000" b="0" baseline="0" noProof="0" dirty="0" err="1" smtClean="0">
                <a:latin typeface="+mn-lt"/>
                <a:cs typeface="Courier New" panose="02070309020205020404" pitchFamily="49" charset="0"/>
              </a:rPr>
              <a:t>glDisable</a:t>
            </a:r>
            <a:r>
              <a:rPr lang="en-US" altLang="en-US" sz="1000" b="0" baseline="0" noProof="0" dirty="0" smtClean="0">
                <a:latin typeface="+mn-lt"/>
                <a:cs typeface="Courier New" panose="02070309020205020404" pitchFamily="49" charset="0"/>
              </a:rPr>
              <a:t>(GL_DEPTH_TEST). Back face culling can also be enabled or disabled by switching GL_CULLING FACE.</a:t>
            </a:r>
          </a:p>
          <a:p>
            <a:r>
              <a:rPr lang="en-US" sz="1000" b="0" baseline="0" noProof="0" dirty="0" smtClean="0">
                <a:latin typeface="+mn-lt"/>
                <a:cs typeface="Courier New" panose="02070309020205020404" pitchFamily="49" charset="0"/>
              </a:rPr>
              <a:t>If we use depth buffering, the initialization of the z-buffer should be done at the beginning of the drawing cycle by telling </a:t>
            </a:r>
            <a:r>
              <a:rPr lang="en-US" sz="1000" b="0" baseline="0" noProof="0" dirty="0" err="1" smtClean="0">
                <a:latin typeface="+mn-lt"/>
                <a:cs typeface="Courier New" panose="02070309020205020404" pitchFamily="49" charset="0"/>
              </a:rPr>
              <a:t>glClear</a:t>
            </a:r>
            <a:r>
              <a:rPr lang="en-US" sz="1000" b="0" baseline="0" noProof="0" dirty="0" smtClean="0">
                <a:latin typeface="+mn-lt"/>
                <a:cs typeface="Courier New" panose="02070309020205020404" pitchFamily="49" charset="0"/>
              </a:rPr>
              <a:t> that not only the frame buffer, but also the depth buffer should be initialized.</a:t>
            </a:r>
            <a:endParaRPr lang="en-US" sz="1000" noProof="0" dirty="0">
              <a:latin typeface="+mn-lt"/>
            </a:endParaRPr>
          </a:p>
        </p:txBody>
      </p:sp>
    </p:spTree>
    <p:extLst>
      <p:ext uri="{BB962C8B-B14F-4D97-AF65-F5344CB8AC3E}">
        <p14:creationId xmlns:p14="http://schemas.microsoft.com/office/powerpoint/2010/main" val="38063209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887413" y="739775"/>
            <a:ext cx="4873625" cy="3656013"/>
          </a:xfrm>
          <a:ln/>
        </p:spPr>
      </p:sp>
      <p:sp>
        <p:nvSpPr>
          <p:cNvPr id="798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When a triangle point turns out to be visible (at least among the triangles processed so far), its color should be computed and written into the frame buffer. </a:t>
            </a:r>
          </a:p>
          <a:p>
            <a:r>
              <a:rPr lang="en-US" altLang="hu-HU" sz="1000" dirty="0" smtClean="0"/>
              <a:t>According to optics, the color is the radiance calculated in the direction of the eye, which is the sum of the contributions of abstract light sources in the local illumination model. For a single light source, the radiance is the light source intensity times the BRDF times the geometry factor. </a:t>
            </a:r>
          </a:p>
          <a:p>
            <a:r>
              <a:rPr lang="en-US" altLang="hu-HU" sz="1000" dirty="0" smtClean="0"/>
              <a:t>In incremental rendering</a:t>
            </a:r>
            <a:r>
              <a:rPr lang="hu-HU" altLang="hu-HU" sz="1000" dirty="0" smtClean="0"/>
              <a:t>,</a:t>
            </a:r>
            <a:r>
              <a:rPr lang="en-US" altLang="hu-HU" sz="1000" dirty="0" smtClean="0"/>
              <a:t> we try to reuse calculation done in other pixels, so the evaluation of this formula for different pixels shares computations.</a:t>
            </a:r>
          </a:p>
          <a:p>
            <a:r>
              <a:rPr lang="en-US" altLang="hu-HU" sz="1000" dirty="0" smtClean="0"/>
              <a:t>For example, we can evaluate this illumination formula only for the three vertices and apply linear interpolation in between the vertices (</a:t>
            </a:r>
            <a:r>
              <a:rPr lang="en-US" altLang="hu-HU" sz="1000" dirty="0" err="1" smtClean="0"/>
              <a:t>Gouraud</a:t>
            </a:r>
            <a:r>
              <a:rPr lang="en-US" altLang="hu-HU" sz="1000" dirty="0" smtClean="0"/>
              <a:t> shading or per-vertex shading). </a:t>
            </a:r>
          </a:p>
          <a:p>
            <a:r>
              <a:rPr lang="en-US" altLang="hu-HU" sz="1000" dirty="0" smtClean="0"/>
              <a:t>Or, while the illumination formula is evaluated at every pixel, the vectors needed for the calculation are interpolated from the vectors available at the vertices (</a:t>
            </a:r>
            <a:r>
              <a:rPr lang="en-US" altLang="hu-HU" sz="1000" dirty="0" err="1" smtClean="0"/>
              <a:t>Phong</a:t>
            </a:r>
            <a:r>
              <a:rPr lang="en-US" altLang="hu-HU" sz="1000" dirty="0" smtClean="0"/>
              <a:t> shading or per-pixel shading). </a:t>
            </a:r>
            <a:endParaRPr lang="hu-HU" altLang="hu-HU" sz="1000" dirty="0" smtClean="0"/>
          </a:p>
          <a:p>
            <a:endParaRPr lang="hu-HU" altLang="hu-HU"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887413" y="739775"/>
            <a:ext cx="4873625" cy="3656013"/>
          </a:xfrm>
          <a:ln/>
        </p:spPr>
      </p:sp>
      <p:sp>
        <p:nvSpPr>
          <p:cNvPr id="8089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radiance can be computed in world coordinates since here we have everything together needed by the illumination calculation, including the illuminated objects, light sources, and the camera. Alternatively, radiance can also be computed in camera space since the illumination formula depends on angles (e.g. between the illumination direction and the surface normal) and distances (in case of point light sources), and the transformation between world space and camera space is angle and distance preserving (congruence), so we obtain the same results in the two coordinate systems. However, radiance computation must not be postponed to later stages of the pipeline (e.g. normalized camera space, normalized device space, or screen space) since the mapping to these coordinate systems </a:t>
            </a:r>
            <a:r>
              <a:rPr lang="hu-HU" altLang="hu-HU" sz="1000" dirty="0" err="1" smtClean="0"/>
              <a:t>may</a:t>
            </a:r>
            <a:r>
              <a:rPr lang="hu-HU" altLang="hu-HU" sz="1000" dirty="0" smtClean="0"/>
              <a:t> </a:t>
            </a:r>
            <a:r>
              <a:rPr lang="en-US" altLang="hu-HU" sz="1000" dirty="0" smtClean="0"/>
              <a:t>modify angles. </a:t>
            </a:r>
          </a:p>
          <a:p>
            <a:r>
              <a:rPr lang="en-US" altLang="hu-HU" sz="1000" dirty="0" smtClean="0"/>
              <a:t>After tessellation, the object is a set of triangles with vertices and shading </a:t>
            </a:r>
            <a:r>
              <a:rPr lang="en-US" altLang="hu-HU" sz="1000" dirty="0" err="1" smtClean="0"/>
              <a:t>normals</a:t>
            </a:r>
            <a:r>
              <a:rPr lang="en-US" altLang="hu-HU" sz="1000" dirty="0" smtClean="0"/>
              <a:t>. These are transformed to world space (or to camera space) by multiplying the vertices by the modeling transform (or by the modeling and camera transforms) and the </a:t>
            </a:r>
            <a:r>
              <a:rPr lang="en-US" altLang="hu-HU" sz="1000" dirty="0" err="1" smtClean="0"/>
              <a:t>normals</a:t>
            </a:r>
            <a:r>
              <a:rPr lang="en-US" altLang="hu-HU" sz="1000" dirty="0" smtClean="0"/>
              <a:t> by the inverse-transport of this matrix.</a:t>
            </a:r>
          </a:p>
          <a:p>
            <a:r>
              <a:rPr lang="en-US" altLang="hu-HU" sz="1000" dirty="0" smtClean="0"/>
              <a:t>In this space, the view and light directions are computed at the triangle vertices. If per-vertex shading is applied, these vectors are immediately inserted into the illumination formula obtaining the reflected radiance at the vertices. The triangle vertices with their computed colors are mapped to screen space, where rasterization takes place. The color of the internal pixels is computed by linear interpolation of the </a:t>
            </a:r>
            <a:r>
              <a:rPr lang="en-US" altLang="hu-HU" sz="1000" dirty="0" err="1" smtClean="0"/>
              <a:t>r,g,b</a:t>
            </a:r>
            <a:r>
              <a:rPr lang="en-US" altLang="hu-HU" sz="1000" dirty="0" smtClean="0"/>
              <a:t> values of the colors at the vertices. This is very similar to the interpolation of depth values. </a:t>
            </a:r>
          </a:p>
          <a:p>
            <a:endParaRPr lang="en-US" altLang="hu-HU" dirty="0" smtClean="0"/>
          </a:p>
          <a:p>
            <a:endParaRPr lang="hu-HU" altLang="hu-HU"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noProof="0" dirty="0" smtClean="0"/>
              <a:t>Let us see the vertex </a:t>
            </a:r>
            <a:r>
              <a:rPr lang="en-US" sz="1000" noProof="0" dirty="0" err="1" smtClean="0"/>
              <a:t>shader</a:t>
            </a:r>
            <a:r>
              <a:rPr lang="en-US" sz="1000" noProof="0" dirty="0" smtClean="0"/>
              <a:t> of the per-vertex</a:t>
            </a:r>
            <a:r>
              <a:rPr lang="en-US" sz="1000" baseline="0" noProof="0" dirty="0" smtClean="0"/>
              <a:t> shading approach. As its name suggests, illumination computation takes place here in the vertex </a:t>
            </a:r>
            <a:r>
              <a:rPr lang="en-US" sz="1000" baseline="0" noProof="0" dirty="0" err="1" smtClean="0"/>
              <a:t>shader</a:t>
            </a:r>
            <a:r>
              <a:rPr lang="en-US" sz="1000" baseline="0" noProof="0" dirty="0" smtClean="0"/>
              <a:t>. Uniform parameters include the transformation matrices like the MVP, Model and inverse Model transformations. MVP takes the point from modeling space to normalized device space. M takes it to world space for illumination computation, and its inverse is used to transform the normal vector. As illumination happens here, the </a:t>
            </a:r>
            <a:r>
              <a:rPr lang="en-US" sz="1000" baseline="0" noProof="0" dirty="0" err="1" smtClean="0"/>
              <a:t>shader</a:t>
            </a:r>
            <a:r>
              <a:rPr lang="en-US" sz="1000" baseline="0" noProof="0" dirty="0" smtClean="0"/>
              <a:t> also needs the material properties and light source parameters, as well as the position of the eye, which is used to determine the viewing direction. As varying inputs, the position and the normal associated with the vertex arrive at input registers 0 and 1, respectively. </a:t>
            </a:r>
          </a:p>
          <a:p>
            <a:r>
              <a:rPr lang="en-US" sz="1000" baseline="0" noProof="0" dirty="0" smtClean="0"/>
              <a:t>First, the point is transformed to normalized device space and written to the </a:t>
            </a:r>
            <a:r>
              <a:rPr lang="en-US" sz="1000" baseline="0" noProof="0" dirty="0" err="1" smtClean="0"/>
              <a:t>gl_Position</a:t>
            </a:r>
            <a:r>
              <a:rPr lang="en-US" sz="1000" baseline="0" noProof="0" dirty="0" smtClean="0"/>
              <a:t> output register, as almost always. </a:t>
            </a:r>
          </a:p>
          <a:p>
            <a:r>
              <a:rPr lang="en-US" sz="1000" baseline="0" noProof="0" dirty="0" smtClean="0"/>
              <a:t>The remaining part of the </a:t>
            </a:r>
            <a:r>
              <a:rPr lang="en-US" sz="1000" baseline="0" noProof="0" dirty="0" err="1" smtClean="0"/>
              <a:t>shader</a:t>
            </a:r>
            <a:r>
              <a:rPr lang="en-US" sz="1000" baseline="0" noProof="0" dirty="0" smtClean="0"/>
              <a:t> computes the output color. The point is transformed to world space, where it is called as </a:t>
            </a:r>
            <a:r>
              <a:rPr lang="en-US" sz="1000" baseline="0" noProof="0" dirty="0" err="1" smtClean="0"/>
              <a:t>wPos</a:t>
            </a:r>
            <a:r>
              <a:rPr lang="en-US" sz="1000" baseline="0" noProof="0" dirty="0" smtClean="0"/>
              <a:t> and is in homogeneous coordinates. </a:t>
            </a:r>
          </a:p>
          <a:p>
            <a:r>
              <a:rPr lang="en-US" sz="1000" baseline="0" noProof="0" dirty="0" smtClean="0"/>
              <a:t>Illumination direction points from the shaded point </a:t>
            </a:r>
            <a:r>
              <a:rPr lang="en-US" sz="1000" baseline="0" noProof="0" dirty="0" err="1" smtClean="0"/>
              <a:t>wPos</a:t>
            </a:r>
            <a:r>
              <a:rPr lang="en-US" sz="1000" baseline="0" noProof="0" dirty="0" smtClean="0"/>
              <a:t> to light source position </a:t>
            </a:r>
            <a:r>
              <a:rPr lang="en-US" sz="1000" baseline="0" noProof="0" dirty="0" err="1" smtClean="0"/>
              <a:t>wLiPos</a:t>
            </a:r>
            <a:r>
              <a:rPr lang="en-US" sz="1000" baseline="0" noProof="0" dirty="0" smtClean="0"/>
              <a:t>. If they were in Cartesian </a:t>
            </a:r>
            <a:r>
              <a:rPr lang="en-US" sz="1000" baseline="0" noProof="0" dirty="0" err="1" smtClean="0"/>
              <a:t>coordiantes</a:t>
            </a:r>
            <a:r>
              <a:rPr lang="en-US" sz="1000" baseline="0" noProof="0" dirty="0" smtClean="0"/>
              <a:t>, the difference of the two vectors should be obtained. However, they are in homogeneous coordinates and can even be ideal points being at infinity. If they are not ideal points, homogeneous division would convert homogeneous coordinates to Cartesian coordinates, so the difference can be calculated. As the difference is normalized later on, we can multiply the two vectors by a scalar, the resulting L would not change. Let this scalar be the product of the fourth homogeneous coordinates </a:t>
            </a:r>
            <a:r>
              <a:rPr lang="en-US" sz="1000" baseline="0" noProof="0" dirty="0" err="1" smtClean="0"/>
              <a:t>wLiPos.w</a:t>
            </a:r>
            <a:r>
              <a:rPr lang="en-US" sz="1000" baseline="0" noProof="0" dirty="0" smtClean="0"/>
              <a:t> * </a:t>
            </a:r>
            <a:r>
              <a:rPr lang="en-US" sz="1000" baseline="0" noProof="0" dirty="0" err="1" smtClean="0"/>
              <a:t>wPos.w</a:t>
            </a:r>
            <a:r>
              <a:rPr lang="en-US" sz="1000" baseline="0" noProof="0" dirty="0" smtClean="0"/>
              <a:t>. The advantage of this, that the resulting formula would be correct even if either the light source or the shaded point is at infinity. Thus, we can handle point light sources and directional sources in the same way, just directional sources must be placed at ideal points. </a:t>
            </a:r>
          </a:p>
          <a:p>
            <a:r>
              <a:rPr lang="en-US" sz="1000" baseline="0" noProof="0" dirty="0" smtClean="0"/>
              <a:t>Vector V is the viewing direction, which is obtained as the difference of position vectors </a:t>
            </a:r>
            <a:r>
              <a:rPr lang="en-US" sz="1000" baseline="0" noProof="0" dirty="0" err="1" smtClean="0"/>
              <a:t>wEye</a:t>
            </a:r>
            <a:r>
              <a:rPr lang="en-US" sz="1000" baseline="0" noProof="0" dirty="0" smtClean="0"/>
              <a:t> and the position of the point calculated with homogeneous division. </a:t>
            </a:r>
          </a:p>
          <a:p>
            <a:r>
              <a:rPr lang="en-US" sz="1000" baseline="0" noProof="0" dirty="0" smtClean="0"/>
              <a:t>The normal vector is transformed to world. However, while points are transformed as multiplying their row vector with a transformation matrix from the right, normal vectors are column vectors that are transformed with the inverse matrix being on the left. </a:t>
            </a:r>
          </a:p>
          <a:p>
            <a:r>
              <a:rPr lang="en-US" sz="1000" baseline="0" noProof="0" dirty="0" smtClean="0"/>
              <a:t>Halfway vector H is computed as adding the unit vectors L and V. The geometry factor is the cosine of the angle between vectors N and L. If its is negative, it is replaced by zero. The </a:t>
            </a:r>
            <a:r>
              <a:rPr lang="en-US" sz="1000" baseline="0" noProof="0" dirty="0" err="1" smtClean="0"/>
              <a:t>Phong-Blinn</a:t>
            </a:r>
            <a:r>
              <a:rPr lang="en-US" sz="1000" baseline="0" noProof="0" dirty="0" smtClean="0"/>
              <a:t> specular reflection needs the cosine of the angle between the surface normal and the halfway vector, which is obtained by a dot product. Finally, ambient + diffuse + specular reflection model formula is evaluated.  </a:t>
            </a:r>
            <a:endParaRPr lang="en-US" sz="1000" noProof="0" dirty="0"/>
          </a:p>
        </p:txBody>
      </p:sp>
    </p:spTree>
    <p:extLst>
      <p:ext uri="{BB962C8B-B14F-4D97-AF65-F5344CB8AC3E}">
        <p14:creationId xmlns:p14="http://schemas.microsoft.com/office/powerpoint/2010/main" val="14215577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The fixed</a:t>
            </a:r>
            <a:r>
              <a:rPr lang="en-US" sz="1000" baseline="0" dirty="0" smtClean="0"/>
              <a:t> function elements interpolate the color variable for internal pixels, which is written into the frame buffer without any modification in case of per-vertex shading.</a:t>
            </a:r>
            <a:endParaRPr lang="en-US" sz="1000" dirty="0"/>
          </a:p>
        </p:txBody>
      </p:sp>
    </p:spTree>
    <p:extLst>
      <p:ext uri="{BB962C8B-B14F-4D97-AF65-F5344CB8AC3E}">
        <p14:creationId xmlns:p14="http://schemas.microsoft.com/office/powerpoint/2010/main" val="6748031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887413" y="739775"/>
            <a:ext cx="4873625" cy="3656013"/>
          </a:xfrm>
          <a:ln/>
        </p:spPr>
      </p:sp>
      <p:sp>
        <p:nvSpPr>
          <p:cNvPr id="829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err="1" smtClean="0"/>
              <a:t>Gouraud</a:t>
            </a:r>
            <a:r>
              <a:rPr lang="en-US" altLang="hu-HU" sz="1000" dirty="0" smtClean="0"/>
              <a:t> shading produces satisfactory results if the surfaces are finely tessellated and not strongly glossy or specular. If the triangles are large and the material is highly specular, the highlights will be strangely deformed revealing the underlying triangular approximation. The problem is that glossy reflection is strongly non-linear, which cannot be well represented by linear interpolation.  </a:t>
            </a:r>
            <a:endParaRPr lang="hu-HU" altLang="hu-HU" sz="1000" dirty="0" smtClean="0"/>
          </a:p>
          <a:p>
            <a:endParaRPr lang="hu-HU" altLang="hu-HU" sz="1000"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887413" y="739775"/>
            <a:ext cx="4873625" cy="3656013"/>
          </a:xfrm>
          <a:ln/>
        </p:spPr>
      </p:sp>
      <p:sp>
        <p:nvSpPr>
          <p:cNvPr id="839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dirty="0" smtClean="0"/>
              <a:t>The solution to this problem is </a:t>
            </a:r>
            <a:r>
              <a:rPr lang="en-US" altLang="hu-HU" sz="1000" dirty="0" err="1" smtClean="0"/>
              <a:t>Phong</a:t>
            </a:r>
            <a:r>
              <a:rPr lang="en-US" altLang="hu-HU" sz="1000" dirty="0" smtClean="0"/>
              <a:t> shading, which interpolates only those variables which are smoothly changing inside a triangle. </a:t>
            </a:r>
            <a:r>
              <a:rPr lang="en-US" altLang="hu-HU" sz="1000" dirty="0" err="1" smtClean="0"/>
              <a:t>Phong</a:t>
            </a:r>
            <a:r>
              <a:rPr lang="en-US" altLang="hu-HU" sz="1000" dirty="0" smtClean="0"/>
              <a:t> shading interpolates the vectors (normal, view, and illumination) and evaluates the radiance from the interpolated vectors at each pixel. </a:t>
            </a:r>
          </a:p>
          <a:p>
            <a:r>
              <a:rPr lang="en-US" altLang="hu-HU" sz="1000" dirty="0" smtClean="0"/>
              <a:t>The triangle vertices and their shading </a:t>
            </a:r>
            <a:r>
              <a:rPr lang="en-US" altLang="hu-HU" sz="1000" dirty="0" err="1" smtClean="0"/>
              <a:t>normals</a:t>
            </a:r>
            <a:r>
              <a:rPr lang="en-US" altLang="hu-HU" sz="1000" dirty="0" smtClean="0"/>
              <a:t> are transformed to world space (or camera space). Here, illumination and view directions are obtained for each vertex. The vertices are transformed further to screen space, and the computed normal, illumination and view directions will follow them, but without any transformation (they still represent world (or camera) space directions). These vectors are interpolated inside the triangle and for every pixel, where the radiance is obtained</a:t>
            </a:r>
            <a:r>
              <a:rPr lang="en-US" altLang="hu-HU" sz="1000" baseline="0" dirty="0" smtClean="0"/>
              <a:t> with normalizing the vectors and evaluating of the illumination formula for rough surfaces.</a:t>
            </a:r>
            <a:r>
              <a:rPr lang="en-US" altLang="hu-HU" sz="1000" dirty="0" smtClean="0"/>
              <a:t> </a:t>
            </a:r>
            <a:endParaRPr lang="hu-HU" altLang="hu-HU" sz="1000" dirty="0" smtClean="0"/>
          </a:p>
          <a:p>
            <a:endParaRPr lang="hu-HU" altLang="hu-HU" sz="1000"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In </a:t>
            </a:r>
            <a:r>
              <a:rPr lang="en-US" sz="1000" dirty="0" err="1" smtClean="0"/>
              <a:t>Phong</a:t>
            </a:r>
            <a:r>
              <a:rPr lang="en-US" sz="1000" dirty="0" smtClean="0"/>
              <a:t> or per-pixel</a:t>
            </a:r>
            <a:r>
              <a:rPr lang="en-US" sz="1000" baseline="0" dirty="0" smtClean="0"/>
              <a:t> shading, the vertex </a:t>
            </a:r>
            <a:r>
              <a:rPr lang="en-US" sz="1000" baseline="0" dirty="0" err="1" smtClean="0"/>
              <a:t>shader</a:t>
            </a:r>
            <a:r>
              <a:rPr lang="en-US" sz="1000" baseline="0" dirty="0" smtClean="0"/>
              <a:t> prepares the vectors needed by the illumination formula and outputs them in output registers </a:t>
            </a:r>
            <a:r>
              <a:rPr lang="en-US" sz="1000" baseline="0" dirty="0" err="1" smtClean="0"/>
              <a:t>wNormal</a:t>
            </a:r>
            <a:r>
              <a:rPr lang="en-US" sz="1000" baseline="0" dirty="0" smtClean="0"/>
              <a:t>, </a:t>
            </a:r>
            <a:r>
              <a:rPr lang="en-US" sz="1000" baseline="0" dirty="0" err="1" smtClean="0"/>
              <a:t>wView</a:t>
            </a:r>
            <a:r>
              <a:rPr lang="en-US" sz="1000" baseline="0" dirty="0" smtClean="0"/>
              <a:t> and </a:t>
            </a:r>
            <a:r>
              <a:rPr lang="en-US" sz="1000" baseline="0" dirty="0" err="1" smtClean="0"/>
              <a:t>wLight</a:t>
            </a:r>
            <a:r>
              <a:rPr lang="en-US" sz="1000" baseline="0" dirty="0" smtClean="0"/>
              <a:t>, in addition to the usual task of transforming input point </a:t>
            </a:r>
            <a:r>
              <a:rPr lang="en-US" sz="1000" baseline="0" dirty="0" err="1" smtClean="0"/>
              <a:t>vtxPos</a:t>
            </a:r>
            <a:r>
              <a:rPr lang="en-US" sz="1000" baseline="0" dirty="0" smtClean="0"/>
              <a:t> from modeling space to normalized device space with the MVP transformation. Preparation includes the transformation of the input point to world coordinates and here obtaining the illumination and viewing directions as the differences of the 3D vectors of the point and light position and eye position, respectively. The output variables are interpolated for every pixel covered by this triangle.</a:t>
            </a:r>
            <a:endParaRPr lang="en-US" sz="1000" dirty="0"/>
          </a:p>
        </p:txBody>
      </p:sp>
    </p:spTree>
    <p:extLst>
      <p:ext uri="{BB962C8B-B14F-4D97-AF65-F5344CB8AC3E}">
        <p14:creationId xmlns:p14="http://schemas.microsoft.com/office/powerpoint/2010/main" val="11900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The pixel </a:t>
            </a:r>
            <a:r>
              <a:rPr lang="en-US" sz="1000" dirty="0" err="1" smtClean="0"/>
              <a:t>shader</a:t>
            </a:r>
            <a:r>
              <a:rPr lang="en-US" sz="1000" dirty="0" smtClean="0"/>
              <a:t> gets the interpolated vectors and also material and light source parameters in uniform variables. </a:t>
            </a:r>
          </a:p>
          <a:p>
            <a:r>
              <a:rPr lang="en-US" sz="1000" dirty="0" smtClean="0"/>
              <a:t>First the normal, view and light vectors are normalized to obtain N, V, L. Then,</a:t>
            </a:r>
            <a:r>
              <a:rPr lang="en-US" sz="1000" baseline="0" dirty="0" smtClean="0"/>
              <a:t> the halfway vector H is computed, and the ambient + diffuse + </a:t>
            </a:r>
            <a:r>
              <a:rPr lang="en-US" sz="1000" baseline="0" dirty="0" err="1" smtClean="0"/>
              <a:t>Phong-Blinn</a:t>
            </a:r>
            <a:r>
              <a:rPr lang="en-US" sz="1000" baseline="0" dirty="0" smtClean="0"/>
              <a:t> specular illumination formula is used to compute the reflected color, which is output to the frame buffer.</a:t>
            </a:r>
            <a:endParaRPr lang="en-US" sz="1000" dirty="0"/>
          </a:p>
        </p:txBody>
      </p:sp>
    </p:spTree>
    <p:extLst>
      <p:ext uri="{BB962C8B-B14F-4D97-AF65-F5344CB8AC3E}">
        <p14:creationId xmlns:p14="http://schemas.microsoft.com/office/powerpoint/2010/main" val="33747920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NPR or non-photorealistic rendering means the simulation of the artistic process of painting. As the painter has limited number of paints,</a:t>
            </a:r>
            <a:r>
              <a:rPr lang="en-US" sz="1000" baseline="0" dirty="0" smtClean="0"/>
              <a:t> colors are quantized, and the silhouette are drawn in black. The silhouette is identified where the surface normal is approximately orthogonal to the viewing direction, i.e. their dot products is close to zero.</a:t>
            </a:r>
            <a:endParaRPr lang="en-US" sz="1000" dirty="0"/>
          </a:p>
        </p:txBody>
      </p:sp>
    </p:spTree>
    <p:extLst>
      <p:ext uri="{BB962C8B-B14F-4D97-AF65-F5344CB8AC3E}">
        <p14:creationId xmlns:p14="http://schemas.microsoft.com/office/powerpoint/2010/main" val="1669949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887413" y="739775"/>
            <a:ext cx="4873625" cy="3656013"/>
          </a:xfrm>
          <a:ln/>
        </p:spPr>
      </p:sp>
      <p:sp>
        <p:nvSpPr>
          <p:cNvPr id="5632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hu-HU" sz="1000" noProof="0" dirty="0" smtClean="0"/>
              <a:t>The tessellation of a parametric surface basically means the evaluation of the surface equation in parameter points that are placed regularly by a grid. Those points form a triangle that are neighbors in parameter space. To obtain the shading </a:t>
            </a:r>
            <a:r>
              <a:rPr lang="en-US" altLang="hu-HU" sz="1000" noProof="0" dirty="0" err="1" smtClean="0"/>
              <a:t>normals</a:t>
            </a:r>
            <a:r>
              <a:rPr lang="en-US" altLang="hu-HU" sz="1000" noProof="0" dirty="0" smtClean="0"/>
              <a:t>, the cross product of the partial derivatives of the parametric equation is also computed at the sample points. The triangles of the parameter space can be visited row by</a:t>
            </a:r>
            <a:r>
              <a:rPr lang="en-US" altLang="hu-HU" sz="1000" baseline="0" noProof="0" dirty="0" smtClean="0"/>
              <a:t> row. Vertices of a single row are conveniently organized into a triangle mesh.</a:t>
            </a:r>
            <a:endParaRPr lang="en-US" altLang="hu-HU" sz="1000" noProof="0" dirty="0" smtClean="0"/>
          </a:p>
          <a:p>
            <a:endParaRPr lang="hu-HU" altLang="hu-HU" sz="1000"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This is the UML class diagram of</a:t>
            </a:r>
            <a:r>
              <a:rPr lang="en-US" sz="1000" baseline="0" dirty="0" smtClean="0"/>
              <a:t> a simple 3D engine. Our virtual world is an object of type Scene, which can be animated and rendered. A scene has arbitrary number of Light sources, a single Camera and heterogeneous collection of Objects. An Object has animation parameters determining scaling, translation and rotation and can be animated by setting these transformation parameters and can also be drawn with the help of OpenGL. Of course, the specific way of drawing and possibly animation is object type dependent, so these are virtual functions that the can re-defined by inheritance. For drawing, an object needs Material properties, Texture, Geometry in the form of a VAO and a </a:t>
            </a:r>
            <a:r>
              <a:rPr lang="en-US" sz="1000" baseline="0" dirty="0" err="1" smtClean="0"/>
              <a:t>Shader</a:t>
            </a:r>
            <a:r>
              <a:rPr lang="en-US" sz="1000" baseline="0" dirty="0" smtClean="0"/>
              <a:t> that specifies the programs processing vertices and pixels associated with the object. As many objects may share the same </a:t>
            </a:r>
            <a:r>
              <a:rPr lang="en-US" sz="1000" baseline="0" dirty="0" err="1" smtClean="0"/>
              <a:t>shader</a:t>
            </a:r>
            <a:r>
              <a:rPr lang="en-US" sz="1000" baseline="0" dirty="0" smtClean="0"/>
              <a:t>, material, geometry or texture, objects do not contain these, but have an association with them. It means that the Application creates a collection of </a:t>
            </a:r>
            <a:r>
              <a:rPr lang="en-US" sz="1000" baseline="0" dirty="0" err="1" smtClean="0"/>
              <a:t>shaders</a:t>
            </a:r>
            <a:r>
              <a:rPr lang="en-US" sz="1000" baseline="0" dirty="0" smtClean="0"/>
              <a:t>, materials, etc. and each object can pick from them according to its taste.</a:t>
            </a:r>
          </a:p>
          <a:p>
            <a:r>
              <a:rPr lang="en-US" sz="1000" baseline="0" dirty="0" smtClean="0"/>
              <a:t>The relation of the </a:t>
            </a:r>
            <a:r>
              <a:rPr lang="en-US" sz="1000" baseline="0" dirty="0" err="1" smtClean="0"/>
              <a:t>Shader</a:t>
            </a:r>
            <a:r>
              <a:rPr lang="en-US" sz="1000" baseline="0" dirty="0" smtClean="0"/>
              <a:t> and the Object needs special care. Object properties apart from the vertex data should show up as uniform variables. The question is whose responsibility should be this copy. If it is the </a:t>
            </a:r>
            <a:r>
              <a:rPr lang="en-US" sz="1000" baseline="0" dirty="0" err="1" smtClean="0"/>
              <a:t>Shader’s</a:t>
            </a:r>
            <a:r>
              <a:rPr lang="en-US" sz="1000" baseline="0" dirty="0" smtClean="0"/>
              <a:t>, the Object structure becomes rigid. If it is the Object’s, the </a:t>
            </a:r>
            <a:r>
              <a:rPr lang="en-US" sz="1000" baseline="0" dirty="0" err="1" smtClean="0"/>
              <a:t>Shader</a:t>
            </a:r>
            <a:r>
              <a:rPr lang="en-US" sz="1000" baseline="0" dirty="0" smtClean="0"/>
              <a:t> cannot be changed without the modification of the Object. Thus, we introduce a communicator object, called </a:t>
            </a:r>
            <a:r>
              <a:rPr lang="en-US" sz="1000" baseline="0" dirty="0" err="1" smtClean="0"/>
              <a:t>RenderState</a:t>
            </a:r>
            <a:r>
              <a:rPr lang="en-US" sz="1000" baseline="0" dirty="0" smtClean="0"/>
              <a:t>. Object fills up the </a:t>
            </a:r>
            <a:r>
              <a:rPr lang="en-US" sz="1000" baseline="0" dirty="0" err="1" smtClean="0"/>
              <a:t>RenderState</a:t>
            </a:r>
            <a:r>
              <a:rPr lang="en-US" sz="1000" baseline="0" dirty="0" smtClean="0"/>
              <a:t> object as it wishes, and </a:t>
            </a:r>
            <a:r>
              <a:rPr lang="en-US" sz="1000" baseline="0" dirty="0" err="1" smtClean="0"/>
              <a:t>Shader</a:t>
            </a:r>
            <a:r>
              <a:rPr lang="en-US" sz="1000" baseline="0" dirty="0" smtClean="0"/>
              <a:t> fills up its uniform variables based on the content of the </a:t>
            </a:r>
            <a:r>
              <a:rPr lang="en-US" sz="1000" baseline="0" dirty="0" err="1" smtClean="0"/>
              <a:t>RenderState</a:t>
            </a:r>
            <a:r>
              <a:rPr lang="en-US" sz="1000" baseline="0" dirty="0" smtClean="0"/>
              <a:t>. </a:t>
            </a:r>
            <a:endParaRPr lang="en-US" sz="1000" dirty="0"/>
          </a:p>
        </p:txBody>
      </p:sp>
    </p:spTree>
    <p:extLst>
      <p:ext uri="{BB962C8B-B14F-4D97-AF65-F5344CB8AC3E}">
        <p14:creationId xmlns:p14="http://schemas.microsoft.com/office/powerpoint/2010/main" val="2837165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A Scene</a:t>
            </a:r>
            <a:r>
              <a:rPr lang="en-US" sz="1000" baseline="0" dirty="0" smtClean="0"/>
              <a:t> has a Camera, heterogeneous collection of objects, a light source, and it also uses a state of type </a:t>
            </a:r>
            <a:r>
              <a:rPr lang="en-US" sz="1000" baseline="0" dirty="0" err="1" smtClean="0"/>
              <a:t>RenderState</a:t>
            </a:r>
            <a:r>
              <a:rPr lang="en-US" sz="1000" baseline="0" dirty="0" smtClean="0"/>
              <a:t>. Rendering means the </a:t>
            </a:r>
            <a:r>
              <a:rPr lang="en-US" sz="1000" baseline="0" dirty="0" err="1" smtClean="0"/>
              <a:t>initialition</a:t>
            </a:r>
            <a:r>
              <a:rPr lang="en-US" sz="1000" baseline="0" dirty="0" smtClean="0"/>
              <a:t> of the state according to the camera and lights, and then calling each object to draw itself based on the initialized state.  </a:t>
            </a:r>
            <a:endParaRPr lang="en-US" sz="1000" dirty="0"/>
          </a:p>
        </p:txBody>
      </p:sp>
    </p:spTree>
    <p:extLst>
      <p:ext uri="{BB962C8B-B14F-4D97-AF65-F5344CB8AC3E}">
        <p14:creationId xmlns:p14="http://schemas.microsoft.com/office/powerpoint/2010/main" val="21875252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Object is associated with a </a:t>
            </a:r>
            <a:r>
              <a:rPr lang="en-US" sz="1000" dirty="0" err="1" smtClean="0"/>
              <a:t>shader</a:t>
            </a:r>
            <a:r>
              <a:rPr lang="en-US" sz="1000" dirty="0" smtClean="0"/>
              <a:t>, a material, a texture, a geometry, and has parameters determining the transformation, i.e. the animation. </a:t>
            </a:r>
          </a:p>
          <a:p>
            <a:r>
              <a:rPr lang="en-US" sz="1000" dirty="0" smtClean="0"/>
              <a:t>During drawing, modeling transformation matrix M is set based on the transformation parameters, and also its inverse is computed. Material and texture are also</a:t>
            </a:r>
            <a:r>
              <a:rPr lang="en-US" sz="1000" baseline="0" dirty="0" smtClean="0"/>
              <a:t> set. The </a:t>
            </a:r>
            <a:r>
              <a:rPr lang="en-US" sz="1000" baseline="0" dirty="0" err="1" smtClean="0"/>
              <a:t>shader’s</a:t>
            </a:r>
            <a:r>
              <a:rPr lang="en-US" sz="1000" baseline="0" dirty="0" smtClean="0"/>
              <a:t> bind activates this data in the uniform variables of the </a:t>
            </a:r>
            <a:r>
              <a:rPr lang="en-US" sz="1000" baseline="0" dirty="0" err="1" smtClean="0"/>
              <a:t>shader</a:t>
            </a:r>
            <a:r>
              <a:rPr lang="en-US" sz="1000" baseline="0" dirty="0" smtClean="0"/>
              <a:t>. The geometry’s draw triggers the rendering pipeline to process the vertices in the </a:t>
            </a:r>
            <a:r>
              <a:rPr lang="en-US" sz="1000" baseline="0" dirty="0" err="1" smtClean="0"/>
              <a:t>vbos</a:t>
            </a:r>
            <a:r>
              <a:rPr lang="en-US" sz="1000" baseline="0" dirty="0" smtClean="0"/>
              <a:t> of the </a:t>
            </a:r>
            <a:r>
              <a:rPr lang="en-US" sz="1000" baseline="0" dirty="0" err="1" smtClean="0"/>
              <a:t>vao</a:t>
            </a:r>
            <a:r>
              <a:rPr lang="en-US" sz="1000" baseline="0" dirty="0" smtClean="0"/>
              <a:t> of the current object.</a:t>
            </a:r>
            <a:endParaRPr lang="en-US" sz="1000" dirty="0"/>
          </a:p>
        </p:txBody>
      </p:sp>
    </p:spTree>
    <p:extLst>
      <p:ext uri="{BB962C8B-B14F-4D97-AF65-F5344CB8AC3E}">
        <p14:creationId xmlns:p14="http://schemas.microsoft.com/office/powerpoint/2010/main" val="1768804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A </a:t>
            </a:r>
            <a:r>
              <a:rPr lang="en-US" sz="1000" dirty="0" err="1" smtClean="0"/>
              <a:t>Shader</a:t>
            </a:r>
            <a:r>
              <a:rPr lang="en-US" sz="1000" dirty="0" smtClean="0"/>
              <a:t> gets the source codes</a:t>
            </a:r>
            <a:r>
              <a:rPr lang="en-US" sz="1000" baseline="0" dirty="0" smtClean="0"/>
              <a:t> of the vertex and fragment </a:t>
            </a:r>
            <a:r>
              <a:rPr lang="en-US" sz="1000" baseline="0" dirty="0" err="1" smtClean="0"/>
              <a:t>shader</a:t>
            </a:r>
            <a:r>
              <a:rPr lang="en-US" sz="1000" baseline="0" dirty="0" smtClean="0"/>
              <a:t> programs and programs the </a:t>
            </a:r>
            <a:r>
              <a:rPr lang="en-US" sz="1000" baseline="0" dirty="0" err="1" smtClean="0"/>
              <a:t>shader</a:t>
            </a:r>
            <a:r>
              <a:rPr lang="en-US" sz="1000" baseline="0" dirty="0" smtClean="0"/>
              <a:t> processors with them.</a:t>
            </a:r>
            <a:endParaRPr lang="en-US" sz="1000" dirty="0"/>
          </a:p>
        </p:txBody>
      </p:sp>
    </p:spTree>
    <p:extLst>
      <p:ext uri="{BB962C8B-B14F-4D97-AF65-F5344CB8AC3E}">
        <p14:creationId xmlns:p14="http://schemas.microsoft.com/office/powerpoint/2010/main" val="28489283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This is a simple</a:t>
            </a:r>
            <a:r>
              <a:rPr lang="en-US" sz="1000" baseline="0" dirty="0" smtClean="0"/>
              <a:t> example </a:t>
            </a:r>
            <a:r>
              <a:rPr lang="en-US" sz="1000" baseline="0" dirty="0" err="1" smtClean="0"/>
              <a:t>shader</a:t>
            </a:r>
            <a:r>
              <a:rPr lang="en-US" sz="1000" baseline="0" dirty="0" smtClean="0"/>
              <a:t> drawing everything in black. The vertex </a:t>
            </a:r>
            <a:r>
              <a:rPr lang="en-US" sz="1000" baseline="0" dirty="0" err="1" smtClean="0"/>
              <a:t>shader</a:t>
            </a:r>
            <a:r>
              <a:rPr lang="en-US" sz="1000" baseline="0" dirty="0" smtClean="0"/>
              <a:t> transforms the points with MVP and the fragment </a:t>
            </a:r>
            <a:r>
              <a:rPr lang="en-US" sz="1000" baseline="0" dirty="0" err="1" smtClean="0"/>
              <a:t>shader</a:t>
            </a:r>
            <a:r>
              <a:rPr lang="en-US" sz="1000" baseline="0" dirty="0" smtClean="0"/>
              <a:t> sets all pixels to black that are covered by the rendered geometry. As this </a:t>
            </a:r>
            <a:r>
              <a:rPr lang="en-US" sz="1000" baseline="0" dirty="0" err="1" smtClean="0"/>
              <a:t>shader</a:t>
            </a:r>
            <a:r>
              <a:rPr lang="en-US" sz="1000" baseline="0" dirty="0" smtClean="0"/>
              <a:t> has just a single uniform variable, the MVP matrix, this is copied in the Bind function.</a:t>
            </a:r>
          </a:p>
          <a:p>
            <a:r>
              <a:rPr lang="en-US" sz="1000" baseline="0" dirty="0" smtClean="0"/>
              <a:t>Such </a:t>
            </a:r>
            <a:r>
              <a:rPr lang="en-US" sz="1000" baseline="0" dirty="0" err="1" smtClean="0"/>
              <a:t>shaders</a:t>
            </a:r>
            <a:r>
              <a:rPr lang="en-US" sz="1000" baseline="0" dirty="0" smtClean="0"/>
              <a:t> can be used to render projected shadows.</a:t>
            </a:r>
            <a:endParaRPr lang="en-US" sz="1000" dirty="0"/>
          </a:p>
        </p:txBody>
      </p:sp>
    </p:spTree>
    <p:extLst>
      <p:ext uri="{BB962C8B-B14F-4D97-AF65-F5344CB8AC3E}">
        <p14:creationId xmlns:p14="http://schemas.microsoft.com/office/powerpoint/2010/main" val="53895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887413" y="739775"/>
            <a:ext cx="4873625" cy="3656013"/>
          </a:xfrm>
          <a:ln/>
        </p:spPr>
      </p:sp>
      <p:sp>
        <p:nvSpPr>
          <p:cNvPr id="573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dirty="0" smtClean="0"/>
              <a:t>To get the normal vector of a parametric surface, we exploit </a:t>
            </a:r>
            <a:r>
              <a:rPr lang="en-US" altLang="en-US" sz="1000" dirty="0" err="1" smtClean="0"/>
              <a:t>isoparametric</a:t>
            </a:r>
            <a:r>
              <a:rPr lang="en-US" altLang="en-US" sz="1000" dirty="0" smtClean="0"/>
              <a:t> lines. Suppose that we need the normal at point associated with parameters u*, v*. Let us keep u* fixed, but allow v to run over its domain. </a:t>
            </a:r>
            <a:r>
              <a:rPr lang="hu-HU" altLang="en-US" sz="1000" dirty="0" err="1" smtClean="0"/>
              <a:t>This</a:t>
            </a:r>
            <a:r>
              <a:rPr lang="hu-HU" altLang="en-US" sz="1000" dirty="0" smtClean="0"/>
              <a:t> r(u</a:t>
            </a:r>
            <a:r>
              <a:rPr lang="en-US" altLang="en-US" sz="1000" dirty="0" smtClean="0"/>
              <a:t>*,v) is a one-variate parametric function, which is a curve. As it always satisfies the surface equation, this curve is on the surface and when v=v*, this curve passes through the point of interest. We know that the derivative of a curve always tangent to the curve, so the derivative with respect to v at v* will be the tangent of a curve at this point, and consequently will be in the tangent plane.</a:t>
            </a:r>
          </a:p>
          <a:p>
            <a:r>
              <a:rPr lang="en-US" altLang="en-US" sz="1000" dirty="0" smtClean="0"/>
              <a:t>Similarly, the derivative with respect to u will always be in the tangent plane. The cross product results in a vector that is perpendicular to both operands, so it will be the normal of the tangent plane.</a:t>
            </a:r>
            <a:endParaRPr lang="hu-HU" altLang="en-US" sz="1000" dirty="0" smtClean="0"/>
          </a:p>
          <a:p>
            <a:endParaRPr lang="hu-HU" altLang="en-US" sz="1000"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noProof="0" dirty="0" smtClean="0"/>
              <a:t>Tessellation</a:t>
            </a:r>
            <a:r>
              <a:rPr lang="en-US" sz="1000" baseline="0" noProof="0" dirty="0" smtClean="0"/>
              <a:t> is done on the CPU with a C++ program. The tessellated triangle mesh is copied to the GPU and assigned to a </a:t>
            </a:r>
            <a:r>
              <a:rPr lang="en-US" sz="1000" b="1" baseline="0" noProof="0" dirty="0" err="1" smtClean="0"/>
              <a:t>vao</a:t>
            </a:r>
            <a:r>
              <a:rPr lang="en-US" sz="1000" baseline="0" noProof="0" dirty="0" smtClean="0"/>
              <a:t> (vertex array object). </a:t>
            </a:r>
          </a:p>
          <a:p>
            <a:r>
              <a:rPr lang="en-US" sz="1000" baseline="0" noProof="0" dirty="0" smtClean="0"/>
              <a:t>The general base class of triangle meshes is the </a:t>
            </a:r>
            <a:r>
              <a:rPr lang="en-US" sz="1000" b="1" baseline="0" noProof="0" dirty="0" smtClean="0"/>
              <a:t>Geometry</a:t>
            </a:r>
            <a:r>
              <a:rPr lang="en-US" sz="1000" baseline="0" noProof="0" dirty="0" smtClean="0"/>
              <a:t> that stores the </a:t>
            </a:r>
            <a:r>
              <a:rPr lang="en-US" sz="1000" baseline="0" noProof="0" dirty="0" err="1" smtClean="0"/>
              <a:t>vao</a:t>
            </a:r>
            <a:r>
              <a:rPr lang="en-US" sz="1000" baseline="0" noProof="0" dirty="0" smtClean="0"/>
              <a:t> and the number of vertices. In its constructor, the </a:t>
            </a:r>
            <a:r>
              <a:rPr lang="en-US" sz="1000" baseline="0" noProof="0" dirty="0" err="1" smtClean="0"/>
              <a:t>vao</a:t>
            </a:r>
            <a:r>
              <a:rPr lang="en-US" sz="1000" baseline="0" noProof="0" dirty="0" smtClean="0"/>
              <a:t> is generated and is bound, i.e. is made active. </a:t>
            </a:r>
            <a:r>
              <a:rPr lang="en-US" sz="1000" b="1" baseline="0" noProof="0" dirty="0" err="1" smtClean="0"/>
              <a:t>ParamSurface</a:t>
            </a:r>
            <a:r>
              <a:rPr lang="en-US" sz="1000" baseline="0" noProof="0" dirty="0" smtClean="0"/>
              <a:t> is the special geometry of parametric surfaces. All parametric surfaces are similar in how they should be tessellated. The process should decompose the unit square into rows and </a:t>
            </a:r>
            <a:r>
              <a:rPr lang="en-US" sz="1000" baseline="0" noProof="0" dirty="0" err="1" smtClean="0"/>
              <a:t>colums</a:t>
            </a:r>
            <a:r>
              <a:rPr lang="en-US" sz="1000" baseline="0" noProof="0" dirty="0" smtClean="0"/>
              <a:t> and visit vertices rows by row. A single row forms a </a:t>
            </a:r>
            <a:r>
              <a:rPr lang="en-US" sz="1000" b="1" baseline="0" noProof="0" dirty="0" smtClean="0"/>
              <a:t>GL_TRIANGLE_STRIP</a:t>
            </a:r>
            <a:r>
              <a:rPr lang="en-US" sz="1000" baseline="0" noProof="0" dirty="0" smtClean="0"/>
              <a:t>. Vertices are stored with the position of the vertex, the surface normal of the surface here, and the corresponding parameter pair used as texture coordinates. These data are encapsulated into </a:t>
            </a:r>
            <a:r>
              <a:rPr lang="en-US" sz="1000" b="1" baseline="0" noProof="0" dirty="0" err="1" smtClean="0"/>
              <a:t>VertexData</a:t>
            </a:r>
            <a:r>
              <a:rPr lang="en-US" sz="1000" baseline="0" noProof="0" dirty="0" smtClean="0"/>
              <a:t>. When a </a:t>
            </a:r>
            <a:r>
              <a:rPr lang="en-US" sz="1000" baseline="0" noProof="0" dirty="0" err="1" smtClean="0"/>
              <a:t>VertexData</a:t>
            </a:r>
            <a:r>
              <a:rPr lang="en-US" sz="1000" baseline="0" noProof="0" dirty="0" smtClean="0"/>
              <a:t> object is computed, we need the particular definition of the parametric function, which is not available on this abstract level. So se define a pure virtual </a:t>
            </a:r>
            <a:r>
              <a:rPr lang="en-US" sz="1000" b="1" baseline="0" noProof="0" dirty="0" err="1" smtClean="0"/>
              <a:t>eval</a:t>
            </a:r>
            <a:r>
              <a:rPr lang="en-US" sz="1000" baseline="0" noProof="0" dirty="0" smtClean="0"/>
              <a:t> function that should be specified in classes derived from </a:t>
            </a:r>
            <a:r>
              <a:rPr lang="en-US" sz="1000" baseline="0" noProof="0" dirty="0" err="1" smtClean="0"/>
              <a:t>ParamSurface</a:t>
            </a:r>
            <a:r>
              <a:rPr lang="en-US" sz="1000" baseline="0" noProof="0" dirty="0" smtClean="0"/>
              <a:t>. The creation of the surface data on the GPU happens in the </a:t>
            </a:r>
            <a:r>
              <a:rPr lang="en-US" sz="1000" b="1" baseline="0" noProof="0" dirty="0" smtClean="0"/>
              <a:t>create</a:t>
            </a:r>
            <a:r>
              <a:rPr lang="en-US" sz="1000" baseline="0" noProof="0" dirty="0" smtClean="0"/>
              <a:t> function. </a:t>
            </a:r>
          </a:p>
          <a:p>
            <a:r>
              <a:rPr lang="en-US" sz="1000" baseline="0" noProof="0" dirty="0" smtClean="0"/>
              <a:t>When a </a:t>
            </a:r>
            <a:r>
              <a:rPr lang="en-US" sz="1000" baseline="0" noProof="0" dirty="0" err="1" smtClean="0"/>
              <a:t>ParamSurface</a:t>
            </a:r>
            <a:r>
              <a:rPr lang="en-US" sz="1000" baseline="0" noProof="0" dirty="0" smtClean="0"/>
              <a:t> is drawn, the </a:t>
            </a:r>
            <a:r>
              <a:rPr lang="en-US" sz="1000" baseline="0" noProof="0" dirty="0" err="1" smtClean="0"/>
              <a:t>vao</a:t>
            </a:r>
            <a:r>
              <a:rPr lang="en-US" sz="1000" baseline="0" noProof="0" dirty="0" smtClean="0"/>
              <a:t> is bound again since other </a:t>
            </a:r>
            <a:r>
              <a:rPr lang="en-US" sz="1000" baseline="0" noProof="0" dirty="0" err="1" smtClean="0"/>
              <a:t>vaos</a:t>
            </a:r>
            <a:r>
              <a:rPr lang="en-US" sz="1000" baseline="0" noProof="0" dirty="0" smtClean="0"/>
              <a:t> may become active between the construction of this one and its drawing. Then the </a:t>
            </a:r>
            <a:r>
              <a:rPr lang="en-US" sz="1000" baseline="0" noProof="0" dirty="0" err="1" smtClean="0"/>
              <a:t>vao</a:t>
            </a:r>
            <a:r>
              <a:rPr lang="en-US" sz="1000" baseline="0" noProof="0" dirty="0" smtClean="0"/>
              <a:t> is drawn stating that its vertices define a triangle strip, and rows are drawn separately. </a:t>
            </a:r>
            <a:endParaRPr lang="en-US" sz="1000" noProof="0" dirty="0"/>
          </a:p>
        </p:txBody>
      </p:sp>
    </p:spTree>
    <p:extLst>
      <p:ext uri="{BB962C8B-B14F-4D97-AF65-F5344CB8AC3E}">
        <p14:creationId xmlns:p14="http://schemas.microsoft.com/office/powerpoint/2010/main" val="316242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noProof="0" dirty="0" smtClean="0"/>
              <a:t>Recall</a:t>
            </a:r>
            <a:r>
              <a:rPr lang="en-US" sz="1000" baseline="0" noProof="0" dirty="0" smtClean="0"/>
              <a:t> that we have activated the </a:t>
            </a:r>
            <a:r>
              <a:rPr lang="en-US" sz="1000" baseline="0" noProof="0" dirty="0" err="1" smtClean="0"/>
              <a:t>vao</a:t>
            </a:r>
            <a:r>
              <a:rPr lang="en-US" sz="1000" baseline="0" noProof="0" dirty="0" smtClean="0"/>
              <a:t>. Now its corresponding data stored in a single </a:t>
            </a:r>
            <a:r>
              <a:rPr lang="en-US" sz="1000" baseline="0" noProof="0" dirty="0" err="1" smtClean="0"/>
              <a:t>vbo</a:t>
            </a:r>
            <a:r>
              <a:rPr lang="en-US" sz="1000" baseline="0" noProof="0" dirty="0" smtClean="0"/>
              <a:t> (vertex buffer object) are generated. If the parameter space is decomposed to N columns and M rows, then we have N strips each containing (M + 1) * 2 vertices. </a:t>
            </a:r>
          </a:p>
          <a:p>
            <a:r>
              <a:rPr lang="en-US" sz="1000" baseline="0" noProof="0" dirty="0" smtClean="0"/>
              <a:t>The </a:t>
            </a:r>
            <a:r>
              <a:rPr lang="en-US" sz="1000" baseline="0" noProof="0" dirty="0" err="1" smtClean="0"/>
              <a:t>vbo</a:t>
            </a:r>
            <a:r>
              <a:rPr lang="en-US" sz="1000" baseline="0" noProof="0" dirty="0" smtClean="0"/>
              <a:t> is generated and bound, then it is filled up by calling the </a:t>
            </a:r>
            <a:r>
              <a:rPr lang="en-US" sz="1000" baseline="0" noProof="0" dirty="0" err="1" smtClean="0"/>
              <a:t>GenVertexData</a:t>
            </a:r>
            <a:r>
              <a:rPr lang="en-US" sz="1000" baseline="0" noProof="0" dirty="0" smtClean="0"/>
              <a:t> function on the vertices. </a:t>
            </a:r>
          </a:p>
          <a:p>
            <a:r>
              <a:rPr lang="en-US" sz="1000" baseline="0" noProof="0" dirty="0" smtClean="0"/>
              <a:t>In the GPU, vertex </a:t>
            </a:r>
            <a:r>
              <a:rPr lang="en-US" sz="1000" baseline="0" noProof="0" dirty="0" err="1" smtClean="0"/>
              <a:t>shader</a:t>
            </a:r>
            <a:r>
              <a:rPr lang="en-US" sz="1000" baseline="0" noProof="0" dirty="0" smtClean="0"/>
              <a:t> input register #0 will get the position (3 floats), #1 the normal (3 floats), and #2 the </a:t>
            </a:r>
            <a:r>
              <a:rPr lang="en-US" sz="1000" baseline="0" noProof="0" dirty="0" err="1" smtClean="0"/>
              <a:t>u,v</a:t>
            </a:r>
            <a:r>
              <a:rPr lang="en-US" sz="1000" baseline="0" noProof="0" dirty="0" smtClean="0"/>
              <a:t> parameter pair (2 floats).</a:t>
            </a:r>
            <a:endParaRPr lang="en-US" sz="1000" noProof="0" dirty="0"/>
          </a:p>
        </p:txBody>
      </p:sp>
    </p:spTree>
    <p:extLst>
      <p:ext uri="{BB962C8B-B14F-4D97-AF65-F5344CB8AC3E}">
        <p14:creationId xmlns:p14="http://schemas.microsoft.com/office/powerpoint/2010/main" val="402006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The construction</a:t>
            </a:r>
            <a:r>
              <a:rPr lang="en-US" sz="1000" baseline="0" dirty="0" smtClean="0"/>
              <a:t> of a parametric surface is general, the only specific thing is the </a:t>
            </a:r>
            <a:r>
              <a:rPr lang="en-US" sz="1000" baseline="0" dirty="0" err="1" smtClean="0"/>
              <a:t>eval</a:t>
            </a:r>
            <a:r>
              <a:rPr lang="en-US" sz="1000" baseline="0" dirty="0" smtClean="0"/>
              <a:t> function. So, if we derive a Sphere class from </a:t>
            </a:r>
            <a:r>
              <a:rPr lang="en-US" sz="1000" baseline="0" dirty="0" err="1" smtClean="0"/>
              <a:t>ParamSurface</a:t>
            </a:r>
            <a:r>
              <a:rPr lang="en-US" sz="1000" baseline="0" dirty="0" smtClean="0"/>
              <a:t>, this virtual function should be implemented according to the equations of the sphere. </a:t>
            </a:r>
            <a:endParaRPr lang="en-US" sz="1000" dirty="0"/>
          </a:p>
        </p:txBody>
      </p:sp>
    </p:spTree>
    <p:extLst>
      <p:ext uri="{BB962C8B-B14F-4D97-AF65-F5344CB8AC3E}">
        <p14:creationId xmlns:p14="http://schemas.microsoft.com/office/powerpoint/2010/main" val="3717164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a:xfrm>
            <a:off x="887413" y="739775"/>
            <a:ext cx="4873625" cy="3656013"/>
          </a:xfrm>
        </p:spPr>
      </p:sp>
      <p:sp>
        <p:nvSpPr>
          <p:cNvPr id="3" name="Jegyzetek helye 2"/>
          <p:cNvSpPr>
            <a:spLocks noGrp="1"/>
          </p:cNvSpPr>
          <p:nvPr>
            <p:ph type="body" idx="1"/>
          </p:nvPr>
        </p:nvSpPr>
        <p:spPr/>
        <p:txBody>
          <a:bodyPr/>
          <a:lstStyle/>
          <a:p>
            <a:r>
              <a:rPr lang="en-US" sz="1000" dirty="0" smtClean="0"/>
              <a:t>Another example is the waving flag, which is a rectangle that is modulated by a sine wave. As we stated, the normal vector</a:t>
            </a:r>
            <a:r>
              <a:rPr lang="en-US" sz="1000" baseline="0" dirty="0" smtClean="0"/>
              <a:t> is the cross product of the partial derivatives.</a:t>
            </a:r>
            <a:endParaRPr lang="en-US" sz="1000" dirty="0"/>
          </a:p>
        </p:txBody>
      </p:sp>
    </p:spTree>
    <p:extLst>
      <p:ext uri="{BB962C8B-B14F-4D97-AF65-F5344CB8AC3E}">
        <p14:creationId xmlns:p14="http://schemas.microsoft.com/office/powerpoint/2010/main" val="790273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US"/>
          </a:p>
        </p:txBody>
      </p:sp>
      <p:sp>
        <p:nvSpPr>
          <p:cNvPr id="4" name="Dátum helye 3"/>
          <p:cNvSpPr>
            <a:spLocks noGrp="1"/>
          </p:cNvSpPr>
          <p:nvPr>
            <p:ph type="dt" sz="half" idx="10"/>
          </p:nvPr>
        </p:nvSpPr>
        <p:spPr/>
        <p:txBody>
          <a:bodyPr/>
          <a:lstStyle/>
          <a:p>
            <a:fld id="{0D48561D-8BF2-4647-8E5F-93EFF6DC10E7}" type="datetimeFigureOut">
              <a:rPr lang="en-US" smtClean="0"/>
              <a:t>4/9/2020</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2358048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0D48561D-8BF2-4647-8E5F-93EFF6DC10E7}" type="datetimeFigureOut">
              <a:rPr lang="en-US" smtClean="0"/>
              <a:t>4/9/2020</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41636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US"/>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0D48561D-8BF2-4647-8E5F-93EFF6DC10E7}" type="datetimeFigureOut">
              <a:rPr lang="en-US" smtClean="0"/>
              <a:t>4/9/2020</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306343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10"/>
          </p:nvPr>
        </p:nvSpPr>
        <p:spPr/>
        <p:txBody>
          <a:bodyPr/>
          <a:lstStyle/>
          <a:p>
            <a:fld id="{0D48561D-8BF2-4647-8E5F-93EFF6DC10E7}" type="datetimeFigureOut">
              <a:rPr lang="en-US" smtClean="0"/>
              <a:t>4/9/2020</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309845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US"/>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0D48561D-8BF2-4647-8E5F-93EFF6DC10E7}" type="datetimeFigureOut">
              <a:rPr lang="en-US" smtClean="0"/>
              <a:t>4/9/2020</a:t>
            </a:fld>
            <a:endParaRPr lang="en-US"/>
          </a:p>
        </p:txBody>
      </p:sp>
      <p:sp>
        <p:nvSpPr>
          <p:cNvPr id="5" name="Élőláb helye 4"/>
          <p:cNvSpPr>
            <a:spLocks noGrp="1"/>
          </p:cNvSpPr>
          <p:nvPr>
            <p:ph type="ftr" sz="quarter" idx="11"/>
          </p:nvPr>
        </p:nvSpPr>
        <p:spPr/>
        <p:txBody>
          <a:bodyPr/>
          <a:lstStyle/>
          <a:p>
            <a:endParaRPr lang="en-US"/>
          </a:p>
        </p:txBody>
      </p:sp>
      <p:sp>
        <p:nvSpPr>
          <p:cNvPr id="6" name="Dia számának helye 5"/>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3542555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Dátum helye 4"/>
          <p:cNvSpPr>
            <a:spLocks noGrp="1"/>
          </p:cNvSpPr>
          <p:nvPr>
            <p:ph type="dt" sz="half" idx="10"/>
          </p:nvPr>
        </p:nvSpPr>
        <p:spPr/>
        <p:txBody>
          <a:bodyPr/>
          <a:lstStyle/>
          <a:p>
            <a:fld id="{0D48561D-8BF2-4647-8E5F-93EFF6DC10E7}" type="datetimeFigureOut">
              <a:rPr lang="en-US" smtClean="0"/>
              <a:t>4/9/2020</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102752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US"/>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7" name="Dátum helye 6"/>
          <p:cNvSpPr>
            <a:spLocks noGrp="1"/>
          </p:cNvSpPr>
          <p:nvPr>
            <p:ph type="dt" sz="half" idx="10"/>
          </p:nvPr>
        </p:nvSpPr>
        <p:spPr/>
        <p:txBody>
          <a:bodyPr/>
          <a:lstStyle/>
          <a:p>
            <a:fld id="{0D48561D-8BF2-4647-8E5F-93EFF6DC10E7}" type="datetimeFigureOut">
              <a:rPr lang="en-US" smtClean="0"/>
              <a:t>4/9/2020</a:t>
            </a:fld>
            <a:endParaRPr lang="en-US"/>
          </a:p>
        </p:txBody>
      </p:sp>
      <p:sp>
        <p:nvSpPr>
          <p:cNvPr id="8" name="Élőláb helye 7"/>
          <p:cNvSpPr>
            <a:spLocks noGrp="1"/>
          </p:cNvSpPr>
          <p:nvPr>
            <p:ph type="ftr" sz="quarter" idx="11"/>
          </p:nvPr>
        </p:nvSpPr>
        <p:spPr/>
        <p:txBody>
          <a:bodyPr/>
          <a:lstStyle/>
          <a:p>
            <a:endParaRPr lang="en-US"/>
          </a:p>
        </p:txBody>
      </p:sp>
      <p:sp>
        <p:nvSpPr>
          <p:cNvPr id="9" name="Dia számának helye 8"/>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301196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US"/>
          </a:p>
        </p:txBody>
      </p:sp>
      <p:sp>
        <p:nvSpPr>
          <p:cNvPr id="3" name="Dátum helye 2"/>
          <p:cNvSpPr>
            <a:spLocks noGrp="1"/>
          </p:cNvSpPr>
          <p:nvPr>
            <p:ph type="dt" sz="half" idx="10"/>
          </p:nvPr>
        </p:nvSpPr>
        <p:spPr/>
        <p:txBody>
          <a:bodyPr/>
          <a:lstStyle/>
          <a:p>
            <a:fld id="{0D48561D-8BF2-4647-8E5F-93EFF6DC10E7}" type="datetimeFigureOut">
              <a:rPr lang="en-US" smtClean="0"/>
              <a:t>4/9/2020</a:t>
            </a:fld>
            <a:endParaRPr lang="en-US"/>
          </a:p>
        </p:txBody>
      </p:sp>
      <p:sp>
        <p:nvSpPr>
          <p:cNvPr id="4" name="Élőláb helye 3"/>
          <p:cNvSpPr>
            <a:spLocks noGrp="1"/>
          </p:cNvSpPr>
          <p:nvPr>
            <p:ph type="ftr" sz="quarter" idx="11"/>
          </p:nvPr>
        </p:nvSpPr>
        <p:spPr/>
        <p:txBody>
          <a:bodyPr/>
          <a:lstStyle/>
          <a:p>
            <a:endParaRPr lang="en-US"/>
          </a:p>
        </p:txBody>
      </p:sp>
      <p:sp>
        <p:nvSpPr>
          <p:cNvPr id="5" name="Dia számának helye 4"/>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23539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0D48561D-8BF2-4647-8E5F-93EFF6DC10E7}" type="datetimeFigureOut">
              <a:rPr lang="en-US" smtClean="0"/>
              <a:t>4/9/2020</a:t>
            </a:fld>
            <a:endParaRPr lang="en-US"/>
          </a:p>
        </p:txBody>
      </p:sp>
      <p:sp>
        <p:nvSpPr>
          <p:cNvPr id="3" name="Élőláb helye 2"/>
          <p:cNvSpPr>
            <a:spLocks noGrp="1"/>
          </p:cNvSpPr>
          <p:nvPr>
            <p:ph type="ftr" sz="quarter" idx="11"/>
          </p:nvPr>
        </p:nvSpPr>
        <p:spPr/>
        <p:txBody>
          <a:bodyPr/>
          <a:lstStyle/>
          <a:p>
            <a:endParaRPr lang="en-US"/>
          </a:p>
        </p:txBody>
      </p:sp>
      <p:sp>
        <p:nvSpPr>
          <p:cNvPr id="4" name="Dia számának helye 3"/>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207767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US"/>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0D48561D-8BF2-4647-8E5F-93EFF6DC10E7}" type="datetimeFigureOut">
              <a:rPr lang="en-US" smtClean="0"/>
              <a:t>4/9/2020</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102039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US"/>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0D48561D-8BF2-4647-8E5F-93EFF6DC10E7}" type="datetimeFigureOut">
              <a:rPr lang="en-US" smtClean="0"/>
              <a:t>4/9/2020</a:t>
            </a:fld>
            <a:endParaRPr lang="en-US"/>
          </a:p>
        </p:txBody>
      </p:sp>
      <p:sp>
        <p:nvSpPr>
          <p:cNvPr id="6" name="Élőláb helye 5"/>
          <p:cNvSpPr>
            <a:spLocks noGrp="1"/>
          </p:cNvSpPr>
          <p:nvPr>
            <p:ph type="ftr" sz="quarter" idx="11"/>
          </p:nvPr>
        </p:nvSpPr>
        <p:spPr/>
        <p:txBody>
          <a:bodyPr/>
          <a:lstStyle/>
          <a:p>
            <a:endParaRPr lang="en-US"/>
          </a:p>
        </p:txBody>
      </p:sp>
      <p:sp>
        <p:nvSpPr>
          <p:cNvPr id="7" name="Dia számának helye 6"/>
          <p:cNvSpPr>
            <a:spLocks noGrp="1"/>
          </p:cNvSpPr>
          <p:nvPr>
            <p:ph type="sldNum" sz="quarter" idx="12"/>
          </p:nvPr>
        </p:nvSpPr>
        <p:spPr/>
        <p:txBody>
          <a:bodyPr/>
          <a:lstStyle/>
          <a:p>
            <a:fld id="{A60CFE40-B8C6-4F90-8987-392ABE7F951E}" type="slidenum">
              <a:rPr lang="en-US" smtClean="0"/>
              <a:t>‹#›</a:t>
            </a:fld>
            <a:endParaRPr lang="en-US"/>
          </a:p>
        </p:txBody>
      </p:sp>
    </p:spTree>
    <p:extLst>
      <p:ext uri="{BB962C8B-B14F-4D97-AF65-F5344CB8AC3E}">
        <p14:creationId xmlns:p14="http://schemas.microsoft.com/office/powerpoint/2010/main" val="214089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US"/>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8561D-8BF2-4647-8E5F-93EFF6DC10E7}" type="datetimeFigureOut">
              <a:rPr lang="en-US" smtClean="0"/>
              <a:t>4/9/2020</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0CFE40-B8C6-4F90-8987-392ABE7F951E}" type="slidenum">
              <a:rPr lang="en-US" smtClean="0"/>
              <a:t>‹#›</a:t>
            </a:fld>
            <a:endParaRPr lang="en-US"/>
          </a:p>
        </p:txBody>
      </p:sp>
    </p:spTree>
    <p:extLst>
      <p:ext uri="{BB962C8B-B14F-4D97-AF65-F5344CB8AC3E}">
        <p14:creationId xmlns:p14="http://schemas.microsoft.com/office/powerpoint/2010/main" val="169873237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14.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6.png"/><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video" Target="file:///D:\ppt\ppt\ait\aitphongshading2.avi" TargetMode="External"/><Relationship Id="rId7" Type="http://schemas.openxmlformats.org/officeDocument/2006/relationships/image" Target="../media/image18.png"/><Relationship Id="rId2" Type="http://schemas.openxmlformats.org/officeDocument/2006/relationships/video" Target="file:///D:\ppt\ppt\ait\aitphongshading1.avi" TargetMode="External"/><Relationship Id="rId1" Type="http://schemas.openxmlformats.org/officeDocument/2006/relationships/video" Target="file:///D:\ppt\ppt\ait\aitphongshading3.avi" TargetMode="External"/><Relationship Id="rId6" Type="http://schemas.openxmlformats.org/officeDocument/2006/relationships/image" Target="../media/image17.png"/><Relationship Id="rId5" Type="http://schemas.openxmlformats.org/officeDocument/2006/relationships/notesSlide" Target="../notesSlides/notesSlide39.xml"/><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file:///D:\3DPrograms\GrafikaHazi\Programs\Pman\Skeleton.sln" TargetMode="External"/><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Rectangle 2"/>
          <p:cNvSpPr>
            <a:spLocks noGrp="1" noChangeArrowheads="1"/>
          </p:cNvSpPr>
          <p:nvPr>
            <p:ph type="ctrTitle"/>
          </p:nvPr>
        </p:nvSpPr>
        <p:spPr>
          <a:xfrm>
            <a:off x="717550" y="2260600"/>
            <a:ext cx="7772400" cy="1143000"/>
          </a:xfrm>
        </p:spPr>
        <p:txBody>
          <a:bodyPr>
            <a:normAutofit/>
          </a:bodyPr>
          <a:lstStyle/>
          <a:p>
            <a:pPr>
              <a:defRPr/>
            </a:pPr>
            <a:r>
              <a:rPr lang="hu-HU" b="1" dirty="0" err="1" smtClean="0">
                <a:solidFill>
                  <a:srgbClr val="FF0000"/>
                </a:solidFill>
              </a:rPr>
              <a:t>In</a:t>
            </a:r>
            <a:r>
              <a:rPr lang="en-US" b="1" dirty="0" smtClean="0">
                <a:solidFill>
                  <a:srgbClr val="FF0000"/>
                </a:solidFill>
              </a:rPr>
              <a:t>c</a:t>
            </a:r>
            <a:r>
              <a:rPr lang="hu-HU" b="1" dirty="0" err="1" smtClean="0">
                <a:solidFill>
                  <a:srgbClr val="FF0000"/>
                </a:solidFill>
              </a:rPr>
              <a:t>rement</a:t>
            </a:r>
            <a:r>
              <a:rPr lang="en-US" b="1" dirty="0" smtClean="0">
                <a:solidFill>
                  <a:srgbClr val="FF0000"/>
                </a:solidFill>
              </a:rPr>
              <a:t>al</a:t>
            </a:r>
            <a:r>
              <a:rPr lang="hu-HU" b="1" dirty="0" smtClean="0">
                <a:solidFill>
                  <a:srgbClr val="FF0000"/>
                </a:solidFill>
              </a:rPr>
              <a:t> 3D </a:t>
            </a:r>
            <a:r>
              <a:rPr lang="en-US" b="1" dirty="0" smtClean="0">
                <a:solidFill>
                  <a:srgbClr val="FF0000"/>
                </a:solidFill>
              </a:rPr>
              <a:t>rendering</a:t>
            </a:r>
            <a:endParaRPr lang="hu-HU" b="1" dirty="0" smtClean="0">
              <a:solidFill>
                <a:srgbClr val="FF0000"/>
              </a:solidFill>
            </a:endParaRPr>
          </a:p>
        </p:txBody>
      </p:sp>
      <p:sp>
        <p:nvSpPr>
          <p:cNvPr id="13315" name="Rectangle 3"/>
          <p:cNvSpPr>
            <a:spLocks noGrp="1" noChangeArrowheads="1"/>
          </p:cNvSpPr>
          <p:nvPr>
            <p:ph type="subTitle" idx="1"/>
          </p:nvPr>
        </p:nvSpPr>
        <p:spPr>
          <a:xfrm>
            <a:off x="1403350" y="3860800"/>
            <a:ext cx="6400800" cy="1752600"/>
          </a:xfrm>
        </p:spPr>
        <p:txBody>
          <a:bodyPr/>
          <a:lstStyle/>
          <a:p>
            <a:r>
              <a:rPr lang="hu-HU" altLang="hu-HU" smtClean="0"/>
              <a:t>Szirmay-Kalos László</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31540" y="440668"/>
            <a:ext cx="4965243" cy="1143000"/>
          </a:xfrm>
        </p:spPr>
        <p:txBody>
          <a:bodyPr/>
          <a:lstStyle/>
          <a:p>
            <a:r>
              <a:rPr lang="en-US" dirty="0" smtClean="0">
                <a:solidFill>
                  <a:srgbClr val="FF0000"/>
                </a:solidFill>
              </a:rPr>
              <a:t>Waving flag</a:t>
            </a:r>
            <a:endParaRPr lang="en-US" dirty="0">
              <a:solidFill>
                <a:srgbClr val="FF0000"/>
              </a:solidFill>
            </a:endParaRPr>
          </a:p>
        </p:txBody>
      </p:sp>
      <p:pic>
        <p:nvPicPr>
          <p:cNvPr id="5" name="Picture 1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2120" y="55004"/>
            <a:ext cx="341947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Szövegdoboz 5"/>
          <p:cNvSpPr txBox="1"/>
          <p:nvPr/>
        </p:nvSpPr>
        <p:spPr>
          <a:xfrm>
            <a:off x="71500" y="3320988"/>
            <a:ext cx="9001000" cy="3147015"/>
          </a:xfrm>
          <a:prstGeom prst="rect">
            <a:avLst/>
          </a:prstGeom>
          <a:solidFill>
            <a:schemeClr val="accent6">
              <a:lumMod val="20000"/>
              <a:lumOff val="80000"/>
            </a:schemeClr>
          </a:solidFill>
          <a:ln>
            <a:solidFill>
              <a:schemeClr val="tx1"/>
            </a:solidFill>
          </a:ln>
        </p:spPr>
        <p:txBody>
          <a:bodyPr wrap="square" rtlCol="0">
            <a:spAutoFit/>
          </a:bodyPr>
          <a:lstStyle/>
          <a:p>
            <a:r>
              <a:rPr lang="en-US" b="1" u="sng" dirty="0">
                <a:latin typeface="Courier New" panose="02070309020205020404" pitchFamily="49" charset="0"/>
                <a:cs typeface="Courier New" panose="02070309020205020404" pitchFamily="49" charset="0"/>
              </a:rPr>
              <a:t>class </a:t>
            </a:r>
            <a:r>
              <a:rPr lang="hu-HU" sz="2800" b="1" u="sng" dirty="0" err="1" smtClean="0">
                <a:latin typeface="Courier New" panose="02070309020205020404" pitchFamily="49" charset="0"/>
                <a:cs typeface="Courier New" panose="02070309020205020404" pitchFamily="49" charset="0"/>
              </a:rPr>
              <a:t>Flag</a:t>
            </a:r>
            <a:r>
              <a:rPr lang="en-US" b="1" u="sng"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public </a:t>
            </a:r>
            <a:r>
              <a:rPr lang="en-US" b="1" dirty="0" err="1" smtClean="0">
                <a:latin typeface="Courier New" panose="02070309020205020404" pitchFamily="49" charset="0"/>
                <a:cs typeface="Courier New" panose="02070309020205020404" pitchFamily="49" charset="0"/>
              </a:rPr>
              <a:t>ParamSurface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float W, H, D, K, phase;</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public</a:t>
            </a:r>
            <a:r>
              <a:rPr lang="en-US" b="1" dirty="0">
                <a:latin typeface="Courier New" panose="02070309020205020404" pitchFamily="49" charset="0"/>
                <a:cs typeface="Courier New" panose="02070309020205020404" pitchFamily="49" charset="0"/>
              </a:rPr>
              <a:t>:</a:t>
            </a:r>
          </a:p>
          <a:p>
            <a:endParaRPr lang="en-US" sz="1050"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void </a:t>
            </a:r>
            <a:r>
              <a:rPr lang="en-US" b="1" dirty="0" err="1">
                <a:latin typeface="Courier New" panose="02070309020205020404" pitchFamily="49" charset="0"/>
                <a:cs typeface="Courier New" panose="02070309020205020404" pitchFamily="49" charset="0"/>
              </a:rPr>
              <a:t>eval</a:t>
            </a:r>
            <a:r>
              <a:rPr lang="en-US" b="1" dirty="0">
                <a:latin typeface="Courier New" panose="02070309020205020404" pitchFamily="49" charset="0"/>
                <a:cs typeface="Courier New" panose="02070309020205020404" pitchFamily="49" charset="0"/>
              </a:rPr>
              <a:t>(float u, float v, vec3&amp; </a:t>
            </a:r>
            <a:r>
              <a:rPr lang="en-US" b="1" dirty="0" err="1">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 vec3&amp; norm) {</a:t>
            </a:r>
          </a:p>
          <a:p>
            <a:r>
              <a:rPr lang="en-US" b="1" dirty="0" smtClean="0">
                <a:latin typeface="Courier New" panose="02070309020205020404" pitchFamily="49" charset="0"/>
                <a:cs typeface="Courier New" panose="02070309020205020404" pitchFamily="49" charset="0"/>
              </a:rPr>
              <a:t>      float angle = u * K * M_PI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phase;</a:t>
            </a:r>
            <a:endParaRPr lang="hu-HU" b="1"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pos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vec3(u</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W</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H, sin(angle)</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D);</a:t>
            </a:r>
            <a:r>
              <a:rPr lang="hu-HU" b="1" dirty="0" smtClean="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r>
              <a:rPr lang="es-ES" b="1" dirty="0" smtClean="0">
                <a:latin typeface="Courier New" panose="02070309020205020404" pitchFamily="49" charset="0"/>
                <a:cs typeface="Courier New" panose="02070309020205020404" pitchFamily="49" charset="0"/>
              </a:rPr>
              <a:t>	norm </a:t>
            </a:r>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vec3</a:t>
            </a:r>
            <a:r>
              <a:rPr lang="en-US" b="1" dirty="0" smtClean="0">
                <a:latin typeface="Courier New" panose="02070309020205020404" pitchFamily="49" charset="0"/>
                <a:cs typeface="Courier New" panose="02070309020205020404" pitchFamily="49" charset="0"/>
              </a:rPr>
              <a:t>(-K * M_PI * cos(angle) * D</a:t>
            </a:r>
            <a:r>
              <a:rPr lang="hu-HU" b="1"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hu-HU" b="1" dirty="0" smtClean="0">
                <a:latin typeface="Courier New" panose="02070309020205020404" pitchFamily="49" charset="0"/>
                <a:cs typeface="Courier New" panose="02070309020205020404" pitchFamily="49" charset="0"/>
              </a:rPr>
              <a:t>0,</a:t>
            </a:r>
            <a:r>
              <a:rPr lang="en-US" b="1" dirty="0" smtClean="0">
                <a:latin typeface="Courier New" panose="02070309020205020404" pitchFamily="49" charset="0"/>
                <a:cs typeface="Courier New" panose="02070309020205020404" pitchFamily="49" charset="0"/>
              </a:rPr>
              <a:t> </a:t>
            </a:r>
            <a:r>
              <a:rPr lang="hu-HU" b="1" dirty="0" smtClean="0">
                <a:latin typeface="Courier New" panose="02070309020205020404" pitchFamily="49" charset="0"/>
                <a:cs typeface="Courier New" panose="02070309020205020404" pitchFamily="49" charset="0"/>
              </a:rPr>
              <a:t>W)</a:t>
            </a:r>
            <a:r>
              <a:rPr lang="en-US" b="1" dirty="0" smtClean="0">
                <a:latin typeface="Courier New" panose="02070309020205020404" pitchFamily="49" charset="0"/>
                <a:cs typeface="Courier New" panose="02070309020205020404" pitchFamily="49" charset="0"/>
              </a:rPr>
              <a:t>;</a:t>
            </a:r>
            <a:endParaRPr lang="es-E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0573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3"/>
          <p:cNvSpPr>
            <a:spLocks noChangeArrowheads="1"/>
          </p:cNvSpPr>
          <p:nvPr/>
        </p:nvSpPr>
        <p:spPr bwMode="auto">
          <a:xfrm>
            <a:off x="215900" y="1160748"/>
            <a:ext cx="89281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marL="0" indent="0">
              <a:buNone/>
            </a:pPr>
            <a:r>
              <a:rPr lang="en-US" altLang="hu-HU" dirty="0" smtClean="0">
                <a:latin typeface="+mn-lt"/>
              </a:rPr>
              <a:t>Modeling transformations</a:t>
            </a:r>
            <a:r>
              <a:rPr lang="hu-HU" altLang="hu-HU" dirty="0" smtClean="0">
                <a:latin typeface="+mn-lt"/>
              </a:rPr>
              <a:t>: </a:t>
            </a:r>
            <a:r>
              <a:rPr lang="hu-HU" altLang="hu-HU" dirty="0">
                <a:latin typeface="+mn-lt"/>
              </a:rPr>
              <a:t>	</a:t>
            </a:r>
            <a:r>
              <a:rPr lang="hu-HU" altLang="hu-HU" dirty="0"/>
              <a:t>					</a:t>
            </a:r>
            <a:r>
              <a:rPr lang="en-US" altLang="hu-HU" dirty="0" smtClean="0"/>
              <a:t>	[</a:t>
            </a:r>
            <a:r>
              <a:rPr lang="hu-HU" altLang="hu-HU" b="1" dirty="0"/>
              <a:t>r</a:t>
            </a:r>
            <a:r>
              <a:rPr lang="hu-HU" altLang="hu-HU" dirty="0"/>
              <a:t>,1] </a:t>
            </a:r>
            <a:r>
              <a:rPr lang="hu-HU" altLang="hu-HU" b="1" dirty="0" smtClean="0"/>
              <a:t>T</a:t>
            </a:r>
            <a:r>
              <a:rPr lang="en-US" altLang="hu-HU" baseline="-25000" dirty="0" smtClean="0"/>
              <a:t>M</a:t>
            </a:r>
            <a:r>
              <a:rPr lang="hu-HU" altLang="hu-HU" baseline="-25000" dirty="0" err="1" smtClean="0"/>
              <a:t>odel</a:t>
            </a:r>
            <a:r>
              <a:rPr lang="hu-HU" altLang="hu-HU" baseline="-25000" dirty="0" smtClean="0"/>
              <a:t> </a:t>
            </a:r>
            <a:r>
              <a:rPr lang="hu-HU" altLang="hu-HU" dirty="0"/>
              <a:t>= </a:t>
            </a:r>
            <a:r>
              <a:rPr lang="en-US" altLang="hu-HU" dirty="0"/>
              <a:t>[</a:t>
            </a:r>
            <a:r>
              <a:rPr lang="hu-HU" altLang="hu-HU" b="1" dirty="0" smtClean="0"/>
              <a:t>r</a:t>
            </a:r>
            <a:r>
              <a:rPr lang="en-US" altLang="hu-HU" baseline="-25000" dirty="0" smtClean="0"/>
              <a:t>world</a:t>
            </a:r>
            <a:r>
              <a:rPr lang="hu-HU" altLang="hu-HU" dirty="0" smtClean="0"/>
              <a:t>,1</a:t>
            </a:r>
            <a:r>
              <a:rPr lang="hu-HU" altLang="hu-HU" dirty="0"/>
              <a:t>]</a:t>
            </a:r>
          </a:p>
          <a:p>
            <a:pPr>
              <a:buFont typeface="Monotype Sorts" pitchFamily="2" charset="2"/>
              <a:buNone/>
            </a:pPr>
            <a:r>
              <a:rPr lang="hu-HU" altLang="hu-HU" dirty="0"/>
              <a:t>		</a:t>
            </a:r>
            <a:r>
              <a:rPr lang="en-US" altLang="hu-HU" dirty="0" smtClean="0"/>
              <a:t>	[</a:t>
            </a:r>
            <a:r>
              <a:rPr lang="hu-HU" altLang="hu-HU" b="1" dirty="0"/>
              <a:t>N</a:t>
            </a:r>
            <a:r>
              <a:rPr lang="hu-HU" altLang="hu-HU" dirty="0"/>
              <a:t>,0] (</a:t>
            </a:r>
            <a:r>
              <a:rPr lang="hu-HU" altLang="hu-HU" b="1" dirty="0" smtClean="0"/>
              <a:t>T</a:t>
            </a:r>
            <a:r>
              <a:rPr lang="en-US" altLang="hu-HU" baseline="-25000" dirty="0"/>
              <a:t>M</a:t>
            </a:r>
            <a:r>
              <a:rPr lang="hu-HU" altLang="hu-HU" baseline="-25000" dirty="0" err="1" smtClean="0"/>
              <a:t>odel</a:t>
            </a:r>
            <a:r>
              <a:rPr lang="hu-HU" altLang="hu-HU" dirty="0" smtClean="0"/>
              <a:t>)</a:t>
            </a:r>
            <a:r>
              <a:rPr lang="hu-HU" altLang="hu-HU" baseline="30000" dirty="0" smtClean="0"/>
              <a:t>T</a:t>
            </a:r>
            <a:r>
              <a:rPr lang="hu-HU" altLang="hu-HU" baseline="-25000" dirty="0" smtClean="0"/>
              <a:t> </a:t>
            </a:r>
            <a:r>
              <a:rPr lang="hu-HU" altLang="hu-HU" dirty="0"/>
              <a:t>= </a:t>
            </a:r>
            <a:r>
              <a:rPr lang="en-US" altLang="hu-HU" dirty="0"/>
              <a:t>[</a:t>
            </a:r>
            <a:r>
              <a:rPr lang="hu-HU" altLang="hu-HU" b="1" dirty="0" smtClean="0"/>
              <a:t>N</a:t>
            </a:r>
            <a:r>
              <a:rPr lang="en-US" altLang="hu-HU" baseline="-25000" dirty="0" smtClean="0"/>
              <a:t>world</a:t>
            </a:r>
            <a:r>
              <a:rPr lang="hu-HU" altLang="hu-HU" dirty="0" smtClean="0"/>
              <a:t>,</a:t>
            </a:r>
            <a:r>
              <a:rPr lang="hu-HU" altLang="hu-HU" sz="1200" dirty="0" smtClean="0"/>
              <a:t> </a:t>
            </a:r>
            <a:r>
              <a:rPr lang="hu-HU" altLang="hu-HU" i="1" dirty="0"/>
              <a:t>d</a:t>
            </a:r>
            <a:r>
              <a:rPr lang="hu-HU" altLang="hu-HU" dirty="0"/>
              <a:t>] </a:t>
            </a:r>
            <a:endParaRPr lang="en-US" altLang="hu-HU" dirty="0" smtClean="0"/>
          </a:p>
          <a:p>
            <a:pPr>
              <a:buFont typeface="Monotype Sorts" pitchFamily="2" charset="2"/>
              <a:buNone/>
            </a:pPr>
            <a:endParaRPr lang="hu-HU" altLang="hu-HU" sz="1600" dirty="0"/>
          </a:p>
          <a:p>
            <a:pPr marL="0" indent="0">
              <a:buNone/>
            </a:pPr>
            <a:r>
              <a:rPr lang="en-US" altLang="hu-HU" dirty="0" smtClean="0">
                <a:latin typeface="+mn-lt"/>
              </a:rPr>
              <a:t>Camera transformation</a:t>
            </a:r>
            <a:r>
              <a:rPr lang="hu-HU" altLang="hu-HU" dirty="0" smtClean="0">
                <a:latin typeface="+mn-lt"/>
              </a:rPr>
              <a:t>: </a:t>
            </a:r>
            <a:r>
              <a:rPr lang="hu-HU" altLang="hu-HU" dirty="0">
                <a:latin typeface="+mn-lt"/>
              </a:rPr>
              <a:t>	</a:t>
            </a:r>
            <a:r>
              <a:rPr lang="hu-HU" altLang="hu-HU" dirty="0"/>
              <a:t>						</a:t>
            </a:r>
            <a:r>
              <a:rPr lang="en-US" altLang="hu-HU" dirty="0"/>
              <a:t>[</a:t>
            </a:r>
            <a:r>
              <a:rPr lang="hu-HU" altLang="hu-HU" b="1" dirty="0" smtClean="0"/>
              <a:t>r</a:t>
            </a:r>
            <a:r>
              <a:rPr lang="en-US" altLang="hu-HU" baseline="-25000" dirty="0" smtClean="0"/>
              <a:t>world</a:t>
            </a:r>
            <a:r>
              <a:rPr lang="hu-HU" altLang="hu-HU" dirty="0" smtClean="0"/>
              <a:t>,1</a:t>
            </a:r>
            <a:r>
              <a:rPr lang="hu-HU" altLang="hu-HU" dirty="0"/>
              <a:t>] </a:t>
            </a:r>
            <a:r>
              <a:rPr lang="hu-HU" altLang="hu-HU" b="1" dirty="0" smtClean="0"/>
              <a:t>T</a:t>
            </a:r>
            <a:r>
              <a:rPr lang="en-US" altLang="hu-HU" baseline="-25000" dirty="0" smtClean="0"/>
              <a:t>V</a:t>
            </a:r>
            <a:r>
              <a:rPr lang="en-GB" altLang="hu-HU" baseline="-25000" dirty="0" err="1" smtClean="0"/>
              <a:t>iew</a:t>
            </a:r>
            <a:r>
              <a:rPr lang="hu-HU" altLang="hu-HU" dirty="0" smtClean="0"/>
              <a:t> </a:t>
            </a:r>
            <a:r>
              <a:rPr lang="hu-HU" altLang="hu-HU" dirty="0"/>
              <a:t>=</a:t>
            </a:r>
            <a:r>
              <a:rPr lang="hu-HU" altLang="hu-HU" baseline="-25000" dirty="0"/>
              <a:t> </a:t>
            </a:r>
            <a:r>
              <a:rPr lang="en-US" altLang="hu-HU" dirty="0"/>
              <a:t>[</a:t>
            </a:r>
            <a:r>
              <a:rPr lang="hu-HU" altLang="hu-HU" b="1" dirty="0" smtClean="0"/>
              <a:t>r</a:t>
            </a:r>
            <a:r>
              <a:rPr lang="en-GB" altLang="hu-HU" baseline="-25000" dirty="0" smtClean="0"/>
              <a:t>camera</a:t>
            </a:r>
            <a:r>
              <a:rPr lang="hu-HU" altLang="hu-HU" dirty="0" smtClean="0"/>
              <a:t>, </a:t>
            </a:r>
            <a:r>
              <a:rPr lang="en-GB" altLang="hu-HU" dirty="0"/>
              <a:t>1</a:t>
            </a:r>
            <a:r>
              <a:rPr lang="hu-HU" altLang="hu-HU" dirty="0" smtClean="0"/>
              <a:t>]</a:t>
            </a:r>
            <a:endParaRPr lang="en-US" altLang="hu-HU" dirty="0" smtClean="0"/>
          </a:p>
          <a:p>
            <a:endParaRPr lang="hu-HU" altLang="hu-HU" sz="1600" dirty="0" smtClean="0"/>
          </a:p>
          <a:p>
            <a:pPr marL="0" indent="0">
              <a:buNone/>
            </a:pPr>
            <a:r>
              <a:rPr lang="en-US" altLang="hu-HU" dirty="0" smtClean="0">
                <a:latin typeface="+mn-lt"/>
              </a:rPr>
              <a:t>Perspective transformation</a:t>
            </a:r>
            <a:r>
              <a:rPr lang="hu-HU" altLang="hu-HU" dirty="0" smtClean="0">
                <a:latin typeface="+mn-lt"/>
              </a:rPr>
              <a:t>: 	</a:t>
            </a:r>
            <a:r>
              <a:rPr lang="hu-HU" altLang="hu-HU" dirty="0" smtClean="0"/>
              <a:t>					</a:t>
            </a:r>
            <a:r>
              <a:rPr lang="en-US" altLang="hu-HU" dirty="0" smtClean="0"/>
              <a:t>[</a:t>
            </a:r>
            <a:r>
              <a:rPr lang="hu-HU" altLang="hu-HU" b="1" dirty="0" smtClean="0"/>
              <a:t>r</a:t>
            </a:r>
            <a:r>
              <a:rPr lang="en-US" altLang="hu-HU" baseline="-25000" dirty="0" smtClean="0"/>
              <a:t>c</a:t>
            </a:r>
            <a:r>
              <a:rPr lang="hu-HU" altLang="hu-HU" baseline="-25000" dirty="0" err="1" smtClean="0"/>
              <a:t>amera</a:t>
            </a:r>
            <a:r>
              <a:rPr lang="hu-HU" altLang="hu-HU" dirty="0" smtClean="0"/>
              <a:t>,1] </a:t>
            </a:r>
            <a:r>
              <a:rPr lang="hu-HU" altLang="hu-HU" b="1" dirty="0" smtClean="0"/>
              <a:t>T</a:t>
            </a:r>
            <a:r>
              <a:rPr lang="en-US" altLang="hu-HU" baseline="-25000" dirty="0" err="1"/>
              <a:t>P</a:t>
            </a:r>
            <a:r>
              <a:rPr lang="hu-HU" altLang="hu-HU" baseline="-25000" dirty="0" err="1" smtClean="0"/>
              <a:t>ersp</a:t>
            </a:r>
            <a:r>
              <a:rPr lang="hu-HU" altLang="hu-HU" dirty="0" smtClean="0"/>
              <a:t> =</a:t>
            </a:r>
            <a:r>
              <a:rPr lang="hu-HU" altLang="hu-HU" baseline="-25000" dirty="0" smtClean="0"/>
              <a:t> </a:t>
            </a:r>
            <a:r>
              <a:rPr lang="en-US" altLang="hu-HU" dirty="0" smtClean="0"/>
              <a:t>[</a:t>
            </a:r>
            <a:r>
              <a:rPr lang="hu-HU" altLang="hu-HU" b="1" dirty="0" smtClean="0"/>
              <a:t>r</a:t>
            </a:r>
            <a:r>
              <a:rPr lang="en-US" altLang="hu-HU" baseline="-25000" dirty="0" smtClean="0"/>
              <a:t>screen</a:t>
            </a:r>
            <a:r>
              <a:rPr lang="hu-HU" altLang="hu-HU" i="1" dirty="0" smtClean="0"/>
              <a:t>h</a:t>
            </a:r>
            <a:r>
              <a:rPr lang="hu-HU" altLang="hu-HU" dirty="0" smtClean="0"/>
              <a:t>, </a:t>
            </a:r>
            <a:r>
              <a:rPr lang="hu-HU" altLang="hu-HU" i="1" dirty="0" smtClean="0"/>
              <a:t>h</a:t>
            </a:r>
            <a:r>
              <a:rPr lang="hu-HU" altLang="hu-HU" dirty="0" smtClean="0"/>
              <a:t>]</a:t>
            </a:r>
            <a:endParaRPr lang="en-US" altLang="hu-HU" dirty="0" smtClean="0"/>
          </a:p>
          <a:p>
            <a:pPr marL="0" indent="0">
              <a:buNone/>
            </a:pPr>
            <a:r>
              <a:rPr lang="hu-HU" altLang="hu-HU" sz="1600" dirty="0" smtClean="0"/>
              <a:t> </a:t>
            </a:r>
          </a:p>
          <a:p>
            <a:pPr marL="0" indent="0">
              <a:buNone/>
            </a:pPr>
            <a:r>
              <a:rPr lang="en-US" altLang="hu-HU" dirty="0" smtClean="0">
                <a:latin typeface="+mn-lt"/>
              </a:rPr>
              <a:t>MVP transformation</a:t>
            </a:r>
            <a:r>
              <a:rPr lang="hu-HU" altLang="hu-HU" dirty="0" smtClean="0"/>
              <a:t>:</a:t>
            </a:r>
            <a:r>
              <a:rPr lang="en-US" altLang="hu-HU" dirty="0" smtClean="0"/>
              <a:t> </a:t>
            </a:r>
            <a:r>
              <a:rPr lang="hu-HU" altLang="hu-HU" b="1" dirty="0" smtClean="0"/>
              <a:t>T</a:t>
            </a:r>
            <a:r>
              <a:rPr lang="en-US" altLang="hu-HU" baseline="-25000" dirty="0" smtClean="0"/>
              <a:t>M</a:t>
            </a:r>
            <a:r>
              <a:rPr lang="hu-HU" altLang="hu-HU" baseline="-25000" dirty="0" err="1" smtClean="0"/>
              <a:t>odel</a:t>
            </a:r>
            <a:r>
              <a:rPr lang="hu-HU" altLang="hu-HU" b="1" dirty="0" err="1" smtClean="0"/>
              <a:t>T</a:t>
            </a:r>
            <a:r>
              <a:rPr lang="en-US" altLang="hu-HU" baseline="-25000" dirty="0"/>
              <a:t>V</a:t>
            </a:r>
            <a:r>
              <a:rPr lang="hu-HU" altLang="hu-HU" baseline="-25000" dirty="0" err="1" smtClean="0"/>
              <a:t>iew</a:t>
            </a:r>
            <a:r>
              <a:rPr lang="hu-HU" altLang="hu-HU" b="1" dirty="0" err="1" smtClean="0"/>
              <a:t>T</a:t>
            </a:r>
            <a:r>
              <a:rPr lang="en-US" altLang="hu-HU" baseline="-25000" dirty="0"/>
              <a:t>P</a:t>
            </a:r>
            <a:r>
              <a:rPr lang="hu-HU" altLang="hu-HU" baseline="-25000" dirty="0" err="1" smtClean="0"/>
              <a:t>ersp</a:t>
            </a:r>
            <a:r>
              <a:rPr lang="hu-HU" altLang="hu-HU" dirty="0" smtClean="0"/>
              <a:t> </a:t>
            </a:r>
            <a:r>
              <a:rPr lang="hu-HU" altLang="hu-HU" dirty="0"/>
              <a:t>=</a:t>
            </a:r>
            <a:r>
              <a:rPr lang="hu-HU" altLang="hu-HU" baseline="-25000" dirty="0"/>
              <a:t> </a:t>
            </a:r>
            <a:r>
              <a:rPr lang="hu-HU" altLang="hu-HU" b="1" dirty="0" smtClean="0"/>
              <a:t>T</a:t>
            </a:r>
            <a:r>
              <a:rPr lang="en-US" altLang="hu-HU" baseline="-25000" dirty="0" smtClean="0"/>
              <a:t>MVP</a:t>
            </a:r>
            <a:endParaRPr lang="hu-HU" altLang="hu-HU" baseline="-25000" dirty="0"/>
          </a:p>
        </p:txBody>
      </p:sp>
      <p:sp>
        <p:nvSpPr>
          <p:cNvPr id="20485" name="Text Box 5"/>
          <p:cNvSpPr txBox="1">
            <a:spLocks noChangeArrowheads="1"/>
          </p:cNvSpPr>
          <p:nvPr/>
        </p:nvSpPr>
        <p:spPr bwMode="auto">
          <a:xfrm>
            <a:off x="3449774" y="2132856"/>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-1</a:t>
            </a:r>
          </a:p>
        </p:txBody>
      </p:sp>
      <p:sp>
        <p:nvSpPr>
          <p:cNvPr id="2" name="Cím 1"/>
          <p:cNvSpPr>
            <a:spLocks noGrp="1"/>
          </p:cNvSpPr>
          <p:nvPr>
            <p:ph type="title"/>
          </p:nvPr>
        </p:nvSpPr>
        <p:spPr>
          <a:xfrm>
            <a:off x="467544" y="132673"/>
            <a:ext cx="8229600" cy="1143000"/>
          </a:xfrm>
        </p:spPr>
        <p:txBody>
          <a:bodyPr/>
          <a:lstStyle/>
          <a:p>
            <a:r>
              <a:rPr lang="en-US" dirty="0" smtClean="0">
                <a:solidFill>
                  <a:srgbClr val="FF0000"/>
                </a:solidFill>
              </a:rPr>
              <a:t>Transformations</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3708400" y="4292600"/>
            <a:ext cx="17272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200"/>
              <a:t> </a:t>
            </a:r>
          </a:p>
          <a:p>
            <a:pPr>
              <a:spcBef>
                <a:spcPct val="0"/>
              </a:spcBef>
              <a:buClrTx/>
              <a:buSzTx/>
              <a:buFontTx/>
              <a:buNone/>
            </a:pPr>
            <a:r>
              <a:rPr lang="hu-HU" altLang="hu-HU" sz="2200"/>
              <a:t> </a:t>
            </a:r>
          </a:p>
          <a:p>
            <a:pPr>
              <a:spcBef>
                <a:spcPct val="0"/>
              </a:spcBef>
              <a:buClrTx/>
              <a:buSzTx/>
              <a:buFontTx/>
              <a:buNone/>
            </a:pPr>
            <a:r>
              <a:rPr lang="hu-HU" altLang="hu-HU" sz="2200"/>
              <a:t> </a:t>
            </a:r>
          </a:p>
          <a:p>
            <a:pPr>
              <a:spcBef>
                <a:spcPct val="0"/>
              </a:spcBef>
              <a:buClrTx/>
              <a:buSzTx/>
              <a:buFontTx/>
              <a:buNone/>
            </a:pPr>
            <a:r>
              <a:rPr lang="hu-HU" altLang="hu-HU" sz="2200"/>
              <a:t>	       1</a:t>
            </a:r>
          </a:p>
        </p:txBody>
      </p:sp>
      <p:sp>
        <p:nvSpPr>
          <p:cNvPr id="270339" name="Rectangle 3"/>
          <p:cNvSpPr>
            <a:spLocks noGrp="1" noChangeArrowheads="1"/>
          </p:cNvSpPr>
          <p:nvPr>
            <p:ph type="title"/>
          </p:nvPr>
        </p:nvSpPr>
        <p:spPr/>
        <p:txBody>
          <a:bodyPr/>
          <a:lstStyle/>
          <a:p>
            <a:pPr>
              <a:defRPr/>
            </a:pPr>
            <a:r>
              <a:rPr lang="en-US" sz="4800" dirty="0" smtClean="0">
                <a:solidFill>
                  <a:srgbClr val="FF0000"/>
                </a:solidFill>
              </a:rPr>
              <a:t>Modeling transformation</a:t>
            </a:r>
            <a:endParaRPr lang="hu-HU" sz="4800" dirty="0" smtClean="0">
              <a:solidFill>
                <a:srgbClr val="FF0000"/>
              </a:solidFill>
            </a:endParaRPr>
          </a:p>
        </p:txBody>
      </p:sp>
      <p:sp>
        <p:nvSpPr>
          <p:cNvPr id="18436" name="Line 5"/>
          <p:cNvSpPr>
            <a:spLocks noChangeShapeType="1"/>
          </p:cNvSpPr>
          <p:nvPr/>
        </p:nvSpPr>
        <p:spPr bwMode="auto">
          <a:xfrm flipV="1">
            <a:off x="1828800" y="2197100"/>
            <a:ext cx="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p:cNvSpPr>
            <a:spLocks noChangeShapeType="1"/>
          </p:cNvSpPr>
          <p:nvPr/>
        </p:nvSpPr>
        <p:spPr bwMode="auto">
          <a:xfrm>
            <a:off x="1828800" y="3187700"/>
            <a:ext cx="942975" cy="2413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p:cNvSpPr>
            <a:spLocks noChangeShapeType="1"/>
          </p:cNvSpPr>
          <p:nvPr/>
        </p:nvSpPr>
        <p:spPr bwMode="auto">
          <a:xfrm flipV="1">
            <a:off x="1828800" y="2781300"/>
            <a:ext cx="727075" cy="406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45" name="Line 9"/>
          <p:cNvSpPr>
            <a:spLocks noChangeShapeType="1"/>
          </p:cNvSpPr>
          <p:nvPr/>
        </p:nvSpPr>
        <p:spPr bwMode="auto">
          <a:xfrm>
            <a:off x="2590800" y="2349500"/>
            <a:ext cx="973138" cy="7921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46" name="Line 10"/>
          <p:cNvSpPr>
            <a:spLocks noChangeShapeType="1"/>
          </p:cNvSpPr>
          <p:nvPr/>
        </p:nvSpPr>
        <p:spPr bwMode="auto">
          <a:xfrm flipV="1">
            <a:off x="1828800" y="2349500"/>
            <a:ext cx="7620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1" name="Text Box 11"/>
          <p:cNvSpPr txBox="1">
            <a:spLocks noChangeArrowheads="1"/>
          </p:cNvSpPr>
          <p:nvPr/>
        </p:nvSpPr>
        <p:spPr bwMode="auto">
          <a:xfrm>
            <a:off x="3657600" y="2349500"/>
            <a:ext cx="36782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1. </a:t>
            </a:r>
            <a:r>
              <a:rPr lang="en-US" altLang="hu-HU" sz="2400" dirty="0" smtClean="0"/>
              <a:t>scaling</a:t>
            </a:r>
            <a:r>
              <a:rPr lang="hu-HU" altLang="hu-HU" sz="2400" dirty="0" smtClean="0"/>
              <a:t>:</a:t>
            </a:r>
            <a:r>
              <a:rPr lang="hu-HU" altLang="hu-HU" sz="2400" dirty="0"/>
              <a:t>	</a:t>
            </a:r>
            <a:r>
              <a:rPr lang="hu-HU" altLang="hu-HU" sz="2400" i="1" dirty="0" err="1"/>
              <a:t>sx</a:t>
            </a:r>
            <a:r>
              <a:rPr lang="hu-HU" altLang="hu-HU" sz="2400" i="1" dirty="0"/>
              <a:t>, </a:t>
            </a:r>
            <a:r>
              <a:rPr lang="hu-HU" altLang="hu-HU" sz="2400" i="1" dirty="0" err="1"/>
              <a:t>sy</a:t>
            </a:r>
            <a:r>
              <a:rPr lang="hu-HU" altLang="hu-HU" sz="2400" i="1" dirty="0"/>
              <a:t>, </a:t>
            </a:r>
            <a:r>
              <a:rPr lang="hu-HU" altLang="hu-HU" sz="2400" i="1" dirty="0" err="1"/>
              <a:t>sz</a:t>
            </a:r>
            <a:endParaRPr lang="hu-HU" altLang="hu-HU" sz="2400" i="1" dirty="0"/>
          </a:p>
          <a:p>
            <a:pPr>
              <a:spcBef>
                <a:spcPct val="0"/>
              </a:spcBef>
              <a:buClrTx/>
              <a:buSzTx/>
              <a:buFontTx/>
              <a:buNone/>
            </a:pPr>
            <a:r>
              <a:rPr lang="hu-HU" altLang="hu-HU" sz="2400" dirty="0"/>
              <a:t>2. </a:t>
            </a:r>
            <a:r>
              <a:rPr lang="hu-HU" altLang="hu-HU" sz="2400" dirty="0" err="1" smtClean="0"/>
              <a:t>orient</a:t>
            </a:r>
            <a:r>
              <a:rPr lang="en-US" altLang="hu-HU" sz="2400" dirty="0" err="1" smtClean="0"/>
              <a:t>ation</a:t>
            </a:r>
            <a:r>
              <a:rPr lang="hu-HU" altLang="hu-HU" sz="2400" dirty="0" smtClean="0"/>
              <a:t>:</a:t>
            </a:r>
            <a:r>
              <a:rPr lang="hu-HU" altLang="hu-HU" sz="2400" dirty="0"/>
              <a:t>	</a:t>
            </a:r>
            <a:r>
              <a:rPr lang="hu-HU" altLang="hu-HU" sz="2400" i="1" dirty="0" err="1"/>
              <a:t>wx</a:t>
            </a:r>
            <a:r>
              <a:rPr lang="hu-HU" altLang="hu-HU" sz="2400" i="1" dirty="0"/>
              <a:t>, </a:t>
            </a:r>
            <a:r>
              <a:rPr lang="hu-HU" altLang="hu-HU" sz="2400" i="1" dirty="0" err="1"/>
              <a:t>wy</a:t>
            </a:r>
            <a:r>
              <a:rPr lang="hu-HU" altLang="hu-HU" sz="2400" i="1" dirty="0"/>
              <a:t>, </a:t>
            </a:r>
            <a:r>
              <a:rPr lang="hu-HU" altLang="hu-HU" sz="2400" i="1" dirty="0" err="1"/>
              <a:t>wz</a:t>
            </a:r>
            <a:r>
              <a:rPr lang="hu-HU" altLang="hu-HU" sz="2400" i="1" dirty="0"/>
              <a:t>,</a:t>
            </a:r>
            <a:r>
              <a:rPr lang="hu-HU" altLang="hu-HU" sz="2400" dirty="0"/>
              <a:t> </a:t>
            </a:r>
            <a:r>
              <a:rPr lang="hu-HU" altLang="hu-HU" sz="2400" dirty="0">
                <a:sym typeface="Symbol" pitchFamily="18" charset="2"/>
              </a:rPr>
              <a:t></a:t>
            </a:r>
            <a:endParaRPr lang="hu-HU" altLang="hu-HU" sz="2400" dirty="0"/>
          </a:p>
          <a:p>
            <a:pPr>
              <a:spcBef>
                <a:spcPct val="0"/>
              </a:spcBef>
              <a:buClrTx/>
              <a:buSzTx/>
              <a:buFontTx/>
              <a:buNone/>
            </a:pPr>
            <a:r>
              <a:rPr lang="hu-HU" altLang="hu-HU" sz="2400" dirty="0"/>
              <a:t>3. </a:t>
            </a:r>
            <a:r>
              <a:rPr lang="hu-HU" altLang="hu-HU" sz="2400" dirty="0" err="1" smtClean="0"/>
              <a:t>po</a:t>
            </a:r>
            <a:r>
              <a:rPr lang="en-US" altLang="hu-HU" sz="2400" dirty="0" err="1" smtClean="0"/>
              <a:t>sition</a:t>
            </a:r>
            <a:r>
              <a:rPr lang="hu-HU" altLang="hu-HU" sz="2400" dirty="0" smtClean="0"/>
              <a:t>: </a:t>
            </a:r>
            <a:r>
              <a:rPr lang="hu-HU" altLang="hu-HU" sz="2400" dirty="0"/>
              <a:t>	</a:t>
            </a:r>
            <a:r>
              <a:rPr lang="hu-HU" altLang="hu-HU" sz="2400" i="1" dirty="0" err="1"/>
              <a:t>px</a:t>
            </a:r>
            <a:r>
              <a:rPr lang="hu-HU" altLang="hu-HU" sz="2400" i="1" dirty="0"/>
              <a:t>, </a:t>
            </a:r>
            <a:r>
              <a:rPr lang="hu-HU" altLang="hu-HU" sz="2400" i="1" dirty="0" err="1"/>
              <a:t>py</a:t>
            </a:r>
            <a:r>
              <a:rPr lang="hu-HU" altLang="hu-HU" sz="2400" i="1" dirty="0"/>
              <a:t>, </a:t>
            </a:r>
            <a:r>
              <a:rPr lang="hu-HU" altLang="hu-HU" sz="2400" i="1" dirty="0" err="1"/>
              <a:t>pz</a:t>
            </a:r>
            <a:endParaRPr lang="hu-HU" altLang="hu-HU" sz="2400" i="1" dirty="0"/>
          </a:p>
        </p:txBody>
      </p:sp>
      <p:sp>
        <p:nvSpPr>
          <p:cNvPr id="18442" name="Freeform 12"/>
          <p:cNvSpPr>
            <a:spLocks/>
          </p:cNvSpPr>
          <p:nvPr/>
        </p:nvSpPr>
        <p:spPr bwMode="auto">
          <a:xfrm>
            <a:off x="2197100" y="4287838"/>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Freeform 13"/>
          <p:cNvSpPr>
            <a:spLocks/>
          </p:cNvSpPr>
          <p:nvPr/>
        </p:nvSpPr>
        <p:spPr bwMode="auto">
          <a:xfrm flipH="1">
            <a:off x="3632200" y="4287838"/>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Rectangle 14"/>
          <p:cNvSpPr>
            <a:spLocks noChangeArrowheads="1"/>
          </p:cNvSpPr>
          <p:nvPr/>
        </p:nvSpPr>
        <p:spPr bwMode="auto">
          <a:xfrm>
            <a:off x="1260475" y="4792663"/>
            <a:ext cx="83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T</a:t>
            </a:r>
            <a:r>
              <a:rPr lang="hu-HU" altLang="hu-HU" sz="2800" baseline="-25000"/>
              <a:t>M</a:t>
            </a:r>
            <a:r>
              <a:rPr lang="hu-HU" altLang="hu-HU" sz="2800"/>
              <a:t>=</a:t>
            </a:r>
          </a:p>
        </p:txBody>
      </p:sp>
      <p:sp>
        <p:nvSpPr>
          <p:cNvPr id="18445" name="Text Box 15"/>
          <p:cNvSpPr txBox="1">
            <a:spLocks noChangeArrowheads="1"/>
          </p:cNvSpPr>
          <p:nvPr/>
        </p:nvSpPr>
        <p:spPr bwMode="auto">
          <a:xfrm>
            <a:off x="2197100" y="4287838"/>
            <a:ext cx="16192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200" i="1"/>
              <a:t>sx</a:t>
            </a:r>
          </a:p>
          <a:p>
            <a:pPr>
              <a:spcBef>
                <a:spcPct val="0"/>
              </a:spcBef>
              <a:buClrTx/>
              <a:buSzTx/>
              <a:buFontTx/>
              <a:buNone/>
            </a:pPr>
            <a:r>
              <a:rPr lang="hu-HU" altLang="hu-HU" sz="2200" i="1"/>
              <a:t>     sy</a:t>
            </a:r>
          </a:p>
          <a:p>
            <a:pPr>
              <a:spcBef>
                <a:spcPct val="0"/>
              </a:spcBef>
              <a:buClrTx/>
              <a:buSzTx/>
              <a:buFontTx/>
              <a:buNone/>
            </a:pPr>
            <a:r>
              <a:rPr lang="hu-HU" altLang="hu-HU" sz="2200" i="1"/>
              <a:t>          sz</a:t>
            </a:r>
          </a:p>
          <a:p>
            <a:pPr>
              <a:spcBef>
                <a:spcPct val="0"/>
              </a:spcBef>
              <a:buClrTx/>
              <a:buSzTx/>
              <a:buFontTx/>
              <a:buNone/>
            </a:pPr>
            <a:r>
              <a:rPr lang="hu-HU" altLang="hu-HU" sz="2200"/>
              <a:t>	    1</a:t>
            </a:r>
          </a:p>
        </p:txBody>
      </p:sp>
      <p:sp>
        <p:nvSpPr>
          <p:cNvPr id="18446" name="Freeform 16"/>
          <p:cNvSpPr>
            <a:spLocks/>
          </p:cNvSpPr>
          <p:nvPr/>
        </p:nvSpPr>
        <p:spPr bwMode="auto">
          <a:xfrm>
            <a:off x="3784600" y="4287838"/>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Freeform 17"/>
          <p:cNvSpPr>
            <a:spLocks/>
          </p:cNvSpPr>
          <p:nvPr/>
        </p:nvSpPr>
        <p:spPr bwMode="auto">
          <a:xfrm flipH="1">
            <a:off x="5364163" y="4292600"/>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Freeform 22"/>
          <p:cNvSpPr>
            <a:spLocks/>
          </p:cNvSpPr>
          <p:nvPr/>
        </p:nvSpPr>
        <p:spPr bwMode="auto">
          <a:xfrm>
            <a:off x="5591175" y="4283075"/>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9" name="Freeform 23"/>
          <p:cNvSpPr>
            <a:spLocks/>
          </p:cNvSpPr>
          <p:nvPr/>
        </p:nvSpPr>
        <p:spPr bwMode="auto">
          <a:xfrm flipH="1">
            <a:off x="7191375" y="4283075"/>
            <a:ext cx="76200" cy="1447800"/>
          </a:xfrm>
          <a:custGeom>
            <a:avLst/>
            <a:gdLst>
              <a:gd name="T0" fmla="*/ 2147483647 w 48"/>
              <a:gd name="T1" fmla="*/ 2147483647 h 768"/>
              <a:gd name="T2" fmla="*/ 0 w 48"/>
              <a:gd name="T3" fmla="*/ 2147483647 h 768"/>
              <a:gd name="T4" fmla="*/ 0 w 48"/>
              <a:gd name="T5" fmla="*/ 0 h 768"/>
              <a:gd name="T6" fmla="*/ 2147483647 w 48"/>
              <a:gd name="T7" fmla="*/ 0 h 768"/>
              <a:gd name="T8" fmla="*/ 0 60000 65536"/>
              <a:gd name="T9" fmla="*/ 0 60000 65536"/>
              <a:gd name="T10" fmla="*/ 0 60000 65536"/>
              <a:gd name="T11" fmla="*/ 0 60000 65536"/>
              <a:gd name="T12" fmla="*/ 0 w 48"/>
              <a:gd name="T13" fmla="*/ 0 h 768"/>
              <a:gd name="T14" fmla="*/ 48 w 48"/>
              <a:gd name="T15" fmla="*/ 768 h 768"/>
            </a:gdLst>
            <a:ahLst/>
            <a:cxnLst>
              <a:cxn ang="T8">
                <a:pos x="T0" y="T1"/>
              </a:cxn>
              <a:cxn ang="T9">
                <a:pos x="T2" y="T3"/>
              </a:cxn>
              <a:cxn ang="T10">
                <a:pos x="T4" y="T5"/>
              </a:cxn>
              <a:cxn ang="T11">
                <a:pos x="T6" y="T7"/>
              </a:cxn>
            </a:cxnLst>
            <a:rect l="T12" t="T13" r="T14" b="T15"/>
            <a:pathLst>
              <a:path w="48" h="768">
                <a:moveTo>
                  <a:pt x="48" y="768"/>
                </a:moveTo>
                <a:lnTo>
                  <a:pt x="0" y="768"/>
                </a:lnTo>
                <a:lnTo>
                  <a:pt x="0" y="0"/>
                </a:lnTo>
                <a:lnTo>
                  <a:pt x="4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50" name="Rectangle 26"/>
          <p:cNvSpPr>
            <a:spLocks noChangeArrowheads="1"/>
          </p:cNvSpPr>
          <p:nvPr/>
        </p:nvSpPr>
        <p:spPr bwMode="auto">
          <a:xfrm>
            <a:off x="5580063" y="4221163"/>
            <a:ext cx="17526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a:p>
            <a:pPr>
              <a:spcBef>
                <a:spcPct val="0"/>
              </a:spcBef>
              <a:buClrTx/>
              <a:buSzTx/>
              <a:buFontTx/>
              <a:buNone/>
            </a:pPr>
            <a:r>
              <a:rPr lang="hu-HU" altLang="hu-HU" sz="2400"/>
              <a:t>       1</a:t>
            </a:r>
          </a:p>
          <a:p>
            <a:pPr>
              <a:spcBef>
                <a:spcPct val="0"/>
              </a:spcBef>
              <a:buClrTx/>
              <a:buSzTx/>
              <a:buFontTx/>
              <a:buNone/>
            </a:pPr>
            <a:r>
              <a:rPr lang="hu-HU" altLang="hu-HU" sz="2400"/>
              <a:t>             1</a:t>
            </a:r>
          </a:p>
          <a:p>
            <a:pPr>
              <a:spcBef>
                <a:spcPct val="0"/>
              </a:spcBef>
              <a:buClrTx/>
              <a:buSzTx/>
              <a:buFontTx/>
              <a:buNone/>
            </a:pPr>
            <a:r>
              <a:rPr lang="hu-HU" altLang="hu-HU" sz="2400" i="1"/>
              <a:t>px  py  pz </a:t>
            </a:r>
            <a:r>
              <a:rPr lang="hu-HU" altLang="hu-HU" sz="2400"/>
              <a:t>  1</a:t>
            </a:r>
          </a:p>
        </p:txBody>
      </p:sp>
      <p:sp>
        <p:nvSpPr>
          <p:cNvPr id="18451" name="Text Box 32"/>
          <p:cNvSpPr txBox="1">
            <a:spLocks noChangeArrowheads="1"/>
          </p:cNvSpPr>
          <p:nvPr/>
        </p:nvSpPr>
        <p:spPr bwMode="auto">
          <a:xfrm>
            <a:off x="1384300" y="200977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18452" name="Text Box 33"/>
          <p:cNvSpPr txBox="1">
            <a:spLocks noChangeArrowheads="1"/>
          </p:cNvSpPr>
          <p:nvPr/>
        </p:nvSpPr>
        <p:spPr bwMode="auto">
          <a:xfrm>
            <a:off x="2452688" y="2492375"/>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18453" name="Text Box 34"/>
          <p:cNvSpPr txBox="1">
            <a:spLocks noChangeArrowheads="1"/>
          </p:cNvSpPr>
          <p:nvPr/>
        </p:nvSpPr>
        <p:spPr bwMode="auto">
          <a:xfrm>
            <a:off x="2771775" y="32131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18454" name="Line 8"/>
          <p:cNvSpPr>
            <a:spLocks noChangeShapeType="1"/>
          </p:cNvSpPr>
          <p:nvPr/>
        </p:nvSpPr>
        <p:spPr bwMode="auto">
          <a:xfrm flipV="1">
            <a:off x="1828800" y="2636838"/>
            <a:ext cx="6350" cy="550862"/>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36"/>
          <p:cNvSpPr>
            <a:spLocks noChangeShapeType="1"/>
          </p:cNvSpPr>
          <p:nvPr/>
        </p:nvSpPr>
        <p:spPr bwMode="auto">
          <a:xfrm flipV="1">
            <a:off x="1692275" y="2924175"/>
            <a:ext cx="287338" cy="73025"/>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373" name="Line 37"/>
          <p:cNvSpPr>
            <a:spLocks noChangeShapeType="1"/>
          </p:cNvSpPr>
          <p:nvPr/>
        </p:nvSpPr>
        <p:spPr bwMode="auto">
          <a:xfrm flipV="1">
            <a:off x="2771775" y="2492375"/>
            <a:ext cx="576263" cy="50323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7" name="Rectangle 38"/>
          <p:cNvSpPr>
            <a:spLocks noChangeArrowheads="1"/>
          </p:cNvSpPr>
          <p:nvPr/>
        </p:nvSpPr>
        <p:spPr bwMode="auto">
          <a:xfrm>
            <a:off x="4213225" y="4451350"/>
            <a:ext cx="5508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4000" b="1"/>
              <a:t>R</a:t>
            </a:r>
          </a:p>
        </p:txBody>
      </p:sp>
      <p:sp>
        <p:nvSpPr>
          <p:cNvPr id="270377" name="Line 41"/>
          <p:cNvSpPr>
            <a:spLocks noChangeShapeType="1"/>
          </p:cNvSpPr>
          <p:nvPr/>
        </p:nvSpPr>
        <p:spPr bwMode="auto">
          <a:xfrm flipV="1">
            <a:off x="1828800" y="2060575"/>
            <a:ext cx="6350" cy="1127125"/>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78" name="Line 42"/>
          <p:cNvSpPr>
            <a:spLocks noChangeShapeType="1"/>
          </p:cNvSpPr>
          <p:nvPr/>
        </p:nvSpPr>
        <p:spPr bwMode="auto">
          <a:xfrm flipV="1">
            <a:off x="1547813" y="2492375"/>
            <a:ext cx="576262" cy="215900"/>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0379" name="Line 43"/>
          <p:cNvSpPr>
            <a:spLocks noChangeShapeType="1"/>
          </p:cNvSpPr>
          <p:nvPr/>
        </p:nvSpPr>
        <p:spPr bwMode="auto">
          <a:xfrm>
            <a:off x="1835150" y="3213100"/>
            <a:ext cx="973138" cy="7921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0380" name="Line 44"/>
          <p:cNvSpPr>
            <a:spLocks noChangeShapeType="1"/>
          </p:cNvSpPr>
          <p:nvPr/>
        </p:nvSpPr>
        <p:spPr bwMode="auto">
          <a:xfrm flipV="1">
            <a:off x="2016125" y="3355975"/>
            <a:ext cx="576263" cy="503238"/>
          </a:xfrm>
          <a:prstGeom prst="line">
            <a:avLst/>
          </a:prstGeom>
          <a:noFill/>
          <a:ln w="7620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2" name="Téglalap 29"/>
          <p:cNvSpPr>
            <a:spLocks noChangeArrowheads="1"/>
          </p:cNvSpPr>
          <p:nvPr/>
        </p:nvSpPr>
        <p:spPr bwMode="auto">
          <a:xfrm>
            <a:off x="2484438" y="6089650"/>
            <a:ext cx="4859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b="1" i="1">
                <a:sym typeface="Symbol" pitchFamily="18" charset="2"/>
              </a:rPr>
              <a:t>r</a:t>
            </a:r>
            <a:r>
              <a:rPr lang="en-US" altLang="hu-HU" sz="2000">
                <a:sym typeface="Symbol" pitchFamily="18" charset="2"/>
              </a:rPr>
              <a:t>’= </a:t>
            </a:r>
            <a:r>
              <a:rPr lang="en-US" altLang="hu-HU" sz="2000" b="1" i="1">
                <a:sym typeface="Symbol" pitchFamily="18" charset="2"/>
              </a:rPr>
              <a:t>r</a:t>
            </a:r>
            <a:r>
              <a:rPr lang="hu-HU" altLang="hu-HU" sz="1100" b="1" i="1">
                <a:sym typeface="Symbol" pitchFamily="18" charset="2"/>
              </a:rPr>
              <a:t> </a:t>
            </a:r>
            <a:r>
              <a:rPr lang="en-US" altLang="hu-HU" sz="2000">
                <a:sym typeface="Symbol" pitchFamily="18" charset="2"/>
              </a:rPr>
              <a:t>cos(</a:t>
            </a:r>
            <a:r>
              <a:rPr lang="hu-HU" altLang="hu-HU" sz="2000">
                <a:sym typeface="Symbol" pitchFamily="18" charset="2"/>
              </a:rPr>
              <a:t></a:t>
            </a:r>
            <a:r>
              <a:rPr lang="en-US" altLang="hu-HU" sz="2000">
                <a:sym typeface="Symbol" pitchFamily="18" charset="2"/>
              </a:rPr>
              <a:t>)+</a:t>
            </a:r>
            <a:r>
              <a:rPr lang="en-US" altLang="hu-HU" sz="2000" b="1" i="1">
                <a:sym typeface="Symbol" pitchFamily="18" charset="2"/>
              </a:rPr>
              <a:t>w</a:t>
            </a:r>
            <a:r>
              <a:rPr lang="hu-HU" altLang="hu-HU" sz="2000" baseline="30000">
                <a:sym typeface="Symbol" pitchFamily="18" charset="2"/>
              </a:rPr>
              <a:t>0</a:t>
            </a:r>
            <a:r>
              <a:rPr lang="en-US" altLang="hu-HU" sz="2000">
                <a:sym typeface="Symbol" pitchFamily="18" charset="2"/>
              </a:rPr>
              <a:t>(</a:t>
            </a:r>
            <a:r>
              <a:rPr lang="en-US" altLang="hu-HU" sz="2000" b="1" i="1">
                <a:sym typeface="Symbol" pitchFamily="18" charset="2"/>
              </a:rPr>
              <a:t>rw</a:t>
            </a:r>
            <a:r>
              <a:rPr lang="hu-HU" altLang="hu-HU" sz="2000" baseline="30000">
                <a:sym typeface="Symbol" pitchFamily="18" charset="2"/>
              </a:rPr>
              <a:t>0</a:t>
            </a:r>
            <a:r>
              <a:rPr lang="en-US" altLang="hu-HU" sz="2000">
                <a:sym typeface="Symbol" pitchFamily="18" charset="2"/>
              </a:rPr>
              <a:t>)(1-cos(</a:t>
            </a:r>
            <a:r>
              <a:rPr lang="hu-HU" altLang="hu-HU" sz="2000">
                <a:sym typeface="Symbol" pitchFamily="18" charset="2"/>
              </a:rPr>
              <a:t></a:t>
            </a:r>
            <a:r>
              <a:rPr lang="en-US" altLang="hu-HU" sz="2000">
                <a:sym typeface="Symbol" pitchFamily="18" charset="2"/>
              </a:rPr>
              <a:t>))+</a:t>
            </a:r>
            <a:r>
              <a:rPr lang="hu-HU" altLang="hu-HU" sz="2000" b="1" i="1">
                <a:sym typeface="Symbol" pitchFamily="18" charset="2"/>
              </a:rPr>
              <a:t>w</a:t>
            </a:r>
            <a:r>
              <a:rPr lang="hu-HU" altLang="hu-HU" sz="2000" baseline="30000">
                <a:sym typeface="Symbol" pitchFamily="18" charset="2"/>
              </a:rPr>
              <a:t>0</a:t>
            </a:r>
            <a:r>
              <a:rPr lang="en-GB" altLang="hu-HU" sz="2000">
                <a:sym typeface="Symbol" pitchFamily="18" charset="2"/>
              </a:rPr>
              <a:t></a:t>
            </a:r>
            <a:r>
              <a:rPr lang="hu-HU" altLang="hu-HU" sz="2000" b="1" i="1">
                <a:sym typeface="Symbol" pitchFamily="18" charset="2"/>
              </a:rPr>
              <a:t>r</a:t>
            </a:r>
            <a:r>
              <a:rPr lang="hu-HU" altLang="hu-HU" sz="1100" b="1" i="1">
                <a:sym typeface="Symbol" pitchFamily="18" charset="2"/>
              </a:rPr>
              <a:t> </a:t>
            </a:r>
            <a:r>
              <a:rPr lang="en-US" altLang="hu-HU" sz="2000">
                <a:sym typeface="Symbol" pitchFamily="18" charset="2"/>
              </a:rPr>
              <a:t>sin(</a:t>
            </a:r>
            <a:r>
              <a:rPr lang="hu-HU" altLang="hu-HU" sz="2000">
                <a:sym typeface="Symbol" pitchFamily="18" charset="2"/>
              </a:rPr>
              <a:t></a:t>
            </a:r>
            <a:r>
              <a:rPr lang="en-US" altLang="hu-HU" sz="2000">
                <a:sym typeface="Symbol" pitchFamily="18" charset="2"/>
              </a:rPr>
              <a:t>)</a:t>
            </a:r>
          </a:p>
        </p:txBody>
      </p:sp>
      <p:cxnSp>
        <p:nvCxnSpPr>
          <p:cNvPr id="3" name="Egyenes összekötő nyíllal 2"/>
          <p:cNvCxnSpPr/>
          <p:nvPr/>
        </p:nvCxnSpPr>
        <p:spPr>
          <a:xfrm flipV="1">
            <a:off x="4488656" y="5153025"/>
            <a:ext cx="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03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037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03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03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03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03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03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5" grpId="0" animBg="1"/>
      <p:bldP spid="270346" grpId="0" animBg="1"/>
      <p:bldP spid="270373" grpId="0" animBg="1"/>
      <p:bldP spid="270377" grpId="0" animBg="1"/>
      <p:bldP spid="270378" grpId="0" animBg="1"/>
      <p:bldP spid="270379" grpId="0" animBg="1"/>
      <p:bldP spid="27038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Objektum 4">
            <a:hlinkClick r:id="" action="ppaction://ole?verb=0"/>
          </p:cNvPr>
          <p:cNvGraphicFramePr>
            <a:graphicFrameLocks/>
          </p:cNvGraphicFramePr>
          <p:nvPr>
            <p:extLst>
              <p:ext uri="{D42A27DB-BD31-4B8C-83A1-F6EECF244321}">
                <p14:modId xmlns:p14="http://schemas.microsoft.com/office/powerpoint/2010/main" val="1734620371"/>
              </p:ext>
            </p:extLst>
          </p:nvPr>
        </p:nvGraphicFramePr>
        <p:xfrm>
          <a:off x="287338" y="835025"/>
          <a:ext cx="2779712" cy="2617788"/>
        </p:xfrm>
        <a:graphic>
          <a:graphicData uri="http://schemas.openxmlformats.org/presentationml/2006/ole">
            <mc:AlternateContent xmlns:mc="http://schemas.openxmlformats.org/markup-compatibility/2006">
              <mc:Choice xmlns:v="urn:schemas-microsoft-com:vml" Requires="v">
                <p:oleObj spid="_x0000_s21734" name="Klip" r:id="rId4" imgW="3581267" imgH="3375833" progId="">
                  <p:embed/>
                </p:oleObj>
              </mc:Choice>
              <mc:Fallback>
                <p:oleObj name="Klip" r:id="rId4" imgW="3581267" imgH="3375833" progId="">
                  <p:embed/>
                  <p:pic>
                    <p:nvPicPr>
                      <p:cNvPr id="0" name="Object 86"/>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835025"/>
                        <a:ext cx="2779712" cy="261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67" name="Freeform 47"/>
          <p:cNvSpPr>
            <a:spLocks/>
          </p:cNvSpPr>
          <p:nvPr/>
        </p:nvSpPr>
        <p:spPr bwMode="auto">
          <a:xfrm>
            <a:off x="5156200" y="2633663"/>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 name="Group 85"/>
          <p:cNvGrpSpPr>
            <a:grpSpLocks/>
          </p:cNvGrpSpPr>
          <p:nvPr/>
        </p:nvGrpSpPr>
        <p:grpSpPr bwMode="auto">
          <a:xfrm rot="1529742">
            <a:off x="3209925" y="2500313"/>
            <a:ext cx="833438" cy="820737"/>
            <a:chOff x="1424" y="1675"/>
            <a:chExt cx="525" cy="517"/>
          </a:xfrm>
        </p:grpSpPr>
        <p:sp>
          <p:nvSpPr>
            <p:cNvPr id="21568" name="Line 48"/>
            <p:cNvSpPr>
              <a:spLocks noChangeShapeType="1"/>
            </p:cNvSpPr>
            <p:nvPr/>
          </p:nvSpPr>
          <p:spPr bwMode="auto">
            <a:xfrm flipV="1">
              <a:off x="1424" y="1789"/>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9" name="Line 49"/>
            <p:cNvSpPr>
              <a:spLocks noChangeShapeType="1"/>
            </p:cNvSpPr>
            <p:nvPr/>
          </p:nvSpPr>
          <p:spPr bwMode="auto">
            <a:xfrm>
              <a:off x="1424" y="1940"/>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70" name="Oval 50"/>
            <p:cNvSpPr>
              <a:spLocks noChangeArrowheads="1"/>
            </p:cNvSpPr>
            <p:nvPr/>
          </p:nvSpPr>
          <p:spPr bwMode="auto">
            <a:xfrm>
              <a:off x="1728" y="1814"/>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71" name="Oval 51"/>
            <p:cNvSpPr>
              <a:spLocks noChangeArrowheads="1"/>
            </p:cNvSpPr>
            <p:nvPr/>
          </p:nvSpPr>
          <p:spPr bwMode="auto">
            <a:xfrm>
              <a:off x="1789" y="1864"/>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72" name="Freeform 52"/>
            <p:cNvSpPr>
              <a:spLocks/>
            </p:cNvSpPr>
            <p:nvPr/>
          </p:nvSpPr>
          <p:spPr bwMode="auto">
            <a:xfrm>
              <a:off x="1789" y="1688"/>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3" name="Freeform 53"/>
            <p:cNvSpPr>
              <a:spLocks/>
            </p:cNvSpPr>
            <p:nvPr/>
          </p:nvSpPr>
          <p:spPr bwMode="auto">
            <a:xfrm>
              <a:off x="1820" y="1707"/>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4" name="Freeform 54"/>
            <p:cNvSpPr>
              <a:spLocks/>
            </p:cNvSpPr>
            <p:nvPr/>
          </p:nvSpPr>
          <p:spPr bwMode="auto">
            <a:xfrm>
              <a:off x="1789" y="2066"/>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5" name="Freeform 55"/>
            <p:cNvSpPr>
              <a:spLocks/>
            </p:cNvSpPr>
            <p:nvPr/>
          </p:nvSpPr>
          <p:spPr bwMode="auto">
            <a:xfrm>
              <a:off x="1789" y="2066"/>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6" name="Freeform 56"/>
            <p:cNvSpPr>
              <a:spLocks/>
            </p:cNvSpPr>
            <p:nvPr/>
          </p:nvSpPr>
          <p:spPr bwMode="auto">
            <a:xfrm>
              <a:off x="1789" y="2066"/>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77" name="Freeform 57"/>
            <p:cNvSpPr>
              <a:spLocks/>
            </p:cNvSpPr>
            <p:nvPr/>
          </p:nvSpPr>
          <p:spPr bwMode="auto">
            <a:xfrm>
              <a:off x="1805" y="1675"/>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10" name="Line 58"/>
          <p:cNvSpPr>
            <a:spLocks noChangeShapeType="1"/>
          </p:cNvSpPr>
          <p:nvPr/>
        </p:nvSpPr>
        <p:spPr bwMode="auto">
          <a:xfrm flipV="1">
            <a:off x="3708400" y="3776663"/>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1" name="Line 59"/>
          <p:cNvSpPr>
            <a:spLocks noChangeShapeType="1"/>
          </p:cNvSpPr>
          <p:nvPr/>
        </p:nvSpPr>
        <p:spPr bwMode="auto">
          <a:xfrm>
            <a:off x="3708400" y="5300663"/>
            <a:ext cx="11430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2" name="Line 60"/>
          <p:cNvSpPr>
            <a:spLocks noChangeShapeType="1"/>
          </p:cNvSpPr>
          <p:nvPr/>
        </p:nvSpPr>
        <p:spPr bwMode="auto">
          <a:xfrm flipV="1">
            <a:off x="3708400" y="4919663"/>
            <a:ext cx="1371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1" name="Line 61"/>
          <p:cNvSpPr>
            <a:spLocks noChangeShapeType="1"/>
          </p:cNvSpPr>
          <p:nvPr/>
        </p:nvSpPr>
        <p:spPr bwMode="auto">
          <a:xfrm flipV="1">
            <a:off x="3708400" y="3929063"/>
            <a:ext cx="2057400" cy="13716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2" name="Line 62"/>
          <p:cNvSpPr>
            <a:spLocks noChangeShapeType="1"/>
          </p:cNvSpPr>
          <p:nvPr/>
        </p:nvSpPr>
        <p:spPr bwMode="auto">
          <a:xfrm flipV="1">
            <a:off x="3708400" y="3079750"/>
            <a:ext cx="192088" cy="2144713"/>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15" name="Text Box 63"/>
          <p:cNvSpPr txBox="1">
            <a:spLocks noChangeArrowheads="1"/>
          </p:cNvSpPr>
          <p:nvPr/>
        </p:nvSpPr>
        <p:spPr bwMode="auto">
          <a:xfrm>
            <a:off x="4603750" y="561816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21516" name="Text Box 64"/>
          <p:cNvSpPr txBox="1">
            <a:spLocks noChangeArrowheads="1"/>
          </p:cNvSpPr>
          <p:nvPr/>
        </p:nvSpPr>
        <p:spPr bwMode="auto">
          <a:xfrm>
            <a:off x="4748213" y="45212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21517" name="Text Box 65"/>
          <p:cNvSpPr txBox="1">
            <a:spLocks noChangeArrowheads="1"/>
          </p:cNvSpPr>
          <p:nvPr/>
        </p:nvSpPr>
        <p:spPr bwMode="auto">
          <a:xfrm>
            <a:off x="3333750" y="3624263"/>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184386" name="Text Box 66"/>
          <p:cNvSpPr txBox="1">
            <a:spLocks noChangeArrowheads="1"/>
          </p:cNvSpPr>
          <p:nvPr/>
        </p:nvSpPr>
        <p:spPr bwMode="auto">
          <a:xfrm>
            <a:off x="5724525" y="3681413"/>
            <a:ext cx="10054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dirty="0" err="1" smtClean="0"/>
              <a:t>lookat</a:t>
            </a:r>
            <a:endParaRPr lang="hu-HU" altLang="hu-HU" sz="2400" dirty="0"/>
          </a:p>
        </p:txBody>
      </p:sp>
      <p:sp>
        <p:nvSpPr>
          <p:cNvPr id="184387" name="Text Box 67"/>
          <p:cNvSpPr txBox="1">
            <a:spLocks noChangeArrowheads="1"/>
          </p:cNvSpPr>
          <p:nvPr/>
        </p:nvSpPr>
        <p:spPr bwMode="auto">
          <a:xfrm>
            <a:off x="5651500" y="2276475"/>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vup</a:t>
            </a:r>
          </a:p>
        </p:txBody>
      </p:sp>
      <p:sp>
        <p:nvSpPr>
          <p:cNvPr id="184388" name="Text Box 68"/>
          <p:cNvSpPr txBox="1">
            <a:spLocks noChangeArrowheads="1"/>
          </p:cNvSpPr>
          <p:nvPr/>
        </p:nvSpPr>
        <p:spPr bwMode="auto">
          <a:xfrm>
            <a:off x="3138488" y="3219450"/>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eye</a:t>
            </a:r>
          </a:p>
        </p:txBody>
      </p:sp>
      <p:sp>
        <p:nvSpPr>
          <p:cNvPr id="184390" name="Line 70"/>
          <p:cNvSpPr>
            <a:spLocks noChangeShapeType="1"/>
          </p:cNvSpPr>
          <p:nvPr/>
        </p:nvSpPr>
        <p:spPr bwMode="auto">
          <a:xfrm flipV="1">
            <a:off x="5724525" y="2816225"/>
            <a:ext cx="287338" cy="1100138"/>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6" name="Line 76"/>
          <p:cNvSpPr>
            <a:spLocks noChangeShapeType="1"/>
          </p:cNvSpPr>
          <p:nvPr/>
        </p:nvSpPr>
        <p:spPr bwMode="auto">
          <a:xfrm>
            <a:off x="3886200" y="3065463"/>
            <a:ext cx="4278313" cy="20923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97" name="Freeform 77"/>
          <p:cNvSpPr>
            <a:spLocks/>
          </p:cNvSpPr>
          <p:nvPr/>
        </p:nvSpPr>
        <p:spPr bwMode="auto">
          <a:xfrm>
            <a:off x="3929063" y="2068513"/>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8" name="Freeform 78"/>
          <p:cNvSpPr>
            <a:spLocks/>
          </p:cNvSpPr>
          <p:nvPr/>
        </p:nvSpPr>
        <p:spPr bwMode="auto">
          <a:xfrm>
            <a:off x="7099300" y="3473450"/>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28575"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9" name="Text Box 79"/>
          <p:cNvSpPr txBox="1">
            <a:spLocks noChangeArrowheads="1"/>
          </p:cNvSpPr>
          <p:nvPr/>
        </p:nvSpPr>
        <p:spPr bwMode="auto">
          <a:xfrm>
            <a:off x="4505325" y="1958975"/>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fp</a:t>
            </a:r>
          </a:p>
        </p:txBody>
      </p:sp>
      <p:sp>
        <p:nvSpPr>
          <p:cNvPr id="184400" name="Text Box 80"/>
          <p:cNvSpPr txBox="1">
            <a:spLocks noChangeArrowheads="1"/>
          </p:cNvSpPr>
          <p:nvPr/>
        </p:nvSpPr>
        <p:spPr bwMode="auto">
          <a:xfrm>
            <a:off x="7907338" y="348615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bp</a:t>
            </a:r>
          </a:p>
        </p:txBody>
      </p:sp>
      <p:sp>
        <p:nvSpPr>
          <p:cNvPr id="184401" name="Line 81"/>
          <p:cNvSpPr>
            <a:spLocks noChangeShapeType="1"/>
          </p:cNvSpPr>
          <p:nvPr/>
        </p:nvSpPr>
        <p:spPr bwMode="auto">
          <a:xfrm>
            <a:off x="3898900" y="3078163"/>
            <a:ext cx="4379913" cy="44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2" name="Line 82"/>
          <p:cNvSpPr>
            <a:spLocks noChangeShapeType="1"/>
          </p:cNvSpPr>
          <p:nvPr/>
        </p:nvSpPr>
        <p:spPr bwMode="auto">
          <a:xfrm>
            <a:off x="3897313" y="3090863"/>
            <a:ext cx="3508375" cy="31369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03" name="Text Box 83"/>
          <p:cNvSpPr txBox="1">
            <a:spLocks noChangeArrowheads="1"/>
          </p:cNvSpPr>
          <p:nvPr/>
        </p:nvSpPr>
        <p:spPr bwMode="auto">
          <a:xfrm>
            <a:off x="4554538" y="3063875"/>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fov</a:t>
            </a:r>
          </a:p>
        </p:txBody>
      </p:sp>
      <p:sp>
        <p:nvSpPr>
          <p:cNvPr id="184404" name="Text Box 84"/>
          <p:cNvSpPr txBox="1">
            <a:spLocks noChangeArrowheads="1"/>
          </p:cNvSpPr>
          <p:nvPr/>
        </p:nvSpPr>
        <p:spPr bwMode="auto">
          <a:xfrm>
            <a:off x="6396038" y="334168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asp</a:t>
            </a:r>
          </a:p>
        </p:txBody>
      </p:sp>
      <p:grpSp>
        <p:nvGrpSpPr>
          <p:cNvPr id="21531" name="Group 87"/>
          <p:cNvGrpSpPr>
            <a:grpSpLocks/>
          </p:cNvGrpSpPr>
          <p:nvPr/>
        </p:nvGrpSpPr>
        <p:grpSpPr bwMode="auto">
          <a:xfrm rot="942907">
            <a:off x="1008063" y="860425"/>
            <a:ext cx="617537" cy="708025"/>
            <a:chOff x="144" y="1511"/>
            <a:chExt cx="525" cy="517"/>
          </a:xfrm>
        </p:grpSpPr>
        <p:sp>
          <p:nvSpPr>
            <p:cNvPr id="21558" name="Line 88"/>
            <p:cNvSpPr>
              <a:spLocks noChangeShapeType="1"/>
            </p:cNvSpPr>
            <p:nvPr/>
          </p:nvSpPr>
          <p:spPr bwMode="auto">
            <a:xfrm flipV="1">
              <a:off x="144"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9" name="Line 89"/>
            <p:cNvSpPr>
              <a:spLocks noChangeShapeType="1"/>
            </p:cNvSpPr>
            <p:nvPr/>
          </p:nvSpPr>
          <p:spPr bwMode="auto">
            <a:xfrm>
              <a:off x="144"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60" name="Oval 90"/>
            <p:cNvSpPr>
              <a:spLocks noChangeArrowheads="1"/>
            </p:cNvSpPr>
            <p:nvPr/>
          </p:nvSpPr>
          <p:spPr bwMode="auto">
            <a:xfrm>
              <a:off x="448" y="1650"/>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61" name="Oval 91"/>
            <p:cNvSpPr>
              <a:spLocks noChangeArrowheads="1"/>
            </p:cNvSpPr>
            <p:nvPr/>
          </p:nvSpPr>
          <p:spPr bwMode="auto">
            <a:xfrm>
              <a:off x="509" y="1700"/>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62" name="Freeform 92"/>
            <p:cNvSpPr>
              <a:spLocks/>
            </p:cNvSpPr>
            <p:nvPr/>
          </p:nvSpPr>
          <p:spPr bwMode="auto">
            <a:xfrm>
              <a:off x="509"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3" name="Freeform 93"/>
            <p:cNvSpPr>
              <a:spLocks/>
            </p:cNvSpPr>
            <p:nvPr/>
          </p:nvSpPr>
          <p:spPr bwMode="auto">
            <a:xfrm>
              <a:off x="540"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4" name="Freeform 94"/>
            <p:cNvSpPr>
              <a:spLocks/>
            </p:cNvSpPr>
            <p:nvPr/>
          </p:nvSpPr>
          <p:spPr bwMode="auto">
            <a:xfrm>
              <a:off x="509"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5" name="Freeform 95"/>
            <p:cNvSpPr>
              <a:spLocks/>
            </p:cNvSpPr>
            <p:nvPr/>
          </p:nvSpPr>
          <p:spPr bwMode="auto">
            <a:xfrm>
              <a:off x="509"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6" name="Freeform 96"/>
            <p:cNvSpPr>
              <a:spLocks/>
            </p:cNvSpPr>
            <p:nvPr/>
          </p:nvSpPr>
          <p:spPr bwMode="auto">
            <a:xfrm>
              <a:off x="509"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67" name="Freeform 97"/>
            <p:cNvSpPr>
              <a:spLocks/>
            </p:cNvSpPr>
            <p:nvPr/>
          </p:nvSpPr>
          <p:spPr bwMode="auto">
            <a:xfrm>
              <a:off x="525"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1532" name="Freeform 98"/>
          <p:cNvSpPr>
            <a:spLocks/>
          </p:cNvSpPr>
          <p:nvPr/>
        </p:nvSpPr>
        <p:spPr bwMode="auto">
          <a:xfrm>
            <a:off x="2250281" y="1509713"/>
            <a:ext cx="161132" cy="174625"/>
          </a:xfrm>
          <a:custGeom>
            <a:avLst/>
            <a:gdLst>
              <a:gd name="T0" fmla="*/ 0 w 272"/>
              <a:gd name="T1" fmla="*/ 2147483647 h 295"/>
              <a:gd name="T2" fmla="*/ 2147483647 w 272"/>
              <a:gd name="T3" fmla="*/ 0 h 295"/>
              <a:gd name="T4" fmla="*/ 2147483647 w 272"/>
              <a:gd name="T5" fmla="*/ 0 h 295"/>
              <a:gd name="T6" fmla="*/ 2147483647 w 272"/>
              <a:gd name="T7" fmla="*/ 2147483647 h 295"/>
              <a:gd name="T8" fmla="*/ 0 w 272"/>
              <a:gd name="T9" fmla="*/ 2147483647 h 295"/>
              <a:gd name="T10" fmla="*/ 0 60000 65536"/>
              <a:gd name="T11" fmla="*/ 0 60000 65536"/>
              <a:gd name="T12" fmla="*/ 0 60000 65536"/>
              <a:gd name="T13" fmla="*/ 0 60000 65536"/>
              <a:gd name="T14" fmla="*/ 0 60000 65536"/>
              <a:gd name="T15" fmla="*/ 0 w 272"/>
              <a:gd name="T16" fmla="*/ 0 h 295"/>
              <a:gd name="T17" fmla="*/ 272 w 272"/>
              <a:gd name="T18" fmla="*/ 295 h 295"/>
            </a:gdLst>
            <a:ahLst/>
            <a:cxnLst>
              <a:cxn ang="T10">
                <a:pos x="T0" y="T1"/>
              </a:cxn>
              <a:cxn ang="T11">
                <a:pos x="T2" y="T3"/>
              </a:cxn>
              <a:cxn ang="T12">
                <a:pos x="T4" y="T5"/>
              </a:cxn>
              <a:cxn ang="T13">
                <a:pos x="T6" y="T7"/>
              </a:cxn>
              <a:cxn ang="T14">
                <a:pos x="T8" y="T9"/>
              </a:cxn>
            </a:cxnLst>
            <a:rect l="T15" t="T16" r="T17" b="T18"/>
            <a:pathLst>
              <a:path w="272" h="295">
                <a:moveTo>
                  <a:pt x="0" y="272"/>
                </a:moveTo>
                <a:lnTo>
                  <a:pt x="91" y="0"/>
                </a:lnTo>
                <a:lnTo>
                  <a:pt x="272" y="0"/>
                </a:lnTo>
                <a:lnTo>
                  <a:pt x="159" y="295"/>
                </a:lnTo>
                <a:lnTo>
                  <a:pt x="0" y="272"/>
                </a:lnTo>
                <a:close/>
              </a:path>
            </a:pathLst>
          </a:custGeom>
          <a:solidFill>
            <a:schemeClr val="accent2"/>
          </a:solidFill>
          <a:ln w="12700" cap="flat" cmpd="sng">
            <a:solidFill>
              <a:schemeClr val="tx1"/>
            </a:solidFill>
            <a:prstDash val="solid"/>
            <a:round/>
            <a:headEnd/>
            <a:tailEnd/>
          </a:ln>
        </p:spPr>
        <p:txBody>
          <a:bodyPr/>
          <a:lstStyle/>
          <a:p>
            <a:endParaRPr lang="en-US"/>
          </a:p>
        </p:txBody>
      </p:sp>
      <p:sp>
        <p:nvSpPr>
          <p:cNvPr id="21533" name="Text Box 99"/>
          <p:cNvSpPr txBox="1">
            <a:spLocks noChangeArrowheads="1"/>
          </p:cNvSpPr>
          <p:nvPr/>
        </p:nvSpPr>
        <p:spPr bwMode="auto">
          <a:xfrm>
            <a:off x="2563813" y="398463"/>
            <a:ext cx="101181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t>Camera</a:t>
            </a:r>
          </a:p>
          <a:p>
            <a:pPr>
              <a:spcBef>
                <a:spcPct val="0"/>
              </a:spcBef>
              <a:buClrTx/>
              <a:buSzTx/>
              <a:buFontTx/>
              <a:buNone/>
            </a:pPr>
            <a:r>
              <a:rPr lang="en-US" altLang="hu-HU" sz="2000" dirty="0" smtClean="0"/>
              <a:t>window</a:t>
            </a:r>
            <a:endParaRPr lang="hu-HU" altLang="hu-HU" sz="2000" dirty="0"/>
          </a:p>
        </p:txBody>
      </p:sp>
      <p:sp>
        <p:nvSpPr>
          <p:cNvPr id="21534" name="Text Box 100"/>
          <p:cNvSpPr txBox="1">
            <a:spLocks noChangeArrowheads="1"/>
          </p:cNvSpPr>
          <p:nvPr/>
        </p:nvSpPr>
        <p:spPr bwMode="auto">
          <a:xfrm>
            <a:off x="252413" y="788988"/>
            <a:ext cx="5405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t>eye</a:t>
            </a:r>
            <a:endParaRPr lang="hu-HU" altLang="hu-HU" sz="2000" dirty="0"/>
          </a:p>
        </p:txBody>
      </p:sp>
      <p:sp>
        <p:nvSpPr>
          <p:cNvPr id="21535" name="Freeform 346"/>
          <p:cNvSpPr>
            <a:spLocks/>
          </p:cNvSpPr>
          <p:nvPr/>
        </p:nvSpPr>
        <p:spPr bwMode="auto">
          <a:xfrm>
            <a:off x="503238" y="3789363"/>
            <a:ext cx="1008062" cy="2184400"/>
          </a:xfrm>
          <a:custGeom>
            <a:avLst/>
            <a:gdLst>
              <a:gd name="T0" fmla="*/ 0 w 635"/>
              <a:gd name="T1" fmla="*/ 2147483647 h 1376"/>
              <a:gd name="T2" fmla="*/ 0 w 635"/>
              <a:gd name="T3" fmla="*/ 2147483647 h 1376"/>
              <a:gd name="T4" fmla="*/ 2147483647 w 635"/>
              <a:gd name="T5" fmla="*/ 2147483647 h 1376"/>
              <a:gd name="T6" fmla="*/ 2147483647 w 635"/>
              <a:gd name="T7" fmla="*/ 2147483647 h 1376"/>
              <a:gd name="T8" fmla="*/ 2147483647 w 635"/>
              <a:gd name="T9" fmla="*/ 2147483647 h 1376"/>
              <a:gd name="T10" fmla="*/ 2147483647 w 635"/>
              <a:gd name="T11" fmla="*/ 2147483647 h 1376"/>
              <a:gd name="T12" fmla="*/ 2147483647 w 635"/>
              <a:gd name="T13" fmla="*/ 2147483647 h 1376"/>
              <a:gd name="T14" fmla="*/ 2147483647 w 635"/>
              <a:gd name="T15" fmla="*/ 0 h 1376"/>
              <a:gd name="T16" fmla="*/ 0 w 635"/>
              <a:gd name="T17" fmla="*/ 2147483647 h 13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35"/>
              <a:gd name="T28" fmla="*/ 0 h 1376"/>
              <a:gd name="T29" fmla="*/ 635 w 635"/>
              <a:gd name="T30" fmla="*/ 1376 h 13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35" h="1376">
                <a:moveTo>
                  <a:pt x="0" y="6"/>
                </a:moveTo>
                <a:lnTo>
                  <a:pt x="0" y="1366"/>
                </a:lnTo>
                <a:lnTo>
                  <a:pt x="455" y="1376"/>
                </a:lnTo>
                <a:lnTo>
                  <a:pt x="450" y="741"/>
                </a:lnTo>
                <a:lnTo>
                  <a:pt x="635" y="913"/>
                </a:lnTo>
                <a:lnTo>
                  <a:pt x="635" y="459"/>
                </a:lnTo>
                <a:lnTo>
                  <a:pt x="454" y="618"/>
                </a:lnTo>
                <a:lnTo>
                  <a:pt x="445" y="0"/>
                </a:lnTo>
                <a:lnTo>
                  <a:pt x="0" y="6"/>
                </a:lnTo>
                <a:close/>
              </a:path>
            </a:pathLst>
          </a:custGeom>
          <a:noFill/>
          <a:ln w="38100" cap="flat" cmpd="sng">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667" name="Line 347"/>
          <p:cNvSpPr>
            <a:spLocks noChangeShapeType="1"/>
          </p:cNvSpPr>
          <p:nvPr/>
        </p:nvSpPr>
        <p:spPr bwMode="auto">
          <a:xfrm flipV="1">
            <a:off x="2628900" y="4246563"/>
            <a:ext cx="0" cy="1117600"/>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68" name="Line 348"/>
          <p:cNvSpPr>
            <a:spLocks noChangeShapeType="1"/>
          </p:cNvSpPr>
          <p:nvPr/>
        </p:nvSpPr>
        <p:spPr bwMode="auto">
          <a:xfrm flipH="1">
            <a:off x="503238" y="4265613"/>
            <a:ext cx="2125662" cy="900112"/>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69" name="Line 349"/>
          <p:cNvSpPr>
            <a:spLocks noChangeShapeType="1"/>
          </p:cNvSpPr>
          <p:nvPr/>
        </p:nvSpPr>
        <p:spPr bwMode="auto">
          <a:xfrm flipH="1" flipV="1">
            <a:off x="539750" y="4625975"/>
            <a:ext cx="2089150" cy="757238"/>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84670" name="Line 350"/>
          <p:cNvSpPr>
            <a:spLocks noChangeShapeType="1"/>
          </p:cNvSpPr>
          <p:nvPr/>
        </p:nvSpPr>
        <p:spPr bwMode="auto">
          <a:xfrm>
            <a:off x="1944688" y="4446588"/>
            <a:ext cx="0" cy="9001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0" name="Line 351"/>
          <p:cNvSpPr>
            <a:spLocks noChangeShapeType="1"/>
          </p:cNvSpPr>
          <p:nvPr/>
        </p:nvSpPr>
        <p:spPr bwMode="auto">
          <a:xfrm flipH="1">
            <a:off x="468313" y="4014788"/>
            <a:ext cx="2195512" cy="1295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1" name="Line 352"/>
          <p:cNvSpPr>
            <a:spLocks noChangeShapeType="1"/>
          </p:cNvSpPr>
          <p:nvPr/>
        </p:nvSpPr>
        <p:spPr bwMode="auto">
          <a:xfrm flipH="1" flipV="1">
            <a:off x="503238" y="4446588"/>
            <a:ext cx="2160587" cy="13319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4" name="Line 354"/>
          <p:cNvSpPr>
            <a:spLocks noChangeShapeType="1"/>
          </p:cNvSpPr>
          <p:nvPr/>
        </p:nvSpPr>
        <p:spPr bwMode="auto">
          <a:xfrm flipH="1" flipV="1">
            <a:off x="1943100" y="4533900"/>
            <a:ext cx="1588" cy="561975"/>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675" name="Line 355"/>
          <p:cNvSpPr>
            <a:spLocks noChangeShapeType="1"/>
          </p:cNvSpPr>
          <p:nvPr/>
        </p:nvSpPr>
        <p:spPr bwMode="auto">
          <a:xfrm>
            <a:off x="468313" y="4446588"/>
            <a:ext cx="0" cy="86360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73" name="Line 353"/>
          <p:cNvSpPr>
            <a:spLocks noChangeShapeType="1"/>
          </p:cNvSpPr>
          <p:nvPr/>
        </p:nvSpPr>
        <p:spPr bwMode="auto">
          <a:xfrm>
            <a:off x="539750" y="4664075"/>
            <a:ext cx="0" cy="538163"/>
          </a:xfrm>
          <a:prstGeom prst="line">
            <a:avLst/>
          </a:prstGeom>
          <a:noFill/>
          <a:ln w="762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45" name="Line 367"/>
          <p:cNvSpPr>
            <a:spLocks noChangeShapeType="1"/>
          </p:cNvSpPr>
          <p:nvPr/>
        </p:nvSpPr>
        <p:spPr bwMode="auto">
          <a:xfrm flipV="1">
            <a:off x="0" y="4857750"/>
            <a:ext cx="3132138" cy="36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6" name="Text Box 368"/>
          <p:cNvSpPr txBox="1">
            <a:spLocks noChangeArrowheads="1"/>
          </p:cNvSpPr>
          <p:nvPr/>
        </p:nvSpPr>
        <p:spPr bwMode="auto">
          <a:xfrm>
            <a:off x="503238" y="5938838"/>
            <a:ext cx="18421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000" dirty="0" smtClean="0"/>
              <a:t>Camera </a:t>
            </a:r>
            <a:r>
              <a:rPr lang="en-GB" altLang="hu-HU" sz="2000" dirty="0" err="1"/>
              <a:t>obscura</a:t>
            </a:r>
            <a:endParaRPr lang="hu-HU" altLang="hu-HU" sz="2000" dirty="0"/>
          </a:p>
        </p:txBody>
      </p:sp>
      <p:grpSp>
        <p:nvGrpSpPr>
          <p:cNvPr id="4" name="Group 356"/>
          <p:cNvGrpSpPr>
            <a:grpSpLocks/>
          </p:cNvGrpSpPr>
          <p:nvPr/>
        </p:nvGrpSpPr>
        <p:grpSpPr bwMode="auto">
          <a:xfrm>
            <a:off x="719138" y="4498975"/>
            <a:ext cx="617537" cy="708025"/>
            <a:chOff x="144" y="1511"/>
            <a:chExt cx="525" cy="517"/>
          </a:xfrm>
        </p:grpSpPr>
        <p:sp>
          <p:nvSpPr>
            <p:cNvPr id="21548" name="Line 357"/>
            <p:cNvSpPr>
              <a:spLocks noChangeShapeType="1"/>
            </p:cNvSpPr>
            <p:nvPr/>
          </p:nvSpPr>
          <p:spPr bwMode="auto">
            <a:xfrm flipV="1">
              <a:off x="144"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49" name="Line 358"/>
            <p:cNvSpPr>
              <a:spLocks noChangeShapeType="1"/>
            </p:cNvSpPr>
            <p:nvPr/>
          </p:nvSpPr>
          <p:spPr bwMode="auto">
            <a:xfrm>
              <a:off x="144"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50" name="Oval 359"/>
            <p:cNvSpPr>
              <a:spLocks noChangeArrowheads="1"/>
            </p:cNvSpPr>
            <p:nvPr/>
          </p:nvSpPr>
          <p:spPr bwMode="auto">
            <a:xfrm>
              <a:off x="448" y="1650"/>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51" name="Oval 360"/>
            <p:cNvSpPr>
              <a:spLocks noChangeArrowheads="1"/>
            </p:cNvSpPr>
            <p:nvPr/>
          </p:nvSpPr>
          <p:spPr bwMode="auto">
            <a:xfrm>
              <a:off x="509" y="1700"/>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1552" name="Freeform 361"/>
            <p:cNvSpPr>
              <a:spLocks/>
            </p:cNvSpPr>
            <p:nvPr/>
          </p:nvSpPr>
          <p:spPr bwMode="auto">
            <a:xfrm>
              <a:off x="509"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3" name="Freeform 362"/>
            <p:cNvSpPr>
              <a:spLocks/>
            </p:cNvSpPr>
            <p:nvPr/>
          </p:nvSpPr>
          <p:spPr bwMode="auto">
            <a:xfrm>
              <a:off x="540"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4" name="Freeform 363"/>
            <p:cNvSpPr>
              <a:spLocks/>
            </p:cNvSpPr>
            <p:nvPr/>
          </p:nvSpPr>
          <p:spPr bwMode="auto">
            <a:xfrm>
              <a:off x="509"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5" name="Freeform 364"/>
            <p:cNvSpPr>
              <a:spLocks/>
            </p:cNvSpPr>
            <p:nvPr/>
          </p:nvSpPr>
          <p:spPr bwMode="auto">
            <a:xfrm>
              <a:off x="509"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6" name="Freeform 365"/>
            <p:cNvSpPr>
              <a:spLocks/>
            </p:cNvSpPr>
            <p:nvPr/>
          </p:nvSpPr>
          <p:spPr bwMode="auto">
            <a:xfrm>
              <a:off x="509"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1557" name="Freeform 366"/>
            <p:cNvSpPr>
              <a:spLocks/>
            </p:cNvSpPr>
            <p:nvPr/>
          </p:nvSpPr>
          <p:spPr bwMode="auto">
            <a:xfrm>
              <a:off x="525"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3" name="Cím 2"/>
          <p:cNvSpPr>
            <a:spLocks noGrp="1"/>
          </p:cNvSpPr>
          <p:nvPr>
            <p:ph type="title"/>
          </p:nvPr>
        </p:nvSpPr>
        <p:spPr>
          <a:xfrm>
            <a:off x="4032100" y="274638"/>
            <a:ext cx="4654699" cy="1143000"/>
          </a:xfrm>
        </p:spPr>
        <p:txBody>
          <a:bodyPr/>
          <a:lstStyle/>
          <a:p>
            <a:r>
              <a:rPr lang="en-US" dirty="0" smtClean="0">
                <a:solidFill>
                  <a:srgbClr val="FF0000"/>
                </a:solidFill>
              </a:rPr>
              <a:t>Camera model</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6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6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6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8467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67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846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6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3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3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43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3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4396"/>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43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39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43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0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40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4404"/>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43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43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43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4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7" grpId="0" animBg="1"/>
      <p:bldP spid="184381" grpId="0" animBg="1"/>
      <p:bldP spid="184382" grpId="0" animBg="1"/>
      <p:bldP spid="184386" grpId="0"/>
      <p:bldP spid="184387" grpId="0"/>
      <p:bldP spid="184388" grpId="0"/>
      <p:bldP spid="184390" grpId="0" animBg="1"/>
      <p:bldP spid="184396" grpId="0" animBg="1"/>
      <p:bldP spid="184397" grpId="0" animBg="1"/>
      <p:bldP spid="184398" grpId="0" animBg="1"/>
      <p:bldP spid="184399" grpId="0"/>
      <p:bldP spid="184400" grpId="0"/>
      <p:bldP spid="184401" grpId="0" animBg="1"/>
      <p:bldP spid="184402" grpId="0" animBg="1"/>
      <p:bldP spid="184403" grpId="0"/>
      <p:bldP spid="184404" grpId="0"/>
      <p:bldP spid="184667" grpId="0" animBg="1"/>
      <p:bldP spid="184668" grpId="0" animBg="1"/>
      <p:bldP spid="184669" grpId="0" animBg="1"/>
      <p:bldP spid="184670" grpId="0" animBg="1"/>
      <p:bldP spid="184674" grpId="0" animBg="1"/>
      <p:bldP spid="184675" grpId="0" animBg="1"/>
      <p:bldP spid="184673" grpId="0" animBg="1"/>
      <p:bldP spid="184673" grpId="1"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719138" y="152400"/>
            <a:ext cx="7772400" cy="1143000"/>
          </a:xfrm>
        </p:spPr>
        <p:txBody>
          <a:bodyPr/>
          <a:lstStyle/>
          <a:p>
            <a:pPr>
              <a:defRPr/>
            </a:pPr>
            <a:r>
              <a:rPr lang="en-US" dirty="0" smtClean="0">
                <a:solidFill>
                  <a:srgbClr val="FF0000"/>
                </a:solidFill>
              </a:rPr>
              <a:t>From World to Screen</a:t>
            </a:r>
            <a:endParaRPr lang="hu-HU" dirty="0" smtClean="0">
              <a:solidFill>
                <a:srgbClr val="FF0000"/>
              </a:solidFill>
            </a:endParaRPr>
          </a:p>
        </p:txBody>
      </p:sp>
      <p:sp>
        <p:nvSpPr>
          <p:cNvPr id="22541" name="Line 44"/>
          <p:cNvSpPr>
            <a:spLocks noChangeShapeType="1"/>
          </p:cNvSpPr>
          <p:nvPr/>
        </p:nvSpPr>
        <p:spPr bwMode="auto">
          <a:xfrm flipH="1">
            <a:off x="3865563" y="2595563"/>
            <a:ext cx="13303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2" name="Line 45"/>
          <p:cNvSpPr>
            <a:spLocks noChangeShapeType="1"/>
          </p:cNvSpPr>
          <p:nvPr/>
        </p:nvSpPr>
        <p:spPr bwMode="auto">
          <a:xfrm flipV="1">
            <a:off x="3997325" y="1931988"/>
            <a:ext cx="1295400" cy="64928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3" name="Line 46"/>
          <p:cNvSpPr>
            <a:spLocks noChangeShapeType="1"/>
          </p:cNvSpPr>
          <p:nvPr/>
        </p:nvSpPr>
        <p:spPr bwMode="auto">
          <a:xfrm>
            <a:off x="3997325" y="2581275"/>
            <a:ext cx="1228725" cy="5730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4" name="Line 47"/>
          <p:cNvSpPr>
            <a:spLocks noChangeShapeType="1"/>
          </p:cNvSpPr>
          <p:nvPr/>
        </p:nvSpPr>
        <p:spPr bwMode="auto">
          <a:xfrm>
            <a:off x="4284663" y="1590675"/>
            <a:ext cx="0" cy="1905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5" name="Line 55"/>
          <p:cNvSpPr>
            <a:spLocks noChangeShapeType="1"/>
          </p:cNvSpPr>
          <p:nvPr/>
        </p:nvSpPr>
        <p:spPr bwMode="auto">
          <a:xfrm flipV="1">
            <a:off x="4033838" y="1344613"/>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46" name="Text Box 56"/>
          <p:cNvSpPr txBox="1">
            <a:spLocks noChangeArrowheads="1"/>
          </p:cNvSpPr>
          <p:nvPr/>
        </p:nvSpPr>
        <p:spPr bwMode="auto">
          <a:xfrm>
            <a:off x="5110163" y="251301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22547" name="Text Box 57"/>
          <p:cNvSpPr txBox="1">
            <a:spLocks noChangeArrowheads="1"/>
          </p:cNvSpPr>
          <p:nvPr/>
        </p:nvSpPr>
        <p:spPr bwMode="auto">
          <a:xfrm>
            <a:off x="3629025" y="1290638"/>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22548" name="Line 76"/>
          <p:cNvSpPr>
            <a:spLocks noChangeShapeType="1"/>
          </p:cNvSpPr>
          <p:nvPr/>
        </p:nvSpPr>
        <p:spPr bwMode="auto">
          <a:xfrm>
            <a:off x="5130800" y="1463675"/>
            <a:ext cx="0" cy="2209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49" name="Line 78"/>
          <p:cNvSpPr>
            <a:spLocks noChangeShapeType="1"/>
          </p:cNvSpPr>
          <p:nvPr/>
        </p:nvSpPr>
        <p:spPr bwMode="auto">
          <a:xfrm flipV="1">
            <a:off x="4300538" y="4184104"/>
            <a:ext cx="0" cy="198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0" name="Line 79"/>
          <p:cNvSpPr>
            <a:spLocks noChangeShapeType="1"/>
          </p:cNvSpPr>
          <p:nvPr/>
        </p:nvSpPr>
        <p:spPr bwMode="auto">
          <a:xfrm>
            <a:off x="3240088" y="5230813"/>
            <a:ext cx="2341562"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1" name="Rectangle 90"/>
          <p:cNvSpPr>
            <a:spLocks noChangeArrowheads="1"/>
          </p:cNvSpPr>
          <p:nvPr/>
        </p:nvSpPr>
        <p:spPr bwMode="auto">
          <a:xfrm>
            <a:off x="3455988" y="4365625"/>
            <a:ext cx="1679575" cy="175260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2552" name="Rectangle 91"/>
          <p:cNvSpPr>
            <a:spLocks noChangeArrowheads="1"/>
          </p:cNvSpPr>
          <p:nvPr/>
        </p:nvSpPr>
        <p:spPr bwMode="auto">
          <a:xfrm>
            <a:off x="5443538" y="4670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22553" name="Line 92"/>
          <p:cNvSpPr>
            <a:spLocks noChangeShapeType="1"/>
          </p:cNvSpPr>
          <p:nvPr/>
        </p:nvSpPr>
        <p:spPr bwMode="auto">
          <a:xfrm flipV="1">
            <a:off x="6808788" y="2135188"/>
            <a:ext cx="0" cy="2286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4" name="Line 93"/>
          <p:cNvSpPr>
            <a:spLocks noChangeShapeType="1"/>
          </p:cNvSpPr>
          <p:nvPr/>
        </p:nvSpPr>
        <p:spPr bwMode="auto">
          <a:xfrm>
            <a:off x="6589713" y="4376738"/>
            <a:ext cx="2341562"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55" name="Rectangle 104"/>
          <p:cNvSpPr>
            <a:spLocks noChangeArrowheads="1"/>
          </p:cNvSpPr>
          <p:nvPr/>
        </p:nvSpPr>
        <p:spPr bwMode="auto">
          <a:xfrm>
            <a:off x="6819900" y="2420938"/>
            <a:ext cx="1758950" cy="167640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2556" name="Rectangle 105"/>
          <p:cNvSpPr>
            <a:spLocks noChangeArrowheads="1"/>
          </p:cNvSpPr>
          <p:nvPr/>
        </p:nvSpPr>
        <p:spPr bwMode="auto">
          <a:xfrm>
            <a:off x="8604250" y="38147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22557" name="Line 106"/>
          <p:cNvSpPr>
            <a:spLocks noChangeShapeType="1"/>
          </p:cNvSpPr>
          <p:nvPr/>
        </p:nvSpPr>
        <p:spPr bwMode="auto">
          <a:xfrm>
            <a:off x="6662738" y="2613025"/>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8" name="Line 107"/>
          <p:cNvSpPr>
            <a:spLocks noChangeShapeType="1"/>
          </p:cNvSpPr>
          <p:nvPr/>
        </p:nvSpPr>
        <p:spPr bwMode="auto">
          <a:xfrm>
            <a:off x="6675438" y="296068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108"/>
          <p:cNvSpPr>
            <a:spLocks noChangeShapeType="1"/>
          </p:cNvSpPr>
          <p:nvPr/>
        </p:nvSpPr>
        <p:spPr bwMode="auto">
          <a:xfrm>
            <a:off x="6673850" y="3292475"/>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109"/>
          <p:cNvSpPr>
            <a:spLocks noChangeShapeType="1"/>
          </p:cNvSpPr>
          <p:nvPr/>
        </p:nvSpPr>
        <p:spPr bwMode="auto">
          <a:xfrm>
            <a:off x="6659563" y="362743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1" name="Line 110"/>
          <p:cNvSpPr>
            <a:spLocks noChangeShapeType="1"/>
          </p:cNvSpPr>
          <p:nvPr/>
        </p:nvSpPr>
        <p:spPr bwMode="auto">
          <a:xfrm>
            <a:off x="6672263" y="39751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111"/>
          <p:cNvSpPr>
            <a:spLocks noChangeShapeType="1"/>
          </p:cNvSpPr>
          <p:nvPr/>
        </p:nvSpPr>
        <p:spPr bwMode="auto">
          <a:xfrm>
            <a:off x="6670675" y="430688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3" name="Freeform 113"/>
          <p:cNvSpPr>
            <a:spLocks/>
          </p:cNvSpPr>
          <p:nvPr/>
        </p:nvSpPr>
        <p:spPr bwMode="auto">
          <a:xfrm>
            <a:off x="4298950" y="2028825"/>
            <a:ext cx="836613" cy="1103313"/>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2564" name="Text Box 115"/>
          <p:cNvSpPr txBox="1">
            <a:spLocks noChangeArrowheads="1"/>
          </p:cNvSpPr>
          <p:nvPr/>
        </p:nvSpPr>
        <p:spPr bwMode="auto">
          <a:xfrm>
            <a:off x="415925" y="5567363"/>
            <a:ext cx="12489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latin typeface="+mn-lt"/>
              </a:rPr>
              <a:t>1. </a:t>
            </a:r>
            <a:r>
              <a:rPr lang="en-US" altLang="hu-HU" sz="2400" dirty="0" smtClean="0">
                <a:latin typeface="+mn-lt"/>
              </a:rPr>
              <a:t>World</a:t>
            </a:r>
            <a:endParaRPr lang="hu-HU" altLang="hu-HU" sz="2400" dirty="0">
              <a:latin typeface="+mn-lt"/>
            </a:endParaRPr>
          </a:p>
        </p:txBody>
      </p:sp>
      <p:sp>
        <p:nvSpPr>
          <p:cNvPr id="22565" name="Text Box 116"/>
          <p:cNvSpPr txBox="1">
            <a:spLocks noChangeArrowheads="1"/>
          </p:cNvSpPr>
          <p:nvPr/>
        </p:nvSpPr>
        <p:spPr bwMode="auto">
          <a:xfrm>
            <a:off x="3155950" y="3302000"/>
            <a:ext cx="14447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latin typeface="+mn-lt"/>
              </a:rPr>
              <a:t>2. </a:t>
            </a:r>
            <a:r>
              <a:rPr lang="en-US" altLang="hu-HU" sz="2400" dirty="0">
                <a:latin typeface="+mn-lt"/>
              </a:rPr>
              <a:t>C</a:t>
            </a:r>
            <a:r>
              <a:rPr lang="hu-HU" altLang="hu-HU" sz="2400" dirty="0" err="1" smtClean="0">
                <a:latin typeface="+mn-lt"/>
              </a:rPr>
              <a:t>amera</a:t>
            </a:r>
            <a:endParaRPr lang="hu-HU" altLang="hu-HU" sz="2400" dirty="0">
              <a:latin typeface="+mn-lt"/>
            </a:endParaRPr>
          </a:p>
        </p:txBody>
      </p:sp>
      <p:sp>
        <p:nvSpPr>
          <p:cNvPr id="22566" name="Text Box 118"/>
          <p:cNvSpPr txBox="1">
            <a:spLocks noChangeArrowheads="1"/>
          </p:cNvSpPr>
          <p:nvPr/>
        </p:nvSpPr>
        <p:spPr bwMode="auto">
          <a:xfrm>
            <a:off x="3132138" y="6129338"/>
            <a:ext cx="3481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latin typeface="+mn-lt"/>
              </a:rPr>
              <a:t>3. </a:t>
            </a:r>
            <a:r>
              <a:rPr lang="en-US" altLang="hu-HU" sz="2400" dirty="0" smtClean="0">
                <a:latin typeface="+mn-lt"/>
              </a:rPr>
              <a:t>Normalized Device</a:t>
            </a:r>
            <a:endParaRPr lang="hu-HU" altLang="hu-HU" sz="2400" dirty="0">
              <a:latin typeface="+mn-lt"/>
            </a:endParaRPr>
          </a:p>
        </p:txBody>
      </p:sp>
      <p:sp>
        <p:nvSpPr>
          <p:cNvPr id="22567" name="Text Box 119"/>
          <p:cNvSpPr txBox="1">
            <a:spLocks noChangeArrowheads="1"/>
          </p:cNvSpPr>
          <p:nvPr/>
        </p:nvSpPr>
        <p:spPr bwMode="auto">
          <a:xfrm>
            <a:off x="6696075" y="4545013"/>
            <a:ext cx="2268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latin typeface="+mn-lt"/>
              </a:rPr>
              <a:t>4. </a:t>
            </a:r>
            <a:r>
              <a:rPr lang="en-US" altLang="hu-HU" sz="2400" dirty="0" smtClean="0">
                <a:latin typeface="+mn-lt"/>
              </a:rPr>
              <a:t>Screen</a:t>
            </a:r>
            <a:endParaRPr lang="hu-HU" altLang="hu-HU" sz="2400" dirty="0">
              <a:latin typeface="+mn-lt"/>
            </a:endParaRPr>
          </a:p>
        </p:txBody>
      </p:sp>
      <p:sp>
        <p:nvSpPr>
          <p:cNvPr id="22569" name="Line 15"/>
          <p:cNvSpPr>
            <a:spLocks noChangeShapeType="1"/>
          </p:cNvSpPr>
          <p:nvPr/>
        </p:nvSpPr>
        <p:spPr bwMode="auto">
          <a:xfrm flipV="1">
            <a:off x="628650" y="3248025"/>
            <a:ext cx="0" cy="1524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0" name="Line 16"/>
          <p:cNvSpPr>
            <a:spLocks noChangeShapeType="1"/>
          </p:cNvSpPr>
          <p:nvPr/>
        </p:nvSpPr>
        <p:spPr bwMode="auto">
          <a:xfrm>
            <a:off x="628650" y="4772025"/>
            <a:ext cx="11430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1" name="Line 17"/>
          <p:cNvSpPr>
            <a:spLocks noChangeShapeType="1"/>
          </p:cNvSpPr>
          <p:nvPr/>
        </p:nvSpPr>
        <p:spPr bwMode="auto">
          <a:xfrm flipV="1">
            <a:off x="628650" y="4391025"/>
            <a:ext cx="1371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572" name="Text Box 20"/>
          <p:cNvSpPr txBox="1">
            <a:spLocks noChangeArrowheads="1"/>
          </p:cNvSpPr>
          <p:nvPr/>
        </p:nvSpPr>
        <p:spPr bwMode="auto">
          <a:xfrm>
            <a:off x="1595438" y="508793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22573" name="Text Box 21"/>
          <p:cNvSpPr txBox="1">
            <a:spLocks noChangeArrowheads="1"/>
          </p:cNvSpPr>
          <p:nvPr/>
        </p:nvSpPr>
        <p:spPr bwMode="auto">
          <a:xfrm>
            <a:off x="1625600" y="43846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22574" name="Text Box 22"/>
          <p:cNvSpPr txBox="1">
            <a:spLocks noChangeArrowheads="1"/>
          </p:cNvSpPr>
          <p:nvPr/>
        </p:nvSpPr>
        <p:spPr bwMode="auto">
          <a:xfrm>
            <a:off x="254000" y="30956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22575" name="Text Box 25"/>
          <p:cNvSpPr txBox="1">
            <a:spLocks noChangeArrowheads="1"/>
          </p:cNvSpPr>
          <p:nvPr/>
        </p:nvSpPr>
        <p:spPr bwMode="auto">
          <a:xfrm>
            <a:off x="171450" y="1495425"/>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eye</a:t>
            </a:r>
          </a:p>
        </p:txBody>
      </p:sp>
      <p:sp>
        <p:nvSpPr>
          <p:cNvPr id="22576" name="Line 51"/>
          <p:cNvSpPr>
            <a:spLocks noChangeShapeType="1"/>
          </p:cNvSpPr>
          <p:nvPr/>
        </p:nvSpPr>
        <p:spPr bwMode="auto">
          <a:xfrm flipV="1">
            <a:off x="731838" y="2317750"/>
            <a:ext cx="1492250" cy="1587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7" name="Line 52"/>
          <p:cNvSpPr>
            <a:spLocks noChangeShapeType="1"/>
          </p:cNvSpPr>
          <p:nvPr/>
        </p:nvSpPr>
        <p:spPr bwMode="auto">
          <a:xfrm>
            <a:off x="744538" y="2501900"/>
            <a:ext cx="635000" cy="14239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578" name="Freeform 53"/>
          <p:cNvSpPr>
            <a:spLocks/>
          </p:cNvSpPr>
          <p:nvPr/>
        </p:nvSpPr>
        <p:spPr bwMode="auto">
          <a:xfrm>
            <a:off x="814388" y="1582738"/>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79" name="Line 120"/>
          <p:cNvSpPr>
            <a:spLocks noChangeShapeType="1"/>
          </p:cNvSpPr>
          <p:nvPr/>
        </p:nvSpPr>
        <p:spPr bwMode="auto">
          <a:xfrm>
            <a:off x="762000" y="2481263"/>
            <a:ext cx="1552575" cy="49212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0" name="Line 121"/>
          <p:cNvSpPr>
            <a:spLocks noChangeShapeType="1"/>
          </p:cNvSpPr>
          <p:nvPr/>
        </p:nvSpPr>
        <p:spPr bwMode="auto">
          <a:xfrm flipV="1">
            <a:off x="4011613" y="2274888"/>
            <a:ext cx="1479550" cy="306387"/>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1" name="Line 123"/>
          <p:cNvSpPr>
            <a:spLocks noChangeShapeType="1"/>
          </p:cNvSpPr>
          <p:nvPr/>
        </p:nvSpPr>
        <p:spPr bwMode="auto">
          <a:xfrm flipV="1">
            <a:off x="3327400" y="4737100"/>
            <a:ext cx="2128838" cy="0"/>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2" name="Line 124"/>
          <p:cNvSpPr>
            <a:spLocks noChangeShapeType="1"/>
          </p:cNvSpPr>
          <p:nvPr/>
        </p:nvSpPr>
        <p:spPr bwMode="auto">
          <a:xfrm flipV="1">
            <a:off x="6630988" y="2805113"/>
            <a:ext cx="2225675" cy="317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83" name="Text Box 125"/>
          <p:cNvSpPr txBox="1">
            <a:spLocks noChangeArrowheads="1"/>
          </p:cNvSpPr>
          <p:nvPr/>
        </p:nvSpPr>
        <p:spPr bwMode="auto">
          <a:xfrm>
            <a:off x="2647950" y="3921125"/>
            <a:ext cx="9658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dirty="0" smtClean="0">
                <a:latin typeface="+mn-lt"/>
              </a:rPr>
              <a:t>Left!!!</a:t>
            </a:r>
            <a:endParaRPr lang="hu-HU" altLang="hu-HU" sz="2400" dirty="0">
              <a:latin typeface="+mn-lt"/>
            </a:endParaRPr>
          </a:p>
        </p:txBody>
      </p:sp>
      <p:grpSp>
        <p:nvGrpSpPr>
          <p:cNvPr id="66" name="Group 87"/>
          <p:cNvGrpSpPr>
            <a:grpSpLocks/>
          </p:cNvGrpSpPr>
          <p:nvPr/>
        </p:nvGrpSpPr>
        <p:grpSpPr bwMode="auto">
          <a:xfrm rot="1329103">
            <a:off x="112506" y="2002876"/>
            <a:ext cx="617537" cy="708025"/>
            <a:chOff x="144" y="1511"/>
            <a:chExt cx="525" cy="517"/>
          </a:xfrm>
        </p:grpSpPr>
        <p:sp>
          <p:nvSpPr>
            <p:cNvPr id="67" name="Line 88"/>
            <p:cNvSpPr>
              <a:spLocks noChangeShapeType="1"/>
            </p:cNvSpPr>
            <p:nvPr/>
          </p:nvSpPr>
          <p:spPr bwMode="auto">
            <a:xfrm flipV="1">
              <a:off x="144"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89"/>
            <p:cNvSpPr>
              <a:spLocks noChangeShapeType="1"/>
            </p:cNvSpPr>
            <p:nvPr/>
          </p:nvSpPr>
          <p:spPr bwMode="auto">
            <a:xfrm>
              <a:off x="144"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Oval 90"/>
            <p:cNvSpPr>
              <a:spLocks noChangeArrowheads="1"/>
            </p:cNvSpPr>
            <p:nvPr/>
          </p:nvSpPr>
          <p:spPr bwMode="auto">
            <a:xfrm>
              <a:off x="448" y="1650"/>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0" name="Oval 91"/>
            <p:cNvSpPr>
              <a:spLocks noChangeArrowheads="1"/>
            </p:cNvSpPr>
            <p:nvPr/>
          </p:nvSpPr>
          <p:spPr bwMode="auto">
            <a:xfrm>
              <a:off x="509" y="1700"/>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1" name="Freeform 92"/>
            <p:cNvSpPr>
              <a:spLocks/>
            </p:cNvSpPr>
            <p:nvPr/>
          </p:nvSpPr>
          <p:spPr bwMode="auto">
            <a:xfrm>
              <a:off x="509"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2" name="Freeform 93"/>
            <p:cNvSpPr>
              <a:spLocks/>
            </p:cNvSpPr>
            <p:nvPr/>
          </p:nvSpPr>
          <p:spPr bwMode="auto">
            <a:xfrm>
              <a:off x="540"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3" name="Freeform 94"/>
            <p:cNvSpPr>
              <a:spLocks/>
            </p:cNvSpPr>
            <p:nvPr/>
          </p:nvSpPr>
          <p:spPr bwMode="auto">
            <a:xfrm>
              <a:off x="509"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4" name="Freeform 95"/>
            <p:cNvSpPr>
              <a:spLocks/>
            </p:cNvSpPr>
            <p:nvPr/>
          </p:nvSpPr>
          <p:spPr bwMode="auto">
            <a:xfrm>
              <a:off x="509"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 name="Freeform 96"/>
            <p:cNvSpPr>
              <a:spLocks/>
            </p:cNvSpPr>
            <p:nvPr/>
          </p:nvSpPr>
          <p:spPr bwMode="auto">
            <a:xfrm>
              <a:off x="509"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6" name="Freeform 97"/>
            <p:cNvSpPr>
              <a:spLocks/>
            </p:cNvSpPr>
            <p:nvPr/>
          </p:nvSpPr>
          <p:spPr bwMode="auto">
            <a:xfrm>
              <a:off x="525"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nvGrpSpPr>
          <p:cNvPr id="77" name="Group 87"/>
          <p:cNvGrpSpPr>
            <a:grpSpLocks/>
          </p:cNvGrpSpPr>
          <p:nvPr/>
        </p:nvGrpSpPr>
        <p:grpSpPr bwMode="auto">
          <a:xfrm>
            <a:off x="3239852" y="2252923"/>
            <a:ext cx="617537" cy="708025"/>
            <a:chOff x="144" y="1511"/>
            <a:chExt cx="525" cy="517"/>
          </a:xfrm>
        </p:grpSpPr>
        <p:sp>
          <p:nvSpPr>
            <p:cNvPr id="78" name="Line 88"/>
            <p:cNvSpPr>
              <a:spLocks noChangeShapeType="1"/>
            </p:cNvSpPr>
            <p:nvPr/>
          </p:nvSpPr>
          <p:spPr bwMode="auto">
            <a:xfrm flipV="1">
              <a:off x="144" y="1625"/>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 name="Line 89"/>
            <p:cNvSpPr>
              <a:spLocks noChangeShapeType="1"/>
            </p:cNvSpPr>
            <p:nvPr/>
          </p:nvSpPr>
          <p:spPr bwMode="auto">
            <a:xfrm>
              <a:off x="144" y="177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0" name="Oval 90"/>
            <p:cNvSpPr>
              <a:spLocks noChangeArrowheads="1"/>
            </p:cNvSpPr>
            <p:nvPr/>
          </p:nvSpPr>
          <p:spPr bwMode="auto">
            <a:xfrm>
              <a:off x="448" y="1650"/>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1" name="Oval 91"/>
            <p:cNvSpPr>
              <a:spLocks noChangeArrowheads="1"/>
            </p:cNvSpPr>
            <p:nvPr/>
          </p:nvSpPr>
          <p:spPr bwMode="auto">
            <a:xfrm>
              <a:off x="509" y="1700"/>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2" name="Freeform 92"/>
            <p:cNvSpPr>
              <a:spLocks/>
            </p:cNvSpPr>
            <p:nvPr/>
          </p:nvSpPr>
          <p:spPr bwMode="auto">
            <a:xfrm>
              <a:off x="509" y="1524"/>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3" name="Freeform 93"/>
            <p:cNvSpPr>
              <a:spLocks/>
            </p:cNvSpPr>
            <p:nvPr/>
          </p:nvSpPr>
          <p:spPr bwMode="auto">
            <a:xfrm>
              <a:off x="540" y="1543"/>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4" name="Freeform 94"/>
            <p:cNvSpPr>
              <a:spLocks/>
            </p:cNvSpPr>
            <p:nvPr/>
          </p:nvSpPr>
          <p:spPr bwMode="auto">
            <a:xfrm>
              <a:off x="509" y="1902"/>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 name="Freeform 95"/>
            <p:cNvSpPr>
              <a:spLocks/>
            </p:cNvSpPr>
            <p:nvPr/>
          </p:nvSpPr>
          <p:spPr bwMode="auto">
            <a:xfrm>
              <a:off x="509" y="1902"/>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 name="Freeform 96"/>
            <p:cNvSpPr>
              <a:spLocks/>
            </p:cNvSpPr>
            <p:nvPr/>
          </p:nvSpPr>
          <p:spPr bwMode="auto">
            <a:xfrm>
              <a:off x="509" y="1902"/>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 name="Freeform 97"/>
            <p:cNvSpPr>
              <a:spLocks/>
            </p:cNvSpPr>
            <p:nvPr/>
          </p:nvSpPr>
          <p:spPr bwMode="auto">
            <a:xfrm>
              <a:off x="525" y="1511"/>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88" name="Text Box 56"/>
          <p:cNvSpPr txBox="1">
            <a:spLocks noChangeArrowheads="1"/>
          </p:cNvSpPr>
          <p:nvPr/>
        </p:nvSpPr>
        <p:spPr bwMode="auto">
          <a:xfrm>
            <a:off x="5348908" y="5157192"/>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89" name="Text Box 56"/>
          <p:cNvSpPr txBox="1">
            <a:spLocks noChangeArrowheads="1"/>
          </p:cNvSpPr>
          <p:nvPr/>
        </p:nvSpPr>
        <p:spPr bwMode="auto">
          <a:xfrm>
            <a:off x="8661276" y="4339952"/>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Freeform 96"/>
          <p:cNvSpPr>
            <a:spLocks/>
          </p:cNvSpPr>
          <p:nvPr/>
        </p:nvSpPr>
        <p:spPr bwMode="auto">
          <a:xfrm>
            <a:off x="2398713" y="1268413"/>
            <a:ext cx="1371600" cy="2555875"/>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56" name="Line 97"/>
          <p:cNvSpPr>
            <a:spLocks noChangeShapeType="1"/>
          </p:cNvSpPr>
          <p:nvPr/>
        </p:nvSpPr>
        <p:spPr bwMode="auto">
          <a:xfrm flipV="1">
            <a:off x="971550" y="2520950"/>
            <a:ext cx="0" cy="14144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7" name="Line 98"/>
          <p:cNvSpPr>
            <a:spLocks noChangeShapeType="1"/>
          </p:cNvSpPr>
          <p:nvPr/>
        </p:nvSpPr>
        <p:spPr bwMode="auto">
          <a:xfrm>
            <a:off x="950913" y="3935413"/>
            <a:ext cx="658812" cy="43656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8" name="Line 99"/>
          <p:cNvSpPr>
            <a:spLocks noChangeShapeType="1"/>
          </p:cNvSpPr>
          <p:nvPr/>
        </p:nvSpPr>
        <p:spPr bwMode="auto">
          <a:xfrm flipV="1">
            <a:off x="950913" y="3554413"/>
            <a:ext cx="1371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59" name="Line 100"/>
          <p:cNvSpPr>
            <a:spLocks noChangeShapeType="1"/>
          </p:cNvSpPr>
          <p:nvPr/>
        </p:nvSpPr>
        <p:spPr bwMode="auto">
          <a:xfrm flipV="1">
            <a:off x="950913" y="2563813"/>
            <a:ext cx="2057400" cy="13716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0" name="Line 101"/>
          <p:cNvSpPr>
            <a:spLocks noChangeShapeType="1"/>
          </p:cNvSpPr>
          <p:nvPr/>
        </p:nvSpPr>
        <p:spPr bwMode="auto">
          <a:xfrm flipV="1">
            <a:off x="971550" y="1905000"/>
            <a:ext cx="628650" cy="2020888"/>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61" name="Text Box 102"/>
          <p:cNvSpPr txBox="1">
            <a:spLocks noChangeArrowheads="1"/>
          </p:cNvSpPr>
          <p:nvPr/>
        </p:nvSpPr>
        <p:spPr bwMode="auto">
          <a:xfrm>
            <a:off x="1565275" y="3865563"/>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23562" name="Text Box 103"/>
          <p:cNvSpPr txBox="1">
            <a:spLocks noChangeArrowheads="1"/>
          </p:cNvSpPr>
          <p:nvPr/>
        </p:nvSpPr>
        <p:spPr bwMode="auto">
          <a:xfrm>
            <a:off x="2382838" y="32146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23563" name="Text Box 104"/>
          <p:cNvSpPr txBox="1">
            <a:spLocks noChangeArrowheads="1"/>
          </p:cNvSpPr>
          <p:nvPr/>
        </p:nvSpPr>
        <p:spPr bwMode="auto">
          <a:xfrm>
            <a:off x="647700" y="2270125"/>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23564" name="Text Box 105"/>
          <p:cNvSpPr txBox="1">
            <a:spLocks noChangeArrowheads="1"/>
          </p:cNvSpPr>
          <p:nvPr/>
        </p:nvSpPr>
        <p:spPr bwMode="auto">
          <a:xfrm>
            <a:off x="2824163" y="2120900"/>
            <a:ext cx="99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lookat</a:t>
            </a:r>
          </a:p>
        </p:txBody>
      </p:sp>
      <p:sp>
        <p:nvSpPr>
          <p:cNvPr id="23565" name="Text Box 106"/>
          <p:cNvSpPr txBox="1">
            <a:spLocks noChangeArrowheads="1"/>
          </p:cNvSpPr>
          <p:nvPr/>
        </p:nvSpPr>
        <p:spPr bwMode="auto">
          <a:xfrm>
            <a:off x="1763713" y="620713"/>
            <a:ext cx="67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vup</a:t>
            </a:r>
          </a:p>
        </p:txBody>
      </p:sp>
      <p:sp>
        <p:nvSpPr>
          <p:cNvPr id="23566" name="Text Box 107"/>
          <p:cNvSpPr txBox="1">
            <a:spLocks noChangeArrowheads="1"/>
          </p:cNvSpPr>
          <p:nvPr/>
        </p:nvSpPr>
        <p:spPr bwMode="auto">
          <a:xfrm>
            <a:off x="4724400" y="1641475"/>
            <a:ext cx="3810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dirty="0"/>
              <a:t>w</a:t>
            </a:r>
            <a:r>
              <a:rPr lang="hu-HU" altLang="hu-HU" sz="2400" dirty="0"/>
              <a:t> = (</a:t>
            </a:r>
            <a:r>
              <a:rPr lang="hu-HU" altLang="hu-HU" sz="2400" b="1" dirty="0" err="1"/>
              <a:t>eye</a:t>
            </a:r>
            <a:r>
              <a:rPr lang="hu-HU" altLang="hu-HU" sz="2400" dirty="0" err="1"/>
              <a:t>-</a:t>
            </a:r>
            <a:r>
              <a:rPr lang="en-US" altLang="hu-HU" sz="2400" b="1" dirty="0" err="1"/>
              <a:t>lookat</a:t>
            </a:r>
            <a:r>
              <a:rPr lang="hu-HU" altLang="hu-HU" sz="2400" dirty="0"/>
              <a:t>)/|</a:t>
            </a:r>
            <a:r>
              <a:rPr lang="en-US" altLang="hu-HU" sz="2400" b="1" dirty="0"/>
              <a:t>eye</a:t>
            </a:r>
            <a:r>
              <a:rPr lang="hu-HU" altLang="hu-HU" sz="2400" dirty="0"/>
              <a:t>-</a:t>
            </a:r>
            <a:r>
              <a:rPr lang="en-US" altLang="hu-HU" sz="2400" b="1" dirty="0" err="1"/>
              <a:t>lookat</a:t>
            </a:r>
            <a:r>
              <a:rPr lang="hu-HU" altLang="hu-HU" sz="2400" dirty="0"/>
              <a:t>|</a:t>
            </a:r>
          </a:p>
          <a:p>
            <a:pPr>
              <a:spcBef>
                <a:spcPct val="0"/>
              </a:spcBef>
              <a:buClrTx/>
              <a:buSzTx/>
              <a:buFontTx/>
              <a:buNone/>
            </a:pPr>
            <a:r>
              <a:rPr lang="hu-HU" altLang="hu-HU" sz="2400" b="1" dirty="0"/>
              <a:t>u</a:t>
            </a:r>
            <a:r>
              <a:rPr lang="hu-HU" altLang="hu-HU" sz="2400" dirty="0"/>
              <a:t> = </a:t>
            </a:r>
            <a:r>
              <a:rPr lang="en-US" altLang="hu-HU" sz="2400" dirty="0"/>
              <a:t>(</a:t>
            </a:r>
            <a:r>
              <a:rPr lang="hu-HU" altLang="hu-HU" sz="2400" b="1" dirty="0" err="1"/>
              <a:t>vup</a:t>
            </a:r>
            <a:r>
              <a:rPr lang="hu-HU" altLang="hu-HU" sz="2400" dirty="0"/>
              <a:t> </a:t>
            </a:r>
            <a:r>
              <a:rPr lang="hu-HU" altLang="hu-HU" sz="2400" dirty="0">
                <a:sym typeface="Symbol" pitchFamily="18" charset="2"/>
              </a:rPr>
              <a:t></a:t>
            </a:r>
            <a:r>
              <a:rPr lang="hu-HU" altLang="hu-HU" sz="2400" dirty="0"/>
              <a:t> </a:t>
            </a:r>
            <a:r>
              <a:rPr lang="hu-HU" altLang="hu-HU" sz="2400" b="1" dirty="0"/>
              <a:t>w</a:t>
            </a:r>
            <a:r>
              <a:rPr lang="en-US" altLang="hu-HU" sz="2400" dirty="0"/>
              <a:t>)</a:t>
            </a:r>
            <a:r>
              <a:rPr lang="hu-HU" altLang="hu-HU" sz="2400" dirty="0"/>
              <a:t>/|</a:t>
            </a:r>
            <a:r>
              <a:rPr lang="hu-HU" altLang="hu-HU" sz="2400" b="1" dirty="0"/>
              <a:t>w</a:t>
            </a:r>
            <a:r>
              <a:rPr lang="hu-HU" altLang="hu-HU" sz="2400" dirty="0"/>
              <a:t> </a:t>
            </a:r>
            <a:r>
              <a:rPr lang="hu-HU" altLang="hu-HU" sz="2400" dirty="0">
                <a:sym typeface="Symbol" pitchFamily="18" charset="2"/>
              </a:rPr>
              <a:t></a:t>
            </a:r>
            <a:r>
              <a:rPr lang="hu-HU" altLang="hu-HU" sz="2400" dirty="0"/>
              <a:t> </a:t>
            </a:r>
            <a:r>
              <a:rPr lang="hu-HU" altLang="hu-HU" sz="2400" b="1" dirty="0" err="1"/>
              <a:t>vup</a:t>
            </a:r>
            <a:r>
              <a:rPr lang="hu-HU" altLang="hu-HU" sz="2400" dirty="0"/>
              <a:t>|</a:t>
            </a:r>
          </a:p>
          <a:p>
            <a:pPr>
              <a:spcBef>
                <a:spcPct val="0"/>
              </a:spcBef>
              <a:buClrTx/>
              <a:buSzTx/>
              <a:buFontTx/>
              <a:buNone/>
            </a:pPr>
            <a:r>
              <a:rPr lang="hu-HU" altLang="hu-HU" sz="2400" b="1" dirty="0"/>
              <a:t>v</a:t>
            </a:r>
            <a:r>
              <a:rPr lang="hu-HU" altLang="hu-HU" sz="2400" dirty="0"/>
              <a:t> = </a:t>
            </a:r>
            <a:r>
              <a:rPr lang="hu-HU" altLang="hu-HU" sz="2400" b="1" dirty="0"/>
              <a:t>w</a:t>
            </a:r>
            <a:r>
              <a:rPr lang="hu-HU" altLang="hu-HU" sz="2400" dirty="0"/>
              <a:t> </a:t>
            </a:r>
            <a:r>
              <a:rPr lang="hu-HU" altLang="hu-HU" sz="2400" dirty="0">
                <a:sym typeface="Symbol" pitchFamily="18" charset="2"/>
              </a:rPr>
              <a:t></a:t>
            </a:r>
            <a:r>
              <a:rPr lang="hu-HU" altLang="hu-HU" sz="2400" dirty="0"/>
              <a:t> </a:t>
            </a:r>
            <a:r>
              <a:rPr lang="hu-HU" altLang="hu-HU" sz="2400" b="1" dirty="0"/>
              <a:t>u</a:t>
            </a:r>
          </a:p>
        </p:txBody>
      </p:sp>
      <p:sp>
        <p:nvSpPr>
          <p:cNvPr id="23567" name="Rectangle 108"/>
          <p:cNvSpPr>
            <a:spLocks noChangeArrowheads="1"/>
          </p:cNvSpPr>
          <p:nvPr/>
        </p:nvSpPr>
        <p:spPr bwMode="auto">
          <a:xfrm>
            <a:off x="1979613" y="4297363"/>
            <a:ext cx="283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a:t>[</a:t>
            </a:r>
            <a:r>
              <a:rPr lang="en-US" altLang="hu-HU" sz="2400" i="1"/>
              <a:t>x</a:t>
            </a:r>
            <a:r>
              <a:rPr lang="en-GB" altLang="hu-HU" sz="2400" i="1"/>
              <a:t>’</a:t>
            </a:r>
            <a:r>
              <a:rPr lang="en-US" altLang="hu-HU" sz="2400" i="1"/>
              <a:t>,y’,z’,</a:t>
            </a:r>
            <a:r>
              <a:rPr lang="en-US" altLang="hu-HU" sz="2400"/>
              <a:t>1] = [</a:t>
            </a:r>
            <a:r>
              <a:rPr lang="en-US" altLang="hu-HU" sz="2400" i="1"/>
              <a:t>x,y,z,</a:t>
            </a:r>
            <a:r>
              <a:rPr lang="en-US" altLang="hu-HU" sz="2400"/>
              <a:t>1] </a:t>
            </a:r>
            <a:endParaRPr lang="hu-HU" altLang="hu-HU" sz="2400"/>
          </a:p>
        </p:txBody>
      </p:sp>
      <p:sp>
        <p:nvSpPr>
          <p:cNvPr id="23568" name="Text Box 109"/>
          <p:cNvSpPr txBox="1">
            <a:spLocks noChangeArrowheads="1"/>
          </p:cNvSpPr>
          <p:nvPr/>
        </p:nvSpPr>
        <p:spPr bwMode="auto">
          <a:xfrm>
            <a:off x="7308850" y="3170238"/>
            <a:ext cx="15605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u</a:t>
            </a:r>
            <a:r>
              <a:rPr lang="hu-HU" altLang="hu-HU" sz="2400" i="1" baseline="-25000"/>
              <a:t>x</a:t>
            </a:r>
            <a:r>
              <a:rPr lang="hu-HU" altLang="hu-HU" sz="2400" i="1"/>
              <a:t>  u</a:t>
            </a:r>
            <a:r>
              <a:rPr lang="hu-HU" altLang="hu-HU" sz="2400" i="1" baseline="-25000"/>
              <a:t>y</a:t>
            </a:r>
            <a:r>
              <a:rPr lang="hu-HU" altLang="hu-HU" sz="2400" i="1"/>
              <a:t>  u</a:t>
            </a:r>
            <a:r>
              <a:rPr lang="hu-HU" altLang="hu-HU" sz="2400" i="1" baseline="-25000"/>
              <a:t>z</a:t>
            </a:r>
            <a:r>
              <a:rPr lang="hu-HU" altLang="hu-HU" sz="2400" baseline="-25000"/>
              <a:t>    </a:t>
            </a:r>
            <a:r>
              <a:rPr lang="hu-HU" altLang="hu-HU" sz="2400"/>
              <a:t>0</a:t>
            </a:r>
          </a:p>
          <a:p>
            <a:pPr>
              <a:spcBef>
                <a:spcPct val="0"/>
              </a:spcBef>
              <a:buClrTx/>
              <a:buSzTx/>
              <a:buFontTx/>
              <a:buNone/>
            </a:pPr>
            <a:r>
              <a:rPr lang="hu-HU" altLang="hu-HU" sz="2400" i="1"/>
              <a:t>v</a:t>
            </a:r>
            <a:r>
              <a:rPr lang="hu-HU" altLang="hu-HU" sz="2400" i="1" baseline="-25000"/>
              <a:t>x   </a:t>
            </a:r>
            <a:r>
              <a:rPr lang="hu-HU" altLang="hu-HU" sz="2400" i="1"/>
              <a:t>v</a:t>
            </a:r>
            <a:r>
              <a:rPr lang="hu-HU" altLang="hu-HU" sz="2400" i="1" baseline="-25000"/>
              <a:t>y</a:t>
            </a:r>
            <a:r>
              <a:rPr lang="hu-HU" altLang="hu-HU" sz="2400" i="1"/>
              <a:t>  v</a:t>
            </a:r>
            <a:r>
              <a:rPr lang="hu-HU" altLang="hu-HU" sz="2400" i="1" baseline="-25000"/>
              <a:t>z</a:t>
            </a:r>
            <a:r>
              <a:rPr lang="hu-HU" altLang="hu-HU" sz="2400" baseline="-25000"/>
              <a:t>     </a:t>
            </a:r>
            <a:r>
              <a:rPr lang="hu-HU" altLang="hu-HU" sz="2400"/>
              <a:t>0</a:t>
            </a:r>
          </a:p>
          <a:p>
            <a:pPr>
              <a:spcBef>
                <a:spcPct val="0"/>
              </a:spcBef>
              <a:buClrTx/>
              <a:buSzTx/>
              <a:buFontTx/>
              <a:buNone/>
            </a:pPr>
            <a:r>
              <a:rPr lang="hu-HU" altLang="hu-HU" sz="2400" i="1"/>
              <a:t>w</a:t>
            </a:r>
            <a:r>
              <a:rPr lang="hu-HU" altLang="hu-HU" sz="2400" i="1" baseline="-25000"/>
              <a:t>x </a:t>
            </a:r>
            <a:r>
              <a:rPr lang="hu-HU" altLang="hu-HU" sz="2400" i="1"/>
              <a:t>w</a:t>
            </a:r>
            <a:r>
              <a:rPr lang="hu-HU" altLang="hu-HU" sz="2400" i="1" baseline="-25000"/>
              <a:t>y</a:t>
            </a:r>
            <a:r>
              <a:rPr lang="hu-HU" altLang="hu-HU" sz="2400" i="1"/>
              <a:t> w</a:t>
            </a:r>
            <a:r>
              <a:rPr lang="hu-HU" altLang="hu-HU" sz="2400" i="1" baseline="-25000"/>
              <a:t>z</a:t>
            </a:r>
            <a:r>
              <a:rPr lang="hu-HU" altLang="hu-HU" sz="2400" baseline="-25000"/>
              <a:t>    </a:t>
            </a:r>
            <a:r>
              <a:rPr lang="hu-HU" altLang="hu-HU" sz="2400"/>
              <a:t>0</a:t>
            </a:r>
          </a:p>
          <a:p>
            <a:pPr>
              <a:spcBef>
                <a:spcPct val="0"/>
              </a:spcBef>
              <a:buClrTx/>
              <a:buSzTx/>
              <a:buFontTx/>
              <a:buNone/>
            </a:pPr>
            <a:r>
              <a:rPr lang="hu-HU" altLang="hu-HU" sz="2400"/>
              <a:t>0    0   0   1</a:t>
            </a:r>
            <a:endParaRPr lang="hu-HU" altLang="hu-HU" sz="2400" baseline="-25000"/>
          </a:p>
        </p:txBody>
      </p:sp>
      <p:sp>
        <p:nvSpPr>
          <p:cNvPr id="23569" name="AutoShape 110"/>
          <p:cNvSpPr>
            <a:spLocks noChangeArrowheads="1"/>
          </p:cNvSpPr>
          <p:nvPr/>
        </p:nvSpPr>
        <p:spPr bwMode="auto">
          <a:xfrm>
            <a:off x="7308850" y="3241675"/>
            <a:ext cx="1524000" cy="1524000"/>
          </a:xfrm>
          <a:prstGeom prst="bracketPair">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570" name="Rectangle 111"/>
          <p:cNvSpPr>
            <a:spLocks noChangeArrowheads="1"/>
          </p:cNvSpPr>
          <p:nvPr/>
        </p:nvSpPr>
        <p:spPr bwMode="auto">
          <a:xfrm>
            <a:off x="8705850" y="295275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23571" name="Line 112"/>
          <p:cNvSpPr>
            <a:spLocks noChangeShapeType="1"/>
          </p:cNvSpPr>
          <p:nvPr/>
        </p:nvSpPr>
        <p:spPr bwMode="auto">
          <a:xfrm flipV="1">
            <a:off x="1600200" y="1089025"/>
            <a:ext cx="379413" cy="785813"/>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13"/>
          <p:cNvGrpSpPr>
            <a:grpSpLocks/>
          </p:cNvGrpSpPr>
          <p:nvPr/>
        </p:nvGrpSpPr>
        <p:grpSpPr bwMode="auto">
          <a:xfrm>
            <a:off x="749300" y="752475"/>
            <a:ext cx="1296988" cy="1925638"/>
            <a:chOff x="484" y="391"/>
            <a:chExt cx="817" cy="1213"/>
          </a:xfrm>
        </p:grpSpPr>
        <p:sp>
          <p:nvSpPr>
            <p:cNvPr id="23598" name="Line 114"/>
            <p:cNvSpPr>
              <a:spLocks noChangeShapeType="1"/>
            </p:cNvSpPr>
            <p:nvPr/>
          </p:nvSpPr>
          <p:spPr bwMode="auto">
            <a:xfrm>
              <a:off x="647" y="1001"/>
              <a:ext cx="324" cy="22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3599" name="Group 115"/>
            <p:cNvGrpSpPr>
              <a:grpSpLocks/>
            </p:cNvGrpSpPr>
            <p:nvPr/>
          </p:nvGrpSpPr>
          <p:grpSpPr bwMode="auto">
            <a:xfrm>
              <a:off x="484" y="391"/>
              <a:ext cx="817" cy="1213"/>
              <a:chOff x="323" y="332"/>
              <a:chExt cx="817" cy="1213"/>
            </a:xfrm>
          </p:grpSpPr>
          <p:sp>
            <p:nvSpPr>
              <p:cNvPr id="23600" name="Line 116"/>
              <p:cNvSpPr>
                <a:spLocks noChangeShapeType="1"/>
              </p:cNvSpPr>
              <p:nvPr/>
            </p:nvSpPr>
            <p:spPr bwMode="auto">
              <a:xfrm flipV="1">
                <a:off x="486" y="867"/>
                <a:ext cx="324" cy="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601" name="Oval 117"/>
              <p:cNvSpPr>
                <a:spLocks noChangeArrowheads="1"/>
              </p:cNvSpPr>
              <p:nvPr/>
            </p:nvSpPr>
            <p:spPr bwMode="auto">
              <a:xfrm>
                <a:off x="718" y="892"/>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solidFill>
                    <a:schemeClr val="bg1"/>
                  </a:solidFill>
                </a:endParaRPr>
              </a:p>
            </p:txBody>
          </p:sp>
          <p:sp>
            <p:nvSpPr>
              <p:cNvPr id="23602" name="Oval 118"/>
              <p:cNvSpPr>
                <a:spLocks noChangeArrowheads="1"/>
              </p:cNvSpPr>
              <p:nvPr/>
            </p:nvSpPr>
            <p:spPr bwMode="auto">
              <a:xfrm>
                <a:off x="779" y="942"/>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603" name="Freeform 119"/>
              <p:cNvSpPr>
                <a:spLocks/>
              </p:cNvSpPr>
              <p:nvPr/>
            </p:nvSpPr>
            <p:spPr bwMode="auto">
              <a:xfrm>
                <a:off x="779" y="766"/>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4" name="Freeform 120"/>
              <p:cNvSpPr>
                <a:spLocks/>
              </p:cNvSpPr>
              <p:nvPr/>
            </p:nvSpPr>
            <p:spPr bwMode="auto">
              <a:xfrm>
                <a:off x="810" y="785"/>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5" name="Freeform 121"/>
              <p:cNvSpPr>
                <a:spLocks/>
              </p:cNvSpPr>
              <p:nvPr/>
            </p:nvSpPr>
            <p:spPr bwMode="auto">
              <a:xfrm>
                <a:off x="779" y="1144"/>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6" name="Freeform 122"/>
              <p:cNvSpPr>
                <a:spLocks/>
              </p:cNvSpPr>
              <p:nvPr/>
            </p:nvSpPr>
            <p:spPr bwMode="auto">
              <a:xfrm>
                <a:off x="779" y="1144"/>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7" name="Freeform 123"/>
              <p:cNvSpPr>
                <a:spLocks/>
              </p:cNvSpPr>
              <p:nvPr/>
            </p:nvSpPr>
            <p:spPr bwMode="auto">
              <a:xfrm>
                <a:off x="779" y="1144"/>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8" name="Freeform 124"/>
              <p:cNvSpPr>
                <a:spLocks/>
              </p:cNvSpPr>
              <p:nvPr/>
            </p:nvSpPr>
            <p:spPr bwMode="auto">
              <a:xfrm>
                <a:off x="795" y="753"/>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609" name="Text Box 125"/>
              <p:cNvSpPr txBox="1">
                <a:spLocks noChangeArrowheads="1"/>
              </p:cNvSpPr>
              <p:nvPr/>
            </p:nvSpPr>
            <p:spPr bwMode="auto">
              <a:xfrm>
                <a:off x="323" y="332"/>
                <a:ext cx="3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eye</a:t>
                </a:r>
              </a:p>
            </p:txBody>
          </p:sp>
          <p:sp>
            <p:nvSpPr>
              <p:cNvPr id="23610" name="Line 126"/>
              <p:cNvSpPr>
                <a:spLocks noChangeShapeType="1"/>
              </p:cNvSpPr>
              <p:nvPr/>
            </p:nvSpPr>
            <p:spPr bwMode="auto">
              <a:xfrm flipH="1" flipV="1">
                <a:off x="451" y="942"/>
                <a:ext cx="415" cy="12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611" name="Line 127"/>
              <p:cNvSpPr>
                <a:spLocks noChangeShapeType="1"/>
              </p:cNvSpPr>
              <p:nvPr/>
            </p:nvSpPr>
            <p:spPr bwMode="auto">
              <a:xfrm>
                <a:off x="851" y="1052"/>
                <a:ext cx="288" cy="336"/>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612" name="Line 128"/>
              <p:cNvSpPr>
                <a:spLocks noChangeShapeType="1"/>
              </p:cNvSpPr>
              <p:nvPr/>
            </p:nvSpPr>
            <p:spPr bwMode="auto">
              <a:xfrm flipV="1">
                <a:off x="851" y="668"/>
                <a:ext cx="96" cy="384"/>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613" name="Rectangle 129"/>
              <p:cNvSpPr>
                <a:spLocks noChangeArrowheads="1"/>
              </p:cNvSpPr>
              <p:nvPr/>
            </p:nvSpPr>
            <p:spPr bwMode="auto">
              <a:xfrm>
                <a:off x="414" y="68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dirty="0"/>
                  <a:t>w</a:t>
                </a:r>
              </a:p>
            </p:txBody>
          </p:sp>
          <p:sp>
            <p:nvSpPr>
              <p:cNvPr id="23614" name="Rectangle 130"/>
              <p:cNvSpPr>
                <a:spLocks noChangeArrowheads="1"/>
              </p:cNvSpPr>
              <p:nvPr/>
            </p:nvSpPr>
            <p:spPr bwMode="auto">
              <a:xfrm>
                <a:off x="917" y="125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u</a:t>
                </a:r>
              </a:p>
            </p:txBody>
          </p:sp>
          <p:sp>
            <p:nvSpPr>
              <p:cNvPr id="23615" name="Rectangle 131"/>
              <p:cNvSpPr>
                <a:spLocks noChangeArrowheads="1"/>
              </p:cNvSpPr>
              <p:nvPr/>
            </p:nvSpPr>
            <p:spPr bwMode="auto">
              <a:xfrm>
                <a:off x="803" y="4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p>
            </p:txBody>
          </p:sp>
        </p:grpSp>
      </p:grpSp>
      <p:sp>
        <p:nvSpPr>
          <p:cNvPr id="23573" name="Line 132"/>
          <p:cNvSpPr>
            <a:spLocks noChangeShapeType="1"/>
          </p:cNvSpPr>
          <p:nvPr/>
        </p:nvSpPr>
        <p:spPr bwMode="auto">
          <a:xfrm>
            <a:off x="1587500" y="1904999"/>
            <a:ext cx="2382838" cy="1179513"/>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74" name="AutoShape 133"/>
          <p:cNvSpPr>
            <a:spLocks noChangeArrowheads="1"/>
          </p:cNvSpPr>
          <p:nvPr/>
        </p:nvSpPr>
        <p:spPr bwMode="auto">
          <a:xfrm>
            <a:off x="4787900" y="3230563"/>
            <a:ext cx="2387600" cy="1524000"/>
          </a:xfrm>
          <a:prstGeom prst="bracketPair">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575" name="Text Box 134"/>
          <p:cNvSpPr txBox="1">
            <a:spLocks noChangeArrowheads="1"/>
          </p:cNvSpPr>
          <p:nvPr/>
        </p:nvSpPr>
        <p:spPr bwMode="auto">
          <a:xfrm>
            <a:off x="4787900" y="3241675"/>
            <a:ext cx="23685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1        0       </a:t>
            </a:r>
            <a:r>
              <a:rPr lang="hu-HU" altLang="hu-HU" sz="2400" dirty="0" err="1"/>
              <a:t>0</a:t>
            </a:r>
            <a:r>
              <a:rPr lang="hu-HU" altLang="hu-HU" sz="2400" baseline="-25000" dirty="0"/>
              <a:t>        </a:t>
            </a:r>
            <a:r>
              <a:rPr lang="hu-HU" altLang="hu-HU" sz="2400" dirty="0" err="1"/>
              <a:t>0</a:t>
            </a:r>
            <a:endParaRPr lang="hu-HU" altLang="hu-HU" sz="2400" dirty="0"/>
          </a:p>
          <a:p>
            <a:pPr>
              <a:spcBef>
                <a:spcPct val="0"/>
              </a:spcBef>
              <a:buClrTx/>
              <a:buSzTx/>
              <a:buFontTx/>
              <a:buNone/>
            </a:pPr>
            <a:r>
              <a:rPr lang="hu-HU" altLang="hu-HU" sz="2400" dirty="0"/>
              <a:t>0</a:t>
            </a:r>
            <a:r>
              <a:rPr lang="hu-HU" altLang="hu-HU" sz="2400" baseline="-25000" dirty="0"/>
              <a:t>            </a:t>
            </a:r>
            <a:r>
              <a:rPr lang="hu-HU" altLang="hu-HU" sz="2400" dirty="0"/>
              <a:t>1       0</a:t>
            </a:r>
            <a:r>
              <a:rPr lang="hu-HU" altLang="hu-HU" sz="2400" baseline="-25000" dirty="0"/>
              <a:t>        </a:t>
            </a:r>
            <a:r>
              <a:rPr lang="hu-HU" altLang="hu-HU" sz="2400" dirty="0" err="1"/>
              <a:t>0</a:t>
            </a:r>
            <a:endParaRPr lang="hu-HU" altLang="hu-HU" sz="2400" dirty="0"/>
          </a:p>
          <a:p>
            <a:pPr>
              <a:spcBef>
                <a:spcPct val="0"/>
              </a:spcBef>
              <a:buClrTx/>
              <a:buSzTx/>
              <a:buFontTx/>
              <a:buNone/>
            </a:pPr>
            <a:r>
              <a:rPr lang="hu-HU" altLang="hu-HU" sz="2400" dirty="0"/>
              <a:t>0 </a:t>
            </a:r>
            <a:r>
              <a:rPr lang="hu-HU" altLang="hu-HU" sz="2400" baseline="-25000" dirty="0"/>
              <a:t>           </a:t>
            </a:r>
            <a:r>
              <a:rPr lang="hu-HU" altLang="hu-HU" sz="2400" dirty="0" err="1"/>
              <a:t>0</a:t>
            </a:r>
            <a:r>
              <a:rPr lang="hu-HU" altLang="hu-HU" sz="2400" dirty="0"/>
              <a:t>       1</a:t>
            </a:r>
            <a:r>
              <a:rPr lang="hu-HU" altLang="hu-HU" sz="2400" baseline="-25000" dirty="0"/>
              <a:t>        </a:t>
            </a:r>
            <a:r>
              <a:rPr lang="hu-HU" altLang="hu-HU" sz="2400" dirty="0"/>
              <a:t>0</a:t>
            </a:r>
          </a:p>
          <a:p>
            <a:pPr>
              <a:spcBef>
                <a:spcPct val="0"/>
              </a:spcBef>
              <a:buClrTx/>
              <a:buSzTx/>
              <a:buFontTx/>
              <a:buNone/>
            </a:pPr>
            <a:r>
              <a:rPr lang="hu-HU" altLang="hu-HU" sz="2400" dirty="0" err="1"/>
              <a:t>-eye</a:t>
            </a:r>
            <a:r>
              <a:rPr lang="hu-HU" altLang="hu-HU" sz="2400" i="1" baseline="-25000" dirty="0" err="1"/>
              <a:t>x</a:t>
            </a:r>
            <a:r>
              <a:rPr lang="hu-HU" altLang="hu-HU" sz="2400" baseline="-25000" dirty="0"/>
              <a:t> </a:t>
            </a:r>
            <a:r>
              <a:rPr lang="hu-HU" altLang="hu-HU" sz="2400" dirty="0" err="1"/>
              <a:t>-eye</a:t>
            </a:r>
            <a:r>
              <a:rPr lang="hu-HU" altLang="hu-HU" sz="2400" i="1" baseline="-25000" dirty="0" err="1"/>
              <a:t>y</a:t>
            </a:r>
            <a:r>
              <a:rPr lang="hu-HU" altLang="hu-HU" sz="2400" dirty="0"/>
              <a:t> </a:t>
            </a:r>
            <a:r>
              <a:rPr lang="hu-HU" altLang="hu-HU" sz="2400" dirty="0" err="1"/>
              <a:t>-eye</a:t>
            </a:r>
            <a:r>
              <a:rPr lang="hu-HU" altLang="hu-HU" sz="2400" i="1" baseline="-25000" dirty="0" err="1"/>
              <a:t>z</a:t>
            </a:r>
            <a:r>
              <a:rPr lang="hu-HU" altLang="hu-HU" sz="2400" baseline="-25000" dirty="0"/>
              <a:t> </a:t>
            </a:r>
            <a:r>
              <a:rPr lang="hu-HU" altLang="hu-HU" sz="2400" dirty="0"/>
              <a:t>1</a:t>
            </a:r>
          </a:p>
        </p:txBody>
      </p:sp>
      <p:grpSp>
        <p:nvGrpSpPr>
          <p:cNvPr id="4" name="Group 135"/>
          <p:cNvGrpSpPr>
            <a:grpSpLocks/>
          </p:cNvGrpSpPr>
          <p:nvPr/>
        </p:nvGrpSpPr>
        <p:grpSpPr bwMode="auto">
          <a:xfrm>
            <a:off x="503238" y="2917825"/>
            <a:ext cx="1290637" cy="1604963"/>
            <a:chOff x="317" y="1956"/>
            <a:chExt cx="813" cy="1011"/>
          </a:xfrm>
        </p:grpSpPr>
        <p:sp>
          <p:nvSpPr>
            <p:cNvPr id="23581" name="Line 136"/>
            <p:cNvSpPr>
              <a:spLocks noChangeShapeType="1"/>
            </p:cNvSpPr>
            <p:nvPr/>
          </p:nvSpPr>
          <p:spPr bwMode="auto">
            <a:xfrm>
              <a:off x="600" y="2588"/>
              <a:ext cx="318" cy="227"/>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2" name="Line 137"/>
            <p:cNvSpPr>
              <a:spLocks noChangeShapeType="1"/>
            </p:cNvSpPr>
            <p:nvPr/>
          </p:nvSpPr>
          <p:spPr bwMode="auto">
            <a:xfrm flipV="1">
              <a:off x="607" y="2497"/>
              <a:ext cx="356" cy="101"/>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3" name="Line 138"/>
            <p:cNvSpPr>
              <a:spLocks noChangeShapeType="1"/>
            </p:cNvSpPr>
            <p:nvPr/>
          </p:nvSpPr>
          <p:spPr bwMode="auto">
            <a:xfrm flipV="1">
              <a:off x="612" y="2205"/>
              <a:ext cx="0" cy="409"/>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584" name="Rectangle 139"/>
            <p:cNvSpPr>
              <a:spLocks noChangeArrowheads="1"/>
            </p:cNvSpPr>
            <p:nvPr/>
          </p:nvSpPr>
          <p:spPr bwMode="auto">
            <a:xfrm>
              <a:off x="317" y="195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w</a:t>
              </a:r>
            </a:p>
          </p:txBody>
        </p:sp>
        <p:sp>
          <p:nvSpPr>
            <p:cNvPr id="23585" name="Rectangle 140"/>
            <p:cNvSpPr>
              <a:spLocks noChangeArrowheads="1"/>
            </p:cNvSpPr>
            <p:nvPr/>
          </p:nvSpPr>
          <p:spPr bwMode="auto">
            <a:xfrm>
              <a:off x="691" y="2679"/>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u</a:t>
              </a:r>
            </a:p>
          </p:txBody>
        </p:sp>
        <p:sp>
          <p:nvSpPr>
            <p:cNvPr id="23586" name="Rectangle 141"/>
            <p:cNvSpPr>
              <a:spLocks noChangeArrowheads="1"/>
            </p:cNvSpPr>
            <p:nvPr/>
          </p:nvSpPr>
          <p:spPr bwMode="auto">
            <a:xfrm>
              <a:off x="918" y="23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p>
          </p:txBody>
        </p:sp>
        <p:grpSp>
          <p:nvGrpSpPr>
            <p:cNvPr id="23587" name="Group 142"/>
            <p:cNvGrpSpPr>
              <a:grpSpLocks/>
            </p:cNvGrpSpPr>
            <p:nvPr/>
          </p:nvGrpSpPr>
          <p:grpSpPr bwMode="auto">
            <a:xfrm rot="5400000">
              <a:off x="359" y="2138"/>
              <a:ext cx="525" cy="517"/>
              <a:chOff x="-68" y="2020"/>
              <a:chExt cx="525" cy="517"/>
            </a:xfrm>
          </p:grpSpPr>
          <p:sp>
            <p:nvSpPr>
              <p:cNvPr id="23588" name="Line 143"/>
              <p:cNvSpPr>
                <a:spLocks noChangeShapeType="1"/>
              </p:cNvSpPr>
              <p:nvPr/>
            </p:nvSpPr>
            <p:spPr bwMode="auto">
              <a:xfrm flipV="1">
                <a:off x="-68" y="2134"/>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589" name="Oval 144"/>
              <p:cNvSpPr>
                <a:spLocks noChangeArrowheads="1"/>
              </p:cNvSpPr>
              <p:nvPr/>
            </p:nvSpPr>
            <p:spPr bwMode="auto">
              <a:xfrm>
                <a:off x="236" y="2159"/>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590" name="Oval 145"/>
              <p:cNvSpPr>
                <a:spLocks noChangeArrowheads="1"/>
              </p:cNvSpPr>
              <p:nvPr/>
            </p:nvSpPr>
            <p:spPr bwMode="auto">
              <a:xfrm>
                <a:off x="297" y="2209"/>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591" name="Freeform 146"/>
              <p:cNvSpPr>
                <a:spLocks/>
              </p:cNvSpPr>
              <p:nvPr/>
            </p:nvSpPr>
            <p:spPr bwMode="auto">
              <a:xfrm>
                <a:off x="297" y="2033"/>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2" name="Freeform 147"/>
              <p:cNvSpPr>
                <a:spLocks/>
              </p:cNvSpPr>
              <p:nvPr/>
            </p:nvSpPr>
            <p:spPr bwMode="auto">
              <a:xfrm>
                <a:off x="328" y="2052"/>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3" name="Freeform 148"/>
              <p:cNvSpPr>
                <a:spLocks/>
              </p:cNvSpPr>
              <p:nvPr/>
            </p:nvSpPr>
            <p:spPr bwMode="auto">
              <a:xfrm>
                <a:off x="297" y="2411"/>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4" name="Freeform 149"/>
              <p:cNvSpPr>
                <a:spLocks/>
              </p:cNvSpPr>
              <p:nvPr/>
            </p:nvSpPr>
            <p:spPr bwMode="auto">
              <a:xfrm>
                <a:off x="297" y="2411"/>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5" name="Freeform 150"/>
              <p:cNvSpPr>
                <a:spLocks/>
              </p:cNvSpPr>
              <p:nvPr/>
            </p:nvSpPr>
            <p:spPr bwMode="auto">
              <a:xfrm>
                <a:off x="297" y="2411"/>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6" name="Freeform 151"/>
              <p:cNvSpPr>
                <a:spLocks/>
              </p:cNvSpPr>
              <p:nvPr/>
            </p:nvSpPr>
            <p:spPr bwMode="auto">
              <a:xfrm>
                <a:off x="313" y="2020"/>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597" name="Line 152"/>
              <p:cNvSpPr>
                <a:spLocks noChangeShapeType="1"/>
              </p:cNvSpPr>
              <p:nvPr/>
            </p:nvSpPr>
            <p:spPr bwMode="auto">
              <a:xfrm>
                <a:off x="-68" y="2296"/>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3577" name="Text Box 153"/>
          <p:cNvSpPr txBox="1">
            <a:spLocks noChangeArrowheads="1"/>
          </p:cNvSpPr>
          <p:nvPr/>
        </p:nvSpPr>
        <p:spPr bwMode="auto">
          <a:xfrm>
            <a:off x="7308850" y="4897438"/>
            <a:ext cx="1573213"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u</a:t>
            </a:r>
            <a:r>
              <a:rPr lang="hu-HU" altLang="hu-HU" sz="2400" i="1" baseline="-25000"/>
              <a:t>x</a:t>
            </a:r>
            <a:r>
              <a:rPr lang="hu-HU" altLang="hu-HU" sz="2400" i="1"/>
              <a:t>  </a:t>
            </a:r>
            <a:r>
              <a:rPr lang="en-GB" altLang="hu-HU" sz="2400" i="1"/>
              <a:t>v</a:t>
            </a:r>
            <a:r>
              <a:rPr lang="en-GB" altLang="hu-HU" sz="2400" i="1" baseline="-25000"/>
              <a:t>x</a:t>
            </a:r>
            <a:r>
              <a:rPr lang="hu-HU" altLang="hu-HU" sz="2400" i="1"/>
              <a:t>  </a:t>
            </a:r>
            <a:r>
              <a:rPr lang="en-GB" altLang="hu-HU" sz="2400" i="1"/>
              <a:t>w</a:t>
            </a:r>
            <a:r>
              <a:rPr lang="en-GB" altLang="hu-HU" sz="2400" i="1" baseline="-25000"/>
              <a:t>x</a:t>
            </a:r>
            <a:r>
              <a:rPr lang="hu-HU" altLang="hu-HU" sz="2400" baseline="-25000"/>
              <a:t>   </a:t>
            </a:r>
            <a:r>
              <a:rPr lang="hu-HU" altLang="hu-HU" sz="2400"/>
              <a:t>0</a:t>
            </a:r>
          </a:p>
          <a:p>
            <a:pPr>
              <a:spcBef>
                <a:spcPct val="0"/>
              </a:spcBef>
              <a:buClrTx/>
              <a:buSzTx/>
              <a:buFontTx/>
              <a:buNone/>
            </a:pPr>
            <a:r>
              <a:rPr lang="en-GB" altLang="hu-HU" sz="2400" i="1"/>
              <a:t>u</a:t>
            </a:r>
            <a:r>
              <a:rPr lang="en-GB" altLang="hu-HU" sz="2400" i="1" baseline="-25000"/>
              <a:t>y</a:t>
            </a:r>
            <a:r>
              <a:rPr lang="hu-HU" altLang="hu-HU" sz="2400" i="1" baseline="-25000"/>
              <a:t>   </a:t>
            </a:r>
            <a:r>
              <a:rPr lang="hu-HU" altLang="hu-HU" sz="2400" i="1"/>
              <a:t>v</a:t>
            </a:r>
            <a:r>
              <a:rPr lang="hu-HU" altLang="hu-HU" sz="2400" i="1" baseline="-25000"/>
              <a:t>y</a:t>
            </a:r>
            <a:r>
              <a:rPr lang="hu-HU" altLang="hu-HU" sz="2400" i="1"/>
              <a:t>  </a:t>
            </a:r>
            <a:r>
              <a:rPr lang="en-GB" altLang="hu-HU" sz="2400" i="1"/>
              <a:t>w</a:t>
            </a:r>
            <a:r>
              <a:rPr lang="en-GB" altLang="hu-HU" sz="2400" i="1" baseline="-25000"/>
              <a:t>y</a:t>
            </a:r>
            <a:r>
              <a:rPr lang="hu-HU" altLang="hu-HU" sz="2400" baseline="-25000"/>
              <a:t>   </a:t>
            </a:r>
            <a:r>
              <a:rPr lang="hu-HU" altLang="hu-HU" sz="2400"/>
              <a:t>0</a:t>
            </a:r>
          </a:p>
          <a:p>
            <a:pPr>
              <a:spcBef>
                <a:spcPct val="0"/>
              </a:spcBef>
              <a:buClrTx/>
              <a:buSzTx/>
              <a:buFontTx/>
              <a:buNone/>
            </a:pPr>
            <a:r>
              <a:rPr lang="en-GB" altLang="hu-HU" sz="2400" i="1"/>
              <a:t>u</a:t>
            </a:r>
            <a:r>
              <a:rPr lang="en-GB" altLang="hu-HU" sz="2400" i="1" baseline="-25000"/>
              <a:t>z</a:t>
            </a:r>
            <a:r>
              <a:rPr lang="hu-HU" altLang="hu-HU" sz="2400" i="1" baseline="-25000"/>
              <a:t> </a:t>
            </a:r>
            <a:r>
              <a:rPr lang="en-GB" altLang="hu-HU" sz="2400" i="1" baseline="-25000"/>
              <a:t>  </a:t>
            </a:r>
            <a:r>
              <a:rPr lang="en-GB" altLang="hu-HU" sz="2400" i="1"/>
              <a:t>v</a:t>
            </a:r>
            <a:r>
              <a:rPr lang="en-GB" altLang="hu-HU" sz="2400" i="1" baseline="-25000"/>
              <a:t>z</a:t>
            </a:r>
            <a:r>
              <a:rPr lang="hu-HU" altLang="hu-HU" sz="2400" i="1"/>
              <a:t> </a:t>
            </a:r>
            <a:r>
              <a:rPr lang="en-GB" altLang="hu-HU" sz="2400" i="1"/>
              <a:t> </a:t>
            </a:r>
            <a:r>
              <a:rPr lang="hu-HU" altLang="hu-HU" sz="2400" i="1"/>
              <a:t>w</a:t>
            </a:r>
            <a:r>
              <a:rPr lang="hu-HU" altLang="hu-HU" sz="2400" i="1" baseline="-25000"/>
              <a:t>z</a:t>
            </a:r>
            <a:r>
              <a:rPr lang="hu-HU" altLang="hu-HU" sz="2400" baseline="-25000"/>
              <a:t>    </a:t>
            </a:r>
            <a:r>
              <a:rPr lang="hu-HU" altLang="hu-HU" sz="2400"/>
              <a:t>0</a:t>
            </a:r>
          </a:p>
          <a:p>
            <a:pPr>
              <a:spcBef>
                <a:spcPct val="0"/>
              </a:spcBef>
              <a:buClrTx/>
              <a:buSzTx/>
              <a:buFontTx/>
              <a:buNone/>
            </a:pPr>
            <a:r>
              <a:rPr lang="hu-HU" altLang="hu-HU" sz="2400"/>
              <a:t>0    0   0   1</a:t>
            </a:r>
            <a:endParaRPr lang="hu-HU" altLang="hu-HU" sz="2400" baseline="-25000"/>
          </a:p>
        </p:txBody>
      </p:sp>
      <p:sp>
        <p:nvSpPr>
          <p:cNvPr id="23578" name="AutoShape 154"/>
          <p:cNvSpPr>
            <a:spLocks noChangeArrowheads="1"/>
          </p:cNvSpPr>
          <p:nvPr/>
        </p:nvSpPr>
        <p:spPr bwMode="auto">
          <a:xfrm>
            <a:off x="7308850" y="4968875"/>
            <a:ext cx="1524000" cy="1524000"/>
          </a:xfrm>
          <a:prstGeom prst="bracketPair">
            <a:avLst>
              <a:gd name="adj" fmla="val 16667"/>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3579" name="Line 155"/>
          <p:cNvSpPr>
            <a:spLocks noChangeShapeType="1"/>
          </p:cNvSpPr>
          <p:nvPr/>
        </p:nvSpPr>
        <p:spPr bwMode="auto">
          <a:xfrm>
            <a:off x="4211638" y="2954338"/>
            <a:ext cx="47879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 name="Cím 2"/>
          <p:cNvSpPr>
            <a:spLocks noGrp="1"/>
          </p:cNvSpPr>
          <p:nvPr>
            <p:ph type="title"/>
          </p:nvPr>
        </p:nvSpPr>
        <p:spPr>
          <a:xfrm>
            <a:off x="3322638" y="274638"/>
            <a:ext cx="5364162" cy="1143000"/>
          </a:xfrm>
        </p:spPr>
        <p:txBody>
          <a:bodyPr/>
          <a:lstStyle/>
          <a:p>
            <a:r>
              <a:rPr lang="hu-HU" dirty="0" err="1" smtClean="0">
                <a:solidFill>
                  <a:srgbClr val="FF0000"/>
                </a:solidFill>
              </a:rPr>
              <a:t>View</a:t>
            </a:r>
            <a:r>
              <a:rPr lang="hu-HU" dirty="0" smtClean="0">
                <a:solidFill>
                  <a:srgbClr val="FF0000"/>
                </a:solidFill>
              </a:rPr>
              <a:t> </a:t>
            </a:r>
            <a:r>
              <a:rPr lang="en-US" dirty="0" smtClean="0">
                <a:solidFill>
                  <a:srgbClr val="FF0000"/>
                </a:solidFill>
              </a:rPr>
              <a:t>transformation</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77778E-7 4.25399E-6 L -0.07083 0.29377 " pathEditMode="relative" rAng="0" ptsTypes="AA">
                                      <p:cBhvr>
                                        <p:cTn id="6" dur="2000" fill="hold"/>
                                        <p:tgtEl>
                                          <p:spTgt spid="2"/>
                                        </p:tgtEl>
                                        <p:attrNameLst>
                                          <p:attrName>ppt_x</p:attrName>
                                          <p:attrName>ppt_y</p:attrName>
                                        </p:attrNameLst>
                                      </p:cBhvr>
                                      <p:rCtr x="-3542" y="1468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Csoportba foglalás 2"/>
          <p:cNvGrpSpPr/>
          <p:nvPr/>
        </p:nvGrpSpPr>
        <p:grpSpPr>
          <a:xfrm>
            <a:off x="533400" y="2246313"/>
            <a:ext cx="833438" cy="820737"/>
            <a:chOff x="533400" y="2246313"/>
            <a:chExt cx="833438" cy="820737"/>
          </a:xfrm>
        </p:grpSpPr>
        <p:sp>
          <p:nvSpPr>
            <p:cNvPr id="24578"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79"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80"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4581"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4582"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3"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4"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5"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6"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7"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4588" name="Line 12"/>
          <p:cNvSpPr>
            <a:spLocks noChangeShapeType="1"/>
          </p:cNvSpPr>
          <p:nvPr/>
        </p:nvSpPr>
        <p:spPr bwMode="auto">
          <a:xfrm flipH="1">
            <a:off x="1371600" y="2667000"/>
            <a:ext cx="2362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89" name="Line 13"/>
          <p:cNvSpPr>
            <a:spLocks noChangeShapeType="1"/>
          </p:cNvSpPr>
          <p:nvPr/>
        </p:nvSpPr>
        <p:spPr bwMode="auto">
          <a:xfrm flipV="1">
            <a:off x="1371600" y="1524000"/>
            <a:ext cx="220980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0" name="Line 14"/>
          <p:cNvSpPr>
            <a:spLocks noChangeShapeType="1"/>
          </p:cNvSpPr>
          <p:nvPr/>
        </p:nvSpPr>
        <p:spPr bwMode="auto">
          <a:xfrm>
            <a:off x="1371600" y="2667000"/>
            <a:ext cx="23622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1" name="Line 15"/>
          <p:cNvSpPr>
            <a:spLocks noChangeShapeType="1"/>
          </p:cNvSpPr>
          <p:nvPr/>
        </p:nvSpPr>
        <p:spPr bwMode="auto">
          <a:xfrm>
            <a:off x="1905000" y="1676400"/>
            <a:ext cx="0" cy="1905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2" name="Line 16"/>
          <p:cNvSpPr>
            <a:spLocks noChangeShapeType="1"/>
          </p:cNvSpPr>
          <p:nvPr/>
        </p:nvSpPr>
        <p:spPr bwMode="auto">
          <a:xfrm>
            <a:off x="3131839" y="1509904"/>
            <a:ext cx="0" cy="1919096"/>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593" name="Rectangle 17"/>
          <p:cNvSpPr>
            <a:spLocks noChangeArrowheads="1"/>
          </p:cNvSpPr>
          <p:nvPr/>
        </p:nvSpPr>
        <p:spPr bwMode="auto">
          <a:xfrm>
            <a:off x="1752600" y="3581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fp</a:t>
            </a:r>
          </a:p>
        </p:txBody>
      </p:sp>
      <p:sp>
        <p:nvSpPr>
          <p:cNvPr id="24594" name="Rectangle 18"/>
          <p:cNvSpPr>
            <a:spLocks noChangeArrowheads="1"/>
          </p:cNvSpPr>
          <p:nvPr/>
        </p:nvSpPr>
        <p:spPr bwMode="auto">
          <a:xfrm>
            <a:off x="3131839" y="2713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err="1"/>
              <a:t>bp</a:t>
            </a:r>
            <a:endParaRPr lang="hu-HU" altLang="hu-HU" sz="2400" i="1" dirty="0"/>
          </a:p>
        </p:txBody>
      </p:sp>
      <p:sp>
        <p:nvSpPr>
          <p:cNvPr id="24605" name="Line 29"/>
          <p:cNvSpPr>
            <a:spLocks noChangeShapeType="1"/>
          </p:cNvSpPr>
          <p:nvPr/>
        </p:nvSpPr>
        <p:spPr bwMode="auto">
          <a:xfrm flipH="1" flipV="1">
            <a:off x="1458862" y="5105400"/>
            <a:ext cx="2274937" cy="95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06" name="Line 31"/>
          <p:cNvSpPr>
            <a:spLocks noChangeShapeType="1"/>
          </p:cNvSpPr>
          <p:nvPr/>
        </p:nvSpPr>
        <p:spPr bwMode="auto">
          <a:xfrm flipV="1">
            <a:off x="1458862" y="3627438"/>
            <a:ext cx="1672977" cy="147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7" name="Line 32"/>
          <p:cNvSpPr>
            <a:spLocks noChangeShapeType="1"/>
          </p:cNvSpPr>
          <p:nvPr/>
        </p:nvSpPr>
        <p:spPr bwMode="auto">
          <a:xfrm>
            <a:off x="1458863" y="5105400"/>
            <a:ext cx="1672976" cy="15999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8" name="Line 33"/>
          <p:cNvSpPr>
            <a:spLocks noChangeShapeType="1"/>
          </p:cNvSpPr>
          <p:nvPr/>
        </p:nvSpPr>
        <p:spPr bwMode="auto">
          <a:xfrm>
            <a:off x="1905000" y="4191000"/>
            <a:ext cx="0" cy="1905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09" name="Line 34"/>
          <p:cNvSpPr>
            <a:spLocks noChangeShapeType="1"/>
          </p:cNvSpPr>
          <p:nvPr/>
        </p:nvSpPr>
        <p:spPr bwMode="auto">
          <a:xfrm>
            <a:off x="3131839" y="3665278"/>
            <a:ext cx="0" cy="3040085"/>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10" name="Text Box 36"/>
          <p:cNvSpPr txBox="1">
            <a:spLocks noChangeArrowheads="1"/>
          </p:cNvSpPr>
          <p:nvPr/>
        </p:nvSpPr>
        <p:spPr bwMode="auto">
          <a:xfrm>
            <a:off x="228600" y="5715000"/>
            <a:ext cx="15087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90 </a:t>
            </a:r>
            <a:r>
              <a:rPr lang="hu-HU" altLang="hu-HU" sz="2400" dirty="0" err="1" smtClean="0"/>
              <a:t>degrees</a:t>
            </a:r>
            <a:endParaRPr lang="hu-HU" altLang="hu-HU" sz="2400" dirty="0"/>
          </a:p>
        </p:txBody>
      </p:sp>
      <p:sp>
        <p:nvSpPr>
          <p:cNvPr id="24611" name="Text Box 37"/>
          <p:cNvSpPr txBox="1">
            <a:spLocks noChangeArrowheads="1"/>
          </p:cNvSpPr>
          <p:nvPr/>
        </p:nvSpPr>
        <p:spPr bwMode="auto">
          <a:xfrm>
            <a:off x="3990975" y="3246438"/>
            <a:ext cx="515302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r>
              <a:rPr lang="en-US" altLang="hu-HU" sz="2400"/>
              <a:t>/</a:t>
            </a:r>
            <a:r>
              <a:rPr lang="hu-HU" altLang="hu-HU" sz="2400"/>
              <a:t>(</a:t>
            </a:r>
            <a:r>
              <a:rPr lang="en-US" altLang="hu-HU" sz="2400"/>
              <a:t>tg(</a:t>
            </a:r>
            <a:r>
              <a:rPr lang="en-US" altLang="hu-HU" sz="2400" i="1"/>
              <a:t>fov</a:t>
            </a:r>
            <a:r>
              <a:rPr lang="en-US" altLang="hu-HU" sz="2400"/>
              <a:t>/2)·</a:t>
            </a:r>
            <a:r>
              <a:rPr lang="hu-HU" altLang="hu-HU" sz="2400" i="1"/>
              <a:t>asp</a:t>
            </a:r>
            <a:r>
              <a:rPr lang="hu-HU" altLang="hu-HU" sz="2400"/>
              <a:t>)          0               0      0</a:t>
            </a:r>
          </a:p>
          <a:p>
            <a:pPr>
              <a:spcBef>
                <a:spcPct val="0"/>
              </a:spcBef>
              <a:buClrTx/>
              <a:buSzTx/>
              <a:buFontTx/>
              <a:buNone/>
            </a:pPr>
            <a:r>
              <a:rPr lang="hu-HU" altLang="hu-HU" sz="2400"/>
              <a:t>           0               </a:t>
            </a:r>
            <a:r>
              <a:rPr lang="en-US" altLang="hu-HU" sz="2400"/>
              <a:t>1/tg(</a:t>
            </a:r>
            <a:r>
              <a:rPr lang="en-US" altLang="hu-HU" sz="2400" i="1"/>
              <a:t>fov</a:t>
            </a:r>
            <a:r>
              <a:rPr lang="en-US" altLang="hu-HU" sz="2400"/>
              <a:t>/2)</a:t>
            </a:r>
            <a:r>
              <a:rPr lang="hu-HU" altLang="hu-HU" sz="2400"/>
              <a:t>        0      0</a:t>
            </a:r>
          </a:p>
          <a:p>
            <a:pPr>
              <a:spcBef>
                <a:spcPct val="0"/>
              </a:spcBef>
              <a:buClrTx/>
              <a:buSzTx/>
              <a:buFontTx/>
              <a:buNone/>
            </a:pPr>
            <a:r>
              <a:rPr lang="hu-HU" altLang="hu-HU" sz="2400"/>
              <a:t>           0                        0              1      0</a:t>
            </a:r>
          </a:p>
          <a:p>
            <a:pPr>
              <a:spcBef>
                <a:spcPct val="0"/>
              </a:spcBef>
              <a:buClrTx/>
              <a:buSzTx/>
              <a:buFontTx/>
              <a:buNone/>
            </a:pPr>
            <a:r>
              <a:rPr lang="en-US" altLang="hu-HU" sz="2400"/>
              <a:t>           0                        0              0</a:t>
            </a:r>
            <a:r>
              <a:rPr lang="hu-HU" altLang="hu-HU" sz="2400"/>
              <a:t>      1</a:t>
            </a:r>
          </a:p>
          <a:p>
            <a:pPr>
              <a:spcBef>
                <a:spcPct val="0"/>
              </a:spcBef>
              <a:buClrTx/>
              <a:buSzTx/>
              <a:buFontTx/>
              <a:buNone/>
            </a:pPr>
            <a:endParaRPr lang="hu-HU" altLang="hu-HU" sz="2400" baseline="-25000"/>
          </a:p>
        </p:txBody>
      </p:sp>
      <p:sp>
        <p:nvSpPr>
          <p:cNvPr id="24612" name="AutoShape 38"/>
          <p:cNvSpPr>
            <a:spLocks noChangeArrowheads="1"/>
          </p:cNvSpPr>
          <p:nvPr/>
        </p:nvSpPr>
        <p:spPr bwMode="auto">
          <a:xfrm>
            <a:off x="4038600" y="3170238"/>
            <a:ext cx="4962525" cy="1676400"/>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4613" name="Rectangle 39"/>
          <p:cNvSpPr>
            <a:spLocks noChangeArrowheads="1"/>
          </p:cNvSpPr>
          <p:nvPr/>
        </p:nvSpPr>
        <p:spPr bwMode="auto">
          <a:xfrm>
            <a:off x="6400800" y="2636838"/>
            <a:ext cx="830263"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b="1"/>
              <a:t>T</a:t>
            </a:r>
            <a:r>
              <a:rPr lang="en-US" altLang="hu-HU" sz="2400" baseline="-25000"/>
              <a:t>norm</a:t>
            </a:r>
            <a:endParaRPr lang="hu-HU" altLang="hu-HU" sz="2400" baseline="-25000"/>
          </a:p>
        </p:txBody>
      </p:sp>
      <p:sp>
        <p:nvSpPr>
          <p:cNvPr id="24615" name="Rectangle 41"/>
          <p:cNvSpPr>
            <a:spLocks noChangeArrowheads="1"/>
          </p:cNvSpPr>
          <p:nvPr/>
        </p:nvSpPr>
        <p:spPr bwMode="auto">
          <a:xfrm>
            <a:off x="3238500" y="1866900"/>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err="1"/>
              <a:t>bp</a:t>
            </a:r>
            <a:r>
              <a:rPr lang="en-US" altLang="hu-HU" sz="2000" dirty="0"/>
              <a:t>·</a:t>
            </a:r>
            <a:r>
              <a:rPr lang="en-US" altLang="hu-HU" sz="2400" dirty="0" err="1"/>
              <a:t>tg</a:t>
            </a:r>
            <a:r>
              <a:rPr lang="en-US" altLang="hu-HU" sz="2400" dirty="0"/>
              <a:t>(</a:t>
            </a:r>
            <a:r>
              <a:rPr lang="en-US" altLang="hu-HU" sz="2400" i="1" dirty="0" err="1"/>
              <a:t>fov</a:t>
            </a:r>
            <a:r>
              <a:rPr lang="en-US" altLang="hu-HU" sz="2400" dirty="0"/>
              <a:t>/2)</a:t>
            </a:r>
            <a:endParaRPr lang="hu-HU" altLang="hu-HU" sz="2400" dirty="0"/>
          </a:p>
        </p:txBody>
      </p:sp>
      <p:sp>
        <p:nvSpPr>
          <p:cNvPr id="2" name="Cím 1"/>
          <p:cNvSpPr>
            <a:spLocks noGrp="1"/>
          </p:cNvSpPr>
          <p:nvPr>
            <p:ph type="title"/>
          </p:nvPr>
        </p:nvSpPr>
        <p:spPr/>
        <p:txBody>
          <a:bodyPr/>
          <a:lstStyle/>
          <a:p>
            <a:r>
              <a:rPr lang="en-US" dirty="0" smtClean="0">
                <a:solidFill>
                  <a:srgbClr val="FF0000"/>
                </a:solidFill>
              </a:rPr>
              <a:t>Normalization of the field of view</a:t>
            </a:r>
            <a:endParaRPr lang="en-US" dirty="0">
              <a:solidFill>
                <a:srgbClr val="FF0000"/>
              </a:solidFill>
            </a:endParaRPr>
          </a:p>
        </p:txBody>
      </p:sp>
      <p:grpSp>
        <p:nvGrpSpPr>
          <p:cNvPr id="41" name="Csoportba foglalás 40"/>
          <p:cNvGrpSpPr/>
          <p:nvPr/>
        </p:nvGrpSpPr>
        <p:grpSpPr>
          <a:xfrm>
            <a:off x="575556" y="4695031"/>
            <a:ext cx="833438" cy="820737"/>
            <a:chOff x="533400" y="2246313"/>
            <a:chExt cx="833438" cy="820737"/>
          </a:xfrm>
        </p:grpSpPr>
        <p:sp>
          <p:nvSpPr>
            <p:cNvPr id="42"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5"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6"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7"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52" name="Szabadkézi sokszög 51"/>
          <p:cNvSpPr/>
          <p:nvPr/>
        </p:nvSpPr>
        <p:spPr>
          <a:xfrm>
            <a:off x="1696598" y="2511846"/>
            <a:ext cx="77213" cy="308472"/>
          </a:xfrm>
          <a:custGeom>
            <a:avLst/>
            <a:gdLst>
              <a:gd name="connsiteX0" fmla="*/ 0 w 133447"/>
              <a:gd name="connsiteY0" fmla="*/ 308472 h 308472"/>
              <a:gd name="connsiteX1" fmla="*/ 132202 w 133447"/>
              <a:gd name="connsiteY1" fmla="*/ 154236 h 308472"/>
              <a:gd name="connsiteX2" fmla="*/ 55084 w 133447"/>
              <a:gd name="connsiteY2" fmla="*/ 0 h 308472"/>
              <a:gd name="connsiteX0" fmla="*/ 0 w 132233"/>
              <a:gd name="connsiteY0" fmla="*/ 308472 h 308472"/>
              <a:gd name="connsiteX1" fmla="*/ 132202 w 132233"/>
              <a:gd name="connsiteY1" fmla="*/ 154236 h 308472"/>
              <a:gd name="connsiteX2" fmla="*/ 11016 w 132233"/>
              <a:gd name="connsiteY2" fmla="*/ 0 h 308472"/>
              <a:gd name="connsiteX0" fmla="*/ 0 w 77213"/>
              <a:gd name="connsiteY0" fmla="*/ 308472 h 308472"/>
              <a:gd name="connsiteX1" fmla="*/ 77118 w 77213"/>
              <a:gd name="connsiteY1" fmla="*/ 143219 h 308472"/>
              <a:gd name="connsiteX2" fmla="*/ 11016 w 77213"/>
              <a:gd name="connsiteY2" fmla="*/ 0 h 308472"/>
            </a:gdLst>
            <a:ahLst/>
            <a:cxnLst>
              <a:cxn ang="0">
                <a:pos x="connsiteX0" y="connsiteY0"/>
              </a:cxn>
              <a:cxn ang="0">
                <a:pos x="connsiteX1" y="connsiteY1"/>
              </a:cxn>
              <a:cxn ang="0">
                <a:pos x="connsiteX2" y="connsiteY2"/>
              </a:cxn>
            </a:cxnLst>
            <a:rect l="l" t="t" r="r" b="b"/>
            <a:pathLst>
              <a:path w="77213" h="308472">
                <a:moveTo>
                  <a:pt x="0" y="308472"/>
                </a:moveTo>
                <a:cubicBezTo>
                  <a:pt x="61510" y="257060"/>
                  <a:pt x="75282" y="194631"/>
                  <a:pt x="77118" y="143219"/>
                </a:cubicBezTo>
                <a:cubicBezTo>
                  <a:pt x="78954" y="91807"/>
                  <a:pt x="54165" y="51412"/>
                  <a:pt x="11016"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3" name="Téglalap 52"/>
          <p:cNvSpPr/>
          <p:nvPr/>
        </p:nvSpPr>
        <p:spPr>
          <a:xfrm>
            <a:off x="1447972" y="1962090"/>
            <a:ext cx="497252" cy="400110"/>
          </a:xfrm>
          <a:prstGeom prst="rect">
            <a:avLst/>
          </a:prstGeom>
        </p:spPr>
        <p:txBody>
          <a:bodyPr wrap="none">
            <a:spAutoFit/>
          </a:bodyPr>
          <a:lstStyle/>
          <a:p>
            <a:r>
              <a:rPr lang="en-US" altLang="hu-HU" i="1" dirty="0" err="1">
                <a:solidFill>
                  <a:srgbClr val="FF0000"/>
                </a:solidFill>
              </a:rPr>
              <a:t>fov</a:t>
            </a:r>
            <a:endParaRPr lang="en-US" dirty="0">
              <a:solidFill>
                <a:srgbClr val="FF0000"/>
              </a:solidFill>
            </a:endParaRPr>
          </a:p>
        </p:txBody>
      </p:sp>
      <p:sp>
        <p:nvSpPr>
          <p:cNvPr id="54" name="Szabadkézi sokszög 53"/>
          <p:cNvSpPr/>
          <p:nvPr/>
        </p:nvSpPr>
        <p:spPr>
          <a:xfrm>
            <a:off x="1691960" y="4895380"/>
            <a:ext cx="99203" cy="418641"/>
          </a:xfrm>
          <a:custGeom>
            <a:avLst/>
            <a:gdLst>
              <a:gd name="connsiteX0" fmla="*/ 0 w 133447"/>
              <a:gd name="connsiteY0" fmla="*/ 308472 h 308472"/>
              <a:gd name="connsiteX1" fmla="*/ 132202 w 133447"/>
              <a:gd name="connsiteY1" fmla="*/ 154236 h 308472"/>
              <a:gd name="connsiteX2" fmla="*/ 55084 w 133447"/>
              <a:gd name="connsiteY2" fmla="*/ 0 h 308472"/>
              <a:gd name="connsiteX0" fmla="*/ 0 w 132233"/>
              <a:gd name="connsiteY0" fmla="*/ 308472 h 308472"/>
              <a:gd name="connsiteX1" fmla="*/ 132202 w 132233"/>
              <a:gd name="connsiteY1" fmla="*/ 154236 h 308472"/>
              <a:gd name="connsiteX2" fmla="*/ 11016 w 132233"/>
              <a:gd name="connsiteY2" fmla="*/ 0 h 308472"/>
              <a:gd name="connsiteX0" fmla="*/ 0 w 77213"/>
              <a:gd name="connsiteY0" fmla="*/ 308472 h 308472"/>
              <a:gd name="connsiteX1" fmla="*/ 77118 w 77213"/>
              <a:gd name="connsiteY1" fmla="*/ 143219 h 308472"/>
              <a:gd name="connsiteX2" fmla="*/ 11016 w 77213"/>
              <a:gd name="connsiteY2" fmla="*/ 0 h 308472"/>
              <a:gd name="connsiteX0" fmla="*/ 0 w 99831"/>
              <a:gd name="connsiteY0" fmla="*/ 352540 h 352540"/>
              <a:gd name="connsiteX1" fmla="*/ 99151 w 99831"/>
              <a:gd name="connsiteY1" fmla="*/ 143219 h 352540"/>
              <a:gd name="connsiteX2" fmla="*/ 33049 w 99831"/>
              <a:gd name="connsiteY2" fmla="*/ 0 h 352540"/>
              <a:gd name="connsiteX0" fmla="*/ 0 w 99203"/>
              <a:gd name="connsiteY0" fmla="*/ 418641 h 418641"/>
              <a:gd name="connsiteX1" fmla="*/ 99151 w 99203"/>
              <a:gd name="connsiteY1" fmla="*/ 209320 h 418641"/>
              <a:gd name="connsiteX2" fmla="*/ 11016 w 99203"/>
              <a:gd name="connsiteY2" fmla="*/ 0 h 418641"/>
            </a:gdLst>
            <a:ahLst/>
            <a:cxnLst>
              <a:cxn ang="0">
                <a:pos x="connsiteX0" y="connsiteY0"/>
              </a:cxn>
              <a:cxn ang="0">
                <a:pos x="connsiteX1" y="connsiteY1"/>
              </a:cxn>
              <a:cxn ang="0">
                <a:pos x="connsiteX2" y="connsiteY2"/>
              </a:cxn>
            </a:cxnLst>
            <a:rect l="l" t="t" r="r" b="b"/>
            <a:pathLst>
              <a:path w="99203" h="418641">
                <a:moveTo>
                  <a:pt x="0" y="418641"/>
                </a:moveTo>
                <a:cubicBezTo>
                  <a:pt x="61510" y="367229"/>
                  <a:pt x="97315" y="279093"/>
                  <a:pt x="99151" y="209320"/>
                </a:cubicBezTo>
                <a:cubicBezTo>
                  <a:pt x="100987" y="139547"/>
                  <a:pt x="54165" y="51412"/>
                  <a:pt x="11016"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5" name="Téglalap 54"/>
          <p:cNvSpPr/>
          <p:nvPr/>
        </p:nvSpPr>
        <p:spPr>
          <a:xfrm>
            <a:off x="1466558" y="4385408"/>
            <a:ext cx="441146" cy="400110"/>
          </a:xfrm>
          <a:prstGeom prst="rect">
            <a:avLst/>
          </a:prstGeom>
        </p:spPr>
        <p:txBody>
          <a:bodyPr wrap="none">
            <a:spAutoFit/>
          </a:bodyPr>
          <a:lstStyle/>
          <a:p>
            <a:r>
              <a:rPr lang="hu-HU" altLang="hu-HU" dirty="0" smtClean="0">
                <a:solidFill>
                  <a:srgbClr val="FF0000"/>
                </a:solidFill>
              </a:rPr>
              <a:t>90</a:t>
            </a:r>
            <a:endParaRPr lang="en-US" dirty="0">
              <a:solidFill>
                <a:srgbClr val="FF0000"/>
              </a:solidFill>
            </a:endParaRPr>
          </a:p>
        </p:txBody>
      </p:sp>
      <p:sp>
        <p:nvSpPr>
          <p:cNvPr id="56" name="Text Box 104"/>
          <p:cNvSpPr txBox="1">
            <a:spLocks noChangeArrowheads="1"/>
          </p:cNvSpPr>
          <p:nvPr/>
        </p:nvSpPr>
        <p:spPr bwMode="auto">
          <a:xfrm>
            <a:off x="3569292" y="2238375"/>
            <a:ext cx="30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smtClean="0"/>
              <a:t>z</a:t>
            </a:r>
            <a:endParaRPr lang="hu-HU" altLang="hu-HU" sz="2400" i="1" dirty="0"/>
          </a:p>
        </p:txBody>
      </p:sp>
      <p:sp>
        <p:nvSpPr>
          <p:cNvPr id="57" name="Text Box 104"/>
          <p:cNvSpPr txBox="1">
            <a:spLocks noChangeArrowheads="1"/>
          </p:cNvSpPr>
          <p:nvPr/>
        </p:nvSpPr>
        <p:spPr bwMode="auto">
          <a:xfrm>
            <a:off x="3563888" y="4689140"/>
            <a:ext cx="304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smtClean="0"/>
              <a:t>z</a:t>
            </a:r>
            <a:endParaRPr lang="hu-HU" altLang="hu-HU" sz="2400" i="1" dirty="0"/>
          </a:p>
        </p:txBody>
      </p:sp>
      <p:sp>
        <p:nvSpPr>
          <p:cNvPr id="58" name="Line 12"/>
          <p:cNvSpPr>
            <a:spLocks noChangeShapeType="1"/>
          </p:cNvSpPr>
          <p:nvPr/>
        </p:nvSpPr>
        <p:spPr bwMode="auto">
          <a:xfrm flipV="1">
            <a:off x="1355725" y="1591134"/>
            <a:ext cx="11919" cy="199026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 name="Text Box 104"/>
          <p:cNvSpPr txBox="1">
            <a:spLocks noChangeArrowheads="1"/>
          </p:cNvSpPr>
          <p:nvPr/>
        </p:nvSpPr>
        <p:spPr bwMode="auto">
          <a:xfrm>
            <a:off x="991561" y="1422209"/>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a:t>y</a:t>
            </a:r>
          </a:p>
        </p:txBody>
      </p:sp>
      <p:sp>
        <p:nvSpPr>
          <p:cNvPr id="60" name="Rectangle 18"/>
          <p:cNvSpPr>
            <a:spLocks noChangeArrowheads="1"/>
          </p:cNvSpPr>
          <p:nvPr/>
        </p:nvSpPr>
        <p:spPr bwMode="auto">
          <a:xfrm>
            <a:off x="3115226" y="5121226"/>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err="1"/>
              <a:t>bp</a:t>
            </a:r>
            <a:endParaRPr lang="hu-HU" altLang="hu-HU" sz="2400" i="1" dirty="0"/>
          </a:p>
        </p:txBody>
      </p:sp>
      <p:sp>
        <p:nvSpPr>
          <p:cNvPr id="61" name="Rectangle 18"/>
          <p:cNvSpPr>
            <a:spLocks noChangeArrowheads="1"/>
          </p:cNvSpPr>
          <p:nvPr/>
        </p:nvSpPr>
        <p:spPr bwMode="auto">
          <a:xfrm>
            <a:off x="3254958" y="411580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err="1"/>
              <a:t>bp</a:t>
            </a:r>
            <a:endParaRPr lang="hu-HU" altLang="hu-HU" sz="2400" i="1" dirty="0"/>
          </a:p>
        </p:txBody>
      </p:sp>
      <p:cxnSp>
        <p:nvCxnSpPr>
          <p:cNvPr id="5" name="Egyenes összekötő nyíllal 4"/>
          <p:cNvCxnSpPr/>
          <p:nvPr/>
        </p:nvCxnSpPr>
        <p:spPr>
          <a:xfrm>
            <a:off x="3203848" y="1772816"/>
            <a:ext cx="0" cy="893266"/>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Egyenes összekötő nyíllal 61"/>
          <p:cNvCxnSpPr/>
          <p:nvPr/>
        </p:nvCxnSpPr>
        <p:spPr>
          <a:xfrm>
            <a:off x="3203848" y="3627438"/>
            <a:ext cx="0" cy="1508335"/>
          </a:xfrm>
          <a:prstGeom prst="straightConnector1">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0199" name="Rectangle 39"/>
          <p:cNvSpPr>
            <a:spLocks noGrp="1" noChangeArrowheads="1"/>
          </p:cNvSpPr>
          <p:nvPr>
            <p:ph type="title"/>
          </p:nvPr>
        </p:nvSpPr>
        <p:spPr>
          <a:xfrm>
            <a:off x="3584574" y="224644"/>
            <a:ext cx="5559425" cy="1143000"/>
          </a:xfrm>
        </p:spPr>
        <p:txBody>
          <a:bodyPr>
            <a:normAutofit fontScale="90000"/>
          </a:bodyPr>
          <a:lstStyle/>
          <a:p>
            <a:pPr>
              <a:defRPr/>
            </a:pPr>
            <a:r>
              <a:rPr lang="en-US" dirty="0" smtClean="0">
                <a:solidFill>
                  <a:srgbClr val="FF0000"/>
                </a:solidFill>
              </a:rPr>
              <a:t>Perspective transformation</a:t>
            </a:r>
            <a:endParaRPr lang="hu-HU" dirty="0" smtClean="0">
              <a:solidFill>
                <a:srgbClr val="FF0000"/>
              </a:solidFill>
            </a:endParaRPr>
          </a:p>
        </p:txBody>
      </p:sp>
      <p:cxnSp>
        <p:nvCxnSpPr>
          <p:cNvPr id="51" name="Egyenes összekötő nyíllal 50"/>
          <p:cNvCxnSpPr>
            <a:stCxn id="65" idx="0"/>
          </p:cNvCxnSpPr>
          <p:nvPr/>
        </p:nvCxnSpPr>
        <p:spPr>
          <a:xfrm flipV="1">
            <a:off x="1385888" y="2433264"/>
            <a:ext cx="0" cy="7164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Freeform 2"/>
          <p:cNvSpPr>
            <a:spLocks/>
          </p:cNvSpPr>
          <p:nvPr/>
        </p:nvSpPr>
        <p:spPr bwMode="auto">
          <a:xfrm>
            <a:off x="1668463" y="2087674"/>
            <a:ext cx="762000" cy="21336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53" name="Line 13"/>
          <p:cNvSpPr>
            <a:spLocks noChangeShapeType="1"/>
          </p:cNvSpPr>
          <p:nvPr/>
        </p:nvSpPr>
        <p:spPr bwMode="auto">
          <a:xfrm flipH="1">
            <a:off x="1363663" y="3154474"/>
            <a:ext cx="152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14"/>
          <p:cNvSpPr>
            <a:spLocks noChangeShapeType="1"/>
          </p:cNvSpPr>
          <p:nvPr/>
        </p:nvSpPr>
        <p:spPr bwMode="auto">
          <a:xfrm flipV="1">
            <a:off x="1363663" y="2087674"/>
            <a:ext cx="10668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15"/>
          <p:cNvSpPr>
            <a:spLocks noChangeShapeType="1"/>
          </p:cNvSpPr>
          <p:nvPr/>
        </p:nvSpPr>
        <p:spPr bwMode="auto">
          <a:xfrm>
            <a:off x="1363663" y="3154474"/>
            <a:ext cx="10668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16"/>
          <p:cNvSpPr>
            <a:spLocks noChangeShapeType="1"/>
          </p:cNvSpPr>
          <p:nvPr/>
        </p:nvSpPr>
        <p:spPr bwMode="auto">
          <a:xfrm>
            <a:off x="1668463" y="2240074"/>
            <a:ext cx="0" cy="19050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17"/>
          <p:cNvSpPr>
            <a:spLocks noChangeShapeType="1"/>
          </p:cNvSpPr>
          <p:nvPr/>
        </p:nvSpPr>
        <p:spPr bwMode="auto">
          <a:xfrm>
            <a:off x="2430463" y="2011474"/>
            <a:ext cx="0" cy="2209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Rectangle 18"/>
          <p:cNvSpPr>
            <a:spLocks noChangeArrowheads="1"/>
          </p:cNvSpPr>
          <p:nvPr/>
        </p:nvSpPr>
        <p:spPr bwMode="auto">
          <a:xfrm>
            <a:off x="1185863" y="3857737"/>
            <a:ext cx="522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hu-HU" altLang="hu-HU" sz="2400" i="1"/>
              <a:t>fp</a:t>
            </a:r>
          </a:p>
        </p:txBody>
      </p:sp>
      <p:sp>
        <p:nvSpPr>
          <p:cNvPr id="59" name="Rectangle 19"/>
          <p:cNvSpPr>
            <a:spLocks noChangeArrowheads="1"/>
          </p:cNvSpPr>
          <p:nvPr/>
        </p:nvSpPr>
        <p:spPr bwMode="auto">
          <a:xfrm>
            <a:off x="2435225" y="3760899"/>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hu-HU" altLang="hu-HU" sz="2400" i="1"/>
              <a:t>bp</a:t>
            </a:r>
          </a:p>
        </p:txBody>
      </p:sp>
      <p:sp>
        <p:nvSpPr>
          <p:cNvPr id="60" name="Line 21"/>
          <p:cNvSpPr>
            <a:spLocks noChangeShapeType="1"/>
          </p:cNvSpPr>
          <p:nvPr/>
        </p:nvSpPr>
        <p:spPr bwMode="auto">
          <a:xfrm flipV="1">
            <a:off x="7164388" y="2535845"/>
            <a:ext cx="0" cy="198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22"/>
          <p:cNvSpPr>
            <a:spLocks noChangeShapeType="1"/>
          </p:cNvSpPr>
          <p:nvPr/>
        </p:nvSpPr>
        <p:spPr bwMode="auto">
          <a:xfrm>
            <a:off x="6103938" y="3594212"/>
            <a:ext cx="2225675"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2" name="Rectangle 33"/>
          <p:cNvSpPr>
            <a:spLocks noChangeArrowheads="1"/>
          </p:cNvSpPr>
          <p:nvPr/>
        </p:nvSpPr>
        <p:spPr bwMode="auto">
          <a:xfrm>
            <a:off x="6319838" y="2729024"/>
            <a:ext cx="1726406" cy="175260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3" name="Rectangle 34"/>
          <p:cNvSpPr>
            <a:spLocks noChangeArrowheads="1"/>
          </p:cNvSpPr>
          <p:nvPr/>
        </p:nvSpPr>
        <p:spPr bwMode="auto">
          <a:xfrm>
            <a:off x="8132763" y="357198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65" name="Line 40"/>
          <p:cNvSpPr>
            <a:spLocks noChangeShapeType="1"/>
          </p:cNvSpPr>
          <p:nvPr/>
        </p:nvSpPr>
        <p:spPr bwMode="auto">
          <a:xfrm flipV="1">
            <a:off x="1385888" y="2540112"/>
            <a:ext cx="1306512" cy="60960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41"/>
          <p:cNvSpPr>
            <a:spLocks noChangeShapeType="1"/>
          </p:cNvSpPr>
          <p:nvPr/>
        </p:nvSpPr>
        <p:spPr bwMode="auto">
          <a:xfrm flipV="1">
            <a:off x="6130925" y="3140187"/>
            <a:ext cx="2162175"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Rectangle 43"/>
          <p:cNvSpPr>
            <a:spLocks noChangeArrowheads="1"/>
          </p:cNvSpPr>
          <p:nvPr/>
        </p:nvSpPr>
        <p:spPr bwMode="auto">
          <a:xfrm>
            <a:off x="2519363" y="2067037"/>
            <a:ext cx="2130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a:t>(</a:t>
            </a:r>
            <a:r>
              <a:rPr lang="hu-HU" altLang="hu-HU" sz="2400" dirty="0" err="1"/>
              <a:t>-</a:t>
            </a:r>
            <a:r>
              <a:rPr lang="hu-HU" altLang="hu-HU" sz="2400" i="1" dirty="0" err="1"/>
              <a:t>m</a:t>
            </a:r>
            <a:r>
              <a:rPr lang="en-US" altLang="hu-HU" sz="2400" i="1" dirty="0" err="1"/>
              <a:t>x</a:t>
            </a:r>
            <a:r>
              <a:rPr lang="en-US" altLang="hu-HU" sz="2000" dirty="0" err="1"/>
              <a:t>·</a:t>
            </a:r>
            <a:r>
              <a:rPr lang="en-US" altLang="hu-HU" sz="2400" i="1" dirty="0" err="1"/>
              <a:t>z</a:t>
            </a:r>
            <a:r>
              <a:rPr lang="en-US" altLang="hu-HU" sz="2400" dirty="0"/>
              <a:t>, </a:t>
            </a:r>
            <a:r>
              <a:rPr lang="hu-HU" altLang="hu-HU" sz="2400" dirty="0" err="1"/>
              <a:t>-</a:t>
            </a:r>
            <a:r>
              <a:rPr lang="hu-HU" altLang="hu-HU" sz="2400" i="1" dirty="0" err="1"/>
              <a:t>m</a:t>
            </a:r>
            <a:r>
              <a:rPr lang="en-US" altLang="hu-HU" sz="2400" i="1" dirty="0" err="1"/>
              <a:t>y</a:t>
            </a:r>
            <a:r>
              <a:rPr lang="en-US" altLang="hu-HU" sz="2000" i="1" dirty="0" err="1"/>
              <a:t>·</a:t>
            </a:r>
            <a:r>
              <a:rPr lang="en-US" altLang="hu-HU" sz="2400" i="1" dirty="0" err="1"/>
              <a:t>z</a:t>
            </a:r>
            <a:r>
              <a:rPr lang="en-US" altLang="hu-HU" sz="2400" dirty="0"/>
              <a:t>, </a:t>
            </a:r>
            <a:r>
              <a:rPr lang="en-US" altLang="hu-HU" sz="2400" i="1" dirty="0"/>
              <a:t>z</a:t>
            </a:r>
            <a:r>
              <a:rPr lang="en-US" altLang="hu-HU" sz="2400" dirty="0"/>
              <a:t>)</a:t>
            </a:r>
            <a:endParaRPr lang="hu-HU" altLang="hu-HU" sz="2400" dirty="0"/>
          </a:p>
        </p:txBody>
      </p:sp>
      <p:sp>
        <p:nvSpPr>
          <p:cNvPr id="68" name="Rectangle 44"/>
          <p:cNvSpPr>
            <a:spLocks noChangeArrowheads="1"/>
          </p:cNvSpPr>
          <p:nvPr/>
        </p:nvSpPr>
        <p:spPr bwMode="auto">
          <a:xfrm>
            <a:off x="7343140" y="2226898"/>
            <a:ext cx="15700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a:t>(</a:t>
            </a:r>
            <a:r>
              <a:rPr lang="hu-HU" altLang="hu-HU" sz="2400" i="1" dirty="0"/>
              <a:t>m</a:t>
            </a:r>
            <a:r>
              <a:rPr lang="en-US" altLang="hu-HU" sz="2400" i="1" dirty="0"/>
              <a:t>x, </a:t>
            </a:r>
            <a:r>
              <a:rPr lang="hu-HU" altLang="hu-HU" sz="2400" i="1" dirty="0"/>
              <a:t>m</a:t>
            </a:r>
            <a:r>
              <a:rPr lang="en-US" altLang="hu-HU" sz="2400" i="1" dirty="0"/>
              <a:t>y</a:t>
            </a:r>
            <a:r>
              <a:rPr lang="en-US" altLang="hu-HU" sz="2400" dirty="0"/>
              <a:t>, 1)</a:t>
            </a:r>
            <a:endParaRPr lang="hu-HU" altLang="hu-HU" sz="2400" dirty="0"/>
          </a:p>
        </p:txBody>
      </p:sp>
      <p:sp>
        <p:nvSpPr>
          <p:cNvPr id="69" name="Oval 45"/>
          <p:cNvSpPr>
            <a:spLocks noChangeArrowheads="1"/>
          </p:cNvSpPr>
          <p:nvPr/>
        </p:nvSpPr>
        <p:spPr bwMode="auto">
          <a:xfrm>
            <a:off x="2317750" y="2584562"/>
            <a:ext cx="231775" cy="217487"/>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0" name="Oval 46"/>
          <p:cNvSpPr>
            <a:spLocks noChangeArrowheads="1"/>
          </p:cNvSpPr>
          <p:nvPr/>
        </p:nvSpPr>
        <p:spPr bwMode="auto">
          <a:xfrm>
            <a:off x="1576388" y="2917937"/>
            <a:ext cx="231775" cy="217487"/>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1" name="Oval 47"/>
          <p:cNvSpPr>
            <a:spLocks noChangeArrowheads="1"/>
          </p:cNvSpPr>
          <p:nvPr/>
        </p:nvSpPr>
        <p:spPr bwMode="auto">
          <a:xfrm>
            <a:off x="7962900" y="3038587"/>
            <a:ext cx="231775" cy="217487"/>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2" name="Oval 48"/>
          <p:cNvSpPr>
            <a:spLocks noChangeArrowheads="1"/>
          </p:cNvSpPr>
          <p:nvPr/>
        </p:nvSpPr>
        <p:spPr bwMode="auto">
          <a:xfrm>
            <a:off x="6219825" y="3052874"/>
            <a:ext cx="231775" cy="217488"/>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3" name="Rectangle 49"/>
          <p:cNvSpPr>
            <a:spLocks noChangeArrowheads="1"/>
          </p:cNvSpPr>
          <p:nvPr/>
        </p:nvSpPr>
        <p:spPr bwMode="auto">
          <a:xfrm>
            <a:off x="5101431" y="2242773"/>
            <a:ext cx="16716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a:t>(</a:t>
            </a:r>
            <a:r>
              <a:rPr lang="hu-HU" altLang="hu-HU" sz="2400" i="1" dirty="0"/>
              <a:t>m</a:t>
            </a:r>
            <a:r>
              <a:rPr lang="en-US" altLang="hu-HU" sz="2400" i="1" dirty="0"/>
              <a:t>x, </a:t>
            </a:r>
            <a:r>
              <a:rPr lang="hu-HU" altLang="hu-HU" sz="2400" i="1" dirty="0"/>
              <a:t>m</a:t>
            </a:r>
            <a:r>
              <a:rPr lang="en-US" altLang="hu-HU" sz="2400" i="1" dirty="0"/>
              <a:t>y</a:t>
            </a:r>
            <a:r>
              <a:rPr lang="en-US" altLang="hu-HU" sz="2400" dirty="0"/>
              <a:t>, -1)</a:t>
            </a:r>
            <a:endParaRPr lang="hu-HU" altLang="hu-HU" sz="2400" dirty="0"/>
          </a:p>
        </p:txBody>
      </p:sp>
      <p:sp>
        <p:nvSpPr>
          <p:cNvPr id="74" name="Rectangle 50"/>
          <p:cNvSpPr>
            <a:spLocks noChangeArrowheads="1"/>
          </p:cNvSpPr>
          <p:nvPr/>
        </p:nvSpPr>
        <p:spPr bwMode="auto">
          <a:xfrm>
            <a:off x="287338" y="5237125"/>
            <a:ext cx="9144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600" dirty="0"/>
              <a:t>(</a:t>
            </a:r>
            <a:r>
              <a:rPr lang="hu-HU" altLang="hu-HU" sz="2600" dirty="0" err="1"/>
              <a:t>-</a:t>
            </a:r>
            <a:r>
              <a:rPr lang="hu-HU" altLang="hu-HU" sz="2600" i="1" dirty="0" err="1"/>
              <a:t>m</a:t>
            </a:r>
            <a:r>
              <a:rPr lang="en-US" altLang="hu-HU" sz="2600" i="1" dirty="0" err="1"/>
              <a:t>x</a:t>
            </a:r>
            <a:r>
              <a:rPr lang="en-US" altLang="hu-HU" sz="2600" dirty="0" err="1"/>
              <a:t>·</a:t>
            </a:r>
            <a:r>
              <a:rPr lang="en-US" altLang="hu-HU" sz="2600" i="1" dirty="0" err="1"/>
              <a:t>z</a:t>
            </a:r>
            <a:r>
              <a:rPr lang="en-US" altLang="hu-HU" sz="2600" dirty="0"/>
              <a:t>, </a:t>
            </a:r>
            <a:r>
              <a:rPr lang="hu-HU" altLang="hu-HU" sz="2600" dirty="0" err="1"/>
              <a:t>-</a:t>
            </a:r>
            <a:r>
              <a:rPr lang="hu-HU" altLang="hu-HU" sz="2600" i="1" dirty="0" err="1"/>
              <a:t>m</a:t>
            </a:r>
            <a:r>
              <a:rPr lang="en-US" altLang="hu-HU" sz="2600" i="1" dirty="0" err="1"/>
              <a:t>y·z</a:t>
            </a:r>
            <a:r>
              <a:rPr lang="en-US" altLang="hu-HU" sz="2600" dirty="0"/>
              <a:t>, </a:t>
            </a:r>
            <a:r>
              <a:rPr lang="en-US" altLang="hu-HU" sz="2600" i="1" dirty="0"/>
              <a:t>z</a:t>
            </a:r>
            <a:r>
              <a:rPr lang="en-US" altLang="hu-HU" sz="2600" dirty="0"/>
              <a:t>) </a:t>
            </a:r>
            <a:r>
              <a:rPr lang="hu-HU" altLang="hu-HU" sz="2600" dirty="0"/>
              <a:t>    </a:t>
            </a:r>
            <a:r>
              <a:rPr lang="en-US" altLang="hu-HU" sz="2600" dirty="0">
                <a:sym typeface="Wingdings" pitchFamily="2" charset="2"/>
              </a:rPr>
              <a:t></a:t>
            </a:r>
            <a:r>
              <a:rPr lang="hu-HU" altLang="hu-HU" sz="2600" dirty="0"/>
              <a:t>  </a:t>
            </a:r>
            <a:r>
              <a:rPr lang="en-US" altLang="hu-HU" sz="2600" dirty="0"/>
              <a:t>(</a:t>
            </a:r>
            <a:r>
              <a:rPr lang="hu-HU" altLang="hu-HU" sz="2600" i="1" dirty="0"/>
              <a:t>m</a:t>
            </a:r>
            <a:r>
              <a:rPr lang="en-US" altLang="hu-HU" sz="2600" i="1" dirty="0"/>
              <a:t>x</a:t>
            </a:r>
            <a:r>
              <a:rPr lang="en-US" altLang="hu-HU" sz="2600" dirty="0"/>
              <a:t>, </a:t>
            </a:r>
            <a:r>
              <a:rPr lang="hu-HU" altLang="hu-HU" sz="2600" i="1" dirty="0"/>
              <a:t>m</a:t>
            </a:r>
            <a:r>
              <a:rPr lang="en-US" altLang="hu-HU" sz="2600" i="1" dirty="0"/>
              <a:t>y</a:t>
            </a:r>
            <a:r>
              <a:rPr lang="en-US" altLang="hu-HU" sz="2600" dirty="0"/>
              <a:t>, </a:t>
            </a:r>
            <a:r>
              <a:rPr lang="en-US" altLang="hu-HU" sz="2600" i="1" dirty="0"/>
              <a:t>z*</a:t>
            </a:r>
            <a:r>
              <a:rPr lang="en-US" altLang="hu-HU" sz="2600" dirty="0"/>
              <a:t>)</a:t>
            </a:r>
            <a:endParaRPr lang="hu-HU" altLang="hu-HU" sz="2600" dirty="0"/>
          </a:p>
          <a:p>
            <a:pPr>
              <a:spcBef>
                <a:spcPct val="0"/>
              </a:spcBef>
              <a:buClrTx/>
              <a:buSzTx/>
              <a:buFontTx/>
              <a:buNone/>
            </a:pPr>
            <a:r>
              <a:rPr lang="en-US" altLang="hu-HU" sz="2600" dirty="0"/>
              <a:t>[</a:t>
            </a:r>
            <a:r>
              <a:rPr lang="hu-HU" altLang="hu-HU" sz="2600" dirty="0" err="1"/>
              <a:t>-</a:t>
            </a:r>
            <a:r>
              <a:rPr lang="hu-HU" altLang="hu-HU" sz="2600" i="1" dirty="0" err="1"/>
              <a:t>m</a:t>
            </a:r>
            <a:r>
              <a:rPr lang="en-US" altLang="hu-HU" sz="2600" i="1" dirty="0" err="1"/>
              <a:t>x</a:t>
            </a:r>
            <a:r>
              <a:rPr lang="en-US" altLang="hu-HU" sz="2600" dirty="0" err="1"/>
              <a:t>·</a:t>
            </a:r>
            <a:r>
              <a:rPr lang="en-US" altLang="hu-HU" sz="2600" i="1" dirty="0" err="1"/>
              <a:t>z</a:t>
            </a:r>
            <a:r>
              <a:rPr lang="en-US" altLang="hu-HU" sz="2600" dirty="0"/>
              <a:t>, </a:t>
            </a:r>
            <a:r>
              <a:rPr lang="hu-HU" altLang="hu-HU" sz="2600" dirty="0" err="1"/>
              <a:t>-</a:t>
            </a:r>
            <a:r>
              <a:rPr lang="hu-HU" altLang="hu-HU" sz="2600" i="1" dirty="0" err="1"/>
              <a:t>m</a:t>
            </a:r>
            <a:r>
              <a:rPr lang="en-US" altLang="hu-HU" sz="2600" i="1" dirty="0" err="1"/>
              <a:t>y·z</a:t>
            </a:r>
            <a:r>
              <a:rPr lang="en-US" altLang="hu-HU" sz="2600" dirty="0"/>
              <a:t>, </a:t>
            </a:r>
            <a:r>
              <a:rPr lang="en-US" altLang="hu-HU" sz="2600" i="1" dirty="0"/>
              <a:t>z,</a:t>
            </a:r>
            <a:r>
              <a:rPr lang="en-US" altLang="hu-HU" sz="2600" dirty="0"/>
              <a:t> 1] </a:t>
            </a:r>
            <a:r>
              <a:rPr lang="en-US" altLang="hu-HU" sz="2600" dirty="0">
                <a:sym typeface="Wingdings" pitchFamily="2" charset="2"/>
              </a:rPr>
              <a:t></a:t>
            </a:r>
            <a:r>
              <a:rPr lang="hu-HU" altLang="hu-HU" sz="2600" dirty="0"/>
              <a:t>  </a:t>
            </a:r>
            <a:r>
              <a:rPr lang="en-US" altLang="hu-HU" sz="2600" dirty="0"/>
              <a:t>[</a:t>
            </a:r>
            <a:r>
              <a:rPr lang="hu-HU" altLang="hu-HU" sz="2600" i="1" dirty="0"/>
              <a:t>m</a:t>
            </a:r>
            <a:r>
              <a:rPr lang="en-US" altLang="hu-HU" sz="2600" i="1" dirty="0"/>
              <a:t>x</a:t>
            </a:r>
            <a:r>
              <a:rPr lang="en-US" altLang="hu-HU" sz="2600" dirty="0"/>
              <a:t>, </a:t>
            </a:r>
            <a:r>
              <a:rPr lang="hu-HU" altLang="hu-HU" sz="2600" i="1" dirty="0"/>
              <a:t>m</a:t>
            </a:r>
            <a:r>
              <a:rPr lang="en-US" altLang="hu-HU" sz="2600" i="1" dirty="0"/>
              <a:t>y</a:t>
            </a:r>
            <a:r>
              <a:rPr lang="en-US" altLang="hu-HU" sz="2600" dirty="0"/>
              <a:t>, </a:t>
            </a:r>
            <a:r>
              <a:rPr lang="en-US" altLang="hu-HU" sz="2600" i="1" dirty="0"/>
              <a:t>z*</a:t>
            </a:r>
            <a:r>
              <a:rPr lang="en-US" altLang="hu-HU" sz="2600" dirty="0"/>
              <a:t>, 1] </a:t>
            </a:r>
            <a:r>
              <a:rPr lang="en-US" altLang="hu-HU" sz="2600" dirty="0">
                <a:sym typeface="Symbol" pitchFamily="18" charset="2"/>
              </a:rPr>
              <a:t> [</a:t>
            </a:r>
            <a:r>
              <a:rPr lang="hu-HU" altLang="hu-HU" sz="2600" dirty="0" err="1"/>
              <a:t>-</a:t>
            </a:r>
            <a:r>
              <a:rPr lang="hu-HU" altLang="hu-HU" sz="2600" i="1" dirty="0" err="1"/>
              <a:t>m</a:t>
            </a:r>
            <a:r>
              <a:rPr lang="en-US" altLang="hu-HU" sz="2600" i="1" dirty="0" err="1"/>
              <a:t>x</a:t>
            </a:r>
            <a:r>
              <a:rPr lang="en-US" altLang="hu-HU" sz="2600" dirty="0" err="1"/>
              <a:t>·</a:t>
            </a:r>
            <a:r>
              <a:rPr lang="en-US" altLang="hu-HU" sz="2600" i="1" dirty="0" err="1"/>
              <a:t>z</a:t>
            </a:r>
            <a:r>
              <a:rPr lang="en-US" altLang="hu-HU" sz="2600" dirty="0"/>
              <a:t>, </a:t>
            </a:r>
            <a:r>
              <a:rPr lang="hu-HU" altLang="hu-HU" sz="2600" dirty="0" err="1"/>
              <a:t>-</a:t>
            </a:r>
            <a:r>
              <a:rPr lang="hu-HU" altLang="hu-HU" sz="2600" i="1" dirty="0" err="1"/>
              <a:t>m</a:t>
            </a:r>
            <a:r>
              <a:rPr lang="en-US" altLang="hu-HU" sz="2600" i="1" dirty="0" err="1"/>
              <a:t>y·z</a:t>
            </a:r>
            <a:r>
              <a:rPr lang="en-US" altLang="hu-HU" sz="2600" dirty="0"/>
              <a:t>, -</a:t>
            </a:r>
            <a:r>
              <a:rPr lang="en-US" altLang="hu-HU" sz="2600" i="1" dirty="0" err="1"/>
              <a:t>z·z</a:t>
            </a:r>
            <a:r>
              <a:rPr lang="en-US" altLang="hu-HU" sz="2600" i="1" dirty="0"/>
              <a:t>*,</a:t>
            </a:r>
            <a:r>
              <a:rPr lang="en-US" altLang="hu-HU" sz="2600" dirty="0"/>
              <a:t> -</a:t>
            </a:r>
            <a:r>
              <a:rPr lang="en-US" altLang="hu-HU" sz="2600" i="1" dirty="0"/>
              <a:t>z</a:t>
            </a:r>
            <a:r>
              <a:rPr lang="en-US" altLang="hu-HU" sz="2600" dirty="0"/>
              <a:t>] </a:t>
            </a:r>
            <a:endParaRPr lang="hu-HU" altLang="hu-HU" sz="2600" dirty="0"/>
          </a:p>
        </p:txBody>
      </p:sp>
      <p:sp>
        <p:nvSpPr>
          <p:cNvPr id="75" name="Rectangle 43"/>
          <p:cNvSpPr>
            <a:spLocks noChangeArrowheads="1"/>
          </p:cNvSpPr>
          <p:nvPr/>
        </p:nvSpPr>
        <p:spPr bwMode="auto">
          <a:xfrm>
            <a:off x="4248150" y="3005249"/>
            <a:ext cx="168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a:t>(</a:t>
            </a:r>
            <a:r>
              <a:rPr lang="hu-HU" altLang="hu-HU" sz="2400" i="1"/>
              <a:t>m</a:t>
            </a:r>
            <a:r>
              <a:rPr lang="en-US" altLang="hu-HU" sz="2400" i="1"/>
              <a:t>x</a:t>
            </a:r>
            <a:r>
              <a:rPr lang="en-US" altLang="hu-HU" sz="2400"/>
              <a:t>, </a:t>
            </a:r>
            <a:r>
              <a:rPr lang="hu-HU" altLang="hu-HU" sz="2400" i="1"/>
              <a:t>m</a:t>
            </a:r>
            <a:r>
              <a:rPr lang="en-US" altLang="hu-HU" sz="2400" i="1"/>
              <a:t>y</a:t>
            </a:r>
            <a:r>
              <a:rPr lang="en-US" altLang="hu-HU" sz="2400"/>
              <a:t>, </a:t>
            </a:r>
            <a:r>
              <a:rPr lang="en-US" altLang="hu-HU" sz="2400" i="1"/>
              <a:t>z*</a:t>
            </a:r>
            <a:r>
              <a:rPr lang="en-US" altLang="hu-HU" sz="2400"/>
              <a:t>)</a:t>
            </a:r>
            <a:endParaRPr lang="hu-HU" altLang="hu-HU" sz="2400"/>
          </a:p>
        </p:txBody>
      </p:sp>
      <p:sp>
        <p:nvSpPr>
          <p:cNvPr id="76" name="Lefelé nyíl 35"/>
          <p:cNvSpPr>
            <a:spLocks noChangeArrowheads="1"/>
          </p:cNvSpPr>
          <p:nvPr/>
        </p:nvSpPr>
        <p:spPr bwMode="auto">
          <a:xfrm rot="-3855521">
            <a:off x="4221163" y="2265474"/>
            <a:ext cx="306388" cy="1081087"/>
          </a:xfrm>
          <a:prstGeom prst="downArrow">
            <a:avLst>
              <a:gd name="adj1" fmla="val 50000"/>
              <a:gd name="adj2" fmla="val 49987"/>
            </a:avLst>
          </a:prstGeom>
          <a:solidFill>
            <a:schemeClr val="accent1"/>
          </a:solidFill>
          <a:ln w="12700" algn="ctr">
            <a:solidFill>
              <a:schemeClr val="tx1"/>
            </a:solidFill>
            <a:round/>
            <a:headEnd/>
            <a:tailEnd/>
          </a:ln>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7" name="Téglalap 36"/>
          <p:cNvSpPr>
            <a:spLocks noChangeArrowheads="1"/>
          </p:cNvSpPr>
          <p:nvPr/>
        </p:nvSpPr>
        <p:spPr bwMode="auto">
          <a:xfrm>
            <a:off x="2916238" y="2897299"/>
            <a:ext cx="444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dirty="0"/>
              <a:t>-</a:t>
            </a:r>
            <a:r>
              <a:rPr lang="en-US" altLang="hu-HU" sz="2800" i="1" dirty="0"/>
              <a:t>z</a:t>
            </a:r>
            <a:endParaRPr lang="hu-HU" altLang="hu-HU" sz="2800" dirty="0"/>
          </a:p>
        </p:txBody>
      </p:sp>
      <p:sp>
        <p:nvSpPr>
          <p:cNvPr id="78" name="Téglalap 37"/>
          <p:cNvSpPr>
            <a:spLocks noChangeArrowheads="1"/>
          </p:cNvSpPr>
          <p:nvPr/>
        </p:nvSpPr>
        <p:spPr bwMode="auto">
          <a:xfrm>
            <a:off x="8388350" y="3202099"/>
            <a:ext cx="503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800" i="1" dirty="0"/>
              <a:t>z*</a:t>
            </a:r>
            <a:endParaRPr lang="hu-HU" altLang="hu-HU" sz="2800" dirty="0"/>
          </a:p>
        </p:txBody>
      </p:sp>
      <p:grpSp>
        <p:nvGrpSpPr>
          <p:cNvPr id="79" name="Csoportba foglalás 78"/>
          <p:cNvGrpSpPr/>
          <p:nvPr/>
        </p:nvGrpSpPr>
        <p:grpSpPr>
          <a:xfrm>
            <a:off x="533400" y="2724200"/>
            <a:ext cx="833438" cy="820737"/>
            <a:chOff x="533400" y="2246313"/>
            <a:chExt cx="833438" cy="820737"/>
          </a:xfrm>
        </p:grpSpPr>
        <p:sp>
          <p:nvSpPr>
            <p:cNvPr id="80"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3"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4"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90" name="Téglalap 37"/>
          <p:cNvSpPr>
            <a:spLocks noChangeArrowheads="1"/>
          </p:cNvSpPr>
          <p:nvPr/>
        </p:nvSpPr>
        <p:spPr bwMode="auto">
          <a:xfrm>
            <a:off x="6912769" y="1958293"/>
            <a:ext cx="522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800" i="1" dirty="0" smtClean="0"/>
              <a:t>y*</a:t>
            </a:r>
            <a:endParaRPr lang="hu-HU" altLang="hu-HU" sz="2800" dirty="0"/>
          </a:p>
        </p:txBody>
      </p:sp>
      <p:sp>
        <p:nvSpPr>
          <p:cNvPr id="91" name="Téglalap 37"/>
          <p:cNvSpPr>
            <a:spLocks noChangeArrowheads="1"/>
          </p:cNvSpPr>
          <p:nvPr/>
        </p:nvSpPr>
        <p:spPr bwMode="auto">
          <a:xfrm>
            <a:off x="1172880" y="1934659"/>
            <a:ext cx="3433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800" i="1" dirty="0" smtClean="0"/>
              <a:t>y</a:t>
            </a:r>
            <a:endParaRPr lang="hu-HU" altLang="hu-HU" sz="2800" dirty="0"/>
          </a:p>
        </p:txBody>
      </p:sp>
      <p:sp>
        <p:nvSpPr>
          <p:cNvPr id="92" name="Szövegdoboz 91"/>
          <p:cNvSpPr txBox="1"/>
          <p:nvPr/>
        </p:nvSpPr>
        <p:spPr>
          <a:xfrm>
            <a:off x="814082" y="4433883"/>
            <a:ext cx="2196435" cy="400110"/>
          </a:xfrm>
          <a:prstGeom prst="rect">
            <a:avLst/>
          </a:prstGeom>
          <a:noFill/>
        </p:spPr>
        <p:txBody>
          <a:bodyPr wrap="none" rtlCol="0">
            <a:spAutoFit/>
          </a:bodyPr>
          <a:lstStyle/>
          <a:p>
            <a:r>
              <a:rPr lang="en-US" dirty="0" smtClean="0"/>
              <a:t>Normalized camera</a:t>
            </a:r>
            <a:endParaRPr lang="en-US" dirty="0"/>
          </a:p>
        </p:txBody>
      </p:sp>
      <p:sp>
        <p:nvSpPr>
          <p:cNvPr id="93" name="Szövegdoboz 92"/>
          <p:cNvSpPr txBox="1"/>
          <p:nvPr/>
        </p:nvSpPr>
        <p:spPr>
          <a:xfrm>
            <a:off x="5665709" y="4567447"/>
            <a:ext cx="2803973" cy="400110"/>
          </a:xfrm>
          <a:prstGeom prst="rect">
            <a:avLst/>
          </a:prstGeom>
          <a:noFill/>
        </p:spPr>
        <p:txBody>
          <a:bodyPr wrap="none" rtlCol="0">
            <a:spAutoFit/>
          </a:bodyPr>
          <a:lstStyle/>
          <a:p>
            <a:r>
              <a:rPr lang="en-US" dirty="0" smtClean="0"/>
              <a:t>Normalized device</a:t>
            </a:r>
            <a:r>
              <a:rPr lang="hu-HU" dirty="0" smtClean="0"/>
              <a:t>: NDC</a:t>
            </a:r>
            <a:endParaRPr lang="en-US" dirty="0"/>
          </a:p>
        </p:txBody>
      </p:sp>
      <p:sp>
        <p:nvSpPr>
          <p:cNvPr id="94" name="Szövegdoboz 93"/>
          <p:cNvSpPr txBox="1"/>
          <p:nvPr/>
        </p:nvSpPr>
        <p:spPr>
          <a:xfrm>
            <a:off x="155306" y="188640"/>
            <a:ext cx="3291286" cy="1323439"/>
          </a:xfrm>
          <a:prstGeom prst="rect">
            <a:avLst/>
          </a:prstGeom>
          <a:solidFill>
            <a:schemeClr val="bg2"/>
          </a:solidFill>
          <a:ln>
            <a:solidFill>
              <a:schemeClr val="tx1"/>
            </a:solidFill>
          </a:ln>
        </p:spPr>
        <p:txBody>
          <a:bodyPr wrap="none" rtlCol="0">
            <a:spAutoFit/>
          </a:bodyPr>
          <a:lstStyle/>
          <a:p>
            <a:r>
              <a:rPr lang="en-US" u="sng" dirty="0" smtClean="0"/>
              <a:t>Explicit equation of a </a:t>
            </a:r>
            <a:r>
              <a:rPr lang="hu-HU" u="sng" dirty="0" smtClean="0"/>
              <a:t>2D </a:t>
            </a:r>
            <a:r>
              <a:rPr lang="en-US" u="sng" dirty="0" smtClean="0"/>
              <a:t>line</a:t>
            </a:r>
            <a:r>
              <a:rPr lang="hu-HU" u="sng" dirty="0" smtClean="0"/>
              <a:t>:</a:t>
            </a:r>
            <a:endParaRPr lang="en-US" u="sng" dirty="0" smtClean="0"/>
          </a:p>
          <a:p>
            <a:pPr algn="ctr"/>
            <a:r>
              <a:rPr lang="en-US" i="1" dirty="0" smtClean="0"/>
              <a:t>y</a:t>
            </a:r>
            <a:r>
              <a:rPr lang="hu-HU" dirty="0" smtClean="0"/>
              <a:t> </a:t>
            </a:r>
            <a:r>
              <a:rPr lang="en-US" dirty="0" smtClean="0"/>
              <a:t>= </a:t>
            </a:r>
            <a:r>
              <a:rPr lang="en-US" i="1" dirty="0" err="1" smtClean="0"/>
              <a:t>m</a:t>
            </a:r>
            <a:r>
              <a:rPr lang="en-US" altLang="hu-HU" dirty="0" err="1"/>
              <a:t>·</a:t>
            </a:r>
            <a:r>
              <a:rPr lang="en-US" i="1" dirty="0" err="1" smtClean="0"/>
              <a:t>x</a:t>
            </a:r>
            <a:r>
              <a:rPr lang="en-US" dirty="0" smtClean="0"/>
              <a:t> + </a:t>
            </a:r>
            <a:r>
              <a:rPr lang="en-US" i="1" dirty="0" smtClean="0"/>
              <a:t>b</a:t>
            </a:r>
          </a:p>
          <a:p>
            <a:r>
              <a:rPr lang="en-US" dirty="0" smtClean="0"/>
              <a:t>Origin crossing</a:t>
            </a:r>
            <a:r>
              <a:rPr lang="hu-HU" dirty="0" smtClean="0"/>
              <a:t>:   </a:t>
            </a:r>
            <a:r>
              <a:rPr lang="hu-HU" i="1" dirty="0" smtClean="0"/>
              <a:t>y</a:t>
            </a:r>
            <a:r>
              <a:rPr lang="hu-HU" dirty="0" smtClean="0"/>
              <a:t> </a:t>
            </a:r>
            <a:r>
              <a:rPr lang="en-US" dirty="0" smtClean="0"/>
              <a:t>= </a:t>
            </a:r>
            <a:r>
              <a:rPr lang="en-US" i="1" dirty="0" err="1" smtClean="0"/>
              <a:t>m</a:t>
            </a:r>
            <a:r>
              <a:rPr lang="en-US" altLang="hu-HU" dirty="0" err="1"/>
              <a:t>·</a:t>
            </a:r>
            <a:r>
              <a:rPr lang="en-US" i="1" dirty="0" err="1" smtClean="0"/>
              <a:t>x</a:t>
            </a:r>
            <a:endParaRPr lang="en-US" i="1" dirty="0" smtClean="0"/>
          </a:p>
          <a:p>
            <a:r>
              <a:rPr lang="en-US" dirty="0" smtClean="0"/>
              <a:t>Horizontal</a:t>
            </a:r>
            <a:r>
              <a:rPr lang="hu-HU" dirty="0" smtClean="0"/>
              <a:t>: </a:t>
            </a:r>
            <a:r>
              <a:rPr lang="en-US" dirty="0" smtClean="0"/>
              <a:t>        </a:t>
            </a:r>
            <a:r>
              <a:rPr lang="hu-HU" dirty="0" smtClean="0"/>
              <a:t>  </a:t>
            </a:r>
            <a:r>
              <a:rPr lang="hu-HU" i="1" dirty="0" smtClean="0"/>
              <a:t>y</a:t>
            </a:r>
            <a:r>
              <a:rPr lang="hu-HU" dirty="0" smtClean="0"/>
              <a:t> </a:t>
            </a:r>
            <a:r>
              <a:rPr lang="en-US" dirty="0" smtClean="0"/>
              <a:t>= </a:t>
            </a:r>
            <a:r>
              <a:rPr lang="en-US" i="1" dirty="0" smtClean="0"/>
              <a:t>b</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43"/>
          <p:cNvSpPr>
            <a:spLocks noChangeArrowheads="1"/>
          </p:cNvSpPr>
          <p:nvPr/>
        </p:nvSpPr>
        <p:spPr bwMode="auto">
          <a:xfrm>
            <a:off x="5832475" y="1484313"/>
            <a:ext cx="8413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b="1"/>
              <a:t>T</a:t>
            </a:r>
            <a:r>
              <a:rPr lang="en-US" altLang="hu-HU" sz="2400" baseline="-25000"/>
              <a:t>persp</a:t>
            </a:r>
            <a:endParaRPr lang="hu-HU" altLang="hu-HU" sz="2400" baseline="-25000"/>
          </a:p>
        </p:txBody>
      </p:sp>
      <p:sp>
        <p:nvSpPr>
          <p:cNvPr id="189513" name="Rectangle 73"/>
          <p:cNvSpPr>
            <a:spLocks noChangeArrowheads="1"/>
          </p:cNvSpPr>
          <p:nvPr/>
        </p:nvSpPr>
        <p:spPr bwMode="auto">
          <a:xfrm>
            <a:off x="4140200" y="2168525"/>
            <a:ext cx="15843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457200" indent="-457200">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r">
              <a:spcBef>
                <a:spcPct val="0"/>
              </a:spcBef>
              <a:buClrTx/>
              <a:buSzTx/>
              <a:buFontTx/>
              <a:buAutoNum type="arabicPlain"/>
            </a:pPr>
            <a:r>
              <a:rPr lang="en-GB" altLang="hu-HU" sz="2400"/>
              <a:t>       </a:t>
            </a:r>
            <a:r>
              <a:rPr lang="hu-HU" altLang="hu-HU" sz="2400"/>
              <a:t>0          </a:t>
            </a:r>
            <a:r>
              <a:rPr lang="en-US" altLang="hu-HU" sz="2400"/>
              <a:t>     </a:t>
            </a:r>
          </a:p>
          <a:p>
            <a:pPr algn="r">
              <a:spcBef>
                <a:spcPct val="0"/>
              </a:spcBef>
              <a:buClrTx/>
              <a:buSzTx/>
              <a:buFontTx/>
              <a:buNone/>
            </a:pPr>
            <a:r>
              <a:rPr lang="en-US" altLang="hu-HU" sz="2400"/>
              <a:t>0</a:t>
            </a:r>
            <a:r>
              <a:rPr lang="hu-HU" altLang="hu-HU" sz="2400"/>
              <a:t>      </a:t>
            </a:r>
            <a:r>
              <a:rPr lang="en-GB" altLang="hu-HU" sz="2400"/>
              <a:t>     </a:t>
            </a:r>
            <a:r>
              <a:rPr lang="hu-HU" altLang="hu-HU" sz="2400"/>
              <a:t>1</a:t>
            </a:r>
            <a:endParaRPr lang="en-GB" altLang="hu-HU" sz="2400"/>
          </a:p>
          <a:p>
            <a:pPr algn="r">
              <a:spcBef>
                <a:spcPct val="0"/>
              </a:spcBef>
              <a:buClrTx/>
              <a:buSzTx/>
              <a:buFontTx/>
              <a:buNone/>
            </a:pPr>
            <a:r>
              <a:rPr lang="en-US" altLang="hu-HU" sz="2400"/>
              <a:t>0</a:t>
            </a:r>
            <a:r>
              <a:rPr lang="hu-HU" altLang="hu-HU" sz="2400"/>
              <a:t>      </a:t>
            </a:r>
            <a:r>
              <a:rPr lang="en-GB" altLang="hu-HU" sz="2400"/>
              <a:t>     </a:t>
            </a:r>
            <a:r>
              <a:rPr lang="hu-HU" altLang="hu-HU" sz="2400"/>
              <a:t>0</a:t>
            </a:r>
            <a:endParaRPr lang="en-GB" altLang="hu-HU" sz="2400"/>
          </a:p>
          <a:p>
            <a:pPr algn="r">
              <a:spcBef>
                <a:spcPct val="0"/>
              </a:spcBef>
              <a:buClrTx/>
              <a:buSzTx/>
              <a:buFontTx/>
              <a:buNone/>
            </a:pPr>
            <a:r>
              <a:rPr lang="en-US" altLang="hu-HU" sz="2400"/>
              <a:t>0</a:t>
            </a:r>
            <a:r>
              <a:rPr lang="hu-HU" altLang="hu-HU" sz="2400"/>
              <a:t>      </a:t>
            </a:r>
            <a:r>
              <a:rPr lang="en-GB" altLang="hu-HU" sz="2400"/>
              <a:t>     </a:t>
            </a:r>
            <a:r>
              <a:rPr lang="hu-HU" altLang="hu-HU" sz="2400"/>
              <a:t>0</a:t>
            </a:r>
          </a:p>
        </p:txBody>
      </p:sp>
      <p:sp>
        <p:nvSpPr>
          <p:cNvPr id="189514" name="Rectangle 74"/>
          <p:cNvSpPr>
            <a:spLocks noChangeArrowheads="1"/>
          </p:cNvSpPr>
          <p:nvPr/>
        </p:nvSpPr>
        <p:spPr bwMode="auto">
          <a:xfrm>
            <a:off x="6443663" y="2200275"/>
            <a:ext cx="201612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0          </a:t>
            </a:r>
            <a:r>
              <a:rPr lang="en-GB" altLang="hu-HU" sz="2400" dirty="0"/>
              <a:t>    </a:t>
            </a:r>
            <a:r>
              <a:rPr lang="hu-HU" altLang="hu-HU" sz="2400" dirty="0"/>
              <a:t>0</a:t>
            </a:r>
          </a:p>
          <a:p>
            <a:pPr>
              <a:spcBef>
                <a:spcPct val="0"/>
              </a:spcBef>
              <a:buClrTx/>
              <a:buSzTx/>
              <a:buFontTx/>
              <a:buNone/>
            </a:pPr>
            <a:r>
              <a:rPr lang="hu-HU" altLang="hu-HU" sz="2400" dirty="0"/>
              <a:t>0</a:t>
            </a:r>
            <a:r>
              <a:rPr lang="en-US" altLang="hu-HU" sz="2400" dirty="0"/>
              <a:t>	    0   </a:t>
            </a:r>
          </a:p>
          <a:p>
            <a:pPr>
              <a:spcBef>
                <a:spcPct val="0"/>
              </a:spcBef>
              <a:buClrTx/>
              <a:buSzTx/>
              <a:buFontTx/>
              <a:buNone/>
            </a:pPr>
            <a:r>
              <a:rPr lang="en-US" altLang="hu-HU" sz="2400" i="1" dirty="0">
                <a:sym typeface="Symbol" pitchFamily="18" charset="2"/>
              </a:rPr>
              <a:t>             -</a:t>
            </a:r>
            <a:r>
              <a:rPr lang="en-US" altLang="hu-HU" sz="2400" dirty="0">
                <a:sym typeface="Symbol" pitchFamily="18" charset="2"/>
              </a:rPr>
              <a:t>1</a:t>
            </a:r>
          </a:p>
          <a:p>
            <a:pPr>
              <a:spcBef>
                <a:spcPct val="0"/>
              </a:spcBef>
              <a:buClrTx/>
              <a:buSzTx/>
              <a:buFontTx/>
              <a:buNone/>
            </a:pPr>
            <a:r>
              <a:rPr lang="en-US" altLang="hu-HU" sz="2400" i="1" dirty="0">
                <a:sym typeface="Symbol" pitchFamily="18" charset="2"/>
              </a:rPr>
              <a:t></a:t>
            </a:r>
            <a:r>
              <a:rPr lang="hu-HU" altLang="hu-HU" sz="2400" dirty="0"/>
              <a:t>        </a:t>
            </a:r>
            <a:r>
              <a:rPr lang="en-GB" altLang="hu-HU" sz="2400" dirty="0"/>
              <a:t>       </a:t>
            </a:r>
            <a:r>
              <a:rPr lang="hu-HU" altLang="hu-HU" sz="2400" dirty="0"/>
              <a:t>0</a:t>
            </a:r>
          </a:p>
        </p:txBody>
      </p:sp>
      <p:sp>
        <p:nvSpPr>
          <p:cNvPr id="26629" name="AutoShape 42"/>
          <p:cNvSpPr>
            <a:spLocks noChangeArrowheads="1"/>
          </p:cNvSpPr>
          <p:nvPr/>
        </p:nvSpPr>
        <p:spPr bwMode="auto">
          <a:xfrm>
            <a:off x="4070350" y="2192338"/>
            <a:ext cx="4102100" cy="1520825"/>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30" name="Freeform 82"/>
          <p:cNvSpPr>
            <a:spLocks/>
          </p:cNvSpPr>
          <p:nvPr/>
        </p:nvSpPr>
        <p:spPr bwMode="auto">
          <a:xfrm>
            <a:off x="747713" y="1530350"/>
            <a:ext cx="355600" cy="1042988"/>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6641" name="Line 93"/>
          <p:cNvSpPr>
            <a:spLocks noChangeShapeType="1"/>
          </p:cNvSpPr>
          <p:nvPr/>
        </p:nvSpPr>
        <p:spPr bwMode="auto">
          <a:xfrm flipH="1">
            <a:off x="604838" y="2052638"/>
            <a:ext cx="71278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94"/>
          <p:cNvSpPr>
            <a:spLocks noChangeShapeType="1"/>
          </p:cNvSpPr>
          <p:nvPr/>
        </p:nvSpPr>
        <p:spPr bwMode="auto">
          <a:xfrm flipV="1">
            <a:off x="604838" y="1530350"/>
            <a:ext cx="498475" cy="522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95"/>
          <p:cNvSpPr>
            <a:spLocks noChangeShapeType="1"/>
          </p:cNvSpPr>
          <p:nvPr/>
        </p:nvSpPr>
        <p:spPr bwMode="auto">
          <a:xfrm>
            <a:off x="604838" y="2052638"/>
            <a:ext cx="498475" cy="520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4" name="Line 96"/>
          <p:cNvSpPr>
            <a:spLocks noChangeShapeType="1"/>
          </p:cNvSpPr>
          <p:nvPr/>
        </p:nvSpPr>
        <p:spPr bwMode="auto">
          <a:xfrm>
            <a:off x="747713" y="1604963"/>
            <a:ext cx="0" cy="931862"/>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5" name="Line 97"/>
          <p:cNvSpPr>
            <a:spLocks noChangeShapeType="1"/>
          </p:cNvSpPr>
          <p:nvPr/>
        </p:nvSpPr>
        <p:spPr bwMode="auto">
          <a:xfrm>
            <a:off x="1103313" y="1493838"/>
            <a:ext cx="0" cy="1079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46" name="Rectangle 98"/>
          <p:cNvSpPr>
            <a:spLocks noChangeArrowheads="1"/>
          </p:cNvSpPr>
          <p:nvPr/>
        </p:nvSpPr>
        <p:spPr bwMode="auto">
          <a:xfrm>
            <a:off x="431800" y="2384425"/>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hu-HU" altLang="hu-HU" sz="2400" i="1"/>
              <a:t>fp</a:t>
            </a:r>
          </a:p>
        </p:txBody>
      </p:sp>
      <p:sp>
        <p:nvSpPr>
          <p:cNvPr id="26647" name="Line 100"/>
          <p:cNvSpPr>
            <a:spLocks noChangeShapeType="1"/>
          </p:cNvSpPr>
          <p:nvPr/>
        </p:nvSpPr>
        <p:spPr bwMode="auto">
          <a:xfrm flipV="1">
            <a:off x="2514600" y="1566863"/>
            <a:ext cx="0" cy="9683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8" name="Line 101"/>
          <p:cNvSpPr>
            <a:spLocks noChangeShapeType="1"/>
          </p:cNvSpPr>
          <p:nvPr/>
        </p:nvSpPr>
        <p:spPr bwMode="auto">
          <a:xfrm>
            <a:off x="2019300" y="2101850"/>
            <a:ext cx="1039813"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6649" name="Rectangle 112"/>
          <p:cNvSpPr>
            <a:spLocks noChangeArrowheads="1"/>
          </p:cNvSpPr>
          <p:nvPr/>
        </p:nvSpPr>
        <p:spPr bwMode="auto">
          <a:xfrm>
            <a:off x="2120900" y="1679575"/>
            <a:ext cx="820738" cy="81915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50" name="Line 114"/>
          <p:cNvSpPr>
            <a:spLocks noChangeShapeType="1"/>
          </p:cNvSpPr>
          <p:nvPr/>
        </p:nvSpPr>
        <p:spPr bwMode="auto">
          <a:xfrm flipV="1">
            <a:off x="615950" y="1752600"/>
            <a:ext cx="609600" cy="296863"/>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1" name="Line 115"/>
          <p:cNvSpPr>
            <a:spLocks noChangeShapeType="1"/>
          </p:cNvSpPr>
          <p:nvPr/>
        </p:nvSpPr>
        <p:spPr bwMode="auto">
          <a:xfrm flipV="1">
            <a:off x="2032000" y="1879600"/>
            <a:ext cx="1009650" cy="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52" name="Oval 118"/>
          <p:cNvSpPr>
            <a:spLocks noChangeArrowheads="1"/>
          </p:cNvSpPr>
          <p:nvPr/>
        </p:nvSpPr>
        <p:spPr bwMode="auto">
          <a:xfrm>
            <a:off x="704850" y="1936750"/>
            <a:ext cx="107950" cy="106363"/>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53" name="Oval 120"/>
          <p:cNvSpPr>
            <a:spLocks noChangeArrowheads="1"/>
          </p:cNvSpPr>
          <p:nvPr/>
        </p:nvSpPr>
        <p:spPr bwMode="auto">
          <a:xfrm>
            <a:off x="2073275" y="1838325"/>
            <a:ext cx="109538" cy="104775"/>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0511" name="Rectangle 50"/>
          <p:cNvSpPr>
            <a:spLocks noChangeArrowheads="1"/>
          </p:cNvSpPr>
          <p:nvPr/>
        </p:nvSpPr>
        <p:spPr bwMode="auto">
          <a:xfrm>
            <a:off x="863600" y="4221163"/>
            <a:ext cx="8280400"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en-US" altLang="hu-HU" sz="2800" dirty="0"/>
          </a:p>
          <a:p>
            <a:pPr>
              <a:spcBef>
                <a:spcPct val="0"/>
              </a:spcBef>
              <a:buClrTx/>
              <a:buSzTx/>
              <a:buFontTx/>
              <a:buNone/>
            </a:pPr>
            <a:r>
              <a:rPr lang="en-US" altLang="hu-HU" sz="2800" dirty="0"/>
              <a:t>-</a:t>
            </a:r>
            <a:r>
              <a:rPr lang="en-US" altLang="hu-HU" sz="2800" i="1" dirty="0" err="1"/>
              <a:t>z·z</a:t>
            </a:r>
            <a:r>
              <a:rPr lang="en-US" altLang="hu-HU" sz="2800" i="1" dirty="0"/>
              <a:t>*=</a:t>
            </a:r>
            <a:r>
              <a:rPr lang="en-US" altLang="hu-HU" sz="2800" i="1" dirty="0">
                <a:sym typeface="Symbol" pitchFamily="18" charset="2"/>
              </a:rPr>
              <a:t></a:t>
            </a:r>
            <a:r>
              <a:rPr lang="en-US" altLang="hu-HU" sz="2800" i="1" dirty="0"/>
              <a:t>·</a:t>
            </a:r>
            <a:r>
              <a:rPr lang="en-US" altLang="hu-HU" sz="2800" i="1" dirty="0">
                <a:sym typeface="Symbol" pitchFamily="18" charset="2"/>
              </a:rPr>
              <a:t>z + 	</a:t>
            </a:r>
            <a:r>
              <a:rPr lang="en-US" altLang="hu-HU" sz="2800" dirty="0">
                <a:sym typeface="Wingdings" pitchFamily="2" charset="2"/>
              </a:rPr>
              <a:t> </a:t>
            </a:r>
            <a:r>
              <a:rPr lang="en-US" altLang="hu-HU" sz="2800" dirty="0"/>
              <a:t> 	</a:t>
            </a:r>
            <a:r>
              <a:rPr lang="en-US" altLang="hu-HU" sz="2800" i="1" dirty="0"/>
              <a:t>z*= -</a:t>
            </a:r>
            <a:r>
              <a:rPr lang="en-US" altLang="hu-HU" sz="2800" i="1" dirty="0">
                <a:sym typeface="Symbol" pitchFamily="18" charset="2"/>
              </a:rPr>
              <a:t> -/z    </a:t>
            </a:r>
          </a:p>
          <a:p>
            <a:pPr>
              <a:spcBef>
                <a:spcPct val="0"/>
              </a:spcBef>
              <a:buClrTx/>
              <a:buSzTx/>
              <a:buFontTx/>
              <a:buNone/>
            </a:pPr>
            <a:endParaRPr lang="en-US" altLang="hu-HU" sz="2800" i="1" dirty="0">
              <a:sym typeface="Symbol" pitchFamily="18" charset="2"/>
            </a:endParaRPr>
          </a:p>
          <a:p>
            <a:pPr>
              <a:spcBef>
                <a:spcPct val="0"/>
              </a:spcBef>
              <a:buClrTx/>
              <a:buSzTx/>
              <a:buFontTx/>
              <a:buNone/>
            </a:pPr>
            <a:r>
              <a:rPr lang="en-US" altLang="hu-HU" sz="2800" i="1" dirty="0" err="1">
                <a:sym typeface="Symbol" pitchFamily="18" charset="2"/>
              </a:rPr>
              <a:t>fp</a:t>
            </a:r>
            <a:r>
              <a:rPr lang="en-US" altLang="hu-HU" sz="2800" i="1" dirty="0"/>
              <a:t>·</a:t>
            </a:r>
            <a:r>
              <a:rPr lang="en-US" altLang="hu-HU" sz="2800" dirty="0"/>
              <a:t>(-1</a:t>
            </a:r>
            <a:r>
              <a:rPr lang="en-US" altLang="hu-HU" sz="2800" dirty="0" smtClean="0"/>
              <a:t>)</a:t>
            </a:r>
            <a:r>
              <a:rPr lang="hu-HU" altLang="hu-HU" sz="2800" dirty="0" smtClean="0"/>
              <a:t> </a:t>
            </a:r>
            <a:r>
              <a:rPr lang="en-US" altLang="hu-HU" sz="2800" dirty="0" smtClean="0"/>
              <a:t>=</a:t>
            </a:r>
            <a:r>
              <a:rPr lang="hu-HU" altLang="hu-HU" sz="2800" dirty="0" smtClean="0"/>
              <a:t> </a:t>
            </a:r>
            <a:r>
              <a:rPr lang="en-US" altLang="hu-HU" sz="2800" i="1" dirty="0" smtClean="0">
                <a:sym typeface="Symbol" pitchFamily="18" charset="2"/>
              </a:rPr>
              <a:t></a:t>
            </a:r>
            <a:r>
              <a:rPr lang="hu-HU" altLang="hu-HU" sz="2800" dirty="0"/>
              <a:t>(</a:t>
            </a:r>
            <a:r>
              <a:rPr lang="en-US" altLang="hu-HU" sz="2800" i="1" dirty="0">
                <a:sym typeface="Symbol" pitchFamily="18" charset="2"/>
              </a:rPr>
              <a:t>-</a:t>
            </a:r>
            <a:r>
              <a:rPr lang="en-US" altLang="hu-HU" sz="2800" i="1" dirty="0" err="1">
                <a:sym typeface="Symbol" pitchFamily="18" charset="2"/>
              </a:rPr>
              <a:t>fp</a:t>
            </a:r>
            <a:r>
              <a:rPr lang="en-US" altLang="hu-HU" sz="2800" dirty="0">
                <a:sym typeface="Symbol" pitchFamily="18" charset="2"/>
              </a:rPr>
              <a:t>)</a:t>
            </a:r>
            <a:r>
              <a:rPr lang="en-US" altLang="hu-HU" sz="2800" i="1" dirty="0">
                <a:sym typeface="Symbol" pitchFamily="18" charset="2"/>
              </a:rPr>
              <a:t> + 	</a:t>
            </a:r>
            <a:r>
              <a:rPr lang="en-US" altLang="hu-HU" sz="2800" i="1" dirty="0" smtClean="0">
                <a:sym typeface="Symbol" pitchFamily="18" charset="2"/>
              </a:rPr>
              <a:t></a:t>
            </a:r>
            <a:r>
              <a:rPr lang="hu-HU" altLang="hu-HU" sz="2800" i="1" dirty="0" smtClean="0">
                <a:sym typeface="Symbol" pitchFamily="18" charset="2"/>
              </a:rPr>
              <a:t> </a:t>
            </a:r>
            <a:r>
              <a:rPr lang="en-US" altLang="hu-HU" sz="2800" i="1" dirty="0" smtClean="0">
                <a:sym typeface="Symbol" pitchFamily="18" charset="2"/>
              </a:rPr>
              <a:t>= </a:t>
            </a:r>
            <a:r>
              <a:rPr lang="en-US" altLang="hu-HU" sz="2800" i="1" dirty="0">
                <a:sym typeface="Symbol" pitchFamily="18" charset="2"/>
              </a:rPr>
              <a:t>-</a:t>
            </a:r>
            <a:r>
              <a:rPr lang="en-US" altLang="hu-HU" sz="2800" dirty="0">
                <a:sym typeface="Symbol" pitchFamily="18" charset="2"/>
              </a:rPr>
              <a:t>(</a:t>
            </a:r>
            <a:r>
              <a:rPr lang="en-US" altLang="hu-HU" sz="2800" i="1" dirty="0" err="1">
                <a:sym typeface="Symbol" pitchFamily="18" charset="2"/>
              </a:rPr>
              <a:t>fp+bp</a:t>
            </a:r>
            <a:r>
              <a:rPr lang="en-US" altLang="hu-HU" sz="2800" dirty="0">
                <a:sym typeface="Symbol" pitchFamily="18" charset="2"/>
              </a:rPr>
              <a:t>)</a:t>
            </a:r>
            <a:r>
              <a:rPr lang="en-US" altLang="hu-HU" sz="2800" i="1" dirty="0">
                <a:sym typeface="Symbol" pitchFamily="18" charset="2"/>
              </a:rPr>
              <a:t>/</a:t>
            </a:r>
            <a:r>
              <a:rPr lang="en-US" altLang="hu-HU" sz="2800" dirty="0">
                <a:sym typeface="Symbol" pitchFamily="18" charset="2"/>
              </a:rPr>
              <a:t>(</a:t>
            </a:r>
            <a:r>
              <a:rPr lang="en-US" altLang="hu-HU" sz="2800" i="1" dirty="0" err="1">
                <a:sym typeface="Symbol" pitchFamily="18" charset="2"/>
              </a:rPr>
              <a:t>bp-fp</a:t>
            </a:r>
            <a:r>
              <a:rPr lang="en-US" altLang="hu-HU" sz="2800" dirty="0">
                <a:sym typeface="Symbol" pitchFamily="18" charset="2"/>
              </a:rPr>
              <a:t>)</a:t>
            </a:r>
          </a:p>
          <a:p>
            <a:pPr>
              <a:spcBef>
                <a:spcPct val="0"/>
              </a:spcBef>
              <a:buClrTx/>
              <a:buSzTx/>
              <a:buFontTx/>
              <a:buNone/>
            </a:pPr>
            <a:r>
              <a:rPr lang="en-US" altLang="hu-HU" sz="2800" i="1" dirty="0" err="1">
                <a:sym typeface="Symbol" pitchFamily="18" charset="2"/>
              </a:rPr>
              <a:t>bp</a:t>
            </a:r>
            <a:r>
              <a:rPr lang="en-US" altLang="hu-HU" sz="2800" i="1" dirty="0"/>
              <a:t>·</a:t>
            </a:r>
            <a:r>
              <a:rPr lang="en-US" altLang="hu-HU" sz="2800" dirty="0"/>
              <a:t>(1</a:t>
            </a:r>
            <a:r>
              <a:rPr lang="en-US" altLang="hu-HU" sz="2800" dirty="0" smtClean="0"/>
              <a:t>)</a:t>
            </a:r>
            <a:r>
              <a:rPr lang="hu-HU" altLang="hu-HU" sz="2800" dirty="0" smtClean="0"/>
              <a:t> </a:t>
            </a:r>
            <a:r>
              <a:rPr lang="en-US" altLang="hu-HU" sz="2800" dirty="0" smtClean="0"/>
              <a:t>=</a:t>
            </a:r>
            <a:r>
              <a:rPr lang="hu-HU" altLang="hu-HU" sz="2800" dirty="0" smtClean="0"/>
              <a:t> </a:t>
            </a:r>
            <a:r>
              <a:rPr lang="en-US" altLang="hu-HU" sz="2800" i="1" dirty="0" smtClean="0">
                <a:sym typeface="Symbol" pitchFamily="18" charset="2"/>
              </a:rPr>
              <a:t></a:t>
            </a:r>
            <a:r>
              <a:rPr lang="hu-HU" altLang="hu-HU" sz="2800" dirty="0"/>
              <a:t>(</a:t>
            </a:r>
            <a:r>
              <a:rPr lang="en-US" altLang="hu-HU" sz="2800" i="1" dirty="0">
                <a:sym typeface="Symbol" pitchFamily="18" charset="2"/>
              </a:rPr>
              <a:t>-</a:t>
            </a:r>
            <a:r>
              <a:rPr lang="en-US" altLang="hu-HU" sz="2800" i="1" dirty="0" err="1">
                <a:sym typeface="Symbol" pitchFamily="18" charset="2"/>
              </a:rPr>
              <a:t>bp</a:t>
            </a:r>
            <a:r>
              <a:rPr lang="en-US" altLang="hu-HU" sz="2800" dirty="0">
                <a:sym typeface="Symbol" pitchFamily="18" charset="2"/>
              </a:rPr>
              <a:t>)</a:t>
            </a:r>
            <a:r>
              <a:rPr lang="en-US" altLang="hu-HU" sz="2800" i="1" dirty="0">
                <a:sym typeface="Symbol" pitchFamily="18" charset="2"/>
              </a:rPr>
              <a:t> + 	</a:t>
            </a:r>
            <a:r>
              <a:rPr lang="en-US" altLang="hu-HU" sz="2800" i="1" dirty="0" smtClean="0">
                <a:sym typeface="Symbol" pitchFamily="18" charset="2"/>
              </a:rPr>
              <a:t> </a:t>
            </a:r>
            <a:r>
              <a:rPr lang="en-US" altLang="hu-HU" sz="2800" i="1" dirty="0">
                <a:sym typeface="Symbol" pitchFamily="18" charset="2"/>
              </a:rPr>
              <a:t>= </a:t>
            </a:r>
            <a:r>
              <a:rPr lang="hu-HU" altLang="hu-HU" sz="2800" i="1" dirty="0"/>
              <a:t>-</a:t>
            </a:r>
            <a:r>
              <a:rPr lang="en-US" altLang="hu-HU" sz="2800" dirty="0"/>
              <a:t>2</a:t>
            </a:r>
            <a:r>
              <a:rPr lang="en-US" altLang="hu-HU" sz="2800" i="1" dirty="0"/>
              <a:t>fp·bp</a:t>
            </a:r>
            <a:r>
              <a:rPr lang="hu-HU" altLang="hu-HU" sz="2800" i="1" dirty="0"/>
              <a:t>/</a:t>
            </a:r>
            <a:r>
              <a:rPr lang="hu-HU" altLang="hu-HU" sz="2800" dirty="0"/>
              <a:t>(</a:t>
            </a:r>
            <a:r>
              <a:rPr lang="en-US" altLang="hu-HU" sz="2800" i="1" dirty="0" err="1"/>
              <a:t>bp</a:t>
            </a:r>
            <a:r>
              <a:rPr lang="hu-HU" altLang="hu-HU" sz="2800" i="1" dirty="0" err="1"/>
              <a:t>-fp</a:t>
            </a:r>
            <a:r>
              <a:rPr lang="hu-HU" altLang="hu-HU" sz="2800" dirty="0"/>
              <a:t>) </a:t>
            </a:r>
          </a:p>
        </p:txBody>
      </p:sp>
      <p:sp>
        <p:nvSpPr>
          <p:cNvPr id="20512" name="Téglalap 37"/>
          <p:cNvSpPr>
            <a:spLocks noChangeArrowheads="1"/>
          </p:cNvSpPr>
          <p:nvPr/>
        </p:nvSpPr>
        <p:spPr bwMode="auto">
          <a:xfrm>
            <a:off x="4500563" y="5481638"/>
            <a:ext cx="3167062" cy="1150937"/>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0513" name="Téglalap 38"/>
          <p:cNvSpPr>
            <a:spLocks noChangeArrowheads="1"/>
          </p:cNvSpPr>
          <p:nvPr/>
        </p:nvSpPr>
        <p:spPr bwMode="auto">
          <a:xfrm>
            <a:off x="4356100" y="4545013"/>
            <a:ext cx="2195513" cy="792162"/>
          </a:xfrm>
          <a:prstGeom prst="rect">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58" name="Line 34"/>
          <p:cNvSpPr>
            <a:spLocks noChangeShapeType="1"/>
          </p:cNvSpPr>
          <p:nvPr/>
        </p:nvSpPr>
        <p:spPr bwMode="auto">
          <a:xfrm>
            <a:off x="1103313" y="1493838"/>
            <a:ext cx="0" cy="10795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659" name="Rectangle 35"/>
          <p:cNvSpPr>
            <a:spLocks noChangeArrowheads="1"/>
          </p:cNvSpPr>
          <p:nvPr/>
        </p:nvSpPr>
        <p:spPr bwMode="auto">
          <a:xfrm>
            <a:off x="935038" y="252888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en-GB" altLang="hu-HU" sz="2400" i="1"/>
              <a:t>b</a:t>
            </a:r>
            <a:r>
              <a:rPr lang="hu-HU" altLang="hu-HU" sz="2400" i="1"/>
              <a:t>p</a:t>
            </a:r>
          </a:p>
        </p:txBody>
      </p:sp>
      <p:sp>
        <p:nvSpPr>
          <p:cNvPr id="26660" name="Oval 51"/>
          <p:cNvSpPr>
            <a:spLocks noChangeArrowheads="1"/>
          </p:cNvSpPr>
          <p:nvPr/>
        </p:nvSpPr>
        <p:spPr bwMode="auto">
          <a:xfrm>
            <a:off x="1042988" y="1773238"/>
            <a:ext cx="107950" cy="106362"/>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61" name="Oval 52"/>
          <p:cNvSpPr>
            <a:spLocks noChangeArrowheads="1"/>
          </p:cNvSpPr>
          <p:nvPr/>
        </p:nvSpPr>
        <p:spPr bwMode="auto">
          <a:xfrm>
            <a:off x="2879725" y="1844675"/>
            <a:ext cx="109538" cy="104775"/>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6662" name="Téglalap 37"/>
          <p:cNvSpPr>
            <a:spLocks noChangeArrowheads="1"/>
          </p:cNvSpPr>
          <p:nvPr/>
        </p:nvSpPr>
        <p:spPr bwMode="auto">
          <a:xfrm>
            <a:off x="287338" y="3681413"/>
            <a:ext cx="8101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a:t>[</a:t>
            </a:r>
            <a:r>
              <a:rPr lang="hu-HU" altLang="hu-HU"/>
              <a:t>-</a:t>
            </a:r>
            <a:r>
              <a:rPr lang="hu-HU" altLang="hu-HU" i="1"/>
              <a:t>m</a:t>
            </a:r>
            <a:r>
              <a:rPr lang="en-US" altLang="hu-HU" i="1"/>
              <a:t>x</a:t>
            </a:r>
            <a:r>
              <a:rPr lang="en-US" altLang="hu-HU"/>
              <a:t>·</a:t>
            </a:r>
            <a:r>
              <a:rPr lang="en-US" altLang="hu-HU" i="1"/>
              <a:t>z</a:t>
            </a:r>
            <a:r>
              <a:rPr lang="en-US" altLang="hu-HU"/>
              <a:t>, </a:t>
            </a:r>
            <a:r>
              <a:rPr lang="hu-HU" altLang="hu-HU"/>
              <a:t>-</a:t>
            </a:r>
            <a:r>
              <a:rPr lang="hu-HU" altLang="hu-HU" i="1"/>
              <a:t>m</a:t>
            </a:r>
            <a:r>
              <a:rPr lang="en-US" altLang="hu-HU" i="1"/>
              <a:t>y·z</a:t>
            </a:r>
            <a:r>
              <a:rPr lang="en-US" altLang="hu-HU"/>
              <a:t>, </a:t>
            </a:r>
            <a:r>
              <a:rPr lang="en-US" altLang="hu-HU" i="1"/>
              <a:t>z,</a:t>
            </a:r>
            <a:r>
              <a:rPr lang="en-US" altLang="hu-HU"/>
              <a:t> 1]  </a:t>
            </a:r>
            <a:r>
              <a:rPr lang="en-US" altLang="hu-HU">
                <a:sym typeface="Wingdings" pitchFamily="2" charset="2"/>
              </a:rPr>
              <a:t></a:t>
            </a:r>
            <a:r>
              <a:rPr lang="hu-HU" altLang="hu-HU"/>
              <a:t> </a:t>
            </a:r>
            <a:r>
              <a:rPr lang="en-US" altLang="hu-HU">
                <a:sym typeface="Symbol" pitchFamily="18" charset="2"/>
              </a:rPr>
              <a:t>[</a:t>
            </a:r>
            <a:r>
              <a:rPr lang="hu-HU" altLang="hu-HU"/>
              <a:t>-</a:t>
            </a:r>
            <a:r>
              <a:rPr lang="hu-HU" altLang="hu-HU" i="1"/>
              <a:t>m</a:t>
            </a:r>
            <a:r>
              <a:rPr lang="en-US" altLang="hu-HU" i="1"/>
              <a:t>x</a:t>
            </a:r>
            <a:r>
              <a:rPr lang="en-US" altLang="hu-HU"/>
              <a:t>·</a:t>
            </a:r>
            <a:r>
              <a:rPr lang="en-US" altLang="hu-HU" i="1"/>
              <a:t>z</a:t>
            </a:r>
            <a:r>
              <a:rPr lang="en-US" altLang="hu-HU"/>
              <a:t>, </a:t>
            </a:r>
            <a:r>
              <a:rPr lang="hu-HU" altLang="hu-HU"/>
              <a:t>-</a:t>
            </a:r>
            <a:r>
              <a:rPr lang="hu-HU" altLang="hu-HU" i="1"/>
              <a:t>m</a:t>
            </a:r>
            <a:r>
              <a:rPr lang="en-US" altLang="hu-HU" i="1"/>
              <a:t>y·z</a:t>
            </a:r>
            <a:r>
              <a:rPr lang="en-US" altLang="hu-HU"/>
              <a:t>, -</a:t>
            </a:r>
            <a:r>
              <a:rPr lang="en-US" altLang="hu-HU" i="1"/>
              <a:t>z·z*,</a:t>
            </a:r>
            <a:r>
              <a:rPr lang="en-US" altLang="hu-HU"/>
              <a:t>  </a:t>
            </a:r>
            <a:r>
              <a:rPr lang="hu-HU" altLang="hu-HU"/>
              <a:t>  </a:t>
            </a:r>
            <a:r>
              <a:rPr lang="en-US" altLang="hu-HU"/>
              <a:t>-</a:t>
            </a:r>
            <a:r>
              <a:rPr lang="en-US" altLang="hu-HU" i="1"/>
              <a:t>z</a:t>
            </a:r>
            <a:r>
              <a:rPr lang="en-US" altLang="hu-HU"/>
              <a:t>]</a:t>
            </a:r>
            <a:endParaRPr lang="hu-HU" altLang="hu-HU"/>
          </a:p>
        </p:txBody>
      </p:sp>
      <p:sp>
        <p:nvSpPr>
          <p:cNvPr id="2" name="Cím 1"/>
          <p:cNvSpPr>
            <a:spLocks noGrp="1"/>
          </p:cNvSpPr>
          <p:nvPr>
            <p:ph type="title"/>
          </p:nvPr>
        </p:nvSpPr>
        <p:spPr/>
        <p:txBody>
          <a:bodyPr/>
          <a:lstStyle/>
          <a:p>
            <a:r>
              <a:rPr lang="en-US" dirty="0" smtClean="0">
                <a:solidFill>
                  <a:srgbClr val="FF0000"/>
                </a:solidFill>
              </a:rPr>
              <a:t>Perspective transformation</a:t>
            </a:r>
            <a:endParaRPr lang="en-US" dirty="0">
              <a:solidFill>
                <a:srgbClr val="FF0000"/>
              </a:solidFill>
            </a:endParaRPr>
          </a:p>
        </p:txBody>
      </p:sp>
      <p:sp>
        <p:nvSpPr>
          <p:cNvPr id="29" name="Téglalap 36"/>
          <p:cNvSpPr>
            <a:spLocks noChangeArrowheads="1"/>
          </p:cNvSpPr>
          <p:nvPr/>
        </p:nvSpPr>
        <p:spPr bwMode="auto">
          <a:xfrm>
            <a:off x="1139168" y="1862596"/>
            <a:ext cx="444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dirty="0"/>
              <a:t>-</a:t>
            </a:r>
            <a:r>
              <a:rPr lang="en-US" altLang="hu-HU" sz="2800" i="1" dirty="0"/>
              <a:t>z</a:t>
            </a:r>
            <a:endParaRPr lang="hu-HU" altLang="hu-HU" sz="2800" dirty="0"/>
          </a:p>
        </p:txBody>
      </p:sp>
      <p:sp>
        <p:nvSpPr>
          <p:cNvPr id="30" name="Téglalap 37"/>
          <p:cNvSpPr>
            <a:spLocks noChangeArrowheads="1"/>
          </p:cNvSpPr>
          <p:nvPr/>
        </p:nvSpPr>
        <p:spPr bwMode="auto">
          <a:xfrm>
            <a:off x="2989263" y="1955959"/>
            <a:ext cx="5032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800" i="1" dirty="0"/>
              <a:t>z*</a:t>
            </a:r>
            <a:endParaRPr lang="hu-HU" altLang="hu-HU"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95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95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5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513" grpId="0"/>
      <p:bldP spid="189514" grpId="0"/>
      <p:bldP spid="20511" grpId="0"/>
      <p:bldP spid="20512" grpId="0" animBg="1"/>
      <p:bldP spid="205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Z-fighting</a:t>
            </a:r>
            <a:endParaRPr lang="en-US" dirty="0">
              <a:solidFill>
                <a:srgbClr val="FF0000"/>
              </a:solidFill>
            </a:endParaRPr>
          </a:p>
        </p:txBody>
      </p:sp>
      <p:sp>
        <p:nvSpPr>
          <p:cNvPr id="3" name="AutoShape 12"/>
          <p:cNvSpPr>
            <a:spLocks noChangeArrowheads="1"/>
          </p:cNvSpPr>
          <p:nvPr/>
        </p:nvSpPr>
        <p:spPr bwMode="auto">
          <a:xfrm>
            <a:off x="3246723" y="1485569"/>
            <a:ext cx="4500562" cy="755650"/>
          </a:xfrm>
          <a:prstGeom prst="wedgeRoundRectCallout">
            <a:avLst>
              <a:gd name="adj1" fmla="val 17416"/>
              <a:gd name="adj2" fmla="val -47087"/>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r>
              <a:rPr lang="hu-HU" altLang="en-US" sz="3200" i="1" dirty="0">
                <a:cs typeface="Times New Roman" panose="02020603050405020304" pitchFamily="18" charset="0"/>
              </a:rPr>
              <a:t>f</a:t>
            </a:r>
            <a:r>
              <a:rPr lang="en-GB" altLang="en-US" sz="3200" i="1" dirty="0">
                <a:cs typeface="Times New Roman" panose="02020603050405020304" pitchFamily="18" charset="0"/>
              </a:rPr>
              <a:t>p</a:t>
            </a:r>
            <a:r>
              <a:rPr lang="hu-HU" altLang="en-US" sz="3200" i="1" dirty="0">
                <a:cs typeface="Times New Roman" panose="02020603050405020304" pitchFamily="18" charset="0"/>
              </a:rPr>
              <a:t>/</a:t>
            </a:r>
            <a:r>
              <a:rPr lang="hu-HU" altLang="en-US" sz="3200" i="1" dirty="0" err="1">
                <a:cs typeface="Times New Roman" panose="02020603050405020304" pitchFamily="18" charset="0"/>
              </a:rPr>
              <a:t>bp</a:t>
            </a:r>
            <a:r>
              <a:rPr lang="hu-HU" altLang="en-US" sz="3200" i="1" dirty="0">
                <a:cs typeface="Times New Roman" panose="02020603050405020304" pitchFamily="18" charset="0"/>
              </a:rPr>
              <a:t> </a:t>
            </a:r>
            <a:r>
              <a:rPr lang="en-US" altLang="en-US" sz="3200" i="1" dirty="0" smtClean="0">
                <a:latin typeface="+mn-lt"/>
              </a:rPr>
              <a:t>cannot be small</a:t>
            </a:r>
            <a:r>
              <a:rPr lang="en-GB" altLang="en-US" sz="3200" dirty="0" smtClean="0">
                <a:latin typeface="+mn-lt"/>
              </a:rPr>
              <a:t>!</a:t>
            </a:r>
            <a:endParaRPr lang="hu-HU" altLang="en-US" sz="3200" dirty="0">
              <a:latin typeface="+mn-lt"/>
            </a:endParaRPr>
          </a:p>
        </p:txBody>
      </p:sp>
      <p:sp>
        <p:nvSpPr>
          <p:cNvPr id="20" name="Rectangle 50"/>
          <p:cNvSpPr>
            <a:spLocks noChangeArrowheads="1"/>
          </p:cNvSpPr>
          <p:nvPr/>
        </p:nvSpPr>
        <p:spPr bwMode="auto">
          <a:xfrm>
            <a:off x="237616" y="2852626"/>
            <a:ext cx="3132138"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sz="2800" dirty="0"/>
          </a:p>
          <a:p>
            <a:r>
              <a:rPr lang="en-US" altLang="en-US" sz="2800" i="1" dirty="0"/>
              <a:t>z*= -</a:t>
            </a:r>
            <a:r>
              <a:rPr lang="en-US" altLang="en-US" sz="2800" i="1" dirty="0">
                <a:sym typeface="Symbol" pitchFamily="18" charset="2"/>
              </a:rPr>
              <a:t> -/z  </a:t>
            </a:r>
            <a:endParaRPr lang="hu-HU" altLang="en-US" sz="2800" i="1" dirty="0">
              <a:sym typeface="Symbol" pitchFamily="18" charset="2"/>
            </a:endParaRPr>
          </a:p>
          <a:p>
            <a:r>
              <a:rPr lang="en-US" altLang="en-US" sz="2800" i="1" dirty="0">
                <a:sym typeface="Symbol" pitchFamily="18" charset="2"/>
              </a:rPr>
              <a:t>  </a:t>
            </a:r>
          </a:p>
          <a:p>
            <a:r>
              <a:rPr lang="en-US" altLang="en-US" sz="2800" i="1" dirty="0">
                <a:sym typeface="Symbol" pitchFamily="18" charset="2"/>
              </a:rPr>
              <a:t>= -</a:t>
            </a:r>
            <a:r>
              <a:rPr lang="en-US" altLang="en-US" sz="2800" dirty="0">
                <a:sym typeface="Symbol" pitchFamily="18" charset="2"/>
              </a:rPr>
              <a:t>(</a:t>
            </a:r>
            <a:r>
              <a:rPr lang="en-US" altLang="en-US" sz="2800" i="1" dirty="0" err="1">
                <a:sym typeface="Symbol" pitchFamily="18" charset="2"/>
              </a:rPr>
              <a:t>fp+bp</a:t>
            </a:r>
            <a:r>
              <a:rPr lang="en-US" altLang="en-US" sz="2800" dirty="0">
                <a:sym typeface="Symbol" pitchFamily="18" charset="2"/>
              </a:rPr>
              <a:t>)</a:t>
            </a:r>
            <a:r>
              <a:rPr lang="en-US" altLang="en-US" sz="2800" i="1" dirty="0">
                <a:sym typeface="Symbol" pitchFamily="18" charset="2"/>
              </a:rPr>
              <a:t>/</a:t>
            </a:r>
            <a:r>
              <a:rPr lang="en-US" altLang="en-US" sz="2800" dirty="0">
                <a:sym typeface="Symbol" pitchFamily="18" charset="2"/>
              </a:rPr>
              <a:t>(</a:t>
            </a:r>
            <a:r>
              <a:rPr lang="en-US" altLang="en-US" sz="2800" i="1" dirty="0" err="1">
                <a:sym typeface="Symbol" pitchFamily="18" charset="2"/>
              </a:rPr>
              <a:t>bp-fp</a:t>
            </a:r>
            <a:r>
              <a:rPr lang="en-US" altLang="en-US" sz="2800" dirty="0">
                <a:sym typeface="Symbol" pitchFamily="18" charset="2"/>
              </a:rPr>
              <a:t>)</a:t>
            </a:r>
          </a:p>
          <a:p>
            <a:r>
              <a:rPr lang="en-US" altLang="en-US" sz="2800" i="1" dirty="0">
                <a:sym typeface="Symbol" pitchFamily="18" charset="2"/>
              </a:rPr>
              <a:t> = </a:t>
            </a:r>
            <a:r>
              <a:rPr lang="hu-HU" altLang="en-US" sz="2800" i="1" dirty="0"/>
              <a:t>-</a:t>
            </a:r>
            <a:r>
              <a:rPr lang="en-US" altLang="en-US" sz="2800" dirty="0"/>
              <a:t>2</a:t>
            </a:r>
            <a:r>
              <a:rPr lang="en-US" altLang="en-US" sz="2800" i="1" dirty="0"/>
              <a:t>fp·bp</a:t>
            </a:r>
            <a:r>
              <a:rPr lang="hu-HU" altLang="en-US" sz="2800" i="1" dirty="0"/>
              <a:t>/</a:t>
            </a:r>
            <a:r>
              <a:rPr lang="hu-HU" altLang="en-US" sz="2800" dirty="0"/>
              <a:t>(</a:t>
            </a:r>
            <a:r>
              <a:rPr lang="en-US" altLang="en-US" sz="2800" i="1" dirty="0" err="1"/>
              <a:t>bp</a:t>
            </a:r>
            <a:r>
              <a:rPr lang="hu-HU" altLang="en-US" sz="2800" i="1" dirty="0" err="1"/>
              <a:t>-fp</a:t>
            </a:r>
            <a:r>
              <a:rPr lang="hu-HU" altLang="en-US" sz="2800" dirty="0"/>
              <a:t>) </a:t>
            </a:r>
          </a:p>
        </p:txBody>
      </p:sp>
      <p:cxnSp>
        <p:nvCxnSpPr>
          <p:cNvPr id="21" name="Egyenes összekötő nyíllal 8"/>
          <p:cNvCxnSpPr>
            <a:cxnSpLocks noChangeShapeType="1"/>
          </p:cNvCxnSpPr>
          <p:nvPr/>
        </p:nvCxnSpPr>
        <p:spPr bwMode="auto">
          <a:xfrm flipV="1">
            <a:off x="4090479" y="3068526"/>
            <a:ext cx="0" cy="1901825"/>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Egyenes összekötő nyíllal 10"/>
          <p:cNvCxnSpPr>
            <a:cxnSpLocks noChangeShapeType="1"/>
          </p:cNvCxnSpPr>
          <p:nvPr/>
        </p:nvCxnSpPr>
        <p:spPr bwMode="auto">
          <a:xfrm flipH="1">
            <a:off x="3693604" y="4148026"/>
            <a:ext cx="3060700"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3" name="Téglalap 14"/>
          <p:cNvSpPr>
            <a:spLocks noChangeArrowheads="1"/>
          </p:cNvSpPr>
          <p:nvPr/>
        </p:nvSpPr>
        <p:spPr bwMode="auto">
          <a:xfrm>
            <a:off x="6501891" y="4184538"/>
            <a:ext cx="3635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3600" i="1"/>
              <a:t>z</a:t>
            </a:r>
            <a:endParaRPr lang="hu-HU" altLang="en-US" sz="3600"/>
          </a:p>
        </p:txBody>
      </p:sp>
      <p:cxnSp>
        <p:nvCxnSpPr>
          <p:cNvPr id="24" name="Egyenes összekötő 16"/>
          <p:cNvCxnSpPr>
            <a:cxnSpLocks noChangeShapeType="1"/>
          </p:cNvCxnSpPr>
          <p:nvPr/>
        </p:nvCxnSpPr>
        <p:spPr bwMode="auto">
          <a:xfrm>
            <a:off x="4522279" y="3211401"/>
            <a:ext cx="0" cy="1800225"/>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25" name="Egyenes összekötő 17"/>
          <p:cNvCxnSpPr>
            <a:cxnSpLocks noChangeShapeType="1"/>
          </p:cNvCxnSpPr>
          <p:nvPr/>
        </p:nvCxnSpPr>
        <p:spPr bwMode="auto">
          <a:xfrm>
            <a:off x="6430454" y="3247913"/>
            <a:ext cx="0" cy="1763713"/>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sp>
        <p:nvSpPr>
          <p:cNvPr id="26" name="Téglalap 20"/>
          <p:cNvSpPr>
            <a:spLocks noChangeArrowheads="1"/>
          </p:cNvSpPr>
          <p:nvPr/>
        </p:nvSpPr>
        <p:spPr bwMode="auto">
          <a:xfrm>
            <a:off x="3641507" y="2830401"/>
            <a:ext cx="3905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3200" dirty="0"/>
              <a:t>1</a:t>
            </a:r>
          </a:p>
        </p:txBody>
      </p:sp>
      <p:sp>
        <p:nvSpPr>
          <p:cNvPr id="27" name="Téglalap 21"/>
          <p:cNvSpPr>
            <a:spLocks noChangeArrowheads="1"/>
          </p:cNvSpPr>
          <p:nvPr/>
        </p:nvSpPr>
        <p:spPr bwMode="auto">
          <a:xfrm>
            <a:off x="3624427" y="4895468"/>
            <a:ext cx="5270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3200" dirty="0"/>
              <a:t>-1</a:t>
            </a:r>
          </a:p>
        </p:txBody>
      </p:sp>
      <p:sp>
        <p:nvSpPr>
          <p:cNvPr id="28" name="Szabadkézi sokszög 22"/>
          <p:cNvSpPr>
            <a:spLocks/>
          </p:cNvSpPr>
          <p:nvPr/>
        </p:nvSpPr>
        <p:spPr bwMode="auto">
          <a:xfrm>
            <a:off x="4538154" y="3360626"/>
            <a:ext cx="1917700" cy="1635125"/>
          </a:xfrm>
          <a:custGeom>
            <a:avLst/>
            <a:gdLst>
              <a:gd name="T0" fmla="*/ 0 w 1916723"/>
              <a:gd name="T1" fmla="*/ 1629766 h 1635369"/>
              <a:gd name="T2" fmla="*/ 480381 w 1916723"/>
              <a:gd name="T3" fmla="*/ 543260 h 1635369"/>
              <a:gd name="T4" fmla="*/ 1185196 w 1916723"/>
              <a:gd name="T5" fmla="*/ 103384 h 1635369"/>
              <a:gd name="T6" fmla="*/ 1939316 w 1916723"/>
              <a:gd name="T7" fmla="*/ 0 h 1635369"/>
              <a:gd name="T8" fmla="*/ 1939316 w 1916723"/>
              <a:gd name="T9" fmla="*/ 0 h 1635369"/>
              <a:gd name="T10" fmla="*/ 0 60000 65536"/>
              <a:gd name="T11" fmla="*/ 0 60000 65536"/>
              <a:gd name="T12" fmla="*/ 0 60000 65536"/>
              <a:gd name="T13" fmla="*/ 0 60000 65536"/>
              <a:gd name="T14" fmla="*/ 0 60000 65536"/>
              <a:gd name="T15" fmla="*/ 0 w 1916723"/>
              <a:gd name="T16" fmla="*/ 0 h 1635369"/>
              <a:gd name="T17" fmla="*/ 1916723 w 1916723"/>
              <a:gd name="T18" fmla="*/ 1635369 h 1635369"/>
            </a:gdLst>
            <a:ahLst/>
            <a:cxnLst>
              <a:cxn ang="T10">
                <a:pos x="T0" y="T1"/>
              </a:cxn>
              <a:cxn ang="T11">
                <a:pos x="T2" y="T3"/>
              </a:cxn>
              <a:cxn ang="T12">
                <a:pos x="T4" y="T5"/>
              </a:cxn>
              <a:cxn ang="T13">
                <a:pos x="T6" y="T7"/>
              </a:cxn>
              <a:cxn ang="T14">
                <a:pos x="T8" y="T9"/>
              </a:cxn>
            </a:cxnLst>
            <a:rect l="T15" t="T16" r="T17" b="T18"/>
            <a:pathLst>
              <a:path w="1916723" h="1635369">
                <a:moveTo>
                  <a:pt x="0" y="1635369"/>
                </a:moveTo>
                <a:cubicBezTo>
                  <a:pt x="77665" y="1226526"/>
                  <a:pt x="155330" y="817684"/>
                  <a:pt x="474784" y="545123"/>
                </a:cubicBezTo>
                <a:cubicBezTo>
                  <a:pt x="677007" y="307731"/>
                  <a:pt x="931059" y="194583"/>
                  <a:pt x="1171382" y="103729"/>
                </a:cubicBezTo>
                <a:cubicBezTo>
                  <a:pt x="1411705" y="12875"/>
                  <a:pt x="1799492" y="35169"/>
                  <a:pt x="1916723" y="0"/>
                </a:cubicBezTo>
              </a:path>
            </a:pathLst>
          </a:custGeom>
          <a:noFill/>
          <a:ln w="127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 name="Téglalap 23"/>
          <p:cNvSpPr>
            <a:spLocks noChangeArrowheads="1"/>
          </p:cNvSpPr>
          <p:nvPr/>
        </p:nvSpPr>
        <p:spPr bwMode="auto">
          <a:xfrm>
            <a:off x="6538404" y="3122501"/>
            <a:ext cx="26781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2800" dirty="0" smtClean="0">
                <a:latin typeface="+mn-lt"/>
              </a:rPr>
              <a:t>Slope</a:t>
            </a:r>
            <a:r>
              <a:rPr lang="hu-HU" altLang="en-US" sz="2800" dirty="0" smtClean="0">
                <a:latin typeface="+mn-lt"/>
              </a:rPr>
              <a:t>:</a:t>
            </a:r>
            <a:endParaRPr lang="hu-HU" altLang="en-US" sz="2800" dirty="0">
              <a:latin typeface="+mn-lt"/>
            </a:endParaRPr>
          </a:p>
          <a:p>
            <a:r>
              <a:rPr lang="hu-HU" altLang="en-US" sz="2800" i="1" dirty="0"/>
              <a:t>   -2f</a:t>
            </a:r>
            <a:r>
              <a:rPr lang="en-US" altLang="en-US" sz="2800" i="1" dirty="0"/>
              <a:t>p</a:t>
            </a:r>
            <a:r>
              <a:rPr lang="hu-HU" altLang="en-US" sz="2800" i="1" dirty="0"/>
              <a:t>/</a:t>
            </a:r>
            <a:r>
              <a:rPr lang="en-US" altLang="en-US" sz="2800" i="1" dirty="0" err="1"/>
              <a:t>bp</a:t>
            </a:r>
            <a:r>
              <a:rPr lang="hu-HU" altLang="en-US" sz="2800" i="1" dirty="0"/>
              <a:t>/</a:t>
            </a:r>
            <a:r>
              <a:rPr lang="hu-HU" altLang="en-US" sz="2800" dirty="0"/>
              <a:t>(</a:t>
            </a:r>
            <a:r>
              <a:rPr lang="en-US" altLang="en-US" sz="2800" i="1" dirty="0" err="1"/>
              <a:t>bp</a:t>
            </a:r>
            <a:r>
              <a:rPr lang="hu-HU" altLang="en-US" sz="2800" i="1" dirty="0" err="1"/>
              <a:t>-fp</a:t>
            </a:r>
            <a:r>
              <a:rPr lang="hu-HU" altLang="en-US" sz="2800" dirty="0"/>
              <a:t>) </a:t>
            </a:r>
          </a:p>
        </p:txBody>
      </p:sp>
      <p:sp>
        <p:nvSpPr>
          <p:cNvPr id="30" name="Téglalap 24"/>
          <p:cNvSpPr>
            <a:spLocks noChangeArrowheads="1"/>
          </p:cNvSpPr>
          <p:nvPr/>
        </p:nvSpPr>
        <p:spPr bwMode="auto">
          <a:xfrm>
            <a:off x="4306379" y="4903676"/>
            <a:ext cx="58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800" i="1">
                <a:sym typeface="Symbol" pitchFamily="18" charset="2"/>
              </a:rPr>
              <a:t>-</a:t>
            </a:r>
            <a:r>
              <a:rPr lang="en-US" altLang="en-US" sz="2800" i="1">
                <a:sym typeface="Symbol" pitchFamily="18" charset="2"/>
              </a:rPr>
              <a:t>fp</a:t>
            </a:r>
            <a:endParaRPr lang="hu-HU" altLang="en-US" sz="2800"/>
          </a:p>
        </p:txBody>
      </p:sp>
      <p:sp>
        <p:nvSpPr>
          <p:cNvPr id="31" name="Téglalap 25"/>
          <p:cNvSpPr>
            <a:spLocks noChangeArrowheads="1"/>
          </p:cNvSpPr>
          <p:nvPr/>
        </p:nvSpPr>
        <p:spPr bwMode="auto">
          <a:xfrm>
            <a:off x="6214554" y="4903676"/>
            <a:ext cx="663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800" i="1">
                <a:sym typeface="Symbol" pitchFamily="18" charset="2"/>
              </a:rPr>
              <a:t>-b</a:t>
            </a:r>
            <a:r>
              <a:rPr lang="en-US" altLang="en-US" sz="2800" i="1">
                <a:sym typeface="Symbol" pitchFamily="18" charset="2"/>
              </a:rPr>
              <a:t>p</a:t>
            </a:r>
            <a:endParaRPr lang="hu-HU" altLang="en-US" sz="2800"/>
          </a:p>
        </p:txBody>
      </p:sp>
      <p:cxnSp>
        <p:nvCxnSpPr>
          <p:cNvPr id="32" name="Egyenes összekötő 26"/>
          <p:cNvCxnSpPr>
            <a:cxnSpLocks noChangeShapeType="1"/>
          </p:cNvCxnSpPr>
          <p:nvPr/>
        </p:nvCxnSpPr>
        <p:spPr bwMode="auto">
          <a:xfrm>
            <a:off x="4053966" y="3355863"/>
            <a:ext cx="2484438"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3" name="Egyenes összekötő 29"/>
          <p:cNvCxnSpPr>
            <a:cxnSpLocks noChangeShapeType="1"/>
          </p:cNvCxnSpPr>
          <p:nvPr/>
        </p:nvCxnSpPr>
        <p:spPr bwMode="auto">
          <a:xfrm>
            <a:off x="3980941" y="4976701"/>
            <a:ext cx="2484438" cy="0"/>
          </a:xfrm>
          <a:prstGeom prst="line">
            <a:avLst/>
          </a:prstGeom>
          <a:noFill/>
          <a:ln w="12700"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34" name="Egyenes összekötő nyíllal 30"/>
          <p:cNvCxnSpPr>
            <a:cxnSpLocks noChangeShapeType="1"/>
          </p:cNvCxnSpPr>
          <p:nvPr/>
        </p:nvCxnSpPr>
        <p:spPr bwMode="auto">
          <a:xfrm flipH="1" flipV="1">
            <a:off x="6214554" y="3500326"/>
            <a:ext cx="647700" cy="3238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Téglalap 13"/>
          <p:cNvSpPr>
            <a:spLocks noChangeArrowheads="1"/>
          </p:cNvSpPr>
          <p:nvPr/>
        </p:nvSpPr>
        <p:spPr bwMode="auto">
          <a:xfrm>
            <a:off x="3972110" y="2419182"/>
            <a:ext cx="595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3600" i="1" dirty="0"/>
              <a:t>z*</a:t>
            </a:r>
            <a:endParaRPr lang="hu-HU" altLang="en-US" sz="3600" dirty="0"/>
          </a:p>
        </p:txBody>
      </p:sp>
      <p:sp>
        <p:nvSpPr>
          <p:cNvPr id="36" name="Ellipszis 35"/>
          <p:cNvSpPr/>
          <p:nvPr/>
        </p:nvSpPr>
        <p:spPr>
          <a:xfrm>
            <a:off x="4597685" y="4064094"/>
            <a:ext cx="148121" cy="180504"/>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Ellipszis 36"/>
          <p:cNvSpPr/>
          <p:nvPr/>
        </p:nvSpPr>
        <p:spPr>
          <a:xfrm>
            <a:off x="4944719" y="4057774"/>
            <a:ext cx="148121" cy="1805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Egyenes összekötő nyíllal 37"/>
          <p:cNvCxnSpPr>
            <a:stCxn id="37" idx="0"/>
            <a:endCxn id="28" idx="1"/>
          </p:cNvCxnSpPr>
          <p:nvPr/>
        </p:nvCxnSpPr>
        <p:spPr>
          <a:xfrm flipV="1">
            <a:off x="5018780" y="3903805"/>
            <a:ext cx="0" cy="15396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39" name="Egyenes összekötő nyíllal 38"/>
          <p:cNvCxnSpPr/>
          <p:nvPr/>
        </p:nvCxnSpPr>
        <p:spPr>
          <a:xfrm>
            <a:off x="4671745" y="4244599"/>
            <a:ext cx="0" cy="15650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0" name="Egyenes összekötő nyíllal 39"/>
          <p:cNvCxnSpPr/>
          <p:nvPr/>
        </p:nvCxnSpPr>
        <p:spPr>
          <a:xfrm flipH="1">
            <a:off x="4076191" y="3901161"/>
            <a:ext cx="942589" cy="264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1" name="Egyenes összekötő nyíllal 40"/>
          <p:cNvCxnSpPr/>
          <p:nvPr/>
        </p:nvCxnSpPr>
        <p:spPr>
          <a:xfrm flipH="1">
            <a:off x="4090479" y="4403752"/>
            <a:ext cx="581267" cy="264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42" name="Egyenes összekötő nyíllal 41"/>
          <p:cNvCxnSpPr/>
          <p:nvPr/>
        </p:nvCxnSpPr>
        <p:spPr>
          <a:xfrm flipH="1" flipV="1">
            <a:off x="3980940" y="3862290"/>
            <a:ext cx="1" cy="581277"/>
          </a:xfrm>
          <a:prstGeom prst="straightConnector1">
            <a:avLst/>
          </a:prstGeom>
          <a:ln w="57150">
            <a:solidFill>
              <a:schemeClr val="accent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43" name="Ellipszis 42"/>
          <p:cNvSpPr/>
          <p:nvPr/>
        </p:nvSpPr>
        <p:spPr>
          <a:xfrm>
            <a:off x="5949053" y="4062852"/>
            <a:ext cx="148121" cy="180504"/>
          </a:xfrm>
          <a:prstGeom prst="ellipse">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llipszis 43"/>
          <p:cNvSpPr/>
          <p:nvPr/>
        </p:nvSpPr>
        <p:spPr>
          <a:xfrm>
            <a:off x="6296087" y="4056532"/>
            <a:ext cx="148121" cy="18050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Egyenes összekötő nyíllal 44"/>
          <p:cNvCxnSpPr>
            <a:stCxn id="44" idx="0"/>
          </p:cNvCxnSpPr>
          <p:nvPr/>
        </p:nvCxnSpPr>
        <p:spPr>
          <a:xfrm flipV="1">
            <a:off x="6370148" y="3369582"/>
            <a:ext cx="0" cy="68695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Egyenes összekötő nyíllal 45"/>
          <p:cNvCxnSpPr/>
          <p:nvPr/>
        </p:nvCxnSpPr>
        <p:spPr>
          <a:xfrm flipV="1">
            <a:off x="6023114" y="3369582"/>
            <a:ext cx="1" cy="69982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Egyenes összekötő nyíllal 46"/>
          <p:cNvCxnSpPr/>
          <p:nvPr/>
        </p:nvCxnSpPr>
        <p:spPr>
          <a:xfrm flipH="1" flipV="1">
            <a:off x="4090479" y="3366938"/>
            <a:ext cx="2293958" cy="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Egyenes összekötő nyíllal 47"/>
          <p:cNvCxnSpPr/>
          <p:nvPr/>
        </p:nvCxnSpPr>
        <p:spPr>
          <a:xfrm flipH="1">
            <a:off x="4090479" y="3392996"/>
            <a:ext cx="1937573"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4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 calcmode="lin" valueType="num">
                                      <p:cBhvr additive="base">
                                        <p:cTn id="23" dur="500" fill="hold"/>
                                        <p:tgtEl>
                                          <p:spTgt spid="42"/>
                                        </p:tgtEl>
                                        <p:attrNameLst>
                                          <p:attrName>ppt_x</p:attrName>
                                        </p:attrNameLst>
                                      </p:cBhvr>
                                      <p:tavLst>
                                        <p:tav tm="0">
                                          <p:val>
                                            <p:strVal val="0-#ppt_w/2"/>
                                          </p:val>
                                        </p:tav>
                                        <p:tav tm="100000">
                                          <p:val>
                                            <p:strVal val="#ppt_x"/>
                                          </p:val>
                                        </p:tav>
                                      </p:tavLst>
                                    </p:anim>
                                    <p:anim calcmode="lin" valueType="num">
                                      <p:cBhvr additive="base">
                                        <p:cTn id="24"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43"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pPr>
              <a:defRPr/>
            </a:pPr>
            <a:r>
              <a:rPr lang="en-US" dirty="0" smtClean="0">
                <a:solidFill>
                  <a:srgbClr val="FF0000"/>
                </a:solidFill>
              </a:rPr>
              <a:t>Incremental rendering</a:t>
            </a:r>
            <a:endParaRPr lang="hu-HU" dirty="0" smtClean="0">
              <a:solidFill>
                <a:srgbClr val="FF0000"/>
              </a:solidFill>
            </a:endParaRPr>
          </a:p>
        </p:txBody>
      </p:sp>
      <p:sp>
        <p:nvSpPr>
          <p:cNvPr id="14339" name="Rectangle 3"/>
          <p:cNvSpPr>
            <a:spLocks noGrp="1" noChangeArrowheads="1"/>
          </p:cNvSpPr>
          <p:nvPr>
            <p:ph idx="1"/>
          </p:nvPr>
        </p:nvSpPr>
        <p:spPr>
          <a:xfrm>
            <a:off x="395288" y="1665288"/>
            <a:ext cx="8534400" cy="4896060"/>
          </a:xfrm>
        </p:spPr>
        <p:txBody>
          <a:bodyPr>
            <a:normAutofit/>
          </a:bodyPr>
          <a:lstStyle/>
          <a:p>
            <a:r>
              <a:rPr lang="en-US" altLang="hu-HU" dirty="0" smtClean="0"/>
              <a:t>Ray tracing computation time </a:t>
            </a:r>
            <a:r>
              <a:rPr lang="hu-HU" altLang="hu-HU" dirty="0" smtClean="0">
                <a:sym typeface="Symbol" pitchFamily="18" charset="2"/>
              </a:rPr>
              <a:t>  </a:t>
            </a:r>
          </a:p>
          <a:p>
            <a:pPr>
              <a:buFont typeface="Monotype Sorts" pitchFamily="2" charset="2"/>
              <a:buNone/>
            </a:pPr>
            <a:r>
              <a:rPr lang="hu-HU" altLang="hu-HU" sz="2800" dirty="0" smtClean="0"/>
              <a:t>		</a:t>
            </a:r>
            <a:r>
              <a:rPr lang="en-US" altLang="hu-HU" dirty="0" smtClean="0"/>
              <a:t>#</a:t>
            </a:r>
            <a:r>
              <a:rPr lang="hu-HU" altLang="hu-HU" dirty="0" smtClean="0"/>
              <a:t>Pixel</a:t>
            </a:r>
            <a:r>
              <a:rPr lang="en-US" altLang="hu-HU" dirty="0" smtClean="0"/>
              <a:t>s</a:t>
            </a:r>
            <a:r>
              <a:rPr lang="hu-HU" altLang="hu-HU" dirty="0" smtClean="0"/>
              <a:t> × </a:t>
            </a:r>
            <a:r>
              <a:rPr lang="en-US" altLang="hu-HU" dirty="0" smtClean="0"/>
              <a:t>#</a:t>
            </a:r>
            <a:r>
              <a:rPr lang="hu-HU" altLang="hu-HU" dirty="0" err="1" smtClean="0"/>
              <a:t>Obje</a:t>
            </a:r>
            <a:r>
              <a:rPr lang="en-US" altLang="hu-HU" dirty="0" err="1" smtClean="0"/>
              <a:t>cts</a:t>
            </a:r>
            <a:r>
              <a:rPr lang="hu-HU" altLang="hu-HU" dirty="0" smtClean="0"/>
              <a:t> × (</a:t>
            </a:r>
            <a:r>
              <a:rPr lang="en-US" altLang="hu-HU" dirty="0" smtClean="0"/>
              <a:t>#light sources </a:t>
            </a:r>
            <a:r>
              <a:rPr lang="hu-HU" altLang="hu-HU" dirty="0" smtClean="0"/>
              <a:t>+</a:t>
            </a:r>
            <a:r>
              <a:rPr lang="en-US" altLang="hu-HU" dirty="0" smtClean="0"/>
              <a:t> </a:t>
            </a:r>
            <a:r>
              <a:rPr lang="hu-HU" altLang="hu-HU" dirty="0" smtClean="0"/>
              <a:t>1)</a:t>
            </a:r>
          </a:p>
          <a:p>
            <a:pPr>
              <a:buFont typeface="Monotype Sorts" pitchFamily="2" charset="2"/>
              <a:buNone/>
            </a:pPr>
            <a:endParaRPr lang="hu-HU" altLang="hu-HU" dirty="0" smtClean="0"/>
          </a:p>
          <a:p>
            <a:r>
              <a:rPr lang="en-US" altLang="hu-HU" dirty="0"/>
              <a:t>C</a:t>
            </a:r>
            <a:r>
              <a:rPr lang="en-US" altLang="hu-HU" dirty="0" smtClean="0"/>
              <a:t>oherence</a:t>
            </a:r>
            <a:r>
              <a:rPr lang="hu-HU" altLang="hu-HU" dirty="0" smtClean="0"/>
              <a:t>: </a:t>
            </a:r>
            <a:r>
              <a:rPr lang="en-US" altLang="hu-HU" dirty="0" smtClean="0"/>
              <a:t>object driven method</a:t>
            </a:r>
            <a:endParaRPr lang="hu-HU" altLang="hu-HU" dirty="0" smtClean="0"/>
          </a:p>
          <a:p>
            <a:r>
              <a:rPr lang="en-US" altLang="hu-HU" dirty="0" smtClean="0"/>
              <a:t>Clipping to remove surely invisible objects</a:t>
            </a:r>
            <a:endParaRPr lang="hu-HU" altLang="hu-HU" dirty="0" smtClean="0"/>
          </a:p>
          <a:p>
            <a:r>
              <a:rPr lang="en-US" altLang="hu-HU" dirty="0" smtClean="0"/>
              <a:t>Transformations</a:t>
            </a:r>
            <a:r>
              <a:rPr lang="hu-HU" altLang="hu-HU" dirty="0" smtClean="0"/>
              <a:t>: </a:t>
            </a:r>
            <a:r>
              <a:rPr lang="en-US" altLang="hu-HU" dirty="0" smtClean="0"/>
              <a:t>appropriate coordinate system for each task</a:t>
            </a:r>
            <a:endParaRPr lang="hu-HU" altLang="hu-HU" dirty="0" smtClean="0"/>
          </a:p>
          <a:p>
            <a:pPr lvl="1"/>
            <a:r>
              <a:rPr lang="en-US" altLang="hu-HU" dirty="0" smtClean="0"/>
              <a:t>We cannot transform everything: tessellation</a:t>
            </a:r>
            <a:endParaRPr lang="hu-HU" altLang="hu-HU" dirty="0" smtClean="0"/>
          </a:p>
        </p:txBody>
      </p:sp>
      <p:cxnSp>
        <p:nvCxnSpPr>
          <p:cNvPr id="14340" name="Egyenes összekötő 4"/>
          <p:cNvCxnSpPr>
            <a:cxnSpLocks noChangeShapeType="1"/>
          </p:cNvCxnSpPr>
          <p:nvPr/>
        </p:nvCxnSpPr>
        <p:spPr bwMode="auto">
          <a:xfrm>
            <a:off x="323850" y="3068638"/>
            <a:ext cx="8532813" cy="0"/>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Freeform 4"/>
          <p:cNvSpPr>
            <a:spLocks/>
          </p:cNvSpPr>
          <p:nvPr/>
        </p:nvSpPr>
        <p:spPr bwMode="auto">
          <a:xfrm>
            <a:off x="1484313" y="2085975"/>
            <a:ext cx="762000" cy="2133600"/>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7661" name="Line 15"/>
          <p:cNvSpPr>
            <a:spLocks noChangeShapeType="1"/>
          </p:cNvSpPr>
          <p:nvPr/>
        </p:nvSpPr>
        <p:spPr bwMode="auto">
          <a:xfrm flipH="1">
            <a:off x="971600" y="3152775"/>
            <a:ext cx="1524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2" name="Line 16"/>
          <p:cNvSpPr>
            <a:spLocks noChangeShapeType="1"/>
          </p:cNvSpPr>
          <p:nvPr/>
        </p:nvSpPr>
        <p:spPr bwMode="auto">
          <a:xfrm flipV="1">
            <a:off x="1179513" y="2085975"/>
            <a:ext cx="10668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3" name="Line 17"/>
          <p:cNvSpPr>
            <a:spLocks noChangeShapeType="1"/>
          </p:cNvSpPr>
          <p:nvPr/>
        </p:nvSpPr>
        <p:spPr bwMode="auto">
          <a:xfrm>
            <a:off x="1179513" y="3152775"/>
            <a:ext cx="1066800" cy="1066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4" name="Line 19"/>
          <p:cNvSpPr>
            <a:spLocks noChangeShapeType="1"/>
          </p:cNvSpPr>
          <p:nvPr/>
        </p:nvSpPr>
        <p:spPr bwMode="auto">
          <a:xfrm>
            <a:off x="2246313" y="2009775"/>
            <a:ext cx="0" cy="220980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65" name="Line 23"/>
          <p:cNvSpPr>
            <a:spLocks noChangeShapeType="1"/>
          </p:cNvSpPr>
          <p:nvPr/>
        </p:nvSpPr>
        <p:spPr bwMode="auto">
          <a:xfrm flipV="1">
            <a:off x="1205607" y="4184650"/>
            <a:ext cx="0" cy="1981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6" name="Line 24"/>
          <p:cNvSpPr>
            <a:spLocks noChangeShapeType="1"/>
          </p:cNvSpPr>
          <p:nvPr/>
        </p:nvSpPr>
        <p:spPr bwMode="auto">
          <a:xfrm flipV="1">
            <a:off x="251520" y="5229225"/>
            <a:ext cx="20161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7" name="Rectangle 35"/>
          <p:cNvSpPr>
            <a:spLocks noChangeArrowheads="1"/>
          </p:cNvSpPr>
          <p:nvPr/>
        </p:nvSpPr>
        <p:spPr bwMode="auto">
          <a:xfrm>
            <a:off x="361057" y="4413250"/>
            <a:ext cx="1727200" cy="167640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7668" name="Rectangle 36"/>
          <p:cNvSpPr>
            <a:spLocks noChangeArrowheads="1"/>
          </p:cNvSpPr>
          <p:nvPr/>
        </p:nvSpPr>
        <p:spPr bwMode="auto">
          <a:xfrm>
            <a:off x="2088257" y="4760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27669" name="Rectangle 40"/>
          <p:cNvSpPr>
            <a:spLocks noChangeArrowheads="1"/>
          </p:cNvSpPr>
          <p:nvPr/>
        </p:nvSpPr>
        <p:spPr bwMode="auto">
          <a:xfrm>
            <a:off x="3095625" y="4768850"/>
            <a:ext cx="536416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a:t>[</a:t>
            </a:r>
            <a:r>
              <a:rPr lang="en-US" altLang="hu-HU" sz="2400" i="1" dirty="0" err="1"/>
              <a:t>X</a:t>
            </a:r>
            <a:r>
              <a:rPr lang="en-US" altLang="hu-HU" sz="2400" i="1" baseline="-25000" dirty="0" err="1"/>
              <a:t>h</a:t>
            </a:r>
            <a:r>
              <a:rPr lang="en-US" altLang="hu-HU" sz="2400" i="1" dirty="0" err="1"/>
              <a:t>,Y</a:t>
            </a:r>
            <a:r>
              <a:rPr lang="en-US" altLang="hu-HU" sz="2400" i="1" baseline="-25000" dirty="0" err="1"/>
              <a:t>h</a:t>
            </a:r>
            <a:r>
              <a:rPr lang="en-US" altLang="hu-HU" sz="2400" i="1" dirty="0" err="1"/>
              <a:t>,Z</a:t>
            </a:r>
            <a:r>
              <a:rPr lang="en-US" altLang="hu-HU" sz="2400" i="1" baseline="-25000" dirty="0" err="1"/>
              <a:t>h</a:t>
            </a:r>
            <a:r>
              <a:rPr lang="en-US" altLang="hu-HU" sz="2400" i="1" dirty="0" err="1"/>
              <a:t>,h</a:t>
            </a:r>
            <a:r>
              <a:rPr lang="en-US" altLang="hu-HU" sz="2400" dirty="0"/>
              <a:t>] = [</a:t>
            </a:r>
            <a:r>
              <a:rPr lang="en-US" altLang="hu-HU" sz="2400" i="1" dirty="0" smtClean="0"/>
              <a:t>xc,yc,zc,</a:t>
            </a:r>
            <a:r>
              <a:rPr lang="en-US" altLang="hu-HU" sz="2400" dirty="0" smtClean="0"/>
              <a:t>1</a:t>
            </a:r>
            <a:r>
              <a:rPr lang="en-US" altLang="hu-HU" sz="2400" dirty="0"/>
              <a:t>] </a:t>
            </a:r>
            <a:r>
              <a:rPr lang="en-US" altLang="hu-HU" sz="2400" b="1" dirty="0" err="1"/>
              <a:t>T</a:t>
            </a:r>
            <a:r>
              <a:rPr lang="en-US" altLang="hu-HU" sz="2400" baseline="-25000" dirty="0" err="1"/>
              <a:t>persp</a:t>
            </a:r>
            <a:endParaRPr lang="en-US" altLang="hu-HU" sz="2400" baseline="-25000" dirty="0"/>
          </a:p>
          <a:p>
            <a:pPr>
              <a:spcBef>
                <a:spcPct val="0"/>
              </a:spcBef>
              <a:buClrTx/>
              <a:buSzTx/>
              <a:buFontTx/>
              <a:buNone/>
            </a:pPr>
            <a:endParaRPr lang="en-US" altLang="hu-HU" sz="2400" baseline="-25000" dirty="0"/>
          </a:p>
          <a:p>
            <a:pPr>
              <a:spcBef>
                <a:spcPct val="0"/>
              </a:spcBef>
              <a:buClrTx/>
              <a:buSzTx/>
              <a:buFontTx/>
              <a:buNone/>
            </a:pPr>
            <a:r>
              <a:rPr lang="en-US" altLang="hu-HU" sz="2400" dirty="0" smtClean="0"/>
              <a:t>[</a:t>
            </a:r>
            <a:r>
              <a:rPr lang="hu-HU" altLang="hu-HU" sz="2400" i="1" dirty="0" smtClean="0"/>
              <a:t>x</a:t>
            </a:r>
            <a:r>
              <a:rPr lang="en-US" altLang="hu-HU" sz="2400" i="1" dirty="0" smtClean="0"/>
              <a:t>*,y*,z*,</a:t>
            </a:r>
            <a:r>
              <a:rPr lang="en-US" altLang="hu-HU" sz="2400" dirty="0" smtClean="0"/>
              <a:t>1</a:t>
            </a:r>
            <a:r>
              <a:rPr lang="en-US" altLang="hu-HU" sz="2400" dirty="0"/>
              <a:t>] = [</a:t>
            </a:r>
            <a:r>
              <a:rPr lang="en-US" altLang="hu-HU" sz="2400" i="1" dirty="0" err="1"/>
              <a:t>X</a:t>
            </a:r>
            <a:r>
              <a:rPr lang="en-US" altLang="hu-HU" sz="2400" i="1" baseline="-25000" dirty="0" err="1"/>
              <a:t>h</a:t>
            </a:r>
            <a:r>
              <a:rPr lang="en-US" altLang="hu-HU" sz="2400" i="1" dirty="0"/>
              <a:t>/h, </a:t>
            </a:r>
            <a:r>
              <a:rPr lang="en-US" altLang="hu-HU" sz="2400" i="1" dirty="0" err="1"/>
              <a:t>Y</a:t>
            </a:r>
            <a:r>
              <a:rPr lang="en-US" altLang="hu-HU" sz="2400" i="1" baseline="-25000" dirty="0" err="1"/>
              <a:t>h</a:t>
            </a:r>
            <a:r>
              <a:rPr lang="en-US" altLang="hu-HU" sz="2400" i="1" dirty="0"/>
              <a:t>/h, </a:t>
            </a:r>
            <a:r>
              <a:rPr lang="en-US" altLang="hu-HU" sz="2400" i="1" dirty="0" err="1"/>
              <a:t>Z</a:t>
            </a:r>
            <a:r>
              <a:rPr lang="en-US" altLang="hu-HU" sz="2400" i="1" baseline="-25000" dirty="0" err="1"/>
              <a:t>h</a:t>
            </a:r>
            <a:r>
              <a:rPr lang="en-US" altLang="hu-HU" sz="2400" i="1" dirty="0"/>
              <a:t>/h,</a:t>
            </a:r>
            <a:r>
              <a:rPr lang="en-US" altLang="hu-HU" sz="2400" dirty="0"/>
              <a:t>1]</a:t>
            </a:r>
            <a:endParaRPr lang="hu-HU" altLang="hu-HU" sz="2400" dirty="0"/>
          </a:p>
          <a:p>
            <a:pPr>
              <a:spcBef>
                <a:spcPct val="0"/>
              </a:spcBef>
              <a:buClrTx/>
              <a:buSzTx/>
              <a:buFontTx/>
              <a:buNone/>
            </a:pPr>
            <a:endParaRPr lang="hu-HU" altLang="hu-HU" sz="2400" dirty="0"/>
          </a:p>
        </p:txBody>
      </p:sp>
      <p:sp>
        <p:nvSpPr>
          <p:cNvPr id="27681" name="Line 52"/>
          <p:cNvSpPr>
            <a:spLocks noChangeShapeType="1"/>
          </p:cNvSpPr>
          <p:nvPr/>
        </p:nvSpPr>
        <p:spPr bwMode="auto">
          <a:xfrm flipH="1">
            <a:off x="993775" y="1065213"/>
            <a:ext cx="1330325"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2" name="Line 53"/>
          <p:cNvSpPr>
            <a:spLocks noChangeShapeType="1"/>
          </p:cNvSpPr>
          <p:nvPr/>
        </p:nvSpPr>
        <p:spPr bwMode="auto">
          <a:xfrm flipV="1">
            <a:off x="1146174" y="401637"/>
            <a:ext cx="1274763" cy="6635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3" name="Line 54"/>
          <p:cNvSpPr>
            <a:spLocks noChangeShapeType="1"/>
          </p:cNvSpPr>
          <p:nvPr/>
        </p:nvSpPr>
        <p:spPr bwMode="auto">
          <a:xfrm>
            <a:off x="1154112" y="1065213"/>
            <a:ext cx="1401763" cy="68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684" name="Line 56"/>
          <p:cNvSpPr>
            <a:spLocks noChangeShapeType="1"/>
          </p:cNvSpPr>
          <p:nvPr/>
        </p:nvSpPr>
        <p:spPr bwMode="auto">
          <a:xfrm flipH="1" flipV="1">
            <a:off x="1146175" y="260350"/>
            <a:ext cx="15875" cy="10779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85" name="Text Box 57"/>
          <p:cNvSpPr txBox="1">
            <a:spLocks noChangeArrowheads="1"/>
          </p:cNvSpPr>
          <p:nvPr/>
        </p:nvSpPr>
        <p:spPr bwMode="auto">
          <a:xfrm>
            <a:off x="2262188" y="655638"/>
            <a:ext cx="43760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smtClean="0"/>
              <a:t>z</a:t>
            </a:r>
            <a:r>
              <a:rPr lang="en-US" altLang="hu-HU" sz="2400" i="1" dirty="0" smtClean="0"/>
              <a:t>c</a:t>
            </a:r>
            <a:endParaRPr lang="hu-HU" altLang="hu-HU" sz="2400" i="1" dirty="0"/>
          </a:p>
        </p:txBody>
      </p:sp>
      <p:sp>
        <p:nvSpPr>
          <p:cNvPr id="27686" name="Text Box 58"/>
          <p:cNvSpPr txBox="1">
            <a:spLocks noChangeArrowheads="1"/>
          </p:cNvSpPr>
          <p:nvPr/>
        </p:nvSpPr>
        <p:spPr bwMode="auto">
          <a:xfrm>
            <a:off x="1146175" y="7938"/>
            <a:ext cx="4571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dirty="0" smtClean="0"/>
              <a:t>y</a:t>
            </a:r>
            <a:r>
              <a:rPr lang="en-US" altLang="hu-HU" sz="2400" i="1" dirty="0" smtClean="0"/>
              <a:t>c</a:t>
            </a:r>
            <a:endParaRPr lang="hu-HU" altLang="hu-HU" sz="2400" i="1" dirty="0"/>
          </a:p>
        </p:txBody>
      </p:sp>
      <p:sp>
        <p:nvSpPr>
          <p:cNvPr id="27687" name="Freeform 60"/>
          <p:cNvSpPr>
            <a:spLocks/>
          </p:cNvSpPr>
          <p:nvPr/>
        </p:nvSpPr>
        <p:spPr bwMode="auto">
          <a:xfrm>
            <a:off x="1427163" y="498475"/>
            <a:ext cx="836612" cy="1103313"/>
          </a:xfrm>
          <a:custGeom>
            <a:avLst/>
            <a:gdLst>
              <a:gd name="T0" fmla="*/ 0 w 480"/>
              <a:gd name="T1" fmla="*/ 2147483647 h 1344"/>
              <a:gd name="T2" fmla="*/ 2147483647 w 480"/>
              <a:gd name="T3" fmla="*/ 2147483647 h 1344"/>
              <a:gd name="T4" fmla="*/ 2147483647 w 480"/>
              <a:gd name="T5" fmla="*/ 0 h 1344"/>
              <a:gd name="T6" fmla="*/ 0 w 480"/>
              <a:gd name="T7" fmla="*/ 2147483647 h 1344"/>
              <a:gd name="T8" fmla="*/ 0 w 480"/>
              <a:gd name="T9" fmla="*/ 2147483647 h 1344"/>
              <a:gd name="T10" fmla="*/ 0 60000 65536"/>
              <a:gd name="T11" fmla="*/ 0 60000 65536"/>
              <a:gd name="T12" fmla="*/ 0 60000 65536"/>
              <a:gd name="T13" fmla="*/ 0 60000 65536"/>
              <a:gd name="T14" fmla="*/ 0 60000 65536"/>
              <a:gd name="T15" fmla="*/ 0 w 480"/>
              <a:gd name="T16" fmla="*/ 0 h 1344"/>
              <a:gd name="T17" fmla="*/ 480 w 480"/>
              <a:gd name="T18" fmla="*/ 1344 h 1344"/>
              <a:gd name="connsiteX0" fmla="*/ 0 w 10000"/>
              <a:gd name="connsiteY0" fmla="*/ 6429 h 10000"/>
              <a:gd name="connsiteX1" fmla="*/ 10000 w 10000"/>
              <a:gd name="connsiteY1" fmla="*/ 10000 h 10000"/>
              <a:gd name="connsiteX2" fmla="*/ 10000 w 10000"/>
              <a:gd name="connsiteY2" fmla="*/ 0 h 10000"/>
              <a:gd name="connsiteX3" fmla="*/ 0 w 10000"/>
              <a:gd name="connsiteY3" fmla="*/ 3771 h 10000"/>
              <a:gd name="connsiteX4" fmla="*/ 0 w 10000"/>
              <a:gd name="connsiteY4" fmla="*/ 6429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6429"/>
                </a:moveTo>
                <a:lnTo>
                  <a:pt x="10000" y="10000"/>
                </a:lnTo>
                <a:lnTo>
                  <a:pt x="10000" y="0"/>
                </a:lnTo>
                <a:lnTo>
                  <a:pt x="0" y="3771"/>
                </a:lnTo>
                <a:lnTo>
                  <a:pt x="0" y="6429"/>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27688" name="AutoShape 62"/>
          <p:cNvSpPr>
            <a:spLocks noChangeArrowheads="1"/>
          </p:cNvSpPr>
          <p:nvPr/>
        </p:nvSpPr>
        <p:spPr bwMode="auto">
          <a:xfrm>
            <a:off x="2963863" y="1960563"/>
            <a:ext cx="6072187" cy="1520825"/>
          </a:xfrm>
          <a:prstGeom prst="bracketPair">
            <a:avLst>
              <a:gd name="adj" fmla="val 16667"/>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7689" name="Text Box 63"/>
          <p:cNvSpPr txBox="1">
            <a:spLocks noChangeArrowheads="1"/>
          </p:cNvSpPr>
          <p:nvPr/>
        </p:nvSpPr>
        <p:spPr bwMode="auto">
          <a:xfrm>
            <a:off x="3081338" y="1916113"/>
            <a:ext cx="59547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a:t>1</a:t>
            </a:r>
            <a:r>
              <a:rPr lang="en-US" altLang="hu-HU" sz="2400" dirty="0"/>
              <a:t>/</a:t>
            </a:r>
            <a:r>
              <a:rPr lang="hu-HU" altLang="hu-HU" sz="2400" dirty="0"/>
              <a:t>(</a:t>
            </a:r>
            <a:r>
              <a:rPr lang="en-US" altLang="hu-HU" sz="2400" dirty="0" err="1"/>
              <a:t>tg</a:t>
            </a:r>
            <a:r>
              <a:rPr lang="en-US" altLang="hu-HU" sz="2400" dirty="0"/>
              <a:t>(</a:t>
            </a:r>
            <a:r>
              <a:rPr lang="en-US" altLang="hu-HU" sz="2400" i="1" dirty="0" err="1"/>
              <a:t>fov</a:t>
            </a:r>
            <a:r>
              <a:rPr lang="en-US" altLang="hu-HU" sz="2400" dirty="0"/>
              <a:t>/2)·</a:t>
            </a:r>
            <a:r>
              <a:rPr lang="hu-HU" altLang="hu-HU" sz="2400" i="1" dirty="0" err="1"/>
              <a:t>asp</a:t>
            </a:r>
            <a:r>
              <a:rPr lang="hu-HU" altLang="hu-HU" sz="2400" dirty="0"/>
              <a:t>) </a:t>
            </a:r>
            <a:r>
              <a:rPr lang="en-US" altLang="hu-HU" sz="2400" dirty="0"/>
              <a:t>   </a:t>
            </a:r>
            <a:r>
              <a:rPr lang="hu-HU" altLang="hu-HU" sz="2400" dirty="0"/>
              <a:t>0          </a:t>
            </a:r>
            <a:r>
              <a:rPr lang="en-US" altLang="hu-HU" sz="2400" dirty="0"/>
              <a:t>          </a:t>
            </a:r>
            <a:r>
              <a:rPr lang="hu-HU" altLang="hu-HU" sz="2400" dirty="0"/>
              <a:t>0          </a:t>
            </a:r>
            <a:r>
              <a:rPr lang="en-US" altLang="hu-HU" sz="2400" dirty="0"/>
              <a:t>        </a:t>
            </a:r>
            <a:r>
              <a:rPr lang="hu-HU" altLang="hu-HU" sz="2400" dirty="0"/>
              <a:t>0</a:t>
            </a:r>
          </a:p>
          <a:p>
            <a:pPr>
              <a:spcBef>
                <a:spcPct val="0"/>
              </a:spcBef>
              <a:buClrTx/>
              <a:buSzTx/>
              <a:buFontTx/>
              <a:buNone/>
            </a:pPr>
            <a:r>
              <a:rPr lang="en-US" altLang="hu-HU" sz="2400" dirty="0"/>
              <a:t>0</a:t>
            </a:r>
            <a:r>
              <a:rPr lang="hu-HU" altLang="hu-HU" sz="2400" dirty="0"/>
              <a:t> </a:t>
            </a:r>
            <a:r>
              <a:rPr lang="en-US" altLang="hu-HU" sz="2400" dirty="0"/>
              <a:t>                        1/</a:t>
            </a:r>
            <a:r>
              <a:rPr lang="en-US" altLang="hu-HU" sz="2400" dirty="0" err="1"/>
              <a:t>tg</a:t>
            </a:r>
            <a:r>
              <a:rPr lang="en-US" altLang="hu-HU" sz="2400" dirty="0"/>
              <a:t>(</a:t>
            </a:r>
            <a:r>
              <a:rPr lang="en-US" altLang="hu-HU" sz="2400" i="1" dirty="0" err="1"/>
              <a:t>fov</a:t>
            </a:r>
            <a:r>
              <a:rPr lang="en-US" altLang="hu-HU" sz="2400" dirty="0"/>
              <a:t>/2)        </a:t>
            </a:r>
            <a:r>
              <a:rPr lang="hu-HU" altLang="hu-HU" sz="2400" dirty="0"/>
              <a:t>0          </a:t>
            </a:r>
            <a:r>
              <a:rPr lang="en-US" altLang="hu-HU" sz="2400" dirty="0"/>
              <a:t>        </a:t>
            </a:r>
            <a:r>
              <a:rPr lang="hu-HU" altLang="hu-HU" sz="2400" dirty="0"/>
              <a:t>0</a:t>
            </a:r>
          </a:p>
          <a:p>
            <a:pPr>
              <a:spcBef>
                <a:spcPct val="0"/>
              </a:spcBef>
              <a:buClrTx/>
              <a:buSzTx/>
              <a:buFontTx/>
              <a:buNone/>
            </a:pPr>
            <a:r>
              <a:rPr lang="en-US" altLang="hu-HU" sz="2400" dirty="0"/>
              <a:t>0</a:t>
            </a:r>
            <a:r>
              <a:rPr lang="hu-HU" altLang="hu-HU" sz="2400" dirty="0"/>
              <a:t>      </a:t>
            </a:r>
            <a:r>
              <a:rPr lang="en-US" altLang="hu-HU" sz="2400" dirty="0"/>
              <a:t>                       </a:t>
            </a:r>
            <a:r>
              <a:rPr lang="hu-HU" altLang="hu-HU" sz="2400" dirty="0"/>
              <a:t>0    </a:t>
            </a:r>
            <a:r>
              <a:rPr lang="en-US" altLang="hu-HU" sz="2400" dirty="0"/>
              <a:t>     -(</a:t>
            </a:r>
            <a:r>
              <a:rPr lang="en-US" altLang="hu-HU" sz="2400" i="1" dirty="0" err="1"/>
              <a:t>fp+bp</a:t>
            </a:r>
            <a:r>
              <a:rPr lang="en-US" altLang="hu-HU" sz="2400" dirty="0"/>
              <a:t>)</a:t>
            </a:r>
            <a:r>
              <a:rPr lang="hu-HU" altLang="hu-HU" sz="2400" dirty="0"/>
              <a:t>/(</a:t>
            </a:r>
            <a:r>
              <a:rPr lang="en-US" altLang="hu-HU" sz="2400" i="1" dirty="0" err="1"/>
              <a:t>bp</a:t>
            </a:r>
            <a:r>
              <a:rPr lang="en-US" altLang="hu-HU" sz="2400" i="1" dirty="0"/>
              <a:t>-</a:t>
            </a:r>
            <a:r>
              <a:rPr lang="hu-HU" altLang="hu-HU" sz="2400" i="1" dirty="0" err="1"/>
              <a:t>fp</a:t>
            </a:r>
            <a:r>
              <a:rPr lang="hu-HU" altLang="hu-HU" sz="2400" dirty="0"/>
              <a:t>)  </a:t>
            </a:r>
            <a:r>
              <a:rPr lang="en-US" altLang="hu-HU" sz="2400" dirty="0"/>
              <a:t> -</a:t>
            </a:r>
            <a:r>
              <a:rPr lang="hu-HU" altLang="hu-HU" sz="2400" dirty="0"/>
              <a:t>1</a:t>
            </a:r>
          </a:p>
          <a:p>
            <a:pPr>
              <a:spcBef>
                <a:spcPct val="0"/>
              </a:spcBef>
              <a:buClrTx/>
              <a:buSzTx/>
              <a:buFontTx/>
              <a:buNone/>
            </a:pPr>
            <a:r>
              <a:rPr lang="en-US" altLang="hu-HU" sz="2400" dirty="0"/>
              <a:t>0</a:t>
            </a:r>
            <a:r>
              <a:rPr lang="hu-HU" altLang="hu-HU" sz="2400" dirty="0"/>
              <a:t>      </a:t>
            </a:r>
            <a:r>
              <a:rPr lang="en-US" altLang="hu-HU" sz="2400" dirty="0"/>
              <a:t>                       </a:t>
            </a:r>
            <a:r>
              <a:rPr lang="hu-HU" altLang="hu-HU" sz="2400" dirty="0"/>
              <a:t>0  </a:t>
            </a:r>
            <a:r>
              <a:rPr lang="en-US" altLang="hu-HU" sz="2400" dirty="0"/>
              <a:t>        </a:t>
            </a:r>
            <a:r>
              <a:rPr lang="hu-HU" altLang="hu-HU" sz="2400" dirty="0"/>
              <a:t>-</a:t>
            </a:r>
            <a:r>
              <a:rPr lang="en-US" altLang="hu-HU" sz="2400" dirty="0"/>
              <a:t>2</a:t>
            </a:r>
            <a:r>
              <a:rPr lang="en-US" altLang="hu-HU" sz="2400" i="1" dirty="0"/>
              <a:t>fp</a:t>
            </a:r>
            <a:r>
              <a:rPr lang="en-US" altLang="hu-HU" sz="2000" dirty="0"/>
              <a:t>·</a:t>
            </a:r>
            <a:r>
              <a:rPr lang="en-US" altLang="hu-HU" sz="2400" i="1" dirty="0"/>
              <a:t>bp</a:t>
            </a:r>
            <a:r>
              <a:rPr lang="hu-HU" altLang="hu-HU" sz="2400" dirty="0"/>
              <a:t>/(</a:t>
            </a:r>
            <a:r>
              <a:rPr lang="en-US" altLang="hu-HU" sz="2400" i="1" dirty="0" err="1"/>
              <a:t>bp</a:t>
            </a:r>
            <a:r>
              <a:rPr lang="hu-HU" altLang="hu-HU" sz="2400" i="1" dirty="0" err="1"/>
              <a:t>-fp</a:t>
            </a:r>
            <a:r>
              <a:rPr lang="hu-HU" altLang="hu-HU" sz="2400" dirty="0"/>
              <a:t>)  </a:t>
            </a:r>
            <a:r>
              <a:rPr lang="en-US" altLang="hu-HU" sz="2400" dirty="0"/>
              <a:t> </a:t>
            </a:r>
            <a:r>
              <a:rPr lang="hu-HU" altLang="hu-HU" sz="2400" dirty="0"/>
              <a:t> </a:t>
            </a:r>
            <a:r>
              <a:rPr lang="en-US" altLang="hu-HU" sz="2400" dirty="0"/>
              <a:t> </a:t>
            </a:r>
            <a:r>
              <a:rPr lang="hu-HU" altLang="hu-HU" sz="2400" dirty="0"/>
              <a:t>0</a:t>
            </a:r>
          </a:p>
        </p:txBody>
      </p:sp>
      <p:sp>
        <p:nvSpPr>
          <p:cNvPr id="27691" name="Rectangle 65"/>
          <p:cNvSpPr>
            <a:spLocks noChangeArrowheads="1"/>
          </p:cNvSpPr>
          <p:nvPr/>
        </p:nvSpPr>
        <p:spPr bwMode="auto">
          <a:xfrm>
            <a:off x="7561263" y="4803775"/>
            <a:ext cx="1116012" cy="469900"/>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50000"/>
              </a:spcBef>
              <a:buClrTx/>
              <a:buSzTx/>
              <a:buFontTx/>
              <a:buNone/>
            </a:pPr>
            <a:r>
              <a:rPr lang="en-US" altLang="hu-HU" sz="2400" i="1" dirty="0"/>
              <a:t>h = </a:t>
            </a:r>
            <a:r>
              <a:rPr lang="en-US" altLang="hu-HU" sz="2400" dirty="0"/>
              <a:t>-</a:t>
            </a:r>
            <a:r>
              <a:rPr lang="en-US" altLang="hu-HU" sz="2400" i="1" dirty="0" err="1" smtClean="0"/>
              <a:t>zc</a:t>
            </a:r>
            <a:endParaRPr lang="en-US" altLang="hu-HU" sz="2400" baseline="-25000" dirty="0"/>
          </a:p>
        </p:txBody>
      </p:sp>
      <p:sp>
        <p:nvSpPr>
          <p:cNvPr id="27692" name="Rectangle 98"/>
          <p:cNvSpPr>
            <a:spLocks noChangeArrowheads="1"/>
          </p:cNvSpPr>
          <p:nvPr/>
        </p:nvSpPr>
        <p:spPr bwMode="auto">
          <a:xfrm>
            <a:off x="1133475" y="1160463"/>
            <a:ext cx="522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hu-HU" altLang="hu-HU" sz="2400" i="1"/>
              <a:t>fp</a:t>
            </a:r>
          </a:p>
        </p:txBody>
      </p:sp>
      <p:sp>
        <p:nvSpPr>
          <p:cNvPr id="27693" name="Rectangle 35"/>
          <p:cNvSpPr>
            <a:spLocks noChangeArrowheads="1"/>
          </p:cNvSpPr>
          <p:nvPr/>
        </p:nvSpPr>
        <p:spPr bwMode="auto">
          <a:xfrm>
            <a:off x="1965325" y="15208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400"/>
              <a:t>-</a:t>
            </a:r>
            <a:r>
              <a:rPr lang="en-GB" altLang="hu-HU" sz="2400" i="1"/>
              <a:t>b</a:t>
            </a:r>
            <a:r>
              <a:rPr lang="hu-HU" altLang="hu-HU" sz="2400" i="1"/>
              <a:t>p</a:t>
            </a:r>
          </a:p>
        </p:txBody>
      </p:sp>
      <p:sp>
        <p:nvSpPr>
          <p:cNvPr id="2" name="Cím 1"/>
          <p:cNvSpPr>
            <a:spLocks noGrp="1"/>
          </p:cNvSpPr>
          <p:nvPr>
            <p:ph type="title"/>
          </p:nvPr>
        </p:nvSpPr>
        <p:spPr>
          <a:xfrm>
            <a:off x="2879812" y="274638"/>
            <a:ext cx="5806988" cy="1143000"/>
          </a:xfrm>
        </p:spPr>
        <p:txBody>
          <a:bodyPr>
            <a:normAutofit fontScale="90000"/>
          </a:bodyPr>
          <a:lstStyle/>
          <a:p>
            <a:r>
              <a:rPr lang="en-US" dirty="0" smtClean="0">
                <a:solidFill>
                  <a:srgbClr val="FF0000"/>
                </a:solidFill>
              </a:rPr>
              <a:t>Perspective transformation</a:t>
            </a:r>
            <a:endParaRPr lang="en-US" dirty="0">
              <a:solidFill>
                <a:srgbClr val="FF0000"/>
              </a:solidFill>
            </a:endParaRPr>
          </a:p>
        </p:txBody>
      </p:sp>
      <p:sp>
        <p:nvSpPr>
          <p:cNvPr id="25" name="Line 56"/>
          <p:cNvSpPr>
            <a:spLocks noChangeShapeType="1"/>
          </p:cNvSpPr>
          <p:nvPr/>
        </p:nvSpPr>
        <p:spPr bwMode="auto">
          <a:xfrm flipH="1" flipV="1">
            <a:off x="1193542" y="2619375"/>
            <a:ext cx="15875" cy="107791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 name="Téglalap feliratnak 2"/>
          <p:cNvSpPr/>
          <p:nvPr/>
        </p:nvSpPr>
        <p:spPr>
          <a:xfrm>
            <a:off x="7200292" y="3897052"/>
            <a:ext cx="1835758" cy="516198"/>
          </a:xfrm>
          <a:prstGeom prst="wedgeRectCallout">
            <a:avLst>
              <a:gd name="adj1" fmla="val 15414"/>
              <a:gd name="adj2" fmla="val 1515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Camera </a:t>
            </a:r>
            <a:r>
              <a:rPr lang="en-US" dirty="0" err="1" smtClean="0">
                <a:solidFill>
                  <a:schemeClr val="tx1"/>
                </a:solidFill>
              </a:rPr>
              <a:t>coord</a:t>
            </a:r>
            <a:r>
              <a:rPr lang="en-US" dirty="0" smtClean="0">
                <a:solidFill>
                  <a:schemeClr val="tx1"/>
                </a:solidFill>
              </a:rPr>
              <a:t>.</a:t>
            </a:r>
            <a:endParaRPr lang="en-US" dirty="0">
              <a:solidFill>
                <a:schemeClr val="tx1"/>
              </a:solidFill>
            </a:endParaRPr>
          </a:p>
        </p:txBody>
      </p:sp>
      <p:sp>
        <p:nvSpPr>
          <p:cNvPr id="27" name="Téglalap feliratnak 26"/>
          <p:cNvSpPr/>
          <p:nvPr/>
        </p:nvSpPr>
        <p:spPr>
          <a:xfrm>
            <a:off x="5328084" y="6215400"/>
            <a:ext cx="2523798" cy="507702"/>
          </a:xfrm>
          <a:prstGeom prst="wedgeRectCallout">
            <a:avLst>
              <a:gd name="adj1" fmla="val -36422"/>
              <a:gd name="adj2" fmla="val -11798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Perspective distortion</a:t>
            </a:r>
            <a:endParaRPr lang="en-US" dirty="0">
              <a:solidFill>
                <a:schemeClr val="tx1"/>
              </a:solidFill>
            </a:endParaRPr>
          </a:p>
        </p:txBody>
      </p:sp>
      <p:sp>
        <p:nvSpPr>
          <p:cNvPr id="4" name="Téglalap 3"/>
          <p:cNvSpPr/>
          <p:nvPr/>
        </p:nvSpPr>
        <p:spPr>
          <a:xfrm>
            <a:off x="2117954" y="5218113"/>
            <a:ext cx="458780" cy="461665"/>
          </a:xfrm>
          <a:prstGeom prst="rect">
            <a:avLst/>
          </a:prstGeom>
        </p:spPr>
        <p:txBody>
          <a:bodyPr wrap="none">
            <a:spAutoFit/>
          </a:bodyPr>
          <a:lstStyle/>
          <a:p>
            <a:r>
              <a:rPr lang="en-US" altLang="hu-HU" sz="2400" i="1" dirty="0" smtClean="0"/>
              <a:t>z</a:t>
            </a:r>
            <a:r>
              <a:rPr lang="en-US" altLang="hu-HU" sz="2400" i="1" dirty="0"/>
              <a:t>*</a:t>
            </a:r>
            <a:endParaRPr lang="en-US" sz="2400" dirty="0"/>
          </a:p>
        </p:txBody>
      </p:sp>
      <p:sp>
        <p:nvSpPr>
          <p:cNvPr id="5" name="Téglalap 4"/>
          <p:cNvSpPr/>
          <p:nvPr/>
        </p:nvSpPr>
        <p:spPr>
          <a:xfrm>
            <a:off x="791580" y="3969060"/>
            <a:ext cx="474810" cy="461665"/>
          </a:xfrm>
          <a:prstGeom prst="rect">
            <a:avLst/>
          </a:prstGeom>
        </p:spPr>
        <p:txBody>
          <a:bodyPr wrap="none">
            <a:spAutoFit/>
          </a:bodyPr>
          <a:lstStyle/>
          <a:p>
            <a:r>
              <a:rPr lang="en-US" altLang="hu-HU" sz="2400" i="1" dirty="0" smtClean="0"/>
              <a:t>y*</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doboz 2"/>
          <p:cNvSpPr txBox="1"/>
          <p:nvPr/>
        </p:nvSpPr>
        <p:spPr>
          <a:xfrm>
            <a:off x="-11124" y="8620"/>
            <a:ext cx="9144000" cy="6894195"/>
          </a:xfrm>
          <a:prstGeom prst="rect">
            <a:avLst/>
          </a:prstGeom>
          <a:solidFill>
            <a:schemeClr val="accent6">
              <a:lumMod val="20000"/>
              <a:lumOff val="80000"/>
            </a:schemeClr>
          </a:solidFill>
          <a:ln>
            <a:solidFill>
              <a:schemeClr val="tx1"/>
            </a:solidFill>
          </a:ln>
        </p:spPr>
        <p:txBody>
          <a:bodyPr wrap="square" rtlCol="0">
            <a:spAutoFit/>
          </a:bodyPr>
          <a:lstStyle/>
          <a:p>
            <a:endParaRPr lang="en-US" sz="1800" b="1" u="sng" dirty="0" smtClean="0">
              <a:latin typeface="Courier New" panose="02070309020205020404" pitchFamily="49" charset="0"/>
              <a:cs typeface="Courier New" panose="02070309020205020404" pitchFamily="49" charset="0"/>
            </a:endParaRPr>
          </a:p>
          <a:p>
            <a:endParaRPr lang="en-US" sz="1800" b="1" u="sng" dirty="0">
              <a:latin typeface="Courier New" panose="02070309020205020404" pitchFamily="49" charset="0"/>
              <a:cs typeface="Courier New" panose="02070309020205020404" pitchFamily="49" charset="0"/>
            </a:endParaRPr>
          </a:p>
          <a:p>
            <a:r>
              <a:rPr lang="en-US" sz="1800" b="1" u="sng" dirty="0" smtClean="0">
                <a:latin typeface="Courier New" panose="02070309020205020404" pitchFamily="49" charset="0"/>
                <a:cs typeface="Courier New" panose="02070309020205020404" pitchFamily="49" charset="0"/>
              </a:rPr>
              <a:t>class </a:t>
            </a:r>
            <a:r>
              <a:rPr lang="en-US" sz="2800" b="1" u="sng" dirty="0">
                <a:latin typeface="Courier New" panose="02070309020205020404" pitchFamily="49" charset="0"/>
                <a:cs typeface="Courier New" panose="02070309020205020404" pitchFamily="49" charset="0"/>
              </a:rPr>
              <a:t>Camera</a:t>
            </a:r>
            <a:r>
              <a:rPr lang="en-US" sz="1800" b="1" u="sng"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vec3  </a:t>
            </a:r>
            <a:r>
              <a:rPr lang="en-US" sz="1800" b="1" dirty="0" err="1" smtClean="0">
                <a:latin typeface="Courier New" panose="02070309020205020404" pitchFamily="49" charset="0"/>
                <a:cs typeface="Courier New" panose="02070309020205020404" pitchFamily="49" charset="0"/>
              </a:rPr>
              <a:t>wEye</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wLookat</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wVup</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extrinsic parameters</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float </a:t>
            </a:r>
            <a:r>
              <a:rPr lang="en-US" sz="1800" b="1" dirty="0" err="1">
                <a:latin typeface="Courier New" panose="02070309020205020404" pitchFamily="49" charset="0"/>
                <a:cs typeface="Courier New" panose="02070309020205020404" pitchFamily="49" charset="0"/>
              </a:rPr>
              <a:t>fov</a:t>
            </a:r>
            <a:r>
              <a:rPr lang="en-US" sz="1800" b="1" dirty="0">
                <a:latin typeface="Courier New" panose="02070309020205020404" pitchFamily="49" charset="0"/>
                <a:cs typeface="Courier New" panose="02070309020205020404" pitchFamily="49" charset="0"/>
              </a:rPr>
              <a:t>, asp, </a:t>
            </a:r>
            <a:r>
              <a:rPr lang="en-US" sz="1800" b="1" dirty="0" err="1">
                <a:latin typeface="Courier New" panose="02070309020205020404" pitchFamily="49" charset="0"/>
                <a:cs typeface="Courier New" panose="02070309020205020404" pitchFamily="49" charset="0"/>
              </a:rPr>
              <a:t>fp</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bp</a:t>
            </a:r>
            <a:r>
              <a:rPr lang="en-US" sz="1800" b="1" dirty="0" smtClean="0">
                <a:latin typeface="Courier New" panose="02070309020205020404" pitchFamily="49" charset="0"/>
                <a:cs typeface="Courier New" panose="02070309020205020404" pitchFamily="49" charset="0"/>
              </a:rPr>
              <a:t>;	   // intrinsic parameters</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public:</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mat4 </a:t>
            </a:r>
            <a:r>
              <a:rPr lang="en-US" sz="1800" b="1" dirty="0">
                <a:latin typeface="Courier New" panose="02070309020205020404" pitchFamily="49" charset="0"/>
                <a:cs typeface="Courier New" panose="02070309020205020404" pitchFamily="49" charset="0"/>
              </a:rPr>
              <a:t>V() { // view </a:t>
            </a:r>
            <a:r>
              <a:rPr lang="en-US" sz="1800" b="1" dirty="0" smtClean="0">
                <a:latin typeface="Courier New" panose="02070309020205020404" pitchFamily="49" charset="0"/>
                <a:cs typeface="Courier New" panose="02070309020205020404" pitchFamily="49" charset="0"/>
              </a:rPr>
              <a:t>matrix</a:t>
            </a:r>
          </a:p>
          <a:p>
            <a:r>
              <a:rPr lang="en-US" sz="1800" b="1" dirty="0" smtClean="0">
                <a:latin typeface="Courier New" panose="02070309020205020404" pitchFamily="49" charset="0"/>
                <a:cs typeface="Courier New" panose="02070309020205020404" pitchFamily="49" charset="0"/>
              </a:rPr>
              <a:t>      vec3 </a:t>
            </a:r>
            <a:r>
              <a:rPr lang="en-US" sz="1800" b="1" dirty="0">
                <a:latin typeface="Courier New" panose="02070309020205020404" pitchFamily="49" charset="0"/>
                <a:cs typeface="Courier New" panose="02070309020205020404" pitchFamily="49" charset="0"/>
              </a:rPr>
              <a:t>w = </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wEye</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wLookat</a:t>
            </a:r>
            <a:r>
              <a:rPr lang="en-US" sz="1800" b="1" dirty="0">
                <a:latin typeface="Courier New" panose="02070309020205020404" pitchFamily="49" charset="0"/>
                <a:cs typeface="Courier New" panose="02070309020205020404" pitchFamily="49" charset="0"/>
              </a:rPr>
              <a:t>).normalize();</a:t>
            </a:r>
          </a:p>
          <a:p>
            <a:r>
              <a:rPr lang="en-US" sz="1800" b="1" dirty="0" smtClean="0">
                <a:latin typeface="Courier New" panose="02070309020205020404" pitchFamily="49" charset="0"/>
                <a:cs typeface="Courier New" panose="02070309020205020404" pitchFamily="49" charset="0"/>
              </a:rPr>
              <a:t>      </a:t>
            </a:r>
            <a:r>
              <a:rPr lang="pl-PL" sz="1800" b="1" dirty="0" smtClean="0">
                <a:latin typeface="Courier New" panose="02070309020205020404" pitchFamily="49" charset="0"/>
                <a:cs typeface="Courier New" panose="02070309020205020404" pitchFamily="49" charset="0"/>
              </a:rPr>
              <a:t>vec3 </a:t>
            </a:r>
            <a:r>
              <a:rPr lang="pl-PL" sz="1800" b="1" dirty="0">
                <a:latin typeface="Courier New" panose="02070309020205020404" pitchFamily="49" charset="0"/>
                <a:cs typeface="Courier New" panose="02070309020205020404" pitchFamily="49" charset="0"/>
              </a:rPr>
              <a:t>u = </a:t>
            </a:r>
            <a:r>
              <a:rPr lang="pl-PL" sz="1800" b="1" dirty="0" smtClean="0">
                <a:latin typeface="Courier New" panose="02070309020205020404" pitchFamily="49" charset="0"/>
                <a:cs typeface="Courier New" panose="02070309020205020404" pitchFamily="49" charset="0"/>
              </a:rPr>
              <a:t>cross(</a:t>
            </a:r>
            <a:r>
              <a:rPr lang="en-US" sz="1800" b="1" dirty="0" err="1" smtClean="0">
                <a:latin typeface="Courier New" panose="02070309020205020404" pitchFamily="49" charset="0"/>
                <a:cs typeface="Courier New" panose="02070309020205020404" pitchFamily="49" charset="0"/>
              </a:rPr>
              <a:t>wV</a:t>
            </a:r>
            <a:r>
              <a:rPr lang="pl-PL" sz="1800" b="1" dirty="0" smtClean="0">
                <a:latin typeface="Courier New" panose="02070309020205020404" pitchFamily="49" charset="0"/>
                <a:cs typeface="Courier New" panose="02070309020205020404" pitchFamily="49" charset="0"/>
              </a:rPr>
              <a:t>up</a:t>
            </a:r>
            <a:r>
              <a:rPr lang="pl-PL" sz="1800" b="1" dirty="0">
                <a:latin typeface="Courier New" panose="02070309020205020404" pitchFamily="49" charset="0"/>
                <a:cs typeface="Courier New" panose="02070309020205020404" pitchFamily="49" charset="0"/>
              </a:rPr>
              <a:t>, w).normalize</a:t>
            </a:r>
            <a:r>
              <a:rPr lang="pl-PL" sz="1800" b="1" dirty="0" smtClean="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vec3 v = cross(w, u);</a:t>
            </a:r>
          </a:p>
          <a:p>
            <a:r>
              <a:rPr lang="en-US" sz="1800" b="1" dirty="0" smtClean="0">
                <a:latin typeface="Courier New" panose="02070309020205020404" pitchFamily="49" charset="0"/>
                <a:cs typeface="Courier New" panose="02070309020205020404" pitchFamily="49" charset="0"/>
              </a:rPr>
              <a:t>      return Translate(-</a:t>
            </a:r>
            <a:r>
              <a:rPr lang="en-US" sz="1800" b="1" dirty="0" err="1" smtClean="0">
                <a:latin typeface="Courier New" panose="02070309020205020404" pitchFamily="49" charset="0"/>
                <a:cs typeface="Courier New" panose="02070309020205020404" pitchFamily="49" charset="0"/>
              </a:rPr>
              <a:t>wEye.x</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wEye.y</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wEye.z</a:t>
            </a:r>
            <a:r>
              <a:rPr lang="en-US" sz="1800" b="1" dirty="0" smtClean="0">
                <a:latin typeface="Courier New" panose="02070309020205020404" pitchFamily="49" charset="0"/>
                <a:cs typeface="Courier New" panose="02070309020205020404" pitchFamily="49" charset="0"/>
              </a:rPr>
              <a:t>) * </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mat4(</a:t>
            </a:r>
            <a:r>
              <a:rPr lang="hu-HU"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u.x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v.x</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w.x</a:t>
            </a:r>
            <a:r>
              <a:rPr lang="en-US"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0.0f</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u.y</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v.y</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w.y</a:t>
            </a:r>
            <a:r>
              <a:rPr lang="en-US" sz="1800" b="1" dirty="0">
                <a:latin typeface="Courier New" panose="02070309020205020404" pitchFamily="49" charset="0"/>
                <a:cs typeface="Courier New" panose="02070309020205020404" pitchFamily="49" charset="0"/>
              </a:rPr>
              <a:t>,  0.0f,</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u.z</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v.z</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w.z</a:t>
            </a:r>
            <a:r>
              <a:rPr lang="en-US" sz="1800" b="1" dirty="0">
                <a:latin typeface="Courier New" panose="02070309020205020404" pitchFamily="49" charset="0"/>
                <a:cs typeface="Courier New" panose="02070309020205020404" pitchFamily="49" charset="0"/>
              </a:rPr>
              <a:t>,  0.0f,</a:t>
            </a:r>
          </a:p>
          <a:p>
            <a:r>
              <a:rPr lang="en-US" sz="1800" b="1" dirty="0" smtClean="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0.0f</a:t>
            </a:r>
            <a:r>
              <a:rPr lang="en-US" sz="1800" b="1" dirty="0">
                <a:latin typeface="Courier New" panose="02070309020205020404" pitchFamily="49" charset="0"/>
                <a:cs typeface="Courier New" panose="02070309020205020404" pitchFamily="49" charset="0"/>
              </a:rPr>
              <a:t>, 0.0f, 0.0f, </a:t>
            </a:r>
            <a:r>
              <a:rPr lang="en-US" sz="1800" b="1" dirty="0" smtClean="0">
                <a:latin typeface="Courier New" panose="02070309020205020404" pitchFamily="49" charset="0"/>
                <a:cs typeface="Courier New" panose="02070309020205020404" pitchFamily="49" charset="0"/>
              </a:rPr>
              <a:t>1.0f</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endParaRPr lang="en-US" sz="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mat4 </a:t>
            </a:r>
            <a:r>
              <a:rPr lang="en-US" sz="1800" b="1" dirty="0">
                <a:latin typeface="Courier New" panose="02070309020205020404" pitchFamily="49" charset="0"/>
                <a:cs typeface="Courier New" panose="02070309020205020404" pitchFamily="49" charset="0"/>
              </a:rPr>
              <a:t>P() { // projection </a:t>
            </a:r>
            <a:r>
              <a:rPr lang="en-US" sz="1800" b="1" dirty="0" smtClean="0">
                <a:latin typeface="Courier New" panose="02070309020205020404" pitchFamily="49" charset="0"/>
                <a:cs typeface="Courier New" panose="02070309020205020404" pitchFamily="49" charset="0"/>
              </a:rPr>
              <a:t>matrix</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float </a:t>
            </a:r>
            <a:r>
              <a:rPr lang="en-US" sz="1800" b="1" dirty="0" err="1" smtClean="0">
                <a:latin typeface="Courier New" panose="02070309020205020404" pitchFamily="49" charset="0"/>
                <a:cs typeface="Courier New" panose="02070309020205020404" pitchFamily="49" charset="0"/>
              </a:rPr>
              <a:t>sy</a:t>
            </a:r>
            <a:r>
              <a:rPr lang="en-US" sz="1800" b="1" dirty="0" smtClean="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1/tan(</a:t>
            </a:r>
            <a:r>
              <a:rPr lang="en-US" sz="1800" b="1" dirty="0" err="1">
                <a:latin typeface="Courier New" panose="02070309020205020404" pitchFamily="49" charset="0"/>
                <a:cs typeface="Courier New" panose="02070309020205020404" pitchFamily="49" charset="0"/>
              </a:rPr>
              <a:t>fov</a:t>
            </a:r>
            <a:r>
              <a:rPr lang="en-US" sz="1800" b="1" dirty="0">
                <a:latin typeface="Courier New" panose="02070309020205020404" pitchFamily="49" charset="0"/>
                <a:cs typeface="Courier New" panose="02070309020205020404" pitchFamily="49" charset="0"/>
              </a:rPr>
              <a:t>/2</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return mat4(</a:t>
            </a:r>
            <a:r>
              <a:rPr lang="en-US" sz="1800" b="1" dirty="0" err="1" smtClean="0">
                <a:latin typeface="Courier New" panose="02070309020205020404" pitchFamily="49" charset="0"/>
                <a:cs typeface="Courier New" panose="02070309020205020404" pitchFamily="49" charset="0"/>
              </a:rPr>
              <a:t>sy</a:t>
            </a:r>
            <a:r>
              <a:rPr lang="en-US" sz="1800" b="1" dirty="0" smtClean="0">
                <a:latin typeface="Courier New" panose="02070309020205020404" pitchFamily="49" charset="0"/>
                <a:cs typeface="Courier New" panose="02070309020205020404" pitchFamily="49" charset="0"/>
              </a:rPr>
              <a:t>/asp, 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sy</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fp+bp</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bp</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fp</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1.0f,</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0.0f</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2*</a:t>
            </a:r>
            <a:r>
              <a:rPr lang="en-US" sz="1800" b="1" dirty="0" err="1">
                <a:latin typeface="Courier New" panose="02070309020205020404" pitchFamily="49" charset="0"/>
                <a:cs typeface="Courier New" panose="02070309020205020404" pitchFamily="49" charset="0"/>
              </a:rPr>
              <a:t>fp</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bp</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bp</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fp</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0.0f);</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
        <p:nvSpPr>
          <p:cNvPr id="2" name="Cím 1"/>
          <p:cNvSpPr>
            <a:spLocks noGrp="1"/>
          </p:cNvSpPr>
          <p:nvPr>
            <p:ph type="title"/>
          </p:nvPr>
        </p:nvSpPr>
        <p:spPr>
          <a:xfrm>
            <a:off x="457200" y="8620"/>
            <a:ext cx="8229600" cy="1143000"/>
          </a:xfrm>
        </p:spPr>
        <p:txBody>
          <a:bodyPr/>
          <a:lstStyle/>
          <a:p>
            <a:r>
              <a:rPr lang="hu-HU" dirty="0" smtClean="0">
                <a:solidFill>
                  <a:srgbClr val="FF0000"/>
                </a:solidFill>
              </a:rPr>
              <a:t>Camera</a:t>
            </a:r>
            <a:endParaRPr lang="en-US" dirty="0">
              <a:solidFill>
                <a:srgbClr val="FF0000"/>
              </a:solidFill>
            </a:endParaRPr>
          </a:p>
        </p:txBody>
      </p:sp>
    </p:spTree>
    <p:extLst>
      <p:ext uri="{BB962C8B-B14F-4D97-AF65-F5344CB8AC3E}">
        <p14:creationId xmlns:p14="http://schemas.microsoft.com/office/powerpoint/2010/main" val="35835901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zövegdoboz 3"/>
          <p:cNvSpPr txBox="1"/>
          <p:nvPr/>
        </p:nvSpPr>
        <p:spPr>
          <a:xfrm>
            <a:off x="175331" y="21972"/>
            <a:ext cx="5368777" cy="3046988"/>
          </a:xfrm>
          <a:prstGeom prst="rect">
            <a:avLst/>
          </a:prstGeom>
          <a:solidFill>
            <a:schemeClr val="accent3">
              <a:lumMod val="20000"/>
              <a:lumOff val="80000"/>
            </a:schemeClr>
          </a:solidFill>
          <a:ln>
            <a:solidFill>
              <a:schemeClr val="tx1"/>
            </a:solidFill>
          </a:ln>
        </p:spPr>
        <p:txBody>
          <a:bodyPr wrap="none" rtlCol="0">
            <a:spAutoFit/>
          </a:bodyPr>
          <a:lstStyle/>
          <a:p>
            <a:r>
              <a:rPr lang="en-US" sz="1600" b="1" dirty="0" err="1">
                <a:latin typeface="Courier New" panose="02070309020205020404" pitchFamily="49" charset="0"/>
                <a:cs typeface="Courier New" panose="02070309020205020404" pitchFamily="49" charset="0"/>
              </a:rPr>
              <a:t>const</a:t>
            </a:r>
            <a:r>
              <a:rPr lang="en-US" sz="1600" b="1" dirty="0">
                <a:latin typeface="Courier New" panose="02070309020205020404" pitchFamily="49" charset="0"/>
                <a:cs typeface="Courier New" panose="02070309020205020404" pitchFamily="49" charset="0"/>
              </a:rPr>
              <a:t> char *</a:t>
            </a:r>
            <a:r>
              <a:rPr lang="en-US" sz="1600" b="1" dirty="0" err="1">
                <a:latin typeface="Courier New" panose="02070309020205020404" pitchFamily="49" charset="0"/>
                <a:cs typeface="Courier New" panose="02070309020205020404" pitchFamily="49" charset="0"/>
              </a:rPr>
              <a:t>vertexSource</a:t>
            </a:r>
            <a:r>
              <a:rPr lang="en-US" sz="1600" b="1" dirty="0">
                <a:latin typeface="Courier New" panose="02070309020205020404" pitchFamily="49" charset="0"/>
                <a:cs typeface="Courier New" panose="02070309020205020404" pitchFamily="49" charset="0"/>
              </a:rPr>
              <a:t> = R"(</a:t>
            </a:r>
          </a:p>
          <a:p>
            <a:r>
              <a:rPr lang="en-US" sz="1600" b="1" dirty="0" smtClean="0">
                <a:latin typeface="Courier New" panose="02070309020205020404" pitchFamily="49" charset="0"/>
                <a:cs typeface="Courier New" panose="02070309020205020404" pitchFamily="49" charset="0"/>
              </a:rPr>
              <a:t>uniform </a:t>
            </a:r>
            <a:r>
              <a:rPr lang="en-US" sz="1600" b="1" dirty="0">
                <a:latin typeface="Courier New" panose="02070309020205020404" pitchFamily="49" charset="0"/>
                <a:cs typeface="Courier New" panose="02070309020205020404" pitchFamily="49" charset="0"/>
              </a:rPr>
              <a:t>mat4 </a:t>
            </a:r>
            <a:r>
              <a:rPr lang="en-US" sz="1600" b="1" dirty="0" smtClean="0">
                <a:solidFill>
                  <a:srgbClr val="FF0000"/>
                </a:solidFill>
                <a:latin typeface="Courier New" panose="02070309020205020404" pitchFamily="49" charset="0"/>
                <a:cs typeface="Courier New" panose="02070309020205020404" pitchFamily="49" charset="0"/>
              </a:rPr>
              <a:t>M</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Minv</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MVP</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layout(location = 0) in vec3 </a:t>
            </a:r>
            <a:r>
              <a:rPr lang="en-US" sz="1600" b="1" dirty="0" err="1" smtClean="0">
                <a:latin typeface="Courier New" panose="02070309020205020404" pitchFamily="49" charset="0"/>
                <a:cs typeface="Courier New" panose="02070309020205020404" pitchFamily="49" charset="0"/>
              </a:rPr>
              <a:t>vtxPos</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layout(location = </a:t>
            </a:r>
            <a:r>
              <a:rPr lang="hu-HU" sz="1600" b="1" dirty="0" smtClean="0">
                <a:latin typeface="Courier New" panose="02070309020205020404" pitchFamily="49" charset="0"/>
                <a:cs typeface="Courier New" panose="02070309020205020404" pitchFamily="49" charset="0"/>
              </a:rPr>
              <a:t>1</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in vec3 </a:t>
            </a:r>
            <a:r>
              <a:rPr lang="en-US" sz="1600" b="1" dirty="0" err="1" smtClean="0">
                <a:latin typeface="Courier New" panose="02070309020205020404" pitchFamily="49" charset="0"/>
                <a:cs typeface="Courier New" panose="02070309020205020404" pitchFamily="49" charset="0"/>
              </a:rPr>
              <a:t>vtxNorm</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out </a:t>
            </a:r>
            <a:r>
              <a:rPr lang="en-US" sz="1600" b="1" dirty="0">
                <a:latin typeface="Courier New" panose="02070309020205020404" pitchFamily="49" charset="0"/>
                <a:cs typeface="Courier New" panose="02070309020205020404" pitchFamily="49" charset="0"/>
              </a:rPr>
              <a:t>vec4 color</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main() </a:t>
            </a:r>
            <a:r>
              <a:rPr lang="en-US" sz="1600" b="1" dirty="0" smtClean="0">
                <a:latin typeface="Courier New" panose="02070309020205020404" pitchFamily="49" charset="0"/>
                <a:cs typeface="Courier New" panose="02070309020205020404" pitchFamily="49" charset="0"/>
              </a:rPr>
              <a:t>{</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vertex </a:t>
            </a:r>
            <a:r>
              <a:rPr lang="en-US" sz="1600" b="1" dirty="0" err="1" smtClean="0">
                <a:latin typeface="Courier New" panose="02070309020205020404" pitchFamily="49" charset="0"/>
                <a:cs typeface="Courier New" panose="02070309020205020404" pitchFamily="49" charset="0"/>
              </a:rPr>
              <a:t>shader</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gl_Position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vec4(</a:t>
            </a:r>
            <a:r>
              <a:rPr lang="en-US" sz="1600" b="1" dirty="0" err="1" smtClean="0">
                <a:latin typeface="Courier New" panose="02070309020205020404" pitchFamily="49" charset="0"/>
                <a:cs typeface="Courier New" panose="02070309020205020404" pitchFamily="49" charset="0"/>
              </a:rPr>
              <a:t>vtxPos</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1) * </a:t>
            </a:r>
            <a:r>
              <a:rPr lang="en-US" sz="1600" b="1" dirty="0">
                <a:solidFill>
                  <a:srgbClr val="FF0000"/>
                </a:solidFill>
                <a:latin typeface="Courier New" panose="02070309020205020404" pitchFamily="49" charset="0"/>
                <a:cs typeface="Courier New" panose="02070309020205020404" pitchFamily="49" charset="0"/>
              </a:rPr>
              <a:t>MVP</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fr-FR" sz="1600" b="1" dirty="0" smtClean="0">
                <a:latin typeface="Courier New" panose="02070309020205020404" pitchFamily="49" charset="0"/>
                <a:cs typeface="Courier New" panose="02070309020205020404" pitchFamily="49" charset="0"/>
              </a:rPr>
              <a:t>   vec4 </a:t>
            </a:r>
            <a:r>
              <a:rPr lang="fr-FR" sz="1600" b="1" dirty="0">
                <a:latin typeface="Courier New" panose="02070309020205020404" pitchFamily="49" charset="0"/>
                <a:cs typeface="Courier New" panose="02070309020205020404" pitchFamily="49" charset="0"/>
              </a:rPr>
              <a:t>wPos = </a:t>
            </a:r>
            <a:r>
              <a:rPr lang="fr-FR" sz="1600" b="1" dirty="0" smtClean="0">
                <a:latin typeface="Courier New" panose="02070309020205020404" pitchFamily="49" charset="0"/>
                <a:cs typeface="Courier New" panose="02070309020205020404" pitchFamily="49" charset="0"/>
              </a:rPr>
              <a:t>vec4(vtxPos, </a:t>
            </a:r>
            <a:r>
              <a:rPr lang="fr-FR" sz="1600" b="1" dirty="0">
                <a:latin typeface="Courier New" panose="02070309020205020404" pitchFamily="49" charset="0"/>
                <a:cs typeface="Courier New" panose="02070309020205020404" pitchFamily="49" charset="0"/>
              </a:rPr>
              <a:t>1) * </a:t>
            </a:r>
            <a:r>
              <a:rPr lang="fr-FR" sz="1600" b="1" dirty="0">
                <a:solidFill>
                  <a:srgbClr val="FF0000"/>
                </a:solidFill>
                <a:latin typeface="Courier New" panose="02070309020205020404" pitchFamily="49" charset="0"/>
                <a:cs typeface="Courier New" panose="02070309020205020404" pitchFamily="49" charset="0"/>
              </a:rPr>
              <a:t>M</a:t>
            </a:r>
            <a:r>
              <a:rPr lang="fr-FR" sz="1600" b="1"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vec4 </a:t>
            </a:r>
            <a:r>
              <a:rPr lang="en-US" sz="1600" b="1" dirty="0" err="1">
                <a:latin typeface="Courier New" panose="02070309020205020404" pitchFamily="49" charset="0"/>
                <a:cs typeface="Courier New" panose="02070309020205020404" pitchFamily="49" charset="0"/>
              </a:rPr>
              <a:t>wNormal</a:t>
            </a:r>
            <a:r>
              <a:rPr lang="en-US" sz="1600" b="1" dirty="0">
                <a:latin typeface="Courier New" panose="02070309020205020404" pitchFamily="49" charset="0"/>
                <a:cs typeface="Courier New" panose="02070309020205020404" pitchFamily="49" charset="0"/>
              </a:rPr>
              <a:t> = </a:t>
            </a:r>
            <a:r>
              <a:rPr lang="en-US" sz="1600" b="1" dirty="0" err="1">
                <a:solidFill>
                  <a:srgbClr val="FF0000"/>
                </a:solidFill>
                <a:latin typeface="Courier New" panose="02070309020205020404" pitchFamily="49" charset="0"/>
                <a:cs typeface="Courier New" panose="02070309020205020404" pitchFamily="49" charset="0"/>
              </a:rPr>
              <a:t>Minv</a:t>
            </a:r>
            <a:r>
              <a:rPr lang="en-US" sz="1600" b="1" dirty="0">
                <a:latin typeface="Courier New" panose="02070309020205020404" pitchFamily="49" charset="0"/>
                <a:cs typeface="Courier New" panose="02070309020205020404" pitchFamily="49" charset="0"/>
              </a:rPr>
              <a:t> * </a:t>
            </a:r>
            <a:r>
              <a:rPr lang="en-US" sz="1600" b="1" dirty="0" smtClean="0">
                <a:latin typeface="Courier New" panose="02070309020205020404" pitchFamily="49" charset="0"/>
                <a:cs typeface="Courier New" panose="02070309020205020404" pitchFamily="49" charset="0"/>
              </a:rPr>
              <a:t>vec4(</a:t>
            </a:r>
            <a:r>
              <a:rPr lang="en-US" sz="1600" b="1" dirty="0" err="1" smtClean="0">
                <a:latin typeface="Courier New" panose="02070309020205020404" pitchFamily="49" charset="0"/>
                <a:cs typeface="Courier New" panose="02070309020205020404" pitchFamily="49" charset="0"/>
              </a:rPr>
              <a:t>vtxNorm</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0</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color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Illumination(</a:t>
            </a:r>
            <a:r>
              <a:rPr lang="en-US" sz="1600" b="1" dirty="0" err="1" smtClean="0">
                <a:latin typeface="Courier New" panose="02070309020205020404" pitchFamily="49" charset="0"/>
                <a:cs typeface="Courier New" panose="02070309020205020404" pitchFamily="49" charset="0"/>
              </a:rPr>
              <a:t>wPos</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wNormal</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2" name="Cím 1"/>
          <p:cNvSpPr>
            <a:spLocks noGrp="1"/>
          </p:cNvSpPr>
          <p:nvPr>
            <p:ph type="title"/>
          </p:nvPr>
        </p:nvSpPr>
        <p:spPr>
          <a:xfrm>
            <a:off x="5476280" y="449796"/>
            <a:ext cx="3667720" cy="1143000"/>
          </a:xfrm>
        </p:spPr>
        <p:txBody>
          <a:bodyPr>
            <a:normAutofit fontScale="90000"/>
          </a:bodyPr>
          <a:lstStyle/>
          <a:p>
            <a:r>
              <a:rPr lang="en-US" dirty="0" smtClean="0">
                <a:solidFill>
                  <a:srgbClr val="FF0000"/>
                </a:solidFill>
              </a:rPr>
              <a:t>Transformations on the GPU</a:t>
            </a:r>
            <a:r>
              <a:rPr lang="hu-HU" dirty="0" smtClean="0">
                <a:solidFill>
                  <a:srgbClr val="FF0000"/>
                </a:solidFill>
              </a:rPr>
              <a:t/>
            </a:r>
            <a:br>
              <a:rPr lang="hu-HU" dirty="0" smtClean="0">
                <a:solidFill>
                  <a:srgbClr val="FF0000"/>
                </a:solidFill>
              </a:rPr>
            </a:br>
            <a:r>
              <a:rPr lang="hu-HU" dirty="0" err="1" smtClean="0">
                <a:solidFill>
                  <a:srgbClr val="FF0000"/>
                </a:solidFill>
              </a:rPr>
              <a:t>vertex</a:t>
            </a:r>
            <a:r>
              <a:rPr lang="hu-HU" dirty="0" smtClean="0">
                <a:solidFill>
                  <a:srgbClr val="FF0000"/>
                </a:solidFill>
              </a:rPr>
              <a:t> </a:t>
            </a:r>
            <a:r>
              <a:rPr lang="hu-HU" dirty="0" err="1" smtClean="0">
                <a:solidFill>
                  <a:srgbClr val="FF0000"/>
                </a:solidFill>
              </a:rPr>
              <a:t>shader</a:t>
            </a:r>
            <a:endParaRPr lang="en-US" dirty="0">
              <a:solidFill>
                <a:srgbClr val="FF0000"/>
              </a:solidFill>
            </a:endParaRPr>
          </a:p>
        </p:txBody>
      </p:sp>
      <p:sp>
        <p:nvSpPr>
          <p:cNvPr id="3" name="Szövegdoboz 2"/>
          <p:cNvSpPr txBox="1"/>
          <p:nvPr/>
        </p:nvSpPr>
        <p:spPr>
          <a:xfrm>
            <a:off x="170475" y="3022788"/>
            <a:ext cx="8577989" cy="3862596"/>
          </a:xfrm>
          <a:prstGeom prst="rect">
            <a:avLst/>
          </a:prstGeom>
          <a:solidFill>
            <a:schemeClr val="accent6">
              <a:lumMod val="20000"/>
              <a:lumOff val="80000"/>
            </a:schemeClr>
          </a:solidFill>
          <a:ln>
            <a:solidFill>
              <a:schemeClr val="tx1"/>
            </a:solidFill>
          </a:ln>
        </p:spPr>
        <p:txBody>
          <a:bodyPr wrap="none" rtlCol="0">
            <a:spAutoFit/>
          </a:bodyPr>
          <a:lstStyle/>
          <a:p>
            <a:r>
              <a:rPr lang="en-US" b="1" u="sng" dirty="0" smtClean="0">
                <a:latin typeface="Courier New" panose="02070309020205020404" pitchFamily="49" charset="0"/>
                <a:cs typeface="Courier New" panose="02070309020205020404" pitchFamily="49" charset="0"/>
              </a:rPr>
              <a:t>void Draw() {</a:t>
            </a:r>
            <a:endParaRPr lang="en-US" b="1" u="sng"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mat4 </a:t>
            </a:r>
            <a:r>
              <a:rPr lang="en-US" sz="1600" b="1" dirty="0" smtClean="0">
                <a:solidFill>
                  <a:srgbClr val="0070C0"/>
                </a:solidFill>
                <a:latin typeface="Courier New" panose="02070309020205020404" pitchFamily="49" charset="0"/>
                <a:cs typeface="Courier New" panose="02070309020205020404" pitchFamily="49" charset="0"/>
              </a:rPr>
              <a:t>M</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Scale(</a:t>
            </a:r>
            <a:r>
              <a:rPr lang="en-US" sz="1600" b="1" dirty="0" err="1" smtClean="0">
                <a:latin typeface="Courier New" panose="02070309020205020404" pitchFamily="49" charset="0"/>
                <a:cs typeface="Courier New" panose="02070309020205020404" pitchFamily="49" charset="0"/>
              </a:rPr>
              <a:t>scale.x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scale.y</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scale.z</a:t>
            </a:r>
            <a:r>
              <a:rPr lang="en-US" sz="1600" b="1" dirty="0" smtClean="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Rotate(</a:t>
            </a:r>
            <a:r>
              <a:rPr lang="en-US" sz="1600" b="1" dirty="0" err="1" smtClean="0">
                <a:latin typeface="Courier New" panose="02070309020205020404" pitchFamily="49" charset="0"/>
                <a:cs typeface="Courier New" panose="02070309020205020404" pitchFamily="49" charset="0"/>
              </a:rPr>
              <a:t>rotAng</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rotAxis.y</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rotAxis.z</a:t>
            </a:r>
            <a:r>
              <a:rPr lang="en-US" sz="1600" b="1" dirty="0" smtClean="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Translate(</a:t>
            </a:r>
            <a:r>
              <a:rPr lang="en-US" sz="1600" b="1" dirty="0" err="1" smtClean="0">
                <a:latin typeface="Courier New" panose="02070309020205020404" pitchFamily="49" charset="0"/>
                <a:cs typeface="Courier New" panose="02070309020205020404" pitchFamily="49" charset="0"/>
              </a:rPr>
              <a:t>pos.x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pos.y</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pos.z</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mat4 </a:t>
            </a:r>
            <a:r>
              <a:rPr lang="en-US" sz="1600" b="1" dirty="0" err="1" smtClean="0">
                <a:solidFill>
                  <a:srgbClr val="0070C0"/>
                </a:solidFill>
                <a:latin typeface="Courier New" panose="02070309020205020404" pitchFamily="49" charset="0"/>
                <a:cs typeface="Courier New" panose="02070309020205020404" pitchFamily="49" charset="0"/>
              </a:rPr>
              <a:t>Minv</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Translate(-</a:t>
            </a:r>
            <a:r>
              <a:rPr lang="en-US" sz="1600" b="1" dirty="0" err="1" smtClean="0">
                <a:latin typeface="Courier New" panose="02070309020205020404" pitchFamily="49" charset="0"/>
                <a:cs typeface="Courier New" panose="02070309020205020404" pitchFamily="49" charset="0"/>
              </a:rPr>
              <a:t>pos.x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pos.y</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pos.z</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Rotate(-</a:t>
            </a:r>
            <a:r>
              <a:rPr lang="en-US" sz="1600" b="1" dirty="0" err="1" smtClean="0">
                <a:latin typeface="Courier New" panose="02070309020205020404" pitchFamily="49" charset="0"/>
                <a:cs typeface="Courier New" panose="02070309020205020404" pitchFamily="49" charset="0"/>
              </a:rPr>
              <a:t>rotAngle</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rotAxis.x</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rotAxis.y</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rotAxis.z</a:t>
            </a:r>
            <a:r>
              <a:rPr lang="en-US" sz="1600" b="1" dirty="0" smtClean="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hu-HU" sz="16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Scale(1/</a:t>
            </a:r>
            <a:r>
              <a:rPr lang="en-US" sz="1600" b="1" dirty="0" err="1" smtClean="0">
                <a:latin typeface="Courier New" panose="02070309020205020404" pitchFamily="49" charset="0"/>
                <a:cs typeface="Courier New" panose="02070309020205020404" pitchFamily="49" charset="0"/>
              </a:rPr>
              <a:t>scale.x</a:t>
            </a:r>
            <a:r>
              <a:rPr lang="en-US" sz="1600" b="1" dirty="0" smtClean="0">
                <a:latin typeface="Courier New" panose="02070309020205020404" pitchFamily="49" charset="0"/>
                <a:cs typeface="Courier New" panose="02070309020205020404" pitchFamily="49" charset="0"/>
              </a:rPr>
              <a:t>, 1/</a:t>
            </a:r>
            <a:r>
              <a:rPr lang="en-US" sz="1600" b="1" dirty="0" err="1" smtClean="0">
                <a:latin typeface="Courier New" panose="02070309020205020404" pitchFamily="49" charset="0"/>
                <a:cs typeface="Courier New" panose="02070309020205020404" pitchFamily="49" charset="0"/>
              </a:rPr>
              <a:t>scale.y</a:t>
            </a:r>
            <a:r>
              <a:rPr lang="en-US" sz="1600" b="1" dirty="0" smtClean="0">
                <a:latin typeface="Courier New" panose="02070309020205020404" pitchFamily="49" charset="0"/>
                <a:cs typeface="Courier New" panose="02070309020205020404" pitchFamily="49" charset="0"/>
              </a:rPr>
              <a:t>, 1/</a:t>
            </a:r>
            <a:r>
              <a:rPr lang="en-US" sz="1600" b="1" dirty="0" err="1" smtClean="0">
                <a:latin typeface="Courier New" panose="02070309020205020404" pitchFamily="49" charset="0"/>
                <a:cs typeface="Courier New" panose="02070309020205020404" pitchFamily="49" charset="0"/>
              </a:rPr>
              <a:t>scale.z</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mat4 </a:t>
            </a:r>
            <a:r>
              <a:rPr lang="en-US" sz="1600" b="1" dirty="0" smtClean="0">
                <a:solidFill>
                  <a:srgbClr val="0070C0"/>
                </a:solidFill>
                <a:latin typeface="Courier New" panose="02070309020205020404" pitchFamily="49" charset="0"/>
                <a:cs typeface="Courier New" panose="02070309020205020404" pitchFamily="49" charset="0"/>
              </a:rPr>
              <a:t>MVP</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M </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camera.V</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camera.P</a:t>
            </a:r>
            <a:r>
              <a:rPr lang="en-US" sz="1600" b="1" dirty="0">
                <a:latin typeface="Courier New" panose="02070309020205020404" pitchFamily="49" charset="0"/>
                <a:cs typeface="Courier New" panose="02070309020205020404" pitchFamily="49" charset="0"/>
              </a:rPr>
              <a:t>();</a:t>
            </a:r>
          </a:p>
          <a:p>
            <a:endParaRPr lang="en-US" sz="7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M</a:t>
            </a:r>
            <a:r>
              <a:rPr lang="en-US" sz="1600" b="1" dirty="0" err="1" smtClean="0">
                <a:latin typeface="Courier New" panose="02070309020205020404" pitchFamily="49" charset="0"/>
                <a:cs typeface="Courier New" panose="02070309020205020404" pitchFamily="49" charset="0"/>
              </a:rPr>
              <a:t>.SetUniform</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shaderProg</a:t>
            </a:r>
            <a:r>
              <a:rPr lang="en-US" sz="1600" b="1" dirty="0" smtClean="0">
                <a:latin typeface="Courier New" panose="02070309020205020404" pitchFamily="49" charset="0"/>
                <a:cs typeface="Courier New" panose="02070309020205020404" pitchFamily="49" charset="0"/>
              </a:rPr>
              <a:t>, “</a:t>
            </a:r>
            <a:r>
              <a:rPr lang="en-US" sz="1600" b="1" dirty="0" smtClean="0">
                <a:solidFill>
                  <a:srgbClr val="FF0000"/>
                </a:solidFill>
                <a:latin typeface="Courier New" panose="02070309020205020404" pitchFamily="49" charset="0"/>
                <a:cs typeface="Courier New" panose="02070309020205020404" pitchFamily="49" charset="0"/>
              </a:rPr>
              <a:t>M</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Minv</a:t>
            </a:r>
            <a:r>
              <a:rPr lang="en-US" sz="1600" b="1" dirty="0" err="1" smtClean="0">
                <a:latin typeface="Courier New" panose="02070309020205020404" pitchFamily="49" charset="0"/>
                <a:cs typeface="Courier New" panose="02070309020205020404" pitchFamily="49" charset="0"/>
              </a:rPr>
              <a:t>.SetUniform</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shaderProg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Minv</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70C0"/>
                </a:solidFill>
                <a:latin typeface="Courier New" panose="02070309020205020404" pitchFamily="49" charset="0"/>
                <a:cs typeface="Courier New" panose="02070309020205020404" pitchFamily="49" charset="0"/>
              </a:rPr>
              <a:t>MVP</a:t>
            </a:r>
            <a:r>
              <a:rPr lang="en-US" sz="1600" b="1" dirty="0" err="1" smtClean="0">
                <a:latin typeface="Courier New" panose="02070309020205020404" pitchFamily="49" charset="0"/>
                <a:cs typeface="Courier New" panose="02070309020205020404" pitchFamily="49" charset="0"/>
              </a:rPr>
              <a:t>.SetUniform</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shaderProg</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smtClean="0">
                <a:solidFill>
                  <a:srgbClr val="FF0000"/>
                </a:solidFill>
                <a:latin typeface="Courier New" panose="02070309020205020404" pitchFamily="49" charset="0"/>
                <a:cs typeface="Courier New" panose="02070309020205020404" pitchFamily="49" charset="0"/>
              </a:rPr>
              <a:t>MVP</a:t>
            </a:r>
            <a:r>
              <a:rPr lang="en-US" sz="1600" b="1" dirty="0" smtClean="0">
                <a:latin typeface="Courier New" panose="02070309020205020404" pitchFamily="49" charset="0"/>
                <a:cs typeface="Courier New" panose="02070309020205020404" pitchFamily="49" charset="0"/>
              </a:rPr>
              <a:t>”);</a:t>
            </a:r>
            <a:endParaRPr lang="en-US" sz="700" b="1" i="1" dirty="0">
              <a:latin typeface="Courier New" panose="02070309020205020404" pitchFamily="49" charset="0"/>
              <a:cs typeface="Courier New" panose="02070309020205020404" pitchFamily="49" charset="0"/>
            </a:endParaRPr>
          </a:p>
          <a:p>
            <a:r>
              <a:rPr lang="hu-HU" sz="1000" b="1" dirty="0" smtClean="0">
                <a:latin typeface="Courier New" panose="02070309020205020404" pitchFamily="49" charset="0"/>
                <a:cs typeface="Courier New" panose="02070309020205020404" pitchFamily="49" charset="0"/>
              </a:rPr>
              <a:t>   </a:t>
            </a:r>
            <a:r>
              <a:rPr lang="en-US" sz="10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glBindVertexArray</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vao</a:t>
            </a:r>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glDrawArrays</a:t>
            </a:r>
            <a:r>
              <a:rPr lang="en-US" sz="1600" b="1" dirty="0" smtClean="0">
                <a:latin typeface="Courier New" panose="02070309020205020404" pitchFamily="49" charset="0"/>
                <a:cs typeface="Courier New" panose="02070309020205020404" pitchFamily="49" charset="0"/>
              </a:rPr>
              <a:t>(GL_</a:t>
            </a:r>
            <a:r>
              <a:rPr lang="hu-HU" sz="1600" b="1" dirty="0" smtClean="0">
                <a:latin typeface="Courier New" panose="02070309020205020404" pitchFamily="49" charset="0"/>
                <a:cs typeface="Courier New" panose="02070309020205020404" pitchFamily="49" charset="0"/>
              </a:rPr>
              <a:t>TRIANGLE</a:t>
            </a:r>
            <a:r>
              <a:rPr lang="en-US" sz="1600" b="1" dirty="0" smtClean="0">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 0, </a:t>
            </a:r>
            <a:r>
              <a:rPr lang="en-US" sz="1600" b="1" dirty="0" err="1" smtClean="0">
                <a:latin typeface="Courier New" panose="02070309020205020404" pitchFamily="49" charset="0"/>
                <a:cs typeface="Courier New" panose="02070309020205020404" pitchFamily="49" charset="0"/>
              </a:rPr>
              <a:t>nVtx</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381470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304800" y="368300"/>
            <a:ext cx="4279330" cy="1143000"/>
          </a:xfrm>
        </p:spPr>
        <p:txBody>
          <a:bodyPr>
            <a:normAutofit fontScale="90000"/>
          </a:bodyPr>
          <a:lstStyle/>
          <a:p>
            <a:pPr>
              <a:defRPr/>
            </a:pPr>
            <a:r>
              <a:rPr lang="en-US" dirty="0" smtClean="0">
                <a:solidFill>
                  <a:srgbClr val="FF0000"/>
                </a:solidFill>
              </a:rPr>
              <a:t>Rendering pipeline</a:t>
            </a:r>
            <a:endParaRPr lang="hu-HU" dirty="0" smtClean="0">
              <a:solidFill>
                <a:srgbClr val="FF0000"/>
              </a:solidFill>
            </a:endParaRPr>
          </a:p>
        </p:txBody>
      </p:sp>
      <p:sp>
        <p:nvSpPr>
          <p:cNvPr id="28675" name="Rectangle 4"/>
          <p:cNvSpPr>
            <a:spLocks noChangeArrowheads="1"/>
          </p:cNvSpPr>
          <p:nvPr/>
        </p:nvSpPr>
        <p:spPr bwMode="auto">
          <a:xfrm>
            <a:off x="304800" y="2362857"/>
            <a:ext cx="129540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400" dirty="0" err="1" smtClean="0"/>
              <a:t>Model</a:t>
            </a:r>
            <a:r>
              <a:rPr lang="hu-HU" altLang="hu-HU" sz="2400" dirty="0" smtClean="0"/>
              <a:t>:</a:t>
            </a:r>
            <a:endParaRPr lang="hu-HU" altLang="hu-HU" sz="2400" dirty="0"/>
          </a:p>
          <a:p>
            <a:pPr algn="ctr">
              <a:spcBef>
                <a:spcPct val="0"/>
              </a:spcBef>
              <a:buClrTx/>
              <a:buSzTx/>
              <a:buFontTx/>
              <a:buNone/>
            </a:pPr>
            <a:r>
              <a:rPr lang="hu-HU" altLang="hu-HU" sz="2400" i="1" dirty="0"/>
              <a:t>x,y,z</a:t>
            </a:r>
          </a:p>
        </p:txBody>
      </p:sp>
      <p:sp>
        <p:nvSpPr>
          <p:cNvPr id="28676" name="Oval 5"/>
          <p:cNvSpPr>
            <a:spLocks noChangeArrowheads="1"/>
          </p:cNvSpPr>
          <p:nvPr/>
        </p:nvSpPr>
        <p:spPr bwMode="auto">
          <a:xfrm>
            <a:off x="1981200" y="2439057"/>
            <a:ext cx="1114425" cy="685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b="1" dirty="0"/>
              <a:t>T</a:t>
            </a:r>
            <a:r>
              <a:rPr lang="hu-HU" altLang="hu-HU" sz="2400" baseline="-25000" dirty="0" err="1" smtClean="0"/>
              <a:t>model</a:t>
            </a:r>
            <a:endParaRPr lang="hu-HU" altLang="hu-HU" sz="2400" baseline="-25000" dirty="0"/>
          </a:p>
        </p:txBody>
      </p:sp>
      <p:sp>
        <p:nvSpPr>
          <p:cNvPr id="28677" name="Oval 7"/>
          <p:cNvSpPr>
            <a:spLocks noChangeArrowheads="1"/>
          </p:cNvSpPr>
          <p:nvPr/>
        </p:nvSpPr>
        <p:spPr bwMode="auto">
          <a:xfrm>
            <a:off x="3443288" y="2453345"/>
            <a:ext cx="1379537" cy="685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b="1"/>
              <a:t>T</a:t>
            </a:r>
            <a:r>
              <a:rPr lang="hu-HU" altLang="hu-HU" sz="2400" baseline="-25000"/>
              <a:t>view</a:t>
            </a:r>
            <a:endParaRPr lang="hu-HU" altLang="hu-HU" sz="2400" baseline="30000"/>
          </a:p>
        </p:txBody>
      </p:sp>
      <p:sp>
        <p:nvSpPr>
          <p:cNvPr id="28678" name="Oval 14"/>
          <p:cNvSpPr>
            <a:spLocks noChangeArrowheads="1"/>
          </p:cNvSpPr>
          <p:nvPr/>
        </p:nvSpPr>
        <p:spPr bwMode="auto">
          <a:xfrm>
            <a:off x="5111750" y="2446995"/>
            <a:ext cx="1466850" cy="6858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b="1"/>
              <a:t>T</a:t>
            </a:r>
            <a:r>
              <a:rPr lang="hu-HU" altLang="hu-HU" sz="2400" baseline="-25000"/>
              <a:t>persp</a:t>
            </a:r>
          </a:p>
        </p:txBody>
      </p:sp>
      <p:sp>
        <p:nvSpPr>
          <p:cNvPr id="28679" name="Oval 15"/>
          <p:cNvSpPr>
            <a:spLocks noChangeArrowheads="1"/>
          </p:cNvSpPr>
          <p:nvPr/>
        </p:nvSpPr>
        <p:spPr bwMode="auto">
          <a:xfrm>
            <a:off x="6978650" y="4521448"/>
            <a:ext cx="205740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dirty="0" smtClean="0"/>
              <a:t>Homogeneous</a:t>
            </a:r>
          </a:p>
          <a:p>
            <a:pPr algn="ctr">
              <a:spcBef>
                <a:spcPct val="0"/>
              </a:spcBef>
              <a:buClrTx/>
              <a:buSzTx/>
              <a:buFontTx/>
              <a:buNone/>
            </a:pPr>
            <a:r>
              <a:rPr lang="en-US" altLang="hu-HU" sz="2400" dirty="0" smtClean="0"/>
              <a:t>division</a:t>
            </a:r>
          </a:p>
        </p:txBody>
      </p:sp>
      <p:sp>
        <p:nvSpPr>
          <p:cNvPr id="28680" name="Oval 16"/>
          <p:cNvSpPr>
            <a:spLocks noChangeArrowheads="1"/>
          </p:cNvSpPr>
          <p:nvPr/>
        </p:nvSpPr>
        <p:spPr bwMode="auto">
          <a:xfrm>
            <a:off x="3521075" y="4521448"/>
            <a:ext cx="128905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dirty="0" smtClean="0"/>
              <a:t>Visibility</a:t>
            </a:r>
            <a:endParaRPr lang="hu-HU" altLang="hu-HU" sz="2400" baseline="-25000" dirty="0"/>
          </a:p>
        </p:txBody>
      </p:sp>
      <p:sp>
        <p:nvSpPr>
          <p:cNvPr id="28681" name="Oval 17"/>
          <p:cNvSpPr>
            <a:spLocks noChangeArrowheads="1"/>
          </p:cNvSpPr>
          <p:nvPr/>
        </p:nvSpPr>
        <p:spPr bwMode="auto">
          <a:xfrm>
            <a:off x="1943708" y="4521448"/>
            <a:ext cx="1343025"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dirty="0" smtClean="0"/>
              <a:t>Projection</a:t>
            </a:r>
            <a:endParaRPr lang="hu-HU" altLang="hu-HU" sz="2400" baseline="-25000" dirty="0"/>
          </a:p>
        </p:txBody>
      </p:sp>
      <p:sp>
        <p:nvSpPr>
          <p:cNvPr id="28682" name="Rectangle 18"/>
          <p:cNvSpPr>
            <a:spLocks noChangeArrowheads="1"/>
          </p:cNvSpPr>
          <p:nvPr/>
        </p:nvSpPr>
        <p:spPr bwMode="auto">
          <a:xfrm>
            <a:off x="0" y="4673848"/>
            <a:ext cx="1644650" cy="9144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dirty="0" smtClean="0"/>
              <a:t>Frame buffer</a:t>
            </a:r>
            <a:r>
              <a:rPr lang="hu-HU" altLang="hu-HU" sz="2400" dirty="0" smtClean="0"/>
              <a:t>:</a:t>
            </a:r>
            <a:endParaRPr lang="hu-HU" altLang="hu-HU" sz="2400" dirty="0"/>
          </a:p>
          <a:p>
            <a:pPr algn="ctr">
              <a:spcBef>
                <a:spcPct val="0"/>
              </a:spcBef>
              <a:buClrTx/>
              <a:buSzTx/>
              <a:buFontTx/>
              <a:buNone/>
            </a:pPr>
            <a:r>
              <a:rPr lang="hu-HU" altLang="hu-HU" sz="2400" i="1" dirty="0"/>
              <a:t>X, Y</a:t>
            </a:r>
          </a:p>
        </p:txBody>
      </p:sp>
      <p:sp>
        <p:nvSpPr>
          <p:cNvPr id="28683" name="Line 19"/>
          <p:cNvSpPr>
            <a:spLocks noChangeShapeType="1"/>
          </p:cNvSpPr>
          <p:nvPr/>
        </p:nvSpPr>
        <p:spPr bwMode="auto">
          <a:xfrm>
            <a:off x="1600200" y="2807357"/>
            <a:ext cx="3429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Line 20"/>
          <p:cNvSpPr>
            <a:spLocks noChangeShapeType="1"/>
          </p:cNvSpPr>
          <p:nvPr/>
        </p:nvSpPr>
        <p:spPr bwMode="auto">
          <a:xfrm>
            <a:off x="3095625" y="2807357"/>
            <a:ext cx="3238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5" name="Line 24"/>
          <p:cNvSpPr>
            <a:spLocks noChangeShapeType="1"/>
          </p:cNvSpPr>
          <p:nvPr/>
        </p:nvSpPr>
        <p:spPr bwMode="auto">
          <a:xfrm>
            <a:off x="4818063" y="2805770"/>
            <a:ext cx="293687" cy="158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6" name="Oval 25"/>
          <p:cNvSpPr>
            <a:spLocks noChangeArrowheads="1"/>
          </p:cNvSpPr>
          <p:nvPr/>
        </p:nvSpPr>
        <p:spPr bwMode="auto">
          <a:xfrm>
            <a:off x="7200900" y="2339045"/>
            <a:ext cx="1584325" cy="900112"/>
          </a:xfrm>
          <a:prstGeom prst="ellipse">
            <a:avLst/>
          </a:prstGeom>
          <a:solidFill>
            <a:srgbClr val="FF0066">
              <a:alpha val="50195"/>
            </a:srgbClr>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dirty="0" smtClean="0"/>
              <a:t>clipping</a:t>
            </a:r>
            <a:endParaRPr lang="hu-HU" altLang="hu-HU" sz="2400" baseline="-25000" dirty="0"/>
          </a:p>
        </p:txBody>
      </p:sp>
      <p:sp>
        <p:nvSpPr>
          <p:cNvPr id="28687" name="Line 26"/>
          <p:cNvSpPr>
            <a:spLocks noChangeShapeType="1"/>
          </p:cNvSpPr>
          <p:nvPr/>
        </p:nvSpPr>
        <p:spPr bwMode="auto">
          <a:xfrm>
            <a:off x="6588125" y="2807357"/>
            <a:ext cx="576263"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27"/>
          <p:cNvSpPr>
            <a:spLocks noChangeShapeType="1"/>
          </p:cNvSpPr>
          <p:nvPr/>
        </p:nvSpPr>
        <p:spPr bwMode="auto">
          <a:xfrm flipH="1">
            <a:off x="7993062" y="3239158"/>
            <a:ext cx="1" cy="1241016"/>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28"/>
          <p:cNvSpPr>
            <a:spLocks noChangeShapeType="1"/>
          </p:cNvSpPr>
          <p:nvPr/>
        </p:nvSpPr>
        <p:spPr bwMode="auto">
          <a:xfrm flipH="1">
            <a:off x="6521450" y="5131048"/>
            <a:ext cx="457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29"/>
          <p:cNvSpPr>
            <a:spLocks noChangeShapeType="1"/>
          </p:cNvSpPr>
          <p:nvPr/>
        </p:nvSpPr>
        <p:spPr bwMode="auto">
          <a:xfrm flipH="1">
            <a:off x="3257550" y="5145336"/>
            <a:ext cx="2492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30"/>
          <p:cNvSpPr>
            <a:spLocks noChangeShapeType="1"/>
          </p:cNvSpPr>
          <p:nvPr/>
        </p:nvSpPr>
        <p:spPr bwMode="auto">
          <a:xfrm flipH="1">
            <a:off x="1644650" y="5131048"/>
            <a:ext cx="29845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3" name="Oval 32"/>
          <p:cNvSpPr>
            <a:spLocks noChangeArrowheads="1"/>
          </p:cNvSpPr>
          <p:nvPr/>
        </p:nvSpPr>
        <p:spPr bwMode="auto">
          <a:xfrm>
            <a:off x="5216525" y="4489698"/>
            <a:ext cx="1289050" cy="12192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400" b="1"/>
              <a:t>T</a:t>
            </a:r>
            <a:r>
              <a:rPr lang="hu-HU" altLang="hu-HU" sz="2400" baseline="-25000"/>
              <a:t>viewport</a:t>
            </a:r>
          </a:p>
        </p:txBody>
      </p:sp>
      <p:sp>
        <p:nvSpPr>
          <p:cNvPr id="28694" name="Line 33"/>
          <p:cNvSpPr>
            <a:spLocks noChangeShapeType="1"/>
          </p:cNvSpPr>
          <p:nvPr/>
        </p:nvSpPr>
        <p:spPr bwMode="auto">
          <a:xfrm flipH="1" flipV="1">
            <a:off x="4787900" y="5138986"/>
            <a:ext cx="43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8695" name="Group 55"/>
          <p:cNvGrpSpPr>
            <a:grpSpLocks/>
          </p:cNvGrpSpPr>
          <p:nvPr/>
        </p:nvGrpSpPr>
        <p:grpSpPr bwMode="auto">
          <a:xfrm>
            <a:off x="4176713" y="3131207"/>
            <a:ext cx="1500187" cy="1163638"/>
            <a:chOff x="2502" y="1638"/>
            <a:chExt cx="1344" cy="960"/>
          </a:xfrm>
        </p:grpSpPr>
        <p:sp>
          <p:nvSpPr>
            <p:cNvPr id="28728" name="Line 34"/>
            <p:cNvSpPr>
              <a:spLocks noChangeShapeType="1"/>
            </p:cNvSpPr>
            <p:nvPr/>
          </p:nvSpPr>
          <p:spPr bwMode="auto">
            <a:xfrm flipV="1">
              <a:off x="2502" y="1949"/>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9" name="Line 35"/>
            <p:cNvSpPr>
              <a:spLocks noChangeShapeType="1"/>
            </p:cNvSpPr>
            <p:nvPr/>
          </p:nvSpPr>
          <p:spPr bwMode="auto">
            <a:xfrm>
              <a:off x="2502" y="2100"/>
              <a:ext cx="396" cy="15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30" name="Oval 36"/>
            <p:cNvSpPr>
              <a:spLocks noChangeArrowheads="1"/>
            </p:cNvSpPr>
            <p:nvPr/>
          </p:nvSpPr>
          <p:spPr bwMode="auto">
            <a:xfrm>
              <a:off x="2806" y="1974"/>
              <a:ext cx="122" cy="252"/>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731" name="Oval 37"/>
            <p:cNvSpPr>
              <a:spLocks noChangeArrowheads="1"/>
            </p:cNvSpPr>
            <p:nvPr/>
          </p:nvSpPr>
          <p:spPr bwMode="auto">
            <a:xfrm>
              <a:off x="2867" y="2024"/>
              <a:ext cx="61" cy="151"/>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732" name="Freeform 38"/>
            <p:cNvSpPr>
              <a:spLocks/>
            </p:cNvSpPr>
            <p:nvPr/>
          </p:nvSpPr>
          <p:spPr bwMode="auto">
            <a:xfrm>
              <a:off x="2867" y="1848"/>
              <a:ext cx="92" cy="101"/>
            </a:xfrm>
            <a:custGeom>
              <a:avLst/>
              <a:gdLst>
                <a:gd name="T0" fmla="*/ 0 w 144"/>
                <a:gd name="T1" fmla="*/ 1 h 192"/>
                <a:gd name="T2" fmla="*/ 1 w 144"/>
                <a:gd name="T3" fmla="*/ 1 h 192"/>
                <a:gd name="T4" fmla="*/ 1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3" name="Freeform 39"/>
            <p:cNvSpPr>
              <a:spLocks/>
            </p:cNvSpPr>
            <p:nvPr/>
          </p:nvSpPr>
          <p:spPr bwMode="auto">
            <a:xfrm>
              <a:off x="2898" y="1867"/>
              <a:ext cx="122" cy="82"/>
            </a:xfrm>
            <a:custGeom>
              <a:avLst/>
              <a:gdLst>
                <a:gd name="T0" fmla="*/ 0 w 192"/>
                <a:gd name="T1" fmla="*/ 1 h 156"/>
                <a:gd name="T2" fmla="*/ 1 w 192"/>
                <a:gd name="T3" fmla="*/ 1 h 156"/>
                <a:gd name="T4" fmla="*/ 1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4" name="Freeform 40"/>
            <p:cNvSpPr>
              <a:spLocks/>
            </p:cNvSpPr>
            <p:nvPr/>
          </p:nvSpPr>
          <p:spPr bwMode="auto">
            <a:xfrm>
              <a:off x="2867" y="2226"/>
              <a:ext cx="160" cy="75"/>
            </a:xfrm>
            <a:custGeom>
              <a:avLst/>
              <a:gdLst>
                <a:gd name="T0" fmla="*/ 0 w 252"/>
                <a:gd name="T1" fmla="*/ 0 h 144"/>
                <a:gd name="T2" fmla="*/ 1 w 252"/>
                <a:gd name="T3" fmla="*/ 1 h 144"/>
                <a:gd name="T4" fmla="*/ 1 w 252"/>
                <a:gd name="T5" fmla="*/ 1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5" name="Freeform 41"/>
            <p:cNvSpPr>
              <a:spLocks/>
            </p:cNvSpPr>
            <p:nvPr/>
          </p:nvSpPr>
          <p:spPr bwMode="auto">
            <a:xfrm>
              <a:off x="2867" y="2226"/>
              <a:ext cx="92" cy="126"/>
            </a:xfrm>
            <a:custGeom>
              <a:avLst/>
              <a:gdLst>
                <a:gd name="T0" fmla="*/ 0 w 144"/>
                <a:gd name="T1" fmla="*/ 0 h 240"/>
                <a:gd name="T2" fmla="*/ 1 w 144"/>
                <a:gd name="T3" fmla="*/ 1 h 240"/>
                <a:gd name="T4" fmla="*/ 1 w 144"/>
                <a:gd name="T5" fmla="*/ 1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6" name="Freeform 42"/>
            <p:cNvSpPr>
              <a:spLocks/>
            </p:cNvSpPr>
            <p:nvPr/>
          </p:nvSpPr>
          <p:spPr bwMode="auto">
            <a:xfrm>
              <a:off x="2867" y="2226"/>
              <a:ext cx="31" cy="126"/>
            </a:xfrm>
            <a:custGeom>
              <a:avLst/>
              <a:gdLst>
                <a:gd name="T0" fmla="*/ 0 w 48"/>
                <a:gd name="T1" fmla="*/ 0 h 240"/>
                <a:gd name="T2" fmla="*/ 1 w 48"/>
                <a:gd name="T3" fmla="*/ 1 h 240"/>
                <a:gd name="T4" fmla="*/ 0 w 48"/>
                <a:gd name="T5" fmla="*/ 1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7" name="Freeform 43"/>
            <p:cNvSpPr>
              <a:spLocks/>
            </p:cNvSpPr>
            <p:nvPr/>
          </p:nvSpPr>
          <p:spPr bwMode="auto">
            <a:xfrm>
              <a:off x="2883" y="1835"/>
              <a:ext cx="33" cy="114"/>
            </a:xfrm>
            <a:custGeom>
              <a:avLst/>
              <a:gdLst>
                <a:gd name="T0" fmla="*/ 0 w 52"/>
                <a:gd name="T1" fmla="*/ 1 h 216"/>
                <a:gd name="T2" fmla="*/ 1 w 52"/>
                <a:gd name="T3" fmla="*/ 1 h 216"/>
                <a:gd name="T4" fmla="*/ 1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38" name="Line 44"/>
            <p:cNvSpPr>
              <a:spLocks noChangeShapeType="1"/>
            </p:cNvSpPr>
            <p:nvPr/>
          </p:nvSpPr>
          <p:spPr bwMode="auto">
            <a:xfrm flipH="1">
              <a:off x="2947" y="2109"/>
              <a:ext cx="8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39" name="Line 45"/>
            <p:cNvSpPr>
              <a:spLocks noChangeShapeType="1"/>
            </p:cNvSpPr>
            <p:nvPr/>
          </p:nvSpPr>
          <p:spPr bwMode="auto">
            <a:xfrm flipV="1">
              <a:off x="3030" y="1691"/>
              <a:ext cx="816" cy="4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0" name="Line 46"/>
            <p:cNvSpPr>
              <a:spLocks noChangeShapeType="1"/>
            </p:cNvSpPr>
            <p:nvPr/>
          </p:nvSpPr>
          <p:spPr bwMode="auto">
            <a:xfrm>
              <a:off x="3030" y="2100"/>
              <a:ext cx="774" cy="3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1" name="Line 48"/>
            <p:cNvSpPr>
              <a:spLocks noChangeShapeType="1"/>
            </p:cNvSpPr>
            <p:nvPr/>
          </p:nvSpPr>
          <p:spPr bwMode="auto">
            <a:xfrm flipV="1">
              <a:off x="3061" y="1638"/>
              <a:ext cx="0" cy="96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42" name="Freeform 52"/>
            <p:cNvSpPr>
              <a:spLocks/>
            </p:cNvSpPr>
            <p:nvPr/>
          </p:nvSpPr>
          <p:spPr bwMode="auto">
            <a:xfrm>
              <a:off x="3220" y="1752"/>
              <a:ext cx="527" cy="695"/>
            </a:xfrm>
            <a:custGeom>
              <a:avLst/>
              <a:gdLst>
                <a:gd name="T0" fmla="*/ 0 w 480"/>
                <a:gd name="T1" fmla="*/ 1 h 1344"/>
                <a:gd name="T2" fmla="*/ 4515 w 480"/>
                <a:gd name="T3" fmla="*/ 1 h 1344"/>
                <a:gd name="T4" fmla="*/ 4515 w 480"/>
                <a:gd name="T5" fmla="*/ 0 h 1344"/>
                <a:gd name="T6" fmla="*/ 0 w 480"/>
                <a:gd name="T7" fmla="*/ 1 h 1344"/>
                <a:gd name="T8" fmla="*/ 0 w 480"/>
                <a:gd name="T9" fmla="*/ 1 h 1344"/>
                <a:gd name="T10" fmla="*/ 0 60000 65536"/>
                <a:gd name="T11" fmla="*/ 0 60000 65536"/>
                <a:gd name="T12" fmla="*/ 0 60000 65536"/>
                <a:gd name="T13" fmla="*/ 0 60000 65536"/>
                <a:gd name="T14" fmla="*/ 0 60000 65536"/>
                <a:gd name="T15" fmla="*/ 0 w 480"/>
                <a:gd name="T16" fmla="*/ 0 h 1344"/>
                <a:gd name="T17" fmla="*/ 480 w 480"/>
                <a:gd name="T18" fmla="*/ 1344 h 1344"/>
              </a:gdLst>
              <a:ahLst/>
              <a:cxnLst>
                <a:cxn ang="T10">
                  <a:pos x="T0" y="T1"/>
                </a:cxn>
                <a:cxn ang="T11">
                  <a:pos x="T2" y="T3"/>
                </a:cxn>
                <a:cxn ang="T12">
                  <a:pos x="T4" y="T5"/>
                </a:cxn>
                <a:cxn ang="T13">
                  <a:pos x="T6" y="T7"/>
                </a:cxn>
                <a:cxn ang="T14">
                  <a:pos x="T8" y="T9"/>
                </a:cxn>
              </a:cxnLst>
              <a:rect l="T15" t="T16" r="T17" b="T18"/>
              <a:pathLst>
                <a:path w="480" h="1344">
                  <a:moveTo>
                    <a:pt x="0" y="864"/>
                  </a:moveTo>
                  <a:lnTo>
                    <a:pt x="480" y="1344"/>
                  </a:lnTo>
                  <a:lnTo>
                    <a:pt x="480" y="0"/>
                  </a:lnTo>
                  <a:lnTo>
                    <a:pt x="0" y="480"/>
                  </a:lnTo>
                  <a:lnTo>
                    <a:pt x="0" y="86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grpSp>
      <p:sp>
        <p:nvSpPr>
          <p:cNvPr id="28696" name="Line 56"/>
          <p:cNvSpPr>
            <a:spLocks noChangeShapeType="1"/>
          </p:cNvSpPr>
          <p:nvPr/>
        </p:nvSpPr>
        <p:spPr bwMode="auto">
          <a:xfrm flipV="1">
            <a:off x="6711950" y="5629523"/>
            <a:ext cx="0" cy="1092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7" name="Line 57"/>
          <p:cNvSpPr>
            <a:spLocks noChangeShapeType="1"/>
          </p:cNvSpPr>
          <p:nvPr/>
        </p:nvSpPr>
        <p:spPr bwMode="auto">
          <a:xfrm>
            <a:off x="6056313" y="6232773"/>
            <a:ext cx="14462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98" name="Rectangle 58"/>
          <p:cNvSpPr>
            <a:spLocks noChangeArrowheads="1"/>
          </p:cNvSpPr>
          <p:nvPr/>
        </p:nvSpPr>
        <p:spPr bwMode="auto">
          <a:xfrm>
            <a:off x="6227763" y="5754936"/>
            <a:ext cx="1008062" cy="925512"/>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700" name="Line 74"/>
          <p:cNvSpPr>
            <a:spLocks noChangeShapeType="1"/>
          </p:cNvSpPr>
          <p:nvPr/>
        </p:nvSpPr>
        <p:spPr bwMode="auto">
          <a:xfrm flipV="1">
            <a:off x="2627784" y="3308722"/>
            <a:ext cx="0" cy="7683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1" name="Line 75"/>
          <p:cNvSpPr>
            <a:spLocks noChangeShapeType="1"/>
          </p:cNvSpPr>
          <p:nvPr/>
        </p:nvSpPr>
        <p:spPr bwMode="auto">
          <a:xfrm>
            <a:off x="2627313" y="4057898"/>
            <a:ext cx="503237" cy="4222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76"/>
          <p:cNvSpPr>
            <a:spLocks noChangeShapeType="1"/>
          </p:cNvSpPr>
          <p:nvPr/>
        </p:nvSpPr>
        <p:spPr bwMode="auto">
          <a:xfrm flipV="1">
            <a:off x="2616200" y="3861048"/>
            <a:ext cx="604838" cy="1920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3" name="Line 81"/>
          <p:cNvSpPr>
            <a:spLocks noChangeShapeType="1"/>
          </p:cNvSpPr>
          <p:nvPr/>
        </p:nvSpPr>
        <p:spPr bwMode="auto">
          <a:xfrm flipV="1">
            <a:off x="3082925" y="3329645"/>
            <a:ext cx="657225" cy="793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4" name="Line 82"/>
          <p:cNvSpPr>
            <a:spLocks noChangeShapeType="1"/>
          </p:cNvSpPr>
          <p:nvPr/>
        </p:nvSpPr>
        <p:spPr bwMode="auto">
          <a:xfrm>
            <a:off x="3089275" y="3421720"/>
            <a:ext cx="279400" cy="7175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5" name="Freeform 83"/>
          <p:cNvSpPr>
            <a:spLocks/>
          </p:cNvSpPr>
          <p:nvPr/>
        </p:nvSpPr>
        <p:spPr bwMode="auto">
          <a:xfrm>
            <a:off x="3119438" y="2959757"/>
            <a:ext cx="603250" cy="1287463"/>
          </a:xfrm>
          <a:custGeom>
            <a:avLst/>
            <a:gdLst>
              <a:gd name="T0" fmla="*/ 2147483647 w 864"/>
              <a:gd name="T1" fmla="*/ 0 h 1610"/>
              <a:gd name="T2" fmla="*/ 0 w 864"/>
              <a:gd name="T3" fmla="*/ 2147483647 h 1610"/>
              <a:gd name="T4" fmla="*/ 2147483647 w 864"/>
              <a:gd name="T5" fmla="*/ 2147483647 h 1610"/>
              <a:gd name="T6" fmla="*/ 2147483647 w 864"/>
              <a:gd name="T7" fmla="*/ 2147483647 h 1610"/>
              <a:gd name="T8" fmla="*/ 2147483647 w 864"/>
              <a:gd name="T9" fmla="*/ 0 h 1610"/>
              <a:gd name="T10" fmla="*/ 0 60000 65536"/>
              <a:gd name="T11" fmla="*/ 0 60000 65536"/>
              <a:gd name="T12" fmla="*/ 0 60000 65536"/>
              <a:gd name="T13" fmla="*/ 0 60000 65536"/>
              <a:gd name="T14" fmla="*/ 0 60000 65536"/>
              <a:gd name="T15" fmla="*/ 0 w 864"/>
              <a:gd name="T16" fmla="*/ 0 h 1610"/>
              <a:gd name="T17" fmla="*/ 864 w 864"/>
              <a:gd name="T18" fmla="*/ 1610 h 1610"/>
            </a:gdLst>
            <a:ahLst/>
            <a:cxnLst>
              <a:cxn ang="T10">
                <a:pos x="T0" y="T1"/>
              </a:cxn>
              <a:cxn ang="T11">
                <a:pos x="T2" y="T3"/>
              </a:cxn>
              <a:cxn ang="T12">
                <a:pos x="T4" y="T5"/>
              </a:cxn>
              <a:cxn ang="T13">
                <a:pos x="T6" y="T7"/>
              </a:cxn>
              <a:cxn ang="T14">
                <a:pos x="T8" y="T9"/>
              </a:cxn>
            </a:cxnLst>
            <a:rect l="T15" t="T16" r="T17" b="T18"/>
            <a:pathLst>
              <a:path w="864" h="1610">
                <a:moveTo>
                  <a:pt x="207" y="0"/>
                </a:moveTo>
                <a:lnTo>
                  <a:pt x="0" y="938"/>
                </a:lnTo>
                <a:lnTo>
                  <a:pt x="624" y="1610"/>
                </a:lnTo>
                <a:lnTo>
                  <a:pt x="864" y="650"/>
                </a:lnTo>
                <a:lnTo>
                  <a:pt x="207" y="0"/>
                </a:lnTo>
                <a:close/>
              </a:path>
            </a:pathLst>
          </a:custGeom>
          <a:noFill/>
          <a:ln w="12700" cap="flat" cmpd="sng">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06" name="Text Box 86"/>
          <p:cNvSpPr txBox="1">
            <a:spLocks noChangeArrowheads="1"/>
          </p:cNvSpPr>
          <p:nvPr/>
        </p:nvSpPr>
        <p:spPr bwMode="auto">
          <a:xfrm>
            <a:off x="3384550" y="1870732"/>
            <a:ext cx="11913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b="1" u="sng" dirty="0" smtClean="0"/>
              <a:t>vertices</a:t>
            </a:r>
            <a:endParaRPr lang="hu-HU" altLang="hu-HU" sz="2400" b="1" u="sng" dirty="0"/>
          </a:p>
        </p:txBody>
      </p:sp>
      <p:sp>
        <p:nvSpPr>
          <p:cNvPr id="28707" name="Text Box 87"/>
          <p:cNvSpPr txBox="1">
            <a:spLocks noChangeArrowheads="1"/>
          </p:cNvSpPr>
          <p:nvPr/>
        </p:nvSpPr>
        <p:spPr bwMode="auto">
          <a:xfrm>
            <a:off x="7164388" y="1808820"/>
            <a:ext cx="1516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u="sng" dirty="0" err="1" smtClean="0"/>
              <a:t>primit</a:t>
            </a:r>
            <a:r>
              <a:rPr lang="en-US" altLang="hu-HU" sz="2400" b="1" u="sng" dirty="0" err="1" smtClean="0"/>
              <a:t>ives</a:t>
            </a:r>
            <a:endParaRPr lang="hu-HU" altLang="hu-HU" sz="2400" b="1" u="sng" dirty="0"/>
          </a:p>
        </p:txBody>
      </p:sp>
      <p:sp>
        <p:nvSpPr>
          <p:cNvPr id="28708" name="Line 90"/>
          <p:cNvSpPr>
            <a:spLocks noChangeShapeType="1"/>
          </p:cNvSpPr>
          <p:nvPr/>
        </p:nvSpPr>
        <p:spPr bwMode="auto">
          <a:xfrm flipV="1">
            <a:off x="4733925" y="5624761"/>
            <a:ext cx="0" cy="1204912"/>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09" name="Line 91"/>
          <p:cNvSpPr>
            <a:spLocks noChangeShapeType="1"/>
          </p:cNvSpPr>
          <p:nvPr/>
        </p:nvSpPr>
        <p:spPr bwMode="auto">
          <a:xfrm>
            <a:off x="4611688" y="6805861"/>
            <a:ext cx="1316037"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710" name="Rectangle 92"/>
          <p:cNvSpPr>
            <a:spLocks noChangeArrowheads="1"/>
          </p:cNvSpPr>
          <p:nvPr/>
        </p:nvSpPr>
        <p:spPr bwMode="auto">
          <a:xfrm>
            <a:off x="4740275" y="5775573"/>
            <a:ext cx="989013" cy="88265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711" name="Rectangle 93"/>
          <p:cNvSpPr>
            <a:spLocks noChangeArrowheads="1"/>
          </p:cNvSpPr>
          <p:nvPr/>
        </p:nvSpPr>
        <p:spPr bwMode="auto">
          <a:xfrm>
            <a:off x="5651500" y="6320086"/>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28712" name="Line 94"/>
          <p:cNvSpPr>
            <a:spLocks noChangeShapeType="1"/>
          </p:cNvSpPr>
          <p:nvPr/>
        </p:nvSpPr>
        <p:spPr bwMode="auto">
          <a:xfrm>
            <a:off x="4652963" y="5877173"/>
            <a:ext cx="171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3" name="Line 95"/>
          <p:cNvSpPr>
            <a:spLocks noChangeShapeType="1"/>
          </p:cNvSpPr>
          <p:nvPr/>
        </p:nvSpPr>
        <p:spPr bwMode="auto">
          <a:xfrm>
            <a:off x="4659313" y="6059736"/>
            <a:ext cx="171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4" name="Line 96"/>
          <p:cNvSpPr>
            <a:spLocks noChangeShapeType="1"/>
          </p:cNvSpPr>
          <p:nvPr/>
        </p:nvSpPr>
        <p:spPr bwMode="auto">
          <a:xfrm>
            <a:off x="4659313" y="6234361"/>
            <a:ext cx="171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5" name="Line 97"/>
          <p:cNvSpPr>
            <a:spLocks noChangeShapeType="1"/>
          </p:cNvSpPr>
          <p:nvPr/>
        </p:nvSpPr>
        <p:spPr bwMode="auto">
          <a:xfrm>
            <a:off x="4651375" y="6410573"/>
            <a:ext cx="1698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6" name="Line 98"/>
          <p:cNvSpPr>
            <a:spLocks noChangeShapeType="1"/>
          </p:cNvSpPr>
          <p:nvPr/>
        </p:nvSpPr>
        <p:spPr bwMode="auto">
          <a:xfrm>
            <a:off x="4657725" y="6594723"/>
            <a:ext cx="171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7" name="Line 99"/>
          <p:cNvSpPr>
            <a:spLocks noChangeShapeType="1"/>
          </p:cNvSpPr>
          <p:nvPr/>
        </p:nvSpPr>
        <p:spPr bwMode="auto">
          <a:xfrm>
            <a:off x="4656138" y="6769348"/>
            <a:ext cx="171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Rectangle 56"/>
          <p:cNvSpPr>
            <a:spLocks noChangeArrowheads="1"/>
          </p:cNvSpPr>
          <p:nvPr/>
        </p:nvSpPr>
        <p:spPr bwMode="auto">
          <a:xfrm>
            <a:off x="6589603" y="672280"/>
            <a:ext cx="25189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a:t>[</a:t>
            </a:r>
            <a:r>
              <a:rPr lang="hu-HU" altLang="hu-HU" sz="2000" i="1" dirty="0"/>
              <a:t>X</a:t>
            </a:r>
            <a:r>
              <a:rPr lang="hu-HU" altLang="hu-HU" sz="2000" dirty="0"/>
              <a:t>(</a:t>
            </a:r>
            <a:r>
              <a:rPr lang="hu-HU" altLang="hu-HU" sz="2000" i="1" dirty="0"/>
              <a:t>t</a:t>
            </a:r>
            <a:r>
              <a:rPr lang="hu-HU" altLang="hu-HU" sz="2000" dirty="0"/>
              <a:t>)</a:t>
            </a:r>
            <a:r>
              <a:rPr lang="hu-HU" altLang="hu-HU" sz="2000" baseline="-25000" dirty="0"/>
              <a:t> </a:t>
            </a:r>
            <a:r>
              <a:rPr lang="hu-HU" altLang="hu-HU" sz="2000" i="1" dirty="0"/>
              <a:t>,Y</a:t>
            </a:r>
            <a:r>
              <a:rPr lang="hu-HU" altLang="hu-HU" sz="2000" dirty="0"/>
              <a:t>(</a:t>
            </a:r>
            <a:r>
              <a:rPr lang="hu-HU" altLang="hu-HU" sz="2000" i="1" dirty="0"/>
              <a:t>t</a:t>
            </a:r>
            <a:r>
              <a:rPr lang="hu-HU" altLang="hu-HU" sz="2000" dirty="0"/>
              <a:t>)</a:t>
            </a:r>
            <a:r>
              <a:rPr lang="hu-HU" altLang="hu-HU" sz="2000" i="1" baseline="-25000" dirty="0"/>
              <a:t> </a:t>
            </a:r>
            <a:r>
              <a:rPr lang="hu-HU" altLang="hu-HU" sz="2000" i="1" dirty="0"/>
              <a:t>,Z</a:t>
            </a:r>
            <a:r>
              <a:rPr lang="hu-HU" altLang="hu-HU" sz="2000" dirty="0"/>
              <a:t>(</a:t>
            </a:r>
            <a:r>
              <a:rPr lang="hu-HU" altLang="hu-HU" sz="2000" i="1" dirty="0"/>
              <a:t>t</a:t>
            </a:r>
            <a:r>
              <a:rPr lang="hu-HU" altLang="hu-HU" sz="2000" dirty="0"/>
              <a:t>)</a:t>
            </a:r>
            <a:r>
              <a:rPr lang="hu-HU" altLang="hu-HU" sz="2000" i="1" dirty="0"/>
              <a:t>,h</a:t>
            </a:r>
            <a:r>
              <a:rPr lang="hu-HU" altLang="hu-HU" sz="2000" dirty="0"/>
              <a:t>(</a:t>
            </a:r>
            <a:r>
              <a:rPr lang="hu-HU" altLang="hu-HU" sz="2000" i="1" dirty="0"/>
              <a:t>t</a:t>
            </a:r>
            <a:r>
              <a:rPr lang="hu-HU" altLang="hu-HU" sz="2000" dirty="0"/>
              <a:t>)</a:t>
            </a:r>
            <a:r>
              <a:rPr lang="en-US" altLang="hu-HU" sz="2000" dirty="0" smtClean="0"/>
              <a:t>]=</a:t>
            </a:r>
            <a:endParaRPr lang="hu-HU" altLang="hu-HU" sz="2000" dirty="0" smtClean="0"/>
          </a:p>
          <a:p>
            <a:pPr>
              <a:spcBef>
                <a:spcPct val="0"/>
              </a:spcBef>
              <a:buClrTx/>
              <a:buSzTx/>
              <a:buFontTx/>
              <a:buNone/>
            </a:pPr>
            <a:r>
              <a:rPr lang="hu-HU" altLang="hu-HU" sz="2000" dirty="0" smtClean="0"/>
              <a:t>      </a:t>
            </a:r>
            <a:r>
              <a:rPr lang="en-US" altLang="hu-HU" sz="2000" dirty="0" smtClean="0"/>
              <a:t>[</a:t>
            </a:r>
            <a:r>
              <a:rPr lang="hu-HU" altLang="hu-HU" sz="2000" i="1" dirty="0"/>
              <a:t>X</a:t>
            </a:r>
            <a:r>
              <a:rPr lang="hu-HU" altLang="hu-HU" sz="2000" baseline="-25000" dirty="0"/>
              <a:t>1</a:t>
            </a:r>
            <a:r>
              <a:rPr lang="hu-HU" altLang="hu-HU" sz="2000" i="1" baseline="-25000" dirty="0"/>
              <a:t> </a:t>
            </a:r>
            <a:r>
              <a:rPr lang="hu-HU" altLang="hu-HU" sz="2000" i="1" dirty="0"/>
              <a:t>,Y</a:t>
            </a:r>
            <a:r>
              <a:rPr lang="hu-HU" altLang="hu-HU" sz="2000" baseline="-25000" dirty="0"/>
              <a:t>1</a:t>
            </a:r>
            <a:r>
              <a:rPr lang="hu-HU" altLang="hu-HU" sz="2000" i="1" baseline="-25000" dirty="0"/>
              <a:t> </a:t>
            </a:r>
            <a:r>
              <a:rPr lang="hu-HU" altLang="hu-HU" sz="2000" i="1" dirty="0"/>
              <a:t>,</a:t>
            </a:r>
            <a:r>
              <a:rPr lang="en-GB" altLang="hu-HU" sz="2000" i="1" dirty="0"/>
              <a:t>Z</a:t>
            </a:r>
            <a:r>
              <a:rPr lang="hu-HU" altLang="hu-HU" sz="2000" baseline="-25000" dirty="0"/>
              <a:t>1</a:t>
            </a:r>
            <a:r>
              <a:rPr lang="hu-HU" altLang="hu-HU" sz="2000" i="1" dirty="0"/>
              <a:t> ,h</a:t>
            </a:r>
            <a:r>
              <a:rPr lang="hu-HU" altLang="hu-HU" sz="2000" baseline="-25000" dirty="0"/>
              <a:t>1</a:t>
            </a:r>
            <a:r>
              <a:rPr lang="en-US" altLang="hu-HU" sz="2000" dirty="0"/>
              <a:t>]</a:t>
            </a:r>
            <a:r>
              <a:rPr lang="en-US" altLang="hu-HU" sz="2000" dirty="0">
                <a:cs typeface="Times New Roman" pitchFamily="18" charset="0"/>
              </a:rPr>
              <a:t>·</a:t>
            </a:r>
            <a:r>
              <a:rPr lang="en-US" altLang="hu-HU" sz="2000" i="1" dirty="0"/>
              <a:t>t</a:t>
            </a:r>
            <a:r>
              <a:rPr lang="en-US" altLang="hu-HU" sz="2000" dirty="0"/>
              <a:t> </a:t>
            </a:r>
            <a:r>
              <a:rPr lang="en-US" altLang="hu-HU" sz="2000" dirty="0" smtClean="0"/>
              <a:t>+</a:t>
            </a:r>
            <a:endParaRPr lang="hu-HU" altLang="hu-HU" sz="2000" dirty="0" smtClean="0"/>
          </a:p>
          <a:p>
            <a:pPr>
              <a:spcBef>
                <a:spcPct val="0"/>
              </a:spcBef>
              <a:buClrTx/>
              <a:buSzTx/>
              <a:buFontTx/>
              <a:buNone/>
            </a:pPr>
            <a:r>
              <a:rPr lang="hu-HU" altLang="hu-HU" sz="2000" dirty="0" smtClean="0"/>
              <a:t>      </a:t>
            </a:r>
            <a:r>
              <a:rPr lang="en-US" altLang="hu-HU" sz="2000" dirty="0" smtClean="0"/>
              <a:t>[</a:t>
            </a:r>
            <a:r>
              <a:rPr lang="hu-HU" altLang="hu-HU" sz="2000" i="1" dirty="0"/>
              <a:t>X</a:t>
            </a:r>
            <a:r>
              <a:rPr lang="en-US" altLang="hu-HU" sz="2000" baseline="-25000" dirty="0"/>
              <a:t>2</a:t>
            </a:r>
            <a:r>
              <a:rPr lang="hu-HU" altLang="hu-HU" sz="2000" i="1" baseline="-25000" dirty="0"/>
              <a:t> </a:t>
            </a:r>
            <a:r>
              <a:rPr lang="hu-HU" altLang="hu-HU" sz="2000" i="1" dirty="0"/>
              <a:t>,Y</a:t>
            </a:r>
            <a:r>
              <a:rPr lang="en-US" altLang="hu-HU" sz="2000" baseline="-25000" dirty="0"/>
              <a:t>2</a:t>
            </a:r>
            <a:r>
              <a:rPr lang="hu-HU" altLang="hu-HU" sz="2000" i="1" baseline="-25000" dirty="0"/>
              <a:t> </a:t>
            </a:r>
            <a:r>
              <a:rPr lang="hu-HU" altLang="hu-HU" sz="2000" i="1" dirty="0"/>
              <a:t>,</a:t>
            </a:r>
            <a:r>
              <a:rPr lang="en-GB" altLang="hu-HU" sz="2000" i="1" dirty="0"/>
              <a:t>Z</a:t>
            </a:r>
            <a:r>
              <a:rPr lang="en-GB" altLang="hu-HU" sz="2000" baseline="-25000" dirty="0"/>
              <a:t>2</a:t>
            </a:r>
            <a:r>
              <a:rPr lang="hu-HU" altLang="hu-HU" sz="2000" i="1" baseline="-25000" dirty="0"/>
              <a:t> </a:t>
            </a:r>
            <a:r>
              <a:rPr lang="hu-HU" altLang="hu-HU" sz="2000" i="1" dirty="0"/>
              <a:t>,h</a:t>
            </a:r>
            <a:r>
              <a:rPr lang="en-US" altLang="hu-HU" sz="2000" baseline="-25000" dirty="0"/>
              <a:t>2</a:t>
            </a:r>
            <a:r>
              <a:rPr lang="en-US" altLang="hu-HU" sz="2000" dirty="0"/>
              <a:t>]</a:t>
            </a:r>
            <a:r>
              <a:rPr lang="en-US" altLang="hu-HU" sz="2000" dirty="0">
                <a:cs typeface="Times New Roman" pitchFamily="18" charset="0"/>
              </a:rPr>
              <a:t>·</a:t>
            </a:r>
            <a:r>
              <a:rPr lang="en-US" altLang="hu-HU" sz="2000" dirty="0"/>
              <a:t>(1-</a:t>
            </a:r>
            <a:r>
              <a:rPr lang="en-US" altLang="hu-HU" sz="2000" i="1" dirty="0"/>
              <a:t>t</a:t>
            </a:r>
            <a:r>
              <a:rPr lang="en-US" altLang="hu-HU" sz="2000" dirty="0" smtClean="0"/>
              <a:t>)</a:t>
            </a:r>
            <a:endParaRPr lang="hu-HU" altLang="hu-HU" sz="2000" dirty="0"/>
          </a:p>
        </p:txBody>
      </p:sp>
      <p:sp>
        <p:nvSpPr>
          <p:cNvPr id="72" name="Oval 57"/>
          <p:cNvSpPr>
            <a:spLocks noChangeArrowheads="1"/>
          </p:cNvSpPr>
          <p:nvPr/>
        </p:nvSpPr>
        <p:spPr bwMode="auto">
          <a:xfrm>
            <a:off x="5222527" y="120315"/>
            <a:ext cx="1403350" cy="1350963"/>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3" name="Oval 58"/>
          <p:cNvSpPr>
            <a:spLocks noChangeArrowheads="1"/>
          </p:cNvSpPr>
          <p:nvPr/>
        </p:nvSpPr>
        <p:spPr bwMode="auto">
          <a:xfrm>
            <a:off x="5673377" y="80628"/>
            <a:ext cx="146050" cy="171450"/>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4" name="Text Box 59"/>
          <p:cNvSpPr txBox="1">
            <a:spLocks noChangeArrowheads="1"/>
          </p:cNvSpPr>
          <p:nvPr/>
        </p:nvSpPr>
        <p:spPr bwMode="auto">
          <a:xfrm>
            <a:off x="5365402" y="191753"/>
            <a:ext cx="10080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Ideal</a:t>
            </a:r>
          </a:p>
          <a:p>
            <a:pPr algn="ctr">
              <a:spcBef>
                <a:spcPct val="0"/>
              </a:spcBef>
              <a:buClrTx/>
              <a:buSzTx/>
              <a:buFontTx/>
              <a:buNone/>
            </a:pPr>
            <a:r>
              <a:rPr lang="en-US" altLang="hu-HU" sz="2000" dirty="0" smtClean="0"/>
              <a:t>point</a:t>
            </a:r>
            <a:endParaRPr lang="hu-HU" altLang="hu-HU" sz="2000" dirty="0"/>
          </a:p>
        </p:txBody>
      </p:sp>
      <p:sp>
        <p:nvSpPr>
          <p:cNvPr id="75" name="Oval 60"/>
          <p:cNvSpPr>
            <a:spLocks noChangeArrowheads="1"/>
          </p:cNvSpPr>
          <p:nvPr/>
        </p:nvSpPr>
        <p:spPr bwMode="auto">
          <a:xfrm>
            <a:off x="5817840" y="1404603"/>
            <a:ext cx="144462" cy="144462"/>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6" name="Oval 61"/>
          <p:cNvSpPr>
            <a:spLocks noChangeArrowheads="1"/>
          </p:cNvSpPr>
          <p:nvPr/>
        </p:nvSpPr>
        <p:spPr bwMode="auto">
          <a:xfrm>
            <a:off x="6479827" y="1044240"/>
            <a:ext cx="130175" cy="155575"/>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7" name="Text Box 62"/>
          <p:cNvSpPr txBox="1">
            <a:spLocks noChangeArrowheads="1"/>
          </p:cNvSpPr>
          <p:nvPr/>
        </p:nvSpPr>
        <p:spPr bwMode="auto">
          <a:xfrm>
            <a:off x="5680834" y="1556792"/>
            <a:ext cx="11368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Line</a:t>
            </a:r>
          </a:p>
          <a:p>
            <a:pPr algn="ctr">
              <a:spcBef>
                <a:spcPct val="0"/>
              </a:spcBef>
              <a:buClrTx/>
              <a:buSzTx/>
              <a:buFontTx/>
              <a:buNone/>
            </a:pPr>
            <a:r>
              <a:rPr lang="en-US" altLang="hu-HU" sz="2000" dirty="0" smtClean="0"/>
              <a:t>segments</a:t>
            </a:r>
            <a:endParaRPr lang="hu-HU" altLang="hu-HU" sz="2000" dirty="0"/>
          </a:p>
        </p:txBody>
      </p:sp>
      <p:sp>
        <p:nvSpPr>
          <p:cNvPr id="78" name="Freeform 63"/>
          <p:cNvSpPr>
            <a:spLocks/>
          </p:cNvSpPr>
          <p:nvPr/>
        </p:nvSpPr>
        <p:spPr bwMode="auto">
          <a:xfrm>
            <a:off x="6387752" y="1360153"/>
            <a:ext cx="182563" cy="365125"/>
          </a:xfrm>
          <a:custGeom>
            <a:avLst/>
            <a:gdLst>
              <a:gd name="T0" fmla="*/ 2147483647 w 192"/>
              <a:gd name="T1" fmla="*/ 2147483647 h 456"/>
              <a:gd name="T2" fmla="*/ 2147483647 w 192"/>
              <a:gd name="T3" fmla="*/ 2147483647 h 456"/>
              <a:gd name="T4" fmla="*/ 0 w 192"/>
              <a:gd name="T5" fmla="*/ 2147483647 h 456"/>
              <a:gd name="T6" fmla="*/ 0 60000 65536"/>
              <a:gd name="T7" fmla="*/ 0 60000 65536"/>
              <a:gd name="T8" fmla="*/ 0 60000 65536"/>
              <a:gd name="T9" fmla="*/ 0 w 192"/>
              <a:gd name="T10" fmla="*/ 0 h 456"/>
              <a:gd name="T11" fmla="*/ 192 w 192"/>
              <a:gd name="T12" fmla="*/ 456 h 456"/>
            </a:gdLst>
            <a:ahLst/>
            <a:cxnLst>
              <a:cxn ang="T6">
                <a:pos x="T0" y="T1"/>
              </a:cxn>
              <a:cxn ang="T7">
                <a:pos x="T2" y="T3"/>
              </a:cxn>
              <a:cxn ang="T8">
                <a:pos x="T4" y="T5"/>
              </a:cxn>
            </a:cxnLst>
            <a:rect l="T9" t="T10" r="T11" b="T12"/>
            <a:pathLst>
              <a:path w="192" h="456">
                <a:moveTo>
                  <a:pt x="192" y="456"/>
                </a:moveTo>
                <a:cubicBezTo>
                  <a:pt x="184" y="300"/>
                  <a:pt x="176" y="144"/>
                  <a:pt x="144" y="72"/>
                </a:cubicBezTo>
                <a:cubicBezTo>
                  <a:pt x="112" y="0"/>
                  <a:pt x="56" y="12"/>
                  <a:pt x="0" y="24"/>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 name="Freeform 64"/>
          <p:cNvSpPr>
            <a:spLocks/>
          </p:cNvSpPr>
          <p:nvPr/>
        </p:nvSpPr>
        <p:spPr bwMode="auto">
          <a:xfrm>
            <a:off x="5346352" y="1360153"/>
            <a:ext cx="446088" cy="577850"/>
          </a:xfrm>
          <a:custGeom>
            <a:avLst/>
            <a:gdLst>
              <a:gd name="T0" fmla="*/ 2147483647 w 7783"/>
              <a:gd name="T1" fmla="*/ 2147483647 h 6598"/>
              <a:gd name="T2" fmla="*/ 2147483647 w 7783"/>
              <a:gd name="T3" fmla="*/ 2147483647 h 6598"/>
              <a:gd name="T4" fmla="*/ 2147483647 w 7783"/>
              <a:gd name="T5" fmla="*/ 0 h 6598"/>
              <a:gd name="T6" fmla="*/ 0 60000 65536"/>
              <a:gd name="T7" fmla="*/ 0 60000 65536"/>
              <a:gd name="T8" fmla="*/ 0 60000 65536"/>
              <a:gd name="T9" fmla="*/ 0 w 7783"/>
              <a:gd name="T10" fmla="*/ 0 h 6598"/>
              <a:gd name="T11" fmla="*/ 7783 w 7783"/>
              <a:gd name="T12" fmla="*/ 6598 h 6598"/>
            </a:gdLst>
            <a:ahLst/>
            <a:cxnLst>
              <a:cxn ang="T6">
                <a:pos x="T0" y="T1"/>
              </a:cxn>
              <a:cxn ang="T7">
                <a:pos x="T2" y="T3"/>
              </a:cxn>
              <a:cxn ang="T8">
                <a:pos x="T4" y="T5"/>
              </a:cxn>
            </a:cxnLst>
            <a:rect l="T9" t="T10" r="T11" b="T12"/>
            <a:pathLst>
              <a:path w="7783" h="6598">
                <a:moveTo>
                  <a:pt x="7783" y="4165"/>
                </a:moveTo>
                <a:cubicBezTo>
                  <a:pt x="5345" y="5035"/>
                  <a:pt x="2270" y="6598"/>
                  <a:pt x="1135" y="5904"/>
                </a:cubicBezTo>
                <a:cubicBezTo>
                  <a:pt x="0" y="5210"/>
                  <a:pt x="2077" y="869"/>
                  <a:pt x="969" y="0"/>
                </a:cubicBezTo>
              </a:path>
            </a:pathLst>
          </a:custGeom>
          <a:noFill/>
          <a:ln w="1270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80" name="Csoportba foglalás 79"/>
          <p:cNvGrpSpPr/>
          <p:nvPr/>
        </p:nvGrpSpPr>
        <p:grpSpPr>
          <a:xfrm rot="1765208">
            <a:off x="2629169" y="3056673"/>
            <a:ext cx="521262" cy="500931"/>
            <a:chOff x="533400" y="2246313"/>
            <a:chExt cx="833438" cy="820737"/>
          </a:xfrm>
        </p:grpSpPr>
        <p:sp>
          <p:nvSpPr>
            <p:cNvPr id="81"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2"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3"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4"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5"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7"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9"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0"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719572" y="368300"/>
            <a:ext cx="5326063" cy="1143000"/>
          </a:xfrm>
        </p:spPr>
        <p:txBody>
          <a:bodyPr>
            <a:normAutofit/>
          </a:bodyPr>
          <a:lstStyle/>
          <a:p>
            <a:pPr>
              <a:defRPr/>
            </a:pPr>
            <a:r>
              <a:rPr lang="en-US" dirty="0" smtClean="0">
                <a:solidFill>
                  <a:srgbClr val="FF0000"/>
                </a:solidFill>
              </a:rPr>
              <a:t>Visibility</a:t>
            </a:r>
            <a:endParaRPr lang="hu-HU" dirty="0" smtClean="0">
              <a:solidFill>
                <a:srgbClr val="FF0000"/>
              </a:solidFill>
            </a:endParaRPr>
          </a:p>
        </p:txBody>
      </p:sp>
      <p:sp>
        <p:nvSpPr>
          <p:cNvPr id="33795" name="Rectangle 3"/>
          <p:cNvSpPr>
            <a:spLocks noGrp="1" noChangeArrowheads="1"/>
          </p:cNvSpPr>
          <p:nvPr>
            <p:ph idx="1"/>
          </p:nvPr>
        </p:nvSpPr>
        <p:spPr>
          <a:xfrm>
            <a:off x="468313" y="1989138"/>
            <a:ext cx="8207375" cy="4292600"/>
          </a:xfrm>
        </p:spPr>
        <p:txBody>
          <a:bodyPr>
            <a:normAutofit/>
          </a:bodyPr>
          <a:lstStyle/>
          <a:p>
            <a:pPr>
              <a:lnSpc>
                <a:spcPct val="90000"/>
              </a:lnSpc>
            </a:pPr>
            <a:r>
              <a:rPr lang="en-US" altLang="hu-HU" dirty="0" smtClean="0"/>
              <a:t>In screen space</a:t>
            </a:r>
            <a:endParaRPr lang="hu-HU" altLang="hu-HU" dirty="0" smtClean="0"/>
          </a:p>
          <a:p>
            <a:pPr lvl="1">
              <a:lnSpc>
                <a:spcPct val="90000"/>
              </a:lnSpc>
            </a:pPr>
            <a:r>
              <a:rPr lang="en-US" altLang="hu-HU" b="1" u="sng" dirty="0" smtClean="0"/>
              <a:t>Rays are parallel with axis</a:t>
            </a:r>
            <a:r>
              <a:rPr lang="hu-HU" altLang="hu-HU" b="1" u="sng" dirty="0" smtClean="0"/>
              <a:t> </a:t>
            </a:r>
            <a:r>
              <a:rPr lang="hu-HU" altLang="hu-HU" b="1" i="1" u="sng" dirty="0" smtClean="0"/>
              <a:t>z</a:t>
            </a:r>
            <a:r>
              <a:rPr lang="en-GB" altLang="hu-HU" dirty="0" smtClean="0"/>
              <a:t>!</a:t>
            </a:r>
          </a:p>
          <a:p>
            <a:pPr lvl="1">
              <a:lnSpc>
                <a:spcPct val="90000"/>
              </a:lnSpc>
            </a:pPr>
            <a:endParaRPr lang="hu-HU" altLang="hu-HU" dirty="0" smtClean="0"/>
          </a:p>
          <a:p>
            <a:pPr>
              <a:lnSpc>
                <a:spcPct val="90000"/>
              </a:lnSpc>
            </a:pPr>
            <a:r>
              <a:rPr lang="en-US" altLang="hu-HU" dirty="0" smtClean="0"/>
              <a:t>Object precision </a:t>
            </a:r>
            <a:r>
              <a:rPr lang="hu-HU" altLang="hu-HU" dirty="0" smtClean="0"/>
              <a:t>(</a:t>
            </a:r>
            <a:r>
              <a:rPr lang="en-US" altLang="hu-HU" dirty="0" smtClean="0"/>
              <a:t>continuous</a:t>
            </a:r>
            <a:r>
              <a:rPr lang="hu-HU" altLang="hu-HU" dirty="0" smtClean="0"/>
              <a:t>): </a:t>
            </a:r>
          </a:p>
          <a:p>
            <a:pPr lvl="1">
              <a:lnSpc>
                <a:spcPct val="90000"/>
              </a:lnSpc>
            </a:pPr>
            <a:r>
              <a:rPr lang="en-US" altLang="hu-HU" dirty="0" smtClean="0"/>
              <a:t>Keep visible parts of triangles</a:t>
            </a:r>
            <a:endParaRPr lang="hu-HU" altLang="hu-HU" dirty="0" smtClean="0"/>
          </a:p>
          <a:p>
            <a:pPr>
              <a:lnSpc>
                <a:spcPct val="90000"/>
              </a:lnSpc>
            </a:pPr>
            <a:r>
              <a:rPr lang="en-US" altLang="hu-HU" dirty="0" smtClean="0"/>
              <a:t>Image precision </a:t>
            </a:r>
            <a:r>
              <a:rPr lang="hu-HU" altLang="hu-HU" dirty="0" smtClean="0"/>
              <a:t>(</a:t>
            </a:r>
            <a:r>
              <a:rPr lang="hu-HU" altLang="hu-HU" dirty="0" err="1" smtClean="0"/>
              <a:t>dis</a:t>
            </a:r>
            <a:r>
              <a:rPr lang="en-US" altLang="hu-HU" dirty="0" err="1" smtClean="0"/>
              <a:t>crete</a:t>
            </a:r>
            <a:r>
              <a:rPr lang="hu-HU" altLang="hu-HU" dirty="0" smtClean="0"/>
              <a:t>): </a:t>
            </a:r>
          </a:p>
          <a:p>
            <a:pPr lvl="1">
              <a:lnSpc>
                <a:spcPct val="90000"/>
              </a:lnSpc>
            </a:pPr>
            <a:r>
              <a:rPr lang="en-US" altLang="hu-HU" dirty="0" smtClean="0"/>
              <a:t>What is visible in a pixel?</a:t>
            </a:r>
            <a:endParaRPr lang="hu-HU" altLang="hu-HU" dirty="0" smtClean="0"/>
          </a:p>
          <a:p>
            <a:pPr lvl="1">
              <a:lnSpc>
                <a:spcPct val="90000"/>
              </a:lnSpc>
            </a:pPr>
            <a:r>
              <a:rPr lang="en-US" altLang="hu-HU" dirty="0" smtClean="0"/>
              <a:t>Example: ray tracing</a:t>
            </a:r>
            <a:endParaRPr lang="hu-HU" altLang="hu-HU" dirty="0" smtClean="0"/>
          </a:p>
        </p:txBody>
      </p:sp>
      <p:sp>
        <p:nvSpPr>
          <p:cNvPr id="33796" name="Line 4"/>
          <p:cNvSpPr>
            <a:spLocks noChangeShapeType="1"/>
          </p:cNvSpPr>
          <p:nvPr/>
        </p:nvSpPr>
        <p:spPr bwMode="auto">
          <a:xfrm flipV="1">
            <a:off x="6808788" y="82550"/>
            <a:ext cx="0" cy="2286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797" name="Line 5"/>
          <p:cNvSpPr>
            <a:spLocks noChangeShapeType="1"/>
          </p:cNvSpPr>
          <p:nvPr/>
        </p:nvSpPr>
        <p:spPr bwMode="auto">
          <a:xfrm>
            <a:off x="6589713" y="2324100"/>
            <a:ext cx="2341562" cy="1588"/>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798" name="Rectangle 6"/>
          <p:cNvSpPr>
            <a:spLocks noChangeArrowheads="1"/>
          </p:cNvSpPr>
          <p:nvPr/>
        </p:nvSpPr>
        <p:spPr bwMode="auto">
          <a:xfrm>
            <a:off x="6819900" y="368300"/>
            <a:ext cx="1758950" cy="1676400"/>
          </a:xfrm>
          <a:prstGeom prst="rect">
            <a:avLst/>
          </a:prstGeom>
          <a:solidFill>
            <a:schemeClr val="accent1">
              <a:alpha val="50195"/>
            </a:schemeClr>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3799" name="Rectangle 7"/>
          <p:cNvSpPr>
            <a:spLocks noChangeArrowheads="1"/>
          </p:cNvSpPr>
          <p:nvPr/>
        </p:nvSpPr>
        <p:spPr bwMode="auto">
          <a:xfrm>
            <a:off x="8567738" y="17732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33800" name="Line 8"/>
          <p:cNvSpPr>
            <a:spLocks noChangeShapeType="1"/>
          </p:cNvSpPr>
          <p:nvPr/>
        </p:nvSpPr>
        <p:spPr bwMode="auto">
          <a:xfrm>
            <a:off x="6662738" y="56038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1" name="Line 9"/>
          <p:cNvSpPr>
            <a:spLocks noChangeShapeType="1"/>
          </p:cNvSpPr>
          <p:nvPr/>
        </p:nvSpPr>
        <p:spPr bwMode="auto">
          <a:xfrm>
            <a:off x="6675438" y="90805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2" name="Line 10"/>
          <p:cNvSpPr>
            <a:spLocks noChangeShapeType="1"/>
          </p:cNvSpPr>
          <p:nvPr/>
        </p:nvSpPr>
        <p:spPr bwMode="auto">
          <a:xfrm>
            <a:off x="6673850" y="1239838"/>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3" name="Line 11"/>
          <p:cNvSpPr>
            <a:spLocks noChangeShapeType="1"/>
          </p:cNvSpPr>
          <p:nvPr/>
        </p:nvSpPr>
        <p:spPr bwMode="auto">
          <a:xfrm>
            <a:off x="6659563" y="157480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4" name="Line 12"/>
          <p:cNvSpPr>
            <a:spLocks noChangeShapeType="1"/>
          </p:cNvSpPr>
          <p:nvPr/>
        </p:nvSpPr>
        <p:spPr bwMode="auto">
          <a:xfrm>
            <a:off x="6672263" y="1922463"/>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5" name="Line 13"/>
          <p:cNvSpPr>
            <a:spLocks noChangeShapeType="1"/>
          </p:cNvSpPr>
          <p:nvPr/>
        </p:nvSpPr>
        <p:spPr bwMode="auto">
          <a:xfrm>
            <a:off x="6670675" y="2254250"/>
            <a:ext cx="3048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806" name="Line 15"/>
          <p:cNvSpPr>
            <a:spLocks noChangeShapeType="1"/>
          </p:cNvSpPr>
          <p:nvPr/>
        </p:nvSpPr>
        <p:spPr bwMode="auto">
          <a:xfrm flipV="1">
            <a:off x="6630988" y="752475"/>
            <a:ext cx="2225675" cy="3175"/>
          </a:xfrm>
          <a:prstGeom prst="line">
            <a:avLst/>
          </a:prstGeom>
          <a:noFill/>
          <a:ln w="5715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4211638" y="584200"/>
            <a:ext cx="4678362" cy="1143000"/>
          </a:xfrm>
        </p:spPr>
        <p:txBody>
          <a:bodyPr>
            <a:normAutofit/>
          </a:bodyPr>
          <a:lstStyle/>
          <a:p>
            <a:pPr>
              <a:defRPr/>
            </a:pPr>
            <a:r>
              <a:rPr lang="en-US" dirty="0">
                <a:solidFill>
                  <a:srgbClr val="FF0000"/>
                </a:solidFill>
              </a:rPr>
              <a:t>B</a:t>
            </a:r>
            <a:r>
              <a:rPr lang="hu-HU" dirty="0" err="1" smtClean="0">
                <a:solidFill>
                  <a:srgbClr val="FF0000"/>
                </a:solidFill>
              </a:rPr>
              <a:t>ack-face</a:t>
            </a:r>
            <a:r>
              <a:rPr lang="hu-HU" dirty="0" smtClean="0">
                <a:solidFill>
                  <a:srgbClr val="FF0000"/>
                </a:solidFill>
              </a:rPr>
              <a:t> </a:t>
            </a:r>
            <a:r>
              <a:rPr lang="hu-HU" dirty="0" err="1" smtClean="0">
                <a:solidFill>
                  <a:srgbClr val="FF0000"/>
                </a:solidFill>
              </a:rPr>
              <a:t>culling</a:t>
            </a:r>
            <a:endParaRPr lang="hu-HU" dirty="0" smtClean="0">
              <a:solidFill>
                <a:srgbClr val="FF0000"/>
              </a:solidFill>
            </a:endParaRPr>
          </a:p>
        </p:txBody>
      </p:sp>
      <p:sp>
        <p:nvSpPr>
          <p:cNvPr id="34829" name="Freeform 24"/>
          <p:cNvSpPr>
            <a:spLocks/>
          </p:cNvSpPr>
          <p:nvPr/>
        </p:nvSpPr>
        <p:spPr bwMode="auto">
          <a:xfrm>
            <a:off x="4957763" y="2698750"/>
            <a:ext cx="838200" cy="2438400"/>
          </a:xfrm>
          <a:custGeom>
            <a:avLst/>
            <a:gdLst>
              <a:gd name="T0" fmla="*/ 0 w 528"/>
              <a:gd name="T1" fmla="*/ 2147483647 h 1536"/>
              <a:gd name="T2" fmla="*/ 2147483647 w 528"/>
              <a:gd name="T3" fmla="*/ 0 h 1536"/>
              <a:gd name="T4" fmla="*/ 2147483647 w 528"/>
              <a:gd name="T5" fmla="*/ 2147483647 h 1536"/>
              <a:gd name="T6" fmla="*/ 0 w 528"/>
              <a:gd name="T7" fmla="*/ 2147483647 h 1536"/>
              <a:gd name="T8" fmla="*/ 0 60000 65536"/>
              <a:gd name="T9" fmla="*/ 0 60000 65536"/>
              <a:gd name="T10" fmla="*/ 0 60000 65536"/>
              <a:gd name="T11" fmla="*/ 0 60000 65536"/>
              <a:gd name="T12" fmla="*/ 0 w 528"/>
              <a:gd name="T13" fmla="*/ 0 h 1536"/>
              <a:gd name="T14" fmla="*/ 528 w 528"/>
              <a:gd name="T15" fmla="*/ 1536 h 1536"/>
            </a:gdLst>
            <a:ahLst/>
            <a:cxnLst>
              <a:cxn ang="T8">
                <a:pos x="T0" y="T1"/>
              </a:cxn>
              <a:cxn ang="T9">
                <a:pos x="T2" y="T3"/>
              </a:cxn>
              <a:cxn ang="T10">
                <a:pos x="T4" y="T5"/>
              </a:cxn>
              <a:cxn ang="T11">
                <a:pos x="T6" y="T7"/>
              </a:cxn>
            </a:cxnLst>
            <a:rect l="T12" t="T13" r="T14" b="T15"/>
            <a:pathLst>
              <a:path w="528" h="1536">
                <a:moveTo>
                  <a:pt x="0" y="1104"/>
                </a:moveTo>
                <a:lnTo>
                  <a:pt x="528" y="0"/>
                </a:lnTo>
                <a:lnTo>
                  <a:pt x="528" y="1536"/>
                </a:lnTo>
                <a:lnTo>
                  <a:pt x="0" y="1104"/>
                </a:lnTo>
                <a:close/>
              </a:path>
            </a:pathLst>
          </a:custGeom>
          <a:solidFill>
            <a:schemeClr val="accent1"/>
          </a:solidFill>
          <a:ln w="12700" cap="flat" cmpd="sng">
            <a:solidFill>
              <a:schemeClr val="tx1"/>
            </a:solidFill>
            <a:prstDash val="solid"/>
            <a:round/>
            <a:headEnd/>
            <a:tailEnd/>
          </a:ln>
        </p:spPr>
        <p:txBody>
          <a:bodyPr wrap="none" anchor="ctr"/>
          <a:lstStyle/>
          <a:p>
            <a:endParaRPr lang="en-US"/>
          </a:p>
        </p:txBody>
      </p:sp>
      <p:sp>
        <p:nvSpPr>
          <p:cNvPr id="34830" name="Freeform 25"/>
          <p:cNvSpPr>
            <a:spLocks/>
          </p:cNvSpPr>
          <p:nvPr/>
        </p:nvSpPr>
        <p:spPr bwMode="auto">
          <a:xfrm>
            <a:off x="5795963" y="2698750"/>
            <a:ext cx="838200" cy="2438400"/>
          </a:xfrm>
          <a:custGeom>
            <a:avLst/>
            <a:gdLst>
              <a:gd name="T0" fmla="*/ 0 w 528"/>
              <a:gd name="T1" fmla="*/ 2147483647 h 1536"/>
              <a:gd name="T2" fmla="*/ 2147483647 w 528"/>
              <a:gd name="T3" fmla="*/ 2147483647 h 1536"/>
              <a:gd name="T4" fmla="*/ 0 w 528"/>
              <a:gd name="T5" fmla="*/ 0 h 1536"/>
              <a:gd name="T6" fmla="*/ 0 w 528"/>
              <a:gd name="T7" fmla="*/ 2147483647 h 1536"/>
              <a:gd name="T8" fmla="*/ 0 60000 65536"/>
              <a:gd name="T9" fmla="*/ 0 60000 65536"/>
              <a:gd name="T10" fmla="*/ 0 60000 65536"/>
              <a:gd name="T11" fmla="*/ 0 60000 65536"/>
              <a:gd name="T12" fmla="*/ 0 w 528"/>
              <a:gd name="T13" fmla="*/ 0 h 1536"/>
              <a:gd name="T14" fmla="*/ 528 w 528"/>
              <a:gd name="T15" fmla="*/ 1536 h 1536"/>
            </a:gdLst>
            <a:ahLst/>
            <a:cxnLst>
              <a:cxn ang="T8">
                <a:pos x="T0" y="T1"/>
              </a:cxn>
              <a:cxn ang="T9">
                <a:pos x="T2" y="T3"/>
              </a:cxn>
              <a:cxn ang="T10">
                <a:pos x="T4" y="T5"/>
              </a:cxn>
              <a:cxn ang="T11">
                <a:pos x="T6" y="T7"/>
              </a:cxn>
            </a:cxnLst>
            <a:rect l="T12" t="T13" r="T14" b="T15"/>
            <a:pathLst>
              <a:path w="528" h="1536">
                <a:moveTo>
                  <a:pt x="0" y="1536"/>
                </a:moveTo>
                <a:lnTo>
                  <a:pt x="528" y="768"/>
                </a:lnTo>
                <a:lnTo>
                  <a:pt x="0" y="0"/>
                </a:lnTo>
                <a:lnTo>
                  <a:pt x="0" y="1536"/>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4831" name="Line 4"/>
          <p:cNvSpPr>
            <a:spLocks noChangeShapeType="1"/>
          </p:cNvSpPr>
          <p:nvPr/>
        </p:nvSpPr>
        <p:spPr bwMode="auto">
          <a:xfrm>
            <a:off x="2519363" y="3536950"/>
            <a:ext cx="3124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2" name="Line 26"/>
          <p:cNvSpPr>
            <a:spLocks noChangeShapeType="1"/>
          </p:cNvSpPr>
          <p:nvPr/>
        </p:nvSpPr>
        <p:spPr bwMode="auto">
          <a:xfrm>
            <a:off x="6100763" y="3536950"/>
            <a:ext cx="990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3" name="Line 27"/>
          <p:cNvSpPr>
            <a:spLocks noChangeShapeType="1"/>
          </p:cNvSpPr>
          <p:nvPr/>
        </p:nvSpPr>
        <p:spPr bwMode="auto">
          <a:xfrm flipV="1">
            <a:off x="6100763" y="2927350"/>
            <a:ext cx="533400" cy="6096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4" name="Line 28"/>
          <p:cNvSpPr>
            <a:spLocks noChangeShapeType="1"/>
          </p:cNvSpPr>
          <p:nvPr/>
        </p:nvSpPr>
        <p:spPr bwMode="auto">
          <a:xfrm flipH="1" flipV="1">
            <a:off x="5110163" y="2851150"/>
            <a:ext cx="5334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4835" name="Text Box 29"/>
          <p:cNvSpPr txBox="1">
            <a:spLocks noChangeArrowheads="1"/>
          </p:cNvSpPr>
          <p:nvPr/>
        </p:nvSpPr>
        <p:spPr bwMode="auto">
          <a:xfrm>
            <a:off x="6664325" y="2574925"/>
            <a:ext cx="11255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i="1"/>
              <a:t>n</a:t>
            </a:r>
            <a:r>
              <a:rPr lang="hu-HU" altLang="hu-HU" i="1" baseline="-25000"/>
              <a:t>z</a:t>
            </a:r>
            <a:r>
              <a:rPr lang="hu-HU" altLang="hu-HU" i="1"/>
              <a:t> </a:t>
            </a:r>
            <a:r>
              <a:rPr lang="hu-HU" altLang="hu-HU"/>
              <a:t>&gt; 0</a:t>
            </a:r>
          </a:p>
        </p:txBody>
      </p:sp>
      <p:sp>
        <p:nvSpPr>
          <p:cNvPr id="34836" name="Text Box 30"/>
          <p:cNvSpPr txBox="1">
            <a:spLocks noChangeArrowheads="1"/>
          </p:cNvSpPr>
          <p:nvPr/>
        </p:nvSpPr>
        <p:spPr bwMode="auto">
          <a:xfrm>
            <a:off x="3929063" y="2540000"/>
            <a:ext cx="11255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i="1"/>
              <a:t>n</a:t>
            </a:r>
            <a:r>
              <a:rPr lang="hu-HU" altLang="hu-HU" i="1" baseline="-25000"/>
              <a:t>z</a:t>
            </a:r>
            <a:r>
              <a:rPr lang="hu-HU" altLang="hu-HU"/>
              <a:t> &lt; 0</a:t>
            </a:r>
          </a:p>
        </p:txBody>
      </p:sp>
      <p:sp>
        <p:nvSpPr>
          <p:cNvPr id="34837" name="Text Box 31"/>
          <p:cNvSpPr txBox="1">
            <a:spLocks noChangeArrowheads="1"/>
          </p:cNvSpPr>
          <p:nvPr/>
        </p:nvSpPr>
        <p:spPr bwMode="auto">
          <a:xfrm>
            <a:off x="287338" y="4437063"/>
            <a:ext cx="944893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smtClean="0">
                <a:latin typeface="+mn-lt"/>
              </a:rPr>
              <a:t>Triangles in viewing direction</a:t>
            </a:r>
            <a:r>
              <a:rPr lang="en-GB" altLang="hu-HU" sz="2400" dirty="0" smtClean="0">
                <a:latin typeface="+mn-lt"/>
              </a:rPr>
              <a:t>:</a:t>
            </a:r>
            <a:endParaRPr lang="en-GB" altLang="hu-HU" sz="2400" dirty="0">
              <a:latin typeface="+mn-lt"/>
            </a:endParaRPr>
          </a:p>
          <a:p>
            <a:pPr>
              <a:spcBef>
                <a:spcPct val="0"/>
              </a:spcBef>
              <a:buClrTx/>
              <a:buSzTx/>
              <a:buFontTx/>
              <a:buChar char="•"/>
            </a:pPr>
            <a:r>
              <a:rPr lang="en-US" altLang="hu-HU" sz="2400" dirty="0" smtClean="0">
                <a:latin typeface="+mn-lt"/>
              </a:rPr>
              <a:t> From outside</a:t>
            </a:r>
            <a:r>
              <a:rPr lang="hu-HU" altLang="hu-HU" sz="2400" dirty="0" smtClean="0">
                <a:latin typeface="+mn-lt"/>
              </a:rPr>
              <a:t>: </a:t>
            </a:r>
            <a:r>
              <a:rPr lang="en-US" altLang="hu-HU" sz="2400" dirty="0" smtClean="0">
                <a:latin typeface="+mn-lt"/>
              </a:rPr>
              <a:t>front face</a:t>
            </a:r>
            <a:endParaRPr lang="en-GB" altLang="hu-HU" sz="2400" dirty="0">
              <a:latin typeface="+mn-lt"/>
            </a:endParaRPr>
          </a:p>
          <a:p>
            <a:pPr>
              <a:spcBef>
                <a:spcPct val="0"/>
              </a:spcBef>
              <a:buClrTx/>
              <a:buSzTx/>
              <a:buFontTx/>
              <a:buChar char="•"/>
            </a:pPr>
            <a:r>
              <a:rPr lang="hu-HU" altLang="hu-HU" sz="2400" dirty="0">
                <a:latin typeface="+mn-lt"/>
              </a:rPr>
              <a:t> </a:t>
            </a:r>
            <a:r>
              <a:rPr lang="en-US" altLang="hu-HU" sz="2400" dirty="0" smtClean="0">
                <a:latin typeface="+mn-lt"/>
              </a:rPr>
              <a:t>From inside</a:t>
            </a:r>
            <a:r>
              <a:rPr lang="hu-HU" altLang="hu-HU" sz="2400" dirty="0" smtClean="0">
                <a:latin typeface="+mn-lt"/>
              </a:rPr>
              <a:t>: </a:t>
            </a:r>
            <a:r>
              <a:rPr lang="en-US" altLang="hu-HU" sz="2400" dirty="0" smtClean="0">
                <a:latin typeface="+mn-lt"/>
              </a:rPr>
              <a:t>back face</a:t>
            </a:r>
            <a:endParaRPr lang="hu-HU" altLang="hu-HU" sz="2400" dirty="0">
              <a:latin typeface="+mn-lt"/>
            </a:endParaRPr>
          </a:p>
          <a:p>
            <a:pPr>
              <a:spcBef>
                <a:spcPct val="0"/>
              </a:spcBef>
              <a:buClrTx/>
              <a:buSzTx/>
              <a:buFontTx/>
              <a:buNone/>
            </a:pPr>
            <a:r>
              <a:rPr lang="en-US" altLang="hu-HU" sz="2400" dirty="0" smtClean="0">
                <a:latin typeface="+mn-lt"/>
              </a:rPr>
              <a:t>Assumption</a:t>
            </a:r>
            <a:r>
              <a:rPr lang="hu-HU" altLang="hu-HU" sz="2400" dirty="0" smtClean="0">
                <a:latin typeface="+mn-lt"/>
              </a:rPr>
              <a:t>: </a:t>
            </a:r>
            <a:endParaRPr lang="hu-HU" altLang="hu-HU" sz="2400" dirty="0">
              <a:latin typeface="+mn-lt"/>
            </a:endParaRPr>
          </a:p>
          <a:p>
            <a:pPr>
              <a:spcBef>
                <a:spcPct val="0"/>
              </a:spcBef>
              <a:buClrTx/>
              <a:buSzTx/>
              <a:buFontTx/>
              <a:buNone/>
            </a:pPr>
            <a:r>
              <a:rPr lang="hu-HU" altLang="hu-HU" sz="2400" dirty="0">
                <a:latin typeface="+mn-lt"/>
              </a:rPr>
              <a:t>   </a:t>
            </a:r>
            <a:r>
              <a:rPr lang="en-US" altLang="hu-HU" sz="2400" dirty="0" smtClean="0">
                <a:latin typeface="+mn-lt"/>
              </a:rPr>
              <a:t>If we see it from outside, vertices are given in clockwise order</a:t>
            </a:r>
            <a:r>
              <a:rPr lang="hu-HU" altLang="hu-HU" sz="2400" dirty="0" smtClean="0">
                <a:latin typeface="+mn-lt"/>
              </a:rPr>
              <a:t>                    </a:t>
            </a:r>
            <a:endParaRPr lang="hu-HU" altLang="hu-HU" sz="2400" dirty="0">
              <a:latin typeface="+mn-lt"/>
            </a:endParaRPr>
          </a:p>
        </p:txBody>
      </p:sp>
      <p:sp>
        <p:nvSpPr>
          <p:cNvPr id="34838" name="Freeform 32"/>
          <p:cNvSpPr>
            <a:spLocks/>
          </p:cNvSpPr>
          <p:nvPr/>
        </p:nvSpPr>
        <p:spPr bwMode="auto">
          <a:xfrm>
            <a:off x="395288" y="368300"/>
            <a:ext cx="838200" cy="1692275"/>
          </a:xfrm>
          <a:custGeom>
            <a:avLst/>
            <a:gdLst>
              <a:gd name="T0" fmla="*/ 0 w 528"/>
              <a:gd name="T1" fmla="*/ 2147483647 h 1536"/>
              <a:gd name="T2" fmla="*/ 2147483647 w 528"/>
              <a:gd name="T3" fmla="*/ 0 h 1536"/>
              <a:gd name="T4" fmla="*/ 2147483647 w 528"/>
              <a:gd name="T5" fmla="*/ 2147483647 h 1536"/>
              <a:gd name="T6" fmla="*/ 0 w 528"/>
              <a:gd name="T7" fmla="*/ 2147483647 h 1536"/>
              <a:gd name="T8" fmla="*/ 0 60000 65536"/>
              <a:gd name="T9" fmla="*/ 0 60000 65536"/>
              <a:gd name="T10" fmla="*/ 0 60000 65536"/>
              <a:gd name="T11" fmla="*/ 0 60000 65536"/>
              <a:gd name="T12" fmla="*/ 0 w 528"/>
              <a:gd name="T13" fmla="*/ 0 h 1536"/>
              <a:gd name="T14" fmla="*/ 528 w 528"/>
              <a:gd name="T15" fmla="*/ 1536 h 1536"/>
            </a:gdLst>
            <a:ahLst/>
            <a:cxnLst>
              <a:cxn ang="T8">
                <a:pos x="T0" y="T1"/>
              </a:cxn>
              <a:cxn ang="T9">
                <a:pos x="T2" y="T3"/>
              </a:cxn>
              <a:cxn ang="T10">
                <a:pos x="T4" y="T5"/>
              </a:cxn>
              <a:cxn ang="T11">
                <a:pos x="T6" y="T7"/>
              </a:cxn>
            </a:cxnLst>
            <a:rect l="T12" t="T13" r="T14" b="T15"/>
            <a:pathLst>
              <a:path w="528" h="1536">
                <a:moveTo>
                  <a:pt x="0" y="1104"/>
                </a:moveTo>
                <a:lnTo>
                  <a:pt x="528" y="0"/>
                </a:lnTo>
                <a:lnTo>
                  <a:pt x="528" y="1536"/>
                </a:lnTo>
                <a:lnTo>
                  <a:pt x="0" y="1104"/>
                </a:lnTo>
                <a:close/>
              </a:path>
            </a:pathLst>
          </a:custGeom>
          <a:solidFill>
            <a:schemeClr val="accent1"/>
          </a:solidFill>
          <a:ln w="12700" cap="flat" cmpd="sng">
            <a:solidFill>
              <a:schemeClr val="tx1"/>
            </a:solidFill>
            <a:prstDash val="solid"/>
            <a:round/>
            <a:headEnd/>
            <a:tailEnd/>
          </a:ln>
        </p:spPr>
        <p:txBody>
          <a:bodyPr wrap="none" anchor="ctr"/>
          <a:lstStyle/>
          <a:p>
            <a:endParaRPr lang="en-US"/>
          </a:p>
        </p:txBody>
      </p:sp>
      <p:sp>
        <p:nvSpPr>
          <p:cNvPr id="34839" name="Text Box 33"/>
          <p:cNvSpPr txBox="1">
            <a:spLocks noChangeArrowheads="1"/>
          </p:cNvSpPr>
          <p:nvPr/>
        </p:nvSpPr>
        <p:spPr bwMode="auto">
          <a:xfrm>
            <a:off x="1274763" y="19367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400"/>
          </a:p>
        </p:txBody>
      </p:sp>
      <p:sp>
        <p:nvSpPr>
          <p:cNvPr id="34840" name="Text Box 34"/>
          <p:cNvSpPr txBox="1">
            <a:spLocks noChangeArrowheads="1"/>
          </p:cNvSpPr>
          <p:nvPr/>
        </p:nvSpPr>
        <p:spPr bwMode="auto">
          <a:xfrm>
            <a:off x="1238250" y="1900238"/>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1</a:t>
            </a:r>
          </a:p>
        </p:txBody>
      </p:sp>
      <p:sp>
        <p:nvSpPr>
          <p:cNvPr id="34841" name="Text Box 35"/>
          <p:cNvSpPr txBox="1">
            <a:spLocks noChangeArrowheads="1"/>
          </p:cNvSpPr>
          <p:nvPr/>
        </p:nvSpPr>
        <p:spPr bwMode="auto">
          <a:xfrm>
            <a:off x="1258888" y="22383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3</a:t>
            </a:r>
          </a:p>
        </p:txBody>
      </p:sp>
      <p:sp>
        <p:nvSpPr>
          <p:cNvPr id="34842" name="Text Box 36"/>
          <p:cNvSpPr txBox="1">
            <a:spLocks noChangeArrowheads="1"/>
          </p:cNvSpPr>
          <p:nvPr/>
        </p:nvSpPr>
        <p:spPr bwMode="auto">
          <a:xfrm>
            <a:off x="106363" y="148431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2</a:t>
            </a:r>
          </a:p>
        </p:txBody>
      </p:sp>
      <p:sp>
        <p:nvSpPr>
          <p:cNvPr id="34843" name="Oval 37"/>
          <p:cNvSpPr>
            <a:spLocks noChangeArrowheads="1"/>
          </p:cNvSpPr>
          <p:nvPr/>
        </p:nvSpPr>
        <p:spPr bwMode="auto">
          <a:xfrm>
            <a:off x="898525" y="1268413"/>
            <a:ext cx="215900" cy="215900"/>
          </a:xfrm>
          <a:prstGeom prst="ellipse">
            <a:avLst/>
          </a:prstGeom>
          <a:solidFill>
            <a:srgbClr val="FF0066"/>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4844" name="Rectangle 38"/>
          <p:cNvSpPr>
            <a:spLocks noChangeArrowheads="1"/>
          </p:cNvSpPr>
          <p:nvPr/>
        </p:nvSpPr>
        <p:spPr bwMode="auto">
          <a:xfrm>
            <a:off x="1187450" y="1125538"/>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 </a:t>
            </a:r>
            <a:r>
              <a:rPr lang="hu-HU" altLang="hu-HU" sz="2400"/>
              <a:t>=</a:t>
            </a:r>
            <a:r>
              <a:rPr lang="hu-HU" altLang="hu-HU" sz="2400" b="1"/>
              <a:t> (r</a:t>
            </a:r>
            <a:r>
              <a:rPr lang="hu-HU" altLang="hu-HU" sz="2400" baseline="-25000"/>
              <a:t>3 </a:t>
            </a:r>
            <a:r>
              <a:rPr lang="hu-HU" altLang="hu-HU" sz="2400" b="1"/>
              <a:t>-</a:t>
            </a:r>
            <a:r>
              <a:rPr lang="hu-HU" altLang="hu-HU" sz="2400"/>
              <a:t> </a:t>
            </a:r>
            <a:r>
              <a:rPr lang="hu-HU" altLang="hu-HU" sz="2400" b="1"/>
              <a:t>r</a:t>
            </a:r>
            <a:r>
              <a:rPr lang="hu-HU" altLang="hu-HU" sz="2400" baseline="-25000"/>
              <a:t>1</a:t>
            </a:r>
            <a:r>
              <a:rPr lang="hu-HU" altLang="hu-HU" sz="2400" b="1"/>
              <a:t>)</a:t>
            </a:r>
            <a:r>
              <a:rPr lang="hu-HU" altLang="hu-HU" sz="2400" b="1">
                <a:sym typeface="Symbol" pitchFamily="18" charset="2"/>
              </a:rPr>
              <a:t></a:t>
            </a:r>
            <a:r>
              <a:rPr lang="hu-HU" altLang="hu-HU" sz="2400" b="1"/>
              <a:t>(r</a:t>
            </a:r>
            <a:r>
              <a:rPr lang="hu-HU" altLang="hu-HU" sz="2400" baseline="-25000"/>
              <a:t>2 </a:t>
            </a:r>
            <a:r>
              <a:rPr lang="hu-HU" altLang="hu-HU" sz="2400" b="1"/>
              <a:t>-</a:t>
            </a:r>
            <a:r>
              <a:rPr lang="hu-HU" altLang="hu-HU" sz="2400"/>
              <a:t> </a:t>
            </a:r>
            <a:r>
              <a:rPr lang="hu-HU" altLang="hu-HU" sz="2400" b="1"/>
              <a:t>r</a:t>
            </a:r>
            <a:r>
              <a:rPr lang="hu-HU" altLang="hu-HU" sz="2400" baseline="-25000"/>
              <a:t>1</a:t>
            </a:r>
            <a:r>
              <a:rPr lang="hu-HU" altLang="hu-HU" sz="2400" b="1"/>
              <a:t>)</a:t>
            </a:r>
          </a:p>
        </p:txBody>
      </p:sp>
      <p:sp>
        <p:nvSpPr>
          <p:cNvPr id="34845" name="Rectangle 40"/>
          <p:cNvSpPr>
            <a:spLocks noChangeArrowheads="1"/>
          </p:cNvSpPr>
          <p:nvPr/>
        </p:nvSpPr>
        <p:spPr bwMode="auto">
          <a:xfrm>
            <a:off x="6877050" y="3500438"/>
            <a:ext cx="342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i="1"/>
              <a:t>z</a:t>
            </a:r>
          </a:p>
        </p:txBody>
      </p:sp>
      <p:grpSp>
        <p:nvGrpSpPr>
          <p:cNvPr id="30" name="Csoportba foglalás 29"/>
          <p:cNvGrpSpPr/>
          <p:nvPr/>
        </p:nvGrpSpPr>
        <p:grpSpPr>
          <a:xfrm>
            <a:off x="1658938" y="3119438"/>
            <a:ext cx="833438" cy="820737"/>
            <a:chOff x="533400" y="2246313"/>
            <a:chExt cx="833438" cy="820737"/>
          </a:xfrm>
        </p:grpSpPr>
        <p:sp>
          <p:nvSpPr>
            <p:cNvPr id="31"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4"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5"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6"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8"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713" name="Freeform 2081"/>
          <p:cNvSpPr>
            <a:spLocks/>
          </p:cNvSpPr>
          <p:nvPr/>
        </p:nvSpPr>
        <p:spPr bwMode="auto">
          <a:xfrm>
            <a:off x="7164388" y="2565400"/>
            <a:ext cx="609600" cy="22860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rgbClr val="DDDDDD"/>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197667" name="Freeform 1059"/>
          <p:cNvSpPr>
            <a:spLocks/>
          </p:cNvSpPr>
          <p:nvPr/>
        </p:nvSpPr>
        <p:spPr bwMode="auto">
          <a:xfrm>
            <a:off x="2362200" y="2590800"/>
            <a:ext cx="609600" cy="22860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1"/>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197663" name="Freeform 1055"/>
          <p:cNvSpPr>
            <a:spLocks/>
          </p:cNvSpPr>
          <p:nvPr/>
        </p:nvSpPr>
        <p:spPr bwMode="auto">
          <a:xfrm>
            <a:off x="7086600" y="2667000"/>
            <a:ext cx="609600" cy="19812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rgbClr val="B2B2B2"/>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197655" name="Freeform 1047"/>
          <p:cNvSpPr>
            <a:spLocks/>
          </p:cNvSpPr>
          <p:nvPr/>
        </p:nvSpPr>
        <p:spPr bwMode="auto">
          <a:xfrm>
            <a:off x="2209800" y="2514600"/>
            <a:ext cx="609600" cy="19812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rgbClr val="66FF66"/>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197634" name="Rectangle 1026"/>
          <p:cNvSpPr>
            <a:spLocks noGrp="1" noChangeArrowheads="1"/>
          </p:cNvSpPr>
          <p:nvPr>
            <p:ph type="title"/>
          </p:nvPr>
        </p:nvSpPr>
        <p:spPr/>
        <p:txBody>
          <a:bodyPr/>
          <a:lstStyle/>
          <a:p>
            <a:pPr>
              <a:defRPr/>
            </a:pPr>
            <a:r>
              <a:rPr lang="hu-HU" dirty="0" err="1" smtClean="0">
                <a:solidFill>
                  <a:srgbClr val="FF0000"/>
                </a:solidFill>
              </a:rPr>
              <a:t>Z-buffer</a:t>
            </a:r>
            <a:r>
              <a:rPr lang="hu-HU" dirty="0" smtClean="0">
                <a:solidFill>
                  <a:srgbClr val="FF0000"/>
                </a:solidFill>
              </a:rPr>
              <a:t> </a:t>
            </a:r>
            <a:r>
              <a:rPr lang="hu-HU" dirty="0" err="1" smtClean="0">
                <a:solidFill>
                  <a:srgbClr val="FF0000"/>
                </a:solidFill>
              </a:rPr>
              <a:t>algorit</a:t>
            </a:r>
            <a:r>
              <a:rPr lang="en-US" dirty="0" err="1" smtClean="0">
                <a:solidFill>
                  <a:srgbClr val="FF0000"/>
                </a:solidFill>
              </a:rPr>
              <a:t>hm</a:t>
            </a:r>
            <a:endParaRPr lang="hu-HU" dirty="0" smtClean="0">
              <a:solidFill>
                <a:srgbClr val="FF0000"/>
              </a:solidFill>
            </a:endParaRPr>
          </a:p>
        </p:txBody>
      </p:sp>
      <p:sp>
        <p:nvSpPr>
          <p:cNvPr id="35857" name="Freeform 1039"/>
          <p:cNvSpPr>
            <a:spLocks/>
          </p:cNvSpPr>
          <p:nvPr/>
        </p:nvSpPr>
        <p:spPr bwMode="auto">
          <a:xfrm>
            <a:off x="1981200" y="2057400"/>
            <a:ext cx="990600" cy="348297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58" name="Freeform 1040"/>
          <p:cNvSpPr>
            <a:spLocks/>
          </p:cNvSpPr>
          <p:nvPr/>
        </p:nvSpPr>
        <p:spPr bwMode="auto">
          <a:xfrm>
            <a:off x="3581400" y="2743200"/>
            <a:ext cx="1447800" cy="1828800"/>
          </a:xfrm>
          <a:custGeom>
            <a:avLst/>
            <a:gdLst>
              <a:gd name="T0" fmla="*/ 0 w 912"/>
              <a:gd name="T1" fmla="*/ 2147483647 h 1152"/>
              <a:gd name="T2" fmla="*/ 2147483647 w 912"/>
              <a:gd name="T3" fmla="*/ 0 h 1152"/>
              <a:gd name="T4" fmla="*/ 2147483647 w 912"/>
              <a:gd name="T5" fmla="*/ 2147483647 h 1152"/>
              <a:gd name="T6" fmla="*/ 0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1152"/>
                </a:moveTo>
                <a:lnTo>
                  <a:pt x="480" y="0"/>
                </a:lnTo>
                <a:lnTo>
                  <a:pt x="912" y="960"/>
                </a:lnTo>
                <a:lnTo>
                  <a:pt x="0" y="1152"/>
                </a:lnTo>
                <a:close/>
              </a:path>
            </a:pathLst>
          </a:custGeom>
          <a:solidFill>
            <a:srgbClr val="FF0000"/>
          </a:solidFill>
          <a:ln w="12700" cap="flat" cmpd="sng">
            <a:solidFill>
              <a:srgbClr val="FF0000"/>
            </a:solidFill>
            <a:prstDash val="solid"/>
            <a:round/>
            <a:headEnd/>
            <a:tailEnd/>
          </a:ln>
        </p:spPr>
        <p:txBody>
          <a:bodyPr wrap="none" anchor="ctr"/>
          <a:lstStyle/>
          <a:p>
            <a:endParaRPr lang="en-US"/>
          </a:p>
        </p:txBody>
      </p:sp>
      <p:sp>
        <p:nvSpPr>
          <p:cNvPr id="35859" name="Freeform 1041"/>
          <p:cNvSpPr>
            <a:spLocks/>
          </p:cNvSpPr>
          <p:nvPr/>
        </p:nvSpPr>
        <p:spPr bwMode="auto">
          <a:xfrm>
            <a:off x="2286000" y="3429000"/>
            <a:ext cx="152400" cy="53340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0" name="Line 1042"/>
          <p:cNvSpPr>
            <a:spLocks noChangeShapeType="1"/>
          </p:cNvSpPr>
          <p:nvPr/>
        </p:nvSpPr>
        <p:spPr bwMode="auto">
          <a:xfrm>
            <a:off x="1371600" y="3733800"/>
            <a:ext cx="28956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1" name="Freeform 1043"/>
          <p:cNvSpPr>
            <a:spLocks/>
          </p:cNvSpPr>
          <p:nvPr/>
        </p:nvSpPr>
        <p:spPr bwMode="auto">
          <a:xfrm>
            <a:off x="5334000" y="2590800"/>
            <a:ext cx="914400" cy="20574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rgbClr val="66FF66"/>
          </a:solidFill>
          <a:ln w="12700" cap="flat" cmpd="sng">
            <a:solidFill>
              <a:srgbClr val="66FF66"/>
            </a:solidFill>
            <a:prstDash val="solid"/>
            <a:round/>
            <a:headEnd/>
            <a:tailEnd/>
          </a:ln>
        </p:spPr>
        <p:txBody>
          <a:bodyPr wrap="none" anchor="ctr"/>
          <a:lstStyle/>
          <a:p>
            <a:endParaRPr lang="en-US"/>
          </a:p>
        </p:txBody>
      </p:sp>
      <p:sp>
        <p:nvSpPr>
          <p:cNvPr id="35862" name="Line 1044"/>
          <p:cNvSpPr>
            <a:spLocks noChangeShapeType="1"/>
          </p:cNvSpPr>
          <p:nvPr/>
        </p:nvSpPr>
        <p:spPr bwMode="auto">
          <a:xfrm>
            <a:off x="4800600" y="3733800"/>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63" name="Freeform 1045"/>
          <p:cNvSpPr>
            <a:spLocks/>
          </p:cNvSpPr>
          <p:nvPr/>
        </p:nvSpPr>
        <p:spPr bwMode="auto">
          <a:xfrm>
            <a:off x="6858000" y="2133600"/>
            <a:ext cx="990600" cy="3482975"/>
          </a:xfrm>
          <a:custGeom>
            <a:avLst/>
            <a:gdLst>
              <a:gd name="T0" fmla="*/ 0 w 624"/>
              <a:gd name="T1" fmla="*/ 0 h 2194"/>
              <a:gd name="T2" fmla="*/ 0 w 624"/>
              <a:gd name="T3" fmla="*/ 2147483647 h 2194"/>
              <a:gd name="T4" fmla="*/ 2147483647 w 624"/>
              <a:gd name="T5" fmla="*/ 2147483647 h 2194"/>
              <a:gd name="T6" fmla="*/ 2147483647 w 624"/>
              <a:gd name="T7" fmla="*/ 2147483647 h 2194"/>
              <a:gd name="T8" fmla="*/ 0 w 624"/>
              <a:gd name="T9" fmla="*/ 0 h 2194"/>
              <a:gd name="T10" fmla="*/ 0 60000 65536"/>
              <a:gd name="T11" fmla="*/ 0 60000 65536"/>
              <a:gd name="T12" fmla="*/ 0 60000 65536"/>
              <a:gd name="T13" fmla="*/ 0 60000 65536"/>
              <a:gd name="T14" fmla="*/ 0 60000 65536"/>
              <a:gd name="T15" fmla="*/ 0 w 624"/>
              <a:gd name="T16" fmla="*/ 0 h 2194"/>
              <a:gd name="T17" fmla="*/ 624 w 624"/>
              <a:gd name="T18" fmla="*/ 2194 h 2194"/>
            </a:gdLst>
            <a:ahLst/>
            <a:cxnLst>
              <a:cxn ang="T10">
                <a:pos x="T0" y="T1"/>
              </a:cxn>
              <a:cxn ang="T11">
                <a:pos x="T2" y="T3"/>
              </a:cxn>
              <a:cxn ang="T12">
                <a:pos x="T4" y="T5"/>
              </a:cxn>
              <a:cxn ang="T13">
                <a:pos x="T6" y="T7"/>
              </a:cxn>
              <a:cxn ang="T14">
                <a:pos x="T8" y="T9"/>
              </a:cxn>
            </a:cxnLst>
            <a:rect l="T15" t="T16" r="T17" b="T18"/>
            <a:pathLst>
              <a:path w="624" h="2194">
                <a:moveTo>
                  <a:pt x="0" y="0"/>
                </a:moveTo>
                <a:lnTo>
                  <a:pt x="0" y="1282"/>
                </a:lnTo>
                <a:lnTo>
                  <a:pt x="624" y="2194"/>
                </a:lnTo>
                <a:lnTo>
                  <a:pt x="624" y="898"/>
                </a:lnTo>
                <a:lnTo>
                  <a:pt x="0"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5864" name="Freeform 1048"/>
          <p:cNvSpPr>
            <a:spLocks/>
          </p:cNvSpPr>
          <p:nvPr/>
        </p:nvSpPr>
        <p:spPr bwMode="auto">
          <a:xfrm>
            <a:off x="7162800" y="3505200"/>
            <a:ext cx="152400" cy="533400"/>
          </a:xfrm>
          <a:custGeom>
            <a:avLst/>
            <a:gdLst>
              <a:gd name="T0" fmla="*/ 0 w 96"/>
              <a:gd name="T1" fmla="*/ 0 h 336"/>
              <a:gd name="T2" fmla="*/ 0 w 96"/>
              <a:gd name="T3" fmla="*/ 2147483647 h 336"/>
              <a:gd name="T4" fmla="*/ 2147483647 w 96"/>
              <a:gd name="T5" fmla="*/ 2147483647 h 336"/>
              <a:gd name="T6" fmla="*/ 2147483647 w 96"/>
              <a:gd name="T7" fmla="*/ 2147483647 h 336"/>
              <a:gd name="T8" fmla="*/ 0 w 96"/>
              <a:gd name="T9" fmla="*/ 0 h 336"/>
              <a:gd name="T10" fmla="*/ 0 60000 65536"/>
              <a:gd name="T11" fmla="*/ 0 60000 65536"/>
              <a:gd name="T12" fmla="*/ 0 60000 65536"/>
              <a:gd name="T13" fmla="*/ 0 60000 65536"/>
              <a:gd name="T14" fmla="*/ 0 60000 65536"/>
              <a:gd name="T15" fmla="*/ 0 w 96"/>
              <a:gd name="T16" fmla="*/ 0 h 336"/>
              <a:gd name="T17" fmla="*/ 96 w 96"/>
              <a:gd name="T18" fmla="*/ 336 h 336"/>
            </a:gdLst>
            <a:ahLst/>
            <a:cxnLst>
              <a:cxn ang="T10">
                <a:pos x="T0" y="T1"/>
              </a:cxn>
              <a:cxn ang="T11">
                <a:pos x="T2" y="T3"/>
              </a:cxn>
              <a:cxn ang="T12">
                <a:pos x="T4" y="T5"/>
              </a:cxn>
              <a:cxn ang="T13">
                <a:pos x="T6" y="T7"/>
              </a:cxn>
              <a:cxn ang="T14">
                <a:pos x="T8" y="T9"/>
              </a:cxn>
            </a:cxnLst>
            <a:rect l="T15" t="T16" r="T17" b="T18"/>
            <a:pathLst>
              <a:path w="96" h="336">
                <a:moveTo>
                  <a:pt x="0" y="0"/>
                </a:moveTo>
                <a:lnTo>
                  <a:pt x="0" y="192"/>
                </a:lnTo>
                <a:lnTo>
                  <a:pt x="96" y="336"/>
                </a:lnTo>
                <a:lnTo>
                  <a:pt x="96" y="144"/>
                </a:lnTo>
                <a:lnTo>
                  <a:pt x="0" y="0"/>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7658" name="Text Box 1050"/>
          <p:cNvSpPr txBox="1">
            <a:spLocks noChangeArrowheads="1"/>
          </p:cNvSpPr>
          <p:nvPr/>
        </p:nvSpPr>
        <p:spPr bwMode="auto">
          <a:xfrm>
            <a:off x="7315200" y="3505200"/>
            <a:ext cx="877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sym typeface="Symbol" pitchFamily="18" charset="2"/>
              </a:rPr>
              <a:t> = 1</a:t>
            </a:r>
            <a:endParaRPr lang="hu-HU" altLang="hu-HU" sz="2400"/>
          </a:p>
        </p:txBody>
      </p:sp>
      <p:sp>
        <p:nvSpPr>
          <p:cNvPr id="35866" name="Text Box 1051"/>
          <p:cNvSpPr txBox="1">
            <a:spLocks noChangeArrowheads="1"/>
          </p:cNvSpPr>
          <p:nvPr/>
        </p:nvSpPr>
        <p:spPr bwMode="auto">
          <a:xfrm>
            <a:off x="5394325" y="4537075"/>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0.6</a:t>
            </a:r>
          </a:p>
        </p:txBody>
      </p:sp>
      <p:sp>
        <p:nvSpPr>
          <p:cNvPr id="35867" name="Text Box 1052"/>
          <p:cNvSpPr txBox="1">
            <a:spLocks noChangeArrowheads="1"/>
          </p:cNvSpPr>
          <p:nvPr/>
        </p:nvSpPr>
        <p:spPr bwMode="auto">
          <a:xfrm>
            <a:off x="3962400" y="44958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0.3</a:t>
            </a:r>
          </a:p>
        </p:txBody>
      </p:sp>
      <p:sp>
        <p:nvSpPr>
          <p:cNvPr id="197661" name="Rectangle 1053"/>
          <p:cNvSpPr>
            <a:spLocks noChangeArrowheads="1"/>
          </p:cNvSpPr>
          <p:nvPr/>
        </p:nvSpPr>
        <p:spPr bwMode="auto">
          <a:xfrm>
            <a:off x="7086600" y="4038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0.6</a:t>
            </a:r>
          </a:p>
        </p:txBody>
      </p:sp>
      <p:sp>
        <p:nvSpPr>
          <p:cNvPr id="197662" name="Text Box 1054"/>
          <p:cNvSpPr txBox="1">
            <a:spLocks noChangeArrowheads="1"/>
          </p:cNvSpPr>
          <p:nvPr/>
        </p:nvSpPr>
        <p:spPr bwMode="auto">
          <a:xfrm>
            <a:off x="7162800" y="44196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0.3</a:t>
            </a:r>
          </a:p>
        </p:txBody>
      </p:sp>
      <p:sp>
        <p:nvSpPr>
          <p:cNvPr id="197664" name="Freeform 1056"/>
          <p:cNvSpPr>
            <a:spLocks/>
          </p:cNvSpPr>
          <p:nvPr/>
        </p:nvSpPr>
        <p:spPr bwMode="auto">
          <a:xfrm>
            <a:off x="2133600" y="2819400"/>
            <a:ext cx="609600" cy="1447800"/>
          </a:xfrm>
          <a:custGeom>
            <a:avLst/>
            <a:gdLst>
              <a:gd name="T0" fmla="*/ 0 w 912"/>
              <a:gd name="T1" fmla="*/ 2147483647 h 1152"/>
              <a:gd name="T2" fmla="*/ 2147483647 w 912"/>
              <a:gd name="T3" fmla="*/ 0 h 1152"/>
              <a:gd name="T4" fmla="*/ 2147483647 w 912"/>
              <a:gd name="T5" fmla="*/ 2147483647 h 1152"/>
              <a:gd name="T6" fmla="*/ 0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1152"/>
                </a:moveTo>
                <a:lnTo>
                  <a:pt x="480" y="0"/>
                </a:lnTo>
                <a:lnTo>
                  <a:pt x="912" y="960"/>
                </a:lnTo>
                <a:lnTo>
                  <a:pt x="0" y="1152"/>
                </a:lnTo>
                <a:close/>
              </a:path>
            </a:pathLst>
          </a:custGeom>
          <a:solidFill>
            <a:srgbClr val="FF0000"/>
          </a:solidFill>
          <a:ln w="12700" cap="flat" cmpd="sng">
            <a:solidFill>
              <a:srgbClr val="FF0000"/>
            </a:solidFill>
            <a:prstDash val="solid"/>
            <a:round/>
            <a:headEnd/>
            <a:tailEnd/>
          </a:ln>
        </p:spPr>
        <p:txBody>
          <a:bodyPr wrap="none" anchor="ctr"/>
          <a:lstStyle/>
          <a:p>
            <a:endParaRPr lang="en-US"/>
          </a:p>
        </p:txBody>
      </p:sp>
      <p:sp>
        <p:nvSpPr>
          <p:cNvPr id="197665" name="Freeform 1057"/>
          <p:cNvSpPr>
            <a:spLocks/>
          </p:cNvSpPr>
          <p:nvPr/>
        </p:nvSpPr>
        <p:spPr bwMode="auto">
          <a:xfrm>
            <a:off x="6934200" y="2743200"/>
            <a:ext cx="609600" cy="1447800"/>
          </a:xfrm>
          <a:custGeom>
            <a:avLst/>
            <a:gdLst>
              <a:gd name="T0" fmla="*/ 0 w 912"/>
              <a:gd name="T1" fmla="*/ 2147483647 h 1152"/>
              <a:gd name="T2" fmla="*/ 2147483647 w 912"/>
              <a:gd name="T3" fmla="*/ 0 h 1152"/>
              <a:gd name="T4" fmla="*/ 2147483647 w 912"/>
              <a:gd name="T5" fmla="*/ 2147483647 h 1152"/>
              <a:gd name="T6" fmla="*/ 0 w 912"/>
              <a:gd name="T7" fmla="*/ 2147483647 h 1152"/>
              <a:gd name="T8" fmla="*/ 0 60000 65536"/>
              <a:gd name="T9" fmla="*/ 0 60000 65536"/>
              <a:gd name="T10" fmla="*/ 0 60000 65536"/>
              <a:gd name="T11" fmla="*/ 0 60000 65536"/>
              <a:gd name="T12" fmla="*/ 0 w 912"/>
              <a:gd name="T13" fmla="*/ 0 h 1152"/>
              <a:gd name="T14" fmla="*/ 912 w 912"/>
              <a:gd name="T15" fmla="*/ 1152 h 1152"/>
            </a:gdLst>
            <a:ahLst/>
            <a:cxnLst>
              <a:cxn ang="T8">
                <a:pos x="T0" y="T1"/>
              </a:cxn>
              <a:cxn ang="T9">
                <a:pos x="T2" y="T3"/>
              </a:cxn>
              <a:cxn ang="T10">
                <a:pos x="T4" y="T5"/>
              </a:cxn>
              <a:cxn ang="T11">
                <a:pos x="T6" y="T7"/>
              </a:cxn>
            </a:cxnLst>
            <a:rect l="T12" t="T13" r="T14" b="T15"/>
            <a:pathLst>
              <a:path w="912" h="1152">
                <a:moveTo>
                  <a:pt x="0" y="1152"/>
                </a:moveTo>
                <a:lnTo>
                  <a:pt x="480" y="0"/>
                </a:lnTo>
                <a:lnTo>
                  <a:pt x="912" y="960"/>
                </a:lnTo>
                <a:lnTo>
                  <a:pt x="0" y="1152"/>
                </a:lnTo>
                <a:close/>
              </a:path>
            </a:pathLst>
          </a:custGeom>
          <a:solidFill>
            <a:srgbClr val="333333"/>
          </a:solidFill>
          <a:ln>
            <a:noFill/>
          </a:ln>
          <a:extLst>
            <a:ext uri="{91240B29-F687-4F45-9708-019B960494DF}">
              <a14:hiddenLine xmlns:a14="http://schemas.microsoft.com/office/drawing/2010/main" w="12700" cap="flat" cmpd="sng">
                <a:solidFill>
                  <a:srgbClr val="000000"/>
                </a:solidFill>
                <a:prstDash val="solid"/>
                <a:round/>
                <a:headEnd/>
                <a:tailEnd/>
              </a14:hiddenLine>
            </a:ext>
          </a:extLst>
        </p:spPr>
        <p:txBody>
          <a:bodyPr wrap="none" anchor="ctr"/>
          <a:lstStyle/>
          <a:p>
            <a:endParaRPr lang="en-US"/>
          </a:p>
        </p:txBody>
      </p:sp>
      <p:sp>
        <p:nvSpPr>
          <p:cNvPr id="35872" name="Freeform 1058"/>
          <p:cNvSpPr>
            <a:spLocks/>
          </p:cNvSpPr>
          <p:nvPr/>
        </p:nvSpPr>
        <p:spPr bwMode="auto">
          <a:xfrm>
            <a:off x="6324600" y="2438400"/>
            <a:ext cx="609600" cy="2362200"/>
          </a:xfrm>
          <a:custGeom>
            <a:avLst/>
            <a:gdLst>
              <a:gd name="T0" fmla="*/ 0 w 576"/>
              <a:gd name="T1" fmla="*/ 0 h 1296"/>
              <a:gd name="T2" fmla="*/ 2147483647 w 576"/>
              <a:gd name="T3" fmla="*/ 2147483647 h 1296"/>
              <a:gd name="T4" fmla="*/ 2147483647 w 576"/>
              <a:gd name="T5" fmla="*/ 2147483647 h 1296"/>
              <a:gd name="T6" fmla="*/ 0 w 576"/>
              <a:gd name="T7" fmla="*/ 0 h 1296"/>
              <a:gd name="T8" fmla="*/ 0 60000 65536"/>
              <a:gd name="T9" fmla="*/ 0 60000 65536"/>
              <a:gd name="T10" fmla="*/ 0 60000 65536"/>
              <a:gd name="T11" fmla="*/ 0 60000 65536"/>
              <a:gd name="T12" fmla="*/ 0 w 576"/>
              <a:gd name="T13" fmla="*/ 0 h 1296"/>
              <a:gd name="T14" fmla="*/ 576 w 576"/>
              <a:gd name="T15" fmla="*/ 1296 h 1296"/>
            </a:gdLst>
            <a:ahLst/>
            <a:cxnLst>
              <a:cxn ang="T8">
                <a:pos x="T0" y="T1"/>
              </a:cxn>
              <a:cxn ang="T9">
                <a:pos x="T2" y="T3"/>
              </a:cxn>
              <a:cxn ang="T10">
                <a:pos x="T4" y="T5"/>
              </a:cxn>
              <a:cxn ang="T11">
                <a:pos x="T6" y="T7"/>
              </a:cxn>
            </a:cxnLst>
            <a:rect l="T12" t="T13" r="T14" b="T15"/>
            <a:pathLst>
              <a:path w="576" h="1296">
                <a:moveTo>
                  <a:pt x="0" y="0"/>
                </a:moveTo>
                <a:lnTo>
                  <a:pt x="576" y="1296"/>
                </a:lnTo>
                <a:lnTo>
                  <a:pt x="48" y="1200"/>
                </a:lnTo>
                <a:lnTo>
                  <a:pt x="0" y="0"/>
                </a:lnTo>
                <a:close/>
              </a:path>
            </a:pathLst>
          </a:custGeom>
          <a:solidFill>
            <a:schemeClr val="accent1"/>
          </a:solidFill>
          <a:ln w="12700" cap="flat" cmpd="sng">
            <a:solidFill>
              <a:schemeClr val="accent1"/>
            </a:solidFill>
            <a:prstDash val="solid"/>
            <a:round/>
            <a:headEnd/>
            <a:tailEnd/>
          </a:ln>
        </p:spPr>
        <p:txBody>
          <a:bodyPr wrap="none" anchor="ctr"/>
          <a:lstStyle/>
          <a:p>
            <a:endParaRPr lang="en-US"/>
          </a:p>
        </p:txBody>
      </p:sp>
      <p:sp>
        <p:nvSpPr>
          <p:cNvPr id="35873" name="Text Box 1060"/>
          <p:cNvSpPr txBox="1">
            <a:spLocks noChangeArrowheads="1"/>
          </p:cNvSpPr>
          <p:nvPr/>
        </p:nvSpPr>
        <p:spPr bwMode="auto">
          <a:xfrm>
            <a:off x="6324600" y="4724400"/>
            <a:ext cx="565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0.8</a:t>
            </a:r>
          </a:p>
        </p:txBody>
      </p:sp>
      <p:sp>
        <p:nvSpPr>
          <p:cNvPr id="35874" name="Text Box 1061"/>
          <p:cNvSpPr txBox="1">
            <a:spLocks noChangeArrowheads="1"/>
          </p:cNvSpPr>
          <p:nvPr/>
        </p:nvSpPr>
        <p:spPr bwMode="auto">
          <a:xfrm>
            <a:off x="5181600" y="1905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1.</a:t>
            </a:r>
          </a:p>
        </p:txBody>
      </p:sp>
      <p:sp>
        <p:nvSpPr>
          <p:cNvPr id="35875" name="Text Box 1062"/>
          <p:cNvSpPr txBox="1">
            <a:spLocks noChangeArrowheads="1"/>
          </p:cNvSpPr>
          <p:nvPr/>
        </p:nvSpPr>
        <p:spPr bwMode="auto">
          <a:xfrm>
            <a:off x="4038600" y="1905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2.</a:t>
            </a:r>
          </a:p>
        </p:txBody>
      </p:sp>
      <p:sp>
        <p:nvSpPr>
          <p:cNvPr id="35876" name="Text Box 1063"/>
          <p:cNvSpPr txBox="1">
            <a:spLocks noChangeArrowheads="1"/>
          </p:cNvSpPr>
          <p:nvPr/>
        </p:nvSpPr>
        <p:spPr bwMode="auto">
          <a:xfrm>
            <a:off x="6096000" y="1905000"/>
            <a:ext cx="412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3.</a:t>
            </a:r>
          </a:p>
        </p:txBody>
      </p:sp>
      <p:sp>
        <p:nvSpPr>
          <p:cNvPr id="35877" name="Line 1046"/>
          <p:cNvSpPr>
            <a:spLocks noChangeShapeType="1"/>
          </p:cNvSpPr>
          <p:nvPr/>
        </p:nvSpPr>
        <p:spPr bwMode="auto">
          <a:xfrm>
            <a:off x="5867400" y="3716338"/>
            <a:ext cx="68421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78" name="Rectangle 2082"/>
          <p:cNvSpPr>
            <a:spLocks noChangeArrowheads="1"/>
          </p:cNvSpPr>
          <p:nvPr/>
        </p:nvSpPr>
        <p:spPr bwMode="auto">
          <a:xfrm>
            <a:off x="1547813" y="3716338"/>
            <a:ext cx="342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i="1"/>
              <a:t>z</a:t>
            </a:r>
          </a:p>
        </p:txBody>
      </p:sp>
      <p:sp>
        <p:nvSpPr>
          <p:cNvPr id="35879" name="Line 2083"/>
          <p:cNvSpPr>
            <a:spLocks noChangeShapeType="1"/>
          </p:cNvSpPr>
          <p:nvPr/>
        </p:nvSpPr>
        <p:spPr bwMode="auto">
          <a:xfrm>
            <a:off x="6659563" y="3716338"/>
            <a:ext cx="5762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5880" name="Text Box 2084"/>
          <p:cNvSpPr txBox="1">
            <a:spLocks noChangeArrowheads="1"/>
          </p:cNvSpPr>
          <p:nvPr/>
        </p:nvSpPr>
        <p:spPr bwMode="auto">
          <a:xfrm>
            <a:off x="1511300" y="5624513"/>
            <a:ext cx="207242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800" dirty="0" smtClean="0">
                <a:latin typeface="+mn-lt"/>
                <a:cs typeface="Courier New" panose="02070309020205020404" pitchFamily="49" charset="0"/>
              </a:rPr>
              <a:t>Frame buffer</a:t>
            </a:r>
            <a:endParaRPr lang="hu-HU" altLang="hu-HU" sz="2800" dirty="0">
              <a:latin typeface="+mn-lt"/>
              <a:cs typeface="Courier New" panose="02070309020205020404" pitchFamily="49" charset="0"/>
            </a:endParaRPr>
          </a:p>
        </p:txBody>
      </p:sp>
      <p:sp>
        <p:nvSpPr>
          <p:cNvPr id="35881" name="Text Box 2085"/>
          <p:cNvSpPr txBox="1">
            <a:spLocks noChangeArrowheads="1"/>
          </p:cNvSpPr>
          <p:nvPr/>
        </p:nvSpPr>
        <p:spPr bwMode="auto">
          <a:xfrm>
            <a:off x="6843184" y="5553075"/>
            <a:ext cx="135043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800" dirty="0" err="1" smtClean="0">
                <a:latin typeface="+mn-lt"/>
                <a:cs typeface="Courier New" panose="02070309020205020404" pitchFamily="49" charset="0"/>
              </a:rPr>
              <a:t>Z-buffer</a:t>
            </a:r>
            <a:endParaRPr lang="hu-HU" altLang="hu-HU" sz="2800" dirty="0">
              <a:latin typeface="+mn-lt"/>
              <a:cs typeface="Courier New" panose="02070309020205020404" pitchFamily="49" charset="0"/>
            </a:endParaRPr>
          </a:p>
        </p:txBody>
      </p:sp>
      <p:grpSp>
        <p:nvGrpSpPr>
          <p:cNvPr id="42" name="Csoportba foglalás 41"/>
          <p:cNvGrpSpPr/>
          <p:nvPr/>
        </p:nvGrpSpPr>
        <p:grpSpPr>
          <a:xfrm>
            <a:off x="522287" y="3298031"/>
            <a:ext cx="833438" cy="820737"/>
            <a:chOff x="533400" y="2246313"/>
            <a:chExt cx="833438" cy="820737"/>
          </a:xfrm>
        </p:grpSpPr>
        <p:sp>
          <p:nvSpPr>
            <p:cNvPr id="43"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6"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7"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8"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9"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0"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2"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97658"/>
                                        </p:tgtEl>
                                        <p:attrNameLst>
                                          <p:attrName>style.visibility</p:attrName>
                                        </p:attrNameLst>
                                      </p:cBhvr>
                                      <p:to>
                                        <p:strVal val="visible"/>
                                      </p:to>
                                    </p:set>
                                    <p:anim calcmode="lin" valueType="num">
                                      <p:cBhvr>
                                        <p:cTn id="7" dur="1000" fill="hold"/>
                                        <p:tgtEl>
                                          <p:spTgt spid="197658"/>
                                        </p:tgtEl>
                                        <p:attrNameLst>
                                          <p:attrName>ppt_w</p:attrName>
                                        </p:attrNameLst>
                                      </p:cBhvr>
                                      <p:tavLst>
                                        <p:tav tm="0">
                                          <p:val>
                                            <p:fltVal val="0"/>
                                          </p:val>
                                        </p:tav>
                                        <p:tav tm="100000">
                                          <p:val>
                                            <p:strVal val="#ppt_w"/>
                                          </p:val>
                                        </p:tav>
                                      </p:tavLst>
                                    </p:anim>
                                    <p:anim calcmode="lin" valueType="num">
                                      <p:cBhvr>
                                        <p:cTn id="8" dur="1000" fill="hold"/>
                                        <p:tgtEl>
                                          <p:spTgt spid="197658"/>
                                        </p:tgtEl>
                                        <p:attrNameLst>
                                          <p:attrName>ppt_h</p:attrName>
                                        </p:attrNameLst>
                                      </p:cBhvr>
                                      <p:tavLst>
                                        <p:tav tm="0">
                                          <p:val>
                                            <p:fltVal val="0"/>
                                          </p:val>
                                        </p:tav>
                                        <p:tav tm="100000">
                                          <p:val>
                                            <p:strVal val="#ppt_h"/>
                                          </p:val>
                                        </p:tav>
                                      </p:tavLst>
                                    </p:anim>
                                    <p:anim calcmode="lin" valueType="num">
                                      <p:cBhvr>
                                        <p:cTn id="9" dur="1000" fill="hold"/>
                                        <p:tgtEl>
                                          <p:spTgt spid="1976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97658"/>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976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97661"/>
                                        </p:tgtEl>
                                        <p:attrNameLst>
                                          <p:attrName>style.visibility</p:attrName>
                                        </p:attrNameLst>
                                      </p:cBhvr>
                                      <p:to>
                                        <p:strVal val="visible"/>
                                      </p:to>
                                    </p:set>
                                    <p:anim calcmode="lin" valueType="num">
                                      <p:cBhvr additive="base">
                                        <p:cTn id="15" dur="500" fill="hold"/>
                                        <p:tgtEl>
                                          <p:spTgt spid="197661"/>
                                        </p:tgtEl>
                                        <p:attrNameLst>
                                          <p:attrName>ppt_x</p:attrName>
                                        </p:attrNameLst>
                                      </p:cBhvr>
                                      <p:tavLst>
                                        <p:tav tm="0">
                                          <p:val>
                                            <p:strVal val="0-#ppt_w/2"/>
                                          </p:val>
                                        </p:tav>
                                        <p:tav tm="100000">
                                          <p:val>
                                            <p:strVal val="#ppt_x"/>
                                          </p:val>
                                        </p:tav>
                                      </p:tavLst>
                                    </p:anim>
                                    <p:anim calcmode="lin" valueType="num">
                                      <p:cBhvr additive="base">
                                        <p:cTn id="16" dur="500" fill="hold"/>
                                        <p:tgtEl>
                                          <p:spTgt spid="19766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97663"/>
                                        </p:tgtEl>
                                        <p:attrNameLst>
                                          <p:attrName>style.visibility</p:attrName>
                                        </p:attrNameLst>
                                      </p:cBhvr>
                                      <p:to>
                                        <p:strVal val="visible"/>
                                      </p:to>
                                    </p:set>
                                    <p:anim calcmode="lin" valueType="num">
                                      <p:cBhvr additive="base">
                                        <p:cTn id="19" dur="500" fill="hold"/>
                                        <p:tgtEl>
                                          <p:spTgt spid="197663"/>
                                        </p:tgtEl>
                                        <p:attrNameLst>
                                          <p:attrName>ppt_x</p:attrName>
                                        </p:attrNameLst>
                                      </p:cBhvr>
                                      <p:tavLst>
                                        <p:tav tm="0">
                                          <p:val>
                                            <p:strVal val="0-#ppt_w/2"/>
                                          </p:val>
                                        </p:tav>
                                        <p:tav tm="100000">
                                          <p:val>
                                            <p:strVal val="#ppt_x"/>
                                          </p:val>
                                        </p:tav>
                                      </p:tavLst>
                                    </p:anim>
                                    <p:anim calcmode="lin" valueType="num">
                                      <p:cBhvr additive="base">
                                        <p:cTn id="20" dur="500" fill="hold"/>
                                        <p:tgtEl>
                                          <p:spTgt spid="197663"/>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2" fill="hold" grpId="0" nodeType="afterEffect">
                                  <p:stCondLst>
                                    <p:cond delay="0"/>
                                  </p:stCondLst>
                                  <p:childTnLst>
                                    <p:set>
                                      <p:cBhvr>
                                        <p:cTn id="23" dur="1" fill="hold">
                                          <p:stCondLst>
                                            <p:cond delay="0"/>
                                          </p:stCondLst>
                                        </p:cTn>
                                        <p:tgtEl>
                                          <p:spTgt spid="197655"/>
                                        </p:tgtEl>
                                        <p:attrNameLst>
                                          <p:attrName>style.visibility</p:attrName>
                                        </p:attrNameLst>
                                      </p:cBhvr>
                                      <p:to>
                                        <p:strVal val="visible"/>
                                      </p:to>
                                    </p:set>
                                    <p:anim calcmode="lin" valueType="num">
                                      <p:cBhvr additive="base">
                                        <p:cTn id="24" dur="500" fill="hold"/>
                                        <p:tgtEl>
                                          <p:spTgt spid="197655"/>
                                        </p:tgtEl>
                                        <p:attrNameLst>
                                          <p:attrName>ppt_x</p:attrName>
                                        </p:attrNameLst>
                                      </p:cBhvr>
                                      <p:tavLst>
                                        <p:tav tm="0">
                                          <p:val>
                                            <p:strVal val="1+#ppt_w/2"/>
                                          </p:val>
                                        </p:tav>
                                        <p:tav tm="100000">
                                          <p:val>
                                            <p:strVal val="#ppt_x"/>
                                          </p:val>
                                        </p:tav>
                                      </p:tavLst>
                                    </p:anim>
                                    <p:anim calcmode="lin" valueType="num">
                                      <p:cBhvr additive="base">
                                        <p:cTn id="25" dur="500" fill="hold"/>
                                        <p:tgtEl>
                                          <p:spTgt spid="197655"/>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97665"/>
                                        </p:tgtEl>
                                        <p:attrNameLst>
                                          <p:attrName>style.visibility</p:attrName>
                                        </p:attrNameLst>
                                      </p:cBhvr>
                                      <p:to>
                                        <p:strVal val="visible"/>
                                      </p:to>
                                    </p:set>
                                    <p:anim calcmode="lin" valueType="num">
                                      <p:cBhvr additive="base">
                                        <p:cTn id="30" dur="500" fill="hold"/>
                                        <p:tgtEl>
                                          <p:spTgt spid="197665"/>
                                        </p:tgtEl>
                                        <p:attrNameLst>
                                          <p:attrName>ppt_x</p:attrName>
                                        </p:attrNameLst>
                                      </p:cBhvr>
                                      <p:tavLst>
                                        <p:tav tm="0">
                                          <p:val>
                                            <p:strVal val="1+#ppt_w/2"/>
                                          </p:val>
                                        </p:tav>
                                        <p:tav tm="100000">
                                          <p:val>
                                            <p:strVal val="#ppt_x"/>
                                          </p:val>
                                        </p:tav>
                                      </p:tavLst>
                                    </p:anim>
                                    <p:anim calcmode="lin" valueType="num">
                                      <p:cBhvr additive="base">
                                        <p:cTn id="31" dur="500" fill="hold"/>
                                        <p:tgtEl>
                                          <p:spTgt spid="197665"/>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197662"/>
                                        </p:tgtEl>
                                        <p:attrNameLst>
                                          <p:attrName>style.visibility</p:attrName>
                                        </p:attrNameLst>
                                      </p:cBhvr>
                                      <p:to>
                                        <p:strVal val="visible"/>
                                      </p:to>
                                    </p:set>
                                    <p:anim calcmode="lin" valueType="num">
                                      <p:cBhvr additive="base">
                                        <p:cTn id="34" dur="500" fill="hold"/>
                                        <p:tgtEl>
                                          <p:spTgt spid="197662"/>
                                        </p:tgtEl>
                                        <p:attrNameLst>
                                          <p:attrName>ppt_x</p:attrName>
                                        </p:attrNameLst>
                                      </p:cBhvr>
                                      <p:tavLst>
                                        <p:tav tm="0">
                                          <p:val>
                                            <p:strVal val="0-#ppt_w/2"/>
                                          </p:val>
                                        </p:tav>
                                        <p:tav tm="100000">
                                          <p:val>
                                            <p:strVal val="#ppt_x"/>
                                          </p:val>
                                        </p:tav>
                                      </p:tavLst>
                                    </p:anim>
                                    <p:anim calcmode="lin" valueType="num">
                                      <p:cBhvr additive="base">
                                        <p:cTn id="35" dur="500" fill="hold"/>
                                        <p:tgtEl>
                                          <p:spTgt spid="197662"/>
                                        </p:tgtEl>
                                        <p:attrNameLst>
                                          <p:attrName>ppt_y</p:attrName>
                                        </p:attrNameLst>
                                      </p:cBhvr>
                                      <p:tavLst>
                                        <p:tav tm="0">
                                          <p:val>
                                            <p:strVal val="#ppt_y"/>
                                          </p:val>
                                        </p:tav>
                                        <p:tav tm="100000">
                                          <p:val>
                                            <p:strVal val="#ppt_y"/>
                                          </p:val>
                                        </p:tav>
                                      </p:tavLst>
                                    </p:anim>
                                  </p:childTnLst>
                                </p:cTn>
                              </p:par>
                            </p:childTnLst>
                          </p:cTn>
                        </p:par>
                        <p:par>
                          <p:cTn id="36" fill="hold" nodeType="afterGroup">
                            <p:stCondLst>
                              <p:cond delay="500"/>
                            </p:stCondLst>
                            <p:childTnLst>
                              <p:par>
                                <p:cTn id="37" presetID="2" presetClass="entr" presetSubtype="2" fill="hold" grpId="0" nodeType="afterEffect">
                                  <p:stCondLst>
                                    <p:cond delay="0"/>
                                  </p:stCondLst>
                                  <p:childTnLst>
                                    <p:set>
                                      <p:cBhvr>
                                        <p:cTn id="38" dur="1" fill="hold">
                                          <p:stCondLst>
                                            <p:cond delay="0"/>
                                          </p:stCondLst>
                                        </p:cTn>
                                        <p:tgtEl>
                                          <p:spTgt spid="197664"/>
                                        </p:tgtEl>
                                        <p:attrNameLst>
                                          <p:attrName>style.visibility</p:attrName>
                                        </p:attrNameLst>
                                      </p:cBhvr>
                                      <p:to>
                                        <p:strVal val="visible"/>
                                      </p:to>
                                    </p:set>
                                    <p:anim calcmode="lin" valueType="num">
                                      <p:cBhvr additive="base">
                                        <p:cTn id="39" dur="500" fill="hold"/>
                                        <p:tgtEl>
                                          <p:spTgt spid="197664"/>
                                        </p:tgtEl>
                                        <p:attrNameLst>
                                          <p:attrName>ppt_x</p:attrName>
                                        </p:attrNameLst>
                                      </p:cBhvr>
                                      <p:tavLst>
                                        <p:tav tm="0">
                                          <p:val>
                                            <p:strVal val="1+#ppt_w/2"/>
                                          </p:val>
                                        </p:tav>
                                        <p:tav tm="100000">
                                          <p:val>
                                            <p:strVal val="#ppt_x"/>
                                          </p:val>
                                        </p:tav>
                                      </p:tavLst>
                                    </p:anim>
                                    <p:anim calcmode="lin" valueType="num">
                                      <p:cBhvr additive="base">
                                        <p:cTn id="40" dur="500" fill="hold"/>
                                        <p:tgtEl>
                                          <p:spTgt spid="197664"/>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97667"/>
                                        </p:tgtEl>
                                        <p:attrNameLst>
                                          <p:attrName>style.visibility</p:attrName>
                                        </p:attrNameLst>
                                      </p:cBhvr>
                                      <p:to>
                                        <p:strVal val="visible"/>
                                      </p:to>
                                    </p:set>
                                    <p:anim calcmode="lin" valueType="num">
                                      <p:cBhvr additive="base">
                                        <p:cTn id="45" dur="500" fill="hold"/>
                                        <p:tgtEl>
                                          <p:spTgt spid="197667"/>
                                        </p:tgtEl>
                                        <p:attrNameLst>
                                          <p:attrName>ppt_x</p:attrName>
                                        </p:attrNameLst>
                                      </p:cBhvr>
                                      <p:tavLst>
                                        <p:tav tm="0">
                                          <p:val>
                                            <p:strVal val="1+#ppt_w/2"/>
                                          </p:val>
                                        </p:tav>
                                        <p:tav tm="100000">
                                          <p:val>
                                            <p:strVal val="#ppt_x"/>
                                          </p:val>
                                        </p:tav>
                                      </p:tavLst>
                                    </p:anim>
                                    <p:anim calcmode="lin" valueType="num">
                                      <p:cBhvr additive="base">
                                        <p:cTn id="46" dur="500" fill="hold"/>
                                        <p:tgtEl>
                                          <p:spTgt spid="197667"/>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199713"/>
                                        </p:tgtEl>
                                        <p:attrNameLst>
                                          <p:attrName>style.visibility</p:attrName>
                                        </p:attrNameLst>
                                      </p:cBhvr>
                                      <p:to>
                                        <p:strVal val="visible"/>
                                      </p:to>
                                    </p:set>
                                    <p:anim calcmode="lin" valueType="num">
                                      <p:cBhvr additive="base">
                                        <p:cTn id="49" dur="500" fill="hold"/>
                                        <p:tgtEl>
                                          <p:spTgt spid="199713"/>
                                        </p:tgtEl>
                                        <p:attrNameLst>
                                          <p:attrName>ppt_x</p:attrName>
                                        </p:attrNameLst>
                                      </p:cBhvr>
                                      <p:tavLst>
                                        <p:tav tm="0">
                                          <p:val>
                                            <p:strVal val="1+#ppt_w/2"/>
                                          </p:val>
                                        </p:tav>
                                        <p:tav tm="100000">
                                          <p:val>
                                            <p:strVal val="#ppt_x"/>
                                          </p:val>
                                        </p:tav>
                                      </p:tavLst>
                                    </p:anim>
                                    <p:anim calcmode="lin" valueType="num">
                                      <p:cBhvr additive="base">
                                        <p:cTn id="50" dur="500" fill="hold"/>
                                        <p:tgtEl>
                                          <p:spTgt spid="1997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713" grpId="0" animBg="1"/>
      <p:bldP spid="197667" grpId="0" animBg="1"/>
      <p:bldP spid="197663" grpId="0" animBg="1"/>
      <p:bldP spid="197655" grpId="0" animBg="1"/>
      <p:bldP spid="197658" grpId="0" autoUpdateAnimBg="0"/>
      <p:bldP spid="197661" grpId="0" autoUpdateAnimBg="0"/>
      <p:bldP spid="197662" grpId="0" autoUpdateAnimBg="0"/>
      <p:bldP spid="197664" grpId="0" animBg="1"/>
      <p:bldP spid="19766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144463" y="296863"/>
            <a:ext cx="9288463" cy="1143000"/>
          </a:xfrm>
        </p:spPr>
        <p:txBody>
          <a:bodyPr/>
          <a:lstStyle/>
          <a:p>
            <a:pPr>
              <a:defRPr/>
            </a:pPr>
            <a:r>
              <a:rPr lang="hu-HU" dirty="0" smtClean="0">
                <a:solidFill>
                  <a:srgbClr val="FF0000"/>
                </a:solidFill>
              </a:rPr>
              <a:t>Z: </a:t>
            </a:r>
            <a:r>
              <a:rPr lang="en-US" dirty="0" smtClean="0">
                <a:solidFill>
                  <a:srgbClr val="FF0000"/>
                </a:solidFill>
              </a:rPr>
              <a:t>linear interpolation</a:t>
            </a:r>
            <a:endParaRPr lang="hu-HU" dirty="0" smtClean="0">
              <a:solidFill>
                <a:srgbClr val="FF0000"/>
              </a:solidFill>
            </a:endParaRPr>
          </a:p>
        </p:txBody>
      </p:sp>
      <p:sp>
        <p:nvSpPr>
          <p:cNvPr id="36867" name="Line 3"/>
          <p:cNvSpPr>
            <a:spLocks noChangeShapeType="1"/>
          </p:cNvSpPr>
          <p:nvPr/>
        </p:nvSpPr>
        <p:spPr bwMode="auto">
          <a:xfrm>
            <a:off x="503238" y="5103813"/>
            <a:ext cx="297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4"/>
          <p:cNvSpPr>
            <a:spLocks noChangeShapeType="1"/>
          </p:cNvSpPr>
          <p:nvPr/>
        </p:nvSpPr>
        <p:spPr bwMode="auto">
          <a:xfrm flipV="1">
            <a:off x="503238" y="3808413"/>
            <a:ext cx="1981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69" name="Line 5"/>
          <p:cNvSpPr>
            <a:spLocks noChangeShapeType="1"/>
          </p:cNvSpPr>
          <p:nvPr/>
        </p:nvSpPr>
        <p:spPr bwMode="auto">
          <a:xfrm flipV="1">
            <a:off x="503238" y="2132013"/>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0" name="Freeform 6"/>
          <p:cNvSpPr>
            <a:spLocks/>
          </p:cNvSpPr>
          <p:nvPr/>
        </p:nvSpPr>
        <p:spPr bwMode="auto">
          <a:xfrm>
            <a:off x="1112838" y="2208213"/>
            <a:ext cx="2514600" cy="17526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6871" name="Freeform 7"/>
          <p:cNvSpPr>
            <a:spLocks/>
          </p:cNvSpPr>
          <p:nvPr/>
        </p:nvSpPr>
        <p:spPr bwMode="auto">
          <a:xfrm>
            <a:off x="1189038" y="4189413"/>
            <a:ext cx="2514600" cy="6858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6872" name="Text Box 8"/>
          <p:cNvSpPr txBox="1">
            <a:spLocks noChangeArrowheads="1"/>
          </p:cNvSpPr>
          <p:nvPr/>
        </p:nvSpPr>
        <p:spPr bwMode="auto">
          <a:xfrm>
            <a:off x="3502025" y="4849813"/>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36873" name="Text Box 9"/>
          <p:cNvSpPr txBox="1">
            <a:spLocks noChangeArrowheads="1"/>
          </p:cNvSpPr>
          <p:nvPr/>
        </p:nvSpPr>
        <p:spPr bwMode="auto">
          <a:xfrm>
            <a:off x="2484438" y="3656013"/>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36874" name="Text Box 10"/>
          <p:cNvSpPr txBox="1">
            <a:spLocks noChangeArrowheads="1"/>
          </p:cNvSpPr>
          <p:nvPr/>
        </p:nvSpPr>
        <p:spPr bwMode="auto">
          <a:xfrm>
            <a:off x="514350" y="205581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36875" name="Oval 11"/>
          <p:cNvSpPr>
            <a:spLocks noChangeArrowheads="1"/>
          </p:cNvSpPr>
          <p:nvPr/>
        </p:nvSpPr>
        <p:spPr bwMode="auto">
          <a:xfrm>
            <a:off x="2179638" y="4494213"/>
            <a:ext cx="3048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76" name="Line 12"/>
          <p:cNvSpPr>
            <a:spLocks noChangeShapeType="1"/>
          </p:cNvSpPr>
          <p:nvPr/>
        </p:nvSpPr>
        <p:spPr bwMode="auto">
          <a:xfrm flipH="1" flipV="1">
            <a:off x="2332038" y="2817813"/>
            <a:ext cx="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77" name="Rectangle 13"/>
          <p:cNvSpPr>
            <a:spLocks noChangeArrowheads="1"/>
          </p:cNvSpPr>
          <p:nvPr/>
        </p:nvSpPr>
        <p:spPr bwMode="auto">
          <a:xfrm>
            <a:off x="2759075" y="2130425"/>
            <a:ext cx="3306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hu-HU" altLang="hu-HU" sz="2800"/>
              <a:t>(</a:t>
            </a:r>
            <a:r>
              <a:rPr lang="hu-HU" altLang="hu-HU" sz="2800" i="1"/>
              <a:t>X,Y</a:t>
            </a:r>
            <a:r>
              <a:rPr lang="hu-HU" altLang="hu-HU" sz="2800"/>
              <a:t>)</a:t>
            </a:r>
            <a:r>
              <a:rPr lang="hu-HU" altLang="hu-HU" sz="2800" i="1"/>
              <a:t> = aX + bY + c</a:t>
            </a:r>
          </a:p>
        </p:txBody>
      </p:sp>
      <p:sp>
        <p:nvSpPr>
          <p:cNvPr id="36878" name="Freeform 15"/>
          <p:cNvSpPr>
            <a:spLocks/>
          </p:cNvSpPr>
          <p:nvPr/>
        </p:nvSpPr>
        <p:spPr bwMode="auto">
          <a:xfrm>
            <a:off x="5913438" y="1141413"/>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6879" name="Rectangle 16"/>
          <p:cNvSpPr>
            <a:spLocks noChangeArrowheads="1"/>
          </p:cNvSpPr>
          <p:nvPr/>
        </p:nvSpPr>
        <p:spPr bwMode="auto">
          <a:xfrm>
            <a:off x="6599238" y="31988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0" name="Rectangle 17"/>
          <p:cNvSpPr>
            <a:spLocks noChangeArrowheads="1"/>
          </p:cNvSpPr>
          <p:nvPr/>
        </p:nvSpPr>
        <p:spPr bwMode="auto">
          <a:xfrm>
            <a:off x="6904038" y="31988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1" name="Rectangle 18"/>
          <p:cNvSpPr>
            <a:spLocks noChangeArrowheads="1"/>
          </p:cNvSpPr>
          <p:nvPr/>
        </p:nvSpPr>
        <p:spPr bwMode="auto">
          <a:xfrm>
            <a:off x="6294438" y="31988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2" name="Rectangle 19"/>
          <p:cNvSpPr>
            <a:spLocks noChangeArrowheads="1"/>
          </p:cNvSpPr>
          <p:nvPr/>
        </p:nvSpPr>
        <p:spPr bwMode="auto">
          <a:xfrm>
            <a:off x="7208838" y="31988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3" name="Rectangle 20"/>
          <p:cNvSpPr>
            <a:spLocks noChangeArrowheads="1"/>
          </p:cNvSpPr>
          <p:nvPr/>
        </p:nvSpPr>
        <p:spPr bwMode="auto">
          <a:xfrm>
            <a:off x="6599238" y="35036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4" name="Rectangle 21"/>
          <p:cNvSpPr>
            <a:spLocks noChangeArrowheads="1"/>
          </p:cNvSpPr>
          <p:nvPr/>
        </p:nvSpPr>
        <p:spPr bwMode="auto">
          <a:xfrm>
            <a:off x="6904038" y="3503613"/>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85" name="Rectangle 22"/>
          <p:cNvSpPr>
            <a:spLocks noChangeArrowheads="1"/>
          </p:cNvSpPr>
          <p:nvPr/>
        </p:nvSpPr>
        <p:spPr bwMode="auto">
          <a:xfrm>
            <a:off x="4283075" y="4275138"/>
            <a:ext cx="1125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hu-HU" altLang="hu-HU" sz="2800"/>
              <a:t>(</a:t>
            </a:r>
            <a:r>
              <a:rPr lang="hu-HU" altLang="hu-HU" sz="2800" i="1"/>
              <a:t>X,Y</a:t>
            </a:r>
            <a:r>
              <a:rPr lang="hu-HU" altLang="hu-HU" sz="2800"/>
              <a:t>)</a:t>
            </a:r>
          </a:p>
        </p:txBody>
      </p:sp>
      <p:sp>
        <p:nvSpPr>
          <p:cNvPr id="36886" name="Line 23"/>
          <p:cNvSpPr>
            <a:spLocks noChangeShapeType="1"/>
          </p:cNvSpPr>
          <p:nvPr/>
        </p:nvSpPr>
        <p:spPr bwMode="auto">
          <a:xfrm flipV="1">
            <a:off x="5246688" y="3351213"/>
            <a:ext cx="1504950" cy="99695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7" name="Line 24"/>
          <p:cNvSpPr>
            <a:spLocks noChangeShapeType="1"/>
          </p:cNvSpPr>
          <p:nvPr/>
        </p:nvSpPr>
        <p:spPr bwMode="auto">
          <a:xfrm>
            <a:off x="5456238" y="3351213"/>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8" name="Line 25"/>
          <p:cNvSpPr>
            <a:spLocks noChangeShapeType="1"/>
          </p:cNvSpPr>
          <p:nvPr/>
        </p:nvSpPr>
        <p:spPr bwMode="auto">
          <a:xfrm flipV="1">
            <a:off x="5380038" y="3351213"/>
            <a:ext cx="1676400" cy="1752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6889" name="Rectangle 26"/>
          <p:cNvSpPr>
            <a:spLocks noChangeArrowheads="1"/>
          </p:cNvSpPr>
          <p:nvPr/>
        </p:nvSpPr>
        <p:spPr bwMode="auto">
          <a:xfrm>
            <a:off x="4694238" y="5129213"/>
            <a:ext cx="3479800" cy="5318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hu-HU" altLang="hu-HU" sz="2800"/>
              <a:t>(</a:t>
            </a:r>
            <a:r>
              <a:rPr lang="hu-HU" altLang="hu-HU" sz="2800" i="1"/>
              <a:t>X</a:t>
            </a:r>
            <a:r>
              <a:rPr lang="hu-HU" altLang="hu-HU" sz="2800"/>
              <a:t>+1,</a:t>
            </a:r>
            <a:r>
              <a:rPr lang="hu-HU" altLang="hu-HU" sz="2800" i="1"/>
              <a:t>Y</a:t>
            </a:r>
            <a:r>
              <a:rPr lang="hu-HU" altLang="hu-HU" sz="2800"/>
              <a:t>) = </a:t>
            </a:r>
            <a:r>
              <a:rPr lang="hu-HU" altLang="hu-HU" sz="2800" i="1"/>
              <a:t>Z</a:t>
            </a:r>
            <a:r>
              <a:rPr lang="hu-HU" altLang="hu-HU" sz="2800"/>
              <a:t>(</a:t>
            </a:r>
            <a:r>
              <a:rPr lang="hu-HU" altLang="hu-HU" sz="2800" i="1"/>
              <a:t>X,Y</a:t>
            </a:r>
            <a:r>
              <a:rPr lang="hu-HU" altLang="hu-HU" sz="2800"/>
              <a:t>) + </a:t>
            </a:r>
            <a:r>
              <a:rPr lang="hu-HU" altLang="hu-HU" sz="2800" i="1"/>
              <a:t>a</a:t>
            </a:r>
            <a:r>
              <a:rPr lang="hu-HU" altLang="hu-HU" sz="2800"/>
              <a:t> </a:t>
            </a:r>
          </a:p>
        </p:txBody>
      </p:sp>
      <p:sp>
        <p:nvSpPr>
          <p:cNvPr id="36890" name="Oval 27"/>
          <p:cNvSpPr>
            <a:spLocks noChangeArrowheads="1"/>
          </p:cNvSpPr>
          <p:nvPr/>
        </p:nvSpPr>
        <p:spPr bwMode="auto">
          <a:xfrm>
            <a:off x="3529013" y="3255963"/>
            <a:ext cx="204787" cy="176212"/>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91" name="Oval 28"/>
          <p:cNvSpPr>
            <a:spLocks noChangeArrowheads="1"/>
          </p:cNvSpPr>
          <p:nvPr/>
        </p:nvSpPr>
        <p:spPr bwMode="auto">
          <a:xfrm>
            <a:off x="1014413" y="3871913"/>
            <a:ext cx="204787" cy="176212"/>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92" name="Oval 29"/>
          <p:cNvSpPr>
            <a:spLocks noChangeArrowheads="1"/>
          </p:cNvSpPr>
          <p:nvPr/>
        </p:nvSpPr>
        <p:spPr bwMode="auto">
          <a:xfrm>
            <a:off x="2239963" y="2128838"/>
            <a:ext cx="204787" cy="176212"/>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6893" name="Rectangle 30"/>
          <p:cNvSpPr>
            <a:spLocks noChangeArrowheads="1"/>
          </p:cNvSpPr>
          <p:nvPr/>
        </p:nvSpPr>
        <p:spPr bwMode="auto">
          <a:xfrm>
            <a:off x="3203575" y="3449638"/>
            <a:ext cx="1576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1</a:t>
            </a:r>
            <a:r>
              <a:rPr lang="hu-HU" altLang="hu-HU" sz="2800"/>
              <a:t>,</a:t>
            </a:r>
            <a:r>
              <a:rPr lang="hu-HU" altLang="hu-HU" sz="2800" i="1"/>
              <a:t>Y</a:t>
            </a:r>
            <a:r>
              <a:rPr lang="hu-HU" altLang="hu-HU" sz="2800" baseline="-25000"/>
              <a:t>1</a:t>
            </a:r>
            <a:r>
              <a:rPr lang="hu-HU" altLang="hu-HU" sz="2800"/>
              <a:t>,</a:t>
            </a:r>
            <a:r>
              <a:rPr lang="hu-HU" altLang="hu-HU" sz="2800" i="1"/>
              <a:t>Z</a:t>
            </a:r>
            <a:r>
              <a:rPr lang="hu-HU" altLang="hu-HU" sz="2800" baseline="-25000"/>
              <a:t>1</a:t>
            </a:r>
            <a:r>
              <a:rPr lang="hu-HU" altLang="hu-HU" sz="2800"/>
              <a:t>)</a:t>
            </a:r>
          </a:p>
        </p:txBody>
      </p:sp>
      <p:sp>
        <p:nvSpPr>
          <p:cNvPr id="36894" name="Rectangle 31"/>
          <p:cNvSpPr>
            <a:spLocks noChangeArrowheads="1"/>
          </p:cNvSpPr>
          <p:nvPr/>
        </p:nvSpPr>
        <p:spPr bwMode="auto">
          <a:xfrm>
            <a:off x="998538" y="1622425"/>
            <a:ext cx="1576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2</a:t>
            </a:r>
            <a:r>
              <a:rPr lang="hu-HU" altLang="hu-HU" sz="2800"/>
              <a:t>,</a:t>
            </a:r>
            <a:r>
              <a:rPr lang="hu-HU" altLang="hu-HU" sz="2800" i="1"/>
              <a:t>Y</a:t>
            </a:r>
            <a:r>
              <a:rPr lang="hu-HU" altLang="hu-HU" sz="2800" baseline="-25000"/>
              <a:t>2</a:t>
            </a:r>
            <a:r>
              <a:rPr lang="hu-HU" altLang="hu-HU" sz="2800"/>
              <a:t>,</a:t>
            </a:r>
            <a:r>
              <a:rPr lang="hu-HU" altLang="hu-HU" sz="2800" i="1"/>
              <a:t>Z</a:t>
            </a:r>
            <a:r>
              <a:rPr lang="hu-HU" altLang="hu-HU" sz="2800" baseline="-25000"/>
              <a:t>2</a:t>
            </a:r>
            <a:r>
              <a:rPr lang="hu-HU" altLang="hu-HU" sz="2800"/>
              <a:t>)</a:t>
            </a:r>
          </a:p>
        </p:txBody>
      </p:sp>
      <p:sp>
        <p:nvSpPr>
          <p:cNvPr id="36895" name="Rectangle 32"/>
          <p:cNvSpPr>
            <a:spLocks noChangeArrowheads="1"/>
          </p:cNvSpPr>
          <p:nvPr/>
        </p:nvSpPr>
        <p:spPr bwMode="auto">
          <a:xfrm>
            <a:off x="449263" y="3998913"/>
            <a:ext cx="1576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3</a:t>
            </a:r>
            <a:r>
              <a:rPr lang="hu-HU" altLang="hu-HU" sz="2800"/>
              <a:t>,</a:t>
            </a:r>
            <a:r>
              <a:rPr lang="hu-HU" altLang="hu-HU" sz="2800" i="1"/>
              <a:t>Y</a:t>
            </a:r>
            <a:r>
              <a:rPr lang="hu-HU" altLang="hu-HU" sz="2800" baseline="-25000"/>
              <a:t>3</a:t>
            </a:r>
            <a:r>
              <a:rPr lang="hu-HU" altLang="hu-HU" sz="2800"/>
              <a:t>,</a:t>
            </a:r>
            <a:r>
              <a:rPr lang="hu-HU" altLang="hu-HU" sz="2800" i="1"/>
              <a:t>Z</a:t>
            </a:r>
            <a:r>
              <a:rPr lang="hu-HU" altLang="hu-HU" sz="2800" baseline="-25000"/>
              <a:t>3</a:t>
            </a:r>
            <a:r>
              <a:rPr lang="hu-HU" altLang="hu-HU" sz="280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pPr>
              <a:defRPr/>
            </a:pPr>
            <a:r>
              <a:rPr lang="hu-HU" dirty="0" err="1" smtClean="0">
                <a:solidFill>
                  <a:srgbClr val="FF0000"/>
                </a:solidFill>
              </a:rPr>
              <a:t>Z-interpol</a:t>
            </a:r>
            <a:r>
              <a:rPr lang="en-US" dirty="0" err="1" smtClean="0">
                <a:solidFill>
                  <a:srgbClr val="FF0000"/>
                </a:solidFill>
              </a:rPr>
              <a:t>ation</a:t>
            </a:r>
            <a:r>
              <a:rPr lang="en-US" dirty="0" smtClean="0">
                <a:solidFill>
                  <a:srgbClr val="FF0000"/>
                </a:solidFill>
              </a:rPr>
              <a:t> hardware</a:t>
            </a:r>
            <a:endParaRPr lang="hu-HU" dirty="0" smtClean="0">
              <a:solidFill>
                <a:srgbClr val="FF0000"/>
              </a:solidFill>
            </a:endParaRPr>
          </a:p>
        </p:txBody>
      </p:sp>
      <p:sp>
        <p:nvSpPr>
          <p:cNvPr id="37891" name="Rectangle 3"/>
          <p:cNvSpPr>
            <a:spLocks noChangeArrowheads="1"/>
          </p:cNvSpPr>
          <p:nvPr/>
        </p:nvSpPr>
        <p:spPr bwMode="auto">
          <a:xfrm>
            <a:off x="5486400" y="1828800"/>
            <a:ext cx="989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r>
              <a:rPr lang="hu-HU" altLang="hu-HU" sz="2400"/>
              <a:t>(</a:t>
            </a:r>
            <a:r>
              <a:rPr lang="hu-HU" altLang="hu-HU" sz="2400" i="1"/>
              <a:t>X,Y</a:t>
            </a:r>
            <a:r>
              <a:rPr lang="hu-HU" altLang="hu-HU" sz="2400"/>
              <a:t>)</a:t>
            </a:r>
          </a:p>
        </p:txBody>
      </p:sp>
      <p:sp>
        <p:nvSpPr>
          <p:cNvPr id="37892" name="Rectangle 4"/>
          <p:cNvSpPr>
            <a:spLocks noChangeArrowheads="1"/>
          </p:cNvSpPr>
          <p:nvPr/>
        </p:nvSpPr>
        <p:spPr bwMode="auto">
          <a:xfrm>
            <a:off x="1454150" y="2901950"/>
            <a:ext cx="22733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200" b="1" i="1" dirty="0"/>
              <a:t>X</a:t>
            </a:r>
            <a:r>
              <a:rPr lang="hu-HU" altLang="hu-HU" sz="2200" b="1" dirty="0"/>
              <a:t> </a:t>
            </a:r>
            <a:r>
              <a:rPr lang="en-US" altLang="hu-HU" sz="2200" b="1" dirty="0" smtClean="0"/>
              <a:t>counter</a:t>
            </a:r>
            <a:endParaRPr lang="hu-HU" altLang="hu-HU" sz="2200" b="1" dirty="0"/>
          </a:p>
        </p:txBody>
      </p:sp>
      <p:sp>
        <p:nvSpPr>
          <p:cNvPr id="37893" name="Rectangle 5"/>
          <p:cNvSpPr>
            <a:spLocks noChangeArrowheads="1"/>
          </p:cNvSpPr>
          <p:nvPr/>
        </p:nvSpPr>
        <p:spPr bwMode="auto">
          <a:xfrm>
            <a:off x="4197350" y="2901950"/>
            <a:ext cx="3568700" cy="596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200" b="1" i="1" dirty="0"/>
              <a:t>Z</a:t>
            </a:r>
            <a:r>
              <a:rPr lang="hu-HU" altLang="hu-HU" sz="2200" b="1" dirty="0"/>
              <a:t> </a:t>
            </a:r>
            <a:r>
              <a:rPr lang="en-US" altLang="hu-HU" sz="2200" b="1" dirty="0" smtClean="0"/>
              <a:t>register</a:t>
            </a:r>
            <a:endParaRPr lang="hu-HU" altLang="hu-HU" sz="2200" b="1" dirty="0"/>
          </a:p>
        </p:txBody>
      </p:sp>
      <p:sp>
        <p:nvSpPr>
          <p:cNvPr id="37894" name="Freeform 6"/>
          <p:cNvSpPr>
            <a:spLocks/>
          </p:cNvSpPr>
          <p:nvPr/>
        </p:nvSpPr>
        <p:spPr bwMode="auto">
          <a:xfrm>
            <a:off x="4343400" y="4191000"/>
            <a:ext cx="3582988" cy="839788"/>
          </a:xfrm>
          <a:custGeom>
            <a:avLst/>
            <a:gdLst>
              <a:gd name="T0" fmla="*/ 2147483647 w 2257"/>
              <a:gd name="T1" fmla="*/ 0 h 529"/>
              <a:gd name="T2" fmla="*/ 0 w 2257"/>
              <a:gd name="T3" fmla="*/ 2147483647 h 529"/>
              <a:gd name="T4" fmla="*/ 2147483647 w 2257"/>
              <a:gd name="T5" fmla="*/ 2147483647 h 529"/>
              <a:gd name="T6" fmla="*/ 2147483647 w 2257"/>
              <a:gd name="T7" fmla="*/ 0 h 529"/>
              <a:gd name="T8" fmla="*/ 2147483647 w 2257"/>
              <a:gd name="T9" fmla="*/ 0 h 529"/>
              <a:gd name="T10" fmla="*/ 0 60000 65536"/>
              <a:gd name="T11" fmla="*/ 0 60000 65536"/>
              <a:gd name="T12" fmla="*/ 0 60000 65536"/>
              <a:gd name="T13" fmla="*/ 0 60000 65536"/>
              <a:gd name="T14" fmla="*/ 0 60000 65536"/>
              <a:gd name="T15" fmla="*/ 0 w 2257"/>
              <a:gd name="T16" fmla="*/ 0 h 529"/>
              <a:gd name="T17" fmla="*/ 2257 w 2257"/>
              <a:gd name="T18" fmla="*/ 529 h 529"/>
            </a:gdLst>
            <a:ahLst/>
            <a:cxnLst>
              <a:cxn ang="T10">
                <a:pos x="T0" y="T1"/>
              </a:cxn>
              <a:cxn ang="T11">
                <a:pos x="T2" y="T3"/>
              </a:cxn>
              <a:cxn ang="T12">
                <a:pos x="T4" y="T5"/>
              </a:cxn>
              <a:cxn ang="T13">
                <a:pos x="T6" y="T7"/>
              </a:cxn>
              <a:cxn ang="T14">
                <a:pos x="T8" y="T9"/>
              </a:cxn>
            </a:cxnLst>
            <a:rect l="T15" t="T16" r="T17" b="T18"/>
            <a:pathLst>
              <a:path w="2257" h="529">
                <a:moveTo>
                  <a:pt x="384" y="0"/>
                </a:moveTo>
                <a:lnTo>
                  <a:pt x="0" y="528"/>
                </a:lnTo>
                <a:lnTo>
                  <a:pt x="2256" y="528"/>
                </a:lnTo>
                <a:lnTo>
                  <a:pt x="1824" y="0"/>
                </a:lnTo>
                <a:lnTo>
                  <a:pt x="384" y="0"/>
                </a:lnTo>
              </a:path>
            </a:pathLst>
          </a:custGeom>
          <a:noFill/>
          <a:ln w="127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5" name="Line 8"/>
          <p:cNvSpPr>
            <a:spLocks noChangeShapeType="1"/>
          </p:cNvSpPr>
          <p:nvPr/>
        </p:nvSpPr>
        <p:spPr bwMode="auto">
          <a:xfrm flipV="1">
            <a:off x="2590800" y="2355850"/>
            <a:ext cx="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6" name="Line 9"/>
          <p:cNvSpPr>
            <a:spLocks noChangeShapeType="1"/>
          </p:cNvSpPr>
          <p:nvPr/>
        </p:nvSpPr>
        <p:spPr bwMode="auto">
          <a:xfrm flipV="1">
            <a:off x="5867400" y="2362200"/>
            <a:ext cx="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7" name="Line 11"/>
          <p:cNvSpPr>
            <a:spLocks noChangeShapeType="1"/>
          </p:cNvSpPr>
          <p:nvPr/>
        </p:nvSpPr>
        <p:spPr bwMode="auto">
          <a:xfrm flipV="1">
            <a:off x="6119813" y="3500438"/>
            <a:ext cx="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898" name="Freeform 12"/>
          <p:cNvSpPr>
            <a:spLocks/>
          </p:cNvSpPr>
          <p:nvPr/>
        </p:nvSpPr>
        <p:spPr bwMode="auto">
          <a:xfrm>
            <a:off x="5867400" y="2590800"/>
            <a:ext cx="2362200" cy="2973388"/>
          </a:xfrm>
          <a:custGeom>
            <a:avLst/>
            <a:gdLst>
              <a:gd name="T0" fmla="*/ 0 w 1345"/>
              <a:gd name="T1" fmla="*/ 2147483647 h 1873"/>
              <a:gd name="T2" fmla="*/ 0 w 1345"/>
              <a:gd name="T3" fmla="*/ 0 h 1873"/>
              <a:gd name="T4" fmla="*/ 2147483647 w 1345"/>
              <a:gd name="T5" fmla="*/ 0 h 1873"/>
              <a:gd name="T6" fmla="*/ 2147483647 w 1345"/>
              <a:gd name="T7" fmla="*/ 2147483647 h 1873"/>
              <a:gd name="T8" fmla="*/ 2147483647 w 1345"/>
              <a:gd name="T9" fmla="*/ 2147483647 h 1873"/>
              <a:gd name="T10" fmla="*/ 2147483647 w 1345"/>
              <a:gd name="T11" fmla="*/ 2147483647 h 1873"/>
              <a:gd name="T12" fmla="*/ 0 60000 65536"/>
              <a:gd name="T13" fmla="*/ 0 60000 65536"/>
              <a:gd name="T14" fmla="*/ 0 60000 65536"/>
              <a:gd name="T15" fmla="*/ 0 60000 65536"/>
              <a:gd name="T16" fmla="*/ 0 60000 65536"/>
              <a:gd name="T17" fmla="*/ 0 60000 65536"/>
              <a:gd name="T18" fmla="*/ 0 w 1345"/>
              <a:gd name="T19" fmla="*/ 0 h 1873"/>
              <a:gd name="T20" fmla="*/ 1345 w 1345"/>
              <a:gd name="T21" fmla="*/ 1873 h 1873"/>
            </a:gdLst>
            <a:ahLst/>
            <a:cxnLst>
              <a:cxn ang="T12">
                <a:pos x="T0" y="T1"/>
              </a:cxn>
              <a:cxn ang="T13">
                <a:pos x="T2" y="T3"/>
              </a:cxn>
              <a:cxn ang="T14">
                <a:pos x="T4" y="T5"/>
              </a:cxn>
              <a:cxn ang="T15">
                <a:pos x="T6" y="T7"/>
              </a:cxn>
              <a:cxn ang="T16">
                <a:pos x="T8" y="T9"/>
              </a:cxn>
              <a:cxn ang="T17">
                <a:pos x="T10" y="T11"/>
              </a:cxn>
            </a:cxnLst>
            <a:rect l="T18" t="T19" r="T20" b="T21"/>
            <a:pathLst>
              <a:path w="1345" h="1873">
                <a:moveTo>
                  <a:pt x="0" y="192"/>
                </a:moveTo>
                <a:lnTo>
                  <a:pt x="0" y="0"/>
                </a:lnTo>
                <a:lnTo>
                  <a:pt x="1344" y="0"/>
                </a:lnTo>
                <a:lnTo>
                  <a:pt x="1344" y="1872"/>
                </a:lnTo>
                <a:lnTo>
                  <a:pt x="768" y="1872"/>
                </a:lnTo>
                <a:lnTo>
                  <a:pt x="768" y="1536"/>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899" name="Line 13"/>
          <p:cNvSpPr>
            <a:spLocks noChangeShapeType="1"/>
          </p:cNvSpPr>
          <p:nvPr/>
        </p:nvSpPr>
        <p:spPr bwMode="auto">
          <a:xfrm flipV="1">
            <a:off x="4973638" y="5016500"/>
            <a:ext cx="0" cy="6985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0" name="Rectangle 15"/>
          <p:cNvSpPr>
            <a:spLocks noChangeArrowheads="1"/>
          </p:cNvSpPr>
          <p:nvPr/>
        </p:nvSpPr>
        <p:spPr bwMode="auto">
          <a:xfrm>
            <a:off x="4830763" y="5715000"/>
            <a:ext cx="3206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200" b="1" i="1"/>
              <a:t>a</a:t>
            </a:r>
          </a:p>
        </p:txBody>
      </p:sp>
      <p:sp>
        <p:nvSpPr>
          <p:cNvPr id="37901" name="Rectangle 17"/>
          <p:cNvSpPr>
            <a:spLocks noChangeArrowheads="1"/>
          </p:cNvSpPr>
          <p:nvPr/>
        </p:nvSpPr>
        <p:spPr bwMode="auto">
          <a:xfrm>
            <a:off x="2438400" y="1828800"/>
            <a:ext cx="366713"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200" b="1" i="1"/>
              <a:t>X</a:t>
            </a:r>
          </a:p>
        </p:txBody>
      </p:sp>
      <p:sp>
        <p:nvSpPr>
          <p:cNvPr id="37902" name="Freeform 19"/>
          <p:cNvSpPr>
            <a:spLocks/>
          </p:cNvSpPr>
          <p:nvPr/>
        </p:nvSpPr>
        <p:spPr bwMode="auto">
          <a:xfrm>
            <a:off x="762000" y="3505200"/>
            <a:ext cx="3430588" cy="534988"/>
          </a:xfrm>
          <a:custGeom>
            <a:avLst/>
            <a:gdLst>
              <a:gd name="T0" fmla="*/ 0 w 2161"/>
              <a:gd name="T1" fmla="*/ 2147483647 h 337"/>
              <a:gd name="T2" fmla="*/ 2147483647 w 2161"/>
              <a:gd name="T3" fmla="*/ 2147483647 h 337"/>
              <a:gd name="T4" fmla="*/ 2147483647 w 2161"/>
              <a:gd name="T5" fmla="*/ 2147483647 h 337"/>
              <a:gd name="T6" fmla="*/ 2147483647 w 2161"/>
              <a:gd name="T7" fmla="*/ 2147483647 h 337"/>
              <a:gd name="T8" fmla="*/ 2147483647 w 2161"/>
              <a:gd name="T9" fmla="*/ 2147483647 h 337"/>
              <a:gd name="T10" fmla="*/ 2147483647 w 2161"/>
              <a:gd name="T11" fmla="*/ 2147483647 h 337"/>
              <a:gd name="T12" fmla="*/ 2147483647 w 2161"/>
              <a:gd name="T13" fmla="*/ 2147483647 h 337"/>
              <a:gd name="T14" fmla="*/ 2147483647 w 2161"/>
              <a:gd name="T15" fmla="*/ 2147483647 h 337"/>
              <a:gd name="T16" fmla="*/ 2147483647 w 2161"/>
              <a:gd name="T17" fmla="*/ 2147483647 h 337"/>
              <a:gd name="T18" fmla="*/ 2147483647 w 2161"/>
              <a:gd name="T19" fmla="*/ 2147483647 h 337"/>
              <a:gd name="T20" fmla="*/ 2147483647 w 2161"/>
              <a:gd name="T21" fmla="*/ 2147483647 h 337"/>
              <a:gd name="T22" fmla="*/ 2147483647 w 2161"/>
              <a:gd name="T23" fmla="*/ 2147483647 h 337"/>
              <a:gd name="T24" fmla="*/ 2147483647 w 2161"/>
              <a:gd name="T25" fmla="*/ 2147483647 h 337"/>
              <a:gd name="T26" fmla="*/ 2147483647 w 2161"/>
              <a:gd name="T27" fmla="*/ 2147483647 h 337"/>
              <a:gd name="T28" fmla="*/ 2147483647 w 2161"/>
              <a:gd name="T29" fmla="*/ 2147483647 h 337"/>
              <a:gd name="T30" fmla="*/ 2147483647 w 2161"/>
              <a:gd name="T31" fmla="*/ 2147483647 h 337"/>
              <a:gd name="T32" fmla="*/ 2147483647 w 2161"/>
              <a:gd name="T33" fmla="*/ 2147483647 h 337"/>
              <a:gd name="T34" fmla="*/ 2147483647 w 2161"/>
              <a:gd name="T35" fmla="*/ 2147483647 h 337"/>
              <a:gd name="T36" fmla="*/ 2147483647 w 2161"/>
              <a:gd name="T37" fmla="*/ 2147483647 h 337"/>
              <a:gd name="T38" fmla="*/ 2147483647 w 2161"/>
              <a:gd name="T39" fmla="*/ 2147483647 h 337"/>
              <a:gd name="T40" fmla="*/ 2147483647 w 2161"/>
              <a:gd name="T41" fmla="*/ 2147483647 h 337"/>
              <a:gd name="T42" fmla="*/ 2147483647 w 2161"/>
              <a:gd name="T43" fmla="*/ 2147483647 h 337"/>
              <a:gd name="T44" fmla="*/ 2147483647 w 2161"/>
              <a:gd name="T45" fmla="*/ 2147483647 h 337"/>
              <a:gd name="T46" fmla="*/ 2147483647 w 2161"/>
              <a:gd name="T47" fmla="*/ 2147483647 h 337"/>
              <a:gd name="T48" fmla="*/ 2147483647 w 2161"/>
              <a:gd name="T49" fmla="*/ 2147483647 h 337"/>
              <a:gd name="T50" fmla="*/ 2147483647 w 2161"/>
              <a:gd name="T51" fmla="*/ 2147483647 h 337"/>
              <a:gd name="T52" fmla="*/ 2147483647 w 2161"/>
              <a:gd name="T53" fmla="*/ 2147483647 h 337"/>
              <a:gd name="T54" fmla="*/ 2147483647 w 2161"/>
              <a:gd name="T55" fmla="*/ 2147483647 h 337"/>
              <a:gd name="T56" fmla="*/ 2147483647 w 2161"/>
              <a:gd name="T57" fmla="*/ 0 h 33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161"/>
              <a:gd name="T88" fmla="*/ 0 h 337"/>
              <a:gd name="T89" fmla="*/ 2161 w 2161"/>
              <a:gd name="T90" fmla="*/ 337 h 33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161" h="337">
                <a:moveTo>
                  <a:pt x="0" y="336"/>
                </a:moveTo>
                <a:lnTo>
                  <a:pt x="39" y="335"/>
                </a:lnTo>
                <a:lnTo>
                  <a:pt x="102" y="335"/>
                </a:lnTo>
                <a:lnTo>
                  <a:pt x="186" y="335"/>
                </a:lnTo>
                <a:lnTo>
                  <a:pt x="291" y="335"/>
                </a:lnTo>
                <a:lnTo>
                  <a:pt x="355" y="335"/>
                </a:lnTo>
                <a:lnTo>
                  <a:pt x="397" y="335"/>
                </a:lnTo>
                <a:lnTo>
                  <a:pt x="555" y="335"/>
                </a:lnTo>
                <a:lnTo>
                  <a:pt x="681" y="335"/>
                </a:lnTo>
                <a:lnTo>
                  <a:pt x="765" y="335"/>
                </a:lnTo>
                <a:lnTo>
                  <a:pt x="797" y="335"/>
                </a:lnTo>
                <a:lnTo>
                  <a:pt x="881" y="335"/>
                </a:lnTo>
                <a:lnTo>
                  <a:pt x="944" y="335"/>
                </a:lnTo>
                <a:lnTo>
                  <a:pt x="1007" y="335"/>
                </a:lnTo>
                <a:lnTo>
                  <a:pt x="1049" y="335"/>
                </a:lnTo>
                <a:lnTo>
                  <a:pt x="1112" y="335"/>
                </a:lnTo>
                <a:lnTo>
                  <a:pt x="1197" y="335"/>
                </a:lnTo>
                <a:lnTo>
                  <a:pt x="1260" y="335"/>
                </a:lnTo>
                <a:lnTo>
                  <a:pt x="1302" y="335"/>
                </a:lnTo>
                <a:lnTo>
                  <a:pt x="1355" y="335"/>
                </a:lnTo>
                <a:lnTo>
                  <a:pt x="1460" y="335"/>
                </a:lnTo>
                <a:lnTo>
                  <a:pt x="1544" y="335"/>
                </a:lnTo>
                <a:lnTo>
                  <a:pt x="1607" y="335"/>
                </a:lnTo>
                <a:lnTo>
                  <a:pt x="1639" y="335"/>
                </a:lnTo>
                <a:lnTo>
                  <a:pt x="1723" y="335"/>
                </a:lnTo>
                <a:lnTo>
                  <a:pt x="1755" y="335"/>
                </a:lnTo>
                <a:lnTo>
                  <a:pt x="1797" y="335"/>
                </a:lnTo>
                <a:lnTo>
                  <a:pt x="1839" y="335"/>
                </a:lnTo>
                <a:lnTo>
                  <a:pt x="2160" y="0"/>
                </a:lnTo>
              </a:path>
            </a:pathLst>
          </a:custGeom>
          <a:noFill/>
          <a:ln w="12700"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7903" name="Line 20"/>
          <p:cNvSpPr>
            <a:spLocks noChangeShapeType="1"/>
          </p:cNvSpPr>
          <p:nvPr/>
        </p:nvSpPr>
        <p:spPr bwMode="auto">
          <a:xfrm flipV="1">
            <a:off x="996950" y="3498850"/>
            <a:ext cx="444500" cy="5461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7904" name="Text Box 22"/>
          <p:cNvSpPr txBox="1">
            <a:spLocks noChangeArrowheads="1"/>
          </p:cNvSpPr>
          <p:nvPr/>
        </p:nvSpPr>
        <p:spPr bwMode="auto">
          <a:xfrm>
            <a:off x="5791200" y="4267200"/>
            <a:ext cx="4540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3600">
                <a:latin typeface="Symbol" pitchFamily="18" charset="2"/>
              </a:rPr>
              <a:t>S</a:t>
            </a:r>
            <a:endParaRPr lang="hu-HU" altLang="hu-HU" sz="2400"/>
          </a:p>
        </p:txBody>
      </p:sp>
      <p:sp>
        <p:nvSpPr>
          <p:cNvPr id="37905" name="Rectangle 23"/>
          <p:cNvSpPr>
            <a:spLocks noChangeArrowheads="1"/>
          </p:cNvSpPr>
          <p:nvPr/>
        </p:nvSpPr>
        <p:spPr bwMode="auto">
          <a:xfrm>
            <a:off x="4419600" y="5715000"/>
            <a:ext cx="1163638" cy="423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7906" name="Text Box 24"/>
          <p:cNvSpPr txBox="1">
            <a:spLocks noChangeArrowheads="1"/>
          </p:cNvSpPr>
          <p:nvPr/>
        </p:nvSpPr>
        <p:spPr bwMode="auto">
          <a:xfrm>
            <a:off x="647700" y="4097338"/>
            <a:ext cx="793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CLK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Line 4"/>
          <p:cNvSpPr>
            <a:spLocks noChangeShapeType="1"/>
          </p:cNvSpPr>
          <p:nvPr/>
        </p:nvSpPr>
        <p:spPr bwMode="auto">
          <a:xfrm>
            <a:off x="395288" y="3968750"/>
            <a:ext cx="2971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5" name="Line 5"/>
          <p:cNvSpPr>
            <a:spLocks noChangeShapeType="1"/>
          </p:cNvSpPr>
          <p:nvPr/>
        </p:nvSpPr>
        <p:spPr bwMode="auto">
          <a:xfrm flipV="1">
            <a:off x="395288" y="2673350"/>
            <a:ext cx="19812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6" name="Line 6"/>
          <p:cNvSpPr>
            <a:spLocks noChangeShapeType="1"/>
          </p:cNvSpPr>
          <p:nvPr/>
        </p:nvSpPr>
        <p:spPr bwMode="auto">
          <a:xfrm flipV="1">
            <a:off x="395288" y="996950"/>
            <a:ext cx="0" cy="2971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17" name="Freeform 7"/>
          <p:cNvSpPr>
            <a:spLocks/>
          </p:cNvSpPr>
          <p:nvPr/>
        </p:nvSpPr>
        <p:spPr bwMode="auto">
          <a:xfrm>
            <a:off x="1004888" y="1073150"/>
            <a:ext cx="2514600" cy="17526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8918" name="Freeform 8"/>
          <p:cNvSpPr>
            <a:spLocks/>
          </p:cNvSpPr>
          <p:nvPr/>
        </p:nvSpPr>
        <p:spPr bwMode="auto">
          <a:xfrm>
            <a:off x="1081088" y="3054350"/>
            <a:ext cx="2514600" cy="685800"/>
          </a:xfrm>
          <a:custGeom>
            <a:avLst/>
            <a:gdLst>
              <a:gd name="T0" fmla="*/ 0 w 1584"/>
              <a:gd name="T1" fmla="*/ 2147483647 h 1104"/>
              <a:gd name="T2" fmla="*/ 2147483647 w 1584"/>
              <a:gd name="T3" fmla="*/ 2147483647 h 1104"/>
              <a:gd name="T4" fmla="*/ 2147483647 w 1584"/>
              <a:gd name="T5" fmla="*/ 0 h 1104"/>
              <a:gd name="T6" fmla="*/ 0 w 1584"/>
              <a:gd name="T7" fmla="*/ 2147483647 h 1104"/>
              <a:gd name="T8" fmla="*/ 0 60000 65536"/>
              <a:gd name="T9" fmla="*/ 0 60000 65536"/>
              <a:gd name="T10" fmla="*/ 0 60000 65536"/>
              <a:gd name="T11" fmla="*/ 0 60000 65536"/>
              <a:gd name="T12" fmla="*/ 0 w 1584"/>
              <a:gd name="T13" fmla="*/ 0 h 1104"/>
              <a:gd name="T14" fmla="*/ 1584 w 1584"/>
              <a:gd name="T15" fmla="*/ 1104 h 1104"/>
            </a:gdLst>
            <a:ahLst/>
            <a:cxnLst>
              <a:cxn ang="T8">
                <a:pos x="T0" y="T1"/>
              </a:cxn>
              <a:cxn ang="T9">
                <a:pos x="T2" y="T3"/>
              </a:cxn>
              <a:cxn ang="T10">
                <a:pos x="T4" y="T5"/>
              </a:cxn>
              <a:cxn ang="T11">
                <a:pos x="T6" y="T7"/>
              </a:cxn>
            </a:cxnLst>
            <a:rect l="T12" t="T13" r="T14" b="T15"/>
            <a:pathLst>
              <a:path w="1584" h="1104">
                <a:moveTo>
                  <a:pt x="0" y="1104"/>
                </a:moveTo>
                <a:lnTo>
                  <a:pt x="1584" y="720"/>
                </a:lnTo>
                <a:lnTo>
                  <a:pt x="768" y="0"/>
                </a:lnTo>
                <a:lnTo>
                  <a:pt x="0" y="1104"/>
                </a:lnTo>
                <a:close/>
              </a:path>
            </a:pathLst>
          </a:custGeom>
          <a:solidFill>
            <a:schemeClr val="accent1">
              <a:alpha val="50195"/>
            </a:schemeClr>
          </a:solidFill>
          <a:ln w="12700" cap="flat" cmpd="sng">
            <a:solidFill>
              <a:schemeClr val="tx1"/>
            </a:solidFill>
            <a:prstDash val="solid"/>
            <a:round/>
            <a:headEnd/>
            <a:tailEnd/>
          </a:ln>
        </p:spPr>
        <p:txBody>
          <a:bodyPr wrap="none" anchor="ctr"/>
          <a:lstStyle/>
          <a:p>
            <a:endParaRPr lang="en-US"/>
          </a:p>
        </p:txBody>
      </p:sp>
      <p:sp>
        <p:nvSpPr>
          <p:cNvPr id="38919" name="Text Box 9"/>
          <p:cNvSpPr txBox="1">
            <a:spLocks noChangeArrowheads="1"/>
          </p:cNvSpPr>
          <p:nvPr/>
        </p:nvSpPr>
        <p:spPr bwMode="auto">
          <a:xfrm>
            <a:off x="3240088" y="353695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X</a:t>
            </a:r>
          </a:p>
        </p:txBody>
      </p:sp>
      <p:sp>
        <p:nvSpPr>
          <p:cNvPr id="38920" name="Text Box 10"/>
          <p:cNvSpPr txBox="1">
            <a:spLocks noChangeArrowheads="1"/>
          </p:cNvSpPr>
          <p:nvPr/>
        </p:nvSpPr>
        <p:spPr bwMode="auto">
          <a:xfrm>
            <a:off x="2376488" y="252095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Y</a:t>
            </a:r>
          </a:p>
        </p:txBody>
      </p:sp>
      <p:sp>
        <p:nvSpPr>
          <p:cNvPr id="38921" name="Text Box 11"/>
          <p:cNvSpPr txBox="1">
            <a:spLocks noChangeArrowheads="1"/>
          </p:cNvSpPr>
          <p:nvPr/>
        </p:nvSpPr>
        <p:spPr bwMode="auto">
          <a:xfrm>
            <a:off x="0" y="944563"/>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i="1"/>
              <a:t>Z</a:t>
            </a:r>
          </a:p>
        </p:txBody>
      </p:sp>
      <p:sp>
        <p:nvSpPr>
          <p:cNvPr id="38922" name="Oval 12"/>
          <p:cNvSpPr>
            <a:spLocks noChangeArrowheads="1"/>
          </p:cNvSpPr>
          <p:nvPr/>
        </p:nvSpPr>
        <p:spPr bwMode="auto">
          <a:xfrm>
            <a:off x="2071688" y="3359150"/>
            <a:ext cx="304800" cy="762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3" name="Line 13"/>
          <p:cNvSpPr>
            <a:spLocks noChangeShapeType="1"/>
          </p:cNvSpPr>
          <p:nvPr/>
        </p:nvSpPr>
        <p:spPr bwMode="auto">
          <a:xfrm flipH="1" flipV="1">
            <a:off x="2224088" y="1682750"/>
            <a:ext cx="0" cy="175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24" name="Rectangle 14"/>
          <p:cNvSpPr>
            <a:spLocks noChangeArrowheads="1"/>
          </p:cNvSpPr>
          <p:nvPr/>
        </p:nvSpPr>
        <p:spPr bwMode="auto">
          <a:xfrm>
            <a:off x="179388" y="4149725"/>
            <a:ext cx="330676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hu-HU" altLang="hu-HU" sz="2800"/>
              <a:t>(</a:t>
            </a:r>
            <a:r>
              <a:rPr lang="hu-HU" altLang="hu-HU" sz="2800" i="1"/>
              <a:t>X,Y</a:t>
            </a:r>
            <a:r>
              <a:rPr lang="hu-HU" altLang="hu-HU" sz="2800"/>
              <a:t>)</a:t>
            </a:r>
            <a:r>
              <a:rPr lang="hu-HU" altLang="hu-HU" sz="2800" i="1"/>
              <a:t> = aX + bY + c</a:t>
            </a:r>
          </a:p>
          <a:p>
            <a:pPr>
              <a:spcBef>
                <a:spcPct val="0"/>
              </a:spcBef>
              <a:buClrTx/>
              <a:buSzTx/>
              <a:buFontTx/>
              <a:buNone/>
            </a:pPr>
            <a:r>
              <a:rPr lang="hu-HU" altLang="hu-HU" sz="2800" i="1"/>
              <a:t>n</a:t>
            </a:r>
            <a:r>
              <a:rPr lang="hu-HU" altLang="hu-HU" sz="2800" i="1" baseline="-25000"/>
              <a:t>x</a:t>
            </a:r>
            <a:r>
              <a:rPr lang="hu-HU" altLang="hu-HU" sz="2800" i="1"/>
              <a:t>X+n</a:t>
            </a:r>
            <a:r>
              <a:rPr lang="hu-HU" altLang="hu-HU" sz="2800" i="1" baseline="-25000"/>
              <a:t>y</a:t>
            </a:r>
            <a:r>
              <a:rPr lang="hu-HU" altLang="hu-HU" sz="2800" i="1"/>
              <a:t>Y+n</a:t>
            </a:r>
            <a:r>
              <a:rPr lang="hu-HU" altLang="hu-HU" sz="2800" i="1" baseline="-25000"/>
              <a:t>z</a:t>
            </a:r>
            <a:r>
              <a:rPr lang="hu-HU" altLang="hu-HU" sz="2800" i="1"/>
              <a:t>Z+d </a:t>
            </a:r>
            <a:r>
              <a:rPr lang="hu-HU" altLang="hu-HU" sz="2800"/>
              <a:t>= 0</a:t>
            </a:r>
          </a:p>
        </p:txBody>
      </p:sp>
      <p:sp>
        <p:nvSpPr>
          <p:cNvPr id="38925" name="Oval 15"/>
          <p:cNvSpPr>
            <a:spLocks noChangeArrowheads="1"/>
          </p:cNvSpPr>
          <p:nvPr/>
        </p:nvSpPr>
        <p:spPr bwMode="auto">
          <a:xfrm>
            <a:off x="3421063" y="2120900"/>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6" name="Oval 16"/>
          <p:cNvSpPr>
            <a:spLocks noChangeArrowheads="1"/>
          </p:cNvSpPr>
          <p:nvPr/>
        </p:nvSpPr>
        <p:spPr bwMode="auto">
          <a:xfrm>
            <a:off x="906463" y="2736850"/>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7" name="Oval 17"/>
          <p:cNvSpPr>
            <a:spLocks noChangeArrowheads="1"/>
          </p:cNvSpPr>
          <p:nvPr/>
        </p:nvSpPr>
        <p:spPr bwMode="auto">
          <a:xfrm>
            <a:off x="2132013" y="993775"/>
            <a:ext cx="204787" cy="176213"/>
          </a:xfrm>
          <a:prstGeom prst="ellipse">
            <a:avLst/>
          </a:prstGeom>
          <a:solidFill>
            <a:schemeClr val="accent2"/>
          </a:solidFill>
          <a:ln w="12700">
            <a:solidFill>
              <a:schemeClr val="accent2"/>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28" name="Rectangle 18"/>
          <p:cNvSpPr>
            <a:spLocks noChangeArrowheads="1"/>
          </p:cNvSpPr>
          <p:nvPr/>
        </p:nvSpPr>
        <p:spPr bwMode="auto">
          <a:xfrm>
            <a:off x="2700338" y="2241550"/>
            <a:ext cx="1576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1</a:t>
            </a:r>
            <a:r>
              <a:rPr lang="hu-HU" altLang="hu-HU" sz="2800"/>
              <a:t>,</a:t>
            </a:r>
            <a:r>
              <a:rPr lang="hu-HU" altLang="hu-HU" sz="2800" i="1"/>
              <a:t>Y</a:t>
            </a:r>
            <a:r>
              <a:rPr lang="hu-HU" altLang="hu-HU" sz="2800" baseline="-25000"/>
              <a:t>1</a:t>
            </a:r>
            <a:r>
              <a:rPr lang="hu-HU" altLang="hu-HU" sz="2800"/>
              <a:t>,</a:t>
            </a:r>
            <a:r>
              <a:rPr lang="hu-HU" altLang="hu-HU" sz="2800" i="1"/>
              <a:t>Z</a:t>
            </a:r>
            <a:r>
              <a:rPr lang="hu-HU" altLang="hu-HU" sz="2800" baseline="-25000"/>
              <a:t>1</a:t>
            </a:r>
            <a:r>
              <a:rPr lang="hu-HU" altLang="hu-HU" sz="2800"/>
              <a:t>)</a:t>
            </a:r>
          </a:p>
        </p:txBody>
      </p:sp>
      <p:sp>
        <p:nvSpPr>
          <p:cNvPr id="38929" name="Rectangle 19"/>
          <p:cNvSpPr>
            <a:spLocks noChangeArrowheads="1"/>
          </p:cNvSpPr>
          <p:nvPr/>
        </p:nvSpPr>
        <p:spPr bwMode="auto">
          <a:xfrm>
            <a:off x="611188" y="728663"/>
            <a:ext cx="1576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2</a:t>
            </a:r>
            <a:r>
              <a:rPr lang="hu-HU" altLang="hu-HU" sz="2800"/>
              <a:t>,</a:t>
            </a:r>
            <a:r>
              <a:rPr lang="hu-HU" altLang="hu-HU" sz="2800" i="1"/>
              <a:t>Y</a:t>
            </a:r>
            <a:r>
              <a:rPr lang="hu-HU" altLang="hu-HU" sz="2800" baseline="-25000"/>
              <a:t>2</a:t>
            </a:r>
            <a:r>
              <a:rPr lang="hu-HU" altLang="hu-HU" sz="2800"/>
              <a:t>,</a:t>
            </a:r>
            <a:r>
              <a:rPr lang="hu-HU" altLang="hu-HU" sz="2800" i="1"/>
              <a:t>Z</a:t>
            </a:r>
            <a:r>
              <a:rPr lang="hu-HU" altLang="hu-HU" sz="2800" baseline="-25000"/>
              <a:t>2</a:t>
            </a:r>
            <a:r>
              <a:rPr lang="hu-HU" altLang="hu-HU" sz="2800"/>
              <a:t>)</a:t>
            </a:r>
          </a:p>
        </p:txBody>
      </p:sp>
      <p:sp>
        <p:nvSpPr>
          <p:cNvPr id="38930" name="Rectangle 20"/>
          <p:cNvSpPr>
            <a:spLocks noChangeArrowheads="1"/>
          </p:cNvSpPr>
          <p:nvPr/>
        </p:nvSpPr>
        <p:spPr bwMode="auto">
          <a:xfrm>
            <a:off x="341313" y="2863850"/>
            <a:ext cx="1576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t>(</a:t>
            </a:r>
            <a:r>
              <a:rPr lang="hu-HU" altLang="hu-HU" sz="2800" i="1"/>
              <a:t>X</a:t>
            </a:r>
            <a:r>
              <a:rPr lang="hu-HU" altLang="hu-HU" sz="2800" baseline="-25000"/>
              <a:t>3</a:t>
            </a:r>
            <a:r>
              <a:rPr lang="hu-HU" altLang="hu-HU" sz="2800"/>
              <a:t>,</a:t>
            </a:r>
            <a:r>
              <a:rPr lang="hu-HU" altLang="hu-HU" sz="2800" i="1"/>
              <a:t>Y</a:t>
            </a:r>
            <a:r>
              <a:rPr lang="hu-HU" altLang="hu-HU" sz="2800" baseline="-25000"/>
              <a:t>3</a:t>
            </a:r>
            <a:r>
              <a:rPr lang="hu-HU" altLang="hu-HU" sz="2800"/>
              <a:t>,</a:t>
            </a:r>
            <a:r>
              <a:rPr lang="hu-HU" altLang="hu-HU" sz="2800" i="1"/>
              <a:t>Z</a:t>
            </a:r>
            <a:r>
              <a:rPr lang="hu-HU" altLang="hu-HU" sz="2800" baseline="-25000"/>
              <a:t>3</a:t>
            </a:r>
            <a:r>
              <a:rPr lang="hu-HU" altLang="hu-HU" sz="2800"/>
              <a:t>)</a:t>
            </a:r>
          </a:p>
        </p:txBody>
      </p:sp>
      <p:sp>
        <p:nvSpPr>
          <p:cNvPr id="38932" name="Rectangle 22"/>
          <p:cNvSpPr>
            <a:spLocks noChangeArrowheads="1"/>
          </p:cNvSpPr>
          <p:nvPr/>
        </p:nvSpPr>
        <p:spPr bwMode="auto">
          <a:xfrm>
            <a:off x="4679950" y="2781300"/>
            <a:ext cx="41608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en-GB" altLang="hu-HU" sz="2800" baseline="-25000"/>
              <a:t>3</a:t>
            </a:r>
            <a:r>
              <a:rPr lang="en-GB" altLang="hu-HU" sz="2800" i="1"/>
              <a:t>-</a:t>
            </a:r>
            <a:r>
              <a:rPr lang="hu-HU" altLang="hu-HU" sz="2800" i="1"/>
              <a:t>Z</a:t>
            </a:r>
            <a:r>
              <a:rPr lang="hu-HU" altLang="hu-HU" sz="2800" baseline="-25000"/>
              <a:t>1</a:t>
            </a:r>
            <a:r>
              <a:rPr lang="hu-HU" altLang="hu-HU" sz="2800" i="1"/>
              <a:t>= a</a:t>
            </a:r>
            <a:r>
              <a:rPr lang="en-GB" altLang="hu-HU" sz="2800"/>
              <a:t>(</a:t>
            </a:r>
            <a:r>
              <a:rPr lang="hu-HU" altLang="hu-HU" sz="2800" i="1"/>
              <a:t>X</a:t>
            </a:r>
            <a:r>
              <a:rPr lang="en-GB" altLang="hu-HU" sz="2800" baseline="-25000"/>
              <a:t>3</a:t>
            </a:r>
            <a:r>
              <a:rPr lang="en-GB" altLang="hu-HU" sz="2800" i="1"/>
              <a:t>-</a:t>
            </a:r>
            <a:r>
              <a:rPr lang="hu-HU" altLang="hu-HU" sz="2800" i="1"/>
              <a:t>X</a:t>
            </a:r>
            <a:r>
              <a:rPr lang="hu-HU" altLang="hu-HU" sz="2800" baseline="-25000"/>
              <a:t>1</a:t>
            </a:r>
            <a:r>
              <a:rPr lang="en-GB" altLang="hu-HU" sz="2800"/>
              <a:t>)</a:t>
            </a:r>
            <a:r>
              <a:rPr lang="hu-HU" altLang="hu-HU" sz="2800" i="1"/>
              <a:t> + b</a:t>
            </a:r>
            <a:r>
              <a:rPr lang="en-GB" altLang="hu-HU" sz="2800"/>
              <a:t>(</a:t>
            </a:r>
            <a:r>
              <a:rPr lang="hu-HU" altLang="hu-HU" sz="2800" i="1"/>
              <a:t>Y</a:t>
            </a:r>
            <a:r>
              <a:rPr lang="en-GB" altLang="hu-HU" sz="2800" baseline="-25000"/>
              <a:t>3</a:t>
            </a:r>
            <a:r>
              <a:rPr lang="en-GB" altLang="hu-HU" sz="2800" i="1"/>
              <a:t>-</a:t>
            </a:r>
            <a:r>
              <a:rPr lang="hu-HU" altLang="hu-HU" sz="2800" i="1"/>
              <a:t>Y</a:t>
            </a:r>
            <a:r>
              <a:rPr lang="hu-HU" altLang="hu-HU" sz="2800" baseline="-25000"/>
              <a:t>1</a:t>
            </a:r>
            <a:r>
              <a:rPr lang="en-GB" altLang="hu-HU" sz="2800"/>
              <a:t>)</a:t>
            </a:r>
            <a:r>
              <a:rPr lang="hu-HU" altLang="hu-HU" sz="2800" i="1"/>
              <a:t> </a:t>
            </a:r>
            <a:endParaRPr lang="en-GB" altLang="hu-HU" sz="2800" i="1"/>
          </a:p>
          <a:p>
            <a:pPr>
              <a:spcBef>
                <a:spcPct val="0"/>
              </a:spcBef>
              <a:buClrTx/>
              <a:buSzTx/>
              <a:buFontTx/>
              <a:buNone/>
            </a:pPr>
            <a:r>
              <a:rPr lang="hu-HU" altLang="hu-HU" sz="2800" i="1"/>
              <a:t>Z</a:t>
            </a:r>
            <a:r>
              <a:rPr lang="en-GB" altLang="hu-HU" sz="2800" baseline="-25000"/>
              <a:t>2</a:t>
            </a:r>
            <a:r>
              <a:rPr lang="en-GB" altLang="hu-HU" sz="2800" i="1"/>
              <a:t>-</a:t>
            </a:r>
            <a:r>
              <a:rPr lang="hu-HU" altLang="hu-HU" sz="2800" i="1"/>
              <a:t>Z</a:t>
            </a:r>
            <a:r>
              <a:rPr lang="hu-HU" altLang="hu-HU" sz="2800" baseline="-25000"/>
              <a:t>1</a:t>
            </a:r>
            <a:r>
              <a:rPr lang="hu-HU" altLang="hu-HU" sz="2800" i="1"/>
              <a:t>= a</a:t>
            </a:r>
            <a:r>
              <a:rPr lang="en-GB" altLang="hu-HU" sz="2800"/>
              <a:t>(</a:t>
            </a:r>
            <a:r>
              <a:rPr lang="hu-HU" altLang="hu-HU" sz="2800" i="1"/>
              <a:t>X</a:t>
            </a:r>
            <a:r>
              <a:rPr lang="en-GB" altLang="hu-HU" sz="2800" baseline="-25000"/>
              <a:t>2</a:t>
            </a:r>
            <a:r>
              <a:rPr lang="en-GB" altLang="hu-HU" sz="2800" i="1"/>
              <a:t>-</a:t>
            </a:r>
            <a:r>
              <a:rPr lang="hu-HU" altLang="hu-HU" sz="2800" i="1"/>
              <a:t>X</a:t>
            </a:r>
            <a:r>
              <a:rPr lang="hu-HU" altLang="hu-HU" sz="2800" baseline="-25000"/>
              <a:t>1</a:t>
            </a:r>
            <a:r>
              <a:rPr lang="en-GB" altLang="hu-HU" sz="2800"/>
              <a:t>)</a:t>
            </a:r>
            <a:r>
              <a:rPr lang="hu-HU" altLang="hu-HU" sz="2800" i="1"/>
              <a:t> + b</a:t>
            </a:r>
            <a:r>
              <a:rPr lang="en-GB" altLang="hu-HU" sz="2800"/>
              <a:t>(</a:t>
            </a:r>
            <a:r>
              <a:rPr lang="hu-HU" altLang="hu-HU" sz="2800" i="1"/>
              <a:t>Y</a:t>
            </a:r>
            <a:r>
              <a:rPr lang="en-GB" altLang="hu-HU" sz="2800" baseline="-25000"/>
              <a:t>2</a:t>
            </a:r>
            <a:r>
              <a:rPr lang="en-GB" altLang="hu-HU" sz="2800" i="1"/>
              <a:t>-</a:t>
            </a:r>
            <a:r>
              <a:rPr lang="hu-HU" altLang="hu-HU" sz="2800" i="1"/>
              <a:t>Y</a:t>
            </a:r>
            <a:r>
              <a:rPr lang="hu-HU" altLang="hu-HU" sz="2800" baseline="-25000"/>
              <a:t>1</a:t>
            </a:r>
            <a:r>
              <a:rPr lang="en-GB" altLang="hu-HU" sz="2800"/>
              <a:t>)</a:t>
            </a:r>
            <a:r>
              <a:rPr lang="hu-HU" altLang="hu-HU" sz="2800" i="1"/>
              <a:t> </a:t>
            </a:r>
          </a:p>
        </p:txBody>
      </p:sp>
      <p:sp>
        <p:nvSpPr>
          <p:cNvPr id="38933" name="Rectangle 23"/>
          <p:cNvSpPr>
            <a:spLocks noChangeArrowheads="1"/>
          </p:cNvSpPr>
          <p:nvPr/>
        </p:nvSpPr>
        <p:spPr bwMode="auto">
          <a:xfrm>
            <a:off x="4356100" y="3897313"/>
            <a:ext cx="46434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800"/>
              <a:t>(</a:t>
            </a:r>
            <a:r>
              <a:rPr lang="en-GB" altLang="hu-HU" sz="2800" i="1"/>
              <a:t>Z</a:t>
            </a:r>
            <a:r>
              <a:rPr lang="en-GB" altLang="hu-HU" sz="2800" baseline="-25000"/>
              <a:t>3</a:t>
            </a:r>
            <a:r>
              <a:rPr lang="en-GB" altLang="hu-HU" sz="2800" i="1"/>
              <a:t>-Z</a:t>
            </a:r>
            <a:r>
              <a:rPr lang="hu-HU" altLang="hu-HU" sz="2800" baseline="-25000"/>
              <a:t>1</a:t>
            </a:r>
            <a:r>
              <a:rPr lang="en-GB" altLang="hu-HU" sz="2800"/>
              <a:t>)(</a:t>
            </a:r>
            <a:r>
              <a:rPr lang="en-GB" altLang="hu-HU" sz="2800" i="1"/>
              <a:t>Y</a:t>
            </a:r>
            <a:r>
              <a:rPr lang="en-GB" altLang="hu-HU" sz="2800" baseline="-25000"/>
              <a:t>2</a:t>
            </a:r>
            <a:r>
              <a:rPr lang="en-GB" altLang="hu-HU" sz="2800" i="1"/>
              <a:t>-Y</a:t>
            </a:r>
            <a:r>
              <a:rPr lang="hu-HU" altLang="hu-HU" sz="2800" baseline="-25000"/>
              <a:t>1</a:t>
            </a:r>
            <a:r>
              <a:rPr lang="en-GB" altLang="hu-HU" sz="2800"/>
              <a:t>)</a:t>
            </a:r>
            <a:r>
              <a:rPr lang="hu-HU" altLang="hu-HU" sz="2800" i="1"/>
              <a:t> </a:t>
            </a:r>
            <a:r>
              <a:rPr lang="en-GB" altLang="hu-HU" sz="2800" i="1"/>
              <a:t>-</a:t>
            </a:r>
            <a:r>
              <a:rPr lang="hu-HU" altLang="hu-HU" sz="2800" i="1"/>
              <a:t> </a:t>
            </a:r>
            <a:r>
              <a:rPr lang="en-GB" altLang="hu-HU" sz="2800"/>
              <a:t>(</a:t>
            </a:r>
            <a:r>
              <a:rPr lang="hu-HU" altLang="hu-HU" sz="2800" i="1"/>
              <a:t>Y</a:t>
            </a:r>
            <a:r>
              <a:rPr lang="en-GB" altLang="hu-HU" sz="2800" baseline="-25000"/>
              <a:t>3</a:t>
            </a:r>
            <a:r>
              <a:rPr lang="en-GB" altLang="hu-HU" sz="2800" i="1"/>
              <a:t>-</a:t>
            </a:r>
            <a:r>
              <a:rPr lang="hu-HU" altLang="hu-HU" sz="2800" i="1"/>
              <a:t>Y</a:t>
            </a:r>
            <a:r>
              <a:rPr lang="hu-HU" altLang="hu-HU" sz="2800" baseline="-25000"/>
              <a:t>1</a:t>
            </a:r>
            <a:r>
              <a:rPr lang="en-GB" altLang="hu-HU" sz="2800"/>
              <a:t>)(</a:t>
            </a:r>
            <a:r>
              <a:rPr lang="en-GB" altLang="hu-HU" sz="2800" i="1"/>
              <a:t>Z</a:t>
            </a:r>
            <a:r>
              <a:rPr lang="en-GB" altLang="hu-HU" sz="2800" baseline="-25000"/>
              <a:t>2</a:t>
            </a:r>
            <a:r>
              <a:rPr lang="en-GB" altLang="hu-HU" sz="2800" i="1"/>
              <a:t>-Z</a:t>
            </a:r>
            <a:r>
              <a:rPr lang="hu-HU" altLang="hu-HU" sz="2800" baseline="-25000"/>
              <a:t>1</a:t>
            </a:r>
            <a:r>
              <a:rPr lang="en-GB" altLang="hu-HU" sz="2800"/>
              <a:t>)</a:t>
            </a:r>
            <a:r>
              <a:rPr lang="hu-HU" altLang="hu-HU" sz="2800" i="1"/>
              <a:t> </a:t>
            </a:r>
            <a:endParaRPr lang="en-GB" altLang="hu-HU" sz="2800" i="1"/>
          </a:p>
          <a:p>
            <a:pPr>
              <a:spcBef>
                <a:spcPct val="0"/>
              </a:spcBef>
              <a:buClrTx/>
              <a:buSzTx/>
              <a:buFontTx/>
              <a:buNone/>
            </a:pPr>
            <a:r>
              <a:rPr lang="en-GB" altLang="hu-HU" sz="2800"/>
              <a:t>(</a:t>
            </a:r>
            <a:r>
              <a:rPr lang="en-GB" altLang="hu-HU" sz="2800" i="1"/>
              <a:t>X</a:t>
            </a:r>
            <a:r>
              <a:rPr lang="en-GB" altLang="hu-HU" sz="2800" baseline="-25000"/>
              <a:t>3</a:t>
            </a:r>
            <a:r>
              <a:rPr lang="en-GB" altLang="hu-HU" sz="2800" i="1"/>
              <a:t>-X</a:t>
            </a:r>
            <a:r>
              <a:rPr lang="hu-HU" altLang="hu-HU" sz="2800" baseline="-25000"/>
              <a:t>1</a:t>
            </a:r>
            <a:r>
              <a:rPr lang="en-GB" altLang="hu-HU" sz="2800"/>
              <a:t>)(</a:t>
            </a:r>
            <a:r>
              <a:rPr lang="en-GB" altLang="hu-HU" sz="2800" i="1"/>
              <a:t>Y</a:t>
            </a:r>
            <a:r>
              <a:rPr lang="en-GB" altLang="hu-HU" sz="2800" baseline="-25000"/>
              <a:t>2</a:t>
            </a:r>
            <a:r>
              <a:rPr lang="en-GB" altLang="hu-HU" sz="2800" i="1"/>
              <a:t>-Y</a:t>
            </a:r>
            <a:r>
              <a:rPr lang="hu-HU" altLang="hu-HU" sz="2800" baseline="-25000"/>
              <a:t>1</a:t>
            </a:r>
            <a:r>
              <a:rPr lang="en-GB" altLang="hu-HU" sz="2800"/>
              <a:t>)</a:t>
            </a:r>
            <a:r>
              <a:rPr lang="hu-HU" altLang="hu-HU" sz="2800" i="1"/>
              <a:t> </a:t>
            </a:r>
            <a:r>
              <a:rPr lang="en-GB" altLang="hu-HU" sz="2800" i="1"/>
              <a:t>- </a:t>
            </a:r>
            <a:r>
              <a:rPr lang="en-GB" altLang="hu-HU" sz="2800"/>
              <a:t>(</a:t>
            </a:r>
            <a:r>
              <a:rPr lang="hu-HU" altLang="hu-HU" sz="2800" i="1"/>
              <a:t>Y</a:t>
            </a:r>
            <a:r>
              <a:rPr lang="en-GB" altLang="hu-HU" sz="2800" baseline="-25000"/>
              <a:t>3</a:t>
            </a:r>
            <a:r>
              <a:rPr lang="en-GB" altLang="hu-HU" sz="2800" i="1"/>
              <a:t>-</a:t>
            </a:r>
            <a:r>
              <a:rPr lang="hu-HU" altLang="hu-HU" sz="2800" i="1"/>
              <a:t>Y</a:t>
            </a:r>
            <a:r>
              <a:rPr lang="hu-HU" altLang="hu-HU" sz="2800" baseline="-25000"/>
              <a:t>1</a:t>
            </a:r>
            <a:r>
              <a:rPr lang="en-GB" altLang="hu-HU" sz="2800"/>
              <a:t>)(</a:t>
            </a:r>
            <a:r>
              <a:rPr lang="hu-HU" altLang="hu-HU" sz="2800" i="1"/>
              <a:t>X</a:t>
            </a:r>
            <a:r>
              <a:rPr lang="en-GB" altLang="hu-HU" sz="2800" baseline="-25000"/>
              <a:t>2</a:t>
            </a:r>
            <a:r>
              <a:rPr lang="en-GB" altLang="hu-HU" sz="2800" i="1"/>
              <a:t>-</a:t>
            </a:r>
            <a:r>
              <a:rPr lang="hu-HU" altLang="hu-HU" sz="2800" i="1"/>
              <a:t>X</a:t>
            </a:r>
            <a:r>
              <a:rPr lang="hu-HU" altLang="hu-HU" sz="2800" baseline="-25000"/>
              <a:t>1</a:t>
            </a:r>
            <a:r>
              <a:rPr lang="en-GB" altLang="hu-HU" sz="2800"/>
              <a:t>)</a:t>
            </a:r>
            <a:r>
              <a:rPr lang="hu-HU" altLang="hu-HU" sz="2800" i="1"/>
              <a:t> </a:t>
            </a:r>
            <a:endParaRPr lang="en-GB" altLang="hu-HU" sz="2800" i="1"/>
          </a:p>
        </p:txBody>
      </p:sp>
      <p:sp>
        <p:nvSpPr>
          <p:cNvPr id="38934" name="Rectangle 24"/>
          <p:cNvSpPr>
            <a:spLocks noChangeArrowheads="1"/>
          </p:cNvSpPr>
          <p:nvPr/>
        </p:nvSpPr>
        <p:spPr bwMode="auto">
          <a:xfrm>
            <a:off x="3814763" y="4113213"/>
            <a:ext cx="601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800" i="1"/>
              <a:t>a=</a:t>
            </a:r>
            <a:endParaRPr lang="hu-HU" altLang="hu-HU" sz="2800" i="1"/>
          </a:p>
        </p:txBody>
      </p:sp>
      <p:sp>
        <p:nvSpPr>
          <p:cNvPr id="38935" name="Line 25"/>
          <p:cNvSpPr>
            <a:spLocks noChangeShapeType="1"/>
          </p:cNvSpPr>
          <p:nvPr/>
        </p:nvSpPr>
        <p:spPr bwMode="auto">
          <a:xfrm>
            <a:off x="4427538" y="4402138"/>
            <a:ext cx="43926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6" name="Rectangle 26"/>
          <p:cNvSpPr>
            <a:spLocks noChangeArrowheads="1"/>
          </p:cNvSpPr>
          <p:nvPr/>
        </p:nvSpPr>
        <p:spPr bwMode="auto">
          <a:xfrm>
            <a:off x="3779838" y="3897313"/>
            <a:ext cx="5292725" cy="104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37" name="Rectangle 27"/>
          <p:cNvSpPr>
            <a:spLocks noChangeArrowheads="1"/>
          </p:cNvSpPr>
          <p:nvPr/>
        </p:nvSpPr>
        <p:spPr bwMode="auto">
          <a:xfrm>
            <a:off x="4824413" y="1304925"/>
            <a:ext cx="28368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Z</a:t>
            </a:r>
            <a:r>
              <a:rPr lang="hu-HU" altLang="hu-HU" sz="2800" baseline="-25000"/>
              <a:t>1</a:t>
            </a:r>
            <a:r>
              <a:rPr lang="hu-HU" altLang="hu-HU" sz="2800" i="1"/>
              <a:t>= aX</a:t>
            </a:r>
            <a:r>
              <a:rPr lang="hu-HU" altLang="hu-HU" sz="2800" baseline="-25000"/>
              <a:t>1</a:t>
            </a:r>
            <a:r>
              <a:rPr lang="hu-HU" altLang="hu-HU" sz="2800" i="1"/>
              <a:t> + bY</a:t>
            </a:r>
            <a:r>
              <a:rPr lang="hu-HU" altLang="hu-HU" sz="2800" baseline="-25000"/>
              <a:t>1</a:t>
            </a:r>
            <a:r>
              <a:rPr lang="hu-HU" altLang="hu-HU" sz="2800" i="1"/>
              <a:t> + c</a:t>
            </a:r>
            <a:endParaRPr lang="en-GB" altLang="hu-HU" sz="2800" i="1"/>
          </a:p>
          <a:p>
            <a:pPr>
              <a:spcBef>
                <a:spcPct val="0"/>
              </a:spcBef>
              <a:buClrTx/>
              <a:buSzTx/>
              <a:buFontTx/>
              <a:buNone/>
            </a:pPr>
            <a:r>
              <a:rPr lang="hu-HU" altLang="hu-HU" sz="2800" i="1"/>
              <a:t>Z</a:t>
            </a:r>
            <a:r>
              <a:rPr lang="en-GB" altLang="hu-HU" sz="2800" baseline="-25000"/>
              <a:t>2</a:t>
            </a:r>
            <a:r>
              <a:rPr lang="hu-HU" altLang="hu-HU" sz="2800" i="1"/>
              <a:t>= aX</a:t>
            </a:r>
            <a:r>
              <a:rPr lang="en-GB" altLang="hu-HU" sz="2800" baseline="-25000"/>
              <a:t>2</a:t>
            </a:r>
            <a:r>
              <a:rPr lang="hu-HU" altLang="hu-HU" sz="2800" i="1"/>
              <a:t> + bY</a:t>
            </a:r>
            <a:r>
              <a:rPr lang="en-GB" altLang="hu-HU" sz="2800" baseline="-25000"/>
              <a:t>2</a:t>
            </a:r>
            <a:r>
              <a:rPr lang="hu-HU" altLang="hu-HU" sz="2800" i="1"/>
              <a:t> + c</a:t>
            </a:r>
            <a:endParaRPr lang="en-GB" altLang="hu-HU" sz="2800" i="1"/>
          </a:p>
          <a:p>
            <a:pPr>
              <a:spcBef>
                <a:spcPct val="0"/>
              </a:spcBef>
              <a:buClrTx/>
              <a:buSzTx/>
              <a:buFontTx/>
              <a:buNone/>
            </a:pPr>
            <a:r>
              <a:rPr lang="hu-HU" altLang="hu-HU" sz="2800" i="1"/>
              <a:t>Z</a:t>
            </a:r>
            <a:r>
              <a:rPr lang="en-GB" altLang="hu-HU" sz="2800" baseline="-25000"/>
              <a:t>3</a:t>
            </a:r>
            <a:r>
              <a:rPr lang="hu-HU" altLang="hu-HU" sz="2800" i="1"/>
              <a:t>= aX</a:t>
            </a:r>
            <a:r>
              <a:rPr lang="en-GB" altLang="hu-HU" sz="2800" baseline="-25000"/>
              <a:t>3</a:t>
            </a:r>
            <a:r>
              <a:rPr lang="hu-HU" altLang="hu-HU" sz="2800" i="1"/>
              <a:t> + bY</a:t>
            </a:r>
            <a:r>
              <a:rPr lang="en-GB" altLang="hu-HU" sz="2800" baseline="-25000"/>
              <a:t>3</a:t>
            </a:r>
            <a:r>
              <a:rPr lang="hu-HU" altLang="hu-HU" sz="2800" i="1"/>
              <a:t> + c</a:t>
            </a:r>
          </a:p>
        </p:txBody>
      </p:sp>
      <p:sp>
        <p:nvSpPr>
          <p:cNvPr id="38938" name="Line 28"/>
          <p:cNvSpPr>
            <a:spLocks noChangeShapeType="1"/>
          </p:cNvSpPr>
          <p:nvPr/>
        </p:nvSpPr>
        <p:spPr bwMode="auto">
          <a:xfrm>
            <a:off x="4572000" y="2708275"/>
            <a:ext cx="43561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39" name="Rectangle 29"/>
          <p:cNvSpPr>
            <a:spLocks noChangeArrowheads="1"/>
          </p:cNvSpPr>
          <p:nvPr/>
        </p:nvSpPr>
        <p:spPr bwMode="auto">
          <a:xfrm>
            <a:off x="3816350" y="5121275"/>
            <a:ext cx="320516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800" b="1" i="1"/>
              <a:t>   i  </a:t>
            </a:r>
            <a:r>
              <a:rPr lang="en-GB" altLang="hu-HU" sz="2800" i="1"/>
              <a:t>         </a:t>
            </a:r>
            <a:r>
              <a:rPr lang="en-GB" altLang="hu-HU" sz="2800" b="1" i="1"/>
              <a:t> j</a:t>
            </a:r>
            <a:r>
              <a:rPr lang="en-GB" altLang="hu-HU" sz="2800" i="1"/>
              <a:t>            </a:t>
            </a:r>
            <a:r>
              <a:rPr lang="en-GB" altLang="hu-HU" sz="2800" b="1" i="1"/>
              <a:t>k</a:t>
            </a:r>
          </a:p>
          <a:p>
            <a:pPr>
              <a:spcBef>
                <a:spcPct val="0"/>
              </a:spcBef>
              <a:buClrTx/>
              <a:buSzTx/>
              <a:buFontTx/>
              <a:buNone/>
            </a:pPr>
            <a:r>
              <a:rPr lang="hu-HU" altLang="hu-HU" sz="2800" i="1"/>
              <a:t>X</a:t>
            </a:r>
            <a:r>
              <a:rPr lang="en-GB" altLang="hu-HU" sz="2800" baseline="-25000"/>
              <a:t>3</a:t>
            </a:r>
            <a:r>
              <a:rPr lang="en-GB" altLang="hu-HU" sz="2800" i="1"/>
              <a:t>-</a:t>
            </a:r>
            <a:r>
              <a:rPr lang="hu-HU" altLang="hu-HU" sz="2800" i="1"/>
              <a:t>X</a:t>
            </a:r>
            <a:r>
              <a:rPr lang="hu-HU" altLang="hu-HU" sz="2800" baseline="-25000"/>
              <a:t>1</a:t>
            </a:r>
            <a:r>
              <a:rPr lang="hu-HU" altLang="hu-HU" sz="2800" i="1"/>
              <a:t> </a:t>
            </a:r>
            <a:r>
              <a:rPr lang="en-GB" altLang="hu-HU" sz="2800" i="1"/>
              <a:t>  </a:t>
            </a:r>
            <a:r>
              <a:rPr lang="hu-HU" altLang="hu-HU" sz="2800" i="1"/>
              <a:t>Y</a:t>
            </a:r>
            <a:r>
              <a:rPr lang="en-GB" altLang="hu-HU" sz="2800" baseline="-25000"/>
              <a:t>3</a:t>
            </a:r>
            <a:r>
              <a:rPr lang="en-GB" altLang="hu-HU" sz="2800" i="1"/>
              <a:t>-</a:t>
            </a:r>
            <a:r>
              <a:rPr lang="hu-HU" altLang="hu-HU" sz="2800" i="1"/>
              <a:t>Y</a:t>
            </a:r>
            <a:r>
              <a:rPr lang="hu-HU" altLang="hu-HU" sz="2800" baseline="-25000"/>
              <a:t>1</a:t>
            </a:r>
            <a:r>
              <a:rPr lang="hu-HU" altLang="hu-HU" sz="2800" i="1"/>
              <a:t> </a:t>
            </a:r>
            <a:r>
              <a:rPr lang="en-GB" altLang="hu-HU" sz="2800" i="1"/>
              <a:t>    Z</a:t>
            </a:r>
            <a:r>
              <a:rPr lang="en-GB" altLang="hu-HU" sz="2800" baseline="-25000"/>
              <a:t>3</a:t>
            </a:r>
            <a:r>
              <a:rPr lang="en-GB" altLang="hu-HU" sz="2800" i="1"/>
              <a:t>-Z</a:t>
            </a:r>
            <a:r>
              <a:rPr lang="hu-HU" altLang="hu-HU" sz="2800" baseline="-25000"/>
              <a:t>1</a:t>
            </a:r>
            <a:endParaRPr lang="en-GB" altLang="hu-HU" sz="2800" i="1"/>
          </a:p>
          <a:p>
            <a:pPr>
              <a:spcBef>
                <a:spcPct val="0"/>
              </a:spcBef>
              <a:buClrTx/>
              <a:buSzTx/>
              <a:buFontTx/>
              <a:buNone/>
            </a:pPr>
            <a:r>
              <a:rPr lang="hu-HU" altLang="hu-HU" sz="2800" i="1"/>
              <a:t>X</a:t>
            </a:r>
            <a:r>
              <a:rPr lang="en-GB" altLang="hu-HU" sz="2800" baseline="-25000"/>
              <a:t>2</a:t>
            </a:r>
            <a:r>
              <a:rPr lang="en-GB" altLang="hu-HU" sz="2800" i="1"/>
              <a:t>-</a:t>
            </a:r>
            <a:r>
              <a:rPr lang="hu-HU" altLang="hu-HU" sz="2800" i="1"/>
              <a:t>X</a:t>
            </a:r>
            <a:r>
              <a:rPr lang="hu-HU" altLang="hu-HU" sz="2800" baseline="-25000"/>
              <a:t>1</a:t>
            </a:r>
            <a:r>
              <a:rPr lang="hu-HU" altLang="hu-HU" sz="2800" i="1"/>
              <a:t> </a:t>
            </a:r>
            <a:r>
              <a:rPr lang="en-GB" altLang="hu-HU" sz="2800" i="1"/>
              <a:t>  </a:t>
            </a:r>
            <a:r>
              <a:rPr lang="hu-HU" altLang="hu-HU" sz="2800" i="1"/>
              <a:t>Y</a:t>
            </a:r>
            <a:r>
              <a:rPr lang="en-GB" altLang="hu-HU" sz="2800" baseline="-25000"/>
              <a:t>2</a:t>
            </a:r>
            <a:r>
              <a:rPr lang="en-GB" altLang="hu-HU" sz="2800" i="1"/>
              <a:t>-</a:t>
            </a:r>
            <a:r>
              <a:rPr lang="hu-HU" altLang="hu-HU" sz="2800" i="1"/>
              <a:t>Y</a:t>
            </a:r>
            <a:r>
              <a:rPr lang="hu-HU" altLang="hu-HU" sz="2800" baseline="-25000"/>
              <a:t>1</a:t>
            </a:r>
            <a:r>
              <a:rPr lang="hu-HU" altLang="hu-HU" sz="2800" i="1"/>
              <a:t> </a:t>
            </a:r>
            <a:r>
              <a:rPr lang="en-GB" altLang="hu-HU" sz="2800" i="1"/>
              <a:t>    Z</a:t>
            </a:r>
            <a:r>
              <a:rPr lang="en-GB" altLang="hu-HU" sz="2800" baseline="-25000"/>
              <a:t>2</a:t>
            </a:r>
            <a:r>
              <a:rPr lang="en-GB" altLang="hu-HU" sz="2800" i="1"/>
              <a:t>-Z</a:t>
            </a:r>
            <a:r>
              <a:rPr lang="hu-HU" altLang="hu-HU" sz="2800" baseline="-25000"/>
              <a:t>1</a:t>
            </a:r>
            <a:endParaRPr lang="hu-HU" altLang="hu-HU" sz="2800" i="1"/>
          </a:p>
        </p:txBody>
      </p:sp>
      <p:sp>
        <p:nvSpPr>
          <p:cNvPr id="38940" name="Line 30"/>
          <p:cNvSpPr>
            <a:spLocks noChangeShapeType="1"/>
          </p:cNvSpPr>
          <p:nvPr/>
        </p:nvSpPr>
        <p:spPr bwMode="auto">
          <a:xfrm>
            <a:off x="3851275" y="5192713"/>
            <a:ext cx="1588" cy="1449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1" name="Line 31"/>
          <p:cNvSpPr>
            <a:spLocks noChangeShapeType="1"/>
          </p:cNvSpPr>
          <p:nvPr/>
        </p:nvSpPr>
        <p:spPr bwMode="auto">
          <a:xfrm>
            <a:off x="6985000" y="5192713"/>
            <a:ext cx="0" cy="1449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2" name="Rectangle 32"/>
          <p:cNvSpPr>
            <a:spLocks noChangeArrowheads="1"/>
          </p:cNvSpPr>
          <p:nvPr/>
        </p:nvSpPr>
        <p:spPr bwMode="auto">
          <a:xfrm>
            <a:off x="468313" y="5624513"/>
            <a:ext cx="33686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n </a:t>
            </a:r>
            <a:r>
              <a:rPr lang="hu-HU" altLang="hu-HU" sz="2800"/>
              <a:t>=</a:t>
            </a:r>
            <a:r>
              <a:rPr lang="hu-HU" altLang="hu-HU" sz="2800" b="1"/>
              <a:t> (r</a:t>
            </a:r>
            <a:r>
              <a:rPr lang="hu-HU" altLang="hu-HU" sz="2800" baseline="-25000"/>
              <a:t>3 </a:t>
            </a:r>
            <a:r>
              <a:rPr lang="hu-HU" altLang="hu-HU" sz="2800" b="1"/>
              <a:t>-</a:t>
            </a:r>
            <a:r>
              <a:rPr lang="hu-HU" altLang="hu-HU" sz="2800"/>
              <a:t> </a:t>
            </a:r>
            <a:r>
              <a:rPr lang="hu-HU" altLang="hu-HU" sz="2800" b="1"/>
              <a:t>r</a:t>
            </a:r>
            <a:r>
              <a:rPr lang="hu-HU" altLang="hu-HU" sz="2800" baseline="-25000"/>
              <a:t>1</a:t>
            </a:r>
            <a:r>
              <a:rPr lang="hu-HU" altLang="hu-HU" sz="2800" b="1"/>
              <a:t>)</a:t>
            </a:r>
            <a:r>
              <a:rPr lang="hu-HU" altLang="hu-HU" sz="2800" b="1">
                <a:sym typeface="Symbol" pitchFamily="18" charset="2"/>
              </a:rPr>
              <a:t></a:t>
            </a:r>
            <a:r>
              <a:rPr lang="hu-HU" altLang="hu-HU" sz="2800" b="1"/>
              <a:t>(r</a:t>
            </a:r>
            <a:r>
              <a:rPr lang="hu-HU" altLang="hu-HU" sz="2800" baseline="-25000"/>
              <a:t>2 </a:t>
            </a:r>
            <a:r>
              <a:rPr lang="hu-HU" altLang="hu-HU" sz="2800" b="1"/>
              <a:t>-</a:t>
            </a:r>
            <a:r>
              <a:rPr lang="hu-HU" altLang="hu-HU" sz="2800"/>
              <a:t> </a:t>
            </a:r>
            <a:r>
              <a:rPr lang="hu-HU" altLang="hu-HU" sz="2800" b="1"/>
              <a:t>r</a:t>
            </a:r>
            <a:r>
              <a:rPr lang="hu-HU" altLang="hu-HU" sz="2800" baseline="-25000"/>
              <a:t>1</a:t>
            </a:r>
            <a:r>
              <a:rPr lang="hu-HU" altLang="hu-HU" sz="2800" b="1"/>
              <a:t>)</a:t>
            </a:r>
            <a:r>
              <a:rPr lang="en-GB" altLang="hu-HU" sz="2800" b="1"/>
              <a:t> </a:t>
            </a:r>
            <a:r>
              <a:rPr lang="en-GB" altLang="hu-HU" sz="2800"/>
              <a:t>=</a:t>
            </a:r>
            <a:endParaRPr lang="hu-HU" altLang="hu-HU" sz="2800"/>
          </a:p>
        </p:txBody>
      </p:sp>
      <p:sp>
        <p:nvSpPr>
          <p:cNvPr id="38943" name="Rectangle 33"/>
          <p:cNvSpPr>
            <a:spLocks noChangeArrowheads="1"/>
          </p:cNvSpPr>
          <p:nvPr/>
        </p:nvSpPr>
        <p:spPr bwMode="auto">
          <a:xfrm>
            <a:off x="142875" y="4076700"/>
            <a:ext cx="3421063" cy="10810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8944" name="Line 34"/>
          <p:cNvSpPr>
            <a:spLocks noChangeShapeType="1"/>
          </p:cNvSpPr>
          <p:nvPr/>
        </p:nvSpPr>
        <p:spPr bwMode="auto">
          <a:xfrm flipH="1" flipV="1">
            <a:off x="1331913" y="1449388"/>
            <a:ext cx="611187" cy="68421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8945" name="Rectangle 36"/>
          <p:cNvSpPr>
            <a:spLocks noChangeArrowheads="1"/>
          </p:cNvSpPr>
          <p:nvPr/>
        </p:nvSpPr>
        <p:spPr bwMode="auto">
          <a:xfrm>
            <a:off x="1079500" y="152082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n</a:t>
            </a:r>
          </a:p>
        </p:txBody>
      </p:sp>
      <p:sp>
        <p:nvSpPr>
          <p:cNvPr id="38946" name="AutoShape 37"/>
          <p:cNvSpPr>
            <a:spLocks noChangeArrowheads="1"/>
          </p:cNvSpPr>
          <p:nvPr/>
        </p:nvSpPr>
        <p:spPr bwMode="auto">
          <a:xfrm>
            <a:off x="7488238" y="5300663"/>
            <a:ext cx="720725" cy="576262"/>
          </a:xfrm>
          <a:prstGeom prst="wedgeRoundRectCallout">
            <a:avLst>
              <a:gd name="adj1" fmla="val -141630"/>
              <a:gd name="adj2" fmla="val -136778"/>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800" i="1"/>
              <a:t>n</a:t>
            </a:r>
            <a:r>
              <a:rPr lang="hu-HU" altLang="hu-HU" sz="2800" i="1" baseline="-25000"/>
              <a:t>z</a:t>
            </a:r>
          </a:p>
        </p:txBody>
      </p:sp>
      <p:sp>
        <p:nvSpPr>
          <p:cNvPr id="38947" name="AutoShape 38"/>
          <p:cNvSpPr>
            <a:spLocks noChangeArrowheads="1"/>
          </p:cNvSpPr>
          <p:nvPr/>
        </p:nvSpPr>
        <p:spPr bwMode="auto">
          <a:xfrm>
            <a:off x="3563938" y="2889250"/>
            <a:ext cx="792162" cy="576263"/>
          </a:xfrm>
          <a:prstGeom prst="wedgeRoundRectCallout">
            <a:avLst>
              <a:gd name="adj1" fmla="val 56412"/>
              <a:gd name="adj2" fmla="val 164051"/>
              <a:gd name="adj3" fmla="val 16667"/>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GB" altLang="hu-HU" sz="2800" i="1"/>
              <a:t>-</a:t>
            </a:r>
            <a:r>
              <a:rPr lang="hu-HU" altLang="hu-HU" sz="2800" i="1"/>
              <a:t>n</a:t>
            </a:r>
            <a:r>
              <a:rPr lang="en-GB" altLang="hu-HU" sz="2800" i="1" baseline="-25000"/>
              <a:t>x</a:t>
            </a:r>
            <a:endParaRPr lang="hu-HU" altLang="hu-HU" sz="2800" i="1" baseline="-25000"/>
          </a:p>
        </p:txBody>
      </p:sp>
      <p:sp>
        <p:nvSpPr>
          <p:cNvPr id="2" name="Cím 1"/>
          <p:cNvSpPr>
            <a:spLocks noGrp="1"/>
          </p:cNvSpPr>
          <p:nvPr>
            <p:ph type="title"/>
          </p:nvPr>
        </p:nvSpPr>
        <p:spPr>
          <a:xfrm>
            <a:off x="3059832" y="274638"/>
            <a:ext cx="5626968" cy="1143000"/>
          </a:xfrm>
        </p:spPr>
        <p:txBody>
          <a:bodyPr/>
          <a:lstStyle/>
          <a:p>
            <a:r>
              <a:rPr lang="hu-HU" dirty="0" err="1" smtClean="0">
                <a:solidFill>
                  <a:srgbClr val="FF0000"/>
                </a:solidFill>
              </a:rPr>
              <a:t>Triangle</a:t>
            </a:r>
            <a:r>
              <a:rPr lang="hu-HU" dirty="0" smtClean="0">
                <a:solidFill>
                  <a:srgbClr val="FF0000"/>
                </a:solidFill>
              </a:rPr>
              <a:t> </a:t>
            </a:r>
            <a:r>
              <a:rPr lang="hu-HU" dirty="0" err="1" smtClean="0">
                <a:solidFill>
                  <a:srgbClr val="FF0000"/>
                </a:solidFill>
              </a:rPr>
              <a:t>setup</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3" name="Picture 1034" descr="rendloc"/>
          <p:cNvPicPr preferRelativeResize="0">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363" y="12961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1035" descr="rendtess"/>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38388" y="12961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036" descr="rendim"/>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02438" y="41409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037" descr="rendview"/>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0850" y="12961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1038" descr="rendvis"/>
          <p:cNvPicPr preferRelativeResize="0">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35488" y="41409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39" descr="rendworld"/>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568825" y="1296181"/>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040" descr="rendclip"/>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19250" y="4150506"/>
            <a:ext cx="2162175"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1041"/>
          <p:cNvSpPr txBox="1">
            <a:spLocks noChangeArrowheads="1"/>
          </p:cNvSpPr>
          <p:nvPr/>
        </p:nvSpPr>
        <p:spPr bwMode="auto">
          <a:xfrm>
            <a:off x="310065" y="2701118"/>
            <a:ext cx="166904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Model in</a:t>
            </a:r>
          </a:p>
          <a:p>
            <a:pPr algn="ctr">
              <a:spcBef>
                <a:spcPct val="0"/>
              </a:spcBef>
              <a:buClrTx/>
              <a:buSzTx/>
              <a:buFontTx/>
              <a:buNone/>
            </a:pPr>
            <a:r>
              <a:rPr lang="en-US" altLang="hu-HU" sz="2000" dirty="0"/>
              <a:t>r</a:t>
            </a:r>
            <a:r>
              <a:rPr lang="en-US" altLang="hu-HU" sz="2000" dirty="0" smtClean="0"/>
              <a:t>eference state</a:t>
            </a:r>
            <a:endParaRPr lang="hu-HU" altLang="hu-HU" sz="2000" dirty="0"/>
          </a:p>
        </p:txBody>
      </p:sp>
      <p:sp>
        <p:nvSpPr>
          <p:cNvPr id="15371" name="Text Box 1042"/>
          <p:cNvSpPr txBox="1">
            <a:spLocks noChangeArrowheads="1"/>
          </p:cNvSpPr>
          <p:nvPr/>
        </p:nvSpPr>
        <p:spPr bwMode="auto">
          <a:xfrm>
            <a:off x="2571287" y="2821768"/>
            <a:ext cx="14026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Tessellation</a:t>
            </a:r>
            <a:endParaRPr lang="hu-HU" altLang="hu-HU" sz="2000" dirty="0"/>
          </a:p>
        </p:txBody>
      </p:sp>
      <p:sp>
        <p:nvSpPr>
          <p:cNvPr id="15372" name="Text Box 1043"/>
          <p:cNvSpPr txBox="1">
            <a:spLocks noChangeArrowheads="1"/>
          </p:cNvSpPr>
          <p:nvPr/>
        </p:nvSpPr>
        <p:spPr bwMode="auto">
          <a:xfrm>
            <a:off x="4761517" y="2821768"/>
            <a:ext cx="14513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World</a:t>
            </a:r>
            <a:r>
              <a:rPr lang="en-US" altLang="hu-HU" sz="2000" dirty="0"/>
              <a:t> </a:t>
            </a:r>
            <a:r>
              <a:rPr lang="en-US" altLang="hu-HU" sz="2000" dirty="0" smtClean="0"/>
              <a:t>space</a:t>
            </a:r>
            <a:endParaRPr lang="hu-HU" altLang="hu-HU" sz="2000" dirty="0"/>
          </a:p>
        </p:txBody>
      </p:sp>
      <p:sp>
        <p:nvSpPr>
          <p:cNvPr id="15373" name="Text Box 1044"/>
          <p:cNvSpPr txBox="1">
            <a:spLocks noChangeArrowheads="1"/>
          </p:cNvSpPr>
          <p:nvPr/>
        </p:nvSpPr>
        <p:spPr bwMode="auto">
          <a:xfrm>
            <a:off x="6958779" y="2785256"/>
            <a:ext cx="1614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Camera space</a:t>
            </a:r>
            <a:endParaRPr lang="hu-HU" altLang="hu-HU" sz="2000" dirty="0"/>
          </a:p>
        </p:txBody>
      </p:sp>
      <p:sp>
        <p:nvSpPr>
          <p:cNvPr id="15374" name="Text Box 1045"/>
          <p:cNvSpPr txBox="1">
            <a:spLocks noChangeArrowheads="1"/>
          </p:cNvSpPr>
          <p:nvPr/>
        </p:nvSpPr>
        <p:spPr bwMode="auto">
          <a:xfrm>
            <a:off x="1942412" y="5626881"/>
            <a:ext cx="15872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Normalized </a:t>
            </a:r>
          </a:p>
          <a:p>
            <a:pPr algn="ctr">
              <a:spcBef>
                <a:spcPct val="0"/>
              </a:spcBef>
              <a:buClrTx/>
              <a:buSzTx/>
              <a:buFontTx/>
              <a:buNone/>
            </a:pPr>
            <a:r>
              <a:rPr lang="en-US" altLang="hu-HU" sz="2000" dirty="0" smtClean="0"/>
              <a:t>Device Space</a:t>
            </a:r>
            <a:endParaRPr lang="hu-HU" altLang="hu-HU" sz="2000" dirty="0"/>
          </a:p>
          <a:p>
            <a:pPr algn="ctr">
              <a:spcBef>
                <a:spcPct val="0"/>
              </a:spcBef>
              <a:buClrTx/>
              <a:buSzTx/>
              <a:buFontTx/>
              <a:buNone/>
            </a:pPr>
            <a:r>
              <a:rPr lang="en-US" altLang="hu-HU" sz="2000" b="1" dirty="0" smtClean="0"/>
              <a:t>Clipping</a:t>
            </a:r>
            <a:endParaRPr lang="hu-HU" altLang="hu-HU" sz="2000" b="1" dirty="0"/>
          </a:p>
        </p:txBody>
      </p:sp>
      <p:sp>
        <p:nvSpPr>
          <p:cNvPr id="15375" name="Text Box 1046"/>
          <p:cNvSpPr txBox="1">
            <a:spLocks noChangeArrowheads="1"/>
          </p:cNvSpPr>
          <p:nvPr/>
        </p:nvSpPr>
        <p:spPr bwMode="auto">
          <a:xfrm>
            <a:off x="4373559" y="5617356"/>
            <a:ext cx="256224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b="1" dirty="0" smtClean="0"/>
              <a:t>Screen space</a:t>
            </a:r>
            <a:endParaRPr lang="en-GB" altLang="hu-HU" sz="2000" b="1" dirty="0"/>
          </a:p>
          <a:p>
            <a:pPr algn="ctr">
              <a:spcBef>
                <a:spcPct val="0"/>
              </a:spcBef>
              <a:buClrTx/>
              <a:buSzTx/>
              <a:buFontTx/>
              <a:buNone/>
            </a:pPr>
            <a:r>
              <a:rPr lang="en-US" altLang="hu-HU" sz="2000" b="1" dirty="0" smtClean="0"/>
              <a:t>Visibility </a:t>
            </a:r>
            <a:r>
              <a:rPr lang="en-GB" altLang="hu-HU" sz="2000" b="1" dirty="0" smtClean="0"/>
              <a:t>+ projection</a:t>
            </a:r>
            <a:endParaRPr lang="en-US" altLang="hu-HU" sz="2000" b="1" dirty="0"/>
          </a:p>
          <a:p>
            <a:pPr algn="ctr">
              <a:spcBef>
                <a:spcPct val="0"/>
              </a:spcBef>
              <a:buClrTx/>
              <a:buSzTx/>
              <a:buFontTx/>
              <a:buNone/>
            </a:pPr>
            <a:r>
              <a:rPr lang="en-US" altLang="hu-HU" sz="2000" dirty="0" smtClean="0"/>
              <a:t>Trivial here</a:t>
            </a:r>
            <a:r>
              <a:rPr lang="en-GB" altLang="hu-HU" sz="2000" dirty="0" smtClean="0"/>
              <a:t>!</a:t>
            </a:r>
            <a:endParaRPr lang="hu-HU" altLang="hu-HU" sz="2000" dirty="0"/>
          </a:p>
        </p:txBody>
      </p:sp>
      <p:sp>
        <p:nvSpPr>
          <p:cNvPr id="15376" name="Text Box 1047"/>
          <p:cNvSpPr txBox="1">
            <a:spLocks noChangeArrowheads="1"/>
          </p:cNvSpPr>
          <p:nvPr/>
        </p:nvSpPr>
        <p:spPr bwMode="auto">
          <a:xfrm>
            <a:off x="7527538" y="5690381"/>
            <a:ext cx="8675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b="1" dirty="0" smtClean="0"/>
              <a:t>Image</a:t>
            </a:r>
            <a:endParaRPr lang="hu-HU" altLang="hu-HU" sz="2000" b="1" dirty="0"/>
          </a:p>
        </p:txBody>
      </p:sp>
      <p:sp>
        <p:nvSpPr>
          <p:cNvPr id="15377" name="Freeform 1048"/>
          <p:cNvSpPr>
            <a:spLocks/>
          </p:cNvSpPr>
          <p:nvPr/>
        </p:nvSpPr>
        <p:spPr bwMode="auto">
          <a:xfrm>
            <a:off x="142875" y="3169431"/>
            <a:ext cx="7742238" cy="1665287"/>
          </a:xfrm>
          <a:custGeom>
            <a:avLst/>
            <a:gdLst>
              <a:gd name="T0" fmla="*/ 2147483647 w 4879"/>
              <a:gd name="T1" fmla="*/ 0 h 883"/>
              <a:gd name="T2" fmla="*/ 2147483647 w 4879"/>
              <a:gd name="T3" fmla="*/ 2147483647 h 883"/>
              <a:gd name="T4" fmla="*/ 0 w 4879"/>
              <a:gd name="T5" fmla="*/ 2147483647 h 883"/>
              <a:gd name="T6" fmla="*/ 0 w 4879"/>
              <a:gd name="T7" fmla="*/ 2147483647 h 883"/>
              <a:gd name="T8" fmla="*/ 2147483647 w 4879"/>
              <a:gd name="T9" fmla="*/ 2147483647 h 883"/>
              <a:gd name="T10" fmla="*/ 0 60000 65536"/>
              <a:gd name="T11" fmla="*/ 0 60000 65536"/>
              <a:gd name="T12" fmla="*/ 0 60000 65536"/>
              <a:gd name="T13" fmla="*/ 0 60000 65536"/>
              <a:gd name="T14" fmla="*/ 0 60000 65536"/>
              <a:gd name="T15" fmla="*/ 0 w 4879"/>
              <a:gd name="T16" fmla="*/ 0 h 883"/>
              <a:gd name="T17" fmla="*/ 4879 w 4879"/>
              <a:gd name="T18" fmla="*/ 883 h 883"/>
            </a:gdLst>
            <a:ahLst/>
            <a:cxnLst>
              <a:cxn ang="T10">
                <a:pos x="T0" y="T1"/>
              </a:cxn>
              <a:cxn ang="T11">
                <a:pos x="T2" y="T3"/>
              </a:cxn>
              <a:cxn ang="T12">
                <a:pos x="T4" y="T5"/>
              </a:cxn>
              <a:cxn ang="T13">
                <a:pos x="T6" y="T7"/>
              </a:cxn>
              <a:cxn ang="T14">
                <a:pos x="T8" y="T9"/>
              </a:cxn>
            </a:cxnLst>
            <a:rect l="T15" t="T16" r="T17" b="T18"/>
            <a:pathLst>
              <a:path w="4879" h="883">
                <a:moveTo>
                  <a:pt x="4879" y="0"/>
                </a:moveTo>
                <a:lnTo>
                  <a:pt x="4875" y="251"/>
                </a:lnTo>
                <a:lnTo>
                  <a:pt x="0" y="251"/>
                </a:lnTo>
                <a:lnTo>
                  <a:pt x="0" y="877"/>
                </a:lnTo>
                <a:lnTo>
                  <a:pt x="929" y="883"/>
                </a:lnTo>
              </a:path>
            </a:pathLst>
          </a:custGeom>
          <a:noFill/>
          <a:ln w="76200" cap="flat" cmpd="sng">
            <a:solidFill>
              <a:schemeClr val="tx1"/>
            </a:solidFill>
            <a:prstDash val="solid"/>
            <a:round/>
            <a:headEnd type="none" w="med" len="med"/>
            <a:tailEnd type="stealth" w="lg" len="lg"/>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378" name="Line 1049"/>
          <p:cNvSpPr>
            <a:spLocks noChangeShapeType="1"/>
          </p:cNvSpPr>
          <p:nvPr/>
        </p:nvSpPr>
        <p:spPr bwMode="auto">
          <a:xfrm flipV="1">
            <a:off x="7594600" y="1548593"/>
            <a:ext cx="792163" cy="64770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79" name="Line 1050"/>
          <p:cNvSpPr>
            <a:spLocks noChangeShapeType="1"/>
          </p:cNvSpPr>
          <p:nvPr/>
        </p:nvSpPr>
        <p:spPr bwMode="auto">
          <a:xfrm>
            <a:off x="7594600" y="2196293"/>
            <a:ext cx="792163" cy="53975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0" name="Line 1051"/>
          <p:cNvSpPr>
            <a:spLocks noChangeShapeType="1"/>
          </p:cNvSpPr>
          <p:nvPr/>
        </p:nvSpPr>
        <p:spPr bwMode="auto">
          <a:xfrm>
            <a:off x="1654175" y="4607706"/>
            <a:ext cx="2052638" cy="1587"/>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1" name="Line 1052"/>
          <p:cNvSpPr>
            <a:spLocks noChangeShapeType="1"/>
          </p:cNvSpPr>
          <p:nvPr/>
        </p:nvSpPr>
        <p:spPr bwMode="auto">
          <a:xfrm flipV="1">
            <a:off x="7631113" y="1943881"/>
            <a:ext cx="1079500" cy="25241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82" name="AutoShape 1053"/>
          <p:cNvSpPr>
            <a:spLocks noChangeArrowheads="1"/>
          </p:cNvSpPr>
          <p:nvPr/>
        </p:nvSpPr>
        <p:spPr bwMode="auto">
          <a:xfrm>
            <a:off x="4030663" y="1620031"/>
            <a:ext cx="72072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GB" altLang="hu-HU" sz="2000" b="1" dirty="0" err="1" smtClean="0"/>
              <a:t>T</a:t>
            </a:r>
            <a:r>
              <a:rPr lang="en-GB" altLang="hu-HU" sz="2000" baseline="-25000" dirty="0" err="1" smtClean="0"/>
              <a:t>model</a:t>
            </a:r>
            <a:endParaRPr lang="hu-HU" altLang="hu-HU" sz="2000" baseline="-25000" dirty="0"/>
          </a:p>
        </p:txBody>
      </p:sp>
      <p:sp>
        <p:nvSpPr>
          <p:cNvPr id="15383" name="AutoShape 1054"/>
          <p:cNvSpPr>
            <a:spLocks noChangeArrowheads="1"/>
          </p:cNvSpPr>
          <p:nvPr/>
        </p:nvSpPr>
        <p:spPr bwMode="auto">
          <a:xfrm>
            <a:off x="6262688" y="1620031"/>
            <a:ext cx="720725" cy="828675"/>
          </a:xfrm>
          <a:prstGeom prst="rightArrow">
            <a:avLst>
              <a:gd name="adj1" fmla="val 50000"/>
              <a:gd name="adj2" fmla="val 25000"/>
            </a:avLst>
          </a:prstGeom>
          <a:solidFill>
            <a:schemeClr val="bg2"/>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GB" altLang="hu-HU" sz="2000" b="1"/>
              <a:t>T</a:t>
            </a:r>
            <a:r>
              <a:rPr lang="en-GB" altLang="hu-HU" sz="2000" baseline="-25000"/>
              <a:t>view</a:t>
            </a:r>
            <a:endParaRPr lang="hu-HU" altLang="hu-HU" sz="2000" baseline="-25000"/>
          </a:p>
        </p:txBody>
      </p:sp>
      <p:sp>
        <p:nvSpPr>
          <p:cNvPr id="15384" name="AutoShape 1055"/>
          <p:cNvSpPr>
            <a:spLocks noChangeArrowheads="1"/>
          </p:cNvSpPr>
          <p:nvPr/>
        </p:nvSpPr>
        <p:spPr bwMode="auto">
          <a:xfrm>
            <a:off x="395288" y="4393393"/>
            <a:ext cx="865187" cy="828675"/>
          </a:xfrm>
          <a:prstGeom prst="rightArrow">
            <a:avLst>
              <a:gd name="adj1" fmla="val 50000"/>
              <a:gd name="adj2" fmla="val 26102"/>
            </a:avLst>
          </a:prstGeom>
          <a:solidFill>
            <a:schemeClr val="bg2"/>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GB" altLang="hu-HU" sz="2000" b="1"/>
              <a:t>T</a:t>
            </a:r>
            <a:r>
              <a:rPr lang="en-GB" altLang="hu-HU" sz="2000" baseline="-25000"/>
              <a:t>persp</a:t>
            </a:r>
            <a:endParaRPr lang="hu-HU" altLang="hu-HU" sz="2000" baseline="-25000"/>
          </a:p>
        </p:txBody>
      </p:sp>
      <p:sp>
        <p:nvSpPr>
          <p:cNvPr id="15385" name="Freeform 1056"/>
          <p:cNvSpPr>
            <a:spLocks/>
          </p:cNvSpPr>
          <p:nvPr/>
        </p:nvSpPr>
        <p:spPr bwMode="auto">
          <a:xfrm>
            <a:off x="4802188" y="4212418"/>
            <a:ext cx="344487" cy="1074738"/>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solidFill>
            <a:schemeClr val="bg2"/>
          </a:solidFill>
          <a:ln w="12700" cap="flat" cmpd="sng">
            <a:solidFill>
              <a:schemeClr val="tx1"/>
            </a:solidFill>
            <a:prstDash val="solid"/>
            <a:round/>
            <a:headEnd/>
            <a:tailEnd/>
          </a:ln>
        </p:spPr>
        <p:txBody>
          <a:bodyPr/>
          <a:lstStyle/>
          <a:p>
            <a:endParaRPr lang="en-US"/>
          </a:p>
        </p:txBody>
      </p:sp>
      <p:sp>
        <p:nvSpPr>
          <p:cNvPr id="15386" name="Line 1057"/>
          <p:cNvSpPr>
            <a:spLocks noChangeShapeType="1"/>
          </p:cNvSpPr>
          <p:nvPr/>
        </p:nvSpPr>
        <p:spPr bwMode="auto">
          <a:xfrm>
            <a:off x="4868863" y="4306081"/>
            <a:ext cx="0" cy="68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7" name="Line 1058"/>
          <p:cNvSpPr>
            <a:spLocks noChangeShapeType="1"/>
          </p:cNvSpPr>
          <p:nvPr/>
        </p:nvSpPr>
        <p:spPr bwMode="auto">
          <a:xfrm>
            <a:off x="4940300" y="4377518"/>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1059"/>
          <p:cNvSpPr>
            <a:spLocks noChangeShapeType="1"/>
          </p:cNvSpPr>
          <p:nvPr/>
        </p:nvSpPr>
        <p:spPr bwMode="auto">
          <a:xfrm>
            <a:off x="5011738" y="4448956"/>
            <a:ext cx="0" cy="6842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9" name="Line 1060"/>
          <p:cNvSpPr>
            <a:spLocks noChangeShapeType="1"/>
          </p:cNvSpPr>
          <p:nvPr/>
        </p:nvSpPr>
        <p:spPr bwMode="auto">
          <a:xfrm>
            <a:off x="5083175" y="4520393"/>
            <a:ext cx="0" cy="6842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1061"/>
          <p:cNvSpPr>
            <a:spLocks noChangeShapeType="1"/>
          </p:cNvSpPr>
          <p:nvPr/>
        </p:nvSpPr>
        <p:spPr bwMode="auto">
          <a:xfrm>
            <a:off x="4797425" y="4377518"/>
            <a:ext cx="32385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1" name="Line 1062"/>
          <p:cNvSpPr>
            <a:spLocks noChangeShapeType="1"/>
          </p:cNvSpPr>
          <p:nvPr/>
        </p:nvSpPr>
        <p:spPr bwMode="auto">
          <a:xfrm>
            <a:off x="4797425" y="4521981"/>
            <a:ext cx="323850" cy="3603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1063"/>
          <p:cNvSpPr>
            <a:spLocks noChangeShapeType="1"/>
          </p:cNvSpPr>
          <p:nvPr/>
        </p:nvSpPr>
        <p:spPr bwMode="auto">
          <a:xfrm>
            <a:off x="4797425" y="4666443"/>
            <a:ext cx="32385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3" name="Line 1064"/>
          <p:cNvSpPr>
            <a:spLocks noChangeShapeType="1"/>
          </p:cNvSpPr>
          <p:nvPr/>
        </p:nvSpPr>
        <p:spPr bwMode="auto">
          <a:xfrm>
            <a:off x="4797425" y="4774393"/>
            <a:ext cx="323850" cy="3603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4" name="Line 1065"/>
          <p:cNvSpPr>
            <a:spLocks noChangeShapeType="1"/>
          </p:cNvSpPr>
          <p:nvPr/>
        </p:nvSpPr>
        <p:spPr bwMode="auto">
          <a:xfrm>
            <a:off x="4751388" y="4679143"/>
            <a:ext cx="250825" cy="1588"/>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5" name="Line 1066"/>
          <p:cNvSpPr>
            <a:spLocks noChangeShapeType="1"/>
          </p:cNvSpPr>
          <p:nvPr/>
        </p:nvSpPr>
        <p:spPr bwMode="auto">
          <a:xfrm>
            <a:off x="5146675" y="4680731"/>
            <a:ext cx="325438" cy="0"/>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6" name="Rectangle 1069"/>
          <p:cNvSpPr>
            <a:spLocks noChangeArrowheads="1"/>
          </p:cNvSpPr>
          <p:nvPr/>
        </p:nvSpPr>
        <p:spPr bwMode="auto">
          <a:xfrm>
            <a:off x="4535488" y="4717243"/>
            <a:ext cx="252412" cy="287338"/>
          </a:xfrm>
          <a:prstGeom prst="rect">
            <a:avLst/>
          </a:prstGeom>
          <a:solidFill>
            <a:schemeClr val="bg1"/>
          </a:solidFill>
          <a:ln>
            <a:noFill/>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5397" name="AutoShape 1070"/>
          <p:cNvSpPr>
            <a:spLocks noChangeArrowheads="1"/>
          </p:cNvSpPr>
          <p:nvPr/>
        </p:nvSpPr>
        <p:spPr bwMode="auto">
          <a:xfrm>
            <a:off x="3708400" y="4464831"/>
            <a:ext cx="935038" cy="828675"/>
          </a:xfrm>
          <a:prstGeom prst="rightArrow">
            <a:avLst>
              <a:gd name="adj1" fmla="val 50000"/>
              <a:gd name="adj2" fmla="val 28209"/>
            </a:avLst>
          </a:prstGeom>
          <a:solidFill>
            <a:schemeClr val="bg2"/>
          </a:solidFill>
          <a:ln w="12700">
            <a:solidFill>
              <a:schemeClr val="tx1"/>
            </a:solidFill>
            <a:miter lim="800000"/>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GB" altLang="hu-HU" sz="2000" b="1"/>
              <a:t>T</a:t>
            </a:r>
            <a:r>
              <a:rPr lang="en-GB" altLang="hu-HU" sz="2000" baseline="-25000"/>
              <a:t>viewport</a:t>
            </a:r>
            <a:endParaRPr lang="hu-HU" altLang="hu-HU" sz="2000" baseline="-25000"/>
          </a:p>
        </p:txBody>
      </p:sp>
      <p:sp>
        <p:nvSpPr>
          <p:cNvPr id="15398" name="Line 1071"/>
          <p:cNvSpPr>
            <a:spLocks noChangeShapeType="1"/>
          </p:cNvSpPr>
          <p:nvPr/>
        </p:nvSpPr>
        <p:spPr bwMode="auto">
          <a:xfrm>
            <a:off x="4895850" y="5401456"/>
            <a:ext cx="140493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399" name="Text Box 1072"/>
          <p:cNvSpPr txBox="1">
            <a:spLocks noChangeArrowheads="1"/>
          </p:cNvSpPr>
          <p:nvPr/>
        </p:nvSpPr>
        <p:spPr bwMode="auto">
          <a:xfrm>
            <a:off x="6264275" y="5112531"/>
            <a:ext cx="282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000" i="1"/>
              <a:t>z</a:t>
            </a:r>
            <a:endParaRPr lang="hu-HU" altLang="hu-HU" sz="2000" i="1"/>
          </a:p>
        </p:txBody>
      </p:sp>
      <p:sp>
        <p:nvSpPr>
          <p:cNvPr id="15400" name="Freeform 1073"/>
          <p:cNvSpPr>
            <a:spLocks/>
          </p:cNvSpPr>
          <p:nvPr/>
        </p:nvSpPr>
        <p:spPr bwMode="auto">
          <a:xfrm>
            <a:off x="5759450" y="1369206"/>
            <a:ext cx="273050" cy="679450"/>
          </a:xfrm>
          <a:custGeom>
            <a:avLst/>
            <a:gdLst>
              <a:gd name="T0" fmla="*/ 0 w 217"/>
              <a:gd name="T1" fmla="*/ 2147483647 h 677"/>
              <a:gd name="T2" fmla="*/ 0 w 217"/>
              <a:gd name="T3" fmla="*/ 0 h 677"/>
              <a:gd name="T4" fmla="*/ 2147483647 w 217"/>
              <a:gd name="T5" fmla="*/ 2147483647 h 677"/>
              <a:gd name="T6" fmla="*/ 2147483647 w 217"/>
              <a:gd name="T7" fmla="*/ 2147483647 h 677"/>
              <a:gd name="T8" fmla="*/ 0 w 217"/>
              <a:gd name="T9" fmla="*/ 2147483647 h 677"/>
              <a:gd name="T10" fmla="*/ 0 60000 65536"/>
              <a:gd name="T11" fmla="*/ 0 60000 65536"/>
              <a:gd name="T12" fmla="*/ 0 60000 65536"/>
              <a:gd name="T13" fmla="*/ 0 60000 65536"/>
              <a:gd name="T14" fmla="*/ 0 60000 65536"/>
              <a:gd name="T15" fmla="*/ 0 w 217"/>
              <a:gd name="T16" fmla="*/ 0 h 677"/>
              <a:gd name="T17" fmla="*/ 217 w 217"/>
              <a:gd name="T18" fmla="*/ 677 h 677"/>
            </a:gdLst>
            <a:ahLst/>
            <a:cxnLst>
              <a:cxn ang="T10">
                <a:pos x="T0" y="T1"/>
              </a:cxn>
              <a:cxn ang="T11">
                <a:pos x="T2" y="T3"/>
              </a:cxn>
              <a:cxn ang="T12">
                <a:pos x="T4" y="T5"/>
              </a:cxn>
              <a:cxn ang="T13">
                <a:pos x="T6" y="T7"/>
              </a:cxn>
              <a:cxn ang="T14">
                <a:pos x="T8" y="T9"/>
              </a:cxn>
            </a:cxnLst>
            <a:rect l="T15" t="T16" r="T17" b="T18"/>
            <a:pathLst>
              <a:path w="217" h="677">
                <a:moveTo>
                  <a:pt x="0" y="440"/>
                </a:moveTo>
                <a:lnTo>
                  <a:pt x="0" y="0"/>
                </a:lnTo>
                <a:lnTo>
                  <a:pt x="212" y="253"/>
                </a:lnTo>
                <a:lnTo>
                  <a:pt x="217" y="677"/>
                </a:lnTo>
                <a:lnTo>
                  <a:pt x="0" y="440"/>
                </a:lnTo>
                <a:close/>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5401" name="Line 1067"/>
          <p:cNvSpPr>
            <a:spLocks noChangeShapeType="1"/>
          </p:cNvSpPr>
          <p:nvPr/>
        </p:nvSpPr>
        <p:spPr bwMode="auto">
          <a:xfrm flipH="1">
            <a:off x="5002213" y="1727981"/>
            <a:ext cx="936625" cy="684212"/>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Cím 1"/>
          <p:cNvSpPr>
            <a:spLocks noGrp="1"/>
          </p:cNvSpPr>
          <p:nvPr>
            <p:ph type="title"/>
          </p:nvPr>
        </p:nvSpPr>
        <p:spPr>
          <a:xfrm>
            <a:off x="433484" y="138407"/>
            <a:ext cx="8229600" cy="1143000"/>
          </a:xfrm>
        </p:spPr>
        <p:txBody>
          <a:bodyPr/>
          <a:lstStyle/>
          <a:p>
            <a:r>
              <a:rPr lang="hu-HU" dirty="0" smtClean="0">
                <a:solidFill>
                  <a:srgbClr val="FF0000"/>
                </a:solidFill>
              </a:rPr>
              <a:t>3D </a:t>
            </a:r>
            <a:r>
              <a:rPr lang="en-US" dirty="0" smtClean="0">
                <a:solidFill>
                  <a:srgbClr val="FF0000"/>
                </a:solidFill>
              </a:rPr>
              <a:t>rendering pipeline</a:t>
            </a:r>
            <a:endParaRPr lang="en-US" dirty="0">
              <a:solidFill>
                <a:srgbClr val="FF0000"/>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US" dirty="0" smtClean="0">
                <a:solidFill>
                  <a:srgbClr val="FF0000"/>
                </a:solidFill>
              </a:rPr>
              <a:t>Visibility in</a:t>
            </a:r>
            <a:r>
              <a:rPr lang="hu-HU" dirty="0" smtClean="0">
                <a:solidFill>
                  <a:srgbClr val="FF0000"/>
                </a:solidFill>
              </a:rPr>
              <a:t> </a:t>
            </a:r>
            <a:r>
              <a:rPr lang="hu-HU" dirty="0" err="1" smtClean="0">
                <a:solidFill>
                  <a:srgbClr val="FF0000"/>
                </a:solidFill>
              </a:rPr>
              <a:t>OpenGL</a:t>
            </a:r>
            <a:endParaRPr lang="en-US" dirty="0">
              <a:solidFill>
                <a:srgbClr val="FF0000"/>
              </a:solidFill>
            </a:endParaRPr>
          </a:p>
        </p:txBody>
      </p:sp>
      <p:sp>
        <p:nvSpPr>
          <p:cNvPr id="4" name="Téglalap 3"/>
          <p:cNvSpPr/>
          <p:nvPr/>
        </p:nvSpPr>
        <p:spPr>
          <a:xfrm>
            <a:off x="0" y="1550397"/>
            <a:ext cx="9144000" cy="5262979"/>
          </a:xfrm>
          <a:prstGeom prst="rect">
            <a:avLst/>
          </a:prstGeom>
          <a:solidFill>
            <a:schemeClr val="accent6">
              <a:lumMod val="20000"/>
              <a:lumOff val="80000"/>
            </a:schemeClr>
          </a:solidFill>
          <a:ln>
            <a:solidFill>
              <a:schemeClr val="tx1"/>
            </a:solidFill>
          </a:ln>
        </p:spPr>
        <p:txBody>
          <a:bodyPr wrap="square">
            <a:spAutoFit/>
          </a:bodyPr>
          <a:lstStyle/>
          <a:p>
            <a:r>
              <a:rPr lang="hu-HU" altLang="hu-HU" b="1" u="sng" dirty="0">
                <a:latin typeface="Courier New" pitchFamily="49" charset="0"/>
                <a:cs typeface="Courier New" pitchFamily="49" charset="0"/>
              </a:rPr>
              <a:t>int main(int </a:t>
            </a:r>
            <a:r>
              <a:rPr lang="hu-HU" altLang="hu-HU" b="1" u="sng" dirty="0" err="1">
                <a:latin typeface="Courier New" pitchFamily="49" charset="0"/>
                <a:cs typeface="Courier New" pitchFamily="49" charset="0"/>
              </a:rPr>
              <a:t>argc</a:t>
            </a:r>
            <a:r>
              <a:rPr lang="hu-HU" altLang="hu-HU" b="1" u="sng" dirty="0">
                <a:latin typeface="Courier New" pitchFamily="49" charset="0"/>
                <a:cs typeface="Courier New" pitchFamily="49" charset="0"/>
              </a:rPr>
              <a:t>, </a:t>
            </a:r>
            <a:r>
              <a:rPr lang="hu-HU" altLang="hu-HU" b="1" u="sng" dirty="0" err="1">
                <a:latin typeface="Courier New" pitchFamily="49" charset="0"/>
                <a:cs typeface="Courier New" pitchFamily="49" charset="0"/>
              </a:rPr>
              <a:t>char</a:t>
            </a:r>
            <a:r>
              <a:rPr lang="hu-HU" altLang="hu-HU" b="1" u="sng" dirty="0">
                <a:latin typeface="Courier New" pitchFamily="49" charset="0"/>
                <a:cs typeface="Courier New" pitchFamily="49" charset="0"/>
              </a:rPr>
              <a:t> * </a:t>
            </a:r>
            <a:r>
              <a:rPr lang="hu-HU" altLang="hu-HU" b="1" u="sng" dirty="0" err="1">
                <a:latin typeface="Courier New" pitchFamily="49" charset="0"/>
                <a:cs typeface="Courier New" pitchFamily="49" charset="0"/>
              </a:rPr>
              <a:t>argv</a:t>
            </a:r>
            <a:r>
              <a:rPr lang="hu-HU" altLang="hu-HU" b="1" u="sng" dirty="0">
                <a:latin typeface="Courier New" pitchFamily="49" charset="0"/>
                <a:cs typeface="Courier New" pitchFamily="49" charset="0"/>
              </a:rPr>
              <a:t>[]) </a:t>
            </a:r>
            <a:r>
              <a:rPr lang="hu-HU" altLang="hu-HU" b="1" u="sng" dirty="0" smtClean="0">
                <a:latin typeface="Courier New" pitchFamily="49" charset="0"/>
                <a:cs typeface="Courier New" pitchFamily="49" charset="0"/>
              </a:rPr>
              <a:t>{</a:t>
            </a:r>
            <a:endParaRPr lang="en-US" altLang="hu-HU" b="1" u="sng" dirty="0" smtClean="0">
              <a:latin typeface="Courier New" pitchFamily="49" charset="0"/>
              <a:cs typeface="Courier New" pitchFamily="49" charset="0"/>
            </a:endParaRPr>
          </a:p>
          <a:p>
            <a:r>
              <a:rPr lang="en-US" altLang="hu-HU" b="1" dirty="0">
                <a:latin typeface="Courier New" pitchFamily="49" charset="0"/>
                <a:cs typeface="Courier New" pitchFamily="49" charset="0"/>
              </a:rPr>
              <a:t> </a:t>
            </a:r>
            <a:r>
              <a:rPr lang="en-US" altLang="hu-HU" b="1" dirty="0" smtClean="0">
                <a:latin typeface="Courier New" pitchFamily="49" charset="0"/>
                <a:cs typeface="Courier New" pitchFamily="49" charset="0"/>
              </a:rPr>
              <a:t> …</a:t>
            </a:r>
            <a:endParaRPr lang="hu-HU" altLang="hu-HU" b="1" dirty="0">
              <a:latin typeface="Courier New" pitchFamily="49" charset="0"/>
              <a:cs typeface="Courier New" pitchFamily="49" charset="0"/>
            </a:endParaRPr>
          </a:p>
          <a:p>
            <a:r>
              <a:rPr lang="en-US"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glutInitDisplayMode</a:t>
            </a:r>
            <a:r>
              <a:rPr lang="hu-HU" b="1" dirty="0" smtClean="0">
                <a:latin typeface="Courier New" panose="02070309020205020404" pitchFamily="49" charset="0"/>
                <a:cs typeface="Courier New" panose="02070309020205020404" pitchFamily="49" charset="0"/>
              </a:rPr>
              <a:t>(GLUT_RGBA</a:t>
            </a:r>
            <a:r>
              <a:rPr lang="en-US" b="1" dirty="0" smtClean="0">
                <a:latin typeface="Courier New" panose="02070309020205020404" pitchFamily="49" charset="0"/>
                <a:cs typeface="Courier New" panose="02070309020205020404" pitchFamily="49" charset="0"/>
              </a:rPr>
              <a:t> | GLUT_DOUBLE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GLUT_DEPTH</a:t>
            </a:r>
            <a:r>
              <a:rPr lang="hu-HU" b="1" dirty="0" smtClean="0">
                <a:latin typeface="Courier New" panose="02070309020205020404" pitchFamily="49" charset="0"/>
                <a:cs typeface="Courier New" panose="02070309020205020404" pitchFamily="49" charset="0"/>
              </a:rPr>
              <a:t>);</a:t>
            </a:r>
            <a:endParaRPr lang="en-US" b="1" dirty="0" smtClean="0">
              <a:latin typeface="Courier New" panose="02070309020205020404" pitchFamily="49" charset="0"/>
              <a:cs typeface="Courier New" panose="02070309020205020404" pitchFamily="49" charset="0"/>
            </a:endParaRPr>
          </a:p>
          <a:p>
            <a:r>
              <a:rPr lang="en-US" altLang="en-US" b="1" dirty="0" smtClean="0">
                <a:latin typeface="Courier New" panose="02070309020205020404" pitchFamily="49" charset="0"/>
                <a:cs typeface="Courier New" panose="02070309020205020404" pitchFamily="49" charset="0"/>
              </a:rPr>
              <a:t>  </a:t>
            </a:r>
            <a:r>
              <a:rPr lang="hu-HU" altLang="en-US" sz="2400" b="1" dirty="0" err="1" smtClean="0">
                <a:latin typeface="Courier New" panose="02070309020205020404" pitchFamily="49" charset="0"/>
                <a:cs typeface="Courier New" panose="02070309020205020404" pitchFamily="49" charset="0"/>
              </a:rPr>
              <a:t>glEnable</a:t>
            </a:r>
            <a:r>
              <a:rPr lang="hu-HU" altLang="en-US" sz="2400" b="1" dirty="0" smtClean="0">
                <a:latin typeface="Courier New" panose="02070309020205020404" pitchFamily="49" charset="0"/>
                <a:cs typeface="Courier New" panose="02070309020205020404" pitchFamily="49" charset="0"/>
              </a:rPr>
              <a:t>(GL_DEPTH_TEST)</a:t>
            </a:r>
            <a:r>
              <a:rPr lang="hu-HU" altLang="en-US" b="1" dirty="0" smtClean="0">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 // z-buffer is on</a:t>
            </a:r>
            <a:endParaRPr lang="hu-HU" altLang="en-US" b="1" dirty="0">
              <a:latin typeface="Courier New" panose="02070309020205020404" pitchFamily="49" charset="0"/>
              <a:cs typeface="Courier New" panose="02070309020205020404" pitchFamily="49" charset="0"/>
            </a:endParaRPr>
          </a:p>
          <a:p>
            <a:r>
              <a:rPr lang="en-US" altLang="en-US" b="1" dirty="0" smtClean="0">
                <a:latin typeface="Courier New" panose="02070309020205020404" pitchFamily="49" charset="0"/>
                <a:cs typeface="Courier New" panose="02070309020205020404" pitchFamily="49" charset="0"/>
              </a:rPr>
              <a:t>  </a:t>
            </a:r>
            <a:r>
              <a:rPr lang="hu-HU" altLang="en-US" sz="2400" b="1" dirty="0" err="1" smtClean="0">
                <a:latin typeface="Courier New" panose="02070309020205020404" pitchFamily="49" charset="0"/>
                <a:cs typeface="Courier New" panose="02070309020205020404" pitchFamily="49" charset="0"/>
              </a:rPr>
              <a:t>glDisable</a:t>
            </a:r>
            <a:r>
              <a:rPr lang="hu-HU" altLang="en-US" sz="2400" b="1" dirty="0" smtClean="0">
                <a:latin typeface="Courier New" panose="02070309020205020404" pitchFamily="49" charset="0"/>
                <a:cs typeface="Courier New" panose="02070309020205020404" pitchFamily="49" charset="0"/>
              </a:rPr>
              <a:t>(GL_CULL_FACE</a:t>
            </a:r>
            <a:r>
              <a:rPr lang="hu-HU" altLang="en-US" sz="2400" b="1" dirty="0">
                <a:latin typeface="Courier New" panose="02070309020205020404" pitchFamily="49" charset="0"/>
                <a:cs typeface="Courier New" panose="02070309020205020404" pitchFamily="49" charset="0"/>
              </a:rPr>
              <a:t>)</a:t>
            </a:r>
            <a:r>
              <a:rPr lang="en-GB" altLang="en-US" b="1" dirty="0" smtClean="0">
                <a:latin typeface="Courier New" panose="02070309020205020404" pitchFamily="49" charset="0"/>
                <a:cs typeface="Courier New" panose="02070309020205020404" pitchFamily="49" charset="0"/>
              </a:rPr>
              <a:t>; // </a:t>
            </a:r>
            <a:r>
              <a:rPr lang="en-GB" altLang="en-US" b="1" dirty="0" err="1" smtClean="0">
                <a:latin typeface="Courier New" panose="02070309020205020404" pitchFamily="49" charset="0"/>
                <a:cs typeface="Courier New" panose="02070309020205020404" pitchFamily="49" charset="0"/>
              </a:rPr>
              <a:t>backface</a:t>
            </a:r>
            <a:r>
              <a:rPr lang="en-GB" altLang="en-US" b="1" dirty="0" smtClean="0">
                <a:latin typeface="Courier New" panose="02070309020205020404" pitchFamily="49" charset="0"/>
                <a:cs typeface="Courier New" panose="02070309020205020404" pitchFamily="49" charset="0"/>
              </a:rPr>
              <a:t> culling is off</a:t>
            </a:r>
            <a:endParaRPr lang="en-US" b="1" dirty="0" smtClean="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endParaRPr lang="en-US" b="1" dirty="0" smtClean="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hu-HU" b="1" u="sng" dirty="0" err="1">
                <a:latin typeface="Courier New" panose="02070309020205020404" pitchFamily="49" charset="0"/>
                <a:cs typeface="Courier New" panose="02070309020205020404" pitchFamily="49" charset="0"/>
              </a:rPr>
              <a:t>void</a:t>
            </a:r>
            <a:r>
              <a:rPr lang="hu-HU" b="1" u="sng" dirty="0">
                <a:latin typeface="Courier New" panose="02070309020205020404" pitchFamily="49" charset="0"/>
                <a:cs typeface="Courier New" panose="02070309020205020404" pitchFamily="49" charset="0"/>
              </a:rPr>
              <a:t> </a:t>
            </a:r>
            <a:r>
              <a:rPr lang="hu-HU" b="1" u="sng" dirty="0" err="1">
                <a:latin typeface="Courier New" panose="02070309020205020404" pitchFamily="49" charset="0"/>
                <a:cs typeface="Courier New" panose="02070309020205020404" pitchFamily="49" charset="0"/>
              </a:rPr>
              <a:t>onDisplay</a:t>
            </a:r>
            <a:r>
              <a:rPr lang="hu-HU" b="1" u="sng" dirty="0">
                <a:latin typeface="Courier New" panose="02070309020205020404" pitchFamily="49" charset="0"/>
                <a:cs typeface="Courier New" panose="02070309020205020404" pitchFamily="49" charset="0"/>
              </a:rPr>
              <a:t>() {</a:t>
            </a:r>
          </a:p>
          <a:p>
            <a:r>
              <a:rPr lang="en-US"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glClear</a:t>
            </a:r>
            <a:r>
              <a:rPr lang="hu-HU" b="1" dirty="0" smtClean="0">
                <a:latin typeface="Courier New" panose="02070309020205020404" pitchFamily="49" charset="0"/>
                <a:cs typeface="Courier New" panose="02070309020205020404" pitchFamily="49" charset="0"/>
              </a:rPr>
              <a:t>(GL_COLOR_BUFFER_BIT </a:t>
            </a:r>
            <a:r>
              <a:rPr lang="hu-HU" b="1" dirty="0">
                <a:latin typeface="Courier New" panose="02070309020205020404" pitchFamily="49" charset="0"/>
                <a:cs typeface="Courier New" panose="02070309020205020404" pitchFamily="49" charset="0"/>
              </a:rPr>
              <a:t>| </a:t>
            </a:r>
            <a:r>
              <a:rPr lang="hu-HU" sz="2400" b="1" dirty="0">
                <a:latin typeface="Courier New" panose="02070309020205020404" pitchFamily="49" charset="0"/>
                <a:cs typeface="Courier New" panose="02070309020205020404" pitchFamily="49" charset="0"/>
              </a:rPr>
              <a:t>GL_DEPTH_BUFFER_BIT</a:t>
            </a:r>
            <a:r>
              <a:rPr lang="hu-HU" b="1" dirty="0">
                <a:latin typeface="Courier New" panose="02070309020205020404" pitchFamily="49" charset="0"/>
                <a:cs typeface="Courier New" panose="02070309020205020404" pitchFamily="49" charset="0"/>
              </a:rPr>
              <a:t>); </a:t>
            </a:r>
          </a:p>
          <a:p>
            <a:endParaRPr lang="en-US" b="1" dirty="0" smtClean="0">
              <a:latin typeface="Courier New" panose="02070309020205020404" pitchFamily="49" charset="0"/>
              <a:cs typeface="Courier New" panose="02070309020205020404" pitchFamily="49" charset="0"/>
            </a:endParaRPr>
          </a:p>
          <a:p>
            <a:r>
              <a:rPr lang="en-US" b="1" i="1" dirty="0">
                <a:latin typeface="Courier New" panose="02070309020205020404" pitchFamily="49" charset="0"/>
                <a:cs typeface="Courier New" panose="02070309020205020404" pitchFamily="49" charset="0"/>
              </a:rPr>
              <a:t> </a:t>
            </a:r>
            <a:r>
              <a:rPr lang="en-US" b="1" i="1" dirty="0" smtClean="0">
                <a:latin typeface="Courier New" panose="02070309020205020404" pitchFamily="49" charset="0"/>
                <a:cs typeface="Courier New" panose="02070309020205020404" pitchFamily="49" charset="0"/>
              </a:rPr>
              <a:t>  drawing</a:t>
            </a:r>
            <a:r>
              <a:rPr lang="hu-HU" b="1" i="1" dirty="0" smtClean="0">
                <a:latin typeface="Courier New" panose="02070309020205020404" pitchFamily="49" charset="0"/>
                <a:cs typeface="Courier New" panose="02070309020205020404" pitchFamily="49" charset="0"/>
              </a:rPr>
              <a:t>…</a:t>
            </a:r>
          </a:p>
          <a:p>
            <a:endParaRPr lang="hu-HU" b="1" dirty="0">
              <a:latin typeface="Courier New" panose="02070309020205020404" pitchFamily="49" charset="0"/>
              <a:cs typeface="Courier New" panose="02070309020205020404" pitchFamily="49" charset="0"/>
            </a:endParaRPr>
          </a:p>
          <a:p>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glutSwapBuffers</a:t>
            </a:r>
            <a:r>
              <a:rPr lang="hu-HU" b="1" dirty="0">
                <a:latin typeface="Courier New" panose="02070309020205020404" pitchFamily="49" charset="0"/>
                <a:cs typeface="Courier New" panose="02070309020205020404" pitchFamily="49" charset="0"/>
              </a:rPr>
              <a:t>();	// </a:t>
            </a:r>
            <a:r>
              <a:rPr lang="hu-HU" b="1" dirty="0" err="1">
                <a:latin typeface="Courier New" panose="02070309020205020404" pitchFamily="49" charset="0"/>
                <a:cs typeface="Courier New" panose="02070309020205020404" pitchFamily="49" charset="0"/>
              </a:rPr>
              <a:t>exchange</a:t>
            </a:r>
            <a:r>
              <a:rPr lang="hu-HU" b="1" dirty="0">
                <a:latin typeface="Courier New" panose="02070309020205020404" pitchFamily="49" charset="0"/>
                <a:cs typeface="Courier New" panose="02070309020205020404" pitchFamily="49" charset="0"/>
              </a:rPr>
              <a:t> </a:t>
            </a:r>
            <a:r>
              <a:rPr lang="hu-HU" b="1" dirty="0" err="1">
                <a:latin typeface="Courier New" panose="02070309020205020404" pitchFamily="49" charset="0"/>
                <a:cs typeface="Courier New" panose="02070309020205020404" pitchFamily="49" charset="0"/>
              </a:rPr>
              <a:t>the</a:t>
            </a:r>
            <a:r>
              <a:rPr lang="hu-HU" b="1" dirty="0">
                <a:latin typeface="Courier New" panose="02070309020205020404" pitchFamily="49" charset="0"/>
                <a:cs typeface="Courier New" panose="02070309020205020404" pitchFamily="49" charset="0"/>
              </a:rPr>
              <a:t> </a:t>
            </a:r>
            <a:r>
              <a:rPr lang="hu-HU" b="1" dirty="0" err="1">
                <a:latin typeface="Courier New" panose="02070309020205020404" pitchFamily="49" charset="0"/>
                <a:cs typeface="Courier New" panose="02070309020205020404" pitchFamily="49" charset="0"/>
              </a:rPr>
              <a:t>two</a:t>
            </a:r>
            <a:r>
              <a:rPr lang="hu-HU" b="1" dirty="0">
                <a:latin typeface="Courier New" panose="02070309020205020404" pitchFamily="49" charset="0"/>
                <a:cs typeface="Courier New" panose="02070309020205020404" pitchFamily="49" charset="0"/>
              </a:rPr>
              <a:t> </a:t>
            </a:r>
            <a:r>
              <a:rPr lang="hu-HU" b="1" dirty="0" err="1">
                <a:latin typeface="Courier New" panose="02070309020205020404" pitchFamily="49" charset="0"/>
                <a:cs typeface="Courier New" panose="02070309020205020404" pitchFamily="49" charset="0"/>
              </a:rPr>
              <a:t>buffers</a:t>
            </a:r>
            <a:endParaRPr lang="hu-HU" b="1" dirty="0">
              <a:latin typeface="Courier New" panose="02070309020205020404" pitchFamily="49" charset="0"/>
              <a:cs typeface="Courier New" panose="02070309020205020404" pitchFamily="49" charset="0"/>
            </a:endParaRPr>
          </a:p>
          <a:p>
            <a:r>
              <a:rPr lang="hu-HU" b="1" dirty="0" smtClean="0">
                <a:latin typeface="Courier New" panose="02070309020205020404" pitchFamily="49" charset="0"/>
                <a:cs typeface="Courier New" panose="02070309020205020404" pitchFamily="49" charset="0"/>
              </a:rPr>
              <a:t>}	</a:t>
            </a:r>
            <a:endParaRPr lang="hu-HU"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094822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a:xfrm>
            <a:off x="504825" y="368300"/>
            <a:ext cx="5362575" cy="1143000"/>
          </a:xfrm>
        </p:spPr>
        <p:txBody>
          <a:bodyPr/>
          <a:lstStyle/>
          <a:p>
            <a:pPr>
              <a:defRPr/>
            </a:pPr>
            <a:r>
              <a:rPr lang="en-US" dirty="0" smtClean="0">
                <a:solidFill>
                  <a:srgbClr val="FF0000"/>
                </a:solidFill>
              </a:rPr>
              <a:t>Shading</a:t>
            </a:r>
            <a:endParaRPr lang="hu-HU" dirty="0" smtClean="0">
              <a:solidFill>
                <a:srgbClr val="FF0000"/>
              </a:solidFill>
            </a:endParaRPr>
          </a:p>
        </p:txBody>
      </p:sp>
      <p:sp>
        <p:nvSpPr>
          <p:cNvPr id="39939" name="Rectangle 3"/>
          <p:cNvSpPr>
            <a:spLocks noGrp="1" noChangeArrowheads="1"/>
          </p:cNvSpPr>
          <p:nvPr>
            <p:ph idx="1"/>
          </p:nvPr>
        </p:nvSpPr>
        <p:spPr>
          <a:xfrm>
            <a:off x="218386" y="1484784"/>
            <a:ext cx="8389118" cy="5184478"/>
          </a:xfrm>
        </p:spPr>
        <p:txBody>
          <a:bodyPr>
            <a:normAutofit lnSpcReduction="10000"/>
          </a:bodyPr>
          <a:lstStyle/>
          <a:p>
            <a:pPr>
              <a:spcBef>
                <a:spcPct val="0"/>
              </a:spcBef>
              <a:buClrTx/>
              <a:buSzTx/>
              <a:buFontTx/>
              <a:buNone/>
            </a:pPr>
            <a:r>
              <a:rPr lang="hu-HU" altLang="hu-HU" i="1" dirty="0" smtClean="0">
                <a:latin typeface="Times New Roman" panose="02020603050405020304" pitchFamily="18" charset="0"/>
                <a:cs typeface="Times New Roman" panose="02020603050405020304" pitchFamily="18" charset="0"/>
              </a:rPr>
              <a:t>L</a:t>
            </a:r>
            <a:r>
              <a:rPr lang="hu-HU" altLang="hu-HU" baseline="-25000" dirty="0" smtClean="0">
                <a:latin typeface="Times New Roman" panose="02020603050405020304" pitchFamily="18" charset="0"/>
                <a:cs typeface="Times New Roman" panose="02020603050405020304" pitchFamily="18" charset="0"/>
              </a:rPr>
              <a:t> </a:t>
            </a:r>
            <a:r>
              <a:rPr lang="hu-HU" altLang="hu-HU" dirty="0" smtClean="0">
                <a:latin typeface="Times New Roman" panose="02020603050405020304" pitchFamily="18" charset="0"/>
                <a:cs typeface="Times New Roman" panose="02020603050405020304" pitchFamily="18" charset="0"/>
              </a:rPr>
              <a:t>(</a:t>
            </a:r>
            <a:r>
              <a:rPr lang="en-GB" altLang="hu-HU" b="1" dirty="0" smtClean="0">
                <a:latin typeface="Times New Roman" panose="02020603050405020304" pitchFamily="18" charset="0"/>
                <a:cs typeface="Times New Roman" panose="02020603050405020304" pitchFamily="18" charset="0"/>
              </a:rPr>
              <a:t>V</a:t>
            </a:r>
            <a:r>
              <a:rPr lang="hu-HU" altLang="hu-HU" dirty="0" smtClean="0">
                <a:latin typeface="Times New Roman" panose="02020603050405020304" pitchFamily="18" charset="0"/>
                <a:cs typeface="Times New Roman" panose="02020603050405020304" pitchFamily="18" charset="0"/>
              </a:rPr>
              <a:t>) </a:t>
            </a:r>
            <a:r>
              <a:rPr lang="hu-HU" altLang="hu-HU" dirty="0" smtClean="0">
                <a:sym typeface="Symbol" pitchFamily="18" charset="2"/>
              </a:rPr>
              <a:t></a:t>
            </a:r>
            <a:r>
              <a:rPr lang="hu-HU" altLang="hu-HU" dirty="0" smtClean="0"/>
              <a:t> </a:t>
            </a:r>
            <a:r>
              <a:rPr lang="hu-HU" altLang="hu-HU" sz="4800" dirty="0" err="1" smtClean="0">
                <a:latin typeface="Symbol" pitchFamily="18" charset="2"/>
              </a:rPr>
              <a:t>S</a:t>
            </a:r>
            <a:r>
              <a:rPr lang="hu-HU" altLang="hu-HU" i="1" baseline="-25000" dirty="0" err="1" smtClean="0">
                <a:latin typeface="Times New Roman" panose="02020603050405020304" pitchFamily="18" charset="0"/>
                <a:cs typeface="Times New Roman" panose="02020603050405020304" pitchFamily="18" charset="0"/>
              </a:rPr>
              <a:t>l</a:t>
            </a:r>
            <a:r>
              <a:rPr lang="hu-HU" altLang="hu-HU" sz="4800" dirty="0" smtClean="0">
                <a:latin typeface="Symbol" pitchFamily="18" charset="2"/>
              </a:rPr>
              <a:t> </a:t>
            </a:r>
            <a:r>
              <a:rPr lang="hu-HU" altLang="hu-HU" i="1" dirty="0" err="1" smtClean="0">
                <a:latin typeface="Times New Roman" panose="02020603050405020304" pitchFamily="18" charset="0"/>
                <a:cs typeface="Times New Roman" panose="02020603050405020304" pitchFamily="18" charset="0"/>
              </a:rPr>
              <a:t>L</a:t>
            </a:r>
            <a:r>
              <a:rPr lang="hu-HU" altLang="hu-HU" i="1" baseline="-25000" dirty="0" err="1" smtClean="0">
                <a:latin typeface="Times New Roman" panose="02020603050405020304" pitchFamily="18" charset="0"/>
                <a:cs typeface="Times New Roman" panose="02020603050405020304" pitchFamily="18" charset="0"/>
              </a:rPr>
              <a:t>l</a:t>
            </a:r>
            <a:r>
              <a:rPr lang="hu-HU" altLang="hu-HU" i="1" baseline="-25000" dirty="0" smtClean="0">
                <a:latin typeface="Times New Roman" panose="02020603050405020304" pitchFamily="18" charset="0"/>
                <a:cs typeface="Times New Roman" panose="02020603050405020304" pitchFamily="18" charset="0"/>
              </a:rPr>
              <a:t> </a:t>
            </a:r>
            <a:r>
              <a:rPr lang="hu-HU" altLang="hu-HU" dirty="0" smtClean="0">
                <a:latin typeface="Times New Roman" panose="02020603050405020304" pitchFamily="18" charset="0"/>
                <a:cs typeface="Times New Roman" panose="02020603050405020304" pitchFamily="18" charset="0"/>
              </a:rPr>
              <a:t>(</a:t>
            </a:r>
            <a:r>
              <a:rPr lang="en-GB" altLang="hu-HU" b="1" dirty="0" smtClean="0">
                <a:latin typeface="Times New Roman" panose="02020603050405020304" pitchFamily="18" charset="0"/>
                <a:cs typeface="Times New Roman" panose="02020603050405020304" pitchFamily="18" charset="0"/>
              </a:rPr>
              <a:t>L</a:t>
            </a:r>
            <a:r>
              <a:rPr lang="hu-HU" altLang="hu-HU" i="1" baseline="-25000" dirty="0" smtClean="0">
                <a:latin typeface="Times New Roman" panose="02020603050405020304" pitchFamily="18" charset="0"/>
                <a:cs typeface="Times New Roman" panose="02020603050405020304" pitchFamily="18" charset="0"/>
              </a:rPr>
              <a:t>l</a:t>
            </a:r>
            <a:r>
              <a:rPr lang="hu-HU" altLang="hu-HU" dirty="0" smtClean="0">
                <a:latin typeface="Times New Roman" panose="02020603050405020304" pitchFamily="18" charset="0"/>
                <a:cs typeface="Times New Roman" panose="02020603050405020304" pitchFamily="18" charset="0"/>
              </a:rPr>
              <a:t>)</a:t>
            </a:r>
            <a:r>
              <a:rPr lang="en-GB" altLang="hu-HU" dirty="0" smtClean="0">
                <a:latin typeface="Times New Roman" panose="02020603050405020304" pitchFamily="18" charset="0"/>
                <a:cs typeface="Times New Roman" panose="02020603050405020304" pitchFamily="18" charset="0"/>
              </a:rPr>
              <a:t>*</a:t>
            </a:r>
            <a:r>
              <a:rPr lang="en-GB" altLang="hu-HU" baseline="-25000" dirty="0" smtClean="0">
                <a:latin typeface="Times New Roman" panose="02020603050405020304" pitchFamily="18" charset="0"/>
                <a:cs typeface="Times New Roman" panose="02020603050405020304" pitchFamily="18" charset="0"/>
                <a:sym typeface="Symbol" pitchFamily="18" charset="2"/>
              </a:rPr>
              <a:t> </a:t>
            </a:r>
            <a:r>
              <a:rPr lang="hu-HU" altLang="hu-HU" i="1" dirty="0" err="1" smtClean="0">
                <a:latin typeface="Times New Roman" panose="02020603050405020304" pitchFamily="18" charset="0"/>
                <a:cs typeface="Times New Roman" panose="02020603050405020304" pitchFamily="18" charset="0"/>
              </a:rPr>
              <a:t>f</a:t>
            </a:r>
            <a:r>
              <a:rPr lang="hu-HU" altLang="hu-HU" i="1" baseline="-25000" dirty="0" err="1" smtClean="0">
                <a:latin typeface="Times New Roman" panose="02020603050405020304" pitchFamily="18" charset="0"/>
                <a:cs typeface="Times New Roman" panose="02020603050405020304" pitchFamily="18" charset="0"/>
              </a:rPr>
              <a:t>r</a:t>
            </a:r>
            <a:r>
              <a:rPr lang="hu-HU" altLang="hu-HU" dirty="0" smtClean="0">
                <a:latin typeface="Times New Roman" panose="02020603050405020304" pitchFamily="18" charset="0"/>
                <a:cs typeface="Times New Roman" panose="02020603050405020304" pitchFamily="18" charset="0"/>
              </a:rPr>
              <a:t> (</a:t>
            </a:r>
            <a:r>
              <a:rPr lang="en-GB" altLang="hu-HU" b="1" dirty="0" smtClean="0">
                <a:latin typeface="Times New Roman" panose="02020603050405020304" pitchFamily="18" charset="0"/>
                <a:cs typeface="Times New Roman" panose="02020603050405020304" pitchFamily="18" charset="0"/>
              </a:rPr>
              <a:t>L</a:t>
            </a:r>
            <a:r>
              <a:rPr lang="hu-HU" altLang="hu-HU" i="1" baseline="-25000" dirty="0" smtClean="0">
                <a:latin typeface="Times New Roman" panose="02020603050405020304" pitchFamily="18" charset="0"/>
                <a:cs typeface="Times New Roman" panose="02020603050405020304" pitchFamily="18" charset="0"/>
              </a:rPr>
              <a:t>l</a:t>
            </a:r>
            <a:r>
              <a:rPr lang="hu-HU" altLang="hu-HU" baseline="-25000" dirty="0" smtClean="0">
                <a:latin typeface="Times New Roman" panose="02020603050405020304" pitchFamily="18" charset="0"/>
                <a:cs typeface="Times New Roman" panose="02020603050405020304" pitchFamily="18" charset="0"/>
                <a:sym typeface="Symbol" pitchFamily="18" charset="2"/>
              </a:rPr>
              <a:t> </a:t>
            </a:r>
            <a:r>
              <a:rPr lang="hu-HU" altLang="hu-HU" dirty="0" smtClean="0">
                <a:latin typeface="Times New Roman" panose="02020603050405020304" pitchFamily="18" charset="0"/>
                <a:cs typeface="Times New Roman" panose="02020603050405020304" pitchFamily="18" charset="0"/>
              </a:rPr>
              <a:t>,</a:t>
            </a:r>
            <a:r>
              <a:rPr lang="hu-HU" altLang="hu-HU" b="1" dirty="0" smtClean="0">
                <a:latin typeface="Times New Roman" panose="02020603050405020304" pitchFamily="18" charset="0"/>
                <a:cs typeface="Times New Roman" panose="02020603050405020304" pitchFamily="18" charset="0"/>
              </a:rPr>
              <a:t>N</a:t>
            </a:r>
            <a:r>
              <a:rPr lang="hu-HU" altLang="hu-HU" dirty="0" smtClean="0">
                <a:latin typeface="Times New Roman" panose="02020603050405020304" pitchFamily="18" charset="0"/>
                <a:cs typeface="Times New Roman" panose="02020603050405020304" pitchFamily="18" charset="0"/>
              </a:rPr>
              <a:t>,</a:t>
            </a:r>
            <a:r>
              <a:rPr lang="en-GB" altLang="hu-HU" b="1" dirty="0" smtClean="0">
                <a:latin typeface="Times New Roman" panose="02020603050405020304" pitchFamily="18" charset="0"/>
                <a:cs typeface="Times New Roman" panose="02020603050405020304" pitchFamily="18" charset="0"/>
              </a:rPr>
              <a:t>V</a:t>
            </a:r>
            <a:r>
              <a:rPr lang="hu-HU" altLang="hu-HU" dirty="0" smtClean="0">
                <a:latin typeface="Times New Roman" panose="02020603050405020304" pitchFamily="18" charset="0"/>
                <a:cs typeface="Times New Roman" panose="02020603050405020304" pitchFamily="18" charset="0"/>
              </a:rPr>
              <a:t>)</a:t>
            </a:r>
            <a:r>
              <a:rPr lang="hu-HU" altLang="hu-HU" dirty="0" smtClean="0">
                <a:latin typeface="Times New Roman" panose="02020603050405020304" pitchFamily="18" charset="0"/>
                <a:cs typeface="Times New Roman" panose="02020603050405020304" pitchFamily="18" charset="0"/>
                <a:sym typeface="Symbol" pitchFamily="18" charset="2"/>
              </a:rPr>
              <a:t></a:t>
            </a:r>
            <a:r>
              <a:rPr lang="hu-HU" altLang="hu-HU" dirty="0" smtClean="0">
                <a:latin typeface="Times New Roman" panose="02020603050405020304" pitchFamily="18" charset="0"/>
                <a:cs typeface="Times New Roman" panose="02020603050405020304" pitchFamily="18" charset="0"/>
              </a:rPr>
              <a:t>cos </a:t>
            </a:r>
            <a:r>
              <a:rPr lang="hu-HU" altLang="hu-HU" dirty="0" smtClean="0">
                <a:sym typeface="Symbol" pitchFamily="18" charset="2"/>
              </a:rPr>
              <a:t></a:t>
            </a:r>
            <a:r>
              <a:rPr lang="en-US" altLang="hu-HU" baseline="30000" dirty="0" smtClean="0">
                <a:latin typeface="Times New Roman" panose="02020603050405020304" pitchFamily="18" charset="0"/>
                <a:cs typeface="Times New Roman" panose="02020603050405020304" pitchFamily="18" charset="0"/>
                <a:sym typeface="Symbol" pitchFamily="18" charset="2"/>
              </a:rPr>
              <a:t>in</a:t>
            </a:r>
            <a:endParaRPr lang="en-GB" altLang="hu-HU" sz="2800" baseline="30000" dirty="0" smtClean="0">
              <a:latin typeface="Times New Roman" panose="02020603050405020304" pitchFamily="18" charset="0"/>
              <a:cs typeface="Times New Roman" panose="02020603050405020304" pitchFamily="18" charset="0"/>
            </a:endParaRPr>
          </a:p>
          <a:p>
            <a:r>
              <a:rPr lang="en-US" altLang="hu-HU" dirty="0" smtClean="0"/>
              <a:t>Coherence</a:t>
            </a:r>
            <a:r>
              <a:rPr lang="hu-HU" altLang="hu-HU" dirty="0" smtClean="0"/>
              <a:t>: </a:t>
            </a:r>
            <a:r>
              <a:rPr lang="en-US" altLang="hu-HU" dirty="0" smtClean="0"/>
              <a:t>do not compute 			everything in every pixel</a:t>
            </a:r>
            <a:r>
              <a:rPr lang="hu-HU" altLang="hu-HU" dirty="0" smtClean="0"/>
              <a:t> </a:t>
            </a:r>
            <a:r>
              <a:rPr lang="hu-HU" altLang="hu-HU" sz="2800" dirty="0" smtClean="0"/>
              <a:t>		</a:t>
            </a:r>
          </a:p>
          <a:p>
            <a:r>
              <a:rPr lang="en-US" altLang="hu-HU" dirty="0" smtClean="0"/>
              <a:t>By vertices</a:t>
            </a:r>
            <a:r>
              <a:rPr lang="en-US" altLang="hu-HU" sz="3600" dirty="0" smtClean="0"/>
              <a:t>:</a:t>
            </a:r>
            <a:r>
              <a:rPr lang="hu-HU" altLang="hu-HU" sz="3600" dirty="0" smtClean="0"/>
              <a:t> </a:t>
            </a:r>
            <a:endParaRPr lang="en-US" altLang="hu-HU" sz="3600" dirty="0" smtClean="0"/>
          </a:p>
          <a:p>
            <a:pPr marL="400050" lvl="1" indent="0">
              <a:buNone/>
            </a:pPr>
            <a:r>
              <a:rPr lang="en-US" altLang="hu-HU" sz="3200" dirty="0" smtClean="0"/>
              <a:t>Interpolation radiance </a:t>
            </a:r>
            <a:r>
              <a:rPr lang="hu-HU" altLang="hu-HU" sz="3200" i="1" dirty="0" smtClean="0"/>
              <a:t>L</a:t>
            </a:r>
            <a:r>
              <a:rPr lang="hu-HU" altLang="hu-HU" sz="3200" dirty="0" smtClean="0"/>
              <a:t> </a:t>
            </a:r>
            <a:r>
              <a:rPr lang="en-US" altLang="hu-HU" sz="3200" dirty="0" smtClean="0"/>
              <a:t>inside</a:t>
            </a:r>
            <a:r>
              <a:rPr lang="hu-HU" altLang="hu-HU" sz="3200" dirty="0" smtClean="0"/>
              <a:t>: </a:t>
            </a:r>
            <a:endParaRPr lang="en-US" altLang="hu-HU" sz="3200" dirty="0" smtClean="0"/>
          </a:p>
          <a:p>
            <a:pPr marL="400050" lvl="1" indent="0">
              <a:buNone/>
            </a:pPr>
            <a:r>
              <a:rPr lang="en-US" altLang="hu-HU" sz="3200" dirty="0" smtClean="0"/>
              <a:t>	</a:t>
            </a:r>
            <a:r>
              <a:rPr lang="hu-HU" altLang="hu-HU" sz="3200" dirty="0" err="1" smtClean="0"/>
              <a:t>Gouraud</a:t>
            </a:r>
            <a:r>
              <a:rPr lang="hu-HU" altLang="hu-HU" sz="3200" dirty="0" smtClean="0"/>
              <a:t> </a:t>
            </a:r>
            <a:r>
              <a:rPr lang="en-US" altLang="hu-HU" sz="3200" dirty="0" smtClean="0"/>
              <a:t>shading</a:t>
            </a:r>
            <a:r>
              <a:rPr lang="hu-HU" altLang="hu-HU" sz="3200" dirty="0" smtClean="0"/>
              <a:t> (</a:t>
            </a:r>
            <a:r>
              <a:rPr lang="hu-HU" altLang="hu-HU" sz="3200" dirty="0" err="1" smtClean="0"/>
              <a:t>per-vertex</a:t>
            </a:r>
            <a:r>
              <a:rPr lang="hu-HU" altLang="hu-HU" sz="3200" dirty="0" smtClean="0"/>
              <a:t> </a:t>
            </a:r>
            <a:r>
              <a:rPr lang="hu-HU" altLang="hu-HU" sz="3200" dirty="0" err="1" smtClean="0"/>
              <a:t>shading</a:t>
            </a:r>
            <a:r>
              <a:rPr lang="hu-HU" altLang="hu-HU" sz="3200" dirty="0" smtClean="0"/>
              <a:t>)</a:t>
            </a:r>
            <a:endParaRPr lang="en-US" altLang="hu-HU" sz="3200" dirty="0" smtClean="0"/>
          </a:p>
          <a:p>
            <a:r>
              <a:rPr lang="en-US" altLang="hu-HU" b="1" dirty="0" smtClean="0"/>
              <a:t>By pixels:</a:t>
            </a:r>
            <a:r>
              <a:rPr lang="hu-HU" altLang="hu-HU" b="1" dirty="0" smtClean="0"/>
              <a:t> </a:t>
            </a:r>
            <a:r>
              <a:rPr lang="hu-HU" altLang="hu-HU" dirty="0" smtClean="0"/>
              <a:t>					         </a:t>
            </a:r>
            <a:r>
              <a:rPr lang="hu-HU" altLang="hu-HU" dirty="0"/>
              <a:t> </a:t>
            </a:r>
            <a:r>
              <a:rPr lang="hu-HU" altLang="hu-HU" dirty="0" smtClean="0"/>
              <a:t> </a:t>
            </a:r>
            <a:r>
              <a:rPr lang="en-US" altLang="hu-HU" dirty="0"/>
              <a:t> </a:t>
            </a:r>
            <a:r>
              <a:rPr lang="en-US" altLang="hu-HU" dirty="0" smtClean="0"/>
              <a:t>      Interpolation of </a:t>
            </a:r>
            <a:r>
              <a:rPr lang="hu-HU" altLang="hu-HU" sz="2800" b="1" dirty="0" err="1" smtClean="0"/>
              <a:t>N</a:t>
            </a:r>
            <a:r>
              <a:rPr lang="hu-HU" altLang="hu-HU" sz="2800" dirty="0" err="1" smtClean="0"/>
              <a:t>orm</a:t>
            </a:r>
            <a:r>
              <a:rPr lang="en-US" altLang="hu-HU" sz="2800" dirty="0" smtClean="0"/>
              <a:t>a</a:t>
            </a:r>
            <a:r>
              <a:rPr lang="hu-HU" altLang="hu-HU" sz="2800" dirty="0" smtClean="0"/>
              <a:t>l (</a:t>
            </a:r>
            <a:r>
              <a:rPr lang="hu-HU" altLang="hu-HU" sz="2800" b="1" dirty="0" err="1" smtClean="0"/>
              <a:t>V</a:t>
            </a:r>
            <a:r>
              <a:rPr lang="hu-HU" altLang="hu-HU" sz="2800" dirty="0" err="1" smtClean="0"/>
              <a:t>iew</a:t>
            </a:r>
            <a:r>
              <a:rPr lang="hu-HU" altLang="hu-HU" sz="2800" dirty="0" smtClean="0"/>
              <a:t>, </a:t>
            </a:r>
            <a:r>
              <a:rPr lang="hu-HU" altLang="hu-HU" sz="2800" b="1" dirty="0" err="1" smtClean="0"/>
              <a:t>L</a:t>
            </a:r>
            <a:r>
              <a:rPr lang="hu-HU" altLang="hu-HU" sz="2800" dirty="0" err="1" smtClean="0"/>
              <a:t>ight</a:t>
            </a:r>
            <a:r>
              <a:rPr lang="hu-HU" altLang="hu-HU" sz="2800" dirty="0" smtClean="0"/>
              <a:t>) </a:t>
            </a:r>
            <a:r>
              <a:rPr lang="hu-HU" altLang="hu-HU" sz="2800" dirty="0" err="1" smtClean="0"/>
              <a:t>ve</a:t>
            </a:r>
            <a:r>
              <a:rPr lang="en-US" altLang="hu-HU" sz="2800" dirty="0" err="1" smtClean="0"/>
              <a:t>ctors</a:t>
            </a:r>
            <a:r>
              <a:rPr lang="en-US" altLang="hu-HU" sz="2800" dirty="0" smtClean="0"/>
              <a:t> inside</a:t>
            </a:r>
            <a:r>
              <a:rPr lang="hu-HU" altLang="hu-HU" sz="2800" dirty="0" smtClean="0"/>
              <a:t>: </a:t>
            </a:r>
            <a:endParaRPr lang="en-US" altLang="hu-HU" sz="2800" dirty="0" smtClean="0"/>
          </a:p>
          <a:p>
            <a:pPr marL="0" indent="0">
              <a:buNone/>
            </a:pPr>
            <a:r>
              <a:rPr lang="en-US" altLang="hu-HU" sz="2800" dirty="0" smtClean="0"/>
              <a:t>    	</a:t>
            </a:r>
            <a:r>
              <a:rPr lang="hu-HU" altLang="hu-HU" b="1" dirty="0" err="1" smtClean="0"/>
              <a:t>Phong</a:t>
            </a:r>
            <a:r>
              <a:rPr lang="hu-HU" altLang="hu-HU" b="1" dirty="0" smtClean="0"/>
              <a:t> </a:t>
            </a:r>
            <a:r>
              <a:rPr lang="en-US" altLang="hu-HU" b="1" dirty="0" smtClean="0"/>
              <a:t>shading</a:t>
            </a:r>
            <a:r>
              <a:rPr lang="en-GB" altLang="hu-HU" b="1" dirty="0" smtClean="0"/>
              <a:t> </a:t>
            </a:r>
            <a:r>
              <a:rPr lang="hu-HU" altLang="hu-HU" b="1" dirty="0" smtClean="0"/>
              <a:t>(per-pixel </a:t>
            </a:r>
            <a:r>
              <a:rPr lang="hu-HU" altLang="hu-HU" b="1" dirty="0" err="1" smtClean="0"/>
              <a:t>shading</a:t>
            </a:r>
            <a:r>
              <a:rPr lang="hu-HU" altLang="hu-HU" b="1" dirty="0" smtClean="0"/>
              <a:t>) </a:t>
            </a:r>
          </a:p>
        </p:txBody>
      </p:sp>
      <p:pic>
        <p:nvPicPr>
          <p:cNvPr id="39940" name="Picture 4" descr="scc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021" y="0"/>
            <a:ext cx="2497492" cy="35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5"/>
          <p:cNvSpPr>
            <a:spLocks noChangeArrowheads="1"/>
          </p:cNvSpPr>
          <p:nvPr/>
        </p:nvSpPr>
        <p:spPr bwMode="auto">
          <a:xfrm>
            <a:off x="215900" y="1556891"/>
            <a:ext cx="6192304" cy="68397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a:xfrm>
            <a:off x="358775" y="260350"/>
            <a:ext cx="8389938" cy="1143000"/>
          </a:xfrm>
        </p:spPr>
        <p:txBody>
          <a:bodyPr>
            <a:normAutofit/>
          </a:bodyPr>
          <a:lstStyle/>
          <a:p>
            <a:pPr>
              <a:defRPr/>
            </a:pPr>
            <a:r>
              <a:rPr lang="hu-HU" dirty="0" err="1" smtClean="0">
                <a:solidFill>
                  <a:srgbClr val="FF0000"/>
                </a:solidFill>
              </a:rPr>
              <a:t>Per-vertex</a:t>
            </a:r>
            <a:r>
              <a:rPr lang="hu-HU" dirty="0" smtClean="0">
                <a:solidFill>
                  <a:srgbClr val="FF0000"/>
                </a:solidFill>
              </a:rPr>
              <a:t> (</a:t>
            </a:r>
            <a:r>
              <a:rPr lang="hu-HU" dirty="0" err="1" smtClean="0">
                <a:solidFill>
                  <a:srgbClr val="FF0000"/>
                </a:solidFill>
              </a:rPr>
              <a:t>Gouraud</a:t>
            </a:r>
            <a:r>
              <a:rPr lang="hu-HU" dirty="0" smtClean="0">
                <a:solidFill>
                  <a:srgbClr val="FF0000"/>
                </a:solidFill>
              </a:rPr>
              <a:t>) árnyalás</a:t>
            </a:r>
          </a:p>
        </p:txBody>
      </p:sp>
      <p:sp>
        <p:nvSpPr>
          <p:cNvPr id="201741" name="Rectangle 13"/>
          <p:cNvSpPr>
            <a:spLocks noChangeArrowheads="1"/>
          </p:cNvSpPr>
          <p:nvPr/>
        </p:nvSpPr>
        <p:spPr bwMode="auto">
          <a:xfrm>
            <a:off x="4248150" y="1557338"/>
            <a:ext cx="328612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R</a:t>
            </a:r>
            <a:r>
              <a:rPr lang="hu-HU" altLang="hu-HU" sz="2800"/>
              <a:t>(</a:t>
            </a:r>
            <a:r>
              <a:rPr lang="hu-HU" altLang="hu-HU" sz="2800" i="1"/>
              <a:t>X,Y</a:t>
            </a:r>
            <a:r>
              <a:rPr lang="hu-HU" altLang="hu-HU" sz="2800"/>
              <a:t>) = </a:t>
            </a:r>
            <a:r>
              <a:rPr lang="hu-HU" altLang="hu-HU" sz="2800" i="1"/>
              <a:t>aX + bY + c</a:t>
            </a:r>
          </a:p>
          <a:p>
            <a:pPr>
              <a:spcBef>
                <a:spcPct val="0"/>
              </a:spcBef>
              <a:buClrTx/>
              <a:buSzTx/>
              <a:buFontTx/>
              <a:buNone/>
            </a:pPr>
            <a:r>
              <a:rPr lang="hu-HU" altLang="hu-HU" sz="2800" i="1"/>
              <a:t>G</a:t>
            </a:r>
            <a:r>
              <a:rPr lang="hu-HU" altLang="hu-HU" sz="2800"/>
              <a:t>(</a:t>
            </a:r>
            <a:r>
              <a:rPr lang="hu-HU" altLang="hu-HU" sz="2800" i="1"/>
              <a:t>X,Y</a:t>
            </a:r>
            <a:r>
              <a:rPr lang="hu-HU" altLang="hu-HU" sz="2800"/>
              <a:t>) =…</a:t>
            </a:r>
          </a:p>
          <a:p>
            <a:pPr>
              <a:spcBef>
                <a:spcPct val="0"/>
              </a:spcBef>
              <a:buClrTx/>
              <a:buSzTx/>
              <a:buFontTx/>
              <a:buNone/>
            </a:pPr>
            <a:r>
              <a:rPr lang="hu-HU" altLang="hu-HU" sz="2800" i="1"/>
              <a:t>B</a:t>
            </a:r>
            <a:r>
              <a:rPr lang="hu-HU" altLang="hu-HU" sz="2800"/>
              <a:t>(</a:t>
            </a:r>
            <a:r>
              <a:rPr lang="hu-HU" altLang="hu-HU" sz="2800" i="1"/>
              <a:t>X,Y</a:t>
            </a:r>
            <a:r>
              <a:rPr lang="hu-HU" altLang="hu-HU" sz="2800"/>
              <a:t>) =…</a:t>
            </a:r>
          </a:p>
        </p:txBody>
      </p:sp>
      <p:sp>
        <p:nvSpPr>
          <p:cNvPr id="201742" name="Freeform 14"/>
          <p:cNvSpPr>
            <a:spLocks/>
          </p:cNvSpPr>
          <p:nvPr/>
        </p:nvSpPr>
        <p:spPr bwMode="auto">
          <a:xfrm>
            <a:off x="5688013" y="1449388"/>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gradFill rotWithShape="0">
            <a:gsLst>
              <a:gs pos="0">
                <a:srgbClr val="000000"/>
              </a:gs>
              <a:gs pos="11000">
                <a:srgbClr val="000040"/>
              </a:gs>
              <a:gs pos="20000">
                <a:srgbClr val="400040"/>
              </a:gs>
              <a:gs pos="36000">
                <a:srgbClr val="8F0040"/>
              </a:gs>
              <a:gs pos="79000">
                <a:srgbClr val="F27300"/>
              </a:gs>
              <a:gs pos="88000">
                <a:srgbClr val="FFBF00"/>
              </a:gs>
            </a:gsLst>
            <a:lin ang="5400000" scaled="1"/>
          </a:gradFill>
          <a:ln w="12700" cap="flat" cmpd="sng">
            <a:solidFill>
              <a:schemeClr val="tx1"/>
            </a:solidFill>
            <a:prstDash val="solid"/>
            <a:round/>
            <a:headEnd/>
            <a:tailEnd/>
          </a:ln>
        </p:spPr>
        <p:txBody>
          <a:bodyPr wrap="none" anchor="ctr"/>
          <a:lstStyle/>
          <a:p>
            <a:endParaRPr lang="en-US"/>
          </a:p>
        </p:txBody>
      </p:sp>
      <p:sp>
        <p:nvSpPr>
          <p:cNvPr id="40965" name="Rectangle 15"/>
          <p:cNvSpPr>
            <a:spLocks noChangeArrowheads="1"/>
          </p:cNvSpPr>
          <p:nvPr/>
        </p:nvSpPr>
        <p:spPr bwMode="auto">
          <a:xfrm>
            <a:off x="6537325" y="33210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6" name="Rectangle 16"/>
          <p:cNvSpPr>
            <a:spLocks noChangeArrowheads="1"/>
          </p:cNvSpPr>
          <p:nvPr/>
        </p:nvSpPr>
        <p:spPr bwMode="auto">
          <a:xfrm>
            <a:off x="6842125" y="33210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7" name="Rectangle 17"/>
          <p:cNvSpPr>
            <a:spLocks noChangeArrowheads="1"/>
          </p:cNvSpPr>
          <p:nvPr/>
        </p:nvSpPr>
        <p:spPr bwMode="auto">
          <a:xfrm>
            <a:off x="6232525" y="33210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68" name="Rectangle 18"/>
          <p:cNvSpPr>
            <a:spLocks noChangeArrowheads="1"/>
          </p:cNvSpPr>
          <p:nvPr/>
        </p:nvSpPr>
        <p:spPr bwMode="auto">
          <a:xfrm>
            <a:off x="7146925" y="33210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endParaRPr lang="hu-HU" altLang="hu-HU" sz="2000"/>
          </a:p>
        </p:txBody>
      </p:sp>
      <p:sp>
        <p:nvSpPr>
          <p:cNvPr id="40969" name="Rectangle 19"/>
          <p:cNvSpPr>
            <a:spLocks noChangeArrowheads="1"/>
          </p:cNvSpPr>
          <p:nvPr/>
        </p:nvSpPr>
        <p:spPr bwMode="auto">
          <a:xfrm>
            <a:off x="6537325" y="3625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70" name="Rectangle 20"/>
          <p:cNvSpPr>
            <a:spLocks noChangeArrowheads="1"/>
          </p:cNvSpPr>
          <p:nvPr/>
        </p:nvSpPr>
        <p:spPr bwMode="auto">
          <a:xfrm>
            <a:off x="6842125" y="3625850"/>
            <a:ext cx="304800" cy="3048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01749" name="Rectangle 21"/>
          <p:cNvSpPr>
            <a:spLocks noChangeArrowheads="1"/>
          </p:cNvSpPr>
          <p:nvPr/>
        </p:nvSpPr>
        <p:spPr bwMode="auto">
          <a:xfrm>
            <a:off x="4319588" y="4329113"/>
            <a:ext cx="1144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R</a:t>
            </a:r>
            <a:r>
              <a:rPr lang="hu-HU" altLang="hu-HU" sz="2800"/>
              <a:t>(</a:t>
            </a:r>
            <a:r>
              <a:rPr lang="hu-HU" altLang="hu-HU" sz="2800" i="1"/>
              <a:t>X,Y</a:t>
            </a:r>
            <a:r>
              <a:rPr lang="hu-HU" altLang="hu-HU" sz="2800"/>
              <a:t>)</a:t>
            </a:r>
          </a:p>
        </p:txBody>
      </p:sp>
      <p:sp>
        <p:nvSpPr>
          <p:cNvPr id="201750" name="Line 22"/>
          <p:cNvSpPr>
            <a:spLocks noChangeShapeType="1"/>
          </p:cNvSpPr>
          <p:nvPr/>
        </p:nvSpPr>
        <p:spPr bwMode="auto">
          <a:xfrm flipV="1">
            <a:off x="5537200" y="3500438"/>
            <a:ext cx="1158875" cy="9731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51" name="Line 23"/>
          <p:cNvSpPr>
            <a:spLocks noChangeShapeType="1"/>
          </p:cNvSpPr>
          <p:nvPr/>
        </p:nvSpPr>
        <p:spPr bwMode="auto">
          <a:xfrm>
            <a:off x="5472113" y="3465513"/>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52" name="Line 24"/>
          <p:cNvSpPr>
            <a:spLocks noChangeShapeType="1"/>
          </p:cNvSpPr>
          <p:nvPr/>
        </p:nvSpPr>
        <p:spPr bwMode="auto">
          <a:xfrm flipV="1">
            <a:off x="5297488" y="3536950"/>
            <a:ext cx="1687512" cy="19335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1753" name="Rectangle 25"/>
          <p:cNvSpPr>
            <a:spLocks noChangeArrowheads="1"/>
          </p:cNvSpPr>
          <p:nvPr/>
        </p:nvSpPr>
        <p:spPr bwMode="auto">
          <a:xfrm>
            <a:off x="4611688" y="5495925"/>
            <a:ext cx="3517900" cy="5318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i="1"/>
              <a:t>R</a:t>
            </a:r>
            <a:r>
              <a:rPr lang="hu-HU" altLang="hu-HU" sz="2800"/>
              <a:t>(</a:t>
            </a:r>
            <a:r>
              <a:rPr lang="hu-HU" altLang="hu-HU" sz="2800" i="1"/>
              <a:t>X</a:t>
            </a:r>
            <a:r>
              <a:rPr lang="hu-HU" altLang="hu-HU" sz="2800"/>
              <a:t>+1,</a:t>
            </a:r>
            <a:r>
              <a:rPr lang="hu-HU" altLang="hu-HU" sz="2800" i="1"/>
              <a:t>Y</a:t>
            </a:r>
            <a:r>
              <a:rPr lang="hu-HU" altLang="hu-HU" sz="2800"/>
              <a:t>) = </a:t>
            </a:r>
            <a:r>
              <a:rPr lang="hu-HU" altLang="hu-HU" sz="2800" i="1"/>
              <a:t>R</a:t>
            </a:r>
            <a:r>
              <a:rPr lang="hu-HU" altLang="hu-HU" sz="2800"/>
              <a:t>(</a:t>
            </a:r>
            <a:r>
              <a:rPr lang="hu-HU" altLang="hu-HU" sz="2800" i="1"/>
              <a:t>X,Y</a:t>
            </a:r>
            <a:r>
              <a:rPr lang="hu-HU" altLang="hu-HU" sz="2800"/>
              <a:t>) + </a:t>
            </a:r>
            <a:r>
              <a:rPr lang="hu-HU" altLang="hu-HU" sz="2800" i="1"/>
              <a:t>a</a:t>
            </a:r>
            <a:r>
              <a:rPr lang="hu-HU" altLang="hu-HU" sz="2800"/>
              <a:t> </a:t>
            </a:r>
          </a:p>
        </p:txBody>
      </p:sp>
      <p:sp>
        <p:nvSpPr>
          <p:cNvPr id="40976" name="Text Box 16"/>
          <p:cNvSpPr txBox="1">
            <a:spLocks noChangeArrowheads="1"/>
          </p:cNvSpPr>
          <p:nvPr/>
        </p:nvSpPr>
        <p:spPr bwMode="auto">
          <a:xfrm>
            <a:off x="2118519" y="107791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1</a:t>
            </a:r>
            <a:endParaRPr lang="hu-HU" altLang="hu-HU" sz="2400"/>
          </a:p>
        </p:txBody>
      </p:sp>
      <p:sp>
        <p:nvSpPr>
          <p:cNvPr id="40977" name="Freeform 12"/>
          <p:cNvSpPr>
            <a:spLocks/>
          </p:cNvSpPr>
          <p:nvPr/>
        </p:nvSpPr>
        <p:spPr bwMode="auto">
          <a:xfrm>
            <a:off x="1037431" y="1557338"/>
            <a:ext cx="1068388" cy="877888"/>
          </a:xfrm>
          <a:custGeom>
            <a:avLst/>
            <a:gdLst>
              <a:gd name="T0" fmla="*/ 2147483647 w 1344"/>
              <a:gd name="T1" fmla="*/ 2147483647 h 864"/>
              <a:gd name="T2" fmla="*/ 0 w 1344"/>
              <a:gd name="T3" fmla="*/ 2147483647 h 864"/>
              <a:gd name="T4" fmla="*/ 2147483647 w 1344"/>
              <a:gd name="T5" fmla="*/ 0 h 864"/>
              <a:gd name="T6" fmla="*/ 2147483647 w 1344"/>
              <a:gd name="T7" fmla="*/ 2147483647 h 864"/>
              <a:gd name="T8" fmla="*/ 0 60000 65536"/>
              <a:gd name="T9" fmla="*/ 0 60000 65536"/>
              <a:gd name="T10" fmla="*/ 0 60000 65536"/>
              <a:gd name="T11" fmla="*/ 0 60000 65536"/>
              <a:gd name="T12" fmla="*/ 0 w 1344"/>
              <a:gd name="T13" fmla="*/ 0 h 864"/>
              <a:gd name="T14" fmla="*/ 1344 w 1344"/>
              <a:gd name="T15" fmla="*/ 864 h 864"/>
            </a:gdLst>
            <a:ahLst/>
            <a:cxnLst>
              <a:cxn ang="T8">
                <a:pos x="T0" y="T1"/>
              </a:cxn>
              <a:cxn ang="T9">
                <a:pos x="T2" y="T3"/>
              </a:cxn>
              <a:cxn ang="T10">
                <a:pos x="T4" y="T5"/>
              </a:cxn>
              <a:cxn ang="T11">
                <a:pos x="T6" y="T7"/>
              </a:cxn>
            </a:cxnLst>
            <a:rect l="T12" t="T13" r="T14" b="T15"/>
            <a:pathLst>
              <a:path w="1344" h="864">
                <a:moveTo>
                  <a:pt x="1344" y="384"/>
                </a:moveTo>
                <a:lnTo>
                  <a:pt x="0" y="864"/>
                </a:lnTo>
                <a:lnTo>
                  <a:pt x="240" y="0"/>
                </a:lnTo>
                <a:lnTo>
                  <a:pt x="1344" y="384"/>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78" name="Line 13"/>
          <p:cNvSpPr>
            <a:spLocks noChangeShapeType="1"/>
          </p:cNvSpPr>
          <p:nvPr/>
        </p:nvSpPr>
        <p:spPr bwMode="auto">
          <a:xfrm flipV="1">
            <a:off x="2083594" y="1349376"/>
            <a:ext cx="22225" cy="604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9" name="Line 14"/>
          <p:cNvSpPr>
            <a:spLocks noChangeShapeType="1"/>
          </p:cNvSpPr>
          <p:nvPr/>
        </p:nvSpPr>
        <p:spPr bwMode="auto">
          <a:xfrm flipH="1" flipV="1">
            <a:off x="881856" y="1211263"/>
            <a:ext cx="341313" cy="341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0" name="Line 15"/>
          <p:cNvSpPr>
            <a:spLocks noChangeShapeType="1"/>
          </p:cNvSpPr>
          <p:nvPr/>
        </p:nvSpPr>
        <p:spPr bwMode="auto">
          <a:xfrm flipH="1" flipV="1">
            <a:off x="499269" y="2435226"/>
            <a:ext cx="5381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1" name="Text Box 17"/>
          <p:cNvSpPr txBox="1">
            <a:spLocks noChangeArrowheads="1"/>
          </p:cNvSpPr>
          <p:nvPr/>
        </p:nvSpPr>
        <p:spPr bwMode="auto">
          <a:xfrm>
            <a:off x="719931" y="1285876"/>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2</a:t>
            </a:r>
            <a:endParaRPr lang="hu-HU" altLang="hu-HU" sz="2400"/>
          </a:p>
        </p:txBody>
      </p:sp>
      <p:sp>
        <p:nvSpPr>
          <p:cNvPr id="40982" name="Text Box 18"/>
          <p:cNvSpPr txBox="1">
            <a:spLocks noChangeArrowheads="1"/>
          </p:cNvSpPr>
          <p:nvPr/>
        </p:nvSpPr>
        <p:spPr bwMode="auto">
          <a:xfrm>
            <a:off x="548481" y="1917701"/>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3</a:t>
            </a:r>
            <a:endParaRPr lang="hu-HU" altLang="hu-HU" sz="2400"/>
          </a:p>
        </p:txBody>
      </p:sp>
      <p:sp>
        <p:nvSpPr>
          <p:cNvPr id="40983" name="Oval 19"/>
          <p:cNvSpPr>
            <a:spLocks noChangeArrowheads="1"/>
          </p:cNvSpPr>
          <p:nvPr/>
        </p:nvSpPr>
        <p:spPr bwMode="auto">
          <a:xfrm>
            <a:off x="997744" y="2363788"/>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84" name="Oval 20"/>
          <p:cNvSpPr>
            <a:spLocks noChangeArrowheads="1"/>
          </p:cNvSpPr>
          <p:nvPr/>
        </p:nvSpPr>
        <p:spPr bwMode="auto">
          <a:xfrm>
            <a:off x="2035969" y="1855788"/>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85" name="Oval 21"/>
          <p:cNvSpPr>
            <a:spLocks noChangeArrowheads="1"/>
          </p:cNvSpPr>
          <p:nvPr/>
        </p:nvSpPr>
        <p:spPr bwMode="auto">
          <a:xfrm>
            <a:off x="1205706" y="1511301"/>
            <a:ext cx="90488" cy="138112"/>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86" name="Rectangle 22"/>
          <p:cNvSpPr>
            <a:spLocks noChangeArrowheads="1"/>
          </p:cNvSpPr>
          <p:nvPr/>
        </p:nvSpPr>
        <p:spPr bwMode="auto">
          <a:xfrm>
            <a:off x="1108869" y="2193926"/>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3</a:t>
            </a:r>
          </a:p>
        </p:txBody>
      </p:sp>
      <p:sp>
        <p:nvSpPr>
          <p:cNvPr id="40987" name="Rectangle 23"/>
          <p:cNvSpPr>
            <a:spLocks noChangeArrowheads="1"/>
          </p:cNvSpPr>
          <p:nvPr/>
        </p:nvSpPr>
        <p:spPr bwMode="auto">
          <a:xfrm>
            <a:off x="1966119" y="2044701"/>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1</a:t>
            </a:r>
          </a:p>
        </p:txBody>
      </p:sp>
      <p:sp>
        <p:nvSpPr>
          <p:cNvPr id="40988" name="Rectangle 24"/>
          <p:cNvSpPr>
            <a:spLocks noChangeArrowheads="1"/>
          </p:cNvSpPr>
          <p:nvPr/>
        </p:nvSpPr>
        <p:spPr bwMode="auto">
          <a:xfrm>
            <a:off x="1291431" y="120491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2</a:t>
            </a:r>
          </a:p>
        </p:txBody>
      </p:sp>
      <p:sp>
        <p:nvSpPr>
          <p:cNvPr id="282650" name="Text Box 26"/>
          <p:cNvSpPr txBox="1">
            <a:spLocks noChangeArrowheads="1"/>
          </p:cNvSpPr>
          <p:nvPr/>
        </p:nvSpPr>
        <p:spPr bwMode="auto">
          <a:xfrm>
            <a:off x="1008063" y="417036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1</a:t>
            </a:r>
            <a:endParaRPr lang="hu-HU" altLang="hu-HU" sz="2400"/>
          </a:p>
        </p:txBody>
      </p:sp>
      <p:sp>
        <p:nvSpPr>
          <p:cNvPr id="40990" name="Freeform 27"/>
          <p:cNvSpPr>
            <a:spLocks/>
          </p:cNvSpPr>
          <p:nvPr/>
        </p:nvSpPr>
        <p:spPr bwMode="auto">
          <a:xfrm>
            <a:off x="1376363" y="4529138"/>
            <a:ext cx="701675" cy="877887"/>
          </a:xfrm>
          <a:custGeom>
            <a:avLst/>
            <a:gdLst>
              <a:gd name="T0" fmla="*/ 2147483647 w 442"/>
              <a:gd name="T1" fmla="*/ 2147483647 h 553"/>
              <a:gd name="T2" fmla="*/ 0 w 442"/>
              <a:gd name="T3" fmla="*/ 2147483647 h 553"/>
              <a:gd name="T4" fmla="*/ 2147483647 w 442"/>
              <a:gd name="T5" fmla="*/ 0 h 553"/>
              <a:gd name="T6" fmla="*/ 2147483647 w 442"/>
              <a:gd name="T7" fmla="*/ 2147483647 h 553"/>
              <a:gd name="T8" fmla="*/ 0 60000 65536"/>
              <a:gd name="T9" fmla="*/ 0 60000 65536"/>
              <a:gd name="T10" fmla="*/ 0 60000 65536"/>
              <a:gd name="T11" fmla="*/ 0 60000 65536"/>
              <a:gd name="T12" fmla="*/ 0 w 442"/>
              <a:gd name="T13" fmla="*/ 0 h 553"/>
              <a:gd name="T14" fmla="*/ 442 w 442"/>
              <a:gd name="T15" fmla="*/ 553 h 553"/>
            </a:gdLst>
            <a:ahLst/>
            <a:cxnLst>
              <a:cxn ang="T8">
                <a:pos x="T0" y="T1"/>
              </a:cxn>
              <a:cxn ang="T9">
                <a:pos x="T2" y="T3"/>
              </a:cxn>
              <a:cxn ang="T10">
                <a:pos x="T4" y="T5"/>
              </a:cxn>
              <a:cxn ang="T11">
                <a:pos x="T6" y="T7"/>
              </a:cxn>
            </a:cxnLst>
            <a:rect l="T12" t="T13" r="T14" b="T15"/>
            <a:pathLst>
              <a:path w="442" h="553">
                <a:moveTo>
                  <a:pt x="442" y="517"/>
                </a:moveTo>
                <a:lnTo>
                  <a:pt x="0" y="553"/>
                </a:lnTo>
                <a:lnTo>
                  <a:pt x="88" y="0"/>
                </a:lnTo>
                <a:lnTo>
                  <a:pt x="442" y="517"/>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2653" name="Line 29"/>
          <p:cNvSpPr>
            <a:spLocks noChangeShapeType="1"/>
          </p:cNvSpPr>
          <p:nvPr/>
        </p:nvSpPr>
        <p:spPr bwMode="auto">
          <a:xfrm flipV="1">
            <a:off x="1547813" y="4194175"/>
            <a:ext cx="36512" cy="395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54" name="Line 30"/>
          <p:cNvSpPr>
            <a:spLocks noChangeShapeType="1"/>
          </p:cNvSpPr>
          <p:nvPr/>
        </p:nvSpPr>
        <p:spPr bwMode="auto">
          <a:xfrm flipH="1">
            <a:off x="928687" y="5426074"/>
            <a:ext cx="460375" cy="20550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55" name="Text Box 31"/>
          <p:cNvSpPr txBox="1">
            <a:spLocks noChangeArrowheads="1"/>
          </p:cNvSpPr>
          <p:nvPr/>
        </p:nvSpPr>
        <p:spPr bwMode="auto">
          <a:xfrm>
            <a:off x="2016125" y="477043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2</a:t>
            </a:r>
            <a:endParaRPr lang="hu-HU" altLang="hu-HU" sz="2400"/>
          </a:p>
        </p:txBody>
      </p:sp>
      <p:sp>
        <p:nvSpPr>
          <p:cNvPr id="282656" name="Text Box 32"/>
          <p:cNvSpPr txBox="1">
            <a:spLocks noChangeArrowheads="1"/>
          </p:cNvSpPr>
          <p:nvPr/>
        </p:nvSpPr>
        <p:spPr bwMode="auto">
          <a:xfrm>
            <a:off x="755650" y="5587791"/>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dirty="0"/>
              <a:t>N</a:t>
            </a:r>
            <a:r>
              <a:rPr lang="hu-HU" altLang="hu-HU" sz="2400" baseline="-25000" dirty="0"/>
              <a:t>3</a:t>
            </a:r>
            <a:endParaRPr lang="hu-HU" altLang="hu-HU" sz="2400" dirty="0"/>
          </a:p>
        </p:txBody>
      </p:sp>
      <p:sp>
        <p:nvSpPr>
          <p:cNvPr id="40995" name="Oval 33"/>
          <p:cNvSpPr>
            <a:spLocks noChangeArrowheads="1"/>
          </p:cNvSpPr>
          <p:nvPr/>
        </p:nvSpPr>
        <p:spPr bwMode="auto">
          <a:xfrm>
            <a:off x="1349375" y="5353050"/>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96" name="Oval 35"/>
          <p:cNvSpPr>
            <a:spLocks noChangeArrowheads="1"/>
          </p:cNvSpPr>
          <p:nvPr/>
        </p:nvSpPr>
        <p:spPr bwMode="auto">
          <a:xfrm>
            <a:off x="1490663" y="4529138"/>
            <a:ext cx="90487" cy="138112"/>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997" name="Rectangle 36"/>
          <p:cNvSpPr>
            <a:spLocks noChangeArrowheads="1"/>
          </p:cNvSpPr>
          <p:nvPr/>
        </p:nvSpPr>
        <p:spPr bwMode="auto">
          <a:xfrm>
            <a:off x="1223963" y="537368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3</a:t>
            </a:r>
          </a:p>
        </p:txBody>
      </p:sp>
      <p:sp>
        <p:nvSpPr>
          <p:cNvPr id="40998" name="Rectangle 37"/>
          <p:cNvSpPr>
            <a:spLocks noChangeArrowheads="1"/>
          </p:cNvSpPr>
          <p:nvPr/>
        </p:nvSpPr>
        <p:spPr bwMode="auto">
          <a:xfrm>
            <a:off x="1522413" y="426561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1</a:t>
            </a:r>
          </a:p>
        </p:txBody>
      </p:sp>
      <p:sp>
        <p:nvSpPr>
          <p:cNvPr id="40999" name="Rectangle 38"/>
          <p:cNvSpPr>
            <a:spLocks noChangeArrowheads="1"/>
          </p:cNvSpPr>
          <p:nvPr/>
        </p:nvSpPr>
        <p:spPr bwMode="auto">
          <a:xfrm>
            <a:off x="1800225" y="523716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2</a:t>
            </a:r>
          </a:p>
        </p:txBody>
      </p:sp>
      <p:sp>
        <p:nvSpPr>
          <p:cNvPr id="41000" name="AutoShape 40"/>
          <p:cNvSpPr>
            <a:spLocks noChangeArrowheads="1"/>
          </p:cNvSpPr>
          <p:nvPr/>
        </p:nvSpPr>
        <p:spPr bwMode="auto">
          <a:xfrm>
            <a:off x="257968" y="2651126"/>
            <a:ext cx="2773363" cy="1073150"/>
          </a:xfrm>
          <a:prstGeom prst="down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000" dirty="0" smtClean="0"/>
              <a:t>M: Modell</a:t>
            </a:r>
            <a:endParaRPr lang="hu-HU" altLang="hu-HU" sz="2000" dirty="0"/>
          </a:p>
        </p:txBody>
      </p:sp>
      <p:sp>
        <p:nvSpPr>
          <p:cNvPr id="282665" name="Line 41"/>
          <p:cNvSpPr>
            <a:spLocks noChangeShapeType="1"/>
          </p:cNvSpPr>
          <p:nvPr/>
        </p:nvSpPr>
        <p:spPr bwMode="auto">
          <a:xfrm flipH="1" flipV="1">
            <a:off x="1944688" y="4805363"/>
            <a:ext cx="10795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1002" name="Oval 42"/>
          <p:cNvSpPr>
            <a:spLocks noChangeArrowheads="1"/>
          </p:cNvSpPr>
          <p:nvPr/>
        </p:nvSpPr>
        <p:spPr bwMode="auto">
          <a:xfrm>
            <a:off x="2016125" y="5273675"/>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69" name="Oval 45"/>
          <p:cNvSpPr>
            <a:spLocks noChangeArrowheads="1"/>
          </p:cNvSpPr>
          <p:nvPr/>
        </p:nvSpPr>
        <p:spPr bwMode="auto">
          <a:xfrm>
            <a:off x="1331913" y="5337175"/>
            <a:ext cx="166687" cy="158750"/>
          </a:xfrm>
          <a:prstGeom prst="ellipse">
            <a:avLst/>
          </a:prstGeom>
          <a:solidFill>
            <a:srgbClr val="FFC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graphicFrame>
        <p:nvGraphicFramePr>
          <p:cNvPr id="41004" name="Object 46"/>
          <p:cNvGraphicFramePr>
            <a:graphicFrameLocks noChangeAspect="1"/>
          </p:cNvGraphicFramePr>
          <p:nvPr/>
        </p:nvGraphicFramePr>
        <p:xfrm>
          <a:off x="503238" y="4292600"/>
          <a:ext cx="404812" cy="601663"/>
        </p:xfrm>
        <a:graphic>
          <a:graphicData uri="http://schemas.openxmlformats.org/presentationml/2006/ole">
            <mc:AlternateContent xmlns:mc="http://schemas.openxmlformats.org/markup-compatibility/2006">
              <mc:Choice xmlns:v="urn:schemas-microsoft-com:vml" Requires="v">
                <p:oleObj spid="_x0000_s45077" name="Klip" r:id="rId4" imgW="2478088" imgH="4460875" progId="">
                  <p:embed/>
                </p:oleObj>
              </mc:Choice>
              <mc:Fallback>
                <p:oleObj name="Klip" r:id="rId4" imgW="2478088" imgH="446087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4292600"/>
                        <a:ext cx="404812"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05" name="AutoShape 47"/>
          <p:cNvSpPr>
            <a:spLocks noChangeArrowheads="1"/>
          </p:cNvSpPr>
          <p:nvPr/>
        </p:nvSpPr>
        <p:spPr bwMode="auto">
          <a:xfrm>
            <a:off x="2519363" y="3897313"/>
            <a:ext cx="1584325" cy="2411412"/>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000" dirty="0" smtClean="0"/>
              <a:t>VP + </a:t>
            </a:r>
          </a:p>
          <a:p>
            <a:pPr algn="ctr">
              <a:spcBef>
                <a:spcPct val="0"/>
              </a:spcBef>
              <a:buClrTx/>
              <a:buSzTx/>
              <a:buFontTx/>
              <a:buNone/>
            </a:pPr>
            <a:r>
              <a:rPr lang="hu-HU" altLang="hu-HU" sz="2000" dirty="0" err="1" smtClean="0"/>
              <a:t>viewport</a:t>
            </a:r>
            <a:endParaRPr lang="hu-HU" altLang="hu-HU" sz="2000" dirty="0"/>
          </a:p>
        </p:txBody>
      </p:sp>
      <p:sp>
        <p:nvSpPr>
          <p:cNvPr id="41006" name="Text Box 48"/>
          <p:cNvSpPr txBox="1">
            <a:spLocks noChangeArrowheads="1"/>
          </p:cNvSpPr>
          <p:nvPr/>
        </p:nvSpPr>
        <p:spPr bwMode="auto">
          <a:xfrm>
            <a:off x="5724525" y="6043613"/>
            <a:ext cx="1385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t>Képernyő</a:t>
            </a:r>
          </a:p>
        </p:txBody>
      </p:sp>
      <p:sp>
        <p:nvSpPr>
          <p:cNvPr id="282673" name="Oval 49"/>
          <p:cNvSpPr>
            <a:spLocks noChangeArrowheads="1"/>
          </p:cNvSpPr>
          <p:nvPr/>
        </p:nvSpPr>
        <p:spPr bwMode="auto">
          <a:xfrm>
            <a:off x="7056438" y="5084763"/>
            <a:ext cx="166687" cy="158750"/>
          </a:xfrm>
          <a:prstGeom prst="ellipse">
            <a:avLst/>
          </a:prstGeom>
          <a:solidFill>
            <a:srgbClr val="FFC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74" name="Oval 50"/>
          <p:cNvSpPr>
            <a:spLocks noChangeArrowheads="1"/>
          </p:cNvSpPr>
          <p:nvPr/>
        </p:nvSpPr>
        <p:spPr bwMode="auto">
          <a:xfrm>
            <a:off x="8027988" y="1412875"/>
            <a:ext cx="166687" cy="158750"/>
          </a:xfrm>
          <a:prstGeom prst="ellipse">
            <a:avLst/>
          </a:prstGeom>
          <a:solidFill>
            <a:srgbClr val="36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75" name="Oval 51"/>
          <p:cNvSpPr>
            <a:spLocks noChangeArrowheads="1"/>
          </p:cNvSpPr>
          <p:nvPr/>
        </p:nvSpPr>
        <p:spPr bwMode="auto">
          <a:xfrm>
            <a:off x="5651500" y="3644900"/>
            <a:ext cx="166688" cy="158750"/>
          </a:xfrm>
          <a:prstGeom prst="ellipse">
            <a:avLst/>
          </a:prstGeom>
          <a:solidFill>
            <a:srgbClr val="AF011E"/>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1010" name="Rectangle 52"/>
          <p:cNvSpPr>
            <a:spLocks noChangeArrowheads="1"/>
          </p:cNvSpPr>
          <p:nvPr/>
        </p:nvSpPr>
        <p:spPr bwMode="auto">
          <a:xfrm>
            <a:off x="468313" y="5984875"/>
            <a:ext cx="2246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a:t>(per-vertex shading)</a:t>
            </a:r>
          </a:p>
        </p:txBody>
      </p:sp>
      <p:sp>
        <p:nvSpPr>
          <p:cNvPr id="282690" name="Line 66"/>
          <p:cNvSpPr>
            <a:spLocks noChangeShapeType="1"/>
          </p:cNvSpPr>
          <p:nvPr/>
        </p:nvSpPr>
        <p:spPr bwMode="auto">
          <a:xfrm flipH="1" flipV="1">
            <a:off x="1042988" y="4551363"/>
            <a:ext cx="468312" cy="6508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91" name="Text Box 67"/>
          <p:cNvSpPr txBox="1">
            <a:spLocks noChangeArrowheads="1"/>
          </p:cNvSpPr>
          <p:nvPr/>
        </p:nvSpPr>
        <p:spPr bwMode="auto">
          <a:xfrm>
            <a:off x="792163" y="461645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r>
              <a:rPr lang="hu-HU" altLang="hu-HU" sz="2400" baseline="-25000"/>
              <a:t>1</a:t>
            </a:r>
            <a:endParaRPr lang="hu-HU" altLang="hu-HU" sz="2400"/>
          </a:p>
        </p:txBody>
      </p:sp>
      <p:sp>
        <p:nvSpPr>
          <p:cNvPr id="282692" name="Text Box 68"/>
          <p:cNvSpPr txBox="1">
            <a:spLocks noChangeArrowheads="1"/>
          </p:cNvSpPr>
          <p:nvPr/>
        </p:nvSpPr>
        <p:spPr bwMode="auto">
          <a:xfrm>
            <a:off x="806450" y="4340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1</a:t>
            </a:r>
            <a:endParaRPr lang="hu-HU" altLang="hu-HU" sz="2400"/>
          </a:p>
        </p:txBody>
      </p:sp>
      <p:sp>
        <p:nvSpPr>
          <p:cNvPr id="282693" name="Line 69"/>
          <p:cNvSpPr>
            <a:spLocks noChangeShapeType="1"/>
          </p:cNvSpPr>
          <p:nvPr/>
        </p:nvSpPr>
        <p:spPr bwMode="auto">
          <a:xfrm flipH="1" flipV="1">
            <a:off x="1584325" y="5127625"/>
            <a:ext cx="43180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94" name="Text Box 70"/>
          <p:cNvSpPr txBox="1">
            <a:spLocks noChangeArrowheads="1"/>
          </p:cNvSpPr>
          <p:nvPr/>
        </p:nvSpPr>
        <p:spPr bwMode="auto">
          <a:xfrm>
            <a:off x="1403350" y="4767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2</a:t>
            </a:r>
            <a:endParaRPr lang="hu-HU" altLang="hu-HU" sz="2400"/>
          </a:p>
        </p:txBody>
      </p:sp>
      <p:sp>
        <p:nvSpPr>
          <p:cNvPr id="282695" name="Line 71"/>
          <p:cNvSpPr>
            <a:spLocks noChangeShapeType="1"/>
          </p:cNvSpPr>
          <p:nvPr/>
        </p:nvSpPr>
        <p:spPr bwMode="auto">
          <a:xfrm flipH="1" flipV="1">
            <a:off x="1042988" y="5164138"/>
            <a:ext cx="32385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96" name="Text Box 72"/>
          <p:cNvSpPr txBox="1">
            <a:spLocks noChangeArrowheads="1"/>
          </p:cNvSpPr>
          <p:nvPr/>
        </p:nvSpPr>
        <p:spPr bwMode="auto">
          <a:xfrm>
            <a:off x="684213" y="4911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3</a:t>
            </a:r>
            <a:endParaRPr lang="hu-HU" altLang="hu-HU" sz="2400"/>
          </a:p>
        </p:txBody>
      </p:sp>
      <p:sp>
        <p:nvSpPr>
          <p:cNvPr id="282697" name="Line 73"/>
          <p:cNvSpPr>
            <a:spLocks noChangeShapeType="1"/>
          </p:cNvSpPr>
          <p:nvPr/>
        </p:nvSpPr>
        <p:spPr bwMode="auto">
          <a:xfrm flipH="1">
            <a:off x="1150938" y="4616450"/>
            <a:ext cx="360362" cy="331788"/>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667" name="Oval 43"/>
          <p:cNvSpPr>
            <a:spLocks noChangeArrowheads="1"/>
          </p:cNvSpPr>
          <p:nvPr/>
        </p:nvSpPr>
        <p:spPr bwMode="auto">
          <a:xfrm>
            <a:off x="1439863" y="4508500"/>
            <a:ext cx="166687" cy="158750"/>
          </a:xfrm>
          <a:prstGeom prst="ellipse">
            <a:avLst/>
          </a:prstGeom>
          <a:solidFill>
            <a:srgbClr val="C0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282668" name="Oval 44"/>
          <p:cNvSpPr>
            <a:spLocks noChangeArrowheads="1"/>
          </p:cNvSpPr>
          <p:nvPr/>
        </p:nvSpPr>
        <p:spPr bwMode="auto">
          <a:xfrm>
            <a:off x="1981200" y="5264150"/>
            <a:ext cx="166688" cy="158750"/>
          </a:xfrm>
          <a:prstGeom prst="ellipse">
            <a:avLst/>
          </a:prstGeom>
          <a:solidFill>
            <a:srgbClr val="80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grpSp>
        <p:nvGrpSpPr>
          <p:cNvPr id="72" name="Csoportba foglalás 71"/>
          <p:cNvGrpSpPr/>
          <p:nvPr/>
        </p:nvGrpSpPr>
        <p:grpSpPr>
          <a:xfrm rot="20520663">
            <a:off x="291015" y="5202479"/>
            <a:ext cx="434793" cy="466725"/>
            <a:chOff x="533400" y="2246313"/>
            <a:chExt cx="833438" cy="820737"/>
          </a:xfrm>
        </p:grpSpPr>
        <p:sp>
          <p:nvSpPr>
            <p:cNvPr id="73"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4"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5"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6"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7"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8"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9"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0"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1"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2"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2" name="Téglalap 1"/>
          <p:cNvSpPr/>
          <p:nvPr/>
        </p:nvSpPr>
        <p:spPr>
          <a:xfrm>
            <a:off x="135678" y="3524032"/>
            <a:ext cx="3313728" cy="646331"/>
          </a:xfrm>
          <a:prstGeom prst="rect">
            <a:avLst/>
          </a:prstGeom>
        </p:spPr>
        <p:txBody>
          <a:bodyPr wrap="none">
            <a:spAutoFit/>
          </a:bodyPr>
          <a:lstStyle/>
          <a:p>
            <a:r>
              <a:rPr lang="hu-HU" altLang="hu-HU" i="1" dirty="0" smtClean="0">
                <a:cs typeface="Times New Roman" panose="02020603050405020304" pitchFamily="18" charset="0"/>
              </a:rPr>
              <a:t>L</a:t>
            </a:r>
            <a:r>
              <a:rPr lang="hu-HU" altLang="hu-HU" dirty="0" smtClean="0">
                <a:cs typeface="Times New Roman" panose="02020603050405020304" pitchFamily="18" charset="0"/>
              </a:rPr>
              <a:t>(</a:t>
            </a:r>
            <a:r>
              <a:rPr lang="en-GB" altLang="hu-HU" b="1" dirty="0">
                <a:cs typeface="Times New Roman" panose="02020603050405020304" pitchFamily="18" charset="0"/>
              </a:rPr>
              <a:t>V</a:t>
            </a:r>
            <a:r>
              <a:rPr lang="hu-HU" altLang="hu-HU" dirty="0" smtClean="0">
                <a:cs typeface="Times New Roman" panose="02020603050405020304" pitchFamily="18" charset="0"/>
              </a:rPr>
              <a:t>)</a:t>
            </a:r>
            <a:r>
              <a:rPr lang="en-US" altLang="hu-HU" dirty="0" smtClean="0">
                <a:sym typeface="Symbol" pitchFamily="18" charset="2"/>
              </a:rPr>
              <a:t>=</a:t>
            </a:r>
            <a:r>
              <a:rPr lang="hu-HU" altLang="hu-HU" sz="3600" dirty="0" err="1" smtClean="0">
                <a:latin typeface="Symbol" pitchFamily="18" charset="2"/>
              </a:rPr>
              <a:t>S</a:t>
            </a:r>
            <a:r>
              <a:rPr lang="hu-HU" altLang="hu-HU" i="1" baseline="-25000" dirty="0" err="1" smtClean="0">
                <a:cs typeface="Times New Roman" panose="02020603050405020304" pitchFamily="18" charset="0"/>
              </a:rPr>
              <a:t>l</a:t>
            </a:r>
            <a:r>
              <a:rPr lang="en-US" altLang="hu-HU" i="1" dirty="0" smtClean="0">
                <a:cs typeface="Times New Roman" panose="02020603050405020304" pitchFamily="18" charset="0"/>
              </a:rPr>
              <a:t>L</a:t>
            </a:r>
            <a:r>
              <a:rPr lang="hu-HU" altLang="hu-HU" i="1" baseline="-25000" dirty="0" smtClean="0">
                <a:cs typeface="Times New Roman" panose="02020603050405020304" pitchFamily="18" charset="0"/>
              </a:rPr>
              <a:t>l </a:t>
            </a:r>
            <a:r>
              <a:rPr lang="en-GB" altLang="hu-HU" dirty="0" smtClean="0">
                <a:cs typeface="Times New Roman" panose="02020603050405020304" pitchFamily="18" charset="0"/>
              </a:rPr>
              <a:t>*</a:t>
            </a:r>
            <a:r>
              <a:rPr lang="hu-HU" altLang="hu-HU" i="1" dirty="0" err="1" smtClean="0">
                <a:cs typeface="Times New Roman" panose="02020603050405020304" pitchFamily="18" charset="0"/>
              </a:rPr>
              <a:t>f</a:t>
            </a:r>
            <a:r>
              <a:rPr lang="hu-HU" altLang="hu-HU" i="1" baseline="-25000" dirty="0" err="1" smtClean="0">
                <a:cs typeface="Times New Roman" panose="02020603050405020304" pitchFamily="18" charset="0"/>
              </a:rPr>
              <a:t>r</a:t>
            </a:r>
            <a:r>
              <a:rPr lang="hu-HU" altLang="hu-HU" dirty="0" smtClean="0">
                <a:cs typeface="Times New Roman" panose="02020603050405020304" pitchFamily="18" charset="0"/>
              </a:rPr>
              <a:t>(</a:t>
            </a:r>
            <a:r>
              <a:rPr lang="en-GB" altLang="hu-HU" b="1" dirty="0">
                <a:cs typeface="Times New Roman" panose="02020603050405020304" pitchFamily="18" charset="0"/>
              </a:rPr>
              <a:t>L</a:t>
            </a:r>
            <a:r>
              <a:rPr lang="hu-HU" altLang="hu-HU" i="1" baseline="-25000" dirty="0" smtClean="0">
                <a:cs typeface="Times New Roman" panose="02020603050405020304" pitchFamily="18" charset="0"/>
              </a:rPr>
              <a:t>l</a:t>
            </a:r>
            <a:r>
              <a:rPr lang="hu-HU" altLang="hu-HU" dirty="0" smtClean="0">
                <a:cs typeface="Times New Roman" panose="02020603050405020304" pitchFamily="18" charset="0"/>
              </a:rPr>
              <a:t>,</a:t>
            </a:r>
            <a:r>
              <a:rPr lang="hu-HU" altLang="hu-HU" b="1" dirty="0" smtClean="0">
                <a:cs typeface="Times New Roman" panose="02020603050405020304" pitchFamily="18" charset="0"/>
              </a:rPr>
              <a:t>N</a:t>
            </a:r>
            <a:r>
              <a:rPr lang="hu-HU" altLang="hu-HU" dirty="0" smtClean="0">
                <a:cs typeface="Times New Roman" panose="02020603050405020304" pitchFamily="18" charset="0"/>
              </a:rPr>
              <a:t>,</a:t>
            </a:r>
            <a:r>
              <a:rPr lang="en-GB" altLang="hu-HU" b="1" dirty="0">
                <a:cs typeface="Times New Roman" panose="02020603050405020304" pitchFamily="18" charset="0"/>
              </a:rPr>
              <a:t>V</a:t>
            </a:r>
            <a:r>
              <a:rPr lang="hu-HU" altLang="hu-HU" dirty="0">
                <a:cs typeface="Times New Roman" panose="02020603050405020304" pitchFamily="18" charset="0"/>
              </a:rPr>
              <a:t>)</a:t>
            </a:r>
            <a:r>
              <a:rPr lang="hu-HU" altLang="hu-HU" dirty="0">
                <a:cs typeface="Times New Roman" panose="02020603050405020304" pitchFamily="18" charset="0"/>
                <a:sym typeface="Symbol" pitchFamily="18" charset="2"/>
              </a:rPr>
              <a:t></a:t>
            </a:r>
            <a:r>
              <a:rPr lang="hu-HU" altLang="hu-HU" dirty="0">
                <a:cs typeface="Times New Roman" panose="02020603050405020304" pitchFamily="18" charset="0"/>
              </a:rPr>
              <a:t>cos</a:t>
            </a:r>
            <a:r>
              <a:rPr lang="hu-HU" altLang="hu-HU" baseline="30000" dirty="0">
                <a:cs typeface="Times New Roman" panose="02020603050405020304" pitchFamily="18" charset="0"/>
              </a:rPr>
              <a:t>+</a:t>
            </a:r>
            <a:r>
              <a:rPr lang="hu-HU" altLang="hu-HU" dirty="0" smtClean="0">
                <a:sym typeface="Symbol" pitchFamily="18" charset="2"/>
              </a:rPr>
              <a:t></a:t>
            </a:r>
            <a:r>
              <a:rPr lang="en-US" altLang="hu-HU" baseline="30000" dirty="0" smtClean="0">
                <a:sym typeface="Symbol" pitchFamily="18" charset="2"/>
              </a:rPr>
              <a:t>in</a:t>
            </a:r>
            <a:endParaRPr lang="en-GB" altLang="hu-HU" sz="1800" baseline="30000" dirty="0"/>
          </a:p>
        </p:txBody>
      </p:sp>
      <p:sp>
        <p:nvSpPr>
          <p:cNvPr id="3" name="Szabadkézi sokszög 2"/>
          <p:cNvSpPr/>
          <p:nvPr/>
        </p:nvSpPr>
        <p:spPr>
          <a:xfrm>
            <a:off x="801687" y="4194175"/>
            <a:ext cx="1676400" cy="1849438"/>
          </a:xfrm>
          <a:custGeom>
            <a:avLst/>
            <a:gdLst>
              <a:gd name="connsiteX0" fmla="*/ 247650 w 1672590"/>
              <a:gd name="connsiteY0" fmla="*/ 3810 h 1619250"/>
              <a:gd name="connsiteX1" fmla="*/ 0 w 1672590"/>
              <a:gd name="connsiteY1" fmla="*/ 1619250 h 1619250"/>
              <a:gd name="connsiteX2" fmla="*/ 1463040 w 1672590"/>
              <a:gd name="connsiteY2" fmla="*/ 1375410 h 1619250"/>
              <a:gd name="connsiteX3" fmla="*/ 1672590 w 1672590"/>
              <a:gd name="connsiteY3" fmla="*/ 1021080 h 1619250"/>
              <a:gd name="connsiteX4" fmla="*/ 1543050 w 1672590"/>
              <a:gd name="connsiteY4" fmla="*/ 0 h 1619250"/>
              <a:gd name="connsiteX5" fmla="*/ 247650 w 1672590"/>
              <a:gd name="connsiteY5" fmla="*/ 3810 h 1619250"/>
              <a:gd name="connsiteX0" fmla="*/ 247650 w 1672590"/>
              <a:gd name="connsiteY0" fmla="*/ 3810 h 1710690"/>
              <a:gd name="connsiteX1" fmla="*/ 0 w 1672590"/>
              <a:gd name="connsiteY1" fmla="*/ 1619250 h 1710690"/>
              <a:gd name="connsiteX2" fmla="*/ 1409700 w 1672590"/>
              <a:gd name="connsiteY2" fmla="*/ 1710690 h 1710690"/>
              <a:gd name="connsiteX3" fmla="*/ 1672590 w 1672590"/>
              <a:gd name="connsiteY3" fmla="*/ 1021080 h 1710690"/>
              <a:gd name="connsiteX4" fmla="*/ 1543050 w 1672590"/>
              <a:gd name="connsiteY4" fmla="*/ 0 h 1710690"/>
              <a:gd name="connsiteX5" fmla="*/ 247650 w 1672590"/>
              <a:gd name="connsiteY5" fmla="*/ 3810 h 1710690"/>
              <a:gd name="connsiteX0" fmla="*/ 251460 w 1676400"/>
              <a:gd name="connsiteY0" fmla="*/ 3810 h 1710690"/>
              <a:gd name="connsiteX1" fmla="*/ 0 w 1676400"/>
              <a:gd name="connsiteY1" fmla="*/ 1657350 h 1710690"/>
              <a:gd name="connsiteX2" fmla="*/ 1413510 w 1676400"/>
              <a:gd name="connsiteY2" fmla="*/ 1710690 h 1710690"/>
              <a:gd name="connsiteX3" fmla="*/ 1676400 w 1676400"/>
              <a:gd name="connsiteY3" fmla="*/ 1021080 h 1710690"/>
              <a:gd name="connsiteX4" fmla="*/ 1546860 w 1676400"/>
              <a:gd name="connsiteY4" fmla="*/ 0 h 1710690"/>
              <a:gd name="connsiteX5" fmla="*/ 251460 w 1676400"/>
              <a:gd name="connsiteY5" fmla="*/ 3810 h 171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1710690">
                <a:moveTo>
                  <a:pt x="251460" y="3810"/>
                </a:moveTo>
                <a:lnTo>
                  <a:pt x="0" y="1657350"/>
                </a:lnTo>
                <a:lnTo>
                  <a:pt x="1413510" y="1710690"/>
                </a:lnTo>
                <a:lnTo>
                  <a:pt x="1676400" y="1021080"/>
                </a:lnTo>
                <a:lnTo>
                  <a:pt x="1546860" y="0"/>
                </a:lnTo>
                <a:lnTo>
                  <a:pt x="251460" y="381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269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26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26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26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26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26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269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269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8266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8266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266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0" nodeType="clickEffect">
                                  <p:stCondLst>
                                    <p:cond delay="0"/>
                                  </p:stCondLst>
                                  <p:childTnLst>
                                    <p:set>
                                      <p:cBhvr>
                                        <p:cTn id="43" dur="1" fill="hold">
                                          <p:stCondLst>
                                            <p:cond delay="0"/>
                                          </p:stCondLst>
                                        </p:cTn>
                                        <p:tgtEl>
                                          <p:spTgt spid="282665"/>
                                        </p:tgtEl>
                                        <p:attrNameLst>
                                          <p:attrName>style.visibility</p:attrName>
                                        </p:attrNameLst>
                                      </p:cBhvr>
                                      <p:to>
                                        <p:strVal val="hidden"/>
                                      </p:to>
                                    </p:set>
                                  </p:childTnLst>
                                </p:cTn>
                              </p:par>
                              <p:par>
                                <p:cTn id="44" presetID="1" presetClass="exit" presetSubtype="0" fill="hold" grpId="0" nodeType="withEffect">
                                  <p:stCondLst>
                                    <p:cond delay="0"/>
                                  </p:stCondLst>
                                  <p:childTnLst>
                                    <p:set>
                                      <p:cBhvr>
                                        <p:cTn id="45" dur="1" fill="hold">
                                          <p:stCondLst>
                                            <p:cond delay="0"/>
                                          </p:stCondLst>
                                        </p:cTn>
                                        <p:tgtEl>
                                          <p:spTgt spid="282655"/>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282650"/>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282653"/>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282656"/>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282654"/>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282694"/>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282693"/>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82695"/>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282696"/>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82691"/>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8265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282692"/>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82690"/>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82697"/>
                                        </p:tgtEl>
                                        <p:attrNameLst>
                                          <p:attrName>style.visibility</p:attrName>
                                        </p:attrNameLst>
                                      </p:cBhvr>
                                      <p:to>
                                        <p:strVal val="hidden"/>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8267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282674"/>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282673"/>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01742"/>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01741"/>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201749"/>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01750"/>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201751"/>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201752"/>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2017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1" grpId="0"/>
      <p:bldP spid="201742" grpId="0" animBg="1"/>
      <p:bldP spid="201749" grpId="0"/>
      <p:bldP spid="201750" grpId="0" animBg="1"/>
      <p:bldP spid="201751" grpId="0" animBg="1"/>
      <p:bldP spid="201752" grpId="0" animBg="1"/>
      <p:bldP spid="201753" grpId="0" animBg="1"/>
      <p:bldP spid="282650" grpId="0"/>
      <p:bldP spid="282650" grpId="1"/>
      <p:bldP spid="282653" grpId="0" animBg="1"/>
      <p:bldP spid="282654" grpId="0" animBg="1"/>
      <p:bldP spid="282655" grpId="0"/>
      <p:bldP spid="282656" grpId="0"/>
      <p:bldP spid="282665" grpId="0" animBg="1"/>
      <p:bldP spid="282669" grpId="0" animBg="1"/>
      <p:bldP spid="282673" grpId="0" animBg="1"/>
      <p:bldP spid="282674" grpId="0" animBg="1"/>
      <p:bldP spid="282675" grpId="0" animBg="1"/>
      <p:bldP spid="282690" grpId="0" animBg="1"/>
      <p:bldP spid="282690" grpId="1" animBg="1"/>
      <p:bldP spid="282691" grpId="0"/>
      <p:bldP spid="282691" grpId="1"/>
      <p:bldP spid="282692" grpId="0"/>
      <p:bldP spid="282692" grpId="1"/>
      <p:bldP spid="282693" grpId="0" animBg="1"/>
      <p:bldP spid="282693" grpId="1" animBg="1"/>
      <p:bldP spid="282694" grpId="0"/>
      <p:bldP spid="282694" grpId="1"/>
      <p:bldP spid="282695" grpId="0" animBg="1"/>
      <p:bldP spid="282695" grpId="1" animBg="1"/>
      <p:bldP spid="282696" grpId="0"/>
      <p:bldP spid="282696" grpId="1"/>
      <p:bldP spid="282697" grpId="0" animBg="1"/>
      <p:bldP spid="282697" grpId="1" animBg="1"/>
      <p:bldP spid="282667" grpId="0" animBg="1"/>
      <p:bldP spid="282668" grpId="0" animBg="1"/>
      <p:bldP spid="2" grpId="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67544" y="0"/>
            <a:ext cx="8229600" cy="1143000"/>
          </a:xfrm>
        </p:spPr>
        <p:txBody>
          <a:bodyPr>
            <a:normAutofit/>
          </a:bodyPr>
          <a:lstStyle/>
          <a:p>
            <a:r>
              <a:rPr lang="hu-HU" dirty="0" err="1" smtClean="0">
                <a:solidFill>
                  <a:srgbClr val="FF0000"/>
                </a:solidFill>
              </a:rPr>
              <a:t>Per-vertex</a:t>
            </a:r>
            <a:r>
              <a:rPr lang="hu-HU" dirty="0" smtClean="0">
                <a:solidFill>
                  <a:srgbClr val="FF0000"/>
                </a:solidFill>
              </a:rPr>
              <a:t> </a:t>
            </a:r>
            <a:r>
              <a:rPr lang="hu-HU" dirty="0" err="1" smtClean="0">
                <a:solidFill>
                  <a:srgbClr val="FF0000"/>
                </a:solidFill>
              </a:rPr>
              <a:t>shading</a:t>
            </a:r>
            <a:r>
              <a:rPr lang="en-US" dirty="0" smtClean="0">
                <a:solidFill>
                  <a:srgbClr val="FF0000"/>
                </a:solidFill>
              </a:rPr>
              <a:t>: Vertex </a:t>
            </a:r>
            <a:r>
              <a:rPr lang="en-US" dirty="0" err="1" smtClean="0">
                <a:solidFill>
                  <a:srgbClr val="FF0000"/>
                </a:solidFill>
              </a:rPr>
              <a:t>shader</a:t>
            </a:r>
            <a:endParaRPr lang="en-US" dirty="0">
              <a:solidFill>
                <a:srgbClr val="FF0000"/>
              </a:solidFill>
            </a:endParaRPr>
          </a:p>
        </p:txBody>
      </p:sp>
      <p:sp>
        <p:nvSpPr>
          <p:cNvPr id="2" name="Szövegdoboz 1"/>
          <p:cNvSpPr txBox="1"/>
          <p:nvPr/>
        </p:nvSpPr>
        <p:spPr>
          <a:xfrm>
            <a:off x="-508" y="929308"/>
            <a:ext cx="9283311" cy="6047809"/>
          </a:xfrm>
          <a:prstGeom prst="rect">
            <a:avLst/>
          </a:prstGeom>
          <a:solidFill>
            <a:schemeClr val="accent6">
              <a:lumMod val="20000"/>
              <a:lumOff val="80000"/>
            </a:schemeClr>
          </a:solidFill>
          <a:ln>
            <a:solidFill>
              <a:schemeClr val="tx1"/>
            </a:solidFill>
          </a:ln>
        </p:spPr>
        <p:txBody>
          <a:bodyPr wrap="none" rtlCol="0">
            <a:spAutoFit/>
          </a:bodyPr>
          <a:lstStyle/>
          <a:p>
            <a:r>
              <a:rPr lang="en-US" sz="1800" b="1" dirty="0">
                <a:latin typeface="Courier New" panose="02070309020205020404" pitchFamily="49" charset="0"/>
                <a:cs typeface="Courier New" panose="02070309020205020404" pitchFamily="49" charset="0"/>
              </a:rPr>
              <a:t>uniform mat4 </a:t>
            </a:r>
            <a:r>
              <a:rPr lang="en-US" sz="1800" b="1" dirty="0" smtClean="0">
                <a:latin typeface="Courier New" panose="02070309020205020404" pitchFamily="49" charset="0"/>
                <a:cs typeface="Courier New" panose="02070309020205020404" pitchFamily="49" charset="0"/>
              </a:rPr>
              <a:t> MVP, M, </a:t>
            </a:r>
            <a:r>
              <a:rPr lang="en-US" sz="1800" b="1" dirty="0" err="1" smtClean="0">
                <a:latin typeface="Courier New" panose="02070309020205020404" pitchFamily="49" charset="0"/>
                <a:cs typeface="Courier New" panose="02070309020205020404" pitchFamily="49" charset="0"/>
              </a:rPr>
              <a:t>Minv</a:t>
            </a:r>
            <a:r>
              <a:rPr lang="en-US" sz="1800" b="1" dirty="0" smtClean="0">
                <a:latin typeface="Courier New" panose="02070309020205020404" pitchFamily="49" charset="0"/>
                <a:cs typeface="Courier New" panose="02070309020205020404" pitchFamily="49" charset="0"/>
              </a:rPr>
              <a:t>; // MVP, Model, Model-inverse</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uniform </a:t>
            </a:r>
            <a:r>
              <a:rPr lang="en-US" sz="1800" b="1" dirty="0">
                <a:latin typeface="Courier New" panose="02070309020205020404" pitchFamily="49" charset="0"/>
                <a:cs typeface="Courier New" panose="02070309020205020404" pitchFamily="49" charset="0"/>
              </a:rPr>
              <a:t>vec4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kd</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ks</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ka</a:t>
            </a:r>
            <a:r>
              <a:rPr lang="en-US" sz="1800" b="1" dirty="0" smtClean="0">
                <a:latin typeface="Courier New" panose="02070309020205020404" pitchFamily="49" charset="0"/>
                <a:cs typeface="Courier New" panose="02070309020205020404" pitchFamily="49" charset="0"/>
              </a:rPr>
              <a:t>;   // diffuse, specular, ambient ref</a:t>
            </a:r>
          </a:p>
          <a:p>
            <a:r>
              <a:rPr lang="en-US" sz="1800" b="1" dirty="0">
                <a:latin typeface="Courier New" panose="02070309020205020404" pitchFamily="49" charset="0"/>
                <a:cs typeface="Courier New" panose="02070309020205020404" pitchFamily="49" charset="0"/>
              </a:rPr>
              <a:t>uniform float shine;		 // shininess for specular ref</a:t>
            </a:r>
          </a:p>
          <a:p>
            <a:r>
              <a:rPr lang="en-US" sz="1800" b="1" dirty="0" smtClean="0">
                <a:latin typeface="Courier New" panose="02070309020205020404" pitchFamily="49" charset="0"/>
                <a:cs typeface="Courier New" panose="02070309020205020404" pitchFamily="49" charset="0"/>
              </a:rPr>
              <a:t>uniform </a:t>
            </a:r>
            <a:r>
              <a:rPr lang="en-US" sz="1800" b="1" dirty="0">
                <a:latin typeface="Courier New" panose="02070309020205020404" pitchFamily="49" charset="0"/>
                <a:cs typeface="Courier New" panose="02070309020205020404" pitchFamily="49" charset="0"/>
              </a:rPr>
              <a:t>vec4 </a:t>
            </a:r>
            <a:r>
              <a:rPr lang="en-US" sz="1800" b="1" dirty="0" smtClean="0">
                <a:latin typeface="Courier New" panose="02070309020205020404" pitchFamily="49" charset="0"/>
                <a:cs typeface="Courier New" panose="02070309020205020404" pitchFamily="49" charset="0"/>
              </a:rPr>
              <a:t> La, Le;       // ambient and point sources</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uniform vec4  </a:t>
            </a:r>
            <a:r>
              <a:rPr lang="en-US" sz="1800" b="1" dirty="0" err="1" smtClean="0">
                <a:latin typeface="Courier New" panose="02070309020205020404" pitchFamily="49" charset="0"/>
                <a:cs typeface="Courier New" panose="02070309020205020404" pitchFamily="49" charset="0"/>
              </a:rPr>
              <a:t>wLiPos</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pos</a:t>
            </a:r>
            <a:r>
              <a:rPr lang="en-US" sz="1800" b="1" dirty="0" smtClean="0">
                <a:latin typeface="Courier New" panose="02070309020205020404" pitchFamily="49" charset="0"/>
                <a:cs typeface="Courier New" panose="02070309020205020404" pitchFamily="49" charset="0"/>
              </a:rPr>
              <a:t> of </a:t>
            </a:r>
            <a:r>
              <a:rPr lang="en-US" sz="1800" b="1" dirty="0">
                <a:latin typeface="Courier New" panose="02070309020205020404" pitchFamily="49" charset="0"/>
                <a:cs typeface="Courier New" panose="02070309020205020404" pitchFamily="49" charset="0"/>
              </a:rPr>
              <a:t>light </a:t>
            </a:r>
            <a:r>
              <a:rPr lang="en-US" sz="1800" b="1" dirty="0" smtClean="0">
                <a:latin typeface="Courier New" panose="02070309020205020404" pitchFamily="49" charset="0"/>
                <a:cs typeface="Courier New" panose="02070309020205020404" pitchFamily="49" charset="0"/>
              </a:rPr>
              <a:t>source </a:t>
            </a:r>
            <a:r>
              <a:rPr lang="hu-HU" sz="1800" b="1" dirty="0" err="1" smtClean="0">
                <a:latin typeface="Courier New" panose="02070309020205020404" pitchFamily="49" charset="0"/>
                <a:cs typeface="Courier New" panose="02070309020205020404" pitchFamily="49" charset="0"/>
              </a:rPr>
              <a:t>in</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world</a:t>
            </a:r>
            <a:endParaRPr lang="en-US" sz="1800" b="1" dirty="0" smtClean="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uniform </a:t>
            </a:r>
            <a:r>
              <a:rPr lang="en-US" sz="1800" b="1" dirty="0">
                <a:latin typeface="Courier New" panose="02070309020205020404" pitchFamily="49" charset="0"/>
                <a:cs typeface="Courier New" panose="02070309020205020404" pitchFamily="49" charset="0"/>
              </a:rPr>
              <a:t>vec3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wEye</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pos</a:t>
            </a:r>
            <a:r>
              <a:rPr lang="en-US" sz="1800" b="1" dirty="0">
                <a:latin typeface="Courier New" panose="02070309020205020404" pitchFamily="49" charset="0"/>
                <a:cs typeface="Courier New" panose="02070309020205020404" pitchFamily="49" charset="0"/>
              </a:rPr>
              <a:t> of </a:t>
            </a:r>
            <a:r>
              <a:rPr lang="en-US" sz="1800" b="1" dirty="0" smtClean="0">
                <a:latin typeface="Courier New" panose="02070309020205020404" pitchFamily="49" charset="0"/>
                <a:cs typeface="Courier New" panose="02070309020205020404" pitchFamily="49" charset="0"/>
              </a:rPr>
              <a:t>eye</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in</a:t>
            </a:r>
            <a:r>
              <a:rPr lang="hu-HU"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world</a:t>
            </a:r>
            <a:endParaRPr lang="en-US" sz="1800" b="1" dirty="0">
              <a:latin typeface="Courier New" panose="02070309020205020404" pitchFamily="49" charset="0"/>
              <a:cs typeface="Courier New" panose="02070309020205020404" pitchFamily="49" charset="0"/>
            </a:endParaRPr>
          </a:p>
          <a:p>
            <a:endParaRPr lang="en-US" sz="11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layout(location = 0) in vec3 </a:t>
            </a:r>
            <a:r>
              <a:rPr lang="en-US" sz="1800" b="1" dirty="0" err="1" smtClean="0">
                <a:latin typeface="Courier New" panose="02070309020205020404" pitchFamily="49" charset="0"/>
                <a:cs typeface="Courier New" panose="02070309020205020404" pitchFamily="49" charset="0"/>
              </a:rPr>
              <a:t>vtxPos</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pos</a:t>
            </a:r>
            <a:r>
              <a:rPr lang="en-US" sz="1800" b="1" dirty="0" smtClean="0">
                <a:latin typeface="Courier New" panose="02070309020205020404" pitchFamily="49" charset="0"/>
                <a:cs typeface="Courier New" panose="02070309020205020404" pitchFamily="49" charset="0"/>
              </a:rPr>
              <a:t> in modeling space</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layout(location = </a:t>
            </a:r>
            <a:r>
              <a:rPr lang="hu-HU" sz="1800" b="1" dirty="0" smtClean="0">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in vec3 </a:t>
            </a:r>
            <a:r>
              <a:rPr lang="en-US" sz="1800" b="1" dirty="0" err="1" smtClean="0">
                <a:latin typeface="Courier New" panose="02070309020205020404" pitchFamily="49" charset="0"/>
                <a:cs typeface="Courier New" panose="02070309020205020404" pitchFamily="49" charset="0"/>
              </a:rPr>
              <a:t>vtxNorm</a:t>
            </a:r>
            <a:r>
              <a:rPr lang="en-US" sz="1800" b="1" dirty="0" smtClean="0">
                <a:latin typeface="Courier New" panose="02070309020205020404" pitchFamily="49" charset="0"/>
                <a:cs typeface="Courier New" panose="02070309020205020404" pitchFamily="49" charset="0"/>
              </a:rPr>
              <a:t>; // normal in modeling space</a:t>
            </a:r>
          </a:p>
          <a:p>
            <a:r>
              <a:rPr lang="en-US" sz="1800" b="1" dirty="0" smtClean="0">
                <a:solidFill>
                  <a:srgbClr val="000099"/>
                </a:solidFill>
                <a:latin typeface="Courier New" panose="02070309020205020404" pitchFamily="49" charset="0"/>
                <a:cs typeface="Courier New" panose="02070309020205020404" pitchFamily="49" charset="0"/>
              </a:rPr>
              <a:t>out </a:t>
            </a:r>
            <a:r>
              <a:rPr lang="en-US" sz="1800" b="1" dirty="0">
                <a:solidFill>
                  <a:srgbClr val="000099"/>
                </a:solidFill>
                <a:latin typeface="Courier New" panose="02070309020205020404" pitchFamily="49" charset="0"/>
                <a:cs typeface="Courier New" panose="02070309020205020404" pitchFamily="49" charset="0"/>
              </a:rPr>
              <a:t>vec4 color</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compute</a:t>
            </a:r>
            <a:r>
              <a:rPr lang="hu-HU" sz="1800" b="1" dirty="0" smtClean="0">
                <a:latin typeface="Courier New" panose="02070309020205020404" pitchFamily="49" charset="0"/>
                <a:cs typeface="Courier New" panose="02070309020205020404" pitchFamily="49" charset="0"/>
              </a:rPr>
              <a:t>d</a:t>
            </a:r>
            <a:r>
              <a:rPr lang="en-US" sz="1800" b="1" dirty="0" smtClean="0">
                <a:latin typeface="Courier New" panose="02070309020205020404" pitchFamily="49" charset="0"/>
                <a:cs typeface="Courier New" panose="02070309020205020404" pitchFamily="49" charset="0"/>
              </a:rPr>
              <a:t> vertex color</a:t>
            </a:r>
            <a:endParaRPr lang="en-US" sz="1800" b="1" dirty="0">
              <a:latin typeface="Courier New" panose="02070309020205020404" pitchFamily="49" charset="0"/>
              <a:cs typeface="Courier New" panose="02070309020205020404" pitchFamily="49" charset="0"/>
            </a:endParaRPr>
          </a:p>
          <a:p>
            <a:endParaRPr lang="en-US" sz="10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void main() {</a:t>
            </a:r>
          </a:p>
          <a:p>
            <a:r>
              <a:rPr lang="en-US" sz="1800" b="1" dirty="0" smtClean="0">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gl_Position</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vec4(</a:t>
            </a:r>
            <a:r>
              <a:rPr lang="en-US" sz="1800" b="1" dirty="0" err="1" smtClean="0">
                <a:latin typeface="Courier New" panose="02070309020205020404" pitchFamily="49" charset="0"/>
                <a:cs typeface="Courier New" panose="02070309020205020404" pitchFamily="49" charset="0"/>
              </a:rPr>
              <a:t>vtxPos</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1) * MVP; </a:t>
            </a:r>
            <a:r>
              <a:rPr lang="en-US" sz="1800" b="1" dirty="0" smtClean="0">
                <a:latin typeface="Courier New" panose="02070309020205020404" pitchFamily="49" charset="0"/>
                <a:cs typeface="Courier New" panose="02070309020205020404" pitchFamily="49" charset="0"/>
              </a:rPr>
              <a:t>// to NDC</a:t>
            </a:r>
            <a:endParaRPr lang="en-US" sz="1800" b="1" dirty="0">
              <a:latin typeface="Courier New" panose="02070309020205020404" pitchFamily="49" charset="0"/>
              <a:cs typeface="Courier New" panose="02070309020205020404" pitchFamily="49" charset="0"/>
            </a:endParaRPr>
          </a:p>
          <a:p>
            <a:endParaRPr lang="en-US" sz="600" b="1" dirty="0">
              <a:latin typeface="Courier New" panose="02070309020205020404" pitchFamily="49" charset="0"/>
              <a:cs typeface="Courier New" panose="02070309020205020404" pitchFamily="49" charset="0"/>
            </a:endParaRPr>
          </a:p>
          <a:p>
            <a:r>
              <a:rPr lang="fr-FR" sz="1800" b="1" dirty="0" smtClean="0">
                <a:latin typeface="Courier New" panose="02070309020205020404" pitchFamily="49" charset="0"/>
                <a:cs typeface="Courier New" panose="02070309020205020404" pitchFamily="49" charset="0"/>
              </a:rPr>
              <a:t>   vec4 </a:t>
            </a:r>
            <a:r>
              <a:rPr lang="fr-FR" sz="1800" b="1" dirty="0">
                <a:latin typeface="Courier New" panose="02070309020205020404" pitchFamily="49" charset="0"/>
                <a:cs typeface="Courier New" panose="02070309020205020404" pitchFamily="49" charset="0"/>
              </a:rPr>
              <a:t>wPos = </a:t>
            </a:r>
            <a:r>
              <a:rPr lang="fr-FR" sz="1800" b="1" dirty="0" smtClean="0">
                <a:latin typeface="Courier New" panose="02070309020205020404" pitchFamily="49" charset="0"/>
                <a:cs typeface="Courier New" panose="02070309020205020404" pitchFamily="49" charset="0"/>
              </a:rPr>
              <a:t>vec4(vtxPos, </a:t>
            </a:r>
            <a:r>
              <a:rPr lang="fr-FR" sz="1800" b="1" dirty="0">
                <a:latin typeface="Courier New" panose="02070309020205020404" pitchFamily="49" charset="0"/>
                <a:cs typeface="Courier New" panose="02070309020205020404" pitchFamily="49" charset="0"/>
              </a:rPr>
              <a:t>1) * M;</a:t>
            </a:r>
          </a:p>
          <a:p>
            <a:r>
              <a:rPr lang="en-US" sz="1800" b="1" dirty="0" smtClean="0">
                <a:latin typeface="Courier New" panose="02070309020205020404" pitchFamily="49" charset="0"/>
                <a:cs typeface="Courier New" panose="02070309020205020404" pitchFamily="49" charset="0"/>
              </a:rPr>
              <a:t>   vec3 </a:t>
            </a:r>
            <a:r>
              <a:rPr lang="en-US" sz="1800" b="1" dirty="0">
                <a:latin typeface="Courier New" panose="02070309020205020404" pitchFamily="49" charset="0"/>
                <a:cs typeface="Courier New" panose="02070309020205020404" pitchFamily="49" charset="0"/>
              </a:rPr>
              <a:t>L = </a:t>
            </a:r>
            <a:r>
              <a:rPr lang="en-US" sz="1800" b="1" dirty="0" smtClean="0">
                <a:latin typeface="Courier New" panose="02070309020205020404" pitchFamily="49" charset="0"/>
                <a:cs typeface="Courier New" panose="02070309020205020404" pitchFamily="49" charset="0"/>
              </a:rPr>
              <a:t>normalize(</a:t>
            </a:r>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wLiPos.xyz</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wPos.w</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wPos.xyz</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wLiPos.w</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vec3 </a:t>
            </a:r>
            <a:r>
              <a:rPr lang="en-US" sz="1800" b="1" dirty="0">
                <a:latin typeface="Courier New" panose="02070309020205020404" pitchFamily="49" charset="0"/>
                <a:cs typeface="Courier New" panose="02070309020205020404" pitchFamily="49" charset="0"/>
              </a:rPr>
              <a:t>V = normalize(</a:t>
            </a:r>
            <a:r>
              <a:rPr lang="en-US" sz="1800" b="1" dirty="0" err="1">
                <a:latin typeface="Courier New" panose="02070309020205020404" pitchFamily="49" charset="0"/>
                <a:cs typeface="Courier New" panose="02070309020205020404" pitchFamily="49" charset="0"/>
              </a:rPr>
              <a:t>wEye</a:t>
            </a:r>
            <a:r>
              <a:rPr lang="en-US" sz="1800" b="1" dirty="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wPos.xyz</a:t>
            </a:r>
            <a:r>
              <a:rPr lang="en-US" sz="1800" b="1" dirty="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wPos.w</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vec4 </a:t>
            </a:r>
            <a:r>
              <a:rPr lang="en-US" sz="1800" b="1" dirty="0" err="1">
                <a:latin typeface="Courier New" panose="02070309020205020404" pitchFamily="49" charset="0"/>
                <a:cs typeface="Courier New" panose="02070309020205020404" pitchFamily="49" charset="0"/>
              </a:rPr>
              <a:t>wNormal</a:t>
            </a:r>
            <a:r>
              <a:rPr lang="en-US" sz="1800" b="1" dirty="0">
                <a:latin typeface="Courier New" panose="02070309020205020404" pitchFamily="49" charset="0"/>
                <a:cs typeface="Courier New" panose="02070309020205020404" pitchFamily="49" charset="0"/>
              </a:rPr>
              <a:t> = </a:t>
            </a:r>
            <a:r>
              <a:rPr lang="en-US" sz="1800" b="1" dirty="0" err="1">
                <a:latin typeface="Courier New" panose="02070309020205020404" pitchFamily="49" charset="0"/>
                <a:cs typeface="Courier New" panose="02070309020205020404" pitchFamily="49" charset="0"/>
              </a:rPr>
              <a:t>Minv</a:t>
            </a:r>
            <a:r>
              <a:rPr lang="en-US" sz="1800" b="1" dirty="0">
                <a:latin typeface="Courier New" panose="02070309020205020404" pitchFamily="49" charset="0"/>
                <a:cs typeface="Courier New" panose="02070309020205020404" pitchFamily="49" charset="0"/>
              </a:rPr>
              <a:t> * </a:t>
            </a:r>
            <a:r>
              <a:rPr lang="en-US" sz="1800" b="1" dirty="0" smtClean="0">
                <a:latin typeface="Courier New" panose="02070309020205020404" pitchFamily="49" charset="0"/>
                <a:cs typeface="Courier New" panose="02070309020205020404" pitchFamily="49" charset="0"/>
              </a:rPr>
              <a:t>vec4(</a:t>
            </a:r>
            <a:r>
              <a:rPr lang="en-US" sz="1800" b="1" dirty="0" err="1" smtClean="0">
                <a:latin typeface="Courier New" panose="02070309020205020404" pitchFamily="49" charset="0"/>
                <a:cs typeface="Courier New" panose="02070309020205020404" pitchFamily="49" charset="0"/>
              </a:rPr>
              <a:t>vtxNorm</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0</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vec3 </a:t>
            </a:r>
            <a:r>
              <a:rPr lang="en-US" sz="1800" b="1" dirty="0">
                <a:latin typeface="Courier New" panose="02070309020205020404" pitchFamily="49" charset="0"/>
                <a:cs typeface="Courier New" panose="02070309020205020404" pitchFamily="49" charset="0"/>
              </a:rPr>
              <a:t>N = normalize(</a:t>
            </a:r>
            <a:r>
              <a:rPr lang="en-US" sz="1800" b="1" dirty="0" err="1">
                <a:latin typeface="Courier New" panose="02070309020205020404" pitchFamily="49" charset="0"/>
                <a:cs typeface="Courier New" panose="02070309020205020404" pitchFamily="49" charset="0"/>
              </a:rPr>
              <a:t>wNormal.xyz</a:t>
            </a:r>
            <a:r>
              <a:rPr lang="en-US" sz="1800" b="1" dirty="0">
                <a:latin typeface="Courier New" panose="02070309020205020404" pitchFamily="49" charset="0"/>
                <a:cs typeface="Courier New" panose="02070309020205020404" pitchFamily="49" charset="0"/>
              </a:rPr>
              <a:t>);</a:t>
            </a:r>
          </a:p>
          <a:p>
            <a:r>
              <a:rPr lang="pt-BR"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vec3 </a:t>
            </a:r>
            <a:r>
              <a:rPr lang="en-US" sz="1800" b="1" dirty="0">
                <a:latin typeface="Courier New" panose="02070309020205020404" pitchFamily="49" charset="0"/>
                <a:cs typeface="Courier New" panose="02070309020205020404" pitchFamily="49" charset="0"/>
              </a:rPr>
              <a:t>H = normalize(L + V);</a:t>
            </a:r>
          </a:p>
          <a:p>
            <a:r>
              <a:rPr lang="pt-BR" sz="1800" b="1" dirty="0" smtClean="0">
                <a:latin typeface="Courier New" panose="02070309020205020404" pitchFamily="49" charset="0"/>
                <a:cs typeface="Courier New" panose="02070309020205020404" pitchFamily="49" charset="0"/>
              </a:rPr>
              <a:t>   float cost </a:t>
            </a:r>
            <a:r>
              <a:rPr lang="pt-BR" sz="1800" b="1" dirty="0">
                <a:latin typeface="Courier New" panose="02070309020205020404" pitchFamily="49" charset="0"/>
                <a:cs typeface="Courier New" panose="02070309020205020404" pitchFamily="49" charset="0"/>
              </a:rPr>
              <a:t>= max(dot(N, L), 0</a:t>
            </a:r>
            <a:r>
              <a:rPr lang="pt-BR" sz="1800" b="1" dirty="0" smtClean="0">
                <a:latin typeface="Courier New" panose="02070309020205020404" pitchFamily="49" charset="0"/>
                <a:cs typeface="Courier New" panose="02070309020205020404" pitchFamily="49" charset="0"/>
              </a:rPr>
              <a:t>), cosd </a:t>
            </a:r>
            <a:r>
              <a:rPr lang="pt-BR" sz="1800" b="1" dirty="0">
                <a:latin typeface="Courier New" panose="02070309020205020404" pitchFamily="49" charset="0"/>
                <a:cs typeface="Courier New" panose="02070309020205020404" pitchFamily="49" charset="0"/>
              </a:rPr>
              <a:t>= max(dot(N, H), 0);</a:t>
            </a:r>
          </a:p>
          <a:p>
            <a:r>
              <a:rPr lang="en-US" sz="1800" b="1" dirty="0" smtClean="0">
                <a:latin typeface="Courier New" panose="02070309020205020404" pitchFamily="49" charset="0"/>
                <a:cs typeface="Courier New" panose="02070309020205020404" pitchFamily="49" charset="0"/>
              </a:rPr>
              <a:t>   </a:t>
            </a:r>
            <a:r>
              <a:rPr lang="en-US" sz="1800" b="1" dirty="0" smtClean="0">
                <a:solidFill>
                  <a:srgbClr val="000099"/>
                </a:solidFill>
                <a:latin typeface="Courier New" panose="02070309020205020404" pitchFamily="49" charset="0"/>
                <a:cs typeface="Courier New" panose="02070309020205020404" pitchFamily="49" charset="0"/>
              </a:rPr>
              <a:t>color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ka</a:t>
            </a:r>
            <a:r>
              <a:rPr lang="en-US" sz="1800" b="1" dirty="0" smtClean="0">
                <a:latin typeface="Courier New" panose="02070309020205020404" pitchFamily="49" charset="0"/>
                <a:cs typeface="Courier New" panose="02070309020205020404" pitchFamily="49" charset="0"/>
              </a:rPr>
              <a:t> * La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kd</a:t>
            </a:r>
            <a:r>
              <a:rPr lang="en-US" sz="1800" b="1" dirty="0" smtClean="0">
                <a:latin typeface="Courier New" panose="02070309020205020404" pitchFamily="49" charset="0"/>
                <a:cs typeface="Courier New" panose="02070309020205020404" pitchFamily="49" charset="0"/>
              </a:rPr>
              <a:t> * cost </a:t>
            </a:r>
            <a:r>
              <a:rPr lang="en-US" sz="1800" b="1" dirty="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ks</a:t>
            </a:r>
            <a:r>
              <a:rPr lang="en-US" sz="1800" b="1" dirty="0" smtClean="0">
                <a:latin typeface="Courier New" panose="02070309020205020404" pitchFamily="49" charset="0"/>
                <a:cs typeface="Courier New" panose="02070309020205020404" pitchFamily="49" charset="0"/>
              </a:rPr>
              <a:t> * pow(</a:t>
            </a:r>
            <a:r>
              <a:rPr lang="en-US" sz="1800" b="1" dirty="0" err="1" smtClean="0">
                <a:latin typeface="Courier New" panose="02070309020205020404" pitchFamily="49" charset="0"/>
                <a:cs typeface="Courier New" panose="02070309020205020404" pitchFamily="49" charset="0"/>
              </a:rPr>
              <a:t>cosd</a:t>
            </a:r>
            <a:r>
              <a:rPr lang="en-US" sz="1800" b="1" dirty="0" smtClean="0">
                <a:latin typeface="Courier New" panose="02070309020205020404" pitchFamily="49" charset="0"/>
                <a:cs typeface="Courier New" panose="02070309020205020404" pitchFamily="49" charset="0"/>
              </a:rPr>
              <a:t>, shine))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Le;</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
        <p:nvSpPr>
          <p:cNvPr id="4" name="Téglalap 3"/>
          <p:cNvSpPr/>
          <p:nvPr/>
        </p:nvSpPr>
        <p:spPr>
          <a:xfrm>
            <a:off x="3078205" y="4643844"/>
            <a:ext cx="6192688" cy="369332"/>
          </a:xfrm>
          <a:prstGeom prst="rect">
            <a:avLst/>
          </a:prstGeom>
          <a:solidFill>
            <a:schemeClr val="accent6">
              <a:lumMod val="20000"/>
              <a:lumOff val="80000"/>
            </a:schemeClr>
          </a:solidFill>
        </p:spPr>
        <p:txBody>
          <a:bodyPr wrap="square">
            <a:spAutoFit/>
          </a:bodyPr>
          <a:lstStyle/>
          <a:p>
            <a:r>
              <a:rPr lang="en-US" sz="1800" b="1" dirty="0" err="1" smtClean="0">
                <a:solidFill>
                  <a:srgbClr val="FF0000"/>
                </a:solidFill>
                <a:latin typeface="Courier New" panose="02070309020205020404" pitchFamily="49" charset="0"/>
                <a:cs typeface="Courier New" panose="02070309020205020404" pitchFamily="49" charset="0"/>
              </a:rPr>
              <a:t>wLiPos.xyz</a:t>
            </a:r>
            <a:r>
              <a:rPr lang="hu-HU" sz="1800" b="1" dirty="0">
                <a:solidFill>
                  <a:srgbClr val="FF0000"/>
                </a:solidFill>
                <a:latin typeface="Courier New" panose="02070309020205020404" pitchFamily="49" charset="0"/>
                <a:cs typeface="Courier New" panose="02070309020205020404" pitchFamily="49" charset="0"/>
              </a:rPr>
              <a:t>/</a:t>
            </a:r>
            <a:r>
              <a:rPr lang="en-US" sz="1800" b="1" dirty="0" err="1" smtClean="0">
                <a:solidFill>
                  <a:srgbClr val="FF0000"/>
                </a:solidFill>
                <a:latin typeface="Courier New" panose="02070309020205020404" pitchFamily="49" charset="0"/>
                <a:cs typeface="Courier New" panose="02070309020205020404" pitchFamily="49" charset="0"/>
              </a:rPr>
              <a:t>wLiPos.w</a:t>
            </a:r>
            <a:r>
              <a:rPr lang="hu-HU" sz="1800" b="1" dirty="0">
                <a:solidFill>
                  <a:srgbClr val="FF0000"/>
                </a:solidFill>
                <a:latin typeface="Courier New" panose="02070309020205020404" pitchFamily="49" charset="0"/>
                <a:cs typeface="Courier New" panose="02070309020205020404" pitchFamily="49" charset="0"/>
              </a:rPr>
              <a:t> </a:t>
            </a:r>
            <a:r>
              <a:rPr lang="hu-HU" sz="1800" b="1" dirty="0" smtClean="0">
                <a:solidFill>
                  <a:srgbClr val="FF0000"/>
                </a:solidFill>
                <a:latin typeface="Courier New" panose="02070309020205020404" pitchFamily="49" charset="0"/>
                <a:cs typeface="Courier New" panose="02070309020205020404" pitchFamily="49" charset="0"/>
              </a:rPr>
              <a:t>- </a:t>
            </a:r>
            <a:r>
              <a:rPr lang="en-US" sz="1800" b="1" dirty="0" err="1" smtClean="0">
                <a:solidFill>
                  <a:srgbClr val="FF0000"/>
                </a:solidFill>
                <a:latin typeface="Courier New" panose="02070309020205020404" pitchFamily="49" charset="0"/>
                <a:cs typeface="Courier New" panose="02070309020205020404" pitchFamily="49" charset="0"/>
              </a:rPr>
              <a:t>wPos.xyz</a:t>
            </a:r>
            <a:r>
              <a:rPr lang="hu-HU" sz="1800" b="1" dirty="0" smtClean="0">
                <a:solidFill>
                  <a:srgbClr val="FF0000"/>
                </a:solidFill>
                <a:latin typeface="Courier New" panose="02070309020205020404" pitchFamily="49" charset="0"/>
                <a:cs typeface="Courier New" panose="02070309020205020404" pitchFamily="49" charset="0"/>
              </a:rPr>
              <a:t>/</a:t>
            </a:r>
            <a:r>
              <a:rPr lang="en-US" sz="1800" b="1" dirty="0" err="1" smtClean="0">
                <a:solidFill>
                  <a:srgbClr val="FF0000"/>
                </a:solidFill>
                <a:latin typeface="Courier New" panose="02070309020205020404" pitchFamily="49" charset="0"/>
                <a:cs typeface="Courier New" panose="02070309020205020404" pitchFamily="49" charset="0"/>
              </a:rPr>
              <a:t>wPos.w</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31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1+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54317" y="260648"/>
            <a:ext cx="8229600" cy="1143000"/>
          </a:xfrm>
        </p:spPr>
        <p:txBody>
          <a:bodyPr>
            <a:normAutofit/>
          </a:bodyPr>
          <a:lstStyle/>
          <a:p>
            <a:r>
              <a:rPr lang="hu-HU" dirty="0" err="1" smtClean="0">
                <a:solidFill>
                  <a:srgbClr val="FF0000"/>
                </a:solidFill>
              </a:rPr>
              <a:t>Per-vertex</a:t>
            </a:r>
            <a:r>
              <a:rPr lang="hu-HU" dirty="0" smtClean="0">
                <a:solidFill>
                  <a:srgbClr val="FF0000"/>
                </a:solidFill>
              </a:rPr>
              <a:t> </a:t>
            </a:r>
            <a:r>
              <a:rPr lang="hu-HU" dirty="0" err="1" smtClean="0">
                <a:solidFill>
                  <a:srgbClr val="FF0000"/>
                </a:solidFill>
              </a:rPr>
              <a:t>shading</a:t>
            </a:r>
            <a:r>
              <a:rPr lang="en-US" dirty="0" smtClean="0">
                <a:solidFill>
                  <a:srgbClr val="FF0000"/>
                </a:solidFill>
              </a:rPr>
              <a:t>: Pixel </a:t>
            </a:r>
            <a:r>
              <a:rPr lang="en-US" dirty="0" err="1" smtClean="0">
                <a:solidFill>
                  <a:srgbClr val="FF0000"/>
                </a:solidFill>
              </a:rPr>
              <a:t>shader</a:t>
            </a:r>
            <a:endParaRPr lang="en-US" dirty="0">
              <a:solidFill>
                <a:srgbClr val="FF0000"/>
              </a:solidFill>
            </a:endParaRPr>
          </a:p>
        </p:txBody>
      </p:sp>
      <p:sp>
        <p:nvSpPr>
          <p:cNvPr id="4" name="Szövegdoboz 3"/>
          <p:cNvSpPr txBox="1"/>
          <p:nvPr/>
        </p:nvSpPr>
        <p:spPr>
          <a:xfrm>
            <a:off x="155088" y="2312876"/>
            <a:ext cx="8828058" cy="1754326"/>
          </a:xfrm>
          <a:prstGeom prst="rect">
            <a:avLst/>
          </a:prstGeom>
          <a:solidFill>
            <a:schemeClr val="accent6">
              <a:lumMod val="20000"/>
              <a:lumOff val="80000"/>
            </a:schemeClr>
          </a:solidFill>
          <a:ln>
            <a:solidFill>
              <a:schemeClr val="tx1"/>
            </a:solidFill>
          </a:ln>
        </p:spPr>
        <p:txBody>
          <a:bodyPr wrap="none" rtlCol="0">
            <a:spAutoFit/>
          </a:bodyPr>
          <a:lstStyle/>
          <a:p>
            <a:r>
              <a:rPr lang="en-US" sz="1800" b="1" dirty="0" smtClean="0">
                <a:solidFill>
                  <a:srgbClr val="000099"/>
                </a:solidFill>
                <a:latin typeface="Courier New" panose="02070309020205020404" pitchFamily="49" charset="0"/>
                <a:cs typeface="Courier New" panose="02070309020205020404" pitchFamily="49" charset="0"/>
              </a:rPr>
              <a:t>in </a:t>
            </a:r>
            <a:r>
              <a:rPr lang="en-US" sz="1800" b="1" dirty="0">
                <a:solidFill>
                  <a:srgbClr val="000099"/>
                </a:solidFill>
                <a:latin typeface="Courier New" panose="02070309020205020404" pitchFamily="49" charset="0"/>
                <a:cs typeface="Courier New" panose="02070309020205020404" pitchFamily="49" charset="0"/>
              </a:rPr>
              <a:t>vec4 color</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interpolated </a:t>
            </a:r>
            <a:r>
              <a:rPr lang="en-US" sz="1800" b="1" dirty="0">
                <a:latin typeface="Courier New" panose="02070309020205020404" pitchFamily="49" charset="0"/>
                <a:cs typeface="Courier New" panose="02070309020205020404" pitchFamily="49" charset="0"/>
              </a:rPr>
              <a:t>color of vertex </a:t>
            </a:r>
            <a:r>
              <a:rPr lang="en-US" sz="1800" b="1" dirty="0" err="1">
                <a:latin typeface="Courier New" panose="02070309020205020404" pitchFamily="49" charset="0"/>
                <a:cs typeface="Courier New" panose="02070309020205020404" pitchFamily="49" charset="0"/>
              </a:rPr>
              <a:t>shader</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out </a:t>
            </a:r>
            <a:r>
              <a:rPr lang="en-US" sz="1800" b="1" dirty="0">
                <a:latin typeface="Courier New" panose="02070309020205020404" pitchFamily="49" charset="0"/>
                <a:cs typeface="Courier New" panose="02070309020205020404" pitchFamily="49" charset="0"/>
              </a:rPr>
              <a:t>vec4 </a:t>
            </a:r>
            <a:r>
              <a:rPr lang="en-US" sz="1800" b="1" dirty="0" err="1" smtClean="0">
                <a:latin typeface="Courier New" panose="02070309020205020404" pitchFamily="49" charset="0"/>
                <a:cs typeface="Courier New" panose="02070309020205020404" pitchFamily="49" charset="0"/>
              </a:rPr>
              <a:t>fragmentColor</a:t>
            </a:r>
            <a:r>
              <a:rPr lang="en-US" sz="1800" b="1" dirty="0" smtClean="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output </a:t>
            </a:r>
            <a:r>
              <a:rPr lang="en-US" sz="1800" b="1" dirty="0" smtClean="0">
                <a:latin typeface="Courier New" panose="02070309020205020404" pitchFamily="49" charset="0"/>
                <a:cs typeface="Courier New" panose="02070309020205020404" pitchFamily="49" charset="0"/>
              </a:rPr>
              <a:t>goes </a:t>
            </a:r>
            <a:r>
              <a:rPr lang="en-US" sz="1800" b="1" dirty="0">
                <a:latin typeface="Courier New" panose="02070309020205020404" pitchFamily="49" charset="0"/>
                <a:cs typeface="Courier New" panose="02070309020205020404" pitchFamily="49" charset="0"/>
              </a:rPr>
              <a:t>to </a:t>
            </a:r>
            <a:r>
              <a:rPr lang="en-US" sz="1800" b="1" dirty="0" smtClean="0">
                <a:latin typeface="Courier New" panose="02070309020205020404" pitchFamily="49" charset="0"/>
                <a:cs typeface="Courier New" panose="02070309020205020404" pitchFamily="49" charset="0"/>
              </a:rPr>
              <a:t>frame buffer</a:t>
            </a:r>
            <a:endParaRPr lang="en-US" sz="1800" b="1" dirty="0">
              <a:latin typeface="Courier New" panose="02070309020205020404" pitchFamily="49" charset="0"/>
              <a:cs typeface="Courier New" panose="02070309020205020404" pitchFamily="49" charset="0"/>
            </a:endParaRPr>
          </a:p>
          <a:p>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void </a:t>
            </a:r>
            <a:r>
              <a:rPr lang="en-US" sz="1800" b="1" dirty="0">
                <a:latin typeface="Courier New" panose="02070309020205020404" pitchFamily="49" charset="0"/>
                <a:cs typeface="Courier New" panose="02070309020205020404" pitchFamily="49" charset="0"/>
              </a:rPr>
              <a:t>main() {</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fragmentColor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solidFill>
                  <a:srgbClr val="000099"/>
                </a:solidFill>
                <a:latin typeface="Courier New" panose="02070309020205020404" pitchFamily="49" charset="0"/>
                <a:cs typeface="Courier New" panose="02070309020205020404" pitchFamily="49" charset="0"/>
              </a:rPr>
              <a:t>color</a:t>
            </a:r>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96282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685800" y="152400"/>
            <a:ext cx="7772400" cy="1143000"/>
          </a:xfrm>
        </p:spPr>
        <p:txBody>
          <a:bodyPr/>
          <a:lstStyle/>
          <a:p>
            <a:pPr>
              <a:defRPr/>
            </a:pPr>
            <a:r>
              <a:rPr lang="hu-HU" dirty="0" err="1" smtClean="0">
                <a:solidFill>
                  <a:srgbClr val="FF0000"/>
                </a:solidFill>
              </a:rPr>
              <a:t>Gouraud</a:t>
            </a:r>
            <a:r>
              <a:rPr lang="hu-HU" dirty="0" smtClean="0">
                <a:solidFill>
                  <a:srgbClr val="FF0000"/>
                </a:solidFill>
              </a:rPr>
              <a:t> árnyalás hasfájásai</a:t>
            </a:r>
          </a:p>
        </p:txBody>
      </p:sp>
      <p:pic>
        <p:nvPicPr>
          <p:cNvPr id="43011"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1219200"/>
            <a:ext cx="4495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48200" y="1219200"/>
            <a:ext cx="4495800" cy="299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3014" name="Object 18"/>
          <p:cNvGraphicFramePr>
            <a:graphicFrameLocks noChangeAspect="1"/>
          </p:cNvGraphicFramePr>
          <p:nvPr/>
        </p:nvGraphicFramePr>
        <p:xfrm>
          <a:off x="4832350" y="4343400"/>
          <a:ext cx="733425" cy="1092200"/>
        </p:xfrm>
        <a:graphic>
          <a:graphicData uri="http://schemas.openxmlformats.org/presentationml/2006/ole">
            <mc:AlternateContent xmlns:mc="http://schemas.openxmlformats.org/markup-compatibility/2006">
              <mc:Choice xmlns:v="urn:schemas-microsoft-com:vml" Requires="v">
                <p:oleObj spid="_x0000_s46101" name="Klip" r:id="rId6" imgW="2478088" imgH="4460875" progId="">
                  <p:embed/>
                </p:oleObj>
              </mc:Choice>
              <mc:Fallback>
                <p:oleObj name="Klip" r:id="rId6" imgW="2478088" imgH="4460875"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32350" y="4343400"/>
                        <a:ext cx="733425" cy="10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Line 19"/>
          <p:cNvSpPr>
            <a:spLocks noChangeShapeType="1"/>
          </p:cNvSpPr>
          <p:nvPr/>
        </p:nvSpPr>
        <p:spPr bwMode="auto">
          <a:xfrm>
            <a:off x="946150" y="6248400"/>
            <a:ext cx="46482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6" name="Freeform 20"/>
          <p:cNvSpPr>
            <a:spLocks/>
          </p:cNvSpPr>
          <p:nvPr/>
        </p:nvSpPr>
        <p:spPr bwMode="auto">
          <a:xfrm>
            <a:off x="1479550" y="4876800"/>
            <a:ext cx="3505200" cy="1349375"/>
          </a:xfrm>
          <a:custGeom>
            <a:avLst/>
            <a:gdLst>
              <a:gd name="T0" fmla="*/ 0 w 2208"/>
              <a:gd name="T1" fmla="*/ 0 h 850"/>
              <a:gd name="T2" fmla="*/ 2147483647 w 2208"/>
              <a:gd name="T3" fmla="*/ 2147483647 h 850"/>
              <a:gd name="T4" fmla="*/ 2147483647 w 2208"/>
              <a:gd name="T5" fmla="*/ 0 h 850"/>
              <a:gd name="T6" fmla="*/ 0 60000 65536"/>
              <a:gd name="T7" fmla="*/ 0 60000 65536"/>
              <a:gd name="T8" fmla="*/ 0 60000 65536"/>
              <a:gd name="T9" fmla="*/ 0 w 2208"/>
              <a:gd name="T10" fmla="*/ 0 h 850"/>
              <a:gd name="T11" fmla="*/ 2208 w 2208"/>
              <a:gd name="T12" fmla="*/ 850 h 850"/>
            </a:gdLst>
            <a:ahLst/>
            <a:cxnLst>
              <a:cxn ang="T6">
                <a:pos x="T0" y="T1"/>
              </a:cxn>
              <a:cxn ang="T7">
                <a:pos x="T2" y="T3"/>
              </a:cxn>
              <a:cxn ang="T8">
                <a:pos x="T4" y="T5"/>
              </a:cxn>
            </a:cxnLst>
            <a:rect l="T9" t="T10" r="T11" b="T12"/>
            <a:pathLst>
              <a:path w="2208" h="850">
                <a:moveTo>
                  <a:pt x="0" y="0"/>
                </a:moveTo>
                <a:lnTo>
                  <a:pt x="203" y="850"/>
                </a:lnTo>
                <a:lnTo>
                  <a:pt x="220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7" name="Freeform 21"/>
          <p:cNvSpPr>
            <a:spLocks/>
          </p:cNvSpPr>
          <p:nvPr/>
        </p:nvSpPr>
        <p:spPr bwMode="auto">
          <a:xfrm>
            <a:off x="1479550" y="4876800"/>
            <a:ext cx="3505200" cy="1358900"/>
          </a:xfrm>
          <a:custGeom>
            <a:avLst/>
            <a:gdLst>
              <a:gd name="T0" fmla="*/ 0 w 2208"/>
              <a:gd name="T1" fmla="*/ 0 h 856"/>
              <a:gd name="T2" fmla="*/ 2147483647 w 2208"/>
              <a:gd name="T3" fmla="*/ 2147483647 h 856"/>
              <a:gd name="T4" fmla="*/ 2147483647 w 2208"/>
              <a:gd name="T5" fmla="*/ 0 h 856"/>
              <a:gd name="T6" fmla="*/ 0 60000 65536"/>
              <a:gd name="T7" fmla="*/ 0 60000 65536"/>
              <a:gd name="T8" fmla="*/ 0 60000 65536"/>
              <a:gd name="T9" fmla="*/ 0 w 2208"/>
              <a:gd name="T10" fmla="*/ 0 h 856"/>
              <a:gd name="T11" fmla="*/ 2208 w 2208"/>
              <a:gd name="T12" fmla="*/ 856 h 856"/>
            </a:gdLst>
            <a:ahLst/>
            <a:cxnLst>
              <a:cxn ang="T6">
                <a:pos x="T0" y="T1"/>
              </a:cxn>
              <a:cxn ang="T7">
                <a:pos x="T2" y="T3"/>
              </a:cxn>
              <a:cxn ang="T8">
                <a:pos x="T4" y="T5"/>
              </a:cxn>
            </a:cxnLst>
            <a:rect l="T9" t="T10" r="T11" b="T12"/>
            <a:pathLst>
              <a:path w="2208" h="856">
                <a:moveTo>
                  <a:pt x="0" y="0"/>
                </a:moveTo>
                <a:lnTo>
                  <a:pt x="992" y="856"/>
                </a:lnTo>
                <a:lnTo>
                  <a:pt x="2208" y="0"/>
                </a:ln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18" name="Line 22"/>
          <p:cNvSpPr>
            <a:spLocks noChangeShapeType="1"/>
          </p:cNvSpPr>
          <p:nvPr/>
        </p:nvSpPr>
        <p:spPr bwMode="auto">
          <a:xfrm>
            <a:off x="1022350" y="5791200"/>
            <a:ext cx="4343400"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9" name="Freeform 23"/>
          <p:cNvSpPr>
            <a:spLocks/>
          </p:cNvSpPr>
          <p:nvPr/>
        </p:nvSpPr>
        <p:spPr bwMode="auto">
          <a:xfrm>
            <a:off x="1022350" y="4953000"/>
            <a:ext cx="3733800" cy="990600"/>
          </a:xfrm>
          <a:custGeom>
            <a:avLst/>
            <a:gdLst>
              <a:gd name="T0" fmla="*/ 0 w 2352"/>
              <a:gd name="T1" fmla="*/ 2147483647 h 624"/>
              <a:gd name="T2" fmla="*/ 2147483647 w 2352"/>
              <a:gd name="T3" fmla="*/ 2147483647 h 624"/>
              <a:gd name="T4" fmla="*/ 2147483647 w 2352"/>
              <a:gd name="T5" fmla="*/ 2147483647 h 624"/>
              <a:gd name="T6" fmla="*/ 2147483647 w 2352"/>
              <a:gd name="T7" fmla="*/ 0 h 624"/>
              <a:gd name="T8" fmla="*/ 0 60000 65536"/>
              <a:gd name="T9" fmla="*/ 0 60000 65536"/>
              <a:gd name="T10" fmla="*/ 0 60000 65536"/>
              <a:gd name="T11" fmla="*/ 0 60000 65536"/>
              <a:gd name="T12" fmla="*/ 0 w 2352"/>
              <a:gd name="T13" fmla="*/ 0 h 624"/>
              <a:gd name="T14" fmla="*/ 2352 w 2352"/>
              <a:gd name="T15" fmla="*/ 624 h 624"/>
            </a:gdLst>
            <a:ahLst/>
            <a:cxnLst>
              <a:cxn ang="T8">
                <a:pos x="T0" y="T1"/>
              </a:cxn>
              <a:cxn ang="T9">
                <a:pos x="T2" y="T3"/>
              </a:cxn>
              <a:cxn ang="T10">
                <a:pos x="T4" y="T5"/>
              </a:cxn>
              <a:cxn ang="T11">
                <a:pos x="T6" y="T7"/>
              </a:cxn>
            </a:cxnLst>
            <a:rect l="T12" t="T13" r="T14" b="T15"/>
            <a:pathLst>
              <a:path w="2352" h="624">
                <a:moveTo>
                  <a:pt x="0" y="624"/>
                </a:moveTo>
                <a:cubicBezTo>
                  <a:pt x="416" y="620"/>
                  <a:pt x="832" y="616"/>
                  <a:pt x="1152" y="576"/>
                </a:cubicBezTo>
                <a:cubicBezTo>
                  <a:pt x="1472" y="536"/>
                  <a:pt x="1720" y="480"/>
                  <a:pt x="1920" y="384"/>
                </a:cubicBezTo>
                <a:cubicBezTo>
                  <a:pt x="2120" y="288"/>
                  <a:pt x="2236" y="144"/>
                  <a:pt x="2352" y="0"/>
                </a:cubicBezTo>
              </a:path>
            </a:pathLst>
          </a:custGeom>
          <a:noFill/>
          <a:ln w="57150" cap="flat" cmpd="sng">
            <a:solidFill>
              <a:srgbClr val="00B05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0" name="Freeform 24"/>
          <p:cNvSpPr>
            <a:spLocks/>
          </p:cNvSpPr>
          <p:nvPr/>
        </p:nvSpPr>
        <p:spPr bwMode="auto">
          <a:xfrm>
            <a:off x="1022350" y="4419600"/>
            <a:ext cx="4038600" cy="1892300"/>
          </a:xfrm>
          <a:custGeom>
            <a:avLst/>
            <a:gdLst>
              <a:gd name="T0" fmla="*/ 0 w 2544"/>
              <a:gd name="T1" fmla="*/ 2147483647 h 1192"/>
              <a:gd name="T2" fmla="*/ 2147483647 w 2544"/>
              <a:gd name="T3" fmla="*/ 2147483647 h 1192"/>
              <a:gd name="T4" fmla="*/ 2147483647 w 2544"/>
              <a:gd name="T5" fmla="*/ 2147483647 h 1192"/>
              <a:gd name="T6" fmla="*/ 2147483647 w 2544"/>
              <a:gd name="T7" fmla="*/ 0 h 1192"/>
              <a:gd name="T8" fmla="*/ 2147483647 w 2544"/>
              <a:gd name="T9" fmla="*/ 2147483647 h 1192"/>
              <a:gd name="T10" fmla="*/ 2147483647 w 2544"/>
              <a:gd name="T11" fmla="*/ 2147483647 h 1192"/>
              <a:gd name="T12" fmla="*/ 2147483647 w 2544"/>
              <a:gd name="T13" fmla="*/ 2147483647 h 1192"/>
              <a:gd name="T14" fmla="*/ 0 60000 65536"/>
              <a:gd name="T15" fmla="*/ 0 60000 65536"/>
              <a:gd name="T16" fmla="*/ 0 60000 65536"/>
              <a:gd name="T17" fmla="*/ 0 60000 65536"/>
              <a:gd name="T18" fmla="*/ 0 60000 65536"/>
              <a:gd name="T19" fmla="*/ 0 60000 65536"/>
              <a:gd name="T20" fmla="*/ 0 60000 65536"/>
              <a:gd name="T21" fmla="*/ 0 w 2544"/>
              <a:gd name="T22" fmla="*/ 0 h 1192"/>
              <a:gd name="T23" fmla="*/ 2544 w 2544"/>
              <a:gd name="T24" fmla="*/ 1192 h 1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44" h="1192">
                <a:moveTo>
                  <a:pt x="0" y="1104"/>
                </a:moveTo>
                <a:cubicBezTo>
                  <a:pt x="208" y="1112"/>
                  <a:pt x="416" y="1120"/>
                  <a:pt x="576" y="1104"/>
                </a:cubicBezTo>
                <a:cubicBezTo>
                  <a:pt x="736" y="1088"/>
                  <a:pt x="840" y="1192"/>
                  <a:pt x="960" y="1008"/>
                </a:cubicBezTo>
                <a:cubicBezTo>
                  <a:pt x="1080" y="824"/>
                  <a:pt x="1184" y="0"/>
                  <a:pt x="1296" y="0"/>
                </a:cubicBezTo>
                <a:cubicBezTo>
                  <a:pt x="1408" y="0"/>
                  <a:pt x="1488" y="824"/>
                  <a:pt x="1632" y="1008"/>
                </a:cubicBezTo>
                <a:cubicBezTo>
                  <a:pt x="1776" y="1192"/>
                  <a:pt x="2008" y="1088"/>
                  <a:pt x="2160" y="1104"/>
                </a:cubicBezTo>
                <a:cubicBezTo>
                  <a:pt x="2312" y="1120"/>
                  <a:pt x="2428" y="1112"/>
                  <a:pt x="2544" y="1104"/>
                </a:cubicBezTo>
              </a:path>
            </a:pathLst>
          </a:custGeom>
          <a:noFill/>
          <a:ln w="571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021" name="Text Box 25"/>
          <p:cNvSpPr txBox="1">
            <a:spLocks noChangeArrowheads="1"/>
          </p:cNvSpPr>
          <p:nvPr/>
        </p:nvSpPr>
        <p:spPr bwMode="auto">
          <a:xfrm>
            <a:off x="107950" y="5265738"/>
            <a:ext cx="1245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latin typeface="+mn-lt"/>
              </a:rPr>
              <a:t>ambiens</a:t>
            </a:r>
          </a:p>
        </p:txBody>
      </p:sp>
      <p:sp>
        <p:nvSpPr>
          <p:cNvPr id="43022" name="Rectangle 26"/>
          <p:cNvSpPr>
            <a:spLocks noChangeArrowheads="1"/>
          </p:cNvSpPr>
          <p:nvPr/>
        </p:nvSpPr>
        <p:spPr bwMode="auto">
          <a:xfrm>
            <a:off x="107950" y="57150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a:latin typeface="+mn-lt"/>
              </a:rPr>
              <a:t>diffúz</a:t>
            </a:r>
          </a:p>
        </p:txBody>
      </p:sp>
      <p:sp>
        <p:nvSpPr>
          <p:cNvPr id="43023" name="Rectangle 27"/>
          <p:cNvSpPr>
            <a:spLocks noChangeArrowheads="1"/>
          </p:cNvSpPr>
          <p:nvPr/>
        </p:nvSpPr>
        <p:spPr bwMode="auto">
          <a:xfrm>
            <a:off x="3232150" y="4419600"/>
            <a:ext cx="14343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dirty="0" err="1">
                <a:latin typeface="+mn-lt"/>
              </a:rPr>
              <a:t>spekuláris</a:t>
            </a:r>
            <a:endParaRPr lang="hu-HU" altLang="hu-HU" sz="2400" dirty="0">
              <a:latin typeface="+mn-lt"/>
            </a:endParaRPr>
          </a:p>
        </p:txBody>
      </p:sp>
      <p:sp>
        <p:nvSpPr>
          <p:cNvPr id="43024" name="Line 28"/>
          <p:cNvSpPr>
            <a:spLocks noChangeShapeType="1"/>
          </p:cNvSpPr>
          <p:nvPr/>
        </p:nvSpPr>
        <p:spPr bwMode="auto">
          <a:xfrm>
            <a:off x="1479550" y="5181600"/>
            <a:ext cx="0" cy="1143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5" name="Line 29"/>
          <p:cNvSpPr>
            <a:spLocks noChangeShapeType="1"/>
          </p:cNvSpPr>
          <p:nvPr/>
        </p:nvSpPr>
        <p:spPr bwMode="auto">
          <a:xfrm>
            <a:off x="4451350" y="4953000"/>
            <a:ext cx="0" cy="1371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6" name="Oval 30"/>
          <p:cNvSpPr>
            <a:spLocks noChangeArrowheads="1"/>
          </p:cNvSpPr>
          <p:nvPr/>
        </p:nvSpPr>
        <p:spPr bwMode="auto">
          <a:xfrm>
            <a:off x="1403350" y="60960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27" name="Oval 31"/>
          <p:cNvSpPr>
            <a:spLocks noChangeArrowheads="1"/>
          </p:cNvSpPr>
          <p:nvPr/>
        </p:nvSpPr>
        <p:spPr bwMode="auto">
          <a:xfrm>
            <a:off x="1403350" y="58674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28" name="Oval 32"/>
          <p:cNvSpPr>
            <a:spLocks noChangeArrowheads="1"/>
          </p:cNvSpPr>
          <p:nvPr/>
        </p:nvSpPr>
        <p:spPr bwMode="auto">
          <a:xfrm>
            <a:off x="1403350" y="57150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29" name="Oval 33"/>
          <p:cNvSpPr>
            <a:spLocks noChangeArrowheads="1"/>
          </p:cNvSpPr>
          <p:nvPr/>
        </p:nvSpPr>
        <p:spPr bwMode="auto">
          <a:xfrm>
            <a:off x="4375150" y="57150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30" name="Oval 34"/>
          <p:cNvSpPr>
            <a:spLocks noChangeArrowheads="1"/>
          </p:cNvSpPr>
          <p:nvPr/>
        </p:nvSpPr>
        <p:spPr bwMode="auto">
          <a:xfrm>
            <a:off x="4375150" y="60960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31" name="Oval 35"/>
          <p:cNvSpPr>
            <a:spLocks noChangeArrowheads="1"/>
          </p:cNvSpPr>
          <p:nvPr/>
        </p:nvSpPr>
        <p:spPr bwMode="auto">
          <a:xfrm>
            <a:off x="4375150" y="5257800"/>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3032" name="Text Box 36"/>
          <p:cNvSpPr txBox="1">
            <a:spLocks noChangeArrowheads="1"/>
          </p:cNvSpPr>
          <p:nvPr/>
        </p:nvSpPr>
        <p:spPr bwMode="auto">
          <a:xfrm>
            <a:off x="5867400" y="4400550"/>
            <a:ext cx="3164649"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hu-HU" sz="2000" u="sng" dirty="0">
                <a:latin typeface="+mn-lt"/>
              </a:rPr>
              <a:t>Tov</a:t>
            </a:r>
            <a:r>
              <a:rPr lang="hu-HU" altLang="hu-HU" sz="2000" u="sng" dirty="0" err="1">
                <a:latin typeface="+mn-lt"/>
              </a:rPr>
              <a:t>ábbi</a:t>
            </a:r>
            <a:r>
              <a:rPr lang="hu-HU" altLang="hu-HU" sz="2000" u="sng" dirty="0">
                <a:latin typeface="+mn-lt"/>
              </a:rPr>
              <a:t> bajok:</a:t>
            </a:r>
          </a:p>
          <a:p>
            <a:pPr>
              <a:spcBef>
                <a:spcPct val="0"/>
              </a:spcBef>
              <a:buClrTx/>
              <a:buSzTx/>
              <a:buFontTx/>
              <a:buChar char="•"/>
            </a:pPr>
            <a:r>
              <a:rPr lang="hu-HU" altLang="hu-HU" sz="2000" dirty="0">
                <a:latin typeface="+mn-lt"/>
              </a:rPr>
              <a:t> anyagtulajdonság konstans</a:t>
            </a:r>
          </a:p>
          <a:p>
            <a:pPr>
              <a:spcBef>
                <a:spcPct val="0"/>
              </a:spcBef>
              <a:buClrTx/>
              <a:buSzTx/>
              <a:buFontTx/>
              <a:buChar char="•"/>
            </a:pPr>
            <a:r>
              <a:rPr lang="hu-HU" altLang="hu-HU" sz="2000" dirty="0">
                <a:latin typeface="+mn-lt"/>
              </a:rPr>
              <a:t> árnyék nincs</a:t>
            </a:r>
          </a:p>
          <a:p>
            <a:pPr>
              <a:spcBef>
                <a:spcPct val="0"/>
              </a:spcBef>
              <a:buClrTx/>
              <a:buSzTx/>
              <a:buFontTx/>
              <a:buNone/>
            </a:pPr>
            <a:r>
              <a:rPr lang="hu-HU" altLang="hu-HU" sz="2000" dirty="0">
                <a:latin typeface="+mn-lt"/>
              </a:rPr>
              <a:t>különben a színt nem lehet </a:t>
            </a:r>
          </a:p>
          <a:p>
            <a:pPr>
              <a:spcBef>
                <a:spcPct val="0"/>
              </a:spcBef>
              <a:buClrTx/>
              <a:buSzTx/>
              <a:buFontTx/>
              <a:buNone/>
            </a:pPr>
            <a:r>
              <a:rPr lang="hu-HU" altLang="hu-HU" sz="2000" dirty="0">
                <a:latin typeface="+mn-lt"/>
              </a:rPr>
              <a:t>interpolálni</a:t>
            </a:r>
          </a:p>
        </p:txBody>
      </p:sp>
      <p:grpSp>
        <p:nvGrpSpPr>
          <p:cNvPr id="35" name="Csoportba foglalás 34"/>
          <p:cNvGrpSpPr/>
          <p:nvPr/>
        </p:nvGrpSpPr>
        <p:grpSpPr>
          <a:xfrm rot="2746452">
            <a:off x="968459" y="4298715"/>
            <a:ext cx="620543" cy="749504"/>
            <a:chOff x="533400" y="2246313"/>
            <a:chExt cx="833438" cy="820737"/>
          </a:xfrm>
        </p:grpSpPr>
        <p:sp>
          <p:nvSpPr>
            <p:cNvPr id="36"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39"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40"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2"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3"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5"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ím 1"/>
          <p:cNvSpPr>
            <a:spLocks noGrp="1"/>
          </p:cNvSpPr>
          <p:nvPr>
            <p:ph type="title"/>
          </p:nvPr>
        </p:nvSpPr>
        <p:spPr>
          <a:xfrm>
            <a:off x="461131" y="114300"/>
            <a:ext cx="8229600" cy="1143000"/>
          </a:xfrm>
        </p:spPr>
        <p:txBody>
          <a:bodyPr/>
          <a:lstStyle/>
          <a:p>
            <a:r>
              <a:rPr lang="hu-HU" dirty="0" smtClean="0">
                <a:solidFill>
                  <a:srgbClr val="FF0000"/>
                </a:solidFill>
              </a:rPr>
              <a:t>Per-pixel (</a:t>
            </a:r>
            <a:r>
              <a:rPr lang="hu-HU" dirty="0" err="1" smtClean="0">
                <a:solidFill>
                  <a:srgbClr val="FF0000"/>
                </a:solidFill>
              </a:rPr>
              <a:t>Phong</a:t>
            </a:r>
            <a:r>
              <a:rPr lang="hu-HU" dirty="0" smtClean="0">
                <a:solidFill>
                  <a:srgbClr val="FF0000"/>
                </a:solidFill>
              </a:rPr>
              <a:t>) </a:t>
            </a:r>
            <a:r>
              <a:rPr lang="hu-HU" smtClean="0">
                <a:solidFill>
                  <a:srgbClr val="FF0000"/>
                </a:solidFill>
              </a:rPr>
              <a:t>shading</a:t>
            </a:r>
            <a:endParaRPr lang="en-US" dirty="0">
              <a:solidFill>
                <a:srgbClr val="FF0000"/>
              </a:solidFill>
            </a:endParaRPr>
          </a:p>
        </p:txBody>
      </p:sp>
      <p:sp>
        <p:nvSpPr>
          <p:cNvPr id="98" name="Rectangle 5"/>
          <p:cNvSpPr>
            <a:spLocks noChangeArrowheads="1"/>
          </p:cNvSpPr>
          <p:nvPr/>
        </p:nvSpPr>
        <p:spPr bwMode="auto">
          <a:xfrm>
            <a:off x="3995738" y="1520825"/>
            <a:ext cx="3563937"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N</a:t>
            </a:r>
            <a:r>
              <a:rPr lang="hu-HU" altLang="hu-HU" sz="2800"/>
              <a:t>(</a:t>
            </a:r>
            <a:r>
              <a:rPr lang="hu-HU" altLang="hu-HU" sz="2800" i="1"/>
              <a:t>X,Y</a:t>
            </a:r>
            <a:r>
              <a:rPr lang="hu-HU" altLang="hu-HU" sz="2800"/>
              <a:t>) = </a:t>
            </a:r>
            <a:r>
              <a:rPr lang="hu-HU" altLang="hu-HU" sz="2800" b="1"/>
              <a:t>A</a:t>
            </a:r>
            <a:r>
              <a:rPr lang="hu-HU" altLang="hu-HU" sz="2800" i="1"/>
              <a:t>X + </a:t>
            </a:r>
            <a:r>
              <a:rPr lang="hu-HU" altLang="hu-HU" sz="2800" b="1"/>
              <a:t>B</a:t>
            </a:r>
            <a:r>
              <a:rPr lang="hu-HU" altLang="hu-HU" sz="2800" i="1"/>
              <a:t>Y + </a:t>
            </a:r>
            <a:r>
              <a:rPr lang="hu-HU" altLang="hu-HU" sz="2800" b="1"/>
              <a:t>C</a:t>
            </a:r>
          </a:p>
          <a:p>
            <a:pPr>
              <a:spcBef>
                <a:spcPct val="0"/>
              </a:spcBef>
              <a:buClrTx/>
              <a:buSzTx/>
              <a:buFontTx/>
              <a:buNone/>
            </a:pPr>
            <a:r>
              <a:rPr lang="hu-HU" altLang="hu-HU" sz="2800" b="1"/>
              <a:t>L</a:t>
            </a:r>
            <a:r>
              <a:rPr lang="hu-HU" altLang="hu-HU" sz="2800"/>
              <a:t>(</a:t>
            </a:r>
            <a:r>
              <a:rPr lang="hu-HU" altLang="hu-HU" sz="2800" i="1"/>
              <a:t>X,Y</a:t>
            </a:r>
            <a:r>
              <a:rPr lang="hu-HU" altLang="hu-HU" sz="2800"/>
              <a:t>) =…</a:t>
            </a:r>
          </a:p>
          <a:p>
            <a:pPr>
              <a:spcBef>
                <a:spcPct val="0"/>
              </a:spcBef>
              <a:buClrTx/>
              <a:buSzTx/>
              <a:buFontTx/>
              <a:buNone/>
            </a:pPr>
            <a:r>
              <a:rPr lang="hu-HU" altLang="hu-HU" sz="2800" b="1"/>
              <a:t>V</a:t>
            </a:r>
            <a:r>
              <a:rPr lang="hu-HU" altLang="hu-HU" sz="2800"/>
              <a:t>(</a:t>
            </a:r>
            <a:r>
              <a:rPr lang="hu-HU" altLang="hu-HU" sz="2800" i="1"/>
              <a:t>X,Y</a:t>
            </a:r>
            <a:r>
              <a:rPr lang="hu-HU" altLang="hu-HU" sz="2800"/>
              <a:t>) =…</a:t>
            </a:r>
          </a:p>
        </p:txBody>
      </p:sp>
      <p:sp>
        <p:nvSpPr>
          <p:cNvPr id="99" name="Freeform 6"/>
          <p:cNvSpPr>
            <a:spLocks/>
          </p:cNvSpPr>
          <p:nvPr/>
        </p:nvSpPr>
        <p:spPr bwMode="auto">
          <a:xfrm>
            <a:off x="5688013" y="1449388"/>
            <a:ext cx="2438400" cy="3733800"/>
          </a:xfrm>
          <a:custGeom>
            <a:avLst/>
            <a:gdLst>
              <a:gd name="T0" fmla="*/ 2147483647 w 1536"/>
              <a:gd name="T1" fmla="*/ 2147483647 h 2352"/>
              <a:gd name="T2" fmla="*/ 0 w 1536"/>
              <a:gd name="T3" fmla="*/ 2147483647 h 2352"/>
              <a:gd name="T4" fmla="*/ 2147483647 w 1536"/>
              <a:gd name="T5" fmla="*/ 0 h 2352"/>
              <a:gd name="T6" fmla="*/ 2147483647 w 1536"/>
              <a:gd name="T7" fmla="*/ 2147483647 h 2352"/>
              <a:gd name="T8" fmla="*/ 0 60000 65536"/>
              <a:gd name="T9" fmla="*/ 0 60000 65536"/>
              <a:gd name="T10" fmla="*/ 0 60000 65536"/>
              <a:gd name="T11" fmla="*/ 0 60000 65536"/>
              <a:gd name="T12" fmla="*/ 0 w 1536"/>
              <a:gd name="T13" fmla="*/ 0 h 2352"/>
              <a:gd name="T14" fmla="*/ 1536 w 1536"/>
              <a:gd name="T15" fmla="*/ 2352 h 2352"/>
            </a:gdLst>
            <a:ahLst/>
            <a:cxnLst>
              <a:cxn ang="T8">
                <a:pos x="T0" y="T1"/>
              </a:cxn>
              <a:cxn ang="T9">
                <a:pos x="T2" y="T3"/>
              </a:cxn>
              <a:cxn ang="T10">
                <a:pos x="T4" y="T5"/>
              </a:cxn>
              <a:cxn ang="T11">
                <a:pos x="T6" y="T7"/>
              </a:cxn>
            </a:cxnLst>
            <a:rect l="T12" t="T13" r="T14" b="T15"/>
            <a:pathLst>
              <a:path w="1536" h="2352">
                <a:moveTo>
                  <a:pt x="912" y="2352"/>
                </a:moveTo>
                <a:lnTo>
                  <a:pt x="0" y="1440"/>
                </a:lnTo>
                <a:lnTo>
                  <a:pt x="1536" y="0"/>
                </a:lnTo>
                <a:lnTo>
                  <a:pt x="912" y="2352"/>
                </a:lnTo>
                <a:close/>
              </a:path>
            </a:pathLst>
          </a:custGeom>
          <a:solidFill>
            <a:schemeClr val="bg2"/>
          </a:solidFill>
          <a:ln w="12700" cap="flat" cmpd="sng">
            <a:solidFill>
              <a:schemeClr val="tx1"/>
            </a:solidFill>
            <a:prstDash val="solid"/>
            <a:round/>
            <a:headEnd/>
            <a:tailEnd/>
          </a:ln>
        </p:spPr>
        <p:txBody>
          <a:bodyPr wrap="none" anchor="ctr"/>
          <a:lstStyle/>
          <a:p>
            <a:endParaRPr lang="en-US"/>
          </a:p>
        </p:txBody>
      </p:sp>
      <p:sp>
        <p:nvSpPr>
          <p:cNvPr id="100" name="Rectangle 7"/>
          <p:cNvSpPr>
            <a:spLocks noChangeArrowheads="1"/>
          </p:cNvSpPr>
          <p:nvPr/>
        </p:nvSpPr>
        <p:spPr bwMode="auto">
          <a:xfrm>
            <a:off x="6475413" y="35385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1" name="Rectangle 8"/>
          <p:cNvSpPr>
            <a:spLocks noChangeArrowheads="1"/>
          </p:cNvSpPr>
          <p:nvPr/>
        </p:nvSpPr>
        <p:spPr bwMode="auto">
          <a:xfrm>
            <a:off x="6780213" y="35385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2" name="Rectangle 9"/>
          <p:cNvSpPr>
            <a:spLocks noChangeArrowheads="1"/>
          </p:cNvSpPr>
          <p:nvPr/>
        </p:nvSpPr>
        <p:spPr bwMode="auto">
          <a:xfrm>
            <a:off x="6170613" y="35385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3" name="Rectangle 10"/>
          <p:cNvSpPr>
            <a:spLocks noChangeArrowheads="1"/>
          </p:cNvSpPr>
          <p:nvPr/>
        </p:nvSpPr>
        <p:spPr bwMode="auto">
          <a:xfrm>
            <a:off x="7085013" y="35385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endParaRPr lang="hu-HU" altLang="hu-HU" sz="2000"/>
          </a:p>
        </p:txBody>
      </p:sp>
      <p:sp>
        <p:nvSpPr>
          <p:cNvPr id="104" name="Rectangle 11"/>
          <p:cNvSpPr>
            <a:spLocks noChangeArrowheads="1"/>
          </p:cNvSpPr>
          <p:nvPr/>
        </p:nvSpPr>
        <p:spPr bwMode="auto">
          <a:xfrm>
            <a:off x="6475413" y="38433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5" name="Rectangle 12"/>
          <p:cNvSpPr>
            <a:spLocks noChangeArrowheads="1"/>
          </p:cNvSpPr>
          <p:nvPr/>
        </p:nvSpPr>
        <p:spPr bwMode="auto">
          <a:xfrm>
            <a:off x="6780213" y="3843338"/>
            <a:ext cx="304800" cy="304800"/>
          </a:xfrm>
          <a:prstGeom prst="rect">
            <a:avLst/>
          </a:prstGeom>
          <a:noFill/>
          <a:ln w="28575">
            <a:solidFill>
              <a:srgbClr val="B2B2B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6" name="Line 15"/>
          <p:cNvSpPr>
            <a:spLocks noChangeShapeType="1"/>
          </p:cNvSpPr>
          <p:nvPr/>
        </p:nvSpPr>
        <p:spPr bwMode="auto">
          <a:xfrm>
            <a:off x="5465763" y="3713163"/>
            <a:ext cx="2743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7" name="Text Box 18"/>
          <p:cNvSpPr txBox="1">
            <a:spLocks noChangeArrowheads="1"/>
          </p:cNvSpPr>
          <p:nvPr/>
        </p:nvSpPr>
        <p:spPr bwMode="auto">
          <a:xfrm>
            <a:off x="2160588" y="125730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1</a:t>
            </a:r>
            <a:endParaRPr lang="hu-HU" altLang="hu-HU" sz="2400"/>
          </a:p>
        </p:txBody>
      </p:sp>
      <p:sp>
        <p:nvSpPr>
          <p:cNvPr id="108" name="Freeform 19"/>
          <p:cNvSpPr>
            <a:spLocks/>
          </p:cNvSpPr>
          <p:nvPr/>
        </p:nvSpPr>
        <p:spPr bwMode="auto">
          <a:xfrm>
            <a:off x="1079500" y="1736725"/>
            <a:ext cx="1068388" cy="877888"/>
          </a:xfrm>
          <a:custGeom>
            <a:avLst/>
            <a:gdLst>
              <a:gd name="T0" fmla="*/ 2147483647 w 1344"/>
              <a:gd name="T1" fmla="*/ 2147483647 h 864"/>
              <a:gd name="T2" fmla="*/ 0 w 1344"/>
              <a:gd name="T3" fmla="*/ 2147483647 h 864"/>
              <a:gd name="T4" fmla="*/ 2147483647 w 1344"/>
              <a:gd name="T5" fmla="*/ 0 h 864"/>
              <a:gd name="T6" fmla="*/ 2147483647 w 1344"/>
              <a:gd name="T7" fmla="*/ 2147483647 h 864"/>
              <a:gd name="T8" fmla="*/ 0 60000 65536"/>
              <a:gd name="T9" fmla="*/ 0 60000 65536"/>
              <a:gd name="T10" fmla="*/ 0 60000 65536"/>
              <a:gd name="T11" fmla="*/ 0 60000 65536"/>
              <a:gd name="T12" fmla="*/ 0 w 1344"/>
              <a:gd name="T13" fmla="*/ 0 h 864"/>
              <a:gd name="T14" fmla="*/ 1344 w 1344"/>
              <a:gd name="T15" fmla="*/ 864 h 864"/>
            </a:gdLst>
            <a:ahLst/>
            <a:cxnLst>
              <a:cxn ang="T8">
                <a:pos x="T0" y="T1"/>
              </a:cxn>
              <a:cxn ang="T9">
                <a:pos x="T2" y="T3"/>
              </a:cxn>
              <a:cxn ang="T10">
                <a:pos x="T4" y="T5"/>
              </a:cxn>
              <a:cxn ang="T11">
                <a:pos x="T6" y="T7"/>
              </a:cxn>
            </a:cxnLst>
            <a:rect l="T12" t="T13" r="T14" b="T15"/>
            <a:pathLst>
              <a:path w="1344" h="864">
                <a:moveTo>
                  <a:pt x="1344" y="384"/>
                </a:moveTo>
                <a:lnTo>
                  <a:pt x="0" y="864"/>
                </a:lnTo>
                <a:lnTo>
                  <a:pt x="240" y="0"/>
                </a:lnTo>
                <a:lnTo>
                  <a:pt x="1344" y="384"/>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9" name="Line 20"/>
          <p:cNvSpPr>
            <a:spLocks noChangeShapeType="1"/>
          </p:cNvSpPr>
          <p:nvPr/>
        </p:nvSpPr>
        <p:spPr bwMode="auto">
          <a:xfrm flipV="1">
            <a:off x="2125663" y="1528763"/>
            <a:ext cx="22225" cy="6048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0" name="Line 21"/>
          <p:cNvSpPr>
            <a:spLocks noChangeShapeType="1"/>
          </p:cNvSpPr>
          <p:nvPr/>
        </p:nvSpPr>
        <p:spPr bwMode="auto">
          <a:xfrm flipH="1" flipV="1">
            <a:off x="923925" y="1390650"/>
            <a:ext cx="341313" cy="34131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1" name="Line 22"/>
          <p:cNvSpPr>
            <a:spLocks noChangeShapeType="1"/>
          </p:cNvSpPr>
          <p:nvPr/>
        </p:nvSpPr>
        <p:spPr bwMode="auto">
          <a:xfrm flipH="1" flipV="1">
            <a:off x="541338" y="2614613"/>
            <a:ext cx="5381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 name="Text Box 23"/>
          <p:cNvSpPr txBox="1">
            <a:spLocks noChangeArrowheads="1"/>
          </p:cNvSpPr>
          <p:nvPr/>
        </p:nvSpPr>
        <p:spPr bwMode="auto">
          <a:xfrm>
            <a:off x="762000" y="146526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2</a:t>
            </a:r>
            <a:endParaRPr lang="hu-HU" altLang="hu-HU" sz="2400"/>
          </a:p>
        </p:txBody>
      </p:sp>
      <p:sp>
        <p:nvSpPr>
          <p:cNvPr id="113" name="Text Box 24"/>
          <p:cNvSpPr txBox="1">
            <a:spLocks noChangeArrowheads="1"/>
          </p:cNvSpPr>
          <p:nvPr/>
        </p:nvSpPr>
        <p:spPr bwMode="auto">
          <a:xfrm>
            <a:off x="590550" y="209708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3</a:t>
            </a:r>
            <a:endParaRPr lang="hu-HU" altLang="hu-HU" sz="2400"/>
          </a:p>
        </p:txBody>
      </p:sp>
      <p:sp>
        <p:nvSpPr>
          <p:cNvPr id="114" name="Oval 25"/>
          <p:cNvSpPr>
            <a:spLocks noChangeArrowheads="1"/>
          </p:cNvSpPr>
          <p:nvPr/>
        </p:nvSpPr>
        <p:spPr bwMode="auto">
          <a:xfrm>
            <a:off x="1039813" y="2543175"/>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5" name="Oval 26"/>
          <p:cNvSpPr>
            <a:spLocks noChangeArrowheads="1"/>
          </p:cNvSpPr>
          <p:nvPr/>
        </p:nvSpPr>
        <p:spPr bwMode="auto">
          <a:xfrm>
            <a:off x="2078038" y="2035175"/>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6" name="Oval 27"/>
          <p:cNvSpPr>
            <a:spLocks noChangeArrowheads="1"/>
          </p:cNvSpPr>
          <p:nvPr/>
        </p:nvSpPr>
        <p:spPr bwMode="auto">
          <a:xfrm>
            <a:off x="1247775" y="1690688"/>
            <a:ext cx="90488" cy="138112"/>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17" name="Rectangle 28"/>
          <p:cNvSpPr>
            <a:spLocks noChangeArrowheads="1"/>
          </p:cNvSpPr>
          <p:nvPr/>
        </p:nvSpPr>
        <p:spPr bwMode="auto">
          <a:xfrm>
            <a:off x="1150938" y="237331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3</a:t>
            </a:r>
          </a:p>
        </p:txBody>
      </p:sp>
      <p:sp>
        <p:nvSpPr>
          <p:cNvPr id="118" name="Rectangle 29"/>
          <p:cNvSpPr>
            <a:spLocks noChangeArrowheads="1"/>
          </p:cNvSpPr>
          <p:nvPr/>
        </p:nvSpPr>
        <p:spPr bwMode="auto">
          <a:xfrm>
            <a:off x="2008188" y="2224088"/>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1</a:t>
            </a:r>
          </a:p>
        </p:txBody>
      </p:sp>
      <p:sp>
        <p:nvSpPr>
          <p:cNvPr id="119" name="Rectangle 30"/>
          <p:cNvSpPr>
            <a:spLocks noChangeArrowheads="1"/>
          </p:cNvSpPr>
          <p:nvPr/>
        </p:nvSpPr>
        <p:spPr bwMode="auto">
          <a:xfrm>
            <a:off x="1333500" y="13843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2</a:t>
            </a:r>
          </a:p>
        </p:txBody>
      </p:sp>
      <p:sp>
        <p:nvSpPr>
          <p:cNvPr id="120" name="Text Box 31"/>
          <p:cNvSpPr txBox="1">
            <a:spLocks noChangeArrowheads="1"/>
          </p:cNvSpPr>
          <p:nvPr/>
        </p:nvSpPr>
        <p:spPr bwMode="auto">
          <a:xfrm>
            <a:off x="1077913" y="4005263"/>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1</a:t>
            </a:r>
            <a:endParaRPr lang="hu-HU" altLang="hu-HU" sz="2400"/>
          </a:p>
        </p:txBody>
      </p:sp>
      <p:sp>
        <p:nvSpPr>
          <p:cNvPr id="121" name="Freeform 32"/>
          <p:cNvSpPr>
            <a:spLocks/>
          </p:cNvSpPr>
          <p:nvPr/>
        </p:nvSpPr>
        <p:spPr bwMode="auto">
          <a:xfrm>
            <a:off x="1376363" y="4529138"/>
            <a:ext cx="701675" cy="877887"/>
          </a:xfrm>
          <a:custGeom>
            <a:avLst/>
            <a:gdLst>
              <a:gd name="T0" fmla="*/ 2147483647 w 442"/>
              <a:gd name="T1" fmla="*/ 2147483647 h 553"/>
              <a:gd name="T2" fmla="*/ 0 w 442"/>
              <a:gd name="T3" fmla="*/ 2147483647 h 553"/>
              <a:gd name="T4" fmla="*/ 2147483647 w 442"/>
              <a:gd name="T5" fmla="*/ 0 h 553"/>
              <a:gd name="T6" fmla="*/ 2147483647 w 442"/>
              <a:gd name="T7" fmla="*/ 2147483647 h 553"/>
              <a:gd name="T8" fmla="*/ 0 60000 65536"/>
              <a:gd name="T9" fmla="*/ 0 60000 65536"/>
              <a:gd name="T10" fmla="*/ 0 60000 65536"/>
              <a:gd name="T11" fmla="*/ 0 60000 65536"/>
              <a:gd name="T12" fmla="*/ 0 w 442"/>
              <a:gd name="T13" fmla="*/ 0 h 553"/>
              <a:gd name="T14" fmla="*/ 442 w 442"/>
              <a:gd name="T15" fmla="*/ 553 h 553"/>
            </a:gdLst>
            <a:ahLst/>
            <a:cxnLst>
              <a:cxn ang="T8">
                <a:pos x="T0" y="T1"/>
              </a:cxn>
              <a:cxn ang="T9">
                <a:pos x="T2" y="T3"/>
              </a:cxn>
              <a:cxn ang="T10">
                <a:pos x="T4" y="T5"/>
              </a:cxn>
              <a:cxn ang="T11">
                <a:pos x="T6" y="T7"/>
              </a:cxn>
            </a:cxnLst>
            <a:rect l="T12" t="T13" r="T14" b="T15"/>
            <a:pathLst>
              <a:path w="442" h="553">
                <a:moveTo>
                  <a:pt x="442" y="517"/>
                </a:moveTo>
                <a:lnTo>
                  <a:pt x="0" y="553"/>
                </a:lnTo>
                <a:lnTo>
                  <a:pt x="88" y="0"/>
                </a:lnTo>
                <a:lnTo>
                  <a:pt x="442" y="517"/>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2" name="Line 33"/>
          <p:cNvSpPr>
            <a:spLocks noChangeShapeType="1"/>
          </p:cNvSpPr>
          <p:nvPr/>
        </p:nvSpPr>
        <p:spPr bwMode="auto">
          <a:xfrm flipV="1">
            <a:off x="1547813" y="4194175"/>
            <a:ext cx="36512" cy="3952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 name="Line 34"/>
          <p:cNvSpPr>
            <a:spLocks noChangeShapeType="1"/>
          </p:cNvSpPr>
          <p:nvPr/>
        </p:nvSpPr>
        <p:spPr bwMode="auto">
          <a:xfrm flipH="1">
            <a:off x="923924" y="5426074"/>
            <a:ext cx="465138" cy="14744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4" name="Text Box 35"/>
          <p:cNvSpPr txBox="1">
            <a:spLocks noChangeArrowheads="1"/>
          </p:cNvSpPr>
          <p:nvPr/>
        </p:nvSpPr>
        <p:spPr bwMode="auto">
          <a:xfrm>
            <a:off x="2016125" y="4770438"/>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2</a:t>
            </a:r>
            <a:endParaRPr lang="hu-HU" altLang="hu-HU" sz="2400"/>
          </a:p>
        </p:txBody>
      </p:sp>
      <p:sp>
        <p:nvSpPr>
          <p:cNvPr id="125" name="Text Box 36"/>
          <p:cNvSpPr txBox="1">
            <a:spLocks noChangeArrowheads="1"/>
          </p:cNvSpPr>
          <p:nvPr/>
        </p:nvSpPr>
        <p:spPr bwMode="auto">
          <a:xfrm>
            <a:off x="786607" y="5508562"/>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dirty="0"/>
              <a:t>N</a:t>
            </a:r>
            <a:r>
              <a:rPr lang="hu-HU" altLang="hu-HU" sz="2400" baseline="-25000" dirty="0"/>
              <a:t>3</a:t>
            </a:r>
            <a:endParaRPr lang="hu-HU" altLang="hu-HU" sz="2400" dirty="0"/>
          </a:p>
        </p:txBody>
      </p:sp>
      <p:sp>
        <p:nvSpPr>
          <p:cNvPr id="126" name="Oval 37"/>
          <p:cNvSpPr>
            <a:spLocks noChangeArrowheads="1"/>
          </p:cNvSpPr>
          <p:nvPr/>
        </p:nvSpPr>
        <p:spPr bwMode="auto">
          <a:xfrm>
            <a:off x="1349375" y="5353050"/>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27" name="Oval 38"/>
          <p:cNvSpPr>
            <a:spLocks noChangeArrowheads="1"/>
          </p:cNvSpPr>
          <p:nvPr/>
        </p:nvSpPr>
        <p:spPr bwMode="auto">
          <a:xfrm>
            <a:off x="1490663" y="4529138"/>
            <a:ext cx="90487" cy="138112"/>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28" name="Rectangle 39"/>
          <p:cNvSpPr>
            <a:spLocks noChangeArrowheads="1"/>
          </p:cNvSpPr>
          <p:nvPr/>
        </p:nvSpPr>
        <p:spPr bwMode="auto">
          <a:xfrm>
            <a:off x="1223963" y="5445125"/>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3</a:t>
            </a:r>
          </a:p>
        </p:txBody>
      </p:sp>
      <p:sp>
        <p:nvSpPr>
          <p:cNvPr id="129" name="Rectangle 40"/>
          <p:cNvSpPr>
            <a:spLocks noChangeArrowheads="1"/>
          </p:cNvSpPr>
          <p:nvPr/>
        </p:nvSpPr>
        <p:spPr bwMode="auto">
          <a:xfrm>
            <a:off x="1522413" y="4265613"/>
            <a:ext cx="420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1</a:t>
            </a:r>
          </a:p>
        </p:txBody>
      </p:sp>
      <p:sp>
        <p:nvSpPr>
          <p:cNvPr id="130" name="Rectangle 41"/>
          <p:cNvSpPr>
            <a:spLocks noChangeArrowheads="1"/>
          </p:cNvSpPr>
          <p:nvPr/>
        </p:nvSpPr>
        <p:spPr bwMode="auto">
          <a:xfrm>
            <a:off x="1800225" y="5237163"/>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r</a:t>
            </a:r>
            <a:r>
              <a:rPr lang="hu-HU" altLang="hu-HU" sz="2400" baseline="-25000"/>
              <a:t>2</a:t>
            </a:r>
          </a:p>
        </p:txBody>
      </p:sp>
      <p:sp>
        <p:nvSpPr>
          <p:cNvPr id="131" name="AutoShape 42"/>
          <p:cNvSpPr>
            <a:spLocks noChangeArrowheads="1"/>
          </p:cNvSpPr>
          <p:nvPr/>
        </p:nvSpPr>
        <p:spPr bwMode="auto">
          <a:xfrm>
            <a:off x="323850" y="2852738"/>
            <a:ext cx="2773363" cy="1233487"/>
          </a:xfrm>
          <a:prstGeom prst="down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000" dirty="0" smtClean="0"/>
              <a:t>M: </a:t>
            </a:r>
            <a:r>
              <a:rPr lang="hu-HU" altLang="hu-HU" sz="2000" dirty="0" err="1" smtClean="0"/>
              <a:t>Model</a:t>
            </a:r>
            <a:endParaRPr lang="hu-HU" altLang="hu-HU" sz="2000" dirty="0"/>
          </a:p>
        </p:txBody>
      </p:sp>
      <p:sp>
        <p:nvSpPr>
          <p:cNvPr id="132" name="Line 43"/>
          <p:cNvSpPr>
            <a:spLocks noChangeShapeType="1"/>
          </p:cNvSpPr>
          <p:nvPr/>
        </p:nvSpPr>
        <p:spPr bwMode="auto">
          <a:xfrm flipH="1" flipV="1">
            <a:off x="1944688" y="4805363"/>
            <a:ext cx="10795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 name="Oval 44"/>
          <p:cNvSpPr>
            <a:spLocks noChangeArrowheads="1"/>
          </p:cNvSpPr>
          <p:nvPr/>
        </p:nvSpPr>
        <p:spPr bwMode="auto">
          <a:xfrm>
            <a:off x="2016125" y="5273675"/>
            <a:ext cx="92075" cy="138113"/>
          </a:xfrm>
          <a:prstGeom prst="ellipse">
            <a:avLst/>
          </a:prstGeom>
          <a:solidFill>
            <a:schemeClr val="bg2"/>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graphicFrame>
        <p:nvGraphicFramePr>
          <p:cNvPr id="134" name="Object 48"/>
          <p:cNvGraphicFramePr>
            <a:graphicFrameLocks noChangeAspect="1"/>
          </p:cNvGraphicFramePr>
          <p:nvPr/>
        </p:nvGraphicFramePr>
        <p:xfrm>
          <a:off x="323850" y="4221163"/>
          <a:ext cx="404813" cy="601662"/>
        </p:xfrm>
        <a:graphic>
          <a:graphicData uri="http://schemas.openxmlformats.org/presentationml/2006/ole">
            <mc:AlternateContent xmlns:mc="http://schemas.openxmlformats.org/markup-compatibility/2006">
              <mc:Choice xmlns:v="urn:schemas-microsoft-com:vml" Requires="v">
                <p:oleObj spid="_x0000_s44271" name="Klip" r:id="rId4" imgW="2478088" imgH="4460875" progId="">
                  <p:embed/>
                </p:oleObj>
              </mc:Choice>
              <mc:Fallback>
                <p:oleObj name="Klip" r:id="rId4" imgW="2478088" imgH="4460875"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4221163"/>
                        <a:ext cx="404813" cy="601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5" name="AutoShape 49"/>
          <p:cNvSpPr>
            <a:spLocks noChangeArrowheads="1"/>
          </p:cNvSpPr>
          <p:nvPr/>
        </p:nvSpPr>
        <p:spPr bwMode="auto">
          <a:xfrm>
            <a:off x="2484438" y="4508500"/>
            <a:ext cx="1584325" cy="1943100"/>
          </a:xfrm>
          <a:prstGeom prst="rightArrow">
            <a:avLst>
              <a:gd name="adj1" fmla="val 50000"/>
              <a:gd name="adj2" fmla="val 25000"/>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000" dirty="0" smtClean="0"/>
              <a:t>VP +</a:t>
            </a:r>
          </a:p>
          <a:p>
            <a:pPr algn="ctr">
              <a:spcBef>
                <a:spcPct val="0"/>
              </a:spcBef>
              <a:buClrTx/>
              <a:buSzTx/>
              <a:buFontTx/>
              <a:buNone/>
            </a:pPr>
            <a:r>
              <a:rPr lang="hu-HU" altLang="hu-HU" sz="2000" dirty="0" err="1" smtClean="0"/>
              <a:t>viewport</a:t>
            </a:r>
            <a:endParaRPr lang="hu-HU" altLang="hu-HU" sz="2000" dirty="0"/>
          </a:p>
        </p:txBody>
      </p:sp>
      <p:sp>
        <p:nvSpPr>
          <p:cNvPr id="136" name="Text Box 50"/>
          <p:cNvSpPr txBox="1">
            <a:spLocks noChangeArrowheads="1"/>
          </p:cNvSpPr>
          <p:nvPr/>
        </p:nvSpPr>
        <p:spPr bwMode="auto">
          <a:xfrm>
            <a:off x="5822950" y="5768975"/>
            <a:ext cx="102143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400" dirty="0" smtClean="0"/>
              <a:t>Screen</a:t>
            </a:r>
            <a:endParaRPr lang="hu-HU" altLang="hu-HU" sz="2400" dirty="0"/>
          </a:p>
        </p:txBody>
      </p:sp>
      <p:sp>
        <p:nvSpPr>
          <p:cNvPr id="137" name="Rectangle 54"/>
          <p:cNvSpPr>
            <a:spLocks noChangeArrowheads="1"/>
          </p:cNvSpPr>
          <p:nvPr/>
        </p:nvSpPr>
        <p:spPr bwMode="auto">
          <a:xfrm>
            <a:off x="5475288" y="5465763"/>
            <a:ext cx="21193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000" dirty="0"/>
              <a:t>(per-pixel </a:t>
            </a:r>
            <a:r>
              <a:rPr lang="hu-HU" altLang="hu-HU" sz="2000" dirty="0" err="1"/>
              <a:t>shading</a:t>
            </a:r>
            <a:r>
              <a:rPr lang="hu-HU" altLang="hu-HU" sz="2000" dirty="0"/>
              <a:t>)</a:t>
            </a:r>
          </a:p>
        </p:txBody>
      </p:sp>
      <p:sp>
        <p:nvSpPr>
          <p:cNvPr id="138" name="Line 66"/>
          <p:cNvSpPr>
            <a:spLocks noChangeShapeType="1"/>
          </p:cNvSpPr>
          <p:nvPr/>
        </p:nvSpPr>
        <p:spPr bwMode="auto">
          <a:xfrm flipH="1" flipV="1">
            <a:off x="1042988" y="4551363"/>
            <a:ext cx="468312" cy="65087"/>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9" name="Line 67"/>
          <p:cNvSpPr>
            <a:spLocks noChangeShapeType="1"/>
          </p:cNvSpPr>
          <p:nvPr/>
        </p:nvSpPr>
        <p:spPr bwMode="auto">
          <a:xfrm flipH="1">
            <a:off x="1150938" y="4616450"/>
            <a:ext cx="360362" cy="331788"/>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0" name="Text Box 68"/>
          <p:cNvSpPr txBox="1">
            <a:spLocks noChangeArrowheads="1"/>
          </p:cNvSpPr>
          <p:nvPr/>
        </p:nvSpPr>
        <p:spPr bwMode="auto">
          <a:xfrm>
            <a:off x="827088" y="4730750"/>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r>
              <a:rPr lang="hu-HU" altLang="hu-HU" sz="2400" baseline="-25000"/>
              <a:t>1</a:t>
            </a:r>
            <a:endParaRPr lang="hu-HU" altLang="hu-HU" sz="2400"/>
          </a:p>
        </p:txBody>
      </p:sp>
      <p:sp>
        <p:nvSpPr>
          <p:cNvPr id="141" name="Text Box 69"/>
          <p:cNvSpPr txBox="1">
            <a:spLocks noChangeArrowheads="1"/>
          </p:cNvSpPr>
          <p:nvPr/>
        </p:nvSpPr>
        <p:spPr bwMode="auto">
          <a:xfrm>
            <a:off x="647700" y="42640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1</a:t>
            </a:r>
            <a:endParaRPr lang="hu-HU" altLang="hu-HU" sz="2400"/>
          </a:p>
        </p:txBody>
      </p:sp>
      <p:sp>
        <p:nvSpPr>
          <p:cNvPr id="142" name="Line 70"/>
          <p:cNvSpPr>
            <a:spLocks noChangeShapeType="1"/>
          </p:cNvSpPr>
          <p:nvPr/>
        </p:nvSpPr>
        <p:spPr bwMode="auto">
          <a:xfrm flipH="1" flipV="1">
            <a:off x="1584325" y="5127625"/>
            <a:ext cx="43180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 name="Text Box 71"/>
          <p:cNvSpPr txBox="1">
            <a:spLocks noChangeArrowheads="1"/>
          </p:cNvSpPr>
          <p:nvPr/>
        </p:nvSpPr>
        <p:spPr bwMode="auto">
          <a:xfrm>
            <a:off x="1403350" y="476726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2</a:t>
            </a:r>
            <a:endParaRPr lang="hu-HU" altLang="hu-HU" sz="2400"/>
          </a:p>
        </p:txBody>
      </p:sp>
      <p:sp>
        <p:nvSpPr>
          <p:cNvPr id="144" name="Line 72"/>
          <p:cNvSpPr>
            <a:spLocks noChangeShapeType="1"/>
          </p:cNvSpPr>
          <p:nvPr/>
        </p:nvSpPr>
        <p:spPr bwMode="auto">
          <a:xfrm flipH="1" flipV="1">
            <a:off x="1042988" y="5164138"/>
            <a:ext cx="32385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 name="Text Box 73"/>
          <p:cNvSpPr txBox="1">
            <a:spLocks noChangeArrowheads="1"/>
          </p:cNvSpPr>
          <p:nvPr/>
        </p:nvSpPr>
        <p:spPr bwMode="auto">
          <a:xfrm>
            <a:off x="684213" y="49117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3</a:t>
            </a:r>
            <a:endParaRPr lang="hu-HU" altLang="hu-HU" sz="2400"/>
          </a:p>
        </p:txBody>
      </p:sp>
      <p:sp>
        <p:nvSpPr>
          <p:cNvPr id="146" name="Line 74"/>
          <p:cNvSpPr>
            <a:spLocks noChangeShapeType="1"/>
          </p:cNvSpPr>
          <p:nvPr/>
        </p:nvSpPr>
        <p:spPr bwMode="auto">
          <a:xfrm flipV="1">
            <a:off x="5759450" y="3249613"/>
            <a:ext cx="71438" cy="469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7" name="Line 75"/>
          <p:cNvSpPr>
            <a:spLocks noChangeShapeType="1"/>
          </p:cNvSpPr>
          <p:nvPr/>
        </p:nvSpPr>
        <p:spPr bwMode="auto">
          <a:xfrm flipH="1" flipV="1">
            <a:off x="5256213" y="3644900"/>
            <a:ext cx="468312" cy="6508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8" name="Line 76"/>
          <p:cNvSpPr>
            <a:spLocks noChangeShapeType="1"/>
          </p:cNvSpPr>
          <p:nvPr/>
        </p:nvSpPr>
        <p:spPr bwMode="auto">
          <a:xfrm flipH="1">
            <a:off x="5364163" y="3709988"/>
            <a:ext cx="360362" cy="331787"/>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9" name="Line 78"/>
          <p:cNvSpPr>
            <a:spLocks noChangeShapeType="1"/>
          </p:cNvSpPr>
          <p:nvPr/>
        </p:nvSpPr>
        <p:spPr bwMode="auto">
          <a:xfrm flipH="1" flipV="1">
            <a:off x="7993063" y="908050"/>
            <a:ext cx="10795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0" name="Line 79"/>
          <p:cNvSpPr>
            <a:spLocks noChangeShapeType="1"/>
          </p:cNvSpPr>
          <p:nvPr/>
        </p:nvSpPr>
        <p:spPr bwMode="auto">
          <a:xfrm flipH="1" flipV="1">
            <a:off x="7632700" y="1230313"/>
            <a:ext cx="43180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1" name="Line 80"/>
          <p:cNvSpPr>
            <a:spLocks noChangeShapeType="1"/>
          </p:cNvSpPr>
          <p:nvPr/>
        </p:nvSpPr>
        <p:spPr bwMode="auto">
          <a:xfrm flipH="1">
            <a:off x="6627812" y="5194299"/>
            <a:ext cx="461961" cy="19879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2" name="Line 81"/>
          <p:cNvSpPr>
            <a:spLocks noChangeShapeType="1"/>
          </p:cNvSpPr>
          <p:nvPr/>
        </p:nvSpPr>
        <p:spPr bwMode="auto">
          <a:xfrm flipH="1" flipV="1">
            <a:off x="6743700" y="4932363"/>
            <a:ext cx="323850" cy="20955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 name="Line 82"/>
          <p:cNvSpPr>
            <a:spLocks noChangeShapeType="1"/>
          </p:cNvSpPr>
          <p:nvPr/>
        </p:nvSpPr>
        <p:spPr bwMode="auto">
          <a:xfrm flipH="1">
            <a:off x="7596188" y="1484313"/>
            <a:ext cx="504825" cy="7302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4" name="Line 83"/>
          <p:cNvSpPr>
            <a:spLocks noChangeShapeType="1"/>
          </p:cNvSpPr>
          <p:nvPr/>
        </p:nvSpPr>
        <p:spPr bwMode="auto">
          <a:xfrm flipH="1" flipV="1">
            <a:off x="6588125" y="5164138"/>
            <a:ext cx="539750" cy="28575"/>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5" name="AutoShape 84"/>
          <p:cNvSpPr>
            <a:spLocks noChangeArrowheads="1"/>
          </p:cNvSpPr>
          <p:nvPr/>
        </p:nvSpPr>
        <p:spPr bwMode="auto">
          <a:xfrm rot="20853280">
            <a:off x="2270125" y="3517900"/>
            <a:ext cx="2528888" cy="1314450"/>
          </a:xfrm>
          <a:prstGeom prst="rightArrow">
            <a:avLst>
              <a:gd name="adj1" fmla="val 50000"/>
              <a:gd name="adj2" fmla="val 48098"/>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en-US" altLang="hu-HU" sz="2000" dirty="0" smtClean="0"/>
              <a:t>Vector copy</a:t>
            </a:r>
            <a:endParaRPr lang="hu-HU" altLang="hu-HU" sz="2000" dirty="0"/>
          </a:p>
        </p:txBody>
      </p:sp>
      <p:sp>
        <p:nvSpPr>
          <p:cNvPr id="156" name="Text Box 85"/>
          <p:cNvSpPr txBox="1">
            <a:spLocks noChangeArrowheads="1"/>
          </p:cNvSpPr>
          <p:nvPr/>
        </p:nvSpPr>
        <p:spPr bwMode="auto">
          <a:xfrm>
            <a:off x="5292725" y="3033713"/>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r>
              <a:rPr lang="hu-HU" altLang="hu-HU" sz="2400" baseline="-25000"/>
              <a:t>1</a:t>
            </a:r>
            <a:endParaRPr lang="hu-HU" altLang="hu-HU" sz="2400"/>
          </a:p>
        </p:txBody>
      </p:sp>
      <p:sp>
        <p:nvSpPr>
          <p:cNvPr id="157" name="Text Box 86"/>
          <p:cNvSpPr txBox="1">
            <a:spLocks noChangeArrowheads="1"/>
          </p:cNvSpPr>
          <p:nvPr/>
        </p:nvSpPr>
        <p:spPr bwMode="auto">
          <a:xfrm>
            <a:off x="4968875" y="3759200"/>
            <a:ext cx="506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r>
              <a:rPr lang="hu-HU" altLang="hu-HU" sz="2400" baseline="-25000"/>
              <a:t>1</a:t>
            </a:r>
            <a:endParaRPr lang="hu-HU" altLang="hu-HU" sz="2400"/>
          </a:p>
        </p:txBody>
      </p:sp>
      <p:sp>
        <p:nvSpPr>
          <p:cNvPr id="158" name="Text Box 87"/>
          <p:cNvSpPr txBox="1">
            <a:spLocks noChangeArrowheads="1"/>
          </p:cNvSpPr>
          <p:nvPr/>
        </p:nvSpPr>
        <p:spPr bwMode="auto">
          <a:xfrm>
            <a:off x="4789488" y="32924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r>
              <a:rPr lang="hu-HU" altLang="hu-HU" sz="2400" baseline="-25000"/>
              <a:t>1</a:t>
            </a:r>
            <a:endParaRPr lang="hu-HU" altLang="hu-HU" sz="2400"/>
          </a:p>
        </p:txBody>
      </p:sp>
      <p:sp>
        <p:nvSpPr>
          <p:cNvPr id="159" name="Line 89"/>
          <p:cNvSpPr>
            <a:spLocks noChangeShapeType="1"/>
          </p:cNvSpPr>
          <p:nvPr/>
        </p:nvSpPr>
        <p:spPr bwMode="auto">
          <a:xfrm flipV="1">
            <a:off x="7272338" y="3221038"/>
            <a:ext cx="106362" cy="4603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0" name="Line 90"/>
          <p:cNvSpPr>
            <a:spLocks noChangeShapeType="1"/>
          </p:cNvSpPr>
          <p:nvPr/>
        </p:nvSpPr>
        <p:spPr bwMode="auto">
          <a:xfrm flipH="1" flipV="1">
            <a:off x="6877050" y="3465513"/>
            <a:ext cx="395288" cy="21590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1" name="Line 91"/>
          <p:cNvSpPr>
            <a:spLocks noChangeShapeType="1"/>
          </p:cNvSpPr>
          <p:nvPr/>
        </p:nvSpPr>
        <p:spPr bwMode="auto">
          <a:xfrm flipH="1">
            <a:off x="7092950" y="3681413"/>
            <a:ext cx="179388" cy="431800"/>
          </a:xfrm>
          <a:prstGeom prst="line">
            <a:avLst/>
          </a:prstGeom>
          <a:noFill/>
          <a:ln w="38100">
            <a:solidFill>
              <a:srgbClr val="00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2" name="Text Box 92"/>
          <p:cNvSpPr txBox="1">
            <a:spLocks noChangeArrowheads="1"/>
          </p:cNvSpPr>
          <p:nvPr/>
        </p:nvSpPr>
        <p:spPr bwMode="auto">
          <a:xfrm>
            <a:off x="6985000" y="29241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N</a:t>
            </a:r>
            <a:endParaRPr lang="hu-HU" altLang="hu-HU" sz="2400"/>
          </a:p>
        </p:txBody>
      </p:sp>
      <p:sp>
        <p:nvSpPr>
          <p:cNvPr id="163" name="Text Box 93"/>
          <p:cNvSpPr txBox="1">
            <a:spLocks noChangeArrowheads="1"/>
          </p:cNvSpPr>
          <p:nvPr/>
        </p:nvSpPr>
        <p:spPr bwMode="auto">
          <a:xfrm>
            <a:off x="6804025" y="40417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V</a:t>
            </a:r>
            <a:endParaRPr lang="hu-HU" altLang="hu-HU" sz="2400"/>
          </a:p>
        </p:txBody>
      </p:sp>
      <p:sp>
        <p:nvSpPr>
          <p:cNvPr id="164" name="Text Box 94"/>
          <p:cNvSpPr txBox="1">
            <a:spLocks noChangeArrowheads="1"/>
          </p:cNvSpPr>
          <p:nvPr/>
        </p:nvSpPr>
        <p:spPr bwMode="auto">
          <a:xfrm>
            <a:off x="6597650" y="3141663"/>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400" b="1"/>
              <a:t>L</a:t>
            </a:r>
            <a:endParaRPr lang="hu-HU" altLang="hu-HU" sz="2400"/>
          </a:p>
        </p:txBody>
      </p:sp>
      <p:sp>
        <p:nvSpPr>
          <p:cNvPr id="165" name="Rectangle 95"/>
          <p:cNvSpPr>
            <a:spLocks noChangeArrowheads="1"/>
          </p:cNvSpPr>
          <p:nvPr/>
        </p:nvSpPr>
        <p:spPr bwMode="auto">
          <a:xfrm>
            <a:off x="7452320" y="3897313"/>
            <a:ext cx="174759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US" altLang="hu-HU" sz="2000" dirty="0" smtClean="0"/>
              <a:t>Normalization</a:t>
            </a:r>
            <a:r>
              <a:rPr lang="en-GB" altLang="hu-HU" sz="2000" dirty="0" smtClean="0"/>
              <a:t>!</a:t>
            </a:r>
            <a:endParaRPr lang="hu-HU" altLang="hu-HU" sz="2000" dirty="0"/>
          </a:p>
        </p:txBody>
      </p:sp>
      <p:sp>
        <p:nvSpPr>
          <p:cNvPr id="166" name="Line 97"/>
          <p:cNvSpPr>
            <a:spLocks noChangeShapeType="1"/>
          </p:cNvSpPr>
          <p:nvPr/>
        </p:nvSpPr>
        <p:spPr bwMode="auto">
          <a:xfrm flipV="1">
            <a:off x="8280400" y="4581525"/>
            <a:ext cx="539750" cy="431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7" name="Oval 98"/>
          <p:cNvSpPr>
            <a:spLocks noChangeArrowheads="1"/>
          </p:cNvSpPr>
          <p:nvPr/>
        </p:nvSpPr>
        <p:spPr bwMode="auto">
          <a:xfrm>
            <a:off x="7524750" y="4329113"/>
            <a:ext cx="1474788" cy="1439862"/>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68" name="Line 99"/>
          <p:cNvSpPr>
            <a:spLocks noChangeShapeType="1"/>
          </p:cNvSpPr>
          <p:nvPr/>
        </p:nvSpPr>
        <p:spPr bwMode="auto">
          <a:xfrm flipH="1" flipV="1">
            <a:off x="7667625" y="4616450"/>
            <a:ext cx="612775" cy="3968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9" name="Line 100"/>
          <p:cNvSpPr>
            <a:spLocks noChangeShapeType="1"/>
          </p:cNvSpPr>
          <p:nvPr/>
        </p:nvSpPr>
        <p:spPr bwMode="auto">
          <a:xfrm>
            <a:off x="7667625" y="4616450"/>
            <a:ext cx="11525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0" name="Line 101"/>
          <p:cNvSpPr>
            <a:spLocks noChangeShapeType="1"/>
          </p:cNvSpPr>
          <p:nvPr/>
        </p:nvSpPr>
        <p:spPr bwMode="auto">
          <a:xfrm flipH="1" flipV="1">
            <a:off x="8101013" y="4616450"/>
            <a:ext cx="179387" cy="39687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1" name="Csoportba foglalás 170"/>
          <p:cNvGrpSpPr/>
          <p:nvPr/>
        </p:nvGrpSpPr>
        <p:grpSpPr>
          <a:xfrm rot="20520663">
            <a:off x="291015" y="5202479"/>
            <a:ext cx="434793" cy="466725"/>
            <a:chOff x="533400" y="2246313"/>
            <a:chExt cx="833438" cy="820737"/>
          </a:xfrm>
        </p:grpSpPr>
        <p:sp>
          <p:nvSpPr>
            <p:cNvPr id="172" name="Line 2"/>
            <p:cNvSpPr>
              <a:spLocks noChangeShapeType="1"/>
            </p:cNvSpPr>
            <p:nvPr/>
          </p:nvSpPr>
          <p:spPr bwMode="auto">
            <a:xfrm flipV="1">
              <a:off x="533400" y="2427288"/>
              <a:ext cx="628650" cy="2397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3" name="Line 3"/>
            <p:cNvSpPr>
              <a:spLocks noChangeShapeType="1"/>
            </p:cNvSpPr>
            <p:nvPr/>
          </p:nvSpPr>
          <p:spPr bwMode="auto">
            <a:xfrm>
              <a:off x="533400" y="2667000"/>
              <a:ext cx="628650" cy="2397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 name="Oval 4"/>
            <p:cNvSpPr>
              <a:spLocks noChangeArrowheads="1"/>
            </p:cNvSpPr>
            <p:nvPr/>
          </p:nvSpPr>
          <p:spPr bwMode="auto">
            <a:xfrm>
              <a:off x="1016000" y="2466975"/>
              <a:ext cx="193675" cy="400050"/>
            </a:xfrm>
            <a:prstGeom prst="ellipse">
              <a:avLst/>
            </a:prstGeom>
            <a:solidFill>
              <a:schemeClr val="bg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75" name="Oval 5"/>
            <p:cNvSpPr>
              <a:spLocks noChangeArrowheads="1"/>
            </p:cNvSpPr>
            <p:nvPr/>
          </p:nvSpPr>
          <p:spPr bwMode="auto">
            <a:xfrm>
              <a:off x="1112838" y="2546350"/>
              <a:ext cx="96837" cy="239713"/>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76" name="Freeform 6"/>
            <p:cNvSpPr>
              <a:spLocks/>
            </p:cNvSpPr>
            <p:nvPr/>
          </p:nvSpPr>
          <p:spPr bwMode="auto">
            <a:xfrm>
              <a:off x="1112838" y="2266950"/>
              <a:ext cx="146050" cy="160338"/>
            </a:xfrm>
            <a:custGeom>
              <a:avLst/>
              <a:gdLst>
                <a:gd name="T0" fmla="*/ 0 w 144"/>
                <a:gd name="T1" fmla="*/ 2147483647 h 192"/>
                <a:gd name="T2" fmla="*/ 2147483647 w 144"/>
                <a:gd name="T3" fmla="*/ 2147483647 h 192"/>
                <a:gd name="T4" fmla="*/ 2147483647 w 144"/>
                <a:gd name="T5" fmla="*/ 0 h 192"/>
                <a:gd name="T6" fmla="*/ 0 60000 65536"/>
                <a:gd name="T7" fmla="*/ 0 60000 65536"/>
                <a:gd name="T8" fmla="*/ 0 60000 65536"/>
                <a:gd name="T9" fmla="*/ 0 w 144"/>
                <a:gd name="T10" fmla="*/ 0 h 192"/>
                <a:gd name="T11" fmla="*/ 144 w 144"/>
                <a:gd name="T12" fmla="*/ 192 h 192"/>
              </a:gdLst>
              <a:ahLst/>
              <a:cxnLst>
                <a:cxn ang="T6">
                  <a:pos x="T0" y="T1"/>
                </a:cxn>
                <a:cxn ang="T7">
                  <a:pos x="T2" y="T3"/>
                </a:cxn>
                <a:cxn ang="T8">
                  <a:pos x="T4" y="T5"/>
                </a:cxn>
              </a:cxnLst>
              <a:rect l="T9" t="T10" r="T11" b="T12"/>
              <a:pathLst>
                <a:path w="144" h="192">
                  <a:moveTo>
                    <a:pt x="0" y="192"/>
                  </a:moveTo>
                  <a:cubicBezTo>
                    <a:pt x="36" y="184"/>
                    <a:pt x="72" y="176"/>
                    <a:pt x="96" y="144"/>
                  </a:cubicBezTo>
                  <a:cubicBezTo>
                    <a:pt x="120" y="112"/>
                    <a:pt x="136" y="32"/>
                    <a:pt x="14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7" name="Freeform 7"/>
            <p:cNvSpPr>
              <a:spLocks/>
            </p:cNvSpPr>
            <p:nvPr/>
          </p:nvSpPr>
          <p:spPr bwMode="auto">
            <a:xfrm>
              <a:off x="1162050" y="2297113"/>
              <a:ext cx="193675" cy="130175"/>
            </a:xfrm>
            <a:custGeom>
              <a:avLst/>
              <a:gdLst>
                <a:gd name="T0" fmla="*/ 0 w 192"/>
                <a:gd name="T1" fmla="*/ 2147483647 h 156"/>
                <a:gd name="T2" fmla="*/ 2147483647 w 192"/>
                <a:gd name="T3" fmla="*/ 2147483647 h 156"/>
                <a:gd name="T4" fmla="*/ 2147483647 w 192"/>
                <a:gd name="T5" fmla="*/ 0 h 156"/>
                <a:gd name="T6" fmla="*/ 0 60000 65536"/>
                <a:gd name="T7" fmla="*/ 0 60000 65536"/>
                <a:gd name="T8" fmla="*/ 0 60000 65536"/>
                <a:gd name="T9" fmla="*/ 0 w 192"/>
                <a:gd name="T10" fmla="*/ 0 h 156"/>
                <a:gd name="T11" fmla="*/ 192 w 192"/>
                <a:gd name="T12" fmla="*/ 156 h 156"/>
              </a:gdLst>
              <a:ahLst/>
              <a:cxnLst>
                <a:cxn ang="T6">
                  <a:pos x="T0" y="T1"/>
                </a:cxn>
                <a:cxn ang="T7">
                  <a:pos x="T2" y="T3"/>
                </a:cxn>
                <a:cxn ang="T8">
                  <a:pos x="T4" y="T5"/>
                </a:cxn>
              </a:cxnLst>
              <a:rect l="T9" t="T10" r="T11" b="T12"/>
              <a:pathLst>
                <a:path w="192" h="156">
                  <a:moveTo>
                    <a:pt x="0" y="156"/>
                  </a:moveTo>
                  <a:cubicBezTo>
                    <a:pt x="22" y="150"/>
                    <a:pt x="100" y="146"/>
                    <a:pt x="132" y="120"/>
                  </a:cubicBezTo>
                  <a:cubicBezTo>
                    <a:pt x="164" y="94"/>
                    <a:pt x="180" y="25"/>
                    <a:pt x="192"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8" name="Freeform 8"/>
            <p:cNvSpPr>
              <a:spLocks/>
            </p:cNvSpPr>
            <p:nvPr/>
          </p:nvSpPr>
          <p:spPr bwMode="auto">
            <a:xfrm>
              <a:off x="1112838" y="2867025"/>
              <a:ext cx="254000" cy="119063"/>
            </a:xfrm>
            <a:custGeom>
              <a:avLst/>
              <a:gdLst>
                <a:gd name="T0" fmla="*/ 0 w 252"/>
                <a:gd name="T1" fmla="*/ 0 h 144"/>
                <a:gd name="T2" fmla="*/ 2147483647 w 252"/>
                <a:gd name="T3" fmla="*/ 2147483647 h 144"/>
                <a:gd name="T4" fmla="*/ 2147483647 w 252"/>
                <a:gd name="T5" fmla="*/ 2147483647 h 144"/>
                <a:gd name="T6" fmla="*/ 0 60000 65536"/>
                <a:gd name="T7" fmla="*/ 0 60000 65536"/>
                <a:gd name="T8" fmla="*/ 0 60000 65536"/>
                <a:gd name="T9" fmla="*/ 0 w 252"/>
                <a:gd name="T10" fmla="*/ 0 h 144"/>
                <a:gd name="T11" fmla="*/ 252 w 252"/>
                <a:gd name="T12" fmla="*/ 144 h 144"/>
              </a:gdLst>
              <a:ahLst/>
              <a:cxnLst>
                <a:cxn ang="T6">
                  <a:pos x="T0" y="T1"/>
                </a:cxn>
                <a:cxn ang="T7">
                  <a:pos x="T2" y="T3"/>
                </a:cxn>
                <a:cxn ang="T8">
                  <a:pos x="T4" y="T5"/>
                </a:cxn>
              </a:cxnLst>
              <a:rect l="T9" t="T10" r="T11" b="T12"/>
              <a:pathLst>
                <a:path w="252" h="144">
                  <a:moveTo>
                    <a:pt x="0" y="0"/>
                  </a:moveTo>
                  <a:cubicBezTo>
                    <a:pt x="56" y="8"/>
                    <a:pt x="102" y="24"/>
                    <a:pt x="144" y="48"/>
                  </a:cubicBezTo>
                  <a:cubicBezTo>
                    <a:pt x="186" y="72"/>
                    <a:pt x="230" y="124"/>
                    <a:pt x="252" y="144"/>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9" name="Freeform 9"/>
            <p:cNvSpPr>
              <a:spLocks/>
            </p:cNvSpPr>
            <p:nvPr/>
          </p:nvSpPr>
          <p:spPr bwMode="auto">
            <a:xfrm>
              <a:off x="1112838" y="2867025"/>
              <a:ext cx="146050" cy="200025"/>
            </a:xfrm>
            <a:custGeom>
              <a:avLst/>
              <a:gdLst>
                <a:gd name="T0" fmla="*/ 0 w 144"/>
                <a:gd name="T1" fmla="*/ 0 h 240"/>
                <a:gd name="T2" fmla="*/ 2147483647 w 144"/>
                <a:gd name="T3" fmla="*/ 2147483647 h 240"/>
                <a:gd name="T4" fmla="*/ 2147483647 w 144"/>
                <a:gd name="T5" fmla="*/ 2147483647 h 240"/>
                <a:gd name="T6" fmla="*/ 0 60000 65536"/>
                <a:gd name="T7" fmla="*/ 0 60000 65536"/>
                <a:gd name="T8" fmla="*/ 0 60000 65536"/>
                <a:gd name="T9" fmla="*/ 0 w 144"/>
                <a:gd name="T10" fmla="*/ 0 h 240"/>
                <a:gd name="T11" fmla="*/ 144 w 144"/>
                <a:gd name="T12" fmla="*/ 240 h 240"/>
              </a:gdLst>
              <a:ahLst/>
              <a:cxnLst>
                <a:cxn ang="T6">
                  <a:pos x="T0" y="T1"/>
                </a:cxn>
                <a:cxn ang="T7">
                  <a:pos x="T2" y="T3"/>
                </a:cxn>
                <a:cxn ang="T8">
                  <a:pos x="T4" y="T5"/>
                </a:cxn>
              </a:cxnLst>
              <a:rect l="T9" t="T10" r="T11" b="T12"/>
              <a:pathLst>
                <a:path w="144" h="240">
                  <a:moveTo>
                    <a:pt x="0" y="0"/>
                  </a:moveTo>
                  <a:cubicBezTo>
                    <a:pt x="20" y="24"/>
                    <a:pt x="96" y="104"/>
                    <a:pt x="120" y="144"/>
                  </a:cubicBezTo>
                  <a:cubicBezTo>
                    <a:pt x="144" y="184"/>
                    <a:pt x="139" y="220"/>
                    <a:pt x="144"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0" name="Freeform 10"/>
            <p:cNvSpPr>
              <a:spLocks/>
            </p:cNvSpPr>
            <p:nvPr/>
          </p:nvSpPr>
          <p:spPr bwMode="auto">
            <a:xfrm>
              <a:off x="1112838" y="2867025"/>
              <a:ext cx="49212" cy="200025"/>
            </a:xfrm>
            <a:custGeom>
              <a:avLst/>
              <a:gdLst>
                <a:gd name="T0" fmla="*/ 0 w 48"/>
                <a:gd name="T1" fmla="*/ 0 h 240"/>
                <a:gd name="T2" fmla="*/ 2147483647 w 48"/>
                <a:gd name="T3" fmla="*/ 2147483647 h 240"/>
                <a:gd name="T4" fmla="*/ 0 w 48"/>
                <a:gd name="T5" fmla="*/ 2147483647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0" y="0"/>
                  </a:moveTo>
                  <a:cubicBezTo>
                    <a:pt x="24" y="52"/>
                    <a:pt x="48" y="104"/>
                    <a:pt x="48" y="144"/>
                  </a:cubicBezTo>
                  <a:cubicBezTo>
                    <a:pt x="48" y="184"/>
                    <a:pt x="24" y="212"/>
                    <a:pt x="0" y="24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1" name="Freeform 11"/>
            <p:cNvSpPr>
              <a:spLocks/>
            </p:cNvSpPr>
            <p:nvPr/>
          </p:nvSpPr>
          <p:spPr bwMode="auto">
            <a:xfrm>
              <a:off x="1138238" y="2246313"/>
              <a:ext cx="52387" cy="180975"/>
            </a:xfrm>
            <a:custGeom>
              <a:avLst/>
              <a:gdLst>
                <a:gd name="T0" fmla="*/ 0 w 52"/>
                <a:gd name="T1" fmla="*/ 2147483647 h 216"/>
                <a:gd name="T2" fmla="*/ 2147483647 w 52"/>
                <a:gd name="T3" fmla="*/ 2147483647 h 216"/>
                <a:gd name="T4" fmla="*/ 2147483647 w 52"/>
                <a:gd name="T5" fmla="*/ 0 h 216"/>
                <a:gd name="T6" fmla="*/ 0 60000 65536"/>
                <a:gd name="T7" fmla="*/ 0 60000 65536"/>
                <a:gd name="T8" fmla="*/ 0 60000 65536"/>
                <a:gd name="T9" fmla="*/ 0 w 52"/>
                <a:gd name="T10" fmla="*/ 0 h 216"/>
                <a:gd name="T11" fmla="*/ 52 w 52"/>
                <a:gd name="T12" fmla="*/ 216 h 216"/>
              </a:gdLst>
              <a:ahLst/>
              <a:cxnLst>
                <a:cxn ang="T6">
                  <a:pos x="T0" y="T1"/>
                </a:cxn>
                <a:cxn ang="T7">
                  <a:pos x="T2" y="T3"/>
                </a:cxn>
                <a:cxn ang="T8">
                  <a:pos x="T4" y="T5"/>
                </a:cxn>
              </a:cxnLst>
              <a:rect l="T9" t="T10" r="T11" b="T12"/>
              <a:pathLst>
                <a:path w="52" h="216">
                  <a:moveTo>
                    <a:pt x="0" y="216"/>
                  </a:moveTo>
                  <a:cubicBezTo>
                    <a:pt x="8" y="196"/>
                    <a:pt x="44" y="132"/>
                    <a:pt x="48" y="96"/>
                  </a:cubicBezTo>
                  <a:cubicBezTo>
                    <a:pt x="52" y="60"/>
                    <a:pt x="29" y="20"/>
                    <a:pt x="24" y="0"/>
                  </a:cubicBezTo>
                </a:path>
              </a:pathLst>
            </a:custGeom>
            <a:noFill/>
            <a:ln w="381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182" name="Téglalap 181"/>
          <p:cNvSpPr/>
          <p:nvPr/>
        </p:nvSpPr>
        <p:spPr>
          <a:xfrm>
            <a:off x="5418070" y="6093296"/>
            <a:ext cx="3305713" cy="646331"/>
          </a:xfrm>
          <a:prstGeom prst="rect">
            <a:avLst/>
          </a:prstGeom>
        </p:spPr>
        <p:txBody>
          <a:bodyPr wrap="none">
            <a:spAutoFit/>
          </a:bodyPr>
          <a:lstStyle/>
          <a:p>
            <a:r>
              <a:rPr lang="hu-HU" altLang="hu-HU" i="1" dirty="0">
                <a:cs typeface="Times New Roman" panose="02020603050405020304" pitchFamily="18" charset="0"/>
              </a:rPr>
              <a:t>L</a:t>
            </a:r>
            <a:r>
              <a:rPr lang="hu-HU" altLang="hu-HU" dirty="0">
                <a:cs typeface="Times New Roman" panose="02020603050405020304" pitchFamily="18" charset="0"/>
              </a:rPr>
              <a:t>(</a:t>
            </a:r>
            <a:r>
              <a:rPr lang="en-GB" altLang="hu-HU" b="1" dirty="0">
                <a:cs typeface="Times New Roman" panose="02020603050405020304" pitchFamily="18" charset="0"/>
              </a:rPr>
              <a:t>V</a:t>
            </a:r>
            <a:r>
              <a:rPr lang="hu-HU" altLang="hu-HU" dirty="0">
                <a:cs typeface="Times New Roman" panose="02020603050405020304" pitchFamily="18" charset="0"/>
              </a:rPr>
              <a:t>)</a:t>
            </a:r>
            <a:r>
              <a:rPr lang="en-US" altLang="hu-HU" dirty="0">
                <a:sym typeface="Symbol" pitchFamily="18" charset="2"/>
              </a:rPr>
              <a:t>=</a:t>
            </a:r>
            <a:r>
              <a:rPr lang="hu-HU" altLang="hu-HU" sz="3600" dirty="0" err="1" smtClean="0">
                <a:latin typeface="Symbol" pitchFamily="18" charset="2"/>
              </a:rPr>
              <a:t>S</a:t>
            </a:r>
            <a:r>
              <a:rPr lang="hu-HU" altLang="hu-HU" i="1" baseline="-25000" dirty="0" err="1" smtClean="0">
                <a:cs typeface="Times New Roman" panose="02020603050405020304" pitchFamily="18" charset="0"/>
              </a:rPr>
              <a:t>l</a:t>
            </a:r>
            <a:r>
              <a:rPr lang="en-US" altLang="hu-HU" i="1" dirty="0" smtClean="0">
                <a:cs typeface="Times New Roman" panose="02020603050405020304" pitchFamily="18" charset="0"/>
              </a:rPr>
              <a:t>L</a:t>
            </a:r>
            <a:r>
              <a:rPr lang="hu-HU" altLang="hu-HU" i="1" baseline="-25000" dirty="0" smtClean="0">
                <a:cs typeface="Times New Roman" panose="02020603050405020304" pitchFamily="18" charset="0"/>
              </a:rPr>
              <a:t>l </a:t>
            </a:r>
            <a:r>
              <a:rPr lang="en-GB" altLang="hu-HU" dirty="0">
                <a:cs typeface="Times New Roman" panose="02020603050405020304" pitchFamily="18" charset="0"/>
              </a:rPr>
              <a:t>*</a:t>
            </a:r>
            <a:r>
              <a:rPr lang="hu-HU" altLang="hu-HU" i="1" dirty="0" err="1">
                <a:cs typeface="Times New Roman" panose="02020603050405020304" pitchFamily="18" charset="0"/>
              </a:rPr>
              <a:t>f</a:t>
            </a:r>
            <a:r>
              <a:rPr lang="hu-HU" altLang="hu-HU" i="1" baseline="-25000" dirty="0" err="1">
                <a:cs typeface="Times New Roman" panose="02020603050405020304" pitchFamily="18" charset="0"/>
              </a:rPr>
              <a:t>r</a:t>
            </a:r>
            <a:r>
              <a:rPr lang="hu-HU" altLang="hu-HU" dirty="0">
                <a:cs typeface="Times New Roman" panose="02020603050405020304" pitchFamily="18" charset="0"/>
              </a:rPr>
              <a:t>(</a:t>
            </a:r>
            <a:r>
              <a:rPr lang="en-GB" altLang="hu-HU" b="1" dirty="0">
                <a:cs typeface="Times New Roman" panose="02020603050405020304" pitchFamily="18" charset="0"/>
              </a:rPr>
              <a:t>L</a:t>
            </a:r>
            <a:r>
              <a:rPr lang="hu-HU" altLang="hu-HU" i="1" baseline="-25000" dirty="0">
                <a:cs typeface="Times New Roman" panose="02020603050405020304" pitchFamily="18" charset="0"/>
              </a:rPr>
              <a:t>l</a:t>
            </a:r>
            <a:r>
              <a:rPr lang="hu-HU" altLang="hu-HU" dirty="0">
                <a:cs typeface="Times New Roman" panose="02020603050405020304" pitchFamily="18" charset="0"/>
              </a:rPr>
              <a:t>,</a:t>
            </a:r>
            <a:r>
              <a:rPr lang="hu-HU" altLang="hu-HU" b="1" dirty="0">
                <a:cs typeface="Times New Roman" panose="02020603050405020304" pitchFamily="18" charset="0"/>
              </a:rPr>
              <a:t>N</a:t>
            </a:r>
            <a:r>
              <a:rPr lang="hu-HU" altLang="hu-HU" dirty="0">
                <a:cs typeface="Times New Roman" panose="02020603050405020304" pitchFamily="18" charset="0"/>
              </a:rPr>
              <a:t>,</a:t>
            </a:r>
            <a:r>
              <a:rPr lang="en-GB" altLang="hu-HU" b="1" dirty="0">
                <a:cs typeface="Times New Roman" panose="02020603050405020304" pitchFamily="18" charset="0"/>
              </a:rPr>
              <a:t>V</a:t>
            </a:r>
            <a:r>
              <a:rPr lang="hu-HU" altLang="hu-HU" dirty="0">
                <a:cs typeface="Times New Roman" panose="02020603050405020304" pitchFamily="18" charset="0"/>
              </a:rPr>
              <a:t>)</a:t>
            </a:r>
            <a:r>
              <a:rPr lang="hu-HU" altLang="hu-HU" dirty="0">
                <a:cs typeface="Times New Roman" panose="02020603050405020304" pitchFamily="18" charset="0"/>
                <a:sym typeface="Symbol" pitchFamily="18" charset="2"/>
              </a:rPr>
              <a:t></a:t>
            </a:r>
            <a:r>
              <a:rPr lang="hu-HU" altLang="hu-HU" dirty="0">
                <a:cs typeface="Times New Roman" panose="02020603050405020304" pitchFamily="18" charset="0"/>
              </a:rPr>
              <a:t>cos</a:t>
            </a:r>
            <a:r>
              <a:rPr lang="hu-HU" altLang="hu-HU" baseline="30000" dirty="0">
                <a:cs typeface="Times New Roman" panose="02020603050405020304" pitchFamily="18" charset="0"/>
              </a:rPr>
              <a:t>+</a:t>
            </a:r>
            <a:r>
              <a:rPr lang="hu-HU" altLang="hu-HU" dirty="0">
                <a:sym typeface="Symbol" pitchFamily="18" charset="2"/>
              </a:rPr>
              <a:t></a:t>
            </a:r>
            <a:r>
              <a:rPr lang="en-US" altLang="hu-HU" baseline="30000" dirty="0">
                <a:sym typeface="Symbol" pitchFamily="18" charset="2"/>
              </a:rPr>
              <a:t>in</a:t>
            </a:r>
            <a:endParaRPr lang="en-GB" altLang="hu-HU" sz="1800" baseline="30000" dirty="0"/>
          </a:p>
        </p:txBody>
      </p:sp>
      <p:sp>
        <p:nvSpPr>
          <p:cNvPr id="183" name="Szabadkézi sokszög 182"/>
          <p:cNvSpPr/>
          <p:nvPr/>
        </p:nvSpPr>
        <p:spPr>
          <a:xfrm>
            <a:off x="799475" y="4113213"/>
            <a:ext cx="1612285" cy="1836067"/>
          </a:xfrm>
          <a:custGeom>
            <a:avLst/>
            <a:gdLst>
              <a:gd name="connsiteX0" fmla="*/ 247650 w 1672590"/>
              <a:gd name="connsiteY0" fmla="*/ 3810 h 1619250"/>
              <a:gd name="connsiteX1" fmla="*/ 0 w 1672590"/>
              <a:gd name="connsiteY1" fmla="*/ 1619250 h 1619250"/>
              <a:gd name="connsiteX2" fmla="*/ 1463040 w 1672590"/>
              <a:gd name="connsiteY2" fmla="*/ 1375410 h 1619250"/>
              <a:gd name="connsiteX3" fmla="*/ 1672590 w 1672590"/>
              <a:gd name="connsiteY3" fmla="*/ 1021080 h 1619250"/>
              <a:gd name="connsiteX4" fmla="*/ 1543050 w 1672590"/>
              <a:gd name="connsiteY4" fmla="*/ 0 h 1619250"/>
              <a:gd name="connsiteX5" fmla="*/ 247650 w 1672590"/>
              <a:gd name="connsiteY5" fmla="*/ 3810 h 1619250"/>
              <a:gd name="connsiteX0" fmla="*/ 247650 w 1672590"/>
              <a:gd name="connsiteY0" fmla="*/ 3810 h 1710690"/>
              <a:gd name="connsiteX1" fmla="*/ 0 w 1672590"/>
              <a:gd name="connsiteY1" fmla="*/ 1619250 h 1710690"/>
              <a:gd name="connsiteX2" fmla="*/ 1409700 w 1672590"/>
              <a:gd name="connsiteY2" fmla="*/ 1710690 h 1710690"/>
              <a:gd name="connsiteX3" fmla="*/ 1672590 w 1672590"/>
              <a:gd name="connsiteY3" fmla="*/ 1021080 h 1710690"/>
              <a:gd name="connsiteX4" fmla="*/ 1543050 w 1672590"/>
              <a:gd name="connsiteY4" fmla="*/ 0 h 1710690"/>
              <a:gd name="connsiteX5" fmla="*/ 247650 w 1672590"/>
              <a:gd name="connsiteY5" fmla="*/ 3810 h 1710690"/>
              <a:gd name="connsiteX0" fmla="*/ 251460 w 1676400"/>
              <a:gd name="connsiteY0" fmla="*/ 3810 h 1710690"/>
              <a:gd name="connsiteX1" fmla="*/ 0 w 1676400"/>
              <a:gd name="connsiteY1" fmla="*/ 1657350 h 1710690"/>
              <a:gd name="connsiteX2" fmla="*/ 1413510 w 1676400"/>
              <a:gd name="connsiteY2" fmla="*/ 1710690 h 1710690"/>
              <a:gd name="connsiteX3" fmla="*/ 1676400 w 1676400"/>
              <a:gd name="connsiteY3" fmla="*/ 1021080 h 1710690"/>
              <a:gd name="connsiteX4" fmla="*/ 1546860 w 1676400"/>
              <a:gd name="connsiteY4" fmla="*/ 0 h 1710690"/>
              <a:gd name="connsiteX5" fmla="*/ 251460 w 1676400"/>
              <a:gd name="connsiteY5" fmla="*/ 3810 h 1710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76400" h="1710690">
                <a:moveTo>
                  <a:pt x="251460" y="3810"/>
                </a:moveTo>
                <a:lnTo>
                  <a:pt x="0" y="1657350"/>
                </a:lnTo>
                <a:lnTo>
                  <a:pt x="1413510" y="1710690"/>
                </a:lnTo>
                <a:lnTo>
                  <a:pt x="1676400" y="1021080"/>
                </a:lnTo>
                <a:lnTo>
                  <a:pt x="1546860" y="0"/>
                </a:lnTo>
                <a:lnTo>
                  <a:pt x="251460" y="381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5"/>
                                        </p:tgtEl>
                                        <p:attrNameLst>
                                          <p:attrName>style.visibility</p:attrName>
                                        </p:attrNameLst>
                                      </p:cBhvr>
                                      <p:to>
                                        <p:strVal val="visible"/>
                                      </p:to>
                                    </p:set>
                                  </p:childTnLst>
                                </p:cTn>
                              </p:par>
                            </p:childTnLst>
                          </p:cTn>
                        </p:par>
                        <p:par>
                          <p:cTn id="29" fill="hold">
                            <p:stCondLst>
                              <p:cond delay="0"/>
                            </p:stCondLst>
                            <p:childTnLst>
                              <p:par>
                                <p:cTn id="30" presetID="2" presetClass="entr" presetSubtype="12" fill="hold" grpId="0" nodeType="afterEffect">
                                  <p:stCondLst>
                                    <p:cond delay="0"/>
                                  </p:stCondLst>
                                  <p:childTnLst>
                                    <p:set>
                                      <p:cBhvr>
                                        <p:cTn id="31" dur="1" fill="hold">
                                          <p:stCondLst>
                                            <p:cond delay="0"/>
                                          </p:stCondLst>
                                        </p:cTn>
                                        <p:tgtEl>
                                          <p:spTgt spid="149"/>
                                        </p:tgtEl>
                                        <p:attrNameLst>
                                          <p:attrName>style.visibility</p:attrName>
                                        </p:attrNameLst>
                                      </p:cBhvr>
                                      <p:to>
                                        <p:strVal val="visible"/>
                                      </p:to>
                                    </p:set>
                                    <p:anim calcmode="lin" valueType="num">
                                      <p:cBhvr additive="base">
                                        <p:cTn id="32" dur="500" fill="hold"/>
                                        <p:tgtEl>
                                          <p:spTgt spid="149"/>
                                        </p:tgtEl>
                                        <p:attrNameLst>
                                          <p:attrName>ppt_x</p:attrName>
                                        </p:attrNameLst>
                                      </p:cBhvr>
                                      <p:tavLst>
                                        <p:tav tm="0">
                                          <p:val>
                                            <p:strVal val="0-#ppt_w/2"/>
                                          </p:val>
                                        </p:tav>
                                        <p:tav tm="100000">
                                          <p:val>
                                            <p:strVal val="#ppt_x"/>
                                          </p:val>
                                        </p:tav>
                                      </p:tavLst>
                                    </p:anim>
                                    <p:anim calcmode="lin" valueType="num">
                                      <p:cBhvr additive="base">
                                        <p:cTn id="33" dur="500" fill="hold"/>
                                        <p:tgtEl>
                                          <p:spTgt spid="149"/>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150"/>
                                        </p:tgtEl>
                                        <p:attrNameLst>
                                          <p:attrName>style.visibility</p:attrName>
                                        </p:attrNameLst>
                                      </p:cBhvr>
                                      <p:to>
                                        <p:strVal val="visible"/>
                                      </p:to>
                                    </p:set>
                                    <p:anim calcmode="lin" valueType="num">
                                      <p:cBhvr additive="base">
                                        <p:cTn id="36" dur="500" fill="hold"/>
                                        <p:tgtEl>
                                          <p:spTgt spid="150"/>
                                        </p:tgtEl>
                                        <p:attrNameLst>
                                          <p:attrName>ppt_x</p:attrName>
                                        </p:attrNameLst>
                                      </p:cBhvr>
                                      <p:tavLst>
                                        <p:tav tm="0">
                                          <p:val>
                                            <p:strVal val="0-#ppt_w/2"/>
                                          </p:val>
                                        </p:tav>
                                        <p:tav tm="100000">
                                          <p:val>
                                            <p:strVal val="#ppt_x"/>
                                          </p:val>
                                        </p:tav>
                                      </p:tavLst>
                                    </p:anim>
                                    <p:anim calcmode="lin" valueType="num">
                                      <p:cBhvr additive="base">
                                        <p:cTn id="37" dur="500" fill="hold"/>
                                        <p:tgtEl>
                                          <p:spTgt spid="150"/>
                                        </p:tgtEl>
                                        <p:attrNameLst>
                                          <p:attrName>ppt_y</p:attrName>
                                        </p:attrNameLst>
                                      </p:cBhvr>
                                      <p:tavLst>
                                        <p:tav tm="0">
                                          <p:val>
                                            <p:strVal val="1+#ppt_h/2"/>
                                          </p:val>
                                        </p:tav>
                                        <p:tav tm="100000">
                                          <p:val>
                                            <p:strVal val="#ppt_y"/>
                                          </p:val>
                                        </p:tav>
                                      </p:tavLst>
                                    </p:anim>
                                  </p:childTnLst>
                                </p:cTn>
                              </p:par>
                              <p:par>
                                <p:cTn id="38" presetID="2" presetClass="entr" presetSubtype="12" fill="hold" grpId="0" nodeType="withEffect">
                                  <p:stCondLst>
                                    <p:cond delay="0"/>
                                  </p:stCondLst>
                                  <p:childTnLst>
                                    <p:set>
                                      <p:cBhvr>
                                        <p:cTn id="39" dur="1" fill="hold">
                                          <p:stCondLst>
                                            <p:cond delay="0"/>
                                          </p:stCondLst>
                                        </p:cTn>
                                        <p:tgtEl>
                                          <p:spTgt spid="153"/>
                                        </p:tgtEl>
                                        <p:attrNameLst>
                                          <p:attrName>style.visibility</p:attrName>
                                        </p:attrNameLst>
                                      </p:cBhvr>
                                      <p:to>
                                        <p:strVal val="visible"/>
                                      </p:to>
                                    </p:set>
                                    <p:anim calcmode="lin" valueType="num">
                                      <p:cBhvr additive="base">
                                        <p:cTn id="40" dur="500" fill="hold"/>
                                        <p:tgtEl>
                                          <p:spTgt spid="153"/>
                                        </p:tgtEl>
                                        <p:attrNameLst>
                                          <p:attrName>ppt_x</p:attrName>
                                        </p:attrNameLst>
                                      </p:cBhvr>
                                      <p:tavLst>
                                        <p:tav tm="0">
                                          <p:val>
                                            <p:strVal val="0-#ppt_w/2"/>
                                          </p:val>
                                        </p:tav>
                                        <p:tav tm="100000">
                                          <p:val>
                                            <p:strVal val="#ppt_x"/>
                                          </p:val>
                                        </p:tav>
                                      </p:tavLst>
                                    </p:anim>
                                    <p:anim calcmode="lin" valueType="num">
                                      <p:cBhvr additive="base">
                                        <p:cTn id="41" dur="500" fill="hold"/>
                                        <p:tgtEl>
                                          <p:spTgt spid="153"/>
                                        </p:tgtEl>
                                        <p:attrNameLst>
                                          <p:attrName>ppt_y</p:attrName>
                                        </p:attrNameLst>
                                      </p:cBhvr>
                                      <p:tavLst>
                                        <p:tav tm="0">
                                          <p:val>
                                            <p:strVal val="1+#ppt_h/2"/>
                                          </p:val>
                                        </p:tav>
                                        <p:tav tm="100000">
                                          <p:val>
                                            <p:strVal val="#ppt_y"/>
                                          </p:val>
                                        </p:tav>
                                      </p:tavLst>
                                    </p:anim>
                                  </p:childTnLst>
                                </p:cTn>
                              </p:par>
                              <p:par>
                                <p:cTn id="42" presetID="2" presetClass="entr" presetSubtype="12" fill="hold" grpId="0" nodeType="withEffect">
                                  <p:stCondLst>
                                    <p:cond delay="0"/>
                                  </p:stCondLst>
                                  <p:childTnLst>
                                    <p:set>
                                      <p:cBhvr>
                                        <p:cTn id="43" dur="1" fill="hold">
                                          <p:stCondLst>
                                            <p:cond delay="0"/>
                                          </p:stCondLst>
                                        </p:cTn>
                                        <p:tgtEl>
                                          <p:spTgt spid="146"/>
                                        </p:tgtEl>
                                        <p:attrNameLst>
                                          <p:attrName>style.visibility</p:attrName>
                                        </p:attrNameLst>
                                      </p:cBhvr>
                                      <p:to>
                                        <p:strVal val="visible"/>
                                      </p:to>
                                    </p:set>
                                    <p:anim calcmode="lin" valueType="num">
                                      <p:cBhvr additive="base">
                                        <p:cTn id="44" dur="500" fill="hold"/>
                                        <p:tgtEl>
                                          <p:spTgt spid="146"/>
                                        </p:tgtEl>
                                        <p:attrNameLst>
                                          <p:attrName>ppt_x</p:attrName>
                                        </p:attrNameLst>
                                      </p:cBhvr>
                                      <p:tavLst>
                                        <p:tav tm="0">
                                          <p:val>
                                            <p:strVal val="0-#ppt_w/2"/>
                                          </p:val>
                                        </p:tav>
                                        <p:tav tm="100000">
                                          <p:val>
                                            <p:strVal val="#ppt_x"/>
                                          </p:val>
                                        </p:tav>
                                      </p:tavLst>
                                    </p:anim>
                                    <p:anim calcmode="lin" valueType="num">
                                      <p:cBhvr additive="base">
                                        <p:cTn id="45" dur="500" fill="hold"/>
                                        <p:tgtEl>
                                          <p:spTgt spid="146"/>
                                        </p:tgtEl>
                                        <p:attrNameLst>
                                          <p:attrName>ppt_y</p:attrName>
                                        </p:attrNameLst>
                                      </p:cBhvr>
                                      <p:tavLst>
                                        <p:tav tm="0">
                                          <p:val>
                                            <p:strVal val="1+#ppt_h/2"/>
                                          </p:val>
                                        </p:tav>
                                        <p:tav tm="100000">
                                          <p:val>
                                            <p:strVal val="#ppt_y"/>
                                          </p:val>
                                        </p:tav>
                                      </p:tavLst>
                                    </p:anim>
                                  </p:childTnLst>
                                </p:cTn>
                              </p:par>
                              <p:par>
                                <p:cTn id="46" presetID="2" presetClass="entr" presetSubtype="12" fill="hold" grpId="0" nodeType="withEffect">
                                  <p:stCondLst>
                                    <p:cond delay="0"/>
                                  </p:stCondLst>
                                  <p:childTnLst>
                                    <p:set>
                                      <p:cBhvr>
                                        <p:cTn id="47" dur="1" fill="hold">
                                          <p:stCondLst>
                                            <p:cond delay="0"/>
                                          </p:stCondLst>
                                        </p:cTn>
                                        <p:tgtEl>
                                          <p:spTgt spid="147"/>
                                        </p:tgtEl>
                                        <p:attrNameLst>
                                          <p:attrName>style.visibility</p:attrName>
                                        </p:attrNameLst>
                                      </p:cBhvr>
                                      <p:to>
                                        <p:strVal val="visible"/>
                                      </p:to>
                                    </p:set>
                                    <p:anim calcmode="lin" valueType="num">
                                      <p:cBhvr additive="base">
                                        <p:cTn id="48" dur="500" fill="hold"/>
                                        <p:tgtEl>
                                          <p:spTgt spid="147"/>
                                        </p:tgtEl>
                                        <p:attrNameLst>
                                          <p:attrName>ppt_x</p:attrName>
                                        </p:attrNameLst>
                                      </p:cBhvr>
                                      <p:tavLst>
                                        <p:tav tm="0">
                                          <p:val>
                                            <p:strVal val="0-#ppt_w/2"/>
                                          </p:val>
                                        </p:tav>
                                        <p:tav tm="100000">
                                          <p:val>
                                            <p:strVal val="#ppt_x"/>
                                          </p:val>
                                        </p:tav>
                                      </p:tavLst>
                                    </p:anim>
                                    <p:anim calcmode="lin" valueType="num">
                                      <p:cBhvr additive="base">
                                        <p:cTn id="49" dur="500" fill="hold"/>
                                        <p:tgtEl>
                                          <p:spTgt spid="147"/>
                                        </p:tgtEl>
                                        <p:attrNameLst>
                                          <p:attrName>ppt_y</p:attrName>
                                        </p:attrNameLst>
                                      </p:cBhvr>
                                      <p:tavLst>
                                        <p:tav tm="0">
                                          <p:val>
                                            <p:strVal val="1+#ppt_h/2"/>
                                          </p:val>
                                        </p:tav>
                                        <p:tav tm="100000">
                                          <p:val>
                                            <p:strVal val="#ppt_y"/>
                                          </p:val>
                                        </p:tav>
                                      </p:tavLst>
                                    </p:anim>
                                  </p:childTnLst>
                                </p:cTn>
                              </p:par>
                              <p:par>
                                <p:cTn id="50" presetID="2" presetClass="entr" presetSubtype="12" fill="hold" grpId="0" nodeType="withEffect">
                                  <p:stCondLst>
                                    <p:cond delay="0"/>
                                  </p:stCondLst>
                                  <p:childTnLst>
                                    <p:set>
                                      <p:cBhvr>
                                        <p:cTn id="51" dur="1" fill="hold">
                                          <p:stCondLst>
                                            <p:cond delay="0"/>
                                          </p:stCondLst>
                                        </p:cTn>
                                        <p:tgtEl>
                                          <p:spTgt spid="148"/>
                                        </p:tgtEl>
                                        <p:attrNameLst>
                                          <p:attrName>style.visibility</p:attrName>
                                        </p:attrNameLst>
                                      </p:cBhvr>
                                      <p:to>
                                        <p:strVal val="visible"/>
                                      </p:to>
                                    </p:set>
                                    <p:anim calcmode="lin" valueType="num">
                                      <p:cBhvr additive="base">
                                        <p:cTn id="52" dur="500" fill="hold"/>
                                        <p:tgtEl>
                                          <p:spTgt spid="148"/>
                                        </p:tgtEl>
                                        <p:attrNameLst>
                                          <p:attrName>ppt_x</p:attrName>
                                        </p:attrNameLst>
                                      </p:cBhvr>
                                      <p:tavLst>
                                        <p:tav tm="0">
                                          <p:val>
                                            <p:strVal val="0-#ppt_w/2"/>
                                          </p:val>
                                        </p:tav>
                                        <p:tav tm="100000">
                                          <p:val>
                                            <p:strVal val="#ppt_x"/>
                                          </p:val>
                                        </p:tav>
                                      </p:tavLst>
                                    </p:anim>
                                    <p:anim calcmode="lin" valueType="num">
                                      <p:cBhvr additive="base">
                                        <p:cTn id="53" dur="500" fill="hold"/>
                                        <p:tgtEl>
                                          <p:spTgt spid="148"/>
                                        </p:tgtEl>
                                        <p:attrNameLst>
                                          <p:attrName>ppt_y</p:attrName>
                                        </p:attrNameLst>
                                      </p:cBhvr>
                                      <p:tavLst>
                                        <p:tav tm="0">
                                          <p:val>
                                            <p:strVal val="1+#ppt_h/2"/>
                                          </p:val>
                                        </p:tav>
                                        <p:tav tm="100000">
                                          <p:val>
                                            <p:strVal val="#ppt_y"/>
                                          </p:val>
                                        </p:tav>
                                      </p:tavLst>
                                    </p:anim>
                                  </p:childTnLst>
                                </p:cTn>
                              </p:par>
                              <p:par>
                                <p:cTn id="54" presetID="2" presetClass="entr" presetSubtype="12"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 calcmode="lin" valueType="num">
                                      <p:cBhvr additive="base">
                                        <p:cTn id="56" dur="500" fill="hold"/>
                                        <p:tgtEl>
                                          <p:spTgt spid="156"/>
                                        </p:tgtEl>
                                        <p:attrNameLst>
                                          <p:attrName>ppt_x</p:attrName>
                                        </p:attrNameLst>
                                      </p:cBhvr>
                                      <p:tavLst>
                                        <p:tav tm="0">
                                          <p:val>
                                            <p:strVal val="0-#ppt_w/2"/>
                                          </p:val>
                                        </p:tav>
                                        <p:tav tm="100000">
                                          <p:val>
                                            <p:strVal val="#ppt_x"/>
                                          </p:val>
                                        </p:tav>
                                      </p:tavLst>
                                    </p:anim>
                                    <p:anim calcmode="lin" valueType="num">
                                      <p:cBhvr additive="base">
                                        <p:cTn id="57" dur="500" fill="hold"/>
                                        <p:tgtEl>
                                          <p:spTgt spid="156"/>
                                        </p:tgtEl>
                                        <p:attrNameLst>
                                          <p:attrName>ppt_y</p:attrName>
                                        </p:attrNameLst>
                                      </p:cBhvr>
                                      <p:tavLst>
                                        <p:tav tm="0">
                                          <p:val>
                                            <p:strVal val="1+#ppt_h/2"/>
                                          </p:val>
                                        </p:tav>
                                        <p:tav tm="100000">
                                          <p:val>
                                            <p:strVal val="#ppt_y"/>
                                          </p:val>
                                        </p:tav>
                                      </p:tavLst>
                                    </p:anim>
                                  </p:childTnLst>
                                </p:cTn>
                              </p:par>
                              <p:par>
                                <p:cTn id="58" presetID="2" presetClass="entr" presetSubtype="12" fill="hold" grpId="0" nodeType="withEffect">
                                  <p:stCondLst>
                                    <p:cond delay="0"/>
                                  </p:stCondLst>
                                  <p:childTnLst>
                                    <p:set>
                                      <p:cBhvr>
                                        <p:cTn id="59" dur="1" fill="hold">
                                          <p:stCondLst>
                                            <p:cond delay="0"/>
                                          </p:stCondLst>
                                        </p:cTn>
                                        <p:tgtEl>
                                          <p:spTgt spid="157"/>
                                        </p:tgtEl>
                                        <p:attrNameLst>
                                          <p:attrName>style.visibility</p:attrName>
                                        </p:attrNameLst>
                                      </p:cBhvr>
                                      <p:to>
                                        <p:strVal val="visible"/>
                                      </p:to>
                                    </p:set>
                                    <p:anim calcmode="lin" valueType="num">
                                      <p:cBhvr additive="base">
                                        <p:cTn id="60" dur="500" fill="hold"/>
                                        <p:tgtEl>
                                          <p:spTgt spid="157"/>
                                        </p:tgtEl>
                                        <p:attrNameLst>
                                          <p:attrName>ppt_x</p:attrName>
                                        </p:attrNameLst>
                                      </p:cBhvr>
                                      <p:tavLst>
                                        <p:tav tm="0">
                                          <p:val>
                                            <p:strVal val="0-#ppt_w/2"/>
                                          </p:val>
                                        </p:tav>
                                        <p:tav tm="100000">
                                          <p:val>
                                            <p:strVal val="#ppt_x"/>
                                          </p:val>
                                        </p:tav>
                                      </p:tavLst>
                                    </p:anim>
                                    <p:anim calcmode="lin" valueType="num">
                                      <p:cBhvr additive="base">
                                        <p:cTn id="61" dur="500" fill="hold"/>
                                        <p:tgtEl>
                                          <p:spTgt spid="157"/>
                                        </p:tgtEl>
                                        <p:attrNameLst>
                                          <p:attrName>ppt_y</p:attrName>
                                        </p:attrNameLst>
                                      </p:cBhvr>
                                      <p:tavLst>
                                        <p:tav tm="0">
                                          <p:val>
                                            <p:strVal val="1+#ppt_h/2"/>
                                          </p:val>
                                        </p:tav>
                                        <p:tav tm="100000">
                                          <p:val>
                                            <p:strVal val="#ppt_y"/>
                                          </p:val>
                                        </p:tav>
                                      </p:tavLst>
                                    </p:anim>
                                  </p:childTnLst>
                                </p:cTn>
                              </p:par>
                              <p:par>
                                <p:cTn id="62" presetID="2" presetClass="entr" presetSubtype="12" fill="hold" grpId="0" nodeType="withEffect">
                                  <p:stCondLst>
                                    <p:cond delay="0"/>
                                  </p:stCondLst>
                                  <p:childTnLst>
                                    <p:set>
                                      <p:cBhvr>
                                        <p:cTn id="63" dur="1" fill="hold">
                                          <p:stCondLst>
                                            <p:cond delay="0"/>
                                          </p:stCondLst>
                                        </p:cTn>
                                        <p:tgtEl>
                                          <p:spTgt spid="158"/>
                                        </p:tgtEl>
                                        <p:attrNameLst>
                                          <p:attrName>style.visibility</p:attrName>
                                        </p:attrNameLst>
                                      </p:cBhvr>
                                      <p:to>
                                        <p:strVal val="visible"/>
                                      </p:to>
                                    </p:set>
                                    <p:anim calcmode="lin" valueType="num">
                                      <p:cBhvr additive="base">
                                        <p:cTn id="64" dur="500" fill="hold"/>
                                        <p:tgtEl>
                                          <p:spTgt spid="158"/>
                                        </p:tgtEl>
                                        <p:attrNameLst>
                                          <p:attrName>ppt_x</p:attrName>
                                        </p:attrNameLst>
                                      </p:cBhvr>
                                      <p:tavLst>
                                        <p:tav tm="0">
                                          <p:val>
                                            <p:strVal val="0-#ppt_w/2"/>
                                          </p:val>
                                        </p:tav>
                                        <p:tav tm="100000">
                                          <p:val>
                                            <p:strVal val="#ppt_x"/>
                                          </p:val>
                                        </p:tav>
                                      </p:tavLst>
                                    </p:anim>
                                    <p:anim calcmode="lin" valueType="num">
                                      <p:cBhvr additive="base">
                                        <p:cTn id="65" dur="500" fill="hold"/>
                                        <p:tgtEl>
                                          <p:spTgt spid="158"/>
                                        </p:tgtEl>
                                        <p:attrNameLst>
                                          <p:attrName>ppt_y</p:attrName>
                                        </p:attrNameLst>
                                      </p:cBhvr>
                                      <p:tavLst>
                                        <p:tav tm="0">
                                          <p:val>
                                            <p:strVal val="1+#ppt_h/2"/>
                                          </p:val>
                                        </p:tav>
                                        <p:tav tm="100000">
                                          <p:val>
                                            <p:strVal val="#ppt_y"/>
                                          </p:val>
                                        </p:tav>
                                      </p:tavLst>
                                    </p:anim>
                                  </p:childTnLst>
                                </p:cTn>
                              </p:par>
                              <p:par>
                                <p:cTn id="66" presetID="2" presetClass="entr" presetSubtype="12" fill="hold" grpId="0" nodeType="withEffect">
                                  <p:stCondLst>
                                    <p:cond delay="0"/>
                                  </p:stCondLst>
                                  <p:childTnLst>
                                    <p:set>
                                      <p:cBhvr>
                                        <p:cTn id="67" dur="1" fill="hold">
                                          <p:stCondLst>
                                            <p:cond delay="0"/>
                                          </p:stCondLst>
                                        </p:cTn>
                                        <p:tgtEl>
                                          <p:spTgt spid="151"/>
                                        </p:tgtEl>
                                        <p:attrNameLst>
                                          <p:attrName>style.visibility</p:attrName>
                                        </p:attrNameLst>
                                      </p:cBhvr>
                                      <p:to>
                                        <p:strVal val="visible"/>
                                      </p:to>
                                    </p:set>
                                    <p:anim calcmode="lin" valueType="num">
                                      <p:cBhvr additive="base">
                                        <p:cTn id="68" dur="500" fill="hold"/>
                                        <p:tgtEl>
                                          <p:spTgt spid="151"/>
                                        </p:tgtEl>
                                        <p:attrNameLst>
                                          <p:attrName>ppt_x</p:attrName>
                                        </p:attrNameLst>
                                      </p:cBhvr>
                                      <p:tavLst>
                                        <p:tav tm="0">
                                          <p:val>
                                            <p:strVal val="0-#ppt_w/2"/>
                                          </p:val>
                                        </p:tav>
                                        <p:tav tm="100000">
                                          <p:val>
                                            <p:strVal val="#ppt_x"/>
                                          </p:val>
                                        </p:tav>
                                      </p:tavLst>
                                    </p:anim>
                                    <p:anim calcmode="lin" valueType="num">
                                      <p:cBhvr additive="base">
                                        <p:cTn id="69" dur="500" fill="hold"/>
                                        <p:tgtEl>
                                          <p:spTgt spid="151"/>
                                        </p:tgtEl>
                                        <p:attrNameLst>
                                          <p:attrName>ppt_y</p:attrName>
                                        </p:attrNameLst>
                                      </p:cBhvr>
                                      <p:tavLst>
                                        <p:tav tm="0">
                                          <p:val>
                                            <p:strVal val="1+#ppt_h/2"/>
                                          </p:val>
                                        </p:tav>
                                        <p:tav tm="100000">
                                          <p:val>
                                            <p:strVal val="#ppt_y"/>
                                          </p:val>
                                        </p:tav>
                                      </p:tavLst>
                                    </p:anim>
                                  </p:childTnLst>
                                </p:cTn>
                              </p:par>
                              <p:par>
                                <p:cTn id="70" presetID="2" presetClass="entr" presetSubtype="12" fill="hold" grpId="0" nodeType="withEffect">
                                  <p:stCondLst>
                                    <p:cond delay="0"/>
                                  </p:stCondLst>
                                  <p:childTnLst>
                                    <p:set>
                                      <p:cBhvr>
                                        <p:cTn id="71" dur="1" fill="hold">
                                          <p:stCondLst>
                                            <p:cond delay="0"/>
                                          </p:stCondLst>
                                        </p:cTn>
                                        <p:tgtEl>
                                          <p:spTgt spid="152"/>
                                        </p:tgtEl>
                                        <p:attrNameLst>
                                          <p:attrName>style.visibility</p:attrName>
                                        </p:attrNameLst>
                                      </p:cBhvr>
                                      <p:to>
                                        <p:strVal val="visible"/>
                                      </p:to>
                                    </p:set>
                                    <p:anim calcmode="lin" valueType="num">
                                      <p:cBhvr additive="base">
                                        <p:cTn id="72" dur="500" fill="hold"/>
                                        <p:tgtEl>
                                          <p:spTgt spid="152"/>
                                        </p:tgtEl>
                                        <p:attrNameLst>
                                          <p:attrName>ppt_x</p:attrName>
                                        </p:attrNameLst>
                                      </p:cBhvr>
                                      <p:tavLst>
                                        <p:tav tm="0">
                                          <p:val>
                                            <p:strVal val="0-#ppt_w/2"/>
                                          </p:val>
                                        </p:tav>
                                        <p:tav tm="100000">
                                          <p:val>
                                            <p:strVal val="#ppt_x"/>
                                          </p:val>
                                        </p:tav>
                                      </p:tavLst>
                                    </p:anim>
                                    <p:anim calcmode="lin" valueType="num">
                                      <p:cBhvr additive="base">
                                        <p:cTn id="73" dur="500" fill="hold"/>
                                        <p:tgtEl>
                                          <p:spTgt spid="152"/>
                                        </p:tgtEl>
                                        <p:attrNameLst>
                                          <p:attrName>ppt_y</p:attrName>
                                        </p:attrNameLst>
                                      </p:cBhvr>
                                      <p:tavLst>
                                        <p:tav tm="0">
                                          <p:val>
                                            <p:strVal val="1+#ppt_h/2"/>
                                          </p:val>
                                        </p:tav>
                                        <p:tav tm="100000">
                                          <p:val>
                                            <p:strVal val="#ppt_y"/>
                                          </p:val>
                                        </p:tav>
                                      </p:tavLst>
                                    </p:anim>
                                  </p:childTnLst>
                                </p:cTn>
                              </p:par>
                              <p:par>
                                <p:cTn id="74" presetID="2" presetClass="entr" presetSubtype="12" fill="hold" grpId="0" nodeType="withEffect">
                                  <p:stCondLst>
                                    <p:cond delay="0"/>
                                  </p:stCondLst>
                                  <p:childTnLst>
                                    <p:set>
                                      <p:cBhvr>
                                        <p:cTn id="75" dur="1" fill="hold">
                                          <p:stCondLst>
                                            <p:cond delay="0"/>
                                          </p:stCondLst>
                                        </p:cTn>
                                        <p:tgtEl>
                                          <p:spTgt spid="154"/>
                                        </p:tgtEl>
                                        <p:attrNameLst>
                                          <p:attrName>style.visibility</p:attrName>
                                        </p:attrNameLst>
                                      </p:cBhvr>
                                      <p:to>
                                        <p:strVal val="visible"/>
                                      </p:to>
                                    </p:set>
                                    <p:anim calcmode="lin" valueType="num">
                                      <p:cBhvr additive="base">
                                        <p:cTn id="76" dur="500" fill="hold"/>
                                        <p:tgtEl>
                                          <p:spTgt spid="154"/>
                                        </p:tgtEl>
                                        <p:attrNameLst>
                                          <p:attrName>ppt_x</p:attrName>
                                        </p:attrNameLst>
                                      </p:cBhvr>
                                      <p:tavLst>
                                        <p:tav tm="0">
                                          <p:val>
                                            <p:strVal val="0-#ppt_w/2"/>
                                          </p:val>
                                        </p:tav>
                                        <p:tav tm="100000">
                                          <p:val>
                                            <p:strVal val="#ppt_x"/>
                                          </p:val>
                                        </p:tav>
                                      </p:tavLst>
                                    </p:anim>
                                    <p:anim calcmode="lin" valueType="num">
                                      <p:cBhvr additive="base">
                                        <p:cTn id="77" dur="500" fill="hold"/>
                                        <p:tgtEl>
                                          <p:spTgt spid="154"/>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8" fill="hold" grpId="0" nodeType="clickEffect">
                                  <p:stCondLst>
                                    <p:cond delay="0"/>
                                  </p:stCondLst>
                                  <p:childTnLst>
                                    <p:set>
                                      <p:cBhvr>
                                        <p:cTn id="81" dur="1" fill="hold">
                                          <p:stCondLst>
                                            <p:cond delay="0"/>
                                          </p:stCondLst>
                                        </p:cTn>
                                        <p:tgtEl>
                                          <p:spTgt spid="159"/>
                                        </p:tgtEl>
                                        <p:attrNameLst>
                                          <p:attrName>style.visibility</p:attrName>
                                        </p:attrNameLst>
                                      </p:cBhvr>
                                      <p:to>
                                        <p:strVal val="visible"/>
                                      </p:to>
                                    </p:set>
                                    <p:anim calcmode="lin" valueType="num">
                                      <p:cBhvr additive="base">
                                        <p:cTn id="82" dur="500" fill="hold"/>
                                        <p:tgtEl>
                                          <p:spTgt spid="159"/>
                                        </p:tgtEl>
                                        <p:attrNameLst>
                                          <p:attrName>ppt_x</p:attrName>
                                        </p:attrNameLst>
                                      </p:cBhvr>
                                      <p:tavLst>
                                        <p:tav tm="0">
                                          <p:val>
                                            <p:strVal val="0-#ppt_w/2"/>
                                          </p:val>
                                        </p:tav>
                                        <p:tav tm="100000">
                                          <p:val>
                                            <p:strVal val="#ppt_x"/>
                                          </p:val>
                                        </p:tav>
                                      </p:tavLst>
                                    </p:anim>
                                    <p:anim calcmode="lin" valueType="num">
                                      <p:cBhvr additive="base">
                                        <p:cTn id="83" dur="500" fill="hold"/>
                                        <p:tgtEl>
                                          <p:spTgt spid="159"/>
                                        </p:tgtEl>
                                        <p:attrNameLst>
                                          <p:attrName>ppt_y</p:attrName>
                                        </p:attrNameLst>
                                      </p:cBhvr>
                                      <p:tavLst>
                                        <p:tav tm="0">
                                          <p:val>
                                            <p:strVal val="#ppt_y"/>
                                          </p:val>
                                        </p:tav>
                                        <p:tav tm="100000">
                                          <p:val>
                                            <p:strVal val="#ppt_y"/>
                                          </p:val>
                                        </p:tav>
                                      </p:tavLst>
                                    </p:anim>
                                  </p:childTnLst>
                                </p:cTn>
                              </p:par>
                              <p:par>
                                <p:cTn id="84" presetID="2" presetClass="entr" presetSubtype="8" fill="hold" grpId="0" nodeType="withEffect">
                                  <p:stCondLst>
                                    <p:cond delay="0"/>
                                  </p:stCondLst>
                                  <p:childTnLst>
                                    <p:set>
                                      <p:cBhvr>
                                        <p:cTn id="85" dur="1" fill="hold">
                                          <p:stCondLst>
                                            <p:cond delay="0"/>
                                          </p:stCondLst>
                                        </p:cTn>
                                        <p:tgtEl>
                                          <p:spTgt spid="160"/>
                                        </p:tgtEl>
                                        <p:attrNameLst>
                                          <p:attrName>style.visibility</p:attrName>
                                        </p:attrNameLst>
                                      </p:cBhvr>
                                      <p:to>
                                        <p:strVal val="visible"/>
                                      </p:to>
                                    </p:set>
                                    <p:anim calcmode="lin" valueType="num">
                                      <p:cBhvr additive="base">
                                        <p:cTn id="86" dur="500" fill="hold"/>
                                        <p:tgtEl>
                                          <p:spTgt spid="160"/>
                                        </p:tgtEl>
                                        <p:attrNameLst>
                                          <p:attrName>ppt_x</p:attrName>
                                        </p:attrNameLst>
                                      </p:cBhvr>
                                      <p:tavLst>
                                        <p:tav tm="0">
                                          <p:val>
                                            <p:strVal val="0-#ppt_w/2"/>
                                          </p:val>
                                        </p:tav>
                                        <p:tav tm="100000">
                                          <p:val>
                                            <p:strVal val="#ppt_x"/>
                                          </p:val>
                                        </p:tav>
                                      </p:tavLst>
                                    </p:anim>
                                    <p:anim calcmode="lin" valueType="num">
                                      <p:cBhvr additive="base">
                                        <p:cTn id="87" dur="500" fill="hold"/>
                                        <p:tgtEl>
                                          <p:spTgt spid="160"/>
                                        </p:tgtEl>
                                        <p:attrNameLst>
                                          <p:attrName>ppt_y</p:attrName>
                                        </p:attrNameLst>
                                      </p:cBhvr>
                                      <p:tavLst>
                                        <p:tav tm="0">
                                          <p:val>
                                            <p:strVal val="#ppt_y"/>
                                          </p:val>
                                        </p:tav>
                                        <p:tav tm="100000">
                                          <p:val>
                                            <p:strVal val="#ppt_y"/>
                                          </p:val>
                                        </p:tav>
                                      </p:tavLst>
                                    </p:anim>
                                  </p:childTnLst>
                                </p:cTn>
                              </p:par>
                              <p:par>
                                <p:cTn id="88" presetID="2" presetClass="entr" presetSubtype="8" fill="hold" grpId="0" nodeType="withEffect">
                                  <p:stCondLst>
                                    <p:cond delay="0"/>
                                  </p:stCondLst>
                                  <p:childTnLst>
                                    <p:set>
                                      <p:cBhvr>
                                        <p:cTn id="89" dur="1" fill="hold">
                                          <p:stCondLst>
                                            <p:cond delay="0"/>
                                          </p:stCondLst>
                                        </p:cTn>
                                        <p:tgtEl>
                                          <p:spTgt spid="161"/>
                                        </p:tgtEl>
                                        <p:attrNameLst>
                                          <p:attrName>style.visibility</p:attrName>
                                        </p:attrNameLst>
                                      </p:cBhvr>
                                      <p:to>
                                        <p:strVal val="visible"/>
                                      </p:to>
                                    </p:set>
                                    <p:anim calcmode="lin" valueType="num">
                                      <p:cBhvr additive="base">
                                        <p:cTn id="90" dur="500" fill="hold"/>
                                        <p:tgtEl>
                                          <p:spTgt spid="161"/>
                                        </p:tgtEl>
                                        <p:attrNameLst>
                                          <p:attrName>ppt_x</p:attrName>
                                        </p:attrNameLst>
                                      </p:cBhvr>
                                      <p:tavLst>
                                        <p:tav tm="0">
                                          <p:val>
                                            <p:strVal val="0-#ppt_w/2"/>
                                          </p:val>
                                        </p:tav>
                                        <p:tav tm="100000">
                                          <p:val>
                                            <p:strVal val="#ppt_x"/>
                                          </p:val>
                                        </p:tav>
                                      </p:tavLst>
                                    </p:anim>
                                    <p:anim calcmode="lin" valueType="num">
                                      <p:cBhvr additive="base">
                                        <p:cTn id="91" dur="500" fill="hold"/>
                                        <p:tgtEl>
                                          <p:spTgt spid="161"/>
                                        </p:tgtEl>
                                        <p:attrNameLst>
                                          <p:attrName>ppt_y</p:attrName>
                                        </p:attrNameLst>
                                      </p:cBhvr>
                                      <p:tavLst>
                                        <p:tav tm="0">
                                          <p:val>
                                            <p:strVal val="#ppt_y"/>
                                          </p:val>
                                        </p:tav>
                                        <p:tav tm="100000">
                                          <p:val>
                                            <p:strVal val="#ppt_y"/>
                                          </p:val>
                                        </p:tav>
                                      </p:tavLst>
                                    </p:anim>
                                  </p:childTnLst>
                                </p:cTn>
                              </p:par>
                              <p:par>
                                <p:cTn id="92" presetID="2" presetClass="entr" presetSubtype="8" fill="hold" grpId="0" nodeType="withEffect">
                                  <p:stCondLst>
                                    <p:cond delay="0"/>
                                  </p:stCondLst>
                                  <p:childTnLst>
                                    <p:set>
                                      <p:cBhvr>
                                        <p:cTn id="93" dur="1" fill="hold">
                                          <p:stCondLst>
                                            <p:cond delay="0"/>
                                          </p:stCondLst>
                                        </p:cTn>
                                        <p:tgtEl>
                                          <p:spTgt spid="162"/>
                                        </p:tgtEl>
                                        <p:attrNameLst>
                                          <p:attrName>style.visibility</p:attrName>
                                        </p:attrNameLst>
                                      </p:cBhvr>
                                      <p:to>
                                        <p:strVal val="visible"/>
                                      </p:to>
                                    </p:set>
                                    <p:anim calcmode="lin" valueType="num">
                                      <p:cBhvr additive="base">
                                        <p:cTn id="94" dur="500" fill="hold"/>
                                        <p:tgtEl>
                                          <p:spTgt spid="162"/>
                                        </p:tgtEl>
                                        <p:attrNameLst>
                                          <p:attrName>ppt_x</p:attrName>
                                        </p:attrNameLst>
                                      </p:cBhvr>
                                      <p:tavLst>
                                        <p:tav tm="0">
                                          <p:val>
                                            <p:strVal val="0-#ppt_w/2"/>
                                          </p:val>
                                        </p:tav>
                                        <p:tav tm="100000">
                                          <p:val>
                                            <p:strVal val="#ppt_x"/>
                                          </p:val>
                                        </p:tav>
                                      </p:tavLst>
                                    </p:anim>
                                    <p:anim calcmode="lin" valueType="num">
                                      <p:cBhvr additive="base">
                                        <p:cTn id="95" dur="500" fill="hold"/>
                                        <p:tgtEl>
                                          <p:spTgt spid="162"/>
                                        </p:tgtEl>
                                        <p:attrNameLst>
                                          <p:attrName>ppt_y</p:attrName>
                                        </p:attrNameLst>
                                      </p:cBhvr>
                                      <p:tavLst>
                                        <p:tav tm="0">
                                          <p:val>
                                            <p:strVal val="#ppt_y"/>
                                          </p:val>
                                        </p:tav>
                                        <p:tav tm="100000">
                                          <p:val>
                                            <p:strVal val="#ppt_y"/>
                                          </p:val>
                                        </p:tav>
                                      </p:tavLst>
                                    </p:anim>
                                  </p:childTnLst>
                                </p:cTn>
                              </p:par>
                              <p:par>
                                <p:cTn id="96" presetID="2" presetClass="entr" presetSubtype="8" fill="hold" grpId="0" nodeType="withEffect">
                                  <p:stCondLst>
                                    <p:cond delay="0"/>
                                  </p:stCondLst>
                                  <p:childTnLst>
                                    <p:set>
                                      <p:cBhvr>
                                        <p:cTn id="97" dur="1" fill="hold">
                                          <p:stCondLst>
                                            <p:cond delay="0"/>
                                          </p:stCondLst>
                                        </p:cTn>
                                        <p:tgtEl>
                                          <p:spTgt spid="163"/>
                                        </p:tgtEl>
                                        <p:attrNameLst>
                                          <p:attrName>style.visibility</p:attrName>
                                        </p:attrNameLst>
                                      </p:cBhvr>
                                      <p:to>
                                        <p:strVal val="visible"/>
                                      </p:to>
                                    </p:set>
                                    <p:anim calcmode="lin" valueType="num">
                                      <p:cBhvr additive="base">
                                        <p:cTn id="98" dur="500" fill="hold"/>
                                        <p:tgtEl>
                                          <p:spTgt spid="163"/>
                                        </p:tgtEl>
                                        <p:attrNameLst>
                                          <p:attrName>ppt_x</p:attrName>
                                        </p:attrNameLst>
                                      </p:cBhvr>
                                      <p:tavLst>
                                        <p:tav tm="0">
                                          <p:val>
                                            <p:strVal val="0-#ppt_w/2"/>
                                          </p:val>
                                        </p:tav>
                                        <p:tav tm="100000">
                                          <p:val>
                                            <p:strVal val="#ppt_x"/>
                                          </p:val>
                                        </p:tav>
                                      </p:tavLst>
                                    </p:anim>
                                    <p:anim calcmode="lin" valueType="num">
                                      <p:cBhvr additive="base">
                                        <p:cTn id="99" dur="500" fill="hold"/>
                                        <p:tgtEl>
                                          <p:spTgt spid="163"/>
                                        </p:tgtEl>
                                        <p:attrNameLst>
                                          <p:attrName>ppt_y</p:attrName>
                                        </p:attrNameLst>
                                      </p:cBhvr>
                                      <p:tavLst>
                                        <p:tav tm="0">
                                          <p:val>
                                            <p:strVal val="#ppt_y"/>
                                          </p:val>
                                        </p:tav>
                                        <p:tav tm="100000">
                                          <p:val>
                                            <p:strVal val="#ppt_y"/>
                                          </p:val>
                                        </p:tav>
                                      </p:tavLst>
                                    </p:anim>
                                  </p:childTnLst>
                                </p:cTn>
                              </p:par>
                              <p:par>
                                <p:cTn id="100" presetID="2" presetClass="entr" presetSubtype="8" fill="hold" grpId="0" nodeType="withEffect">
                                  <p:stCondLst>
                                    <p:cond delay="0"/>
                                  </p:stCondLst>
                                  <p:childTnLst>
                                    <p:set>
                                      <p:cBhvr>
                                        <p:cTn id="101" dur="1" fill="hold">
                                          <p:stCondLst>
                                            <p:cond delay="0"/>
                                          </p:stCondLst>
                                        </p:cTn>
                                        <p:tgtEl>
                                          <p:spTgt spid="164"/>
                                        </p:tgtEl>
                                        <p:attrNameLst>
                                          <p:attrName>style.visibility</p:attrName>
                                        </p:attrNameLst>
                                      </p:cBhvr>
                                      <p:to>
                                        <p:strVal val="visible"/>
                                      </p:to>
                                    </p:set>
                                    <p:anim calcmode="lin" valueType="num">
                                      <p:cBhvr additive="base">
                                        <p:cTn id="102" dur="500" fill="hold"/>
                                        <p:tgtEl>
                                          <p:spTgt spid="164"/>
                                        </p:tgtEl>
                                        <p:attrNameLst>
                                          <p:attrName>ppt_x</p:attrName>
                                        </p:attrNameLst>
                                      </p:cBhvr>
                                      <p:tavLst>
                                        <p:tav tm="0">
                                          <p:val>
                                            <p:strVal val="0-#ppt_w/2"/>
                                          </p:val>
                                        </p:tav>
                                        <p:tav tm="100000">
                                          <p:val>
                                            <p:strVal val="#ppt_x"/>
                                          </p:val>
                                        </p:tav>
                                      </p:tavLst>
                                    </p:anim>
                                    <p:anim calcmode="lin" valueType="num">
                                      <p:cBhvr additive="base">
                                        <p:cTn id="103" dur="500" fill="hold"/>
                                        <p:tgtEl>
                                          <p:spTgt spid="164"/>
                                        </p:tgtEl>
                                        <p:attrNameLst>
                                          <p:attrName>ppt_y</p:attrName>
                                        </p:attrNameLst>
                                      </p:cBhvr>
                                      <p:tavLst>
                                        <p:tav tm="0">
                                          <p:val>
                                            <p:strVal val="#ppt_y"/>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65"/>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6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67"/>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68"/>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169"/>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170"/>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2" presetClass="entr" presetSubtype="8" fill="hold" grpId="0" nodeType="clickEffect">
                                  <p:stCondLst>
                                    <p:cond delay="0"/>
                                  </p:stCondLst>
                                  <p:childTnLst>
                                    <p:set>
                                      <p:cBhvr>
                                        <p:cTn id="121" dur="1" fill="hold">
                                          <p:stCondLst>
                                            <p:cond delay="0"/>
                                          </p:stCondLst>
                                        </p:cTn>
                                        <p:tgtEl>
                                          <p:spTgt spid="182"/>
                                        </p:tgtEl>
                                        <p:attrNameLst>
                                          <p:attrName>style.visibility</p:attrName>
                                        </p:attrNameLst>
                                      </p:cBhvr>
                                      <p:to>
                                        <p:strVal val="visible"/>
                                      </p:to>
                                    </p:set>
                                    <p:anim calcmode="lin" valueType="num">
                                      <p:cBhvr additive="base">
                                        <p:cTn id="122" dur="500" fill="hold"/>
                                        <p:tgtEl>
                                          <p:spTgt spid="182"/>
                                        </p:tgtEl>
                                        <p:attrNameLst>
                                          <p:attrName>ppt_x</p:attrName>
                                        </p:attrNameLst>
                                      </p:cBhvr>
                                      <p:tavLst>
                                        <p:tav tm="0">
                                          <p:val>
                                            <p:strVal val="0-#ppt_w/2"/>
                                          </p:val>
                                        </p:tav>
                                        <p:tav tm="100000">
                                          <p:val>
                                            <p:strVal val="#ppt_x"/>
                                          </p:val>
                                        </p:tav>
                                      </p:tavLst>
                                    </p:anim>
                                    <p:anim calcmode="lin" valueType="num">
                                      <p:cBhvr additive="base">
                                        <p:cTn id="123" dur="500" fill="hold"/>
                                        <p:tgtEl>
                                          <p:spTgt spid="1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139" grpId="0" animBg="1"/>
      <p:bldP spid="140" grpId="0"/>
      <p:bldP spid="141" grpId="0"/>
      <p:bldP spid="142" grpId="0" animBg="1"/>
      <p:bldP spid="143" grpId="0"/>
      <p:bldP spid="144" grpId="0" animBg="1"/>
      <p:bldP spid="145" grpId="0"/>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p:bldP spid="157" grpId="0"/>
      <p:bldP spid="158" grpId="0"/>
      <p:bldP spid="159" grpId="0" animBg="1"/>
      <p:bldP spid="160" grpId="0" animBg="1"/>
      <p:bldP spid="161" grpId="0" animBg="1"/>
      <p:bldP spid="162" grpId="0"/>
      <p:bldP spid="163" grpId="0"/>
      <p:bldP spid="164" grpId="0"/>
      <p:bldP spid="165" grpId="0"/>
      <p:bldP spid="166" grpId="0" animBg="1"/>
      <p:bldP spid="167" grpId="0" animBg="1"/>
      <p:bldP spid="168" grpId="0" animBg="1"/>
      <p:bldP spid="169" grpId="0" animBg="1"/>
      <p:bldP spid="170" grpId="0" animBg="1"/>
      <p:bldP spid="182" grpId="0"/>
      <p:bldP spid="18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80628"/>
            <a:ext cx="8229600" cy="1143000"/>
          </a:xfrm>
        </p:spPr>
        <p:txBody>
          <a:bodyPr>
            <a:normAutofit/>
          </a:bodyPr>
          <a:lstStyle/>
          <a:p>
            <a:r>
              <a:rPr lang="hu-HU" dirty="0" smtClean="0">
                <a:solidFill>
                  <a:srgbClr val="FF0000"/>
                </a:solidFill>
              </a:rPr>
              <a:t>Per-pixel </a:t>
            </a:r>
            <a:r>
              <a:rPr lang="en-US" dirty="0" smtClean="0">
                <a:solidFill>
                  <a:srgbClr val="FF0000"/>
                </a:solidFill>
              </a:rPr>
              <a:t>shading: </a:t>
            </a:r>
            <a:r>
              <a:rPr lang="hu-HU" dirty="0" err="1" smtClean="0">
                <a:solidFill>
                  <a:srgbClr val="FF0000"/>
                </a:solidFill>
              </a:rPr>
              <a:t>Vertex</a:t>
            </a:r>
            <a:r>
              <a:rPr lang="hu-HU" dirty="0" smtClean="0">
                <a:solidFill>
                  <a:srgbClr val="FF0000"/>
                </a:solidFill>
              </a:rPr>
              <a:t> </a:t>
            </a:r>
            <a:r>
              <a:rPr lang="hu-HU" dirty="0" err="1" smtClean="0">
                <a:solidFill>
                  <a:srgbClr val="FF0000"/>
                </a:solidFill>
              </a:rPr>
              <a:t>shader</a:t>
            </a:r>
            <a:endParaRPr lang="en-US" dirty="0">
              <a:solidFill>
                <a:srgbClr val="FF0000"/>
              </a:solidFill>
            </a:endParaRPr>
          </a:p>
        </p:txBody>
      </p:sp>
      <p:sp>
        <p:nvSpPr>
          <p:cNvPr id="3" name="Szövegdoboz 2"/>
          <p:cNvSpPr txBox="1"/>
          <p:nvPr/>
        </p:nvSpPr>
        <p:spPr>
          <a:xfrm>
            <a:off x="2349" y="1164134"/>
            <a:ext cx="9143999" cy="5647700"/>
          </a:xfrm>
          <a:prstGeom prst="rect">
            <a:avLst/>
          </a:prstGeom>
          <a:solidFill>
            <a:schemeClr val="accent6">
              <a:lumMod val="20000"/>
              <a:lumOff val="80000"/>
            </a:schemeClr>
          </a:solidFill>
          <a:ln>
            <a:solidFill>
              <a:schemeClr val="tx1"/>
            </a:solidFill>
          </a:ln>
        </p:spPr>
        <p:txBody>
          <a:bodyPr wrap="square" rtlCol="0">
            <a:spAutoFit/>
          </a:bodyPr>
          <a:lstStyle/>
          <a:p>
            <a:r>
              <a:rPr lang="en-US" b="1" dirty="0">
                <a:latin typeface="Courier New" panose="02070309020205020404" pitchFamily="49" charset="0"/>
                <a:cs typeface="Courier New" panose="02070309020205020404" pitchFamily="49" charset="0"/>
              </a:rPr>
              <a:t>uniform mat4  MVP, M, </a:t>
            </a:r>
            <a:r>
              <a:rPr lang="en-US" b="1" dirty="0" err="1">
                <a:latin typeface="Courier New" panose="02070309020205020404" pitchFamily="49" charset="0"/>
                <a:cs typeface="Courier New" panose="02070309020205020404" pitchFamily="49" charset="0"/>
              </a:rPr>
              <a:t>Minv</a:t>
            </a:r>
            <a:r>
              <a:rPr lang="en-US" b="1" dirty="0">
                <a:latin typeface="Courier New" panose="02070309020205020404" pitchFamily="49" charset="0"/>
                <a:cs typeface="Courier New" panose="02070309020205020404" pitchFamily="49" charset="0"/>
              </a:rPr>
              <a:t>; // MVP, Model, Model-inverse</a:t>
            </a:r>
          </a:p>
          <a:p>
            <a:r>
              <a:rPr lang="en-US" b="1" dirty="0">
                <a:latin typeface="Courier New" panose="02070309020205020404" pitchFamily="49" charset="0"/>
                <a:cs typeface="Courier New" panose="02070309020205020404" pitchFamily="49" charset="0"/>
              </a:rPr>
              <a:t>uniform vec4  </a:t>
            </a:r>
            <a:r>
              <a:rPr lang="en-US" b="1" dirty="0" err="1">
                <a:latin typeface="Courier New" panose="02070309020205020404" pitchFamily="49" charset="0"/>
                <a:cs typeface="Courier New" panose="02070309020205020404" pitchFamily="49" charset="0"/>
              </a:rPr>
              <a:t>wLiPos</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 of light source </a:t>
            </a:r>
          </a:p>
          <a:p>
            <a:r>
              <a:rPr lang="en-US" b="1" dirty="0">
                <a:latin typeface="Courier New" panose="02070309020205020404" pitchFamily="49" charset="0"/>
                <a:cs typeface="Courier New" panose="02070309020205020404" pitchFamily="49" charset="0"/>
              </a:rPr>
              <a:t>uniform vec3  </a:t>
            </a:r>
            <a:r>
              <a:rPr lang="en-US" b="1" dirty="0" err="1">
                <a:latin typeface="Courier New" panose="02070309020205020404" pitchFamily="49" charset="0"/>
                <a:cs typeface="Courier New" panose="02070309020205020404" pitchFamily="49" charset="0"/>
              </a:rPr>
              <a:t>wEye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pos</a:t>
            </a:r>
            <a:r>
              <a:rPr lang="en-US" b="1" dirty="0">
                <a:latin typeface="Courier New" panose="02070309020205020404" pitchFamily="49" charset="0"/>
                <a:cs typeface="Courier New" panose="02070309020205020404" pitchFamily="49" charset="0"/>
              </a:rPr>
              <a:t> of eye</a:t>
            </a:r>
          </a:p>
          <a:p>
            <a:endParaRPr lang="en-US" sz="10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layout(location = 0) in </a:t>
            </a:r>
            <a:r>
              <a:rPr lang="en-US" b="1" dirty="0" smtClean="0">
                <a:latin typeface="Courier New" panose="02070309020205020404" pitchFamily="49" charset="0"/>
                <a:cs typeface="Courier New" panose="02070309020205020404" pitchFamily="49" charset="0"/>
              </a:rPr>
              <a:t>vec3 </a:t>
            </a:r>
            <a:r>
              <a:rPr lang="en-US" b="1" dirty="0" err="1" smtClean="0">
                <a:latin typeface="Courier New" panose="02070309020205020404" pitchFamily="49" charset="0"/>
                <a:cs typeface="Courier New" panose="02070309020205020404" pitchFamily="49" charset="0"/>
              </a:rPr>
              <a:t>vtxPos</a:t>
            </a:r>
            <a:r>
              <a:rPr lang="en-US" b="1" dirty="0">
                <a:latin typeface="Courier New" panose="02070309020205020404" pitchFamily="49" charset="0"/>
                <a:cs typeface="Courier New" panose="02070309020205020404" pitchFamily="49" charset="0"/>
              </a:rPr>
              <a:t>; </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model</a:t>
            </a:r>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sp</a:t>
            </a:r>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pos</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layout(location = </a:t>
            </a:r>
            <a:r>
              <a:rPr lang="hu-HU" b="1" dirty="0" smtClean="0">
                <a:latin typeface="Courier New" panose="02070309020205020404" pitchFamily="49" charset="0"/>
                <a:cs typeface="Courier New" panose="02070309020205020404" pitchFamily="49" charset="0"/>
              </a:rPr>
              <a:t>1</a:t>
            </a:r>
            <a:r>
              <a:rPr lang="en-US" b="1" dirty="0" smtClean="0">
                <a:latin typeface="Courier New" panose="02070309020205020404" pitchFamily="49" charset="0"/>
                <a:cs typeface="Courier New" panose="02070309020205020404" pitchFamily="49" charset="0"/>
              </a:rPr>
              <a:t>) in</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vec3 </a:t>
            </a:r>
            <a:r>
              <a:rPr lang="en-US" b="1" dirty="0" err="1" smtClean="0">
                <a:latin typeface="Courier New" panose="02070309020205020404" pitchFamily="49" charset="0"/>
                <a:cs typeface="Courier New" panose="02070309020205020404" pitchFamily="49" charset="0"/>
              </a:rPr>
              <a:t>vtxNorm</a:t>
            </a:r>
            <a:r>
              <a:rPr lang="en-US" b="1" dirty="0" smtClean="0">
                <a:latin typeface="Courier New" panose="02070309020205020404" pitchFamily="49" charset="0"/>
                <a:cs typeface="Courier New" panose="02070309020205020404" pitchFamily="49" charset="0"/>
              </a:rPr>
              <a:t>;</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model</a:t>
            </a:r>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sp</a:t>
            </a:r>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normal</a:t>
            </a:r>
            <a:endParaRPr lang="en-US" b="1" dirty="0">
              <a:latin typeface="Courier New" panose="02070309020205020404" pitchFamily="49" charset="0"/>
              <a:cs typeface="Courier New" panose="02070309020205020404" pitchFamily="49" charset="0"/>
            </a:endParaRPr>
          </a:p>
          <a:p>
            <a:endParaRPr lang="en-US" sz="11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out vec3 </a:t>
            </a:r>
            <a:r>
              <a:rPr lang="en-US" b="1" dirty="0" err="1">
                <a:latin typeface="Courier New" panose="02070309020205020404" pitchFamily="49" charset="0"/>
                <a:cs typeface="Courier New" panose="02070309020205020404" pitchFamily="49" charset="0"/>
              </a:rPr>
              <a:t>wNormal</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normal in world space</a:t>
            </a:r>
          </a:p>
          <a:p>
            <a:r>
              <a:rPr lang="en-US" b="1" dirty="0">
                <a:latin typeface="Courier New" panose="02070309020205020404" pitchFamily="49" charset="0"/>
                <a:cs typeface="Courier New" panose="02070309020205020404" pitchFamily="49" charset="0"/>
              </a:rPr>
              <a:t>out vec3 </a:t>
            </a:r>
            <a:r>
              <a:rPr lang="en-US" b="1" dirty="0" err="1">
                <a:latin typeface="Courier New" panose="02070309020205020404" pitchFamily="49" charset="0"/>
                <a:cs typeface="Courier New" panose="02070309020205020404" pitchFamily="49" charset="0"/>
              </a:rPr>
              <a:t>wView</a:t>
            </a:r>
            <a:r>
              <a:rPr lang="en-US" b="1" dirty="0">
                <a:latin typeface="Courier New" panose="02070309020205020404" pitchFamily="49" charset="0"/>
                <a:cs typeface="Courier New" panose="02070309020205020404" pitchFamily="49" charset="0"/>
              </a:rPr>
              <a:t>;             // view in world space</a:t>
            </a:r>
          </a:p>
          <a:p>
            <a:r>
              <a:rPr lang="en-US" b="1" dirty="0">
                <a:latin typeface="Courier New" panose="02070309020205020404" pitchFamily="49" charset="0"/>
                <a:cs typeface="Courier New" panose="02070309020205020404" pitchFamily="49" charset="0"/>
              </a:rPr>
              <a:t>out vec3 </a:t>
            </a:r>
            <a:r>
              <a:rPr lang="en-US" b="1" dirty="0" err="1">
                <a:latin typeface="Courier New" panose="02070309020205020404" pitchFamily="49" charset="0"/>
                <a:cs typeface="Courier New" panose="02070309020205020404" pitchFamily="49" charset="0"/>
              </a:rPr>
              <a:t>wLight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 </a:t>
            </a:r>
            <a:r>
              <a:rPr lang="en-US" b="1" dirty="0">
                <a:latin typeface="Courier New" panose="02070309020205020404" pitchFamily="49" charset="0"/>
                <a:cs typeface="Courier New" panose="02070309020205020404" pitchFamily="49" charset="0"/>
              </a:rPr>
              <a:t>light </a:t>
            </a:r>
            <a:r>
              <a:rPr lang="en-US" b="1" dirty="0" err="1">
                <a:latin typeface="Courier New" panose="02070309020205020404" pitchFamily="49" charset="0"/>
                <a:cs typeface="Courier New" panose="02070309020205020404" pitchFamily="49" charset="0"/>
              </a:rPr>
              <a:t>dir</a:t>
            </a:r>
            <a:r>
              <a:rPr lang="en-US" b="1" dirty="0">
                <a:latin typeface="Courier New" panose="02070309020205020404" pitchFamily="49" charset="0"/>
                <a:cs typeface="Courier New" panose="02070309020205020404" pitchFamily="49" charset="0"/>
              </a:rPr>
              <a:t> in world space</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gl_Position</a:t>
            </a:r>
            <a:r>
              <a:rPr lang="en-US" b="1" dirty="0">
                <a:latin typeface="Courier New" panose="02070309020205020404" pitchFamily="49" charset="0"/>
                <a:cs typeface="Courier New" panose="02070309020205020404" pitchFamily="49" charset="0"/>
              </a:rPr>
              <a:t> = vec4(</a:t>
            </a:r>
            <a:r>
              <a:rPr lang="en-US" b="1" dirty="0" err="1">
                <a:latin typeface="Courier New" panose="02070309020205020404" pitchFamily="49" charset="0"/>
                <a:cs typeface="Courier New" panose="02070309020205020404" pitchFamily="49" charset="0"/>
              </a:rPr>
              <a:t>vtxPos</a:t>
            </a:r>
            <a:r>
              <a:rPr lang="en-US" b="1" dirty="0">
                <a:latin typeface="Courier New" panose="02070309020205020404" pitchFamily="49" charset="0"/>
                <a:cs typeface="Courier New" panose="02070309020205020404" pitchFamily="49" charset="0"/>
              </a:rPr>
              <a:t>, 1) * MVP; // to NDC</a:t>
            </a:r>
          </a:p>
          <a:p>
            <a:endParaRPr lang="en-US" b="1" dirty="0">
              <a:latin typeface="Courier New" panose="02070309020205020404" pitchFamily="49" charset="0"/>
              <a:cs typeface="Courier New" panose="02070309020205020404" pitchFamily="49" charset="0"/>
            </a:endParaRPr>
          </a:p>
          <a:p>
            <a:r>
              <a:rPr lang="es-ES" b="1" dirty="0">
                <a:latin typeface="Courier New" panose="02070309020205020404" pitchFamily="49" charset="0"/>
                <a:cs typeface="Courier New" panose="02070309020205020404" pitchFamily="49" charset="0"/>
              </a:rPr>
              <a:t>   vec4 wPos = vec4(vtxPos, 1) * M;</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wLight</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wLiPos.xyz</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wPos.w</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wPos.xyz</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wLiPos.w</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wView</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wEye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wPos.w</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wPos.xyz</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wNormal</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Minv</a:t>
            </a:r>
            <a:r>
              <a:rPr lang="en-US" b="1" dirty="0">
                <a:latin typeface="Courier New" panose="02070309020205020404" pitchFamily="49" charset="0"/>
                <a:cs typeface="Courier New" panose="02070309020205020404" pitchFamily="49" charset="0"/>
              </a:rPr>
              <a:t> * vec4(</a:t>
            </a:r>
            <a:r>
              <a:rPr lang="en-US" b="1" dirty="0" err="1">
                <a:latin typeface="Courier New" panose="02070309020205020404" pitchFamily="49" charset="0"/>
                <a:cs typeface="Courier New" panose="02070309020205020404" pitchFamily="49" charset="0"/>
              </a:rPr>
              <a:t>vtxNorm</a:t>
            </a:r>
            <a:r>
              <a:rPr lang="en-US" b="1" dirty="0">
                <a:latin typeface="Courier New" panose="02070309020205020404" pitchFamily="49" charset="0"/>
                <a:cs typeface="Courier New" panose="02070309020205020404" pitchFamily="49" charset="0"/>
              </a:rPr>
              <a:t>, 0)).xyz;</a:t>
            </a:r>
          </a:p>
          <a:p>
            <a:r>
              <a:rPr lang="en-US" b="1" dirty="0">
                <a:latin typeface="Courier New" panose="02070309020205020404" pitchFamily="49" charset="0"/>
                <a:cs typeface="Courier New" panose="02070309020205020404" pitchFamily="49" charset="0"/>
              </a:rPr>
              <a:t>}</a:t>
            </a:r>
          </a:p>
        </p:txBody>
      </p:sp>
      <p:sp>
        <p:nvSpPr>
          <p:cNvPr id="4" name="Téglalap 3"/>
          <p:cNvSpPr/>
          <p:nvPr/>
        </p:nvSpPr>
        <p:spPr>
          <a:xfrm>
            <a:off x="2015716" y="5445224"/>
            <a:ext cx="6516724" cy="400110"/>
          </a:xfrm>
          <a:prstGeom prst="rect">
            <a:avLst/>
          </a:prstGeom>
          <a:solidFill>
            <a:schemeClr val="accent6">
              <a:lumMod val="20000"/>
              <a:lumOff val="80000"/>
            </a:schemeClr>
          </a:solidFill>
        </p:spPr>
        <p:txBody>
          <a:bodyPr wrap="square">
            <a:spAutoFit/>
          </a:bodyPr>
          <a:lstStyle/>
          <a:p>
            <a:r>
              <a:rPr lang="en-US" b="1" dirty="0" err="1" smtClean="0">
                <a:solidFill>
                  <a:srgbClr val="FF0000"/>
                </a:solidFill>
                <a:latin typeface="Courier New" panose="02070309020205020404" pitchFamily="49" charset="0"/>
                <a:cs typeface="Courier New" panose="02070309020205020404" pitchFamily="49" charset="0"/>
              </a:rPr>
              <a:t>wLiPos.xyz</a:t>
            </a:r>
            <a:r>
              <a:rPr lang="hu-HU" b="1" dirty="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wLiPos.w</a:t>
            </a:r>
            <a:r>
              <a:rPr lang="hu-HU" b="1" dirty="0">
                <a:solidFill>
                  <a:srgbClr val="FF0000"/>
                </a:solidFill>
                <a:latin typeface="Courier New" panose="02070309020205020404" pitchFamily="49" charset="0"/>
                <a:cs typeface="Courier New" panose="02070309020205020404" pitchFamily="49" charset="0"/>
              </a:rPr>
              <a:t> </a:t>
            </a:r>
            <a:r>
              <a:rPr lang="hu-HU" b="1" dirty="0" smtClean="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wPos.xyz</a:t>
            </a:r>
            <a:r>
              <a:rPr lang="hu-HU" b="1" dirty="0" smtClean="0">
                <a:solidFill>
                  <a:srgbClr val="FF0000"/>
                </a:solidFill>
                <a:latin typeface="Courier New" panose="02070309020205020404" pitchFamily="49" charset="0"/>
                <a:cs typeface="Courier New" panose="02070309020205020404" pitchFamily="49" charset="0"/>
              </a:rPr>
              <a:t>/</a:t>
            </a:r>
            <a:r>
              <a:rPr lang="en-US" b="1" dirty="0" err="1" smtClean="0">
                <a:solidFill>
                  <a:srgbClr val="FF0000"/>
                </a:solidFill>
                <a:latin typeface="Courier New" panose="02070309020205020404" pitchFamily="49" charset="0"/>
                <a:cs typeface="Courier New" panose="02070309020205020404" pitchFamily="49" charset="0"/>
              </a:rPr>
              <a:t>wPos.w</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16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2"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1+ppt_w/2"/>
                                          </p:val>
                                        </p:tav>
                                      </p:tavLst>
                                    </p:anim>
                                    <p:anim calcmode="lin" valueType="num">
                                      <p:cBhvr additive="base">
                                        <p:cTn id="7" dur="500"/>
                                        <p:tgtEl>
                                          <p:spTgt spid="4"/>
                                        </p:tgtEl>
                                        <p:attrNameLst>
                                          <p:attrName>ppt_y</p:attrName>
                                        </p:attrNameLst>
                                      </p:cBhvr>
                                      <p:tavLst>
                                        <p:tav tm="0">
                                          <p:val>
                                            <p:strVal val="ppt_y"/>
                                          </p:val>
                                        </p:tav>
                                        <p:tav tm="100000">
                                          <p:val>
                                            <p:strVal val="ppt_y"/>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1" y="0"/>
            <a:ext cx="8229600" cy="1143000"/>
          </a:xfrm>
        </p:spPr>
        <p:txBody>
          <a:bodyPr/>
          <a:lstStyle/>
          <a:p>
            <a:r>
              <a:rPr lang="en-US" dirty="0" smtClean="0">
                <a:solidFill>
                  <a:srgbClr val="FF0000"/>
                </a:solidFill>
              </a:rPr>
              <a:t>Per-pixel shading: Pixel </a:t>
            </a:r>
            <a:r>
              <a:rPr lang="en-US" dirty="0" err="1" smtClean="0">
                <a:solidFill>
                  <a:srgbClr val="FF0000"/>
                </a:solidFill>
              </a:rPr>
              <a:t>shader</a:t>
            </a:r>
            <a:endParaRPr lang="en-US" dirty="0">
              <a:solidFill>
                <a:srgbClr val="FF0000"/>
              </a:solidFill>
            </a:endParaRPr>
          </a:p>
        </p:txBody>
      </p:sp>
      <p:sp>
        <p:nvSpPr>
          <p:cNvPr id="3" name="Szövegdoboz 2"/>
          <p:cNvSpPr txBox="1"/>
          <p:nvPr/>
        </p:nvSpPr>
        <p:spPr>
          <a:xfrm>
            <a:off x="1" y="1212133"/>
            <a:ext cx="9144000" cy="5709255"/>
          </a:xfrm>
          <a:prstGeom prst="rect">
            <a:avLst/>
          </a:prstGeom>
          <a:solidFill>
            <a:schemeClr val="accent6">
              <a:lumMod val="20000"/>
              <a:lumOff val="80000"/>
            </a:schemeClr>
          </a:solidFill>
          <a:ln>
            <a:solidFill>
              <a:schemeClr val="tx1"/>
            </a:solidFill>
          </a:ln>
        </p:spPr>
        <p:txBody>
          <a:bodyPr wrap="square" rtlCol="0">
            <a:spAutoFit/>
          </a:bodyPr>
          <a:lstStyle/>
          <a:p>
            <a:r>
              <a:rPr lang="fr-FR" b="1" dirty="0">
                <a:latin typeface="Courier New" panose="02070309020205020404" pitchFamily="49" charset="0"/>
                <a:cs typeface="Courier New" panose="02070309020205020404" pitchFamily="49" charset="0"/>
              </a:rPr>
              <a:t>uniform vec3 kd, ks, ka</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diffuse, specular, ambient ref</a:t>
            </a:r>
          </a:p>
          <a:p>
            <a:r>
              <a:rPr lang="fr-FR" b="1" dirty="0">
                <a:latin typeface="Courier New" panose="02070309020205020404" pitchFamily="49" charset="0"/>
                <a:cs typeface="Courier New" panose="02070309020205020404" pitchFamily="49" charset="0"/>
              </a:rPr>
              <a:t>uniform vec3 La, Le;    </a:t>
            </a:r>
            <a:r>
              <a:rPr lang="fr-FR" b="1" dirty="0" smtClean="0">
                <a:latin typeface="Courier New" panose="02070309020205020404" pitchFamily="49" charset="0"/>
                <a:cs typeface="Courier New" panose="02070309020205020404" pitchFamily="49" charset="0"/>
              </a:rPr>
              <a:t>// </a:t>
            </a:r>
            <a:r>
              <a:rPr lang="fr-FR" b="1" dirty="0">
                <a:latin typeface="Courier New" panose="02070309020205020404" pitchFamily="49" charset="0"/>
                <a:cs typeface="Courier New" panose="02070309020205020404" pitchFamily="49" charset="0"/>
              </a:rPr>
              <a:t>ambient and point </a:t>
            </a:r>
            <a:r>
              <a:rPr lang="fr-FR" b="1" dirty="0" smtClean="0">
                <a:latin typeface="Courier New" panose="02070309020205020404" pitchFamily="49" charset="0"/>
                <a:cs typeface="Courier New" panose="02070309020205020404" pitchFamily="49" charset="0"/>
              </a:rPr>
              <a:t>source rad</a:t>
            </a:r>
            <a:endParaRPr lang="fr-FR"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uniform float shine;    </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shininess for specular ref</a:t>
            </a:r>
          </a:p>
          <a:p>
            <a:endParaRPr lang="en-US" sz="4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  vec3 </a:t>
            </a:r>
            <a:r>
              <a:rPr lang="en-US" b="1" dirty="0" err="1">
                <a:latin typeface="Courier New" panose="02070309020205020404" pitchFamily="49" charset="0"/>
                <a:cs typeface="Courier New" panose="02070309020205020404" pitchFamily="49" charset="0"/>
              </a:rPr>
              <a:t>wNormal</a:t>
            </a:r>
            <a:r>
              <a:rPr lang="en-US" b="1" dirty="0">
                <a:latin typeface="Courier New" panose="02070309020205020404" pitchFamily="49" charset="0"/>
                <a:cs typeface="Courier New" panose="02070309020205020404" pitchFamily="49" charset="0"/>
              </a:rPr>
              <a:t>;       // interpolated world </a:t>
            </a:r>
            <a:r>
              <a:rPr lang="en-US" b="1" dirty="0" err="1">
                <a:latin typeface="Courier New" panose="02070309020205020404" pitchFamily="49" charset="0"/>
                <a:cs typeface="Courier New" panose="02070309020205020404" pitchFamily="49" charset="0"/>
              </a:rPr>
              <a:t>sp</a:t>
            </a:r>
            <a:r>
              <a:rPr lang="en-US" b="1" dirty="0">
                <a:latin typeface="Courier New" panose="02070309020205020404" pitchFamily="49" charset="0"/>
                <a:cs typeface="Courier New" panose="02070309020205020404" pitchFamily="49" charset="0"/>
              </a:rPr>
              <a:t> normal</a:t>
            </a:r>
          </a:p>
          <a:p>
            <a:r>
              <a:rPr lang="en-US" b="1" dirty="0">
                <a:latin typeface="Courier New" panose="02070309020205020404" pitchFamily="49" charset="0"/>
                <a:cs typeface="Courier New" panose="02070309020205020404" pitchFamily="49" charset="0"/>
              </a:rPr>
              <a:t>in  vec3 </a:t>
            </a:r>
            <a:r>
              <a:rPr lang="en-US" b="1" dirty="0" err="1">
                <a:latin typeface="Courier New" panose="02070309020205020404" pitchFamily="49" charset="0"/>
                <a:cs typeface="Courier New" panose="02070309020205020404" pitchFamily="49" charset="0"/>
              </a:rPr>
              <a:t>wView</a:t>
            </a:r>
            <a:r>
              <a:rPr lang="en-US" b="1" dirty="0">
                <a:latin typeface="Courier New" panose="02070309020205020404" pitchFamily="49" charset="0"/>
                <a:cs typeface="Courier New" panose="02070309020205020404" pitchFamily="49" charset="0"/>
              </a:rPr>
              <a:t>;         // interpolated world </a:t>
            </a:r>
            <a:r>
              <a:rPr lang="en-US" b="1" dirty="0" err="1">
                <a:latin typeface="Courier New" panose="02070309020205020404" pitchFamily="49" charset="0"/>
                <a:cs typeface="Courier New" panose="02070309020205020404" pitchFamily="49" charset="0"/>
              </a:rPr>
              <a:t>sp</a:t>
            </a:r>
            <a:r>
              <a:rPr lang="en-US" b="1" dirty="0">
                <a:latin typeface="Courier New" panose="02070309020205020404" pitchFamily="49" charset="0"/>
                <a:cs typeface="Courier New" panose="02070309020205020404" pitchFamily="49" charset="0"/>
              </a:rPr>
              <a:t> view</a:t>
            </a:r>
          </a:p>
          <a:p>
            <a:r>
              <a:rPr lang="en-US" b="1" dirty="0">
                <a:latin typeface="Courier New" panose="02070309020205020404" pitchFamily="49" charset="0"/>
                <a:cs typeface="Courier New" panose="02070309020205020404" pitchFamily="49" charset="0"/>
              </a:rPr>
              <a:t>in  vec3 </a:t>
            </a:r>
            <a:r>
              <a:rPr lang="en-US" b="1" dirty="0" err="1">
                <a:latin typeface="Courier New" panose="02070309020205020404" pitchFamily="49" charset="0"/>
                <a:cs typeface="Courier New" panose="02070309020205020404" pitchFamily="49" charset="0"/>
              </a:rPr>
              <a:t>wLight</a:t>
            </a:r>
            <a:r>
              <a:rPr lang="en-US" b="1" dirty="0">
                <a:latin typeface="Courier New" panose="02070309020205020404" pitchFamily="49" charset="0"/>
                <a:cs typeface="Courier New" panose="02070309020205020404" pitchFamily="49" charset="0"/>
              </a:rPr>
              <a:t>;        // interpolated world </a:t>
            </a:r>
            <a:r>
              <a:rPr lang="en-US" b="1" dirty="0" err="1">
                <a:latin typeface="Courier New" panose="02070309020205020404" pitchFamily="49" charset="0"/>
                <a:cs typeface="Courier New" panose="02070309020205020404" pitchFamily="49" charset="0"/>
              </a:rPr>
              <a:t>sp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illum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dir</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out vec4 </a:t>
            </a:r>
            <a:r>
              <a:rPr lang="en-US" b="1" dirty="0" err="1">
                <a:latin typeface="Courier New" panose="02070309020205020404" pitchFamily="49" charset="0"/>
                <a:cs typeface="Courier New" panose="02070309020205020404" pitchFamily="49" charset="0"/>
              </a:rPr>
              <a:t>fragmentColor</a:t>
            </a:r>
            <a:r>
              <a:rPr lang="en-US" b="1" dirty="0">
                <a:latin typeface="Courier New" panose="02070309020205020404" pitchFamily="49" charset="0"/>
                <a:cs typeface="Courier New" panose="02070309020205020404" pitchFamily="49" charset="0"/>
              </a:rPr>
              <a:t>; // output goes to frame buffer</a:t>
            </a:r>
          </a:p>
          <a:p>
            <a:endParaRPr lang="en-US" sz="105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void main() {</a:t>
            </a:r>
          </a:p>
          <a:p>
            <a:r>
              <a:rPr lang="en-US" b="1" dirty="0">
                <a:latin typeface="Courier New" panose="02070309020205020404" pitchFamily="49" charset="0"/>
                <a:cs typeface="Courier New" panose="02070309020205020404" pitchFamily="49" charset="0"/>
              </a:rPr>
              <a:t>   vec3 N = normalize(</a:t>
            </a:r>
            <a:r>
              <a:rPr lang="en-US" b="1" dirty="0" err="1">
                <a:latin typeface="Courier New" panose="02070309020205020404" pitchFamily="49" charset="0"/>
                <a:cs typeface="Courier New" panose="02070309020205020404" pitchFamily="49" charset="0"/>
              </a:rPr>
              <a:t>wNormal</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vec3 V = normalize(</a:t>
            </a:r>
            <a:r>
              <a:rPr lang="en-US" b="1" dirty="0" err="1">
                <a:latin typeface="Courier New" panose="02070309020205020404" pitchFamily="49" charset="0"/>
                <a:cs typeface="Courier New" panose="02070309020205020404" pitchFamily="49" charset="0"/>
              </a:rPr>
              <a:t>wView</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vec3 L = normalize(</a:t>
            </a:r>
            <a:r>
              <a:rPr lang="en-US" b="1" dirty="0" err="1">
                <a:latin typeface="Courier New" panose="02070309020205020404" pitchFamily="49" charset="0"/>
                <a:cs typeface="Courier New" panose="02070309020205020404" pitchFamily="49" charset="0"/>
              </a:rPr>
              <a:t>wLight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vec3 H = normalize(L + V);</a:t>
            </a:r>
          </a:p>
          <a:p>
            <a:r>
              <a:rPr lang="en-US" b="1" dirty="0">
                <a:latin typeface="Courier New" panose="02070309020205020404" pitchFamily="49" charset="0"/>
                <a:cs typeface="Courier New" panose="02070309020205020404" pitchFamily="49" charset="0"/>
              </a:rPr>
              <a:t>   float cost = max(dot(N,L), 0), </a:t>
            </a:r>
            <a:r>
              <a:rPr lang="en-US" b="1" dirty="0" err="1">
                <a:latin typeface="Courier New" panose="02070309020205020404" pitchFamily="49" charset="0"/>
                <a:cs typeface="Courier New" panose="02070309020205020404" pitchFamily="49" charset="0"/>
              </a:rPr>
              <a:t>cosd</a:t>
            </a:r>
            <a:r>
              <a:rPr lang="en-US" b="1" dirty="0">
                <a:latin typeface="Courier New" panose="02070309020205020404" pitchFamily="49" charset="0"/>
                <a:cs typeface="Courier New" panose="02070309020205020404" pitchFamily="49" charset="0"/>
              </a:rPr>
              <a:t> = max(dot(N,H), 0);</a:t>
            </a:r>
          </a:p>
          <a:p>
            <a:r>
              <a:rPr lang="en-US" b="1" dirty="0">
                <a:latin typeface="Courier New" panose="02070309020205020404" pitchFamily="49" charset="0"/>
                <a:cs typeface="Courier New" panose="02070309020205020404" pitchFamily="49" charset="0"/>
              </a:rPr>
              <a:t>   vec3 color = </a:t>
            </a:r>
            <a:r>
              <a:rPr lang="en-US" b="1" dirty="0" err="1">
                <a:latin typeface="Courier New" panose="02070309020205020404" pitchFamily="49" charset="0"/>
                <a:cs typeface="Courier New" panose="02070309020205020404" pitchFamily="49" charset="0"/>
              </a:rPr>
              <a:t>ka</a:t>
            </a:r>
            <a:r>
              <a:rPr lang="en-US" b="1" dirty="0">
                <a:latin typeface="Courier New" panose="02070309020205020404" pitchFamily="49" charset="0"/>
                <a:cs typeface="Courier New" panose="02070309020205020404" pitchFamily="49" charset="0"/>
              </a:rPr>
              <a:t> * La + </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kd</a:t>
            </a:r>
            <a:r>
              <a:rPr lang="en-US" b="1" dirty="0">
                <a:latin typeface="Courier New" panose="02070309020205020404" pitchFamily="49" charset="0"/>
                <a:cs typeface="Courier New" panose="02070309020205020404" pitchFamily="49" charset="0"/>
              </a:rPr>
              <a:t> * cost + </a:t>
            </a:r>
            <a:r>
              <a:rPr lang="en-US" b="1" dirty="0" err="1">
                <a:latin typeface="Courier New" panose="02070309020205020404" pitchFamily="49" charset="0"/>
                <a:cs typeface="Courier New" panose="02070309020205020404" pitchFamily="49" charset="0"/>
              </a:rPr>
              <a:t>ks</a:t>
            </a:r>
            <a:r>
              <a:rPr lang="en-US" b="1" dirty="0">
                <a:latin typeface="Courier New" panose="02070309020205020404" pitchFamily="49" charset="0"/>
                <a:cs typeface="Courier New" panose="02070309020205020404" pitchFamily="49" charset="0"/>
              </a:rPr>
              <a:t> * pow(</a:t>
            </a:r>
            <a:r>
              <a:rPr lang="en-US" b="1" dirty="0" err="1">
                <a:latin typeface="Courier New" panose="02070309020205020404" pitchFamily="49" charset="0"/>
                <a:cs typeface="Courier New" panose="02070309020205020404" pitchFamily="49" charset="0"/>
              </a:rPr>
              <a:t>cosd,shine</a:t>
            </a:r>
            <a:r>
              <a:rPr lang="en-US" b="1" dirty="0">
                <a:latin typeface="Courier New" panose="02070309020205020404" pitchFamily="49" charset="0"/>
                <a:cs typeface="Courier New" panose="02070309020205020404" pitchFamily="49" charset="0"/>
              </a:rPr>
              <a:t>)) * Le;</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fragmentColor</a:t>
            </a:r>
            <a:r>
              <a:rPr lang="en-US" b="1" dirty="0">
                <a:latin typeface="Courier New" panose="02070309020205020404" pitchFamily="49" charset="0"/>
                <a:cs typeface="Courier New" panose="02070309020205020404" pitchFamily="49" charset="0"/>
              </a:rPr>
              <a:t> = vec4(color, 1);</a:t>
            </a:r>
          </a:p>
          <a:p>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66433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0"/>
            <a:ext cx="8229600" cy="1143000"/>
          </a:xfrm>
        </p:spPr>
        <p:txBody>
          <a:bodyPr/>
          <a:lstStyle/>
          <a:p>
            <a:r>
              <a:rPr lang="en-US" dirty="0" smtClean="0">
                <a:solidFill>
                  <a:srgbClr val="FF0000"/>
                </a:solidFill>
              </a:rPr>
              <a:t>NPR: Non-Photorealistic Rendering</a:t>
            </a:r>
            <a:endParaRPr lang="en-US" dirty="0">
              <a:solidFill>
                <a:srgbClr val="FF0000"/>
              </a:solidFill>
            </a:endParaRPr>
          </a:p>
        </p:txBody>
      </p:sp>
      <p:sp>
        <p:nvSpPr>
          <p:cNvPr id="3" name="Szövegdoboz 2"/>
          <p:cNvSpPr txBox="1"/>
          <p:nvPr/>
        </p:nvSpPr>
        <p:spPr>
          <a:xfrm>
            <a:off x="0" y="927879"/>
            <a:ext cx="9144000" cy="3293209"/>
          </a:xfrm>
          <a:prstGeom prst="rect">
            <a:avLst/>
          </a:prstGeom>
          <a:solidFill>
            <a:schemeClr val="accent6">
              <a:lumMod val="20000"/>
              <a:lumOff val="80000"/>
            </a:schemeClr>
          </a:solidFill>
          <a:ln>
            <a:solidFill>
              <a:schemeClr val="tx1"/>
            </a:solidFill>
          </a:ln>
        </p:spPr>
        <p:txBody>
          <a:bodyPr wrap="square" rtlCol="0">
            <a:spAutoFit/>
          </a:bodyPr>
          <a:lstStyle/>
          <a:p>
            <a:r>
              <a:rPr lang="fr-FR" sz="1800" b="1" dirty="0">
                <a:latin typeface="Courier New" panose="02070309020205020404" pitchFamily="49" charset="0"/>
                <a:cs typeface="Courier New" panose="02070309020205020404" pitchFamily="49" charset="0"/>
              </a:rPr>
              <a:t>uniform vec3 </a:t>
            </a:r>
            <a:r>
              <a:rPr lang="fr-FR" sz="1800" b="1" dirty="0" smtClean="0">
                <a:latin typeface="Courier New" panose="02070309020205020404" pitchFamily="49" charset="0"/>
                <a:cs typeface="Courier New" panose="02070309020205020404" pitchFamily="49" charset="0"/>
              </a:rPr>
              <a:t>kd;			// diffuse ref</a:t>
            </a:r>
            <a:endParaRPr lang="fr-FR"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in  </a:t>
            </a:r>
            <a:r>
              <a:rPr lang="en-US" sz="1800" b="1" dirty="0">
                <a:latin typeface="Courier New" panose="02070309020205020404" pitchFamily="49" charset="0"/>
                <a:cs typeface="Courier New" panose="02070309020205020404" pitchFamily="49" charset="0"/>
              </a:rPr>
              <a:t>vec3 </a:t>
            </a:r>
            <a:r>
              <a:rPr lang="en-US" sz="1800" b="1" dirty="0" err="1" smtClean="0">
                <a:latin typeface="Courier New" panose="02070309020205020404" pitchFamily="49" charset="0"/>
                <a:cs typeface="Courier New" panose="02070309020205020404" pitchFamily="49" charset="0"/>
              </a:rPr>
              <a:t>wNormal</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wView</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wLight</a:t>
            </a:r>
            <a:r>
              <a:rPr lang="en-US" sz="1800" b="1" dirty="0" smtClean="0">
                <a:latin typeface="Courier New" panose="02070309020205020404" pitchFamily="49" charset="0"/>
                <a:cs typeface="Courier New" panose="02070309020205020404" pitchFamily="49" charset="0"/>
              </a:rPr>
              <a:t>;	// interpolated</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out </a:t>
            </a:r>
            <a:r>
              <a:rPr lang="en-US" sz="1800" b="1" dirty="0">
                <a:latin typeface="Courier New" panose="02070309020205020404" pitchFamily="49" charset="0"/>
                <a:cs typeface="Courier New" panose="02070309020205020404" pitchFamily="49" charset="0"/>
              </a:rPr>
              <a:t>vec4 </a:t>
            </a:r>
            <a:r>
              <a:rPr lang="en-US" sz="1800" b="1" dirty="0" err="1" smtClean="0">
                <a:latin typeface="Courier New" panose="02070309020205020404" pitchFamily="49" charset="0"/>
                <a:cs typeface="Courier New" panose="02070309020205020404" pitchFamily="49" charset="0"/>
              </a:rPr>
              <a:t>fragmentColor</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 </a:t>
            </a:r>
            <a:r>
              <a:rPr lang="en-US" sz="1800" b="1" dirty="0">
                <a:latin typeface="Courier New" panose="02070309020205020404" pitchFamily="49" charset="0"/>
                <a:cs typeface="Courier New" panose="02070309020205020404" pitchFamily="49" charset="0"/>
              </a:rPr>
              <a:t>output goes to frame buffer</a:t>
            </a:r>
          </a:p>
          <a:p>
            <a:endParaRPr lang="en-US" sz="10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void main() {</a:t>
            </a:r>
          </a:p>
          <a:p>
            <a:r>
              <a:rPr lang="en-US" sz="1800" b="1" dirty="0">
                <a:latin typeface="Courier New" panose="02070309020205020404" pitchFamily="49" charset="0"/>
                <a:cs typeface="Courier New" panose="02070309020205020404" pitchFamily="49" charset="0"/>
              </a:rPr>
              <a:t>   vec3 N = normalize(</a:t>
            </a:r>
            <a:r>
              <a:rPr lang="en-US" sz="1800" b="1" dirty="0" err="1">
                <a:latin typeface="Courier New" panose="02070309020205020404" pitchFamily="49" charset="0"/>
                <a:cs typeface="Courier New" panose="02070309020205020404" pitchFamily="49" charset="0"/>
              </a:rPr>
              <a:t>wNormal</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vec3 V = normalize(</a:t>
            </a:r>
            <a:r>
              <a:rPr lang="en-US" sz="1800" b="1" dirty="0" err="1" smtClean="0">
                <a:latin typeface="Courier New" panose="02070309020205020404" pitchFamily="49" charset="0"/>
                <a:cs typeface="Courier New" panose="02070309020205020404" pitchFamily="49" charset="0"/>
              </a:rPr>
              <a:t>wView</a:t>
            </a:r>
            <a:r>
              <a:rPr lang="en-US" sz="1800" b="1" dirty="0" smtClean="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vec3 L = normalize(</a:t>
            </a:r>
            <a:r>
              <a:rPr lang="en-US" sz="1800" b="1" dirty="0" err="1" smtClean="0">
                <a:latin typeface="Courier New" panose="02070309020205020404" pitchFamily="49" charset="0"/>
                <a:cs typeface="Courier New" panose="02070309020205020404" pitchFamily="49" charset="0"/>
              </a:rPr>
              <a:t>wLight</a:t>
            </a:r>
            <a:r>
              <a:rPr lang="en-US" sz="1800" b="1" dirty="0" smtClean="0">
                <a:latin typeface="Courier New" panose="02070309020205020404" pitchFamily="49" charset="0"/>
                <a:cs typeface="Courier New" panose="02070309020205020404" pitchFamily="49" charset="0"/>
              </a:rPr>
              <a:t>);</a:t>
            </a:r>
          </a:p>
          <a:p>
            <a:r>
              <a:rPr lang="en-US" altLang="en-US" sz="1800" b="1" dirty="0" smtClean="0">
                <a:latin typeface="Courier New" pitchFamily="49" charset="0"/>
              </a:rPr>
              <a:t>   float </a:t>
            </a:r>
            <a:r>
              <a:rPr lang="en-US" altLang="en-US" sz="1800" b="1" dirty="0">
                <a:latin typeface="Courier New" pitchFamily="49" charset="0"/>
              </a:rPr>
              <a:t>y = </a:t>
            </a:r>
            <a:r>
              <a:rPr lang="en-US" altLang="en-US" sz="1800" b="1" dirty="0" smtClean="0">
                <a:latin typeface="Courier New" pitchFamily="49" charset="0"/>
              </a:rPr>
              <a:t>(</a:t>
            </a:r>
            <a:r>
              <a:rPr lang="en-US" altLang="en-US" sz="1800" b="1" dirty="0">
                <a:latin typeface="Courier New" pitchFamily="49" charset="0"/>
              </a:rPr>
              <a:t>dot(N, L)</a:t>
            </a:r>
            <a:r>
              <a:rPr lang="en-US" altLang="en-US" sz="1800" b="1" dirty="0" smtClean="0">
                <a:latin typeface="Courier New" pitchFamily="49" charset="0"/>
              </a:rPr>
              <a:t> </a:t>
            </a:r>
            <a:r>
              <a:rPr lang="en-US" altLang="en-US" sz="1800" b="1" dirty="0">
                <a:latin typeface="Courier New" pitchFamily="49" charset="0"/>
              </a:rPr>
              <a:t>&gt; 0.5) ? 1 : 0.5;</a:t>
            </a:r>
          </a:p>
          <a:p>
            <a:r>
              <a:rPr lang="en-US" altLang="en-US" sz="1800" b="1" dirty="0">
                <a:latin typeface="Courier New" pitchFamily="49" charset="0"/>
              </a:rPr>
              <a:t> </a:t>
            </a:r>
            <a:r>
              <a:rPr lang="en-US" altLang="en-US" sz="1800" b="1" dirty="0" smtClean="0">
                <a:latin typeface="Courier New" pitchFamily="49" charset="0"/>
              </a:rPr>
              <a:t>  if </a:t>
            </a:r>
            <a:r>
              <a:rPr lang="en-US" altLang="en-US" sz="1800" b="1" dirty="0">
                <a:latin typeface="Courier New" pitchFamily="49" charset="0"/>
              </a:rPr>
              <a:t>(</a:t>
            </a:r>
            <a:r>
              <a:rPr lang="en-US" altLang="en-US" sz="1800" b="1" dirty="0" smtClean="0">
                <a:latin typeface="Courier New" pitchFamily="49" charset="0"/>
              </a:rPr>
              <a:t>abs(dot(N, V</a:t>
            </a:r>
            <a:r>
              <a:rPr lang="en-US" altLang="en-US" sz="1800" b="1" dirty="0">
                <a:latin typeface="Courier New" pitchFamily="49" charset="0"/>
              </a:rPr>
              <a:t>)) &lt; </a:t>
            </a:r>
            <a:r>
              <a:rPr lang="en-US" altLang="en-US" sz="1800" b="1" dirty="0" smtClean="0">
                <a:latin typeface="Courier New" pitchFamily="49" charset="0"/>
              </a:rPr>
              <a:t>0.2)</a:t>
            </a:r>
            <a:r>
              <a:rPr lang="en-US" altLang="en-US" sz="1800" b="1" dirty="0">
                <a:latin typeface="Courier New" pitchFamily="49" charset="0"/>
              </a:rPr>
              <a:t> </a:t>
            </a:r>
            <a:r>
              <a:rPr lang="en-US" sz="1800" b="1" dirty="0" err="1" smtClean="0">
                <a:latin typeface="Courier New" panose="02070309020205020404" pitchFamily="49" charset="0"/>
                <a:cs typeface="Courier New" panose="02070309020205020404" pitchFamily="49" charset="0"/>
              </a:rPr>
              <a:t>fragmentColor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vec4(0, 0, 0, </a:t>
            </a:r>
            <a:r>
              <a:rPr lang="en-US" sz="1800" b="1" dirty="0">
                <a:latin typeface="Courier New" panose="02070309020205020404" pitchFamily="49" charset="0"/>
                <a:cs typeface="Courier New" panose="02070309020205020404" pitchFamily="49" charset="0"/>
              </a:rPr>
              <a:t>1</a:t>
            </a:r>
            <a:r>
              <a:rPr lang="en-US" sz="1800" b="1" dirty="0" smtClean="0">
                <a:latin typeface="Courier New" panose="02070309020205020404" pitchFamily="49" charset="0"/>
                <a:cs typeface="Courier New" panose="02070309020205020404" pitchFamily="49" charset="0"/>
              </a:rPr>
              <a:t>);</a:t>
            </a:r>
          </a:p>
          <a:p>
            <a:r>
              <a:rPr lang="en-US" altLang="en-US" sz="1800" b="1" dirty="0" smtClean="0">
                <a:latin typeface="Courier New" pitchFamily="49" charset="0"/>
              </a:rPr>
              <a:t>   else</a:t>
            </a:r>
            <a:r>
              <a:rPr lang="en-US" altLang="en-US" sz="1800" b="1" dirty="0">
                <a:latin typeface="Courier New" pitchFamily="49" charset="0"/>
              </a:rPr>
              <a:t>			  </a:t>
            </a:r>
            <a:r>
              <a:rPr lang="en-US" sz="1800" b="1" dirty="0" err="1" smtClean="0">
                <a:latin typeface="Courier New" panose="02070309020205020404" pitchFamily="49" charset="0"/>
                <a:cs typeface="Courier New" panose="02070309020205020404" pitchFamily="49" charset="0"/>
              </a:rPr>
              <a:t>fragmentColor</a:t>
            </a:r>
            <a:r>
              <a:rPr lang="en-US" sz="1800" b="1" dirty="0" smtClean="0">
                <a:latin typeface="Courier New" panose="02070309020205020404" pitchFamily="49" charset="0"/>
                <a:cs typeface="Courier New" panose="02070309020205020404" pitchFamily="49" charset="0"/>
              </a:rPr>
              <a:t> = vec4(</a:t>
            </a:r>
            <a:r>
              <a:rPr lang="en-US" altLang="en-US" sz="1800" b="1" dirty="0" smtClean="0">
                <a:latin typeface="Courier New" pitchFamily="49" charset="0"/>
              </a:rPr>
              <a:t>y </a:t>
            </a:r>
            <a:r>
              <a:rPr lang="en-US" altLang="en-US" sz="1800" b="1" dirty="0">
                <a:latin typeface="Courier New" pitchFamily="49" charset="0"/>
              </a:rPr>
              <a:t>* </a:t>
            </a:r>
            <a:r>
              <a:rPr lang="en-US" altLang="en-US" sz="1800" b="1" dirty="0" err="1" smtClean="0">
                <a:latin typeface="Courier New" pitchFamily="49" charset="0"/>
              </a:rPr>
              <a:t>kd</a:t>
            </a:r>
            <a:r>
              <a:rPr lang="en-US" altLang="en-US" sz="1800" b="1" dirty="0" smtClean="0">
                <a:latin typeface="Courier New" pitchFamily="49" charset="0"/>
              </a:rPr>
              <a:t>, 1);</a:t>
            </a:r>
            <a:endParaRPr lang="en-US" altLang="en-US" sz="1800" b="1" dirty="0">
              <a:latin typeface="Courier New"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pic>
        <p:nvPicPr>
          <p:cNvPr id="4" name="aitphongshading3.avi">
            <a:hlinkClick r:id="" action="ppaction://media"/>
          </p:cNvPr>
          <p:cNvPicPr>
            <a:picLocks noRot="1" noChangeAspect="1"/>
          </p:cNvPicPr>
          <p:nvPr>
            <a:videoFile r:link="rId1"/>
          </p:nvPr>
        </p:nvPicPr>
        <p:blipFill>
          <a:blip r:embed="rId6">
            <a:extLst>
              <a:ext uri="{28A0092B-C50C-407E-A947-70E740481C1C}">
                <a14:useLocalDpi xmlns:a14="http://schemas.microsoft.com/office/drawing/2010/main" val="0"/>
              </a:ext>
            </a:extLst>
          </a:blip>
          <a:srcRect/>
          <a:stretch>
            <a:fillRect/>
          </a:stretch>
        </p:blipFill>
        <p:spPr bwMode="auto">
          <a:xfrm>
            <a:off x="6286943" y="4185679"/>
            <a:ext cx="2628292" cy="262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aitphongshading1.avi">
            <a:hlinkClick r:id="" action="ppaction://media"/>
          </p:cNvPr>
          <p:cNvPicPr>
            <a:picLocks noRot="1" noChangeAspect="1"/>
          </p:cNvPicPr>
          <p:nvPr>
            <a:videoFile r:link="rId2"/>
          </p:nvPr>
        </p:nvPicPr>
        <p:blipFill>
          <a:blip r:embed="rId7">
            <a:extLst>
              <a:ext uri="{28A0092B-C50C-407E-A947-70E740481C1C}">
                <a14:useLocalDpi xmlns:a14="http://schemas.microsoft.com/office/drawing/2010/main" val="0"/>
              </a:ext>
            </a:extLst>
          </a:blip>
          <a:srcRect/>
          <a:stretch>
            <a:fillRect/>
          </a:stretch>
        </p:blipFill>
        <p:spPr bwMode="auto">
          <a:xfrm>
            <a:off x="251520" y="4185084"/>
            <a:ext cx="2628292" cy="262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aitphongshading2.avi">
            <a:hlinkClick r:id="" action="ppaction://media"/>
          </p:cNvPr>
          <p:cNvPicPr>
            <a:picLocks noRot="1" noChangeAspect="1"/>
          </p:cNvPicPr>
          <p:nvPr>
            <a:videoFile r:link="rId3"/>
          </p:nvPr>
        </p:nvPicPr>
        <p:blipFill>
          <a:blip r:embed="rId8">
            <a:extLst>
              <a:ext uri="{28A0092B-C50C-407E-A947-70E740481C1C}">
                <a14:useLocalDpi xmlns:a14="http://schemas.microsoft.com/office/drawing/2010/main" val="0"/>
              </a:ext>
            </a:extLst>
          </a:blip>
          <a:srcRect/>
          <a:stretch>
            <a:fillRect/>
          </a:stretch>
        </p:blipFill>
        <p:spPr bwMode="auto">
          <a:xfrm>
            <a:off x="3275708" y="4185084"/>
            <a:ext cx="2628292" cy="262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287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4"/>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4"/>
                                        </p:tgtEl>
                                      </p:cBhvr>
                                    </p:cmd>
                                  </p:childTnLst>
                                </p:cTn>
                              </p:par>
                            </p:childTnLst>
                          </p:cTn>
                        </p:par>
                      </p:childTnLst>
                    </p:cTn>
                  </p:par>
                </p:childTnLst>
              </p:cTn>
              <p:nextCondLst>
                <p:cond evt="onClick" delay="0">
                  <p:tgtEl>
                    <p:spTgt spid="4"/>
                  </p:tgtEl>
                </p:cond>
              </p:nextCondLst>
            </p:seq>
            <p:video>
              <p:cMediaNode>
                <p:cTn id="20" repeatCount="indefinite" fill="hold" display="0">
                  <p:stCondLst>
                    <p:cond delay="indefinite"/>
                  </p:stCondLst>
                  <p:endCondLst>
                    <p:cond evt="onPrev" delay="0">
                      <p:tgtEl>
                        <p:sldTgt/>
                      </p:tgtEl>
                    </p:cond>
                  </p:endCondLst>
                </p:cTn>
                <p:tgtEl>
                  <p:spTgt spid="4"/>
                </p:tgtEl>
              </p:cMediaNode>
            </p:video>
            <p:seq concurrent="1" nextAc="seek">
              <p:cTn id="21" restart="whenNotActive" fill="hold" evtFilter="cancelBubble" nodeType="interactiveSeq">
                <p:stCondLst>
                  <p:cond evt="onClick" delay="0">
                    <p:tgtEl>
                      <p:spTgt spid="5"/>
                    </p:tgtEl>
                  </p:cond>
                </p:stCondLst>
                <p:endSync evt="end" delay="0">
                  <p:rtn val="all"/>
                </p:endSync>
                <p:childTnLst>
                  <p:par>
                    <p:cTn id="22" fill="hold">
                      <p:stCondLst>
                        <p:cond delay="0"/>
                      </p:stCondLst>
                      <p:childTnLst>
                        <p:par>
                          <p:cTn id="23" fill="hold">
                            <p:stCondLst>
                              <p:cond delay="0"/>
                            </p:stCondLst>
                            <p:childTnLst>
                              <p:par>
                                <p:cTn id="24" presetID="2" presetClass="mediacall" presetSubtype="0" fill="hold" nodeType="clickEffect">
                                  <p:stCondLst>
                                    <p:cond delay="0"/>
                                  </p:stCondLst>
                                  <p:childTnLst>
                                    <p:cmd type="call" cmd="togglePause">
                                      <p:cBhvr>
                                        <p:cTn id="25" dur="1" fill="hold"/>
                                        <p:tgtEl>
                                          <p:spTgt spid="5"/>
                                        </p:tgtEl>
                                      </p:cBhvr>
                                    </p:cmd>
                                  </p:childTnLst>
                                </p:cTn>
                              </p:par>
                            </p:childTnLst>
                          </p:cTn>
                        </p:par>
                      </p:childTnLst>
                    </p:cTn>
                  </p:par>
                </p:childTnLst>
              </p:cTn>
              <p:nextCondLst>
                <p:cond evt="onClick" delay="0">
                  <p:tgtEl>
                    <p:spTgt spid="5"/>
                  </p:tgtEl>
                </p:cond>
              </p:nextCondLst>
            </p:seq>
            <p:seq concurrent="1" nextAc="seek">
              <p:cTn id="26" restart="whenNotActive" fill="hold" evtFilter="cancelBubble" nodeType="interactiveSeq">
                <p:stCondLst>
                  <p:cond evt="onClick" delay="0">
                    <p:tgtEl>
                      <p:spTgt spid="6"/>
                    </p:tgtEl>
                  </p:cond>
                </p:stCondLst>
                <p:endSync evt="end" delay="0">
                  <p:rtn val="all"/>
                </p:endSync>
                <p:childTnLst>
                  <p:par>
                    <p:cTn id="27" fill="hold">
                      <p:stCondLst>
                        <p:cond delay="0"/>
                      </p:stCondLst>
                      <p:childTnLst>
                        <p:par>
                          <p:cTn id="28" fill="hold">
                            <p:stCondLst>
                              <p:cond delay="0"/>
                            </p:stCondLst>
                            <p:childTnLst>
                              <p:par>
                                <p:cTn id="29" presetID="2" presetClass="mediacall" presetSubtype="0" fill="hold" nodeType="clickEffect">
                                  <p:stCondLst>
                                    <p:cond delay="0"/>
                                  </p:stCondLst>
                                  <p:childTnLst>
                                    <p:cmd type="call" cmd="togglePause">
                                      <p:cBhvr>
                                        <p:cTn id="30" dur="1" fill="hold"/>
                                        <p:tgtEl>
                                          <p:spTgt spid="6"/>
                                        </p:tgtEl>
                                      </p:cBhvr>
                                    </p:cmd>
                                  </p:childTnLst>
                                </p:cTn>
                              </p:par>
                            </p:childTnLst>
                          </p:cTn>
                        </p:par>
                      </p:childTnLst>
                    </p:cTn>
                  </p:par>
                </p:childTnLst>
              </p:cTn>
              <p:nextCondLst>
                <p:cond evt="onClick" delay="0">
                  <p:tgtEl>
                    <p:spTgt spid="6"/>
                  </p:tgtEl>
                </p:cond>
              </p:nextCondLst>
            </p:seq>
            <p:video>
              <p:cMediaNode>
                <p:cTn id="31" repeatCount="indefinite" fill="hold" display="0">
                  <p:stCondLst>
                    <p:cond delay="indefinite"/>
                  </p:stCondLst>
                  <p:endCondLst>
                    <p:cond evt="onPrev" delay="0">
                      <p:tgtEl>
                        <p:sldTgt/>
                      </p:tgtEl>
                    </p:cond>
                  </p:endCondLst>
                </p:cTn>
                <p:tgtEl>
                  <p:spTgt spid="5"/>
                </p:tgtEl>
              </p:cMediaNode>
            </p:video>
            <p:video>
              <p:cMediaNode>
                <p:cTn id="32" repeatCount="indefinite" fill="hold" display="0">
                  <p:stCondLst>
                    <p:cond delay="indefinite"/>
                  </p:stCondLst>
                  <p:endCondLst>
                    <p:cond evt="onPrev" delay="0">
                      <p:tgtEl>
                        <p:sldTgt/>
                      </p:tgtEl>
                    </p:cond>
                  </p:endCondLst>
                </p:cTn>
                <p:tgtEl>
                  <p:spTgt spid="6"/>
                </p:tgtEl>
              </p:cMediaNode>
            </p:vide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0" y="224644"/>
            <a:ext cx="5292081" cy="1143000"/>
          </a:xfrm>
        </p:spPr>
        <p:txBody>
          <a:bodyPr/>
          <a:lstStyle/>
          <a:p>
            <a:pPr>
              <a:defRPr/>
            </a:pPr>
            <a:r>
              <a:rPr lang="en-US" dirty="0" smtClean="0">
                <a:solidFill>
                  <a:srgbClr val="FF0000"/>
                </a:solidFill>
              </a:rPr>
              <a:t>Tessellation</a:t>
            </a:r>
            <a:endParaRPr lang="hu-HU" dirty="0" smtClean="0">
              <a:solidFill>
                <a:srgbClr val="FF0000"/>
              </a:solidFill>
            </a:endParaRPr>
          </a:p>
        </p:txBody>
      </p:sp>
      <p:sp>
        <p:nvSpPr>
          <p:cNvPr id="16387" name="Rectangle 3"/>
          <p:cNvSpPr>
            <a:spLocks noGrp="1" noChangeArrowheads="1"/>
          </p:cNvSpPr>
          <p:nvPr>
            <p:ph idx="1"/>
          </p:nvPr>
        </p:nvSpPr>
        <p:spPr>
          <a:xfrm>
            <a:off x="107950" y="1806575"/>
            <a:ext cx="8739188" cy="4114800"/>
          </a:xfrm>
        </p:spPr>
        <p:txBody>
          <a:bodyPr/>
          <a:lstStyle/>
          <a:p>
            <a:r>
              <a:rPr lang="en-US" altLang="hu-HU" sz="2800" dirty="0" smtClean="0"/>
              <a:t>Surface points</a:t>
            </a:r>
            <a:r>
              <a:rPr lang="hu-HU" altLang="hu-HU" sz="2800" dirty="0" smtClean="0"/>
              <a:t>: </a:t>
            </a:r>
            <a:r>
              <a:rPr lang="hu-HU" altLang="hu-HU" sz="2800" b="1" dirty="0" err="1" smtClean="0">
                <a:latin typeface="Times New Roman" panose="02020603050405020304" pitchFamily="18" charset="0"/>
                <a:cs typeface="Times New Roman" panose="02020603050405020304" pitchFamily="18" charset="0"/>
              </a:rPr>
              <a:t>r</a:t>
            </a:r>
            <a:r>
              <a:rPr lang="hu-HU" altLang="hu-HU" sz="2800" i="1" baseline="-25000" dirty="0" err="1" smtClean="0">
                <a:latin typeface="Times New Roman" panose="02020603050405020304" pitchFamily="18" charset="0"/>
                <a:cs typeface="Times New Roman" panose="02020603050405020304" pitchFamily="18" charset="0"/>
              </a:rPr>
              <a:t>n</a:t>
            </a:r>
            <a:r>
              <a:rPr lang="hu-HU" altLang="hu-HU" sz="2800" i="1" baseline="-25000" dirty="0" smtClean="0">
                <a:latin typeface="Times New Roman" panose="02020603050405020304" pitchFamily="18" charset="0"/>
                <a:cs typeface="Times New Roman" panose="02020603050405020304" pitchFamily="18" charset="0"/>
              </a:rPr>
              <a:t>,m</a:t>
            </a:r>
            <a:r>
              <a:rPr lang="hu-HU" altLang="hu-HU" sz="2800" dirty="0" smtClean="0">
                <a:latin typeface="Times New Roman" panose="02020603050405020304" pitchFamily="18" charset="0"/>
                <a:cs typeface="Times New Roman" panose="02020603050405020304" pitchFamily="18" charset="0"/>
              </a:rPr>
              <a:t> = </a:t>
            </a:r>
            <a:r>
              <a:rPr lang="hu-HU" altLang="hu-HU" sz="2800" b="1" dirty="0" smtClean="0">
                <a:latin typeface="Times New Roman" panose="02020603050405020304" pitchFamily="18" charset="0"/>
                <a:cs typeface="Times New Roman" panose="02020603050405020304" pitchFamily="18" charset="0"/>
              </a:rPr>
              <a:t>r</a:t>
            </a:r>
            <a:r>
              <a:rPr lang="hu-HU" altLang="hu-HU" sz="2800" dirty="0" smtClean="0">
                <a:latin typeface="Times New Roman" panose="02020603050405020304" pitchFamily="18" charset="0"/>
                <a:cs typeface="Times New Roman" panose="02020603050405020304" pitchFamily="18" charset="0"/>
              </a:rPr>
              <a:t>(</a:t>
            </a:r>
            <a:r>
              <a:rPr lang="hu-HU" altLang="hu-HU" sz="2800" i="1" dirty="0" smtClean="0">
                <a:latin typeface="Times New Roman" panose="02020603050405020304" pitchFamily="18" charset="0"/>
                <a:cs typeface="Times New Roman" panose="02020603050405020304" pitchFamily="18" charset="0"/>
              </a:rPr>
              <a:t>u</a:t>
            </a:r>
            <a:r>
              <a:rPr lang="hu-HU" altLang="hu-HU" sz="2800" i="1" baseline="-25000" dirty="0" smtClean="0">
                <a:latin typeface="Times New Roman" panose="02020603050405020304" pitchFamily="18" charset="0"/>
                <a:cs typeface="Times New Roman" panose="02020603050405020304" pitchFamily="18" charset="0"/>
              </a:rPr>
              <a:t>n</a:t>
            </a:r>
            <a:r>
              <a:rPr lang="hu-HU" altLang="hu-HU" sz="2800" i="1" dirty="0" smtClean="0">
                <a:latin typeface="Times New Roman" panose="02020603050405020304" pitchFamily="18" charset="0"/>
                <a:cs typeface="Times New Roman" panose="02020603050405020304" pitchFamily="18" charset="0"/>
              </a:rPr>
              <a:t>,</a:t>
            </a:r>
            <a:r>
              <a:rPr lang="hu-HU" altLang="hu-HU" sz="2800" i="1" dirty="0" err="1" smtClean="0">
                <a:latin typeface="Times New Roman" panose="02020603050405020304" pitchFamily="18" charset="0"/>
                <a:cs typeface="Times New Roman" panose="02020603050405020304" pitchFamily="18" charset="0"/>
              </a:rPr>
              <a:t>v</a:t>
            </a:r>
            <a:r>
              <a:rPr lang="hu-HU" altLang="hu-HU" sz="2800" i="1" baseline="-25000" dirty="0" err="1" smtClean="0">
                <a:latin typeface="Times New Roman" panose="02020603050405020304" pitchFamily="18" charset="0"/>
                <a:cs typeface="Times New Roman" panose="02020603050405020304" pitchFamily="18" charset="0"/>
              </a:rPr>
              <a:t>m</a:t>
            </a:r>
            <a:r>
              <a:rPr lang="hu-HU" altLang="hu-HU" sz="2800" dirty="0" smtClean="0">
                <a:latin typeface="Times New Roman" panose="02020603050405020304" pitchFamily="18" charset="0"/>
                <a:cs typeface="Times New Roman" panose="02020603050405020304" pitchFamily="18" charset="0"/>
              </a:rPr>
              <a:t>)</a:t>
            </a:r>
          </a:p>
          <a:p>
            <a:endParaRPr lang="hu-HU" altLang="hu-HU" sz="1000" dirty="0" smtClean="0"/>
          </a:p>
          <a:p>
            <a:r>
              <a:rPr lang="hu-HU" altLang="hu-HU" sz="2800" dirty="0" err="1" smtClean="0"/>
              <a:t>Norm</a:t>
            </a:r>
            <a:r>
              <a:rPr lang="en-US" altLang="hu-HU" sz="2800" dirty="0" smtClean="0"/>
              <a:t>al vector</a:t>
            </a:r>
            <a:r>
              <a:rPr lang="hu-HU" altLang="hu-HU" sz="2800" dirty="0" smtClean="0"/>
              <a:t>: </a:t>
            </a:r>
          </a:p>
          <a:p>
            <a:endParaRPr lang="hu-HU" altLang="hu-HU" sz="900" dirty="0" smtClean="0"/>
          </a:p>
          <a:p>
            <a:r>
              <a:rPr lang="en-US" altLang="hu-HU" sz="2800" dirty="0" smtClean="0"/>
              <a:t>Triangles of vertices being neighbors in parameter space</a:t>
            </a:r>
            <a:endParaRPr lang="hu-HU" altLang="hu-HU" sz="2800" dirty="0" smtClean="0"/>
          </a:p>
        </p:txBody>
      </p:sp>
      <p:sp>
        <p:nvSpPr>
          <p:cNvPr id="16428" name="Rectangle 54"/>
          <p:cNvSpPr>
            <a:spLocks noChangeArrowheads="1"/>
          </p:cNvSpPr>
          <p:nvPr/>
        </p:nvSpPr>
        <p:spPr bwMode="auto">
          <a:xfrm>
            <a:off x="2699792" y="2528776"/>
            <a:ext cx="1598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dirty="0"/>
              <a:t>N</a:t>
            </a:r>
            <a:r>
              <a:rPr lang="hu-HU" altLang="hu-HU" sz="2800" dirty="0"/>
              <a:t>(</a:t>
            </a:r>
            <a:r>
              <a:rPr lang="hu-HU" altLang="hu-HU" sz="2800" i="1" dirty="0"/>
              <a:t>u</a:t>
            </a:r>
            <a:r>
              <a:rPr lang="hu-HU" altLang="hu-HU" sz="2800" i="1" baseline="-25000" dirty="0"/>
              <a:t>n</a:t>
            </a:r>
            <a:r>
              <a:rPr lang="hu-HU" altLang="hu-HU" sz="2800" i="1" dirty="0"/>
              <a:t>,</a:t>
            </a:r>
            <a:r>
              <a:rPr lang="hu-HU" altLang="hu-HU" sz="2800" i="1" dirty="0" err="1"/>
              <a:t>v</a:t>
            </a:r>
            <a:r>
              <a:rPr lang="hu-HU" altLang="hu-HU" sz="2800" i="1" baseline="-25000" dirty="0" err="1"/>
              <a:t>m</a:t>
            </a:r>
            <a:r>
              <a:rPr lang="hu-HU" altLang="hu-HU" sz="2800" dirty="0"/>
              <a:t>)</a:t>
            </a:r>
            <a:r>
              <a:rPr lang="en-GB" altLang="hu-HU" sz="2800" dirty="0"/>
              <a:t>=</a:t>
            </a:r>
            <a:endParaRPr lang="hu-HU" altLang="hu-HU" sz="2800" dirty="0"/>
          </a:p>
        </p:txBody>
      </p:sp>
      <p:sp>
        <p:nvSpPr>
          <p:cNvPr id="16429" name="Rectangle 55"/>
          <p:cNvSpPr>
            <a:spLocks noChangeArrowheads="1"/>
          </p:cNvSpPr>
          <p:nvPr/>
        </p:nvSpPr>
        <p:spPr bwMode="auto">
          <a:xfrm>
            <a:off x="4219029" y="2312876"/>
            <a:ext cx="11795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800" b="1">
                <a:sym typeface="Symbol" pitchFamily="18" charset="2"/>
              </a:rPr>
              <a:t></a:t>
            </a:r>
            <a:r>
              <a:rPr lang="hu-HU" altLang="hu-HU" sz="2800" b="1"/>
              <a:t>r</a:t>
            </a:r>
            <a:r>
              <a:rPr lang="hu-HU" altLang="hu-HU" sz="2800"/>
              <a:t>(</a:t>
            </a:r>
            <a:r>
              <a:rPr lang="hu-HU" altLang="hu-HU" sz="2800" i="1"/>
              <a:t>u,v</a:t>
            </a:r>
            <a:r>
              <a:rPr lang="hu-HU" altLang="hu-HU" sz="2800"/>
              <a:t>)</a:t>
            </a:r>
            <a:endParaRPr lang="en-GB" altLang="hu-HU" sz="2800"/>
          </a:p>
          <a:p>
            <a:pPr algn="ctr">
              <a:spcBef>
                <a:spcPct val="0"/>
              </a:spcBef>
              <a:buClrTx/>
              <a:buSzTx/>
              <a:buFontTx/>
              <a:buNone/>
            </a:pPr>
            <a:r>
              <a:rPr lang="hu-HU" altLang="hu-HU" sz="2800" b="1">
                <a:sym typeface="Symbol" pitchFamily="18" charset="2"/>
              </a:rPr>
              <a:t></a:t>
            </a:r>
            <a:r>
              <a:rPr lang="en-GB" altLang="hu-HU" sz="2800" i="1">
                <a:sym typeface="Symbol" pitchFamily="18" charset="2"/>
              </a:rPr>
              <a:t>u</a:t>
            </a:r>
            <a:endParaRPr lang="hu-HU" altLang="hu-HU" sz="2800" i="1">
              <a:sym typeface="Symbol" pitchFamily="18" charset="2"/>
            </a:endParaRPr>
          </a:p>
        </p:txBody>
      </p:sp>
      <p:sp>
        <p:nvSpPr>
          <p:cNvPr id="16430" name="Rectangle 56"/>
          <p:cNvSpPr>
            <a:spLocks noChangeArrowheads="1"/>
          </p:cNvSpPr>
          <p:nvPr/>
        </p:nvSpPr>
        <p:spPr bwMode="auto">
          <a:xfrm>
            <a:off x="5444579" y="2312876"/>
            <a:ext cx="11795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hu-HU" sz="2800" b="1">
                <a:sym typeface="Symbol" pitchFamily="18" charset="2"/>
              </a:rPr>
              <a:t></a:t>
            </a:r>
            <a:r>
              <a:rPr lang="hu-HU" altLang="hu-HU" sz="2800" b="1"/>
              <a:t>r</a:t>
            </a:r>
            <a:r>
              <a:rPr lang="hu-HU" altLang="hu-HU" sz="2800"/>
              <a:t>(</a:t>
            </a:r>
            <a:r>
              <a:rPr lang="hu-HU" altLang="hu-HU" sz="2800" i="1"/>
              <a:t>u,v</a:t>
            </a:r>
            <a:r>
              <a:rPr lang="hu-HU" altLang="hu-HU" sz="2800"/>
              <a:t>)</a:t>
            </a:r>
            <a:endParaRPr lang="en-GB" altLang="hu-HU" sz="2800"/>
          </a:p>
          <a:p>
            <a:pPr algn="ctr">
              <a:spcBef>
                <a:spcPct val="0"/>
              </a:spcBef>
              <a:buClrTx/>
              <a:buSzTx/>
              <a:buFontTx/>
              <a:buNone/>
            </a:pPr>
            <a:r>
              <a:rPr lang="hu-HU" altLang="hu-HU" sz="2800" b="1">
                <a:sym typeface="Symbol" pitchFamily="18" charset="2"/>
              </a:rPr>
              <a:t></a:t>
            </a:r>
            <a:r>
              <a:rPr lang="en-GB" altLang="hu-HU" sz="2800" i="1">
                <a:sym typeface="Symbol" pitchFamily="18" charset="2"/>
              </a:rPr>
              <a:t>v</a:t>
            </a:r>
            <a:endParaRPr lang="hu-HU" altLang="hu-HU" sz="2800" i="1">
              <a:sym typeface="Symbol" pitchFamily="18" charset="2"/>
            </a:endParaRPr>
          </a:p>
        </p:txBody>
      </p:sp>
      <p:sp>
        <p:nvSpPr>
          <p:cNvPr id="16431" name="Line 57"/>
          <p:cNvSpPr>
            <a:spLocks noChangeShapeType="1"/>
          </p:cNvSpPr>
          <p:nvPr/>
        </p:nvSpPr>
        <p:spPr bwMode="auto">
          <a:xfrm>
            <a:off x="4319042" y="2817701"/>
            <a:ext cx="9715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32" name="Text Box 59"/>
          <p:cNvSpPr txBox="1">
            <a:spLocks noChangeArrowheads="1"/>
          </p:cNvSpPr>
          <p:nvPr/>
        </p:nvSpPr>
        <p:spPr bwMode="auto">
          <a:xfrm>
            <a:off x="5271542" y="2492264"/>
            <a:ext cx="3794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a:sym typeface="Symbol" pitchFamily="18" charset="2"/>
              </a:rPr>
              <a:t></a:t>
            </a:r>
          </a:p>
        </p:txBody>
      </p:sp>
      <p:sp>
        <p:nvSpPr>
          <p:cNvPr id="16433" name="Line 63"/>
          <p:cNvSpPr>
            <a:spLocks noChangeShapeType="1"/>
          </p:cNvSpPr>
          <p:nvPr/>
        </p:nvSpPr>
        <p:spPr bwMode="auto">
          <a:xfrm>
            <a:off x="5650954" y="2817701"/>
            <a:ext cx="86518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 name="Picture 3" descr="headfac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27384"/>
            <a:ext cx="1941511" cy="231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 name="Picture 22" descr="headshad0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050" y="-27384"/>
            <a:ext cx="1910637" cy="2319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Szabadkézi sokszög 56"/>
          <p:cNvSpPr/>
          <p:nvPr/>
        </p:nvSpPr>
        <p:spPr>
          <a:xfrm>
            <a:off x="3668617" y="4131325"/>
            <a:ext cx="1145754" cy="1123721"/>
          </a:xfrm>
          <a:custGeom>
            <a:avLst/>
            <a:gdLst>
              <a:gd name="connsiteX0" fmla="*/ 0 w 1145754"/>
              <a:gd name="connsiteY0" fmla="*/ 870333 h 1123721"/>
              <a:gd name="connsiteX1" fmla="*/ 55084 w 1145754"/>
              <a:gd name="connsiteY1" fmla="*/ 0 h 1123721"/>
              <a:gd name="connsiteX2" fmla="*/ 1145754 w 1145754"/>
              <a:gd name="connsiteY2" fmla="*/ 1123721 h 1123721"/>
              <a:gd name="connsiteX3" fmla="*/ 0 w 1145754"/>
              <a:gd name="connsiteY3" fmla="*/ 870333 h 1123721"/>
            </a:gdLst>
            <a:ahLst/>
            <a:cxnLst>
              <a:cxn ang="0">
                <a:pos x="connsiteX0" y="connsiteY0"/>
              </a:cxn>
              <a:cxn ang="0">
                <a:pos x="connsiteX1" y="connsiteY1"/>
              </a:cxn>
              <a:cxn ang="0">
                <a:pos x="connsiteX2" y="connsiteY2"/>
              </a:cxn>
              <a:cxn ang="0">
                <a:pos x="connsiteX3" y="connsiteY3"/>
              </a:cxn>
            </a:cxnLst>
            <a:rect l="l" t="t" r="r" b="b"/>
            <a:pathLst>
              <a:path w="1145754" h="1123721">
                <a:moveTo>
                  <a:pt x="0" y="870333"/>
                </a:moveTo>
                <a:lnTo>
                  <a:pt x="55084" y="0"/>
                </a:lnTo>
                <a:lnTo>
                  <a:pt x="1145754" y="1123721"/>
                </a:lnTo>
                <a:lnTo>
                  <a:pt x="0" y="870333"/>
                </a:lnTo>
                <a:close/>
              </a:path>
            </a:pathLst>
          </a:cu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Szabadkézi sokszög 57"/>
          <p:cNvSpPr/>
          <p:nvPr/>
        </p:nvSpPr>
        <p:spPr>
          <a:xfrm>
            <a:off x="3723701" y="4131325"/>
            <a:ext cx="1101687" cy="1123721"/>
          </a:xfrm>
          <a:custGeom>
            <a:avLst/>
            <a:gdLst>
              <a:gd name="connsiteX0" fmla="*/ 0 w 1101687"/>
              <a:gd name="connsiteY0" fmla="*/ 0 h 1123721"/>
              <a:gd name="connsiteX1" fmla="*/ 1101687 w 1101687"/>
              <a:gd name="connsiteY1" fmla="*/ 1123721 h 1123721"/>
              <a:gd name="connsiteX2" fmla="*/ 716097 w 1101687"/>
              <a:gd name="connsiteY2" fmla="*/ 22034 h 1123721"/>
              <a:gd name="connsiteX3" fmla="*/ 0 w 1101687"/>
              <a:gd name="connsiteY3" fmla="*/ 0 h 1123721"/>
            </a:gdLst>
            <a:ahLst/>
            <a:cxnLst>
              <a:cxn ang="0">
                <a:pos x="connsiteX0" y="connsiteY0"/>
              </a:cxn>
              <a:cxn ang="0">
                <a:pos x="connsiteX1" y="connsiteY1"/>
              </a:cxn>
              <a:cxn ang="0">
                <a:pos x="connsiteX2" y="connsiteY2"/>
              </a:cxn>
              <a:cxn ang="0">
                <a:pos x="connsiteX3" y="connsiteY3"/>
              </a:cxn>
            </a:cxnLst>
            <a:rect l="l" t="t" r="r" b="b"/>
            <a:pathLst>
              <a:path w="1101687" h="1123721">
                <a:moveTo>
                  <a:pt x="0" y="0"/>
                </a:moveTo>
                <a:lnTo>
                  <a:pt x="1101687" y="1123721"/>
                </a:lnTo>
                <a:lnTo>
                  <a:pt x="716097" y="22034"/>
                </a:lnTo>
                <a:lnTo>
                  <a:pt x="0" y="0"/>
                </a:lnTo>
                <a:close/>
              </a:path>
            </a:pathLst>
          </a:cu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zabadkézi sokszög 58"/>
          <p:cNvSpPr/>
          <p:nvPr/>
        </p:nvSpPr>
        <p:spPr>
          <a:xfrm>
            <a:off x="4439798" y="4142342"/>
            <a:ext cx="1112703" cy="1288974"/>
          </a:xfrm>
          <a:custGeom>
            <a:avLst/>
            <a:gdLst>
              <a:gd name="connsiteX0" fmla="*/ 1112703 w 1112703"/>
              <a:gd name="connsiteY0" fmla="*/ 1288974 h 1288974"/>
              <a:gd name="connsiteX1" fmla="*/ 385590 w 1112703"/>
              <a:gd name="connsiteY1" fmla="*/ 1112704 h 1288974"/>
              <a:gd name="connsiteX2" fmla="*/ 0 w 1112703"/>
              <a:gd name="connsiteY2" fmla="*/ 0 h 1288974"/>
              <a:gd name="connsiteX3" fmla="*/ 1112703 w 1112703"/>
              <a:gd name="connsiteY3" fmla="*/ 1288974 h 1288974"/>
            </a:gdLst>
            <a:ahLst/>
            <a:cxnLst>
              <a:cxn ang="0">
                <a:pos x="connsiteX0" y="connsiteY0"/>
              </a:cxn>
              <a:cxn ang="0">
                <a:pos x="connsiteX1" y="connsiteY1"/>
              </a:cxn>
              <a:cxn ang="0">
                <a:pos x="connsiteX2" y="connsiteY2"/>
              </a:cxn>
              <a:cxn ang="0">
                <a:pos x="connsiteX3" y="connsiteY3"/>
              </a:cxn>
            </a:cxnLst>
            <a:rect l="l" t="t" r="r" b="b"/>
            <a:pathLst>
              <a:path w="1112703" h="1288974">
                <a:moveTo>
                  <a:pt x="1112703" y="1288974"/>
                </a:moveTo>
                <a:lnTo>
                  <a:pt x="385590" y="1112704"/>
                </a:lnTo>
                <a:lnTo>
                  <a:pt x="0" y="0"/>
                </a:lnTo>
                <a:lnTo>
                  <a:pt x="1112703" y="1288974"/>
                </a:lnTo>
                <a:close/>
              </a:path>
            </a:pathLst>
          </a:cu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Szabadkézi sokszög 59"/>
          <p:cNvSpPr/>
          <p:nvPr/>
        </p:nvSpPr>
        <p:spPr>
          <a:xfrm>
            <a:off x="4450814" y="4153359"/>
            <a:ext cx="1112704" cy="1277957"/>
          </a:xfrm>
          <a:custGeom>
            <a:avLst/>
            <a:gdLst>
              <a:gd name="connsiteX0" fmla="*/ 1112704 w 1112704"/>
              <a:gd name="connsiteY0" fmla="*/ 1277957 h 1277957"/>
              <a:gd name="connsiteX1" fmla="*/ 0 w 1112704"/>
              <a:gd name="connsiteY1" fmla="*/ 0 h 1277957"/>
              <a:gd name="connsiteX2" fmla="*/ 1024569 w 1112704"/>
              <a:gd name="connsiteY2" fmla="*/ 396607 h 1277957"/>
              <a:gd name="connsiteX3" fmla="*/ 1112704 w 1112704"/>
              <a:gd name="connsiteY3" fmla="*/ 1277957 h 1277957"/>
            </a:gdLst>
            <a:ahLst/>
            <a:cxnLst>
              <a:cxn ang="0">
                <a:pos x="connsiteX0" y="connsiteY0"/>
              </a:cxn>
              <a:cxn ang="0">
                <a:pos x="connsiteX1" y="connsiteY1"/>
              </a:cxn>
              <a:cxn ang="0">
                <a:pos x="connsiteX2" y="connsiteY2"/>
              </a:cxn>
              <a:cxn ang="0">
                <a:pos x="connsiteX3" y="connsiteY3"/>
              </a:cxn>
            </a:cxnLst>
            <a:rect l="l" t="t" r="r" b="b"/>
            <a:pathLst>
              <a:path w="1112704" h="1277957">
                <a:moveTo>
                  <a:pt x="1112704" y="1277957"/>
                </a:moveTo>
                <a:lnTo>
                  <a:pt x="0" y="0"/>
                </a:lnTo>
                <a:lnTo>
                  <a:pt x="1024569" y="396607"/>
                </a:lnTo>
                <a:lnTo>
                  <a:pt x="1112704" y="1277957"/>
                </a:lnTo>
                <a:close/>
              </a:path>
            </a:pathLst>
          </a:cu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15"/>
          <p:cNvSpPr>
            <a:spLocks noChangeArrowheads="1"/>
          </p:cNvSpPr>
          <p:nvPr/>
        </p:nvSpPr>
        <p:spPr bwMode="auto">
          <a:xfrm>
            <a:off x="656443" y="4657725"/>
            <a:ext cx="1752600" cy="1676400"/>
          </a:xfrm>
          <a:prstGeom prst="rect">
            <a:avLst/>
          </a:prstGeom>
          <a:solidFill>
            <a:schemeClr val="bg2"/>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2" name="Freeform 32"/>
          <p:cNvSpPr>
            <a:spLocks/>
          </p:cNvSpPr>
          <p:nvPr/>
        </p:nvSpPr>
        <p:spPr bwMode="auto">
          <a:xfrm rot="10800000" flipH="1" flipV="1">
            <a:off x="663030" y="5801681"/>
            <a:ext cx="526813" cy="534892"/>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accent2">
              <a:alpha val="50195"/>
            </a:schemeClr>
          </a:solidFill>
          <a:ln w="12700" cap="flat" cmpd="sng">
            <a:solidFill>
              <a:schemeClr val="tx1"/>
            </a:solidFill>
            <a:prstDash val="solid"/>
            <a:round/>
            <a:headEnd/>
            <a:tailEnd/>
          </a:ln>
        </p:spPr>
        <p:txBody>
          <a:bodyPr wrap="none" anchor="ctr"/>
          <a:lstStyle/>
          <a:p>
            <a:endParaRPr lang="en-US"/>
          </a:p>
        </p:txBody>
      </p:sp>
      <p:sp>
        <p:nvSpPr>
          <p:cNvPr id="63" name="Freeform 32"/>
          <p:cNvSpPr>
            <a:spLocks/>
          </p:cNvSpPr>
          <p:nvPr/>
        </p:nvSpPr>
        <p:spPr bwMode="auto">
          <a:xfrm rot="10800000">
            <a:off x="656443" y="5800725"/>
            <a:ext cx="533400" cy="533400"/>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accent2">
              <a:alpha val="50195"/>
            </a:schemeClr>
          </a:solidFill>
          <a:ln w="12700" cap="flat" cmpd="sng">
            <a:solidFill>
              <a:schemeClr val="tx1"/>
            </a:solidFill>
            <a:prstDash val="solid"/>
            <a:round/>
            <a:headEnd/>
            <a:tailEnd/>
          </a:ln>
        </p:spPr>
        <p:txBody>
          <a:bodyPr wrap="none" anchor="ctr"/>
          <a:lstStyle/>
          <a:p>
            <a:endParaRPr lang="en-US"/>
          </a:p>
        </p:txBody>
      </p:sp>
      <p:sp>
        <p:nvSpPr>
          <p:cNvPr id="64" name="Freeform 32"/>
          <p:cNvSpPr>
            <a:spLocks/>
          </p:cNvSpPr>
          <p:nvPr/>
        </p:nvSpPr>
        <p:spPr bwMode="auto">
          <a:xfrm>
            <a:off x="1187605" y="5791066"/>
            <a:ext cx="560598" cy="556123"/>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accent2">
              <a:alpha val="50195"/>
            </a:schemeClr>
          </a:solidFill>
          <a:ln w="12700" cap="flat" cmpd="sng">
            <a:solidFill>
              <a:schemeClr val="tx1"/>
            </a:solidFill>
            <a:prstDash val="solid"/>
            <a:round/>
            <a:headEnd/>
            <a:tailEnd/>
          </a:ln>
        </p:spPr>
        <p:txBody>
          <a:bodyPr wrap="none" anchor="ctr"/>
          <a:lstStyle/>
          <a:p>
            <a:endParaRPr lang="en-US"/>
          </a:p>
        </p:txBody>
      </p:sp>
      <p:sp>
        <p:nvSpPr>
          <p:cNvPr id="65" name="Freeform 32"/>
          <p:cNvSpPr>
            <a:spLocks/>
          </p:cNvSpPr>
          <p:nvPr/>
        </p:nvSpPr>
        <p:spPr bwMode="auto">
          <a:xfrm rot="10800000">
            <a:off x="1221650" y="5811924"/>
            <a:ext cx="545297" cy="533400"/>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accent2">
              <a:alpha val="50195"/>
            </a:schemeClr>
          </a:solidFill>
          <a:ln w="12700" cap="flat" cmpd="sng">
            <a:solidFill>
              <a:schemeClr val="tx1"/>
            </a:solidFill>
            <a:prstDash val="solid"/>
            <a:round/>
            <a:headEnd/>
            <a:tailEnd/>
          </a:ln>
        </p:spPr>
        <p:txBody>
          <a:bodyPr wrap="none" anchor="ctr"/>
          <a:lstStyle/>
          <a:p>
            <a:endParaRPr lang="en-US"/>
          </a:p>
        </p:txBody>
      </p:sp>
      <p:sp>
        <p:nvSpPr>
          <p:cNvPr id="66" name="Oval 4"/>
          <p:cNvSpPr>
            <a:spLocks noChangeArrowheads="1"/>
          </p:cNvSpPr>
          <p:nvPr/>
        </p:nvSpPr>
        <p:spPr bwMode="auto">
          <a:xfrm>
            <a:off x="2799568" y="3930650"/>
            <a:ext cx="3124200" cy="273685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7" name="Oval 9"/>
          <p:cNvSpPr>
            <a:spLocks noChangeArrowheads="1"/>
          </p:cNvSpPr>
          <p:nvPr/>
        </p:nvSpPr>
        <p:spPr bwMode="auto">
          <a:xfrm>
            <a:off x="4360081" y="4051139"/>
            <a:ext cx="152400" cy="152400"/>
          </a:xfrm>
          <a:prstGeom prst="ellipse">
            <a:avLst/>
          </a:prstGeom>
          <a:solidFill>
            <a:srgbClr val="7030A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8" name="Oval 10"/>
          <p:cNvSpPr>
            <a:spLocks noChangeArrowheads="1"/>
          </p:cNvSpPr>
          <p:nvPr/>
        </p:nvSpPr>
        <p:spPr bwMode="auto">
          <a:xfrm>
            <a:off x="3663513" y="4031456"/>
            <a:ext cx="152400" cy="152400"/>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9" name="Oval 11"/>
          <p:cNvSpPr>
            <a:spLocks noChangeArrowheads="1"/>
          </p:cNvSpPr>
          <p:nvPr/>
        </p:nvSpPr>
        <p:spPr bwMode="auto">
          <a:xfrm>
            <a:off x="4741081" y="5157788"/>
            <a:ext cx="152400" cy="152400"/>
          </a:xfrm>
          <a:prstGeom prst="ellipse">
            <a:avLst/>
          </a:prstGeom>
          <a:solidFill>
            <a:srgbClr val="00B05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0" name="Oval 12"/>
          <p:cNvSpPr>
            <a:spLocks noChangeArrowheads="1"/>
          </p:cNvSpPr>
          <p:nvPr/>
        </p:nvSpPr>
        <p:spPr bwMode="auto">
          <a:xfrm>
            <a:off x="3598081" y="4929188"/>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1" name="Oval 17"/>
          <p:cNvSpPr>
            <a:spLocks noChangeArrowheads="1"/>
          </p:cNvSpPr>
          <p:nvPr/>
        </p:nvSpPr>
        <p:spPr bwMode="auto">
          <a:xfrm>
            <a:off x="1113643" y="6257925"/>
            <a:ext cx="152400" cy="152400"/>
          </a:xfrm>
          <a:prstGeom prst="ellipse">
            <a:avLst/>
          </a:prstGeom>
          <a:solidFill>
            <a:srgbClr val="00B05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2" name="Oval 18"/>
          <p:cNvSpPr>
            <a:spLocks noChangeArrowheads="1"/>
          </p:cNvSpPr>
          <p:nvPr/>
        </p:nvSpPr>
        <p:spPr bwMode="auto">
          <a:xfrm>
            <a:off x="1723243" y="6257925"/>
            <a:ext cx="152400" cy="152400"/>
          </a:xfrm>
          <a:prstGeom prst="ellipse">
            <a:avLst/>
          </a:prstGeom>
          <a:solidFill>
            <a:srgbClr val="C0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3" name="Oval 19"/>
          <p:cNvSpPr>
            <a:spLocks noChangeArrowheads="1"/>
          </p:cNvSpPr>
          <p:nvPr/>
        </p:nvSpPr>
        <p:spPr bwMode="auto">
          <a:xfrm>
            <a:off x="2332843" y="62579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4" name="Oval 20"/>
          <p:cNvSpPr>
            <a:spLocks noChangeArrowheads="1"/>
          </p:cNvSpPr>
          <p:nvPr/>
        </p:nvSpPr>
        <p:spPr bwMode="auto">
          <a:xfrm>
            <a:off x="580243" y="5724525"/>
            <a:ext cx="152400" cy="152400"/>
          </a:xfrm>
          <a:prstGeom prst="ellipse">
            <a:avLst/>
          </a:prstGeom>
          <a:solidFill>
            <a:srgbClr val="FFFF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5" name="Oval 21"/>
          <p:cNvSpPr>
            <a:spLocks noChangeArrowheads="1"/>
          </p:cNvSpPr>
          <p:nvPr/>
        </p:nvSpPr>
        <p:spPr bwMode="auto">
          <a:xfrm>
            <a:off x="1113643" y="5733256"/>
            <a:ext cx="152400" cy="152400"/>
          </a:xfrm>
          <a:prstGeom prst="ellipse">
            <a:avLst/>
          </a:prstGeom>
          <a:solidFill>
            <a:srgbClr val="7030A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6" name="Oval 22"/>
          <p:cNvSpPr>
            <a:spLocks noChangeArrowheads="1"/>
          </p:cNvSpPr>
          <p:nvPr/>
        </p:nvSpPr>
        <p:spPr bwMode="auto">
          <a:xfrm>
            <a:off x="1723243" y="5724525"/>
            <a:ext cx="152400" cy="152400"/>
          </a:xfrm>
          <a:prstGeom prst="ellipse">
            <a:avLst/>
          </a:prstGeom>
          <a:solidFill>
            <a:schemeClr val="accent2">
              <a:lumMod val="60000"/>
              <a:lumOff val="40000"/>
            </a:schemeClr>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7" name="Oval 23"/>
          <p:cNvSpPr>
            <a:spLocks noChangeArrowheads="1"/>
          </p:cNvSpPr>
          <p:nvPr/>
        </p:nvSpPr>
        <p:spPr bwMode="auto">
          <a:xfrm>
            <a:off x="2332843" y="57245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8" name="Oval 24"/>
          <p:cNvSpPr>
            <a:spLocks noChangeArrowheads="1"/>
          </p:cNvSpPr>
          <p:nvPr/>
        </p:nvSpPr>
        <p:spPr bwMode="auto">
          <a:xfrm>
            <a:off x="580243" y="51911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9" name="Oval 25"/>
          <p:cNvSpPr>
            <a:spLocks noChangeArrowheads="1"/>
          </p:cNvSpPr>
          <p:nvPr/>
        </p:nvSpPr>
        <p:spPr bwMode="auto">
          <a:xfrm>
            <a:off x="1113643" y="51911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0" name="Oval 26"/>
          <p:cNvSpPr>
            <a:spLocks noChangeArrowheads="1"/>
          </p:cNvSpPr>
          <p:nvPr/>
        </p:nvSpPr>
        <p:spPr bwMode="auto">
          <a:xfrm>
            <a:off x="1723243" y="51911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1" name="Oval 27"/>
          <p:cNvSpPr>
            <a:spLocks noChangeArrowheads="1"/>
          </p:cNvSpPr>
          <p:nvPr/>
        </p:nvSpPr>
        <p:spPr bwMode="auto">
          <a:xfrm>
            <a:off x="2332843" y="51911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2" name="Oval 28"/>
          <p:cNvSpPr>
            <a:spLocks noChangeArrowheads="1"/>
          </p:cNvSpPr>
          <p:nvPr/>
        </p:nvSpPr>
        <p:spPr bwMode="auto">
          <a:xfrm>
            <a:off x="580243" y="45815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3" name="Oval 29"/>
          <p:cNvSpPr>
            <a:spLocks noChangeArrowheads="1"/>
          </p:cNvSpPr>
          <p:nvPr/>
        </p:nvSpPr>
        <p:spPr bwMode="auto">
          <a:xfrm>
            <a:off x="1113643" y="45815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4" name="Oval 30"/>
          <p:cNvSpPr>
            <a:spLocks noChangeArrowheads="1"/>
          </p:cNvSpPr>
          <p:nvPr/>
        </p:nvSpPr>
        <p:spPr bwMode="auto">
          <a:xfrm>
            <a:off x="1723243" y="45815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5" name="Oval 31"/>
          <p:cNvSpPr>
            <a:spLocks noChangeArrowheads="1"/>
          </p:cNvSpPr>
          <p:nvPr/>
        </p:nvSpPr>
        <p:spPr bwMode="auto">
          <a:xfrm>
            <a:off x="2332843" y="4581525"/>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86" name="Rectangle 36"/>
          <p:cNvSpPr>
            <a:spLocks noChangeArrowheads="1"/>
          </p:cNvSpPr>
          <p:nvPr/>
        </p:nvSpPr>
        <p:spPr bwMode="auto">
          <a:xfrm>
            <a:off x="670731" y="3976688"/>
            <a:ext cx="6699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i="1"/>
              <a:t>u,v</a:t>
            </a:r>
          </a:p>
        </p:txBody>
      </p:sp>
      <p:sp>
        <p:nvSpPr>
          <p:cNvPr id="87" name="Freeform 40"/>
          <p:cNvSpPr>
            <a:spLocks/>
          </p:cNvSpPr>
          <p:nvPr/>
        </p:nvSpPr>
        <p:spPr bwMode="auto">
          <a:xfrm>
            <a:off x="6867525" y="4505325"/>
            <a:ext cx="1665288" cy="1371600"/>
          </a:xfrm>
          <a:custGeom>
            <a:avLst/>
            <a:gdLst>
              <a:gd name="T0" fmla="*/ 2147483647 w 1344"/>
              <a:gd name="T1" fmla="*/ 2147483647 h 864"/>
              <a:gd name="T2" fmla="*/ 0 w 1344"/>
              <a:gd name="T3" fmla="*/ 2147483647 h 864"/>
              <a:gd name="T4" fmla="*/ 2147483647 w 1344"/>
              <a:gd name="T5" fmla="*/ 0 h 864"/>
              <a:gd name="T6" fmla="*/ 2147483647 w 1344"/>
              <a:gd name="T7" fmla="*/ 2147483647 h 864"/>
              <a:gd name="T8" fmla="*/ 0 60000 65536"/>
              <a:gd name="T9" fmla="*/ 0 60000 65536"/>
              <a:gd name="T10" fmla="*/ 0 60000 65536"/>
              <a:gd name="T11" fmla="*/ 0 60000 65536"/>
              <a:gd name="T12" fmla="*/ 0 w 1344"/>
              <a:gd name="T13" fmla="*/ 0 h 864"/>
              <a:gd name="T14" fmla="*/ 1344 w 1344"/>
              <a:gd name="T15" fmla="*/ 864 h 864"/>
            </a:gdLst>
            <a:ahLst/>
            <a:cxnLst>
              <a:cxn ang="T8">
                <a:pos x="T0" y="T1"/>
              </a:cxn>
              <a:cxn ang="T9">
                <a:pos x="T2" y="T3"/>
              </a:cxn>
              <a:cxn ang="T10">
                <a:pos x="T4" y="T5"/>
              </a:cxn>
              <a:cxn ang="T11">
                <a:pos x="T6" y="T7"/>
              </a:cxn>
            </a:cxnLst>
            <a:rect l="T12" t="T13" r="T14" b="T15"/>
            <a:pathLst>
              <a:path w="1344" h="864">
                <a:moveTo>
                  <a:pt x="1344" y="384"/>
                </a:moveTo>
                <a:lnTo>
                  <a:pt x="0" y="864"/>
                </a:lnTo>
                <a:lnTo>
                  <a:pt x="240" y="0"/>
                </a:lnTo>
                <a:lnTo>
                  <a:pt x="1344" y="384"/>
                </a:lnTo>
                <a:close/>
              </a:path>
            </a:pathLst>
          </a:custGeom>
          <a:noFill/>
          <a:ln w="127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8" name="Line 41"/>
          <p:cNvSpPr>
            <a:spLocks noChangeShapeType="1"/>
          </p:cNvSpPr>
          <p:nvPr/>
        </p:nvSpPr>
        <p:spPr bwMode="auto">
          <a:xfrm flipV="1">
            <a:off x="8497888" y="4181475"/>
            <a:ext cx="34925" cy="94615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9" name="Line 42"/>
          <p:cNvSpPr>
            <a:spLocks noChangeShapeType="1"/>
          </p:cNvSpPr>
          <p:nvPr/>
        </p:nvSpPr>
        <p:spPr bwMode="auto">
          <a:xfrm flipH="1" flipV="1">
            <a:off x="6624638" y="3965575"/>
            <a:ext cx="5334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0" name="Line 43"/>
          <p:cNvSpPr>
            <a:spLocks noChangeShapeType="1"/>
          </p:cNvSpPr>
          <p:nvPr/>
        </p:nvSpPr>
        <p:spPr bwMode="auto">
          <a:xfrm flipH="1" flipV="1">
            <a:off x="6029325" y="5876925"/>
            <a:ext cx="838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1" name="Text Box 46"/>
          <p:cNvSpPr txBox="1">
            <a:spLocks noChangeArrowheads="1"/>
          </p:cNvSpPr>
          <p:nvPr/>
        </p:nvSpPr>
        <p:spPr bwMode="auto">
          <a:xfrm>
            <a:off x="8245475" y="3605213"/>
            <a:ext cx="611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b="1"/>
              <a:t>N</a:t>
            </a:r>
            <a:r>
              <a:rPr lang="hu-HU" altLang="hu-HU" baseline="-25000"/>
              <a:t>1</a:t>
            </a:r>
            <a:endParaRPr lang="hu-HU" altLang="hu-HU"/>
          </a:p>
        </p:txBody>
      </p:sp>
      <p:sp>
        <p:nvSpPr>
          <p:cNvPr id="92" name="Text Box 47"/>
          <p:cNvSpPr txBox="1">
            <a:spLocks noChangeArrowheads="1"/>
          </p:cNvSpPr>
          <p:nvPr/>
        </p:nvSpPr>
        <p:spPr bwMode="auto">
          <a:xfrm>
            <a:off x="6337300" y="3998913"/>
            <a:ext cx="6111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b="1"/>
              <a:t>N</a:t>
            </a:r>
            <a:r>
              <a:rPr lang="hu-HU" altLang="hu-HU" baseline="-25000"/>
              <a:t>2</a:t>
            </a:r>
            <a:endParaRPr lang="hu-HU" altLang="hu-HU"/>
          </a:p>
        </p:txBody>
      </p:sp>
      <p:sp>
        <p:nvSpPr>
          <p:cNvPr id="93" name="Text Box 48"/>
          <p:cNvSpPr txBox="1">
            <a:spLocks noChangeArrowheads="1"/>
          </p:cNvSpPr>
          <p:nvPr/>
        </p:nvSpPr>
        <p:spPr bwMode="auto">
          <a:xfrm>
            <a:off x="6105525" y="5114925"/>
            <a:ext cx="6111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b="1"/>
              <a:t>N</a:t>
            </a:r>
            <a:r>
              <a:rPr lang="hu-HU" altLang="hu-HU" baseline="-25000"/>
              <a:t>3</a:t>
            </a:r>
            <a:endParaRPr lang="hu-HU" altLang="hu-HU"/>
          </a:p>
        </p:txBody>
      </p:sp>
      <p:sp>
        <p:nvSpPr>
          <p:cNvPr id="94" name="Oval 50"/>
          <p:cNvSpPr>
            <a:spLocks noChangeArrowheads="1"/>
          </p:cNvSpPr>
          <p:nvPr/>
        </p:nvSpPr>
        <p:spPr bwMode="auto">
          <a:xfrm>
            <a:off x="6805613" y="5765800"/>
            <a:ext cx="142875" cy="2159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95" name="Oval 51"/>
          <p:cNvSpPr>
            <a:spLocks noChangeArrowheads="1"/>
          </p:cNvSpPr>
          <p:nvPr/>
        </p:nvSpPr>
        <p:spPr bwMode="auto">
          <a:xfrm>
            <a:off x="8424863" y="4973638"/>
            <a:ext cx="142875" cy="2159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96" name="Oval 52"/>
          <p:cNvSpPr>
            <a:spLocks noChangeArrowheads="1"/>
          </p:cNvSpPr>
          <p:nvPr/>
        </p:nvSpPr>
        <p:spPr bwMode="auto">
          <a:xfrm>
            <a:off x="7129463" y="4433888"/>
            <a:ext cx="142875" cy="2159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97" name="Rectangle 64"/>
          <p:cNvSpPr>
            <a:spLocks noChangeArrowheads="1"/>
          </p:cNvSpPr>
          <p:nvPr/>
        </p:nvSpPr>
        <p:spPr bwMode="auto">
          <a:xfrm>
            <a:off x="6904478" y="5739329"/>
            <a:ext cx="46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dirty="0"/>
              <a:t>r</a:t>
            </a:r>
            <a:r>
              <a:rPr lang="hu-HU" altLang="hu-HU" sz="2800" baseline="-25000" dirty="0"/>
              <a:t>3</a:t>
            </a:r>
          </a:p>
        </p:txBody>
      </p:sp>
      <p:sp>
        <p:nvSpPr>
          <p:cNvPr id="98" name="Rectangle 65"/>
          <p:cNvSpPr>
            <a:spLocks noChangeArrowheads="1"/>
          </p:cNvSpPr>
          <p:nvPr/>
        </p:nvSpPr>
        <p:spPr bwMode="auto">
          <a:xfrm>
            <a:off x="8316913" y="5189538"/>
            <a:ext cx="461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r</a:t>
            </a:r>
            <a:r>
              <a:rPr lang="hu-HU" altLang="hu-HU" sz="2800" baseline="-25000"/>
              <a:t>1</a:t>
            </a:r>
          </a:p>
        </p:txBody>
      </p:sp>
      <p:sp>
        <p:nvSpPr>
          <p:cNvPr id="99" name="Rectangle 66"/>
          <p:cNvSpPr>
            <a:spLocks noChangeArrowheads="1"/>
          </p:cNvSpPr>
          <p:nvPr/>
        </p:nvSpPr>
        <p:spPr bwMode="auto">
          <a:xfrm>
            <a:off x="7273925" y="4002088"/>
            <a:ext cx="4619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a:t>r</a:t>
            </a:r>
            <a:r>
              <a:rPr lang="hu-HU" altLang="hu-HU" sz="2800" baseline="-25000"/>
              <a:t>2</a:t>
            </a:r>
          </a:p>
        </p:txBody>
      </p:sp>
      <p:sp>
        <p:nvSpPr>
          <p:cNvPr id="100" name="Line 67"/>
          <p:cNvSpPr>
            <a:spLocks noChangeShapeType="1"/>
          </p:cNvSpPr>
          <p:nvPr/>
        </p:nvSpPr>
        <p:spPr bwMode="auto">
          <a:xfrm flipH="1" flipV="1">
            <a:off x="2944031" y="4975225"/>
            <a:ext cx="676275" cy="2857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1" name="Rectangle 69"/>
          <p:cNvSpPr>
            <a:spLocks noChangeArrowheads="1"/>
          </p:cNvSpPr>
          <p:nvPr/>
        </p:nvSpPr>
        <p:spPr bwMode="auto">
          <a:xfrm>
            <a:off x="2799568" y="5081588"/>
            <a:ext cx="1103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hu-HU" sz="2800" b="1" dirty="0"/>
              <a:t>N</a:t>
            </a:r>
            <a:r>
              <a:rPr lang="hu-HU" altLang="hu-HU" sz="2800" dirty="0"/>
              <a:t>(</a:t>
            </a:r>
            <a:r>
              <a:rPr lang="hu-HU" altLang="hu-HU" sz="2800" i="1" dirty="0"/>
              <a:t>u,v</a:t>
            </a:r>
            <a:r>
              <a:rPr lang="hu-HU" altLang="hu-HU" sz="2800" dirty="0"/>
              <a:t>)</a:t>
            </a:r>
          </a:p>
        </p:txBody>
      </p:sp>
      <p:sp>
        <p:nvSpPr>
          <p:cNvPr id="102" name="Szabadkézi sokszög 101"/>
          <p:cNvSpPr/>
          <p:nvPr/>
        </p:nvSpPr>
        <p:spPr>
          <a:xfrm>
            <a:off x="152773" y="3922675"/>
            <a:ext cx="3344989" cy="2478125"/>
          </a:xfrm>
          <a:custGeom>
            <a:avLst/>
            <a:gdLst>
              <a:gd name="connsiteX0" fmla="*/ 502637 w 3344989"/>
              <a:gd name="connsiteY0" fmla="*/ 2478125 h 2478125"/>
              <a:gd name="connsiteX1" fmla="*/ 128064 w 3344989"/>
              <a:gd name="connsiteY1" fmla="*/ 2059484 h 2478125"/>
              <a:gd name="connsiteX2" fmla="*/ 150097 w 3344989"/>
              <a:gd name="connsiteY2" fmla="*/ 219667 h 2478125"/>
              <a:gd name="connsiteX3" fmla="*/ 1868729 w 3344989"/>
              <a:gd name="connsiteY3" fmla="*/ 109498 h 2478125"/>
              <a:gd name="connsiteX4" fmla="*/ 3344989 w 3344989"/>
              <a:gd name="connsiteY4" fmla="*/ 902713 h 24781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4989" h="2478125">
                <a:moveTo>
                  <a:pt x="502637" y="2478125"/>
                </a:moveTo>
                <a:cubicBezTo>
                  <a:pt x="344729" y="2457009"/>
                  <a:pt x="186821" y="2435894"/>
                  <a:pt x="128064" y="2059484"/>
                </a:cubicBezTo>
                <a:cubicBezTo>
                  <a:pt x="69307" y="1683074"/>
                  <a:pt x="-140014" y="544665"/>
                  <a:pt x="150097" y="219667"/>
                </a:cubicBezTo>
                <a:cubicBezTo>
                  <a:pt x="440208" y="-105331"/>
                  <a:pt x="1336247" y="-4343"/>
                  <a:pt x="1868729" y="109498"/>
                </a:cubicBezTo>
                <a:cubicBezTo>
                  <a:pt x="2401211" y="223339"/>
                  <a:pt x="2873100" y="563026"/>
                  <a:pt x="3344989" y="902713"/>
                </a:cubicBezTo>
              </a:path>
            </a:pathLst>
          </a:custGeom>
          <a:noFill/>
          <a:ln w="57150">
            <a:solidFill>
              <a:schemeClr val="accent3">
                <a:lumMod val="75000"/>
              </a:schemeClr>
            </a:solidFill>
            <a:headEnd type="none" w="med" len="med"/>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39"/>
          <p:cNvSpPr>
            <a:spLocks noChangeArrowheads="1"/>
          </p:cNvSpPr>
          <p:nvPr/>
        </p:nvSpPr>
        <p:spPr bwMode="auto">
          <a:xfrm>
            <a:off x="2161393" y="3640931"/>
            <a:ext cx="1120775" cy="579437"/>
          </a:xfrm>
          <a:prstGeom prst="rect">
            <a:avLst/>
          </a:prstGeom>
          <a:noFill/>
          <a:ln>
            <a:noFill/>
          </a:ln>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buFont typeface="Monotype Sorts" pitchFamily="2" charset="2"/>
              <a:buNone/>
            </a:pPr>
            <a:r>
              <a:rPr lang="hu-HU" altLang="hu-HU" b="1" dirty="0"/>
              <a:t>r</a:t>
            </a:r>
            <a:r>
              <a:rPr lang="hu-HU" altLang="hu-HU" dirty="0"/>
              <a:t>(</a:t>
            </a:r>
            <a:r>
              <a:rPr lang="hu-HU" altLang="hu-HU" i="1" dirty="0"/>
              <a:t>u,v</a:t>
            </a:r>
            <a:r>
              <a:rPr lang="hu-HU" altLang="hu-HU" dirty="0"/>
              <a:t>)</a:t>
            </a:r>
          </a:p>
        </p:txBody>
      </p:sp>
      <p:sp>
        <p:nvSpPr>
          <p:cNvPr id="104" name="Oval 16"/>
          <p:cNvSpPr>
            <a:spLocks noChangeArrowheads="1"/>
          </p:cNvSpPr>
          <p:nvPr/>
        </p:nvSpPr>
        <p:spPr bwMode="auto">
          <a:xfrm>
            <a:off x="580243" y="6257925"/>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5" name="Oval 22"/>
          <p:cNvSpPr>
            <a:spLocks noChangeArrowheads="1"/>
          </p:cNvSpPr>
          <p:nvPr/>
        </p:nvSpPr>
        <p:spPr bwMode="auto">
          <a:xfrm>
            <a:off x="5422354" y="4465638"/>
            <a:ext cx="152400" cy="152400"/>
          </a:xfrm>
          <a:prstGeom prst="ellipse">
            <a:avLst/>
          </a:prstGeom>
          <a:solidFill>
            <a:schemeClr val="accent2">
              <a:lumMod val="60000"/>
              <a:lumOff val="40000"/>
            </a:schemeClr>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6" name="Oval 18"/>
          <p:cNvSpPr>
            <a:spLocks noChangeArrowheads="1"/>
          </p:cNvSpPr>
          <p:nvPr/>
        </p:nvSpPr>
        <p:spPr bwMode="auto">
          <a:xfrm>
            <a:off x="5488674" y="5339787"/>
            <a:ext cx="152400" cy="152400"/>
          </a:xfrm>
          <a:prstGeom prst="ellipse">
            <a:avLst/>
          </a:prstGeom>
          <a:solidFill>
            <a:srgbClr val="C0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107" name="Szövegdoboz 106"/>
          <p:cNvSpPr txBox="1"/>
          <p:nvPr/>
        </p:nvSpPr>
        <p:spPr>
          <a:xfrm>
            <a:off x="6372200" y="6345324"/>
            <a:ext cx="2260555" cy="461665"/>
          </a:xfrm>
          <a:prstGeom prst="rect">
            <a:avLst/>
          </a:prstGeom>
          <a:noFill/>
        </p:spPr>
        <p:txBody>
          <a:bodyPr wrap="none" rtlCol="0">
            <a:spAutoFit/>
          </a:bodyPr>
          <a:lstStyle/>
          <a:p>
            <a:r>
              <a:rPr lang="hu-HU" sz="2400" dirty="0" err="1" smtClean="0"/>
              <a:t>Shading</a:t>
            </a:r>
            <a:r>
              <a:rPr lang="hu-HU" sz="2400" dirty="0" smtClean="0"/>
              <a:t> </a:t>
            </a:r>
            <a:r>
              <a:rPr lang="hu-HU" sz="2400" dirty="0" err="1" smtClean="0"/>
              <a:t>normals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2" grpId="0" animBg="1"/>
      <p:bldP spid="63" grpId="0" animBg="1"/>
      <p:bldP spid="64" grpId="0" animBg="1"/>
      <p:bldP spid="6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églalap 2"/>
          <p:cNvSpPr/>
          <p:nvPr/>
        </p:nvSpPr>
        <p:spPr>
          <a:xfrm>
            <a:off x="1511661" y="665046"/>
            <a:ext cx="2641080" cy="10687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Shader</a:t>
            </a:r>
            <a:endParaRPr lang="en-US" dirty="0" smtClean="0">
              <a:solidFill>
                <a:schemeClr val="tx1"/>
              </a:solidFill>
            </a:endParaRPr>
          </a:p>
          <a:p>
            <a:pPr algn="ctr"/>
            <a:r>
              <a:rPr lang="en-US" sz="1600" dirty="0" err="1">
                <a:solidFill>
                  <a:schemeClr val="tx1"/>
                </a:solidFill>
              </a:rPr>
              <a:t>vsSrc</a:t>
            </a:r>
            <a:r>
              <a:rPr lang="en-US" sz="1600" dirty="0">
                <a:solidFill>
                  <a:schemeClr val="tx1"/>
                </a:solidFill>
              </a:rPr>
              <a:t>, </a:t>
            </a:r>
            <a:r>
              <a:rPr lang="en-US" sz="1600" dirty="0" err="1" smtClean="0">
                <a:solidFill>
                  <a:schemeClr val="tx1"/>
                </a:solidFill>
              </a:rPr>
              <a:t>fsSrc</a:t>
            </a:r>
            <a:r>
              <a:rPr lang="en-US" sz="1600" dirty="0" smtClean="0">
                <a:solidFill>
                  <a:schemeClr val="tx1"/>
                </a:solidFill>
              </a:rPr>
              <a:t>, </a:t>
            </a:r>
            <a:r>
              <a:rPr lang="en-US" sz="1600" dirty="0" err="1" smtClean="0">
                <a:solidFill>
                  <a:schemeClr val="tx1"/>
                </a:solidFill>
              </a:rPr>
              <a:t>shaderProg</a:t>
            </a:r>
            <a:endParaRPr lang="en-US" sz="1600" dirty="0" smtClean="0">
              <a:solidFill>
                <a:schemeClr val="tx1"/>
              </a:solidFill>
            </a:endParaRPr>
          </a:p>
          <a:p>
            <a:pPr algn="ctr"/>
            <a:r>
              <a:rPr lang="en-US" sz="1600" dirty="0" smtClean="0">
                <a:solidFill>
                  <a:schemeClr val="tx1"/>
                </a:solidFill>
              </a:rPr>
              <a:t>Create()</a:t>
            </a:r>
          </a:p>
          <a:p>
            <a:pPr algn="ctr"/>
            <a:r>
              <a:rPr lang="en-US" sz="1600" i="1" dirty="0" smtClean="0">
                <a:solidFill>
                  <a:schemeClr val="tx1"/>
                </a:solidFill>
              </a:rPr>
              <a:t>Bind()</a:t>
            </a:r>
            <a:endParaRPr lang="en-US" sz="1600" i="1" dirty="0">
              <a:solidFill>
                <a:schemeClr val="tx1"/>
              </a:solidFill>
            </a:endParaRPr>
          </a:p>
        </p:txBody>
      </p:sp>
      <p:sp>
        <p:nvSpPr>
          <p:cNvPr id="4" name="Téglalap 3"/>
          <p:cNvSpPr/>
          <p:nvPr/>
        </p:nvSpPr>
        <p:spPr>
          <a:xfrm>
            <a:off x="2909318" y="3645921"/>
            <a:ext cx="1131252" cy="4566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Texture</a:t>
            </a:r>
            <a:endParaRPr lang="en-US" dirty="0">
              <a:solidFill>
                <a:schemeClr val="tx1"/>
              </a:solidFill>
            </a:endParaRPr>
          </a:p>
        </p:txBody>
      </p:sp>
      <p:sp>
        <p:nvSpPr>
          <p:cNvPr id="5" name="Téglalap 4"/>
          <p:cNvSpPr/>
          <p:nvPr/>
        </p:nvSpPr>
        <p:spPr>
          <a:xfrm>
            <a:off x="6223812" y="367902"/>
            <a:ext cx="1008112" cy="9728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Scene</a:t>
            </a:r>
            <a:endParaRPr lang="hu-HU" dirty="0" smtClean="0">
              <a:solidFill>
                <a:schemeClr val="tx1"/>
              </a:solidFill>
            </a:endParaRPr>
          </a:p>
          <a:p>
            <a:pPr algn="ctr"/>
            <a:r>
              <a:rPr lang="hu-HU" sz="1600" dirty="0" err="1" smtClean="0">
                <a:solidFill>
                  <a:schemeClr val="tx1"/>
                </a:solidFill>
              </a:rPr>
              <a:t>Animate</a:t>
            </a:r>
            <a:r>
              <a:rPr lang="hu-HU" sz="1600" dirty="0" smtClean="0">
                <a:solidFill>
                  <a:schemeClr val="tx1"/>
                </a:solidFill>
              </a:rPr>
              <a:t>()</a:t>
            </a:r>
          </a:p>
          <a:p>
            <a:pPr algn="ctr"/>
            <a:r>
              <a:rPr lang="hu-HU" sz="1600" dirty="0" err="1" smtClean="0">
                <a:solidFill>
                  <a:schemeClr val="tx1"/>
                </a:solidFill>
              </a:rPr>
              <a:t>Render</a:t>
            </a:r>
            <a:r>
              <a:rPr lang="hu-HU" sz="1600" dirty="0" smtClean="0">
                <a:solidFill>
                  <a:schemeClr val="tx1"/>
                </a:solidFill>
              </a:rPr>
              <a:t>()</a:t>
            </a:r>
            <a:endParaRPr lang="en-US" sz="1600" dirty="0">
              <a:solidFill>
                <a:schemeClr val="tx1"/>
              </a:solidFill>
            </a:endParaRPr>
          </a:p>
        </p:txBody>
      </p:sp>
      <p:sp>
        <p:nvSpPr>
          <p:cNvPr id="6" name="Téglalap 5"/>
          <p:cNvSpPr/>
          <p:nvPr/>
        </p:nvSpPr>
        <p:spPr>
          <a:xfrm>
            <a:off x="5796136" y="2427941"/>
            <a:ext cx="1653996" cy="2347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Object</a:t>
            </a:r>
            <a:endParaRPr lang="hu-HU" dirty="0" smtClean="0">
              <a:solidFill>
                <a:schemeClr val="tx1"/>
              </a:solidFill>
            </a:endParaRPr>
          </a:p>
          <a:p>
            <a:pPr algn="ctr"/>
            <a:r>
              <a:rPr lang="en-US" sz="1600" dirty="0" smtClean="0">
                <a:solidFill>
                  <a:schemeClr val="tx1"/>
                </a:solidFill>
              </a:rPr>
              <a:t>scale, </a:t>
            </a:r>
            <a:r>
              <a:rPr lang="hu-HU" sz="1600" dirty="0" err="1" smtClean="0">
                <a:solidFill>
                  <a:schemeClr val="tx1"/>
                </a:solidFill>
              </a:rPr>
              <a:t>pos</a:t>
            </a:r>
            <a:r>
              <a:rPr lang="en-US" sz="1600" dirty="0" smtClean="0">
                <a:solidFill>
                  <a:schemeClr val="tx1"/>
                </a:solidFill>
              </a:rPr>
              <a:t>, </a:t>
            </a:r>
            <a:r>
              <a:rPr lang="en-US" sz="1600" dirty="0" err="1" smtClean="0">
                <a:solidFill>
                  <a:schemeClr val="tx1"/>
                </a:solidFill>
              </a:rPr>
              <a:t>rotAxis</a:t>
            </a:r>
            <a:r>
              <a:rPr lang="en-US" sz="1600" dirty="0" smtClean="0">
                <a:solidFill>
                  <a:schemeClr val="tx1"/>
                </a:solidFill>
              </a:rPr>
              <a:t>, </a:t>
            </a:r>
            <a:r>
              <a:rPr lang="en-US" sz="1600" dirty="0" err="1" smtClean="0">
                <a:solidFill>
                  <a:schemeClr val="tx1"/>
                </a:solidFill>
              </a:rPr>
              <a:t>rotAngle</a:t>
            </a:r>
            <a:endParaRPr lang="en-US" sz="1600" i="1" dirty="0">
              <a:solidFill>
                <a:schemeClr val="tx1"/>
              </a:solidFill>
            </a:endParaRPr>
          </a:p>
          <a:p>
            <a:pPr algn="ctr"/>
            <a:endParaRPr lang="en-US" sz="1600" i="1" dirty="0" smtClean="0">
              <a:solidFill>
                <a:schemeClr val="tx1"/>
              </a:solidFill>
            </a:endParaRPr>
          </a:p>
          <a:p>
            <a:pPr algn="ctr"/>
            <a:r>
              <a:rPr lang="en-US" sz="1600" i="1" dirty="0" smtClean="0">
                <a:solidFill>
                  <a:schemeClr val="tx1"/>
                </a:solidFill>
              </a:rPr>
              <a:t> </a:t>
            </a:r>
            <a:r>
              <a:rPr lang="hu-HU" sz="1600" i="1" dirty="0" err="1" smtClean="0">
                <a:solidFill>
                  <a:schemeClr val="tx1"/>
                </a:solidFill>
              </a:rPr>
              <a:t>Animate</a:t>
            </a:r>
            <a:r>
              <a:rPr lang="hu-HU" sz="1600" i="1" dirty="0" smtClean="0">
                <a:solidFill>
                  <a:schemeClr val="tx1"/>
                </a:solidFill>
              </a:rPr>
              <a:t>()</a:t>
            </a:r>
          </a:p>
          <a:p>
            <a:pPr algn="ctr"/>
            <a:r>
              <a:rPr lang="hu-HU" sz="1600" dirty="0" err="1" smtClean="0">
                <a:solidFill>
                  <a:schemeClr val="tx1"/>
                </a:solidFill>
              </a:rPr>
              <a:t>Draw</a:t>
            </a:r>
            <a:r>
              <a:rPr lang="hu-HU" sz="1600" dirty="0" smtClean="0">
                <a:solidFill>
                  <a:schemeClr val="tx1"/>
                </a:solidFill>
              </a:rPr>
              <a:t>()</a:t>
            </a:r>
            <a:endParaRPr lang="en-US" sz="1600" dirty="0" smtClean="0">
              <a:solidFill>
                <a:schemeClr val="tx1"/>
              </a:solidFill>
            </a:endParaRPr>
          </a:p>
        </p:txBody>
      </p:sp>
      <p:sp>
        <p:nvSpPr>
          <p:cNvPr id="7" name="Téglalap 6"/>
          <p:cNvSpPr/>
          <p:nvPr/>
        </p:nvSpPr>
        <p:spPr>
          <a:xfrm>
            <a:off x="2820592" y="4248076"/>
            <a:ext cx="1332148" cy="5490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Geometry</a:t>
            </a:r>
          </a:p>
          <a:p>
            <a:pPr algn="ctr"/>
            <a:r>
              <a:rPr lang="en-US" sz="1600" dirty="0" smtClean="0">
                <a:solidFill>
                  <a:schemeClr val="tx1"/>
                </a:solidFill>
              </a:rPr>
              <a:t>Draw()</a:t>
            </a:r>
            <a:endParaRPr lang="en-US" sz="1600" dirty="0">
              <a:solidFill>
                <a:schemeClr val="tx1"/>
              </a:solidFill>
            </a:endParaRPr>
          </a:p>
        </p:txBody>
      </p:sp>
      <p:sp>
        <p:nvSpPr>
          <p:cNvPr id="8" name="Téglalap 7"/>
          <p:cNvSpPr/>
          <p:nvPr/>
        </p:nvSpPr>
        <p:spPr>
          <a:xfrm>
            <a:off x="3608522" y="5161867"/>
            <a:ext cx="1620180"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ParamSurface</a:t>
            </a:r>
            <a:endParaRPr lang="en-US" dirty="0" smtClean="0">
              <a:solidFill>
                <a:schemeClr val="tx1"/>
              </a:solidFill>
            </a:endParaRPr>
          </a:p>
          <a:p>
            <a:pPr algn="ctr"/>
            <a:r>
              <a:rPr lang="en-US" sz="1600" dirty="0" smtClean="0">
                <a:solidFill>
                  <a:schemeClr val="tx1"/>
                </a:solidFill>
              </a:rPr>
              <a:t>Create()</a:t>
            </a:r>
            <a:endParaRPr lang="en-US" sz="1600" dirty="0">
              <a:solidFill>
                <a:schemeClr val="tx1"/>
              </a:solidFill>
            </a:endParaRPr>
          </a:p>
        </p:txBody>
      </p:sp>
      <p:sp>
        <p:nvSpPr>
          <p:cNvPr id="9" name="Téglalap 8"/>
          <p:cNvSpPr/>
          <p:nvPr/>
        </p:nvSpPr>
        <p:spPr>
          <a:xfrm>
            <a:off x="1839607" y="5164800"/>
            <a:ext cx="1620180" cy="5760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PolygonMesh</a:t>
            </a:r>
            <a:endParaRPr lang="en-US" sz="1600" dirty="0" smtClean="0">
              <a:solidFill>
                <a:schemeClr val="tx1"/>
              </a:solidFill>
            </a:endParaRPr>
          </a:p>
          <a:p>
            <a:pPr algn="ctr"/>
            <a:r>
              <a:rPr lang="en-US" sz="1600" dirty="0" smtClean="0">
                <a:solidFill>
                  <a:schemeClr val="tx1"/>
                </a:solidFill>
              </a:rPr>
              <a:t>Load()</a:t>
            </a:r>
            <a:endParaRPr lang="en-US" dirty="0">
              <a:solidFill>
                <a:schemeClr val="tx1"/>
              </a:solidFill>
            </a:endParaRPr>
          </a:p>
        </p:txBody>
      </p:sp>
      <p:sp>
        <p:nvSpPr>
          <p:cNvPr id="10" name="Téglalap 9"/>
          <p:cNvSpPr/>
          <p:nvPr/>
        </p:nvSpPr>
        <p:spPr>
          <a:xfrm>
            <a:off x="0" y="296653"/>
            <a:ext cx="1151620" cy="51561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hu-HU" dirty="0" smtClean="0">
              <a:solidFill>
                <a:schemeClr val="tx1"/>
              </a:solidFill>
            </a:endParaRPr>
          </a:p>
          <a:p>
            <a:pPr algn="ctr"/>
            <a:endParaRPr lang="hu-HU" dirty="0">
              <a:solidFill>
                <a:schemeClr val="tx1"/>
              </a:solidFill>
            </a:endParaRPr>
          </a:p>
          <a:p>
            <a:pPr algn="ctr"/>
            <a:r>
              <a:rPr lang="hu-HU" sz="1600" dirty="0" err="1" smtClean="0">
                <a:solidFill>
                  <a:schemeClr val="tx1"/>
                </a:solidFill>
              </a:rPr>
              <a:t>onInit</a:t>
            </a:r>
            <a:r>
              <a:rPr lang="hu-HU" sz="1600" dirty="0" smtClean="0">
                <a:solidFill>
                  <a:schemeClr val="tx1"/>
                </a:solidFill>
              </a:rPr>
              <a:t>()</a:t>
            </a:r>
          </a:p>
          <a:p>
            <a:pPr algn="ctr"/>
            <a:r>
              <a:rPr lang="hu-HU" sz="1600" dirty="0" err="1" smtClean="0">
                <a:solidFill>
                  <a:schemeClr val="tx1"/>
                </a:solidFill>
              </a:rPr>
              <a:t>onDisplay</a:t>
            </a:r>
            <a:r>
              <a:rPr lang="hu-HU" sz="1600" dirty="0" smtClean="0">
                <a:solidFill>
                  <a:schemeClr val="tx1"/>
                </a:solidFill>
              </a:rPr>
              <a:t>()</a:t>
            </a:r>
          </a:p>
          <a:p>
            <a:pPr algn="ctr"/>
            <a:r>
              <a:rPr lang="hu-HU" sz="1600" dirty="0" err="1" smtClean="0">
                <a:solidFill>
                  <a:schemeClr val="tx1"/>
                </a:solidFill>
              </a:rPr>
              <a:t>onIdle</a:t>
            </a:r>
            <a:r>
              <a:rPr lang="hu-HU" sz="1600" dirty="0" smtClean="0">
                <a:solidFill>
                  <a:schemeClr val="tx1"/>
                </a:solidFill>
              </a:rPr>
              <a:t>()</a:t>
            </a:r>
            <a:endParaRPr lang="en-US" sz="1600" dirty="0">
              <a:solidFill>
                <a:schemeClr val="tx1"/>
              </a:solidFill>
            </a:endParaRPr>
          </a:p>
        </p:txBody>
      </p:sp>
      <p:sp>
        <p:nvSpPr>
          <p:cNvPr id="11" name="Téglalap 10"/>
          <p:cNvSpPr/>
          <p:nvPr/>
        </p:nvSpPr>
        <p:spPr>
          <a:xfrm>
            <a:off x="2489643" y="6129300"/>
            <a:ext cx="1458651" cy="5760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Sphere</a:t>
            </a:r>
          </a:p>
          <a:p>
            <a:pPr algn="ctr"/>
            <a:r>
              <a:rPr lang="en-US" sz="1600" dirty="0" err="1" smtClean="0">
                <a:solidFill>
                  <a:schemeClr val="tx1"/>
                </a:solidFill>
              </a:rPr>
              <a:t>GenVtxData</a:t>
            </a:r>
            <a:r>
              <a:rPr lang="en-US" sz="1600" dirty="0" smtClean="0">
                <a:solidFill>
                  <a:schemeClr val="tx1"/>
                </a:solidFill>
              </a:rPr>
              <a:t>()</a:t>
            </a:r>
            <a:endParaRPr lang="en-US" sz="1600" dirty="0">
              <a:solidFill>
                <a:schemeClr val="tx1"/>
              </a:solidFill>
            </a:endParaRPr>
          </a:p>
        </p:txBody>
      </p:sp>
      <p:sp>
        <p:nvSpPr>
          <p:cNvPr id="12" name="Téglalap 11"/>
          <p:cNvSpPr/>
          <p:nvPr/>
        </p:nvSpPr>
        <p:spPr>
          <a:xfrm>
            <a:off x="4103949" y="6129300"/>
            <a:ext cx="1404156" cy="576064"/>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Flag</a:t>
            </a:r>
          </a:p>
          <a:p>
            <a:pPr lvl="0" algn="ctr"/>
            <a:r>
              <a:rPr lang="en-US" sz="1600" dirty="0" err="1">
                <a:solidFill>
                  <a:prstClr val="black"/>
                </a:solidFill>
              </a:rPr>
              <a:t>GenVtxData</a:t>
            </a:r>
            <a:r>
              <a:rPr lang="en-US" sz="1600" dirty="0" smtClean="0">
                <a:solidFill>
                  <a:prstClr val="black"/>
                </a:solidFill>
              </a:rPr>
              <a:t>()</a:t>
            </a:r>
            <a:endParaRPr lang="en-US" sz="1600" dirty="0">
              <a:solidFill>
                <a:prstClr val="black"/>
              </a:solidFill>
            </a:endParaRPr>
          </a:p>
        </p:txBody>
      </p:sp>
      <p:cxnSp>
        <p:nvCxnSpPr>
          <p:cNvPr id="22" name="Egyenes összekötő nyíllal 21"/>
          <p:cNvCxnSpPr>
            <a:endCxn id="144" idx="3"/>
          </p:cNvCxnSpPr>
          <p:nvPr/>
        </p:nvCxnSpPr>
        <p:spPr>
          <a:xfrm flipH="1">
            <a:off x="4021286" y="3289372"/>
            <a:ext cx="1774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gyenes összekötő nyíllal 22"/>
          <p:cNvCxnSpPr/>
          <p:nvPr/>
        </p:nvCxnSpPr>
        <p:spPr>
          <a:xfrm flipH="1">
            <a:off x="4169837" y="4522614"/>
            <a:ext cx="16262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Háromszög 24"/>
          <p:cNvSpPr/>
          <p:nvPr/>
        </p:nvSpPr>
        <p:spPr>
          <a:xfrm>
            <a:off x="3195879" y="4804179"/>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áromszög 25"/>
          <p:cNvSpPr/>
          <p:nvPr/>
        </p:nvSpPr>
        <p:spPr>
          <a:xfrm>
            <a:off x="3843830" y="4797152"/>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Egyenes összekötő 27"/>
          <p:cNvCxnSpPr/>
          <p:nvPr/>
        </p:nvCxnSpPr>
        <p:spPr>
          <a:xfrm flipV="1">
            <a:off x="3942200" y="5026519"/>
            <a:ext cx="0" cy="13534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gyenes összekötő 28"/>
          <p:cNvCxnSpPr>
            <a:endCxn id="25" idx="3"/>
          </p:cNvCxnSpPr>
          <p:nvPr/>
        </p:nvCxnSpPr>
        <p:spPr>
          <a:xfrm flipH="1" flipV="1">
            <a:off x="3294249" y="5049180"/>
            <a:ext cx="1" cy="103815"/>
          </a:xfrm>
          <a:prstGeom prst="line">
            <a:avLst/>
          </a:prstGeom>
        </p:spPr>
        <p:style>
          <a:lnRef idx="1">
            <a:schemeClr val="accent1"/>
          </a:lnRef>
          <a:fillRef idx="0">
            <a:schemeClr val="accent1"/>
          </a:fillRef>
          <a:effectRef idx="0">
            <a:schemeClr val="accent1"/>
          </a:effectRef>
          <a:fontRef idx="minor">
            <a:schemeClr val="tx1"/>
          </a:fontRef>
        </p:style>
      </p:cxnSp>
      <p:sp>
        <p:nvSpPr>
          <p:cNvPr id="30" name="Háromszög 29"/>
          <p:cNvSpPr/>
          <p:nvPr/>
        </p:nvSpPr>
        <p:spPr>
          <a:xfrm>
            <a:off x="3824546" y="5753474"/>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áromszög 30"/>
          <p:cNvSpPr/>
          <p:nvPr/>
        </p:nvSpPr>
        <p:spPr>
          <a:xfrm>
            <a:off x="4472497" y="5746447"/>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Egyenes összekötő 32"/>
          <p:cNvCxnSpPr/>
          <p:nvPr/>
        </p:nvCxnSpPr>
        <p:spPr>
          <a:xfrm>
            <a:off x="3924050" y="5998475"/>
            <a:ext cx="0" cy="108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gyenes összekötő 34"/>
          <p:cNvCxnSpPr/>
          <p:nvPr/>
        </p:nvCxnSpPr>
        <p:spPr>
          <a:xfrm>
            <a:off x="4572001" y="5991448"/>
            <a:ext cx="0" cy="1150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gyenes összekötő nyíllal 36"/>
          <p:cNvCxnSpPr>
            <a:stCxn id="5" idx="2"/>
            <a:endCxn id="6" idx="0"/>
          </p:cNvCxnSpPr>
          <p:nvPr/>
        </p:nvCxnSpPr>
        <p:spPr>
          <a:xfrm flipH="1">
            <a:off x="6623134" y="1340768"/>
            <a:ext cx="104734" cy="10871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Szövegdoboz 37"/>
          <p:cNvSpPr txBox="1"/>
          <p:nvPr/>
        </p:nvSpPr>
        <p:spPr>
          <a:xfrm>
            <a:off x="6425215" y="2038035"/>
            <a:ext cx="312906" cy="400110"/>
          </a:xfrm>
          <a:prstGeom prst="rect">
            <a:avLst/>
          </a:prstGeom>
          <a:noFill/>
        </p:spPr>
        <p:txBody>
          <a:bodyPr wrap="none" rtlCol="0">
            <a:spAutoFit/>
          </a:bodyPr>
          <a:lstStyle/>
          <a:p>
            <a:r>
              <a:rPr lang="en-US" dirty="0" smtClean="0"/>
              <a:t>*</a:t>
            </a:r>
            <a:endParaRPr lang="en-US" dirty="0"/>
          </a:p>
        </p:txBody>
      </p:sp>
      <p:sp>
        <p:nvSpPr>
          <p:cNvPr id="39" name="Szövegdoboz 38"/>
          <p:cNvSpPr txBox="1"/>
          <p:nvPr/>
        </p:nvSpPr>
        <p:spPr>
          <a:xfrm>
            <a:off x="4169836" y="1589061"/>
            <a:ext cx="312906" cy="400110"/>
          </a:xfrm>
          <a:prstGeom prst="rect">
            <a:avLst/>
          </a:prstGeom>
          <a:noFill/>
        </p:spPr>
        <p:txBody>
          <a:bodyPr wrap="none" rtlCol="0">
            <a:spAutoFit/>
          </a:bodyPr>
          <a:lstStyle/>
          <a:p>
            <a:r>
              <a:rPr lang="en-US" dirty="0" smtClean="0"/>
              <a:t>*</a:t>
            </a:r>
            <a:endParaRPr lang="en-US" dirty="0"/>
          </a:p>
        </p:txBody>
      </p:sp>
      <p:cxnSp>
        <p:nvCxnSpPr>
          <p:cNvPr id="43" name="Egyenes összekötő nyíllal 42"/>
          <p:cNvCxnSpPr>
            <a:endCxn id="3" idx="1"/>
          </p:cNvCxnSpPr>
          <p:nvPr/>
        </p:nvCxnSpPr>
        <p:spPr>
          <a:xfrm>
            <a:off x="1151620" y="1199415"/>
            <a:ext cx="360041"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Egyenes összekötő nyíllal 44"/>
          <p:cNvCxnSpPr>
            <a:endCxn id="4" idx="1"/>
          </p:cNvCxnSpPr>
          <p:nvPr/>
        </p:nvCxnSpPr>
        <p:spPr>
          <a:xfrm>
            <a:off x="1151620" y="3874261"/>
            <a:ext cx="175769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gyenes összekötő nyíllal 46"/>
          <p:cNvCxnSpPr>
            <a:endCxn id="7" idx="1"/>
          </p:cNvCxnSpPr>
          <p:nvPr/>
        </p:nvCxnSpPr>
        <p:spPr>
          <a:xfrm>
            <a:off x="1151620" y="4522614"/>
            <a:ext cx="16689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Szövegdoboz 48"/>
          <p:cNvSpPr txBox="1"/>
          <p:nvPr/>
        </p:nvSpPr>
        <p:spPr>
          <a:xfrm>
            <a:off x="4000567" y="3568950"/>
            <a:ext cx="312906" cy="400110"/>
          </a:xfrm>
          <a:prstGeom prst="rect">
            <a:avLst/>
          </a:prstGeom>
          <a:noFill/>
        </p:spPr>
        <p:txBody>
          <a:bodyPr wrap="none" rtlCol="0">
            <a:spAutoFit/>
          </a:bodyPr>
          <a:lstStyle/>
          <a:p>
            <a:r>
              <a:rPr lang="en-US" dirty="0" smtClean="0"/>
              <a:t>*</a:t>
            </a:r>
            <a:endParaRPr lang="en-US" dirty="0"/>
          </a:p>
        </p:txBody>
      </p:sp>
      <p:sp>
        <p:nvSpPr>
          <p:cNvPr id="50" name="Szövegdoboz 49"/>
          <p:cNvSpPr txBox="1"/>
          <p:nvPr/>
        </p:nvSpPr>
        <p:spPr>
          <a:xfrm>
            <a:off x="2488399" y="4253026"/>
            <a:ext cx="312906" cy="400110"/>
          </a:xfrm>
          <a:prstGeom prst="rect">
            <a:avLst/>
          </a:prstGeom>
          <a:noFill/>
        </p:spPr>
        <p:txBody>
          <a:bodyPr wrap="none" rtlCol="0">
            <a:spAutoFit/>
          </a:bodyPr>
          <a:lstStyle/>
          <a:p>
            <a:r>
              <a:rPr lang="en-US" dirty="0" smtClean="0"/>
              <a:t>*</a:t>
            </a:r>
            <a:endParaRPr lang="en-US" dirty="0"/>
          </a:p>
        </p:txBody>
      </p:sp>
      <p:sp>
        <p:nvSpPr>
          <p:cNvPr id="51" name="Téglalap 50"/>
          <p:cNvSpPr/>
          <p:nvPr/>
        </p:nvSpPr>
        <p:spPr>
          <a:xfrm>
            <a:off x="4494555" y="665046"/>
            <a:ext cx="1571823" cy="1175707"/>
          </a:xfrm>
          <a:prstGeom prst="rect">
            <a:avLst/>
          </a:prstGeom>
          <a:solidFill>
            <a:srgbClr val="FFA7A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RenderState</a:t>
            </a:r>
            <a:endParaRPr lang="en-US" dirty="0" smtClean="0">
              <a:solidFill>
                <a:schemeClr val="tx1"/>
              </a:solidFill>
            </a:endParaRPr>
          </a:p>
          <a:p>
            <a:pPr algn="ctr"/>
            <a:r>
              <a:rPr lang="en-US" sz="1600" dirty="0" smtClean="0">
                <a:solidFill>
                  <a:schemeClr val="tx1"/>
                </a:solidFill>
              </a:rPr>
              <a:t>M, V, P, </a:t>
            </a:r>
            <a:r>
              <a:rPr lang="en-US" sz="1600" dirty="0" err="1" smtClean="0">
                <a:solidFill>
                  <a:schemeClr val="tx1"/>
                </a:solidFill>
              </a:rPr>
              <a:t>Minv</a:t>
            </a:r>
            <a:r>
              <a:rPr lang="en-US" sz="1600" dirty="0" smtClean="0">
                <a:solidFill>
                  <a:schemeClr val="tx1"/>
                </a:solidFill>
              </a:rPr>
              <a:t>,</a:t>
            </a:r>
          </a:p>
          <a:p>
            <a:pPr algn="ctr"/>
            <a:r>
              <a:rPr lang="en-US" sz="1600" dirty="0" smtClean="0">
                <a:solidFill>
                  <a:schemeClr val="tx1"/>
                </a:solidFill>
              </a:rPr>
              <a:t>material, texture</a:t>
            </a:r>
          </a:p>
          <a:p>
            <a:pPr algn="ctr"/>
            <a:r>
              <a:rPr lang="en-US" sz="1600" dirty="0" smtClean="0">
                <a:solidFill>
                  <a:schemeClr val="tx1"/>
                </a:solidFill>
              </a:rPr>
              <a:t>light, </a:t>
            </a:r>
            <a:r>
              <a:rPr lang="en-US" sz="1600" dirty="0" err="1" smtClean="0">
                <a:solidFill>
                  <a:schemeClr val="tx1"/>
                </a:solidFill>
              </a:rPr>
              <a:t>wEye</a:t>
            </a:r>
            <a:endParaRPr lang="en-US" sz="1600" dirty="0">
              <a:solidFill>
                <a:schemeClr val="tx1"/>
              </a:solidFill>
            </a:endParaRPr>
          </a:p>
        </p:txBody>
      </p:sp>
      <p:cxnSp>
        <p:nvCxnSpPr>
          <p:cNvPr id="60" name="Egyenes összekötő nyíllal 59"/>
          <p:cNvCxnSpPr/>
          <p:nvPr/>
        </p:nvCxnSpPr>
        <p:spPr>
          <a:xfrm>
            <a:off x="7231924" y="1346469"/>
            <a:ext cx="254214" cy="2788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Egyenes összekötő nyíllal 67"/>
          <p:cNvCxnSpPr/>
          <p:nvPr/>
        </p:nvCxnSpPr>
        <p:spPr>
          <a:xfrm flipH="1" flipV="1">
            <a:off x="4152740" y="1748620"/>
            <a:ext cx="1913638" cy="6793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Téglalap 74"/>
          <p:cNvSpPr/>
          <p:nvPr/>
        </p:nvSpPr>
        <p:spPr>
          <a:xfrm>
            <a:off x="2649697" y="2134759"/>
            <a:ext cx="1116477" cy="757198"/>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Phong</a:t>
            </a:r>
            <a:endParaRPr lang="en-US" dirty="0" smtClean="0">
              <a:solidFill>
                <a:schemeClr val="tx1"/>
              </a:solidFill>
            </a:endParaRPr>
          </a:p>
          <a:p>
            <a:pPr lvl="0" algn="ctr"/>
            <a:r>
              <a:rPr lang="en-US" sz="1600" dirty="0" smtClean="0">
                <a:solidFill>
                  <a:prstClr val="black"/>
                </a:solidFill>
              </a:rPr>
              <a:t>Bind()</a:t>
            </a:r>
            <a:endParaRPr lang="en-US" sz="1600" dirty="0">
              <a:solidFill>
                <a:prstClr val="black"/>
              </a:solidFill>
            </a:endParaRPr>
          </a:p>
        </p:txBody>
      </p:sp>
      <p:sp>
        <p:nvSpPr>
          <p:cNvPr id="76" name="Téglalap 75"/>
          <p:cNvSpPr/>
          <p:nvPr/>
        </p:nvSpPr>
        <p:spPr>
          <a:xfrm>
            <a:off x="1336271" y="2124501"/>
            <a:ext cx="1200393" cy="767456"/>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Gouraud</a:t>
            </a:r>
            <a:endParaRPr lang="en-US" dirty="0" smtClean="0">
              <a:solidFill>
                <a:schemeClr val="tx1"/>
              </a:solidFill>
            </a:endParaRPr>
          </a:p>
          <a:p>
            <a:pPr algn="ctr"/>
            <a:r>
              <a:rPr lang="en-US" sz="1600" dirty="0" smtClean="0">
                <a:solidFill>
                  <a:schemeClr val="tx1"/>
                </a:solidFill>
              </a:rPr>
              <a:t>Bind()</a:t>
            </a:r>
            <a:endParaRPr lang="en-US" sz="1600" dirty="0">
              <a:solidFill>
                <a:schemeClr val="tx1"/>
              </a:solidFill>
            </a:endParaRPr>
          </a:p>
        </p:txBody>
      </p:sp>
      <p:sp>
        <p:nvSpPr>
          <p:cNvPr id="77" name="Háromszög 76"/>
          <p:cNvSpPr/>
          <p:nvPr/>
        </p:nvSpPr>
        <p:spPr>
          <a:xfrm>
            <a:off x="2339753" y="1743839"/>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Háromszög 77"/>
          <p:cNvSpPr/>
          <p:nvPr/>
        </p:nvSpPr>
        <p:spPr>
          <a:xfrm>
            <a:off x="3015827" y="1743839"/>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Egyenes összekötő 78"/>
          <p:cNvCxnSpPr/>
          <p:nvPr/>
        </p:nvCxnSpPr>
        <p:spPr>
          <a:xfrm flipV="1">
            <a:off x="3095837" y="1956228"/>
            <a:ext cx="0" cy="184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Egyenes összekötő 79"/>
          <p:cNvCxnSpPr/>
          <p:nvPr/>
        </p:nvCxnSpPr>
        <p:spPr>
          <a:xfrm flipV="1">
            <a:off x="2438294" y="1963255"/>
            <a:ext cx="0" cy="152631"/>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Egyenes összekötő nyíllal 85"/>
          <p:cNvCxnSpPr/>
          <p:nvPr/>
        </p:nvCxnSpPr>
        <p:spPr>
          <a:xfrm flipH="1">
            <a:off x="6066380" y="1358487"/>
            <a:ext cx="504054" cy="266814"/>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88" name="Egyenes összekötő nyíllal 87"/>
          <p:cNvCxnSpPr>
            <a:stCxn id="3" idx="3"/>
          </p:cNvCxnSpPr>
          <p:nvPr/>
        </p:nvCxnSpPr>
        <p:spPr>
          <a:xfrm flipV="1">
            <a:off x="4152741" y="1140714"/>
            <a:ext cx="330001" cy="58702"/>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Egyenes összekötő nyíllal 105"/>
          <p:cNvCxnSpPr/>
          <p:nvPr/>
        </p:nvCxnSpPr>
        <p:spPr>
          <a:xfrm>
            <a:off x="1151620" y="489863"/>
            <a:ext cx="50721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0" name="Téglalap 109"/>
          <p:cNvSpPr/>
          <p:nvPr/>
        </p:nvSpPr>
        <p:spPr>
          <a:xfrm>
            <a:off x="7740353" y="367901"/>
            <a:ext cx="1080120" cy="877509"/>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Light</a:t>
            </a:r>
          </a:p>
          <a:p>
            <a:pPr algn="ctr"/>
            <a:r>
              <a:rPr lang="en-US" sz="1600" dirty="0" smtClean="0">
                <a:solidFill>
                  <a:schemeClr val="tx1"/>
                </a:solidFill>
              </a:rPr>
              <a:t>La, Le,</a:t>
            </a:r>
          </a:p>
          <a:p>
            <a:pPr algn="ctr"/>
            <a:r>
              <a:rPr lang="en-US" sz="1600" dirty="0" err="1" smtClean="0">
                <a:solidFill>
                  <a:schemeClr val="tx1"/>
                </a:solidFill>
              </a:rPr>
              <a:t>wLightPos</a:t>
            </a:r>
            <a:endParaRPr lang="en-US" sz="1600" dirty="0">
              <a:solidFill>
                <a:schemeClr val="tx1"/>
              </a:solidFill>
            </a:endParaRPr>
          </a:p>
        </p:txBody>
      </p:sp>
      <p:sp>
        <p:nvSpPr>
          <p:cNvPr id="111" name="Téglalap 110"/>
          <p:cNvSpPr/>
          <p:nvPr/>
        </p:nvSpPr>
        <p:spPr>
          <a:xfrm>
            <a:off x="7522649" y="1419569"/>
            <a:ext cx="1549851" cy="1649391"/>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Camera</a:t>
            </a:r>
          </a:p>
          <a:p>
            <a:pPr algn="ctr"/>
            <a:r>
              <a:rPr lang="en-US" sz="1600" dirty="0" err="1" smtClean="0">
                <a:solidFill>
                  <a:schemeClr val="tx1"/>
                </a:solidFill>
              </a:rPr>
              <a:t>wEye</a:t>
            </a:r>
            <a:r>
              <a:rPr lang="en-US" sz="1600" dirty="0" smtClean="0">
                <a:solidFill>
                  <a:schemeClr val="tx1"/>
                </a:solidFill>
              </a:rPr>
              <a:t>,</a:t>
            </a:r>
            <a:r>
              <a:rPr lang="hu-HU" sz="1600" dirty="0" smtClean="0">
                <a:solidFill>
                  <a:schemeClr val="tx1"/>
                </a:solidFill>
              </a:rPr>
              <a:t> </a:t>
            </a:r>
            <a:r>
              <a:rPr lang="en-US" sz="1600" dirty="0" err="1" smtClean="0">
                <a:solidFill>
                  <a:schemeClr val="tx1"/>
                </a:solidFill>
              </a:rPr>
              <a:t>wLookAt</a:t>
            </a:r>
            <a:r>
              <a:rPr lang="en-US" sz="1600" dirty="0" smtClean="0">
                <a:solidFill>
                  <a:schemeClr val="tx1"/>
                </a:solidFill>
              </a:rPr>
              <a:t>,</a:t>
            </a:r>
            <a:r>
              <a:rPr lang="hu-HU" sz="1600" dirty="0" smtClean="0">
                <a:solidFill>
                  <a:schemeClr val="tx1"/>
                </a:solidFill>
              </a:rPr>
              <a:t> </a:t>
            </a:r>
            <a:r>
              <a:rPr lang="en-US" sz="1600" dirty="0" err="1" smtClean="0">
                <a:solidFill>
                  <a:schemeClr val="tx1"/>
                </a:solidFill>
              </a:rPr>
              <a:t>wVup</a:t>
            </a:r>
            <a:r>
              <a:rPr lang="en-US" sz="1600" dirty="0" smtClean="0">
                <a:solidFill>
                  <a:schemeClr val="tx1"/>
                </a:solidFill>
              </a:rPr>
              <a:t>, </a:t>
            </a:r>
            <a:endParaRPr lang="hu-HU" sz="1600" dirty="0" smtClean="0">
              <a:solidFill>
                <a:schemeClr val="tx1"/>
              </a:solidFill>
            </a:endParaRPr>
          </a:p>
          <a:p>
            <a:pPr algn="ctr"/>
            <a:r>
              <a:rPr lang="en-US" sz="1600" dirty="0" err="1" smtClean="0">
                <a:solidFill>
                  <a:schemeClr val="tx1"/>
                </a:solidFill>
              </a:rPr>
              <a:t>fp</a:t>
            </a:r>
            <a:r>
              <a:rPr lang="en-US" sz="1600" dirty="0" smtClean="0">
                <a:solidFill>
                  <a:schemeClr val="tx1"/>
                </a:solidFill>
              </a:rPr>
              <a:t>, </a:t>
            </a:r>
            <a:r>
              <a:rPr lang="en-US" sz="1600" dirty="0" err="1" smtClean="0">
                <a:solidFill>
                  <a:schemeClr val="tx1"/>
                </a:solidFill>
              </a:rPr>
              <a:t>bp</a:t>
            </a:r>
            <a:r>
              <a:rPr lang="en-US" sz="1600" dirty="0" smtClean="0">
                <a:solidFill>
                  <a:schemeClr val="tx1"/>
                </a:solidFill>
              </a:rPr>
              <a:t>, </a:t>
            </a:r>
            <a:r>
              <a:rPr lang="en-US" sz="1600" dirty="0" err="1" smtClean="0">
                <a:solidFill>
                  <a:schemeClr val="tx1"/>
                </a:solidFill>
              </a:rPr>
              <a:t>fov</a:t>
            </a:r>
            <a:r>
              <a:rPr lang="en-US" sz="1600" dirty="0" smtClean="0">
                <a:solidFill>
                  <a:schemeClr val="tx1"/>
                </a:solidFill>
              </a:rPr>
              <a:t>, asp</a:t>
            </a:r>
          </a:p>
          <a:p>
            <a:pPr algn="ctr"/>
            <a:r>
              <a:rPr lang="en-US" sz="1600" dirty="0" smtClean="0">
                <a:solidFill>
                  <a:schemeClr val="tx1"/>
                </a:solidFill>
              </a:rPr>
              <a:t>V(), P()</a:t>
            </a:r>
            <a:endParaRPr lang="en-US" sz="1600" dirty="0">
              <a:solidFill>
                <a:schemeClr val="tx1"/>
              </a:solidFill>
            </a:endParaRPr>
          </a:p>
        </p:txBody>
      </p:sp>
      <p:cxnSp>
        <p:nvCxnSpPr>
          <p:cNvPr id="113" name="Egyenes összekötő nyíllal 112"/>
          <p:cNvCxnSpPr>
            <a:endCxn id="110" idx="1"/>
          </p:cNvCxnSpPr>
          <p:nvPr/>
        </p:nvCxnSpPr>
        <p:spPr>
          <a:xfrm>
            <a:off x="7231924" y="806655"/>
            <a:ext cx="508429"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8" name="Szövegdoboz 117"/>
          <p:cNvSpPr txBox="1"/>
          <p:nvPr/>
        </p:nvSpPr>
        <p:spPr>
          <a:xfrm>
            <a:off x="7427447" y="508610"/>
            <a:ext cx="312906" cy="400110"/>
          </a:xfrm>
          <a:prstGeom prst="rect">
            <a:avLst/>
          </a:prstGeom>
          <a:noFill/>
        </p:spPr>
        <p:txBody>
          <a:bodyPr wrap="none" rtlCol="0">
            <a:spAutoFit/>
          </a:bodyPr>
          <a:lstStyle/>
          <a:p>
            <a:r>
              <a:rPr lang="en-US" dirty="0" smtClean="0"/>
              <a:t>*</a:t>
            </a:r>
            <a:endParaRPr lang="en-US" dirty="0"/>
          </a:p>
        </p:txBody>
      </p:sp>
      <p:sp>
        <p:nvSpPr>
          <p:cNvPr id="144" name="Téglalap 143"/>
          <p:cNvSpPr/>
          <p:nvPr/>
        </p:nvSpPr>
        <p:spPr>
          <a:xfrm>
            <a:off x="2909318" y="3061032"/>
            <a:ext cx="1111968" cy="4566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Material</a:t>
            </a:r>
            <a:endParaRPr lang="en-US" dirty="0">
              <a:solidFill>
                <a:schemeClr val="tx1"/>
              </a:solidFill>
            </a:endParaRPr>
          </a:p>
        </p:txBody>
      </p:sp>
      <p:cxnSp>
        <p:nvCxnSpPr>
          <p:cNvPr id="148" name="Egyenes összekötő nyíllal 147"/>
          <p:cNvCxnSpPr/>
          <p:nvPr/>
        </p:nvCxnSpPr>
        <p:spPr>
          <a:xfrm flipH="1">
            <a:off x="4021284" y="3856737"/>
            <a:ext cx="17748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2" name="Szövegdoboz 151"/>
          <p:cNvSpPr txBox="1"/>
          <p:nvPr/>
        </p:nvSpPr>
        <p:spPr>
          <a:xfrm>
            <a:off x="2596411" y="3609020"/>
            <a:ext cx="312906" cy="400110"/>
          </a:xfrm>
          <a:prstGeom prst="rect">
            <a:avLst/>
          </a:prstGeom>
          <a:noFill/>
        </p:spPr>
        <p:txBody>
          <a:bodyPr wrap="none" rtlCol="0">
            <a:spAutoFit/>
          </a:bodyPr>
          <a:lstStyle/>
          <a:p>
            <a:r>
              <a:rPr lang="en-US" dirty="0" smtClean="0"/>
              <a:t>*</a:t>
            </a:r>
            <a:endParaRPr lang="en-US" dirty="0"/>
          </a:p>
        </p:txBody>
      </p:sp>
      <p:cxnSp>
        <p:nvCxnSpPr>
          <p:cNvPr id="155" name="Egyenes összekötő nyíllal 154"/>
          <p:cNvCxnSpPr/>
          <p:nvPr/>
        </p:nvCxnSpPr>
        <p:spPr>
          <a:xfrm>
            <a:off x="1151620" y="3334201"/>
            <a:ext cx="177569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Szövegdoboz 155"/>
          <p:cNvSpPr txBox="1"/>
          <p:nvPr/>
        </p:nvSpPr>
        <p:spPr>
          <a:xfrm>
            <a:off x="2614412" y="3068960"/>
            <a:ext cx="312906" cy="400110"/>
          </a:xfrm>
          <a:prstGeom prst="rect">
            <a:avLst/>
          </a:prstGeom>
          <a:noFill/>
        </p:spPr>
        <p:txBody>
          <a:bodyPr wrap="none" rtlCol="0">
            <a:spAutoFit/>
          </a:bodyPr>
          <a:lstStyle/>
          <a:p>
            <a:r>
              <a:rPr lang="en-US" dirty="0" smtClean="0"/>
              <a:t>*</a:t>
            </a:r>
            <a:endParaRPr lang="en-US" dirty="0"/>
          </a:p>
        </p:txBody>
      </p:sp>
      <p:sp>
        <p:nvSpPr>
          <p:cNvPr id="166" name="Szövegdoboz 165"/>
          <p:cNvSpPr txBox="1"/>
          <p:nvPr/>
        </p:nvSpPr>
        <p:spPr>
          <a:xfrm>
            <a:off x="1151620" y="868650"/>
            <a:ext cx="312906" cy="400110"/>
          </a:xfrm>
          <a:prstGeom prst="rect">
            <a:avLst/>
          </a:prstGeom>
          <a:noFill/>
        </p:spPr>
        <p:txBody>
          <a:bodyPr wrap="none" rtlCol="0">
            <a:spAutoFit/>
          </a:bodyPr>
          <a:lstStyle/>
          <a:p>
            <a:r>
              <a:rPr lang="en-US" dirty="0" smtClean="0"/>
              <a:t>*</a:t>
            </a:r>
            <a:endParaRPr lang="en-US" dirty="0"/>
          </a:p>
        </p:txBody>
      </p:sp>
      <p:sp>
        <p:nvSpPr>
          <p:cNvPr id="180" name="Téglalap 179"/>
          <p:cNvSpPr/>
          <p:nvPr/>
        </p:nvSpPr>
        <p:spPr>
          <a:xfrm>
            <a:off x="3824546" y="2123705"/>
            <a:ext cx="1107495" cy="768252"/>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Shadow</a:t>
            </a:r>
          </a:p>
          <a:p>
            <a:pPr lvl="0" algn="ctr"/>
            <a:r>
              <a:rPr lang="en-US" sz="1600" dirty="0" smtClean="0">
                <a:solidFill>
                  <a:prstClr val="black"/>
                </a:solidFill>
              </a:rPr>
              <a:t>Bind ()</a:t>
            </a:r>
            <a:endParaRPr lang="en-US" sz="1600" dirty="0">
              <a:solidFill>
                <a:prstClr val="black"/>
              </a:solidFill>
            </a:endParaRPr>
          </a:p>
        </p:txBody>
      </p:sp>
      <p:sp>
        <p:nvSpPr>
          <p:cNvPr id="184" name="Háromszög 183"/>
          <p:cNvSpPr/>
          <p:nvPr/>
        </p:nvSpPr>
        <p:spPr>
          <a:xfrm>
            <a:off x="3942200" y="1742765"/>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Egyenes összekötő 184"/>
          <p:cNvCxnSpPr>
            <a:endCxn id="184" idx="3"/>
          </p:cNvCxnSpPr>
          <p:nvPr/>
        </p:nvCxnSpPr>
        <p:spPr>
          <a:xfrm flipV="1">
            <a:off x="4040570" y="1987766"/>
            <a:ext cx="0" cy="146993"/>
          </a:xfrm>
          <a:prstGeom prst="line">
            <a:avLst/>
          </a:prstGeom>
        </p:spPr>
        <p:style>
          <a:lnRef idx="1">
            <a:schemeClr val="accent1"/>
          </a:lnRef>
          <a:fillRef idx="0">
            <a:schemeClr val="accent1"/>
          </a:fillRef>
          <a:effectRef idx="0">
            <a:schemeClr val="accent1"/>
          </a:effectRef>
          <a:fontRef idx="minor">
            <a:schemeClr val="tx1"/>
          </a:fontRef>
        </p:style>
      </p:cxnSp>
      <p:sp>
        <p:nvSpPr>
          <p:cNvPr id="196" name="Téglalap 195"/>
          <p:cNvSpPr/>
          <p:nvPr/>
        </p:nvSpPr>
        <p:spPr>
          <a:xfrm>
            <a:off x="5832141" y="5219356"/>
            <a:ext cx="1798654" cy="126998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SpecificObject</a:t>
            </a:r>
            <a:endParaRPr lang="hu-HU" dirty="0" smtClean="0">
              <a:solidFill>
                <a:schemeClr val="tx1"/>
              </a:solidFill>
            </a:endParaRPr>
          </a:p>
          <a:p>
            <a:pPr algn="ctr"/>
            <a:r>
              <a:rPr lang="hu-HU" sz="1600" dirty="0" err="1">
                <a:solidFill>
                  <a:schemeClr val="tx1"/>
                </a:solidFill>
              </a:rPr>
              <a:t>Animate</a:t>
            </a:r>
            <a:r>
              <a:rPr lang="hu-HU" sz="1600" dirty="0">
                <a:solidFill>
                  <a:schemeClr val="tx1"/>
                </a:solidFill>
              </a:rPr>
              <a:t>()</a:t>
            </a:r>
          </a:p>
          <a:p>
            <a:pPr algn="ctr"/>
            <a:r>
              <a:rPr lang="hu-HU" sz="1600" dirty="0" err="1">
                <a:solidFill>
                  <a:schemeClr val="tx1"/>
                </a:solidFill>
              </a:rPr>
              <a:t>Draw</a:t>
            </a:r>
            <a:r>
              <a:rPr lang="hu-HU" sz="1600" dirty="0">
                <a:solidFill>
                  <a:schemeClr val="tx1"/>
                </a:solidFill>
              </a:rPr>
              <a:t>()</a:t>
            </a:r>
            <a:endParaRPr lang="en-US" sz="1600" dirty="0">
              <a:solidFill>
                <a:schemeClr val="tx1"/>
              </a:solidFill>
            </a:endParaRPr>
          </a:p>
        </p:txBody>
      </p:sp>
      <p:sp>
        <p:nvSpPr>
          <p:cNvPr id="201" name="Háromszög 200"/>
          <p:cNvSpPr/>
          <p:nvPr/>
        </p:nvSpPr>
        <p:spPr>
          <a:xfrm>
            <a:off x="6639751" y="4769877"/>
            <a:ext cx="196740" cy="245001"/>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Egyenes összekötő 201"/>
          <p:cNvCxnSpPr>
            <a:stCxn id="201" idx="3"/>
          </p:cNvCxnSpPr>
          <p:nvPr/>
        </p:nvCxnSpPr>
        <p:spPr>
          <a:xfrm>
            <a:off x="6738121" y="5014878"/>
            <a:ext cx="0" cy="2229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4705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solidFill>
                  <a:srgbClr val="FF0000"/>
                </a:solidFill>
              </a:rPr>
              <a:t>Scene</a:t>
            </a:r>
            <a:endParaRPr lang="en-US" dirty="0">
              <a:solidFill>
                <a:srgbClr val="FF0000"/>
              </a:solidFill>
            </a:endParaRPr>
          </a:p>
        </p:txBody>
      </p:sp>
      <p:sp>
        <p:nvSpPr>
          <p:cNvPr id="3" name="Téglalap 2"/>
          <p:cNvSpPr/>
          <p:nvPr/>
        </p:nvSpPr>
        <p:spPr>
          <a:xfrm>
            <a:off x="251520" y="1225689"/>
            <a:ext cx="8604956" cy="5632311"/>
          </a:xfrm>
          <a:prstGeom prst="rect">
            <a:avLst/>
          </a:prstGeom>
          <a:solidFill>
            <a:schemeClr val="accent6">
              <a:lumMod val="20000"/>
              <a:lumOff val="80000"/>
            </a:schemeClr>
          </a:solidFill>
          <a:ln>
            <a:solidFill>
              <a:schemeClr val="accent6">
                <a:lumMod val="50000"/>
              </a:schemeClr>
            </a:solidFill>
          </a:ln>
        </p:spPr>
        <p:txBody>
          <a:bodyPr wrap="square">
            <a:spAutoFit/>
          </a:bodyPr>
          <a:lstStyle/>
          <a:p>
            <a:r>
              <a:rPr lang="en-US" b="1" dirty="0">
                <a:latin typeface="Courier New" panose="02070309020205020404" pitchFamily="49" charset="0"/>
                <a:cs typeface="Courier New" panose="02070309020205020404" pitchFamily="49" charset="0"/>
              </a:rPr>
              <a:t>class Scene {</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Camera </a:t>
            </a:r>
            <a:r>
              <a:rPr lang="en-US" b="1" dirty="0" err="1">
                <a:latin typeface="Courier New" panose="02070309020205020404" pitchFamily="49" charset="0"/>
                <a:cs typeface="Courier New" panose="02070309020205020404" pitchFamily="49" charset="0"/>
              </a:rPr>
              <a:t>camera</a:t>
            </a:r>
            <a:r>
              <a:rPr lang="en-US" b="1" dirty="0">
                <a:latin typeface="Courier New" panose="02070309020205020404" pitchFamily="49" charset="0"/>
                <a:cs typeface="Courier New" panose="02070309020205020404" pitchFamily="49" charset="0"/>
              </a:rPr>
              <a:t>; </a:t>
            </a:r>
            <a:endParaRPr lang="hu-HU" b="1" dirty="0" smtClean="0">
              <a:latin typeface="Courier New" panose="02070309020205020404" pitchFamily="49" charset="0"/>
              <a:cs typeface="Courier New" panose="02070309020205020404" pitchFamily="49" charset="0"/>
            </a:endParaRPr>
          </a:p>
          <a:p>
            <a:r>
              <a:rPr lang="hu-HU" b="1" dirty="0">
                <a:latin typeface="Courier New" panose="02070309020205020404" pitchFamily="49" charset="0"/>
                <a:cs typeface="Courier New" panose="02070309020205020404" pitchFamily="49" charset="0"/>
              </a:rPr>
              <a:t> </a:t>
            </a:r>
            <a:r>
              <a:rPr lang="hu-HU"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std</a:t>
            </a:r>
            <a:r>
              <a:rPr lang="en-US" b="1" dirty="0">
                <a:latin typeface="Courier New" panose="02070309020205020404" pitchFamily="49" charset="0"/>
                <a:cs typeface="Courier New" panose="02070309020205020404" pitchFamily="49" charset="0"/>
              </a:rPr>
              <a:t>::vector&lt;Object *&gt; objects;</a:t>
            </a:r>
          </a:p>
          <a:p>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Light</a:t>
            </a:r>
            <a:r>
              <a:rPr lang="en-US"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light</a:t>
            </a:r>
            <a:r>
              <a:rPr lang="en-US" b="1" dirty="0" smtClean="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RenderState</a:t>
            </a:r>
            <a:r>
              <a:rPr lang="en-US" b="1" dirty="0" smtClean="0">
                <a:latin typeface="Courier New" panose="02070309020205020404" pitchFamily="49" charset="0"/>
                <a:cs typeface="Courier New" panose="02070309020205020404" pitchFamily="49" charset="0"/>
              </a:rPr>
              <a:t> state;</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public: </a:t>
            </a:r>
          </a:p>
          <a:p>
            <a:pPr lvl="1"/>
            <a:r>
              <a:rPr lang="en-US" b="1" dirty="0" smtClean="0">
                <a:latin typeface="Courier New" panose="02070309020205020404" pitchFamily="49" charset="0"/>
                <a:cs typeface="Courier New" panose="02070309020205020404" pitchFamily="49" charset="0"/>
              </a:rPr>
              <a:t>void </a:t>
            </a:r>
            <a:r>
              <a:rPr lang="en-US" b="1" dirty="0">
                <a:latin typeface="Courier New" panose="02070309020205020404" pitchFamily="49" charset="0"/>
                <a:cs typeface="Courier New" panose="02070309020205020404" pitchFamily="49" charset="0"/>
              </a:rPr>
              <a:t>Render() {</a:t>
            </a:r>
          </a:p>
          <a:p>
            <a:pPr lvl="1"/>
            <a:r>
              <a:rPr lang="hu-HU"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state.wEye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camera.wEye</a:t>
            </a:r>
            <a:r>
              <a:rPr lang="en-US" b="1" dirty="0">
                <a:latin typeface="Courier New" panose="02070309020205020404" pitchFamily="49" charset="0"/>
                <a:cs typeface="Courier New" panose="02070309020205020404" pitchFamily="49" charset="0"/>
              </a:rPr>
              <a:t>;</a:t>
            </a:r>
          </a:p>
          <a:p>
            <a:pPr lvl="1"/>
            <a:r>
              <a:rPr lang="hu-HU"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state.V</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camera.V</a:t>
            </a:r>
            <a:r>
              <a:rPr lang="hu-HU" b="1"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p>
          <a:p>
            <a:pPr lvl="1"/>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state.P</a:t>
            </a:r>
            <a:r>
              <a:rPr lang="en-US" b="1" dirty="0" smtClean="0">
                <a:latin typeface="Courier New" panose="02070309020205020404" pitchFamily="49" charset="0"/>
                <a:cs typeface="Courier New" panose="02070309020205020404" pitchFamily="49" charset="0"/>
              </a:rPr>
              <a:t> = </a:t>
            </a:r>
            <a:r>
              <a:rPr lang="en-US" b="1" dirty="0" err="1" smtClean="0">
                <a:latin typeface="Courier New" panose="02070309020205020404" pitchFamily="49" charset="0"/>
                <a:cs typeface="Courier New" panose="02070309020205020404" pitchFamily="49" charset="0"/>
              </a:rPr>
              <a:t>camera.P</a:t>
            </a:r>
            <a:r>
              <a:rPr lang="hu-HU" b="1"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a:t>
            </a:r>
            <a:endParaRPr lang="hu-HU" b="1" dirty="0" smtClean="0">
              <a:latin typeface="Courier New" panose="02070309020205020404" pitchFamily="49" charset="0"/>
              <a:cs typeface="Courier New" panose="02070309020205020404" pitchFamily="49" charset="0"/>
            </a:endParaRPr>
          </a:p>
          <a:p>
            <a:pPr lvl="1"/>
            <a:r>
              <a:rPr lang="hu-HU"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state.light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light;</a:t>
            </a:r>
            <a:endParaRPr lang="en-US" b="1" dirty="0">
              <a:latin typeface="Courier New" panose="02070309020205020404" pitchFamily="49" charset="0"/>
              <a:cs typeface="Courier New" panose="02070309020205020404" pitchFamily="49" charset="0"/>
            </a:endParaRPr>
          </a:p>
          <a:p>
            <a:pPr lvl="1"/>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for </a:t>
            </a:r>
            <a:r>
              <a:rPr lang="en-US" b="1" dirty="0">
                <a:latin typeface="Courier New" panose="02070309020205020404" pitchFamily="49" charset="0"/>
                <a:cs typeface="Courier New" panose="02070309020205020404" pitchFamily="49" charset="0"/>
              </a:rPr>
              <a:t>(Object * </a:t>
            </a:r>
            <a:r>
              <a:rPr lang="en-US" b="1" dirty="0" err="1">
                <a:latin typeface="Courier New" panose="02070309020205020404" pitchFamily="49" charset="0"/>
                <a:cs typeface="Courier New" panose="02070309020205020404" pitchFamily="49" charset="0"/>
              </a:rPr>
              <a:t>obj</a:t>
            </a:r>
            <a:r>
              <a:rPr lang="en-US" b="1" dirty="0">
                <a:latin typeface="Courier New" panose="02070309020205020404" pitchFamily="49" charset="0"/>
                <a:cs typeface="Courier New" panose="02070309020205020404" pitchFamily="49" charset="0"/>
              </a:rPr>
              <a:t> : objects) </a:t>
            </a:r>
            <a:r>
              <a:rPr lang="en-US" b="1" dirty="0" err="1" smtClean="0">
                <a:latin typeface="Courier New" panose="02070309020205020404" pitchFamily="49" charset="0"/>
                <a:cs typeface="Courier New" panose="02070309020205020404" pitchFamily="49" charset="0"/>
              </a:rPr>
              <a:t>obj</a:t>
            </a:r>
            <a:r>
              <a:rPr lang="en-US" b="1" dirty="0" smtClean="0">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Draw(state);</a:t>
            </a:r>
            <a:endParaRPr lang="en-US"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a:t>
            </a:r>
          </a:p>
          <a:p>
            <a:pPr lvl="1"/>
            <a:endParaRPr lang="en-US" sz="600" b="1" dirty="0">
              <a:latin typeface="Courier New" panose="02070309020205020404" pitchFamily="49" charset="0"/>
              <a:cs typeface="Courier New" panose="02070309020205020404" pitchFamily="49" charset="0"/>
            </a:endParaRPr>
          </a:p>
          <a:p>
            <a:pPr lvl="1"/>
            <a:r>
              <a:rPr lang="en-US" b="1" dirty="0">
                <a:latin typeface="Courier New" panose="02070309020205020404" pitchFamily="49" charset="0"/>
                <a:cs typeface="Courier New" panose="02070309020205020404" pitchFamily="49" charset="0"/>
              </a:rPr>
              <a:t>void </a:t>
            </a:r>
            <a:r>
              <a:rPr lang="en-US" b="1" dirty="0" smtClean="0">
                <a:latin typeface="Courier New" panose="02070309020205020404" pitchFamily="49" charset="0"/>
                <a:cs typeface="Courier New" panose="02070309020205020404" pitchFamily="49" charset="0"/>
              </a:rPr>
              <a:t>Animate(</a:t>
            </a:r>
            <a:r>
              <a:rPr lang="hu-HU" b="1" dirty="0" err="1" smtClean="0">
                <a:latin typeface="Courier New" panose="02070309020205020404" pitchFamily="49" charset="0"/>
                <a:cs typeface="Courier New" panose="02070309020205020404" pitchFamily="49" charset="0"/>
              </a:rPr>
              <a:t>float</a:t>
            </a:r>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dt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pPr lvl="1"/>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for </a:t>
            </a:r>
            <a:r>
              <a:rPr lang="en-US" b="1" dirty="0">
                <a:latin typeface="Courier New" panose="02070309020205020404" pitchFamily="49" charset="0"/>
                <a:cs typeface="Courier New" panose="02070309020205020404" pitchFamily="49" charset="0"/>
              </a:rPr>
              <a:t>(Object * </a:t>
            </a:r>
            <a:r>
              <a:rPr lang="en-US" b="1" dirty="0" err="1">
                <a:latin typeface="Courier New" panose="02070309020205020404" pitchFamily="49" charset="0"/>
                <a:cs typeface="Courier New" panose="02070309020205020404" pitchFamily="49" charset="0"/>
              </a:rPr>
              <a:t>obj</a:t>
            </a:r>
            <a:r>
              <a:rPr lang="en-US" b="1" dirty="0">
                <a:latin typeface="Courier New" panose="02070309020205020404" pitchFamily="49" charset="0"/>
                <a:cs typeface="Courier New" panose="02070309020205020404" pitchFamily="49" charset="0"/>
              </a:rPr>
              <a:t> : objects) </a:t>
            </a:r>
            <a:r>
              <a:rPr lang="en-US" b="1" dirty="0" err="1">
                <a:latin typeface="Courier New" panose="02070309020205020404" pitchFamily="49" charset="0"/>
                <a:cs typeface="Courier New" panose="02070309020205020404" pitchFamily="49" charset="0"/>
              </a:rPr>
              <a:t>obj</a:t>
            </a:r>
            <a:r>
              <a:rPr lang="en-US" b="1" dirty="0">
                <a:latin typeface="Courier New" panose="02070309020205020404" pitchFamily="49" charset="0"/>
                <a:cs typeface="Courier New" panose="02070309020205020404" pitchFamily="49" charset="0"/>
              </a:rPr>
              <a:t>-&gt;</a:t>
            </a:r>
            <a:r>
              <a:rPr lang="en-US" b="1" dirty="0" smtClean="0">
                <a:latin typeface="Courier New" panose="02070309020205020404" pitchFamily="49" charset="0"/>
                <a:cs typeface="Courier New" panose="02070309020205020404" pitchFamily="49" charset="0"/>
              </a:rPr>
              <a:t>Animate(</a:t>
            </a:r>
            <a:r>
              <a:rPr lang="en-US" b="1" dirty="0" err="1" smtClean="0">
                <a:latin typeface="Courier New" panose="02070309020205020404" pitchFamily="49" charset="0"/>
                <a:cs typeface="Courier New" panose="02070309020205020404" pitchFamily="49" charset="0"/>
              </a:rPr>
              <a:t>dt</a:t>
            </a:r>
            <a:r>
              <a:rPr lang="en-US" b="1" dirty="0">
                <a:latin typeface="Courier New" panose="02070309020205020404" pitchFamily="49" charset="0"/>
                <a:cs typeface="Courier New" panose="02070309020205020404" pitchFamily="49" charset="0"/>
              </a:rPr>
              <a:t>);</a:t>
            </a:r>
          </a:p>
          <a:p>
            <a:pPr lvl="1"/>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4143527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zövegdoboz 4"/>
          <p:cNvSpPr txBox="1"/>
          <p:nvPr/>
        </p:nvSpPr>
        <p:spPr>
          <a:xfrm>
            <a:off x="0" y="944724"/>
            <a:ext cx="9577063" cy="5909310"/>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1800" b="1" dirty="0" smtClean="0">
                <a:latin typeface="Courier New" panose="02070309020205020404" pitchFamily="49" charset="0"/>
                <a:cs typeface="Courier New" panose="02070309020205020404" pitchFamily="49" charset="0"/>
              </a:rPr>
              <a:t>class </a:t>
            </a:r>
            <a:r>
              <a:rPr lang="en-US" sz="1800" b="1" dirty="0">
                <a:latin typeface="Courier New" panose="02070309020205020404" pitchFamily="49" charset="0"/>
                <a:cs typeface="Courier New" panose="02070309020205020404" pitchFamily="49" charset="0"/>
              </a:rPr>
              <a:t>Object {</a:t>
            </a:r>
          </a:p>
          <a:p>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Shader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shader</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Material </a:t>
            </a:r>
            <a:r>
              <a:rPr lang="en-US" sz="1800" b="1" dirty="0">
                <a:latin typeface="Courier New" panose="02070309020205020404" pitchFamily="49" charset="0"/>
                <a:cs typeface="Courier New" panose="02070309020205020404" pitchFamily="49" charset="0"/>
              </a:rPr>
              <a:t>* material;</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Texture </a:t>
            </a:r>
            <a:r>
              <a:rPr lang="en-US"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texture</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Geometry </a:t>
            </a:r>
            <a:r>
              <a:rPr lang="en-US" sz="1800" b="1" dirty="0">
                <a:latin typeface="Courier New" panose="02070309020205020404" pitchFamily="49" charset="0"/>
                <a:cs typeface="Courier New" panose="02070309020205020404" pitchFamily="49" charset="0"/>
              </a:rPr>
              <a:t>* geometry;</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vec3 </a:t>
            </a:r>
            <a:r>
              <a:rPr lang="en-US" sz="1800" b="1" dirty="0">
                <a:latin typeface="Courier New" panose="02070309020205020404" pitchFamily="49" charset="0"/>
                <a:cs typeface="Courier New" panose="02070309020205020404" pitchFamily="49" charset="0"/>
              </a:rPr>
              <a:t>scale, </a:t>
            </a:r>
            <a:r>
              <a:rPr lang="en-US" sz="1800" b="1" dirty="0" err="1" smtClean="0">
                <a:latin typeface="Courier New" panose="02070309020205020404" pitchFamily="49" charset="0"/>
                <a:cs typeface="Courier New" panose="02070309020205020404" pitchFamily="49" charset="0"/>
              </a:rPr>
              <a:t>pos</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rotAxis</a:t>
            </a:r>
            <a:r>
              <a:rPr lang="en-US" sz="1800" b="1" dirty="0">
                <a:latin typeface="Courier New" panose="02070309020205020404" pitchFamily="49" charset="0"/>
                <a:cs typeface="Courier New" panose="02070309020205020404" pitchFamily="49" charset="0"/>
              </a:rPr>
              <a:t>;</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float </a:t>
            </a:r>
            <a:r>
              <a:rPr lang="en-US" sz="1800" b="1" dirty="0" err="1" smtClean="0">
                <a:latin typeface="Courier New" panose="02070309020205020404" pitchFamily="49" charset="0"/>
                <a:cs typeface="Courier New" panose="02070309020205020404" pitchFamily="49" charset="0"/>
              </a:rPr>
              <a:t>rotAngle</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public:</a:t>
            </a:r>
            <a:endParaRPr lang="en-US" sz="1800" b="1" dirty="0">
              <a:latin typeface="Courier New" panose="02070309020205020404" pitchFamily="49" charset="0"/>
              <a:cs typeface="Courier New" panose="02070309020205020404" pitchFamily="49" charset="0"/>
            </a:endParaRPr>
          </a:p>
          <a:p>
            <a:pPr lvl="1"/>
            <a:r>
              <a:rPr lang="en-US" sz="1800" b="1" dirty="0">
                <a:latin typeface="Courier New" panose="02070309020205020404" pitchFamily="49" charset="0"/>
                <a:cs typeface="Courier New" panose="02070309020205020404" pitchFamily="49" charset="0"/>
              </a:rPr>
              <a:t>void </a:t>
            </a:r>
            <a:r>
              <a:rPr lang="en-US" sz="1800" b="1" dirty="0" smtClean="0">
                <a:latin typeface="Courier New" panose="02070309020205020404" pitchFamily="49" charset="0"/>
                <a:cs typeface="Courier New" panose="02070309020205020404" pitchFamily="49" charset="0"/>
              </a:rPr>
              <a:t>Draw(</a:t>
            </a:r>
            <a:r>
              <a:rPr lang="en-US" sz="1800" b="1" dirty="0" err="1" smtClean="0">
                <a:latin typeface="Courier New" panose="02070309020205020404" pitchFamily="49" charset="0"/>
                <a:cs typeface="Courier New" panose="02070309020205020404" pitchFamily="49" charset="0"/>
              </a:rPr>
              <a:t>RenderState</a:t>
            </a:r>
            <a:r>
              <a:rPr lang="en-US" sz="1800" b="1" dirty="0" smtClean="0">
                <a:latin typeface="Courier New" panose="02070309020205020404" pitchFamily="49" charset="0"/>
                <a:cs typeface="Courier New" panose="02070309020205020404" pitchFamily="49" charset="0"/>
              </a:rPr>
              <a:t> state) </a:t>
            </a:r>
            <a:r>
              <a:rPr lang="en-US" sz="1800" b="1" dirty="0">
                <a:latin typeface="Courier New" panose="02070309020205020404" pitchFamily="49" charset="0"/>
                <a:cs typeface="Courier New" panose="02070309020205020404" pitchFamily="49" charset="0"/>
              </a:rPr>
              <a:t>{</a:t>
            </a:r>
          </a:p>
          <a:p>
            <a:pPr lvl="1"/>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state.M</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Scale(</a:t>
            </a:r>
            <a:r>
              <a:rPr lang="en-US" sz="1800" b="1" dirty="0" err="1" smtClean="0">
                <a:latin typeface="Courier New" panose="02070309020205020404" pitchFamily="49" charset="0"/>
                <a:cs typeface="Courier New" panose="02070309020205020404" pitchFamily="49" charset="0"/>
              </a:rPr>
              <a:t>scale.x</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scale.y</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scale.z</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endParaRPr lang="en-US" sz="1800" b="1" dirty="0" smtClean="0">
              <a:latin typeface="Courier New" panose="02070309020205020404" pitchFamily="49" charset="0"/>
              <a:cs typeface="Courier New" panose="02070309020205020404" pitchFamily="49" charset="0"/>
            </a:endParaRPr>
          </a:p>
          <a:p>
            <a:pPr lvl="1"/>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Rotate</a:t>
            </a:r>
            <a:r>
              <a:rPr lang="en-US"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rotAngle</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rotAxis</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x,rotAxis.y,rotAxis.z</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p>
          <a:p>
            <a:pPr lvl="1"/>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Translate(</a:t>
            </a:r>
            <a:r>
              <a:rPr lang="en-US" sz="1800" b="1" dirty="0" err="1" smtClean="0">
                <a:latin typeface="Courier New" panose="02070309020205020404" pitchFamily="49" charset="0"/>
                <a:cs typeface="Courier New" panose="02070309020205020404" pitchFamily="49" charset="0"/>
              </a:rPr>
              <a:t>pos.x</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pos.y</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pos.z</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lvl="1"/>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state.Minv</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Translate(-</a:t>
            </a:r>
            <a:r>
              <a:rPr lang="en-US" sz="1800" b="1" dirty="0" err="1" smtClean="0">
                <a:latin typeface="Courier New" panose="02070309020205020404" pitchFamily="49" charset="0"/>
                <a:cs typeface="Courier New" panose="02070309020205020404" pitchFamily="49" charset="0"/>
              </a:rPr>
              <a:t>pos.x</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pos.y</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pos.z</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endParaRPr lang="hu-HU" sz="1800" b="1" dirty="0" smtClean="0">
              <a:latin typeface="Courier New" panose="02070309020205020404" pitchFamily="49" charset="0"/>
              <a:cs typeface="Courier New" panose="02070309020205020404" pitchFamily="49" charset="0"/>
            </a:endParaRPr>
          </a:p>
          <a:p>
            <a:pPr lvl="1"/>
            <a:r>
              <a:rPr lang="hu-HU" sz="1800" b="1" dirty="0">
                <a:latin typeface="Courier New" panose="02070309020205020404" pitchFamily="49" charset="0"/>
                <a:cs typeface="Courier New" panose="02070309020205020404" pitchFamily="49" charset="0"/>
              </a:rPr>
              <a:t> </a:t>
            </a:r>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a:t>
            </a:r>
            <a:r>
              <a:rPr lang="hu-HU" sz="1800" b="1" dirty="0" err="1" smtClean="0">
                <a:latin typeface="Courier New" panose="02070309020205020404" pitchFamily="49" charset="0"/>
                <a:cs typeface="Courier New" panose="02070309020205020404" pitchFamily="49" charset="0"/>
              </a:rPr>
              <a:t>Rotate</a:t>
            </a:r>
            <a:r>
              <a:rPr lang="en-US"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rotAngle</a:t>
            </a:r>
            <a:r>
              <a:rPr lang="hu-HU" sz="1800" b="1" dirty="0" smtClean="0">
                <a:latin typeface="Courier New" panose="02070309020205020404" pitchFamily="49" charset="0"/>
                <a:cs typeface="Courier New" panose="02070309020205020404" pitchFamily="49" charset="0"/>
              </a:rPr>
              <a:t>,</a:t>
            </a:r>
            <a:r>
              <a:rPr lang="hu-HU" sz="1800" b="1" dirty="0" err="1" smtClean="0">
                <a:latin typeface="Courier New" panose="02070309020205020404" pitchFamily="49" charset="0"/>
                <a:cs typeface="Courier New" panose="02070309020205020404" pitchFamily="49" charset="0"/>
              </a:rPr>
              <a:t>rotAxis</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x,rotAxis.y,rotAxis.z</a:t>
            </a:r>
            <a:r>
              <a:rPr lang="en-US" sz="1800" b="1" dirty="0" smtClean="0">
                <a:latin typeface="Courier New" panose="02070309020205020404" pitchFamily="49" charset="0"/>
                <a:cs typeface="Courier New" panose="02070309020205020404" pitchFamily="49" charset="0"/>
              </a:rPr>
              <a:t>)</a:t>
            </a:r>
            <a:r>
              <a:rPr lang="hu-HU"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p>
          <a:p>
            <a:pPr lvl="1"/>
            <a:r>
              <a:rPr lang="en-US" sz="1800" b="1" dirty="0" smtClean="0">
                <a:latin typeface="Courier New" panose="02070309020205020404" pitchFamily="49" charset="0"/>
                <a:cs typeface="Courier New" panose="02070309020205020404" pitchFamily="49" charset="0"/>
              </a:rPr>
              <a:t>             Scale(1/</a:t>
            </a:r>
            <a:r>
              <a:rPr lang="en-US" sz="1800" b="1" dirty="0" err="1" smtClean="0">
                <a:latin typeface="Courier New" panose="02070309020205020404" pitchFamily="49" charset="0"/>
                <a:cs typeface="Courier New" panose="02070309020205020404" pitchFamily="49" charset="0"/>
              </a:rPr>
              <a:t>scale.x</a:t>
            </a:r>
            <a:r>
              <a:rPr lang="en-US" sz="1800" b="1" dirty="0" smtClean="0">
                <a:latin typeface="Courier New" panose="02070309020205020404" pitchFamily="49" charset="0"/>
                <a:cs typeface="Courier New" panose="02070309020205020404" pitchFamily="49" charset="0"/>
              </a:rPr>
              <a:t>, 1/</a:t>
            </a:r>
            <a:r>
              <a:rPr lang="en-US" sz="1800" b="1" dirty="0" err="1" smtClean="0">
                <a:latin typeface="Courier New" panose="02070309020205020404" pitchFamily="49" charset="0"/>
                <a:cs typeface="Courier New" panose="02070309020205020404" pitchFamily="49" charset="0"/>
              </a:rPr>
              <a:t>scale.y</a:t>
            </a:r>
            <a:r>
              <a:rPr lang="en-US" sz="1800" b="1" dirty="0" smtClean="0">
                <a:latin typeface="Courier New" panose="02070309020205020404" pitchFamily="49" charset="0"/>
                <a:cs typeface="Courier New" panose="02070309020205020404" pitchFamily="49" charset="0"/>
              </a:rPr>
              <a:t>, 1/</a:t>
            </a:r>
            <a:r>
              <a:rPr lang="en-US" sz="1800" b="1" dirty="0" err="1" smtClean="0">
                <a:latin typeface="Courier New" panose="02070309020205020404" pitchFamily="49" charset="0"/>
                <a:cs typeface="Courier New" panose="02070309020205020404" pitchFamily="49" charset="0"/>
              </a:rPr>
              <a:t>scale.z</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lvl="1"/>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state.material</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material; </a:t>
            </a:r>
            <a:r>
              <a:rPr lang="en-US" sz="1800" b="1" dirty="0" err="1" smtClean="0">
                <a:latin typeface="Courier New" panose="02070309020205020404" pitchFamily="49" charset="0"/>
                <a:cs typeface="Courier New" panose="02070309020205020404" pitchFamily="49" charset="0"/>
              </a:rPr>
              <a:t>state.texture</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texture;</a:t>
            </a:r>
            <a:endParaRPr lang="en-US" sz="900" b="1" dirty="0">
              <a:latin typeface="Courier New" panose="02070309020205020404" pitchFamily="49" charset="0"/>
              <a:cs typeface="Courier New" panose="02070309020205020404" pitchFamily="49" charset="0"/>
            </a:endParaRPr>
          </a:p>
          <a:p>
            <a:pPr lvl="1"/>
            <a:r>
              <a:rPr lang="hu-HU"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shader</a:t>
            </a:r>
            <a:r>
              <a:rPr lang="en-US" sz="1800" b="1" dirty="0" smtClean="0">
                <a:latin typeface="Courier New" panose="02070309020205020404" pitchFamily="49" charset="0"/>
                <a:cs typeface="Courier New" panose="02070309020205020404" pitchFamily="49" charset="0"/>
              </a:rPr>
              <a:t>-</a:t>
            </a:r>
            <a:r>
              <a:rPr lang="en-US" sz="1800" b="1" dirty="0">
                <a:latin typeface="Courier New" panose="02070309020205020404" pitchFamily="49" charset="0"/>
                <a:cs typeface="Courier New" panose="02070309020205020404" pitchFamily="49" charset="0"/>
              </a:rPr>
              <a:t>&gt;</a:t>
            </a:r>
            <a:r>
              <a:rPr lang="en-US" sz="1800" b="1" dirty="0" smtClean="0">
                <a:latin typeface="Courier New" panose="02070309020205020404" pitchFamily="49" charset="0"/>
                <a:cs typeface="Courier New" panose="02070309020205020404" pitchFamily="49" charset="0"/>
              </a:rPr>
              <a:t>Bind(state); </a:t>
            </a:r>
          </a:p>
          <a:p>
            <a:pPr lvl="1"/>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geometry-</a:t>
            </a:r>
            <a:r>
              <a:rPr lang="en-US" sz="1800" b="1" dirty="0">
                <a:latin typeface="Courier New" panose="02070309020205020404" pitchFamily="49" charset="0"/>
                <a:cs typeface="Courier New" panose="02070309020205020404" pitchFamily="49" charset="0"/>
              </a:rPr>
              <a:t>&gt;Draw();</a:t>
            </a:r>
          </a:p>
          <a:p>
            <a:pPr lvl="1"/>
            <a:r>
              <a:rPr lang="en-US" sz="1800" b="1" dirty="0">
                <a:latin typeface="Courier New" panose="02070309020205020404" pitchFamily="49" charset="0"/>
                <a:cs typeface="Courier New" panose="02070309020205020404" pitchFamily="49" charset="0"/>
              </a:rPr>
              <a:t>}</a:t>
            </a:r>
          </a:p>
          <a:p>
            <a:pPr lvl="1"/>
            <a:r>
              <a:rPr lang="en-US" sz="1800" b="1" dirty="0">
                <a:latin typeface="Courier New" panose="02070309020205020404" pitchFamily="49" charset="0"/>
                <a:cs typeface="Courier New" panose="02070309020205020404" pitchFamily="49" charset="0"/>
              </a:rPr>
              <a:t>virtual void </a:t>
            </a:r>
            <a:r>
              <a:rPr lang="en-US" sz="1800" b="1" dirty="0" smtClean="0">
                <a:latin typeface="Courier New" panose="02070309020205020404" pitchFamily="49" charset="0"/>
                <a:cs typeface="Courier New" panose="02070309020205020404" pitchFamily="49" charset="0"/>
              </a:rPr>
              <a:t>Animate(float </a:t>
            </a:r>
            <a:r>
              <a:rPr lang="en-US" sz="1800" b="1" dirty="0" err="1">
                <a:latin typeface="Courier New" panose="02070309020205020404" pitchFamily="49" charset="0"/>
                <a:cs typeface="Courier New" panose="02070309020205020404" pitchFamily="49" charset="0"/>
              </a:rPr>
              <a:t>dt</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a:t>
            </a:r>
          </a:p>
        </p:txBody>
      </p:sp>
      <p:sp>
        <p:nvSpPr>
          <p:cNvPr id="6" name="Cím 1"/>
          <p:cNvSpPr txBox="1">
            <a:spLocks/>
          </p:cNvSpPr>
          <p:nvPr/>
        </p:nvSpPr>
        <p:spPr>
          <a:xfrm>
            <a:off x="388997" y="-39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hu-HU" smtClean="0">
                <a:solidFill>
                  <a:srgbClr val="FF0000"/>
                </a:solidFill>
              </a:rPr>
              <a:t>Object</a:t>
            </a:r>
            <a:endParaRPr lang="en-US" dirty="0">
              <a:solidFill>
                <a:srgbClr val="FF0000"/>
              </a:solidFill>
            </a:endParaRPr>
          </a:p>
        </p:txBody>
      </p:sp>
    </p:spTree>
    <p:extLst>
      <p:ext uri="{BB962C8B-B14F-4D97-AF65-F5344CB8AC3E}">
        <p14:creationId xmlns:p14="http://schemas.microsoft.com/office/powerpoint/2010/main" val="32848792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ím 1"/>
          <p:cNvSpPr>
            <a:spLocks noGrp="1"/>
          </p:cNvSpPr>
          <p:nvPr>
            <p:ph type="title"/>
          </p:nvPr>
        </p:nvSpPr>
        <p:spPr>
          <a:xfrm>
            <a:off x="457200" y="17748"/>
            <a:ext cx="8229600" cy="1143000"/>
          </a:xfrm>
        </p:spPr>
        <p:txBody>
          <a:bodyPr/>
          <a:lstStyle/>
          <a:p>
            <a:r>
              <a:rPr lang="en-US" dirty="0" err="1" smtClean="0">
                <a:solidFill>
                  <a:srgbClr val="FF0000"/>
                </a:solidFill>
              </a:rPr>
              <a:t>Shader</a:t>
            </a:r>
            <a:endParaRPr lang="en-US" dirty="0">
              <a:solidFill>
                <a:srgbClr val="FF0000"/>
              </a:solidFill>
            </a:endParaRPr>
          </a:p>
        </p:txBody>
      </p:sp>
      <p:sp>
        <p:nvSpPr>
          <p:cNvPr id="4" name="Szövegdoboz 3"/>
          <p:cNvSpPr txBox="1"/>
          <p:nvPr/>
        </p:nvSpPr>
        <p:spPr>
          <a:xfrm>
            <a:off x="1786" y="1124744"/>
            <a:ext cx="9682782" cy="5232202"/>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pPr lvl="0"/>
            <a:r>
              <a:rPr lang="en-US" sz="1800" b="1" dirty="0" err="1" smtClean="0">
                <a:solidFill>
                  <a:prstClr val="black"/>
                </a:solidFill>
                <a:latin typeface="Courier New" panose="02070309020205020404" pitchFamily="49" charset="0"/>
                <a:cs typeface="Courier New" panose="02070309020205020404" pitchFamily="49" charset="0"/>
              </a:rPr>
              <a:t>struct</a:t>
            </a:r>
            <a:r>
              <a:rPr lang="en-US" sz="1800" b="1" dirty="0" smtClean="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Shader</a:t>
            </a:r>
            <a:r>
              <a:rPr lang="en-US" sz="1800" b="1" dirty="0">
                <a:solidFill>
                  <a:prstClr val="black"/>
                </a:solidFill>
                <a:latin typeface="Courier New" panose="02070309020205020404" pitchFamily="49" charset="0"/>
                <a:cs typeface="Courier New" panose="02070309020205020404" pitchFamily="49" charset="0"/>
              </a:rPr>
              <a:t> {</a:t>
            </a:r>
          </a:p>
          <a:p>
            <a:pPr lvl="0"/>
            <a:r>
              <a:rPr lang="en-US" sz="1800" b="1" dirty="0">
                <a:solidFill>
                  <a:prstClr val="black"/>
                </a:solidFill>
                <a:latin typeface="Courier New" panose="02070309020205020404" pitchFamily="49" charset="0"/>
                <a:cs typeface="Courier New" panose="02070309020205020404" pitchFamily="49" charset="0"/>
              </a:rPr>
              <a:t>   unsigned </a:t>
            </a:r>
            <a:r>
              <a:rPr lang="en-US" sz="1800" b="1" dirty="0" err="1">
                <a:solidFill>
                  <a:prstClr val="black"/>
                </a:solidFill>
                <a:latin typeface="Courier New" panose="02070309020205020404" pitchFamily="49" charset="0"/>
                <a:cs typeface="Courier New" panose="02070309020205020404" pitchFamily="49" charset="0"/>
              </a:rPr>
              <a:t>int</a:t>
            </a:r>
            <a:r>
              <a:rPr lang="en-US"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a:t>
            </a:r>
          </a:p>
          <a:p>
            <a:pPr lvl="0"/>
            <a:endParaRPr lang="en-US" sz="1000" b="1" dirty="0">
              <a:solidFill>
                <a:prstClr val="black"/>
              </a:solidFill>
              <a:latin typeface="Courier New" panose="02070309020205020404" pitchFamily="49" charset="0"/>
              <a:cs typeface="Courier New" panose="02070309020205020404" pitchFamily="49" charset="0"/>
            </a:endParaRPr>
          </a:p>
          <a:p>
            <a:pPr lvl="0"/>
            <a:r>
              <a:rPr lang="en-US" sz="1800" b="1" dirty="0" smtClean="0">
                <a:solidFill>
                  <a:prstClr val="black"/>
                </a:solidFill>
                <a:latin typeface="Courier New" panose="02070309020205020404" pitchFamily="49" charset="0"/>
                <a:cs typeface="Courier New" panose="02070309020205020404" pitchFamily="49" charset="0"/>
              </a:rPr>
              <a:t>   void </a:t>
            </a:r>
            <a:r>
              <a:rPr lang="en-US" sz="1800" b="1" dirty="0">
                <a:solidFill>
                  <a:prstClr val="black"/>
                </a:solidFill>
                <a:latin typeface="Courier New" panose="02070309020205020404" pitchFamily="49" charset="0"/>
                <a:cs typeface="Courier New" panose="02070309020205020404" pitchFamily="49" charset="0"/>
              </a:rPr>
              <a:t>Create(</a:t>
            </a:r>
            <a:r>
              <a:rPr lang="en-US" sz="1800" b="1" dirty="0" err="1">
                <a:solidFill>
                  <a:srgbClr val="00B050"/>
                </a:solidFill>
                <a:latin typeface="Courier New" panose="02070309020205020404" pitchFamily="49" charset="0"/>
                <a:cs typeface="Courier New" panose="02070309020205020404" pitchFamily="49" charset="0"/>
              </a:rPr>
              <a:t>const</a:t>
            </a:r>
            <a:r>
              <a:rPr lang="en-US" sz="1800" b="1" dirty="0">
                <a:solidFill>
                  <a:srgbClr val="00B050"/>
                </a:solidFill>
                <a:latin typeface="Courier New" panose="02070309020205020404" pitchFamily="49" charset="0"/>
                <a:cs typeface="Courier New" panose="02070309020205020404" pitchFamily="49" charset="0"/>
              </a:rPr>
              <a:t> char * </a:t>
            </a:r>
            <a:r>
              <a:rPr lang="en-US" sz="1800" b="1" dirty="0" err="1" smtClean="0">
                <a:solidFill>
                  <a:srgbClr val="00B050"/>
                </a:solidFill>
                <a:latin typeface="Courier New" panose="02070309020205020404" pitchFamily="49" charset="0"/>
                <a:cs typeface="Courier New" panose="02070309020205020404" pitchFamily="49" charset="0"/>
              </a:rPr>
              <a:t>vsSrc</a:t>
            </a:r>
            <a:r>
              <a:rPr lang="en-US" sz="1800" b="1" dirty="0" smtClean="0">
                <a:solidFill>
                  <a:srgbClr val="00B050"/>
                </a:solidFill>
                <a:latin typeface="Courier New" panose="02070309020205020404" pitchFamily="49" charset="0"/>
                <a:cs typeface="Courier New" panose="02070309020205020404" pitchFamily="49" charset="0"/>
              </a:rPr>
              <a:t>,</a:t>
            </a:r>
            <a:r>
              <a:rPr lang="hu-HU" sz="1800" b="1" dirty="0" smtClean="0">
                <a:solidFill>
                  <a:srgbClr val="00B050"/>
                </a:solidFill>
                <a:latin typeface="Courier New" panose="02070309020205020404" pitchFamily="49" charset="0"/>
                <a:cs typeface="Courier New" panose="02070309020205020404" pitchFamily="49" charset="0"/>
              </a:rPr>
              <a:t> </a:t>
            </a:r>
            <a:r>
              <a:rPr lang="en-US" sz="1800" b="1" dirty="0" err="1" smtClean="0">
                <a:solidFill>
                  <a:srgbClr val="000099"/>
                </a:solidFill>
                <a:latin typeface="Courier New" panose="02070309020205020404" pitchFamily="49" charset="0"/>
                <a:cs typeface="Courier New" panose="02070309020205020404" pitchFamily="49" charset="0"/>
              </a:rPr>
              <a:t>const</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a:solidFill>
                  <a:srgbClr val="000099"/>
                </a:solidFill>
                <a:latin typeface="Courier New" panose="02070309020205020404" pitchFamily="49" charset="0"/>
                <a:cs typeface="Courier New" panose="02070309020205020404" pitchFamily="49" charset="0"/>
              </a:rPr>
              <a:t>char * </a:t>
            </a:r>
            <a:r>
              <a:rPr lang="en-US" sz="1800" b="1" dirty="0" err="1">
                <a:solidFill>
                  <a:srgbClr val="000099"/>
                </a:solidFill>
                <a:latin typeface="Courier New" panose="02070309020205020404" pitchFamily="49" charset="0"/>
                <a:cs typeface="Courier New" panose="02070309020205020404" pitchFamily="49" charset="0"/>
              </a:rPr>
              <a:t>fsSrc</a:t>
            </a:r>
            <a:r>
              <a:rPr lang="en-US" sz="1800" b="1" dirty="0">
                <a:solidFill>
                  <a:srgbClr val="000099"/>
                </a:solidFill>
                <a:latin typeface="Courier New" panose="02070309020205020404" pitchFamily="49" charset="0"/>
                <a:cs typeface="Courier New" panose="02070309020205020404" pitchFamily="49" charset="0"/>
              </a:rPr>
              <a:t>, </a:t>
            </a:r>
            <a:endParaRPr lang="hu-HU" sz="1800" b="1" dirty="0" smtClean="0">
              <a:solidFill>
                <a:srgbClr val="000099"/>
              </a:solidFill>
              <a:latin typeface="Courier New" panose="02070309020205020404" pitchFamily="49" charset="0"/>
              <a:cs typeface="Courier New" panose="02070309020205020404" pitchFamily="49" charset="0"/>
            </a:endParaRPr>
          </a:p>
          <a:p>
            <a:pPr lvl="0"/>
            <a:r>
              <a:rPr lang="hu-HU" sz="1800" b="1" dirty="0">
                <a:solidFill>
                  <a:srgbClr val="000099"/>
                </a:solidFill>
                <a:latin typeface="Courier New" panose="02070309020205020404" pitchFamily="49" charset="0"/>
                <a:cs typeface="Courier New" panose="02070309020205020404" pitchFamily="49" charset="0"/>
              </a:rPr>
              <a:t> </a:t>
            </a:r>
            <a:r>
              <a:rPr lang="hu-HU" sz="1800" b="1" dirty="0" smtClean="0">
                <a:solidFill>
                  <a:srgbClr val="000099"/>
                </a:solidFill>
                <a:latin typeface="Courier New" panose="02070309020205020404" pitchFamily="49" charset="0"/>
                <a:cs typeface="Courier New" panose="02070309020205020404" pitchFamily="49" charset="0"/>
              </a:rPr>
              <a:t>              </a:t>
            </a:r>
            <a:r>
              <a:rPr lang="en-US" sz="1800" b="1" dirty="0" err="1" smtClean="0">
                <a:solidFill>
                  <a:srgbClr val="000099"/>
                </a:solidFill>
                <a:latin typeface="Courier New" panose="02070309020205020404" pitchFamily="49" charset="0"/>
                <a:cs typeface="Courier New" panose="02070309020205020404" pitchFamily="49" charset="0"/>
              </a:rPr>
              <a:t>const</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a:solidFill>
                  <a:srgbClr val="000099"/>
                </a:solidFill>
                <a:latin typeface="Courier New" panose="02070309020205020404" pitchFamily="49" charset="0"/>
                <a:cs typeface="Courier New" panose="02070309020205020404" pitchFamily="49" charset="0"/>
              </a:rPr>
              <a:t>char * </a:t>
            </a:r>
            <a:r>
              <a:rPr lang="en-US" sz="1800" b="1" dirty="0" err="1">
                <a:solidFill>
                  <a:srgbClr val="7030A0"/>
                </a:solidFill>
                <a:latin typeface="Courier New" panose="02070309020205020404" pitchFamily="49" charset="0"/>
                <a:cs typeface="Courier New" panose="02070309020205020404" pitchFamily="49" charset="0"/>
              </a:rPr>
              <a:t>fsOuputName</a:t>
            </a:r>
            <a:r>
              <a:rPr lang="en-US" sz="1800" b="1" dirty="0">
                <a:solidFill>
                  <a:prstClr val="black"/>
                </a:solidFill>
                <a:latin typeface="Courier New" panose="02070309020205020404" pitchFamily="49" charset="0"/>
                <a:cs typeface="Courier New" panose="02070309020205020404" pitchFamily="49" charset="0"/>
              </a:rPr>
              <a:t>) {</a:t>
            </a: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smtClean="0">
                <a:solidFill>
                  <a:srgbClr val="00B050"/>
                </a:solidFill>
                <a:latin typeface="Courier New" panose="02070309020205020404" pitchFamily="49" charset="0"/>
                <a:cs typeface="Courier New" panose="02070309020205020404" pitchFamily="49" charset="0"/>
              </a:rPr>
              <a:t>unsigned </a:t>
            </a:r>
            <a:r>
              <a:rPr lang="en-US" sz="1800" b="1" dirty="0" err="1" smtClean="0">
                <a:solidFill>
                  <a:srgbClr val="00B050"/>
                </a:solidFill>
                <a:latin typeface="Courier New" panose="02070309020205020404" pitchFamily="49" charset="0"/>
                <a:cs typeface="Courier New" panose="02070309020205020404" pitchFamily="49" charset="0"/>
              </a:rPr>
              <a:t>int</a:t>
            </a:r>
            <a:r>
              <a:rPr lang="en-US" sz="1800" b="1" dirty="0" smtClean="0">
                <a:solidFill>
                  <a:srgbClr val="00B050"/>
                </a:solidFill>
                <a:latin typeface="Courier New" panose="02070309020205020404" pitchFamily="49" charset="0"/>
                <a:cs typeface="Courier New" panose="02070309020205020404" pitchFamily="49" charset="0"/>
              </a:rPr>
              <a:t> vs </a:t>
            </a:r>
            <a:r>
              <a:rPr lang="en-US" sz="1800" b="1" dirty="0">
                <a:solidFill>
                  <a:srgbClr val="00B050"/>
                </a:solidFill>
                <a:latin typeface="Courier New" panose="02070309020205020404" pitchFamily="49" charset="0"/>
                <a:cs typeface="Courier New" panose="02070309020205020404" pitchFamily="49" charset="0"/>
              </a:rPr>
              <a:t>= </a:t>
            </a:r>
            <a:r>
              <a:rPr lang="en-US" sz="1800" b="1" dirty="0" err="1">
                <a:solidFill>
                  <a:srgbClr val="00B050"/>
                </a:solidFill>
                <a:latin typeface="Courier New" panose="02070309020205020404" pitchFamily="49" charset="0"/>
                <a:cs typeface="Courier New" panose="02070309020205020404" pitchFamily="49" charset="0"/>
              </a:rPr>
              <a:t>glCreateShader</a:t>
            </a:r>
            <a:r>
              <a:rPr lang="en-US" sz="1800" b="1" dirty="0">
                <a:solidFill>
                  <a:srgbClr val="00B050"/>
                </a:solidFill>
                <a:latin typeface="Courier New" panose="02070309020205020404" pitchFamily="49" charset="0"/>
                <a:cs typeface="Courier New" panose="02070309020205020404" pitchFamily="49" charset="0"/>
              </a:rPr>
              <a:t>(GL_VERTEX_SHADER);</a:t>
            </a:r>
          </a:p>
          <a:p>
            <a:pPr lvl="0"/>
            <a:r>
              <a:rPr lang="en-US" sz="1800" b="1" dirty="0">
                <a:solidFill>
                  <a:srgbClr val="00B050"/>
                </a:solidFill>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glShaderSource</a:t>
            </a:r>
            <a:r>
              <a:rPr lang="en-US" sz="1800" b="1" dirty="0" smtClean="0">
                <a:solidFill>
                  <a:srgbClr val="00B050"/>
                </a:solidFill>
                <a:latin typeface="Courier New" panose="02070309020205020404" pitchFamily="49" charset="0"/>
                <a:cs typeface="Courier New" panose="02070309020205020404" pitchFamily="49" charset="0"/>
              </a:rPr>
              <a:t>(vs, </a:t>
            </a:r>
            <a:r>
              <a:rPr lang="en-US" sz="1800" b="1" dirty="0">
                <a:solidFill>
                  <a:srgbClr val="00B050"/>
                </a:solidFill>
                <a:latin typeface="Courier New" panose="02070309020205020404" pitchFamily="49" charset="0"/>
                <a:cs typeface="Courier New" panose="02070309020205020404" pitchFamily="49" charset="0"/>
              </a:rPr>
              <a:t>1, &amp;</a:t>
            </a:r>
            <a:r>
              <a:rPr lang="en-US" sz="1800" b="1" dirty="0" err="1" smtClean="0">
                <a:solidFill>
                  <a:srgbClr val="00B050"/>
                </a:solidFill>
                <a:latin typeface="Courier New" panose="02070309020205020404" pitchFamily="49" charset="0"/>
                <a:cs typeface="Courier New" panose="02070309020205020404" pitchFamily="49" charset="0"/>
              </a:rPr>
              <a:t>vsSrc</a:t>
            </a:r>
            <a:r>
              <a:rPr lang="en-US" sz="1800" b="1" dirty="0" smtClean="0">
                <a:solidFill>
                  <a:srgbClr val="00B050"/>
                </a:solidFill>
                <a:latin typeface="Courier New" panose="02070309020205020404" pitchFamily="49" charset="0"/>
                <a:cs typeface="Courier New" panose="02070309020205020404" pitchFamily="49" charset="0"/>
              </a:rPr>
              <a:t>, </a:t>
            </a:r>
            <a:r>
              <a:rPr lang="en-US" sz="1800" b="1" dirty="0">
                <a:solidFill>
                  <a:srgbClr val="00B050"/>
                </a:solidFill>
                <a:latin typeface="Courier New" panose="02070309020205020404" pitchFamily="49" charset="0"/>
                <a:cs typeface="Courier New" panose="02070309020205020404" pitchFamily="49" charset="0"/>
              </a:rPr>
              <a:t>NULL</a:t>
            </a:r>
            <a:r>
              <a:rPr lang="en-US" sz="1800" b="1" dirty="0" smtClean="0">
                <a:solidFill>
                  <a:srgbClr val="00B050"/>
                </a:solidFill>
                <a:latin typeface="Courier New" panose="02070309020205020404" pitchFamily="49" charset="0"/>
                <a:cs typeface="Courier New" panose="02070309020205020404" pitchFamily="49" charset="0"/>
              </a:rPr>
              <a:t>); </a:t>
            </a:r>
            <a:r>
              <a:rPr lang="en-US" sz="1800" b="1" dirty="0" err="1" smtClean="0">
                <a:solidFill>
                  <a:srgbClr val="00B050"/>
                </a:solidFill>
                <a:latin typeface="Courier New" panose="02070309020205020404" pitchFamily="49" charset="0"/>
                <a:cs typeface="Courier New" panose="02070309020205020404" pitchFamily="49" charset="0"/>
              </a:rPr>
              <a:t>glCompileShader</a:t>
            </a:r>
            <a:r>
              <a:rPr lang="en-US" sz="1800" b="1" dirty="0" smtClean="0">
                <a:solidFill>
                  <a:srgbClr val="00B050"/>
                </a:solidFill>
                <a:latin typeface="Courier New" panose="02070309020205020404" pitchFamily="49" charset="0"/>
                <a:cs typeface="Courier New" panose="02070309020205020404" pitchFamily="49" charset="0"/>
              </a:rPr>
              <a:t>(vs);</a:t>
            </a:r>
            <a:endParaRPr lang="en-US" sz="1800" b="1" dirty="0">
              <a:solidFill>
                <a:srgbClr val="00B050"/>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smtClean="0">
                <a:solidFill>
                  <a:srgbClr val="000099"/>
                </a:solidFill>
                <a:latin typeface="Courier New" panose="02070309020205020404" pitchFamily="49" charset="0"/>
                <a:cs typeface="Courier New" panose="02070309020205020404" pitchFamily="49" charset="0"/>
              </a:rPr>
              <a:t>unsigned </a:t>
            </a:r>
            <a:r>
              <a:rPr lang="en-US" sz="1800" b="1" dirty="0" err="1" smtClean="0">
                <a:solidFill>
                  <a:srgbClr val="000099"/>
                </a:solidFill>
                <a:latin typeface="Courier New" panose="02070309020205020404" pitchFamily="49" charset="0"/>
                <a:cs typeface="Courier New" panose="02070309020205020404" pitchFamily="49" charset="0"/>
              </a:rPr>
              <a:t>int</a:t>
            </a:r>
            <a:r>
              <a:rPr lang="en-US" sz="1800" b="1" dirty="0" smtClean="0">
                <a:solidFill>
                  <a:srgbClr val="000099"/>
                </a:solidFill>
                <a:latin typeface="Courier New" panose="02070309020205020404" pitchFamily="49" charset="0"/>
                <a:cs typeface="Courier New" panose="02070309020205020404" pitchFamily="49" charset="0"/>
              </a:rPr>
              <a:t> fs </a:t>
            </a:r>
            <a:r>
              <a:rPr lang="en-US" sz="1800" b="1" dirty="0">
                <a:solidFill>
                  <a:srgbClr val="000099"/>
                </a:solidFill>
                <a:latin typeface="Courier New" panose="02070309020205020404" pitchFamily="49" charset="0"/>
                <a:cs typeface="Courier New" panose="02070309020205020404" pitchFamily="49" charset="0"/>
              </a:rPr>
              <a:t>= </a:t>
            </a:r>
            <a:r>
              <a:rPr lang="en-US" sz="1800" b="1" dirty="0" err="1">
                <a:solidFill>
                  <a:srgbClr val="000099"/>
                </a:solidFill>
                <a:latin typeface="Courier New" panose="02070309020205020404" pitchFamily="49" charset="0"/>
                <a:cs typeface="Courier New" panose="02070309020205020404" pitchFamily="49" charset="0"/>
              </a:rPr>
              <a:t>glCreateShader</a:t>
            </a:r>
            <a:r>
              <a:rPr lang="en-US" sz="1800" b="1" dirty="0">
                <a:solidFill>
                  <a:srgbClr val="000099"/>
                </a:solidFill>
                <a:latin typeface="Courier New" panose="02070309020205020404" pitchFamily="49" charset="0"/>
                <a:cs typeface="Courier New" panose="02070309020205020404" pitchFamily="49" charset="0"/>
              </a:rPr>
              <a:t>(GL_FRAGMENT_SHADER);</a:t>
            </a:r>
          </a:p>
          <a:p>
            <a:pPr lvl="0"/>
            <a:r>
              <a:rPr lang="en-US" sz="1800" b="1" dirty="0">
                <a:solidFill>
                  <a:srgbClr val="000099"/>
                </a:solidFill>
                <a:latin typeface="Courier New" panose="02070309020205020404" pitchFamily="49" charset="0"/>
                <a:cs typeface="Courier New" panose="02070309020205020404" pitchFamily="49" charset="0"/>
              </a:rPr>
              <a:t>	</a:t>
            </a:r>
            <a:r>
              <a:rPr lang="en-US" sz="1800" b="1" dirty="0" err="1" smtClean="0">
                <a:solidFill>
                  <a:srgbClr val="000099"/>
                </a:solidFill>
                <a:latin typeface="Courier New" panose="02070309020205020404" pitchFamily="49" charset="0"/>
                <a:cs typeface="Courier New" panose="02070309020205020404" pitchFamily="49" charset="0"/>
              </a:rPr>
              <a:t>glShaderSource</a:t>
            </a:r>
            <a:r>
              <a:rPr lang="en-US" sz="1800" b="1" dirty="0" smtClean="0">
                <a:solidFill>
                  <a:srgbClr val="000099"/>
                </a:solidFill>
                <a:latin typeface="Courier New" panose="02070309020205020404" pitchFamily="49" charset="0"/>
                <a:cs typeface="Courier New" panose="02070309020205020404" pitchFamily="49" charset="0"/>
              </a:rPr>
              <a:t>(fs, </a:t>
            </a:r>
            <a:r>
              <a:rPr lang="en-US" sz="1800" b="1" dirty="0">
                <a:solidFill>
                  <a:srgbClr val="000099"/>
                </a:solidFill>
                <a:latin typeface="Courier New" panose="02070309020205020404" pitchFamily="49" charset="0"/>
                <a:cs typeface="Courier New" panose="02070309020205020404" pitchFamily="49" charset="0"/>
              </a:rPr>
              <a:t>1, &amp;</a:t>
            </a:r>
            <a:r>
              <a:rPr lang="en-US" sz="1800" b="1" dirty="0" err="1" smtClean="0">
                <a:solidFill>
                  <a:srgbClr val="000099"/>
                </a:solidFill>
                <a:latin typeface="Courier New" panose="02070309020205020404" pitchFamily="49" charset="0"/>
                <a:cs typeface="Courier New" panose="02070309020205020404" pitchFamily="49" charset="0"/>
              </a:rPr>
              <a:t>fsSrc</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a:solidFill>
                  <a:srgbClr val="000099"/>
                </a:solidFill>
                <a:latin typeface="Courier New" panose="02070309020205020404" pitchFamily="49" charset="0"/>
                <a:cs typeface="Courier New" panose="02070309020205020404" pitchFamily="49" charset="0"/>
              </a:rPr>
              <a:t>NULL</a:t>
            </a:r>
            <a:r>
              <a:rPr lang="en-US" sz="1800" b="1" dirty="0" smtClean="0">
                <a:solidFill>
                  <a:srgbClr val="000099"/>
                </a:solidFill>
                <a:latin typeface="Courier New" panose="02070309020205020404" pitchFamily="49" charset="0"/>
                <a:cs typeface="Courier New" panose="02070309020205020404" pitchFamily="49" charset="0"/>
              </a:rPr>
              <a:t>); </a:t>
            </a:r>
            <a:r>
              <a:rPr lang="en-US" sz="1800" b="1" dirty="0" err="1" smtClean="0">
                <a:solidFill>
                  <a:srgbClr val="000099"/>
                </a:solidFill>
                <a:latin typeface="Courier New" panose="02070309020205020404" pitchFamily="49" charset="0"/>
                <a:cs typeface="Courier New" panose="02070309020205020404" pitchFamily="49" charset="0"/>
              </a:rPr>
              <a:t>glCompileShader</a:t>
            </a:r>
            <a:r>
              <a:rPr lang="en-US" sz="1800" b="1" dirty="0" smtClean="0">
                <a:solidFill>
                  <a:srgbClr val="000099"/>
                </a:solidFill>
                <a:latin typeface="Courier New" panose="02070309020205020404" pitchFamily="49" charset="0"/>
                <a:cs typeface="Courier New" panose="02070309020205020404" pitchFamily="49" charset="0"/>
              </a:rPr>
              <a:t>(fs);</a:t>
            </a:r>
            <a:endParaRPr lang="en-US" sz="1800" b="1" dirty="0">
              <a:solidFill>
                <a:srgbClr val="000099"/>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err="1">
                <a:solidFill>
                  <a:prstClr val="black"/>
                </a:solidFill>
                <a:latin typeface="Courier New" panose="02070309020205020404" pitchFamily="49" charset="0"/>
                <a:cs typeface="Courier New" panose="02070309020205020404" pitchFamily="49" charset="0"/>
              </a:rPr>
              <a:t>shaderProgram</a:t>
            </a:r>
            <a:r>
              <a:rPr lang="en-US" sz="1800" b="1" dirty="0">
                <a:solidFill>
                  <a:prstClr val="black"/>
                </a:solidFill>
                <a:latin typeface="Courier New" panose="02070309020205020404" pitchFamily="49" charset="0"/>
                <a:cs typeface="Courier New" panose="02070309020205020404" pitchFamily="49" charset="0"/>
              </a:rPr>
              <a:t> = </a:t>
            </a:r>
            <a:r>
              <a:rPr lang="en-US" sz="1800" b="1" dirty="0" err="1">
                <a:solidFill>
                  <a:prstClr val="black"/>
                </a:solidFill>
                <a:latin typeface="Courier New" panose="02070309020205020404" pitchFamily="49" charset="0"/>
                <a:cs typeface="Courier New" panose="02070309020205020404" pitchFamily="49" charset="0"/>
              </a:rPr>
              <a:t>glCreateProgram</a:t>
            </a:r>
            <a:r>
              <a:rPr lang="en-US" sz="1800" b="1" dirty="0">
                <a:solidFill>
                  <a:prstClr val="black"/>
                </a:solidFill>
                <a:latin typeface="Courier New" panose="02070309020205020404" pitchFamily="49" charset="0"/>
                <a:cs typeface="Courier New" panose="02070309020205020404" pitchFamily="49" charset="0"/>
              </a:rPr>
              <a:t>();</a:t>
            </a: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prstClr val="black"/>
                </a:solidFill>
                <a:latin typeface="Courier New" panose="02070309020205020404" pitchFamily="49" charset="0"/>
                <a:cs typeface="Courier New" panose="02070309020205020404" pitchFamily="49" charset="0"/>
              </a:rPr>
              <a:t>glAttachShader</a:t>
            </a:r>
            <a:r>
              <a:rPr lang="en-US" sz="1800" b="1" dirty="0" smtClean="0">
                <a:solidFill>
                  <a:prstClr val="black"/>
                </a:solidFill>
                <a:latin typeface="Courier New" panose="02070309020205020404" pitchFamily="49" charset="0"/>
                <a:cs typeface="Courier New" panose="02070309020205020404" pitchFamily="49" charset="0"/>
              </a:rPr>
              <a:t>(</a:t>
            </a:r>
            <a:r>
              <a:rPr lang="en-US" sz="1800" b="1" dirty="0" err="1" smtClean="0">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 vs); </a:t>
            </a:r>
          </a:p>
          <a:p>
            <a:pPr lvl="0"/>
            <a:r>
              <a:rPr lang="en-US" sz="1800" b="1" dirty="0" smtClean="0">
                <a:solidFill>
                  <a:prstClr val="black"/>
                </a:solidFill>
                <a:latin typeface="Courier New" panose="02070309020205020404" pitchFamily="49" charset="0"/>
                <a:cs typeface="Courier New" panose="02070309020205020404" pitchFamily="49" charset="0"/>
              </a:rPr>
              <a:t>	</a:t>
            </a:r>
            <a:r>
              <a:rPr lang="en-US" sz="1800" b="1" dirty="0" err="1" smtClean="0">
                <a:solidFill>
                  <a:prstClr val="black"/>
                </a:solidFill>
                <a:latin typeface="Courier New" panose="02070309020205020404" pitchFamily="49" charset="0"/>
                <a:cs typeface="Courier New" panose="02070309020205020404" pitchFamily="49" charset="0"/>
              </a:rPr>
              <a:t>glAttachShader</a:t>
            </a:r>
            <a:r>
              <a:rPr lang="en-US" sz="1800" b="1" dirty="0" smtClean="0">
                <a:solidFill>
                  <a:prstClr val="black"/>
                </a:solidFill>
                <a:latin typeface="Courier New" panose="02070309020205020404" pitchFamily="49" charset="0"/>
                <a:cs typeface="Courier New" panose="02070309020205020404" pitchFamily="49" charset="0"/>
              </a:rPr>
              <a:t>(</a:t>
            </a:r>
            <a:r>
              <a:rPr lang="en-US" sz="1800" b="1" dirty="0" err="1" smtClean="0">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 fs);</a:t>
            </a:r>
            <a:endParaRPr lang="en-US" sz="1800" b="1" dirty="0">
              <a:solidFill>
                <a:prstClr val="black"/>
              </a:solidFill>
              <a:latin typeface="Courier New" panose="02070309020205020404" pitchFamily="49" charset="0"/>
              <a:cs typeface="Courier New" panose="02070309020205020404" pitchFamily="49" charset="0"/>
            </a:endParaRPr>
          </a:p>
          <a:p>
            <a:pPr lvl="0"/>
            <a:endParaRPr lang="en-US" sz="1800" b="1" dirty="0">
              <a:solidFill>
                <a:prstClr val="black"/>
              </a:solidFill>
              <a:latin typeface="Courier New" panose="02070309020205020404" pitchFamily="49" charset="0"/>
              <a:cs typeface="Courier New" panose="02070309020205020404" pitchFamily="49" charset="0"/>
            </a:endParaRPr>
          </a:p>
          <a:p>
            <a:pPr lvl="0"/>
            <a:r>
              <a:rPr lang="en-US" sz="1800" b="1" dirty="0">
                <a:latin typeface="Courier New" panose="02070309020205020404" pitchFamily="49" charset="0"/>
                <a:cs typeface="Courier New" panose="02070309020205020404" pitchFamily="49" charset="0"/>
              </a:rPr>
              <a:t>	</a:t>
            </a:r>
            <a:r>
              <a:rPr lang="en-US" sz="1800" b="1" dirty="0" err="1" smtClean="0">
                <a:solidFill>
                  <a:srgbClr val="7030A0"/>
                </a:solidFill>
                <a:latin typeface="Courier New" panose="02070309020205020404" pitchFamily="49" charset="0"/>
                <a:cs typeface="Courier New" panose="02070309020205020404" pitchFamily="49" charset="0"/>
              </a:rPr>
              <a:t>glBindFragDataLocation</a:t>
            </a:r>
            <a:r>
              <a:rPr lang="en-US" sz="1800" b="1" dirty="0" smtClean="0">
                <a:solidFill>
                  <a:srgbClr val="7030A0"/>
                </a:solidFill>
                <a:latin typeface="Courier New" panose="02070309020205020404" pitchFamily="49" charset="0"/>
                <a:cs typeface="Courier New" panose="02070309020205020404" pitchFamily="49" charset="0"/>
              </a:rPr>
              <a:t>(</a:t>
            </a:r>
            <a:r>
              <a:rPr lang="en-US" sz="1800" b="1" dirty="0" err="1" smtClean="0">
                <a:solidFill>
                  <a:srgbClr val="7030A0"/>
                </a:solidFill>
                <a:latin typeface="Courier New" panose="02070309020205020404" pitchFamily="49" charset="0"/>
                <a:cs typeface="Courier New" panose="02070309020205020404" pitchFamily="49" charset="0"/>
              </a:rPr>
              <a:t>shaderProg</a:t>
            </a:r>
            <a:r>
              <a:rPr lang="en-US" sz="1800" b="1" dirty="0" smtClean="0">
                <a:solidFill>
                  <a:srgbClr val="7030A0"/>
                </a:solidFill>
                <a:latin typeface="Courier New" panose="02070309020205020404" pitchFamily="49" charset="0"/>
                <a:cs typeface="Courier New" panose="02070309020205020404" pitchFamily="49" charset="0"/>
              </a:rPr>
              <a:t>, </a:t>
            </a:r>
            <a:r>
              <a:rPr lang="en-US" sz="1800" b="1" dirty="0">
                <a:solidFill>
                  <a:srgbClr val="7030A0"/>
                </a:solidFill>
                <a:latin typeface="Courier New" panose="02070309020205020404" pitchFamily="49" charset="0"/>
                <a:cs typeface="Courier New" panose="02070309020205020404" pitchFamily="49" charset="0"/>
              </a:rPr>
              <a:t>0, </a:t>
            </a:r>
            <a:r>
              <a:rPr lang="en-US" sz="1800" b="1" dirty="0" err="1">
                <a:solidFill>
                  <a:srgbClr val="7030A0"/>
                </a:solidFill>
                <a:latin typeface="Courier New" panose="02070309020205020404" pitchFamily="49" charset="0"/>
                <a:cs typeface="Courier New" panose="02070309020205020404" pitchFamily="49" charset="0"/>
              </a:rPr>
              <a:t>fsOuputName</a:t>
            </a:r>
            <a:r>
              <a:rPr lang="en-US" sz="1800" b="1" dirty="0">
                <a:solidFill>
                  <a:srgbClr val="7030A0"/>
                </a:solidFill>
                <a:latin typeface="Courier New" panose="02070309020205020404" pitchFamily="49" charset="0"/>
                <a:cs typeface="Courier New" panose="02070309020205020404" pitchFamily="49" charset="0"/>
              </a:rPr>
              <a:t>);</a:t>
            </a: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err="1" smtClean="0">
                <a:solidFill>
                  <a:prstClr val="black"/>
                </a:solidFill>
                <a:latin typeface="Courier New" panose="02070309020205020404" pitchFamily="49" charset="0"/>
                <a:cs typeface="Courier New" panose="02070309020205020404" pitchFamily="49" charset="0"/>
              </a:rPr>
              <a:t>glLinkProgram</a:t>
            </a:r>
            <a:r>
              <a:rPr lang="en-US" sz="1800" b="1" dirty="0" smtClean="0">
                <a:solidFill>
                  <a:prstClr val="black"/>
                </a:solidFill>
                <a:latin typeface="Courier New" panose="02070309020205020404" pitchFamily="49" charset="0"/>
                <a:cs typeface="Courier New" panose="02070309020205020404" pitchFamily="49" charset="0"/>
              </a:rPr>
              <a:t>(</a:t>
            </a:r>
            <a:r>
              <a:rPr lang="en-US" sz="1800" b="1" dirty="0" err="1" smtClean="0">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a:t>
            </a:r>
            <a:endParaRPr lang="en-US" sz="1800" b="1" dirty="0">
              <a:solidFill>
                <a:prstClr val="black"/>
              </a:solidFill>
              <a:latin typeface="Courier New" panose="02070309020205020404" pitchFamily="49" charset="0"/>
              <a:cs typeface="Courier New" panose="02070309020205020404" pitchFamily="49" charset="0"/>
            </a:endParaRPr>
          </a:p>
          <a:p>
            <a:pPr lvl="0"/>
            <a:r>
              <a:rPr lang="en-US" sz="1800" b="1" dirty="0" smtClean="0">
                <a:solidFill>
                  <a:prstClr val="black"/>
                </a:solidFill>
                <a:latin typeface="Courier New" panose="02070309020205020404" pitchFamily="49" charset="0"/>
                <a:cs typeface="Courier New" panose="02070309020205020404" pitchFamily="49" charset="0"/>
              </a:rPr>
              <a:t>   }</a:t>
            </a:r>
            <a:endParaRPr lang="en-US" sz="1800" b="1" dirty="0">
              <a:solidFill>
                <a:prstClr val="black"/>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virtual </a:t>
            </a:r>
            <a:endParaRPr lang="en-US" sz="1800" b="1" dirty="0" smtClean="0">
              <a:solidFill>
                <a:prstClr val="black"/>
              </a:solidFill>
              <a:latin typeface="Courier New" panose="02070309020205020404" pitchFamily="49" charset="0"/>
              <a:cs typeface="Courier New" panose="02070309020205020404" pitchFamily="49" charset="0"/>
            </a:endParaRPr>
          </a:p>
          <a:p>
            <a:pPr lvl="0"/>
            <a:r>
              <a:rPr lang="en-US" sz="1800" b="1" dirty="0">
                <a:solidFill>
                  <a:prstClr val="black"/>
                </a:solidFill>
                <a:latin typeface="Courier New" panose="02070309020205020404" pitchFamily="49" charset="0"/>
                <a:cs typeface="Courier New" panose="02070309020205020404" pitchFamily="49" charset="0"/>
              </a:rPr>
              <a:t> </a:t>
            </a:r>
            <a:r>
              <a:rPr lang="en-US" sz="1800" b="1" dirty="0" smtClean="0">
                <a:solidFill>
                  <a:prstClr val="black"/>
                </a:solidFill>
                <a:latin typeface="Courier New" panose="02070309020205020404" pitchFamily="49" charset="0"/>
                <a:cs typeface="Courier New" panose="02070309020205020404" pitchFamily="49" charset="0"/>
              </a:rPr>
              <a:t>     void Bind(</a:t>
            </a:r>
            <a:r>
              <a:rPr lang="en-US" sz="1800" b="1" dirty="0" err="1" smtClean="0">
                <a:solidFill>
                  <a:prstClr val="black"/>
                </a:solidFill>
                <a:latin typeface="Courier New" panose="02070309020205020404" pitchFamily="49" charset="0"/>
                <a:cs typeface="Courier New" panose="02070309020205020404" pitchFamily="49" charset="0"/>
              </a:rPr>
              <a:t>RenderState</a:t>
            </a:r>
            <a:r>
              <a:rPr lang="en-US" sz="1800" b="1" dirty="0" smtClean="0">
                <a:solidFill>
                  <a:prstClr val="black"/>
                </a:solidFill>
                <a:latin typeface="Courier New" panose="02070309020205020404" pitchFamily="49" charset="0"/>
                <a:cs typeface="Courier New" panose="02070309020205020404" pitchFamily="49" charset="0"/>
              </a:rPr>
              <a:t>&amp; state) { </a:t>
            </a:r>
            <a:r>
              <a:rPr lang="en-US" sz="1800" b="1" dirty="0" err="1" smtClean="0">
                <a:solidFill>
                  <a:prstClr val="black"/>
                </a:solidFill>
                <a:latin typeface="Courier New" panose="02070309020205020404" pitchFamily="49" charset="0"/>
                <a:cs typeface="Courier New" panose="02070309020205020404" pitchFamily="49" charset="0"/>
              </a:rPr>
              <a:t>glUseProgram</a:t>
            </a:r>
            <a:r>
              <a:rPr lang="en-US" sz="1800" b="1" dirty="0" smtClean="0">
                <a:solidFill>
                  <a:prstClr val="black"/>
                </a:solidFill>
                <a:latin typeface="Courier New" panose="02070309020205020404" pitchFamily="49" charset="0"/>
                <a:cs typeface="Courier New" panose="02070309020205020404" pitchFamily="49" charset="0"/>
              </a:rPr>
              <a:t>(</a:t>
            </a:r>
            <a:r>
              <a:rPr lang="en-US" sz="1800" b="1" dirty="0" err="1" smtClean="0">
                <a:solidFill>
                  <a:prstClr val="black"/>
                </a:solidFill>
                <a:latin typeface="Courier New" panose="02070309020205020404" pitchFamily="49" charset="0"/>
                <a:cs typeface="Courier New" panose="02070309020205020404" pitchFamily="49" charset="0"/>
              </a:rPr>
              <a:t>shaderProg</a:t>
            </a:r>
            <a:r>
              <a:rPr lang="en-US" sz="1800" b="1" dirty="0" smtClean="0">
                <a:solidFill>
                  <a:prstClr val="black"/>
                </a:solidFill>
                <a:latin typeface="Courier New" panose="02070309020205020404" pitchFamily="49" charset="0"/>
                <a:cs typeface="Courier New" panose="02070309020205020404" pitchFamily="49" charset="0"/>
              </a:rPr>
              <a:t>); }</a:t>
            </a:r>
            <a:endParaRPr lang="en-US" sz="1800" b="1" dirty="0">
              <a:solidFill>
                <a:prstClr val="black"/>
              </a:solidFill>
              <a:latin typeface="Courier New" panose="02070309020205020404" pitchFamily="49" charset="0"/>
              <a:cs typeface="Courier New" panose="02070309020205020404" pitchFamily="49" charset="0"/>
            </a:endParaRPr>
          </a:p>
          <a:p>
            <a:pPr lvl="0"/>
            <a:r>
              <a:rPr lang="en-US" sz="1800" b="1" dirty="0" smtClean="0">
                <a:solidFill>
                  <a:prstClr val="black"/>
                </a:solidFill>
                <a:latin typeface="Courier New" panose="02070309020205020404" pitchFamily="49" charset="0"/>
                <a:cs typeface="Courier New" panose="02070309020205020404" pitchFamily="49" charset="0"/>
              </a:rPr>
              <a:t>};</a:t>
            </a:r>
            <a:endParaRPr lang="en-US" sz="1800" b="1"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41052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75202" y="0"/>
            <a:ext cx="8229600" cy="1143000"/>
          </a:xfrm>
        </p:spPr>
        <p:txBody>
          <a:bodyPr/>
          <a:lstStyle/>
          <a:p>
            <a:r>
              <a:rPr lang="en-US" dirty="0" err="1" smtClean="0">
                <a:solidFill>
                  <a:srgbClr val="FF0000"/>
                </a:solidFill>
              </a:rPr>
              <a:t>ShadowShader</a:t>
            </a:r>
            <a:endParaRPr lang="en-US" dirty="0">
              <a:solidFill>
                <a:srgbClr val="FF0000"/>
              </a:solidFill>
            </a:endParaRPr>
          </a:p>
        </p:txBody>
      </p:sp>
      <p:sp>
        <p:nvSpPr>
          <p:cNvPr id="3" name="Szövegdoboz 2"/>
          <p:cNvSpPr txBox="1"/>
          <p:nvPr/>
        </p:nvSpPr>
        <p:spPr>
          <a:xfrm>
            <a:off x="1" y="1103831"/>
            <a:ext cx="9143999" cy="5601533"/>
          </a:xfrm>
          <a:prstGeom prst="rect">
            <a:avLst/>
          </a:prstGeom>
          <a:solidFill>
            <a:schemeClr val="accent6">
              <a:lumMod val="20000"/>
              <a:lumOff val="80000"/>
            </a:schemeClr>
          </a:solidFill>
          <a:ln>
            <a:solidFill>
              <a:schemeClr val="accent6">
                <a:lumMod val="50000"/>
              </a:schemeClr>
            </a:solidFill>
          </a:ln>
        </p:spPr>
        <p:txBody>
          <a:bodyPr wrap="square" rtlCol="0">
            <a:spAutoFit/>
          </a:bodyPr>
          <a:lstStyle/>
          <a:p>
            <a:r>
              <a:rPr lang="en-US" sz="1800" b="1" dirty="0">
                <a:latin typeface="Courier New" panose="02070309020205020404" pitchFamily="49" charset="0"/>
                <a:cs typeface="Courier New" panose="02070309020205020404" pitchFamily="49" charset="0"/>
              </a:rPr>
              <a:t>class </a:t>
            </a:r>
            <a:r>
              <a:rPr lang="en-US" sz="1800" b="1" dirty="0" err="1" smtClean="0">
                <a:latin typeface="Courier New" panose="02070309020205020404" pitchFamily="49" charset="0"/>
                <a:cs typeface="Courier New" panose="02070309020205020404" pitchFamily="49" charset="0"/>
              </a:rPr>
              <a:t>ShadowShader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public </a:t>
            </a:r>
            <a:r>
              <a:rPr lang="en-US" sz="1800" b="1" dirty="0" err="1">
                <a:latin typeface="Courier New" panose="02070309020205020404" pitchFamily="49" charset="0"/>
                <a:cs typeface="Courier New" panose="02070309020205020404" pitchFamily="49" charset="0"/>
              </a:rPr>
              <a:t>Shader</a:t>
            </a:r>
            <a:r>
              <a:rPr lang="en-US" sz="1800" b="1" dirty="0">
                <a:latin typeface="Courier New" panose="02070309020205020404" pitchFamily="49" charset="0"/>
                <a:cs typeface="Courier New" panose="02070309020205020404" pitchFamily="49" charset="0"/>
              </a:rPr>
              <a:t> {</a:t>
            </a:r>
          </a:p>
          <a:p>
            <a:pPr lvl="1"/>
            <a:r>
              <a:rPr lang="en-US" sz="1800" b="1" dirty="0" err="1" smtClean="0">
                <a:latin typeface="Courier New" panose="02070309020205020404" pitchFamily="49" charset="0"/>
                <a:cs typeface="Courier New" panose="02070309020205020404" pitchFamily="49" charset="0"/>
              </a:rPr>
              <a:t>const</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char * </a:t>
            </a:r>
            <a:r>
              <a:rPr lang="en-US" sz="1800" b="1" dirty="0" err="1" smtClean="0">
                <a:latin typeface="Courier New" panose="02070309020205020404" pitchFamily="49" charset="0"/>
                <a:cs typeface="Courier New" panose="02070309020205020404" pitchFamily="49" charset="0"/>
              </a:rPr>
              <a:t>vsSrc</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R"(</a:t>
            </a:r>
          </a:p>
          <a:p>
            <a:pPr lvl="1"/>
            <a:r>
              <a:rPr lang="en-US" sz="1800" b="1" dirty="0" smtClean="0">
                <a:latin typeface="Courier New" panose="02070309020205020404" pitchFamily="49" charset="0"/>
                <a:cs typeface="Courier New" panose="02070309020205020404" pitchFamily="49" charset="0"/>
              </a:rPr>
              <a:t>   uniform </a:t>
            </a:r>
            <a:r>
              <a:rPr lang="en-US" sz="1800" b="1" dirty="0">
                <a:latin typeface="Courier New" panose="02070309020205020404" pitchFamily="49" charset="0"/>
                <a:cs typeface="Courier New" panose="02070309020205020404" pitchFamily="49" charset="0"/>
              </a:rPr>
              <a:t>mat4 </a:t>
            </a:r>
            <a:r>
              <a:rPr lang="en-US" sz="1800" b="1" dirty="0" smtClean="0">
                <a:latin typeface="Courier New" panose="02070309020205020404" pitchFamily="49" charset="0"/>
                <a:cs typeface="Courier New" panose="02070309020205020404" pitchFamily="49" charset="0"/>
              </a:rPr>
              <a:t>MVP;</a:t>
            </a:r>
          </a:p>
          <a:p>
            <a:pPr lvl="1"/>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layout(location = 0) in vec3 </a:t>
            </a:r>
            <a:r>
              <a:rPr lang="en-US" sz="1800" b="1" dirty="0" smtClean="0">
                <a:latin typeface="Courier New" panose="02070309020205020404" pitchFamily="49" charset="0"/>
                <a:cs typeface="Courier New" panose="02070309020205020404" pitchFamily="49" charset="0"/>
              </a:rPr>
              <a:t>v</a:t>
            </a:r>
            <a:r>
              <a:rPr lang="hu-HU" sz="1800" b="1" dirty="0" err="1" smtClean="0">
                <a:latin typeface="Courier New" panose="02070309020205020404" pitchFamily="49" charset="0"/>
                <a:cs typeface="Courier New" panose="02070309020205020404" pitchFamily="49" charset="0"/>
              </a:rPr>
              <a:t>txPos</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pPr lvl="1"/>
            <a:r>
              <a:rPr lang="en-US" sz="1800" b="1" dirty="0" smtClean="0">
                <a:latin typeface="Courier New" panose="02070309020205020404" pitchFamily="49" charset="0"/>
                <a:cs typeface="Courier New" panose="02070309020205020404" pitchFamily="49" charset="0"/>
              </a:rPr>
              <a:t>   void </a:t>
            </a:r>
            <a:r>
              <a:rPr lang="en-US" sz="1800" b="1" dirty="0">
                <a:latin typeface="Courier New" panose="02070309020205020404" pitchFamily="49" charset="0"/>
                <a:cs typeface="Courier New" panose="02070309020205020404" pitchFamily="49" charset="0"/>
              </a:rPr>
              <a:t>main()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gl_Position</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vec4(v</a:t>
            </a:r>
            <a:r>
              <a:rPr lang="hu-HU" sz="1800" b="1" dirty="0" err="1" smtClean="0">
                <a:latin typeface="Courier New" panose="02070309020205020404" pitchFamily="49" charset="0"/>
                <a:cs typeface="Courier New" panose="02070309020205020404" pitchFamily="49" charset="0"/>
              </a:rPr>
              <a:t>txPos</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1) * MVP</a:t>
            </a:r>
            <a:r>
              <a:rPr lang="en-US" sz="1800" b="1" dirty="0" smtClean="0">
                <a:latin typeface="Courier New" panose="02070309020205020404" pitchFamily="49" charset="0"/>
                <a:cs typeface="Courier New" panose="02070309020205020404" pitchFamily="49" charset="0"/>
              </a:rPr>
              <a:t>; }</a:t>
            </a:r>
          </a:p>
          <a:p>
            <a:pPr lvl="1"/>
            <a:r>
              <a:rPr lang="en-US" sz="1800" b="1" dirty="0" smtClean="0">
                <a:latin typeface="Courier New" panose="02070309020205020404" pitchFamily="49" charset="0"/>
                <a:cs typeface="Courier New" panose="02070309020205020404" pitchFamily="49" charset="0"/>
              </a:rPr>
              <a:t>)";</a:t>
            </a:r>
          </a:p>
          <a:p>
            <a:pPr lvl="1"/>
            <a:endParaRPr lang="en-US" sz="800" b="1" dirty="0">
              <a:latin typeface="Courier New" panose="02070309020205020404" pitchFamily="49" charset="0"/>
              <a:cs typeface="Courier New" panose="02070309020205020404" pitchFamily="49" charset="0"/>
            </a:endParaRPr>
          </a:p>
          <a:p>
            <a:pPr lvl="1"/>
            <a:r>
              <a:rPr lang="en-US" sz="1800" b="1" dirty="0" err="1" smtClean="0">
                <a:latin typeface="Courier New" panose="02070309020205020404" pitchFamily="49" charset="0"/>
                <a:cs typeface="Courier New" panose="02070309020205020404" pitchFamily="49" charset="0"/>
              </a:rPr>
              <a:t>const</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char * </a:t>
            </a:r>
            <a:r>
              <a:rPr lang="en-US" sz="1800" b="1" dirty="0" err="1" smtClean="0">
                <a:latin typeface="Courier New" panose="02070309020205020404" pitchFamily="49" charset="0"/>
                <a:cs typeface="Courier New" panose="02070309020205020404" pitchFamily="49" charset="0"/>
              </a:rPr>
              <a:t>fsSrc</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R"(</a:t>
            </a:r>
          </a:p>
          <a:p>
            <a:pPr lvl="1"/>
            <a:r>
              <a:rPr lang="en-US" sz="1800" b="1" dirty="0" smtClean="0">
                <a:latin typeface="Courier New" panose="02070309020205020404" pitchFamily="49" charset="0"/>
                <a:cs typeface="Courier New" panose="02070309020205020404" pitchFamily="49" charset="0"/>
              </a:rPr>
              <a:t>   void </a:t>
            </a:r>
            <a:r>
              <a:rPr lang="en-US" sz="1800" b="1" dirty="0">
                <a:latin typeface="Courier New" panose="02070309020205020404" pitchFamily="49" charset="0"/>
                <a:cs typeface="Courier New" panose="02070309020205020404" pitchFamily="49" charset="0"/>
              </a:rPr>
              <a:t>main() </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fragmentColor</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vec4(0, 0, 0, </a:t>
            </a:r>
            <a:r>
              <a:rPr lang="en-US" sz="1800" b="1" dirty="0">
                <a:latin typeface="Courier New" panose="02070309020205020404" pitchFamily="49" charset="0"/>
                <a:cs typeface="Courier New" panose="02070309020205020404" pitchFamily="49" charset="0"/>
              </a:rPr>
              <a:t>1); </a:t>
            </a:r>
            <a:r>
              <a:rPr lang="en-US" sz="1800" b="1" dirty="0" smtClean="0">
                <a:latin typeface="Courier New" panose="02070309020205020404" pitchFamily="49" charset="0"/>
                <a:cs typeface="Courier New" panose="02070309020205020404" pitchFamily="49" charset="0"/>
              </a:rPr>
              <a:t>}</a:t>
            </a:r>
          </a:p>
          <a:p>
            <a:pPr lvl="1"/>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public:</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ShadowShader</a:t>
            </a:r>
            <a:r>
              <a:rPr lang="en-US" sz="1800" b="1" dirty="0" smtClean="0">
                <a:latin typeface="Courier New" panose="02070309020205020404" pitchFamily="49" charset="0"/>
                <a:cs typeface="Courier New" panose="02070309020205020404" pitchFamily="49" charset="0"/>
              </a:rPr>
              <a:t>() {</a:t>
            </a:r>
          </a:p>
          <a:p>
            <a:r>
              <a:rPr lang="hu-HU" sz="1800" b="1" dirty="0" smtClean="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Create(</a:t>
            </a:r>
            <a:r>
              <a:rPr lang="en-US" sz="1800" b="1" dirty="0" err="1" smtClean="0">
                <a:latin typeface="Courier New" panose="02070309020205020404" pitchFamily="49" charset="0"/>
                <a:cs typeface="Courier New" panose="02070309020205020404" pitchFamily="49" charset="0"/>
              </a:rPr>
              <a:t>vsSrc</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fsSrc</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t>
            </a:r>
            <a:r>
              <a:rPr lang="en-US" sz="1800" b="1" dirty="0" err="1">
                <a:latin typeface="Courier New" panose="02070309020205020404" pitchFamily="49" charset="0"/>
                <a:cs typeface="Courier New" panose="02070309020205020404" pitchFamily="49" charset="0"/>
              </a:rPr>
              <a:t>fragmentColor</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endParaRPr lang="en-US" sz="800" b="1" dirty="0" smtClean="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void Bind(</a:t>
            </a:r>
            <a:r>
              <a:rPr lang="en-US" sz="1800" b="1" dirty="0" err="1" smtClean="0">
                <a:latin typeface="Courier New" panose="02070309020205020404" pitchFamily="49" charset="0"/>
                <a:cs typeface="Courier New" panose="02070309020205020404" pitchFamily="49" charset="0"/>
              </a:rPr>
              <a:t>const</a:t>
            </a:r>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RenderState</a:t>
            </a:r>
            <a:r>
              <a:rPr lang="en-US" sz="1800" b="1" dirty="0" smtClean="0">
                <a:latin typeface="Courier New" panose="02070309020205020404" pitchFamily="49" charset="0"/>
                <a:cs typeface="Courier New" panose="02070309020205020404" pitchFamily="49" charset="0"/>
              </a:rPr>
              <a:t>&amp; state) </a:t>
            </a:r>
            <a:r>
              <a:rPr lang="en-US" sz="1800" b="1" dirty="0">
                <a:latin typeface="Courier New" panose="02070309020205020404" pitchFamily="49" charset="0"/>
                <a:cs typeface="Courier New" panose="02070309020205020404" pitchFamily="49" charset="0"/>
              </a:rPr>
              <a:t>{</a:t>
            </a: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glUseProgram</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shaderProg</a:t>
            </a:r>
            <a:r>
              <a:rPr lang="en-US" sz="1800" b="1" dirty="0" smtClean="0">
                <a:latin typeface="Courier New" panose="02070309020205020404" pitchFamily="49" charset="0"/>
                <a:cs typeface="Courier New" panose="02070309020205020404" pitchFamily="49" charset="0"/>
              </a:rPr>
              <a:t>);</a:t>
            </a:r>
          </a:p>
          <a:p>
            <a:r>
              <a:rPr lang="en-US" sz="1800" b="1" dirty="0">
                <a:latin typeface="Courier New" panose="02070309020205020404" pitchFamily="49" charset="0"/>
                <a:cs typeface="Courier New" panose="02070309020205020404" pitchFamily="49" charset="0"/>
              </a:rPr>
              <a:t> </a:t>
            </a:r>
            <a:r>
              <a:rPr lang="en-US" sz="1800" b="1" dirty="0" smtClean="0">
                <a:latin typeface="Courier New" panose="02070309020205020404" pitchFamily="49" charset="0"/>
                <a:cs typeface="Courier New" panose="02070309020205020404" pitchFamily="49" charset="0"/>
              </a:rPr>
              <a:t>     mat4 MVP = </a:t>
            </a:r>
            <a:r>
              <a:rPr lang="en-US" sz="1800" b="1" dirty="0" err="1" smtClean="0">
                <a:latin typeface="Courier New" panose="02070309020205020404" pitchFamily="49" charset="0"/>
                <a:cs typeface="Courier New" panose="02070309020205020404" pitchFamily="49" charset="0"/>
              </a:rPr>
              <a:t>state.M</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state.V</a:t>
            </a:r>
            <a:r>
              <a:rPr lang="en-US" sz="1800" b="1" dirty="0" smtClean="0">
                <a:latin typeface="Courier New" panose="02070309020205020404" pitchFamily="49" charset="0"/>
                <a:cs typeface="Courier New" panose="02070309020205020404" pitchFamily="49" charset="0"/>
              </a:rPr>
              <a:t> * </a:t>
            </a:r>
            <a:r>
              <a:rPr lang="en-US" sz="1800" b="1" dirty="0" err="1" smtClean="0">
                <a:latin typeface="Courier New" panose="02070309020205020404" pitchFamily="49" charset="0"/>
                <a:cs typeface="Courier New" panose="02070309020205020404" pitchFamily="49" charset="0"/>
              </a:rPr>
              <a:t>state.P</a:t>
            </a:r>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      </a:t>
            </a:r>
            <a:r>
              <a:rPr lang="en-US" sz="1800" b="1" dirty="0" err="1" smtClean="0">
                <a:latin typeface="Courier New" panose="02070309020205020404" pitchFamily="49" charset="0"/>
                <a:cs typeface="Courier New" panose="02070309020205020404" pitchFamily="49" charset="0"/>
              </a:rPr>
              <a:t>MVP.SetUnifor</a:t>
            </a:r>
            <a:r>
              <a:rPr lang="hu-HU" sz="1800" b="1" dirty="0" smtClean="0">
                <a:latin typeface="Courier New" panose="02070309020205020404" pitchFamily="49" charset="0"/>
                <a:cs typeface="Courier New" panose="02070309020205020404" pitchFamily="49" charset="0"/>
              </a:rPr>
              <a:t>m</a:t>
            </a:r>
            <a:r>
              <a:rPr lang="en-US" sz="1800" b="1" dirty="0" smtClean="0">
                <a:latin typeface="Courier New" panose="02070309020205020404" pitchFamily="49" charset="0"/>
                <a:cs typeface="Courier New" panose="02070309020205020404" pitchFamily="49" charset="0"/>
              </a:rPr>
              <a:t>(</a:t>
            </a:r>
            <a:r>
              <a:rPr lang="en-US" sz="1800" b="1" dirty="0" err="1" smtClean="0">
                <a:latin typeface="Courier New" panose="02070309020205020404" pitchFamily="49" charset="0"/>
                <a:cs typeface="Courier New" panose="02070309020205020404" pitchFamily="49" charset="0"/>
              </a:rPr>
              <a:t>shaderProg</a:t>
            </a:r>
            <a:r>
              <a:rPr lang="en-US" sz="1800" b="1" dirty="0" smtClean="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MVP</a:t>
            </a:r>
            <a:r>
              <a:rPr lang="en-US" sz="1800" b="1" dirty="0" smtClean="0">
                <a:latin typeface="Courier New" panose="02070309020205020404" pitchFamily="49" charset="0"/>
                <a:cs typeface="Courier New" panose="02070309020205020404" pitchFamily="49" charset="0"/>
              </a:rPr>
              <a:t>"); </a:t>
            </a:r>
          </a:p>
          <a:p>
            <a:r>
              <a:rPr lang="en-US" sz="1800" b="1" dirty="0" smtClean="0">
                <a:latin typeface="Courier New" panose="02070309020205020404" pitchFamily="49" charset="0"/>
                <a:cs typeface="Courier New" panose="02070309020205020404" pitchFamily="49" charset="0"/>
              </a:rPr>
              <a:t>   }</a:t>
            </a:r>
            <a:endParaRPr lang="en-US" sz="1800" b="1"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a:t>
            </a:r>
            <a:endParaRPr lang="en-US" sz="1800" b="1" dirty="0">
              <a:latin typeface="Courier New" panose="02070309020205020404" pitchFamily="49" charset="0"/>
              <a:cs typeface="Courier New" panose="02070309020205020404" pitchFamily="49" charset="0"/>
            </a:endParaRPr>
          </a:p>
        </p:txBody>
      </p:sp>
      <p:sp>
        <p:nvSpPr>
          <p:cNvPr id="4" name="Akciógomb: Tovább vagy Következő 3">
            <a:hlinkClick r:id="rId3" action="ppaction://hlinkfile" highlightClick="1"/>
          </p:cNvPr>
          <p:cNvSpPr/>
          <p:nvPr/>
        </p:nvSpPr>
        <p:spPr>
          <a:xfrm>
            <a:off x="7524328" y="260648"/>
            <a:ext cx="1296144" cy="68407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14625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a:xfrm>
            <a:off x="0" y="333375"/>
            <a:ext cx="9144000" cy="1143000"/>
          </a:xfrm>
        </p:spPr>
        <p:txBody>
          <a:bodyPr/>
          <a:lstStyle/>
          <a:p>
            <a:pPr>
              <a:defRPr/>
            </a:pPr>
            <a:r>
              <a:rPr lang="en-US" sz="4000" dirty="0" smtClean="0">
                <a:solidFill>
                  <a:srgbClr val="FF0000"/>
                </a:solidFill>
              </a:rPr>
              <a:t>Normal vector of parametric surfaces</a:t>
            </a:r>
            <a:endParaRPr lang="hu-HU" sz="4000" dirty="0" smtClean="0">
              <a:solidFill>
                <a:srgbClr val="FF0000"/>
              </a:solidFill>
            </a:endParaRPr>
          </a:p>
        </p:txBody>
      </p:sp>
      <p:sp>
        <p:nvSpPr>
          <p:cNvPr id="287748" name="Freeform 4"/>
          <p:cNvSpPr>
            <a:spLocks/>
          </p:cNvSpPr>
          <p:nvPr/>
        </p:nvSpPr>
        <p:spPr bwMode="auto">
          <a:xfrm>
            <a:off x="1843088" y="4575175"/>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cap="flat" cmpd="sng">
            <a:solidFill>
              <a:srgbClr val="18E63A"/>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2" name="Freeform 5"/>
          <p:cNvSpPr>
            <a:spLocks/>
          </p:cNvSpPr>
          <p:nvPr/>
        </p:nvSpPr>
        <p:spPr bwMode="auto">
          <a:xfrm>
            <a:off x="1598613" y="3908425"/>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3" name="Freeform 6"/>
          <p:cNvSpPr>
            <a:spLocks/>
          </p:cNvSpPr>
          <p:nvPr/>
        </p:nvSpPr>
        <p:spPr bwMode="auto">
          <a:xfrm>
            <a:off x="2390775" y="5419725"/>
            <a:ext cx="3886200" cy="673100"/>
          </a:xfrm>
          <a:custGeom>
            <a:avLst/>
            <a:gdLst>
              <a:gd name="T0" fmla="*/ 0 w 2448"/>
              <a:gd name="T1" fmla="*/ 2147483647 h 424"/>
              <a:gd name="T2" fmla="*/ 2147483647 w 2448"/>
              <a:gd name="T3" fmla="*/ 2147483647 h 424"/>
              <a:gd name="T4" fmla="*/ 2147483647 w 2448"/>
              <a:gd name="T5" fmla="*/ 2147483647 h 424"/>
              <a:gd name="T6" fmla="*/ 2147483647 w 2448"/>
              <a:gd name="T7" fmla="*/ 2147483647 h 424"/>
              <a:gd name="T8" fmla="*/ 2147483647 w 2448"/>
              <a:gd name="T9" fmla="*/ 2147483647 h 424"/>
              <a:gd name="T10" fmla="*/ 2147483647 w 2448"/>
              <a:gd name="T11" fmla="*/ 2147483647 h 424"/>
              <a:gd name="T12" fmla="*/ 0 60000 65536"/>
              <a:gd name="T13" fmla="*/ 0 60000 65536"/>
              <a:gd name="T14" fmla="*/ 0 60000 65536"/>
              <a:gd name="T15" fmla="*/ 0 60000 65536"/>
              <a:gd name="T16" fmla="*/ 0 60000 65536"/>
              <a:gd name="T17" fmla="*/ 0 60000 65536"/>
              <a:gd name="T18" fmla="*/ 0 w 2448"/>
              <a:gd name="T19" fmla="*/ 0 h 424"/>
              <a:gd name="T20" fmla="*/ 2448 w 2448"/>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2448" h="424">
                <a:moveTo>
                  <a:pt x="0" y="344"/>
                </a:moveTo>
                <a:cubicBezTo>
                  <a:pt x="148" y="276"/>
                  <a:pt x="296" y="208"/>
                  <a:pt x="480" y="152"/>
                </a:cubicBezTo>
                <a:cubicBezTo>
                  <a:pt x="664" y="96"/>
                  <a:pt x="912" y="16"/>
                  <a:pt x="1104" y="8"/>
                </a:cubicBezTo>
                <a:cubicBezTo>
                  <a:pt x="1296" y="0"/>
                  <a:pt x="1480" y="40"/>
                  <a:pt x="1632" y="104"/>
                </a:cubicBezTo>
                <a:cubicBezTo>
                  <a:pt x="1784" y="168"/>
                  <a:pt x="1880" y="360"/>
                  <a:pt x="2016" y="392"/>
                </a:cubicBezTo>
                <a:cubicBezTo>
                  <a:pt x="2152" y="424"/>
                  <a:pt x="2376" y="312"/>
                  <a:pt x="2448" y="296"/>
                </a:cubicBezTo>
              </a:path>
            </a:pathLst>
          </a:custGeom>
          <a:noFill/>
          <a:ln w="57150"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4" name="Freeform 7"/>
          <p:cNvSpPr>
            <a:spLocks/>
          </p:cNvSpPr>
          <p:nvPr/>
        </p:nvSpPr>
        <p:spPr bwMode="auto">
          <a:xfrm>
            <a:off x="5451475" y="4348163"/>
            <a:ext cx="817563" cy="1533525"/>
          </a:xfrm>
          <a:custGeom>
            <a:avLst/>
            <a:gdLst>
              <a:gd name="T0" fmla="*/ 0 w 515"/>
              <a:gd name="T1" fmla="*/ 0 h 966"/>
              <a:gd name="T2" fmla="*/ 2147483647 w 515"/>
              <a:gd name="T3" fmla="*/ 2147483647 h 966"/>
              <a:gd name="T4" fmla="*/ 2147483647 w 515"/>
              <a:gd name="T5" fmla="*/ 2147483647 h 966"/>
              <a:gd name="T6" fmla="*/ 2147483647 w 515"/>
              <a:gd name="T7" fmla="*/ 2147483647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5" name="Freeform 8"/>
          <p:cNvSpPr>
            <a:spLocks/>
          </p:cNvSpPr>
          <p:nvPr/>
        </p:nvSpPr>
        <p:spPr bwMode="auto">
          <a:xfrm>
            <a:off x="1619250" y="4437063"/>
            <a:ext cx="817563" cy="1533525"/>
          </a:xfrm>
          <a:custGeom>
            <a:avLst/>
            <a:gdLst>
              <a:gd name="T0" fmla="*/ 0 w 515"/>
              <a:gd name="T1" fmla="*/ 0 h 966"/>
              <a:gd name="T2" fmla="*/ 2147483647 w 515"/>
              <a:gd name="T3" fmla="*/ 2147483647 h 966"/>
              <a:gd name="T4" fmla="*/ 2147483647 w 515"/>
              <a:gd name="T5" fmla="*/ 2147483647 h 966"/>
              <a:gd name="T6" fmla="*/ 2147483647 w 515"/>
              <a:gd name="T7" fmla="*/ 2147483647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2" y="161"/>
                  <a:pt x="104" y="323"/>
                  <a:pt x="164" y="452"/>
                </a:cubicBezTo>
                <a:cubicBezTo>
                  <a:pt x="224" y="581"/>
                  <a:pt x="300" y="686"/>
                  <a:pt x="359" y="772"/>
                </a:cubicBezTo>
                <a:cubicBezTo>
                  <a:pt x="418" y="858"/>
                  <a:pt x="466" y="912"/>
                  <a:pt x="515" y="966"/>
                </a:cubicBezTo>
              </a:path>
            </a:pathLst>
          </a:custGeom>
          <a:noFill/>
          <a:ln w="57150" cap="flat" cmpd="sng">
            <a:solidFill>
              <a:schemeClr val="hlink"/>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16" name="Rectangle 10"/>
          <p:cNvSpPr>
            <a:spLocks noChangeArrowheads="1"/>
          </p:cNvSpPr>
          <p:nvPr/>
        </p:nvSpPr>
        <p:spPr bwMode="auto">
          <a:xfrm>
            <a:off x="539750" y="4005263"/>
            <a:ext cx="10033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en-US" sz="2800" b="1"/>
              <a:t>r</a:t>
            </a:r>
            <a:r>
              <a:rPr lang="hu-HU" altLang="en-US" sz="2800"/>
              <a:t>(</a:t>
            </a:r>
            <a:r>
              <a:rPr lang="hu-HU" altLang="en-US" sz="2800" i="1"/>
              <a:t>u,v</a:t>
            </a:r>
            <a:r>
              <a:rPr lang="hu-HU" altLang="en-US" sz="2800"/>
              <a:t>)</a:t>
            </a:r>
          </a:p>
        </p:txBody>
      </p:sp>
      <p:sp>
        <p:nvSpPr>
          <p:cNvPr id="287757" name="Freeform 13"/>
          <p:cNvSpPr>
            <a:spLocks/>
          </p:cNvSpPr>
          <p:nvPr/>
        </p:nvSpPr>
        <p:spPr bwMode="auto">
          <a:xfrm>
            <a:off x="3470275" y="3906838"/>
            <a:ext cx="817563" cy="1533525"/>
          </a:xfrm>
          <a:custGeom>
            <a:avLst/>
            <a:gdLst>
              <a:gd name="T0" fmla="*/ 0 w 515"/>
              <a:gd name="T1" fmla="*/ 0 h 966"/>
              <a:gd name="T2" fmla="*/ 2147483647 w 515"/>
              <a:gd name="T3" fmla="*/ 2147483647 h 966"/>
              <a:gd name="T4" fmla="*/ 2147483647 w 515"/>
              <a:gd name="T5" fmla="*/ 2147483647 h 966"/>
              <a:gd name="T6" fmla="*/ 2147483647 w 515"/>
              <a:gd name="T7" fmla="*/ 2147483647 h 966"/>
              <a:gd name="T8" fmla="*/ 0 60000 65536"/>
              <a:gd name="T9" fmla="*/ 0 60000 65536"/>
              <a:gd name="T10" fmla="*/ 0 60000 65536"/>
              <a:gd name="T11" fmla="*/ 0 60000 65536"/>
              <a:gd name="T12" fmla="*/ 0 w 515"/>
              <a:gd name="T13" fmla="*/ 0 h 966"/>
              <a:gd name="T14" fmla="*/ 515 w 515"/>
              <a:gd name="T15" fmla="*/ 966 h 966"/>
            </a:gdLst>
            <a:ahLst/>
            <a:cxnLst>
              <a:cxn ang="T8">
                <a:pos x="T0" y="T1"/>
              </a:cxn>
              <a:cxn ang="T9">
                <a:pos x="T2" y="T3"/>
              </a:cxn>
              <a:cxn ang="T10">
                <a:pos x="T4" y="T5"/>
              </a:cxn>
              <a:cxn ang="T11">
                <a:pos x="T6" y="T7"/>
              </a:cxn>
            </a:cxnLst>
            <a:rect l="T12" t="T13" r="T14" b="T15"/>
            <a:pathLst>
              <a:path w="515" h="966">
                <a:moveTo>
                  <a:pt x="0" y="0"/>
                </a:moveTo>
                <a:cubicBezTo>
                  <a:pt x="53" y="55"/>
                  <a:pt x="240" y="209"/>
                  <a:pt x="318" y="331"/>
                </a:cubicBezTo>
                <a:cubicBezTo>
                  <a:pt x="396" y="453"/>
                  <a:pt x="435" y="625"/>
                  <a:pt x="468" y="731"/>
                </a:cubicBezTo>
                <a:cubicBezTo>
                  <a:pt x="501" y="837"/>
                  <a:pt x="505" y="917"/>
                  <a:pt x="515" y="966"/>
                </a:cubicBezTo>
              </a:path>
            </a:pathLst>
          </a:custGeom>
          <a:noFill/>
          <a:ln w="57150" cap="flat" cmpd="sng">
            <a:solidFill>
              <a:srgbClr val="FFC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7759" name="Rectangle 15"/>
          <p:cNvSpPr>
            <a:spLocks noChangeArrowheads="1"/>
          </p:cNvSpPr>
          <p:nvPr/>
        </p:nvSpPr>
        <p:spPr bwMode="auto">
          <a:xfrm>
            <a:off x="663575" y="4987925"/>
            <a:ext cx="118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en-US" sz="2800" b="1"/>
              <a:t>r</a:t>
            </a:r>
            <a:r>
              <a:rPr lang="hu-HU" altLang="en-US" sz="2800"/>
              <a:t>(</a:t>
            </a:r>
            <a:r>
              <a:rPr lang="hu-HU" altLang="en-US" sz="2800" i="1"/>
              <a:t>u</a:t>
            </a:r>
            <a:r>
              <a:rPr lang="en-GB" altLang="en-US" sz="2800" i="1"/>
              <a:t>*</a:t>
            </a:r>
            <a:r>
              <a:rPr lang="hu-HU" altLang="en-US" sz="2800" i="1"/>
              <a:t>,v</a:t>
            </a:r>
            <a:r>
              <a:rPr lang="hu-HU" altLang="en-US" sz="2800"/>
              <a:t>)</a:t>
            </a:r>
          </a:p>
        </p:txBody>
      </p:sp>
      <p:sp>
        <p:nvSpPr>
          <p:cNvPr id="287760" name="Rectangle 16"/>
          <p:cNvSpPr>
            <a:spLocks noChangeArrowheads="1"/>
          </p:cNvSpPr>
          <p:nvPr/>
        </p:nvSpPr>
        <p:spPr bwMode="auto">
          <a:xfrm>
            <a:off x="3830638" y="5564188"/>
            <a:ext cx="11811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en-US" sz="2800" b="1"/>
              <a:t>r</a:t>
            </a:r>
            <a:r>
              <a:rPr lang="hu-HU" altLang="en-US" sz="2800"/>
              <a:t>(</a:t>
            </a:r>
            <a:r>
              <a:rPr lang="hu-HU" altLang="en-US" sz="2800" i="1"/>
              <a:t>u,v</a:t>
            </a:r>
            <a:r>
              <a:rPr lang="en-GB" altLang="en-US" sz="2800" i="1"/>
              <a:t>*</a:t>
            </a:r>
            <a:r>
              <a:rPr lang="hu-HU" altLang="en-US" sz="2800"/>
              <a:t>)</a:t>
            </a:r>
          </a:p>
        </p:txBody>
      </p:sp>
      <p:sp>
        <p:nvSpPr>
          <p:cNvPr id="17421" name="Rectangle 18"/>
          <p:cNvSpPr>
            <a:spLocks noChangeArrowheads="1"/>
          </p:cNvSpPr>
          <p:nvPr/>
        </p:nvSpPr>
        <p:spPr bwMode="auto">
          <a:xfrm>
            <a:off x="2751138" y="4700588"/>
            <a:ext cx="1358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en-US" sz="2800" b="1"/>
              <a:t>r</a:t>
            </a:r>
            <a:r>
              <a:rPr lang="hu-HU" altLang="en-US" sz="2800"/>
              <a:t>(</a:t>
            </a:r>
            <a:r>
              <a:rPr lang="hu-HU" altLang="en-US" sz="2800" i="1"/>
              <a:t>u</a:t>
            </a:r>
            <a:r>
              <a:rPr lang="en-GB" altLang="en-US" sz="2800" i="1"/>
              <a:t>*</a:t>
            </a:r>
            <a:r>
              <a:rPr lang="hu-HU" altLang="en-US" sz="2800" i="1"/>
              <a:t>,v</a:t>
            </a:r>
            <a:r>
              <a:rPr lang="en-GB" altLang="en-US" sz="2800" i="1"/>
              <a:t>*</a:t>
            </a:r>
            <a:r>
              <a:rPr lang="hu-HU" altLang="en-US" sz="2800"/>
              <a:t>)</a:t>
            </a:r>
          </a:p>
        </p:txBody>
      </p:sp>
      <p:sp>
        <p:nvSpPr>
          <p:cNvPr id="287764" name="Rectangle 20"/>
          <p:cNvSpPr>
            <a:spLocks noChangeArrowheads="1"/>
          </p:cNvSpPr>
          <p:nvPr/>
        </p:nvSpPr>
        <p:spPr bwMode="auto">
          <a:xfrm>
            <a:off x="6135688" y="4268788"/>
            <a:ext cx="13573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en-US" sz="2800" b="1">
                <a:sym typeface="Symbol" pitchFamily="18" charset="2"/>
              </a:rPr>
              <a:t></a:t>
            </a:r>
            <a:r>
              <a:rPr lang="hu-HU" altLang="en-US" sz="2800" b="1"/>
              <a:t>r</a:t>
            </a:r>
            <a:r>
              <a:rPr lang="hu-HU" altLang="en-US" sz="2800"/>
              <a:t>(</a:t>
            </a:r>
            <a:r>
              <a:rPr lang="hu-HU" altLang="en-US" sz="2800" i="1"/>
              <a:t>u</a:t>
            </a:r>
            <a:r>
              <a:rPr lang="en-GB" altLang="en-US" sz="2800" i="1"/>
              <a:t>*</a:t>
            </a:r>
            <a:r>
              <a:rPr lang="hu-HU" altLang="en-US" sz="2800" i="1"/>
              <a:t>,v</a:t>
            </a:r>
            <a:r>
              <a:rPr lang="hu-HU" altLang="en-US" sz="2800"/>
              <a:t>)</a:t>
            </a:r>
            <a:endParaRPr lang="en-GB" altLang="en-US" sz="2800"/>
          </a:p>
          <a:p>
            <a:pPr algn="ctr">
              <a:spcBef>
                <a:spcPct val="0"/>
              </a:spcBef>
              <a:buClrTx/>
              <a:buSzTx/>
              <a:buFontTx/>
              <a:buNone/>
            </a:pPr>
            <a:r>
              <a:rPr lang="hu-HU" altLang="en-US" sz="2800" b="1">
                <a:sym typeface="Symbol" pitchFamily="18" charset="2"/>
              </a:rPr>
              <a:t></a:t>
            </a:r>
            <a:r>
              <a:rPr lang="en-GB" altLang="en-US" sz="2800" i="1">
                <a:sym typeface="Symbol" pitchFamily="18" charset="2"/>
              </a:rPr>
              <a:t>v</a:t>
            </a:r>
            <a:endParaRPr lang="hu-HU" altLang="en-US" sz="2800" i="1">
              <a:sym typeface="Symbol" pitchFamily="18" charset="2"/>
            </a:endParaRPr>
          </a:p>
        </p:txBody>
      </p:sp>
      <p:sp>
        <p:nvSpPr>
          <p:cNvPr id="287765" name="Line 21"/>
          <p:cNvSpPr>
            <a:spLocks noChangeShapeType="1"/>
          </p:cNvSpPr>
          <p:nvPr/>
        </p:nvSpPr>
        <p:spPr bwMode="auto">
          <a:xfrm>
            <a:off x="6135688" y="4779963"/>
            <a:ext cx="1368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66" name="Line 22"/>
          <p:cNvSpPr>
            <a:spLocks noChangeShapeType="1"/>
          </p:cNvSpPr>
          <p:nvPr/>
        </p:nvSpPr>
        <p:spPr bwMode="auto">
          <a:xfrm>
            <a:off x="7575550" y="4419600"/>
            <a:ext cx="0" cy="7921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67" name="Text Box 23"/>
          <p:cNvSpPr txBox="1">
            <a:spLocks noChangeArrowheads="1"/>
          </p:cNvSpPr>
          <p:nvPr/>
        </p:nvSpPr>
        <p:spPr bwMode="auto">
          <a:xfrm>
            <a:off x="7504113" y="4772025"/>
            <a:ext cx="81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en-US" sz="2000" i="1"/>
              <a:t>v=v*</a:t>
            </a:r>
            <a:endParaRPr lang="hu-HU" altLang="en-US" sz="2000" i="1"/>
          </a:p>
        </p:txBody>
      </p:sp>
      <p:sp>
        <p:nvSpPr>
          <p:cNvPr id="287768" name="Line 24"/>
          <p:cNvSpPr>
            <a:spLocks noChangeShapeType="1"/>
          </p:cNvSpPr>
          <p:nvPr/>
        </p:nvSpPr>
        <p:spPr bwMode="auto">
          <a:xfrm flipH="1" flipV="1">
            <a:off x="3614738" y="3476625"/>
            <a:ext cx="504825" cy="1150938"/>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69" name="Rectangle 25"/>
          <p:cNvSpPr>
            <a:spLocks noChangeArrowheads="1"/>
          </p:cNvSpPr>
          <p:nvPr/>
        </p:nvSpPr>
        <p:spPr bwMode="auto">
          <a:xfrm>
            <a:off x="1476375" y="2493963"/>
            <a:ext cx="13573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en-US" sz="2800" b="1">
                <a:sym typeface="Symbol" pitchFamily="18" charset="2"/>
              </a:rPr>
              <a:t></a:t>
            </a:r>
            <a:r>
              <a:rPr lang="hu-HU" altLang="en-US" sz="2800" b="1"/>
              <a:t>r</a:t>
            </a:r>
            <a:r>
              <a:rPr lang="hu-HU" altLang="en-US" sz="2800"/>
              <a:t>(</a:t>
            </a:r>
            <a:r>
              <a:rPr lang="hu-HU" altLang="en-US" sz="2800" i="1"/>
              <a:t>u,v</a:t>
            </a:r>
            <a:r>
              <a:rPr lang="en-GB" altLang="en-US" sz="2800" i="1"/>
              <a:t>*</a:t>
            </a:r>
            <a:r>
              <a:rPr lang="hu-HU" altLang="en-US" sz="2800"/>
              <a:t>)</a:t>
            </a:r>
            <a:endParaRPr lang="en-GB" altLang="en-US" sz="2800"/>
          </a:p>
          <a:p>
            <a:pPr algn="ctr">
              <a:spcBef>
                <a:spcPct val="0"/>
              </a:spcBef>
              <a:buClrTx/>
              <a:buSzTx/>
              <a:buFontTx/>
              <a:buNone/>
            </a:pPr>
            <a:r>
              <a:rPr lang="hu-HU" altLang="en-US" sz="2800" b="1">
                <a:sym typeface="Symbol" pitchFamily="18" charset="2"/>
              </a:rPr>
              <a:t></a:t>
            </a:r>
            <a:r>
              <a:rPr lang="en-GB" altLang="en-US" sz="2800" i="1">
                <a:sym typeface="Symbol" pitchFamily="18" charset="2"/>
              </a:rPr>
              <a:t>u</a:t>
            </a:r>
            <a:endParaRPr lang="hu-HU" altLang="en-US" sz="2800" i="1">
              <a:sym typeface="Symbol" pitchFamily="18" charset="2"/>
            </a:endParaRPr>
          </a:p>
        </p:txBody>
      </p:sp>
      <p:sp>
        <p:nvSpPr>
          <p:cNvPr id="287770" name="Line 26"/>
          <p:cNvSpPr>
            <a:spLocks noChangeShapeType="1"/>
          </p:cNvSpPr>
          <p:nvPr/>
        </p:nvSpPr>
        <p:spPr bwMode="auto">
          <a:xfrm>
            <a:off x="1476375" y="3005138"/>
            <a:ext cx="1368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1" name="Line 27"/>
          <p:cNvSpPr>
            <a:spLocks noChangeShapeType="1"/>
          </p:cNvSpPr>
          <p:nvPr/>
        </p:nvSpPr>
        <p:spPr bwMode="auto">
          <a:xfrm>
            <a:off x="2916238" y="2636838"/>
            <a:ext cx="0" cy="7921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2" name="Text Box 28"/>
          <p:cNvSpPr txBox="1">
            <a:spLocks noChangeArrowheads="1"/>
          </p:cNvSpPr>
          <p:nvPr/>
        </p:nvSpPr>
        <p:spPr bwMode="auto">
          <a:xfrm>
            <a:off x="2843213" y="2997200"/>
            <a:ext cx="847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en-US" sz="2000" i="1"/>
              <a:t>u=u*</a:t>
            </a:r>
            <a:endParaRPr lang="hu-HU" altLang="en-US" sz="2000" i="1"/>
          </a:p>
        </p:txBody>
      </p:sp>
      <p:sp>
        <p:nvSpPr>
          <p:cNvPr id="287773" name="Line 29"/>
          <p:cNvSpPr>
            <a:spLocks noChangeShapeType="1"/>
          </p:cNvSpPr>
          <p:nvPr/>
        </p:nvSpPr>
        <p:spPr bwMode="auto">
          <a:xfrm flipV="1">
            <a:off x="4140200" y="2924175"/>
            <a:ext cx="360363" cy="165576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7774" name="Rectangle 30"/>
          <p:cNvSpPr>
            <a:spLocks noChangeArrowheads="1"/>
          </p:cNvSpPr>
          <p:nvPr/>
        </p:nvSpPr>
        <p:spPr bwMode="auto">
          <a:xfrm>
            <a:off x="3743908" y="1880828"/>
            <a:ext cx="16738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en-US" sz="2800" b="1" dirty="0"/>
              <a:t>N</a:t>
            </a:r>
            <a:r>
              <a:rPr lang="hu-HU" altLang="en-US" sz="2800" dirty="0" smtClean="0"/>
              <a:t>(</a:t>
            </a:r>
            <a:r>
              <a:rPr lang="hu-HU" altLang="en-US" sz="2800" i="1" dirty="0" smtClean="0"/>
              <a:t>u</a:t>
            </a:r>
            <a:r>
              <a:rPr lang="en-US" altLang="en-US" sz="2800" i="1" dirty="0" smtClean="0"/>
              <a:t>*</a:t>
            </a:r>
            <a:r>
              <a:rPr lang="hu-HU" altLang="en-US" sz="2800" i="1" dirty="0" smtClean="0"/>
              <a:t>,v</a:t>
            </a:r>
            <a:r>
              <a:rPr lang="en-US" altLang="en-US" sz="2800" i="1" dirty="0" smtClean="0"/>
              <a:t>*</a:t>
            </a:r>
            <a:r>
              <a:rPr lang="hu-HU" altLang="en-US" sz="2800" dirty="0" smtClean="0"/>
              <a:t>)</a:t>
            </a:r>
            <a:r>
              <a:rPr lang="en-GB" altLang="en-US" sz="2800" dirty="0"/>
              <a:t>=</a:t>
            </a:r>
            <a:endParaRPr lang="hu-HU" altLang="en-US" sz="2800" dirty="0"/>
          </a:p>
        </p:txBody>
      </p:sp>
      <p:sp>
        <p:nvSpPr>
          <p:cNvPr id="287775" name="Rectangle 31"/>
          <p:cNvSpPr>
            <a:spLocks noChangeArrowheads="1"/>
          </p:cNvSpPr>
          <p:nvPr/>
        </p:nvSpPr>
        <p:spPr bwMode="auto">
          <a:xfrm>
            <a:off x="5308600" y="1628775"/>
            <a:ext cx="11795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en-US" sz="2800" b="1">
                <a:sym typeface="Symbol" pitchFamily="18" charset="2"/>
              </a:rPr>
              <a:t></a:t>
            </a:r>
            <a:r>
              <a:rPr lang="hu-HU" altLang="en-US" sz="2800" b="1"/>
              <a:t>r</a:t>
            </a:r>
            <a:r>
              <a:rPr lang="hu-HU" altLang="en-US" sz="2800"/>
              <a:t>(</a:t>
            </a:r>
            <a:r>
              <a:rPr lang="hu-HU" altLang="en-US" sz="2800" i="1"/>
              <a:t>u,v</a:t>
            </a:r>
            <a:r>
              <a:rPr lang="hu-HU" altLang="en-US" sz="2800"/>
              <a:t>)</a:t>
            </a:r>
            <a:endParaRPr lang="en-GB" altLang="en-US" sz="2800"/>
          </a:p>
          <a:p>
            <a:pPr algn="ctr">
              <a:spcBef>
                <a:spcPct val="0"/>
              </a:spcBef>
              <a:buClrTx/>
              <a:buSzTx/>
              <a:buFontTx/>
              <a:buNone/>
            </a:pPr>
            <a:r>
              <a:rPr lang="hu-HU" altLang="en-US" sz="2800" b="1">
                <a:sym typeface="Symbol" pitchFamily="18" charset="2"/>
              </a:rPr>
              <a:t></a:t>
            </a:r>
            <a:r>
              <a:rPr lang="en-GB" altLang="en-US" sz="2800" i="1">
                <a:sym typeface="Symbol" pitchFamily="18" charset="2"/>
              </a:rPr>
              <a:t>u</a:t>
            </a:r>
            <a:endParaRPr lang="hu-HU" altLang="en-US" sz="2800" i="1">
              <a:sym typeface="Symbol" pitchFamily="18" charset="2"/>
            </a:endParaRPr>
          </a:p>
        </p:txBody>
      </p:sp>
      <p:sp>
        <p:nvSpPr>
          <p:cNvPr id="287776" name="Rectangle 32"/>
          <p:cNvSpPr>
            <a:spLocks noChangeArrowheads="1"/>
          </p:cNvSpPr>
          <p:nvPr/>
        </p:nvSpPr>
        <p:spPr bwMode="auto">
          <a:xfrm>
            <a:off x="6821488" y="1628775"/>
            <a:ext cx="11795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lgn="ctr">
              <a:spcBef>
                <a:spcPct val="0"/>
              </a:spcBef>
              <a:buClrTx/>
              <a:buSzTx/>
              <a:buFontTx/>
              <a:buNone/>
            </a:pPr>
            <a:r>
              <a:rPr lang="hu-HU" altLang="en-US" sz="2800" b="1">
                <a:sym typeface="Symbol" pitchFamily="18" charset="2"/>
              </a:rPr>
              <a:t></a:t>
            </a:r>
            <a:r>
              <a:rPr lang="hu-HU" altLang="en-US" sz="2800" b="1"/>
              <a:t>r</a:t>
            </a:r>
            <a:r>
              <a:rPr lang="hu-HU" altLang="en-US" sz="2800"/>
              <a:t>(</a:t>
            </a:r>
            <a:r>
              <a:rPr lang="hu-HU" altLang="en-US" sz="2800" i="1"/>
              <a:t>u,v</a:t>
            </a:r>
            <a:r>
              <a:rPr lang="hu-HU" altLang="en-US" sz="2800"/>
              <a:t>)</a:t>
            </a:r>
            <a:endParaRPr lang="en-GB" altLang="en-US" sz="2800"/>
          </a:p>
          <a:p>
            <a:pPr algn="ctr">
              <a:spcBef>
                <a:spcPct val="0"/>
              </a:spcBef>
              <a:buClrTx/>
              <a:buSzTx/>
              <a:buFontTx/>
              <a:buNone/>
            </a:pPr>
            <a:r>
              <a:rPr lang="hu-HU" altLang="en-US" sz="2800" b="1">
                <a:sym typeface="Symbol" pitchFamily="18" charset="2"/>
              </a:rPr>
              <a:t></a:t>
            </a:r>
            <a:r>
              <a:rPr lang="en-GB" altLang="en-US" sz="2800" i="1">
                <a:sym typeface="Symbol" pitchFamily="18" charset="2"/>
              </a:rPr>
              <a:t>v</a:t>
            </a:r>
            <a:endParaRPr lang="hu-HU" altLang="en-US" sz="2800" i="1">
              <a:sym typeface="Symbol" pitchFamily="18" charset="2"/>
            </a:endParaRPr>
          </a:p>
        </p:txBody>
      </p:sp>
      <p:sp>
        <p:nvSpPr>
          <p:cNvPr id="287777" name="Line 33"/>
          <p:cNvSpPr>
            <a:spLocks noChangeShapeType="1"/>
          </p:cNvSpPr>
          <p:nvPr/>
        </p:nvSpPr>
        <p:spPr bwMode="auto">
          <a:xfrm>
            <a:off x="5364163" y="2133600"/>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8" name="Line 34"/>
          <p:cNvSpPr>
            <a:spLocks noChangeShapeType="1"/>
          </p:cNvSpPr>
          <p:nvPr/>
        </p:nvSpPr>
        <p:spPr bwMode="auto">
          <a:xfrm>
            <a:off x="6877050" y="2133600"/>
            <a:ext cx="10795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79" name="Text Box 35"/>
          <p:cNvSpPr txBox="1">
            <a:spLocks noChangeArrowheads="1"/>
          </p:cNvSpPr>
          <p:nvPr/>
        </p:nvSpPr>
        <p:spPr bwMode="auto">
          <a:xfrm>
            <a:off x="6443663" y="1773238"/>
            <a:ext cx="43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hu-HU" altLang="en-US" sz="3600">
                <a:sym typeface="Symbol" pitchFamily="18" charset="2"/>
              </a:rPr>
              <a:t></a:t>
            </a:r>
          </a:p>
        </p:txBody>
      </p:sp>
      <p:sp>
        <p:nvSpPr>
          <p:cNvPr id="287780" name="Line 36"/>
          <p:cNvSpPr>
            <a:spLocks noChangeShapeType="1"/>
          </p:cNvSpPr>
          <p:nvPr/>
        </p:nvSpPr>
        <p:spPr bwMode="auto">
          <a:xfrm>
            <a:off x="8027988" y="1700213"/>
            <a:ext cx="0" cy="10080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781" name="Rectangle 37"/>
          <p:cNvSpPr>
            <a:spLocks noChangeArrowheads="1"/>
          </p:cNvSpPr>
          <p:nvPr/>
        </p:nvSpPr>
        <p:spPr bwMode="auto">
          <a:xfrm>
            <a:off x="8027988" y="1989138"/>
            <a:ext cx="8477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r>
              <a:rPr lang="en-GB" altLang="en-US" sz="2000" i="1"/>
              <a:t>u=u*</a:t>
            </a:r>
          </a:p>
          <a:p>
            <a:pPr>
              <a:spcBef>
                <a:spcPct val="0"/>
              </a:spcBef>
              <a:buClrTx/>
              <a:buSzTx/>
              <a:buFontTx/>
              <a:buNone/>
            </a:pPr>
            <a:r>
              <a:rPr lang="en-GB" altLang="en-US" sz="2000" i="1"/>
              <a:t>v=v*</a:t>
            </a:r>
            <a:endParaRPr lang="hu-HU" altLang="en-US" sz="2000" i="1"/>
          </a:p>
        </p:txBody>
      </p:sp>
      <p:sp>
        <p:nvSpPr>
          <p:cNvPr id="287782" name="Rectangle 38"/>
          <p:cNvSpPr>
            <a:spLocks noChangeArrowheads="1"/>
          </p:cNvSpPr>
          <p:nvPr/>
        </p:nvSpPr>
        <p:spPr bwMode="auto">
          <a:xfrm>
            <a:off x="3743908" y="1484313"/>
            <a:ext cx="5149267" cy="12969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000"/>
          </a:p>
        </p:txBody>
      </p:sp>
      <p:sp>
        <p:nvSpPr>
          <p:cNvPr id="287763" name="Line 19"/>
          <p:cNvSpPr>
            <a:spLocks noChangeShapeType="1"/>
          </p:cNvSpPr>
          <p:nvPr/>
        </p:nvSpPr>
        <p:spPr bwMode="auto">
          <a:xfrm>
            <a:off x="4117975" y="4627563"/>
            <a:ext cx="1893888" cy="385762"/>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0" name="Oval 17"/>
          <p:cNvSpPr>
            <a:spLocks noChangeArrowheads="1"/>
          </p:cNvSpPr>
          <p:nvPr/>
        </p:nvSpPr>
        <p:spPr bwMode="auto">
          <a:xfrm>
            <a:off x="4046538" y="4554538"/>
            <a:ext cx="144462" cy="217487"/>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7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775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77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76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77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776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76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77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776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77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77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77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77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777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777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777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777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77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777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778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77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778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77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8" grpId="0" animBg="1"/>
      <p:bldP spid="287757" grpId="0" animBg="1"/>
      <p:bldP spid="287759" grpId="0"/>
      <p:bldP spid="287760" grpId="0"/>
      <p:bldP spid="287764" grpId="0"/>
      <p:bldP spid="287765" grpId="0" animBg="1"/>
      <p:bldP spid="287766" grpId="0" animBg="1"/>
      <p:bldP spid="287767" grpId="0"/>
      <p:bldP spid="287768" grpId="0" animBg="1"/>
      <p:bldP spid="287769" grpId="0"/>
      <p:bldP spid="287770" grpId="0" animBg="1"/>
      <p:bldP spid="287771" grpId="0" animBg="1"/>
      <p:bldP spid="287772" grpId="0"/>
      <p:bldP spid="287773" grpId="0" animBg="1"/>
      <p:bldP spid="287774" grpId="0"/>
      <p:bldP spid="287775" grpId="0"/>
      <p:bldP spid="287776" grpId="0"/>
      <p:bldP spid="287777" grpId="0" animBg="1"/>
      <p:bldP spid="287778" grpId="0" animBg="1"/>
      <p:bldP spid="287779" grpId="0"/>
      <p:bldP spid="287780" grpId="0" animBg="1"/>
      <p:bldP spid="287781" grpId="0"/>
      <p:bldP spid="287782" grpId="0" animBg="1"/>
      <p:bldP spid="28776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zövegdoboz 5"/>
          <p:cNvSpPr txBox="1"/>
          <p:nvPr/>
        </p:nvSpPr>
        <p:spPr>
          <a:xfrm>
            <a:off x="9813" y="0"/>
            <a:ext cx="9134187" cy="6863417"/>
          </a:xfrm>
          <a:prstGeom prst="rect">
            <a:avLst/>
          </a:prstGeom>
          <a:solidFill>
            <a:schemeClr val="accent6">
              <a:lumMod val="20000"/>
              <a:lumOff val="80000"/>
            </a:schemeClr>
          </a:solidFill>
          <a:ln>
            <a:solidFill>
              <a:schemeClr val="tx1"/>
            </a:solidFill>
          </a:ln>
        </p:spPr>
        <p:txBody>
          <a:bodyPr wrap="square" rtlCol="0">
            <a:spAutoFit/>
          </a:bodyPr>
          <a:lstStyle/>
          <a:p>
            <a:endParaRPr lang="en-US" sz="1600" b="1" u="sng" dirty="0" smtClean="0">
              <a:latin typeface="Courier New" panose="02070309020205020404" pitchFamily="49" charset="0"/>
              <a:cs typeface="Courier New" panose="02070309020205020404" pitchFamily="49" charset="0"/>
            </a:endParaRPr>
          </a:p>
          <a:p>
            <a:r>
              <a:rPr lang="en-US" sz="1600" b="1" u="sng" dirty="0" err="1" smtClean="0">
                <a:latin typeface="Courier New" panose="02070309020205020404" pitchFamily="49" charset="0"/>
                <a:cs typeface="Courier New" panose="02070309020205020404" pitchFamily="49" charset="0"/>
              </a:rPr>
              <a:t>struct</a:t>
            </a:r>
            <a:r>
              <a:rPr lang="en-US" sz="1600" b="1" u="sng" dirty="0" smtClean="0">
                <a:latin typeface="Courier New" panose="02070309020205020404" pitchFamily="49" charset="0"/>
                <a:cs typeface="Courier New" panose="02070309020205020404" pitchFamily="49" charset="0"/>
              </a:rPr>
              <a:t> </a:t>
            </a:r>
            <a:r>
              <a:rPr lang="en-US" b="1" u="sng" dirty="0">
                <a:latin typeface="Courier New" panose="02070309020205020404" pitchFamily="49" charset="0"/>
                <a:cs typeface="Courier New" panose="02070309020205020404" pitchFamily="49" charset="0"/>
              </a:rPr>
              <a:t>Geometry</a:t>
            </a:r>
            <a:r>
              <a:rPr lang="en-US" sz="1600" b="1" u="sng"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unsigned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vao</a:t>
            </a:r>
            <a:r>
              <a:rPr lang="en-US" sz="1600" b="1" dirty="0" smtClean="0">
                <a:latin typeface="Courier New" panose="02070309020205020404" pitchFamily="49" charset="0"/>
                <a:cs typeface="Courier New" panose="02070309020205020404" pitchFamily="49" charset="0"/>
              </a:rPr>
              <a:t>;</a:t>
            </a:r>
            <a:endParaRPr lang="en-US" sz="700" b="1" u="sng"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Geometry( ) {</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glGenVertexArrays</a:t>
            </a:r>
            <a:r>
              <a:rPr lang="en-US" sz="1600" b="1" dirty="0" smtClean="0">
                <a:latin typeface="Courier New" panose="02070309020205020404" pitchFamily="49" charset="0"/>
                <a:cs typeface="Courier New" panose="02070309020205020404" pitchFamily="49" charset="0"/>
              </a:rPr>
              <a:t>(1, &amp;</a:t>
            </a:r>
            <a:r>
              <a:rPr lang="en-US" sz="1600" b="1" dirty="0" err="1" smtClean="0">
                <a:latin typeface="Courier New" panose="02070309020205020404" pitchFamily="49" charset="0"/>
                <a:cs typeface="Courier New" panose="02070309020205020404" pitchFamily="49" charset="0"/>
              </a:rPr>
              <a:t>vao</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glBindVertexArray</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vao</a:t>
            </a:r>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virtual void </a:t>
            </a:r>
            <a:r>
              <a:rPr lang="en-US" sz="1600" b="1" dirty="0">
                <a:latin typeface="Courier New" panose="02070309020205020404" pitchFamily="49" charset="0"/>
                <a:cs typeface="Courier New" panose="02070309020205020404" pitchFamily="49" charset="0"/>
              </a:rPr>
              <a:t>Draw</a:t>
            </a:r>
            <a:r>
              <a:rPr lang="en-US" sz="1600" b="1" dirty="0" smtClean="0">
                <a:latin typeface="Courier New" panose="02070309020205020404" pitchFamily="49" charset="0"/>
                <a:cs typeface="Courier New" panose="02070309020205020404" pitchFamily="49" charset="0"/>
              </a:rPr>
              <a:t>() = 0;</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endParaRPr lang="en-US" sz="200" b="1" u="sng" dirty="0">
              <a:latin typeface="Courier New" panose="02070309020205020404" pitchFamily="49" charset="0"/>
              <a:cs typeface="Courier New" panose="02070309020205020404" pitchFamily="49" charset="0"/>
            </a:endParaRPr>
          </a:p>
          <a:p>
            <a:r>
              <a:rPr lang="en-US" sz="1600" b="1" u="sng" dirty="0" err="1" smtClean="0">
                <a:latin typeface="Courier New" panose="02070309020205020404" pitchFamily="49" charset="0"/>
                <a:cs typeface="Courier New" panose="02070309020205020404" pitchFamily="49" charset="0"/>
              </a:rPr>
              <a:t>struct</a:t>
            </a:r>
            <a:r>
              <a:rPr lang="en-US" sz="1600" b="1" u="sng" dirty="0" smtClean="0">
                <a:latin typeface="Courier New" panose="02070309020205020404" pitchFamily="49" charset="0"/>
                <a:cs typeface="Courier New" panose="02070309020205020404" pitchFamily="49" charset="0"/>
              </a:rPr>
              <a:t> </a:t>
            </a:r>
            <a:r>
              <a:rPr lang="en-US" b="1" u="sng" dirty="0" err="1">
                <a:latin typeface="Courier New" panose="02070309020205020404" pitchFamily="49" charset="0"/>
                <a:cs typeface="Courier New" panose="02070309020205020404" pitchFamily="49" charset="0"/>
              </a:rPr>
              <a:t>VertexData</a:t>
            </a:r>
            <a:r>
              <a:rPr lang="en-US" sz="1600" b="1" u="sng"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vec3 pos, norm;</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hu-HU" sz="1600" b="1" dirty="0" smtClean="0">
                <a:latin typeface="Courier New" panose="02070309020205020404" pitchFamily="49" charset="0"/>
                <a:cs typeface="Courier New" panose="02070309020205020404" pitchFamily="49" charset="0"/>
              </a:rPr>
              <a:t>vec2 </a:t>
            </a:r>
            <a:r>
              <a:rPr lang="hu-HU" sz="1600" b="1" dirty="0" err="1" smtClean="0">
                <a:latin typeface="Courier New" panose="02070309020205020404" pitchFamily="49" charset="0"/>
                <a:cs typeface="Courier New" panose="02070309020205020404" pitchFamily="49" charset="0"/>
              </a:rPr>
              <a:t>tex</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p>
          <a:p>
            <a:endParaRPr lang="en-US" sz="300" b="1" dirty="0" smtClean="0">
              <a:latin typeface="Courier New" panose="02070309020205020404" pitchFamily="49" charset="0"/>
              <a:cs typeface="Courier New" panose="02070309020205020404" pitchFamily="49" charset="0"/>
            </a:endParaRPr>
          </a:p>
          <a:p>
            <a:r>
              <a:rPr lang="en-US" sz="1600" b="1" u="sng" dirty="0" err="1" smtClean="0">
                <a:latin typeface="Courier New" panose="02070309020205020404" pitchFamily="49" charset="0"/>
                <a:cs typeface="Courier New" panose="02070309020205020404" pitchFamily="49" charset="0"/>
              </a:rPr>
              <a:t>struct</a:t>
            </a:r>
            <a:r>
              <a:rPr lang="en-US" sz="1600" b="1" u="sng" dirty="0" smtClean="0">
                <a:latin typeface="Courier New" panose="02070309020205020404" pitchFamily="49" charset="0"/>
                <a:cs typeface="Courier New" panose="02070309020205020404" pitchFamily="49" charset="0"/>
              </a:rPr>
              <a:t> </a:t>
            </a:r>
            <a:r>
              <a:rPr lang="en-US" b="1" u="sng" dirty="0" err="1" smtClean="0">
                <a:latin typeface="Courier New" panose="02070309020205020404" pitchFamily="49" charset="0"/>
                <a:cs typeface="Courier New" panose="02070309020205020404" pitchFamily="49" charset="0"/>
              </a:rPr>
              <a:t>ParamSurface</a:t>
            </a:r>
            <a:r>
              <a:rPr lang="en-US" sz="1600" b="1" u="sng" dirty="0" smtClean="0">
                <a:latin typeface="Courier New" panose="02070309020205020404" pitchFamily="49" charset="0"/>
                <a:cs typeface="Courier New" panose="02070309020205020404" pitchFamily="49" charset="0"/>
              </a:rPr>
              <a:t> : Geometry</a:t>
            </a:r>
            <a:r>
              <a:rPr lang="en-US" sz="1200" b="1" u="sng" dirty="0" smtClean="0">
                <a:latin typeface="Courier New" panose="02070309020205020404" pitchFamily="49" charset="0"/>
                <a:cs typeface="Courier New" panose="02070309020205020404" pitchFamily="49" charset="0"/>
              </a:rPr>
              <a:t> </a:t>
            </a:r>
            <a:r>
              <a:rPr lang="en-US" sz="1600" b="1" u="sng" dirty="0" smtClean="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unsigned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nVtxPerStrip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nStrips</a:t>
            </a:r>
            <a:r>
              <a:rPr lang="en-US" sz="1600" b="1" dirty="0" smtClean="0">
                <a:latin typeface="Courier New" panose="02070309020205020404" pitchFamily="49" charset="0"/>
                <a:cs typeface="Courier New" panose="02070309020205020404" pitchFamily="49" charset="0"/>
              </a:rPr>
              <a:t>;</a:t>
            </a:r>
          </a:p>
          <a:p>
            <a:endParaRPr lang="en-US" sz="7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u="sng" dirty="0" smtClean="0">
                <a:latin typeface="Courier New" panose="02070309020205020404" pitchFamily="49" charset="0"/>
                <a:cs typeface="Courier New" panose="02070309020205020404" pitchFamily="49" charset="0"/>
              </a:rPr>
              <a:t>virtual void </a:t>
            </a:r>
            <a:r>
              <a:rPr lang="en-US" sz="1600" b="1" u="sng" dirty="0" err="1" smtClean="0">
                <a:latin typeface="Courier New" panose="02070309020205020404" pitchFamily="49" charset="0"/>
                <a:cs typeface="Courier New" panose="02070309020205020404" pitchFamily="49" charset="0"/>
              </a:rPr>
              <a:t>eval</a:t>
            </a:r>
            <a:r>
              <a:rPr lang="en-US" sz="1600" b="1" u="sng" dirty="0" smtClean="0">
                <a:latin typeface="Courier New" panose="02070309020205020404" pitchFamily="49" charset="0"/>
                <a:cs typeface="Courier New" panose="02070309020205020404" pitchFamily="49" charset="0"/>
              </a:rPr>
              <a:t>(float </a:t>
            </a:r>
            <a:r>
              <a:rPr lang="en-US" sz="1600" b="1" u="sng" dirty="0">
                <a:latin typeface="Courier New" panose="02070309020205020404" pitchFamily="49" charset="0"/>
                <a:cs typeface="Courier New" panose="02070309020205020404" pitchFamily="49" charset="0"/>
              </a:rPr>
              <a:t>u, float </a:t>
            </a:r>
            <a:r>
              <a:rPr lang="en-US" sz="1600" b="1" u="sng" dirty="0" smtClean="0">
                <a:latin typeface="Courier New" panose="02070309020205020404" pitchFamily="49" charset="0"/>
                <a:cs typeface="Courier New" panose="02070309020205020404" pitchFamily="49" charset="0"/>
              </a:rPr>
              <a:t>v, vec3&amp; </a:t>
            </a:r>
            <a:r>
              <a:rPr lang="en-US" sz="1600" b="1" u="sng" dirty="0" err="1" smtClean="0">
                <a:latin typeface="Courier New" panose="02070309020205020404" pitchFamily="49" charset="0"/>
                <a:cs typeface="Courier New" panose="02070309020205020404" pitchFamily="49" charset="0"/>
              </a:rPr>
              <a:t>pos</a:t>
            </a:r>
            <a:r>
              <a:rPr lang="en-US" sz="1600" b="1" u="sng" dirty="0" smtClean="0">
                <a:latin typeface="Courier New" panose="02070309020205020404" pitchFamily="49" charset="0"/>
                <a:cs typeface="Courier New" panose="02070309020205020404" pitchFamily="49" charset="0"/>
              </a:rPr>
              <a:t>, vec3&amp; norm) </a:t>
            </a:r>
            <a:r>
              <a:rPr lang="en-US" sz="1600" b="1" u="sng" dirty="0">
                <a:latin typeface="Courier New" panose="02070309020205020404" pitchFamily="49" charset="0"/>
                <a:cs typeface="Courier New" panose="02070309020205020404" pitchFamily="49" charset="0"/>
              </a:rPr>
              <a:t>= 0; </a:t>
            </a:r>
            <a:r>
              <a:rPr lang="en-US" sz="1600" b="1" u="sng"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VertexData</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GenVertexData</a:t>
            </a:r>
            <a:r>
              <a:rPr lang="en-US" sz="1600" b="1" dirty="0">
                <a:latin typeface="Courier New" panose="02070309020205020404" pitchFamily="49" charset="0"/>
                <a:cs typeface="Courier New" panose="02070309020205020404" pitchFamily="49" charset="0"/>
              </a:rPr>
              <a:t>(float u, float v</a:t>
            </a:r>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VertexData</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vtxData</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vtxData.tex</a:t>
            </a:r>
            <a:r>
              <a:rPr lang="en-US" sz="1600" b="1" dirty="0" smtClean="0">
                <a:latin typeface="Courier New" panose="02070309020205020404" pitchFamily="49" charset="0"/>
                <a:cs typeface="Courier New" panose="02070309020205020404" pitchFamily="49" charset="0"/>
              </a:rPr>
              <a:t> = vec2(u, v);</a:t>
            </a:r>
          </a:p>
          <a:p>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eval</a:t>
            </a:r>
            <a:r>
              <a:rPr lang="en-US" sz="1600" b="1" dirty="0" smtClean="0">
                <a:latin typeface="Courier New" panose="02070309020205020404" pitchFamily="49" charset="0"/>
                <a:cs typeface="Courier New" panose="02070309020205020404" pitchFamily="49" charset="0"/>
              </a:rPr>
              <a:t>(u, v, </a:t>
            </a:r>
            <a:r>
              <a:rPr lang="en-US" sz="1600" b="1" dirty="0" err="1" smtClean="0">
                <a:latin typeface="Courier New" panose="02070309020205020404" pitchFamily="49" charset="0"/>
                <a:cs typeface="Courier New" panose="02070309020205020404" pitchFamily="49" charset="0"/>
              </a:rPr>
              <a:t>vtxData.pos</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vtxData.norm</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return </a:t>
            </a:r>
            <a:r>
              <a:rPr lang="en-US" sz="1600" b="1" dirty="0" err="1" smtClean="0">
                <a:latin typeface="Courier New" panose="02070309020205020404" pitchFamily="49" charset="0"/>
                <a:cs typeface="Courier New" panose="02070309020205020404" pitchFamily="49" charset="0"/>
              </a:rPr>
              <a:t>vtxData</a:t>
            </a:r>
            <a:r>
              <a:rPr lang="en-US" sz="1600" b="1" dirty="0" smtClean="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endParaRPr lang="en-US" sz="900" b="1" dirty="0" smtClean="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void </a:t>
            </a:r>
            <a:r>
              <a:rPr lang="hu-HU" sz="1600" b="1" dirty="0" smtClean="0">
                <a:latin typeface="Courier New" panose="02070309020205020404" pitchFamily="49" charset="0"/>
                <a:cs typeface="Courier New" panose="02070309020205020404" pitchFamily="49" charset="0"/>
              </a:rPr>
              <a:t>c</a:t>
            </a:r>
            <a:r>
              <a:rPr lang="en-US" sz="1600" b="1" dirty="0" err="1" smtClean="0">
                <a:latin typeface="Courier New" panose="02070309020205020404" pitchFamily="49" charset="0"/>
                <a:cs typeface="Courier New" panose="02070309020205020404" pitchFamily="49" charset="0"/>
              </a:rPr>
              <a:t>reate</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N, </a:t>
            </a:r>
            <a:r>
              <a:rPr lang="en-US" sz="1600" b="1" dirty="0" err="1" smtClean="0">
                <a:latin typeface="Courier New" panose="02070309020205020404" pitchFamily="49" charset="0"/>
                <a:cs typeface="Courier New" panose="02070309020205020404" pitchFamily="49" charset="0"/>
              </a:rPr>
              <a:t>int</a:t>
            </a:r>
            <a:r>
              <a:rPr lang="en-US" sz="1600" b="1" dirty="0" smtClean="0">
                <a:latin typeface="Courier New" panose="02070309020205020404" pitchFamily="49" charset="0"/>
                <a:cs typeface="Courier New" panose="02070309020205020404" pitchFamily="49" charset="0"/>
              </a:rPr>
              <a:t> M);</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void </a:t>
            </a:r>
            <a:r>
              <a:rPr lang="en-US" sz="1600" b="1" dirty="0">
                <a:latin typeface="Courier New" panose="02070309020205020404" pitchFamily="49" charset="0"/>
                <a:cs typeface="Courier New" panose="02070309020205020404" pitchFamily="49" charset="0"/>
              </a:rPr>
              <a:t>Draw()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glBindVertexArray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vao</a:t>
            </a:r>
            <a:r>
              <a:rPr lang="en-US" sz="1600" b="1" dirty="0">
                <a:latin typeface="Courier New" panose="02070309020205020404" pitchFamily="49" charset="0"/>
                <a:cs typeface="Courier New" panose="02070309020205020404" pitchFamily="49" charset="0"/>
              </a:rPr>
              <a:t>); </a:t>
            </a:r>
            <a:endParaRPr lang="hu-HU" sz="1600" b="1" dirty="0">
              <a:latin typeface="Courier New" panose="02070309020205020404" pitchFamily="49" charset="0"/>
              <a:cs typeface="Courier New" panose="02070309020205020404" pitchFamily="49" charset="0"/>
            </a:endParaRPr>
          </a:p>
          <a:p>
            <a:r>
              <a:rPr lang="hu-HU" sz="1600" b="1" dirty="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for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a:t>
            </a:r>
            <a:r>
              <a:rPr lang="en-US" sz="1600" b="1" dirty="0" err="1">
                <a:latin typeface="Courier New" panose="02070309020205020404" pitchFamily="49" charset="0"/>
                <a:cs typeface="Courier New" panose="02070309020205020404" pitchFamily="49" charset="0"/>
              </a:rPr>
              <a:t>nStrips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glDrawArrays</a:t>
            </a:r>
            <a:r>
              <a:rPr lang="en-US" sz="1600" b="1" dirty="0" smtClean="0">
                <a:latin typeface="Courier New" panose="02070309020205020404" pitchFamily="49" charset="0"/>
                <a:cs typeface="Courier New" panose="02070309020205020404" pitchFamily="49" charset="0"/>
              </a:rPr>
              <a:t>(GL_TRIANGLE_STRIP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smtClean="0">
                <a:latin typeface="Courier New" panose="02070309020205020404" pitchFamily="49" charset="0"/>
                <a:cs typeface="Courier New" panose="02070309020205020404" pitchFamily="49" charset="0"/>
              </a:rPr>
              <a:t> * </a:t>
            </a:r>
            <a:r>
              <a:rPr lang="en-US" sz="1600" b="1" dirty="0" err="1" smtClean="0">
                <a:latin typeface="Courier New" panose="02070309020205020404" pitchFamily="49" charset="0"/>
                <a:cs typeface="Courier New" panose="02070309020205020404" pitchFamily="49" charset="0"/>
              </a:rPr>
              <a:t>nVtxPerStrip</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nVtxPerStrip</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2" name="Cím 1"/>
          <p:cNvSpPr>
            <a:spLocks noGrp="1"/>
          </p:cNvSpPr>
          <p:nvPr>
            <p:ph type="title"/>
          </p:nvPr>
        </p:nvSpPr>
        <p:spPr>
          <a:xfrm>
            <a:off x="2699792" y="0"/>
            <a:ext cx="5996578" cy="836712"/>
          </a:xfrm>
        </p:spPr>
        <p:txBody>
          <a:bodyPr>
            <a:normAutofit/>
          </a:bodyPr>
          <a:lstStyle/>
          <a:p>
            <a:r>
              <a:rPr lang="en-US" dirty="0" smtClean="0">
                <a:solidFill>
                  <a:srgbClr val="FF0000"/>
                </a:solidFill>
              </a:rPr>
              <a:t>Objects to the GPU</a:t>
            </a:r>
            <a:endParaRPr lang="en-US" dirty="0">
              <a:solidFill>
                <a:srgbClr val="FF0000"/>
              </a:solidFill>
            </a:endParaRPr>
          </a:p>
        </p:txBody>
      </p:sp>
    </p:spTree>
    <p:extLst>
      <p:ext uri="{BB962C8B-B14F-4D97-AF65-F5344CB8AC3E}">
        <p14:creationId xmlns:p14="http://schemas.microsoft.com/office/powerpoint/2010/main" val="1878758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zövegdoboz 52"/>
          <p:cNvSpPr txBox="1"/>
          <p:nvPr/>
        </p:nvSpPr>
        <p:spPr>
          <a:xfrm>
            <a:off x="-11578" y="1016732"/>
            <a:ext cx="9158634" cy="6047809"/>
          </a:xfrm>
          <a:prstGeom prst="rect">
            <a:avLst/>
          </a:prstGeom>
          <a:solidFill>
            <a:schemeClr val="accent6">
              <a:lumMod val="20000"/>
              <a:lumOff val="80000"/>
            </a:schemeClr>
          </a:solidFill>
          <a:ln>
            <a:solidFill>
              <a:srgbClr val="0070C0"/>
            </a:solidFill>
          </a:ln>
        </p:spPr>
        <p:txBody>
          <a:bodyPr wrap="square" rtlCol="0">
            <a:spAutoFit/>
          </a:bodyPr>
          <a:lstStyle/>
          <a:p>
            <a:r>
              <a:rPr lang="en-US" b="1" u="sng" dirty="0" smtClean="0">
                <a:latin typeface="Courier New" panose="02070309020205020404" pitchFamily="49" charset="0"/>
                <a:cs typeface="Courier New" panose="02070309020205020404" pitchFamily="49" charset="0"/>
              </a:rPr>
              <a:t>void </a:t>
            </a:r>
            <a:r>
              <a:rPr lang="en-US" b="1" u="sng" dirty="0" err="1" smtClean="0">
                <a:latin typeface="Courier New" panose="02070309020205020404" pitchFamily="49" charset="0"/>
                <a:cs typeface="Courier New" panose="02070309020205020404" pitchFamily="49" charset="0"/>
              </a:rPr>
              <a:t>ParamSurface</a:t>
            </a:r>
            <a:r>
              <a:rPr lang="en-US" b="1" u="sng" dirty="0" smtClean="0">
                <a:latin typeface="Courier New" panose="02070309020205020404" pitchFamily="49" charset="0"/>
                <a:cs typeface="Courier New" panose="02070309020205020404" pitchFamily="49" charset="0"/>
              </a:rPr>
              <a:t>::create(</a:t>
            </a:r>
            <a:r>
              <a:rPr lang="en-US" b="1" u="sng" dirty="0" err="1" smtClean="0">
                <a:latin typeface="Courier New" panose="02070309020205020404" pitchFamily="49" charset="0"/>
                <a:cs typeface="Courier New" panose="02070309020205020404" pitchFamily="49" charset="0"/>
              </a:rPr>
              <a:t>int</a:t>
            </a:r>
            <a:r>
              <a:rPr lang="en-US" b="1" u="sng" dirty="0" smtClean="0">
                <a:latin typeface="Courier New" panose="02070309020205020404" pitchFamily="49" charset="0"/>
                <a:cs typeface="Courier New" panose="02070309020205020404" pitchFamily="49" charset="0"/>
              </a:rPr>
              <a:t> N, </a:t>
            </a:r>
            <a:r>
              <a:rPr lang="en-US" b="1" u="sng" dirty="0" err="1">
                <a:latin typeface="Courier New" panose="02070309020205020404" pitchFamily="49" charset="0"/>
                <a:cs typeface="Courier New" panose="02070309020205020404" pitchFamily="49" charset="0"/>
              </a:rPr>
              <a:t>int</a:t>
            </a:r>
            <a:r>
              <a:rPr lang="en-US" b="1" u="sng" dirty="0">
                <a:latin typeface="Courier New" panose="02070309020205020404" pitchFamily="49" charset="0"/>
                <a:cs typeface="Courier New" panose="02070309020205020404" pitchFamily="49" charset="0"/>
              </a:rPr>
              <a:t> </a:t>
            </a:r>
            <a:r>
              <a:rPr lang="en-US" b="1" u="sng" dirty="0" smtClean="0">
                <a:latin typeface="Courier New" panose="02070309020205020404" pitchFamily="49" charset="0"/>
                <a:cs typeface="Courier New" panose="02070309020205020404" pitchFamily="49" charset="0"/>
              </a:rPr>
              <a:t>M) </a:t>
            </a:r>
            <a:r>
              <a:rPr lang="en-US" b="1" u="sng" dirty="0">
                <a:latin typeface="Courier New" panose="02070309020205020404" pitchFamily="49" charset="0"/>
                <a:cs typeface="Courier New" panose="02070309020205020404" pitchFamily="49" charset="0"/>
              </a:rPr>
              <a:t>{</a:t>
            </a: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nVtxPerStrip</a:t>
            </a:r>
            <a:r>
              <a:rPr lang="en-US" sz="1600" b="1" dirty="0" smtClean="0">
                <a:latin typeface="Courier New" panose="02070309020205020404" pitchFamily="49" charset="0"/>
                <a:cs typeface="Courier New" panose="02070309020205020404" pitchFamily="49" charset="0"/>
              </a:rPr>
              <a:t> = (M + 1) * 2;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nStrips</a:t>
            </a:r>
            <a:r>
              <a:rPr lang="en-US" sz="1600" b="1" dirty="0" smtClean="0">
                <a:latin typeface="Courier New" panose="02070309020205020404" pitchFamily="49" charset="0"/>
                <a:cs typeface="Courier New" panose="02070309020205020404" pitchFamily="49" charset="0"/>
              </a:rPr>
              <a:t> = N;   </a:t>
            </a:r>
          </a:p>
          <a:p>
            <a:r>
              <a:rPr lang="en-US" sz="1000" b="1" dirty="0" smtClean="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vector&lt;</a:t>
            </a:r>
            <a:r>
              <a:rPr lang="en-US" sz="1600" b="1" dirty="0" err="1" smtClean="0">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&gt; </a:t>
            </a:r>
            <a:r>
              <a:rPr lang="en-US" sz="1600" b="1" dirty="0" err="1" smtClean="0">
                <a:latin typeface="Courier New" panose="02070309020205020404" pitchFamily="49" charset="0"/>
                <a:cs typeface="Courier New" panose="02070309020205020404" pitchFamily="49" charset="0"/>
              </a:rPr>
              <a:t>vtxData</a:t>
            </a:r>
            <a:r>
              <a:rPr lang="en-US" sz="1600" b="1" dirty="0" smtClean="0">
                <a:latin typeface="Courier New" panose="02070309020205020404" pitchFamily="49" charset="0"/>
                <a:cs typeface="Courier New" panose="02070309020205020404" pitchFamily="49" charset="0"/>
              </a:rPr>
              <a:t>; // CPU-n</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for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&lt; N</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for </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j = 0; j </a:t>
            </a:r>
            <a:r>
              <a:rPr lang="en-US" sz="1600" b="1" dirty="0" smtClean="0">
                <a:latin typeface="Courier New" panose="02070309020205020404" pitchFamily="49" charset="0"/>
                <a:cs typeface="Courier New" panose="02070309020205020404" pitchFamily="49" charset="0"/>
              </a:rPr>
              <a:t>&lt;= </a:t>
            </a:r>
            <a:r>
              <a:rPr lang="en-US" sz="1600" b="1" dirty="0">
                <a:latin typeface="Courier New" panose="02070309020205020404" pitchFamily="49" charset="0"/>
                <a:cs typeface="Courier New" panose="02070309020205020404" pitchFamily="49" charset="0"/>
              </a:rPr>
              <a:t>M</a:t>
            </a:r>
            <a:r>
              <a:rPr lang="en-US" sz="1600" b="1" dirty="0" smtClean="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j++</a:t>
            </a:r>
            <a:r>
              <a:rPr lang="en-US" sz="1600" b="1" dirty="0">
                <a:latin typeface="Courier New" panose="02070309020205020404" pitchFamily="49" charset="0"/>
                <a:cs typeface="Courier New" panose="02070309020205020404" pitchFamily="49" charset="0"/>
              </a:rPr>
              <a:t>) {</a:t>
            </a: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vtxData.push_back</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GenVertexData</a:t>
            </a:r>
            <a:r>
              <a:rPr lang="en-US" sz="1600" b="1" dirty="0">
                <a:solidFill>
                  <a:srgbClr val="FF0000"/>
                </a:solidFill>
                <a:latin typeface="Courier New" panose="02070309020205020404" pitchFamily="49" charset="0"/>
                <a:cs typeface="Courier New" panose="02070309020205020404" pitchFamily="49" charset="0"/>
              </a:rPr>
              <a:t>((float)j / M, (float)</a:t>
            </a:r>
            <a:r>
              <a:rPr lang="en-US" sz="1600" b="1" dirty="0" err="1">
                <a:solidFill>
                  <a:srgbClr val="FF0000"/>
                </a:solidFill>
                <a:latin typeface="Courier New" panose="02070309020205020404" pitchFamily="49" charset="0"/>
                <a:cs typeface="Courier New" panose="02070309020205020404" pitchFamily="49" charset="0"/>
              </a:rPr>
              <a:t>i</a:t>
            </a:r>
            <a:r>
              <a:rPr lang="en-US" sz="1600" b="1" dirty="0">
                <a:solidFill>
                  <a:srgbClr val="FF0000"/>
                </a:solidFill>
                <a:latin typeface="Courier New" panose="02070309020205020404" pitchFamily="49" charset="0"/>
                <a:cs typeface="Courier New" panose="02070309020205020404" pitchFamily="49" charset="0"/>
              </a:rPr>
              <a:t> / N));</a:t>
            </a:r>
          </a:p>
          <a:p>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00B050"/>
                </a:solidFill>
                <a:latin typeface="Courier New" panose="02070309020205020404" pitchFamily="49" charset="0"/>
                <a:cs typeface="Courier New" panose="02070309020205020404" pitchFamily="49" charset="0"/>
              </a:rPr>
              <a:t>vtxData.push_back</a:t>
            </a:r>
            <a:r>
              <a:rPr lang="en-US" sz="1600" b="1" dirty="0" smtClean="0">
                <a:solidFill>
                  <a:srgbClr val="00B050"/>
                </a:solidFill>
                <a:latin typeface="Courier New" panose="02070309020205020404" pitchFamily="49" charset="0"/>
                <a:cs typeface="Courier New" panose="02070309020205020404" pitchFamily="49" charset="0"/>
              </a:rPr>
              <a:t>(</a:t>
            </a:r>
            <a:r>
              <a:rPr lang="en-US" sz="1600" b="1" dirty="0" err="1" smtClean="0">
                <a:solidFill>
                  <a:srgbClr val="00B050"/>
                </a:solidFill>
                <a:latin typeface="Courier New" panose="02070309020205020404" pitchFamily="49" charset="0"/>
                <a:cs typeface="Courier New" panose="02070309020205020404" pitchFamily="49" charset="0"/>
              </a:rPr>
              <a:t>GenVertexData</a:t>
            </a:r>
            <a:r>
              <a:rPr lang="en-US" sz="1600" b="1" dirty="0">
                <a:solidFill>
                  <a:srgbClr val="00B050"/>
                </a:solidFill>
                <a:latin typeface="Courier New" panose="02070309020205020404" pitchFamily="49" charset="0"/>
                <a:cs typeface="Courier New" panose="02070309020205020404" pitchFamily="49" charset="0"/>
              </a:rPr>
              <a:t>((float)j / M, (float)(</a:t>
            </a:r>
            <a:r>
              <a:rPr lang="en-US" sz="1600" b="1" dirty="0" err="1">
                <a:solidFill>
                  <a:srgbClr val="00B050"/>
                </a:solidFill>
                <a:latin typeface="Courier New" panose="02070309020205020404" pitchFamily="49" charset="0"/>
                <a:cs typeface="Courier New" panose="02070309020205020404" pitchFamily="49" charset="0"/>
              </a:rPr>
              <a:t>i</a:t>
            </a:r>
            <a:r>
              <a:rPr lang="en-US" sz="1600" b="1" dirty="0">
                <a:solidFill>
                  <a:srgbClr val="00B050"/>
                </a:solidFill>
                <a:latin typeface="Courier New" panose="02070309020205020404" pitchFamily="49" charset="0"/>
                <a:cs typeface="Courier New" panose="02070309020205020404" pitchFamily="49" charset="0"/>
              </a:rPr>
              <a:t> + 1) / N));</a:t>
            </a: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unsigned </a:t>
            </a:r>
            <a:r>
              <a:rPr lang="en-US" sz="1600" b="1" dirty="0" err="1">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vbo</a:t>
            </a:r>
            <a:r>
              <a:rPr lang="en-US" sz="1600" b="1" dirty="0" smtClean="0">
                <a:latin typeface="Courier New" panose="02070309020205020404" pitchFamily="49" charset="0"/>
                <a:cs typeface="Courier New" panose="02070309020205020404" pitchFamily="49" charset="0"/>
              </a:rPr>
              <a:t>; // GPU-n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glGenBuffers</a:t>
            </a:r>
            <a:r>
              <a:rPr lang="en-US" sz="1600" b="1" dirty="0" smtClean="0">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,&amp;vbo</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glBindBuffer</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GL_ARRAY_BUFFER,vbo</a:t>
            </a:r>
            <a:r>
              <a:rPr lang="en-US" sz="1600" b="1" dirty="0">
                <a:latin typeface="Courier New" panose="02070309020205020404" pitchFamily="49" charset="0"/>
                <a:cs typeface="Courier New" panose="02070309020205020404" pitchFamily="49" charset="0"/>
              </a:rPr>
              <a:t>);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glBufferData</a:t>
            </a:r>
            <a:r>
              <a:rPr lang="en-US" sz="1600" b="1" dirty="0" smtClean="0">
                <a:latin typeface="Courier New" panose="02070309020205020404" pitchFamily="49" charset="0"/>
                <a:cs typeface="Courier New" panose="02070309020205020404" pitchFamily="49" charset="0"/>
              </a:rPr>
              <a:t>(GL_ARRAY_BUFFER,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nVtxPerStrip</a:t>
            </a:r>
            <a:r>
              <a:rPr lang="en-US" sz="1600" b="1" dirty="0" smtClean="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nStrips</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sizeof</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err="1" smtClean="0">
                <a:solidFill>
                  <a:srgbClr val="FF0000"/>
                </a:solidFill>
                <a:latin typeface="Courier New" panose="02070309020205020404" pitchFamily="49" charset="0"/>
                <a:cs typeface="Courier New" panose="02070309020205020404" pitchFamily="49" charset="0"/>
              </a:rPr>
              <a:t>VertexData</a:t>
            </a:r>
            <a:r>
              <a:rPr lang="en-US" sz="1600" b="1" dirty="0" smtClean="0">
                <a:solidFill>
                  <a:srgbClr val="FF000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&amp;</a:t>
            </a:r>
            <a:r>
              <a:rPr lang="en-US" sz="1600" b="1" dirty="0" err="1">
                <a:latin typeface="Courier New" panose="02070309020205020404" pitchFamily="49" charset="0"/>
                <a:cs typeface="Courier New" panose="02070309020205020404" pitchFamily="49" charset="0"/>
              </a:rPr>
              <a:t>vtxData</a:t>
            </a:r>
            <a:r>
              <a:rPr lang="en-US" sz="1600" b="1" dirty="0">
                <a:latin typeface="Courier New" panose="02070309020205020404" pitchFamily="49" charset="0"/>
                <a:cs typeface="Courier New" panose="02070309020205020404" pitchFamily="49" charset="0"/>
              </a:rPr>
              <a:t>[0</a:t>
            </a:r>
            <a:r>
              <a:rPr lang="en-US" sz="1600" b="1" dirty="0" smtClean="0">
                <a:latin typeface="Courier New" panose="02070309020205020404" pitchFamily="49" charset="0"/>
                <a:cs typeface="Courier New" panose="02070309020205020404" pitchFamily="49" charset="0"/>
              </a:rPr>
              <a:t>], GL_STATIC_DRAW</a:t>
            </a:r>
            <a:r>
              <a:rPr lang="en-US" sz="1600" b="1" dirty="0">
                <a:latin typeface="Courier New" panose="02070309020205020404" pitchFamily="49" charset="0"/>
                <a:cs typeface="Courier New" panose="02070309020205020404" pitchFamily="49" charset="0"/>
              </a:rPr>
              <a:t>);</a:t>
            </a:r>
          </a:p>
          <a:p>
            <a:endParaRPr lang="en-US" sz="500" b="1" dirty="0" smtClean="0">
              <a:latin typeface="Courier New" panose="02070309020205020404" pitchFamily="49" charset="0"/>
              <a:cs typeface="Courier New" panose="02070309020205020404" pitchFamily="49" charset="0"/>
            </a:endParaRP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glEnableVertexAttribArray</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hu-HU" sz="1600" b="1" dirty="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tt</a:t>
            </a:r>
            <a:r>
              <a:rPr lang="hu-HU" sz="1600" b="1" dirty="0" smtClean="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rr</a:t>
            </a:r>
            <a:r>
              <a:rPr lang="en-US" sz="1600" b="1" dirty="0" smtClean="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 POSITION</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glEnableVertexAttribArray</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hu-HU" sz="1600" b="1" dirty="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tt</a:t>
            </a:r>
            <a:r>
              <a:rPr lang="hu-HU" sz="1600" b="1" dirty="0" smtClean="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rr</a:t>
            </a:r>
            <a:r>
              <a:rPr lang="en-US" sz="1600" b="1" dirty="0" smtClean="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 NORMAL</a:t>
            </a:r>
          </a:p>
          <a:p>
            <a:r>
              <a:rPr lang="hu-HU"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glEnableVertexAttribArray</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hu-HU" sz="1600" b="1" dirty="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tt</a:t>
            </a:r>
            <a:r>
              <a:rPr lang="hu-HU" sz="1600" b="1" dirty="0" smtClean="0">
                <a:latin typeface="Courier New" panose="02070309020205020404" pitchFamily="49" charset="0"/>
                <a:cs typeface="Courier New" panose="02070309020205020404" pitchFamily="49" charset="0"/>
              </a:rPr>
              <a:t>A</a:t>
            </a:r>
            <a:r>
              <a:rPr lang="en-US" sz="1600" b="1" dirty="0" err="1" smtClean="0">
                <a:latin typeface="Courier New" panose="02070309020205020404" pitchFamily="49" charset="0"/>
                <a:cs typeface="Courier New" panose="02070309020205020404" pitchFamily="49" charset="0"/>
              </a:rPr>
              <a:t>rr</a:t>
            </a:r>
            <a:r>
              <a:rPr lang="en-US" sz="1600" b="1" dirty="0" smtClean="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 </a:t>
            </a:r>
            <a:r>
              <a:rPr lang="hu-HU" sz="1600" b="1" dirty="0" smtClean="0">
                <a:latin typeface="Courier New" panose="02070309020205020404" pitchFamily="49" charset="0"/>
                <a:cs typeface="Courier New" panose="02070309020205020404" pitchFamily="49" charset="0"/>
              </a:rPr>
              <a:t>UV</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glVertexAttribPointer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0</a:t>
            </a:r>
            <a:r>
              <a:rPr lang="en-US" sz="1600" b="1" dirty="0">
                <a:latin typeface="Courier New" panose="02070309020205020404" pitchFamily="49" charset="0"/>
                <a:cs typeface="Courier New" panose="02070309020205020404" pitchFamily="49" charset="0"/>
              </a:rPr>
              <a:t>, 3, GL_FLOAT, GL_FALSE,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solidFill>
                  <a:srgbClr val="FF0000"/>
                </a:solidFill>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(void*)</a:t>
            </a:r>
            <a:r>
              <a:rPr lang="en-US" sz="1600" b="1" dirty="0" err="1">
                <a:solidFill>
                  <a:srgbClr val="FF0000"/>
                </a:solidFill>
                <a:latin typeface="Courier New" panose="02070309020205020404" pitchFamily="49" charset="0"/>
                <a:cs typeface="Courier New" panose="02070309020205020404" pitchFamily="49" charset="0"/>
              </a:rPr>
              <a:t>offsetof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pos)); </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glVertexAttribPointer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1</a:t>
            </a:r>
            <a:r>
              <a:rPr lang="en-US" sz="1600" b="1" dirty="0">
                <a:latin typeface="Courier New" panose="02070309020205020404" pitchFamily="49" charset="0"/>
                <a:cs typeface="Courier New" panose="02070309020205020404" pitchFamily="49" charset="0"/>
              </a:rPr>
              <a:t>, 3, GL_FLOAT, GL_FALSE,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(void*)</a:t>
            </a:r>
            <a:r>
              <a:rPr lang="en-US" sz="1600" b="1" dirty="0" err="1">
                <a:latin typeface="Courier New" panose="02070309020205020404" pitchFamily="49" charset="0"/>
                <a:cs typeface="Courier New" panose="02070309020205020404" pitchFamily="49" charset="0"/>
              </a:rPr>
              <a:t>offsetof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norm));</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glVertexAttribPointer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0070C0"/>
                </a:solidFill>
                <a:latin typeface="Courier New" panose="02070309020205020404" pitchFamily="49" charset="0"/>
                <a:cs typeface="Courier New" panose="02070309020205020404" pitchFamily="49" charset="0"/>
              </a:rPr>
              <a:t>2</a:t>
            </a:r>
            <a:r>
              <a:rPr lang="en-US" sz="1600" b="1" dirty="0">
                <a:latin typeface="Courier New" panose="02070309020205020404" pitchFamily="49" charset="0"/>
                <a:cs typeface="Courier New" panose="02070309020205020404" pitchFamily="49" charset="0"/>
              </a:rPr>
              <a:t>, 2, GL_FLOAT, GL_FALSE, </a:t>
            </a:r>
            <a:endParaRPr lang="en-US" sz="1600" b="1" dirty="0" smtClean="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smtClean="0">
                <a:latin typeface="Courier New" panose="02070309020205020404" pitchFamily="49" charset="0"/>
                <a:cs typeface="Courier New" panose="02070309020205020404" pitchFamily="49" charset="0"/>
              </a:rPr>
              <a:t>     </a:t>
            </a:r>
            <a:r>
              <a:rPr lang="en-US" sz="1600" b="1" dirty="0" err="1" smtClean="0">
                <a:latin typeface="Courier New" panose="02070309020205020404" pitchFamily="49" charset="0"/>
                <a:cs typeface="Courier New" panose="02070309020205020404" pitchFamily="49" charset="0"/>
              </a:rPr>
              <a:t>sizeof</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(void*)</a:t>
            </a:r>
            <a:r>
              <a:rPr lang="en-US" sz="1600" b="1" dirty="0" err="1">
                <a:latin typeface="Courier New" panose="02070309020205020404" pitchFamily="49" charset="0"/>
                <a:cs typeface="Courier New" panose="02070309020205020404" pitchFamily="49" charset="0"/>
              </a:rPr>
              <a:t>offsetof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VertexData</a:t>
            </a:r>
            <a:r>
              <a:rPr lang="en-US" sz="1600" b="1" dirty="0">
                <a:latin typeface="Courier New" panose="02070309020205020404" pitchFamily="49" charset="0"/>
                <a:cs typeface="Courier New" panose="02070309020205020404" pitchFamily="49" charset="0"/>
              </a:rPr>
              <a:t>, </a:t>
            </a:r>
            <a:r>
              <a:rPr lang="hu-HU" sz="1600" b="1" dirty="0" err="1" smtClean="0">
                <a:latin typeface="Courier New" panose="02070309020205020404" pitchFamily="49" charset="0"/>
                <a:cs typeface="Courier New" panose="02070309020205020404" pitchFamily="49" charset="0"/>
              </a:rPr>
              <a:t>tex</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4" name="Cím 1"/>
          <p:cNvSpPr>
            <a:spLocks noGrp="1"/>
          </p:cNvSpPr>
          <p:nvPr>
            <p:ph type="title"/>
          </p:nvPr>
        </p:nvSpPr>
        <p:spPr>
          <a:xfrm>
            <a:off x="0" y="-63388"/>
            <a:ext cx="7231637" cy="1143000"/>
          </a:xfrm>
        </p:spPr>
        <p:txBody>
          <a:bodyPr>
            <a:normAutofit/>
          </a:bodyPr>
          <a:lstStyle/>
          <a:p>
            <a:r>
              <a:rPr lang="en-US" dirty="0" err="1" smtClean="0">
                <a:solidFill>
                  <a:srgbClr val="FF0000"/>
                </a:solidFill>
              </a:rPr>
              <a:t>Parametri</a:t>
            </a:r>
            <a:r>
              <a:rPr lang="hu-HU" dirty="0" smtClean="0">
                <a:solidFill>
                  <a:srgbClr val="FF0000"/>
                </a:solidFill>
              </a:rPr>
              <a:t>c </a:t>
            </a:r>
            <a:r>
              <a:rPr lang="hu-HU" dirty="0" err="1" smtClean="0">
                <a:solidFill>
                  <a:srgbClr val="FF0000"/>
                </a:solidFill>
              </a:rPr>
              <a:t>surface</a:t>
            </a:r>
            <a:r>
              <a:rPr lang="hu-HU" dirty="0" smtClean="0">
                <a:solidFill>
                  <a:srgbClr val="FF0000"/>
                </a:solidFill>
              </a:rPr>
              <a:t> </a:t>
            </a:r>
            <a:r>
              <a:rPr lang="hu-HU" dirty="0" err="1" smtClean="0">
                <a:solidFill>
                  <a:srgbClr val="FF0000"/>
                </a:solidFill>
              </a:rPr>
              <a:t>to</a:t>
            </a:r>
            <a:r>
              <a:rPr lang="en-US" dirty="0" smtClean="0">
                <a:solidFill>
                  <a:srgbClr val="FF0000"/>
                </a:solidFill>
              </a:rPr>
              <a:t> </a:t>
            </a:r>
            <a:r>
              <a:rPr lang="hu-HU" dirty="0" smtClean="0">
                <a:solidFill>
                  <a:srgbClr val="FF0000"/>
                </a:solidFill>
              </a:rPr>
              <a:t>GPU</a:t>
            </a:r>
            <a:endParaRPr lang="en-US" dirty="0">
              <a:solidFill>
                <a:srgbClr val="FF0000"/>
              </a:solidFill>
            </a:endParaRPr>
          </a:p>
        </p:txBody>
      </p:sp>
      <p:sp>
        <p:nvSpPr>
          <p:cNvPr id="55" name="Rectangle 15"/>
          <p:cNvSpPr>
            <a:spLocks noChangeArrowheads="1"/>
          </p:cNvSpPr>
          <p:nvPr/>
        </p:nvSpPr>
        <p:spPr bwMode="auto">
          <a:xfrm>
            <a:off x="7303996" y="65684"/>
            <a:ext cx="1752600" cy="1676400"/>
          </a:xfrm>
          <a:prstGeom prst="rect">
            <a:avLst/>
          </a:prstGeom>
          <a:solidFill>
            <a:schemeClr val="bg2"/>
          </a:solidFill>
          <a:ln w="12700">
            <a:solidFill>
              <a:schemeClr val="tx1"/>
            </a:solidFill>
            <a:miter lim="800000"/>
            <a:headEnd/>
            <a:tailEnd/>
          </a:ln>
          <a:extLst/>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56" name="Freeform 32"/>
          <p:cNvSpPr>
            <a:spLocks/>
          </p:cNvSpPr>
          <p:nvPr/>
        </p:nvSpPr>
        <p:spPr bwMode="auto">
          <a:xfrm rot="10800000" flipH="1" flipV="1">
            <a:off x="7310583" y="1209640"/>
            <a:ext cx="526813" cy="534892"/>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tx1">
              <a:alpha val="50195"/>
            </a:schemeClr>
          </a:solidFill>
          <a:ln w="12700" cap="flat" cmpd="sng">
            <a:solidFill>
              <a:schemeClr val="tx1"/>
            </a:solidFill>
            <a:prstDash val="solid"/>
            <a:round/>
            <a:headEnd/>
            <a:tailEnd/>
          </a:ln>
        </p:spPr>
        <p:txBody>
          <a:bodyPr wrap="none" anchor="ctr"/>
          <a:lstStyle/>
          <a:p>
            <a:endParaRPr lang="en-US"/>
          </a:p>
        </p:txBody>
      </p:sp>
      <p:sp>
        <p:nvSpPr>
          <p:cNvPr id="57" name="Freeform 32"/>
          <p:cNvSpPr>
            <a:spLocks/>
          </p:cNvSpPr>
          <p:nvPr/>
        </p:nvSpPr>
        <p:spPr bwMode="auto">
          <a:xfrm rot="10800000">
            <a:off x="7303996" y="1208684"/>
            <a:ext cx="533400" cy="533400"/>
          </a:xfrm>
          <a:custGeom>
            <a:avLst/>
            <a:gdLst>
              <a:gd name="T0" fmla="*/ 0 w 336"/>
              <a:gd name="T1" fmla="*/ 2147483647 h 336"/>
              <a:gd name="T2" fmla="*/ 0 w 336"/>
              <a:gd name="T3" fmla="*/ 0 h 336"/>
              <a:gd name="T4" fmla="*/ 2147483647 w 336"/>
              <a:gd name="T5" fmla="*/ 2147483647 h 336"/>
              <a:gd name="T6" fmla="*/ 0 w 336"/>
              <a:gd name="T7" fmla="*/ 2147483647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0" y="336"/>
                </a:moveTo>
                <a:lnTo>
                  <a:pt x="0" y="0"/>
                </a:lnTo>
                <a:lnTo>
                  <a:pt x="336" y="336"/>
                </a:lnTo>
                <a:lnTo>
                  <a:pt x="0" y="336"/>
                </a:lnTo>
                <a:close/>
              </a:path>
            </a:pathLst>
          </a:custGeom>
          <a:solidFill>
            <a:schemeClr val="tx1">
              <a:alpha val="50195"/>
            </a:schemeClr>
          </a:solidFill>
          <a:ln w="12700" cap="flat" cmpd="sng">
            <a:solidFill>
              <a:schemeClr val="tx1"/>
            </a:solidFill>
            <a:prstDash val="solid"/>
            <a:round/>
            <a:headEnd/>
            <a:tailEnd/>
          </a:ln>
        </p:spPr>
        <p:txBody>
          <a:bodyPr wrap="none" anchor="ctr"/>
          <a:lstStyle/>
          <a:p>
            <a:endParaRPr lang="en-US"/>
          </a:p>
        </p:txBody>
      </p:sp>
      <p:sp>
        <p:nvSpPr>
          <p:cNvPr id="58" name="Oval 17"/>
          <p:cNvSpPr>
            <a:spLocks noChangeArrowheads="1"/>
          </p:cNvSpPr>
          <p:nvPr/>
        </p:nvSpPr>
        <p:spPr bwMode="auto">
          <a:xfrm>
            <a:off x="7761196" y="1665884"/>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59" name="Oval 18"/>
          <p:cNvSpPr>
            <a:spLocks noChangeArrowheads="1"/>
          </p:cNvSpPr>
          <p:nvPr/>
        </p:nvSpPr>
        <p:spPr bwMode="auto">
          <a:xfrm>
            <a:off x="8370796" y="16658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0" name="Oval 19"/>
          <p:cNvSpPr>
            <a:spLocks noChangeArrowheads="1"/>
          </p:cNvSpPr>
          <p:nvPr/>
        </p:nvSpPr>
        <p:spPr bwMode="auto">
          <a:xfrm>
            <a:off x="8980396" y="16658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1" name="Oval 20"/>
          <p:cNvSpPr>
            <a:spLocks noChangeArrowheads="1"/>
          </p:cNvSpPr>
          <p:nvPr/>
        </p:nvSpPr>
        <p:spPr bwMode="auto">
          <a:xfrm>
            <a:off x="7227796" y="1132484"/>
            <a:ext cx="152400" cy="152400"/>
          </a:xfrm>
          <a:prstGeom prst="ellipse">
            <a:avLst/>
          </a:prstGeom>
          <a:solidFill>
            <a:srgbClr val="00B05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2" name="Oval 21"/>
          <p:cNvSpPr>
            <a:spLocks noChangeArrowheads="1"/>
          </p:cNvSpPr>
          <p:nvPr/>
        </p:nvSpPr>
        <p:spPr bwMode="auto">
          <a:xfrm>
            <a:off x="7761196" y="1141215"/>
            <a:ext cx="152400" cy="152400"/>
          </a:xfrm>
          <a:prstGeom prst="ellipse">
            <a:avLst/>
          </a:prstGeom>
          <a:solidFill>
            <a:srgbClr val="00B05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3" name="Oval 22"/>
          <p:cNvSpPr>
            <a:spLocks noChangeArrowheads="1"/>
          </p:cNvSpPr>
          <p:nvPr/>
        </p:nvSpPr>
        <p:spPr bwMode="auto">
          <a:xfrm>
            <a:off x="8370796" y="11324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4" name="Oval 23"/>
          <p:cNvSpPr>
            <a:spLocks noChangeArrowheads="1"/>
          </p:cNvSpPr>
          <p:nvPr/>
        </p:nvSpPr>
        <p:spPr bwMode="auto">
          <a:xfrm>
            <a:off x="8980396" y="11324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5" name="Oval 24"/>
          <p:cNvSpPr>
            <a:spLocks noChangeArrowheads="1"/>
          </p:cNvSpPr>
          <p:nvPr/>
        </p:nvSpPr>
        <p:spPr bwMode="auto">
          <a:xfrm>
            <a:off x="7227796" y="5990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6" name="Oval 25"/>
          <p:cNvSpPr>
            <a:spLocks noChangeArrowheads="1"/>
          </p:cNvSpPr>
          <p:nvPr/>
        </p:nvSpPr>
        <p:spPr bwMode="auto">
          <a:xfrm>
            <a:off x="7761196" y="5990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7" name="Oval 26"/>
          <p:cNvSpPr>
            <a:spLocks noChangeArrowheads="1"/>
          </p:cNvSpPr>
          <p:nvPr/>
        </p:nvSpPr>
        <p:spPr bwMode="auto">
          <a:xfrm>
            <a:off x="8370796" y="5990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8" name="Oval 27"/>
          <p:cNvSpPr>
            <a:spLocks noChangeArrowheads="1"/>
          </p:cNvSpPr>
          <p:nvPr/>
        </p:nvSpPr>
        <p:spPr bwMode="auto">
          <a:xfrm>
            <a:off x="8980396" y="599084"/>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69" name="Oval 28"/>
          <p:cNvSpPr>
            <a:spLocks noChangeArrowheads="1"/>
          </p:cNvSpPr>
          <p:nvPr/>
        </p:nvSpPr>
        <p:spPr bwMode="auto">
          <a:xfrm>
            <a:off x="7227796" y="-10516"/>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0" name="Oval 29"/>
          <p:cNvSpPr>
            <a:spLocks noChangeArrowheads="1"/>
          </p:cNvSpPr>
          <p:nvPr/>
        </p:nvSpPr>
        <p:spPr bwMode="auto">
          <a:xfrm>
            <a:off x="7761196" y="-10516"/>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1" name="Oval 30"/>
          <p:cNvSpPr>
            <a:spLocks noChangeArrowheads="1"/>
          </p:cNvSpPr>
          <p:nvPr/>
        </p:nvSpPr>
        <p:spPr bwMode="auto">
          <a:xfrm>
            <a:off x="8370796" y="-10516"/>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2" name="Oval 31"/>
          <p:cNvSpPr>
            <a:spLocks noChangeArrowheads="1"/>
          </p:cNvSpPr>
          <p:nvPr/>
        </p:nvSpPr>
        <p:spPr bwMode="auto">
          <a:xfrm>
            <a:off x="8980396" y="-10516"/>
            <a:ext cx="152400" cy="152400"/>
          </a:xfrm>
          <a:prstGeom prst="ellipse">
            <a:avLst/>
          </a:prstGeom>
          <a:solidFill>
            <a:schemeClr val="accent1"/>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3" name="Oval 16"/>
          <p:cNvSpPr>
            <a:spLocks noChangeArrowheads="1"/>
          </p:cNvSpPr>
          <p:nvPr/>
        </p:nvSpPr>
        <p:spPr bwMode="auto">
          <a:xfrm>
            <a:off x="7227796" y="1665884"/>
            <a:ext cx="152400" cy="152400"/>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accent2"/>
              </a:buClr>
              <a:buSzPct val="75000"/>
              <a:buFont typeface="Monotype Sorts" pitchFamily="2" charset="2"/>
              <a:buChar char="l"/>
              <a:defRPr sz="3200">
                <a:solidFill>
                  <a:schemeClr val="tx1"/>
                </a:solidFill>
                <a:latin typeface="Times New Roman" pitchFamily="18" charset="0"/>
              </a:defRPr>
            </a:lvl1pPr>
            <a:lvl2pPr marL="742950" indent="-285750">
              <a:spcBef>
                <a:spcPct val="20000"/>
              </a:spcBef>
              <a:buClr>
                <a:schemeClr val="tx1"/>
              </a:buClr>
              <a:buSzPct val="100000"/>
              <a:buChar char="–"/>
              <a:defRPr sz="2800">
                <a:solidFill>
                  <a:schemeClr val="tx1"/>
                </a:solidFill>
                <a:latin typeface="Times New Roman" pitchFamily="18" charset="0"/>
              </a:defRPr>
            </a:lvl2pPr>
            <a:lvl3pPr marL="1143000" indent="-228600">
              <a:spcBef>
                <a:spcPct val="20000"/>
              </a:spcBef>
              <a:buClr>
                <a:schemeClr val="accent1"/>
              </a:buClr>
              <a:buSzPct val="62000"/>
              <a:buFont typeface="Monotype Sorts" pitchFamily="2" charset="2"/>
              <a:buChar char="l"/>
              <a:defRPr sz="2400">
                <a:solidFill>
                  <a:schemeClr val="tx1"/>
                </a:solidFill>
                <a:latin typeface="Times New Roman" pitchFamily="18" charset="0"/>
              </a:defRPr>
            </a:lvl3pPr>
            <a:lvl4pPr marL="1600200" indent="-228600">
              <a:spcBef>
                <a:spcPct val="20000"/>
              </a:spcBef>
              <a:buClr>
                <a:schemeClr val="tx1"/>
              </a:buClr>
              <a:buSzPct val="100000"/>
              <a:buChar char="–"/>
              <a:defRPr sz="2000">
                <a:solidFill>
                  <a:schemeClr val="tx1"/>
                </a:solidFill>
                <a:latin typeface="Times New Roman" pitchFamily="18" charset="0"/>
              </a:defRPr>
            </a:lvl4pPr>
            <a:lvl5pPr marL="2057400" indent="-228600">
              <a:spcBef>
                <a:spcPct val="20000"/>
              </a:spcBef>
              <a:buClr>
                <a:schemeClr val="accent1"/>
              </a:buClr>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accent1"/>
              </a:buClr>
              <a:buSzPct val="100000"/>
              <a:buChar char="•"/>
              <a:defRPr sz="2000">
                <a:solidFill>
                  <a:schemeClr val="tx1"/>
                </a:solidFill>
                <a:latin typeface="Times New Roman" pitchFamily="18" charset="0"/>
              </a:defRPr>
            </a:lvl9pPr>
          </a:lstStyle>
          <a:p>
            <a:pPr>
              <a:spcBef>
                <a:spcPct val="0"/>
              </a:spcBef>
              <a:buClrTx/>
              <a:buSzTx/>
              <a:buFontTx/>
              <a:buNone/>
            </a:pPr>
            <a:endParaRPr lang="hu-HU" altLang="hu-HU" sz="2000"/>
          </a:p>
        </p:txBody>
      </p:sp>
      <p:sp>
        <p:nvSpPr>
          <p:cNvPr id="74" name="Téglalap 73"/>
          <p:cNvSpPr/>
          <p:nvPr/>
        </p:nvSpPr>
        <p:spPr>
          <a:xfrm>
            <a:off x="7920372" y="3510881"/>
            <a:ext cx="1143000" cy="16921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pos.x</a:t>
            </a:r>
            <a:endParaRPr lang="en-US" sz="1400" dirty="0" smtClean="0">
              <a:solidFill>
                <a:schemeClr val="tx1"/>
              </a:solidFill>
            </a:endParaRPr>
          </a:p>
          <a:p>
            <a:pPr algn="ctr"/>
            <a:r>
              <a:rPr lang="en-US" sz="1400" dirty="0" err="1" smtClean="0">
                <a:solidFill>
                  <a:schemeClr val="tx1"/>
                </a:solidFill>
              </a:rPr>
              <a:t>pos.y</a:t>
            </a:r>
            <a:endParaRPr lang="en-US" sz="1400" dirty="0" smtClean="0">
              <a:solidFill>
                <a:schemeClr val="tx1"/>
              </a:solidFill>
            </a:endParaRPr>
          </a:p>
          <a:p>
            <a:pPr algn="ctr"/>
            <a:r>
              <a:rPr lang="en-US" sz="1400" dirty="0" err="1" smtClean="0">
                <a:solidFill>
                  <a:schemeClr val="tx1"/>
                </a:solidFill>
              </a:rPr>
              <a:t>pos.z</a:t>
            </a:r>
            <a:endParaRPr lang="en-US" sz="1400" dirty="0" smtClean="0">
              <a:solidFill>
                <a:schemeClr val="tx1"/>
              </a:solidFill>
            </a:endParaRPr>
          </a:p>
          <a:p>
            <a:pPr algn="ctr"/>
            <a:r>
              <a:rPr lang="en-US" sz="1400" dirty="0" err="1" smtClean="0">
                <a:solidFill>
                  <a:schemeClr val="tx1"/>
                </a:solidFill>
              </a:rPr>
              <a:t>norm.x</a:t>
            </a:r>
            <a:endParaRPr lang="en-US" sz="1400" dirty="0" smtClean="0">
              <a:solidFill>
                <a:schemeClr val="tx1"/>
              </a:solidFill>
            </a:endParaRPr>
          </a:p>
          <a:p>
            <a:pPr algn="ctr"/>
            <a:r>
              <a:rPr lang="en-US" sz="1400" dirty="0" err="1" smtClean="0">
                <a:solidFill>
                  <a:schemeClr val="tx1"/>
                </a:solidFill>
              </a:rPr>
              <a:t>norm.y</a:t>
            </a:r>
            <a:endParaRPr lang="en-US" sz="1400" dirty="0" smtClean="0">
              <a:solidFill>
                <a:schemeClr val="tx1"/>
              </a:solidFill>
            </a:endParaRPr>
          </a:p>
          <a:p>
            <a:pPr algn="ctr"/>
            <a:r>
              <a:rPr lang="en-US" sz="1400" dirty="0" err="1" smtClean="0">
                <a:solidFill>
                  <a:schemeClr val="tx1"/>
                </a:solidFill>
              </a:rPr>
              <a:t>norm.z</a:t>
            </a:r>
            <a:endParaRPr lang="en-US" sz="1400" dirty="0" smtClean="0">
              <a:solidFill>
                <a:schemeClr val="tx1"/>
              </a:solidFill>
            </a:endParaRPr>
          </a:p>
          <a:p>
            <a:pPr algn="ctr"/>
            <a:r>
              <a:rPr lang="hu-HU" sz="1400" dirty="0" err="1" smtClean="0">
                <a:solidFill>
                  <a:schemeClr val="tx1"/>
                </a:solidFill>
              </a:rPr>
              <a:t>tex.x</a:t>
            </a:r>
            <a:endParaRPr lang="en-US" sz="1400" dirty="0" smtClean="0">
              <a:solidFill>
                <a:schemeClr val="tx1"/>
              </a:solidFill>
            </a:endParaRPr>
          </a:p>
          <a:p>
            <a:pPr algn="ctr"/>
            <a:r>
              <a:rPr lang="hu-HU" sz="1400" dirty="0" err="1" smtClean="0">
                <a:solidFill>
                  <a:schemeClr val="tx1"/>
                </a:solidFill>
              </a:rPr>
              <a:t>tex.y</a:t>
            </a:r>
            <a:endParaRPr lang="en-US" sz="1400" dirty="0">
              <a:solidFill>
                <a:schemeClr val="tx1"/>
              </a:solidFill>
            </a:endParaRPr>
          </a:p>
        </p:txBody>
      </p:sp>
      <p:sp>
        <p:nvSpPr>
          <p:cNvPr id="75" name="Téglalap 74"/>
          <p:cNvSpPr/>
          <p:nvPr/>
        </p:nvSpPr>
        <p:spPr>
          <a:xfrm>
            <a:off x="7452320" y="3356992"/>
            <a:ext cx="777649" cy="307777"/>
          </a:xfrm>
          <a:prstGeom prst="rect">
            <a:avLst/>
          </a:prstGeom>
          <a:solidFill>
            <a:schemeClr val="bg2"/>
          </a:solidFill>
          <a:ln>
            <a:solidFill>
              <a:schemeClr val="tx2">
                <a:lumMod val="75000"/>
              </a:schemeClr>
            </a:solidFill>
          </a:ln>
        </p:spPr>
        <p:txBody>
          <a:bodyPr wrap="none">
            <a:spAutoFit/>
          </a:bodyPr>
          <a:lstStyle/>
          <a:p>
            <a:r>
              <a:rPr lang="en-US" sz="1400" b="1" i="1" dirty="0" err="1">
                <a:latin typeface="Calibri" panose="020F0502020204030204" pitchFamily="34" charset="0"/>
                <a:cs typeface="Calibri" panose="020F0502020204030204" pitchFamily="34" charset="0"/>
              </a:rPr>
              <a:t>vtxData</a:t>
            </a:r>
            <a:endParaRPr lang="en-US" sz="1400" i="1" dirty="0">
              <a:latin typeface="Calibri" panose="020F0502020204030204" pitchFamily="34" charset="0"/>
              <a:cs typeface="Calibri" panose="020F0502020204030204" pitchFamily="34" charset="0"/>
            </a:endParaRPr>
          </a:p>
        </p:txBody>
      </p:sp>
      <p:sp>
        <p:nvSpPr>
          <p:cNvPr id="76" name="Téglalap 75"/>
          <p:cNvSpPr/>
          <p:nvPr/>
        </p:nvSpPr>
        <p:spPr>
          <a:xfrm>
            <a:off x="7920372" y="5196881"/>
            <a:ext cx="1143000" cy="16921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pos.x</a:t>
            </a:r>
            <a:endParaRPr lang="en-US" sz="1400" dirty="0" smtClean="0">
              <a:solidFill>
                <a:schemeClr val="tx1"/>
              </a:solidFill>
            </a:endParaRPr>
          </a:p>
          <a:p>
            <a:pPr algn="ctr"/>
            <a:r>
              <a:rPr lang="en-US" sz="1400" dirty="0" err="1" smtClean="0">
                <a:solidFill>
                  <a:schemeClr val="tx1"/>
                </a:solidFill>
              </a:rPr>
              <a:t>pos.y</a:t>
            </a:r>
            <a:endParaRPr lang="en-US" sz="1400" dirty="0" smtClean="0">
              <a:solidFill>
                <a:schemeClr val="tx1"/>
              </a:solidFill>
            </a:endParaRPr>
          </a:p>
          <a:p>
            <a:pPr algn="ctr"/>
            <a:r>
              <a:rPr lang="en-US" sz="1400" dirty="0" err="1" smtClean="0">
                <a:solidFill>
                  <a:schemeClr val="tx1"/>
                </a:solidFill>
              </a:rPr>
              <a:t>pos.z</a:t>
            </a:r>
            <a:endParaRPr lang="en-US" sz="1400" dirty="0" smtClean="0">
              <a:solidFill>
                <a:schemeClr val="tx1"/>
              </a:solidFill>
            </a:endParaRPr>
          </a:p>
          <a:p>
            <a:pPr algn="ctr"/>
            <a:r>
              <a:rPr lang="en-US" sz="1400" dirty="0" err="1" smtClean="0">
                <a:solidFill>
                  <a:schemeClr val="tx1"/>
                </a:solidFill>
              </a:rPr>
              <a:t>norm.x</a:t>
            </a:r>
            <a:endParaRPr lang="en-US" sz="1400" dirty="0" smtClean="0">
              <a:solidFill>
                <a:schemeClr val="tx1"/>
              </a:solidFill>
            </a:endParaRPr>
          </a:p>
          <a:p>
            <a:pPr algn="ctr"/>
            <a:r>
              <a:rPr lang="en-US" sz="1400" dirty="0" err="1" smtClean="0">
                <a:solidFill>
                  <a:schemeClr val="tx1"/>
                </a:solidFill>
              </a:rPr>
              <a:t>norm.y</a:t>
            </a:r>
            <a:endParaRPr lang="en-US" sz="1400" dirty="0" smtClean="0">
              <a:solidFill>
                <a:schemeClr val="tx1"/>
              </a:solidFill>
            </a:endParaRPr>
          </a:p>
          <a:p>
            <a:pPr algn="ctr"/>
            <a:r>
              <a:rPr lang="en-US" sz="1400" dirty="0" err="1" smtClean="0">
                <a:solidFill>
                  <a:schemeClr val="tx1"/>
                </a:solidFill>
              </a:rPr>
              <a:t>norm.z</a:t>
            </a:r>
            <a:endParaRPr lang="en-US" sz="1400" dirty="0" smtClean="0">
              <a:solidFill>
                <a:schemeClr val="tx1"/>
              </a:solidFill>
            </a:endParaRPr>
          </a:p>
          <a:p>
            <a:pPr algn="ctr"/>
            <a:r>
              <a:rPr lang="hu-HU" sz="1400" dirty="0" err="1" smtClean="0">
                <a:solidFill>
                  <a:schemeClr val="tx1"/>
                </a:solidFill>
              </a:rPr>
              <a:t>tex.x</a:t>
            </a:r>
            <a:endParaRPr lang="en-US" sz="1400" dirty="0">
              <a:solidFill>
                <a:schemeClr val="tx1"/>
              </a:solidFill>
            </a:endParaRPr>
          </a:p>
          <a:p>
            <a:pPr algn="ctr"/>
            <a:r>
              <a:rPr lang="hu-HU" sz="1400" dirty="0" err="1" smtClean="0">
                <a:solidFill>
                  <a:schemeClr val="tx1"/>
                </a:solidFill>
              </a:rPr>
              <a:t>tex.y</a:t>
            </a:r>
            <a:endParaRPr lang="en-US" sz="1400" dirty="0">
              <a:solidFill>
                <a:schemeClr val="tx1"/>
              </a:solidFill>
            </a:endParaRPr>
          </a:p>
        </p:txBody>
      </p:sp>
      <p:cxnSp>
        <p:nvCxnSpPr>
          <p:cNvPr id="77" name="Egyenes összekötő nyíllal 76"/>
          <p:cNvCxnSpPr/>
          <p:nvPr/>
        </p:nvCxnSpPr>
        <p:spPr>
          <a:xfrm flipH="1" flipV="1">
            <a:off x="6912260" y="4041068"/>
            <a:ext cx="1001336" cy="178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Egyenes összekötő nyíllal 77"/>
          <p:cNvCxnSpPr/>
          <p:nvPr/>
        </p:nvCxnSpPr>
        <p:spPr>
          <a:xfrm flipV="1">
            <a:off x="7380196" y="3664770"/>
            <a:ext cx="849773" cy="1816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Egyenes összekötő nyíllal 78"/>
          <p:cNvCxnSpPr/>
          <p:nvPr/>
        </p:nvCxnSpPr>
        <p:spPr>
          <a:xfrm flipV="1">
            <a:off x="7452320" y="4276838"/>
            <a:ext cx="727976" cy="15284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Egyenes összekötő nyíllal 79"/>
          <p:cNvCxnSpPr/>
          <p:nvPr/>
        </p:nvCxnSpPr>
        <p:spPr>
          <a:xfrm flipV="1">
            <a:off x="7186519" y="4977172"/>
            <a:ext cx="841865" cy="14060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Szövegdoboz 80"/>
          <p:cNvSpPr txBox="1"/>
          <p:nvPr/>
        </p:nvSpPr>
        <p:spPr>
          <a:xfrm>
            <a:off x="7200292" y="1732746"/>
            <a:ext cx="312906" cy="400110"/>
          </a:xfrm>
          <a:prstGeom prst="rect">
            <a:avLst/>
          </a:prstGeom>
          <a:noFill/>
        </p:spPr>
        <p:txBody>
          <a:bodyPr wrap="none" rtlCol="0">
            <a:spAutoFit/>
          </a:bodyPr>
          <a:lstStyle/>
          <a:p>
            <a:r>
              <a:rPr lang="hu-HU" dirty="0"/>
              <a:t>0</a:t>
            </a:r>
            <a:endParaRPr lang="en-US" dirty="0"/>
          </a:p>
        </p:txBody>
      </p:sp>
      <p:sp>
        <p:nvSpPr>
          <p:cNvPr id="82" name="Szövegdoboz 81"/>
          <p:cNvSpPr txBox="1"/>
          <p:nvPr/>
        </p:nvSpPr>
        <p:spPr>
          <a:xfrm>
            <a:off x="7237971" y="827270"/>
            <a:ext cx="312906" cy="400110"/>
          </a:xfrm>
          <a:prstGeom prst="rect">
            <a:avLst/>
          </a:prstGeom>
          <a:noFill/>
        </p:spPr>
        <p:txBody>
          <a:bodyPr wrap="none" rtlCol="0">
            <a:spAutoFit/>
          </a:bodyPr>
          <a:lstStyle/>
          <a:p>
            <a:r>
              <a:rPr lang="hu-HU" dirty="0" smtClean="0"/>
              <a:t>1</a:t>
            </a:r>
            <a:endParaRPr lang="en-US" dirty="0"/>
          </a:p>
        </p:txBody>
      </p:sp>
      <p:sp>
        <p:nvSpPr>
          <p:cNvPr id="83" name="Szövegdoboz 82"/>
          <p:cNvSpPr txBox="1"/>
          <p:nvPr/>
        </p:nvSpPr>
        <p:spPr>
          <a:xfrm>
            <a:off x="7715478" y="1732746"/>
            <a:ext cx="312906" cy="400110"/>
          </a:xfrm>
          <a:prstGeom prst="rect">
            <a:avLst/>
          </a:prstGeom>
          <a:noFill/>
        </p:spPr>
        <p:txBody>
          <a:bodyPr wrap="none" rtlCol="0">
            <a:spAutoFit/>
          </a:bodyPr>
          <a:lstStyle/>
          <a:p>
            <a:r>
              <a:rPr lang="hu-HU" dirty="0" smtClean="0"/>
              <a:t>2</a:t>
            </a:r>
            <a:endParaRPr lang="en-US" dirty="0"/>
          </a:p>
        </p:txBody>
      </p:sp>
      <p:sp>
        <p:nvSpPr>
          <p:cNvPr id="84" name="Szövegdoboz 83"/>
          <p:cNvSpPr txBox="1"/>
          <p:nvPr/>
        </p:nvSpPr>
        <p:spPr>
          <a:xfrm>
            <a:off x="7715478" y="832646"/>
            <a:ext cx="312906" cy="400110"/>
          </a:xfrm>
          <a:prstGeom prst="rect">
            <a:avLst/>
          </a:prstGeom>
          <a:noFill/>
        </p:spPr>
        <p:txBody>
          <a:bodyPr wrap="none" rtlCol="0">
            <a:spAutoFit/>
          </a:bodyPr>
          <a:lstStyle/>
          <a:p>
            <a:r>
              <a:rPr lang="hu-HU" dirty="0" smtClean="0"/>
              <a:t>3</a:t>
            </a:r>
            <a:endParaRPr lang="en-US" dirty="0"/>
          </a:p>
        </p:txBody>
      </p:sp>
      <p:sp>
        <p:nvSpPr>
          <p:cNvPr id="85" name="Téglalap 84"/>
          <p:cNvSpPr/>
          <p:nvPr/>
        </p:nvSpPr>
        <p:spPr>
          <a:xfrm>
            <a:off x="7241423" y="198974"/>
            <a:ext cx="1903085" cy="307777"/>
          </a:xfrm>
          <a:prstGeom prst="rect">
            <a:avLst/>
          </a:prstGeom>
        </p:spPr>
        <p:txBody>
          <a:bodyPr wrap="none">
            <a:spAutoFit/>
          </a:bodyPr>
          <a:lstStyle/>
          <a:p>
            <a:r>
              <a:rPr lang="en-US" sz="1400" b="1" u="sng" dirty="0" smtClean="0">
                <a:latin typeface="Courier New" panose="02070309020205020404" pitchFamily="49" charset="0"/>
                <a:cs typeface="Courier New" panose="02070309020205020404" pitchFamily="49" charset="0"/>
              </a:rPr>
              <a:t>(N+1)×(M+1)</a:t>
            </a:r>
            <a:r>
              <a:rPr lang="en-US" sz="900" b="1" u="sng" dirty="0" smtClean="0">
                <a:latin typeface="Courier New" panose="02070309020205020404" pitchFamily="49" charset="0"/>
                <a:cs typeface="Courier New" panose="02070309020205020404" pitchFamily="49" charset="0"/>
              </a:rPr>
              <a:t> </a:t>
            </a:r>
            <a:r>
              <a:rPr lang="en-US" sz="1400" b="1" u="sng" dirty="0" err="1" smtClean="0">
                <a:latin typeface="Courier New" panose="02070309020205020404" pitchFamily="49" charset="0"/>
                <a:cs typeface="Courier New" panose="02070309020205020404" pitchFamily="49" charset="0"/>
              </a:rPr>
              <a:t>pont</a:t>
            </a:r>
            <a:endParaRPr lang="en-US" sz="1400" dirty="0"/>
          </a:p>
        </p:txBody>
      </p:sp>
      <p:sp>
        <p:nvSpPr>
          <p:cNvPr id="86" name="Lekerekített téglalap feliratnak 85"/>
          <p:cNvSpPr/>
          <p:nvPr/>
        </p:nvSpPr>
        <p:spPr>
          <a:xfrm>
            <a:off x="5676038" y="2890084"/>
            <a:ext cx="612068" cy="324036"/>
          </a:xfrm>
          <a:prstGeom prst="wedgeRoundRectCallout">
            <a:avLst>
              <a:gd name="adj1" fmla="val -39873"/>
              <a:gd name="adj2" fmla="val -86895"/>
              <a:gd name="adj3" fmla="val 16667"/>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360000"/>
                </a:solidFill>
                <a:latin typeface="Times New Roman" panose="02020603050405020304" pitchFamily="18" charset="0"/>
                <a:cs typeface="Times New Roman" panose="02020603050405020304" pitchFamily="18" charset="0"/>
              </a:rPr>
              <a:t>u</a:t>
            </a:r>
            <a:endParaRPr lang="en-US" i="1" dirty="0">
              <a:solidFill>
                <a:srgbClr val="360000"/>
              </a:solidFill>
              <a:latin typeface="Times New Roman" panose="02020603050405020304" pitchFamily="18" charset="0"/>
              <a:cs typeface="Times New Roman" panose="02020603050405020304" pitchFamily="18" charset="0"/>
            </a:endParaRPr>
          </a:p>
        </p:txBody>
      </p:sp>
      <p:sp>
        <p:nvSpPr>
          <p:cNvPr id="87" name="Lekerekített téglalap feliratnak 86"/>
          <p:cNvSpPr/>
          <p:nvPr/>
        </p:nvSpPr>
        <p:spPr>
          <a:xfrm>
            <a:off x="7550877" y="2902370"/>
            <a:ext cx="612068" cy="324036"/>
          </a:xfrm>
          <a:prstGeom prst="wedgeRoundRectCallout">
            <a:avLst>
              <a:gd name="adj1" fmla="val -39873"/>
              <a:gd name="adj2" fmla="val -86895"/>
              <a:gd name="adj3" fmla="val 16667"/>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solidFill>
                  <a:srgbClr val="360000"/>
                </a:solidFill>
                <a:latin typeface="Times New Roman" panose="02020603050405020304" pitchFamily="18" charset="0"/>
                <a:cs typeface="Times New Roman" panose="02020603050405020304" pitchFamily="18" charset="0"/>
              </a:rPr>
              <a:t>v</a:t>
            </a:r>
            <a:endParaRPr lang="en-US" i="1" dirty="0">
              <a:solidFill>
                <a:srgbClr val="360000"/>
              </a:solidFill>
              <a:latin typeface="Times New Roman" panose="02020603050405020304" pitchFamily="18" charset="0"/>
              <a:cs typeface="Times New Roman" panose="02020603050405020304" pitchFamily="18" charset="0"/>
            </a:endParaRPr>
          </a:p>
        </p:txBody>
      </p:sp>
      <p:sp>
        <p:nvSpPr>
          <p:cNvPr id="88" name="Téglalap 87"/>
          <p:cNvSpPr/>
          <p:nvPr/>
        </p:nvSpPr>
        <p:spPr>
          <a:xfrm>
            <a:off x="8662578" y="1665884"/>
            <a:ext cx="312906" cy="400110"/>
          </a:xfrm>
          <a:prstGeom prst="rect">
            <a:avLst/>
          </a:prstGeom>
        </p:spPr>
        <p:txBody>
          <a:bodyPr wrap="none">
            <a:spAutoFit/>
          </a:bodyPr>
          <a:lstStyle/>
          <a:p>
            <a:pPr algn="ctr"/>
            <a:r>
              <a:rPr lang="en-US" i="1" dirty="0">
                <a:solidFill>
                  <a:srgbClr val="360000"/>
                </a:solidFill>
                <a:cs typeface="Times New Roman" panose="02020603050405020304" pitchFamily="18" charset="0"/>
              </a:rPr>
              <a:t>u</a:t>
            </a:r>
          </a:p>
        </p:txBody>
      </p:sp>
      <p:sp>
        <p:nvSpPr>
          <p:cNvPr id="89" name="Téglalap 88"/>
          <p:cNvSpPr/>
          <p:nvPr/>
        </p:nvSpPr>
        <p:spPr>
          <a:xfrm>
            <a:off x="6993391" y="65684"/>
            <a:ext cx="298480" cy="400110"/>
          </a:xfrm>
          <a:prstGeom prst="rect">
            <a:avLst/>
          </a:prstGeom>
        </p:spPr>
        <p:txBody>
          <a:bodyPr wrap="none">
            <a:spAutoFit/>
          </a:bodyPr>
          <a:lstStyle/>
          <a:p>
            <a:pPr algn="ctr"/>
            <a:r>
              <a:rPr lang="en-US" i="1" dirty="0">
                <a:solidFill>
                  <a:srgbClr val="360000"/>
                </a:solidFill>
                <a:cs typeface="Times New Roman" panose="02020603050405020304" pitchFamily="18" charset="0"/>
              </a:rPr>
              <a:t>v</a:t>
            </a:r>
          </a:p>
        </p:txBody>
      </p:sp>
    </p:spTree>
    <p:extLst>
      <p:ext uri="{BB962C8B-B14F-4D97-AF65-F5344CB8AC3E}">
        <p14:creationId xmlns:p14="http://schemas.microsoft.com/office/powerpoint/2010/main" val="349038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3659290" y="194852"/>
            <a:ext cx="2681724" cy="1143000"/>
          </a:xfrm>
        </p:spPr>
        <p:txBody>
          <a:bodyPr/>
          <a:lstStyle/>
          <a:p>
            <a:r>
              <a:rPr lang="en-US" dirty="0" smtClean="0">
                <a:solidFill>
                  <a:srgbClr val="FF0000"/>
                </a:solidFill>
              </a:rPr>
              <a:t>Sphere</a:t>
            </a:r>
            <a:endParaRPr lang="en-US" dirty="0">
              <a:solidFill>
                <a:srgbClr val="FF0000"/>
              </a:solidFill>
            </a:endParaRPr>
          </a:p>
        </p:txBody>
      </p:sp>
      <p:sp>
        <p:nvSpPr>
          <p:cNvPr id="6" name="Szövegdoboz 5"/>
          <p:cNvSpPr txBox="1"/>
          <p:nvPr/>
        </p:nvSpPr>
        <p:spPr>
          <a:xfrm>
            <a:off x="-10209" y="3104964"/>
            <a:ext cx="9144000" cy="3293209"/>
          </a:xfrm>
          <a:prstGeom prst="rect">
            <a:avLst/>
          </a:prstGeom>
          <a:solidFill>
            <a:schemeClr val="accent6">
              <a:lumMod val="20000"/>
              <a:lumOff val="80000"/>
            </a:schemeClr>
          </a:solidFill>
          <a:ln>
            <a:solidFill>
              <a:schemeClr val="tx1"/>
            </a:solidFill>
          </a:ln>
        </p:spPr>
        <p:txBody>
          <a:bodyPr wrap="square" rtlCol="0">
            <a:spAutoFit/>
          </a:bodyPr>
          <a:lstStyle/>
          <a:p>
            <a:r>
              <a:rPr lang="en-US" b="1" u="sng" dirty="0">
                <a:latin typeface="Courier New" panose="02070309020205020404" pitchFamily="49" charset="0"/>
                <a:cs typeface="Courier New" panose="02070309020205020404" pitchFamily="49" charset="0"/>
              </a:rPr>
              <a:t>class </a:t>
            </a:r>
            <a:r>
              <a:rPr lang="en-US" sz="2800" b="1" u="sng" dirty="0">
                <a:latin typeface="Courier New" panose="02070309020205020404" pitchFamily="49" charset="0"/>
                <a:cs typeface="Courier New" panose="02070309020205020404" pitchFamily="49" charset="0"/>
              </a:rPr>
              <a:t>Sphere</a:t>
            </a:r>
            <a:r>
              <a:rPr lang="en-US" b="1" u="sng"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public </a:t>
            </a:r>
            <a:r>
              <a:rPr lang="en-US" b="1" dirty="0" err="1" smtClean="0">
                <a:latin typeface="Courier New" panose="02070309020205020404" pitchFamily="49" charset="0"/>
                <a:cs typeface="Courier New" panose="02070309020205020404" pitchFamily="49" charset="0"/>
              </a:rPr>
              <a:t>ParamSurface</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vec3 </a:t>
            </a:r>
            <a:r>
              <a:rPr lang="en-US" b="1" dirty="0">
                <a:latin typeface="Courier New" panose="02070309020205020404" pitchFamily="49" charset="0"/>
                <a:cs typeface="Courier New" panose="02070309020205020404" pitchFamily="49" charset="0"/>
              </a:rPr>
              <a:t>center;</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float </a:t>
            </a:r>
            <a:r>
              <a:rPr lang="en-US" b="1" dirty="0">
                <a:latin typeface="Courier New" panose="02070309020205020404" pitchFamily="49" charset="0"/>
                <a:cs typeface="Courier New" panose="02070309020205020404" pitchFamily="49" charset="0"/>
              </a:rPr>
              <a:t>radius;</a:t>
            </a:r>
          </a:p>
          <a:p>
            <a:r>
              <a:rPr lang="en-US" b="1" dirty="0">
                <a:latin typeface="Courier New" panose="02070309020205020404" pitchFamily="49" charset="0"/>
                <a:cs typeface="Courier New" panose="02070309020205020404" pitchFamily="49" charset="0"/>
              </a:rPr>
              <a:t>public</a:t>
            </a:r>
            <a:r>
              <a:rPr lang="en-US" b="1" dirty="0" smtClean="0">
                <a:latin typeface="Courier New" panose="02070309020205020404" pitchFamily="49" charset="0"/>
                <a:cs typeface="Courier New" panose="02070309020205020404" pitchFamily="49" charset="0"/>
              </a:rPr>
              <a:t>:</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void </a:t>
            </a:r>
            <a:r>
              <a:rPr lang="en-US" b="1" dirty="0" err="1">
                <a:latin typeface="Courier New" panose="02070309020205020404" pitchFamily="49" charset="0"/>
                <a:cs typeface="Courier New" panose="02070309020205020404" pitchFamily="49" charset="0"/>
              </a:rPr>
              <a:t>eval</a:t>
            </a:r>
            <a:r>
              <a:rPr lang="en-US" b="1" dirty="0">
                <a:latin typeface="Courier New" panose="02070309020205020404" pitchFamily="49" charset="0"/>
                <a:cs typeface="Courier New" panose="02070309020205020404" pitchFamily="49" charset="0"/>
              </a:rPr>
              <a:t>(float u, float v, vec3&amp; </a:t>
            </a:r>
            <a:r>
              <a:rPr lang="en-US" b="1" dirty="0" err="1" smtClean="0">
                <a:latin typeface="Courier New" panose="02070309020205020404" pitchFamily="49" charset="0"/>
                <a:cs typeface="Courier New" panose="02070309020205020404" pitchFamily="49" charset="0"/>
              </a:rPr>
              <a:t>po</a:t>
            </a:r>
            <a:r>
              <a:rPr lang="hu-HU" b="1" dirty="0" smtClean="0">
                <a:latin typeface="Courier New" panose="02070309020205020404" pitchFamily="49" charset="0"/>
                <a:cs typeface="Courier New" panose="02070309020205020404" pitchFamily="49" charset="0"/>
              </a:rPr>
              <a:t>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vec3&amp; normal){</a:t>
            </a:r>
          </a:p>
          <a:p>
            <a:r>
              <a:rPr lang="hu-HU" b="1" dirty="0" smtClean="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float</a:t>
            </a:r>
            <a:r>
              <a:rPr lang="hu-HU" b="1" dirty="0" smtClean="0">
                <a:latin typeface="Courier New" panose="02070309020205020404" pitchFamily="49" charset="0"/>
                <a:cs typeface="Courier New" panose="02070309020205020404" pitchFamily="49" charset="0"/>
              </a:rPr>
              <a:t> U </a:t>
            </a:r>
            <a:r>
              <a:rPr lang="en-US" b="1" dirty="0" smtClean="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u * 2 * M_PI, V = v * M_PI;</a:t>
            </a:r>
            <a:endParaRPr lang="hu-HU" b="1" dirty="0">
              <a:latin typeface="Courier New" panose="02070309020205020404" pitchFamily="49" charset="0"/>
              <a:cs typeface="Courier New" panose="02070309020205020404" pitchFamily="49" charset="0"/>
            </a:endParaRPr>
          </a:p>
          <a:p>
            <a:r>
              <a:rPr lang="hu-HU" b="1" dirty="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normal</a:t>
            </a:r>
            <a:r>
              <a:rPr lang="es-ES" b="1" dirty="0" smtClean="0">
                <a:latin typeface="Courier New" panose="02070309020205020404" pitchFamily="49" charset="0"/>
                <a:cs typeface="Courier New" panose="02070309020205020404" pitchFamily="49" charset="0"/>
              </a:rPr>
              <a:t> </a:t>
            </a:r>
            <a:r>
              <a:rPr lang="es-ES"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vec3(cos(U)*sin(V),</a:t>
            </a:r>
            <a:r>
              <a:rPr lang="hu-HU" sz="1400" b="1" dirty="0">
                <a:latin typeface="Courier New" panose="02070309020205020404" pitchFamily="49" charset="0"/>
                <a:cs typeface="Courier New" panose="02070309020205020404" pitchFamily="49" charset="0"/>
              </a:rPr>
              <a:t> </a:t>
            </a:r>
            <a:r>
              <a:rPr lang="es-ES" b="1" dirty="0" smtClean="0">
                <a:latin typeface="Courier New" panose="02070309020205020404" pitchFamily="49" charset="0"/>
                <a:cs typeface="Courier New" panose="02070309020205020404" pitchFamily="49" charset="0"/>
              </a:rPr>
              <a:t>sin(U)*sin(V),</a:t>
            </a:r>
            <a:r>
              <a:rPr lang="hu-HU" sz="1400"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cos(V));</a:t>
            </a:r>
            <a:endParaRPr lang="en-US" b="1" dirty="0">
              <a:latin typeface="Courier New" panose="02070309020205020404" pitchFamily="49" charset="0"/>
              <a:cs typeface="Courier New" panose="02070309020205020404" pitchFamily="49" charset="0"/>
            </a:endParaRPr>
          </a:p>
          <a:p>
            <a:r>
              <a:rPr lang="hu-HU" b="1" dirty="0">
                <a:latin typeface="Courier New" panose="02070309020205020404" pitchFamily="49" charset="0"/>
                <a:cs typeface="Courier New" panose="02070309020205020404" pitchFamily="49" charset="0"/>
              </a:rPr>
              <a:t>      </a:t>
            </a:r>
            <a:r>
              <a:rPr lang="hu-HU" b="1" dirty="0" err="1" smtClean="0">
                <a:latin typeface="Courier New" panose="02070309020205020404" pitchFamily="49" charset="0"/>
                <a:cs typeface="Courier New" panose="02070309020205020404" pitchFamily="49" charset="0"/>
              </a:rPr>
              <a:t>pos</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v</a:t>
            </a:r>
            <a:r>
              <a:rPr lang="hu-HU" b="1" dirty="0" err="1" smtClean="0">
                <a:latin typeface="Courier New" panose="02070309020205020404" pitchFamily="49" charset="0"/>
                <a:cs typeface="Courier New" panose="02070309020205020404" pitchFamily="49" charset="0"/>
              </a:rPr>
              <a:t>d.norm</a:t>
            </a:r>
            <a:r>
              <a:rPr lang="hu-HU"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radius + center;</a:t>
            </a:r>
          </a:p>
          <a:p>
            <a:r>
              <a:rPr lang="hu-HU" b="1" dirty="0" smtClean="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a:t>
            </a:r>
          </a:p>
        </p:txBody>
      </p:sp>
      <mc:AlternateContent xmlns:mc="http://schemas.openxmlformats.org/markup-compatibility/2006" xmlns:a14="http://schemas.microsoft.com/office/drawing/2010/main">
        <mc:Choice Requires="a14">
          <p:sp>
            <p:nvSpPr>
              <p:cNvPr id="7" name="Szövegdoboz 6"/>
              <p:cNvSpPr txBox="1"/>
              <p:nvPr/>
            </p:nvSpPr>
            <p:spPr>
              <a:xfrm>
                <a:off x="179512" y="224644"/>
                <a:ext cx="3492388" cy="1371786"/>
              </a:xfrm>
              <a:prstGeom prst="rect">
                <a:avLst/>
              </a:prstGeom>
              <a:solidFill>
                <a:schemeClr val="bg2"/>
              </a:solidFill>
              <a:ln>
                <a:solidFill>
                  <a:schemeClr val="tx1"/>
                </a:solidFill>
              </a:ln>
            </p:spPr>
            <p:txBody>
              <a:bodyPr wrap="square" rtlCol="0">
                <a:spAutoFit/>
              </a:bodyPr>
              <a:lstStyle/>
              <a:p>
                <a14:m>
                  <m:oMath xmlns:m="http://schemas.openxmlformats.org/officeDocument/2006/math">
                    <m:r>
                      <a:rPr lang="en-US" b="0" i="1" smtClean="0">
                        <a:latin typeface="Cambria Math"/>
                      </a:rPr>
                      <m:t>𝑥</m:t>
                    </m:r>
                    <m:d>
                      <m:dPr>
                        <m:ctrlPr>
                          <a:rPr lang="en-US" b="0" i="1" smtClean="0">
                            <a:latin typeface="Cambria Math"/>
                          </a:rPr>
                        </m:ctrlPr>
                      </m:dPr>
                      <m:e>
                        <m:r>
                          <a:rPr lang="en-US" b="0" i="1" smtClean="0">
                            <a:latin typeface="Cambria Math"/>
                          </a:rPr>
                          <m:t>𝑈</m:t>
                        </m:r>
                        <m:r>
                          <a:rPr lang="en-US" b="0" i="1" smtClean="0">
                            <a:latin typeface="Cambria Math"/>
                          </a:rPr>
                          <m:t>,</m:t>
                        </m:r>
                        <m:r>
                          <a:rPr lang="en-US" b="0" i="1" smtClean="0">
                            <a:latin typeface="Cambria Math"/>
                          </a:rPr>
                          <m:t>𝑉</m:t>
                        </m:r>
                      </m:e>
                    </m:d>
                    <m:r>
                      <a:rPr lang="en-US" b="0" i="1" smtClean="0">
                        <a:latin typeface="Cambria Math"/>
                      </a:rPr>
                      <m:t>=</m:t>
                    </m:r>
                    <m:sSub>
                      <m:sSubPr>
                        <m:ctrlPr>
                          <a:rPr lang="en-US" b="0" i="1" smtClean="0">
                            <a:latin typeface="Cambria Math"/>
                          </a:rPr>
                        </m:ctrlPr>
                      </m:sSubPr>
                      <m:e>
                        <m:r>
                          <a:rPr lang="hu-HU" b="0" i="1" smtClean="0">
                            <a:latin typeface="Cambria Math"/>
                          </a:rPr>
                          <m:t>𝑐</m:t>
                        </m:r>
                      </m:e>
                      <m:sub>
                        <m:r>
                          <a:rPr lang="hu-HU" b="0" i="1" smtClean="0">
                            <a:latin typeface="Cambria Math"/>
                          </a:rPr>
                          <m:t>𝑥</m:t>
                        </m:r>
                      </m:sub>
                    </m:sSub>
                    <m:r>
                      <a:rPr lang="hu-HU" b="0" i="1" smtClean="0">
                        <a:latin typeface="Cambria Math"/>
                      </a:rPr>
                      <m:t>+</m:t>
                    </m:r>
                    <m:r>
                      <a:rPr lang="hu-HU" b="0" i="1" smtClean="0">
                        <a:latin typeface="Cambria Math"/>
                      </a:rPr>
                      <m:t>𝑟</m:t>
                    </m:r>
                    <m:r>
                      <m:rPr>
                        <m:sty m:val="p"/>
                      </m:rPr>
                      <a:rPr lang="en-US">
                        <a:latin typeface="Cambria Math"/>
                      </a:rPr>
                      <m:t>cos</m:t>
                    </m:r>
                    <m:d>
                      <m:dPr>
                        <m:ctrlPr>
                          <a:rPr lang="en-US" i="1">
                            <a:latin typeface="Cambria Math"/>
                          </a:rPr>
                        </m:ctrlPr>
                      </m:dPr>
                      <m:e>
                        <m:r>
                          <a:rPr lang="en-US" i="1">
                            <a:latin typeface="Cambria Math"/>
                          </a:rPr>
                          <m:t>𝑈</m:t>
                        </m:r>
                      </m:e>
                    </m:d>
                    <m:r>
                      <m:rPr>
                        <m:sty m:val="p"/>
                      </m:rPr>
                      <a:rPr lang="en-US">
                        <a:latin typeface="Cambria Math"/>
                      </a:rPr>
                      <m:t>sin</m:t>
                    </m:r>
                    <m:d>
                      <m:dPr>
                        <m:ctrlPr>
                          <a:rPr lang="en-US" i="1">
                            <a:latin typeface="Cambria Math"/>
                          </a:rPr>
                        </m:ctrlPr>
                      </m:dPr>
                      <m:e>
                        <m:r>
                          <a:rPr lang="en-US" i="1">
                            <a:latin typeface="Cambria Math"/>
                          </a:rPr>
                          <m:t>𝑉</m:t>
                        </m:r>
                      </m:e>
                    </m:d>
                  </m:oMath>
                </a14:m>
                <a:r>
                  <a:rPr lang="hu-HU" b="0" dirty="0" smtClean="0"/>
                  <a:t> </a:t>
                </a:r>
                <a:r>
                  <a:rPr lang="hu-HU" b="0" i="1" dirty="0" smtClean="0"/>
                  <a:t>y</a:t>
                </a:r>
                <a14:m>
                  <m:oMath xmlns:m="http://schemas.openxmlformats.org/officeDocument/2006/math">
                    <m:d>
                      <m:dPr>
                        <m:ctrlPr>
                          <a:rPr lang="en-US" i="1">
                            <a:latin typeface="Cambria Math"/>
                          </a:rPr>
                        </m:ctrlPr>
                      </m:dPr>
                      <m:e>
                        <m:r>
                          <a:rPr lang="en-US" i="1">
                            <a:latin typeface="Cambria Math"/>
                          </a:rPr>
                          <m:t>𝑈</m:t>
                        </m:r>
                        <m:r>
                          <a:rPr lang="en-US" i="1">
                            <a:latin typeface="Cambria Math"/>
                          </a:rPr>
                          <m:t>,</m:t>
                        </m:r>
                        <m:r>
                          <a:rPr lang="en-US" i="1">
                            <a:latin typeface="Cambria Math"/>
                          </a:rPr>
                          <m:t>𝑉</m:t>
                        </m:r>
                      </m:e>
                    </m:d>
                    <m:r>
                      <a:rPr lang="en-US" i="1">
                        <a:latin typeface="Cambria Math"/>
                      </a:rPr>
                      <m:t>=</m:t>
                    </m:r>
                    <m:sSub>
                      <m:sSubPr>
                        <m:ctrlPr>
                          <a:rPr lang="en-US" i="1">
                            <a:latin typeface="Cambria Math"/>
                          </a:rPr>
                        </m:ctrlPr>
                      </m:sSubPr>
                      <m:e>
                        <m:r>
                          <a:rPr lang="hu-HU" i="1">
                            <a:latin typeface="Cambria Math"/>
                          </a:rPr>
                          <m:t>𝑐</m:t>
                        </m:r>
                      </m:e>
                      <m:sub>
                        <m:r>
                          <a:rPr lang="hu-HU" b="0" i="1" smtClean="0">
                            <a:latin typeface="Cambria Math"/>
                          </a:rPr>
                          <m:t>𝑦</m:t>
                        </m:r>
                      </m:sub>
                    </m:sSub>
                    <m:r>
                      <a:rPr lang="hu-HU" i="1">
                        <a:latin typeface="Cambria Math"/>
                      </a:rPr>
                      <m:t>+</m:t>
                    </m:r>
                    <m:r>
                      <a:rPr lang="hu-HU" i="1">
                        <a:latin typeface="Cambria Math"/>
                      </a:rPr>
                      <m:t>𝑟</m:t>
                    </m:r>
                    <m:r>
                      <m:rPr>
                        <m:sty m:val="p"/>
                      </m:rPr>
                      <a:rPr lang="hu-HU" b="0" i="0" smtClean="0">
                        <a:latin typeface="Cambria Math"/>
                      </a:rPr>
                      <m:t>sin</m:t>
                    </m:r>
                    <m:d>
                      <m:dPr>
                        <m:ctrlPr>
                          <a:rPr lang="en-US" i="1">
                            <a:latin typeface="Cambria Math"/>
                          </a:rPr>
                        </m:ctrlPr>
                      </m:dPr>
                      <m:e>
                        <m:r>
                          <a:rPr lang="en-US" i="1">
                            <a:latin typeface="Cambria Math"/>
                          </a:rPr>
                          <m:t>𝑈</m:t>
                        </m:r>
                      </m:e>
                    </m:d>
                    <m:r>
                      <m:rPr>
                        <m:sty m:val="p"/>
                      </m:rPr>
                      <a:rPr lang="en-US">
                        <a:latin typeface="Cambria Math"/>
                      </a:rPr>
                      <m:t>sin</m:t>
                    </m:r>
                    <m:d>
                      <m:dPr>
                        <m:ctrlPr>
                          <a:rPr lang="en-US" i="1">
                            <a:latin typeface="Cambria Math"/>
                          </a:rPr>
                        </m:ctrlPr>
                      </m:dPr>
                      <m:e>
                        <m:r>
                          <a:rPr lang="en-US" i="1">
                            <a:latin typeface="Cambria Math"/>
                          </a:rPr>
                          <m:t>𝑉</m:t>
                        </m:r>
                      </m:e>
                    </m:d>
                  </m:oMath>
                </a14:m>
                <a:endParaRPr lang="en-US" dirty="0"/>
              </a:p>
              <a:p>
                <a14:m>
                  <m:oMath xmlns:m="http://schemas.openxmlformats.org/officeDocument/2006/math">
                    <m:r>
                      <a:rPr lang="en-US" b="0" i="1" smtClean="0">
                        <a:latin typeface="Cambria Math"/>
                      </a:rPr>
                      <m:t>𝑧</m:t>
                    </m:r>
                    <m:d>
                      <m:dPr>
                        <m:ctrlPr>
                          <a:rPr lang="en-US" i="1">
                            <a:latin typeface="Cambria Math"/>
                          </a:rPr>
                        </m:ctrlPr>
                      </m:dPr>
                      <m:e>
                        <m:r>
                          <a:rPr lang="en-US" b="0" i="1" smtClean="0">
                            <a:latin typeface="Cambria Math"/>
                          </a:rPr>
                          <m:t>𝑈</m:t>
                        </m:r>
                        <m:r>
                          <a:rPr lang="en-US" i="1">
                            <a:latin typeface="Cambria Math"/>
                          </a:rPr>
                          <m:t>,</m:t>
                        </m:r>
                        <m:r>
                          <a:rPr lang="en-US" b="0" i="1" smtClean="0">
                            <a:latin typeface="Cambria Math"/>
                          </a:rPr>
                          <m:t>𝑉</m:t>
                        </m:r>
                      </m:e>
                    </m:d>
                    <m:r>
                      <a:rPr lang="en-US" i="1">
                        <a:latin typeface="Cambria Math"/>
                      </a:rPr>
                      <m:t>=</m:t>
                    </m:r>
                    <m:sSub>
                      <m:sSubPr>
                        <m:ctrlPr>
                          <a:rPr lang="en-US" i="1">
                            <a:latin typeface="Cambria Math"/>
                          </a:rPr>
                        </m:ctrlPr>
                      </m:sSubPr>
                      <m:e>
                        <m:r>
                          <a:rPr lang="hu-HU" i="1">
                            <a:latin typeface="Cambria Math"/>
                          </a:rPr>
                          <m:t>𝑐</m:t>
                        </m:r>
                      </m:e>
                      <m:sub>
                        <m:r>
                          <a:rPr lang="en-US" b="0" i="1" smtClean="0">
                            <a:latin typeface="Cambria Math"/>
                          </a:rPr>
                          <m:t>𝑧</m:t>
                        </m:r>
                      </m:sub>
                    </m:sSub>
                    <m:r>
                      <a:rPr lang="hu-HU" i="1">
                        <a:latin typeface="Cambria Math"/>
                      </a:rPr>
                      <m:t>+</m:t>
                    </m:r>
                    <m:r>
                      <a:rPr lang="en-US" i="1">
                        <a:latin typeface="Cambria Math"/>
                      </a:rPr>
                      <m:t>𝑟</m:t>
                    </m:r>
                    <m:r>
                      <m:rPr>
                        <m:sty m:val="p"/>
                      </m:rPr>
                      <a:rPr lang="hu-HU" b="0" i="0" smtClean="0">
                        <a:latin typeface="Cambria Math"/>
                      </a:rPr>
                      <m:t>cos</m:t>
                    </m:r>
                    <m:d>
                      <m:dPr>
                        <m:ctrlPr>
                          <a:rPr lang="en-US" i="1">
                            <a:latin typeface="Cambria Math"/>
                          </a:rPr>
                        </m:ctrlPr>
                      </m:dPr>
                      <m:e>
                        <m:r>
                          <a:rPr lang="hu-HU" b="0" i="1" smtClean="0">
                            <a:latin typeface="Cambria Math"/>
                          </a:rPr>
                          <m:t>𝑉</m:t>
                        </m:r>
                      </m:e>
                    </m:d>
                    <m:r>
                      <a:rPr lang="hu-HU" b="0" i="1" smtClean="0">
                        <a:latin typeface="Cambria Math"/>
                      </a:rPr>
                      <m:t> </m:t>
                    </m:r>
                  </m:oMath>
                </a14:m>
                <a:r>
                  <a:rPr lang="en-US" b="0" i="1" dirty="0" smtClean="0">
                    <a:latin typeface="Cambria Math"/>
                  </a:rPr>
                  <a:t> </a:t>
                </a:r>
              </a:p>
              <a:p>
                <a14:m>
                  <m:oMath xmlns:m="http://schemas.openxmlformats.org/officeDocument/2006/math">
                    <m:r>
                      <a:rPr lang="hu-HU" b="0" i="1" smtClean="0">
                        <a:latin typeface="Cambria Math"/>
                      </a:rPr>
                      <m:t>𝑈</m:t>
                    </m:r>
                    <m:r>
                      <a:rPr lang="hu-HU" b="0" i="1" smtClean="0">
                        <a:latin typeface="Cambria Math"/>
                        <a:ea typeface="Cambria Math"/>
                      </a:rPr>
                      <m:t>∈</m:t>
                    </m:r>
                    <m:d>
                      <m:dPr>
                        <m:begChr m:val="["/>
                        <m:endChr m:val="]"/>
                        <m:ctrlPr>
                          <a:rPr lang="en-US" b="0" i="1" smtClean="0">
                            <a:latin typeface="Cambria Math"/>
                            <a:ea typeface="Cambria Math"/>
                          </a:rPr>
                        </m:ctrlPr>
                      </m:dPr>
                      <m:e>
                        <m:r>
                          <a:rPr lang="en-US" b="0" i="1" smtClean="0">
                            <a:latin typeface="Cambria Math"/>
                            <a:ea typeface="Cambria Math"/>
                          </a:rPr>
                          <m:t>0,2</m:t>
                        </m:r>
                        <m:r>
                          <a:rPr lang="en-US" b="0" i="1" smtClean="0">
                            <a:latin typeface="Cambria Math"/>
                            <a:ea typeface="Cambria Math"/>
                          </a:rPr>
                          <m:t>𝜋</m:t>
                        </m:r>
                      </m:e>
                    </m:d>
                    <m:r>
                      <a:rPr lang="en-US" b="0" i="1" smtClean="0">
                        <a:latin typeface="Cambria Math"/>
                        <a:ea typeface="Cambria Math"/>
                      </a:rPr>
                      <m:t>,   </m:t>
                    </m:r>
                    <m:r>
                      <a:rPr lang="en-US" b="0" i="1" smtClean="0">
                        <a:latin typeface="Cambria Math"/>
                        <a:ea typeface="Cambria Math"/>
                      </a:rPr>
                      <m:t>𝑉</m:t>
                    </m:r>
                  </m:oMath>
                </a14:m>
                <a:r>
                  <a:rPr lang="en-US" dirty="0" smtClean="0"/>
                  <a:t> </a:t>
                </a:r>
                <a14:m>
                  <m:oMath xmlns:m="http://schemas.openxmlformats.org/officeDocument/2006/math">
                    <m:r>
                      <a:rPr lang="hu-HU" i="1">
                        <a:latin typeface="Cambria Math"/>
                        <a:ea typeface="Cambria Math"/>
                      </a:rPr>
                      <m:t>∈</m:t>
                    </m:r>
                    <m:d>
                      <m:dPr>
                        <m:begChr m:val="["/>
                        <m:endChr m:val="]"/>
                        <m:ctrlPr>
                          <a:rPr lang="en-US" i="1">
                            <a:latin typeface="Cambria Math"/>
                            <a:ea typeface="Cambria Math"/>
                          </a:rPr>
                        </m:ctrlPr>
                      </m:dPr>
                      <m:e>
                        <m:r>
                          <a:rPr lang="en-US" i="1">
                            <a:latin typeface="Cambria Math"/>
                            <a:ea typeface="Cambria Math"/>
                          </a:rPr>
                          <m:t>0,</m:t>
                        </m:r>
                        <m:r>
                          <a:rPr lang="en-US" i="1">
                            <a:latin typeface="Cambria Math"/>
                            <a:ea typeface="Cambria Math"/>
                          </a:rPr>
                          <m:t>𝜋</m:t>
                        </m:r>
                      </m:e>
                    </m:d>
                  </m:oMath>
                </a14:m>
                <a:r>
                  <a:rPr lang="en-US" dirty="0" smtClean="0"/>
                  <a:t>  </a:t>
                </a:r>
                <a:endParaRPr lang="en-US" dirty="0"/>
              </a:p>
            </p:txBody>
          </p:sp>
        </mc:Choice>
        <mc:Fallback xmlns="">
          <p:sp>
            <p:nvSpPr>
              <p:cNvPr id="7" name="Szövegdoboz 6"/>
              <p:cNvSpPr txBox="1">
                <a:spLocks noRot="1" noChangeAspect="1" noMove="1" noResize="1" noEditPoints="1" noAdjustHandles="1" noChangeArrowheads="1" noChangeShapeType="1" noTextEdit="1"/>
              </p:cNvSpPr>
              <p:nvPr/>
            </p:nvSpPr>
            <p:spPr>
              <a:xfrm>
                <a:off x="179512" y="224644"/>
                <a:ext cx="3492388" cy="1371786"/>
              </a:xfrm>
              <a:prstGeom prst="rect">
                <a:avLst/>
              </a:prstGeom>
              <a:blipFill rotWithShape="1">
                <a:blip r:embed="rId3"/>
                <a:stretch>
                  <a:fillRect l="-1565"/>
                </a:stretch>
              </a:blipFill>
              <a:ln>
                <a:solidFill>
                  <a:schemeClr val="tx1"/>
                </a:solidFill>
              </a:ln>
            </p:spPr>
            <p:txBody>
              <a:bodyPr/>
              <a:lstStyle/>
              <a:p>
                <a:r>
                  <a:rPr lang="en-US">
                    <a:noFill/>
                  </a:rPr>
                  <a:t> </a:t>
                </a:r>
              </a:p>
            </p:txBody>
          </p:sp>
        </mc:Fallback>
      </mc:AlternateContent>
      <p:sp>
        <p:nvSpPr>
          <p:cNvPr id="8" name="Ellipszis 7"/>
          <p:cNvSpPr/>
          <p:nvPr/>
        </p:nvSpPr>
        <p:spPr>
          <a:xfrm>
            <a:off x="6287111" y="152636"/>
            <a:ext cx="2536725" cy="249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Egyenes összekötő nyíllal 8"/>
          <p:cNvCxnSpPr/>
          <p:nvPr/>
        </p:nvCxnSpPr>
        <p:spPr>
          <a:xfrm flipH="1">
            <a:off x="6447572" y="1378276"/>
            <a:ext cx="1080120" cy="9001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Egyenes összekötő nyíllal 9"/>
          <p:cNvCxnSpPr/>
          <p:nvPr/>
        </p:nvCxnSpPr>
        <p:spPr>
          <a:xfrm flipV="1">
            <a:off x="7527692" y="10124"/>
            <a:ext cx="0" cy="137881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Egyenes összekötő nyíllal 10"/>
          <p:cNvCxnSpPr/>
          <p:nvPr/>
        </p:nvCxnSpPr>
        <p:spPr>
          <a:xfrm>
            <a:off x="7517348" y="1385514"/>
            <a:ext cx="1522512" cy="1432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églalap 11"/>
          <p:cNvSpPr/>
          <p:nvPr/>
        </p:nvSpPr>
        <p:spPr>
          <a:xfrm>
            <a:off x="6159540" y="2068739"/>
            <a:ext cx="320921" cy="461665"/>
          </a:xfrm>
          <a:prstGeom prst="rect">
            <a:avLst/>
          </a:prstGeom>
        </p:spPr>
        <p:txBody>
          <a:bodyPr wrap="none">
            <a:spAutoFit/>
          </a:bodyPr>
          <a:lstStyle/>
          <a:p>
            <a:r>
              <a:rPr lang="en-US" altLang="hu-HU" i="1" dirty="0"/>
              <a:t>x</a:t>
            </a:r>
            <a:endParaRPr lang="en-US" dirty="0"/>
          </a:p>
        </p:txBody>
      </p:sp>
      <p:sp>
        <p:nvSpPr>
          <p:cNvPr id="13" name="Téglalap 12"/>
          <p:cNvSpPr/>
          <p:nvPr/>
        </p:nvSpPr>
        <p:spPr>
          <a:xfrm>
            <a:off x="8790946" y="1366301"/>
            <a:ext cx="320922" cy="461665"/>
          </a:xfrm>
          <a:prstGeom prst="rect">
            <a:avLst/>
          </a:prstGeom>
        </p:spPr>
        <p:txBody>
          <a:bodyPr wrap="none">
            <a:spAutoFit/>
          </a:bodyPr>
          <a:lstStyle/>
          <a:p>
            <a:r>
              <a:rPr lang="hu-HU" i="1" dirty="0"/>
              <a:t>y</a:t>
            </a:r>
            <a:endParaRPr lang="en-US" dirty="0"/>
          </a:p>
        </p:txBody>
      </p:sp>
      <p:cxnSp>
        <p:nvCxnSpPr>
          <p:cNvPr id="14" name="Egyenes összekötő 13"/>
          <p:cNvCxnSpPr>
            <a:endCxn id="15" idx="2"/>
          </p:cNvCxnSpPr>
          <p:nvPr/>
        </p:nvCxnSpPr>
        <p:spPr>
          <a:xfrm flipV="1">
            <a:off x="7527692" y="728312"/>
            <a:ext cx="397542" cy="6606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llipszis 14"/>
          <p:cNvSpPr/>
          <p:nvPr/>
        </p:nvSpPr>
        <p:spPr>
          <a:xfrm>
            <a:off x="7925234" y="654412"/>
            <a:ext cx="106514" cy="147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gyenes összekötő 15"/>
          <p:cNvCxnSpPr/>
          <p:nvPr/>
        </p:nvCxnSpPr>
        <p:spPr>
          <a:xfrm flipV="1">
            <a:off x="7978491" y="802213"/>
            <a:ext cx="0" cy="9933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Egyenes összekötő 16"/>
          <p:cNvCxnSpPr/>
          <p:nvPr/>
        </p:nvCxnSpPr>
        <p:spPr>
          <a:xfrm flipH="1" flipV="1">
            <a:off x="7527693" y="1388941"/>
            <a:ext cx="450798" cy="40657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Egyenes összekötő 17"/>
          <p:cNvCxnSpPr/>
          <p:nvPr/>
        </p:nvCxnSpPr>
        <p:spPr>
          <a:xfrm flipH="1" flipV="1">
            <a:off x="7517348" y="292958"/>
            <a:ext cx="433098" cy="40657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Téglalap 18"/>
          <p:cNvSpPr/>
          <p:nvPr/>
        </p:nvSpPr>
        <p:spPr>
          <a:xfrm>
            <a:off x="7478829" y="663100"/>
            <a:ext cx="341760" cy="400110"/>
          </a:xfrm>
          <a:prstGeom prst="rect">
            <a:avLst/>
          </a:prstGeom>
        </p:spPr>
        <p:txBody>
          <a:bodyPr wrap="none">
            <a:spAutoFit/>
          </a:bodyPr>
          <a:lstStyle/>
          <a:p>
            <a:r>
              <a:rPr lang="en-US" i="1" dirty="0" smtClean="0">
                <a:sym typeface="Symbol"/>
              </a:rPr>
              <a:t>V</a:t>
            </a:r>
            <a:endParaRPr lang="en-US" i="1" dirty="0"/>
          </a:p>
        </p:txBody>
      </p:sp>
      <p:sp>
        <p:nvSpPr>
          <p:cNvPr id="20" name="Téglalap 19"/>
          <p:cNvSpPr/>
          <p:nvPr/>
        </p:nvSpPr>
        <p:spPr>
          <a:xfrm>
            <a:off x="7311668" y="1366301"/>
            <a:ext cx="370614" cy="400110"/>
          </a:xfrm>
          <a:prstGeom prst="rect">
            <a:avLst/>
          </a:prstGeom>
        </p:spPr>
        <p:txBody>
          <a:bodyPr wrap="none">
            <a:spAutoFit/>
          </a:bodyPr>
          <a:lstStyle/>
          <a:p>
            <a:r>
              <a:rPr lang="en-US" i="1" dirty="0" smtClean="0">
                <a:sym typeface="Symbol"/>
              </a:rPr>
              <a:t>U</a:t>
            </a:r>
            <a:endParaRPr lang="en-US" i="1" dirty="0"/>
          </a:p>
        </p:txBody>
      </p:sp>
      <p:cxnSp>
        <p:nvCxnSpPr>
          <p:cNvPr id="21" name="Egyenes összekötő 20"/>
          <p:cNvCxnSpPr/>
          <p:nvPr/>
        </p:nvCxnSpPr>
        <p:spPr>
          <a:xfrm flipH="1">
            <a:off x="6987632" y="1827345"/>
            <a:ext cx="1002366" cy="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 name="Egyenes összekötő 21"/>
          <p:cNvCxnSpPr/>
          <p:nvPr/>
        </p:nvCxnSpPr>
        <p:spPr>
          <a:xfrm flipH="1">
            <a:off x="7989998" y="1388941"/>
            <a:ext cx="501183" cy="43840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Téglalap 22"/>
          <p:cNvSpPr/>
          <p:nvPr/>
        </p:nvSpPr>
        <p:spPr>
          <a:xfrm>
            <a:off x="6461636" y="680496"/>
            <a:ext cx="853119" cy="400110"/>
          </a:xfrm>
          <a:prstGeom prst="rect">
            <a:avLst/>
          </a:prstGeom>
        </p:spPr>
        <p:txBody>
          <a:bodyPr wrap="none">
            <a:spAutoFit/>
          </a:bodyPr>
          <a:lstStyle/>
          <a:p>
            <a:r>
              <a:rPr lang="en-US" altLang="hu-HU" dirty="0" smtClean="0"/>
              <a:t>cos(</a:t>
            </a:r>
            <a:r>
              <a:rPr lang="en-US" i="1" dirty="0" smtClean="0">
                <a:sym typeface="Symbol"/>
              </a:rPr>
              <a:t>V</a:t>
            </a:r>
            <a:r>
              <a:rPr lang="en-US" dirty="0">
                <a:sym typeface="Symbol"/>
              </a:rPr>
              <a:t>)</a:t>
            </a:r>
            <a:endParaRPr lang="en-US" i="1" dirty="0"/>
          </a:p>
        </p:txBody>
      </p:sp>
      <p:sp>
        <p:nvSpPr>
          <p:cNvPr id="24" name="Téglalap 23"/>
          <p:cNvSpPr/>
          <p:nvPr/>
        </p:nvSpPr>
        <p:spPr>
          <a:xfrm>
            <a:off x="7330262" y="1919961"/>
            <a:ext cx="809837" cy="400110"/>
          </a:xfrm>
          <a:prstGeom prst="rect">
            <a:avLst/>
          </a:prstGeom>
        </p:spPr>
        <p:txBody>
          <a:bodyPr wrap="none">
            <a:spAutoFit/>
          </a:bodyPr>
          <a:lstStyle/>
          <a:p>
            <a:r>
              <a:rPr lang="en-US" altLang="hu-HU" dirty="0" smtClean="0"/>
              <a:t>s</a:t>
            </a:r>
            <a:r>
              <a:rPr lang="hu-HU" altLang="hu-HU" dirty="0" err="1" smtClean="0"/>
              <a:t>in</a:t>
            </a:r>
            <a:r>
              <a:rPr lang="en-US" altLang="hu-HU" dirty="0" smtClean="0"/>
              <a:t>(</a:t>
            </a:r>
            <a:r>
              <a:rPr lang="en-US" i="1" dirty="0" smtClean="0">
                <a:sym typeface="Symbol"/>
              </a:rPr>
              <a:t>V</a:t>
            </a:r>
            <a:r>
              <a:rPr lang="en-US" dirty="0" smtClean="0">
                <a:sym typeface="Symbol"/>
              </a:rPr>
              <a:t>)</a:t>
            </a:r>
            <a:endParaRPr lang="en-US" dirty="0"/>
          </a:p>
        </p:txBody>
      </p:sp>
      <p:cxnSp>
        <p:nvCxnSpPr>
          <p:cNvPr id="25" name="Egyenes összekötő nyíllal 24"/>
          <p:cNvCxnSpPr/>
          <p:nvPr/>
        </p:nvCxnSpPr>
        <p:spPr>
          <a:xfrm flipV="1">
            <a:off x="7527693" y="1608143"/>
            <a:ext cx="154588" cy="4182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Egyenes összekötő nyíllal 25"/>
          <p:cNvCxnSpPr>
            <a:stCxn id="23" idx="3"/>
          </p:cNvCxnSpPr>
          <p:nvPr/>
        </p:nvCxnSpPr>
        <p:spPr>
          <a:xfrm>
            <a:off x="7314755" y="880551"/>
            <a:ext cx="182220" cy="46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Szabadkézi sokszög 26"/>
          <p:cNvSpPr/>
          <p:nvPr/>
        </p:nvSpPr>
        <p:spPr>
          <a:xfrm>
            <a:off x="7527692" y="407330"/>
            <a:ext cx="93785" cy="234461"/>
          </a:xfrm>
          <a:custGeom>
            <a:avLst/>
            <a:gdLst>
              <a:gd name="connsiteX0" fmla="*/ 0 w 93785"/>
              <a:gd name="connsiteY0" fmla="*/ 140676 h 234461"/>
              <a:gd name="connsiteX1" fmla="*/ 93785 w 93785"/>
              <a:gd name="connsiteY1" fmla="*/ 234461 h 234461"/>
              <a:gd name="connsiteX2" fmla="*/ 93785 w 93785"/>
              <a:gd name="connsiteY2" fmla="*/ 0 h 234461"/>
            </a:gdLst>
            <a:ahLst/>
            <a:cxnLst>
              <a:cxn ang="0">
                <a:pos x="connsiteX0" y="connsiteY0"/>
              </a:cxn>
              <a:cxn ang="0">
                <a:pos x="connsiteX1" y="connsiteY1"/>
              </a:cxn>
              <a:cxn ang="0">
                <a:pos x="connsiteX2" y="connsiteY2"/>
              </a:cxn>
            </a:cxnLst>
            <a:rect l="l" t="t" r="r" b="b"/>
            <a:pathLst>
              <a:path w="93785" h="234461">
                <a:moveTo>
                  <a:pt x="0" y="140676"/>
                </a:moveTo>
                <a:lnTo>
                  <a:pt x="93785" y="234461"/>
                </a:lnTo>
                <a:lnTo>
                  <a:pt x="93785"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zabadkézi sokszög 27"/>
          <p:cNvSpPr/>
          <p:nvPr/>
        </p:nvSpPr>
        <p:spPr>
          <a:xfrm>
            <a:off x="7156110" y="1696868"/>
            <a:ext cx="187570" cy="128954"/>
          </a:xfrm>
          <a:custGeom>
            <a:avLst/>
            <a:gdLst>
              <a:gd name="connsiteX0" fmla="*/ 0 w 187570"/>
              <a:gd name="connsiteY0" fmla="*/ 0 h 128954"/>
              <a:gd name="connsiteX1" fmla="*/ 187570 w 187570"/>
              <a:gd name="connsiteY1" fmla="*/ 0 h 128954"/>
              <a:gd name="connsiteX2" fmla="*/ 46893 w 187570"/>
              <a:gd name="connsiteY2" fmla="*/ 128954 h 128954"/>
            </a:gdLst>
            <a:ahLst/>
            <a:cxnLst>
              <a:cxn ang="0">
                <a:pos x="connsiteX0" y="connsiteY0"/>
              </a:cxn>
              <a:cxn ang="0">
                <a:pos x="connsiteX1" y="connsiteY1"/>
              </a:cxn>
              <a:cxn ang="0">
                <a:pos x="connsiteX2" y="connsiteY2"/>
              </a:cxn>
            </a:cxnLst>
            <a:rect l="l" t="t" r="r" b="b"/>
            <a:pathLst>
              <a:path w="187570" h="128954">
                <a:moveTo>
                  <a:pt x="0" y="0"/>
                </a:moveTo>
                <a:lnTo>
                  <a:pt x="187570" y="0"/>
                </a:lnTo>
                <a:lnTo>
                  <a:pt x="46893" y="12895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églalap 28"/>
          <p:cNvSpPr/>
          <p:nvPr/>
        </p:nvSpPr>
        <p:spPr>
          <a:xfrm>
            <a:off x="7639937" y="911328"/>
            <a:ext cx="338554" cy="461665"/>
          </a:xfrm>
          <a:prstGeom prst="rect">
            <a:avLst/>
          </a:prstGeom>
        </p:spPr>
        <p:txBody>
          <a:bodyPr wrap="none">
            <a:spAutoFit/>
          </a:bodyPr>
          <a:lstStyle/>
          <a:p>
            <a:r>
              <a:rPr lang="en-US" altLang="hu-HU" dirty="0"/>
              <a:t>1</a:t>
            </a:r>
            <a:endParaRPr lang="en-US" dirty="0"/>
          </a:p>
        </p:txBody>
      </p:sp>
    </p:spTree>
    <p:extLst>
      <p:ext uri="{BB962C8B-B14F-4D97-AF65-F5344CB8AC3E}">
        <p14:creationId xmlns:p14="http://schemas.microsoft.com/office/powerpoint/2010/main" val="3377532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0" y="116632"/>
            <a:ext cx="5832140" cy="1143000"/>
          </a:xfrm>
        </p:spPr>
        <p:txBody>
          <a:bodyPr/>
          <a:lstStyle/>
          <a:p>
            <a:r>
              <a:rPr lang="en-US" dirty="0" smtClean="0">
                <a:solidFill>
                  <a:srgbClr val="FF0000"/>
                </a:solidFill>
              </a:rPr>
              <a:t>Waving flag</a:t>
            </a:r>
            <a:endParaRPr lang="en-US" dirty="0">
              <a:solidFill>
                <a:srgbClr val="FF0000"/>
              </a:solidFill>
            </a:endParaRPr>
          </a:p>
        </p:txBody>
      </p:sp>
      <p:sp>
        <p:nvSpPr>
          <p:cNvPr id="5" name="Line 5"/>
          <p:cNvSpPr>
            <a:spLocks noChangeShapeType="1"/>
          </p:cNvSpPr>
          <p:nvPr/>
        </p:nvSpPr>
        <p:spPr bwMode="auto">
          <a:xfrm>
            <a:off x="527683" y="352410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Line 6"/>
          <p:cNvSpPr>
            <a:spLocks noChangeShapeType="1"/>
          </p:cNvSpPr>
          <p:nvPr/>
        </p:nvSpPr>
        <p:spPr bwMode="auto">
          <a:xfrm flipV="1">
            <a:off x="527683" y="2914501"/>
            <a:ext cx="0" cy="10668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 name="Text Box 7"/>
          <p:cNvSpPr txBox="1">
            <a:spLocks noChangeArrowheads="1"/>
          </p:cNvSpPr>
          <p:nvPr/>
        </p:nvSpPr>
        <p:spPr bwMode="auto">
          <a:xfrm>
            <a:off x="4786946" y="3538388"/>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400" i="1"/>
              <a:t>x</a:t>
            </a:r>
          </a:p>
        </p:txBody>
      </p:sp>
      <p:sp>
        <p:nvSpPr>
          <p:cNvPr id="8" name="Rectangle 8"/>
          <p:cNvSpPr>
            <a:spLocks noChangeArrowheads="1"/>
          </p:cNvSpPr>
          <p:nvPr/>
        </p:nvSpPr>
        <p:spPr bwMode="auto">
          <a:xfrm>
            <a:off x="603883" y="2762101"/>
            <a:ext cx="303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2400" i="1"/>
              <a:t>z</a:t>
            </a:r>
            <a:endParaRPr lang="hu-HU" altLang="en-US" sz="2400" i="1"/>
          </a:p>
        </p:txBody>
      </p:sp>
      <p:sp>
        <p:nvSpPr>
          <p:cNvPr id="9" name="Text Box 9"/>
          <p:cNvSpPr txBox="1">
            <a:spLocks noChangeArrowheads="1"/>
          </p:cNvSpPr>
          <p:nvPr/>
        </p:nvSpPr>
        <p:spPr bwMode="auto">
          <a:xfrm>
            <a:off x="143508" y="4043213"/>
            <a:ext cx="9084538"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US" altLang="en-US" sz="2800" b="1" i="1" dirty="0"/>
              <a:t>r</a:t>
            </a:r>
            <a:r>
              <a:rPr lang="hu-HU" altLang="en-US" sz="2800" dirty="0"/>
              <a:t>(</a:t>
            </a:r>
            <a:r>
              <a:rPr lang="hu-HU" altLang="en-US" sz="2800" i="1" dirty="0"/>
              <a:t>u,v</a:t>
            </a:r>
            <a:r>
              <a:rPr lang="hu-HU" altLang="en-US" sz="2800" dirty="0"/>
              <a:t>) </a:t>
            </a:r>
            <a:r>
              <a:rPr lang="en-US" altLang="en-US" sz="2800" dirty="0"/>
              <a:t>= [</a:t>
            </a:r>
            <a:r>
              <a:rPr lang="en-US" altLang="en-US" sz="2800" i="1" dirty="0"/>
              <a:t>u</a:t>
            </a:r>
            <a:r>
              <a:rPr lang="hu-HU" altLang="en-US" sz="2400" dirty="0"/>
              <a:t>·</a:t>
            </a:r>
            <a:r>
              <a:rPr lang="en-US" altLang="en-US" sz="2800" i="1" dirty="0"/>
              <a:t>W</a:t>
            </a:r>
            <a:r>
              <a:rPr lang="en-US" altLang="en-US" sz="2800" dirty="0"/>
              <a:t>,    </a:t>
            </a:r>
            <a:r>
              <a:rPr lang="en-US" altLang="en-US" sz="2800" i="1" dirty="0"/>
              <a:t>v</a:t>
            </a:r>
            <a:r>
              <a:rPr lang="hu-HU" altLang="en-US" sz="2400" dirty="0"/>
              <a:t>·</a:t>
            </a:r>
            <a:r>
              <a:rPr lang="en-US" altLang="en-US" sz="2800" i="1" dirty="0"/>
              <a:t>H</a:t>
            </a:r>
            <a:r>
              <a:rPr lang="en-US" altLang="en-US" sz="2800" dirty="0"/>
              <a:t>,      sin(</a:t>
            </a:r>
            <a:r>
              <a:rPr lang="en-US" altLang="en-US" sz="2800" i="1" dirty="0"/>
              <a:t>K</a:t>
            </a:r>
            <a:r>
              <a:rPr lang="hu-HU" altLang="en-US" sz="2400" dirty="0"/>
              <a:t>·</a:t>
            </a:r>
            <a:r>
              <a:rPr lang="en-US" altLang="en-US" sz="2800" i="1" dirty="0"/>
              <a:t>u</a:t>
            </a:r>
            <a:r>
              <a:rPr lang="hu-HU" altLang="en-US" sz="2400" dirty="0"/>
              <a:t>·</a:t>
            </a:r>
            <a:r>
              <a:rPr lang="en-US" altLang="en-US" sz="2800" dirty="0" err="1"/>
              <a:t>PI+phase</a:t>
            </a:r>
            <a:r>
              <a:rPr lang="hu-HU" altLang="en-US" sz="2800" dirty="0"/>
              <a:t>)·</a:t>
            </a:r>
            <a:r>
              <a:rPr lang="en-US" altLang="en-US" sz="2800" i="1" dirty="0"/>
              <a:t>D          </a:t>
            </a:r>
            <a:r>
              <a:rPr lang="en-US" altLang="en-US" sz="2800" dirty="0"/>
              <a:t>]</a:t>
            </a:r>
          </a:p>
          <a:p>
            <a:endParaRPr lang="en-US" altLang="en-US" sz="1400" dirty="0"/>
          </a:p>
          <a:p>
            <a:endParaRPr lang="en-US" altLang="en-US" sz="2800" dirty="0"/>
          </a:p>
          <a:p>
            <a:r>
              <a:rPr lang="hu-HU" altLang="en-US" sz="2800" dirty="0">
                <a:sym typeface="Symbol" pitchFamily="18" charset="2"/>
              </a:rPr>
              <a:t></a:t>
            </a:r>
            <a:r>
              <a:rPr lang="hu-HU" altLang="en-US" sz="2800" b="1" i="1" dirty="0"/>
              <a:t>r</a:t>
            </a:r>
            <a:r>
              <a:rPr lang="hu-HU" altLang="en-US" sz="2800" dirty="0"/>
              <a:t>/</a:t>
            </a:r>
            <a:r>
              <a:rPr lang="hu-HU" altLang="en-US" sz="2800" dirty="0">
                <a:sym typeface="Symbol" pitchFamily="18" charset="2"/>
              </a:rPr>
              <a:t></a:t>
            </a:r>
            <a:r>
              <a:rPr lang="hu-HU" altLang="en-US" sz="2800" i="1" dirty="0"/>
              <a:t>u</a:t>
            </a:r>
            <a:r>
              <a:rPr lang="hu-HU" altLang="en-US" dirty="0"/>
              <a:t> </a:t>
            </a:r>
            <a:r>
              <a:rPr lang="en-US" altLang="en-US" sz="2800" dirty="0" smtClean="0"/>
              <a:t>=</a:t>
            </a:r>
            <a:r>
              <a:rPr lang="hu-HU" altLang="en-US" sz="2800" dirty="0" smtClean="0"/>
              <a:t> </a:t>
            </a:r>
            <a:r>
              <a:rPr lang="en-US" altLang="en-US" sz="2800" dirty="0" smtClean="0"/>
              <a:t>[</a:t>
            </a:r>
            <a:r>
              <a:rPr lang="en-US" altLang="en-US" sz="2800" i="1" dirty="0"/>
              <a:t>W</a:t>
            </a:r>
            <a:r>
              <a:rPr lang="en-US" altLang="en-US" sz="2800" dirty="0"/>
              <a:t>,           0,       </a:t>
            </a:r>
            <a:r>
              <a:rPr lang="en-US" altLang="en-US" sz="2800" i="1" dirty="0"/>
              <a:t>K</a:t>
            </a:r>
            <a:r>
              <a:rPr lang="hu-HU" altLang="en-US" sz="2400" dirty="0"/>
              <a:t>·</a:t>
            </a:r>
            <a:r>
              <a:rPr lang="en-US" altLang="en-US" sz="2800" dirty="0"/>
              <a:t>PI</a:t>
            </a:r>
            <a:r>
              <a:rPr lang="hu-HU" altLang="en-US" sz="2400" dirty="0"/>
              <a:t>·</a:t>
            </a:r>
            <a:r>
              <a:rPr lang="en-US" altLang="en-US" sz="2800" dirty="0"/>
              <a:t>cos(</a:t>
            </a:r>
            <a:r>
              <a:rPr lang="en-US" altLang="en-US" sz="2800" i="1" dirty="0"/>
              <a:t>K</a:t>
            </a:r>
            <a:r>
              <a:rPr lang="hu-HU" altLang="en-US" sz="2400" dirty="0"/>
              <a:t>·</a:t>
            </a:r>
            <a:r>
              <a:rPr lang="en-US" altLang="en-US" sz="2800" i="1" dirty="0"/>
              <a:t>u</a:t>
            </a:r>
            <a:r>
              <a:rPr lang="hu-HU" altLang="en-US" sz="2400" dirty="0"/>
              <a:t>·</a:t>
            </a:r>
            <a:r>
              <a:rPr lang="en-US" altLang="en-US" sz="2800" dirty="0" err="1"/>
              <a:t>PI+phase</a:t>
            </a:r>
            <a:r>
              <a:rPr lang="hu-HU" altLang="en-US" sz="2800" dirty="0"/>
              <a:t>)·</a:t>
            </a:r>
            <a:r>
              <a:rPr lang="en-US" altLang="en-US" sz="2800" i="1" dirty="0"/>
              <a:t>D </a:t>
            </a:r>
            <a:r>
              <a:rPr lang="en-US" altLang="en-US" sz="2800" dirty="0"/>
              <a:t>]</a:t>
            </a:r>
          </a:p>
          <a:p>
            <a:r>
              <a:rPr lang="hu-HU" altLang="en-US" sz="2800" dirty="0">
                <a:sym typeface="Symbol" pitchFamily="18" charset="2"/>
              </a:rPr>
              <a:t></a:t>
            </a:r>
            <a:r>
              <a:rPr lang="en-US" altLang="en-US" sz="2800" b="1" i="1" dirty="0"/>
              <a:t>r</a:t>
            </a:r>
            <a:r>
              <a:rPr lang="en-US" altLang="en-US" sz="2800" dirty="0"/>
              <a:t>/</a:t>
            </a:r>
            <a:r>
              <a:rPr lang="hu-HU" altLang="en-US" sz="2800" dirty="0">
                <a:sym typeface="Symbol" pitchFamily="18" charset="2"/>
              </a:rPr>
              <a:t></a:t>
            </a:r>
            <a:r>
              <a:rPr lang="en-US" altLang="en-US" sz="2800" i="1" dirty="0"/>
              <a:t>v</a:t>
            </a:r>
            <a:r>
              <a:rPr lang="en-US" altLang="en-US" sz="2800" dirty="0"/>
              <a:t> = [0,            </a:t>
            </a:r>
            <a:r>
              <a:rPr lang="en-US" altLang="en-US" sz="2800" i="1" dirty="0"/>
              <a:t>H</a:t>
            </a:r>
            <a:r>
              <a:rPr lang="en-US" altLang="en-US" sz="2800" dirty="0"/>
              <a:t>,                   0                             ]</a:t>
            </a:r>
            <a:r>
              <a:rPr lang="hu-HU" altLang="en-US" sz="2800" dirty="0"/>
              <a:t> </a:t>
            </a:r>
            <a:endParaRPr lang="en-US" altLang="en-US" sz="2800" dirty="0"/>
          </a:p>
          <a:p>
            <a:endParaRPr lang="en-US" altLang="en-US" sz="1200" dirty="0"/>
          </a:p>
          <a:p>
            <a:r>
              <a:rPr lang="hu-HU" altLang="en-US" sz="2800" b="1" i="1" dirty="0"/>
              <a:t>n</a:t>
            </a:r>
            <a:r>
              <a:rPr lang="hu-HU" altLang="en-US" sz="2800" dirty="0"/>
              <a:t>(</a:t>
            </a:r>
            <a:r>
              <a:rPr lang="hu-HU" altLang="en-US" sz="2800" i="1" dirty="0"/>
              <a:t>u,v</a:t>
            </a:r>
            <a:r>
              <a:rPr lang="hu-HU" altLang="en-US" sz="2800" dirty="0"/>
              <a:t>)</a:t>
            </a:r>
            <a:r>
              <a:rPr lang="en-US" altLang="en-US" sz="2800" dirty="0"/>
              <a:t>= </a:t>
            </a:r>
            <a:r>
              <a:rPr lang="hu-HU" altLang="en-US" sz="2800" dirty="0">
                <a:sym typeface="Symbol" pitchFamily="18" charset="2"/>
              </a:rPr>
              <a:t></a:t>
            </a:r>
            <a:r>
              <a:rPr lang="hu-HU" altLang="en-US" sz="2800" b="1" i="1" dirty="0"/>
              <a:t>r</a:t>
            </a:r>
            <a:r>
              <a:rPr lang="hu-HU" altLang="en-US" sz="2800" dirty="0"/>
              <a:t>/</a:t>
            </a:r>
            <a:r>
              <a:rPr lang="hu-HU" altLang="en-US" sz="2800" dirty="0">
                <a:sym typeface="Symbol" pitchFamily="18" charset="2"/>
              </a:rPr>
              <a:t></a:t>
            </a:r>
            <a:r>
              <a:rPr lang="hu-HU" altLang="en-US" sz="2800" i="1" dirty="0"/>
              <a:t>u</a:t>
            </a:r>
            <a:r>
              <a:rPr lang="en-US" altLang="en-US" sz="2800" dirty="0"/>
              <a:t> </a:t>
            </a:r>
            <a:r>
              <a:rPr lang="en-US" altLang="en-US" sz="2800" dirty="0">
                <a:sym typeface="Symbol" pitchFamily="18" charset="2"/>
              </a:rPr>
              <a:t></a:t>
            </a:r>
            <a:r>
              <a:rPr lang="en-US" altLang="en-US" sz="2800" dirty="0"/>
              <a:t> </a:t>
            </a:r>
            <a:r>
              <a:rPr lang="hu-HU" altLang="en-US" sz="2800" dirty="0">
                <a:sym typeface="Symbol" pitchFamily="18" charset="2"/>
              </a:rPr>
              <a:t></a:t>
            </a:r>
            <a:r>
              <a:rPr lang="en-US" altLang="en-US" sz="2800" b="1" i="1" dirty="0"/>
              <a:t>r</a:t>
            </a:r>
            <a:r>
              <a:rPr lang="en-US" altLang="en-US" sz="2800" dirty="0"/>
              <a:t>/</a:t>
            </a:r>
            <a:r>
              <a:rPr lang="hu-HU" altLang="en-US" sz="2800" dirty="0">
                <a:sym typeface="Symbol" pitchFamily="18" charset="2"/>
              </a:rPr>
              <a:t></a:t>
            </a:r>
            <a:r>
              <a:rPr lang="en-US" altLang="en-US" sz="2800" i="1" dirty="0"/>
              <a:t>v</a:t>
            </a:r>
            <a:r>
              <a:rPr lang="en-US" altLang="en-US" sz="2800" dirty="0"/>
              <a:t> =[-</a:t>
            </a:r>
            <a:r>
              <a:rPr lang="en-US" altLang="en-US" sz="2800" i="1" dirty="0"/>
              <a:t>K</a:t>
            </a:r>
            <a:r>
              <a:rPr lang="hu-HU" altLang="en-US" sz="2400" dirty="0"/>
              <a:t>·</a:t>
            </a:r>
            <a:r>
              <a:rPr lang="en-US" altLang="en-US" sz="2800" dirty="0"/>
              <a:t>PI</a:t>
            </a:r>
            <a:r>
              <a:rPr lang="hu-HU" altLang="en-US" sz="2400" dirty="0"/>
              <a:t>·</a:t>
            </a:r>
            <a:r>
              <a:rPr lang="en-US" altLang="en-US" sz="2800" i="1" dirty="0"/>
              <a:t>H</a:t>
            </a:r>
            <a:r>
              <a:rPr lang="hu-HU" altLang="en-US" sz="2400" dirty="0"/>
              <a:t>·</a:t>
            </a:r>
            <a:r>
              <a:rPr lang="en-US" altLang="en-US" sz="2800" dirty="0"/>
              <a:t>cos(</a:t>
            </a:r>
            <a:r>
              <a:rPr lang="en-US" altLang="en-US" sz="2800" i="1" dirty="0"/>
              <a:t>K</a:t>
            </a:r>
            <a:r>
              <a:rPr lang="hu-HU" altLang="en-US" sz="2400" dirty="0"/>
              <a:t>·</a:t>
            </a:r>
            <a:r>
              <a:rPr lang="en-US" altLang="en-US" sz="2800" i="1" dirty="0"/>
              <a:t>u</a:t>
            </a:r>
            <a:r>
              <a:rPr lang="hu-HU" altLang="en-US" sz="2400" dirty="0"/>
              <a:t>·</a:t>
            </a:r>
            <a:r>
              <a:rPr lang="en-US" altLang="en-US" sz="2800" dirty="0" err="1"/>
              <a:t>PI+phase</a:t>
            </a:r>
            <a:r>
              <a:rPr lang="hu-HU" altLang="en-US" sz="2800" dirty="0"/>
              <a:t>)·</a:t>
            </a:r>
            <a:r>
              <a:rPr lang="en-US" altLang="en-US" sz="2800" i="1" dirty="0" smtClean="0"/>
              <a:t>D</a:t>
            </a:r>
            <a:r>
              <a:rPr lang="en-US" altLang="en-US" sz="2800" dirty="0" smtClean="0"/>
              <a:t>,0,</a:t>
            </a:r>
            <a:r>
              <a:rPr lang="en-US" altLang="en-US" sz="2800" i="1" dirty="0" smtClean="0"/>
              <a:t>W</a:t>
            </a:r>
            <a:r>
              <a:rPr lang="hu-HU" altLang="en-US" sz="2400" i="1" dirty="0"/>
              <a:t>·</a:t>
            </a:r>
            <a:r>
              <a:rPr lang="en-US" altLang="en-US" sz="2800" i="1" dirty="0"/>
              <a:t>H</a:t>
            </a:r>
            <a:r>
              <a:rPr lang="en-US" altLang="en-US" sz="2800" dirty="0"/>
              <a:t>]</a:t>
            </a:r>
            <a:endParaRPr lang="hu-HU" altLang="en-US" sz="2800" dirty="0"/>
          </a:p>
        </p:txBody>
      </p:sp>
      <p:sp>
        <p:nvSpPr>
          <p:cNvPr id="10" name="Freeform 10"/>
          <p:cNvSpPr>
            <a:spLocks/>
          </p:cNvSpPr>
          <p:nvPr/>
        </p:nvSpPr>
        <p:spPr bwMode="auto">
          <a:xfrm>
            <a:off x="538796" y="3243113"/>
            <a:ext cx="4319587" cy="560388"/>
          </a:xfrm>
          <a:custGeom>
            <a:avLst/>
            <a:gdLst>
              <a:gd name="T0" fmla="*/ 0 w 2721"/>
              <a:gd name="T1" fmla="*/ 2147483647 h 353"/>
              <a:gd name="T2" fmla="*/ 2147483647 w 2721"/>
              <a:gd name="T3" fmla="*/ 2147483647 h 353"/>
              <a:gd name="T4" fmla="*/ 2147483647 w 2721"/>
              <a:gd name="T5" fmla="*/ 2147483647 h 353"/>
              <a:gd name="T6" fmla="*/ 2147483647 w 2721"/>
              <a:gd name="T7" fmla="*/ 2147483647 h 353"/>
              <a:gd name="T8" fmla="*/ 0 60000 65536"/>
              <a:gd name="T9" fmla="*/ 0 60000 65536"/>
              <a:gd name="T10" fmla="*/ 0 60000 65536"/>
              <a:gd name="T11" fmla="*/ 0 60000 65536"/>
              <a:gd name="T12" fmla="*/ 0 w 2721"/>
              <a:gd name="T13" fmla="*/ 0 h 353"/>
              <a:gd name="T14" fmla="*/ 2721 w 2721"/>
              <a:gd name="T15" fmla="*/ 353 h 353"/>
            </a:gdLst>
            <a:ahLst/>
            <a:cxnLst>
              <a:cxn ang="T8">
                <a:pos x="T0" y="T1"/>
              </a:cxn>
              <a:cxn ang="T9">
                <a:pos x="T2" y="T3"/>
              </a:cxn>
              <a:cxn ang="T10">
                <a:pos x="T4" y="T5"/>
              </a:cxn>
              <a:cxn ang="T11">
                <a:pos x="T6" y="T7"/>
              </a:cxn>
            </a:cxnLst>
            <a:rect l="T12" t="T13" r="T14" b="T15"/>
            <a:pathLst>
              <a:path w="2721" h="353">
                <a:moveTo>
                  <a:pt x="0" y="164"/>
                </a:moveTo>
                <a:cubicBezTo>
                  <a:pt x="272" y="81"/>
                  <a:pt x="525" y="0"/>
                  <a:pt x="861" y="28"/>
                </a:cubicBezTo>
                <a:cubicBezTo>
                  <a:pt x="1197" y="56"/>
                  <a:pt x="1708" y="307"/>
                  <a:pt x="2018" y="330"/>
                </a:cubicBezTo>
                <a:cubicBezTo>
                  <a:pt x="2328" y="353"/>
                  <a:pt x="2575" y="199"/>
                  <a:pt x="2721" y="164"/>
                </a:cubicBezTo>
              </a:path>
            </a:pathLst>
          </a:custGeom>
          <a:noFill/>
          <a:ln w="1270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Line 14"/>
          <p:cNvSpPr>
            <a:spLocks noChangeShapeType="1"/>
          </p:cNvSpPr>
          <p:nvPr/>
        </p:nvSpPr>
        <p:spPr bwMode="auto">
          <a:xfrm flipV="1">
            <a:off x="2051683" y="2805719"/>
            <a:ext cx="79375" cy="481843"/>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91008"/>
            <a:ext cx="341947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4" name="Rectangle 18"/>
          <p:cNvSpPr>
            <a:spLocks noChangeArrowheads="1"/>
          </p:cNvSpPr>
          <p:nvPr/>
        </p:nvSpPr>
        <p:spPr bwMode="auto">
          <a:xfrm>
            <a:off x="2194558" y="282914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400" b="1" i="1" dirty="0" smtClean="0"/>
              <a:t>N</a:t>
            </a:r>
            <a:endParaRPr lang="hu-HU" altLang="en-US" sz="2400" b="1" i="1" dirty="0"/>
          </a:p>
        </p:txBody>
      </p:sp>
      <p:sp>
        <p:nvSpPr>
          <p:cNvPr id="15" name="Line 19"/>
          <p:cNvSpPr>
            <a:spLocks noChangeShapeType="1"/>
          </p:cNvSpPr>
          <p:nvPr/>
        </p:nvSpPr>
        <p:spPr bwMode="auto">
          <a:xfrm>
            <a:off x="4536121" y="6094313"/>
            <a:ext cx="360362" cy="719137"/>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 name="Line 20"/>
          <p:cNvSpPr>
            <a:spLocks noChangeShapeType="1"/>
          </p:cNvSpPr>
          <p:nvPr/>
        </p:nvSpPr>
        <p:spPr bwMode="auto">
          <a:xfrm>
            <a:off x="8568122" y="6021288"/>
            <a:ext cx="360362" cy="719137"/>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Téglalap 16"/>
          <p:cNvSpPr>
            <a:spLocks noChangeArrowheads="1"/>
          </p:cNvSpPr>
          <p:nvPr/>
        </p:nvSpPr>
        <p:spPr bwMode="auto">
          <a:xfrm>
            <a:off x="1259632" y="4690504"/>
            <a:ext cx="6638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800" dirty="0"/>
              <a:t>[</a:t>
            </a:r>
            <a:r>
              <a:rPr lang="en-US" altLang="en-US" sz="2800" b="1" i="1" dirty="0" err="1"/>
              <a:t>i</a:t>
            </a:r>
            <a:r>
              <a:rPr lang="hu-HU" altLang="en-US" sz="2800" dirty="0"/>
              <a:t>    </a:t>
            </a:r>
            <a:r>
              <a:rPr lang="en-US" altLang="en-US" sz="2800" dirty="0"/>
              <a:t>          </a:t>
            </a:r>
            <a:r>
              <a:rPr lang="en-US" altLang="en-US" sz="2800" b="1" i="1" dirty="0"/>
              <a:t>j</a:t>
            </a:r>
            <a:r>
              <a:rPr lang="hu-HU" altLang="en-US" sz="2800" b="1" i="1" dirty="0"/>
              <a:t> </a:t>
            </a:r>
            <a:r>
              <a:rPr lang="hu-HU" altLang="en-US" sz="2800" dirty="0"/>
              <a:t>     </a:t>
            </a:r>
            <a:r>
              <a:rPr lang="en-US" altLang="en-US" sz="2800" dirty="0"/>
              <a:t>                 </a:t>
            </a:r>
            <a:r>
              <a:rPr lang="en-US" altLang="en-US" sz="2800" b="1" i="1" dirty="0"/>
              <a:t>k</a:t>
            </a:r>
            <a:r>
              <a:rPr lang="hu-HU" altLang="en-US" sz="2800" dirty="0"/>
              <a:t>      </a:t>
            </a:r>
            <a:r>
              <a:rPr lang="en-US" altLang="en-US" sz="2800" dirty="0"/>
              <a:t> </a:t>
            </a:r>
            <a:r>
              <a:rPr lang="hu-HU" altLang="en-US" sz="2800" dirty="0"/>
              <a:t>   </a:t>
            </a:r>
            <a:r>
              <a:rPr lang="en-US" altLang="en-US" sz="2800" dirty="0"/>
              <a:t>                  </a:t>
            </a:r>
            <a:r>
              <a:rPr lang="hu-HU" altLang="en-US" sz="2800" dirty="0"/>
              <a:t>]</a:t>
            </a:r>
          </a:p>
        </p:txBody>
      </p:sp>
      <p:sp>
        <p:nvSpPr>
          <p:cNvPr id="18" name="Bal oldali szögletes zárójel 17"/>
          <p:cNvSpPr>
            <a:spLocks/>
          </p:cNvSpPr>
          <p:nvPr/>
        </p:nvSpPr>
        <p:spPr bwMode="auto">
          <a:xfrm>
            <a:off x="1403202" y="4727016"/>
            <a:ext cx="107950" cy="1331913"/>
          </a:xfrm>
          <a:prstGeom prst="leftBracket">
            <a:avLst>
              <a:gd name="adj" fmla="val 8340"/>
            </a:avLst>
          </a:prstGeom>
          <a:noFill/>
          <a:ln w="76200" algn="ctr">
            <a:solidFill>
              <a:schemeClr val="tx1"/>
            </a:solidFill>
            <a:round/>
            <a:headEnd/>
            <a:tailEnd/>
          </a:ln>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9" name="Bal oldali szögletes zárójel 18"/>
          <p:cNvSpPr>
            <a:spLocks/>
          </p:cNvSpPr>
          <p:nvPr/>
        </p:nvSpPr>
        <p:spPr bwMode="auto">
          <a:xfrm flipH="1">
            <a:off x="7523820" y="4690504"/>
            <a:ext cx="142875" cy="1331912"/>
          </a:xfrm>
          <a:prstGeom prst="leftBracket">
            <a:avLst>
              <a:gd name="adj" fmla="val 8416"/>
            </a:avLst>
          </a:prstGeom>
          <a:noFill/>
          <a:ln w="76200" algn="ctr">
            <a:solidFill>
              <a:schemeClr val="tx1"/>
            </a:solidFill>
            <a:round/>
            <a:headEnd/>
            <a:tailEnd/>
          </a:ln>
        </p:spPr>
        <p:txBody>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11" name="Oval 12"/>
          <p:cNvSpPr>
            <a:spLocks noChangeArrowheads="1"/>
          </p:cNvSpPr>
          <p:nvPr/>
        </p:nvSpPr>
        <p:spPr bwMode="auto">
          <a:xfrm>
            <a:off x="1971328" y="3200400"/>
            <a:ext cx="152400" cy="228600"/>
          </a:xfrm>
          <a:prstGeom prst="ellipse">
            <a:avLst/>
          </a:prstGeom>
          <a:solidFill>
            <a:srgbClr val="FF0000"/>
          </a:solidFill>
          <a:ln w="12700">
            <a:solidFill>
              <a:schemeClr val="tx1"/>
            </a:solidFill>
            <a:round/>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20" name="Rectangle 3"/>
          <p:cNvSpPr>
            <a:spLocks noChangeArrowheads="1"/>
          </p:cNvSpPr>
          <p:nvPr/>
        </p:nvSpPr>
        <p:spPr bwMode="auto">
          <a:xfrm>
            <a:off x="494147" y="1316707"/>
            <a:ext cx="4267200" cy="1436687"/>
          </a:xfrm>
          <a:prstGeom prst="rect">
            <a:avLst/>
          </a:prstGeom>
          <a:solidFill>
            <a:schemeClr val="bg2"/>
          </a:solidFill>
          <a:ln w="38100">
            <a:solidFill>
              <a:schemeClr val="tx1"/>
            </a:solidFill>
            <a:miter lim="800000"/>
            <a:headEnd/>
            <a:tailEnd/>
          </a:ln>
        </p:spPr>
        <p:txBody>
          <a:bodyPr wrap="none" anchor="ct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endParaRPr lang="en-US" altLang="en-US"/>
          </a:p>
        </p:txBody>
      </p:sp>
      <p:sp>
        <p:nvSpPr>
          <p:cNvPr id="21" name="Line 14"/>
          <p:cNvSpPr>
            <a:spLocks noChangeShapeType="1"/>
          </p:cNvSpPr>
          <p:nvPr/>
        </p:nvSpPr>
        <p:spPr bwMode="auto">
          <a:xfrm flipV="1">
            <a:off x="494147" y="813469"/>
            <a:ext cx="0" cy="1939925"/>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5"/>
          <p:cNvSpPr>
            <a:spLocks noChangeShapeType="1"/>
          </p:cNvSpPr>
          <p:nvPr/>
        </p:nvSpPr>
        <p:spPr bwMode="auto">
          <a:xfrm flipV="1">
            <a:off x="494147" y="2753394"/>
            <a:ext cx="4724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16"/>
          <p:cNvSpPr txBox="1">
            <a:spLocks noChangeArrowheads="1"/>
          </p:cNvSpPr>
          <p:nvPr/>
        </p:nvSpPr>
        <p:spPr bwMode="auto">
          <a:xfrm>
            <a:off x="4958197" y="2685132"/>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400" i="1"/>
              <a:t>x</a:t>
            </a:r>
          </a:p>
        </p:txBody>
      </p:sp>
      <p:sp>
        <p:nvSpPr>
          <p:cNvPr id="24" name="Text Box 17"/>
          <p:cNvSpPr txBox="1">
            <a:spLocks noChangeArrowheads="1"/>
          </p:cNvSpPr>
          <p:nvPr/>
        </p:nvSpPr>
        <p:spPr bwMode="auto">
          <a:xfrm>
            <a:off x="206809" y="669007"/>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400" i="1"/>
              <a:t>y</a:t>
            </a:r>
          </a:p>
        </p:txBody>
      </p:sp>
      <p:sp>
        <p:nvSpPr>
          <p:cNvPr id="30" name="Line 41"/>
          <p:cNvSpPr>
            <a:spLocks noChangeShapeType="1"/>
          </p:cNvSpPr>
          <p:nvPr/>
        </p:nvSpPr>
        <p:spPr bwMode="auto">
          <a:xfrm>
            <a:off x="4886759" y="1316707"/>
            <a:ext cx="9525" cy="141922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42"/>
          <p:cNvSpPr txBox="1">
            <a:spLocks noChangeArrowheads="1"/>
          </p:cNvSpPr>
          <p:nvPr/>
        </p:nvSpPr>
        <p:spPr bwMode="auto">
          <a:xfrm>
            <a:off x="4886759" y="1245269"/>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GB" altLang="en-US" sz="2800" i="1"/>
              <a:t>H</a:t>
            </a:r>
            <a:endParaRPr lang="hu-HU" altLang="en-US" sz="2800" i="1"/>
          </a:p>
        </p:txBody>
      </p:sp>
      <p:sp>
        <p:nvSpPr>
          <p:cNvPr id="32" name="Line 43"/>
          <p:cNvSpPr>
            <a:spLocks noChangeShapeType="1"/>
          </p:cNvSpPr>
          <p:nvPr/>
        </p:nvSpPr>
        <p:spPr bwMode="auto">
          <a:xfrm>
            <a:off x="494147" y="2242232"/>
            <a:ext cx="424815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Text Box 44"/>
          <p:cNvSpPr txBox="1">
            <a:spLocks noChangeArrowheads="1"/>
          </p:cNvSpPr>
          <p:nvPr/>
        </p:nvSpPr>
        <p:spPr bwMode="auto">
          <a:xfrm>
            <a:off x="999658" y="1630164"/>
            <a:ext cx="481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en-GB" altLang="en-US" sz="2800" i="1" dirty="0"/>
              <a:t>W</a:t>
            </a:r>
            <a:endParaRPr lang="hu-HU" altLang="en-US" sz="2800" i="1" dirty="0"/>
          </a:p>
        </p:txBody>
      </p:sp>
      <p:sp>
        <p:nvSpPr>
          <p:cNvPr id="34" name="Line 41"/>
          <p:cNvSpPr>
            <a:spLocks noChangeShapeType="1"/>
          </p:cNvSpPr>
          <p:nvPr/>
        </p:nvSpPr>
        <p:spPr bwMode="auto">
          <a:xfrm>
            <a:off x="391116" y="3287564"/>
            <a:ext cx="0" cy="54610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 name="Text Box 42"/>
          <p:cNvSpPr txBox="1">
            <a:spLocks noChangeArrowheads="1"/>
          </p:cNvSpPr>
          <p:nvPr/>
        </p:nvSpPr>
        <p:spPr bwMode="auto">
          <a:xfrm>
            <a:off x="35496" y="3286348"/>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r>
              <a:rPr lang="hu-HU" altLang="en-US" sz="2800" i="1" dirty="0"/>
              <a:t>D</a:t>
            </a:r>
          </a:p>
        </p:txBody>
      </p:sp>
    </p:spTree>
    <p:extLst>
      <p:ext uri="{BB962C8B-B14F-4D97-AF65-F5344CB8AC3E}">
        <p14:creationId xmlns:p14="http://schemas.microsoft.com/office/powerpoint/2010/main" val="271515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additive="base">
                                        <p:cTn id="7" dur="500" fill="hold"/>
                                        <p:tgtEl>
                                          <p:spTgt spid="1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blinds(horizontal)">
                                      <p:cBhvr>
                                        <p:cTn id="23" dur="500"/>
                                        <p:tgtEl>
                                          <p:spTgt spid="16"/>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linds(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8" grpId="0" animBg="1"/>
      <p:bldP spid="19" grpId="0" animBg="1"/>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1299918334</TotalTime>
  <Pages>57</Pages>
  <Words>10343</Words>
  <Application>Microsoft Office PowerPoint</Application>
  <PresentationFormat>Diavetítés a képernyőre (4:3 oldalarány)</PresentationFormat>
  <Paragraphs>956</Paragraphs>
  <Slides>44</Slides>
  <Notes>44</Notes>
  <HiddenSlides>0</HiddenSlides>
  <MMClips>3</MMClips>
  <ScaleCrop>false</ScaleCrop>
  <HeadingPairs>
    <vt:vector size="6" baseType="variant">
      <vt:variant>
        <vt:lpstr>Téma</vt:lpstr>
      </vt:variant>
      <vt:variant>
        <vt:i4>1</vt:i4>
      </vt:variant>
      <vt:variant>
        <vt:lpstr>Beágyazott OLE kiszolgálók</vt:lpstr>
      </vt:variant>
      <vt:variant>
        <vt:i4>1</vt:i4>
      </vt:variant>
      <vt:variant>
        <vt:lpstr>Diacímek</vt:lpstr>
      </vt:variant>
      <vt:variant>
        <vt:i4>44</vt:i4>
      </vt:variant>
    </vt:vector>
  </HeadingPairs>
  <TitlesOfParts>
    <vt:vector size="46" baseType="lpstr">
      <vt:lpstr>Office-téma</vt:lpstr>
      <vt:lpstr>Klip</vt:lpstr>
      <vt:lpstr>Incremental 3D rendering</vt:lpstr>
      <vt:lpstr>Incremental rendering</vt:lpstr>
      <vt:lpstr>3D rendering pipeline</vt:lpstr>
      <vt:lpstr>Tessellation</vt:lpstr>
      <vt:lpstr>Normal vector of parametric surfaces</vt:lpstr>
      <vt:lpstr>Objects to the GPU</vt:lpstr>
      <vt:lpstr>Parametric surface to GPU</vt:lpstr>
      <vt:lpstr>Sphere</vt:lpstr>
      <vt:lpstr>Waving flag</vt:lpstr>
      <vt:lpstr>Waving flag</vt:lpstr>
      <vt:lpstr>Transformations</vt:lpstr>
      <vt:lpstr>Modeling transformation</vt:lpstr>
      <vt:lpstr>Camera model</vt:lpstr>
      <vt:lpstr>From World to Screen</vt:lpstr>
      <vt:lpstr>View transformation</vt:lpstr>
      <vt:lpstr>Normalization of the field of view</vt:lpstr>
      <vt:lpstr>Perspective transformation</vt:lpstr>
      <vt:lpstr>Perspective transformation</vt:lpstr>
      <vt:lpstr>Z-fighting</vt:lpstr>
      <vt:lpstr>Perspective transformation</vt:lpstr>
      <vt:lpstr>Camera</vt:lpstr>
      <vt:lpstr>Transformations on the GPU vertex shader</vt:lpstr>
      <vt:lpstr>Rendering pipeline</vt:lpstr>
      <vt:lpstr>Visibility</vt:lpstr>
      <vt:lpstr>Back-face culling</vt:lpstr>
      <vt:lpstr>Z-buffer algorithm</vt:lpstr>
      <vt:lpstr>Z: linear interpolation</vt:lpstr>
      <vt:lpstr>Z-interpolation hardware</vt:lpstr>
      <vt:lpstr>Triangle setup</vt:lpstr>
      <vt:lpstr>Visibility in OpenGL</vt:lpstr>
      <vt:lpstr>Shading</vt:lpstr>
      <vt:lpstr>Per-vertex (Gouraud) árnyalás</vt:lpstr>
      <vt:lpstr>Per-vertex shading: Vertex shader</vt:lpstr>
      <vt:lpstr>Per-vertex shading: Pixel shader</vt:lpstr>
      <vt:lpstr>Gouraud árnyalás hasfájásai</vt:lpstr>
      <vt:lpstr>Per-pixel (Phong) shading</vt:lpstr>
      <vt:lpstr>Per-pixel shading: Vertex shader</vt:lpstr>
      <vt:lpstr>Per-pixel shading: Pixel shader</vt:lpstr>
      <vt:lpstr>NPR: Non-Photorealistic Rendering</vt:lpstr>
      <vt:lpstr>PowerPoint bemutató</vt:lpstr>
      <vt:lpstr>Scene</vt:lpstr>
      <vt:lpstr>PowerPoint bemutató</vt:lpstr>
      <vt:lpstr>Shader</vt:lpstr>
      <vt:lpstr>ShadowShader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grafika</dc:title>
  <dc:creator>szirmay</dc:creator>
  <cp:lastModifiedBy>szirmay</cp:lastModifiedBy>
  <cp:revision>521</cp:revision>
  <cp:lastPrinted>2000-04-03T08:50:23Z</cp:lastPrinted>
  <dcterms:created xsi:type="dcterms:W3CDTF">1998-09-12T20:31:14Z</dcterms:created>
  <dcterms:modified xsi:type="dcterms:W3CDTF">2020-04-09T13:40:27Z</dcterms:modified>
</cp:coreProperties>
</file>