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43" r:id="rId2"/>
    <p:sldId id="398" r:id="rId3"/>
    <p:sldId id="441" r:id="rId4"/>
    <p:sldId id="425" r:id="rId5"/>
    <p:sldId id="400" r:id="rId6"/>
    <p:sldId id="401" r:id="rId7"/>
    <p:sldId id="333" r:id="rId8"/>
    <p:sldId id="442" r:id="rId9"/>
    <p:sldId id="423" r:id="rId10"/>
  </p:sldIdLst>
  <p:sldSz cx="12192000" cy="6858000"/>
  <p:notesSz cx="6662738" cy="9926638"/>
  <p:defaultTextStyle>
    <a:defPPr>
      <a:defRPr lang="hu-H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CCFFFF"/>
    <a:srgbClr val="F52705"/>
    <a:srgbClr val="CC0099"/>
    <a:srgbClr val="000000"/>
    <a:srgbClr val="008080"/>
    <a:srgbClr val="66FFCC"/>
    <a:srgbClr val="79F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986" autoAdjust="0"/>
    <p:restoredTop sz="94628" autoAdjust="0"/>
  </p:normalViewPr>
  <p:slideViewPr>
    <p:cSldViewPr>
      <p:cViewPr varScale="1">
        <p:scale>
          <a:sx n="59" d="100"/>
          <a:sy n="59" d="100"/>
        </p:scale>
        <p:origin x="132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F70161BF-8381-37F4-37C9-8F4C3381A49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23DBA874-BA61-66D8-8E35-2DE92A42877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91140" name="Rectangle 4">
            <a:extLst>
              <a:ext uri="{FF2B5EF4-FFF2-40B4-BE49-F238E27FC236}">
                <a16:creationId xmlns:a16="http://schemas.microsoft.com/office/drawing/2014/main" id="{E0F5C814-084F-31B8-6F7A-FF7E6E32CB4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91141" name="Rectangle 5">
            <a:extLst>
              <a:ext uri="{FF2B5EF4-FFF2-40B4-BE49-F238E27FC236}">
                <a16:creationId xmlns:a16="http://schemas.microsoft.com/office/drawing/2014/main" id="{25370C33-1DE7-A4EB-FA25-F3D81DE7739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41F37CA-DB5A-4FBC-ABE2-FD0EB2138BDE}" type="slidenum">
              <a:rPr lang="de-DE" altLang="hu-HU"/>
              <a:pPr>
                <a:defRPr/>
              </a:pPr>
              <a:t>‹#›</a:t>
            </a:fld>
            <a:endParaRPr lang="de-DE" altLang="hu-H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686ACDB-C2F9-8F3D-6ABF-65023BD888C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029496B7-7954-81AC-7D39-26CC0B39E43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3488" y="0"/>
            <a:ext cx="2887662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8D0FDC3-3677-A89E-FD86-B068B70065D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813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id="{7005920C-AE32-F61A-5711-72F1ABC3471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29238" cy="44672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hu-HU" noProof="0"/>
              <a:t>Mintaszöveg szerkesztése</a:t>
            </a:r>
          </a:p>
          <a:p>
            <a:pPr lvl="1"/>
            <a:r>
              <a:rPr lang="de-DE" altLang="hu-HU" noProof="0"/>
              <a:t>Második szint</a:t>
            </a:r>
          </a:p>
          <a:p>
            <a:pPr lvl="2"/>
            <a:r>
              <a:rPr lang="de-DE" altLang="hu-HU" noProof="0"/>
              <a:t>Harmadik szint</a:t>
            </a:r>
          </a:p>
          <a:p>
            <a:pPr lvl="3"/>
            <a:r>
              <a:rPr lang="de-DE" altLang="hu-HU" noProof="0"/>
              <a:t>Negyedik szint</a:t>
            </a:r>
          </a:p>
          <a:p>
            <a:pPr lvl="4"/>
            <a:r>
              <a:rPr lang="de-DE" altLang="hu-HU" noProof="0"/>
              <a:t>Ötödik szint</a:t>
            </a:r>
          </a:p>
        </p:txBody>
      </p:sp>
      <p:sp>
        <p:nvSpPr>
          <p:cNvPr id="89094" name="Rectangle 6">
            <a:extLst>
              <a:ext uri="{FF2B5EF4-FFF2-40B4-BE49-F238E27FC236}">
                <a16:creationId xmlns:a16="http://schemas.microsoft.com/office/drawing/2014/main" id="{175FC809-4EF8-0BCA-94E1-F6BF787E093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7663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de-DE" altLang="hu-HU"/>
          </a:p>
        </p:txBody>
      </p:sp>
      <p:sp>
        <p:nvSpPr>
          <p:cNvPr id="89095" name="Rectangle 7">
            <a:extLst>
              <a:ext uri="{FF2B5EF4-FFF2-40B4-BE49-F238E27FC236}">
                <a16:creationId xmlns:a16="http://schemas.microsoft.com/office/drawing/2014/main" id="{CC7BA93D-04AC-BBB2-AE31-0B5BF330A6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FA63244-C0D5-4287-8CC1-7B45547EE106}" type="slidenum">
              <a:rPr lang="de-DE" altLang="hu-HU"/>
              <a:pPr>
                <a:defRPr/>
              </a:pPr>
              <a:t>‹#›</a:t>
            </a:fld>
            <a:endParaRPr lang="de-DE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52227-F3A4-D04E-07F2-879659175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iakép helye 1">
            <a:extLst>
              <a:ext uri="{FF2B5EF4-FFF2-40B4-BE49-F238E27FC236}">
                <a16:creationId xmlns:a16="http://schemas.microsoft.com/office/drawing/2014/main" id="{B9F68803-362D-7E7E-DB01-50AF07011D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Jegyzetek helye 2">
            <a:extLst>
              <a:ext uri="{FF2B5EF4-FFF2-40B4-BE49-F238E27FC236}">
                <a16:creationId xmlns:a16="http://schemas.microsoft.com/office/drawing/2014/main" id="{60C62916-51B9-45C8-F870-7A3B2EE520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11268" name="Dia számának helye 3">
            <a:extLst>
              <a:ext uri="{FF2B5EF4-FFF2-40B4-BE49-F238E27FC236}">
                <a16:creationId xmlns:a16="http://schemas.microsoft.com/office/drawing/2014/main" id="{B9E17AA4-EE18-2366-C425-029F989D0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198AA3-4E60-4214-9482-3612BB8AB08D}" type="slidenum">
              <a:rPr lang="de-DE" altLang="hu-HU" smtClean="0"/>
              <a:pPr>
                <a:spcBef>
                  <a:spcPct val="0"/>
                </a:spcBef>
              </a:pPr>
              <a:t>4</a:t>
            </a:fld>
            <a:endParaRPr lang="de-DE" altLang="hu-HU"/>
          </a:p>
        </p:txBody>
      </p:sp>
    </p:spTree>
    <p:extLst>
      <p:ext uri="{BB962C8B-B14F-4D97-AF65-F5344CB8AC3E}">
        <p14:creationId xmlns:p14="http://schemas.microsoft.com/office/powerpoint/2010/main" val="2071518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22DF8-1E0E-7AE2-6294-40326FAD7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iakép helye 1">
            <a:extLst>
              <a:ext uri="{FF2B5EF4-FFF2-40B4-BE49-F238E27FC236}">
                <a16:creationId xmlns:a16="http://schemas.microsoft.com/office/drawing/2014/main" id="{EB277EE0-EFB3-4B1B-8740-AFD95DEC2B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Jegyzetek helye 2">
            <a:extLst>
              <a:ext uri="{FF2B5EF4-FFF2-40B4-BE49-F238E27FC236}">
                <a16:creationId xmlns:a16="http://schemas.microsoft.com/office/drawing/2014/main" id="{27E8BE9C-8EFF-7E6D-CB49-29CACA7AA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u-HU" altLang="hu-HU">
              <a:latin typeface="Arial" panose="020B0604020202020204" pitchFamily="34" charset="0"/>
            </a:endParaRPr>
          </a:p>
        </p:txBody>
      </p:sp>
      <p:sp>
        <p:nvSpPr>
          <p:cNvPr id="27652" name="Dia számának helye 3">
            <a:extLst>
              <a:ext uri="{FF2B5EF4-FFF2-40B4-BE49-F238E27FC236}">
                <a16:creationId xmlns:a16="http://schemas.microsoft.com/office/drawing/2014/main" id="{261137E2-6470-A468-4A7A-4322DFDF78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DE14394-0729-4FC3-B50B-CEE722355E0A}" type="slidenum">
              <a:rPr lang="de-DE" altLang="hu-HU" smtClean="0"/>
              <a:pPr>
                <a:spcBef>
                  <a:spcPct val="0"/>
                </a:spcBef>
              </a:pPr>
              <a:t>6</a:t>
            </a:fld>
            <a:endParaRPr lang="de-DE" altLang="hu-HU"/>
          </a:p>
        </p:txBody>
      </p:sp>
    </p:spTree>
    <p:extLst>
      <p:ext uri="{BB962C8B-B14F-4D97-AF65-F5344CB8AC3E}">
        <p14:creationId xmlns:p14="http://schemas.microsoft.com/office/powerpoint/2010/main" val="20086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FA63244-C0D5-4287-8CC1-7B45547EE106}" type="slidenum">
              <a:rPr lang="de-DE" altLang="hu-HU" smtClean="0"/>
              <a:pPr>
                <a:defRPr/>
              </a:pPr>
              <a:t>9</a:t>
            </a:fld>
            <a:endParaRPr lang="de-DE" altLang="hu-HU"/>
          </a:p>
        </p:txBody>
      </p:sp>
    </p:spTree>
    <p:extLst>
      <p:ext uri="{BB962C8B-B14F-4D97-AF65-F5344CB8AC3E}">
        <p14:creationId xmlns:p14="http://schemas.microsoft.com/office/powerpoint/2010/main" val="68349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A752C9-1158-1244-0C41-37AFE2911E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1A2B2D-44C5-77BF-7557-EB135BB55D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3B71E19-C186-2C3F-C758-70869EE183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E8125-36AB-45BB-AF23-12BD555C31DD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74441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46F37C3-397A-B4DD-17F3-9994F3A9CB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5E45AA-A1F7-9CE3-90C9-DD683A604C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3E83EB-2197-5D17-6DF3-598875D57E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E29C0-C706-4922-AE74-4131F2818A42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60541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BA775A-18CA-28DD-4F62-D54D3126F5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E121D3-0FAE-C28A-9C28-641D2CBDB5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A3B3C2-8C94-42B3-4F5D-7C7CD1AD5E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C14DF-AA82-48C7-8730-934B0D762E91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401500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Cím, 1 nagy és 2 kisebb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81D6052-ABB8-9462-0447-5AE27E60BD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7752F70-33A7-1AE0-E895-C664974144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0210512-77FA-0599-1F33-CBE90529D1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0D762C-BC65-41F0-851C-3EE7F4A54A83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840354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hu-HU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C13935-7A75-4E1C-7640-03856DDE75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E4C27C-5E4C-8B9D-4A92-DE0A9993CE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E72537-72C1-C0D4-6990-31848B5B60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A3FC4-7CAC-4BF6-B135-7FAF69346DCB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424400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09CA435-90B9-A269-49FE-AB02AEF669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9B52BE-0A63-FA6B-8A8E-2BB47BEE7E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01A7B6-6AB5-8F88-251A-567062FD46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83C50-1BAC-496B-A68A-8A94A8675598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886083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7BC47B2-D933-39D6-EBAB-55DD9140A9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5960CC2-F53D-DDC0-19CD-24C63A6F77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6F8519-733C-A1AD-E4E3-F0F3FD1860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1F2BBC-0999-49F3-B4F2-EA7324F16278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651440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B85594-E134-DC23-CB5B-8356C70577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75A1A0-4B2E-FB44-8C9D-7DB081D0F6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5702A6-7E36-69FC-43D3-900E45ADC1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91D30-11B9-4C01-961B-BC3AB2932685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10601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044EA9A-2098-F6A7-B1EF-B9D2AAF4A5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FC09E43-764F-88B9-C355-DA9D812C9C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0D9274F-3DC0-DB06-0395-DA7D20B5C7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3B580D-59D5-48B1-95F3-7549226FCDB6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3339401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C8D15AE-BDCF-0F89-D0FC-E906A53CF1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69C304C-9BF1-B97D-6B17-4E04912322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BCF8C11-F4EA-2AF5-6159-E214501229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CC8835-72B8-4C1C-B946-906ECBFE043F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060844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D7B07CD-5C4E-1549-7134-8A9AA86BD5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134C030-6642-E7DE-8783-263C23E443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7B20080-975B-89ED-6BAF-92BA80D1D7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CF25E0-BE94-4CFB-8B1F-D2A11B6A97F7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286089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CB53F-F3DA-410E-D446-19089F90E5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D8C50E-E801-20B3-72B8-E750B124AF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16A2BC-1DA6-27AA-3DB5-A0A286EDB4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F0DB5-8287-4D91-A467-B09889361E77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92137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A8495-E7C1-D86A-957B-BE5541F531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4A98DE-B448-011B-94DF-EB277221D8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7878E3-2291-07C3-AED3-2DAA23C0FF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483F4-BBAA-4BEB-AB5C-378A16441DC2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  <p:extLst>
      <p:ext uri="{BB962C8B-B14F-4D97-AF65-F5344CB8AC3E}">
        <p14:creationId xmlns:p14="http://schemas.microsoft.com/office/powerpoint/2010/main" val="160762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B98BF6F-0A69-4BDE-BDB8-EB751BDFC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Mintacím szerkesztése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1CEC0EB-DD5A-864F-5282-A47875801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/>
              <a:t>Mintaszöveg szerkesztése</a:t>
            </a:r>
          </a:p>
          <a:p>
            <a:pPr lvl="1"/>
            <a:r>
              <a:rPr lang="hu-HU" altLang="hu-HU"/>
              <a:t>Második szint</a:t>
            </a:r>
          </a:p>
          <a:p>
            <a:pPr lvl="2"/>
            <a:r>
              <a:rPr lang="hu-HU" altLang="hu-HU"/>
              <a:t>Harmadik szint</a:t>
            </a:r>
          </a:p>
          <a:p>
            <a:pPr lvl="3"/>
            <a:r>
              <a:rPr lang="hu-HU" altLang="hu-HU"/>
              <a:t>Negyedik szint</a:t>
            </a:r>
          </a:p>
          <a:p>
            <a:pPr lvl="4"/>
            <a:r>
              <a:rPr lang="hu-HU" altLang="hu-HU"/>
              <a:t>Ötödik szint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C60A66-E048-6A1F-CD33-7CBF21088A6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987D6F3-F7D5-6423-C77B-74364F20C8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hu-HU" altLang="hu-HU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AA0961B-C6C6-7087-FC2A-F6BCF2C64F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411C88E-9263-4A4A-8A73-A21268AD1AA8}" type="slidenum">
              <a:rPr lang="hu-HU" altLang="hu-HU"/>
              <a:pPr>
                <a:defRPr/>
              </a:pPr>
              <a:t>‹#›</a:t>
            </a:fld>
            <a:endParaRPr lang="hu-HU" alt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ilanyi.zsolt@gtk.bme.hu" TargetMode="External"/><Relationship Id="rId2" Type="http://schemas.openxmlformats.org/officeDocument/2006/relationships/hyperlink" Target="mailto:banhidi.zoltan@gtk.bme.hu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3.jpeg"/><Relationship Id="rId7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30D602D5-FE85-E751-0AEB-10F328E0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F25E0-BE94-4CFB-8B1F-D2A11B6A97F7}" type="slidenum">
              <a:rPr lang="hu-HU" altLang="hu-HU" smtClean="0"/>
              <a:pPr>
                <a:defRPr/>
              </a:pPr>
              <a:t>1</a:t>
            </a:fld>
            <a:endParaRPr lang="hu-HU" altLang="hu-H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A18AA3-F320-55AA-A0A6-FD331BA9B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608" y="204440"/>
            <a:ext cx="6723162" cy="77628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hu-HU" altLang="hu-HU" sz="3200" b="1" kern="0" dirty="0"/>
              <a:t>Micro- and </a:t>
            </a:r>
            <a:r>
              <a:rPr lang="hu-HU" altLang="hu-HU" sz="3200" b="1" kern="0" dirty="0" err="1"/>
              <a:t>Macroeconomics</a:t>
            </a:r>
            <a:endParaRPr lang="hu-HU" altLang="hu-HU" sz="3200" b="1" kern="0" dirty="0"/>
          </a:p>
          <a:p>
            <a:pPr eaLnBrk="1" hangingPunct="1">
              <a:defRPr/>
            </a:pPr>
            <a:r>
              <a:rPr lang="hu-HU" altLang="hu-HU" sz="3200" b="1" kern="0" dirty="0"/>
              <a:t>BMEGT30A001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A5355D-2A1F-D122-CE46-E629C2CA7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84" y="1772816"/>
            <a:ext cx="1130525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 b="1" u="sng" dirty="0"/>
              <a:t>Lecturer</a:t>
            </a:r>
            <a:r>
              <a:rPr lang="en-US" altLang="hu-HU" sz="1800" b="1" dirty="0"/>
              <a:t>:  </a:t>
            </a:r>
            <a:r>
              <a:rPr lang="hu-HU" altLang="hu-HU" sz="1800" dirty="0"/>
              <a:t>Zoltán Bánhidi (Micro) (</a:t>
            </a:r>
            <a:r>
              <a:rPr lang="hu-HU" altLang="hu-HU" sz="1800" dirty="0" err="1"/>
              <a:t>Friday</a:t>
            </a:r>
            <a:r>
              <a:rPr lang="hu-HU" altLang="hu-HU" sz="1800" dirty="0"/>
              <a:t>) and </a:t>
            </a:r>
            <a:r>
              <a:rPr lang="en-US" altLang="hu-HU" sz="1800" dirty="0"/>
              <a:t>Zsolt Gilányi</a:t>
            </a:r>
            <a:r>
              <a:rPr lang="hu-HU" altLang="hu-HU" sz="1800" dirty="0"/>
              <a:t> (</a:t>
            </a:r>
            <a:r>
              <a:rPr lang="hu-HU" altLang="hu-HU" sz="1800" dirty="0" err="1"/>
              <a:t>Macro</a:t>
            </a:r>
            <a:r>
              <a:rPr lang="hu-HU" altLang="hu-HU" sz="1800" dirty="0"/>
              <a:t>) (</a:t>
            </a:r>
            <a:r>
              <a:rPr lang="hu-HU" altLang="hu-HU" sz="1800" dirty="0" err="1"/>
              <a:t>Wednesday</a:t>
            </a:r>
            <a:r>
              <a:rPr lang="hu-HU" altLang="hu-HU" sz="1800" dirty="0"/>
              <a:t>), </a:t>
            </a:r>
            <a:r>
              <a:rPr lang="en-US" altLang="hu-HU" sz="1800" dirty="0"/>
              <a:t>Department of Economics </a:t>
            </a:r>
            <a:endParaRPr lang="hu-HU" altLang="hu-HU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                  (</a:t>
            </a:r>
            <a:r>
              <a:rPr lang="hu-HU" altLang="hu-HU" sz="1800" dirty="0">
                <a:hlinkClick r:id="rId2"/>
              </a:rPr>
              <a:t>banhidi.zoltan@gtk.bme.hu</a:t>
            </a:r>
            <a:r>
              <a:rPr lang="hu-HU" altLang="hu-HU" sz="1800" dirty="0"/>
              <a:t>, </a:t>
            </a:r>
            <a:r>
              <a:rPr lang="en-US" altLang="hu-HU" sz="1800" dirty="0">
                <a:solidFill>
                  <a:srgbClr val="000000"/>
                </a:solidFill>
                <a:hlinkClick r:id="rId3"/>
              </a:rPr>
              <a:t>gilanyi.zsolt@gtk.bme.hu</a:t>
            </a:r>
            <a:r>
              <a:rPr lang="hu-HU" altLang="hu-HU" sz="1800" dirty="0">
                <a:solidFill>
                  <a:srgbClr val="000000"/>
                </a:solidFill>
              </a:rPr>
              <a:t>)</a:t>
            </a:r>
            <a:endParaRPr lang="hu-HU" altLang="hu-HU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 b="1" dirty="0"/>
              <a:t>Available</a:t>
            </a:r>
            <a:r>
              <a:rPr lang="en-US" altLang="hu-HU" sz="1800" dirty="0"/>
              <a:t>: on request via mail</a:t>
            </a:r>
            <a:r>
              <a:rPr lang="hu-HU" altLang="hu-HU" sz="1800" dirty="0"/>
              <a:t>, QA224.</a:t>
            </a:r>
            <a:endParaRPr lang="en-US" altLang="hu-HU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 dirty="0">
                <a:solidFill>
                  <a:srgbClr val="000000"/>
                </a:solidFill>
              </a:rPr>
              <a:t> 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 b="1" u="sng" dirty="0"/>
              <a:t>Material</a:t>
            </a:r>
            <a:r>
              <a:rPr lang="hu-HU" altLang="hu-HU" sz="1800" dirty="0"/>
              <a:t> (</a:t>
            </a:r>
            <a:r>
              <a:rPr lang="en-US" altLang="hu-HU" sz="1800" dirty="0"/>
              <a:t>ppt presentation </a:t>
            </a:r>
            <a:r>
              <a:rPr lang="hu-HU" altLang="hu-HU" sz="1800" dirty="0"/>
              <a:t>+ text) </a:t>
            </a:r>
            <a:r>
              <a:rPr lang="en-US" altLang="hu-HU" sz="1800" dirty="0"/>
              <a:t>available on </a:t>
            </a:r>
            <a:r>
              <a:rPr lang="en-US" altLang="hu-HU" sz="1800" dirty="0" err="1"/>
              <a:t>moodle</a:t>
            </a:r>
            <a:r>
              <a:rPr lang="en-US" altLang="hu-HU" sz="1800" dirty="0"/>
              <a:t> from week to week</a:t>
            </a:r>
            <a:endParaRPr lang="en-US" altLang="hu-HU" sz="1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u-HU" sz="1800" b="1" u="sng" dirty="0"/>
              <a:t>Signature </a:t>
            </a:r>
            <a:r>
              <a:rPr lang="en-US" altLang="hu-HU" sz="1800" dirty="0"/>
              <a:t>: On-line test on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7th </a:t>
            </a:r>
            <a:r>
              <a:rPr lang="en-US" altLang="hu-HU" sz="1800" dirty="0"/>
              <a:t>week </a:t>
            </a:r>
            <a:r>
              <a:rPr lang="hu-HU" altLang="hu-HU" sz="1800" dirty="0"/>
              <a:t>in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time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slot</a:t>
            </a:r>
            <a:r>
              <a:rPr lang="hu-HU" altLang="hu-HU" sz="1800" dirty="0"/>
              <a:t> of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lecture</a:t>
            </a:r>
            <a:r>
              <a:rPr lang="hu-HU" altLang="hu-HU" sz="1800" dirty="0"/>
              <a:t> 50%Micro+50%Macro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u="sng" dirty="0" err="1"/>
              <a:t>Offered</a:t>
            </a:r>
            <a:r>
              <a:rPr lang="hu-HU" altLang="hu-HU" sz="1800" b="1" u="sng" dirty="0"/>
              <a:t> </a:t>
            </a:r>
            <a:r>
              <a:rPr lang="en-US" altLang="hu-HU" sz="1800" b="1" u="sng" dirty="0"/>
              <a:t>grade</a:t>
            </a:r>
            <a:r>
              <a:rPr lang="hu-HU" altLang="hu-HU" sz="1800" b="1" u="sng" dirty="0"/>
              <a:t>: </a:t>
            </a:r>
            <a:r>
              <a:rPr lang="hu-HU" altLang="hu-HU" sz="1800" dirty="0"/>
              <a:t>online test </a:t>
            </a:r>
            <a:r>
              <a:rPr lang="hu-HU" altLang="hu-HU" sz="1800" dirty="0" err="1"/>
              <a:t>on</a:t>
            </a:r>
            <a:r>
              <a:rPr lang="hu-HU" altLang="hu-HU" sz="1800" dirty="0"/>
              <a:t>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14th </a:t>
            </a:r>
            <a:r>
              <a:rPr lang="hu-HU" altLang="hu-HU" sz="1800" dirty="0" err="1"/>
              <a:t>week</a:t>
            </a:r>
            <a:r>
              <a:rPr lang="hu-HU" altLang="hu-HU" sz="1800" dirty="0"/>
              <a:t> 50%Micro+50%Macro</a:t>
            </a:r>
            <a:endParaRPr lang="en-US" altLang="hu-HU" sz="1800" dirty="0"/>
          </a:p>
        </p:txBody>
      </p:sp>
    </p:spTree>
    <p:extLst>
      <p:ext uri="{BB962C8B-B14F-4D97-AF65-F5344CB8AC3E}">
        <p14:creationId xmlns:p14="http://schemas.microsoft.com/office/powerpoint/2010/main" val="388627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0AC8F-EEC1-5049-514E-819965796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CE1EEECC-2398-2FED-0055-AA431BF7F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F25E0-BE94-4CFB-8B1F-D2A11B6A97F7}" type="slidenum">
              <a:rPr lang="hu-HU" altLang="hu-HU" smtClean="0"/>
              <a:pPr>
                <a:defRPr/>
              </a:pPr>
              <a:t>2</a:t>
            </a:fld>
            <a:endParaRPr lang="hu-HU" altLang="hu-H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FDAC21-EDC7-FB37-C044-1BE4A46CD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254" y="254731"/>
            <a:ext cx="5328592" cy="776288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hu-HU" altLang="hu-HU" sz="3200" b="1" kern="0" dirty="0"/>
              <a:t>MACRO(ECONOMICS)</a:t>
            </a:r>
          </a:p>
        </p:txBody>
      </p:sp>
      <p:sp>
        <p:nvSpPr>
          <p:cNvPr id="11" name="Szövegdoboz 4">
            <a:extLst>
              <a:ext uri="{FF2B5EF4-FFF2-40B4-BE49-F238E27FC236}">
                <a16:creationId xmlns:a16="http://schemas.microsoft.com/office/drawing/2014/main" id="{0090FEFE-64B5-382F-68D4-A451443B0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0662" y="1569566"/>
            <a:ext cx="449802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 u="sng" dirty="0" err="1"/>
              <a:t>economy</a:t>
            </a:r>
            <a:r>
              <a:rPr lang="hu-HU" altLang="hu-HU" sz="1800" u="sng" dirty="0"/>
              <a:t>=</a:t>
            </a:r>
            <a:r>
              <a:rPr lang="hu-HU" altLang="hu-HU" sz="1800" u="sng" dirty="0" err="1"/>
              <a:t>economic</a:t>
            </a:r>
            <a:r>
              <a:rPr lang="hu-HU" altLang="hu-HU" sz="1800" u="sng" dirty="0"/>
              <a:t> </a:t>
            </a:r>
            <a:r>
              <a:rPr lang="hu-HU" altLang="hu-HU" sz="1800" u="sng" dirty="0" err="1"/>
              <a:t>system</a:t>
            </a:r>
            <a:r>
              <a:rPr lang="hu-HU" altLang="hu-HU" sz="1800" dirty="0"/>
              <a:t>: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hu-HU" sz="1800" dirty="0"/>
              <a:t>system that determines the accumulation of wealth</a:t>
            </a:r>
            <a:endParaRPr lang="hu-HU" altLang="hu-HU" sz="18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1DE12B5-0032-9C7F-67C2-05DD0ECA3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9598" y="4135950"/>
            <a:ext cx="3946562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A. Smith (1776):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600" i="1" dirty="0"/>
              <a:t>An </a:t>
            </a:r>
            <a:r>
              <a:rPr lang="hu-HU" altLang="hu-HU" sz="1600" i="1" dirty="0" err="1"/>
              <a:t>Inquiry</a:t>
            </a:r>
            <a:r>
              <a:rPr lang="hu-HU" altLang="hu-HU" sz="1600" i="1" dirty="0"/>
              <a:t> </a:t>
            </a:r>
            <a:r>
              <a:rPr lang="hu-HU" altLang="hu-HU" sz="1600" i="1" dirty="0" err="1"/>
              <a:t>into</a:t>
            </a:r>
            <a:r>
              <a:rPr lang="hu-HU" altLang="hu-HU" sz="1600" i="1" dirty="0"/>
              <a:t> </a:t>
            </a:r>
            <a:r>
              <a:rPr lang="hu-HU" altLang="hu-HU" sz="1600" i="1" dirty="0" err="1"/>
              <a:t>the</a:t>
            </a:r>
            <a:r>
              <a:rPr lang="hu-HU" altLang="hu-HU" sz="1600" i="1" dirty="0"/>
              <a:t> </a:t>
            </a:r>
            <a:r>
              <a:rPr lang="hu-HU" altLang="hu-HU" sz="1600" i="1" dirty="0" err="1"/>
              <a:t>Nature</a:t>
            </a:r>
            <a:r>
              <a:rPr lang="hu-HU" altLang="hu-HU" sz="1600" i="1" dirty="0"/>
              <a:t> and </a:t>
            </a:r>
            <a:r>
              <a:rPr lang="hu-HU" altLang="hu-HU" sz="1600" i="1" dirty="0" err="1"/>
              <a:t>Causes</a:t>
            </a:r>
            <a:r>
              <a:rPr lang="hu-HU" altLang="hu-HU" sz="1600" i="1" dirty="0"/>
              <a:t> of </a:t>
            </a:r>
            <a:r>
              <a:rPr lang="hu-HU" altLang="hu-HU" sz="1600" i="1" dirty="0" err="1"/>
              <a:t>the</a:t>
            </a:r>
            <a:r>
              <a:rPr lang="hu-HU" altLang="hu-HU" sz="1600" i="1" dirty="0"/>
              <a:t> </a:t>
            </a:r>
            <a:r>
              <a:rPr lang="hu-HU" altLang="hu-HU" sz="1600" i="1" dirty="0" err="1"/>
              <a:t>Wealth</a:t>
            </a:r>
            <a:r>
              <a:rPr lang="hu-HU" altLang="hu-HU" sz="1600" i="1" dirty="0"/>
              <a:t> of </a:t>
            </a:r>
            <a:r>
              <a:rPr lang="hu-HU" altLang="hu-HU" sz="1600" i="1" dirty="0" err="1"/>
              <a:t>Nations</a:t>
            </a:r>
            <a:endParaRPr lang="hu-HU" altLang="hu-HU" sz="1800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C42681C-776C-BBBA-59CF-5A9DA05204CC}"/>
              </a:ext>
            </a:extLst>
          </p:cNvPr>
          <p:cNvSpPr txBox="1"/>
          <p:nvPr/>
        </p:nvSpPr>
        <p:spPr>
          <a:xfrm>
            <a:off x="1688396" y="2405644"/>
            <a:ext cx="7575956" cy="646331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pPr algn="ctr"/>
            <a:r>
              <a:rPr lang="hu-HU" altLang="hu-HU" b="1" dirty="0"/>
              <a:t> </a:t>
            </a:r>
            <a:r>
              <a:rPr lang="hu-HU" altLang="hu-HU" dirty="0"/>
              <a:t>UNDERSTAND </a:t>
            </a:r>
            <a:r>
              <a:rPr lang="hu-HU" altLang="hu-HU" sz="1800" dirty="0"/>
              <a:t>THE WORKINGS OF THE SYSTEM THAT DETERMINES THE ACCUMULATION OF WEALTH IN WHICH WE LIVE</a:t>
            </a:r>
            <a:endParaRPr lang="hu-HU" dirty="0"/>
          </a:p>
        </p:txBody>
      </p:sp>
      <p:sp>
        <p:nvSpPr>
          <p:cNvPr id="14" name="Balra-jobbra nyíl 12">
            <a:extLst>
              <a:ext uri="{FF2B5EF4-FFF2-40B4-BE49-F238E27FC236}">
                <a16:creationId xmlns:a16="http://schemas.microsoft.com/office/drawing/2014/main" id="{CEAAAD47-AA54-3882-3DF3-32CB25D2B370}"/>
              </a:ext>
            </a:extLst>
          </p:cNvPr>
          <p:cNvSpPr/>
          <p:nvPr/>
        </p:nvSpPr>
        <p:spPr>
          <a:xfrm rot="16200000">
            <a:off x="5588669" y="1963001"/>
            <a:ext cx="385763" cy="19685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7" name="Balra-jobbra nyíl 12">
            <a:extLst>
              <a:ext uri="{FF2B5EF4-FFF2-40B4-BE49-F238E27FC236}">
                <a16:creationId xmlns:a16="http://schemas.microsoft.com/office/drawing/2014/main" id="{83327017-930A-97B8-5889-EFEE1166FA3C}"/>
              </a:ext>
            </a:extLst>
          </p:cNvPr>
          <p:cNvSpPr/>
          <p:nvPr/>
        </p:nvSpPr>
        <p:spPr>
          <a:xfrm rot="16200000">
            <a:off x="5516661" y="3355302"/>
            <a:ext cx="385763" cy="196850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pic>
        <p:nvPicPr>
          <p:cNvPr id="18" name="Рисунок 0" descr="Adam Smith02.jpg">
            <a:extLst>
              <a:ext uri="{FF2B5EF4-FFF2-40B4-BE49-F238E27FC236}">
                <a16:creationId xmlns:a16="http://schemas.microsoft.com/office/drawing/2014/main" id="{7FE3A94A-996E-AB7E-9189-DDD595A94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28" y="3888053"/>
            <a:ext cx="1344592" cy="1386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27A1A90F-AA73-3092-76AD-6C02F4EC6A02}"/>
              </a:ext>
            </a:extLst>
          </p:cNvPr>
          <p:cNvSpPr txBox="1"/>
          <p:nvPr/>
        </p:nvSpPr>
        <p:spPr>
          <a:xfrm>
            <a:off x="2495600" y="1268760"/>
            <a:ext cx="6811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altLang="hu-HU" b="1" dirty="0"/>
              <a:t> AIM</a:t>
            </a:r>
            <a:r>
              <a:rPr lang="hu-HU" altLang="hu-HU" sz="1800" b="1" dirty="0"/>
              <a:t>:</a:t>
            </a:r>
            <a:r>
              <a:rPr lang="hu-HU" altLang="hu-HU" sz="1800" dirty="0"/>
              <a:t> </a:t>
            </a:r>
            <a:r>
              <a:rPr lang="hu-HU" altLang="hu-HU" dirty="0"/>
              <a:t>u</a:t>
            </a:r>
            <a:r>
              <a:rPr lang="en-US" altLang="hu-HU" sz="1800" dirty="0" err="1"/>
              <a:t>nderstand</a:t>
            </a:r>
            <a:r>
              <a:rPr lang="en-US" altLang="hu-HU" sz="1800" dirty="0"/>
              <a:t> the workings of the </a:t>
            </a:r>
            <a:r>
              <a:rPr lang="en-US" altLang="hu-HU" sz="1800" dirty="0">
                <a:solidFill>
                  <a:srgbClr val="0000FF"/>
                </a:solidFill>
              </a:rPr>
              <a:t>economy</a:t>
            </a:r>
            <a:r>
              <a:rPr lang="en-US" altLang="hu-HU" sz="1800" dirty="0"/>
              <a:t> in which we live </a:t>
            </a:r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EB81773-3CF7-DB4E-2490-8C3871367798}"/>
              </a:ext>
            </a:extLst>
          </p:cNvPr>
          <p:cNvSpPr txBox="1"/>
          <p:nvPr/>
        </p:nvSpPr>
        <p:spPr>
          <a:xfrm>
            <a:off x="1117229" y="5926135"/>
            <a:ext cx="104651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altLang="hu-HU" b="1" dirty="0"/>
              <a:t> </a:t>
            </a:r>
            <a:r>
              <a:rPr lang="hu-HU" altLang="hu-HU" b="1" dirty="0" err="1">
                <a:solidFill>
                  <a:srgbClr val="00B050"/>
                </a:solidFill>
              </a:rPr>
              <a:t>Understand</a:t>
            </a:r>
            <a:r>
              <a:rPr lang="hu-HU" altLang="hu-HU" dirty="0"/>
              <a:t>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workings</a:t>
            </a:r>
            <a:r>
              <a:rPr lang="hu-HU" altLang="hu-HU" sz="1800" dirty="0"/>
              <a:t> of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system</a:t>
            </a:r>
            <a:r>
              <a:rPr lang="hu-HU" altLang="hu-HU" sz="1800" dirty="0"/>
              <a:t> </a:t>
            </a:r>
            <a:r>
              <a:rPr lang="hu-HU" altLang="hu-HU" sz="1800" dirty="0" err="1"/>
              <a:t>that</a:t>
            </a:r>
            <a:r>
              <a:rPr lang="hu-HU" altLang="hu-HU" sz="1800" dirty="0"/>
              <a:t> </a:t>
            </a:r>
            <a:r>
              <a:rPr lang="hu-HU" altLang="hu-HU" sz="1800" dirty="0" err="1"/>
              <a:t>determines</a:t>
            </a:r>
            <a:r>
              <a:rPr lang="hu-HU" altLang="hu-HU" sz="1800" dirty="0"/>
              <a:t>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accumulation</a:t>
            </a:r>
            <a:r>
              <a:rPr lang="hu-HU" altLang="hu-HU" sz="1800" dirty="0"/>
              <a:t> of </a:t>
            </a:r>
            <a:r>
              <a:rPr lang="hu-HU" altLang="hu-HU" sz="1800" dirty="0" err="1"/>
              <a:t>wealth</a:t>
            </a:r>
            <a:r>
              <a:rPr lang="hu-HU" altLang="hu-HU" sz="1800" dirty="0"/>
              <a:t> in </a:t>
            </a:r>
            <a:r>
              <a:rPr lang="hu-HU" altLang="hu-HU" sz="1800" dirty="0" err="1"/>
              <a:t>which</a:t>
            </a:r>
            <a:r>
              <a:rPr lang="hu-HU" altLang="hu-HU" sz="1800" dirty="0"/>
              <a:t> </a:t>
            </a:r>
            <a:r>
              <a:rPr lang="hu-HU" altLang="hu-HU" sz="1800" dirty="0" err="1"/>
              <a:t>we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live</a:t>
            </a:r>
            <a:endParaRPr lang="hu-HU" dirty="0"/>
          </a:p>
        </p:txBody>
      </p:sp>
      <p:cxnSp>
        <p:nvCxnSpPr>
          <p:cNvPr id="8" name="Egyenes összekötő 7">
            <a:extLst>
              <a:ext uri="{FF2B5EF4-FFF2-40B4-BE49-F238E27FC236}">
                <a16:creationId xmlns:a16="http://schemas.microsoft.com/office/drawing/2014/main" id="{6C9997EC-5539-5AB2-4BD0-6BC49B42138C}"/>
              </a:ext>
            </a:extLst>
          </p:cNvPr>
          <p:cNvCxnSpPr/>
          <p:nvPr/>
        </p:nvCxnSpPr>
        <p:spPr>
          <a:xfrm>
            <a:off x="1189237" y="5589240"/>
            <a:ext cx="9731299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05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 autoUpdateAnimBg="0"/>
      <p:bldP spid="9" grpId="1"/>
      <p:bldP spid="7" grpId="0" animBg="1"/>
      <p:bldP spid="14" grpId="0" animBg="1"/>
      <p:bldP spid="14" grpId="1" animBg="1"/>
      <p:bldP spid="17" grpId="0" animBg="1"/>
      <p:bldP spid="17" grpId="1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 descr="maestro">
            <a:extLst>
              <a:ext uri="{FF2B5EF4-FFF2-40B4-BE49-F238E27FC236}">
                <a16:creationId xmlns:a16="http://schemas.microsoft.com/office/drawing/2014/main" id="{0C1A555B-2E9D-E886-339D-6405D8AA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825" y="4156075"/>
            <a:ext cx="1258888" cy="184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Felhő 7">
            <a:extLst>
              <a:ext uri="{FF2B5EF4-FFF2-40B4-BE49-F238E27FC236}">
                <a16:creationId xmlns:a16="http://schemas.microsoft.com/office/drawing/2014/main" id="{A600942E-B6CE-0D0F-4E35-DDEA83CBEDE8}"/>
              </a:ext>
            </a:extLst>
          </p:cNvPr>
          <p:cNvSpPr/>
          <p:nvPr/>
        </p:nvSpPr>
        <p:spPr>
          <a:xfrm>
            <a:off x="290513" y="4344988"/>
            <a:ext cx="2395537" cy="1028700"/>
          </a:xfrm>
          <a:prstGeom prst="cloudCallout">
            <a:avLst>
              <a:gd name="adj1" fmla="val 797365"/>
              <a:gd name="adj2" fmla="val 2244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14340" name="Dia számának helye 1">
            <a:extLst>
              <a:ext uri="{FF2B5EF4-FFF2-40B4-BE49-F238E27FC236}">
                <a16:creationId xmlns:a16="http://schemas.microsoft.com/office/drawing/2014/main" id="{E3B806AC-BC55-ADE3-7CA0-5772E936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7450" y="6518275"/>
            <a:ext cx="28448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803A64-5793-4845-9B14-89671C96D66B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hu-HU" altLang="hu-HU" sz="1400"/>
          </a:p>
        </p:txBody>
      </p:sp>
      <p:sp>
        <p:nvSpPr>
          <p:cNvPr id="6" name="Szalagnyíl lefelé 5">
            <a:extLst>
              <a:ext uri="{FF2B5EF4-FFF2-40B4-BE49-F238E27FC236}">
                <a16:creationId xmlns:a16="http://schemas.microsoft.com/office/drawing/2014/main" id="{D10DD593-AFD7-7AB5-0659-92D4162559A0}"/>
              </a:ext>
            </a:extLst>
          </p:cNvPr>
          <p:cNvSpPr/>
          <p:nvPr/>
        </p:nvSpPr>
        <p:spPr>
          <a:xfrm rot="10800000">
            <a:off x="1643063" y="5891213"/>
            <a:ext cx="1905000" cy="5762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>
              <a:solidFill>
                <a:schemeClr val="tx1"/>
              </a:solidFill>
            </a:endParaRPr>
          </a:p>
        </p:txBody>
      </p:sp>
      <p:sp>
        <p:nvSpPr>
          <p:cNvPr id="14345" name="Oval 6">
            <a:extLst>
              <a:ext uri="{FF2B5EF4-FFF2-40B4-BE49-F238E27FC236}">
                <a16:creationId xmlns:a16="http://schemas.microsoft.com/office/drawing/2014/main" id="{55EC9D92-29FF-04EF-7D94-3769EFA20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388" y="4652963"/>
            <a:ext cx="5694362" cy="1668462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/>
          </a:p>
        </p:txBody>
      </p:sp>
      <p:sp>
        <p:nvSpPr>
          <p:cNvPr id="14346" name="Szövegdoboz 6">
            <a:extLst>
              <a:ext uri="{FF2B5EF4-FFF2-40B4-BE49-F238E27FC236}">
                <a16:creationId xmlns:a16="http://schemas.microsoft.com/office/drawing/2014/main" id="{EF200B95-FAD9-D541-46F9-42F65A509D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094288"/>
            <a:ext cx="406400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4000" b="1"/>
              <a:t>?</a:t>
            </a:r>
          </a:p>
        </p:txBody>
      </p:sp>
      <p:sp>
        <p:nvSpPr>
          <p:cNvPr id="14347" name="Szövegdoboz 3">
            <a:extLst>
              <a:ext uri="{FF2B5EF4-FFF2-40B4-BE49-F238E27FC236}">
                <a16:creationId xmlns:a16="http://schemas.microsoft.com/office/drawing/2014/main" id="{2E55F9E6-904D-C121-57EE-439669527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7900" y="5300663"/>
            <a:ext cx="9540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Reality:</a:t>
            </a:r>
          </a:p>
        </p:txBody>
      </p:sp>
      <p:pic>
        <p:nvPicPr>
          <p:cNvPr id="14348" name="Kép 18">
            <a:extLst>
              <a:ext uri="{FF2B5EF4-FFF2-40B4-BE49-F238E27FC236}">
                <a16:creationId xmlns:a16="http://schemas.microsoft.com/office/drawing/2014/main" id="{C9F0675C-C96E-49D6-476D-93C6F127F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75" y="5526088"/>
            <a:ext cx="1509713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9" name="Picture 16" descr="C:\Users\gilanyi\Downloads\Cica808.jpg">
            <a:extLst>
              <a:ext uri="{FF2B5EF4-FFF2-40B4-BE49-F238E27FC236}">
                <a16:creationId xmlns:a16="http://schemas.microsoft.com/office/drawing/2014/main" id="{D30FCC49-5F4E-A4AC-BCEB-0EAEE2853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575" y="4492625"/>
            <a:ext cx="154305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églalap 5">
            <a:extLst>
              <a:ext uri="{FF2B5EF4-FFF2-40B4-BE49-F238E27FC236}">
                <a16:creationId xmlns:a16="http://schemas.microsoft.com/office/drawing/2014/main" id="{28BED5BB-AC86-BF66-2785-A5AFF01286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3" y="4349750"/>
            <a:ext cx="23939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What is the </a:t>
            </a:r>
            <a:r>
              <a:rPr lang="hu-HU" altLang="hu-HU" sz="1800" b="1"/>
              <a:t>behaviour</a:t>
            </a:r>
            <a:r>
              <a:rPr lang="hu-HU" altLang="hu-HU" sz="1800"/>
              <a:t> of the </a:t>
            </a:r>
            <a:r>
              <a:rPr lang="hu-HU" altLang="hu-HU" sz="1800" b="1"/>
              <a:t>cat</a:t>
            </a:r>
            <a:r>
              <a:rPr lang="hu-HU" altLang="hu-HU" sz="1800"/>
              <a:t>/economy</a:t>
            </a:r>
          </a:p>
        </p:txBody>
      </p:sp>
      <p:sp>
        <p:nvSpPr>
          <p:cNvPr id="23" name="Szalagnyíl lefelé 22">
            <a:extLst>
              <a:ext uri="{FF2B5EF4-FFF2-40B4-BE49-F238E27FC236}">
                <a16:creationId xmlns:a16="http://schemas.microsoft.com/office/drawing/2014/main" id="{E39B1FCE-6C02-1141-3897-4A2287077CFF}"/>
              </a:ext>
            </a:extLst>
          </p:cNvPr>
          <p:cNvSpPr/>
          <p:nvPr/>
        </p:nvSpPr>
        <p:spPr>
          <a:xfrm rot="14686218">
            <a:off x="2710656" y="3909220"/>
            <a:ext cx="1317625" cy="4937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>
              <a:solidFill>
                <a:schemeClr val="tx1"/>
              </a:solidFill>
            </a:endParaRPr>
          </a:p>
        </p:txBody>
      </p:sp>
      <p:sp>
        <p:nvSpPr>
          <p:cNvPr id="24" name="Felhő 23">
            <a:extLst>
              <a:ext uri="{FF2B5EF4-FFF2-40B4-BE49-F238E27FC236}">
                <a16:creationId xmlns:a16="http://schemas.microsoft.com/office/drawing/2014/main" id="{2B4944A9-25FE-03E7-56CD-9453194238E2}"/>
              </a:ext>
            </a:extLst>
          </p:cNvPr>
          <p:cNvSpPr/>
          <p:nvPr/>
        </p:nvSpPr>
        <p:spPr>
          <a:xfrm>
            <a:off x="1387475" y="1187450"/>
            <a:ext cx="5006975" cy="2241550"/>
          </a:xfrm>
          <a:prstGeom prst="cloudCallout">
            <a:avLst>
              <a:gd name="adj1" fmla="val 797365"/>
              <a:gd name="adj2" fmla="val 2244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5" name="Téglalap 5">
            <a:extLst>
              <a:ext uri="{FF2B5EF4-FFF2-40B4-BE49-F238E27FC236}">
                <a16:creationId xmlns:a16="http://schemas.microsoft.com/office/drawing/2014/main" id="{72B6BAC7-FB74-A5E1-EBD8-7020446F4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5863" y="1979613"/>
            <a:ext cx="2322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>
                <a:solidFill>
                  <a:srgbClr val="0000FF"/>
                </a:solidFill>
              </a:rPr>
              <a:t>POSTULATES</a:t>
            </a:r>
          </a:p>
        </p:txBody>
      </p:sp>
      <p:graphicFrame>
        <p:nvGraphicFramePr>
          <p:cNvPr id="26" name="Objektum 25">
            <a:extLst>
              <a:ext uri="{FF2B5EF4-FFF2-40B4-BE49-F238E27FC236}">
                <a16:creationId xmlns:a16="http://schemas.microsoft.com/office/drawing/2014/main" id="{6A87DD87-AED1-3C34-5C47-29FA75C8D7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9513" y="1208088"/>
          <a:ext cx="1177925" cy="171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kumentum" r:id="rId5" imgW="5957455" imgH="8677217" progId="Word.Document.12">
                  <p:embed/>
                </p:oleObj>
              </mc:Choice>
              <mc:Fallback>
                <p:oleObj name="Dokumentum" r:id="rId5" imgW="5957455" imgH="8677217" progId="Word.Document.12">
                  <p:embed/>
                  <p:pic>
                    <p:nvPicPr>
                      <p:cNvPr id="26" name="Objektum 25">
                        <a:extLst>
                          <a:ext uri="{FF2B5EF4-FFF2-40B4-BE49-F238E27FC236}">
                            <a16:creationId xmlns:a16="http://schemas.microsoft.com/office/drawing/2014/main" id="{6A87DD87-AED1-3C34-5C47-29FA75C8D7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1208088"/>
                        <a:ext cx="1177925" cy="171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Szövegdoboz 5">
            <a:extLst>
              <a:ext uri="{FF2B5EF4-FFF2-40B4-BE49-F238E27FC236}">
                <a16:creationId xmlns:a16="http://schemas.microsoft.com/office/drawing/2014/main" id="{F122E96C-4D0C-2769-F55D-1F7629C9F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6938" y="1228725"/>
            <a:ext cx="1397000" cy="17541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800" b="1" dirty="0" err="1"/>
              <a:t>Cats</a:t>
            </a:r>
            <a:r>
              <a:rPr lang="hu-HU" altLang="hu-HU" sz="1800" b="1" dirty="0"/>
              <a:t>: </a:t>
            </a:r>
            <a:r>
              <a:rPr lang="hu-HU" altLang="hu-HU" sz="1800" dirty="0" err="1"/>
              <a:t>have</a:t>
            </a:r>
            <a:endParaRPr lang="hu-HU" altLang="hu-HU" sz="1800" dirty="0"/>
          </a:p>
          <a:p>
            <a:pPr eaLnBrk="1" hangingPunct="1">
              <a:spcBef>
                <a:spcPct val="0"/>
              </a:spcBef>
              <a:buFontTx/>
              <a:buChar char="-"/>
              <a:defRPr/>
            </a:pPr>
            <a:r>
              <a:rPr lang="hu-HU" altLang="hu-HU" sz="1800" dirty="0" err="1"/>
              <a:t>tail</a:t>
            </a:r>
            <a:endParaRPr lang="hu-HU" altLang="hu-HU" sz="1800" dirty="0"/>
          </a:p>
          <a:p>
            <a:pPr eaLnBrk="1" hangingPunct="1">
              <a:spcBef>
                <a:spcPct val="0"/>
              </a:spcBef>
              <a:buFontTx/>
              <a:buChar char="-"/>
              <a:defRPr/>
            </a:pPr>
            <a:r>
              <a:rPr lang="hu-HU" altLang="hu-HU" sz="1800" dirty="0" err="1"/>
              <a:t>ears</a:t>
            </a:r>
            <a:endParaRPr lang="hu-HU" altLang="hu-HU" sz="1800" dirty="0"/>
          </a:p>
          <a:p>
            <a:pPr eaLnBrk="1" hangingPunct="1">
              <a:spcBef>
                <a:spcPct val="0"/>
              </a:spcBef>
              <a:buFontTx/>
              <a:buChar char="-"/>
              <a:defRPr/>
            </a:pPr>
            <a:r>
              <a:rPr lang="hu-HU" altLang="hu-HU" sz="1800" dirty="0" err="1"/>
              <a:t>fur</a:t>
            </a:r>
            <a:endParaRPr lang="hu-HU" altLang="hu-HU" sz="1800" dirty="0"/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800" b="1" dirty="0" err="1"/>
              <a:t>Behaviour</a:t>
            </a:r>
            <a:r>
              <a:rPr lang="hu-HU" altLang="hu-HU" sz="1800" b="1" dirty="0"/>
              <a:t>:</a:t>
            </a:r>
          </a:p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800" dirty="0"/>
              <a:t>- </a:t>
            </a:r>
            <a:r>
              <a:rPr lang="hu-HU" altLang="hu-HU" sz="1800" dirty="0" err="1"/>
              <a:t>carnivore</a:t>
            </a:r>
            <a:endParaRPr lang="hu-HU" altLang="hu-HU" sz="1800" dirty="0"/>
          </a:p>
        </p:txBody>
      </p:sp>
      <p:sp>
        <p:nvSpPr>
          <p:cNvPr id="29" name="Szalagnyíl lefelé 28">
            <a:extLst>
              <a:ext uri="{FF2B5EF4-FFF2-40B4-BE49-F238E27FC236}">
                <a16:creationId xmlns:a16="http://schemas.microsoft.com/office/drawing/2014/main" id="{5FF3E4E8-542F-582B-8938-0054C763E2CF}"/>
              </a:ext>
            </a:extLst>
          </p:cNvPr>
          <p:cNvSpPr/>
          <p:nvPr/>
        </p:nvSpPr>
        <p:spPr>
          <a:xfrm rot="837257">
            <a:off x="6248400" y="1106488"/>
            <a:ext cx="2554288" cy="65563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>
              <a:solidFill>
                <a:schemeClr val="tx1"/>
              </a:solidFill>
            </a:endParaRPr>
          </a:p>
        </p:txBody>
      </p:sp>
      <p:sp>
        <p:nvSpPr>
          <p:cNvPr id="30" name="Felhő 29">
            <a:extLst>
              <a:ext uri="{FF2B5EF4-FFF2-40B4-BE49-F238E27FC236}">
                <a16:creationId xmlns:a16="http://schemas.microsoft.com/office/drawing/2014/main" id="{110BCB23-720A-275C-4B10-F524E488C0BC}"/>
              </a:ext>
            </a:extLst>
          </p:cNvPr>
          <p:cNvSpPr/>
          <p:nvPr/>
        </p:nvSpPr>
        <p:spPr>
          <a:xfrm>
            <a:off x="7680325" y="1878013"/>
            <a:ext cx="2395538" cy="1392237"/>
          </a:xfrm>
          <a:prstGeom prst="cloudCallout">
            <a:avLst>
              <a:gd name="adj1" fmla="val 797365"/>
              <a:gd name="adj2" fmla="val 22443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31" name="Szövegdoboz 5">
            <a:extLst>
              <a:ext uri="{FF2B5EF4-FFF2-40B4-BE49-F238E27FC236}">
                <a16:creationId xmlns:a16="http://schemas.microsoft.com/office/drawing/2014/main" id="{062FA2D9-B059-B7C3-CC6F-A05E07783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8950" y="2055813"/>
            <a:ext cx="966788" cy="92392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800" b="1" dirty="0" err="1"/>
              <a:t>Result</a:t>
            </a:r>
            <a:r>
              <a:rPr lang="hu-HU" altLang="hu-HU" sz="1800" b="1" dirty="0"/>
              <a:t>:</a:t>
            </a:r>
          </a:p>
          <a:p>
            <a:pPr eaLnBrk="1" hangingPunct="1">
              <a:spcBef>
                <a:spcPct val="0"/>
              </a:spcBef>
              <a:buFontTx/>
              <a:buChar char="-"/>
              <a:defRPr/>
            </a:pPr>
            <a:r>
              <a:rPr lang="hu-HU" altLang="hu-HU" sz="1800" dirty="0" err="1"/>
              <a:t>rub</a:t>
            </a:r>
            <a:endParaRPr lang="hu-HU" altLang="hu-HU" sz="1800" dirty="0"/>
          </a:p>
          <a:p>
            <a:pPr eaLnBrk="1" hangingPunct="1">
              <a:spcBef>
                <a:spcPct val="0"/>
              </a:spcBef>
              <a:buFontTx/>
              <a:buChar char="-"/>
              <a:defRPr/>
            </a:pPr>
            <a:r>
              <a:rPr lang="hu-HU" altLang="hu-HU" sz="1800" dirty="0"/>
              <a:t>hunt</a:t>
            </a:r>
          </a:p>
        </p:txBody>
      </p:sp>
      <p:sp>
        <p:nvSpPr>
          <p:cNvPr id="32" name="Téglalap 5">
            <a:extLst>
              <a:ext uri="{FF2B5EF4-FFF2-40B4-BE49-F238E27FC236}">
                <a16:creationId xmlns:a16="http://schemas.microsoft.com/office/drawing/2014/main" id="{F48D12B9-6632-7E26-EC87-6BF8D4DD9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0463" y="1402929"/>
            <a:ext cx="218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 err="1"/>
              <a:t>Coherent</a:t>
            </a:r>
            <a:r>
              <a:rPr lang="hu-HU" altLang="hu-HU" sz="1800" dirty="0"/>
              <a:t> </a:t>
            </a:r>
            <a:r>
              <a:rPr lang="hu-HU" altLang="hu-HU" sz="1800" dirty="0" err="1"/>
              <a:t>deduction</a:t>
            </a:r>
            <a:endParaRPr lang="hu-HU" altLang="hu-HU" sz="1800" dirty="0"/>
          </a:p>
        </p:txBody>
      </p:sp>
      <p:sp>
        <p:nvSpPr>
          <p:cNvPr id="33" name="Szalagnyíl lefelé 32">
            <a:extLst>
              <a:ext uri="{FF2B5EF4-FFF2-40B4-BE49-F238E27FC236}">
                <a16:creationId xmlns:a16="http://schemas.microsoft.com/office/drawing/2014/main" id="{21B41ACE-AB37-C48A-9825-3CF25D0CA042}"/>
              </a:ext>
            </a:extLst>
          </p:cNvPr>
          <p:cNvSpPr/>
          <p:nvPr/>
        </p:nvSpPr>
        <p:spPr>
          <a:xfrm rot="5400000">
            <a:off x="8965406" y="3629820"/>
            <a:ext cx="1419225" cy="57626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>
              <a:solidFill>
                <a:schemeClr val="tx1"/>
              </a:solidFill>
            </a:endParaRPr>
          </a:p>
        </p:txBody>
      </p:sp>
      <p:sp>
        <p:nvSpPr>
          <p:cNvPr id="34" name="Téglalap 5">
            <a:extLst>
              <a:ext uri="{FF2B5EF4-FFF2-40B4-BE49-F238E27FC236}">
                <a16:creationId xmlns:a16="http://schemas.microsoft.com/office/drawing/2014/main" id="{1719C7F3-4530-D117-665E-01ACEE037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4600" y="3681413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>
                <a:solidFill>
                  <a:srgbClr val="0000FF"/>
                </a:solidFill>
              </a:rPr>
              <a:t>Test</a:t>
            </a:r>
          </a:p>
        </p:txBody>
      </p:sp>
      <p:pic>
        <p:nvPicPr>
          <p:cNvPr id="35" name="Picture 15" descr="C:\Users\gilanyi\Downloads\kutyafenék.jpg">
            <a:extLst>
              <a:ext uri="{FF2B5EF4-FFF2-40B4-BE49-F238E27FC236}">
                <a16:creationId xmlns:a16="http://schemas.microsoft.com/office/drawing/2014/main" id="{7317D555-4C40-9C71-6FC2-F43E1668B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063" y="4146550"/>
            <a:ext cx="1055687" cy="150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Szövegdoboz 4">
            <a:extLst>
              <a:ext uri="{FF2B5EF4-FFF2-40B4-BE49-F238E27FC236}">
                <a16:creationId xmlns:a16="http://schemas.microsoft.com/office/drawing/2014/main" id="{D00ACFFC-9D61-F933-B53C-027F09EAB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475" y="3429000"/>
            <a:ext cx="34178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Are these properties are really essential i.e. </a:t>
            </a:r>
            <a:r>
              <a:rPr lang="hu-HU" altLang="hu-HU" sz="1800" b="1"/>
              <a:t>distinctive</a:t>
            </a:r>
            <a:r>
              <a:rPr lang="hu-HU" altLang="hu-HU" sz="1800"/>
              <a:t>?</a:t>
            </a:r>
          </a:p>
        </p:txBody>
      </p:sp>
      <p:sp>
        <p:nvSpPr>
          <p:cNvPr id="40" name="Téglalap 5">
            <a:extLst>
              <a:ext uri="{FF2B5EF4-FFF2-40B4-BE49-F238E27FC236}">
                <a16:creationId xmlns:a16="http://schemas.microsoft.com/office/drawing/2014/main" id="{B60115A2-DE8D-762D-B497-80C7CD260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4588" y="3795713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No</a:t>
            </a:r>
          </a:p>
        </p:txBody>
      </p:sp>
      <p:sp>
        <p:nvSpPr>
          <p:cNvPr id="41" name="Téglalap 5">
            <a:extLst>
              <a:ext uri="{FF2B5EF4-FFF2-40B4-BE49-F238E27FC236}">
                <a16:creationId xmlns:a16="http://schemas.microsoft.com/office/drawing/2014/main" id="{512AD20A-4198-A601-3B03-C664CED8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7513" y="5281613"/>
            <a:ext cx="819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yes</a:t>
            </a: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20E79335-9054-45FC-0E5B-331016977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6450" y="4778375"/>
            <a:ext cx="23304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/>
              <a:t>Does not contradict the observations till now!</a:t>
            </a:r>
          </a:p>
        </p:txBody>
      </p:sp>
      <p:pic>
        <p:nvPicPr>
          <p:cNvPr id="43" name="Kép 42">
            <a:extLst>
              <a:ext uri="{FF2B5EF4-FFF2-40B4-BE49-F238E27FC236}">
                <a16:creationId xmlns:a16="http://schemas.microsoft.com/office/drawing/2014/main" id="{99D4E56A-3387-8226-BAEC-955CF839D3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450" y="5464175"/>
            <a:ext cx="1212850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églalap 5">
            <a:extLst>
              <a:ext uri="{FF2B5EF4-FFF2-40B4-BE49-F238E27FC236}">
                <a16:creationId xmlns:a16="http://schemas.microsoft.com/office/drawing/2014/main" id="{9D8A014E-FA13-32CF-28AC-AAC69090D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8538" y="911225"/>
            <a:ext cx="28781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/>
              <a:t>Univocal definitions are required („check-list”)</a:t>
            </a:r>
          </a:p>
        </p:txBody>
      </p:sp>
      <p:sp>
        <p:nvSpPr>
          <p:cNvPr id="47" name="Szalagnyíl lefelé 46">
            <a:extLst>
              <a:ext uri="{FF2B5EF4-FFF2-40B4-BE49-F238E27FC236}">
                <a16:creationId xmlns:a16="http://schemas.microsoft.com/office/drawing/2014/main" id="{97205027-CA5F-BCDE-56F7-F1371FD43948}"/>
              </a:ext>
            </a:extLst>
          </p:cNvPr>
          <p:cNvSpPr/>
          <p:nvPr/>
        </p:nvSpPr>
        <p:spPr>
          <a:xfrm rot="3722038" flipV="1">
            <a:off x="8934450" y="5337175"/>
            <a:ext cx="968375" cy="51752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>
              <a:solidFill>
                <a:schemeClr val="tx1"/>
              </a:solidFill>
            </a:endParaRPr>
          </a:p>
        </p:txBody>
      </p:sp>
      <p:sp>
        <p:nvSpPr>
          <p:cNvPr id="48" name="Téglalap 5">
            <a:extLst>
              <a:ext uri="{FF2B5EF4-FFF2-40B4-BE49-F238E27FC236}">
                <a16:creationId xmlns:a16="http://schemas.microsoft.com/office/drawing/2014/main" id="{25121DD0-0BAF-184D-6FF5-F0CB1A871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9669" y="3611684"/>
            <a:ext cx="1573585" cy="646331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800" dirty="0"/>
              <a:t>M. Friedman!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hu-HU" altLang="hu-HU" sz="1800" strike="sngStrike" dirty="0" err="1"/>
              <a:t>reasonable</a:t>
            </a:r>
            <a:endParaRPr lang="hu-HU" altLang="hu-HU" sz="1800" strike="sngStrike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915FF50-438D-D08F-62BE-265F2703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7" y="116632"/>
            <a:ext cx="29713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>
                <a:solidFill>
                  <a:srgbClr val="00B050"/>
                </a:solidFill>
              </a:rPr>
              <a:t>1. WAYS OF THEORIZING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27D6B20-FB69-1DD6-88FE-257529334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476672"/>
            <a:ext cx="24482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hu-HU" altLang="hu-HU" sz="1800" dirty="0"/>
              <a:t>► </a:t>
            </a:r>
            <a:r>
              <a:rPr lang="hu-HU" altLang="hu-HU" sz="1800" dirty="0" err="1"/>
              <a:t>Scientifically</a:t>
            </a:r>
            <a:endParaRPr lang="hu-HU" altLang="hu-HU" sz="1800" dirty="0"/>
          </a:p>
          <a:p>
            <a:pPr eaLnBrk="1" hangingPunct="1">
              <a:spcBef>
                <a:spcPct val="0"/>
              </a:spcBef>
              <a:buNone/>
            </a:pPr>
            <a:r>
              <a:rPr lang="hu-HU" altLang="hu-HU" sz="1800" dirty="0"/>
              <a:t>►  </a:t>
            </a:r>
            <a:r>
              <a:rPr lang="hu-HU" altLang="hu-HU" sz="1800" dirty="0" err="1"/>
              <a:t>Ideologically</a:t>
            </a:r>
            <a:endParaRPr lang="hu-HU" altLang="hu-HU" sz="1800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FA7750A-C088-16AA-A3E1-EAE01E77D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52736"/>
            <a:ext cx="37197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>
                <a:solidFill>
                  <a:srgbClr val="00B050"/>
                </a:solidFill>
              </a:rPr>
              <a:t>1.1 </a:t>
            </a:r>
            <a:r>
              <a:rPr lang="hu-HU" altLang="hu-HU" sz="1800" b="1" dirty="0" err="1">
                <a:solidFill>
                  <a:srgbClr val="00B050"/>
                </a:solidFill>
              </a:rPr>
              <a:t>Scientific</a:t>
            </a:r>
            <a:r>
              <a:rPr lang="hu-HU" altLang="hu-HU" sz="1800" b="1" dirty="0">
                <a:solidFill>
                  <a:srgbClr val="00B050"/>
                </a:solidFill>
              </a:rPr>
              <a:t> </a:t>
            </a:r>
            <a:r>
              <a:rPr lang="hu-HU" altLang="hu-HU" sz="1800" b="1" dirty="0" err="1">
                <a:solidFill>
                  <a:srgbClr val="00B050"/>
                </a:solidFill>
              </a:rPr>
              <a:t>theory</a:t>
            </a:r>
            <a:r>
              <a:rPr lang="hu-HU" altLang="hu-HU" sz="1800" b="1" dirty="0">
                <a:solidFill>
                  <a:srgbClr val="00B050"/>
                </a:solidFill>
              </a:rPr>
              <a:t> building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5" grpId="0"/>
      <p:bldP spid="28" grpId="0"/>
      <p:bldP spid="31" grpId="0"/>
      <p:bldP spid="32" grpId="0"/>
      <p:bldP spid="34" grpId="0"/>
      <p:bldP spid="36" grpId="0"/>
      <p:bldP spid="40" grpId="0"/>
      <p:bldP spid="41" grpId="0"/>
      <p:bldP spid="42" grpId="0"/>
      <p:bldP spid="4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4C9DE-41C5-0248-71FF-142C91030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Dia számának helye 1">
            <a:extLst>
              <a:ext uri="{FF2B5EF4-FFF2-40B4-BE49-F238E27FC236}">
                <a16:creationId xmlns:a16="http://schemas.microsoft.com/office/drawing/2014/main" id="{F6561693-305C-5B92-7769-7100011B5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4163" y="6548438"/>
            <a:ext cx="441325" cy="331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E23181-ADD0-41A1-A5B9-D9E64E42370F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hu-HU" altLang="hu-HU" sz="1400"/>
          </a:p>
        </p:txBody>
      </p:sp>
      <p:sp>
        <p:nvSpPr>
          <p:cNvPr id="76" name="Szövegdoboz 75">
            <a:extLst>
              <a:ext uri="{FF2B5EF4-FFF2-40B4-BE49-F238E27FC236}">
                <a16:creationId xmlns:a16="http://schemas.microsoft.com/office/drawing/2014/main" id="{E28E52BE-98BB-1D2A-E364-0EBD3209637E}"/>
              </a:ext>
            </a:extLst>
          </p:cNvPr>
          <p:cNvSpPr txBox="1"/>
          <p:nvPr/>
        </p:nvSpPr>
        <p:spPr>
          <a:xfrm flipH="1">
            <a:off x="2034275" y="1593989"/>
            <a:ext cx="4584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/>
              <a:t>The system is fair and efficient</a:t>
            </a:r>
            <a:endParaRPr lang="hu-HU" b="1" dirty="0"/>
          </a:p>
        </p:txBody>
      </p:sp>
      <p:sp>
        <p:nvSpPr>
          <p:cNvPr id="9" name="Szövegdoboz 15">
            <a:extLst>
              <a:ext uri="{FF2B5EF4-FFF2-40B4-BE49-F238E27FC236}">
                <a16:creationId xmlns:a16="http://schemas.microsoft.com/office/drawing/2014/main" id="{ACB77F5A-8771-C834-DA22-8455DF816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5282" y="2445325"/>
            <a:ext cx="10369550" cy="37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dirty="0"/>
              <a:t>	</a:t>
            </a:r>
            <a:r>
              <a:rPr lang="hu-HU" altLang="hu-HU" sz="1800" dirty="0" err="1"/>
              <a:t>Feudal</a:t>
            </a:r>
            <a:r>
              <a:rPr lang="hu-HU" altLang="hu-HU" sz="1800" dirty="0" err="1">
                <a:solidFill>
                  <a:srgbClr val="0000FF"/>
                </a:solidFill>
              </a:rPr>
              <a:t>ism</a:t>
            </a:r>
            <a:r>
              <a:rPr lang="hu-HU" altLang="hu-HU" sz="1800" dirty="0"/>
              <a:t>	                </a:t>
            </a:r>
            <a:r>
              <a:rPr lang="hu-HU" altLang="hu-HU" sz="1800" dirty="0" err="1"/>
              <a:t>Capital</a:t>
            </a:r>
            <a:r>
              <a:rPr lang="hu-HU" altLang="hu-HU" sz="1800" dirty="0" err="1">
                <a:solidFill>
                  <a:srgbClr val="0000FF"/>
                </a:solidFill>
              </a:rPr>
              <a:t>ism</a:t>
            </a:r>
            <a:r>
              <a:rPr lang="hu-HU" altLang="hu-HU" sz="1800" dirty="0"/>
              <a:t> 	                                    </a:t>
            </a:r>
            <a:r>
              <a:rPr lang="hu-HU" altLang="hu-HU" sz="1800" dirty="0" err="1"/>
              <a:t>Social</a:t>
            </a:r>
            <a:r>
              <a:rPr lang="hu-HU" altLang="hu-HU" sz="1800" dirty="0" err="1">
                <a:solidFill>
                  <a:srgbClr val="0000FF"/>
                </a:solidFill>
              </a:rPr>
              <a:t>ism</a:t>
            </a:r>
            <a:r>
              <a:rPr lang="hu-HU" altLang="hu-HU" sz="1800" dirty="0"/>
              <a:t> </a:t>
            </a:r>
            <a:endParaRPr lang="hu-HU" altLang="hu-HU" sz="1800" dirty="0">
              <a:solidFill>
                <a:srgbClr val="0000FF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7A94BF3-2685-1125-1DB2-4FCFFCCD2339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631504" y="2874422"/>
            <a:ext cx="1133278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hu-HU" altLang="hu-HU" sz="1600" b="1" dirty="0">
                <a:latin typeface="Arial" panose="020B0604020202020204" pitchFamily="34" charset="0"/>
              </a:rPr>
              <a:t>religion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1EFD6C7-BDC2-850D-54B4-860C814F35D5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920988" y="2858317"/>
            <a:ext cx="1565275" cy="33855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hu-HU" altLang="hu-HU" sz="1600" b="1" dirty="0" err="1">
                <a:latin typeface="Arial" panose="020B0604020202020204" pitchFamily="34" charset="0"/>
              </a:rPr>
              <a:t>Liberalism</a:t>
            </a:r>
            <a:endParaRPr lang="hu-HU" altLang="hu-HU" sz="1600" b="1" dirty="0">
              <a:latin typeface="Arial" panose="020B0604020202020204" pitchFamily="34" charset="0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9993F28-8187-269D-319F-4FE99F941420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8974360" y="2871192"/>
            <a:ext cx="1800200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hu-HU" altLang="hu-HU" sz="1600" b="1" dirty="0" err="1">
                <a:latin typeface="Arial" panose="020B0604020202020204" pitchFamily="34" charset="0"/>
              </a:rPr>
              <a:t>Communism</a:t>
            </a:r>
            <a:endParaRPr lang="hu-HU" altLang="hu-HU" sz="1600" b="1" dirty="0">
              <a:latin typeface="Arial" panose="020B0604020202020204" pitchFamily="34" charset="0"/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3DB52518-C746-3678-8F8B-60C023CB9D95}"/>
              </a:ext>
            </a:extLst>
          </p:cNvPr>
          <p:cNvSpPr txBox="1"/>
          <p:nvPr/>
        </p:nvSpPr>
        <p:spPr>
          <a:xfrm>
            <a:off x="1110" y="2805444"/>
            <a:ext cx="1886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altLang="hu-HU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Prevailing</a:t>
            </a:r>
            <a:r>
              <a:rPr lang="hu-HU" altLang="hu-H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idea:</a:t>
            </a:r>
            <a:endParaRPr lang="hu-HU" dirty="0"/>
          </a:p>
        </p:txBody>
      </p:sp>
      <p:sp>
        <p:nvSpPr>
          <p:cNvPr id="16" name="Téglalap 11">
            <a:extLst>
              <a:ext uri="{FF2B5EF4-FFF2-40B4-BE49-F238E27FC236}">
                <a16:creationId xmlns:a16="http://schemas.microsoft.com/office/drawing/2014/main" id="{5683C9DA-3948-27D5-6C32-51A84BA74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87" y="3996353"/>
            <a:ext cx="404658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</a:pPr>
            <a:r>
              <a:rPr lang="hu-HU" altLang="hu-HU" sz="1600" dirty="0" err="1"/>
              <a:t>orchestrates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functioning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socio-economic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system</a:t>
            </a:r>
            <a:r>
              <a:rPr lang="hu-HU" altLang="hu-HU" sz="1600" dirty="0"/>
              <a:t> </a:t>
            </a:r>
            <a:r>
              <a:rPr lang="hu-HU" altLang="hu-HU" sz="1600" dirty="0" err="1"/>
              <a:t>with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clockwork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precision</a:t>
            </a:r>
            <a:endParaRPr lang="hu-HU" altLang="hu-HU" sz="1600" dirty="0">
              <a:latin typeface="Calibri" panose="020F0502020204030204" pitchFamily="34" charset="0"/>
            </a:endParaRPr>
          </a:p>
        </p:txBody>
      </p:sp>
      <p:sp>
        <p:nvSpPr>
          <p:cNvPr id="17" name="Téglalap 11">
            <a:extLst>
              <a:ext uri="{FF2B5EF4-FFF2-40B4-BE49-F238E27FC236}">
                <a16:creationId xmlns:a16="http://schemas.microsoft.com/office/drawing/2014/main" id="{35B0E4DB-ADDC-4EF3-010F-9BAF4F8AA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7708" y="3271709"/>
            <a:ext cx="130954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 dirty="0"/>
              <a:t>GOD</a:t>
            </a:r>
            <a:endParaRPr lang="hu-HU" altLang="hu-HU" sz="1600" dirty="0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2DCF59A9-431A-3615-0FBA-986FFCE43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07" y="5345921"/>
            <a:ext cx="3621829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hu-HU" altLang="hu-HU" sz="1600" b="1" i="1" dirty="0">
                <a:cs typeface="Times New Roman" panose="02020603050405020304" pitchFamily="18" charset="0"/>
              </a:rPr>
              <a:t>The </a:t>
            </a:r>
            <a:r>
              <a:rPr lang="hu-HU" altLang="hu-HU" sz="1600" b="1" i="1" dirty="0" err="1">
                <a:cs typeface="Times New Roman" panose="02020603050405020304" pitchFamily="18" charset="0"/>
              </a:rPr>
              <a:t>universe</a:t>
            </a:r>
            <a:r>
              <a:rPr lang="hu-HU" altLang="hu-HU" sz="1600" b="1" i="1" dirty="0">
                <a:cs typeface="Times New Roman" panose="02020603050405020304" pitchFamily="18" charset="0"/>
              </a:rPr>
              <a:t> </a:t>
            </a:r>
            <a:r>
              <a:rPr lang="hu-HU" altLang="hu-HU" sz="1600" b="1" i="1" dirty="0" err="1">
                <a:cs typeface="Times New Roman" panose="02020603050405020304" pitchFamily="18" charset="0"/>
              </a:rPr>
              <a:t>that</a:t>
            </a:r>
            <a:r>
              <a:rPr lang="hu-HU" altLang="hu-HU" sz="1600" b="1" i="1" dirty="0">
                <a:cs typeface="Times New Roman" panose="02020603050405020304" pitchFamily="18" charset="0"/>
              </a:rPr>
              <a:t> GOD </a:t>
            </a:r>
            <a:r>
              <a:rPr lang="hu-HU" altLang="hu-HU" sz="1600" b="1" i="1" dirty="0" err="1">
                <a:cs typeface="Times New Roman" panose="02020603050405020304" pitchFamily="18" charset="0"/>
              </a:rPr>
              <a:t>chose</a:t>
            </a:r>
            <a:r>
              <a:rPr lang="hu-HU" altLang="hu-HU" sz="1600" b="1" i="1" dirty="0">
                <a:cs typeface="Times New Roman" panose="02020603050405020304" pitchFamily="18" charset="0"/>
              </a:rPr>
              <a:t> </a:t>
            </a:r>
            <a:r>
              <a:rPr lang="hu-HU" altLang="hu-HU" sz="1600" b="1" i="1" dirty="0" err="1">
                <a:cs typeface="Times New Roman" panose="02020603050405020304" pitchFamily="18" charset="0"/>
              </a:rPr>
              <a:t>to</a:t>
            </a:r>
            <a:r>
              <a:rPr lang="hu-HU" altLang="hu-HU" sz="1600" b="1" i="1" dirty="0">
                <a:cs typeface="Times New Roman" panose="02020603050405020304" pitchFamily="18" charset="0"/>
              </a:rPr>
              <a:t> </a:t>
            </a:r>
            <a:r>
              <a:rPr lang="hu-HU" altLang="hu-HU" sz="1600" b="1" i="1" dirty="0" err="1">
                <a:cs typeface="Times New Roman" panose="02020603050405020304" pitchFamily="18" charset="0"/>
              </a:rPr>
              <a:t>exist</a:t>
            </a:r>
            <a:r>
              <a:rPr lang="hu-HU" altLang="hu-HU" sz="1600" b="1" i="1" dirty="0">
                <a:cs typeface="Times New Roman" panose="02020603050405020304" pitchFamily="18" charset="0"/>
              </a:rPr>
              <a:t> is </a:t>
            </a:r>
            <a:r>
              <a:rPr lang="hu-HU" altLang="hu-HU" sz="1600" b="1" i="1" dirty="0" err="1">
                <a:cs typeface="Times New Roman" panose="02020603050405020304" pitchFamily="18" charset="0"/>
              </a:rPr>
              <a:t>the</a:t>
            </a:r>
            <a:r>
              <a:rPr lang="hu-HU" altLang="hu-HU" sz="1600" b="1" i="1" dirty="0">
                <a:cs typeface="Times New Roman" panose="02020603050405020304" pitchFamily="18" charset="0"/>
              </a:rPr>
              <a:t> </a:t>
            </a:r>
            <a:r>
              <a:rPr lang="hu-HU" altLang="hu-HU" sz="1600" b="1" i="1" dirty="0" err="1">
                <a:cs typeface="Times New Roman" panose="02020603050405020304" pitchFamily="18" charset="0"/>
              </a:rPr>
              <a:t>best</a:t>
            </a:r>
            <a:r>
              <a:rPr lang="hu-HU" altLang="hu-HU" sz="1600" b="1" i="1" dirty="0">
                <a:cs typeface="Times New Roman" panose="02020603050405020304" pitchFamily="18" charset="0"/>
              </a:rPr>
              <a:t> of </a:t>
            </a:r>
            <a:r>
              <a:rPr lang="hu-HU" altLang="hu-HU" sz="1600" b="1" i="1" dirty="0" err="1">
                <a:cs typeface="Times New Roman" panose="02020603050405020304" pitchFamily="18" charset="0"/>
              </a:rPr>
              <a:t>all</a:t>
            </a:r>
            <a:r>
              <a:rPr lang="hu-HU" altLang="hu-HU" sz="1600" b="1" i="1" dirty="0">
                <a:cs typeface="Times New Roman" panose="02020603050405020304" pitchFamily="18" charset="0"/>
              </a:rPr>
              <a:t> </a:t>
            </a:r>
            <a:r>
              <a:rPr lang="hu-HU" altLang="hu-HU" sz="1600" b="1" i="1" dirty="0" err="1">
                <a:cs typeface="Times New Roman" panose="02020603050405020304" pitchFamily="18" charset="0"/>
              </a:rPr>
              <a:t>possbile</a:t>
            </a:r>
            <a:r>
              <a:rPr lang="hu-HU" altLang="hu-HU" sz="1600" b="1" i="1" dirty="0">
                <a:cs typeface="Times New Roman" panose="02020603050405020304" pitchFamily="18" charset="0"/>
              </a:rPr>
              <a:t> </a:t>
            </a:r>
            <a:r>
              <a:rPr lang="hu-HU" altLang="hu-HU" sz="1600" b="1" i="1" dirty="0" err="1">
                <a:cs typeface="Times New Roman" panose="02020603050405020304" pitchFamily="18" charset="0"/>
              </a:rPr>
              <a:t>worlds</a:t>
            </a:r>
            <a:r>
              <a:rPr lang="hu-HU" altLang="hu-HU" sz="1600" i="1" dirty="0">
                <a:cs typeface="Times New Roman" panose="02020603050405020304" pitchFamily="18" charset="0"/>
              </a:rPr>
              <a:t>, </a:t>
            </a:r>
            <a:r>
              <a:rPr lang="hu-HU" altLang="hu-HU" sz="1600" i="1" dirty="0" err="1">
                <a:cs typeface="Times New Roman" panose="02020603050405020304" pitchFamily="18" charset="0"/>
              </a:rPr>
              <a:t>otherwise</a:t>
            </a:r>
            <a:r>
              <a:rPr lang="hu-HU" altLang="hu-HU" sz="1600" i="1" dirty="0">
                <a:cs typeface="Times New Roman" panose="02020603050405020304" pitchFamily="18" charset="0"/>
              </a:rPr>
              <a:t> </a:t>
            </a:r>
            <a:r>
              <a:rPr lang="hu-HU" altLang="hu-HU" sz="1600" i="1" dirty="0" err="1">
                <a:cs typeface="Times New Roman" panose="02020603050405020304" pitchFamily="18" charset="0"/>
              </a:rPr>
              <a:t>it</a:t>
            </a:r>
            <a:r>
              <a:rPr lang="hu-HU" altLang="hu-HU" sz="1600" i="1" dirty="0">
                <a:cs typeface="Times New Roman" panose="02020603050405020304" pitchFamily="18" charset="0"/>
              </a:rPr>
              <a:t> </a:t>
            </a:r>
            <a:r>
              <a:rPr lang="hu-HU" altLang="hu-HU" sz="1600" i="1" dirty="0" err="1">
                <a:cs typeface="Times New Roman" panose="02020603050405020304" pitchFamily="18" charset="0"/>
              </a:rPr>
              <a:t>would</a:t>
            </a:r>
            <a:r>
              <a:rPr lang="hu-HU" altLang="hu-HU" sz="1600" i="1" dirty="0">
                <a:cs typeface="Times New Roman" panose="02020603050405020304" pitchFamily="18" charset="0"/>
              </a:rPr>
              <a:t> </a:t>
            </a:r>
            <a:r>
              <a:rPr lang="hu-HU" altLang="hu-HU" sz="1600" i="1" dirty="0" err="1">
                <a:cs typeface="Times New Roman" panose="02020603050405020304" pitchFamily="18" charset="0"/>
              </a:rPr>
              <a:t>have</a:t>
            </a:r>
            <a:r>
              <a:rPr lang="hu-HU" altLang="hu-HU" sz="1600" i="1" dirty="0">
                <a:cs typeface="Times New Roman" panose="02020603050405020304" pitchFamily="18" charset="0"/>
              </a:rPr>
              <a:t> </a:t>
            </a:r>
            <a:r>
              <a:rPr lang="hu-HU" altLang="hu-HU" sz="1600" i="1" dirty="0" err="1">
                <a:cs typeface="Times New Roman" panose="02020603050405020304" pitchFamily="18" charset="0"/>
              </a:rPr>
              <a:t>been</a:t>
            </a:r>
            <a:r>
              <a:rPr lang="hu-HU" altLang="hu-HU" sz="1600" i="1" dirty="0">
                <a:cs typeface="Times New Roman" panose="02020603050405020304" pitchFamily="18" charset="0"/>
              </a:rPr>
              <a:t> </a:t>
            </a:r>
            <a:r>
              <a:rPr lang="hu-HU" altLang="hu-HU" sz="1600" i="1" dirty="0" err="1">
                <a:cs typeface="Times New Roman" panose="02020603050405020304" pitchFamily="18" charset="0"/>
              </a:rPr>
              <a:t>unreasonable</a:t>
            </a:r>
            <a:r>
              <a:rPr lang="hu-HU" altLang="hu-HU" sz="1600" i="1" dirty="0">
                <a:cs typeface="Times New Roman" panose="02020603050405020304" pitchFamily="18" charset="0"/>
              </a:rPr>
              <a:t> </a:t>
            </a:r>
            <a:r>
              <a:rPr lang="hu-HU" altLang="hu-HU" sz="1600" i="1" dirty="0" err="1">
                <a:cs typeface="Times New Roman" panose="02020603050405020304" pitchFamily="18" charset="0"/>
              </a:rPr>
              <a:t>for</a:t>
            </a:r>
            <a:r>
              <a:rPr lang="hu-HU" altLang="hu-HU" sz="1600" i="1" dirty="0">
                <a:cs typeface="Times New Roman" panose="02020603050405020304" pitchFamily="18" charset="0"/>
              </a:rPr>
              <a:t> God </a:t>
            </a:r>
            <a:r>
              <a:rPr lang="hu-HU" altLang="hu-HU" sz="1600" i="1" dirty="0" err="1">
                <a:cs typeface="Times New Roman" panose="02020603050405020304" pitchFamily="18" charset="0"/>
              </a:rPr>
              <a:t>to</a:t>
            </a:r>
            <a:r>
              <a:rPr lang="hu-HU" altLang="hu-HU" sz="1600" i="1" dirty="0">
                <a:cs typeface="Times New Roman" panose="02020603050405020304" pitchFamily="18" charset="0"/>
              </a:rPr>
              <a:t> </a:t>
            </a:r>
            <a:r>
              <a:rPr lang="hu-HU" altLang="hu-HU" sz="1600" i="1" dirty="0" err="1">
                <a:cs typeface="Times New Roman" panose="02020603050405020304" pitchFamily="18" charset="0"/>
              </a:rPr>
              <a:t>create</a:t>
            </a:r>
            <a:r>
              <a:rPr lang="hu-HU" altLang="hu-HU" sz="1600" i="1" dirty="0">
                <a:cs typeface="Times New Roman" panose="02020603050405020304" pitchFamily="18" charset="0"/>
              </a:rPr>
              <a:t> </a:t>
            </a:r>
            <a:r>
              <a:rPr lang="hu-HU" altLang="hu-HU" sz="1600" i="1" dirty="0" err="1">
                <a:cs typeface="Times New Roman" panose="02020603050405020304" pitchFamily="18" charset="0"/>
              </a:rPr>
              <a:t>it</a:t>
            </a:r>
            <a:r>
              <a:rPr lang="hu-HU" altLang="hu-HU" sz="1600" dirty="0">
                <a:cs typeface="Times New Roman" panose="02020603050405020304" pitchFamily="18" charset="0"/>
              </a:rPr>
              <a:t>.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hu-HU" altLang="hu-HU" sz="1600" dirty="0">
                <a:cs typeface="Times New Roman" panose="02020603050405020304" pitchFamily="18" charset="0"/>
              </a:rPr>
              <a:t>(</a:t>
            </a:r>
            <a:r>
              <a:rPr lang="hu-HU" altLang="hu-HU" sz="1600" dirty="0" err="1">
                <a:cs typeface="Times New Roman" panose="02020603050405020304" pitchFamily="18" charset="0"/>
              </a:rPr>
              <a:t>Leibnitz</a:t>
            </a:r>
            <a:r>
              <a:rPr lang="hu-HU" altLang="hu-HU" sz="1600" dirty="0">
                <a:cs typeface="Times New Roman" panose="02020603050405020304" pitchFamily="18" charset="0"/>
              </a:rPr>
              <a:t>, 1710) </a:t>
            </a:r>
            <a:endParaRPr lang="hu-HU" altLang="hu-HU" sz="1600" dirty="0"/>
          </a:p>
        </p:txBody>
      </p:sp>
      <p:sp>
        <p:nvSpPr>
          <p:cNvPr id="19" name="Nyíl: lefelé mutató 18">
            <a:extLst>
              <a:ext uri="{FF2B5EF4-FFF2-40B4-BE49-F238E27FC236}">
                <a16:creationId xmlns:a16="http://schemas.microsoft.com/office/drawing/2014/main" id="{F44D8699-4714-98EE-B622-5EAE9C205634}"/>
              </a:ext>
            </a:extLst>
          </p:cNvPr>
          <p:cNvSpPr/>
          <p:nvPr/>
        </p:nvSpPr>
        <p:spPr>
          <a:xfrm>
            <a:off x="1853895" y="4899938"/>
            <a:ext cx="321703" cy="2572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Szövegdoboz 6">
            <a:extLst>
              <a:ext uri="{FF2B5EF4-FFF2-40B4-BE49-F238E27FC236}">
                <a16:creationId xmlns:a16="http://schemas.microsoft.com/office/drawing/2014/main" id="{4A2B2684-790F-75C2-4C12-077A1227562B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004969" y="2861863"/>
            <a:ext cx="3921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6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1" name="Szövegdoboz 6">
            <a:extLst>
              <a:ext uri="{FF2B5EF4-FFF2-40B4-BE49-F238E27FC236}">
                <a16:creationId xmlns:a16="http://schemas.microsoft.com/office/drawing/2014/main" id="{9486C734-920D-F268-CCF6-6EE42E71CB6F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2223591" y="4957191"/>
            <a:ext cx="3921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6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2" name="Szövegdoboz 4">
            <a:extLst>
              <a:ext uri="{FF2B5EF4-FFF2-40B4-BE49-F238E27FC236}">
                <a16:creationId xmlns:a16="http://schemas.microsoft.com/office/drawing/2014/main" id="{DEBFF12A-4B59-3B7A-1ED2-4738D07F8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85" y="3599237"/>
            <a:ext cx="36468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 dirty="0" err="1">
                <a:latin typeface="Calibri" panose="020F0502020204030204" pitchFamily="34" charset="0"/>
              </a:rPr>
              <a:t>Subordination</a:t>
            </a:r>
            <a:r>
              <a:rPr lang="hu-HU" altLang="hu-HU" sz="1600" b="1" dirty="0">
                <a:latin typeface="Calibri" panose="020F0502020204030204" pitchFamily="34" charset="0"/>
              </a:rPr>
              <a:t> </a:t>
            </a:r>
            <a:r>
              <a:rPr lang="hu-HU" altLang="hu-HU" sz="1600" b="1" dirty="0" err="1">
                <a:latin typeface="Calibri" panose="020F0502020204030204" pitchFamily="34" charset="0"/>
              </a:rPr>
              <a:t>by</a:t>
            </a:r>
            <a:r>
              <a:rPr lang="hu-HU" altLang="hu-HU" sz="1600" b="1" dirty="0">
                <a:latin typeface="Calibri" panose="020F0502020204030204" pitchFamily="34" charset="0"/>
              </a:rPr>
              <a:t> </a:t>
            </a:r>
            <a:r>
              <a:rPr lang="hu-HU" altLang="hu-HU" sz="1600" b="1" dirty="0" err="1">
                <a:latin typeface="Calibri" panose="020F0502020204030204" pitchFamily="34" charset="0"/>
              </a:rPr>
              <a:t>the</a:t>
            </a:r>
            <a:r>
              <a:rPr lang="hu-HU" altLang="hu-HU" sz="1600" b="1" dirty="0">
                <a:latin typeface="Calibri" panose="020F0502020204030204" pitchFamily="34" charset="0"/>
              </a:rPr>
              <a:t> </a:t>
            </a:r>
            <a:r>
              <a:rPr lang="hu-HU" altLang="hu-HU" sz="1600" b="1" dirty="0" err="1">
                <a:latin typeface="Calibri" panose="020F0502020204030204" pitchFamily="34" charset="0"/>
              </a:rPr>
              <a:t>force</a:t>
            </a:r>
            <a:r>
              <a:rPr lang="hu-HU" altLang="hu-HU" sz="1600" b="1" dirty="0">
                <a:latin typeface="Calibri" panose="020F0502020204030204" pitchFamily="34" charset="0"/>
              </a:rPr>
              <a:t> of human </a:t>
            </a:r>
            <a:r>
              <a:rPr lang="hu-HU" altLang="hu-HU" sz="1600" b="1" dirty="0" err="1">
                <a:latin typeface="Calibri" panose="020F0502020204030204" pitchFamily="34" charset="0"/>
              </a:rPr>
              <a:t>law</a:t>
            </a:r>
            <a:endParaRPr lang="hu-HU" altLang="hu-HU" sz="1600" b="1" dirty="0">
              <a:latin typeface="Calibri" panose="020F0502020204030204" pitchFamily="34" charset="0"/>
            </a:endParaRPr>
          </a:p>
        </p:txBody>
      </p:sp>
      <p:sp>
        <p:nvSpPr>
          <p:cNvPr id="23" name="Téglalap 52">
            <a:extLst>
              <a:ext uri="{FF2B5EF4-FFF2-40B4-BE49-F238E27FC236}">
                <a16:creationId xmlns:a16="http://schemas.microsoft.com/office/drawing/2014/main" id="{4E89720D-C8DA-87B5-87BF-E79A409CE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569" y="3618773"/>
            <a:ext cx="2668751" cy="25391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hu-HU" altLang="hu-HU" sz="1050" b="1" dirty="0"/>
              <a:t>SOCIAL REFORM PROPOSAL</a:t>
            </a:r>
          </a:p>
        </p:txBody>
      </p:sp>
      <p:sp>
        <p:nvSpPr>
          <p:cNvPr id="25" name="Téglalap 24">
            <a:extLst>
              <a:ext uri="{FF2B5EF4-FFF2-40B4-BE49-F238E27FC236}">
                <a16:creationId xmlns:a16="http://schemas.microsoft.com/office/drawing/2014/main" id="{DE106060-9D6D-FB1D-19FE-7B25420D3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620" y="3890353"/>
            <a:ext cx="3456384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/>
              <a:t>end </a:t>
            </a:r>
            <a:r>
              <a:rPr lang="hu-HU" altLang="hu-HU" sz="1600" dirty="0" err="1"/>
              <a:t>injustice</a:t>
            </a:r>
            <a:endParaRPr lang="hu-HU" altLang="hu-HU" sz="1600" dirty="0"/>
          </a:p>
        </p:txBody>
      </p:sp>
      <p:sp>
        <p:nvSpPr>
          <p:cNvPr id="26" name="Téglalap 52">
            <a:extLst>
              <a:ext uri="{FF2B5EF4-FFF2-40B4-BE49-F238E27FC236}">
                <a16:creationId xmlns:a16="http://schemas.microsoft.com/office/drawing/2014/main" id="{C1AB77B7-5446-439A-5DED-BCC8DD95F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824" y="4156051"/>
            <a:ext cx="2573235" cy="5238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b="1" dirty="0" err="1"/>
              <a:t>abolition</a:t>
            </a:r>
            <a:r>
              <a:rPr lang="hu-HU" altLang="hu-HU" sz="1400" b="1" dirty="0"/>
              <a:t> of </a:t>
            </a:r>
            <a:r>
              <a:rPr lang="hu-HU" altLang="hu-HU" sz="1400" b="1" dirty="0" err="1"/>
              <a:t>nobility</a:t>
            </a:r>
            <a:r>
              <a:rPr lang="hu-HU" altLang="hu-HU" sz="1400" b="1" dirty="0"/>
              <a:t>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b="1" dirty="0"/>
              <a:t>uniform </a:t>
            </a:r>
            <a:r>
              <a:rPr lang="hu-HU" altLang="hu-HU" sz="1400" b="1" dirty="0" err="1"/>
              <a:t>people</a:t>
            </a:r>
            <a:r>
              <a:rPr lang="hu-HU" altLang="hu-HU" sz="1400" b="1" dirty="0"/>
              <a:t> </a:t>
            </a:r>
            <a:r>
              <a:rPr lang="hu-HU" altLang="hu-HU" sz="1400" b="1" dirty="0" err="1"/>
              <a:t>citizen</a:t>
            </a:r>
            <a:endParaRPr lang="hu-HU" altLang="hu-HU" sz="1400" b="1" dirty="0"/>
          </a:p>
        </p:txBody>
      </p:sp>
      <p:sp>
        <p:nvSpPr>
          <p:cNvPr id="27" name="Téglalap 52">
            <a:extLst>
              <a:ext uri="{FF2B5EF4-FFF2-40B4-BE49-F238E27FC236}">
                <a16:creationId xmlns:a16="http://schemas.microsoft.com/office/drawing/2014/main" id="{2E446ABC-C09F-3D6E-7726-7291A08A1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1717" y="4633193"/>
            <a:ext cx="2160587" cy="307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b="1" dirty="0"/>
              <a:t>„</a:t>
            </a:r>
            <a:r>
              <a:rPr lang="hu-HU" altLang="hu-HU" sz="1200" b="1" dirty="0" err="1"/>
              <a:t>additional</a:t>
            </a:r>
            <a:r>
              <a:rPr lang="hu-HU" altLang="hu-HU" sz="1200" b="1" dirty="0"/>
              <a:t> cost”</a:t>
            </a:r>
          </a:p>
        </p:txBody>
      </p:sp>
      <p:sp>
        <p:nvSpPr>
          <p:cNvPr id="28" name="Téglalap 52">
            <a:extLst>
              <a:ext uri="{FF2B5EF4-FFF2-40B4-BE49-F238E27FC236}">
                <a16:creationId xmlns:a16="http://schemas.microsoft.com/office/drawing/2014/main" id="{A0D50543-9301-7D60-83CF-D6FC2EA22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296" y="4149080"/>
            <a:ext cx="2668752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b="1" dirty="0" err="1"/>
              <a:t>abolition</a:t>
            </a:r>
            <a:r>
              <a:rPr lang="hu-HU" altLang="hu-HU" sz="1400" b="1" dirty="0"/>
              <a:t> of </a:t>
            </a:r>
            <a:r>
              <a:rPr lang="hu-HU" altLang="hu-HU" sz="1400" b="1" dirty="0" err="1"/>
              <a:t>capitalists</a:t>
            </a:r>
            <a:r>
              <a:rPr lang="hu-HU" altLang="hu-HU" sz="1400" b="1" dirty="0"/>
              <a:t>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400" b="1" dirty="0"/>
              <a:t>uniform </a:t>
            </a:r>
            <a:r>
              <a:rPr lang="hu-HU" altLang="hu-HU" sz="1400" b="1" dirty="0" err="1"/>
              <a:t>people</a:t>
            </a:r>
            <a:r>
              <a:rPr lang="hu-HU" altLang="hu-HU" sz="1400" b="1" dirty="0"/>
              <a:t> </a:t>
            </a:r>
            <a:r>
              <a:rPr lang="hu-HU" altLang="hu-HU" sz="1400" b="1" dirty="0" err="1"/>
              <a:t>proletarian</a:t>
            </a:r>
            <a:endParaRPr lang="hu-HU" altLang="hu-HU" sz="1400" b="1" dirty="0"/>
          </a:p>
        </p:txBody>
      </p:sp>
      <p:pic>
        <p:nvPicPr>
          <p:cNvPr id="29" name="Kép 28">
            <a:extLst>
              <a:ext uri="{FF2B5EF4-FFF2-40B4-BE49-F238E27FC236}">
                <a16:creationId xmlns:a16="http://schemas.microsoft.com/office/drawing/2014/main" id="{43D22E3E-F662-317E-08B9-1E69913D1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238" y="4725144"/>
            <a:ext cx="860774" cy="645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Kép 29">
            <a:extLst>
              <a:ext uri="{FF2B5EF4-FFF2-40B4-BE49-F238E27FC236}">
                <a16:creationId xmlns:a16="http://schemas.microsoft.com/office/drawing/2014/main" id="{8241E5DE-6A59-AE0D-225E-5A29A565AB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020" y="4663297"/>
            <a:ext cx="794976" cy="76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églalap 52">
            <a:extLst>
              <a:ext uri="{FF2B5EF4-FFF2-40B4-BE49-F238E27FC236}">
                <a16:creationId xmlns:a16="http://schemas.microsoft.com/office/drawing/2014/main" id="{438924FC-875C-E2EA-38D0-E968B5D19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698" y="3269848"/>
            <a:ext cx="178435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 dirty="0"/>
              <a:t>FREE MARKET</a:t>
            </a:r>
          </a:p>
        </p:txBody>
      </p:sp>
      <p:sp>
        <p:nvSpPr>
          <p:cNvPr id="32" name="Téglalap 52">
            <a:extLst>
              <a:ext uri="{FF2B5EF4-FFF2-40B4-BE49-F238E27FC236}">
                <a16:creationId xmlns:a16="http://schemas.microsoft.com/office/drawing/2014/main" id="{79E7A907-4131-CB80-74E5-5309A2DB8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085" y="3250757"/>
            <a:ext cx="30747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 dirty="0"/>
              <a:t>CENTRAL PLANNIG BUREAU</a:t>
            </a:r>
          </a:p>
        </p:txBody>
      </p:sp>
      <p:sp>
        <p:nvSpPr>
          <p:cNvPr id="33" name="Téglalap 32">
            <a:extLst>
              <a:ext uri="{FF2B5EF4-FFF2-40B4-BE49-F238E27FC236}">
                <a16:creationId xmlns:a16="http://schemas.microsoft.com/office/drawing/2014/main" id="{31146484-15CE-75C7-7C60-B0ED75BD9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593" y="5026417"/>
            <a:ext cx="1903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i="1" dirty="0">
                <a:cs typeface="Times New Roman" panose="02020603050405020304" pitchFamily="18" charset="0"/>
              </a:rPr>
              <a:t>The </a:t>
            </a:r>
            <a:r>
              <a:rPr lang="hu-HU" altLang="hu-HU" sz="1800" i="1" dirty="0" err="1">
                <a:cs typeface="Times New Roman" panose="02020603050405020304" pitchFamily="18" charset="0"/>
              </a:rPr>
              <a:t>univers</a:t>
            </a:r>
            <a:r>
              <a:rPr lang="hu-HU" altLang="hu-HU" sz="1800" i="1" dirty="0">
                <a:cs typeface="Times New Roman" panose="02020603050405020304" pitchFamily="18" charset="0"/>
              </a:rPr>
              <a:t> </a:t>
            </a:r>
            <a:r>
              <a:rPr lang="hu-HU" altLang="hu-HU" sz="1800" i="1" dirty="0" err="1">
                <a:cs typeface="Times New Roman" panose="02020603050405020304" pitchFamily="18" charset="0"/>
              </a:rPr>
              <a:t>that</a:t>
            </a:r>
            <a:r>
              <a:rPr lang="hu-HU" altLang="hu-HU" sz="1800" i="1" dirty="0">
                <a:cs typeface="Times New Roman" panose="02020603050405020304" pitchFamily="18" charset="0"/>
              </a:rPr>
              <a:t> </a:t>
            </a:r>
            <a:endParaRPr lang="hu-HU" altLang="hu-HU" sz="1800" dirty="0"/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0A47B4CB-115C-6B34-BDF6-B0C1F178D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747" y="5389872"/>
            <a:ext cx="6989763" cy="584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hu-HU" altLang="hu-H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LIBERALISTS			                 </a:t>
            </a:r>
            <a:r>
              <a:rPr lang="hu-HU" altLang="hu-HU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COMMUNISTS 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hu-HU" altLang="hu-HU" sz="1600" i="1" dirty="0" err="1">
                <a:cs typeface="Times New Roman" panose="02020603050405020304" pitchFamily="18" charset="0"/>
              </a:rPr>
              <a:t>chose</a:t>
            </a:r>
            <a:r>
              <a:rPr lang="hu-HU" altLang="hu-HU" sz="1600" i="1" dirty="0">
                <a:cs typeface="Times New Roman" panose="02020603050405020304" pitchFamily="18" charset="0"/>
              </a:rPr>
              <a:t> </a:t>
            </a:r>
            <a:r>
              <a:rPr lang="hu-HU" altLang="hu-HU" sz="1600" i="1" dirty="0" err="1">
                <a:cs typeface="Times New Roman" panose="02020603050405020304" pitchFamily="18" charset="0"/>
              </a:rPr>
              <a:t>to</a:t>
            </a:r>
            <a:r>
              <a:rPr lang="hu-HU" altLang="hu-HU" sz="1600" i="1" dirty="0">
                <a:cs typeface="Times New Roman" panose="02020603050405020304" pitchFamily="18" charset="0"/>
              </a:rPr>
              <a:t> </a:t>
            </a:r>
            <a:r>
              <a:rPr lang="hu-HU" altLang="hu-HU" sz="1600" i="1" dirty="0" err="1">
                <a:cs typeface="Times New Roman" panose="02020603050405020304" pitchFamily="18" charset="0"/>
              </a:rPr>
              <a:t>exist</a:t>
            </a:r>
            <a:r>
              <a:rPr lang="hu-HU" altLang="hu-HU" sz="1600" i="1" dirty="0">
                <a:cs typeface="Times New Roman" panose="02020603050405020304" pitchFamily="18" charset="0"/>
              </a:rPr>
              <a:t> is </a:t>
            </a:r>
            <a:r>
              <a:rPr lang="hu-HU" altLang="hu-HU" sz="1600" i="1" dirty="0" err="1">
                <a:cs typeface="Times New Roman" panose="02020603050405020304" pitchFamily="18" charset="0"/>
              </a:rPr>
              <a:t>the</a:t>
            </a:r>
            <a:r>
              <a:rPr lang="hu-HU" altLang="hu-HU" sz="1600" i="1" dirty="0">
                <a:cs typeface="Times New Roman" panose="02020603050405020304" pitchFamily="18" charset="0"/>
              </a:rPr>
              <a:t> </a:t>
            </a:r>
            <a:r>
              <a:rPr lang="hu-HU" altLang="hu-HU" sz="1600" i="1" dirty="0" err="1">
                <a:cs typeface="Times New Roman" panose="02020603050405020304" pitchFamily="18" charset="0"/>
              </a:rPr>
              <a:t>best</a:t>
            </a:r>
            <a:r>
              <a:rPr lang="hu-HU" altLang="hu-HU" sz="1600" i="1" dirty="0">
                <a:cs typeface="Times New Roman" panose="02020603050405020304" pitchFamily="18" charset="0"/>
              </a:rPr>
              <a:t> of </a:t>
            </a:r>
            <a:r>
              <a:rPr lang="hu-HU" altLang="hu-HU" sz="1600" i="1" dirty="0" err="1">
                <a:cs typeface="Times New Roman" panose="02020603050405020304" pitchFamily="18" charset="0"/>
              </a:rPr>
              <a:t>all</a:t>
            </a:r>
            <a:r>
              <a:rPr lang="hu-HU" altLang="hu-HU" sz="1600" i="1" dirty="0">
                <a:cs typeface="Times New Roman" panose="02020603050405020304" pitchFamily="18" charset="0"/>
              </a:rPr>
              <a:t> </a:t>
            </a:r>
            <a:r>
              <a:rPr lang="hu-HU" altLang="hu-HU" sz="1600" i="1" dirty="0" err="1">
                <a:cs typeface="Times New Roman" panose="02020603050405020304" pitchFamily="18" charset="0"/>
              </a:rPr>
              <a:t>possbile</a:t>
            </a:r>
            <a:r>
              <a:rPr lang="hu-HU" altLang="hu-HU" sz="1600" i="1" dirty="0">
                <a:cs typeface="Times New Roman" panose="02020603050405020304" pitchFamily="18" charset="0"/>
              </a:rPr>
              <a:t> </a:t>
            </a:r>
            <a:r>
              <a:rPr lang="hu-HU" altLang="hu-HU" sz="1600" i="1" dirty="0" err="1">
                <a:cs typeface="Times New Roman" panose="02020603050405020304" pitchFamily="18" charset="0"/>
              </a:rPr>
              <a:t>worlds</a:t>
            </a:r>
            <a:r>
              <a:rPr lang="hu-HU" altLang="hu-HU" sz="1600" i="1" dirty="0">
                <a:cs typeface="Times New Roman" panose="02020603050405020304" pitchFamily="18" charset="0"/>
              </a:rPr>
              <a:t> </a:t>
            </a:r>
            <a:r>
              <a:rPr lang="hu-HU" altLang="hu-HU" sz="1600" i="1" dirty="0">
                <a:latin typeface="+mj-lt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5" name="Szövegdoboz 11">
            <a:extLst>
              <a:ext uri="{FF2B5EF4-FFF2-40B4-BE49-F238E27FC236}">
                <a16:creationId xmlns:a16="http://schemas.microsoft.com/office/drawing/2014/main" id="{0F51FA1C-40CB-AB20-6334-7A12EF097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9789" y="6089501"/>
            <a:ext cx="763503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hu-HU" altLang="hu-HU" sz="1400" dirty="0" err="1"/>
              <a:t>We</a:t>
            </a:r>
            <a:r>
              <a:rPr lang="hu-HU" altLang="hu-HU" sz="1400" dirty="0"/>
              <a:t> </a:t>
            </a:r>
            <a:r>
              <a:rPr lang="hu-HU" altLang="hu-HU" sz="1400" dirty="0" err="1"/>
              <a:t>have</a:t>
            </a:r>
            <a:r>
              <a:rPr lang="hu-HU" altLang="hu-HU" sz="1400" dirty="0"/>
              <a:t> </a:t>
            </a:r>
            <a:r>
              <a:rPr lang="hu-HU" altLang="hu-HU" sz="1400" dirty="0" err="1"/>
              <a:t>the</a:t>
            </a:r>
            <a:r>
              <a:rPr lang="hu-HU" altLang="hu-HU" sz="1400" dirty="0"/>
              <a:t> </a:t>
            </a:r>
            <a:r>
              <a:rPr lang="hu-HU" altLang="hu-HU" sz="1400" dirty="0" err="1"/>
              <a:t>cure</a:t>
            </a:r>
            <a:r>
              <a:rPr lang="hu-HU" altLang="hu-HU" sz="1400" dirty="0"/>
              <a:t> and </a:t>
            </a:r>
            <a:r>
              <a:rPr lang="hu-HU" altLang="hu-HU" sz="1400" dirty="0" err="1"/>
              <a:t>the</a:t>
            </a:r>
            <a:r>
              <a:rPr lang="hu-HU" altLang="hu-HU" sz="1400" dirty="0"/>
              <a:t> </a:t>
            </a:r>
            <a:r>
              <a:rPr lang="hu-HU" altLang="hu-HU" sz="1400" dirty="0" err="1"/>
              <a:t>systemic</a:t>
            </a:r>
            <a:r>
              <a:rPr lang="hu-HU" altLang="hu-HU" sz="1400" dirty="0"/>
              <a:t> </a:t>
            </a:r>
            <a:r>
              <a:rPr lang="hu-HU" altLang="hu-HU" sz="1400" dirty="0" err="1"/>
              <a:t>characteristics</a:t>
            </a:r>
            <a:r>
              <a:rPr lang="hu-HU" altLang="hu-HU" sz="1400" dirty="0"/>
              <a:t> </a:t>
            </a:r>
            <a:r>
              <a:rPr lang="hu-HU" altLang="hu-HU" sz="1400" dirty="0" err="1"/>
              <a:t>without</a:t>
            </a:r>
            <a:r>
              <a:rPr lang="hu-HU" altLang="hu-HU" sz="1400" dirty="0"/>
              <a:t> </a:t>
            </a:r>
            <a:r>
              <a:rPr lang="hu-HU" altLang="hu-HU" sz="1600" dirty="0" err="1"/>
              <a:t>economic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theory</a:t>
            </a:r>
            <a:r>
              <a:rPr lang="hu-HU" altLang="hu-HU" sz="1600" dirty="0"/>
              <a:t>.</a:t>
            </a:r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0D70735A-3EC3-A6E2-4C2F-4291C5F16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7706" y="6500159"/>
            <a:ext cx="4206726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Then</a:t>
            </a:r>
            <a:r>
              <a:rPr lang="hu-HU" altLang="hu-HU" sz="1600" dirty="0"/>
              <a:t> </a:t>
            </a:r>
            <a:r>
              <a:rPr lang="hu-HU" altLang="hu-HU" sz="1600" dirty="0" err="1"/>
              <a:t>what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for</a:t>
            </a:r>
            <a:r>
              <a:rPr lang="hu-HU" altLang="hu-HU" sz="1600" dirty="0"/>
              <a:t> </a:t>
            </a:r>
            <a:r>
              <a:rPr lang="hu-HU" altLang="hu-HU" sz="1600" dirty="0" err="1"/>
              <a:t>economic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theory</a:t>
            </a:r>
            <a:r>
              <a:rPr lang="hu-HU" altLang="hu-HU" sz="1600" dirty="0"/>
              <a:t>? </a:t>
            </a: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1EE7C57C-C895-D9CA-3D14-6CC297351A03}"/>
              </a:ext>
            </a:extLst>
          </p:cNvPr>
          <p:cNvSpPr>
            <a:spLocks noChangeArrowheads="1"/>
          </p:cNvSpPr>
          <p:nvPr/>
        </p:nvSpPr>
        <p:spPr bwMode="auto">
          <a:xfrm rot="19198532">
            <a:off x="3496664" y="4217240"/>
            <a:ext cx="2116093" cy="27699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200" b="1" dirty="0"/>
              <a:t>WHAT IS FREE MARKET? </a:t>
            </a:r>
          </a:p>
        </p:txBody>
      </p:sp>
      <p:sp>
        <p:nvSpPr>
          <p:cNvPr id="39" name="Téglalap 52">
            <a:extLst>
              <a:ext uri="{FF2B5EF4-FFF2-40B4-BE49-F238E27FC236}">
                <a16:creationId xmlns:a16="http://schemas.microsoft.com/office/drawing/2014/main" id="{F8B3502F-4473-5D35-4E02-C3E3E373A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8821" y="3227231"/>
            <a:ext cx="43529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 dirty="0" err="1"/>
              <a:t>Purchase</a:t>
            </a:r>
            <a:r>
              <a:rPr lang="hu-HU" altLang="hu-HU" sz="1600" b="1" dirty="0"/>
              <a:t> </a:t>
            </a:r>
            <a:r>
              <a:rPr lang="hu-HU" altLang="hu-HU" sz="1600" b="1" dirty="0" err="1"/>
              <a:t>on</a:t>
            </a:r>
            <a:r>
              <a:rPr lang="hu-HU" altLang="hu-HU" sz="1600" b="1" dirty="0"/>
              <a:t> market: </a:t>
            </a:r>
            <a:r>
              <a:rPr lang="hu-HU" altLang="hu-HU" sz="2000" b="1" dirty="0">
                <a:solidFill>
                  <a:srgbClr val="FF0000"/>
                </a:solidFill>
              </a:rPr>
              <a:t>MONEY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830F6C3C-7CE1-B8B5-09B4-C54FBBBF5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885" y="108659"/>
            <a:ext cx="42237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>
                <a:solidFill>
                  <a:srgbClr val="00B050"/>
                </a:solidFill>
              </a:rPr>
              <a:t>1.2 </a:t>
            </a:r>
            <a:r>
              <a:rPr lang="hu-HU" altLang="hu-HU" sz="1800" b="1" dirty="0" err="1">
                <a:solidFill>
                  <a:srgbClr val="00B050"/>
                </a:solidFill>
              </a:rPr>
              <a:t>Ideology</a:t>
            </a:r>
            <a:r>
              <a:rPr lang="hu-HU" altLang="hu-HU" sz="1800" b="1" dirty="0">
                <a:solidFill>
                  <a:srgbClr val="00B050"/>
                </a:solidFill>
              </a:rPr>
              <a:t> </a:t>
            </a:r>
            <a:r>
              <a:rPr lang="hu-HU" altLang="hu-HU" sz="1800" b="1" dirty="0" err="1">
                <a:solidFill>
                  <a:srgbClr val="00B050"/>
                </a:solidFill>
              </a:rPr>
              <a:t>driven</a:t>
            </a:r>
            <a:r>
              <a:rPr lang="hu-HU" altLang="hu-HU" sz="1800" b="1" dirty="0">
                <a:solidFill>
                  <a:srgbClr val="00B050"/>
                </a:solidFill>
              </a:rPr>
              <a:t> </a:t>
            </a:r>
            <a:r>
              <a:rPr lang="hu-HU" altLang="hu-HU" sz="1800" b="1" dirty="0" err="1">
                <a:solidFill>
                  <a:srgbClr val="00B050"/>
                </a:solidFill>
              </a:rPr>
              <a:t>theorizing</a:t>
            </a:r>
            <a:endParaRPr lang="hu-HU" altLang="hu-HU" sz="1800" b="1" dirty="0">
              <a:solidFill>
                <a:srgbClr val="00B050"/>
              </a:solidFill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2CA1469-F590-0EE7-5A40-ADA07DE13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816" y="429193"/>
            <a:ext cx="1105766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None/>
            </a:pP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„The </a:t>
            </a:r>
            <a:r>
              <a:rPr lang="hu-HU" alt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ruling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EACH AGE </a:t>
            </a:r>
            <a:r>
              <a:rPr lang="hu-HU" alt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ever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alt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ruling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Communist</a:t>
            </a:r>
            <a:r>
              <a:rPr lang="hu-HU" altLang="hu-H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Manifesto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1848)</a:t>
            </a:r>
            <a:r>
              <a:rPr lang="hu-HU" alt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u-HU" altLang="hu-HU" sz="2000" dirty="0"/>
          </a:p>
          <a:p>
            <a:pPr algn="r">
              <a:spcBef>
                <a:spcPct val="0"/>
              </a:spcBef>
              <a:buFontTx/>
              <a:buNone/>
            </a:pPr>
            <a:endParaRPr lang="hu-HU" altLang="hu-HU" sz="2000" dirty="0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A40D19E-DDAB-C75D-90A6-7B19DF154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80" y="811536"/>
            <a:ext cx="93205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Ideology</a:t>
            </a:r>
            <a:r>
              <a:rPr lang="hu-HU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hu-H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explanation of the winners of the system as to why it is the "best of all worlds".</a:t>
            </a:r>
            <a:endParaRPr lang="hu-HU" altLang="hu-HU" sz="1800" dirty="0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FF06B484-2382-E9E4-2615-87C3B4F27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8145" y="1672654"/>
            <a:ext cx="1679859" cy="713938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4F5D5FD5-5D3E-2270-4FD4-29A048CF9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7562" y="1680622"/>
            <a:ext cx="1102604" cy="620215"/>
          </a:xfrm>
          <a:prstGeom prst="rect">
            <a:avLst/>
          </a:prstGeom>
        </p:spPr>
      </p:pic>
      <p:pic>
        <p:nvPicPr>
          <p:cNvPr id="12" name="Picture 4" descr="maestro">
            <a:extLst>
              <a:ext uri="{FF2B5EF4-FFF2-40B4-BE49-F238E27FC236}">
                <a16:creationId xmlns:a16="http://schemas.microsoft.com/office/drawing/2014/main" id="{A3EAB1BF-166C-9C1F-895F-94DC6A638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2797" y="1628800"/>
            <a:ext cx="575651" cy="842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Szövegdoboz 5">
            <a:extLst>
              <a:ext uri="{FF2B5EF4-FFF2-40B4-BE49-F238E27FC236}">
                <a16:creationId xmlns:a16="http://schemas.microsoft.com/office/drawing/2014/main" id="{5D1DF602-EE71-E30D-001C-BE4850A61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6264" y="1144977"/>
            <a:ext cx="12025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hu-HU" altLang="hu-HU" sz="1600" dirty="0"/>
              <a:t>Has </a:t>
            </a:r>
            <a:r>
              <a:rPr lang="hu-HU" altLang="hu-HU" sz="1600" dirty="0" err="1"/>
              <a:t>tail</a:t>
            </a:r>
            <a:endParaRPr lang="hu-HU" altLang="hu-HU" sz="1600" dirty="0"/>
          </a:p>
          <a:p>
            <a:pPr eaLnBrk="1" hangingPunct="1">
              <a:spcBef>
                <a:spcPct val="0"/>
              </a:spcBef>
              <a:buFontTx/>
              <a:buChar char="-"/>
            </a:pPr>
            <a:r>
              <a:rPr lang="hu-HU" altLang="hu-HU" sz="1600" dirty="0" err="1"/>
              <a:t>carnivor</a:t>
            </a:r>
            <a:endParaRPr lang="hu-HU" altLang="hu-HU" sz="1600" dirty="0"/>
          </a:p>
        </p:txBody>
      </p:sp>
      <p:sp>
        <p:nvSpPr>
          <p:cNvPr id="24" name="Oval 6">
            <a:extLst>
              <a:ext uri="{FF2B5EF4-FFF2-40B4-BE49-F238E27FC236}">
                <a16:creationId xmlns:a16="http://schemas.microsoft.com/office/drawing/2014/main" id="{583C83A0-F287-9C4E-F47D-9FE6DFB8B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1800" y="1816531"/>
            <a:ext cx="1475361" cy="61686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/>
          </a:p>
        </p:txBody>
      </p:sp>
      <p:pic>
        <p:nvPicPr>
          <p:cNvPr id="36" name="Kép 35">
            <a:extLst>
              <a:ext uri="{FF2B5EF4-FFF2-40B4-BE49-F238E27FC236}">
                <a16:creationId xmlns:a16="http://schemas.microsoft.com/office/drawing/2014/main" id="{DBD90014-B7A6-E1CF-8E4D-400814EAEE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36719" y="1724293"/>
            <a:ext cx="755902" cy="755902"/>
          </a:xfrm>
          <a:prstGeom prst="rect">
            <a:avLst/>
          </a:prstGeom>
        </p:spPr>
      </p:pic>
      <p:sp>
        <p:nvSpPr>
          <p:cNvPr id="40" name="Szalagnyíl lefelé 49">
            <a:extLst>
              <a:ext uri="{FF2B5EF4-FFF2-40B4-BE49-F238E27FC236}">
                <a16:creationId xmlns:a16="http://schemas.microsoft.com/office/drawing/2014/main" id="{5481BBA9-46B7-B4DC-D0A2-B0CF9412ECC6}"/>
              </a:ext>
            </a:extLst>
          </p:cNvPr>
          <p:cNvSpPr/>
          <p:nvPr/>
        </p:nvSpPr>
        <p:spPr>
          <a:xfrm>
            <a:off x="8704465" y="973544"/>
            <a:ext cx="2432095" cy="58368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05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9" grpId="0"/>
      <p:bldP spid="10" grpId="0"/>
      <p:bldP spid="11" grpId="0"/>
      <p:bldP spid="13" grpId="0"/>
      <p:bldP spid="15" grpId="0"/>
      <p:bldP spid="16" grpId="0"/>
      <p:bldP spid="17" grpId="0"/>
      <p:bldP spid="18" grpId="0" animBg="1"/>
      <p:bldP spid="19" grpId="0" animBg="1"/>
      <p:bldP spid="20" grpId="0"/>
      <p:bldP spid="21" grpId="0"/>
      <p:bldP spid="22" grpId="0"/>
      <p:bldP spid="23" grpId="0" animBg="1"/>
      <p:bldP spid="25" grpId="0"/>
      <p:bldP spid="26" grpId="0" animBg="1"/>
      <p:bldP spid="27" grpId="0" animBg="1"/>
      <p:bldP spid="28" grpId="0"/>
      <p:bldP spid="31" grpId="0"/>
      <p:bldP spid="32" grpId="0"/>
      <p:bldP spid="33" grpId="0"/>
      <p:bldP spid="34" grpId="0"/>
      <p:bldP spid="35" grpId="0"/>
      <p:bldP spid="37" grpId="0" animBg="1"/>
      <p:bldP spid="38" grpId="0" animBg="1"/>
      <p:bldP spid="39" grpId="0" animBg="1"/>
      <p:bldP spid="4" grpId="0" autoUpdateAnimBg="0"/>
      <p:bldP spid="5" grpId="0" autoUpdateAnimBg="0"/>
      <p:bldP spid="6" grpId="0" animBg="1"/>
      <p:bldP spid="14" grpId="0"/>
      <p:bldP spid="24" grpId="0" animBg="1"/>
      <p:bldP spid="4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172DF-F991-8C2C-A729-AD98AE05D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>
            <a:extLst>
              <a:ext uri="{FF2B5EF4-FFF2-40B4-BE49-F238E27FC236}">
                <a16:creationId xmlns:a16="http://schemas.microsoft.com/office/drawing/2014/main" id="{6DDC5E42-368B-2615-5F55-36DB5310D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526" y="5151348"/>
            <a:ext cx="5817514" cy="557400"/>
          </a:xfrm>
          <a:prstGeom prst="ellipse">
            <a:avLst/>
          </a:prstGeom>
          <a:solidFill>
            <a:schemeClr val="accent1">
              <a:lumMod val="90000"/>
              <a:alpha val="5999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/>
          </a:p>
        </p:txBody>
      </p:sp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090C6E1C-96FC-6BC3-A86F-DE244864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CF25E0-BE94-4CFB-8B1F-D2A11B6A97F7}" type="slidenum">
              <a:rPr lang="hu-HU" altLang="hu-HU" smtClean="0"/>
              <a:pPr>
                <a:defRPr/>
              </a:pPr>
              <a:t>5</a:t>
            </a:fld>
            <a:endParaRPr lang="hu-HU" altLang="hu-HU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653162A-B76C-2D52-DF0B-80E8EA970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1424" y="1268760"/>
            <a:ext cx="811222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hu-HU" altLang="hu-HU" sz="1800" dirty="0"/>
              <a:t>► </a:t>
            </a:r>
            <a:r>
              <a:rPr lang="hu-HU" altLang="hu-HU" sz="1800" dirty="0" err="1"/>
              <a:t>Postulate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on</a:t>
            </a:r>
            <a:r>
              <a:rPr lang="hu-HU" altLang="hu-HU" sz="1800" dirty="0"/>
              <a:t> </a:t>
            </a:r>
            <a:r>
              <a:rPr lang="hu-HU" altLang="hu-HU" sz="1800" dirty="0" err="1"/>
              <a:t>indiviudal</a:t>
            </a:r>
            <a:r>
              <a:rPr lang="hu-HU" altLang="hu-HU" sz="1800" dirty="0"/>
              <a:t> and </a:t>
            </a:r>
            <a:r>
              <a:rPr lang="hu-HU" altLang="hu-HU" sz="1800" dirty="0" err="1"/>
              <a:t>social</a:t>
            </a:r>
            <a:r>
              <a:rPr lang="hu-HU" altLang="hu-HU" sz="1800" dirty="0"/>
              <a:t> </a:t>
            </a:r>
            <a:r>
              <a:rPr lang="hu-HU" altLang="hu-HU" sz="1800" dirty="0" err="1"/>
              <a:t>wealth</a:t>
            </a:r>
            <a:r>
              <a:rPr lang="hu-HU" altLang="hu-HU" sz="1800" dirty="0"/>
              <a:t> (</a:t>
            </a:r>
            <a:r>
              <a:rPr lang="hu-HU" altLang="hu-HU" sz="1800" dirty="0" err="1"/>
              <a:t>what</a:t>
            </a:r>
            <a:r>
              <a:rPr lang="hu-HU" altLang="hu-HU" sz="1800" dirty="0"/>
              <a:t> is </a:t>
            </a:r>
            <a:r>
              <a:rPr lang="hu-HU" altLang="hu-HU" sz="1800" dirty="0" err="1"/>
              <a:t>wealth</a:t>
            </a:r>
            <a:r>
              <a:rPr lang="hu-HU" altLang="hu-HU" sz="1800" dirty="0"/>
              <a:t>?)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hu-HU" altLang="hu-HU" sz="1800" dirty="0"/>
              <a:t>► </a:t>
            </a:r>
            <a:r>
              <a:rPr lang="hu-HU" altLang="hu-HU" sz="1800" dirty="0" err="1"/>
              <a:t>Postulate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on</a:t>
            </a:r>
            <a:r>
              <a:rPr lang="hu-HU" altLang="hu-HU" sz="1800" dirty="0"/>
              <a:t>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ways</a:t>
            </a:r>
            <a:r>
              <a:rPr lang="hu-HU" altLang="hu-HU" sz="1800" dirty="0"/>
              <a:t> of </a:t>
            </a:r>
            <a:r>
              <a:rPr lang="hu-HU" altLang="hu-HU" sz="1800" dirty="0" err="1"/>
              <a:t>wealth</a:t>
            </a:r>
            <a:r>
              <a:rPr lang="hu-HU" altLang="hu-HU" sz="1800" dirty="0"/>
              <a:t> </a:t>
            </a:r>
            <a:r>
              <a:rPr lang="hu-HU" altLang="hu-HU" sz="1800" dirty="0" err="1"/>
              <a:t>accumulation</a:t>
            </a:r>
            <a:endParaRPr lang="hu-HU" altLang="hu-HU" sz="18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76E4594C-52D7-7132-FCAD-2719304012D9}"/>
              </a:ext>
            </a:extLst>
          </p:cNvPr>
          <p:cNvSpPr txBox="1"/>
          <p:nvPr/>
        </p:nvSpPr>
        <p:spPr>
          <a:xfrm>
            <a:off x="321568" y="156863"/>
            <a:ext cx="11463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altLang="hu-HU" dirty="0" err="1"/>
              <a:t>Understand</a:t>
            </a:r>
            <a:r>
              <a:rPr lang="hu-HU" altLang="hu-HU" dirty="0"/>
              <a:t>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workings</a:t>
            </a:r>
            <a:r>
              <a:rPr lang="hu-HU" altLang="hu-HU" sz="1800" dirty="0"/>
              <a:t> of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system</a:t>
            </a:r>
            <a:r>
              <a:rPr lang="hu-HU" altLang="hu-HU" sz="1800" dirty="0"/>
              <a:t> </a:t>
            </a:r>
            <a:r>
              <a:rPr lang="hu-HU" altLang="hu-HU" sz="1800" dirty="0" err="1"/>
              <a:t>that</a:t>
            </a:r>
            <a:r>
              <a:rPr lang="hu-HU" altLang="hu-HU" sz="1800" dirty="0"/>
              <a:t> </a:t>
            </a:r>
            <a:r>
              <a:rPr lang="hu-HU" altLang="hu-HU" sz="1800" dirty="0" err="1"/>
              <a:t>determines</a:t>
            </a:r>
            <a:r>
              <a:rPr lang="hu-HU" altLang="hu-HU" sz="1800" dirty="0"/>
              <a:t> </a:t>
            </a:r>
            <a:r>
              <a:rPr lang="hu-HU" altLang="hu-HU" sz="1800" dirty="0" err="1"/>
              <a:t>the</a:t>
            </a:r>
            <a:r>
              <a:rPr lang="hu-HU" altLang="hu-HU" sz="1800" dirty="0"/>
              <a:t> </a:t>
            </a:r>
            <a:r>
              <a:rPr lang="hu-HU" altLang="hu-HU" sz="1800" b="1" dirty="0" err="1">
                <a:solidFill>
                  <a:srgbClr val="00B050"/>
                </a:solidFill>
              </a:rPr>
              <a:t>accumulation</a:t>
            </a:r>
            <a:r>
              <a:rPr lang="hu-HU" altLang="hu-HU" sz="1800" b="1" dirty="0">
                <a:solidFill>
                  <a:srgbClr val="00B050"/>
                </a:solidFill>
              </a:rPr>
              <a:t> of </a:t>
            </a:r>
            <a:r>
              <a:rPr lang="hu-HU" altLang="hu-HU" sz="1800" b="1" dirty="0" err="1">
                <a:solidFill>
                  <a:srgbClr val="00B050"/>
                </a:solidFill>
              </a:rPr>
              <a:t>wealth</a:t>
            </a:r>
            <a:r>
              <a:rPr lang="hu-HU" altLang="hu-HU" sz="1800" dirty="0"/>
              <a:t> in </a:t>
            </a:r>
            <a:r>
              <a:rPr lang="hu-HU" altLang="hu-HU" sz="1800" dirty="0" err="1"/>
              <a:t>which</a:t>
            </a:r>
            <a:r>
              <a:rPr lang="hu-HU" altLang="hu-HU" sz="1800" dirty="0"/>
              <a:t> </a:t>
            </a:r>
            <a:r>
              <a:rPr lang="hu-HU" altLang="hu-HU" sz="1800" dirty="0" err="1"/>
              <a:t>we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live</a:t>
            </a:r>
            <a:endParaRPr lang="hu-HU" dirty="0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BDB41D2C-26EC-6C6F-239F-4FA4F7D58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360" y="739548"/>
            <a:ext cx="85689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>
                <a:solidFill>
                  <a:srgbClr val="00B050"/>
                </a:solidFill>
              </a:rPr>
              <a:t>2. </a:t>
            </a:r>
            <a:r>
              <a:rPr lang="en-US" altLang="hu-HU" sz="1800" b="1" dirty="0">
                <a:solidFill>
                  <a:srgbClr val="00B050"/>
                </a:solidFill>
              </a:rPr>
              <a:t>MINIMAL POSTULATES FOR THE STUDY OF WEALTH ACCUMULATION</a:t>
            </a:r>
            <a:endParaRPr lang="hu-HU" altLang="hu-HU" sz="1800" b="1" dirty="0">
              <a:solidFill>
                <a:srgbClr val="00B050"/>
              </a:solidFill>
            </a:endParaRPr>
          </a:p>
        </p:txBody>
      </p:sp>
      <p:sp>
        <p:nvSpPr>
          <p:cNvPr id="14" name="Téglalap 1">
            <a:extLst>
              <a:ext uri="{FF2B5EF4-FFF2-40B4-BE49-F238E27FC236}">
                <a16:creationId xmlns:a16="http://schemas.microsoft.com/office/drawing/2014/main" id="{75D0D85F-4884-B06C-EB7B-2C8A0E6AD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44" y="1988840"/>
            <a:ext cx="6803167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2.1 </a:t>
            </a:r>
            <a:r>
              <a:rPr lang="hu-HU" altLang="hu-HU" sz="18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Nature</a:t>
            </a: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of </a:t>
            </a:r>
            <a:r>
              <a:rPr lang="hu-HU" altLang="hu-HU" sz="18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individual</a:t>
            </a: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and </a:t>
            </a:r>
            <a:r>
              <a:rPr lang="hu-HU" altLang="hu-HU" sz="18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social</a:t>
            </a: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wealth</a:t>
            </a:r>
            <a:endParaRPr lang="hu-HU" altLang="hu-HU" sz="18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6716EC3E-8ADE-E580-FAFB-34684C69A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122" y="2699628"/>
            <a:ext cx="430351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2.1.1 </a:t>
            </a:r>
            <a:r>
              <a:rPr lang="hu-HU" altLang="hu-HU" sz="18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Value</a:t>
            </a: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theories</a:t>
            </a: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/ </a:t>
            </a:r>
            <a:r>
              <a:rPr lang="hu-HU" altLang="hu-HU" sz="18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real</a:t>
            </a: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analysis</a:t>
            </a:r>
            <a:endParaRPr lang="hu-HU" altLang="hu-HU" sz="18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16" name="Oval 6">
            <a:extLst>
              <a:ext uri="{FF2B5EF4-FFF2-40B4-BE49-F238E27FC236}">
                <a16:creationId xmlns:a16="http://schemas.microsoft.com/office/drawing/2014/main" id="{6AAE73C1-4E45-6500-B067-D484DC6E4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944" y="3231640"/>
            <a:ext cx="4487125" cy="557400"/>
          </a:xfrm>
          <a:prstGeom prst="ellipse">
            <a:avLst/>
          </a:prstGeom>
          <a:solidFill>
            <a:schemeClr val="folHlink">
              <a:alpha val="5999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64406A8F-B8D5-81E6-1444-C2DF7117D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722" y="3284984"/>
            <a:ext cx="44871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hu-HU" sz="1800" i="1" dirty="0"/>
              <a:t>wealthy = has many valuable possessions</a:t>
            </a:r>
            <a:endParaRPr lang="hu-HU" altLang="hu-HU" sz="1800" dirty="0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D0BEFC16-30CB-4C0B-5F67-E50B89EB4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888" y="3645214"/>
            <a:ext cx="304090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 i="1" dirty="0" err="1">
                <a:solidFill>
                  <a:srgbClr val="0000FF"/>
                </a:solidFill>
              </a:rPr>
              <a:t>valuable</a:t>
            </a:r>
            <a:r>
              <a:rPr lang="hu-HU" altLang="hu-HU" sz="1600" b="1" i="1" dirty="0"/>
              <a:t> = </a:t>
            </a:r>
            <a:r>
              <a:rPr lang="hu-HU" altLang="hu-HU" sz="1600" b="1" i="1" dirty="0" err="1"/>
              <a:t>exchangeable</a:t>
            </a:r>
            <a:endParaRPr lang="hu-HU" altLang="hu-HU" sz="1600" dirty="0"/>
          </a:p>
        </p:txBody>
      </p:sp>
      <p:sp>
        <p:nvSpPr>
          <p:cNvPr id="19" name="Nyíl: balra-jobbra mutató 18">
            <a:extLst>
              <a:ext uri="{FF2B5EF4-FFF2-40B4-BE49-F238E27FC236}">
                <a16:creationId xmlns:a16="http://schemas.microsoft.com/office/drawing/2014/main" id="{E0C66D21-FBAA-71A5-E97D-30E9C811CDE2}"/>
              </a:ext>
            </a:extLst>
          </p:cNvPr>
          <p:cNvSpPr/>
          <p:nvPr/>
        </p:nvSpPr>
        <p:spPr>
          <a:xfrm>
            <a:off x="3736308" y="4060290"/>
            <a:ext cx="432048" cy="15248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F6A93FD4-52B9-7B0F-26B4-CB00F53C9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370" y="3941976"/>
            <a:ext cx="73972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You</a:t>
            </a:r>
            <a:r>
              <a:rPr lang="hu-HU" altLang="hu-HU" sz="1600" dirty="0"/>
              <a:t> </a:t>
            </a:r>
            <a:r>
              <a:rPr lang="hu-HU" altLang="hu-HU" sz="1600" dirty="0" err="1"/>
              <a:t>want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it</a:t>
            </a:r>
            <a:r>
              <a:rPr lang="hu-HU" altLang="hu-HU" sz="1600" dirty="0"/>
              <a:t> + </a:t>
            </a:r>
            <a:r>
              <a:rPr lang="en-US" altLang="hu-HU" sz="1600" dirty="0"/>
              <a:t>You can only get it by giving something else to another person.</a:t>
            </a:r>
            <a:endParaRPr lang="hu-HU" altLang="hu-HU" sz="1600" dirty="0"/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3C72BC00-5D78-6390-6979-8E9E8A7A7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9668" y="4357474"/>
            <a:ext cx="18756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/>
              <a:t>= </a:t>
            </a:r>
            <a:r>
              <a:rPr lang="hu-HU" altLang="hu-HU" sz="1600" dirty="0" err="1">
                <a:solidFill>
                  <a:srgbClr val="0000FF"/>
                </a:solidFill>
              </a:rPr>
              <a:t>scarce</a:t>
            </a:r>
            <a:endParaRPr lang="hu-HU" altLang="hu-HU" sz="1600" dirty="0">
              <a:solidFill>
                <a:srgbClr val="0000FF"/>
              </a:solidFill>
            </a:endParaRPr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229796CE-D5B0-3932-28EF-F6FD240EC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6309" y="4245912"/>
            <a:ext cx="214366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because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it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satisfies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some</a:t>
            </a:r>
            <a:r>
              <a:rPr lang="hu-HU" altLang="hu-HU" sz="1600" dirty="0"/>
              <a:t> human </a:t>
            </a:r>
            <a:r>
              <a:rPr lang="hu-HU" altLang="hu-HU" sz="1600" dirty="0" err="1"/>
              <a:t>needs</a:t>
            </a:r>
            <a:r>
              <a:rPr lang="hu-HU" altLang="hu-HU" sz="1600" dirty="0"/>
              <a:t> =  </a:t>
            </a:r>
            <a:r>
              <a:rPr lang="hu-HU" altLang="hu-HU" sz="1600" dirty="0" err="1">
                <a:solidFill>
                  <a:srgbClr val="0000FF"/>
                </a:solidFill>
              </a:rPr>
              <a:t>useful</a:t>
            </a:r>
            <a:endParaRPr lang="hu-HU" altLang="hu-HU" sz="1600" dirty="0"/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1EDAE0F4-23D2-100B-0546-D8CB2DFB5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49" y="5270810"/>
            <a:ext cx="5376052" cy="345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wealthy</a:t>
            </a:r>
            <a:r>
              <a:rPr lang="hu-HU" altLang="hu-HU" sz="1600" dirty="0"/>
              <a:t> = has </a:t>
            </a:r>
            <a:r>
              <a:rPr lang="hu-HU" altLang="hu-HU" sz="1600" dirty="0" err="1"/>
              <a:t>many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useful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things</a:t>
            </a:r>
            <a:r>
              <a:rPr lang="hu-HU" altLang="hu-HU" sz="1600" dirty="0"/>
              <a:t> = </a:t>
            </a:r>
            <a:r>
              <a:rPr lang="hu-HU" altLang="hu-HU" sz="1600" b="1" dirty="0" err="1">
                <a:solidFill>
                  <a:srgbClr val="0000FF"/>
                </a:solidFill>
              </a:rPr>
              <a:t>commodity</a:t>
            </a:r>
            <a:r>
              <a:rPr lang="hu-HU" altLang="hu-HU" sz="1600" b="1" dirty="0">
                <a:solidFill>
                  <a:srgbClr val="0000FF"/>
                </a:solidFill>
              </a:rPr>
              <a:t> (</a:t>
            </a:r>
            <a:r>
              <a:rPr lang="hu-HU" altLang="hu-HU" sz="1600" b="1" dirty="0" err="1">
                <a:solidFill>
                  <a:srgbClr val="0000FF"/>
                </a:solidFill>
              </a:rPr>
              <a:t>good</a:t>
            </a:r>
            <a:r>
              <a:rPr lang="hu-HU" altLang="hu-HU" sz="1600" b="1" dirty="0">
                <a:solidFill>
                  <a:srgbClr val="0000FF"/>
                </a:solidFill>
              </a:rPr>
              <a:t>)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7B12BB9E-D16C-0D50-DED5-86735E59E7B6}"/>
              </a:ext>
            </a:extLst>
          </p:cNvPr>
          <p:cNvSpPr txBox="1"/>
          <p:nvPr/>
        </p:nvSpPr>
        <p:spPr>
          <a:xfrm>
            <a:off x="1120355" y="5783187"/>
            <a:ext cx="6631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 err="1">
                <a:latin typeface="+mj-lt"/>
                <a:ea typeface="Times New Roman" panose="02020603050405020304" pitchFamily="18" charset="0"/>
              </a:rPr>
              <a:t>both</a:t>
            </a:r>
            <a:r>
              <a:rPr lang="hu-HU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hu-HU" b="1" dirty="0" err="1">
                <a:latin typeface="+mj-lt"/>
                <a:ea typeface="Times New Roman" panose="02020603050405020304" pitchFamily="18" charset="0"/>
              </a:rPr>
              <a:t>individual</a:t>
            </a:r>
            <a:r>
              <a:rPr lang="hu-HU" b="1" dirty="0">
                <a:latin typeface="+mj-lt"/>
                <a:ea typeface="Times New Roman" panose="02020603050405020304" pitchFamily="18" charset="0"/>
              </a:rPr>
              <a:t> and </a:t>
            </a:r>
            <a:r>
              <a:rPr lang="hu-HU" b="1" dirty="0" err="1">
                <a:latin typeface="+mj-lt"/>
                <a:ea typeface="Times New Roman" panose="02020603050405020304" pitchFamily="18" charset="0"/>
              </a:rPr>
              <a:t>social</a:t>
            </a:r>
            <a:r>
              <a:rPr lang="hu-HU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hu-HU" b="1" dirty="0" err="1">
                <a:latin typeface="+mj-lt"/>
                <a:ea typeface="Times New Roman" panose="02020603050405020304" pitchFamily="18" charset="0"/>
              </a:rPr>
              <a:t>wealth</a:t>
            </a:r>
            <a:r>
              <a:rPr lang="hu-HU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hu-HU" b="1" dirty="0" err="1">
                <a:latin typeface="+mj-lt"/>
                <a:ea typeface="Times New Roman" panose="02020603050405020304" pitchFamily="18" charset="0"/>
              </a:rPr>
              <a:t>are</a:t>
            </a:r>
            <a:r>
              <a:rPr lang="hu-HU" b="1" dirty="0">
                <a:latin typeface="+mj-lt"/>
                <a:ea typeface="Times New Roman" panose="02020603050405020304" pitchFamily="18" charset="0"/>
              </a:rPr>
              <a:t> </a:t>
            </a:r>
            <a:r>
              <a:rPr lang="hu-HU" b="1" dirty="0" err="1">
                <a:latin typeface="+mj-lt"/>
                <a:ea typeface="Times New Roman" panose="02020603050405020304" pitchFamily="18" charset="0"/>
              </a:rPr>
              <a:t>manifested</a:t>
            </a:r>
            <a:r>
              <a:rPr lang="hu-HU" b="1" dirty="0">
                <a:latin typeface="+mj-lt"/>
                <a:ea typeface="Times New Roman" panose="02020603050405020304" pitchFamily="18" charset="0"/>
              </a:rPr>
              <a:t> in </a:t>
            </a:r>
            <a:r>
              <a:rPr lang="hu-HU" b="1" dirty="0" err="1">
                <a:latin typeface="+mj-lt"/>
                <a:ea typeface="Times New Roman" panose="02020603050405020304" pitchFamily="18" charset="0"/>
              </a:rPr>
              <a:t>goods</a:t>
            </a:r>
            <a:endParaRPr lang="hu-HU" b="1" dirty="0">
              <a:latin typeface="+mj-lt"/>
            </a:endParaRP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98F980F7-CF57-1EE7-D85A-AD6C21DE9E22}"/>
              </a:ext>
            </a:extLst>
          </p:cNvPr>
          <p:cNvSpPr txBox="1"/>
          <p:nvPr/>
        </p:nvSpPr>
        <p:spPr>
          <a:xfrm>
            <a:off x="679382" y="2276872"/>
            <a:ext cx="5416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800" b="1" dirty="0" err="1">
                <a:effectLst/>
                <a:latin typeface="+mj-lt"/>
                <a:ea typeface="Times New Roman" panose="02020603050405020304" pitchFamily="18" charset="0"/>
              </a:rPr>
              <a:t>Social</a:t>
            </a:r>
            <a:r>
              <a:rPr lang="hu-HU" sz="18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hu-HU" sz="1800" b="1" dirty="0" err="1">
                <a:effectLst/>
                <a:latin typeface="+mj-lt"/>
                <a:ea typeface="Times New Roman" panose="02020603050405020304" pitchFamily="18" charset="0"/>
              </a:rPr>
              <a:t>wealth</a:t>
            </a:r>
            <a:r>
              <a:rPr lang="hu-HU" sz="1800" b="1" dirty="0">
                <a:effectLst/>
                <a:latin typeface="+mj-lt"/>
                <a:ea typeface="Times New Roman" panose="02020603050405020304" pitchFamily="18" charset="0"/>
              </a:rPr>
              <a:t> = </a:t>
            </a:r>
            <a:r>
              <a:rPr lang="el-GR" sz="1800" b="1" dirty="0">
                <a:effectLst/>
                <a:latin typeface="+mj-lt"/>
                <a:ea typeface="Times New Roman" panose="02020603050405020304" pitchFamily="18" charset="0"/>
              </a:rPr>
              <a:t>Σ</a:t>
            </a:r>
            <a:r>
              <a:rPr lang="hu-HU" sz="18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hu-HU" sz="1800" b="1" dirty="0" err="1">
                <a:effectLst/>
                <a:latin typeface="+mj-lt"/>
                <a:ea typeface="Times New Roman" panose="02020603050405020304" pitchFamily="18" charset="0"/>
              </a:rPr>
              <a:t>individual</a:t>
            </a:r>
            <a:r>
              <a:rPr lang="hu-HU" sz="1800" b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hu-HU" sz="1800" b="1" dirty="0" err="1">
                <a:effectLst/>
                <a:latin typeface="+mj-lt"/>
                <a:ea typeface="Times New Roman" panose="02020603050405020304" pitchFamily="18" charset="0"/>
              </a:rPr>
              <a:t>wealth</a:t>
            </a:r>
            <a:endParaRPr lang="hu-HU" b="1" dirty="0">
              <a:latin typeface="+mj-lt"/>
            </a:endParaRP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D592E8B0-888E-ACC4-8CC0-EF3A052EE3EA}"/>
              </a:ext>
            </a:extLst>
          </p:cNvPr>
          <p:cNvSpPr txBox="1"/>
          <p:nvPr/>
        </p:nvSpPr>
        <p:spPr>
          <a:xfrm>
            <a:off x="926434" y="6306080"/>
            <a:ext cx="9361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altLang="hu-HU" sz="1800" dirty="0">
                <a:solidFill>
                  <a:srgbClr val="C00000"/>
                </a:solidFill>
              </a:rPr>
              <a:t>THUS INDIVIDUAL AND SOCIAL WEALTH ARE IDENTICAL IN NATURE (</a:t>
            </a:r>
            <a:r>
              <a:rPr lang="hu-HU" altLang="hu-HU" dirty="0" err="1">
                <a:solidFill>
                  <a:srgbClr val="C00000"/>
                </a:solidFill>
              </a:rPr>
              <a:t>commodity</a:t>
            </a:r>
            <a:r>
              <a:rPr lang="hu-HU" altLang="hu-HU" sz="1800" dirty="0">
                <a:solidFill>
                  <a:srgbClr val="C00000"/>
                </a:solidFill>
              </a:rPr>
              <a:t>)</a:t>
            </a:r>
            <a:endParaRPr lang="hu-HU" dirty="0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05E72BE1-A3F6-54CB-144E-318DD78F5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0725" y="4291143"/>
            <a:ext cx="265725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because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you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cannot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have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it</a:t>
            </a:r>
            <a:r>
              <a:rPr lang="hu-HU" altLang="hu-HU" sz="1600" dirty="0"/>
              <a:t> free</a:t>
            </a:r>
          </a:p>
        </p:txBody>
      </p:sp>
    </p:spTree>
    <p:extLst>
      <p:ext uri="{BB962C8B-B14F-4D97-AF65-F5344CB8AC3E}">
        <p14:creationId xmlns:p14="http://schemas.microsoft.com/office/powerpoint/2010/main" val="3784179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  <p:bldP spid="20" grpId="0"/>
      <p:bldP spid="22" grpId="0"/>
      <p:bldP spid="23" grpId="0"/>
      <p:bldP spid="24" grpId="0"/>
      <p:bldP spid="26" grpId="0"/>
      <p:bldP spid="27" grpId="0"/>
      <p:bldP spid="29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049EF-5C90-0C45-15CF-3647E02C2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Dia számának helye 1">
            <a:extLst>
              <a:ext uri="{FF2B5EF4-FFF2-40B4-BE49-F238E27FC236}">
                <a16:creationId xmlns:a16="http://schemas.microsoft.com/office/drawing/2014/main" id="{961C3A02-F008-F850-289D-BF6E3CCFC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14163" y="6548438"/>
            <a:ext cx="441325" cy="331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BDACA3-500B-4489-BE69-BA8BF4C5BFA0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hu-HU" altLang="hu-HU" sz="1400"/>
          </a:p>
        </p:txBody>
      </p:sp>
      <p:sp>
        <p:nvSpPr>
          <p:cNvPr id="26633" name="Oval 6">
            <a:extLst>
              <a:ext uri="{FF2B5EF4-FFF2-40B4-BE49-F238E27FC236}">
                <a16:creationId xmlns:a16="http://schemas.microsoft.com/office/drawing/2014/main" id="{644136D5-1E03-30F6-03BD-ABCE0DADA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54" y="613971"/>
            <a:ext cx="9020654" cy="539279"/>
          </a:xfrm>
          <a:prstGeom prst="ellipse">
            <a:avLst/>
          </a:prstGeom>
          <a:solidFill>
            <a:schemeClr val="folHlink">
              <a:alpha val="5999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hu-HU" altLang="hu-HU" sz="180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D0C3D281-666F-F99F-E045-9340C778D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521" y="719982"/>
            <a:ext cx="497443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i="1" dirty="0"/>
              <a:t>+ </a:t>
            </a:r>
            <a:r>
              <a:rPr lang="hu-HU" altLang="hu-HU" sz="1800" i="1" dirty="0" err="1"/>
              <a:t>claims</a:t>
            </a:r>
            <a:r>
              <a:rPr lang="hu-HU" altLang="hu-HU" sz="1800" i="1" dirty="0"/>
              <a:t> – </a:t>
            </a:r>
            <a:r>
              <a:rPr lang="hu-HU" altLang="hu-HU" sz="1800" i="1" dirty="0" err="1"/>
              <a:t>debts</a:t>
            </a:r>
            <a:r>
              <a:rPr lang="hu-HU" altLang="hu-HU" sz="1800" i="1" dirty="0"/>
              <a:t>) </a:t>
            </a:r>
            <a:r>
              <a:rPr lang="hu-HU" altLang="hu-HU" sz="1800" i="1" dirty="0" err="1"/>
              <a:t>expressed</a:t>
            </a:r>
            <a:r>
              <a:rPr lang="hu-HU" altLang="hu-HU" sz="1800" i="1" dirty="0"/>
              <a:t> in </a:t>
            </a:r>
            <a:r>
              <a:rPr lang="hu-HU" altLang="hu-HU" sz="1800" i="1" dirty="0" err="1"/>
              <a:t>monetary</a:t>
            </a:r>
            <a:r>
              <a:rPr lang="hu-HU" altLang="hu-HU" sz="1800" i="1" dirty="0"/>
              <a:t> </a:t>
            </a:r>
            <a:r>
              <a:rPr lang="hu-HU" altLang="hu-HU" sz="1800" i="1" dirty="0" err="1"/>
              <a:t>terms</a:t>
            </a:r>
            <a:endParaRPr lang="hu-HU" altLang="hu-HU" sz="1800" i="1" dirty="0"/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2E58FF43-ABA4-60C5-EA2D-823E57054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344" y="689349"/>
            <a:ext cx="45640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i="1" dirty="0" err="1"/>
              <a:t>wealthy</a:t>
            </a:r>
            <a:r>
              <a:rPr lang="hu-HU" altLang="hu-HU" sz="1800" i="1" dirty="0"/>
              <a:t> = (has </a:t>
            </a:r>
            <a:r>
              <a:rPr lang="hu-HU" altLang="hu-HU" sz="1800" i="1" dirty="0" err="1"/>
              <a:t>many</a:t>
            </a:r>
            <a:r>
              <a:rPr lang="hu-HU" altLang="hu-HU" sz="1800" i="1" dirty="0"/>
              <a:t> </a:t>
            </a:r>
            <a:r>
              <a:rPr lang="hu-HU" altLang="hu-HU" sz="1800" i="1" dirty="0" err="1"/>
              <a:t>valuable</a:t>
            </a:r>
            <a:r>
              <a:rPr lang="hu-HU" altLang="hu-HU" sz="1800" i="1" dirty="0"/>
              <a:t> </a:t>
            </a:r>
            <a:r>
              <a:rPr lang="hu-HU" altLang="hu-HU" sz="1800" i="1" dirty="0" err="1"/>
              <a:t>possessions</a:t>
            </a:r>
            <a:endParaRPr lang="hu-HU" altLang="hu-HU" sz="1800" dirty="0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78A0B148-E2B7-9AB8-256D-3DBC90725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33" y="92664"/>
            <a:ext cx="7471442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2.1.2 Accounting </a:t>
            </a:r>
            <a:r>
              <a:rPr lang="hu-HU" altLang="hu-HU" sz="18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approaches</a:t>
            </a: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/ </a:t>
            </a:r>
            <a:r>
              <a:rPr lang="hu-HU" altLang="hu-HU" sz="18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monetary</a:t>
            </a: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altLang="hu-HU" sz="1800" b="1" dirty="0" err="1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analysis</a:t>
            </a:r>
            <a:endParaRPr lang="hu-HU" altLang="hu-HU" sz="18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9F4A9CF-4A4B-734E-E63A-03EF0B9D738E}"/>
              </a:ext>
            </a:extLst>
          </p:cNvPr>
          <p:cNvSpPr txBox="1"/>
          <p:nvPr/>
        </p:nvSpPr>
        <p:spPr>
          <a:xfrm>
            <a:off x="701766" y="1519624"/>
            <a:ext cx="1129889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+mj-lt"/>
                <a:ea typeface="Times New Roman" panose="02020603050405020304" pitchFamily="18" charset="0"/>
              </a:rPr>
              <a:t>Individual wealth </a:t>
            </a:r>
            <a:r>
              <a:rPr lang="en-US" sz="1600" i="1" dirty="0"/>
              <a:t>at time t-1 is the maximum amount of money that this individual can expect to spend in period t, ceteris paribus, after fulfilling all his contractual obligations </a:t>
            </a:r>
            <a:r>
              <a:rPr lang="hu-HU" sz="1600" i="1" dirty="0" err="1"/>
              <a:t>relating</a:t>
            </a:r>
            <a:r>
              <a:rPr lang="hu-HU" sz="1600" i="1" dirty="0"/>
              <a:t> </a:t>
            </a:r>
            <a:r>
              <a:rPr lang="hu-HU" sz="1600" i="1" dirty="0" err="1"/>
              <a:t>to</a:t>
            </a:r>
            <a:r>
              <a:rPr lang="hu-HU" sz="1600" i="1" dirty="0"/>
              <a:t> </a:t>
            </a:r>
            <a:r>
              <a:rPr lang="hu-HU" sz="1600" i="1" dirty="0" err="1"/>
              <a:t>wealth</a:t>
            </a:r>
            <a:r>
              <a:rPr lang="hu-HU" sz="1600" i="1" dirty="0"/>
              <a:t> </a:t>
            </a:r>
            <a:r>
              <a:rPr lang="en-US" sz="1600" i="1" dirty="0"/>
              <a:t>and without engaging in any activity that affects his wealth (i.e. this </a:t>
            </a:r>
            <a:r>
              <a:rPr lang="en-US" sz="1600" b="1" i="1" dirty="0"/>
              <a:t>capacity to spend money</a:t>
            </a:r>
            <a:r>
              <a:rPr lang="en-US" sz="1600" i="1" dirty="0"/>
              <a:t>)</a:t>
            </a:r>
            <a:r>
              <a:rPr lang="en-US" sz="1600" dirty="0"/>
              <a:t>.</a:t>
            </a:r>
            <a:endParaRPr lang="hu-HU" sz="1400" dirty="0">
              <a:latin typeface="+mj-lt"/>
            </a:endParaRPr>
          </a:p>
        </p:txBody>
      </p:sp>
      <p:sp>
        <p:nvSpPr>
          <p:cNvPr id="13" name="Nyíl: balra-jobbra mutató 12">
            <a:extLst>
              <a:ext uri="{FF2B5EF4-FFF2-40B4-BE49-F238E27FC236}">
                <a16:creationId xmlns:a16="http://schemas.microsoft.com/office/drawing/2014/main" id="{770E157B-60F4-5EE5-BB2D-A1A6A49D7074}"/>
              </a:ext>
            </a:extLst>
          </p:cNvPr>
          <p:cNvSpPr/>
          <p:nvPr/>
        </p:nvSpPr>
        <p:spPr>
          <a:xfrm>
            <a:off x="269717" y="1340768"/>
            <a:ext cx="432048" cy="15248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1E18E9E5-56C5-B379-CAE3-7BC78A2257C2}"/>
              </a:ext>
            </a:extLst>
          </p:cNvPr>
          <p:cNvSpPr txBox="1"/>
          <p:nvPr/>
        </p:nvSpPr>
        <p:spPr>
          <a:xfrm>
            <a:off x="839416" y="2782669"/>
            <a:ext cx="110912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We call the same binding statement in </a:t>
            </a:r>
            <a:r>
              <a:rPr lang="hu-HU" sz="1600" dirty="0" err="1"/>
              <a:t>the</a:t>
            </a:r>
            <a:r>
              <a:rPr lang="hu-HU" sz="1600" dirty="0"/>
              <a:t> </a:t>
            </a:r>
            <a:r>
              <a:rPr lang="en-US" sz="1600" i="1" dirty="0"/>
              <a:t>contractual obligations </a:t>
            </a:r>
            <a:r>
              <a:rPr lang="hu-HU" sz="1600" i="1" dirty="0" err="1"/>
              <a:t>relating</a:t>
            </a:r>
            <a:r>
              <a:rPr lang="hu-HU" sz="1600" i="1" dirty="0"/>
              <a:t> </a:t>
            </a:r>
            <a:r>
              <a:rPr lang="hu-HU" sz="1600" i="1" dirty="0" err="1"/>
              <a:t>to</a:t>
            </a:r>
            <a:r>
              <a:rPr lang="hu-HU" sz="1600" i="1" dirty="0"/>
              <a:t> </a:t>
            </a:r>
            <a:r>
              <a:rPr lang="hu-HU" sz="1600" i="1" dirty="0" err="1"/>
              <a:t>wealth</a:t>
            </a:r>
            <a:r>
              <a:rPr lang="hu-HU" sz="1600" i="1" dirty="0"/>
              <a:t> </a:t>
            </a:r>
            <a:r>
              <a:rPr lang="en-US" sz="1600" dirty="0"/>
              <a:t>a </a:t>
            </a:r>
            <a:r>
              <a:rPr lang="en-US" sz="1600" b="1" dirty="0">
                <a:solidFill>
                  <a:srgbClr val="0000FF"/>
                </a:solidFill>
              </a:rPr>
              <a:t>financial asset</a:t>
            </a:r>
            <a:r>
              <a:rPr lang="en-US" sz="1600" dirty="0"/>
              <a:t> for the holder of the statement and a </a:t>
            </a:r>
            <a:r>
              <a:rPr lang="en-US" sz="1600" b="1" dirty="0">
                <a:solidFill>
                  <a:srgbClr val="0000FF"/>
                </a:solidFill>
              </a:rPr>
              <a:t>financial liability</a:t>
            </a:r>
            <a:r>
              <a:rPr lang="en-US" sz="1600" dirty="0"/>
              <a:t> for the issuer.</a:t>
            </a:r>
            <a:endParaRPr lang="hu-HU" sz="1600" dirty="0"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B5F920C7-EB74-9671-280F-F214C3E39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5875" y="1084827"/>
            <a:ext cx="4586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b="1" i="1" dirty="0" err="1">
                <a:solidFill>
                  <a:srgbClr val="0000FF"/>
                </a:solidFill>
              </a:rPr>
              <a:t>Valuable</a:t>
            </a:r>
            <a:r>
              <a:rPr lang="hu-HU" altLang="hu-HU" sz="1600" b="1" i="1" dirty="0"/>
              <a:t> = </a:t>
            </a:r>
            <a:r>
              <a:rPr lang="hu-HU" altLang="hu-HU" sz="1600" dirty="0"/>
              <a:t>has </a:t>
            </a:r>
            <a:r>
              <a:rPr lang="hu-HU" altLang="hu-HU" sz="1600" dirty="0" err="1"/>
              <a:t>positive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price</a:t>
            </a:r>
            <a:r>
              <a:rPr lang="hu-HU" altLang="hu-HU" sz="1600" dirty="0"/>
              <a:t> in </a:t>
            </a:r>
            <a:r>
              <a:rPr lang="hu-HU" altLang="hu-HU" sz="1600" dirty="0" err="1"/>
              <a:t>terms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money</a:t>
            </a:r>
            <a:endParaRPr lang="hu-HU" altLang="hu-HU" sz="1600" dirty="0"/>
          </a:p>
        </p:txBody>
      </p:sp>
      <p:sp>
        <p:nvSpPr>
          <p:cNvPr id="25" name="Tekercs vízszintesen 42">
            <a:extLst>
              <a:ext uri="{FF2B5EF4-FFF2-40B4-BE49-F238E27FC236}">
                <a16:creationId xmlns:a16="http://schemas.microsoft.com/office/drawing/2014/main" id="{9FA7A1B7-535B-321A-76F6-B1D85DEF91AE}"/>
              </a:ext>
            </a:extLst>
          </p:cNvPr>
          <p:cNvSpPr/>
          <p:nvPr/>
        </p:nvSpPr>
        <p:spPr>
          <a:xfrm>
            <a:off x="4790304" y="3573884"/>
            <a:ext cx="3035300" cy="1511300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hu-HU" altLang="hu-HU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hu-HU" altLang="hu-H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statment</a:t>
            </a:r>
            <a:endParaRPr lang="hu-HU" altLang="hu-H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hu-HU" altLang="hu-H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altLang="hu-H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hu-HU" altLang="hu-H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hu-HU" altLang="hu-H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spot..</a:t>
            </a:r>
          </a:p>
          <a:p>
            <a:pPr>
              <a:defRPr/>
            </a:pPr>
            <a:r>
              <a:rPr lang="hu-HU" altLang="hu-HU" sz="1400" i="1" dirty="0">
                <a:solidFill>
                  <a:schemeClr val="tx1"/>
                </a:solidFill>
                <a:latin typeface="Brush Script MT" panose="03060802040406070304" pitchFamily="66" charset="0"/>
                <a:cs typeface="Times New Roman" panose="02020603050405020304" pitchFamily="18" charset="0"/>
              </a:rPr>
              <a:t>		</a:t>
            </a:r>
            <a:r>
              <a:rPr lang="hu-HU" altLang="hu-HU" sz="1400" i="1" dirty="0" err="1">
                <a:solidFill>
                  <a:schemeClr val="tx1"/>
                </a:solidFill>
                <a:latin typeface="Brush Script MT" panose="03060802040406070304" pitchFamily="66" charset="0"/>
                <a:cs typeface="Times New Roman" panose="02020603050405020304" pitchFamily="18" charset="0"/>
              </a:rPr>
              <a:t>agent</a:t>
            </a:r>
            <a:r>
              <a:rPr lang="hu-HU" altLang="hu-HU" sz="1400" i="1" dirty="0">
                <a:solidFill>
                  <a:schemeClr val="tx1"/>
                </a:solidFill>
                <a:latin typeface="Brush Script MT" panose="03060802040406070304" pitchFamily="66" charset="0"/>
                <a:cs typeface="Times New Roman" panose="02020603050405020304" pitchFamily="18" charset="0"/>
              </a:rPr>
              <a:t> A</a:t>
            </a:r>
            <a:endParaRPr lang="hu-HU" altLang="hu-H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hu-HU" altLang="hu-H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signiture</a:t>
            </a:r>
            <a:endParaRPr lang="hu-HU" sz="1400" dirty="0">
              <a:solidFill>
                <a:schemeClr val="tx1"/>
              </a:solidFill>
            </a:endParaRPr>
          </a:p>
        </p:txBody>
      </p:sp>
      <p:pic>
        <p:nvPicPr>
          <p:cNvPr id="27" name="Picture 63" descr="alma">
            <a:extLst>
              <a:ext uri="{FF2B5EF4-FFF2-40B4-BE49-F238E27FC236}">
                <a16:creationId xmlns:a16="http://schemas.microsoft.com/office/drawing/2014/main" id="{FD0DEF08-4976-75B7-2F6F-7D952E46B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936" y="6014326"/>
            <a:ext cx="452507" cy="45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églalap 5">
            <a:extLst>
              <a:ext uri="{FF2B5EF4-FFF2-40B4-BE49-F238E27FC236}">
                <a16:creationId xmlns:a16="http://schemas.microsoft.com/office/drawing/2014/main" id="{0550509D-29A9-3E32-CF8B-2485E8B5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2895" y="4530606"/>
            <a:ext cx="367547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 err="1">
                <a:solidFill>
                  <a:srgbClr val="0000FF"/>
                </a:solidFill>
              </a:rPr>
              <a:t>Face</a:t>
            </a:r>
            <a:r>
              <a:rPr lang="hu-HU" altLang="hu-HU" sz="1600" dirty="0">
                <a:solidFill>
                  <a:srgbClr val="0000FF"/>
                </a:solidFill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</a:rPr>
              <a:t>value</a:t>
            </a:r>
            <a:r>
              <a:rPr lang="hu-HU" altLang="hu-HU" sz="1600" dirty="0"/>
              <a:t>: </a:t>
            </a:r>
            <a:r>
              <a:rPr lang="hu-HU" altLang="hu-HU" sz="1600" dirty="0" err="1"/>
              <a:t>quantity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specified</a:t>
            </a:r>
            <a:r>
              <a:rPr lang="hu-HU" altLang="hu-HU" sz="1600" dirty="0"/>
              <a:t> in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binding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statement</a:t>
            </a:r>
            <a:endParaRPr lang="hu-HU" altLang="hu-HU" sz="16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76C5672-623E-D43C-2260-822338055C9B}"/>
              </a:ext>
            </a:extLst>
          </p:cNvPr>
          <p:cNvSpPr txBox="1"/>
          <p:nvPr/>
        </p:nvSpPr>
        <p:spPr>
          <a:xfrm>
            <a:off x="853817" y="5465845"/>
            <a:ext cx="11091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All other possessions of an individual that are not financial assets (i.e. do not arise from a contractual relationship) are called </a:t>
            </a:r>
            <a:r>
              <a:rPr lang="en-US" sz="1600" b="1" dirty="0">
                <a:solidFill>
                  <a:srgbClr val="0000FF"/>
                </a:solidFill>
              </a:rPr>
              <a:t>real assets</a:t>
            </a:r>
            <a:r>
              <a:rPr lang="en-US" sz="1600" dirty="0"/>
              <a:t>.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08888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6" grpId="0"/>
      <p:bldP spid="5" grpId="0"/>
      <p:bldP spid="15" grpId="0"/>
      <p:bldP spid="16" grpId="0"/>
      <p:bldP spid="25" grpId="0" animBg="1"/>
      <p:bldP spid="31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Dia számának helye 3">
            <a:extLst>
              <a:ext uri="{FF2B5EF4-FFF2-40B4-BE49-F238E27FC236}">
                <a16:creationId xmlns:a16="http://schemas.microsoft.com/office/drawing/2014/main" id="{C9F25070-AEDC-FB1C-ED0D-ECAEB2EC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8588" y="6334125"/>
            <a:ext cx="588962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D286A9-5642-427F-A748-EEB774191A5F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hu-HU" altLang="hu-HU" sz="1400"/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EB858951-9D80-6619-3084-12956CD2D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1840" y="3176332"/>
            <a:ext cx="1243013" cy="18399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hu-HU" altLang="hu-HU" sz="1400" dirty="0"/>
          </a:p>
          <a:p>
            <a:pPr algn="ctr" eaLnBrk="1" hangingPunct="1">
              <a:defRPr/>
            </a:pPr>
            <a:r>
              <a:rPr lang="hu-HU" altLang="hu-HU" sz="1400" dirty="0" err="1"/>
              <a:t>Valuable</a:t>
            </a:r>
            <a:endParaRPr lang="hu-HU" altLang="hu-HU" sz="1400" dirty="0"/>
          </a:p>
          <a:p>
            <a:pPr algn="ctr" eaLnBrk="1" hangingPunct="1">
              <a:defRPr/>
            </a:pPr>
            <a:r>
              <a:rPr lang="hu-HU" altLang="hu-HU" sz="1400" dirty="0" err="1"/>
              <a:t>Stocks</a:t>
            </a:r>
            <a:r>
              <a:rPr lang="hu-HU" altLang="hu-HU" sz="1400" dirty="0"/>
              <a:t> of </a:t>
            </a:r>
          </a:p>
          <a:p>
            <a:pPr algn="ctr" eaLnBrk="1" hangingPunct="1">
              <a:defRPr/>
            </a:pPr>
            <a:r>
              <a:rPr lang="hu-HU" altLang="hu-HU" sz="1400" dirty="0" err="1"/>
              <a:t>the</a:t>
            </a:r>
            <a:r>
              <a:rPr lang="hu-HU" altLang="hu-HU" sz="1400" dirty="0"/>
              <a:t> </a:t>
            </a:r>
            <a:r>
              <a:rPr lang="hu-HU" altLang="hu-HU" sz="1400" dirty="0" err="1"/>
              <a:t>society</a:t>
            </a:r>
            <a:endParaRPr lang="hu-HU" altLang="hu-HU" sz="1400" dirty="0"/>
          </a:p>
          <a:p>
            <a:pPr algn="ctr" eaLnBrk="1" hangingPunct="1">
              <a:defRPr/>
            </a:pPr>
            <a:endParaRPr lang="hu-HU" altLang="hu-HU" sz="1400" dirty="0"/>
          </a:p>
          <a:p>
            <a:pPr algn="ctr" eaLnBrk="1" hangingPunct="1">
              <a:defRPr/>
            </a:pPr>
            <a:r>
              <a:rPr lang="hu-HU" altLang="hu-HU" sz="1400" b="1" dirty="0"/>
              <a:t>Real </a:t>
            </a:r>
            <a:r>
              <a:rPr lang="hu-HU" altLang="hu-HU" sz="1400" b="1" dirty="0" err="1"/>
              <a:t>assets</a:t>
            </a:r>
            <a:endParaRPr lang="hu-HU" altLang="hu-HU" sz="1400" b="1" dirty="0"/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id="{1BAC7C1C-DD55-2460-0825-43CB5AE95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152" y="1249363"/>
            <a:ext cx="1246187" cy="590550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dirty="0"/>
              <a:t>Financial </a:t>
            </a:r>
            <a:r>
              <a:rPr lang="hu-HU" altLang="hu-HU" sz="1400" dirty="0" err="1"/>
              <a:t>liability</a:t>
            </a:r>
            <a:endParaRPr lang="hu-HU" altLang="hu-HU" sz="1400" dirty="0"/>
          </a:p>
        </p:txBody>
      </p:sp>
      <p:sp>
        <p:nvSpPr>
          <p:cNvPr id="31" name="Szövegdoboz 20">
            <a:extLst>
              <a:ext uri="{FF2B5EF4-FFF2-40B4-BE49-F238E27FC236}">
                <a16:creationId xmlns:a16="http://schemas.microsoft.com/office/drawing/2014/main" id="{0324B593-74A0-00CD-FBF5-152C09D49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4369" y="433614"/>
            <a:ext cx="14927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 err="1"/>
              <a:t>individual</a:t>
            </a:r>
            <a:r>
              <a:rPr lang="hu-HU" altLang="hu-HU" sz="1800" b="1" dirty="0"/>
              <a:t> B</a:t>
            </a: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1823515A-D777-4F6B-B8DB-7112A0A75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5637" y="1151845"/>
            <a:ext cx="1374775" cy="566737"/>
          </a:xfrm>
          <a:prstGeom prst="rect">
            <a:avLst/>
          </a:prstGeom>
          <a:solidFill>
            <a:schemeClr val="tx2">
              <a:lumMod val="20000"/>
              <a:lumOff val="80000"/>
              <a:alpha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dirty="0"/>
              <a:t>Financial </a:t>
            </a:r>
            <a:r>
              <a:rPr lang="hu-HU" altLang="hu-HU" sz="1400" dirty="0" err="1"/>
              <a:t>asset</a:t>
            </a:r>
            <a:endParaRPr lang="hu-HU" altLang="hu-HU" sz="1400" dirty="0"/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C9880828-0217-C69F-829A-3573ABE7C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7" y="1268413"/>
            <a:ext cx="1243012" cy="12461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endParaRPr lang="hu-HU" altLang="hu-HU" sz="1400" dirty="0"/>
          </a:p>
          <a:p>
            <a:pPr algn="ctr" eaLnBrk="1" hangingPunct="1">
              <a:defRPr/>
            </a:pPr>
            <a:r>
              <a:rPr lang="hu-HU" altLang="hu-HU" sz="1400" dirty="0"/>
              <a:t>Real </a:t>
            </a:r>
            <a:r>
              <a:rPr lang="hu-HU" altLang="hu-HU" sz="1400" dirty="0" err="1"/>
              <a:t>asset</a:t>
            </a:r>
            <a:endParaRPr lang="hu-HU" altLang="hu-HU" sz="1400" dirty="0"/>
          </a:p>
        </p:txBody>
      </p:sp>
      <p:sp>
        <p:nvSpPr>
          <p:cNvPr id="39" name="Rectangle 7">
            <a:extLst>
              <a:ext uri="{FF2B5EF4-FFF2-40B4-BE49-F238E27FC236}">
                <a16:creationId xmlns:a16="http://schemas.microsoft.com/office/drawing/2014/main" id="{2B8A6193-CB1D-B735-081D-2297BCFEC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7776" y="3812780"/>
            <a:ext cx="1244600" cy="1158875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dirty="0" err="1"/>
              <a:t>Individual</a:t>
            </a:r>
            <a:r>
              <a:rPr lang="hu-HU" altLang="hu-HU" sz="1400" dirty="0"/>
              <a:t> </a:t>
            </a:r>
          </a:p>
          <a:p>
            <a:pPr algn="ctr" eaLnBrk="1" hangingPunct="1">
              <a:defRPr/>
            </a:pPr>
            <a:r>
              <a:rPr lang="hu-HU" altLang="hu-HU" sz="1400" dirty="0" err="1"/>
              <a:t>Wealth</a:t>
            </a:r>
            <a:r>
              <a:rPr lang="hu-HU" altLang="hu-HU" sz="1400" dirty="0"/>
              <a:t> B</a:t>
            </a:r>
          </a:p>
        </p:txBody>
      </p:sp>
      <p:sp>
        <p:nvSpPr>
          <p:cNvPr id="40" name="Szövegdoboz 20">
            <a:extLst>
              <a:ext uri="{FF2B5EF4-FFF2-40B4-BE49-F238E27FC236}">
                <a16:creationId xmlns:a16="http://schemas.microsoft.com/office/drawing/2014/main" id="{30040F42-EB6A-61F7-775A-A11FD2284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4045" y="568650"/>
            <a:ext cx="1539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 err="1"/>
              <a:t>individual</a:t>
            </a:r>
            <a:r>
              <a:rPr lang="hu-HU" altLang="hu-HU" sz="1800" b="1" dirty="0"/>
              <a:t> A </a:t>
            </a:r>
          </a:p>
        </p:txBody>
      </p:sp>
      <p:sp>
        <p:nvSpPr>
          <p:cNvPr id="26" name="Rectangle 7">
            <a:extLst>
              <a:ext uri="{FF2B5EF4-FFF2-40B4-BE49-F238E27FC236}">
                <a16:creationId xmlns:a16="http://schemas.microsoft.com/office/drawing/2014/main" id="{9493BE0B-15DA-40AC-9616-1F89ADCDF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076" y="3187305"/>
            <a:ext cx="1246187" cy="649288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dirty="0" err="1"/>
              <a:t>Individual</a:t>
            </a:r>
            <a:r>
              <a:rPr lang="hu-HU" altLang="hu-HU" sz="1400" dirty="0"/>
              <a:t> </a:t>
            </a:r>
          </a:p>
          <a:p>
            <a:pPr algn="ctr" eaLnBrk="1" hangingPunct="1">
              <a:defRPr/>
            </a:pPr>
            <a:r>
              <a:rPr lang="hu-HU" altLang="hu-HU" sz="1400" dirty="0" err="1"/>
              <a:t>Wealth</a:t>
            </a:r>
            <a:r>
              <a:rPr lang="hu-HU" altLang="hu-HU" sz="1400" dirty="0"/>
              <a:t> A</a:t>
            </a:r>
          </a:p>
        </p:txBody>
      </p:sp>
      <p:sp>
        <p:nvSpPr>
          <p:cNvPr id="42" name="Téglalap 45">
            <a:extLst>
              <a:ext uri="{FF2B5EF4-FFF2-40B4-BE49-F238E27FC236}">
                <a16:creationId xmlns:a16="http://schemas.microsoft.com/office/drawing/2014/main" id="{B169740C-B698-BEB7-BE71-B3A437236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3357" y="2784872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dirty="0" err="1"/>
              <a:t>Assets</a:t>
            </a:r>
            <a:endParaRPr lang="hu-HU" altLang="hu-HU" sz="1800" dirty="0"/>
          </a:p>
        </p:txBody>
      </p:sp>
      <p:sp>
        <p:nvSpPr>
          <p:cNvPr id="46" name="Rectangle 7">
            <a:extLst>
              <a:ext uri="{FF2B5EF4-FFF2-40B4-BE49-F238E27FC236}">
                <a16:creationId xmlns:a16="http://schemas.microsoft.com/office/drawing/2014/main" id="{0D065884-19AF-6D2E-58FB-269CE5543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1745910"/>
            <a:ext cx="1384300" cy="5603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dirty="0"/>
              <a:t>Real </a:t>
            </a:r>
            <a:r>
              <a:rPr lang="hu-HU" altLang="hu-HU" sz="1400" dirty="0" err="1"/>
              <a:t>asset</a:t>
            </a:r>
            <a:endParaRPr lang="hu-HU" altLang="hu-HU" sz="1400" dirty="0"/>
          </a:p>
        </p:txBody>
      </p:sp>
      <p:sp>
        <p:nvSpPr>
          <p:cNvPr id="49" name="Téglalap 37">
            <a:extLst>
              <a:ext uri="{FF2B5EF4-FFF2-40B4-BE49-F238E27FC236}">
                <a16:creationId xmlns:a16="http://schemas.microsoft.com/office/drawing/2014/main" id="{8B61B7EB-8E95-433D-6888-7AFA1D749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6395" y="2752329"/>
            <a:ext cx="1152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dirty="0" err="1"/>
              <a:t>Liabilities</a:t>
            </a:r>
            <a:endParaRPr lang="hu-HU" altLang="hu-HU" sz="1800" dirty="0"/>
          </a:p>
        </p:txBody>
      </p:sp>
      <p:cxnSp>
        <p:nvCxnSpPr>
          <p:cNvPr id="53" name="Egyenes összekötő 52">
            <a:extLst>
              <a:ext uri="{FF2B5EF4-FFF2-40B4-BE49-F238E27FC236}">
                <a16:creationId xmlns:a16="http://schemas.microsoft.com/office/drawing/2014/main" id="{86705C00-1714-05C7-7E8E-FD3619CF58B3}"/>
              </a:ext>
            </a:extLst>
          </p:cNvPr>
          <p:cNvCxnSpPr/>
          <p:nvPr/>
        </p:nvCxnSpPr>
        <p:spPr>
          <a:xfrm>
            <a:off x="6159899" y="2586831"/>
            <a:ext cx="1587" cy="34115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7">
            <a:extLst>
              <a:ext uri="{FF2B5EF4-FFF2-40B4-BE49-F238E27FC236}">
                <a16:creationId xmlns:a16="http://schemas.microsoft.com/office/drawing/2014/main" id="{C7C112A3-F554-5E5C-76E5-24B8F5F0C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300" y="1855788"/>
            <a:ext cx="1246188" cy="649288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dirty="0" err="1"/>
              <a:t>Individual</a:t>
            </a:r>
            <a:r>
              <a:rPr lang="hu-HU" altLang="hu-HU" sz="1400" dirty="0"/>
              <a:t> </a:t>
            </a:r>
          </a:p>
          <a:p>
            <a:pPr algn="ctr" eaLnBrk="1" hangingPunct="1">
              <a:defRPr/>
            </a:pPr>
            <a:r>
              <a:rPr lang="hu-HU" altLang="hu-HU" sz="1400" dirty="0" err="1"/>
              <a:t>Wealth</a:t>
            </a:r>
            <a:r>
              <a:rPr lang="hu-HU" altLang="hu-HU" sz="1400" dirty="0"/>
              <a:t> A</a:t>
            </a:r>
          </a:p>
        </p:txBody>
      </p:sp>
      <p:sp>
        <p:nvSpPr>
          <p:cNvPr id="55" name="Rectangle 7">
            <a:extLst>
              <a:ext uri="{FF2B5EF4-FFF2-40B4-BE49-F238E27FC236}">
                <a16:creationId xmlns:a16="http://schemas.microsoft.com/office/drawing/2014/main" id="{17A1B4BC-CAC5-E281-45FE-4669832CC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886" y="1167266"/>
            <a:ext cx="1244600" cy="1157287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dirty="0" err="1"/>
              <a:t>Individual</a:t>
            </a:r>
            <a:r>
              <a:rPr lang="hu-HU" altLang="hu-HU" sz="1400" dirty="0"/>
              <a:t> </a:t>
            </a:r>
          </a:p>
          <a:p>
            <a:pPr algn="ctr" eaLnBrk="1" hangingPunct="1">
              <a:defRPr/>
            </a:pPr>
            <a:r>
              <a:rPr lang="hu-HU" altLang="hu-HU" sz="1400" dirty="0" err="1"/>
              <a:t>Wealth</a:t>
            </a:r>
            <a:r>
              <a:rPr lang="hu-HU" altLang="hu-HU" sz="1400" dirty="0"/>
              <a:t> B</a:t>
            </a:r>
          </a:p>
        </p:txBody>
      </p:sp>
      <p:sp>
        <p:nvSpPr>
          <p:cNvPr id="56" name="Szövegdoboz 20">
            <a:extLst>
              <a:ext uri="{FF2B5EF4-FFF2-40B4-BE49-F238E27FC236}">
                <a16:creationId xmlns:a16="http://schemas.microsoft.com/office/drawing/2014/main" id="{3E84BC90-8BB1-36FB-A47B-2A7F95216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1520" y="2439137"/>
            <a:ext cx="10054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800" b="1" dirty="0"/>
              <a:t>Society</a:t>
            </a:r>
          </a:p>
        </p:txBody>
      </p:sp>
      <p:sp>
        <p:nvSpPr>
          <p:cNvPr id="41" name="Rectangle 7">
            <a:extLst>
              <a:ext uri="{FF2B5EF4-FFF2-40B4-BE49-F238E27FC236}">
                <a16:creationId xmlns:a16="http://schemas.microsoft.com/office/drawing/2014/main" id="{4C32D475-8F4E-FDC4-6AA0-1B40C370A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5731" y="3176332"/>
            <a:ext cx="554038" cy="1787525"/>
          </a:xfrm>
          <a:prstGeom prst="rect">
            <a:avLst/>
          </a:prstGeom>
          <a:solidFill>
            <a:schemeClr val="accent2">
              <a:lumMod val="40000"/>
              <a:lumOff val="60000"/>
              <a:alpha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hu-HU" altLang="hu-HU" sz="1400" dirty="0" err="1"/>
              <a:t>So</a:t>
            </a:r>
            <a:endParaRPr lang="hu-HU" altLang="hu-HU" sz="1400" dirty="0"/>
          </a:p>
          <a:p>
            <a:pPr algn="ctr" eaLnBrk="1" hangingPunct="1">
              <a:defRPr/>
            </a:pPr>
            <a:r>
              <a:rPr lang="hu-HU" altLang="hu-HU" sz="1400" dirty="0"/>
              <a:t>ci</a:t>
            </a:r>
          </a:p>
          <a:p>
            <a:pPr algn="ctr" eaLnBrk="1" hangingPunct="1">
              <a:defRPr/>
            </a:pPr>
            <a:r>
              <a:rPr lang="hu-HU" altLang="hu-HU" sz="1400" dirty="0" err="1"/>
              <a:t>al</a:t>
            </a:r>
            <a:endParaRPr lang="hu-HU" altLang="hu-HU" sz="1400" dirty="0"/>
          </a:p>
          <a:p>
            <a:pPr algn="ctr" eaLnBrk="1" hangingPunct="1">
              <a:defRPr/>
            </a:pPr>
            <a:endParaRPr lang="hu-HU" altLang="hu-HU" sz="1400" dirty="0"/>
          </a:p>
          <a:p>
            <a:pPr algn="ctr" eaLnBrk="1" hangingPunct="1">
              <a:defRPr/>
            </a:pPr>
            <a:r>
              <a:rPr lang="hu-HU" altLang="hu-HU" sz="1400" dirty="0"/>
              <a:t> </a:t>
            </a:r>
            <a:r>
              <a:rPr lang="hu-HU" altLang="hu-HU" sz="1400" dirty="0" err="1"/>
              <a:t>we</a:t>
            </a:r>
            <a:endParaRPr lang="hu-HU" altLang="hu-HU" sz="1400" dirty="0"/>
          </a:p>
          <a:p>
            <a:pPr algn="ctr" eaLnBrk="1" hangingPunct="1">
              <a:defRPr/>
            </a:pPr>
            <a:r>
              <a:rPr lang="hu-HU" altLang="hu-HU" sz="1400" dirty="0" err="1"/>
              <a:t>al</a:t>
            </a:r>
            <a:endParaRPr lang="hu-HU" altLang="hu-HU" sz="1400" dirty="0"/>
          </a:p>
          <a:p>
            <a:pPr algn="ctr" eaLnBrk="1" hangingPunct="1">
              <a:defRPr/>
            </a:pPr>
            <a:r>
              <a:rPr lang="hu-HU" altLang="hu-HU" sz="1400" dirty="0" err="1"/>
              <a:t>th</a:t>
            </a:r>
            <a:endParaRPr lang="hu-HU" altLang="hu-HU" sz="1400" dirty="0"/>
          </a:p>
        </p:txBody>
      </p:sp>
      <p:sp>
        <p:nvSpPr>
          <p:cNvPr id="58" name="Téglalap 57">
            <a:extLst>
              <a:ext uri="{FF2B5EF4-FFF2-40B4-BE49-F238E27FC236}">
                <a16:creationId xmlns:a16="http://schemas.microsoft.com/office/drawing/2014/main" id="{62179F9D-55CA-8E58-2E86-9245A0448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7981" y="2587798"/>
            <a:ext cx="521810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>
                <a:solidFill>
                  <a:srgbClr val="0000FF"/>
                </a:solidFill>
              </a:rPr>
              <a:t>Financial </a:t>
            </a:r>
            <a:r>
              <a:rPr lang="hu-HU" altLang="hu-HU" sz="1600" dirty="0" err="1">
                <a:solidFill>
                  <a:srgbClr val="0000FF"/>
                </a:solidFill>
              </a:rPr>
              <a:t>asset</a:t>
            </a:r>
            <a:r>
              <a:rPr lang="hu-HU" altLang="hu-HU" sz="1600" dirty="0">
                <a:solidFill>
                  <a:srgbClr val="0000FF"/>
                </a:solidFill>
              </a:rPr>
              <a:t>//</a:t>
            </a:r>
            <a:r>
              <a:rPr lang="hu-HU" altLang="hu-HU" sz="1600" dirty="0" err="1">
                <a:solidFill>
                  <a:srgbClr val="0000FF"/>
                </a:solidFill>
              </a:rPr>
              <a:t>liability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formally</a:t>
            </a:r>
            <a:r>
              <a:rPr lang="hu-HU" altLang="hu-HU" sz="1600" dirty="0"/>
              <a:t> an </a:t>
            </a:r>
            <a:r>
              <a:rPr lang="hu-HU" altLang="hu-HU" sz="1600" dirty="0" err="1"/>
              <a:t>asset</a:t>
            </a:r>
            <a:r>
              <a:rPr lang="hu-HU" altLang="hu-HU" sz="1600" dirty="0"/>
              <a:t>/</a:t>
            </a:r>
            <a:r>
              <a:rPr lang="hu-HU" altLang="hu-HU" sz="1600" dirty="0" err="1"/>
              <a:t>liability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that</a:t>
            </a:r>
            <a:r>
              <a:rPr lang="hu-HU" altLang="hu-HU" sz="1600" dirty="0"/>
              <a:t> is a </a:t>
            </a:r>
            <a:r>
              <a:rPr lang="hu-HU" altLang="hu-HU" sz="1600" dirty="0" err="1"/>
              <a:t>liability</a:t>
            </a:r>
            <a:r>
              <a:rPr lang="hu-HU" altLang="hu-HU" sz="1600" dirty="0"/>
              <a:t>/</a:t>
            </a:r>
            <a:r>
              <a:rPr lang="hu-HU" altLang="hu-HU" sz="1600" dirty="0" err="1"/>
              <a:t>asset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at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same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time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at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another</a:t>
            </a:r>
            <a:r>
              <a:rPr lang="hu-HU" altLang="hu-HU" sz="1600" dirty="0"/>
              <a:t> </a:t>
            </a:r>
            <a:r>
              <a:rPr lang="hu-HU" altLang="hu-HU" sz="1600" dirty="0" err="1"/>
              <a:t>agent</a:t>
            </a:r>
            <a:r>
              <a:rPr lang="hu-HU" altLang="hu-HU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u="sng" dirty="0" err="1"/>
              <a:t>Two</a:t>
            </a:r>
            <a:r>
              <a:rPr lang="hu-HU" altLang="hu-HU" sz="1600" u="sng" dirty="0"/>
              <a:t> </a:t>
            </a:r>
            <a:r>
              <a:rPr lang="hu-HU" altLang="hu-HU" sz="1600" u="sng" dirty="0" err="1"/>
              <a:t>types</a:t>
            </a:r>
            <a:r>
              <a:rPr lang="hu-HU" altLang="hu-HU" sz="1600" u="sng" dirty="0"/>
              <a:t>:</a:t>
            </a:r>
            <a:r>
              <a:rPr lang="hu-HU" altLang="hu-HU" sz="1600" dirty="0"/>
              <a:t> </a:t>
            </a:r>
            <a:r>
              <a:rPr lang="hu-HU" altLang="hu-HU" sz="1600" dirty="0" err="1">
                <a:solidFill>
                  <a:srgbClr val="0000FF"/>
                </a:solidFill>
              </a:rPr>
              <a:t>claim</a:t>
            </a:r>
            <a:r>
              <a:rPr lang="hu-HU" altLang="hu-HU" sz="1600" dirty="0">
                <a:solidFill>
                  <a:srgbClr val="0000FF"/>
                </a:solidFill>
              </a:rPr>
              <a:t>/</a:t>
            </a:r>
            <a:r>
              <a:rPr lang="hu-HU" altLang="hu-HU" sz="1600" dirty="0" err="1">
                <a:solidFill>
                  <a:srgbClr val="0000FF"/>
                </a:solidFill>
              </a:rPr>
              <a:t>debt</a:t>
            </a:r>
            <a:r>
              <a:rPr lang="hu-HU" altLang="hu-HU" sz="1600" dirty="0"/>
              <a:t> (</a:t>
            </a:r>
            <a:r>
              <a:rPr lang="hu-HU" altLang="hu-HU" sz="1600" dirty="0" err="1"/>
              <a:t>enforcable</a:t>
            </a:r>
            <a:r>
              <a:rPr lang="hu-HU" altLang="hu-HU" sz="1600" dirty="0"/>
              <a:t> in </a:t>
            </a:r>
            <a:r>
              <a:rPr lang="hu-HU" altLang="hu-HU" sz="1600" dirty="0" err="1"/>
              <a:t>terms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something</a:t>
            </a:r>
            <a:r>
              <a:rPr lang="hu-HU" altLang="hu-HU" sz="1600" dirty="0"/>
              <a:t> </a:t>
            </a:r>
            <a:r>
              <a:rPr lang="hu-HU" altLang="hu-HU" sz="1600" dirty="0" err="1"/>
              <a:t>other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than</a:t>
            </a:r>
            <a:r>
              <a:rPr lang="hu-HU" altLang="hu-HU" sz="1600" dirty="0"/>
              <a:t> </a:t>
            </a:r>
            <a:r>
              <a:rPr lang="hu-HU" altLang="hu-HU" sz="1600" dirty="0" err="1"/>
              <a:t>itself</a:t>
            </a:r>
            <a:r>
              <a:rPr lang="hu-HU" altLang="hu-HU" sz="1600" dirty="0"/>
              <a:t>) and non-</a:t>
            </a:r>
            <a:r>
              <a:rPr lang="hu-HU" altLang="hu-HU" sz="1600" dirty="0" err="1"/>
              <a:t>claim</a:t>
            </a:r>
            <a:r>
              <a:rPr lang="hu-HU" altLang="hu-HU" sz="1600" dirty="0"/>
              <a:t>/non-</a:t>
            </a:r>
            <a:r>
              <a:rPr lang="hu-HU" altLang="hu-HU" sz="1600" dirty="0" err="1"/>
              <a:t>debt</a:t>
            </a:r>
            <a:r>
              <a:rPr lang="hu-HU" altLang="hu-HU" sz="1600" dirty="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 err="1">
                <a:solidFill>
                  <a:srgbClr val="0000FF"/>
                </a:solidFill>
              </a:rPr>
              <a:t>Pay</a:t>
            </a:r>
            <a:r>
              <a:rPr lang="hu-HU" altLang="hu-HU" sz="1600" dirty="0">
                <a:solidFill>
                  <a:srgbClr val="0000FF"/>
                </a:solidFill>
              </a:rPr>
              <a:t> (</a:t>
            </a:r>
            <a:r>
              <a:rPr lang="hu-HU" altLang="hu-HU" sz="1600" dirty="0" err="1">
                <a:solidFill>
                  <a:srgbClr val="0000FF"/>
                </a:solidFill>
              </a:rPr>
              <a:t>mainstream</a:t>
            </a:r>
            <a:r>
              <a:rPr lang="hu-HU" altLang="hu-HU" sz="1600" dirty="0">
                <a:solidFill>
                  <a:srgbClr val="0000FF"/>
                </a:solidFill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</a:rPr>
              <a:t>definition</a:t>
            </a:r>
            <a:r>
              <a:rPr lang="hu-HU" altLang="hu-HU" sz="1600" dirty="0">
                <a:solidFill>
                  <a:srgbClr val="0000FF"/>
                </a:solidFill>
              </a:rPr>
              <a:t>)</a:t>
            </a:r>
            <a:r>
              <a:rPr lang="hu-HU" altLang="hu-HU" sz="1600" dirty="0"/>
              <a:t>: </a:t>
            </a:r>
            <a:r>
              <a:rPr lang="hu-HU" altLang="hu-HU" sz="1600" dirty="0" err="1"/>
              <a:t>honour</a:t>
            </a:r>
            <a:r>
              <a:rPr lang="hu-HU" altLang="hu-HU" sz="1600" dirty="0"/>
              <a:t> a </a:t>
            </a:r>
            <a:r>
              <a:rPr lang="hu-HU" altLang="hu-HU" sz="1600" dirty="0" err="1"/>
              <a:t>debt</a:t>
            </a:r>
            <a:r>
              <a:rPr lang="hu-HU" altLang="hu-HU" sz="1600" dirty="0"/>
              <a:t>.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hu-HU" altLang="hu-HU" sz="1600" dirty="0">
                <a:solidFill>
                  <a:srgbClr val="0000FF"/>
                </a:solidFill>
              </a:rPr>
              <a:t>Real </a:t>
            </a:r>
            <a:r>
              <a:rPr lang="hu-HU" altLang="hu-HU" sz="1600" dirty="0" err="1">
                <a:solidFill>
                  <a:srgbClr val="0000FF"/>
                </a:solidFill>
              </a:rPr>
              <a:t>asset</a:t>
            </a:r>
            <a:r>
              <a:rPr lang="hu-HU" altLang="hu-HU" sz="1600" dirty="0">
                <a:solidFill>
                  <a:srgbClr val="0000FF"/>
                </a:solidFill>
              </a:rPr>
              <a:t>: </a:t>
            </a:r>
            <a:r>
              <a:rPr lang="hu-HU" altLang="hu-HU" sz="1600" dirty="0" err="1"/>
              <a:t>formally</a:t>
            </a:r>
            <a:r>
              <a:rPr lang="hu-HU" altLang="hu-HU" sz="1600" dirty="0"/>
              <a:t> is an </a:t>
            </a:r>
            <a:r>
              <a:rPr lang="hu-HU" altLang="hu-HU" sz="1600" dirty="0" err="1"/>
              <a:t>asset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that</a:t>
            </a:r>
            <a:r>
              <a:rPr lang="hu-HU" altLang="hu-HU" sz="1600" dirty="0"/>
              <a:t> is </a:t>
            </a:r>
            <a:r>
              <a:rPr lang="hu-HU" altLang="hu-HU" sz="1600" dirty="0" err="1"/>
              <a:t>not</a:t>
            </a:r>
            <a:r>
              <a:rPr lang="hu-HU" altLang="hu-HU" sz="1600" dirty="0"/>
              <a:t> a </a:t>
            </a:r>
            <a:r>
              <a:rPr lang="hu-HU" altLang="hu-HU" sz="1600" dirty="0" err="1"/>
              <a:t>liability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at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same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time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at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another</a:t>
            </a:r>
            <a:r>
              <a:rPr lang="hu-HU" altLang="hu-HU" sz="1600" dirty="0"/>
              <a:t> </a:t>
            </a:r>
            <a:r>
              <a:rPr lang="hu-HU" altLang="hu-HU" sz="1600" dirty="0" err="1"/>
              <a:t>agent</a:t>
            </a:r>
            <a:r>
              <a:rPr lang="hu-HU" altLang="hu-HU" sz="1600" dirty="0"/>
              <a:t> (≠ </a:t>
            </a:r>
            <a:r>
              <a:rPr lang="hu-HU" altLang="hu-HU" sz="1600" dirty="0" err="1"/>
              <a:t>good</a:t>
            </a:r>
            <a:r>
              <a:rPr lang="hu-HU" altLang="hu-HU" sz="1600" dirty="0"/>
              <a:t>)</a:t>
            </a:r>
          </a:p>
        </p:txBody>
      </p:sp>
      <p:sp>
        <p:nvSpPr>
          <p:cNvPr id="62" name="Dia számának helye 1">
            <a:extLst>
              <a:ext uri="{FF2B5EF4-FFF2-40B4-BE49-F238E27FC236}">
                <a16:creationId xmlns:a16="http://schemas.microsoft.com/office/drawing/2014/main" id="{E2B3CDB0-2499-0863-0066-D540A24E5A72}"/>
              </a:ext>
            </a:extLst>
          </p:cNvPr>
          <p:cNvSpPr txBox="1">
            <a:spLocks/>
          </p:cNvSpPr>
          <p:nvPr/>
        </p:nvSpPr>
        <p:spPr bwMode="auto">
          <a:xfrm>
            <a:off x="6315869" y="5343299"/>
            <a:ext cx="5537200" cy="108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/>
              <a:t>The </a:t>
            </a:r>
            <a:r>
              <a:rPr lang="hu-HU" altLang="hu-HU" sz="1600" dirty="0" err="1"/>
              <a:t>two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column</a:t>
            </a:r>
            <a:r>
              <a:rPr lang="hu-HU" altLang="hu-HU" sz="1600" dirty="0"/>
              <a:t> </a:t>
            </a:r>
            <a:r>
              <a:rPr lang="hu-HU" altLang="hu-HU" sz="1600" dirty="0" err="1"/>
              <a:t>register</a:t>
            </a:r>
            <a:r>
              <a:rPr lang="hu-HU" altLang="hu-HU" sz="1600" dirty="0"/>
              <a:t> </a:t>
            </a:r>
            <a:r>
              <a:rPr lang="hu-HU" altLang="hu-HU" sz="1600" dirty="0" err="1"/>
              <a:t>on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magnitude</a:t>
            </a:r>
            <a:r>
              <a:rPr lang="hu-HU" altLang="hu-HU" sz="1600" dirty="0"/>
              <a:t> and </a:t>
            </a:r>
            <a:r>
              <a:rPr lang="hu-HU" altLang="hu-HU" sz="1600" dirty="0" err="1"/>
              <a:t>structure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wealth</a:t>
            </a:r>
            <a:r>
              <a:rPr lang="hu-HU" altLang="hu-HU" sz="1600" dirty="0"/>
              <a:t> (</a:t>
            </a:r>
            <a:r>
              <a:rPr lang="hu-HU" altLang="hu-HU" sz="1600" dirty="0" err="1">
                <a:solidFill>
                  <a:srgbClr val="0000FF"/>
                </a:solidFill>
              </a:rPr>
              <a:t>balance</a:t>
            </a:r>
            <a:r>
              <a:rPr lang="hu-HU" altLang="hu-HU" sz="1600" dirty="0">
                <a:solidFill>
                  <a:srgbClr val="0000FF"/>
                </a:solidFill>
              </a:rPr>
              <a:t> </a:t>
            </a:r>
            <a:r>
              <a:rPr lang="hu-HU" altLang="hu-HU" sz="1600" dirty="0" err="1">
                <a:solidFill>
                  <a:srgbClr val="0000FF"/>
                </a:solidFill>
              </a:rPr>
              <a:t>sheet</a:t>
            </a:r>
            <a:r>
              <a:rPr lang="hu-HU" altLang="hu-HU" sz="1600" dirty="0"/>
              <a:t>) </a:t>
            </a:r>
            <a:r>
              <a:rPr lang="hu-HU" altLang="hu-HU" sz="1600" dirty="0" err="1"/>
              <a:t>or</a:t>
            </a:r>
            <a:r>
              <a:rPr lang="hu-HU" altLang="hu-HU" sz="1600" dirty="0"/>
              <a:t> </a:t>
            </a:r>
            <a:r>
              <a:rPr lang="hu-HU" altLang="hu-HU" sz="1600" dirty="0" err="1"/>
              <a:t>on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variation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these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magnitudes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expressed</a:t>
            </a:r>
            <a:r>
              <a:rPr lang="hu-HU" altLang="hu-HU" sz="1600" dirty="0"/>
              <a:t> in a </a:t>
            </a:r>
            <a:r>
              <a:rPr lang="hu-HU" altLang="hu-HU" sz="1600" dirty="0" err="1"/>
              <a:t>common</a:t>
            </a:r>
            <a:r>
              <a:rPr lang="hu-HU" altLang="hu-HU" sz="1600" dirty="0"/>
              <a:t> unit of account is </a:t>
            </a:r>
            <a:r>
              <a:rPr lang="hu-HU" altLang="hu-HU" sz="1600" dirty="0" err="1"/>
              <a:t>called</a:t>
            </a:r>
            <a:r>
              <a:rPr lang="hu-HU" altLang="hu-HU" sz="1600" dirty="0"/>
              <a:t> </a:t>
            </a:r>
            <a:r>
              <a:rPr lang="hu-HU" altLang="hu-HU" sz="1600" dirty="0">
                <a:solidFill>
                  <a:srgbClr val="0000FF"/>
                </a:solidFill>
              </a:rPr>
              <a:t>account</a:t>
            </a:r>
            <a:r>
              <a:rPr lang="hu-HU" altLang="hu-HU" sz="1600" dirty="0"/>
              <a:t>.</a:t>
            </a:r>
          </a:p>
        </p:txBody>
      </p:sp>
      <p:pic>
        <p:nvPicPr>
          <p:cNvPr id="5" name="Picture 63" descr="alma">
            <a:extLst>
              <a:ext uri="{FF2B5EF4-FFF2-40B4-BE49-F238E27FC236}">
                <a16:creationId xmlns:a16="http://schemas.microsoft.com/office/drawing/2014/main" id="{3CAB1FD9-9472-9165-3988-146A1B835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92" y="1997710"/>
            <a:ext cx="359956" cy="36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kercs vízszintesen 42">
            <a:extLst>
              <a:ext uri="{FF2B5EF4-FFF2-40B4-BE49-F238E27FC236}">
                <a16:creationId xmlns:a16="http://schemas.microsoft.com/office/drawing/2014/main" id="{B1F5A253-1CC5-266C-7303-02A546E5C8DB}"/>
              </a:ext>
            </a:extLst>
          </p:cNvPr>
          <p:cNvSpPr/>
          <p:nvPr/>
        </p:nvSpPr>
        <p:spPr>
          <a:xfrm>
            <a:off x="2999656" y="803502"/>
            <a:ext cx="2630907" cy="1318873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hu-HU" altLang="hu-HU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defRPr/>
            </a:pPr>
            <a:r>
              <a:rPr lang="hu-HU" altLang="hu-HU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Binding</a:t>
            </a:r>
            <a:r>
              <a:rPr lang="hu-HU" altLang="hu-HU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statment</a:t>
            </a:r>
            <a:endParaRPr lang="hu-HU" altLang="hu-H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hu-HU" altLang="hu-H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hu-HU" altLang="hu-H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</a:t>
            </a: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</a:t>
            </a:r>
            <a:r>
              <a:rPr lang="hu-HU" altLang="hu-H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lang="hu-HU" altLang="hu-H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apples</a:t>
            </a: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hu-HU" altLang="hu-HU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spot..</a:t>
            </a:r>
          </a:p>
          <a:p>
            <a:pPr>
              <a:defRPr/>
            </a:pPr>
            <a:r>
              <a:rPr lang="hu-HU" altLang="hu-HU" sz="1400" i="1" dirty="0">
                <a:solidFill>
                  <a:schemeClr val="tx1"/>
                </a:solidFill>
                <a:latin typeface="Brush Script MT" panose="03060802040406070304" pitchFamily="66" charset="0"/>
                <a:cs typeface="Times New Roman" panose="02020603050405020304" pitchFamily="18" charset="0"/>
              </a:rPr>
              <a:t>	            </a:t>
            </a:r>
            <a:r>
              <a:rPr lang="hu-HU" altLang="hu-HU" sz="1400" i="1" dirty="0" err="1">
                <a:solidFill>
                  <a:schemeClr val="tx1"/>
                </a:solidFill>
                <a:latin typeface="Brush Script MT" panose="03060802040406070304" pitchFamily="66" charset="0"/>
                <a:cs typeface="Times New Roman" panose="02020603050405020304" pitchFamily="18" charset="0"/>
              </a:rPr>
              <a:t>agent</a:t>
            </a:r>
            <a:r>
              <a:rPr lang="hu-HU" altLang="hu-HU" sz="1400" i="1" dirty="0">
                <a:solidFill>
                  <a:schemeClr val="tx1"/>
                </a:solidFill>
                <a:latin typeface="Brush Script MT" panose="03060802040406070304" pitchFamily="66" charset="0"/>
                <a:cs typeface="Times New Roman" panose="02020603050405020304" pitchFamily="18" charset="0"/>
              </a:rPr>
              <a:t> A</a:t>
            </a:r>
            <a:endParaRPr lang="hu-HU" altLang="hu-HU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zövegdoboz 32">
            <a:extLst>
              <a:ext uri="{FF2B5EF4-FFF2-40B4-BE49-F238E27FC236}">
                <a16:creationId xmlns:a16="http://schemas.microsoft.com/office/drawing/2014/main" id="{8F6BAD54-89A9-0320-F900-7330AD569113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457604" y="5301208"/>
            <a:ext cx="53451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>
                <a:solidFill>
                  <a:srgbClr val="C00000"/>
                </a:solidFill>
              </a:rPr>
              <a:t>THUS INDIVIDUAL AND SOCIAL WEALTH IS OF DIFFERENT NATURE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600" dirty="0" err="1">
                <a:solidFill>
                  <a:srgbClr val="C00000"/>
                </a:solidFill>
              </a:rPr>
              <a:t>financial</a:t>
            </a:r>
            <a:r>
              <a:rPr lang="hu-HU" altLang="hu-HU" sz="1600" dirty="0">
                <a:solidFill>
                  <a:srgbClr val="C00000"/>
                </a:solidFill>
              </a:rPr>
              <a:t> </a:t>
            </a:r>
            <a:r>
              <a:rPr lang="hu-HU" altLang="hu-HU" sz="1600" dirty="0" err="1">
                <a:solidFill>
                  <a:srgbClr val="C00000"/>
                </a:solidFill>
              </a:rPr>
              <a:t>assets</a:t>
            </a:r>
            <a:r>
              <a:rPr lang="hu-HU" altLang="hu-HU" sz="1600" dirty="0">
                <a:solidFill>
                  <a:srgbClr val="C00000"/>
                </a:solidFill>
              </a:rPr>
              <a:t> </a:t>
            </a:r>
            <a:r>
              <a:rPr lang="hu-HU" altLang="hu-HU" sz="1600" dirty="0" err="1">
                <a:solidFill>
                  <a:srgbClr val="C00000"/>
                </a:solidFill>
              </a:rPr>
              <a:t>disappear</a:t>
            </a:r>
            <a:r>
              <a:rPr lang="hu-HU" altLang="hu-HU" sz="1600" dirty="0">
                <a:solidFill>
                  <a:srgbClr val="C00000"/>
                </a:solidFill>
              </a:rPr>
              <a:t> </a:t>
            </a:r>
            <a:r>
              <a:rPr lang="hu-HU" altLang="hu-HU" sz="1600" dirty="0" err="1">
                <a:solidFill>
                  <a:srgbClr val="C00000"/>
                </a:solidFill>
              </a:rPr>
              <a:t>during</a:t>
            </a:r>
            <a:r>
              <a:rPr lang="hu-HU" altLang="hu-HU" sz="1600" dirty="0">
                <a:solidFill>
                  <a:srgbClr val="C00000"/>
                </a:solidFill>
              </a:rPr>
              <a:t> </a:t>
            </a:r>
            <a:r>
              <a:rPr lang="hu-HU" altLang="hu-HU" sz="1600" dirty="0" err="1">
                <a:solidFill>
                  <a:srgbClr val="C00000"/>
                </a:solidFill>
              </a:rPr>
              <a:t>social</a:t>
            </a:r>
            <a:r>
              <a:rPr lang="hu-HU" altLang="hu-HU" sz="1600" dirty="0">
                <a:solidFill>
                  <a:srgbClr val="C00000"/>
                </a:solidFill>
              </a:rPr>
              <a:t> </a:t>
            </a:r>
            <a:r>
              <a:rPr lang="hu-HU" altLang="hu-HU" sz="1600" dirty="0" err="1">
                <a:solidFill>
                  <a:srgbClr val="C00000"/>
                </a:solidFill>
              </a:rPr>
              <a:t>aggregation</a:t>
            </a:r>
            <a:endParaRPr lang="hu-HU" altLang="hu-HU" sz="1600" dirty="0">
              <a:solidFill>
                <a:srgbClr val="C00000"/>
              </a:solidFill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4DA74106-3452-E46C-6174-2CC03E377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33" y="116632"/>
            <a:ext cx="78699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hu-HU" altLang="hu-HU" sz="1800" b="1" dirty="0">
                <a:solidFill>
                  <a:srgbClr val="00B050"/>
                </a:solidFill>
                <a:latin typeface="+mj-lt"/>
                <a:cs typeface="Times New Roman" panose="02020603050405020304" pitchFamily="18" charset="0"/>
              </a:rPr>
              <a:t>2.1.2</a:t>
            </a:r>
            <a:endParaRPr lang="hu-HU" altLang="hu-HU" sz="18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" name="Téglalap 45">
            <a:extLst>
              <a:ext uri="{FF2B5EF4-FFF2-40B4-BE49-F238E27FC236}">
                <a16:creationId xmlns:a16="http://schemas.microsoft.com/office/drawing/2014/main" id="{EF9D8A5F-CFF4-0828-AF25-8ECC3A297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510" y="876162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dirty="0" err="1">
                <a:solidFill>
                  <a:srgbClr val="0000FF"/>
                </a:solidFill>
              </a:rPr>
              <a:t>Assets</a:t>
            </a:r>
            <a:endParaRPr lang="hu-HU" altLang="hu-HU" sz="1800" dirty="0"/>
          </a:p>
        </p:txBody>
      </p:sp>
      <p:sp>
        <p:nvSpPr>
          <p:cNvPr id="3" name="Téglalap 45">
            <a:extLst>
              <a:ext uri="{FF2B5EF4-FFF2-40B4-BE49-F238E27FC236}">
                <a16:creationId xmlns:a16="http://schemas.microsoft.com/office/drawing/2014/main" id="{65AB2D7A-80B3-3405-4555-74055DDEF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4018" y="755968"/>
            <a:ext cx="1223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dirty="0" err="1"/>
              <a:t>Assets</a:t>
            </a:r>
            <a:endParaRPr lang="hu-HU" altLang="hu-HU" sz="1800" dirty="0"/>
          </a:p>
        </p:txBody>
      </p:sp>
      <p:sp>
        <p:nvSpPr>
          <p:cNvPr id="4" name="Téglalap 37">
            <a:extLst>
              <a:ext uri="{FF2B5EF4-FFF2-40B4-BE49-F238E27FC236}">
                <a16:creationId xmlns:a16="http://schemas.microsoft.com/office/drawing/2014/main" id="{10E35131-4784-1810-EB0C-B6149A055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0442" y="755968"/>
            <a:ext cx="1152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dirty="0" err="1"/>
              <a:t>Liabilities</a:t>
            </a:r>
            <a:endParaRPr lang="hu-HU" altLang="hu-HU" sz="1800" dirty="0"/>
          </a:p>
        </p:txBody>
      </p:sp>
      <p:sp>
        <p:nvSpPr>
          <p:cNvPr id="7" name="Téglalap 37">
            <a:extLst>
              <a:ext uri="{FF2B5EF4-FFF2-40B4-BE49-F238E27FC236}">
                <a16:creationId xmlns:a16="http://schemas.microsoft.com/office/drawing/2014/main" id="{4580AD8A-2188-A9BB-79E8-A8CC8AA35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4252" y="842224"/>
            <a:ext cx="11525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hu-HU" altLang="hu-HU" sz="1800" dirty="0" err="1">
                <a:solidFill>
                  <a:srgbClr val="0000FF"/>
                </a:solidFill>
              </a:rPr>
              <a:t>Liabilities</a:t>
            </a:r>
            <a:endParaRPr lang="hu-HU" altLang="hu-HU" sz="1800" dirty="0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CC8BEAE-0ADF-8918-5C48-E21F42FC8F33}"/>
              </a:ext>
            </a:extLst>
          </p:cNvPr>
          <p:cNvSpPr txBox="1"/>
          <p:nvPr/>
        </p:nvSpPr>
        <p:spPr>
          <a:xfrm>
            <a:off x="8619644" y="705580"/>
            <a:ext cx="353903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None/>
            </a:pPr>
            <a:r>
              <a:rPr lang="hu-HU" altLang="hu-HU" sz="1600" dirty="0" err="1">
                <a:solidFill>
                  <a:srgbClr val="0000FF"/>
                </a:solidFill>
              </a:rPr>
              <a:t>Asset</a:t>
            </a:r>
            <a:r>
              <a:rPr lang="hu-HU" altLang="hu-HU" sz="1600" dirty="0"/>
              <a:t>: </a:t>
            </a:r>
            <a:r>
              <a:rPr lang="hu-HU" altLang="hu-HU" sz="1600" dirty="0" err="1"/>
              <a:t>possession</a:t>
            </a:r>
            <a:r>
              <a:rPr lang="hu-HU" altLang="hu-HU" sz="1600" dirty="0"/>
              <a:t> (</a:t>
            </a:r>
            <a:r>
              <a:rPr lang="hu-HU" altLang="hu-HU" sz="1600" dirty="0" err="1"/>
              <a:t>owned</a:t>
            </a:r>
            <a:r>
              <a:rPr lang="hu-HU" altLang="hu-HU" sz="1600" dirty="0"/>
              <a:t> </a:t>
            </a:r>
            <a:r>
              <a:rPr lang="hu-HU" altLang="hu-HU" sz="1600" dirty="0" err="1"/>
              <a:t>valuable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stocks</a:t>
            </a:r>
            <a:r>
              <a:rPr lang="hu-HU" altLang="hu-HU" sz="1600" dirty="0"/>
              <a:t>), </a:t>
            </a:r>
            <a:r>
              <a:rPr lang="hu-HU" altLang="hu-HU" sz="1600" dirty="0" err="1"/>
              <a:t>it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corresponds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to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some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capacity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to</a:t>
            </a:r>
            <a:r>
              <a:rPr lang="hu-HU" altLang="hu-HU" sz="1600" dirty="0"/>
              <a:t> </a:t>
            </a:r>
            <a:r>
              <a:rPr lang="hu-HU" altLang="hu-HU" sz="1600" dirty="0" err="1"/>
              <a:t>spend</a:t>
            </a:r>
            <a:r>
              <a:rPr lang="hu-HU" altLang="hu-HU" sz="1600" dirty="0"/>
              <a:t> </a:t>
            </a:r>
            <a:r>
              <a:rPr lang="hu-HU" altLang="hu-HU" sz="1600" dirty="0" err="1"/>
              <a:t>money</a:t>
            </a:r>
            <a:endParaRPr lang="hu-HU" altLang="hu-HU" sz="1600" dirty="0"/>
          </a:p>
          <a:p>
            <a:pPr eaLnBrk="1" hangingPunct="1">
              <a:spcBef>
                <a:spcPct val="0"/>
              </a:spcBef>
              <a:buNone/>
            </a:pPr>
            <a:r>
              <a:rPr lang="hu-HU" altLang="hu-HU" sz="1600" dirty="0" err="1">
                <a:solidFill>
                  <a:srgbClr val="0000FF"/>
                </a:solidFill>
              </a:rPr>
              <a:t>Liabilities</a:t>
            </a:r>
            <a:r>
              <a:rPr lang="hu-HU" altLang="hu-HU" sz="1600" dirty="0"/>
              <a:t>: (</a:t>
            </a:r>
            <a:r>
              <a:rPr lang="hu-HU" altLang="hu-HU" sz="1600" dirty="0" err="1"/>
              <a:t>your</a:t>
            </a:r>
            <a:r>
              <a:rPr lang="hu-HU" altLang="hu-HU" sz="1600" dirty="0"/>
              <a:t> </a:t>
            </a:r>
            <a:r>
              <a:rPr lang="hu-HU" altLang="hu-HU" sz="1600" dirty="0" err="1"/>
              <a:t>obigations</a:t>
            </a:r>
            <a:r>
              <a:rPr lang="hu-HU" altLang="hu-HU" sz="1600" dirty="0"/>
              <a:t>)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BA4D0FB-C2B6-E9EB-63E9-F326C7C55674}"/>
              </a:ext>
            </a:extLst>
          </p:cNvPr>
          <p:cNvSpPr txBox="1"/>
          <p:nvPr/>
        </p:nvSpPr>
        <p:spPr>
          <a:xfrm>
            <a:off x="6737292" y="4548358"/>
            <a:ext cx="4321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altLang="hu-HU" sz="1600" dirty="0" err="1">
                <a:solidFill>
                  <a:srgbClr val="0000FF"/>
                </a:solidFill>
              </a:rPr>
              <a:t>balance</a:t>
            </a:r>
            <a:r>
              <a:rPr lang="hu-HU" altLang="hu-HU" sz="1600" dirty="0">
                <a:solidFill>
                  <a:srgbClr val="0000FF"/>
                </a:solidFill>
              </a:rPr>
              <a:t>: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difference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between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items</a:t>
            </a:r>
            <a:r>
              <a:rPr lang="hu-HU" altLang="hu-HU" sz="1600" dirty="0"/>
              <a:t> entered </a:t>
            </a:r>
            <a:r>
              <a:rPr lang="hu-HU" altLang="hu-HU" sz="1600" dirty="0" err="1"/>
              <a:t>into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two</a:t>
            </a:r>
            <a:r>
              <a:rPr lang="hu-HU" altLang="hu-HU" sz="1600" dirty="0"/>
              <a:t> </a:t>
            </a:r>
            <a:r>
              <a:rPr lang="hu-HU" altLang="hu-HU" sz="1600" dirty="0" err="1"/>
              <a:t>columns</a:t>
            </a:r>
            <a:r>
              <a:rPr lang="hu-HU" altLang="hu-HU" sz="1600" dirty="0"/>
              <a:t> of an account</a:t>
            </a:r>
            <a:endParaRPr lang="hu-H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31" grpId="0"/>
      <p:bldP spid="35" grpId="0" animBg="1"/>
      <p:bldP spid="38" grpId="0" animBg="1"/>
      <p:bldP spid="39" grpId="0" animBg="1"/>
      <p:bldP spid="40" grpId="0"/>
      <p:bldP spid="26" grpId="0" animBg="1"/>
      <p:bldP spid="42" grpId="0"/>
      <p:bldP spid="42" grpId="1"/>
      <p:bldP spid="46" grpId="0" animBg="1"/>
      <p:bldP spid="49" grpId="0"/>
      <p:bldP spid="54" grpId="0" animBg="1"/>
      <p:bldP spid="55" grpId="0" animBg="1"/>
      <p:bldP spid="56" grpId="0"/>
      <p:bldP spid="41" grpId="0" animBg="1"/>
      <p:bldP spid="62" grpId="0"/>
      <p:bldP spid="6" grpId="0" animBg="1"/>
      <p:bldP spid="14" grpId="0"/>
      <p:bldP spid="2" grpId="0"/>
      <p:bldP spid="3" grpId="0"/>
      <p:bldP spid="4" grpId="0"/>
      <p:bldP spid="7" grpId="0"/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4" descr="maestro">
            <a:extLst>
              <a:ext uri="{FF2B5EF4-FFF2-40B4-BE49-F238E27FC236}">
                <a16:creationId xmlns:a16="http://schemas.microsoft.com/office/drawing/2014/main" id="{A3FD5003-6239-6897-B7DB-0A3C10DF5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25" y="2382838"/>
            <a:ext cx="1331913" cy="1947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412" name="Téglalap 1">
            <a:extLst>
              <a:ext uri="{FF2B5EF4-FFF2-40B4-BE49-F238E27FC236}">
                <a16:creationId xmlns:a16="http://schemas.microsoft.com/office/drawing/2014/main" id="{902539C2-AC22-DACA-5785-F4266AB24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50" y="119063"/>
            <a:ext cx="547992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Basic </a:t>
            </a:r>
            <a:r>
              <a:rPr lang="hu-HU" altLang="hu-HU" sz="1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hu-HU" altLang="hu-HU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hu-HU" altLang="hu-HU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drive </a:t>
            </a:r>
            <a:r>
              <a:rPr lang="hu-HU" altLang="hu-HU" sz="1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  <a:r>
              <a:rPr lang="hu-HU" altLang="hu-HU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hu-HU" altLang="hu-HU" sz="1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altLang="hu-HU" sz="18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wealth</a:t>
            </a:r>
            <a:endParaRPr lang="hu-HU" altLang="hu-HU" sz="1800" b="1" dirty="0">
              <a:solidFill>
                <a:srgbClr val="00B05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B24A4948-384E-4761-88DD-3FF23EBD3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8" y="836712"/>
            <a:ext cx="86407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b="1" dirty="0" err="1"/>
              <a:t>Aristotle</a:t>
            </a:r>
            <a:r>
              <a:rPr lang="hu-HU" altLang="hu-HU" sz="1600" dirty="0"/>
              <a:t>: 2 </a:t>
            </a:r>
            <a:r>
              <a:rPr lang="en-US" altLang="hu-HU" sz="1600" dirty="0"/>
              <a:t>major behavior</a:t>
            </a:r>
            <a:r>
              <a:rPr lang="hu-HU" altLang="hu-HU" sz="1600" dirty="0"/>
              <a:t>s (</a:t>
            </a:r>
            <a:r>
              <a:rPr lang="hu-HU" altLang="hu-HU" sz="1600" dirty="0" err="1"/>
              <a:t>logic</a:t>
            </a:r>
            <a:r>
              <a:rPr lang="hu-HU" altLang="hu-HU" sz="1600" dirty="0"/>
              <a:t>/</a:t>
            </a:r>
            <a:r>
              <a:rPr lang="hu-HU" altLang="hu-HU" sz="1600" dirty="0" err="1"/>
              <a:t>driving</a:t>
            </a:r>
            <a:r>
              <a:rPr lang="hu-HU" altLang="hu-HU" sz="1600" dirty="0"/>
              <a:t> </a:t>
            </a:r>
            <a:r>
              <a:rPr lang="hu-HU" altLang="hu-HU" sz="1600" dirty="0" err="1"/>
              <a:t>force</a:t>
            </a:r>
            <a:r>
              <a:rPr lang="hu-HU" altLang="hu-HU" sz="1600" dirty="0"/>
              <a:t>)</a:t>
            </a:r>
            <a:r>
              <a:rPr lang="en-US" altLang="hu-HU" sz="1600" dirty="0"/>
              <a:t> that drive individual decisions about wealth</a:t>
            </a:r>
            <a:endParaRPr lang="hu-HU" altLang="hu-HU" sz="16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9A021CF-BF08-2FD0-9944-AAC93CC1C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1335088"/>
            <a:ext cx="1265237" cy="170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zövegdoboz 1">
            <a:extLst>
              <a:ext uri="{FF2B5EF4-FFF2-40B4-BE49-F238E27FC236}">
                <a16:creationId xmlns:a16="http://schemas.microsoft.com/office/drawing/2014/main" id="{50263C31-94B4-26F4-6EA5-CB9A31C44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1475821"/>
            <a:ext cx="89069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>
                <a:solidFill>
                  <a:srgbClr val="00B0F0"/>
                </a:solidFill>
              </a:rPr>
              <a:t>OIKONOMIA </a:t>
            </a:r>
            <a:r>
              <a:rPr lang="hu-HU" altLang="hu-HU" sz="1600" dirty="0"/>
              <a:t>: </a:t>
            </a:r>
            <a:r>
              <a:rPr lang="en-US" altLang="hu-HU" sz="1600" dirty="0"/>
              <a:t>decision about wealth for the purpose of satisfying human needs</a:t>
            </a:r>
            <a:r>
              <a:rPr lang="hu-HU" altLang="hu-HU" sz="1600" dirty="0">
                <a:solidFill>
                  <a:srgbClr val="0000FF"/>
                </a:solidFill>
              </a:rPr>
              <a:t>                       	       </a:t>
            </a:r>
            <a:r>
              <a:rPr lang="hu-HU" altLang="hu-HU" sz="1600" dirty="0" err="1">
                <a:solidFill>
                  <a:srgbClr val="0000FF"/>
                </a:solidFill>
              </a:rPr>
              <a:t>commodity</a:t>
            </a:r>
            <a:r>
              <a:rPr lang="hu-HU" altLang="hu-HU" sz="1600" dirty="0"/>
              <a:t> </a:t>
            </a:r>
            <a:r>
              <a:rPr lang="hu-HU" altLang="hu-HU" sz="1600" b="1" dirty="0" err="1"/>
              <a:t>transformation</a:t>
            </a:r>
            <a:r>
              <a:rPr lang="hu-HU" altLang="hu-HU" sz="1600" dirty="0"/>
              <a:t> </a:t>
            </a:r>
            <a:r>
              <a:rPr lang="hu-HU" altLang="hu-HU" sz="1600" dirty="0" err="1"/>
              <a:t>for</a:t>
            </a:r>
            <a:r>
              <a:rPr lang="hu-HU" altLang="hu-HU" sz="1600" dirty="0"/>
              <a:t> </a:t>
            </a:r>
            <a:r>
              <a:rPr lang="hu-HU" altLang="hu-HU" sz="1600" dirty="0" err="1"/>
              <a:t>the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purpose</a:t>
            </a:r>
            <a:r>
              <a:rPr lang="hu-HU" altLang="hu-HU" sz="1600" dirty="0"/>
              <a:t> of </a:t>
            </a:r>
            <a:r>
              <a:rPr lang="hu-HU" altLang="hu-HU" sz="1600" dirty="0" err="1"/>
              <a:t>satisfying</a:t>
            </a:r>
            <a:r>
              <a:rPr lang="hu-HU" altLang="hu-HU" sz="1600" dirty="0"/>
              <a:t> human </a:t>
            </a:r>
            <a:r>
              <a:rPr lang="hu-HU" altLang="hu-HU" sz="1600" dirty="0" err="1"/>
              <a:t>needs</a:t>
            </a:r>
            <a:r>
              <a:rPr lang="hu-HU" altLang="hu-HU" sz="1600" dirty="0"/>
              <a:t>: C-(M)-C’.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/>
              <a:t>	</a:t>
            </a:r>
          </a:p>
        </p:txBody>
      </p:sp>
      <p:sp>
        <p:nvSpPr>
          <p:cNvPr id="7" name="Téglalap 3">
            <a:extLst>
              <a:ext uri="{FF2B5EF4-FFF2-40B4-BE49-F238E27FC236}">
                <a16:creationId xmlns:a16="http://schemas.microsoft.com/office/drawing/2014/main" id="{4FE03D37-E762-99F6-17DD-1E80BEE014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664" y="2185700"/>
            <a:ext cx="28083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hu-HU" altLang="hu-HU" sz="1400" dirty="0"/>
              <a:t>Money is </a:t>
            </a:r>
            <a:r>
              <a:rPr lang="hu-HU" altLang="hu-HU" sz="1400" dirty="0" err="1"/>
              <a:t>inessential</a:t>
            </a:r>
            <a:r>
              <a:rPr lang="hu-HU" altLang="hu-HU" sz="1400" dirty="0"/>
              <a:t>;</a:t>
            </a:r>
            <a:endParaRPr lang="hu-HU" altLang="hu-HU" sz="1400" b="1" dirty="0">
              <a:solidFill>
                <a:srgbClr val="00B0F0"/>
              </a:solidFill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hu-HU" altLang="hu-HU" sz="1400" dirty="0" err="1"/>
              <a:t>Relative</a:t>
            </a:r>
            <a:r>
              <a:rPr lang="hu-HU" altLang="hu-HU" sz="1400" dirty="0"/>
              <a:t> </a:t>
            </a:r>
            <a:r>
              <a:rPr lang="hu-HU" altLang="hu-HU" sz="1400" dirty="0" err="1"/>
              <a:t>prices</a:t>
            </a:r>
            <a:r>
              <a:rPr lang="hu-HU" altLang="hu-HU" sz="1400" dirty="0"/>
              <a:t> (C/C’)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4166A191-2F56-58A3-78D4-D3A24B967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9976" y="2192276"/>
            <a:ext cx="408797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400" b="1" dirty="0" err="1">
                <a:ea typeface="Times New Roman" panose="02020603050405020304" pitchFamily="18" charset="0"/>
                <a:cs typeface="Arial" panose="020B0604020202020204" pitchFamily="34" charset="0"/>
              </a:rPr>
              <a:t>use</a:t>
            </a:r>
            <a:r>
              <a:rPr lang="hu-HU" altLang="hu-HU" sz="1400" b="1" dirty="0">
                <a:ea typeface="Times New Roman" panose="02020603050405020304" pitchFamily="18" charset="0"/>
                <a:cs typeface="Arial" panose="020B0604020202020204" pitchFamily="34" charset="0"/>
              </a:rPr>
              <a:t> of </a:t>
            </a:r>
            <a:r>
              <a:rPr lang="hu-HU" altLang="hu-HU" sz="1400" b="1" dirty="0" err="1">
                <a:ea typeface="Times New Roman" panose="02020603050405020304" pitchFamily="18" charset="0"/>
                <a:cs typeface="Arial" panose="020B0604020202020204" pitchFamily="34" charset="0"/>
              </a:rPr>
              <a:t>money</a:t>
            </a:r>
            <a:r>
              <a:rPr lang="hu-HU" altLang="hu-HU" sz="1400" b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altLang="hu-HU" sz="1400" b="1" dirty="0" err="1">
                <a:ea typeface="Times New Roman" panose="02020603050405020304" pitchFamily="18" charset="0"/>
                <a:cs typeface="Arial" panose="020B0604020202020204" pitchFamily="34" charset="0"/>
              </a:rPr>
              <a:t>for</a:t>
            </a:r>
            <a:r>
              <a:rPr lang="hu-HU" altLang="hu-HU" sz="1400" b="1" dirty="0"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hu-HU" altLang="hu-HU" sz="1400" b="1" dirty="0" err="1">
                <a:ea typeface="Times New Roman" panose="02020603050405020304" pitchFamily="18" charset="0"/>
                <a:cs typeface="Arial" panose="020B0604020202020204" pitchFamily="34" charset="0"/>
              </a:rPr>
              <a:t>satisfaction</a:t>
            </a:r>
            <a:r>
              <a:rPr lang="hu-HU" altLang="hu-HU" sz="1400" b="1" dirty="0">
                <a:ea typeface="Times New Roman" panose="02020603050405020304" pitchFamily="18" charset="0"/>
                <a:cs typeface="Arial" panose="020B0604020202020204" pitchFamily="34" charset="0"/>
              </a:rPr>
              <a:t> of human </a:t>
            </a:r>
            <a:r>
              <a:rPr lang="hu-HU" altLang="hu-HU" sz="1400" b="1" dirty="0" err="1">
                <a:ea typeface="Times New Roman" panose="02020603050405020304" pitchFamily="18" charset="0"/>
                <a:cs typeface="Arial" panose="020B0604020202020204" pitchFamily="34" charset="0"/>
              </a:rPr>
              <a:t>needs</a:t>
            </a:r>
            <a:endParaRPr lang="hu-HU" altLang="hu-HU" sz="140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13419AF8-31ED-B2F3-0250-A1E2FA123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4627" y="2223266"/>
            <a:ext cx="14943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 err="1"/>
              <a:t>Essence</a:t>
            </a:r>
            <a:r>
              <a:rPr lang="hu-HU" altLang="hu-HU" sz="1600" dirty="0"/>
              <a:t>: C-C’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98184F7-B228-F50E-D092-6B288D89A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882" y="3492519"/>
            <a:ext cx="7848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>
                <a:solidFill>
                  <a:srgbClr val="00B0F0"/>
                </a:solidFill>
              </a:rPr>
              <a:t>CRHMATISTIKÉ:</a:t>
            </a:r>
            <a:r>
              <a:rPr lang="hu-HU" altLang="hu-HU" sz="1600" dirty="0"/>
              <a:t> </a:t>
            </a:r>
            <a:r>
              <a:rPr lang="en-US" altLang="hu-HU" sz="1600" dirty="0"/>
              <a:t>the use of monetary wealth for the purpose of accumulating more </a:t>
            </a:r>
            <a:endParaRPr lang="hu-HU" altLang="hu-HU" sz="16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/>
              <a:t>	            </a:t>
            </a:r>
            <a:r>
              <a:rPr lang="en-US" altLang="hu-HU" sz="1600" dirty="0"/>
              <a:t>monetary wealth</a:t>
            </a:r>
            <a:r>
              <a:rPr lang="hu-HU" altLang="hu-HU" sz="1600" dirty="0"/>
              <a:t> (</a:t>
            </a:r>
            <a:r>
              <a:rPr lang="hu-HU" altLang="hu-HU" sz="1600" dirty="0" err="1"/>
              <a:t>money</a:t>
            </a:r>
            <a:r>
              <a:rPr lang="hu-HU" altLang="hu-HU" sz="1600" dirty="0"/>
              <a:t> </a:t>
            </a:r>
            <a:r>
              <a:rPr lang="hu-HU" altLang="hu-HU" sz="1600" dirty="0" err="1"/>
              <a:t>proliferation</a:t>
            </a:r>
            <a:r>
              <a:rPr lang="hu-HU" altLang="hu-HU" sz="16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b="1" dirty="0">
                <a:cs typeface="Times New Roman" panose="02020603050405020304" pitchFamily="18" charset="0"/>
              </a:rPr>
              <a:t>	            </a:t>
            </a:r>
            <a:r>
              <a:rPr lang="hu-HU" altLang="hu-HU" sz="1600" b="1" dirty="0" err="1">
                <a:cs typeface="Times New Roman" panose="02020603050405020304" pitchFamily="18" charset="0"/>
              </a:rPr>
              <a:t>spending</a:t>
            </a:r>
            <a:r>
              <a:rPr lang="hu-HU" altLang="hu-HU" sz="1600" b="1" dirty="0">
                <a:cs typeface="Times New Roman" panose="02020603050405020304" pitchFamily="18" charset="0"/>
              </a:rPr>
              <a:t> </a:t>
            </a:r>
            <a:r>
              <a:rPr lang="hu-HU" altLang="hu-HU" sz="1600" b="1" dirty="0" err="1">
                <a:cs typeface="Times New Roman" panose="02020603050405020304" pitchFamily="18" charset="0"/>
              </a:rPr>
              <a:t>money</a:t>
            </a:r>
            <a:r>
              <a:rPr lang="hu-HU" altLang="hu-HU" sz="1600" b="1" dirty="0">
                <a:cs typeface="Times New Roman" panose="02020603050405020304" pitchFamily="18" charset="0"/>
              </a:rPr>
              <a:t> </a:t>
            </a:r>
            <a:r>
              <a:rPr lang="hu-HU" altLang="hu-HU" sz="1600" b="1" dirty="0" err="1">
                <a:cs typeface="Times New Roman" panose="02020603050405020304" pitchFamily="18" charset="0"/>
              </a:rPr>
              <a:t>to</a:t>
            </a:r>
            <a:r>
              <a:rPr lang="hu-HU" altLang="hu-HU" sz="1600" b="1" dirty="0">
                <a:cs typeface="Times New Roman" panose="02020603050405020304" pitchFamily="18" charset="0"/>
              </a:rPr>
              <a:t> </a:t>
            </a:r>
            <a:r>
              <a:rPr lang="hu-HU" altLang="hu-HU" sz="1600" b="1" dirty="0" err="1">
                <a:cs typeface="Times New Roman" panose="02020603050405020304" pitchFamily="18" charset="0"/>
              </a:rPr>
              <a:t>acquire</a:t>
            </a:r>
            <a:r>
              <a:rPr lang="hu-HU" altLang="hu-HU" sz="1600" b="1" dirty="0">
                <a:cs typeface="Times New Roman" panose="02020603050405020304" pitchFamily="18" charset="0"/>
              </a:rPr>
              <a:t> more </a:t>
            </a:r>
            <a:r>
              <a:rPr lang="hu-HU" altLang="hu-HU" sz="1600" b="1" dirty="0" err="1">
                <a:cs typeface="Times New Roman" panose="02020603050405020304" pitchFamily="18" charset="0"/>
              </a:rPr>
              <a:t>money</a:t>
            </a:r>
            <a:r>
              <a:rPr lang="hu-HU" altLang="hu-HU" sz="1600" dirty="0">
                <a:cs typeface="Times New Roman" panose="02020603050405020304" pitchFamily="18" charset="0"/>
              </a:rPr>
              <a:t>:               M</a:t>
            </a:r>
            <a:r>
              <a:rPr lang="hu-HU" altLang="hu-HU" sz="1600" dirty="0"/>
              <a:t>-(C-C’)-M’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/>
              <a:t>	            </a:t>
            </a:r>
            <a:r>
              <a:rPr lang="hu-HU" altLang="hu-HU" sz="1600" b="1" dirty="0" err="1"/>
              <a:t>production</a:t>
            </a:r>
            <a:endParaRPr lang="hu-HU" altLang="hu-HU" sz="16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/>
              <a:t>	            </a:t>
            </a:r>
            <a:r>
              <a:rPr lang="hu-HU" altLang="hu-HU" sz="1600" b="1" dirty="0"/>
              <a:t>trade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hu-HU" altLang="hu-HU" sz="1600" dirty="0"/>
              <a:t>	            </a:t>
            </a:r>
            <a:r>
              <a:rPr lang="hu-HU" altLang="hu-HU" sz="1600" b="1" dirty="0" err="1"/>
              <a:t>loan</a:t>
            </a:r>
            <a:endParaRPr lang="hu-HU" altLang="hu-HU" sz="1600" b="1" dirty="0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2FF83020-A602-E883-69CC-0DF891D50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8398" y="4287907"/>
            <a:ext cx="12573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/>
              <a:t>M-(C-C’)-M’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/>
              <a:t>M-(C)-M’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hu-HU" altLang="hu-HU" sz="1600" dirty="0"/>
              <a:t>M-M’</a:t>
            </a:r>
          </a:p>
        </p:txBody>
      </p:sp>
      <p:sp>
        <p:nvSpPr>
          <p:cNvPr id="11" name="Téglalap 3">
            <a:extLst>
              <a:ext uri="{FF2B5EF4-FFF2-40B4-BE49-F238E27FC236}">
                <a16:creationId xmlns:a16="http://schemas.microsoft.com/office/drawing/2014/main" id="{042F5CC9-7864-6F0F-52EF-41C3EEAB7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881" y="5485141"/>
            <a:ext cx="28083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hu-HU" altLang="hu-HU" sz="1400" dirty="0"/>
              <a:t>Money is </a:t>
            </a:r>
            <a:r>
              <a:rPr lang="hu-HU" altLang="hu-HU" sz="1400" dirty="0" err="1"/>
              <a:t>essential</a:t>
            </a:r>
            <a:r>
              <a:rPr lang="hu-HU" altLang="hu-HU" sz="1400" dirty="0"/>
              <a:t>;</a:t>
            </a:r>
            <a:endParaRPr lang="hu-HU" altLang="hu-HU" sz="1400" b="1" dirty="0">
              <a:solidFill>
                <a:srgbClr val="00B0F0"/>
              </a:solidFill>
            </a:endParaRP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hu-HU" altLang="hu-HU" sz="1400" dirty="0" err="1"/>
              <a:t>Absolut</a:t>
            </a:r>
            <a:r>
              <a:rPr lang="hu-HU" altLang="hu-HU" sz="1400" dirty="0"/>
              <a:t> </a:t>
            </a:r>
            <a:r>
              <a:rPr lang="hu-HU" altLang="hu-HU" sz="1400" dirty="0" err="1"/>
              <a:t>prices</a:t>
            </a:r>
            <a:r>
              <a:rPr lang="hu-HU" altLang="hu-HU" sz="1400" dirty="0"/>
              <a:t> (M/C)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  <p:bldP spid="2" grpId="0"/>
      <p:bldP spid="1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ia számának helye 1">
            <a:extLst>
              <a:ext uri="{FF2B5EF4-FFF2-40B4-BE49-F238E27FC236}">
                <a16:creationId xmlns:a16="http://schemas.microsoft.com/office/drawing/2014/main" id="{2CD2E304-C7FE-459F-75A5-FF722316D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70E36C-AD12-411D-AF40-AB5F6A58F6A6}" type="slidenum">
              <a:rPr lang="hu-HU" altLang="hu-HU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hu-HU" altLang="hu-HU" sz="1400"/>
          </a:p>
        </p:txBody>
      </p:sp>
      <p:sp>
        <p:nvSpPr>
          <p:cNvPr id="9219" name="Téglalap 37">
            <a:extLst>
              <a:ext uri="{FF2B5EF4-FFF2-40B4-BE49-F238E27FC236}">
                <a16:creationId xmlns:a16="http://schemas.microsoft.com/office/drawing/2014/main" id="{539B973C-C68D-5C58-D18C-E994ABA4E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3" y="115888"/>
            <a:ext cx="82091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hu-HU" altLang="hu-HU" sz="1800" b="1" dirty="0">
                <a:solidFill>
                  <a:srgbClr val="00B050"/>
                </a:solidFill>
                <a:cs typeface="Arial" panose="020B0604020202020204" pitchFamily="34" charset="0"/>
              </a:rPr>
              <a:t>2.3 </a:t>
            </a:r>
            <a:r>
              <a:rPr lang="en-US" sz="1800" b="1" dirty="0">
                <a:solidFill>
                  <a:srgbClr val="00B050"/>
                </a:solidFill>
                <a:effectLst/>
                <a:latin typeface="+mj-lt"/>
                <a:ea typeface="Times New Roman" panose="02020603050405020304" pitchFamily="18" charset="0"/>
              </a:rPr>
              <a:t>The primary classification of theories on social wealth accumulation</a:t>
            </a:r>
            <a:endParaRPr lang="hu-HU" altLang="hu-HU" sz="1800" b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FB09AE8A-D6ED-2D57-B58E-3092BB4EE200}"/>
              </a:ext>
            </a:extLst>
          </p:cNvPr>
          <p:cNvSpPr txBox="1"/>
          <p:nvPr/>
        </p:nvSpPr>
        <p:spPr>
          <a:xfrm>
            <a:off x="806039" y="4365104"/>
            <a:ext cx="9394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After Adam Smith, the postulate of </a:t>
            </a:r>
            <a:r>
              <a:rPr lang="en-US" dirty="0" err="1">
                <a:solidFill>
                  <a:srgbClr val="FF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oikonomia</a:t>
            </a:r>
            <a:r>
              <a:rPr lang="en-US" dirty="0">
                <a:solidFill>
                  <a:srgbClr val="FF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became the dominant one, so the science of wealth accumulation was christened </a:t>
            </a:r>
            <a:r>
              <a:rPr lang="en-US" i="1" dirty="0">
                <a:solidFill>
                  <a:srgbClr val="FF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economics</a:t>
            </a:r>
            <a:r>
              <a:rPr lang="en-US" dirty="0">
                <a:solidFill>
                  <a:srgbClr val="FF0000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58318F5-F9FB-FD67-526E-E152C96CF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7488" y="5668635"/>
            <a:ext cx="9390969" cy="856709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hu-HU" altLang="hu-HU" sz="1600" kern="0" dirty="0" err="1">
                <a:solidFill>
                  <a:srgbClr val="0000FF"/>
                </a:solidFill>
              </a:rPr>
              <a:t>Mikroeconomics</a:t>
            </a:r>
            <a:r>
              <a:rPr lang="hu-HU" altLang="hu-HU" sz="1600" kern="0" dirty="0">
                <a:solidFill>
                  <a:schemeClr val="tx1"/>
                </a:solidFill>
              </a:rPr>
              <a:t> </a:t>
            </a:r>
            <a:r>
              <a:rPr lang="hu-HU" altLang="hu-HU" sz="1600" kern="0" dirty="0" err="1">
                <a:solidFill>
                  <a:schemeClr val="tx1"/>
                </a:solidFill>
              </a:rPr>
              <a:t>study</a:t>
            </a:r>
            <a:r>
              <a:rPr lang="hu-HU" altLang="hu-HU" sz="1600" kern="0" dirty="0">
                <a:solidFill>
                  <a:schemeClr val="tx1"/>
                </a:solidFill>
              </a:rPr>
              <a:t> of </a:t>
            </a:r>
            <a:r>
              <a:rPr lang="hu-HU" altLang="hu-HU" sz="1600" kern="0" dirty="0" err="1">
                <a:solidFill>
                  <a:schemeClr val="tx1"/>
                </a:solidFill>
              </a:rPr>
              <a:t>individual</a:t>
            </a:r>
            <a:r>
              <a:rPr lang="hu-HU" altLang="hu-HU" sz="1600" kern="0" dirty="0">
                <a:solidFill>
                  <a:schemeClr val="tx1"/>
                </a:solidFill>
              </a:rPr>
              <a:t> </a:t>
            </a:r>
            <a:r>
              <a:rPr lang="hu-HU" altLang="hu-HU" sz="1600" kern="0" dirty="0" err="1">
                <a:solidFill>
                  <a:schemeClr val="tx1"/>
                </a:solidFill>
              </a:rPr>
              <a:t>wealth</a:t>
            </a:r>
            <a:r>
              <a:rPr lang="hu-HU" altLang="hu-HU" sz="1600" kern="0" dirty="0">
                <a:solidFill>
                  <a:schemeClr val="tx1"/>
                </a:solidFill>
              </a:rPr>
              <a:t> </a:t>
            </a:r>
            <a:r>
              <a:rPr lang="hu-HU" altLang="hu-HU" sz="1600" kern="0" dirty="0" err="1">
                <a:solidFill>
                  <a:schemeClr val="tx1"/>
                </a:solidFill>
              </a:rPr>
              <a:t>accumulation</a:t>
            </a:r>
            <a:r>
              <a:rPr lang="hu-HU" altLang="hu-HU" sz="1600" kern="0" dirty="0">
                <a:solidFill>
                  <a:schemeClr val="tx1"/>
                </a:solidFill>
              </a:rPr>
              <a:t> in </a:t>
            </a:r>
            <a:r>
              <a:rPr lang="hu-HU" altLang="hu-HU" sz="1600" kern="0" dirty="0" err="1">
                <a:solidFill>
                  <a:schemeClr val="tx1"/>
                </a:solidFill>
              </a:rPr>
              <a:t>orthodox</a:t>
            </a:r>
            <a:r>
              <a:rPr lang="hu-HU" altLang="hu-HU" sz="1600" kern="0" dirty="0">
                <a:solidFill>
                  <a:schemeClr val="tx1"/>
                </a:solidFill>
              </a:rPr>
              <a:t> </a:t>
            </a:r>
            <a:r>
              <a:rPr lang="hu-HU" altLang="hu-HU" sz="1600" kern="0" dirty="0" err="1">
                <a:solidFill>
                  <a:schemeClr val="tx1"/>
                </a:solidFill>
              </a:rPr>
              <a:t>framework</a:t>
            </a:r>
            <a:endParaRPr lang="hu-HU" altLang="hu-HU" sz="1600" kern="0" dirty="0">
              <a:solidFill>
                <a:schemeClr val="tx1"/>
              </a:solidFill>
            </a:endParaRPr>
          </a:p>
          <a:p>
            <a:pPr algn="l" eaLnBrk="1" hangingPunct="1">
              <a:defRPr/>
            </a:pPr>
            <a:r>
              <a:rPr lang="hu-HU" altLang="hu-HU" sz="1600" kern="0" dirty="0" err="1">
                <a:solidFill>
                  <a:srgbClr val="0000FF"/>
                </a:solidFill>
              </a:rPr>
              <a:t>Makroeconomics</a:t>
            </a:r>
            <a:r>
              <a:rPr lang="hu-HU" altLang="hu-HU" sz="1600" kern="0" dirty="0">
                <a:solidFill>
                  <a:schemeClr val="tx1"/>
                </a:solidFill>
              </a:rPr>
              <a:t> </a:t>
            </a:r>
            <a:r>
              <a:rPr lang="hu-HU" altLang="hu-HU" sz="1600" kern="0" dirty="0" err="1">
                <a:solidFill>
                  <a:schemeClr val="tx1"/>
                </a:solidFill>
              </a:rPr>
              <a:t>study</a:t>
            </a:r>
            <a:r>
              <a:rPr lang="hu-HU" altLang="hu-HU" sz="1600" kern="0" dirty="0">
                <a:solidFill>
                  <a:schemeClr val="tx1"/>
                </a:solidFill>
              </a:rPr>
              <a:t> of </a:t>
            </a:r>
            <a:r>
              <a:rPr lang="hu-HU" altLang="hu-HU" sz="1600" kern="0" dirty="0" err="1">
                <a:solidFill>
                  <a:schemeClr val="tx1"/>
                </a:solidFill>
              </a:rPr>
              <a:t>social</a:t>
            </a:r>
            <a:r>
              <a:rPr lang="hu-HU" altLang="hu-HU" sz="1600" kern="0" dirty="0">
                <a:solidFill>
                  <a:schemeClr val="tx1"/>
                </a:solidFill>
              </a:rPr>
              <a:t> </a:t>
            </a:r>
            <a:r>
              <a:rPr lang="hu-HU" altLang="hu-HU" sz="1600" kern="0" dirty="0" err="1">
                <a:solidFill>
                  <a:schemeClr val="tx1"/>
                </a:solidFill>
              </a:rPr>
              <a:t>wealth</a:t>
            </a:r>
            <a:r>
              <a:rPr lang="hu-HU" altLang="hu-HU" sz="1600" kern="0" dirty="0">
                <a:solidFill>
                  <a:schemeClr val="tx1"/>
                </a:solidFill>
              </a:rPr>
              <a:t> </a:t>
            </a:r>
            <a:r>
              <a:rPr lang="hu-HU" altLang="hu-HU" sz="1600" kern="0" dirty="0" err="1">
                <a:solidFill>
                  <a:schemeClr val="tx1"/>
                </a:solidFill>
              </a:rPr>
              <a:t>accumulation</a:t>
            </a:r>
            <a:r>
              <a:rPr lang="hu-HU" altLang="hu-HU" sz="1600" kern="0" dirty="0">
                <a:solidFill>
                  <a:schemeClr val="tx1"/>
                </a:solidFill>
              </a:rPr>
              <a:t> (</a:t>
            </a:r>
            <a:r>
              <a:rPr lang="hu-HU" altLang="hu-HU" sz="1600" kern="0" dirty="0" err="1">
                <a:solidFill>
                  <a:schemeClr val="tx1"/>
                </a:solidFill>
              </a:rPr>
              <a:t>by</a:t>
            </a:r>
            <a:r>
              <a:rPr lang="hu-HU" altLang="hu-HU" sz="1600" kern="0" dirty="0">
                <a:solidFill>
                  <a:schemeClr val="tx1"/>
                </a:solidFill>
              </a:rPr>
              <a:t> </a:t>
            </a:r>
            <a:r>
              <a:rPr lang="hu-HU" altLang="hu-HU" sz="1600" kern="0" dirty="0" err="1">
                <a:solidFill>
                  <a:schemeClr val="tx1"/>
                </a:solidFill>
              </a:rPr>
              <a:t>postulating</a:t>
            </a:r>
            <a:r>
              <a:rPr lang="hu-HU" altLang="hu-HU" sz="1600" kern="0" dirty="0">
                <a:solidFill>
                  <a:schemeClr val="tx1"/>
                </a:solidFill>
              </a:rPr>
              <a:t> </a:t>
            </a:r>
            <a:r>
              <a:rPr lang="hu-HU" altLang="hu-HU" sz="1600" kern="0" dirty="0" err="1">
                <a:solidFill>
                  <a:schemeClr val="tx1"/>
                </a:solidFill>
              </a:rPr>
              <a:t>oikonomia</a:t>
            </a:r>
            <a:r>
              <a:rPr lang="hu-HU" altLang="hu-HU" sz="1600" kern="0" dirty="0">
                <a:solidFill>
                  <a:schemeClr val="tx1"/>
                </a:solidFill>
              </a:rPr>
              <a:t> + almost </a:t>
            </a:r>
            <a:r>
              <a:rPr lang="hu-HU" altLang="hu-HU" sz="1600" kern="0" dirty="0" err="1">
                <a:solidFill>
                  <a:schemeClr val="tx1"/>
                </a:solidFill>
              </a:rPr>
              <a:t>exclusively</a:t>
            </a:r>
            <a:r>
              <a:rPr lang="hu-HU" altLang="hu-HU" sz="1600" kern="0" dirty="0">
                <a:solidFill>
                  <a:schemeClr val="tx1"/>
                </a:solidFill>
              </a:rPr>
              <a:t> in </a:t>
            </a:r>
            <a:r>
              <a:rPr lang="hu-HU" altLang="hu-HU" sz="1600" kern="0" dirty="0" err="1">
                <a:solidFill>
                  <a:schemeClr val="tx1"/>
                </a:solidFill>
              </a:rPr>
              <a:t>orthodox</a:t>
            </a:r>
            <a:r>
              <a:rPr lang="hu-HU" altLang="hu-HU" sz="1600" kern="0" dirty="0">
                <a:solidFill>
                  <a:schemeClr val="tx1"/>
                </a:solidFill>
              </a:rPr>
              <a:t> </a:t>
            </a:r>
            <a:r>
              <a:rPr lang="hu-HU" altLang="hu-HU" sz="1600" kern="0" dirty="0" err="1">
                <a:solidFill>
                  <a:schemeClr val="tx1"/>
                </a:solidFill>
              </a:rPr>
              <a:t>framework</a:t>
            </a:r>
            <a:r>
              <a:rPr lang="hu-HU" altLang="hu-HU" sz="1600" kern="0" dirty="0">
                <a:solidFill>
                  <a:schemeClr val="tx1"/>
                </a:solidFill>
              </a:rPr>
              <a:t>)</a:t>
            </a:r>
            <a:endParaRPr lang="hu-HU" altLang="hu-HU" sz="1600" kern="0" dirty="0">
              <a:solidFill>
                <a:srgbClr val="00B050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FD89A11C-B266-CCBE-EA1B-75125FDD1BBA}"/>
              </a:ext>
            </a:extLst>
          </p:cNvPr>
          <p:cNvSpPr txBox="1"/>
          <p:nvPr/>
        </p:nvSpPr>
        <p:spPr>
          <a:xfrm>
            <a:off x="1487488" y="5075892"/>
            <a:ext cx="9845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Mainstream</a:t>
            </a:r>
            <a:r>
              <a:rPr lang="en-US" dirty="0"/>
              <a:t> is a synonym for dominant, which is a loose, non-scientific term. </a:t>
            </a:r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C1B8DD5E-4329-4422-F67D-65C056AD2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299763"/>
            <a:ext cx="11520582" cy="43974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" grpId="0"/>
      <p:bldP spid="4" grpId="0"/>
    </p:bldLst>
  </p:timing>
</p:sld>
</file>

<file path=ppt/theme/theme1.xml><?xml version="1.0" encoding="utf-8"?>
<a:theme xmlns:a="http://schemas.openxmlformats.org/drawingml/2006/main" name="Alapértelmezett terv">
  <a:themeElements>
    <a:clrScheme name="Alapértelmezett terv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lapértelmezett ter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9955</TotalTime>
  <Words>1247</Words>
  <Application>Microsoft Office PowerPoint</Application>
  <PresentationFormat>Szélesvásznú</PresentationFormat>
  <Paragraphs>190</Paragraphs>
  <Slides>9</Slides>
  <Notes>3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7" baseType="lpstr">
      <vt:lpstr>Arial</vt:lpstr>
      <vt:lpstr>Bahnschrift</vt:lpstr>
      <vt:lpstr>Brush Script MT</vt:lpstr>
      <vt:lpstr>Calibri</vt:lpstr>
      <vt:lpstr>Times New Roman</vt:lpstr>
      <vt:lpstr>Wingdings</vt:lpstr>
      <vt:lpstr>Alapértelmezett terv</vt:lpstr>
      <vt:lpstr>Dokumentum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>HM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KÖZGAZDASÁGTAN</dc:title>
  <dc:creator>gilanyi.zsolt</dc:creator>
  <cp:lastModifiedBy>Dr. Gilányi Zsolt</cp:lastModifiedBy>
  <cp:revision>714</cp:revision>
  <dcterms:created xsi:type="dcterms:W3CDTF">2010-08-23T07:01:59Z</dcterms:created>
  <dcterms:modified xsi:type="dcterms:W3CDTF">2025-02-12T07:14:55Z</dcterms:modified>
</cp:coreProperties>
</file>