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43" r:id="rId2"/>
    <p:sldId id="444" r:id="rId3"/>
    <p:sldId id="445" r:id="rId4"/>
    <p:sldId id="409" r:id="rId5"/>
    <p:sldId id="446" r:id="rId6"/>
    <p:sldId id="447" r:id="rId7"/>
    <p:sldId id="448" r:id="rId8"/>
    <p:sldId id="449" r:id="rId9"/>
    <p:sldId id="392" r:id="rId10"/>
    <p:sldId id="389" r:id="rId11"/>
    <p:sldId id="396" r:id="rId12"/>
    <p:sldId id="390" r:id="rId13"/>
    <p:sldId id="391" r:id="rId14"/>
    <p:sldId id="395" r:id="rId15"/>
    <p:sldId id="450" r:id="rId16"/>
  </p:sldIdLst>
  <p:sldSz cx="12192000" cy="6858000"/>
  <p:notesSz cx="6662738" cy="9926638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66FFCC"/>
    <a:srgbClr val="CC0099"/>
    <a:srgbClr val="F52705"/>
    <a:srgbClr val="000000"/>
    <a:srgbClr val="008080"/>
    <a:srgbClr val="CCFFFF"/>
    <a:srgbClr val="79F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86" autoAdjust="0"/>
    <p:restoredTop sz="94628" autoAdjust="0"/>
  </p:normalViewPr>
  <p:slideViewPr>
    <p:cSldViewPr>
      <p:cViewPr varScale="1">
        <p:scale>
          <a:sx n="59" d="100"/>
          <a:sy n="59" d="100"/>
        </p:scale>
        <p:origin x="1268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9AB5A830-AC40-7DAB-C95F-66A9B1C2F2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CE478AE-D886-78BB-2050-62BFA9E4D17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64B5229A-975F-AC81-E355-18087E60360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D0A42659-D544-F9DA-1507-ACAD7D7EB0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115622D-CEAE-4DDF-A67F-46D383A6A35A}" type="slidenum">
              <a:rPr lang="de-DE" altLang="hu-HU"/>
              <a:pPr>
                <a:defRPr/>
              </a:pPr>
              <a:t>‹#›</a:t>
            </a:fld>
            <a:endParaRPr lang="de-DE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32597404-C6CC-0F9C-7602-C1E1B9E300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3C551ACD-3969-9629-810A-15632AB197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E0FA1CE-7B2E-2D6E-2137-9723CA895A8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3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A268E74C-0E3D-D0ED-5AC5-6EFA02FD25A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29238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hu-HU" noProof="0"/>
              <a:t>Mintaszöveg szerkesztése</a:t>
            </a:r>
          </a:p>
          <a:p>
            <a:pPr lvl="1"/>
            <a:r>
              <a:rPr lang="de-DE" altLang="hu-HU" noProof="0"/>
              <a:t>Második szint</a:t>
            </a:r>
          </a:p>
          <a:p>
            <a:pPr lvl="2"/>
            <a:r>
              <a:rPr lang="de-DE" altLang="hu-HU" noProof="0"/>
              <a:t>Harmadik szint</a:t>
            </a:r>
          </a:p>
          <a:p>
            <a:pPr lvl="3"/>
            <a:r>
              <a:rPr lang="de-DE" altLang="hu-HU" noProof="0"/>
              <a:t>Negyedik szint</a:t>
            </a:r>
          </a:p>
          <a:p>
            <a:pPr lvl="4"/>
            <a:r>
              <a:rPr lang="de-DE" altLang="hu-HU" noProof="0"/>
              <a:t>Ötödik szint</a:t>
            </a: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64996FE5-B8FA-A536-1415-B176D3E7D9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BD9FDFBE-50AA-FC09-C53A-D83C06906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2E70291-E749-4599-9580-7F13A0544284}" type="slidenum">
              <a:rPr lang="de-DE" altLang="hu-HU"/>
              <a:pPr>
                <a:defRPr/>
              </a:pPr>
              <a:t>‹#›</a:t>
            </a:fld>
            <a:endParaRPr lang="de-DE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iakép helye 1">
            <a:extLst>
              <a:ext uri="{FF2B5EF4-FFF2-40B4-BE49-F238E27FC236}">
                <a16:creationId xmlns:a16="http://schemas.microsoft.com/office/drawing/2014/main" id="{ACBAC11D-72AD-E6EF-5224-4C17085146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Jegyzetek helye 2">
            <a:extLst>
              <a:ext uri="{FF2B5EF4-FFF2-40B4-BE49-F238E27FC236}">
                <a16:creationId xmlns:a16="http://schemas.microsoft.com/office/drawing/2014/main" id="{21CA8505-F8A8-8126-3F00-75E42EEC6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2292" name="Dia számának helye 3">
            <a:extLst>
              <a:ext uri="{FF2B5EF4-FFF2-40B4-BE49-F238E27FC236}">
                <a16:creationId xmlns:a16="http://schemas.microsoft.com/office/drawing/2014/main" id="{9637401F-25BF-4A70-11FC-DA59C1759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37D2BB-D62A-43FF-9C43-E847C2EE8E90}" type="slidenum">
              <a:rPr lang="de-DE" altLang="hu-HU" smtClean="0"/>
              <a:pPr/>
              <a:t>1</a:t>
            </a:fld>
            <a:endParaRPr lang="de-DE" alt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iakép helye 1">
            <a:extLst>
              <a:ext uri="{FF2B5EF4-FFF2-40B4-BE49-F238E27FC236}">
                <a16:creationId xmlns:a16="http://schemas.microsoft.com/office/drawing/2014/main" id="{343345ED-F063-2FA2-74C2-C1326B04A3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Jegyzetek helye 2">
            <a:extLst>
              <a:ext uri="{FF2B5EF4-FFF2-40B4-BE49-F238E27FC236}">
                <a16:creationId xmlns:a16="http://schemas.microsoft.com/office/drawing/2014/main" id="{1543CA76-9C01-439C-86D9-7DABCF6C4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32772" name="Dia számának helye 3">
            <a:extLst>
              <a:ext uri="{FF2B5EF4-FFF2-40B4-BE49-F238E27FC236}">
                <a16:creationId xmlns:a16="http://schemas.microsoft.com/office/drawing/2014/main" id="{93362A48-8714-16C5-05FF-DEA56A5F4A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F5D4A4-EB07-4682-ACE4-7FACA4F3D153}" type="slidenum">
              <a:rPr lang="de-DE" altLang="hu-HU" smtClean="0"/>
              <a:pPr/>
              <a:t>14</a:t>
            </a:fld>
            <a:endParaRPr lang="de-DE" alt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iakép helye 1">
            <a:extLst>
              <a:ext uri="{FF2B5EF4-FFF2-40B4-BE49-F238E27FC236}">
                <a16:creationId xmlns:a16="http://schemas.microsoft.com/office/drawing/2014/main" id="{8C193323-7CED-76B4-AFCE-5EA647A7D1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Jegyzetek helye 2">
            <a:extLst>
              <a:ext uri="{FF2B5EF4-FFF2-40B4-BE49-F238E27FC236}">
                <a16:creationId xmlns:a16="http://schemas.microsoft.com/office/drawing/2014/main" id="{30B94CE7-9E27-8CA1-7AC6-A08FB1485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4340" name="Dia számának helye 3">
            <a:extLst>
              <a:ext uri="{FF2B5EF4-FFF2-40B4-BE49-F238E27FC236}">
                <a16:creationId xmlns:a16="http://schemas.microsoft.com/office/drawing/2014/main" id="{DC1B4DC8-470C-4708-7C0F-A96B3552F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B70F8E-FD29-44E6-92C6-F47024C8A17D}" type="slidenum">
              <a:rPr lang="de-DE" altLang="hu-HU" smtClean="0"/>
              <a:pPr/>
              <a:t>2</a:t>
            </a:fld>
            <a:endParaRPr lang="de-DE" alt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iakép helye 1">
            <a:extLst>
              <a:ext uri="{FF2B5EF4-FFF2-40B4-BE49-F238E27FC236}">
                <a16:creationId xmlns:a16="http://schemas.microsoft.com/office/drawing/2014/main" id="{476EBBDD-AF46-6011-4567-A644BBE2B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Jegyzetek helye 2">
            <a:extLst>
              <a:ext uri="{FF2B5EF4-FFF2-40B4-BE49-F238E27FC236}">
                <a16:creationId xmlns:a16="http://schemas.microsoft.com/office/drawing/2014/main" id="{A71A9A07-5DCD-6875-EC3C-EC2957648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6388" name="Dia számának helye 3">
            <a:extLst>
              <a:ext uri="{FF2B5EF4-FFF2-40B4-BE49-F238E27FC236}">
                <a16:creationId xmlns:a16="http://schemas.microsoft.com/office/drawing/2014/main" id="{3BF21E47-A153-CF1D-C2FA-E011978F2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6A7560-0121-4D07-8A5B-89D0A9C8A71D}" type="slidenum">
              <a:rPr lang="de-DE" altLang="hu-HU" smtClean="0"/>
              <a:pPr/>
              <a:t>3</a:t>
            </a:fld>
            <a:endParaRPr lang="de-DE" alt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iakép helye 1">
            <a:extLst>
              <a:ext uri="{FF2B5EF4-FFF2-40B4-BE49-F238E27FC236}">
                <a16:creationId xmlns:a16="http://schemas.microsoft.com/office/drawing/2014/main" id="{E114B79E-47F4-5C7C-2818-415A72668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Jegyzetek helye 2">
            <a:extLst>
              <a:ext uri="{FF2B5EF4-FFF2-40B4-BE49-F238E27FC236}">
                <a16:creationId xmlns:a16="http://schemas.microsoft.com/office/drawing/2014/main" id="{4DDDC575-6FD3-F00A-755A-D61BDC68C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8436" name="Dia számának helye 3">
            <a:extLst>
              <a:ext uri="{FF2B5EF4-FFF2-40B4-BE49-F238E27FC236}">
                <a16:creationId xmlns:a16="http://schemas.microsoft.com/office/drawing/2014/main" id="{7B1907FF-8EA0-E61D-C08A-B74B70F4C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5AC867-798D-455C-AF09-C6A282A18BA1}" type="slidenum">
              <a:rPr lang="de-DE" altLang="hu-HU" smtClean="0"/>
              <a:pPr/>
              <a:t>4</a:t>
            </a:fld>
            <a:endParaRPr lang="de-DE" alt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iakép helye 1">
            <a:extLst>
              <a:ext uri="{FF2B5EF4-FFF2-40B4-BE49-F238E27FC236}">
                <a16:creationId xmlns:a16="http://schemas.microsoft.com/office/drawing/2014/main" id="{28DF2677-BE10-A82A-4CC9-25A79AC7FA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Jegyzetek helye 2">
            <a:extLst>
              <a:ext uri="{FF2B5EF4-FFF2-40B4-BE49-F238E27FC236}">
                <a16:creationId xmlns:a16="http://schemas.microsoft.com/office/drawing/2014/main" id="{8B33FA46-E63F-D81C-879D-7DE36DAB9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0484" name="Dia számának helye 3">
            <a:extLst>
              <a:ext uri="{FF2B5EF4-FFF2-40B4-BE49-F238E27FC236}">
                <a16:creationId xmlns:a16="http://schemas.microsoft.com/office/drawing/2014/main" id="{6FF4406E-3A1F-4712-A102-0D4D63D271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C07F49-5450-4225-A708-6B5C6CDDCD1D}" type="slidenum">
              <a:rPr lang="de-DE" altLang="hu-HU" smtClean="0"/>
              <a:pPr/>
              <a:t>5</a:t>
            </a:fld>
            <a:endParaRPr lang="de-DE" alt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iakép helye 1">
            <a:extLst>
              <a:ext uri="{FF2B5EF4-FFF2-40B4-BE49-F238E27FC236}">
                <a16:creationId xmlns:a16="http://schemas.microsoft.com/office/drawing/2014/main" id="{478369AF-FA36-2F61-BC1E-74347A4772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Jegyzetek helye 2">
            <a:extLst>
              <a:ext uri="{FF2B5EF4-FFF2-40B4-BE49-F238E27FC236}">
                <a16:creationId xmlns:a16="http://schemas.microsoft.com/office/drawing/2014/main" id="{3F2E6147-345C-6EE5-DC90-29E88E37E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6628" name="Dia számának helye 3">
            <a:extLst>
              <a:ext uri="{FF2B5EF4-FFF2-40B4-BE49-F238E27FC236}">
                <a16:creationId xmlns:a16="http://schemas.microsoft.com/office/drawing/2014/main" id="{0EC9AABA-01BA-B693-9519-D42ECB729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1C10B2-98CB-4872-8A9D-DF9BD79623F8}" type="slidenum">
              <a:rPr lang="de-DE" altLang="hu-HU" smtClean="0"/>
              <a:pPr/>
              <a:t>10</a:t>
            </a:fld>
            <a:endParaRPr lang="de-DE" alt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iakép helye 1">
            <a:extLst>
              <a:ext uri="{FF2B5EF4-FFF2-40B4-BE49-F238E27FC236}">
                <a16:creationId xmlns:a16="http://schemas.microsoft.com/office/drawing/2014/main" id="{6AC0010D-0626-5580-F596-DDD2448082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Jegyzetek helye 2">
            <a:extLst>
              <a:ext uri="{FF2B5EF4-FFF2-40B4-BE49-F238E27FC236}">
                <a16:creationId xmlns:a16="http://schemas.microsoft.com/office/drawing/2014/main" id="{F17DBBA9-8B59-5801-08BF-93C8632B1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36868" name="Dia számának helye 3">
            <a:extLst>
              <a:ext uri="{FF2B5EF4-FFF2-40B4-BE49-F238E27FC236}">
                <a16:creationId xmlns:a16="http://schemas.microsoft.com/office/drawing/2014/main" id="{126289BD-CEBD-05A9-60ED-B5DB2B2DD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7A9E99-9C9A-49DC-8E1A-33F1182B6CA8}" type="slidenum">
              <a:rPr lang="de-DE" altLang="hu-HU" smtClean="0"/>
              <a:pPr/>
              <a:t>11</a:t>
            </a:fld>
            <a:endParaRPr lang="de-DE" alt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iakép helye 1">
            <a:extLst>
              <a:ext uri="{FF2B5EF4-FFF2-40B4-BE49-F238E27FC236}">
                <a16:creationId xmlns:a16="http://schemas.microsoft.com/office/drawing/2014/main" id="{2CB42304-FD5B-417A-E782-A6FA150FBC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Jegyzetek helye 2">
            <a:extLst>
              <a:ext uri="{FF2B5EF4-FFF2-40B4-BE49-F238E27FC236}">
                <a16:creationId xmlns:a16="http://schemas.microsoft.com/office/drawing/2014/main" id="{D06AF76B-B26F-982D-29BF-CBBC80B75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8676" name="Dia számának helye 3">
            <a:extLst>
              <a:ext uri="{FF2B5EF4-FFF2-40B4-BE49-F238E27FC236}">
                <a16:creationId xmlns:a16="http://schemas.microsoft.com/office/drawing/2014/main" id="{ED24C789-6C9D-ABAF-1B0B-936670A1B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F22252-9547-40C2-8D5B-049771FF8934}" type="slidenum">
              <a:rPr lang="de-DE" altLang="hu-HU" smtClean="0"/>
              <a:pPr/>
              <a:t>12</a:t>
            </a:fld>
            <a:endParaRPr lang="de-DE" alt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iakép helye 1">
            <a:extLst>
              <a:ext uri="{FF2B5EF4-FFF2-40B4-BE49-F238E27FC236}">
                <a16:creationId xmlns:a16="http://schemas.microsoft.com/office/drawing/2014/main" id="{9031C8E8-E068-62E5-60B6-4A6A2F445E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Jegyzetek helye 2">
            <a:extLst>
              <a:ext uri="{FF2B5EF4-FFF2-40B4-BE49-F238E27FC236}">
                <a16:creationId xmlns:a16="http://schemas.microsoft.com/office/drawing/2014/main" id="{BBCED05F-5742-7D0F-E6BB-4A79E35942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30724" name="Dia számának helye 3">
            <a:extLst>
              <a:ext uri="{FF2B5EF4-FFF2-40B4-BE49-F238E27FC236}">
                <a16:creationId xmlns:a16="http://schemas.microsoft.com/office/drawing/2014/main" id="{662390D9-CCF1-998C-001B-C4468541B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78D543-149E-4635-AD20-645A200D970F}" type="slidenum">
              <a:rPr lang="de-DE" altLang="hu-HU" smtClean="0"/>
              <a:pPr/>
              <a:t>13</a:t>
            </a:fld>
            <a:endParaRPr lang="de-DE" alt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C36327-45AF-CA81-905F-04B091EBC9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2D84B5-77E4-372C-5515-0A87FCF6F0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3012A7-13A5-7982-0040-F24A0B0663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96369A-1DC2-4C92-952D-641C9CB9E47C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86028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92D713-CACF-D786-FAB9-538F83F997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DBDB15-B0B3-D1AB-8C05-7AA1C95737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D6375AF-A1FC-B5F8-62A9-A9736744B3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B42D2-5C88-4AEE-AC76-AE7F72AE7152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442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75BC4A-665E-57AF-5140-C19C3C6464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E5DE02-EFD6-1788-6CE1-C54A99CAF7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414A33-53A7-D8B2-9FB5-224BA2B89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3934D-0BF0-41DA-B599-019D5B1D3F17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17448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Cím, 1 nagy és 2 kisebb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96F4BC2-5B0D-FF7B-7518-64D9706027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513E643-C8E1-8000-E20F-BE0FCE4A19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2C20E7E-373F-CA1A-4011-558EEB0229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34C12-B90F-418B-8EF0-86B9E9E97226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3814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hu-HU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F9098F-F1E7-D44A-CD6F-EC09AFA6E2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33E9EE-B727-C4AA-3A04-D49121F8B5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061772-E26D-29BD-6A64-8C43FDB3AF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637B1-3CDA-4E59-B0C2-625F6F37CE61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91299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CF3702-B77D-6B3A-AF85-079C3F88EB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62994F-3EB1-AA7F-73E9-BA221A11BB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1BD99F-3B43-6B99-9C19-26EDC4A869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151D0E-0137-4242-B335-03DFF7446F60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8622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15566F-A241-8AA0-286C-5B8DDD3735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0E5C38-AF09-9504-3959-CCE1E91888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62531A-573A-E65C-9D6A-83D0B9D625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17305-FC93-48D9-A2A4-10D1B8D5562E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53995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EB142F-465F-CF3A-D257-40E9ED59A9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26F31-6B07-C0B1-C607-87F3D1F93D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E7223-FE1B-CAA5-7FF2-9A734E3B4D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D0DB7-F254-45E6-B7E6-17C8484BF5E8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72222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61CB5E-DA5C-3553-F0EB-10C0D9E242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6B0FC6F-A0A2-6493-CA23-AB231A2A57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251B96-CCE8-40F5-DA54-4D4EDB4C40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F9B11-A06D-423C-9C67-51A807742551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2035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F7DC414-B772-040B-08E9-180B635EA8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1B8729-2B70-9757-B0A9-C939241B4C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F4F0EC7-4E21-E2FD-FFC5-3CD61AB8CB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ACABB-16FE-49E1-8379-B1A220D662F8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51418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89168DA-3B0D-EEF3-E0A6-9EF38ADFAD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9B5FD66-F255-2AF4-BA57-1B1B26EC6A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BCE629-AE61-7566-B988-0266ED358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16B13-A1E5-4881-B450-8605332358B0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9596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AF719-C002-3517-FC61-9E57A43CCE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508BB-83BA-7569-997D-CD340E9E5E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17099C-0900-2B79-A5F9-344E4C9813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7FAD3-DA72-46A8-A520-5DFC7F559FAA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7714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069BF-181B-586A-62BB-4EFBD93800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62D8EF-0ABB-9449-FB14-D89D356B33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D83C6B-F187-D1CF-5254-8A6BDCA88C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C6E4D-4668-462E-9AC6-CA696B364443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1821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8AE9CBE-62E7-A3DD-F7EA-DFB6676EF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Mintacím szerkesztése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580431-8B4A-0C03-3932-32270E7A3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FDF455F-F24E-949A-B574-FD6749C5E74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A6CE655-65CE-0F75-CAE9-9A006EC143A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F5C1F79-EEF1-3E7F-64F9-9650248A58B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8210B0D-491B-4723-9377-0F063417866B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ia számának helye 1">
            <a:extLst>
              <a:ext uri="{FF2B5EF4-FFF2-40B4-BE49-F238E27FC236}">
                <a16:creationId xmlns:a16="http://schemas.microsoft.com/office/drawing/2014/main" id="{2C925A26-F553-8588-14B8-0A00F5C57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C80B44-2F84-46DF-A136-F8E0145C1144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hu-HU" altLang="hu-HU" sz="1400"/>
          </a:p>
        </p:txBody>
      </p:sp>
      <p:pic>
        <p:nvPicPr>
          <p:cNvPr id="11267" name="Kép 3">
            <a:extLst>
              <a:ext uri="{FF2B5EF4-FFF2-40B4-BE49-F238E27FC236}">
                <a16:creationId xmlns:a16="http://schemas.microsoft.com/office/drawing/2014/main" id="{AF5CCEF4-560E-247F-6556-1AC7007CD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" y="1406526"/>
            <a:ext cx="860425" cy="85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Szövegdoboz 4">
            <a:extLst>
              <a:ext uri="{FF2B5EF4-FFF2-40B4-BE49-F238E27FC236}">
                <a16:creationId xmlns:a16="http://schemas.microsoft.com/office/drawing/2014/main" id="{B39E1452-8B7D-23CF-51A7-56B490D54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571500"/>
            <a:ext cx="29067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Gold content 0,3gr/ 1 $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charge: 0,06gr gold / coin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29841C13-D054-18E6-50C9-0B2AC2BE0532}"/>
              </a:ext>
            </a:extLst>
          </p:cNvPr>
          <p:cNvCxnSpPr/>
          <p:nvPr/>
        </p:nvCxnSpPr>
        <p:spPr>
          <a:xfrm>
            <a:off x="10160000" y="1001713"/>
            <a:ext cx="71438" cy="5400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3E353CE6-0849-6618-FA88-2CC29BA25E1F}"/>
              </a:ext>
            </a:extLst>
          </p:cNvPr>
          <p:cNvCxnSpPr/>
          <p:nvPr/>
        </p:nvCxnSpPr>
        <p:spPr>
          <a:xfrm>
            <a:off x="6267450" y="1096963"/>
            <a:ext cx="73025" cy="5400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8872DACF-DAA7-19ED-FFB2-5D812C376BEF}"/>
              </a:ext>
            </a:extLst>
          </p:cNvPr>
          <p:cNvCxnSpPr/>
          <p:nvPr/>
        </p:nvCxnSpPr>
        <p:spPr>
          <a:xfrm>
            <a:off x="8975725" y="1001713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DD6D83BB-B670-F30B-D7A2-C2E98F2ABB5C}"/>
              </a:ext>
            </a:extLst>
          </p:cNvPr>
          <p:cNvCxnSpPr/>
          <p:nvPr/>
        </p:nvCxnSpPr>
        <p:spPr>
          <a:xfrm>
            <a:off x="5087938" y="1063625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BAC80926-F7B9-0AAF-1B1A-DEB37984D245}"/>
              </a:ext>
            </a:extLst>
          </p:cNvPr>
          <p:cNvCxnSpPr/>
          <p:nvPr/>
        </p:nvCxnSpPr>
        <p:spPr>
          <a:xfrm flipV="1">
            <a:off x="3990975" y="2062163"/>
            <a:ext cx="8066088" cy="539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DD4C8FF-40CB-C0F0-D45A-4A3B0D18A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1111250"/>
            <a:ext cx="1704975" cy="9540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Individual wealth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10000$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5F065D61-2CE9-D638-3A33-A9112B08A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8263" y="1044575"/>
            <a:ext cx="170497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Individual wealth 1000$</a:t>
            </a:r>
          </a:p>
        </p:txBody>
      </p:sp>
      <p:sp>
        <p:nvSpPr>
          <p:cNvPr id="11276" name="Szövegdoboz 16">
            <a:extLst>
              <a:ext uri="{FF2B5EF4-FFF2-40B4-BE49-F238E27FC236}">
                <a16:creationId xmlns:a16="http://schemas.microsoft.com/office/drawing/2014/main" id="{02C27108-0BE9-6BD4-BB75-744467625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3350" y="546100"/>
            <a:ext cx="248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A                              L</a:t>
            </a:r>
          </a:p>
        </p:txBody>
      </p:sp>
      <p:sp>
        <p:nvSpPr>
          <p:cNvPr id="11277" name="Szövegdoboz 24">
            <a:extLst>
              <a:ext uri="{FF2B5EF4-FFF2-40B4-BE49-F238E27FC236}">
                <a16:creationId xmlns:a16="http://schemas.microsoft.com/office/drawing/2014/main" id="{3C6C331D-4E30-8861-EDCC-7DCB62AE4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263" y="592138"/>
            <a:ext cx="23669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A     Subjects        L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C813E3D-1093-BCE5-65AD-2525953A1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2913" y="1114425"/>
            <a:ext cx="1997075" cy="9540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10000$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out of which gold: 300g=833,3$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2C74BDB6-A89B-0E3D-8CB4-838C166F7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1688" y="1049338"/>
            <a:ext cx="1703387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1000$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425413CC-26F0-B1F9-E6E6-E6B8E1968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3" y="1257300"/>
            <a:ext cx="180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Initial state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FDF1D564-AEDB-90DD-2505-308C112F6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2381250"/>
            <a:ext cx="1895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Gold handed over to the ruler for mintage</a:t>
            </a: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90A806DB-853B-99EC-DF63-83007F0F3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92" y="3284984"/>
            <a:ext cx="20714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>
                <a:latin typeface="Times New Roman" panose="02020603050405020304" pitchFamily="18" charset="0"/>
              </a:rPr>
              <a:t>Cost of 1000$: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>
                <a:latin typeface="Times New Roman" panose="02020603050405020304" pitchFamily="18" charset="0"/>
              </a:rPr>
              <a:t>300gr </a:t>
            </a:r>
            <a:r>
              <a:rPr lang="hu-HU" altLang="hu-HU" sz="1800" dirty="0" err="1">
                <a:latin typeface="Times New Roman" panose="02020603050405020304" pitchFamily="18" charset="0"/>
              </a:rPr>
              <a:t>gold</a:t>
            </a:r>
            <a:r>
              <a:rPr lang="hu-HU" altLang="hu-HU" sz="1800" dirty="0">
                <a:latin typeface="Times New Roman" panose="02020603050405020304" pitchFamily="18" charset="0"/>
              </a:rPr>
              <a:t> = 833,3$</a:t>
            </a:r>
            <a:endParaRPr lang="hu-HU" altLang="hu-HU" sz="1800" dirty="0"/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44A9F740-C210-505F-09BD-E63B39896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363" y="2336800"/>
            <a:ext cx="1704975" cy="9540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Individual wealth 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10000$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FFA7CFBA-D059-339A-363C-0CA87D9FBBEA}"/>
              </a:ext>
            </a:extLst>
          </p:cNvPr>
          <p:cNvCxnSpPr/>
          <p:nvPr/>
        </p:nvCxnSpPr>
        <p:spPr>
          <a:xfrm>
            <a:off x="4997450" y="2262188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77DE6D1F-6B01-8495-67E6-0B128A005923}"/>
              </a:ext>
            </a:extLst>
          </p:cNvPr>
          <p:cNvCxnSpPr/>
          <p:nvPr/>
        </p:nvCxnSpPr>
        <p:spPr>
          <a:xfrm>
            <a:off x="8874125" y="2262188"/>
            <a:ext cx="2503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05BD7FAD-BA05-3FE3-844E-5ECB61D8D122}"/>
              </a:ext>
            </a:extLst>
          </p:cNvPr>
          <p:cNvCxnSpPr/>
          <p:nvPr/>
        </p:nvCxnSpPr>
        <p:spPr>
          <a:xfrm>
            <a:off x="8845550" y="3524250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AD3AF04E-78C0-B4C5-A50F-7C7C8FAC758C}"/>
              </a:ext>
            </a:extLst>
          </p:cNvPr>
          <p:cNvCxnSpPr/>
          <p:nvPr/>
        </p:nvCxnSpPr>
        <p:spPr>
          <a:xfrm>
            <a:off x="5067300" y="3556000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32D2D5B4-E5B9-51CA-A36F-C258FC3144A6}"/>
              </a:ext>
            </a:extLst>
          </p:cNvPr>
          <p:cNvCxnSpPr/>
          <p:nvPr/>
        </p:nvCxnSpPr>
        <p:spPr>
          <a:xfrm>
            <a:off x="8778875" y="4941888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DCB0B0D4-60B3-77F7-E07A-9649BED15B02}"/>
              </a:ext>
            </a:extLst>
          </p:cNvPr>
          <p:cNvCxnSpPr/>
          <p:nvPr/>
        </p:nvCxnSpPr>
        <p:spPr>
          <a:xfrm>
            <a:off x="5032375" y="4941888"/>
            <a:ext cx="2503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D8A443B1-B629-929B-9A4B-D8C759A7F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013" y="2333625"/>
            <a:ext cx="1704975" cy="7381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9166,67$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BBFA4229-FB6D-DDCE-6F75-CEF76F1F271B}"/>
              </a:ext>
            </a:extLst>
          </p:cNvPr>
          <p:cNvSpPr txBox="1"/>
          <p:nvPr/>
        </p:nvSpPr>
        <p:spPr>
          <a:xfrm>
            <a:off x="4554538" y="2986088"/>
            <a:ext cx="1704975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hu-HU" sz="1400" dirty="0" err="1"/>
              <a:t>Claim</a:t>
            </a:r>
            <a:r>
              <a:rPr lang="hu-HU" sz="1400" dirty="0"/>
              <a:t> 833,3$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B0AF0B3C-655E-AA53-D39F-4858A69431B7}"/>
              </a:ext>
            </a:extLst>
          </p:cNvPr>
          <p:cNvSpPr txBox="1"/>
          <p:nvPr/>
        </p:nvSpPr>
        <p:spPr>
          <a:xfrm>
            <a:off x="10210800" y="2905125"/>
            <a:ext cx="1704975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hu-HU" sz="1400" dirty="0" err="1"/>
              <a:t>Debt</a:t>
            </a:r>
            <a:r>
              <a:rPr lang="hu-HU" sz="1400" dirty="0"/>
              <a:t> 833,3$</a:t>
            </a: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46A6B4E4-457E-7A59-F3D3-592FCDF4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8738" y="2305050"/>
            <a:ext cx="170497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Individual wealth 1000$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19E57CD6-6138-53C3-F460-4C7965229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1688" y="2292350"/>
            <a:ext cx="1703387" cy="9540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1833,3$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out of which gold 833,3$</a:t>
            </a:r>
          </a:p>
        </p:txBody>
      </p:sp>
      <p:cxnSp>
        <p:nvCxnSpPr>
          <p:cNvPr id="48" name="Egyenes összekötő 47">
            <a:extLst>
              <a:ext uri="{FF2B5EF4-FFF2-40B4-BE49-F238E27FC236}">
                <a16:creationId xmlns:a16="http://schemas.microsoft.com/office/drawing/2014/main" id="{55A57771-FBBD-FDBF-9968-DE71914E371A}"/>
              </a:ext>
            </a:extLst>
          </p:cNvPr>
          <p:cNvCxnSpPr/>
          <p:nvPr/>
        </p:nvCxnSpPr>
        <p:spPr>
          <a:xfrm flipV="1">
            <a:off x="3930650" y="3351213"/>
            <a:ext cx="8064500" cy="539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163185EA-BCDB-0969-4074-09FBA0D1A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3716338"/>
            <a:ext cx="210661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Mintage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(gold is used up)</a:t>
            </a:r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457D9E48-CC20-C8A3-53C7-5CACD548E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7025" y="3810000"/>
            <a:ext cx="19843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DO NOT CHANGE</a:t>
            </a: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B6C8451C-5350-A28E-FE32-79354F93E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138" y="3581400"/>
            <a:ext cx="1703387" cy="7381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1000$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42F99EE1-1382-877A-4949-58DCF7BEC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5663" y="4341813"/>
            <a:ext cx="1704975" cy="3063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MONEY 1000$</a:t>
            </a:r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9B874C4B-1844-DA9D-B3E7-982888498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2713" y="4365625"/>
            <a:ext cx="1703387" cy="307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MONEY 1000$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888ABFBB-9347-21E1-0120-B74AAD3D4E94}"/>
              </a:ext>
            </a:extLst>
          </p:cNvPr>
          <p:cNvSpPr txBox="1"/>
          <p:nvPr/>
        </p:nvSpPr>
        <p:spPr>
          <a:xfrm>
            <a:off x="10199688" y="4057650"/>
            <a:ext cx="1704975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hu-HU" sz="1400" dirty="0" err="1"/>
              <a:t>Debt</a:t>
            </a:r>
            <a:r>
              <a:rPr lang="hu-HU" sz="1400" dirty="0"/>
              <a:t> 833,3$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2DE333DE-5475-F640-E677-7B98E85A9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8263" y="3573463"/>
            <a:ext cx="170497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Individual wealth 166,67$</a:t>
            </a:r>
          </a:p>
        </p:txBody>
      </p: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15A974E7-36AF-BDA0-6EB2-09551FEB27C7}"/>
              </a:ext>
            </a:extLst>
          </p:cNvPr>
          <p:cNvCxnSpPr/>
          <p:nvPr/>
        </p:nvCxnSpPr>
        <p:spPr>
          <a:xfrm flipV="1">
            <a:off x="3954463" y="4724400"/>
            <a:ext cx="8064500" cy="539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9082D62B-C82F-62E5-4964-2064C6655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5233988"/>
            <a:ext cx="13414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Honour debt</a:t>
            </a: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F5283FFA-38F6-3B4E-4640-543234EEE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7938" y="4999038"/>
            <a:ext cx="1704975" cy="954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Individual wealth 10000$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1177681A-78D5-4660-6F03-F7BEC639B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888" y="5010150"/>
            <a:ext cx="1704975" cy="7381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9166,67$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3ACA86DE-B134-A2E8-52AA-500DC522E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5705475"/>
            <a:ext cx="1704975" cy="2778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MONEY 833,3$</a:t>
            </a:r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A09D15A9-F426-167D-28F8-C2D6EF9EA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0963" y="5641975"/>
            <a:ext cx="1704975" cy="307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MONEY 1000$</a:t>
            </a:r>
          </a:p>
        </p:txBody>
      </p: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39564821-8B34-6ED2-94A4-F9DBD8819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300" y="5718175"/>
            <a:ext cx="1703388" cy="2317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900"/>
              <a:t>MONEY 166,67$</a:t>
            </a:r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8165687A-5825-8F82-90D1-053547C3B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138" y="4999038"/>
            <a:ext cx="1703387" cy="7381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1000$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F84CF3F7-60EC-746A-A7EB-2084C48D3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7950" y="5011738"/>
            <a:ext cx="1704975" cy="522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 err="1"/>
              <a:t>Individual</a:t>
            </a:r>
            <a:r>
              <a:rPr lang="hu-HU" altLang="hu-HU" sz="1400" dirty="0"/>
              <a:t> </a:t>
            </a:r>
            <a:r>
              <a:rPr lang="hu-HU" altLang="hu-HU" sz="1400" dirty="0" err="1"/>
              <a:t>wealth</a:t>
            </a:r>
            <a:r>
              <a:rPr lang="hu-HU" altLang="hu-HU" sz="1400" dirty="0"/>
              <a:t> 166,67$</a:t>
            </a:r>
          </a:p>
        </p:txBody>
      </p:sp>
      <p:cxnSp>
        <p:nvCxnSpPr>
          <p:cNvPr id="68" name="Egyenes összekötő 67">
            <a:extLst>
              <a:ext uri="{FF2B5EF4-FFF2-40B4-BE49-F238E27FC236}">
                <a16:creationId xmlns:a16="http://schemas.microsoft.com/office/drawing/2014/main" id="{2A4DA9E6-FA47-08DD-B0E8-56F525485C80}"/>
              </a:ext>
            </a:extLst>
          </p:cNvPr>
          <p:cNvCxnSpPr/>
          <p:nvPr/>
        </p:nvCxnSpPr>
        <p:spPr>
          <a:xfrm flipV="1">
            <a:off x="3787775" y="6235700"/>
            <a:ext cx="8064500" cy="523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zövegdoboz 68">
            <a:extLst>
              <a:ext uri="{FF2B5EF4-FFF2-40B4-BE49-F238E27FC236}">
                <a16:creationId xmlns:a16="http://schemas.microsoft.com/office/drawing/2014/main" id="{B22FFC48-B260-3020-EF48-4562C4EE4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9932" y="6453188"/>
            <a:ext cx="7124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Ruler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can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purchas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for</a:t>
            </a:r>
            <a:r>
              <a:rPr lang="hu-HU" altLang="hu-HU" sz="1600" dirty="0"/>
              <a:t> 166,67$ </a:t>
            </a:r>
            <a:r>
              <a:rPr lang="hu-HU" altLang="hu-HU" sz="1600" dirty="0" err="1"/>
              <a:t>anyhing</a:t>
            </a:r>
            <a:r>
              <a:rPr lang="hu-HU" altLang="hu-HU" sz="1600" dirty="0"/>
              <a:t> he </a:t>
            </a:r>
            <a:r>
              <a:rPr lang="hu-HU" altLang="hu-HU" sz="1600" dirty="0" err="1"/>
              <a:t>whishes</a:t>
            </a:r>
            <a:r>
              <a:rPr lang="hu-HU" altLang="hu-HU" sz="1600" dirty="0"/>
              <a:t> (</a:t>
            </a:r>
            <a:r>
              <a:rPr lang="hu-HU" altLang="hu-HU" sz="1600" dirty="0" err="1">
                <a:solidFill>
                  <a:srgbClr val="0000FF"/>
                </a:solidFill>
              </a:rPr>
              <a:t>seigniorage</a:t>
            </a:r>
            <a:r>
              <a:rPr lang="hu-HU" altLang="hu-HU" sz="1600" dirty="0"/>
              <a:t>)</a:t>
            </a:r>
          </a:p>
        </p:txBody>
      </p:sp>
      <p:sp>
        <p:nvSpPr>
          <p:cNvPr id="11314" name="Szövegdoboz 3">
            <a:extLst>
              <a:ext uri="{FF2B5EF4-FFF2-40B4-BE49-F238E27FC236}">
                <a16:creationId xmlns:a16="http://schemas.microsoft.com/office/drawing/2014/main" id="{C1ABF662-A0CA-E9D3-B314-AD5B044A1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22808"/>
            <a:ext cx="9409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 dirty="0"/>
              <a:t>1. </a:t>
            </a:r>
            <a:r>
              <a:rPr lang="hu-HU" altLang="hu-HU" sz="1800" b="1" dirty="0" err="1"/>
              <a:t>Pure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gold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money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system</a:t>
            </a:r>
            <a:r>
              <a:rPr lang="hu-HU" altLang="hu-HU" sz="1800" b="1" dirty="0"/>
              <a:t> – </a:t>
            </a:r>
            <a:r>
              <a:rPr lang="hu-HU" altLang="hu-HU" sz="1800" b="1" dirty="0" err="1"/>
              <a:t>purchase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created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money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by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the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seigneur</a:t>
            </a:r>
            <a:r>
              <a:rPr lang="hu-HU" altLang="hu-HU" sz="1800" b="1" dirty="0"/>
              <a:t> ( = </a:t>
            </a:r>
            <a:r>
              <a:rPr lang="hu-HU" altLang="hu-HU" sz="1800" b="1" dirty="0" err="1"/>
              <a:t>state</a:t>
            </a:r>
            <a:r>
              <a:rPr lang="hu-HU" altLang="hu-HU" sz="1800" b="1" dirty="0"/>
              <a:t>)</a:t>
            </a:r>
          </a:p>
        </p:txBody>
      </p: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99BA51E9-8E6D-DFD5-95BE-A30A574A9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2708920"/>
            <a:ext cx="208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>
                <a:solidFill>
                  <a:srgbClr val="00B050"/>
                </a:solidFill>
              </a:rPr>
              <a:t>1000$ EMISSION</a:t>
            </a:r>
          </a:p>
        </p:txBody>
      </p:sp>
      <p:sp>
        <p:nvSpPr>
          <p:cNvPr id="62" name="Szövegdoboz 61">
            <a:extLst>
              <a:ext uri="{FF2B5EF4-FFF2-40B4-BE49-F238E27FC236}">
                <a16:creationId xmlns:a16="http://schemas.microsoft.com/office/drawing/2014/main" id="{F214B02D-A3B8-46D6-CB6F-4280F6B7D14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-44450" y="4149080"/>
            <a:ext cx="3381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>
                <a:solidFill>
                  <a:srgbClr val="FF0000"/>
                </a:solidFill>
              </a:rPr>
              <a:t>Ruler constraints his own money sovereignty, because of fixing the gold content of coins</a:t>
            </a:r>
          </a:p>
        </p:txBody>
      </p: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AFC86076-0A24-C8CE-5FBD-9E2E80502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6021288"/>
            <a:ext cx="2990850" cy="368300"/>
          </a:xfrm>
          <a:prstGeom prst="rect">
            <a:avLst/>
          </a:prstGeom>
          <a:solidFill>
            <a:srgbClr val="66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/>
              <a:t>Ruler can be lack of money</a:t>
            </a:r>
          </a:p>
        </p:txBody>
      </p:sp>
      <p:sp>
        <p:nvSpPr>
          <p:cNvPr id="71" name="Lefelé nyíl 70">
            <a:extLst>
              <a:ext uri="{FF2B5EF4-FFF2-40B4-BE49-F238E27FC236}">
                <a16:creationId xmlns:a16="http://schemas.microsoft.com/office/drawing/2014/main" id="{D7BA235C-6DC5-EA40-B5EA-AF9238DA9FCF}"/>
              </a:ext>
            </a:extLst>
          </p:cNvPr>
          <p:cNvSpPr/>
          <p:nvPr/>
        </p:nvSpPr>
        <p:spPr>
          <a:xfrm>
            <a:off x="1415480" y="5229200"/>
            <a:ext cx="434975" cy="5127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pic>
        <p:nvPicPr>
          <p:cNvPr id="11319" name="Kép 11">
            <a:extLst>
              <a:ext uri="{FF2B5EF4-FFF2-40B4-BE49-F238E27FC236}">
                <a16:creationId xmlns:a16="http://schemas.microsoft.com/office/drawing/2014/main" id="{15E95886-E345-A251-A300-A6E275C1C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25" y="85725"/>
            <a:ext cx="738188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016B957E-CC1D-7258-D7C3-DCBE4E0B1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4" y="44624"/>
            <a:ext cx="684076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3.3.2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Evolution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of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monetary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systems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: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economic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analysis</a:t>
            </a: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6" grpId="0" animBg="1"/>
      <p:bldP spid="27" grpId="0" animBg="1"/>
      <p:bldP spid="22" grpId="0"/>
      <p:bldP spid="31" grpId="0"/>
      <p:bldP spid="24" grpId="0"/>
      <p:bldP spid="34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/>
      <p:bldP spid="50" grpId="0"/>
      <p:bldP spid="51" grpId="0" animBg="1"/>
      <p:bldP spid="52" grpId="0" animBg="1"/>
      <p:bldP spid="53" grpId="0" animBg="1"/>
      <p:bldP spid="55" grpId="0" animBg="1"/>
      <p:bldP spid="56" grpId="0" animBg="1"/>
      <p:bldP spid="58" grpId="0"/>
      <p:bldP spid="59" grpId="0" animBg="1"/>
      <p:bldP spid="60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9" grpId="0"/>
      <p:bldP spid="61" grpId="0"/>
      <p:bldP spid="62" grpId="0"/>
      <p:bldP spid="70" grpId="0" animBg="1"/>
      <p:bldP spid="7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D825E537-1999-56B2-5D66-02A376E54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2324685"/>
            <a:ext cx="28606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 err="1"/>
              <a:t>Two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tier</a:t>
            </a:r>
            <a:r>
              <a:rPr lang="hu-HU" altLang="hu-HU" sz="1800" b="1" dirty="0"/>
              <a:t> banking </a:t>
            </a:r>
            <a:r>
              <a:rPr lang="hu-HU" altLang="hu-HU" sz="1800" b="1" dirty="0" err="1"/>
              <a:t>system</a:t>
            </a:r>
            <a:endParaRPr lang="hu-HU" altLang="hu-HU" sz="1800" b="1" dirty="0"/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8D63108E-059E-79F7-304F-1491F01F2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981075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5604" name="Line 4">
            <a:extLst>
              <a:ext uri="{FF2B5EF4-FFF2-40B4-BE49-F238E27FC236}">
                <a16:creationId xmlns:a16="http://schemas.microsoft.com/office/drawing/2014/main" id="{127D5978-8C22-91F8-79E2-5C5655751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2565400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5605" name="Line 5">
            <a:extLst>
              <a:ext uri="{FF2B5EF4-FFF2-40B4-BE49-F238E27FC236}">
                <a16:creationId xmlns:a16="http://schemas.microsoft.com/office/drawing/2014/main" id="{63CE0740-515E-92E9-B475-E7A5C83F7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4437063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DB38DD9-1571-E739-5416-EC3893B97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5" y="9810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5607" name="Line 7">
            <a:extLst>
              <a:ext uri="{FF2B5EF4-FFF2-40B4-BE49-F238E27FC236}">
                <a16:creationId xmlns:a16="http://schemas.microsoft.com/office/drawing/2014/main" id="{08C92D4F-7D7F-2264-8C20-722D35EE6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5" y="2565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5608" name="Line 8">
            <a:extLst>
              <a:ext uri="{FF2B5EF4-FFF2-40B4-BE49-F238E27FC236}">
                <a16:creationId xmlns:a16="http://schemas.microsoft.com/office/drawing/2014/main" id="{D1C7774D-C219-F6A6-2126-EFA271941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5" y="44370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100409A3-D87C-A73A-FECD-EB4691507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620713"/>
            <a:ext cx="14922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Central bank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82698A4F-5CAC-5AA6-C221-2B19D9CF3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2133600"/>
            <a:ext cx="2095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Commercial banks</a:t>
            </a:r>
          </a:p>
        </p:txBody>
      </p:sp>
      <p:sp>
        <p:nvSpPr>
          <p:cNvPr id="25611" name="Text Box 11">
            <a:extLst>
              <a:ext uri="{FF2B5EF4-FFF2-40B4-BE49-F238E27FC236}">
                <a16:creationId xmlns:a16="http://schemas.microsoft.com/office/drawing/2014/main" id="{68D326ED-13E7-E11B-557E-3BA34EEC7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4067175"/>
            <a:ext cx="19288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Non bank agents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3B539CA3-90D6-D275-32CC-B6814EA17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4437063"/>
            <a:ext cx="792163" cy="79216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Loan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(debt)</a:t>
            </a:r>
          </a:p>
        </p:txBody>
      </p:sp>
      <p:sp>
        <p:nvSpPr>
          <p:cNvPr id="20495" name="Rectangle 17">
            <a:extLst>
              <a:ext uri="{FF2B5EF4-FFF2-40B4-BE49-F238E27FC236}">
                <a16:creationId xmlns:a16="http://schemas.microsoft.com/office/drawing/2014/main" id="{4200924D-22F9-4502-12A3-F95BDF9DF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2565400"/>
            <a:ext cx="792163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LB</a:t>
            </a:r>
          </a:p>
        </p:txBody>
      </p:sp>
      <p:sp>
        <p:nvSpPr>
          <p:cNvPr id="20496" name="AutoShape 18">
            <a:extLst>
              <a:ext uri="{FF2B5EF4-FFF2-40B4-BE49-F238E27FC236}">
                <a16:creationId xmlns:a16="http://schemas.microsoft.com/office/drawing/2014/main" id="{DA5D5B02-9DC6-C945-2BE5-C5414D10398C}"/>
              </a:ext>
            </a:extLst>
          </p:cNvPr>
          <p:cNvSpPr>
            <a:spLocks/>
          </p:cNvSpPr>
          <p:nvPr/>
        </p:nvSpPr>
        <p:spPr bwMode="auto">
          <a:xfrm>
            <a:off x="4151313" y="4437063"/>
            <a:ext cx="144462" cy="792162"/>
          </a:xfrm>
          <a:prstGeom prst="leftBrace">
            <a:avLst>
              <a:gd name="adj1" fmla="val 456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sp>
        <p:nvSpPr>
          <p:cNvPr id="20497" name="Text Box 19">
            <a:extLst>
              <a:ext uri="{FF2B5EF4-FFF2-40B4-BE49-F238E27FC236}">
                <a16:creationId xmlns:a16="http://schemas.microsoft.com/office/drawing/2014/main" id="{53E6A471-6378-7B00-BDC9-A2D4E5FE2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563" y="4581525"/>
            <a:ext cx="23510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MONEY (M)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>
                <a:solidFill>
                  <a:srgbClr val="990000"/>
                </a:solidFill>
              </a:rPr>
              <a:t>Money for non bank agents</a:t>
            </a:r>
          </a:p>
        </p:txBody>
      </p:sp>
      <p:sp>
        <p:nvSpPr>
          <p:cNvPr id="20500" name="Rectangle 20">
            <a:extLst>
              <a:ext uri="{FF2B5EF4-FFF2-40B4-BE49-F238E27FC236}">
                <a16:creationId xmlns:a16="http://schemas.microsoft.com/office/drawing/2014/main" id="{6A73B86A-74D9-6478-9BB0-B631513CB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981075"/>
            <a:ext cx="792162" cy="647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CB loan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(claim)</a:t>
            </a:r>
          </a:p>
        </p:txBody>
      </p:sp>
      <p:sp>
        <p:nvSpPr>
          <p:cNvPr id="20501" name="Rectangle 21">
            <a:extLst>
              <a:ext uri="{FF2B5EF4-FFF2-40B4-BE49-F238E27FC236}">
                <a16:creationId xmlns:a16="http://schemas.microsoft.com/office/drawing/2014/main" id="{543870E6-6134-2B29-7E1E-F4C70299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3357563"/>
            <a:ext cx="792163" cy="647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CB loan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(debt)</a:t>
            </a:r>
          </a:p>
        </p:txBody>
      </p:sp>
      <p:sp>
        <p:nvSpPr>
          <p:cNvPr id="20502" name="Rectangle 22">
            <a:extLst>
              <a:ext uri="{FF2B5EF4-FFF2-40B4-BE49-F238E27FC236}">
                <a16:creationId xmlns:a16="http://schemas.microsoft.com/office/drawing/2014/main" id="{A99D34C2-F2E6-3145-1164-132DB8BDB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341438"/>
            <a:ext cx="792163" cy="287337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R</a:t>
            </a:r>
          </a:p>
        </p:txBody>
      </p:sp>
      <p:sp>
        <p:nvSpPr>
          <p:cNvPr id="20503" name="Rectangle 23">
            <a:extLst>
              <a:ext uri="{FF2B5EF4-FFF2-40B4-BE49-F238E27FC236}">
                <a16:creationId xmlns:a16="http://schemas.microsoft.com/office/drawing/2014/main" id="{E2F645B8-B611-FBA9-E605-AA8F2A59D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3357563"/>
            <a:ext cx="792162" cy="287337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R</a:t>
            </a:r>
          </a:p>
        </p:txBody>
      </p:sp>
      <p:sp>
        <p:nvSpPr>
          <p:cNvPr id="3" name="AutoShape 24">
            <a:extLst>
              <a:ext uri="{FF2B5EF4-FFF2-40B4-BE49-F238E27FC236}">
                <a16:creationId xmlns:a16="http://schemas.microsoft.com/office/drawing/2014/main" id="{A73AFE4C-106B-1F83-D27B-7EDE8F7F8FF6}"/>
              </a:ext>
            </a:extLst>
          </p:cNvPr>
          <p:cNvSpPr>
            <a:spLocks/>
          </p:cNvSpPr>
          <p:nvPr/>
        </p:nvSpPr>
        <p:spPr bwMode="auto">
          <a:xfrm>
            <a:off x="6456363" y="981075"/>
            <a:ext cx="144462" cy="647700"/>
          </a:xfrm>
          <a:prstGeom prst="rightBrace">
            <a:avLst>
              <a:gd name="adj1" fmla="val 37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BA3EAB63-A976-15F9-A533-6F4613DC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638" y="900113"/>
            <a:ext cx="40449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Monetary base / High powered money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>
                <a:solidFill>
                  <a:srgbClr val="990000"/>
                </a:solidFill>
              </a:rPr>
              <a:t>Money for all economic agents</a:t>
            </a:r>
          </a:p>
        </p:txBody>
      </p:sp>
      <p:sp>
        <p:nvSpPr>
          <p:cNvPr id="25622" name="Rectangle 28">
            <a:extLst>
              <a:ext uri="{FF2B5EF4-FFF2-40B4-BE49-F238E27FC236}">
                <a16:creationId xmlns:a16="http://schemas.microsoft.com/office/drawing/2014/main" id="{CA46C18D-0C22-1E86-12EF-CA55D71F7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257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sp>
        <p:nvSpPr>
          <p:cNvPr id="25623" name="Rectangle 32">
            <a:extLst>
              <a:ext uri="{FF2B5EF4-FFF2-40B4-BE49-F238E27FC236}">
                <a16:creationId xmlns:a16="http://schemas.microsoft.com/office/drawing/2014/main" id="{716B100D-1738-E2B3-52DB-811723387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006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sp>
        <p:nvSpPr>
          <p:cNvPr id="35" name="Text Box 139">
            <a:extLst>
              <a:ext uri="{FF2B5EF4-FFF2-40B4-BE49-F238E27FC236}">
                <a16:creationId xmlns:a16="http://schemas.microsoft.com/office/drawing/2014/main" id="{A7ED36D4-BFC7-3742-324F-E7471381B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638" y="213360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BANK</a:t>
            </a:r>
          </a:p>
        </p:txBody>
      </p:sp>
      <p:sp>
        <p:nvSpPr>
          <p:cNvPr id="36" name="Rectangle 137">
            <a:extLst>
              <a:ext uri="{FF2B5EF4-FFF2-40B4-BE49-F238E27FC236}">
                <a16:creationId xmlns:a16="http://schemas.microsoft.com/office/drawing/2014/main" id="{DA0DF643-4A5E-01F3-8CD1-37D6FEF9A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2565400"/>
            <a:ext cx="792163" cy="79216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Loan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(claim)</a:t>
            </a:r>
          </a:p>
        </p:txBody>
      </p:sp>
      <p:sp>
        <p:nvSpPr>
          <p:cNvPr id="37" name="Rectangle 135">
            <a:extLst>
              <a:ext uri="{FF2B5EF4-FFF2-40B4-BE49-F238E27FC236}">
                <a16:creationId xmlns:a16="http://schemas.microsoft.com/office/drawing/2014/main" id="{FFFECE40-14DB-1FDD-6E26-B264CEFCF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2565400"/>
            <a:ext cx="792163" cy="7921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Money</a:t>
            </a:r>
          </a:p>
        </p:txBody>
      </p:sp>
      <p:sp>
        <p:nvSpPr>
          <p:cNvPr id="40" name="Rectangle 136">
            <a:extLst>
              <a:ext uri="{FF2B5EF4-FFF2-40B4-BE49-F238E27FC236}">
                <a16:creationId xmlns:a16="http://schemas.microsoft.com/office/drawing/2014/main" id="{F5C44BB0-5BE5-72D7-4B8F-8221FDCA9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4437063"/>
            <a:ext cx="792162" cy="7921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Money</a:t>
            </a:r>
          </a:p>
        </p:txBody>
      </p:sp>
      <p:sp>
        <p:nvSpPr>
          <p:cNvPr id="41" name="Rectangle 135">
            <a:extLst>
              <a:ext uri="{FF2B5EF4-FFF2-40B4-BE49-F238E27FC236}">
                <a16:creationId xmlns:a16="http://schemas.microsoft.com/office/drawing/2014/main" id="{A1CBD170-40F1-CB73-66E2-4D6B5475F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987425"/>
            <a:ext cx="792163" cy="64135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Reserve</a:t>
            </a:r>
          </a:p>
        </p:txBody>
      </p:sp>
      <p:sp>
        <p:nvSpPr>
          <p:cNvPr id="42" name="Rectangle 136">
            <a:extLst>
              <a:ext uri="{FF2B5EF4-FFF2-40B4-BE49-F238E27FC236}">
                <a16:creationId xmlns:a16="http://schemas.microsoft.com/office/drawing/2014/main" id="{1DBE6CE1-C459-C6CC-D201-04C48D83B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175" y="4464050"/>
            <a:ext cx="792163" cy="7921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</a:t>
            </a:r>
          </a:p>
        </p:txBody>
      </p:sp>
      <p:sp>
        <p:nvSpPr>
          <p:cNvPr id="43" name="Rectangle 135">
            <a:extLst>
              <a:ext uri="{FF2B5EF4-FFF2-40B4-BE49-F238E27FC236}">
                <a16:creationId xmlns:a16="http://schemas.microsoft.com/office/drawing/2014/main" id="{6E2D749C-6DA2-C6CC-52E5-5F4B6A1C9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2589213"/>
            <a:ext cx="792163" cy="7921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</a:t>
            </a:r>
          </a:p>
        </p:txBody>
      </p:sp>
      <p:sp>
        <p:nvSpPr>
          <p:cNvPr id="44" name="Rectangle 135">
            <a:extLst>
              <a:ext uri="{FF2B5EF4-FFF2-40B4-BE49-F238E27FC236}">
                <a16:creationId xmlns:a16="http://schemas.microsoft.com/office/drawing/2014/main" id="{8808C611-3204-2C33-1ABD-03B46C0EC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63" y="3355975"/>
            <a:ext cx="790575" cy="64135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R</a:t>
            </a:r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38E1E7DD-9046-58D5-13B9-7705DB11D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3636963"/>
            <a:ext cx="792162" cy="3603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Cash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7A73E74A-7B08-3F94-1D0B-B7E6BEC78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981075"/>
            <a:ext cx="792163" cy="360363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Cash</a:t>
            </a: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5ADEB23F-0715-A226-AE01-483230807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0" y="2989263"/>
            <a:ext cx="792163" cy="647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CB loan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(debt)</a:t>
            </a: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688AC781-E41E-B2ED-2450-54022A422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4437063"/>
            <a:ext cx="792162" cy="3603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Cash</a:t>
            </a:r>
          </a:p>
        </p:txBody>
      </p:sp>
      <p:sp>
        <p:nvSpPr>
          <p:cNvPr id="20494" name="Rectangle 16">
            <a:extLst>
              <a:ext uri="{FF2B5EF4-FFF2-40B4-BE49-F238E27FC236}">
                <a16:creationId xmlns:a16="http://schemas.microsoft.com/office/drawing/2014/main" id="{C9E3FC08-75FC-E4F9-8B16-F1CD66F39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4806950"/>
            <a:ext cx="792162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Deposit</a:t>
            </a:r>
          </a:p>
        </p:txBody>
      </p:sp>
      <p:sp>
        <p:nvSpPr>
          <p:cNvPr id="12" name="Bal oldali kapcsos zárójel 11">
            <a:extLst>
              <a:ext uri="{FF2B5EF4-FFF2-40B4-BE49-F238E27FC236}">
                <a16:creationId xmlns:a16="http://schemas.microsoft.com/office/drawing/2014/main" id="{0CB3D44F-B3B4-2255-FEDD-CE2EE6E87519}"/>
              </a:ext>
            </a:extLst>
          </p:cNvPr>
          <p:cNvSpPr/>
          <p:nvPr/>
        </p:nvSpPr>
        <p:spPr>
          <a:xfrm>
            <a:off x="3648075" y="876300"/>
            <a:ext cx="792163" cy="3200400"/>
          </a:xfrm>
          <a:prstGeom prst="leftBrace">
            <a:avLst>
              <a:gd name="adj1" fmla="val 8333"/>
              <a:gd name="adj2" fmla="val 507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25638" name="Dia számának helye 6">
            <a:extLst>
              <a:ext uri="{FF2B5EF4-FFF2-40B4-BE49-F238E27FC236}">
                <a16:creationId xmlns:a16="http://schemas.microsoft.com/office/drawing/2014/main" id="{D932746A-960C-31B7-E0F7-8C90635F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A59A4E-8147-418C-93A1-4771B3C501BA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hu-HU" altLang="hu-HU" sz="1400"/>
          </a:p>
        </p:txBody>
      </p:sp>
      <p:sp>
        <p:nvSpPr>
          <p:cNvPr id="25639" name="Szövegdoboz 1">
            <a:extLst>
              <a:ext uri="{FF2B5EF4-FFF2-40B4-BE49-F238E27FC236}">
                <a16:creationId xmlns:a16="http://schemas.microsoft.com/office/drawing/2014/main" id="{3B533F20-CA81-1248-2DF4-15FCECB7A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0" y="360155"/>
            <a:ext cx="3763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4. Modern credit </a:t>
            </a:r>
            <a:r>
              <a:rPr lang="hu-HU" altLang="hu-HU" sz="1600" b="1" dirty="0" err="1"/>
              <a:t>money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system</a:t>
            </a:r>
            <a:endParaRPr lang="hu-HU" altLang="hu-HU" sz="1600" b="1" dirty="0"/>
          </a:p>
        </p:txBody>
      </p:sp>
      <p:pic>
        <p:nvPicPr>
          <p:cNvPr id="25640" name="Picture 4" descr="maestro">
            <a:extLst>
              <a:ext uri="{FF2B5EF4-FFF2-40B4-BE49-F238E27FC236}">
                <a16:creationId xmlns:a16="http://schemas.microsoft.com/office/drawing/2014/main" id="{6418C7E6-E12C-96C6-E7A5-B907C4ED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5589588"/>
            <a:ext cx="76200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7" name="Rectangle 135">
            <a:extLst>
              <a:ext uri="{FF2B5EF4-FFF2-40B4-BE49-F238E27FC236}">
                <a16:creationId xmlns:a16="http://schemas.microsoft.com/office/drawing/2014/main" id="{BAAA3360-BFA4-01F3-A983-B32E936EF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2581275"/>
            <a:ext cx="792163" cy="4238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Deposit</a:t>
            </a:r>
          </a:p>
        </p:txBody>
      </p:sp>
      <p:sp>
        <p:nvSpPr>
          <p:cNvPr id="25642" name="Téglalap 6">
            <a:extLst>
              <a:ext uri="{FF2B5EF4-FFF2-40B4-BE49-F238E27FC236}">
                <a16:creationId xmlns:a16="http://schemas.microsoft.com/office/drawing/2014/main" id="{D6777436-0A01-C84E-EE54-1E7EF9F0C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8" y="85725"/>
            <a:ext cx="2424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1971 Bretton Woods -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DEE3B5C-6E11-88DB-AFED-D4C47AC2F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0" y="44034"/>
            <a:ext cx="684076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3.3.2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Evolution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of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monetary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systems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: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economic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analysis</a:t>
            </a: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autoUpdateAnimBg="0"/>
      <p:bldP spid="16" grpId="0" animBg="1" autoUpdateAnimBg="0"/>
      <p:bldP spid="20495" grpId="0" animBg="1" autoUpdateAnimBg="0"/>
      <p:bldP spid="20496" grpId="0" animBg="1" autoUpdateAnimBg="0"/>
      <p:bldP spid="20497" grpId="0" autoUpdateAnimBg="0"/>
      <p:bldP spid="20500" grpId="0" animBg="1" autoUpdateAnimBg="0"/>
      <p:bldP spid="20501" grpId="0" animBg="1" autoUpdateAnimBg="0"/>
      <p:bldP spid="20501" grpId="1" animBg="1"/>
      <p:bldP spid="20502" grpId="0" animBg="1" autoUpdateAnimBg="0"/>
      <p:bldP spid="20503" grpId="0" animBg="1" autoUpdateAnimBg="0"/>
      <p:bldP spid="3" grpId="0" animBg="1" autoUpdateAnimBg="0"/>
      <p:bldP spid="4" grpId="0" autoUpdateAnimBg="0"/>
      <p:bldP spid="35" grpId="0"/>
      <p:bldP spid="36" grpId="0" animBg="1" autoUpdateAnimBg="0"/>
      <p:bldP spid="37" grpId="0" animBg="1" autoUpdateAnimBg="0"/>
      <p:bldP spid="37" grpId="1" animBg="1"/>
      <p:bldP spid="40" grpId="0" animBg="1" autoUpdateAnimBg="0"/>
      <p:bldP spid="41" grpId="0" animBg="1" autoUpdateAnimBg="0"/>
      <p:bldP spid="41" grpId="1" animBg="1"/>
      <p:bldP spid="42" grpId="0" animBg="1" autoUpdateAnimBg="0"/>
      <p:bldP spid="43" grpId="0" animBg="1" autoUpdateAnimBg="0"/>
      <p:bldP spid="43" grpId="1" animBg="1"/>
      <p:bldP spid="44" grpId="0" animBg="1" autoUpdateAnimBg="0"/>
      <p:bldP spid="44" grpId="1" animBg="1"/>
      <p:bldP spid="45" grpId="0" animBg="1" autoUpdateAnimBg="0"/>
      <p:bldP spid="45" grpId="1" animBg="1"/>
      <p:bldP spid="5" grpId="0" animBg="1" autoUpdateAnimBg="0"/>
      <p:bldP spid="38" grpId="0" animBg="1" autoUpdateAnimBg="0"/>
      <p:bldP spid="2" grpId="0" animBg="1" autoUpdateAnimBg="0"/>
      <p:bldP spid="20494" grpId="0" animBg="1" autoUpdateAnimBg="0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3">
            <a:extLst>
              <a:ext uri="{FF2B5EF4-FFF2-40B4-BE49-F238E27FC236}">
                <a16:creationId xmlns:a16="http://schemas.microsoft.com/office/drawing/2014/main" id="{CFFE78F8-6EAE-D2B3-9E5E-10390B11F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981075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5843" name="Line 4">
            <a:extLst>
              <a:ext uri="{FF2B5EF4-FFF2-40B4-BE49-F238E27FC236}">
                <a16:creationId xmlns:a16="http://schemas.microsoft.com/office/drawing/2014/main" id="{9EA7C84E-1DEF-F4E2-598B-94E63F3A8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2565400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5844" name="Line 5">
            <a:extLst>
              <a:ext uri="{FF2B5EF4-FFF2-40B4-BE49-F238E27FC236}">
                <a16:creationId xmlns:a16="http://schemas.microsoft.com/office/drawing/2014/main" id="{D601B608-92DB-80CB-1F1B-9DA4185CFD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5229225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5845" name="Line 6">
            <a:extLst>
              <a:ext uri="{FF2B5EF4-FFF2-40B4-BE49-F238E27FC236}">
                <a16:creationId xmlns:a16="http://schemas.microsoft.com/office/drawing/2014/main" id="{97791DEE-BFD0-9D57-A3A8-8E68BE715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5" y="9810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5846" name="Line 7">
            <a:extLst>
              <a:ext uri="{FF2B5EF4-FFF2-40B4-BE49-F238E27FC236}">
                <a16:creationId xmlns:a16="http://schemas.microsoft.com/office/drawing/2014/main" id="{471D33AD-5DD8-6854-FEDE-22F5914DE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5" y="2565400"/>
            <a:ext cx="25400" cy="177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5847" name="Line 8">
            <a:extLst>
              <a:ext uri="{FF2B5EF4-FFF2-40B4-BE49-F238E27FC236}">
                <a16:creationId xmlns:a16="http://schemas.microsoft.com/office/drawing/2014/main" id="{F21912B0-5F05-C08A-A772-F862E6CF5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5" y="55165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5848" name="Text Box 9">
            <a:extLst>
              <a:ext uri="{FF2B5EF4-FFF2-40B4-BE49-F238E27FC236}">
                <a16:creationId xmlns:a16="http://schemas.microsoft.com/office/drawing/2014/main" id="{94D3906D-AF09-7E3C-34DE-E09D53CD4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620713"/>
            <a:ext cx="15573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Central bank </a:t>
            </a:r>
          </a:p>
        </p:txBody>
      </p:sp>
      <p:sp>
        <p:nvSpPr>
          <p:cNvPr id="35849" name="Text Box 10">
            <a:extLst>
              <a:ext uri="{FF2B5EF4-FFF2-40B4-BE49-F238E27FC236}">
                <a16:creationId xmlns:a16="http://schemas.microsoft.com/office/drawing/2014/main" id="{3878FE3D-07E4-DEC9-B056-47940DAF2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2173288"/>
            <a:ext cx="20955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Commercial banks</a:t>
            </a:r>
          </a:p>
        </p:txBody>
      </p:sp>
      <p:sp>
        <p:nvSpPr>
          <p:cNvPr id="35850" name="Text Box 11">
            <a:extLst>
              <a:ext uri="{FF2B5EF4-FFF2-40B4-BE49-F238E27FC236}">
                <a16:creationId xmlns:a16="http://schemas.microsoft.com/office/drawing/2014/main" id="{F7B1F2F0-83F6-5EBF-80FC-ACBE5A348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4859338"/>
            <a:ext cx="26860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Non bank private agents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688401B6-40CE-1A43-798F-6C2E0A808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5229225"/>
            <a:ext cx="792163" cy="79216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Debt</a:t>
            </a:r>
          </a:p>
        </p:txBody>
      </p:sp>
      <p:sp>
        <p:nvSpPr>
          <p:cNvPr id="20495" name="Rectangle 17">
            <a:extLst>
              <a:ext uri="{FF2B5EF4-FFF2-40B4-BE49-F238E27FC236}">
                <a16:creationId xmlns:a16="http://schemas.microsoft.com/office/drawing/2014/main" id="{CE9188A9-AC0D-0308-A36A-FB147DC42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4224338"/>
            <a:ext cx="792163" cy="5508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</a:t>
            </a:r>
          </a:p>
        </p:txBody>
      </p:sp>
      <p:sp>
        <p:nvSpPr>
          <p:cNvPr id="20500" name="Rectangle 20">
            <a:extLst>
              <a:ext uri="{FF2B5EF4-FFF2-40B4-BE49-F238E27FC236}">
                <a16:creationId xmlns:a16="http://schemas.microsoft.com/office/drawing/2014/main" id="{37821411-68CF-4280-ACB2-436D00AB0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981075"/>
            <a:ext cx="792162" cy="288925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CB loan</a:t>
            </a:r>
          </a:p>
        </p:txBody>
      </p:sp>
      <p:sp>
        <p:nvSpPr>
          <p:cNvPr id="20501" name="Rectangle 21">
            <a:extLst>
              <a:ext uri="{FF2B5EF4-FFF2-40B4-BE49-F238E27FC236}">
                <a16:creationId xmlns:a16="http://schemas.microsoft.com/office/drawing/2014/main" id="{812CC719-6B63-19AE-BE2C-380E7F0A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3389313"/>
            <a:ext cx="792163" cy="252412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CB loan</a:t>
            </a:r>
          </a:p>
        </p:txBody>
      </p:sp>
      <p:sp>
        <p:nvSpPr>
          <p:cNvPr id="35855" name="Rectangle 28">
            <a:extLst>
              <a:ext uri="{FF2B5EF4-FFF2-40B4-BE49-F238E27FC236}">
                <a16:creationId xmlns:a16="http://schemas.microsoft.com/office/drawing/2014/main" id="{A6B8DF97-C928-B5E6-E832-CAF51519D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257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sp>
        <p:nvSpPr>
          <p:cNvPr id="35856" name="Rectangle 32">
            <a:extLst>
              <a:ext uri="{FF2B5EF4-FFF2-40B4-BE49-F238E27FC236}">
                <a16:creationId xmlns:a16="http://schemas.microsoft.com/office/drawing/2014/main" id="{4EF3E2C6-E9CC-8617-A314-919A257E8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006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sp>
        <p:nvSpPr>
          <p:cNvPr id="36" name="Rectangle 137">
            <a:extLst>
              <a:ext uri="{FF2B5EF4-FFF2-40B4-BE49-F238E27FC236}">
                <a16:creationId xmlns:a16="http://schemas.microsoft.com/office/drawing/2014/main" id="{04702141-258B-B92C-5BE6-1C16EDD8A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565400"/>
            <a:ext cx="1230313" cy="79216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Claim</a:t>
            </a:r>
          </a:p>
        </p:txBody>
      </p:sp>
      <p:sp>
        <p:nvSpPr>
          <p:cNvPr id="37" name="Rectangle 135">
            <a:extLst>
              <a:ext uri="{FF2B5EF4-FFF2-40B4-BE49-F238E27FC236}">
                <a16:creationId xmlns:a16="http://schemas.microsoft.com/office/drawing/2014/main" id="{F6B35772-321C-A71C-3F56-912F14CA6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2565400"/>
            <a:ext cx="792163" cy="7921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</a:t>
            </a:r>
          </a:p>
        </p:txBody>
      </p:sp>
      <p:sp>
        <p:nvSpPr>
          <p:cNvPr id="40" name="Rectangle 136">
            <a:extLst>
              <a:ext uri="{FF2B5EF4-FFF2-40B4-BE49-F238E27FC236}">
                <a16:creationId xmlns:a16="http://schemas.microsoft.com/office/drawing/2014/main" id="{8190343E-98AA-D510-7915-303CE2C9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5229225"/>
            <a:ext cx="792162" cy="7921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</a:t>
            </a:r>
          </a:p>
        </p:txBody>
      </p:sp>
      <p:sp>
        <p:nvSpPr>
          <p:cNvPr id="41" name="Rectangle 135">
            <a:extLst>
              <a:ext uri="{FF2B5EF4-FFF2-40B4-BE49-F238E27FC236}">
                <a16:creationId xmlns:a16="http://schemas.microsoft.com/office/drawing/2014/main" id="{BC79BB4E-C922-C824-16D1-88B4E4E37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987425"/>
            <a:ext cx="792163" cy="282575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R</a:t>
            </a:r>
            <a:r>
              <a:rPr lang="hu-HU" altLang="hu-HU" sz="1800" baseline="-25000"/>
              <a:t>Bank</a:t>
            </a:r>
          </a:p>
        </p:txBody>
      </p:sp>
      <p:sp>
        <p:nvSpPr>
          <p:cNvPr id="44" name="Rectangle 135">
            <a:extLst>
              <a:ext uri="{FF2B5EF4-FFF2-40B4-BE49-F238E27FC236}">
                <a16:creationId xmlns:a16="http://schemas.microsoft.com/office/drawing/2014/main" id="{C4531EB5-B9CD-1F64-277F-4AB71A880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3365500"/>
            <a:ext cx="790575" cy="25400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R</a:t>
            </a:r>
          </a:p>
        </p:txBody>
      </p:sp>
      <p:sp>
        <p:nvSpPr>
          <p:cNvPr id="35862" name="Dia számának helye 6">
            <a:extLst>
              <a:ext uri="{FF2B5EF4-FFF2-40B4-BE49-F238E27FC236}">
                <a16:creationId xmlns:a16="http://schemas.microsoft.com/office/drawing/2014/main" id="{5D768BA4-8FFD-359B-86AD-F03F1285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0F575-D06A-4BF6-9068-DBCAE31DB4DB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hu-HU" altLang="hu-HU" sz="1400"/>
          </a:p>
        </p:txBody>
      </p:sp>
      <p:sp>
        <p:nvSpPr>
          <p:cNvPr id="35863" name="Szövegdoboz 1">
            <a:extLst>
              <a:ext uri="{FF2B5EF4-FFF2-40B4-BE49-F238E27FC236}">
                <a16:creationId xmlns:a16="http://schemas.microsoft.com/office/drawing/2014/main" id="{FF4FC8A0-1D57-86F3-3A58-A7E89CC59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336550"/>
            <a:ext cx="65135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4. Modern credit </a:t>
            </a:r>
            <a:r>
              <a:rPr lang="hu-HU" altLang="hu-HU" sz="1600" b="1" dirty="0" err="1"/>
              <a:t>money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system</a:t>
            </a:r>
            <a:r>
              <a:rPr lang="hu-HU" altLang="hu-HU" sz="1600" b="1" dirty="0"/>
              <a:t> (</a:t>
            </a:r>
            <a:r>
              <a:rPr lang="hu-HU" altLang="hu-HU" sz="1600" b="1" dirty="0" err="1"/>
              <a:t>without</a:t>
            </a:r>
            <a:r>
              <a:rPr lang="hu-HU" altLang="hu-HU" sz="1600" b="1" dirty="0"/>
              <a:t> cash): </a:t>
            </a:r>
            <a:r>
              <a:rPr lang="hu-HU" altLang="hu-HU" sz="1600" b="1" dirty="0" err="1"/>
              <a:t>government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loan</a:t>
            </a:r>
            <a:endParaRPr lang="hu-HU" altLang="hu-HU" sz="1600" b="1" dirty="0"/>
          </a:p>
        </p:txBody>
      </p:sp>
      <p:sp>
        <p:nvSpPr>
          <p:cNvPr id="35864" name="Text Box 11">
            <a:extLst>
              <a:ext uri="{FF2B5EF4-FFF2-40B4-BE49-F238E27FC236}">
                <a16:creationId xmlns:a16="http://schemas.microsoft.com/office/drawing/2014/main" id="{768D7ACA-8E71-74A4-AFA2-4FE013B76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224213"/>
            <a:ext cx="14541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Government</a:t>
            </a:r>
          </a:p>
        </p:txBody>
      </p:sp>
      <p:sp>
        <p:nvSpPr>
          <p:cNvPr id="35865" name="Line 8">
            <a:extLst>
              <a:ext uri="{FF2B5EF4-FFF2-40B4-BE49-F238E27FC236}">
                <a16:creationId xmlns:a16="http://schemas.microsoft.com/office/drawing/2014/main" id="{E33AF5D5-47DF-FB25-D7ED-D75E14A8B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5725" y="365918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5866" name="Line 5">
            <a:extLst>
              <a:ext uri="{FF2B5EF4-FFF2-40B4-BE49-F238E27FC236}">
                <a16:creationId xmlns:a16="http://schemas.microsoft.com/office/drawing/2014/main" id="{0EB9989F-8939-2406-6B6D-1C194BC37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4175" y="3659188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8C210042-C63B-7B65-323D-B3204F247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375" y="3675063"/>
            <a:ext cx="1235075" cy="56673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Bond</a:t>
            </a:r>
            <a:r>
              <a:rPr lang="hu-HU" altLang="hu-HU" sz="1400" baseline="-25000"/>
              <a:t>gov</a:t>
            </a:r>
            <a:endParaRPr lang="hu-HU" altLang="hu-HU" sz="1400"/>
          </a:p>
        </p:txBody>
      </p:sp>
      <p:sp>
        <p:nvSpPr>
          <p:cNvPr id="35" name="Rectangle 137">
            <a:extLst>
              <a:ext uri="{FF2B5EF4-FFF2-40B4-BE49-F238E27FC236}">
                <a16:creationId xmlns:a16="http://schemas.microsoft.com/office/drawing/2014/main" id="{2C7AFF5D-6AA0-D223-0139-BC34F5940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8" y="3644900"/>
            <a:ext cx="1235075" cy="56991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Bond</a:t>
            </a:r>
            <a:r>
              <a:rPr lang="hu-HU" altLang="hu-HU" sz="1400" baseline="-25000"/>
              <a:t>gov</a:t>
            </a:r>
            <a:endParaRPr lang="hu-HU" altLang="hu-HU" sz="1400"/>
          </a:p>
        </p:txBody>
      </p:sp>
      <p:sp>
        <p:nvSpPr>
          <p:cNvPr id="38" name="Rectangle 136">
            <a:extLst>
              <a:ext uri="{FF2B5EF4-FFF2-40B4-BE49-F238E27FC236}">
                <a16:creationId xmlns:a16="http://schemas.microsoft.com/office/drawing/2014/main" id="{86E0169C-9F60-66F2-6810-82F56C048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6021388"/>
            <a:ext cx="792162" cy="584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</a:t>
            </a:r>
          </a:p>
        </p:txBody>
      </p:sp>
      <p:sp>
        <p:nvSpPr>
          <p:cNvPr id="42" name="Rectangle 21">
            <a:extLst>
              <a:ext uri="{FF2B5EF4-FFF2-40B4-BE49-F238E27FC236}">
                <a16:creationId xmlns:a16="http://schemas.microsoft.com/office/drawing/2014/main" id="{D48B14DB-BA2A-51CD-5B93-6C8D4F013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3633788"/>
            <a:ext cx="803275" cy="576262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CB loan</a:t>
            </a:r>
          </a:p>
        </p:txBody>
      </p:sp>
      <p:sp>
        <p:nvSpPr>
          <p:cNvPr id="43" name="Rectangle 21">
            <a:extLst>
              <a:ext uri="{FF2B5EF4-FFF2-40B4-BE49-F238E27FC236}">
                <a16:creationId xmlns:a16="http://schemas.microsoft.com/office/drawing/2014/main" id="{09F74E5B-DA28-0EE4-14B2-D3147E2F1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1268413"/>
            <a:ext cx="801687" cy="576262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CB loan</a:t>
            </a:r>
          </a:p>
        </p:txBody>
      </p:sp>
      <p:sp>
        <p:nvSpPr>
          <p:cNvPr id="45" name="Rectangle 135">
            <a:extLst>
              <a:ext uri="{FF2B5EF4-FFF2-40B4-BE49-F238E27FC236}">
                <a16:creationId xmlns:a16="http://schemas.microsoft.com/office/drawing/2014/main" id="{04149336-A6FE-79CC-76E5-310A9280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1268413"/>
            <a:ext cx="790575" cy="55245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R</a:t>
            </a:r>
            <a:r>
              <a:rPr lang="hu-HU" altLang="hu-HU" sz="1800" baseline="-25000"/>
              <a:t>Bank</a:t>
            </a:r>
          </a:p>
        </p:txBody>
      </p:sp>
      <p:sp>
        <p:nvSpPr>
          <p:cNvPr id="46" name="Rectangle 135">
            <a:extLst>
              <a:ext uri="{FF2B5EF4-FFF2-40B4-BE49-F238E27FC236}">
                <a16:creationId xmlns:a16="http://schemas.microsoft.com/office/drawing/2014/main" id="{BD7FE870-3CED-0656-2F29-05C0EEC8B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3640138"/>
            <a:ext cx="790575" cy="554037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R</a:t>
            </a:r>
            <a:r>
              <a:rPr lang="hu-HU" altLang="hu-HU" sz="1800" baseline="-25000"/>
              <a:t>Bank</a:t>
            </a:r>
          </a:p>
        </p:txBody>
      </p:sp>
      <p:sp>
        <p:nvSpPr>
          <p:cNvPr id="47" name="Rectangle 135">
            <a:extLst>
              <a:ext uri="{FF2B5EF4-FFF2-40B4-BE49-F238E27FC236}">
                <a16:creationId xmlns:a16="http://schemas.microsoft.com/office/drawing/2014/main" id="{759EED2F-1CBF-BABB-9C42-A23C69DDF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50" y="3675063"/>
            <a:ext cx="790575" cy="55245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R</a:t>
            </a:r>
            <a:r>
              <a:rPr lang="hu-HU" altLang="hu-HU" sz="1800" baseline="-25000"/>
              <a:t>gov</a:t>
            </a:r>
          </a:p>
        </p:txBody>
      </p:sp>
      <p:sp>
        <p:nvSpPr>
          <p:cNvPr id="48" name="Rectangle 135">
            <a:extLst>
              <a:ext uri="{FF2B5EF4-FFF2-40B4-BE49-F238E27FC236}">
                <a16:creationId xmlns:a16="http://schemas.microsoft.com/office/drawing/2014/main" id="{BC7797B1-36CF-08ED-1E3E-64D2E78B9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1282700"/>
            <a:ext cx="790575" cy="55245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R</a:t>
            </a:r>
            <a:r>
              <a:rPr lang="hu-HU" altLang="hu-HU" sz="1800" baseline="-25000"/>
              <a:t>gov</a:t>
            </a:r>
          </a:p>
        </p:txBody>
      </p:sp>
      <p:sp>
        <p:nvSpPr>
          <p:cNvPr id="49" name="Rectangle 135">
            <a:extLst>
              <a:ext uri="{FF2B5EF4-FFF2-40B4-BE49-F238E27FC236}">
                <a16:creationId xmlns:a16="http://schemas.microsoft.com/office/drawing/2014/main" id="{CA1E2A3E-7403-2D86-6D02-E7C11774F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588" y="4222750"/>
            <a:ext cx="790575" cy="552450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R</a:t>
            </a:r>
            <a:r>
              <a:rPr lang="hu-HU" altLang="hu-HU" sz="1800" baseline="-25000"/>
              <a:t>Bank</a:t>
            </a:r>
          </a:p>
        </p:txBody>
      </p:sp>
      <p:sp>
        <p:nvSpPr>
          <p:cNvPr id="50" name="Rectangle 17">
            <a:extLst>
              <a:ext uri="{FF2B5EF4-FFF2-40B4-BE49-F238E27FC236}">
                <a16:creationId xmlns:a16="http://schemas.microsoft.com/office/drawing/2014/main" id="{D2B1DD04-2011-598A-7009-B1766E61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325" y="3643313"/>
            <a:ext cx="792163" cy="5508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7CC68C05-0955-7E4C-15B1-99412A903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325" y="3789363"/>
            <a:ext cx="2686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Access to extra reserves</a:t>
            </a:r>
          </a:p>
        </p:txBody>
      </p:sp>
      <p:sp>
        <p:nvSpPr>
          <p:cNvPr id="51" name="Rectangle 13">
            <a:extLst>
              <a:ext uri="{FF2B5EF4-FFF2-40B4-BE49-F238E27FC236}">
                <a16:creationId xmlns:a16="http://schemas.microsoft.com/office/drawing/2014/main" id="{898E0B63-140D-1281-BE51-582E2A7FF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1282700"/>
            <a:ext cx="1233488" cy="56515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Bond</a:t>
            </a:r>
            <a:r>
              <a:rPr lang="hu-HU" altLang="hu-HU" sz="1400" baseline="-25000"/>
              <a:t>gov</a:t>
            </a:r>
            <a:endParaRPr lang="hu-HU" altLang="hu-HU" sz="1400"/>
          </a:p>
        </p:txBody>
      </p:sp>
      <p:sp>
        <p:nvSpPr>
          <p:cNvPr id="54" name="Oval 6">
            <a:extLst>
              <a:ext uri="{FF2B5EF4-FFF2-40B4-BE49-F238E27FC236}">
                <a16:creationId xmlns:a16="http://schemas.microsoft.com/office/drawing/2014/main" id="{E7D10F98-0880-5411-1745-30AAE3FD0F5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193882" y="-958056"/>
            <a:ext cx="2419350" cy="5576887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sp>
        <p:nvSpPr>
          <p:cNvPr id="53" name="Szövegdoboz 52">
            <a:extLst>
              <a:ext uri="{FF2B5EF4-FFF2-40B4-BE49-F238E27FC236}">
                <a16:creationId xmlns:a16="http://schemas.microsoft.com/office/drawing/2014/main" id="{9F60ED86-B987-B6C6-3C86-6FF962EED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048" y="908050"/>
            <a:ext cx="565467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HUNGARY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bonds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held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commercial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banks</a:t>
            </a:r>
            <a:r>
              <a:rPr lang="hu-HU" altLang="hu-H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2024jan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11,9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hu-HU" altLang="hu-H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2024jan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=10,5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</a:t>
            </a:r>
            <a:r>
              <a:rPr lang="hu-HU" altLang="hu-HU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2024jan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=8,1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(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reserves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enough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1,5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  <a:endParaRPr lang="hu-HU" altLang="hu-H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F89E41F5-598B-5EB6-6974-F4CEB3258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0" y="395288"/>
            <a:ext cx="21431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Tousend billion HUF</a:t>
            </a:r>
            <a:endParaRPr lang="hu-HU" altLang="hu-HU" sz="1800"/>
          </a:p>
        </p:txBody>
      </p:sp>
      <p:sp>
        <p:nvSpPr>
          <p:cNvPr id="55" name="Szövegdoboz 46">
            <a:extLst>
              <a:ext uri="{FF2B5EF4-FFF2-40B4-BE49-F238E27FC236}">
                <a16:creationId xmlns:a16="http://schemas.microsoft.com/office/drawing/2014/main" id="{CA6EA3D6-4A4B-A660-89BD-BA420F94E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3" y="5229225"/>
            <a:ext cx="3692525" cy="1200150"/>
          </a:xfrm>
          <a:prstGeom prst="rect">
            <a:avLst/>
          </a:prstGeom>
          <a:solidFill>
            <a:srgbClr val="66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/>
              <a:t>States have no right to create money via purchase = treasury has no right to take loans directly from the central bank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F91EA0CB-3371-C275-B123-02B64E14A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08050"/>
            <a:ext cx="320675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/>
              <a:t>Is the central bank able to restrict the money creation of private banks by refusing lending to them?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F255834A-5001-DC10-DA6B-4EDABA681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2349500"/>
            <a:ext cx="2959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/>
              <a:t>For that eventuality central bank should not accept government bonds.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/>
              <a:t>→ NO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256986C-2B3F-0D95-C474-C1B5B33F9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0" y="44034"/>
            <a:ext cx="684076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3.3.2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Evolution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of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monetary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systems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: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economic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analysis</a:t>
            </a: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20495" grpId="0" animBg="1" autoUpdateAnimBg="0"/>
      <p:bldP spid="20495" grpId="1" animBg="1"/>
      <p:bldP spid="20500" grpId="0" animBg="1" autoUpdateAnimBg="0"/>
      <p:bldP spid="20501" grpId="0" animBg="1" autoUpdateAnimBg="0"/>
      <p:bldP spid="36" grpId="0" animBg="1" autoUpdateAnimBg="0"/>
      <p:bldP spid="37" grpId="0" animBg="1" autoUpdateAnimBg="0"/>
      <p:bldP spid="40" grpId="0" animBg="1" autoUpdateAnimBg="0"/>
      <p:bldP spid="41" grpId="0" animBg="1" autoUpdateAnimBg="0"/>
      <p:bldP spid="44" grpId="0" animBg="1" autoUpdateAnimBg="0"/>
      <p:bldP spid="34" grpId="0" animBg="1" autoUpdateAnimBg="0"/>
      <p:bldP spid="35" grpId="0" animBg="1" autoUpdateAnimBg="0"/>
      <p:bldP spid="35" grpId="1" animBg="1"/>
      <p:bldP spid="38" grpId="0" animBg="1" autoUpdateAnimBg="0"/>
      <p:bldP spid="42" grpId="0" animBg="1" autoUpdateAnimBg="0"/>
      <p:bldP spid="42" grpId="1" animBg="1"/>
      <p:bldP spid="43" grpId="0" animBg="1" autoUpdateAnimBg="0"/>
      <p:bldP spid="43" grpId="1" animBg="1"/>
      <p:bldP spid="45" grpId="0" animBg="1" autoUpdateAnimBg="0"/>
      <p:bldP spid="45" grpId="1" animBg="1"/>
      <p:bldP spid="45" grpId="2" animBg="1"/>
      <p:bldP spid="45" grpId="3" animBg="1"/>
      <p:bldP spid="45" grpId="4" animBg="1"/>
      <p:bldP spid="46" grpId="0" animBg="1" autoUpdateAnimBg="0"/>
      <p:bldP spid="46" grpId="1" animBg="1"/>
      <p:bldP spid="46" grpId="2" animBg="1"/>
      <p:bldP spid="47" grpId="0" animBg="1" autoUpdateAnimBg="0"/>
      <p:bldP spid="47" grpId="1" animBg="1"/>
      <p:bldP spid="48" grpId="0" animBg="1" autoUpdateAnimBg="0"/>
      <p:bldP spid="48" grpId="1" animBg="1"/>
      <p:bldP spid="49" grpId="0" animBg="1" autoUpdateAnimBg="0"/>
      <p:bldP spid="49" grpId="1" animBg="1"/>
      <p:bldP spid="50" grpId="0" animBg="1" autoUpdateAnimBg="0"/>
      <p:bldP spid="2" grpId="0"/>
      <p:bldP spid="51" grpId="0" animBg="1" autoUpdateAnimBg="0"/>
      <p:bldP spid="54" grpId="0" animBg="1"/>
      <p:bldP spid="53" grpId="0"/>
      <p:bldP spid="3" grpId="0"/>
      <p:bldP spid="55" grpId="0" animBg="1"/>
      <p:bldP spid="56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AutoShape 5">
            <a:extLst>
              <a:ext uri="{FF2B5EF4-FFF2-40B4-BE49-F238E27FC236}">
                <a16:creationId xmlns:a16="http://schemas.microsoft.com/office/drawing/2014/main" id="{B4BBBDC6-EC27-54B2-A9F4-BD067354E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0" y="373063"/>
            <a:ext cx="3851275" cy="6399212"/>
          </a:xfrm>
          <a:prstGeom prst="cloudCallout">
            <a:avLst>
              <a:gd name="adj1" fmla="val -69634"/>
              <a:gd name="adj2" fmla="val 3333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                           </a:t>
            </a:r>
            <a:r>
              <a:rPr lang="hu-HU" altLang="hu-HU" sz="1400"/>
              <a:t>                      </a:t>
            </a:r>
          </a:p>
        </p:txBody>
      </p:sp>
      <p:sp>
        <p:nvSpPr>
          <p:cNvPr id="27651" name="Line 3">
            <a:extLst>
              <a:ext uri="{FF2B5EF4-FFF2-40B4-BE49-F238E27FC236}">
                <a16:creationId xmlns:a16="http://schemas.microsoft.com/office/drawing/2014/main" id="{EE8B9982-080A-6E56-7F9C-3CA1A53ED2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981075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52" name="Line 4">
            <a:extLst>
              <a:ext uri="{FF2B5EF4-FFF2-40B4-BE49-F238E27FC236}">
                <a16:creationId xmlns:a16="http://schemas.microsoft.com/office/drawing/2014/main" id="{E30F4DEE-192A-DE06-E408-1C9B9EB8E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2565400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53" name="Line 5">
            <a:extLst>
              <a:ext uri="{FF2B5EF4-FFF2-40B4-BE49-F238E27FC236}">
                <a16:creationId xmlns:a16="http://schemas.microsoft.com/office/drawing/2014/main" id="{5C1C3C73-C1AA-6C09-F6B9-CA494005B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4437063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54" name="Line 6">
            <a:extLst>
              <a:ext uri="{FF2B5EF4-FFF2-40B4-BE49-F238E27FC236}">
                <a16:creationId xmlns:a16="http://schemas.microsoft.com/office/drawing/2014/main" id="{3B6714E2-656E-E53F-2015-80274C066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5" y="9810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55" name="Line 7">
            <a:extLst>
              <a:ext uri="{FF2B5EF4-FFF2-40B4-BE49-F238E27FC236}">
                <a16:creationId xmlns:a16="http://schemas.microsoft.com/office/drawing/2014/main" id="{56D0F574-26B8-0BB8-708D-254F6536B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5" y="2565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56" name="Line 8">
            <a:extLst>
              <a:ext uri="{FF2B5EF4-FFF2-40B4-BE49-F238E27FC236}">
                <a16:creationId xmlns:a16="http://schemas.microsoft.com/office/drawing/2014/main" id="{F921D929-D8FD-24B5-C5A8-A514DCF6E9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5" y="44370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7657" name="Text Box 9">
            <a:extLst>
              <a:ext uri="{FF2B5EF4-FFF2-40B4-BE49-F238E27FC236}">
                <a16:creationId xmlns:a16="http://schemas.microsoft.com/office/drawing/2014/main" id="{7EA09B07-41ED-C7D1-4DAB-C4E6B3E49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620713"/>
            <a:ext cx="149225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Central bank</a:t>
            </a:r>
          </a:p>
        </p:txBody>
      </p:sp>
      <p:sp>
        <p:nvSpPr>
          <p:cNvPr id="27658" name="Text Box 10">
            <a:extLst>
              <a:ext uri="{FF2B5EF4-FFF2-40B4-BE49-F238E27FC236}">
                <a16:creationId xmlns:a16="http://schemas.microsoft.com/office/drawing/2014/main" id="{534BFE43-E223-14A5-C893-11EB32218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2133600"/>
            <a:ext cx="2095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Commercial banks</a:t>
            </a:r>
          </a:p>
        </p:txBody>
      </p:sp>
      <p:sp>
        <p:nvSpPr>
          <p:cNvPr id="27659" name="Text Box 11">
            <a:extLst>
              <a:ext uri="{FF2B5EF4-FFF2-40B4-BE49-F238E27FC236}">
                <a16:creationId xmlns:a16="http://schemas.microsoft.com/office/drawing/2014/main" id="{6F4F39FA-3C2E-3B94-26D2-3FBE4169A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4005263"/>
            <a:ext cx="192881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Non bank agents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8583BCED-99BB-F992-E644-BF50A399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4437063"/>
            <a:ext cx="792163" cy="79216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Loan</a:t>
            </a:r>
          </a:p>
        </p:txBody>
      </p:sp>
      <p:sp>
        <p:nvSpPr>
          <p:cNvPr id="20495" name="Rectangle 17">
            <a:extLst>
              <a:ext uri="{FF2B5EF4-FFF2-40B4-BE49-F238E27FC236}">
                <a16:creationId xmlns:a16="http://schemas.microsoft.com/office/drawing/2014/main" id="{C0710346-E60C-F6C9-9D3F-E81C81390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2565400"/>
            <a:ext cx="792163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LB</a:t>
            </a:r>
          </a:p>
        </p:txBody>
      </p:sp>
      <p:sp>
        <p:nvSpPr>
          <p:cNvPr id="20500" name="Rectangle 20">
            <a:extLst>
              <a:ext uri="{FF2B5EF4-FFF2-40B4-BE49-F238E27FC236}">
                <a16:creationId xmlns:a16="http://schemas.microsoft.com/office/drawing/2014/main" id="{9BE0550F-0BEB-7E81-A00F-DF2586B63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981075"/>
            <a:ext cx="792162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CB loan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(claim)</a:t>
            </a:r>
          </a:p>
        </p:txBody>
      </p:sp>
      <p:sp>
        <p:nvSpPr>
          <p:cNvPr id="20501" name="Rectangle 21">
            <a:extLst>
              <a:ext uri="{FF2B5EF4-FFF2-40B4-BE49-F238E27FC236}">
                <a16:creationId xmlns:a16="http://schemas.microsoft.com/office/drawing/2014/main" id="{16D4BBFA-879F-3462-AEE2-AA9C3537C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3357563"/>
            <a:ext cx="792163" cy="366712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CB loan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(debt)</a:t>
            </a:r>
          </a:p>
        </p:txBody>
      </p:sp>
      <p:sp>
        <p:nvSpPr>
          <p:cNvPr id="27664" name="Rectangle 28">
            <a:extLst>
              <a:ext uri="{FF2B5EF4-FFF2-40B4-BE49-F238E27FC236}">
                <a16:creationId xmlns:a16="http://schemas.microsoft.com/office/drawing/2014/main" id="{BBE39F45-501D-0481-8A47-FE6972844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257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sp>
        <p:nvSpPr>
          <p:cNvPr id="27665" name="Rectangle 32">
            <a:extLst>
              <a:ext uri="{FF2B5EF4-FFF2-40B4-BE49-F238E27FC236}">
                <a16:creationId xmlns:a16="http://schemas.microsoft.com/office/drawing/2014/main" id="{B1E62F5F-AC73-B9FA-2B66-A12059F6C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006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sp>
        <p:nvSpPr>
          <p:cNvPr id="36" name="Rectangle 137">
            <a:extLst>
              <a:ext uri="{FF2B5EF4-FFF2-40B4-BE49-F238E27FC236}">
                <a16:creationId xmlns:a16="http://schemas.microsoft.com/office/drawing/2014/main" id="{2DBB7BFC-BF3F-6C9E-F24C-4A73336A2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2565400"/>
            <a:ext cx="792163" cy="79216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Loan</a:t>
            </a:r>
          </a:p>
        </p:txBody>
      </p:sp>
      <p:sp>
        <p:nvSpPr>
          <p:cNvPr id="37" name="Rectangle 135">
            <a:extLst>
              <a:ext uri="{FF2B5EF4-FFF2-40B4-BE49-F238E27FC236}">
                <a16:creationId xmlns:a16="http://schemas.microsoft.com/office/drawing/2014/main" id="{0CA4AE51-CF90-4536-A4B4-6DE5A7DB2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2565400"/>
            <a:ext cx="792163" cy="7921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/>
              <a:t>Deposit</a:t>
            </a:r>
          </a:p>
        </p:txBody>
      </p:sp>
      <p:sp>
        <p:nvSpPr>
          <p:cNvPr id="40" name="Rectangle 136">
            <a:extLst>
              <a:ext uri="{FF2B5EF4-FFF2-40B4-BE49-F238E27FC236}">
                <a16:creationId xmlns:a16="http://schemas.microsoft.com/office/drawing/2014/main" id="{58BD84C9-89A7-FE74-E4CE-C1414BC6B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4437063"/>
            <a:ext cx="792162" cy="7921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Deposit</a:t>
            </a:r>
          </a:p>
        </p:txBody>
      </p:sp>
      <p:sp>
        <p:nvSpPr>
          <p:cNvPr id="41" name="Rectangle 135">
            <a:extLst>
              <a:ext uri="{FF2B5EF4-FFF2-40B4-BE49-F238E27FC236}">
                <a16:creationId xmlns:a16="http://schemas.microsoft.com/office/drawing/2014/main" id="{6DAB2360-0508-7864-F9D8-42E60122F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987425"/>
            <a:ext cx="792163" cy="354013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R</a:t>
            </a:r>
          </a:p>
        </p:txBody>
      </p:sp>
      <p:sp>
        <p:nvSpPr>
          <p:cNvPr id="44" name="Rectangle 135">
            <a:extLst>
              <a:ext uri="{FF2B5EF4-FFF2-40B4-BE49-F238E27FC236}">
                <a16:creationId xmlns:a16="http://schemas.microsoft.com/office/drawing/2014/main" id="{420C9B25-F8A8-73EE-60F2-1FB5FDA3E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3368675"/>
            <a:ext cx="790575" cy="328613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R</a:t>
            </a:r>
          </a:p>
        </p:txBody>
      </p:sp>
      <p:sp>
        <p:nvSpPr>
          <p:cNvPr id="12" name="Bal oldali kapcsos zárójel 11">
            <a:extLst>
              <a:ext uri="{FF2B5EF4-FFF2-40B4-BE49-F238E27FC236}">
                <a16:creationId xmlns:a16="http://schemas.microsoft.com/office/drawing/2014/main" id="{C4E611B9-8D67-DB6D-5FDE-C2A9CC14B6A3}"/>
              </a:ext>
            </a:extLst>
          </p:cNvPr>
          <p:cNvSpPr/>
          <p:nvPr/>
        </p:nvSpPr>
        <p:spPr>
          <a:xfrm>
            <a:off x="3432175" y="804863"/>
            <a:ext cx="792163" cy="3200400"/>
          </a:xfrm>
          <a:prstGeom prst="leftBrace">
            <a:avLst>
              <a:gd name="adj1" fmla="val 8333"/>
              <a:gd name="adj2" fmla="val 507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27672" name="Dia számának helye 6">
            <a:extLst>
              <a:ext uri="{FF2B5EF4-FFF2-40B4-BE49-F238E27FC236}">
                <a16:creationId xmlns:a16="http://schemas.microsoft.com/office/drawing/2014/main" id="{045C47C4-9E23-E6C4-A31B-94CD789C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16F546-BC40-430F-B69E-46A0271BED2A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hu-HU" altLang="hu-HU" sz="1400"/>
          </a:p>
        </p:txBody>
      </p:sp>
      <p:sp>
        <p:nvSpPr>
          <p:cNvPr id="27673" name="Szövegdoboz 1">
            <a:extLst>
              <a:ext uri="{FF2B5EF4-FFF2-40B4-BE49-F238E27FC236}">
                <a16:creationId xmlns:a16="http://schemas.microsoft.com/office/drawing/2014/main" id="{50AB6DB9-8DD9-FCC3-4DFE-8DDBD8DC7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765175"/>
            <a:ext cx="30845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(Post-Keynesian explication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Cash simplified away</a:t>
            </a:r>
          </a:p>
        </p:txBody>
      </p:sp>
      <p:pic>
        <p:nvPicPr>
          <p:cNvPr id="27674" name="Picture 4" descr="maestro">
            <a:extLst>
              <a:ext uri="{FF2B5EF4-FFF2-40B4-BE49-F238E27FC236}">
                <a16:creationId xmlns:a16="http://schemas.microsoft.com/office/drawing/2014/main" id="{1B0D110F-82AE-7298-5D13-21466ED46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5589588"/>
            <a:ext cx="76200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" name="Szövegdoboz 6">
            <a:extLst>
              <a:ext uri="{FF2B5EF4-FFF2-40B4-BE49-F238E27FC236}">
                <a16:creationId xmlns:a16="http://schemas.microsoft.com/office/drawing/2014/main" id="{DCE8105A-0EF0-B86E-0C1C-789460EBA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374650"/>
            <a:ext cx="330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b="1"/>
              <a:t>LOANS MAKE DEPOSITS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AA72431-A282-4CF4-03D2-578CBFBC9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0" y="44034"/>
            <a:ext cx="684076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3.3.2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Evolution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of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monetary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systems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: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economic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analysis</a:t>
            </a: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20495" grpId="0" animBg="1" autoUpdateAnimBg="0"/>
      <p:bldP spid="20500" grpId="0" animBg="1" autoUpdateAnimBg="0"/>
      <p:bldP spid="20501" grpId="0" animBg="1" autoUpdateAnimBg="0"/>
      <p:bldP spid="36" grpId="0" animBg="1" autoUpdateAnimBg="0"/>
      <p:bldP spid="37" grpId="0" animBg="1" autoUpdateAnimBg="0"/>
      <p:bldP spid="40" grpId="0" animBg="1" autoUpdateAnimBg="0"/>
      <p:bldP spid="41" grpId="0" animBg="1" autoUpdateAnimBg="0"/>
      <p:bldP spid="44" grpId="0" animBg="1" autoUpdateAnimBg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AutoShape 5">
            <a:extLst>
              <a:ext uri="{FF2B5EF4-FFF2-40B4-BE49-F238E27FC236}">
                <a16:creationId xmlns:a16="http://schemas.microsoft.com/office/drawing/2014/main" id="{575270C0-D81B-0EA9-5F71-AFA9CD47B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0" y="115888"/>
            <a:ext cx="3851275" cy="6656387"/>
          </a:xfrm>
          <a:prstGeom prst="cloudCallout">
            <a:avLst>
              <a:gd name="adj1" fmla="val -69634"/>
              <a:gd name="adj2" fmla="val 3333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                           </a:t>
            </a:r>
            <a:r>
              <a:rPr lang="hu-HU" altLang="hu-HU" sz="1400"/>
              <a:t>                      </a:t>
            </a:r>
          </a:p>
        </p:txBody>
      </p:sp>
      <p:sp>
        <p:nvSpPr>
          <p:cNvPr id="29699" name="Line 3">
            <a:extLst>
              <a:ext uri="{FF2B5EF4-FFF2-40B4-BE49-F238E27FC236}">
                <a16:creationId xmlns:a16="http://schemas.microsoft.com/office/drawing/2014/main" id="{52572B61-1F6F-1AB3-003C-F8C5DD209A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981075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9700" name="Line 4">
            <a:extLst>
              <a:ext uri="{FF2B5EF4-FFF2-40B4-BE49-F238E27FC236}">
                <a16:creationId xmlns:a16="http://schemas.microsoft.com/office/drawing/2014/main" id="{A2B716FF-CDB2-1DA9-BF70-C11B591A8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675" y="2565400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9701" name="Line 5">
            <a:extLst>
              <a:ext uri="{FF2B5EF4-FFF2-40B4-BE49-F238E27FC236}">
                <a16:creationId xmlns:a16="http://schemas.microsoft.com/office/drawing/2014/main" id="{A6DED957-7DCB-E7B1-0D60-7AE99EFE6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4437063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9702" name="Line 6">
            <a:extLst>
              <a:ext uri="{FF2B5EF4-FFF2-40B4-BE49-F238E27FC236}">
                <a16:creationId xmlns:a16="http://schemas.microsoft.com/office/drawing/2014/main" id="{FAE91A98-5EA7-41C1-0169-B0F035B4D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5" y="9810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9703" name="Line 7">
            <a:extLst>
              <a:ext uri="{FF2B5EF4-FFF2-40B4-BE49-F238E27FC236}">
                <a16:creationId xmlns:a16="http://schemas.microsoft.com/office/drawing/2014/main" id="{9F5CC612-6A25-E0C6-70EC-A4A881603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5" y="2565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9704" name="Line 8">
            <a:extLst>
              <a:ext uri="{FF2B5EF4-FFF2-40B4-BE49-F238E27FC236}">
                <a16:creationId xmlns:a16="http://schemas.microsoft.com/office/drawing/2014/main" id="{7087FF2B-9CDB-EFBF-99C5-71D6A83C1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5" y="44370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1298607D-E65A-69A1-B162-17CDEF5C3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8" y="620713"/>
            <a:ext cx="155733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Central bank 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6DA3A63A-C26E-ACCD-22D8-D601C1D34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0550" y="2133600"/>
            <a:ext cx="20955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Commercial banks</a:t>
            </a:r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D1A8A60E-057B-8F72-4AA7-6634AC7BC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4005263"/>
            <a:ext cx="192881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Non bank agents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CDB44C98-5DEB-7F23-15D0-BE37D6A81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4437063"/>
            <a:ext cx="792163" cy="79216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Debt</a:t>
            </a:r>
          </a:p>
        </p:txBody>
      </p:sp>
      <p:sp>
        <p:nvSpPr>
          <p:cNvPr id="20495" name="Rectangle 17">
            <a:extLst>
              <a:ext uri="{FF2B5EF4-FFF2-40B4-BE49-F238E27FC236}">
                <a16:creationId xmlns:a16="http://schemas.microsoft.com/office/drawing/2014/main" id="{2A14E6B5-8130-37CD-E3A6-FEFC3A664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2565400"/>
            <a:ext cx="792163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LB</a:t>
            </a:r>
          </a:p>
        </p:txBody>
      </p:sp>
      <p:sp>
        <p:nvSpPr>
          <p:cNvPr id="20500" name="Rectangle 20">
            <a:extLst>
              <a:ext uri="{FF2B5EF4-FFF2-40B4-BE49-F238E27FC236}">
                <a16:creationId xmlns:a16="http://schemas.microsoft.com/office/drawing/2014/main" id="{D2DB2B56-1BC8-CA9B-D5B5-1553AEE73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981075"/>
            <a:ext cx="792162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CB loan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(claim)</a:t>
            </a:r>
          </a:p>
        </p:txBody>
      </p:sp>
      <p:sp>
        <p:nvSpPr>
          <p:cNvPr id="20501" name="Rectangle 21">
            <a:extLst>
              <a:ext uri="{FF2B5EF4-FFF2-40B4-BE49-F238E27FC236}">
                <a16:creationId xmlns:a16="http://schemas.microsoft.com/office/drawing/2014/main" id="{23220847-AAAC-0B4A-BBCB-8C6841E7F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3357563"/>
            <a:ext cx="792163" cy="366712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CB loan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(debt)</a:t>
            </a:r>
          </a:p>
        </p:txBody>
      </p:sp>
      <p:sp>
        <p:nvSpPr>
          <p:cNvPr id="29712" name="Rectangle 28">
            <a:extLst>
              <a:ext uri="{FF2B5EF4-FFF2-40B4-BE49-F238E27FC236}">
                <a16:creationId xmlns:a16="http://schemas.microsoft.com/office/drawing/2014/main" id="{279CA223-6CF0-614D-2BAE-1DF11BC69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257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sp>
        <p:nvSpPr>
          <p:cNvPr id="29713" name="Rectangle 32">
            <a:extLst>
              <a:ext uri="{FF2B5EF4-FFF2-40B4-BE49-F238E27FC236}">
                <a16:creationId xmlns:a16="http://schemas.microsoft.com/office/drawing/2014/main" id="{464CAE39-EAA8-D4E7-6B38-C668B4D02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4006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sp>
        <p:nvSpPr>
          <p:cNvPr id="36" name="Rectangle 137">
            <a:extLst>
              <a:ext uri="{FF2B5EF4-FFF2-40B4-BE49-F238E27FC236}">
                <a16:creationId xmlns:a16="http://schemas.microsoft.com/office/drawing/2014/main" id="{44BCE8BE-C5D7-89CB-2A40-137662693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2565400"/>
            <a:ext cx="792163" cy="79216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Claim</a:t>
            </a:r>
          </a:p>
        </p:txBody>
      </p:sp>
      <p:sp>
        <p:nvSpPr>
          <p:cNvPr id="37" name="Rectangle 135">
            <a:extLst>
              <a:ext uri="{FF2B5EF4-FFF2-40B4-BE49-F238E27FC236}">
                <a16:creationId xmlns:a16="http://schemas.microsoft.com/office/drawing/2014/main" id="{7ADD2B00-4307-5B73-2128-1E526405D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2565400"/>
            <a:ext cx="792163" cy="7921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Deposit</a:t>
            </a:r>
          </a:p>
        </p:txBody>
      </p:sp>
      <p:sp>
        <p:nvSpPr>
          <p:cNvPr id="40" name="Rectangle 136">
            <a:extLst>
              <a:ext uri="{FF2B5EF4-FFF2-40B4-BE49-F238E27FC236}">
                <a16:creationId xmlns:a16="http://schemas.microsoft.com/office/drawing/2014/main" id="{202E3ED5-CEDF-EF18-2873-67D098354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4437063"/>
            <a:ext cx="792162" cy="79216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Deposit</a:t>
            </a:r>
          </a:p>
        </p:txBody>
      </p:sp>
      <p:sp>
        <p:nvSpPr>
          <p:cNvPr id="41" name="Rectangle 135">
            <a:extLst>
              <a:ext uri="{FF2B5EF4-FFF2-40B4-BE49-F238E27FC236}">
                <a16:creationId xmlns:a16="http://schemas.microsoft.com/office/drawing/2014/main" id="{41C8613C-1A4B-E6E5-9F8F-2AC03A8EE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987425"/>
            <a:ext cx="792163" cy="354013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R</a:t>
            </a:r>
          </a:p>
        </p:txBody>
      </p:sp>
      <p:sp>
        <p:nvSpPr>
          <p:cNvPr id="44" name="Rectangle 135">
            <a:extLst>
              <a:ext uri="{FF2B5EF4-FFF2-40B4-BE49-F238E27FC236}">
                <a16:creationId xmlns:a16="http://schemas.microsoft.com/office/drawing/2014/main" id="{2525BC4D-83BE-9555-43E3-FB31F2D42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3368675"/>
            <a:ext cx="790575" cy="328613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R</a:t>
            </a:r>
          </a:p>
        </p:txBody>
      </p:sp>
      <p:sp>
        <p:nvSpPr>
          <p:cNvPr id="12" name="Bal oldali kapcsos zárójel 11">
            <a:extLst>
              <a:ext uri="{FF2B5EF4-FFF2-40B4-BE49-F238E27FC236}">
                <a16:creationId xmlns:a16="http://schemas.microsoft.com/office/drawing/2014/main" id="{A0079BA5-E9AD-5EEF-8106-5E59F43F2584}"/>
              </a:ext>
            </a:extLst>
          </p:cNvPr>
          <p:cNvSpPr/>
          <p:nvPr/>
        </p:nvSpPr>
        <p:spPr>
          <a:xfrm>
            <a:off x="3432175" y="804863"/>
            <a:ext cx="792163" cy="3200400"/>
          </a:xfrm>
          <a:prstGeom prst="leftBrace">
            <a:avLst>
              <a:gd name="adj1" fmla="val 8333"/>
              <a:gd name="adj2" fmla="val 507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/>
          </a:p>
        </p:txBody>
      </p:sp>
      <p:sp>
        <p:nvSpPr>
          <p:cNvPr id="29720" name="Dia számának helye 6">
            <a:extLst>
              <a:ext uri="{FF2B5EF4-FFF2-40B4-BE49-F238E27FC236}">
                <a16:creationId xmlns:a16="http://schemas.microsoft.com/office/drawing/2014/main" id="{99B68D77-F217-9FC0-C0B6-36528DBA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741223-7B55-4A9E-A7A3-C6FEE01D6465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hu-HU" altLang="hu-HU" sz="1400"/>
          </a:p>
        </p:txBody>
      </p:sp>
      <p:pic>
        <p:nvPicPr>
          <p:cNvPr id="29721" name="Picture 4" descr="maestro">
            <a:extLst>
              <a:ext uri="{FF2B5EF4-FFF2-40B4-BE49-F238E27FC236}">
                <a16:creationId xmlns:a16="http://schemas.microsoft.com/office/drawing/2014/main" id="{CF53AE8B-764B-5A6A-5C51-E964748E0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5589588"/>
            <a:ext cx="76200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722" name="Szövegdoboz 6">
            <a:extLst>
              <a:ext uri="{FF2B5EF4-FFF2-40B4-BE49-F238E27FC236}">
                <a16:creationId xmlns:a16="http://schemas.microsoft.com/office/drawing/2014/main" id="{45A4CC5F-6FED-C9AE-36DB-BE8F589F4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9850" y="454442"/>
            <a:ext cx="42941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b="1" dirty="0"/>
              <a:t>AND NOT DEPOSITS MAKE LOANS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b="1" dirty="0"/>
              <a:t>(</a:t>
            </a:r>
            <a:r>
              <a:rPr lang="hu-HU" altLang="hu-HU" sz="1800" b="1" dirty="0" err="1"/>
              <a:t>money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multiplier</a:t>
            </a:r>
            <a:r>
              <a:rPr lang="hu-HU" altLang="hu-HU" sz="1800" b="1" dirty="0"/>
              <a:t>)</a:t>
            </a:r>
          </a:p>
        </p:txBody>
      </p:sp>
      <p:sp>
        <p:nvSpPr>
          <p:cNvPr id="29724" name="Téglalap 1">
            <a:extLst>
              <a:ext uri="{FF2B5EF4-FFF2-40B4-BE49-F238E27FC236}">
                <a16:creationId xmlns:a16="http://schemas.microsoft.com/office/drawing/2014/main" id="{F5E291F4-1DD3-1959-0AE3-9459B6B60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270719"/>
            <a:ext cx="2390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(standard </a:t>
            </a:r>
            <a:r>
              <a:rPr lang="hu-HU" altLang="hu-HU" sz="1800" dirty="0" err="1"/>
              <a:t>explication</a:t>
            </a:r>
            <a:r>
              <a:rPr lang="hu-HU" altLang="hu-HU" sz="1800" dirty="0"/>
              <a:t>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Cash </a:t>
            </a:r>
            <a:r>
              <a:rPr lang="hu-HU" altLang="hu-HU" sz="1800" dirty="0" err="1"/>
              <a:t>simplified</a:t>
            </a:r>
            <a:r>
              <a:rPr lang="hu-HU" altLang="hu-HU" sz="1800" dirty="0"/>
              <a:t> </a:t>
            </a:r>
            <a:r>
              <a:rPr lang="hu-HU" altLang="hu-HU" sz="1800" dirty="0" err="1"/>
              <a:t>away</a:t>
            </a:r>
            <a:endParaRPr lang="hu-HU" altLang="hu-HU" sz="1800" dirty="0"/>
          </a:p>
        </p:txBody>
      </p:sp>
      <p:sp>
        <p:nvSpPr>
          <p:cNvPr id="33" name="Szövegdoboz 6">
            <a:extLst>
              <a:ext uri="{FF2B5EF4-FFF2-40B4-BE49-F238E27FC236}">
                <a16:creationId xmlns:a16="http://schemas.microsoft.com/office/drawing/2014/main" id="{BB5691BA-8511-E716-E438-816448A08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6550" y="5092700"/>
            <a:ext cx="2181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2400" b="1" dirty="0"/>
              <a:t>BECAUSE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D5CBF533-7BA5-BB88-155E-5CF190487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131" y="-11662"/>
            <a:ext cx="684076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3.3.2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Evolution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of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monetary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systems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: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economic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analysis</a:t>
            </a: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20495" grpId="0" animBg="1" autoUpdateAnimBg="0"/>
      <p:bldP spid="20500" grpId="0" animBg="1" autoUpdateAnimBg="0"/>
      <p:bldP spid="20501" grpId="0" animBg="1" autoUpdateAnimBg="0"/>
      <p:bldP spid="36" grpId="0" animBg="1" autoUpdateAnimBg="0"/>
      <p:bldP spid="37" grpId="0" animBg="1" autoUpdateAnimBg="0"/>
      <p:bldP spid="40" grpId="0" animBg="1" autoUpdateAnimBg="0"/>
      <p:bldP spid="41" grpId="0" animBg="1" autoUpdateAnimBg="0"/>
      <p:bldP spid="44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6">
            <a:extLst>
              <a:ext uri="{FF2B5EF4-FFF2-40B4-BE49-F238E27FC236}">
                <a16:creationId xmlns:a16="http://schemas.microsoft.com/office/drawing/2014/main" id="{38EF13CB-8162-73EE-C2EE-505190F65FB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95119" y="1180306"/>
            <a:ext cx="3525838" cy="5578475"/>
          </a:xfrm>
          <a:prstGeom prst="ellipse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hu-HU" altLang="hu-HU" sz="1800"/>
          </a:p>
        </p:txBody>
      </p:sp>
      <p:sp>
        <p:nvSpPr>
          <p:cNvPr id="31747" name="Line 3">
            <a:extLst>
              <a:ext uri="{FF2B5EF4-FFF2-40B4-BE49-F238E27FC236}">
                <a16:creationId xmlns:a16="http://schemas.microsoft.com/office/drawing/2014/main" id="{71E2AD00-2D0E-FBE7-A97B-727924D6E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7888" y="2617788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748" name="Line 4">
            <a:extLst>
              <a:ext uri="{FF2B5EF4-FFF2-40B4-BE49-F238E27FC236}">
                <a16:creationId xmlns:a16="http://schemas.microsoft.com/office/drawing/2014/main" id="{AC9A1B4F-EFE3-D496-CD69-F97DBFD862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7938" y="2565400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1FDD42AC-EDB0-53AB-37C3-F8E31A4F6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8" y="4437063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750" name="Line 6">
            <a:extLst>
              <a:ext uri="{FF2B5EF4-FFF2-40B4-BE49-F238E27FC236}">
                <a16:creationId xmlns:a16="http://schemas.microsoft.com/office/drawing/2014/main" id="{07DC1438-5E50-CF71-B033-ED2AA0A4E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275" y="261778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751" name="Line 7">
            <a:extLst>
              <a:ext uri="{FF2B5EF4-FFF2-40B4-BE49-F238E27FC236}">
                <a16:creationId xmlns:a16="http://schemas.microsoft.com/office/drawing/2014/main" id="{1A874EAA-8001-DEBC-EA87-5E64ED022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565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752" name="Line 8">
            <a:extLst>
              <a:ext uri="{FF2B5EF4-FFF2-40B4-BE49-F238E27FC236}">
                <a16:creationId xmlns:a16="http://schemas.microsoft.com/office/drawing/2014/main" id="{F43E254D-B352-CC60-6A32-ED844F8174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5275" y="443706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753" name="Text Box 9">
            <a:extLst>
              <a:ext uri="{FF2B5EF4-FFF2-40B4-BE49-F238E27FC236}">
                <a16:creationId xmlns:a16="http://schemas.microsoft.com/office/drawing/2014/main" id="{7059DB56-B780-4AB1-10ED-FCB12F4AE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133600"/>
            <a:ext cx="23526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Commercial bank (A)</a:t>
            </a:r>
          </a:p>
        </p:txBody>
      </p:sp>
      <p:sp>
        <p:nvSpPr>
          <p:cNvPr id="31754" name="Text Box 10">
            <a:extLst>
              <a:ext uri="{FF2B5EF4-FFF2-40B4-BE49-F238E27FC236}">
                <a16:creationId xmlns:a16="http://schemas.microsoft.com/office/drawing/2014/main" id="{D158D16B-63D4-5DD3-2171-085C70AC6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0" y="2133600"/>
            <a:ext cx="23526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Commercial bank (B)</a:t>
            </a:r>
          </a:p>
        </p:txBody>
      </p:sp>
      <p:sp>
        <p:nvSpPr>
          <p:cNvPr id="31755" name="Text Box 11">
            <a:extLst>
              <a:ext uri="{FF2B5EF4-FFF2-40B4-BE49-F238E27FC236}">
                <a16:creationId xmlns:a16="http://schemas.microsoft.com/office/drawing/2014/main" id="{925E2455-47A9-BABB-E1C2-F930EE487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4005263"/>
            <a:ext cx="219868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Non-bank agent (B)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7B43D417-004C-8B6B-7DF5-FFC1AF685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5" y="4437063"/>
            <a:ext cx="792163" cy="79216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debt</a:t>
            </a:r>
          </a:p>
        </p:txBody>
      </p:sp>
      <p:sp>
        <p:nvSpPr>
          <p:cNvPr id="20495" name="Rectangle 17">
            <a:extLst>
              <a:ext uri="{FF2B5EF4-FFF2-40B4-BE49-F238E27FC236}">
                <a16:creationId xmlns:a16="http://schemas.microsoft.com/office/drawing/2014/main" id="{442F5532-522C-1440-A40F-073301E04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65400"/>
            <a:ext cx="792163" cy="431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LB</a:t>
            </a:r>
          </a:p>
        </p:txBody>
      </p:sp>
      <p:sp>
        <p:nvSpPr>
          <p:cNvPr id="20500" name="Rectangle 20">
            <a:extLst>
              <a:ext uri="{FF2B5EF4-FFF2-40B4-BE49-F238E27FC236}">
                <a16:creationId xmlns:a16="http://schemas.microsoft.com/office/drawing/2014/main" id="{63565F92-B341-97F7-5FCD-112AFBC8C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2635250"/>
            <a:ext cx="1584325" cy="325438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claim on Bank (B)</a:t>
            </a:r>
          </a:p>
        </p:txBody>
      </p:sp>
      <p:sp>
        <p:nvSpPr>
          <p:cNvPr id="31759" name="Rectangle 28">
            <a:extLst>
              <a:ext uri="{FF2B5EF4-FFF2-40B4-BE49-F238E27FC236}">
                <a16:creationId xmlns:a16="http://schemas.microsoft.com/office/drawing/2014/main" id="{BF296AE2-AA30-AF17-36C2-E34AEDA3D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257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sp>
        <p:nvSpPr>
          <p:cNvPr id="31760" name="Rectangle 32">
            <a:extLst>
              <a:ext uri="{FF2B5EF4-FFF2-40B4-BE49-F238E27FC236}">
                <a16:creationId xmlns:a16="http://schemas.microsoft.com/office/drawing/2014/main" id="{E7FF5E2D-F71F-E37A-09B1-44F6F133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6546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sp>
        <p:nvSpPr>
          <p:cNvPr id="36" name="Rectangle 137">
            <a:extLst>
              <a:ext uri="{FF2B5EF4-FFF2-40B4-BE49-F238E27FC236}">
                <a16:creationId xmlns:a16="http://schemas.microsoft.com/office/drawing/2014/main" id="{C996762A-41A6-B616-6AC2-3DE038DA3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838" y="2565400"/>
            <a:ext cx="792162" cy="79216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claim</a:t>
            </a:r>
          </a:p>
        </p:txBody>
      </p:sp>
      <p:sp>
        <p:nvSpPr>
          <p:cNvPr id="37" name="Rectangle 135">
            <a:extLst>
              <a:ext uri="{FF2B5EF4-FFF2-40B4-BE49-F238E27FC236}">
                <a16:creationId xmlns:a16="http://schemas.microsoft.com/office/drawing/2014/main" id="{4339A44B-90D7-72AF-C3B3-E880BFCC4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565400"/>
            <a:ext cx="792163" cy="7921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</a:t>
            </a:r>
          </a:p>
        </p:txBody>
      </p:sp>
      <p:sp>
        <p:nvSpPr>
          <p:cNvPr id="40" name="Rectangle 136">
            <a:extLst>
              <a:ext uri="{FF2B5EF4-FFF2-40B4-BE49-F238E27FC236}">
                <a16:creationId xmlns:a16="http://schemas.microsoft.com/office/drawing/2014/main" id="{6AD09682-4C67-6456-DA70-62E8F0CEC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638" y="4448175"/>
            <a:ext cx="792162" cy="79216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</a:t>
            </a:r>
          </a:p>
        </p:txBody>
      </p:sp>
      <p:sp>
        <p:nvSpPr>
          <p:cNvPr id="41" name="Rectangle 135">
            <a:extLst>
              <a:ext uri="{FF2B5EF4-FFF2-40B4-BE49-F238E27FC236}">
                <a16:creationId xmlns:a16="http://schemas.microsoft.com/office/drawing/2014/main" id="{DC07B8A3-67D0-D32C-E4E4-911ED8643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2632075"/>
            <a:ext cx="792163" cy="325438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</a:t>
            </a:r>
          </a:p>
        </p:txBody>
      </p:sp>
      <p:sp>
        <p:nvSpPr>
          <p:cNvPr id="44" name="Rectangle 135">
            <a:extLst>
              <a:ext uri="{FF2B5EF4-FFF2-40B4-BE49-F238E27FC236}">
                <a16:creationId xmlns:a16="http://schemas.microsoft.com/office/drawing/2014/main" id="{300B31F9-574C-F7DA-470E-D8F22FD68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100" y="4443413"/>
            <a:ext cx="790575" cy="328612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</a:t>
            </a:r>
          </a:p>
        </p:txBody>
      </p:sp>
      <p:sp>
        <p:nvSpPr>
          <p:cNvPr id="31766" name="Dia számának helye 6">
            <a:extLst>
              <a:ext uri="{FF2B5EF4-FFF2-40B4-BE49-F238E27FC236}">
                <a16:creationId xmlns:a16="http://schemas.microsoft.com/office/drawing/2014/main" id="{AC4F41C3-B750-567C-BD90-B7D9BCD6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14F76F-EFCF-4495-BCC9-CB303222E154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hu-HU" altLang="hu-HU" sz="1400"/>
          </a:p>
        </p:txBody>
      </p:sp>
      <p:pic>
        <p:nvPicPr>
          <p:cNvPr id="31767" name="Picture 4" descr="maestro">
            <a:extLst>
              <a:ext uri="{FF2B5EF4-FFF2-40B4-BE49-F238E27FC236}">
                <a16:creationId xmlns:a16="http://schemas.microsoft.com/office/drawing/2014/main" id="{15888B8F-58E2-D6A7-624C-D7B00C4A0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5589588"/>
            <a:ext cx="76200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768" name="Szövegdoboz 6">
            <a:extLst>
              <a:ext uri="{FF2B5EF4-FFF2-40B4-BE49-F238E27FC236}">
                <a16:creationId xmlns:a16="http://schemas.microsoft.com/office/drawing/2014/main" id="{823A72E4-566D-E7AC-AEE9-D16484EA2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350" y="519113"/>
            <a:ext cx="4538663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b="1"/>
              <a:t>Clearing (settlement of mutual debts) is possible </a:t>
            </a:r>
            <a:r>
              <a:rPr lang="hu-HU" altLang="hu-HU" sz="1800" b="1" u="sng"/>
              <a:t>in principle without reserves </a:t>
            </a:r>
            <a:r>
              <a:rPr lang="hu-HU" altLang="hu-HU" sz="1800" b="1"/>
              <a:t>among commercial banks!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b="1"/>
              <a:t>NO NEED FOR RESERVES BEFORHAND TO CREATE MONEY</a:t>
            </a:r>
          </a:p>
        </p:txBody>
      </p:sp>
      <p:sp>
        <p:nvSpPr>
          <p:cNvPr id="31769" name="Text Box 11">
            <a:extLst>
              <a:ext uri="{FF2B5EF4-FFF2-40B4-BE49-F238E27FC236}">
                <a16:creationId xmlns:a16="http://schemas.microsoft.com/office/drawing/2014/main" id="{E07C6ED3-D689-2003-4805-1D01FD681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75" y="4005263"/>
            <a:ext cx="219868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Non-bank agent (A)</a:t>
            </a:r>
          </a:p>
        </p:txBody>
      </p:sp>
      <p:sp>
        <p:nvSpPr>
          <p:cNvPr id="31770" name="Text Box 11">
            <a:extLst>
              <a:ext uri="{FF2B5EF4-FFF2-40B4-BE49-F238E27FC236}">
                <a16:creationId xmlns:a16="http://schemas.microsoft.com/office/drawing/2014/main" id="{0F1B67CF-E578-DF23-B16F-87F2BA474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995738"/>
            <a:ext cx="2249487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Non-bank agent (B’)</a:t>
            </a:r>
          </a:p>
        </p:txBody>
      </p:sp>
      <p:sp>
        <p:nvSpPr>
          <p:cNvPr id="20501" name="Rectangle 21">
            <a:extLst>
              <a:ext uri="{FF2B5EF4-FFF2-40B4-BE49-F238E27FC236}">
                <a16:creationId xmlns:a16="http://schemas.microsoft.com/office/drawing/2014/main" id="{C4B95884-5C16-6506-A480-F2A754683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538" y="3068638"/>
            <a:ext cx="1868487" cy="295275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Debt to bank (A)</a:t>
            </a:r>
          </a:p>
        </p:txBody>
      </p:sp>
      <p:sp>
        <p:nvSpPr>
          <p:cNvPr id="32" name="Rectangle 136">
            <a:extLst>
              <a:ext uri="{FF2B5EF4-FFF2-40B4-BE49-F238E27FC236}">
                <a16:creationId xmlns:a16="http://schemas.microsoft.com/office/drawing/2014/main" id="{75F76007-D667-45A4-15EC-DF3495AC1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4437063"/>
            <a:ext cx="792162" cy="482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</a:t>
            </a:r>
          </a:p>
        </p:txBody>
      </p:sp>
      <p:sp>
        <p:nvSpPr>
          <p:cNvPr id="34" name="Rectangle 136">
            <a:extLst>
              <a:ext uri="{FF2B5EF4-FFF2-40B4-BE49-F238E27FC236}">
                <a16:creationId xmlns:a16="http://schemas.microsoft.com/office/drawing/2014/main" id="{1C76E261-3218-5CC9-B734-4FB939A4E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2578100"/>
            <a:ext cx="792163" cy="482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</a:t>
            </a:r>
          </a:p>
        </p:txBody>
      </p:sp>
      <p:sp>
        <p:nvSpPr>
          <p:cNvPr id="31774" name="Line 6">
            <a:extLst>
              <a:ext uri="{FF2B5EF4-FFF2-40B4-BE49-F238E27FC236}">
                <a16:creationId xmlns:a16="http://schemas.microsoft.com/office/drawing/2014/main" id="{DC41F9BA-C4EC-D60A-D301-7B24BFB35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9263" y="444341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775" name="Line 6">
            <a:extLst>
              <a:ext uri="{FF2B5EF4-FFF2-40B4-BE49-F238E27FC236}">
                <a16:creationId xmlns:a16="http://schemas.microsoft.com/office/drawing/2014/main" id="{6D2956B8-7E72-5AF8-C099-1D987A332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2850" y="4481513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776" name="Line 5">
            <a:extLst>
              <a:ext uri="{FF2B5EF4-FFF2-40B4-BE49-F238E27FC236}">
                <a16:creationId xmlns:a16="http://schemas.microsoft.com/office/drawing/2014/main" id="{27BF72FD-F127-BDE1-EBCE-E34AB5758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2725" y="4481513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777" name="Line 5">
            <a:extLst>
              <a:ext uri="{FF2B5EF4-FFF2-40B4-BE49-F238E27FC236}">
                <a16:creationId xmlns:a16="http://schemas.microsoft.com/office/drawing/2014/main" id="{B5823B9D-8289-F0E8-BFF4-CCD5BE36D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3263" y="4437063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FAE7B335-2C23-83BF-0E01-7F688A8DE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673100"/>
            <a:ext cx="4924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hu-HU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Agent (B) takes a loan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hu-HU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and transfers 100 $ to agent (A).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hu-HU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Afterwards, agent (A) transfers 100$ to agent (B’).</a:t>
            </a:r>
          </a:p>
        </p:txBody>
      </p:sp>
      <p:sp>
        <p:nvSpPr>
          <p:cNvPr id="43" name="Rectangle 135">
            <a:extLst>
              <a:ext uri="{FF2B5EF4-FFF2-40B4-BE49-F238E27FC236}">
                <a16:creationId xmlns:a16="http://schemas.microsoft.com/office/drawing/2014/main" id="{BF382BAD-348A-BDFC-2F6F-B75A4A79D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163" y="4508500"/>
            <a:ext cx="792162" cy="325438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</a:t>
            </a:r>
          </a:p>
        </p:txBody>
      </p:sp>
      <p:sp>
        <p:nvSpPr>
          <p:cNvPr id="45" name="Rectangle 21">
            <a:extLst>
              <a:ext uri="{FF2B5EF4-FFF2-40B4-BE49-F238E27FC236}">
                <a16:creationId xmlns:a16="http://schemas.microsoft.com/office/drawing/2014/main" id="{479DC17D-3076-12E7-5D31-497DFD444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0563" y="2646363"/>
            <a:ext cx="1673225" cy="288925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Debt to Bank (B)</a:t>
            </a:r>
          </a:p>
        </p:txBody>
      </p:sp>
      <p:sp>
        <p:nvSpPr>
          <p:cNvPr id="46" name="Rectangle 20">
            <a:extLst>
              <a:ext uri="{FF2B5EF4-FFF2-40B4-BE49-F238E27FC236}">
                <a16:creationId xmlns:a16="http://schemas.microsoft.com/office/drawing/2014/main" id="{D6BA47BA-0CDC-68AC-2F27-1F7F0C91B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3" y="3357563"/>
            <a:ext cx="1584325" cy="32543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/>
              <a:t>Claim on bank (A)</a:t>
            </a:r>
          </a:p>
        </p:txBody>
      </p:sp>
      <p:sp>
        <p:nvSpPr>
          <p:cNvPr id="47" name="Rectangle 135">
            <a:extLst>
              <a:ext uri="{FF2B5EF4-FFF2-40B4-BE49-F238E27FC236}">
                <a16:creationId xmlns:a16="http://schemas.microsoft.com/office/drawing/2014/main" id="{76843A93-4C45-94CE-15A4-52FEA7E69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538" y="3368675"/>
            <a:ext cx="792162" cy="325438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</a:t>
            </a:r>
          </a:p>
        </p:txBody>
      </p:sp>
      <p:sp>
        <p:nvSpPr>
          <p:cNvPr id="48" name="Rectangle 135">
            <a:extLst>
              <a:ext uri="{FF2B5EF4-FFF2-40B4-BE49-F238E27FC236}">
                <a16:creationId xmlns:a16="http://schemas.microsoft.com/office/drawing/2014/main" id="{38CB8C4A-A697-C7BD-8E8C-E291DFB03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032125"/>
            <a:ext cx="792163" cy="325438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D</a:t>
            </a:r>
          </a:p>
        </p:txBody>
      </p:sp>
      <p:sp>
        <p:nvSpPr>
          <p:cNvPr id="31784" name="Text Box 9">
            <a:extLst>
              <a:ext uri="{FF2B5EF4-FFF2-40B4-BE49-F238E27FC236}">
                <a16:creationId xmlns:a16="http://schemas.microsoft.com/office/drawing/2014/main" id="{E991615E-7F78-DD23-DE74-13CB347DC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0" y="788988"/>
            <a:ext cx="1557338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Central bank </a:t>
            </a:r>
          </a:p>
        </p:txBody>
      </p:sp>
      <p:sp>
        <p:nvSpPr>
          <p:cNvPr id="31785" name="Line 6">
            <a:extLst>
              <a:ext uri="{FF2B5EF4-FFF2-40B4-BE49-F238E27FC236}">
                <a16:creationId xmlns:a16="http://schemas.microsoft.com/office/drawing/2014/main" id="{76CF1A8F-FC69-9DD5-0BF3-6E814C2AA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100" y="1125538"/>
            <a:ext cx="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1786" name="Line 3">
            <a:extLst>
              <a:ext uri="{FF2B5EF4-FFF2-40B4-BE49-F238E27FC236}">
                <a16:creationId xmlns:a16="http://schemas.microsoft.com/office/drawing/2014/main" id="{12FF98DD-4498-505F-D974-D52B7490D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700" y="1125538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7" name="Oval 6">
            <a:extLst>
              <a:ext uri="{FF2B5EF4-FFF2-40B4-BE49-F238E27FC236}">
                <a16:creationId xmlns:a16="http://schemas.microsoft.com/office/drawing/2014/main" id="{5979EBAE-4AD7-8595-B29E-D602481B4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50" y="1844675"/>
            <a:ext cx="2771775" cy="3644900"/>
          </a:xfrm>
          <a:prstGeom prst="ellipse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hu-HU" altLang="hu-HU" sz="1800"/>
          </a:p>
        </p:txBody>
      </p:sp>
      <p:sp>
        <p:nvSpPr>
          <p:cNvPr id="3" name="Szövegdoboz 6">
            <a:extLst>
              <a:ext uri="{FF2B5EF4-FFF2-40B4-BE49-F238E27FC236}">
                <a16:creationId xmlns:a16="http://schemas.microsoft.com/office/drawing/2014/main" id="{A0A796E1-CD9C-5626-D802-767203A8F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11" y="332656"/>
            <a:ext cx="16668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b="1" dirty="0"/>
              <a:t>BECAUSE (1)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8775E24-9EDE-B1DF-A820-9E8304B8E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3131" y="-11662"/>
            <a:ext cx="684076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3.3.2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Evolution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of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monetary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systems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: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economic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analysis</a:t>
            </a: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20495" grpId="0" animBg="1" autoUpdateAnimBg="0"/>
      <p:bldP spid="20500" grpId="0" animBg="1" autoUpdateAnimBg="0"/>
      <p:bldP spid="20500" grpId="1" animBg="1"/>
      <p:bldP spid="36" grpId="0" animBg="1" autoUpdateAnimBg="0"/>
      <p:bldP spid="37" grpId="0" animBg="1" autoUpdateAnimBg="0"/>
      <p:bldP spid="37" grpId="1" animBg="1"/>
      <p:bldP spid="40" grpId="0" animBg="1" autoUpdateAnimBg="0"/>
      <p:bldP spid="40" grpId="1" animBg="1"/>
      <p:bldP spid="41" grpId="0" animBg="1" autoUpdateAnimBg="0"/>
      <p:bldP spid="41" grpId="1" animBg="1"/>
      <p:bldP spid="44" grpId="0" animBg="1" autoUpdateAnimBg="0"/>
      <p:bldP spid="44" grpId="1" animBg="1"/>
      <p:bldP spid="20501" grpId="0" animBg="1" autoUpdateAnimBg="0"/>
      <p:bldP spid="20501" grpId="1" animBg="1"/>
      <p:bldP spid="32" grpId="0" animBg="1" autoUpdateAnimBg="0"/>
      <p:bldP spid="34" grpId="0" animBg="1" autoUpdateAnimBg="0"/>
      <p:bldP spid="43" grpId="0" animBg="1"/>
      <p:bldP spid="45" grpId="0" animBg="1" autoUpdateAnimBg="0"/>
      <p:bldP spid="45" grpId="1" animBg="1"/>
      <p:bldP spid="46" grpId="0" animBg="1" autoUpdateAnimBg="0"/>
      <p:bldP spid="46" grpId="1" animBg="1"/>
      <p:bldP spid="47" grpId="0" animBg="1"/>
      <p:bldP spid="47" grpId="1" animBg="1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898BB-2078-22C9-0F50-B93BE2510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ia számának helye 1">
            <a:extLst>
              <a:ext uri="{FF2B5EF4-FFF2-40B4-BE49-F238E27FC236}">
                <a16:creationId xmlns:a16="http://schemas.microsoft.com/office/drawing/2014/main" id="{54748EAF-509E-57FC-E525-E201FE87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157CE1-ED3F-4AAC-B2C5-AE0970B3E40E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hu-HU" altLang="hu-HU" sz="1400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FDF2E13B-4B65-99BC-EA3D-5F1FD1673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57638"/>
            <a:ext cx="5364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u="sng"/>
              <a:t>B/ Lending again and again out of depositied coins …</a:t>
            </a:r>
          </a:p>
        </p:txBody>
      </p:sp>
      <p:sp>
        <p:nvSpPr>
          <p:cNvPr id="24599" name="Téglalap 9">
            <a:extLst>
              <a:ext uri="{FF2B5EF4-FFF2-40B4-BE49-F238E27FC236}">
                <a16:creationId xmlns:a16="http://schemas.microsoft.com/office/drawing/2014/main" id="{CD29B4D7-C5C4-CFA9-2C4F-B7FDD81DF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179" y="3538627"/>
            <a:ext cx="61943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1000$ </a:t>
            </a:r>
            <a:r>
              <a:rPr lang="hu-HU" altLang="hu-HU" sz="1600" dirty="0" err="1"/>
              <a:t>coins</a:t>
            </a:r>
            <a:r>
              <a:rPr lang="hu-HU" altLang="hu-HU" sz="1600" dirty="0"/>
              <a:t>, 10% </a:t>
            </a:r>
            <a:r>
              <a:rPr lang="hu-HU" altLang="hu-HU" sz="1600" dirty="0" err="1"/>
              <a:t>reserve</a:t>
            </a:r>
            <a:r>
              <a:rPr lang="hu-HU" altLang="hu-HU" sz="1600" dirty="0"/>
              <a:t> in </a:t>
            </a:r>
            <a:r>
              <a:rPr lang="hu-HU" altLang="hu-HU" sz="1600" dirty="0" err="1"/>
              <a:t>gold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coins</a:t>
            </a:r>
            <a:r>
              <a:rPr lang="hu-HU" altLang="hu-HU" sz="1600" dirty="0"/>
              <a:t>, 20% of </a:t>
            </a:r>
            <a:r>
              <a:rPr lang="hu-HU" altLang="hu-HU" sz="1600" dirty="0" err="1"/>
              <a:t>coins</a:t>
            </a:r>
            <a:r>
              <a:rPr lang="hu-HU" altLang="hu-HU" sz="1600" dirty="0"/>
              <a:t> is </a:t>
            </a:r>
            <a:r>
              <a:rPr lang="hu-HU" altLang="hu-HU" sz="1600" dirty="0" err="1"/>
              <a:t>deposited</a:t>
            </a:r>
            <a:endParaRPr lang="hu-HU" altLang="hu-HU" sz="1600" dirty="0"/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CD86D049-EF17-4488-E0D0-12DACF9302F3}"/>
              </a:ext>
            </a:extLst>
          </p:cNvPr>
          <p:cNvSpPr txBox="1"/>
          <p:nvPr/>
        </p:nvSpPr>
        <p:spPr>
          <a:xfrm>
            <a:off x="296863" y="5316538"/>
            <a:ext cx="1728787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hu-HU" sz="1600" dirty="0" err="1"/>
              <a:t>Claim</a:t>
            </a:r>
            <a:r>
              <a:rPr lang="hu-HU" sz="1600" dirty="0"/>
              <a:t> 1810$</a:t>
            </a:r>
          </a:p>
          <a:p>
            <a:pPr algn="ctr">
              <a:defRPr/>
            </a:pPr>
            <a:endParaRPr lang="hu-HU" sz="1600" dirty="0"/>
          </a:p>
        </p:txBody>
      </p:sp>
      <p:sp>
        <p:nvSpPr>
          <p:cNvPr id="24608" name="Szövegdoboz 49">
            <a:extLst>
              <a:ext uri="{FF2B5EF4-FFF2-40B4-BE49-F238E27FC236}">
                <a16:creationId xmlns:a16="http://schemas.microsoft.com/office/drawing/2014/main" id="{1A9DDF56-4FDB-5493-F2C0-064F4DEF1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9989" y="5445224"/>
            <a:ext cx="66376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=10+200*0,9+(200*0,9)*0,9+…                =10+180/(1-0,9)=1810$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         1st </a:t>
            </a:r>
            <a:r>
              <a:rPr lang="hu-HU" altLang="hu-HU" sz="1600" dirty="0" err="1"/>
              <a:t>loan</a:t>
            </a:r>
            <a:r>
              <a:rPr lang="hu-HU" altLang="hu-HU" sz="1600" dirty="0"/>
              <a:t>      2nd </a:t>
            </a:r>
            <a:r>
              <a:rPr lang="hu-HU" altLang="hu-HU" sz="1600" dirty="0" err="1"/>
              <a:t>loan</a:t>
            </a:r>
            <a:endParaRPr lang="hu-HU" altLang="hu-HU" sz="1600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F5227FF-6D42-82C8-DFEF-1D55FD81D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75" y="4077072"/>
            <a:ext cx="19383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/>
              <a:t>Multiplier effect</a:t>
            </a: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49A63184-326A-7F1E-F809-1E253C6F0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263" y="6155456"/>
            <a:ext cx="224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b="1"/>
              <a:t>1810% profit/year!!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115F3A1-B56F-F818-296E-5105C9C4A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4624388"/>
            <a:ext cx="890588" cy="5207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2000$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hu-HU" altLang="hu-HU" sz="1400" i="1">
                <a:latin typeface="Brush Script MT" panose="03060802040406070304" pitchFamily="66" charset="0"/>
                <a:cs typeface="Times New Roman" panose="02020603050405020304" pitchFamily="18" charset="0"/>
              </a:rPr>
              <a:t>Rotschild</a:t>
            </a:r>
            <a:endParaRPr lang="hu-HU" altLang="hu-HU" sz="1400"/>
          </a:p>
        </p:txBody>
      </p:sp>
      <p:sp>
        <p:nvSpPr>
          <p:cNvPr id="39" name="Szövegdoboz 49">
            <a:extLst>
              <a:ext uri="{FF2B5EF4-FFF2-40B4-BE49-F238E27FC236}">
                <a16:creationId xmlns:a16="http://schemas.microsoft.com/office/drawing/2014/main" id="{754CEF43-ECE0-B47E-0C81-184EF817D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4644425"/>
            <a:ext cx="61219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200 (1000*0,2) +200*0,9 +….                 =200/(1-0,9)=2000$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  1st </a:t>
            </a:r>
            <a:r>
              <a:rPr lang="hu-HU" altLang="hu-HU" sz="1600" dirty="0" err="1"/>
              <a:t>deposit</a:t>
            </a:r>
            <a:r>
              <a:rPr lang="hu-HU" altLang="hu-HU" sz="1600" dirty="0"/>
              <a:t> 2nd </a:t>
            </a:r>
            <a:r>
              <a:rPr lang="hu-HU" altLang="hu-HU" sz="1600" dirty="0" err="1"/>
              <a:t>deposit</a:t>
            </a:r>
            <a:r>
              <a:rPr lang="hu-HU" altLang="hu-HU" sz="1600" dirty="0"/>
              <a:t> („</a:t>
            </a:r>
            <a:r>
              <a:rPr lang="hu-HU" altLang="hu-HU" sz="1600" dirty="0" err="1"/>
              <a:t>replenish</a:t>
            </a:r>
            <a:r>
              <a:rPr lang="hu-HU" altLang="hu-HU" sz="1600" dirty="0"/>
              <a:t>” </a:t>
            </a:r>
            <a:r>
              <a:rPr lang="hu-HU" altLang="hu-HU" sz="1600" dirty="0" err="1"/>
              <a:t>to</a:t>
            </a:r>
            <a:r>
              <a:rPr lang="hu-HU" altLang="hu-HU" sz="1600" dirty="0"/>
              <a:t> 200)</a:t>
            </a:r>
          </a:p>
        </p:txBody>
      </p:sp>
      <p:sp>
        <p:nvSpPr>
          <p:cNvPr id="41" name="Szövegdoboz 13">
            <a:extLst>
              <a:ext uri="{FF2B5EF4-FFF2-40B4-BE49-F238E27FC236}">
                <a16:creationId xmlns:a16="http://schemas.microsoft.com/office/drawing/2014/main" id="{0E88029B-13C5-9344-8786-687C057E0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6227464"/>
            <a:ext cx="2647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=200+1991-2000=191</a:t>
            </a:r>
          </a:p>
        </p:txBody>
      </p:sp>
      <p:sp>
        <p:nvSpPr>
          <p:cNvPr id="42" name="Szövegdoboz 45">
            <a:extLst>
              <a:ext uri="{FF2B5EF4-FFF2-40B4-BE49-F238E27FC236}">
                <a16:creationId xmlns:a16="http://schemas.microsoft.com/office/drawing/2014/main" id="{18F93AE3-9A6F-1AE8-D1AF-CADD3CB27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259214"/>
            <a:ext cx="1619250" cy="3381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MONEY 191$</a:t>
            </a:r>
          </a:p>
        </p:txBody>
      </p:sp>
      <p:cxnSp>
        <p:nvCxnSpPr>
          <p:cNvPr id="43" name="Egyenes összekötő nyíllal 42">
            <a:extLst>
              <a:ext uri="{FF2B5EF4-FFF2-40B4-BE49-F238E27FC236}">
                <a16:creationId xmlns:a16="http://schemas.microsoft.com/office/drawing/2014/main" id="{75E0E430-7A69-1BCA-4E8C-4994CD9D35FE}"/>
              </a:ext>
            </a:extLst>
          </p:cNvPr>
          <p:cNvCxnSpPr/>
          <p:nvPr/>
        </p:nvCxnSpPr>
        <p:spPr>
          <a:xfrm>
            <a:off x="1058863" y="4624388"/>
            <a:ext cx="0" cy="61118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zövegdoboz 42">
            <a:extLst>
              <a:ext uri="{FF2B5EF4-FFF2-40B4-BE49-F238E27FC236}">
                <a16:creationId xmlns:a16="http://schemas.microsoft.com/office/drawing/2014/main" id="{EDA83F69-E4E2-827F-88AD-DD057E153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4292600"/>
            <a:ext cx="1085850" cy="2809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MONEY 10$</a:t>
            </a:r>
          </a:p>
        </p:txBody>
      </p:sp>
      <p:cxnSp>
        <p:nvCxnSpPr>
          <p:cNvPr id="47" name="Egyenes összekötő nyíllal 46">
            <a:extLst>
              <a:ext uri="{FF2B5EF4-FFF2-40B4-BE49-F238E27FC236}">
                <a16:creationId xmlns:a16="http://schemas.microsoft.com/office/drawing/2014/main" id="{0E3CE44C-FF57-86DB-DD84-60865EC3A63B}"/>
              </a:ext>
            </a:extLst>
          </p:cNvPr>
          <p:cNvCxnSpPr/>
          <p:nvPr/>
        </p:nvCxnSpPr>
        <p:spPr>
          <a:xfrm>
            <a:off x="1058863" y="5949280"/>
            <a:ext cx="0" cy="2524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49">
            <a:extLst>
              <a:ext uri="{FF2B5EF4-FFF2-40B4-BE49-F238E27FC236}">
                <a16:creationId xmlns:a16="http://schemas.microsoft.com/office/drawing/2014/main" id="{126D9D50-8363-AFB7-C2E0-FF821D27A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746" y="4340656"/>
            <a:ext cx="6761162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200$=20% </a:t>
            </a:r>
            <a:r>
              <a:rPr lang="en-US" altLang="hu-HU" sz="1600" dirty="0"/>
              <a:t>of all coins </a:t>
            </a:r>
            <a:r>
              <a:rPr lang="hu-HU" altLang="hu-HU" sz="1600" dirty="0"/>
              <a:t>deposit→10% </a:t>
            </a:r>
            <a:r>
              <a:rPr lang="hu-HU" altLang="hu-HU" sz="1600" dirty="0" err="1"/>
              <a:t>reserve</a:t>
            </a:r>
            <a:r>
              <a:rPr lang="hu-HU" altLang="hu-HU" sz="1600" dirty="0"/>
              <a:t>: 200/01=2000 </a:t>
            </a:r>
            <a:r>
              <a:rPr lang="hu-HU" altLang="hu-HU" sz="1600" dirty="0" err="1"/>
              <a:t>banknote</a:t>
            </a:r>
            <a:endParaRPr lang="hu-HU" altLang="hu-HU" sz="1600" dirty="0"/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CCD6878E-1B4F-FD4D-7097-134D95C46856}"/>
              </a:ext>
            </a:extLst>
          </p:cNvPr>
          <p:cNvCxnSpPr>
            <a:cxnSpLocks/>
          </p:cNvCxnSpPr>
          <p:nvPr/>
        </p:nvCxnSpPr>
        <p:spPr>
          <a:xfrm flipV="1">
            <a:off x="3317293" y="5211173"/>
            <a:ext cx="468313" cy="230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34693688-C33D-3C9F-0D26-A6028BC565F4}"/>
              </a:ext>
            </a:extLst>
          </p:cNvPr>
          <p:cNvCxnSpPr>
            <a:cxnSpLocks/>
          </p:cNvCxnSpPr>
          <p:nvPr/>
        </p:nvCxnSpPr>
        <p:spPr>
          <a:xfrm>
            <a:off x="3081338" y="5229200"/>
            <a:ext cx="0" cy="270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B740E508-7588-7FFB-349E-4F92DD2EA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0" y="44034"/>
            <a:ext cx="684076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3.3.2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Evolution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of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monetary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systems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: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economic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analysis</a:t>
            </a: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Szövegdoboz 49">
            <a:extLst>
              <a:ext uri="{FF2B5EF4-FFF2-40B4-BE49-F238E27FC236}">
                <a16:creationId xmlns:a16="http://schemas.microsoft.com/office/drawing/2014/main" id="{9FF70D25-0F40-ED0E-147F-44843414E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44" y="5178678"/>
            <a:ext cx="3210946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loan</a:t>
            </a:r>
            <a:r>
              <a:rPr lang="hu-HU" altLang="hu-HU" sz="1600" dirty="0"/>
              <a:t>=10(</a:t>
            </a:r>
            <a:r>
              <a:rPr lang="hu-HU" altLang="hu-HU" sz="1600" dirty="0" err="1"/>
              <a:t>initial</a:t>
            </a:r>
            <a:r>
              <a:rPr lang="hu-HU" altLang="hu-HU" sz="1600" dirty="0"/>
              <a:t>)+2000-0,1*2000</a:t>
            </a:r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E94B3270-62A2-0734-4823-36CDE427AE5C}"/>
              </a:ext>
            </a:extLst>
          </p:cNvPr>
          <p:cNvCxnSpPr>
            <a:cxnSpLocks/>
          </p:cNvCxnSpPr>
          <p:nvPr/>
        </p:nvCxnSpPr>
        <p:spPr>
          <a:xfrm>
            <a:off x="4140200" y="5229200"/>
            <a:ext cx="0" cy="270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zövegdoboz 6">
            <a:extLst>
              <a:ext uri="{FF2B5EF4-FFF2-40B4-BE49-F238E27FC236}">
                <a16:creationId xmlns:a16="http://schemas.microsoft.com/office/drawing/2014/main" id="{BD1DD30F-0D96-2AAE-5F72-43F7F341B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11" y="332656"/>
            <a:ext cx="16668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b="1" dirty="0"/>
              <a:t>BECAUSE (2)</a:t>
            </a:r>
          </a:p>
        </p:txBody>
      </p:sp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D039824A-DC2D-11B7-549A-CB4EE8057128}"/>
              </a:ext>
            </a:extLst>
          </p:cNvPr>
          <p:cNvSpPr/>
          <p:nvPr/>
        </p:nvSpPr>
        <p:spPr>
          <a:xfrm>
            <a:off x="2267744" y="4581128"/>
            <a:ext cx="1524000" cy="1581591"/>
          </a:xfrm>
          <a:custGeom>
            <a:avLst/>
            <a:gdLst>
              <a:gd name="connsiteX0" fmla="*/ 21772 w 1524000"/>
              <a:gd name="connsiteY0" fmla="*/ 3162 h 1581591"/>
              <a:gd name="connsiteX1" fmla="*/ 87086 w 1524000"/>
              <a:gd name="connsiteY1" fmla="*/ 24934 h 1581591"/>
              <a:gd name="connsiteX2" fmla="*/ 163286 w 1524000"/>
              <a:gd name="connsiteY2" fmla="*/ 35820 h 1581591"/>
              <a:gd name="connsiteX3" fmla="*/ 457200 w 1524000"/>
              <a:gd name="connsiteY3" fmla="*/ 57591 h 1581591"/>
              <a:gd name="connsiteX4" fmla="*/ 500743 w 1524000"/>
              <a:gd name="connsiteY4" fmla="*/ 68477 h 1581591"/>
              <a:gd name="connsiteX5" fmla="*/ 642258 w 1524000"/>
              <a:gd name="connsiteY5" fmla="*/ 90248 h 1581591"/>
              <a:gd name="connsiteX6" fmla="*/ 674915 w 1524000"/>
              <a:gd name="connsiteY6" fmla="*/ 112020 h 1581591"/>
              <a:gd name="connsiteX7" fmla="*/ 751115 w 1524000"/>
              <a:gd name="connsiteY7" fmla="*/ 122905 h 1581591"/>
              <a:gd name="connsiteX8" fmla="*/ 794658 w 1524000"/>
              <a:gd name="connsiteY8" fmla="*/ 133791 h 1581591"/>
              <a:gd name="connsiteX9" fmla="*/ 990600 w 1524000"/>
              <a:gd name="connsiteY9" fmla="*/ 122905 h 1581591"/>
              <a:gd name="connsiteX10" fmla="*/ 1066800 w 1524000"/>
              <a:gd name="connsiteY10" fmla="*/ 101134 h 1581591"/>
              <a:gd name="connsiteX11" fmla="*/ 1121229 w 1524000"/>
              <a:gd name="connsiteY11" fmla="*/ 90248 h 1581591"/>
              <a:gd name="connsiteX12" fmla="*/ 1404258 w 1524000"/>
              <a:gd name="connsiteY12" fmla="*/ 112020 h 1581591"/>
              <a:gd name="connsiteX13" fmla="*/ 1480458 w 1524000"/>
              <a:gd name="connsiteY13" fmla="*/ 286191 h 1581591"/>
              <a:gd name="connsiteX14" fmla="*/ 1524000 w 1524000"/>
              <a:gd name="connsiteY14" fmla="*/ 471248 h 1581591"/>
              <a:gd name="connsiteX15" fmla="*/ 1480458 w 1524000"/>
              <a:gd name="connsiteY15" fmla="*/ 547448 h 1581591"/>
              <a:gd name="connsiteX16" fmla="*/ 1436915 w 1524000"/>
              <a:gd name="connsiteY16" fmla="*/ 590991 h 1581591"/>
              <a:gd name="connsiteX17" fmla="*/ 1371600 w 1524000"/>
              <a:gd name="connsiteY17" fmla="*/ 656305 h 1581591"/>
              <a:gd name="connsiteX18" fmla="*/ 1338943 w 1524000"/>
              <a:gd name="connsiteY18" fmla="*/ 765162 h 1581591"/>
              <a:gd name="connsiteX19" fmla="*/ 1328058 w 1524000"/>
              <a:gd name="connsiteY19" fmla="*/ 797820 h 1581591"/>
              <a:gd name="connsiteX20" fmla="*/ 1295400 w 1524000"/>
              <a:gd name="connsiteY20" fmla="*/ 808705 h 1581591"/>
              <a:gd name="connsiteX21" fmla="*/ 1284515 w 1524000"/>
              <a:gd name="connsiteY21" fmla="*/ 841362 h 1581591"/>
              <a:gd name="connsiteX22" fmla="*/ 1262743 w 1524000"/>
              <a:gd name="connsiteY22" fmla="*/ 928448 h 1581591"/>
              <a:gd name="connsiteX23" fmla="*/ 1197429 w 1524000"/>
              <a:gd name="connsiteY23" fmla="*/ 971991 h 1581591"/>
              <a:gd name="connsiteX24" fmla="*/ 1186543 w 1524000"/>
              <a:gd name="connsiteY24" fmla="*/ 1015534 h 1581591"/>
              <a:gd name="connsiteX25" fmla="*/ 1143000 w 1524000"/>
              <a:gd name="connsiteY25" fmla="*/ 1048191 h 1581591"/>
              <a:gd name="connsiteX26" fmla="*/ 1066800 w 1524000"/>
              <a:gd name="connsiteY26" fmla="*/ 1069962 h 1581591"/>
              <a:gd name="connsiteX27" fmla="*/ 1055915 w 1524000"/>
              <a:gd name="connsiteY27" fmla="*/ 1342105 h 1581591"/>
              <a:gd name="connsiteX28" fmla="*/ 1034143 w 1524000"/>
              <a:gd name="connsiteY28" fmla="*/ 1396534 h 1581591"/>
              <a:gd name="connsiteX29" fmla="*/ 1023258 w 1524000"/>
              <a:gd name="connsiteY29" fmla="*/ 1472734 h 1581591"/>
              <a:gd name="connsiteX30" fmla="*/ 1001486 w 1524000"/>
              <a:gd name="connsiteY30" fmla="*/ 1548934 h 1581591"/>
              <a:gd name="connsiteX31" fmla="*/ 957943 w 1524000"/>
              <a:gd name="connsiteY31" fmla="*/ 1559820 h 1581591"/>
              <a:gd name="connsiteX32" fmla="*/ 631372 w 1524000"/>
              <a:gd name="connsiteY32" fmla="*/ 1570705 h 1581591"/>
              <a:gd name="connsiteX33" fmla="*/ 391886 w 1524000"/>
              <a:gd name="connsiteY33" fmla="*/ 1581591 h 1581591"/>
              <a:gd name="connsiteX34" fmla="*/ 283029 w 1524000"/>
              <a:gd name="connsiteY34" fmla="*/ 1255020 h 1581591"/>
              <a:gd name="connsiteX35" fmla="*/ 304800 w 1524000"/>
              <a:gd name="connsiteY35" fmla="*/ 1124391 h 1581591"/>
              <a:gd name="connsiteX36" fmla="*/ 283029 w 1524000"/>
              <a:gd name="connsiteY36" fmla="*/ 830477 h 1581591"/>
              <a:gd name="connsiteX37" fmla="*/ 261258 w 1524000"/>
              <a:gd name="connsiteY37" fmla="*/ 808705 h 1581591"/>
              <a:gd name="connsiteX38" fmla="*/ 228600 w 1524000"/>
              <a:gd name="connsiteY38" fmla="*/ 765162 h 1581591"/>
              <a:gd name="connsiteX39" fmla="*/ 206829 w 1524000"/>
              <a:gd name="connsiteY39" fmla="*/ 678077 h 1581591"/>
              <a:gd name="connsiteX40" fmla="*/ 185058 w 1524000"/>
              <a:gd name="connsiteY40" fmla="*/ 623648 h 1581591"/>
              <a:gd name="connsiteX41" fmla="*/ 174172 w 1524000"/>
              <a:gd name="connsiteY41" fmla="*/ 569220 h 1581591"/>
              <a:gd name="connsiteX42" fmla="*/ 141515 w 1524000"/>
              <a:gd name="connsiteY42" fmla="*/ 536562 h 1581591"/>
              <a:gd name="connsiteX43" fmla="*/ 108858 w 1524000"/>
              <a:gd name="connsiteY43" fmla="*/ 438591 h 1581591"/>
              <a:gd name="connsiteX44" fmla="*/ 97972 w 1524000"/>
              <a:gd name="connsiteY44" fmla="*/ 384162 h 1581591"/>
              <a:gd name="connsiteX45" fmla="*/ 65315 w 1524000"/>
              <a:gd name="connsiteY45" fmla="*/ 329734 h 1581591"/>
              <a:gd name="connsiteX46" fmla="*/ 32658 w 1524000"/>
              <a:gd name="connsiteY46" fmla="*/ 253534 h 1581591"/>
              <a:gd name="connsiteX47" fmla="*/ 21772 w 1524000"/>
              <a:gd name="connsiteY47" fmla="*/ 220877 h 1581591"/>
              <a:gd name="connsiteX48" fmla="*/ 0 w 1524000"/>
              <a:gd name="connsiteY48" fmla="*/ 177334 h 1581591"/>
              <a:gd name="connsiteX49" fmla="*/ 10886 w 1524000"/>
              <a:gd name="connsiteY49" fmla="*/ 133791 h 1581591"/>
              <a:gd name="connsiteX50" fmla="*/ 21772 w 1524000"/>
              <a:gd name="connsiteY50" fmla="*/ 101134 h 1581591"/>
              <a:gd name="connsiteX51" fmla="*/ 21772 w 1524000"/>
              <a:gd name="connsiteY51" fmla="*/ 3162 h 1581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524000" h="1581591">
                <a:moveTo>
                  <a:pt x="21772" y="3162"/>
                </a:moveTo>
                <a:cubicBezTo>
                  <a:pt x="32658" y="-9538"/>
                  <a:pt x="64725" y="19774"/>
                  <a:pt x="87086" y="24934"/>
                </a:cubicBezTo>
                <a:cubicBezTo>
                  <a:pt x="112087" y="30704"/>
                  <a:pt x="137727" y="33565"/>
                  <a:pt x="163286" y="35820"/>
                </a:cubicBezTo>
                <a:cubicBezTo>
                  <a:pt x="261146" y="44455"/>
                  <a:pt x="359229" y="50334"/>
                  <a:pt x="457200" y="57591"/>
                </a:cubicBezTo>
                <a:cubicBezTo>
                  <a:pt x="471714" y="61220"/>
                  <a:pt x="485956" y="66202"/>
                  <a:pt x="500743" y="68477"/>
                </a:cubicBezTo>
                <a:cubicBezTo>
                  <a:pt x="663736" y="93552"/>
                  <a:pt x="544003" y="65684"/>
                  <a:pt x="642258" y="90248"/>
                </a:cubicBezTo>
                <a:cubicBezTo>
                  <a:pt x="653144" y="97505"/>
                  <a:pt x="662384" y="108261"/>
                  <a:pt x="674915" y="112020"/>
                </a:cubicBezTo>
                <a:cubicBezTo>
                  <a:pt x="699491" y="119393"/>
                  <a:pt x="725871" y="118315"/>
                  <a:pt x="751115" y="122905"/>
                </a:cubicBezTo>
                <a:cubicBezTo>
                  <a:pt x="765835" y="125581"/>
                  <a:pt x="780144" y="130162"/>
                  <a:pt x="794658" y="133791"/>
                </a:cubicBezTo>
                <a:cubicBezTo>
                  <a:pt x="859972" y="130162"/>
                  <a:pt x="925651" y="130699"/>
                  <a:pt x="990600" y="122905"/>
                </a:cubicBezTo>
                <a:cubicBezTo>
                  <a:pt x="1016828" y="119758"/>
                  <a:pt x="1041172" y="107541"/>
                  <a:pt x="1066800" y="101134"/>
                </a:cubicBezTo>
                <a:cubicBezTo>
                  <a:pt x="1084750" y="96647"/>
                  <a:pt x="1103086" y="93877"/>
                  <a:pt x="1121229" y="90248"/>
                </a:cubicBezTo>
                <a:cubicBezTo>
                  <a:pt x="1215572" y="97505"/>
                  <a:pt x="1310414" y="99911"/>
                  <a:pt x="1404258" y="112020"/>
                </a:cubicBezTo>
                <a:cubicBezTo>
                  <a:pt x="1502723" y="124725"/>
                  <a:pt x="1465399" y="188305"/>
                  <a:pt x="1480458" y="286191"/>
                </a:cubicBezTo>
                <a:cubicBezTo>
                  <a:pt x="1502319" y="428289"/>
                  <a:pt x="1487217" y="379289"/>
                  <a:pt x="1524000" y="471248"/>
                </a:cubicBezTo>
                <a:cubicBezTo>
                  <a:pt x="1511646" y="495957"/>
                  <a:pt x="1498921" y="525907"/>
                  <a:pt x="1480458" y="547448"/>
                </a:cubicBezTo>
                <a:cubicBezTo>
                  <a:pt x="1467100" y="563033"/>
                  <a:pt x="1450273" y="575406"/>
                  <a:pt x="1436915" y="590991"/>
                </a:cubicBezTo>
                <a:cubicBezTo>
                  <a:pt x="1379612" y="657844"/>
                  <a:pt x="1460925" y="589312"/>
                  <a:pt x="1371600" y="656305"/>
                </a:cubicBezTo>
                <a:cubicBezTo>
                  <a:pt x="1319872" y="811492"/>
                  <a:pt x="1371840" y="650020"/>
                  <a:pt x="1338943" y="765162"/>
                </a:cubicBezTo>
                <a:cubicBezTo>
                  <a:pt x="1335791" y="776195"/>
                  <a:pt x="1336172" y="789706"/>
                  <a:pt x="1328058" y="797820"/>
                </a:cubicBezTo>
                <a:cubicBezTo>
                  <a:pt x="1319944" y="805934"/>
                  <a:pt x="1306286" y="805077"/>
                  <a:pt x="1295400" y="808705"/>
                </a:cubicBezTo>
                <a:cubicBezTo>
                  <a:pt x="1291772" y="819591"/>
                  <a:pt x="1287534" y="830292"/>
                  <a:pt x="1284515" y="841362"/>
                </a:cubicBezTo>
                <a:cubicBezTo>
                  <a:pt x="1276642" y="870230"/>
                  <a:pt x="1287640" y="911850"/>
                  <a:pt x="1262743" y="928448"/>
                </a:cubicBezTo>
                <a:lnTo>
                  <a:pt x="1197429" y="971991"/>
                </a:lnTo>
                <a:cubicBezTo>
                  <a:pt x="1193800" y="986505"/>
                  <a:pt x="1195239" y="1003360"/>
                  <a:pt x="1186543" y="1015534"/>
                </a:cubicBezTo>
                <a:cubicBezTo>
                  <a:pt x="1175998" y="1030297"/>
                  <a:pt x="1158752" y="1039190"/>
                  <a:pt x="1143000" y="1048191"/>
                </a:cubicBezTo>
                <a:cubicBezTo>
                  <a:pt x="1130850" y="1055134"/>
                  <a:pt x="1076231" y="1067604"/>
                  <a:pt x="1066800" y="1069962"/>
                </a:cubicBezTo>
                <a:cubicBezTo>
                  <a:pt x="1063172" y="1160676"/>
                  <a:pt x="1064949" y="1251769"/>
                  <a:pt x="1055915" y="1342105"/>
                </a:cubicBezTo>
                <a:cubicBezTo>
                  <a:pt x="1053971" y="1361549"/>
                  <a:pt x="1038882" y="1377577"/>
                  <a:pt x="1034143" y="1396534"/>
                </a:cubicBezTo>
                <a:cubicBezTo>
                  <a:pt x="1027920" y="1421426"/>
                  <a:pt x="1028634" y="1447646"/>
                  <a:pt x="1023258" y="1472734"/>
                </a:cubicBezTo>
                <a:cubicBezTo>
                  <a:pt x="1017723" y="1498564"/>
                  <a:pt x="1017336" y="1527801"/>
                  <a:pt x="1001486" y="1548934"/>
                </a:cubicBezTo>
                <a:cubicBezTo>
                  <a:pt x="992509" y="1560903"/>
                  <a:pt x="972878" y="1558941"/>
                  <a:pt x="957943" y="1559820"/>
                </a:cubicBezTo>
                <a:cubicBezTo>
                  <a:pt x="849213" y="1566216"/>
                  <a:pt x="740209" y="1566519"/>
                  <a:pt x="631372" y="1570705"/>
                </a:cubicBezTo>
                <a:lnTo>
                  <a:pt x="391886" y="1581591"/>
                </a:lnTo>
                <a:cubicBezTo>
                  <a:pt x="172489" y="1561645"/>
                  <a:pt x="257090" y="1609517"/>
                  <a:pt x="283029" y="1255020"/>
                </a:cubicBezTo>
                <a:cubicBezTo>
                  <a:pt x="286250" y="1210994"/>
                  <a:pt x="304800" y="1124391"/>
                  <a:pt x="304800" y="1124391"/>
                </a:cubicBezTo>
                <a:cubicBezTo>
                  <a:pt x="297543" y="1026420"/>
                  <a:pt x="352493" y="899945"/>
                  <a:pt x="283029" y="830477"/>
                </a:cubicBezTo>
                <a:cubicBezTo>
                  <a:pt x="275772" y="823220"/>
                  <a:pt x="267828" y="816589"/>
                  <a:pt x="261258" y="808705"/>
                </a:cubicBezTo>
                <a:cubicBezTo>
                  <a:pt x="249643" y="794767"/>
                  <a:pt x="239486" y="779676"/>
                  <a:pt x="228600" y="765162"/>
                </a:cubicBezTo>
                <a:cubicBezTo>
                  <a:pt x="221343" y="736134"/>
                  <a:pt x="215628" y="706676"/>
                  <a:pt x="206829" y="678077"/>
                </a:cubicBezTo>
                <a:cubicBezTo>
                  <a:pt x="201082" y="659401"/>
                  <a:pt x="190673" y="642364"/>
                  <a:pt x="185058" y="623648"/>
                </a:cubicBezTo>
                <a:cubicBezTo>
                  <a:pt x="179742" y="605926"/>
                  <a:pt x="182446" y="585769"/>
                  <a:pt x="174172" y="569220"/>
                </a:cubicBezTo>
                <a:cubicBezTo>
                  <a:pt x="167287" y="555450"/>
                  <a:pt x="152401" y="547448"/>
                  <a:pt x="141515" y="536562"/>
                </a:cubicBezTo>
                <a:cubicBezTo>
                  <a:pt x="130629" y="503905"/>
                  <a:pt x="115609" y="472346"/>
                  <a:pt x="108858" y="438591"/>
                </a:cubicBezTo>
                <a:cubicBezTo>
                  <a:pt x="105229" y="420448"/>
                  <a:pt x="104844" y="401341"/>
                  <a:pt x="97972" y="384162"/>
                </a:cubicBezTo>
                <a:cubicBezTo>
                  <a:pt x="90114" y="364517"/>
                  <a:pt x="76201" y="347877"/>
                  <a:pt x="65315" y="329734"/>
                </a:cubicBezTo>
                <a:cubicBezTo>
                  <a:pt x="42659" y="239113"/>
                  <a:pt x="70245" y="328709"/>
                  <a:pt x="32658" y="253534"/>
                </a:cubicBezTo>
                <a:cubicBezTo>
                  <a:pt x="27526" y="243271"/>
                  <a:pt x="26292" y="231424"/>
                  <a:pt x="21772" y="220877"/>
                </a:cubicBezTo>
                <a:cubicBezTo>
                  <a:pt x="15379" y="205962"/>
                  <a:pt x="7257" y="191848"/>
                  <a:pt x="0" y="177334"/>
                </a:cubicBezTo>
                <a:cubicBezTo>
                  <a:pt x="3629" y="162820"/>
                  <a:pt x="6776" y="148176"/>
                  <a:pt x="10886" y="133791"/>
                </a:cubicBezTo>
                <a:cubicBezTo>
                  <a:pt x="14038" y="122758"/>
                  <a:pt x="18753" y="112204"/>
                  <a:pt x="21772" y="101134"/>
                </a:cubicBezTo>
                <a:cubicBezTo>
                  <a:pt x="44423" y="18080"/>
                  <a:pt x="10886" y="15862"/>
                  <a:pt x="21772" y="3162"/>
                </a:cubicBezTo>
                <a:close/>
              </a:path>
            </a:pathLst>
          </a:custGeom>
          <a:solidFill>
            <a:srgbClr val="FF0000">
              <a:alpha val="4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9">
            <a:extLst>
              <a:ext uri="{FF2B5EF4-FFF2-40B4-BE49-F238E27FC236}">
                <a16:creationId xmlns:a16="http://schemas.microsoft.com/office/drawing/2014/main" id="{70BBDCBC-8515-9F80-F34A-68DEFC7B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44" y="972471"/>
            <a:ext cx="11310541" cy="1200329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hu-HU" sz="1800" dirty="0"/>
              <a:t>Out of $200 in coins, the lender can only lend $180, while the reserve in coins is 10%?</a:t>
            </a:r>
            <a:r>
              <a:rPr lang="hu-HU" altLang="hu-HU" sz="1800" dirty="0"/>
              <a:t>? </a:t>
            </a:r>
            <a:r>
              <a:rPr lang="hu-HU" altLang="hu-HU" sz="1800" dirty="0" err="1"/>
              <a:t>What</a:t>
            </a:r>
            <a:r>
              <a:rPr lang="hu-HU" altLang="hu-HU" sz="1800" dirty="0"/>
              <a:t> is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reserve</a:t>
            </a:r>
            <a:r>
              <a:rPr lang="hu-HU" altLang="hu-HU" sz="1800" dirty="0"/>
              <a:t> ratio </a:t>
            </a:r>
            <a:r>
              <a:rPr lang="hu-HU" altLang="hu-HU" sz="1800" dirty="0" err="1"/>
              <a:t>for</a:t>
            </a:r>
            <a:r>
              <a:rPr lang="hu-HU" altLang="hu-HU" sz="1800" dirty="0"/>
              <a:t>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first</a:t>
            </a:r>
            <a:r>
              <a:rPr lang="hu-HU" altLang="hu-HU" sz="1800" dirty="0"/>
              <a:t> </a:t>
            </a:r>
            <a:r>
              <a:rPr lang="hu-HU" altLang="hu-HU" sz="1800" dirty="0" err="1"/>
              <a:t>loan</a:t>
            </a:r>
            <a:r>
              <a:rPr lang="hu-HU" altLang="hu-HU" sz="1800" dirty="0"/>
              <a:t>?</a:t>
            </a:r>
          </a:p>
          <a:p>
            <a:pPr>
              <a:spcBef>
                <a:spcPct val="0"/>
              </a:spcBef>
              <a:buFontTx/>
              <a:buNone/>
            </a:pPr>
            <a:endParaRPr lang="hu-HU" altLang="hu-HU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800" dirty="0"/>
              <a:t>In this example, the loan is in coins only. Banks now lend only in cash?</a:t>
            </a:r>
            <a:endParaRPr lang="hu-HU" altLang="hu-HU" sz="1800" dirty="0"/>
          </a:p>
        </p:txBody>
      </p:sp>
    </p:spTree>
    <p:extLst>
      <p:ext uri="{BB962C8B-B14F-4D97-AF65-F5344CB8AC3E}">
        <p14:creationId xmlns:p14="http://schemas.microsoft.com/office/powerpoint/2010/main" val="152244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4599" grpId="0"/>
      <p:bldP spid="49" grpId="0" animBg="1"/>
      <p:bldP spid="24608" grpId="0"/>
      <p:bldP spid="2" grpId="0"/>
      <p:bldP spid="34" grpId="0"/>
      <p:bldP spid="37" grpId="0" animBg="1"/>
      <p:bldP spid="39" grpId="0"/>
      <p:bldP spid="41" grpId="0"/>
      <p:bldP spid="42" grpId="0" animBg="1"/>
      <p:bldP spid="46" grpId="0" animBg="1"/>
      <p:bldP spid="3" grpId="0" animBg="1"/>
      <p:bldP spid="11" grpId="0" animBg="1"/>
      <p:bldP spid="10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ia számának helye 1">
            <a:extLst>
              <a:ext uri="{FF2B5EF4-FFF2-40B4-BE49-F238E27FC236}">
                <a16:creationId xmlns:a16="http://schemas.microsoft.com/office/drawing/2014/main" id="{F3F5ED38-B0DC-EAB9-3FC4-7AB2CE4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751BB5-CF90-42A6-B062-B1D2696D1945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hu-HU" altLang="hu-HU" sz="1400"/>
          </a:p>
        </p:txBody>
      </p:sp>
      <p:sp>
        <p:nvSpPr>
          <p:cNvPr id="13315" name="Szövegdoboz 3">
            <a:extLst>
              <a:ext uri="{FF2B5EF4-FFF2-40B4-BE49-F238E27FC236}">
                <a16:creationId xmlns:a16="http://schemas.microsoft.com/office/drawing/2014/main" id="{BB331168-821D-3FAB-C6D4-25054540D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32656"/>
            <a:ext cx="3359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 dirty="0"/>
              <a:t>1. </a:t>
            </a:r>
            <a:r>
              <a:rPr lang="hu-HU" altLang="hu-HU" sz="1800" b="1" dirty="0" err="1"/>
              <a:t>Pure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gold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money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system</a:t>
            </a:r>
            <a:endParaRPr lang="hu-HU" altLang="hu-HU" sz="1800" b="1" dirty="0"/>
          </a:p>
        </p:txBody>
      </p:sp>
      <p:sp>
        <p:nvSpPr>
          <p:cNvPr id="13317" name="Szövegdoboz 7">
            <a:extLst>
              <a:ext uri="{FF2B5EF4-FFF2-40B4-BE49-F238E27FC236}">
                <a16:creationId xmlns:a16="http://schemas.microsoft.com/office/drawing/2014/main" id="{9BB4FF99-6519-7128-C34D-A954D91D5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21" y="692696"/>
            <a:ext cx="2805679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 err="1"/>
              <a:t>Ruler</a:t>
            </a:r>
            <a:r>
              <a:rPr lang="hu-HU" altLang="hu-HU" sz="1400" dirty="0"/>
              <a:t> </a:t>
            </a:r>
            <a:r>
              <a:rPr lang="hu-HU" altLang="hu-HU" sz="1400" dirty="0" err="1"/>
              <a:t>can</a:t>
            </a:r>
            <a:r>
              <a:rPr lang="hu-HU" altLang="hu-HU" sz="1400" dirty="0"/>
              <a:t> be </a:t>
            </a:r>
            <a:r>
              <a:rPr lang="hu-HU" altLang="hu-HU" sz="1400" dirty="0" err="1"/>
              <a:t>lack</a:t>
            </a:r>
            <a:r>
              <a:rPr lang="hu-HU" altLang="hu-HU" sz="1400" dirty="0"/>
              <a:t> of </a:t>
            </a:r>
            <a:r>
              <a:rPr lang="hu-HU" altLang="hu-HU" sz="1400" dirty="0" err="1"/>
              <a:t>money</a:t>
            </a:r>
            <a:r>
              <a:rPr lang="hu-HU" altLang="hu-HU" sz="1400" dirty="0"/>
              <a:t>: </a:t>
            </a:r>
            <a:r>
              <a:rPr lang="hu-HU" altLang="hu-HU" sz="1400" b="1" dirty="0"/>
              <a:t>BORROW</a:t>
            </a:r>
          </a:p>
        </p:txBody>
      </p:sp>
      <p:pic>
        <p:nvPicPr>
          <p:cNvPr id="13318" name="Kép 11">
            <a:extLst>
              <a:ext uri="{FF2B5EF4-FFF2-40B4-BE49-F238E27FC236}">
                <a16:creationId xmlns:a16="http://schemas.microsoft.com/office/drawing/2014/main" id="{22FE775E-EE26-B58E-9111-1AA6E0017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21307"/>
            <a:ext cx="738187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675315F5-FE7C-F236-B6CD-742201754DF8}"/>
              </a:ext>
            </a:extLst>
          </p:cNvPr>
          <p:cNvCxnSpPr/>
          <p:nvPr/>
        </p:nvCxnSpPr>
        <p:spPr>
          <a:xfrm>
            <a:off x="10561638" y="1001713"/>
            <a:ext cx="71437" cy="5400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56AAE52D-2960-C4C0-0765-17C37E53D1EE}"/>
              </a:ext>
            </a:extLst>
          </p:cNvPr>
          <p:cNvCxnSpPr/>
          <p:nvPr/>
        </p:nvCxnSpPr>
        <p:spPr>
          <a:xfrm>
            <a:off x="7462838" y="1096963"/>
            <a:ext cx="73025" cy="5400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455429A5-2836-49AA-2FA0-807048F57E17}"/>
              </a:ext>
            </a:extLst>
          </p:cNvPr>
          <p:cNvCxnSpPr/>
          <p:nvPr/>
        </p:nvCxnSpPr>
        <p:spPr>
          <a:xfrm>
            <a:off x="9063038" y="1052513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E980E5BE-79C5-FE84-E070-4B196DCD2DB1}"/>
              </a:ext>
            </a:extLst>
          </p:cNvPr>
          <p:cNvCxnSpPr/>
          <p:nvPr/>
        </p:nvCxnSpPr>
        <p:spPr>
          <a:xfrm>
            <a:off x="6383338" y="1052513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A20680E5-7E72-030B-D973-078C9C8E9C94}"/>
              </a:ext>
            </a:extLst>
          </p:cNvPr>
          <p:cNvCxnSpPr/>
          <p:nvPr/>
        </p:nvCxnSpPr>
        <p:spPr>
          <a:xfrm>
            <a:off x="1308100" y="3505200"/>
            <a:ext cx="10544175" cy="111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FDE01635-6EE2-1BB5-847D-DE58FC5E8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75" y="1111250"/>
            <a:ext cx="1441450" cy="7381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Ind. wealth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9990$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51CFB066-A033-A799-B43A-42E06DC0F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5463" y="1104900"/>
            <a:ext cx="138747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Ind. wealth 166,67$</a:t>
            </a:r>
          </a:p>
        </p:txBody>
      </p:sp>
      <p:sp>
        <p:nvSpPr>
          <p:cNvPr id="13326" name="Szövegdoboz 16">
            <a:extLst>
              <a:ext uri="{FF2B5EF4-FFF2-40B4-BE49-F238E27FC236}">
                <a16:creationId xmlns:a16="http://schemas.microsoft.com/office/drawing/2014/main" id="{E04D2F34-5A7D-6681-E3E7-08D98C30C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5613" y="611188"/>
            <a:ext cx="2366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A                          L</a:t>
            </a:r>
          </a:p>
        </p:txBody>
      </p:sp>
      <p:sp>
        <p:nvSpPr>
          <p:cNvPr id="13327" name="Szövegdoboz 24">
            <a:extLst>
              <a:ext uri="{FF2B5EF4-FFF2-40B4-BE49-F238E27FC236}">
                <a16:creationId xmlns:a16="http://schemas.microsoft.com/office/drawing/2014/main" id="{1E0CA9B1-3E39-1529-000D-951BEB65E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682625"/>
            <a:ext cx="3081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A     Other subjects       L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11461C4-221B-03E2-957A-2B1DB58BA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1114425"/>
            <a:ext cx="131762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9166,67$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42B4825D-2D22-FAE0-4A1C-86B0D6182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1260475"/>
            <a:ext cx="847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Initial state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020FEA66-5E45-613E-8051-68C7399E9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5" y="2133600"/>
            <a:ext cx="19891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Loan</a:t>
            </a:r>
            <a:r>
              <a:rPr lang="hu-HU" altLang="hu-HU" sz="1600" dirty="0"/>
              <a:t> 10$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/>
              <a:t>Interest </a:t>
            </a:r>
            <a:r>
              <a:rPr lang="hu-HU" altLang="hu-HU" sz="1600" dirty="0" err="1"/>
              <a:t>rate</a:t>
            </a:r>
            <a:r>
              <a:rPr lang="hu-HU" altLang="hu-HU" sz="1600" dirty="0"/>
              <a:t> 10% </a:t>
            </a:r>
            <a:r>
              <a:rPr lang="hu-HU" altLang="hu-HU" sz="1600" dirty="0" err="1"/>
              <a:t>duration</a:t>
            </a:r>
            <a:r>
              <a:rPr lang="hu-HU" altLang="hu-HU" sz="1600" dirty="0"/>
              <a:t> 1 </a:t>
            </a:r>
            <a:r>
              <a:rPr lang="hu-HU" altLang="hu-HU" sz="1600" dirty="0" err="1"/>
              <a:t>year</a:t>
            </a:r>
            <a:endParaRPr lang="hu-HU" altLang="hu-HU" sz="1600" dirty="0"/>
          </a:p>
        </p:txBody>
      </p: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5095B022-F49A-A9E7-A203-1E8508FCE116}"/>
              </a:ext>
            </a:extLst>
          </p:cNvPr>
          <p:cNvCxnSpPr/>
          <p:nvPr/>
        </p:nvCxnSpPr>
        <p:spPr>
          <a:xfrm>
            <a:off x="6399213" y="2205038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B38356B4-6307-CC2E-C7CA-40267E1C795E}"/>
              </a:ext>
            </a:extLst>
          </p:cNvPr>
          <p:cNvCxnSpPr/>
          <p:nvPr/>
        </p:nvCxnSpPr>
        <p:spPr>
          <a:xfrm>
            <a:off x="9264650" y="2205038"/>
            <a:ext cx="2503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2B1D1D74-B51F-D348-2C77-1FDD0739EDA7}"/>
              </a:ext>
            </a:extLst>
          </p:cNvPr>
          <p:cNvCxnSpPr/>
          <p:nvPr/>
        </p:nvCxnSpPr>
        <p:spPr>
          <a:xfrm>
            <a:off x="9409113" y="3716338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FA8DE4B1-65E7-19E3-F690-40F32265015D}"/>
              </a:ext>
            </a:extLst>
          </p:cNvPr>
          <p:cNvCxnSpPr/>
          <p:nvPr/>
        </p:nvCxnSpPr>
        <p:spPr>
          <a:xfrm>
            <a:off x="6538913" y="3698875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73EFFBE7-F1FB-CD21-DA46-3D5EC5392AFA}"/>
              </a:ext>
            </a:extLst>
          </p:cNvPr>
          <p:cNvCxnSpPr/>
          <p:nvPr/>
        </p:nvCxnSpPr>
        <p:spPr>
          <a:xfrm>
            <a:off x="9494838" y="4941888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9770DD92-9A2D-CCEB-1BBF-266F74896E88}"/>
              </a:ext>
            </a:extLst>
          </p:cNvPr>
          <p:cNvCxnSpPr/>
          <p:nvPr/>
        </p:nvCxnSpPr>
        <p:spPr>
          <a:xfrm>
            <a:off x="6616700" y="4941888"/>
            <a:ext cx="2503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0E93BD69-663B-C5D2-9DF5-4CDD8E626C95}"/>
              </a:ext>
            </a:extLst>
          </p:cNvPr>
          <p:cNvSpPr txBox="1"/>
          <p:nvPr/>
        </p:nvSpPr>
        <p:spPr>
          <a:xfrm>
            <a:off x="3025775" y="2257425"/>
            <a:ext cx="1254125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hu-HU" sz="1400" dirty="0" err="1"/>
              <a:t>Claim</a:t>
            </a:r>
            <a:r>
              <a:rPr lang="hu-HU" sz="1400" dirty="0"/>
              <a:t> 10$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C70318FD-F187-8661-1734-3D35F471788A}"/>
              </a:ext>
            </a:extLst>
          </p:cNvPr>
          <p:cNvSpPr txBox="1"/>
          <p:nvPr/>
        </p:nvSpPr>
        <p:spPr>
          <a:xfrm>
            <a:off x="10633075" y="3141663"/>
            <a:ext cx="1358900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hu-HU" sz="1400" dirty="0" err="1"/>
              <a:t>Debt</a:t>
            </a:r>
            <a:r>
              <a:rPr lang="hu-HU" sz="1400" dirty="0"/>
              <a:t> 10$</a:t>
            </a:r>
          </a:p>
        </p:txBody>
      </p:sp>
      <p:cxnSp>
        <p:nvCxnSpPr>
          <p:cNvPr id="48" name="Egyenes összekötő 47">
            <a:extLst>
              <a:ext uri="{FF2B5EF4-FFF2-40B4-BE49-F238E27FC236}">
                <a16:creationId xmlns:a16="http://schemas.microsoft.com/office/drawing/2014/main" id="{92877A8E-3C1C-B112-075D-9C79E1F293E5}"/>
              </a:ext>
            </a:extLst>
          </p:cNvPr>
          <p:cNvCxnSpPr/>
          <p:nvPr/>
        </p:nvCxnSpPr>
        <p:spPr>
          <a:xfrm flipV="1">
            <a:off x="1490663" y="2043113"/>
            <a:ext cx="10512425" cy="174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14C993CB-8D0D-2EF1-0570-E329B95D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459038"/>
            <a:ext cx="2033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DO NOT CHANGE</a:t>
            </a:r>
          </a:p>
        </p:txBody>
      </p: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757E8EDB-9523-24A5-7285-3E0936364358}"/>
              </a:ext>
            </a:extLst>
          </p:cNvPr>
          <p:cNvCxnSpPr/>
          <p:nvPr/>
        </p:nvCxnSpPr>
        <p:spPr>
          <a:xfrm flipV="1">
            <a:off x="1490663" y="4814888"/>
            <a:ext cx="10528300" cy="857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75D4E458-987C-105F-79A5-E013AF7F4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1557338"/>
            <a:ext cx="1317625" cy="2762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MONEY 823,3$</a:t>
            </a:r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E95AE218-BECB-3142-BC36-0238BECFC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5463" y="1628775"/>
            <a:ext cx="1533525" cy="307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MONEY 1000$</a:t>
            </a:r>
          </a:p>
        </p:txBody>
      </p: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08A1E2E6-A0C6-B31A-FC0A-B26DC531B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9413" y="1685925"/>
            <a:ext cx="1219200" cy="2301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900"/>
              <a:t>MONEY 166,67$</a:t>
            </a:r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7B5843C8-32A3-06C7-CF1E-46FE237CD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9413" y="1098550"/>
            <a:ext cx="1219200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1000$</a:t>
            </a:r>
          </a:p>
        </p:txBody>
      </p:sp>
      <p:cxnSp>
        <p:nvCxnSpPr>
          <p:cNvPr id="68" name="Egyenes összekötő 67">
            <a:extLst>
              <a:ext uri="{FF2B5EF4-FFF2-40B4-BE49-F238E27FC236}">
                <a16:creationId xmlns:a16="http://schemas.microsoft.com/office/drawing/2014/main" id="{3B2609EC-6A8F-813B-E8E1-7A12AE070EFD}"/>
              </a:ext>
            </a:extLst>
          </p:cNvPr>
          <p:cNvCxnSpPr/>
          <p:nvPr/>
        </p:nvCxnSpPr>
        <p:spPr>
          <a:xfrm>
            <a:off x="1847850" y="6146800"/>
            <a:ext cx="100806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6294745A-2B99-C253-FB25-095D9F8A9F05}"/>
              </a:ext>
            </a:extLst>
          </p:cNvPr>
          <p:cNvCxnSpPr/>
          <p:nvPr/>
        </p:nvCxnSpPr>
        <p:spPr>
          <a:xfrm>
            <a:off x="4294188" y="1044575"/>
            <a:ext cx="73025" cy="5400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69">
            <a:extLst>
              <a:ext uri="{FF2B5EF4-FFF2-40B4-BE49-F238E27FC236}">
                <a16:creationId xmlns:a16="http://schemas.microsoft.com/office/drawing/2014/main" id="{C15E8710-8820-5DFB-A4A4-90A91F39725F}"/>
              </a:ext>
            </a:extLst>
          </p:cNvPr>
          <p:cNvCxnSpPr/>
          <p:nvPr/>
        </p:nvCxnSpPr>
        <p:spPr>
          <a:xfrm>
            <a:off x="3303588" y="1052513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49" name="Szövegdoboz 24">
            <a:extLst>
              <a:ext uri="{FF2B5EF4-FFF2-40B4-BE49-F238E27FC236}">
                <a16:creationId xmlns:a16="http://schemas.microsoft.com/office/drawing/2014/main" id="{2F31D65D-CCB9-A303-DEC2-34B3321D6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682625"/>
            <a:ext cx="2987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A   Lender subject      L</a:t>
            </a:r>
          </a:p>
        </p:txBody>
      </p:sp>
      <p:sp>
        <p:nvSpPr>
          <p:cNvPr id="72" name="Szövegdoboz 71">
            <a:extLst>
              <a:ext uri="{FF2B5EF4-FFF2-40B4-BE49-F238E27FC236}">
                <a16:creationId xmlns:a16="http://schemas.microsoft.com/office/drawing/2014/main" id="{524CB396-C083-2FFD-CEFC-E1C632A5A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1131888"/>
            <a:ext cx="1085850" cy="2762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MONEY 10$</a:t>
            </a:r>
          </a:p>
        </p:txBody>
      </p:sp>
      <p:sp>
        <p:nvSpPr>
          <p:cNvPr id="74" name="Szövegdoboz 73">
            <a:extLst>
              <a:ext uri="{FF2B5EF4-FFF2-40B4-BE49-F238E27FC236}">
                <a16:creationId xmlns:a16="http://schemas.microsoft.com/office/drawing/2014/main" id="{B26227DA-1F7E-5108-8D7B-2F7529983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1163638"/>
            <a:ext cx="1476375" cy="276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Ind. wealth 10$</a:t>
            </a:r>
          </a:p>
        </p:txBody>
      </p:sp>
      <p:sp>
        <p:nvSpPr>
          <p:cNvPr id="76" name="Szövegdoboz 75">
            <a:extLst>
              <a:ext uri="{FF2B5EF4-FFF2-40B4-BE49-F238E27FC236}">
                <a16:creationId xmlns:a16="http://schemas.microsoft.com/office/drawing/2014/main" id="{D5CB0698-4C29-5AB5-AAB1-745497406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3698875"/>
            <a:ext cx="157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Ruler spends all his money</a:t>
            </a:r>
          </a:p>
        </p:txBody>
      </p: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A9F63F9D-EAC9-67D5-1395-5E219A4AD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063" y="4960938"/>
            <a:ext cx="157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Ruler collects 30$ tax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295687FB-CD7E-50BC-52DD-D8065D56A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738" y="2287588"/>
            <a:ext cx="1474787" cy="276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Ind. wealth 10$</a:t>
            </a:r>
          </a:p>
        </p:txBody>
      </p:sp>
      <p:cxnSp>
        <p:nvCxnSpPr>
          <p:cNvPr id="81" name="Egyenes összekötő 80">
            <a:extLst>
              <a:ext uri="{FF2B5EF4-FFF2-40B4-BE49-F238E27FC236}">
                <a16:creationId xmlns:a16="http://schemas.microsoft.com/office/drawing/2014/main" id="{CAD84B85-556A-38B6-89D5-09255432D232}"/>
              </a:ext>
            </a:extLst>
          </p:cNvPr>
          <p:cNvCxnSpPr/>
          <p:nvPr/>
        </p:nvCxnSpPr>
        <p:spPr>
          <a:xfrm>
            <a:off x="3205163" y="2205038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zövegdoboz 81">
            <a:extLst>
              <a:ext uri="{FF2B5EF4-FFF2-40B4-BE49-F238E27FC236}">
                <a16:creationId xmlns:a16="http://schemas.microsoft.com/office/drawing/2014/main" id="{BAD961C2-C49D-9B50-2331-8CE0CAEFA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838" y="2268538"/>
            <a:ext cx="1385887" cy="522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Ind. wealth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166,67$</a:t>
            </a:r>
          </a:p>
        </p:txBody>
      </p:sp>
      <p:sp>
        <p:nvSpPr>
          <p:cNvPr id="83" name="Szövegdoboz 82">
            <a:extLst>
              <a:ext uri="{FF2B5EF4-FFF2-40B4-BE49-F238E27FC236}">
                <a16:creationId xmlns:a16="http://schemas.microsoft.com/office/drawing/2014/main" id="{FAC9B81E-CC1F-812E-2930-4826EEEB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0063" y="2820988"/>
            <a:ext cx="1531937" cy="307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MONEY 1000$</a:t>
            </a:r>
          </a:p>
        </p:txBody>
      </p:sp>
      <p:sp>
        <p:nvSpPr>
          <p:cNvPr id="84" name="Szövegdoboz 83">
            <a:extLst>
              <a:ext uri="{FF2B5EF4-FFF2-40B4-BE49-F238E27FC236}">
                <a16:creationId xmlns:a16="http://schemas.microsoft.com/office/drawing/2014/main" id="{03E64643-7994-5F7C-A84A-E2C4A602D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2276475"/>
            <a:ext cx="1219200" cy="7381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1000$</a:t>
            </a:r>
          </a:p>
        </p:txBody>
      </p:sp>
      <p:sp>
        <p:nvSpPr>
          <p:cNvPr id="85" name="Szövegdoboz 84">
            <a:extLst>
              <a:ext uri="{FF2B5EF4-FFF2-40B4-BE49-F238E27FC236}">
                <a16:creationId xmlns:a16="http://schemas.microsoft.com/office/drawing/2014/main" id="{E8060B85-5D26-DE7F-90C5-35B9B03E8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0850" y="2997200"/>
            <a:ext cx="1219200" cy="46196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MONEY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176,67$</a:t>
            </a:r>
          </a:p>
        </p:txBody>
      </p:sp>
      <p:cxnSp>
        <p:nvCxnSpPr>
          <p:cNvPr id="87" name="Egyenes összekötő 86">
            <a:extLst>
              <a:ext uri="{FF2B5EF4-FFF2-40B4-BE49-F238E27FC236}">
                <a16:creationId xmlns:a16="http://schemas.microsoft.com/office/drawing/2014/main" id="{844D5F29-95BC-3D90-DF58-EA398DCB9068}"/>
              </a:ext>
            </a:extLst>
          </p:cNvPr>
          <p:cNvCxnSpPr/>
          <p:nvPr/>
        </p:nvCxnSpPr>
        <p:spPr>
          <a:xfrm>
            <a:off x="3127375" y="3689350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zövegdoboz 87">
            <a:extLst>
              <a:ext uri="{FF2B5EF4-FFF2-40B4-BE49-F238E27FC236}">
                <a16:creationId xmlns:a16="http://schemas.microsoft.com/office/drawing/2014/main" id="{12CE85B3-5F7A-376E-4DE2-0065F2059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3802063"/>
            <a:ext cx="19891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DO NOT CHANGE</a:t>
            </a:r>
          </a:p>
        </p:txBody>
      </p:sp>
      <p:sp>
        <p:nvSpPr>
          <p:cNvPr id="90" name="Szövegdoboz 89">
            <a:extLst>
              <a:ext uri="{FF2B5EF4-FFF2-40B4-BE49-F238E27FC236}">
                <a16:creationId xmlns:a16="http://schemas.microsoft.com/office/drawing/2014/main" id="{DC5DE262-7965-FC16-7ED2-C21B54C3F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0788" y="3773488"/>
            <a:ext cx="1441450" cy="7397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Ind. wealth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9990$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sp>
        <p:nvSpPr>
          <p:cNvPr id="91" name="Szövegdoboz 90">
            <a:extLst>
              <a:ext uri="{FF2B5EF4-FFF2-40B4-BE49-F238E27FC236}">
                <a16:creationId xmlns:a16="http://schemas.microsoft.com/office/drawing/2014/main" id="{CDC33A24-B942-B668-14F5-05ED10717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0" y="3775075"/>
            <a:ext cx="1319213" cy="5222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8990$</a:t>
            </a:r>
          </a:p>
        </p:txBody>
      </p:sp>
      <p:sp>
        <p:nvSpPr>
          <p:cNvPr id="92" name="Szövegdoboz 91">
            <a:extLst>
              <a:ext uri="{FF2B5EF4-FFF2-40B4-BE49-F238E27FC236}">
                <a16:creationId xmlns:a16="http://schemas.microsoft.com/office/drawing/2014/main" id="{B98D31B4-3F6A-052A-D07A-D0A96465F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63" y="4322763"/>
            <a:ext cx="1317625" cy="2762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MONEY 1000$</a:t>
            </a:r>
          </a:p>
        </p:txBody>
      </p:sp>
      <p:sp>
        <p:nvSpPr>
          <p:cNvPr id="94" name="Szövegdoboz 93">
            <a:extLst>
              <a:ext uri="{FF2B5EF4-FFF2-40B4-BE49-F238E27FC236}">
                <a16:creationId xmlns:a16="http://schemas.microsoft.com/office/drawing/2014/main" id="{1AF0E61C-D43A-69B8-209D-8DBABDE0E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3757613"/>
            <a:ext cx="1219200" cy="954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1176,67$</a:t>
            </a:r>
          </a:p>
        </p:txBody>
      </p:sp>
      <p:sp>
        <p:nvSpPr>
          <p:cNvPr id="95" name="Szövegdoboz 94">
            <a:extLst>
              <a:ext uri="{FF2B5EF4-FFF2-40B4-BE49-F238E27FC236}">
                <a16:creationId xmlns:a16="http://schemas.microsoft.com/office/drawing/2014/main" id="{2EA223CC-99C1-70F6-70FE-7953CEEB7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838" y="3754438"/>
            <a:ext cx="1385887" cy="522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Ind. wealth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166,67$</a:t>
            </a:r>
          </a:p>
        </p:txBody>
      </p:sp>
      <p:sp>
        <p:nvSpPr>
          <p:cNvPr id="96" name="Szövegdoboz 95">
            <a:extLst>
              <a:ext uri="{FF2B5EF4-FFF2-40B4-BE49-F238E27FC236}">
                <a16:creationId xmlns:a16="http://schemas.microsoft.com/office/drawing/2014/main" id="{84482EB8-4C31-DFCC-352D-E04F812E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3075" y="4221163"/>
            <a:ext cx="1573213" cy="307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MONEY 1000$</a:t>
            </a:r>
          </a:p>
        </p:txBody>
      </p:sp>
      <p:sp>
        <p:nvSpPr>
          <p:cNvPr id="97" name="Szövegdoboz 96">
            <a:extLst>
              <a:ext uri="{FF2B5EF4-FFF2-40B4-BE49-F238E27FC236}">
                <a16:creationId xmlns:a16="http://schemas.microsoft.com/office/drawing/2014/main" id="{8300A4B1-C78F-3507-2C5A-B8CB421D5CC9}"/>
              </a:ext>
            </a:extLst>
          </p:cNvPr>
          <p:cNvSpPr txBox="1"/>
          <p:nvPr/>
        </p:nvSpPr>
        <p:spPr>
          <a:xfrm>
            <a:off x="10660063" y="4471988"/>
            <a:ext cx="1358900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hu-HU" sz="1400" dirty="0" err="1"/>
              <a:t>Debt</a:t>
            </a:r>
            <a:r>
              <a:rPr lang="hu-HU" sz="1400" dirty="0"/>
              <a:t> 10$</a:t>
            </a:r>
          </a:p>
        </p:txBody>
      </p: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F41E2666-B52A-01A5-BD2B-2E1BBDE63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5033963"/>
            <a:ext cx="1920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DO NOT CHANGE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51AD96F5-8DA0-2C14-201C-87454DA90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2538" y="5033963"/>
            <a:ext cx="1441450" cy="7381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Ind. wealth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9960$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5A5F0D39-CD58-FC75-18E7-5BC8724FB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0613" y="5006975"/>
            <a:ext cx="1317625" cy="5222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/>
              <a:t>Real </a:t>
            </a:r>
            <a:r>
              <a:rPr lang="hu-HU" altLang="hu-HU" sz="1400" dirty="0" err="1"/>
              <a:t>asset</a:t>
            </a:r>
            <a:endParaRPr lang="hu-HU" altLang="hu-HU" sz="14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/>
              <a:t>8990$</a:t>
            </a:r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A6FFE812-ACA9-B7AC-312C-5302A16DF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63" y="5508625"/>
            <a:ext cx="1317625" cy="2778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MONEY 970$</a:t>
            </a:r>
          </a:p>
        </p:txBody>
      </p:sp>
      <p:sp>
        <p:nvSpPr>
          <p:cNvPr id="102" name="Szövegdoboz 101">
            <a:extLst>
              <a:ext uri="{FF2B5EF4-FFF2-40B4-BE49-F238E27FC236}">
                <a16:creationId xmlns:a16="http://schemas.microsoft.com/office/drawing/2014/main" id="{D72B28E7-013A-E474-AED1-F9FE6D6E6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5732463"/>
            <a:ext cx="1317625" cy="27781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MONEY 30$</a:t>
            </a:r>
          </a:p>
        </p:txBody>
      </p:sp>
      <p:sp>
        <p:nvSpPr>
          <p:cNvPr id="103" name="Szövegdoboz 102">
            <a:extLst>
              <a:ext uri="{FF2B5EF4-FFF2-40B4-BE49-F238E27FC236}">
                <a16:creationId xmlns:a16="http://schemas.microsoft.com/office/drawing/2014/main" id="{D4EA53B6-5CC7-B9CC-DFCE-229F81500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7363" y="4995863"/>
            <a:ext cx="1219200" cy="7381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 1176,67$</a:t>
            </a:r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B9D5469A-6110-543C-754B-5B7BFEAED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838" y="5024438"/>
            <a:ext cx="1385887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Ind. wealth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$196,67</a:t>
            </a:r>
          </a:p>
        </p:txBody>
      </p:sp>
      <p:sp>
        <p:nvSpPr>
          <p:cNvPr id="105" name="Szövegdoboz 104">
            <a:extLst>
              <a:ext uri="{FF2B5EF4-FFF2-40B4-BE49-F238E27FC236}">
                <a16:creationId xmlns:a16="http://schemas.microsoft.com/office/drawing/2014/main" id="{06E38521-70B7-BE2A-A9DA-ED61F127F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8475" y="5484813"/>
            <a:ext cx="1558925" cy="307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MONEY $1000</a:t>
            </a:r>
          </a:p>
        </p:txBody>
      </p:sp>
      <p:sp>
        <p:nvSpPr>
          <p:cNvPr id="106" name="Szövegdoboz 105">
            <a:extLst>
              <a:ext uri="{FF2B5EF4-FFF2-40B4-BE49-F238E27FC236}">
                <a16:creationId xmlns:a16="http://schemas.microsoft.com/office/drawing/2014/main" id="{1C7D14D3-8A6B-518C-418C-23BB1DF30482}"/>
              </a:ext>
            </a:extLst>
          </p:cNvPr>
          <p:cNvSpPr txBox="1"/>
          <p:nvPr/>
        </p:nvSpPr>
        <p:spPr>
          <a:xfrm>
            <a:off x="10660063" y="5762625"/>
            <a:ext cx="1360487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hu-HU" sz="1400" dirty="0" err="1"/>
              <a:t>Debt</a:t>
            </a:r>
            <a:r>
              <a:rPr lang="hu-HU" sz="1400" dirty="0"/>
              <a:t> $10</a:t>
            </a:r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4E13050A-1E76-047A-1DB7-B83DA7186E32}"/>
              </a:ext>
            </a:extLst>
          </p:cNvPr>
          <p:cNvCxnSpPr/>
          <p:nvPr/>
        </p:nvCxnSpPr>
        <p:spPr>
          <a:xfrm flipH="1">
            <a:off x="679450" y="1408113"/>
            <a:ext cx="28575" cy="4076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79" name="Szövegdoboz 24">
            <a:extLst>
              <a:ext uri="{FF2B5EF4-FFF2-40B4-BE49-F238E27FC236}">
                <a16:creationId xmlns:a16="http://schemas.microsoft.com/office/drawing/2014/main" id="{42E7A124-FE14-E934-5058-315D4C572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2695575"/>
            <a:ext cx="2016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time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65DF81C5-FEF7-BA61-2097-E5A82967F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4" y="66110"/>
            <a:ext cx="684076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3.3.2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Evolution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of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monetary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systems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: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economic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analysis</a:t>
            </a: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6" grpId="0" animBg="1"/>
      <p:bldP spid="22" grpId="0"/>
      <p:bldP spid="31" grpId="0"/>
      <p:bldP spid="44" grpId="0" animBg="1"/>
      <p:bldP spid="45" grpId="0" animBg="1"/>
      <p:bldP spid="50" grpId="0"/>
      <p:bldP spid="63" grpId="0" animBg="1"/>
      <p:bldP spid="64" grpId="0" animBg="1"/>
      <p:bldP spid="65" grpId="0" animBg="1"/>
      <p:bldP spid="66" grpId="0" animBg="1"/>
      <p:bldP spid="72" grpId="0" animBg="1"/>
      <p:bldP spid="74" grpId="0" animBg="1"/>
      <p:bldP spid="76" grpId="0"/>
      <p:bldP spid="77" grpId="0"/>
      <p:bldP spid="80" grpId="0" animBg="1"/>
      <p:bldP spid="82" grpId="0" animBg="1"/>
      <p:bldP spid="83" grpId="0" animBg="1"/>
      <p:bldP spid="84" grpId="0" animBg="1"/>
      <p:bldP spid="85" grpId="0" animBg="1"/>
      <p:bldP spid="88" grpId="0"/>
      <p:bldP spid="90" grpId="0" animBg="1"/>
      <p:bldP spid="91" grpId="0" animBg="1"/>
      <p:bldP spid="92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ia számának helye 1">
            <a:extLst>
              <a:ext uri="{FF2B5EF4-FFF2-40B4-BE49-F238E27FC236}">
                <a16:creationId xmlns:a16="http://schemas.microsoft.com/office/drawing/2014/main" id="{E7D96A60-2283-735C-26E7-E176183D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76A6BA-2A89-49A0-9E58-83F4C9EF00FE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hu-HU" altLang="hu-HU" sz="1400"/>
          </a:p>
        </p:txBody>
      </p:sp>
      <p:sp>
        <p:nvSpPr>
          <p:cNvPr id="15363" name="Szövegdoboz 3">
            <a:extLst>
              <a:ext uri="{FF2B5EF4-FFF2-40B4-BE49-F238E27FC236}">
                <a16:creationId xmlns:a16="http://schemas.microsoft.com/office/drawing/2014/main" id="{F11A99DF-D0A9-7E11-63AF-13E25298F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4" y="349250"/>
            <a:ext cx="2968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/>
              <a:t>1. </a:t>
            </a:r>
            <a:r>
              <a:rPr lang="hu-HU" altLang="hu-HU" sz="1600" b="1" dirty="0" err="1"/>
              <a:t>Pure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gold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money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system</a:t>
            </a:r>
            <a:endParaRPr lang="hu-HU" altLang="hu-HU" sz="1600" b="1" dirty="0"/>
          </a:p>
        </p:txBody>
      </p:sp>
      <p:pic>
        <p:nvPicPr>
          <p:cNvPr id="15366" name="Kép 11">
            <a:extLst>
              <a:ext uri="{FF2B5EF4-FFF2-40B4-BE49-F238E27FC236}">
                <a16:creationId xmlns:a16="http://schemas.microsoft.com/office/drawing/2014/main" id="{82373372-C8F7-F621-4005-F3EAE8735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44450"/>
            <a:ext cx="738187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606E20EA-7270-400C-E58C-192B78F37C53}"/>
              </a:ext>
            </a:extLst>
          </p:cNvPr>
          <p:cNvCxnSpPr/>
          <p:nvPr/>
        </p:nvCxnSpPr>
        <p:spPr>
          <a:xfrm>
            <a:off x="7462838" y="1096963"/>
            <a:ext cx="1587" cy="70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D6EA85EA-7AE1-958A-E2AD-AB0E1358FA91}"/>
              </a:ext>
            </a:extLst>
          </p:cNvPr>
          <p:cNvCxnSpPr/>
          <p:nvPr/>
        </p:nvCxnSpPr>
        <p:spPr>
          <a:xfrm>
            <a:off x="9063038" y="1052513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12E2AC4A-68C3-AD6A-3126-8C9772C5F522}"/>
              </a:ext>
            </a:extLst>
          </p:cNvPr>
          <p:cNvCxnSpPr/>
          <p:nvPr/>
        </p:nvCxnSpPr>
        <p:spPr>
          <a:xfrm>
            <a:off x="6383338" y="1052513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0" name="Szövegdoboz 13">
            <a:extLst>
              <a:ext uri="{FF2B5EF4-FFF2-40B4-BE49-F238E27FC236}">
                <a16:creationId xmlns:a16="http://schemas.microsoft.com/office/drawing/2014/main" id="{58CA726B-41E8-DF88-8FCA-9CEF2A23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75" y="1111250"/>
            <a:ext cx="1441450" cy="7381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Ind. wealth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$9960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01A741A0-A2BA-89B9-DC30-CE2002E93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5463" y="1104900"/>
            <a:ext cx="138747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/>
              <a:t>Ind. </a:t>
            </a:r>
            <a:r>
              <a:rPr lang="hu-HU" altLang="hu-HU" sz="1400" dirty="0" err="1"/>
              <a:t>wealth</a:t>
            </a:r>
            <a:endParaRPr lang="hu-HU" altLang="hu-HU" sz="14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/>
              <a:t>195,67$</a:t>
            </a:r>
          </a:p>
        </p:txBody>
      </p:sp>
      <p:sp>
        <p:nvSpPr>
          <p:cNvPr id="15372" name="Szövegdoboz 16">
            <a:extLst>
              <a:ext uri="{FF2B5EF4-FFF2-40B4-BE49-F238E27FC236}">
                <a16:creationId xmlns:a16="http://schemas.microsoft.com/office/drawing/2014/main" id="{EACECB7C-C3AF-7BCA-377B-6E946BCB7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5613" y="611188"/>
            <a:ext cx="2366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A                          L</a:t>
            </a:r>
          </a:p>
        </p:txBody>
      </p:sp>
      <p:sp>
        <p:nvSpPr>
          <p:cNvPr id="15373" name="Szövegdoboz 24">
            <a:extLst>
              <a:ext uri="{FF2B5EF4-FFF2-40B4-BE49-F238E27FC236}">
                <a16:creationId xmlns:a16="http://schemas.microsoft.com/office/drawing/2014/main" id="{51FE97AC-778A-5468-FDB9-663D1967E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613" y="641350"/>
            <a:ext cx="3081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A     Other subjects        L</a:t>
            </a:r>
          </a:p>
        </p:txBody>
      </p:sp>
      <p:sp>
        <p:nvSpPr>
          <p:cNvPr id="15374" name="Szövegdoboz 25">
            <a:extLst>
              <a:ext uri="{FF2B5EF4-FFF2-40B4-BE49-F238E27FC236}">
                <a16:creationId xmlns:a16="http://schemas.microsoft.com/office/drawing/2014/main" id="{00B98969-494A-7607-F32E-9619D42EF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1114425"/>
            <a:ext cx="131762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$8990</a:t>
            </a:r>
          </a:p>
        </p:txBody>
      </p:sp>
      <p:cxnSp>
        <p:nvCxnSpPr>
          <p:cNvPr id="48" name="Egyenes összekötő 47">
            <a:extLst>
              <a:ext uri="{FF2B5EF4-FFF2-40B4-BE49-F238E27FC236}">
                <a16:creationId xmlns:a16="http://schemas.microsoft.com/office/drawing/2014/main" id="{D5DAA03A-E1BB-3810-5E30-769505286B24}"/>
              </a:ext>
            </a:extLst>
          </p:cNvPr>
          <p:cNvCxnSpPr/>
          <p:nvPr/>
        </p:nvCxnSpPr>
        <p:spPr>
          <a:xfrm>
            <a:off x="441325" y="2205038"/>
            <a:ext cx="11631613" cy="714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6" name="Szövegdoboz 49">
            <a:extLst>
              <a:ext uri="{FF2B5EF4-FFF2-40B4-BE49-F238E27FC236}">
                <a16:creationId xmlns:a16="http://schemas.microsoft.com/office/drawing/2014/main" id="{354DABAB-74AD-65BB-208D-D23CF4C6A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800" y="1916113"/>
            <a:ext cx="1998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DO NOT CHANGE</a:t>
            </a:r>
          </a:p>
        </p:txBody>
      </p:sp>
      <p:sp>
        <p:nvSpPr>
          <p:cNvPr id="15377" name="Szövegdoboz 62">
            <a:extLst>
              <a:ext uri="{FF2B5EF4-FFF2-40B4-BE49-F238E27FC236}">
                <a16:creationId xmlns:a16="http://schemas.microsoft.com/office/drawing/2014/main" id="{5DBF789F-A8BF-9897-682D-A57D69B65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1633538"/>
            <a:ext cx="1317625" cy="2762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MONEY $970</a:t>
            </a:r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4BD78F1A-5139-7854-8868-621306415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5463" y="1628775"/>
            <a:ext cx="1503362" cy="307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MONEY 1000$</a:t>
            </a:r>
          </a:p>
        </p:txBody>
      </p: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6457D087-653C-70FB-D74C-E87D5907D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9413" y="1098550"/>
            <a:ext cx="1219200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1176,67$</a:t>
            </a:r>
          </a:p>
        </p:txBody>
      </p:sp>
      <p:cxnSp>
        <p:nvCxnSpPr>
          <p:cNvPr id="70" name="Egyenes összekötő 69">
            <a:extLst>
              <a:ext uri="{FF2B5EF4-FFF2-40B4-BE49-F238E27FC236}">
                <a16:creationId xmlns:a16="http://schemas.microsoft.com/office/drawing/2014/main" id="{E2D08D49-81F7-E1EB-C66B-02462DFBB59A}"/>
              </a:ext>
            </a:extLst>
          </p:cNvPr>
          <p:cNvCxnSpPr/>
          <p:nvPr/>
        </p:nvCxnSpPr>
        <p:spPr>
          <a:xfrm>
            <a:off x="3303588" y="1052513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1" name="Szövegdoboz 24">
            <a:extLst>
              <a:ext uri="{FF2B5EF4-FFF2-40B4-BE49-F238E27FC236}">
                <a16:creationId xmlns:a16="http://schemas.microsoft.com/office/drawing/2014/main" id="{CFF65A19-F61D-3D8D-CDB3-898A6C727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682625"/>
            <a:ext cx="2987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A     Lender subject      L</a:t>
            </a:r>
          </a:p>
        </p:txBody>
      </p:sp>
      <p:sp>
        <p:nvSpPr>
          <p:cNvPr id="72" name="Szövegdoboz 71">
            <a:extLst>
              <a:ext uri="{FF2B5EF4-FFF2-40B4-BE49-F238E27FC236}">
                <a16:creationId xmlns:a16="http://schemas.microsoft.com/office/drawing/2014/main" id="{D8C472D2-510A-112F-8E80-5F7316CC6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1131888"/>
            <a:ext cx="1260475" cy="2762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 dirty="0"/>
              <a:t>MONEY $11</a:t>
            </a:r>
          </a:p>
        </p:txBody>
      </p:sp>
      <p:sp>
        <p:nvSpPr>
          <p:cNvPr id="74" name="Szövegdoboz 73">
            <a:extLst>
              <a:ext uri="{FF2B5EF4-FFF2-40B4-BE49-F238E27FC236}">
                <a16:creationId xmlns:a16="http://schemas.microsoft.com/office/drawing/2014/main" id="{C44233B0-E9B1-9FA2-601E-8DA2D22F0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1163638"/>
            <a:ext cx="1476375" cy="276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 dirty="0"/>
              <a:t>Ind. </a:t>
            </a:r>
            <a:r>
              <a:rPr lang="hu-HU" altLang="hu-HU" sz="1200" dirty="0" err="1"/>
              <a:t>wealth</a:t>
            </a:r>
            <a:r>
              <a:rPr lang="hu-HU" altLang="hu-HU" sz="1200" dirty="0"/>
              <a:t> $11</a:t>
            </a:r>
          </a:p>
        </p:txBody>
      </p: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4A89E270-80E8-34A0-7A39-AF61C178C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298700"/>
            <a:ext cx="32559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Possibility of new lending</a:t>
            </a:r>
          </a:p>
        </p:txBody>
      </p:sp>
      <p:sp>
        <p:nvSpPr>
          <p:cNvPr id="15385" name="Szövegdoboz 78">
            <a:extLst>
              <a:ext uri="{FF2B5EF4-FFF2-40B4-BE49-F238E27FC236}">
                <a16:creationId xmlns:a16="http://schemas.microsoft.com/office/drawing/2014/main" id="{281B9B1B-69BD-6F09-F8F8-045ADF519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625" y="1385888"/>
            <a:ext cx="157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Ruler honours her debt</a:t>
            </a:r>
          </a:p>
        </p:txBody>
      </p:sp>
      <p:sp>
        <p:nvSpPr>
          <p:cNvPr id="102" name="Szövegdoboz 101">
            <a:extLst>
              <a:ext uri="{FF2B5EF4-FFF2-40B4-BE49-F238E27FC236}">
                <a16:creationId xmlns:a16="http://schemas.microsoft.com/office/drawing/2014/main" id="{DAEF813D-8C2D-31E9-FD78-F10FE2AF2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25" y="1619250"/>
            <a:ext cx="1319213" cy="2762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 dirty="0"/>
              <a:t>MONEY 19$</a:t>
            </a:r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72C135A5-D52D-7659-F3DE-BF3FF875FE6E}"/>
              </a:ext>
            </a:extLst>
          </p:cNvPr>
          <p:cNvCxnSpPr/>
          <p:nvPr/>
        </p:nvCxnSpPr>
        <p:spPr>
          <a:xfrm flipH="1">
            <a:off x="766763" y="981075"/>
            <a:ext cx="3175" cy="990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88" name="Szövegdoboz 24">
            <a:extLst>
              <a:ext uri="{FF2B5EF4-FFF2-40B4-BE49-F238E27FC236}">
                <a16:creationId xmlns:a16="http://schemas.microsoft.com/office/drawing/2014/main" id="{9956DBA2-2526-A41F-6011-40853CD96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944513"/>
            <a:ext cx="2000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yar</a:t>
            </a:r>
            <a:endParaRPr lang="hu-HU" altLang="hu-HU" sz="1600" dirty="0"/>
          </a:p>
        </p:txBody>
      </p:sp>
      <p:cxnSp>
        <p:nvCxnSpPr>
          <p:cNvPr id="86" name="Egyenes összekötő 85">
            <a:extLst>
              <a:ext uri="{FF2B5EF4-FFF2-40B4-BE49-F238E27FC236}">
                <a16:creationId xmlns:a16="http://schemas.microsoft.com/office/drawing/2014/main" id="{C05D801C-C2D1-38F4-A690-EA30723B0143}"/>
              </a:ext>
            </a:extLst>
          </p:cNvPr>
          <p:cNvCxnSpPr/>
          <p:nvPr/>
        </p:nvCxnSpPr>
        <p:spPr>
          <a:xfrm>
            <a:off x="4318000" y="1084263"/>
            <a:ext cx="1588" cy="70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gyenes összekötő 88">
            <a:extLst>
              <a:ext uri="{FF2B5EF4-FFF2-40B4-BE49-F238E27FC236}">
                <a16:creationId xmlns:a16="http://schemas.microsoft.com/office/drawing/2014/main" id="{70A93620-AD12-75EA-863B-8354A00A2F60}"/>
              </a:ext>
            </a:extLst>
          </p:cNvPr>
          <p:cNvCxnSpPr/>
          <p:nvPr/>
        </p:nvCxnSpPr>
        <p:spPr>
          <a:xfrm>
            <a:off x="10585450" y="1096963"/>
            <a:ext cx="1588" cy="704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zövegdoboz 106">
            <a:extLst>
              <a:ext uri="{FF2B5EF4-FFF2-40B4-BE49-F238E27FC236}">
                <a16:creationId xmlns:a16="http://schemas.microsoft.com/office/drawing/2014/main" id="{D107D452-F483-FA8F-5F09-02AB8AF00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638" y="2946400"/>
            <a:ext cx="5111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/>
              <a:t>How to increase profits in a year?</a:t>
            </a:r>
          </a:p>
        </p:txBody>
      </p:sp>
      <p:sp>
        <p:nvSpPr>
          <p:cNvPr id="108" name="Szövegdoboz 107">
            <a:extLst>
              <a:ext uri="{FF2B5EF4-FFF2-40B4-BE49-F238E27FC236}">
                <a16:creationId xmlns:a16="http://schemas.microsoft.com/office/drawing/2014/main" id="{0C22562E-EB01-7A92-ABF0-71B6161D8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050" y="3516313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/>
              <a:t>Use other’s money!</a:t>
            </a:r>
          </a:p>
        </p:txBody>
      </p:sp>
      <p:sp>
        <p:nvSpPr>
          <p:cNvPr id="109" name="Téglalap 108">
            <a:extLst>
              <a:ext uri="{FF2B5EF4-FFF2-40B4-BE49-F238E27FC236}">
                <a16:creationId xmlns:a16="http://schemas.microsoft.com/office/drawing/2014/main" id="{37768827-A5BD-7B5C-8535-094F84A8F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313" y="4000500"/>
            <a:ext cx="2065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>
                <a:solidFill>
                  <a:srgbClr val="0000FF"/>
                </a:solidFill>
              </a:rPr>
              <a:t>Banknote emission</a:t>
            </a:r>
            <a:endParaRPr lang="hu-HU" altLang="hu-HU" sz="1600">
              <a:solidFill>
                <a:srgbClr val="0000FF"/>
              </a:solidFill>
            </a:endParaRPr>
          </a:p>
        </p:txBody>
      </p:sp>
      <p:sp>
        <p:nvSpPr>
          <p:cNvPr id="110" name="Tekercs vízszintesen 109">
            <a:extLst>
              <a:ext uri="{FF2B5EF4-FFF2-40B4-BE49-F238E27FC236}">
                <a16:creationId xmlns:a16="http://schemas.microsoft.com/office/drawing/2014/main" id="{8195A9BB-12D0-BCF1-C00B-91FC9DAD90C5}"/>
              </a:ext>
            </a:extLst>
          </p:cNvPr>
          <p:cNvSpPr/>
          <p:nvPr/>
        </p:nvSpPr>
        <p:spPr>
          <a:xfrm>
            <a:off x="5646738" y="4448175"/>
            <a:ext cx="3657600" cy="2001838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u-HU" altLang="hu-H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</a:t>
            </a:r>
            <a:endParaRPr lang="hu-HU" altLang="hu-H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hu-HU" altLang="hu-H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hu-HU" altLang="hu-H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hu-HU" altLang="hu-H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hu-HU" altLang="hu-H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spot </a:t>
            </a:r>
            <a:r>
              <a:rPr lang="hu-HU" altLang="hu-H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hu-HU" altLang="hu-H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hu-HU" altLang="hu-H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altLang="hu-H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u-HU" altLang="hu-H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r>
              <a:rPr lang="hu-HU" altLang="hu-H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defRPr/>
            </a:pPr>
            <a:r>
              <a:rPr lang="hu-HU" altLang="hu-HU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hu-HU" altLang="hu-HU" sz="2000" i="1" dirty="0" err="1">
                <a:solidFill>
                  <a:schemeClr val="tx1"/>
                </a:solidFill>
                <a:latin typeface="Brush Script MT" panose="03060802040406070304" pitchFamily="66" charset="0"/>
                <a:cs typeface="Times New Roman" panose="02020603050405020304" pitchFamily="18" charset="0"/>
              </a:rPr>
              <a:t>Rotschild</a:t>
            </a:r>
            <a:endParaRPr lang="hu-HU" altLang="hu-HU" sz="2000" i="1" dirty="0">
              <a:solidFill>
                <a:schemeClr val="tx1"/>
              </a:solidFill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  <p:pic>
        <p:nvPicPr>
          <p:cNvPr id="18467" name="Kép 3">
            <a:extLst>
              <a:ext uri="{FF2B5EF4-FFF2-40B4-BE49-F238E27FC236}">
                <a16:creationId xmlns:a16="http://schemas.microsoft.com/office/drawing/2014/main" id="{3981DFB8-0A30-1BDE-1200-0C38661A96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5057775"/>
            <a:ext cx="620713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kercs vízszintesen 112">
            <a:extLst>
              <a:ext uri="{FF2B5EF4-FFF2-40B4-BE49-F238E27FC236}">
                <a16:creationId xmlns:a16="http://schemas.microsoft.com/office/drawing/2014/main" id="{5178ADF0-7E4B-3DA2-8E93-9CE0933A35CD}"/>
              </a:ext>
            </a:extLst>
          </p:cNvPr>
          <p:cNvSpPr/>
          <p:nvPr/>
        </p:nvSpPr>
        <p:spPr>
          <a:xfrm>
            <a:off x="9748838" y="4779963"/>
            <a:ext cx="2200275" cy="1174750"/>
          </a:xfrm>
          <a:prstGeom prst="horizontalScrol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u-HU" altLang="hu-H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1 $</a:t>
            </a:r>
            <a:endParaRPr lang="hu-HU" altLang="hu-HU" sz="24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hu-HU" altLang="hu-HU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hu-HU" altLang="hu-HU" sz="1600" i="1" dirty="0">
                <a:solidFill>
                  <a:schemeClr val="tx1"/>
                </a:solidFill>
                <a:latin typeface="Brush Script MT" panose="03060802040406070304" pitchFamily="66" charset="0"/>
                <a:cs typeface="Times New Roman" panose="02020603050405020304" pitchFamily="18" charset="0"/>
              </a:rPr>
              <a:t>	</a:t>
            </a:r>
            <a:r>
              <a:rPr lang="hu-HU" altLang="hu-HU" sz="2000" i="1" dirty="0" err="1">
                <a:solidFill>
                  <a:schemeClr val="tx1"/>
                </a:solidFill>
                <a:latin typeface="Brush Script MT" panose="03060802040406070304" pitchFamily="66" charset="0"/>
                <a:cs typeface="Times New Roman" panose="02020603050405020304" pitchFamily="18" charset="0"/>
              </a:rPr>
              <a:t>Rotschild</a:t>
            </a:r>
            <a:endParaRPr lang="hu-HU" altLang="hu-HU" sz="2000" i="1" dirty="0">
              <a:solidFill>
                <a:schemeClr val="tx1"/>
              </a:solidFill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  <p:sp>
        <p:nvSpPr>
          <p:cNvPr id="18469" name="Szövegdoboz 11">
            <a:extLst>
              <a:ext uri="{FF2B5EF4-FFF2-40B4-BE49-F238E27FC236}">
                <a16:creationId xmlns:a16="http://schemas.microsoft.com/office/drawing/2014/main" id="{48217040-149A-8CF5-4FAE-6B532C774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563" y="6400800"/>
            <a:ext cx="2957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This banknote is a </a:t>
            </a:r>
            <a:r>
              <a:rPr lang="hu-HU" altLang="hu-HU" sz="1800" b="1"/>
              <a:t>debt</a:t>
            </a:r>
            <a:r>
              <a:rPr lang="hu-HU" altLang="hu-HU" sz="1800"/>
              <a:t>!</a:t>
            </a:r>
          </a:p>
        </p:txBody>
      </p:sp>
      <p:sp>
        <p:nvSpPr>
          <p:cNvPr id="18470" name="Szövegdoboz 3">
            <a:extLst>
              <a:ext uri="{FF2B5EF4-FFF2-40B4-BE49-F238E27FC236}">
                <a16:creationId xmlns:a16="http://schemas.microsoft.com/office/drawing/2014/main" id="{43C165EB-F29C-4487-B622-5C779D862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3484563"/>
            <a:ext cx="6889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/>
              <a:t>2. End of </a:t>
            </a:r>
            <a:r>
              <a:rPr lang="hu-HU" altLang="hu-HU" sz="1600" b="1" dirty="0" err="1"/>
              <a:t>pure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gold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money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system</a:t>
            </a:r>
            <a:r>
              <a:rPr lang="hu-HU" altLang="hu-HU" sz="1600" b="1" dirty="0"/>
              <a:t>: </a:t>
            </a:r>
            <a:r>
              <a:rPr lang="hu-HU" altLang="hu-HU" sz="1600" b="1" dirty="0" err="1"/>
              <a:t>birth</a:t>
            </a:r>
            <a:r>
              <a:rPr lang="hu-HU" altLang="hu-HU" sz="1600" b="1" dirty="0"/>
              <a:t> of </a:t>
            </a:r>
            <a:r>
              <a:rPr lang="hu-HU" altLang="hu-HU" sz="1600" b="1" dirty="0" err="1"/>
              <a:t>private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banks</a:t>
            </a:r>
            <a:endParaRPr lang="hu-HU" altLang="hu-HU" sz="1600" b="1" dirty="0"/>
          </a:p>
        </p:txBody>
      </p: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15F38201-F6C1-7941-A18A-CE2E01F50261}"/>
              </a:ext>
            </a:extLst>
          </p:cNvPr>
          <p:cNvCxnSpPr/>
          <p:nvPr/>
        </p:nvCxnSpPr>
        <p:spPr>
          <a:xfrm>
            <a:off x="441325" y="2759075"/>
            <a:ext cx="11631613" cy="714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7">
            <a:extLst>
              <a:ext uri="{FF2B5EF4-FFF2-40B4-BE49-F238E27FC236}">
                <a16:creationId xmlns:a16="http://schemas.microsoft.com/office/drawing/2014/main" id="{AD2BCDC2-6BB7-A153-E061-CD9291EB6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620688"/>
            <a:ext cx="2563540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 err="1"/>
              <a:t>Ruler</a:t>
            </a:r>
            <a:r>
              <a:rPr lang="hu-HU" altLang="hu-HU" sz="1400" dirty="0"/>
              <a:t> </a:t>
            </a:r>
            <a:r>
              <a:rPr lang="hu-HU" altLang="hu-HU" sz="1400" dirty="0" err="1"/>
              <a:t>can</a:t>
            </a:r>
            <a:r>
              <a:rPr lang="hu-HU" altLang="hu-HU" sz="1400" dirty="0"/>
              <a:t> be </a:t>
            </a:r>
            <a:r>
              <a:rPr lang="hu-HU" altLang="hu-HU" sz="1400" dirty="0" err="1"/>
              <a:t>lack</a:t>
            </a:r>
            <a:r>
              <a:rPr lang="hu-HU" altLang="hu-HU" sz="1400" dirty="0"/>
              <a:t> of </a:t>
            </a:r>
            <a:r>
              <a:rPr lang="hu-HU" altLang="hu-HU" sz="1400" dirty="0" err="1"/>
              <a:t>money</a:t>
            </a:r>
            <a:r>
              <a:rPr lang="hu-HU" altLang="hu-HU" sz="1400" dirty="0"/>
              <a:t>: </a:t>
            </a:r>
            <a:r>
              <a:rPr lang="hu-HU" altLang="hu-HU" sz="1400" b="1" dirty="0"/>
              <a:t>BORROW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23F8242-310D-CC25-7A61-8108C15B7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4" y="66110"/>
            <a:ext cx="684076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3.3.2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Evolution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of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monetary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systems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: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economic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analysis</a:t>
            </a: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4" grpId="0" animBg="1"/>
      <p:bldP spid="66" grpId="0" animBg="1"/>
      <p:bldP spid="72" grpId="0" animBg="1"/>
      <p:bldP spid="74" grpId="0" animBg="1"/>
      <p:bldP spid="78" grpId="0"/>
      <p:bldP spid="102" grpId="0" animBg="1"/>
      <p:bldP spid="107" grpId="0"/>
      <p:bldP spid="108" grpId="0"/>
      <p:bldP spid="109" grpId="0"/>
      <p:bldP spid="110" grpId="0" animBg="1"/>
      <p:bldP spid="113" grpId="0" animBg="1"/>
      <p:bldP spid="18469" grpId="0"/>
      <p:bldP spid="1847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ia számának helye 1">
            <a:extLst>
              <a:ext uri="{FF2B5EF4-FFF2-40B4-BE49-F238E27FC236}">
                <a16:creationId xmlns:a16="http://schemas.microsoft.com/office/drawing/2014/main" id="{DC1C19E5-814A-DF98-D469-429EDCB9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4078BA-B980-48BC-9D74-8C224FC27A6A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hu-HU" altLang="hu-HU" sz="1400"/>
          </a:p>
        </p:txBody>
      </p:sp>
      <p:pic>
        <p:nvPicPr>
          <p:cNvPr id="17414" name="Kép 11">
            <a:extLst>
              <a:ext uri="{FF2B5EF4-FFF2-40B4-BE49-F238E27FC236}">
                <a16:creationId xmlns:a16="http://schemas.microsoft.com/office/drawing/2014/main" id="{35900C9A-993A-B544-4861-E41E464F3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-11113"/>
            <a:ext cx="738187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C7A59016-3318-5DAF-AFDE-DC3AC233A0BB}"/>
              </a:ext>
            </a:extLst>
          </p:cNvPr>
          <p:cNvCxnSpPr/>
          <p:nvPr/>
        </p:nvCxnSpPr>
        <p:spPr>
          <a:xfrm>
            <a:off x="10561638" y="1001713"/>
            <a:ext cx="71437" cy="5400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34100B8C-3788-4C92-6C09-3FDAEE81A5CA}"/>
              </a:ext>
            </a:extLst>
          </p:cNvPr>
          <p:cNvCxnSpPr/>
          <p:nvPr/>
        </p:nvCxnSpPr>
        <p:spPr>
          <a:xfrm>
            <a:off x="7462838" y="1096963"/>
            <a:ext cx="73025" cy="5400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A8AE3885-2215-9453-C179-5B01938D8EB8}"/>
              </a:ext>
            </a:extLst>
          </p:cNvPr>
          <p:cNvCxnSpPr/>
          <p:nvPr/>
        </p:nvCxnSpPr>
        <p:spPr>
          <a:xfrm>
            <a:off x="9063038" y="1052513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5E2302E2-0641-7AA8-6DAA-2AFD053A96BC}"/>
              </a:ext>
            </a:extLst>
          </p:cNvPr>
          <p:cNvCxnSpPr/>
          <p:nvPr/>
        </p:nvCxnSpPr>
        <p:spPr>
          <a:xfrm>
            <a:off x="6383338" y="1052513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5F7BFA6B-799F-FE76-B5C0-D7A47CC45E8A}"/>
              </a:ext>
            </a:extLst>
          </p:cNvPr>
          <p:cNvCxnSpPr/>
          <p:nvPr/>
        </p:nvCxnSpPr>
        <p:spPr>
          <a:xfrm>
            <a:off x="1308100" y="3505200"/>
            <a:ext cx="10544175" cy="111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0" name="Szövegdoboz 13">
            <a:extLst>
              <a:ext uri="{FF2B5EF4-FFF2-40B4-BE49-F238E27FC236}">
                <a16:creationId xmlns:a16="http://schemas.microsoft.com/office/drawing/2014/main" id="{05DB9639-B697-2748-0951-7C3104729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75" y="1111250"/>
            <a:ext cx="1441450" cy="7381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Ind. wealth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9990$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sp>
        <p:nvSpPr>
          <p:cNvPr id="17421" name="Szövegdoboz 22">
            <a:extLst>
              <a:ext uri="{FF2B5EF4-FFF2-40B4-BE49-F238E27FC236}">
                <a16:creationId xmlns:a16="http://schemas.microsoft.com/office/drawing/2014/main" id="{B7273AF7-E2B3-81E8-F0A1-6F69C9892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5463" y="1104900"/>
            <a:ext cx="138747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/>
              <a:t>Ind. </a:t>
            </a:r>
            <a:r>
              <a:rPr lang="hu-HU" altLang="hu-HU" sz="1400" dirty="0" err="1"/>
              <a:t>wealth</a:t>
            </a:r>
            <a:r>
              <a:rPr lang="hu-HU" altLang="hu-HU" sz="1400" dirty="0"/>
              <a:t> 195,67$</a:t>
            </a:r>
          </a:p>
        </p:txBody>
      </p:sp>
      <p:sp>
        <p:nvSpPr>
          <p:cNvPr id="17422" name="Szövegdoboz 16">
            <a:extLst>
              <a:ext uri="{FF2B5EF4-FFF2-40B4-BE49-F238E27FC236}">
                <a16:creationId xmlns:a16="http://schemas.microsoft.com/office/drawing/2014/main" id="{70491D69-105D-44B6-643C-58C054D64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5613" y="611188"/>
            <a:ext cx="2366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A                          L</a:t>
            </a:r>
          </a:p>
        </p:txBody>
      </p:sp>
      <p:sp>
        <p:nvSpPr>
          <p:cNvPr id="17423" name="Szövegdoboz 24">
            <a:extLst>
              <a:ext uri="{FF2B5EF4-FFF2-40B4-BE49-F238E27FC236}">
                <a16:creationId xmlns:a16="http://schemas.microsoft.com/office/drawing/2014/main" id="{62071BDF-399C-8B99-95A8-DC85BD978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682625"/>
            <a:ext cx="3081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A     Other subjects       L</a:t>
            </a:r>
          </a:p>
        </p:txBody>
      </p:sp>
      <p:sp>
        <p:nvSpPr>
          <p:cNvPr id="17424" name="Szövegdoboz 25">
            <a:extLst>
              <a:ext uri="{FF2B5EF4-FFF2-40B4-BE49-F238E27FC236}">
                <a16:creationId xmlns:a16="http://schemas.microsoft.com/office/drawing/2014/main" id="{45BDAC0D-8C70-7F9C-E1FD-43F2D4423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1114425"/>
            <a:ext cx="131762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9166,67$</a:t>
            </a:r>
          </a:p>
        </p:txBody>
      </p:sp>
      <p:sp>
        <p:nvSpPr>
          <p:cNvPr id="17425" name="Szövegdoboz 21">
            <a:extLst>
              <a:ext uri="{FF2B5EF4-FFF2-40B4-BE49-F238E27FC236}">
                <a16:creationId xmlns:a16="http://schemas.microsoft.com/office/drawing/2014/main" id="{89DC407D-B93F-0D38-3EB4-5834157A2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1260475"/>
            <a:ext cx="847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Initial state</a:t>
            </a:r>
          </a:p>
        </p:txBody>
      </p:sp>
      <p:sp>
        <p:nvSpPr>
          <p:cNvPr id="17426" name="Szövegdoboz 30">
            <a:extLst>
              <a:ext uri="{FF2B5EF4-FFF2-40B4-BE49-F238E27FC236}">
                <a16:creationId xmlns:a16="http://schemas.microsoft.com/office/drawing/2014/main" id="{940523C3-4EDB-AA3E-4738-87D488A28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5" y="2133600"/>
            <a:ext cx="19891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Loan 10$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Interest rate 10% duration 1 year</a:t>
            </a:r>
          </a:p>
        </p:txBody>
      </p: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21486F24-CD3D-E38A-20E2-C21C1FF0724C}"/>
              </a:ext>
            </a:extLst>
          </p:cNvPr>
          <p:cNvCxnSpPr/>
          <p:nvPr/>
        </p:nvCxnSpPr>
        <p:spPr>
          <a:xfrm>
            <a:off x="6399213" y="2205038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9033450A-5241-555B-CC16-722E0A4146C9}"/>
              </a:ext>
            </a:extLst>
          </p:cNvPr>
          <p:cNvCxnSpPr/>
          <p:nvPr/>
        </p:nvCxnSpPr>
        <p:spPr>
          <a:xfrm>
            <a:off x="9264650" y="2205038"/>
            <a:ext cx="2503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95758648-3AB4-DC7D-90D2-4CE2C82E683C}"/>
              </a:ext>
            </a:extLst>
          </p:cNvPr>
          <p:cNvCxnSpPr/>
          <p:nvPr/>
        </p:nvCxnSpPr>
        <p:spPr>
          <a:xfrm>
            <a:off x="9409113" y="3716338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D3CB23BB-607D-2FEF-7CB7-D2C7DDD4A110}"/>
              </a:ext>
            </a:extLst>
          </p:cNvPr>
          <p:cNvCxnSpPr/>
          <p:nvPr/>
        </p:nvCxnSpPr>
        <p:spPr>
          <a:xfrm>
            <a:off x="6538913" y="3698875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6ABAC856-A7EB-5629-3F49-43B9979CA5F2}"/>
              </a:ext>
            </a:extLst>
          </p:cNvPr>
          <p:cNvCxnSpPr/>
          <p:nvPr/>
        </p:nvCxnSpPr>
        <p:spPr>
          <a:xfrm>
            <a:off x="9494838" y="4941888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41">
            <a:extLst>
              <a:ext uri="{FF2B5EF4-FFF2-40B4-BE49-F238E27FC236}">
                <a16:creationId xmlns:a16="http://schemas.microsoft.com/office/drawing/2014/main" id="{032594DB-F8A2-ECAE-332D-E1AB6467C93D}"/>
              </a:ext>
            </a:extLst>
          </p:cNvPr>
          <p:cNvCxnSpPr/>
          <p:nvPr/>
        </p:nvCxnSpPr>
        <p:spPr>
          <a:xfrm>
            <a:off x="6616700" y="4941888"/>
            <a:ext cx="25034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2F1332DE-EFA3-E2CF-1B76-B424E2B838C6}"/>
              </a:ext>
            </a:extLst>
          </p:cNvPr>
          <p:cNvSpPr txBox="1"/>
          <p:nvPr/>
        </p:nvSpPr>
        <p:spPr>
          <a:xfrm>
            <a:off x="3025775" y="2257425"/>
            <a:ext cx="1254125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hu-HU" sz="1400" dirty="0" err="1"/>
              <a:t>Claim</a:t>
            </a:r>
            <a:r>
              <a:rPr lang="hu-HU" sz="1400" dirty="0"/>
              <a:t> 10$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8EC2F328-7484-59BA-DBAB-133CD84218F8}"/>
              </a:ext>
            </a:extLst>
          </p:cNvPr>
          <p:cNvSpPr txBox="1"/>
          <p:nvPr/>
        </p:nvSpPr>
        <p:spPr>
          <a:xfrm>
            <a:off x="10633075" y="3141663"/>
            <a:ext cx="1358900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hu-HU" sz="1400" dirty="0" err="1"/>
              <a:t>Debt</a:t>
            </a:r>
            <a:r>
              <a:rPr lang="hu-HU" sz="1400" dirty="0"/>
              <a:t> 10$</a:t>
            </a:r>
          </a:p>
        </p:txBody>
      </p:sp>
      <p:cxnSp>
        <p:nvCxnSpPr>
          <p:cNvPr id="48" name="Egyenes összekötő 47">
            <a:extLst>
              <a:ext uri="{FF2B5EF4-FFF2-40B4-BE49-F238E27FC236}">
                <a16:creationId xmlns:a16="http://schemas.microsoft.com/office/drawing/2014/main" id="{121C3062-5DCC-64D0-E69F-6D8C45B44E39}"/>
              </a:ext>
            </a:extLst>
          </p:cNvPr>
          <p:cNvCxnSpPr/>
          <p:nvPr/>
        </p:nvCxnSpPr>
        <p:spPr>
          <a:xfrm flipV="1">
            <a:off x="1490663" y="2043113"/>
            <a:ext cx="10512425" cy="174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6" name="Szövegdoboz 49">
            <a:extLst>
              <a:ext uri="{FF2B5EF4-FFF2-40B4-BE49-F238E27FC236}">
                <a16:creationId xmlns:a16="http://schemas.microsoft.com/office/drawing/2014/main" id="{4D1B3987-48EA-15B6-B894-E7706E50C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459038"/>
            <a:ext cx="2033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DO NOT CHANGE</a:t>
            </a:r>
          </a:p>
        </p:txBody>
      </p: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931531F3-1CF8-D6E9-C6B1-A860FBDCD43A}"/>
              </a:ext>
            </a:extLst>
          </p:cNvPr>
          <p:cNvCxnSpPr/>
          <p:nvPr/>
        </p:nvCxnSpPr>
        <p:spPr>
          <a:xfrm flipV="1">
            <a:off x="1490663" y="4814888"/>
            <a:ext cx="10528300" cy="857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8" name="Szövegdoboz 62">
            <a:extLst>
              <a:ext uri="{FF2B5EF4-FFF2-40B4-BE49-F238E27FC236}">
                <a16:creationId xmlns:a16="http://schemas.microsoft.com/office/drawing/2014/main" id="{849A7622-C0D1-AB3D-3ED2-7C982B410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1557338"/>
            <a:ext cx="1317625" cy="2762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MONEY 823,3$</a:t>
            </a:r>
          </a:p>
        </p:txBody>
      </p:sp>
      <p:sp>
        <p:nvSpPr>
          <p:cNvPr id="17439" name="Szövegdoboz 63">
            <a:extLst>
              <a:ext uri="{FF2B5EF4-FFF2-40B4-BE49-F238E27FC236}">
                <a16:creationId xmlns:a16="http://schemas.microsoft.com/office/drawing/2014/main" id="{DFE7A229-D2A2-A1F8-6EA9-169C359F1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5463" y="1628775"/>
            <a:ext cx="1533525" cy="307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MONEY 1000$</a:t>
            </a:r>
          </a:p>
        </p:txBody>
      </p:sp>
      <p:sp>
        <p:nvSpPr>
          <p:cNvPr id="17440" name="Szövegdoboz 64">
            <a:extLst>
              <a:ext uri="{FF2B5EF4-FFF2-40B4-BE49-F238E27FC236}">
                <a16:creationId xmlns:a16="http://schemas.microsoft.com/office/drawing/2014/main" id="{0AE509BB-B560-A162-84CC-A492F72D3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9413" y="1685925"/>
            <a:ext cx="1219200" cy="2301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900"/>
              <a:t>MONEY 166,67$</a:t>
            </a:r>
          </a:p>
        </p:txBody>
      </p:sp>
      <p:sp>
        <p:nvSpPr>
          <p:cNvPr id="17441" name="Szövegdoboz 65">
            <a:extLst>
              <a:ext uri="{FF2B5EF4-FFF2-40B4-BE49-F238E27FC236}">
                <a16:creationId xmlns:a16="http://schemas.microsoft.com/office/drawing/2014/main" id="{EA57E22D-4353-BF3E-83B7-77FF439C8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9413" y="1098550"/>
            <a:ext cx="1219200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/>
              <a:t>Real </a:t>
            </a:r>
            <a:r>
              <a:rPr lang="hu-HU" altLang="hu-HU" sz="1400" dirty="0" err="1"/>
              <a:t>asset</a:t>
            </a:r>
            <a:endParaRPr lang="hu-HU" altLang="hu-HU" sz="1400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/>
              <a:t>1176,67$</a:t>
            </a:r>
          </a:p>
        </p:txBody>
      </p:sp>
      <p:cxnSp>
        <p:nvCxnSpPr>
          <p:cNvPr id="68" name="Egyenes összekötő 67">
            <a:extLst>
              <a:ext uri="{FF2B5EF4-FFF2-40B4-BE49-F238E27FC236}">
                <a16:creationId xmlns:a16="http://schemas.microsoft.com/office/drawing/2014/main" id="{19FA7055-AC59-D562-2166-4DADE67AF633}"/>
              </a:ext>
            </a:extLst>
          </p:cNvPr>
          <p:cNvCxnSpPr/>
          <p:nvPr/>
        </p:nvCxnSpPr>
        <p:spPr>
          <a:xfrm>
            <a:off x="1847850" y="6146800"/>
            <a:ext cx="10080625" cy="19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031F6E14-5846-3CE9-251F-7944BF3AA7CA}"/>
              </a:ext>
            </a:extLst>
          </p:cNvPr>
          <p:cNvCxnSpPr/>
          <p:nvPr/>
        </p:nvCxnSpPr>
        <p:spPr>
          <a:xfrm>
            <a:off x="4294188" y="1044575"/>
            <a:ext cx="73025" cy="5400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69">
            <a:extLst>
              <a:ext uri="{FF2B5EF4-FFF2-40B4-BE49-F238E27FC236}">
                <a16:creationId xmlns:a16="http://schemas.microsoft.com/office/drawing/2014/main" id="{BA619B6A-73EF-2C9D-FF10-4892DBCD7F38}"/>
              </a:ext>
            </a:extLst>
          </p:cNvPr>
          <p:cNvCxnSpPr/>
          <p:nvPr/>
        </p:nvCxnSpPr>
        <p:spPr>
          <a:xfrm>
            <a:off x="3303588" y="1052513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45" name="Szövegdoboz 24">
            <a:extLst>
              <a:ext uri="{FF2B5EF4-FFF2-40B4-BE49-F238E27FC236}">
                <a16:creationId xmlns:a16="http://schemas.microsoft.com/office/drawing/2014/main" id="{1B97FC3A-A929-66A9-A3CC-17720988B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682625"/>
            <a:ext cx="2987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A   Lender subject      L</a:t>
            </a:r>
          </a:p>
        </p:txBody>
      </p:sp>
      <p:sp>
        <p:nvSpPr>
          <p:cNvPr id="17446" name="Szövegdoboz 71">
            <a:extLst>
              <a:ext uri="{FF2B5EF4-FFF2-40B4-BE49-F238E27FC236}">
                <a16:creationId xmlns:a16="http://schemas.microsoft.com/office/drawing/2014/main" id="{B978F4A3-6063-2FF7-80FF-F5F626971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1131888"/>
            <a:ext cx="1085850" cy="2762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MONEY 10$</a:t>
            </a:r>
          </a:p>
        </p:txBody>
      </p:sp>
      <p:sp>
        <p:nvSpPr>
          <p:cNvPr id="17447" name="Szövegdoboz 73">
            <a:extLst>
              <a:ext uri="{FF2B5EF4-FFF2-40B4-BE49-F238E27FC236}">
                <a16:creationId xmlns:a16="http://schemas.microsoft.com/office/drawing/2014/main" id="{D62EF183-8013-779F-8FBF-B46291C5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1163638"/>
            <a:ext cx="1476375" cy="276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Ind. wealth 10$</a:t>
            </a:r>
          </a:p>
        </p:txBody>
      </p:sp>
      <p:sp>
        <p:nvSpPr>
          <p:cNvPr id="17448" name="Szövegdoboz 75">
            <a:extLst>
              <a:ext uri="{FF2B5EF4-FFF2-40B4-BE49-F238E27FC236}">
                <a16:creationId xmlns:a16="http://schemas.microsoft.com/office/drawing/2014/main" id="{FCF3D8AA-9FD0-0CA7-0D04-093530A01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663" y="3698875"/>
            <a:ext cx="1574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Ruler spends all his money</a:t>
            </a:r>
          </a:p>
        </p:txBody>
      </p:sp>
      <p:sp>
        <p:nvSpPr>
          <p:cNvPr id="17449" name="Szövegdoboz 79">
            <a:extLst>
              <a:ext uri="{FF2B5EF4-FFF2-40B4-BE49-F238E27FC236}">
                <a16:creationId xmlns:a16="http://schemas.microsoft.com/office/drawing/2014/main" id="{A0EEA073-6B30-703B-2C80-13C08BAA8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738" y="2287588"/>
            <a:ext cx="1474787" cy="276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Ind. wealth 10$</a:t>
            </a:r>
          </a:p>
        </p:txBody>
      </p:sp>
      <p:cxnSp>
        <p:nvCxnSpPr>
          <p:cNvPr id="81" name="Egyenes összekötő 80">
            <a:extLst>
              <a:ext uri="{FF2B5EF4-FFF2-40B4-BE49-F238E27FC236}">
                <a16:creationId xmlns:a16="http://schemas.microsoft.com/office/drawing/2014/main" id="{C5D51A56-7CE6-F829-C75E-C0667EF2C776}"/>
              </a:ext>
            </a:extLst>
          </p:cNvPr>
          <p:cNvCxnSpPr/>
          <p:nvPr/>
        </p:nvCxnSpPr>
        <p:spPr>
          <a:xfrm>
            <a:off x="3205163" y="2205038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1" name="Szövegdoboz 81">
            <a:extLst>
              <a:ext uri="{FF2B5EF4-FFF2-40B4-BE49-F238E27FC236}">
                <a16:creationId xmlns:a16="http://schemas.microsoft.com/office/drawing/2014/main" id="{63FCFB2F-A3BC-32CF-7259-50791DBFE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838" y="2268538"/>
            <a:ext cx="1385887" cy="522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Ind. wealth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166,67$</a:t>
            </a:r>
          </a:p>
        </p:txBody>
      </p:sp>
      <p:sp>
        <p:nvSpPr>
          <p:cNvPr id="17452" name="Szövegdoboz 82">
            <a:extLst>
              <a:ext uri="{FF2B5EF4-FFF2-40B4-BE49-F238E27FC236}">
                <a16:creationId xmlns:a16="http://schemas.microsoft.com/office/drawing/2014/main" id="{929D1592-CCC5-3A25-153B-BEDD78A45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0063" y="2820988"/>
            <a:ext cx="1531937" cy="307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MONEY 1000$</a:t>
            </a:r>
          </a:p>
        </p:txBody>
      </p:sp>
      <p:sp>
        <p:nvSpPr>
          <p:cNvPr id="17453" name="Szövegdoboz 83">
            <a:extLst>
              <a:ext uri="{FF2B5EF4-FFF2-40B4-BE49-F238E27FC236}">
                <a16:creationId xmlns:a16="http://schemas.microsoft.com/office/drawing/2014/main" id="{A534D37A-585C-BBCD-CC89-6E46CF430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2276475"/>
            <a:ext cx="1219200" cy="7381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1000$</a:t>
            </a:r>
          </a:p>
        </p:txBody>
      </p:sp>
      <p:sp>
        <p:nvSpPr>
          <p:cNvPr id="17454" name="Szövegdoboz 84">
            <a:extLst>
              <a:ext uri="{FF2B5EF4-FFF2-40B4-BE49-F238E27FC236}">
                <a16:creationId xmlns:a16="http://schemas.microsoft.com/office/drawing/2014/main" id="{964F75FD-7F9D-CEFF-851D-42C7AAA30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0850" y="2997200"/>
            <a:ext cx="1219200" cy="46196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MONEY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176,67$</a:t>
            </a:r>
          </a:p>
        </p:txBody>
      </p:sp>
      <p:cxnSp>
        <p:nvCxnSpPr>
          <p:cNvPr id="87" name="Egyenes összekötő 86">
            <a:extLst>
              <a:ext uri="{FF2B5EF4-FFF2-40B4-BE49-F238E27FC236}">
                <a16:creationId xmlns:a16="http://schemas.microsoft.com/office/drawing/2014/main" id="{CB55BC4C-1FD2-3D87-D6F5-9EB2C233B0C6}"/>
              </a:ext>
            </a:extLst>
          </p:cNvPr>
          <p:cNvCxnSpPr/>
          <p:nvPr/>
        </p:nvCxnSpPr>
        <p:spPr>
          <a:xfrm>
            <a:off x="3127375" y="3689350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56" name="Szövegdoboz 87">
            <a:extLst>
              <a:ext uri="{FF2B5EF4-FFF2-40B4-BE49-F238E27FC236}">
                <a16:creationId xmlns:a16="http://schemas.microsoft.com/office/drawing/2014/main" id="{E635356C-C3D6-E5E6-03E4-FC13E0350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3802063"/>
            <a:ext cx="19891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DO NOT CHANGE</a:t>
            </a:r>
          </a:p>
        </p:txBody>
      </p:sp>
      <p:sp>
        <p:nvSpPr>
          <p:cNvPr id="17457" name="Szövegdoboz 89">
            <a:extLst>
              <a:ext uri="{FF2B5EF4-FFF2-40B4-BE49-F238E27FC236}">
                <a16:creationId xmlns:a16="http://schemas.microsoft.com/office/drawing/2014/main" id="{D407C132-88FC-DC40-3309-4340A50CA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0788" y="3773488"/>
            <a:ext cx="1441450" cy="7397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Ind. wealth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9990$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sp>
        <p:nvSpPr>
          <p:cNvPr id="17458" name="Szövegdoboz 90">
            <a:extLst>
              <a:ext uri="{FF2B5EF4-FFF2-40B4-BE49-F238E27FC236}">
                <a16:creationId xmlns:a16="http://schemas.microsoft.com/office/drawing/2014/main" id="{BDABD3D7-2C8F-E838-A06D-8721654AC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0" y="3775075"/>
            <a:ext cx="1319213" cy="5222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8990$</a:t>
            </a:r>
          </a:p>
        </p:txBody>
      </p:sp>
      <p:sp>
        <p:nvSpPr>
          <p:cNvPr id="17459" name="Szövegdoboz 91">
            <a:extLst>
              <a:ext uri="{FF2B5EF4-FFF2-40B4-BE49-F238E27FC236}">
                <a16:creationId xmlns:a16="http://schemas.microsoft.com/office/drawing/2014/main" id="{5D655D55-EF32-D120-BF10-BA100032B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63" y="4322763"/>
            <a:ext cx="1317625" cy="2762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MONEY 1000$</a:t>
            </a:r>
          </a:p>
        </p:txBody>
      </p:sp>
      <p:sp>
        <p:nvSpPr>
          <p:cNvPr id="17460" name="Szövegdoboz 93">
            <a:extLst>
              <a:ext uri="{FF2B5EF4-FFF2-40B4-BE49-F238E27FC236}">
                <a16:creationId xmlns:a16="http://schemas.microsoft.com/office/drawing/2014/main" id="{92730A43-4E7E-FDB7-2A2D-5AED0648C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9263" y="3757613"/>
            <a:ext cx="1219200" cy="954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1176,67$</a:t>
            </a:r>
          </a:p>
        </p:txBody>
      </p:sp>
      <p:sp>
        <p:nvSpPr>
          <p:cNvPr id="17461" name="Szövegdoboz 94">
            <a:extLst>
              <a:ext uri="{FF2B5EF4-FFF2-40B4-BE49-F238E27FC236}">
                <a16:creationId xmlns:a16="http://schemas.microsoft.com/office/drawing/2014/main" id="{4530F188-A72D-5EB1-171D-BE731EF49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838" y="3754438"/>
            <a:ext cx="1385887" cy="522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Ind. wealth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166,67$</a:t>
            </a:r>
          </a:p>
        </p:txBody>
      </p:sp>
      <p:sp>
        <p:nvSpPr>
          <p:cNvPr id="17462" name="Szövegdoboz 95">
            <a:extLst>
              <a:ext uri="{FF2B5EF4-FFF2-40B4-BE49-F238E27FC236}">
                <a16:creationId xmlns:a16="http://schemas.microsoft.com/office/drawing/2014/main" id="{956BD4C8-B98D-4FF5-E308-3A5B57E3C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3075" y="4221163"/>
            <a:ext cx="1573213" cy="307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MONEY 1000$</a:t>
            </a:r>
          </a:p>
        </p:txBody>
      </p:sp>
      <p:sp>
        <p:nvSpPr>
          <p:cNvPr id="97" name="Szövegdoboz 96">
            <a:extLst>
              <a:ext uri="{FF2B5EF4-FFF2-40B4-BE49-F238E27FC236}">
                <a16:creationId xmlns:a16="http://schemas.microsoft.com/office/drawing/2014/main" id="{57158B31-C61F-2704-326B-529DF8EBF66C}"/>
              </a:ext>
            </a:extLst>
          </p:cNvPr>
          <p:cNvSpPr txBox="1"/>
          <p:nvPr/>
        </p:nvSpPr>
        <p:spPr>
          <a:xfrm>
            <a:off x="10660063" y="4471988"/>
            <a:ext cx="1358900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hu-HU" sz="1400" dirty="0" err="1"/>
              <a:t>Debt</a:t>
            </a:r>
            <a:r>
              <a:rPr lang="hu-HU" sz="1400" dirty="0"/>
              <a:t> 10$</a:t>
            </a:r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EC3315B5-46A2-99F2-CBDE-104EC63EB799}"/>
              </a:ext>
            </a:extLst>
          </p:cNvPr>
          <p:cNvCxnSpPr/>
          <p:nvPr/>
        </p:nvCxnSpPr>
        <p:spPr>
          <a:xfrm flipH="1">
            <a:off x="679450" y="1408113"/>
            <a:ext cx="28575" cy="4076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65" name="Szövegdoboz 24">
            <a:extLst>
              <a:ext uri="{FF2B5EF4-FFF2-40B4-BE49-F238E27FC236}">
                <a16:creationId xmlns:a16="http://schemas.microsoft.com/office/drawing/2014/main" id="{81F3D884-5781-2919-949E-1F47B9269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2695575"/>
            <a:ext cx="2016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time</a:t>
            </a:r>
          </a:p>
        </p:txBody>
      </p:sp>
      <p:sp>
        <p:nvSpPr>
          <p:cNvPr id="2" name="Jobbra nyíl 1">
            <a:extLst>
              <a:ext uri="{FF2B5EF4-FFF2-40B4-BE49-F238E27FC236}">
                <a16:creationId xmlns:a16="http://schemas.microsoft.com/office/drawing/2014/main" id="{92115F3C-8C11-A271-7E82-4CCC7148E2A1}"/>
              </a:ext>
            </a:extLst>
          </p:cNvPr>
          <p:cNvSpPr/>
          <p:nvPr/>
        </p:nvSpPr>
        <p:spPr>
          <a:xfrm>
            <a:off x="1682750" y="4984750"/>
            <a:ext cx="1798638" cy="9906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4" name="Tekercs vízszintesen 68">
            <a:extLst>
              <a:ext uri="{FF2B5EF4-FFF2-40B4-BE49-F238E27FC236}">
                <a16:creationId xmlns:a16="http://schemas.microsoft.com/office/drawing/2014/main" id="{24CB93C4-33C2-4EE9-7511-650372A6BB6D}"/>
              </a:ext>
            </a:extLst>
          </p:cNvPr>
          <p:cNvSpPr/>
          <p:nvPr/>
        </p:nvSpPr>
        <p:spPr>
          <a:xfrm>
            <a:off x="174625" y="5091113"/>
            <a:ext cx="1530350" cy="798512"/>
          </a:xfrm>
          <a:prstGeom prst="horizontalScrol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u-HU" altLang="hu-H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1 $</a:t>
            </a:r>
            <a:r>
              <a:rPr lang="hu-HU" altLang="hu-HU" sz="2000" i="1" dirty="0">
                <a:solidFill>
                  <a:schemeClr val="tx1"/>
                </a:solidFill>
                <a:latin typeface="Brush Script MT" panose="03060802040406070304" pitchFamily="66" charset="0"/>
                <a:cs typeface="Times New Roman" panose="02020603050405020304" pitchFamily="18" charset="0"/>
              </a:rPr>
              <a:t>        </a:t>
            </a:r>
            <a:r>
              <a:rPr lang="hu-HU" altLang="hu-HU" sz="2000" i="1" dirty="0" err="1">
                <a:solidFill>
                  <a:schemeClr val="tx1"/>
                </a:solidFill>
                <a:latin typeface="Brush Script MT" panose="03060802040406070304" pitchFamily="66" charset="0"/>
                <a:cs typeface="Times New Roman" panose="02020603050405020304" pitchFamily="18" charset="0"/>
              </a:rPr>
              <a:t>Rotschild</a:t>
            </a:r>
            <a:endParaRPr lang="hu-HU" altLang="hu-HU" sz="2000" i="1" dirty="0">
              <a:solidFill>
                <a:schemeClr val="tx1"/>
              </a:solidFill>
              <a:latin typeface="Brush Script MT" panose="030608020404060703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8C723F2-775F-205B-0A16-7933BAB2B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4" y="66110"/>
            <a:ext cx="684076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3.3.2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Evolution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of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monetary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systems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: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economic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analysis</a:t>
            </a: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Szövegdoboz 3">
            <a:extLst>
              <a:ext uri="{FF2B5EF4-FFF2-40B4-BE49-F238E27FC236}">
                <a16:creationId xmlns:a16="http://schemas.microsoft.com/office/drawing/2014/main" id="{E9104DD1-03A5-4348-A65F-F2F874EF0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59" y="350044"/>
            <a:ext cx="68897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/>
              <a:t>2. End of </a:t>
            </a:r>
            <a:r>
              <a:rPr lang="hu-HU" altLang="hu-HU" sz="1600" b="1" dirty="0" err="1"/>
              <a:t>pure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gold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money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system</a:t>
            </a:r>
            <a:r>
              <a:rPr lang="hu-HU" altLang="hu-HU" sz="1600" b="1" dirty="0"/>
              <a:t>: </a:t>
            </a:r>
            <a:r>
              <a:rPr lang="hu-HU" altLang="hu-HU" sz="1600" b="1" dirty="0" err="1"/>
              <a:t>birth</a:t>
            </a:r>
            <a:r>
              <a:rPr lang="hu-HU" altLang="hu-HU" sz="1600" b="1" dirty="0"/>
              <a:t> of </a:t>
            </a:r>
            <a:r>
              <a:rPr lang="hu-HU" altLang="hu-HU" sz="1600" b="1" dirty="0" err="1"/>
              <a:t>private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banks</a:t>
            </a:r>
            <a:endParaRPr lang="hu-HU" altLang="hu-HU" sz="1600" b="1" dirty="0"/>
          </a:p>
        </p:txBody>
      </p:sp>
      <p:sp>
        <p:nvSpPr>
          <p:cNvPr id="7" name="Szövegdoboz 7">
            <a:extLst>
              <a:ext uri="{FF2B5EF4-FFF2-40B4-BE49-F238E27FC236}">
                <a16:creationId xmlns:a16="http://schemas.microsoft.com/office/drawing/2014/main" id="{F895F17A-42AF-EC86-0011-8F807CA22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69" y="692696"/>
            <a:ext cx="2483147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 err="1"/>
              <a:t>Ruler</a:t>
            </a:r>
            <a:r>
              <a:rPr lang="hu-HU" altLang="hu-HU" sz="1400" dirty="0"/>
              <a:t> </a:t>
            </a:r>
            <a:r>
              <a:rPr lang="hu-HU" altLang="hu-HU" sz="1400" dirty="0" err="1"/>
              <a:t>can</a:t>
            </a:r>
            <a:r>
              <a:rPr lang="hu-HU" altLang="hu-HU" sz="1400" dirty="0"/>
              <a:t> be </a:t>
            </a:r>
            <a:r>
              <a:rPr lang="hu-HU" altLang="hu-HU" sz="1400" dirty="0" err="1"/>
              <a:t>lack</a:t>
            </a:r>
            <a:r>
              <a:rPr lang="hu-HU" altLang="hu-HU" sz="1400" dirty="0"/>
              <a:t> of </a:t>
            </a:r>
            <a:r>
              <a:rPr lang="hu-HU" altLang="hu-HU" sz="1400" dirty="0" err="1"/>
              <a:t>money</a:t>
            </a:r>
            <a:r>
              <a:rPr lang="hu-HU" altLang="hu-HU" sz="1400" dirty="0"/>
              <a:t>: </a:t>
            </a:r>
            <a:r>
              <a:rPr lang="hu-HU" altLang="hu-HU" sz="1400" b="1" dirty="0"/>
              <a:t>BORROW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ia számának helye 1">
            <a:extLst>
              <a:ext uri="{FF2B5EF4-FFF2-40B4-BE49-F238E27FC236}">
                <a16:creationId xmlns:a16="http://schemas.microsoft.com/office/drawing/2014/main" id="{FFE3F284-2ED0-D381-E207-88947C93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E0FD3E-BA4A-4B40-8E47-A180B33813C4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hu-HU" altLang="hu-HU" sz="1400"/>
          </a:p>
        </p:txBody>
      </p:sp>
      <p:pic>
        <p:nvPicPr>
          <p:cNvPr id="19460" name="Kép 11">
            <a:extLst>
              <a:ext uri="{FF2B5EF4-FFF2-40B4-BE49-F238E27FC236}">
                <a16:creationId xmlns:a16="http://schemas.microsoft.com/office/drawing/2014/main" id="{8586CE55-D46C-D75B-FDAD-D787D07D4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788" y="44450"/>
            <a:ext cx="738187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A4D46457-1EA9-8A5D-001B-964734091C22}"/>
              </a:ext>
            </a:extLst>
          </p:cNvPr>
          <p:cNvCxnSpPr/>
          <p:nvPr/>
        </p:nvCxnSpPr>
        <p:spPr>
          <a:xfrm>
            <a:off x="10561638" y="1001713"/>
            <a:ext cx="71437" cy="5400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76C2AFF9-5E60-7AD4-841D-19A51D6A3ABD}"/>
              </a:ext>
            </a:extLst>
          </p:cNvPr>
          <p:cNvCxnSpPr/>
          <p:nvPr/>
        </p:nvCxnSpPr>
        <p:spPr>
          <a:xfrm>
            <a:off x="7462838" y="1096963"/>
            <a:ext cx="73025" cy="5400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EBF82442-66D1-2975-467B-6F26D7912A17}"/>
              </a:ext>
            </a:extLst>
          </p:cNvPr>
          <p:cNvCxnSpPr/>
          <p:nvPr/>
        </p:nvCxnSpPr>
        <p:spPr>
          <a:xfrm>
            <a:off x="9063038" y="1052513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28F0DD6D-A886-D704-DED2-72FF0658BFEF}"/>
              </a:ext>
            </a:extLst>
          </p:cNvPr>
          <p:cNvCxnSpPr/>
          <p:nvPr/>
        </p:nvCxnSpPr>
        <p:spPr>
          <a:xfrm>
            <a:off x="6383338" y="1052513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609CFE78-4B03-BF9B-B0D1-12D27D9FAB02}"/>
              </a:ext>
            </a:extLst>
          </p:cNvPr>
          <p:cNvCxnSpPr/>
          <p:nvPr/>
        </p:nvCxnSpPr>
        <p:spPr>
          <a:xfrm>
            <a:off x="1308100" y="3505200"/>
            <a:ext cx="10544175" cy="111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6" name="Szövegdoboz 13">
            <a:extLst>
              <a:ext uri="{FF2B5EF4-FFF2-40B4-BE49-F238E27FC236}">
                <a16:creationId xmlns:a16="http://schemas.microsoft.com/office/drawing/2014/main" id="{E7A81B62-3EBF-AE91-2A13-60BECE7F8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75" y="1111250"/>
            <a:ext cx="1441450" cy="7381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Ind. wealth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9990$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sp>
        <p:nvSpPr>
          <p:cNvPr id="19467" name="Szövegdoboz 22">
            <a:extLst>
              <a:ext uri="{FF2B5EF4-FFF2-40B4-BE49-F238E27FC236}">
                <a16:creationId xmlns:a16="http://schemas.microsoft.com/office/drawing/2014/main" id="{75F0D66D-3D88-FD53-D11D-00E5F207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5463" y="1104900"/>
            <a:ext cx="138747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Ind. wealth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166,67$</a:t>
            </a:r>
          </a:p>
        </p:txBody>
      </p:sp>
      <p:sp>
        <p:nvSpPr>
          <p:cNvPr id="19468" name="Szövegdoboz 16">
            <a:extLst>
              <a:ext uri="{FF2B5EF4-FFF2-40B4-BE49-F238E27FC236}">
                <a16:creationId xmlns:a16="http://schemas.microsoft.com/office/drawing/2014/main" id="{BFB24D1A-1461-817C-F666-2AFFBC59B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5613" y="611188"/>
            <a:ext cx="2366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A                          L</a:t>
            </a:r>
          </a:p>
        </p:txBody>
      </p:sp>
      <p:sp>
        <p:nvSpPr>
          <p:cNvPr id="19469" name="Szövegdoboz 24">
            <a:extLst>
              <a:ext uri="{FF2B5EF4-FFF2-40B4-BE49-F238E27FC236}">
                <a16:creationId xmlns:a16="http://schemas.microsoft.com/office/drawing/2014/main" id="{79F43E0C-DAE9-E673-4EC0-78393FDD5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682625"/>
            <a:ext cx="3081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A     Other subjects        L</a:t>
            </a:r>
          </a:p>
        </p:txBody>
      </p:sp>
      <p:sp>
        <p:nvSpPr>
          <p:cNvPr id="19470" name="Szövegdoboz 25">
            <a:extLst>
              <a:ext uri="{FF2B5EF4-FFF2-40B4-BE49-F238E27FC236}">
                <a16:creationId xmlns:a16="http://schemas.microsoft.com/office/drawing/2014/main" id="{41F2B3B6-19B4-87EC-6CD3-F960D338A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1114425"/>
            <a:ext cx="1317625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8890$</a:t>
            </a:r>
          </a:p>
        </p:txBody>
      </p:sp>
      <p:sp>
        <p:nvSpPr>
          <p:cNvPr id="19471" name="Szövegdoboz 21">
            <a:extLst>
              <a:ext uri="{FF2B5EF4-FFF2-40B4-BE49-F238E27FC236}">
                <a16:creationId xmlns:a16="http://schemas.microsoft.com/office/drawing/2014/main" id="{F4D6D43A-666E-67CA-EE38-3E7294AF3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1260475"/>
            <a:ext cx="847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Initial state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907417A2-EEDF-AFA5-BC5F-CB115BE5F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2459038"/>
            <a:ext cx="17081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Subjects deposit 20% of their gold coins</a:t>
            </a:r>
          </a:p>
        </p:txBody>
      </p: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500AFC5B-48E6-6860-8969-3EC555A0A75D}"/>
              </a:ext>
            </a:extLst>
          </p:cNvPr>
          <p:cNvCxnSpPr/>
          <p:nvPr/>
        </p:nvCxnSpPr>
        <p:spPr>
          <a:xfrm>
            <a:off x="6399213" y="2349500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92BFFD39-675A-E9EF-730B-8619C75BD9B5}"/>
              </a:ext>
            </a:extLst>
          </p:cNvPr>
          <p:cNvCxnSpPr/>
          <p:nvPr/>
        </p:nvCxnSpPr>
        <p:spPr>
          <a:xfrm>
            <a:off x="9348788" y="2349500"/>
            <a:ext cx="25034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5DD96DA0-BE6F-66CA-B521-596888D17B69}"/>
              </a:ext>
            </a:extLst>
          </p:cNvPr>
          <p:cNvCxnSpPr/>
          <p:nvPr/>
        </p:nvCxnSpPr>
        <p:spPr>
          <a:xfrm>
            <a:off x="9409113" y="3716338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3A670379-FAE3-BB7F-5A4D-1BAFF8B6A323}"/>
              </a:ext>
            </a:extLst>
          </p:cNvPr>
          <p:cNvCxnSpPr/>
          <p:nvPr/>
        </p:nvCxnSpPr>
        <p:spPr>
          <a:xfrm>
            <a:off x="6538913" y="3698875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EDF3A37B-F7E8-CB61-1E9F-379F83F7D090}"/>
              </a:ext>
            </a:extLst>
          </p:cNvPr>
          <p:cNvSpPr txBox="1"/>
          <p:nvPr/>
        </p:nvSpPr>
        <p:spPr>
          <a:xfrm>
            <a:off x="3013075" y="1181100"/>
            <a:ext cx="1254125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hu-HU" sz="1400" dirty="0" err="1"/>
              <a:t>Claim</a:t>
            </a:r>
            <a:r>
              <a:rPr lang="hu-HU" sz="1400" dirty="0"/>
              <a:t> 10$</a:t>
            </a:r>
          </a:p>
        </p:txBody>
      </p:sp>
      <p:cxnSp>
        <p:nvCxnSpPr>
          <p:cNvPr id="48" name="Egyenes összekötő 47">
            <a:extLst>
              <a:ext uri="{FF2B5EF4-FFF2-40B4-BE49-F238E27FC236}">
                <a16:creationId xmlns:a16="http://schemas.microsoft.com/office/drawing/2014/main" id="{36338934-B3FE-757A-1341-0F3B7698377F}"/>
              </a:ext>
            </a:extLst>
          </p:cNvPr>
          <p:cNvCxnSpPr/>
          <p:nvPr/>
        </p:nvCxnSpPr>
        <p:spPr>
          <a:xfrm flipV="1">
            <a:off x="1490663" y="2259013"/>
            <a:ext cx="10512425" cy="174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2CC03AD5-D812-3CD6-730B-AA74BD725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5013" y="2492375"/>
            <a:ext cx="2016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DO NOT CHANGE</a:t>
            </a:r>
          </a:p>
        </p:txBody>
      </p: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9EC876E8-5E5A-1BFD-C70B-DEA633D9F96A}"/>
              </a:ext>
            </a:extLst>
          </p:cNvPr>
          <p:cNvCxnSpPr/>
          <p:nvPr/>
        </p:nvCxnSpPr>
        <p:spPr>
          <a:xfrm flipV="1">
            <a:off x="1385888" y="5013325"/>
            <a:ext cx="10528300" cy="857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1" name="Szövegdoboz 62">
            <a:extLst>
              <a:ext uri="{FF2B5EF4-FFF2-40B4-BE49-F238E27FC236}">
                <a16:creationId xmlns:a16="http://schemas.microsoft.com/office/drawing/2014/main" id="{5E7FA595-7662-881C-18C9-846BBA0E7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1633538"/>
            <a:ext cx="1317625" cy="2762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MONEY 1000$</a:t>
            </a:r>
          </a:p>
        </p:txBody>
      </p:sp>
      <p:sp>
        <p:nvSpPr>
          <p:cNvPr id="19482" name="Szövegdoboz 63">
            <a:extLst>
              <a:ext uri="{FF2B5EF4-FFF2-40B4-BE49-F238E27FC236}">
                <a16:creationId xmlns:a16="http://schemas.microsoft.com/office/drawing/2014/main" id="{30335A9F-3039-EC28-992A-FD267DE4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85463" y="1603375"/>
            <a:ext cx="1441450" cy="3079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MONEY 1000$</a:t>
            </a:r>
          </a:p>
        </p:txBody>
      </p:sp>
      <p:sp>
        <p:nvSpPr>
          <p:cNvPr id="19483" name="Szövegdoboz 65">
            <a:extLst>
              <a:ext uri="{FF2B5EF4-FFF2-40B4-BE49-F238E27FC236}">
                <a16:creationId xmlns:a16="http://schemas.microsoft.com/office/drawing/2014/main" id="{BCC0E818-EFB6-FC87-3DD1-737DF7EB1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9413" y="1125538"/>
            <a:ext cx="1219200" cy="954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1176,67$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11A4E873-E12D-304C-9321-A0316E0172E4}"/>
              </a:ext>
            </a:extLst>
          </p:cNvPr>
          <p:cNvCxnSpPr/>
          <p:nvPr/>
        </p:nvCxnSpPr>
        <p:spPr>
          <a:xfrm>
            <a:off x="4294188" y="1044575"/>
            <a:ext cx="73025" cy="5400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gyenes összekötő 69">
            <a:extLst>
              <a:ext uri="{FF2B5EF4-FFF2-40B4-BE49-F238E27FC236}">
                <a16:creationId xmlns:a16="http://schemas.microsoft.com/office/drawing/2014/main" id="{010D029F-AA8B-239F-EDCA-A390856C4674}"/>
              </a:ext>
            </a:extLst>
          </p:cNvPr>
          <p:cNvCxnSpPr/>
          <p:nvPr/>
        </p:nvCxnSpPr>
        <p:spPr>
          <a:xfrm>
            <a:off x="3303588" y="1052513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6" name="Szövegdoboz 24">
            <a:extLst>
              <a:ext uri="{FF2B5EF4-FFF2-40B4-BE49-F238E27FC236}">
                <a16:creationId xmlns:a16="http://schemas.microsoft.com/office/drawing/2014/main" id="{82000D69-0E7B-A015-BC92-617F600F7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682625"/>
            <a:ext cx="2987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 A     Lender subject      L</a:t>
            </a:r>
          </a:p>
        </p:txBody>
      </p:sp>
      <p:sp>
        <p:nvSpPr>
          <p:cNvPr id="19487" name="Szövegdoboz 73">
            <a:extLst>
              <a:ext uri="{FF2B5EF4-FFF2-40B4-BE49-F238E27FC236}">
                <a16:creationId xmlns:a16="http://schemas.microsoft.com/office/drawing/2014/main" id="{F2EB4BA6-9F67-AFDB-5FCD-9EDC38F6B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1163638"/>
            <a:ext cx="1476375" cy="276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Ind. wealth 10$</a:t>
            </a:r>
          </a:p>
        </p:txBody>
      </p:sp>
      <p:sp>
        <p:nvSpPr>
          <p:cNvPr id="76" name="Szövegdoboz 75">
            <a:extLst>
              <a:ext uri="{FF2B5EF4-FFF2-40B4-BE49-F238E27FC236}">
                <a16:creationId xmlns:a16="http://schemas.microsoft.com/office/drawing/2014/main" id="{5CC040DF-47B6-82C2-7447-DB58EF423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3822700"/>
            <a:ext cx="18669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Lending with 10% reserve ratio for other subjects</a:t>
            </a:r>
          </a:p>
        </p:txBody>
      </p: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599D79E8-65FF-B38B-2083-A6E9C5FCC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288" y="5334000"/>
            <a:ext cx="7527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/>
              <a:t>A/ Debts are payed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600"/>
              <a:t>B/ Again 20% of the coins are deposited and again the lender lends …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F657D639-2A1C-A5C3-239C-C7402080D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738" y="2420938"/>
            <a:ext cx="1474787" cy="276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Ind. wealth 10$</a:t>
            </a:r>
          </a:p>
        </p:txBody>
      </p:sp>
      <p:cxnSp>
        <p:nvCxnSpPr>
          <p:cNvPr id="81" name="Egyenes összekötő 80">
            <a:extLst>
              <a:ext uri="{FF2B5EF4-FFF2-40B4-BE49-F238E27FC236}">
                <a16:creationId xmlns:a16="http://schemas.microsoft.com/office/drawing/2014/main" id="{92D5F292-4A7F-78F1-E6B7-5E3586B284F1}"/>
              </a:ext>
            </a:extLst>
          </p:cNvPr>
          <p:cNvCxnSpPr/>
          <p:nvPr/>
        </p:nvCxnSpPr>
        <p:spPr>
          <a:xfrm>
            <a:off x="3205163" y="2349500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gyenes összekötő 86">
            <a:extLst>
              <a:ext uri="{FF2B5EF4-FFF2-40B4-BE49-F238E27FC236}">
                <a16:creationId xmlns:a16="http://schemas.microsoft.com/office/drawing/2014/main" id="{703BDF65-3DB4-1CC9-20C3-D02723765E91}"/>
              </a:ext>
            </a:extLst>
          </p:cNvPr>
          <p:cNvCxnSpPr/>
          <p:nvPr/>
        </p:nvCxnSpPr>
        <p:spPr>
          <a:xfrm>
            <a:off x="3127375" y="3689350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Szövegdoboz 87">
            <a:extLst>
              <a:ext uri="{FF2B5EF4-FFF2-40B4-BE49-F238E27FC236}">
                <a16:creationId xmlns:a16="http://schemas.microsoft.com/office/drawing/2014/main" id="{DA0F08DA-FF62-1CB8-8799-CADFF2322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5013" y="3802063"/>
            <a:ext cx="19748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DO NOT CHANGE</a:t>
            </a:r>
          </a:p>
        </p:txBody>
      </p:sp>
      <p:sp>
        <p:nvSpPr>
          <p:cNvPr id="90" name="Szövegdoboz 89">
            <a:extLst>
              <a:ext uri="{FF2B5EF4-FFF2-40B4-BE49-F238E27FC236}">
                <a16:creationId xmlns:a16="http://schemas.microsoft.com/office/drawing/2014/main" id="{DB3FF90E-769A-489C-6CF6-ED0A9DDE0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2420938"/>
            <a:ext cx="1441450" cy="954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Ind. wealth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9990$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sp>
        <p:nvSpPr>
          <p:cNvPr id="91" name="Szövegdoboz 90">
            <a:extLst>
              <a:ext uri="{FF2B5EF4-FFF2-40B4-BE49-F238E27FC236}">
                <a16:creationId xmlns:a16="http://schemas.microsoft.com/office/drawing/2014/main" id="{3FAE6D4F-5A72-CD87-23C8-6E1E706DD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213" y="2371725"/>
            <a:ext cx="1319212" cy="523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890$</a:t>
            </a:r>
          </a:p>
        </p:txBody>
      </p:sp>
      <p:sp>
        <p:nvSpPr>
          <p:cNvPr id="92" name="Szövegdoboz 91">
            <a:extLst>
              <a:ext uri="{FF2B5EF4-FFF2-40B4-BE49-F238E27FC236}">
                <a16:creationId xmlns:a16="http://schemas.microsoft.com/office/drawing/2014/main" id="{04436914-CE23-259F-E065-EAA923312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438" y="2865438"/>
            <a:ext cx="1317625" cy="2762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MONEY 800$</a:t>
            </a:r>
          </a:p>
        </p:txBody>
      </p:sp>
      <p:sp>
        <p:nvSpPr>
          <p:cNvPr id="105" name="Szövegdoboz 104">
            <a:extLst>
              <a:ext uri="{FF2B5EF4-FFF2-40B4-BE49-F238E27FC236}">
                <a16:creationId xmlns:a16="http://schemas.microsoft.com/office/drawing/2014/main" id="{10C70525-7098-4234-95BE-02E644C13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0" y="2724150"/>
            <a:ext cx="1357313" cy="3111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MONEY 200$</a:t>
            </a:r>
          </a:p>
        </p:txBody>
      </p:sp>
      <p:sp>
        <p:nvSpPr>
          <p:cNvPr id="106" name="Szövegdoboz 105">
            <a:extLst>
              <a:ext uri="{FF2B5EF4-FFF2-40B4-BE49-F238E27FC236}">
                <a16:creationId xmlns:a16="http://schemas.microsoft.com/office/drawing/2014/main" id="{EEE3BCC5-A13C-8720-EC95-739682ECB77C}"/>
              </a:ext>
            </a:extLst>
          </p:cNvPr>
          <p:cNvSpPr txBox="1"/>
          <p:nvPr/>
        </p:nvSpPr>
        <p:spPr>
          <a:xfrm>
            <a:off x="10661650" y="1897063"/>
            <a:ext cx="1360488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hu-HU" sz="1400" dirty="0" err="1"/>
              <a:t>Debt</a:t>
            </a:r>
            <a:r>
              <a:rPr lang="hu-HU" sz="1400" dirty="0"/>
              <a:t> 10$</a:t>
            </a:r>
          </a:p>
        </p:txBody>
      </p: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B312B2AF-BA0A-BBF9-C161-DC417F1216E5}"/>
              </a:ext>
            </a:extLst>
          </p:cNvPr>
          <p:cNvCxnSpPr/>
          <p:nvPr/>
        </p:nvCxnSpPr>
        <p:spPr>
          <a:xfrm flipH="1">
            <a:off x="665163" y="1628775"/>
            <a:ext cx="30162" cy="5091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00" name="Szövegdoboz 24">
            <a:extLst>
              <a:ext uri="{FF2B5EF4-FFF2-40B4-BE49-F238E27FC236}">
                <a16:creationId xmlns:a16="http://schemas.microsoft.com/office/drawing/2014/main" id="{96909CB3-CD9C-2908-79E3-6DB19CB7E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201738"/>
            <a:ext cx="2016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/>
              <a:t>time</a:t>
            </a:r>
          </a:p>
        </p:txBody>
      </p:sp>
      <p:sp>
        <p:nvSpPr>
          <p:cNvPr id="19501" name="Szövegdoboz 3">
            <a:extLst>
              <a:ext uri="{FF2B5EF4-FFF2-40B4-BE49-F238E27FC236}">
                <a16:creationId xmlns:a16="http://schemas.microsoft.com/office/drawing/2014/main" id="{231E087E-C393-9BE7-BA6C-3F5D126CF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2575"/>
            <a:ext cx="65389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 dirty="0"/>
              <a:t>2. End of </a:t>
            </a:r>
            <a:r>
              <a:rPr lang="hu-HU" altLang="hu-HU" sz="1800" b="1" dirty="0" err="1"/>
              <a:t>pure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gold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money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system</a:t>
            </a:r>
            <a:r>
              <a:rPr lang="hu-HU" altLang="hu-HU" sz="1800" b="1" dirty="0"/>
              <a:t>, </a:t>
            </a:r>
            <a:r>
              <a:rPr lang="hu-HU" altLang="hu-HU" sz="1800" b="1" dirty="0" err="1"/>
              <a:t>birth</a:t>
            </a:r>
            <a:r>
              <a:rPr lang="hu-HU" altLang="hu-HU" sz="1800" b="1" dirty="0"/>
              <a:t> of </a:t>
            </a:r>
            <a:r>
              <a:rPr lang="hu-HU" altLang="hu-HU" sz="1800" b="1" dirty="0" err="1"/>
              <a:t>private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banks</a:t>
            </a:r>
            <a:endParaRPr lang="hu-HU" altLang="hu-HU" sz="1800" b="1" dirty="0"/>
          </a:p>
        </p:txBody>
      </p:sp>
      <p:sp>
        <p:nvSpPr>
          <p:cNvPr id="71" name="Szövegdoboz 70">
            <a:extLst>
              <a:ext uri="{FF2B5EF4-FFF2-40B4-BE49-F238E27FC236}">
                <a16:creationId xmlns:a16="http://schemas.microsoft.com/office/drawing/2014/main" id="{C5F18BAF-E28A-C9ED-202F-FBE574F8B3C5}"/>
              </a:ext>
            </a:extLst>
          </p:cNvPr>
          <p:cNvSpPr txBox="1"/>
          <p:nvPr/>
        </p:nvSpPr>
        <p:spPr>
          <a:xfrm>
            <a:off x="3019425" y="2443163"/>
            <a:ext cx="1254125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hu-HU" sz="1400" dirty="0" err="1"/>
              <a:t>Claim</a:t>
            </a:r>
            <a:r>
              <a:rPr lang="hu-HU" sz="1400" dirty="0"/>
              <a:t> 10$</a:t>
            </a:r>
          </a:p>
        </p:txBody>
      </p: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85A8D8B0-66FB-E5BE-5A99-3F790902B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738" y="2713038"/>
            <a:ext cx="1489075" cy="3079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Banknote 200$</a:t>
            </a:r>
          </a:p>
        </p:txBody>
      </p: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2093F524-8E69-7DA6-37B1-725C02B4F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5213" y="3117850"/>
            <a:ext cx="1389062" cy="3079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Banknote 200$</a:t>
            </a:r>
          </a:p>
        </p:txBody>
      </p:sp>
      <p:sp>
        <p:nvSpPr>
          <p:cNvPr id="86" name="Szövegdoboz 85">
            <a:extLst>
              <a:ext uri="{FF2B5EF4-FFF2-40B4-BE49-F238E27FC236}">
                <a16:creationId xmlns:a16="http://schemas.microsoft.com/office/drawing/2014/main" id="{33AB11DE-41BD-4933-1208-3AC9BA6C3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850" y="3808413"/>
            <a:ext cx="1441450" cy="9540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Ind. wealth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9990$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400"/>
          </a:p>
        </p:txBody>
      </p:sp>
      <p:sp>
        <p:nvSpPr>
          <p:cNvPr id="89" name="Szövegdoboz 88">
            <a:extLst>
              <a:ext uri="{FF2B5EF4-FFF2-40B4-BE49-F238E27FC236}">
                <a16:creationId xmlns:a16="http://schemas.microsoft.com/office/drawing/2014/main" id="{F50C2659-D89D-B41B-F9E2-09C7D09F0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338" y="3829050"/>
            <a:ext cx="1320800" cy="5222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Real asset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890$</a:t>
            </a:r>
          </a:p>
        </p:txBody>
      </p:sp>
      <p:sp>
        <p:nvSpPr>
          <p:cNvPr id="93" name="Szövegdoboz 92">
            <a:extLst>
              <a:ext uri="{FF2B5EF4-FFF2-40B4-BE49-F238E27FC236}">
                <a16:creationId xmlns:a16="http://schemas.microsoft.com/office/drawing/2014/main" id="{4BCC61DE-3BA3-2866-F891-73D70CAD5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4375150"/>
            <a:ext cx="1317625" cy="2762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MONEY 980$</a:t>
            </a:r>
          </a:p>
        </p:txBody>
      </p:sp>
      <p:sp>
        <p:nvSpPr>
          <p:cNvPr id="107" name="Szövegdoboz 106">
            <a:extLst>
              <a:ext uri="{FF2B5EF4-FFF2-40B4-BE49-F238E27FC236}">
                <a16:creationId xmlns:a16="http://schemas.microsoft.com/office/drawing/2014/main" id="{B9C4F566-7FD5-244B-16C5-7B1A68193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4705350"/>
            <a:ext cx="1438275" cy="3079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Banknote 200$</a:t>
            </a:r>
          </a:p>
        </p:txBody>
      </p:sp>
      <p:sp>
        <p:nvSpPr>
          <p:cNvPr id="108" name="Szövegdoboz 107">
            <a:extLst>
              <a:ext uri="{FF2B5EF4-FFF2-40B4-BE49-F238E27FC236}">
                <a16:creationId xmlns:a16="http://schemas.microsoft.com/office/drawing/2014/main" id="{5F3A5B28-4336-88A8-F6F7-265905EB60BB}"/>
              </a:ext>
            </a:extLst>
          </p:cNvPr>
          <p:cNvSpPr txBox="1"/>
          <p:nvPr/>
        </p:nvSpPr>
        <p:spPr>
          <a:xfrm>
            <a:off x="7562850" y="4711700"/>
            <a:ext cx="1360488" cy="307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hu-HU" sz="1400" dirty="0" err="1"/>
              <a:t>Debt</a:t>
            </a:r>
            <a:r>
              <a:rPr lang="hu-HU" sz="1400" dirty="0"/>
              <a:t> 180$</a:t>
            </a:r>
          </a:p>
        </p:txBody>
      </p:sp>
      <p:sp>
        <p:nvSpPr>
          <p:cNvPr id="109" name="Szövegdoboz 108">
            <a:extLst>
              <a:ext uri="{FF2B5EF4-FFF2-40B4-BE49-F238E27FC236}">
                <a16:creationId xmlns:a16="http://schemas.microsoft.com/office/drawing/2014/main" id="{EFD1E7C4-1D53-8708-F7F0-D244244DD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3746500"/>
            <a:ext cx="1474787" cy="2762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Ind. wealth 10$</a:t>
            </a:r>
          </a:p>
        </p:txBody>
      </p:sp>
      <p:sp>
        <p:nvSpPr>
          <p:cNvPr id="110" name="Szövegdoboz 109">
            <a:extLst>
              <a:ext uri="{FF2B5EF4-FFF2-40B4-BE49-F238E27FC236}">
                <a16:creationId xmlns:a16="http://schemas.microsoft.com/office/drawing/2014/main" id="{2B409393-5738-B846-7EF0-99DC14614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4051300"/>
            <a:ext cx="1406525" cy="3079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Banknote 200$</a:t>
            </a:r>
          </a:p>
        </p:txBody>
      </p:sp>
      <p:sp>
        <p:nvSpPr>
          <p:cNvPr id="114" name="Szövegdoboz 113">
            <a:extLst>
              <a:ext uri="{FF2B5EF4-FFF2-40B4-BE49-F238E27FC236}">
                <a16:creationId xmlns:a16="http://schemas.microsoft.com/office/drawing/2014/main" id="{C32CF3AD-9AA0-E64D-450C-3CF827E4C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8150" y="3716338"/>
            <a:ext cx="1317625" cy="26193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100"/>
              <a:t>MONEY 20$</a:t>
            </a:r>
          </a:p>
        </p:txBody>
      </p:sp>
      <p:sp>
        <p:nvSpPr>
          <p:cNvPr id="115" name="Szövegdoboz 114">
            <a:extLst>
              <a:ext uri="{FF2B5EF4-FFF2-40B4-BE49-F238E27FC236}">
                <a16:creationId xmlns:a16="http://schemas.microsoft.com/office/drawing/2014/main" id="{7CCC7F00-B686-2DD0-02C1-AF40E9CA3641}"/>
              </a:ext>
            </a:extLst>
          </p:cNvPr>
          <p:cNvSpPr txBox="1"/>
          <p:nvPr/>
        </p:nvSpPr>
        <p:spPr>
          <a:xfrm>
            <a:off x="2982913" y="4005263"/>
            <a:ext cx="1312862" cy="3381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hu-HU" sz="1600" dirty="0" err="1"/>
              <a:t>Claim</a:t>
            </a:r>
            <a:r>
              <a:rPr lang="hu-HU" sz="1600" dirty="0"/>
              <a:t> 190$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E5DDA963-9454-938A-10CE-DC826BDB7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8" y="44624"/>
            <a:ext cx="684076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3.3.2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Evolution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of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monetary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systems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: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economic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analysis</a:t>
            </a: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Szövegdoboz 7">
            <a:extLst>
              <a:ext uri="{FF2B5EF4-FFF2-40B4-BE49-F238E27FC236}">
                <a16:creationId xmlns:a16="http://schemas.microsoft.com/office/drawing/2014/main" id="{06BE5581-9038-E65E-4F8C-8B5862872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512" y="620688"/>
            <a:ext cx="110996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b="1" dirty="0"/>
              <a:t>LENDING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0" grpId="0"/>
      <p:bldP spid="76" grpId="0"/>
      <p:bldP spid="77" grpId="0"/>
      <p:bldP spid="80" grpId="0" animBg="1"/>
      <p:bldP spid="88" grpId="0"/>
      <p:bldP spid="90" grpId="0" animBg="1"/>
      <p:bldP spid="91" grpId="0" animBg="1"/>
      <p:bldP spid="92" grpId="0" animBg="1"/>
      <p:bldP spid="105" grpId="0" animBg="1"/>
      <p:bldP spid="71" grpId="0" animBg="1"/>
      <p:bldP spid="73" grpId="0" animBg="1"/>
      <p:bldP spid="78" grpId="0" animBg="1"/>
      <p:bldP spid="86" grpId="0" animBg="1"/>
      <p:bldP spid="89" grpId="0" animBg="1"/>
      <p:bldP spid="93" grpId="0" animBg="1"/>
      <p:bldP spid="107" grpId="0" animBg="1"/>
      <p:bldP spid="108" grpId="0" animBg="1"/>
      <p:bldP spid="109" grpId="0" animBg="1"/>
      <p:bldP spid="110" grpId="0" animBg="1"/>
      <p:bldP spid="114" grpId="0" animBg="1"/>
      <p:bldP spid="1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ia számának helye 1">
            <a:extLst>
              <a:ext uri="{FF2B5EF4-FFF2-40B4-BE49-F238E27FC236}">
                <a16:creationId xmlns:a16="http://schemas.microsoft.com/office/drawing/2014/main" id="{3FA8A45B-BF3A-F6FC-25C8-6A981C9F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157CE1-ED3F-4AAC-B2C5-AE0970B3E40E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hu-HU" altLang="hu-HU" sz="1400"/>
          </a:p>
        </p:txBody>
      </p:sp>
      <p:sp>
        <p:nvSpPr>
          <p:cNvPr id="7" name="Szövegdoboz 3">
            <a:extLst>
              <a:ext uri="{FF2B5EF4-FFF2-40B4-BE49-F238E27FC236}">
                <a16:creationId xmlns:a16="http://schemas.microsoft.com/office/drawing/2014/main" id="{2505A6DC-6C3B-1FF4-0272-E0FB849FD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41600"/>
            <a:ext cx="3151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u="sng"/>
              <a:t>A/ Lending once (out of deposit)</a:t>
            </a:r>
          </a:p>
        </p:txBody>
      </p:sp>
      <p:pic>
        <p:nvPicPr>
          <p:cNvPr id="21508" name="Kép 3">
            <a:extLst>
              <a:ext uri="{FF2B5EF4-FFF2-40B4-BE49-F238E27FC236}">
                <a16:creationId xmlns:a16="http://schemas.microsoft.com/office/drawing/2014/main" id="{0C4627AB-72A8-E7E1-5DE4-B00F3FE1A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611" y="993776"/>
            <a:ext cx="4318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Szövegdoboz 20">
            <a:extLst>
              <a:ext uri="{FF2B5EF4-FFF2-40B4-BE49-F238E27FC236}">
                <a16:creationId xmlns:a16="http://schemas.microsoft.com/office/drawing/2014/main" id="{8095E3B0-562E-3852-AB5A-6F6865910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3322638"/>
            <a:ext cx="890588" cy="5222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200$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hu-HU" altLang="hu-HU" sz="1400" i="1">
                <a:latin typeface="Brush Script MT" panose="03060802040406070304" pitchFamily="66" charset="0"/>
                <a:cs typeface="Times New Roman" panose="02020603050405020304" pitchFamily="18" charset="0"/>
              </a:rPr>
              <a:t>Rotschild</a:t>
            </a:r>
            <a:endParaRPr lang="hu-HU" altLang="hu-HU" sz="1400"/>
          </a:p>
        </p:txBody>
      </p:sp>
      <p:sp>
        <p:nvSpPr>
          <p:cNvPr id="21510" name="Téglalap 1">
            <a:extLst>
              <a:ext uri="{FF2B5EF4-FFF2-40B4-BE49-F238E27FC236}">
                <a16:creationId xmlns:a16="http://schemas.microsoft.com/office/drawing/2014/main" id="{94FF0A2A-412B-E56C-3F01-01AF0B59E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769143"/>
            <a:ext cx="1928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10% interest </a:t>
            </a:r>
            <a:r>
              <a:rPr lang="hu-HU" altLang="hu-HU" sz="1800" dirty="0" err="1"/>
              <a:t>rate</a:t>
            </a:r>
            <a:endParaRPr lang="hu-HU" altLang="hu-HU" sz="1800" dirty="0"/>
          </a:p>
        </p:txBody>
      </p:sp>
      <p:sp>
        <p:nvSpPr>
          <p:cNvPr id="24584" name="Téglalap 2">
            <a:extLst>
              <a:ext uri="{FF2B5EF4-FFF2-40B4-BE49-F238E27FC236}">
                <a16:creationId xmlns:a16="http://schemas.microsoft.com/office/drawing/2014/main" id="{213624E7-BD2E-E75A-361B-3F20CC6C4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1431925"/>
            <a:ext cx="40624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/>
              <a:t>Lending in the pure gold money system</a:t>
            </a:r>
          </a:p>
        </p:txBody>
      </p:sp>
      <p:sp>
        <p:nvSpPr>
          <p:cNvPr id="24585" name="Téglalap 24">
            <a:extLst>
              <a:ext uri="{FF2B5EF4-FFF2-40B4-BE49-F238E27FC236}">
                <a16:creationId xmlns:a16="http://schemas.microsoft.com/office/drawing/2014/main" id="{2EB69885-75E5-A232-A94A-F2CEAC4A4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8" y="2235200"/>
            <a:ext cx="2533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/>
              <a:t>Lending with banknotes</a:t>
            </a:r>
          </a:p>
        </p:txBody>
      </p:sp>
      <p:sp>
        <p:nvSpPr>
          <p:cNvPr id="27" name="Téglalap 26">
            <a:extLst>
              <a:ext uri="{FF2B5EF4-FFF2-40B4-BE49-F238E27FC236}">
                <a16:creationId xmlns:a16="http://schemas.microsoft.com/office/drawing/2014/main" id="{24526CCB-0B5C-2829-5A45-B60C7128E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2975" y="1636713"/>
            <a:ext cx="1838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b="1"/>
              <a:t>10% profit/year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2BF58E72-AFEA-80C5-5E13-5188B5365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57638"/>
            <a:ext cx="5364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u="sng"/>
              <a:t>B/ Lending again and again out of depositied coins …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EC063C65-8876-8DA4-82C3-49C74E461672}"/>
              </a:ext>
            </a:extLst>
          </p:cNvPr>
          <p:cNvSpPr txBox="1"/>
          <p:nvPr/>
        </p:nvSpPr>
        <p:spPr>
          <a:xfrm>
            <a:off x="4279900" y="1682750"/>
            <a:ext cx="1312863" cy="3381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hu-HU" sz="1600" dirty="0" err="1"/>
              <a:t>Claim</a:t>
            </a:r>
            <a:r>
              <a:rPr lang="hu-HU" sz="1600" dirty="0"/>
              <a:t> 10$</a:t>
            </a: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E010A793-8CC3-DB74-550F-2F8D66E9E662}"/>
              </a:ext>
            </a:extLst>
          </p:cNvPr>
          <p:cNvSpPr txBox="1"/>
          <p:nvPr/>
        </p:nvSpPr>
        <p:spPr>
          <a:xfrm>
            <a:off x="4279900" y="2927350"/>
            <a:ext cx="1312863" cy="33813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hu-HU" sz="1600" dirty="0" err="1"/>
              <a:t>Claim</a:t>
            </a:r>
            <a:r>
              <a:rPr lang="hu-HU" sz="1600" dirty="0"/>
              <a:t> 190$</a:t>
            </a:r>
          </a:p>
        </p:txBody>
      </p:sp>
      <p:sp>
        <p:nvSpPr>
          <p:cNvPr id="21517" name="Szövegdoboz 31">
            <a:extLst>
              <a:ext uri="{FF2B5EF4-FFF2-40B4-BE49-F238E27FC236}">
                <a16:creationId xmlns:a16="http://schemas.microsoft.com/office/drawing/2014/main" id="{BE5E1090-10BB-2A0B-C36D-A32CE1A1A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6363" y="954542"/>
            <a:ext cx="1476375" cy="2778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 dirty="0"/>
              <a:t>Ind. </a:t>
            </a:r>
            <a:r>
              <a:rPr lang="hu-HU" altLang="hu-HU" sz="1200" dirty="0" err="1"/>
              <a:t>wealth</a:t>
            </a:r>
            <a:r>
              <a:rPr lang="hu-HU" altLang="hu-HU" sz="1200" dirty="0"/>
              <a:t> 10$</a:t>
            </a:r>
          </a:p>
        </p:txBody>
      </p:sp>
      <p:sp>
        <p:nvSpPr>
          <p:cNvPr id="21518" name="Szövegdoboz 32">
            <a:extLst>
              <a:ext uri="{FF2B5EF4-FFF2-40B4-BE49-F238E27FC236}">
                <a16:creationId xmlns:a16="http://schemas.microsoft.com/office/drawing/2014/main" id="{C3FC846E-DE09-F98E-2748-AC8CF392F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105" y="1011805"/>
            <a:ext cx="1157288" cy="2762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MONEY 10$</a:t>
            </a:r>
          </a:p>
        </p:txBody>
      </p:sp>
      <p:sp>
        <p:nvSpPr>
          <p:cNvPr id="21519" name="Szövegdoboz 24">
            <a:extLst>
              <a:ext uri="{FF2B5EF4-FFF2-40B4-BE49-F238E27FC236}">
                <a16:creationId xmlns:a16="http://schemas.microsoft.com/office/drawing/2014/main" id="{4DF1FA1E-06A1-66D3-380C-AD1B04B92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7" y="547688"/>
            <a:ext cx="2987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 A     </a:t>
            </a:r>
            <a:r>
              <a:rPr lang="hu-HU" altLang="hu-HU" sz="1800" dirty="0" err="1"/>
              <a:t>Lender</a:t>
            </a:r>
            <a:r>
              <a:rPr lang="hu-HU" altLang="hu-HU" sz="1800" dirty="0"/>
              <a:t> </a:t>
            </a:r>
            <a:r>
              <a:rPr lang="hu-HU" altLang="hu-HU" sz="1800" dirty="0" err="1"/>
              <a:t>subject</a:t>
            </a:r>
            <a:r>
              <a:rPr lang="hu-HU" altLang="hu-HU" sz="1800" dirty="0"/>
              <a:t>      L</a:t>
            </a:r>
          </a:p>
        </p:txBody>
      </p:sp>
      <p:cxnSp>
        <p:nvCxnSpPr>
          <p:cNvPr id="35" name="Egyenes összekötő 34">
            <a:extLst>
              <a:ext uri="{FF2B5EF4-FFF2-40B4-BE49-F238E27FC236}">
                <a16:creationId xmlns:a16="http://schemas.microsoft.com/office/drawing/2014/main" id="{5DA268E0-386A-624C-AA1D-5C24D4679ADD}"/>
              </a:ext>
            </a:extLst>
          </p:cNvPr>
          <p:cNvCxnSpPr/>
          <p:nvPr/>
        </p:nvCxnSpPr>
        <p:spPr>
          <a:xfrm>
            <a:off x="6232525" y="917576"/>
            <a:ext cx="2505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3F8DEE41-FB34-578C-A90B-36A0BB3F13C2}"/>
              </a:ext>
            </a:extLst>
          </p:cNvPr>
          <p:cNvCxnSpPr/>
          <p:nvPr/>
        </p:nvCxnSpPr>
        <p:spPr>
          <a:xfrm flipH="1">
            <a:off x="7633721" y="954087"/>
            <a:ext cx="12700" cy="4921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549289DA-A8E0-00EF-08D4-02BB1A4C569A}"/>
              </a:ext>
            </a:extLst>
          </p:cNvPr>
          <p:cNvCxnSpPr/>
          <p:nvPr/>
        </p:nvCxnSpPr>
        <p:spPr>
          <a:xfrm>
            <a:off x="3379788" y="1878013"/>
            <a:ext cx="60801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6" name="Szövegdoboz 37">
            <a:extLst>
              <a:ext uri="{FF2B5EF4-FFF2-40B4-BE49-F238E27FC236}">
                <a16:creationId xmlns:a16="http://schemas.microsoft.com/office/drawing/2014/main" id="{63C37437-F1DF-C051-DB15-F16BDFF8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525" y="1666875"/>
            <a:ext cx="1365250" cy="3381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MONEY 11$</a:t>
            </a:r>
          </a:p>
        </p:txBody>
      </p:sp>
      <p:sp>
        <p:nvSpPr>
          <p:cNvPr id="24597" name="Szövegdoboz 38">
            <a:extLst>
              <a:ext uri="{FF2B5EF4-FFF2-40B4-BE49-F238E27FC236}">
                <a16:creationId xmlns:a16="http://schemas.microsoft.com/office/drawing/2014/main" id="{159A6D58-8AD2-94D2-42B8-2D283C6B9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675" y="1754188"/>
            <a:ext cx="1085850" cy="2809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MONEY 10$</a:t>
            </a:r>
          </a:p>
        </p:txBody>
      </p: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DD7818D7-4615-CB59-9C92-EFB8128BC4DF}"/>
              </a:ext>
            </a:extLst>
          </p:cNvPr>
          <p:cNvCxnSpPr/>
          <p:nvPr/>
        </p:nvCxnSpPr>
        <p:spPr>
          <a:xfrm>
            <a:off x="5840413" y="1820863"/>
            <a:ext cx="608012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9" name="Téglalap 9">
            <a:extLst>
              <a:ext uri="{FF2B5EF4-FFF2-40B4-BE49-F238E27FC236}">
                <a16:creationId xmlns:a16="http://schemas.microsoft.com/office/drawing/2014/main" id="{877F8D27-D08D-8AE9-5357-E21ABE857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1975" y="2219325"/>
            <a:ext cx="5570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10% </a:t>
            </a:r>
            <a:r>
              <a:rPr lang="hu-HU" altLang="hu-HU" sz="1800" dirty="0" err="1"/>
              <a:t>reserve</a:t>
            </a:r>
            <a:r>
              <a:rPr lang="hu-HU" altLang="hu-HU" sz="1800" dirty="0"/>
              <a:t> in </a:t>
            </a:r>
            <a:r>
              <a:rPr lang="hu-HU" altLang="hu-HU" sz="1800" dirty="0" err="1"/>
              <a:t>gold</a:t>
            </a:r>
            <a:r>
              <a:rPr lang="hu-HU" altLang="hu-HU" sz="1800" dirty="0"/>
              <a:t> </a:t>
            </a:r>
            <a:r>
              <a:rPr lang="hu-HU" altLang="hu-HU" sz="1800" dirty="0" err="1"/>
              <a:t>coins</a:t>
            </a:r>
            <a:r>
              <a:rPr lang="hu-HU" altLang="hu-HU" sz="1800" dirty="0"/>
              <a:t>, 20% of </a:t>
            </a:r>
            <a:r>
              <a:rPr lang="hu-HU" altLang="hu-HU" sz="1800" dirty="0" err="1"/>
              <a:t>coins</a:t>
            </a:r>
            <a:r>
              <a:rPr lang="hu-HU" altLang="hu-HU" sz="1800" dirty="0"/>
              <a:t> is </a:t>
            </a:r>
            <a:r>
              <a:rPr lang="hu-HU" altLang="hu-HU" sz="1800" dirty="0" err="1"/>
              <a:t>deposited</a:t>
            </a:r>
            <a:endParaRPr lang="hu-HU" altLang="hu-HU" sz="1800" dirty="0"/>
          </a:p>
        </p:txBody>
      </p:sp>
      <p:sp>
        <p:nvSpPr>
          <p:cNvPr id="21527" name="Szövegdoboz 10">
            <a:extLst>
              <a:ext uri="{FF2B5EF4-FFF2-40B4-BE49-F238E27FC236}">
                <a16:creationId xmlns:a16="http://schemas.microsoft.com/office/drawing/2014/main" id="{08385BA7-6E4D-081B-888B-D8B8A9752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02" y="373761"/>
            <a:ext cx="1952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/>
              <a:t>Profit of </a:t>
            </a:r>
            <a:r>
              <a:rPr lang="hu-HU" altLang="hu-HU" sz="1600" b="1" dirty="0" err="1"/>
              <a:t>lending</a:t>
            </a:r>
            <a:endParaRPr lang="hu-HU" altLang="hu-HU" sz="1600" b="1" dirty="0"/>
          </a:p>
        </p:txBody>
      </p:sp>
      <p:sp>
        <p:nvSpPr>
          <p:cNvPr id="24601" name="Szövegdoboz 42">
            <a:extLst>
              <a:ext uri="{FF2B5EF4-FFF2-40B4-BE49-F238E27FC236}">
                <a16:creationId xmlns:a16="http://schemas.microsoft.com/office/drawing/2014/main" id="{5C6AAEFF-C9C5-9DD4-A01E-2E1A1CC48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028950"/>
            <a:ext cx="1085850" cy="2809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MONEY 10$</a:t>
            </a:r>
          </a:p>
        </p:txBody>
      </p:sp>
      <p:cxnSp>
        <p:nvCxnSpPr>
          <p:cNvPr id="44" name="Egyenes összekötő nyíllal 43">
            <a:extLst>
              <a:ext uri="{FF2B5EF4-FFF2-40B4-BE49-F238E27FC236}">
                <a16:creationId xmlns:a16="http://schemas.microsoft.com/office/drawing/2014/main" id="{BF41BDEB-648F-A502-B628-50E96342FD95}"/>
              </a:ext>
            </a:extLst>
          </p:cNvPr>
          <p:cNvCxnSpPr/>
          <p:nvPr/>
        </p:nvCxnSpPr>
        <p:spPr>
          <a:xfrm>
            <a:off x="3327400" y="3135313"/>
            <a:ext cx="608013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CD7280AF-1767-0553-7DE9-1848724233BE}"/>
              </a:ext>
            </a:extLst>
          </p:cNvPr>
          <p:cNvCxnSpPr/>
          <p:nvPr/>
        </p:nvCxnSpPr>
        <p:spPr>
          <a:xfrm>
            <a:off x="5759450" y="3074988"/>
            <a:ext cx="608013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04" name="Szövegdoboz 45">
            <a:extLst>
              <a:ext uri="{FF2B5EF4-FFF2-40B4-BE49-F238E27FC236}">
                <a16:creationId xmlns:a16="http://schemas.microsoft.com/office/drawing/2014/main" id="{E098A166-CA4B-EE9A-3CB3-47B5935F9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525" y="2970213"/>
            <a:ext cx="1516063" cy="33813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MONEY 29</a:t>
            </a:r>
          </a:p>
        </p:txBody>
      </p:sp>
      <p:sp>
        <p:nvSpPr>
          <p:cNvPr id="24605" name="Szövegdoboz 13">
            <a:extLst>
              <a:ext uri="{FF2B5EF4-FFF2-40B4-BE49-F238E27FC236}">
                <a16:creationId xmlns:a16="http://schemas.microsoft.com/office/drawing/2014/main" id="{27AE5582-DCA9-BADB-5C90-AF1DAE180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888" y="3321970"/>
            <a:ext cx="48276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/>
              <a:t>20+209-200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Reserve+reimbursment+conversion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banknotes</a:t>
            </a:r>
            <a:endParaRPr lang="hu-HU" altLang="hu-HU" sz="1600" dirty="0"/>
          </a:p>
        </p:txBody>
      </p:sp>
      <p:sp>
        <p:nvSpPr>
          <p:cNvPr id="48" name="Téglalap 47">
            <a:extLst>
              <a:ext uri="{FF2B5EF4-FFF2-40B4-BE49-F238E27FC236}">
                <a16:creationId xmlns:a16="http://schemas.microsoft.com/office/drawing/2014/main" id="{6A3FDA96-B000-A814-5495-25F3EB273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9163" y="2968625"/>
            <a:ext cx="19669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b="1"/>
              <a:t>190% profit/year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C34957AC-1D53-FAD8-F879-D74D91BFC82F}"/>
              </a:ext>
            </a:extLst>
          </p:cNvPr>
          <p:cNvSpPr txBox="1"/>
          <p:nvPr/>
        </p:nvSpPr>
        <p:spPr>
          <a:xfrm>
            <a:off x="296863" y="5316538"/>
            <a:ext cx="1728787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hu-HU" sz="1600" dirty="0" err="1"/>
              <a:t>Claim</a:t>
            </a:r>
            <a:r>
              <a:rPr lang="hu-HU" sz="1600" dirty="0"/>
              <a:t> 1810$</a:t>
            </a:r>
          </a:p>
          <a:p>
            <a:pPr algn="ctr">
              <a:defRPr/>
            </a:pPr>
            <a:endParaRPr lang="hu-HU" sz="1600" dirty="0"/>
          </a:p>
        </p:txBody>
      </p:sp>
      <p:sp>
        <p:nvSpPr>
          <p:cNvPr id="24608" name="Szövegdoboz 49">
            <a:extLst>
              <a:ext uri="{FF2B5EF4-FFF2-40B4-BE49-F238E27FC236}">
                <a16:creationId xmlns:a16="http://schemas.microsoft.com/office/drawing/2014/main" id="{4C86367C-7E4B-4BDF-51E4-3A9BCD403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9989" y="5445224"/>
            <a:ext cx="66376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=10+200*0,9+(200*0,9)*0,9+…                =10+180/(1-0,9)=1810$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         1st </a:t>
            </a:r>
            <a:r>
              <a:rPr lang="hu-HU" altLang="hu-HU" sz="1600" dirty="0" err="1"/>
              <a:t>loan</a:t>
            </a:r>
            <a:r>
              <a:rPr lang="hu-HU" altLang="hu-HU" sz="1600" dirty="0"/>
              <a:t>      2nd </a:t>
            </a:r>
            <a:r>
              <a:rPr lang="hu-HU" altLang="hu-HU" sz="1600" dirty="0" err="1"/>
              <a:t>loan</a:t>
            </a:r>
            <a:endParaRPr lang="hu-HU" altLang="hu-HU" sz="1600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88635E09-75AB-D53D-5C18-8AF03CCBC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75" y="4077072"/>
            <a:ext cx="1938338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/>
              <a:t>Multiplier effect</a:t>
            </a: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4795F9BD-91DD-4679-BD70-4D02308B0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263" y="6155456"/>
            <a:ext cx="2249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b="1"/>
              <a:t>1810% profit/year!!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8818F815-028A-6184-115B-7C4751E8C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5" y="4624388"/>
            <a:ext cx="890588" cy="5207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2000$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hu-HU" altLang="hu-HU" sz="1400" i="1">
                <a:latin typeface="Brush Script MT" panose="03060802040406070304" pitchFamily="66" charset="0"/>
                <a:cs typeface="Times New Roman" panose="02020603050405020304" pitchFamily="18" charset="0"/>
              </a:rPr>
              <a:t>Rotschild</a:t>
            </a:r>
            <a:endParaRPr lang="hu-HU" altLang="hu-HU" sz="1400"/>
          </a:p>
        </p:txBody>
      </p:sp>
      <p:sp>
        <p:nvSpPr>
          <p:cNvPr id="39" name="Szövegdoboz 49">
            <a:extLst>
              <a:ext uri="{FF2B5EF4-FFF2-40B4-BE49-F238E27FC236}">
                <a16:creationId xmlns:a16="http://schemas.microsoft.com/office/drawing/2014/main" id="{137C4CE2-F907-A254-3FC4-6921EA6E8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4644425"/>
            <a:ext cx="612198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200 (1000*0,2) +200*0,9 +….                 =200/(1-0,9)=2000$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  1st </a:t>
            </a:r>
            <a:r>
              <a:rPr lang="hu-HU" altLang="hu-HU" sz="1600" dirty="0" err="1"/>
              <a:t>deposit</a:t>
            </a:r>
            <a:r>
              <a:rPr lang="hu-HU" altLang="hu-HU" sz="1600" dirty="0"/>
              <a:t> 2nd </a:t>
            </a:r>
            <a:r>
              <a:rPr lang="hu-HU" altLang="hu-HU" sz="1600" dirty="0" err="1"/>
              <a:t>deposit</a:t>
            </a:r>
            <a:r>
              <a:rPr lang="hu-HU" altLang="hu-HU" sz="1600" dirty="0"/>
              <a:t> („</a:t>
            </a:r>
            <a:r>
              <a:rPr lang="hu-HU" altLang="hu-HU" sz="1600" dirty="0" err="1"/>
              <a:t>replenish</a:t>
            </a:r>
            <a:r>
              <a:rPr lang="hu-HU" altLang="hu-HU" sz="1600" dirty="0"/>
              <a:t>” </a:t>
            </a:r>
            <a:r>
              <a:rPr lang="hu-HU" altLang="hu-HU" sz="1600" dirty="0" err="1"/>
              <a:t>to</a:t>
            </a:r>
            <a:r>
              <a:rPr lang="hu-HU" altLang="hu-HU" sz="1600" dirty="0"/>
              <a:t> 200)</a:t>
            </a:r>
          </a:p>
        </p:txBody>
      </p:sp>
      <p:sp>
        <p:nvSpPr>
          <p:cNvPr id="41" name="Szövegdoboz 13">
            <a:extLst>
              <a:ext uri="{FF2B5EF4-FFF2-40B4-BE49-F238E27FC236}">
                <a16:creationId xmlns:a16="http://schemas.microsoft.com/office/drawing/2014/main" id="{FF94DBF4-2A32-7F0B-467A-B4A4845F1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6227464"/>
            <a:ext cx="2647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=200+1991-2000=191</a:t>
            </a:r>
          </a:p>
        </p:txBody>
      </p:sp>
      <p:sp>
        <p:nvSpPr>
          <p:cNvPr id="42" name="Szövegdoboz 45">
            <a:extLst>
              <a:ext uri="{FF2B5EF4-FFF2-40B4-BE49-F238E27FC236}">
                <a16:creationId xmlns:a16="http://schemas.microsoft.com/office/drawing/2014/main" id="{E4A6B038-FDB6-9F02-DAF4-44BC0A3D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259214"/>
            <a:ext cx="1619250" cy="3381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MONEY 191$</a:t>
            </a:r>
          </a:p>
        </p:txBody>
      </p:sp>
      <p:cxnSp>
        <p:nvCxnSpPr>
          <p:cNvPr id="43" name="Egyenes összekötő nyíllal 42">
            <a:extLst>
              <a:ext uri="{FF2B5EF4-FFF2-40B4-BE49-F238E27FC236}">
                <a16:creationId xmlns:a16="http://schemas.microsoft.com/office/drawing/2014/main" id="{B4F96F29-DAC5-3293-DE72-6423B9919354}"/>
              </a:ext>
            </a:extLst>
          </p:cNvPr>
          <p:cNvCxnSpPr/>
          <p:nvPr/>
        </p:nvCxnSpPr>
        <p:spPr>
          <a:xfrm>
            <a:off x="1058863" y="4624388"/>
            <a:ext cx="0" cy="61118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zövegdoboz 42">
            <a:extLst>
              <a:ext uri="{FF2B5EF4-FFF2-40B4-BE49-F238E27FC236}">
                <a16:creationId xmlns:a16="http://schemas.microsoft.com/office/drawing/2014/main" id="{2910F61F-211C-5EEB-8623-BCEE4DE2C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4292600"/>
            <a:ext cx="1085850" cy="28098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/>
              <a:t>MONEY 10$</a:t>
            </a:r>
          </a:p>
        </p:txBody>
      </p:sp>
      <p:cxnSp>
        <p:nvCxnSpPr>
          <p:cNvPr id="47" name="Egyenes összekötő nyíllal 46">
            <a:extLst>
              <a:ext uri="{FF2B5EF4-FFF2-40B4-BE49-F238E27FC236}">
                <a16:creationId xmlns:a16="http://schemas.microsoft.com/office/drawing/2014/main" id="{E761253C-BABF-8EFB-25D1-DE311544B0B5}"/>
              </a:ext>
            </a:extLst>
          </p:cNvPr>
          <p:cNvCxnSpPr/>
          <p:nvPr/>
        </p:nvCxnSpPr>
        <p:spPr>
          <a:xfrm>
            <a:off x="1058863" y="5949280"/>
            <a:ext cx="0" cy="252412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49">
            <a:extLst>
              <a:ext uri="{FF2B5EF4-FFF2-40B4-BE49-F238E27FC236}">
                <a16:creationId xmlns:a16="http://schemas.microsoft.com/office/drawing/2014/main" id="{02345DF2-B259-AC1E-FC76-A037DF680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746" y="4340656"/>
            <a:ext cx="6761162" cy="33855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200$=20% </a:t>
            </a:r>
            <a:r>
              <a:rPr lang="en-US" altLang="hu-HU" sz="1600" dirty="0"/>
              <a:t>of all coins </a:t>
            </a:r>
            <a:r>
              <a:rPr lang="hu-HU" altLang="hu-HU" sz="1600" dirty="0"/>
              <a:t>deposit→10% </a:t>
            </a:r>
            <a:r>
              <a:rPr lang="hu-HU" altLang="hu-HU" sz="1600" dirty="0" err="1"/>
              <a:t>reserve</a:t>
            </a:r>
            <a:r>
              <a:rPr lang="hu-HU" altLang="hu-HU" sz="1600" dirty="0"/>
              <a:t>: 200/01=2000 </a:t>
            </a:r>
            <a:r>
              <a:rPr lang="hu-HU" altLang="hu-HU" sz="1600" dirty="0" err="1"/>
              <a:t>banknote</a:t>
            </a:r>
            <a:endParaRPr lang="hu-HU" altLang="hu-HU" sz="1600" dirty="0"/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94940A72-1A24-9453-4B10-FAD3DCC4DB50}"/>
              </a:ext>
            </a:extLst>
          </p:cNvPr>
          <p:cNvCxnSpPr>
            <a:cxnSpLocks/>
          </p:cNvCxnSpPr>
          <p:nvPr/>
        </p:nvCxnSpPr>
        <p:spPr>
          <a:xfrm flipV="1">
            <a:off x="3317293" y="5211173"/>
            <a:ext cx="468313" cy="230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47257EE2-541F-3BD0-CFD2-6C903040626E}"/>
              </a:ext>
            </a:extLst>
          </p:cNvPr>
          <p:cNvCxnSpPr>
            <a:cxnSpLocks/>
          </p:cNvCxnSpPr>
          <p:nvPr/>
        </p:nvCxnSpPr>
        <p:spPr>
          <a:xfrm>
            <a:off x="3081338" y="5229200"/>
            <a:ext cx="0" cy="270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1F87699F-9CBF-2331-D6C1-FBFC52E05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0" y="44034"/>
            <a:ext cx="684076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3.3.2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Evolution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of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monetary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systems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: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economic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analysis</a:t>
            </a: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Szövegdoboz 49">
            <a:extLst>
              <a:ext uri="{FF2B5EF4-FFF2-40B4-BE49-F238E27FC236}">
                <a16:creationId xmlns:a16="http://schemas.microsoft.com/office/drawing/2014/main" id="{EFAB61CD-61F1-CFEA-FE19-798760430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44" y="5178678"/>
            <a:ext cx="3210946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loan</a:t>
            </a:r>
            <a:r>
              <a:rPr lang="hu-HU" altLang="hu-HU" sz="1600" dirty="0"/>
              <a:t>=10(</a:t>
            </a:r>
            <a:r>
              <a:rPr lang="hu-HU" altLang="hu-HU" sz="1600" dirty="0" err="1"/>
              <a:t>initial</a:t>
            </a:r>
            <a:r>
              <a:rPr lang="hu-HU" altLang="hu-HU" sz="1600" dirty="0"/>
              <a:t>)+2000-0,1*2000</a:t>
            </a:r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D5832AC2-D153-879E-B070-43FF03763127}"/>
              </a:ext>
            </a:extLst>
          </p:cNvPr>
          <p:cNvCxnSpPr>
            <a:cxnSpLocks/>
          </p:cNvCxnSpPr>
          <p:nvPr/>
        </p:nvCxnSpPr>
        <p:spPr>
          <a:xfrm>
            <a:off x="4140200" y="5229200"/>
            <a:ext cx="0" cy="270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24584" grpId="0"/>
      <p:bldP spid="24585" grpId="0"/>
      <p:bldP spid="27" grpId="0"/>
      <p:bldP spid="28" grpId="0"/>
      <p:bldP spid="29" grpId="0" animBg="1"/>
      <p:bldP spid="30" grpId="0" animBg="1"/>
      <p:bldP spid="24596" grpId="0" animBg="1"/>
      <p:bldP spid="24597" grpId="0" animBg="1"/>
      <p:bldP spid="24599" grpId="0"/>
      <p:bldP spid="24601" grpId="0" animBg="1"/>
      <p:bldP spid="24604" grpId="0" animBg="1"/>
      <p:bldP spid="24605" grpId="0"/>
      <p:bldP spid="48" grpId="0"/>
      <p:bldP spid="49" grpId="0" animBg="1"/>
      <p:bldP spid="24608" grpId="0"/>
      <p:bldP spid="2" grpId="0"/>
      <p:bldP spid="34" grpId="0"/>
      <p:bldP spid="37" grpId="0" animBg="1"/>
      <p:bldP spid="39" grpId="0"/>
      <p:bldP spid="41" grpId="0"/>
      <p:bldP spid="42" grpId="0" animBg="1"/>
      <p:bldP spid="46" grpId="0" animBg="1"/>
      <p:bldP spid="3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ia számának helye 1">
            <a:extLst>
              <a:ext uri="{FF2B5EF4-FFF2-40B4-BE49-F238E27FC236}">
                <a16:creationId xmlns:a16="http://schemas.microsoft.com/office/drawing/2014/main" id="{AD517EAF-8527-3616-1522-B7A75BE8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876538-60DC-450F-AA9C-688334C02E9D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hu-HU" altLang="hu-HU" sz="1400"/>
          </a:p>
        </p:txBody>
      </p:sp>
      <p:sp>
        <p:nvSpPr>
          <p:cNvPr id="22531" name="Szövegdoboz 2">
            <a:extLst>
              <a:ext uri="{FF2B5EF4-FFF2-40B4-BE49-F238E27FC236}">
                <a16:creationId xmlns:a16="http://schemas.microsoft.com/office/drawing/2014/main" id="{F264053B-0CC9-85C2-4915-16F5892E5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63" y="1001204"/>
            <a:ext cx="44312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If</a:t>
            </a:r>
            <a:r>
              <a:rPr lang="hu-HU" altLang="hu-HU" sz="1600" dirty="0"/>
              <a:t> „</a:t>
            </a:r>
            <a:r>
              <a:rPr lang="hu-HU" altLang="hu-HU" sz="1600" dirty="0" err="1"/>
              <a:t>only</a:t>
            </a:r>
            <a:r>
              <a:rPr lang="hu-HU" altLang="hu-HU" sz="1600" dirty="0"/>
              <a:t>” </a:t>
            </a:r>
            <a:r>
              <a:rPr lang="hu-HU" altLang="hu-HU" sz="1600" dirty="0" err="1"/>
              <a:t>doubles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her</a:t>
            </a:r>
            <a:r>
              <a:rPr lang="hu-HU" altLang="hu-HU" sz="1600" dirty="0"/>
              <a:t> </a:t>
            </a:r>
            <a:r>
              <a:rPr lang="hu-HU" altLang="hu-HU" sz="1600" dirty="0" err="1"/>
              <a:t>money</a:t>
            </a:r>
            <a:r>
              <a:rPr lang="hu-HU" altLang="hu-HU" sz="1600" dirty="0"/>
              <a:t> (100% profit </a:t>
            </a:r>
            <a:r>
              <a:rPr lang="hu-HU" altLang="hu-HU" sz="1600" dirty="0" err="1"/>
              <a:t>rate</a:t>
            </a:r>
            <a:r>
              <a:rPr lang="hu-HU" altLang="hu-HU" sz="1600" dirty="0"/>
              <a:t>)</a:t>
            </a:r>
          </a:p>
        </p:txBody>
      </p:sp>
      <p:pic>
        <p:nvPicPr>
          <p:cNvPr id="59394" name="Picture 2" descr="Sakktábla rajzolás">
            <a:extLst>
              <a:ext uri="{FF2B5EF4-FFF2-40B4-BE49-F238E27FC236}">
                <a16:creationId xmlns:a16="http://schemas.microsoft.com/office/drawing/2014/main" id="{AFA5E3DC-FAAC-0AC1-DCBE-0EAB3FDBD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99" y="1102368"/>
            <a:ext cx="1728788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B87106B1-AE91-F8B4-EDDD-8F8E427A0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600" y="1473658"/>
            <a:ext cx="6096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Char char="-"/>
            </a:pPr>
            <a:r>
              <a:rPr lang="hu-HU" altLang="hu-HU" sz="1600" dirty="0" err="1"/>
              <a:t>Place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one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grain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wheat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on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first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square</a:t>
            </a:r>
            <a:r>
              <a:rPr lang="hu-HU" altLang="hu-HU" sz="1600" dirty="0"/>
              <a:t>, </a:t>
            </a:r>
            <a:r>
              <a:rPr lang="hu-HU" altLang="hu-HU" sz="1600" dirty="0" err="1"/>
              <a:t>two</a:t>
            </a:r>
            <a:r>
              <a:rPr lang="hu-HU" altLang="hu-HU" sz="1600" dirty="0"/>
              <a:t> </a:t>
            </a:r>
            <a:r>
              <a:rPr lang="hu-HU" altLang="hu-HU" sz="1600" dirty="0" err="1"/>
              <a:t>on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second</a:t>
            </a:r>
            <a:r>
              <a:rPr lang="hu-HU" altLang="hu-HU" sz="1600" dirty="0"/>
              <a:t>, </a:t>
            </a:r>
            <a:r>
              <a:rPr lang="hu-HU" altLang="hu-HU" sz="1600" dirty="0" err="1"/>
              <a:t>four</a:t>
            </a:r>
            <a:r>
              <a:rPr lang="hu-HU" altLang="hu-HU" sz="1600" dirty="0"/>
              <a:t> </a:t>
            </a:r>
            <a:r>
              <a:rPr lang="hu-HU" altLang="hu-HU" sz="1600" dirty="0" err="1"/>
              <a:t>on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third</a:t>
            </a:r>
            <a:r>
              <a:rPr lang="hu-HU" altLang="hu-HU" sz="1600" dirty="0"/>
              <a:t> and </a:t>
            </a:r>
            <a:r>
              <a:rPr lang="hu-HU" altLang="hu-HU" sz="1600" dirty="0" err="1"/>
              <a:t>so</a:t>
            </a:r>
            <a:r>
              <a:rPr lang="hu-HU" altLang="hu-HU" sz="1600" dirty="0"/>
              <a:t> </a:t>
            </a:r>
            <a:r>
              <a:rPr lang="hu-HU" altLang="hu-HU" sz="1600" dirty="0" err="1"/>
              <a:t>on</a:t>
            </a:r>
            <a:r>
              <a:rPr lang="hu-HU" altLang="hu-HU" sz="1600" dirty="0"/>
              <a:t>, </a:t>
            </a:r>
            <a:r>
              <a:rPr lang="en-US" altLang="hu-HU" sz="1600" dirty="0" err="1"/>
              <a:t>doubl</a:t>
            </a:r>
            <a:r>
              <a:rPr lang="hu-HU" altLang="hu-HU" sz="1600" dirty="0"/>
              <a:t>e t</a:t>
            </a:r>
            <a:r>
              <a:rPr lang="en-US" altLang="hu-HU" sz="1600" dirty="0"/>
              <a:t>he number of grains on each subsequent square</a:t>
            </a:r>
            <a:r>
              <a:rPr lang="hu-HU" altLang="hu-HU" sz="1600" dirty="0"/>
              <a:t> - told </a:t>
            </a:r>
            <a:r>
              <a:rPr lang="hu-HU" altLang="hu-HU" sz="1600" dirty="0" err="1"/>
              <a:t>Sissa</a:t>
            </a:r>
            <a:r>
              <a:rPr lang="hu-HU" altLang="hu-HU" sz="1600" dirty="0"/>
              <a:t> – and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wheat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placed</a:t>
            </a:r>
            <a:r>
              <a:rPr lang="hu-HU" altLang="hu-HU" sz="1600" dirty="0"/>
              <a:t> </a:t>
            </a:r>
            <a:r>
              <a:rPr lang="hu-HU" altLang="hu-HU" sz="1600" dirty="0" err="1"/>
              <a:t>on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board</a:t>
            </a:r>
            <a:r>
              <a:rPr lang="hu-HU" altLang="hu-HU" sz="1600" dirty="0"/>
              <a:t> is </a:t>
            </a:r>
            <a:r>
              <a:rPr lang="hu-HU" altLang="hu-HU" sz="1600" dirty="0" err="1"/>
              <a:t>my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reward</a:t>
            </a:r>
            <a:r>
              <a:rPr lang="hu-HU" altLang="hu-HU" sz="1600" dirty="0"/>
              <a:t>.</a:t>
            </a:r>
          </a:p>
          <a:p>
            <a:pPr>
              <a:spcBef>
                <a:spcPct val="0"/>
              </a:spcBef>
              <a:buFontTx/>
              <a:buChar char="-"/>
            </a:pPr>
            <a:r>
              <a:rPr lang="hu-HU" altLang="hu-HU" sz="1600" dirty="0" err="1"/>
              <a:t>This</a:t>
            </a:r>
            <a:r>
              <a:rPr lang="hu-HU" altLang="hu-HU" sz="1600" dirty="0"/>
              <a:t> is a </a:t>
            </a:r>
            <a:r>
              <a:rPr lang="hu-HU" altLang="hu-HU" sz="1600" dirty="0" err="1"/>
              <a:t>modest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request</a:t>
            </a:r>
            <a:r>
              <a:rPr lang="hu-HU" altLang="hu-HU" sz="1600" dirty="0"/>
              <a:t>. –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king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smiled</a:t>
            </a:r>
            <a:r>
              <a:rPr lang="hu-HU" altLang="hu-HU" sz="1600" dirty="0"/>
              <a:t>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6A713C2-46A0-EE7F-5710-D6130D5E3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863" y="2428172"/>
            <a:ext cx="35766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/>
              <a:t>Price of </a:t>
            </a:r>
            <a:r>
              <a:rPr lang="hu-HU" altLang="hu-HU" sz="1600" b="1" dirty="0" err="1"/>
              <a:t>the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chess</a:t>
            </a:r>
            <a:r>
              <a:rPr lang="hu-HU" altLang="hu-HU" sz="1600" b="1" dirty="0"/>
              <a:t>=1+2+2</a:t>
            </a:r>
            <a:r>
              <a:rPr lang="hu-HU" altLang="hu-HU" sz="1600" b="1" baseline="30000" dirty="0"/>
              <a:t>2</a:t>
            </a:r>
            <a:r>
              <a:rPr lang="hu-HU" altLang="hu-HU" sz="1600" b="1" dirty="0"/>
              <a:t>+…+2</a:t>
            </a:r>
            <a:r>
              <a:rPr lang="hu-HU" altLang="hu-HU" sz="1600" b="1" baseline="30000" dirty="0"/>
              <a:t>63</a:t>
            </a:r>
            <a:endParaRPr lang="hu-HU" altLang="hu-HU" sz="1600" b="1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B22268A-E4BF-8333-34BB-9F7786D4A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3105150"/>
            <a:ext cx="106330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If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lender</a:t>
            </a:r>
            <a:r>
              <a:rPr lang="hu-HU" altLang="hu-HU" sz="1600" dirty="0"/>
              <a:t> </a:t>
            </a:r>
            <a:r>
              <a:rPr lang="hu-HU" altLang="hu-HU" sz="1600" dirty="0" err="1"/>
              <a:t>just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doubles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his</a:t>
            </a:r>
            <a:r>
              <a:rPr lang="hu-HU" altLang="hu-HU" sz="1600" dirty="0"/>
              <a:t> 1$ over 63 </a:t>
            </a:r>
            <a:r>
              <a:rPr lang="hu-HU" altLang="hu-HU" sz="1600" dirty="0" err="1"/>
              <a:t>years</a:t>
            </a:r>
            <a:r>
              <a:rPr lang="hu-HU" altLang="hu-HU" sz="1600" dirty="0"/>
              <a:t> : </a:t>
            </a:r>
            <a:r>
              <a:rPr lang="hu-HU" altLang="hu-HU" sz="1600" b="1" dirty="0"/>
              <a:t>2</a:t>
            </a:r>
            <a:r>
              <a:rPr lang="hu-HU" altLang="hu-HU" sz="1600" b="1" baseline="30000" dirty="0"/>
              <a:t>63</a:t>
            </a:r>
            <a:r>
              <a:rPr lang="hu-HU" altLang="hu-HU" sz="1600" b="1" dirty="0"/>
              <a:t>= 9 223 372 036 854 775 808 =9,2*10</a:t>
            </a:r>
            <a:r>
              <a:rPr lang="hu-HU" altLang="hu-HU" sz="1600" b="1" baseline="30000" dirty="0"/>
              <a:t>18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A424B63-F0E2-A9B2-2651-35FC5BA2F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045" y="3641100"/>
            <a:ext cx="94332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In </a:t>
            </a:r>
            <a:r>
              <a:rPr lang="hu-HU" altLang="hu-HU" sz="1600" dirty="0" err="1"/>
              <a:t>evidence</a:t>
            </a:r>
            <a:r>
              <a:rPr lang="hu-HU" altLang="hu-HU" sz="1600" dirty="0"/>
              <a:t>, </a:t>
            </a:r>
            <a:r>
              <a:rPr lang="hu-HU" altLang="hu-HU" sz="1600" dirty="0" err="1"/>
              <a:t>this</a:t>
            </a:r>
            <a:r>
              <a:rPr lang="hu-HU" altLang="hu-HU" sz="1600" dirty="0"/>
              <a:t> is </a:t>
            </a:r>
            <a:r>
              <a:rPr lang="hu-HU" altLang="hu-HU" sz="1600" dirty="0" err="1"/>
              <a:t>impossible</a:t>
            </a:r>
            <a:r>
              <a:rPr lang="hu-HU" altLang="hu-HU" sz="1600" dirty="0"/>
              <a:t>; </a:t>
            </a:r>
            <a:r>
              <a:rPr lang="hu-HU" altLang="hu-HU" sz="1600" dirty="0" err="1"/>
              <a:t>however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illustrates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strong</a:t>
            </a:r>
            <a:r>
              <a:rPr lang="hu-HU" altLang="hu-HU" sz="1600" dirty="0"/>
              <a:t> </a:t>
            </a:r>
            <a:r>
              <a:rPr lang="hu-HU" altLang="hu-HU" sz="1600" dirty="0" err="1"/>
              <a:t>wealth</a:t>
            </a:r>
            <a:r>
              <a:rPr lang="hu-HU" altLang="hu-HU" sz="1600" dirty="0"/>
              <a:t> concentration </a:t>
            </a:r>
            <a:r>
              <a:rPr lang="hu-HU" altLang="hu-HU" sz="1600" dirty="0" err="1"/>
              <a:t>effect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lending</a:t>
            </a:r>
            <a:r>
              <a:rPr lang="hu-HU" altLang="hu-HU" sz="1600" dirty="0"/>
              <a:t>. 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8AEB7C1C-AA71-AAA5-9D85-23A012B5E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25" y="4799013"/>
            <a:ext cx="9005888" cy="1366837"/>
          </a:xfrm>
          <a:prstGeom prst="rect">
            <a:avLst/>
          </a:prstGeom>
          <a:solidFill>
            <a:srgbClr val="66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hu-HU" altLang="hu-HU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  <a:endParaRPr lang="hu-HU" altLang="hu-H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n-US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If the State is indebted toward private agents, the</a:t>
            </a:r>
            <a:r>
              <a:rPr lang="hu-HU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n banknotes (bank’s debt enforcable in terms of high powered money)</a:t>
            </a:r>
            <a:r>
              <a:rPr lang="en-US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issued by these </a:t>
            </a:r>
            <a:r>
              <a:rPr lang="en-US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private agents necessarily become money; the state </a:t>
            </a:r>
            <a:r>
              <a:rPr lang="en-US" altLang="hu-HU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de facto</a:t>
            </a:r>
            <a:r>
              <a:rPr lang="en-US" altLang="hu-H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looses its money power.</a:t>
            </a:r>
            <a:endParaRPr lang="hu-HU" altLang="hu-HU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8" name="Szövegdoboz 10">
            <a:extLst>
              <a:ext uri="{FF2B5EF4-FFF2-40B4-BE49-F238E27FC236}">
                <a16:creationId xmlns:a16="http://schemas.microsoft.com/office/drawing/2014/main" id="{447B0949-FC9C-11FF-BC2E-CB19D7021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625" y="371222"/>
            <a:ext cx="18785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/>
              <a:t>Profit of </a:t>
            </a:r>
            <a:r>
              <a:rPr lang="hu-HU" altLang="hu-HU" sz="1600" b="1" dirty="0" err="1"/>
              <a:t>lending</a:t>
            </a:r>
            <a:endParaRPr lang="hu-HU" altLang="hu-HU" sz="1600" b="1" dirty="0"/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1BBBA90-045C-23E7-99F1-5C70D89D6CB7}"/>
              </a:ext>
            </a:extLst>
          </p:cNvPr>
          <p:cNvCxnSpPr/>
          <p:nvPr/>
        </p:nvCxnSpPr>
        <p:spPr>
          <a:xfrm>
            <a:off x="911225" y="4149725"/>
            <a:ext cx="1057116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9D45096-4019-B631-4533-CADB46303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8613" y="5722938"/>
            <a:ext cx="1584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/>
              <a:t>Because …</a:t>
            </a:r>
          </a:p>
        </p:txBody>
      </p:sp>
      <p:sp>
        <p:nvSpPr>
          <p:cNvPr id="14" name="Szövegdoboz 3">
            <a:extLst>
              <a:ext uri="{FF2B5EF4-FFF2-40B4-BE49-F238E27FC236}">
                <a16:creationId xmlns:a16="http://schemas.microsoft.com/office/drawing/2014/main" id="{62B8A4AB-56C7-853E-5390-1A98A7E17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631" y="4288555"/>
            <a:ext cx="80927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/>
              <a:t>End of </a:t>
            </a:r>
            <a:r>
              <a:rPr lang="hu-HU" altLang="hu-HU" sz="1600" b="1" dirty="0" err="1"/>
              <a:t>pure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gold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money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system</a:t>
            </a:r>
            <a:r>
              <a:rPr lang="hu-HU" altLang="hu-HU" sz="1600" b="1" dirty="0"/>
              <a:t>, </a:t>
            </a:r>
            <a:r>
              <a:rPr lang="hu-HU" altLang="hu-HU" sz="1600" b="1" dirty="0" err="1"/>
              <a:t>birth</a:t>
            </a:r>
            <a:r>
              <a:rPr lang="hu-HU" altLang="hu-HU" sz="1600" b="1" dirty="0"/>
              <a:t> of </a:t>
            </a:r>
            <a:r>
              <a:rPr lang="hu-HU" altLang="hu-HU" sz="1600" b="1" dirty="0" err="1"/>
              <a:t>private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banks</a:t>
            </a:r>
            <a:r>
              <a:rPr lang="hu-HU" altLang="hu-HU" sz="1600" b="1" dirty="0"/>
              <a:t> : </a:t>
            </a:r>
            <a:r>
              <a:rPr lang="hu-HU" altLang="hu-HU" sz="1600" b="1" dirty="0" err="1"/>
              <a:t>banknote</a:t>
            </a:r>
            <a:r>
              <a:rPr lang="hu-HU" altLang="hu-HU" sz="1600" b="1" dirty="0"/>
              <a:t> and </a:t>
            </a:r>
            <a:r>
              <a:rPr lang="hu-HU" altLang="hu-HU" sz="1600" b="1" dirty="0" err="1"/>
              <a:t>lending</a:t>
            </a:r>
            <a:endParaRPr lang="hu-HU" altLang="hu-HU" sz="1600" b="1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4763B6D-D34B-E680-D731-0B49A76F5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0" y="44034"/>
            <a:ext cx="684076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3.3.2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Evolution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of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monetary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systems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: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economic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analysis</a:t>
            </a: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 animBg="1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ia számának helye 1">
            <a:extLst>
              <a:ext uri="{FF2B5EF4-FFF2-40B4-BE49-F238E27FC236}">
                <a16:creationId xmlns:a16="http://schemas.microsoft.com/office/drawing/2014/main" id="{C3A94A5E-86C5-D15B-B015-B5AF0C89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0413" y="6183313"/>
            <a:ext cx="661987" cy="538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7FB7B0-562E-4C21-9CE9-11F40313C59E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hu-HU" altLang="hu-HU" sz="1400"/>
          </a:p>
        </p:txBody>
      </p:sp>
      <p:sp>
        <p:nvSpPr>
          <p:cNvPr id="23555" name="Szövegdoboz 3">
            <a:extLst>
              <a:ext uri="{FF2B5EF4-FFF2-40B4-BE49-F238E27FC236}">
                <a16:creationId xmlns:a16="http://schemas.microsoft.com/office/drawing/2014/main" id="{CEA7C8F1-BF84-4327-FE5B-29FDD1415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657" y="309563"/>
            <a:ext cx="2952031" cy="351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Pure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gold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money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system</a:t>
            </a:r>
            <a:endParaRPr lang="hu-HU" altLang="hu-HU" sz="1600" b="1" dirty="0"/>
          </a:p>
        </p:txBody>
      </p:sp>
      <p:sp>
        <p:nvSpPr>
          <p:cNvPr id="23556" name="Szövegdoboz 16">
            <a:extLst>
              <a:ext uri="{FF2B5EF4-FFF2-40B4-BE49-F238E27FC236}">
                <a16:creationId xmlns:a16="http://schemas.microsoft.com/office/drawing/2014/main" id="{F5ACECF1-49BD-8B7C-2CA8-B5A90117F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694655"/>
            <a:ext cx="25558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Ruler</a:t>
            </a:r>
            <a:r>
              <a:rPr lang="hu-HU" altLang="hu-HU" sz="1600" b="1" dirty="0"/>
              <a:t> (</a:t>
            </a:r>
            <a:r>
              <a:rPr lang="hu-HU" altLang="hu-HU" sz="1600" b="1" dirty="0" err="1"/>
              <a:t>state</a:t>
            </a:r>
            <a:r>
              <a:rPr lang="hu-HU" altLang="hu-HU" sz="1600" b="1" dirty="0"/>
              <a:t>)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high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powered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money</a:t>
            </a:r>
            <a:endParaRPr lang="hu-HU" altLang="hu-HU" sz="1600" b="1" dirty="0"/>
          </a:p>
        </p:txBody>
      </p:sp>
      <p:pic>
        <p:nvPicPr>
          <p:cNvPr id="23557" name="Kép 3">
            <a:extLst>
              <a:ext uri="{FF2B5EF4-FFF2-40B4-BE49-F238E27FC236}">
                <a16:creationId xmlns:a16="http://schemas.microsoft.com/office/drawing/2014/main" id="{C95D7917-5199-489D-65BC-3573F283E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414770"/>
            <a:ext cx="614486" cy="61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Szövegdoboz 6">
            <a:extLst>
              <a:ext uri="{FF2B5EF4-FFF2-40B4-BE49-F238E27FC236}">
                <a16:creationId xmlns:a16="http://schemas.microsoft.com/office/drawing/2014/main" id="{06479AD0-0C2B-79DB-3B53-9AF97202B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9150" y="694655"/>
            <a:ext cx="362108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Lender</a:t>
            </a:r>
            <a:endParaRPr lang="hu-HU" altLang="hu-HU" sz="1600" b="1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private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debt</a:t>
            </a:r>
            <a:r>
              <a:rPr lang="hu-HU" altLang="hu-HU" sz="1600" b="1" dirty="0"/>
              <a:t> → </a:t>
            </a:r>
            <a:r>
              <a:rPr lang="hu-HU" altLang="hu-HU" sz="1600" b="1" dirty="0" err="1"/>
              <a:t>private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money</a:t>
            </a:r>
            <a:endParaRPr lang="hu-HU" altLang="hu-HU" sz="1600" b="1" dirty="0"/>
          </a:p>
        </p:txBody>
      </p:sp>
      <p:sp>
        <p:nvSpPr>
          <p:cNvPr id="26631" name="Szövegdoboz 7">
            <a:extLst>
              <a:ext uri="{FF2B5EF4-FFF2-40B4-BE49-F238E27FC236}">
                <a16:creationId xmlns:a16="http://schemas.microsoft.com/office/drawing/2014/main" id="{E4C3E6A6-386F-FA56-7F17-AB98D9B09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832" y="1373187"/>
            <a:ext cx="1016000" cy="542926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dirty="0"/>
              <a:t>80$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hu-HU" altLang="hu-HU" sz="1400" i="1" dirty="0" err="1">
                <a:latin typeface="Brush Script MT" panose="03060802040406070304" pitchFamily="66" charset="0"/>
                <a:cs typeface="Times New Roman" panose="02020603050405020304" pitchFamily="18" charset="0"/>
              </a:rPr>
              <a:t>Rotschild</a:t>
            </a:r>
            <a:endParaRPr lang="hu-HU" altLang="hu-HU" sz="1400" dirty="0"/>
          </a:p>
        </p:txBody>
      </p:sp>
      <p:sp>
        <p:nvSpPr>
          <p:cNvPr id="26632" name="Szövegdoboz 8">
            <a:extLst>
              <a:ext uri="{FF2B5EF4-FFF2-40B4-BE49-F238E27FC236}">
                <a16:creationId xmlns:a16="http://schemas.microsoft.com/office/drawing/2014/main" id="{67030BBB-63B8-94A4-E0D1-45EF1A61A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1362075"/>
            <a:ext cx="4333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/>
              <a:t>+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2145EC1-D1A5-D0B3-E9C9-39F29E98E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641350"/>
            <a:ext cx="3890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>
                <a:solidFill>
                  <a:srgbClr val="FF0000"/>
                </a:solidFill>
              </a:rPr>
              <a:t>PRIVATE PROBLEM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600">
                <a:solidFill>
                  <a:srgbClr val="FF0000"/>
                </a:solidFill>
              </a:rPr>
              <a:t>Fractional reserve – often bankrupcies</a:t>
            </a:r>
          </a:p>
        </p:txBody>
      </p:sp>
      <p:sp>
        <p:nvSpPr>
          <p:cNvPr id="26634" name="Szövegdoboz 10">
            <a:extLst>
              <a:ext uri="{FF2B5EF4-FFF2-40B4-BE49-F238E27FC236}">
                <a16:creationId xmlns:a16="http://schemas.microsoft.com/office/drawing/2014/main" id="{2D304645-DDF1-00A4-1B61-F3E8BCD1A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2100263"/>
            <a:ext cx="13731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/>
              <a:t>Solution:</a:t>
            </a:r>
            <a:r>
              <a:rPr lang="hu-HU" altLang="hu-HU" sz="1800"/>
              <a:t> </a:t>
            </a:r>
          </a:p>
        </p:txBody>
      </p:sp>
      <p:sp>
        <p:nvSpPr>
          <p:cNvPr id="26635" name="Szövegdoboz 3">
            <a:extLst>
              <a:ext uri="{FF2B5EF4-FFF2-40B4-BE49-F238E27FC236}">
                <a16:creationId xmlns:a16="http://schemas.microsoft.com/office/drawing/2014/main" id="{6A123447-882C-96EB-20EE-625234756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3284538"/>
            <a:ext cx="4357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 dirty="0"/>
              <a:t>3. Gold standard </a:t>
            </a:r>
            <a:r>
              <a:rPr lang="hu-HU" altLang="hu-HU" sz="1800" b="1" dirty="0" err="1"/>
              <a:t>monetary</a:t>
            </a:r>
            <a:r>
              <a:rPr lang="hu-HU" altLang="hu-HU" sz="1800" b="1" dirty="0"/>
              <a:t> </a:t>
            </a:r>
            <a:r>
              <a:rPr lang="hu-HU" altLang="hu-HU" sz="1800" b="1" dirty="0" err="1"/>
              <a:t>system</a:t>
            </a:r>
            <a:endParaRPr lang="hu-HU" altLang="hu-HU" sz="1800" b="1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B40C786-C1A2-6755-BACF-485D293CC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3573463"/>
            <a:ext cx="6489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/>
              <a:t>The private bank of privat banks disguised as national bank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85E54CFC-1E75-56C1-FF13-C6734CACB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3" y="5805488"/>
            <a:ext cx="1620837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8" name="Téglalap 15">
            <a:extLst>
              <a:ext uri="{FF2B5EF4-FFF2-40B4-BE49-F238E27FC236}">
                <a16:creationId xmlns:a16="http://schemas.microsoft.com/office/drawing/2014/main" id="{D8040C66-0DA6-D1E4-3748-1D6CBB3D5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4652963"/>
            <a:ext cx="44640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600"/>
              <a:t>1791-1811: First Bank of the United States; </a:t>
            </a:r>
            <a:endParaRPr lang="hu-HU" altLang="hu-HU" sz="16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600"/>
              <a:t>1816-1836: Second Bank of the United States; </a:t>
            </a:r>
            <a:endParaRPr lang="hu-HU" altLang="hu-HU" sz="16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hu-HU" sz="1600"/>
              <a:t>1913-: </a:t>
            </a:r>
            <a:r>
              <a:rPr lang="en-US" altLang="hu-HU" sz="1600" b="1"/>
              <a:t>Federal Reserve System</a:t>
            </a:r>
            <a:endParaRPr lang="hu-HU" altLang="hu-HU" sz="1600" b="1"/>
          </a:p>
        </p:txBody>
      </p:sp>
      <p:pic>
        <p:nvPicPr>
          <p:cNvPr id="26639" name="Picture 2" descr="Fájl:Flag of the United States.svg – Wikipédia">
            <a:extLst>
              <a:ext uri="{FF2B5EF4-FFF2-40B4-BE49-F238E27FC236}">
                <a16:creationId xmlns:a16="http://schemas.microsoft.com/office/drawing/2014/main" id="{91F0379B-0E3D-017C-0B83-49F7645C8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4724400"/>
            <a:ext cx="13589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0" name="Téglalap 16">
            <a:extLst>
              <a:ext uri="{FF2B5EF4-FFF2-40B4-BE49-F238E27FC236}">
                <a16:creationId xmlns:a16="http://schemas.microsoft.com/office/drawing/2014/main" id="{C9FDFEC6-D5D3-110F-D3A6-AC99FB18C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988" y="4149725"/>
            <a:ext cx="3079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600"/>
              <a:t>1694-: Bank of England</a:t>
            </a:r>
            <a:endParaRPr lang="hu-HU" altLang="hu-HU" sz="1600"/>
          </a:p>
        </p:txBody>
      </p:sp>
      <p:sp>
        <p:nvSpPr>
          <p:cNvPr id="19" name="Jobbra nyíl 18">
            <a:extLst>
              <a:ext uri="{FF2B5EF4-FFF2-40B4-BE49-F238E27FC236}">
                <a16:creationId xmlns:a16="http://schemas.microsoft.com/office/drawing/2014/main" id="{258A4665-F427-62EB-C4C5-F9DA45BF98CD}"/>
              </a:ext>
            </a:extLst>
          </p:cNvPr>
          <p:cNvSpPr/>
          <p:nvPr/>
        </p:nvSpPr>
        <p:spPr>
          <a:xfrm rot="5400000">
            <a:off x="9237663" y="1216025"/>
            <a:ext cx="287338" cy="287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2B08FBB0-F706-4263-3913-421624A7B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000" y="1531938"/>
            <a:ext cx="53467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>
                <a:solidFill>
                  <a:srgbClr val="FF0000"/>
                </a:solidFill>
              </a:rPr>
              <a:t>SOCIAL PROBLEM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>
                <a:solidFill>
                  <a:srgbClr val="FF0000"/>
                </a:solidFill>
              </a:rPr>
              <a:t>bank is insolvent = bank’s debt disappears = money disappears → monetary economy stops well-functioning</a:t>
            </a:r>
          </a:p>
        </p:txBody>
      </p:sp>
      <p:sp>
        <p:nvSpPr>
          <p:cNvPr id="26643" name="Szövegdoboz 17">
            <a:extLst>
              <a:ext uri="{FF2B5EF4-FFF2-40B4-BE49-F238E27FC236}">
                <a16:creationId xmlns:a16="http://schemas.microsoft.com/office/drawing/2014/main" id="{12A22D2B-1042-D2C8-2AED-78C597742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2454275"/>
            <a:ext cx="11022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AutoNum type="alphaUcPeriod"/>
            </a:pPr>
            <a:r>
              <a:rPr lang="hu-HU" altLang="hu-HU" sz="1600" b="1">
                <a:solidFill>
                  <a:srgbClr val="0000FF"/>
                </a:solidFill>
              </a:rPr>
              <a:t>SOLUTION IN THE INTEREST OF THE COMMUNITY: exclusive and unlimited money power for the public, where money is not linked to anything (ex. precious metal).</a:t>
            </a:r>
          </a:p>
          <a:p>
            <a:pPr>
              <a:spcBef>
                <a:spcPct val="0"/>
              </a:spcBef>
              <a:buFontTx/>
              <a:buAutoNum type="alphaUcPeriod"/>
            </a:pPr>
            <a:r>
              <a:rPr lang="hu-HU" altLang="hu-HU" sz="1600" b="1">
                <a:solidFill>
                  <a:srgbClr val="0000FF"/>
                </a:solidFill>
              </a:rPr>
              <a:t>SOLUTION  IN THE INTEREST OF PRIVATE BANKERS: Gold standard monetary system</a:t>
            </a:r>
          </a:p>
        </p:txBody>
      </p:sp>
      <p:sp>
        <p:nvSpPr>
          <p:cNvPr id="22" name="Jobbra nyíl 21">
            <a:extLst>
              <a:ext uri="{FF2B5EF4-FFF2-40B4-BE49-F238E27FC236}">
                <a16:creationId xmlns:a16="http://schemas.microsoft.com/office/drawing/2014/main" id="{0457B7C8-33A6-5B19-C8D3-0CA58E4133EA}"/>
              </a:ext>
            </a:extLst>
          </p:cNvPr>
          <p:cNvSpPr/>
          <p:nvPr/>
        </p:nvSpPr>
        <p:spPr>
          <a:xfrm>
            <a:off x="1885950" y="5949950"/>
            <a:ext cx="433388" cy="215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pic>
        <p:nvPicPr>
          <p:cNvPr id="26645" name="Kép 3">
            <a:extLst>
              <a:ext uri="{FF2B5EF4-FFF2-40B4-BE49-F238E27FC236}">
                <a16:creationId xmlns:a16="http://schemas.microsoft.com/office/drawing/2014/main" id="{BC23B2BC-EC49-3CA5-BE52-B00259F09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5732463"/>
            <a:ext cx="7223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6" name="Picture 4" descr="Anglia zászlajai: színek és képek - Flags-World">
            <a:extLst>
              <a:ext uri="{FF2B5EF4-FFF2-40B4-BE49-F238E27FC236}">
                <a16:creationId xmlns:a16="http://schemas.microsoft.com/office/drawing/2014/main" id="{1D738A39-0A8C-DC71-E6F4-A1A6A21B8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3933825"/>
            <a:ext cx="132238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47" name="Téglalap 23">
            <a:extLst>
              <a:ext uri="{FF2B5EF4-FFF2-40B4-BE49-F238E27FC236}">
                <a16:creationId xmlns:a16="http://schemas.microsoft.com/office/drawing/2014/main" id="{BB55AEAB-5380-EA80-8F8B-119B30365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3" y="5445125"/>
            <a:ext cx="4425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/>
              <a:t>Right to issue paper money backed by gold</a:t>
            </a:r>
          </a:p>
        </p:txBody>
      </p:sp>
      <p:sp>
        <p:nvSpPr>
          <p:cNvPr id="27" name="Jobbra nyíl 26">
            <a:extLst>
              <a:ext uri="{FF2B5EF4-FFF2-40B4-BE49-F238E27FC236}">
                <a16:creationId xmlns:a16="http://schemas.microsoft.com/office/drawing/2014/main" id="{C1066CD4-5521-6731-A663-76A92A0F3154}"/>
              </a:ext>
            </a:extLst>
          </p:cNvPr>
          <p:cNvSpPr/>
          <p:nvPr/>
        </p:nvSpPr>
        <p:spPr>
          <a:xfrm>
            <a:off x="6145213" y="4697413"/>
            <a:ext cx="585787" cy="742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BDACB415-6E14-C3F8-F506-6DC7A6EBB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325" y="5346700"/>
            <a:ext cx="543401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 </a:t>
            </a:r>
            <a:r>
              <a:rPr lang="hu-HU" altLang="hu-HU" sz="1600" b="1"/>
              <a:t>exclusive</a:t>
            </a:r>
            <a:r>
              <a:rPr lang="hu-HU" altLang="hu-HU" sz="1600"/>
              <a:t> right to issue paper money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600"/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600"/>
          </a:p>
          <a:p>
            <a:pPr algn="ctr">
              <a:spcBef>
                <a:spcPct val="0"/>
              </a:spcBef>
              <a:buFontTx/>
              <a:buNone/>
            </a:pPr>
            <a:endParaRPr lang="hu-HU" altLang="hu-HU" sz="1600"/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/>
              <a:t>Not allowed to lend to the government </a:t>
            </a:r>
            <a:r>
              <a:rPr lang="hu-HU" altLang="hu-HU" sz="1600"/>
              <a:t>(as a main rule) </a:t>
            </a:r>
            <a:endParaRPr lang="hu-HU" altLang="hu-HU" sz="1600" b="1"/>
          </a:p>
        </p:txBody>
      </p:sp>
      <p:sp>
        <p:nvSpPr>
          <p:cNvPr id="26650" name="Téglalap 24">
            <a:extLst>
              <a:ext uri="{FF2B5EF4-FFF2-40B4-BE49-F238E27FC236}">
                <a16:creationId xmlns:a16="http://schemas.microsoft.com/office/drawing/2014/main" id="{39F26981-693B-4453-BE55-FD49FB10F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6524625"/>
            <a:ext cx="3186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/>
              <a:t>main lender of the government</a:t>
            </a:r>
          </a:p>
        </p:txBody>
      </p:sp>
      <p:sp>
        <p:nvSpPr>
          <p:cNvPr id="30" name="Szövegdoboz 6">
            <a:extLst>
              <a:ext uri="{FF2B5EF4-FFF2-40B4-BE49-F238E27FC236}">
                <a16:creationId xmlns:a16="http://schemas.microsoft.com/office/drawing/2014/main" id="{813C4FE1-4F60-BFE1-0A40-77D9A609D67A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16833" y="4449"/>
            <a:ext cx="554038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6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58F03037-2B40-A3C0-F048-B80B75D3E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768" y="3311071"/>
            <a:ext cx="2795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4. </a:t>
            </a:r>
            <a:r>
              <a:rPr lang="hu-HU" altLang="hu-HU" sz="1600" b="1" dirty="0" err="1"/>
              <a:t>Two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tier</a:t>
            </a:r>
            <a:r>
              <a:rPr lang="hu-HU" altLang="hu-HU" sz="1600" b="1" dirty="0"/>
              <a:t> banking </a:t>
            </a:r>
            <a:r>
              <a:rPr lang="hu-HU" altLang="hu-HU" sz="1600" b="1" dirty="0" err="1"/>
              <a:t>system</a:t>
            </a:r>
            <a:endParaRPr lang="hu-HU" altLang="hu-HU" sz="1600" b="1" dirty="0"/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Central</a:t>
            </a:r>
            <a:r>
              <a:rPr lang="hu-HU" altLang="hu-HU" sz="1600" b="1" dirty="0"/>
              <a:t> Bank</a:t>
            </a:r>
            <a:endParaRPr lang="hu-HU" altLang="hu-HU" sz="16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559B7A4-4DEA-6C9A-31A8-75D92F3AF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3" y="5838825"/>
            <a:ext cx="52498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/>
              <a:t>1971 Bretton Woods: $ is not linked to gold anymore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F8F2FA4E-1C85-6A37-D5C7-EBA7FE992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011613"/>
            <a:ext cx="4105275" cy="830262"/>
          </a:xfrm>
          <a:prstGeom prst="rect">
            <a:avLst/>
          </a:prstGeom>
          <a:solidFill>
            <a:srgbClr val="66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hu-HU" sz="1600"/>
              <a:t>As they exist today, the role of central banks is to maintain the "financial stability" of the private banking system.</a:t>
            </a:r>
            <a:endParaRPr lang="hu-HU" altLang="hu-HU" sz="1600"/>
          </a:p>
        </p:txBody>
      </p:sp>
      <p:pic>
        <p:nvPicPr>
          <p:cNvPr id="32" name="Picture 23" descr="Fertőző megbetegedések laborvizsgálata - Medicover">
            <a:extLst>
              <a:ext uri="{FF2B5EF4-FFF2-40B4-BE49-F238E27FC236}">
                <a16:creationId xmlns:a16="http://schemas.microsoft.com/office/drawing/2014/main" id="{174212FF-46D6-1784-609F-3968DFA92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950" y="2997200"/>
            <a:ext cx="1368425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Jobbra nyíl 33">
            <a:extLst>
              <a:ext uri="{FF2B5EF4-FFF2-40B4-BE49-F238E27FC236}">
                <a16:creationId xmlns:a16="http://schemas.microsoft.com/office/drawing/2014/main" id="{336D75CF-5CB7-363F-D9EE-3E7B36F83179}"/>
              </a:ext>
            </a:extLst>
          </p:cNvPr>
          <p:cNvSpPr/>
          <p:nvPr/>
        </p:nvSpPr>
        <p:spPr>
          <a:xfrm>
            <a:off x="11582400" y="4149725"/>
            <a:ext cx="587375" cy="2630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191297A-4642-3816-899A-7280769E6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0" y="44034"/>
            <a:ext cx="684076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3.3.2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Evolution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of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monetary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systems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: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economic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analysis</a:t>
            </a: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2EC6361-C9D1-7CBC-3663-DF9CE9CB5BCE}"/>
              </a:ext>
            </a:extLst>
          </p:cNvPr>
          <p:cNvSpPr/>
          <p:nvPr/>
        </p:nvSpPr>
        <p:spPr>
          <a:xfrm>
            <a:off x="835025" y="2454275"/>
            <a:ext cx="10747375" cy="522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/>
      <p:bldP spid="26631" grpId="0" animBg="1"/>
      <p:bldP spid="26632" grpId="0"/>
      <p:bldP spid="10" grpId="0" autoUpdateAnimBg="0"/>
      <p:bldP spid="26634" grpId="0"/>
      <p:bldP spid="26635" grpId="0"/>
      <p:bldP spid="13" grpId="0" autoUpdateAnimBg="0"/>
      <p:bldP spid="26638" grpId="0"/>
      <p:bldP spid="26640" grpId="0"/>
      <p:bldP spid="19" grpId="0" animBg="1" autoUpdateAnimBg="0"/>
      <p:bldP spid="20" grpId="0" autoUpdateAnimBg="0"/>
      <p:bldP spid="22" grpId="0" animBg="1" autoUpdateAnimBg="0"/>
      <p:bldP spid="26647" grpId="0"/>
      <p:bldP spid="27" grpId="0" animBg="1" autoUpdateAnimBg="0"/>
      <p:bldP spid="28" grpId="0" autoUpdateAnimBg="0"/>
      <p:bldP spid="26650" grpId="0"/>
      <p:bldP spid="30" grpId="0"/>
      <p:bldP spid="2" grpId="0"/>
      <p:bldP spid="3" grpId="0"/>
      <p:bldP spid="31" grpId="0" animBg="1"/>
      <p:bldP spid="34" grpId="0" animBg="1" autoUpdateAnimBg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ia számának helye 1">
            <a:extLst>
              <a:ext uri="{FF2B5EF4-FFF2-40B4-BE49-F238E27FC236}">
                <a16:creationId xmlns:a16="http://schemas.microsoft.com/office/drawing/2014/main" id="{442A40A0-5755-0DD9-171E-9308B465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E518C9-D207-4022-A862-A21390328F32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hu-HU" altLang="hu-HU" sz="1400"/>
          </a:p>
        </p:txBody>
      </p:sp>
      <p:sp>
        <p:nvSpPr>
          <p:cNvPr id="24579" name="Téglalap 16">
            <a:extLst>
              <a:ext uri="{FF2B5EF4-FFF2-40B4-BE49-F238E27FC236}">
                <a16:creationId xmlns:a16="http://schemas.microsoft.com/office/drawing/2014/main" id="{B6FDE7A2-A3C3-8CFF-A6A6-BC1EF736A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27" y="323945"/>
            <a:ext cx="104818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Parallels</a:t>
            </a:r>
            <a:r>
              <a:rPr lang="hu-HU" altLang="hu-HU" sz="1600" b="1" dirty="0"/>
              <a:t>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    </a:t>
            </a:r>
            <a:r>
              <a:rPr lang="hu-HU" altLang="hu-HU" sz="1600" b="1" dirty="0" err="1"/>
              <a:t>pure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gold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money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system</a:t>
            </a:r>
            <a:r>
              <a:rPr lang="hu-HU" altLang="hu-HU" sz="1600" b="1" dirty="0"/>
              <a:t>   –              </a:t>
            </a:r>
            <a:r>
              <a:rPr lang="hu-HU" altLang="hu-HU" sz="1600" b="1" dirty="0" err="1"/>
              <a:t>gold</a:t>
            </a:r>
            <a:r>
              <a:rPr lang="hu-HU" altLang="hu-HU" sz="1600" b="1" dirty="0"/>
              <a:t> standard                      –    modern </a:t>
            </a:r>
            <a:r>
              <a:rPr lang="hu-HU" altLang="hu-HU" sz="1600" b="1" dirty="0" err="1"/>
              <a:t>private</a:t>
            </a:r>
            <a:r>
              <a:rPr lang="hu-HU" altLang="hu-HU" sz="1600" b="1" dirty="0"/>
              <a:t> credit </a:t>
            </a:r>
            <a:r>
              <a:rPr lang="hu-HU" altLang="hu-HU" sz="1600" b="1" dirty="0" err="1"/>
              <a:t>money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system</a:t>
            </a:r>
            <a:endParaRPr lang="hu-HU" altLang="hu-HU" sz="1600" b="1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A5514B5-2C46-A988-DC4D-D529A1658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196107"/>
            <a:ext cx="7223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Jobbra nyíl 4">
            <a:extLst>
              <a:ext uri="{FF2B5EF4-FFF2-40B4-BE49-F238E27FC236}">
                <a16:creationId xmlns:a16="http://schemas.microsoft.com/office/drawing/2014/main" id="{50DFC449-01D7-DB6F-1DF7-9358DF62D8F7}"/>
              </a:ext>
            </a:extLst>
          </p:cNvPr>
          <p:cNvSpPr/>
          <p:nvPr/>
        </p:nvSpPr>
        <p:spPr>
          <a:xfrm>
            <a:off x="3216275" y="1326158"/>
            <a:ext cx="519113" cy="374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6" name="Szövegdoboz 7">
            <a:extLst>
              <a:ext uri="{FF2B5EF4-FFF2-40B4-BE49-F238E27FC236}">
                <a16:creationId xmlns:a16="http://schemas.microsoft.com/office/drawing/2014/main" id="{5F5C5181-193D-F016-E5BA-736B3AA24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3267075"/>
            <a:ext cx="971550" cy="5222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80$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hu-HU" altLang="hu-HU" sz="1400" i="1">
                <a:latin typeface="Brush Script MT" panose="03060802040406070304" pitchFamily="66" charset="0"/>
                <a:cs typeface="Times New Roman" panose="02020603050405020304" pitchFamily="18" charset="0"/>
              </a:rPr>
              <a:t>Rotschild</a:t>
            </a:r>
            <a:endParaRPr lang="hu-HU" altLang="hu-HU" sz="1400"/>
          </a:p>
        </p:txBody>
      </p:sp>
      <p:pic>
        <p:nvPicPr>
          <p:cNvPr id="8" name="Kép 3">
            <a:extLst>
              <a:ext uri="{FF2B5EF4-FFF2-40B4-BE49-F238E27FC236}">
                <a16:creationId xmlns:a16="http://schemas.microsoft.com/office/drawing/2014/main" id="{0C8C6E70-DC01-E786-F743-13F9C422A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196107"/>
            <a:ext cx="7223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7880E8F-E397-B8D7-FE17-A28697672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25" y="1213570"/>
            <a:ext cx="1620838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116CD6E-05EC-B7C2-8846-84BF9D8C2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2276475"/>
            <a:ext cx="1620838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Jobbra nyíl 11">
            <a:extLst>
              <a:ext uri="{FF2B5EF4-FFF2-40B4-BE49-F238E27FC236}">
                <a16:creationId xmlns:a16="http://schemas.microsoft.com/office/drawing/2014/main" id="{C58F3D53-029F-EF79-07D9-42908F9E124B}"/>
              </a:ext>
            </a:extLst>
          </p:cNvPr>
          <p:cNvSpPr/>
          <p:nvPr/>
        </p:nvSpPr>
        <p:spPr>
          <a:xfrm>
            <a:off x="144463" y="1412875"/>
            <a:ext cx="585787" cy="26304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8C9AA971-28C5-FEAD-F1F4-BA6377A7A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2885182"/>
            <a:ext cx="26273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/>
              <a:t>Money of account created by the commercial bank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/>
              <a:t>Deposit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DDAC71CE-00CB-BBC3-E7A1-EE9B2B4AF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8775" y="1208931"/>
            <a:ext cx="28749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/>
              <a:t>Money of account </a:t>
            </a:r>
            <a:r>
              <a:rPr lang="hu-HU" altLang="hu-HU" sz="1800" dirty="0" err="1"/>
              <a:t>created</a:t>
            </a:r>
            <a:r>
              <a:rPr lang="hu-HU" altLang="hu-HU" sz="1800" dirty="0"/>
              <a:t> </a:t>
            </a:r>
            <a:r>
              <a:rPr lang="hu-HU" altLang="hu-HU" sz="1800" dirty="0" err="1"/>
              <a:t>by</a:t>
            </a:r>
            <a:r>
              <a:rPr lang="hu-HU" altLang="hu-HU" sz="1800" dirty="0"/>
              <a:t>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central</a:t>
            </a:r>
            <a:r>
              <a:rPr lang="hu-HU" altLang="hu-HU" sz="1800" dirty="0"/>
              <a:t> bank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b="1" dirty="0" err="1"/>
              <a:t>Reserve</a:t>
            </a:r>
            <a:endParaRPr lang="hu-HU" altLang="hu-HU" sz="1800" b="1" dirty="0"/>
          </a:p>
        </p:txBody>
      </p:sp>
      <p:sp>
        <p:nvSpPr>
          <p:cNvPr id="24589" name="Szövegdoboz 57">
            <a:extLst>
              <a:ext uri="{FF2B5EF4-FFF2-40B4-BE49-F238E27FC236}">
                <a16:creationId xmlns:a16="http://schemas.microsoft.com/office/drawing/2014/main" id="{8BC7E02A-16E2-0057-33D1-7CED2E9E7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198712"/>
            <a:ext cx="1876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b="1"/>
              <a:t>high powered money</a:t>
            </a:r>
          </a:p>
        </p:txBody>
      </p:sp>
      <p:sp>
        <p:nvSpPr>
          <p:cNvPr id="24590" name="Szövegdoboz 6">
            <a:extLst>
              <a:ext uri="{FF2B5EF4-FFF2-40B4-BE49-F238E27FC236}">
                <a16:creationId xmlns:a16="http://schemas.microsoft.com/office/drawing/2014/main" id="{BA7083BA-A643-6EC7-D97B-48EC0169B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3348038"/>
            <a:ext cx="1584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/>
              <a:t>private debt</a:t>
            </a:r>
          </a:p>
        </p:txBody>
      </p:sp>
      <p:sp>
        <p:nvSpPr>
          <p:cNvPr id="17" name="Jobbra nyíl 16">
            <a:extLst>
              <a:ext uri="{FF2B5EF4-FFF2-40B4-BE49-F238E27FC236}">
                <a16:creationId xmlns:a16="http://schemas.microsoft.com/office/drawing/2014/main" id="{214468DB-9F02-CFC4-1F39-CF9497C454DD}"/>
              </a:ext>
            </a:extLst>
          </p:cNvPr>
          <p:cNvSpPr/>
          <p:nvPr/>
        </p:nvSpPr>
        <p:spPr>
          <a:xfrm>
            <a:off x="4224338" y="2852738"/>
            <a:ext cx="519112" cy="374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8" name="Jobbra nyíl 17">
            <a:extLst>
              <a:ext uri="{FF2B5EF4-FFF2-40B4-BE49-F238E27FC236}">
                <a16:creationId xmlns:a16="http://schemas.microsoft.com/office/drawing/2014/main" id="{23F53FFB-0CBC-AF3D-FC4B-F62610E8AE9C}"/>
              </a:ext>
            </a:extLst>
          </p:cNvPr>
          <p:cNvSpPr/>
          <p:nvPr/>
        </p:nvSpPr>
        <p:spPr>
          <a:xfrm>
            <a:off x="5951538" y="1326158"/>
            <a:ext cx="520700" cy="374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4593" name="Szövegdoboz 6">
            <a:extLst>
              <a:ext uri="{FF2B5EF4-FFF2-40B4-BE49-F238E27FC236}">
                <a16:creationId xmlns:a16="http://schemas.microsoft.com/office/drawing/2014/main" id="{961F66A2-CC26-F14E-CE71-AB7AFD96F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3070225"/>
            <a:ext cx="21971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/>
              <a:t>private debt disguised as public</a:t>
            </a:r>
          </a:p>
        </p:txBody>
      </p:sp>
      <p:sp>
        <p:nvSpPr>
          <p:cNvPr id="24594" name="Szövegdoboz 19">
            <a:extLst>
              <a:ext uri="{FF2B5EF4-FFF2-40B4-BE49-F238E27FC236}">
                <a16:creationId xmlns:a16="http://schemas.microsoft.com/office/drawing/2014/main" id="{D8AC4E5C-03CE-7F33-30B2-0576208C4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8238" y="1223963"/>
            <a:ext cx="333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2400"/>
              <a:t>+</a:t>
            </a:r>
          </a:p>
        </p:txBody>
      </p: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18B2CAE9-4777-6C8E-C4E0-7333B468C645}"/>
              </a:ext>
            </a:extLst>
          </p:cNvPr>
          <p:cNvCxnSpPr/>
          <p:nvPr/>
        </p:nvCxnSpPr>
        <p:spPr>
          <a:xfrm>
            <a:off x="6656388" y="1043856"/>
            <a:ext cx="15875" cy="3897312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35AC56C2-4DDC-9ED4-7954-4E6D91095DE5}"/>
              </a:ext>
            </a:extLst>
          </p:cNvPr>
          <p:cNvCxnSpPr/>
          <p:nvPr/>
        </p:nvCxnSpPr>
        <p:spPr>
          <a:xfrm>
            <a:off x="3000375" y="1042268"/>
            <a:ext cx="15875" cy="3898900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97" name="Téglalap 23">
            <a:extLst>
              <a:ext uri="{FF2B5EF4-FFF2-40B4-BE49-F238E27FC236}">
                <a16:creationId xmlns:a16="http://schemas.microsoft.com/office/drawing/2014/main" id="{CA41198D-7843-7FF1-E362-C065481D0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225" y="5075336"/>
            <a:ext cx="2424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/>
              <a:t>1971 </a:t>
            </a:r>
            <a:r>
              <a:rPr lang="hu-HU" altLang="hu-HU" sz="1800" dirty="0" err="1"/>
              <a:t>Bretton</a:t>
            </a:r>
            <a:r>
              <a:rPr lang="hu-HU" altLang="hu-HU" sz="1800" dirty="0"/>
              <a:t> </a:t>
            </a:r>
            <a:r>
              <a:rPr lang="hu-HU" altLang="hu-HU" sz="1800" dirty="0" err="1"/>
              <a:t>Woods</a:t>
            </a:r>
            <a:r>
              <a:rPr lang="hu-HU" altLang="hu-HU" sz="1800" dirty="0"/>
              <a:t> -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3B7661D1-911E-B102-BF28-3C0B58465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0" y="44624"/>
            <a:ext cx="6840762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3.3.2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Evolution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of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monetary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b="1" kern="0" dirty="0" err="1">
                <a:solidFill>
                  <a:srgbClr val="00B050"/>
                </a:solidFill>
                <a:latin typeface="+mj-lt"/>
              </a:rPr>
              <a:t>systems</a:t>
            </a:r>
            <a:r>
              <a:rPr lang="hu-HU" altLang="hu-HU" sz="1600" b="1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: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economic</a:t>
            </a:r>
            <a:r>
              <a:rPr lang="hu-HU" altLang="hu-HU" sz="1600" kern="0" dirty="0">
                <a:solidFill>
                  <a:srgbClr val="00B050"/>
                </a:solidFill>
                <a:latin typeface="+mj-lt"/>
              </a:rPr>
              <a:t> </a:t>
            </a:r>
            <a:r>
              <a:rPr lang="hu-HU" altLang="hu-HU" sz="1600" kern="0" dirty="0" err="1">
                <a:solidFill>
                  <a:srgbClr val="00B050"/>
                </a:solidFill>
                <a:latin typeface="+mj-lt"/>
              </a:rPr>
              <a:t>analysis</a:t>
            </a:r>
            <a:r>
              <a:rPr lang="hu-HU" altLang="hu-HU" sz="16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  <p:bldP spid="13" grpId="0"/>
      <p:bldP spid="14" grpId="0"/>
      <p:bldP spid="17" grpId="0" animBg="1" autoUpdateAnimBg="0"/>
      <p:bldP spid="18" grpId="0" animBg="1" autoUpdateAnimBg="0"/>
      <p:bldP spid="24593" grpId="0"/>
    </p:bldLst>
  </p:timing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10907</TotalTime>
  <Words>2188</Words>
  <Application>Microsoft Office PowerPoint</Application>
  <PresentationFormat>Szélesvásznú</PresentationFormat>
  <Paragraphs>536</Paragraphs>
  <Slides>15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Arial</vt:lpstr>
      <vt:lpstr>Brush Script MT</vt:lpstr>
      <vt:lpstr>Times New Roman</vt:lpstr>
      <vt:lpstr>Alapértelmezett terv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KÖZGAZDASÁGTAN</dc:title>
  <dc:creator>gilanyi.zsolt</dc:creator>
  <cp:lastModifiedBy>Dr. Gilányi Zsolt</cp:lastModifiedBy>
  <cp:revision>789</cp:revision>
  <dcterms:created xsi:type="dcterms:W3CDTF">2010-08-23T07:01:59Z</dcterms:created>
  <dcterms:modified xsi:type="dcterms:W3CDTF">2025-03-05T07:16:29Z</dcterms:modified>
</cp:coreProperties>
</file>