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5" r:id="rId2"/>
    <p:sldId id="443" r:id="rId3"/>
    <p:sldId id="399" r:id="rId4"/>
    <p:sldId id="403" r:id="rId5"/>
    <p:sldId id="401" r:id="rId6"/>
    <p:sldId id="442" r:id="rId7"/>
    <p:sldId id="393" r:id="rId8"/>
    <p:sldId id="394" r:id="rId9"/>
  </p:sldIdLst>
  <p:sldSz cx="12192000" cy="6858000"/>
  <p:notesSz cx="6662738" cy="9926638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66FFCC"/>
    <a:srgbClr val="CC0099"/>
    <a:srgbClr val="F52705"/>
    <a:srgbClr val="000000"/>
    <a:srgbClr val="008080"/>
    <a:srgbClr val="CCFFFF"/>
    <a:srgbClr val="79F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86" autoAdjust="0"/>
    <p:restoredTop sz="94628" autoAdjust="0"/>
  </p:normalViewPr>
  <p:slideViewPr>
    <p:cSldViewPr>
      <p:cViewPr varScale="1">
        <p:scale>
          <a:sx n="59" d="100"/>
          <a:sy n="59" d="100"/>
        </p:scale>
        <p:origin x="132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unkaf&#252;zet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unkaf&#252;zet1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7406788767125176E-2"/>
          <c:y val="0.10968545321212711"/>
          <c:w val="0.93985955462491644"/>
          <c:h val="0.78062909357574572"/>
        </c:manualLayout>
      </c:layout>
      <c:scatterChart>
        <c:scatterStyle val="smoothMarker"/>
        <c:varyColors val="0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yVal>
            <c:numRef>
              <c:f>Munka1!$E$7:$E$23</c:f>
              <c:numCache>
                <c:formatCode>General</c:formatCode>
                <c:ptCount val="17"/>
                <c:pt idx="0">
                  <c:v>0.94147098480789648</c:v>
                </c:pt>
                <c:pt idx="1">
                  <c:v>1.1092974268256817</c:v>
                </c:pt>
                <c:pt idx="2">
                  <c:v>0.44112000805986729</c:v>
                </c:pt>
                <c:pt idx="3">
                  <c:v>-0.35680249530792818</c:v>
                </c:pt>
                <c:pt idx="4">
                  <c:v>-0.45892427466313845</c:v>
                </c:pt>
                <c:pt idx="5">
                  <c:v>0.32058450180107423</c:v>
                </c:pt>
                <c:pt idx="6">
                  <c:v>1.3569865987187892</c:v>
                </c:pt>
                <c:pt idx="7">
                  <c:v>1.7893582466233817</c:v>
                </c:pt>
                <c:pt idx="8">
                  <c:v>1.3121184852417567</c:v>
                </c:pt>
                <c:pt idx="9">
                  <c:v>0.45597888911063023</c:v>
                </c:pt>
                <c:pt idx="10">
                  <c:v>0.10000979344929661</c:v>
                </c:pt>
                <c:pt idx="11">
                  <c:v>0.66342708199956524</c:v>
                </c:pt>
                <c:pt idx="12">
                  <c:v>1.7201670368266408</c:v>
                </c:pt>
                <c:pt idx="13">
                  <c:v>2.3906073556948706</c:v>
                </c:pt>
                <c:pt idx="14">
                  <c:v>2.1502878401571168</c:v>
                </c:pt>
                <c:pt idx="15">
                  <c:v>1.3120966833349348</c:v>
                </c:pt>
                <c:pt idx="16">
                  <c:v>0.73860250812044337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2E-4D55-96F4-6CD4AB1F56AE}"/>
            </c:ext>
          </c:extLst>
        </c:ser>
        <c:ser>
          <c:idx val="1"/>
          <c:order val="1"/>
          <c:spPr>
            <a:ln>
              <a:solidFill>
                <a:schemeClr val="tx2">
                  <a:lumMod val="75000"/>
                  <a:lumOff val="25000"/>
                </a:schemeClr>
              </a:solidFill>
            </a:ln>
          </c:spPr>
          <c:marker>
            <c:symbol val="none"/>
          </c:marker>
          <c:yVal>
            <c:numRef>
              <c:f>Munka1!$F$7:$F$23</c:f>
              <c:numCache>
                <c:formatCode>General</c:formatCode>
                <c:ptCount val="17"/>
                <c:pt idx="0">
                  <c:v>0.52073549240394823</c:v>
                </c:pt>
                <c:pt idx="1">
                  <c:v>0.65464871341284092</c:v>
                </c:pt>
                <c:pt idx="2">
                  <c:v>0.37056000402993367</c:v>
                </c:pt>
                <c:pt idx="3">
                  <c:v>2.1598752346035921E-2</c:v>
                </c:pt>
                <c:pt idx="4">
                  <c:v>2.0537862668430773E-2</c:v>
                </c:pt>
                <c:pt idx="5">
                  <c:v>0.46029225090053716</c:v>
                </c:pt>
                <c:pt idx="6">
                  <c:v>1.0284932993593947</c:v>
                </c:pt>
                <c:pt idx="7">
                  <c:v>1.294679123311691</c:v>
                </c:pt>
                <c:pt idx="8">
                  <c:v>1.1060592426208784</c:v>
                </c:pt>
                <c:pt idx="9">
                  <c:v>0.72798944455531511</c:v>
                </c:pt>
                <c:pt idx="10">
                  <c:v>0.6000048967246483</c:v>
                </c:pt>
                <c:pt idx="11">
                  <c:v>0.93171354099978276</c:v>
                </c:pt>
                <c:pt idx="12">
                  <c:v>1.5100835184133206</c:v>
                </c:pt>
                <c:pt idx="13">
                  <c:v>1.8953036778474353</c:v>
                </c:pt>
                <c:pt idx="14">
                  <c:v>1.8251439200785584</c:v>
                </c:pt>
                <c:pt idx="15">
                  <c:v>1.4560483416674674</c:v>
                </c:pt>
                <c:pt idx="16">
                  <c:v>1.2193012540602217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62E-4D55-96F4-6CD4AB1F5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181760"/>
        <c:axId val="128183296"/>
      </c:scatterChart>
      <c:valAx>
        <c:axId val="128181760"/>
        <c:scaling>
          <c:orientation val="minMax"/>
          <c:max val="17"/>
          <c:min val="0"/>
        </c:scaling>
        <c:delete val="1"/>
        <c:axPos val="b"/>
        <c:majorTickMark val="out"/>
        <c:minorTickMark val="none"/>
        <c:tickLblPos val="none"/>
        <c:crossAx val="128183296"/>
        <c:crosses val="autoZero"/>
        <c:crossBetween val="midCat"/>
      </c:valAx>
      <c:valAx>
        <c:axId val="128183296"/>
        <c:scaling>
          <c:orientation val="minMax"/>
          <c:max val="2.5"/>
          <c:min val="-0.70000000000000007"/>
        </c:scaling>
        <c:delete val="0"/>
        <c:axPos val="l"/>
        <c:majorGridlines/>
        <c:numFmt formatCode="General" sourceLinked="1"/>
        <c:majorTickMark val="none"/>
        <c:minorTickMark val="none"/>
        <c:tickLblPos val="none"/>
        <c:crossAx val="128181760"/>
        <c:crosses val="autoZero"/>
        <c:crossBetween val="midCat"/>
      </c:valAx>
      <c:spPr>
        <a:solidFill>
          <a:schemeClr val="accent1"/>
        </a:solidFill>
      </c:spPr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7406788767125176E-2"/>
          <c:y val="0.10968545321212711"/>
          <c:w val="0.93985955462491644"/>
          <c:h val="0.78062909357574572"/>
        </c:manualLayout>
      </c:layout>
      <c:scatterChart>
        <c:scatterStyle val="smoothMarker"/>
        <c:varyColors val="0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yVal>
            <c:numRef>
              <c:f>Munka1!$E$7:$E$23</c:f>
              <c:numCache>
                <c:formatCode>General</c:formatCode>
                <c:ptCount val="17"/>
                <c:pt idx="0">
                  <c:v>0.94147098480789648</c:v>
                </c:pt>
                <c:pt idx="1">
                  <c:v>1.1092974268256817</c:v>
                </c:pt>
                <c:pt idx="2">
                  <c:v>0.44112000805986729</c:v>
                </c:pt>
                <c:pt idx="3">
                  <c:v>-0.35680249530792818</c:v>
                </c:pt>
                <c:pt idx="4">
                  <c:v>-0.45892427466313845</c:v>
                </c:pt>
                <c:pt idx="5">
                  <c:v>0.32058450180107423</c:v>
                </c:pt>
                <c:pt idx="6">
                  <c:v>1.3569865987187892</c:v>
                </c:pt>
                <c:pt idx="7">
                  <c:v>1.7893582466233817</c:v>
                </c:pt>
                <c:pt idx="8">
                  <c:v>1.3121184852417567</c:v>
                </c:pt>
                <c:pt idx="9">
                  <c:v>0.45597888911063023</c:v>
                </c:pt>
                <c:pt idx="10">
                  <c:v>0.10000979344929661</c:v>
                </c:pt>
                <c:pt idx="11">
                  <c:v>0.66342708199956524</c:v>
                </c:pt>
                <c:pt idx="12">
                  <c:v>1.7201670368266408</c:v>
                </c:pt>
                <c:pt idx="13">
                  <c:v>2.3906073556948706</c:v>
                </c:pt>
                <c:pt idx="14">
                  <c:v>2.1502878401571168</c:v>
                </c:pt>
                <c:pt idx="15">
                  <c:v>1.3120966833349348</c:v>
                </c:pt>
                <c:pt idx="16">
                  <c:v>0.73860250812044337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2E-4D55-96F4-6CD4AB1F56AE}"/>
            </c:ext>
          </c:extLst>
        </c:ser>
        <c:ser>
          <c:idx val="1"/>
          <c:order val="1"/>
          <c:spPr>
            <a:ln>
              <a:solidFill>
                <a:schemeClr val="tx2">
                  <a:lumMod val="75000"/>
                  <a:lumOff val="25000"/>
                </a:schemeClr>
              </a:solidFill>
            </a:ln>
          </c:spPr>
          <c:marker>
            <c:symbol val="none"/>
          </c:marker>
          <c:yVal>
            <c:numRef>
              <c:f>Munka1!$F$7:$F$23</c:f>
              <c:numCache>
                <c:formatCode>General</c:formatCode>
                <c:ptCount val="17"/>
                <c:pt idx="0">
                  <c:v>0.52073549240394823</c:v>
                </c:pt>
                <c:pt idx="1">
                  <c:v>0.65464871341284092</c:v>
                </c:pt>
                <c:pt idx="2">
                  <c:v>0.37056000402993367</c:v>
                </c:pt>
                <c:pt idx="3">
                  <c:v>2.1598752346035921E-2</c:v>
                </c:pt>
                <c:pt idx="4">
                  <c:v>2.0537862668430773E-2</c:v>
                </c:pt>
                <c:pt idx="5">
                  <c:v>0.46029225090053716</c:v>
                </c:pt>
                <c:pt idx="6">
                  <c:v>1.0284932993593947</c:v>
                </c:pt>
                <c:pt idx="7">
                  <c:v>1.294679123311691</c:v>
                </c:pt>
                <c:pt idx="8">
                  <c:v>1.1060592426208784</c:v>
                </c:pt>
                <c:pt idx="9">
                  <c:v>0.72798944455531511</c:v>
                </c:pt>
                <c:pt idx="10">
                  <c:v>0.6000048967246483</c:v>
                </c:pt>
                <c:pt idx="11">
                  <c:v>0.93171354099978276</c:v>
                </c:pt>
                <c:pt idx="12">
                  <c:v>1.5100835184133206</c:v>
                </c:pt>
                <c:pt idx="13">
                  <c:v>1.8953036778474353</c:v>
                </c:pt>
                <c:pt idx="14">
                  <c:v>1.8251439200785584</c:v>
                </c:pt>
                <c:pt idx="15">
                  <c:v>1.4560483416674674</c:v>
                </c:pt>
                <c:pt idx="16">
                  <c:v>1.2193012540602217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62E-4D55-96F4-6CD4AB1F5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181760"/>
        <c:axId val="128183296"/>
      </c:scatterChart>
      <c:valAx>
        <c:axId val="128181760"/>
        <c:scaling>
          <c:orientation val="minMax"/>
          <c:max val="17"/>
          <c:min val="0"/>
        </c:scaling>
        <c:delete val="1"/>
        <c:axPos val="b"/>
        <c:majorTickMark val="out"/>
        <c:minorTickMark val="none"/>
        <c:tickLblPos val="none"/>
        <c:crossAx val="128183296"/>
        <c:crosses val="autoZero"/>
        <c:crossBetween val="midCat"/>
      </c:valAx>
      <c:valAx>
        <c:axId val="128183296"/>
        <c:scaling>
          <c:orientation val="minMax"/>
          <c:max val="2.5"/>
          <c:min val="-0.70000000000000007"/>
        </c:scaling>
        <c:delete val="0"/>
        <c:axPos val="l"/>
        <c:majorGridlines/>
        <c:numFmt formatCode="General" sourceLinked="1"/>
        <c:majorTickMark val="none"/>
        <c:minorTickMark val="none"/>
        <c:tickLblPos val="none"/>
        <c:crossAx val="128181760"/>
        <c:crosses val="autoZero"/>
        <c:crossBetween val="midCat"/>
      </c:valAx>
      <c:spPr>
        <a:solidFill>
          <a:schemeClr val="accent1"/>
        </a:solidFill>
      </c:spPr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9AB5A830-AC40-7DAB-C95F-66A9B1C2F2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CE478AE-D886-78BB-2050-62BFA9E4D1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64B5229A-975F-AC81-E355-18087E60360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D0A42659-D544-F9DA-1507-ACAD7D7EB0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115622D-CEAE-4DDF-A67F-46D383A6A35A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32597404-C6CC-0F9C-7602-C1E1B9E300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C551ACD-3969-9629-810A-15632AB197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E0FA1CE-7B2E-2D6E-2137-9723CA895A8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3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A268E74C-0E3D-D0ED-5AC5-6EFA02FD25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hu-HU" noProof="0"/>
              <a:t>Mintaszöveg szerkesztése</a:t>
            </a:r>
          </a:p>
          <a:p>
            <a:pPr lvl="1"/>
            <a:r>
              <a:rPr lang="de-DE" altLang="hu-HU" noProof="0"/>
              <a:t>Második szint</a:t>
            </a:r>
          </a:p>
          <a:p>
            <a:pPr lvl="2"/>
            <a:r>
              <a:rPr lang="de-DE" altLang="hu-HU" noProof="0"/>
              <a:t>Harmadik szint</a:t>
            </a:r>
          </a:p>
          <a:p>
            <a:pPr lvl="3"/>
            <a:r>
              <a:rPr lang="de-DE" altLang="hu-HU" noProof="0"/>
              <a:t>Negyedik szint</a:t>
            </a:r>
          </a:p>
          <a:p>
            <a:pPr lvl="4"/>
            <a:r>
              <a:rPr lang="de-DE" altLang="hu-HU" noProof="0"/>
              <a:t>Ötödik szint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64996FE5-B8FA-A536-1415-B176D3E7D9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BD9FDFBE-50AA-FC09-C53A-D83C06906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2E70291-E749-4599-9580-7F13A0544284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iakép helye 1">
            <a:extLst>
              <a:ext uri="{FF2B5EF4-FFF2-40B4-BE49-F238E27FC236}">
                <a16:creationId xmlns:a16="http://schemas.microsoft.com/office/drawing/2014/main" id="{6CC6403C-EE13-5FF0-6C3B-12791E8445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Jegyzetek helye 2">
            <a:extLst>
              <a:ext uri="{FF2B5EF4-FFF2-40B4-BE49-F238E27FC236}">
                <a16:creationId xmlns:a16="http://schemas.microsoft.com/office/drawing/2014/main" id="{DA709DA1-7118-3C94-B32A-7BD7E8475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34820" name="Dia számának helye 3">
            <a:extLst>
              <a:ext uri="{FF2B5EF4-FFF2-40B4-BE49-F238E27FC236}">
                <a16:creationId xmlns:a16="http://schemas.microsoft.com/office/drawing/2014/main" id="{AA94A5AB-9D54-6D1A-8EB5-A08D423F6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2ABEFF-EAA1-4999-BC1A-E9F146D8C3CA}" type="slidenum">
              <a:rPr lang="de-DE" altLang="hu-HU" smtClean="0"/>
              <a:pPr/>
              <a:t>7</a:t>
            </a:fld>
            <a:endParaRPr lang="de-DE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C36327-45AF-CA81-905F-04B091EBC9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2D84B5-77E4-372C-5515-0A87FCF6F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3012A7-13A5-7982-0040-F24A0B066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6369A-1DC2-4C92-952D-641C9CB9E47C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602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92D713-CACF-D786-FAB9-538F83F997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DBDB15-B0B3-D1AB-8C05-7AA1C9573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6375AF-A1FC-B5F8-62A9-A9736744B3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B42D2-5C88-4AEE-AC76-AE7F72AE7152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442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75BC4A-665E-57AF-5140-C19C3C6464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E5DE02-EFD6-1788-6CE1-C54A99CAF7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414A33-53A7-D8B2-9FB5-224BA2B89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3934D-0BF0-41DA-B599-019D5B1D3F17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1744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Cím, 1 nagy és 2 kisebb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6F4BC2-5B0D-FF7B-7518-64D9706027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513E643-C8E1-8000-E20F-BE0FCE4A19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2C20E7E-373F-CA1A-4011-558EEB0229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34C12-B90F-418B-8EF0-86B9E9E97226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381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F9098F-F1E7-D44A-CD6F-EC09AFA6E2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33E9EE-B727-C4AA-3A04-D49121F8B5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061772-E26D-29BD-6A64-8C43FDB3AF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637B1-3CDA-4E59-B0C2-625F6F37CE61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1299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CF3702-B77D-6B3A-AF85-079C3F88E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62994F-3EB1-AA7F-73E9-BA221A11BB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1BD99F-3B43-6B99-9C19-26EDC4A869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51D0E-0137-4242-B335-03DFF7446F60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8622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15566F-A241-8AA0-286C-5B8DDD3735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0E5C38-AF09-9504-3959-CCE1E91888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62531A-573A-E65C-9D6A-83D0B9D625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17305-FC93-48D9-A2A4-10D1B8D5562E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53995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B142F-465F-CF3A-D257-40E9ED59A9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6F31-6B07-C0B1-C607-87F3D1F93D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E7223-FE1B-CAA5-7FF2-9A734E3B4D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D0DB7-F254-45E6-B7E6-17C8484BF5E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72222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61CB5E-DA5C-3553-F0EB-10C0D9E242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6B0FC6F-A0A2-6493-CA23-AB231A2A57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251B96-CCE8-40F5-DA54-4D4EDB4C40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F9B11-A06D-423C-9C67-51A807742551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2035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F7DC414-B772-040B-08E9-180B635EA8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1B8729-2B70-9757-B0A9-C939241B4C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4F0EC7-4E21-E2FD-FFC5-3CD61AB8C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ACABB-16FE-49E1-8379-B1A220D662F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5141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89168DA-3B0D-EEF3-E0A6-9EF38ADFA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B5FD66-F255-2AF4-BA57-1B1B26EC6A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BCE629-AE61-7566-B988-0266ED358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16B13-A1E5-4881-B450-8605332358B0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9596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AF719-C002-3517-FC61-9E57A43CCE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508BB-83BA-7569-997D-CD340E9E5E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7099C-0900-2B79-A5F9-344E4C9813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7FAD3-DA72-46A8-A520-5DFC7F559FAA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7714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069BF-181B-586A-62BB-4EFBD93800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2D8EF-0ABB-9449-FB14-D89D356B33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83C6B-F187-D1CF-5254-8A6BDCA88C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C6E4D-4668-462E-9AC6-CA696B364443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182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8AE9CBE-62E7-A3DD-F7EA-DFB6676EF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580431-8B4A-0C03-3932-32270E7A3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FDF455F-F24E-949A-B574-FD6749C5E7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6CE655-65CE-0F75-CAE9-9A006EC143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F5C1F79-EEF1-3E7F-64F9-9650248A58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8210B0D-491B-4723-9377-0F063417866B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9.jpeg"/><Relationship Id="rId3" Type="http://schemas.openxmlformats.org/officeDocument/2006/relationships/image" Target="../media/image1.png"/><Relationship Id="rId7" Type="http://schemas.openxmlformats.org/officeDocument/2006/relationships/image" Target="../media/image14.jpeg"/><Relationship Id="rId12" Type="http://schemas.openxmlformats.org/officeDocument/2006/relationships/image" Target="../media/image1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11" Type="http://schemas.openxmlformats.org/officeDocument/2006/relationships/image" Target="../media/image7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Dia számának helye 1">
            <a:extLst>
              <a:ext uri="{FF2B5EF4-FFF2-40B4-BE49-F238E27FC236}">
                <a16:creationId xmlns:a16="http://schemas.microsoft.com/office/drawing/2014/main" id="{7DE8B485-477A-7F56-C689-B2BF5D62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1850" y="6245225"/>
            <a:ext cx="59055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7C85C0-7A91-4AE9-AC87-6EB795C10097}" type="slidenum">
              <a:rPr lang="hu-HU" altLang="hu-HU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hu-HU" altLang="hu-HU" sz="1400"/>
          </a:p>
        </p:txBody>
      </p:sp>
      <p:pic>
        <p:nvPicPr>
          <p:cNvPr id="44041" name="Picture 14" descr="Királyi korona szoba matrica - TenStickers">
            <a:extLst>
              <a:ext uri="{FF2B5EF4-FFF2-40B4-BE49-F238E27FC236}">
                <a16:creationId xmlns:a16="http://schemas.microsoft.com/office/drawing/2014/main" id="{CE0A184B-C36B-ED07-E9FC-A0F09EE84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6657">
            <a:off x="10406063" y="4281488"/>
            <a:ext cx="112712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8" descr="Kéz, megáll cégtábla. Megáll cégtábla, kéz, nyolcszögű, tiltott,  activities., piros. | CanStock">
            <a:extLst>
              <a:ext uri="{FF2B5EF4-FFF2-40B4-BE49-F238E27FC236}">
                <a16:creationId xmlns:a16="http://schemas.microsoft.com/office/drawing/2014/main" id="{CBF0F5A0-8EA3-BBD6-18C0-FFD882914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35" y="2702719"/>
            <a:ext cx="8048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AD77579D-8CA7-417F-D607-737A6F10B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10" y="47298"/>
            <a:ext cx="683158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3.3.3 The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evolution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of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monetary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systems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directions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not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taken</a:t>
            </a:r>
            <a:endParaRPr lang="hu-HU" altLang="hu-HU" sz="18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Szövegdoboz 17">
            <a:extLst>
              <a:ext uri="{FF2B5EF4-FFF2-40B4-BE49-F238E27FC236}">
                <a16:creationId xmlns:a16="http://schemas.microsoft.com/office/drawing/2014/main" id="{49CF4E2A-F357-4F74-0261-836C16ECA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876949"/>
            <a:ext cx="11022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AutoNum type="alphaUcPeriod"/>
            </a:pPr>
            <a:r>
              <a:rPr lang="hu-HU" altLang="hu-HU" sz="1600" b="1" dirty="0">
                <a:solidFill>
                  <a:srgbClr val="0000FF"/>
                </a:solidFill>
              </a:rPr>
              <a:t>SOLUTION IN THE INTEREST OF THE COMMUNITY: </a:t>
            </a:r>
            <a:r>
              <a:rPr lang="hu-HU" altLang="hu-HU" sz="1600" b="1" dirty="0" err="1">
                <a:solidFill>
                  <a:srgbClr val="0000FF"/>
                </a:solidFill>
              </a:rPr>
              <a:t>exclusive</a:t>
            </a:r>
            <a:r>
              <a:rPr lang="hu-HU" altLang="hu-HU" sz="1600" b="1" dirty="0">
                <a:solidFill>
                  <a:srgbClr val="0000FF"/>
                </a:solidFill>
              </a:rPr>
              <a:t> and </a:t>
            </a:r>
            <a:r>
              <a:rPr lang="hu-HU" altLang="hu-HU" sz="1600" b="1" dirty="0" err="1">
                <a:solidFill>
                  <a:srgbClr val="0000FF"/>
                </a:solidFill>
              </a:rPr>
              <a:t>unlimited</a:t>
            </a:r>
            <a:r>
              <a:rPr lang="hu-HU" altLang="hu-HU" sz="1600" b="1" dirty="0">
                <a:solidFill>
                  <a:srgbClr val="0000FF"/>
                </a:solidFill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</a:rPr>
              <a:t>money</a:t>
            </a:r>
            <a:r>
              <a:rPr lang="hu-HU" altLang="hu-HU" sz="1600" b="1" dirty="0">
                <a:solidFill>
                  <a:srgbClr val="0000FF"/>
                </a:solidFill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</a:rPr>
              <a:t>power</a:t>
            </a:r>
            <a:r>
              <a:rPr lang="hu-HU" altLang="hu-HU" sz="1600" b="1" dirty="0">
                <a:solidFill>
                  <a:srgbClr val="0000FF"/>
                </a:solidFill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</a:rPr>
              <a:t>for</a:t>
            </a:r>
            <a:r>
              <a:rPr lang="hu-HU" altLang="hu-HU" sz="1600" b="1" dirty="0">
                <a:solidFill>
                  <a:srgbClr val="0000FF"/>
                </a:solidFill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</a:rPr>
              <a:t>the</a:t>
            </a:r>
            <a:r>
              <a:rPr lang="hu-HU" altLang="hu-HU" sz="1600" b="1" dirty="0">
                <a:solidFill>
                  <a:srgbClr val="0000FF"/>
                </a:solidFill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</a:rPr>
              <a:t>public</a:t>
            </a:r>
            <a:r>
              <a:rPr lang="hu-HU" altLang="hu-HU" sz="1600" b="1" dirty="0">
                <a:solidFill>
                  <a:srgbClr val="0000FF"/>
                </a:solidFill>
              </a:rPr>
              <a:t>, </a:t>
            </a:r>
            <a:r>
              <a:rPr lang="hu-HU" altLang="hu-HU" sz="1600" b="1" dirty="0" err="1">
                <a:solidFill>
                  <a:srgbClr val="0000FF"/>
                </a:solidFill>
              </a:rPr>
              <a:t>where</a:t>
            </a:r>
            <a:r>
              <a:rPr lang="hu-HU" altLang="hu-HU" sz="1600" b="1" dirty="0">
                <a:solidFill>
                  <a:srgbClr val="0000FF"/>
                </a:solidFill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</a:rPr>
              <a:t>money</a:t>
            </a:r>
            <a:r>
              <a:rPr lang="hu-HU" altLang="hu-HU" sz="1600" b="1" dirty="0">
                <a:solidFill>
                  <a:srgbClr val="0000FF"/>
                </a:solidFill>
              </a:rPr>
              <a:t> is </a:t>
            </a:r>
            <a:r>
              <a:rPr lang="hu-HU" altLang="hu-HU" sz="1600" b="1" dirty="0" err="1">
                <a:solidFill>
                  <a:srgbClr val="0000FF"/>
                </a:solidFill>
              </a:rPr>
              <a:t>not</a:t>
            </a:r>
            <a:r>
              <a:rPr lang="hu-HU" altLang="hu-HU" sz="1600" b="1" dirty="0">
                <a:solidFill>
                  <a:srgbClr val="0000FF"/>
                </a:solidFill>
              </a:rPr>
              <a:t> linked </a:t>
            </a:r>
            <a:r>
              <a:rPr lang="hu-HU" altLang="hu-HU" sz="1600" b="1" dirty="0" err="1">
                <a:solidFill>
                  <a:srgbClr val="0000FF"/>
                </a:solidFill>
              </a:rPr>
              <a:t>to</a:t>
            </a:r>
            <a:r>
              <a:rPr lang="hu-HU" altLang="hu-HU" sz="1600" b="1" dirty="0">
                <a:solidFill>
                  <a:srgbClr val="0000FF"/>
                </a:solidFill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</a:rPr>
              <a:t>anything</a:t>
            </a:r>
            <a:r>
              <a:rPr lang="hu-HU" altLang="hu-HU" sz="1600" b="1" dirty="0">
                <a:solidFill>
                  <a:srgbClr val="0000FF"/>
                </a:solidFill>
              </a:rPr>
              <a:t> (ex. </a:t>
            </a:r>
            <a:r>
              <a:rPr lang="hu-HU" altLang="hu-HU" sz="1600" b="1" dirty="0" err="1">
                <a:solidFill>
                  <a:srgbClr val="0000FF"/>
                </a:solidFill>
              </a:rPr>
              <a:t>precious</a:t>
            </a:r>
            <a:r>
              <a:rPr lang="hu-HU" altLang="hu-HU" sz="1600" b="1" dirty="0">
                <a:solidFill>
                  <a:srgbClr val="0000FF"/>
                </a:solidFill>
              </a:rPr>
              <a:t> metal).</a:t>
            </a:r>
          </a:p>
          <a:p>
            <a:pPr>
              <a:spcBef>
                <a:spcPct val="0"/>
              </a:spcBef>
              <a:buFontTx/>
              <a:buAutoNum type="alphaUcPeriod"/>
            </a:pPr>
            <a:r>
              <a:rPr lang="hu-HU" altLang="hu-HU" sz="1600" b="1" strike="sngStrike" dirty="0"/>
              <a:t>SOLUTION  IN THE INTEREST OF PRIVATE BANKERS: Gold standard </a:t>
            </a:r>
            <a:r>
              <a:rPr lang="hu-HU" altLang="hu-HU" sz="1600" b="1" strike="sngStrike" dirty="0" err="1"/>
              <a:t>monetary</a:t>
            </a:r>
            <a:r>
              <a:rPr lang="hu-HU" altLang="hu-HU" sz="1600" b="1" strike="sngStrike" dirty="0"/>
              <a:t> </a:t>
            </a:r>
            <a:r>
              <a:rPr lang="hu-HU" altLang="hu-HU" sz="1600" b="1" strike="sngStrike" dirty="0" err="1"/>
              <a:t>system</a:t>
            </a:r>
            <a:endParaRPr lang="hu-HU" altLang="hu-HU" sz="1600" b="1" strike="sngStrike" dirty="0"/>
          </a:p>
        </p:txBody>
      </p:sp>
      <p:sp>
        <p:nvSpPr>
          <p:cNvPr id="4" name="Téglalap 16">
            <a:extLst>
              <a:ext uri="{FF2B5EF4-FFF2-40B4-BE49-F238E27FC236}">
                <a16:creationId xmlns:a16="http://schemas.microsoft.com/office/drawing/2014/main" id="{3727E493-7879-1E44-79A6-747DA667B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720" y="2516882"/>
            <a:ext cx="8435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4. </a:t>
            </a:r>
            <a:r>
              <a:rPr lang="hu-HU" altLang="hu-HU" sz="1800" b="1" dirty="0" err="1"/>
              <a:t>Alternative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monetary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systems</a:t>
            </a:r>
            <a:r>
              <a:rPr lang="hu-HU" altLang="hu-HU" sz="1800" b="1" dirty="0"/>
              <a:t> in </a:t>
            </a:r>
            <a:r>
              <a:rPr lang="hu-HU" altLang="hu-HU" sz="1800" b="1" dirty="0" err="1"/>
              <a:t>the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past</a:t>
            </a:r>
            <a:r>
              <a:rPr lang="hu-HU" altLang="hu-HU" sz="1800" b="1" dirty="0"/>
              <a:t>: </a:t>
            </a:r>
            <a:r>
              <a:rPr lang="hu-HU" altLang="hu-HU" sz="1800" b="1" dirty="0" err="1"/>
              <a:t>proposals</a:t>
            </a:r>
            <a:r>
              <a:rPr lang="hu-HU" altLang="hu-HU" sz="1800" b="1" dirty="0"/>
              <a:t> and </a:t>
            </a:r>
            <a:r>
              <a:rPr lang="hu-HU" altLang="hu-HU" sz="1800" b="1" dirty="0" err="1"/>
              <a:t>exisiting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ones</a:t>
            </a:r>
            <a:endParaRPr lang="hu-HU" altLang="hu-H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1. Chicago </a:t>
            </a:r>
            <a:r>
              <a:rPr lang="hu-HU" altLang="hu-HU" sz="1800" dirty="0" err="1"/>
              <a:t>plan</a:t>
            </a:r>
            <a:endParaRPr lang="hu-HU" altLang="hu-H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2 Free </a:t>
            </a:r>
            <a:r>
              <a:rPr lang="hu-HU" altLang="hu-HU" sz="1800" dirty="0" err="1"/>
              <a:t>money</a:t>
            </a:r>
            <a:endParaRPr lang="hu-HU" altLang="hu-H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3. </a:t>
            </a:r>
            <a:r>
              <a:rPr lang="hu-HU" altLang="hu-HU" sz="1800" dirty="0" err="1"/>
              <a:t>Greenback</a:t>
            </a:r>
            <a:endParaRPr lang="hu-HU" altLang="hu-HU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4FACC028-C70C-BD89-4BD5-0E93009AC2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898016"/>
              </p:ext>
            </p:extLst>
          </p:nvPr>
        </p:nvGraphicFramePr>
        <p:xfrm>
          <a:off x="119063" y="1318746"/>
          <a:ext cx="3413740" cy="1273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148" name="Text Box 4">
            <a:extLst>
              <a:ext uri="{FF2B5EF4-FFF2-40B4-BE49-F238E27FC236}">
                <a16:creationId xmlns:a16="http://schemas.microsoft.com/office/drawing/2014/main" id="{CEAC94AF-3FED-BB9B-5A83-EFDEF52FE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396528"/>
            <a:ext cx="77041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Economic</a:t>
            </a:r>
            <a:r>
              <a:rPr lang="hu-HU" altLang="hu-HU" sz="1600" dirty="0"/>
              <a:t> </a:t>
            </a:r>
            <a:r>
              <a:rPr lang="hu-HU" altLang="hu-HU" sz="1600" dirty="0" err="1"/>
              <a:t>fluctuations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can</a:t>
            </a:r>
            <a:r>
              <a:rPr lang="hu-HU" altLang="hu-HU" sz="1600" dirty="0"/>
              <a:t> be </a:t>
            </a:r>
            <a:r>
              <a:rPr lang="hu-HU" altLang="hu-HU" sz="1600" dirty="0" err="1"/>
              <a:t>reduced</a:t>
            </a:r>
            <a:r>
              <a:rPr lang="hu-HU" altLang="hu-HU" sz="1600" dirty="0"/>
              <a:t> </a:t>
            </a:r>
            <a:r>
              <a:rPr lang="hu-HU" altLang="hu-HU" sz="1600" dirty="0" err="1"/>
              <a:t>by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separating</a:t>
            </a:r>
            <a:r>
              <a:rPr lang="hu-HU" altLang="hu-HU" sz="1600" dirty="0"/>
              <a:t> credit and </a:t>
            </a:r>
            <a:r>
              <a:rPr lang="hu-HU" altLang="hu-HU" sz="1600" dirty="0" err="1"/>
              <a:t>money</a:t>
            </a:r>
            <a:r>
              <a:rPr lang="hu-HU" altLang="hu-HU" sz="1600" dirty="0"/>
              <a:t>, i.e.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existence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money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does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not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presuppose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existence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loans</a:t>
            </a:r>
            <a:r>
              <a:rPr lang="hu-HU" altLang="hu-HU" sz="1600" dirty="0"/>
              <a:t>.</a:t>
            </a:r>
          </a:p>
        </p:txBody>
      </p:sp>
      <p:sp>
        <p:nvSpPr>
          <p:cNvPr id="39940" name="Téglalap 1">
            <a:extLst>
              <a:ext uri="{FF2B5EF4-FFF2-40B4-BE49-F238E27FC236}">
                <a16:creationId xmlns:a16="http://schemas.microsoft.com/office/drawing/2014/main" id="{D1E18A54-6AC7-95A7-B95E-C3176A52B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9" y="392113"/>
            <a:ext cx="2577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500" dirty="0">
                <a:solidFill>
                  <a:srgbClr val="00B050"/>
                </a:solidFill>
              </a:rPr>
              <a:t> </a:t>
            </a:r>
            <a:r>
              <a:rPr lang="hu-HU" altLang="hu-HU" sz="1500" b="1" dirty="0"/>
              <a:t>1 </a:t>
            </a:r>
            <a:r>
              <a:rPr lang="hu-HU" altLang="hu-HU" sz="1800" b="1" dirty="0"/>
              <a:t>Chicago </a:t>
            </a:r>
            <a:r>
              <a:rPr lang="hu-HU" altLang="hu-HU" sz="1800" b="1" dirty="0" err="1"/>
              <a:t>plan</a:t>
            </a:r>
            <a:r>
              <a:rPr lang="hu-HU" altLang="hu-HU" sz="1800" b="1" dirty="0"/>
              <a:t> (1933)</a:t>
            </a:r>
          </a:p>
        </p:txBody>
      </p:sp>
      <p:sp>
        <p:nvSpPr>
          <p:cNvPr id="39941" name="Dia számának helye 4">
            <a:extLst>
              <a:ext uri="{FF2B5EF4-FFF2-40B4-BE49-F238E27FC236}">
                <a16:creationId xmlns:a16="http://schemas.microsoft.com/office/drawing/2014/main" id="{10AE515C-42ED-2A22-A5FC-B096C189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63A13A-D84C-464D-8EA6-1679ADF29B11}" type="slidenum">
              <a:rPr lang="hu-HU" altLang="hu-HU" sz="10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hu-HU" altLang="hu-HU" sz="1000"/>
          </a:p>
        </p:txBody>
      </p:sp>
      <p:sp>
        <p:nvSpPr>
          <p:cNvPr id="39942" name="Téglalap 4">
            <a:extLst>
              <a:ext uri="{FF2B5EF4-FFF2-40B4-BE49-F238E27FC236}">
                <a16:creationId xmlns:a16="http://schemas.microsoft.com/office/drawing/2014/main" id="{0359815C-21EE-84DE-056A-42B599934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4" y="811798"/>
            <a:ext cx="32396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Henry </a:t>
            </a:r>
            <a:r>
              <a:rPr lang="hu-HU" altLang="hu-HU" sz="1600" b="1" dirty="0" err="1"/>
              <a:t>Simons</a:t>
            </a:r>
            <a:r>
              <a:rPr lang="hu-HU" altLang="hu-HU" sz="1600" b="1" dirty="0"/>
              <a:t>, Irving </a:t>
            </a:r>
            <a:r>
              <a:rPr lang="hu-HU" altLang="hu-HU" sz="1600" b="1" dirty="0" err="1"/>
              <a:t>Fisher</a:t>
            </a:r>
            <a:endParaRPr lang="hu-HU" altLang="hu-HU" sz="1600" b="1" dirty="0"/>
          </a:p>
        </p:txBody>
      </p:sp>
      <p:sp>
        <p:nvSpPr>
          <p:cNvPr id="15" name="Szövegdoboz 38">
            <a:extLst>
              <a:ext uri="{FF2B5EF4-FFF2-40B4-BE49-F238E27FC236}">
                <a16:creationId xmlns:a16="http://schemas.microsoft.com/office/drawing/2014/main" id="{9B99A440-22FB-A755-6C47-FCC9F4CB6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2802831"/>
            <a:ext cx="3744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00FF"/>
                </a:solidFill>
              </a:rPr>
              <a:t>HOW TO IMPLEMENT?</a:t>
            </a:r>
            <a:endParaRPr lang="hu-HU" altLang="hu-HU" sz="1600" dirty="0">
              <a:solidFill>
                <a:srgbClr val="FFFF00"/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F7913EC8-E445-FAB0-8E39-43DEF6294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2268612"/>
            <a:ext cx="3600450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>
                <a:solidFill>
                  <a:srgbClr val="FFFF00"/>
                </a:solidFill>
              </a:rPr>
              <a:t>► 100% obligatory reserve rate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1EAB8668-B8C3-79B3-5C28-66B58A4F8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663" y="1548656"/>
            <a:ext cx="70516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 err="1">
                <a:solidFill>
                  <a:srgbClr val="F52705"/>
                </a:solidFill>
              </a:rPr>
              <a:t>Abolish</a:t>
            </a:r>
            <a:r>
              <a:rPr lang="hu-HU" altLang="hu-HU" sz="1600" b="1" dirty="0">
                <a:solidFill>
                  <a:srgbClr val="F52705"/>
                </a:solidFill>
              </a:rPr>
              <a:t> </a:t>
            </a:r>
            <a:r>
              <a:rPr lang="hu-HU" altLang="hu-HU" sz="1600" b="1" dirty="0" err="1">
                <a:solidFill>
                  <a:srgbClr val="F52705"/>
                </a:solidFill>
              </a:rPr>
              <a:t>private</a:t>
            </a:r>
            <a:r>
              <a:rPr lang="hu-HU" altLang="hu-HU" sz="1600" b="1" dirty="0">
                <a:solidFill>
                  <a:srgbClr val="F52705"/>
                </a:solidFill>
              </a:rPr>
              <a:t> </a:t>
            </a:r>
            <a:r>
              <a:rPr lang="hu-HU" altLang="hu-HU" sz="1600" b="1" dirty="0" err="1">
                <a:solidFill>
                  <a:srgbClr val="F52705"/>
                </a:solidFill>
              </a:rPr>
              <a:t>banks</a:t>
            </a:r>
            <a:r>
              <a:rPr lang="hu-HU" altLang="hu-HU" sz="1600" b="1" dirty="0">
                <a:solidFill>
                  <a:srgbClr val="F52705"/>
                </a:solidFill>
              </a:rPr>
              <a:t>’ </a:t>
            </a:r>
            <a:r>
              <a:rPr lang="hu-HU" altLang="hu-HU" sz="1600" b="1" dirty="0" err="1">
                <a:solidFill>
                  <a:srgbClr val="F52705"/>
                </a:solidFill>
              </a:rPr>
              <a:t>right</a:t>
            </a:r>
            <a:r>
              <a:rPr lang="hu-HU" altLang="hu-HU" sz="1600" b="1" dirty="0">
                <a:solidFill>
                  <a:srgbClr val="F52705"/>
                </a:solidFill>
              </a:rPr>
              <a:t> </a:t>
            </a:r>
            <a:r>
              <a:rPr lang="hu-HU" altLang="hu-HU" sz="1600" b="1" dirty="0" err="1">
                <a:solidFill>
                  <a:srgbClr val="F52705"/>
                </a:solidFill>
              </a:rPr>
              <a:t>to</a:t>
            </a:r>
            <a:r>
              <a:rPr lang="hu-HU" altLang="hu-HU" sz="1600" b="1" dirty="0">
                <a:solidFill>
                  <a:srgbClr val="F52705"/>
                </a:solidFill>
              </a:rPr>
              <a:t> </a:t>
            </a:r>
            <a:r>
              <a:rPr lang="hu-HU" altLang="hu-HU" sz="1600" b="1" dirty="0" err="1">
                <a:solidFill>
                  <a:srgbClr val="F52705"/>
                </a:solidFill>
              </a:rPr>
              <a:t>create</a:t>
            </a:r>
            <a:r>
              <a:rPr lang="hu-HU" altLang="hu-HU" sz="1600" b="1" dirty="0">
                <a:solidFill>
                  <a:srgbClr val="F52705"/>
                </a:solidFill>
              </a:rPr>
              <a:t> </a:t>
            </a:r>
            <a:r>
              <a:rPr lang="hu-HU" altLang="hu-HU" sz="1600" b="1" dirty="0" err="1">
                <a:solidFill>
                  <a:srgbClr val="F52705"/>
                </a:solidFill>
              </a:rPr>
              <a:t>money</a:t>
            </a:r>
            <a:r>
              <a:rPr lang="hu-HU" altLang="hu-HU" sz="1600" b="1" dirty="0">
                <a:solidFill>
                  <a:srgbClr val="FFFF00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(= </a:t>
            </a:r>
            <a:r>
              <a:rPr lang="hu-HU" altLang="hu-HU" sz="1600" dirty="0" err="1"/>
              <a:t>abolish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private</a:t>
            </a:r>
            <a:r>
              <a:rPr lang="hu-HU" altLang="hu-HU" sz="1600" dirty="0"/>
              <a:t> banks.)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3DA785DB-96FF-A3B9-8C5B-1BC378223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1243037"/>
            <a:ext cx="81248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monopoly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benefit.</a:t>
            </a:r>
          </a:p>
        </p:txBody>
      </p:sp>
      <p:sp>
        <p:nvSpPr>
          <p:cNvPr id="22" name="Jobbra nyíl 21">
            <a:extLst>
              <a:ext uri="{FF2B5EF4-FFF2-40B4-BE49-F238E27FC236}">
                <a16:creationId xmlns:a16="http://schemas.microsoft.com/office/drawing/2014/main" id="{866A1DCF-ECC4-86B6-D167-7F2D0F74B7CA}"/>
              </a:ext>
            </a:extLst>
          </p:cNvPr>
          <p:cNvSpPr/>
          <p:nvPr/>
        </p:nvSpPr>
        <p:spPr>
          <a:xfrm>
            <a:off x="3570288" y="481013"/>
            <a:ext cx="587375" cy="741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3" name="Jobbra nyíl 22">
            <a:extLst>
              <a:ext uri="{FF2B5EF4-FFF2-40B4-BE49-F238E27FC236}">
                <a16:creationId xmlns:a16="http://schemas.microsoft.com/office/drawing/2014/main" id="{B4B75C7F-CE7D-281F-0B25-EBB38568EB3F}"/>
              </a:ext>
            </a:extLst>
          </p:cNvPr>
          <p:cNvSpPr/>
          <p:nvPr/>
        </p:nvSpPr>
        <p:spPr>
          <a:xfrm rot="5400000">
            <a:off x="7104063" y="981423"/>
            <a:ext cx="287337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8341CC07-1D07-0967-5587-B9C74CD2D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2763291"/>
            <a:ext cx="4537075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Kép 30">
            <a:extLst>
              <a:ext uri="{FF2B5EF4-FFF2-40B4-BE49-F238E27FC236}">
                <a16:creationId xmlns:a16="http://schemas.microsoft.com/office/drawing/2014/main" id="{DB471F93-22A2-D058-FBDA-CEEE2C3DA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913" y="2763291"/>
            <a:ext cx="4572000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églalap 7">
            <a:extLst>
              <a:ext uri="{FF2B5EF4-FFF2-40B4-BE49-F238E27FC236}">
                <a16:creationId xmlns:a16="http://schemas.microsoft.com/office/drawing/2014/main" id="{D91803A8-A667-9CAE-9736-75FC42C14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2339033"/>
            <a:ext cx="1944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hu-HU" altLang="hu-HU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situation</a:t>
            </a:r>
            <a:endParaRPr lang="hu-HU" altLang="hu-HU" sz="1800" b="1" dirty="0"/>
          </a:p>
        </p:txBody>
      </p:sp>
      <p:sp>
        <p:nvSpPr>
          <p:cNvPr id="33" name="Téglalap 7">
            <a:extLst>
              <a:ext uri="{FF2B5EF4-FFF2-40B4-BE49-F238E27FC236}">
                <a16:creationId xmlns:a16="http://schemas.microsoft.com/office/drawing/2014/main" id="{C158C655-B571-B714-AF96-8EFAD980E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0" y="6401643"/>
            <a:ext cx="2305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>
                <a:latin typeface="Calibri" panose="020F0502020204030204" pitchFamily="34" charset="0"/>
                <a:cs typeface="Times New Roman" panose="02020603050405020304" pitchFamily="18" charset="0"/>
              </a:rPr>
              <a:t>Simplification: No cash</a:t>
            </a:r>
            <a:endParaRPr lang="hu-HU" altLang="hu-HU" sz="160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709F12BE-F28C-AC28-A068-E5755604B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10" y="47298"/>
            <a:ext cx="690359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3.3.3 The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evolution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of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monetary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systems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directions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not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taken</a:t>
            </a:r>
            <a:endParaRPr lang="hu-HU" altLang="hu-HU" sz="18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20" grpId="0"/>
      <p:bldP spid="3" grpId="0"/>
      <p:bldP spid="22" grpId="0" animBg="1" autoUpdateAnimBg="0"/>
      <p:bldP spid="23" grpId="0" animBg="1" autoUpdateAnimBg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">
            <a:extLst>
              <a:ext uri="{FF2B5EF4-FFF2-40B4-BE49-F238E27FC236}">
                <a16:creationId xmlns:a16="http://schemas.microsoft.com/office/drawing/2014/main" id="{F9019780-40F6-B87F-AC1D-044582C81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3" y="2698750"/>
            <a:ext cx="7777162" cy="3000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hu-HU" altLang="hu-HU" sz="1350"/>
          </a:p>
        </p:txBody>
      </p:sp>
      <p:sp>
        <p:nvSpPr>
          <p:cNvPr id="40963" name="Dia számának helye 1">
            <a:extLst>
              <a:ext uri="{FF2B5EF4-FFF2-40B4-BE49-F238E27FC236}">
                <a16:creationId xmlns:a16="http://schemas.microsoft.com/office/drawing/2014/main" id="{9038700B-419A-A420-FA4D-02986F3B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A9410-5210-47A3-B165-BDD6BFC9CE3B}" type="slidenum">
              <a:rPr lang="hu-HU" altLang="hu-HU" sz="10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hu-HU" altLang="hu-HU" sz="1000"/>
          </a:p>
        </p:txBody>
      </p:sp>
      <p:sp>
        <p:nvSpPr>
          <p:cNvPr id="40964" name="Szövegdoboz 38">
            <a:extLst>
              <a:ext uri="{FF2B5EF4-FFF2-40B4-BE49-F238E27FC236}">
                <a16:creationId xmlns:a16="http://schemas.microsoft.com/office/drawing/2014/main" id="{D91B53F1-E1B7-CC53-0482-944759D9D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394816"/>
            <a:ext cx="9217025" cy="3698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>
                <a:solidFill>
                  <a:schemeClr val="bg1"/>
                </a:solidFill>
              </a:rPr>
              <a:t>100% obligatory reserve rate is not effective: </a:t>
            </a:r>
            <a:r>
              <a:rPr lang="hu-HU" altLang="hu-HU" sz="1800" b="1">
                <a:solidFill>
                  <a:schemeClr val="bg1"/>
                </a:solidFill>
              </a:rPr>
              <a:t>quasi-money</a:t>
            </a:r>
          </a:p>
        </p:txBody>
      </p:sp>
      <p:sp>
        <p:nvSpPr>
          <p:cNvPr id="40965" name="Szövegdoboz 5">
            <a:extLst>
              <a:ext uri="{FF2B5EF4-FFF2-40B4-BE49-F238E27FC236}">
                <a16:creationId xmlns:a16="http://schemas.microsoft.com/office/drawing/2014/main" id="{E94549ED-4451-23CB-DD4C-AC49C0101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5662613"/>
            <a:ext cx="8785225" cy="9239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>
                <a:solidFill>
                  <a:srgbClr val="FFFF00"/>
                </a:solidFill>
              </a:rPr>
              <a:t>► 100%  obligatory reserve rate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>
                <a:solidFill>
                  <a:srgbClr val="FFFF00"/>
                </a:solidFill>
              </a:rPr>
              <a:t>► </a:t>
            </a:r>
            <a:r>
              <a:rPr lang="hu-HU" altLang="hu-HU" sz="1800" b="1">
                <a:solidFill>
                  <a:srgbClr val="FF0000"/>
                </a:solidFill>
              </a:rPr>
              <a:t>PROHIBITED </a:t>
            </a:r>
            <a:r>
              <a:rPr lang="hu-HU" altLang="hu-HU" sz="1800">
                <a:solidFill>
                  <a:srgbClr val="FFFF00"/>
                </a:solidFill>
              </a:rPr>
              <a:t>for commercial banks to sell securities enforcable in terms of high powered money to the public</a:t>
            </a:r>
          </a:p>
        </p:txBody>
      </p:sp>
      <p:pic>
        <p:nvPicPr>
          <p:cNvPr id="40966" name="Kép 1">
            <a:extLst>
              <a:ext uri="{FF2B5EF4-FFF2-40B4-BE49-F238E27FC236}">
                <a16:creationId xmlns:a16="http://schemas.microsoft.com/office/drawing/2014/main" id="{A5BE2B50-0058-FAC2-5603-387BE1146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855663"/>
            <a:ext cx="6016625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231EE43E-447A-7666-8359-F31A73AE8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10" y="47298"/>
            <a:ext cx="697560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3.3.3 The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evolution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of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monetary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systems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directions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not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taken</a:t>
            </a:r>
            <a:endParaRPr lang="hu-HU" altLang="hu-HU" sz="18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A752E599-1526-1DCD-ED02-6E767379A73E}"/>
              </a:ext>
            </a:extLst>
          </p:cNvPr>
          <p:cNvGraphicFramePr>
            <a:graphicFrameLocks/>
          </p:cNvGraphicFramePr>
          <p:nvPr/>
        </p:nvGraphicFramePr>
        <p:xfrm>
          <a:off x="-8430" y="953482"/>
          <a:ext cx="3413740" cy="1273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987" name="Text Box 4">
            <a:extLst>
              <a:ext uri="{FF2B5EF4-FFF2-40B4-BE49-F238E27FC236}">
                <a16:creationId xmlns:a16="http://schemas.microsoft.com/office/drawing/2014/main" id="{99BE7118-3DEB-D884-E729-0ADB27FB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324520"/>
            <a:ext cx="77041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Economic</a:t>
            </a:r>
            <a:r>
              <a:rPr lang="hu-HU" altLang="hu-HU" sz="1600" dirty="0"/>
              <a:t> </a:t>
            </a:r>
            <a:r>
              <a:rPr lang="hu-HU" altLang="hu-HU" sz="1600" dirty="0" err="1"/>
              <a:t>fluctuations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can</a:t>
            </a:r>
            <a:r>
              <a:rPr lang="hu-HU" altLang="hu-HU" sz="1600" dirty="0"/>
              <a:t> be </a:t>
            </a:r>
            <a:r>
              <a:rPr lang="hu-HU" altLang="hu-HU" sz="1600" dirty="0" err="1"/>
              <a:t>reduced</a:t>
            </a:r>
            <a:r>
              <a:rPr lang="hu-HU" altLang="hu-HU" sz="1600" dirty="0"/>
              <a:t> </a:t>
            </a:r>
            <a:r>
              <a:rPr lang="hu-HU" altLang="hu-HU" sz="1600" dirty="0" err="1"/>
              <a:t>by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separating</a:t>
            </a:r>
            <a:r>
              <a:rPr lang="hu-HU" altLang="hu-HU" sz="1600" dirty="0"/>
              <a:t> credit and </a:t>
            </a:r>
            <a:r>
              <a:rPr lang="hu-HU" altLang="hu-HU" sz="1600" dirty="0" err="1"/>
              <a:t>money</a:t>
            </a:r>
            <a:r>
              <a:rPr lang="hu-HU" altLang="hu-HU" sz="1600" dirty="0"/>
              <a:t>, i.e.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existence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money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does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not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presuppose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existence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loans</a:t>
            </a:r>
            <a:r>
              <a:rPr lang="hu-HU" altLang="hu-HU" sz="1600" dirty="0"/>
              <a:t>.</a:t>
            </a:r>
          </a:p>
        </p:txBody>
      </p:sp>
      <p:sp>
        <p:nvSpPr>
          <p:cNvPr id="41988" name="Téglalap 1">
            <a:extLst>
              <a:ext uri="{FF2B5EF4-FFF2-40B4-BE49-F238E27FC236}">
                <a16:creationId xmlns:a16="http://schemas.microsoft.com/office/drawing/2014/main" id="{D446BD27-4AE0-5E04-E3B4-EC806DCE7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7380"/>
            <a:ext cx="2577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500" dirty="0">
                <a:solidFill>
                  <a:srgbClr val="00B050"/>
                </a:solidFill>
              </a:rPr>
              <a:t> </a:t>
            </a:r>
            <a:r>
              <a:rPr lang="hu-HU" altLang="hu-HU" sz="1500" b="1" dirty="0"/>
              <a:t>1 </a:t>
            </a:r>
            <a:r>
              <a:rPr lang="hu-HU" altLang="hu-HU" sz="1800" b="1" dirty="0"/>
              <a:t>Chicago </a:t>
            </a:r>
            <a:r>
              <a:rPr lang="hu-HU" altLang="hu-HU" sz="1800" b="1" dirty="0" err="1"/>
              <a:t>plan</a:t>
            </a:r>
            <a:r>
              <a:rPr lang="hu-HU" altLang="hu-HU" sz="1800" b="1" dirty="0"/>
              <a:t> (1933)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9AF9A5BE-856E-1B09-7F52-618117B9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5373390"/>
            <a:ext cx="9318625" cy="1223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benefic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accordingly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distortions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;;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outstanding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loans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private+public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induced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 credit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decreases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decreases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990" name="Dia számának helye 4">
            <a:extLst>
              <a:ext uri="{FF2B5EF4-FFF2-40B4-BE49-F238E27FC236}">
                <a16:creationId xmlns:a16="http://schemas.microsoft.com/office/drawing/2014/main" id="{70503158-D000-8667-130A-52B9A024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FDB475-6798-4F49-9F12-698A725F4069}" type="slidenum">
              <a:rPr lang="hu-HU" altLang="hu-HU" sz="10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hu-HU" altLang="hu-HU" sz="1000"/>
          </a:p>
        </p:txBody>
      </p:sp>
      <p:sp>
        <p:nvSpPr>
          <p:cNvPr id="41992" name="Szövegdoboz 38">
            <a:extLst>
              <a:ext uri="{FF2B5EF4-FFF2-40B4-BE49-F238E27FC236}">
                <a16:creationId xmlns:a16="http://schemas.microsoft.com/office/drawing/2014/main" id="{60265BB8-E2E4-1784-1599-6288D2222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2205038"/>
            <a:ext cx="3744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>
                <a:solidFill>
                  <a:srgbClr val="0000FF"/>
                </a:solidFill>
              </a:rPr>
              <a:t>HOW TO IMPLEMENT?</a:t>
            </a:r>
            <a:endParaRPr lang="hu-HU" altLang="hu-HU" sz="1600">
              <a:solidFill>
                <a:srgbClr val="FFFF00"/>
              </a:solidFill>
            </a:endParaRPr>
          </a:p>
        </p:txBody>
      </p:sp>
      <p:sp>
        <p:nvSpPr>
          <p:cNvPr id="41993" name="Szövegdoboz 17">
            <a:extLst>
              <a:ext uri="{FF2B5EF4-FFF2-40B4-BE49-F238E27FC236}">
                <a16:creationId xmlns:a16="http://schemas.microsoft.com/office/drawing/2014/main" id="{37459DC1-CCC3-EFF9-A497-CE0D4797B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2565400"/>
            <a:ext cx="3600450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>
                <a:solidFill>
                  <a:srgbClr val="FFFF00"/>
                </a:solidFill>
              </a:rPr>
              <a:t>► 100% obligatory reserve rate</a:t>
            </a:r>
          </a:p>
        </p:txBody>
      </p:sp>
      <p:sp>
        <p:nvSpPr>
          <p:cNvPr id="41994" name="Szövegdoboz 20">
            <a:extLst>
              <a:ext uri="{FF2B5EF4-FFF2-40B4-BE49-F238E27FC236}">
                <a16:creationId xmlns:a16="http://schemas.microsoft.com/office/drawing/2014/main" id="{8C7DB58A-7851-7BCE-CB23-751297A39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2940050"/>
            <a:ext cx="4897437" cy="9223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>
                <a:solidFill>
                  <a:srgbClr val="FFFF00"/>
                </a:solidFill>
              </a:rPr>
              <a:t>► + </a:t>
            </a:r>
            <a:r>
              <a:rPr lang="hu-HU" altLang="hu-HU" sz="1800" b="1">
                <a:solidFill>
                  <a:srgbClr val="FF0000"/>
                </a:solidFill>
              </a:rPr>
              <a:t>PROHIBITED</a:t>
            </a:r>
            <a:r>
              <a:rPr lang="hu-HU" altLang="hu-HU" sz="1800">
                <a:solidFill>
                  <a:srgbClr val="FFFF00"/>
                </a:solidFill>
              </a:rPr>
              <a:t> to issue bank securities encorcable in terms of high powered money to the private sector</a:t>
            </a:r>
          </a:p>
        </p:txBody>
      </p:sp>
      <p:sp>
        <p:nvSpPr>
          <p:cNvPr id="41995" name="Text Box 5">
            <a:extLst>
              <a:ext uri="{FF2B5EF4-FFF2-40B4-BE49-F238E27FC236}">
                <a16:creationId xmlns:a16="http://schemas.microsoft.com/office/drawing/2014/main" id="{F0188A8F-66D8-99D1-D2B1-5993BAA3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663" y="1476648"/>
            <a:ext cx="70516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 err="1">
                <a:solidFill>
                  <a:srgbClr val="F52705"/>
                </a:solidFill>
              </a:rPr>
              <a:t>Abolish</a:t>
            </a:r>
            <a:r>
              <a:rPr lang="hu-HU" altLang="hu-HU" sz="1600" b="1" dirty="0">
                <a:solidFill>
                  <a:srgbClr val="F52705"/>
                </a:solidFill>
              </a:rPr>
              <a:t> </a:t>
            </a:r>
            <a:r>
              <a:rPr lang="hu-HU" altLang="hu-HU" sz="1600" b="1" dirty="0" err="1">
                <a:solidFill>
                  <a:srgbClr val="F52705"/>
                </a:solidFill>
              </a:rPr>
              <a:t>private</a:t>
            </a:r>
            <a:r>
              <a:rPr lang="hu-HU" altLang="hu-HU" sz="1600" b="1" dirty="0">
                <a:solidFill>
                  <a:srgbClr val="F52705"/>
                </a:solidFill>
              </a:rPr>
              <a:t> </a:t>
            </a:r>
            <a:r>
              <a:rPr lang="hu-HU" altLang="hu-HU" sz="1600" b="1" dirty="0" err="1">
                <a:solidFill>
                  <a:srgbClr val="F52705"/>
                </a:solidFill>
              </a:rPr>
              <a:t>banks</a:t>
            </a:r>
            <a:r>
              <a:rPr lang="hu-HU" altLang="hu-HU" sz="1600" b="1" dirty="0">
                <a:solidFill>
                  <a:srgbClr val="F52705"/>
                </a:solidFill>
              </a:rPr>
              <a:t>’ </a:t>
            </a:r>
            <a:r>
              <a:rPr lang="hu-HU" altLang="hu-HU" sz="1600" b="1" dirty="0" err="1">
                <a:solidFill>
                  <a:srgbClr val="F52705"/>
                </a:solidFill>
              </a:rPr>
              <a:t>right</a:t>
            </a:r>
            <a:r>
              <a:rPr lang="hu-HU" altLang="hu-HU" sz="1600" b="1" dirty="0">
                <a:solidFill>
                  <a:srgbClr val="F52705"/>
                </a:solidFill>
              </a:rPr>
              <a:t> </a:t>
            </a:r>
            <a:r>
              <a:rPr lang="hu-HU" altLang="hu-HU" sz="1600" b="1" dirty="0" err="1">
                <a:solidFill>
                  <a:srgbClr val="F52705"/>
                </a:solidFill>
              </a:rPr>
              <a:t>to</a:t>
            </a:r>
            <a:r>
              <a:rPr lang="hu-HU" altLang="hu-HU" sz="1600" b="1" dirty="0">
                <a:solidFill>
                  <a:srgbClr val="F52705"/>
                </a:solidFill>
              </a:rPr>
              <a:t> </a:t>
            </a:r>
            <a:r>
              <a:rPr lang="hu-HU" altLang="hu-HU" sz="1600" b="1" dirty="0" err="1">
                <a:solidFill>
                  <a:srgbClr val="F52705"/>
                </a:solidFill>
              </a:rPr>
              <a:t>create</a:t>
            </a:r>
            <a:r>
              <a:rPr lang="hu-HU" altLang="hu-HU" sz="1600" b="1" dirty="0">
                <a:solidFill>
                  <a:srgbClr val="F52705"/>
                </a:solidFill>
              </a:rPr>
              <a:t> </a:t>
            </a:r>
            <a:r>
              <a:rPr lang="hu-HU" altLang="hu-HU" sz="1600" b="1" dirty="0" err="1">
                <a:solidFill>
                  <a:srgbClr val="F52705"/>
                </a:solidFill>
              </a:rPr>
              <a:t>money</a:t>
            </a:r>
            <a:r>
              <a:rPr lang="hu-HU" altLang="hu-HU" sz="1600" b="1" dirty="0">
                <a:solidFill>
                  <a:srgbClr val="FFFF00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(= </a:t>
            </a:r>
            <a:r>
              <a:rPr lang="hu-HU" altLang="hu-HU" sz="1600" dirty="0" err="1"/>
              <a:t>abolish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private</a:t>
            </a:r>
            <a:r>
              <a:rPr lang="hu-HU" altLang="hu-HU" sz="1600" dirty="0"/>
              <a:t> banks.)</a:t>
            </a:r>
          </a:p>
        </p:txBody>
      </p:sp>
      <p:sp>
        <p:nvSpPr>
          <p:cNvPr id="41996" name="Téglalap 2">
            <a:extLst>
              <a:ext uri="{FF2B5EF4-FFF2-40B4-BE49-F238E27FC236}">
                <a16:creationId xmlns:a16="http://schemas.microsoft.com/office/drawing/2014/main" id="{4CCFB409-DB66-BF70-6931-34279D48A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1171029"/>
            <a:ext cx="81248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monopoly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benefit.</a:t>
            </a:r>
          </a:p>
        </p:txBody>
      </p:sp>
      <p:sp>
        <p:nvSpPr>
          <p:cNvPr id="22" name="Jobbra nyíl 21">
            <a:extLst>
              <a:ext uri="{FF2B5EF4-FFF2-40B4-BE49-F238E27FC236}">
                <a16:creationId xmlns:a16="http://schemas.microsoft.com/office/drawing/2014/main" id="{BBF01612-EF79-0F2F-266C-4202DFF88BCB}"/>
              </a:ext>
            </a:extLst>
          </p:cNvPr>
          <p:cNvSpPr/>
          <p:nvPr/>
        </p:nvSpPr>
        <p:spPr>
          <a:xfrm>
            <a:off x="3570288" y="481013"/>
            <a:ext cx="587375" cy="741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3" name="Jobbra nyíl 22">
            <a:extLst>
              <a:ext uri="{FF2B5EF4-FFF2-40B4-BE49-F238E27FC236}">
                <a16:creationId xmlns:a16="http://schemas.microsoft.com/office/drawing/2014/main" id="{0EEA266C-737A-D32F-FF64-C3615F651104}"/>
              </a:ext>
            </a:extLst>
          </p:cNvPr>
          <p:cNvSpPr/>
          <p:nvPr/>
        </p:nvSpPr>
        <p:spPr>
          <a:xfrm rot="5400000">
            <a:off x="7104063" y="909415"/>
            <a:ext cx="287337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24" name="Picture 9" descr="eretnek">
            <a:extLst>
              <a:ext uri="{FF2B5EF4-FFF2-40B4-BE49-F238E27FC236}">
                <a16:creationId xmlns:a16="http://schemas.microsoft.com/office/drawing/2014/main" id="{3AB183CA-3493-79F5-8F03-CC4E11507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31419">
            <a:off x="9659938" y="1589088"/>
            <a:ext cx="2205037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8">
            <a:extLst>
              <a:ext uri="{FF2B5EF4-FFF2-40B4-BE49-F238E27FC236}">
                <a16:creationId xmlns:a16="http://schemas.microsoft.com/office/drawing/2014/main" id="{542611F4-77F9-B431-6C20-8E40D5BF4C05}"/>
              </a:ext>
            </a:extLst>
          </p:cNvPr>
          <p:cNvSpPr>
            <a:spLocks noChangeArrowheads="1"/>
          </p:cNvSpPr>
          <p:nvPr/>
        </p:nvSpPr>
        <p:spPr bwMode="auto">
          <a:xfrm rot="-494503">
            <a:off x="9983788" y="1568450"/>
            <a:ext cx="19542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2400" b="1">
                <a:solidFill>
                  <a:srgbClr val="FF0000"/>
                </a:solidFill>
              </a:rPr>
              <a:t>Heresy</a:t>
            </a: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0A8B6C4D-10BB-3746-37E0-C507AE60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913" y="3470275"/>
            <a:ext cx="4997450" cy="1685925"/>
          </a:xfrm>
          <a:prstGeom prst="cloudCallout">
            <a:avLst>
              <a:gd name="adj1" fmla="val 53562"/>
              <a:gd name="adj2" fmla="val -60839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/>
              <a:t>                           </a:t>
            </a:r>
            <a:r>
              <a:rPr lang="hu-HU" altLang="hu-HU" sz="1050"/>
              <a:t>                      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5C6B8CFB-FD90-8E60-3F45-64CA922E4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3646488"/>
            <a:ext cx="4267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b="1">
                <a:solidFill>
                  <a:schemeClr val="bg1"/>
                </a:solidFill>
              </a:rPr>
              <a:t>CHICAGO SCHOOL (1970-)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>
                <a:solidFill>
                  <a:schemeClr val="bg1"/>
                </a:solidFill>
              </a:rPr>
              <a:t>AWARDED BY NOBEL PRICE</a:t>
            </a:r>
          </a:p>
          <a:p>
            <a:pPr eaLnBrk="1" hangingPunct="1">
              <a:spcBef>
                <a:spcPct val="0"/>
              </a:spcBef>
            </a:pPr>
            <a:r>
              <a:rPr lang="hu-HU" altLang="hu-HU" sz="1600">
                <a:solidFill>
                  <a:schemeClr val="bg1"/>
                </a:solidFill>
              </a:rPr>
              <a:t>MONEY IS INESSENTIAL (Milton Friedman)</a:t>
            </a:r>
          </a:p>
          <a:p>
            <a:pPr eaLnBrk="1" hangingPunct="1">
              <a:spcBef>
                <a:spcPct val="0"/>
              </a:spcBef>
            </a:pPr>
            <a:r>
              <a:rPr lang="hu-HU" altLang="hu-HU" sz="1600">
                <a:solidFill>
                  <a:schemeClr val="bg1"/>
                </a:solidFill>
              </a:rPr>
              <a:t> MONEY IS NEUTRAL (Robert Lucas)</a:t>
            </a:r>
          </a:p>
        </p:txBody>
      </p:sp>
      <p:pic>
        <p:nvPicPr>
          <p:cNvPr id="29" name="Picture 2" descr="The Afterlife of John Fitzgerald Kennedy': A New Book About How Americans  Remember JFK | WOSU Radio">
            <a:extLst>
              <a:ext uri="{FF2B5EF4-FFF2-40B4-BE49-F238E27FC236}">
                <a16:creationId xmlns:a16="http://schemas.microsoft.com/office/drawing/2014/main" id="{934F7184-6CEA-3C29-EF33-353F05917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2276475"/>
            <a:ext cx="1071562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5">
            <a:extLst>
              <a:ext uri="{FF2B5EF4-FFF2-40B4-BE49-F238E27FC236}">
                <a16:creationId xmlns:a16="http://schemas.microsoft.com/office/drawing/2014/main" id="{E5E9B9BF-611E-290E-DCC5-6CA48AE95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1989138"/>
            <a:ext cx="28082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 b="1">
                <a:solidFill>
                  <a:srgbClr val="F52705"/>
                </a:solidFill>
              </a:rPr>
              <a:t>Had he similar heretic ideas?</a:t>
            </a:r>
            <a:endParaRPr lang="hu-HU" altLang="hu-HU" sz="1400" b="1">
              <a:solidFill>
                <a:srgbClr val="FFFF00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A98CED8-BD5F-6646-5EB6-1A7536DFD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10" y="47298"/>
            <a:ext cx="690359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3.3.3 The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evolution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of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monetary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systems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directions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not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taken</a:t>
            </a:r>
            <a:endParaRPr lang="hu-HU" altLang="hu-HU" sz="18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ia számának helye 1">
            <a:extLst>
              <a:ext uri="{FF2B5EF4-FFF2-40B4-BE49-F238E27FC236}">
                <a16:creationId xmlns:a16="http://schemas.microsoft.com/office/drawing/2014/main" id="{FBEEDD76-11CC-D500-EEB0-5B9628F1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46DD48-2271-4E31-9A14-93B766C8752A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hu-HU" altLang="hu-HU" sz="1400"/>
          </a:p>
        </p:txBody>
      </p:sp>
      <p:sp>
        <p:nvSpPr>
          <p:cNvPr id="43011" name="Téglalap 1">
            <a:extLst>
              <a:ext uri="{FF2B5EF4-FFF2-40B4-BE49-F238E27FC236}">
                <a16:creationId xmlns:a16="http://schemas.microsoft.com/office/drawing/2014/main" id="{B7C46555-1075-1AE2-5557-5638C245E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331167"/>
            <a:ext cx="5184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500" dirty="0">
                <a:solidFill>
                  <a:srgbClr val="00B050"/>
                </a:solidFill>
              </a:rPr>
              <a:t> </a:t>
            </a:r>
            <a:r>
              <a:rPr lang="hu-HU" altLang="hu-HU" sz="1800" b="1" dirty="0"/>
              <a:t>2 Free </a:t>
            </a:r>
            <a:r>
              <a:rPr lang="hu-HU" altLang="hu-HU" sz="1800" b="1" dirty="0" err="1"/>
              <a:t>money</a:t>
            </a:r>
            <a:r>
              <a:rPr lang="hu-HU" altLang="hu-HU" sz="1800" b="1" dirty="0"/>
              <a:t> (1916) </a:t>
            </a:r>
            <a:r>
              <a:rPr lang="hu-HU" altLang="hu-HU" sz="1800" b="1" dirty="0" err="1"/>
              <a:t>proposal</a:t>
            </a:r>
            <a:endParaRPr lang="hu-HU" altLang="hu-HU" sz="1800" b="1" dirty="0"/>
          </a:p>
        </p:txBody>
      </p:sp>
      <p:pic>
        <p:nvPicPr>
          <p:cNvPr id="43012" name="Kép 3">
            <a:extLst>
              <a:ext uri="{FF2B5EF4-FFF2-40B4-BE49-F238E27FC236}">
                <a16:creationId xmlns:a16="http://schemas.microsoft.com/office/drawing/2014/main" id="{B33E7E5A-ED12-6E89-BC40-C1DBAD30C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34417"/>
            <a:ext cx="1119188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9">
            <a:extLst>
              <a:ext uri="{FF2B5EF4-FFF2-40B4-BE49-F238E27FC236}">
                <a16:creationId xmlns:a16="http://schemas.microsoft.com/office/drawing/2014/main" id="{81ACA287-3C1E-3695-16BC-8F8C9F1DEF5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05088" y="692150"/>
            <a:ext cx="8353425" cy="708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hu-HU" sz="2000" b="1" dirty="0">
                <a:solidFill>
                  <a:schemeClr val="bg1"/>
                </a:solidFill>
              </a:rPr>
              <a:t>Free money (monetary </a:t>
            </a:r>
            <a:r>
              <a:rPr lang="en-US" altLang="hu-HU" sz="2000" b="1" dirty="0" err="1">
                <a:solidFill>
                  <a:schemeClr val="bg1"/>
                </a:solidFill>
              </a:rPr>
              <a:t>refo</a:t>
            </a:r>
            <a:r>
              <a:rPr lang="hu-HU" altLang="hu-HU" sz="2000" b="1" dirty="0">
                <a:solidFill>
                  <a:schemeClr val="bg1"/>
                </a:solidFill>
              </a:rPr>
              <a:t>r</a:t>
            </a:r>
            <a:r>
              <a:rPr lang="en-US" altLang="hu-HU" sz="2000" b="1" dirty="0">
                <a:solidFill>
                  <a:schemeClr val="bg1"/>
                </a:solidFill>
              </a:rPr>
              <a:t>m): money created via purchase by</a:t>
            </a:r>
            <a:r>
              <a:rPr lang="hu-HU" altLang="hu-HU" sz="2000" b="1" dirty="0">
                <a:solidFill>
                  <a:schemeClr val="bg1"/>
                </a:solidFill>
              </a:rPr>
              <a:t> </a:t>
            </a:r>
            <a:r>
              <a:rPr lang="en-US" altLang="hu-HU" sz="2000" b="1" dirty="0">
                <a:solidFill>
                  <a:schemeClr val="bg1"/>
                </a:solidFill>
              </a:rPr>
              <a:t>the state that steadily „evaporates”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DF207562-E21E-AC4C-0989-238FD8492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1557338"/>
            <a:ext cx="8856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/>
              <a:t> </a:t>
            </a:r>
            <a:r>
              <a:rPr lang="en-US" altLang="hu-HU" sz="1600"/>
              <a:t>make money similar to commodities</a:t>
            </a:r>
            <a:r>
              <a:rPr lang="hu-HU" altLang="hu-HU" sz="1600"/>
              <a:t> to end asymmetric (monopol)</a:t>
            </a:r>
            <a:r>
              <a:rPr lang="en-US" altLang="hu-HU" sz="1600"/>
              <a:t> situation : make it perishable</a:t>
            </a:r>
          </a:p>
        </p:txBody>
      </p:sp>
      <p:sp>
        <p:nvSpPr>
          <p:cNvPr id="10" name="Téglalap 1">
            <a:extLst>
              <a:ext uri="{FF2B5EF4-FFF2-40B4-BE49-F238E27FC236}">
                <a16:creationId xmlns:a16="http://schemas.microsoft.com/office/drawing/2014/main" id="{AD0BD3CD-C50C-CBBF-86F8-A2515DF08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4797152"/>
            <a:ext cx="4778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Central</a:t>
            </a:r>
            <a:r>
              <a:rPr lang="hu-HU" altLang="hu-HU" sz="1600" dirty="0"/>
              <a:t> Bank </a:t>
            </a:r>
            <a:r>
              <a:rPr lang="hu-HU" altLang="hu-HU" sz="1600" dirty="0" err="1"/>
              <a:t>Issued</a:t>
            </a:r>
            <a:r>
              <a:rPr lang="hu-HU" altLang="hu-HU" sz="1600" dirty="0"/>
              <a:t> Digital </a:t>
            </a:r>
            <a:r>
              <a:rPr lang="hu-HU" altLang="hu-HU" sz="1600" dirty="0" err="1"/>
              <a:t>Currency</a:t>
            </a:r>
            <a:r>
              <a:rPr lang="hu-HU" altLang="hu-HU" sz="1600" dirty="0"/>
              <a:t> CBDC)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Crypto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moneies</a:t>
            </a:r>
            <a:r>
              <a:rPr lang="hu-HU" altLang="hu-HU" sz="1600" dirty="0"/>
              <a:t> (ex. </a:t>
            </a:r>
            <a:r>
              <a:rPr lang="hu-HU" altLang="hu-HU" sz="1600" dirty="0" err="1"/>
              <a:t>bitcoin</a:t>
            </a:r>
            <a:r>
              <a:rPr lang="hu-HU" altLang="hu-HU" sz="1600" dirty="0"/>
              <a:t>) – </a:t>
            </a:r>
            <a:r>
              <a:rPr lang="hu-HU" altLang="hu-HU" sz="1600" dirty="0" err="1"/>
              <a:t>not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money</a:t>
            </a:r>
            <a:r>
              <a:rPr lang="hu-HU" altLang="hu-HU" sz="1600" dirty="0"/>
              <a:t> here</a:t>
            </a:r>
          </a:p>
        </p:txBody>
      </p:sp>
      <p:sp>
        <p:nvSpPr>
          <p:cNvPr id="43016" name="Téglalap 4">
            <a:extLst>
              <a:ext uri="{FF2B5EF4-FFF2-40B4-BE49-F238E27FC236}">
                <a16:creationId xmlns:a16="http://schemas.microsoft.com/office/drawing/2014/main" id="{44A8F2E1-4528-08ED-4991-D22AC985C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2154759"/>
            <a:ext cx="1601788" cy="338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>
                <a:solidFill>
                  <a:srgbClr val="000000"/>
                </a:solidFill>
                <a:latin typeface="Times New Roman" panose="02020603050405020304" pitchFamily="18" charset="0"/>
              </a:rPr>
              <a:t>Silvio GESELL</a:t>
            </a:r>
          </a:p>
        </p:txBody>
      </p:sp>
      <p:sp>
        <p:nvSpPr>
          <p:cNvPr id="13" name="Téglalap 1">
            <a:extLst>
              <a:ext uri="{FF2B5EF4-FFF2-40B4-BE49-F238E27FC236}">
                <a16:creationId xmlns:a16="http://schemas.microsoft.com/office/drawing/2014/main" id="{C7D74A33-3D87-EDF4-AFDA-BE621FF33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8" y="2532063"/>
            <a:ext cx="5324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500" dirty="0">
                <a:solidFill>
                  <a:srgbClr val="00B050"/>
                </a:solidFill>
              </a:rPr>
              <a:t> </a:t>
            </a:r>
            <a:r>
              <a:rPr lang="hu-HU" altLang="hu-HU" sz="1800" b="1" dirty="0"/>
              <a:t>3 </a:t>
            </a:r>
            <a:r>
              <a:rPr lang="hu-HU" altLang="hu-HU" sz="1800" b="1" dirty="0" err="1"/>
              <a:t>Greenback</a:t>
            </a:r>
            <a:r>
              <a:rPr lang="hu-HU" altLang="hu-HU" sz="1800" b="1" dirty="0"/>
              <a:t>, American Civil </a:t>
            </a:r>
            <a:r>
              <a:rPr lang="hu-HU" altLang="hu-HU" sz="1800" b="1" dirty="0" err="1"/>
              <a:t>War</a:t>
            </a:r>
            <a:r>
              <a:rPr lang="hu-HU" altLang="hu-HU" sz="1800" b="1" dirty="0"/>
              <a:t>, 1861-1865)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A9672651-F5A0-DD44-A857-FBC8ACECF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3046413"/>
            <a:ext cx="9652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zövegdoboz 9">
            <a:extLst>
              <a:ext uri="{FF2B5EF4-FFF2-40B4-BE49-F238E27FC236}">
                <a16:creationId xmlns:a16="http://schemas.microsoft.com/office/drawing/2014/main" id="{EC16B7A2-B7C1-179B-45A1-5E893147268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566988" y="3316288"/>
            <a:ext cx="7273925" cy="4000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hu-HU" altLang="hu-HU" sz="2000" b="1" dirty="0">
                <a:solidFill>
                  <a:schemeClr val="bg1"/>
                </a:solidFill>
              </a:rPr>
              <a:t>Money </a:t>
            </a:r>
            <a:r>
              <a:rPr lang="hu-HU" altLang="hu-HU" sz="2000" b="1" dirty="0" err="1">
                <a:solidFill>
                  <a:schemeClr val="bg1"/>
                </a:solidFill>
              </a:rPr>
              <a:t>created</a:t>
            </a:r>
            <a:r>
              <a:rPr lang="hu-HU" altLang="hu-HU" sz="2000" b="1" dirty="0">
                <a:solidFill>
                  <a:schemeClr val="bg1"/>
                </a:solidFill>
              </a:rPr>
              <a:t> </a:t>
            </a:r>
            <a:r>
              <a:rPr lang="hu-HU" altLang="hu-HU" sz="2000" b="1" dirty="0" err="1">
                <a:solidFill>
                  <a:schemeClr val="bg1"/>
                </a:solidFill>
              </a:rPr>
              <a:t>via</a:t>
            </a:r>
            <a:r>
              <a:rPr lang="hu-HU" altLang="hu-HU" sz="2000" b="1" dirty="0">
                <a:solidFill>
                  <a:schemeClr val="bg1"/>
                </a:solidFill>
              </a:rPr>
              <a:t> </a:t>
            </a:r>
            <a:r>
              <a:rPr lang="hu-HU" altLang="hu-HU" sz="2000" b="1" dirty="0" err="1">
                <a:solidFill>
                  <a:schemeClr val="bg1"/>
                </a:solidFill>
              </a:rPr>
              <a:t>purchase</a:t>
            </a:r>
            <a:r>
              <a:rPr lang="hu-HU" altLang="hu-HU" sz="2000" b="1" dirty="0">
                <a:solidFill>
                  <a:schemeClr val="bg1"/>
                </a:solidFill>
              </a:rPr>
              <a:t> </a:t>
            </a:r>
            <a:r>
              <a:rPr lang="hu-HU" altLang="hu-HU" sz="2000" b="1" dirty="0" err="1">
                <a:solidFill>
                  <a:schemeClr val="bg1"/>
                </a:solidFill>
              </a:rPr>
              <a:t>by</a:t>
            </a:r>
            <a:r>
              <a:rPr lang="hu-HU" altLang="hu-HU" sz="2000" b="1" dirty="0">
                <a:solidFill>
                  <a:schemeClr val="bg1"/>
                </a:solidFill>
              </a:rPr>
              <a:t> </a:t>
            </a:r>
            <a:r>
              <a:rPr lang="hu-HU" altLang="hu-HU" sz="2000" b="1" dirty="0" err="1">
                <a:solidFill>
                  <a:schemeClr val="bg1"/>
                </a:solidFill>
              </a:rPr>
              <a:t>the</a:t>
            </a:r>
            <a:r>
              <a:rPr lang="hu-HU" altLang="hu-HU" sz="2000" b="1" dirty="0">
                <a:solidFill>
                  <a:schemeClr val="bg1"/>
                </a:solidFill>
              </a:rPr>
              <a:t> </a:t>
            </a:r>
            <a:r>
              <a:rPr lang="hu-HU" altLang="hu-HU" sz="2000" b="1" dirty="0" err="1">
                <a:solidFill>
                  <a:schemeClr val="bg1"/>
                </a:solidFill>
              </a:rPr>
              <a:t>state</a:t>
            </a:r>
            <a:r>
              <a:rPr lang="hu-HU" altLang="hu-HU" sz="2000" b="1" dirty="0">
                <a:solidFill>
                  <a:schemeClr val="bg1"/>
                </a:solidFill>
              </a:rPr>
              <a:t>, </a:t>
            </a:r>
            <a:r>
              <a:rPr lang="hu-HU" altLang="hu-HU" sz="2000" b="1" dirty="0" err="1">
                <a:solidFill>
                  <a:schemeClr val="bg1"/>
                </a:solidFill>
              </a:rPr>
              <a:t>not</a:t>
            </a:r>
            <a:r>
              <a:rPr lang="hu-HU" altLang="hu-HU" sz="2000" b="1" dirty="0">
                <a:solidFill>
                  <a:schemeClr val="bg1"/>
                </a:solidFill>
              </a:rPr>
              <a:t> linked </a:t>
            </a:r>
            <a:r>
              <a:rPr lang="hu-HU" altLang="hu-HU" sz="2000" b="1" dirty="0" err="1">
                <a:solidFill>
                  <a:schemeClr val="bg1"/>
                </a:solidFill>
              </a:rPr>
              <a:t>to</a:t>
            </a:r>
            <a:r>
              <a:rPr lang="hu-HU" altLang="hu-HU" sz="2000" b="1" dirty="0">
                <a:solidFill>
                  <a:schemeClr val="bg1"/>
                </a:solidFill>
              </a:rPr>
              <a:t> </a:t>
            </a:r>
            <a:r>
              <a:rPr lang="hu-HU" altLang="hu-HU" sz="2000" b="1" dirty="0" err="1">
                <a:solidFill>
                  <a:schemeClr val="bg1"/>
                </a:solidFill>
              </a:rPr>
              <a:t>gold</a:t>
            </a:r>
            <a:endParaRPr lang="hu-HU" altLang="hu-HU" sz="2000" b="1" dirty="0">
              <a:solidFill>
                <a:schemeClr val="bg1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077AD11-B2EC-83E1-DD17-A6390A3BF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10" y="47298"/>
            <a:ext cx="686601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3.3.3 The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evolution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of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monetary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systems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directions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not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taken</a:t>
            </a:r>
            <a:endParaRPr lang="hu-HU" altLang="hu-HU" sz="18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9FCED6C-ADE9-29EA-C855-A95106BB8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4076184"/>
            <a:ext cx="675957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3.3.4 The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evolution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of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monetary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systems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new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trends</a:t>
            </a:r>
            <a:endParaRPr lang="hu-HU" altLang="hu-HU" sz="18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3" grpId="0"/>
      <p:bldP spid="15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640E2-1F37-E8B9-50B4-747C4C697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37B61D84-22C2-9C06-BC74-35ACCC32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724" y="4377846"/>
            <a:ext cx="1179948" cy="157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Dia számának helye 1">
            <a:extLst>
              <a:ext uri="{FF2B5EF4-FFF2-40B4-BE49-F238E27FC236}">
                <a16:creationId xmlns:a16="http://schemas.microsoft.com/office/drawing/2014/main" id="{9F6D60F0-7EA5-3803-4EFF-DA5C1399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1850" y="6245225"/>
            <a:ext cx="59055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A1E463-4870-4C98-9B56-437A704ABC37}" type="slidenum">
              <a:rPr lang="hu-HU" altLang="hu-H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hu-HU" altLang="hu-HU" sz="1400"/>
          </a:p>
        </p:txBody>
      </p:sp>
      <p:pic>
        <p:nvPicPr>
          <p:cNvPr id="11267" name="Picture 14" descr="Királyi korona szoba matrica - TenStickers">
            <a:extLst>
              <a:ext uri="{FF2B5EF4-FFF2-40B4-BE49-F238E27FC236}">
                <a16:creationId xmlns:a16="http://schemas.microsoft.com/office/drawing/2014/main" id="{064A7BC0-EE7A-0F9B-F285-4C8777DB7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6657">
            <a:off x="10406063" y="4281488"/>
            <a:ext cx="112712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zalagnyíl lefelé 1">
            <a:extLst>
              <a:ext uri="{FF2B5EF4-FFF2-40B4-BE49-F238E27FC236}">
                <a16:creationId xmlns:a16="http://schemas.microsoft.com/office/drawing/2014/main" id="{1EB278E2-DDEE-184C-0DB3-4EC097453DE4}"/>
              </a:ext>
            </a:extLst>
          </p:cNvPr>
          <p:cNvSpPr/>
          <p:nvPr/>
        </p:nvSpPr>
        <p:spPr>
          <a:xfrm>
            <a:off x="551631" y="2296592"/>
            <a:ext cx="8526101" cy="2068512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>
              <a:solidFill>
                <a:schemeClr val="tx1"/>
              </a:solidFill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2C2B40FB-E6F0-77B4-AC73-08FB759C4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2" y="4387204"/>
            <a:ext cx="1118012" cy="134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9E0B7757-6072-024D-DA6C-1340CD940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8" y="3996804"/>
            <a:ext cx="142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Gold </a:t>
            </a:r>
            <a:r>
              <a:rPr lang="hu-HU" altLang="hu-HU" sz="1800" dirty="0" err="1"/>
              <a:t>money</a:t>
            </a:r>
            <a:endParaRPr lang="hu-HU" altLang="hu-HU" sz="1800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9F1EF4FD-FB18-706A-9548-E4125B65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08" y="2339032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Gold standard</a:t>
            </a:r>
          </a:p>
        </p:txBody>
      </p:sp>
      <p:sp>
        <p:nvSpPr>
          <p:cNvPr id="17" name="Szalagnyíl lefelé 36">
            <a:extLst>
              <a:ext uri="{FF2B5EF4-FFF2-40B4-BE49-F238E27FC236}">
                <a16:creationId xmlns:a16="http://schemas.microsoft.com/office/drawing/2014/main" id="{92054949-3C07-7060-71C3-AEB761F44117}"/>
              </a:ext>
            </a:extLst>
          </p:cNvPr>
          <p:cNvSpPr/>
          <p:nvPr/>
        </p:nvSpPr>
        <p:spPr>
          <a:xfrm rot="984134" flipV="1">
            <a:off x="6281503" y="2879127"/>
            <a:ext cx="657225" cy="2460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>
              <a:solidFill>
                <a:schemeClr val="tx1"/>
              </a:solidFill>
            </a:endParaRPr>
          </a:p>
        </p:txBody>
      </p:sp>
      <p:sp>
        <p:nvSpPr>
          <p:cNvPr id="18" name="Szövegdoboz 12">
            <a:extLst>
              <a:ext uri="{FF2B5EF4-FFF2-40B4-BE49-F238E27FC236}">
                <a16:creationId xmlns:a16="http://schemas.microsoft.com/office/drawing/2014/main" id="{72D4D26A-4166-D9B2-6020-EE0C18F04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960" y="3140968"/>
            <a:ext cx="1373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Greenback</a:t>
            </a:r>
            <a:endParaRPr lang="hu-HU" altLang="hu-HU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1861-1865</a:t>
            </a:r>
          </a:p>
        </p:txBody>
      </p:sp>
      <p:sp>
        <p:nvSpPr>
          <p:cNvPr id="35" name="Téglalap 4">
            <a:extLst>
              <a:ext uri="{FF2B5EF4-FFF2-40B4-BE49-F238E27FC236}">
                <a16:creationId xmlns:a16="http://schemas.microsoft.com/office/drawing/2014/main" id="{415AF403-851A-ED30-C7AC-3E0870E3D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22" y="5703342"/>
            <a:ext cx="1938338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XIV. Louis, </a:t>
            </a:r>
            <a:r>
              <a:rPr lang="hu-HU" altLang="hu-HU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Roi</a:t>
            </a:r>
            <a:r>
              <a:rPr lang="hu-HU" altLang="hu-HU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du </a:t>
            </a:r>
            <a:r>
              <a:rPr lang="hu-HU" altLang="hu-HU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soleil</a:t>
            </a:r>
            <a:r>
              <a:rPr lang="hu-HU" altLang="hu-HU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(1638-1715)</a:t>
            </a:r>
            <a:endParaRPr lang="hu-HU" altLang="hu-H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18" descr="Illustration by II; Bigstock photo">
            <a:extLst>
              <a:ext uri="{FF2B5EF4-FFF2-40B4-BE49-F238E27FC236}">
                <a16:creationId xmlns:a16="http://schemas.microsoft.com/office/drawing/2014/main" id="{32DDE15D-9712-98DD-16D9-4185E503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423" y="4005064"/>
            <a:ext cx="1327857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8DC5D0C-1B5D-9F34-2069-887A47E59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128" y="4300235"/>
            <a:ext cx="347663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b="1" dirty="0"/>
              <a:t>$</a:t>
            </a:r>
          </a:p>
        </p:txBody>
      </p:sp>
      <p:pic>
        <p:nvPicPr>
          <p:cNvPr id="14" name="Kép 2">
            <a:extLst>
              <a:ext uri="{FF2B5EF4-FFF2-40B4-BE49-F238E27FC236}">
                <a16:creationId xmlns:a16="http://schemas.microsoft.com/office/drawing/2014/main" id="{EE19FE7B-4D29-79F0-F4C7-3FB4ADB87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3458803"/>
            <a:ext cx="1618199" cy="14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Szövegdoboz 37">
            <a:extLst>
              <a:ext uri="{FF2B5EF4-FFF2-40B4-BE49-F238E27FC236}">
                <a16:creationId xmlns:a16="http://schemas.microsoft.com/office/drawing/2014/main" id="{9BEAF2C0-56F2-5D91-EB6E-10E561037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680" y="6167045"/>
            <a:ext cx="24549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>
                <a:highlight>
                  <a:srgbClr val="FFFF00"/>
                </a:highlight>
              </a:rPr>
              <a:t>„</a:t>
            </a:r>
            <a:r>
              <a:rPr lang="hu-HU" altLang="hu-HU" sz="1600" dirty="0" err="1">
                <a:highlight>
                  <a:srgbClr val="FFFF00"/>
                </a:highlight>
              </a:rPr>
              <a:t>L’Etat</a:t>
            </a:r>
            <a:r>
              <a:rPr lang="hu-HU" altLang="hu-HU" sz="1600" dirty="0">
                <a:highlight>
                  <a:srgbClr val="FFFF00"/>
                </a:highlight>
              </a:rPr>
              <a:t> </a:t>
            </a:r>
            <a:r>
              <a:rPr lang="hu-HU" altLang="hu-HU" sz="1600" dirty="0" err="1">
                <a:highlight>
                  <a:srgbClr val="FFFF00"/>
                </a:highlight>
              </a:rPr>
              <a:t>c’est</a:t>
            </a:r>
            <a:r>
              <a:rPr lang="hu-HU" altLang="hu-HU" sz="1600" dirty="0">
                <a:highlight>
                  <a:srgbClr val="FFFF00"/>
                </a:highlight>
              </a:rPr>
              <a:t> </a:t>
            </a:r>
            <a:r>
              <a:rPr lang="hu-HU" altLang="hu-HU" sz="1600" dirty="0" err="1">
                <a:highlight>
                  <a:srgbClr val="FFFF00"/>
                </a:highlight>
              </a:rPr>
              <a:t>moi</a:t>
            </a:r>
            <a:r>
              <a:rPr lang="hu-HU" altLang="hu-HU" sz="1600" dirty="0">
                <a:highlight>
                  <a:srgbClr val="FFFF00"/>
                </a:highlight>
              </a:rPr>
              <a:t>”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>
                <a:highlight>
                  <a:srgbClr val="FFFF00"/>
                </a:highlight>
              </a:rPr>
              <a:t>Money </a:t>
            </a:r>
            <a:r>
              <a:rPr lang="hu-HU" altLang="hu-HU" sz="1600" dirty="0" err="1">
                <a:highlight>
                  <a:srgbClr val="FFFF00"/>
                </a:highlight>
              </a:rPr>
              <a:t>power</a:t>
            </a:r>
            <a:endParaRPr lang="hu-HU" altLang="hu-HU" sz="1600" dirty="0">
              <a:highlight>
                <a:srgbClr val="FFFF00"/>
              </a:highlight>
            </a:endParaRPr>
          </a:p>
        </p:txBody>
      </p:sp>
      <p:sp>
        <p:nvSpPr>
          <p:cNvPr id="7" name="Szövegdoboz 1">
            <a:extLst>
              <a:ext uri="{FF2B5EF4-FFF2-40B4-BE49-F238E27FC236}">
                <a16:creationId xmlns:a16="http://schemas.microsoft.com/office/drawing/2014/main" id="{758A900B-125C-A3E2-33EF-B451A091D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4" y="104758"/>
            <a:ext cx="597384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3.3.5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Historical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facts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: a non-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mainstream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narrative</a:t>
            </a:r>
            <a:endParaRPr lang="hu-HU" altLang="hu-HU" sz="18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A1E00F4-1DF4-B1C0-6E92-E5116248B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3116758"/>
            <a:ext cx="1466707" cy="18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églalap 4">
            <a:extLst>
              <a:ext uri="{FF2B5EF4-FFF2-40B4-BE49-F238E27FC236}">
                <a16:creationId xmlns:a16="http://schemas.microsoft.com/office/drawing/2014/main" id="{4BA299B5-93AF-77DD-B45D-5F788EEFD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345" y="4398203"/>
            <a:ext cx="2525521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Gutle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Schnapper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(M. A. Rothschild felesége)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1753-1849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356B9E3F-7272-B3AC-8A37-99920D609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273" y="5157192"/>
            <a:ext cx="3293639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202122"/>
                </a:solidFill>
              </a:rPr>
              <a:t>„</a:t>
            </a:r>
            <a:r>
              <a:rPr lang="en-US" sz="1600" dirty="0"/>
              <a:t>If m</a:t>
            </a:r>
            <a:r>
              <a:rPr lang="hu-HU" sz="1600" dirty="0"/>
              <a:t>y </a:t>
            </a:r>
            <a:r>
              <a:rPr lang="hu-HU" sz="1600" dirty="0" err="1"/>
              <a:t>sons</a:t>
            </a:r>
            <a:r>
              <a:rPr lang="hu-HU" sz="1600" dirty="0"/>
              <a:t> </a:t>
            </a:r>
            <a:r>
              <a:rPr lang="hu-HU" sz="1600" dirty="0" err="1"/>
              <a:t>did</a:t>
            </a:r>
            <a:r>
              <a:rPr lang="hu-HU" sz="1600" dirty="0"/>
              <a:t> </a:t>
            </a:r>
            <a:r>
              <a:rPr lang="hu-HU" sz="1600" dirty="0" err="1"/>
              <a:t>not</a:t>
            </a:r>
            <a:r>
              <a:rPr lang="hu-HU" sz="1600" dirty="0"/>
              <a:t> </a:t>
            </a:r>
            <a:r>
              <a:rPr lang="hu-HU" sz="1600" dirty="0" err="1"/>
              <a:t>want</a:t>
            </a:r>
            <a:r>
              <a:rPr lang="hu-HU" sz="1600" dirty="0"/>
              <a:t> </a:t>
            </a:r>
            <a:r>
              <a:rPr lang="hu-HU" sz="1600" dirty="0" err="1"/>
              <a:t>wars</a:t>
            </a:r>
            <a:r>
              <a:rPr lang="hu-HU" sz="1600" dirty="0"/>
              <a:t>, </a:t>
            </a:r>
            <a:r>
              <a:rPr lang="en-US" sz="1600" dirty="0"/>
              <a:t>there would be none.</a:t>
            </a:r>
            <a:r>
              <a:rPr lang="hu-HU" altLang="hu-HU" sz="1600" dirty="0">
                <a:solidFill>
                  <a:srgbClr val="202122"/>
                </a:solidFill>
              </a:rPr>
              <a:t>”</a:t>
            </a:r>
            <a:endParaRPr lang="hu-HU" altLang="hu-HU" sz="1600" dirty="0"/>
          </a:p>
        </p:txBody>
      </p:sp>
      <p:sp>
        <p:nvSpPr>
          <p:cNvPr id="15" name="Szövegdoboz 9">
            <a:extLst>
              <a:ext uri="{FF2B5EF4-FFF2-40B4-BE49-F238E27FC236}">
                <a16:creationId xmlns:a16="http://schemas.microsoft.com/office/drawing/2014/main" id="{A5FE694A-BBC2-C60B-0917-F4D3DD99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414" y="5951071"/>
            <a:ext cx="4053507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hu-H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capitalist democracy, … , never have so many been manipulated so much by so few.</a:t>
            </a:r>
            <a:r>
              <a:rPr lang="en-US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(Brave New World Revisited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1958</a:t>
            </a:r>
            <a:r>
              <a:rPr lang="en-US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altLang="hu-HU" sz="1600" dirty="0"/>
          </a:p>
        </p:txBody>
      </p:sp>
      <p:sp>
        <p:nvSpPr>
          <p:cNvPr id="22" name="Téglalap 4">
            <a:extLst>
              <a:ext uri="{FF2B5EF4-FFF2-40B4-BE49-F238E27FC236}">
                <a16:creationId xmlns:a16="http://schemas.microsoft.com/office/drawing/2014/main" id="{A2295CAC-3F63-6F49-165B-58CC2C65D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587" y="5977281"/>
            <a:ext cx="1490761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Aldous Huxley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(1894-1963)</a:t>
            </a:r>
          </a:p>
        </p:txBody>
      </p:sp>
      <p:pic>
        <p:nvPicPr>
          <p:cNvPr id="23" name="Picture 29" descr="Battle of Naseby.jpg">
            <a:extLst>
              <a:ext uri="{FF2B5EF4-FFF2-40B4-BE49-F238E27FC236}">
                <a16:creationId xmlns:a16="http://schemas.microsoft.com/office/drawing/2014/main" id="{DDD03D4D-2FDA-28AB-3B83-B98E2335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52" y="2995205"/>
            <a:ext cx="1373188" cy="108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Kép 4">
            <a:extLst>
              <a:ext uri="{FF2B5EF4-FFF2-40B4-BE49-F238E27FC236}">
                <a16:creationId xmlns:a16="http://schemas.microsoft.com/office/drawing/2014/main" id="{AC88AB04-3E5C-9EDA-B874-198265FD3E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98" y="2282131"/>
            <a:ext cx="1431395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0" descr="undefined">
            <a:extLst>
              <a:ext uri="{FF2B5EF4-FFF2-40B4-BE49-F238E27FC236}">
                <a16:creationId xmlns:a16="http://schemas.microsoft.com/office/drawing/2014/main" id="{E268F133-797C-5166-0AEE-78E14019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589" y="982042"/>
            <a:ext cx="1096963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E355A335-ED7B-FDC9-0D34-52CA7571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232" y="2329061"/>
            <a:ext cx="152717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>
                <a:solidFill>
                  <a:srgbClr val="202122"/>
                </a:solidFill>
              </a:rPr>
              <a:t>Robert Kennedy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>
                <a:solidFill>
                  <a:srgbClr val="202122"/>
                </a:solidFill>
              </a:rPr>
              <a:t>(1925-1968)</a:t>
            </a:r>
            <a:endParaRPr lang="hu-HU" altLang="hu-HU" sz="1400" dirty="0"/>
          </a:p>
        </p:txBody>
      </p:sp>
      <p:pic>
        <p:nvPicPr>
          <p:cNvPr id="26" name="Picture 2" descr="The Afterlife of John Fitzgerald Kennedy': A New Book About How Americans  Remember JFK | WOSU Radio">
            <a:extLst>
              <a:ext uri="{FF2B5EF4-FFF2-40B4-BE49-F238E27FC236}">
                <a16:creationId xmlns:a16="http://schemas.microsoft.com/office/drawing/2014/main" id="{126428B2-D6E3-1A94-B847-201290B94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1449586"/>
            <a:ext cx="10969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églalap 26">
            <a:extLst>
              <a:ext uri="{FF2B5EF4-FFF2-40B4-BE49-F238E27FC236}">
                <a16:creationId xmlns:a16="http://schemas.microsoft.com/office/drawing/2014/main" id="{E08E1748-E448-C0FB-3425-373684C51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3788" y="2852936"/>
            <a:ext cx="2214562" cy="522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>
                <a:solidFill>
                  <a:srgbClr val="202122"/>
                </a:solidFill>
              </a:rPr>
              <a:t>John </a:t>
            </a:r>
            <a:r>
              <a:rPr lang="hu-HU" altLang="hu-HU" sz="1400" dirty="0" err="1">
                <a:solidFill>
                  <a:srgbClr val="202122"/>
                </a:solidFill>
              </a:rPr>
              <a:t>Fitzgerald</a:t>
            </a:r>
            <a:r>
              <a:rPr lang="hu-HU" altLang="hu-HU" sz="1400" dirty="0">
                <a:solidFill>
                  <a:srgbClr val="202122"/>
                </a:solidFill>
              </a:rPr>
              <a:t> Kennedy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>
                <a:solidFill>
                  <a:srgbClr val="202122"/>
                </a:solidFill>
              </a:rPr>
              <a:t>(1917-1963)</a:t>
            </a:r>
            <a:endParaRPr lang="hu-HU" altLang="hu-HU" sz="1400" dirty="0"/>
          </a:p>
        </p:txBody>
      </p:sp>
      <p:pic>
        <p:nvPicPr>
          <p:cNvPr id="28" name="Picture 18" descr="Kéz, megáll cégtábla. Megáll cégtábla, kéz, nyolcszögű, tiltott,  activities., piros. | CanStock">
            <a:extLst>
              <a:ext uri="{FF2B5EF4-FFF2-40B4-BE49-F238E27FC236}">
                <a16:creationId xmlns:a16="http://schemas.microsoft.com/office/drawing/2014/main" id="{07F35CAF-EDF8-6FC6-A492-2B4C80F5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975" y="2276872"/>
            <a:ext cx="728409" cy="77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églalap 28">
            <a:extLst>
              <a:ext uri="{FF2B5EF4-FFF2-40B4-BE49-F238E27FC236}">
                <a16:creationId xmlns:a16="http://schemas.microsoft.com/office/drawing/2014/main" id="{B6E5EF9B-FD44-C0F1-174E-84E31B65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467" y="505641"/>
            <a:ext cx="2088231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 dirty="0">
                <a:solidFill>
                  <a:srgbClr val="000000"/>
                </a:solidFill>
                <a:latin typeface="+mj-lt"/>
              </a:rPr>
              <a:t>Is </a:t>
            </a:r>
            <a:r>
              <a:rPr lang="hu-HU" altLang="hu-HU" sz="1200" dirty="0" err="1">
                <a:solidFill>
                  <a:srgbClr val="000000"/>
                </a:solidFill>
                <a:latin typeface="+mj-lt"/>
              </a:rPr>
              <a:t>the</a:t>
            </a:r>
            <a:r>
              <a:rPr lang="hu-HU" altLang="hu-HU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altLang="hu-HU" sz="1200" dirty="0" err="1">
                <a:solidFill>
                  <a:srgbClr val="000000"/>
                </a:solidFill>
                <a:latin typeface="+mj-lt"/>
              </a:rPr>
              <a:t>control</a:t>
            </a:r>
            <a:r>
              <a:rPr lang="hu-HU" altLang="hu-HU" sz="1200" dirty="0">
                <a:solidFill>
                  <a:srgbClr val="000000"/>
                </a:solidFill>
                <a:latin typeface="+mj-lt"/>
              </a:rPr>
              <a:t> of a </a:t>
            </a:r>
            <a:r>
              <a:rPr lang="hu-HU" altLang="hu-HU" sz="1200" dirty="0" err="1">
                <a:solidFill>
                  <a:srgbClr val="000000"/>
                </a:solidFill>
                <a:latin typeface="+mj-lt"/>
              </a:rPr>
              <a:t>nation’s</a:t>
            </a:r>
            <a:r>
              <a:rPr lang="hu-HU" altLang="hu-HU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altLang="hu-HU" sz="1200" dirty="0" err="1">
                <a:solidFill>
                  <a:srgbClr val="000000"/>
                </a:solidFill>
                <a:latin typeface="+mj-lt"/>
              </a:rPr>
              <a:t>money</a:t>
            </a:r>
            <a:r>
              <a:rPr lang="hu-HU" altLang="hu-HU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altLang="hu-HU" sz="1400" b="1" dirty="0" err="1">
                <a:solidFill>
                  <a:srgbClr val="FF0000"/>
                </a:solidFill>
                <a:latin typeface="+mj-lt"/>
              </a:rPr>
              <a:t>given</a:t>
            </a:r>
            <a:r>
              <a:rPr lang="hu-HU" altLang="hu-HU" sz="1400" b="1" dirty="0">
                <a:latin typeface="+mj-lt"/>
              </a:rPr>
              <a:t>?</a:t>
            </a:r>
          </a:p>
        </p:txBody>
      </p:sp>
      <p:pic>
        <p:nvPicPr>
          <p:cNvPr id="30" name="Kép 29">
            <a:extLst>
              <a:ext uri="{FF2B5EF4-FFF2-40B4-BE49-F238E27FC236}">
                <a16:creationId xmlns:a16="http://schemas.microsoft.com/office/drawing/2014/main" id="{FF8C75F7-6469-60DC-B0D4-4E1D5F710B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69" y="28228"/>
            <a:ext cx="1176031" cy="146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8" descr="Kéz, megáll cégtábla. Megáll cégtábla, kéz, nyolcszögű, tiltott,  activities., piros. | CanStock">
            <a:extLst>
              <a:ext uri="{FF2B5EF4-FFF2-40B4-BE49-F238E27FC236}">
                <a16:creationId xmlns:a16="http://schemas.microsoft.com/office/drawing/2014/main" id="{6FC4EFB6-9243-7AF8-5BDA-359EC2B8D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476672"/>
            <a:ext cx="639272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églalap 23">
            <a:extLst>
              <a:ext uri="{FF2B5EF4-FFF2-40B4-BE49-F238E27FC236}">
                <a16:creationId xmlns:a16="http://schemas.microsoft.com/office/drawing/2014/main" id="{94006DD3-18EC-18D5-94FD-198C26935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1268760"/>
            <a:ext cx="5973840" cy="10464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hu-HU" altLang="hu-HU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HOW? </a:t>
            </a:r>
            <a:r>
              <a:rPr lang="hu-HU" altLang="hu-HU" sz="1600" i="1" dirty="0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en-US" sz="1600" i="1" dirty="0">
                <a:cs typeface="Times New Roman" panose="02020603050405020304" pitchFamily="18" charset="0"/>
              </a:rPr>
              <a:t>Do not take interest from an Israelite on anything, money or food or any other goods, which you let him have: From men of other nations you may take interest, but not from an Israelite:” </a:t>
            </a:r>
            <a:endParaRPr lang="hu-HU" sz="1600" i="1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(Old Testament, Deuteronomy 23:19-20)</a:t>
            </a:r>
            <a:endParaRPr lang="hu-HU" altLang="hu-H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églalap 3">
            <a:extLst>
              <a:ext uri="{FF2B5EF4-FFF2-40B4-BE49-F238E27FC236}">
                <a16:creationId xmlns:a16="http://schemas.microsoft.com/office/drawing/2014/main" id="{5A13B230-7492-C698-F67C-BED580A01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187" y="476672"/>
            <a:ext cx="4608512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„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Give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control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of a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nation’s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money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I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care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who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makes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its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laws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!”</a:t>
            </a:r>
            <a:endParaRPr lang="hu-HU" altLang="hu-HU" sz="1600" dirty="0"/>
          </a:p>
        </p:txBody>
      </p:sp>
      <p:pic>
        <p:nvPicPr>
          <p:cNvPr id="32" name="Picture 2" descr="https://cdn.britannica.com/67/200267-050-186D5A6D/Mayer-Amschel-Rothschild.jpg">
            <a:extLst>
              <a:ext uri="{FF2B5EF4-FFF2-40B4-BE49-F238E27FC236}">
                <a16:creationId xmlns:a16="http://schemas.microsoft.com/office/drawing/2014/main" id="{E309CD2F-4595-97BA-30E8-C2AF22FE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9" y="510173"/>
            <a:ext cx="1143406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églalap 4">
            <a:extLst>
              <a:ext uri="{FF2B5EF4-FFF2-40B4-BE49-F238E27FC236}">
                <a16:creationId xmlns:a16="http://schemas.microsoft.com/office/drawing/2014/main" id="{4AC04FFB-2B54-B736-A50B-5E89D738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5" y="1397761"/>
            <a:ext cx="21336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Mayer </a:t>
            </a:r>
            <a:r>
              <a:rPr lang="hu-HU" altLang="hu-HU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Amschel</a:t>
            </a:r>
            <a:r>
              <a:rPr lang="hu-HU" altLang="hu-HU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Rothschild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(1744-1812)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09829A96-BAAA-B46A-19A0-4C81EA769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144" y="3356992"/>
            <a:ext cx="2973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/>
              <a:t>Modern credit </a:t>
            </a:r>
            <a:r>
              <a:rPr lang="hu-HU" altLang="hu-HU" sz="1800" dirty="0" err="1"/>
              <a:t>money</a:t>
            </a:r>
            <a:endParaRPr lang="hu-HU" altLang="hu-HU" sz="1800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D31B957C-BB60-893E-4893-34CBD5C06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536" y="629980"/>
            <a:ext cx="8477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 err="1">
                <a:latin typeface="+mj-lt"/>
              </a:rPr>
              <a:t>thinking</a:t>
            </a:r>
            <a:endParaRPr lang="hu-HU" altLang="hu-H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38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0.61992 -0.18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0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6" grpId="0" autoUpdateAnimBg="0"/>
      <p:bldP spid="17" grpId="0" animBg="1" autoUpdateAnimBg="0"/>
      <p:bldP spid="18" grpId="0" autoUpdateAnimBg="0"/>
      <p:bldP spid="35" grpId="0" animBg="1" autoUpdateAnimBg="0"/>
      <p:bldP spid="6" grpId="0" animBg="1"/>
      <p:bldP spid="38" grpId="0"/>
      <p:bldP spid="38" grpId="1"/>
      <p:bldP spid="9" grpId="0" animBg="1" autoUpdateAnimBg="0"/>
      <p:bldP spid="10" grpId="0"/>
      <p:bldP spid="15" grpId="0" animBg="1"/>
      <p:bldP spid="22" grpId="0" animBg="1" autoUpdateAnimBg="0"/>
      <p:bldP spid="5" grpId="0" animBg="1" autoUpdateAnimBg="0"/>
      <p:bldP spid="5" grpId="1" animBg="1" autoUpdateAnimBg="0"/>
      <p:bldP spid="27" grpId="0" animBg="1" autoUpdateAnimBg="0"/>
      <p:bldP spid="27" grpId="1" animBg="1" autoUpdateAnimBg="0"/>
      <p:bldP spid="29" grpId="0"/>
      <p:bldP spid="29" grpId="1"/>
      <p:bldP spid="24" grpId="0"/>
      <p:bldP spid="31" grpId="0" animBg="1" autoUpdateAnimBg="0"/>
      <p:bldP spid="31" grpId="1" animBg="1"/>
      <p:bldP spid="33" grpId="0" animBg="1" autoUpdateAnimBg="0"/>
      <p:bldP spid="33" grpId="1" animBg="1"/>
      <p:bldP spid="21" grpId="0" autoUpdateAnimBg="0"/>
      <p:bldP spid="20" grpId="0"/>
      <p:bldP spid="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3">
            <a:extLst>
              <a:ext uri="{FF2B5EF4-FFF2-40B4-BE49-F238E27FC236}">
                <a16:creationId xmlns:a16="http://schemas.microsoft.com/office/drawing/2014/main" id="{CBF5ADB4-BE07-AB68-95C5-FDD721D9F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1052513"/>
            <a:ext cx="145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795" name="Line 5">
            <a:extLst>
              <a:ext uri="{FF2B5EF4-FFF2-40B4-BE49-F238E27FC236}">
                <a16:creationId xmlns:a16="http://schemas.microsoft.com/office/drawing/2014/main" id="{A81EDE2E-2DBA-357F-D92E-4C622AA91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850" y="5168900"/>
            <a:ext cx="145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796" name="Line 8">
            <a:extLst>
              <a:ext uri="{FF2B5EF4-FFF2-40B4-BE49-F238E27FC236}">
                <a16:creationId xmlns:a16="http://schemas.microsoft.com/office/drawing/2014/main" id="{CD4443D7-BDCE-A9CE-70DC-6016325BB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2513" y="5168900"/>
            <a:ext cx="0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5F0EDAFC-8B80-3DC9-4114-165CA216E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75" y="5194300"/>
            <a:ext cx="977900" cy="59531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 err="1"/>
              <a:t>Debt</a:t>
            </a:r>
            <a:endParaRPr lang="hu-HU" altLang="hu-HU" sz="1050" dirty="0"/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/>
              <a:t>+100</a:t>
            </a:r>
          </a:p>
        </p:txBody>
      </p:sp>
      <p:sp>
        <p:nvSpPr>
          <p:cNvPr id="9239" name="Rectangle 28">
            <a:extLst>
              <a:ext uri="{FF2B5EF4-FFF2-40B4-BE49-F238E27FC236}">
                <a16:creationId xmlns:a16="http://schemas.microsoft.com/office/drawing/2014/main" id="{D577B32F-C38A-13F7-8732-0B71C6BB7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963863"/>
            <a:ext cx="184150" cy="301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hu-HU" altLang="hu-HU" sz="1350"/>
          </a:p>
        </p:txBody>
      </p:sp>
      <p:sp>
        <p:nvSpPr>
          <p:cNvPr id="9240" name="Rectangle 32">
            <a:extLst>
              <a:ext uri="{FF2B5EF4-FFF2-40B4-BE49-F238E27FC236}">
                <a16:creationId xmlns:a16="http://schemas.microsoft.com/office/drawing/2014/main" id="{058F40B1-DF4A-85F4-E163-21FE21B73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125788"/>
            <a:ext cx="184150" cy="3000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hu-HU" altLang="hu-HU" sz="1350"/>
          </a:p>
        </p:txBody>
      </p:sp>
      <p:sp>
        <p:nvSpPr>
          <p:cNvPr id="36" name="Rectangle 137">
            <a:extLst>
              <a:ext uri="{FF2B5EF4-FFF2-40B4-BE49-F238E27FC236}">
                <a16:creationId xmlns:a16="http://schemas.microsoft.com/office/drawing/2014/main" id="{372A7270-FA09-1403-90AA-5EDCA52E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63" y="3235325"/>
            <a:ext cx="790575" cy="48101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/>
              <a:t>+100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 err="1"/>
              <a:t>claim</a:t>
            </a:r>
            <a:endParaRPr lang="hu-HU" altLang="hu-HU" sz="1050" dirty="0"/>
          </a:p>
        </p:txBody>
      </p:sp>
      <p:sp>
        <p:nvSpPr>
          <p:cNvPr id="33801" name="Line 5">
            <a:extLst>
              <a:ext uri="{FF2B5EF4-FFF2-40B4-BE49-F238E27FC236}">
                <a16:creationId xmlns:a16="http://schemas.microsoft.com/office/drawing/2014/main" id="{3576EC68-2FE7-72B6-C0F3-E449B5ECF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8338" y="5170488"/>
            <a:ext cx="145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802" name="Line 8">
            <a:extLst>
              <a:ext uri="{FF2B5EF4-FFF2-40B4-BE49-F238E27FC236}">
                <a16:creationId xmlns:a16="http://schemas.microsoft.com/office/drawing/2014/main" id="{430F3C7E-DB80-9C45-880E-ED5C9E4D4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9075" y="5168900"/>
            <a:ext cx="0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803" name="Line 8">
            <a:extLst>
              <a:ext uri="{FF2B5EF4-FFF2-40B4-BE49-F238E27FC236}">
                <a16:creationId xmlns:a16="http://schemas.microsoft.com/office/drawing/2014/main" id="{F293CEDE-DB67-FAFD-318B-B1ABD279D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1147763"/>
            <a:ext cx="0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804" name="Line 5">
            <a:extLst>
              <a:ext uri="{FF2B5EF4-FFF2-40B4-BE49-F238E27FC236}">
                <a16:creationId xmlns:a16="http://schemas.microsoft.com/office/drawing/2014/main" id="{3939AE1E-D2C1-8E9E-D5DD-F55C2306B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1975" y="3335338"/>
            <a:ext cx="145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805" name="Line 5">
            <a:extLst>
              <a:ext uri="{FF2B5EF4-FFF2-40B4-BE49-F238E27FC236}">
                <a16:creationId xmlns:a16="http://schemas.microsoft.com/office/drawing/2014/main" id="{7DDF1CE8-7222-9ACB-D117-651E3D133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0188" y="3236913"/>
            <a:ext cx="145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806" name="Line 8">
            <a:extLst>
              <a:ext uri="{FF2B5EF4-FFF2-40B4-BE49-F238E27FC236}">
                <a16:creationId xmlns:a16="http://schemas.microsoft.com/office/drawing/2014/main" id="{F7F0B9C5-A8DA-6BB0-6A6B-C6A32CC11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3335338"/>
            <a:ext cx="0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3" name="Rectangle 21">
            <a:extLst>
              <a:ext uri="{FF2B5EF4-FFF2-40B4-BE49-F238E27FC236}">
                <a16:creationId xmlns:a16="http://schemas.microsoft.com/office/drawing/2014/main" id="{793DF3CD-DE04-0E8C-FA2C-362004C78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3213100"/>
            <a:ext cx="1054100" cy="504825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/>
              <a:t>CBLA+100</a:t>
            </a:r>
          </a:p>
        </p:txBody>
      </p:sp>
      <p:sp>
        <p:nvSpPr>
          <p:cNvPr id="76" name="Rectangle 21">
            <a:extLst>
              <a:ext uri="{FF2B5EF4-FFF2-40B4-BE49-F238E27FC236}">
                <a16:creationId xmlns:a16="http://schemas.microsoft.com/office/drawing/2014/main" id="{69F5D392-83F4-2773-4961-BC0A60004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63" y="1065213"/>
            <a:ext cx="1054100" cy="63023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/>
              <a:t>CBLA +100</a:t>
            </a:r>
          </a:p>
        </p:txBody>
      </p:sp>
      <p:sp>
        <p:nvSpPr>
          <p:cNvPr id="77" name="Rectangle 14">
            <a:extLst>
              <a:ext uri="{FF2B5EF4-FFF2-40B4-BE49-F238E27FC236}">
                <a16:creationId xmlns:a16="http://schemas.microsoft.com/office/drawing/2014/main" id="{3321E490-2D22-5E46-EB8C-4B648C345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5180013"/>
            <a:ext cx="855662" cy="23653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C +15</a:t>
            </a: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5FA51FCC-3160-10B9-A634-896C98B76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1498600"/>
            <a:ext cx="887413" cy="20478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C +15</a:t>
            </a:r>
          </a:p>
        </p:txBody>
      </p:sp>
      <p:sp>
        <p:nvSpPr>
          <p:cNvPr id="79" name="Rectangle 135">
            <a:extLst>
              <a:ext uri="{FF2B5EF4-FFF2-40B4-BE49-F238E27FC236}">
                <a16:creationId xmlns:a16="http://schemas.microsoft.com/office/drawing/2014/main" id="{D8609205-A946-51E1-A71F-8919D6A7A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1049338"/>
            <a:ext cx="890588" cy="460375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RB+85</a:t>
            </a:r>
          </a:p>
        </p:txBody>
      </p:sp>
      <p:sp>
        <p:nvSpPr>
          <p:cNvPr id="80" name="Rectangle 135">
            <a:extLst>
              <a:ext uri="{FF2B5EF4-FFF2-40B4-BE49-F238E27FC236}">
                <a16:creationId xmlns:a16="http://schemas.microsoft.com/office/drawing/2014/main" id="{9E002319-4EBA-68A8-A812-9FD888DD9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75" y="3346450"/>
            <a:ext cx="890588" cy="460375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RB+85</a:t>
            </a:r>
          </a:p>
        </p:txBody>
      </p:sp>
      <p:sp>
        <p:nvSpPr>
          <p:cNvPr id="81" name="Rectangle 136">
            <a:extLst>
              <a:ext uri="{FF2B5EF4-FFF2-40B4-BE49-F238E27FC236}">
                <a16:creationId xmlns:a16="http://schemas.microsoft.com/office/drawing/2014/main" id="{85BF0C63-EA31-F067-9B8B-338071186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3365500"/>
            <a:ext cx="792162" cy="4270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+85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D</a:t>
            </a:r>
          </a:p>
        </p:txBody>
      </p:sp>
      <p:sp>
        <p:nvSpPr>
          <p:cNvPr id="82" name="Rectangle 136">
            <a:extLst>
              <a:ext uri="{FF2B5EF4-FFF2-40B4-BE49-F238E27FC236}">
                <a16:creationId xmlns:a16="http://schemas.microsoft.com/office/drawing/2014/main" id="{26FBD9ED-DD02-2DBD-BE5B-954CAC093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416550"/>
            <a:ext cx="792162" cy="4270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+85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D</a:t>
            </a:r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9A38CDE4-C7A2-2B83-9AF6-30A967920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5180013"/>
            <a:ext cx="977900" cy="33178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 err="1"/>
              <a:t>debt</a:t>
            </a:r>
            <a:endParaRPr lang="hu-HU" altLang="hu-HU" sz="1050" dirty="0"/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/>
              <a:t>+20</a:t>
            </a:r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7D983F82-9B79-A577-FAD6-523F55B30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3213100"/>
            <a:ext cx="977900" cy="21431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 err="1"/>
              <a:t>Claim</a:t>
            </a:r>
            <a:r>
              <a:rPr lang="hu-HU" altLang="hu-HU" sz="1050" dirty="0"/>
              <a:t> +20</a:t>
            </a:r>
          </a:p>
        </p:txBody>
      </p:sp>
      <p:sp>
        <p:nvSpPr>
          <p:cNvPr id="52" name="Rectangle 21">
            <a:extLst>
              <a:ext uri="{FF2B5EF4-FFF2-40B4-BE49-F238E27FC236}">
                <a16:creationId xmlns:a16="http://schemas.microsoft.com/office/drawing/2014/main" id="{981D0417-E854-2A6D-4FA1-D94B9255E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3225800"/>
            <a:ext cx="1054100" cy="139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/>
              <a:t>CBLA +15</a:t>
            </a:r>
          </a:p>
        </p:txBody>
      </p:sp>
      <p:sp>
        <p:nvSpPr>
          <p:cNvPr id="53" name="Rectangle 135">
            <a:extLst>
              <a:ext uri="{FF2B5EF4-FFF2-40B4-BE49-F238E27FC236}">
                <a16:creationId xmlns:a16="http://schemas.microsoft.com/office/drawing/2014/main" id="{F7545BFB-9520-A372-1D63-4080A675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3860800"/>
            <a:ext cx="890588" cy="460375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RA+85</a:t>
            </a:r>
          </a:p>
        </p:txBody>
      </p:sp>
      <p:sp>
        <p:nvSpPr>
          <p:cNvPr id="54" name="Rectangle 135">
            <a:extLst>
              <a:ext uri="{FF2B5EF4-FFF2-40B4-BE49-F238E27FC236}">
                <a16:creationId xmlns:a16="http://schemas.microsoft.com/office/drawing/2014/main" id="{175BDF63-5EB3-07F5-6D83-B77D589B3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1058863"/>
            <a:ext cx="890588" cy="461962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RA+85</a:t>
            </a:r>
          </a:p>
        </p:txBody>
      </p:sp>
      <p:sp>
        <p:nvSpPr>
          <p:cNvPr id="55" name="Rectangle 136">
            <a:extLst>
              <a:ext uri="{FF2B5EF4-FFF2-40B4-BE49-F238E27FC236}">
                <a16:creationId xmlns:a16="http://schemas.microsoft.com/office/drawing/2014/main" id="{68CE0AF2-7835-F2AF-6203-EF3A873A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3879850"/>
            <a:ext cx="792162" cy="4635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+85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D</a:t>
            </a:r>
          </a:p>
        </p:txBody>
      </p:sp>
      <p:sp>
        <p:nvSpPr>
          <p:cNvPr id="56" name="Rectangle 136">
            <a:extLst>
              <a:ext uri="{FF2B5EF4-FFF2-40B4-BE49-F238E27FC236}">
                <a16:creationId xmlns:a16="http://schemas.microsoft.com/office/drawing/2014/main" id="{8BCB47DB-2615-C35C-588C-023A3B02F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5181600"/>
            <a:ext cx="792162" cy="4651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+85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D</a:t>
            </a:r>
          </a:p>
        </p:txBody>
      </p:sp>
      <p:sp>
        <p:nvSpPr>
          <p:cNvPr id="59" name="Rectangle 21">
            <a:extLst>
              <a:ext uri="{FF2B5EF4-FFF2-40B4-BE49-F238E27FC236}">
                <a16:creationId xmlns:a16="http://schemas.microsoft.com/office/drawing/2014/main" id="{6F88C051-1642-E19E-8973-9509B36B8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3716338"/>
            <a:ext cx="1873250" cy="17303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 err="1"/>
              <a:t>Individual</a:t>
            </a:r>
            <a:r>
              <a:rPr lang="hu-HU" altLang="hu-HU" sz="1050" dirty="0"/>
              <a:t> </a:t>
            </a:r>
            <a:r>
              <a:rPr lang="hu-HU" altLang="hu-HU" sz="1050" dirty="0" err="1"/>
              <a:t>wealth</a:t>
            </a:r>
            <a:r>
              <a:rPr lang="hu-HU" altLang="hu-HU" sz="1050" dirty="0"/>
              <a:t> +5</a:t>
            </a:r>
          </a:p>
        </p:txBody>
      </p:sp>
      <p:sp>
        <p:nvSpPr>
          <p:cNvPr id="85" name="Rectangle 135">
            <a:extLst>
              <a:ext uri="{FF2B5EF4-FFF2-40B4-BE49-F238E27FC236}">
                <a16:creationId xmlns:a16="http://schemas.microsoft.com/office/drawing/2014/main" id="{FD1DAC7B-4CE3-29C7-B284-A65B1ED7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3400425"/>
            <a:ext cx="890588" cy="460375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RA+85</a:t>
            </a:r>
          </a:p>
        </p:txBody>
      </p:sp>
      <p:sp>
        <p:nvSpPr>
          <p:cNvPr id="86" name="Rectangle 21">
            <a:extLst>
              <a:ext uri="{FF2B5EF4-FFF2-40B4-BE49-F238E27FC236}">
                <a16:creationId xmlns:a16="http://schemas.microsoft.com/office/drawing/2014/main" id="{0135385B-2A41-E33A-19A8-84708C940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1498600"/>
            <a:ext cx="1054100" cy="201613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/>
              <a:t>CBLA +15</a:t>
            </a:r>
          </a:p>
        </p:txBody>
      </p:sp>
      <p:sp>
        <p:nvSpPr>
          <p:cNvPr id="40" name="Téglalap 16">
            <a:extLst>
              <a:ext uri="{FF2B5EF4-FFF2-40B4-BE49-F238E27FC236}">
                <a16:creationId xmlns:a16="http://schemas.microsoft.com/office/drawing/2014/main" id="{6F48454D-DF3C-81E4-B8CD-E0C655E9F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0" y="145505"/>
            <a:ext cx="485518" cy="6560642"/>
          </a:xfrm>
          <a:prstGeom prst="rect">
            <a:avLst/>
          </a:prstGeom>
          <a:noFill/>
          <a:ln>
            <a:noFill/>
          </a:ln>
        </p:spPr>
        <p:txBody>
          <a:bodyPr vert="wordArt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500" b="1" dirty="0">
                <a:solidFill>
                  <a:srgbClr val="00B050"/>
                </a:solidFill>
              </a:rPr>
              <a:t>EXERCICE </a:t>
            </a:r>
            <a:r>
              <a:rPr lang="hu-HU" altLang="hu-HU" sz="1800" b="1" dirty="0">
                <a:solidFill>
                  <a:srgbClr val="00B050"/>
                </a:solidFill>
              </a:rPr>
              <a:t>Money </a:t>
            </a:r>
            <a:r>
              <a:rPr lang="hu-HU" altLang="hu-HU" sz="1800" b="1" dirty="0" err="1">
                <a:solidFill>
                  <a:srgbClr val="00B050"/>
                </a:solidFill>
              </a:rPr>
              <a:t>creation</a:t>
            </a:r>
            <a:endParaRPr lang="hu-HU" altLang="hu-HU" sz="1800" b="1" dirty="0">
              <a:solidFill>
                <a:srgbClr val="00B050"/>
              </a:solidFill>
            </a:endParaRPr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B61D2180-7662-C2FF-37E6-BE9E1A4C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138" y="404813"/>
            <a:ext cx="532765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b="1"/>
              <a:t>Record the following activities (variations) in the balance sheets!</a:t>
            </a:r>
          </a:p>
          <a:p>
            <a:pPr>
              <a:spcBef>
                <a:spcPct val="0"/>
              </a:spcBef>
              <a:buFontTx/>
              <a:buNone/>
            </a:pPr>
            <a:endParaRPr lang="hu-HU" altLang="hu-HU" sz="1400" b="1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1/ Agent (A) takes a 100$ loan from commercial bank (A). We know that the obligatory reserve rate is 2% and bank (A) has no free reserves.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 2/ Agent (A) transfers 100$ to agent (B), who has its accounts at commercial bank (B).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3/ Next day agent (B) withdraws 15$ from her account (thus to that time commercial bank A has already settled its debt).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4/ Agent (B) purchases from agent (A) for 85$ (pays with transfer). Agent (A) uses all her money to meet her debts included due interest (interest rate is 5%).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5/ Is it possible to reimburse the remaining 20$ loan?</a:t>
            </a: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F45579F2-BE1F-C474-4B41-625FE7945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8" y="350838"/>
            <a:ext cx="2192337" cy="301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b="1" dirty="0" err="1"/>
              <a:t>Two</a:t>
            </a:r>
            <a:r>
              <a:rPr lang="hu-HU" altLang="hu-HU" sz="1350" b="1" dirty="0"/>
              <a:t> </a:t>
            </a:r>
            <a:r>
              <a:rPr lang="hu-HU" altLang="hu-HU" sz="1350" b="1" dirty="0" err="1"/>
              <a:t>tier</a:t>
            </a:r>
            <a:r>
              <a:rPr lang="hu-HU" altLang="hu-HU" sz="1350" b="1" dirty="0"/>
              <a:t> banking </a:t>
            </a:r>
            <a:r>
              <a:rPr lang="hu-HU" altLang="hu-HU" sz="1350" b="1" dirty="0" err="1"/>
              <a:t>system</a:t>
            </a:r>
            <a:endParaRPr lang="hu-HU" altLang="hu-HU" sz="1350" b="1" dirty="0"/>
          </a:p>
        </p:txBody>
      </p:sp>
      <p:sp>
        <p:nvSpPr>
          <p:cNvPr id="44" name="Text Box 9">
            <a:extLst>
              <a:ext uri="{FF2B5EF4-FFF2-40B4-BE49-F238E27FC236}">
                <a16:creationId xmlns:a16="http://schemas.microsoft.com/office/drawing/2014/main" id="{1AB2F7A8-8E30-5989-7E65-B3277107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88" y="687388"/>
            <a:ext cx="1636712" cy="3000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 err="1"/>
              <a:t>Central</a:t>
            </a:r>
            <a:r>
              <a:rPr lang="hu-HU" altLang="hu-HU" sz="1350" dirty="0"/>
              <a:t> Bank (CB) </a:t>
            </a:r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B1E3562D-9CFE-3A48-095E-0F0ED4049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2841625"/>
            <a:ext cx="2108200" cy="3000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 err="1"/>
              <a:t>Commercial</a:t>
            </a:r>
            <a:r>
              <a:rPr lang="hu-HU" altLang="hu-HU" sz="1350" dirty="0"/>
              <a:t> Bank B (BB)</a:t>
            </a: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3FC3B456-AAB3-D136-08EB-4B6BA7CD0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2768600"/>
            <a:ext cx="2089150" cy="3000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 err="1"/>
              <a:t>Commercial</a:t>
            </a:r>
            <a:r>
              <a:rPr lang="hu-HU" altLang="hu-HU" sz="1350" dirty="0"/>
              <a:t> Bank A (BA)</a:t>
            </a:r>
          </a:p>
        </p:txBody>
      </p:sp>
      <p:sp>
        <p:nvSpPr>
          <p:cNvPr id="48" name="Text Box 11">
            <a:extLst>
              <a:ext uri="{FF2B5EF4-FFF2-40B4-BE49-F238E27FC236}">
                <a16:creationId xmlns:a16="http://schemas.microsoft.com/office/drawing/2014/main" id="{D3585752-AB33-A79F-F7F6-611E07333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188" y="4692650"/>
            <a:ext cx="1560512" cy="3000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Non bank </a:t>
            </a:r>
            <a:r>
              <a:rPr lang="hu-HU" altLang="hu-HU" sz="1350" dirty="0" err="1"/>
              <a:t>agent</a:t>
            </a:r>
            <a:r>
              <a:rPr lang="hu-HU" altLang="hu-HU" sz="1350" dirty="0"/>
              <a:t> A</a:t>
            </a:r>
          </a:p>
        </p:txBody>
      </p:sp>
      <p:sp>
        <p:nvSpPr>
          <p:cNvPr id="51" name="Text Box 11">
            <a:extLst>
              <a:ext uri="{FF2B5EF4-FFF2-40B4-BE49-F238E27FC236}">
                <a16:creationId xmlns:a16="http://schemas.microsoft.com/office/drawing/2014/main" id="{4C96BC5E-6513-CBB1-E4EC-7344D6C0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714875"/>
            <a:ext cx="1570038" cy="3000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Non bank </a:t>
            </a:r>
            <a:r>
              <a:rPr lang="hu-HU" altLang="hu-HU" sz="1350" dirty="0" err="1"/>
              <a:t>agent</a:t>
            </a:r>
            <a:r>
              <a:rPr lang="hu-HU" altLang="hu-HU" sz="1350" dirty="0"/>
              <a:t> B</a:t>
            </a:r>
          </a:p>
        </p:txBody>
      </p:sp>
      <p:sp>
        <p:nvSpPr>
          <p:cNvPr id="33833" name="Téglalap 1">
            <a:extLst>
              <a:ext uri="{FF2B5EF4-FFF2-40B4-BE49-F238E27FC236}">
                <a16:creationId xmlns:a16="http://schemas.microsoft.com/office/drawing/2014/main" id="{AC913432-D419-9FD0-7174-585FF158D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25400"/>
            <a:ext cx="1325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Exercice 1</a:t>
            </a:r>
            <a:endParaRPr lang="hu-HU" altLang="hu-HU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6" grpId="0" animBg="1"/>
      <p:bldP spid="73" grpId="0" animBg="1"/>
      <p:bldP spid="76" grpId="0" animBg="1"/>
      <p:bldP spid="79" grpId="0" animBg="1"/>
      <p:bldP spid="80" grpId="0" animBg="1"/>
      <p:bldP spid="81" grpId="0" animBg="1"/>
      <p:bldP spid="82" grpId="0" animBg="1"/>
      <p:bldP spid="49" grpId="0" animBg="1"/>
      <p:bldP spid="50" grpId="0" animBg="1"/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9" grpId="0" animBg="1"/>
      <p:bldP spid="85" grpId="0" animBg="1"/>
      <p:bldP spid="85" grpId="1" animBg="1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ia számának helye 1">
            <a:extLst>
              <a:ext uri="{FF2B5EF4-FFF2-40B4-BE49-F238E27FC236}">
                <a16:creationId xmlns:a16="http://schemas.microsoft.com/office/drawing/2014/main" id="{1432188A-16D5-844E-9B53-F31C7494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9185B6-E97D-4DB7-B2F6-BA210262CE48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hu-HU" altLang="hu-HU" sz="140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BB87E0A-326A-37CE-ECD4-308AA242671B}"/>
              </a:ext>
            </a:extLst>
          </p:cNvPr>
          <p:cNvSpPr/>
          <p:nvPr/>
        </p:nvSpPr>
        <p:spPr>
          <a:xfrm>
            <a:off x="623888" y="933450"/>
            <a:ext cx="10656887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Consider a two tier </a:t>
            </a:r>
            <a:r>
              <a:rPr lang="hu-HU" dirty="0">
                <a:latin typeface="+mn-lt"/>
              </a:rPr>
              <a:t>banking </a:t>
            </a:r>
            <a:r>
              <a:rPr lang="en-US" dirty="0">
                <a:latin typeface="+mn-lt"/>
              </a:rPr>
              <a:t>system with only digital currency (no cash). </a:t>
            </a:r>
            <a:r>
              <a:rPr lang="hu-HU" dirty="0" err="1">
                <a:latin typeface="+mn-lt"/>
              </a:rPr>
              <a:t>Government</a:t>
            </a:r>
            <a:r>
              <a:rPr lang="hu-HU" dirty="0">
                <a:latin typeface="+mn-lt"/>
              </a:rPr>
              <a:t> deficit </a:t>
            </a:r>
            <a:r>
              <a:rPr lang="en-US" dirty="0">
                <a:latin typeface="+mn-lt"/>
              </a:rPr>
              <a:t>is 100$ financed by treasury bond</a:t>
            </a:r>
            <a:r>
              <a:rPr lang="hu-HU" dirty="0">
                <a:latin typeface="+mn-lt"/>
              </a:rPr>
              <a:t>s; 80% </a:t>
            </a:r>
            <a:r>
              <a:rPr lang="en-US" dirty="0">
                <a:latin typeface="+mn-lt"/>
              </a:rPr>
              <a:t>issue</a:t>
            </a:r>
            <a:r>
              <a:rPr lang="hu-HU" dirty="0">
                <a:latin typeface="+mn-lt"/>
              </a:rPr>
              <a:t>d</a:t>
            </a:r>
            <a:r>
              <a:rPr lang="en-US" dirty="0">
                <a:latin typeface="+mn-lt"/>
              </a:rPr>
              <a:t> to households and (20%)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to</a:t>
            </a:r>
            <a:r>
              <a:rPr lang="hu-HU" dirty="0">
                <a:latin typeface="+mn-lt"/>
              </a:rPr>
              <a:t> </a:t>
            </a:r>
            <a:r>
              <a:rPr lang="en-US" dirty="0">
                <a:latin typeface="+mn-lt"/>
              </a:rPr>
              <a:t>commercial banks. The reserve ratio is 8% and can </a:t>
            </a:r>
            <a:r>
              <a:rPr lang="hu-HU" dirty="0" err="1">
                <a:latin typeface="+mn-lt"/>
              </a:rPr>
              <a:t>never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drop</a:t>
            </a:r>
            <a:r>
              <a:rPr lang="hu-HU" dirty="0">
                <a:latin typeface="+mn-lt"/>
              </a:rPr>
              <a:t> </a:t>
            </a:r>
            <a:r>
              <a:rPr lang="en-US" dirty="0">
                <a:latin typeface="+mn-lt"/>
              </a:rPr>
              <a:t>below this </a:t>
            </a:r>
            <a:r>
              <a:rPr lang="hu-HU" dirty="0" err="1">
                <a:latin typeface="+mn-lt"/>
              </a:rPr>
              <a:t>level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without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causing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banking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system’s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disfunctioning</a:t>
            </a:r>
            <a:r>
              <a:rPr lang="en-US" dirty="0">
                <a:latin typeface="+mn-lt"/>
              </a:rPr>
              <a:t>. Register the events (</a:t>
            </a:r>
            <a:r>
              <a:rPr lang="en-US" b="1" u="sng" dirty="0">
                <a:latin typeface="+mn-lt"/>
              </a:rPr>
              <a:t>variations: + increase; - decrease</a:t>
            </a:r>
            <a:r>
              <a:rPr lang="en-US" dirty="0">
                <a:latin typeface="+mn-lt"/>
              </a:rPr>
              <a:t>) (item name and amount) in accounts!</a:t>
            </a:r>
            <a:endParaRPr lang="hu-HU" dirty="0">
              <a:latin typeface="+mn-lt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+mn-lt"/>
              </a:rPr>
              <a:t>Emission of treasury bonds</a:t>
            </a:r>
            <a:r>
              <a:rPr lang="hu-HU" dirty="0">
                <a:latin typeface="+mn-lt"/>
              </a:rPr>
              <a:t> 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hu-HU" i="1" u="sng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similar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bank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transfers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hu-HU" dirty="0">
              <a:latin typeface="+mn-lt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+mn-lt"/>
              </a:rPr>
              <a:t>Treasury spends</a:t>
            </a:r>
            <a:endParaRPr lang="hu-HU" dirty="0">
              <a:latin typeface="+mn-lt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+mn-lt"/>
              </a:rPr>
              <a:t>Commercial banks reimburse their debts</a:t>
            </a:r>
            <a:endParaRPr lang="hu-HU" dirty="0">
              <a:latin typeface="+mn-lt"/>
            </a:endParaRPr>
          </a:p>
        </p:txBody>
      </p:sp>
      <p:sp>
        <p:nvSpPr>
          <p:cNvPr id="37892" name="Téglalap 16">
            <a:extLst>
              <a:ext uri="{FF2B5EF4-FFF2-40B4-BE49-F238E27FC236}">
                <a16:creationId xmlns:a16="http://schemas.microsoft.com/office/drawing/2014/main" id="{5AD0A2CD-CE8A-9712-BDE1-887305347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323850"/>
            <a:ext cx="4448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500" b="1"/>
              <a:t>Exercice 2: </a:t>
            </a:r>
            <a:r>
              <a:rPr lang="hu-HU" altLang="hu-HU" sz="1800" b="1"/>
              <a:t>Modern credit money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lapértelmezett terv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Alapértelmezett terv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Alapértelmezett terv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Alapértelmezett terv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10918</TotalTime>
  <Words>1054</Words>
  <Application>Microsoft Office PowerPoint</Application>
  <PresentationFormat>Szélesvásznú</PresentationFormat>
  <Paragraphs>134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Alapértelmezett terv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KÖZGAZDASÁGTAN</dc:title>
  <dc:creator>gilanyi.zsolt</dc:creator>
  <cp:lastModifiedBy>Dr. Gilányi Zsolt</cp:lastModifiedBy>
  <cp:revision>790</cp:revision>
  <dcterms:created xsi:type="dcterms:W3CDTF">2010-08-23T07:01:59Z</dcterms:created>
  <dcterms:modified xsi:type="dcterms:W3CDTF">2025-03-05T09:30:28Z</dcterms:modified>
</cp:coreProperties>
</file>