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authors.xml" ContentType="application/vnd.ms-powerpoint.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15"/>
  </p:notesMasterIdLst>
  <p:sldIdLst>
    <p:sldId id="4756" r:id="rId2"/>
    <p:sldId id="628" r:id="rId3"/>
    <p:sldId id="571" r:id="rId4"/>
    <p:sldId id="572" r:id="rId5"/>
    <p:sldId id="537" r:id="rId6"/>
    <p:sldId id="586" r:id="rId7"/>
    <p:sldId id="599" r:id="rId8"/>
    <p:sldId id="548" r:id="rId9"/>
    <p:sldId id="549" r:id="rId10"/>
    <p:sldId id="550" r:id="rId11"/>
    <p:sldId id="551" r:id="rId12"/>
    <p:sldId id="623" r:id="rId13"/>
    <p:sldId id="624" r:id="rId14"/>
  </p:sldIdLst>
  <p:sldSz cx="9144000" cy="6858000" type="screen4x3"/>
  <p:notesSz cx="7104063" cy="10234613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1D5ADD2-4E76-D52D-7527-9A1C2B34AAB3}" name="Zoltan Hornak" initials="ZH" userId="Zoltan Hornak" providerId="None"/>
  <p188:author id="{1F9BAADE-8CA1-7147-9EDB-1A99EA7EB873}" name="László Bacsárdi" initials="LB" userId="360db2889790324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6" autoAdjust="0"/>
    <p:restoredTop sz="88788" autoAdjust="0"/>
  </p:normalViewPr>
  <p:slideViewPr>
    <p:cSldViewPr showGuides="1">
      <p:cViewPr varScale="1">
        <p:scale>
          <a:sx n="75" d="100"/>
          <a:sy n="75" d="100"/>
        </p:scale>
        <p:origin x="168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929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8E7D5CB-EB59-48E3-85F1-71E0AB26EFA3}" type="datetimeFigureOut">
              <a:rPr lang="hu-HU" smtClean="0"/>
              <a:t>2025. 02. 26.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49913D1B-71A4-43A4-A104-DAF76C96649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4662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77826-B044-0948-AC2D-168CF3D2B52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175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77826-B044-0948-AC2D-168CF3D2B52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423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77826-B044-0948-AC2D-168CF3D2B52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777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77826-B044-0948-AC2D-168CF3D2B52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24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77826-B044-0948-AC2D-168CF3D2B52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24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77826-B044-0948-AC2D-168CF3D2B52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719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77826-B044-0948-AC2D-168CF3D2B52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718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12700"/>
            <a:ext cx="9169400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8748713" y="574675"/>
            <a:ext cx="407987" cy="1674813"/>
          </a:xfrm>
          <a:prstGeom prst="rect">
            <a:avLst/>
          </a:prstGeom>
          <a:solidFill>
            <a:srgbClr val="8718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7" name="Straight Connector 16"/>
          <p:cNvCxnSpPr/>
          <p:nvPr userDrawn="1"/>
        </p:nvCxnSpPr>
        <p:spPr>
          <a:xfrm flipV="1">
            <a:off x="776288" y="2913063"/>
            <a:ext cx="7972425" cy="3175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776288" y="3082925"/>
            <a:ext cx="6553200" cy="93113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800" b="1">
                <a:solidFill>
                  <a:srgbClr val="B4102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hu-HU" dirty="0"/>
              <a:t>THE TITLE OF THE PRESENTATION EVEN IN TWO LINES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776288" y="4203088"/>
            <a:ext cx="6553200" cy="971550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200">
                <a:solidFill>
                  <a:srgbClr val="777679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hu-HU" dirty="0"/>
              <a:t>The </a:t>
            </a:r>
            <a:r>
              <a:rPr lang="hu-HU" dirty="0" err="1"/>
              <a:t>subtitle</a:t>
            </a:r>
            <a:r>
              <a:rPr lang="hu-HU" dirty="0"/>
              <a:t> and </a:t>
            </a:r>
            <a:r>
              <a:rPr lang="hu-HU" dirty="0" err="1"/>
              <a:t>brief</a:t>
            </a:r>
            <a:r>
              <a:rPr lang="hu-HU" dirty="0"/>
              <a:t> </a:t>
            </a:r>
            <a:r>
              <a:rPr lang="hu-HU" dirty="0" err="1"/>
              <a:t>description</a:t>
            </a:r>
            <a:endParaRPr lang="hu-HU" dirty="0"/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18" hasCustomPrompt="1"/>
          </p:nvPr>
        </p:nvSpPr>
        <p:spPr>
          <a:xfrm>
            <a:off x="776288" y="5316023"/>
            <a:ext cx="6553200" cy="3683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1">
                <a:solidFill>
                  <a:srgbClr val="871829"/>
                </a:solidFill>
              </a:defRPr>
            </a:lvl1pPr>
          </a:lstStyle>
          <a:p>
            <a:pPr lvl="0"/>
            <a:r>
              <a:rPr lang="hu-HU" dirty="0"/>
              <a:t>The </a:t>
            </a:r>
            <a:r>
              <a:rPr lang="hu-HU" dirty="0" err="1"/>
              <a:t>subtitle</a:t>
            </a:r>
            <a:r>
              <a:rPr lang="hu-HU" dirty="0"/>
              <a:t> and </a:t>
            </a:r>
            <a:r>
              <a:rPr lang="hu-HU" dirty="0" err="1"/>
              <a:t>brief</a:t>
            </a:r>
            <a:r>
              <a:rPr lang="hu-HU" dirty="0"/>
              <a:t> </a:t>
            </a:r>
            <a:r>
              <a:rPr lang="hu-HU" dirty="0" err="1"/>
              <a:t>description</a:t>
            </a:r>
            <a:endParaRPr lang="hu-HU" dirty="0"/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776288" y="5778936"/>
            <a:ext cx="6553200" cy="79094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2000" b="0">
                <a:solidFill>
                  <a:srgbClr val="262626"/>
                </a:solidFill>
              </a:defRPr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/>
              <a:t>Department of Networked Systems and Services </a:t>
            </a:r>
            <a:r>
              <a:rPr lang="hu-HU" dirty="0"/>
              <a:t>mailcíme@hit.bme.hu</a:t>
            </a:r>
          </a:p>
        </p:txBody>
      </p:sp>
      <p:pic>
        <p:nvPicPr>
          <p:cNvPr id="24" name="Kép 34" descr="muegyetem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531" y="5978352"/>
            <a:ext cx="14001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6288" y="574674"/>
            <a:ext cx="5587286" cy="167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8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066267" y="95251"/>
            <a:ext cx="5785200" cy="844728"/>
          </a:xfrm>
          <a:prstGeom prst="rect">
            <a:avLst/>
          </a:prstGeom>
        </p:spPr>
        <p:txBody>
          <a:bodyPr anchor="b" anchorCtr="0"/>
          <a:lstStyle>
            <a:lvl1pPr algn="r">
              <a:defRPr sz="2600" b="1" cap="all" baseline="0">
                <a:solidFill>
                  <a:srgbClr val="871829"/>
                </a:solidFill>
              </a:defRPr>
            </a:lvl1pPr>
          </a:lstStyle>
          <a:p>
            <a:r>
              <a:rPr lang="en-US" noProof="0" dirty="0"/>
              <a:t>BIG TITLE 01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631" y="1230923"/>
            <a:ext cx="8581836" cy="5134707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accent1"/>
                </a:solidFill>
              </a:defRPr>
            </a:lvl1pPr>
            <a:lvl2pPr>
              <a:defRPr sz="2400">
                <a:solidFill>
                  <a:schemeClr val="accent1"/>
                </a:solidFill>
              </a:defRPr>
            </a:lvl2pPr>
            <a:lvl3pPr>
              <a:defRPr sz="2000">
                <a:solidFill>
                  <a:schemeClr val="accent1"/>
                </a:solidFill>
              </a:defRPr>
            </a:lvl3pPr>
            <a:lvl4pPr>
              <a:defRPr sz="1800">
                <a:solidFill>
                  <a:schemeClr val="accent1"/>
                </a:solidFill>
              </a:defRPr>
            </a:lvl4pPr>
            <a:lvl5pPr>
              <a:defRPr sz="1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084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12700"/>
            <a:ext cx="9169400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72679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-12700"/>
            <a:ext cx="9169400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Kép 34" descr="muegyete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8225" y="5872163"/>
            <a:ext cx="14001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3767138"/>
            <a:ext cx="9155113" cy="2733675"/>
          </a:xfrm>
          <a:prstGeom prst="rect">
            <a:avLst/>
          </a:prstGeom>
          <a:solidFill>
            <a:srgbClr val="8718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000" dirty="0"/>
          </a:p>
        </p:txBody>
      </p:sp>
      <p:pic>
        <p:nvPicPr>
          <p:cNvPr id="6" name="Kép 34" descr="muegyete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663" y="3109913"/>
            <a:ext cx="1400175" cy="39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7575" y="1952625"/>
            <a:ext cx="51689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07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809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 flipH="1">
            <a:off x="8980488" y="149225"/>
            <a:ext cx="174625" cy="704850"/>
          </a:xfrm>
          <a:prstGeom prst="rect">
            <a:avLst/>
          </a:prstGeom>
          <a:solidFill>
            <a:srgbClr val="8718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3" name="Rectangle 12"/>
          <p:cNvSpPr/>
          <p:nvPr/>
        </p:nvSpPr>
        <p:spPr>
          <a:xfrm>
            <a:off x="0" y="6573838"/>
            <a:ext cx="9155113" cy="290512"/>
          </a:xfrm>
          <a:prstGeom prst="rect">
            <a:avLst/>
          </a:prstGeom>
          <a:solidFill>
            <a:srgbClr val="8718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dirty="0"/>
              <a:t> © </a:t>
            </a:r>
            <a:r>
              <a:rPr lang="en-US" sz="1000" dirty="0"/>
              <a:t>Department of Networked Systems and Services </a:t>
            </a:r>
          </a:p>
        </p:txBody>
      </p:sp>
      <p:pic>
        <p:nvPicPr>
          <p:cNvPr id="1029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896938"/>
            <a:ext cx="1257300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>
          <a:xfrm flipV="1">
            <a:off x="1363663" y="1014413"/>
            <a:ext cx="7791450" cy="3175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2" name="TextBox 9"/>
          <p:cNvSpPr txBox="1">
            <a:spLocks noChangeArrowheads="1"/>
          </p:cNvSpPr>
          <p:nvPr/>
        </p:nvSpPr>
        <p:spPr bwMode="auto">
          <a:xfrm>
            <a:off x="8601393" y="6596063"/>
            <a:ext cx="3413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B5ED0D89-4142-A84B-A38A-D908094048C3}" type="slidenum">
              <a:rPr lang="en-US" sz="1000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220664" y="149225"/>
            <a:ext cx="2376032" cy="71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90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2" r:id="rId5"/>
  </p:sldLayoutIdLst>
  <p:hf hdr="0" ft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gif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6.emf"/><Relationship Id="rId7" Type="http://schemas.openxmlformats.org/officeDocument/2006/relationships/oleObject" Target="../embeddings/oleObject2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11" Type="http://schemas.openxmlformats.org/officeDocument/2006/relationships/image" Target="../media/image15.png"/><Relationship Id="rId5" Type="http://schemas.openxmlformats.org/officeDocument/2006/relationships/image" Target="../media/image340.png"/><Relationship Id="rId10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/>
          <p:cNvSpPr>
            <a:spLocks noGrp="1"/>
          </p:cNvSpPr>
          <p:nvPr>
            <p:ph type="body" sz="quarter" idx="15"/>
          </p:nvPr>
        </p:nvSpPr>
        <p:spPr>
          <a:xfrm>
            <a:off x="776288" y="3082925"/>
            <a:ext cx="7972176" cy="931132"/>
          </a:xfrm>
        </p:spPr>
        <p:txBody>
          <a:bodyPr/>
          <a:lstStyle/>
          <a:p>
            <a:r>
              <a:rPr lang="en-US" altLang="hu-HU" dirty="0">
                <a:solidFill>
                  <a:srgbClr val="AA0000"/>
                </a:solidFill>
              </a:rPr>
              <a:t>Operations on the</a:t>
            </a:r>
            <a:r>
              <a:rPr lang="hu-HU" altLang="hu-HU" dirty="0">
                <a:solidFill>
                  <a:srgbClr val="AA0000"/>
                </a:solidFill>
              </a:rPr>
              <a:t> Bloch-</a:t>
            </a:r>
            <a:r>
              <a:rPr lang="en-US" altLang="hu-HU" dirty="0">
                <a:solidFill>
                  <a:srgbClr val="AA0000"/>
                </a:solidFill>
              </a:rPr>
              <a:t>sphere</a:t>
            </a:r>
            <a:endParaRPr lang="hu-HU" altLang="hu-HU" dirty="0">
              <a:solidFill>
                <a:srgbClr val="AA0000"/>
              </a:solidFill>
            </a:endParaRPr>
          </a:p>
          <a:p>
            <a:r>
              <a:rPr lang="hu-HU" altLang="hu-HU" dirty="0">
                <a:solidFill>
                  <a:srgbClr val="AA0000"/>
                </a:solidFill>
              </a:rPr>
              <a:t>202</a:t>
            </a:r>
            <a:r>
              <a:rPr lang="en-US" altLang="hu-HU" dirty="0">
                <a:solidFill>
                  <a:srgbClr val="AA0000"/>
                </a:solidFill>
              </a:rPr>
              <a:t>5</a:t>
            </a:r>
            <a:r>
              <a:rPr lang="hu-HU" altLang="hu-HU" dirty="0">
                <a:solidFill>
                  <a:srgbClr val="AA0000"/>
                </a:solidFill>
              </a:rPr>
              <a:t>. </a:t>
            </a:r>
            <a:r>
              <a:rPr lang="en-US" altLang="hu-HU" dirty="0">
                <a:solidFill>
                  <a:srgbClr val="AA0000"/>
                </a:solidFill>
              </a:rPr>
              <a:t>02.</a:t>
            </a:r>
            <a:r>
              <a:rPr lang="hu-HU" altLang="hu-HU" dirty="0">
                <a:solidFill>
                  <a:srgbClr val="AA0000"/>
                </a:solidFill>
              </a:rPr>
              <a:t> </a:t>
            </a:r>
            <a:r>
              <a:rPr lang="en-US" altLang="hu-HU" dirty="0">
                <a:solidFill>
                  <a:srgbClr val="AA0000"/>
                </a:solidFill>
              </a:rPr>
              <a:t>19</a:t>
            </a:r>
            <a:r>
              <a:rPr lang="hu-HU" altLang="hu-HU" dirty="0">
                <a:solidFill>
                  <a:srgbClr val="AA0000"/>
                </a:solidFill>
              </a:rPr>
              <a:t>.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hu-HU" altLang="hu-HU" sz="2000" dirty="0"/>
              <a:t>202</a:t>
            </a:r>
            <a:r>
              <a:rPr lang="en-US" altLang="hu-HU" sz="2000" dirty="0"/>
              <a:t>5 spring</a:t>
            </a:r>
            <a:endParaRPr lang="hu-HU" sz="2000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quarter" idx="18"/>
          </p:nvPr>
        </p:nvSpPr>
        <p:spPr>
          <a:xfrm>
            <a:off x="776288" y="5316023"/>
            <a:ext cx="7756152" cy="368300"/>
          </a:xfrm>
        </p:spPr>
        <p:txBody>
          <a:bodyPr/>
          <a:lstStyle/>
          <a:p>
            <a:r>
              <a:rPr lang="en-US" noProof="0" dirty="0"/>
              <a:t>Balázs Solymos</a:t>
            </a:r>
            <a:endParaRPr lang="hu-HU" noProof="0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hu-HU" noProof="0" dirty="0"/>
              <a:t>BME </a:t>
            </a:r>
            <a:r>
              <a:rPr lang="en-US" noProof="0" dirty="0"/>
              <a:t>Department of Networked Systems and Services</a:t>
            </a:r>
            <a:endParaRPr lang="hu-HU" noProof="0" dirty="0"/>
          </a:p>
          <a:p>
            <a:pPr lvl="0">
              <a:lnSpc>
                <a:spcPct val="100000"/>
              </a:lnSpc>
              <a:defRPr/>
            </a:pPr>
            <a:r>
              <a:rPr lang="en-US" dirty="0" err="1"/>
              <a:t>solymosb</a:t>
            </a:r>
            <a:r>
              <a:rPr lang="hu-HU" noProof="0" dirty="0"/>
              <a:t>@hit.bme.hu</a:t>
            </a:r>
          </a:p>
        </p:txBody>
      </p:sp>
    </p:spTree>
    <p:extLst>
      <p:ext uri="{BB962C8B-B14F-4D97-AF65-F5344CB8AC3E}">
        <p14:creationId xmlns:p14="http://schemas.microsoft.com/office/powerpoint/2010/main" val="601669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Phase-gate</a:t>
            </a:r>
            <a:endParaRPr lang="hu-HU" noProof="0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36912"/>
            <a:ext cx="663892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18" y="1660600"/>
            <a:ext cx="19446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4936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Hadamard</a:t>
            </a:r>
            <a:r>
              <a:rPr lang="hu-HU" dirty="0"/>
              <a:t>-</a:t>
            </a:r>
            <a:r>
              <a:rPr lang="en-US" dirty="0"/>
              <a:t>gate</a:t>
            </a:r>
            <a:endParaRPr lang="hu-HU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9750" y="3213100"/>
            <a:ext cx="8229600" cy="21923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hu-HU" sz="2400" dirty="0">
                <a:solidFill>
                  <a:srgbClr val="234C46"/>
                </a:solidFill>
              </a:rPr>
              <a:t>Hadamard</a:t>
            </a:r>
            <a:r>
              <a:rPr lang="hu-HU" altLang="hu-HU" sz="2400" dirty="0">
                <a:solidFill>
                  <a:srgbClr val="234C46"/>
                </a:solidFill>
              </a:rPr>
              <a:t>-</a:t>
            </a:r>
            <a:r>
              <a:rPr lang="en-US" altLang="hu-HU" sz="2400" dirty="0">
                <a:solidFill>
                  <a:srgbClr val="234C46"/>
                </a:solidFill>
              </a:rPr>
              <a:t>gate is</a:t>
            </a:r>
            <a:r>
              <a:rPr lang="hu-HU" altLang="hu-HU" sz="2400" dirty="0">
                <a:solidFill>
                  <a:srgbClr val="234C46"/>
                </a:solidFill>
              </a:rPr>
              <a:t> </a:t>
            </a:r>
            <a:r>
              <a:rPr lang="hu-HU" altLang="hu-HU" sz="2400" dirty="0" err="1">
                <a:solidFill>
                  <a:srgbClr val="234C46"/>
                </a:solidFill>
              </a:rPr>
              <a:t>hermiti</a:t>
            </a:r>
            <a:r>
              <a:rPr lang="en-US" altLang="hu-HU" sz="2400" dirty="0">
                <a:solidFill>
                  <a:srgbClr val="234C46"/>
                </a:solidFill>
              </a:rPr>
              <a:t>an</a:t>
            </a:r>
            <a:r>
              <a:rPr lang="hu-HU" altLang="hu-HU" sz="2400" dirty="0">
                <a:solidFill>
                  <a:srgbClr val="234C46"/>
                </a:solidFill>
              </a:rPr>
              <a:t>:</a:t>
            </a:r>
            <a:r>
              <a:rPr lang="en-US" altLang="hu-HU" sz="2400" dirty="0">
                <a:solidFill>
                  <a:srgbClr val="234C46"/>
                </a:solidFill>
              </a:rPr>
              <a:t> 	       ,</a:t>
            </a:r>
          </a:p>
          <a:p>
            <a:r>
              <a:rPr lang="hu-HU" altLang="hu-HU" sz="2400" dirty="0">
                <a:solidFill>
                  <a:srgbClr val="234C46"/>
                </a:solidFill>
              </a:rPr>
              <a:t>továbbá</a:t>
            </a:r>
            <a:r>
              <a:rPr lang="en-US" altLang="hu-HU" sz="2400" dirty="0">
                <a:solidFill>
                  <a:srgbClr val="234C46"/>
                </a:solidFill>
              </a:rPr>
              <a:t>:</a:t>
            </a:r>
          </a:p>
          <a:p>
            <a:pPr marL="0" indent="0">
              <a:buNone/>
            </a:pPr>
            <a:endParaRPr lang="en-US" altLang="hu-HU" sz="2400" dirty="0">
              <a:solidFill>
                <a:srgbClr val="234C46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268413"/>
            <a:ext cx="744855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3284538"/>
            <a:ext cx="10572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686547"/>
            <a:ext cx="11239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2" y="1299650"/>
            <a:ext cx="19446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42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Hadamard</a:t>
            </a:r>
            <a:r>
              <a:rPr lang="hu-HU" dirty="0"/>
              <a:t>-</a:t>
            </a:r>
            <a:r>
              <a:rPr lang="en-US" dirty="0"/>
              <a:t>gate</a:t>
            </a:r>
            <a:endParaRPr lang="hu-HU" dirty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716016" y="4361656"/>
            <a:ext cx="2592387" cy="208756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u-HU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39750" y="3213100"/>
            <a:ext cx="8229600" cy="219233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hu-HU" sz="2400" dirty="0" err="1">
                <a:solidFill>
                  <a:srgbClr val="234C46"/>
                </a:solidFill>
              </a:rPr>
              <a:t>Hadamard</a:t>
            </a:r>
            <a:r>
              <a:rPr lang="hu-HU" altLang="hu-HU" sz="2400" dirty="0">
                <a:solidFill>
                  <a:srgbClr val="234C46"/>
                </a:solidFill>
              </a:rPr>
              <a:t>-kapu </a:t>
            </a:r>
            <a:r>
              <a:rPr lang="en-US" altLang="hu-HU" sz="2400" dirty="0">
                <a:solidFill>
                  <a:srgbClr val="234C46"/>
                </a:solidFill>
              </a:rPr>
              <a:t>is </a:t>
            </a:r>
            <a:r>
              <a:rPr lang="en-US" altLang="hu-HU" sz="2400" dirty="0" err="1">
                <a:solidFill>
                  <a:srgbClr val="234C46"/>
                </a:solidFill>
              </a:rPr>
              <a:t>hermitian</a:t>
            </a:r>
            <a:r>
              <a:rPr lang="hu-HU" altLang="hu-HU" sz="2400" dirty="0">
                <a:solidFill>
                  <a:srgbClr val="234C46"/>
                </a:solidFill>
              </a:rPr>
              <a:t>:</a:t>
            </a:r>
            <a:r>
              <a:rPr lang="en-US" altLang="hu-HU" sz="2400" dirty="0">
                <a:solidFill>
                  <a:srgbClr val="234C46"/>
                </a:solidFill>
              </a:rPr>
              <a:t> 	       ,</a:t>
            </a:r>
          </a:p>
          <a:p>
            <a:r>
              <a:rPr lang="en-US" altLang="hu-HU" sz="2400" dirty="0">
                <a:solidFill>
                  <a:srgbClr val="234C46"/>
                </a:solidFill>
              </a:rPr>
              <a:t>furthermore:</a:t>
            </a:r>
          </a:p>
          <a:p>
            <a:endParaRPr lang="en-US" altLang="hu-HU" sz="2400" dirty="0">
              <a:solidFill>
                <a:srgbClr val="234C46"/>
              </a:solidFill>
            </a:endParaRPr>
          </a:p>
          <a:p>
            <a:r>
              <a:rPr lang="en-US" altLang="hu-HU" sz="2400" dirty="0">
                <a:solidFill>
                  <a:srgbClr val="234C46"/>
                </a:solidFill>
              </a:rPr>
              <a:t>Worth noting</a:t>
            </a:r>
            <a:r>
              <a:rPr lang="hu-HU" altLang="hu-HU" sz="2400" dirty="0">
                <a:solidFill>
                  <a:srgbClr val="234C46"/>
                </a:solidFill>
              </a:rPr>
              <a:t>: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268413"/>
            <a:ext cx="744855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3284538"/>
            <a:ext cx="1057275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662895"/>
            <a:ext cx="11239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8891" y="4504531"/>
            <a:ext cx="23622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268413"/>
            <a:ext cx="19446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9655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u-HU" sz="2400" dirty="0"/>
              <a:t>Hadamard gate and superposition</a:t>
            </a:r>
            <a:endParaRPr lang="hu-HU" dirty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1" y="3960813"/>
            <a:ext cx="74961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3" y="1296988"/>
            <a:ext cx="236220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2022476" y="3168650"/>
            <a:ext cx="863600" cy="576263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5407026" y="2376488"/>
            <a:ext cx="863600" cy="1368425"/>
          </a:xfrm>
          <a:prstGeom prst="downArrow">
            <a:avLst>
              <a:gd name="adj1" fmla="val 50000"/>
              <a:gd name="adj2" fmla="val 39614"/>
            </a:avLst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5445224"/>
            <a:ext cx="8391525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 descr="http://94.199.180.149/html/dpi/efeladat/sz_etankonyv/editor/upload/elekt009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3409" y="1242195"/>
            <a:ext cx="2004689" cy="171830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211058"/>
            <a:ext cx="22193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464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Postulates of Quantum mechanics</a:t>
            </a:r>
            <a:endParaRPr lang="hu-HU" noProof="0"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57908" y="1424867"/>
            <a:ext cx="8507412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AA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4C4C4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C4C4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4C4C4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4C4C4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4C4C4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4C4C4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4C4C4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4C4C4C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altLang="hu-HU" kern="0" dirty="0"/>
              <a:t>1</a:t>
            </a:r>
            <a:r>
              <a:rPr lang="hu-HU" altLang="hu-HU" kern="0" dirty="0"/>
              <a:t>. </a:t>
            </a:r>
            <a:r>
              <a:rPr lang="hu-HU" altLang="hu-HU" kern="0" dirty="0" err="1"/>
              <a:t>pos</a:t>
            </a:r>
            <a:r>
              <a:rPr lang="en-US" altLang="hu-HU" kern="0" dirty="0" err="1"/>
              <a:t>tulate</a:t>
            </a:r>
            <a:r>
              <a:rPr lang="hu-HU" altLang="hu-HU" kern="0" dirty="0"/>
              <a:t>: </a:t>
            </a:r>
            <a:r>
              <a:rPr lang="en-US" altLang="hu-HU" kern="0" dirty="0">
                <a:solidFill>
                  <a:srgbClr val="333399"/>
                </a:solidFill>
              </a:rPr>
              <a:t>qubit</a:t>
            </a:r>
          </a:p>
          <a:p>
            <a:pPr lvl="1">
              <a:defRPr/>
            </a:pPr>
            <a:r>
              <a:rPr lang="hu-HU" altLang="hu-HU" kern="0" dirty="0" err="1"/>
              <a:t>Hilbert</a:t>
            </a:r>
            <a:r>
              <a:rPr lang="hu-HU" altLang="hu-HU" kern="0" dirty="0"/>
              <a:t>-</a:t>
            </a:r>
            <a:r>
              <a:rPr lang="en-US" altLang="hu-HU" kern="0" dirty="0"/>
              <a:t>space</a:t>
            </a:r>
          </a:p>
          <a:p>
            <a:pPr>
              <a:defRPr/>
            </a:pPr>
            <a:r>
              <a:rPr lang="en-US" altLang="hu-HU" kern="0" dirty="0"/>
              <a:t>2</a:t>
            </a:r>
            <a:r>
              <a:rPr lang="hu-HU" altLang="hu-HU" kern="0" dirty="0"/>
              <a:t>.</a:t>
            </a:r>
            <a:r>
              <a:rPr lang="en-US" altLang="hu-HU" kern="0" dirty="0"/>
              <a:t> </a:t>
            </a:r>
            <a:r>
              <a:rPr lang="hu-HU" altLang="hu-HU" kern="0" dirty="0" err="1"/>
              <a:t>pos</a:t>
            </a:r>
            <a:r>
              <a:rPr lang="en-US" altLang="hu-HU" kern="0" dirty="0" err="1"/>
              <a:t>tulate</a:t>
            </a:r>
            <a:r>
              <a:rPr lang="en-US" altLang="hu-HU" kern="0" dirty="0"/>
              <a:t>: </a:t>
            </a:r>
            <a:r>
              <a:rPr lang="hu-HU" altLang="hu-HU" kern="0" dirty="0">
                <a:solidFill>
                  <a:srgbClr val="333399"/>
                </a:solidFill>
              </a:rPr>
              <a:t>logi</a:t>
            </a:r>
            <a:r>
              <a:rPr lang="en-US" altLang="hu-HU" kern="0" dirty="0" err="1">
                <a:solidFill>
                  <a:srgbClr val="333399"/>
                </a:solidFill>
              </a:rPr>
              <a:t>cal</a:t>
            </a:r>
            <a:r>
              <a:rPr lang="en-US" altLang="hu-HU" kern="0" dirty="0">
                <a:solidFill>
                  <a:srgbClr val="333399"/>
                </a:solidFill>
              </a:rPr>
              <a:t> gates</a:t>
            </a:r>
          </a:p>
          <a:p>
            <a:pPr lvl="1">
              <a:defRPr/>
            </a:pPr>
            <a:r>
              <a:rPr lang="hu-HU" altLang="hu-HU" kern="0" dirty="0"/>
              <a:t>Unit</a:t>
            </a:r>
            <a:r>
              <a:rPr lang="en-US" altLang="hu-HU" kern="0" dirty="0" err="1"/>
              <a:t>ary</a:t>
            </a:r>
            <a:r>
              <a:rPr lang="en-US" altLang="hu-HU" kern="0" dirty="0"/>
              <a:t> transformation</a:t>
            </a:r>
            <a:endParaRPr lang="hu-HU" altLang="hu-HU" kern="0" dirty="0"/>
          </a:p>
          <a:p>
            <a:pPr lvl="1">
              <a:defRPr/>
            </a:pPr>
            <a:r>
              <a:rPr lang="en-US" altLang="hu-HU" kern="0" dirty="0"/>
              <a:t>Basic quantum gates</a:t>
            </a:r>
          </a:p>
          <a:p>
            <a:pPr>
              <a:defRPr/>
            </a:pPr>
            <a:r>
              <a:rPr lang="en-US" altLang="hu-HU" kern="0" dirty="0"/>
              <a:t>3</a:t>
            </a:r>
            <a:r>
              <a:rPr lang="hu-HU" altLang="hu-HU" kern="0" dirty="0"/>
              <a:t>.</a:t>
            </a:r>
            <a:r>
              <a:rPr lang="en-US" altLang="hu-HU" kern="0" dirty="0"/>
              <a:t> </a:t>
            </a:r>
            <a:r>
              <a:rPr lang="hu-HU" altLang="hu-HU" kern="0" dirty="0"/>
              <a:t>p</a:t>
            </a:r>
            <a:r>
              <a:rPr lang="en-US" altLang="hu-HU" kern="0" dirty="0" err="1"/>
              <a:t>ostulate</a:t>
            </a:r>
            <a:r>
              <a:rPr lang="en-US" altLang="hu-HU" kern="0" dirty="0"/>
              <a:t>: </a:t>
            </a:r>
            <a:r>
              <a:rPr lang="hu-HU" altLang="hu-HU" kern="0" dirty="0">
                <a:solidFill>
                  <a:srgbClr val="333399"/>
                </a:solidFill>
              </a:rPr>
              <a:t>Q/C </a:t>
            </a:r>
            <a:r>
              <a:rPr lang="en-US" altLang="hu-HU" kern="0" dirty="0">
                <a:solidFill>
                  <a:srgbClr val="333399"/>
                </a:solidFill>
              </a:rPr>
              <a:t>transformation</a:t>
            </a:r>
          </a:p>
          <a:p>
            <a:pPr lvl="1">
              <a:defRPr/>
            </a:pPr>
            <a:r>
              <a:rPr lang="hu-HU" altLang="hu-HU" kern="0" dirty="0"/>
              <a:t>M</a:t>
            </a:r>
            <a:r>
              <a:rPr lang="en-US" altLang="hu-HU" kern="0" dirty="0" err="1"/>
              <a:t>easurement</a:t>
            </a:r>
            <a:r>
              <a:rPr lang="en-US" altLang="hu-HU" kern="0" dirty="0"/>
              <a:t> statistics</a:t>
            </a:r>
          </a:p>
          <a:p>
            <a:pPr lvl="1">
              <a:defRPr/>
            </a:pPr>
            <a:r>
              <a:rPr lang="en-US" altLang="hu-HU" kern="0" dirty="0"/>
              <a:t>Post-measurement state</a:t>
            </a:r>
          </a:p>
          <a:p>
            <a:pPr>
              <a:defRPr/>
            </a:pPr>
            <a:r>
              <a:rPr lang="en-US" altLang="hu-HU" kern="0" dirty="0"/>
              <a:t>4</a:t>
            </a:r>
            <a:r>
              <a:rPr lang="hu-HU" altLang="hu-HU" kern="0" dirty="0"/>
              <a:t>.</a:t>
            </a:r>
            <a:r>
              <a:rPr lang="en-US" altLang="hu-HU" kern="0" dirty="0"/>
              <a:t> </a:t>
            </a:r>
            <a:r>
              <a:rPr lang="hu-HU" altLang="hu-HU" kern="0" dirty="0" err="1"/>
              <a:t>pos</a:t>
            </a:r>
            <a:r>
              <a:rPr lang="en-US" altLang="hu-HU" kern="0" dirty="0" err="1"/>
              <a:t>tulate</a:t>
            </a:r>
            <a:r>
              <a:rPr lang="en-US" altLang="hu-HU" kern="0" dirty="0"/>
              <a:t>: </a:t>
            </a:r>
            <a:r>
              <a:rPr lang="hu-HU" altLang="hu-HU" kern="0" dirty="0" err="1">
                <a:solidFill>
                  <a:srgbClr val="333399"/>
                </a:solidFill>
              </a:rPr>
              <a:t>regis</a:t>
            </a:r>
            <a:r>
              <a:rPr lang="en-US" altLang="hu-HU" kern="0" dirty="0" err="1">
                <a:solidFill>
                  <a:srgbClr val="333399"/>
                </a:solidFill>
              </a:rPr>
              <a:t>ters</a:t>
            </a:r>
            <a:endParaRPr lang="en-US" altLang="hu-HU" kern="0" dirty="0">
              <a:solidFill>
                <a:srgbClr val="333399"/>
              </a:solidFill>
            </a:endParaRPr>
          </a:p>
          <a:p>
            <a:pPr lvl="1">
              <a:defRPr/>
            </a:pPr>
            <a:r>
              <a:rPr lang="hu-HU" altLang="hu-HU" kern="0" dirty="0"/>
              <a:t>Ten</a:t>
            </a:r>
            <a:r>
              <a:rPr lang="en-US" altLang="hu-HU" kern="0" dirty="0" err="1"/>
              <a:t>sor</a:t>
            </a:r>
            <a:r>
              <a:rPr lang="en-US" altLang="hu-HU" kern="0" dirty="0"/>
              <a:t> product</a:t>
            </a: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070" y="1218492"/>
            <a:ext cx="2000250" cy="10953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345" y="3398130"/>
            <a:ext cx="351472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758" y="4012492"/>
            <a:ext cx="3019425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245" y="2467855"/>
            <a:ext cx="1376363" cy="738187"/>
          </a:xfrm>
          <a:prstGeom prst="rect">
            <a:avLst/>
          </a:prstGeom>
          <a:noFill/>
          <a:ln w="28575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128358" y="3428292"/>
            <a:ext cx="3886200" cy="1668463"/>
          </a:xfrm>
          <a:prstGeom prst="rect">
            <a:avLst/>
          </a:prstGeom>
          <a:noFill/>
          <a:ln w="28575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hu-HU" kern="0">
              <a:solidFill>
                <a:srgbClr val="00000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995" y="5373216"/>
            <a:ext cx="2476500" cy="86677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84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1st </a:t>
            </a:r>
            <a:r>
              <a:rPr lang="hu-HU" dirty="0" err="1"/>
              <a:t>Postulate</a:t>
            </a:r>
            <a:r>
              <a:rPr lang="hu-HU" dirty="0"/>
              <a:t> (</a:t>
            </a:r>
            <a:r>
              <a:rPr lang="hu-HU" dirty="0" err="1"/>
              <a:t>state</a:t>
            </a:r>
            <a:r>
              <a:rPr lang="hu-HU" dirty="0"/>
              <a:t> </a:t>
            </a:r>
            <a:r>
              <a:rPr lang="hu-HU" dirty="0" err="1"/>
              <a:t>space</a:t>
            </a:r>
            <a:r>
              <a:rPr lang="hu-HU" dirty="0"/>
              <a:t>)</a:t>
            </a:r>
            <a:endParaRPr lang="hu-HU" noProof="0" dirty="0"/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0"/>
          </p:nvPr>
        </p:nvSpPr>
        <p:spPr>
          <a:xfrm>
            <a:off x="281082" y="1412776"/>
            <a:ext cx="8581836" cy="4592814"/>
          </a:xfrm>
        </p:spPr>
        <p:txBody>
          <a:bodyPr/>
          <a:lstStyle/>
          <a:p>
            <a:pPr marL="0" indent="0">
              <a:buNone/>
            </a:pPr>
            <a:endParaRPr lang="en-GB" altLang="hu-HU" sz="2400" dirty="0"/>
          </a:p>
          <a:p>
            <a:pPr marL="0" indent="0">
              <a:buNone/>
            </a:pPr>
            <a:endParaRPr lang="en-GB" altLang="hu-HU" sz="2400" dirty="0"/>
          </a:p>
          <a:p>
            <a:pPr marL="0" indent="0">
              <a:buNone/>
            </a:pPr>
            <a:r>
              <a:rPr lang="en-GB" altLang="hu-HU" dirty="0"/>
              <a:t>The actual state of any closed physical system can be described by means of a so called state vector </a:t>
            </a:r>
            <a:r>
              <a:rPr lang="en-GB" altLang="hu-HU" b="1" dirty="0"/>
              <a:t>v</a:t>
            </a:r>
            <a:r>
              <a:rPr lang="en-GB" altLang="hu-HU" dirty="0"/>
              <a:t> having complex coefficients and unit length in a Hilbert space </a:t>
            </a:r>
            <a:r>
              <a:rPr lang="en-GB" altLang="hu-HU" i="1" dirty="0"/>
              <a:t>V</a:t>
            </a:r>
            <a:r>
              <a:rPr lang="en-GB" altLang="hu-HU" dirty="0"/>
              <a:t> i.e. a complex linear vector space (state space) equipped with inner product.</a:t>
            </a:r>
            <a:endParaRPr lang="hu-HU" altLang="hu-HU" dirty="0"/>
          </a:p>
        </p:txBody>
      </p:sp>
    </p:spTree>
    <p:extLst>
      <p:ext uri="{BB962C8B-B14F-4D97-AF65-F5344CB8AC3E}">
        <p14:creationId xmlns:p14="http://schemas.microsoft.com/office/powerpoint/2010/main" val="1499242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2701131"/>
            <a:ext cx="58674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qubit</a:t>
            </a:r>
            <a:endParaRPr lang="hu-HU" noProof="0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AA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4C4C4C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rgbClr val="4C4C4C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rgbClr val="4C4C4C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4C4C4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4C4C4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4C4C4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4C4C4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rgbClr val="4C4C4C"/>
                </a:solidFill>
                <a:latin typeface="+mn-lt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hu-HU" sz="2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Dirac</a:t>
            </a:r>
            <a:r>
              <a:rPr lang="hu-HU" altLang="hu-HU" kern="0" dirty="0">
                <a:solidFill>
                  <a:schemeClr val="accent1"/>
                </a:solidFill>
                <a:latin typeface="Arial"/>
              </a:rPr>
              <a:t> </a:t>
            </a:r>
            <a:r>
              <a:rPr kumimoji="0" lang="en-US" altLang="hu-HU" sz="2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‘</a:t>
            </a:r>
            <a:r>
              <a:rPr kumimoji="0" lang="en-US" altLang="hu-HU" sz="22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ket</a:t>
            </a:r>
            <a:r>
              <a:rPr kumimoji="0" lang="en-US" altLang="hu-HU" sz="2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’ </a:t>
            </a:r>
            <a:r>
              <a:rPr kumimoji="0" lang="en-US" altLang="hu-HU" sz="2200" b="0" i="0" u="none" strike="noStrike" kern="0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and</a:t>
            </a:r>
            <a:r>
              <a:rPr kumimoji="0" lang="en-US" altLang="hu-HU" sz="2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‘</a:t>
            </a:r>
            <a:r>
              <a:rPr kumimoji="0" lang="en-US" altLang="hu-HU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bra</a:t>
            </a:r>
            <a:r>
              <a:rPr kumimoji="0" lang="en-US" altLang="hu-HU" sz="2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’ </a:t>
            </a:r>
            <a:r>
              <a:rPr lang="en-US" altLang="hu-HU" kern="0" dirty="0">
                <a:solidFill>
                  <a:schemeClr val="accent1"/>
                </a:solidFill>
                <a:latin typeface="Arial"/>
              </a:rPr>
              <a:t>notation</a:t>
            </a:r>
            <a:endParaRPr kumimoji="0" lang="en-US" altLang="hu-HU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hu-HU" kern="0" dirty="0">
                <a:solidFill>
                  <a:schemeClr val="accent1"/>
                </a:solidFill>
                <a:latin typeface="Arial"/>
              </a:rPr>
              <a:t>Qubit</a:t>
            </a:r>
            <a:r>
              <a:rPr kumimoji="0" lang="en-US" altLang="hu-HU" sz="2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</a:t>
            </a:r>
            <a:r>
              <a:rPr lang="en-US" altLang="hu-HU" kern="0" dirty="0">
                <a:solidFill>
                  <a:schemeClr val="accent1"/>
                </a:solidFill>
                <a:latin typeface="Arial"/>
              </a:rPr>
              <a:t>Contains both classical states</a:t>
            </a:r>
            <a:r>
              <a:rPr lang="hu-HU" altLang="hu-HU" kern="0" dirty="0">
                <a:solidFill>
                  <a:schemeClr val="accent1"/>
                </a:solidFill>
                <a:latin typeface="Arial"/>
              </a:rPr>
              <a:t> (b</a:t>
            </a:r>
            <a:r>
              <a:rPr lang="en-US" altLang="hu-HU" kern="0" dirty="0" err="1">
                <a:solidFill>
                  <a:schemeClr val="accent1"/>
                </a:solidFill>
                <a:latin typeface="Arial"/>
              </a:rPr>
              <a:t>ase</a:t>
            </a:r>
            <a:r>
              <a:rPr lang="en-US" altLang="hu-HU" kern="0" dirty="0">
                <a:solidFill>
                  <a:schemeClr val="accent1"/>
                </a:solidFill>
                <a:latin typeface="Arial"/>
              </a:rPr>
              <a:t> states</a:t>
            </a:r>
            <a:r>
              <a:rPr lang="hu-HU" altLang="hu-HU" kern="0" dirty="0">
                <a:solidFill>
                  <a:schemeClr val="accent1"/>
                </a:solidFill>
                <a:latin typeface="Arial"/>
              </a:rPr>
              <a:t>):</a:t>
            </a:r>
            <a:r>
              <a:rPr kumimoji="0" lang="en-US" altLang="hu-HU" sz="2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s</a:t>
            </a:r>
            <a:r>
              <a:rPr lang="en-US" altLang="hu-HU" kern="0" dirty="0" err="1">
                <a:solidFill>
                  <a:schemeClr val="accent1"/>
                </a:solidFill>
                <a:latin typeface="Arial"/>
              </a:rPr>
              <a:t>uperposition</a:t>
            </a:r>
            <a:endParaRPr kumimoji="0" lang="en-US" altLang="hu-HU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hu-HU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hu-HU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hu-HU" kern="0" dirty="0">
                <a:solidFill>
                  <a:schemeClr val="accent1"/>
                </a:solidFill>
                <a:latin typeface="Arial"/>
              </a:rPr>
              <a:t>where</a:t>
            </a:r>
            <a:r>
              <a:rPr kumimoji="0" lang="en-US" altLang="hu-HU" sz="2200" b="0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hu-HU" sz="2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</a:t>
            </a:r>
            <a:r>
              <a:rPr kumimoji="0" lang="en-US" altLang="hu-HU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lang="en-US" altLang="hu-HU" kern="0" dirty="0">
                <a:solidFill>
                  <a:schemeClr val="accent1"/>
                </a:solidFill>
                <a:latin typeface="Arial"/>
              </a:rPr>
              <a:t>and</a:t>
            </a:r>
            <a:r>
              <a:rPr kumimoji="0" lang="en-US" altLang="hu-HU" sz="2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hu-HU" sz="22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</a:t>
            </a:r>
            <a:r>
              <a:rPr kumimoji="0" lang="en-US" altLang="hu-HU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lang="en-US" altLang="hu-HU" kern="0" dirty="0">
                <a:solidFill>
                  <a:schemeClr val="accent1"/>
                </a:solidFill>
                <a:latin typeface="Arial"/>
              </a:rPr>
              <a:t>are</a:t>
            </a:r>
            <a:r>
              <a:rPr lang="en-US" altLang="hu-HU" u="sng" kern="0" dirty="0">
                <a:solidFill>
                  <a:schemeClr val="accent1"/>
                </a:solidFill>
                <a:latin typeface="Arial"/>
              </a:rPr>
              <a:t> c</a:t>
            </a:r>
            <a:r>
              <a:rPr kumimoji="0" lang="hu-HU" altLang="hu-HU" sz="2200" b="0" i="0" u="sng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omplex</a:t>
            </a:r>
            <a:r>
              <a:rPr kumimoji="0" lang="hu-HU" altLang="hu-HU" sz="22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altLang="hu-HU" sz="22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probability amplitudes</a:t>
            </a:r>
            <a:r>
              <a:rPr kumimoji="0" lang="hu-HU" altLang="hu-HU" sz="22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</a:t>
            </a:r>
            <a:r>
              <a:rPr kumimoji="0" lang="en-US" altLang="hu-HU" sz="2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lang="en-US" altLang="hu-HU" kern="0" dirty="0">
                <a:solidFill>
                  <a:schemeClr val="accent1"/>
                </a:solidFill>
                <a:latin typeface="Arial"/>
              </a:rPr>
              <a:t>Their squared absolute values give the probability of a measurement result</a:t>
            </a:r>
            <a:r>
              <a:rPr kumimoji="0" lang="hu-HU" altLang="hu-HU" sz="2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hu-HU" altLang="hu-HU" sz="2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hu-HU" kern="0" dirty="0">
                <a:solidFill>
                  <a:schemeClr val="accent1"/>
                </a:solidFill>
                <a:latin typeface="Arial"/>
              </a:rPr>
              <a:t>Operations</a:t>
            </a:r>
            <a:r>
              <a:rPr kumimoji="0" lang="hu-HU" altLang="hu-HU" sz="2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</a:t>
            </a:r>
            <a:r>
              <a:rPr kumimoji="0" lang="en-US" altLang="hu-HU" sz="2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inner and outer product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hu-HU" sz="2200" b="0" i="0" u="none" strike="noStrike" kern="0" cap="none" spc="0" normalizeH="0" baseline="0" noProof="0" dirty="0">
              <a:ln>
                <a:noFill/>
              </a:ln>
              <a:solidFill>
                <a:srgbClr val="AA0000"/>
              </a:solidFill>
              <a:effectLst/>
              <a:uLnTx/>
              <a:uFillTx/>
              <a:latin typeface="Arial"/>
              <a:ea typeface="+mn-ea"/>
              <a:cs typeface="+mn-cs"/>
              <a:sym typeface="Symbol" pitchFamily="18" charset="2"/>
            </a:endParaRPr>
          </a:p>
        </p:txBody>
      </p: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298062"/>
            <a:ext cx="16954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1628775"/>
            <a:ext cx="148590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992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Bloch-</a:t>
            </a:r>
            <a:r>
              <a:rPr lang="en-US" dirty="0"/>
              <a:t>sphere</a:t>
            </a:r>
            <a:r>
              <a:rPr lang="hu-HU" dirty="0"/>
              <a:t> (1)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	</a:t>
            </a:r>
            <a:r>
              <a:rPr lang="en-US" dirty="0"/>
              <a:t>Describes a qubit:</a:t>
            </a:r>
            <a:endParaRPr lang="hu-HU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644900"/>
            <a:ext cx="694372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657475"/>
            <a:ext cx="5210175" cy="77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2781300"/>
            <a:ext cx="14668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35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Bloch-</a:t>
            </a:r>
            <a:r>
              <a:rPr lang="en-US" dirty="0"/>
              <a:t>sphere</a:t>
            </a:r>
            <a:r>
              <a:rPr lang="hu-HU" dirty="0"/>
              <a:t> (2)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36818" y="1650372"/>
          <a:ext cx="4662487" cy="479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5540654" imgH="5696102" progId="CorelDRAW.Graphic.10">
                  <p:embed/>
                </p:oleObj>
              </mc:Choice>
              <mc:Fallback>
                <p:oleObj name="CorelDRAW" r:id="rId2" imgW="5540654" imgH="5696102" progId="CorelDRAW.Graphic.10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18" y="1650372"/>
                        <a:ext cx="4662487" cy="479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23528" y="6228721"/>
            <a:ext cx="2519363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hu-HU" sz="800" dirty="0">
                <a:solidFill>
                  <a:srgbClr val="000000"/>
                </a:solidFill>
              </a:rPr>
              <a:t>Cop</a:t>
            </a:r>
            <a:r>
              <a:rPr lang="hu-HU" altLang="hu-HU" sz="800" dirty="0" err="1">
                <a:solidFill>
                  <a:srgbClr val="000000"/>
                </a:solidFill>
              </a:rPr>
              <a:t>yright</a:t>
            </a:r>
            <a:r>
              <a:rPr lang="en-US" altLang="hu-HU" sz="800" dirty="0">
                <a:solidFill>
                  <a:srgbClr val="000000"/>
                </a:solidFill>
              </a:rPr>
              <a:t>  © 2005 John Wiley &amp; Sons Ltd.</a:t>
            </a:r>
            <a:endParaRPr lang="hu-HU" altLang="hu-HU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/>
              <p:cNvSpPr txBox="1"/>
              <p:nvPr/>
            </p:nvSpPr>
            <p:spPr bwMode="auto">
              <a:xfrm>
                <a:off x="2495332" y="3774232"/>
                <a:ext cx="174150" cy="23083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r" eaLnBrk="0" hangingPunct="0">
                  <a:spcBef>
                    <a:spcPct val="20000"/>
                  </a:spcBef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500" i="1" smtClean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hu-HU" sz="1500" i="0" dirty="0">
                  <a:solidFill>
                    <a:schemeClr val="accent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Szövegdoboz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5332" y="3774232"/>
                <a:ext cx="174150" cy="230832"/>
              </a:xfrm>
              <a:prstGeom prst="rect">
                <a:avLst/>
              </a:prstGeom>
              <a:blipFill rotWithShape="0">
                <a:blip r:embed="rId5"/>
                <a:stretch>
                  <a:fillRect l="-13793" r="-689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zövegdoboz 7"/>
              <p:cNvSpPr txBox="1"/>
              <p:nvPr/>
            </p:nvSpPr>
            <p:spPr bwMode="auto">
              <a:xfrm>
                <a:off x="2493728" y="4221088"/>
                <a:ext cx="175754" cy="230832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r" eaLnBrk="0" hangingPunct="0">
                  <a:spcBef>
                    <a:spcPct val="20000"/>
                  </a:spcBef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1500" i="1" smtClean="0">
                          <a:solidFill>
                            <a:schemeClr val="accent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hu-HU" sz="1500" i="0" dirty="0">
                  <a:solidFill>
                    <a:schemeClr val="accent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Szövegdoboz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3728" y="4221088"/>
                <a:ext cx="175754" cy="230832"/>
              </a:xfrm>
              <a:prstGeom prst="rect">
                <a:avLst/>
              </a:prstGeom>
              <a:blipFill rotWithShape="0">
                <a:blip r:embed="rId6"/>
                <a:stretch>
                  <a:fillRect l="-37931" r="-31034" b="-3684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ktum 9"/>
          <p:cNvGraphicFramePr>
            <a:graphicFrameLocks noChangeAspect="1"/>
          </p:cNvGraphicFramePr>
          <p:nvPr/>
        </p:nvGraphicFramePr>
        <p:xfrm>
          <a:off x="4952940" y="1680372"/>
          <a:ext cx="1426278" cy="374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91030" imgH="254110" progId="Equation.3">
                  <p:embed/>
                </p:oleObj>
              </mc:Choice>
              <mc:Fallback>
                <p:oleObj name="Equation" r:id="rId7" imgW="991030" imgH="254110" progId="Equation.3">
                  <p:embed/>
                  <p:pic>
                    <p:nvPicPr>
                      <p:cNvPr id="10" name="Objektum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2940" y="1680372"/>
                        <a:ext cx="1426278" cy="3741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8">
            <a:extLst>
              <a:ext uri="{FF2B5EF4-FFF2-40B4-BE49-F238E27FC236}">
                <a16:creationId xmlns:a16="http://schemas.microsoft.com/office/drawing/2014/main" id="{7DA1519B-1F53-78A8-E740-DA02D1D6C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315" y="3202741"/>
            <a:ext cx="4207877" cy="37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>
            <a:extLst>
              <a:ext uri="{FF2B5EF4-FFF2-40B4-BE49-F238E27FC236}">
                <a16:creationId xmlns:a16="http://schemas.microsoft.com/office/drawing/2014/main" id="{707499B0-DD1F-62C6-5D22-CFF5C5AF3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9305" y="2088177"/>
            <a:ext cx="4237898" cy="6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AD1C24-E6A7-5D04-8245-594CF717C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4864" y="2715727"/>
            <a:ext cx="14668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297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Pauli-</a:t>
            </a:r>
            <a:r>
              <a:rPr lang="en-US" noProof="0" dirty="0"/>
              <a:t>gates</a:t>
            </a:r>
            <a:endParaRPr lang="hu-HU" noProof="0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773238"/>
            <a:ext cx="5113338" cy="179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1" y="2086589"/>
            <a:ext cx="4402137" cy="604838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buNone/>
            </a:pPr>
            <a:r>
              <a:rPr lang="en-US" altLang="hu-HU" sz="2200" dirty="0">
                <a:solidFill>
                  <a:srgbClr val="AA0000"/>
                </a:solidFill>
                <a:latin typeface="Arial"/>
                <a:ea typeface="+mn-ea"/>
                <a:cs typeface="+mn-cs"/>
              </a:rPr>
              <a:t>Pauli</a:t>
            </a:r>
            <a:r>
              <a:rPr lang="hu-HU" altLang="hu-HU" sz="2200" dirty="0">
                <a:solidFill>
                  <a:srgbClr val="AA0000"/>
                </a:solidFill>
                <a:latin typeface="Arial"/>
                <a:ea typeface="+mn-ea"/>
                <a:cs typeface="+mn-cs"/>
              </a:rPr>
              <a:t>-</a:t>
            </a:r>
            <a:r>
              <a:rPr lang="en-US" altLang="hu-HU" sz="2200" dirty="0">
                <a:solidFill>
                  <a:srgbClr val="AA0000"/>
                </a:solidFill>
                <a:latin typeface="Arial"/>
                <a:ea typeface="+mn-ea"/>
                <a:cs typeface="+mn-cs"/>
              </a:rPr>
              <a:t>X (bit-flip) gate:</a:t>
            </a:r>
            <a:endParaRPr lang="hu-HU" altLang="hu-HU" sz="2200" dirty="0">
              <a:solidFill>
                <a:srgbClr val="AA0000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484313"/>
            <a:ext cx="19446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939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Pauli-</a:t>
            </a:r>
            <a:r>
              <a:rPr lang="en-US" noProof="0" dirty="0"/>
              <a:t>gates</a:t>
            </a:r>
            <a:endParaRPr lang="hu-HU" noProof="0" dirty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573463"/>
            <a:ext cx="5648325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773238"/>
            <a:ext cx="5113338" cy="179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1" y="2086589"/>
            <a:ext cx="4402137" cy="604838"/>
          </a:xfrm>
          <a:prstGeom prst="rect">
            <a:avLst/>
          </a:prstGeom>
        </p:spPr>
        <p:txBody>
          <a:bodyPr/>
          <a:lstStyle/>
          <a:p>
            <a:pPr defTabSz="914400"/>
            <a:r>
              <a:rPr lang="en-US" altLang="hu-HU" sz="2200" dirty="0">
                <a:solidFill>
                  <a:srgbClr val="AA0000"/>
                </a:solidFill>
                <a:latin typeface="Arial"/>
                <a:ea typeface="+mn-ea"/>
                <a:cs typeface="+mn-cs"/>
              </a:rPr>
              <a:t>Pauli X (bit-flip) gate:</a:t>
            </a:r>
            <a:endParaRPr lang="hu-HU" altLang="hu-HU" sz="2200" dirty="0">
              <a:solidFill>
                <a:srgbClr val="AA0000"/>
              </a:solidFill>
              <a:latin typeface="Arial"/>
              <a:ea typeface="+mn-ea"/>
              <a:cs typeface="+mn-cs"/>
            </a:endParaRPr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484313"/>
            <a:ext cx="19446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539750" y="3933825"/>
            <a:ext cx="4402138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hu-HU" sz="2200" dirty="0">
                <a:solidFill>
                  <a:srgbClr val="AA0000"/>
                </a:solidFill>
                <a:latin typeface="Arial"/>
              </a:rPr>
              <a:t>Pauli </a:t>
            </a:r>
            <a:r>
              <a:rPr lang="en-US" altLang="hu-HU" sz="2200" i="1" dirty="0">
                <a:solidFill>
                  <a:srgbClr val="AA0000"/>
                </a:solidFill>
                <a:latin typeface="Arial"/>
              </a:rPr>
              <a:t>Z</a:t>
            </a:r>
            <a:r>
              <a:rPr lang="en-US" altLang="hu-HU" sz="2200" dirty="0">
                <a:solidFill>
                  <a:srgbClr val="AA0000"/>
                </a:solidFill>
                <a:latin typeface="Arial"/>
              </a:rPr>
              <a:t> (phase-flip) gate:</a:t>
            </a:r>
            <a:endParaRPr lang="hu-HU" altLang="hu-HU" sz="2200" dirty="0">
              <a:solidFill>
                <a:srgbClr val="AA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5643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Pauli-</a:t>
            </a:r>
            <a:r>
              <a:rPr lang="en-US" noProof="0" dirty="0"/>
              <a:t>gates</a:t>
            </a:r>
            <a:endParaRPr lang="hu-HU" noProof="0" dirty="0"/>
          </a:p>
        </p:txBody>
      </p: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57288"/>
            <a:ext cx="19446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46759"/>
            <a:ext cx="62007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11188" y="1960067"/>
            <a:ext cx="4402137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hu-HU" sz="2200" dirty="0">
                <a:solidFill>
                  <a:srgbClr val="AA0000"/>
                </a:solidFill>
                <a:latin typeface="Arial"/>
              </a:rPr>
              <a:t>Pauli </a:t>
            </a:r>
            <a:r>
              <a:rPr lang="en-US" altLang="hu-HU" sz="2200" i="1" dirty="0">
                <a:solidFill>
                  <a:srgbClr val="AA0000"/>
                </a:solidFill>
                <a:latin typeface="Arial"/>
              </a:rPr>
              <a:t>Y</a:t>
            </a:r>
            <a:r>
              <a:rPr lang="en-US" altLang="hu-HU" sz="2200" dirty="0">
                <a:solidFill>
                  <a:srgbClr val="AA0000"/>
                </a:solidFill>
                <a:latin typeface="Arial"/>
              </a:rPr>
              <a:t> (???-flip) gate:</a:t>
            </a:r>
            <a:endParaRPr lang="hu-HU" altLang="hu-HU" sz="2200" dirty="0">
              <a:solidFill>
                <a:srgbClr val="AA0000"/>
              </a:solidFill>
              <a:latin typeface="Arial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11188" y="3716338"/>
            <a:ext cx="6913562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r>
              <a:rPr lang="en-US" altLang="hu-HU" sz="2200" dirty="0">
                <a:solidFill>
                  <a:srgbClr val="AA0000"/>
                </a:solidFill>
                <a:latin typeface="Arial"/>
              </a:rPr>
              <a:t>Geometrical interpretation of  Pauli </a:t>
            </a:r>
            <a:r>
              <a:rPr lang="en-US" altLang="hu-HU" sz="2200" i="1" dirty="0">
                <a:solidFill>
                  <a:srgbClr val="AA0000"/>
                </a:solidFill>
                <a:latin typeface="Arial"/>
              </a:rPr>
              <a:t>X</a:t>
            </a:r>
            <a:r>
              <a:rPr lang="en-US" altLang="hu-HU" sz="2200" dirty="0">
                <a:solidFill>
                  <a:srgbClr val="AA0000"/>
                </a:solidFill>
                <a:latin typeface="Arial"/>
              </a:rPr>
              <a:t> gate: rotation around axis </a:t>
            </a:r>
            <a:r>
              <a:rPr lang="en-US" altLang="hu-HU" sz="2200" i="1" dirty="0">
                <a:solidFill>
                  <a:srgbClr val="AA0000"/>
                </a:solidFill>
                <a:latin typeface="Arial"/>
              </a:rPr>
              <a:t>x</a:t>
            </a:r>
            <a:r>
              <a:rPr lang="en-US" altLang="hu-HU" sz="2200" dirty="0">
                <a:solidFill>
                  <a:srgbClr val="AA0000"/>
                </a:solidFill>
                <a:latin typeface="Arial"/>
              </a:rPr>
              <a:t> in the Bloch sphere</a:t>
            </a:r>
            <a:endParaRPr lang="hu-HU" altLang="hu-HU" sz="2200" dirty="0">
              <a:solidFill>
                <a:srgbClr val="AA0000"/>
              </a:solidFill>
              <a:latin typeface="Arial"/>
            </a:endParaRPr>
          </a:p>
        </p:txBody>
      </p:sp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724400"/>
            <a:ext cx="4343400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3371662"/>
      </p:ext>
    </p:extLst>
  </p:cSld>
  <p:clrMapOvr>
    <a:masterClrMapping/>
  </p:clrMapOvr>
</p:sld>
</file>

<file path=ppt/theme/theme1.xml><?xml version="1.0" encoding="utf-8"?>
<a:theme xmlns:a="http://schemas.openxmlformats.org/drawingml/2006/main" name="2_HIT template 4 3tmpl - FIN-HU">
  <a:themeElements>
    <a:clrScheme name="MaxiMizeR">
      <a:dk1>
        <a:srgbClr val="9CBB2C"/>
      </a:dk1>
      <a:lt1>
        <a:sysClr val="window" lastClr="FFFFFF"/>
      </a:lt1>
      <a:dk2>
        <a:srgbClr val="234C46"/>
      </a:dk2>
      <a:lt2>
        <a:srgbClr val="EEECE1"/>
      </a:lt2>
      <a:accent1>
        <a:srgbClr val="0000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wrap="none"/>
      <a:lstStyle>
        <a:defPPr algn="r" eaLnBrk="0" hangingPunct="0">
          <a:spcBef>
            <a:spcPct val="20000"/>
          </a:spcBef>
          <a:buClr>
            <a:schemeClr val="tx1"/>
          </a:buClr>
          <a:defRPr sz="1500" i="0" dirty="0" smtClean="0">
            <a:solidFill>
              <a:schemeClr val="accent1">
                <a:lumMod val="75000"/>
                <a:lumOff val="25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0E5502B206E5C149B9B3591788CD820A" ma:contentTypeVersion="12" ma:contentTypeDescription="Új dokumentum létrehozása." ma:contentTypeScope="" ma:versionID="191ba02472f3fa28c0df110c2d8070b4">
  <xsd:schema xmlns:xsd="http://www.w3.org/2001/XMLSchema" xmlns:xs="http://www.w3.org/2001/XMLSchema" xmlns:p="http://schemas.microsoft.com/office/2006/metadata/properties" xmlns:ns2="fbfe2f04-12d0-4a70-a58b-f5ae0db773c8" xmlns:ns3="0f9a3004-23fb-4645-8f80-8e80da3627e9" targetNamespace="http://schemas.microsoft.com/office/2006/metadata/properties" ma:root="true" ma:fieldsID="6238d77af0b6ce381f8b8a4fb46dcc42" ns2:_="" ns3:_="">
    <xsd:import namespace="fbfe2f04-12d0-4a70-a58b-f5ae0db773c8"/>
    <xsd:import namespace="0f9a3004-23fb-4645-8f80-8e80da3627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fe2f04-12d0-4a70-a58b-f5ae0db773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Képcímkék" ma:readOnly="false" ma:fieldId="{5cf76f15-5ced-4ddc-b409-7134ff3c332f}" ma:taxonomyMulti="true" ma:sspId="01d0beb6-f273-48e7-85d4-dac867ddce3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9a3004-23fb-4645-8f80-8e80da3627e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9b78b06b-1036-4c9e-9e5f-a47ae3e1b10b}" ma:internalName="TaxCatchAll" ma:showField="CatchAllData" ma:web="0f9a3004-23fb-4645-8f80-8e80da3627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bfe2f04-12d0-4a70-a58b-f5ae0db773c8">
      <Terms xmlns="http://schemas.microsoft.com/office/infopath/2007/PartnerControls"/>
    </lcf76f155ced4ddcb4097134ff3c332f>
    <TaxCatchAll xmlns="0f9a3004-23fb-4645-8f80-8e80da3627e9" xsi:nil="true"/>
  </documentManagement>
</p:properties>
</file>

<file path=customXml/itemProps1.xml><?xml version="1.0" encoding="utf-8"?>
<ds:datastoreItem xmlns:ds="http://schemas.openxmlformats.org/officeDocument/2006/customXml" ds:itemID="{4E427003-864B-4D45-9161-250C0CDA87E7}"/>
</file>

<file path=customXml/itemProps2.xml><?xml version="1.0" encoding="utf-8"?>
<ds:datastoreItem xmlns:ds="http://schemas.openxmlformats.org/officeDocument/2006/customXml" ds:itemID="{83D6FA99-A7E2-4731-B160-D14174D5E4C7}"/>
</file>

<file path=customXml/itemProps3.xml><?xml version="1.0" encoding="utf-8"?>
<ds:datastoreItem xmlns:ds="http://schemas.openxmlformats.org/officeDocument/2006/customXml" ds:itemID="{CC506675-899D-462F-B6FA-E31B9EFC48F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13957</TotalTime>
  <Words>304</Words>
  <Application>Microsoft Office PowerPoint</Application>
  <PresentationFormat>Diavetítés a képernyőre (4:3 oldalarány)</PresentationFormat>
  <Paragraphs>61</Paragraphs>
  <Slides>13</Slides>
  <Notes>7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2</vt:i4>
      </vt:variant>
      <vt:variant>
        <vt:lpstr>Diacímek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2_HIT template 4 3tmpl - FIN-HU</vt:lpstr>
      <vt:lpstr>CorelDRAW</vt:lpstr>
      <vt:lpstr>Equation</vt:lpstr>
      <vt:lpstr>PowerPoint-bemutató</vt:lpstr>
      <vt:lpstr>Postulates of Quantum mechanics</vt:lpstr>
      <vt:lpstr>1st Postulate (state space)</vt:lpstr>
      <vt:lpstr>qubit</vt:lpstr>
      <vt:lpstr>Bloch-sphere (1)</vt:lpstr>
      <vt:lpstr>Bloch-sphere (2)</vt:lpstr>
      <vt:lpstr>Pauli-gates</vt:lpstr>
      <vt:lpstr>Pauli-gates</vt:lpstr>
      <vt:lpstr>Pauli-gates</vt:lpstr>
      <vt:lpstr>Phase-gate</vt:lpstr>
      <vt:lpstr>Hadamard-gate</vt:lpstr>
      <vt:lpstr>Hadamard-gate</vt:lpstr>
      <vt:lpstr>Hadamard gate and superposition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Communication Networks</dc:title>
  <dc:creator>bacsi</dc:creator>
  <cp:lastModifiedBy>Solymos Balázs</cp:lastModifiedBy>
  <cp:revision>392</cp:revision>
  <cp:lastPrinted>2019-03-07T12:43:03Z</cp:lastPrinted>
  <dcterms:created xsi:type="dcterms:W3CDTF">2014-01-06T13:54:09Z</dcterms:created>
  <dcterms:modified xsi:type="dcterms:W3CDTF">2025-02-26T08:25:52Z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0x0101000E5502B206E5C149B9B3591788CD820A</vt:lpwstr>
  </property>
</Properties>
</file>