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24" r:id="rId2"/>
    <p:sldId id="425" r:id="rId3"/>
    <p:sldId id="377" r:id="rId4"/>
    <p:sldId id="427" r:id="rId5"/>
    <p:sldId id="433" r:id="rId6"/>
    <p:sldId id="434" r:id="rId7"/>
    <p:sldId id="387" r:id="rId8"/>
  </p:sldIdLst>
  <p:sldSz cx="12192000" cy="6858000"/>
  <p:notesSz cx="6662738" cy="9926638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66FFCC"/>
    <a:srgbClr val="CC0099"/>
    <a:srgbClr val="F52705"/>
    <a:srgbClr val="000000"/>
    <a:srgbClr val="008080"/>
    <a:srgbClr val="CCFFFF"/>
    <a:srgbClr val="79F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86" autoAdjust="0"/>
    <p:restoredTop sz="94628" autoAdjust="0"/>
  </p:normalViewPr>
  <p:slideViewPr>
    <p:cSldViewPr>
      <p:cViewPr varScale="1">
        <p:scale>
          <a:sx n="59" d="100"/>
          <a:sy n="59" d="100"/>
        </p:scale>
        <p:origin x="132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9AB5A830-AC40-7DAB-C95F-66A9B1C2F2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CE478AE-D886-78BB-2050-62BFA9E4D1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64B5229A-975F-AC81-E355-18087E60360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D0A42659-D544-F9DA-1507-ACAD7D7EB0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115622D-CEAE-4DDF-A67F-46D383A6A35A}" type="slidenum">
              <a:rPr lang="de-DE" altLang="hu-HU"/>
              <a:pPr>
                <a:defRPr/>
              </a:pPr>
              <a:t>‹#›</a:t>
            </a:fld>
            <a:endParaRPr lang="de-DE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32597404-C6CC-0F9C-7602-C1E1B9E300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C551ACD-3969-9629-810A-15632AB197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E0FA1CE-7B2E-2D6E-2137-9723CA895A8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3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A268E74C-0E3D-D0ED-5AC5-6EFA02FD25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hu-HU" noProof="0"/>
              <a:t>Mintaszöveg szerkesztése</a:t>
            </a:r>
          </a:p>
          <a:p>
            <a:pPr lvl="1"/>
            <a:r>
              <a:rPr lang="de-DE" altLang="hu-HU" noProof="0"/>
              <a:t>Második szint</a:t>
            </a:r>
          </a:p>
          <a:p>
            <a:pPr lvl="2"/>
            <a:r>
              <a:rPr lang="de-DE" altLang="hu-HU" noProof="0"/>
              <a:t>Harmadik szint</a:t>
            </a:r>
          </a:p>
          <a:p>
            <a:pPr lvl="3"/>
            <a:r>
              <a:rPr lang="de-DE" altLang="hu-HU" noProof="0"/>
              <a:t>Negyedik szint</a:t>
            </a:r>
          </a:p>
          <a:p>
            <a:pPr lvl="4"/>
            <a:r>
              <a:rPr lang="de-DE" altLang="hu-HU" noProof="0"/>
              <a:t>Ötödik szint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64996FE5-B8FA-A536-1415-B176D3E7D9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BD9FDFBE-50AA-FC09-C53A-D83C06906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2E70291-E749-4599-9580-7F13A0544284}" type="slidenum">
              <a:rPr lang="de-DE" altLang="hu-HU"/>
              <a:pPr>
                <a:defRPr/>
              </a:pPr>
              <a:t>‹#›</a:t>
            </a:fld>
            <a:endParaRPr lang="de-DE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A63244-C0D5-4287-8CC1-7B45547EE106}" type="slidenum">
              <a:rPr lang="de-DE" altLang="hu-HU" smtClean="0"/>
              <a:pPr>
                <a:defRPr/>
              </a:pPr>
              <a:t>2</a:t>
            </a:fld>
            <a:endParaRPr lang="de-DE" altLang="hu-HU"/>
          </a:p>
        </p:txBody>
      </p:sp>
    </p:spTree>
    <p:extLst>
      <p:ext uri="{BB962C8B-B14F-4D97-AF65-F5344CB8AC3E}">
        <p14:creationId xmlns:p14="http://schemas.microsoft.com/office/powerpoint/2010/main" val="2994369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F4C11-6A7A-7CBC-005B-0328AE722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iakép helye 1">
            <a:extLst>
              <a:ext uri="{FF2B5EF4-FFF2-40B4-BE49-F238E27FC236}">
                <a16:creationId xmlns:a16="http://schemas.microsoft.com/office/drawing/2014/main" id="{8EC3ECFB-9C8D-516E-F320-DA04AE7AE3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Jegyzetek helye 2">
            <a:extLst>
              <a:ext uri="{FF2B5EF4-FFF2-40B4-BE49-F238E27FC236}">
                <a16:creationId xmlns:a16="http://schemas.microsoft.com/office/drawing/2014/main" id="{9A77844C-9801-0904-BB17-452BB4A09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8196" name="Dia számának helye 3">
            <a:extLst>
              <a:ext uri="{FF2B5EF4-FFF2-40B4-BE49-F238E27FC236}">
                <a16:creationId xmlns:a16="http://schemas.microsoft.com/office/drawing/2014/main" id="{E4BF749F-0C4E-75CF-4239-403368D75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513BFF3-DB92-40A7-A9A6-F1776D48F397}" type="slidenum">
              <a:rPr lang="de-DE" altLang="hu-HU"/>
              <a:pPr>
                <a:spcBef>
                  <a:spcPct val="0"/>
                </a:spcBef>
              </a:pPr>
              <a:t>5</a:t>
            </a:fld>
            <a:endParaRPr lang="de-DE" altLang="hu-HU"/>
          </a:p>
        </p:txBody>
      </p:sp>
    </p:spTree>
    <p:extLst>
      <p:ext uri="{BB962C8B-B14F-4D97-AF65-F5344CB8AC3E}">
        <p14:creationId xmlns:p14="http://schemas.microsoft.com/office/powerpoint/2010/main" val="3523281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C36327-45AF-CA81-905F-04B091EBC9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2D84B5-77E4-372C-5515-0A87FCF6F0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3012A7-13A5-7982-0040-F24A0B0663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6369A-1DC2-4C92-952D-641C9CB9E47C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602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92D713-CACF-D786-FAB9-538F83F997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DBDB15-B0B3-D1AB-8C05-7AA1C95737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6375AF-A1FC-B5F8-62A9-A9736744B3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B42D2-5C88-4AEE-AC76-AE7F72AE7152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442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75BC4A-665E-57AF-5140-C19C3C6464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E5DE02-EFD6-1788-6CE1-C54A99CAF7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414A33-53A7-D8B2-9FB5-224BA2B89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3934D-0BF0-41DA-B599-019D5B1D3F17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1744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Cím, 1 nagy és 2 kisebb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96F4BC2-5B0D-FF7B-7518-64D9706027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513E643-C8E1-8000-E20F-BE0FCE4A19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2C20E7E-373F-CA1A-4011-558EEB0229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34C12-B90F-418B-8EF0-86B9E9E97226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381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F9098F-F1E7-D44A-CD6F-EC09AFA6E2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33E9EE-B727-C4AA-3A04-D49121F8B5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061772-E26D-29BD-6A64-8C43FDB3AF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637B1-3CDA-4E59-B0C2-625F6F37CE61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1299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CF3702-B77D-6B3A-AF85-079C3F88E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62994F-3EB1-AA7F-73E9-BA221A11BB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1BD99F-3B43-6B99-9C19-26EDC4A869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51D0E-0137-4242-B335-03DFF7446F60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8622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15566F-A241-8AA0-286C-5B8DDD3735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0E5C38-AF09-9504-3959-CCE1E91888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62531A-573A-E65C-9D6A-83D0B9D625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17305-FC93-48D9-A2A4-10D1B8D5562E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53995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B142F-465F-CF3A-D257-40E9ED59A9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6F31-6B07-C0B1-C607-87F3D1F93D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E7223-FE1B-CAA5-7FF2-9A734E3B4D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D0DB7-F254-45E6-B7E6-17C8484BF5E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72222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61CB5E-DA5C-3553-F0EB-10C0D9E242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6B0FC6F-A0A2-6493-CA23-AB231A2A57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251B96-CCE8-40F5-DA54-4D4EDB4C40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F9B11-A06D-423C-9C67-51A807742551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2035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F7DC414-B772-040B-08E9-180B635EA8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1B8729-2B70-9757-B0A9-C939241B4C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4F0EC7-4E21-E2FD-FFC5-3CD61AB8CB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ACABB-16FE-49E1-8379-B1A220D662F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5141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89168DA-3B0D-EEF3-E0A6-9EF38ADFA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B5FD66-F255-2AF4-BA57-1B1B26EC6A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BCE629-AE61-7566-B988-0266ED358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16B13-A1E5-4881-B450-8605332358B0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9596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AF719-C002-3517-FC61-9E57A43CCE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508BB-83BA-7569-997D-CD340E9E5E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7099C-0900-2B79-A5F9-344E4C9813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7FAD3-DA72-46A8-A520-5DFC7F559FAA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7714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069BF-181B-586A-62BB-4EFBD93800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2D8EF-0ABB-9449-FB14-D89D356B33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83C6B-F187-D1CF-5254-8A6BDCA88C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C6E4D-4668-462E-9AC6-CA696B364443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182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8AE9CBE-62E7-A3DD-F7EA-DFB6676EF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580431-8B4A-0C03-3932-32270E7A3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FDF455F-F24E-949A-B574-FD6749C5E7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6CE655-65CE-0F75-CAE9-9A006EC143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F5C1F79-EEF1-3E7F-64F9-9650248A58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8210B0D-491B-4723-9377-0F063417866B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7BF17BA6-3BFB-03BF-4965-4490D3A9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F25E0-BE94-4CFB-8B1F-D2A11B6A97F7}" type="slidenum">
              <a:rPr lang="hu-HU" altLang="hu-HU" smtClean="0"/>
              <a:pPr>
                <a:defRPr/>
              </a:pPr>
              <a:t>1</a:t>
            </a:fld>
            <a:endParaRPr lang="hu-HU" alt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9C273B3-F44B-38D3-D226-127F20B65A6B}"/>
              </a:ext>
            </a:extLst>
          </p:cNvPr>
          <p:cNvSpPr txBox="1"/>
          <p:nvPr/>
        </p:nvSpPr>
        <p:spPr>
          <a:xfrm>
            <a:off x="6258892" y="620688"/>
            <a:ext cx="50642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 err="1">
                <a:effectLst/>
                <a:latin typeface="+mj-lt"/>
                <a:ea typeface="Times New Roman" panose="02020603050405020304" pitchFamily="18" charset="0"/>
              </a:rPr>
              <a:t>Logically</a:t>
            </a:r>
            <a:r>
              <a:rPr lang="hu-HU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hu-HU" sz="1600" dirty="0" err="1">
                <a:effectLst/>
                <a:latin typeface="+mj-lt"/>
                <a:ea typeface="Times New Roman" panose="02020603050405020304" pitchFamily="18" charset="0"/>
              </a:rPr>
              <a:t>there</a:t>
            </a:r>
            <a:r>
              <a:rPr lang="hu-HU" sz="1600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hu-HU" sz="1600" dirty="0">
                <a:latin typeface="+mj-lt"/>
                <a:ea typeface="Times New Roman" panose="02020603050405020304" pitchFamily="18" charset="0"/>
              </a:rPr>
              <a:t>is </a:t>
            </a:r>
            <a:r>
              <a:rPr lang="hu-HU" sz="1600" dirty="0" err="1">
                <a:latin typeface="+mj-lt"/>
                <a:ea typeface="Times New Roman" panose="02020603050405020304" pitchFamily="18" charset="0"/>
              </a:rPr>
              <a:t>only</a:t>
            </a:r>
            <a:r>
              <a:rPr lang="hu-H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hu-HU" sz="1600" dirty="0" err="1">
                <a:latin typeface="+mj-lt"/>
                <a:ea typeface="Times New Roman" panose="02020603050405020304" pitchFamily="18" charset="0"/>
              </a:rPr>
              <a:t>one</a:t>
            </a:r>
            <a:r>
              <a:rPr lang="hu-H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hu-HU" sz="1600" dirty="0" err="1">
                <a:latin typeface="+mj-lt"/>
                <a:ea typeface="Times New Roman" panose="02020603050405020304" pitchFamily="18" charset="0"/>
              </a:rPr>
              <a:t>case</a:t>
            </a:r>
            <a:r>
              <a:rPr lang="hu-H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hu-HU" sz="1600" dirty="0" err="1">
                <a:latin typeface="+mj-lt"/>
                <a:ea typeface="Times New Roman" panose="02020603050405020304" pitchFamily="18" charset="0"/>
              </a:rPr>
              <a:t>where</a:t>
            </a:r>
            <a:r>
              <a:rPr lang="hu-H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hu-HU" sz="1600" dirty="0" err="1">
                <a:latin typeface="+mj-lt"/>
                <a:ea typeface="Times New Roman" panose="02020603050405020304" pitchFamily="18" charset="0"/>
              </a:rPr>
              <a:t>we</a:t>
            </a:r>
            <a:r>
              <a:rPr lang="hu-H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hu-HU" sz="1600" dirty="0" err="1">
                <a:latin typeface="+mj-lt"/>
                <a:ea typeface="Times New Roman" panose="02020603050405020304" pitchFamily="18" charset="0"/>
              </a:rPr>
              <a:t>do</a:t>
            </a:r>
            <a:r>
              <a:rPr lang="hu-H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hu-HU" sz="1600" dirty="0" err="1">
                <a:latin typeface="+mj-lt"/>
                <a:ea typeface="Times New Roman" panose="02020603050405020304" pitchFamily="18" charset="0"/>
              </a:rPr>
              <a:t>not</a:t>
            </a:r>
            <a:r>
              <a:rPr lang="hu-H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hu-HU" sz="1600" dirty="0" err="1">
                <a:latin typeface="+mj-lt"/>
                <a:ea typeface="Times New Roman" panose="02020603050405020304" pitchFamily="18" charset="0"/>
              </a:rPr>
              <a:t>need</a:t>
            </a:r>
            <a:r>
              <a:rPr lang="hu-H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hu-HU" sz="1600" dirty="0" err="1">
                <a:latin typeface="+mj-lt"/>
                <a:ea typeface="Times New Roman" panose="02020603050405020304" pitchFamily="18" charset="0"/>
              </a:rPr>
              <a:t>to</a:t>
            </a:r>
            <a:r>
              <a:rPr lang="hu-H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hu-HU" sz="1600" dirty="0" err="1">
                <a:latin typeface="+mj-lt"/>
                <a:ea typeface="Times New Roman" panose="02020603050405020304" pitchFamily="18" charset="0"/>
              </a:rPr>
              <a:t>define</a:t>
            </a:r>
            <a:r>
              <a:rPr lang="hu-HU" sz="1600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hu-HU" sz="1600" dirty="0" err="1">
                <a:latin typeface="+mj-lt"/>
                <a:ea typeface="Times New Roman" panose="02020603050405020304" pitchFamily="18" charset="0"/>
              </a:rPr>
              <a:t>money</a:t>
            </a:r>
            <a:r>
              <a:rPr lang="en-US" sz="1600" dirty="0">
                <a:effectLst/>
                <a:latin typeface="+mj-lt"/>
                <a:ea typeface="Times New Roman" panose="02020603050405020304" pitchFamily="18" charset="0"/>
              </a:rPr>
              <a:t>: orthodox </a:t>
            </a:r>
            <a:r>
              <a:rPr lang="hu-HU" sz="1600" dirty="0" err="1">
                <a:effectLst/>
                <a:latin typeface="+mj-lt"/>
                <a:ea typeface="Times New Roman" panose="02020603050405020304" pitchFamily="18" charset="0"/>
              </a:rPr>
              <a:t>theory</a:t>
            </a:r>
            <a:r>
              <a:rPr lang="hu-HU" sz="1600" dirty="0">
                <a:effectLst/>
                <a:latin typeface="+mj-lt"/>
                <a:ea typeface="Times New Roman" panose="02020603050405020304" pitchFamily="18" charset="0"/>
              </a:rPr>
              <a:t>.</a:t>
            </a:r>
          </a:p>
          <a:p>
            <a:endParaRPr lang="hu-HU" sz="16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hu-HU" sz="1600" dirty="0" err="1">
                <a:latin typeface="+mj-lt"/>
              </a:rPr>
              <a:t>Empirically</a:t>
            </a:r>
            <a:r>
              <a:rPr lang="hu-HU" sz="1600" dirty="0">
                <a:latin typeface="+mj-lt"/>
              </a:rPr>
              <a:t>: </a:t>
            </a:r>
            <a:r>
              <a:rPr lang="hu-HU" sz="1600" dirty="0" err="1">
                <a:latin typeface="+mj-lt"/>
              </a:rPr>
              <a:t>there</a:t>
            </a:r>
            <a:r>
              <a:rPr lang="hu-HU" sz="1600" dirty="0">
                <a:latin typeface="+mj-lt"/>
              </a:rPr>
              <a:t> is </a:t>
            </a:r>
            <a:r>
              <a:rPr lang="hu-HU" sz="1600" dirty="0" err="1">
                <a:latin typeface="+mj-lt"/>
              </a:rPr>
              <a:t>money</a:t>
            </a:r>
            <a:r>
              <a:rPr lang="hu-HU" sz="1600" dirty="0">
                <a:latin typeface="+mj-lt"/>
              </a:rPr>
              <a:t> in </a:t>
            </a:r>
            <a:r>
              <a:rPr lang="hu-HU" sz="1600" dirty="0" err="1">
                <a:latin typeface="+mj-lt"/>
              </a:rPr>
              <a:t>the</a:t>
            </a:r>
            <a:r>
              <a:rPr lang="hu-HU" sz="1600" dirty="0">
                <a:latin typeface="+mj-lt"/>
              </a:rPr>
              <a:t> </a:t>
            </a:r>
            <a:r>
              <a:rPr lang="hu-HU" sz="1600" dirty="0" err="1">
                <a:latin typeface="+mj-lt"/>
              </a:rPr>
              <a:t>socio-economic</a:t>
            </a:r>
            <a:r>
              <a:rPr lang="hu-HU" sz="1600" dirty="0">
                <a:latin typeface="+mj-lt"/>
              </a:rPr>
              <a:t> </a:t>
            </a:r>
            <a:r>
              <a:rPr lang="hu-HU" sz="1600" dirty="0" err="1">
                <a:latin typeface="+mj-lt"/>
              </a:rPr>
              <a:t>system</a:t>
            </a:r>
            <a:r>
              <a:rPr lang="hu-HU" sz="1600" dirty="0">
                <a:latin typeface="+mj-lt"/>
              </a:rPr>
              <a:t> in </a:t>
            </a:r>
            <a:r>
              <a:rPr lang="hu-HU" sz="1600" dirty="0" err="1">
                <a:latin typeface="+mj-lt"/>
              </a:rPr>
              <a:t>which</a:t>
            </a:r>
            <a:r>
              <a:rPr lang="hu-HU" sz="1600" dirty="0">
                <a:latin typeface="+mj-lt"/>
              </a:rPr>
              <a:t> </a:t>
            </a:r>
            <a:r>
              <a:rPr lang="hu-HU" sz="1600" dirty="0" err="1">
                <a:latin typeface="+mj-lt"/>
              </a:rPr>
              <a:t>we</a:t>
            </a:r>
            <a:r>
              <a:rPr lang="hu-HU" sz="1600" dirty="0">
                <a:latin typeface="+mj-lt"/>
              </a:rPr>
              <a:t> </a:t>
            </a:r>
            <a:r>
              <a:rPr lang="hu-HU" sz="1600" dirty="0" err="1">
                <a:latin typeface="+mj-lt"/>
              </a:rPr>
              <a:t>live</a:t>
            </a:r>
            <a:endParaRPr lang="hu-HU" sz="1600" dirty="0">
              <a:latin typeface="+mj-lt"/>
            </a:endParaRPr>
          </a:p>
        </p:txBody>
      </p:sp>
      <p:sp>
        <p:nvSpPr>
          <p:cNvPr id="6" name="Szövegdoboz 1">
            <a:extLst>
              <a:ext uri="{FF2B5EF4-FFF2-40B4-BE49-F238E27FC236}">
                <a16:creationId xmlns:a16="http://schemas.microsoft.com/office/drawing/2014/main" id="{2FE4741D-A855-B8F7-D3E4-C93AF38A6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74" y="179348"/>
            <a:ext cx="150635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 MONEY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443752-62BA-9D31-9E9E-7491DEA34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38" y="3429000"/>
            <a:ext cx="11342687" cy="126841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pic>
        <p:nvPicPr>
          <p:cNvPr id="8" name="Picture 6" descr="D:\OKTATÁS\www_koronaportal_hu_1918_20_arany-korona_iv-karoly_kp.jpg">
            <a:extLst>
              <a:ext uri="{FF2B5EF4-FFF2-40B4-BE49-F238E27FC236}">
                <a16:creationId xmlns:a16="http://schemas.microsoft.com/office/drawing/2014/main" id="{EC6D000F-7F8E-D58B-FE41-451C06716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674925"/>
            <a:ext cx="1512019" cy="7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D:\OKTATÁS\item_cd2a522a73eb887ebdd3cb7a6ed8bfd8.jpg">
            <a:extLst>
              <a:ext uri="{FF2B5EF4-FFF2-40B4-BE49-F238E27FC236}">
                <a16:creationId xmlns:a16="http://schemas.microsoft.com/office/drawing/2014/main" id="{1840AEDC-DF7E-F391-9F85-2C8013221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387" y="3674925"/>
            <a:ext cx="1520461" cy="77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D:\OKTATÁS\1957_huszforint.jpg">
            <a:extLst>
              <a:ext uri="{FF2B5EF4-FFF2-40B4-BE49-F238E27FC236}">
                <a16:creationId xmlns:a16="http://schemas.microsoft.com/office/drawing/2014/main" id="{4784C7A7-1937-9680-F6ED-20602AB72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712" y="3391784"/>
            <a:ext cx="1467180" cy="1342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5" descr="http://ecopedia.hu/media/image/lathatatlan_penz_3.jpg">
            <a:extLst>
              <a:ext uri="{FF2B5EF4-FFF2-40B4-BE49-F238E27FC236}">
                <a16:creationId xmlns:a16="http://schemas.microsoft.com/office/drawing/2014/main" id="{EB685777-A891-60ED-AD07-523E0A7D5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56" y="3107447"/>
            <a:ext cx="2221516" cy="194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3757B6E9-ED63-166A-79BF-38E8384C5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5330849"/>
            <a:ext cx="4944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1/ </a:t>
            </a:r>
            <a:r>
              <a:rPr lang="hu-HU" altLang="hu-HU" sz="1600" dirty="0" err="1"/>
              <a:t>its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physical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from</a:t>
            </a:r>
            <a:r>
              <a:rPr lang="hu-HU" altLang="hu-HU" sz="1600" dirty="0"/>
              <a:t> </a:t>
            </a:r>
            <a:r>
              <a:rPr lang="hu-HU" altLang="hu-HU" sz="1600" dirty="0" err="1"/>
              <a:t>does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not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matter</a:t>
            </a:r>
            <a:endParaRPr lang="hu-HU" altLang="hu-HU" sz="1600" dirty="0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1E30E87F-DF38-AA76-388A-41C620A16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5733256"/>
            <a:ext cx="45847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2/ </a:t>
            </a:r>
            <a:r>
              <a:rPr lang="hu-HU" altLang="hu-HU" sz="1600" dirty="0" err="1"/>
              <a:t>it</a:t>
            </a:r>
            <a:r>
              <a:rPr lang="hu-HU" altLang="hu-HU" sz="1600" dirty="0"/>
              <a:t> has a unit (HUF, $, …)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3/ </a:t>
            </a:r>
            <a:r>
              <a:rPr lang="hu-HU" altLang="hu-HU" sz="1600" dirty="0" err="1"/>
              <a:t>it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used</a:t>
            </a:r>
            <a:r>
              <a:rPr lang="hu-HU" altLang="hu-HU" sz="1600" dirty="0"/>
              <a:t> </a:t>
            </a:r>
            <a:r>
              <a:rPr lang="hu-HU" altLang="hu-HU" sz="1600" dirty="0" err="1"/>
              <a:t>for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payment</a:t>
            </a:r>
            <a:endParaRPr lang="hu-HU" altLang="hu-HU" sz="1600" dirty="0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5503889A-2E39-5093-C86D-A686D7F40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912" y="5301208"/>
            <a:ext cx="2380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NOT PHYSICAL THING</a:t>
            </a:r>
          </a:p>
        </p:txBody>
      </p:sp>
      <p:sp>
        <p:nvSpPr>
          <p:cNvPr id="15" name="Téglalap 4">
            <a:extLst>
              <a:ext uri="{FF2B5EF4-FFF2-40B4-BE49-F238E27FC236}">
                <a16:creationId xmlns:a16="http://schemas.microsoft.com/office/drawing/2014/main" id="{1B5834F5-3642-3B49-5BC1-45447643E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627" y="5275538"/>
            <a:ext cx="1693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 dirty="0"/>
              <a:t>THEN WHAT?</a:t>
            </a:r>
            <a:endParaRPr lang="hu-HU" altLang="hu-HU" sz="1800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5FCB9433-1C0F-C85D-BFC8-3A1297660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7600" y="3788140"/>
            <a:ext cx="25495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What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are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the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common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characteristics</a:t>
            </a:r>
            <a:r>
              <a:rPr lang="hu-HU" altLang="hu-HU" sz="1600" b="1" dirty="0"/>
              <a:t>?</a:t>
            </a:r>
          </a:p>
        </p:txBody>
      </p:sp>
      <p:sp>
        <p:nvSpPr>
          <p:cNvPr id="3" name="Nyíl: lefelé mutató 2">
            <a:extLst>
              <a:ext uri="{FF2B5EF4-FFF2-40B4-BE49-F238E27FC236}">
                <a16:creationId xmlns:a16="http://schemas.microsoft.com/office/drawing/2014/main" id="{FBE8AD2C-37F8-FB18-B629-E50FFF14D6E7}"/>
              </a:ext>
            </a:extLst>
          </p:cNvPr>
          <p:cNvSpPr/>
          <p:nvPr/>
        </p:nvSpPr>
        <p:spPr>
          <a:xfrm>
            <a:off x="7536160" y="2118221"/>
            <a:ext cx="2221516" cy="6627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we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need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money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7" name="Szövegdoboz 1">
            <a:extLst>
              <a:ext uri="{FF2B5EF4-FFF2-40B4-BE49-F238E27FC236}">
                <a16:creationId xmlns:a16="http://schemas.microsoft.com/office/drawing/2014/main" id="{88C6A676-16E6-6AA3-857B-452127C7A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147" y="3072802"/>
            <a:ext cx="2347279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3.1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What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is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money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?</a:t>
            </a:r>
            <a:endParaRPr lang="hu-HU" altLang="hu-HU" sz="18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3B179B7A-480D-B5E8-7B9A-DE56006A4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2" y="422656"/>
            <a:ext cx="6289842" cy="27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2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25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2" grpId="0"/>
      <p:bldP spid="12" grpId="1"/>
      <p:bldP spid="13" grpId="0"/>
      <p:bldP spid="14" grpId="0" autoUpdateAnimBg="0"/>
      <p:bldP spid="15" grpId="0"/>
      <p:bldP spid="16" grpId="0" autoUpdateAnimBg="0"/>
      <p:bldP spid="16" grpId="1"/>
      <p:bldP spid="3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>
            <a:extLst>
              <a:ext uri="{FF2B5EF4-FFF2-40B4-BE49-F238E27FC236}">
                <a16:creationId xmlns:a16="http://schemas.microsoft.com/office/drawing/2014/main" id="{36B88E8C-C55C-FD4D-A6E1-983A9B0998F6}"/>
              </a:ext>
            </a:extLst>
          </p:cNvPr>
          <p:cNvSpPr/>
          <p:nvPr/>
        </p:nvSpPr>
        <p:spPr>
          <a:xfrm>
            <a:off x="767408" y="289631"/>
            <a:ext cx="8856984" cy="1691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11" name="Picture 2" descr="D:\OKTATÁS\sakk2.jpg">
            <a:extLst>
              <a:ext uri="{FF2B5EF4-FFF2-40B4-BE49-F238E27FC236}">
                <a16:creationId xmlns:a16="http://schemas.microsoft.com/office/drawing/2014/main" id="{4FA3BF05-1203-0B05-0502-DB08934E8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794043"/>
            <a:ext cx="1762815" cy="1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zövegdoboz 13">
            <a:extLst>
              <a:ext uri="{FF2B5EF4-FFF2-40B4-BE49-F238E27FC236}">
                <a16:creationId xmlns:a16="http://schemas.microsoft.com/office/drawing/2014/main" id="{3918BF7A-C13E-DD0A-47E0-A242664C4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871" y="289631"/>
            <a:ext cx="15827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An </a:t>
            </a:r>
            <a:r>
              <a:rPr lang="hu-HU" altLang="hu-HU" sz="1800" dirty="0" err="1"/>
              <a:t>analogy</a:t>
            </a:r>
            <a:endParaRPr lang="hu-HU" altLang="hu-HU" sz="1800" dirty="0"/>
          </a:p>
        </p:txBody>
      </p:sp>
      <p:sp>
        <p:nvSpPr>
          <p:cNvPr id="2" name="Ellipszis 1">
            <a:extLst>
              <a:ext uri="{FF2B5EF4-FFF2-40B4-BE49-F238E27FC236}">
                <a16:creationId xmlns:a16="http://schemas.microsoft.com/office/drawing/2014/main" id="{CD418B77-F386-89D8-F66D-2BFE4E0DD46E}"/>
              </a:ext>
            </a:extLst>
          </p:cNvPr>
          <p:cNvSpPr/>
          <p:nvPr/>
        </p:nvSpPr>
        <p:spPr>
          <a:xfrm>
            <a:off x="1919536" y="1074440"/>
            <a:ext cx="547688" cy="9144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10457F09-A83E-9717-05E4-DA821727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837" y="1019880"/>
            <a:ext cx="6552539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hu-HU" altLang="hu-HU" sz="1600" dirty="0"/>
              <a:t>1/ </a:t>
            </a:r>
            <a:r>
              <a:rPr lang="hu-HU" altLang="hu-HU" sz="1600" dirty="0" err="1"/>
              <a:t>Without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rules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chess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it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impossible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interpret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rook</a:t>
            </a:r>
            <a:r>
              <a:rPr lang="hu-HU" altLang="hu-HU" sz="1600" dirty="0"/>
              <a:t>! 2/ </a:t>
            </a:r>
            <a:r>
              <a:rPr lang="hu-HU" altLang="hu-HU" sz="1600" dirty="0" err="1"/>
              <a:t>What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makes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rook</a:t>
            </a:r>
            <a:r>
              <a:rPr lang="hu-HU" altLang="hu-HU" sz="1600" dirty="0"/>
              <a:t> </a:t>
            </a:r>
            <a:r>
              <a:rPr lang="hu-HU" altLang="hu-HU" sz="1600" dirty="0" err="1"/>
              <a:t>different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from</a:t>
            </a:r>
            <a:r>
              <a:rPr lang="hu-HU" altLang="hu-HU" sz="1600" dirty="0"/>
              <a:t> </a:t>
            </a:r>
            <a:r>
              <a:rPr lang="hu-HU" altLang="hu-HU" sz="1600" dirty="0" err="1"/>
              <a:t>other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pieces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chess</a:t>
            </a:r>
            <a:r>
              <a:rPr lang="hu-HU" altLang="hu-HU" sz="1600" dirty="0"/>
              <a:t>?</a:t>
            </a:r>
          </a:p>
        </p:txBody>
      </p:sp>
      <p:sp>
        <p:nvSpPr>
          <p:cNvPr id="32784" name="Dia számának helye 3">
            <a:extLst>
              <a:ext uri="{FF2B5EF4-FFF2-40B4-BE49-F238E27FC236}">
                <a16:creationId xmlns:a16="http://schemas.microsoft.com/office/drawing/2014/main" id="{A28D987F-36EA-9045-C92F-7CE515A3C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1113" y="6008688"/>
            <a:ext cx="5715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0C6223-BEE9-4406-AB59-74D73D0A4669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hu-HU" altLang="hu-HU" sz="1400"/>
          </a:p>
        </p:txBody>
      </p:sp>
      <p:sp>
        <p:nvSpPr>
          <p:cNvPr id="7187" name="Téglalap 3">
            <a:extLst>
              <a:ext uri="{FF2B5EF4-FFF2-40B4-BE49-F238E27FC236}">
                <a16:creationId xmlns:a16="http://schemas.microsoft.com/office/drawing/2014/main" id="{186DEF82-173F-5938-44D0-AA43DF0F1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698" y="373062"/>
            <a:ext cx="16594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 err="1"/>
              <a:t>What</a:t>
            </a:r>
            <a:r>
              <a:rPr lang="hu-HU" altLang="hu-HU" sz="1800" dirty="0"/>
              <a:t> is </a:t>
            </a:r>
            <a:r>
              <a:rPr lang="hu-HU" altLang="hu-HU" sz="1800" dirty="0" err="1"/>
              <a:t>rook</a:t>
            </a:r>
            <a:r>
              <a:rPr lang="hu-HU" altLang="hu-HU" sz="1800" dirty="0"/>
              <a:t>? </a:t>
            </a: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945B95CA-F3FC-8D37-CC94-F38202F21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64" y="2420888"/>
            <a:ext cx="11424592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600" b="1" dirty="0" err="1">
                <a:solidFill>
                  <a:srgbClr val="0000FF"/>
                </a:solidFill>
              </a:rPr>
              <a:t>Payment</a:t>
            </a:r>
            <a:r>
              <a:rPr lang="hu-HU" altLang="hu-HU" sz="1600" b="1" dirty="0">
                <a:solidFill>
                  <a:srgbClr val="0000FF"/>
                </a:solidFill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</a:rPr>
              <a:t>system</a:t>
            </a:r>
            <a:r>
              <a:rPr lang="hu-HU" altLang="hu-HU" sz="1600" dirty="0"/>
              <a:t>: </a:t>
            </a:r>
            <a:r>
              <a:rPr lang="en-US" altLang="hu-HU" sz="1600" dirty="0"/>
              <a:t>social rules governing the creation and termination of contractual obligations (contractual relationship relating to wealth)</a:t>
            </a:r>
            <a:endParaRPr lang="hu-HU" altLang="hu-HU" sz="1600" dirty="0"/>
          </a:p>
        </p:txBody>
      </p:sp>
      <p:sp>
        <p:nvSpPr>
          <p:cNvPr id="7190" name="Szövegdoboz 1">
            <a:extLst>
              <a:ext uri="{FF2B5EF4-FFF2-40B4-BE49-F238E27FC236}">
                <a16:creationId xmlns:a16="http://schemas.microsoft.com/office/drawing/2014/main" id="{C4245C5B-D899-4A2B-AAFC-296C6B77E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781" y="2096204"/>
            <a:ext cx="46934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 </a:t>
            </a:r>
            <a:r>
              <a:rPr lang="hu-HU" altLang="hu-HU" sz="1600" dirty="0"/>
              <a:t>1/ The</a:t>
            </a:r>
            <a:r>
              <a:rPr lang="en-US" altLang="hu-HU" sz="1600" dirty="0"/>
              <a:t> set of rules where money makes sense</a:t>
            </a:r>
            <a:r>
              <a:rPr lang="hu-HU" altLang="hu-HU" sz="1600" dirty="0"/>
              <a:t>:</a:t>
            </a:r>
          </a:p>
        </p:txBody>
      </p:sp>
      <p:sp>
        <p:nvSpPr>
          <p:cNvPr id="30" name="Téglalap 4">
            <a:extLst>
              <a:ext uri="{FF2B5EF4-FFF2-40B4-BE49-F238E27FC236}">
                <a16:creationId xmlns:a16="http://schemas.microsoft.com/office/drawing/2014/main" id="{AB082F36-4C37-9EFB-6FAD-0D4F9B24C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3738518"/>
            <a:ext cx="8856984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>
                <a:solidFill>
                  <a:srgbClr val="0000FF"/>
                </a:solidFill>
              </a:rPr>
              <a:t>Money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any</a:t>
            </a:r>
            <a:r>
              <a:rPr lang="hu-HU" altLang="hu-HU" sz="1600" dirty="0"/>
              <a:t> </a:t>
            </a:r>
            <a:r>
              <a:rPr lang="hu-HU" altLang="hu-HU" sz="1600" i="1" dirty="0" err="1"/>
              <a:t>financial</a:t>
            </a:r>
            <a:r>
              <a:rPr lang="hu-HU" altLang="hu-HU" sz="1600" i="1" dirty="0"/>
              <a:t> </a:t>
            </a:r>
            <a:r>
              <a:rPr lang="hu-HU" altLang="hu-HU" sz="1600" i="1" dirty="0" err="1"/>
              <a:t>assets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with</a:t>
            </a:r>
            <a:r>
              <a:rPr lang="hu-HU" altLang="hu-HU" sz="1600" dirty="0"/>
              <a:t> </a:t>
            </a:r>
            <a:r>
              <a:rPr lang="hu-HU" altLang="hu-HU" sz="1600" dirty="0" err="1"/>
              <a:t>wich</a:t>
            </a:r>
            <a:r>
              <a:rPr lang="hu-HU" altLang="hu-HU" sz="1600" dirty="0"/>
              <a:t> </a:t>
            </a:r>
            <a:r>
              <a:rPr lang="hu-HU" altLang="hu-HU" sz="1600" dirty="0" err="1"/>
              <a:t>one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can</a:t>
            </a:r>
            <a:r>
              <a:rPr lang="hu-HU" altLang="hu-HU" sz="1600" dirty="0"/>
              <a:t> </a:t>
            </a:r>
            <a:r>
              <a:rPr lang="hu-HU" altLang="hu-HU" sz="1600" i="1" dirty="0" err="1"/>
              <a:t>pay</a:t>
            </a:r>
            <a:r>
              <a:rPr lang="hu-HU" altLang="hu-HU" sz="1600" i="1" dirty="0"/>
              <a:t> </a:t>
            </a:r>
            <a:r>
              <a:rPr lang="hu-HU" altLang="hu-HU" sz="1600" i="1" dirty="0" err="1"/>
              <a:t>all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her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debts</a:t>
            </a:r>
            <a:r>
              <a:rPr lang="hu-HU" altLang="hu-HU" sz="1600" dirty="0"/>
              <a:t>.</a:t>
            </a:r>
          </a:p>
        </p:txBody>
      </p:sp>
      <p:sp>
        <p:nvSpPr>
          <p:cNvPr id="7192" name="Szövegdoboz 1">
            <a:extLst>
              <a:ext uri="{FF2B5EF4-FFF2-40B4-BE49-F238E27FC236}">
                <a16:creationId xmlns:a16="http://schemas.microsoft.com/office/drawing/2014/main" id="{B0AA6B93-A943-7F6D-E1DD-CAA34A44C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628" y="3419708"/>
            <a:ext cx="86538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 </a:t>
            </a:r>
            <a:r>
              <a:rPr lang="hu-HU" altLang="hu-HU" sz="1800" dirty="0"/>
              <a:t>2/ </a:t>
            </a:r>
            <a:r>
              <a:rPr lang="hu-HU" altLang="hu-HU" sz="1600" dirty="0" err="1"/>
              <a:t>What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makes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difference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between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money</a:t>
            </a:r>
            <a:r>
              <a:rPr lang="hu-HU" altLang="hu-HU" sz="1600" dirty="0"/>
              <a:t> and </a:t>
            </a:r>
            <a:r>
              <a:rPr lang="hu-HU" altLang="hu-HU" sz="1600" dirty="0" err="1"/>
              <a:t>other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assets</a:t>
            </a:r>
            <a:r>
              <a:rPr lang="hu-HU" altLang="hu-HU" sz="1600" dirty="0"/>
              <a:t> (</a:t>
            </a:r>
            <a:r>
              <a:rPr lang="hu-HU" altLang="hu-HU" sz="1600" dirty="0" err="1"/>
              <a:t>means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payment</a:t>
            </a:r>
            <a:r>
              <a:rPr lang="hu-HU" altLang="hu-HU" sz="1600" dirty="0"/>
              <a:t>)</a:t>
            </a:r>
          </a:p>
        </p:txBody>
      </p:sp>
      <p:sp>
        <p:nvSpPr>
          <p:cNvPr id="34" name="Téglalap 4">
            <a:extLst>
              <a:ext uri="{FF2B5EF4-FFF2-40B4-BE49-F238E27FC236}">
                <a16:creationId xmlns:a16="http://schemas.microsoft.com/office/drawing/2014/main" id="{F99EB4D2-E79C-D88A-8ACB-1EDDF4ABC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20" y="4170983"/>
            <a:ext cx="856773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 err="1">
                <a:solidFill>
                  <a:srgbClr val="0000FF"/>
                </a:solidFill>
              </a:rPr>
              <a:t>high</a:t>
            </a:r>
            <a:r>
              <a:rPr lang="hu-HU" altLang="hu-HU" sz="1600" b="1" dirty="0">
                <a:solidFill>
                  <a:srgbClr val="0000FF"/>
                </a:solidFill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</a:rPr>
              <a:t>powered</a:t>
            </a:r>
            <a:r>
              <a:rPr lang="hu-HU" altLang="hu-HU" sz="1600" b="1" dirty="0">
                <a:solidFill>
                  <a:srgbClr val="0000FF"/>
                </a:solidFill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</a:rPr>
              <a:t>money</a:t>
            </a:r>
            <a:r>
              <a:rPr lang="hu-HU" altLang="hu-HU" sz="1600" dirty="0"/>
              <a:t>: </a:t>
            </a:r>
            <a:r>
              <a:rPr lang="hu-HU" altLang="hu-HU" sz="1600" dirty="0" err="1"/>
              <a:t>money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that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money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for</a:t>
            </a:r>
            <a:r>
              <a:rPr lang="hu-HU" altLang="hu-HU" sz="1600" dirty="0"/>
              <a:t> </a:t>
            </a:r>
            <a:r>
              <a:rPr lang="hu-HU" altLang="hu-HU" sz="1600" i="1" dirty="0" err="1"/>
              <a:t>all</a:t>
            </a:r>
            <a:r>
              <a:rPr lang="hu-HU" altLang="hu-HU" sz="1600" i="1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economic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agents</a:t>
            </a:r>
            <a:endParaRPr lang="hu-HU" altLang="hu-HU" sz="1600" dirty="0"/>
          </a:p>
        </p:txBody>
      </p:sp>
      <p:sp>
        <p:nvSpPr>
          <p:cNvPr id="35" name="Téglalap 4">
            <a:extLst>
              <a:ext uri="{FF2B5EF4-FFF2-40B4-BE49-F238E27FC236}">
                <a16:creationId xmlns:a16="http://schemas.microsoft.com/office/drawing/2014/main" id="{5C211A2F-337C-E19C-5862-7DC022410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4509120"/>
            <a:ext cx="6240463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hu-HU" altLang="hu-HU" sz="1600" dirty="0"/>
              <a:t> </a:t>
            </a:r>
            <a:r>
              <a:rPr lang="hu-HU" altLang="hu-HU" sz="1600" b="1" dirty="0" err="1">
                <a:solidFill>
                  <a:srgbClr val="0000FF"/>
                </a:solidFill>
              </a:rPr>
              <a:t>monetary</a:t>
            </a:r>
            <a:r>
              <a:rPr lang="hu-HU" altLang="hu-HU" sz="1600" b="1" dirty="0">
                <a:solidFill>
                  <a:srgbClr val="0000FF"/>
                </a:solidFill>
              </a:rPr>
              <a:t> </a:t>
            </a:r>
            <a:r>
              <a:rPr lang="hu-HU" altLang="hu-HU" sz="1600" b="1" dirty="0" err="1">
                <a:solidFill>
                  <a:srgbClr val="0000FF"/>
                </a:solidFill>
              </a:rPr>
              <a:t>system</a:t>
            </a:r>
            <a:r>
              <a:rPr lang="hu-HU" altLang="hu-HU" sz="1600" b="1" dirty="0">
                <a:solidFill>
                  <a:srgbClr val="0000FF"/>
                </a:solidFill>
              </a:rPr>
              <a:t>: </a:t>
            </a:r>
            <a:r>
              <a:rPr lang="hu-HU" altLang="hu-HU" sz="1600" dirty="0" err="1"/>
              <a:t>payment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system</a:t>
            </a:r>
            <a:r>
              <a:rPr lang="hu-HU" altLang="hu-HU" sz="1600" dirty="0"/>
              <a:t> </a:t>
            </a:r>
            <a:r>
              <a:rPr lang="hu-HU" altLang="hu-HU" sz="1600" dirty="0" err="1"/>
              <a:t>with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money</a:t>
            </a:r>
            <a:endParaRPr lang="hu-HU" altLang="hu-HU" sz="1600" dirty="0"/>
          </a:p>
        </p:txBody>
      </p:sp>
      <p:sp>
        <p:nvSpPr>
          <p:cNvPr id="5" name="Szövegdoboz 1">
            <a:extLst>
              <a:ext uri="{FF2B5EF4-FFF2-40B4-BE49-F238E27FC236}">
                <a16:creationId xmlns:a16="http://schemas.microsoft.com/office/drawing/2014/main" id="{A9BC08E4-5064-FE19-6E21-02E747283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44" y="115888"/>
            <a:ext cx="50405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3.1 </a:t>
            </a:r>
            <a:endParaRPr lang="hu-HU" altLang="hu-HU" sz="18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D1C549C-7190-5175-2B00-1E0665344FB2}"/>
              </a:ext>
            </a:extLst>
          </p:cNvPr>
          <p:cNvSpPr txBox="1"/>
          <p:nvPr/>
        </p:nvSpPr>
        <p:spPr>
          <a:xfrm>
            <a:off x="585614" y="2983432"/>
            <a:ext cx="9542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 err="1">
                <a:solidFill>
                  <a:srgbClr val="0000FF"/>
                </a:solidFill>
              </a:rPr>
              <a:t>Pay</a:t>
            </a:r>
            <a:r>
              <a:rPr lang="hu-HU" altLang="hu-HU" sz="1800" dirty="0"/>
              <a:t>: </a:t>
            </a:r>
            <a:r>
              <a:rPr lang="hu-HU" altLang="hu-HU" sz="1600" dirty="0" err="1"/>
              <a:t>terminate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this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contractual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obligation</a:t>
            </a:r>
            <a:r>
              <a:rPr lang="hu-HU" altLang="hu-HU" sz="1800" dirty="0"/>
              <a:t>. In </a:t>
            </a:r>
            <a:r>
              <a:rPr lang="hu-HU" altLang="hu-HU" sz="1800" dirty="0" err="1"/>
              <a:t>conrete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terms</a:t>
            </a:r>
            <a:r>
              <a:rPr lang="hu-HU" altLang="hu-HU" sz="1800" dirty="0"/>
              <a:t>: - </a:t>
            </a:r>
            <a:r>
              <a:rPr lang="hu-HU" altLang="hu-HU" sz="1800" dirty="0" err="1"/>
              <a:t>honour</a:t>
            </a:r>
            <a:r>
              <a:rPr lang="hu-HU" altLang="hu-HU" sz="1800" dirty="0"/>
              <a:t> a </a:t>
            </a:r>
            <a:r>
              <a:rPr lang="hu-HU" altLang="hu-HU" sz="1800" dirty="0" err="1"/>
              <a:t>debt</a:t>
            </a:r>
            <a:r>
              <a:rPr lang="hu-HU" altLang="hu-HU" sz="1800" dirty="0"/>
              <a:t> (</a:t>
            </a:r>
            <a:r>
              <a:rPr lang="hu-HU" altLang="hu-HU" sz="1800" dirty="0" err="1"/>
              <a:t>mainstream</a:t>
            </a:r>
            <a:r>
              <a:rPr lang="hu-HU" altLang="hu-HU" sz="1800" dirty="0"/>
              <a:t>).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5986EA4-1DD9-8111-319A-726DC144A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322" y="3918693"/>
            <a:ext cx="3666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/>
              <a:t>1</a:t>
            </a:r>
          </a:p>
        </p:txBody>
      </p:sp>
      <p:sp>
        <p:nvSpPr>
          <p:cNvPr id="16" name="Szövegdoboz 16">
            <a:extLst>
              <a:ext uri="{FF2B5EF4-FFF2-40B4-BE49-F238E27FC236}">
                <a16:creationId xmlns:a16="http://schemas.microsoft.com/office/drawing/2014/main" id="{B853D675-2FA6-C02C-2980-6A45D900E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5260" y="5251103"/>
            <a:ext cx="673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hu-HU" altLang="hu-HU" sz="1600" dirty="0"/>
              <a:t> 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3E1CB8F-3A41-4505-FD7D-454EAD8AC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275" y="3900651"/>
            <a:ext cx="339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/>
              <a:t>2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5995D739-E5EC-2F4C-C0B2-B64832881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019" y="3882951"/>
            <a:ext cx="339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3</a:t>
            </a:r>
          </a:p>
        </p:txBody>
      </p:sp>
      <p:sp>
        <p:nvSpPr>
          <p:cNvPr id="20" name="Szövegdoboz 16">
            <a:extLst>
              <a:ext uri="{FF2B5EF4-FFF2-40B4-BE49-F238E27FC236}">
                <a16:creationId xmlns:a16="http://schemas.microsoft.com/office/drawing/2014/main" id="{705926AC-456F-9FD9-9C70-63183455D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4868" y="5467127"/>
            <a:ext cx="6731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hu-HU" altLang="hu-HU" sz="1600" dirty="0"/>
              <a:t> </a:t>
            </a:r>
          </a:p>
        </p:txBody>
      </p:sp>
      <p:sp>
        <p:nvSpPr>
          <p:cNvPr id="3" name="Szövegdoboz 16">
            <a:extLst>
              <a:ext uri="{FF2B5EF4-FFF2-40B4-BE49-F238E27FC236}">
                <a16:creationId xmlns:a16="http://schemas.microsoft.com/office/drawing/2014/main" id="{42F29A47-092F-6E7D-0CC3-6BAE40A66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20" y="4955882"/>
            <a:ext cx="548005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u="sng" dirty="0" err="1"/>
              <a:t>Monetary</a:t>
            </a:r>
            <a:r>
              <a:rPr lang="hu-HU" altLang="hu-HU" sz="1800" u="sng" dirty="0"/>
              <a:t> </a:t>
            </a:r>
            <a:r>
              <a:rPr lang="hu-HU" altLang="hu-HU" sz="1800" u="sng" dirty="0" err="1"/>
              <a:t>system</a:t>
            </a:r>
            <a:r>
              <a:rPr lang="hu-HU" altLang="hu-HU" sz="1800" u="sng" dirty="0"/>
              <a:t> is </a:t>
            </a:r>
            <a:r>
              <a:rPr lang="hu-HU" altLang="hu-HU" sz="1800" u="sng" dirty="0" err="1"/>
              <a:t>specified</a:t>
            </a:r>
            <a:r>
              <a:rPr lang="hu-HU" altLang="hu-HU" sz="1800" u="sng" dirty="0"/>
              <a:t> </a:t>
            </a:r>
            <a:r>
              <a:rPr lang="hu-HU" altLang="hu-HU" sz="1800" u="sng" dirty="0" err="1"/>
              <a:t>by</a:t>
            </a:r>
            <a:r>
              <a:rPr lang="hu-HU" altLang="hu-HU" sz="1800" u="sng" dirty="0"/>
              <a:t> </a:t>
            </a:r>
            <a:r>
              <a:rPr lang="hu-HU" altLang="hu-HU" sz="1800" u="sng" dirty="0" err="1"/>
              <a:t>the</a:t>
            </a:r>
            <a:r>
              <a:rPr lang="hu-HU" altLang="hu-HU" sz="1800" u="sng" dirty="0"/>
              <a:t> </a:t>
            </a:r>
            <a:r>
              <a:rPr lang="hu-HU" altLang="hu-HU" sz="1800" u="sng" dirty="0" err="1"/>
              <a:t>following</a:t>
            </a:r>
            <a:r>
              <a:rPr lang="hu-HU" altLang="hu-HU" sz="1800" u="sng" dirty="0"/>
              <a:t> </a:t>
            </a:r>
            <a:r>
              <a:rPr lang="hu-HU" altLang="hu-HU" sz="1800" u="sng" dirty="0" err="1"/>
              <a:t>rules</a:t>
            </a:r>
            <a:r>
              <a:rPr lang="hu-HU" altLang="hu-HU" sz="1800" u="sng" dirty="0"/>
              <a:t>: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hu-HU" altLang="hu-HU" sz="1600" b="1" dirty="0"/>
              <a:t> </a:t>
            </a:r>
            <a:r>
              <a:rPr lang="hu-HU" altLang="hu-HU" sz="1600" dirty="0" err="1"/>
              <a:t>Rules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on</a:t>
            </a:r>
            <a:r>
              <a:rPr lang="hu-HU" altLang="hu-HU" sz="1600" dirty="0"/>
              <a:t> </a:t>
            </a:r>
            <a:r>
              <a:rPr lang="hu-HU" altLang="hu-HU" sz="1600" b="1" dirty="0" err="1"/>
              <a:t>payment</a:t>
            </a:r>
            <a:endParaRPr lang="hu-HU" altLang="hu-HU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2. </a:t>
            </a:r>
            <a:r>
              <a:rPr lang="hu-HU" altLang="hu-HU" sz="1600" dirty="0" err="1"/>
              <a:t>Specfication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common</a:t>
            </a:r>
            <a:r>
              <a:rPr lang="hu-HU" altLang="hu-HU" sz="1600" dirty="0"/>
              <a:t> </a:t>
            </a:r>
            <a:r>
              <a:rPr lang="hu-HU" altLang="hu-HU" sz="1600" b="1" dirty="0"/>
              <a:t>unit of account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3. </a:t>
            </a:r>
            <a:r>
              <a:rPr lang="hu-HU" altLang="hu-HU" sz="1600" b="1" dirty="0" err="1"/>
              <a:t>Rules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on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money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creation</a:t>
            </a:r>
            <a:r>
              <a:rPr lang="hu-HU" altLang="hu-HU" sz="1600" dirty="0"/>
              <a:t> and (</a:t>
            </a:r>
            <a:r>
              <a:rPr lang="hu-HU" altLang="hu-HU" sz="1600" dirty="0" err="1"/>
              <a:t>destruction</a:t>
            </a:r>
            <a:r>
              <a:rPr lang="hu-HU" altLang="hu-HU" sz="16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2" grpId="0" animBg="1" autoUpdateAnimBg="0"/>
      <p:bldP spid="15" grpId="0"/>
      <p:bldP spid="7187" grpId="0"/>
      <p:bldP spid="28" grpId="0" animBg="1"/>
      <p:bldP spid="7190" grpId="0"/>
      <p:bldP spid="30" grpId="0"/>
      <p:bldP spid="7192" grpId="0"/>
      <p:bldP spid="34" grpId="0"/>
      <p:bldP spid="3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7">
            <a:extLst>
              <a:ext uri="{FF2B5EF4-FFF2-40B4-BE49-F238E27FC236}">
                <a16:creationId xmlns:a16="http://schemas.microsoft.com/office/drawing/2014/main" id="{3F6466F4-C4E9-229B-B286-9C7EBE7C9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2511425"/>
            <a:ext cx="1244600" cy="16414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hu-HU" altLang="hu-HU" sz="1400" dirty="0"/>
          </a:p>
          <a:p>
            <a:pPr algn="ctr" eaLnBrk="1" hangingPunct="1">
              <a:defRPr/>
            </a:pPr>
            <a:r>
              <a:rPr lang="hu-HU" altLang="hu-HU" sz="1400" dirty="0"/>
              <a:t>Real </a:t>
            </a:r>
            <a:r>
              <a:rPr lang="hu-HU" altLang="hu-HU" sz="1400" dirty="0" err="1"/>
              <a:t>asset</a:t>
            </a:r>
            <a:endParaRPr lang="hu-HU" altLang="hu-HU" sz="1400" dirty="0"/>
          </a:p>
        </p:txBody>
      </p:sp>
      <p:sp>
        <p:nvSpPr>
          <p:cNvPr id="26627" name="Dia számának helye 1">
            <a:extLst>
              <a:ext uri="{FF2B5EF4-FFF2-40B4-BE49-F238E27FC236}">
                <a16:creationId xmlns:a16="http://schemas.microsoft.com/office/drawing/2014/main" id="{A74CB6F4-7F85-D54B-6DAA-6E511463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61663" y="6232525"/>
            <a:ext cx="758825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287BE3-59CD-460F-82CC-390D14167345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hu-HU" altLang="hu-HU" sz="1400"/>
          </a:p>
        </p:txBody>
      </p:sp>
      <p:pic>
        <p:nvPicPr>
          <p:cNvPr id="26628" name="Picture 4" descr="maestro">
            <a:extLst>
              <a:ext uri="{FF2B5EF4-FFF2-40B4-BE49-F238E27FC236}">
                <a16:creationId xmlns:a16="http://schemas.microsoft.com/office/drawing/2014/main" id="{9C1B4265-882E-9142-02A3-8BA4BB5B6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4797425"/>
            <a:ext cx="1254125" cy="205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Szövegdoboz 16">
            <a:extLst>
              <a:ext uri="{FF2B5EF4-FFF2-40B4-BE49-F238E27FC236}">
                <a16:creationId xmlns:a16="http://schemas.microsoft.com/office/drawing/2014/main" id="{E58F1522-A872-FD58-421B-E1B9204D7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685" y="475607"/>
            <a:ext cx="42064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Rules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on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money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creation</a:t>
            </a:r>
            <a:r>
              <a:rPr lang="hu-HU" altLang="hu-HU" sz="1600" dirty="0"/>
              <a:t> and (</a:t>
            </a:r>
            <a:r>
              <a:rPr lang="hu-HU" altLang="hu-HU" sz="1600" dirty="0" err="1"/>
              <a:t>destruction</a:t>
            </a:r>
            <a:r>
              <a:rPr lang="hu-HU" altLang="hu-HU" sz="1600" dirty="0"/>
              <a:t>)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5AC575-45C8-0F4A-6B4D-111D98864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438" y="2530475"/>
            <a:ext cx="1236662" cy="823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/>
              <a:t>Money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18B83C09-5A14-3383-4F80-5A0B65800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2538413"/>
            <a:ext cx="1236663" cy="822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/>
              <a:t>Money</a:t>
            </a:r>
          </a:p>
        </p:txBody>
      </p: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EAA5FD96-D173-8145-FA1D-712177868414}"/>
              </a:ext>
            </a:extLst>
          </p:cNvPr>
          <p:cNvCxnSpPr/>
          <p:nvPr/>
        </p:nvCxnSpPr>
        <p:spPr>
          <a:xfrm flipH="1">
            <a:off x="2730500" y="2530475"/>
            <a:ext cx="3175" cy="1108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DCFF1412-44F8-D97C-1123-E768D63ECE1A}"/>
              </a:ext>
            </a:extLst>
          </p:cNvPr>
          <p:cNvCxnSpPr/>
          <p:nvPr/>
        </p:nvCxnSpPr>
        <p:spPr>
          <a:xfrm flipH="1">
            <a:off x="5730875" y="2557463"/>
            <a:ext cx="3175" cy="1108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ia számának helye 1">
            <a:extLst>
              <a:ext uri="{FF2B5EF4-FFF2-40B4-BE49-F238E27FC236}">
                <a16:creationId xmlns:a16="http://schemas.microsoft.com/office/drawing/2014/main" id="{15EFA181-3E9C-BE0F-60C5-F8B642A1910C}"/>
              </a:ext>
            </a:extLst>
          </p:cNvPr>
          <p:cNvSpPr txBox="1">
            <a:spLocks/>
          </p:cNvSpPr>
          <p:nvPr/>
        </p:nvSpPr>
        <p:spPr bwMode="auto">
          <a:xfrm>
            <a:off x="4662488" y="1866900"/>
            <a:ext cx="20415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b="1"/>
              <a:t>Issuer of money</a:t>
            </a:r>
            <a:endParaRPr lang="hu-HU" altLang="hu-HU" sz="1600"/>
          </a:p>
        </p:txBody>
      </p:sp>
      <p:sp>
        <p:nvSpPr>
          <p:cNvPr id="22" name="Dia számának helye 1">
            <a:extLst>
              <a:ext uri="{FF2B5EF4-FFF2-40B4-BE49-F238E27FC236}">
                <a16:creationId xmlns:a16="http://schemas.microsoft.com/office/drawing/2014/main" id="{B0034010-1F24-2A1D-01E2-C8612E8375C3}"/>
              </a:ext>
            </a:extLst>
          </p:cNvPr>
          <p:cNvSpPr txBox="1">
            <a:spLocks/>
          </p:cNvSpPr>
          <p:nvPr/>
        </p:nvSpPr>
        <p:spPr bwMode="auto">
          <a:xfrm>
            <a:off x="1487488" y="1858963"/>
            <a:ext cx="2268537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/>
              <a:t>Non issuer of money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4B54D5AC-C334-EBD6-0682-553270A53CA9}"/>
              </a:ext>
            </a:extLst>
          </p:cNvPr>
          <p:cNvCxnSpPr/>
          <p:nvPr/>
        </p:nvCxnSpPr>
        <p:spPr>
          <a:xfrm flipV="1">
            <a:off x="1804988" y="2503488"/>
            <a:ext cx="1800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80BAC536-483C-E773-1F13-3228A5C6F72D}"/>
              </a:ext>
            </a:extLst>
          </p:cNvPr>
          <p:cNvCxnSpPr/>
          <p:nvPr/>
        </p:nvCxnSpPr>
        <p:spPr>
          <a:xfrm flipV="1">
            <a:off x="4783138" y="2503488"/>
            <a:ext cx="1800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Dia számának helye 1">
            <a:extLst>
              <a:ext uri="{FF2B5EF4-FFF2-40B4-BE49-F238E27FC236}">
                <a16:creationId xmlns:a16="http://schemas.microsoft.com/office/drawing/2014/main" id="{CA739A65-781D-3E91-D862-B35B91A685C7}"/>
              </a:ext>
            </a:extLst>
          </p:cNvPr>
          <p:cNvSpPr txBox="1">
            <a:spLocks/>
          </p:cNvSpPr>
          <p:nvPr/>
        </p:nvSpPr>
        <p:spPr bwMode="auto">
          <a:xfrm>
            <a:off x="1631950" y="2127250"/>
            <a:ext cx="2144713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/>
              <a:t>A		L</a:t>
            </a:r>
          </a:p>
        </p:txBody>
      </p:sp>
      <p:sp>
        <p:nvSpPr>
          <p:cNvPr id="26" name="Dia számának helye 1">
            <a:extLst>
              <a:ext uri="{FF2B5EF4-FFF2-40B4-BE49-F238E27FC236}">
                <a16:creationId xmlns:a16="http://schemas.microsoft.com/office/drawing/2014/main" id="{8D5AED5D-0D93-4591-44AB-A2FD1BA21863}"/>
              </a:ext>
            </a:extLst>
          </p:cNvPr>
          <p:cNvSpPr txBox="1">
            <a:spLocks/>
          </p:cNvSpPr>
          <p:nvPr/>
        </p:nvSpPr>
        <p:spPr bwMode="auto">
          <a:xfrm>
            <a:off x="4662488" y="2195513"/>
            <a:ext cx="2144712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/>
              <a:t>A		L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76396891-3AB0-12B0-EDE5-4A12773765EA}"/>
              </a:ext>
            </a:extLst>
          </p:cNvPr>
          <p:cNvSpPr txBox="1"/>
          <p:nvPr/>
        </p:nvSpPr>
        <p:spPr>
          <a:xfrm>
            <a:off x="-14819" y="1990413"/>
            <a:ext cx="401970" cy="1880643"/>
          </a:xfrm>
          <a:prstGeom prst="rect">
            <a:avLst/>
          </a:prstGeom>
          <a:noFill/>
        </p:spPr>
        <p:txBody>
          <a:bodyPr vert="wordArtVert" wrap="none">
            <a:spAutoFit/>
          </a:bodyPr>
          <a:lstStyle/>
          <a:p>
            <a:pPr>
              <a:defRPr/>
            </a:pPr>
            <a:r>
              <a:rPr lang="hu-HU" sz="1300" b="1" spc="-300" dirty="0" err="1">
                <a:solidFill>
                  <a:srgbClr val="C00000"/>
                </a:solidFill>
              </a:rPr>
              <a:t>Postulates</a:t>
            </a:r>
            <a:endParaRPr lang="hu-HU" sz="1300" b="1" spc="-300" dirty="0">
              <a:solidFill>
                <a:srgbClr val="C00000"/>
              </a:solidFill>
            </a:endParaRPr>
          </a:p>
        </p:txBody>
      </p:sp>
      <p:sp>
        <p:nvSpPr>
          <p:cNvPr id="31" name="Szövegdoboz 16">
            <a:extLst>
              <a:ext uri="{FF2B5EF4-FFF2-40B4-BE49-F238E27FC236}">
                <a16:creationId xmlns:a16="http://schemas.microsoft.com/office/drawing/2014/main" id="{38ECCB4A-D4B5-A6A7-7E4F-F41B85757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900460"/>
            <a:ext cx="2827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 err="1"/>
              <a:t>Two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theoretical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options</a:t>
            </a:r>
            <a:r>
              <a:rPr lang="hu-HU" altLang="hu-HU" sz="1800" b="1" dirty="0"/>
              <a:t>:</a:t>
            </a:r>
          </a:p>
        </p:txBody>
      </p:sp>
      <p:sp>
        <p:nvSpPr>
          <p:cNvPr id="32" name="Dia számának helye 1">
            <a:extLst>
              <a:ext uri="{FF2B5EF4-FFF2-40B4-BE49-F238E27FC236}">
                <a16:creationId xmlns:a16="http://schemas.microsoft.com/office/drawing/2014/main" id="{A7D034B3-8413-09C3-26B8-642106782C76}"/>
              </a:ext>
            </a:extLst>
          </p:cNvPr>
          <p:cNvSpPr txBox="1">
            <a:spLocks/>
          </p:cNvSpPr>
          <p:nvPr/>
        </p:nvSpPr>
        <p:spPr bwMode="auto">
          <a:xfrm>
            <a:off x="614362" y="1493611"/>
            <a:ext cx="1971675" cy="39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hu-HU" altLang="hu-HU" sz="1600"/>
              <a:t>► </a:t>
            </a:r>
            <a:r>
              <a:rPr lang="hu-HU" altLang="hu-HU" sz="1600" b="1"/>
              <a:t>PURCHASE</a:t>
            </a: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0FE50688-38FF-EB0C-FDC6-561321714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5" y="2524125"/>
            <a:ext cx="1417638" cy="8302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hu-HU" altLang="hu-HU" sz="1400" dirty="0"/>
          </a:p>
          <a:p>
            <a:pPr algn="ctr" eaLnBrk="1" hangingPunct="1">
              <a:defRPr/>
            </a:pPr>
            <a:r>
              <a:rPr lang="hu-HU" altLang="hu-HU" sz="1400" dirty="0"/>
              <a:t>Real </a:t>
            </a:r>
            <a:r>
              <a:rPr lang="hu-HU" altLang="hu-HU" sz="1400" dirty="0" err="1"/>
              <a:t>asset</a:t>
            </a:r>
            <a:endParaRPr lang="hu-HU" altLang="hu-HU" sz="1400" dirty="0"/>
          </a:p>
        </p:txBody>
      </p:sp>
      <p:pic>
        <p:nvPicPr>
          <p:cNvPr id="35" name="Picture 6" descr="D:\OKTATÁS\www_koronaportal_hu_1918_20_arany-korona_iv-karoly_kp.jpg">
            <a:extLst>
              <a:ext uri="{FF2B5EF4-FFF2-40B4-BE49-F238E27FC236}">
                <a16:creationId xmlns:a16="http://schemas.microsoft.com/office/drawing/2014/main" id="{4BDA36A1-CE0F-0591-6029-9CBBB9405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339" y="1460163"/>
            <a:ext cx="779942" cy="399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Kép 35">
            <a:extLst>
              <a:ext uri="{FF2B5EF4-FFF2-40B4-BE49-F238E27FC236}">
                <a16:creationId xmlns:a16="http://schemas.microsoft.com/office/drawing/2014/main" id="{0CD746EB-E997-9035-0A13-6D3BE01E1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30" y="1271702"/>
            <a:ext cx="690914" cy="61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Dia számának helye 1">
            <a:extLst>
              <a:ext uri="{FF2B5EF4-FFF2-40B4-BE49-F238E27FC236}">
                <a16:creationId xmlns:a16="http://schemas.microsoft.com/office/drawing/2014/main" id="{44CC1C56-3B68-493A-4232-2EC7FB91F383}"/>
              </a:ext>
            </a:extLst>
          </p:cNvPr>
          <p:cNvSpPr txBox="1">
            <a:spLocks/>
          </p:cNvSpPr>
          <p:nvPr/>
        </p:nvSpPr>
        <p:spPr bwMode="auto">
          <a:xfrm>
            <a:off x="6239669" y="3550444"/>
            <a:ext cx="2052638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► CREDIT  (LOAN)</a:t>
            </a:r>
          </a:p>
        </p:txBody>
      </p:sp>
      <p:pic>
        <p:nvPicPr>
          <p:cNvPr id="38" name="Kép 7">
            <a:extLst>
              <a:ext uri="{FF2B5EF4-FFF2-40B4-BE49-F238E27FC236}">
                <a16:creationId xmlns:a16="http://schemas.microsoft.com/office/drawing/2014/main" id="{3B79C077-02DD-A0F6-4B73-FE49BE04B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4" y="3284984"/>
            <a:ext cx="1019969" cy="714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7">
            <a:extLst>
              <a:ext uri="{FF2B5EF4-FFF2-40B4-BE49-F238E27FC236}">
                <a16:creationId xmlns:a16="http://schemas.microsoft.com/office/drawing/2014/main" id="{212A73CA-8611-2112-3181-61A70E204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475" y="4286250"/>
            <a:ext cx="1236663" cy="8239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/>
              <a:t>Money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C0D1BD86-60E3-DD5D-1061-EE78D4B51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138" y="4283075"/>
            <a:ext cx="1236662" cy="82391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Loan (debt)</a:t>
            </a: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AFC3A06A-9D9A-1121-5BE2-7F6239E2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81488"/>
            <a:ext cx="1236663" cy="823912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Loan (claim)</a:t>
            </a: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3BC161E0-36FD-0673-B431-8DAA88733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7200" y="4271963"/>
            <a:ext cx="1236663" cy="8239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/>
              <a:t>Money</a:t>
            </a:r>
          </a:p>
        </p:txBody>
      </p:sp>
      <p:sp>
        <p:nvSpPr>
          <p:cNvPr id="43" name="Dia számának helye 1">
            <a:extLst>
              <a:ext uri="{FF2B5EF4-FFF2-40B4-BE49-F238E27FC236}">
                <a16:creationId xmlns:a16="http://schemas.microsoft.com/office/drawing/2014/main" id="{35D6E73D-0921-0651-F6CE-CA4FEA2FDDFB}"/>
              </a:ext>
            </a:extLst>
          </p:cNvPr>
          <p:cNvSpPr txBox="1">
            <a:spLocks/>
          </p:cNvSpPr>
          <p:nvPr/>
        </p:nvSpPr>
        <p:spPr bwMode="auto">
          <a:xfrm>
            <a:off x="8928100" y="3716338"/>
            <a:ext cx="328930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b="1"/>
              <a:t>Bank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/>
              <a:t>create money via credit operation</a:t>
            </a:r>
          </a:p>
        </p:txBody>
      </p:sp>
      <p:sp>
        <p:nvSpPr>
          <p:cNvPr id="44" name="Dia számának helye 1">
            <a:extLst>
              <a:ext uri="{FF2B5EF4-FFF2-40B4-BE49-F238E27FC236}">
                <a16:creationId xmlns:a16="http://schemas.microsoft.com/office/drawing/2014/main" id="{21B47AFE-8C7D-C240-C7B1-5F6D226F17D9}"/>
              </a:ext>
            </a:extLst>
          </p:cNvPr>
          <p:cNvSpPr txBox="1">
            <a:spLocks/>
          </p:cNvSpPr>
          <p:nvPr/>
        </p:nvSpPr>
        <p:spPr bwMode="auto">
          <a:xfrm>
            <a:off x="7064375" y="3863975"/>
            <a:ext cx="1417638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/>
              <a:t>Non bank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9C6AA3B9-9B3A-ABD5-C61A-0453DE38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4509120"/>
            <a:ext cx="2409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= </a:t>
            </a:r>
            <a:r>
              <a:rPr lang="hu-HU" altLang="hu-HU" sz="1800" dirty="0" err="1"/>
              <a:t>return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to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creator</a:t>
            </a:r>
            <a:endParaRPr lang="hu-HU" altLang="hu-HU" sz="1800" dirty="0"/>
          </a:p>
        </p:txBody>
      </p:sp>
      <p:sp>
        <p:nvSpPr>
          <p:cNvPr id="46" name="Dia számának helye 1">
            <a:extLst>
              <a:ext uri="{FF2B5EF4-FFF2-40B4-BE49-F238E27FC236}">
                <a16:creationId xmlns:a16="http://schemas.microsoft.com/office/drawing/2014/main" id="{FEBCBD4A-10DE-2326-A287-A9F97C96D0FF}"/>
              </a:ext>
            </a:extLst>
          </p:cNvPr>
          <p:cNvSpPr txBox="1">
            <a:spLocks/>
          </p:cNvSpPr>
          <p:nvPr/>
        </p:nvSpPr>
        <p:spPr bwMode="auto">
          <a:xfrm>
            <a:off x="551384" y="4540101"/>
            <a:ext cx="14732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hu-HU" altLang="hu-HU" sz="1600" b="1" u="sng"/>
              <a:t>Extinction</a:t>
            </a:r>
            <a:endParaRPr lang="hu-HU" altLang="hu-HU" sz="1600" b="1"/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75249D51-CDD0-0BC7-E76E-5B369BB3C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808" y="5237782"/>
            <a:ext cx="7508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TAX</a:t>
            </a: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F70830DE-6B5C-66B9-861A-3AFA66FED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3" y="5248049"/>
            <a:ext cx="2679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 err="1"/>
              <a:t>Reimbursment</a:t>
            </a:r>
            <a:r>
              <a:rPr lang="hu-HU" altLang="hu-HU" sz="1800" dirty="0"/>
              <a:t> of </a:t>
            </a:r>
            <a:r>
              <a:rPr lang="hu-HU" altLang="hu-HU" sz="1800" dirty="0" err="1"/>
              <a:t>loans</a:t>
            </a:r>
            <a:endParaRPr lang="hu-HU" altLang="hu-HU" sz="1800" dirty="0"/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EA86C7DE-387B-C933-EC0C-1F43D3340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837238"/>
            <a:ext cx="10723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Same driving force leads acceptance: the claim (loan/tax) can be paid exclusively with money. </a:t>
            </a:r>
            <a:endParaRPr lang="hu-HU" altLang="hu-HU" sz="1800"/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779E73F1-1E57-AC2B-7AFC-179B427C4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563" y="6303963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… or petrol only for $</a:t>
            </a:r>
          </a:p>
        </p:txBody>
      </p:sp>
      <p:sp>
        <p:nvSpPr>
          <p:cNvPr id="3" name="Szövegdoboz 1">
            <a:extLst>
              <a:ext uri="{FF2B5EF4-FFF2-40B4-BE49-F238E27FC236}">
                <a16:creationId xmlns:a16="http://schemas.microsoft.com/office/drawing/2014/main" id="{C0ED371C-3148-6396-1AC5-C185C35B2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44" y="115888"/>
            <a:ext cx="50402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3.1 </a:t>
            </a:r>
            <a:endParaRPr lang="hu-HU" altLang="hu-HU" sz="18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21" grpId="0"/>
      <p:bldP spid="22" grpId="0"/>
      <p:bldP spid="25" grpId="0"/>
      <p:bldP spid="26" grpId="0"/>
      <p:bldP spid="31" grpId="0"/>
      <p:bldP spid="32" grpId="0"/>
      <p:bldP spid="34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/>
      <p:bldP spid="47" grpId="0"/>
      <p:bldP spid="4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Kép 7">
            <a:extLst>
              <a:ext uri="{FF2B5EF4-FFF2-40B4-BE49-F238E27FC236}">
                <a16:creationId xmlns:a16="http://schemas.microsoft.com/office/drawing/2014/main" id="{E7A4877E-6AC6-62E6-B7DC-F15704761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87" y="5016986"/>
            <a:ext cx="1611914" cy="87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63" descr="alma">
            <a:extLst>
              <a:ext uri="{FF2B5EF4-FFF2-40B4-BE49-F238E27FC236}">
                <a16:creationId xmlns:a16="http://schemas.microsoft.com/office/drawing/2014/main" id="{7A7F6FEB-3425-B15D-0E9C-67DB8AC01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201" y="1955642"/>
            <a:ext cx="500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63" descr="alma">
            <a:extLst>
              <a:ext uri="{FF2B5EF4-FFF2-40B4-BE49-F238E27FC236}">
                <a16:creationId xmlns:a16="http://schemas.microsoft.com/office/drawing/2014/main" id="{E1D5ED79-8F97-8DCF-8598-72C61122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434" y="2412421"/>
            <a:ext cx="538162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63" descr="alma">
            <a:extLst>
              <a:ext uri="{FF2B5EF4-FFF2-40B4-BE49-F238E27FC236}">
                <a16:creationId xmlns:a16="http://schemas.microsoft.com/office/drawing/2014/main" id="{F7508E99-2213-EC50-4C7C-830881471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196" y="1872341"/>
            <a:ext cx="533400" cy="54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kercs vízszintesen 42">
            <a:extLst>
              <a:ext uri="{FF2B5EF4-FFF2-40B4-BE49-F238E27FC236}">
                <a16:creationId xmlns:a16="http://schemas.microsoft.com/office/drawing/2014/main" id="{91DEBD66-3B74-7A70-BFE8-237CCC257E50}"/>
              </a:ext>
            </a:extLst>
          </p:cNvPr>
          <p:cNvSpPr/>
          <p:nvPr/>
        </p:nvSpPr>
        <p:spPr>
          <a:xfrm>
            <a:off x="9173592" y="4149080"/>
            <a:ext cx="2963292" cy="1338214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altLang="hu-HU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</a:t>
            </a:r>
            <a:endParaRPr lang="hu-HU" altLang="hu-H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spot.</a:t>
            </a:r>
          </a:p>
          <a:p>
            <a:pPr>
              <a:defRPr/>
            </a:pPr>
            <a:r>
              <a:rPr lang="hu-HU" altLang="hu-HU" sz="1400" i="1" dirty="0">
                <a:solidFill>
                  <a:schemeClr val="tx1"/>
                </a:solidFill>
                <a:latin typeface="Brush Script MT" panose="03060802040406070304" pitchFamily="66" charset="0"/>
                <a:cs typeface="Times New Roman" panose="02020603050405020304" pitchFamily="18" charset="0"/>
              </a:rPr>
              <a:t>		C szerepl</a:t>
            </a:r>
            <a:r>
              <a:rPr lang="hu-HU" altLang="hu-H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ő</a:t>
            </a:r>
            <a:endParaRPr lang="hu-HU" altLang="hu-H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B2D4D016-4961-C58C-BF59-5C150B351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832" y="5510022"/>
            <a:ext cx="698477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hu-HU" altLang="hu-HU" sz="1600" b="1" dirty="0" err="1"/>
              <a:t>Enforcable</a:t>
            </a:r>
            <a:r>
              <a:rPr lang="hu-HU" altLang="hu-HU" sz="1600" b="1" dirty="0"/>
              <a:t> in </a:t>
            </a:r>
            <a:r>
              <a:rPr lang="hu-HU" altLang="hu-HU" sz="1600" b="1" dirty="0" err="1"/>
              <a:t>terms</a:t>
            </a:r>
            <a:r>
              <a:rPr lang="hu-HU" altLang="hu-HU" sz="1600" b="1" dirty="0"/>
              <a:t> of </a:t>
            </a:r>
            <a:r>
              <a:rPr lang="hu-HU" altLang="hu-HU" sz="1600" b="1" dirty="0" err="1"/>
              <a:t>something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other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than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itself</a:t>
            </a:r>
            <a:r>
              <a:rPr lang="hu-HU" altLang="hu-HU" sz="1600" b="1" dirty="0"/>
              <a:t>– </a:t>
            </a:r>
            <a:r>
              <a:rPr lang="hu-HU" altLang="hu-HU" sz="1600" b="1" dirty="0" err="1"/>
              <a:t>financial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asset</a:t>
            </a:r>
            <a:endParaRPr lang="hu-HU" altLang="hu-HU" sz="1600" b="1" dirty="0"/>
          </a:p>
        </p:txBody>
      </p:sp>
      <p:sp>
        <p:nvSpPr>
          <p:cNvPr id="34841" name="Dia számának helye 1">
            <a:extLst>
              <a:ext uri="{FF2B5EF4-FFF2-40B4-BE49-F238E27FC236}">
                <a16:creationId xmlns:a16="http://schemas.microsoft.com/office/drawing/2014/main" id="{A4C73927-7289-02CC-0B67-455141A7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CC56B5-592C-4F16-BE1C-956DE1EEAB58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hu-HU" altLang="hu-HU" sz="1400" dirty="0"/>
          </a:p>
        </p:txBody>
      </p:sp>
      <p:sp>
        <p:nvSpPr>
          <p:cNvPr id="9247" name="Dia számának helye 1">
            <a:extLst>
              <a:ext uri="{FF2B5EF4-FFF2-40B4-BE49-F238E27FC236}">
                <a16:creationId xmlns:a16="http://schemas.microsoft.com/office/drawing/2014/main" id="{93808FA5-2F40-D6C2-2A29-8B43165A678B}"/>
              </a:ext>
            </a:extLst>
          </p:cNvPr>
          <p:cNvSpPr txBox="1">
            <a:spLocks/>
          </p:cNvSpPr>
          <p:nvPr/>
        </p:nvSpPr>
        <p:spPr bwMode="auto">
          <a:xfrm>
            <a:off x="2788156" y="161987"/>
            <a:ext cx="5328592" cy="581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What</a:t>
            </a:r>
            <a:r>
              <a:rPr lang="hu-HU" altLang="hu-HU" sz="1600" b="1" dirty="0"/>
              <a:t> is </a:t>
            </a:r>
            <a:r>
              <a:rPr lang="hu-HU" altLang="hu-HU" sz="1600" b="1" dirty="0" err="1"/>
              <a:t>the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distinctive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characteristic</a:t>
            </a:r>
            <a:r>
              <a:rPr lang="hu-HU" altLang="hu-HU" sz="1600" b="1" dirty="0"/>
              <a:t> of credit </a:t>
            </a:r>
            <a:r>
              <a:rPr lang="hu-HU" altLang="hu-HU" sz="1600" b="1" dirty="0" err="1"/>
              <a:t>operation</a:t>
            </a:r>
            <a:r>
              <a:rPr lang="hu-HU" altLang="hu-HU" sz="1600" b="1" dirty="0"/>
              <a:t> (</a:t>
            </a:r>
            <a:r>
              <a:rPr lang="hu-HU" altLang="hu-HU" sz="1600" b="1" dirty="0" err="1"/>
              <a:t>financial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loan</a:t>
            </a:r>
            <a:r>
              <a:rPr lang="hu-HU" altLang="hu-HU" sz="1600" b="1" dirty="0"/>
              <a:t>)? </a:t>
            </a:r>
          </a:p>
        </p:txBody>
      </p:sp>
      <p:cxnSp>
        <p:nvCxnSpPr>
          <p:cNvPr id="3" name="Egyenes összekötő 2">
            <a:extLst>
              <a:ext uri="{FF2B5EF4-FFF2-40B4-BE49-F238E27FC236}">
                <a16:creationId xmlns:a16="http://schemas.microsoft.com/office/drawing/2014/main" id="{54844957-ABAC-4C9D-2087-DA54753BB951}"/>
              </a:ext>
            </a:extLst>
          </p:cNvPr>
          <p:cNvCxnSpPr/>
          <p:nvPr/>
        </p:nvCxnSpPr>
        <p:spPr>
          <a:xfrm flipV="1">
            <a:off x="963384" y="4077072"/>
            <a:ext cx="9925050" cy="158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6" name="Rectangle 7">
            <a:extLst>
              <a:ext uri="{FF2B5EF4-FFF2-40B4-BE49-F238E27FC236}">
                <a16:creationId xmlns:a16="http://schemas.microsoft.com/office/drawing/2014/main" id="{B99D02E0-F2D3-2DF5-56C8-B38DFCDE4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534" y="2148381"/>
            <a:ext cx="785738" cy="40001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 dirty="0" err="1"/>
              <a:t>claim</a:t>
            </a:r>
            <a:endParaRPr lang="hu-HU" altLang="hu-HU" sz="1400" dirty="0"/>
          </a:p>
        </p:txBody>
      </p:sp>
      <p:sp>
        <p:nvSpPr>
          <p:cNvPr id="34847" name="Rectangle 7">
            <a:extLst>
              <a:ext uri="{FF2B5EF4-FFF2-40B4-BE49-F238E27FC236}">
                <a16:creationId xmlns:a16="http://schemas.microsoft.com/office/drawing/2014/main" id="{ACE8A2F7-4DC7-6282-0848-FDF34AEDF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4424" y="2049309"/>
            <a:ext cx="681979" cy="41433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 dirty="0" err="1"/>
              <a:t>debt</a:t>
            </a:r>
            <a:endParaRPr lang="hu-HU" altLang="hu-HU" sz="1400" dirty="0"/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7810E303-F342-D1AE-D9B2-65EF18862A61}"/>
              </a:ext>
            </a:extLst>
          </p:cNvPr>
          <p:cNvCxnSpPr>
            <a:cxnSpLocks/>
          </p:cNvCxnSpPr>
          <p:nvPr/>
        </p:nvCxnSpPr>
        <p:spPr>
          <a:xfrm>
            <a:off x="2625594" y="1906209"/>
            <a:ext cx="1958238" cy="103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49" name="Dia számának helye 1">
            <a:extLst>
              <a:ext uri="{FF2B5EF4-FFF2-40B4-BE49-F238E27FC236}">
                <a16:creationId xmlns:a16="http://schemas.microsoft.com/office/drawing/2014/main" id="{F1B1E048-CA31-1287-F482-D25B00043425}"/>
              </a:ext>
            </a:extLst>
          </p:cNvPr>
          <p:cNvSpPr txBox="1">
            <a:spLocks/>
          </p:cNvSpPr>
          <p:nvPr/>
        </p:nvSpPr>
        <p:spPr bwMode="auto">
          <a:xfrm>
            <a:off x="2788156" y="1588646"/>
            <a:ext cx="1529369" cy="3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E                   F</a:t>
            </a: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408300D0-E657-CB15-7E45-48328BFB9A31}"/>
              </a:ext>
            </a:extLst>
          </p:cNvPr>
          <p:cNvCxnSpPr>
            <a:cxnSpLocks/>
          </p:cNvCxnSpPr>
          <p:nvPr/>
        </p:nvCxnSpPr>
        <p:spPr>
          <a:xfrm>
            <a:off x="7284591" y="1916535"/>
            <a:ext cx="24838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51" name="Dia számának helye 1">
            <a:extLst>
              <a:ext uri="{FF2B5EF4-FFF2-40B4-BE49-F238E27FC236}">
                <a16:creationId xmlns:a16="http://schemas.microsoft.com/office/drawing/2014/main" id="{7FCB6CF0-EFD2-F50A-7726-6B90D979B631}"/>
              </a:ext>
            </a:extLst>
          </p:cNvPr>
          <p:cNvSpPr txBox="1">
            <a:spLocks/>
          </p:cNvSpPr>
          <p:nvPr/>
        </p:nvSpPr>
        <p:spPr bwMode="auto">
          <a:xfrm>
            <a:off x="7464152" y="1556792"/>
            <a:ext cx="2304429" cy="28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E                              F</a:t>
            </a:r>
          </a:p>
        </p:txBody>
      </p: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1CA99FA3-816C-9878-1510-CAF1CE32C6D9}"/>
              </a:ext>
            </a:extLst>
          </p:cNvPr>
          <p:cNvCxnSpPr/>
          <p:nvPr/>
        </p:nvCxnSpPr>
        <p:spPr>
          <a:xfrm>
            <a:off x="8680350" y="1988840"/>
            <a:ext cx="7938" cy="52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églalap 4">
            <a:extLst>
              <a:ext uri="{FF2B5EF4-FFF2-40B4-BE49-F238E27FC236}">
                <a16:creationId xmlns:a16="http://schemas.microsoft.com/office/drawing/2014/main" id="{7F7C77EF-E470-165D-D41D-A99AD6668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845" y="3191408"/>
            <a:ext cx="647683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hu-HU" altLang="hu-HU" sz="1800" b="1" dirty="0"/>
              <a:t> </a:t>
            </a:r>
            <a:r>
              <a:rPr lang="hu-HU" altLang="hu-HU" sz="1600" b="1" dirty="0" err="1"/>
              <a:t>Enforcable</a:t>
            </a:r>
            <a:r>
              <a:rPr lang="hu-HU" altLang="hu-HU" sz="1600" b="1" dirty="0"/>
              <a:t> in </a:t>
            </a:r>
            <a:r>
              <a:rPr lang="hu-HU" altLang="hu-HU" sz="1600" b="1" dirty="0" err="1"/>
              <a:t>terms</a:t>
            </a:r>
            <a:r>
              <a:rPr lang="hu-HU" altLang="hu-HU" sz="1600" b="1" dirty="0"/>
              <a:t> of </a:t>
            </a:r>
            <a:r>
              <a:rPr lang="hu-HU" altLang="hu-HU" sz="1600" b="1" dirty="0" err="1"/>
              <a:t>something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other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than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itself</a:t>
            </a:r>
            <a:r>
              <a:rPr lang="hu-HU" altLang="hu-HU" sz="1600" b="1" dirty="0"/>
              <a:t>– </a:t>
            </a:r>
            <a:r>
              <a:rPr lang="hu-HU" altLang="hu-HU" sz="1600" b="1" dirty="0" err="1"/>
              <a:t>real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asset</a:t>
            </a:r>
            <a:r>
              <a:rPr lang="hu-HU" altLang="hu-HU" sz="1600" b="1" dirty="0"/>
              <a:t>!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hu-HU" altLang="hu-HU" sz="1600" dirty="0"/>
              <a:t> Has </a:t>
            </a:r>
            <a:r>
              <a:rPr lang="hu-HU" altLang="hu-HU" sz="1600" dirty="0" err="1"/>
              <a:t>maturity</a:t>
            </a:r>
            <a:r>
              <a:rPr lang="hu-HU" altLang="hu-HU" sz="1600" dirty="0"/>
              <a:t> (must be </a:t>
            </a:r>
            <a:r>
              <a:rPr lang="hu-HU" altLang="hu-HU" sz="1600" dirty="0" err="1"/>
              <a:t>paid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time</a:t>
            </a:r>
            <a:r>
              <a:rPr lang="hu-HU" altLang="hu-HU" sz="1600" dirty="0"/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hu-HU" altLang="hu-HU" sz="1600" dirty="0" err="1"/>
              <a:t>asymmetric</a:t>
            </a:r>
            <a:r>
              <a:rPr lang="hu-HU" altLang="hu-HU" sz="1600" dirty="0"/>
              <a:t> – </a:t>
            </a:r>
            <a:r>
              <a:rPr lang="hu-HU" altLang="hu-HU" sz="1600" dirty="0" err="1"/>
              <a:t>order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execution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matters</a:t>
            </a:r>
            <a:endParaRPr lang="hu-HU" altLang="hu-HU" sz="1600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77681233-E453-89D9-7586-1FA04AD37059}"/>
              </a:ext>
            </a:extLst>
          </p:cNvPr>
          <p:cNvSpPr/>
          <p:nvPr/>
        </p:nvSpPr>
        <p:spPr>
          <a:xfrm>
            <a:off x="8232024" y="1276644"/>
            <a:ext cx="9026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u-HU" altLang="hu-HU" sz="1600" dirty="0" err="1">
                <a:latin typeface="+mj-lt"/>
                <a:cs typeface="Times New Roman" pitchFamily="18" charset="0"/>
              </a:rPr>
              <a:t>Agent</a:t>
            </a:r>
            <a:r>
              <a:rPr lang="hu-HU" altLang="hu-HU" sz="1600" dirty="0">
                <a:latin typeface="+mj-lt"/>
                <a:cs typeface="Times New Roman" pitchFamily="18" charset="0"/>
              </a:rPr>
              <a:t> A</a:t>
            </a:r>
            <a:endParaRPr lang="hu-HU" sz="1600" dirty="0">
              <a:latin typeface="+mj-lt"/>
            </a:endParaRP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181B30BC-FB40-1474-6B76-AA0678AD1B3D}"/>
              </a:ext>
            </a:extLst>
          </p:cNvPr>
          <p:cNvSpPr/>
          <p:nvPr/>
        </p:nvSpPr>
        <p:spPr>
          <a:xfrm>
            <a:off x="3050626" y="1234087"/>
            <a:ext cx="8915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hu-HU" altLang="hu-HU" sz="1600" dirty="0" err="1">
                <a:latin typeface="+mj-lt"/>
                <a:cs typeface="Times New Roman" pitchFamily="18" charset="0"/>
              </a:rPr>
              <a:t>agent</a:t>
            </a:r>
            <a:r>
              <a:rPr lang="hu-HU" altLang="hu-HU" sz="1600" dirty="0">
                <a:latin typeface="+mj-lt"/>
                <a:cs typeface="Times New Roman" pitchFamily="18" charset="0"/>
              </a:rPr>
              <a:t> B</a:t>
            </a:r>
            <a:endParaRPr lang="hu-HU" sz="1600" dirty="0">
              <a:latin typeface="+mj-lt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FB520CDB-DC6A-608D-7C7E-4AF54A0A2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40" y="5877272"/>
            <a:ext cx="74168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Financial </a:t>
            </a:r>
            <a:r>
              <a:rPr lang="hu-HU" altLang="hu-HU" sz="1800" dirty="0" err="1"/>
              <a:t>loan</a:t>
            </a:r>
            <a:r>
              <a:rPr lang="hu-HU" altLang="hu-HU" sz="1800" dirty="0"/>
              <a:t> is </a:t>
            </a:r>
            <a:r>
              <a:rPr lang="hu-HU" altLang="hu-HU" sz="1800" dirty="0" err="1"/>
              <a:t>not</a:t>
            </a:r>
            <a:r>
              <a:rPr lang="hu-HU" altLang="hu-HU" sz="1800" dirty="0"/>
              <a:t> an </a:t>
            </a:r>
            <a:r>
              <a:rPr lang="hu-HU" altLang="hu-HU" sz="1800" dirty="0" err="1"/>
              <a:t>equivalence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relationship</a:t>
            </a:r>
            <a:r>
              <a:rPr lang="hu-HU" altLang="hu-HU" sz="1800" dirty="0"/>
              <a:t>!</a:t>
            </a:r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618DE529-2870-C12E-F7F9-E2F80B2DEA74}"/>
              </a:ext>
            </a:extLst>
          </p:cNvPr>
          <p:cNvCxnSpPr/>
          <p:nvPr/>
        </p:nvCxnSpPr>
        <p:spPr>
          <a:xfrm>
            <a:off x="3616151" y="1994280"/>
            <a:ext cx="7938" cy="52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 számának helye 1">
            <a:extLst>
              <a:ext uri="{FF2B5EF4-FFF2-40B4-BE49-F238E27FC236}">
                <a16:creationId xmlns:a16="http://schemas.microsoft.com/office/drawing/2014/main" id="{C901DB59-D6A9-5B55-5E3F-8C79046EF485}"/>
              </a:ext>
            </a:extLst>
          </p:cNvPr>
          <p:cNvSpPr txBox="1">
            <a:spLocks/>
          </p:cNvSpPr>
          <p:nvPr/>
        </p:nvSpPr>
        <p:spPr bwMode="auto">
          <a:xfrm>
            <a:off x="264448" y="4355330"/>
            <a:ext cx="2316212" cy="59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Financial </a:t>
            </a:r>
            <a:r>
              <a:rPr lang="hu-HU" altLang="hu-HU" sz="1600" b="1" dirty="0" err="1"/>
              <a:t>loan</a:t>
            </a:r>
            <a:endParaRPr lang="hu-HU" altLang="hu-HU" sz="1600" b="1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(credit </a:t>
            </a:r>
            <a:r>
              <a:rPr lang="hu-HU" altLang="hu-HU" sz="1600" b="1" dirty="0" err="1"/>
              <a:t>operation</a:t>
            </a:r>
            <a:r>
              <a:rPr lang="hu-HU" altLang="hu-HU" sz="1600" b="1" dirty="0"/>
              <a:t>)</a:t>
            </a:r>
          </a:p>
        </p:txBody>
      </p:sp>
      <p:sp>
        <p:nvSpPr>
          <p:cNvPr id="13" name="Dia számának helye 1">
            <a:extLst>
              <a:ext uri="{FF2B5EF4-FFF2-40B4-BE49-F238E27FC236}">
                <a16:creationId xmlns:a16="http://schemas.microsoft.com/office/drawing/2014/main" id="{F34D6FB2-7512-4392-F4E8-744AAC6AE722}"/>
              </a:ext>
            </a:extLst>
          </p:cNvPr>
          <p:cNvSpPr txBox="1">
            <a:spLocks/>
          </p:cNvSpPr>
          <p:nvPr/>
        </p:nvSpPr>
        <p:spPr bwMode="auto">
          <a:xfrm>
            <a:off x="161305" y="1994461"/>
            <a:ext cx="2413793" cy="59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Non-</a:t>
            </a:r>
            <a:r>
              <a:rPr lang="hu-HU" altLang="hu-HU" sz="1600" b="1" dirty="0" err="1"/>
              <a:t>financial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loan</a:t>
            </a:r>
            <a:endParaRPr lang="hu-HU" altLang="hu-HU" sz="1600" b="1" dirty="0"/>
          </a:p>
        </p:txBody>
      </p:sp>
      <p:sp>
        <p:nvSpPr>
          <p:cNvPr id="7" name="Szövegdoboz 1">
            <a:extLst>
              <a:ext uri="{FF2B5EF4-FFF2-40B4-BE49-F238E27FC236}">
                <a16:creationId xmlns:a16="http://schemas.microsoft.com/office/drawing/2014/main" id="{1B8E946F-77CC-D659-CA56-08AB989B8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343" y="115888"/>
            <a:ext cx="230425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Appendix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for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3.1</a:t>
            </a:r>
            <a:endParaRPr lang="hu-HU" altLang="hu-HU" sz="18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Tekercs vízszintesen 42">
            <a:extLst>
              <a:ext uri="{FF2B5EF4-FFF2-40B4-BE49-F238E27FC236}">
                <a16:creationId xmlns:a16="http://schemas.microsoft.com/office/drawing/2014/main" id="{0F96AF43-7A52-2F7F-0C09-84F2AACF2576}"/>
              </a:ext>
            </a:extLst>
          </p:cNvPr>
          <p:cNvSpPr/>
          <p:nvPr/>
        </p:nvSpPr>
        <p:spPr>
          <a:xfrm>
            <a:off x="4584356" y="1886806"/>
            <a:ext cx="3035300" cy="1166297"/>
          </a:xfrm>
          <a:prstGeom prst="horizont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altLang="hu-HU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hu-HU" altLang="hu-H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owe Agent 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two apples, to be paid next week.</a:t>
            </a:r>
            <a:endParaRPr lang="hu-HU" altLang="hu-H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hu-HU" altLang="hu-HU" sz="1400" i="1" dirty="0">
                <a:solidFill>
                  <a:schemeClr val="tx1"/>
                </a:solidFill>
                <a:latin typeface="Brush Script MT" panose="03060802040406070304" pitchFamily="66" charset="0"/>
                <a:cs typeface="Times New Roman" panose="02020603050405020304" pitchFamily="18" charset="0"/>
              </a:rPr>
              <a:t>		B szerepl</a:t>
            </a:r>
            <a:r>
              <a:rPr lang="hu-HU" altLang="hu-H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ő</a:t>
            </a:r>
            <a:endParaRPr lang="hu-HU" altLang="hu-H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kercs vízszintesen 42">
            <a:extLst>
              <a:ext uri="{FF2B5EF4-FFF2-40B4-BE49-F238E27FC236}">
                <a16:creationId xmlns:a16="http://schemas.microsoft.com/office/drawing/2014/main" id="{567765F3-0AC2-6ABB-CB7F-3815A718CFEA}"/>
              </a:ext>
            </a:extLst>
          </p:cNvPr>
          <p:cNvSpPr/>
          <p:nvPr/>
        </p:nvSpPr>
        <p:spPr>
          <a:xfrm>
            <a:off x="4434882" y="4221088"/>
            <a:ext cx="2963292" cy="1338214"/>
          </a:xfrm>
          <a:prstGeom prst="horizont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altLang="hu-HU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hu-HU" altLang="hu-H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owe Agent 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apples, to be paid next week.</a:t>
            </a:r>
            <a:endParaRPr lang="hu-HU" altLang="hu-H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hu-HU" altLang="hu-HU" sz="1400" i="1" dirty="0">
                <a:solidFill>
                  <a:schemeClr val="tx1"/>
                </a:solidFill>
                <a:latin typeface="Brush Script MT" panose="03060802040406070304" pitchFamily="66" charset="0"/>
                <a:cs typeface="Times New Roman" panose="02020603050405020304" pitchFamily="18" charset="0"/>
              </a:rPr>
              <a:t>		B szerepl</a:t>
            </a:r>
            <a:r>
              <a:rPr lang="hu-HU" altLang="hu-HU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ő</a:t>
            </a:r>
            <a:endParaRPr lang="hu-HU" altLang="hu-H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Egyenes összekötő 1">
            <a:extLst>
              <a:ext uri="{FF2B5EF4-FFF2-40B4-BE49-F238E27FC236}">
                <a16:creationId xmlns:a16="http://schemas.microsoft.com/office/drawing/2014/main" id="{8509FFA2-3711-6F65-FE0C-FAA9B02EC71E}"/>
              </a:ext>
            </a:extLst>
          </p:cNvPr>
          <p:cNvCxnSpPr/>
          <p:nvPr/>
        </p:nvCxnSpPr>
        <p:spPr>
          <a:xfrm>
            <a:off x="3548871" y="4581128"/>
            <a:ext cx="7938" cy="52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7">
            <a:extLst>
              <a:ext uri="{FF2B5EF4-FFF2-40B4-BE49-F238E27FC236}">
                <a16:creationId xmlns:a16="http://schemas.microsoft.com/office/drawing/2014/main" id="{63161564-958A-3E6C-3699-D9980120D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546" y="4653136"/>
            <a:ext cx="681979" cy="41433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 dirty="0" err="1"/>
              <a:t>debt</a:t>
            </a:r>
            <a:endParaRPr lang="hu-HU" altLang="hu-HU" sz="1400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0FFC8537-7C71-EF78-B794-D6DFE9F1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286" y="4653136"/>
            <a:ext cx="785738" cy="400015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 dirty="0" err="1"/>
              <a:t>claim</a:t>
            </a:r>
            <a:endParaRPr lang="hu-HU" altLang="hu-HU" sz="1400" dirty="0"/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B942A42-4ACE-5FE2-0AF4-714F1478B4A1}"/>
              </a:ext>
            </a:extLst>
          </p:cNvPr>
          <p:cNvCxnSpPr/>
          <p:nvPr/>
        </p:nvCxnSpPr>
        <p:spPr>
          <a:xfrm>
            <a:off x="8328248" y="4509120"/>
            <a:ext cx="7938" cy="52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Nyíl: jobbra mutató 15">
            <a:extLst>
              <a:ext uri="{FF2B5EF4-FFF2-40B4-BE49-F238E27FC236}">
                <a16:creationId xmlns:a16="http://schemas.microsoft.com/office/drawing/2014/main" id="{264992F3-F245-8083-7725-09E7412A7BD4}"/>
              </a:ext>
            </a:extLst>
          </p:cNvPr>
          <p:cNvSpPr/>
          <p:nvPr/>
        </p:nvSpPr>
        <p:spPr>
          <a:xfrm>
            <a:off x="4003884" y="5949280"/>
            <a:ext cx="291916" cy="1649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Dia számának helye 1">
            <a:extLst>
              <a:ext uri="{FF2B5EF4-FFF2-40B4-BE49-F238E27FC236}">
                <a16:creationId xmlns:a16="http://schemas.microsoft.com/office/drawing/2014/main" id="{3DDCEB57-8556-878C-57FA-094F6F816219}"/>
              </a:ext>
            </a:extLst>
          </p:cNvPr>
          <p:cNvSpPr txBox="1">
            <a:spLocks/>
          </p:cNvSpPr>
          <p:nvPr/>
        </p:nvSpPr>
        <p:spPr bwMode="auto">
          <a:xfrm>
            <a:off x="7911163" y="548680"/>
            <a:ext cx="3441421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In </a:t>
            </a:r>
            <a:r>
              <a:rPr lang="hu-HU" altLang="hu-HU" sz="1600" dirty="0" err="1"/>
              <a:t>money</a:t>
            </a:r>
            <a:r>
              <a:rPr lang="hu-HU" altLang="hu-HU" sz="1600" dirty="0"/>
              <a:t> YES, </a:t>
            </a:r>
            <a:r>
              <a:rPr lang="hu-HU" altLang="hu-HU" sz="1600" dirty="0" err="1"/>
              <a:t>but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see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clearly</a:t>
            </a:r>
            <a:r>
              <a:rPr lang="hu-HU" altLang="hu-HU" sz="16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11111E-6 L -0.42708 -0.007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4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  <p:bldP spid="9247" grpId="0"/>
      <p:bldP spid="34846" grpId="0" animBg="1"/>
      <p:bldP spid="34847" grpId="0" animBg="1"/>
      <p:bldP spid="5" grpId="0"/>
      <p:bldP spid="9" grpId="0"/>
      <p:bldP spid="12" grpId="0"/>
      <p:bldP spid="13" grpId="0"/>
      <p:bldP spid="8" grpId="0" animBg="1"/>
      <p:bldP spid="15" grpId="0" animBg="1"/>
      <p:bldP spid="4" grpId="0" animBg="1"/>
      <p:bldP spid="10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5E20C-90B8-3ED9-ABAD-DBF870F9D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ia számának helye 1">
            <a:extLst>
              <a:ext uri="{FF2B5EF4-FFF2-40B4-BE49-F238E27FC236}">
                <a16:creationId xmlns:a16="http://schemas.microsoft.com/office/drawing/2014/main" id="{5AA5C0E6-BEB5-FB80-F7CD-6C757CF5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0988" y="6480175"/>
            <a:ext cx="4413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51164E-4EE6-49ED-BB4F-65BB4CE371E7}" type="slidenum">
              <a:rPr lang="hu-HU" altLang="hu-HU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hu-HU" altLang="hu-HU" sz="1400"/>
          </a:p>
        </p:txBody>
      </p:sp>
      <p:sp>
        <p:nvSpPr>
          <p:cNvPr id="76" name="Szövegdoboz 75">
            <a:extLst>
              <a:ext uri="{FF2B5EF4-FFF2-40B4-BE49-F238E27FC236}">
                <a16:creationId xmlns:a16="http://schemas.microsoft.com/office/drawing/2014/main" id="{B3FA4354-2986-6C06-65A6-307E8A239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753" y="551582"/>
            <a:ext cx="34563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/>
              <a:t>The </a:t>
            </a:r>
            <a:r>
              <a:rPr lang="hu-HU" altLang="hu-HU" sz="1600" dirty="0" err="1"/>
              <a:t>process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wealth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accumulation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necessarily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joint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action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members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society</a:t>
            </a:r>
            <a:endParaRPr lang="hu-HU" altLang="hu-HU" sz="1600" i="1" dirty="0"/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389EFE1E-CFAE-25C8-41F5-2043E6D5F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4696" y="627022"/>
            <a:ext cx="26932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 dirty="0"/>
              <a:t>Binding contractual obligations are repeatedly created and terminated.</a:t>
            </a:r>
            <a:endParaRPr lang="hu-HU" altLang="hu-HU" sz="1600" dirty="0"/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F6435DC4-4428-4896-2A7F-1B6C95B66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2264" y="3331821"/>
            <a:ext cx="34563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which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monetary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economies</a:t>
            </a:r>
            <a:r>
              <a:rPr lang="hu-HU" altLang="hu-HU" sz="1600" dirty="0"/>
              <a:t> is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5E512B2-EF45-BB20-7B50-286468A325A2}"/>
              </a:ext>
            </a:extLst>
          </p:cNvPr>
          <p:cNvSpPr txBox="1"/>
          <p:nvPr/>
        </p:nvSpPr>
        <p:spPr>
          <a:xfrm>
            <a:off x="9014524" y="3797660"/>
            <a:ext cx="2189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hu-HU" altLang="hu-HU" b="1" dirty="0" err="1"/>
              <a:t>m</a:t>
            </a:r>
            <a:r>
              <a:rPr lang="hu-HU" altLang="hu-HU" sz="1800" b="1" dirty="0" err="1"/>
              <a:t>onetary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system</a:t>
            </a:r>
            <a:endParaRPr lang="hu-HU" altLang="hu-HU" sz="1800" b="1" dirty="0"/>
          </a:p>
        </p:txBody>
      </p:sp>
      <p:sp>
        <p:nvSpPr>
          <p:cNvPr id="2" name="Nyíl: balra-jobbra mutató 1">
            <a:extLst>
              <a:ext uri="{FF2B5EF4-FFF2-40B4-BE49-F238E27FC236}">
                <a16:creationId xmlns:a16="http://schemas.microsoft.com/office/drawing/2014/main" id="{81E655A8-43FD-70EF-DFB5-B111E751CE68}"/>
              </a:ext>
            </a:extLst>
          </p:cNvPr>
          <p:cNvSpPr/>
          <p:nvPr/>
        </p:nvSpPr>
        <p:spPr>
          <a:xfrm rot="5400000">
            <a:off x="9936769" y="1753771"/>
            <a:ext cx="379674" cy="29262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Nyíl: balra-jobbra mutató 4">
            <a:extLst>
              <a:ext uri="{FF2B5EF4-FFF2-40B4-BE49-F238E27FC236}">
                <a16:creationId xmlns:a16="http://schemas.microsoft.com/office/drawing/2014/main" id="{E1A4E407-B356-F1A4-AA19-0325645D998B}"/>
              </a:ext>
            </a:extLst>
          </p:cNvPr>
          <p:cNvSpPr/>
          <p:nvPr/>
        </p:nvSpPr>
        <p:spPr>
          <a:xfrm>
            <a:off x="7906585" y="785733"/>
            <a:ext cx="379674" cy="29262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FDCADEAC-864D-3301-35AB-E470863A7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3418" y="1393612"/>
            <a:ext cx="191816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 err="1"/>
              <a:t>Necessarily</a:t>
            </a:r>
            <a:r>
              <a:rPr lang="hu-HU" altLang="hu-HU" sz="1400" dirty="0"/>
              <a:t>, </a:t>
            </a:r>
            <a:r>
              <a:rPr lang="hu-HU" altLang="hu-HU" sz="1400" dirty="0" err="1"/>
              <a:t>because</a:t>
            </a:r>
            <a:r>
              <a:rPr lang="hu-HU" altLang="hu-HU" sz="1400" dirty="0"/>
              <a:t> of </a:t>
            </a:r>
            <a:r>
              <a:rPr lang="hu-HU" altLang="hu-HU" sz="1400" dirty="0" err="1"/>
              <a:t>the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definition</a:t>
            </a:r>
            <a:r>
              <a:rPr lang="hu-HU" altLang="hu-HU" sz="1400" dirty="0"/>
              <a:t> of </a:t>
            </a:r>
            <a:r>
              <a:rPr lang="hu-HU" altLang="hu-HU" sz="1400" dirty="0" err="1"/>
              <a:t>society</a:t>
            </a:r>
            <a:endParaRPr lang="hu-HU" altLang="hu-HU" sz="1400" i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4B95EE5-ED70-B542-161D-9357508261A1}"/>
              </a:ext>
            </a:extLst>
          </p:cNvPr>
          <p:cNvSpPr txBox="1"/>
          <p:nvPr/>
        </p:nvSpPr>
        <p:spPr>
          <a:xfrm>
            <a:off x="2375909" y="1447616"/>
            <a:ext cx="26399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hu-HU" sz="1600" dirty="0"/>
              <a:t>This is what economists say as </a:t>
            </a:r>
            <a:r>
              <a:rPr lang="en-US" altLang="hu-HU" sz="1600" b="1" dirty="0"/>
              <a:t>production is collective</a:t>
            </a:r>
            <a:r>
              <a:rPr lang="hu-HU" altLang="hu-HU" sz="1600" dirty="0"/>
              <a:t>: </a:t>
            </a:r>
            <a:r>
              <a:rPr lang="en-US" altLang="hu-HU" sz="1600" dirty="0"/>
              <a:t>Everyone contributes to social wealth and acquires the right to appropriate part of it.</a:t>
            </a:r>
            <a:endParaRPr lang="hu-HU" sz="1400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990C44F5-59FC-6E29-58CE-60FA64119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8839" y="2178069"/>
            <a:ext cx="25049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We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called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payment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system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social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rules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that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govern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it</a:t>
            </a:r>
            <a:r>
              <a:rPr lang="hu-HU" altLang="hu-HU" sz="1600" dirty="0"/>
              <a:t>.</a:t>
            </a:r>
          </a:p>
        </p:txBody>
      </p:sp>
      <p:sp>
        <p:nvSpPr>
          <p:cNvPr id="7" name="Szövegdoboz 1">
            <a:extLst>
              <a:ext uri="{FF2B5EF4-FFF2-40B4-BE49-F238E27FC236}">
                <a16:creationId xmlns:a16="http://schemas.microsoft.com/office/drawing/2014/main" id="{FA3E8B6C-457C-6C10-081B-0B486E767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4" y="44624"/>
            <a:ext cx="8434160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3.2 The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primary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importance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of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the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control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of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money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(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monetary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systm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)</a:t>
            </a:r>
            <a:endParaRPr lang="hu-HU" altLang="hu-HU" sz="18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8" name="Picture 2" descr="A portrait of Andrew Jackson, serious in posture and expression, with a grey-and-white haired widow's peak, wearing a red-collared black cape.">
            <a:extLst>
              <a:ext uri="{FF2B5EF4-FFF2-40B4-BE49-F238E27FC236}">
                <a16:creationId xmlns:a16="http://schemas.microsoft.com/office/drawing/2014/main" id="{C1FC869F-09D5-C2FD-680E-ED503047E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673" y="2924944"/>
            <a:ext cx="1694383" cy="210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2BF52563-DF0D-C0A2-5CDB-F7D7A14C2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48" y="4428401"/>
            <a:ext cx="3166333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/>
              <a:t>Andrew Jackson (1767-1845)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/>
              <a:t>7.President of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US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1532FF0-41BB-21E5-5C7E-E533A6C0BE1C}"/>
              </a:ext>
            </a:extLst>
          </p:cNvPr>
          <p:cNvSpPr txBox="1"/>
          <p:nvPr/>
        </p:nvSpPr>
        <p:spPr>
          <a:xfrm>
            <a:off x="4193600" y="5013176"/>
            <a:ext cx="4508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/>
              <a:t>The </a:t>
            </a:r>
            <a:r>
              <a:rPr lang="hu-HU" altLang="hu-HU" sz="1800" b="1" dirty="0"/>
              <a:t>most </a:t>
            </a:r>
            <a:r>
              <a:rPr lang="hu-HU" altLang="hu-HU" sz="1800" b="1" dirty="0" err="1"/>
              <a:t>important</a:t>
            </a:r>
            <a:r>
              <a:rPr lang="hu-HU" altLang="hu-HU" sz="1800" dirty="0"/>
              <a:t> </a:t>
            </a:r>
            <a:r>
              <a:rPr lang="hu-HU" altLang="hu-HU" sz="1800" dirty="0" err="1"/>
              <a:t>power</a:t>
            </a:r>
            <a:r>
              <a:rPr lang="hu-HU" altLang="hu-HU" sz="1800" dirty="0"/>
              <a:t> of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state</a:t>
            </a:r>
            <a:r>
              <a:rPr lang="hu-HU" altLang="hu-HU" sz="1800" dirty="0"/>
              <a:t> is </a:t>
            </a:r>
            <a:r>
              <a:rPr lang="hu-HU" altLang="hu-HU" sz="1800" dirty="0" err="1"/>
              <a:t>omitted</a:t>
            </a:r>
            <a:r>
              <a:rPr lang="hu-HU" altLang="hu-HU" sz="1800" dirty="0"/>
              <a:t>:</a:t>
            </a: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5B03C92E-F78C-C812-B4D3-2D3B34104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5295" y="5085184"/>
            <a:ext cx="28441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i="1" dirty="0" err="1"/>
              <a:t>money</a:t>
            </a:r>
            <a:r>
              <a:rPr lang="hu-HU" altLang="hu-HU" sz="1600" b="1" i="1" dirty="0"/>
              <a:t> </a:t>
            </a:r>
            <a:r>
              <a:rPr lang="hu-HU" altLang="hu-HU" sz="1600" b="1" i="1" dirty="0" err="1"/>
              <a:t>power</a:t>
            </a:r>
            <a:r>
              <a:rPr lang="hu-HU" altLang="hu-HU" sz="1600" b="1" dirty="0"/>
              <a:t> </a:t>
            </a:r>
          </a:p>
        </p:txBody>
      </p:sp>
      <p:sp>
        <p:nvSpPr>
          <p:cNvPr id="20" name="Téglalap 1">
            <a:extLst>
              <a:ext uri="{FF2B5EF4-FFF2-40B4-BE49-F238E27FC236}">
                <a16:creationId xmlns:a16="http://schemas.microsoft.com/office/drawing/2014/main" id="{36C091D3-AF2A-6A78-D29A-F704602B9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99" y="4577936"/>
            <a:ext cx="3252641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 b="1" dirty="0"/>
              <a:t>Wealth</a:t>
            </a:r>
            <a:r>
              <a:rPr lang="en-US" altLang="hu-HU" sz="1600" dirty="0"/>
              <a:t> is power, derived from the institution of private property, to </a:t>
            </a:r>
            <a:r>
              <a:rPr lang="en-US" altLang="hu-HU" sz="1600" b="1" dirty="0"/>
              <a:t>command members of society </a:t>
            </a:r>
            <a:r>
              <a:rPr lang="en-US" altLang="hu-HU" sz="1600" dirty="0"/>
              <a:t>what to do through voluntary contractual obligations relating to wealth.</a:t>
            </a:r>
            <a:endParaRPr lang="hu-HU" altLang="hu-HU" sz="1600" dirty="0">
              <a:solidFill>
                <a:srgbClr val="0000FF"/>
              </a:solidFill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62C5C37C-BFEE-F1D9-63C7-E8A08701154E}"/>
              </a:ext>
            </a:extLst>
          </p:cNvPr>
          <p:cNvSpPr txBox="1"/>
          <p:nvPr/>
        </p:nvSpPr>
        <p:spPr>
          <a:xfrm>
            <a:off x="-27738" y="694437"/>
            <a:ext cx="3675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altLang="hu-HU" sz="1800" dirty="0" err="1"/>
              <a:t>Economics</a:t>
            </a:r>
            <a:r>
              <a:rPr lang="hu-HU" altLang="hu-HU" sz="1800" dirty="0"/>
              <a:t>: </a:t>
            </a:r>
          </a:p>
          <a:p>
            <a:pPr algn="ctr"/>
            <a:r>
              <a:rPr lang="hu-HU" altLang="hu-HU" dirty="0" err="1"/>
              <a:t>s</a:t>
            </a:r>
            <a:r>
              <a:rPr lang="hu-HU" altLang="hu-HU" sz="1800" dirty="0" err="1"/>
              <a:t>tudy</a:t>
            </a:r>
            <a:r>
              <a:rPr lang="hu-HU" altLang="hu-HU" sz="1800" dirty="0"/>
              <a:t> of </a:t>
            </a:r>
            <a:r>
              <a:rPr lang="hu-HU" altLang="hu-HU" sz="1800" dirty="0" err="1"/>
              <a:t>wealth</a:t>
            </a:r>
            <a:r>
              <a:rPr lang="hu-HU" altLang="hu-HU" sz="1800" dirty="0"/>
              <a:t> </a:t>
            </a:r>
            <a:r>
              <a:rPr lang="hu-HU" altLang="hu-HU" sz="1800" dirty="0" err="1"/>
              <a:t>accumulation</a:t>
            </a:r>
            <a:endParaRPr lang="hu-HU" dirty="0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42BD82E1-328C-8353-EAD5-F94EAD1BF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1393612"/>
            <a:ext cx="14636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 err="1"/>
              <a:t>Etimology</a:t>
            </a:r>
            <a:r>
              <a:rPr lang="hu-HU" altLang="hu-HU" sz="1400" dirty="0"/>
              <a:t>: </a:t>
            </a:r>
            <a:r>
              <a:rPr lang="hu-HU" altLang="hu-HU" sz="1400" b="1" dirty="0" err="1"/>
              <a:t>private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property</a:t>
            </a:r>
            <a:endParaRPr lang="hu-HU" altLang="hu-HU" sz="1400" i="1" dirty="0"/>
          </a:p>
        </p:txBody>
      </p:sp>
      <p:sp>
        <p:nvSpPr>
          <p:cNvPr id="25" name="Nyíl: lefelé mutató 24">
            <a:extLst>
              <a:ext uri="{FF2B5EF4-FFF2-40B4-BE49-F238E27FC236}">
                <a16:creationId xmlns:a16="http://schemas.microsoft.com/office/drawing/2014/main" id="{29B0A770-5E3D-0913-8B2E-3FB987F73B7D}"/>
              </a:ext>
            </a:extLst>
          </p:cNvPr>
          <p:cNvSpPr/>
          <p:nvPr/>
        </p:nvSpPr>
        <p:spPr>
          <a:xfrm>
            <a:off x="983432" y="1995197"/>
            <a:ext cx="432048" cy="2096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1DE47584-3457-96FC-0165-5F05B5605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2257708"/>
            <a:ext cx="14636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 err="1"/>
              <a:t>can</a:t>
            </a:r>
            <a:r>
              <a:rPr lang="hu-HU" altLang="hu-HU" sz="1400" dirty="0"/>
              <a:t> </a:t>
            </a:r>
            <a:r>
              <a:rPr lang="hu-HU" altLang="hu-HU" sz="1400" dirty="0" err="1"/>
              <a:t>get</a:t>
            </a:r>
            <a:r>
              <a:rPr lang="hu-HU" altLang="hu-HU" sz="1400" dirty="0"/>
              <a:t> </a:t>
            </a:r>
            <a:r>
              <a:rPr lang="hu-HU" altLang="hu-HU" sz="1400" dirty="0" err="1"/>
              <a:t>it</a:t>
            </a:r>
            <a:r>
              <a:rPr lang="hu-HU" altLang="hu-HU" sz="1400" dirty="0"/>
              <a:t> </a:t>
            </a:r>
            <a:r>
              <a:rPr lang="hu-HU" altLang="hu-HU" sz="1400" dirty="0" err="1"/>
              <a:t>from</a:t>
            </a:r>
            <a:r>
              <a:rPr lang="hu-HU" altLang="hu-HU" sz="1400" dirty="0"/>
              <a:t> </a:t>
            </a:r>
            <a:r>
              <a:rPr lang="hu-HU" altLang="hu-HU" sz="1400" dirty="0" err="1"/>
              <a:t>others</a:t>
            </a:r>
            <a:endParaRPr lang="hu-HU" altLang="hu-HU" sz="1400" i="1" dirty="0"/>
          </a:p>
        </p:txBody>
      </p:sp>
      <p:pic>
        <p:nvPicPr>
          <p:cNvPr id="27" name="Picture 2" descr="Thomas Hobbes (portrait).jpg">
            <a:extLst>
              <a:ext uri="{FF2B5EF4-FFF2-40B4-BE49-F238E27FC236}">
                <a16:creationId xmlns:a16="http://schemas.microsoft.com/office/drawing/2014/main" id="{EFBE501C-2D32-1D82-2951-14CC115F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5" y="2883272"/>
            <a:ext cx="1133475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églalap 27">
            <a:extLst>
              <a:ext uri="{FF2B5EF4-FFF2-40B4-BE49-F238E27FC236}">
                <a16:creationId xmlns:a16="http://schemas.microsoft.com/office/drawing/2014/main" id="{820D603F-CEF1-0FD6-C018-2FE9F5F0A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27" y="4129261"/>
            <a:ext cx="1698625" cy="52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 dirty="0"/>
              <a:t>Thomas </a:t>
            </a:r>
            <a:r>
              <a:rPr lang="hu-HU" altLang="hu-HU" sz="1400" b="1" dirty="0"/>
              <a:t>HOBBES</a:t>
            </a:r>
            <a:r>
              <a:rPr lang="hu-HU" altLang="hu-HU" sz="1400" dirty="0"/>
              <a:t>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 dirty="0"/>
              <a:t>(1588-1679) </a:t>
            </a:r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4BA8FE4E-6AAF-45DF-E7FE-1F3548930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336" y="4149080"/>
            <a:ext cx="19779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 err="1">
                <a:solidFill>
                  <a:srgbClr val="FF0000"/>
                </a:solidFill>
              </a:rPr>
              <a:t>Control</a:t>
            </a:r>
            <a:r>
              <a:rPr lang="hu-HU" altLang="hu-HU" sz="1600" b="1" dirty="0">
                <a:solidFill>
                  <a:srgbClr val="FF0000"/>
                </a:solidFill>
              </a:rPr>
              <a:t> of </a:t>
            </a:r>
            <a:r>
              <a:rPr lang="hu-HU" altLang="hu-HU" sz="1600" b="1" dirty="0" err="1">
                <a:solidFill>
                  <a:srgbClr val="FF0000"/>
                </a:solidFill>
              </a:rPr>
              <a:t>the</a:t>
            </a:r>
            <a:r>
              <a:rPr lang="hu-HU" altLang="hu-HU" sz="1600" b="1" dirty="0">
                <a:solidFill>
                  <a:srgbClr val="FF0000"/>
                </a:solidFill>
              </a:rPr>
              <a:t> </a:t>
            </a:r>
            <a:r>
              <a:rPr lang="hu-HU" altLang="hu-HU" sz="1600" b="1" dirty="0" err="1">
                <a:solidFill>
                  <a:srgbClr val="FF0000"/>
                </a:solidFill>
              </a:rPr>
              <a:t>money</a:t>
            </a:r>
            <a:r>
              <a:rPr lang="hu-HU" altLang="hu-HU" sz="1600" b="1" dirty="0">
                <a:solidFill>
                  <a:srgbClr val="FF0000"/>
                </a:solidFill>
              </a:rPr>
              <a:t> (</a:t>
            </a:r>
            <a:r>
              <a:rPr lang="hu-HU" altLang="hu-HU" sz="1600" b="1" dirty="0" err="1">
                <a:solidFill>
                  <a:srgbClr val="FF0000"/>
                </a:solidFill>
              </a:rPr>
              <a:t>monetary</a:t>
            </a:r>
            <a:r>
              <a:rPr lang="hu-HU" altLang="hu-HU" sz="1600" b="1" dirty="0">
                <a:solidFill>
                  <a:srgbClr val="FF0000"/>
                </a:solidFill>
              </a:rPr>
              <a:t> </a:t>
            </a:r>
            <a:r>
              <a:rPr lang="hu-HU" altLang="hu-HU" sz="1600" b="1" dirty="0" err="1">
                <a:solidFill>
                  <a:srgbClr val="FF0000"/>
                </a:solidFill>
              </a:rPr>
              <a:t>system</a:t>
            </a:r>
            <a:r>
              <a:rPr lang="hu-HU" altLang="hu-HU" sz="1600" b="1" dirty="0">
                <a:solidFill>
                  <a:srgbClr val="FF0000"/>
                </a:solidFill>
              </a:rPr>
              <a:t>)</a:t>
            </a:r>
            <a:endParaRPr lang="hu-HU" altLang="hu-HU" sz="1600" dirty="0">
              <a:solidFill>
                <a:srgbClr val="FF0000"/>
              </a:solidFill>
            </a:endParaRP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ADA9837F-2C8B-0956-9B1B-281CC7923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775" y="5144455"/>
            <a:ext cx="325264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 err="1">
                <a:solidFill>
                  <a:srgbClr val="FF0000"/>
                </a:solidFill>
              </a:rPr>
              <a:t>Command</a:t>
            </a:r>
            <a:r>
              <a:rPr lang="hu-HU" altLang="hu-HU" sz="1600" dirty="0">
                <a:solidFill>
                  <a:srgbClr val="FF0000"/>
                </a:solidFill>
              </a:rPr>
              <a:t> </a:t>
            </a:r>
            <a:r>
              <a:rPr lang="hu-HU" altLang="hu-HU" sz="1600" dirty="0" err="1">
                <a:solidFill>
                  <a:srgbClr val="FF0000"/>
                </a:solidFill>
              </a:rPr>
              <a:t>members</a:t>
            </a:r>
            <a:r>
              <a:rPr lang="hu-HU" altLang="hu-HU" sz="1600" dirty="0">
                <a:solidFill>
                  <a:srgbClr val="FF0000"/>
                </a:solidFill>
              </a:rPr>
              <a:t> of </a:t>
            </a:r>
            <a:r>
              <a:rPr lang="hu-HU" altLang="hu-HU" sz="1600" dirty="0" err="1">
                <a:solidFill>
                  <a:srgbClr val="FF0000"/>
                </a:solidFill>
              </a:rPr>
              <a:t>society</a:t>
            </a:r>
            <a:endParaRPr lang="hu-HU" altLang="hu-HU" sz="1600" dirty="0">
              <a:solidFill>
                <a:srgbClr val="FF0000"/>
              </a:solidFill>
            </a:endParaRPr>
          </a:p>
        </p:txBody>
      </p:sp>
      <p:pic>
        <p:nvPicPr>
          <p:cNvPr id="32" name="Picture 2" descr="https://cdn.britannica.com/67/200267-050-186D5A6D/Mayer-Amschel-Rothschild.jpg">
            <a:extLst>
              <a:ext uri="{FF2B5EF4-FFF2-40B4-BE49-F238E27FC236}">
                <a16:creationId xmlns:a16="http://schemas.microsoft.com/office/drawing/2014/main" id="{607F525F-227A-B44A-47F4-D13EEFEB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867" y="5120536"/>
            <a:ext cx="1205064" cy="1530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églalap 4">
            <a:extLst>
              <a:ext uri="{FF2B5EF4-FFF2-40B4-BE49-F238E27FC236}">
                <a16:creationId xmlns:a16="http://schemas.microsoft.com/office/drawing/2014/main" id="{BF42BAD0-F7A8-A03F-5A85-01D72C38D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0505" y="6244282"/>
            <a:ext cx="2503175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Mayer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Amschel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Rothschild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1743-1812</a:t>
            </a:r>
          </a:p>
        </p:txBody>
      </p:sp>
      <p:sp>
        <p:nvSpPr>
          <p:cNvPr id="34" name="Téglalap 3">
            <a:extLst>
              <a:ext uri="{FF2B5EF4-FFF2-40B4-BE49-F238E27FC236}">
                <a16:creationId xmlns:a16="http://schemas.microsoft.com/office/drawing/2014/main" id="{58E02848-6444-3643-D669-3183D587C36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61804" y="6061294"/>
            <a:ext cx="612068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hu-HU" altLang="hu-HU" sz="1600" dirty="0">
                <a:solidFill>
                  <a:srgbClr val="000000"/>
                </a:solidFill>
                <a:latin typeface="+mj-lt"/>
              </a:rPr>
              <a:t>„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„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Give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control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of a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nation’s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money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I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care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who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makes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its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laws</a:t>
            </a:r>
            <a:r>
              <a:rPr lang="hu-HU" altLang="hu-HU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!”</a:t>
            </a:r>
            <a:r>
              <a:rPr lang="hu-HU" altLang="hu-HU" sz="1600" dirty="0">
                <a:solidFill>
                  <a:srgbClr val="000000"/>
                </a:solidFill>
                <a:latin typeface="+mj-lt"/>
              </a:rPr>
              <a:t>”</a:t>
            </a:r>
            <a:endParaRPr lang="hu-HU" altLang="hu-HU" sz="1600" dirty="0">
              <a:latin typeface="+mj-lt"/>
            </a:endParaRPr>
          </a:p>
        </p:txBody>
      </p:sp>
      <p:sp>
        <p:nvSpPr>
          <p:cNvPr id="35" name="Szövegdoboz 1">
            <a:extLst>
              <a:ext uri="{FF2B5EF4-FFF2-40B4-BE49-F238E27FC236}">
                <a16:creationId xmlns:a16="http://schemas.microsoft.com/office/drawing/2014/main" id="{8D551B0B-BE7C-8A9E-0E19-4411F7040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87" y="371837"/>
            <a:ext cx="178399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3.2.1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Logically</a:t>
            </a:r>
            <a:endParaRPr lang="hu-HU" altLang="hu-HU" sz="18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54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6" grpId="1"/>
      <p:bldP spid="78" grpId="0"/>
      <p:bldP spid="79" grpId="0"/>
      <p:bldP spid="10" grpId="0"/>
      <p:bldP spid="2" grpId="0" animBg="1"/>
      <p:bldP spid="5" grpId="0" animBg="1"/>
      <p:bldP spid="3" grpId="0"/>
      <p:bldP spid="3" grpId="1"/>
      <p:bldP spid="9" grpId="0"/>
      <p:bldP spid="19" grpId="0"/>
      <p:bldP spid="13" grpId="0" animBg="1"/>
      <p:bldP spid="13" grpId="1" animBg="1"/>
      <p:bldP spid="14" grpId="0"/>
      <p:bldP spid="17" grpId="0"/>
      <p:bldP spid="20" grpId="0"/>
      <p:bldP spid="20" grpId="1"/>
      <p:bldP spid="24" grpId="0"/>
      <p:bldP spid="24" grpId="1"/>
      <p:bldP spid="25" grpId="0" animBg="1"/>
      <p:bldP spid="26" grpId="0"/>
      <p:bldP spid="26" grpId="1"/>
      <p:bldP spid="28" grpId="0"/>
      <p:bldP spid="28" grpId="1" animBg="1"/>
      <p:bldP spid="30" grpId="0"/>
      <p:bldP spid="31" grpId="0" animBg="1"/>
      <p:bldP spid="33" grpId="0" animBg="1" autoUpdateAnimBg="0"/>
      <p:bldP spid="33" grpId="1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132BFA09-274F-C742-CFD5-55608252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416B13-A1E5-4881-B450-8605332358B0}" type="slidenum">
              <a:rPr lang="hu-HU" altLang="hu-HU" smtClean="0"/>
              <a:pPr>
                <a:defRPr/>
              </a:pPr>
              <a:t>6</a:t>
            </a:fld>
            <a:endParaRPr lang="hu-HU" altLang="hu-HU"/>
          </a:p>
        </p:txBody>
      </p:sp>
      <p:pic>
        <p:nvPicPr>
          <p:cNvPr id="3" name="Picture 2" descr="Walter Rothschild, 2nd Baron Rothschild - Wikipedia">
            <a:extLst>
              <a:ext uri="{FF2B5EF4-FFF2-40B4-BE49-F238E27FC236}">
                <a16:creationId xmlns:a16="http://schemas.microsoft.com/office/drawing/2014/main" id="{D05B759A-CF70-1352-2CA1-C86931DDA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59" y="4940896"/>
            <a:ext cx="1292385" cy="151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B7CA8CD-E2CF-5EC5-3354-027889630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25" y="3053507"/>
            <a:ext cx="1182687" cy="1671637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8" name="Picture 10" descr="Pope Leo X - Simple English Wikipedia, the free encyclopedia">
            <a:extLst>
              <a:ext uri="{FF2B5EF4-FFF2-40B4-BE49-F238E27FC236}">
                <a16:creationId xmlns:a16="http://schemas.microsoft.com/office/drawing/2014/main" id="{709A8462-6DED-9522-8FA2-FBE181FBC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052736"/>
            <a:ext cx="1080120" cy="150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1E79BB65-2F40-1240-E8CC-13833A9B9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7" y="2276872"/>
            <a:ext cx="2376487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it-IT" altLang="hu-HU" sz="1600" dirty="0">
                <a:solidFill>
                  <a:srgbClr val="202124"/>
                </a:solidFill>
              </a:rPr>
              <a:t>Giovanni di Lorenzo de' Medici</a:t>
            </a:r>
            <a:r>
              <a:rPr lang="hu-HU" altLang="hu-HU" sz="1600" dirty="0">
                <a:solidFill>
                  <a:srgbClr val="202124"/>
                </a:solidFill>
              </a:rPr>
              <a:t> (1475-1521)</a:t>
            </a:r>
            <a:endParaRPr lang="hu-HU" altLang="hu-HU" sz="16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4166618-B4A1-2408-12AC-75688357E4AF}"/>
              </a:ext>
            </a:extLst>
          </p:cNvPr>
          <p:cNvSpPr txBox="1"/>
          <p:nvPr/>
        </p:nvSpPr>
        <p:spPr>
          <a:xfrm>
            <a:off x="17647" y="6167045"/>
            <a:ext cx="241308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hu-HU" altLang="hu-HU" sz="1800" dirty="0">
                <a:solidFill>
                  <a:srgbClr val="202122"/>
                </a:solidFill>
              </a:rPr>
              <a:t>Walter </a:t>
            </a:r>
            <a:r>
              <a:rPr lang="hu-HU" altLang="hu-HU" dirty="0">
                <a:solidFill>
                  <a:srgbClr val="202122"/>
                </a:solidFill>
              </a:rPr>
              <a:t>R</a:t>
            </a:r>
            <a:r>
              <a:rPr lang="hu-HU" altLang="hu-HU" sz="1800" dirty="0">
                <a:solidFill>
                  <a:srgbClr val="202122"/>
                </a:solidFill>
              </a:rPr>
              <a:t>othschild (1868-1937)</a:t>
            </a: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C86E0D-D6E8-DC71-F866-EF1A5A396CEC}"/>
              </a:ext>
            </a:extLst>
          </p:cNvPr>
          <p:cNvSpPr txBox="1"/>
          <p:nvPr/>
        </p:nvSpPr>
        <p:spPr>
          <a:xfrm>
            <a:off x="2639616" y="4940896"/>
            <a:ext cx="280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sz="1800" dirty="0">
                <a:solidFill>
                  <a:srgbClr val="202122"/>
                </a:solidFill>
              </a:rPr>
              <a:t>1917: </a:t>
            </a:r>
            <a:r>
              <a:rPr lang="hu-HU" altLang="hu-HU" sz="1800" dirty="0" err="1">
                <a:solidFill>
                  <a:srgbClr val="202122"/>
                </a:solidFill>
              </a:rPr>
              <a:t>Balfour</a:t>
            </a:r>
            <a:r>
              <a:rPr lang="hu-HU" altLang="hu-HU" sz="1800" dirty="0">
                <a:solidFill>
                  <a:srgbClr val="202122"/>
                </a:solidFill>
              </a:rPr>
              <a:t> </a:t>
            </a:r>
            <a:r>
              <a:rPr lang="hu-HU" altLang="hu-HU" sz="1800" dirty="0" err="1">
                <a:solidFill>
                  <a:srgbClr val="202122"/>
                </a:solidFill>
              </a:rPr>
              <a:t>declaration</a:t>
            </a:r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E8DE095-6079-AB07-5890-2AEFDCC88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19" y="4284385"/>
            <a:ext cx="1621866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202122"/>
                </a:solidFill>
              </a:rPr>
              <a:t>Jakob Fugger</a:t>
            </a:r>
            <a:r>
              <a:rPr lang="en-US" altLang="hu-HU" sz="1600" dirty="0">
                <a:solidFill>
                  <a:srgbClr val="202122"/>
                </a:solidFill>
              </a:rPr>
              <a:t> </a:t>
            </a:r>
            <a:endParaRPr lang="hu-HU" altLang="hu-HU" sz="1600" dirty="0">
              <a:solidFill>
                <a:srgbClr val="202122"/>
              </a:solidFill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 dirty="0">
                <a:solidFill>
                  <a:srgbClr val="202122"/>
                </a:solidFill>
              </a:rPr>
              <a:t>(1459–1525)</a:t>
            </a:r>
            <a:endParaRPr lang="hu-HU" altLang="hu-HU" sz="1600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C6B7D77-C0AF-0759-6EC0-76BCD7D12820}"/>
              </a:ext>
            </a:extLst>
          </p:cNvPr>
          <p:cNvSpPr txBox="1"/>
          <p:nvPr/>
        </p:nvSpPr>
        <p:spPr>
          <a:xfrm>
            <a:off x="2603612" y="1052736"/>
            <a:ext cx="1692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sz="1800" dirty="0">
                <a:solidFill>
                  <a:srgbClr val="202122"/>
                </a:solidFill>
              </a:rPr>
              <a:t>1513: X. Leo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63140F7-31FE-AD0F-A056-92F19D44E17A}"/>
              </a:ext>
            </a:extLst>
          </p:cNvPr>
          <p:cNvSpPr txBox="1"/>
          <p:nvPr/>
        </p:nvSpPr>
        <p:spPr>
          <a:xfrm>
            <a:off x="2639616" y="3347700"/>
            <a:ext cx="5414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sz="1800" dirty="0">
                <a:solidFill>
                  <a:srgbClr val="202122"/>
                </a:solidFill>
              </a:rPr>
              <a:t>1519: V. (Habsburg) Karl </a:t>
            </a:r>
            <a:r>
              <a:rPr lang="hu-HU" altLang="hu-HU" sz="1800" dirty="0" err="1">
                <a:solidFill>
                  <a:srgbClr val="202122"/>
                </a:solidFill>
              </a:rPr>
              <a:t>German</a:t>
            </a:r>
            <a:r>
              <a:rPr lang="hu-HU" altLang="hu-HU" sz="1800" dirty="0">
                <a:solidFill>
                  <a:srgbClr val="202122"/>
                </a:solidFill>
              </a:rPr>
              <a:t>-Roman </a:t>
            </a:r>
            <a:r>
              <a:rPr lang="hu-HU" altLang="hu-HU" sz="1800" dirty="0" err="1">
                <a:solidFill>
                  <a:srgbClr val="202122"/>
                </a:solidFill>
              </a:rPr>
              <a:t>Emperor</a:t>
            </a:r>
            <a:endParaRPr lang="hu-HU" dirty="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E367171E-D4BA-B69D-2CB6-180A7B9B224C}"/>
              </a:ext>
            </a:extLst>
          </p:cNvPr>
          <p:cNvSpPr txBox="1"/>
          <p:nvPr/>
        </p:nvSpPr>
        <p:spPr>
          <a:xfrm>
            <a:off x="2639616" y="1589891"/>
            <a:ext cx="3456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b="0" i="0" dirty="0">
                <a:effectLst/>
                <a:latin typeface="+mj-lt"/>
              </a:rPr>
              <a:t>1513. </a:t>
            </a:r>
            <a:r>
              <a:rPr lang="hu-HU" sz="1600" dirty="0">
                <a:latin typeface="+mj-lt"/>
              </a:rPr>
              <a:t>M</a:t>
            </a:r>
            <a:r>
              <a:rPr lang="hu-HU" sz="1600" b="0" i="0" dirty="0">
                <a:effectLst/>
                <a:latin typeface="+mj-lt"/>
              </a:rPr>
              <a:t>ars, 15: </a:t>
            </a:r>
            <a:r>
              <a:rPr lang="hu-HU" sz="1600" b="0" i="0" dirty="0" err="1">
                <a:effectLst/>
                <a:latin typeface="+mj-lt"/>
              </a:rPr>
              <a:t>sacrificial</a:t>
            </a:r>
            <a:r>
              <a:rPr lang="hu-HU" sz="1600" b="0" i="0" dirty="0">
                <a:effectLst/>
                <a:latin typeface="+mj-lt"/>
              </a:rPr>
              <a:t> </a:t>
            </a:r>
            <a:r>
              <a:rPr lang="hu-HU" sz="1600" b="0" i="0" dirty="0" err="1">
                <a:effectLst/>
                <a:latin typeface="+mj-lt"/>
              </a:rPr>
              <a:t>priest</a:t>
            </a:r>
            <a:r>
              <a:rPr lang="hu-HU" sz="1600" b="0" i="0" dirty="0">
                <a:effectLst/>
                <a:latin typeface="+mj-lt"/>
              </a:rPr>
              <a:t>, </a:t>
            </a:r>
          </a:p>
          <a:p>
            <a:r>
              <a:rPr lang="hu-HU" sz="1600" b="0" i="0" dirty="0">
                <a:effectLst/>
                <a:latin typeface="+mj-lt"/>
              </a:rPr>
              <a:t>17: </a:t>
            </a:r>
            <a:r>
              <a:rPr lang="hu-HU" sz="1600" b="0" i="0" dirty="0" err="1">
                <a:effectLst/>
                <a:latin typeface="+mj-lt"/>
              </a:rPr>
              <a:t>bishop</a:t>
            </a:r>
            <a:r>
              <a:rPr lang="hu-HU" sz="1600" b="0" i="0" dirty="0">
                <a:effectLst/>
                <a:latin typeface="+mj-lt"/>
              </a:rPr>
              <a:t>, </a:t>
            </a:r>
          </a:p>
          <a:p>
            <a:r>
              <a:rPr lang="hu-HU" sz="1600" b="0" i="0" dirty="0">
                <a:effectLst/>
                <a:latin typeface="+mj-lt"/>
              </a:rPr>
              <a:t>19: </a:t>
            </a:r>
            <a:r>
              <a:rPr lang="hu-HU" sz="1600" b="0" i="0" dirty="0" err="1">
                <a:effectLst/>
                <a:latin typeface="+mj-lt"/>
              </a:rPr>
              <a:t>pope</a:t>
            </a:r>
            <a:endParaRPr lang="hu-HU" sz="1600" dirty="0">
              <a:latin typeface="+mj-lt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4C8682E-9A78-C523-DE30-1550C3532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136" y="4575528"/>
            <a:ext cx="4763165" cy="1733792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2C534B03-E355-F89C-BE23-A11B8F952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7608" y="5615019"/>
            <a:ext cx="4582164" cy="838317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B64764B2-1F7E-5790-0C86-5057B4157345}"/>
              </a:ext>
            </a:extLst>
          </p:cNvPr>
          <p:cNvSpPr txBox="1"/>
          <p:nvPr/>
        </p:nvSpPr>
        <p:spPr>
          <a:xfrm>
            <a:off x="191344" y="210126"/>
            <a:ext cx="3240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dirty="0">
                <a:solidFill>
                  <a:srgbClr val="00B050"/>
                </a:solidFill>
              </a:rPr>
              <a:t>3.2.2 </a:t>
            </a:r>
            <a:r>
              <a:rPr lang="hu-HU" altLang="hu-HU" dirty="0" err="1">
                <a:solidFill>
                  <a:srgbClr val="00B050"/>
                </a:solidFill>
              </a:rPr>
              <a:t>Some</a:t>
            </a:r>
            <a:r>
              <a:rPr lang="hu-HU" altLang="hu-HU" dirty="0">
                <a:solidFill>
                  <a:srgbClr val="00B050"/>
                </a:solidFill>
              </a:rPr>
              <a:t> </a:t>
            </a:r>
            <a:r>
              <a:rPr lang="hu-HU" altLang="hu-HU" dirty="0" err="1">
                <a:solidFill>
                  <a:srgbClr val="00B050"/>
                </a:solidFill>
              </a:rPr>
              <a:t>historical</a:t>
            </a:r>
            <a:r>
              <a:rPr lang="hu-HU" altLang="hu-HU" dirty="0">
                <a:solidFill>
                  <a:srgbClr val="00B050"/>
                </a:solidFill>
              </a:rPr>
              <a:t> </a:t>
            </a:r>
            <a:r>
              <a:rPr lang="hu-HU" altLang="hu-HU" dirty="0" err="1">
                <a:solidFill>
                  <a:srgbClr val="00B050"/>
                </a:solidFill>
              </a:rPr>
              <a:t>facts</a:t>
            </a:r>
            <a:endParaRPr lang="hu-H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80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2" grpId="0"/>
      <p:bldP spid="6" grpId="0"/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ia számának helye 1">
            <a:extLst>
              <a:ext uri="{FF2B5EF4-FFF2-40B4-BE49-F238E27FC236}">
                <a16:creationId xmlns:a16="http://schemas.microsoft.com/office/drawing/2014/main" id="{A064CF32-116D-0315-4BB2-E78B956F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1850" y="6245225"/>
            <a:ext cx="59055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A1E463-4870-4C98-9B56-437A704ABC37}" type="slidenum">
              <a:rPr lang="hu-HU" altLang="hu-HU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hu-HU" altLang="hu-HU" sz="1400"/>
          </a:p>
        </p:txBody>
      </p:sp>
      <p:pic>
        <p:nvPicPr>
          <p:cNvPr id="11267" name="Picture 14" descr="Királyi korona szoba matrica - TenStickers">
            <a:extLst>
              <a:ext uri="{FF2B5EF4-FFF2-40B4-BE49-F238E27FC236}">
                <a16:creationId xmlns:a16="http://schemas.microsoft.com/office/drawing/2014/main" id="{98C0426F-DA2E-FEDB-FE8D-14F5E7FF6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56657">
            <a:off x="10406063" y="4281488"/>
            <a:ext cx="112712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Szalagnyíl lefelé 1">
            <a:extLst>
              <a:ext uri="{FF2B5EF4-FFF2-40B4-BE49-F238E27FC236}">
                <a16:creationId xmlns:a16="http://schemas.microsoft.com/office/drawing/2014/main" id="{CF16A654-99A5-87D6-E2AE-1C3ACF8C76A6}"/>
              </a:ext>
            </a:extLst>
          </p:cNvPr>
          <p:cNvSpPr/>
          <p:nvPr/>
        </p:nvSpPr>
        <p:spPr>
          <a:xfrm>
            <a:off x="319088" y="1864544"/>
            <a:ext cx="9648825" cy="2068512"/>
          </a:xfrm>
          <a:prstGeom prst="curvedDownArrow">
            <a:avLst>
              <a:gd name="adj1" fmla="val 50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>
              <a:solidFill>
                <a:schemeClr val="tx1"/>
              </a:solidFill>
            </a:endParaRP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013459F1-4D28-4314-8E71-76526C920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3627438"/>
            <a:ext cx="1439863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églalap 12">
            <a:extLst>
              <a:ext uri="{FF2B5EF4-FFF2-40B4-BE49-F238E27FC236}">
                <a16:creationId xmlns:a16="http://schemas.microsoft.com/office/drawing/2014/main" id="{E1FA5C45-9F45-D9AB-913B-B2BDE59F9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800" y="3205163"/>
            <a:ext cx="22236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Gold </a:t>
            </a:r>
            <a:r>
              <a:rPr lang="hu-HU" altLang="hu-HU" sz="1800" dirty="0" err="1"/>
              <a:t>money</a:t>
            </a:r>
            <a:r>
              <a:rPr lang="hu-HU" altLang="hu-HU" sz="1800" dirty="0"/>
              <a:t> </a:t>
            </a:r>
            <a:r>
              <a:rPr lang="hu-HU" altLang="hu-HU" sz="1800" dirty="0" err="1"/>
              <a:t>system</a:t>
            </a:r>
            <a:endParaRPr lang="hu-HU" altLang="hu-HU" sz="1800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4345F062-93E6-774F-5D12-86F4FAD49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646" y="1412776"/>
            <a:ext cx="16337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Gold standard</a:t>
            </a:r>
          </a:p>
        </p:txBody>
      </p:sp>
      <p:sp>
        <p:nvSpPr>
          <p:cNvPr id="17" name="Szalagnyíl lefelé 36">
            <a:extLst>
              <a:ext uri="{FF2B5EF4-FFF2-40B4-BE49-F238E27FC236}">
                <a16:creationId xmlns:a16="http://schemas.microsoft.com/office/drawing/2014/main" id="{FC818272-4334-D4DF-5022-ACB0E516C642}"/>
              </a:ext>
            </a:extLst>
          </p:cNvPr>
          <p:cNvSpPr/>
          <p:nvPr/>
        </p:nvSpPr>
        <p:spPr>
          <a:xfrm rot="984134" flipV="1">
            <a:off x="5901344" y="2148635"/>
            <a:ext cx="657225" cy="2460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>
              <a:solidFill>
                <a:schemeClr val="tx1"/>
              </a:solidFill>
            </a:endParaRPr>
          </a:p>
        </p:txBody>
      </p:sp>
      <p:sp>
        <p:nvSpPr>
          <p:cNvPr id="18" name="Szövegdoboz 12">
            <a:extLst>
              <a:ext uri="{FF2B5EF4-FFF2-40B4-BE49-F238E27FC236}">
                <a16:creationId xmlns:a16="http://schemas.microsoft.com/office/drawing/2014/main" id="{80CE3A59-C5BC-9C65-CF71-47895C3BA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944" y="2492896"/>
            <a:ext cx="13731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 err="1"/>
              <a:t>Greenback</a:t>
            </a:r>
            <a:endParaRPr lang="hu-HU" altLang="hu-HU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1861-1865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46EA2ECB-C34B-BC5B-71EB-23698850A590}"/>
              </a:ext>
            </a:extLst>
          </p:cNvPr>
          <p:cNvSpPr>
            <a:spLocks noChangeArrowheads="1"/>
          </p:cNvSpPr>
          <p:nvPr/>
        </p:nvSpPr>
        <p:spPr bwMode="auto">
          <a:xfrm rot="-1187469">
            <a:off x="6950750" y="2513476"/>
            <a:ext cx="2436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(</a:t>
            </a:r>
            <a:r>
              <a:rPr lang="hu-HU" altLang="hu-HU" sz="1800" dirty="0" err="1"/>
              <a:t>Bretton</a:t>
            </a:r>
            <a:r>
              <a:rPr lang="hu-HU" altLang="hu-HU" sz="1800" dirty="0"/>
              <a:t> </a:t>
            </a:r>
            <a:r>
              <a:rPr lang="hu-HU" altLang="hu-HU" sz="1800" dirty="0" err="1"/>
              <a:t>Woods</a:t>
            </a:r>
            <a:r>
              <a:rPr lang="hu-HU" altLang="hu-HU" sz="1800" dirty="0"/>
              <a:t> 1971)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212E4948-DD97-36B0-FFBB-DDD932F31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328" y="3131120"/>
            <a:ext cx="2973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/>
              <a:t>Modern credit </a:t>
            </a:r>
            <a:r>
              <a:rPr lang="hu-HU" altLang="hu-HU" sz="1800" dirty="0" err="1"/>
              <a:t>money</a:t>
            </a:r>
            <a:endParaRPr lang="hu-HU" altLang="hu-HU" sz="1800" dirty="0"/>
          </a:p>
        </p:txBody>
      </p:sp>
      <p:sp>
        <p:nvSpPr>
          <p:cNvPr id="35" name="Téglalap 4">
            <a:extLst>
              <a:ext uri="{FF2B5EF4-FFF2-40B4-BE49-F238E27FC236}">
                <a16:creationId xmlns:a16="http://schemas.microsoft.com/office/drawing/2014/main" id="{F430714A-B379-E7D0-24F5-4E0A92FB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36" y="5183188"/>
            <a:ext cx="1938338" cy="4616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LOUIS XIV., </a:t>
            </a:r>
            <a:r>
              <a:rPr lang="hu-HU" altLang="hu-HU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Roi</a:t>
            </a:r>
            <a:r>
              <a:rPr lang="hu-HU" altLang="hu-HU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du </a:t>
            </a:r>
            <a:r>
              <a:rPr lang="hu-HU" altLang="hu-HU" sz="1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Soleil</a:t>
            </a:r>
            <a:r>
              <a:rPr lang="hu-HU" altLang="hu-HU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(1638-1715)</a:t>
            </a:r>
            <a:endParaRPr lang="hu-HU" altLang="hu-H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Picture 18" descr="Illustration by II; Bigstock photo">
            <a:extLst>
              <a:ext uri="{FF2B5EF4-FFF2-40B4-BE49-F238E27FC236}">
                <a16:creationId xmlns:a16="http://schemas.microsoft.com/office/drawing/2014/main" id="{0E3F2F6C-84FA-C32D-0E8C-ADF58E041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328" y="4005064"/>
            <a:ext cx="1327857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B339930-6060-6C31-734D-FE0B7FC36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9328" y="4300235"/>
            <a:ext cx="347663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b="1" dirty="0"/>
              <a:t>$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C815C4F-1E0D-1D19-E273-A6F576F18340}"/>
              </a:ext>
            </a:extLst>
          </p:cNvPr>
          <p:cNvSpPr/>
          <p:nvPr/>
        </p:nvSpPr>
        <p:spPr>
          <a:xfrm>
            <a:off x="119336" y="116632"/>
            <a:ext cx="10341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hu-HU" altLang="hu-HU" b="1" kern="0" dirty="0">
                <a:solidFill>
                  <a:srgbClr val="00B050"/>
                </a:solidFill>
              </a:rPr>
              <a:t>3.3 </a:t>
            </a:r>
            <a:r>
              <a:rPr lang="hu-HU" altLang="hu-HU" b="1" kern="0" dirty="0" err="1">
                <a:solidFill>
                  <a:srgbClr val="00B050"/>
                </a:solidFill>
              </a:rPr>
              <a:t>Evolution</a:t>
            </a:r>
            <a:r>
              <a:rPr lang="hu-HU" altLang="hu-HU" b="1" kern="0" dirty="0">
                <a:solidFill>
                  <a:srgbClr val="00B050"/>
                </a:solidFill>
              </a:rPr>
              <a:t> of </a:t>
            </a:r>
            <a:r>
              <a:rPr lang="hu-HU" altLang="hu-HU" b="1" kern="0" dirty="0" err="1">
                <a:solidFill>
                  <a:srgbClr val="00B050"/>
                </a:solidFill>
              </a:rPr>
              <a:t>monetary</a:t>
            </a:r>
            <a:r>
              <a:rPr lang="hu-HU" altLang="hu-HU" b="1" kern="0" dirty="0">
                <a:solidFill>
                  <a:srgbClr val="00B050"/>
                </a:solidFill>
              </a:rPr>
              <a:t> </a:t>
            </a:r>
            <a:r>
              <a:rPr lang="hu-HU" altLang="hu-HU" b="1" kern="0" dirty="0" err="1">
                <a:solidFill>
                  <a:srgbClr val="00B050"/>
                </a:solidFill>
              </a:rPr>
              <a:t>systems</a:t>
            </a:r>
            <a:r>
              <a:rPr lang="hu-HU" altLang="hu-HU" b="1" kern="0" dirty="0">
                <a:solidFill>
                  <a:srgbClr val="00B050"/>
                </a:solidFill>
              </a:rPr>
              <a:t>:</a:t>
            </a:r>
            <a:r>
              <a:rPr lang="hu-HU" altLang="hu-HU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rgbClr val="00B050"/>
                </a:solidFill>
                <a:cs typeface="Times New Roman" panose="02020603050405020304" pitchFamily="18" charset="0"/>
              </a:rPr>
              <a:t>from</a:t>
            </a:r>
            <a:r>
              <a:rPr lang="hu-HU" altLang="hu-HU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rgbClr val="00B050"/>
                </a:solidFill>
                <a:cs typeface="Times New Roman" panose="02020603050405020304" pitchFamily="18" charset="0"/>
              </a:rPr>
              <a:t>state</a:t>
            </a:r>
            <a:r>
              <a:rPr lang="hu-HU" altLang="hu-HU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rgbClr val="00B050"/>
                </a:solidFill>
                <a:cs typeface="Times New Roman" panose="02020603050405020304" pitchFamily="18" charset="0"/>
              </a:rPr>
              <a:t>issuance</a:t>
            </a:r>
            <a:r>
              <a:rPr lang="hu-HU" altLang="hu-HU" dirty="0">
                <a:solidFill>
                  <a:srgbClr val="00B050"/>
                </a:solidFill>
                <a:cs typeface="Times New Roman" panose="02020603050405020304" pitchFamily="18" charset="0"/>
              </a:rPr>
              <a:t> of </a:t>
            </a:r>
            <a:r>
              <a:rPr lang="hu-HU" altLang="hu-HU" dirty="0" err="1">
                <a:solidFill>
                  <a:srgbClr val="00B050"/>
                </a:solidFill>
                <a:cs typeface="Times New Roman" panose="02020603050405020304" pitchFamily="18" charset="0"/>
              </a:rPr>
              <a:t>money</a:t>
            </a:r>
            <a:r>
              <a:rPr lang="hu-HU" altLang="hu-HU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rgbClr val="00B050"/>
                </a:solidFill>
                <a:cs typeface="Times New Roman" panose="02020603050405020304" pitchFamily="18" charset="0"/>
              </a:rPr>
              <a:t>to</a:t>
            </a:r>
            <a:r>
              <a:rPr lang="hu-HU" altLang="hu-HU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rgbClr val="00B050"/>
                </a:solidFill>
                <a:cs typeface="Times New Roman" panose="02020603050405020304" pitchFamily="18" charset="0"/>
              </a:rPr>
              <a:t>private</a:t>
            </a:r>
            <a:r>
              <a:rPr lang="hu-HU" altLang="hu-HU" dirty="0">
                <a:solidFill>
                  <a:srgbClr val="00B050"/>
                </a:solidFill>
                <a:cs typeface="Times New Roman" panose="02020603050405020304" pitchFamily="18" charset="0"/>
              </a:rPr>
              <a:t> credit </a:t>
            </a:r>
            <a:r>
              <a:rPr lang="hu-HU" altLang="hu-HU" dirty="0" err="1">
                <a:solidFill>
                  <a:srgbClr val="00B050"/>
                </a:solidFill>
                <a:cs typeface="Times New Roman" panose="02020603050405020304" pitchFamily="18" charset="0"/>
              </a:rPr>
              <a:t>money</a:t>
            </a:r>
            <a:r>
              <a:rPr lang="hu-HU" altLang="hu-HU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hu-HU" altLang="hu-HU" dirty="0" err="1">
                <a:solidFill>
                  <a:srgbClr val="00B050"/>
                </a:solidFill>
                <a:cs typeface="Times New Roman" panose="02020603050405020304" pitchFamily="18" charset="0"/>
              </a:rPr>
              <a:t>system</a:t>
            </a:r>
            <a:endParaRPr lang="hu-HU" altLang="hu-HU" b="1" kern="0" dirty="0">
              <a:solidFill>
                <a:srgbClr val="00B050"/>
              </a:solidFill>
            </a:endParaRPr>
          </a:p>
        </p:txBody>
      </p:sp>
      <p:pic>
        <p:nvPicPr>
          <p:cNvPr id="14" name="Kép 2">
            <a:extLst>
              <a:ext uri="{FF2B5EF4-FFF2-40B4-BE49-F238E27FC236}">
                <a16:creationId xmlns:a16="http://schemas.microsoft.com/office/drawing/2014/main" id="{775F873A-5411-5440-40C9-86254F24E3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546" y="3429000"/>
            <a:ext cx="1618199" cy="14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zövegdoboz 1">
            <a:extLst>
              <a:ext uri="{FF2B5EF4-FFF2-40B4-BE49-F238E27FC236}">
                <a16:creationId xmlns:a16="http://schemas.microsoft.com/office/drawing/2014/main" id="{A3F590C5-3799-2A1A-5B1F-662191E96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485964"/>
            <a:ext cx="2681604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3.3.1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Historical</a:t>
            </a:r>
            <a:r>
              <a:rPr lang="hu-HU" altLang="hu-HU" sz="1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facts</a:t>
            </a:r>
            <a:endParaRPr lang="hu-HU" altLang="hu-HU" sz="1800" dirty="0">
              <a:solidFill>
                <a:srgbClr val="00B05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6" grpId="0" autoUpdateAnimBg="0"/>
      <p:bldP spid="17" grpId="0" animBg="1" autoUpdateAnimBg="0"/>
      <p:bldP spid="18" grpId="0" autoUpdateAnimBg="0"/>
      <p:bldP spid="20" grpId="0" autoUpdateAnimBg="0"/>
      <p:bldP spid="21" grpId="0" autoUpdateAnimBg="0"/>
      <p:bldP spid="35" grpId="0" animBg="1" autoUpdateAnimBg="0"/>
      <p:bldP spid="6" grpId="0" animBg="1"/>
    </p:bldLst>
  </p:timing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10720</TotalTime>
  <Words>807</Words>
  <Application>Microsoft Office PowerPoint</Application>
  <PresentationFormat>Szélesvásznú</PresentationFormat>
  <Paragraphs>144</Paragraphs>
  <Slides>7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Brush Script MT</vt:lpstr>
      <vt:lpstr>Times New Roman</vt:lpstr>
      <vt:lpstr>Wingdings</vt:lpstr>
      <vt:lpstr>Alapértelmezett terv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KÖZGAZDASÁGTAN</dc:title>
  <dc:creator>gilanyi.zsolt</dc:creator>
  <cp:lastModifiedBy>Dr. Gilányi Zsolt</cp:lastModifiedBy>
  <cp:revision>776</cp:revision>
  <dcterms:created xsi:type="dcterms:W3CDTF">2010-08-23T07:01:59Z</dcterms:created>
  <dcterms:modified xsi:type="dcterms:W3CDTF">2025-02-23T13:36:15Z</dcterms:modified>
</cp:coreProperties>
</file>