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93" r:id="rId2"/>
    <p:sldId id="394" r:id="rId3"/>
    <p:sldId id="395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220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B7DDD-384F-4C8A-9CBE-80789B5456F1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E7950-C73B-4DFA-98B8-19934DF994E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3700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iakép helye 1">
            <a:extLst>
              <a:ext uri="{FF2B5EF4-FFF2-40B4-BE49-F238E27FC236}">
                <a16:creationId xmlns:a16="http://schemas.microsoft.com/office/drawing/2014/main" id="{6CC6403C-EE13-5FF0-6C3B-12791E8445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Jegyzetek helye 2">
            <a:extLst>
              <a:ext uri="{FF2B5EF4-FFF2-40B4-BE49-F238E27FC236}">
                <a16:creationId xmlns:a16="http://schemas.microsoft.com/office/drawing/2014/main" id="{DA709DA1-7118-3C94-B32A-7BD7E8475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34820" name="Dia számának helye 3">
            <a:extLst>
              <a:ext uri="{FF2B5EF4-FFF2-40B4-BE49-F238E27FC236}">
                <a16:creationId xmlns:a16="http://schemas.microsoft.com/office/drawing/2014/main" id="{AA94A5AB-9D54-6D1A-8EB5-A08D423F6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2ABEFF-EAA1-4999-BC1A-E9F146D8C3CA}" type="slidenum">
              <a:rPr lang="de-DE" altLang="hu-HU" smtClean="0"/>
              <a:pPr/>
              <a:t>1</a:t>
            </a:fld>
            <a:endParaRPr lang="de-DE" alt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286695-813F-6346-C222-C69B187CE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DFC85D6-3A67-9A28-19F1-C7E19055E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92686C-4108-CE67-80F8-639934C2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79A110-3454-F0D8-805F-F4E56E435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62D371-13C4-52BA-3669-E47E9624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2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0E9770-7C44-D072-0C55-74614DB2E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DB8516-9792-B64B-21C0-B3DE200F2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779FDF-2887-E61E-444F-ECC29EE0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EB4110-5B5F-C5D0-569C-CFE91904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44A4A72-4EA6-77D7-ABF0-11024138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876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B1C5A37-0915-ADE6-8740-D05B329CF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7FDB6B1-B005-26A0-16FD-90A4712E3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B49629-0AB8-8E47-26B0-82FD12B2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880C58-4C2D-A84C-8E9D-9C6599DF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CDAC1D2-55FA-4706-E069-D423394ED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945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084F17-6860-7029-0D33-4AC98031E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D7FE6B-BFD9-9B99-A86C-DE6BE76CB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7A18D5-1072-E593-A32B-E3B955983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F826CE-B373-F15C-233F-3DFB8EDA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048C3A-35EE-729B-0E6B-FC99C350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63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1A449D-32F1-546B-5B6F-A2BE87F6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1F340B1-9AB1-B9E0-65B2-650CEFACE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15996-B38C-C852-6755-35B8658C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93DBD4-95DA-C981-7A3C-E01D732DE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760010-6555-EEB9-2CB3-F08ABA7C1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98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3E2917-2387-0773-8CC2-CBDABE78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8FA5AB6-8560-030D-36E4-BF10BF062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9EE95F-5A4C-165E-1AAB-21D365A2F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F0FE8B2-6AF8-A7E2-D881-D4ABD489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EF8F6B-94A7-82F4-DFF4-70D75E89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B1EEC8-D050-B8BC-8E43-7815CB164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823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9105BE-4391-2BCF-8018-4FC82321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8AA8BAB-4C30-72B0-7C8A-D989DBD91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F50CFD-67FB-B6BB-2715-4751E426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B5A29E1-C64D-0120-224E-CC2D4F121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94E69BE-ADDD-1540-5036-76E2C8C7A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5F1F18D-83A2-F781-C64D-D459118C0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2AC0F14-8EEC-EF54-3745-A6D96B1F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02678E5-6EB4-9472-0FCA-D281BAF6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765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EA50DC-FAE2-A74B-05B3-1B91BD11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8754253-822F-6496-DCE4-CE6ED524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71496E14-B214-8A95-7C2D-06EFC4B1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4B11196-8ACA-F9B3-41FC-2E3B1245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60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DAE3288-5B51-F217-61F9-AA8B3C9D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33A188D-2C71-6F61-7CCE-8993441A7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8B0B1F-81D5-E65A-44CD-59BD41C14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90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B715D-9499-52B3-2626-4F865AD2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722246-05BD-05AA-669C-8F6E411B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9387C46-3625-5CE0-1941-227950BD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1866521-EA2B-075E-19CA-B0D56892E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C33E68-B923-5010-940F-BD72B4C2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CE2272-ED1E-370F-B84A-844FD802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14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513DA8-C855-2FD5-8DD0-3C454334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6FFF2909-BC4C-C855-3FA2-7EDD5C408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7AFF04-0C4D-5B1E-46C7-409CDF2F1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A55C65E-05B9-B2DE-C2B7-4DB100E1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16CC724-8150-9B5B-68B6-456A174B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7045B9-09DD-17A4-5EF8-66CD9606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8367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D48C939-40B9-7F9C-8FE4-F1A898A0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613CD44-269C-1A54-6278-745817E9D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7CA320F-804B-8329-6DBE-BA45E8BCD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826A7-F4DD-4975-B072-ABBBE4061926}" type="datetimeFigureOut">
              <a:rPr lang="hu-HU" smtClean="0"/>
              <a:t>2025. 03. 12.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09F8B03-1143-570B-477A-E629C85AF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C20F0C-0B46-2433-0334-BFB8002DC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C18771-450D-41BE-A0A5-E0B41F4FF6F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955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3">
            <a:extLst>
              <a:ext uri="{FF2B5EF4-FFF2-40B4-BE49-F238E27FC236}">
                <a16:creationId xmlns:a16="http://schemas.microsoft.com/office/drawing/2014/main" id="{CBF5ADB4-BE07-AB68-95C5-FDD721D9F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8450" y="1052513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795" name="Line 5">
            <a:extLst>
              <a:ext uri="{FF2B5EF4-FFF2-40B4-BE49-F238E27FC236}">
                <a16:creationId xmlns:a16="http://schemas.microsoft.com/office/drawing/2014/main" id="{A81EDE2E-2DBA-357F-D92E-4C622AA91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3850" y="5168900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796" name="Line 8">
            <a:extLst>
              <a:ext uri="{FF2B5EF4-FFF2-40B4-BE49-F238E27FC236}">
                <a16:creationId xmlns:a16="http://schemas.microsoft.com/office/drawing/2014/main" id="{CD4443D7-BDCE-A9CE-70DC-6016325BB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2513" y="5168900"/>
            <a:ext cx="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5F0EDAFC-8B80-3DC9-4114-165CA216E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75" y="5194300"/>
            <a:ext cx="977900" cy="59531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Debt</a:t>
            </a:r>
            <a:endParaRPr lang="hu-HU" altLang="hu-HU" sz="1050" dirty="0"/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+100</a:t>
            </a:r>
          </a:p>
        </p:txBody>
      </p:sp>
      <p:sp>
        <p:nvSpPr>
          <p:cNvPr id="9239" name="Rectangle 28">
            <a:extLst>
              <a:ext uri="{FF2B5EF4-FFF2-40B4-BE49-F238E27FC236}">
                <a16:creationId xmlns:a16="http://schemas.microsoft.com/office/drawing/2014/main" id="{D577B32F-C38A-13F7-8732-0B71C6BB7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963863"/>
            <a:ext cx="184150" cy="301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hu-HU" altLang="hu-HU" sz="1350"/>
          </a:p>
        </p:txBody>
      </p:sp>
      <p:sp>
        <p:nvSpPr>
          <p:cNvPr id="9240" name="Rectangle 32">
            <a:extLst>
              <a:ext uri="{FF2B5EF4-FFF2-40B4-BE49-F238E27FC236}">
                <a16:creationId xmlns:a16="http://schemas.microsoft.com/office/drawing/2014/main" id="{058F40B1-DF4A-85F4-E163-21FE21B73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125788"/>
            <a:ext cx="184150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hu-HU" altLang="hu-HU" sz="1350"/>
          </a:p>
        </p:txBody>
      </p:sp>
      <p:sp>
        <p:nvSpPr>
          <p:cNvPr id="36" name="Rectangle 137">
            <a:extLst>
              <a:ext uri="{FF2B5EF4-FFF2-40B4-BE49-F238E27FC236}">
                <a16:creationId xmlns:a16="http://schemas.microsoft.com/office/drawing/2014/main" id="{372A7270-FA09-1403-90AA-5EDCA52EF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5563" y="3235325"/>
            <a:ext cx="790575" cy="48101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+100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claim</a:t>
            </a:r>
            <a:endParaRPr lang="hu-HU" altLang="hu-HU" sz="1050" dirty="0"/>
          </a:p>
        </p:txBody>
      </p:sp>
      <p:sp>
        <p:nvSpPr>
          <p:cNvPr id="33801" name="Line 5">
            <a:extLst>
              <a:ext uri="{FF2B5EF4-FFF2-40B4-BE49-F238E27FC236}">
                <a16:creationId xmlns:a16="http://schemas.microsoft.com/office/drawing/2014/main" id="{3576EC68-2FE7-72B6-C0F3-E449B5ECF5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8338" y="5170488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2" name="Line 8">
            <a:extLst>
              <a:ext uri="{FF2B5EF4-FFF2-40B4-BE49-F238E27FC236}">
                <a16:creationId xmlns:a16="http://schemas.microsoft.com/office/drawing/2014/main" id="{430F3C7E-DB80-9C45-880E-ED5C9E4D4C2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9075" y="5168900"/>
            <a:ext cx="0" cy="757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3" name="Line 8">
            <a:extLst>
              <a:ext uri="{FF2B5EF4-FFF2-40B4-BE49-F238E27FC236}">
                <a16:creationId xmlns:a16="http://schemas.microsoft.com/office/drawing/2014/main" id="{F293CEDE-DB67-FAFD-318B-B1ABD279D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1147763"/>
            <a:ext cx="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4" name="Line 5">
            <a:extLst>
              <a:ext uri="{FF2B5EF4-FFF2-40B4-BE49-F238E27FC236}">
                <a16:creationId xmlns:a16="http://schemas.microsoft.com/office/drawing/2014/main" id="{3939AE1E-D2C1-8E9E-D5DD-F55C2306BF0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1975" y="3335338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5" name="Line 5">
            <a:extLst>
              <a:ext uri="{FF2B5EF4-FFF2-40B4-BE49-F238E27FC236}">
                <a16:creationId xmlns:a16="http://schemas.microsoft.com/office/drawing/2014/main" id="{7DDF1CE8-7222-9ACB-D117-651E3D1336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0188" y="3236913"/>
            <a:ext cx="1457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33806" name="Line 8">
            <a:extLst>
              <a:ext uri="{FF2B5EF4-FFF2-40B4-BE49-F238E27FC236}">
                <a16:creationId xmlns:a16="http://schemas.microsoft.com/office/drawing/2014/main" id="{F7F0B9C5-A8DA-6BB0-6A6B-C6A32CC11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3335338"/>
            <a:ext cx="0" cy="757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73" name="Rectangle 21">
            <a:extLst>
              <a:ext uri="{FF2B5EF4-FFF2-40B4-BE49-F238E27FC236}">
                <a16:creationId xmlns:a16="http://schemas.microsoft.com/office/drawing/2014/main" id="{793DF3CD-DE04-0E8C-FA2C-362004C78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213100"/>
            <a:ext cx="1054100" cy="504825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CBLA+100</a:t>
            </a:r>
          </a:p>
        </p:txBody>
      </p:sp>
      <p:sp>
        <p:nvSpPr>
          <p:cNvPr id="76" name="Rectangle 21">
            <a:extLst>
              <a:ext uri="{FF2B5EF4-FFF2-40B4-BE49-F238E27FC236}">
                <a16:creationId xmlns:a16="http://schemas.microsoft.com/office/drawing/2014/main" id="{69F5D392-83F4-2773-4961-BC0A60004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63" y="1065213"/>
            <a:ext cx="1054100" cy="630237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CBLA +100</a:t>
            </a:r>
          </a:p>
        </p:txBody>
      </p:sp>
      <p:sp>
        <p:nvSpPr>
          <p:cNvPr id="77" name="Rectangle 14">
            <a:extLst>
              <a:ext uri="{FF2B5EF4-FFF2-40B4-BE49-F238E27FC236}">
                <a16:creationId xmlns:a16="http://schemas.microsoft.com/office/drawing/2014/main" id="{3321E490-2D22-5E46-EB8C-4B648C345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013" y="5180013"/>
            <a:ext cx="855662" cy="236537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C +15</a:t>
            </a: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5FA51FCC-3160-10B9-A634-896C98B76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7750" y="1498600"/>
            <a:ext cx="887413" cy="204788"/>
          </a:xfrm>
          <a:prstGeom prst="rect">
            <a:avLst/>
          </a:prstGeom>
          <a:solidFill>
            <a:srgbClr val="8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C +15</a:t>
            </a:r>
          </a:p>
        </p:txBody>
      </p:sp>
      <p:sp>
        <p:nvSpPr>
          <p:cNvPr id="79" name="Rectangle 135">
            <a:extLst>
              <a:ext uri="{FF2B5EF4-FFF2-40B4-BE49-F238E27FC236}">
                <a16:creationId xmlns:a16="http://schemas.microsoft.com/office/drawing/2014/main" id="{D8609205-A946-51E1-A71F-8919D6A7A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1049338"/>
            <a:ext cx="890588" cy="4603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RB+85</a:t>
            </a:r>
          </a:p>
        </p:txBody>
      </p:sp>
      <p:sp>
        <p:nvSpPr>
          <p:cNvPr id="80" name="Rectangle 135">
            <a:extLst>
              <a:ext uri="{FF2B5EF4-FFF2-40B4-BE49-F238E27FC236}">
                <a16:creationId xmlns:a16="http://schemas.microsoft.com/office/drawing/2014/main" id="{9E002319-4EBA-68A8-A812-9FD888DD9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75" y="3346450"/>
            <a:ext cx="890588" cy="4603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RB+85</a:t>
            </a:r>
          </a:p>
        </p:txBody>
      </p:sp>
      <p:sp>
        <p:nvSpPr>
          <p:cNvPr id="81" name="Rectangle 136">
            <a:extLst>
              <a:ext uri="{FF2B5EF4-FFF2-40B4-BE49-F238E27FC236}">
                <a16:creationId xmlns:a16="http://schemas.microsoft.com/office/drawing/2014/main" id="{85BF0C63-EA31-F067-9B8B-338071186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9063" y="3365500"/>
            <a:ext cx="792162" cy="4270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+85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D</a:t>
            </a:r>
          </a:p>
        </p:txBody>
      </p:sp>
      <p:sp>
        <p:nvSpPr>
          <p:cNvPr id="82" name="Rectangle 136">
            <a:extLst>
              <a:ext uri="{FF2B5EF4-FFF2-40B4-BE49-F238E27FC236}">
                <a16:creationId xmlns:a16="http://schemas.microsoft.com/office/drawing/2014/main" id="{26FBD9ED-DD02-2DBD-BE5B-954CAC093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5416550"/>
            <a:ext cx="792162" cy="4270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+85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D</a:t>
            </a:r>
          </a:p>
        </p:txBody>
      </p:sp>
      <p:sp>
        <p:nvSpPr>
          <p:cNvPr id="49" name="Rectangle 13">
            <a:extLst>
              <a:ext uri="{FF2B5EF4-FFF2-40B4-BE49-F238E27FC236}">
                <a16:creationId xmlns:a16="http://schemas.microsoft.com/office/drawing/2014/main" id="{9A38CDE4-C7A2-2B83-9AF6-30A967920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513" y="5180013"/>
            <a:ext cx="977900" cy="33178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debt</a:t>
            </a:r>
            <a:endParaRPr lang="hu-HU" altLang="hu-HU" sz="1050" dirty="0"/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+20</a:t>
            </a:r>
          </a:p>
        </p:txBody>
      </p:sp>
      <p:sp>
        <p:nvSpPr>
          <p:cNvPr id="50" name="Rectangle 13">
            <a:extLst>
              <a:ext uri="{FF2B5EF4-FFF2-40B4-BE49-F238E27FC236}">
                <a16:creationId xmlns:a16="http://schemas.microsoft.com/office/drawing/2014/main" id="{7D983F82-9B79-A577-FAD6-523F55B30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238" y="3213100"/>
            <a:ext cx="977900" cy="214313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Claim</a:t>
            </a:r>
            <a:r>
              <a:rPr lang="hu-HU" altLang="hu-HU" sz="1050" dirty="0"/>
              <a:t> +20</a:t>
            </a:r>
          </a:p>
        </p:txBody>
      </p:sp>
      <p:sp>
        <p:nvSpPr>
          <p:cNvPr id="52" name="Rectangle 21">
            <a:extLst>
              <a:ext uri="{FF2B5EF4-FFF2-40B4-BE49-F238E27FC236}">
                <a16:creationId xmlns:a16="http://schemas.microsoft.com/office/drawing/2014/main" id="{981D0417-E854-2A6D-4FA1-D94B9255E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225800"/>
            <a:ext cx="1054100" cy="1397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CBLA +15</a:t>
            </a:r>
          </a:p>
        </p:txBody>
      </p:sp>
      <p:sp>
        <p:nvSpPr>
          <p:cNvPr id="53" name="Rectangle 135">
            <a:extLst>
              <a:ext uri="{FF2B5EF4-FFF2-40B4-BE49-F238E27FC236}">
                <a16:creationId xmlns:a16="http://schemas.microsoft.com/office/drawing/2014/main" id="{F7545BFB-9520-A372-1D63-4080A675D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3860800"/>
            <a:ext cx="890588" cy="4603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RA+85</a:t>
            </a:r>
          </a:p>
        </p:txBody>
      </p:sp>
      <p:sp>
        <p:nvSpPr>
          <p:cNvPr id="54" name="Rectangle 135">
            <a:extLst>
              <a:ext uri="{FF2B5EF4-FFF2-40B4-BE49-F238E27FC236}">
                <a16:creationId xmlns:a16="http://schemas.microsoft.com/office/drawing/2014/main" id="{175BDF63-5EB3-07F5-6D83-B77D589B3F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5050" y="1058863"/>
            <a:ext cx="890588" cy="461962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RA+85</a:t>
            </a:r>
          </a:p>
        </p:txBody>
      </p:sp>
      <p:sp>
        <p:nvSpPr>
          <p:cNvPr id="55" name="Rectangle 136">
            <a:extLst>
              <a:ext uri="{FF2B5EF4-FFF2-40B4-BE49-F238E27FC236}">
                <a16:creationId xmlns:a16="http://schemas.microsoft.com/office/drawing/2014/main" id="{68CE0AF2-7835-F2AF-6203-EF3A873A1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8" y="3879850"/>
            <a:ext cx="792162" cy="46355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+85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D</a:t>
            </a:r>
          </a:p>
        </p:txBody>
      </p:sp>
      <p:sp>
        <p:nvSpPr>
          <p:cNvPr id="56" name="Rectangle 136">
            <a:extLst>
              <a:ext uri="{FF2B5EF4-FFF2-40B4-BE49-F238E27FC236}">
                <a16:creationId xmlns:a16="http://schemas.microsoft.com/office/drawing/2014/main" id="{8BCB47DB-2615-C35C-588C-023A3B02F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5181600"/>
            <a:ext cx="792162" cy="46513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+85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D</a:t>
            </a:r>
          </a:p>
        </p:txBody>
      </p:sp>
      <p:sp>
        <p:nvSpPr>
          <p:cNvPr id="59" name="Rectangle 21">
            <a:extLst>
              <a:ext uri="{FF2B5EF4-FFF2-40B4-BE49-F238E27FC236}">
                <a16:creationId xmlns:a16="http://schemas.microsoft.com/office/drawing/2014/main" id="{6F88C051-1642-E19E-8973-9509B36B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75" y="3716338"/>
            <a:ext cx="1873250" cy="173037"/>
          </a:xfrm>
          <a:prstGeom prst="rect">
            <a:avLst/>
          </a:prstGeom>
          <a:solidFill>
            <a:schemeClr val="accent1">
              <a:lumMod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 err="1"/>
              <a:t>Individual</a:t>
            </a:r>
            <a:r>
              <a:rPr lang="hu-HU" altLang="hu-HU" sz="1050" dirty="0"/>
              <a:t> </a:t>
            </a:r>
            <a:r>
              <a:rPr lang="hu-HU" altLang="hu-HU" sz="1050" dirty="0" err="1"/>
              <a:t>wealth</a:t>
            </a:r>
            <a:r>
              <a:rPr lang="hu-HU" altLang="hu-HU" sz="1050" dirty="0"/>
              <a:t> +5</a:t>
            </a:r>
          </a:p>
        </p:txBody>
      </p:sp>
      <p:sp>
        <p:nvSpPr>
          <p:cNvPr id="85" name="Rectangle 135">
            <a:extLst>
              <a:ext uri="{FF2B5EF4-FFF2-40B4-BE49-F238E27FC236}">
                <a16:creationId xmlns:a16="http://schemas.microsoft.com/office/drawing/2014/main" id="{FD1DAC7B-4CE3-29C7-B284-A65B1ED73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9200" y="3400425"/>
            <a:ext cx="890588" cy="460375"/>
          </a:xfrm>
          <a:prstGeom prst="rect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RA+85</a:t>
            </a:r>
          </a:p>
        </p:txBody>
      </p:sp>
      <p:sp>
        <p:nvSpPr>
          <p:cNvPr id="86" name="Rectangle 21">
            <a:extLst>
              <a:ext uri="{FF2B5EF4-FFF2-40B4-BE49-F238E27FC236}">
                <a16:creationId xmlns:a16="http://schemas.microsoft.com/office/drawing/2014/main" id="{0135385B-2A41-E33A-19A8-84708C940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0950" y="1498600"/>
            <a:ext cx="1054100" cy="201613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050" dirty="0"/>
              <a:t>CBLA +15</a:t>
            </a:r>
          </a:p>
        </p:txBody>
      </p:sp>
      <p:sp>
        <p:nvSpPr>
          <p:cNvPr id="40" name="Téglalap 16">
            <a:extLst>
              <a:ext uri="{FF2B5EF4-FFF2-40B4-BE49-F238E27FC236}">
                <a16:creationId xmlns:a16="http://schemas.microsoft.com/office/drawing/2014/main" id="{6F48454D-DF3C-81E4-B8CD-E0C655E9F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0" y="145505"/>
            <a:ext cx="485518" cy="6560642"/>
          </a:xfrm>
          <a:prstGeom prst="rect">
            <a:avLst/>
          </a:prstGeom>
          <a:noFill/>
          <a:ln>
            <a:noFill/>
          </a:ln>
        </p:spPr>
        <p:txBody>
          <a:bodyPr vert="wordArtVert"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500" b="1" dirty="0">
                <a:solidFill>
                  <a:srgbClr val="00B050"/>
                </a:solidFill>
              </a:rPr>
              <a:t>EXERCICE </a:t>
            </a:r>
            <a:r>
              <a:rPr lang="hu-HU" altLang="hu-HU" sz="1800" b="1" dirty="0">
                <a:solidFill>
                  <a:srgbClr val="00B050"/>
                </a:solidFill>
              </a:rPr>
              <a:t>Money </a:t>
            </a:r>
            <a:r>
              <a:rPr lang="hu-HU" altLang="hu-HU" sz="1800" b="1" dirty="0" err="1">
                <a:solidFill>
                  <a:srgbClr val="00B050"/>
                </a:solidFill>
              </a:rPr>
              <a:t>creation</a:t>
            </a:r>
            <a:endParaRPr lang="hu-HU" altLang="hu-HU" sz="1800" b="1" dirty="0">
              <a:solidFill>
                <a:srgbClr val="00B050"/>
              </a:solidFill>
            </a:endParaRPr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B61D2180-7662-C2FF-37E6-BE9E1A4CE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1138" y="404813"/>
            <a:ext cx="53276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/>
              <a:t>Record the following activities (variations) in the balance sheets!</a:t>
            </a:r>
          </a:p>
          <a:p>
            <a:pPr>
              <a:spcBef>
                <a:spcPct val="0"/>
              </a:spcBef>
              <a:buFontTx/>
              <a:buNone/>
            </a:pPr>
            <a:endParaRPr lang="hu-HU" altLang="hu-HU" sz="1400" b="1"/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1/ Agent (A) takes a 100$ loan from commercial bank (A). We know that the obligatory reserve rate is 2% and bank (A) has no free reserves.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 2/ Agent (A) transfers 100$ to agent (B), who has its accounts at commercial bank (B).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3/ Next day agent (B) withdraws 15$ from her account (thus to that time commercial bank A has already settled its debt).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4/ Agent (B) purchases from agent (A) for 85$ (pays with transfer). Agent (A) uses all her money to meet her debts included due interest (interest rate is 5%).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400"/>
              <a:t>5/ Is it possible to reimburse the remaining 20$ loan?</a:t>
            </a:r>
          </a:p>
        </p:txBody>
      </p:sp>
      <p:sp>
        <p:nvSpPr>
          <p:cNvPr id="43" name="Text Box 2">
            <a:extLst>
              <a:ext uri="{FF2B5EF4-FFF2-40B4-BE49-F238E27FC236}">
                <a16:creationId xmlns:a16="http://schemas.microsoft.com/office/drawing/2014/main" id="{F45579F2-BE1F-C474-4B41-625FE794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350838"/>
            <a:ext cx="2192337" cy="3016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b="1" dirty="0" err="1"/>
              <a:t>Two</a:t>
            </a:r>
            <a:r>
              <a:rPr lang="hu-HU" altLang="hu-HU" sz="1350" b="1" dirty="0"/>
              <a:t> </a:t>
            </a:r>
            <a:r>
              <a:rPr lang="hu-HU" altLang="hu-HU" sz="1350" b="1" dirty="0" err="1"/>
              <a:t>tier</a:t>
            </a:r>
            <a:r>
              <a:rPr lang="hu-HU" altLang="hu-HU" sz="1350" b="1" dirty="0"/>
              <a:t> banking </a:t>
            </a:r>
            <a:r>
              <a:rPr lang="hu-HU" altLang="hu-HU" sz="1350" b="1" dirty="0" err="1"/>
              <a:t>system</a:t>
            </a:r>
            <a:endParaRPr lang="hu-HU" altLang="hu-HU" sz="1350" b="1" dirty="0"/>
          </a:p>
        </p:txBody>
      </p:sp>
      <p:sp>
        <p:nvSpPr>
          <p:cNvPr id="44" name="Text Box 9">
            <a:extLst>
              <a:ext uri="{FF2B5EF4-FFF2-40B4-BE49-F238E27FC236}">
                <a16:creationId xmlns:a16="http://schemas.microsoft.com/office/drawing/2014/main" id="{1AB2F7A8-8E30-5989-7E65-B32771077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88" y="687388"/>
            <a:ext cx="1636712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 err="1"/>
              <a:t>Central</a:t>
            </a:r>
            <a:r>
              <a:rPr lang="hu-HU" altLang="hu-HU" sz="1350" dirty="0"/>
              <a:t> Bank (CB) </a:t>
            </a: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B1E3562D-9CFE-3A48-095E-0F0ED4049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2841625"/>
            <a:ext cx="2108200" cy="30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 err="1"/>
              <a:t>Commercial</a:t>
            </a:r>
            <a:r>
              <a:rPr lang="hu-HU" altLang="hu-HU" sz="1350" dirty="0"/>
              <a:t> Bank B (BB)</a:t>
            </a: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3FC3B456-AAB3-D136-08EB-4B6BA7CD0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25" y="2768600"/>
            <a:ext cx="2089150" cy="30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 err="1"/>
              <a:t>Commercial</a:t>
            </a:r>
            <a:r>
              <a:rPr lang="hu-HU" altLang="hu-HU" sz="1350" dirty="0"/>
              <a:t> Bank A (BA)</a:t>
            </a:r>
          </a:p>
        </p:txBody>
      </p:sp>
      <p:sp>
        <p:nvSpPr>
          <p:cNvPr id="48" name="Text Box 11">
            <a:extLst>
              <a:ext uri="{FF2B5EF4-FFF2-40B4-BE49-F238E27FC236}">
                <a16:creationId xmlns:a16="http://schemas.microsoft.com/office/drawing/2014/main" id="{D3585752-AB33-A79F-F7F6-611E07333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0188" y="4692650"/>
            <a:ext cx="1560512" cy="30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Non bank </a:t>
            </a:r>
            <a:r>
              <a:rPr lang="hu-HU" altLang="hu-HU" sz="1350" dirty="0" err="1"/>
              <a:t>agent</a:t>
            </a:r>
            <a:r>
              <a:rPr lang="hu-HU" altLang="hu-HU" sz="1350" dirty="0"/>
              <a:t> A</a:t>
            </a:r>
          </a:p>
        </p:txBody>
      </p:sp>
      <p:sp>
        <p:nvSpPr>
          <p:cNvPr id="51" name="Text Box 11">
            <a:extLst>
              <a:ext uri="{FF2B5EF4-FFF2-40B4-BE49-F238E27FC236}">
                <a16:creationId xmlns:a16="http://schemas.microsoft.com/office/drawing/2014/main" id="{4C96BC5E-6513-CBB1-E4EC-7344D6C0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714875"/>
            <a:ext cx="1570038" cy="3000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350" dirty="0"/>
              <a:t>Non bank </a:t>
            </a:r>
            <a:r>
              <a:rPr lang="hu-HU" altLang="hu-HU" sz="1350" dirty="0" err="1"/>
              <a:t>agent</a:t>
            </a:r>
            <a:r>
              <a:rPr lang="hu-HU" altLang="hu-HU" sz="1350" dirty="0"/>
              <a:t> B</a:t>
            </a:r>
          </a:p>
        </p:txBody>
      </p:sp>
      <p:sp>
        <p:nvSpPr>
          <p:cNvPr id="33833" name="Téglalap 1">
            <a:extLst>
              <a:ext uri="{FF2B5EF4-FFF2-40B4-BE49-F238E27FC236}">
                <a16:creationId xmlns:a16="http://schemas.microsoft.com/office/drawing/2014/main" id="{AC913432-D419-9FD0-7174-585FF158D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25400"/>
            <a:ext cx="1325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/>
              <a:t>Exercice 1</a:t>
            </a:r>
            <a:endParaRPr lang="hu-HU" altLang="hu-HU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6" grpId="0" animBg="1"/>
      <p:bldP spid="73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49" grpId="0" animBg="1"/>
      <p:bldP spid="50" grpId="0" animBg="1"/>
      <p:bldP spid="52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9" grpId="0" animBg="1"/>
      <p:bldP spid="85" grpId="0" animBg="1"/>
      <p:bldP spid="85" grpId="1" animBg="1"/>
      <p:bldP spid="8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ia számának helye 1">
            <a:extLst>
              <a:ext uri="{FF2B5EF4-FFF2-40B4-BE49-F238E27FC236}">
                <a16:creationId xmlns:a16="http://schemas.microsoft.com/office/drawing/2014/main" id="{1432188A-16D5-844E-9B53-F31C7494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9185B6-E97D-4DB7-B2F6-BA210262CE48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hu-HU" altLang="hu-HU" sz="140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BB87E0A-326A-37CE-ECD4-308AA242671B}"/>
              </a:ext>
            </a:extLst>
          </p:cNvPr>
          <p:cNvSpPr/>
          <p:nvPr/>
        </p:nvSpPr>
        <p:spPr>
          <a:xfrm>
            <a:off x="623888" y="933450"/>
            <a:ext cx="10656887" cy="20320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Consider a two tier </a:t>
            </a:r>
            <a:r>
              <a:rPr lang="hu-HU" dirty="0">
                <a:latin typeface="+mn-lt"/>
              </a:rPr>
              <a:t>banking </a:t>
            </a:r>
            <a:r>
              <a:rPr lang="en-US" dirty="0">
                <a:latin typeface="+mn-lt"/>
              </a:rPr>
              <a:t>system with only digital currency (no cash). </a:t>
            </a:r>
            <a:r>
              <a:rPr lang="hu-HU" dirty="0" err="1">
                <a:latin typeface="+mn-lt"/>
              </a:rPr>
              <a:t>Government</a:t>
            </a:r>
            <a:r>
              <a:rPr lang="hu-HU" dirty="0">
                <a:latin typeface="+mn-lt"/>
              </a:rPr>
              <a:t> deficit </a:t>
            </a:r>
            <a:r>
              <a:rPr lang="en-US" dirty="0">
                <a:latin typeface="+mn-lt"/>
              </a:rPr>
              <a:t>is 100$ financed by treasury bond</a:t>
            </a:r>
            <a:r>
              <a:rPr lang="hu-HU" dirty="0">
                <a:latin typeface="+mn-lt"/>
              </a:rPr>
              <a:t>s; 80% </a:t>
            </a:r>
            <a:r>
              <a:rPr lang="en-US" dirty="0">
                <a:latin typeface="+mn-lt"/>
              </a:rPr>
              <a:t>issue</a:t>
            </a:r>
            <a:r>
              <a:rPr lang="hu-HU" dirty="0">
                <a:latin typeface="+mn-lt"/>
              </a:rPr>
              <a:t>d</a:t>
            </a:r>
            <a:r>
              <a:rPr lang="en-US" dirty="0">
                <a:latin typeface="+mn-lt"/>
              </a:rPr>
              <a:t> to households and (20%)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to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commercial banks. The reserve ratio is 8% and can </a:t>
            </a:r>
            <a:r>
              <a:rPr lang="hu-HU" dirty="0" err="1">
                <a:latin typeface="+mn-lt"/>
              </a:rPr>
              <a:t>never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drop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below this </a:t>
            </a:r>
            <a:r>
              <a:rPr lang="hu-HU" dirty="0" err="1">
                <a:latin typeface="+mn-lt"/>
              </a:rPr>
              <a:t>level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without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causing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banking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system’s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disfunctioning</a:t>
            </a:r>
            <a:r>
              <a:rPr lang="en-US" dirty="0">
                <a:latin typeface="+mn-lt"/>
              </a:rPr>
              <a:t>. Register the events (</a:t>
            </a:r>
            <a:r>
              <a:rPr lang="en-US" b="1" u="sng" dirty="0">
                <a:latin typeface="+mn-lt"/>
              </a:rPr>
              <a:t>variations: + increase; - decrease</a:t>
            </a:r>
            <a:r>
              <a:rPr lang="en-US" dirty="0">
                <a:latin typeface="+mn-lt"/>
              </a:rPr>
              <a:t>) (item name and amount) in accounts!</a:t>
            </a:r>
            <a:endParaRPr lang="hu-HU" dirty="0">
              <a:latin typeface="+mn-l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Emission of treasury bonds</a:t>
            </a:r>
            <a:r>
              <a:rPr lang="hu-HU" dirty="0">
                <a:latin typeface="+mn-lt"/>
              </a:rPr>
              <a:t> 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hu-HU" i="1" u="sng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help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similar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to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bank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transfers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hu-HU" dirty="0">
              <a:latin typeface="+mn-l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Treasury spends</a:t>
            </a:r>
            <a:endParaRPr lang="hu-HU" dirty="0">
              <a:latin typeface="+mn-lt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en-US" dirty="0">
                <a:latin typeface="+mn-lt"/>
              </a:rPr>
              <a:t>Commercial banks reimburse their debts</a:t>
            </a:r>
            <a:endParaRPr lang="hu-HU" dirty="0">
              <a:latin typeface="+mn-lt"/>
            </a:endParaRPr>
          </a:p>
        </p:txBody>
      </p:sp>
      <p:sp>
        <p:nvSpPr>
          <p:cNvPr id="37892" name="Téglalap 16">
            <a:extLst>
              <a:ext uri="{FF2B5EF4-FFF2-40B4-BE49-F238E27FC236}">
                <a16:creationId xmlns:a16="http://schemas.microsoft.com/office/drawing/2014/main" id="{5AD0A2CD-CE8A-9712-BDE1-88730534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323850"/>
            <a:ext cx="444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500" b="1"/>
              <a:t>Exercice 2: </a:t>
            </a:r>
            <a:r>
              <a:rPr lang="hu-HU" altLang="hu-HU" sz="1800" b="1"/>
              <a:t>Modern credit money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FF12963-A59B-1C50-DCB8-A8116D7C1610}"/>
              </a:ext>
            </a:extLst>
          </p:cNvPr>
          <p:cNvSpPr/>
          <p:nvPr/>
        </p:nvSpPr>
        <p:spPr>
          <a:xfrm>
            <a:off x="687021" y="672878"/>
            <a:ext cx="10656887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Consider a two tier </a:t>
            </a:r>
            <a:r>
              <a:rPr lang="hu-HU" dirty="0">
                <a:latin typeface="+mn-lt"/>
              </a:rPr>
              <a:t>banking </a:t>
            </a:r>
            <a:r>
              <a:rPr lang="en-US" dirty="0">
                <a:latin typeface="+mn-lt"/>
              </a:rPr>
              <a:t>system with only digital currency (no cash). </a:t>
            </a:r>
            <a:r>
              <a:rPr lang="hu-HU" dirty="0" err="1">
                <a:latin typeface="+mn-lt"/>
              </a:rPr>
              <a:t>Government</a:t>
            </a:r>
            <a:r>
              <a:rPr lang="hu-HU" dirty="0">
                <a:latin typeface="+mn-lt"/>
              </a:rPr>
              <a:t> deficit </a:t>
            </a:r>
            <a:r>
              <a:rPr lang="en-US" dirty="0">
                <a:latin typeface="+mn-lt"/>
              </a:rPr>
              <a:t>is financed by treasury bond</a:t>
            </a:r>
            <a:r>
              <a:rPr lang="hu-HU" dirty="0">
                <a:latin typeface="+mn-lt"/>
              </a:rPr>
              <a:t>s; </a:t>
            </a:r>
            <a:r>
              <a:rPr lang="hu-HU" dirty="0"/>
              <a:t>6</a:t>
            </a:r>
            <a:r>
              <a:rPr lang="hu-HU" dirty="0">
                <a:latin typeface="+mn-lt"/>
              </a:rPr>
              <a:t>0% </a:t>
            </a:r>
            <a:r>
              <a:rPr lang="en-US" dirty="0">
                <a:latin typeface="+mn-lt"/>
              </a:rPr>
              <a:t>issue</a:t>
            </a:r>
            <a:r>
              <a:rPr lang="hu-HU" dirty="0">
                <a:latin typeface="+mn-lt"/>
              </a:rPr>
              <a:t>d</a:t>
            </a:r>
            <a:r>
              <a:rPr lang="en-US" dirty="0">
                <a:latin typeface="+mn-lt"/>
              </a:rPr>
              <a:t> to households and (</a:t>
            </a:r>
            <a:r>
              <a:rPr lang="hu-HU" dirty="0">
                <a:latin typeface="+mn-lt"/>
              </a:rPr>
              <a:t>4</a:t>
            </a:r>
            <a:r>
              <a:rPr lang="en-US" dirty="0">
                <a:latin typeface="+mn-lt"/>
              </a:rPr>
              <a:t>0%)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to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commercial banks. The reserve ratio is </a:t>
            </a:r>
            <a:r>
              <a:rPr lang="hu-HU" dirty="0">
                <a:latin typeface="+mn-lt"/>
              </a:rPr>
              <a:t>5</a:t>
            </a:r>
            <a:r>
              <a:rPr lang="en-US" dirty="0">
                <a:latin typeface="+mn-lt"/>
              </a:rPr>
              <a:t>% and can </a:t>
            </a:r>
            <a:r>
              <a:rPr lang="hu-HU" dirty="0" err="1">
                <a:latin typeface="+mn-lt"/>
              </a:rPr>
              <a:t>never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drop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below this </a:t>
            </a:r>
            <a:r>
              <a:rPr lang="hu-HU" dirty="0" err="1">
                <a:latin typeface="+mn-lt"/>
              </a:rPr>
              <a:t>level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without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causing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banking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system’s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disfunctioning</a:t>
            </a:r>
            <a:r>
              <a:rPr lang="en-US" dirty="0">
                <a:latin typeface="+mn-lt"/>
              </a:rPr>
              <a:t>. </a:t>
            </a:r>
            <a:r>
              <a:rPr lang="hu-HU" dirty="0" err="1">
                <a:latin typeface="+mn-lt"/>
              </a:rPr>
              <a:t>Banks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never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keep</a:t>
            </a:r>
            <a:r>
              <a:rPr lang="hu-HU" dirty="0">
                <a:latin typeface="+mn-lt"/>
              </a:rPr>
              <a:t> free </a:t>
            </a:r>
            <a:r>
              <a:rPr lang="hu-HU" dirty="0" err="1">
                <a:latin typeface="+mn-lt"/>
              </a:rPr>
              <a:t>reserves</a:t>
            </a:r>
            <a:r>
              <a:rPr lang="hu-HU" dirty="0">
                <a:latin typeface="+mn-lt"/>
              </a:rPr>
              <a:t>. </a:t>
            </a:r>
            <a:r>
              <a:rPr lang="hu-HU" dirty="0" err="1">
                <a:latin typeface="+mn-lt"/>
              </a:rPr>
              <a:t>We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know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that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after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having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issued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the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government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bonds</a:t>
            </a:r>
            <a:r>
              <a:rPr lang="hu-HU" dirty="0">
                <a:latin typeface="+mn-lt"/>
              </a:rPr>
              <a:t> and </a:t>
            </a:r>
            <a:r>
              <a:rPr lang="hu-HU" dirty="0" err="1">
                <a:latin typeface="+mn-lt"/>
              </a:rPr>
              <a:t>having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spent</a:t>
            </a:r>
            <a:r>
              <a:rPr lang="hu-HU" dirty="0">
                <a:latin typeface="+mn-lt"/>
              </a:rPr>
              <a:t> 80% of </a:t>
            </a:r>
            <a:r>
              <a:rPr lang="hu-HU" dirty="0" err="1">
                <a:latin typeface="+mn-lt"/>
              </a:rPr>
              <a:t>it</a:t>
            </a:r>
            <a:r>
              <a:rPr lang="hu-HU" dirty="0">
                <a:latin typeface="+mn-lt"/>
              </a:rPr>
              <a:t>, </a:t>
            </a:r>
            <a:r>
              <a:rPr lang="hu-HU" dirty="0" err="1">
                <a:latin typeface="+mn-lt"/>
              </a:rPr>
              <a:t>the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variation</a:t>
            </a:r>
            <a:r>
              <a:rPr lang="hu-HU" dirty="0">
                <a:latin typeface="+mn-lt"/>
              </a:rPr>
              <a:t> of </a:t>
            </a:r>
            <a:r>
              <a:rPr lang="hu-HU" dirty="0" err="1">
                <a:latin typeface="+mn-lt"/>
              </a:rPr>
              <a:t>demand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deposits</a:t>
            </a:r>
            <a:r>
              <a:rPr lang="hu-HU" dirty="0">
                <a:latin typeface="+mn-lt"/>
              </a:rPr>
              <a:t> is 200$. </a:t>
            </a:r>
            <a:r>
              <a:rPr lang="en-US" dirty="0">
                <a:latin typeface="+mn-lt"/>
              </a:rPr>
              <a:t>Register the events (</a:t>
            </a:r>
            <a:r>
              <a:rPr lang="en-US" b="1" u="sng" dirty="0">
                <a:latin typeface="+mn-lt"/>
              </a:rPr>
              <a:t>variations: + increase; - decrease</a:t>
            </a:r>
            <a:r>
              <a:rPr lang="en-US" dirty="0">
                <a:latin typeface="+mn-lt"/>
              </a:rPr>
              <a:t>) (item name and amount) in accounts!</a:t>
            </a:r>
            <a:endParaRPr lang="hu-HU" dirty="0">
              <a:latin typeface="+mn-lt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DD40DA0B-9BC4-F7F2-5367-2A12364E43C5}"/>
              </a:ext>
            </a:extLst>
          </p:cNvPr>
          <p:cNvSpPr/>
          <p:nvPr/>
        </p:nvSpPr>
        <p:spPr>
          <a:xfrm>
            <a:off x="696650" y="2638962"/>
            <a:ext cx="10656887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Consider a two tier </a:t>
            </a:r>
            <a:r>
              <a:rPr lang="hu-HU" dirty="0">
                <a:latin typeface="+mn-lt"/>
              </a:rPr>
              <a:t>banking </a:t>
            </a:r>
            <a:r>
              <a:rPr lang="en-US" dirty="0">
                <a:latin typeface="+mn-lt"/>
              </a:rPr>
              <a:t>system</a:t>
            </a:r>
            <a:r>
              <a:rPr lang="hu-HU" dirty="0">
                <a:latin typeface="+mn-lt"/>
              </a:rPr>
              <a:t>. The cash </a:t>
            </a:r>
            <a:r>
              <a:rPr lang="hu-HU" dirty="0" err="1">
                <a:latin typeface="+mn-lt"/>
              </a:rPr>
              <a:t>to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money</a:t>
            </a:r>
            <a:r>
              <a:rPr lang="hu-HU" dirty="0">
                <a:latin typeface="+mn-lt"/>
              </a:rPr>
              <a:t> ratio is 10%, </a:t>
            </a:r>
            <a:r>
              <a:rPr lang="hu-HU" dirty="0" err="1">
                <a:latin typeface="+mn-lt"/>
              </a:rPr>
              <a:t>the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reserve ratio is </a:t>
            </a:r>
            <a:r>
              <a:rPr lang="hu-HU" dirty="0">
                <a:latin typeface="+mn-lt"/>
              </a:rPr>
              <a:t>6</a:t>
            </a:r>
            <a:r>
              <a:rPr lang="en-US" dirty="0">
                <a:latin typeface="+mn-lt"/>
              </a:rPr>
              <a:t>% and can </a:t>
            </a:r>
            <a:r>
              <a:rPr lang="hu-HU" dirty="0" err="1">
                <a:latin typeface="+mn-lt"/>
              </a:rPr>
              <a:t>never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drop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below this </a:t>
            </a:r>
            <a:r>
              <a:rPr lang="hu-HU" dirty="0" err="1">
                <a:latin typeface="+mn-lt"/>
              </a:rPr>
              <a:t>level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without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causing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banking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system’s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disfunctioning</a:t>
            </a:r>
            <a:r>
              <a:rPr lang="en-US" dirty="0">
                <a:latin typeface="+mn-lt"/>
              </a:rPr>
              <a:t>. </a:t>
            </a:r>
            <a:r>
              <a:rPr lang="hu-HU" dirty="0" err="1">
                <a:latin typeface="+mn-lt"/>
              </a:rPr>
              <a:t>There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are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two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commercial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banks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with</a:t>
            </a:r>
            <a:r>
              <a:rPr lang="hu-HU" dirty="0">
                <a:latin typeface="+mn-lt"/>
              </a:rPr>
              <a:t> a market </a:t>
            </a:r>
            <a:r>
              <a:rPr lang="hu-HU" dirty="0" err="1">
                <a:latin typeface="+mn-lt"/>
              </a:rPr>
              <a:t>share</a:t>
            </a:r>
            <a:r>
              <a:rPr lang="hu-HU" dirty="0">
                <a:latin typeface="+mn-lt"/>
              </a:rPr>
              <a:t> of 60%-40%. Both </a:t>
            </a:r>
            <a:r>
              <a:rPr lang="hu-HU" dirty="0" err="1">
                <a:latin typeface="+mn-lt"/>
              </a:rPr>
              <a:t>banks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have</a:t>
            </a:r>
            <a:r>
              <a:rPr lang="hu-HU" dirty="0">
                <a:latin typeface="+mn-lt"/>
              </a:rPr>
              <a:t> 80$ free </a:t>
            </a:r>
            <a:r>
              <a:rPr lang="hu-HU" dirty="0" err="1">
                <a:latin typeface="+mn-lt"/>
              </a:rPr>
              <a:t>reserves</a:t>
            </a:r>
            <a:r>
              <a:rPr lang="hu-HU" dirty="0">
                <a:latin typeface="+mn-lt"/>
              </a:rPr>
              <a:t>. The </a:t>
            </a:r>
            <a:r>
              <a:rPr lang="hu-HU" dirty="0" err="1">
                <a:latin typeface="+mn-lt"/>
              </a:rPr>
              <a:t>little</a:t>
            </a:r>
            <a:r>
              <a:rPr lang="hu-HU" dirty="0">
                <a:latin typeface="+mn-lt"/>
              </a:rPr>
              <a:t> bank </a:t>
            </a:r>
            <a:r>
              <a:rPr lang="hu-HU" dirty="0" err="1">
                <a:latin typeface="+mn-lt"/>
              </a:rPr>
              <a:t>lends</a:t>
            </a:r>
            <a:r>
              <a:rPr lang="hu-HU" dirty="0">
                <a:latin typeface="+mn-lt"/>
              </a:rPr>
              <a:t> 800$ </a:t>
            </a:r>
            <a:r>
              <a:rPr lang="hu-HU" dirty="0" err="1">
                <a:latin typeface="+mn-lt"/>
              </a:rPr>
              <a:t>to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its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clients</a:t>
            </a:r>
            <a:r>
              <a:rPr lang="hu-HU" dirty="0"/>
              <a:t>;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spend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money</a:t>
            </a:r>
            <a:r>
              <a:rPr lang="hu-HU" dirty="0"/>
              <a:t>.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Register the events (</a:t>
            </a:r>
            <a:r>
              <a:rPr lang="en-US" b="1" u="sng" dirty="0">
                <a:latin typeface="+mn-lt"/>
              </a:rPr>
              <a:t>variations: + increase; - decrease</a:t>
            </a:r>
            <a:r>
              <a:rPr lang="en-US" dirty="0">
                <a:latin typeface="+mn-lt"/>
              </a:rPr>
              <a:t>) (item name and amount) in accounts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if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at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the</a:t>
            </a:r>
            <a:r>
              <a:rPr lang="hu-HU" dirty="0">
                <a:latin typeface="+mn-lt"/>
              </a:rPr>
              <a:t> end </a:t>
            </a:r>
            <a:r>
              <a:rPr lang="hu-HU" dirty="0" err="1">
                <a:latin typeface="+mn-lt"/>
              </a:rPr>
              <a:t>there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are</a:t>
            </a:r>
            <a:r>
              <a:rPr lang="hu-HU" dirty="0">
                <a:latin typeface="+mn-lt"/>
              </a:rPr>
              <a:t> no free </a:t>
            </a:r>
            <a:r>
              <a:rPr lang="hu-HU" dirty="0" err="1">
                <a:latin typeface="+mn-lt"/>
              </a:rPr>
              <a:t>reserves</a:t>
            </a:r>
            <a:r>
              <a:rPr lang="en-US" dirty="0">
                <a:latin typeface="+mn-lt"/>
              </a:rPr>
              <a:t>!</a:t>
            </a:r>
            <a:endParaRPr lang="hu-HU" dirty="0">
              <a:latin typeface="+mn-lt"/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E879789-A319-5996-0424-8ED620C8A825}"/>
              </a:ext>
            </a:extLst>
          </p:cNvPr>
          <p:cNvSpPr/>
          <p:nvPr/>
        </p:nvSpPr>
        <p:spPr>
          <a:xfrm>
            <a:off x="618043" y="4206273"/>
            <a:ext cx="10656887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Consider a two tier </a:t>
            </a:r>
            <a:r>
              <a:rPr lang="hu-HU" dirty="0">
                <a:latin typeface="+mn-lt"/>
              </a:rPr>
              <a:t>banking </a:t>
            </a:r>
            <a:r>
              <a:rPr lang="en-US" dirty="0">
                <a:latin typeface="+mn-lt"/>
              </a:rPr>
              <a:t>system</a:t>
            </a:r>
            <a:r>
              <a:rPr lang="hu-HU" dirty="0">
                <a:latin typeface="+mn-lt"/>
              </a:rPr>
              <a:t>. The cash </a:t>
            </a:r>
            <a:r>
              <a:rPr lang="hu-HU" dirty="0" err="1">
                <a:latin typeface="+mn-lt"/>
              </a:rPr>
              <a:t>to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money</a:t>
            </a:r>
            <a:r>
              <a:rPr lang="hu-HU" dirty="0">
                <a:latin typeface="+mn-lt"/>
              </a:rPr>
              <a:t> ratio is 10%, </a:t>
            </a:r>
            <a:r>
              <a:rPr lang="hu-HU" dirty="0" err="1">
                <a:latin typeface="+mn-lt"/>
              </a:rPr>
              <a:t>the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reserve ratio is </a:t>
            </a:r>
            <a:r>
              <a:rPr lang="hu-HU" dirty="0"/>
              <a:t>5</a:t>
            </a:r>
            <a:r>
              <a:rPr lang="en-US" dirty="0">
                <a:latin typeface="+mn-lt"/>
              </a:rPr>
              <a:t>% and can </a:t>
            </a:r>
            <a:r>
              <a:rPr lang="hu-HU" dirty="0" err="1">
                <a:latin typeface="+mn-lt"/>
              </a:rPr>
              <a:t>never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drop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below this </a:t>
            </a:r>
            <a:r>
              <a:rPr lang="hu-HU" dirty="0" err="1">
                <a:latin typeface="+mn-lt"/>
              </a:rPr>
              <a:t>level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without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causing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the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banking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system’s</a:t>
            </a:r>
            <a:r>
              <a:rPr lang="hu-HU" dirty="0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hu-HU" dirty="0" err="1"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disfunctioning</a:t>
            </a:r>
            <a:r>
              <a:rPr lang="en-US" dirty="0">
                <a:latin typeface="+mn-lt"/>
              </a:rPr>
              <a:t>. </a:t>
            </a:r>
            <a:r>
              <a:rPr lang="hu-HU" dirty="0" err="1">
                <a:latin typeface="+mn-lt"/>
              </a:rPr>
              <a:t>There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are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two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commercial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banks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with</a:t>
            </a:r>
            <a:r>
              <a:rPr lang="hu-HU" dirty="0">
                <a:latin typeface="+mn-lt"/>
              </a:rPr>
              <a:t> a market </a:t>
            </a:r>
            <a:r>
              <a:rPr lang="hu-HU" dirty="0" err="1">
                <a:latin typeface="+mn-lt"/>
              </a:rPr>
              <a:t>share</a:t>
            </a:r>
            <a:r>
              <a:rPr lang="hu-HU" dirty="0">
                <a:latin typeface="+mn-lt"/>
              </a:rPr>
              <a:t> of 60%-40%. Both </a:t>
            </a:r>
            <a:r>
              <a:rPr lang="hu-HU" dirty="0" err="1">
                <a:latin typeface="+mn-lt"/>
              </a:rPr>
              <a:t>banks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have</a:t>
            </a:r>
            <a:r>
              <a:rPr lang="hu-HU" dirty="0">
                <a:latin typeface="+mn-lt"/>
              </a:rPr>
              <a:t> 80$ free </a:t>
            </a:r>
            <a:r>
              <a:rPr lang="hu-HU" dirty="0" err="1">
                <a:latin typeface="+mn-lt"/>
              </a:rPr>
              <a:t>reserves</a:t>
            </a:r>
            <a:r>
              <a:rPr lang="hu-HU" dirty="0">
                <a:latin typeface="+mn-lt"/>
              </a:rPr>
              <a:t>. The </a:t>
            </a:r>
            <a:r>
              <a:rPr lang="hu-HU" dirty="0" err="1">
                <a:latin typeface="+mn-lt"/>
              </a:rPr>
              <a:t>little</a:t>
            </a:r>
            <a:r>
              <a:rPr lang="hu-HU" dirty="0">
                <a:latin typeface="+mn-lt"/>
              </a:rPr>
              <a:t> bank </a:t>
            </a:r>
            <a:r>
              <a:rPr lang="hu-HU" dirty="0" err="1">
                <a:latin typeface="+mn-lt"/>
              </a:rPr>
              <a:t>lends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to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its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clients</a:t>
            </a:r>
            <a:r>
              <a:rPr lang="hu-HU" dirty="0"/>
              <a:t>;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clients</a:t>
            </a:r>
            <a:r>
              <a:rPr lang="hu-HU" dirty="0"/>
              <a:t> </a:t>
            </a:r>
            <a:r>
              <a:rPr lang="hu-HU" dirty="0" err="1"/>
              <a:t>spend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money</a:t>
            </a:r>
            <a:r>
              <a:rPr lang="hu-HU" dirty="0"/>
              <a:t> and </a:t>
            </a:r>
            <a:r>
              <a:rPr lang="hu-HU" dirty="0" err="1"/>
              <a:t>the</a:t>
            </a:r>
            <a:r>
              <a:rPr lang="hu-HU" dirty="0"/>
              <a:t> end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+900$ </a:t>
            </a:r>
            <a:r>
              <a:rPr lang="hu-HU" dirty="0" err="1"/>
              <a:t>demand</a:t>
            </a:r>
            <a:r>
              <a:rPr lang="hu-HU" dirty="0"/>
              <a:t> </a:t>
            </a:r>
            <a:r>
              <a:rPr lang="hu-HU" dirty="0" err="1"/>
              <a:t>deposit</a:t>
            </a:r>
            <a:r>
              <a:rPr lang="hu-HU" dirty="0"/>
              <a:t>.</a:t>
            </a:r>
            <a:r>
              <a:rPr lang="hu-HU" dirty="0">
                <a:latin typeface="+mn-lt"/>
              </a:rPr>
              <a:t> </a:t>
            </a:r>
            <a:r>
              <a:rPr lang="en-US" dirty="0">
                <a:latin typeface="+mn-lt"/>
              </a:rPr>
              <a:t>Register the events (</a:t>
            </a:r>
            <a:r>
              <a:rPr lang="en-US" b="1" u="sng" dirty="0">
                <a:latin typeface="+mn-lt"/>
              </a:rPr>
              <a:t>variations: + increase; - decrease</a:t>
            </a:r>
            <a:r>
              <a:rPr lang="en-US" dirty="0">
                <a:latin typeface="+mn-lt"/>
              </a:rPr>
              <a:t>) (item name and amount) in accounts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if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at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the</a:t>
            </a:r>
            <a:r>
              <a:rPr lang="hu-HU" dirty="0">
                <a:latin typeface="+mn-lt"/>
              </a:rPr>
              <a:t> end </a:t>
            </a:r>
            <a:r>
              <a:rPr lang="hu-HU" dirty="0" err="1">
                <a:latin typeface="+mn-lt"/>
              </a:rPr>
              <a:t>there</a:t>
            </a:r>
            <a:r>
              <a:rPr lang="hu-HU" dirty="0">
                <a:latin typeface="+mn-lt"/>
              </a:rPr>
              <a:t> </a:t>
            </a:r>
            <a:r>
              <a:rPr lang="hu-HU" dirty="0" err="1">
                <a:latin typeface="+mn-lt"/>
              </a:rPr>
              <a:t>are</a:t>
            </a:r>
            <a:r>
              <a:rPr lang="hu-HU" dirty="0">
                <a:latin typeface="+mn-lt"/>
              </a:rPr>
              <a:t> no free </a:t>
            </a:r>
            <a:r>
              <a:rPr lang="hu-HU" dirty="0" err="1">
                <a:latin typeface="+mn-lt"/>
              </a:rPr>
              <a:t>reserves</a:t>
            </a:r>
            <a:r>
              <a:rPr lang="en-US" dirty="0">
                <a:latin typeface="+mn-lt"/>
              </a:rPr>
              <a:t>!</a:t>
            </a:r>
            <a:endParaRPr lang="hu-H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416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683</Words>
  <Application>Microsoft Office PowerPoint</Application>
  <PresentationFormat>Szélesvásznú</PresentationFormat>
  <Paragraphs>52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Gilányi Zsolt</dc:creator>
  <cp:lastModifiedBy>Dr. Gilányi Zsolt</cp:lastModifiedBy>
  <cp:revision>2</cp:revision>
  <dcterms:created xsi:type="dcterms:W3CDTF">2025-03-12T06:43:15Z</dcterms:created>
  <dcterms:modified xsi:type="dcterms:W3CDTF">2025-03-12T07:19:29Z</dcterms:modified>
</cp:coreProperties>
</file>