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96" r:id="rId2"/>
    <p:sldId id="412" r:id="rId3"/>
    <p:sldId id="397" r:id="rId4"/>
    <p:sldId id="353" r:id="rId5"/>
    <p:sldId id="429" r:id="rId6"/>
    <p:sldId id="443" r:id="rId7"/>
    <p:sldId id="445" r:id="rId8"/>
    <p:sldId id="447" r:id="rId9"/>
    <p:sldId id="448" r:id="rId10"/>
    <p:sldId id="449" r:id="rId11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CC66FF"/>
    <a:srgbClr val="CC0099"/>
    <a:srgbClr val="F52705"/>
    <a:srgbClr val="000000"/>
    <a:srgbClr val="008080"/>
    <a:srgbClr val="66FFCC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6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70161BF-8381-37F4-37C9-8F4C3381A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3DBA874-BA61-66D8-8E35-2DE92A4287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E0F5C814-084F-31B8-6F7A-FF7E6E32CB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25370C33-1DE7-A4EB-FA25-F3D81DE773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1F37CA-DB5A-4FBC-ABE2-FD0EB2138BDE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686ACDB-C2F9-8F3D-6ABF-65023BD88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29496B7-7954-81AC-7D39-26CC0B39E4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8D0FDC3-3677-A89E-FD86-B068B70065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7005920C-AE32-F61A-5711-72F1ABC34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175FC809-4EF8-0BCA-94E1-F6BF787E09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CC7BA93D-04AC-BBB2-AE31-0B5BF330A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A63244-C0D5-4287-8CC1-7B45547EE106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50DB6-B8CD-4476-69AA-1F23D9FC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kép helye 1">
            <a:extLst>
              <a:ext uri="{FF2B5EF4-FFF2-40B4-BE49-F238E27FC236}">
                <a16:creationId xmlns:a16="http://schemas.microsoft.com/office/drawing/2014/main" id="{341242EB-AFC6-3CB2-F5E2-52A7B3AC7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Jegyzetek helye 2">
            <a:extLst>
              <a:ext uri="{FF2B5EF4-FFF2-40B4-BE49-F238E27FC236}">
                <a16:creationId xmlns:a16="http://schemas.microsoft.com/office/drawing/2014/main" id="{C74EF2BA-F505-3353-9287-D5F7A7A0E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Dia számának helye 3">
            <a:extLst>
              <a:ext uri="{FF2B5EF4-FFF2-40B4-BE49-F238E27FC236}">
                <a16:creationId xmlns:a16="http://schemas.microsoft.com/office/drawing/2014/main" id="{8524DB8B-5C57-5141-CEEB-C4CF66BBB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198AA3-4E60-4214-9482-3612BB8AB08D}" type="slidenum">
              <a:rPr lang="de-DE" altLang="hu-HU" smtClean="0"/>
              <a:pPr>
                <a:spcBef>
                  <a:spcPct val="0"/>
                </a:spcBef>
              </a:pPr>
              <a:t>1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03889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5B2BE5B-CCE9-46C2-0E6D-C537EA303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16A9DF-9CCB-4F55-BEE2-02997CBECE51}" type="slidenum">
              <a:rPr lang="de-DE" altLang="hu-HU" smtClean="0"/>
              <a:pPr>
                <a:spcBef>
                  <a:spcPct val="0"/>
                </a:spcBef>
              </a:pPr>
              <a:t>2</a:t>
            </a:fld>
            <a:endParaRPr lang="de-DE" altLang="hu-HU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96ED480-CF5A-2F9C-9FE4-637F8F401C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643D68D-716A-608F-74D6-F8E55C5B1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altLang="hu-H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A752C9-1158-1244-0C41-37AFE2911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A2B2D-44C5-77BF-7557-EB135BB55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71E19-C186-2C3F-C758-70869EE18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E8125-36AB-45BB-AF23-12BD555C31D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444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6F37C3-397A-B4DD-17F3-9994F3A9C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5E45AA-A1F7-9CE3-90C9-DD683A604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E83EB-2197-5D17-6DF3-598875D57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E29C0-C706-4922-AE74-4131F2818A4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054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A775A-18CA-28DD-4F62-D54D3126F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121D3-0FAE-C28A-9C28-641D2CBDB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3B3C2-8C94-42B3-4F5D-7C7CD1AD5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14DF-AA82-48C7-8730-934B0D762E9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0150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1D6052-ABB8-9462-0447-5AE27E60B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752F70-33A7-1AE0-E895-C66497414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0210512-77FA-0599-1F33-CBE90529D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762C-BC65-41F0-851C-3EE7F4A54A8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4035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13935-7A75-4E1C-7640-03856DDE7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E4C27C-5E4C-8B9D-4A92-DE0A9993C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E72537-72C1-C0D4-6990-31848B5B6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3FC4-7CAC-4BF6-B135-7FAF69346DC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4400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CA435-90B9-A269-49FE-AB02AEF66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9B52BE-0A63-FA6B-8A8E-2BB47BEE7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01A7B6-6AB5-8F88-251A-567062FD4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83C50-1BAC-496B-A68A-8A94A867559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60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47B2-D933-39D6-EBAB-55DD9140A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60CC2-F53D-DDC0-19CD-24C63A6F7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F8519-733C-A1AD-E4E3-F0F3FD186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2BBC-0999-49F3-B4F2-EA7324F1627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514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85594-E134-DC23-CB5B-8356C7057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5A1A0-4B2E-FB44-8C9D-7DB081D0F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702A6-7E36-69FC-43D3-900E45ADC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1D30-11B9-4C01-961B-BC3AB293268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0601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44EA9A-2098-F6A7-B1EF-B9D2AAF4A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C09E43-764F-88B9-C355-DA9D812C9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D9274F-3DC0-DB06-0395-DA7D20B5C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B580D-59D5-48B1-95F3-7549226FCDB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394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8D15AE-BDCF-0F89-D0FC-E906A53CF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9C304C-9BF1-B97D-6B17-4E0491232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CF8C11-F4EA-2AF5-6159-E21450122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8835-72B8-4C1C-B946-906ECBFE043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608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7B07CD-5C4E-1549-7134-8A9AA86BD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34C030-6642-E7DE-8783-263C23E44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B20080-975B-89ED-6BAF-92BA80D1D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25E0-BE94-4CFB-8B1F-D2A11B6A97F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60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B53F-F3DA-410E-D446-19089F90E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8C50E-E801-20B3-72B8-E750B124A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6A2BC-1DA6-27AA-3DB5-A0A286EDB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F0DB5-8287-4D91-A467-B09889361E7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213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A8495-E7C1-D86A-957B-BE5541F53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A98DE-B448-011B-94DF-EB277221D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878E3-2291-07C3-AED3-2DAA23C0F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483F4-BBAA-4BEB-AB5C-378A16441DC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76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98BF6F-0A69-4BDE-BDB8-EB751BDFC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CEC0EB-DD5A-864F-5282-A47875801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C60A66-E048-6A1F-CD33-7CBF21088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87D6F3-F7D5-6423-C77B-74364F20C8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A0961B-C6C6-7087-FC2A-F6BCF2C64F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11C88E-9263-4A4A-8A73-A21268AD1AA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E3B85-DD0F-1092-0AFC-F866C3CA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ia számának helye 1">
            <a:extLst>
              <a:ext uri="{FF2B5EF4-FFF2-40B4-BE49-F238E27FC236}">
                <a16:creationId xmlns:a16="http://schemas.microsoft.com/office/drawing/2014/main" id="{74CA0684-4301-196B-B47C-3E7160BE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4163" y="6548438"/>
            <a:ext cx="441325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23181-ADD0-41A1-A5B9-D9E64E42370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sp>
        <p:nvSpPr>
          <p:cNvPr id="36" name="Szövegdoboz 4">
            <a:extLst>
              <a:ext uri="{FF2B5EF4-FFF2-40B4-BE49-F238E27FC236}">
                <a16:creationId xmlns:a16="http://schemas.microsoft.com/office/drawing/2014/main" id="{81FE5225-1906-3505-618D-8E3A5A849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412776"/>
            <a:ext cx="11870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dirty="0"/>
              <a:t>What are the essential, i.e. </a:t>
            </a:r>
            <a:r>
              <a:rPr lang="en-US" altLang="hu-HU" sz="1600" b="1" dirty="0"/>
              <a:t>DISTINCTIVE</a:t>
            </a:r>
            <a:r>
              <a:rPr lang="en-US" altLang="hu-HU" sz="1600" dirty="0"/>
              <a:t>, characteristics (as opposed to other economic systems such as feudalism, socialism)?</a:t>
            </a:r>
            <a:endParaRPr lang="hu-HU" altLang="hu-HU" sz="1600" dirty="0"/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C1A3510B-5936-E73C-8423-2CEF2B201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351" y="1835532"/>
            <a:ext cx="82118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Natural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law</a:t>
            </a:r>
            <a:r>
              <a:rPr lang="hu-HU" altLang="hu-HU" sz="1800" b="1" dirty="0"/>
              <a:t> </a:t>
            </a:r>
            <a:r>
              <a:rPr lang="hu-HU" altLang="hu-HU" sz="1800" b="1" i="1" dirty="0" err="1"/>
              <a:t>versus</a:t>
            </a:r>
            <a:r>
              <a:rPr lang="hu-HU" altLang="hu-HU" sz="1800" b="1" dirty="0"/>
              <a:t> </a:t>
            </a:r>
            <a:r>
              <a:rPr lang="hu-HU" altLang="hu-HU" sz="1800" b="1" dirty="0">
                <a:solidFill>
                  <a:srgbClr val="0000FF"/>
                </a:solidFill>
              </a:rPr>
              <a:t>SOCIAL RULE (</a:t>
            </a:r>
            <a:r>
              <a:rPr lang="hu-HU" altLang="hu-HU" sz="1800" b="1" dirty="0" err="1">
                <a:solidFill>
                  <a:srgbClr val="0000FF"/>
                </a:solidFill>
              </a:rPr>
              <a:t>institution</a:t>
            </a:r>
            <a:r>
              <a:rPr lang="hu-HU" altLang="hu-HU" sz="1800" b="1" dirty="0">
                <a:solidFill>
                  <a:srgbClr val="0000FF"/>
                </a:solidFill>
              </a:rPr>
              <a:t>) </a:t>
            </a:r>
            <a:r>
              <a:rPr lang="hu-HU" altLang="hu-HU" sz="1800" b="1" i="1" dirty="0" err="1"/>
              <a:t>versus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individual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choice</a:t>
            </a:r>
            <a:endParaRPr lang="hu-HU" altLang="hu-HU" sz="1800" u="sng" dirty="0"/>
          </a:p>
        </p:txBody>
      </p:sp>
      <p:pic>
        <p:nvPicPr>
          <p:cNvPr id="62" name="Kép 61">
            <a:extLst>
              <a:ext uri="{FF2B5EF4-FFF2-40B4-BE49-F238E27FC236}">
                <a16:creationId xmlns:a16="http://schemas.microsoft.com/office/drawing/2014/main" id="{0DDC9335-C8E0-0868-CF50-0DFE314A1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9" y="2852936"/>
            <a:ext cx="19843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7612CD32-D3C2-4D69-5427-91B2F78C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0" y="5322694"/>
            <a:ext cx="326512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202122"/>
                </a:solidFill>
              </a:rPr>
              <a:t>Joszif </a:t>
            </a:r>
            <a:r>
              <a:rPr lang="hu-HU" altLang="hu-HU" sz="1600" dirty="0" err="1">
                <a:solidFill>
                  <a:srgbClr val="202122"/>
                </a:solidFill>
              </a:rPr>
              <a:t>Visszarionovics</a:t>
            </a:r>
            <a:r>
              <a:rPr lang="hu-HU" altLang="hu-HU" sz="1600" dirty="0">
                <a:solidFill>
                  <a:srgbClr val="202122"/>
                </a:solidFill>
              </a:rPr>
              <a:t> </a:t>
            </a:r>
            <a:r>
              <a:rPr lang="hu-HU" altLang="hu-HU" sz="1600" dirty="0" err="1">
                <a:solidFill>
                  <a:srgbClr val="202122"/>
                </a:solidFill>
              </a:rPr>
              <a:t>Dzsugasvili</a:t>
            </a:r>
            <a:endParaRPr lang="hu-HU" altLang="hu-HU" sz="16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1857494-C788-1010-16D7-02AF9827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9" y="5013176"/>
            <a:ext cx="222048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202122"/>
                </a:solidFill>
              </a:rPr>
              <a:t>Vlagyimir Iljics </a:t>
            </a:r>
            <a:r>
              <a:rPr lang="hu-HU" altLang="hu-HU" sz="1600" dirty="0" err="1">
                <a:solidFill>
                  <a:srgbClr val="202122"/>
                </a:solidFill>
              </a:rPr>
              <a:t>Uljanov</a:t>
            </a:r>
            <a:endParaRPr lang="hu-HU" altLang="hu-HU" sz="1600" dirty="0"/>
          </a:p>
        </p:txBody>
      </p:sp>
      <p:sp>
        <p:nvSpPr>
          <p:cNvPr id="8" name="Szövegdoboz 1">
            <a:extLst>
              <a:ext uri="{FF2B5EF4-FFF2-40B4-BE49-F238E27FC236}">
                <a16:creationId xmlns:a16="http://schemas.microsoft.com/office/drawing/2014/main" id="{C95C8E83-A446-C666-9E2A-7C3F7B47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559632"/>
            <a:ext cx="648072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4. DESCRIPTION OF THE MODERN MARKET ECONOMY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AEDA7AD7-F8C5-67E5-5CE3-3A621567F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014" y="2561128"/>
            <a:ext cx="8490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 dirty="0"/>
              <a:t>Systemic characteristics do not depend on</a:t>
            </a:r>
            <a:r>
              <a:rPr lang="hu-HU" altLang="hu-HU" sz="1800" dirty="0"/>
              <a:t> </a:t>
            </a:r>
            <a:r>
              <a:rPr lang="en-US" altLang="hu-HU" sz="1800" dirty="0"/>
              <a:t>natural laws or individual choice!</a:t>
            </a:r>
            <a:endParaRPr lang="hu-HU" altLang="hu-HU" sz="1800" u="sng" dirty="0"/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E10AA529-CB9A-D3BA-8A2A-8BF57551DA61}"/>
              </a:ext>
            </a:extLst>
          </p:cNvPr>
          <p:cNvSpPr/>
          <p:nvPr/>
        </p:nvSpPr>
        <p:spPr>
          <a:xfrm>
            <a:off x="6816080" y="3192497"/>
            <a:ext cx="288032" cy="380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0F07D82-FFFD-3126-8E56-F9ADA42C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3563724"/>
            <a:ext cx="77529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hu-HU" altLang="hu-HU" sz="1800" dirty="0"/>
              <a:t>1/ The </a:t>
            </a:r>
            <a:r>
              <a:rPr lang="hu-HU" altLang="hu-HU" sz="1800" dirty="0" err="1"/>
              <a:t>description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economy</a:t>
            </a:r>
            <a:r>
              <a:rPr lang="hu-HU" altLang="hu-HU" sz="1800" dirty="0"/>
              <a:t> </a:t>
            </a:r>
            <a:r>
              <a:rPr lang="en-US" altLang="hu-HU" sz="1800" dirty="0"/>
              <a:t>necessarily implies moral judgment</a:t>
            </a:r>
            <a:r>
              <a:rPr lang="hu-HU" altLang="hu-HU" sz="1800" dirty="0"/>
              <a:t>.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8A42DA7-0CA7-F07D-B62C-D1435B2D7291}"/>
              </a:ext>
            </a:extLst>
          </p:cNvPr>
          <p:cNvSpPr txBox="1"/>
          <p:nvPr/>
        </p:nvSpPr>
        <p:spPr>
          <a:xfrm>
            <a:off x="10072601" y="3717032"/>
            <a:ext cx="207207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hu-HU" sz="1400" dirty="0"/>
              <a:t>because the </a:t>
            </a:r>
            <a:r>
              <a:rPr lang="hu-HU" altLang="hu-HU" sz="1400" dirty="0" err="1"/>
              <a:t>functioning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economy</a:t>
            </a:r>
            <a:r>
              <a:rPr lang="hu-HU" altLang="hu-HU" sz="1400" dirty="0"/>
              <a:t> is </a:t>
            </a:r>
            <a:r>
              <a:rPr lang="hu-HU" altLang="hu-HU" sz="1400" dirty="0" err="1"/>
              <a:t>not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governed</a:t>
            </a:r>
            <a:r>
              <a:rPr lang="hu-HU" altLang="hu-HU" sz="1400" dirty="0"/>
              <a:t> </a:t>
            </a:r>
            <a:r>
              <a:rPr lang="hu-HU" altLang="hu-HU" sz="1400" dirty="0" err="1"/>
              <a:t>by</a:t>
            </a:r>
            <a:r>
              <a:rPr lang="hu-HU" altLang="hu-HU" sz="1400" dirty="0"/>
              <a:t> </a:t>
            </a:r>
            <a:r>
              <a:rPr lang="en-US" altLang="hu-HU" sz="1400" dirty="0" err="1"/>
              <a:t>divin</a:t>
            </a:r>
            <a:r>
              <a:rPr lang="en-US" altLang="hu-HU" sz="1400" dirty="0"/>
              <a:t> </a:t>
            </a:r>
            <a:r>
              <a:rPr lang="hu-HU" altLang="hu-HU" sz="1400" dirty="0"/>
              <a:t>(</a:t>
            </a:r>
            <a:r>
              <a:rPr lang="hu-HU" altLang="hu-HU" sz="1400" dirty="0" err="1"/>
              <a:t>natural</a:t>
            </a:r>
            <a:r>
              <a:rPr lang="hu-HU" altLang="hu-HU" sz="1400" dirty="0"/>
              <a:t>) </a:t>
            </a:r>
            <a:r>
              <a:rPr lang="hu-HU" altLang="hu-HU" sz="1400" dirty="0" err="1"/>
              <a:t>laws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but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by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social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rules</a:t>
            </a:r>
            <a:endParaRPr lang="hu-HU" altLang="hu-HU" sz="14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CF94AAC-C9E1-9A9F-3442-F07358AD95CB}"/>
              </a:ext>
            </a:extLst>
          </p:cNvPr>
          <p:cNvSpPr txBox="1"/>
          <p:nvPr/>
        </p:nvSpPr>
        <p:spPr>
          <a:xfrm>
            <a:off x="3359696" y="4067780"/>
            <a:ext cx="6861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hu-HU" altLang="hu-HU" dirty="0"/>
              <a:t>ECONOMICS CAN BE DEGRADED TO SERVE IDEOLOGIES</a:t>
            </a:r>
            <a:endParaRPr lang="hu-HU" altLang="hu-HU" sz="1800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3C9BDA7-FC9C-1FED-E542-ECDA1FFAC3C3}"/>
              </a:ext>
            </a:extLst>
          </p:cNvPr>
          <p:cNvSpPr txBox="1"/>
          <p:nvPr/>
        </p:nvSpPr>
        <p:spPr>
          <a:xfrm>
            <a:off x="2803972" y="4510861"/>
            <a:ext cx="764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hu-HU" altLang="hu-HU" dirty="0"/>
              <a:t>2/ </a:t>
            </a:r>
            <a:r>
              <a:rPr lang="en-US" altLang="hu-HU" dirty="0"/>
              <a:t>The workings of the socio-economic system cannot be understood in terms of individual choices.</a:t>
            </a:r>
            <a:endParaRPr lang="hu-HU" alt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08CB600-C595-CCF8-E176-C4F21DF66768}"/>
              </a:ext>
            </a:extLst>
          </p:cNvPr>
          <p:cNvSpPr txBox="1"/>
          <p:nvPr/>
        </p:nvSpPr>
        <p:spPr>
          <a:xfrm>
            <a:off x="3346850" y="5158933"/>
            <a:ext cx="73929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None/>
            </a:pPr>
            <a:r>
              <a:rPr lang="hu-HU" altLang="hu-HU" sz="1800" dirty="0"/>
              <a:t>METHODOLOGICAL INDIVIDUALISM, BEHAVIOURAL ECONOMICS ARE USELESS FOR THIS PURPOSE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4DB7F0B-5875-CA73-EDD7-C5DE2DDAE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899428"/>
            <a:ext cx="48245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4. 1 Market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economy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definition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93A744A-F12D-24D3-66E1-48C5A9C1FEF9}"/>
              </a:ext>
            </a:extLst>
          </p:cNvPr>
          <p:cNvSpPr txBox="1"/>
          <p:nvPr/>
        </p:nvSpPr>
        <p:spPr>
          <a:xfrm>
            <a:off x="321568" y="156863"/>
            <a:ext cx="1146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dirty="0" err="1"/>
              <a:t>Understand</a:t>
            </a:r>
            <a:r>
              <a:rPr lang="hu-HU" altLang="hu-HU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workings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system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that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determines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accumulation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</a:t>
            </a:r>
            <a:r>
              <a:rPr lang="hu-HU" altLang="hu-HU" sz="1800" b="1" dirty="0">
                <a:solidFill>
                  <a:srgbClr val="00B050"/>
                </a:solidFill>
              </a:rPr>
              <a:t>in </a:t>
            </a:r>
            <a:r>
              <a:rPr lang="hu-HU" altLang="hu-HU" sz="1800" b="1" dirty="0" err="1">
                <a:solidFill>
                  <a:srgbClr val="00B050"/>
                </a:solidFill>
              </a:rPr>
              <a:t>which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we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live</a:t>
            </a:r>
            <a:endParaRPr lang="hu-H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1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1" grpId="0"/>
      <p:bldP spid="2" grpId="0" animBg="1"/>
      <p:bldP spid="2" grpId="1" animBg="1"/>
      <p:bldP spid="5" grpId="0" animBg="1"/>
      <p:bldP spid="5" grpId="1" animBg="1"/>
      <p:bldP spid="12" grpId="0"/>
      <p:bldP spid="3" grpId="0" animBg="1"/>
      <p:bldP spid="6" grpId="0" autoUpdateAnimBg="0"/>
      <p:bldP spid="14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 33">
            <a:extLst>
              <a:ext uri="{FF2B5EF4-FFF2-40B4-BE49-F238E27FC236}">
                <a16:creationId xmlns:a16="http://schemas.microsoft.com/office/drawing/2014/main" id="{B3C0E168-38FD-2980-D429-094A9A6A2876}"/>
              </a:ext>
            </a:extLst>
          </p:cNvPr>
          <p:cNvSpPr/>
          <p:nvPr/>
        </p:nvSpPr>
        <p:spPr>
          <a:xfrm>
            <a:off x="7399264" y="4703032"/>
            <a:ext cx="291378" cy="338554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alpha val="4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30AD199-8E5B-A96A-F12B-D8F3BFD5D3AF}"/>
              </a:ext>
            </a:extLst>
          </p:cNvPr>
          <p:cNvSpPr/>
          <p:nvPr/>
        </p:nvSpPr>
        <p:spPr>
          <a:xfrm>
            <a:off x="11185783" y="2874422"/>
            <a:ext cx="291378" cy="338554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alpha val="4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3D8EEC7-23A9-3FD7-3919-B9BEBF8D08CF}"/>
              </a:ext>
            </a:extLst>
          </p:cNvPr>
          <p:cNvSpPr/>
          <p:nvPr/>
        </p:nvSpPr>
        <p:spPr>
          <a:xfrm>
            <a:off x="7280727" y="1067767"/>
            <a:ext cx="402224" cy="445195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alpha val="4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6C4F247-0BCC-365E-E9A5-6E56F1E6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2544" y="6245225"/>
            <a:ext cx="589856" cy="476250"/>
          </a:xfrm>
        </p:spPr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10</a:t>
            </a:fld>
            <a:endParaRPr lang="hu-HU" alt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F1480EE-B9DC-9B92-77E1-1DAE4A3F65B6}"/>
              </a:ext>
            </a:extLst>
          </p:cNvPr>
          <p:cNvSpPr txBox="1"/>
          <p:nvPr/>
        </p:nvSpPr>
        <p:spPr>
          <a:xfrm>
            <a:off x="24003" y="66221"/>
            <a:ext cx="1029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00B050"/>
                </a:solidFill>
              </a:rPr>
              <a:t>4.3.2.1. </a:t>
            </a:r>
            <a:r>
              <a:rPr lang="hu-HU" altLang="hu-HU" sz="1800" dirty="0" err="1">
                <a:solidFill>
                  <a:srgbClr val="00B050"/>
                </a:solidFill>
              </a:rPr>
              <a:t>Economic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theory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independent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application</a:t>
            </a:r>
            <a:r>
              <a:rPr lang="hu-HU" altLang="hu-HU" sz="1800" dirty="0">
                <a:solidFill>
                  <a:srgbClr val="00B050"/>
                </a:solidFill>
              </a:rPr>
              <a:t> of </a:t>
            </a:r>
            <a:r>
              <a:rPr lang="hu-HU" altLang="hu-HU" sz="1800" dirty="0" err="1">
                <a:solidFill>
                  <a:srgbClr val="00B050"/>
                </a:solidFill>
              </a:rPr>
              <a:t>the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product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side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</a:rPr>
              <a:t>recording</a:t>
            </a:r>
            <a:r>
              <a:rPr lang="hu-HU" altLang="hu-HU" sz="1800" dirty="0">
                <a:solidFill>
                  <a:srgbClr val="00B050"/>
                </a:solidFill>
              </a:rPr>
              <a:t> </a:t>
            </a:r>
            <a:r>
              <a:rPr lang="hu-HU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hu-HU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endParaRPr lang="hu-HU" sz="1800" dirty="0">
              <a:solidFill>
                <a:srgbClr val="00B05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u-HU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r>
              <a:rPr lang="hu-HU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LEONTIEF MODEL </a:t>
            </a:r>
            <a:r>
              <a:rPr lang="hu-HU" altLang="hu-H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 – output </a:t>
            </a:r>
            <a:r>
              <a:rPr lang="hu-HU" altLang="hu-HU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hu-HU" altLang="hu-HU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u-HU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03BD558-5E91-E262-AA24-A03932A1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14" y="691372"/>
            <a:ext cx="206409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 err="1"/>
              <a:t>Income</a:t>
            </a:r>
            <a:r>
              <a:rPr lang="hu-HU" altLang="hu-HU" sz="1400" b="1" dirty="0"/>
              <a:t> </a:t>
            </a:r>
            <a:r>
              <a:rPr lang="hu-HU" altLang="hu-HU" sz="1400" dirty="0" err="1"/>
              <a:t>side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recording</a:t>
            </a:r>
            <a:endParaRPr lang="hu-HU" altLang="hu-HU" sz="13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681DF95-02BB-3116-634C-E61A2253A833}"/>
              </a:ext>
            </a:extLst>
          </p:cNvPr>
          <p:cNvSpPr txBox="1"/>
          <p:nvPr/>
        </p:nvSpPr>
        <p:spPr>
          <a:xfrm>
            <a:off x="4935722" y="683404"/>
            <a:ext cx="6776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use-ressource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recording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hu-HU" dirty="0"/>
          </a:p>
        </p:txBody>
      </p:sp>
      <p:pic>
        <p:nvPicPr>
          <p:cNvPr id="11" name="Picture 2" descr="Wassily Leontief 1973.jpg">
            <a:extLst>
              <a:ext uri="{FF2B5EF4-FFF2-40B4-BE49-F238E27FC236}">
                <a16:creationId xmlns:a16="http://schemas.microsoft.com/office/drawing/2014/main" id="{E146AC07-C48A-BEE9-742E-F2CDA54E9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19" y="1484784"/>
            <a:ext cx="936104" cy="124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zövegdoboz 2">
            <a:extLst>
              <a:ext uri="{FF2B5EF4-FFF2-40B4-BE49-F238E27FC236}">
                <a16:creationId xmlns:a16="http://schemas.microsoft.com/office/drawing/2014/main" id="{E698A9F4-011E-AD80-70BD-48CE8F7E5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01" y="1174168"/>
            <a:ext cx="1537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/>
              <a:t>1973 Nobel </a:t>
            </a:r>
            <a:r>
              <a:rPr lang="hu-HU" altLang="hu-HU" sz="1400" dirty="0" err="1"/>
              <a:t>price</a:t>
            </a:r>
            <a:endParaRPr lang="hu-HU" altLang="hu-HU" sz="1400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B4C820C-8C43-01F3-E177-A7C6C963B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880" y="4872309"/>
            <a:ext cx="213552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latin typeface="+mn-lt"/>
                <a:cs typeface="Times New Roman" panose="02020603050405020304" pitchFamily="18" charset="0"/>
              </a:rPr>
              <a:t>Practical</a:t>
            </a:r>
            <a:r>
              <a:rPr lang="hu-HU" altLang="hu-HU" sz="16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latin typeface="+mn-lt"/>
                <a:cs typeface="Times New Roman" panose="02020603050405020304" pitchFamily="18" charset="0"/>
              </a:rPr>
              <a:t>questions</a:t>
            </a:r>
            <a:r>
              <a:rPr lang="hu-HU" altLang="hu-HU" sz="1600" b="1" dirty="0">
                <a:latin typeface="+mn-lt"/>
                <a:cs typeface="Times New Roman" panose="02020603050405020304" pitchFamily="18" charset="0"/>
              </a:rPr>
              <a:t>:</a:t>
            </a:r>
            <a:endParaRPr lang="hu-HU" altLang="hu-HU" sz="1600" dirty="0">
              <a:latin typeface="+mn-lt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FEF5276-6A53-8D6F-8A3B-7D00C72C0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880" y="5127157"/>
            <a:ext cx="10081120" cy="1341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en-US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output of a branch varies, what is the total change in output or imports it generates?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en-US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price of one product changes, how will this affect the price of other products?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 typeface="Symbol" panose="05050102010706020507" pitchFamily="18" charset="2"/>
              <a:buChar char=""/>
            </a:pP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impose tariffs on one product, how will that affect the competitiveness of other products?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678C86C9-9A84-82CB-EB1E-D8FB61ACD628}"/>
              </a:ext>
            </a:extLst>
          </p:cNvPr>
          <p:cNvSpPr txBox="1"/>
          <p:nvPr/>
        </p:nvSpPr>
        <p:spPr>
          <a:xfrm>
            <a:off x="6972459" y="1114556"/>
            <a:ext cx="14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P= CI+C+I</a:t>
            </a:r>
            <a:endParaRPr lang="hu-HU" altLang="hu-HU" sz="1400" dirty="0"/>
          </a:p>
        </p:txBody>
      </p:sp>
      <p:graphicFrame>
        <p:nvGraphicFramePr>
          <p:cNvPr id="17" name="Group 31">
            <a:extLst>
              <a:ext uri="{FF2B5EF4-FFF2-40B4-BE49-F238E27FC236}">
                <a16:creationId xmlns:a16="http://schemas.microsoft.com/office/drawing/2014/main" id="{328C99F7-1399-7569-935D-D3AD4FA72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174179"/>
              </p:ext>
            </p:extLst>
          </p:nvPr>
        </p:nvGraphicFramePr>
        <p:xfrm>
          <a:off x="3507446" y="1558753"/>
          <a:ext cx="7219447" cy="3041834"/>
        </p:xfrm>
        <a:graphic>
          <a:graphicData uri="http://schemas.openxmlformats.org/drawingml/2006/table">
            <a:tbl>
              <a:tblPr/>
              <a:tblGrid>
                <a:gridCol w="131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2859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        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22" marR="91422"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1.Branch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Agriculture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2.Branch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Industry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CI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Final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(C+I)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agriculture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90000"/>
                            <a:alpha val="4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90000"/>
                            <a:alpha val="4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hu-HU" altLang="hu-H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1.Product </a:t>
                      </a:r>
                      <a:r>
                        <a:rPr kumimoji="0" lang="hu-HU" altLang="hu-HU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industry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90000"/>
                            <a:alpha val="4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90000"/>
                            <a:alpha val="4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r>
                        <a:rPr kumimoji="0" lang="hu-HU" altLang="hu-H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911">
                <a:tc>
                  <a:txBody>
                    <a:bodyPr/>
                    <a:lstStyle/>
                    <a:p>
                      <a:pPr algn="ctr"/>
                      <a:r>
                        <a:rPr lang="hu-HU" sz="1600" b="1" dirty="0" err="1"/>
                        <a:t>Value</a:t>
                      </a:r>
                      <a:r>
                        <a:rPr lang="hu-HU" sz="1600" b="1" dirty="0"/>
                        <a:t> </a:t>
                      </a:r>
                      <a:r>
                        <a:rPr lang="hu-HU" sz="1600" b="1" dirty="0" err="1"/>
                        <a:t>added</a:t>
                      </a:r>
                      <a:endParaRPr lang="hu-HU" sz="1600" b="1" dirty="0"/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VA (h)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hu-HU" altLang="hu-H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=(p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r>
                        <a:rPr kumimoji="0" lang="hu-HU" altLang="hu-HU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=(p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11">
                <a:tc>
                  <a:txBody>
                    <a:bodyPr/>
                    <a:lstStyle/>
                    <a:p>
                      <a:pPr algn="ctr"/>
                      <a:endParaRPr lang="hu-HU" sz="1600" dirty="0"/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P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=p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hu-HU" altLang="hu-HU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hu-HU" altLang="hu-HU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altLang="hu-HU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19" marR="91419" marT="45713" marB="4571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Szövegdoboz 10">
            <a:extLst>
              <a:ext uri="{FF2B5EF4-FFF2-40B4-BE49-F238E27FC236}">
                <a16:creationId xmlns:a16="http://schemas.microsoft.com/office/drawing/2014/main" id="{25AFCB23-ABC9-44A4-7B4B-7ADE985B9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680" y="5378712"/>
            <a:ext cx="2199967" cy="5847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Suppose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production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coefficients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</a:t>
            </a:r>
            <a:r>
              <a:rPr lang="hu-HU" altLang="hu-HU" sz="1600" b="1" dirty="0"/>
              <a:t>FIX</a:t>
            </a:r>
            <a:r>
              <a:rPr lang="hu-HU" altLang="hu-HU" sz="1600" dirty="0"/>
              <a:t>!</a:t>
            </a: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FEC4F77A-7AE5-CA7F-EF35-146DA0D9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5889" y="2810361"/>
            <a:ext cx="1210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q =R*</a:t>
            </a:r>
            <a:r>
              <a:rPr lang="hu-HU" altLang="hu-HU" sz="1800" dirty="0" err="1"/>
              <a:t>q+v</a:t>
            </a:r>
            <a:r>
              <a:rPr lang="hu-HU" altLang="hu-HU" sz="1800" dirty="0"/>
              <a:t> </a:t>
            </a:r>
          </a:p>
        </p:txBody>
      </p:sp>
      <p:sp>
        <p:nvSpPr>
          <p:cNvPr id="32" name="Szövegdoboz 12">
            <a:extLst>
              <a:ext uri="{FF2B5EF4-FFF2-40B4-BE49-F238E27FC236}">
                <a16:creationId xmlns:a16="http://schemas.microsoft.com/office/drawing/2014/main" id="{F822B742-8B9F-52C2-0A6D-B698C44AF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2681858"/>
            <a:ext cx="35483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P</a:t>
            </a:r>
            <a:r>
              <a:rPr lang="hu-HU" altLang="hu-HU" sz="1600" baseline="-25000" dirty="0"/>
              <a:t>1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value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total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product</a:t>
            </a:r>
            <a:r>
              <a:rPr lang="hu-HU" altLang="hu-HU" sz="1600" dirty="0"/>
              <a:t> 1. </a:t>
            </a:r>
            <a:endParaRPr lang="hu-HU" altLang="hu-HU" sz="1600" baseline="-250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r</a:t>
            </a:r>
            <a:r>
              <a:rPr lang="hu-HU" altLang="hu-HU" sz="1600" b="1" baseline="-25000" dirty="0"/>
              <a:t>21</a:t>
            </a:r>
            <a:r>
              <a:rPr lang="hu-HU" altLang="hu-HU" sz="1600" dirty="0"/>
              <a:t>production </a:t>
            </a:r>
            <a:r>
              <a:rPr lang="hu-HU" altLang="hu-HU" sz="1600" dirty="0" err="1"/>
              <a:t>coefficient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use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product</a:t>
            </a:r>
            <a:r>
              <a:rPr lang="hu-HU" altLang="hu-HU" sz="1600" dirty="0"/>
              <a:t> 2.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1. </a:t>
            </a:r>
            <a:r>
              <a:rPr lang="hu-HU" altLang="hu-HU" sz="1600" dirty="0" err="1"/>
              <a:t>branch</a:t>
            </a:r>
            <a:endParaRPr lang="hu-HU" altLang="hu-HU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q</a:t>
            </a:r>
            <a:r>
              <a:rPr lang="hu-HU" altLang="hu-HU" sz="1600" baseline="-25000" dirty="0"/>
              <a:t>1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physical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quantity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1. </a:t>
            </a:r>
            <a:r>
              <a:rPr lang="hu-HU" altLang="hu-HU" sz="1600" dirty="0" err="1"/>
              <a:t>product</a:t>
            </a:r>
            <a:endParaRPr lang="hu-HU" altLang="hu-HU" sz="1600" dirty="0"/>
          </a:p>
          <a:p>
            <a:pPr>
              <a:spcBef>
                <a:spcPct val="0"/>
              </a:spcBef>
              <a:buNone/>
            </a:pPr>
            <a:r>
              <a:rPr lang="hu-HU" altLang="hu-HU" sz="1600" dirty="0"/>
              <a:t>p</a:t>
            </a:r>
            <a:r>
              <a:rPr lang="hu-HU" altLang="hu-HU" sz="1600" baseline="-25000" dirty="0"/>
              <a:t>1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price</a:t>
            </a:r>
            <a:r>
              <a:rPr lang="hu-HU" altLang="hu-HU" sz="1600" dirty="0"/>
              <a:t> of 1. </a:t>
            </a:r>
            <a:r>
              <a:rPr lang="hu-HU" altLang="hu-HU" sz="1600" dirty="0" err="1"/>
              <a:t>product</a:t>
            </a:r>
            <a:endParaRPr lang="hu-HU" altLang="hu-HU" sz="1600" dirty="0"/>
          </a:p>
          <a:p>
            <a:pPr>
              <a:spcBef>
                <a:spcPct val="0"/>
              </a:spcBef>
              <a:buNone/>
            </a:pPr>
            <a:r>
              <a:rPr lang="hu-HU" altLang="hu-HU" sz="1600" dirty="0"/>
              <a:t>R </a:t>
            </a:r>
            <a:r>
              <a:rPr lang="hu-HU" altLang="hu-HU" sz="1600" dirty="0" err="1"/>
              <a:t>matrix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production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coefficients</a:t>
            </a:r>
            <a:endParaRPr lang="hu-HU" altLang="hu-HU" sz="1600" dirty="0"/>
          </a:p>
          <a:p>
            <a:pPr>
              <a:spcBef>
                <a:spcPct val="0"/>
              </a:spcBef>
              <a:buNone/>
            </a:pPr>
            <a:r>
              <a:rPr lang="hu-HU" altLang="hu-HU" sz="1600" dirty="0"/>
              <a:t>p </a:t>
            </a:r>
            <a:r>
              <a:rPr lang="hu-HU" altLang="hu-HU" sz="1600" dirty="0" err="1"/>
              <a:t>price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vector</a:t>
            </a:r>
            <a:r>
              <a:rPr lang="hu-HU" altLang="hu-HU" sz="1600" dirty="0"/>
              <a:t>, q, v, h </a:t>
            </a:r>
            <a:r>
              <a:rPr lang="hu-HU" altLang="hu-HU" sz="1600" dirty="0" err="1"/>
              <a:t>vectors</a:t>
            </a:r>
            <a:endParaRPr lang="hu-HU" altLang="hu-HU" sz="1600" dirty="0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D5BD6CD-9712-52AC-914B-172F0B328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574" y="4644103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p =p*</a:t>
            </a:r>
            <a:r>
              <a:rPr lang="hu-HU" altLang="hu-HU" sz="1800" dirty="0" err="1"/>
              <a:t>R+h</a:t>
            </a:r>
            <a:r>
              <a:rPr lang="hu-HU" altLang="hu-HU" sz="1800" dirty="0"/>
              <a:t> </a:t>
            </a:r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9E4620BA-392C-0C6D-956F-01E3EE3AEDF2}"/>
              </a:ext>
            </a:extLst>
          </p:cNvPr>
          <p:cNvSpPr/>
          <p:nvPr/>
        </p:nvSpPr>
        <p:spPr>
          <a:xfrm>
            <a:off x="54429" y="783771"/>
            <a:ext cx="3799114" cy="544286"/>
          </a:xfrm>
          <a:custGeom>
            <a:avLst/>
            <a:gdLst>
              <a:gd name="connsiteX0" fmla="*/ 3799114 w 3799114"/>
              <a:gd name="connsiteY0" fmla="*/ 0 h 544286"/>
              <a:gd name="connsiteX1" fmla="*/ 3777342 w 3799114"/>
              <a:gd name="connsiteY1" fmla="*/ 54429 h 544286"/>
              <a:gd name="connsiteX2" fmla="*/ 3744685 w 3799114"/>
              <a:gd name="connsiteY2" fmla="*/ 152400 h 544286"/>
              <a:gd name="connsiteX3" fmla="*/ 3722914 w 3799114"/>
              <a:gd name="connsiteY3" fmla="*/ 174172 h 544286"/>
              <a:gd name="connsiteX4" fmla="*/ 3690257 w 3799114"/>
              <a:gd name="connsiteY4" fmla="*/ 217715 h 544286"/>
              <a:gd name="connsiteX5" fmla="*/ 3668485 w 3799114"/>
              <a:gd name="connsiteY5" fmla="*/ 250372 h 544286"/>
              <a:gd name="connsiteX6" fmla="*/ 3614057 w 3799114"/>
              <a:gd name="connsiteY6" fmla="*/ 293915 h 544286"/>
              <a:gd name="connsiteX7" fmla="*/ 3526971 w 3799114"/>
              <a:gd name="connsiteY7" fmla="*/ 326572 h 544286"/>
              <a:gd name="connsiteX8" fmla="*/ 3167742 w 3799114"/>
              <a:gd name="connsiteY8" fmla="*/ 304800 h 544286"/>
              <a:gd name="connsiteX9" fmla="*/ 2873828 w 3799114"/>
              <a:gd name="connsiteY9" fmla="*/ 304800 h 544286"/>
              <a:gd name="connsiteX10" fmla="*/ 2732314 w 3799114"/>
              <a:gd name="connsiteY10" fmla="*/ 283029 h 544286"/>
              <a:gd name="connsiteX11" fmla="*/ 2590800 w 3799114"/>
              <a:gd name="connsiteY11" fmla="*/ 261258 h 544286"/>
              <a:gd name="connsiteX12" fmla="*/ 2329542 w 3799114"/>
              <a:gd name="connsiteY12" fmla="*/ 272143 h 544286"/>
              <a:gd name="connsiteX13" fmla="*/ 2166257 w 3799114"/>
              <a:gd name="connsiteY13" fmla="*/ 337458 h 544286"/>
              <a:gd name="connsiteX14" fmla="*/ 2013857 w 3799114"/>
              <a:gd name="connsiteY14" fmla="*/ 359229 h 544286"/>
              <a:gd name="connsiteX15" fmla="*/ 1480457 w 3799114"/>
              <a:gd name="connsiteY15" fmla="*/ 348343 h 544286"/>
              <a:gd name="connsiteX16" fmla="*/ 1219200 w 3799114"/>
              <a:gd name="connsiteY16" fmla="*/ 337458 h 544286"/>
              <a:gd name="connsiteX17" fmla="*/ 1153885 w 3799114"/>
              <a:gd name="connsiteY17" fmla="*/ 315686 h 544286"/>
              <a:gd name="connsiteX18" fmla="*/ 1055914 w 3799114"/>
              <a:gd name="connsiteY18" fmla="*/ 293915 h 544286"/>
              <a:gd name="connsiteX19" fmla="*/ 1001485 w 3799114"/>
              <a:gd name="connsiteY19" fmla="*/ 272143 h 544286"/>
              <a:gd name="connsiteX20" fmla="*/ 947057 w 3799114"/>
              <a:gd name="connsiteY20" fmla="*/ 283029 h 544286"/>
              <a:gd name="connsiteX21" fmla="*/ 816428 w 3799114"/>
              <a:gd name="connsiteY21" fmla="*/ 315686 h 544286"/>
              <a:gd name="connsiteX22" fmla="*/ 457200 w 3799114"/>
              <a:gd name="connsiteY22" fmla="*/ 326572 h 544286"/>
              <a:gd name="connsiteX23" fmla="*/ 381000 w 3799114"/>
              <a:gd name="connsiteY23" fmla="*/ 391886 h 544286"/>
              <a:gd name="connsiteX24" fmla="*/ 337457 w 3799114"/>
              <a:gd name="connsiteY24" fmla="*/ 446315 h 544286"/>
              <a:gd name="connsiteX25" fmla="*/ 315685 w 3799114"/>
              <a:gd name="connsiteY25" fmla="*/ 468086 h 544286"/>
              <a:gd name="connsiteX26" fmla="*/ 195942 w 3799114"/>
              <a:gd name="connsiteY26" fmla="*/ 478972 h 544286"/>
              <a:gd name="connsiteX27" fmla="*/ 119742 w 3799114"/>
              <a:gd name="connsiteY27" fmla="*/ 489858 h 544286"/>
              <a:gd name="connsiteX28" fmla="*/ 32657 w 3799114"/>
              <a:gd name="connsiteY28" fmla="*/ 500743 h 544286"/>
              <a:gd name="connsiteX29" fmla="*/ 0 w 3799114"/>
              <a:gd name="connsiteY29" fmla="*/ 544286 h 54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99114" h="544286">
                <a:moveTo>
                  <a:pt x="3799114" y="0"/>
                </a:moveTo>
                <a:cubicBezTo>
                  <a:pt x="3791857" y="18143"/>
                  <a:pt x="3783521" y="35891"/>
                  <a:pt x="3777342" y="54429"/>
                </a:cubicBezTo>
                <a:cubicBezTo>
                  <a:pt x="3761769" y="101149"/>
                  <a:pt x="3771947" y="104691"/>
                  <a:pt x="3744685" y="152400"/>
                </a:cubicBezTo>
                <a:cubicBezTo>
                  <a:pt x="3739593" y="161311"/>
                  <a:pt x="3729484" y="166288"/>
                  <a:pt x="3722914" y="174172"/>
                </a:cubicBezTo>
                <a:cubicBezTo>
                  <a:pt x="3711299" y="188110"/>
                  <a:pt x="3700802" y="202952"/>
                  <a:pt x="3690257" y="217715"/>
                </a:cubicBezTo>
                <a:cubicBezTo>
                  <a:pt x="3682653" y="228361"/>
                  <a:pt x="3677736" y="241121"/>
                  <a:pt x="3668485" y="250372"/>
                </a:cubicBezTo>
                <a:cubicBezTo>
                  <a:pt x="3652056" y="266801"/>
                  <a:pt x="3633980" y="281961"/>
                  <a:pt x="3614057" y="293915"/>
                </a:cubicBezTo>
                <a:cubicBezTo>
                  <a:pt x="3597791" y="303675"/>
                  <a:pt x="3549500" y="319062"/>
                  <a:pt x="3526971" y="326572"/>
                </a:cubicBezTo>
                <a:cubicBezTo>
                  <a:pt x="3407228" y="319315"/>
                  <a:pt x="3287676" y="307407"/>
                  <a:pt x="3167742" y="304800"/>
                </a:cubicBezTo>
                <a:cubicBezTo>
                  <a:pt x="2593635" y="292319"/>
                  <a:pt x="3484437" y="348416"/>
                  <a:pt x="2873828" y="304800"/>
                </a:cubicBezTo>
                <a:lnTo>
                  <a:pt x="2732314" y="283029"/>
                </a:lnTo>
                <a:cubicBezTo>
                  <a:pt x="2594398" y="264222"/>
                  <a:pt x="2677636" y="282966"/>
                  <a:pt x="2590800" y="261258"/>
                </a:cubicBezTo>
                <a:cubicBezTo>
                  <a:pt x="2503714" y="264886"/>
                  <a:pt x="2415333" y="256745"/>
                  <a:pt x="2329542" y="272143"/>
                </a:cubicBezTo>
                <a:cubicBezTo>
                  <a:pt x="2271843" y="282499"/>
                  <a:pt x="2222767" y="321869"/>
                  <a:pt x="2166257" y="337458"/>
                </a:cubicBezTo>
                <a:cubicBezTo>
                  <a:pt x="2116789" y="351104"/>
                  <a:pt x="2064657" y="351972"/>
                  <a:pt x="2013857" y="359229"/>
                </a:cubicBezTo>
                <a:lnTo>
                  <a:pt x="1480457" y="348343"/>
                </a:lnTo>
                <a:cubicBezTo>
                  <a:pt x="1393328" y="345956"/>
                  <a:pt x="1305929" y="346131"/>
                  <a:pt x="1219200" y="337458"/>
                </a:cubicBezTo>
                <a:cubicBezTo>
                  <a:pt x="1196365" y="335174"/>
                  <a:pt x="1175866" y="322281"/>
                  <a:pt x="1153885" y="315686"/>
                </a:cubicBezTo>
                <a:cubicBezTo>
                  <a:pt x="1123134" y="306460"/>
                  <a:pt x="1086996" y="300131"/>
                  <a:pt x="1055914" y="293915"/>
                </a:cubicBezTo>
                <a:cubicBezTo>
                  <a:pt x="1037771" y="286658"/>
                  <a:pt x="1020929" y="274087"/>
                  <a:pt x="1001485" y="272143"/>
                </a:cubicBezTo>
                <a:cubicBezTo>
                  <a:pt x="983075" y="270302"/>
                  <a:pt x="965067" y="278791"/>
                  <a:pt x="947057" y="283029"/>
                </a:cubicBezTo>
                <a:cubicBezTo>
                  <a:pt x="903367" y="293309"/>
                  <a:pt x="861135" y="311712"/>
                  <a:pt x="816428" y="315686"/>
                </a:cubicBezTo>
                <a:cubicBezTo>
                  <a:pt x="697101" y="326293"/>
                  <a:pt x="576943" y="322943"/>
                  <a:pt x="457200" y="326572"/>
                </a:cubicBezTo>
                <a:cubicBezTo>
                  <a:pt x="404406" y="379366"/>
                  <a:pt x="430736" y="358729"/>
                  <a:pt x="381000" y="391886"/>
                </a:cubicBezTo>
                <a:cubicBezTo>
                  <a:pt x="363734" y="443684"/>
                  <a:pt x="382219" y="410506"/>
                  <a:pt x="337457" y="446315"/>
                </a:cubicBezTo>
                <a:cubicBezTo>
                  <a:pt x="329443" y="452726"/>
                  <a:pt x="325685" y="465778"/>
                  <a:pt x="315685" y="468086"/>
                </a:cubicBezTo>
                <a:cubicBezTo>
                  <a:pt x="276632" y="477098"/>
                  <a:pt x="235776" y="474546"/>
                  <a:pt x="195942" y="478972"/>
                </a:cubicBezTo>
                <a:cubicBezTo>
                  <a:pt x="170441" y="481806"/>
                  <a:pt x="145175" y="486467"/>
                  <a:pt x="119742" y="489858"/>
                </a:cubicBezTo>
                <a:lnTo>
                  <a:pt x="32657" y="500743"/>
                </a:lnTo>
                <a:cubicBezTo>
                  <a:pt x="8039" y="537670"/>
                  <a:pt x="20136" y="524148"/>
                  <a:pt x="0" y="5442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90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/>
      <p:bldP spid="25" grpId="0" animBg="1"/>
      <p:bldP spid="30" grpId="0"/>
      <p:bldP spid="32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1">
            <a:extLst>
              <a:ext uri="{FF2B5EF4-FFF2-40B4-BE49-F238E27FC236}">
                <a16:creationId xmlns:a16="http://schemas.microsoft.com/office/drawing/2014/main" id="{4FC0BFE8-878C-20C6-A3D6-CF2ABCD3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809012-0BE4-4708-9CAE-9A836031FC69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D0C9EE7-020A-9193-74DC-DDF31F986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135" y="1866310"/>
            <a:ext cx="63393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►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social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wealth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are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nature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altLang="hu-HU" sz="1600" dirty="0"/>
              <a:t>(</a:t>
            </a:r>
            <a:r>
              <a:rPr lang="hu-HU" altLang="hu-HU" sz="1600" b="1" dirty="0">
                <a:solidFill>
                  <a:srgbClr val="00B050"/>
                </a:solidFill>
              </a:rPr>
              <a:t>2.1</a:t>
            </a:r>
            <a:r>
              <a:rPr lang="hu-HU" altLang="hu-HU" sz="1600" dirty="0"/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8E7E2C8-5E1F-B567-BE3D-1F28FAF00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1988840"/>
            <a:ext cx="2880320" cy="691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►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there</a:t>
            </a:r>
            <a:r>
              <a:rPr lang="hu-HU" altLang="hu-HU" sz="1800" b="1" dirty="0">
                <a:latin typeface="Calibri" panose="020F0502020204030204" pitchFamily="34" charset="0"/>
                <a:cs typeface="Arial" panose="020B0604020202020204" pitchFamily="34" charset="0"/>
              </a:rPr>
              <a:t> is </a:t>
            </a:r>
            <a:r>
              <a:rPr lang="hu-HU" altLang="hu-HU" sz="1800" b="1" dirty="0" err="1">
                <a:latin typeface="Calibri" panose="020F0502020204030204" pitchFamily="34" charset="0"/>
                <a:cs typeface="Arial" panose="020B0604020202020204" pitchFamily="34" charset="0"/>
              </a:rPr>
              <a:t>money</a:t>
            </a:r>
            <a:endParaRPr lang="hu-HU" altLang="hu-HU" sz="1600" b="1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hu-HU" altLang="hu-HU" sz="1600" b="1" dirty="0">
                <a:latin typeface="+mj-lt"/>
                <a:cs typeface="Arial" panose="020B0604020202020204" pitchFamily="34" charset="0"/>
              </a:rPr>
              <a:t>►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there</a:t>
            </a:r>
            <a:r>
              <a:rPr lang="hu-HU" altLang="hu-HU" sz="1600" b="1" dirty="0"/>
              <a:t> is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property</a:t>
            </a:r>
            <a:endParaRPr lang="hu-HU" altLang="hu-HU" sz="1600" b="1" dirty="0">
              <a:latin typeface="+mj-lt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2F0D93F-532B-626B-83E7-48A15600EF27}"/>
              </a:ext>
            </a:extLst>
          </p:cNvPr>
          <p:cNvSpPr/>
          <p:nvPr/>
        </p:nvSpPr>
        <p:spPr>
          <a:xfrm>
            <a:off x="2390899" y="3691132"/>
            <a:ext cx="2153026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hu-HU" altLang="hu-HU" sz="1600" b="1" dirty="0">
                <a:cs typeface="Arial" panose="020B0604020202020204" pitchFamily="34" charset="0"/>
              </a:rPr>
              <a:t>► </a:t>
            </a:r>
            <a:r>
              <a:rPr lang="hu-HU" altLang="hu-HU" sz="1600" b="1" dirty="0">
                <a:latin typeface="+mn-lt"/>
              </a:rPr>
              <a:t>WAGED LABOUR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85FA77D3-8DAC-1F1B-44A6-3F130FF7C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921" y="4869160"/>
            <a:ext cx="1335783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hu-HU" altLang="hu-HU" sz="1800" b="1" dirty="0">
                <a:cs typeface="Arial" panose="020B0604020202020204" pitchFamily="34" charset="0"/>
              </a:rPr>
              <a:t>► </a:t>
            </a:r>
            <a:r>
              <a:rPr lang="hu-HU" altLang="hu-HU" sz="1800" b="1" dirty="0">
                <a:latin typeface="Calibri" panose="020F0502020204030204" pitchFamily="34" charset="0"/>
              </a:rPr>
              <a:t>FREE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F63B7AE-6228-2859-904D-7A4C7673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124" y="1146230"/>
            <a:ext cx="70992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hu-HU" altLang="hu-HU" sz="1600" dirty="0"/>
              <a:t>►</a:t>
            </a:r>
            <a:r>
              <a:rPr lang="en-US" altLang="hu-HU" sz="1600" dirty="0"/>
              <a:t>The creation of social wealth essentially follows a </a:t>
            </a:r>
            <a:r>
              <a:rPr lang="en-US" altLang="hu-HU" sz="1600" b="1" dirty="0"/>
              <a:t>CHREMATISTIC</a:t>
            </a:r>
            <a:r>
              <a:rPr lang="en-US" altLang="hu-HU" sz="1600" dirty="0"/>
              <a:t> logic.</a:t>
            </a:r>
            <a:endParaRPr lang="hu-HU" altLang="hu-HU" sz="1600" dirty="0"/>
          </a:p>
        </p:txBody>
      </p:sp>
      <p:sp>
        <p:nvSpPr>
          <p:cNvPr id="22" name="Jobbra nyíl 21">
            <a:extLst>
              <a:ext uri="{FF2B5EF4-FFF2-40B4-BE49-F238E27FC236}">
                <a16:creationId xmlns:a16="http://schemas.microsoft.com/office/drawing/2014/main" id="{49AD12B5-C2A4-D91E-7DF0-B056F01C7A1D}"/>
              </a:ext>
            </a:extLst>
          </p:cNvPr>
          <p:cNvSpPr/>
          <p:nvPr/>
        </p:nvSpPr>
        <p:spPr>
          <a:xfrm>
            <a:off x="4739371" y="1916832"/>
            <a:ext cx="492533" cy="30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31" name="Kép 30">
            <a:extLst>
              <a:ext uri="{FF2B5EF4-FFF2-40B4-BE49-F238E27FC236}">
                <a16:creationId xmlns:a16="http://schemas.microsoft.com/office/drawing/2014/main" id="{4B3EC2F4-41F4-4B85-CCAE-61B915E4C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0" y="1052736"/>
            <a:ext cx="819930" cy="66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Kép 31">
            <a:extLst>
              <a:ext uri="{FF2B5EF4-FFF2-40B4-BE49-F238E27FC236}">
                <a16:creationId xmlns:a16="http://schemas.microsoft.com/office/drawing/2014/main" id="{6467836D-F9A1-2622-DB93-C1FC897400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357" y="1196752"/>
            <a:ext cx="550171" cy="64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010F584E-ABA8-4B7E-64B6-865598079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793" y="799023"/>
            <a:ext cx="95406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Karl Marx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5BC46141-BA22-8227-D8F2-E5D88682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4704" y="4874999"/>
            <a:ext cx="713583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hu-HU" altLang="hu-HU" sz="1600" dirty="0" err="1">
                <a:latin typeface="+mj-lt"/>
              </a:rPr>
              <a:t>Based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on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private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property</a:t>
            </a:r>
            <a:r>
              <a:rPr lang="hu-HU" altLang="hu-HU" sz="1600" dirty="0">
                <a:latin typeface="+mj-lt"/>
              </a:rPr>
              <a:t>, no </a:t>
            </a:r>
            <a:r>
              <a:rPr lang="hu-HU" altLang="hu-HU" sz="1600" dirty="0" err="1">
                <a:latin typeface="+mj-lt"/>
              </a:rPr>
              <a:t>subordination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by</a:t>
            </a:r>
            <a:r>
              <a:rPr lang="hu-HU" altLang="hu-HU" sz="1600" dirty="0">
                <a:latin typeface="+mj-lt"/>
              </a:rPr>
              <a:t> </a:t>
            </a:r>
            <a:r>
              <a:rPr lang="hu-HU" altLang="hu-HU" sz="1600" dirty="0" err="1">
                <a:latin typeface="+mj-lt"/>
              </a:rPr>
              <a:t>law</a:t>
            </a:r>
            <a:r>
              <a:rPr lang="hu-HU" altLang="hu-HU" sz="1600" dirty="0">
                <a:latin typeface="+mj-lt"/>
              </a:rPr>
              <a:t> and</a:t>
            </a:r>
            <a:r>
              <a:rPr lang="hu-HU" altLang="hu-HU" sz="16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hu-HU" altLang="hu-HU" sz="1600" b="1" dirty="0">
                <a:latin typeface="+mj-lt"/>
              </a:rPr>
              <a:t>DECENTRALIZED</a:t>
            </a: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F9950958-1ADC-54C6-5E85-DAA53DD1B8A8}"/>
              </a:ext>
            </a:extLst>
          </p:cNvPr>
          <p:cNvSpPr/>
          <p:nvPr/>
        </p:nvSpPr>
        <p:spPr>
          <a:xfrm>
            <a:off x="2365664" y="5738952"/>
            <a:ext cx="5316520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altLang="hu-HU" sz="1600" b="1" dirty="0">
                <a:latin typeface="+mj-lt"/>
              </a:rPr>
              <a:t>WAGED LABOUR, FREE, CHREMATISTIC ECONOMY</a:t>
            </a:r>
            <a:endParaRPr lang="hu-HU" sz="1600" dirty="0">
              <a:latin typeface="+mj-lt"/>
            </a:endParaRPr>
          </a:p>
        </p:txBody>
      </p:sp>
      <p:pic>
        <p:nvPicPr>
          <p:cNvPr id="4" name="Kép 22" descr="Képtalálat">
            <a:extLst>
              <a:ext uri="{FF2B5EF4-FFF2-40B4-BE49-F238E27FC236}">
                <a16:creationId xmlns:a16="http://schemas.microsoft.com/office/drawing/2014/main" id="{56F0CCC5-A50B-38C4-AF18-A12F85986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276872"/>
            <a:ext cx="617731" cy="73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F28B777-B8F7-9385-E628-C46C6664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920" y="2832993"/>
            <a:ext cx="1716088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J. Maynard Keynes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AD56CE2-BDD6-0822-0F78-AE2B01FA1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939" y="3520295"/>
            <a:ext cx="510967" cy="59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Kép 22" descr="Képtalálat">
            <a:extLst>
              <a:ext uri="{FF2B5EF4-FFF2-40B4-BE49-F238E27FC236}">
                <a16:creationId xmlns:a16="http://schemas.microsoft.com/office/drawing/2014/main" id="{E6CC89C6-40E3-3031-E989-613C854B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1" y="3692525"/>
            <a:ext cx="638472" cy="760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6A91220-8B25-EC7E-1732-2350438B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116632"/>
            <a:ext cx="482453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4. 1 Market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economy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: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definition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Nyíl: lefelé mutató 20">
            <a:extLst>
              <a:ext uri="{FF2B5EF4-FFF2-40B4-BE49-F238E27FC236}">
                <a16:creationId xmlns:a16="http://schemas.microsoft.com/office/drawing/2014/main" id="{E2681E68-5256-A693-DCB9-DF83A7E9D674}"/>
              </a:ext>
            </a:extLst>
          </p:cNvPr>
          <p:cNvSpPr/>
          <p:nvPr/>
        </p:nvSpPr>
        <p:spPr>
          <a:xfrm>
            <a:off x="3143671" y="1556792"/>
            <a:ext cx="357403" cy="3242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76DE085-A0E1-163D-0142-0EABFCDCD754}"/>
              </a:ext>
            </a:extLst>
          </p:cNvPr>
          <p:cNvSpPr txBox="1"/>
          <p:nvPr/>
        </p:nvSpPr>
        <p:spPr>
          <a:xfrm>
            <a:off x="407368" y="570166"/>
            <a:ext cx="11175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600" dirty="0" err="1"/>
              <a:t>Aim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study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wealth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accumulation</a:t>
            </a:r>
            <a:r>
              <a:rPr lang="hu-HU" altLang="hu-HU" sz="1600" dirty="0"/>
              <a:t> → </a:t>
            </a:r>
            <a:r>
              <a:rPr lang="hu-HU" altLang="hu-HU" sz="1600" dirty="0" err="1"/>
              <a:t>Primary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question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are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modalities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wealth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accumulation</a:t>
            </a:r>
            <a:r>
              <a:rPr lang="hu-HU" altLang="hu-HU" sz="1600" dirty="0"/>
              <a:t>? (</a:t>
            </a:r>
            <a:r>
              <a:rPr lang="hu-HU" altLang="hu-HU" sz="1600" b="1" dirty="0">
                <a:solidFill>
                  <a:srgbClr val="00B050"/>
                </a:solidFill>
              </a:rPr>
              <a:t>2.2</a:t>
            </a:r>
            <a:r>
              <a:rPr lang="hu-HU" altLang="hu-HU" sz="1600" dirty="0"/>
              <a:t>) </a:t>
            </a:r>
            <a:endParaRPr lang="hu-HU" sz="1600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8076475D-D802-F454-7246-1BC0EFC36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" y="1752873"/>
            <a:ext cx="1217613" cy="307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>
                <a:latin typeface="Calibri" panose="020F0502020204030204" pitchFamily="34" charset="0"/>
              </a:rPr>
              <a:t>Max Weber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3DAFB58C-2745-FC60-1EB9-934415755DC0}"/>
              </a:ext>
            </a:extLst>
          </p:cNvPr>
          <p:cNvSpPr txBox="1"/>
          <p:nvPr/>
        </p:nvSpPr>
        <p:spPr>
          <a:xfrm>
            <a:off x="191344" y="3140968"/>
            <a:ext cx="426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characteristics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seem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important</a:t>
            </a:r>
            <a:r>
              <a:rPr lang="hu-HU" altLang="hu-HU" sz="1600" dirty="0"/>
              <a:t>: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A2F1C490-6DFA-FA43-B512-DD608ED53902}"/>
              </a:ext>
            </a:extLst>
          </p:cNvPr>
          <p:cNvSpPr txBox="1"/>
          <p:nvPr/>
        </p:nvSpPr>
        <p:spPr>
          <a:xfrm>
            <a:off x="502979" y="4701019"/>
            <a:ext cx="1564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latin typeface="Calibri" panose="020F0502020204030204" pitchFamily="34" charset="0"/>
              </a:rPr>
              <a:t>Mainstream</a:t>
            </a:r>
            <a:r>
              <a:rPr lang="hu-HU" dirty="0">
                <a:latin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</a:rPr>
              <a:t>economists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5" grpId="0" animBg="1"/>
      <p:bldP spid="20" grpId="0"/>
      <p:bldP spid="18" grpId="0"/>
      <p:bldP spid="22" grpId="0" animBg="1"/>
      <p:bldP spid="34" grpId="0" animBg="1"/>
      <p:bldP spid="39" grpId="0"/>
      <p:bldP spid="35" grpId="0" animBg="1"/>
      <p:bldP spid="7" grpId="0" animBg="1"/>
      <p:bldP spid="21" grpId="0" animBg="1"/>
      <p:bldP spid="27" grpId="0" animBg="1"/>
      <p:bldP spid="2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E1F05C0-D284-C266-6B20-61EE7697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760" y="1484784"/>
            <a:ext cx="14185576" cy="4834946"/>
          </a:xfrm>
          <a:prstGeom prst="rect">
            <a:avLst/>
          </a:prstGeom>
        </p:spPr>
      </p:pic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2A0E2088-9D6E-C538-2B8E-B1A76A6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3</a:t>
            </a:fld>
            <a:endParaRPr lang="hu-HU" altLang="hu-HU"/>
          </a:p>
        </p:txBody>
      </p:sp>
      <p:sp>
        <p:nvSpPr>
          <p:cNvPr id="3" name="Téglalap 37">
            <a:extLst>
              <a:ext uri="{FF2B5EF4-FFF2-40B4-BE49-F238E27FC236}">
                <a16:creationId xmlns:a16="http://schemas.microsoft.com/office/drawing/2014/main" id="{AC44D7FB-10B5-CDF1-38E8-F2A03577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340"/>
            <a:ext cx="99124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4.2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Economic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theories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in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the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light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of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the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definition</a:t>
            </a: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 of market </a:t>
            </a:r>
            <a:r>
              <a:rPr lang="hu-HU" altLang="hu-HU" sz="1800" b="1" dirty="0" err="1">
                <a:solidFill>
                  <a:srgbClr val="00B050"/>
                </a:solidFill>
                <a:cs typeface="Arial" panose="020B0604020202020204" pitchFamily="34" charset="0"/>
              </a:rPr>
              <a:t>econoy</a:t>
            </a:r>
            <a:endParaRPr lang="hu-HU" altLang="hu-HU" sz="1800" dirty="0">
              <a:solidFill>
                <a:srgbClr val="00B050"/>
              </a:solidFill>
            </a:endParaRPr>
          </a:p>
        </p:txBody>
      </p:sp>
      <p:sp>
        <p:nvSpPr>
          <p:cNvPr id="12" name="Szövegdoboz 6">
            <a:extLst>
              <a:ext uri="{FF2B5EF4-FFF2-40B4-BE49-F238E27FC236}">
                <a16:creationId xmlns:a16="http://schemas.microsoft.com/office/drawing/2014/main" id="{07821416-C43C-F8E4-ED95-5E0BC41E1E7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20135" y="3733055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Szövegdoboz 6">
            <a:extLst>
              <a:ext uri="{FF2B5EF4-FFF2-40B4-BE49-F238E27FC236}">
                <a16:creationId xmlns:a16="http://schemas.microsoft.com/office/drawing/2014/main" id="{88627F21-D9FC-9C5B-06F7-C81B97C68E5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052385" y="3661047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9" name="Picture 2" descr="26 200+ Pipa témájú stock videók és jogdíjmentes felvételek - iStock">
            <a:extLst>
              <a:ext uri="{FF2B5EF4-FFF2-40B4-BE49-F238E27FC236}">
                <a16:creationId xmlns:a16="http://schemas.microsoft.com/office/drawing/2014/main" id="{F7F95FFA-4AD4-CCAC-B2AD-3ADDB38B0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152020"/>
            <a:ext cx="777280" cy="4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26 200+ Pipa témájú stock videók és jogdíjmentes felvételek - iStock">
            <a:extLst>
              <a:ext uri="{FF2B5EF4-FFF2-40B4-BE49-F238E27FC236}">
                <a16:creationId xmlns:a16="http://schemas.microsoft.com/office/drawing/2014/main" id="{FE1B6C59-4035-8F2E-D2C7-4CD7193A1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441" y="5152020"/>
            <a:ext cx="777280" cy="4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26 200+ Pipa témájú stock videók és jogdíjmentes felvételek - iStock">
            <a:extLst>
              <a:ext uri="{FF2B5EF4-FFF2-40B4-BE49-F238E27FC236}">
                <a16:creationId xmlns:a16="http://schemas.microsoft.com/office/drawing/2014/main" id="{714559C0-89A0-7C72-2F9B-5FEC2D0B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997" y="4071900"/>
            <a:ext cx="777280" cy="4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6">
            <a:extLst>
              <a:ext uri="{FF2B5EF4-FFF2-40B4-BE49-F238E27FC236}">
                <a16:creationId xmlns:a16="http://schemas.microsoft.com/office/drawing/2014/main" id="{5CE5CC7E-46DE-9561-7CD9-A991030DAD3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128247" y="3733055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Szövegdoboz 6">
            <a:extLst>
              <a:ext uri="{FF2B5EF4-FFF2-40B4-BE49-F238E27FC236}">
                <a16:creationId xmlns:a16="http://schemas.microsoft.com/office/drawing/2014/main" id="{7BC5EF8C-3193-60CD-5337-8FCB0F999D8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336159" y="4957191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6" name="Picture 2" descr="26 200+ Pipa témájú stock videók és jogdíjmentes felvételek - iStock">
            <a:extLst>
              <a:ext uri="{FF2B5EF4-FFF2-40B4-BE49-F238E27FC236}">
                <a16:creationId xmlns:a16="http://schemas.microsoft.com/office/drawing/2014/main" id="{364C8DF0-9ECC-0576-AD56-E891B9EE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016" y="5368044"/>
            <a:ext cx="777280" cy="43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7" name="Táblázat 26">
            <a:extLst>
              <a:ext uri="{FF2B5EF4-FFF2-40B4-BE49-F238E27FC236}">
                <a16:creationId xmlns:a16="http://schemas.microsoft.com/office/drawing/2014/main" id="{B7C1CB59-4832-9827-A86C-20D0DA5D0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759555"/>
              </p:ext>
            </p:extLst>
          </p:nvPr>
        </p:nvGraphicFramePr>
        <p:xfrm>
          <a:off x="1706396" y="806759"/>
          <a:ext cx="84249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207056009"/>
                    </a:ext>
                  </a:extLst>
                </a:gridCol>
                <a:gridCol w="1203805">
                  <a:extLst>
                    <a:ext uri="{9D8B030D-6E8A-4147-A177-3AD203B41FA5}">
                      <a16:colId xmlns:a16="http://schemas.microsoft.com/office/drawing/2014/main" val="3642371085"/>
                    </a:ext>
                  </a:extLst>
                </a:gridCol>
                <a:gridCol w="2187820">
                  <a:extLst>
                    <a:ext uri="{9D8B030D-6E8A-4147-A177-3AD203B41FA5}">
                      <a16:colId xmlns:a16="http://schemas.microsoft.com/office/drawing/2014/main" val="2158057902"/>
                    </a:ext>
                  </a:extLst>
                </a:gridCol>
                <a:gridCol w="2657048">
                  <a:extLst>
                    <a:ext uri="{9D8B030D-6E8A-4147-A177-3AD203B41FA5}">
                      <a16:colId xmlns:a16="http://schemas.microsoft.com/office/drawing/2014/main" val="601696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altLang="hu-HU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Waged</a:t>
                      </a:r>
                      <a:r>
                        <a:rPr lang="hu-HU" altLang="hu-H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altLang="hu-HU" sz="1600" b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labour</a:t>
                      </a:r>
                      <a:endParaRPr lang="hu-H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altLang="hu-HU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  <a:endParaRPr lang="hu-HU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Chrematistic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Monetary</a:t>
                      </a:r>
                      <a:r>
                        <a:rPr lang="hu-HU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b="1" dirty="0" err="1">
                          <a:solidFill>
                            <a:schemeClr val="tx1"/>
                          </a:solidFill>
                        </a:rPr>
                        <a:t>economy</a:t>
                      </a:r>
                      <a:endParaRPr lang="hu-H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058056"/>
                  </a:ext>
                </a:extLst>
              </a:tr>
            </a:tbl>
          </a:graphicData>
        </a:graphic>
      </p:graphicFrame>
      <p:sp>
        <p:nvSpPr>
          <p:cNvPr id="8" name="Téglalap 7">
            <a:extLst>
              <a:ext uri="{FF2B5EF4-FFF2-40B4-BE49-F238E27FC236}">
                <a16:creationId xmlns:a16="http://schemas.microsoft.com/office/drawing/2014/main" id="{206E6284-8333-AE91-CC1E-BDEED4847990}"/>
              </a:ext>
            </a:extLst>
          </p:cNvPr>
          <p:cNvSpPr/>
          <p:nvPr/>
        </p:nvSpPr>
        <p:spPr>
          <a:xfrm>
            <a:off x="5447928" y="692696"/>
            <a:ext cx="1872208" cy="6480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BC0E7B-285E-55FB-F3A8-63CFD9F0C5E6}"/>
              </a:ext>
            </a:extLst>
          </p:cNvPr>
          <p:cNvSpPr/>
          <p:nvPr/>
        </p:nvSpPr>
        <p:spPr>
          <a:xfrm>
            <a:off x="7680176" y="692696"/>
            <a:ext cx="1224136" cy="64807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606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24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1">
            <a:extLst>
              <a:ext uri="{FF2B5EF4-FFF2-40B4-BE49-F238E27FC236}">
                <a16:creationId xmlns:a16="http://schemas.microsoft.com/office/drawing/2014/main" id="{D0E5A85E-B674-BB05-8529-2F63BA49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0188" y="6330950"/>
            <a:ext cx="2844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E407E5-400F-4C72-AC32-BC08090C729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31374B9-788D-581A-C94A-3D265869E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712" y="3063875"/>
            <a:ext cx="5870575" cy="379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8" name="Szövegdoboz 4">
            <a:extLst>
              <a:ext uri="{FF2B5EF4-FFF2-40B4-BE49-F238E27FC236}">
                <a16:creationId xmlns:a16="http://schemas.microsoft.com/office/drawing/2014/main" id="{3E2EEF44-1AAB-782F-3477-67DDBF169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672" y="581086"/>
            <a:ext cx="5487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 dirty="0"/>
              <a:t>Mathematical representation of variations in discrete time</a:t>
            </a:r>
            <a:endParaRPr lang="hu-HU" altLang="hu-HU" sz="1600" dirty="0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514F022C-EFDA-56B5-C7CB-A61CFCB736AB}"/>
              </a:ext>
            </a:extLst>
          </p:cNvPr>
          <p:cNvSpPr/>
          <p:nvPr/>
        </p:nvSpPr>
        <p:spPr>
          <a:xfrm>
            <a:off x="191344" y="1917501"/>
            <a:ext cx="4680509" cy="713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B0DFFE-4541-0626-0EF7-377B0DBB3891}"/>
              </a:ext>
            </a:extLst>
          </p:cNvPr>
          <p:cNvCxnSpPr/>
          <p:nvPr/>
        </p:nvCxnSpPr>
        <p:spPr>
          <a:xfrm>
            <a:off x="1271464" y="1628800"/>
            <a:ext cx="0" cy="576064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86E6479F-D752-79B0-9003-7F1520FD5470}"/>
              </a:ext>
            </a:extLst>
          </p:cNvPr>
          <p:cNvCxnSpPr/>
          <p:nvPr/>
        </p:nvCxnSpPr>
        <p:spPr>
          <a:xfrm>
            <a:off x="4014676" y="1700808"/>
            <a:ext cx="0" cy="576064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AD5CAFAF-FD1F-D8BB-D5D5-D80529E6E5DF}"/>
              </a:ext>
            </a:extLst>
          </p:cNvPr>
          <p:cNvSpPr txBox="1"/>
          <p:nvPr/>
        </p:nvSpPr>
        <p:spPr>
          <a:xfrm>
            <a:off x="1991544" y="136225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Period</a:t>
            </a:r>
            <a:r>
              <a:rPr lang="hu-HU" sz="1600" dirty="0"/>
              <a:t> t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2115A2C-D655-BF25-DAEB-A8D4E637C32E}"/>
              </a:ext>
            </a:extLst>
          </p:cNvPr>
          <p:cNvSpPr txBox="1"/>
          <p:nvPr/>
        </p:nvSpPr>
        <p:spPr>
          <a:xfrm>
            <a:off x="3300379" y="977041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Point</a:t>
            </a:r>
            <a:r>
              <a:rPr lang="hu-HU" sz="1600" dirty="0"/>
              <a:t> in </a:t>
            </a:r>
            <a:r>
              <a:rPr lang="hu-HU" sz="1600" dirty="0" err="1"/>
              <a:t>time</a:t>
            </a:r>
            <a:r>
              <a:rPr lang="hu-HU" sz="1600" dirty="0"/>
              <a:t> t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2251CB9-C418-5F1A-EA96-234DE2C5E17B}"/>
              </a:ext>
            </a:extLst>
          </p:cNvPr>
          <p:cNvSpPr txBox="1"/>
          <p:nvPr/>
        </p:nvSpPr>
        <p:spPr>
          <a:xfrm>
            <a:off x="448162" y="893346"/>
            <a:ext cx="16466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point</a:t>
            </a:r>
            <a:r>
              <a:rPr lang="hu-HU" sz="1600" dirty="0"/>
              <a:t> in </a:t>
            </a:r>
            <a:r>
              <a:rPr lang="hu-HU" sz="1600" dirty="0" err="1"/>
              <a:t>time</a:t>
            </a:r>
            <a:r>
              <a:rPr lang="hu-HU" sz="1600" dirty="0"/>
              <a:t> t-1 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3C318307-92AD-B923-4942-82250DEF5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41" y="2428220"/>
            <a:ext cx="3652347" cy="483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hu-H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u-HU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hu-HU" altLang="hu-H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</a:t>
            </a:r>
            <a:r>
              <a:rPr lang="hu-HU" alt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u-H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u-HU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IN,t</a:t>
            </a:r>
            <a:r>
              <a:rPr lang="en-US" altLang="hu-H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-F</a:t>
            </a:r>
            <a:r>
              <a:rPr lang="en-US" altLang="hu-HU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OUT,t</a:t>
            </a:r>
            <a:r>
              <a:rPr lang="hu-HU" alt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hu-HU" altLang="hu-H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</a:t>
            </a:r>
            <a:r>
              <a:rPr lang="en-US" altLang="hu-H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hu-HU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hu-H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altLang="hu-H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14F0D77-4BD7-6F35-4C5B-FA402156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9886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</a:rPr>
              <a:t>4.3 Accounting </a:t>
            </a:r>
            <a:r>
              <a:rPr lang="hu-HU" altLang="hu-HU" sz="1800" b="1" dirty="0" err="1">
                <a:solidFill>
                  <a:srgbClr val="00B050"/>
                </a:solidFill>
              </a:rPr>
              <a:t>approaches</a:t>
            </a:r>
            <a:r>
              <a:rPr lang="hu-HU" altLang="hu-HU" sz="1800" b="1" dirty="0">
                <a:solidFill>
                  <a:srgbClr val="00B050"/>
                </a:solidFill>
              </a:rPr>
              <a:t> / </a:t>
            </a:r>
            <a:r>
              <a:rPr lang="hu-HU" altLang="hu-HU" sz="1800" b="1" dirty="0" err="1">
                <a:solidFill>
                  <a:srgbClr val="00B050"/>
                </a:solidFill>
              </a:rPr>
              <a:t>monetary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analyis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600" dirty="0">
                <a:solidFill>
                  <a:srgbClr val="00B050"/>
                </a:solidFill>
              </a:rPr>
              <a:t>(</a:t>
            </a:r>
            <a:r>
              <a:rPr lang="hu-HU" altLang="hu-HU" sz="1600" dirty="0" err="1">
                <a:solidFill>
                  <a:srgbClr val="00B050"/>
                </a:solidFill>
              </a:rPr>
              <a:t>individual</a:t>
            </a:r>
            <a:r>
              <a:rPr lang="hu-HU" altLang="hu-HU" sz="1600" dirty="0">
                <a:solidFill>
                  <a:srgbClr val="00B050"/>
                </a:solidFill>
              </a:rPr>
              <a:t> and </a:t>
            </a:r>
            <a:r>
              <a:rPr lang="hu-HU" altLang="hu-HU" sz="1600" dirty="0" err="1">
                <a:solidFill>
                  <a:srgbClr val="00B050"/>
                </a:solidFill>
              </a:rPr>
              <a:t>social</a:t>
            </a:r>
            <a:r>
              <a:rPr lang="hu-HU" altLang="hu-HU" sz="1600" dirty="0">
                <a:solidFill>
                  <a:srgbClr val="00B050"/>
                </a:solidFill>
              </a:rPr>
              <a:t> </a:t>
            </a:r>
            <a:r>
              <a:rPr lang="hu-HU" altLang="hu-HU" sz="1600" dirty="0" err="1">
                <a:solidFill>
                  <a:srgbClr val="00B050"/>
                </a:solidFill>
              </a:rPr>
              <a:t>wealth</a:t>
            </a:r>
            <a:r>
              <a:rPr lang="hu-HU" altLang="hu-HU" sz="1600" dirty="0">
                <a:solidFill>
                  <a:srgbClr val="00B050"/>
                </a:solidFill>
              </a:rPr>
              <a:t> </a:t>
            </a:r>
            <a:r>
              <a:rPr lang="hu-HU" altLang="hu-HU" sz="1600" dirty="0" err="1">
                <a:solidFill>
                  <a:srgbClr val="00B050"/>
                </a:solidFill>
              </a:rPr>
              <a:t>are</a:t>
            </a:r>
            <a:r>
              <a:rPr lang="hu-HU" altLang="hu-HU" sz="1600" dirty="0">
                <a:solidFill>
                  <a:srgbClr val="00B050"/>
                </a:solidFill>
              </a:rPr>
              <a:t> </a:t>
            </a:r>
            <a:r>
              <a:rPr lang="hu-HU" altLang="hu-HU" sz="1600" dirty="0" err="1">
                <a:solidFill>
                  <a:srgbClr val="00B050"/>
                </a:solidFill>
              </a:rPr>
              <a:t>different</a:t>
            </a:r>
            <a:r>
              <a:rPr lang="hu-HU" altLang="hu-HU" sz="1600" dirty="0">
                <a:solidFill>
                  <a:srgbClr val="00B050"/>
                </a:solidFill>
              </a:rPr>
              <a:t> in </a:t>
            </a:r>
            <a:r>
              <a:rPr lang="hu-HU" altLang="hu-HU" sz="1600" dirty="0" err="1">
                <a:solidFill>
                  <a:srgbClr val="00B050"/>
                </a:solidFill>
              </a:rPr>
              <a:t>nature</a:t>
            </a:r>
            <a:endParaRPr lang="hu-HU" altLang="hu-HU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1">
            <a:extLst>
              <a:ext uri="{FF2B5EF4-FFF2-40B4-BE49-F238E27FC236}">
                <a16:creationId xmlns:a16="http://schemas.microsoft.com/office/drawing/2014/main" id="{6F649480-5E6C-DF9B-D08A-FAACF5F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44D5CB-5727-4B88-9C2C-6014D8E8C3BD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42E82100-3E78-3E61-CCCC-AAD3F14DD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910442"/>
              </p:ext>
            </p:extLst>
          </p:nvPr>
        </p:nvGraphicFramePr>
        <p:xfrm>
          <a:off x="47328" y="1556792"/>
          <a:ext cx="7106278" cy="3004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2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642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354" marR="92354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Chrematistic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354" marR="92354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Non </a:t>
                      </a:r>
                      <a:r>
                        <a:rPr lang="hu-HU" sz="1400" dirty="0" err="1">
                          <a:effectLst/>
                        </a:rPr>
                        <a:t>chrematistic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2354" marR="92354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27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Can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create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money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Cannot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create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money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Can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create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money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400">
                          <a:effectLst/>
                        </a:rPr>
                        <a:t>Cannot create money</a:t>
                      </a:r>
                      <a:endParaRPr lang="hu-HU"/>
                    </a:p>
                  </a:txBody>
                  <a:tcPr marL="69285" marR="6928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77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Do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not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make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social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rules</a:t>
                      </a:r>
                      <a:r>
                        <a:rPr lang="hu-HU" sz="1400" dirty="0">
                          <a:effectLst/>
                        </a:rPr>
                        <a:t> (</a:t>
                      </a:r>
                      <a:r>
                        <a:rPr lang="hu-HU" sz="1400" dirty="0" err="1">
                          <a:effectLst/>
                        </a:rPr>
                        <a:t>laws</a:t>
                      </a:r>
                      <a:r>
                        <a:rPr lang="hu-HU" sz="1400" dirty="0">
                          <a:effectLst/>
                        </a:rPr>
                        <a:t>)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effectLst/>
                        </a:rPr>
                        <a:t>Commercial</a:t>
                      </a:r>
                      <a:r>
                        <a:rPr lang="hu-HU" sz="1400" dirty="0">
                          <a:effectLst/>
                        </a:rPr>
                        <a:t> BANK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ENTREPRISE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u-HU" sz="1400" dirty="0">
                        <a:effectLst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r>
                        <a:rPr lang="hu-HU" sz="1400" dirty="0">
                          <a:effectLst/>
                        </a:rPr>
                        <a:t>HOUSEHOLD</a:t>
                      </a:r>
                      <a:endParaRPr lang="hu-HU" dirty="0"/>
                    </a:p>
                  </a:txBody>
                  <a:tcPr marL="69285" marR="6928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 err="1">
                          <a:effectLst/>
                        </a:rPr>
                        <a:t>Make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social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rules</a:t>
                      </a:r>
                      <a:r>
                        <a:rPr lang="hu-HU" sz="1400" dirty="0">
                          <a:effectLst/>
                        </a:rPr>
                        <a:t> and </a:t>
                      </a:r>
                      <a:r>
                        <a:rPr lang="hu-HU" sz="1400" dirty="0" err="1">
                          <a:effectLst/>
                        </a:rPr>
                        <a:t>enforce</a:t>
                      </a:r>
                      <a:r>
                        <a:rPr lang="hu-HU" sz="1400" dirty="0">
                          <a:effectLst/>
                        </a:rPr>
                        <a:t> </a:t>
                      </a:r>
                      <a:r>
                        <a:rPr lang="hu-HU" sz="1400" dirty="0" err="1">
                          <a:effectLst/>
                        </a:rPr>
                        <a:t>them</a:t>
                      </a:r>
                      <a:endParaRPr lang="hu-HU" sz="1400" dirty="0">
                        <a:effectLst/>
                      </a:endParaRPr>
                    </a:p>
                  </a:txBody>
                  <a:tcPr marL="69285" marR="69285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effectLst/>
                        </a:rPr>
                        <a:t> 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 err="1">
                          <a:solidFill>
                            <a:srgbClr val="CC0099"/>
                          </a:solidFill>
                          <a:effectLst/>
                        </a:rPr>
                        <a:t>Central</a:t>
                      </a:r>
                      <a:endParaRPr lang="hu-HU" sz="1400" dirty="0">
                        <a:solidFill>
                          <a:srgbClr val="CC0099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u-HU" sz="1400" dirty="0">
                          <a:solidFill>
                            <a:srgbClr val="CC0099"/>
                          </a:solidFill>
                          <a:effectLst/>
                        </a:rPr>
                        <a:t>BANK</a:t>
                      </a:r>
                      <a:endParaRPr lang="hu-HU" sz="1400" dirty="0">
                        <a:solidFill>
                          <a:srgbClr val="CC0099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400" dirty="0" err="1">
                          <a:effectLst/>
                        </a:rPr>
                        <a:t>Government</a:t>
                      </a: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u-H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9285" marR="6928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zövegdoboz 7">
            <a:extLst>
              <a:ext uri="{FF2B5EF4-FFF2-40B4-BE49-F238E27FC236}">
                <a16:creationId xmlns:a16="http://schemas.microsoft.com/office/drawing/2014/main" id="{1A89D83F-217B-A7E7-2D27-A734AAD9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2133600"/>
            <a:ext cx="1109663" cy="3683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800" dirty="0" err="1">
                <a:solidFill>
                  <a:schemeClr val="bg1"/>
                </a:solidFill>
                <a:latin typeface="Calibri" panose="020F0502020204030204" pitchFamily="34" charset="0"/>
              </a:rPr>
              <a:t>Agents</a:t>
            </a:r>
            <a:endParaRPr lang="hu-HU" altLang="hu-HU" sz="1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A4E32F7-03CE-9883-36E8-7B9387131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4550" y="5157192"/>
            <a:ext cx="214427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Public </a:t>
            </a:r>
            <a:r>
              <a:rPr lang="hu-HU" altLang="hu-HU" sz="1800" dirty="0" err="1"/>
              <a:t>agent</a:t>
            </a:r>
            <a:r>
              <a:rPr lang="hu-HU" altLang="hu-HU" sz="1800" dirty="0"/>
              <a:t> = </a:t>
            </a:r>
            <a:r>
              <a:rPr lang="hu-HU" altLang="hu-HU" sz="1800" dirty="0" err="1"/>
              <a:t>agent</a:t>
            </a:r>
            <a:r>
              <a:rPr lang="hu-HU" altLang="hu-HU" sz="1800" dirty="0"/>
              <a:t> in </a:t>
            </a:r>
            <a:r>
              <a:rPr lang="hu-HU" altLang="hu-HU" sz="1800" dirty="0" err="1"/>
              <a:t>public</a:t>
            </a:r>
            <a:r>
              <a:rPr lang="hu-HU" altLang="hu-HU" sz="1800" dirty="0"/>
              <a:t> </a:t>
            </a:r>
            <a:r>
              <a:rPr lang="hu-HU" altLang="hu-HU" sz="1800" dirty="0" err="1"/>
              <a:t>property</a:t>
            </a:r>
            <a:endParaRPr lang="hu-HU" altLang="hu-HU" sz="18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26AC3D8-5C15-F7C8-3619-D7F1F104B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4" y="3564756"/>
            <a:ext cx="1229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</a:rPr>
              <a:t>Public </a:t>
            </a:r>
            <a:r>
              <a:rPr lang="hu-HU" altLang="hu-HU" sz="1800" dirty="0" err="1">
                <a:latin typeface="Times New Roman" panose="02020603050405020304" pitchFamily="18" charset="0"/>
              </a:rPr>
              <a:t>firm</a:t>
            </a:r>
            <a:endParaRPr lang="hu-HU" altLang="hu-HU" sz="180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F3EFF1E-9EAC-9075-3E22-A70854BF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531" y="5158933"/>
            <a:ext cx="214427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solidFill>
                  <a:srgbClr val="CC0099"/>
                </a:solidFill>
              </a:rPr>
              <a:t>Agent</a:t>
            </a:r>
            <a:r>
              <a:rPr lang="hu-HU" altLang="hu-HU" sz="1800" dirty="0">
                <a:solidFill>
                  <a:srgbClr val="CC0099"/>
                </a:solidFill>
              </a:rPr>
              <a:t> in </a:t>
            </a:r>
            <a:r>
              <a:rPr lang="hu-HU" altLang="hu-HU" sz="1800" dirty="0" err="1">
                <a:solidFill>
                  <a:srgbClr val="CC0099"/>
                </a:solidFill>
              </a:rPr>
              <a:t>private</a:t>
            </a:r>
            <a:r>
              <a:rPr lang="hu-HU" altLang="hu-HU" sz="1800" dirty="0">
                <a:solidFill>
                  <a:srgbClr val="CC0099"/>
                </a:solidFill>
              </a:rPr>
              <a:t> </a:t>
            </a:r>
            <a:r>
              <a:rPr lang="hu-HU" altLang="hu-HU" sz="1800" dirty="0" err="1">
                <a:solidFill>
                  <a:srgbClr val="CC0099"/>
                </a:solidFill>
              </a:rPr>
              <a:t>property</a:t>
            </a:r>
            <a:endParaRPr lang="hu-HU" altLang="hu-HU" sz="1800" dirty="0">
              <a:solidFill>
                <a:srgbClr val="CC0099"/>
              </a:solidFill>
            </a:endParaRPr>
          </a:p>
        </p:txBody>
      </p:sp>
      <p:sp>
        <p:nvSpPr>
          <p:cNvPr id="9" name="Jobb oldali kapcsos zárójel 8">
            <a:extLst>
              <a:ext uri="{FF2B5EF4-FFF2-40B4-BE49-F238E27FC236}">
                <a16:creationId xmlns:a16="http://schemas.microsoft.com/office/drawing/2014/main" id="{6C48FF35-A239-7BC0-5EBC-87D8EEA982F4}"/>
              </a:ext>
            </a:extLst>
          </p:cNvPr>
          <p:cNvSpPr/>
          <p:nvPr/>
        </p:nvSpPr>
        <p:spPr>
          <a:xfrm>
            <a:off x="7204562" y="3933056"/>
            <a:ext cx="464766" cy="50405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97753BA0-C1F5-4FD1-8BFF-B78CE89369F7}"/>
              </a:ext>
            </a:extLst>
          </p:cNvPr>
          <p:cNvSpPr/>
          <p:nvPr/>
        </p:nvSpPr>
        <p:spPr>
          <a:xfrm>
            <a:off x="7176122" y="2943475"/>
            <a:ext cx="432046" cy="701549"/>
          </a:xfrm>
          <a:prstGeom prst="rightBrace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5" name="Jobb oldali kapcsos zárójel 14">
            <a:extLst>
              <a:ext uri="{FF2B5EF4-FFF2-40B4-BE49-F238E27FC236}">
                <a16:creationId xmlns:a16="http://schemas.microsoft.com/office/drawing/2014/main" id="{06B8D3BA-2C7E-8335-9665-15F013017F0E}"/>
              </a:ext>
            </a:extLst>
          </p:cNvPr>
          <p:cNvSpPr/>
          <p:nvPr/>
        </p:nvSpPr>
        <p:spPr>
          <a:xfrm rot="5400000">
            <a:off x="2934895" y="2989705"/>
            <a:ext cx="561570" cy="3600401"/>
          </a:xfrm>
          <a:prstGeom prst="rightBrace">
            <a:avLst/>
          </a:prstGeom>
          <a:ln w="12700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" name="Szövegdoboz 4">
            <a:extLst>
              <a:ext uri="{FF2B5EF4-FFF2-40B4-BE49-F238E27FC236}">
                <a16:creationId xmlns:a16="http://schemas.microsoft.com/office/drawing/2014/main" id="{75A86546-C8E6-E5A4-8188-500856D88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9" y="44624"/>
            <a:ext cx="47600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B050"/>
                </a:solidFill>
              </a:rPr>
              <a:t>4.3 Accounting </a:t>
            </a:r>
            <a:r>
              <a:rPr lang="hu-HU" altLang="hu-HU" sz="1600" b="1" dirty="0" err="1">
                <a:solidFill>
                  <a:srgbClr val="00B050"/>
                </a:solidFill>
              </a:rPr>
              <a:t>approaches</a:t>
            </a:r>
            <a:r>
              <a:rPr lang="hu-HU" altLang="hu-HU" sz="1600" b="1" dirty="0">
                <a:solidFill>
                  <a:srgbClr val="00B050"/>
                </a:solidFill>
              </a:rPr>
              <a:t>/ </a:t>
            </a:r>
            <a:r>
              <a:rPr lang="hu-HU" altLang="hu-HU" sz="1600" b="1" dirty="0" err="1">
                <a:solidFill>
                  <a:srgbClr val="00B050"/>
                </a:solidFill>
              </a:rPr>
              <a:t>monetary</a:t>
            </a:r>
            <a:r>
              <a:rPr lang="hu-HU" altLang="hu-HU" sz="1600" b="1" dirty="0">
                <a:solidFill>
                  <a:srgbClr val="00B050"/>
                </a:solidFill>
              </a:rPr>
              <a:t> </a:t>
            </a:r>
            <a:r>
              <a:rPr lang="hu-HU" altLang="hu-HU" sz="1600" b="1" dirty="0" err="1">
                <a:solidFill>
                  <a:srgbClr val="00B050"/>
                </a:solidFill>
              </a:rPr>
              <a:t>analysis</a:t>
            </a:r>
            <a:endParaRPr lang="hu-HU" altLang="hu-HU" sz="1600" b="1" dirty="0">
              <a:solidFill>
                <a:srgbClr val="00B050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B56E650-F1F5-4AE1-6628-4422EBD30D0B}"/>
              </a:ext>
            </a:extLst>
          </p:cNvPr>
          <p:cNvSpPr txBox="1"/>
          <p:nvPr/>
        </p:nvSpPr>
        <p:spPr>
          <a:xfrm>
            <a:off x="8848316" y="116713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Real </a:t>
            </a:r>
            <a:r>
              <a:rPr lang="hu-HU" sz="1600" dirty="0" err="1"/>
              <a:t>analysis</a:t>
            </a:r>
            <a:r>
              <a:rPr lang="hu-HU" sz="1600" dirty="0"/>
              <a:t> / </a:t>
            </a:r>
            <a:r>
              <a:rPr lang="hu-HU" sz="1600" dirty="0" err="1"/>
              <a:t>value</a:t>
            </a:r>
            <a:r>
              <a:rPr lang="hu-HU" sz="1600" dirty="0"/>
              <a:t> </a:t>
            </a:r>
            <a:r>
              <a:rPr lang="hu-HU" sz="1600" dirty="0" err="1"/>
              <a:t>theories</a:t>
            </a:r>
            <a:endParaRPr lang="hu-HU" sz="1600" dirty="0"/>
          </a:p>
        </p:txBody>
      </p:sp>
      <p:sp>
        <p:nvSpPr>
          <p:cNvPr id="11" name="Nyíl: balra-jobbra mutató 10">
            <a:extLst>
              <a:ext uri="{FF2B5EF4-FFF2-40B4-BE49-F238E27FC236}">
                <a16:creationId xmlns:a16="http://schemas.microsoft.com/office/drawing/2014/main" id="{4B91BA25-257B-81F1-B27E-7E910E00DDC7}"/>
              </a:ext>
            </a:extLst>
          </p:cNvPr>
          <p:cNvSpPr/>
          <p:nvPr/>
        </p:nvSpPr>
        <p:spPr>
          <a:xfrm>
            <a:off x="7791474" y="141893"/>
            <a:ext cx="464766" cy="26277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AADB1E4-43EA-D005-A9AF-DE6E18F7CA83}"/>
              </a:ext>
            </a:extLst>
          </p:cNvPr>
          <p:cNvSpPr txBox="1"/>
          <p:nvPr/>
        </p:nvSpPr>
        <p:spPr>
          <a:xfrm>
            <a:off x="8661982" y="649934"/>
            <a:ext cx="3616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 err="1"/>
              <a:t>Definitions</a:t>
            </a:r>
            <a:r>
              <a:rPr lang="hu-HU" sz="1600" dirty="0"/>
              <a:t> </a:t>
            </a:r>
            <a:r>
              <a:rPr lang="hu-HU" sz="1600" dirty="0" err="1"/>
              <a:t>are</a:t>
            </a:r>
            <a:r>
              <a:rPr lang="hu-HU" sz="1600" dirty="0"/>
              <a:t> </a:t>
            </a:r>
            <a:r>
              <a:rPr lang="hu-HU" sz="1600" dirty="0" err="1"/>
              <a:t>related</a:t>
            </a:r>
            <a:r>
              <a:rPr lang="hu-HU" sz="1600" dirty="0"/>
              <a:t> </a:t>
            </a:r>
            <a:r>
              <a:rPr lang="hu-HU" sz="1600" dirty="0" err="1"/>
              <a:t>to</a:t>
            </a:r>
            <a:r>
              <a:rPr lang="hu-HU" sz="1600" dirty="0"/>
              <a:t> </a:t>
            </a:r>
            <a:r>
              <a:rPr lang="hu-HU" sz="1600" dirty="0" err="1"/>
              <a:t>commodities</a:t>
            </a:r>
            <a:endParaRPr lang="hu-HU" sz="1600" dirty="0"/>
          </a:p>
        </p:txBody>
      </p: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0D5BFC33-44AF-0C27-AC8A-5DA258967740}"/>
              </a:ext>
            </a:extLst>
          </p:cNvPr>
          <p:cNvSpPr/>
          <p:nvPr/>
        </p:nvSpPr>
        <p:spPr>
          <a:xfrm>
            <a:off x="8459486" y="246126"/>
            <a:ext cx="3037114" cy="1742714"/>
          </a:xfrm>
          <a:custGeom>
            <a:avLst/>
            <a:gdLst>
              <a:gd name="connsiteX0" fmla="*/ 0 w 3037114"/>
              <a:gd name="connsiteY0" fmla="*/ 0 h 1186543"/>
              <a:gd name="connsiteX1" fmla="*/ 10886 w 3037114"/>
              <a:gd name="connsiteY1" fmla="*/ 195943 h 1186543"/>
              <a:gd name="connsiteX2" fmla="*/ 43543 w 3037114"/>
              <a:gd name="connsiteY2" fmla="*/ 457200 h 1186543"/>
              <a:gd name="connsiteX3" fmla="*/ 97971 w 3037114"/>
              <a:gd name="connsiteY3" fmla="*/ 566057 h 1186543"/>
              <a:gd name="connsiteX4" fmla="*/ 174171 w 3037114"/>
              <a:gd name="connsiteY4" fmla="*/ 653143 h 1186543"/>
              <a:gd name="connsiteX5" fmla="*/ 261257 w 3037114"/>
              <a:gd name="connsiteY5" fmla="*/ 772886 h 1186543"/>
              <a:gd name="connsiteX6" fmla="*/ 293914 w 3037114"/>
              <a:gd name="connsiteY6" fmla="*/ 794657 h 1186543"/>
              <a:gd name="connsiteX7" fmla="*/ 326571 w 3037114"/>
              <a:gd name="connsiteY7" fmla="*/ 838200 h 1186543"/>
              <a:gd name="connsiteX8" fmla="*/ 435429 w 3037114"/>
              <a:gd name="connsiteY8" fmla="*/ 881743 h 1186543"/>
              <a:gd name="connsiteX9" fmla="*/ 489857 w 3037114"/>
              <a:gd name="connsiteY9" fmla="*/ 903514 h 1186543"/>
              <a:gd name="connsiteX10" fmla="*/ 587829 w 3037114"/>
              <a:gd name="connsiteY10" fmla="*/ 925286 h 1186543"/>
              <a:gd name="connsiteX11" fmla="*/ 674914 w 3037114"/>
              <a:gd name="connsiteY11" fmla="*/ 957943 h 1186543"/>
              <a:gd name="connsiteX12" fmla="*/ 740229 w 3037114"/>
              <a:gd name="connsiteY12" fmla="*/ 968828 h 1186543"/>
              <a:gd name="connsiteX13" fmla="*/ 827314 w 3037114"/>
              <a:gd name="connsiteY13" fmla="*/ 1023257 h 1186543"/>
              <a:gd name="connsiteX14" fmla="*/ 859971 w 3037114"/>
              <a:gd name="connsiteY14" fmla="*/ 1045028 h 1186543"/>
              <a:gd name="connsiteX15" fmla="*/ 892629 w 3037114"/>
              <a:gd name="connsiteY15" fmla="*/ 1055914 h 1186543"/>
              <a:gd name="connsiteX16" fmla="*/ 957943 w 3037114"/>
              <a:gd name="connsiteY16" fmla="*/ 1088571 h 1186543"/>
              <a:gd name="connsiteX17" fmla="*/ 990600 w 3037114"/>
              <a:gd name="connsiteY17" fmla="*/ 1110343 h 1186543"/>
              <a:gd name="connsiteX18" fmla="*/ 1034143 w 3037114"/>
              <a:gd name="connsiteY18" fmla="*/ 1121228 h 1186543"/>
              <a:gd name="connsiteX19" fmla="*/ 1175657 w 3037114"/>
              <a:gd name="connsiteY19" fmla="*/ 1175657 h 1186543"/>
              <a:gd name="connsiteX20" fmla="*/ 1970314 w 3037114"/>
              <a:gd name="connsiteY20" fmla="*/ 1186543 h 1186543"/>
              <a:gd name="connsiteX21" fmla="*/ 2253343 w 3037114"/>
              <a:gd name="connsiteY21" fmla="*/ 1175657 h 1186543"/>
              <a:gd name="connsiteX22" fmla="*/ 2471057 w 3037114"/>
              <a:gd name="connsiteY22" fmla="*/ 1143000 h 1186543"/>
              <a:gd name="connsiteX23" fmla="*/ 2558143 w 3037114"/>
              <a:gd name="connsiteY23" fmla="*/ 1132114 h 1186543"/>
              <a:gd name="connsiteX24" fmla="*/ 3037114 w 3037114"/>
              <a:gd name="connsiteY24" fmla="*/ 1143000 h 1186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037114" h="1186543">
                <a:moveTo>
                  <a:pt x="0" y="0"/>
                </a:moveTo>
                <a:cubicBezTo>
                  <a:pt x="3629" y="65314"/>
                  <a:pt x="6535" y="130673"/>
                  <a:pt x="10886" y="195943"/>
                </a:cubicBezTo>
                <a:cubicBezTo>
                  <a:pt x="14850" y="255409"/>
                  <a:pt x="25283" y="399812"/>
                  <a:pt x="43543" y="457200"/>
                </a:cubicBezTo>
                <a:cubicBezTo>
                  <a:pt x="55844" y="495859"/>
                  <a:pt x="75468" y="532302"/>
                  <a:pt x="97971" y="566057"/>
                </a:cubicBezTo>
                <a:cubicBezTo>
                  <a:pt x="148771" y="642257"/>
                  <a:pt x="119743" y="616856"/>
                  <a:pt x="174171" y="653143"/>
                </a:cubicBezTo>
                <a:cubicBezTo>
                  <a:pt x="194966" y="684334"/>
                  <a:pt x="246629" y="763134"/>
                  <a:pt x="261257" y="772886"/>
                </a:cubicBezTo>
                <a:lnTo>
                  <a:pt x="293914" y="794657"/>
                </a:lnTo>
                <a:cubicBezTo>
                  <a:pt x="304800" y="809171"/>
                  <a:pt x="312250" y="827061"/>
                  <a:pt x="326571" y="838200"/>
                </a:cubicBezTo>
                <a:cubicBezTo>
                  <a:pt x="376567" y="877086"/>
                  <a:pt x="385912" y="865237"/>
                  <a:pt x="435429" y="881743"/>
                </a:cubicBezTo>
                <a:cubicBezTo>
                  <a:pt x="453966" y="887922"/>
                  <a:pt x="471320" y="897335"/>
                  <a:pt x="489857" y="903514"/>
                </a:cubicBezTo>
                <a:cubicBezTo>
                  <a:pt x="565243" y="928643"/>
                  <a:pt x="501548" y="899402"/>
                  <a:pt x="587829" y="925286"/>
                </a:cubicBezTo>
                <a:cubicBezTo>
                  <a:pt x="612027" y="932545"/>
                  <a:pt x="647728" y="951902"/>
                  <a:pt x="674914" y="957943"/>
                </a:cubicBezTo>
                <a:cubicBezTo>
                  <a:pt x="696460" y="962731"/>
                  <a:pt x="718457" y="965200"/>
                  <a:pt x="740229" y="968828"/>
                </a:cubicBezTo>
                <a:cubicBezTo>
                  <a:pt x="823476" y="1031266"/>
                  <a:pt x="743641" y="975445"/>
                  <a:pt x="827314" y="1023257"/>
                </a:cubicBezTo>
                <a:cubicBezTo>
                  <a:pt x="838673" y="1029748"/>
                  <a:pt x="848269" y="1039177"/>
                  <a:pt x="859971" y="1045028"/>
                </a:cubicBezTo>
                <a:cubicBezTo>
                  <a:pt x="870234" y="1050160"/>
                  <a:pt x="882143" y="1051254"/>
                  <a:pt x="892629" y="1055914"/>
                </a:cubicBezTo>
                <a:cubicBezTo>
                  <a:pt x="914872" y="1065800"/>
                  <a:pt x="936665" y="1076750"/>
                  <a:pt x="957943" y="1088571"/>
                </a:cubicBezTo>
                <a:cubicBezTo>
                  <a:pt x="969380" y="1094925"/>
                  <a:pt x="978575" y="1105189"/>
                  <a:pt x="990600" y="1110343"/>
                </a:cubicBezTo>
                <a:cubicBezTo>
                  <a:pt x="1004351" y="1116236"/>
                  <a:pt x="1020035" y="1116249"/>
                  <a:pt x="1034143" y="1121228"/>
                </a:cubicBezTo>
                <a:cubicBezTo>
                  <a:pt x="1081802" y="1138049"/>
                  <a:pt x="1125122" y="1174965"/>
                  <a:pt x="1175657" y="1175657"/>
                </a:cubicBezTo>
                <a:lnTo>
                  <a:pt x="1970314" y="1186543"/>
                </a:lnTo>
                <a:cubicBezTo>
                  <a:pt x="2064657" y="1182914"/>
                  <a:pt x="2159182" y="1182547"/>
                  <a:pt x="2253343" y="1175657"/>
                </a:cubicBezTo>
                <a:cubicBezTo>
                  <a:pt x="2483369" y="1158826"/>
                  <a:pt x="2346477" y="1162167"/>
                  <a:pt x="2471057" y="1143000"/>
                </a:cubicBezTo>
                <a:cubicBezTo>
                  <a:pt x="2499971" y="1138552"/>
                  <a:pt x="2529114" y="1135743"/>
                  <a:pt x="2558143" y="1132114"/>
                </a:cubicBezTo>
                <a:cubicBezTo>
                  <a:pt x="2928225" y="1144876"/>
                  <a:pt x="2768538" y="1143000"/>
                  <a:pt x="3037114" y="11430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75F3827-F40F-DE9F-5D22-F2E4BAC6157D}"/>
              </a:ext>
            </a:extLst>
          </p:cNvPr>
          <p:cNvSpPr txBox="1"/>
          <p:nvPr/>
        </p:nvSpPr>
        <p:spPr>
          <a:xfrm>
            <a:off x="231590" y="570166"/>
            <a:ext cx="6584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Definitions: related to social rules that determine the variation of wealth (especially money)</a:t>
            </a:r>
            <a:endParaRPr lang="hu-HU" sz="16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8BEF181-01B5-83C0-E561-F4A4CB7DB380}"/>
              </a:ext>
            </a:extLst>
          </p:cNvPr>
          <p:cNvSpPr txBox="1"/>
          <p:nvPr/>
        </p:nvSpPr>
        <p:spPr>
          <a:xfrm>
            <a:off x="9088188" y="1315007"/>
            <a:ext cx="2580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Household = Consumer…</a:t>
            </a:r>
          </a:p>
          <a:p>
            <a:pPr algn="ctr"/>
            <a:r>
              <a:rPr lang="hu-HU" sz="1600" dirty="0" err="1"/>
              <a:t>Firm</a:t>
            </a:r>
            <a:r>
              <a:rPr lang="hu-HU" sz="1600" dirty="0"/>
              <a:t> = Producer ….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D7B6874-2818-52C8-1B32-B39A90B42D9B}"/>
              </a:ext>
            </a:extLst>
          </p:cNvPr>
          <p:cNvSpPr txBox="1"/>
          <p:nvPr/>
        </p:nvSpPr>
        <p:spPr>
          <a:xfrm>
            <a:off x="5248303" y="4242574"/>
            <a:ext cx="991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600" dirty="0">
                <a:solidFill>
                  <a:srgbClr val="FF0000"/>
                </a:solidFill>
                <a:effectLst/>
              </a:rPr>
              <a:t>STATE</a:t>
            </a:r>
            <a:endParaRPr lang="hu-HU" sz="1600" dirty="0"/>
          </a:p>
        </p:txBody>
      </p:sp>
      <p:sp>
        <p:nvSpPr>
          <p:cNvPr id="25" name="Jobb oldali kapcsos zárójel 24">
            <a:extLst>
              <a:ext uri="{FF2B5EF4-FFF2-40B4-BE49-F238E27FC236}">
                <a16:creationId xmlns:a16="http://schemas.microsoft.com/office/drawing/2014/main" id="{9AF4D933-9B09-BFAE-54B9-9E1178455230}"/>
              </a:ext>
            </a:extLst>
          </p:cNvPr>
          <p:cNvSpPr/>
          <p:nvPr/>
        </p:nvSpPr>
        <p:spPr>
          <a:xfrm rot="5400000">
            <a:off x="5828526" y="3767575"/>
            <a:ext cx="504056" cy="19871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AC7F0EEB-CA27-9FF5-1477-A544F2B8D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4468" y="3140968"/>
            <a:ext cx="1846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solidFill>
                  <a:srgbClr val="CC0099"/>
                </a:solidFill>
              </a:rPr>
              <a:t>Private</a:t>
            </a:r>
            <a:r>
              <a:rPr lang="hu-HU" altLang="hu-HU" sz="1800" dirty="0">
                <a:solidFill>
                  <a:srgbClr val="CC0099"/>
                </a:solidFill>
              </a:rPr>
              <a:t> </a:t>
            </a:r>
            <a:r>
              <a:rPr lang="hu-HU" altLang="hu-HU" sz="1800" dirty="0" err="1">
                <a:solidFill>
                  <a:srgbClr val="CC0099"/>
                </a:solidFill>
              </a:rPr>
              <a:t>agent</a:t>
            </a:r>
            <a:endParaRPr lang="hu-HU" altLang="hu-HU" sz="1800" dirty="0">
              <a:solidFill>
                <a:srgbClr val="CC0099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55B12563-C410-84E5-2211-377769B64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2184" y="4006096"/>
            <a:ext cx="144016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State</a:t>
            </a:r>
            <a:r>
              <a:rPr lang="hu-HU" altLang="hu-HU" sz="1800" dirty="0"/>
              <a:t> 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D73C4D62-95A1-F169-6676-156BE8044132}"/>
              </a:ext>
            </a:extLst>
          </p:cNvPr>
          <p:cNvSpPr/>
          <p:nvPr/>
        </p:nvSpPr>
        <p:spPr>
          <a:xfrm>
            <a:off x="1409296" y="1988840"/>
            <a:ext cx="5674611" cy="2500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5F99E118-3098-3D7D-E493-414C45B96546}"/>
              </a:ext>
            </a:extLst>
          </p:cNvPr>
          <p:cNvSpPr/>
          <p:nvPr/>
        </p:nvSpPr>
        <p:spPr>
          <a:xfrm>
            <a:off x="5105482" y="3601972"/>
            <a:ext cx="1967318" cy="22752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E41EC9E-2C87-FAF6-9A07-CAAB6867E161}"/>
              </a:ext>
            </a:extLst>
          </p:cNvPr>
          <p:cNvSpPr/>
          <p:nvPr/>
        </p:nvSpPr>
        <p:spPr>
          <a:xfrm>
            <a:off x="4723570" y="4031266"/>
            <a:ext cx="368050" cy="5040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76D22A08-707E-2EA7-F94A-7E7D15D53EAD}"/>
              </a:ext>
            </a:extLst>
          </p:cNvPr>
          <p:cNvSpPr/>
          <p:nvPr/>
        </p:nvSpPr>
        <p:spPr>
          <a:xfrm>
            <a:off x="5117098" y="3861048"/>
            <a:ext cx="192585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 animBg="1"/>
      <p:bldP spid="10" grpId="0" animBg="1"/>
      <p:bldP spid="15" grpId="0" animBg="1"/>
      <p:bldP spid="19" grpId="0"/>
      <p:bldP spid="20" grpId="0"/>
      <p:bldP spid="24" grpId="0"/>
      <p:bldP spid="25" grpId="0" animBg="1"/>
      <p:bldP spid="26" grpId="0"/>
      <p:bldP spid="27" grpId="0"/>
      <p:bldP spid="28" grpId="0" animBg="1"/>
      <p:bldP spid="28" grpId="1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3072FF5-F4F0-3253-BA0B-06B40617C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6</a:t>
            </a:fld>
            <a:endParaRPr lang="hu-HU" altLang="hu-HU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94992DF-527F-DF86-7011-1F82DCAE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1734765"/>
            <a:ext cx="1374775" cy="36467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Finanical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74C8678-FB01-ECDB-4C35-992BC2E28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400" y="835855"/>
            <a:ext cx="1384300" cy="8577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(VE</a:t>
            </a:r>
            <a:r>
              <a:rPr lang="hu-HU" altLang="hu-HU" sz="1400" baseline="-25000" dirty="0"/>
              <a:t>t-1</a:t>
            </a:r>
            <a:r>
              <a:rPr lang="hu-HU" altLang="hu-HU" sz="1400" dirty="0"/>
              <a:t>)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F1177FD-DD0F-B927-4F11-804F3986E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473" y="1412776"/>
            <a:ext cx="1244599" cy="68429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Finanical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liability</a:t>
            </a:r>
            <a:endParaRPr lang="hu-HU" altLang="hu-HU" sz="1400" dirty="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E83081E-0958-92DB-B798-29BFA7F4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807741"/>
            <a:ext cx="1244600" cy="590550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endParaRPr lang="hu-HU" altLang="hu-HU" sz="14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EB51C71-F1F0-028B-8041-54368A89D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036" y="270520"/>
            <a:ext cx="23262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Stock account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E0BF5428-0789-C12A-AA18-A4B1C078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120" y="835855"/>
            <a:ext cx="1384300" cy="1261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(</a:t>
            </a:r>
            <a:r>
              <a:rPr lang="hu-HU" altLang="hu-HU" sz="1400" dirty="0" err="1"/>
              <a:t>VE</a:t>
            </a:r>
            <a:r>
              <a:rPr lang="hu-HU" altLang="hu-HU" sz="1400" baseline="-25000" dirty="0" err="1"/>
              <a:t>t</a:t>
            </a:r>
            <a:r>
              <a:rPr lang="hu-HU" altLang="hu-HU" sz="1400" dirty="0"/>
              <a:t>)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2EDB36A-C16C-7635-50B1-A17A13D0B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645" y="2097068"/>
            <a:ext cx="1374775" cy="46783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Finanical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AE8A7309-8578-AF24-0B17-1BDDB38D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945" y="1880612"/>
            <a:ext cx="1244599" cy="684292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Finanical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liability</a:t>
            </a:r>
            <a:endParaRPr lang="hu-HU" altLang="hu-HU" sz="14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3A3BD99B-169E-7678-C510-619625B1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598" y="870230"/>
            <a:ext cx="1244600" cy="1010381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t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endParaRPr lang="hu-HU" altLang="hu-HU" sz="1400" dirty="0"/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8E30A52B-A24D-804B-B22D-D70368CCEA27}"/>
              </a:ext>
            </a:extLst>
          </p:cNvPr>
          <p:cNvSpPr/>
          <p:nvPr/>
        </p:nvSpPr>
        <p:spPr>
          <a:xfrm>
            <a:off x="4513628" y="3429669"/>
            <a:ext cx="4680509" cy="7133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61C8787B-AA50-134C-9BB4-F34CEB6C25A2}"/>
              </a:ext>
            </a:extLst>
          </p:cNvPr>
          <p:cNvCxnSpPr/>
          <p:nvPr/>
        </p:nvCxnSpPr>
        <p:spPr>
          <a:xfrm>
            <a:off x="5375920" y="3140968"/>
            <a:ext cx="0" cy="576064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CA75138A-7A69-EF9E-C5B5-01FF32C70E05}"/>
              </a:ext>
            </a:extLst>
          </p:cNvPr>
          <p:cNvCxnSpPr/>
          <p:nvPr/>
        </p:nvCxnSpPr>
        <p:spPr>
          <a:xfrm>
            <a:off x="8569945" y="3212976"/>
            <a:ext cx="0" cy="576064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F24CA25-CB9B-CBD3-DCD4-754940CF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805" y="281857"/>
            <a:ext cx="232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Stock account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2805F843-3680-E4B0-AE94-FAA7CBC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1892" y="1737028"/>
            <a:ext cx="1374775" cy="362407"/>
          </a:xfrm>
          <a:prstGeom prst="rect">
            <a:avLst/>
          </a:prstGeom>
          <a:solidFill>
            <a:srgbClr val="CC0099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altLang="hu-HU" sz="1400" dirty="0" err="1"/>
              <a:t>VE</a:t>
            </a:r>
            <a:r>
              <a:rPr lang="hu-HU" altLang="hu-HU" sz="1400" baseline="-25000" dirty="0" err="1"/>
              <a:t>t</a:t>
            </a:r>
            <a:endParaRPr lang="hu-HU" altLang="hu-HU" sz="1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0788E39-3E6B-92DA-E0EE-5252030C8B34}"/>
              </a:ext>
            </a:extLst>
          </p:cNvPr>
          <p:cNvSpPr txBox="1"/>
          <p:nvPr/>
        </p:nvSpPr>
        <p:spPr>
          <a:xfrm>
            <a:off x="4650979" y="2484185"/>
            <a:ext cx="1611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Poin</a:t>
            </a:r>
            <a:r>
              <a:rPr lang="hu-HU" sz="1600" dirty="0"/>
              <a:t> in </a:t>
            </a:r>
            <a:r>
              <a:rPr lang="hu-HU" sz="1600" dirty="0" err="1"/>
              <a:t>time</a:t>
            </a:r>
            <a:r>
              <a:rPr lang="hu-HU" sz="1600" dirty="0"/>
              <a:t> t-1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7EF1137-C46A-F2FA-C378-BC8DD577D192}"/>
              </a:ext>
            </a:extLst>
          </p:cNvPr>
          <p:cNvSpPr txBox="1"/>
          <p:nvPr/>
        </p:nvSpPr>
        <p:spPr>
          <a:xfrm>
            <a:off x="7946639" y="2577865"/>
            <a:ext cx="1428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 err="1"/>
              <a:t>Point</a:t>
            </a:r>
            <a:r>
              <a:rPr lang="hu-HU" sz="1600" dirty="0"/>
              <a:t> in </a:t>
            </a:r>
            <a:r>
              <a:rPr lang="hu-HU" sz="1600" dirty="0" err="1"/>
              <a:t>time</a:t>
            </a:r>
            <a:r>
              <a:rPr lang="hu-HU" sz="1600" dirty="0"/>
              <a:t> t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E921CB8D-B31C-5CCF-938F-5631262CC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2439" y="1412777"/>
            <a:ext cx="1212105" cy="442638"/>
          </a:xfrm>
          <a:prstGeom prst="rect">
            <a:avLst/>
          </a:prstGeom>
          <a:solidFill>
            <a:srgbClr val="0000FF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sz="1400" dirty="0" err="1"/>
              <a:t>EG</a:t>
            </a:r>
            <a:r>
              <a:rPr lang="hu-HU" altLang="hu-HU" sz="1400" baseline="-25000" dirty="0" err="1"/>
              <a:t>t</a:t>
            </a:r>
            <a:endParaRPr lang="hu-HU" altLang="hu-HU" sz="1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C46A473-DDD2-C25D-D010-90539D15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999" y="4369637"/>
            <a:ext cx="50693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Stock </a:t>
            </a:r>
            <a:r>
              <a:rPr lang="hu-HU" altLang="hu-HU" sz="1800" dirty="0" err="1"/>
              <a:t>type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accounts</a:t>
            </a:r>
            <a:endParaRPr lang="hu-HU" altLang="hu-HU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400" dirty="0"/>
              <a:t>Records the variation in the form of wealth already acquired</a:t>
            </a:r>
            <a:endParaRPr lang="hu-HU" altLang="hu-HU" sz="16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B0665D6-F7B0-C181-1D1A-79448FAC8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657" y="5058469"/>
            <a:ext cx="4032448" cy="386755"/>
          </a:xfrm>
          <a:prstGeom prst="rect">
            <a:avLst/>
          </a:prstGeom>
          <a:solidFill>
            <a:srgbClr val="CC66FF">
              <a:alpha val="6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Change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stocks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real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assets</a:t>
            </a:r>
            <a:r>
              <a:rPr lang="hu-HU" altLang="hu-HU" sz="1400" dirty="0"/>
              <a:t> (</a:t>
            </a:r>
            <a:r>
              <a:rPr lang="el-GR" sz="1400" dirty="0"/>
              <a:t>Δ </a:t>
            </a:r>
            <a:r>
              <a:rPr lang="hu-HU" altLang="hu-HU" sz="1400" dirty="0" err="1"/>
              <a:t>VE</a:t>
            </a:r>
            <a:r>
              <a:rPr lang="hu-HU" altLang="hu-HU" sz="1400" baseline="-25000" dirty="0" err="1"/>
              <a:t>t</a:t>
            </a:r>
            <a:r>
              <a:rPr lang="hu-HU" altLang="hu-HU" sz="1400" dirty="0"/>
              <a:t>)</a:t>
            </a: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7E66205B-3E4C-FED2-1661-71A0C1A2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370" y="5064435"/>
            <a:ext cx="3054068" cy="524805"/>
          </a:xfrm>
          <a:prstGeom prst="rect">
            <a:avLst/>
          </a:prstGeom>
          <a:solidFill>
            <a:srgbClr val="0000FF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sz="1400" dirty="0" err="1"/>
              <a:t>Variation</a:t>
            </a:r>
            <a:r>
              <a:rPr lang="hu-HU" sz="1400" dirty="0"/>
              <a:t> in </a:t>
            </a:r>
            <a:r>
              <a:rPr lang="hu-HU" sz="1400" dirty="0" err="1"/>
              <a:t>individual</a:t>
            </a:r>
            <a:r>
              <a:rPr lang="hu-HU" sz="1400" dirty="0"/>
              <a:t> </a:t>
            </a:r>
            <a:r>
              <a:rPr lang="hu-HU" sz="1400" dirty="0" err="1"/>
              <a:t>wealth</a:t>
            </a:r>
            <a:r>
              <a:rPr lang="hu-HU" sz="1400" dirty="0"/>
              <a:t> </a:t>
            </a:r>
            <a:r>
              <a:rPr lang="el-GR" sz="1400" dirty="0"/>
              <a:t>Δ</a:t>
            </a:r>
            <a:r>
              <a:rPr lang="hu-HU" sz="1400" dirty="0" err="1"/>
              <a:t>EG</a:t>
            </a:r>
            <a:r>
              <a:rPr lang="hu-HU" altLang="hu-HU" sz="1400" baseline="-25000" dirty="0" err="1"/>
              <a:t>t</a:t>
            </a:r>
            <a:endParaRPr lang="hu-HU" altLang="hu-HU" sz="1400" dirty="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6425E72F-2F07-47CB-5A51-C84EE717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05" y="5589240"/>
            <a:ext cx="3495583" cy="23983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Change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stocks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financial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liabilities</a:t>
            </a:r>
            <a:endParaRPr lang="hu-HU" altLang="hu-HU" sz="1400" dirty="0"/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31288F1C-DA63-FB53-3A2A-3096780E3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508" y="5418509"/>
            <a:ext cx="3784398" cy="386755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Change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stocks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financial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assets</a:t>
            </a:r>
            <a:endParaRPr lang="hu-HU" altLang="hu-HU" sz="1400" dirty="0"/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4F66C731-ACED-9B0D-1A4E-B331AE50936D}"/>
              </a:ext>
            </a:extLst>
          </p:cNvPr>
          <p:cNvCxnSpPr>
            <a:cxnSpLocks/>
          </p:cNvCxnSpPr>
          <p:nvPr/>
        </p:nvCxnSpPr>
        <p:spPr>
          <a:xfrm flipH="1" flipV="1">
            <a:off x="4384055" y="2634294"/>
            <a:ext cx="2114446" cy="578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7">
            <a:extLst>
              <a:ext uri="{FF2B5EF4-FFF2-40B4-BE49-F238E27FC236}">
                <a16:creationId xmlns:a16="http://schemas.microsoft.com/office/drawing/2014/main" id="{A86AA16C-EEB0-F591-7C61-57560B62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79" y="1936272"/>
            <a:ext cx="3681377" cy="162039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b="1" dirty="0"/>
              <a:t>Flow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Records changes in wealth resulting from </a:t>
            </a:r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the activity of the agent in monetary 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hu-HU" altLang="hu-HU" sz="1400" dirty="0" err="1">
                <a:cs typeface="Times New Roman" panose="02020603050405020304" pitchFamily="18" charset="0"/>
              </a:rPr>
              <a:t>decreases</a:t>
            </a:r>
            <a:r>
              <a:rPr lang="hu-HU" altLang="hu-HU" sz="1400" dirty="0">
                <a:cs typeface="Times New Roman" panose="02020603050405020304" pitchFamily="18" charset="0"/>
              </a:rPr>
              <a:t>                          </a:t>
            </a:r>
            <a:r>
              <a:rPr lang="hu-HU" altLang="hu-HU" sz="1400" dirty="0" err="1">
                <a:cs typeface="Times New Roman" panose="02020603050405020304" pitchFamily="18" charset="0"/>
              </a:rPr>
              <a:t>increases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b="1" i="1" dirty="0" err="1"/>
              <a:t>balance</a:t>
            </a:r>
            <a:r>
              <a:rPr lang="hu-HU" altLang="hu-HU" sz="1400" b="1" i="1" dirty="0"/>
              <a:t>:</a:t>
            </a:r>
          </a:p>
          <a:p>
            <a:pPr eaLnBrk="1" hangingPunct="1">
              <a:defRPr/>
            </a:pPr>
            <a:endParaRPr lang="hu-HU" altLang="hu-HU" sz="1400" b="1" i="1" dirty="0"/>
          </a:p>
        </p:txBody>
      </p: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01C46DDE-4D3E-5995-5A44-BA7EF0F2BEE2}"/>
              </a:ext>
            </a:extLst>
          </p:cNvPr>
          <p:cNvCxnSpPr/>
          <p:nvPr/>
        </p:nvCxnSpPr>
        <p:spPr>
          <a:xfrm>
            <a:off x="839416" y="2776572"/>
            <a:ext cx="2920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8826D223-2873-6682-AC31-0670A7B0BFE2}"/>
              </a:ext>
            </a:extLst>
          </p:cNvPr>
          <p:cNvCxnSpPr>
            <a:cxnSpLocks/>
          </p:cNvCxnSpPr>
          <p:nvPr/>
        </p:nvCxnSpPr>
        <p:spPr>
          <a:xfrm>
            <a:off x="2299640" y="2768610"/>
            <a:ext cx="0" cy="788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7">
            <a:extLst>
              <a:ext uri="{FF2B5EF4-FFF2-40B4-BE49-F238E27FC236}">
                <a16:creationId xmlns:a16="http://schemas.microsoft.com/office/drawing/2014/main" id="{6470569B-A28E-3E96-B508-E6BE8C35B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770" y="3068961"/>
            <a:ext cx="889548" cy="462008"/>
          </a:xfrm>
          <a:prstGeom prst="rect">
            <a:avLst/>
          </a:prstGeom>
          <a:solidFill>
            <a:srgbClr val="0000FF">
              <a:alpha val="4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sz="1400" dirty="0" err="1"/>
              <a:t>EG</a:t>
            </a:r>
            <a:r>
              <a:rPr lang="hu-HU" altLang="hu-HU" sz="1400" baseline="-25000" dirty="0" err="1"/>
              <a:t>t</a:t>
            </a:r>
            <a:endParaRPr lang="hu-HU" altLang="hu-HU" sz="1400" dirty="0"/>
          </a:p>
        </p:txBody>
      </p:sp>
      <p:sp>
        <p:nvSpPr>
          <p:cNvPr id="3" name="Szabadkézi sokszög: alakzat 2">
            <a:extLst>
              <a:ext uri="{FF2B5EF4-FFF2-40B4-BE49-F238E27FC236}">
                <a16:creationId xmlns:a16="http://schemas.microsoft.com/office/drawing/2014/main" id="{E463ADA6-8ECE-1171-B139-3329B5266539}"/>
              </a:ext>
            </a:extLst>
          </p:cNvPr>
          <p:cNvSpPr/>
          <p:nvPr/>
        </p:nvSpPr>
        <p:spPr>
          <a:xfrm>
            <a:off x="21771" y="1404257"/>
            <a:ext cx="10994572" cy="5170714"/>
          </a:xfrm>
          <a:custGeom>
            <a:avLst/>
            <a:gdLst>
              <a:gd name="connsiteX0" fmla="*/ 3810000 w 10994572"/>
              <a:gd name="connsiteY0" fmla="*/ 272143 h 5170714"/>
              <a:gd name="connsiteX1" fmla="*/ 3287486 w 10994572"/>
              <a:gd name="connsiteY1" fmla="*/ 195943 h 5170714"/>
              <a:gd name="connsiteX2" fmla="*/ 3102429 w 10994572"/>
              <a:gd name="connsiteY2" fmla="*/ 87086 h 5170714"/>
              <a:gd name="connsiteX3" fmla="*/ 2960915 w 10994572"/>
              <a:gd name="connsiteY3" fmla="*/ 21772 h 5170714"/>
              <a:gd name="connsiteX4" fmla="*/ 2852058 w 10994572"/>
              <a:gd name="connsiteY4" fmla="*/ 0 h 5170714"/>
              <a:gd name="connsiteX5" fmla="*/ 2503715 w 10994572"/>
              <a:gd name="connsiteY5" fmla="*/ 10886 h 5170714"/>
              <a:gd name="connsiteX6" fmla="*/ 2405743 w 10994572"/>
              <a:gd name="connsiteY6" fmla="*/ 43543 h 5170714"/>
              <a:gd name="connsiteX7" fmla="*/ 2253343 w 10994572"/>
              <a:gd name="connsiteY7" fmla="*/ 76200 h 5170714"/>
              <a:gd name="connsiteX8" fmla="*/ 1905000 w 10994572"/>
              <a:gd name="connsiteY8" fmla="*/ 174172 h 5170714"/>
              <a:gd name="connsiteX9" fmla="*/ 1567543 w 10994572"/>
              <a:gd name="connsiteY9" fmla="*/ 185057 h 5170714"/>
              <a:gd name="connsiteX10" fmla="*/ 1426029 w 10994572"/>
              <a:gd name="connsiteY10" fmla="*/ 217714 h 5170714"/>
              <a:gd name="connsiteX11" fmla="*/ 1240972 w 10994572"/>
              <a:gd name="connsiteY11" fmla="*/ 206829 h 5170714"/>
              <a:gd name="connsiteX12" fmla="*/ 1186543 w 10994572"/>
              <a:gd name="connsiteY12" fmla="*/ 185057 h 5170714"/>
              <a:gd name="connsiteX13" fmla="*/ 1088572 w 10994572"/>
              <a:gd name="connsiteY13" fmla="*/ 152400 h 5170714"/>
              <a:gd name="connsiteX14" fmla="*/ 870858 w 10994572"/>
              <a:gd name="connsiteY14" fmla="*/ 163286 h 5170714"/>
              <a:gd name="connsiteX15" fmla="*/ 827315 w 10994572"/>
              <a:gd name="connsiteY15" fmla="*/ 174172 h 5170714"/>
              <a:gd name="connsiteX16" fmla="*/ 664029 w 10994572"/>
              <a:gd name="connsiteY16" fmla="*/ 195943 h 5170714"/>
              <a:gd name="connsiteX17" fmla="*/ 391886 w 10994572"/>
              <a:gd name="connsiteY17" fmla="*/ 206829 h 5170714"/>
              <a:gd name="connsiteX18" fmla="*/ 359229 w 10994572"/>
              <a:gd name="connsiteY18" fmla="*/ 250372 h 5170714"/>
              <a:gd name="connsiteX19" fmla="*/ 315686 w 10994572"/>
              <a:gd name="connsiteY19" fmla="*/ 261257 h 5170714"/>
              <a:gd name="connsiteX20" fmla="*/ 283029 w 10994572"/>
              <a:gd name="connsiteY20" fmla="*/ 283029 h 5170714"/>
              <a:gd name="connsiteX21" fmla="*/ 217715 w 10994572"/>
              <a:gd name="connsiteY21" fmla="*/ 337457 h 5170714"/>
              <a:gd name="connsiteX22" fmla="*/ 163286 w 10994572"/>
              <a:gd name="connsiteY22" fmla="*/ 435429 h 5170714"/>
              <a:gd name="connsiteX23" fmla="*/ 130629 w 10994572"/>
              <a:gd name="connsiteY23" fmla="*/ 511629 h 5170714"/>
              <a:gd name="connsiteX24" fmla="*/ 32658 w 10994572"/>
              <a:gd name="connsiteY24" fmla="*/ 1012372 h 5170714"/>
              <a:gd name="connsiteX25" fmla="*/ 10886 w 10994572"/>
              <a:gd name="connsiteY25" fmla="*/ 1066800 h 5170714"/>
              <a:gd name="connsiteX26" fmla="*/ 0 w 10994572"/>
              <a:gd name="connsiteY26" fmla="*/ 1208314 h 5170714"/>
              <a:gd name="connsiteX27" fmla="*/ 32658 w 10994572"/>
              <a:gd name="connsiteY27" fmla="*/ 1306286 h 5170714"/>
              <a:gd name="connsiteX28" fmla="*/ 65315 w 10994572"/>
              <a:gd name="connsiteY28" fmla="*/ 1328057 h 5170714"/>
              <a:gd name="connsiteX29" fmla="*/ 163286 w 10994572"/>
              <a:gd name="connsiteY29" fmla="*/ 1426029 h 5170714"/>
              <a:gd name="connsiteX30" fmla="*/ 174172 w 10994572"/>
              <a:gd name="connsiteY30" fmla="*/ 1458686 h 5170714"/>
              <a:gd name="connsiteX31" fmla="*/ 195943 w 10994572"/>
              <a:gd name="connsiteY31" fmla="*/ 1513114 h 5170714"/>
              <a:gd name="connsiteX32" fmla="*/ 206829 w 10994572"/>
              <a:gd name="connsiteY32" fmla="*/ 1676400 h 5170714"/>
              <a:gd name="connsiteX33" fmla="*/ 228600 w 10994572"/>
              <a:gd name="connsiteY33" fmla="*/ 1883229 h 5170714"/>
              <a:gd name="connsiteX34" fmla="*/ 261258 w 10994572"/>
              <a:gd name="connsiteY34" fmla="*/ 2046514 h 5170714"/>
              <a:gd name="connsiteX35" fmla="*/ 206829 w 10994572"/>
              <a:gd name="connsiteY35" fmla="*/ 2362200 h 5170714"/>
              <a:gd name="connsiteX36" fmla="*/ 174172 w 10994572"/>
              <a:gd name="connsiteY36" fmla="*/ 2525486 h 5170714"/>
              <a:gd name="connsiteX37" fmla="*/ 272143 w 10994572"/>
              <a:gd name="connsiteY37" fmla="*/ 2754086 h 5170714"/>
              <a:gd name="connsiteX38" fmla="*/ 337458 w 10994572"/>
              <a:gd name="connsiteY38" fmla="*/ 2950029 h 5170714"/>
              <a:gd name="connsiteX39" fmla="*/ 435429 w 10994572"/>
              <a:gd name="connsiteY39" fmla="*/ 3080657 h 5170714"/>
              <a:gd name="connsiteX40" fmla="*/ 500743 w 10994572"/>
              <a:gd name="connsiteY40" fmla="*/ 3178629 h 5170714"/>
              <a:gd name="connsiteX41" fmla="*/ 555172 w 10994572"/>
              <a:gd name="connsiteY41" fmla="*/ 3222172 h 5170714"/>
              <a:gd name="connsiteX42" fmla="*/ 598715 w 10994572"/>
              <a:gd name="connsiteY42" fmla="*/ 3276600 h 5170714"/>
              <a:gd name="connsiteX43" fmla="*/ 685800 w 10994572"/>
              <a:gd name="connsiteY43" fmla="*/ 3396343 h 5170714"/>
              <a:gd name="connsiteX44" fmla="*/ 947058 w 10994572"/>
              <a:gd name="connsiteY44" fmla="*/ 3842657 h 5170714"/>
              <a:gd name="connsiteX45" fmla="*/ 1066800 w 10994572"/>
              <a:gd name="connsiteY45" fmla="*/ 3973286 h 5170714"/>
              <a:gd name="connsiteX46" fmla="*/ 1153886 w 10994572"/>
              <a:gd name="connsiteY46" fmla="*/ 4049486 h 5170714"/>
              <a:gd name="connsiteX47" fmla="*/ 1382486 w 10994572"/>
              <a:gd name="connsiteY47" fmla="*/ 4332514 h 5170714"/>
              <a:gd name="connsiteX48" fmla="*/ 1534886 w 10994572"/>
              <a:gd name="connsiteY48" fmla="*/ 4430486 h 5170714"/>
              <a:gd name="connsiteX49" fmla="*/ 1600200 w 10994572"/>
              <a:gd name="connsiteY49" fmla="*/ 4452257 h 5170714"/>
              <a:gd name="connsiteX50" fmla="*/ 1763486 w 10994572"/>
              <a:gd name="connsiteY50" fmla="*/ 4528457 h 5170714"/>
              <a:gd name="connsiteX51" fmla="*/ 1894115 w 10994572"/>
              <a:gd name="connsiteY51" fmla="*/ 4572000 h 5170714"/>
              <a:gd name="connsiteX52" fmla="*/ 1959429 w 10994572"/>
              <a:gd name="connsiteY52" fmla="*/ 4593772 h 5170714"/>
              <a:gd name="connsiteX53" fmla="*/ 2024743 w 10994572"/>
              <a:gd name="connsiteY53" fmla="*/ 4637314 h 5170714"/>
              <a:gd name="connsiteX54" fmla="*/ 2286000 w 10994572"/>
              <a:gd name="connsiteY54" fmla="*/ 4680857 h 5170714"/>
              <a:gd name="connsiteX55" fmla="*/ 2340429 w 10994572"/>
              <a:gd name="connsiteY55" fmla="*/ 4691743 h 5170714"/>
              <a:gd name="connsiteX56" fmla="*/ 2569029 w 10994572"/>
              <a:gd name="connsiteY56" fmla="*/ 4713514 h 5170714"/>
              <a:gd name="connsiteX57" fmla="*/ 3091543 w 10994572"/>
              <a:gd name="connsiteY57" fmla="*/ 4920343 h 5170714"/>
              <a:gd name="connsiteX58" fmla="*/ 3701143 w 10994572"/>
              <a:gd name="connsiteY58" fmla="*/ 4963886 h 5170714"/>
              <a:gd name="connsiteX59" fmla="*/ 4114800 w 10994572"/>
              <a:gd name="connsiteY59" fmla="*/ 4920343 h 5170714"/>
              <a:gd name="connsiteX60" fmla="*/ 4223658 w 10994572"/>
              <a:gd name="connsiteY60" fmla="*/ 4855029 h 5170714"/>
              <a:gd name="connsiteX61" fmla="*/ 4561115 w 10994572"/>
              <a:gd name="connsiteY61" fmla="*/ 4887686 h 5170714"/>
              <a:gd name="connsiteX62" fmla="*/ 4855029 w 10994572"/>
              <a:gd name="connsiteY62" fmla="*/ 4953000 h 5170714"/>
              <a:gd name="connsiteX63" fmla="*/ 4887686 w 10994572"/>
              <a:gd name="connsiteY63" fmla="*/ 4963886 h 5170714"/>
              <a:gd name="connsiteX64" fmla="*/ 5344886 w 10994572"/>
              <a:gd name="connsiteY64" fmla="*/ 4963886 h 5170714"/>
              <a:gd name="connsiteX65" fmla="*/ 5519058 w 10994572"/>
              <a:gd name="connsiteY65" fmla="*/ 4931229 h 5170714"/>
              <a:gd name="connsiteX66" fmla="*/ 5682343 w 10994572"/>
              <a:gd name="connsiteY66" fmla="*/ 4887686 h 5170714"/>
              <a:gd name="connsiteX67" fmla="*/ 5780315 w 10994572"/>
              <a:gd name="connsiteY67" fmla="*/ 4909457 h 5170714"/>
              <a:gd name="connsiteX68" fmla="*/ 6074229 w 10994572"/>
              <a:gd name="connsiteY68" fmla="*/ 5007429 h 5170714"/>
              <a:gd name="connsiteX69" fmla="*/ 6291943 w 10994572"/>
              <a:gd name="connsiteY69" fmla="*/ 5083629 h 5170714"/>
              <a:gd name="connsiteX70" fmla="*/ 6368143 w 10994572"/>
              <a:gd name="connsiteY70" fmla="*/ 5116286 h 5170714"/>
              <a:gd name="connsiteX71" fmla="*/ 6466115 w 10994572"/>
              <a:gd name="connsiteY71" fmla="*/ 5138057 h 5170714"/>
              <a:gd name="connsiteX72" fmla="*/ 6760029 w 10994572"/>
              <a:gd name="connsiteY72" fmla="*/ 5170714 h 5170714"/>
              <a:gd name="connsiteX73" fmla="*/ 7119258 w 10994572"/>
              <a:gd name="connsiteY73" fmla="*/ 5138057 h 5170714"/>
              <a:gd name="connsiteX74" fmla="*/ 7184572 w 10994572"/>
              <a:gd name="connsiteY74" fmla="*/ 5116286 h 5170714"/>
              <a:gd name="connsiteX75" fmla="*/ 7369629 w 10994572"/>
              <a:gd name="connsiteY75" fmla="*/ 5072743 h 5170714"/>
              <a:gd name="connsiteX76" fmla="*/ 7609115 w 10994572"/>
              <a:gd name="connsiteY76" fmla="*/ 5050972 h 5170714"/>
              <a:gd name="connsiteX77" fmla="*/ 8371115 w 10994572"/>
              <a:gd name="connsiteY77" fmla="*/ 5083629 h 5170714"/>
              <a:gd name="connsiteX78" fmla="*/ 8948058 w 10994572"/>
              <a:gd name="connsiteY78" fmla="*/ 4996543 h 5170714"/>
              <a:gd name="connsiteX79" fmla="*/ 9176658 w 10994572"/>
              <a:gd name="connsiteY79" fmla="*/ 4985657 h 5170714"/>
              <a:gd name="connsiteX80" fmla="*/ 9568543 w 10994572"/>
              <a:gd name="connsiteY80" fmla="*/ 4974772 h 5170714"/>
              <a:gd name="connsiteX81" fmla="*/ 9720943 w 10994572"/>
              <a:gd name="connsiteY81" fmla="*/ 4953000 h 5170714"/>
              <a:gd name="connsiteX82" fmla="*/ 9938658 w 10994572"/>
              <a:gd name="connsiteY82" fmla="*/ 4920343 h 5170714"/>
              <a:gd name="connsiteX83" fmla="*/ 10101943 w 10994572"/>
              <a:gd name="connsiteY83" fmla="*/ 4855029 h 5170714"/>
              <a:gd name="connsiteX84" fmla="*/ 10319658 w 10994572"/>
              <a:gd name="connsiteY84" fmla="*/ 4833257 h 5170714"/>
              <a:gd name="connsiteX85" fmla="*/ 10504715 w 10994572"/>
              <a:gd name="connsiteY85" fmla="*/ 4811486 h 5170714"/>
              <a:gd name="connsiteX86" fmla="*/ 10580915 w 10994572"/>
              <a:gd name="connsiteY86" fmla="*/ 4800600 h 5170714"/>
              <a:gd name="connsiteX87" fmla="*/ 10668000 w 10994572"/>
              <a:gd name="connsiteY87" fmla="*/ 4778829 h 5170714"/>
              <a:gd name="connsiteX88" fmla="*/ 10711543 w 10994572"/>
              <a:gd name="connsiteY88" fmla="*/ 4746172 h 5170714"/>
              <a:gd name="connsiteX89" fmla="*/ 10744200 w 10994572"/>
              <a:gd name="connsiteY89" fmla="*/ 4735286 h 5170714"/>
              <a:gd name="connsiteX90" fmla="*/ 10885715 w 10994572"/>
              <a:gd name="connsiteY90" fmla="*/ 4495800 h 5170714"/>
              <a:gd name="connsiteX91" fmla="*/ 10918372 w 10994572"/>
              <a:gd name="connsiteY91" fmla="*/ 4463143 h 5170714"/>
              <a:gd name="connsiteX92" fmla="*/ 10972800 w 10994572"/>
              <a:gd name="connsiteY92" fmla="*/ 4343400 h 5170714"/>
              <a:gd name="connsiteX93" fmla="*/ 10994572 w 10994572"/>
              <a:gd name="connsiteY93" fmla="*/ 4299857 h 5170714"/>
              <a:gd name="connsiteX94" fmla="*/ 10907486 w 10994572"/>
              <a:gd name="connsiteY94" fmla="*/ 4136572 h 5170714"/>
              <a:gd name="connsiteX95" fmla="*/ 10755086 w 10994572"/>
              <a:gd name="connsiteY95" fmla="*/ 4016829 h 5170714"/>
              <a:gd name="connsiteX96" fmla="*/ 10678886 w 10994572"/>
              <a:gd name="connsiteY96" fmla="*/ 3875314 h 5170714"/>
              <a:gd name="connsiteX97" fmla="*/ 10602686 w 10994572"/>
              <a:gd name="connsiteY97" fmla="*/ 3635829 h 5170714"/>
              <a:gd name="connsiteX98" fmla="*/ 10450286 w 10994572"/>
              <a:gd name="connsiteY98" fmla="*/ 3418114 h 5170714"/>
              <a:gd name="connsiteX99" fmla="*/ 10374086 w 10994572"/>
              <a:gd name="connsiteY99" fmla="*/ 3374572 h 5170714"/>
              <a:gd name="connsiteX100" fmla="*/ 10265229 w 10994572"/>
              <a:gd name="connsiteY100" fmla="*/ 3254829 h 5170714"/>
              <a:gd name="connsiteX101" fmla="*/ 10112829 w 10994572"/>
              <a:gd name="connsiteY101" fmla="*/ 3113314 h 5170714"/>
              <a:gd name="connsiteX102" fmla="*/ 9720943 w 10994572"/>
              <a:gd name="connsiteY102" fmla="*/ 2906486 h 5170714"/>
              <a:gd name="connsiteX103" fmla="*/ 9590315 w 10994572"/>
              <a:gd name="connsiteY103" fmla="*/ 2830286 h 5170714"/>
              <a:gd name="connsiteX104" fmla="*/ 9459686 w 10994572"/>
              <a:gd name="connsiteY104" fmla="*/ 2808514 h 5170714"/>
              <a:gd name="connsiteX105" fmla="*/ 9133115 w 10994572"/>
              <a:gd name="connsiteY105" fmla="*/ 2819400 h 5170714"/>
              <a:gd name="connsiteX106" fmla="*/ 9002486 w 10994572"/>
              <a:gd name="connsiteY106" fmla="*/ 2862943 h 5170714"/>
              <a:gd name="connsiteX107" fmla="*/ 8893629 w 10994572"/>
              <a:gd name="connsiteY107" fmla="*/ 2873829 h 5170714"/>
              <a:gd name="connsiteX108" fmla="*/ 8773886 w 10994572"/>
              <a:gd name="connsiteY108" fmla="*/ 2862943 h 5170714"/>
              <a:gd name="connsiteX109" fmla="*/ 8719458 w 10994572"/>
              <a:gd name="connsiteY109" fmla="*/ 2852057 h 5170714"/>
              <a:gd name="connsiteX110" fmla="*/ 8610600 w 10994572"/>
              <a:gd name="connsiteY110" fmla="*/ 2841172 h 5170714"/>
              <a:gd name="connsiteX111" fmla="*/ 8458200 w 10994572"/>
              <a:gd name="connsiteY111" fmla="*/ 2797629 h 5170714"/>
              <a:gd name="connsiteX112" fmla="*/ 8382000 w 10994572"/>
              <a:gd name="connsiteY112" fmla="*/ 2764972 h 5170714"/>
              <a:gd name="connsiteX113" fmla="*/ 8240486 w 10994572"/>
              <a:gd name="connsiteY113" fmla="*/ 2743200 h 5170714"/>
              <a:gd name="connsiteX114" fmla="*/ 8098972 w 10994572"/>
              <a:gd name="connsiteY114" fmla="*/ 2688772 h 5170714"/>
              <a:gd name="connsiteX115" fmla="*/ 7935686 w 10994572"/>
              <a:gd name="connsiteY115" fmla="*/ 2634343 h 5170714"/>
              <a:gd name="connsiteX116" fmla="*/ 7892143 w 10994572"/>
              <a:gd name="connsiteY116" fmla="*/ 2612572 h 5170714"/>
              <a:gd name="connsiteX117" fmla="*/ 7859486 w 10994572"/>
              <a:gd name="connsiteY117" fmla="*/ 2579914 h 5170714"/>
              <a:gd name="connsiteX118" fmla="*/ 7794172 w 10994572"/>
              <a:gd name="connsiteY118" fmla="*/ 2569029 h 5170714"/>
              <a:gd name="connsiteX119" fmla="*/ 7576458 w 10994572"/>
              <a:gd name="connsiteY119" fmla="*/ 2601686 h 5170714"/>
              <a:gd name="connsiteX120" fmla="*/ 7391400 w 10994572"/>
              <a:gd name="connsiteY120" fmla="*/ 2645229 h 5170714"/>
              <a:gd name="connsiteX121" fmla="*/ 7271658 w 10994572"/>
              <a:gd name="connsiteY121" fmla="*/ 2677886 h 5170714"/>
              <a:gd name="connsiteX122" fmla="*/ 7184572 w 10994572"/>
              <a:gd name="connsiteY122" fmla="*/ 2688772 h 5170714"/>
              <a:gd name="connsiteX123" fmla="*/ 7141029 w 10994572"/>
              <a:gd name="connsiteY123" fmla="*/ 2710543 h 5170714"/>
              <a:gd name="connsiteX124" fmla="*/ 6683829 w 10994572"/>
              <a:gd name="connsiteY124" fmla="*/ 2721429 h 5170714"/>
              <a:gd name="connsiteX125" fmla="*/ 6651172 w 10994572"/>
              <a:gd name="connsiteY125" fmla="*/ 2699657 h 5170714"/>
              <a:gd name="connsiteX126" fmla="*/ 6596743 w 10994572"/>
              <a:gd name="connsiteY126" fmla="*/ 2677886 h 5170714"/>
              <a:gd name="connsiteX127" fmla="*/ 6542315 w 10994572"/>
              <a:gd name="connsiteY127" fmla="*/ 2645229 h 5170714"/>
              <a:gd name="connsiteX128" fmla="*/ 6379029 w 10994572"/>
              <a:gd name="connsiteY128" fmla="*/ 2667000 h 5170714"/>
              <a:gd name="connsiteX129" fmla="*/ 6204858 w 10994572"/>
              <a:gd name="connsiteY129" fmla="*/ 2699657 h 5170714"/>
              <a:gd name="connsiteX130" fmla="*/ 5312229 w 10994572"/>
              <a:gd name="connsiteY130" fmla="*/ 2667000 h 5170714"/>
              <a:gd name="connsiteX131" fmla="*/ 5061858 w 10994572"/>
              <a:gd name="connsiteY131" fmla="*/ 2569029 h 5170714"/>
              <a:gd name="connsiteX132" fmla="*/ 4931229 w 10994572"/>
              <a:gd name="connsiteY132" fmla="*/ 2536372 h 5170714"/>
              <a:gd name="connsiteX133" fmla="*/ 4800600 w 10994572"/>
              <a:gd name="connsiteY133" fmla="*/ 2481943 h 5170714"/>
              <a:gd name="connsiteX134" fmla="*/ 4746172 w 10994572"/>
              <a:gd name="connsiteY134" fmla="*/ 2460172 h 5170714"/>
              <a:gd name="connsiteX135" fmla="*/ 4659086 w 10994572"/>
              <a:gd name="connsiteY135" fmla="*/ 2394857 h 5170714"/>
              <a:gd name="connsiteX136" fmla="*/ 4637315 w 10994572"/>
              <a:gd name="connsiteY136" fmla="*/ 2362200 h 5170714"/>
              <a:gd name="connsiteX137" fmla="*/ 4593772 w 10994572"/>
              <a:gd name="connsiteY137" fmla="*/ 2351314 h 5170714"/>
              <a:gd name="connsiteX138" fmla="*/ 4561115 w 10994572"/>
              <a:gd name="connsiteY138" fmla="*/ 2340429 h 5170714"/>
              <a:gd name="connsiteX139" fmla="*/ 4484915 w 10994572"/>
              <a:gd name="connsiteY139" fmla="*/ 2286000 h 5170714"/>
              <a:gd name="connsiteX140" fmla="*/ 4441372 w 10994572"/>
              <a:gd name="connsiteY140" fmla="*/ 2188029 h 5170714"/>
              <a:gd name="connsiteX141" fmla="*/ 4408715 w 10994572"/>
              <a:gd name="connsiteY141" fmla="*/ 2144486 h 5170714"/>
              <a:gd name="connsiteX142" fmla="*/ 4386943 w 10994572"/>
              <a:gd name="connsiteY142" fmla="*/ 2090057 h 5170714"/>
              <a:gd name="connsiteX143" fmla="*/ 4321629 w 10994572"/>
              <a:gd name="connsiteY143" fmla="*/ 2013857 h 5170714"/>
              <a:gd name="connsiteX144" fmla="*/ 4299858 w 10994572"/>
              <a:gd name="connsiteY144" fmla="*/ 1959429 h 5170714"/>
              <a:gd name="connsiteX145" fmla="*/ 4256315 w 10994572"/>
              <a:gd name="connsiteY145" fmla="*/ 1915886 h 5170714"/>
              <a:gd name="connsiteX146" fmla="*/ 4245429 w 10994572"/>
              <a:gd name="connsiteY146" fmla="*/ 1502229 h 5170714"/>
              <a:gd name="connsiteX147" fmla="*/ 4234543 w 10994572"/>
              <a:gd name="connsiteY147" fmla="*/ 1458686 h 5170714"/>
              <a:gd name="connsiteX148" fmla="*/ 4223658 w 10994572"/>
              <a:gd name="connsiteY148" fmla="*/ 1175657 h 5170714"/>
              <a:gd name="connsiteX149" fmla="*/ 4212772 w 10994572"/>
              <a:gd name="connsiteY149" fmla="*/ 1121229 h 5170714"/>
              <a:gd name="connsiteX150" fmla="*/ 4201886 w 10994572"/>
              <a:gd name="connsiteY150" fmla="*/ 979714 h 5170714"/>
              <a:gd name="connsiteX151" fmla="*/ 4191000 w 10994572"/>
              <a:gd name="connsiteY151" fmla="*/ 903514 h 5170714"/>
              <a:gd name="connsiteX152" fmla="*/ 4136572 w 10994572"/>
              <a:gd name="connsiteY152" fmla="*/ 827314 h 5170714"/>
              <a:gd name="connsiteX153" fmla="*/ 4114800 w 10994572"/>
              <a:gd name="connsiteY153" fmla="*/ 674914 h 5170714"/>
              <a:gd name="connsiteX154" fmla="*/ 4103915 w 10994572"/>
              <a:gd name="connsiteY154" fmla="*/ 609600 h 5170714"/>
              <a:gd name="connsiteX155" fmla="*/ 4082143 w 10994572"/>
              <a:gd name="connsiteY155" fmla="*/ 576943 h 5170714"/>
              <a:gd name="connsiteX156" fmla="*/ 4038600 w 10994572"/>
              <a:gd name="connsiteY156" fmla="*/ 435429 h 5170714"/>
              <a:gd name="connsiteX157" fmla="*/ 4016829 w 10994572"/>
              <a:gd name="connsiteY157" fmla="*/ 381000 h 5170714"/>
              <a:gd name="connsiteX158" fmla="*/ 3984172 w 10994572"/>
              <a:gd name="connsiteY158" fmla="*/ 348343 h 5170714"/>
              <a:gd name="connsiteX159" fmla="*/ 3973286 w 10994572"/>
              <a:gd name="connsiteY159" fmla="*/ 315686 h 5170714"/>
              <a:gd name="connsiteX160" fmla="*/ 3929743 w 10994572"/>
              <a:gd name="connsiteY160" fmla="*/ 304800 h 5170714"/>
              <a:gd name="connsiteX161" fmla="*/ 3820886 w 10994572"/>
              <a:gd name="connsiteY161" fmla="*/ 261257 h 5170714"/>
              <a:gd name="connsiteX162" fmla="*/ 3766458 w 10994572"/>
              <a:gd name="connsiteY162" fmla="*/ 239486 h 517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</a:cxnLst>
            <a:rect l="l" t="t" r="r" b="b"/>
            <a:pathLst>
              <a:path w="10994572" h="5170714">
                <a:moveTo>
                  <a:pt x="3810000" y="272143"/>
                </a:moveTo>
                <a:cubicBezTo>
                  <a:pt x="3690349" y="259323"/>
                  <a:pt x="3417998" y="239447"/>
                  <a:pt x="3287486" y="195943"/>
                </a:cubicBezTo>
                <a:cubicBezTo>
                  <a:pt x="3107627" y="135990"/>
                  <a:pt x="3196408" y="143473"/>
                  <a:pt x="3102429" y="87086"/>
                </a:cubicBezTo>
                <a:cubicBezTo>
                  <a:pt x="3079996" y="73626"/>
                  <a:pt x="2982745" y="28193"/>
                  <a:pt x="2960915" y="21772"/>
                </a:cubicBezTo>
                <a:cubicBezTo>
                  <a:pt x="2925414" y="11331"/>
                  <a:pt x="2888344" y="7257"/>
                  <a:pt x="2852058" y="0"/>
                </a:cubicBezTo>
                <a:cubicBezTo>
                  <a:pt x="2735944" y="3629"/>
                  <a:pt x="2619337" y="-394"/>
                  <a:pt x="2503715" y="10886"/>
                </a:cubicBezTo>
                <a:cubicBezTo>
                  <a:pt x="2469454" y="14229"/>
                  <a:pt x="2439052" y="34854"/>
                  <a:pt x="2405743" y="43543"/>
                </a:cubicBezTo>
                <a:cubicBezTo>
                  <a:pt x="2355472" y="56657"/>
                  <a:pt x="2302931" y="60704"/>
                  <a:pt x="2253343" y="76200"/>
                </a:cubicBezTo>
                <a:cubicBezTo>
                  <a:pt x="2187190" y="96873"/>
                  <a:pt x="1975709" y="166650"/>
                  <a:pt x="1905000" y="174172"/>
                </a:cubicBezTo>
                <a:cubicBezTo>
                  <a:pt x="1793087" y="186077"/>
                  <a:pt x="1680029" y="181429"/>
                  <a:pt x="1567543" y="185057"/>
                </a:cubicBezTo>
                <a:cubicBezTo>
                  <a:pt x="1462508" y="211317"/>
                  <a:pt x="1509799" y="200961"/>
                  <a:pt x="1426029" y="217714"/>
                </a:cubicBezTo>
                <a:cubicBezTo>
                  <a:pt x="1364343" y="214086"/>
                  <a:pt x="1302198" y="215178"/>
                  <a:pt x="1240972" y="206829"/>
                </a:cubicBezTo>
                <a:cubicBezTo>
                  <a:pt x="1221611" y="204189"/>
                  <a:pt x="1204945" y="191629"/>
                  <a:pt x="1186543" y="185057"/>
                </a:cubicBezTo>
                <a:cubicBezTo>
                  <a:pt x="1154125" y="173479"/>
                  <a:pt x="1121229" y="163286"/>
                  <a:pt x="1088572" y="152400"/>
                </a:cubicBezTo>
                <a:cubicBezTo>
                  <a:pt x="1016001" y="156029"/>
                  <a:pt x="943269" y="157252"/>
                  <a:pt x="870858" y="163286"/>
                </a:cubicBezTo>
                <a:cubicBezTo>
                  <a:pt x="855949" y="164528"/>
                  <a:pt x="842093" y="171839"/>
                  <a:pt x="827315" y="174172"/>
                </a:cubicBezTo>
                <a:cubicBezTo>
                  <a:pt x="773077" y="182736"/>
                  <a:pt x="718786" y="191836"/>
                  <a:pt x="664029" y="195943"/>
                </a:cubicBezTo>
                <a:cubicBezTo>
                  <a:pt x="573496" y="202733"/>
                  <a:pt x="482600" y="203200"/>
                  <a:pt x="391886" y="206829"/>
                </a:cubicBezTo>
                <a:cubicBezTo>
                  <a:pt x="381000" y="221343"/>
                  <a:pt x="373993" y="239827"/>
                  <a:pt x="359229" y="250372"/>
                </a:cubicBezTo>
                <a:cubicBezTo>
                  <a:pt x="347055" y="259068"/>
                  <a:pt x="329437" y="255364"/>
                  <a:pt x="315686" y="261257"/>
                </a:cubicBezTo>
                <a:cubicBezTo>
                  <a:pt x="303661" y="266411"/>
                  <a:pt x="293915" y="275772"/>
                  <a:pt x="283029" y="283029"/>
                </a:cubicBezTo>
                <a:cubicBezTo>
                  <a:pt x="207718" y="395997"/>
                  <a:pt x="328203" y="226969"/>
                  <a:pt x="217715" y="337457"/>
                </a:cubicBezTo>
                <a:cubicBezTo>
                  <a:pt x="169881" y="385291"/>
                  <a:pt x="181537" y="389801"/>
                  <a:pt x="163286" y="435429"/>
                </a:cubicBezTo>
                <a:cubicBezTo>
                  <a:pt x="153023" y="461087"/>
                  <a:pt x="141515" y="486229"/>
                  <a:pt x="130629" y="511629"/>
                </a:cubicBezTo>
                <a:cubicBezTo>
                  <a:pt x="87983" y="1009173"/>
                  <a:pt x="161187" y="755315"/>
                  <a:pt x="32658" y="1012372"/>
                </a:cubicBezTo>
                <a:cubicBezTo>
                  <a:pt x="23919" y="1029849"/>
                  <a:pt x="18143" y="1048657"/>
                  <a:pt x="10886" y="1066800"/>
                </a:cubicBezTo>
                <a:cubicBezTo>
                  <a:pt x="7257" y="1113971"/>
                  <a:pt x="0" y="1161003"/>
                  <a:pt x="0" y="1208314"/>
                </a:cubicBezTo>
                <a:cubicBezTo>
                  <a:pt x="0" y="1234368"/>
                  <a:pt x="14950" y="1285037"/>
                  <a:pt x="32658" y="1306286"/>
                </a:cubicBezTo>
                <a:cubicBezTo>
                  <a:pt x="41034" y="1316336"/>
                  <a:pt x="56064" y="1318806"/>
                  <a:pt x="65315" y="1328057"/>
                </a:cubicBezTo>
                <a:cubicBezTo>
                  <a:pt x="176061" y="1438803"/>
                  <a:pt x="88356" y="1376074"/>
                  <a:pt x="163286" y="1426029"/>
                </a:cubicBezTo>
                <a:cubicBezTo>
                  <a:pt x="166915" y="1436915"/>
                  <a:pt x="170143" y="1447942"/>
                  <a:pt x="174172" y="1458686"/>
                </a:cubicBezTo>
                <a:cubicBezTo>
                  <a:pt x="181033" y="1476982"/>
                  <a:pt x="193044" y="1493790"/>
                  <a:pt x="195943" y="1513114"/>
                </a:cubicBezTo>
                <a:cubicBezTo>
                  <a:pt x="204035" y="1567060"/>
                  <a:pt x="202799" y="1622000"/>
                  <a:pt x="206829" y="1676400"/>
                </a:cubicBezTo>
                <a:cubicBezTo>
                  <a:pt x="233126" y="2031399"/>
                  <a:pt x="203738" y="1647035"/>
                  <a:pt x="228600" y="1883229"/>
                </a:cubicBezTo>
                <a:cubicBezTo>
                  <a:pt x="244313" y="2032505"/>
                  <a:pt x="214129" y="1975822"/>
                  <a:pt x="261258" y="2046514"/>
                </a:cubicBezTo>
                <a:cubicBezTo>
                  <a:pt x="243115" y="2151743"/>
                  <a:pt x="225931" y="2257141"/>
                  <a:pt x="206829" y="2362200"/>
                </a:cubicBezTo>
                <a:cubicBezTo>
                  <a:pt x="196900" y="2416811"/>
                  <a:pt x="165047" y="2470735"/>
                  <a:pt x="174172" y="2525486"/>
                </a:cubicBezTo>
                <a:cubicBezTo>
                  <a:pt x="187801" y="2607261"/>
                  <a:pt x="245927" y="2675437"/>
                  <a:pt x="272143" y="2754086"/>
                </a:cubicBezTo>
                <a:cubicBezTo>
                  <a:pt x="293915" y="2819400"/>
                  <a:pt x="296150" y="2894951"/>
                  <a:pt x="337458" y="2950029"/>
                </a:cubicBezTo>
                <a:cubicBezTo>
                  <a:pt x="370115" y="2993572"/>
                  <a:pt x="403793" y="3036367"/>
                  <a:pt x="435429" y="3080657"/>
                </a:cubicBezTo>
                <a:cubicBezTo>
                  <a:pt x="458242" y="3112595"/>
                  <a:pt x="475390" y="3148667"/>
                  <a:pt x="500743" y="3178629"/>
                </a:cubicBezTo>
                <a:cubicBezTo>
                  <a:pt x="515751" y="3196366"/>
                  <a:pt x="538743" y="3205743"/>
                  <a:pt x="555172" y="3222172"/>
                </a:cubicBezTo>
                <a:cubicBezTo>
                  <a:pt x="571601" y="3238601"/>
                  <a:pt x="584775" y="3258013"/>
                  <a:pt x="598715" y="3276600"/>
                </a:cubicBezTo>
                <a:cubicBezTo>
                  <a:pt x="628327" y="3316083"/>
                  <a:pt x="659934" y="3354310"/>
                  <a:pt x="685800" y="3396343"/>
                </a:cubicBezTo>
                <a:cubicBezTo>
                  <a:pt x="776147" y="3543157"/>
                  <a:pt x="839371" y="3708045"/>
                  <a:pt x="947058" y="3842657"/>
                </a:cubicBezTo>
                <a:cubicBezTo>
                  <a:pt x="1000427" y="3909370"/>
                  <a:pt x="993670" y="3905032"/>
                  <a:pt x="1066800" y="3973286"/>
                </a:cubicBezTo>
                <a:cubicBezTo>
                  <a:pt x="1094999" y="3999605"/>
                  <a:pt x="1128424" y="4020512"/>
                  <a:pt x="1153886" y="4049486"/>
                </a:cubicBezTo>
                <a:cubicBezTo>
                  <a:pt x="1233940" y="4140581"/>
                  <a:pt x="1280474" y="4266935"/>
                  <a:pt x="1382486" y="4332514"/>
                </a:cubicBezTo>
                <a:cubicBezTo>
                  <a:pt x="1433286" y="4365171"/>
                  <a:pt x="1481970" y="4401382"/>
                  <a:pt x="1534886" y="4430486"/>
                </a:cubicBezTo>
                <a:cubicBezTo>
                  <a:pt x="1554994" y="4441546"/>
                  <a:pt x="1579107" y="4443217"/>
                  <a:pt x="1600200" y="4452257"/>
                </a:cubicBezTo>
                <a:cubicBezTo>
                  <a:pt x="1655407" y="4475917"/>
                  <a:pt x="1708713" y="4503809"/>
                  <a:pt x="1763486" y="4528457"/>
                </a:cubicBezTo>
                <a:cubicBezTo>
                  <a:pt x="1825559" y="4556390"/>
                  <a:pt x="1821949" y="4549795"/>
                  <a:pt x="1894115" y="4572000"/>
                </a:cubicBezTo>
                <a:cubicBezTo>
                  <a:pt x="1916049" y="4578749"/>
                  <a:pt x="1938903" y="4583509"/>
                  <a:pt x="1959429" y="4593772"/>
                </a:cubicBezTo>
                <a:cubicBezTo>
                  <a:pt x="1982832" y="4605474"/>
                  <a:pt x="2000191" y="4628268"/>
                  <a:pt x="2024743" y="4637314"/>
                </a:cubicBezTo>
                <a:cubicBezTo>
                  <a:pt x="2115750" y="4670843"/>
                  <a:pt x="2192190" y="4672329"/>
                  <a:pt x="2286000" y="4680857"/>
                </a:cubicBezTo>
                <a:cubicBezTo>
                  <a:pt x="2304143" y="4684486"/>
                  <a:pt x="2322049" y="4689622"/>
                  <a:pt x="2340429" y="4691743"/>
                </a:cubicBezTo>
                <a:cubicBezTo>
                  <a:pt x="2416469" y="4700517"/>
                  <a:pt x="2495369" y="4692697"/>
                  <a:pt x="2569029" y="4713514"/>
                </a:cubicBezTo>
                <a:cubicBezTo>
                  <a:pt x="2963999" y="4825136"/>
                  <a:pt x="2710165" y="4839667"/>
                  <a:pt x="3091543" y="4920343"/>
                </a:cubicBezTo>
                <a:cubicBezTo>
                  <a:pt x="3248796" y="4953608"/>
                  <a:pt x="3538708" y="4957870"/>
                  <a:pt x="3701143" y="4963886"/>
                </a:cubicBezTo>
                <a:cubicBezTo>
                  <a:pt x="3839029" y="4949372"/>
                  <a:pt x="3979067" y="4948621"/>
                  <a:pt x="4114800" y="4920343"/>
                </a:cubicBezTo>
                <a:cubicBezTo>
                  <a:pt x="4156227" y="4911712"/>
                  <a:pt x="4181455" y="4858117"/>
                  <a:pt x="4223658" y="4855029"/>
                </a:cubicBezTo>
                <a:cubicBezTo>
                  <a:pt x="4336368" y="4846782"/>
                  <a:pt x="4448629" y="4876800"/>
                  <a:pt x="4561115" y="4887686"/>
                </a:cubicBezTo>
                <a:cubicBezTo>
                  <a:pt x="4803721" y="4948337"/>
                  <a:pt x="4704776" y="4931535"/>
                  <a:pt x="4855029" y="4953000"/>
                </a:cubicBezTo>
                <a:cubicBezTo>
                  <a:pt x="4865915" y="4956629"/>
                  <a:pt x="4877139" y="4959366"/>
                  <a:pt x="4887686" y="4963886"/>
                </a:cubicBezTo>
                <a:cubicBezTo>
                  <a:pt x="5079521" y="5046101"/>
                  <a:pt x="4704071" y="4997612"/>
                  <a:pt x="5344886" y="4963886"/>
                </a:cubicBezTo>
                <a:cubicBezTo>
                  <a:pt x="5402943" y="4953000"/>
                  <a:pt x="5461440" y="4944240"/>
                  <a:pt x="5519058" y="4931229"/>
                </a:cubicBezTo>
                <a:cubicBezTo>
                  <a:pt x="5574005" y="4918822"/>
                  <a:pt x="5626207" y="4892364"/>
                  <a:pt x="5682343" y="4887686"/>
                </a:cubicBezTo>
                <a:cubicBezTo>
                  <a:pt x="5715681" y="4884908"/>
                  <a:pt x="5748148" y="4900266"/>
                  <a:pt x="5780315" y="4909457"/>
                </a:cubicBezTo>
                <a:cubicBezTo>
                  <a:pt x="6007388" y="4974335"/>
                  <a:pt x="5923443" y="4953577"/>
                  <a:pt x="6074229" y="5007429"/>
                </a:cubicBezTo>
                <a:cubicBezTo>
                  <a:pt x="6146638" y="5033289"/>
                  <a:pt x="6221272" y="5053341"/>
                  <a:pt x="6291943" y="5083629"/>
                </a:cubicBezTo>
                <a:cubicBezTo>
                  <a:pt x="6317343" y="5094515"/>
                  <a:pt x="6341767" y="5108043"/>
                  <a:pt x="6368143" y="5116286"/>
                </a:cubicBezTo>
                <a:cubicBezTo>
                  <a:pt x="6400074" y="5126264"/>
                  <a:pt x="6433156" y="5132325"/>
                  <a:pt x="6466115" y="5138057"/>
                </a:cubicBezTo>
                <a:cubicBezTo>
                  <a:pt x="6601566" y="5161614"/>
                  <a:pt x="6626156" y="5160417"/>
                  <a:pt x="6760029" y="5170714"/>
                </a:cubicBezTo>
                <a:cubicBezTo>
                  <a:pt x="6879772" y="5159828"/>
                  <a:pt x="6999997" y="5153347"/>
                  <a:pt x="7119258" y="5138057"/>
                </a:cubicBezTo>
                <a:cubicBezTo>
                  <a:pt x="7142021" y="5135139"/>
                  <a:pt x="7162366" y="5122079"/>
                  <a:pt x="7184572" y="5116286"/>
                </a:cubicBezTo>
                <a:cubicBezTo>
                  <a:pt x="7245890" y="5100290"/>
                  <a:pt x="7306996" y="5082379"/>
                  <a:pt x="7369629" y="5072743"/>
                </a:cubicBezTo>
                <a:cubicBezTo>
                  <a:pt x="7448855" y="5060554"/>
                  <a:pt x="7529286" y="5058229"/>
                  <a:pt x="7609115" y="5050972"/>
                </a:cubicBezTo>
                <a:cubicBezTo>
                  <a:pt x="7789322" y="5061572"/>
                  <a:pt x="8194443" y="5089238"/>
                  <a:pt x="8371115" y="5083629"/>
                </a:cubicBezTo>
                <a:cubicBezTo>
                  <a:pt x="8700983" y="5073157"/>
                  <a:pt x="8626247" y="5037626"/>
                  <a:pt x="8948058" y="4996543"/>
                </a:cubicBezTo>
                <a:cubicBezTo>
                  <a:pt x="9023730" y="4986883"/>
                  <a:pt x="9100419" y="4988332"/>
                  <a:pt x="9176658" y="4985657"/>
                </a:cubicBezTo>
                <a:lnTo>
                  <a:pt x="9568543" y="4974772"/>
                </a:lnTo>
                <a:lnTo>
                  <a:pt x="9720943" y="4953000"/>
                </a:lnTo>
                <a:cubicBezTo>
                  <a:pt x="9951295" y="4917561"/>
                  <a:pt x="9760805" y="4942575"/>
                  <a:pt x="9938658" y="4920343"/>
                </a:cubicBezTo>
                <a:cubicBezTo>
                  <a:pt x="9993086" y="4898572"/>
                  <a:pt x="10044796" y="4868091"/>
                  <a:pt x="10101943" y="4855029"/>
                </a:cubicBezTo>
                <a:cubicBezTo>
                  <a:pt x="10173043" y="4838778"/>
                  <a:pt x="10247147" y="4841096"/>
                  <a:pt x="10319658" y="4833257"/>
                </a:cubicBezTo>
                <a:lnTo>
                  <a:pt x="10504715" y="4811486"/>
                </a:lnTo>
                <a:cubicBezTo>
                  <a:pt x="10530175" y="4808304"/>
                  <a:pt x="10555755" y="4805632"/>
                  <a:pt x="10580915" y="4800600"/>
                </a:cubicBezTo>
                <a:cubicBezTo>
                  <a:pt x="10610256" y="4794732"/>
                  <a:pt x="10668000" y="4778829"/>
                  <a:pt x="10668000" y="4778829"/>
                </a:cubicBezTo>
                <a:cubicBezTo>
                  <a:pt x="10682514" y="4767943"/>
                  <a:pt x="10695791" y="4755173"/>
                  <a:pt x="10711543" y="4746172"/>
                </a:cubicBezTo>
                <a:cubicBezTo>
                  <a:pt x="10721506" y="4740479"/>
                  <a:pt x="10737647" y="4744706"/>
                  <a:pt x="10744200" y="4735286"/>
                </a:cubicBezTo>
                <a:cubicBezTo>
                  <a:pt x="10797152" y="4659168"/>
                  <a:pt x="10835732" y="4573899"/>
                  <a:pt x="10885715" y="4495800"/>
                </a:cubicBezTo>
                <a:cubicBezTo>
                  <a:pt x="10894014" y="4482834"/>
                  <a:pt x="10909833" y="4475952"/>
                  <a:pt x="10918372" y="4463143"/>
                </a:cubicBezTo>
                <a:cubicBezTo>
                  <a:pt x="10944967" y="4423250"/>
                  <a:pt x="10953871" y="4385991"/>
                  <a:pt x="10972800" y="4343400"/>
                </a:cubicBezTo>
                <a:cubicBezTo>
                  <a:pt x="10979391" y="4328571"/>
                  <a:pt x="10987315" y="4314371"/>
                  <a:pt x="10994572" y="4299857"/>
                </a:cubicBezTo>
                <a:cubicBezTo>
                  <a:pt x="10965543" y="4245429"/>
                  <a:pt x="10947220" y="4183756"/>
                  <a:pt x="10907486" y="4136572"/>
                </a:cubicBezTo>
                <a:cubicBezTo>
                  <a:pt x="10650113" y="3830943"/>
                  <a:pt x="10986206" y="4372400"/>
                  <a:pt x="10755086" y="4016829"/>
                </a:cubicBezTo>
                <a:cubicBezTo>
                  <a:pt x="10725888" y="3971909"/>
                  <a:pt x="10699492" y="3924768"/>
                  <a:pt x="10678886" y="3875314"/>
                </a:cubicBezTo>
                <a:cubicBezTo>
                  <a:pt x="10601606" y="3689842"/>
                  <a:pt x="10694704" y="3819866"/>
                  <a:pt x="10602686" y="3635829"/>
                </a:cubicBezTo>
                <a:cubicBezTo>
                  <a:pt x="10578685" y="3587827"/>
                  <a:pt x="10502954" y="3462679"/>
                  <a:pt x="10450286" y="3418114"/>
                </a:cubicBezTo>
                <a:cubicBezTo>
                  <a:pt x="10427954" y="3399217"/>
                  <a:pt x="10396022" y="3393927"/>
                  <a:pt x="10374086" y="3374572"/>
                </a:cubicBezTo>
                <a:cubicBezTo>
                  <a:pt x="10333638" y="3338882"/>
                  <a:pt x="10303372" y="3292972"/>
                  <a:pt x="10265229" y="3254829"/>
                </a:cubicBezTo>
                <a:cubicBezTo>
                  <a:pt x="10216210" y="3205809"/>
                  <a:pt x="10166085" y="3157694"/>
                  <a:pt x="10112829" y="3113314"/>
                </a:cubicBezTo>
                <a:cubicBezTo>
                  <a:pt x="9873231" y="2913648"/>
                  <a:pt x="10011305" y="3030927"/>
                  <a:pt x="9720943" y="2906486"/>
                </a:cubicBezTo>
                <a:cubicBezTo>
                  <a:pt x="9685851" y="2891447"/>
                  <a:pt x="9633306" y="2844616"/>
                  <a:pt x="9590315" y="2830286"/>
                </a:cubicBezTo>
                <a:cubicBezTo>
                  <a:pt x="9566438" y="2822327"/>
                  <a:pt x="9476945" y="2810980"/>
                  <a:pt x="9459686" y="2808514"/>
                </a:cubicBezTo>
                <a:cubicBezTo>
                  <a:pt x="9350829" y="2812143"/>
                  <a:pt x="9241269" y="2806524"/>
                  <a:pt x="9133115" y="2819400"/>
                </a:cubicBezTo>
                <a:cubicBezTo>
                  <a:pt x="9087538" y="2824826"/>
                  <a:pt x="9047243" y="2852771"/>
                  <a:pt x="9002486" y="2862943"/>
                </a:cubicBezTo>
                <a:cubicBezTo>
                  <a:pt x="8966926" y="2871025"/>
                  <a:pt x="8929915" y="2870200"/>
                  <a:pt x="8893629" y="2873829"/>
                </a:cubicBezTo>
                <a:cubicBezTo>
                  <a:pt x="8853715" y="2870200"/>
                  <a:pt x="8813655" y="2867914"/>
                  <a:pt x="8773886" y="2862943"/>
                </a:cubicBezTo>
                <a:cubicBezTo>
                  <a:pt x="8755527" y="2860648"/>
                  <a:pt x="8737798" y="2854502"/>
                  <a:pt x="8719458" y="2852057"/>
                </a:cubicBezTo>
                <a:cubicBezTo>
                  <a:pt x="8683311" y="2847237"/>
                  <a:pt x="8646886" y="2844800"/>
                  <a:pt x="8610600" y="2841172"/>
                </a:cubicBezTo>
                <a:cubicBezTo>
                  <a:pt x="8559800" y="2826658"/>
                  <a:pt x="8506761" y="2818441"/>
                  <a:pt x="8458200" y="2797629"/>
                </a:cubicBezTo>
                <a:cubicBezTo>
                  <a:pt x="8432800" y="2786743"/>
                  <a:pt x="8408412" y="2773099"/>
                  <a:pt x="8382000" y="2764972"/>
                </a:cubicBezTo>
                <a:cubicBezTo>
                  <a:pt x="8368909" y="2760944"/>
                  <a:pt x="8248406" y="2744332"/>
                  <a:pt x="8240486" y="2743200"/>
                </a:cubicBezTo>
                <a:cubicBezTo>
                  <a:pt x="8139430" y="2692673"/>
                  <a:pt x="8269026" y="2754904"/>
                  <a:pt x="8098972" y="2688772"/>
                </a:cubicBezTo>
                <a:cubicBezTo>
                  <a:pt x="7951295" y="2631342"/>
                  <a:pt x="8054493" y="2654145"/>
                  <a:pt x="7935686" y="2634343"/>
                </a:cubicBezTo>
                <a:cubicBezTo>
                  <a:pt x="7921172" y="2627086"/>
                  <a:pt x="7905348" y="2622004"/>
                  <a:pt x="7892143" y="2612572"/>
                </a:cubicBezTo>
                <a:cubicBezTo>
                  <a:pt x="7879616" y="2603624"/>
                  <a:pt x="7873554" y="2586166"/>
                  <a:pt x="7859486" y="2579914"/>
                </a:cubicBezTo>
                <a:cubicBezTo>
                  <a:pt x="7839317" y="2570950"/>
                  <a:pt x="7815943" y="2572657"/>
                  <a:pt x="7794172" y="2569029"/>
                </a:cubicBezTo>
                <a:cubicBezTo>
                  <a:pt x="7694631" y="2580088"/>
                  <a:pt x="7680684" y="2579352"/>
                  <a:pt x="7576458" y="2601686"/>
                </a:cubicBezTo>
                <a:cubicBezTo>
                  <a:pt x="7514494" y="2614964"/>
                  <a:pt x="7452878" y="2629859"/>
                  <a:pt x="7391400" y="2645229"/>
                </a:cubicBezTo>
                <a:cubicBezTo>
                  <a:pt x="7351263" y="2655263"/>
                  <a:pt x="7312142" y="2669363"/>
                  <a:pt x="7271658" y="2677886"/>
                </a:cubicBezTo>
                <a:cubicBezTo>
                  <a:pt x="7243031" y="2683913"/>
                  <a:pt x="7213601" y="2685143"/>
                  <a:pt x="7184572" y="2688772"/>
                </a:cubicBezTo>
                <a:cubicBezTo>
                  <a:pt x="7170058" y="2696029"/>
                  <a:pt x="7155858" y="2703953"/>
                  <a:pt x="7141029" y="2710543"/>
                </a:cubicBezTo>
                <a:cubicBezTo>
                  <a:pt x="6978786" y="2782649"/>
                  <a:pt x="6990070" y="2729705"/>
                  <a:pt x="6683829" y="2721429"/>
                </a:cubicBezTo>
                <a:cubicBezTo>
                  <a:pt x="6672943" y="2714172"/>
                  <a:pt x="6662874" y="2705508"/>
                  <a:pt x="6651172" y="2699657"/>
                </a:cubicBezTo>
                <a:cubicBezTo>
                  <a:pt x="6633694" y="2690918"/>
                  <a:pt x="6613709" y="2687581"/>
                  <a:pt x="6596743" y="2677886"/>
                </a:cubicBezTo>
                <a:cubicBezTo>
                  <a:pt x="6513066" y="2630070"/>
                  <a:pt x="6644850" y="2679405"/>
                  <a:pt x="6542315" y="2645229"/>
                </a:cubicBezTo>
                <a:cubicBezTo>
                  <a:pt x="6487886" y="2652486"/>
                  <a:pt x="6433239" y="2658257"/>
                  <a:pt x="6379029" y="2667000"/>
                </a:cubicBezTo>
                <a:cubicBezTo>
                  <a:pt x="6320714" y="2676406"/>
                  <a:pt x="6263927" y="2699657"/>
                  <a:pt x="6204858" y="2699657"/>
                </a:cubicBezTo>
                <a:cubicBezTo>
                  <a:pt x="5907116" y="2699657"/>
                  <a:pt x="5609772" y="2677886"/>
                  <a:pt x="5312229" y="2667000"/>
                </a:cubicBezTo>
                <a:cubicBezTo>
                  <a:pt x="5211412" y="2622192"/>
                  <a:pt x="5177805" y="2604317"/>
                  <a:pt x="5061858" y="2569029"/>
                </a:cubicBezTo>
                <a:cubicBezTo>
                  <a:pt x="4989844" y="2547112"/>
                  <a:pt x="4982878" y="2557032"/>
                  <a:pt x="4931229" y="2536372"/>
                </a:cubicBezTo>
                <a:cubicBezTo>
                  <a:pt x="4887431" y="2518853"/>
                  <a:pt x="4844219" y="2499904"/>
                  <a:pt x="4800600" y="2481943"/>
                </a:cubicBezTo>
                <a:cubicBezTo>
                  <a:pt x="4782532" y="2474503"/>
                  <a:pt x="4746172" y="2460172"/>
                  <a:pt x="4746172" y="2460172"/>
                </a:cubicBezTo>
                <a:cubicBezTo>
                  <a:pt x="4668194" y="2356201"/>
                  <a:pt x="4766545" y="2471614"/>
                  <a:pt x="4659086" y="2394857"/>
                </a:cubicBezTo>
                <a:cubicBezTo>
                  <a:pt x="4648440" y="2387253"/>
                  <a:pt x="4648201" y="2369457"/>
                  <a:pt x="4637315" y="2362200"/>
                </a:cubicBezTo>
                <a:cubicBezTo>
                  <a:pt x="4624867" y="2353901"/>
                  <a:pt x="4608157" y="2355424"/>
                  <a:pt x="4593772" y="2351314"/>
                </a:cubicBezTo>
                <a:cubicBezTo>
                  <a:pt x="4582739" y="2348162"/>
                  <a:pt x="4572001" y="2344057"/>
                  <a:pt x="4561115" y="2340429"/>
                </a:cubicBezTo>
                <a:cubicBezTo>
                  <a:pt x="4535715" y="2322286"/>
                  <a:pt x="4504200" y="2310544"/>
                  <a:pt x="4484915" y="2286000"/>
                </a:cubicBezTo>
                <a:cubicBezTo>
                  <a:pt x="4462836" y="2257899"/>
                  <a:pt x="4458315" y="2219495"/>
                  <a:pt x="4441372" y="2188029"/>
                </a:cubicBezTo>
                <a:cubicBezTo>
                  <a:pt x="4432770" y="2172055"/>
                  <a:pt x="4417526" y="2160346"/>
                  <a:pt x="4408715" y="2144486"/>
                </a:cubicBezTo>
                <a:cubicBezTo>
                  <a:pt x="4399225" y="2127404"/>
                  <a:pt x="4395682" y="2107535"/>
                  <a:pt x="4386943" y="2090057"/>
                </a:cubicBezTo>
                <a:cubicBezTo>
                  <a:pt x="4370364" y="2056899"/>
                  <a:pt x="4348413" y="2040641"/>
                  <a:pt x="4321629" y="2013857"/>
                </a:cubicBezTo>
                <a:cubicBezTo>
                  <a:pt x="4314372" y="1995714"/>
                  <a:pt x="4310697" y="1975687"/>
                  <a:pt x="4299858" y="1959429"/>
                </a:cubicBezTo>
                <a:cubicBezTo>
                  <a:pt x="4288472" y="1942350"/>
                  <a:pt x="4258742" y="1936268"/>
                  <a:pt x="4256315" y="1915886"/>
                </a:cubicBezTo>
                <a:cubicBezTo>
                  <a:pt x="4240009" y="1778920"/>
                  <a:pt x="4251990" y="1640006"/>
                  <a:pt x="4245429" y="1502229"/>
                </a:cubicBezTo>
                <a:cubicBezTo>
                  <a:pt x="4244717" y="1487285"/>
                  <a:pt x="4238172" y="1473200"/>
                  <a:pt x="4234543" y="1458686"/>
                </a:cubicBezTo>
                <a:cubicBezTo>
                  <a:pt x="4230915" y="1364343"/>
                  <a:pt x="4229736" y="1269874"/>
                  <a:pt x="4223658" y="1175657"/>
                </a:cubicBezTo>
                <a:cubicBezTo>
                  <a:pt x="4222467" y="1157193"/>
                  <a:pt x="4214815" y="1139618"/>
                  <a:pt x="4212772" y="1121229"/>
                </a:cubicBezTo>
                <a:cubicBezTo>
                  <a:pt x="4207547" y="1074207"/>
                  <a:pt x="4206594" y="1026790"/>
                  <a:pt x="4201886" y="979714"/>
                </a:cubicBezTo>
                <a:cubicBezTo>
                  <a:pt x="4199333" y="954183"/>
                  <a:pt x="4199114" y="927855"/>
                  <a:pt x="4191000" y="903514"/>
                </a:cubicBezTo>
                <a:cubicBezTo>
                  <a:pt x="4178355" y="865579"/>
                  <a:pt x="4161035" y="851778"/>
                  <a:pt x="4136572" y="827314"/>
                </a:cubicBezTo>
                <a:cubicBezTo>
                  <a:pt x="4114875" y="718834"/>
                  <a:pt x="4135484" y="830047"/>
                  <a:pt x="4114800" y="674914"/>
                </a:cubicBezTo>
                <a:cubicBezTo>
                  <a:pt x="4111883" y="653036"/>
                  <a:pt x="4110895" y="630539"/>
                  <a:pt x="4103915" y="609600"/>
                </a:cubicBezTo>
                <a:cubicBezTo>
                  <a:pt x="4099778" y="597188"/>
                  <a:pt x="4089400" y="587829"/>
                  <a:pt x="4082143" y="576943"/>
                </a:cubicBezTo>
                <a:cubicBezTo>
                  <a:pt x="4065622" y="519117"/>
                  <a:pt x="4058688" y="490672"/>
                  <a:pt x="4038600" y="435429"/>
                </a:cubicBezTo>
                <a:cubicBezTo>
                  <a:pt x="4031922" y="417065"/>
                  <a:pt x="4027185" y="397570"/>
                  <a:pt x="4016829" y="381000"/>
                </a:cubicBezTo>
                <a:cubicBezTo>
                  <a:pt x="4008670" y="367945"/>
                  <a:pt x="3995058" y="359229"/>
                  <a:pt x="3984172" y="348343"/>
                </a:cubicBezTo>
                <a:cubicBezTo>
                  <a:pt x="3980543" y="337457"/>
                  <a:pt x="3982246" y="322854"/>
                  <a:pt x="3973286" y="315686"/>
                </a:cubicBezTo>
                <a:cubicBezTo>
                  <a:pt x="3961603" y="306340"/>
                  <a:pt x="3943832" y="309832"/>
                  <a:pt x="3929743" y="304800"/>
                </a:cubicBezTo>
                <a:cubicBezTo>
                  <a:pt x="3892939" y="291656"/>
                  <a:pt x="3857172" y="275771"/>
                  <a:pt x="3820886" y="261257"/>
                </a:cubicBezTo>
                <a:cubicBezTo>
                  <a:pt x="3758761" y="199132"/>
                  <a:pt x="3766458" y="181171"/>
                  <a:pt x="3766458" y="23948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05DB7A5-A837-3E8E-19AB-E037A947C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592" y="1291212"/>
            <a:ext cx="1231900" cy="3501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(+VE</a:t>
            </a:r>
            <a:r>
              <a:rPr lang="hu-HU" altLang="hu-HU" sz="1400" baseline="-25000" dirty="0"/>
              <a:t>t-1</a:t>
            </a:r>
            <a:r>
              <a:rPr lang="hu-HU" altLang="hu-HU" sz="1400" dirty="0"/>
              <a:t>+)</a:t>
            </a:r>
          </a:p>
        </p:txBody>
      </p:sp>
      <p:sp>
        <p:nvSpPr>
          <p:cNvPr id="31" name="Szövegdoboz 4">
            <a:extLst>
              <a:ext uri="{FF2B5EF4-FFF2-40B4-BE49-F238E27FC236}">
                <a16:creationId xmlns:a16="http://schemas.microsoft.com/office/drawing/2014/main" id="{775B8A4C-A0EA-8490-2B50-3A3356FE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9" y="44624"/>
            <a:ext cx="47600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B050"/>
                </a:solidFill>
              </a:rPr>
              <a:t>4.3 Accounting </a:t>
            </a:r>
            <a:r>
              <a:rPr lang="hu-HU" altLang="hu-HU" sz="1600" b="1" dirty="0" err="1">
                <a:solidFill>
                  <a:srgbClr val="00B050"/>
                </a:solidFill>
              </a:rPr>
              <a:t>approaches</a:t>
            </a:r>
            <a:r>
              <a:rPr lang="hu-HU" altLang="hu-HU" sz="1600" b="1" dirty="0">
                <a:solidFill>
                  <a:srgbClr val="00B050"/>
                </a:solidFill>
              </a:rPr>
              <a:t>/ </a:t>
            </a:r>
            <a:r>
              <a:rPr lang="hu-HU" altLang="hu-HU" sz="1600" b="1" dirty="0" err="1">
                <a:solidFill>
                  <a:srgbClr val="00B050"/>
                </a:solidFill>
              </a:rPr>
              <a:t>monetary</a:t>
            </a:r>
            <a:r>
              <a:rPr lang="hu-HU" altLang="hu-HU" sz="1600" b="1" dirty="0">
                <a:solidFill>
                  <a:srgbClr val="00B050"/>
                </a:solidFill>
              </a:rPr>
              <a:t> </a:t>
            </a:r>
            <a:r>
              <a:rPr lang="hu-HU" altLang="hu-HU" sz="1600" b="1" dirty="0" err="1">
                <a:solidFill>
                  <a:srgbClr val="00B050"/>
                </a:solidFill>
              </a:rPr>
              <a:t>analysis</a:t>
            </a:r>
            <a:endParaRPr lang="hu-HU" altLang="hu-HU" sz="1600" b="1" dirty="0">
              <a:solidFill>
                <a:srgbClr val="00B050"/>
              </a:solidFill>
            </a:endParaRPr>
          </a:p>
        </p:txBody>
      </p:sp>
      <p:sp>
        <p:nvSpPr>
          <p:cNvPr id="32" name="Szövegdoboz 4">
            <a:extLst>
              <a:ext uri="{FF2B5EF4-FFF2-40B4-BE49-F238E27FC236}">
                <a16:creationId xmlns:a16="http://schemas.microsoft.com/office/drawing/2014/main" id="{E55A001E-54E7-57DE-2872-AF55452A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6402814"/>
            <a:ext cx="2577950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i="1" dirty="0">
                <a:solidFill>
                  <a:srgbClr val="00B050"/>
                </a:solidFill>
              </a:rPr>
              <a:t>4.3.1 Business accounting</a:t>
            </a:r>
          </a:p>
        </p:txBody>
      </p:sp>
    </p:spTree>
    <p:extLst>
      <p:ext uri="{BB962C8B-B14F-4D97-AF65-F5344CB8AC3E}">
        <p14:creationId xmlns:p14="http://schemas.microsoft.com/office/powerpoint/2010/main" val="34192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7" grpId="0"/>
      <p:bldP spid="18" grpId="0" animBg="1"/>
      <p:bldP spid="18" grpId="1" animBg="1"/>
      <p:bldP spid="21" grpId="0" animBg="1"/>
      <p:bldP spid="21" grpId="1" animBg="1"/>
      <p:bldP spid="22" grpId="0"/>
      <p:bldP spid="22" grpId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9" grpId="0" animBg="1"/>
      <p:bldP spid="29" grpId="1" animBg="1"/>
      <p:bldP spid="37" grpId="0" animBg="1"/>
      <p:bldP spid="37" grpId="1" animBg="1"/>
      <p:bldP spid="3" grpId="0" animBg="1"/>
      <p:bldP spid="9" grpId="0" animBg="1"/>
      <p:bldP spid="9" grpId="1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FB6DC-2105-1C03-7CFF-A09AD1A21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>
            <a:extLst>
              <a:ext uri="{FF2B5EF4-FFF2-40B4-BE49-F238E27FC236}">
                <a16:creationId xmlns:a16="http://schemas.microsoft.com/office/drawing/2014/main" id="{DC956CEC-41CE-DEC4-DD39-84C3787E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47" y="764704"/>
            <a:ext cx="5162907" cy="5564467"/>
          </a:xfrm>
          <a:prstGeom prst="rect">
            <a:avLst/>
          </a:prstGeom>
        </p:spPr>
      </p:pic>
      <p:sp>
        <p:nvSpPr>
          <p:cNvPr id="18434" name="Dia számának helye 1">
            <a:extLst>
              <a:ext uri="{FF2B5EF4-FFF2-40B4-BE49-F238E27FC236}">
                <a16:creationId xmlns:a16="http://schemas.microsoft.com/office/drawing/2014/main" id="{E2D24E02-CEE9-3921-0A70-DD59659F2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F43A2-631F-48D7-A711-4A3686C2952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4" name="Nyíl: jobbra mutató 3">
            <a:extLst>
              <a:ext uri="{FF2B5EF4-FFF2-40B4-BE49-F238E27FC236}">
                <a16:creationId xmlns:a16="http://schemas.microsoft.com/office/drawing/2014/main" id="{CFEC9AFC-4F0A-E3C9-BA29-02E90E436681}"/>
              </a:ext>
            </a:extLst>
          </p:cNvPr>
          <p:cNvSpPr/>
          <p:nvPr/>
        </p:nvSpPr>
        <p:spPr>
          <a:xfrm>
            <a:off x="4295800" y="2996952"/>
            <a:ext cx="720725" cy="3603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4">
            <a:extLst>
              <a:ext uri="{FF2B5EF4-FFF2-40B4-BE49-F238E27FC236}">
                <a16:creationId xmlns:a16="http://schemas.microsoft.com/office/drawing/2014/main" id="{E3581D51-6E4B-A41A-0302-53D6C1055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9" y="44624"/>
            <a:ext cx="25667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50"/>
                </a:solidFill>
              </a:rPr>
              <a:t>4.3.2 National accounting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5061F-1177-AFF5-8E6B-104970AD2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85" y="3269340"/>
            <a:ext cx="3681377" cy="162039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hu-HU" altLang="hu-HU" dirty="0"/>
              <a:t>Stock </a:t>
            </a:r>
            <a:r>
              <a:rPr lang="hu-HU" altLang="hu-HU" dirty="0" err="1"/>
              <a:t>type</a:t>
            </a:r>
            <a:r>
              <a:rPr lang="hu-HU" altLang="hu-HU" dirty="0"/>
              <a:t> </a:t>
            </a:r>
            <a:r>
              <a:rPr lang="hu-HU" altLang="hu-HU" dirty="0" err="1"/>
              <a:t>accounts</a:t>
            </a:r>
            <a:endParaRPr lang="hu-HU" altLang="hu-HU" sz="1400" dirty="0"/>
          </a:p>
          <a:p>
            <a:pPr algn="ctr"/>
            <a:r>
              <a:rPr lang="en-US" altLang="hu-HU" sz="1400" dirty="0"/>
              <a:t>Records the variation in the form of wealth </a:t>
            </a:r>
            <a:endParaRPr lang="hu-HU" altLang="hu-HU" sz="1400" dirty="0"/>
          </a:p>
          <a:p>
            <a:pPr algn="ctr"/>
            <a:r>
              <a:rPr lang="en-US" altLang="hu-HU" sz="1400" dirty="0"/>
              <a:t>already acquired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monetary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hu-HU" sz="1400" dirty="0"/>
          </a:p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sz="1400" dirty="0" err="1"/>
              <a:t>EAssets</a:t>
            </a:r>
            <a:r>
              <a:rPr lang="hu-HU" sz="1400" dirty="0"/>
              <a:t>                                   </a:t>
            </a:r>
            <a:r>
              <a:rPr lang="el-GR" sz="1400" dirty="0"/>
              <a:t>Δ</a:t>
            </a:r>
            <a:r>
              <a:rPr lang="hu-HU" sz="1400" dirty="0" err="1"/>
              <a:t>Liablities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dirty="0"/>
              <a:t>                                              </a:t>
            </a:r>
            <a:r>
              <a:rPr lang="hu-HU" altLang="hu-HU" sz="1400" dirty="0" err="1"/>
              <a:t>Balance</a:t>
            </a:r>
            <a:r>
              <a:rPr lang="hu-HU" altLang="hu-HU" sz="1400" dirty="0"/>
              <a:t>: </a:t>
            </a:r>
            <a:r>
              <a:rPr lang="el-GR" sz="1400" dirty="0"/>
              <a:t>Δ</a:t>
            </a:r>
            <a:r>
              <a:rPr lang="hu-HU" sz="1400" dirty="0" err="1"/>
              <a:t>EG</a:t>
            </a:r>
            <a:r>
              <a:rPr lang="hu-HU" altLang="hu-HU" sz="1400" baseline="-25000" dirty="0" err="1"/>
              <a:t>t</a:t>
            </a:r>
            <a:r>
              <a:rPr lang="hu-HU" altLang="hu-HU" sz="1400" dirty="0"/>
              <a:t> 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3408492-4418-577A-539E-2014E8932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404664"/>
            <a:ext cx="2641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Account of 1 </a:t>
            </a:r>
            <a:r>
              <a:rPr lang="hu-HU" altLang="hu-HU" sz="1400" dirty="0" err="1"/>
              <a:t>aggregated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agent</a:t>
            </a:r>
            <a:endParaRPr lang="hu-HU" altLang="hu-HU" sz="1400" dirty="0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B1AF68F9-EA31-8A2D-2C1B-21019B32073B}"/>
              </a:ext>
            </a:extLst>
          </p:cNvPr>
          <p:cNvSpPr/>
          <p:nvPr/>
        </p:nvSpPr>
        <p:spPr>
          <a:xfrm>
            <a:off x="8040216" y="1596618"/>
            <a:ext cx="1057424" cy="28803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1FB90F6-C266-0096-ECC7-678E4073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473" y="2189106"/>
            <a:ext cx="9097640" cy="2420994"/>
          </a:xfrm>
          <a:prstGeom prst="rect">
            <a:avLst/>
          </a:prstGeom>
        </p:spPr>
      </p:pic>
      <p:sp>
        <p:nvSpPr>
          <p:cNvPr id="13" name="Ellipszis 12">
            <a:extLst>
              <a:ext uri="{FF2B5EF4-FFF2-40B4-BE49-F238E27FC236}">
                <a16:creationId xmlns:a16="http://schemas.microsoft.com/office/drawing/2014/main" id="{75926653-50DC-A671-18E5-75C55D36828E}"/>
              </a:ext>
            </a:extLst>
          </p:cNvPr>
          <p:cNvSpPr/>
          <p:nvPr/>
        </p:nvSpPr>
        <p:spPr>
          <a:xfrm>
            <a:off x="8976320" y="4149080"/>
            <a:ext cx="2919594" cy="39229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6A3FF393-4D3A-00BF-95F0-27824AD4B9FB}"/>
              </a:ext>
            </a:extLst>
          </p:cNvPr>
          <p:cNvSpPr/>
          <p:nvPr/>
        </p:nvSpPr>
        <p:spPr>
          <a:xfrm>
            <a:off x="9987028" y="3151829"/>
            <a:ext cx="1057424" cy="288032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1B62D5-91E4-C364-B40B-746BC899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9" y="426150"/>
            <a:ext cx="3456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Recording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by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„</a:t>
            </a:r>
            <a:r>
              <a:rPr lang="hu-HU" altLang="hu-HU" sz="1600" b="1" dirty="0" err="1"/>
              <a:t>income</a:t>
            </a:r>
            <a:r>
              <a:rPr lang="hu-HU" altLang="hu-HU" sz="1600" b="1" dirty="0"/>
              <a:t> flow”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A82C7924-82AD-FE2E-1DE7-CA2AFEDCC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823" y="1124744"/>
            <a:ext cx="3744601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Production</a:t>
            </a:r>
            <a:r>
              <a:rPr lang="hu-HU" altLang="hu-HU" sz="1400" dirty="0"/>
              <a:t>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Generation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income</a:t>
            </a:r>
            <a:r>
              <a:rPr lang="hu-HU" altLang="hu-HU" sz="1400" dirty="0"/>
              <a:t>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Allocation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primary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income</a:t>
            </a:r>
            <a:r>
              <a:rPr lang="hu-HU" altLang="hu-HU" sz="1400" dirty="0"/>
              <a:t>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Secondary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distribution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income</a:t>
            </a:r>
            <a:r>
              <a:rPr lang="hu-HU" altLang="hu-HU" sz="1400" dirty="0"/>
              <a:t> account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Use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income</a:t>
            </a:r>
            <a:r>
              <a:rPr lang="hu-HU" altLang="hu-HU" sz="1400" dirty="0"/>
              <a:t> account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71DF2E0F-648B-EBC7-2A39-F9083848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5139189"/>
            <a:ext cx="4176464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Agent</a:t>
            </a:r>
            <a:r>
              <a:rPr lang="hu-HU" altLang="hu-HU" sz="1400" dirty="0"/>
              <a:t>= </a:t>
            </a:r>
            <a:r>
              <a:rPr lang="hu-HU" altLang="hu-HU" sz="1400" b="1" dirty="0">
                <a:solidFill>
                  <a:srgbClr val="0000FF"/>
                </a:solidFill>
              </a:rPr>
              <a:t>sector</a:t>
            </a:r>
            <a:r>
              <a:rPr lang="hu-HU" altLang="hu-HU" sz="1400" dirty="0"/>
              <a:t> (</a:t>
            </a:r>
            <a:r>
              <a:rPr lang="hu-HU" altLang="hu-HU" sz="1400" dirty="0" err="1"/>
              <a:t>activity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as</a:t>
            </a:r>
            <a:r>
              <a:rPr lang="hu-HU" altLang="hu-HU" sz="1400" dirty="0"/>
              <a:t> main </a:t>
            </a:r>
            <a:r>
              <a:rPr lang="hu-HU" altLang="hu-HU" sz="1400" dirty="0" err="1"/>
              <a:t>profile</a:t>
            </a:r>
            <a:r>
              <a:rPr lang="hu-HU" altLang="hu-HU" sz="1400" dirty="0"/>
              <a:t>): H</a:t>
            </a:r>
            <a:r>
              <a:rPr lang="hu-HU" sz="1400" dirty="0"/>
              <a:t>ousehold, Financial </a:t>
            </a:r>
            <a:r>
              <a:rPr lang="hu-HU" sz="1400" dirty="0" err="1"/>
              <a:t>corporations</a:t>
            </a:r>
            <a:r>
              <a:rPr lang="hu-HU" sz="1400" dirty="0"/>
              <a:t>, Non-</a:t>
            </a:r>
            <a:r>
              <a:rPr lang="hu-HU" sz="1400" dirty="0" err="1"/>
              <a:t>financial</a:t>
            </a:r>
            <a:r>
              <a:rPr lang="hu-HU" sz="1400" dirty="0"/>
              <a:t> </a:t>
            </a:r>
            <a:r>
              <a:rPr lang="hu-HU" sz="1400" dirty="0" err="1"/>
              <a:t>corporations</a:t>
            </a:r>
            <a:r>
              <a:rPr lang="hu-HU" sz="1400" dirty="0"/>
              <a:t>, General </a:t>
            </a:r>
            <a:r>
              <a:rPr lang="hu-HU" sz="1400" dirty="0" err="1"/>
              <a:t>governement</a:t>
            </a:r>
            <a:r>
              <a:rPr lang="hu-HU" sz="1400" dirty="0"/>
              <a:t>, </a:t>
            </a:r>
            <a:r>
              <a:rPr lang="hu-HU" sz="1200" i="1" dirty="0"/>
              <a:t>etc.</a:t>
            </a:r>
            <a:endParaRPr lang="hu-HU" altLang="hu-HU" sz="1200" i="1" dirty="0"/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B92A5DE0-9E71-3768-C3EC-E97B4F0D1CCB}"/>
              </a:ext>
            </a:extLst>
          </p:cNvPr>
          <p:cNvCxnSpPr/>
          <p:nvPr/>
        </p:nvCxnSpPr>
        <p:spPr>
          <a:xfrm flipH="1">
            <a:off x="3359696" y="681665"/>
            <a:ext cx="4494658" cy="440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7">
            <a:extLst>
              <a:ext uri="{FF2B5EF4-FFF2-40B4-BE49-F238E27FC236}">
                <a16:creationId xmlns:a16="http://schemas.microsoft.com/office/drawing/2014/main" id="{332BA97E-8DF8-ED10-E95A-735E14E9B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87" y="1502204"/>
            <a:ext cx="3681377" cy="162039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b="1" dirty="0"/>
              <a:t>Flow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Records changes in wealth resulting from </a:t>
            </a:r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the activity of the agent in monetary 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hu-HU" altLang="hu-HU" sz="1400" dirty="0" err="1">
                <a:cs typeface="Times New Roman" panose="02020603050405020304" pitchFamily="18" charset="0"/>
              </a:rPr>
              <a:t>decreases</a:t>
            </a:r>
            <a:r>
              <a:rPr lang="hu-HU" altLang="hu-HU" sz="1400" dirty="0">
                <a:cs typeface="Times New Roman" panose="02020603050405020304" pitchFamily="18" charset="0"/>
              </a:rPr>
              <a:t>                          </a:t>
            </a:r>
            <a:r>
              <a:rPr lang="hu-HU" altLang="hu-HU" sz="1400" dirty="0" err="1">
                <a:cs typeface="Times New Roman" panose="02020603050405020304" pitchFamily="18" charset="0"/>
              </a:rPr>
              <a:t>increases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b="1" i="1" dirty="0" err="1"/>
              <a:t>balance</a:t>
            </a:r>
            <a:r>
              <a:rPr lang="hu-HU" altLang="hu-HU" sz="1400" b="1" i="1" dirty="0"/>
              <a:t>:</a:t>
            </a:r>
          </a:p>
          <a:p>
            <a:pPr eaLnBrk="1" hangingPunct="1">
              <a:defRPr/>
            </a:pPr>
            <a:endParaRPr lang="hu-HU" altLang="hu-HU" sz="1400" b="1" i="1" dirty="0"/>
          </a:p>
        </p:txBody>
      </p:sp>
    </p:spTree>
    <p:extLst>
      <p:ext uri="{BB962C8B-B14F-4D97-AF65-F5344CB8AC3E}">
        <p14:creationId xmlns:p14="http://schemas.microsoft.com/office/powerpoint/2010/main" val="4461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3" grpId="0" animBg="1"/>
      <p:bldP spid="14" grpId="0" animBg="1"/>
      <p:bldP spid="3" grpId="0"/>
      <p:bldP spid="2" grpId="0" animBg="1"/>
      <p:bldP spid="2" grpId="1" animBg="1"/>
      <p:bldP spid="15" grpId="0" animBg="1"/>
      <p:bldP spid="15" grpId="1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71F1929-A367-D3FD-36D3-16B749F2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8</a:t>
            </a:fld>
            <a:endParaRPr lang="hu-HU" alt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202FB70-B6A5-F44D-B4D9-F8A4C661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136525"/>
            <a:ext cx="67389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 err="1"/>
              <a:t>Example</a:t>
            </a:r>
            <a:r>
              <a:rPr lang="hu-HU" altLang="hu-HU" sz="1400" b="1" dirty="0"/>
              <a:t>: A </a:t>
            </a:r>
            <a:r>
              <a:rPr lang="hu-HU" altLang="hu-HU" sz="1400" b="1" dirty="0" err="1"/>
              <a:t>firm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sells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for</a:t>
            </a:r>
            <a:r>
              <a:rPr lang="hu-HU" altLang="hu-HU" sz="1400" b="1" dirty="0"/>
              <a:t> 100HUF </a:t>
            </a:r>
            <a:r>
              <a:rPr lang="hu-HU" altLang="hu-HU" sz="1400" b="1" dirty="0" err="1"/>
              <a:t>to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households</a:t>
            </a:r>
            <a:r>
              <a:rPr lang="hu-HU" altLang="hu-HU" sz="1400" b="1" dirty="0"/>
              <a:t> a </a:t>
            </a:r>
            <a:r>
              <a:rPr lang="hu-HU" altLang="hu-HU" sz="1400" b="1" dirty="0" err="1"/>
              <a:t>table</a:t>
            </a:r>
            <a:r>
              <a:rPr lang="hu-HU" altLang="hu-HU" sz="1400" b="1" dirty="0"/>
              <a:t>, </a:t>
            </a:r>
            <a:r>
              <a:rPr lang="hu-HU" altLang="hu-HU" sz="1400" b="1" dirty="0" err="1"/>
              <a:t>that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costs</a:t>
            </a:r>
            <a:r>
              <a:rPr lang="hu-HU" altLang="hu-HU" sz="1400" b="1" dirty="0"/>
              <a:t> 80HUF: 45HUF </a:t>
            </a:r>
            <a:r>
              <a:rPr lang="hu-HU" altLang="hu-HU" sz="1400" b="1" dirty="0" err="1"/>
              <a:t>buys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woodfrom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another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firm</a:t>
            </a:r>
            <a:r>
              <a:rPr lang="hu-HU" altLang="hu-HU" sz="1400" b="1" dirty="0"/>
              <a:t> and </a:t>
            </a:r>
            <a:r>
              <a:rPr lang="hu-HU" altLang="hu-HU" sz="1400" b="1" dirty="0" err="1"/>
              <a:t>pays</a:t>
            </a:r>
            <a:r>
              <a:rPr lang="hu-HU" altLang="hu-HU" sz="1400" b="1" dirty="0"/>
              <a:t> 35HUF </a:t>
            </a:r>
            <a:r>
              <a:rPr lang="hu-HU" altLang="hu-HU" sz="1400" b="1" dirty="0" err="1"/>
              <a:t>wage</a:t>
            </a:r>
            <a:r>
              <a:rPr lang="hu-HU" altLang="hu-HU" sz="1400" b="1" dirty="0"/>
              <a:t>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06E426BA-BE8B-448E-8E10-B91FC7B9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8" y="476672"/>
            <a:ext cx="50798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Income</a:t>
            </a:r>
            <a:r>
              <a:rPr lang="hu-HU" altLang="hu-HU" sz="1600" b="1" dirty="0"/>
              <a:t> </a:t>
            </a:r>
            <a:r>
              <a:rPr lang="hu-HU" altLang="hu-HU" sz="1600" dirty="0" err="1"/>
              <a:t>side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recording</a:t>
            </a:r>
            <a:endParaRPr lang="hu-HU" altLang="hu-HU" sz="16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400" dirty="0"/>
              <a:t>1HUF of expenditure is at the same time 1HUF of income: the double-entry bookkeeping is valid for two agents together.</a:t>
            </a:r>
            <a:endParaRPr lang="hu-HU" altLang="hu-HU" sz="1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FF2C023-7200-1498-9C73-8AC7CD9D2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9" y="44624"/>
            <a:ext cx="26244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50"/>
                </a:solidFill>
              </a:rPr>
              <a:t>4.3.2. National accounting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0B76BFA-4B77-27AF-A084-D0C9DE16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1412776"/>
            <a:ext cx="5763015" cy="2451075"/>
          </a:xfrm>
          <a:prstGeom prst="rect">
            <a:avLst/>
          </a:prstGeom>
        </p:spPr>
      </p:pic>
      <p:sp>
        <p:nvSpPr>
          <p:cNvPr id="8" name="Szövegdoboz 8">
            <a:extLst>
              <a:ext uri="{FF2B5EF4-FFF2-40B4-BE49-F238E27FC236}">
                <a16:creationId xmlns:a16="http://schemas.microsoft.com/office/drawing/2014/main" id="{A318AF26-D046-9FFB-34C1-5DAC2C82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080" y="1268760"/>
            <a:ext cx="427392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3.Households </a:t>
            </a:r>
            <a:r>
              <a:rPr lang="hu-HU" altLang="hu-HU" sz="1400" dirty="0" err="1"/>
              <a:t>purchase</a:t>
            </a:r>
            <a:r>
              <a:rPr lang="hu-HU" altLang="hu-HU" sz="1400" dirty="0"/>
              <a:t>: </a:t>
            </a:r>
            <a:r>
              <a:rPr lang="hu-HU" altLang="hu-HU" sz="1400" dirty="0" err="1"/>
              <a:t>Consumption</a:t>
            </a:r>
            <a:r>
              <a:rPr lang="hu-HU" altLang="hu-HU" sz="1400" dirty="0"/>
              <a:t> C 100HUF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207BDB7-1AFE-0EB0-D100-45E9CC79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2476123"/>
            <a:ext cx="97013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3.100Ft C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0B12BA8-896D-F6BD-223F-90BFB6AB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377" y="2491723"/>
            <a:ext cx="97013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3.100Ft C</a:t>
            </a:r>
          </a:p>
        </p:txBody>
      </p:sp>
      <p:sp>
        <p:nvSpPr>
          <p:cNvPr id="12" name="Szövegdoboz 8">
            <a:extLst>
              <a:ext uri="{FF2B5EF4-FFF2-40B4-BE49-F238E27FC236}">
                <a16:creationId xmlns:a16="http://schemas.microsoft.com/office/drawing/2014/main" id="{37965992-37D7-900B-883E-CC67EE8A0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072" y="836712"/>
            <a:ext cx="436369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1.Buying </a:t>
            </a:r>
            <a:r>
              <a:rPr lang="hu-HU" altLang="hu-HU" sz="1400" dirty="0" err="1"/>
              <a:t>wood</a:t>
            </a:r>
            <a:r>
              <a:rPr lang="hu-HU" altLang="hu-HU" sz="1400" dirty="0"/>
              <a:t>: </a:t>
            </a:r>
            <a:r>
              <a:rPr lang="hu-HU" altLang="hu-HU" sz="1400" dirty="0" err="1"/>
              <a:t>Intermediate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consumption</a:t>
            </a:r>
            <a:r>
              <a:rPr lang="hu-HU" altLang="hu-HU" sz="1400" dirty="0"/>
              <a:t> CI 45HUF</a:t>
            </a:r>
          </a:p>
        </p:txBody>
      </p:sp>
      <p:sp>
        <p:nvSpPr>
          <p:cNvPr id="13" name="Szövegdoboz 8">
            <a:extLst>
              <a:ext uri="{FF2B5EF4-FFF2-40B4-BE49-F238E27FC236}">
                <a16:creationId xmlns:a16="http://schemas.microsoft.com/office/drawing/2014/main" id="{1AD9B920-DAE1-DC79-A49C-794140344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2162464"/>
            <a:ext cx="92044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1.45Ft CI</a:t>
            </a:r>
          </a:p>
        </p:txBody>
      </p:sp>
      <p:sp>
        <p:nvSpPr>
          <p:cNvPr id="14" name="Szövegdoboz 8">
            <a:extLst>
              <a:ext uri="{FF2B5EF4-FFF2-40B4-BE49-F238E27FC236}">
                <a16:creationId xmlns:a16="http://schemas.microsoft.com/office/drawing/2014/main" id="{CB55A682-D1DB-3C35-FBA4-3862A406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222" y="2162464"/>
            <a:ext cx="92044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1.45Ft CI</a:t>
            </a:r>
          </a:p>
        </p:txBody>
      </p:sp>
      <p:sp>
        <p:nvSpPr>
          <p:cNvPr id="15" name="Szövegdoboz 8">
            <a:extLst>
              <a:ext uri="{FF2B5EF4-FFF2-40B4-BE49-F238E27FC236}">
                <a16:creationId xmlns:a16="http://schemas.microsoft.com/office/drawing/2014/main" id="{9451F485-07CB-426A-8FDD-35377ABC3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052" y="1052736"/>
            <a:ext cx="2417393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2.Wage </a:t>
            </a:r>
            <a:r>
              <a:rPr lang="hu-HU" altLang="hu-HU" sz="1400" dirty="0" err="1"/>
              <a:t>payment</a:t>
            </a:r>
            <a:r>
              <a:rPr lang="hu-HU" altLang="hu-HU" sz="1400" dirty="0"/>
              <a:t> W 35HUF</a:t>
            </a:r>
          </a:p>
        </p:txBody>
      </p:sp>
      <p:sp>
        <p:nvSpPr>
          <p:cNvPr id="16" name="Szövegdoboz 8">
            <a:extLst>
              <a:ext uri="{FF2B5EF4-FFF2-40B4-BE49-F238E27FC236}">
                <a16:creationId xmlns:a16="http://schemas.microsoft.com/office/drawing/2014/main" id="{51FF3499-2F36-8AD8-405B-B1B1DF57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856" y="2848272"/>
            <a:ext cx="96051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2. 35Ft W</a:t>
            </a:r>
          </a:p>
        </p:txBody>
      </p:sp>
      <p:sp>
        <p:nvSpPr>
          <p:cNvPr id="17" name="Szövegdoboz 8">
            <a:extLst>
              <a:ext uri="{FF2B5EF4-FFF2-40B4-BE49-F238E27FC236}">
                <a16:creationId xmlns:a16="http://schemas.microsoft.com/office/drawing/2014/main" id="{09380C61-EA1B-97F2-7C7A-1A425B99A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65" y="2799500"/>
            <a:ext cx="96051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dirty="0"/>
              <a:t>2. 35Ft W</a:t>
            </a:r>
          </a:p>
        </p:txBody>
      </p:sp>
      <p:sp>
        <p:nvSpPr>
          <p:cNvPr id="18" name="Szövegdoboz 8">
            <a:extLst>
              <a:ext uri="{FF2B5EF4-FFF2-40B4-BE49-F238E27FC236}">
                <a16:creationId xmlns:a16="http://schemas.microsoft.com/office/drawing/2014/main" id="{F715C2C5-B5C0-059C-AAC1-D83A0B45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3348281"/>
            <a:ext cx="5820204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Notions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have</a:t>
            </a:r>
            <a:r>
              <a:rPr lang="hu-HU" altLang="hu-HU" sz="1600" dirty="0"/>
              <a:t> in accounting </a:t>
            </a:r>
            <a:r>
              <a:rPr lang="hu-HU" altLang="hu-HU" sz="1600" dirty="0" err="1"/>
              <a:t>framework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monetary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analysis</a:t>
            </a:r>
            <a:r>
              <a:rPr lang="hu-HU" altLang="hu-HU" sz="1600" dirty="0"/>
              <a:t>)?</a:t>
            </a:r>
          </a:p>
        </p:txBody>
      </p:sp>
      <p:sp>
        <p:nvSpPr>
          <p:cNvPr id="19" name="Szövegdoboz 8">
            <a:extLst>
              <a:ext uri="{FF2B5EF4-FFF2-40B4-BE49-F238E27FC236}">
                <a16:creationId xmlns:a16="http://schemas.microsoft.com/office/drawing/2014/main" id="{905E8DCE-1AD4-CA45-321A-CC064993C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536" y="3841303"/>
            <a:ext cx="2391424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NO COMMODITY SPACE!!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079DAABD-9BB7-8829-F512-6E8E41E1FED7}"/>
              </a:ext>
            </a:extLst>
          </p:cNvPr>
          <p:cNvSpPr txBox="1"/>
          <p:nvPr/>
        </p:nvSpPr>
        <p:spPr>
          <a:xfrm>
            <a:off x="47328" y="4316903"/>
            <a:ext cx="6336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800" dirty="0" err="1"/>
              <a:t>Who</a:t>
            </a:r>
            <a:r>
              <a:rPr lang="hu-HU" altLang="hu-HU" sz="1800" dirty="0"/>
              <a:t> </a:t>
            </a:r>
            <a:r>
              <a:rPr lang="hu-HU" altLang="hu-HU" sz="1800" dirty="0" err="1"/>
              <a:t>pays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to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whom</a:t>
            </a:r>
            <a:endParaRPr lang="hu-HU" altLang="hu-HU" sz="1800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800" dirty="0" err="1"/>
              <a:t>Changes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social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</a:t>
            </a:r>
            <a:r>
              <a:rPr lang="hu-HU" altLang="hu-HU" sz="1800" dirty="0" err="1"/>
              <a:t>or</a:t>
            </a:r>
            <a:r>
              <a:rPr lang="hu-HU" altLang="hu-HU" sz="1800" dirty="0"/>
              <a:t> </a:t>
            </a:r>
            <a:r>
              <a:rPr lang="hu-HU" altLang="hu-HU" sz="1800" dirty="0" err="1"/>
              <a:t>not</a:t>
            </a:r>
            <a:r>
              <a:rPr lang="hu-HU" altLang="hu-HU" sz="1800" dirty="0"/>
              <a:t> (</a:t>
            </a:r>
            <a:r>
              <a:rPr lang="hu-HU" altLang="hu-HU" sz="1800" dirty="0" err="1"/>
              <a:t>change</a:t>
            </a:r>
            <a:r>
              <a:rPr lang="hu-HU" altLang="hu-HU" sz="1800" dirty="0"/>
              <a:t> in </a:t>
            </a:r>
            <a:r>
              <a:rPr lang="hu-HU" altLang="hu-HU" sz="1800" dirty="0" err="1"/>
              <a:t>real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assets</a:t>
            </a:r>
            <a:r>
              <a:rPr lang="hu-HU" altLang="hu-HU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altLang="hu-HU" sz="1800" dirty="0">
                <a:solidFill>
                  <a:srgbClr val="0000FF"/>
                </a:solidFill>
              </a:rPr>
              <a:t>cost</a:t>
            </a:r>
            <a:r>
              <a:rPr lang="hu-HU" altLang="hu-HU" dirty="0"/>
              <a:t> </a:t>
            </a:r>
            <a:r>
              <a:rPr lang="hu-HU" altLang="hu-HU" dirty="0" err="1"/>
              <a:t>expenditure</a:t>
            </a:r>
            <a:r>
              <a:rPr lang="hu-HU" altLang="hu-HU" dirty="0"/>
              <a:t> </a:t>
            </a:r>
            <a:r>
              <a:rPr lang="hu-HU" altLang="hu-HU" dirty="0" err="1"/>
              <a:t>to</a:t>
            </a:r>
            <a:r>
              <a:rPr lang="hu-HU" altLang="hu-HU" dirty="0"/>
              <a:t> </a:t>
            </a:r>
            <a:r>
              <a:rPr lang="hu-HU" altLang="hu-HU" dirty="0" err="1"/>
              <a:t>execute</a:t>
            </a:r>
            <a:r>
              <a:rPr lang="hu-HU" altLang="hu-HU" dirty="0"/>
              <a:t> a </a:t>
            </a:r>
            <a:r>
              <a:rPr lang="hu-HU" altLang="hu-HU" dirty="0" err="1"/>
              <a:t>chrematistic</a:t>
            </a:r>
            <a:r>
              <a:rPr lang="hu-HU" altLang="hu-HU" dirty="0"/>
              <a:t> (business) </a:t>
            </a:r>
            <a:r>
              <a:rPr lang="hu-HU" altLang="hu-HU" dirty="0" err="1"/>
              <a:t>plan</a:t>
            </a:r>
            <a:r>
              <a:rPr lang="hu-HU" altLang="hu-HU" dirty="0"/>
              <a:t> / non cost</a:t>
            </a:r>
            <a:endParaRPr lang="hu-HU" altLang="hu-HU" sz="18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63AE131-0D4D-1E10-013E-8D253349C8C8}"/>
              </a:ext>
            </a:extLst>
          </p:cNvPr>
          <p:cNvSpPr txBox="1"/>
          <p:nvPr/>
        </p:nvSpPr>
        <p:spPr>
          <a:xfrm>
            <a:off x="6613182" y="2967335"/>
            <a:ext cx="5531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CI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totally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hu-HU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</a:t>
            </a:r>
            <a:r>
              <a:rPr lang="hu-HU" dirty="0">
                <a:latin typeface="Times New Roman" panose="02020603050405020304" pitchFamily="18" charset="0"/>
              </a:rPr>
              <a:t>: </a:t>
            </a:r>
            <a:r>
              <a:rPr lang="hu-HU" dirty="0" err="1">
                <a:latin typeface="Times New Roman" panose="02020603050405020304" pitchFamily="18" charset="0"/>
              </a:rPr>
              <a:t>satisfaction</a:t>
            </a:r>
            <a:r>
              <a:rPr lang="hu-HU" dirty="0">
                <a:latin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</a:rPr>
              <a:t>need</a:t>
            </a:r>
            <a:r>
              <a:rPr lang="hu-HU" dirty="0">
                <a:latin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</a:rPr>
              <a:t>with</a:t>
            </a:r>
            <a:r>
              <a:rPr lang="hu-HU" dirty="0">
                <a:latin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</a:rPr>
              <a:t>goods</a:t>
            </a:r>
            <a:endParaRPr lang="hu-HU" dirty="0"/>
          </a:p>
        </p:txBody>
      </p:sp>
      <p:sp>
        <p:nvSpPr>
          <p:cNvPr id="26" name="Szövegdoboz 8">
            <a:extLst>
              <a:ext uri="{FF2B5EF4-FFF2-40B4-BE49-F238E27FC236}">
                <a16:creationId xmlns:a16="http://schemas.microsoft.com/office/drawing/2014/main" id="{F3907FF4-7A67-EBBA-9C37-80F803157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717" y="2623069"/>
            <a:ext cx="3506922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NOTIONS DEFINED IN VALUE THEORY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3C7C2B08-FBAB-2748-A157-848D82B1DE09}"/>
              </a:ext>
            </a:extLst>
          </p:cNvPr>
          <p:cNvSpPr txBox="1"/>
          <p:nvPr/>
        </p:nvSpPr>
        <p:spPr>
          <a:xfrm>
            <a:off x="695762" y="5901079"/>
            <a:ext cx="4032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400" b="1" dirty="0" err="1"/>
              <a:t>We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should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define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these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notions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differently</a:t>
            </a:r>
            <a:r>
              <a:rPr lang="hu-HU" altLang="hu-HU" sz="1400" b="1" dirty="0"/>
              <a:t>…</a:t>
            </a:r>
            <a:endParaRPr lang="hu-HU" altLang="hu-HU" sz="1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F64C296-E3FD-121B-CC1A-69320E931966}"/>
              </a:ext>
            </a:extLst>
          </p:cNvPr>
          <p:cNvSpPr txBox="1"/>
          <p:nvPr/>
        </p:nvSpPr>
        <p:spPr>
          <a:xfrm>
            <a:off x="3503712" y="1444208"/>
            <a:ext cx="2219804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dirty="0" err="1"/>
              <a:t>Households</a:t>
            </a:r>
            <a:endParaRPr lang="hu-HU" altLang="hu-HU" dirty="0"/>
          </a:p>
          <a:p>
            <a:pPr algn="ctr" eaLnBrk="1" hangingPunct="1"/>
            <a:r>
              <a:rPr lang="hu-HU" altLang="hu-HU" dirty="0"/>
              <a:t>- Flow </a:t>
            </a:r>
            <a:r>
              <a:rPr lang="hu-HU" altLang="hu-HU" dirty="0" err="1"/>
              <a:t>accounts</a:t>
            </a:r>
            <a:r>
              <a:rPr lang="hu-HU" altLang="hu-HU" dirty="0"/>
              <a:t> +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00EC089-AF8A-2921-9F1C-9FA7CDB28EB5}"/>
              </a:ext>
            </a:extLst>
          </p:cNvPr>
          <p:cNvSpPr txBox="1"/>
          <p:nvPr/>
        </p:nvSpPr>
        <p:spPr>
          <a:xfrm>
            <a:off x="263352" y="1432547"/>
            <a:ext cx="2059568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dirty="0" err="1"/>
              <a:t>Firms</a:t>
            </a:r>
            <a:endParaRPr lang="hu-HU" altLang="hu-HU" dirty="0"/>
          </a:p>
          <a:p>
            <a:pPr algn="ctr" eaLnBrk="1" hangingPunct="1"/>
            <a:r>
              <a:rPr lang="hu-HU" altLang="hu-HU" dirty="0"/>
              <a:t>- Flow </a:t>
            </a:r>
            <a:r>
              <a:rPr lang="hu-HU" altLang="hu-HU" dirty="0" err="1"/>
              <a:t>accounts</a:t>
            </a:r>
            <a:r>
              <a:rPr lang="hu-HU" altLang="hu-HU" dirty="0"/>
              <a:t> +</a:t>
            </a:r>
          </a:p>
        </p:txBody>
      </p:sp>
    </p:spTree>
    <p:extLst>
      <p:ext uri="{BB962C8B-B14F-4D97-AF65-F5344CB8AC3E}">
        <p14:creationId xmlns:p14="http://schemas.microsoft.com/office/powerpoint/2010/main" val="42880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6" grpId="0" animBg="1"/>
      <p:bldP spid="45" grpId="0"/>
      <p:bldP spid="6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A987912-F94D-3550-1458-994E68B7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9</a:t>
            </a:fld>
            <a:endParaRPr lang="hu-HU" alt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D7DDD65-9781-1C1D-AE24-CB1EB956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42" y="425049"/>
            <a:ext cx="27506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Income</a:t>
            </a:r>
            <a:r>
              <a:rPr lang="hu-HU" altLang="hu-HU" sz="1600" b="1" dirty="0"/>
              <a:t> </a:t>
            </a:r>
            <a:r>
              <a:rPr lang="hu-HU" altLang="hu-HU" sz="1600" dirty="0" err="1"/>
              <a:t>side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recording</a:t>
            </a:r>
            <a:endParaRPr lang="hu-HU" alt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1DF65DE-C733-8019-4C42-8F8A01556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09" y="44624"/>
            <a:ext cx="32287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50"/>
                </a:solidFill>
              </a:rPr>
              <a:t>4.3.2 National accounting: </a:t>
            </a:r>
            <a:r>
              <a:rPr lang="hu-HU" altLang="hu-HU" sz="1600" dirty="0"/>
              <a:t>a </a:t>
            </a:r>
            <a:r>
              <a:rPr lang="hu-HU" altLang="hu-HU" sz="1600" dirty="0" err="1"/>
              <a:t>mule</a:t>
            </a:r>
            <a:endParaRPr lang="hu-HU" altLang="hu-HU" sz="16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06D777-C48A-3238-7DD2-FAA5C7CA507A}"/>
              </a:ext>
            </a:extLst>
          </p:cNvPr>
          <p:cNvSpPr txBox="1"/>
          <p:nvPr/>
        </p:nvSpPr>
        <p:spPr>
          <a:xfrm>
            <a:off x="6416597" y="451093"/>
            <a:ext cx="530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side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use-ressource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balance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recording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hu-HU" dirty="0"/>
          </a:p>
        </p:txBody>
      </p:sp>
      <p:sp>
        <p:nvSpPr>
          <p:cNvPr id="6" name="Szövegdoboz 8">
            <a:extLst>
              <a:ext uri="{FF2B5EF4-FFF2-40B4-BE49-F238E27FC236}">
                <a16:creationId xmlns:a16="http://schemas.microsoft.com/office/drawing/2014/main" id="{E64D2F05-E89B-8882-4E3F-8820EF9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506" y="132191"/>
            <a:ext cx="4063356" cy="30777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/>
              <a:t>NOTIONS DEFINED IN VALUE THEORY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25F64F2-ECDF-3E5B-ADF2-408D13D9335E}"/>
              </a:ext>
            </a:extLst>
          </p:cNvPr>
          <p:cNvSpPr txBox="1"/>
          <p:nvPr/>
        </p:nvSpPr>
        <p:spPr>
          <a:xfrm>
            <a:off x="8501245" y="1691516"/>
            <a:ext cx="14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P= CI+C+I</a:t>
            </a:r>
            <a:endParaRPr lang="hu-HU" altLang="hu-HU" sz="1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6A5ADC9-6225-EF94-441B-BB19A6C877A6}"/>
              </a:ext>
            </a:extLst>
          </p:cNvPr>
          <p:cNvSpPr txBox="1"/>
          <p:nvPr/>
        </p:nvSpPr>
        <p:spPr>
          <a:xfrm>
            <a:off x="7166552" y="2134597"/>
            <a:ext cx="4755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</a:t>
            </a:r>
            <a:r>
              <a:rPr lang="hu-HU" dirty="0">
                <a:latin typeface="Times New Roman" panose="02020603050405020304" pitchFamily="18" charset="0"/>
              </a:rPr>
              <a:t>: </a:t>
            </a:r>
            <a:r>
              <a:rPr lang="hu-HU" dirty="0" err="1">
                <a:latin typeface="Times New Roman" panose="02020603050405020304" pitchFamily="18" charset="0"/>
              </a:rPr>
              <a:t>purchase</a:t>
            </a:r>
            <a:r>
              <a:rPr lang="hu-HU" dirty="0">
                <a:latin typeface="Times New Roman" panose="02020603050405020304" pitchFamily="18" charset="0"/>
              </a:rPr>
              <a:t> of </a:t>
            </a:r>
            <a:r>
              <a:rPr lang="hu-HU" dirty="0" err="1">
                <a:latin typeface="Times New Roman" panose="02020603050405020304" pitchFamily="18" charset="0"/>
              </a:rPr>
              <a:t>capital</a:t>
            </a:r>
            <a:r>
              <a:rPr lang="hu-HU" dirty="0">
                <a:latin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capital</a:t>
            </a:r>
            <a:r>
              <a:rPr lang="hu-HU" dirty="0">
                <a:latin typeface="Times New Roman" panose="02020603050405020304" pitchFamily="18" charset="0"/>
              </a:rPr>
              <a:t> …</a:t>
            </a:r>
          </a:p>
          <a:p>
            <a:r>
              <a:rPr lang="hu-HU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hu-HU" dirty="0">
                <a:latin typeface="Times New Roman" panose="02020603050405020304" pitchFamily="18" charset="0"/>
              </a:rPr>
              <a:t>: </a:t>
            </a:r>
            <a:r>
              <a:rPr lang="hu-HU" dirty="0" err="1">
                <a:latin typeface="Times New Roman" panose="02020603050405020304" pitchFamily="18" charset="0"/>
              </a:rPr>
              <a:t>outptu</a:t>
            </a:r>
            <a:r>
              <a:rPr lang="hu-HU" dirty="0">
                <a:latin typeface="Times New Roman" panose="02020603050405020304" pitchFamily="18" charset="0"/>
              </a:rPr>
              <a:t>/</a:t>
            </a:r>
            <a:r>
              <a:rPr lang="hu-HU" dirty="0" err="1">
                <a:latin typeface="Times New Roman" panose="02020603050405020304" pitchFamily="18" charset="0"/>
              </a:rPr>
              <a:t>production</a:t>
            </a:r>
            <a:r>
              <a:rPr lang="hu-HU" dirty="0">
                <a:latin typeface="Times New Roman" panose="02020603050405020304" pitchFamily="18" charset="0"/>
              </a:rPr>
              <a:t> (market/non market)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500D985-F04E-84A0-A557-D480A368FBD3}"/>
              </a:ext>
            </a:extLst>
          </p:cNvPr>
          <p:cNvSpPr txBox="1"/>
          <p:nvPr/>
        </p:nvSpPr>
        <p:spPr>
          <a:xfrm>
            <a:off x="8224688" y="3059668"/>
            <a:ext cx="2047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00FF"/>
                </a:solidFill>
              </a:rPr>
              <a:t>GDP</a:t>
            </a:r>
            <a:r>
              <a:rPr lang="hu-HU" altLang="hu-HU" sz="1800" b="1" dirty="0"/>
              <a:t>=P-CI=C+I</a:t>
            </a:r>
            <a:endParaRPr lang="hu-HU" altLang="hu-HU" sz="140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407C2D5-1FBC-59D1-0D10-9F4D98F8CDCF}"/>
              </a:ext>
            </a:extLst>
          </p:cNvPr>
          <p:cNvSpPr txBox="1"/>
          <p:nvPr/>
        </p:nvSpPr>
        <p:spPr>
          <a:xfrm>
            <a:off x="6600056" y="3430741"/>
            <a:ext cx="5591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GDP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 value of the surplus 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hu-H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produced by the residents of a country at market prices during the year 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total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added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market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4665C94-4DDC-2F10-59C1-EC06C86A5522}"/>
              </a:ext>
            </a:extLst>
          </p:cNvPr>
          <p:cNvSpPr txBox="1"/>
          <p:nvPr/>
        </p:nvSpPr>
        <p:spPr>
          <a:xfrm>
            <a:off x="102968" y="6012577"/>
            <a:ext cx="11612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b="1" dirty="0">
                <a:latin typeface="Times New Roman" panose="02020603050405020304" pitchFamily="18" charset="0"/>
              </a:rPr>
              <a:t>I</a:t>
            </a:r>
            <a:r>
              <a:rPr lang="hu-HU" sz="1600" dirty="0">
                <a:latin typeface="Times New Roman" panose="02020603050405020304" pitchFamily="18" charset="0"/>
              </a:rPr>
              <a:t>: … / </a:t>
            </a:r>
            <a:r>
              <a:rPr lang="hu-HU" sz="1600" dirty="0" err="1">
                <a:latin typeface="Times New Roman" panose="02020603050405020304" pitchFamily="18" charset="0"/>
              </a:rPr>
              <a:t>expenditure</a:t>
            </a:r>
            <a:r>
              <a:rPr lang="hu-HU" sz="1600" dirty="0">
                <a:latin typeface="Times New Roman" panose="02020603050405020304" pitchFamily="18" charset="0"/>
              </a:rPr>
              <a:t> in </a:t>
            </a:r>
            <a:r>
              <a:rPr lang="hu-HU" sz="1600" dirty="0" err="1">
                <a:latin typeface="Times New Roman" panose="02020603050405020304" pitchFamily="18" charset="0"/>
              </a:rPr>
              <a:t>period</a:t>
            </a:r>
            <a:r>
              <a:rPr lang="hu-HU" sz="1600" dirty="0">
                <a:latin typeface="Times New Roman" panose="02020603050405020304" pitchFamily="18" charset="0"/>
              </a:rPr>
              <a:t> t </a:t>
            </a:r>
            <a:r>
              <a:rPr lang="hu-HU" sz="1600" dirty="0" err="1">
                <a:latin typeface="Times New Roman" panose="02020603050405020304" pitchFamily="18" charset="0"/>
              </a:rPr>
              <a:t>on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which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the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chrematistic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agent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wants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to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realize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the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excess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earning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only</a:t>
            </a:r>
            <a:r>
              <a:rPr lang="hu-HU" sz="1600" dirty="0">
                <a:latin typeface="Times New Roman" panose="02020603050405020304" pitchFamily="18" charset="0"/>
              </a:rPr>
              <a:t> in </a:t>
            </a:r>
            <a:r>
              <a:rPr lang="hu-HU" sz="1600" dirty="0" err="1">
                <a:latin typeface="Times New Roman" panose="02020603050405020304" pitchFamily="18" charset="0"/>
              </a:rPr>
              <a:t>subsequent</a:t>
            </a:r>
            <a:r>
              <a:rPr lang="hu-HU" sz="1600" dirty="0">
                <a:latin typeface="Times New Roman" panose="02020603050405020304" pitchFamily="18" charset="0"/>
              </a:rPr>
              <a:t> </a:t>
            </a:r>
            <a:r>
              <a:rPr lang="hu-HU" sz="1600" dirty="0" err="1">
                <a:latin typeface="Times New Roman" panose="02020603050405020304" pitchFamily="18" charset="0"/>
              </a:rPr>
              <a:t>periods</a:t>
            </a:r>
            <a:endParaRPr lang="hu-H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CA714C5-9C4A-D451-9B49-0CE5F7E1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68" y="1268760"/>
            <a:ext cx="4968553" cy="2376264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b="1" dirty="0"/>
              <a:t>Flow </a:t>
            </a:r>
            <a:r>
              <a:rPr lang="hu-HU" altLang="hu-HU" sz="1400" b="1" dirty="0" err="1"/>
              <a:t>type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accounts</a:t>
            </a:r>
            <a:endParaRPr lang="hu-HU" altLang="hu-HU" sz="1400" b="1" dirty="0"/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Records changes in wealth resulting from </a:t>
            </a:r>
          </a:p>
          <a:p>
            <a:pPr algn="ctr" eaLnBrk="1" hangingPunct="1">
              <a:defRPr/>
            </a:pPr>
            <a:r>
              <a:rPr lang="en-US" altLang="hu-HU" sz="1400" dirty="0">
                <a:cs typeface="Times New Roman" panose="02020603050405020304" pitchFamily="18" charset="0"/>
              </a:rPr>
              <a:t>the activity of the agent in monetary 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hu-HU" altLang="hu-HU" sz="1400" dirty="0" err="1">
                <a:cs typeface="Times New Roman" panose="02020603050405020304" pitchFamily="18" charset="0"/>
              </a:rPr>
              <a:t>decreases</a:t>
            </a:r>
            <a:r>
              <a:rPr lang="hu-HU" altLang="hu-HU" sz="1400" dirty="0">
                <a:cs typeface="Times New Roman" panose="02020603050405020304" pitchFamily="18" charset="0"/>
              </a:rPr>
              <a:t>                                                  </a:t>
            </a:r>
            <a:r>
              <a:rPr lang="hu-HU" altLang="hu-HU" sz="1400" dirty="0" err="1">
                <a:cs typeface="Times New Roman" panose="02020603050405020304" pitchFamily="18" charset="0"/>
              </a:rPr>
              <a:t>increases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endParaRPr lang="hu-HU" altLang="hu-HU" sz="1400" b="1" dirty="0">
              <a:cs typeface="Times New Roman" panose="02020603050405020304" pitchFamily="18" charset="0"/>
            </a:endParaRPr>
          </a:p>
          <a:p>
            <a:pPr algn="r" eaLnBrk="1" hangingPunct="1">
              <a:defRPr/>
            </a:pPr>
            <a:r>
              <a:rPr lang="hu-HU" altLang="hu-HU" sz="1400" b="1" dirty="0">
                <a:cs typeface="Times New Roman" panose="02020603050405020304" pitchFamily="18" charset="0"/>
              </a:rPr>
              <a:t>TOTAL INCOME</a:t>
            </a:r>
          </a:p>
          <a:p>
            <a:pPr algn="r" eaLnBrk="1" hangingPunct="1">
              <a:defRPr/>
            </a:pPr>
            <a:r>
              <a:rPr lang="hu-HU" altLang="hu-HU" sz="1400" b="1" dirty="0">
                <a:cs typeface="Times New Roman" panose="02020603050405020304" pitchFamily="18" charset="0"/>
              </a:rPr>
              <a:t>= TOTAL PRODUCT</a:t>
            </a:r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endParaRPr lang="hu-HU" altLang="hu-HU" sz="1400" dirty="0"/>
          </a:p>
          <a:p>
            <a:pPr eaLnBrk="1" hangingPunct="1">
              <a:defRPr/>
            </a:pPr>
            <a:r>
              <a:rPr lang="hu-HU" altLang="hu-HU" sz="1400" dirty="0" err="1"/>
              <a:t>balance</a:t>
            </a:r>
            <a:r>
              <a:rPr lang="hu-HU" altLang="hu-HU" sz="1400" dirty="0"/>
              <a:t>:</a:t>
            </a:r>
            <a:r>
              <a:rPr lang="hu-HU" altLang="hu-HU" b="1" dirty="0"/>
              <a:t> </a:t>
            </a:r>
            <a:r>
              <a:rPr lang="el-GR" b="1" i="1" dirty="0"/>
              <a:t>Δ</a:t>
            </a:r>
            <a:r>
              <a:rPr lang="hu-HU" b="1" i="1" dirty="0"/>
              <a:t>EG=S</a:t>
            </a:r>
            <a:r>
              <a:rPr lang="hu-HU" altLang="hu-HU" sz="1400" i="1" dirty="0"/>
              <a:t> saving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E764847-E2C7-72DD-8C44-935253EE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97" y="3983578"/>
            <a:ext cx="5049412" cy="194421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hu-HU" altLang="hu-HU" sz="1400" b="1" dirty="0"/>
              <a:t>STOCK ACCOUNTS</a:t>
            </a:r>
          </a:p>
          <a:p>
            <a:pPr algn="ctr"/>
            <a:r>
              <a:rPr lang="en-US" altLang="hu-HU" sz="1400" dirty="0"/>
              <a:t>Records the variation in the form of wealth </a:t>
            </a:r>
            <a:endParaRPr lang="hu-HU" altLang="hu-HU" sz="1400" dirty="0"/>
          </a:p>
          <a:p>
            <a:pPr algn="ctr"/>
            <a:r>
              <a:rPr lang="en-US" altLang="hu-HU" sz="1400" dirty="0"/>
              <a:t>already acquired</a:t>
            </a:r>
            <a:r>
              <a:rPr lang="hu-HU" altLang="hu-HU" sz="1400" dirty="0"/>
              <a:t> in </a:t>
            </a:r>
            <a:r>
              <a:rPr lang="hu-HU" altLang="hu-HU" sz="1400" dirty="0" err="1"/>
              <a:t>monetary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terms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el-GR" sz="1400" dirty="0"/>
              <a:t>Δ</a:t>
            </a:r>
            <a:r>
              <a:rPr lang="hu-HU" sz="1400" dirty="0" err="1"/>
              <a:t>EAssets</a:t>
            </a:r>
            <a:r>
              <a:rPr lang="hu-HU" sz="1400" dirty="0"/>
              <a:t>                                                                </a:t>
            </a:r>
            <a:r>
              <a:rPr lang="el-GR" sz="1400" dirty="0"/>
              <a:t>Δ</a:t>
            </a:r>
            <a:r>
              <a:rPr lang="hu-HU" sz="1400" dirty="0" err="1"/>
              <a:t>Liabilities</a:t>
            </a:r>
            <a:endParaRPr lang="hu-HU" altLang="hu-HU" sz="1400" dirty="0"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hu-HU" altLang="hu-HU" b="1" dirty="0"/>
          </a:p>
          <a:p>
            <a:pPr eaLnBrk="1" hangingPunct="1">
              <a:defRPr/>
            </a:pPr>
            <a:r>
              <a:rPr lang="hu-HU" altLang="hu-HU" i="1" dirty="0"/>
              <a:t> </a:t>
            </a:r>
          </a:p>
          <a:p>
            <a:pPr eaLnBrk="1" hangingPunct="1">
              <a:defRPr/>
            </a:pPr>
            <a:r>
              <a:rPr lang="hu-HU" altLang="hu-HU" dirty="0" err="1"/>
              <a:t>balance</a:t>
            </a:r>
            <a:r>
              <a:rPr lang="hu-HU" altLang="hu-HU" dirty="0"/>
              <a:t>:</a:t>
            </a:r>
            <a:r>
              <a:rPr lang="hu-HU" altLang="hu-HU" b="1" dirty="0"/>
              <a:t> 0 </a:t>
            </a:r>
            <a:r>
              <a:rPr lang="hu-HU" altLang="hu-HU" sz="1600" i="1" dirty="0"/>
              <a:t>(net </a:t>
            </a:r>
            <a:r>
              <a:rPr lang="hu-HU" altLang="hu-HU" sz="1600" i="1" dirty="0" err="1"/>
              <a:t>lending</a:t>
            </a:r>
            <a:r>
              <a:rPr lang="hu-HU" altLang="hu-HU" sz="1600" i="1" dirty="0"/>
              <a:t>/</a:t>
            </a:r>
            <a:r>
              <a:rPr lang="hu-HU" altLang="hu-HU" sz="1600" i="1" dirty="0" err="1"/>
              <a:t>borrowing</a:t>
            </a:r>
            <a:r>
              <a:rPr lang="hu-HU" altLang="hu-HU" sz="1600" i="1" dirty="0"/>
              <a:t>)</a:t>
            </a:r>
          </a:p>
        </p:txBody>
      </p:sp>
      <p:sp>
        <p:nvSpPr>
          <p:cNvPr id="16" name="Szövegdoboz 3">
            <a:extLst>
              <a:ext uri="{FF2B5EF4-FFF2-40B4-BE49-F238E27FC236}">
                <a16:creationId xmlns:a16="http://schemas.microsoft.com/office/drawing/2014/main" id="{1DC590BB-A4DB-DC0A-0A87-F6514184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881" y="930206"/>
            <a:ext cx="18934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Society </a:t>
            </a:r>
            <a:r>
              <a:rPr lang="hu-HU" altLang="hu-HU" sz="1600" dirty="0" err="1"/>
              <a:t>as</a:t>
            </a:r>
            <a:r>
              <a:rPr lang="hu-HU" altLang="hu-HU" sz="1600" dirty="0"/>
              <a:t> a </a:t>
            </a:r>
            <a:r>
              <a:rPr lang="hu-HU" altLang="hu-HU" sz="1600" dirty="0" err="1"/>
              <a:t>whole</a:t>
            </a:r>
            <a:endParaRPr lang="hu-HU" altLang="hu-HU" sz="1600" dirty="0"/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66B0B594-80A1-3A47-3E20-201B1602A4CA}"/>
              </a:ext>
            </a:extLst>
          </p:cNvPr>
          <p:cNvCxnSpPr>
            <a:cxnSpLocks/>
          </p:cNvCxnSpPr>
          <p:nvPr/>
        </p:nvCxnSpPr>
        <p:spPr>
          <a:xfrm>
            <a:off x="2495600" y="2420888"/>
            <a:ext cx="0" cy="1008112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896799EF-361F-6B7B-80D1-83C369D027B3}"/>
              </a:ext>
            </a:extLst>
          </p:cNvPr>
          <p:cNvCxnSpPr>
            <a:cxnSpLocks/>
          </p:cNvCxnSpPr>
          <p:nvPr/>
        </p:nvCxnSpPr>
        <p:spPr>
          <a:xfrm>
            <a:off x="479376" y="2276872"/>
            <a:ext cx="40324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Szövegdoboz 13">
            <a:extLst>
              <a:ext uri="{FF2B5EF4-FFF2-40B4-BE49-F238E27FC236}">
                <a16:creationId xmlns:a16="http://schemas.microsoft.com/office/drawing/2014/main" id="{49770F27-7A12-0530-1BB1-5BA37EBB1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038" y="2276872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CI</a:t>
            </a:r>
            <a:endParaRPr lang="hu-HU" altLang="hu-HU" sz="18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B692A033-2887-915F-3B36-6B1505267700}"/>
              </a:ext>
            </a:extLst>
          </p:cNvPr>
          <p:cNvSpPr txBox="1"/>
          <p:nvPr/>
        </p:nvSpPr>
        <p:spPr>
          <a:xfrm>
            <a:off x="116919" y="2555612"/>
            <a:ext cx="2284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dirty="0" err="1"/>
              <a:t>balance</a:t>
            </a:r>
            <a:r>
              <a:rPr lang="hu-HU" altLang="hu-HU" dirty="0"/>
              <a:t>:</a:t>
            </a:r>
            <a:r>
              <a:rPr lang="hu-HU" altLang="hu-HU" b="1" dirty="0"/>
              <a:t> </a:t>
            </a:r>
            <a:r>
              <a:rPr lang="hu-HU" altLang="hu-HU" sz="1800" b="1" i="1" dirty="0"/>
              <a:t>GDP=C+I</a:t>
            </a:r>
            <a:endParaRPr lang="hu-HU" altLang="hu-HU" sz="1400" i="1" dirty="0"/>
          </a:p>
        </p:txBody>
      </p:sp>
      <p:sp>
        <p:nvSpPr>
          <p:cNvPr id="27" name="Szövegdoboz 13">
            <a:extLst>
              <a:ext uri="{FF2B5EF4-FFF2-40B4-BE49-F238E27FC236}">
                <a16:creationId xmlns:a16="http://schemas.microsoft.com/office/drawing/2014/main" id="{48C1B715-514E-4727-8E7A-897292C8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930" y="285293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C</a:t>
            </a:r>
            <a:endParaRPr lang="hu-HU" altLang="hu-HU" sz="1800" dirty="0"/>
          </a:p>
        </p:txBody>
      </p:sp>
      <p:cxnSp>
        <p:nvCxnSpPr>
          <p:cNvPr id="28" name="Egyenes összekötő 27">
            <a:extLst>
              <a:ext uri="{FF2B5EF4-FFF2-40B4-BE49-F238E27FC236}">
                <a16:creationId xmlns:a16="http://schemas.microsoft.com/office/drawing/2014/main" id="{3E65DC15-9719-391A-73E1-0150C44A2EE5}"/>
              </a:ext>
            </a:extLst>
          </p:cNvPr>
          <p:cNvCxnSpPr>
            <a:cxnSpLocks/>
          </p:cNvCxnSpPr>
          <p:nvPr/>
        </p:nvCxnSpPr>
        <p:spPr>
          <a:xfrm>
            <a:off x="2432442" y="5157192"/>
            <a:ext cx="0" cy="446784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3DFD96C9-00C3-82C5-A84F-DD136C144D3C}"/>
              </a:ext>
            </a:extLst>
          </p:cNvPr>
          <p:cNvCxnSpPr>
            <a:cxnSpLocks/>
          </p:cNvCxnSpPr>
          <p:nvPr/>
        </p:nvCxnSpPr>
        <p:spPr>
          <a:xfrm>
            <a:off x="407368" y="5013176"/>
            <a:ext cx="4032448" cy="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F838F04-5E99-95EF-C76F-D3BEE0019754}"/>
              </a:ext>
            </a:extLst>
          </p:cNvPr>
          <p:cNvSpPr txBox="1"/>
          <p:nvPr/>
        </p:nvSpPr>
        <p:spPr>
          <a:xfrm>
            <a:off x="1096609" y="5136165"/>
            <a:ext cx="87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1" dirty="0"/>
              <a:t>Δ</a:t>
            </a:r>
            <a:r>
              <a:rPr lang="hu-HU" sz="1800" b="1" dirty="0"/>
              <a:t>VE=I</a:t>
            </a:r>
            <a:endParaRPr lang="hu-HU" b="1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10DDF24-1488-5835-D053-05E6F249FA3D}"/>
              </a:ext>
            </a:extLst>
          </p:cNvPr>
          <p:cNvSpPr txBox="1"/>
          <p:nvPr/>
        </p:nvSpPr>
        <p:spPr>
          <a:xfrm>
            <a:off x="2798018" y="5157192"/>
            <a:ext cx="43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/>
              <a:t>S</a:t>
            </a:r>
            <a:endParaRPr lang="hu-HU" b="1" dirty="0"/>
          </a:p>
        </p:txBody>
      </p:sp>
      <p:sp>
        <p:nvSpPr>
          <p:cNvPr id="39" name="Felirat: vonal kiemelősávval 38">
            <a:extLst>
              <a:ext uri="{FF2B5EF4-FFF2-40B4-BE49-F238E27FC236}">
                <a16:creationId xmlns:a16="http://schemas.microsoft.com/office/drawing/2014/main" id="{8E853E92-4B26-7566-7DD8-284CF7F62819}"/>
              </a:ext>
            </a:extLst>
          </p:cNvPr>
          <p:cNvSpPr/>
          <p:nvPr/>
        </p:nvSpPr>
        <p:spPr>
          <a:xfrm>
            <a:off x="5898438" y="4582911"/>
            <a:ext cx="5963882" cy="1171596"/>
          </a:xfrm>
          <a:prstGeom prst="accentCallout1">
            <a:avLst>
              <a:gd name="adj1" fmla="val 18750"/>
              <a:gd name="adj2" fmla="val -8333"/>
              <a:gd name="adj3" fmla="val -157507"/>
              <a:gd name="adj4" fmla="val -155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In </a:t>
            </a:r>
            <a:r>
              <a:rPr lang="hu-HU" altLang="hu-HU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total</a:t>
            </a:r>
            <a:r>
              <a:rPr lang="hu-HU" altLang="hu-HU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income</a:t>
            </a:r>
            <a:r>
              <a:rPr lang="hu-HU" altLang="hu-HU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solidFill>
                  <a:schemeClr val="tx1"/>
                </a:solidFill>
                <a:latin typeface="Calibri" panose="020F0502020204030204" pitchFamily="34" charset="0"/>
              </a:rPr>
              <a:t>there</a:t>
            </a:r>
            <a:r>
              <a:rPr lang="hu-HU" altLang="hu-HU" sz="1600" b="1" dirty="0">
                <a:solidFill>
                  <a:schemeClr val="tx1"/>
                </a:solidFill>
                <a:latin typeface="Calibri" panose="020F0502020204030204" pitchFamily="34" charset="0"/>
              </a:rPr>
              <a:t> is no: 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600" dirty="0">
                <a:solidFill>
                  <a:schemeClr val="tx1"/>
                </a:solidFill>
                <a:latin typeface="Calibri" panose="020F0502020204030204" pitchFamily="34" charset="0"/>
              </a:rPr>
              <a:t>WAGE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600" dirty="0">
                <a:solidFill>
                  <a:schemeClr val="tx1"/>
                </a:solidFill>
                <a:latin typeface="Calibri" panose="020F0502020204030204" pitchFamily="34" charset="0"/>
              </a:rPr>
              <a:t>INCOME </a:t>
            </a:r>
            <a:r>
              <a:rPr lang="hu-HU" altLang="hu-HU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from</a:t>
            </a:r>
            <a:r>
              <a:rPr lang="hu-HU" altLang="hu-HU" sz="1600" dirty="0">
                <a:solidFill>
                  <a:schemeClr val="tx1"/>
                </a:solidFill>
                <a:latin typeface="Calibri" panose="020F0502020204030204" pitchFamily="34" charset="0"/>
              </a:rPr>
              <a:t> FINANCIAL OPERATIONS (ex. interest)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altLang="hu-HU" sz="1600" dirty="0">
                <a:solidFill>
                  <a:schemeClr val="tx1"/>
                </a:solidFill>
                <a:latin typeface="Calibri" panose="020F0502020204030204" pitchFamily="34" charset="0"/>
              </a:rPr>
              <a:t>TAX</a:t>
            </a:r>
          </a:p>
          <a:p>
            <a:pPr>
              <a:spcBef>
                <a:spcPct val="0"/>
              </a:spcBef>
            </a:pPr>
            <a:r>
              <a:rPr lang="hu-HU" altLang="hu-HU" sz="1600" dirty="0" err="1">
                <a:solidFill>
                  <a:schemeClr val="tx1"/>
                </a:solidFill>
                <a:latin typeface="Calibri" panose="020F0502020204030204" pitchFamily="34" charset="0"/>
              </a:rPr>
              <a:t>because</a:t>
            </a:r>
            <a:r>
              <a:rPr lang="hu-HU" altLang="hu-HU" sz="1600" dirty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</p:txBody>
      </p: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8B5D2DF8-C790-0C90-D0F9-FE7F2F2F18C0}"/>
              </a:ext>
            </a:extLst>
          </p:cNvPr>
          <p:cNvCxnSpPr>
            <a:cxnSpLocks/>
          </p:cNvCxnSpPr>
          <p:nvPr/>
        </p:nvCxnSpPr>
        <p:spPr>
          <a:xfrm flipH="1">
            <a:off x="2032000" y="2306371"/>
            <a:ext cx="5088481" cy="2922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D09CD77-0A06-DF70-4581-DEDA351A7201}"/>
              </a:ext>
            </a:extLst>
          </p:cNvPr>
          <p:cNvSpPr txBox="1"/>
          <p:nvPr/>
        </p:nvSpPr>
        <p:spPr>
          <a:xfrm>
            <a:off x="5807969" y="1041536"/>
            <a:ext cx="63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r>
              <a:rPr lang="hu-H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u-HU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group of homogeneous production units which produce the same product from the other products of the nomenclature.</a:t>
            </a:r>
            <a:endParaRPr lang="hu-HU" dirty="0"/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43948CA7-45DB-8A9B-13C3-4D7B517FBDAC}"/>
              </a:ext>
            </a:extLst>
          </p:cNvPr>
          <p:cNvCxnSpPr>
            <a:cxnSpLocks/>
          </p:cNvCxnSpPr>
          <p:nvPr/>
        </p:nvCxnSpPr>
        <p:spPr>
          <a:xfrm flipH="1">
            <a:off x="7166552" y="814559"/>
            <a:ext cx="253412" cy="5262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FD8950D-5964-551F-4C18-A793082AFA80}"/>
              </a:ext>
            </a:extLst>
          </p:cNvPr>
          <p:cNvSpPr txBox="1"/>
          <p:nvPr/>
        </p:nvSpPr>
        <p:spPr>
          <a:xfrm>
            <a:off x="11182065" y="95850"/>
            <a:ext cx="800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CI, C</a:t>
            </a:r>
          </a:p>
        </p:txBody>
      </p:sp>
    </p:spTree>
    <p:extLst>
      <p:ext uri="{BB962C8B-B14F-4D97-AF65-F5344CB8AC3E}">
        <p14:creationId xmlns:p14="http://schemas.microsoft.com/office/powerpoint/2010/main" val="257111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-0.42591 0.1664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2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8" grpId="0"/>
      <p:bldP spid="8" grpId="1"/>
      <p:bldP spid="9" grpId="0"/>
      <p:bldP spid="10" grpId="0"/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6" grpId="0"/>
      <p:bldP spid="23" grpId="0" autoUpdateAnimBg="0"/>
      <p:bldP spid="24" grpId="0"/>
      <p:bldP spid="27" grpId="0" autoUpdateAnimBg="0"/>
      <p:bldP spid="34" grpId="0"/>
      <p:bldP spid="35" grpId="0"/>
      <p:bldP spid="39" grpId="0" animBg="1"/>
      <p:bldP spid="20" grpId="0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12243</TotalTime>
  <Words>1310</Words>
  <Application>Microsoft Office PowerPoint</Application>
  <PresentationFormat>Szélesvásznú</PresentationFormat>
  <Paragraphs>254</Paragraphs>
  <Slides>10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739</cp:revision>
  <dcterms:created xsi:type="dcterms:W3CDTF">2010-08-23T07:01:59Z</dcterms:created>
  <dcterms:modified xsi:type="dcterms:W3CDTF">2025-03-21T05:41:27Z</dcterms:modified>
</cp:coreProperties>
</file>