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53" r:id="rId2"/>
    <p:sldId id="303" r:id="rId3"/>
    <p:sldId id="451" r:id="rId4"/>
    <p:sldId id="419" r:id="rId5"/>
    <p:sldId id="314" r:id="rId6"/>
    <p:sldId id="313" r:id="rId7"/>
    <p:sldId id="304" r:id="rId8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FF"/>
    <a:srgbClr val="CC66FF"/>
    <a:srgbClr val="CC0099"/>
    <a:srgbClr val="F52705"/>
    <a:srgbClr val="000000"/>
    <a:srgbClr val="008080"/>
    <a:srgbClr val="66FFCC"/>
    <a:srgbClr val="79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6" autoAdjust="0"/>
    <p:restoredTop sz="94628" autoAdjust="0"/>
  </p:normalViewPr>
  <p:slideViewPr>
    <p:cSldViewPr>
      <p:cViewPr varScale="1">
        <p:scale>
          <a:sx n="59" d="100"/>
          <a:sy n="59" d="100"/>
        </p:scale>
        <p:origin x="132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70161BF-8381-37F4-37C9-8F4C3381A4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3DBA874-BA61-66D8-8E35-2DE92A4287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E0F5C814-084F-31B8-6F7A-FF7E6E32CB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25370C33-1DE7-A4EB-FA25-F3D81DE773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1F37CA-DB5A-4FBC-ABE2-FD0EB2138BDE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686ACDB-C2F9-8F3D-6ABF-65023BD88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29496B7-7954-81AC-7D39-26CC0B39E4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8D0FDC3-3677-A89E-FD86-B068B70065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7005920C-AE32-F61A-5711-72F1ABC34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175FC809-4EF8-0BCA-94E1-F6BF787E09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CC7BA93D-04AC-BBB2-AE31-0B5BF330A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A63244-C0D5-4287-8CC1-7B45547EE106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kép helye 1">
            <a:extLst>
              <a:ext uri="{FF2B5EF4-FFF2-40B4-BE49-F238E27FC236}">
                <a16:creationId xmlns:a16="http://schemas.microsoft.com/office/drawing/2014/main" id="{D08F0EAC-EF59-2072-D421-8C0DACB3F0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Jegyzetek helye 2">
            <a:extLst>
              <a:ext uri="{FF2B5EF4-FFF2-40B4-BE49-F238E27FC236}">
                <a16:creationId xmlns:a16="http://schemas.microsoft.com/office/drawing/2014/main" id="{CD071B11-E794-C8A8-820B-3E3260F186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hu-HU" altLang="hu-HU"/>
          </a:p>
        </p:txBody>
      </p:sp>
      <p:sp>
        <p:nvSpPr>
          <p:cNvPr id="8196" name="Dia számának helye 3">
            <a:extLst>
              <a:ext uri="{FF2B5EF4-FFF2-40B4-BE49-F238E27FC236}">
                <a16:creationId xmlns:a16="http://schemas.microsoft.com/office/drawing/2014/main" id="{5F85C3F4-3F0E-C316-4842-77DF26436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B8EB3C3-AC1D-424C-BC2E-67CFB22E20FD}" type="slidenum">
              <a:rPr lang="hu-HU" altLang="hu-HU">
                <a:latin typeface="Arial" panose="020B0604020202020204" pitchFamily="34" charset="0"/>
              </a:rPr>
              <a:pPr/>
              <a:t>6</a:t>
            </a:fld>
            <a:endParaRPr lang="hu-HU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A752C9-1158-1244-0C41-37AFE2911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1A2B2D-44C5-77BF-7557-EB135BB55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B71E19-C186-2C3F-C758-70869EE18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E8125-36AB-45BB-AF23-12BD555C31D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444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6F37C3-397A-B4DD-17F3-9994F3A9C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5E45AA-A1F7-9CE3-90C9-DD683A604C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E83EB-2197-5D17-6DF3-598875D57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E29C0-C706-4922-AE74-4131F2818A4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0541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BA775A-18CA-28DD-4F62-D54D3126F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E121D3-0FAE-C28A-9C28-641D2CBDB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A3B3C2-8C94-42B3-4F5D-7C7CD1AD5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14DF-AA82-48C7-8730-934B0D762E9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0150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1D6052-ABB8-9462-0447-5AE27E60B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752F70-33A7-1AE0-E895-C66497414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0210512-77FA-0599-1F33-CBE90529D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D762C-BC65-41F0-851C-3EE7F4A54A8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4035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13935-7A75-4E1C-7640-03856DDE7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E4C27C-5E4C-8B9D-4A92-DE0A9993C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E72537-72C1-C0D4-6990-31848B5B6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3FC4-7CAC-4BF6-B135-7FAF69346DC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4400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CA435-90B9-A269-49FE-AB02AEF66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9B52BE-0A63-FA6B-8A8E-2BB47BEE7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01A7B6-6AB5-8F88-251A-567062FD4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83C50-1BAC-496B-A68A-8A94A867559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860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BC47B2-D933-39D6-EBAB-55DD9140A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960CC2-F53D-DDC0-19CD-24C63A6F7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6F8519-733C-A1AD-E4E3-F0F3FD186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F2BBC-0999-49F3-B4F2-EA7324F1627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514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85594-E134-DC23-CB5B-8356C7057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5A1A0-4B2E-FB44-8C9D-7DB081D0F6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702A6-7E36-69FC-43D3-900E45ADC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91D30-11B9-4C01-961B-BC3AB293268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0601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44EA9A-2098-F6A7-B1EF-B9D2AAF4A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C09E43-764F-88B9-C355-DA9D812C9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D9274F-3DC0-DB06-0395-DA7D20B5C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B580D-59D5-48B1-95F3-7549226FCDB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394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8D15AE-BDCF-0F89-D0FC-E906A53CF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9C304C-9BF1-B97D-6B17-4E04912322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CF8C11-F4EA-2AF5-6159-E21450122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C8835-72B8-4C1C-B946-906ECBFE043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6084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7B07CD-5C4E-1549-7134-8A9AA86BD5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134C030-6642-E7DE-8783-263C23E44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B20080-975B-89ED-6BAF-92BA80D1D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25E0-BE94-4CFB-8B1F-D2A11B6A97F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608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B53F-F3DA-410E-D446-19089F90E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8C50E-E801-20B3-72B8-E750B124A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6A2BC-1DA6-27AA-3DB5-A0A286EDB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F0DB5-8287-4D91-A467-B09889361E7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2137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A8495-E7C1-D86A-957B-BE5541F53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A98DE-B448-011B-94DF-EB277221D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878E3-2291-07C3-AED3-2DAA23C0F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483F4-BBAA-4BEB-AB5C-378A16441DC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076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98BF6F-0A69-4BDE-BDB8-EB751BDFC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CEC0EB-DD5A-864F-5282-A47875801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C60A66-E048-6A1F-CD33-7CBF21088A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987D6F3-F7D5-6423-C77B-74364F20C8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A0961B-C6C6-7087-FC2A-F6BCF2C64F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411C88E-9263-4A4A-8A73-A21268AD1AA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0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5.jpeg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A85275EF-CDBC-70D1-1DF0-231EB12FDE85}"/>
              </a:ext>
            </a:extLst>
          </p:cNvPr>
          <p:cNvSpPr txBox="1"/>
          <p:nvPr/>
        </p:nvSpPr>
        <p:spPr bwMode="auto"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hu-HU" sz="2000" b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SAMPLE EXERCISES</a:t>
            </a:r>
            <a:endParaRPr lang="hu-HU" sz="2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FE96792-2374-B20F-2368-7BB72A3BE272}"/>
              </a:ext>
            </a:extLst>
          </p:cNvPr>
          <p:cNvSpPr txBox="1"/>
          <p:nvPr/>
        </p:nvSpPr>
        <p:spPr bwMode="auto"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hu-HU" sz="2200" kern="100">
                <a:effectLst/>
                <a:latin typeface="+mn-lt"/>
              </a:rPr>
              <a:t>Consider a closed economy of firms, households and banks. We have the following data on the economy in period t (in billion forints):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hu-HU" sz="2200" kern="100">
                <a:effectLst/>
                <a:latin typeface="+mn-lt"/>
              </a:rPr>
              <a:t>Firms take out 10,000 loans from banks, which they spend with their existing money as follows: they spend 9,500 to repay the overdue loans, they pay 100 to the banks for interest; they buy 2,700 from other firms, of which 2,000 are immediately accounted as a cost. In total they pay out 4260 wages. We also know that the companies' cash reserves have increased by 290, they record 200 depreciation, they do not pay dividends.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hu-HU" sz="2200" kern="100">
                <a:effectLst/>
                <a:latin typeface="+mn-lt"/>
              </a:rPr>
              <a:t>Banks distribute 80% of their profits as dividends each period, all other expenditure is excluded.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hu-HU" sz="2200" kern="100">
                <a:effectLst/>
                <a:latin typeface="+mn-lt"/>
              </a:rPr>
              <a:t>Households always keep half of their total savings in cash and the other half always in corporate bonds. The interest rate on corporate bonds this year is 40.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B729E89-F1D6-1254-4C8A-52FF83C23AAB}"/>
              </a:ext>
            </a:extLst>
          </p:cNvPr>
          <p:cNvSpPr txBox="1"/>
          <p:nvPr/>
        </p:nvSpPr>
        <p:spPr bwMode="auto"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</a:pPr>
            <a:r>
              <a:rPr lang="hu-HU" sz="1400" b="1">
                <a:effectLst/>
                <a:latin typeface="+mn-lt"/>
                <a:ea typeface="+mn-ea"/>
                <a:cs typeface="+mn-cs"/>
              </a:rPr>
              <a:t>National accounts</a:t>
            </a:r>
            <a:endParaRPr lang="hu-HU" sz="1400">
              <a:latin typeface="+mn-lt"/>
              <a:ea typeface="+mn-ea"/>
              <a:cs typeface="+mn-cs"/>
            </a:endParaRP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BF79E4C-B31F-063B-F690-6E4EBAC2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  <a:defRPr/>
            </a:pPr>
            <a:fld id="{FDCF25E0-BE94-4CFB-8B1F-D2A11B6A97F7}" type="slidenum">
              <a:rPr lang="hu-HU" altLang="hu-HU" kern="1200">
                <a:latin typeface="Arial" panose="020B0604020202020204" pitchFamily="34" charset="0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</a:t>
            </a:fld>
            <a:endParaRPr lang="hu-HU" altLang="hu-HU" kern="1200"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48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4196D0C-FF75-FD5E-61CA-B65238976CE3}"/>
              </a:ext>
            </a:extLst>
          </p:cNvPr>
          <p:cNvSpPr txBox="1"/>
          <p:nvPr/>
        </p:nvSpPr>
        <p:spPr bwMode="auto"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hu-HU" sz="2000" b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SAMPLE EXERCISES</a:t>
            </a:r>
            <a:endParaRPr lang="hu-HU" sz="2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C6CEB3D5-25AA-E157-BBAB-3317B95D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76" y="877271"/>
            <a:ext cx="7877025" cy="5367953"/>
          </a:xfrm>
          <a:prstGeom prst="rect">
            <a:avLst/>
          </a:prstGeom>
          <a:noFill/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A9BB279F-2788-109C-EED2-244F0B0B03A1}"/>
              </a:ext>
            </a:extLst>
          </p:cNvPr>
          <p:cNvSpPr txBox="1"/>
          <p:nvPr/>
        </p:nvSpPr>
        <p:spPr bwMode="auto"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</a:pPr>
            <a:r>
              <a:rPr lang="hu-HU" sz="1400" b="1">
                <a:effectLst/>
                <a:latin typeface="+mn-lt"/>
                <a:ea typeface="+mn-ea"/>
                <a:cs typeface="+mn-cs"/>
              </a:rPr>
              <a:t>Leontief</a:t>
            </a:r>
            <a:r>
              <a:rPr lang="hu-HU" sz="1400" b="1">
                <a:latin typeface="+mn-lt"/>
                <a:ea typeface="+mn-ea"/>
                <a:cs typeface="+mn-cs"/>
              </a:rPr>
              <a:t>-</a:t>
            </a:r>
            <a:r>
              <a:rPr lang="hu-HU" sz="1400" b="1">
                <a:effectLst/>
                <a:latin typeface="+mn-lt"/>
                <a:ea typeface="+mn-ea"/>
                <a:cs typeface="+mn-cs"/>
              </a:rPr>
              <a:t>model</a:t>
            </a:r>
            <a:endParaRPr lang="hu-HU" sz="1400" b="1">
              <a:latin typeface="+mn-lt"/>
              <a:ea typeface="+mn-ea"/>
              <a:cs typeface="+mn-cs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A0592A92-CDDA-95F4-D30C-53ECC585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1EBF0DB5-8287-4D91-A467-B09889361E77}" type="slidenum">
              <a:rPr lang="hu-HU" altLang="hu-HU"/>
              <a:pPr>
                <a:spcAft>
                  <a:spcPts val="600"/>
                </a:spcAft>
                <a:defRPr/>
              </a:pPr>
              <a:t>2</a:t>
            </a:fld>
            <a:endParaRPr lang="hu-HU" alt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9868B-B3E4-5563-BAED-60A5C4F5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4A24DEF-861E-8E96-99C0-C2BFC422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3</a:t>
            </a:fld>
            <a:endParaRPr lang="hu-HU" alt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7DBD415-9BF8-F399-381E-1FA4A500E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8" y="476672"/>
            <a:ext cx="50798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Income</a:t>
            </a:r>
            <a:r>
              <a:rPr lang="hu-HU" altLang="hu-HU" sz="1600" b="1" dirty="0"/>
              <a:t> </a:t>
            </a:r>
            <a:r>
              <a:rPr lang="hu-HU" altLang="hu-HU" sz="1600" dirty="0" err="1"/>
              <a:t>side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recording</a:t>
            </a:r>
            <a:endParaRPr lang="hu-HU" altLang="hu-HU" sz="16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CC34778-DA01-0DC0-ACD0-E1D7245B6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8" y="1268760"/>
            <a:ext cx="4968553" cy="2376264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b="1" dirty="0"/>
              <a:t>Flow </a:t>
            </a:r>
            <a:r>
              <a:rPr lang="hu-HU" altLang="hu-HU" sz="1400" b="1" dirty="0" err="1"/>
              <a:t>type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accounts</a:t>
            </a:r>
            <a:endParaRPr lang="hu-HU" altLang="hu-HU" sz="1400" b="1" dirty="0"/>
          </a:p>
          <a:p>
            <a:pPr algn="ctr" eaLnBrk="1" hangingPunct="1">
              <a:defRPr/>
            </a:pPr>
            <a:r>
              <a:rPr lang="en-US" altLang="hu-HU" sz="1400" dirty="0">
                <a:cs typeface="Times New Roman" panose="02020603050405020304" pitchFamily="18" charset="0"/>
              </a:rPr>
              <a:t>Records changes in wealth resulting from </a:t>
            </a:r>
          </a:p>
          <a:p>
            <a:pPr algn="ctr" eaLnBrk="1" hangingPunct="1">
              <a:defRPr/>
            </a:pPr>
            <a:r>
              <a:rPr lang="en-US" altLang="hu-HU" sz="1400" dirty="0">
                <a:cs typeface="Times New Roman" panose="02020603050405020304" pitchFamily="18" charset="0"/>
              </a:rPr>
              <a:t>the activity of the agent in monetary terms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hu-HU" altLang="hu-HU" sz="1400" dirty="0" err="1">
                <a:cs typeface="Times New Roman" panose="02020603050405020304" pitchFamily="18" charset="0"/>
              </a:rPr>
              <a:t>decreases</a:t>
            </a:r>
            <a:r>
              <a:rPr lang="hu-HU" altLang="hu-HU" sz="1400" dirty="0">
                <a:cs typeface="Times New Roman" panose="02020603050405020304" pitchFamily="18" charset="0"/>
              </a:rPr>
              <a:t>                          </a:t>
            </a:r>
            <a:r>
              <a:rPr lang="hu-HU" altLang="hu-HU" sz="1400" dirty="0" err="1">
                <a:cs typeface="Times New Roman" panose="02020603050405020304" pitchFamily="18" charset="0"/>
              </a:rPr>
              <a:t>increases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algn="r" eaLnBrk="1" hangingPunct="1">
              <a:defRPr/>
            </a:pPr>
            <a:endParaRPr lang="hu-HU" altLang="hu-HU" sz="1400" b="1" dirty="0">
              <a:cs typeface="Times New Roman" panose="02020603050405020304" pitchFamily="18" charset="0"/>
            </a:endParaRPr>
          </a:p>
          <a:p>
            <a:pPr algn="r" eaLnBrk="1" hangingPunct="1">
              <a:defRPr/>
            </a:pPr>
            <a:r>
              <a:rPr lang="hu-HU" altLang="hu-HU" sz="1400" b="1" dirty="0">
                <a:cs typeface="Times New Roman" panose="02020603050405020304" pitchFamily="18" charset="0"/>
              </a:rPr>
              <a:t>TOTAL INCOME</a:t>
            </a:r>
          </a:p>
          <a:p>
            <a:pPr algn="r" eaLnBrk="1" hangingPunct="1">
              <a:defRPr/>
            </a:pPr>
            <a:r>
              <a:rPr lang="hu-HU" altLang="hu-HU" sz="1400" b="1" dirty="0">
                <a:cs typeface="Times New Roman" panose="02020603050405020304" pitchFamily="18" charset="0"/>
              </a:rPr>
              <a:t>= TOTAL PRODUCT</a:t>
            </a:r>
          </a:p>
          <a:p>
            <a:pPr eaLnBrk="1" hangingPunct="1">
              <a:defRPr/>
            </a:pPr>
            <a:endParaRPr lang="hu-HU" altLang="hu-HU" sz="1400" dirty="0"/>
          </a:p>
          <a:p>
            <a:pPr eaLnBrk="1" hangingPunct="1">
              <a:defRPr/>
            </a:pPr>
            <a:endParaRPr lang="hu-HU" altLang="hu-HU" sz="1400" dirty="0"/>
          </a:p>
          <a:p>
            <a:pPr eaLnBrk="1" hangingPunct="1">
              <a:defRPr/>
            </a:pPr>
            <a:endParaRPr lang="hu-HU" altLang="hu-HU" sz="1400" dirty="0"/>
          </a:p>
          <a:p>
            <a:pPr eaLnBrk="1" hangingPunct="1">
              <a:defRPr/>
            </a:pPr>
            <a:r>
              <a:rPr lang="hu-HU" altLang="hu-HU" sz="1400" dirty="0" err="1"/>
              <a:t>balance</a:t>
            </a:r>
            <a:r>
              <a:rPr lang="hu-HU" altLang="hu-HU" sz="1400" dirty="0"/>
              <a:t>:</a:t>
            </a:r>
            <a:r>
              <a:rPr lang="hu-HU" altLang="hu-HU" b="1" dirty="0"/>
              <a:t> </a:t>
            </a:r>
            <a:r>
              <a:rPr lang="el-GR" b="1" i="1" dirty="0"/>
              <a:t>Δ</a:t>
            </a:r>
            <a:r>
              <a:rPr lang="hu-HU" b="1" i="1" dirty="0"/>
              <a:t>EG=S</a:t>
            </a:r>
            <a:r>
              <a:rPr lang="hu-HU" altLang="hu-HU" sz="1400" i="1" dirty="0"/>
              <a:t> saving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C0BC43AD-6F64-0476-4BCA-0D7173FE9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7" y="3983578"/>
            <a:ext cx="5049412" cy="194421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hu-HU" altLang="hu-HU" sz="1400" b="1" dirty="0"/>
              <a:t>Stock </a:t>
            </a:r>
            <a:r>
              <a:rPr lang="hu-HU" altLang="hu-HU" sz="1400" b="1" dirty="0" err="1"/>
              <a:t>type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accounts</a:t>
            </a:r>
            <a:endParaRPr lang="hu-HU" altLang="hu-HU" sz="1400" b="1" dirty="0"/>
          </a:p>
          <a:p>
            <a:pPr algn="ctr"/>
            <a:r>
              <a:rPr lang="en-US" altLang="hu-HU" sz="1400" dirty="0"/>
              <a:t>Records the variation in the form of wealth </a:t>
            </a:r>
            <a:endParaRPr lang="hu-HU" altLang="hu-HU" sz="1400" dirty="0"/>
          </a:p>
          <a:p>
            <a:pPr algn="ctr"/>
            <a:r>
              <a:rPr lang="en-US" altLang="hu-HU" sz="1400" dirty="0"/>
              <a:t>already acquired</a:t>
            </a:r>
            <a:r>
              <a:rPr lang="hu-HU" altLang="hu-HU" sz="1400" dirty="0"/>
              <a:t> in </a:t>
            </a:r>
            <a:r>
              <a:rPr lang="hu-HU" altLang="hu-HU" sz="1400" dirty="0" err="1"/>
              <a:t>monetary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terms</a:t>
            </a:r>
            <a:endParaRPr lang="hu-HU" altLang="hu-HU" sz="1400" dirty="0"/>
          </a:p>
          <a:p>
            <a:pPr algn="ctr"/>
            <a:r>
              <a:rPr lang="el-GR" sz="1400" dirty="0"/>
              <a:t>Δ</a:t>
            </a:r>
            <a:r>
              <a:rPr lang="hu-HU" sz="1400" dirty="0" err="1"/>
              <a:t>Assets</a:t>
            </a:r>
            <a:r>
              <a:rPr lang="hu-HU" sz="1400" dirty="0"/>
              <a:t>                                               </a:t>
            </a:r>
            <a:r>
              <a:rPr lang="el-GR" sz="1400" dirty="0"/>
              <a:t>Δ</a:t>
            </a:r>
            <a:r>
              <a:rPr lang="hu-HU" sz="1400" dirty="0" err="1"/>
              <a:t>Liablities</a:t>
            </a:r>
            <a:r>
              <a:rPr lang="hu-HU" sz="1400" dirty="0"/>
              <a:t> 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hu-HU" altLang="hu-HU" b="1" dirty="0"/>
          </a:p>
          <a:p>
            <a:pPr eaLnBrk="1" hangingPunct="1">
              <a:defRPr/>
            </a:pPr>
            <a:r>
              <a:rPr lang="hu-HU" altLang="hu-HU" i="1" dirty="0"/>
              <a:t> </a:t>
            </a:r>
          </a:p>
          <a:p>
            <a:pPr eaLnBrk="1" hangingPunct="1">
              <a:defRPr/>
            </a:pPr>
            <a:r>
              <a:rPr lang="hu-HU" altLang="hu-HU" dirty="0"/>
              <a:t>Egyenleg:</a:t>
            </a:r>
            <a:r>
              <a:rPr lang="hu-HU" altLang="hu-HU" b="1" dirty="0"/>
              <a:t> 0 </a:t>
            </a:r>
            <a:r>
              <a:rPr lang="hu-HU" altLang="hu-HU" sz="1600" i="1" dirty="0"/>
              <a:t>(nettó hitelnyújtás/</a:t>
            </a:r>
            <a:r>
              <a:rPr lang="hu-HU" altLang="hu-HU" sz="1600" i="1" dirty="0" err="1"/>
              <a:t>hitelfelvét</a:t>
            </a:r>
            <a:r>
              <a:rPr lang="hu-HU" altLang="hu-HU" sz="1600" i="1" dirty="0"/>
              <a:t>)</a:t>
            </a:r>
          </a:p>
        </p:txBody>
      </p:sp>
      <p:sp>
        <p:nvSpPr>
          <p:cNvPr id="16" name="Szövegdoboz 3">
            <a:extLst>
              <a:ext uri="{FF2B5EF4-FFF2-40B4-BE49-F238E27FC236}">
                <a16:creationId xmlns:a16="http://schemas.microsoft.com/office/drawing/2014/main" id="{43A72426-C189-902A-7346-D9943D4F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804" y="908720"/>
            <a:ext cx="13128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Total </a:t>
            </a:r>
            <a:r>
              <a:rPr lang="hu-HU" altLang="hu-HU" sz="1600" dirty="0" err="1"/>
              <a:t>society</a:t>
            </a:r>
            <a:endParaRPr lang="hu-HU" altLang="hu-HU" sz="160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5DECB5F7-3CBE-7AC2-99CD-AF3EEB32F77A}"/>
              </a:ext>
            </a:extLst>
          </p:cNvPr>
          <p:cNvCxnSpPr>
            <a:cxnSpLocks/>
          </p:cNvCxnSpPr>
          <p:nvPr/>
        </p:nvCxnSpPr>
        <p:spPr>
          <a:xfrm>
            <a:off x="2495600" y="2348880"/>
            <a:ext cx="0" cy="100811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7BBA14A4-9B47-38F2-AB50-81A7ED3D7014}"/>
              </a:ext>
            </a:extLst>
          </p:cNvPr>
          <p:cNvCxnSpPr>
            <a:cxnSpLocks/>
          </p:cNvCxnSpPr>
          <p:nvPr/>
        </p:nvCxnSpPr>
        <p:spPr>
          <a:xfrm>
            <a:off x="479376" y="2276872"/>
            <a:ext cx="403244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zövegdoboz 13">
            <a:extLst>
              <a:ext uri="{FF2B5EF4-FFF2-40B4-BE49-F238E27FC236}">
                <a16:creationId xmlns:a16="http://schemas.microsoft.com/office/drawing/2014/main" id="{7C0842BC-35A2-43B0-8AC7-D5F3332FD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038" y="227687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CI</a:t>
            </a:r>
            <a:endParaRPr lang="hu-HU" altLang="hu-HU" sz="18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54EADAF-B10B-B1A1-0E6E-F223234254A8}"/>
              </a:ext>
            </a:extLst>
          </p:cNvPr>
          <p:cNvSpPr txBox="1"/>
          <p:nvPr/>
        </p:nvSpPr>
        <p:spPr>
          <a:xfrm>
            <a:off x="116919" y="2555612"/>
            <a:ext cx="228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dirty="0" err="1"/>
              <a:t>Balance</a:t>
            </a:r>
            <a:r>
              <a:rPr lang="hu-HU" altLang="hu-HU" dirty="0"/>
              <a:t>:</a:t>
            </a:r>
            <a:r>
              <a:rPr lang="hu-HU" altLang="hu-HU" b="1" dirty="0"/>
              <a:t> </a:t>
            </a:r>
            <a:r>
              <a:rPr lang="hu-HU" altLang="hu-HU" sz="1800" b="1" i="1" dirty="0"/>
              <a:t>GDP=C+I</a:t>
            </a:r>
            <a:endParaRPr lang="hu-HU" altLang="hu-HU" sz="1400" i="1" dirty="0"/>
          </a:p>
        </p:txBody>
      </p:sp>
      <p:sp>
        <p:nvSpPr>
          <p:cNvPr id="27" name="Szövegdoboz 13">
            <a:extLst>
              <a:ext uri="{FF2B5EF4-FFF2-40B4-BE49-F238E27FC236}">
                <a16:creationId xmlns:a16="http://schemas.microsoft.com/office/drawing/2014/main" id="{9765ACC6-B7ED-EDDE-FB01-F27E70AA5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930" y="285293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C</a:t>
            </a:r>
            <a:endParaRPr lang="hu-HU" altLang="hu-HU" sz="1800" dirty="0"/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92F067C4-C144-47A0-6238-0FC1C3F4DE95}"/>
              </a:ext>
            </a:extLst>
          </p:cNvPr>
          <p:cNvCxnSpPr>
            <a:cxnSpLocks/>
          </p:cNvCxnSpPr>
          <p:nvPr/>
        </p:nvCxnSpPr>
        <p:spPr>
          <a:xfrm>
            <a:off x="2432442" y="5085184"/>
            <a:ext cx="0" cy="44678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7BA317EF-E932-BAC5-C122-7851244CE96D}"/>
              </a:ext>
            </a:extLst>
          </p:cNvPr>
          <p:cNvCxnSpPr>
            <a:cxnSpLocks/>
          </p:cNvCxnSpPr>
          <p:nvPr/>
        </p:nvCxnSpPr>
        <p:spPr>
          <a:xfrm>
            <a:off x="407368" y="5013176"/>
            <a:ext cx="403244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02BA599-7C53-E73B-C971-FA52B044F40A}"/>
              </a:ext>
            </a:extLst>
          </p:cNvPr>
          <p:cNvSpPr txBox="1"/>
          <p:nvPr/>
        </p:nvSpPr>
        <p:spPr>
          <a:xfrm>
            <a:off x="1096609" y="5136165"/>
            <a:ext cx="875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/>
              <a:t>Δ</a:t>
            </a:r>
            <a:r>
              <a:rPr lang="hu-HU" sz="1800" b="1" dirty="0"/>
              <a:t>VE=I</a:t>
            </a:r>
            <a:endParaRPr lang="hu-HU" b="1" dirty="0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2D5B29B-1C5F-FBB0-BF2A-994027D5B79B}"/>
              </a:ext>
            </a:extLst>
          </p:cNvPr>
          <p:cNvSpPr txBox="1"/>
          <p:nvPr/>
        </p:nvSpPr>
        <p:spPr>
          <a:xfrm>
            <a:off x="2798018" y="5157192"/>
            <a:ext cx="43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/>
              <a:t>S</a:t>
            </a:r>
            <a:endParaRPr lang="hu-HU" b="1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DA2967B-D8A9-D1F3-CAB1-73DB62D5A15D}"/>
              </a:ext>
            </a:extLst>
          </p:cNvPr>
          <p:cNvSpPr txBox="1"/>
          <p:nvPr/>
        </p:nvSpPr>
        <p:spPr>
          <a:xfrm>
            <a:off x="24003" y="66221"/>
            <a:ext cx="4487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dirty="0">
                <a:solidFill>
                  <a:srgbClr val="00B050"/>
                </a:solidFill>
              </a:rPr>
              <a:t>4.4.1. </a:t>
            </a:r>
            <a:r>
              <a:rPr lang="hu-HU" altLang="hu-HU" b="1" dirty="0" err="1">
                <a:solidFill>
                  <a:srgbClr val="00B050"/>
                </a:solidFill>
              </a:rPr>
              <a:t>Simplified</a:t>
            </a:r>
            <a:r>
              <a:rPr lang="hu-HU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KEYNESIAN </a:t>
            </a:r>
            <a:r>
              <a:rPr lang="hu-HU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hu-HU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zabadkézi sokszög: alakzat 16">
            <a:extLst>
              <a:ext uri="{FF2B5EF4-FFF2-40B4-BE49-F238E27FC236}">
                <a16:creationId xmlns:a16="http://schemas.microsoft.com/office/drawing/2014/main" id="{3E87E5FF-48D1-CF88-502A-2D1774391690}"/>
              </a:ext>
            </a:extLst>
          </p:cNvPr>
          <p:cNvSpPr/>
          <p:nvPr/>
        </p:nvSpPr>
        <p:spPr>
          <a:xfrm>
            <a:off x="6825343" y="729343"/>
            <a:ext cx="5105442" cy="631371"/>
          </a:xfrm>
          <a:custGeom>
            <a:avLst/>
            <a:gdLst>
              <a:gd name="connsiteX0" fmla="*/ 0 w 5105442"/>
              <a:gd name="connsiteY0" fmla="*/ 0 h 631371"/>
              <a:gd name="connsiteX1" fmla="*/ 43543 w 5105442"/>
              <a:gd name="connsiteY1" fmla="*/ 97971 h 631371"/>
              <a:gd name="connsiteX2" fmla="*/ 76200 w 5105442"/>
              <a:gd name="connsiteY2" fmla="*/ 119743 h 631371"/>
              <a:gd name="connsiteX3" fmla="*/ 130628 w 5105442"/>
              <a:gd name="connsiteY3" fmla="*/ 185057 h 631371"/>
              <a:gd name="connsiteX4" fmla="*/ 141514 w 5105442"/>
              <a:gd name="connsiteY4" fmla="*/ 228600 h 631371"/>
              <a:gd name="connsiteX5" fmla="*/ 185057 w 5105442"/>
              <a:gd name="connsiteY5" fmla="*/ 261257 h 631371"/>
              <a:gd name="connsiteX6" fmla="*/ 239486 w 5105442"/>
              <a:gd name="connsiteY6" fmla="*/ 326571 h 631371"/>
              <a:gd name="connsiteX7" fmla="*/ 283028 w 5105442"/>
              <a:gd name="connsiteY7" fmla="*/ 424543 h 631371"/>
              <a:gd name="connsiteX8" fmla="*/ 446314 w 5105442"/>
              <a:gd name="connsiteY8" fmla="*/ 478971 h 631371"/>
              <a:gd name="connsiteX9" fmla="*/ 566057 w 5105442"/>
              <a:gd name="connsiteY9" fmla="*/ 457200 h 631371"/>
              <a:gd name="connsiteX10" fmla="*/ 631371 w 5105442"/>
              <a:gd name="connsiteY10" fmla="*/ 424543 h 631371"/>
              <a:gd name="connsiteX11" fmla="*/ 674914 w 5105442"/>
              <a:gd name="connsiteY11" fmla="*/ 413657 h 631371"/>
              <a:gd name="connsiteX12" fmla="*/ 762000 w 5105442"/>
              <a:gd name="connsiteY12" fmla="*/ 381000 h 631371"/>
              <a:gd name="connsiteX13" fmla="*/ 816428 w 5105442"/>
              <a:gd name="connsiteY13" fmla="*/ 348343 h 631371"/>
              <a:gd name="connsiteX14" fmla="*/ 1371600 w 5105442"/>
              <a:gd name="connsiteY14" fmla="*/ 315686 h 631371"/>
              <a:gd name="connsiteX15" fmla="*/ 1426028 w 5105442"/>
              <a:gd name="connsiteY15" fmla="*/ 304800 h 631371"/>
              <a:gd name="connsiteX16" fmla="*/ 1730828 w 5105442"/>
              <a:gd name="connsiteY16" fmla="*/ 337457 h 631371"/>
              <a:gd name="connsiteX17" fmla="*/ 2318657 w 5105442"/>
              <a:gd name="connsiteY17" fmla="*/ 337457 h 631371"/>
              <a:gd name="connsiteX18" fmla="*/ 2645228 w 5105442"/>
              <a:gd name="connsiteY18" fmla="*/ 326571 h 631371"/>
              <a:gd name="connsiteX19" fmla="*/ 2786743 w 5105442"/>
              <a:gd name="connsiteY19" fmla="*/ 272143 h 631371"/>
              <a:gd name="connsiteX20" fmla="*/ 2939143 w 5105442"/>
              <a:gd name="connsiteY20" fmla="*/ 261257 h 631371"/>
              <a:gd name="connsiteX21" fmla="*/ 3048000 w 5105442"/>
              <a:gd name="connsiteY21" fmla="*/ 272143 h 631371"/>
              <a:gd name="connsiteX22" fmla="*/ 3102428 w 5105442"/>
              <a:gd name="connsiteY22" fmla="*/ 283028 h 631371"/>
              <a:gd name="connsiteX23" fmla="*/ 3189514 w 5105442"/>
              <a:gd name="connsiteY23" fmla="*/ 293914 h 631371"/>
              <a:gd name="connsiteX24" fmla="*/ 3897086 w 5105442"/>
              <a:gd name="connsiteY24" fmla="*/ 283028 h 631371"/>
              <a:gd name="connsiteX25" fmla="*/ 4615543 w 5105442"/>
              <a:gd name="connsiteY25" fmla="*/ 293914 h 631371"/>
              <a:gd name="connsiteX26" fmla="*/ 4659086 w 5105442"/>
              <a:gd name="connsiteY26" fmla="*/ 304800 h 631371"/>
              <a:gd name="connsiteX27" fmla="*/ 4767943 w 5105442"/>
              <a:gd name="connsiteY27" fmla="*/ 326571 h 631371"/>
              <a:gd name="connsiteX28" fmla="*/ 4855028 w 5105442"/>
              <a:gd name="connsiteY28" fmla="*/ 359228 h 631371"/>
              <a:gd name="connsiteX29" fmla="*/ 4876800 w 5105442"/>
              <a:gd name="connsiteY29" fmla="*/ 381000 h 631371"/>
              <a:gd name="connsiteX30" fmla="*/ 4920343 w 5105442"/>
              <a:gd name="connsiteY30" fmla="*/ 413657 h 631371"/>
              <a:gd name="connsiteX31" fmla="*/ 4985657 w 5105442"/>
              <a:gd name="connsiteY31" fmla="*/ 478971 h 631371"/>
              <a:gd name="connsiteX32" fmla="*/ 5072743 w 5105442"/>
              <a:gd name="connsiteY32" fmla="*/ 522514 h 631371"/>
              <a:gd name="connsiteX33" fmla="*/ 5083628 w 5105442"/>
              <a:gd name="connsiteY33" fmla="*/ 587828 h 631371"/>
              <a:gd name="connsiteX34" fmla="*/ 5105400 w 5105442"/>
              <a:gd name="connsiteY34" fmla="*/ 631371 h 63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05442" h="631371">
                <a:moveTo>
                  <a:pt x="0" y="0"/>
                </a:moveTo>
                <a:cubicBezTo>
                  <a:pt x="14514" y="32657"/>
                  <a:pt x="24357" y="67821"/>
                  <a:pt x="43543" y="97971"/>
                </a:cubicBezTo>
                <a:cubicBezTo>
                  <a:pt x="50567" y="109009"/>
                  <a:pt x="66949" y="110492"/>
                  <a:pt x="76200" y="119743"/>
                </a:cubicBezTo>
                <a:cubicBezTo>
                  <a:pt x="96239" y="139782"/>
                  <a:pt x="112485" y="163286"/>
                  <a:pt x="130628" y="185057"/>
                </a:cubicBezTo>
                <a:cubicBezTo>
                  <a:pt x="134257" y="199571"/>
                  <a:pt x="132818" y="216426"/>
                  <a:pt x="141514" y="228600"/>
                </a:cubicBezTo>
                <a:cubicBezTo>
                  <a:pt x="152059" y="243363"/>
                  <a:pt x="172228" y="248428"/>
                  <a:pt x="185057" y="261257"/>
                </a:cubicBezTo>
                <a:cubicBezTo>
                  <a:pt x="205097" y="281296"/>
                  <a:pt x="221343" y="304800"/>
                  <a:pt x="239486" y="326571"/>
                </a:cubicBezTo>
                <a:cubicBezTo>
                  <a:pt x="247312" y="357878"/>
                  <a:pt x="254256" y="403618"/>
                  <a:pt x="283028" y="424543"/>
                </a:cubicBezTo>
                <a:cubicBezTo>
                  <a:pt x="305639" y="440987"/>
                  <a:pt x="416317" y="470401"/>
                  <a:pt x="446314" y="478971"/>
                </a:cubicBezTo>
                <a:cubicBezTo>
                  <a:pt x="486228" y="471714"/>
                  <a:pt x="527137" y="468647"/>
                  <a:pt x="566057" y="457200"/>
                </a:cubicBezTo>
                <a:cubicBezTo>
                  <a:pt x="589409" y="450332"/>
                  <a:pt x="608771" y="433583"/>
                  <a:pt x="631371" y="424543"/>
                </a:cubicBezTo>
                <a:cubicBezTo>
                  <a:pt x="645262" y="418987"/>
                  <a:pt x="660400" y="417286"/>
                  <a:pt x="674914" y="413657"/>
                </a:cubicBezTo>
                <a:cubicBezTo>
                  <a:pt x="758635" y="357844"/>
                  <a:pt x="644297" y="428081"/>
                  <a:pt x="762000" y="381000"/>
                </a:cubicBezTo>
                <a:cubicBezTo>
                  <a:pt x="781645" y="373142"/>
                  <a:pt x="797167" y="357098"/>
                  <a:pt x="816428" y="348343"/>
                </a:cubicBezTo>
                <a:cubicBezTo>
                  <a:pt x="974934" y="276294"/>
                  <a:pt x="1298284" y="317315"/>
                  <a:pt x="1371600" y="315686"/>
                </a:cubicBezTo>
                <a:cubicBezTo>
                  <a:pt x="1389743" y="312057"/>
                  <a:pt x="1407526" y="304800"/>
                  <a:pt x="1426028" y="304800"/>
                </a:cubicBezTo>
                <a:cubicBezTo>
                  <a:pt x="1545538" y="304800"/>
                  <a:pt x="1615363" y="319694"/>
                  <a:pt x="1730828" y="337457"/>
                </a:cubicBezTo>
                <a:cubicBezTo>
                  <a:pt x="1938581" y="406708"/>
                  <a:pt x="1760059" y="351250"/>
                  <a:pt x="2318657" y="337457"/>
                </a:cubicBezTo>
                <a:lnTo>
                  <a:pt x="2645228" y="326571"/>
                </a:lnTo>
                <a:cubicBezTo>
                  <a:pt x="2669989" y="315959"/>
                  <a:pt x="2755447" y="276837"/>
                  <a:pt x="2786743" y="272143"/>
                </a:cubicBezTo>
                <a:cubicBezTo>
                  <a:pt x="2837109" y="264588"/>
                  <a:pt x="2888343" y="264886"/>
                  <a:pt x="2939143" y="261257"/>
                </a:cubicBezTo>
                <a:cubicBezTo>
                  <a:pt x="2975429" y="264886"/>
                  <a:pt x="3011853" y="267324"/>
                  <a:pt x="3048000" y="272143"/>
                </a:cubicBezTo>
                <a:cubicBezTo>
                  <a:pt x="3066340" y="274588"/>
                  <a:pt x="3084141" y="280215"/>
                  <a:pt x="3102428" y="283028"/>
                </a:cubicBezTo>
                <a:cubicBezTo>
                  <a:pt x="3131342" y="287476"/>
                  <a:pt x="3160485" y="290285"/>
                  <a:pt x="3189514" y="293914"/>
                </a:cubicBezTo>
                <a:lnTo>
                  <a:pt x="3897086" y="283028"/>
                </a:lnTo>
                <a:cubicBezTo>
                  <a:pt x="4136599" y="283028"/>
                  <a:pt x="4376128" y="287073"/>
                  <a:pt x="4615543" y="293914"/>
                </a:cubicBezTo>
                <a:cubicBezTo>
                  <a:pt x="4630498" y="294341"/>
                  <a:pt x="4644457" y="301665"/>
                  <a:pt x="4659086" y="304800"/>
                </a:cubicBezTo>
                <a:cubicBezTo>
                  <a:pt x="4695269" y="312553"/>
                  <a:pt x="4733295" y="313578"/>
                  <a:pt x="4767943" y="326571"/>
                </a:cubicBezTo>
                <a:lnTo>
                  <a:pt x="4855028" y="359228"/>
                </a:lnTo>
                <a:cubicBezTo>
                  <a:pt x="4862285" y="366485"/>
                  <a:pt x="4868915" y="374430"/>
                  <a:pt x="4876800" y="381000"/>
                </a:cubicBezTo>
                <a:cubicBezTo>
                  <a:pt x="4890738" y="392615"/>
                  <a:pt x="4907514" y="400828"/>
                  <a:pt x="4920343" y="413657"/>
                </a:cubicBezTo>
                <a:cubicBezTo>
                  <a:pt x="4972897" y="466211"/>
                  <a:pt x="4929217" y="448185"/>
                  <a:pt x="4985657" y="478971"/>
                </a:cubicBezTo>
                <a:cubicBezTo>
                  <a:pt x="5014149" y="494512"/>
                  <a:pt x="5072743" y="522514"/>
                  <a:pt x="5072743" y="522514"/>
                </a:cubicBezTo>
                <a:cubicBezTo>
                  <a:pt x="5076371" y="544285"/>
                  <a:pt x="5076648" y="566889"/>
                  <a:pt x="5083628" y="587828"/>
                </a:cubicBezTo>
                <a:cubicBezTo>
                  <a:pt x="5107413" y="659183"/>
                  <a:pt x="5105400" y="597508"/>
                  <a:pt x="5105400" y="63137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6F760A0-5AD5-0138-83A5-6D16306EC452}"/>
              </a:ext>
            </a:extLst>
          </p:cNvPr>
          <p:cNvSpPr txBox="1"/>
          <p:nvPr/>
        </p:nvSpPr>
        <p:spPr>
          <a:xfrm>
            <a:off x="6992828" y="620688"/>
            <a:ext cx="5079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hu-H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side</a:t>
            </a:r>
            <a:r>
              <a:rPr lang="hu-H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hu-H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use-ressource</a:t>
            </a:r>
            <a:r>
              <a:rPr lang="hu-H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balance</a:t>
            </a:r>
            <a:r>
              <a:rPr lang="hu-H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hu-H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recording</a:t>
            </a:r>
            <a:endParaRPr lang="hu-HU" sz="1400" dirty="0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23A2633-6306-4B2D-1E02-768CD8413C1A}"/>
              </a:ext>
            </a:extLst>
          </p:cNvPr>
          <p:cNvSpPr txBox="1"/>
          <p:nvPr/>
        </p:nvSpPr>
        <p:spPr>
          <a:xfrm>
            <a:off x="3503712" y="2708920"/>
            <a:ext cx="14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P= CI+C+I</a:t>
            </a:r>
            <a:endParaRPr lang="hu-HU" altLang="hu-HU" sz="1400" dirty="0"/>
          </a:p>
        </p:txBody>
      </p:sp>
      <p:sp>
        <p:nvSpPr>
          <p:cNvPr id="5" name="Szövegdoboz 2">
            <a:extLst>
              <a:ext uri="{FF2B5EF4-FFF2-40B4-BE49-F238E27FC236}">
                <a16:creationId xmlns:a16="http://schemas.microsoft.com/office/drawing/2014/main" id="{6CEF860C-18CA-C303-9298-B37389FC6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720" y="2503689"/>
            <a:ext cx="11764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Y=C+I	</a:t>
            </a:r>
          </a:p>
        </p:txBody>
      </p:sp>
      <p:sp>
        <p:nvSpPr>
          <p:cNvPr id="6" name="Szövegdoboz 23">
            <a:extLst>
              <a:ext uri="{FF2B5EF4-FFF2-40B4-BE49-F238E27FC236}">
                <a16:creationId xmlns:a16="http://schemas.microsoft.com/office/drawing/2014/main" id="{2C31EBC4-6E27-4FD1-CAE0-BC4D26D48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6288819"/>
            <a:ext cx="39719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Calibri" panose="020F0502020204030204" pitchFamily="34" charset="0"/>
              </a:rPr>
              <a:t>QUANTITIES EXPRESSED IN MONEY!!</a:t>
            </a:r>
          </a:p>
        </p:txBody>
      </p:sp>
      <p:sp>
        <p:nvSpPr>
          <p:cNvPr id="4" name="Szövegdoboz 2">
            <a:extLst>
              <a:ext uri="{FF2B5EF4-FFF2-40B4-BE49-F238E27FC236}">
                <a16:creationId xmlns:a16="http://schemas.microsoft.com/office/drawing/2014/main" id="{FC684B47-0798-3466-FCD4-4C3181113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417" y="1340768"/>
            <a:ext cx="22478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Accounting </a:t>
            </a:r>
            <a:r>
              <a:rPr lang="hu-HU" altLang="hu-HU" sz="1600" dirty="0" err="1"/>
              <a:t>identity</a:t>
            </a:r>
            <a:endParaRPr lang="hu-HU" alt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8B1D85C-1D49-A13E-684C-8ADA41053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904" y="1827857"/>
            <a:ext cx="23682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+  </a:t>
            </a:r>
            <a:r>
              <a:rPr lang="hu-HU" altLang="hu-HU" sz="1600" b="1" dirty="0"/>
              <a:t>BEHAVIORAL RULE</a:t>
            </a:r>
            <a:endParaRPr lang="hu-HU" altLang="hu-HU" sz="1600" b="1" dirty="0">
              <a:latin typeface="Calibri" panose="020F050202020403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6AF00CC4-9047-B47A-C650-A71571E2D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54" y="1796523"/>
            <a:ext cx="37785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C(Y) </a:t>
            </a:r>
            <a:r>
              <a:rPr lang="hu-HU" altLang="hu-HU" sz="1600" b="1" dirty="0" err="1"/>
              <a:t>known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function</a:t>
            </a:r>
            <a:r>
              <a:rPr lang="hu-HU" altLang="hu-HU" sz="1600" b="1" dirty="0"/>
              <a:t>, </a:t>
            </a:r>
            <a:r>
              <a:rPr lang="hu-HU" altLang="hu-HU" sz="1600" dirty="0" err="1"/>
              <a:t>characteristics</a:t>
            </a:r>
            <a:r>
              <a:rPr lang="hu-HU" altLang="hu-HU" sz="1600" dirty="0"/>
              <a:t>: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CAE3DF87-0A78-9C82-8840-181DB2F8A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481" y="2341568"/>
            <a:ext cx="33105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hu-HU" altLang="hu-HU" sz="1600" dirty="0" err="1"/>
              <a:t>Marginal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prospensity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consume</a:t>
            </a:r>
            <a:r>
              <a:rPr lang="hu-HU" altLang="hu-HU" sz="1600" dirty="0"/>
              <a:t>:</a:t>
            </a:r>
          </a:p>
        </p:txBody>
      </p:sp>
      <p:graphicFrame>
        <p:nvGraphicFramePr>
          <p:cNvPr id="10" name="Object 19">
            <a:extLst>
              <a:ext uri="{FF2B5EF4-FFF2-40B4-BE49-F238E27FC236}">
                <a16:creationId xmlns:a16="http://schemas.microsoft.com/office/drawing/2014/main" id="{6265542A-64C5-49B8-B639-8735F5EFE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696115"/>
              </p:ext>
            </p:extLst>
          </p:nvPr>
        </p:nvGraphicFramePr>
        <p:xfrm>
          <a:off x="10449073" y="2210013"/>
          <a:ext cx="10493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393700" progId="Equation.3">
                  <p:embed/>
                </p:oleObj>
              </mc:Choice>
              <mc:Fallback>
                <p:oleObj name="Equation" r:id="rId2" imgW="685800" imgH="393700" progId="Equation.3">
                  <p:embed/>
                  <p:pic>
                    <p:nvPicPr>
                      <p:cNvPr id="3091" name="Object 19">
                        <a:extLst>
                          <a:ext uri="{FF2B5EF4-FFF2-40B4-BE49-F238E27FC236}">
                            <a16:creationId xmlns:a16="http://schemas.microsoft.com/office/drawing/2014/main" id="{20D8D795-53E9-CAE5-E7F1-D503E92CF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073" y="2210013"/>
                        <a:ext cx="10493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1">
            <a:extLst>
              <a:ext uri="{FF2B5EF4-FFF2-40B4-BE49-F238E27FC236}">
                <a16:creationId xmlns:a16="http://schemas.microsoft.com/office/drawing/2014/main" id="{C8C11DAB-0F3D-6BE0-F8A4-E4B7BED67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8583" y="2852936"/>
            <a:ext cx="333136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There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autonomous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consumption</a:t>
            </a:r>
            <a:endParaRPr lang="hu-HU" altLang="hu-HU" sz="1600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69AF434-AB9A-CCC1-079B-B676482D1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5459" y="2893308"/>
            <a:ext cx="69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C</a:t>
            </a:r>
            <a:r>
              <a:rPr lang="hu-HU" altLang="hu-HU" sz="1800" baseline="-25000" dirty="0"/>
              <a:t>0</a:t>
            </a:r>
            <a:r>
              <a:rPr lang="hu-HU" altLang="hu-HU" sz="1800" dirty="0"/>
              <a:t>&gt;0</a:t>
            </a:r>
          </a:p>
        </p:txBody>
      </p:sp>
      <p:graphicFrame>
        <p:nvGraphicFramePr>
          <p:cNvPr id="20" name="Objektum 19">
            <a:extLst>
              <a:ext uri="{FF2B5EF4-FFF2-40B4-BE49-F238E27FC236}">
                <a16:creationId xmlns:a16="http://schemas.microsoft.com/office/drawing/2014/main" id="{C7A5A97B-C2DA-BB86-0C17-6988BD195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773879"/>
              </p:ext>
            </p:extLst>
          </p:nvPr>
        </p:nvGraphicFramePr>
        <p:xfrm>
          <a:off x="10217297" y="3344272"/>
          <a:ext cx="15128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228600" progId="Equation.3">
                  <p:embed/>
                </p:oleObj>
              </mc:Choice>
              <mc:Fallback>
                <p:oleObj name="Equation" r:id="rId4" imgW="990600" imgH="228600" progId="Equation.3">
                  <p:embed/>
                  <p:pic>
                    <p:nvPicPr>
                      <p:cNvPr id="2" name="Objektum 1">
                        <a:extLst>
                          <a:ext uri="{FF2B5EF4-FFF2-40B4-BE49-F238E27FC236}">
                            <a16:creationId xmlns:a16="http://schemas.microsoft.com/office/drawing/2014/main" id="{725A0822-D789-2EB4-87D7-452DBB484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17297" y="3344272"/>
                        <a:ext cx="151288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églalap 20">
            <a:extLst>
              <a:ext uri="{FF2B5EF4-FFF2-40B4-BE49-F238E27FC236}">
                <a16:creationId xmlns:a16="http://schemas.microsoft.com/office/drawing/2014/main" id="{5F700F2C-0FA7-AB2D-1D8A-37C6D8C2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600" y="3304239"/>
            <a:ext cx="13821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u="sng" dirty="0" err="1"/>
              <a:t>For</a:t>
            </a:r>
            <a:r>
              <a:rPr lang="hu-HU" altLang="hu-HU" sz="1600" u="sng" dirty="0"/>
              <a:t> </a:t>
            </a:r>
            <a:r>
              <a:rPr lang="hu-HU" altLang="hu-HU" sz="1600" u="sng" dirty="0" err="1"/>
              <a:t>example</a:t>
            </a:r>
            <a:r>
              <a:rPr lang="hu-HU" altLang="hu-HU" sz="1600" u="sng" dirty="0"/>
              <a:t>:</a:t>
            </a:r>
            <a:endParaRPr lang="hu-HU" altLang="hu-HU" sz="1600" dirty="0"/>
          </a:p>
        </p:txBody>
      </p:sp>
      <p:sp>
        <p:nvSpPr>
          <p:cNvPr id="22" name="Szövegdoboz 2">
            <a:extLst>
              <a:ext uri="{FF2B5EF4-FFF2-40B4-BE49-F238E27FC236}">
                <a16:creationId xmlns:a16="http://schemas.microsoft.com/office/drawing/2014/main" id="{152E708C-D42D-09A0-73AF-DC242803B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480" y="4078207"/>
            <a:ext cx="12795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Lesson</a:t>
            </a:r>
            <a:r>
              <a:rPr lang="hu-HU" altLang="hu-HU" sz="1600" b="1" dirty="0"/>
              <a:t> (1):</a:t>
            </a:r>
          </a:p>
        </p:txBody>
      </p:sp>
      <p:graphicFrame>
        <p:nvGraphicFramePr>
          <p:cNvPr id="29" name="Objektum 28">
            <a:extLst>
              <a:ext uri="{FF2B5EF4-FFF2-40B4-BE49-F238E27FC236}">
                <a16:creationId xmlns:a16="http://schemas.microsoft.com/office/drawing/2014/main" id="{ED127F06-3DD0-56D1-0DAA-56E483B439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420471"/>
              </p:ext>
            </p:extLst>
          </p:nvPr>
        </p:nvGraphicFramePr>
        <p:xfrm>
          <a:off x="7750438" y="3933056"/>
          <a:ext cx="15843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6" imgW="914400" imgH="393700" progId="Equation.3">
                  <p:embed/>
                </p:oleObj>
              </mc:Choice>
              <mc:Fallback>
                <p:oleObj name="Egyenlet" r:id="rId6" imgW="914400" imgH="393700" progId="Equation.3">
                  <p:embed/>
                  <p:pic>
                    <p:nvPicPr>
                      <p:cNvPr id="28" name="Objektum 27">
                        <a:extLst>
                          <a:ext uri="{FF2B5EF4-FFF2-40B4-BE49-F238E27FC236}">
                            <a16:creationId xmlns:a16="http://schemas.microsoft.com/office/drawing/2014/main" id="{B4280227-C2B6-CF1B-0257-C808DF902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0438" y="3933056"/>
                        <a:ext cx="15843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8">
            <a:extLst>
              <a:ext uri="{FF2B5EF4-FFF2-40B4-BE49-F238E27FC236}">
                <a16:creationId xmlns:a16="http://schemas.microsoft.com/office/drawing/2014/main" id="{AC6EC340-80E8-E8DC-070B-000A63A8F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648" y="4653136"/>
            <a:ext cx="69127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u="sng" dirty="0" err="1"/>
              <a:t>Multiplier</a:t>
            </a:r>
            <a:r>
              <a:rPr lang="hu-HU" altLang="hu-HU" sz="1600" b="1" u="sng" dirty="0"/>
              <a:t> </a:t>
            </a:r>
            <a:r>
              <a:rPr lang="hu-HU" altLang="hu-HU" sz="1600" b="1" u="sng" dirty="0" err="1"/>
              <a:t>effect</a:t>
            </a:r>
            <a:r>
              <a:rPr lang="hu-HU" altLang="hu-HU" sz="1600" u="sng" dirty="0"/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An </a:t>
            </a:r>
            <a:r>
              <a:rPr lang="hu-HU" altLang="hu-HU" sz="1600" dirty="0" err="1"/>
              <a:t>exogenous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increase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demand</a:t>
            </a:r>
            <a:r>
              <a:rPr lang="hu-HU" altLang="hu-HU" sz="1600" dirty="0"/>
              <a:t> (C</a:t>
            </a:r>
            <a:r>
              <a:rPr lang="hu-HU" altLang="hu-HU" sz="1600" baseline="-25000" dirty="0"/>
              <a:t>0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or</a:t>
            </a:r>
            <a:r>
              <a:rPr lang="hu-HU" altLang="hu-HU" sz="1600" dirty="0"/>
              <a:t> I) </a:t>
            </a:r>
            <a:r>
              <a:rPr lang="hu-HU" altLang="hu-HU" sz="1600" dirty="0" err="1"/>
              <a:t>implies</a:t>
            </a:r>
            <a:r>
              <a:rPr lang="hu-HU" altLang="hu-HU" sz="1600" dirty="0"/>
              <a:t> a </a:t>
            </a:r>
            <a:r>
              <a:rPr lang="hu-HU" altLang="hu-HU" sz="1600" dirty="0" err="1"/>
              <a:t>greater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increase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gdp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than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initial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increase</a:t>
            </a:r>
            <a:r>
              <a:rPr lang="hu-HU" altLang="hu-HU" sz="1600" dirty="0"/>
              <a:t>. (</a:t>
            </a:r>
            <a:r>
              <a:rPr lang="hu-HU" altLang="hu-HU" sz="1600" dirty="0" err="1"/>
              <a:t>all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/>
              <a:t>Keynesian view:</a:t>
            </a:r>
            <a:r>
              <a:rPr lang="en-US" altLang="hu-HU" sz="1600" dirty="0"/>
              <a:t> prices rise less than incomes, therefore increased demand (in Ft) implies also increased production (physical quantity).</a:t>
            </a:r>
            <a:endParaRPr lang="hu-HU" altLang="hu-HU" sz="1600" dirty="0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2C4F60C2-49E7-D62C-54F7-1A0D18213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648" y="6237312"/>
            <a:ext cx="68660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New </a:t>
            </a:r>
            <a:r>
              <a:rPr lang="hu-HU" altLang="hu-HU" sz="1600" b="1" dirty="0" err="1"/>
              <a:t>classical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view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increased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demand</a:t>
            </a:r>
            <a:r>
              <a:rPr lang="hu-HU" altLang="hu-HU" sz="1600" dirty="0"/>
              <a:t> (in Ft) is </a:t>
            </a:r>
            <a:r>
              <a:rPr lang="hu-HU" altLang="hu-HU" sz="1600" dirty="0" err="1"/>
              <a:t>satisfied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higher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prices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production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increase</a:t>
            </a:r>
            <a:r>
              <a:rPr lang="hu-HU" altLang="hu-H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7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54714 -0.172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57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8" grpId="0"/>
      <p:bldP spid="9" grpId="0"/>
      <p:bldP spid="11" grpId="0"/>
      <p:bldP spid="12" grpId="0"/>
      <p:bldP spid="21" grpId="0"/>
      <p:bldP spid="22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0">
            <a:extLst>
              <a:ext uri="{FF2B5EF4-FFF2-40B4-BE49-F238E27FC236}">
                <a16:creationId xmlns:a16="http://schemas.microsoft.com/office/drawing/2014/main" id="{01A05837-FCB3-3AE3-CF64-56C1EBAB2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958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32" name="Téglalap 1">
            <a:extLst>
              <a:ext uri="{FF2B5EF4-FFF2-40B4-BE49-F238E27FC236}">
                <a16:creationId xmlns:a16="http://schemas.microsoft.com/office/drawing/2014/main" id="{9DF12617-F9FB-CD53-025A-B66D60146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33" y="1457002"/>
            <a:ext cx="11059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u="sng" dirty="0"/>
              <a:t>Paradox of </a:t>
            </a:r>
            <a:r>
              <a:rPr lang="hu-HU" altLang="hu-HU" sz="1800" b="1" u="sng" dirty="0" err="1"/>
              <a:t>thrift</a:t>
            </a:r>
            <a:r>
              <a:rPr lang="hu-HU" altLang="hu-HU" sz="1800" b="1" u="sng" dirty="0"/>
              <a:t> (</a:t>
            </a:r>
            <a:r>
              <a:rPr lang="hu-HU" altLang="hu-HU" sz="1800" b="1" u="sng" dirty="0" err="1"/>
              <a:t>widow’s</a:t>
            </a:r>
            <a:r>
              <a:rPr lang="hu-HU" altLang="hu-HU" sz="1800" b="1" u="sng" dirty="0"/>
              <a:t> </a:t>
            </a:r>
            <a:r>
              <a:rPr lang="hu-HU" altLang="hu-HU" sz="1800" b="1" u="sng" dirty="0" err="1"/>
              <a:t>cruse</a:t>
            </a:r>
            <a:r>
              <a:rPr lang="hu-HU" altLang="hu-HU" sz="1800" b="1" u="sng" dirty="0"/>
              <a:t>)</a:t>
            </a:r>
            <a:r>
              <a:rPr lang="hu-HU" altLang="hu-HU" sz="1800" b="1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 b="1" dirty="0"/>
              <a:t>It is not saving that determines investment, but the other way round!</a:t>
            </a:r>
            <a:endParaRPr lang="hu-HU" altLang="hu-HU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 b="1" u="sng" dirty="0"/>
              <a:t>(If </a:t>
            </a:r>
            <a:r>
              <a:rPr lang="hu-HU" altLang="hu-HU" sz="1800" b="1" u="sng" dirty="0"/>
              <a:t>„</a:t>
            </a:r>
            <a:r>
              <a:rPr lang="hu-HU" altLang="hu-HU" sz="1800" b="1" u="sng" dirty="0" err="1"/>
              <a:t>capitalists</a:t>
            </a:r>
            <a:r>
              <a:rPr lang="hu-HU" altLang="hu-HU" sz="1800" b="1" u="sng" dirty="0"/>
              <a:t>”</a:t>
            </a:r>
            <a:r>
              <a:rPr lang="en-US" altLang="hu-HU" sz="1800" b="1" u="sng" dirty="0"/>
              <a:t> collectively increase their purchases of products, their </a:t>
            </a:r>
            <a:r>
              <a:rPr lang="hu-HU" altLang="hu-HU" sz="1800" b="1" u="sng" dirty="0" err="1"/>
              <a:t>savings</a:t>
            </a:r>
            <a:r>
              <a:rPr lang="hu-HU" altLang="hu-HU" sz="1800" b="1" u="sng" dirty="0"/>
              <a:t> </a:t>
            </a:r>
            <a:r>
              <a:rPr lang="en-US" altLang="hu-HU" sz="1800" b="1" u="sng" dirty="0"/>
              <a:t>remain unchanged</a:t>
            </a:r>
            <a:r>
              <a:rPr lang="hu-HU" altLang="hu-HU" sz="1800" b="1" u="sng" dirty="0"/>
              <a:t>.</a:t>
            </a:r>
            <a:r>
              <a:rPr lang="en-US" altLang="hu-HU" sz="1800" b="1" u="sng" dirty="0"/>
              <a:t>)</a:t>
            </a:r>
            <a:endParaRPr lang="hu-HU" altLang="hu-HU" sz="1800" u="sng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B755A56B-C0F8-4E7C-79F9-34A47A8ECF39}"/>
              </a:ext>
            </a:extLst>
          </p:cNvPr>
          <p:cNvCxnSpPr/>
          <p:nvPr/>
        </p:nvCxnSpPr>
        <p:spPr>
          <a:xfrm>
            <a:off x="4251325" y="5300663"/>
            <a:ext cx="428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églalap 34">
            <a:extLst>
              <a:ext uri="{FF2B5EF4-FFF2-40B4-BE49-F238E27FC236}">
                <a16:creationId xmlns:a16="http://schemas.microsoft.com/office/drawing/2014/main" id="{A7249BB5-997C-C542-55B2-0B785BADD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325" y="570166"/>
            <a:ext cx="23218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 </a:t>
            </a:r>
            <a:r>
              <a:rPr lang="hu-HU" altLang="hu-HU" sz="1600" b="1" dirty="0"/>
              <a:t>S=Y-C(Y), </a:t>
            </a:r>
            <a:r>
              <a:rPr lang="hu-HU" altLang="hu-HU" sz="1600" dirty="0"/>
              <a:t>vagyis </a:t>
            </a:r>
            <a:r>
              <a:rPr lang="hu-HU" altLang="hu-HU" sz="1600" b="1" dirty="0"/>
              <a:t>S(Y)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20171A90-95A0-4377-46CB-0E73A5C58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44" y="1052736"/>
            <a:ext cx="1095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 </a:t>
            </a:r>
            <a:r>
              <a:rPr lang="hu-HU" altLang="hu-HU" sz="1600" b="1" dirty="0"/>
              <a:t>I=S(Y)</a:t>
            </a:r>
          </a:p>
        </p:txBody>
      </p:sp>
      <p:sp>
        <p:nvSpPr>
          <p:cNvPr id="5" name="Szövegdoboz 2">
            <a:extLst>
              <a:ext uri="{FF2B5EF4-FFF2-40B4-BE49-F238E27FC236}">
                <a16:creationId xmlns:a16="http://schemas.microsoft.com/office/drawing/2014/main" id="{382253AE-079C-F2F9-703F-6CF8C3AB5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10" y="1052736"/>
            <a:ext cx="12795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Lesson</a:t>
            </a:r>
            <a:r>
              <a:rPr lang="hu-HU" altLang="hu-HU" sz="1600" b="1" dirty="0"/>
              <a:t> (2):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AFBE1CF-FEBA-2F48-EF67-1620705E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160" y="5173216"/>
            <a:ext cx="6171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 </a:t>
            </a:r>
            <a:r>
              <a:rPr lang="hu-HU" altLang="hu-HU" sz="1600" b="1" dirty="0"/>
              <a:t>I=S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1B0594D-F55C-34AB-A33F-3EA22765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10" y="4005064"/>
            <a:ext cx="4684946" cy="194421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hu-HU" altLang="hu-HU" sz="1400" b="1" dirty="0"/>
              <a:t>Stock </a:t>
            </a:r>
            <a:r>
              <a:rPr lang="hu-HU" altLang="hu-HU" sz="1400" b="1" dirty="0" err="1"/>
              <a:t>type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accounts</a:t>
            </a:r>
            <a:endParaRPr lang="hu-HU" altLang="hu-HU" sz="1400" b="1" dirty="0"/>
          </a:p>
          <a:p>
            <a:pPr algn="ctr"/>
            <a:r>
              <a:rPr lang="en-US" altLang="hu-HU" sz="1400" dirty="0"/>
              <a:t>Records the variation in the form of wealth </a:t>
            </a:r>
            <a:endParaRPr lang="hu-HU" altLang="hu-HU" sz="1400" dirty="0"/>
          </a:p>
          <a:p>
            <a:pPr algn="ctr"/>
            <a:r>
              <a:rPr lang="en-US" altLang="hu-HU" sz="1400" dirty="0"/>
              <a:t>already acquired</a:t>
            </a:r>
            <a:r>
              <a:rPr lang="hu-HU" altLang="hu-HU" sz="1400" dirty="0"/>
              <a:t> in </a:t>
            </a:r>
            <a:r>
              <a:rPr lang="hu-HU" altLang="hu-HU" sz="1400" dirty="0" err="1"/>
              <a:t>monetary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terms</a:t>
            </a:r>
            <a:endParaRPr lang="hu-HU" altLang="hu-HU" sz="1400" dirty="0"/>
          </a:p>
          <a:p>
            <a:pPr algn="ctr" eaLnBrk="1" hangingPunct="1">
              <a:defRPr/>
            </a:pPr>
            <a:r>
              <a:rPr lang="el-GR" sz="1400" dirty="0"/>
              <a:t>Δ</a:t>
            </a:r>
            <a:r>
              <a:rPr lang="hu-HU" sz="1400" dirty="0" err="1"/>
              <a:t>Assets</a:t>
            </a:r>
            <a:r>
              <a:rPr lang="hu-HU" sz="1400" dirty="0"/>
              <a:t>                                                           </a:t>
            </a:r>
            <a:r>
              <a:rPr lang="el-GR" sz="1400" dirty="0"/>
              <a:t>Δ</a:t>
            </a:r>
            <a:r>
              <a:rPr lang="hu-HU" sz="1400" dirty="0" err="1"/>
              <a:t>Liabilities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hu-HU" altLang="hu-HU" b="1" dirty="0"/>
          </a:p>
          <a:p>
            <a:pPr eaLnBrk="1" hangingPunct="1">
              <a:defRPr/>
            </a:pPr>
            <a:r>
              <a:rPr lang="hu-HU" altLang="hu-HU" i="1" dirty="0"/>
              <a:t> </a:t>
            </a:r>
          </a:p>
          <a:p>
            <a:pPr eaLnBrk="1" hangingPunct="1">
              <a:defRPr/>
            </a:pPr>
            <a:r>
              <a:rPr lang="hu-HU" altLang="hu-HU" dirty="0" err="1"/>
              <a:t>Balance</a:t>
            </a:r>
            <a:r>
              <a:rPr lang="hu-HU" altLang="hu-HU" dirty="0"/>
              <a:t>:</a:t>
            </a:r>
            <a:r>
              <a:rPr lang="hu-HU" altLang="hu-HU" b="1" dirty="0"/>
              <a:t> 0 </a:t>
            </a:r>
            <a:r>
              <a:rPr lang="hu-HU" altLang="hu-HU" sz="1600" i="1" dirty="0"/>
              <a:t>(net </a:t>
            </a:r>
            <a:r>
              <a:rPr lang="hu-HU" altLang="hu-HU" sz="1600" i="1" dirty="0" err="1"/>
              <a:t>lending</a:t>
            </a:r>
            <a:r>
              <a:rPr lang="hu-HU" altLang="hu-HU" sz="1600" i="1" dirty="0"/>
              <a:t>/</a:t>
            </a:r>
            <a:r>
              <a:rPr lang="hu-HU" altLang="hu-HU" sz="1600" i="1" dirty="0" err="1"/>
              <a:t>borrowing</a:t>
            </a:r>
            <a:r>
              <a:rPr lang="hu-HU" altLang="hu-HU" sz="1600" i="1" dirty="0"/>
              <a:t>)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204D6FB-15CA-794A-E967-0497F4A3F911}"/>
              </a:ext>
            </a:extLst>
          </p:cNvPr>
          <p:cNvSpPr txBox="1"/>
          <p:nvPr/>
        </p:nvSpPr>
        <p:spPr>
          <a:xfrm>
            <a:off x="1096609" y="5136165"/>
            <a:ext cx="875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/>
              <a:t>Δ</a:t>
            </a:r>
            <a:r>
              <a:rPr lang="hu-HU" sz="1800" b="1" dirty="0"/>
              <a:t>VE=I</a:t>
            </a:r>
            <a:endParaRPr lang="hu-HU" b="1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5B2C207-3B75-B1B2-CAC8-0CAEE17303C3}"/>
              </a:ext>
            </a:extLst>
          </p:cNvPr>
          <p:cNvSpPr txBox="1"/>
          <p:nvPr/>
        </p:nvSpPr>
        <p:spPr>
          <a:xfrm>
            <a:off x="2798018" y="5157192"/>
            <a:ext cx="43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/>
              <a:t>S</a:t>
            </a:r>
            <a:endParaRPr lang="hu-HU" b="1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905D3417-B7F1-7D63-40DD-176049CBFCA8}"/>
              </a:ext>
            </a:extLst>
          </p:cNvPr>
          <p:cNvCxnSpPr>
            <a:cxnSpLocks/>
          </p:cNvCxnSpPr>
          <p:nvPr/>
        </p:nvCxnSpPr>
        <p:spPr>
          <a:xfrm>
            <a:off x="407368" y="5013176"/>
            <a:ext cx="403244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9B39A34D-41B1-BCCB-5C1B-0A5CB6B44717}"/>
              </a:ext>
            </a:extLst>
          </p:cNvPr>
          <p:cNvCxnSpPr>
            <a:cxnSpLocks/>
          </p:cNvCxnSpPr>
          <p:nvPr/>
        </p:nvCxnSpPr>
        <p:spPr>
          <a:xfrm>
            <a:off x="2432442" y="5157192"/>
            <a:ext cx="0" cy="44678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zövegdoboz 2">
            <a:extLst>
              <a:ext uri="{FF2B5EF4-FFF2-40B4-BE49-F238E27FC236}">
                <a16:creationId xmlns:a16="http://schemas.microsoft.com/office/drawing/2014/main" id="{F05A58D8-44D0-EB18-5705-355A4ACBD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558541"/>
            <a:ext cx="2137160" cy="35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Accounting </a:t>
            </a:r>
            <a:r>
              <a:rPr lang="hu-HU" altLang="hu-HU" sz="1600" dirty="0" err="1"/>
              <a:t>identity</a:t>
            </a:r>
            <a:endParaRPr lang="hu-HU" altLang="hu-HU" sz="1050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FDC3EABE-CD8F-DA68-9B96-299AF5E9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187" y="570166"/>
            <a:ext cx="162770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C(Y)+I=S+C(Y)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D1CECE2E-F2E5-71EC-7FBB-90FEE2B5972F}"/>
              </a:ext>
            </a:extLst>
          </p:cNvPr>
          <p:cNvSpPr txBox="1"/>
          <p:nvPr/>
        </p:nvSpPr>
        <p:spPr>
          <a:xfrm>
            <a:off x="3150637" y="570166"/>
            <a:ext cx="569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600" dirty="0"/>
              <a:t> </a:t>
            </a:r>
            <a:r>
              <a:rPr lang="hu-HU" altLang="hu-HU" sz="1600" b="1" dirty="0"/>
              <a:t>Y=</a:t>
            </a:r>
            <a:endParaRPr lang="hu-HU" sz="1600" dirty="0"/>
          </a:p>
        </p:txBody>
      </p:sp>
      <p:sp>
        <p:nvSpPr>
          <p:cNvPr id="21" name="Téglalap 7">
            <a:extLst>
              <a:ext uri="{FF2B5EF4-FFF2-40B4-BE49-F238E27FC236}">
                <a16:creationId xmlns:a16="http://schemas.microsoft.com/office/drawing/2014/main" id="{1A564B70-EAE4-B7F7-A94B-3A181172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4" y="2780928"/>
            <a:ext cx="1192124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 b="1" dirty="0"/>
              <a:t>No mechanism to achieve full employment equilibrium.</a:t>
            </a:r>
            <a:r>
              <a:rPr lang="hu-HU" altLang="hu-HU" sz="1800" b="1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I.e. </a:t>
            </a:r>
            <a:r>
              <a:rPr lang="hu-HU" altLang="hu-HU" sz="1600" dirty="0" err="1"/>
              <a:t>durable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unemployment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possible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even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perfect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competitive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markets</a:t>
            </a:r>
            <a:r>
              <a:rPr lang="hu-HU" altLang="hu-HU" sz="1600" dirty="0"/>
              <a:t>  ↔ </a:t>
            </a:r>
            <a:r>
              <a:rPr lang="hu-HU" altLang="hu-HU" sz="1600" dirty="0" err="1"/>
              <a:t>all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markets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are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equilibirum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except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</a:t>
            </a:r>
            <a:r>
              <a:rPr lang="hu-HU" altLang="hu-HU" sz="1600" dirty="0"/>
              <a:t> labor market ↔ </a:t>
            </a:r>
            <a:r>
              <a:rPr lang="hu-HU" altLang="hu-HU" sz="1600" dirty="0" err="1"/>
              <a:t>Walras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law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hold.</a:t>
            </a:r>
          </a:p>
        </p:txBody>
      </p:sp>
      <p:sp>
        <p:nvSpPr>
          <p:cNvPr id="22" name="Szövegdoboz 2">
            <a:extLst>
              <a:ext uri="{FF2B5EF4-FFF2-40B4-BE49-F238E27FC236}">
                <a16:creationId xmlns:a16="http://schemas.microsoft.com/office/drawing/2014/main" id="{9CC61BED-06A1-EF05-FA9E-D80AB8C41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4" y="2370366"/>
            <a:ext cx="12795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Lesson</a:t>
            </a:r>
            <a:r>
              <a:rPr lang="hu-HU" altLang="hu-HU" sz="1600" b="1" dirty="0"/>
              <a:t> (3):</a:t>
            </a:r>
          </a:p>
        </p:txBody>
      </p:sp>
      <p:sp>
        <p:nvSpPr>
          <p:cNvPr id="23" name="Szövegdoboz 2">
            <a:extLst>
              <a:ext uri="{FF2B5EF4-FFF2-40B4-BE49-F238E27FC236}">
                <a16:creationId xmlns:a16="http://schemas.microsoft.com/office/drawing/2014/main" id="{AEED08BF-E7A7-99CB-1DCD-4AB4AD92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68" y="3647783"/>
            <a:ext cx="26933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Quantities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physical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terms</a:t>
            </a:r>
            <a:endParaRPr lang="hu-HU" altLang="hu-HU" sz="1600" dirty="0"/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0E2B33A4-C4BC-D60B-80EB-45848DF88BC3}"/>
              </a:ext>
            </a:extLst>
          </p:cNvPr>
          <p:cNvCxnSpPr>
            <a:cxnSpLocks/>
          </p:cNvCxnSpPr>
          <p:nvPr/>
        </p:nvCxnSpPr>
        <p:spPr>
          <a:xfrm flipH="1">
            <a:off x="7176120" y="3124563"/>
            <a:ext cx="360040" cy="44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Szövegdoboz 23">
            <a:extLst>
              <a:ext uri="{FF2B5EF4-FFF2-40B4-BE49-F238E27FC236}">
                <a16:creationId xmlns:a16="http://schemas.microsoft.com/office/drawing/2014/main" id="{E3DC04CC-B185-7A29-4E95-927043672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6288819"/>
            <a:ext cx="3971925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Calibri" panose="020F0502020204030204" pitchFamily="34" charset="0"/>
              </a:rPr>
              <a:t>QUANTITIES IN MONEY!!</a:t>
            </a:r>
          </a:p>
        </p:txBody>
      </p:sp>
      <p:sp>
        <p:nvSpPr>
          <p:cNvPr id="40" name="Szövegdoboz 2">
            <a:extLst>
              <a:ext uri="{FF2B5EF4-FFF2-40B4-BE49-F238E27FC236}">
                <a16:creationId xmlns:a16="http://schemas.microsoft.com/office/drawing/2014/main" id="{DB1FC9B0-24CB-F27C-0A06-F8BEA417F3D9}"/>
              </a:ext>
            </a:extLst>
          </p:cNvPr>
          <p:cNvSpPr txBox="1">
            <a:spLocks noChangeArrowheads="1"/>
          </p:cNvSpPr>
          <p:nvPr/>
        </p:nvSpPr>
        <p:spPr bwMode="auto">
          <a:xfrm rot="18553693">
            <a:off x="4570810" y="4922418"/>
            <a:ext cx="22271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 dirty="0"/>
              <a:t>How to link to nominal quantities?</a:t>
            </a:r>
            <a:endParaRPr lang="hu-HU" altLang="hu-HU" sz="1600" dirty="0"/>
          </a:p>
        </p:txBody>
      </p:sp>
      <p:sp>
        <p:nvSpPr>
          <p:cNvPr id="46" name="Szövegdoboz 2">
            <a:extLst>
              <a:ext uri="{FF2B5EF4-FFF2-40B4-BE49-F238E27FC236}">
                <a16:creationId xmlns:a16="http://schemas.microsoft.com/office/drawing/2014/main" id="{CCBD53A3-48D4-8678-9668-245B942B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861" y="5434699"/>
            <a:ext cx="47695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The </a:t>
            </a:r>
            <a:r>
              <a:rPr lang="hu-HU" altLang="hu-HU" sz="1600" b="1" dirty="0" err="1"/>
              <a:t>usual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solution</a:t>
            </a:r>
            <a:r>
              <a:rPr lang="hu-HU" altLang="hu-HU" sz="1600" b="1" dirty="0"/>
              <a:t>:</a:t>
            </a:r>
            <a:r>
              <a:rPr lang="hu-HU" altLang="hu-HU" sz="1600" dirty="0"/>
              <a:t> linking </a:t>
            </a:r>
            <a:r>
              <a:rPr lang="hu-HU" altLang="hu-HU" sz="1600" dirty="0" err="1"/>
              <a:t>by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price</a:t>
            </a:r>
            <a:r>
              <a:rPr lang="hu-HU" altLang="hu-HU" sz="1600" dirty="0"/>
              <a:t>(indexes)</a:t>
            </a:r>
          </a:p>
        </p:txBody>
      </p:sp>
      <p:sp>
        <p:nvSpPr>
          <p:cNvPr id="48" name="Szövegdoboz 2">
            <a:extLst>
              <a:ext uri="{FF2B5EF4-FFF2-40B4-BE49-F238E27FC236}">
                <a16:creationId xmlns:a16="http://schemas.microsoft.com/office/drawing/2014/main" id="{680838DA-6EA4-C6FF-0796-791821F1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079" y="4005064"/>
            <a:ext cx="47695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Keynes’ </a:t>
            </a:r>
            <a:r>
              <a:rPr lang="hu-HU" altLang="hu-HU" sz="1600" b="1" dirty="0" err="1"/>
              <a:t>solution</a:t>
            </a:r>
            <a:r>
              <a:rPr lang="hu-HU" altLang="hu-HU" sz="1600" b="1" dirty="0"/>
              <a:t>:</a:t>
            </a:r>
            <a:r>
              <a:rPr lang="hu-HU" altLang="hu-HU" sz="1600" dirty="0"/>
              <a:t> </a:t>
            </a:r>
            <a:r>
              <a:rPr lang="en-US" altLang="hu-HU" sz="1600" dirty="0"/>
              <a:t>relates all nominal quantities to wages</a:t>
            </a:r>
            <a:endParaRPr lang="hu-HU" altLang="hu-HU" sz="1600" dirty="0"/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84C44FD1-78E5-4201-F9E0-58438103C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5788" y="4629254"/>
            <a:ext cx="1347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Y= C(Y)+I</a:t>
            </a:r>
          </a:p>
        </p:txBody>
      </p:sp>
      <p:sp>
        <p:nvSpPr>
          <p:cNvPr id="51" name="Jobbra nyíl 1">
            <a:extLst>
              <a:ext uri="{FF2B5EF4-FFF2-40B4-BE49-F238E27FC236}">
                <a16:creationId xmlns:a16="http://schemas.microsoft.com/office/drawing/2014/main" id="{06B52184-60AB-663D-EB66-2224F01D06C1}"/>
              </a:ext>
            </a:extLst>
          </p:cNvPr>
          <p:cNvSpPr/>
          <p:nvPr/>
        </p:nvSpPr>
        <p:spPr>
          <a:xfrm>
            <a:off x="8256240" y="4509120"/>
            <a:ext cx="633610" cy="502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u-HU" dirty="0">
                <a:solidFill>
                  <a:schemeClr val="tx1"/>
                </a:solidFill>
              </a:rPr>
              <a:t>:W</a:t>
            </a: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98C94784-232D-FB5A-2CF3-14D5390A6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6125" y="4563673"/>
            <a:ext cx="1182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y=c(y)+i</a:t>
            </a:r>
          </a:p>
        </p:txBody>
      </p:sp>
      <p:sp>
        <p:nvSpPr>
          <p:cNvPr id="2" name="Szövegdoboz 2">
            <a:extLst>
              <a:ext uri="{FF2B5EF4-FFF2-40B4-BE49-F238E27FC236}">
                <a16:creationId xmlns:a16="http://schemas.microsoft.com/office/drawing/2014/main" id="{88B39B0A-DC3B-F0A2-ED7B-07783E978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192" y="836712"/>
            <a:ext cx="4392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I, C decision </a:t>
            </a:r>
            <a:r>
              <a:rPr lang="hu-HU" altLang="hu-HU" sz="1600" dirty="0" err="1"/>
              <a:t>variables</a:t>
            </a:r>
            <a:r>
              <a:rPr lang="hu-HU" altLang="hu-HU" sz="1600" dirty="0"/>
              <a:t>, S </a:t>
            </a:r>
            <a:r>
              <a:rPr lang="hu-HU" altLang="hu-HU" sz="1600" dirty="0" err="1"/>
              <a:t>balance</a:t>
            </a:r>
            <a:r>
              <a:rPr lang="hu-HU" altLang="hu-HU" sz="1600" dirty="0"/>
              <a:t> (</a:t>
            </a:r>
            <a:r>
              <a:rPr lang="hu-HU" altLang="hu-HU" sz="1600" dirty="0" err="1"/>
              <a:t>residual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variable</a:t>
            </a:r>
            <a:r>
              <a:rPr lang="hu-HU" altLang="hu-HU" sz="1600" dirty="0"/>
              <a:t>), </a:t>
            </a:r>
            <a:r>
              <a:rPr lang="hu-HU" altLang="hu-HU" sz="1600" dirty="0" err="1"/>
              <a:t>which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why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this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second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formalisation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hold.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E3BB0D-8201-EA53-53BE-24EF935FBEEA}"/>
              </a:ext>
            </a:extLst>
          </p:cNvPr>
          <p:cNvSpPr txBox="1"/>
          <p:nvPr/>
        </p:nvSpPr>
        <p:spPr>
          <a:xfrm>
            <a:off x="4303859" y="955621"/>
            <a:ext cx="30948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600" dirty="0" err="1"/>
              <a:t>Why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: I=Y-C(Y), i.e. I(Y)</a:t>
            </a:r>
            <a:endParaRPr lang="hu-HU" sz="1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9469FD4-DC9E-8B90-404B-6AE9A78B5F81}"/>
              </a:ext>
            </a:extLst>
          </p:cNvPr>
          <p:cNvSpPr txBox="1"/>
          <p:nvPr/>
        </p:nvSpPr>
        <p:spPr>
          <a:xfrm>
            <a:off x="24003" y="66221"/>
            <a:ext cx="4487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dirty="0">
                <a:solidFill>
                  <a:srgbClr val="00B050"/>
                </a:solidFill>
              </a:rPr>
              <a:t>4.4.1. </a:t>
            </a:r>
            <a:r>
              <a:rPr lang="hu-HU" altLang="hu-HU" b="1" dirty="0" err="1">
                <a:solidFill>
                  <a:srgbClr val="00B050"/>
                </a:solidFill>
              </a:rPr>
              <a:t>Simplified</a:t>
            </a:r>
            <a:r>
              <a:rPr lang="hu-HU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KEYNESIAN </a:t>
            </a:r>
            <a:r>
              <a:rPr lang="hu-HU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hu-HU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00104 -0.667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7" grpId="0"/>
      <p:bldP spid="5" grpId="0"/>
      <p:bldP spid="5" grpId="1"/>
      <p:bldP spid="6" grpId="0"/>
      <p:bldP spid="6" grpId="1"/>
      <p:bldP spid="17" grpId="0"/>
      <p:bldP spid="19" grpId="0"/>
      <p:bldP spid="21" grpId="0"/>
      <p:bldP spid="22" grpId="0"/>
      <p:bldP spid="22" grpId="1"/>
      <p:bldP spid="23" grpId="0"/>
      <p:bldP spid="40" grpId="0"/>
      <p:bldP spid="46" grpId="0"/>
      <p:bldP spid="48" grpId="0"/>
      <p:bldP spid="49" grpId="0"/>
      <p:bldP spid="51" grpId="0" animBg="1"/>
      <p:bldP spid="52" grpId="0"/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églalap 24">
            <a:extLst>
              <a:ext uri="{FF2B5EF4-FFF2-40B4-BE49-F238E27FC236}">
                <a16:creationId xmlns:a16="http://schemas.microsoft.com/office/drawing/2014/main" id="{FE0BD487-B193-D9AD-5642-4E37450599AC}"/>
              </a:ext>
            </a:extLst>
          </p:cNvPr>
          <p:cNvSpPr/>
          <p:nvPr/>
        </p:nvSpPr>
        <p:spPr>
          <a:xfrm>
            <a:off x="522288" y="1147763"/>
            <a:ext cx="11482387" cy="5578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6147" name="Picture 4" descr="maestro">
            <a:extLst>
              <a:ext uri="{FF2B5EF4-FFF2-40B4-BE49-F238E27FC236}">
                <a16:creationId xmlns:a16="http://schemas.microsoft.com/office/drawing/2014/main" id="{D330AAB9-42E4-78F9-61F2-C9447C27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781550"/>
            <a:ext cx="1293813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6" name="Text Box 21">
            <a:extLst>
              <a:ext uri="{FF2B5EF4-FFF2-40B4-BE49-F238E27FC236}">
                <a16:creationId xmlns:a16="http://schemas.microsoft.com/office/drawing/2014/main" id="{46D716F2-03A3-1DF7-9BF1-D4CE98B1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" y="1355725"/>
            <a:ext cx="4714875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600" b="1">
                <a:latin typeface="Arial" panose="020B0604020202020204" pitchFamily="34" charset="0"/>
              </a:rPr>
              <a:t>Relationship between nominal and real prices: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600" b="1" i="1" u="sng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600" b="1" i="1" u="sng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600" i="1" u="sng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6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600">
                <a:latin typeface="Arial" panose="020B0604020202020204" pitchFamily="34" charset="0"/>
              </a:rPr>
              <a:t>Consumption bundle</a:t>
            </a:r>
          </a:p>
        </p:txBody>
      </p:sp>
      <p:graphicFrame>
        <p:nvGraphicFramePr>
          <p:cNvPr id="6151" name="Objektum 5">
            <a:extLst>
              <a:ext uri="{FF2B5EF4-FFF2-40B4-BE49-F238E27FC236}">
                <a16:creationId xmlns:a16="http://schemas.microsoft.com/office/drawing/2014/main" id="{EE0348E1-D379-E9AF-AA8E-3BD3D62C0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9588" y="2520950"/>
          <a:ext cx="10112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673100" progId="Equation.3">
                  <p:embed/>
                </p:oleObj>
              </mc:Choice>
              <mc:Fallback>
                <p:oleObj name="Equation" r:id="rId3" imgW="736600" imgH="673100" progId="Equation.3">
                  <p:embed/>
                  <p:pic>
                    <p:nvPicPr>
                      <p:cNvPr id="6151" name="Objektum 5">
                        <a:extLst>
                          <a:ext uri="{FF2B5EF4-FFF2-40B4-BE49-F238E27FC236}">
                            <a16:creationId xmlns:a16="http://schemas.microsoft.com/office/drawing/2014/main" id="{EE0348E1-D379-E9AF-AA8E-3BD3D62C0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2520950"/>
                        <a:ext cx="10112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ktum 6">
            <a:extLst>
              <a:ext uri="{FF2B5EF4-FFF2-40B4-BE49-F238E27FC236}">
                <a16:creationId xmlns:a16="http://schemas.microsoft.com/office/drawing/2014/main" id="{28CC828E-8B3E-38E3-6C8F-E212AD1EE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0900" y="1773238"/>
          <a:ext cx="15335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17115" imgH="672808" progId="Equation.3">
                  <p:embed/>
                </p:oleObj>
              </mc:Choice>
              <mc:Fallback>
                <p:oleObj name="Equation" r:id="rId5" imgW="1117115" imgH="672808" progId="Equation.3">
                  <p:embed/>
                  <p:pic>
                    <p:nvPicPr>
                      <p:cNvPr id="6152" name="Objektum 6">
                        <a:extLst>
                          <a:ext uri="{FF2B5EF4-FFF2-40B4-BE49-F238E27FC236}">
                            <a16:creationId xmlns:a16="http://schemas.microsoft.com/office/drawing/2014/main" id="{28CC828E-8B3E-38E3-6C8F-E212AD1EE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773238"/>
                        <a:ext cx="15335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églalap 7">
            <a:extLst>
              <a:ext uri="{FF2B5EF4-FFF2-40B4-BE49-F238E27FC236}">
                <a16:creationId xmlns:a16="http://schemas.microsoft.com/office/drawing/2014/main" id="{54006362-0A68-B55E-811A-EA98A5CC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8" y="2060575"/>
            <a:ext cx="164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Prices in 2015</a:t>
            </a:r>
          </a:p>
        </p:txBody>
      </p:sp>
      <p:sp>
        <p:nvSpPr>
          <p:cNvPr id="6154" name="Téglalap 32">
            <a:extLst>
              <a:ext uri="{FF2B5EF4-FFF2-40B4-BE49-F238E27FC236}">
                <a16:creationId xmlns:a16="http://schemas.microsoft.com/office/drawing/2014/main" id="{58891417-F8BE-7752-CEE1-3ADF9ACEE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2997200"/>
            <a:ext cx="164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Prices in 2016</a:t>
            </a:r>
          </a:p>
        </p:txBody>
      </p:sp>
      <p:graphicFrame>
        <p:nvGraphicFramePr>
          <p:cNvPr id="6155" name="Objektum 8">
            <a:extLst>
              <a:ext uri="{FF2B5EF4-FFF2-40B4-BE49-F238E27FC236}">
                <a16:creationId xmlns:a16="http://schemas.microsoft.com/office/drawing/2014/main" id="{7E3EEB86-CB4A-F303-9AAD-CD258565A9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1688" y="2781300"/>
          <a:ext cx="15509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29810" imgH="672808" progId="Equation.3">
                  <p:embed/>
                </p:oleObj>
              </mc:Choice>
              <mc:Fallback>
                <p:oleObj name="Equation" r:id="rId7" imgW="1129810" imgH="672808" progId="Equation.3">
                  <p:embed/>
                  <p:pic>
                    <p:nvPicPr>
                      <p:cNvPr id="6155" name="Objektum 8">
                        <a:extLst>
                          <a:ext uri="{FF2B5EF4-FFF2-40B4-BE49-F238E27FC236}">
                            <a16:creationId xmlns:a16="http://schemas.microsoft.com/office/drawing/2014/main" id="{7E3EEB86-CB4A-F303-9AAD-CD258565A9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2781300"/>
                        <a:ext cx="155098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Szövegdoboz 9">
            <a:extLst>
              <a:ext uri="{FF2B5EF4-FFF2-40B4-BE49-F238E27FC236}">
                <a16:creationId xmlns:a16="http://schemas.microsoft.com/office/drawing/2014/main" id="{F742FBFE-1400-3C27-25A4-4180759DF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2063" y="1700213"/>
            <a:ext cx="29670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u="sng">
                <a:latin typeface="Arial" panose="020B0604020202020204" pitchFamily="34" charset="0"/>
              </a:rPr>
              <a:t>Price of commodity bundle: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800" u="sng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25800Ft</a:t>
            </a:r>
            <a:r>
              <a:rPr lang="hu-HU" altLang="hu-HU" sz="1800" baseline="-25000">
                <a:latin typeface="Arial" panose="020B0604020202020204" pitchFamily="34" charset="0"/>
              </a:rPr>
              <a:t>2015</a:t>
            </a:r>
            <a:r>
              <a:rPr lang="hu-HU" altLang="hu-HU" sz="1800">
                <a:latin typeface="Arial" panose="020B0604020202020204" pitchFamily="34" charset="0"/>
              </a:rPr>
              <a:t> / bundle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25700Ft</a:t>
            </a:r>
            <a:r>
              <a:rPr lang="hu-HU" altLang="hu-HU" sz="1800" baseline="-25000">
                <a:latin typeface="Arial" panose="020B0604020202020204" pitchFamily="34" charset="0"/>
              </a:rPr>
              <a:t>2016</a:t>
            </a:r>
            <a:r>
              <a:rPr lang="hu-HU" altLang="hu-HU" sz="1800">
                <a:latin typeface="Arial" panose="020B0604020202020204" pitchFamily="34" charset="0"/>
              </a:rPr>
              <a:t> / bundle</a:t>
            </a:r>
          </a:p>
        </p:txBody>
      </p:sp>
      <p:sp>
        <p:nvSpPr>
          <p:cNvPr id="6157" name="Szövegdoboz 10">
            <a:extLst>
              <a:ext uri="{FF2B5EF4-FFF2-40B4-BE49-F238E27FC236}">
                <a16:creationId xmlns:a16="http://schemas.microsoft.com/office/drawing/2014/main" id="{7D84C86C-CD83-0E3E-F73A-80BEE2929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3635375"/>
            <a:ext cx="55197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Compared to 2015 prices (base) the price of bundle: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In 2015:			          in 2016:</a:t>
            </a:r>
          </a:p>
        </p:txBody>
      </p:sp>
      <p:graphicFrame>
        <p:nvGraphicFramePr>
          <p:cNvPr id="6158" name="Objektum 11">
            <a:extLst>
              <a:ext uri="{FF2B5EF4-FFF2-40B4-BE49-F238E27FC236}">
                <a16:creationId xmlns:a16="http://schemas.microsoft.com/office/drawing/2014/main" id="{04CC9738-3FA0-36A4-5CC4-C9085442C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4029075"/>
          <a:ext cx="24050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46200" imgH="431800" progId="Equation.3">
                  <p:embed/>
                </p:oleObj>
              </mc:Choice>
              <mc:Fallback>
                <p:oleObj name="Equation" r:id="rId9" imgW="1346200" imgH="431800" progId="Equation.3">
                  <p:embed/>
                  <p:pic>
                    <p:nvPicPr>
                      <p:cNvPr id="6158" name="Objektum 11">
                        <a:extLst>
                          <a:ext uri="{FF2B5EF4-FFF2-40B4-BE49-F238E27FC236}">
                            <a16:creationId xmlns:a16="http://schemas.microsoft.com/office/drawing/2014/main" id="{04CC9738-3FA0-36A4-5CC4-C9085442C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029075"/>
                        <a:ext cx="24050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ktum 12">
            <a:extLst>
              <a:ext uri="{FF2B5EF4-FFF2-40B4-BE49-F238E27FC236}">
                <a16:creationId xmlns:a16="http://schemas.microsoft.com/office/drawing/2014/main" id="{817AFD14-DBF5-C345-0DFA-DBE2AC4D6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4638" y="4052888"/>
          <a:ext cx="17700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90170" imgH="431613" progId="Equation.3">
                  <p:embed/>
                </p:oleObj>
              </mc:Choice>
              <mc:Fallback>
                <p:oleObj name="Equation" r:id="rId11" imgW="990170" imgH="431613" progId="Equation.3">
                  <p:embed/>
                  <p:pic>
                    <p:nvPicPr>
                      <p:cNvPr id="6159" name="Objektum 12">
                        <a:extLst>
                          <a:ext uri="{FF2B5EF4-FFF2-40B4-BE49-F238E27FC236}">
                            <a16:creationId xmlns:a16="http://schemas.microsoft.com/office/drawing/2014/main" id="{817AFD14-DBF5-C345-0DFA-DBE2AC4D6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4052888"/>
                        <a:ext cx="17700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églalap 14">
            <a:extLst>
              <a:ext uri="{FF2B5EF4-FFF2-40B4-BE49-F238E27FC236}">
                <a16:creationId xmlns:a16="http://schemas.microsoft.com/office/drawing/2014/main" id="{A3FDCDD0-386E-B9F2-87C4-990BA164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4941888"/>
            <a:ext cx="3463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 variation: 0,9961-1=</a:t>
            </a:r>
            <a:r>
              <a:rPr lang="hu-HU" altLang="hu-HU" sz="1800" b="1">
                <a:latin typeface="Arial" panose="020B0604020202020204" pitchFamily="34" charset="0"/>
              </a:rPr>
              <a:t>-0,39% = </a:t>
            </a:r>
            <a:r>
              <a:rPr lang="el-GR" altLang="hu-HU" sz="1800" b="1">
                <a:latin typeface="Arial" panose="020B0604020202020204" pitchFamily="34" charset="0"/>
              </a:rPr>
              <a:t>π</a:t>
            </a:r>
            <a:endParaRPr lang="hu-HU" altLang="hu-HU" sz="1800">
              <a:latin typeface="Arial" panose="020B0604020202020204" pitchFamily="34" charset="0"/>
            </a:endParaRPr>
          </a:p>
        </p:txBody>
      </p:sp>
      <p:sp>
        <p:nvSpPr>
          <p:cNvPr id="6161" name="Szövegdoboz 15">
            <a:extLst>
              <a:ext uri="{FF2B5EF4-FFF2-40B4-BE49-F238E27FC236}">
                <a16:creationId xmlns:a16="http://schemas.microsoft.com/office/drawing/2014/main" id="{1D142380-7B48-CE86-9245-6C3DA866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9825" y="4189413"/>
            <a:ext cx="523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= </a:t>
            </a:r>
            <a:r>
              <a:rPr lang="hu-HU" altLang="hu-HU" sz="180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6162" name="Szövegdoboz 16">
            <a:extLst>
              <a:ext uri="{FF2B5EF4-FFF2-40B4-BE49-F238E27FC236}">
                <a16:creationId xmlns:a16="http://schemas.microsoft.com/office/drawing/2014/main" id="{C77C5986-67D0-BA89-1DDB-F8893CC7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0" y="4189413"/>
            <a:ext cx="131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b="1">
                <a:latin typeface="Arial" panose="020B0604020202020204" pitchFamily="34" charset="0"/>
              </a:rPr>
              <a:t>price level</a:t>
            </a:r>
          </a:p>
        </p:txBody>
      </p:sp>
      <p:sp>
        <p:nvSpPr>
          <p:cNvPr id="6163" name="Szövegdoboz 42">
            <a:extLst>
              <a:ext uri="{FF2B5EF4-FFF2-40B4-BE49-F238E27FC236}">
                <a16:creationId xmlns:a16="http://schemas.microsoft.com/office/drawing/2014/main" id="{91130867-7F36-0B03-762B-F1BE15BCE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4941888"/>
            <a:ext cx="210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b="1">
                <a:latin typeface="Arial" panose="020B0604020202020204" pitchFamily="34" charset="0"/>
              </a:rPr>
              <a:t>Inflation/deflation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AD1CF8F-934A-0669-2F84-39481DE80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5221288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b="1">
                <a:latin typeface="Arial" panose="020B0604020202020204" pitchFamily="34" charset="0"/>
              </a:rPr>
              <a:t>That is: p=1+</a:t>
            </a:r>
            <a:r>
              <a:rPr lang="el-GR" altLang="hu-HU" sz="1800" b="1">
                <a:latin typeface="Arial" panose="020B0604020202020204" pitchFamily="34" charset="0"/>
              </a:rPr>
              <a:t>π</a:t>
            </a:r>
            <a:endParaRPr lang="hu-HU" altLang="hu-HU" sz="1800">
              <a:latin typeface="Arial" panose="020B0604020202020204" pitchFamily="34" charset="0"/>
            </a:endParaRPr>
          </a:p>
        </p:txBody>
      </p:sp>
      <p:sp>
        <p:nvSpPr>
          <p:cNvPr id="4" name="Szövegdoboz 5">
            <a:extLst>
              <a:ext uri="{FF2B5EF4-FFF2-40B4-BE49-F238E27FC236}">
                <a16:creationId xmlns:a16="http://schemas.microsoft.com/office/drawing/2014/main" id="{8BD5CB3E-8B61-E247-4DD0-F91DB3B9E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692150"/>
            <a:ext cx="1841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hu-HU" altLang="hu-HU" sz="1800">
              <a:latin typeface="Arial" panose="020B0604020202020204" pitchFamily="34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1CACDFB9-1E16-A6B3-77D2-F12A37E3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36" y="514350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 </a:t>
            </a:r>
            <a:r>
              <a:rPr lang="hu-HU" altLang="hu-HU" sz="1800" b="1" dirty="0">
                <a:latin typeface="Arial" panose="020B0604020202020204" pitchFamily="34" charset="0"/>
              </a:rPr>
              <a:t>Y= C(Y)+I</a:t>
            </a:r>
          </a:p>
        </p:txBody>
      </p:sp>
      <p:sp>
        <p:nvSpPr>
          <p:cNvPr id="2" name="Jobbra nyíl 1">
            <a:extLst>
              <a:ext uri="{FF2B5EF4-FFF2-40B4-BE49-F238E27FC236}">
                <a16:creationId xmlns:a16="http://schemas.microsoft.com/office/drawing/2014/main" id="{6A92FE8C-1ABB-DCD7-B34E-4EFA88AEFA8D}"/>
              </a:ext>
            </a:extLst>
          </p:cNvPr>
          <p:cNvSpPr/>
          <p:nvPr/>
        </p:nvSpPr>
        <p:spPr>
          <a:xfrm>
            <a:off x="2333172" y="581351"/>
            <a:ext cx="482600" cy="277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BA001912-A724-0D8D-9C8A-CCF6C12ED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161" y="497681"/>
            <a:ext cx="123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 </a:t>
            </a:r>
            <a:r>
              <a:rPr lang="hu-HU" altLang="hu-HU" sz="1800" b="1">
                <a:latin typeface="Arial" panose="020B0604020202020204" pitchFamily="34" charset="0"/>
              </a:rPr>
              <a:t>y=c(y)+i</a:t>
            </a:r>
          </a:p>
        </p:txBody>
      </p:sp>
      <p:sp>
        <p:nvSpPr>
          <p:cNvPr id="5" name="Szövegdoboz 2">
            <a:extLst>
              <a:ext uri="{FF2B5EF4-FFF2-40B4-BE49-F238E27FC236}">
                <a16:creationId xmlns:a16="http://schemas.microsoft.com/office/drawing/2014/main" id="{F14D3192-24A4-F195-F96E-8048E73C9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40" y="55473"/>
            <a:ext cx="46939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/>
              <a:t>Switching to real variables using price indices</a:t>
            </a:r>
            <a:endParaRPr lang="hu-HU" altLang="hu-HU" sz="1600" dirty="0"/>
          </a:p>
        </p:txBody>
      </p:sp>
      <p:sp>
        <p:nvSpPr>
          <p:cNvPr id="6" name="Szövegdoboz 2">
            <a:extLst>
              <a:ext uri="{FF2B5EF4-FFF2-40B4-BE49-F238E27FC236}">
                <a16:creationId xmlns:a16="http://schemas.microsoft.com/office/drawing/2014/main" id="{BCAC26A1-B2F0-497A-6475-6C0028433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790" y="448638"/>
            <a:ext cx="24050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solidFill>
                  <a:srgbClr val="FF0000"/>
                </a:solidFill>
              </a:rPr>
              <a:t>There</a:t>
            </a:r>
            <a:r>
              <a:rPr lang="hu-HU" altLang="hu-HU" sz="1600" dirty="0">
                <a:solidFill>
                  <a:srgbClr val="FF0000"/>
                </a:solidFill>
              </a:rPr>
              <a:t> </a:t>
            </a:r>
            <a:r>
              <a:rPr lang="hu-HU" altLang="hu-HU" sz="1600" dirty="0" err="1">
                <a:solidFill>
                  <a:srgbClr val="FF0000"/>
                </a:solidFill>
              </a:rPr>
              <a:t>are</a:t>
            </a:r>
            <a:r>
              <a:rPr lang="hu-HU" altLang="hu-HU" sz="1600" dirty="0">
                <a:solidFill>
                  <a:srgbClr val="FF0000"/>
                </a:solidFill>
              </a:rPr>
              <a:t> </a:t>
            </a:r>
            <a:r>
              <a:rPr lang="hu-HU" altLang="hu-HU" sz="1600" dirty="0" err="1">
                <a:solidFill>
                  <a:srgbClr val="FF0000"/>
                </a:solidFill>
              </a:rPr>
              <a:t>problems</a:t>
            </a:r>
            <a:r>
              <a:rPr lang="hu-HU" altLang="hu-HU" sz="1600" dirty="0">
                <a:solidFill>
                  <a:srgbClr val="FF0000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/>
      <p:bldP spid="6157" grpId="0"/>
      <p:bldP spid="6160" grpId="0"/>
      <p:bldP spid="6161" grpId="0"/>
      <p:bldP spid="6162" grpId="0"/>
      <p:bldP spid="6163" grpId="0"/>
      <p:bldP spid="3" grpId="0"/>
      <p:bldP spid="22" grpId="0"/>
      <p:bldP spid="2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213482C2-3AF8-1BE2-312B-A69CD3E8B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7225" y="3573463"/>
          <a:ext cx="1511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531" imgH="495085" progId="Equation.3">
                  <p:embed/>
                </p:oleObj>
              </mc:Choice>
              <mc:Fallback>
                <p:oleObj name="Equation" r:id="rId3" imgW="850531" imgH="495085" progId="Equation.3">
                  <p:embed/>
                  <p:pic>
                    <p:nvPicPr>
                      <p:cNvPr id="2" name="Objektum 1">
                        <a:extLst>
                          <a:ext uri="{FF2B5EF4-FFF2-40B4-BE49-F238E27FC236}">
                            <a16:creationId xmlns:a16="http://schemas.microsoft.com/office/drawing/2014/main" id="{213482C2-3AF8-1BE2-312B-A69CD3E8B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3573463"/>
                        <a:ext cx="15113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um 2">
            <a:extLst>
              <a:ext uri="{FF2B5EF4-FFF2-40B4-BE49-F238E27FC236}">
                <a16:creationId xmlns:a16="http://schemas.microsoft.com/office/drawing/2014/main" id="{2D5A1ECA-2384-6473-CA27-B7206EC32E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0325" y="3644900"/>
          <a:ext cx="23225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56755" imgH="304668" progId="Equation.3">
                  <p:embed/>
                </p:oleObj>
              </mc:Choice>
              <mc:Fallback>
                <p:oleObj name="Equation" r:id="rId5" imgW="1256755" imgH="304668" progId="Equation.3">
                  <p:embed/>
                  <p:pic>
                    <p:nvPicPr>
                      <p:cNvPr id="3" name="Objektum 2">
                        <a:extLst>
                          <a:ext uri="{FF2B5EF4-FFF2-40B4-BE49-F238E27FC236}">
                            <a16:creationId xmlns:a16="http://schemas.microsoft.com/office/drawing/2014/main" id="{2D5A1ECA-2384-6473-CA27-B7206EC32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3644900"/>
                        <a:ext cx="232251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um 3">
            <a:extLst>
              <a:ext uri="{FF2B5EF4-FFF2-40B4-BE49-F238E27FC236}">
                <a16:creationId xmlns:a16="http://schemas.microsoft.com/office/drawing/2014/main" id="{8879871F-5854-CC98-CB5C-6C08836F05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4175" y="4221163"/>
          <a:ext cx="15478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309" imgH="215806" progId="Equation.3">
                  <p:embed/>
                </p:oleObj>
              </mc:Choice>
              <mc:Fallback>
                <p:oleObj name="Equation" r:id="rId7" imgW="901309" imgH="215806" progId="Equation.3">
                  <p:embed/>
                  <p:pic>
                    <p:nvPicPr>
                      <p:cNvPr id="4" name="Objektum 3">
                        <a:extLst>
                          <a:ext uri="{FF2B5EF4-FFF2-40B4-BE49-F238E27FC236}">
                            <a16:creationId xmlns:a16="http://schemas.microsoft.com/office/drawing/2014/main" id="{8879871F-5854-CC98-CB5C-6C08836F05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175" y="4221163"/>
                        <a:ext cx="1547813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um 4">
            <a:extLst>
              <a:ext uri="{FF2B5EF4-FFF2-40B4-BE49-F238E27FC236}">
                <a16:creationId xmlns:a16="http://schemas.microsoft.com/office/drawing/2014/main" id="{D4ADDB5E-8691-DA45-591A-B7182C99A3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6175375"/>
          <a:ext cx="18430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90170" imgH="304668" progId="Equation.3">
                  <p:embed/>
                </p:oleObj>
              </mc:Choice>
              <mc:Fallback>
                <p:oleObj name="Equation" r:id="rId9" imgW="990170" imgH="304668" progId="Equation.3">
                  <p:embed/>
                  <p:pic>
                    <p:nvPicPr>
                      <p:cNvPr id="5" name="Objektum 4">
                        <a:extLst>
                          <a:ext uri="{FF2B5EF4-FFF2-40B4-BE49-F238E27FC236}">
                            <a16:creationId xmlns:a16="http://schemas.microsoft.com/office/drawing/2014/main" id="{D4ADDB5E-8691-DA45-591A-B7182C99A3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6175375"/>
                        <a:ext cx="18430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um 5">
            <a:extLst>
              <a:ext uri="{FF2B5EF4-FFF2-40B4-BE49-F238E27FC236}">
                <a16:creationId xmlns:a16="http://schemas.microsoft.com/office/drawing/2014/main" id="{FD1BAE9F-392C-8F95-F4E8-D039569A31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5450" y="5954713"/>
          <a:ext cx="20050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77900" imgH="419100" progId="Equation.3">
                  <p:embed/>
                </p:oleObj>
              </mc:Choice>
              <mc:Fallback>
                <p:oleObj name="Equation" r:id="rId11" imgW="977900" imgH="419100" progId="Equation.3">
                  <p:embed/>
                  <p:pic>
                    <p:nvPicPr>
                      <p:cNvPr id="6" name="Objektum 5">
                        <a:extLst>
                          <a:ext uri="{FF2B5EF4-FFF2-40B4-BE49-F238E27FC236}">
                            <a16:creationId xmlns:a16="http://schemas.microsoft.com/office/drawing/2014/main" id="{FD1BAE9F-392C-8F95-F4E8-D039569A31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5954713"/>
                        <a:ext cx="2005013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um 6">
            <a:extLst>
              <a:ext uri="{FF2B5EF4-FFF2-40B4-BE49-F238E27FC236}">
                <a16:creationId xmlns:a16="http://schemas.microsoft.com/office/drawing/2014/main" id="{76DF3B46-8498-2C9A-7045-063DD1923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5738" y="5986463"/>
          <a:ext cx="14319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12447" imgH="469696" progId="Equation.3">
                  <p:embed/>
                </p:oleObj>
              </mc:Choice>
              <mc:Fallback>
                <p:oleObj name="Equation" r:id="rId13" imgW="812447" imgH="469696" progId="Equation.3">
                  <p:embed/>
                  <p:pic>
                    <p:nvPicPr>
                      <p:cNvPr id="7" name="Objektum 6">
                        <a:extLst>
                          <a:ext uri="{FF2B5EF4-FFF2-40B4-BE49-F238E27FC236}">
                            <a16:creationId xmlns:a16="http://schemas.microsoft.com/office/drawing/2014/main" id="{76DF3B46-8498-2C9A-7045-063DD1923D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5986463"/>
                        <a:ext cx="14319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églalap 7">
            <a:extLst>
              <a:ext uri="{FF2B5EF4-FFF2-40B4-BE49-F238E27FC236}">
                <a16:creationId xmlns:a16="http://schemas.microsoft.com/office/drawing/2014/main" id="{67AEA558-7543-75C1-98B3-6F52452F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213100"/>
            <a:ext cx="5284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600">
                <a:latin typeface="Arial" panose="020B0604020202020204" pitchFamily="34" charset="0"/>
              </a:rPr>
              <a:t>Labour is paid according to its marginal productivity: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59DC247-8129-1807-2154-16294B4C9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5219700"/>
            <a:ext cx="8697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600">
                <a:latin typeface="Arial" panose="020B0604020202020204" pitchFamily="34" charset="0"/>
              </a:rPr>
              <a:t>Labour supply cannot be always adjuted to the desutility of labour. For the sake of simplicity suppose that labour supply is exogeniously given: </a:t>
            </a:r>
            <a:r>
              <a:rPr lang="hu-HU" altLang="hu-HU" sz="1600" i="1">
                <a:latin typeface="Arial" panose="020B0604020202020204" pitchFamily="34" charset="0"/>
              </a:rPr>
              <a:t>L</a:t>
            </a:r>
            <a:r>
              <a:rPr lang="hu-HU" altLang="hu-HU" sz="1600" i="1" baseline="-25000">
                <a:latin typeface="Arial" panose="020B0604020202020204" pitchFamily="34" charset="0"/>
              </a:rPr>
              <a:t>s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2C0E8CBF-7AC8-5CF3-0FC0-37039B349B38}"/>
              </a:ext>
            </a:extLst>
          </p:cNvPr>
          <p:cNvCxnSpPr/>
          <p:nvPr/>
        </p:nvCxnSpPr>
        <p:spPr>
          <a:xfrm>
            <a:off x="6456363" y="2565400"/>
            <a:ext cx="28082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21CC9A10-70C7-2A65-0374-22298E0F34C5}"/>
              </a:ext>
            </a:extLst>
          </p:cNvPr>
          <p:cNvCxnSpPr/>
          <p:nvPr/>
        </p:nvCxnSpPr>
        <p:spPr>
          <a:xfrm flipV="1">
            <a:off x="6608763" y="341313"/>
            <a:ext cx="0" cy="23764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Szövegdoboz 14">
            <a:extLst>
              <a:ext uri="{FF2B5EF4-FFF2-40B4-BE49-F238E27FC236}">
                <a16:creationId xmlns:a16="http://schemas.microsoft.com/office/drawing/2014/main" id="{1790AC66-395C-6A8A-6AB9-C60513BCD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188913"/>
            <a:ext cx="4016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7181" name="Szövegdoboz 15">
            <a:extLst>
              <a:ext uri="{FF2B5EF4-FFF2-40B4-BE49-F238E27FC236}">
                <a16:creationId xmlns:a16="http://schemas.microsoft.com/office/drawing/2014/main" id="{F18991D3-DF47-F94D-1522-4F1D4E941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9113" y="25654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" name="Freeform 26">
            <a:extLst>
              <a:ext uri="{FF2B5EF4-FFF2-40B4-BE49-F238E27FC236}">
                <a16:creationId xmlns:a16="http://schemas.microsoft.com/office/drawing/2014/main" id="{37A269F6-42EE-A283-EDCE-4687B4D3D77C}"/>
              </a:ext>
            </a:extLst>
          </p:cNvPr>
          <p:cNvSpPr>
            <a:spLocks/>
          </p:cNvSpPr>
          <p:nvPr/>
        </p:nvSpPr>
        <p:spPr bwMode="auto">
          <a:xfrm rot="-924701">
            <a:off x="7092950" y="287338"/>
            <a:ext cx="1533525" cy="2219325"/>
          </a:xfrm>
          <a:custGeom>
            <a:avLst/>
            <a:gdLst>
              <a:gd name="T0" fmla="*/ 0 w 1995"/>
              <a:gd name="T1" fmla="*/ 0 h 2449"/>
              <a:gd name="T2" fmla="*/ 2147483646 w 1995"/>
              <a:gd name="T3" fmla="*/ 2147483646 h 2449"/>
              <a:gd name="T4" fmla="*/ 2147483646 w 1995"/>
              <a:gd name="T5" fmla="*/ 2147483646 h 24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5" h="2449">
                <a:moveTo>
                  <a:pt x="0" y="0"/>
                </a:moveTo>
                <a:cubicBezTo>
                  <a:pt x="128" y="567"/>
                  <a:pt x="257" y="1134"/>
                  <a:pt x="589" y="1542"/>
                </a:cubicBezTo>
                <a:cubicBezTo>
                  <a:pt x="921" y="1950"/>
                  <a:pt x="1768" y="2298"/>
                  <a:pt x="1995" y="244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AFEE481-2C4A-A25D-945F-53166AAE9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404813"/>
            <a:ext cx="423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L</a:t>
            </a:r>
            <a:r>
              <a:rPr lang="hu-HU" altLang="hu-HU" sz="1800" baseline="-25000">
                <a:latin typeface="Arial" panose="020B0604020202020204" pitchFamily="34" charset="0"/>
              </a:rPr>
              <a:t>D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EE6EE850-5FA0-9D86-36F3-D1C465A1E30F}"/>
              </a:ext>
            </a:extLst>
          </p:cNvPr>
          <p:cNvCxnSpPr/>
          <p:nvPr/>
        </p:nvCxnSpPr>
        <p:spPr>
          <a:xfrm flipV="1">
            <a:off x="8112125" y="341313"/>
            <a:ext cx="0" cy="222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6B3D4A9-B5A2-0C10-E302-FCB12D43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3" y="373063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L</a:t>
            </a:r>
            <a:r>
              <a:rPr lang="hu-HU" altLang="hu-HU" sz="1800" baseline="-25000">
                <a:latin typeface="Arial" panose="020B0604020202020204" pitchFamily="34" charset="0"/>
              </a:rPr>
              <a:t>S</a:t>
            </a:r>
          </a:p>
        </p:txBody>
      </p: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A9EF3B8B-20C8-8AB1-A41D-CE1E85B33087}"/>
              </a:ext>
            </a:extLst>
          </p:cNvPr>
          <p:cNvCxnSpPr>
            <a:cxnSpLocks/>
          </p:cNvCxnSpPr>
          <p:nvPr/>
        </p:nvCxnSpPr>
        <p:spPr>
          <a:xfrm flipV="1">
            <a:off x="2855913" y="1268760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4BB72999-E8FE-04C7-3D16-0F131A14A30D}"/>
              </a:ext>
            </a:extLst>
          </p:cNvPr>
          <p:cNvCxnSpPr/>
          <p:nvPr/>
        </p:nvCxnSpPr>
        <p:spPr>
          <a:xfrm>
            <a:off x="2641600" y="2924944"/>
            <a:ext cx="2808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8" name="Szövegdoboz 23">
            <a:extLst>
              <a:ext uri="{FF2B5EF4-FFF2-40B4-BE49-F238E27FC236}">
                <a16:creationId xmlns:a16="http://schemas.microsoft.com/office/drawing/2014/main" id="{C0E4B552-0CC4-866D-B35A-877E0187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2987105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30" name="Line 44">
            <a:extLst>
              <a:ext uri="{FF2B5EF4-FFF2-40B4-BE49-F238E27FC236}">
                <a16:creationId xmlns:a16="http://schemas.microsoft.com/office/drawing/2014/main" id="{91C77874-785F-644F-9418-F745219AC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1922586"/>
            <a:ext cx="0" cy="1722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D37E0FFA-4F00-DB4B-261D-C3FF0DE438DC}"/>
              </a:ext>
            </a:extLst>
          </p:cNvPr>
          <p:cNvCxnSpPr/>
          <p:nvPr/>
        </p:nvCxnSpPr>
        <p:spPr>
          <a:xfrm>
            <a:off x="2692400" y="4797152"/>
            <a:ext cx="280828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7FA0F94C-F5AE-60B1-F205-EE43DAA2EF34}"/>
              </a:ext>
            </a:extLst>
          </p:cNvPr>
          <p:cNvCxnSpPr/>
          <p:nvPr/>
        </p:nvCxnSpPr>
        <p:spPr>
          <a:xfrm flipV="1">
            <a:off x="2855913" y="3033439"/>
            <a:ext cx="0" cy="1763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11D8DAAC-C2A9-38C1-97A8-C08FD47E78EF}"/>
              </a:ext>
            </a:extLst>
          </p:cNvPr>
          <p:cNvCxnSpPr/>
          <p:nvPr/>
        </p:nvCxnSpPr>
        <p:spPr>
          <a:xfrm>
            <a:off x="1558925" y="5949950"/>
            <a:ext cx="907415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3" name="Szövegdoboz 37">
            <a:extLst>
              <a:ext uri="{FF2B5EF4-FFF2-40B4-BE49-F238E27FC236}">
                <a16:creationId xmlns:a16="http://schemas.microsoft.com/office/drawing/2014/main" id="{B8A53FD9-114B-8BFE-852A-F131EF148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1777" y="3284984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L</a:t>
            </a:r>
            <a:r>
              <a:rPr lang="hu-HU" altLang="hu-HU" sz="1800" baseline="-25000" dirty="0"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9" name="Freeform 26">
            <a:extLst>
              <a:ext uri="{FF2B5EF4-FFF2-40B4-BE49-F238E27FC236}">
                <a16:creationId xmlns:a16="http://schemas.microsoft.com/office/drawing/2014/main" id="{B6E5F367-05AB-050B-7A35-22E8238C1008}"/>
              </a:ext>
            </a:extLst>
          </p:cNvPr>
          <p:cNvSpPr>
            <a:spLocks/>
          </p:cNvSpPr>
          <p:nvPr/>
        </p:nvSpPr>
        <p:spPr bwMode="auto">
          <a:xfrm rot="15256145">
            <a:off x="3018632" y="3015080"/>
            <a:ext cx="1208087" cy="1889125"/>
          </a:xfrm>
          <a:custGeom>
            <a:avLst/>
            <a:gdLst>
              <a:gd name="T0" fmla="*/ 0 w 1995"/>
              <a:gd name="T1" fmla="*/ 0 h 2449"/>
              <a:gd name="T2" fmla="*/ 2147483646 w 1995"/>
              <a:gd name="T3" fmla="*/ 2147483646 h 2449"/>
              <a:gd name="T4" fmla="*/ 2147483646 w 1995"/>
              <a:gd name="T5" fmla="*/ 2147483646 h 24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95" h="2449">
                <a:moveTo>
                  <a:pt x="0" y="0"/>
                </a:moveTo>
                <a:cubicBezTo>
                  <a:pt x="128" y="567"/>
                  <a:pt x="257" y="1134"/>
                  <a:pt x="589" y="1542"/>
                </a:cubicBezTo>
                <a:cubicBezTo>
                  <a:pt x="921" y="1950"/>
                  <a:pt x="1768" y="2298"/>
                  <a:pt x="1995" y="244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195" name="Szövegdoboz 39">
            <a:extLst>
              <a:ext uri="{FF2B5EF4-FFF2-40B4-BE49-F238E27FC236}">
                <a16:creationId xmlns:a16="http://schemas.microsoft.com/office/drawing/2014/main" id="{D42F6CB3-90D6-D362-A70D-16D4902A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859313"/>
            <a:ext cx="30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41" name="Line 16">
            <a:extLst>
              <a:ext uri="{FF2B5EF4-FFF2-40B4-BE49-F238E27FC236}">
                <a16:creationId xmlns:a16="http://schemas.microsoft.com/office/drawing/2014/main" id="{4324F0D9-747B-661A-7724-0E56F8786D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5913" y="3645024"/>
            <a:ext cx="1322387" cy="22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C38331BE-9527-7A8E-4EF9-27C05B3CBEF7}"/>
              </a:ext>
            </a:extLst>
          </p:cNvPr>
          <p:cNvCxnSpPr/>
          <p:nvPr/>
        </p:nvCxnSpPr>
        <p:spPr>
          <a:xfrm>
            <a:off x="2855913" y="3681139"/>
            <a:ext cx="0" cy="111601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C2B1C48D-DA45-CD7C-82B6-2758863B15CD}"/>
              </a:ext>
            </a:extLst>
          </p:cNvPr>
          <p:cNvCxnSpPr/>
          <p:nvPr/>
        </p:nvCxnSpPr>
        <p:spPr>
          <a:xfrm flipH="1">
            <a:off x="6672263" y="2565400"/>
            <a:ext cx="1033462" cy="476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ine 44">
            <a:extLst>
              <a:ext uri="{FF2B5EF4-FFF2-40B4-BE49-F238E27FC236}">
                <a16:creationId xmlns:a16="http://schemas.microsoft.com/office/drawing/2014/main" id="{3F09B779-DBDD-1FB6-B630-372E86AD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5725" y="1790700"/>
            <a:ext cx="0" cy="7794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" name="Line 16">
            <a:extLst>
              <a:ext uri="{FF2B5EF4-FFF2-40B4-BE49-F238E27FC236}">
                <a16:creationId xmlns:a16="http://schemas.microsoft.com/office/drawing/2014/main" id="{274A239E-301A-C033-1651-D920378AE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0338" y="1803400"/>
            <a:ext cx="1638300" cy="22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0" name="Jobb oldali kapcsos zárójel 49">
            <a:extLst>
              <a:ext uri="{FF2B5EF4-FFF2-40B4-BE49-F238E27FC236}">
                <a16:creationId xmlns:a16="http://schemas.microsoft.com/office/drawing/2014/main" id="{22270F18-3801-9E8E-2423-54F716696045}"/>
              </a:ext>
            </a:extLst>
          </p:cNvPr>
          <p:cNvSpPr/>
          <p:nvPr/>
        </p:nvSpPr>
        <p:spPr>
          <a:xfrm rot="16200000">
            <a:off x="7775575" y="1463675"/>
            <a:ext cx="214313" cy="4048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07431D93-EE70-C8E8-A0A6-CCE757091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758825"/>
            <a:ext cx="16573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400" b="1">
                <a:latin typeface="Arial" panose="020B0604020202020204" pitchFamily="34" charset="0"/>
              </a:rPr>
              <a:t>Unvolontary unemployment</a:t>
            </a:r>
          </a:p>
        </p:txBody>
      </p:sp>
      <p:pic>
        <p:nvPicPr>
          <p:cNvPr id="7203" name="Picture 4" descr="maestro">
            <a:extLst>
              <a:ext uri="{FF2B5EF4-FFF2-40B4-BE49-F238E27FC236}">
                <a16:creationId xmlns:a16="http://schemas.microsoft.com/office/drawing/2014/main" id="{ED8D426B-636F-A4CF-ED9E-8807AE955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5876925"/>
            <a:ext cx="582613" cy="935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04" name="Szövegdoboz 9">
            <a:extLst>
              <a:ext uri="{FF2B5EF4-FFF2-40B4-BE49-F238E27FC236}">
                <a16:creationId xmlns:a16="http://schemas.microsoft.com/office/drawing/2014/main" id="{72058069-DB79-38D1-FCB6-C5F8A8C9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5915025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ACA66F8-F6FF-6C03-B77E-3DE0DC9E016C}"/>
              </a:ext>
            </a:extLst>
          </p:cNvPr>
          <p:cNvSpPr txBox="1"/>
          <p:nvPr/>
        </p:nvSpPr>
        <p:spPr>
          <a:xfrm>
            <a:off x="1631504" y="1942512"/>
            <a:ext cx="513410" cy="2062552"/>
          </a:xfrm>
          <a:prstGeom prst="rect">
            <a:avLst/>
          </a:prstGeom>
          <a:noFill/>
        </p:spPr>
        <p:txBody>
          <a:bodyPr vert="wordArtVert" wrap="none">
            <a:spAutoFit/>
          </a:bodyPr>
          <a:lstStyle/>
          <a:p>
            <a:pPr>
              <a:defRPr/>
            </a:pPr>
            <a:r>
              <a:rPr lang="hu-HU" b="1" dirty="0"/>
              <a:t>KEYNES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4AD0D42D-441C-94BC-8DBE-8F08CFBA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49CC2A4-ED4E-443B-AA61-2B0B5ECE4294}" type="slidenum">
              <a:rPr lang="hu-HU" altLang="hu-HU">
                <a:solidFill>
                  <a:srgbClr val="898989"/>
                </a:solidFill>
              </a:rPr>
              <a:pPr/>
              <a:t>6</a:t>
            </a:fld>
            <a:endParaRPr lang="hu-HU" altLang="hu-HU">
              <a:solidFill>
                <a:srgbClr val="898989"/>
              </a:solidFill>
            </a:endParaRP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8C19162F-B7FB-2440-AC30-46D1FB8D6752}"/>
              </a:ext>
            </a:extLst>
          </p:cNvPr>
          <p:cNvCxnSpPr/>
          <p:nvPr/>
        </p:nvCxnSpPr>
        <p:spPr>
          <a:xfrm flipV="1">
            <a:off x="2855913" y="1133227"/>
            <a:ext cx="2355850" cy="186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53F225F-B20E-4910-055C-C7A381DD3589}"/>
              </a:ext>
            </a:extLst>
          </p:cNvPr>
          <p:cNvCxnSpPr/>
          <p:nvPr/>
        </p:nvCxnSpPr>
        <p:spPr>
          <a:xfrm flipV="1">
            <a:off x="2933700" y="1628800"/>
            <a:ext cx="2214563" cy="76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9" name="Szövegdoboz 23">
            <a:extLst>
              <a:ext uri="{FF2B5EF4-FFF2-40B4-BE49-F238E27FC236}">
                <a16:creationId xmlns:a16="http://schemas.microsoft.com/office/drawing/2014/main" id="{4B9B5E35-8CE1-1FC2-F5A7-682449C12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837" y="1114897"/>
            <a:ext cx="7127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y, </a:t>
            </a:r>
            <a:r>
              <a:rPr lang="hu-HU" altLang="hu-HU" sz="1800" dirty="0" err="1">
                <a:latin typeface="Arial" panose="020B0604020202020204" pitchFamily="34" charset="0"/>
              </a:rPr>
              <a:t>c+i</a:t>
            </a:r>
            <a:endParaRPr lang="hu-HU" altLang="hu-HU" sz="1800" dirty="0">
              <a:latin typeface="Arial" panose="020B0604020202020204" pitchFamily="34" charset="0"/>
            </a:endParaRPr>
          </a:p>
        </p:txBody>
      </p:sp>
      <p:sp>
        <p:nvSpPr>
          <p:cNvPr id="7210" name="Téglalap 7">
            <a:extLst>
              <a:ext uri="{FF2B5EF4-FFF2-40B4-BE49-F238E27FC236}">
                <a16:creationId xmlns:a16="http://schemas.microsoft.com/office/drawing/2014/main" id="{4E021D41-7EB0-3621-1F47-87C3D705A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4664"/>
            <a:ext cx="61160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hu-HU" altLang="hu-HU" sz="1600" dirty="0" err="1">
                <a:latin typeface="Arial" panose="020B0604020202020204" pitchFamily="34" charset="0"/>
              </a:rPr>
              <a:t>Lesson</a:t>
            </a:r>
            <a:r>
              <a:rPr lang="hu-HU" altLang="hu-HU" sz="1600" dirty="0">
                <a:latin typeface="Arial" panose="020B0604020202020204" pitchFamily="34" charset="0"/>
              </a:rPr>
              <a:t> (3): No </a:t>
            </a:r>
            <a:r>
              <a:rPr lang="hu-HU" altLang="hu-HU" sz="1600" dirty="0" err="1">
                <a:latin typeface="Arial" panose="020B0604020202020204" pitchFamily="34" charset="0"/>
              </a:rPr>
              <a:t>mechanism</a:t>
            </a:r>
            <a:r>
              <a:rPr lang="hu-HU" altLang="hu-HU" sz="1600" dirty="0">
                <a:latin typeface="Arial" panose="020B0604020202020204" pitchFamily="34" charset="0"/>
              </a:rPr>
              <a:t> </a:t>
            </a:r>
            <a:r>
              <a:rPr lang="hu-HU" altLang="hu-HU" sz="1600" dirty="0" err="1">
                <a:latin typeface="Arial" panose="020B0604020202020204" pitchFamily="34" charset="0"/>
              </a:rPr>
              <a:t>to</a:t>
            </a:r>
            <a:r>
              <a:rPr lang="hu-HU" altLang="hu-HU" sz="1600" dirty="0">
                <a:latin typeface="Arial" panose="020B0604020202020204" pitchFamily="34" charset="0"/>
              </a:rPr>
              <a:t> </a:t>
            </a:r>
            <a:r>
              <a:rPr lang="hu-HU" altLang="hu-HU" sz="1600" dirty="0" err="1">
                <a:latin typeface="Arial" panose="020B0604020202020204" pitchFamily="34" charset="0"/>
              </a:rPr>
              <a:t>attain</a:t>
            </a:r>
            <a:r>
              <a:rPr lang="hu-HU" altLang="hu-HU" sz="1600" dirty="0">
                <a:latin typeface="Arial" panose="020B0604020202020204" pitchFamily="34" charset="0"/>
              </a:rPr>
              <a:t> </a:t>
            </a:r>
            <a:r>
              <a:rPr lang="hu-HU" altLang="hu-HU" sz="1600" dirty="0" err="1">
                <a:latin typeface="Arial" panose="020B0604020202020204" pitchFamily="34" charset="0"/>
              </a:rPr>
              <a:t>full</a:t>
            </a:r>
            <a:r>
              <a:rPr lang="hu-HU" altLang="hu-HU" sz="1600" dirty="0">
                <a:latin typeface="Arial" panose="020B0604020202020204" pitchFamily="34" charset="0"/>
              </a:rPr>
              <a:t> </a:t>
            </a:r>
            <a:r>
              <a:rPr lang="hu-HU" altLang="hu-HU" sz="1600" dirty="0" err="1">
                <a:latin typeface="Arial" panose="020B0604020202020204" pitchFamily="34" charset="0"/>
              </a:rPr>
              <a:t>employment</a:t>
            </a:r>
            <a:r>
              <a:rPr lang="hu-HU" altLang="hu-HU" sz="1600" dirty="0">
                <a:latin typeface="Arial" panose="020B0604020202020204" pitchFamily="34" charset="0"/>
              </a:rPr>
              <a:t> </a:t>
            </a:r>
            <a:r>
              <a:rPr lang="hu-HU" altLang="hu-HU" sz="1600" dirty="0" err="1">
                <a:latin typeface="Arial" panose="020B0604020202020204" pitchFamily="34" charset="0"/>
              </a:rPr>
              <a:t>euqilibrium</a:t>
            </a:r>
            <a:endParaRPr lang="hu-HU" altLang="hu-HU" sz="1600" dirty="0">
              <a:latin typeface="Arial" panose="020B0604020202020204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89611C97-CEE1-4AC4-0F88-382A819D0B67}"/>
              </a:ext>
            </a:extLst>
          </p:cNvPr>
          <p:cNvSpPr txBox="1"/>
          <p:nvPr/>
        </p:nvSpPr>
        <p:spPr>
          <a:xfrm>
            <a:off x="24003" y="66221"/>
            <a:ext cx="4487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dirty="0">
                <a:solidFill>
                  <a:srgbClr val="00B050"/>
                </a:solidFill>
              </a:rPr>
              <a:t>4.4.1. </a:t>
            </a:r>
            <a:r>
              <a:rPr lang="hu-HU" altLang="hu-HU" b="1" dirty="0" err="1">
                <a:solidFill>
                  <a:srgbClr val="00B050"/>
                </a:solidFill>
              </a:rPr>
              <a:t>Simplified</a:t>
            </a:r>
            <a:r>
              <a:rPr lang="hu-HU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KEYNESIAN </a:t>
            </a:r>
            <a:r>
              <a:rPr lang="hu-HU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endParaRPr lang="hu-HU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21" grpId="0"/>
      <p:bldP spid="50" grpId="0" animBg="1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maestro">
            <a:extLst>
              <a:ext uri="{FF2B5EF4-FFF2-40B4-BE49-F238E27FC236}">
                <a16:creationId xmlns:a16="http://schemas.microsoft.com/office/drawing/2014/main" id="{70BA9C41-9389-EF6C-4881-862ED51AA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5307013"/>
            <a:ext cx="974725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8" name="Szövegdoboz 7">
            <a:extLst>
              <a:ext uri="{FF2B5EF4-FFF2-40B4-BE49-F238E27FC236}">
                <a16:creationId xmlns:a16="http://schemas.microsoft.com/office/drawing/2014/main" id="{7EC3A726-DFB1-AED1-9D41-A6A48F6D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988" y="454025"/>
            <a:ext cx="12080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chemeClr val="bg1"/>
                </a:solidFill>
                <a:latin typeface="Calibri" panose="020F0502020204030204" pitchFamily="34" charset="0"/>
              </a:rPr>
              <a:t>Szereplők</a:t>
            </a:r>
          </a:p>
        </p:txBody>
      </p:sp>
      <p:sp>
        <p:nvSpPr>
          <p:cNvPr id="3109" name="Szövegdoboz 5">
            <a:extLst>
              <a:ext uri="{FF2B5EF4-FFF2-40B4-BE49-F238E27FC236}">
                <a16:creationId xmlns:a16="http://schemas.microsoft.com/office/drawing/2014/main" id="{7F84199D-32A0-F14C-EB19-A2075FCC6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340" y="1180771"/>
            <a:ext cx="19388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Simplied</a:t>
            </a:r>
            <a:r>
              <a:rPr lang="hu-HU" altLang="hu-HU" sz="1800" dirty="0"/>
              <a:t> Keynesian </a:t>
            </a:r>
            <a:r>
              <a:rPr lang="hu-HU" altLang="hu-HU" sz="1800" dirty="0" err="1"/>
              <a:t>model</a:t>
            </a:r>
            <a:endParaRPr lang="hu-HU" altLang="hu-HU" sz="18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28B99F8-297E-1486-82AD-52184827F9A2}"/>
              </a:ext>
            </a:extLst>
          </p:cNvPr>
          <p:cNvSpPr txBox="1"/>
          <p:nvPr/>
        </p:nvSpPr>
        <p:spPr>
          <a:xfrm>
            <a:off x="124677" y="811439"/>
            <a:ext cx="248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EXERICES</a:t>
            </a:r>
            <a:endParaRPr lang="hu-HU" b="1" dirty="0"/>
          </a:p>
        </p:txBody>
      </p:sp>
      <p:sp>
        <p:nvSpPr>
          <p:cNvPr id="2" name="Téglalap 2">
            <a:extLst>
              <a:ext uri="{FF2B5EF4-FFF2-40B4-BE49-F238E27FC236}">
                <a16:creationId xmlns:a16="http://schemas.microsoft.com/office/drawing/2014/main" id="{B29D9407-73D4-F18A-FBA3-39D4F5E8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307975"/>
            <a:ext cx="860712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hu-HU" altLang="hu-H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characterised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y=(KL)</a:t>
            </a:r>
            <a:r>
              <a:rPr lang="hu-HU" altLang="hu-H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0,5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(standard: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10.000. The GDP is 4200$.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Governement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deficit is 3% of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GDP.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Governement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470$,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housholds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consumtion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2930$.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How</a:t>
            </a:r>
            <a:r>
              <a:rPr lang="hu-HU" altLang="hu-HU" sz="1800" dirty="0"/>
              <a:t> </a:t>
            </a:r>
            <a:r>
              <a:rPr lang="hu-HU" altLang="hu-HU" sz="1800" dirty="0" err="1"/>
              <a:t>much</a:t>
            </a:r>
            <a:r>
              <a:rPr lang="hu-HU" altLang="hu-HU" sz="1800" dirty="0"/>
              <a:t> is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average</a:t>
            </a:r>
            <a:r>
              <a:rPr lang="hu-HU" altLang="hu-HU" sz="1800" dirty="0"/>
              <a:t> net </a:t>
            </a:r>
            <a:r>
              <a:rPr lang="hu-HU" altLang="hu-HU" sz="1800" dirty="0" err="1"/>
              <a:t>tax</a:t>
            </a:r>
            <a:r>
              <a:rPr lang="hu-HU" altLang="hu-HU" sz="1800" dirty="0"/>
              <a:t> </a:t>
            </a:r>
            <a:r>
              <a:rPr lang="hu-HU" altLang="hu-HU" sz="1800" dirty="0" err="1"/>
              <a:t>rate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on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income</a:t>
            </a:r>
            <a:r>
              <a:rPr lang="hu-HU" altLang="hu-HU" sz="1800" dirty="0"/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Write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consumption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function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households</a:t>
            </a:r>
            <a:r>
              <a:rPr lang="hu-HU" altLang="hu-HU" sz="1800" dirty="0"/>
              <a:t> (i.e. </a:t>
            </a:r>
            <a:r>
              <a:rPr lang="hu-HU" altLang="hu-HU" sz="1800" dirty="0" err="1"/>
              <a:t>governement</a:t>
            </a:r>
            <a:r>
              <a:rPr lang="hu-HU" altLang="hu-HU" sz="1800" dirty="0"/>
              <a:t> </a:t>
            </a:r>
            <a:r>
              <a:rPr lang="hu-HU" altLang="hu-HU" sz="1800" dirty="0" err="1"/>
              <a:t>excluded</a:t>
            </a:r>
            <a:r>
              <a:rPr lang="hu-HU" altLang="hu-HU" sz="1800" dirty="0"/>
              <a:t>), </a:t>
            </a:r>
            <a:r>
              <a:rPr lang="hu-HU" altLang="hu-HU" sz="1800" dirty="0" err="1"/>
              <a:t>if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autonomous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consumption</a:t>
            </a:r>
            <a:r>
              <a:rPr lang="hu-HU" altLang="hu-HU" sz="1800" dirty="0"/>
              <a:t> is 38$!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What</a:t>
            </a:r>
            <a:r>
              <a:rPr lang="hu-HU" altLang="hu-HU" sz="1800" dirty="0"/>
              <a:t> is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minimal</a:t>
            </a:r>
            <a:r>
              <a:rPr lang="hu-HU" altLang="hu-HU" sz="1800" dirty="0"/>
              <a:t> labor </a:t>
            </a:r>
            <a:r>
              <a:rPr lang="hu-HU" altLang="hu-HU" sz="1800" dirty="0" err="1"/>
              <a:t>supply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so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simplified</a:t>
            </a:r>
            <a:r>
              <a:rPr lang="hu-HU" altLang="hu-HU" sz="1800" dirty="0"/>
              <a:t> keynesian </a:t>
            </a:r>
            <a:r>
              <a:rPr lang="hu-HU" altLang="hu-HU" sz="1800" dirty="0" err="1"/>
              <a:t>model</a:t>
            </a:r>
            <a:r>
              <a:rPr lang="hu-HU" altLang="hu-HU" sz="1800" dirty="0"/>
              <a:t> </a:t>
            </a:r>
            <a:r>
              <a:rPr lang="hu-HU" altLang="hu-HU" sz="1800" dirty="0" err="1"/>
              <a:t>can</a:t>
            </a:r>
            <a:r>
              <a:rPr lang="hu-HU" altLang="hu-HU" sz="1800" dirty="0"/>
              <a:t> be </a:t>
            </a:r>
            <a:r>
              <a:rPr lang="hu-HU" altLang="hu-HU" sz="1800" dirty="0" err="1"/>
              <a:t>applied</a:t>
            </a:r>
            <a:r>
              <a:rPr lang="hu-HU" altLang="hu-HU" sz="1800" dirty="0"/>
              <a:t>? (i.e. </a:t>
            </a:r>
            <a:r>
              <a:rPr lang="hu-HU" altLang="hu-HU" sz="1800" dirty="0" err="1"/>
              <a:t>there</a:t>
            </a:r>
            <a:r>
              <a:rPr lang="hu-HU" altLang="hu-HU" sz="1800" dirty="0"/>
              <a:t> is no </a:t>
            </a:r>
            <a:r>
              <a:rPr lang="hu-HU" altLang="hu-HU" sz="1800" dirty="0" err="1"/>
              <a:t>excess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demand</a:t>
            </a:r>
            <a:r>
              <a:rPr lang="hu-HU" altLang="hu-HU" sz="1800" dirty="0"/>
              <a:t> </a:t>
            </a:r>
            <a:r>
              <a:rPr lang="hu-HU" altLang="hu-HU" sz="1800" dirty="0" err="1"/>
              <a:t>on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labor market)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By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what</a:t>
            </a:r>
            <a:r>
              <a:rPr lang="hu-HU" altLang="hu-HU" sz="1800" dirty="0"/>
              <a:t> %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GDP </a:t>
            </a:r>
            <a:r>
              <a:rPr lang="hu-HU" altLang="hu-HU" sz="1800" dirty="0" err="1"/>
              <a:t>varies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between</a:t>
            </a:r>
            <a:r>
              <a:rPr lang="hu-HU" altLang="hu-HU" sz="1800" dirty="0"/>
              <a:t> 2019 and 2020, </a:t>
            </a:r>
            <a:r>
              <a:rPr lang="hu-HU" altLang="hu-HU" sz="1800" dirty="0" err="1"/>
              <a:t>if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price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level</a:t>
            </a:r>
            <a:r>
              <a:rPr lang="hu-HU" altLang="hu-HU" sz="1800" dirty="0"/>
              <a:t> and </a:t>
            </a:r>
            <a:r>
              <a:rPr lang="hu-HU" altLang="hu-HU" sz="1800" dirty="0" err="1"/>
              <a:t>employment</a:t>
            </a:r>
            <a:r>
              <a:rPr lang="hu-HU" altLang="hu-HU" sz="1800" dirty="0"/>
              <a:t> </a:t>
            </a:r>
            <a:r>
              <a:rPr lang="hu-HU" altLang="hu-HU" sz="1800" dirty="0" err="1"/>
              <a:t>remain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unchanged</a:t>
            </a:r>
            <a:r>
              <a:rPr lang="hu-HU" altLang="hu-HU" sz="1800" dirty="0"/>
              <a:t>?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F474D45-B066-2FA5-3C89-295614FC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648" y="3807031"/>
            <a:ext cx="8919865" cy="243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described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simplified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keynesian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aggregated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governement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firms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households.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followings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marginal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prospensitiy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90%,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10%,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deficit is 30$,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1000$ and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autonomous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sector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deficit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devided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Font typeface="Calibri Light" panose="020F0302020204030204" pitchFamily="34" charset="0"/>
              <a:buAutoNum type="arabicParenR"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multiplier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expendure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expenditure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balances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governement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deficit?</a:t>
            </a:r>
            <a:endParaRPr lang="hu-HU" altLang="hu-HU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12579</TotalTime>
  <Words>1067</Words>
  <Application>Microsoft Office PowerPoint</Application>
  <PresentationFormat>Szélesvásznú</PresentationFormat>
  <Paragraphs>144</Paragraphs>
  <Slides>7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Alapértelmezett terv</vt:lpstr>
      <vt:lpstr>Equation</vt:lpstr>
      <vt:lpstr>Egyenlet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747</cp:revision>
  <dcterms:created xsi:type="dcterms:W3CDTF">2010-08-23T07:01:59Z</dcterms:created>
  <dcterms:modified xsi:type="dcterms:W3CDTF">2025-04-08T17:39:22Z</dcterms:modified>
</cp:coreProperties>
</file>