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2" r:id="rId2"/>
    <p:sldId id="453" r:id="rId3"/>
    <p:sldId id="425" r:id="rId4"/>
    <p:sldId id="413" r:id="rId5"/>
    <p:sldId id="454" r:id="rId6"/>
    <p:sldId id="455" r:id="rId7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CC"/>
    <a:srgbClr val="0000FF"/>
    <a:srgbClr val="CC0099"/>
    <a:srgbClr val="F52705"/>
    <a:srgbClr val="008080"/>
    <a:srgbClr val="000000"/>
    <a:srgbClr val="CCFFFF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2" autoAdjust="0"/>
    <p:restoredTop sz="94628" autoAdjust="0"/>
  </p:normalViewPr>
  <p:slideViewPr>
    <p:cSldViewPr>
      <p:cViewPr varScale="1">
        <p:scale>
          <a:sx n="63" d="100"/>
          <a:sy n="63" d="100"/>
        </p:scale>
        <p:origin x="50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8853EB6-4C91-CD5F-F058-7C79E194EE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28F5CD7-C23C-C6EA-D54E-121C388465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58A43A43-F977-5A0D-2698-A30B981635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63776EE-B2DC-3B65-172D-053053D91A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D4F760-77F6-46A2-9D58-3E3E659D7552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5E82570-05F7-0F1E-31ED-9DCD4FC45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2B49919-F5EE-EA1A-C97B-C8ED10ACAC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E472526-DCA4-90F8-E3BA-DF66312B6A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472310F0-54AE-BD3B-EC28-C3C421E87D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CD3D6DF1-9B50-4AED-48A9-0C22731C24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C9069B4C-AF85-F417-F226-893DEC290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9167A14-04D0-4D9B-92DD-A70292D6808F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E8D977-EC18-FFB6-794A-16B2BE405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B24BAB-A645-DC57-298F-2A7EEB8C9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FA118A-1FB1-56EB-8FFB-32F1E04AC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048E-A16C-4421-BEDC-B99DD812CC9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637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3BA7F4-89FB-8465-14E9-674D88F13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F0AB9E-93F0-29AB-A601-1186DC8F8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C4F275-1DF6-304D-73E0-43D3AD560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2E4B-2AF0-4049-8C6A-02A679C2EC1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197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602495-7E50-B7B7-4807-76CCF5C407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D68311-EE8C-31C1-0CD6-DB2E2EADF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7C3EAC-B131-E209-5F8C-89304BC2E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6A1A8-9B19-4EEB-A028-8368C5E3D31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3514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95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54240B-8835-0753-EE0B-D0E1D4B0BD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55CC8D-C1FD-19C6-6556-C3A4F609DF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1AE3DC3-9E32-0793-A075-2F50F95E7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C438-DBD2-4AF8-8084-612A2294E6F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1029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6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53475-22AD-98ED-5723-ADAB97D53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1EF18-A341-9A83-B455-8375A685E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BC3213-D91D-B027-2055-18B45D9D9C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A405F-6DFD-46EE-920E-C87F7F734D7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5201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D3522C-6991-918A-9628-DD99FEB58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FEAF7E-3700-CDB7-924C-EF9FC495F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6E4D58-4FD6-E4DC-E8A2-F5465D468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7FE7E-BE25-4BC9-ABEB-0F115AFFFEB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5127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E1BB8E-3A9A-2C82-77A6-57907B146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754B0E-DCE7-261B-B51C-B166749DD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B5A10E-76A1-1AF9-228C-9F7FCFACB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710B8-6623-4D88-B4EB-21039E86988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239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2BD3B-C0EA-107F-AE3C-B0611C81C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248EF-59E1-2D59-C0CC-171414B30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9923E-AFC5-A5D3-FCEA-2E5DEEF94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3305-D3F1-412E-B3B7-BAB9A1F78E4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7094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76B715-1981-BA02-6B6E-3D50FB7874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BE4A82-A337-339A-BDDB-EBD77125D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63D4E3-FC09-B812-6302-0CE2D19A9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8253B-4F28-41AD-A560-C8B4683F46E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742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36D42D-CC01-F247-EB62-D415530D0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2E9963-6572-6FF5-2C96-0F7D6C464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39FE31-F5F3-9F35-209B-C566C67E78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48DFC-5E61-4FDE-BA32-7BC56CBEA3E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64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963DD1-F601-00B2-6641-FBAAC1675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977E77-AB86-A21B-1A66-4AD1A00C1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7EBBB8-425D-5BC6-2F95-EF4F85BB5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EFF0E-D2EF-4664-A8B8-AF5597F8AB9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988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23B80-36ED-E6AA-8569-228CFB63DB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A3711-0B6B-3ADC-8D57-16A668962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D80C7-2148-8BBF-0DA5-36D51F5DAA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4F3B6-19F4-4BC6-AE95-3B69CBA8CD1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456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E14F8-DAFD-3DA9-96D9-28D2DE0E2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9264C-A1D8-AA43-BC0E-888B69DF3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7000E-BB14-F3E4-E8D9-F7BC8D02A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C9F39-D8E7-4E9C-8736-97AC20EE48A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1049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401070-B387-4644-A06A-3BCD58B54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31C42FE-61AF-FCDF-A331-73E90D606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8784C0-1699-4A6E-29DB-227FDEA1E3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9841BD-BA59-5E82-2F60-E97238A60E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41CA2B-1E50-7783-C47B-6F898AFEB1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510F7E3-32AD-441B-A498-C8DFEAA4926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legateway.com/passage/?search=M%C3%A1t%C3%A9%2021%3A12-13%2CM%C3%A1rk%2011%3A15-19%2CJ%C3%A1nos%202%3A14-22&amp;version=NT-HU,RSVCE#fen-RSVCE-28011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Kép 24">
            <a:extLst>
              <a:ext uri="{FF2B5EF4-FFF2-40B4-BE49-F238E27FC236}">
                <a16:creationId xmlns:a16="http://schemas.microsoft.com/office/drawing/2014/main" id="{5A87BA55-A188-A5A4-C1D1-54D1C40F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292600"/>
            <a:ext cx="419417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D3C9A4AA-B15B-6135-76FB-14E43CF6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1447800"/>
            <a:ext cx="54927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Dia számának helye 1">
            <a:extLst>
              <a:ext uri="{FF2B5EF4-FFF2-40B4-BE49-F238E27FC236}">
                <a16:creationId xmlns:a16="http://schemas.microsoft.com/office/drawing/2014/main" id="{E80BD9F8-B61C-A6CD-4EA1-BC929B2A9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0BFE8-4C1C-467C-8915-1102BAFFBF9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hu-HU" altLang="hu-HU" sz="1400"/>
          </a:p>
        </p:txBody>
      </p:sp>
      <p:sp>
        <p:nvSpPr>
          <p:cNvPr id="4101" name="Téglalap 37">
            <a:extLst>
              <a:ext uri="{FF2B5EF4-FFF2-40B4-BE49-F238E27FC236}">
                <a16:creationId xmlns:a16="http://schemas.microsoft.com/office/drawing/2014/main" id="{E531C931-A81C-A245-0B89-BFCE4234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85725"/>
            <a:ext cx="547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4.4.2 General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Equilibirum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Theory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 (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orthodox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theory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)</a:t>
            </a:r>
            <a:endParaRPr lang="hu-HU" altLang="hu-HU" sz="1800" dirty="0">
              <a:solidFill>
                <a:srgbClr val="00B050"/>
              </a:solidFill>
            </a:endParaRPr>
          </a:p>
        </p:txBody>
      </p:sp>
      <p:pic>
        <p:nvPicPr>
          <p:cNvPr id="4102" name="Рисунок 0" descr="Adam Smith02.jpg">
            <a:extLst>
              <a:ext uri="{FF2B5EF4-FFF2-40B4-BE49-F238E27FC236}">
                <a16:creationId xmlns:a16="http://schemas.microsoft.com/office/drawing/2014/main" id="{58EFF987-8720-9E2C-1ED6-B2DEF7F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841375"/>
            <a:ext cx="1090612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Szövegdoboz 44">
            <a:extLst>
              <a:ext uri="{FF2B5EF4-FFF2-40B4-BE49-F238E27FC236}">
                <a16:creationId xmlns:a16="http://schemas.microsoft.com/office/drawing/2014/main" id="{6BE5EEE0-0058-10FF-A3B7-D9EE05E5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476250"/>
            <a:ext cx="1344613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Calibri" panose="020F0502020204030204" pitchFamily="34" charset="0"/>
              </a:rPr>
              <a:t>Adam Smith</a:t>
            </a:r>
          </a:p>
        </p:txBody>
      </p:sp>
      <p:pic>
        <p:nvPicPr>
          <p:cNvPr id="4104" name="Picture 1">
            <a:extLst>
              <a:ext uri="{FF2B5EF4-FFF2-40B4-BE49-F238E27FC236}">
                <a16:creationId xmlns:a16="http://schemas.microsoft.com/office/drawing/2014/main" id="{64206B11-77FF-9F04-0B8E-30A88605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243013"/>
            <a:ext cx="75406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zövegdoboz 42">
            <a:extLst>
              <a:ext uri="{FF2B5EF4-FFF2-40B4-BE49-F238E27FC236}">
                <a16:creationId xmlns:a16="http://schemas.microsoft.com/office/drawing/2014/main" id="{CE651C46-8CBE-6AC4-05A5-8AEC1E31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968500"/>
            <a:ext cx="1316037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400" dirty="0" err="1">
                <a:latin typeface="+mj-lt"/>
              </a:rPr>
              <a:t>Léon</a:t>
            </a:r>
            <a:r>
              <a:rPr lang="hu-HU" altLang="hu-HU" sz="1400" dirty="0">
                <a:latin typeface="+mj-lt"/>
              </a:rPr>
              <a:t> </a:t>
            </a:r>
            <a:r>
              <a:rPr lang="hu-HU" altLang="hu-HU" sz="1400" dirty="0" err="1">
                <a:latin typeface="+mj-lt"/>
              </a:rPr>
              <a:t>Walras</a:t>
            </a:r>
            <a:endParaRPr lang="hu-HU" altLang="hu-HU" sz="1400" dirty="0">
              <a:latin typeface="+mj-lt"/>
            </a:endParaRPr>
          </a:p>
        </p:txBody>
      </p:sp>
      <p:pic>
        <p:nvPicPr>
          <p:cNvPr id="4106" name="Picture 2">
            <a:extLst>
              <a:ext uri="{FF2B5EF4-FFF2-40B4-BE49-F238E27FC236}">
                <a16:creationId xmlns:a16="http://schemas.microsoft.com/office/drawing/2014/main" id="{5C2C7B89-A3C4-3AD6-049B-A991DD0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268760"/>
            <a:ext cx="10033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zövegdoboz 9">
            <a:extLst>
              <a:ext uri="{FF2B5EF4-FFF2-40B4-BE49-F238E27FC236}">
                <a16:creationId xmlns:a16="http://schemas.microsoft.com/office/drawing/2014/main" id="{D56BD09B-8CD8-A158-783C-8AFE315AEB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36675" y="404664"/>
            <a:ext cx="5911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latin typeface="Calibri" panose="020F0502020204030204" pitchFamily="34" charset="0"/>
              </a:rPr>
              <a:t>Essence</a:t>
            </a:r>
            <a:r>
              <a:rPr lang="hu-HU" altLang="hu-HU" sz="1600" dirty="0">
                <a:latin typeface="Calibri" panose="020F0502020204030204" pitchFamily="34" charset="0"/>
              </a:rPr>
              <a:t> of market </a:t>
            </a:r>
            <a:r>
              <a:rPr lang="hu-HU" altLang="hu-HU" sz="1600" dirty="0" err="1">
                <a:latin typeface="Calibri" panose="020F0502020204030204" pitchFamily="34" charset="0"/>
              </a:rPr>
              <a:t>economy</a:t>
            </a:r>
            <a:r>
              <a:rPr lang="hu-HU" altLang="hu-HU" sz="1600" dirty="0"/>
              <a:t>: FREEDOM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latin typeface="Calibri" panose="020F0502020204030204" pitchFamily="34" charset="0"/>
              </a:rPr>
              <a:t>Final</a:t>
            </a:r>
            <a:r>
              <a:rPr lang="hu-HU" altLang="hu-HU" sz="1600" dirty="0">
                <a:latin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</a:rPr>
              <a:t>driving</a:t>
            </a:r>
            <a:r>
              <a:rPr lang="hu-HU" altLang="hu-HU" sz="1600" dirty="0">
                <a:latin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</a:rPr>
              <a:t>force</a:t>
            </a:r>
            <a:r>
              <a:rPr lang="hu-HU" altLang="hu-HU" sz="1600" dirty="0">
                <a:latin typeface="Calibri" panose="020F0502020204030204" pitchFamily="34" charset="0"/>
              </a:rPr>
              <a:t> of </a:t>
            </a:r>
            <a:r>
              <a:rPr lang="hu-HU" altLang="hu-HU" sz="1600" dirty="0" err="1">
                <a:latin typeface="Calibri" panose="020F0502020204030204" pitchFamily="34" charset="0"/>
              </a:rPr>
              <a:t>economic</a:t>
            </a:r>
            <a:r>
              <a:rPr lang="hu-HU" altLang="hu-HU" sz="1600" dirty="0">
                <a:latin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</a:rPr>
              <a:t>decisions</a:t>
            </a:r>
            <a:r>
              <a:rPr lang="hu-HU" altLang="hu-HU" sz="1600" dirty="0">
                <a:latin typeface="Calibri" panose="020F0502020204030204" pitchFamily="34" charset="0"/>
              </a:rPr>
              <a:t> is </a:t>
            </a:r>
            <a:r>
              <a:rPr lang="hu-HU" altLang="hu-HU" sz="1600" u="sng" dirty="0" err="1">
                <a:latin typeface="Calibri" panose="020F0502020204030204" pitchFamily="34" charset="0"/>
              </a:rPr>
              <a:t>exclusively</a:t>
            </a:r>
            <a:r>
              <a:rPr lang="hu-HU" altLang="hu-HU" sz="1600" u="sng" dirty="0">
                <a:latin typeface="Calibri" panose="020F0502020204030204" pitchFamily="34" charset="0"/>
              </a:rPr>
              <a:t> </a:t>
            </a:r>
            <a:r>
              <a:rPr lang="hu-HU" altLang="hu-HU" sz="1600" dirty="0">
                <a:latin typeface="Calibri" panose="020F0502020204030204" pitchFamily="34" charset="0"/>
              </a:rPr>
              <a:t>OIKONOMIA  C</a:t>
            </a:r>
            <a:r>
              <a:rPr lang="hu-HU" altLang="hu-HU" sz="1600" b="1" dirty="0">
                <a:latin typeface="Calibri" panose="020F0502020204030204" pitchFamily="34" charset="0"/>
              </a:rPr>
              <a:t>-(…)-C’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0B328AD-D478-53B1-DCBE-EB67E85E5A79}"/>
              </a:ext>
            </a:extLst>
          </p:cNvPr>
          <p:cNvSpPr txBox="1"/>
          <p:nvPr/>
        </p:nvSpPr>
        <p:spPr>
          <a:xfrm>
            <a:off x="9048750" y="1700213"/>
            <a:ext cx="2816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u-HU" altLang="hu-HU" sz="1600" dirty="0" err="1">
                <a:latin typeface="+mj-lt"/>
              </a:rPr>
              <a:t>Manifestation</a:t>
            </a:r>
            <a:r>
              <a:rPr lang="hu-HU" altLang="hu-HU" sz="1600" dirty="0">
                <a:latin typeface="+mj-lt"/>
              </a:rPr>
              <a:t> of </a:t>
            </a:r>
            <a:r>
              <a:rPr lang="hu-HU" altLang="hu-HU" sz="1600" dirty="0" err="1">
                <a:latin typeface="+mj-lt"/>
              </a:rPr>
              <a:t>exchange</a:t>
            </a:r>
            <a:endParaRPr lang="hu-HU" sz="16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A8C3705-A840-B2A8-3F9F-C5A5EA55A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268413"/>
            <a:ext cx="8281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EQUILIBRIUM </a:t>
            </a:r>
            <a:r>
              <a:rPr lang="hu-HU" altLang="hu-HU" sz="1400" b="1"/>
              <a:t>MAY EXIST</a:t>
            </a:r>
            <a:r>
              <a:rPr lang="hu-HU" altLang="hu-HU" sz="1400"/>
              <a:t> in all market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/>
              <a:t>but only if </a:t>
            </a:r>
            <a:r>
              <a:rPr lang="hu-HU" altLang="hu-HU" sz="1400"/>
              <a:t>all product markets are in equilibirum, so is the labour market … (WALRAS law)!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D298B7E-3EBA-8FE8-934A-D834A5F8869D}"/>
              </a:ext>
            </a:extLst>
          </p:cNvPr>
          <p:cNvSpPr/>
          <p:nvPr/>
        </p:nvSpPr>
        <p:spPr>
          <a:xfrm>
            <a:off x="6942138" y="1943100"/>
            <a:ext cx="3973512" cy="206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F9822152-A4EE-5468-E0C5-C924A292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933825"/>
            <a:ext cx="4826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55D34F5A-63B1-5D24-2E85-6A1DEDE5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077072"/>
            <a:ext cx="257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/>
              <a:t>PROBLEM</a:t>
            </a:r>
            <a:r>
              <a:rPr lang="hu-HU" altLang="hu-HU" sz="1400" dirty="0"/>
              <a:t>: </a:t>
            </a:r>
            <a:r>
              <a:rPr lang="hu-HU" altLang="hu-HU" sz="1400" dirty="0" err="1"/>
              <a:t>do</a:t>
            </a:r>
            <a:r>
              <a:rPr lang="hu-HU" altLang="hu-HU" sz="1400" dirty="0"/>
              <a:t> </a:t>
            </a:r>
            <a:r>
              <a:rPr lang="hu-HU" altLang="hu-HU" sz="1400" dirty="0" err="1"/>
              <a:t>we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get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there</a:t>
            </a:r>
            <a:r>
              <a:rPr lang="hu-HU" altLang="hu-HU" sz="1400" dirty="0"/>
              <a:t>?</a:t>
            </a:r>
          </a:p>
        </p:txBody>
      </p:sp>
      <p:graphicFrame>
        <p:nvGraphicFramePr>
          <p:cNvPr id="24" name="Táblázat 23">
            <a:extLst>
              <a:ext uri="{FF2B5EF4-FFF2-40B4-BE49-F238E27FC236}">
                <a16:creationId xmlns:a16="http://schemas.microsoft.com/office/drawing/2014/main" id="{3F56B908-7AA6-1E32-F33D-39BE076FB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72347"/>
              </p:ext>
            </p:extLst>
          </p:nvPr>
        </p:nvGraphicFramePr>
        <p:xfrm>
          <a:off x="2208213" y="4508500"/>
          <a:ext cx="4006850" cy="19859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02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709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400" b="0" spc="100" dirty="0">
                          <a:solidFill>
                            <a:schemeClr val="tx1"/>
                          </a:solidFill>
                          <a:effectLst/>
                        </a:rPr>
                        <a:t>TÚLKERESLETI MÁTRIX</a:t>
                      </a:r>
                      <a:endParaRPr lang="hu-H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Jószágok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09"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09"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Szereplők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+1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0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u-H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+1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0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hu-H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u-H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+1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Összesen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600" b="0" spc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u-H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0" marR="6856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Szövegdoboz 25">
            <a:extLst>
              <a:ext uri="{FF2B5EF4-FFF2-40B4-BE49-F238E27FC236}">
                <a16:creationId xmlns:a16="http://schemas.microsoft.com/office/drawing/2014/main" id="{132FCEC0-BCED-11A4-3F27-1FAE24FC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4077072"/>
            <a:ext cx="237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/>
              <a:t>PROBLEM</a:t>
            </a:r>
            <a:r>
              <a:rPr lang="hu-HU" altLang="hu-HU" sz="1400" dirty="0"/>
              <a:t>: </a:t>
            </a:r>
            <a:r>
              <a:rPr lang="hu-HU" altLang="hu-HU" sz="1400" dirty="0" err="1"/>
              <a:t>do</a:t>
            </a:r>
            <a:r>
              <a:rPr lang="hu-HU" altLang="hu-HU" sz="1400" dirty="0"/>
              <a:t> </a:t>
            </a:r>
            <a:r>
              <a:rPr lang="hu-HU" altLang="hu-HU" sz="1400" dirty="0" err="1"/>
              <a:t>we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get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where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exactly</a:t>
            </a:r>
            <a:r>
              <a:rPr lang="hu-HU" altLang="hu-HU" sz="1400" dirty="0"/>
              <a:t>?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2F5811D2-0E4A-9CCA-669E-6B8D338B4893}"/>
              </a:ext>
            </a:extLst>
          </p:cNvPr>
          <p:cNvSpPr txBox="1"/>
          <p:nvPr/>
        </p:nvSpPr>
        <p:spPr>
          <a:xfrm>
            <a:off x="9732963" y="312738"/>
            <a:ext cx="225107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600" dirty="0" err="1">
                <a:latin typeface="+mj-lt"/>
              </a:rPr>
              <a:t>Economy</a:t>
            </a:r>
            <a:r>
              <a:rPr lang="hu-HU" altLang="hu-HU" sz="1600" dirty="0">
                <a:latin typeface="+mj-lt"/>
              </a:rPr>
              <a:t> </a:t>
            </a:r>
            <a:r>
              <a:rPr lang="hu-HU" altLang="hu-HU" sz="1600" dirty="0" err="1">
                <a:latin typeface="+mj-lt"/>
              </a:rPr>
              <a:t>can</a:t>
            </a:r>
            <a:r>
              <a:rPr lang="hu-HU" altLang="hu-HU" sz="1600" dirty="0">
                <a:latin typeface="+mj-lt"/>
              </a:rPr>
              <a:t> be </a:t>
            </a:r>
            <a:r>
              <a:rPr lang="hu-HU" altLang="hu-HU" sz="1600" dirty="0" err="1">
                <a:latin typeface="+mj-lt"/>
              </a:rPr>
              <a:t>described</a:t>
            </a:r>
            <a:r>
              <a:rPr lang="hu-HU" altLang="hu-HU" sz="1600" dirty="0">
                <a:latin typeface="+mj-lt"/>
              </a:rPr>
              <a:t> in </a:t>
            </a:r>
            <a:r>
              <a:rPr lang="hu-HU" altLang="hu-HU" sz="1600" dirty="0" err="1">
                <a:latin typeface="+mj-lt"/>
              </a:rPr>
              <a:t>terms</a:t>
            </a:r>
            <a:r>
              <a:rPr lang="hu-HU" altLang="hu-HU" sz="1600" dirty="0">
                <a:latin typeface="+mj-lt"/>
              </a:rPr>
              <a:t> of </a:t>
            </a:r>
            <a:r>
              <a:rPr lang="hu-HU" altLang="hu-HU" sz="1600" dirty="0" err="1">
                <a:latin typeface="+mj-lt"/>
              </a:rPr>
              <a:t>give</a:t>
            </a:r>
            <a:r>
              <a:rPr lang="hu-HU" altLang="hu-HU" sz="1600" dirty="0">
                <a:latin typeface="+mj-lt"/>
              </a:rPr>
              <a:t> (</a:t>
            </a:r>
            <a:r>
              <a:rPr lang="hu-HU" altLang="hu-HU" sz="1600" dirty="0" err="1">
                <a:latin typeface="+mj-lt"/>
              </a:rPr>
              <a:t>supply</a:t>
            </a:r>
            <a:r>
              <a:rPr lang="hu-HU" altLang="hu-HU" sz="1600" dirty="0">
                <a:latin typeface="+mj-lt"/>
              </a:rPr>
              <a:t>)-</a:t>
            </a:r>
            <a:r>
              <a:rPr lang="hu-HU" altLang="hu-HU" sz="1600" dirty="0" err="1">
                <a:latin typeface="+mj-lt"/>
              </a:rPr>
              <a:t>obtain</a:t>
            </a:r>
            <a:r>
              <a:rPr lang="hu-HU" altLang="hu-HU" sz="1600" dirty="0">
                <a:latin typeface="+mj-lt"/>
              </a:rPr>
              <a:t> (</a:t>
            </a:r>
            <a:r>
              <a:rPr lang="hu-HU" altLang="hu-HU" sz="1600" dirty="0" err="1">
                <a:latin typeface="+mj-lt"/>
              </a:rPr>
              <a:t>demand</a:t>
            </a:r>
            <a:r>
              <a:rPr lang="hu-HU" altLang="hu-HU" sz="1600" dirty="0">
                <a:latin typeface="+mj-lt"/>
              </a:rPr>
              <a:t>) (</a:t>
            </a:r>
            <a:r>
              <a:rPr lang="hu-HU" altLang="hu-HU" sz="1600" dirty="0" err="1">
                <a:latin typeface="+mj-lt"/>
              </a:rPr>
              <a:t>i.e.markets</a:t>
            </a:r>
            <a:r>
              <a:rPr lang="hu-HU" altLang="hu-HU" sz="1600" dirty="0">
                <a:latin typeface="+mj-lt"/>
              </a:rPr>
              <a:t>)</a:t>
            </a:r>
            <a:endParaRPr lang="hu-HU" sz="1600" dirty="0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B813003-67B0-2BD6-094B-A2357DDF9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188913"/>
            <a:ext cx="2578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u="sng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hu-HU" altLang="hu-HU" sz="1600">
                <a:latin typeface="Calibri" panose="020F0502020204030204" pitchFamily="34" charset="0"/>
                <a:cs typeface="Calibri" panose="020F0502020204030204" pitchFamily="34" charset="0"/>
              </a:rPr>
              <a:t> economic relationships are  EXCHANGES of COMMODITIES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17AFD59-80AB-9D46-B60F-44910A8E4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765175"/>
            <a:ext cx="1189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>
                <a:latin typeface="Calibri" panose="020F0502020204030204" pitchFamily="34" charset="0"/>
                <a:cs typeface="Calibri" panose="020F0502020204030204" pitchFamily="34" charset="0"/>
              </a:rPr>
              <a:t>Give in order to obtain</a:t>
            </a:r>
          </a:p>
        </p:txBody>
      </p:sp>
      <p:sp>
        <p:nvSpPr>
          <p:cNvPr id="37" name="Jobbra nyíl 56">
            <a:extLst>
              <a:ext uri="{FF2B5EF4-FFF2-40B4-BE49-F238E27FC236}">
                <a16:creationId xmlns:a16="http://schemas.microsoft.com/office/drawing/2014/main" id="{ED217296-E7DD-CFFD-A072-B9F82D86457D}"/>
              </a:ext>
            </a:extLst>
          </p:cNvPr>
          <p:cNvSpPr/>
          <p:nvPr/>
        </p:nvSpPr>
        <p:spPr>
          <a:xfrm>
            <a:off x="9271000" y="357188"/>
            <a:ext cx="398463" cy="544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8" name="Jobbra nyíl 56">
            <a:extLst>
              <a:ext uri="{FF2B5EF4-FFF2-40B4-BE49-F238E27FC236}">
                <a16:creationId xmlns:a16="http://schemas.microsoft.com/office/drawing/2014/main" id="{53B87638-01A9-20E2-F921-9D9CAD49CF46}"/>
              </a:ext>
            </a:extLst>
          </p:cNvPr>
          <p:cNvSpPr/>
          <p:nvPr/>
        </p:nvSpPr>
        <p:spPr>
          <a:xfrm rot="5400000">
            <a:off x="5816601" y="915987"/>
            <a:ext cx="28575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E75302-2D0B-290F-1B9E-25B86FE6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2017713"/>
            <a:ext cx="5075238" cy="1168400"/>
          </a:xfrm>
          <a:prstGeom prst="rect">
            <a:avLst/>
          </a:prstGeom>
          <a:solidFill>
            <a:schemeClr val="tx1">
              <a:alpha val="9411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400">
                <a:solidFill>
                  <a:srgbClr val="FFFF00"/>
                </a:solidFill>
              </a:rPr>
              <a:t>„</a:t>
            </a:r>
            <a:r>
              <a:rPr lang="hu-HU" altLang="hu-HU" sz="1400">
                <a:solidFill>
                  <a:srgbClr val="FFFF00"/>
                </a:solidFill>
              </a:rPr>
              <a:t>…</a:t>
            </a:r>
            <a:r>
              <a:rPr lang="en-US" altLang="hu-HU" sz="1400">
                <a:solidFill>
                  <a:srgbClr val="FFFF00"/>
                </a:solidFill>
              </a:rPr>
              <a:t>, the contention that free markets lead to the optimum allocation of resources loses its justification. The supposedly scientific theory</a:t>
            </a:r>
            <a:r>
              <a:rPr lang="hu-HU" altLang="hu-HU" sz="1400">
                <a:solidFill>
                  <a:srgbClr val="FFFF00"/>
                </a:solidFill>
              </a:rPr>
              <a:t> ['s]</a:t>
            </a:r>
            <a:r>
              <a:rPr lang="en-US" altLang="hu-HU" sz="1400">
                <a:solidFill>
                  <a:srgbClr val="FFFF00"/>
                </a:solidFill>
              </a:rPr>
              <a:t> </a:t>
            </a:r>
            <a:r>
              <a:rPr lang="hu-HU" altLang="hu-HU" sz="1400">
                <a:solidFill>
                  <a:srgbClr val="FFFF00"/>
                </a:solidFill>
              </a:rPr>
              <a:t>…</a:t>
            </a:r>
            <a:r>
              <a:rPr lang="en-US" altLang="hu-HU" sz="1400">
                <a:solidFill>
                  <a:srgbClr val="FFFF00"/>
                </a:solidFill>
              </a:rPr>
              <a:t> resemblance to Marxism, which also claimed scientific status for its tenets, is too close for comfort.</a:t>
            </a:r>
            <a:r>
              <a:rPr lang="hu-HU" altLang="hu-HU" sz="1400">
                <a:solidFill>
                  <a:srgbClr val="FFFF00"/>
                </a:solidFill>
              </a:rPr>
              <a:t>” (George Soros 1997, </a:t>
            </a:r>
            <a:r>
              <a:rPr lang="hu-HU" altLang="hu-HU" sz="1400" i="1">
                <a:solidFill>
                  <a:srgbClr val="FFFF00"/>
                </a:solidFill>
              </a:rPr>
              <a:t>The capitalist threat</a:t>
            </a:r>
            <a:r>
              <a:rPr lang="hu-HU" altLang="hu-HU" sz="140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0611AFB-8A71-E020-39FE-8F8133FB2C6A}"/>
              </a:ext>
            </a:extLst>
          </p:cNvPr>
          <p:cNvSpPr txBox="1"/>
          <p:nvPr/>
        </p:nvSpPr>
        <p:spPr>
          <a:xfrm>
            <a:off x="2673033" y="4524087"/>
            <a:ext cx="170110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Excess</a:t>
            </a:r>
            <a:r>
              <a:rPr lang="hu-HU" sz="1600" dirty="0"/>
              <a:t> </a:t>
            </a:r>
            <a:r>
              <a:rPr lang="hu-HU" sz="1600" dirty="0" err="1"/>
              <a:t>demand</a:t>
            </a:r>
            <a:r>
              <a:rPr lang="hu-HU" sz="1600" dirty="0"/>
              <a:t> </a:t>
            </a:r>
          </a:p>
          <a:p>
            <a:pPr algn="ctr"/>
            <a:r>
              <a:rPr lang="hu-HU" sz="1600" dirty="0" err="1"/>
              <a:t>matrix</a:t>
            </a:r>
            <a:endParaRPr lang="hu-HU" sz="1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253F4FC-9AA3-0D96-5CAB-AAD610E50EFF}"/>
              </a:ext>
            </a:extLst>
          </p:cNvPr>
          <p:cNvSpPr txBox="1"/>
          <p:nvPr/>
        </p:nvSpPr>
        <p:spPr>
          <a:xfrm>
            <a:off x="4760378" y="4436616"/>
            <a:ext cx="13356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commodities</a:t>
            </a:r>
            <a:endParaRPr lang="hu-HU" sz="16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97EF01F-8799-93BC-9F80-5A35F93EB37A}"/>
              </a:ext>
            </a:extLst>
          </p:cNvPr>
          <p:cNvSpPr txBox="1"/>
          <p:nvPr/>
        </p:nvSpPr>
        <p:spPr>
          <a:xfrm>
            <a:off x="2317551" y="5322694"/>
            <a:ext cx="10998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   </a:t>
            </a:r>
            <a:r>
              <a:rPr lang="hu-HU" sz="1600" dirty="0" err="1"/>
              <a:t>Agents</a:t>
            </a:r>
            <a:r>
              <a:rPr lang="hu-HU" sz="1600" dirty="0"/>
              <a:t> 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438D715-00CD-C632-4338-F2FB3C2AA4C1}"/>
              </a:ext>
            </a:extLst>
          </p:cNvPr>
          <p:cNvSpPr txBox="1"/>
          <p:nvPr/>
        </p:nvSpPr>
        <p:spPr>
          <a:xfrm>
            <a:off x="7032625" y="3925242"/>
            <a:ext cx="36279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Law of </a:t>
            </a:r>
            <a:r>
              <a:rPr lang="hu-HU" sz="1200" dirty="0" err="1"/>
              <a:t>demand</a:t>
            </a:r>
            <a:r>
              <a:rPr lang="hu-HU" sz="1200" dirty="0"/>
              <a:t> and </a:t>
            </a:r>
            <a:r>
              <a:rPr lang="hu-HU" sz="1200" dirty="0" err="1"/>
              <a:t>supply</a:t>
            </a:r>
            <a:endParaRPr lang="hu-HU" sz="1200" dirty="0"/>
          </a:p>
          <a:p>
            <a:pPr algn="ctr"/>
            <a:r>
              <a:rPr lang="hu-HU" sz="1200" dirty="0" err="1"/>
              <a:t>Stable</a:t>
            </a:r>
            <a:r>
              <a:rPr lang="hu-HU" sz="1200" dirty="0"/>
              <a:t> </a:t>
            </a:r>
            <a:r>
              <a:rPr lang="hu-HU" sz="1200" dirty="0" err="1"/>
              <a:t>equilibrium</a:t>
            </a:r>
            <a:r>
              <a:rPr lang="hu-HU" sz="1200" dirty="0"/>
              <a:t>                    </a:t>
            </a:r>
            <a:r>
              <a:rPr lang="hu-HU" sz="1200" dirty="0" err="1"/>
              <a:t>Unstable</a:t>
            </a:r>
            <a:r>
              <a:rPr lang="hu-HU" sz="1200" dirty="0"/>
              <a:t> </a:t>
            </a:r>
            <a:r>
              <a:rPr lang="hu-HU" sz="1200" dirty="0" err="1"/>
              <a:t>equilibrium</a:t>
            </a:r>
            <a:endParaRPr lang="hu-HU" sz="12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BE07F50-BA1D-F7AF-14C5-1B0F20563788}"/>
              </a:ext>
            </a:extLst>
          </p:cNvPr>
          <p:cNvSpPr txBox="1"/>
          <p:nvPr/>
        </p:nvSpPr>
        <p:spPr>
          <a:xfrm>
            <a:off x="6886575" y="4344993"/>
            <a:ext cx="15840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   </a:t>
            </a:r>
            <a:r>
              <a:rPr lang="hu-HU" sz="1200" dirty="0" err="1"/>
              <a:t>Marschallian</a:t>
            </a:r>
            <a:r>
              <a:rPr lang="hu-HU" sz="1200" dirty="0"/>
              <a:t> </a:t>
            </a:r>
            <a:r>
              <a:rPr lang="hu-HU" sz="1200" dirty="0" err="1"/>
              <a:t>cross</a:t>
            </a:r>
            <a:endParaRPr lang="hu-HU" sz="12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6F95897-036B-605D-F758-E3FFCAEB1E93}"/>
              </a:ext>
            </a:extLst>
          </p:cNvPr>
          <p:cNvSpPr txBox="1"/>
          <p:nvPr/>
        </p:nvSpPr>
        <p:spPr>
          <a:xfrm>
            <a:off x="3423447" y="6053578"/>
            <a:ext cx="10342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   </a:t>
            </a:r>
            <a:r>
              <a:rPr lang="hu-HU" sz="1600" dirty="0" err="1"/>
              <a:t>total</a:t>
            </a:r>
            <a:r>
              <a:rPr lang="hu-HU" sz="1600" dirty="0"/>
              <a:t>     </a:t>
            </a:r>
          </a:p>
        </p:txBody>
      </p:sp>
      <p:pic>
        <p:nvPicPr>
          <p:cNvPr id="29" name="Picture 40" descr="Soros György: összeomolhat az emberi civilizáció, ha nem ...">
            <a:extLst>
              <a:ext uri="{FF2B5EF4-FFF2-40B4-BE49-F238E27FC236}">
                <a16:creationId xmlns:a16="http://schemas.microsoft.com/office/drawing/2014/main" id="{63AE699A-A41A-C010-E91F-E43C518B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26" y="3140968"/>
            <a:ext cx="154463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autoUpdateAnimBg="0"/>
      <p:bldP spid="21" grpId="0" animBg="1" autoUpdateAnimBg="0"/>
      <p:bldP spid="21" grpId="1" animBg="1"/>
      <p:bldP spid="23" grpId="0" autoUpdateAnimBg="0"/>
      <p:bldP spid="26" grpId="0" autoUpdateAnimBg="0"/>
      <p:bldP spid="31" grpId="0"/>
      <p:bldP spid="34" grpId="0"/>
      <p:bldP spid="36" grpId="0"/>
      <p:bldP spid="37" grpId="0" animBg="1"/>
      <p:bldP spid="38" grpId="0" animBg="1"/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Kép 6">
            <a:extLst>
              <a:ext uri="{FF2B5EF4-FFF2-40B4-BE49-F238E27FC236}">
                <a16:creationId xmlns:a16="http://schemas.microsoft.com/office/drawing/2014/main" id="{84E34713-E0CE-CEA9-274B-99514DEA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53975"/>
            <a:ext cx="71231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Dia számának helye 1">
            <a:extLst>
              <a:ext uri="{FF2B5EF4-FFF2-40B4-BE49-F238E27FC236}">
                <a16:creationId xmlns:a16="http://schemas.microsoft.com/office/drawing/2014/main" id="{F19F041E-325E-0721-05E0-EF69F7067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B3B4FB-43F5-4CA7-9C8F-FEFC30F3E090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400"/>
          </a:p>
        </p:txBody>
      </p:sp>
      <p:sp>
        <p:nvSpPr>
          <p:cNvPr id="4" name="Balra-jobbra nyíl 12">
            <a:extLst>
              <a:ext uri="{FF2B5EF4-FFF2-40B4-BE49-F238E27FC236}">
                <a16:creationId xmlns:a16="http://schemas.microsoft.com/office/drawing/2014/main" id="{EA8FEE75-7694-5BBE-5758-A1D656531E44}"/>
              </a:ext>
            </a:extLst>
          </p:cNvPr>
          <p:cNvSpPr/>
          <p:nvPr/>
        </p:nvSpPr>
        <p:spPr>
          <a:xfrm rot="5400000">
            <a:off x="9092406" y="1440657"/>
            <a:ext cx="415925" cy="360362"/>
          </a:xfrm>
          <a:prstGeom prst="left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Jobbra nyíl 56">
            <a:extLst>
              <a:ext uri="{FF2B5EF4-FFF2-40B4-BE49-F238E27FC236}">
                <a16:creationId xmlns:a16="http://schemas.microsoft.com/office/drawing/2014/main" id="{E77B9C7B-E238-6DF1-D781-22B2F139CBA0}"/>
              </a:ext>
            </a:extLst>
          </p:cNvPr>
          <p:cNvSpPr/>
          <p:nvPr/>
        </p:nvSpPr>
        <p:spPr>
          <a:xfrm rot="5400000">
            <a:off x="8984456" y="1908969"/>
            <a:ext cx="344488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CC14790-0071-B9DF-4E8D-8D0C7B074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420938"/>
            <a:ext cx="6480175" cy="10779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/>
              <a:t>We</a:t>
            </a:r>
            <a:r>
              <a:rPr lang="hu-HU" altLang="hu-HU" sz="1600" b="1" dirty="0"/>
              <a:t> MAY </a:t>
            </a:r>
            <a:r>
              <a:rPr lang="hu-HU" altLang="hu-HU" sz="1600" b="1" dirty="0" err="1"/>
              <a:t>get</a:t>
            </a:r>
            <a:r>
              <a:rPr lang="hu-HU" altLang="hu-HU" sz="1600" b="1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an </a:t>
            </a:r>
            <a:r>
              <a:rPr lang="hu-HU" altLang="hu-HU" sz="1600" dirty="0" err="1"/>
              <a:t>equilibirum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state</a:t>
            </a:r>
            <a:endParaRPr lang="hu-HU" altLang="hu-HU" sz="1600" dirty="0"/>
          </a:p>
          <a:p>
            <a:pPr marL="285750" indent="-285750">
              <a:spcBef>
                <a:spcPct val="0"/>
              </a:spcBef>
              <a:defRPr/>
            </a:pPr>
            <a:r>
              <a:rPr lang="hu-HU" altLang="hu-HU" sz="1600" dirty="0"/>
              <a:t>GE: </a:t>
            </a:r>
            <a:r>
              <a:rPr lang="hu-HU" altLang="hu-HU" sz="1600" dirty="0" err="1"/>
              <a:t>all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product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markets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are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equilibirum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so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labor market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hu-HU" altLang="hu-HU" sz="1600" dirty="0"/>
              <a:t>KEYNES: </a:t>
            </a:r>
            <a:r>
              <a:rPr lang="hu-HU" altLang="hu-HU" sz="1600" dirty="0" err="1"/>
              <a:t>all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product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markets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are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equilibirum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but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necessarily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labor market (</a:t>
            </a:r>
            <a:r>
              <a:rPr lang="hu-HU" altLang="hu-HU" sz="1600" dirty="0" err="1"/>
              <a:t>durable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voluntary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unemployment</a:t>
            </a:r>
            <a:r>
              <a:rPr lang="hu-HU" altLang="hu-HU" sz="1600" dirty="0"/>
              <a:t>)</a:t>
            </a:r>
          </a:p>
        </p:txBody>
      </p:sp>
      <p:sp>
        <p:nvSpPr>
          <p:cNvPr id="5127" name="Téglalap 37">
            <a:extLst>
              <a:ext uri="{FF2B5EF4-FFF2-40B4-BE49-F238E27FC236}">
                <a16:creationId xmlns:a16="http://schemas.microsoft.com/office/drawing/2014/main" id="{2CAC26DE-423D-9DD2-3789-4315BAFE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44450"/>
            <a:ext cx="575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00B050"/>
                </a:solidFill>
                <a:cs typeface="Arial" panose="020B0604020202020204" pitchFamily="34" charset="0"/>
              </a:rPr>
              <a:t>4.4.3 OIKONOMIC behavior’s systemic consequence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EF5DF5-2E5E-C0BF-31BC-3F32CFE1F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944813"/>
            <a:ext cx="4968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/>
              <a:t>What does money analysis add to real analysis?</a:t>
            </a:r>
            <a:endParaRPr lang="hu-HU" altLang="hu-HU" sz="1600"/>
          </a:p>
        </p:txBody>
      </p:sp>
      <p:sp>
        <p:nvSpPr>
          <p:cNvPr id="11" name="Jobbra nyíl 56">
            <a:extLst>
              <a:ext uri="{FF2B5EF4-FFF2-40B4-BE49-F238E27FC236}">
                <a16:creationId xmlns:a16="http://schemas.microsoft.com/office/drawing/2014/main" id="{8C08E3AC-E23B-55F2-0481-7A407A6892B1}"/>
              </a:ext>
            </a:extLst>
          </p:cNvPr>
          <p:cNvSpPr/>
          <p:nvPr/>
        </p:nvSpPr>
        <p:spPr>
          <a:xfrm rot="5400000">
            <a:off x="8308182" y="3893344"/>
            <a:ext cx="398462" cy="54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E03830C-23C1-7992-E916-57563535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221163"/>
            <a:ext cx="314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/>
              <a:t>State’s (economic policy’s) role)</a:t>
            </a:r>
            <a:endParaRPr lang="hu-HU" altLang="hu-HU" sz="140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3EFC721-A8F0-5E5B-3EFF-C75A5566C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7" y="4379620"/>
            <a:ext cx="7848873" cy="13234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>
                <a:highlight>
                  <a:srgbClr val="FFFF00"/>
                </a:highlight>
              </a:rPr>
              <a:t>Assure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the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conditions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for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well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functioning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markets</a:t>
            </a:r>
            <a:r>
              <a:rPr lang="hu-HU" altLang="hu-HU" sz="1600" b="1" dirty="0">
                <a:highlight>
                  <a:srgbClr val="FFFF00"/>
                </a:highlight>
              </a:rPr>
              <a:t>, no </a:t>
            </a:r>
            <a:r>
              <a:rPr lang="hu-HU" altLang="hu-HU" sz="1600" b="1" dirty="0" err="1">
                <a:highlight>
                  <a:srgbClr val="FFFF00"/>
                </a:highlight>
              </a:rPr>
              <a:t>need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to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intervene</a:t>
            </a:r>
            <a:endParaRPr lang="hu-HU" altLang="hu-HU" sz="1600" dirty="0">
              <a:highlight>
                <a:srgbClr val="FFFF00"/>
              </a:highlight>
            </a:endParaRPr>
          </a:p>
          <a:p>
            <a:pPr marL="285750" indent="-285750">
              <a:spcBef>
                <a:spcPct val="0"/>
              </a:spcBef>
              <a:defRPr/>
            </a:pPr>
            <a:r>
              <a:rPr lang="hu-HU" altLang="hu-HU" sz="1600" dirty="0"/>
              <a:t>GE: (</a:t>
            </a:r>
            <a:r>
              <a:rPr lang="hu-HU" altLang="hu-HU" sz="1600" dirty="0" err="1"/>
              <a:t>because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faith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economy</a:t>
            </a:r>
            <a:r>
              <a:rPr lang="hu-HU" altLang="hu-HU" sz="1600" dirty="0"/>
              <a:t> is in </a:t>
            </a:r>
            <a:r>
              <a:rPr lang="hu-HU" altLang="hu-HU" sz="1600" dirty="0" err="1"/>
              <a:t>or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tends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equilibrium</a:t>
            </a:r>
            <a:r>
              <a:rPr lang="hu-HU" altLang="hu-HU" sz="1600" dirty="0"/>
              <a:t>)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hu-HU" altLang="hu-HU" sz="1600" dirty="0"/>
              <a:t>KEYNES: </a:t>
            </a:r>
            <a:r>
              <a:rPr lang="hu-HU" altLang="hu-HU" sz="1600" dirty="0" err="1"/>
              <a:t>if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there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unemployment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increse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demand</a:t>
            </a:r>
            <a:r>
              <a:rPr lang="hu-HU" altLang="hu-HU" sz="1600" dirty="0"/>
              <a:t> (</a:t>
            </a:r>
            <a:r>
              <a:rPr lang="hu-HU" altLang="hu-HU" sz="1600" dirty="0" err="1"/>
              <a:t>income</a:t>
            </a:r>
            <a:r>
              <a:rPr lang="hu-HU" altLang="hu-HU" sz="1600" dirty="0"/>
              <a:t>, GDP)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obtain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full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employment</a:t>
            </a:r>
            <a:endParaRPr lang="hu-HU" altLang="hu-HU" sz="1600" dirty="0"/>
          </a:p>
          <a:p>
            <a:pPr marL="285750" indent="-285750">
              <a:spcBef>
                <a:spcPct val="0"/>
              </a:spcBef>
              <a:defRPr/>
            </a:pPr>
            <a:r>
              <a:rPr lang="hu-HU" altLang="hu-HU" sz="1600" b="1" dirty="0"/>
              <a:t>Silvio </a:t>
            </a:r>
            <a:r>
              <a:rPr lang="hu-HU" altLang="hu-HU" sz="1600" b="1" dirty="0" err="1"/>
              <a:t>Gesell</a:t>
            </a:r>
            <a:r>
              <a:rPr lang="hu-HU" altLang="hu-HU" sz="1600" b="1" dirty="0"/>
              <a:t> (</a:t>
            </a:r>
            <a:r>
              <a:rPr lang="hu-HU" altLang="hu-HU" sz="1600" b="1" dirty="0" err="1"/>
              <a:t>liberal</a:t>
            </a:r>
            <a:r>
              <a:rPr lang="hu-HU" altLang="hu-HU" sz="1600" b="1" dirty="0"/>
              <a:t>!): </a:t>
            </a:r>
            <a:r>
              <a:rPr lang="hu-HU" altLang="hu-HU" sz="1600" dirty="0" err="1"/>
              <a:t>very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different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conclusion</a:t>
            </a:r>
            <a:endParaRPr lang="hu-HU" altLang="hu-HU" sz="1600" dirty="0"/>
          </a:p>
        </p:txBody>
      </p:sp>
      <p:pic>
        <p:nvPicPr>
          <p:cNvPr id="16" name="Kép 3">
            <a:extLst>
              <a:ext uri="{FF2B5EF4-FFF2-40B4-BE49-F238E27FC236}">
                <a16:creationId xmlns:a16="http://schemas.microsoft.com/office/drawing/2014/main" id="{69B98BFB-C865-F752-8BA5-23D5786E6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5718175"/>
            <a:ext cx="86518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685A54AD-C3C1-E14D-1CAD-75F47823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3" y="6021388"/>
            <a:ext cx="4637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Calibri" panose="020F0502020204030204" pitchFamily="34" charset="0"/>
              </a:rPr>
              <a:t>Free land and free money reforms are needed!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8FE88B40-780C-21B9-3FB0-CB18E8B2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404813"/>
            <a:ext cx="100811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lang="hu-HU" altLang="hu-HU" sz="1600" dirty="0"/>
              <a:t>C-(M)-C’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hu-HU" altLang="hu-HU" sz="1600" dirty="0"/>
              <a:t>  </a:t>
            </a:r>
            <a:r>
              <a:rPr lang="hu-HU" altLang="hu-HU" sz="1600" dirty="0" err="1"/>
              <a:t>value</a:t>
            </a:r>
            <a:r>
              <a:rPr lang="hu-HU" altLang="hu-HU" sz="1600" dirty="0"/>
              <a:t>   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hu-HU" altLang="hu-HU" sz="1600" dirty="0"/>
              <a:t>     ═ 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A9E260F-2D57-4A6B-0CCA-780026693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341438"/>
            <a:ext cx="1439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S = 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equilibrium</a:t>
            </a:r>
            <a:endParaRPr lang="hu-HU" altLang="hu-HU" sz="160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89EACDE-4469-D4CB-5DBE-FF0FD180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2357438"/>
            <a:ext cx="324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What theories add to that: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F6FBC21-4503-A1B3-0864-CECD7B32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3455988"/>
            <a:ext cx="60594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Product</a:t>
            </a:r>
            <a:r>
              <a:rPr lang="hu-HU" altLang="hu-HU" sz="1600" b="1" dirty="0"/>
              <a:t> market </a:t>
            </a:r>
            <a:r>
              <a:rPr lang="hu-HU" altLang="hu-HU" sz="1600" b="1" dirty="0" err="1"/>
              <a:t>equilibrium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may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exist</a:t>
            </a:r>
            <a:r>
              <a:rPr lang="hu-HU" altLang="hu-HU" sz="1600" b="1" dirty="0"/>
              <a:t> = </a:t>
            </a:r>
            <a:r>
              <a:rPr lang="hu-HU" altLang="hu-HU" sz="1600" b="1" dirty="0" err="1"/>
              <a:t>product</a:t>
            </a:r>
            <a:r>
              <a:rPr lang="hu-HU" altLang="hu-HU" sz="1600" b="1" dirty="0"/>
              <a:t> market </a:t>
            </a:r>
            <a:r>
              <a:rPr lang="hu-HU" altLang="hu-HU" sz="1600" b="1" dirty="0" err="1"/>
              <a:t>equilibrium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endParaRPr lang="hu-HU" altLang="hu-H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9" grpId="0" autoUpdateAnimBg="0"/>
      <p:bldP spid="11" grpId="0" animBg="1"/>
      <p:bldP spid="14" grpId="0" autoUpdateAnimBg="0"/>
      <p:bldP spid="15" grpId="0" autoUpdateAnimBg="0"/>
      <p:bldP spid="17" grpId="0"/>
      <p:bldP spid="3" grpId="0" autoUpdateAnimBg="0"/>
      <p:bldP spid="7" grpId="0" autoUpdateAnimBg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6">
            <a:extLst>
              <a:ext uri="{FF2B5EF4-FFF2-40B4-BE49-F238E27FC236}">
                <a16:creationId xmlns:a16="http://schemas.microsoft.com/office/drawing/2014/main" id="{D94948E3-ECB3-151B-807E-DA6C556FA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3451225"/>
            <a:ext cx="4398962" cy="12731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6147" name="Dia számának helye 1">
            <a:extLst>
              <a:ext uri="{FF2B5EF4-FFF2-40B4-BE49-F238E27FC236}">
                <a16:creationId xmlns:a16="http://schemas.microsoft.com/office/drawing/2014/main" id="{94A06007-023E-01E0-486F-07E74BA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50" y="6511925"/>
            <a:ext cx="361950" cy="446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13DFFE-FDF2-49DB-8CAE-D7310475F604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hu-HU" altLang="hu-HU" sz="1400"/>
          </a:p>
        </p:txBody>
      </p:sp>
      <p:pic>
        <p:nvPicPr>
          <p:cNvPr id="6148" name="Kép 3">
            <a:extLst>
              <a:ext uri="{FF2B5EF4-FFF2-40B4-BE49-F238E27FC236}">
                <a16:creationId xmlns:a16="http://schemas.microsoft.com/office/drawing/2014/main" id="{FA265450-D1F6-FB42-5B79-5A0B62EF8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76250"/>
            <a:ext cx="10080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87456577-3376-2928-F983-939F743C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3522663"/>
            <a:ext cx="5688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There are two basic monopolies in the real market economy: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1964D8B5-1093-EA31-6039-4C961A0A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3789363"/>
            <a:ext cx="4068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Calibri" panose="020F0502020204030204" pitchFamily="34" charset="0"/>
              </a:rPr>
              <a:t>PRIVATE PROPERTY OF LAND </a:t>
            </a:r>
            <a:r>
              <a:rPr lang="hu-HU" altLang="hu-HU" sz="1600">
                <a:latin typeface="Calibri" panose="020F0502020204030204" pitchFamily="34" charset="0"/>
              </a:rPr>
              <a:t>– rent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A148B350-ED51-F340-AEA2-7045E4FFE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4098925"/>
            <a:ext cx="4962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Calibri" panose="020F0502020204030204" pitchFamily="34" charset="0"/>
                <a:cs typeface="Calibri" panose="020F0502020204030204" pitchFamily="34" charset="0"/>
              </a:rPr>
              <a:t>ASYMMETRY OF MONEY AND COMMODITIES </a:t>
            </a:r>
            <a:r>
              <a:rPr lang="hu-HU" altLang="hu-HU" sz="1600">
                <a:latin typeface="Calibri" panose="020F0502020204030204" pitchFamily="34" charset="0"/>
                <a:cs typeface="Calibri" panose="020F0502020204030204" pitchFamily="34" charset="0"/>
              </a:rPr>
              <a:t>– interest</a:t>
            </a:r>
          </a:p>
        </p:txBody>
      </p:sp>
      <p:sp>
        <p:nvSpPr>
          <p:cNvPr id="40" name="Szövegdoboz 9">
            <a:extLst>
              <a:ext uri="{FF2B5EF4-FFF2-40B4-BE49-F238E27FC236}">
                <a16:creationId xmlns:a16="http://schemas.microsoft.com/office/drawing/2014/main" id="{35B78B6B-6AE2-E730-8B98-32D81DD926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46925" y="3703638"/>
            <a:ext cx="1376363" cy="369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chemeClr val="bg1"/>
                </a:solidFill>
              </a:rPr>
              <a:t>Free </a:t>
            </a:r>
            <a:r>
              <a:rPr lang="hu-HU" altLang="hu-HU" sz="1800" b="1" dirty="0" err="1">
                <a:solidFill>
                  <a:schemeClr val="bg1"/>
                </a:solidFill>
              </a:rPr>
              <a:t>land</a:t>
            </a:r>
            <a:endParaRPr lang="hu-HU" altLang="hu-HU" sz="1800" b="1" dirty="0">
              <a:solidFill>
                <a:schemeClr val="bg1"/>
              </a:solidFill>
            </a:endParaRPr>
          </a:p>
        </p:txBody>
      </p:sp>
      <p:sp>
        <p:nvSpPr>
          <p:cNvPr id="41" name="Szövegdoboz 9">
            <a:extLst>
              <a:ext uri="{FF2B5EF4-FFF2-40B4-BE49-F238E27FC236}">
                <a16:creationId xmlns:a16="http://schemas.microsoft.com/office/drawing/2014/main" id="{C1E04421-A8C7-AD7A-A070-DB35336C37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46925" y="4071938"/>
            <a:ext cx="1390650" cy="368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chemeClr val="bg1"/>
                </a:solidFill>
              </a:rPr>
              <a:t>Free </a:t>
            </a:r>
            <a:r>
              <a:rPr lang="hu-HU" altLang="hu-HU" sz="1800" b="1" dirty="0" err="1">
                <a:solidFill>
                  <a:schemeClr val="bg1"/>
                </a:solidFill>
              </a:rPr>
              <a:t>money</a:t>
            </a:r>
            <a:endParaRPr lang="hu-HU" altLang="hu-HU" sz="1800" b="1" dirty="0">
              <a:solidFill>
                <a:schemeClr val="bg1"/>
              </a:solidFill>
            </a:endParaRPr>
          </a:p>
        </p:txBody>
      </p:sp>
      <p:sp>
        <p:nvSpPr>
          <p:cNvPr id="43" name="Jobbra nyíl 42">
            <a:extLst>
              <a:ext uri="{FF2B5EF4-FFF2-40B4-BE49-F238E27FC236}">
                <a16:creationId xmlns:a16="http://schemas.microsoft.com/office/drawing/2014/main" id="{DCFFAFDC-5874-DB6C-338E-43D30CEA3AA7}"/>
              </a:ext>
            </a:extLst>
          </p:cNvPr>
          <p:cNvSpPr/>
          <p:nvPr/>
        </p:nvSpPr>
        <p:spPr>
          <a:xfrm rot="10800000">
            <a:off x="9191625" y="2971800"/>
            <a:ext cx="438150" cy="198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5AF236B8-2C27-7A97-7423-E5335B4A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8" y="3946525"/>
            <a:ext cx="3381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Calibri" panose="020F0502020204030204" pitchFamily="34" charset="0"/>
                <a:cs typeface="Calibri" panose="020F0502020204030204" pitchFamily="34" charset="0"/>
              </a:rPr>
              <a:t>FREE SOCIETY AND ECONOMY</a:t>
            </a:r>
          </a:p>
        </p:txBody>
      </p:sp>
      <p:sp>
        <p:nvSpPr>
          <p:cNvPr id="45" name="Szövegdoboz 8">
            <a:extLst>
              <a:ext uri="{FF2B5EF4-FFF2-40B4-BE49-F238E27FC236}">
                <a16:creationId xmlns:a16="http://schemas.microsoft.com/office/drawing/2014/main" id="{2802CD56-3E37-8CB6-9A64-980D962B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4400550"/>
            <a:ext cx="3659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cs typeface="Arial" panose="020B0604020202020204" pitchFamily="34" charset="0"/>
              </a:rPr>
              <a:t>This is the desirable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cs typeface="Arial" panose="020B0604020202020204" pitchFamily="34" charset="0"/>
              </a:rPr>
              <a:t>NATURAL ECONOMIC ORDER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cs typeface="Arial" panose="020B0604020202020204" pitchFamily="34" charset="0"/>
              </a:rPr>
              <a:t>(because see animals)</a:t>
            </a:r>
          </a:p>
        </p:txBody>
      </p:sp>
      <p:pic>
        <p:nvPicPr>
          <p:cNvPr id="47" name="Picture 17" descr="KÃ©ptalÃ¡lat a kÃ¶vetkezÅre: âbogÃ¡r lÃ¡szlÃ³â">
            <a:extLst>
              <a:ext uri="{FF2B5EF4-FFF2-40B4-BE49-F238E27FC236}">
                <a16:creationId xmlns:a16="http://schemas.microsoft.com/office/drawing/2014/main" id="{B8E485F2-78F4-1930-CCCB-699E273F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741988"/>
            <a:ext cx="1223963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Szövegdoboz 48">
            <a:extLst>
              <a:ext uri="{FF2B5EF4-FFF2-40B4-BE49-F238E27FC236}">
                <a16:creationId xmlns:a16="http://schemas.microsoft.com/office/drawing/2014/main" id="{A4D1C126-D970-AFBA-8FDA-9A5456536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6434138"/>
            <a:ext cx="1392238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400" dirty="0">
                <a:latin typeface="+mj-lt"/>
              </a:rPr>
              <a:t>László Bogár</a:t>
            </a:r>
          </a:p>
        </p:txBody>
      </p:sp>
      <p:pic>
        <p:nvPicPr>
          <p:cNvPr id="52" name="Picture 12" descr="Jacob Schiff - életrajz, sikertörténet, eredmények és érdekes tények. -  Híresség 2021">
            <a:extLst>
              <a:ext uri="{FF2B5EF4-FFF2-40B4-BE49-F238E27FC236}">
                <a16:creationId xmlns:a16="http://schemas.microsoft.com/office/drawing/2014/main" id="{FA81E484-A93F-5AF5-D60E-2F4541E0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0" y="5802313"/>
            <a:ext cx="7112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Kép 52">
            <a:extLst>
              <a:ext uri="{FF2B5EF4-FFF2-40B4-BE49-F238E27FC236}">
                <a16:creationId xmlns:a16="http://schemas.microsoft.com/office/drawing/2014/main" id="{9122D8C7-8082-1258-CCA9-0BE93CC1E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5373688"/>
            <a:ext cx="1296988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églalap 37">
            <a:extLst>
              <a:ext uri="{FF2B5EF4-FFF2-40B4-BE49-F238E27FC236}">
                <a16:creationId xmlns:a16="http://schemas.microsoft.com/office/drawing/2014/main" id="{F10176B2-1331-D06B-B5A8-48BA6C62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198438"/>
            <a:ext cx="11090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600" b="1">
                <a:cs typeface="Arial" panose="020B0604020202020204" pitchFamily="34" charset="0"/>
              </a:rPr>
              <a:t>How does Silvio Gesell conclude that land and monetary reform is needed when he is a liberal and </a:t>
            </a:r>
            <a:r>
              <a:rPr lang="hu-HU" altLang="hu-HU" sz="1600" b="1">
                <a:cs typeface="Arial" panose="020B0604020202020204" pitchFamily="34" charset="0"/>
              </a:rPr>
              <a:t>depart</a:t>
            </a:r>
            <a:r>
              <a:rPr lang="en-US" altLang="hu-HU" sz="1600" b="1">
                <a:cs typeface="Arial" panose="020B0604020202020204" pitchFamily="34" charset="0"/>
              </a:rPr>
              <a:t>s from </a:t>
            </a:r>
            <a:r>
              <a:rPr lang="hu-HU" altLang="hu-HU" sz="1600" b="1">
                <a:cs typeface="Arial" panose="020B0604020202020204" pitchFamily="34" charset="0"/>
              </a:rPr>
              <a:t>the</a:t>
            </a:r>
            <a:r>
              <a:rPr lang="en-US" altLang="hu-HU" sz="1600" b="1">
                <a:cs typeface="Arial" panose="020B0604020202020204" pitchFamily="34" charset="0"/>
              </a:rPr>
              <a:t> general equilibrium theory?</a:t>
            </a:r>
            <a:endParaRPr lang="hu-HU" altLang="hu-HU" sz="1600" b="1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C0D1000-E250-823A-6B91-FC7CFA45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752475"/>
            <a:ext cx="6846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1916, Die Natürliche Wirtschaftsordung (The Natural Economic Order)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417F13C-5713-DCEF-746C-1E4C0841A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981075"/>
            <a:ext cx="10106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hu-HU" alt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alt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alt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GE: </a:t>
            </a:r>
            <a:r>
              <a:rPr lang="hu-HU" altLang="hu-HU" sz="1600" b="1" dirty="0">
                <a:highlight>
                  <a:srgbClr val="66FFCC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  <a:r>
              <a:rPr lang="hu-HU" alt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→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highlight>
                  <a:srgbClr val="66FFCC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well-functioning</a:t>
            </a:r>
            <a:r>
              <a:rPr lang="hu-HU" altLang="hu-HU" sz="1600" dirty="0">
                <a:highlight>
                  <a:srgbClr val="66FFCC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b="1" dirty="0" err="1">
                <a:highlight>
                  <a:srgbClr val="66FFCC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markets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(1.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Welfare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Economics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hu-HU" alt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hu-HU" alt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hu-HU" alt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redistribute</a:t>
            </a:r>
            <a:r>
              <a:rPr lang="hu-HU" alt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wealth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exchange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well-functioning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market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hold (=market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hu-HU" alt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hu-HU" altLang="hu-H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hu-HU" alt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24FC09B-615C-597F-A2CD-04604671A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1703388"/>
            <a:ext cx="6032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hu-HU" altLang="hu-HU" sz="1600">
                <a:latin typeface="Calibri" panose="020F0502020204030204" pitchFamily="34" charset="0"/>
                <a:cs typeface="Calibri" panose="020F0502020204030204" pitchFamily="34" charset="0"/>
              </a:rPr>
              <a:t>Non price taker economic agents – market force (</a:t>
            </a:r>
            <a:r>
              <a:rPr lang="hu-HU" altLang="hu-HU" sz="1600" b="1">
                <a:latin typeface="Calibri" panose="020F0502020204030204" pitchFamily="34" charset="0"/>
                <a:cs typeface="Calibri" panose="020F0502020204030204" pitchFamily="34" charset="0"/>
              </a:rPr>
              <a:t>monopoly</a:t>
            </a:r>
            <a:r>
              <a:rPr lang="hu-HU" altLang="hu-HU" sz="1600">
                <a:latin typeface="Calibri" panose="020F0502020204030204" pitchFamily="34" charset="0"/>
                <a:cs typeface="Calibri" panose="020F0502020204030204" pitchFamily="34" charset="0"/>
              </a:rPr>
              <a:t>, oligopoly, etc.)</a:t>
            </a:r>
          </a:p>
          <a:p>
            <a:pPr>
              <a:spcBef>
                <a:spcPct val="0"/>
              </a:spcBef>
            </a:pPr>
            <a:r>
              <a:rPr lang="hu-HU" altLang="hu-HU" sz="1600">
                <a:latin typeface="Calibri" panose="020F0502020204030204" pitchFamily="34" charset="0"/>
                <a:cs typeface="Calibri" panose="020F0502020204030204" pitchFamily="34" charset="0"/>
              </a:rPr>
              <a:t>Not only prices influence the decisions (externalities; public goods) </a:t>
            </a:r>
          </a:p>
          <a:p>
            <a:pPr>
              <a:spcBef>
                <a:spcPct val="0"/>
              </a:spcBef>
            </a:pPr>
            <a:r>
              <a:rPr lang="hu-HU" altLang="hu-HU" sz="1600">
                <a:latin typeface="Calibri" panose="020F0502020204030204" pitchFamily="34" charset="0"/>
                <a:cs typeface="Calibri" panose="020F0502020204030204" pitchFamily="34" charset="0"/>
              </a:rPr>
              <a:t>Information asymmetry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62999C3-F120-C025-A3D6-7E1E0DCD141E}"/>
              </a:ext>
            </a:extLst>
          </p:cNvPr>
          <p:cNvSpPr txBox="1"/>
          <p:nvPr/>
        </p:nvSpPr>
        <p:spPr>
          <a:xfrm>
            <a:off x="9717088" y="2684463"/>
            <a:ext cx="24876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600" dirty="0" err="1"/>
              <a:t>If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there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are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monopolies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caused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social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rules</a:t>
            </a:r>
            <a:endParaRPr lang="hu-HU" altLang="hu-HU" sz="1600" dirty="0">
              <a:latin typeface="+mj-lt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3DC594A-3140-E24C-34C6-F6DED781A9F5}"/>
              </a:ext>
            </a:extLst>
          </p:cNvPr>
          <p:cNvSpPr txBox="1"/>
          <p:nvPr/>
        </p:nvSpPr>
        <p:spPr>
          <a:xfrm>
            <a:off x="4449763" y="2803525"/>
            <a:ext cx="30146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600" dirty="0" err="1"/>
              <a:t>There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redistribution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wealth</a:t>
            </a:r>
            <a:endParaRPr lang="hu-HU" altLang="hu-HU" sz="1600" dirty="0"/>
          </a:p>
          <a:p>
            <a:pPr algn="ctr">
              <a:defRPr/>
            </a:pPr>
            <a:r>
              <a:rPr lang="hu-HU" altLang="hu-HU" sz="1200" dirty="0" err="1">
                <a:latin typeface="+mj-lt"/>
              </a:rPr>
              <a:t>Ther</a:t>
            </a:r>
            <a:r>
              <a:rPr lang="hu-HU" altLang="hu-HU" sz="1200" dirty="0">
                <a:latin typeface="+mj-lt"/>
              </a:rPr>
              <a:t> is no </a:t>
            </a:r>
            <a:r>
              <a:rPr lang="hu-HU" altLang="hu-HU" sz="1200" dirty="0" err="1">
                <a:latin typeface="+mj-lt"/>
              </a:rPr>
              <a:t>need</a:t>
            </a:r>
            <a:r>
              <a:rPr lang="hu-HU" altLang="hu-HU" sz="1200" dirty="0">
                <a:latin typeface="+mj-lt"/>
              </a:rPr>
              <a:t> </a:t>
            </a:r>
            <a:r>
              <a:rPr lang="hu-HU" altLang="hu-HU" sz="1200" dirty="0" err="1">
                <a:latin typeface="+mj-lt"/>
              </a:rPr>
              <a:t>to</a:t>
            </a:r>
            <a:r>
              <a:rPr lang="hu-HU" altLang="hu-HU" sz="1200" dirty="0">
                <a:latin typeface="+mj-lt"/>
              </a:rPr>
              <a:t> </a:t>
            </a:r>
            <a:r>
              <a:rPr lang="hu-HU" altLang="hu-HU" sz="1200" dirty="0" err="1">
                <a:latin typeface="+mj-lt"/>
              </a:rPr>
              <a:t>quantify</a:t>
            </a:r>
            <a:r>
              <a:rPr lang="hu-HU" altLang="hu-HU" sz="1200" dirty="0">
                <a:latin typeface="+mj-lt"/>
              </a:rPr>
              <a:t> </a:t>
            </a:r>
            <a:r>
              <a:rPr lang="hu-HU" altLang="hu-HU" sz="1200" dirty="0" err="1">
                <a:latin typeface="+mj-lt"/>
              </a:rPr>
              <a:t>contributions</a:t>
            </a:r>
            <a:r>
              <a:rPr lang="hu-HU" altLang="hu-HU" sz="1200" dirty="0">
                <a:latin typeface="+mj-lt"/>
              </a:rPr>
              <a:t> and </a:t>
            </a:r>
            <a:r>
              <a:rPr lang="hu-HU" altLang="hu-HU" sz="1200" dirty="0" err="1">
                <a:latin typeface="+mj-lt"/>
              </a:rPr>
              <a:t>appropriations</a:t>
            </a:r>
            <a:endParaRPr lang="hu-HU" altLang="hu-HU" sz="1200" dirty="0">
              <a:latin typeface="+mj-lt"/>
            </a:endParaRPr>
          </a:p>
        </p:txBody>
      </p:sp>
      <p:sp>
        <p:nvSpPr>
          <p:cNvPr id="13" name="Jobbra nyíl 42">
            <a:extLst>
              <a:ext uri="{FF2B5EF4-FFF2-40B4-BE49-F238E27FC236}">
                <a16:creationId xmlns:a16="http://schemas.microsoft.com/office/drawing/2014/main" id="{A42C2A46-66D8-CA32-8F82-4FC7F0794574}"/>
              </a:ext>
            </a:extLst>
          </p:cNvPr>
          <p:cNvSpPr/>
          <p:nvPr/>
        </p:nvSpPr>
        <p:spPr>
          <a:xfrm rot="10800000">
            <a:off x="3935413" y="2897188"/>
            <a:ext cx="404812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6648314-480E-D34C-8493-C80735374F48}"/>
              </a:ext>
            </a:extLst>
          </p:cNvPr>
          <p:cNvSpPr txBox="1"/>
          <p:nvPr/>
        </p:nvSpPr>
        <p:spPr>
          <a:xfrm>
            <a:off x="1303338" y="2636838"/>
            <a:ext cx="27765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600" b="1" dirty="0"/>
              <a:t>The </a:t>
            </a:r>
            <a:r>
              <a:rPr lang="hu-HU" altLang="hu-HU" sz="1600" b="1" dirty="0" err="1"/>
              <a:t>liberal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socio-economic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r>
              <a:rPr lang="hu-HU" altLang="hu-HU" sz="1600" b="1" dirty="0"/>
              <a:t> is </a:t>
            </a:r>
          </a:p>
          <a:p>
            <a:pPr algn="ctr">
              <a:defRPr/>
            </a:pPr>
            <a:r>
              <a:rPr lang="hu-HU" altLang="hu-HU" sz="1600" b="1" dirty="0"/>
              <a:t>NOT FREE</a:t>
            </a:r>
            <a:endParaRPr lang="hu-HU" altLang="hu-HU" sz="1600" b="1" dirty="0">
              <a:latin typeface="+mj-lt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5884B28-ED7C-8237-E39A-BC247F6440B3}"/>
              </a:ext>
            </a:extLst>
          </p:cNvPr>
          <p:cNvSpPr txBox="1"/>
          <p:nvPr/>
        </p:nvSpPr>
        <p:spPr>
          <a:xfrm>
            <a:off x="1538040" y="1988840"/>
            <a:ext cx="4773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hu-HU" altLang="hu-HU" sz="1400" dirty="0" err="1"/>
              <a:t>Optimization</a:t>
            </a:r>
            <a:r>
              <a:rPr lang="hu-HU" altLang="hu-HU" sz="1400" dirty="0"/>
              <a:t> </a:t>
            </a:r>
            <a:r>
              <a:rPr lang="hu-HU" altLang="hu-HU" sz="1400" dirty="0" err="1"/>
              <a:t>problem</a:t>
            </a:r>
            <a:r>
              <a:rPr lang="hu-HU" altLang="hu-HU" sz="1400" dirty="0"/>
              <a:t> : </a:t>
            </a:r>
            <a:r>
              <a:rPr lang="hu-HU" altLang="hu-HU" sz="1400" dirty="0" err="1"/>
              <a:t>prices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are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parameters</a:t>
            </a:r>
            <a:r>
              <a:rPr lang="hu-HU" altLang="hu-HU" sz="1400" dirty="0"/>
              <a:t> (</a:t>
            </a:r>
            <a:r>
              <a:rPr lang="hu-HU" altLang="hu-HU" sz="1400" dirty="0" err="1"/>
              <a:t>constants</a:t>
            </a:r>
            <a:r>
              <a:rPr lang="hu-HU" altLang="hu-HU" sz="1400" dirty="0"/>
              <a:t>) and </a:t>
            </a:r>
            <a:r>
              <a:rPr lang="hu-HU" altLang="hu-HU" sz="1400" dirty="0" err="1"/>
              <a:t>are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only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variables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that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affect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choices</a:t>
            </a:r>
            <a:r>
              <a:rPr lang="hu-HU" altLang="hu-HU" sz="1400" dirty="0"/>
              <a:t>.</a:t>
            </a:r>
            <a:endParaRPr lang="hu-HU" altLang="hu-HU" sz="1400" dirty="0">
              <a:latin typeface="+mj-lt"/>
            </a:endParaRPr>
          </a:p>
        </p:txBody>
      </p:sp>
      <p:sp>
        <p:nvSpPr>
          <p:cNvPr id="6" name="Nyíl: felfelé-lefelé mutató 5">
            <a:extLst>
              <a:ext uri="{FF2B5EF4-FFF2-40B4-BE49-F238E27FC236}">
                <a16:creationId xmlns:a16="http://schemas.microsoft.com/office/drawing/2014/main" id="{E845B3FF-A1B1-862C-BC0A-865BF6DBC895}"/>
              </a:ext>
            </a:extLst>
          </p:cNvPr>
          <p:cNvSpPr/>
          <p:nvPr/>
        </p:nvSpPr>
        <p:spPr>
          <a:xfrm>
            <a:off x="4170363" y="1776413"/>
            <a:ext cx="196850" cy="21272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Jobbra nyíl 42">
            <a:extLst>
              <a:ext uri="{FF2B5EF4-FFF2-40B4-BE49-F238E27FC236}">
                <a16:creationId xmlns:a16="http://schemas.microsoft.com/office/drawing/2014/main" id="{3A432A1D-E937-C513-C98C-AA4F6F8D5AC5}"/>
              </a:ext>
            </a:extLst>
          </p:cNvPr>
          <p:cNvSpPr/>
          <p:nvPr/>
        </p:nvSpPr>
        <p:spPr>
          <a:xfrm rot="10800000">
            <a:off x="7458075" y="2924175"/>
            <a:ext cx="438150" cy="198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880B263-3457-CAA3-1DE5-D26AF953F278}"/>
              </a:ext>
            </a:extLst>
          </p:cNvPr>
          <p:cNvSpPr txBox="1"/>
          <p:nvPr/>
        </p:nvSpPr>
        <p:spPr>
          <a:xfrm>
            <a:off x="7782644" y="2768600"/>
            <a:ext cx="14097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600" dirty="0"/>
              <a:t>No </a:t>
            </a:r>
            <a:r>
              <a:rPr lang="hu-HU" altLang="hu-HU" sz="1600" dirty="0" err="1"/>
              <a:t>well-functioning</a:t>
            </a:r>
            <a:r>
              <a:rPr lang="hu-HU" altLang="hu-HU" sz="1600" dirty="0"/>
              <a:t> market</a:t>
            </a:r>
            <a:endParaRPr lang="hu-HU" altLang="hu-HU" sz="1600" dirty="0">
              <a:latin typeface="+mj-lt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ABD7B98-8089-B105-D4AF-7DCCB60E443B}"/>
              </a:ext>
            </a:extLst>
          </p:cNvPr>
          <p:cNvSpPr txBox="1"/>
          <p:nvPr/>
        </p:nvSpPr>
        <p:spPr>
          <a:xfrm>
            <a:off x="5375275" y="3910013"/>
            <a:ext cx="15859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600" dirty="0" err="1"/>
              <a:t>abolish</a:t>
            </a:r>
            <a:endParaRPr lang="hu-HU" altLang="hu-HU" sz="1600" dirty="0">
              <a:latin typeface="+mj-lt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7445613-294F-55B9-5F0E-9DD89DFDFE11}"/>
              </a:ext>
            </a:extLst>
          </p:cNvPr>
          <p:cNvSpPr txBox="1"/>
          <p:nvPr/>
        </p:nvSpPr>
        <p:spPr>
          <a:xfrm>
            <a:off x="2114550" y="5287963"/>
            <a:ext cx="1776413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600" dirty="0"/>
              <a:t>Marx </a:t>
            </a:r>
            <a:r>
              <a:rPr lang="hu-HU" altLang="hu-HU" sz="1600" dirty="0" err="1"/>
              <a:t>won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Gesell’s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theory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was</a:t>
            </a:r>
            <a:r>
              <a:rPr lang="hu-HU" altLang="hu-HU" sz="1600" dirty="0"/>
              <a:t> „</a:t>
            </a:r>
            <a:r>
              <a:rPr lang="hu-HU" altLang="hu-HU" sz="1600" dirty="0" err="1"/>
              <a:t>covered</a:t>
            </a:r>
            <a:r>
              <a:rPr lang="hu-HU" altLang="hu-HU" sz="1600" dirty="0"/>
              <a:t>”</a:t>
            </a:r>
            <a:endParaRPr lang="hu-HU" altLang="hu-HU" sz="1600" dirty="0">
              <a:latin typeface="+mj-lt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73275D4-5B50-49EE-ABBA-181E38D89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113" y="6505575"/>
            <a:ext cx="1296987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400" dirty="0">
                <a:latin typeface="+mj-lt"/>
              </a:rPr>
              <a:t>Jacob Schiff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1A7F22E-47EC-3705-42B8-AACC5F7E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445125"/>
            <a:ext cx="1392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This is not a coincidence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37" grpId="0"/>
      <p:bldP spid="39" grpId="0"/>
      <p:bldP spid="40" grpId="0" animBg="1"/>
      <p:bldP spid="41" grpId="0" animBg="1"/>
      <p:bldP spid="43" grpId="0" animBg="1"/>
      <p:bldP spid="44" grpId="0"/>
      <p:bldP spid="45" grpId="0"/>
      <p:bldP spid="49" grpId="0" animBg="1"/>
      <p:bldP spid="5" grpId="0"/>
      <p:bldP spid="8" grpId="0"/>
      <p:bldP spid="10" grpId="0"/>
      <p:bldP spid="11" grpId="0"/>
      <p:bldP spid="12" grpId="0"/>
      <p:bldP spid="13" grpId="0" animBg="1"/>
      <p:bldP spid="14" grpId="0"/>
      <p:bldP spid="4" grpId="0"/>
      <p:bldP spid="6" grpId="0" animBg="1"/>
      <p:bldP spid="9" grpId="0" animBg="1"/>
      <p:bldP spid="15" grpId="0"/>
      <p:bldP spid="16" grpId="0"/>
      <p:bldP spid="17" grpId="0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Kép 13">
            <a:extLst>
              <a:ext uri="{FF2B5EF4-FFF2-40B4-BE49-F238E27FC236}">
                <a16:creationId xmlns:a16="http://schemas.microsoft.com/office/drawing/2014/main" id="{AA873CC9-29BA-695B-F082-B7C8518C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11175"/>
            <a:ext cx="3684588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Dia számának helye 1">
            <a:extLst>
              <a:ext uri="{FF2B5EF4-FFF2-40B4-BE49-F238E27FC236}">
                <a16:creationId xmlns:a16="http://schemas.microsoft.com/office/drawing/2014/main" id="{6B5CEDDA-C52C-2C22-3494-6761DA3BFF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2B2DA-CB37-4AD7-AE27-22CF45587843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40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C156F6E-0306-8FA6-ADA3-0785DD4A701F}"/>
              </a:ext>
            </a:extLst>
          </p:cNvPr>
          <p:cNvSpPr txBox="1"/>
          <p:nvPr/>
        </p:nvSpPr>
        <p:spPr>
          <a:xfrm>
            <a:off x="1558925" y="5839097"/>
            <a:ext cx="92837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u-HU" sz="1500" dirty="0" err="1">
                <a:solidFill>
                  <a:srgbClr val="000000"/>
                </a:solidFill>
                <a:latin typeface="+mj-lt"/>
              </a:rPr>
              <a:t>Metthew</a:t>
            </a:r>
            <a:r>
              <a:rPr lang="hu-HU" sz="1500" dirty="0">
                <a:solidFill>
                  <a:srgbClr val="000000"/>
                </a:solidFill>
                <a:latin typeface="+mj-lt"/>
              </a:rPr>
              <a:t> 21:</a:t>
            </a:r>
            <a:r>
              <a:rPr lang="hu-HU" sz="1500" b="1" baseline="30000" dirty="0">
                <a:solidFill>
                  <a:srgbClr val="000000"/>
                </a:solidFill>
                <a:latin typeface="+mj-lt"/>
              </a:rPr>
              <a:t>12 </a:t>
            </a:r>
            <a:r>
              <a:rPr lang="en-US" altLang="hu-HU" sz="1600" dirty="0">
                <a:solidFill>
                  <a:srgbClr val="000000"/>
                </a:solidFill>
                <a:latin typeface="system-ui"/>
              </a:rPr>
              <a:t>And Jesus entered the temple of God</a:t>
            </a:r>
            <a:r>
              <a:rPr lang="en-US" altLang="hu-HU" sz="1600" baseline="30000" dirty="0">
                <a:solidFill>
                  <a:srgbClr val="000000"/>
                </a:solidFill>
                <a:latin typeface="system-ui"/>
              </a:rPr>
              <a:t>[</a:t>
            </a:r>
            <a:r>
              <a:rPr lang="en-US" altLang="hu-HU" sz="1600" baseline="30000" dirty="0">
                <a:solidFill>
                  <a:srgbClr val="4A4A4A"/>
                </a:solidFill>
                <a:latin typeface="system-ui"/>
                <a:hlinkClick r:id="rId3" tooltip="See footnote a"/>
              </a:rPr>
              <a:t>a</a:t>
            </a:r>
            <a:r>
              <a:rPr lang="en-US" altLang="hu-HU" sz="1600" baseline="30000" dirty="0">
                <a:solidFill>
                  <a:srgbClr val="000000"/>
                </a:solidFill>
                <a:latin typeface="system-ui"/>
              </a:rPr>
              <a:t>]</a:t>
            </a:r>
            <a:r>
              <a:rPr lang="en-US" altLang="hu-HU" sz="1600" dirty="0">
                <a:solidFill>
                  <a:srgbClr val="000000"/>
                </a:solidFill>
                <a:latin typeface="system-ui"/>
              </a:rPr>
              <a:t> and drove out all who sold and bought in the temple, and he overturned the tables of the money-changers and the seats of those who sold pigeons. </a:t>
            </a:r>
            <a:r>
              <a:rPr lang="en-US" altLang="hu-HU" sz="1600" b="1" baseline="30000" dirty="0">
                <a:solidFill>
                  <a:srgbClr val="000000"/>
                </a:solidFill>
                <a:latin typeface="system-ui"/>
              </a:rPr>
              <a:t>13 </a:t>
            </a:r>
            <a:r>
              <a:rPr lang="en-US" altLang="hu-HU" sz="1600" dirty="0">
                <a:solidFill>
                  <a:srgbClr val="000000"/>
                </a:solidFill>
                <a:latin typeface="system-ui"/>
              </a:rPr>
              <a:t>He said to them, “It is written, ‘My house shall be called a house of prayer’; but you make it a den of robbers.”</a:t>
            </a:r>
            <a:endParaRPr lang="hu-HU" sz="15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73" name="Téglalap 37">
            <a:extLst>
              <a:ext uri="{FF2B5EF4-FFF2-40B4-BE49-F238E27FC236}">
                <a16:creationId xmlns:a16="http://schemas.microsoft.com/office/drawing/2014/main" id="{01A608E3-D427-6B79-7492-150FC6B8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034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4.4.4. CHREMATISTIC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behavior’s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systemic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consequence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: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without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economic</a:t>
            </a: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cs typeface="Arial" panose="020B0604020202020204" pitchFamily="34" charset="0"/>
              </a:rPr>
              <a:t>theory</a:t>
            </a:r>
            <a:endParaRPr lang="hu-HU" altLang="hu-HU" sz="1800" dirty="0">
              <a:solidFill>
                <a:srgbClr val="00B05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E9C181-719F-D015-0103-8183BB94CF1B}"/>
              </a:ext>
            </a:extLst>
          </p:cNvPr>
          <p:cNvSpPr txBox="1"/>
          <p:nvPr/>
        </p:nvSpPr>
        <p:spPr>
          <a:xfrm>
            <a:off x="2438400" y="2620963"/>
            <a:ext cx="7094538" cy="3381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u-HU" sz="1600" dirty="0">
                <a:solidFill>
                  <a:srgbClr val="000000"/>
                </a:solidFill>
                <a:latin typeface="+mj-lt"/>
              </a:rPr>
              <a:t>1 </a:t>
            </a:r>
            <a:r>
              <a:rPr lang="hu-HU" sz="1600" dirty="0" err="1">
                <a:solidFill>
                  <a:srgbClr val="000000"/>
                </a:solidFill>
                <a:latin typeface="+mj-lt"/>
              </a:rPr>
              <a:t>Timothy</a:t>
            </a:r>
            <a:r>
              <a:rPr lang="hu-HU" sz="1600" dirty="0">
                <a:solidFill>
                  <a:srgbClr val="000000"/>
                </a:solidFill>
                <a:latin typeface="+mj-lt"/>
              </a:rPr>
              <a:t> 6:10: </a:t>
            </a:r>
            <a:r>
              <a:rPr lang="en-US" altLang="hu-HU" sz="1600" b="1" dirty="0">
                <a:solidFill>
                  <a:srgbClr val="000000"/>
                </a:solidFill>
                <a:latin typeface="+mj-lt"/>
              </a:rPr>
              <a:t>For the love of money is a root of all kinds of evil</a:t>
            </a:r>
            <a:endParaRPr lang="hu-HU" altLang="hu-HU" sz="1600" b="1" dirty="0">
              <a:latin typeface="+mj-lt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37E9CC7-06D5-E94E-CDD0-2BB01D79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765175"/>
            <a:ext cx="13477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M’-(C-C’)-M’’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2EEA1E4-9AAC-B3D0-E788-66109FFE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98475"/>
            <a:ext cx="3816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Growth imperative in monetary terms 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8C8A0EC-8257-AC48-27A9-4DA83EE1D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785813"/>
            <a:ext cx="525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Wealth concentration (at least lending) 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BBAEC6D-17C1-7AE9-EC2B-283D8DE5BAF0}"/>
              </a:ext>
            </a:extLst>
          </p:cNvPr>
          <p:cNvSpPr txBox="1"/>
          <p:nvPr/>
        </p:nvSpPr>
        <p:spPr>
          <a:xfrm>
            <a:off x="1302320" y="3208338"/>
            <a:ext cx="9474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u-HU" sz="1500" u="sng" dirty="0">
                <a:solidFill>
                  <a:srgbClr val="111718"/>
                </a:solidFill>
                <a:latin typeface="+mj-lt"/>
              </a:rPr>
              <a:t>5 </a:t>
            </a:r>
            <a:r>
              <a:rPr lang="hu-HU" sz="1500" u="sng" dirty="0" err="1">
                <a:solidFill>
                  <a:srgbClr val="111718"/>
                </a:solidFill>
                <a:latin typeface="+mj-lt"/>
              </a:rPr>
              <a:t>Mose</a:t>
            </a:r>
            <a:r>
              <a:rPr lang="hu-HU" sz="1500" u="sng" dirty="0">
                <a:solidFill>
                  <a:srgbClr val="111718"/>
                </a:solidFill>
                <a:latin typeface="+mj-lt"/>
              </a:rPr>
              <a:t> 15:</a:t>
            </a:r>
            <a:r>
              <a:rPr lang="hu-HU" sz="1500" dirty="0">
                <a:solidFill>
                  <a:srgbClr val="111718"/>
                </a:solidFill>
                <a:latin typeface="+mj-lt"/>
              </a:rPr>
              <a:t> </a:t>
            </a:r>
            <a:r>
              <a:rPr lang="en-US" sz="1600" dirty="0"/>
              <a:t>“</a:t>
            </a:r>
            <a:r>
              <a:rPr lang="en-US" sz="1600" b="1" dirty="0"/>
              <a:t>At the end of every seven years you shall grant a release</a:t>
            </a:r>
            <a:r>
              <a:rPr lang="en-US" sz="1600" dirty="0"/>
              <a:t>. </a:t>
            </a:r>
            <a:r>
              <a:rPr lang="en-US" sz="1600" b="1" baseline="30000" dirty="0"/>
              <a:t>2 </a:t>
            </a:r>
            <a:r>
              <a:rPr lang="en-US" sz="1600" dirty="0"/>
              <a:t>And this is the manner of the release: every creditor shall release what he has lent to his neighbor; he shall not exact it of his neighbor, his brother, because the </a:t>
            </a:r>
            <a:r>
              <a:rPr lang="en-US" sz="1600" cap="small" dirty="0"/>
              <a:t>Lord’s</a:t>
            </a:r>
            <a:r>
              <a:rPr lang="en-US" sz="1600" dirty="0"/>
              <a:t> release has been proclaimed. </a:t>
            </a:r>
            <a:r>
              <a:rPr lang="en-US" sz="1600" b="1" baseline="30000" dirty="0"/>
              <a:t>3 </a:t>
            </a:r>
            <a:r>
              <a:rPr lang="en-US" sz="1600" b="1" dirty="0"/>
              <a:t>Of a foreigner you may exact it</a:t>
            </a:r>
            <a:r>
              <a:rPr lang="en-US" sz="1600" dirty="0"/>
              <a:t>; but whatever of yours is with your brother your hand shall release. </a:t>
            </a:r>
            <a:r>
              <a:rPr lang="en-US" sz="1600" b="1" baseline="30000" dirty="0"/>
              <a:t>4 </a:t>
            </a:r>
            <a:r>
              <a:rPr lang="en-US" sz="1600" dirty="0"/>
              <a:t>But there will be no poor among you (for the </a:t>
            </a:r>
            <a:r>
              <a:rPr lang="en-US" sz="1600" cap="small" dirty="0"/>
              <a:t>Lord</a:t>
            </a:r>
            <a:r>
              <a:rPr lang="en-US" sz="1600" dirty="0"/>
              <a:t> will bless you in the land which the </a:t>
            </a:r>
            <a:r>
              <a:rPr lang="en-US" sz="1600" cap="small" dirty="0"/>
              <a:t>Lord</a:t>
            </a:r>
            <a:r>
              <a:rPr lang="en-US" sz="1600" dirty="0"/>
              <a:t> your God gives you for an inheritance to possess), </a:t>
            </a:r>
            <a:r>
              <a:rPr lang="en-US" sz="1600" b="1" baseline="30000" dirty="0"/>
              <a:t>5 </a:t>
            </a:r>
            <a:r>
              <a:rPr lang="en-US" sz="1600" dirty="0"/>
              <a:t>if only you will obey the voice of the </a:t>
            </a:r>
            <a:r>
              <a:rPr lang="en-US" sz="1600" cap="small" dirty="0"/>
              <a:t>Lord</a:t>
            </a:r>
            <a:r>
              <a:rPr lang="en-US" sz="1600" dirty="0"/>
              <a:t> your God, being careful to do all this commandment which I command you this day. </a:t>
            </a:r>
            <a:r>
              <a:rPr lang="en-US" sz="1600" b="1" baseline="30000" dirty="0"/>
              <a:t>6 </a:t>
            </a:r>
            <a:r>
              <a:rPr lang="en-US" sz="1600" dirty="0"/>
              <a:t>For the </a:t>
            </a:r>
            <a:r>
              <a:rPr lang="en-US" sz="1600" cap="small" dirty="0"/>
              <a:t>Lord</a:t>
            </a:r>
            <a:r>
              <a:rPr lang="en-US" sz="1600" dirty="0"/>
              <a:t> your God will bless you, as he promised you, and </a:t>
            </a:r>
            <a:r>
              <a:rPr lang="en-US" sz="1600" b="1" dirty="0"/>
              <a:t>you shall lend to many nations, but you shall not borrow; and you shall rule over many nations, but they shall not rule over you.</a:t>
            </a:r>
            <a:endParaRPr lang="hu-HU" sz="1500" b="1" dirty="0">
              <a:latin typeface="+mj-lt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0D57B58-3657-A797-A30E-2133D53FB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25538"/>
            <a:ext cx="5518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rgbClr val="00B050"/>
                </a:solidFill>
              </a:rPr>
              <a:t>3.2.2 Some historical facts</a:t>
            </a:r>
            <a:r>
              <a:rPr lang="hu-HU" altLang="hu-HU" sz="1600"/>
              <a:t> (Medici, Fugger, Rotschild)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0DB922C0-A9C9-6E3D-4AA4-148C9ECD5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412875"/>
            <a:ext cx="557212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Evolution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6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systems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 </a:t>
            </a:r>
            <a:r>
              <a:rPr lang="hu-HU" altLang="hu-HU" sz="1600" dirty="0">
                <a:latin typeface="+mj-lt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EDC29E5-BD09-BB47-2B42-747CB57E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688" y="3929087"/>
            <a:ext cx="17287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Merchant </a:t>
            </a:r>
            <a:r>
              <a:rPr lang="hu-HU" altLang="hu-HU" sz="1600" b="1" dirty="0" err="1"/>
              <a:t>society</a:t>
            </a: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VERSUS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Sacral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society</a:t>
            </a:r>
            <a:endParaRPr lang="hu-HU" altLang="hu-HU" sz="16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7683AFA-8C6A-8F85-D597-6E083C7D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488" y="3697288"/>
            <a:ext cx="1728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KHREMATISZTIKÉ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263A0E5-8ADD-EB20-64BC-DCF9898E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512" y="5211763"/>
            <a:ext cx="1255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VERSUS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OIKONOMIA</a:t>
            </a:r>
          </a:p>
        </p:txBody>
      </p:sp>
      <p:sp>
        <p:nvSpPr>
          <p:cNvPr id="7184" name="Téglalap 15">
            <a:extLst>
              <a:ext uri="{FF2B5EF4-FFF2-40B4-BE49-F238E27FC236}">
                <a16:creationId xmlns:a16="http://schemas.microsoft.com/office/drawing/2014/main" id="{906F1BEA-8818-7E50-DC7F-E032333B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341438"/>
            <a:ext cx="134778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M-(C-C’)-M’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773E6AD6-EABA-2613-6A03-9C9BB53BC4C0}"/>
              </a:ext>
            </a:extLst>
          </p:cNvPr>
          <p:cNvSpPr>
            <a:spLocks noChangeArrowheads="1"/>
          </p:cNvSpPr>
          <p:nvPr/>
        </p:nvSpPr>
        <p:spPr bwMode="auto">
          <a:xfrm rot="-1702780">
            <a:off x="2366963" y="1136650"/>
            <a:ext cx="746125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M&lt;M’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ADCE2467-7C92-76AE-3067-12D401F9DC04}"/>
              </a:ext>
            </a:extLst>
          </p:cNvPr>
          <p:cNvSpPr>
            <a:spLocks noChangeArrowheads="1"/>
          </p:cNvSpPr>
          <p:nvPr/>
        </p:nvSpPr>
        <p:spPr bwMode="auto">
          <a:xfrm rot="-1855314">
            <a:off x="2963760" y="771525"/>
            <a:ext cx="7143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&lt; M’’</a:t>
            </a:r>
          </a:p>
        </p:txBody>
      </p:sp>
      <p:sp>
        <p:nvSpPr>
          <p:cNvPr id="7" name="Nyíl: felfelé-lefelé mutató 6">
            <a:extLst>
              <a:ext uri="{FF2B5EF4-FFF2-40B4-BE49-F238E27FC236}">
                <a16:creationId xmlns:a16="http://schemas.microsoft.com/office/drawing/2014/main" id="{A7FFB78E-26DD-DD60-EE36-5D721CCADC6F}"/>
              </a:ext>
            </a:extLst>
          </p:cNvPr>
          <p:cNvSpPr/>
          <p:nvPr/>
        </p:nvSpPr>
        <p:spPr>
          <a:xfrm>
            <a:off x="5807646" y="5445472"/>
            <a:ext cx="360362" cy="431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97744240-E0BB-6291-4082-895D72834719}"/>
              </a:ext>
            </a:extLst>
          </p:cNvPr>
          <p:cNvSpPr/>
          <p:nvPr/>
        </p:nvSpPr>
        <p:spPr>
          <a:xfrm>
            <a:off x="7392144" y="4149080"/>
            <a:ext cx="863749" cy="504056"/>
          </a:xfrm>
          <a:custGeom>
            <a:avLst/>
            <a:gdLst>
              <a:gd name="connsiteX0" fmla="*/ 160675 w 1125875"/>
              <a:gd name="connsiteY0" fmla="*/ 20320 h 355600"/>
              <a:gd name="connsiteX1" fmla="*/ 231795 w 1125875"/>
              <a:gd name="connsiteY1" fmla="*/ 81280 h 355600"/>
              <a:gd name="connsiteX2" fmla="*/ 262275 w 1125875"/>
              <a:gd name="connsiteY2" fmla="*/ 91440 h 355600"/>
              <a:gd name="connsiteX3" fmla="*/ 445155 w 1125875"/>
              <a:gd name="connsiteY3" fmla="*/ 81280 h 355600"/>
              <a:gd name="connsiteX4" fmla="*/ 688995 w 1125875"/>
              <a:gd name="connsiteY4" fmla="*/ 50800 h 355600"/>
              <a:gd name="connsiteX5" fmla="*/ 871875 w 1125875"/>
              <a:gd name="connsiteY5" fmla="*/ 40640 h 355600"/>
              <a:gd name="connsiteX6" fmla="*/ 922675 w 1125875"/>
              <a:gd name="connsiteY6" fmla="*/ 30480 h 355600"/>
              <a:gd name="connsiteX7" fmla="*/ 953155 w 1125875"/>
              <a:gd name="connsiteY7" fmla="*/ 10160 h 355600"/>
              <a:gd name="connsiteX8" fmla="*/ 983635 w 1125875"/>
              <a:gd name="connsiteY8" fmla="*/ 0 h 355600"/>
              <a:gd name="connsiteX9" fmla="*/ 1075075 w 1125875"/>
              <a:gd name="connsiteY9" fmla="*/ 10160 h 355600"/>
              <a:gd name="connsiteX10" fmla="*/ 1095395 w 1125875"/>
              <a:gd name="connsiteY10" fmla="*/ 50800 h 355600"/>
              <a:gd name="connsiteX11" fmla="*/ 1125875 w 1125875"/>
              <a:gd name="connsiteY11" fmla="*/ 182880 h 355600"/>
              <a:gd name="connsiteX12" fmla="*/ 1085235 w 1125875"/>
              <a:gd name="connsiteY12" fmla="*/ 335280 h 355600"/>
              <a:gd name="connsiteX13" fmla="*/ 1054755 w 1125875"/>
              <a:gd name="connsiteY13" fmla="*/ 355600 h 355600"/>
              <a:gd name="connsiteX14" fmla="*/ 942995 w 1125875"/>
              <a:gd name="connsiteY14" fmla="*/ 345440 h 355600"/>
              <a:gd name="connsiteX15" fmla="*/ 912515 w 1125875"/>
              <a:gd name="connsiteY15" fmla="*/ 314960 h 355600"/>
              <a:gd name="connsiteX16" fmla="*/ 882035 w 1125875"/>
              <a:gd name="connsiteY16" fmla="*/ 304800 h 355600"/>
              <a:gd name="connsiteX17" fmla="*/ 821075 w 1125875"/>
              <a:gd name="connsiteY17" fmla="*/ 274320 h 355600"/>
              <a:gd name="connsiteX18" fmla="*/ 790595 w 1125875"/>
              <a:gd name="connsiteY18" fmla="*/ 243840 h 355600"/>
              <a:gd name="connsiteX19" fmla="*/ 729635 w 1125875"/>
              <a:gd name="connsiteY19" fmla="*/ 233680 h 355600"/>
              <a:gd name="connsiteX20" fmla="*/ 699155 w 1125875"/>
              <a:gd name="connsiteY20" fmla="*/ 223520 h 355600"/>
              <a:gd name="connsiteX21" fmla="*/ 160675 w 1125875"/>
              <a:gd name="connsiteY21" fmla="*/ 233680 h 355600"/>
              <a:gd name="connsiteX22" fmla="*/ 8275 w 1125875"/>
              <a:gd name="connsiteY22" fmla="*/ 223520 h 355600"/>
              <a:gd name="connsiteX23" fmla="*/ 28595 w 1125875"/>
              <a:gd name="connsiteY23" fmla="*/ 142240 h 355600"/>
              <a:gd name="connsiteX24" fmla="*/ 99715 w 1125875"/>
              <a:gd name="connsiteY24" fmla="*/ 111760 h 355600"/>
              <a:gd name="connsiteX25" fmla="*/ 130195 w 1125875"/>
              <a:gd name="connsiteY25" fmla="*/ 91440 h 355600"/>
              <a:gd name="connsiteX26" fmla="*/ 160675 w 1125875"/>
              <a:gd name="connsiteY26" fmla="*/ 2032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25875" h="355600">
                <a:moveTo>
                  <a:pt x="160675" y="20320"/>
                </a:moveTo>
                <a:cubicBezTo>
                  <a:pt x="177608" y="18627"/>
                  <a:pt x="206216" y="63374"/>
                  <a:pt x="231795" y="81280"/>
                </a:cubicBezTo>
                <a:cubicBezTo>
                  <a:pt x="240569" y="87422"/>
                  <a:pt x="251565" y="91440"/>
                  <a:pt x="262275" y="91440"/>
                </a:cubicBezTo>
                <a:cubicBezTo>
                  <a:pt x="323329" y="91440"/>
                  <a:pt x="384195" y="84667"/>
                  <a:pt x="445155" y="81280"/>
                </a:cubicBezTo>
                <a:cubicBezTo>
                  <a:pt x="535108" y="21312"/>
                  <a:pt x="462095" y="62436"/>
                  <a:pt x="688995" y="50800"/>
                </a:cubicBezTo>
                <a:lnTo>
                  <a:pt x="871875" y="40640"/>
                </a:lnTo>
                <a:cubicBezTo>
                  <a:pt x="888808" y="37253"/>
                  <a:pt x="906506" y="36543"/>
                  <a:pt x="922675" y="30480"/>
                </a:cubicBezTo>
                <a:cubicBezTo>
                  <a:pt x="934108" y="26193"/>
                  <a:pt x="942233" y="15621"/>
                  <a:pt x="953155" y="10160"/>
                </a:cubicBezTo>
                <a:cubicBezTo>
                  <a:pt x="962734" y="5371"/>
                  <a:pt x="973475" y="3387"/>
                  <a:pt x="983635" y="0"/>
                </a:cubicBezTo>
                <a:cubicBezTo>
                  <a:pt x="1014115" y="3387"/>
                  <a:pt x="1047156" y="-2530"/>
                  <a:pt x="1075075" y="10160"/>
                </a:cubicBezTo>
                <a:cubicBezTo>
                  <a:pt x="1088863" y="16427"/>
                  <a:pt x="1091722" y="36107"/>
                  <a:pt x="1095395" y="50800"/>
                </a:cubicBezTo>
                <a:cubicBezTo>
                  <a:pt x="1140943" y="232991"/>
                  <a:pt x="1073288" y="51413"/>
                  <a:pt x="1125875" y="182880"/>
                </a:cubicBezTo>
                <a:cubicBezTo>
                  <a:pt x="1118115" y="229440"/>
                  <a:pt x="1124092" y="296423"/>
                  <a:pt x="1085235" y="335280"/>
                </a:cubicBezTo>
                <a:cubicBezTo>
                  <a:pt x="1076601" y="343914"/>
                  <a:pt x="1064915" y="348827"/>
                  <a:pt x="1054755" y="355600"/>
                </a:cubicBezTo>
                <a:cubicBezTo>
                  <a:pt x="1017502" y="352213"/>
                  <a:pt x="978963" y="355716"/>
                  <a:pt x="942995" y="345440"/>
                </a:cubicBezTo>
                <a:cubicBezTo>
                  <a:pt x="929179" y="341493"/>
                  <a:pt x="924470" y="322930"/>
                  <a:pt x="912515" y="314960"/>
                </a:cubicBezTo>
                <a:cubicBezTo>
                  <a:pt x="903604" y="309019"/>
                  <a:pt x="891822" y="309150"/>
                  <a:pt x="882035" y="304800"/>
                </a:cubicBezTo>
                <a:cubicBezTo>
                  <a:pt x="861275" y="295573"/>
                  <a:pt x="839978" y="286922"/>
                  <a:pt x="821075" y="274320"/>
                </a:cubicBezTo>
                <a:cubicBezTo>
                  <a:pt x="809120" y="266350"/>
                  <a:pt x="803725" y="249676"/>
                  <a:pt x="790595" y="243840"/>
                </a:cubicBezTo>
                <a:cubicBezTo>
                  <a:pt x="771770" y="235473"/>
                  <a:pt x="749745" y="238149"/>
                  <a:pt x="729635" y="233680"/>
                </a:cubicBezTo>
                <a:cubicBezTo>
                  <a:pt x="719180" y="231357"/>
                  <a:pt x="709315" y="226907"/>
                  <a:pt x="699155" y="223520"/>
                </a:cubicBezTo>
                <a:lnTo>
                  <a:pt x="160675" y="233680"/>
                </a:lnTo>
                <a:cubicBezTo>
                  <a:pt x="109762" y="233680"/>
                  <a:pt x="50135" y="252500"/>
                  <a:pt x="8275" y="223520"/>
                </a:cubicBezTo>
                <a:cubicBezTo>
                  <a:pt x="-14687" y="207624"/>
                  <a:pt x="16106" y="167219"/>
                  <a:pt x="28595" y="142240"/>
                </a:cubicBezTo>
                <a:cubicBezTo>
                  <a:pt x="38618" y="122193"/>
                  <a:pt x="83908" y="115712"/>
                  <a:pt x="99715" y="111760"/>
                </a:cubicBezTo>
                <a:cubicBezTo>
                  <a:pt x="109875" y="104987"/>
                  <a:pt x="122378" y="100821"/>
                  <a:pt x="130195" y="91440"/>
                </a:cubicBezTo>
                <a:cubicBezTo>
                  <a:pt x="166586" y="47771"/>
                  <a:pt x="143742" y="22013"/>
                  <a:pt x="160675" y="20320"/>
                </a:cubicBezTo>
                <a:close/>
              </a:path>
            </a:pathLst>
          </a:custGeom>
          <a:solidFill>
            <a:srgbClr val="CC0099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2147C623-4D75-BCE8-AE79-28CC7E1EE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5285143"/>
            <a:ext cx="476250" cy="59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793FFAF-5521-F877-EFE8-2D65EA842230}"/>
              </a:ext>
            </a:extLst>
          </p:cNvPr>
          <p:cNvSpPr txBox="1"/>
          <p:nvPr/>
        </p:nvSpPr>
        <p:spPr>
          <a:xfrm>
            <a:off x="3860700" y="2010411"/>
            <a:ext cx="374781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1600" dirty="0" err="1">
                <a:solidFill>
                  <a:srgbClr val="000000"/>
                </a:solidFill>
                <a:latin typeface="+mj-lt"/>
              </a:rPr>
              <a:t>For</a:t>
            </a:r>
            <a:r>
              <a:rPr lang="hu-HU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+mj-lt"/>
              </a:rPr>
              <a:t>long</a:t>
            </a:r>
            <a:r>
              <a:rPr lang="hu-HU" sz="16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hu-HU" sz="1600" dirty="0" err="1">
                <a:solidFill>
                  <a:srgbClr val="000000"/>
                </a:solidFill>
                <a:latin typeface="+mj-lt"/>
              </a:rPr>
              <a:t>Aristotle</a:t>
            </a:r>
            <a:r>
              <a:rPr lang="hu-HU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hu-HU" sz="1600" b="1" dirty="0">
                <a:solidFill>
                  <a:srgbClr val="000000"/>
                </a:solidFill>
                <a:latin typeface="+mj-lt"/>
              </a:rPr>
              <a:t>BIBLE</a:t>
            </a:r>
            <a:r>
              <a:rPr lang="hu-HU" sz="1600" dirty="0">
                <a:solidFill>
                  <a:srgbClr val="000000"/>
                </a:solidFill>
                <a:latin typeface="+mj-lt"/>
              </a:rPr>
              <a:t>) </a:t>
            </a:r>
            <a:r>
              <a:rPr lang="hu-HU" sz="1600" dirty="0" err="1">
                <a:solidFill>
                  <a:srgbClr val="000000"/>
                </a:solidFill>
                <a:latin typeface="+mj-lt"/>
              </a:rPr>
              <a:t>well-known</a:t>
            </a:r>
            <a:endParaRPr lang="hu-HU" altLang="hu-HU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9" grpId="0" animBg="1"/>
      <p:bldP spid="13" grpId="0"/>
      <p:bldP spid="15" grpId="0"/>
      <p:bldP spid="17" grpId="0"/>
      <p:bldP spid="20" grpId="0"/>
      <p:bldP spid="21" grpId="0"/>
      <p:bldP spid="23" grpId="0"/>
      <p:bldP spid="6" grpId="0"/>
      <p:bldP spid="11" grpId="0"/>
      <p:bldP spid="24" grpId="0" animBg="1"/>
      <p:bldP spid="26" grpId="0" animBg="1"/>
      <p:bldP spid="7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C5B17CC2-E632-5043-63A4-D71C7FB5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3975"/>
            <a:ext cx="4010025" cy="149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8196" name="Dia számának helye 6">
            <a:extLst>
              <a:ext uri="{FF2B5EF4-FFF2-40B4-BE49-F238E27FC236}">
                <a16:creationId xmlns:a16="http://schemas.microsoft.com/office/drawing/2014/main" id="{D9A64523-3714-F181-BD10-4CC8F10A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8" y="6318250"/>
            <a:ext cx="59055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5900E7-5035-481B-B32A-AE371352ADC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sp>
        <p:nvSpPr>
          <p:cNvPr id="8197" name="Téglalap 3">
            <a:extLst>
              <a:ext uri="{FF2B5EF4-FFF2-40B4-BE49-F238E27FC236}">
                <a16:creationId xmlns:a16="http://schemas.microsoft.com/office/drawing/2014/main" id="{2F1F9A10-F5A4-DA8A-D1EC-32DB7579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3" y="-23813"/>
            <a:ext cx="187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4.4.5 Karl Marx</a:t>
            </a:r>
          </a:p>
        </p:txBody>
      </p:sp>
      <p:pic>
        <p:nvPicPr>
          <p:cNvPr id="39" name="Kép 2">
            <a:extLst>
              <a:ext uri="{FF2B5EF4-FFF2-40B4-BE49-F238E27FC236}">
                <a16:creationId xmlns:a16="http://schemas.microsoft.com/office/drawing/2014/main" id="{26A042AF-9F98-595E-B00A-0E28DF08D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863" y="30163"/>
            <a:ext cx="116998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Kép 6">
            <a:extLst>
              <a:ext uri="{FF2B5EF4-FFF2-40B4-BE49-F238E27FC236}">
                <a16:creationId xmlns:a16="http://schemas.microsoft.com/office/drawing/2014/main" id="{44A79B14-9AEA-3AA3-0DD0-EFB56E963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69888"/>
            <a:ext cx="935037" cy="118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Kép 18">
            <a:extLst>
              <a:ext uri="{FF2B5EF4-FFF2-40B4-BE49-F238E27FC236}">
                <a16:creationId xmlns:a16="http://schemas.microsoft.com/office/drawing/2014/main" id="{C8926AE2-7944-A78F-D3D3-602F9A99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531813"/>
            <a:ext cx="17970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églalap 9">
            <a:extLst>
              <a:ext uri="{FF2B5EF4-FFF2-40B4-BE49-F238E27FC236}">
                <a16:creationId xmlns:a16="http://schemas.microsoft.com/office/drawing/2014/main" id="{3B08BC17-5E59-4C06-187C-DDF69F92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903288"/>
            <a:ext cx="6618288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hu-HU" altLang="hu-HU" sz="1400" dirty="0" err="1">
                <a:cs typeface="Arial" panose="020B0604020202020204" pitchFamily="34" charset="0"/>
              </a:rPr>
              <a:t>beause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value</a:t>
            </a:r>
            <a:r>
              <a:rPr lang="hu-HU" altLang="hu-HU" sz="1400" dirty="0">
                <a:cs typeface="Arial" panose="020B0604020202020204" pitchFamily="34" charset="0"/>
              </a:rPr>
              <a:t> is </a:t>
            </a:r>
            <a:r>
              <a:rPr lang="hu-HU" altLang="hu-HU" sz="1400" dirty="0" err="1">
                <a:cs typeface="Arial" panose="020B0604020202020204" pitchFamily="34" charset="0"/>
              </a:rPr>
              <a:t>created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by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labour</a:t>
            </a:r>
            <a:r>
              <a:rPr lang="hu-HU" altLang="hu-HU" sz="1400" dirty="0">
                <a:cs typeface="Arial" panose="020B0604020202020204" pitchFamily="34" charset="0"/>
              </a:rPr>
              <a:t> and </a:t>
            </a:r>
            <a:r>
              <a:rPr lang="hu-HU" altLang="hu-HU" sz="1400" dirty="0" err="1">
                <a:cs typeface="Arial" panose="020B0604020202020204" pitchFamily="34" charset="0"/>
              </a:rPr>
              <a:t>the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capitalist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does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not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work</a:t>
            </a:r>
            <a:r>
              <a:rPr lang="hu-HU" altLang="hu-HU" sz="1400" dirty="0">
                <a:cs typeface="Arial" panose="020B0604020202020204" pitchFamily="34" charset="0"/>
              </a:rPr>
              <a:t> (</a:t>
            </a:r>
            <a:r>
              <a:rPr lang="hu-HU" altLang="hu-HU" sz="1400" dirty="0" err="1">
                <a:cs typeface="Arial" panose="020B0604020202020204" pitchFamily="34" charset="0"/>
              </a:rPr>
              <a:t>at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least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not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as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much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as</a:t>
            </a:r>
            <a:r>
              <a:rPr lang="hu-HU" altLang="hu-HU" sz="1400" dirty="0">
                <a:cs typeface="Arial" panose="020B0604020202020204" pitchFamily="34" charset="0"/>
              </a:rPr>
              <a:t> he </a:t>
            </a:r>
            <a:r>
              <a:rPr lang="hu-HU" altLang="hu-HU" sz="1400" dirty="0" err="1">
                <a:cs typeface="Arial" panose="020B0604020202020204" pitchFamily="34" charset="0"/>
              </a:rPr>
              <a:t>gets</a:t>
            </a:r>
            <a:r>
              <a:rPr lang="hu-HU" altLang="hu-HU" sz="1400" dirty="0">
                <a:cs typeface="Arial" panose="020B0604020202020204" pitchFamily="34" charset="0"/>
              </a:rPr>
              <a:t>)</a:t>
            </a:r>
            <a:endParaRPr lang="hu-HU" altLang="hu-HU" sz="1600" dirty="0">
              <a:cs typeface="Arial" panose="020B0604020202020204" pitchFamily="34" charset="0"/>
            </a:endParaRPr>
          </a:p>
        </p:txBody>
      </p:sp>
      <p:sp>
        <p:nvSpPr>
          <p:cNvPr id="45" name="Téglalap 13">
            <a:extLst>
              <a:ext uri="{FF2B5EF4-FFF2-40B4-BE49-F238E27FC236}">
                <a16:creationId xmlns:a16="http://schemas.microsoft.com/office/drawing/2014/main" id="{1F9A0A7A-9C72-1542-E97C-1BA41C97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1" y="4788441"/>
            <a:ext cx="28543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 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capitalist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wants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again and again</a:t>
            </a:r>
            <a:endParaRPr lang="hu-HU" altLang="hu-HU" sz="1600" i="1" dirty="0">
              <a:latin typeface="Calibri" panose="020F0502020204030204" pitchFamily="34" charset="0"/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4611B76B-4A27-69B2-81A2-E28F868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" y="1670050"/>
            <a:ext cx="11209655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hu-HU" sz="1600" b="1" dirty="0">
                <a:latin typeface="+mj-lt"/>
              </a:rPr>
              <a:t>This proposition should be supported by economic theory.</a:t>
            </a:r>
            <a:r>
              <a:rPr lang="hu-HU" altLang="hu-HU" sz="1600" b="1" dirty="0">
                <a:latin typeface="+mj-lt"/>
              </a:rPr>
              <a:t> </a:t>
            </a:r>
            <a:r>
              <a:rPr lang="hu-HU" altLang="hu-HU" sz="1600" dirty="0">
                <a:latin typeface="+mj-lt"/>
              </a:rPr>
              <a:t>(</a:t>
            </a:r>
            <a:r>
              <a:rPr lang="hu-HU" altLang="hu-HU" sz="1600" dirty="0" err="1"/>
              <a:t>Das</a:t>
            </a:r>
            <a:r>
              <a:rPr lang="hu-HU" altLang="hu-HU" sz="1600" dirty="0"/>
              <a:t> Capital, A tőke (1867)</a:t>
            </a:r>
            <a:r>
              <a:rPr lang="hu-HU" altLang="hu-HU" sz="1600" b="1" dirty="0"/>
              <a:t>:</a:t>
            </a:r>
            <a:endParaRPr lang="hu-HU" altLang="hu-HU" sz="1600" b="1" dirty="0">
              <a:latin typeface="+mj-lt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hu-HU" altLang="hu-HU" sz="1600" dirty="0" err="1"/>
              <a:t>Systemic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characteristics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capitalism</a:t>
            </a:r>
            <a:r>
              <a:rPr lang="hu-HU" altLang="hu-HU" sz="1600" dirty="0"/>
              <a:t> (market </a:t>
            </a:r>
            <a:r>
              <a:rPr lang="hu-HU" altLang="hu-HU" sz="1600" dirty="0" err="1"/>
              <a:t>economy</a:t>
            </a:r>
            <a:r>
              <a:rPr lang="hu-HU" altLang="hu-HU" sz="1600" dirty="0"/>
              <a:t>):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>
                <a:highlight>
                  <a:srgbClr val="CCFFFF"/>
                </a:highlight>
                <a:latin typeface="+mj-lt"/>
              </a:rPr>
              <a:t>1/ </a:t>
            </a:r>
            <a:r>
              <a:rPr lang="hu-HU" altLang="hu-HU" sz="1600" b="1" dirty="0" err="1">
                <a:highlight>
                  <a:srgbClr val="CCFFFF"/>
                </a:highlight>
                <a:latin typeface="+mj-lt"/>
              </a:rPr>
              <a:t>Redistribution</a:t>
            </a:r>
            <a:r>
              <a:rPr lang="hu-HU" altLang="hu-HU" sz="1600" b="1" dirty="0">
                <a:highlight>
                  <a:srgbClr val="CCFFFF"/>
                </a:highlight>
                <a:latin typeface="+mj-lt"/>
              </a:rPr>
              <a:t> of </a:t>
            </a:r>
            <a:r>
              <a:rPr lang="hu-HU" altLang="hu-HU" sz="1600" b="1" dirty="0" err="1">
                <a:highlight>
                  <a:srgbClr val="CCFFFF"/>
                </a:highlight>
                <a:latin typeface="+mj-lt"/>
              </a:rPr>
              <a:t>wealth</a:t>
            </a:r>
            <a:r>
              <a:rPr lang="hu-HU" altLang="hu-HU" sz="1600" b="1" dirty="0">
                <a:highlight>
                  <a:srgbClr val="CCFFFF"/>
                </a:highlight>
                <a:latin typeface="+mj-lt"/>
              </a:rPr>
              <a:t>: </a:t>
            </a:r>
            <a:r>
              <a:rPr lang="hu-HU" altLang="hu-HU" sz="1600" dirty="0">
                <a:highlight>
                  <a:srgbClr val="CCFFFF"/>
                </a:highlight>
              </a:rPr>
              <a:t>HOW </a:t>
            </a:r>
            <a:r>
              <a:rPr lang="hu-HU" altLang="hu-HU" sz="1600" dirty="0" err="1">
                <a:highlight>
                  <a:srgbClr val="CCFFFF"/>
                </a:highlight>
              </a:rPr>
              <a:t>exploitation</a:t>
            </a:r>
            <a:r>
              <a:rPr lang="hu-HU" altLang="hu-HU" sz="1600" dirty="0">
                <a:highlight>
                  <a:srgbClr val="CCFFFF"/>
                </a:highlight>
              </a:rPr>
              <a:t> is </a:t>
            </a:r>
            <a:r>
              <a:rPr lang="hu-HU" altLang="hu-HU" sz="1600" dirty="0" err="1">
                <a:highlight>
                  <a:srgbClr val="CCFFFF"/>
                </a:highlight>
              </a:rPr>
              <a:t>possible</a:t>
            </a:r>
            <a:r>
              <a:rPr lang="hu-HU" altLang="hu-HU" sz="1600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if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the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orthodox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theory’s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proposition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that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always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equal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values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are</a:t>
            </a:r>
            <a:r>
              <a:rPr lang="hu-HU" altLang="hu-HU" sz="1600" i="1" dirty="0">
                <a:highlight>
                  <a:srgbClr val="CCFFFF"/>
                </a:highlight>
              </a:rPr>
              <a:t> </a:t>
            </a:r>
            <a:r>
              <a:rPr lang="hu-HU" altLang="hu-HU" sz="1600" i="1" dirty="0" err="1">
                <a:highlight>
                  <a:srgbClr val="CCFFFF"/>
                </a:highlight>
              </a:rPr>
              <a:t>exchanged</a:t>
            </a:r>
            <a:r>
              <a:rPr lang="hu-HU" altLang="hu-HU" sz="1600" i="1" dirty="0">
                <a:highlight>
                  <a:srgbClr val="CCFFFF"/>
                </a:highlight>
              </a:rPr>
              <a:t> is </a:t>
            </a:r>
            <a:r>
              <a:rPr lang="hu-HU" altLang="hu-HU" sz="1600" i="1" dirty="0" err="1">
                <a:highlight>
                  <a:srgbClr val="CCFFFF"/>
                </a:highlight>
              </a:rPr>
              <a:t>true</a:t>
            </a:r>
            <a:r>
              <a:rPr lang="hu-HU" altLang="hu-HU" sz="1600" dirty="0">
                <a:highlight>
                  <a:srgbClr val="CCFFFF"/>
                </a:highlight>
              </a:rPr>
              <a:t>?</a:t>
            </a:r>
            <a:endParaRPr lang="hu-HU" altLang="hu-HU" sz="1600" dirty="0">
              <a:highlight>
                <a:srgbClr val="CCFFFF"/>
              </a:highlight>
              <a:latin typeface="+mj-lt"/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C76F7550-D59F-259B-7D10-9C7CDC48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68" y="3282453"/>
            <a:ext cx="105872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b="1" dirty="0">
                <a:latin typeface="Calibri" panose="020F0502020204030204" pitchFamily="34" charset="0"/>
              </a:rPr>
              <a:t>2. LABOUT FORCE is like </a:t>
            </a:r>
            <a:r>
              <a:rPr lang="hu-HU" altLang="hu-HU" sz="1600" b="1" dirty="0" err="1">
                <a:latin typeface="Calibri" panose="020F0502020204030204" pitchFamily="34" charset="0"/>
              </a:rPr>
              <a:t>grain</a:t>
            </a:r>
            <a:endParaRPr lang="hu-HU" altLang="hu-HU" sz="1600" b="1" dirty="0">
              <a:latin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dirty="0">
                <a:latin typeface="Calibri" panose="020F0502020204030204" pitchFamily="34" charset="0"/>
              </a:rPr>
              <a:t>3. </a:t>
            </a:r>
            <a:r>
              <a:rPr lang="en-US" altLang="hu-HU" sz="1600" dirty="0">
                <a:latin typeface="Calibri" panose="020F0502020204030204" pitchFamily="34" charset="0"/>
              </a:rPr>
              <a:t>The worker is forced to sell his </a:t>
            </a:r>
            <a:r>
              <a:rPr lang="en-US" altLang="hu-HU" sz="1600" dirty="0" err="1">
                <a:latin typeface="Calibri" panose="020F0502020204030204" pitchFamily="34" charset="0"/>
              </a:rPr>
              <a:t>labour</a:t>
            </a:r>
            <a:r>
              <a:rPr lang="en-US" altLang="hu-HU" sz="1600" dirty="0">
                <a:latin typeface="Calibri" panose="020F0502020204030204" pitchFamily="34" charset="0"/>
              </a:rPr>
              <a:t> because he cannot wait, and he cannot sell his </a:t>
            </a:r>
            <a:r>
              <a:rPr lang="en-US" altLang="hu-HU" sz="1600" dirty="0" err="1">
                <a:latin typeface="Calibri" panose="020F0502020204030204" pitchFamily="34" charset="0"/>
              </a:rPr>
              <a:t>labour</a:t>
            </a:r>
            <a:r>
              <a:rPr lang="en-US" altLang="hu-HU" sz="1600" dirty="0">
                <a:latin typeface="Calibri" panose="020F0502020204030204" pitchFamily="34" charset="0"/>
              </a:rPr>
              <a:t> directly (in the form of the product of his </a:t>
            </a:r>
            <a:r>
              <a:rPr lang="en-US" altLang="hu-HU" sz="1600" dirty="0" err="1">
                <a:latin typeface="Calibri" panose="020F0502020204030204" pitchFamily="34" charset="0"/>
              </a:rPr>
              <a:t>labour</a:t>
            </a:r>
            <a:r>
              <a:rPr lang="en-US" altLang="hu-HU" sz="1600" dirty="0">
                <a:latin typeface="Calibri" panose="020F0502020204030204" pitchFamily="34" charset="0"/>
              </a:rPr>
              <a:t>) because he has no means of production.</a:t>
            </a:r>
            <a:endParaRPr lang="hu-HU" altLang="hu-HU" sz="1400" dirty="0">
              <a:latin typeface="Calibri" panose="020F0502020204030204" pitchFamily="34" charset="0"/>
            </a:endParaRPr>
          </a:p>
        </p:txBody>
      </p:sp>
      <p:sp>
        <p:nvSpPr>
          <p:cNvPr id="53" name="Téglalap 27">
            <a:extLst>
              <a:ext uri="{FF2B5EF4-FFF2-40B4-BE49-F238E27FC236}">
                <a16:creationId xmlns:a16="http://schemas.microsoft.com/office/drawing/2014/main" id="{1B7318D1-E27E-E4E4-C39F-C9BAA665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8" y="2708920"/>
            <a:ext cx="7466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AutoNum type="arabicPeriod"/>
            </a:pPr>
            <a:r>
              <a:rPr lang="hu-HU" altLang="hu-HU" sz="1400" dirty="0"/>
              <a:t>Must </a:t>
            </a:r>
            <a:r>
              <a:rPr lang="hu-HU" altLang="hu-HU" sz="1400" dirty="0" err="1"/>
              <a:t>measure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how</a:t>
            </a:r>
            <a:r>
              <a:rPr lang="hu-HU" altLang="hu-HU" sz="1400" dirty="0"/>
              <a:t> </a:t>
            </a:r>
            <a:r>
              <a:rPr lang="hu-HU" altLang="hu-HU" sz="1400" dirty="0" err="1"/>
              <a:t>much</a:t>
            </a:r>
            <a:r>
              <a:rPr lang="hu-HU" altLang="hu-HU" sz="1400" dirty="0"/>
              <a:t> </a:t>
            </a:r>
            <a:r>
              <a:rPr lang="hu-HU" altLang="hu-HU" sz="1400" dirty="0" err="1"/>
              <a:t>one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contributes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to</a:t>
            </a:r>
            <a:r>
              <a:rPr lang="hu-HU" altLang="hu-HU" sz="1400" dirty="0"/>
              <a:t> and </a:t>
            </a:r>
            <a:r>
              <a:rPr lang="hu-HU" altLang="hu-HU" sz="1400" dirty="0" err="1"/>
              <a:t>appropriates</a:t>
            </a:r>
            <a:r>
              <a:rPr lang="hu-HU" altLang="hu-HU" sz="1400" dirty="0"/>
              <a:t> </a:t>
            </a:r>
            <a:r>
              <a:rPr lang="hu-HU" altLang="hu-HU" sz="1400" dirty="0" err="1"/>
              <a:t>from</a:t>
            </a:r>
            <a:r>
              <a:rPr lang="hu-HU" altLang="hu-HU" sz="1400" dirty="0"/>
              <a:t> </a:t>
            </a:r>
            <a:r>
              <a:rPr lang="hu-HU" altLang="hu-HU" sz="1400" dirty="0" err="1"/>
              <a:t>social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wealth</a:t>
            </a:r>
            <a:endParaRPr lang="hu-HU" altLang="hu-HU" sz="1400" b="1" i="1" dirty="0"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5476F49-E8D3-BEAE-2C2D-5BF3566D3429}"/>
              </a:ext>
            </a:extLst>
          </p:cNvPr>
          <p:cNvSpPr txBox="1"/>
          <p:nvPr/>
        </p:nvSpPr>
        <p:spPr>
          <a:xfrm>
            <a:off x="1127125" y="385763"/>
            <a:ext cx="62404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u-HU" altLang="hu-HU" sz="1400" dirty="0">
                <a:solidFill>
                  <a:srgbClr val="0000FF"/>
                </a:solidFill>
              </a:rPr>
              <a:t>A priori</a:t>
            </a:r>
            <a:r>
              <a:rPr lang="hu-HU" altLang="hu-HU" sz="1400" dirty="0"/>
              <a:t> s</a:t>
            </a:r>
            <a:r>
              <a:rPr lang="en-US" altLang="hu-HU" sz="1400" dirty="0"/>
              <a:t>tarting point: there is exploitation in the liberal socio-economic system, just as there was in feudalism.</a:t>
            </a:r>
            <a:endParaRPr lang="hu-HU" altLang="hu-HU" sz="1400" dirty="0">
              <a:latin typeface="+mj-lt"/>
            </a:endParaRPr>
          </a:p>
        </p:txBody>
      </p:sp>
      <p:sp>
        <p:nvSpPr>
          <p:cNvPr id="13" name="Téglalap 14">
            <a:extLst>
              <a:ext uri="{FF2B5EF4-FFF2-40B4-BE49-F238E27FC236}">
                <a16:creationId xmlns:a16="http://schemas.microsoft.com/office/drawing/2014/main" id="{5D9FA09A-C512-3925-51C3-755367BE7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2" y="4690591"/>
            <a:ext cx="43281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i="1" dirty="0">
                <a:latin typeface="Calibri" panose="020F0502020204030204" pitchFamily="34" charset="0"/>
              </a:rPr>
              <a:t>In </a:t>
            </a:r>
            <a:r>
              <a:rPr lang="hu-HU" altLang="hu-HU" sz="1400" i="1" dirty="0" err="1">
                <a:latin typeface="Calibri" panose="020F0502020204030204" pitchFamily="34" charset="0"/>
              </a:rPr>
              <a:t>Lenin’s</a:t>
            </a:r>
            <a:r>
              <a:rPr lang="hu-HU" altLang="hu-HU" sz="1400" i="1" dirty="0">
                <a:latin typeface="Calibri" panose="020F0502020204030204" pitchFamily="34" charset="0"/>
              </a:rPr>
              <a:t> </a:t>
            </a:r>
            <a:r>
              <a:rPr lang="hu-HU" altLang="hu-HU" sz="1400" i="1" dirty="0" err="1">
                <a:latin typeface="Calibri" panose="020F0502020204030204" pitchFamily="34" charset="0"/>
              </a:rPr>
              <a:t>terms</a:t>
            </a:r>
            <a:r>
              <a:rPr lang="hu-HU" altLang="hu-HU" sz="1400" i="1" dirty="0">
                <a:latin typeface="Calibri" panose="020F0502020204030204" pitchFamily="34" charset="0"/>
              </a:rPr>
              <a:t>: </a:t>
            </a:r>
            <a:r>
              <a:rPr lang="hu-HU" altLang="hu-HU" sz="1400" dirty="0" err="1">
                <a:latin typeface="Calibri" panose="020F0502020204030204" pitchFamily="34" charset="0"/>
              </a:rPr>
              <a:t>imperialism</a:t>
            </a:r>
            <a:endParaRPr lang="hu-HU" altLang="hu-HU" sz="1400" dirty="0"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i="1" dirty="0">
                <a:latin typeface="Calibri" panose="020F0502020204030204" pitchFamily="34" charset="0"/>
              </a:rPr>
              <a:t>In  modern </a:t>
            </a:r>
            <a:r>
              <a:rPr lang="hu-HU" altLang="hu-HU" sz="1400" i="1" dirty="0" err="1">
                <a:latin typeface="Calibri" panose="020F0502020204030204" pitchFamily="34" charset="0"/>
              </a:rPr>
              <a:t>terms</a:t>
            </a:r>
            <a:r>
              <a:rPr lang="hu-HU" altLang="hu-HU" sz="1400" i="1" dirty="0">
                <a:latin typeface="Calibri" panose="020F0502020204030204" pitchFamily="34" charset="0"/>
              </a:rPr>
              <a:t>: </a:t>
            </a:r>
            <a:r>
              <a:rPr lang="hu-HU" altLang="hu-HU" sz="1400" dirty="0" err="1">
                <a:latin typeface="Calibri" panose="020F0502020204030204" pitchFamily="34" charset="0"/>
              </a:rPr>
              <a:t>growth</a:t>
            </a:r>
            <a:r>
              <a:rPr lang="hu-HU" altLang="hu-HU" sz="1400" dirty="0">
                <a:latin typeface="Calibri" panose="020F0502020204030204" pitchFamily="34" charset="0"/>
              </a:rPr>
              <a:t> </a:t>
            </a:r>
            <a:r>
              <a:rPr lang="hu-HU" altLang="hu-HU" sz="1400" dirty="0" err="1">
                <a:latin typeface="Calibri" panose="020F0502020204030204" pitchFamily="34" charset="0"/>
              </a:rPr>
              <a:t>imperative</a:t>
            </a:r>
            <a:endParaRPr lang="hu-HU" altLang="hu-HU" sz="1400" dirty="0">
              <a:latin typeface="Calibri" panose="020F050202020403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latin typeface="Calibri" panose="020F0502020204030204" pitchFamily="34" charset="0"/>
              </a:rPr>
              <a:t> → </a:t>
            </a:r>
            <a:r>
              <a:rPr lang="hu-HU" altLang="hu-HU" sz="1400" dirty="0" err="1">
                <a:latin typeface="Calibri" panose="020F0502020204030204" pitchFamily="34" charset="0"/>
              </a:rPr>
              <a:t>globalization</a:t>
            </a:r>
            <a:r>
              <a:rPr lang="hu-HU" altLang="hu-HU" sz="1400" dirty="0">
                <a:latin typeface="Calibri" panose="020F0502020204030204" pitchFamily="34" charset="0"/>
              </a:rPr>
              <a:t> and ”</a:t>
            </a:r>
            <a:r>
              <a:rPr lang="hu-HU" altLang="hu-HU" sz="1400" dirty="0" err="1">
                <a:latin typeface="Calibri" panose="020F0502020204030204" pitchFamily="34" charset="0"/>
              </a:rPr>
              <a:t>democraty</a:t>
            </a:r>
            <a:r>
              <a:rPr lang="hu-HU" altLang="hu-HU" sz="1400" dirty="0">
                <a:latin typeface="Calibri" panose="020F0502020204030204" pitchFamily="34" charset="0"/>
              </a:rPr>
              <a:t>” export</a:t>
            </a:r>
          </a:p>
        </p:txBody>
      </p:sp>
      <p:sp>
        <p:nvSpPr>
          <p:cNvPr id="2" name="Nyíl: balra-jobbra mutató 1">
            <a:extLst>
              <a:ext uri="{FF2B5EF4-FFF2-40B4-BE49-F238E27FC236}">
                <a16:creationId xmlns:a16="http://schemas.microsoft.com/office/drawing/2014/main" id="{A3B30E42-0A1C-6E1F-DF19-42793D3683C5}"/>
              </a:ext>
            </a:extLst>
          </p:cNvPr>
          <p:cNvSpPr/>
          <p:nvPr/>
        </p:nvSpPr>
        <p:spPr>
          <a:xfrm rot="486085">
            <a:off x="9364573" y="2730613"/>
            <a:ext cx="320675" cy="18097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AAE28C5-566B-C0E7-9498-96DBE2AE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416" y="2658815"/>
            <a:ext cx="906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i="1" dirty="0" err="1">
                <a:latin typeface="Calibri" panose="020F0502020204030204" pitchFamily="34" charset="0"/>
              </a:rPr>
              <a:t>Gesell</a:t>
            </a:r>
            <a:r>
              <a:rPr lang="hu-HU" altLang="hu-HU" sz="1600" b="1" i="1" dirty="0">
                <a:latin typeface="Calibri" panose="020F0502020204030204" pitchFamily="34" charset="0"/>
              </a:rPr>
              <a:t>!</a:t>
            </a:r>
          </a:p>
        </p:txBody>
      </p:sp>
      <p:sp>
        <p:nvSpPr>
          <p:cNvPr id="14" name="Téglalap 14">
            <a:extLst>
              <a:ext uri="{FF2B5EF4-FFF2-40B4-BE49-F238E27FC236}">
                <a16:creationId xmlns:a16="http://schemas.microsoft.com/office/drawing/2014/main" id="{E04C6BFD-8173-9E50-AD81-91DCEADE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237" y="4890646"/>
            <a:ext cx="13475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khrematistiké</a:t>
            </a:r>
            <a:endParaRPr lang="hu-HU" altLang="hu-H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églalap 27">
            <a:extLst>
              <a:ext uri="{FF2B5EF4-FFF2-40B4-BE49-F238E27FC236}">
                <a16:creationId xmlns:a16="http://schemas.microsoft.com/office/drawing/2014/main" id="{1F153AAD-A288-B607-036E-DDD25E42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924944"/>
            <a:ext cx="5616624" cy="31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The </a:t>
            </a:r>
            <a:r>
              <a:rPr lang="hu-HU" altLang="hu-HU" sz="1400" b="1" dirty="0" err="1"/>
              <a:t>value</a:t>
            </a:r>
            <a:r>
              <a:rPr lang="hu-HU" altLang="hu-HU" sz="1400" b="1" dirty="0"/>
              <a:t> </a:t>
            </a:r>
            <a:r>
              <a:rPr lang="hu-HU" altLang="hu-HU" sz="1400" dirty="0"/>
              <a:t>of </a:t>
            </a:r>
            <a:r>
              <a:rPr lang="hu-HU" altLang="hu-HU" sz="1400" dirty="0" err="1"/>
              <a:t>commodities</a:t>
            </a:r>
            <a:r>
              <a:rPr lang="hu-HU" altLang="hu-HU" sz="1400" dirty="0"/>
              <a:t> = </a:t>
            </a:r>
            <a:r>
              <a:rPr lang="hu-HU" altLang="hu-HU" sz="1400" b="1" dirty="0" err="1"/>
              <a:t>labour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socially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needed</a:t>
            </a:r>
            <a:r>
              <a:rPr lang="hu-HU" altLang="hu-HU" sz="1400" dirty="0"/>
              <a:t> (</a:t>
            </a:r>
            <a:r>
              <a:rPr lang="hu-HU" altLang="hu-HU" sz="1400" dirty="0" err="1"/>
              <a:t>to</a:t>
            </a:r>
            <a:r>
              <a:rPr lang="hu-HU" altLang="hu-HU" sz="1400" dirty="0"/>
              <a:t> </a:t>
            </a:r>
            <a:r>
              <a:rPr lang="hu-HU" altLang="hu-HU" sz="1400" dirty="0" err="1"/>
              <a:t>produce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it</a:t>
            </a:r>
            <a:r>
              <a:rPr lang="hu-HU" altLang="hu-HU" sz="1400" dirty="0"/>
              <a:t>).</a:t>
            </a:r>
            <a:endParaRPr lang="hu-HU" altLang="hu-HU" sz="1400" b="1" dirty="0">
              <a:cs typeface="Arial" panose="020B0604020202020204" pitchFamily="34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6D64AB5-29FD-2772-30FD-7893D7126938}"/>
              </a:ext>
            </a:extLst>
          </p:cNvPr>
          <p:cNvSpPr txBox="1"/>
          <p:nvPr/>
        </p:nvSpPr>
        <p:spPr>
          <a:xfrm>
            <a:off x="120332" y="4149080"/>
            <a:ext cx="525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altLang="hu-HU" sz="1600" b="1" dirty="0">
                <a:highlight>
                  <a:srgbClr val="CCFFFF"/>
                </a:highlight>
                <a:latin typeface="+mn-lt"/>
              </a:rPr>
              <a:t>2/</a:t>
            </a:r>
            <a:r>
              <a:rPr lang="hu-HU" altLang="hu-HU" sz="1600" dirty="0">
                <a:highlight>
                  <a:srgbClr val="CCFFFF"/>
                </a:highlight>
                <a:latin typeface="+mn-lt"/>
              </a:rPr>
              <a:t> </a:t>
            </a:r>
            <a:r>
              <a:rPr lang="hu-HU" altLang="hu-HU" sz="1600" b="1" dirty="0" err="1">
                <a:highlight>
                  <a:srgbClr val="CCFFFF"/>
                </a:highlight>
                <a:latin typeface="+mn-lt"/>
              </a:rPr>
              <a:t>growth</a:t>
            </a:r>
            <a:r>
              <a:rPr lang="hu-HU" altLang="hu-HU" sz="1600" b="1" dirty="0">
                <a:highlight>
                  <a:srgbClr val="CCFFFF"/>
                </a:highlight>
                <a:latin typeface="+mn-lt"/>
              </a:rPr>
              <a:t> and </a:t>
            </a:r>
            <a:r>
              <a:rPr lang="hu-HU" altLang="hu-HU" sz="1600" b="1" dirty="0" err="1">
                <a:highlight>
                  <a:srgbClr val="CCFFFF"/>
                </a:highlight>
                <a:latin typeface="+mn-lt"/>
              </a:rPr>
              <a:t>decreasing</a:t>
            </a:r>
            <a:r>
              <a:rPr lang="hu-HU" altLang="hu-HU" sz="1600" b="1" dirty="0">
                <a:highlight>
                  <a:srgbClr val="CCFFFF"/>
                </a:highlight>
                <a:latin typeface="+mn-lt"/>
              </a:rPr>
              <a:t> </a:t>
            </a:r>
            <a:r>
              <a:rPr lang="hu-HU" altLang="hu-HU" sz="1600" b="1" dirty="0" err="1">
                <a:highlight>
                  <a:srgbClr val="CCFFFF"/>
                </a:highlight>
                <a:latin typeface="+mn-lt"/>
              </a:rPr>
              <a:t>tendency</a:t>
            </a:r>
            <a:r>
              <a:rPr lang="hu-HU" altLang="hu-HU" sz="1600" b="1" dirty="0">
                <a:highlight>
                  <a:srgbClr val="CCFFFF"/>
                </a:highlight>
                <a:latin typeface="+mn-lt"/>
              </a:rPr>
              <a:t> of </a:t>
            </a:r>
            <a:r>
              <a:rPr lang="hu-HU" altLang="hu-HU" sz="1600" b="1" dirty="0" err="1">
                <a:highlight>
                  <a:srgbClr val="CCFFFF"/>
                </a:highlight>
                <a:latin typeface="+mn-lt"/>
              </a:rPr>
              <a:t>the</a:t>
            </a:r>
            <a:r>
              <a:rPr lang="hu-HU" altLang="hu-HU" sz="1600" b="1" dirty="0">
                <a:highlight>
                  <a:srgbClr val="CCFFFF"/>
                </a:highlight>
                <a:latin typeface="+mn-lt"/>
              </a:rPr>
              <a:t> profit </a:t>
            </a:r>
            <a:r>
              <a:rPr lang="hu-HU" altLang="hu-HU" sz="1600" b="1" dirty="0" err="1">
                <a:highlight>
                  <a:srgbClr val="CCFFFF"/>
                </a:highlight>
                <a:latin typeface="+mn-lt"/>
              </a:rPr>
              <a:t>rate</a:t>
            </a:r>
            <a:endParaRPr lang="hu-HU" sz="1600" dirty="0">
              <a:highlight>
                <a:srgbClr val="CCFFFF"/>
              </a:highlight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67125B34-C13A-D7EC-EC62-6DD4197F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204" y="5661248"/>
            <a:ext cx="18364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sz="1600" b="1" dirty="0" err="1">
                <a:latin typeface="Calibri" panose="020F0502020204030204" pitchFamily="34" charset="0"/>
              </a:rPr>
              <a:t>decreasing</a:t>
            </a:r>
            <a:r>
              <a:rPr lang="hu-HU" altLang="hu-HU" sz="1600" b="1" dirty="0"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</a:rPr>
              <a:t>tendency</a:t>
            </a:r>
            <a:r>
              <a:rPr lang="hu-HU" altLang="hu-HU" sz="1600" b="1" dirty="0">
                <a:latin typeface="Calibri" panose="020F0502020204030204" pitchFamily="34" charset="0"/>
              </a:rPr>
              <a:t> of </a:t>
            </a:r>
            <a:r>
              <a:rPr lang="hu-HU" altLang="hu-HU" sz="1600" b="1" dirty="0" err="1">
                <a:latin typeface="Calibri" panose="020F0502020204030204" pitchFamily="34" charset="0"/>
              </a:rPr>
              <a:t>the</a:t>
            </a:r>
            <a:r>
              <a:rPr lang="hu-HU" altLang="hu-HU" sz="1600" b="1" dirty="0">
                <a:latin typeface="Calibri" panose="020F0502020204030204" pitchFamily="34" charset="0"/>
              </a:rPr>
              <a:t> profit </a:t>
            </a:r>
            <a:r>
              <a:rPr lang="hu-HU" altLang="hu-HU" sz="1600" b="1" dirty="0" err="1">
                <a:latin typeface="Calibri" panose="020F0502020204030204" pitchFamily="34" charset="0"/>
              </a:rPr>
              <a:t>rate</a:t>
            </a:r>
            <a:endParaRPr lang="hu-HU" altLang="hu-HU" sz="1600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B7F4D34-2BA4-1CC0-B6AA-5169699E0F2B}"/>
              </a:ext>
            </a:extLst>
          </p:cNvPr>
          <p:cNvCxnSpPr>
            <a:cxnSpLocks/>
          </p:cNvCxnSpPr>
          <p:nvPr/>
        </p:nvCxnSpPr>
        <p:spPr>
          <a:xfrm>
            <a:off x="4273203" y="5048053"/>
            <a:ext cx="2880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FA25AEB-838E-7248-7422-15D4DEDFD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03" y="4797152"/>
            <a:ext cx="26397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sz="1600" b="1" dirty="0" err="1">
                <a:latin typeface="Calibri" panose="020F0502020204030204" pitchFamily="34" charset="0"/>
              </a:rPr>
              <a:t>Amount</a:t>
            </a:r>
            <a:r>
              <a:rPr lang="hu-HU" altLang="hu-HU" sz="1600" b="1" dirty="0">
                <a:latin typeface="Calibri" panose="020F0502020204030204" pitchFamily="34" charset="0"/>
              </a:rPr>
              <a:t> of </a:t>
            </a:r>
            <a:r>
              <a:rPr lang="hu-HU" altLang="hu-HU" sz="1600" b="1" dirty="0" err="1">
                <a:latin typeface="Calibri" panose="020F0502020204030204" pitchFamily="34" charset="0"/>
              </a:rPr>
              <a:t>capital</a:t>
            </a:r>
            <a:r>
              <a:rPr lang="hu-HU" altLang="hu-HU" sz="1600" b="1" dirty="0">
                <a:latin typeface="Calibri" panose="020F0502020204030204" pitchFamily="34" charset="0"/>
              </a:rPr>
              <a:t> is </a:t>
            </a:r>
            <a:r>
              <a:rPr lang="hu-HU" altLang="hu-HU" sz="1600" b="1" dirty="0" err="1">
                <a:latin typeface="Calibri" panose="020F0502020204030204" pitchFamily="34" charset="0"/>
              </a:rPr>
              <a:t>steadily</a:t>
            </a:r>
            <a:r>
              <a:rPr lang="hu-HU" altLang="hu-HU" sz="1600" b="1" dirty="0"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</a:rPr>
              <a:t>increasing</a:t>
            </a:r>
            <a:endParaRPr lang="hu-HU" altLang="hu-HU" sz="1600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0DCE3F0C-0F54-854F-3F11-8D12AE44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2637" y="71438"/>
            <a:ext cx="966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u-HU" altLang="hu-HU" sz="1600" dirty="0" err="1">
                <a:latin typeface="Calibri" panose="020F0502020204030204" pitchFamily="34" charset="0"/>
              </a:rPr>
              <a:t>capitalist</a:t>
            </a:r>
            <a:endParaRPr lang="hu-HU" altLang="hu-HU" sz="1600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67BC7F39-10AE-878B-ADFA-F126206E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1189038"/>
            <a:ext cx="892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u-HU" altLang="hu-HU" sz="1600" dirty="0" err="1">
                <a:latin typeface="Calibri" panose="020F0502020204030204" pitchFamily="34" charset="0"/>
              </a:rPr>
              <a:t>worker</a:t>
            </a:r>
            <a:endParaRPr lang="hu-HU" altLang="hu-H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48D17194-892D-D221-A025-BBBA9AE6E721}"/>
                  </a:ext>
                </a:extLst>
              </p:cNvPr>
              <p:cNvSpPr txBox="1"/>
              <p:nvPr/>
            </p:nvSpPr>
            <p:spPr>
              <a:xfrm>
                <a:off x="4736948" y="5686649"/>
                <a:ext cx="1836420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𝑞𝑢𝑎𝑛𝑡𝑖𝑡𝑦</m:t>
                          </m:r>
                          <m:r>
                            <a:rPr lang="hu-HU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hu-HU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𝐿𝐴𝐵𝑂𝑈𝑅</m:t>
                          </m:r>
                        </m:num>
                        <m:den>
                          <m:r>
                            <a:rPr lang="hu-HU" sz="1400" b="0" i="1" smtClean="0">
                              <a:latin typeface="Cambria Math" panose="02040503050406030204" pitchFamily="18" charset="0"/>
                            </a:rPr>
                            <m:t>𝑞𝑢𝑎𝑛𝑡𝑖𝑡𝑦</m:t>
                          </m:r>
                          <m:r>
                            <a:rPr lang="hu-HU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hu-HU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b="0" i="1" smtClean="0">
                              <a:latin typeface="Cambria Math" panose="02040503050406030204" pitchFamily="18" charset="0"/>
                            </a:rPr>
                            <m:t>𝐶𝐴𝑃𝐼𝑇𝐴𝐿</m:t>
                          </m:r>
                        </m:den>
                      </m:f>
                    </m:oMath>
                  </m:oMathPara>
                </a14:m>
                <a:endParaRPr lang="hu-HU" sz="1400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48D17194-892D-D221-A025-BBBA9AE6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48" y="5686649"/>
                <a:ext cx="1836420" cy="553549"/>
              </a:xfrm>
              <a:prstGeom prst="rect">
                <a:avLst/>
              </a:prstGeom>
              <a:blipFill>
                <a:blip r:embed="rId5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églalap 14">
            <a:extLst>
              <a:ext uri="{FF2B5EF4-FFF2-40B4-BE49-F238E27FC236}">
                <a16:creationId xmlns:a16="http://schemas.microsoft.com/office/drawing/2014/main" id="{54A30609-1E8E-0B87-190D-0168C002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569876"/>
            <a:ext cx="168732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wage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labor</a:t>
            </a:r>
          </a:p>
        </p:txBody>
      </p:sp>
      <p:sp>
        <p:nvSpPr>
          <p:cNvPr id="9" name="Téglalap 13">
            <a:extLst>
              <a:ext uri="{FF2B5EF4-FFF2-40B4-BE49-F238E27FC236}">
                <a16:creationId xmlns:a16="http://schemas.microsoft.com/office/drawing/2014/main" id="{A61F5994-BE46-181C-BB82-526CFA0E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1" y="4462622"/>
            <a:ext cx="2854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Capitalist</a:t>
            </a:r>
            <a:r>
              <a:rPr lang="hu-HU" altLang="hu-H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hu-HU" altLang="hu-H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alt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endParaRPr lang="hu-HU" altLang="hu-HU" sz="1600" i="1" dirty="0">
              <a:latin typeface="Calibri" panose="020F0502020204030204" pitchFamily="34" charset="0"/>
            </a:endParaRPr>
          </a:p>
        </p:txBody>
      </p:sp>
      <p:sp>
        <p:nvSpPr>
          <p:cNvPr id="10" name="Téglalap 14">
            <a:extLst>
              <a:ext uri="{FF2B5EF4-FFF2-40B4-BE49-F238E27FC236}">
                <a16:creationId xmlns:a16="http://schemas.microsoft.com/office/drawing/2014/main" id="{994E65E6-3DA1-2E26-50F1-ABC88126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335" y="5538718"/>
            <a:ext cx="129743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Wage</a:t>
            </a:r>
            <a:r>
              <a:rPr lang="hu-HU" altLang="hu-H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labour</a:t>
            </a:r>
            <a:endParaRPr lang="hu-HU" altLang="hu-H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Jobb oldali kapcsos zárójel 14">
            <a:extLst>
              <a:ext uri="{FF2B5EF4-FFF2-40B4-BE49-F238E27FC236}">
                <a16:creationId xmlns:a16="http://schemas.microsoft.com/office/drawing/2014/main" id="{378F21CD-DC6C-9FD3-2F7A-D7B0A4EEFAC0}"/>
              </a:ext>
            </a:extLst>
          </p:cNvPr>
          <p:cNvSpPr/>
          <p:nvPr/>
        </p:nvSpPr>
        <p:spPr>
          <a:xfrm>
            <a:off x="3895957" y="4877475"/>
            <a:ext cx="255827" cy="10718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D053F103-94A8-9039-F71A-E103F5DCD974}"/>
              </a:ext>
            </a:extLst>
          </p:cNvPr>
          <p:cNvCxnSpPr>
            <a:cxnSpLocks/>
          </p:cNvCxnSpPr>
          <p:nvPr/>
        </p:nvCxnSpPr>
        <p:spPr>
          <a:xfrm>
            <a:off x="4247356" y="5947334"/>
            <a:ext cx="2880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EA5E6E6-F681-7225-67B2-0BCD08A9C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056" y="5805264"/>
            <a:ext cx="3024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u-HU" altLang="hu-HU" sz="1600" b="1" dirty="0">
                <a:latin typeface="Calibri" panose="020F0502020204030204" pitchFamily="34" charset="0"/>
              </a:rPr>
              <a:t>ratio has </a:t>
            </a:r>
            <a:r>
              <a:rPr lang="hu-HU" altLang="hu-HU" sz="1600" b="1" dirty="0" err="1">
                <a:latin typeface="Calibri" panose="020F0502020204030204" pitchFamily="34" charset="0"/>
              </a:rPr>
              <a:t>decreasing</a:t>
            </a:r>
            <a:r>
              <a:rPr lang="hu-HU" altLang="hu-HU" sz="1600" b="1" dirty="0"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</a:rPr>
              <a:t>tendency</a:t>
            </a:r>
            <a:endParaRPr lang="hu-HU" altLang="hu-H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45" grpId="0"/>
      <p:bldP spid="49" grpId="0"/>
      <p:bldP spid="53" grpId="0"/>
      <p:bldP spid="13" grpId="0"/>
      <p:bldP spid="2" grpId="0" animBg="1"/>
      <p:bldP spid="5" grpId="0"/>
      <p:bldP spid="14" grpId="0"/>
      <p:bldP spid="17" grpId="0"/>
      <p:bldP spid="21" grpId="0"/>
      <p:bldP spid="26" grpId="0"/>
      <p:bldP spid="38" grpId="0"/>
      <p:bldP spid="41" grpId="0"/>
      <p:bldP spid="12" grpId="0"/>
      <p:bldP spid="8" grpId="0"/>
      <p:bldP spid="9" grpId="0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0DBFF6AD-1827-2FC8-0241-245E3570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EC1DD-E7D6-44F9-8ECE-C2F9FC49E2E9}" type="slidenum">
              <a:rPr lang="hu-HU" altLang="hu-HU" smtClean="0"/>
              <a:pPr>
                <a:defRPr/>
              </a:pPr>
              <a:t>6</a:t>
            </a:fld>
            <a:endParaRPr lang="hu-HU" altLang="hu-HU"/>
          </a:p>
        </p:txBody>
      </p:sp>
      <p:pic>
        <p:nvPicPr>
          <p:cNvPr id="3" name="Picture 12" descr="Jacob Schiff - életrajz, sikertörténet, eredmények és érdekes tények. -  Híresség 2021">
            <a:extLst>
              <a:ext uri="{FF2B5EF4-FFF2-40B4-BE49-F238E27FC236}">
                <a16:creationId xmlns:a16="http://schemas.microsoft.com/office/drawing/2014/main" id="{EBA8EF57-76DB-B193-CDD0-16739A56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656" y="2099890"/>
            <a:ext cx="552686" cy="67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42355E6-42BA-90B1-C9F8-8CFF85DE4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74" y="1597730"/>
            <a:ext cx="959594" cy="9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1FEB7AF1-4D5F-0A81-37C8-A47DC3AB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222" y="1584899"/>
            <a:ext cx="19892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>
                <a:latin typeface="Calibri" panose="020F0502020204030204" pitchFamily="34" charset="0"/>
              </a:rPr>
              <a:t>Not</a:t>
            </a:r>
            <a:r>
              <a:rPr lang="hu-HU" altLang="hu-HU" sz="1400" dirty="0">
                <a:latin typeface="Calibri" panose="020F0502020204030204" pitchFamily="34" charset="0"/>
              </a:rPr>
              <a:t> a </a:t>
            </a:r>
            <a:r>
              <a:rPr lang="hu-HU" altLang="hu-HU" sz="1400" dirty="0" err="1">
                <a:latin typeface="Calibri" panose="020F0502020204030204" pitchFamily="34" charset="0"/>
              </a:rPr>
              <a:t>coincidence</a:t>
            </a:r>
            <a:r>
              <a:rPr lang="hu-HU" altLang="hu-HU" sz="1400" dirty="0">
                <a:latin typeface="Calibri" panose="020F0502020204030204" pitchFamily="34" charset="0"/>
              </a:rPr>
              <a:t> </a:t>
            </a:r>
            <a:r>
              <a:rPr lang="hu-HU" altLang="hu-HU" sz="1400" dirty="0" err="1">
                <a:latin typeface="Calibri" panose="020F0502020204030204" pitchFamily="34" charset="0"/>
              </a:rPr>
              <a:t>that</a:t>
            </a:r>
            <a:r>
              <a:rPr lang="hu-HU" altLang="hu-HU" sz="1400" dirty="0">
                <a:latin typeface="Calibri" panose="020F0502020204030204" pitchFamily="34" charset="0"/>
              </a:rPr>
              <a:t> </a:t>
            </a:r>
            <a:r>
              <a:rPr lang="hu-HU" altLang="hu-HU" sz="1400" b="1" dirty="0">
                <a:latin typeface="Calibri" panose="020F0502020204030204" pitchFamily="34" charset="0"/>
              </a:rPr>
              <a:t>MARX</a:t>
            </a:r>
            <a:r>
              <a:rPr lang="hu-HU" altLang="hu-HU" sz="1400" dirty="0">
                <a:latin typeface="Calibri" panose="020F0502020204030204" pitchFamily="34" charset="0"/>
              </a:rPr>
              <a:t> „</a:t>
            </a:r>
            <a:r>
              <a:rPr lang="hu-HU" altLang="hu-HU" sz="1400" dirty="0" err="1">
                <a:latin typeface="Calibri" panose="020F0502020204030204" pitchFamily="34" charset="0"/>
              </a:rPr>
              <a:t>won</a:t>
            </a:r>
            <a:r>
              <a:rPr lang="hu-HU" altLang="hu-HU" sz="1400" dirty="0">
                <a:latin typeface="Calibri" panose="020F0502020204030204" pitchFamily="34" charset="0"/>
              </a:rPr>
              <a:t>”…</a:t>
            </a:r>
          </a:p>
        </p:txBody>
      </p:sp>
      <p:sp>
        <p:nvSpPr>
          <p:cNvPr id="6" name="Téglalap 14">
            <a:extLst>
              <a:ext uri="{FF2B5EF4-FFF2-40B4-BE49-F238E27FC236}">
                <a16:creationId xmlns:a16="http://schemas.microsoft.com/office/drawing/2014/main" id="{7929255D-9274-C72E-A8DA-679106790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99" y="1772816"/>
            <a:ext cx="20704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latin typeface="Calibri" panose="020F0502020204030204" pitchFamily="34" charset="0"/>
              </a:rPr>
              <a:t>REVOLUTION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latin typeface="Calibri" panose="020F0502020204030204" pitchFamily="34" charset="0"/>
              </a:rPr>
              <a:t>in </a:t>
            </a:r>
            <a:r>
              <a:rPr lang="hu-HU" altLang="hu-HU" sz="1600" dirty="0" err="1">
                <a:latin typeface="Calibri" panose="020F0502020204030204" pitchFamily="34" charset="0"/>
              </a:rPr>
              <a:t>developed</a:t>
            </a:r>
            <a:r>
              <a:rPr lang="hu-HU" altLang="hu-HU" sz="1600" dirty="0">
                <a:latin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</a:rPr>
              <a:t>capitalist</a:t>
            </a:r>
            <a:r>
              <a:rPr lang="hu-HU" altLang="hu-HU" sz="1600" dirty="0">
                <a:latin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</a:rPr>
              <a:t>regions</a:t>
            </a:r>
            <a:endParaRPr lang="hu-HU" altLang="hu-HU" sz="1600" dirty="0">
              <a:latin typeface="Calibri" panose="020F0502020204030204" pitchFamily="34" charset="0"/>
            </a:endParaRPr>
          </a:p>
        </p:txBody>
      </p:sp>
      <p:sp>
        <p:nvSpPr>
          <p:cNvPr id="7" name="Szövegdoboz 24">
            <a:extLst>
              <a:ext uri="{FF2B5EF4-FFF2-40B4-BE49-F238E27FC236}">
                <a16:creationId xmlns:a16="http://schemas.microsoft.com/office/drawing/2014/main" id="{798168B4-A2CF-C69F-3176-C348709F3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304" y="1771897"/>
            <a:ext cx="9595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/>
              <a:t>RUSSIA</a:t>
            </a:r>
          </a:p>
        </p:txBody>
      </p:sp>
      <p:sp>
        <p:nvSpPr>
          <p:cNvPr id="8" name="Téglalap 8">
            <a:extLst>
              <a:ext uri="{FF2B5EF4-FFF2-40B4-BE49-F238E27FC236}">
                <a16:creationId xmlns:a16="http://schemas.microsoft.com/office/drawing/2014/main" id="{72CD6772-ADD7-72CA-113F-0D335B7A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600" y="2060848"/>
            <a:ext cx="3870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latin typeface="Calibri" panose="020F0502020204030204" pitchFamily="34" charset="0"/>
              </a:rPr>
              <a:t>MARXIAN SOLUTION: PRIVATE PROPERTY OF MEANS PRODUCTION TO BE ABOLISHED (</a:t>
            </a:r>
            <a:r>
              <a:rPr lang="hu-HU" altLang="hu-HU" sz="1400" dirty="0" err="1">
                <a:latin typeface="Calibri" panose="020F0502020204030204" pitchFamily="34" charset="0"/>
              </a:rPr>
              <a:t>tautology</a:t>
            </a:r>
            <a:r>
              <a:rPr lang="hu-HU" altLang="hu-HU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" name="Balra-jobbra nyíl 63">
            <a:extLst>
              <a:ext uri="{FF2B5EF4-FFF2-40B4-BE49-F238E27FC236}">
                <a16:creationId xmlns:a16="http://schemas.microsoft.com/office/drawing/2014/main" id="{EF145886-1060-0FEF-6ABC-CE662F654ECF}"/>
              </a:ext>
            </a:extLst>
          </p:cNvPr>
          <p:cNvSpPr/>
          <p:nvPr/>
        </p:nvSpPr>
        <p:spPr>
          <a:xfrm>
            <a:off x="5015880" y="1980197"/>
            <a:ext cx="479720" cy="29667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08BDF3FD-AD21-6C3F-C914-7E669922330B}"/>
                  </a:ext>
                </a:extLst>
              </p:cNvPr>
              <p:cNvSpPr txBox="1"/>
              <p:nvPr/>
            </p:nvSpPr>
            <p:spPr>
              <a:xfrm>
                <a:off x="875204" y="1003243"/>
                <a:ext cx="1836420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𝑞𝑢𝑎𝑛𝑡𝑖𝑡𝑦</m:t>
                          </m:r>
                          <m:r>
                            <a:rPr lang="hu-H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hu-H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𝐿𝐴𝐵𝑂𝑈𝑅</m:t>
                          </m:r>
                        </m:num>
                        <m:den>
                          <m:r>
                            <a:rPr lang="hu-HU" sz="1400" i="1">
                              <a:latin typeface="Cambria Math" panose="02040503050406030204" pitchFamily="18" charset="0"/>
                            </a:rPr>
                            <m:t>𝑞𝑢𝑎𝑛𝑡𝑖𝑡𝑦</m:t>
                          </m:r>
                          <m:r>
                            <a:rPr lang="hu-HU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hu-HU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400" i="1">
                              <a:latin typeface="Cambria Math" panose="02040503050406030204" pitchFamily="18" charset="0"/>
                            </a:rPr>
                            <m:t>𝐶𝐴𝑃𝐼𝑇𝐴𝐿</m:t>
                          </m:r>
                        </m:den>
                      </m:f>
                    </m:oMath>
                  </m:oMathPara>
                </a14:m>
                <a:endParaRPr lang="hu-HU" sz="140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08BDF3FD-AD21-6C3F-C914-7E669922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04" y="1003243"/>
                <a:ext cx="1836420" cy="553549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C568CE1D-28FC-6063-EA59-5A845B7728C8}"/>
                  </a:ext>
                </a:extLst>
              </p:cNvPr>
              <p:cNvSpPr txBox="1"/>
              <p:nvPr/>
            </p:nvSpPr>
            <p:spPr>
              <a:xfrm>
                <a:off x="2729280" y="962462"/>
                <a:ext cx="4328160" cy="592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hu-HU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𝑎𝑑𝑑𝑒𝑑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𝑑𝑢𝑟𝑖𝑛𝑔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𝑖𝑛𝑒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𝑝𝑒𝑟𝑖𝑜𝑑</m:t>
                        </m:r>
                      </m:num>
                      <m:den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𝑐𝑢𝑚𝑢𝑙𝑎𝑡𝑒𝑑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𝑎𝑑𝑑𝑒𝑑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𝑑𝑢𝑟𝑖𝑛𝑔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𝑡h𝑒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𝑝𝑒𝑟𝑖𝑜𝑑𝑠</m:t>
                        </m:r>
                      </m:den>
                    </m:f>
                  </m:oMath>
                </a14:m>
                <a:endParaRPr lang="hu-HU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C568CE1D-28FC-6063-EA59-5A845B772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280" y="962462"/>
                <a:ext cx="4328160" cy="592085"/>
              </a:xfrm>
              <a:prstGeom prst="rect">
                <a:avLst/>
              </a:prstGeom>
              <a:blipFill>
                <a:blip r:embed="rId5"/>
                <a:stretch>
                  <a:fillRect l="-1268" b="-61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01AF11-82A0-CD23-2212-22A5DB3C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941880"/>
            <a:ext cx="9854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u-HU" altLang="hu-HU" sz="1600" dirty="0" err="1">
                <a:latin typeface="Calibri" panose="020F0502020204030204" pitchFamily="34" charset="0"/>
              </a:rPr>
              <a:t>consant</a:t>
            </a:r>
            <a:endParaRPr lang="hu-HU" altLang="hu-HU" sz="1600" dirty="0"/>
          </a:p>
        </p:txBody>
      </p:sp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222F4900-E8BA-C775-53DA-41538A0B3155}"/>
              </a:ext>
            </a:extLst>
          </p:cNvPr>
          <p:cNvSpPr/>
          <p:nvPr/>
        </p:nvSpPr>
        <p:spPr>
          <a:xfrm rot="16200000">
            <a:off x="10391774" y="1183179"/>
            <a:ext cx="431800" cy="1936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4" name="Téglalap 14">
            <a:extLst>
              <a:ext uri="{FF2B5EF4-FFF2-40B4-BE49-F238E27FC236}">
                <a16:creationId xmlns:a16="http://schemas.microsoft.com/office/drawing/2014/main" id="{8F502611-9863-8BAE-8DBE-CAAB4C3B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55567"/>
            <a:ext cx="2418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>
                <a:latin typeface="Calibri" panose="020F0502020204030204" pitchFamily="34" charset="0"/>
              </a:rPr>
              <a:t>increasing</a:t>
            </a:r>
            <a:r>
              <a:rPr lang="hu-HU" altLang="hu-HU" sz="1400" dirty="0">
                <a:latin typeface="Calibri" panose="020F0502020204030204" pitchFamily="34" charset="0"/>
              </a:rPr>
              <a:t> </a:t>
            </a:r>
            <a:r>
              <a:rPr lang="hu-HU" altLang="hu-HU" sz="1400" dirty="0" err="1">
                <a:latin typeface="Calibri" panose="020F0502020204030204" pitchFamily="34" charset="0"/>
              </a:rPr>
              <a:t>exploitation</a:t>
            </a:r>
            <a:r>
              <a:rPr lang="hu-HU" altLang="hu-HU" sz="1400" dirty="0">
                <a:latin typeface="Calibri" panose="020F0502020204030204" pitchFamily="34" charset="0"/>
              </a:rPr>
              <a:t> is </a:t>
            </a:r>
            <a:r>
              <a:rPr lang="hu-HU" altLang="hu-HU" sz="1400" dirty="0" err="1">
                <a:latin typeface="Calibri" panose="020F0502020204030204" pitchFamily="34" charset="0"/>
              </a:rPr>
              <a:t>constrained</a:t>
            </a:r>
            <a:r>
              <a:rPr lang="hu-HU" altLang="hu-HU" sz="1400" dirty="0">
                <a:latin typeface="Calibri" panose="020F0502020204030204" pitchFamily="34" charset="0"/>
              </a:rPr>
              <a:t> </a:t>
            </a:r>
            <a:r>
              <a:rPr lang="hu-HU" altLang="hu-HU" sz="1400" dirty="0" err="1">
                <a:latin typeface="Calibri" panose="020F0502020204030204" pitchFamily="34" charset="0"/>
              </a:rPr>
              <a:t>solution</a:t>
            </a:r>
            <a:r>
              <a:rPr lang="hu-HU" altLang="hu-HU" sz="1400" dirty="0">
                <a:latin typeface="Calibri" panose="020F0502020204030204" pitchFamily="34" charset="0"/>
              </a:rPr>
              <a:t>, </a:t>
            </a:r>
            <a:r>
              <a:rPr lang="hu-HU" altLang="hu-HU" sz="1400" dirty="0" err="1">
                <a:latin typeface="Calibri" panose="020F0502020204030204" pitchFamily="34" charset="0"/>
              </a:rPr>
              <a:t>because</a:t>
            </a:r>
            <a:endParaRPr lang="hu-HU" altLang="hu-HU" sz="1400" dirty="0">
              <a:latin typeface="Calibri" panose="020F0502020204030204" pitchFamily="34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C5E4CFD-1140-61E2-12F6-789BACFF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498158"/>
            <a:ext cx="3456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sz="1600" b="1" dirty="0" err="1">
                <a:latin typeface="Calibri" panose="020F0502020204030204" pitchFamily="34" charset="0"/>
              </a:rPr>
              <a:t>decreasing</a:t>
            </a:r>
            <a:r>
              <a:rPr lang="hu-HU" altLang="hu-HU" sz="1600" b="1" dirty="0"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</a:rPr>
              <a:t>tendency</a:t>
            </a:r>
            <a:r>
              <a:rPr lang="hu-HU" altLang="hu-HU" sz="1600" b="1" dirty="0">
                <a:latin typeface="Calibri" panose="020F0502020204030204" pitchFamily="34" charset="0"/>
              </a:rPr>
              <a:t> of </a:t>
            </a:r>
            <a:r>
              <a:rPr lang="hu-HU" altLang="hu-HU" sz="1600" b="1" dirty="0" err="1">
                <a:latin typeface="Calibri" panose="020F0502020204030204" pitchFamily="34" charset="0"/>
              </a:rPr>
              <a:t>the</a:t>
            </a:r>
            <a:r>
              <a:rPr lang="hu-HU" altLang="hu-HU" sz="1600" b="1" dirty="0">
                <a:latin typeface="Calibri" panose="020F0502020204030204" pitchFamily="34" charset="0"/>
              </a:rPr>
              <a:t> profit </a:t>
            </a:r>
            <a:r>
              <a:rPr lang="hu-HU" altLang="hu-HU" sz="1600" b="1" dirty="0" err="1">
                <a:latin typeface="Calibri" panose="020F0502020204030204" pitchFamily="34" charset="0"/>
              </a:rPr>
              <a:t>rate</a:t>
            </a:r>
            <a:endParaRPr lang="hu-HU" altLang="hu-HU" sz="1600" dirty="0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A83A23F-A554-EFD1-0F7E-4D7953CFC50D}"/>
              </a:ext>
            </a:extLst>
          </p:cNvPr>
          <p:cNvCxnSpPr>
            <a:cxnSpLocks/>
          </p:cNvCxnSpPr>
          <p:nvPr/>
        </p:nvCxnSpPr>
        <p:spPr>
          <a:xfrm flipV="1">
            <a:off x="7806979" y="1294260"/>
            <a:ext cx="192460" cy="2021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6AE9D67-FFE9-9A9B-2738-92692E556455}"/>
              </a:ext>
            </a:extLst>
          </p:cNvPr>
          <p:cNvCxnSpPr>
            <a:cxnSpLocks/>
          </p:cNvCxnSpPr>
          <p:nvPr/>
        </p:nvCxnSpPr>
        <p:spPr>
          <a:xfrm>
            <a:off x="8449568" y="1268760"/>
            <a:ext cx="2880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DD304A5-6C66-4119-E16D-CA0AE7BC0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068" y="1083784"/>
            <a:ext cx="1460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sz="1600" dirty="0">
                <a:latin typeface="Calibri" panose="020F0502020204030204" pitchFamily="34" charset="0"/>
              </a:rPr>
              <a:t>ratio </a:t>
            </a:r>
            <a:r>
              <a:rPr lang="hu-HU" altLang="hu-HU" sz="1600" dirty="0" err="1">
                <a:latin typeface="Calibri" panose="020F0502020204030204" pitchFamily="34" charset="0"/>
              </a:rPr>
              <a:t>decreases</a:t>
            </a:r>
            <a:endParaRPr lang="hu-HU" altLang="hu-HU" sz="1600" dirty="0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C81CA8E-4BF7-52B1-A2F5-4F115E5253B4}"/>
              </a:ext>
            </a:extLst>
          </p:cNvPr>
          <p:cNvCxnSpPr>
            <a:cxnSpLocks/>
          </p:cNvCxnSpPr>
          <p:nvPr/>
        </p:nvCxnSpPr>
        <p:spPr>
          <a:xfrm>
            <a:off x="2711624" y="2116709"/>
            <a:ext cx="2880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2C0D0896-68AE-B422-8B9A-5E284766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3736" y="2779644"/>
            <a:ext cx="10482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latin typeface="Calibri" panose="020F0502020204030204" pitchFamily="34" charset="0"/>
              </a:rPr>
              <a:t>Jacob Schiff</a:t>
            </a:r>
          </a:p>
        </p:txBody>
      </p:sp>
      <p:sp>
        <p:nvSpPr>
          <p:cNvPr id="23" name="Téglalap 9">
            <a:extLst>
              <a:ext uri="{FF2B5EF4-FFF2-40B4-BE49-F238E27FC236}">
                <a16:creationId xmlns:a16="http://schemas.microsoft.com/office/drawing/2014/main" id="{39C3C106-4897-64B4-C414-732CE6D6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31" y="2733740"/>
            <a:ext cx="1870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cs typeface="Arial" panose="020B0604020202020204" pitchFamily="34" charset="0"/>
              </a:rPr>
              <a:t>What</a:t>
            </a:r>
            <a:r>
              <a:rPr lang="hu-HU" altLang="hu-HU" sz="1600" b="1" dirty="0">
                <a:cs typeface="Arial" panose="020B0604020202020204" pitchFamily="34" charset="0"/>
              </a:rPr>
              <a:t> is </a:t>
            </a:r>
            <a:r>
              <a:rPr lang="hu-HU" altLang="hu-HU" sz="1600" b="1" dirty="0" err="1">
                <a:cs typeface="Arial" panose="020B0604020202020204" pitchFamily="34" charset="0"/>
              </a:rPr>
              <a:t>capital</a:t>
            </a:r>
            <a:r>
              <a:rPr lang="hu-HU" altLang="hu-HU" sz="1600" b="1" dirty="0">
                <a:cs typeface="Arial" panose="020B0604020202020204" pitchFamily="34" charset="0"/>
              </a:rPr>
              <a:t>?</a:t>
            </a:r>
            <a:endParaRPr lang="hu-HU" altLang="hu-HU" sz="1600" dirty="0">
              <a:cs typeface="Arial" panose="020B0604020202020204" pitchFamily="34" charset="0"/>
            </a:endParaRPr>
          </a:p>
        </p:txBody>
      </p:sp>
      <p:sp>
        <p:nvSpPr>
          <p:cNvPr id="24" name="Téglalap 3">
            <a:extLst>
              <a:ext uri="{FF2B5EF4-FFF2-40B4-BE49-F238E27FC236}">
                <a16:creationId xmlns:a16="http://schemas.microsoft.com/office/drawing/2014/main" id="{DCA71D26-A134-AC38-E3D3-300742D3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3" y="-23813"/>
            <a:ext cx="187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00B050"/>
                </a:solidFill>
                <a:cs typeface="Arial" panose="020B0604020202020204" pitchFamily="34" charset="0"/>
              </a:rPr>
              <a:t>4.4.5 Karl Marx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2F4B0F3C-267E-C8E0-4ABE-423F5C145605}"/>
              </a:ext>
            </a:extLst>
          </p:cNvPr>
          <p:cNvSpPr txBox="1"/>
          <p:nvPr/>
        </p:nvSpPr>
        <p:spPr>
          <a:xfrm>
            <a:off x="263352" y="3861048"/>
            <a:ext cx="11286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CAPITAL: 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„M-M',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money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begets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money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such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Capital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mouths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its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interpreters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Mercantilists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.”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(Marx 1867, Capital, 4.Ch.)</a:t>
            </a:r>
          </a:p>
        </p:txBody>
      </p:sp>
      <p:sp>
        <p:nvSpPr>
          <p:cNvPr id="27" name="Téglalap 13">
            <a:extLst>
              <a:ext uri="{FF2B5EF4-FFF2-40B4-BE49-F238E27FC236}">
                <a16:creationId xmlns:a16="http://schemas.microsoft.com/office/drawing/2014/main" id="{16416809-248C-3984-DCBF-4C0BF977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32" y="4427482"/>
            <a:ext cx="98940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CAPITAL: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capitalist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wants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addded</a:t>
            </a:r>
            <a:r>
              <a:rPr lang="hu-HU" alt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again and again</a:t>
            </a:r>
            <a:r>
              <a:rPr lang="hu-HU" altLang="hu-HU" sz="1600" i="1" dirty="0">
                <a:latin typeface="Calibri" panose="020F0502020204030204" pitchFamily="34" charset="0"/>
              </a:rPr>
              <a:t>; </a:t>
            </a:r>
            <a:r>
              <a:rPr lang="hu-HU" altLang="hu-HU" sz="1600" i="1" dirty="0" err="1">
                <a:latin typeface="Calibri" panose="020F0502020204030204" pitchFamily="34" charset="0"/>
              </a:rPr>
              <a:t>manifestation</a:t>
            </a:r>
            <a:r>
              <a:rPr lang="hu-HU" altLang="hu-HU" sz="1600" i="1" dirty="0">
                <a:latin typeface="Calibri" panose="020F0502020204030204" pitchFamily="34" charset="0"/>
              </a:rPr>
              <a:t>: </a:t>
            </a:r>
            <a:r>
              <a:rPr lang="hu-HU" altLang="hu-HU" sz="1600" i="1" dirty="0" err="1">
                <a:latin typeface="Calibri" panose="020F0502020204030204" pitchFamily="34" charset="0"/>
              </a:rPr>
              <a:t>money</a:t>
            </a:r>
            <a:r>
              <a:rPr lang="hu-HU" altLang="hu-HU" sz="1600" i="1" dirty="0">
                <a:latin typeface="Calibri" panose="020F0502020204030204" pitchFamily="34" charset="0"/>
              </a:rPr>
              <a:t>, </a:t>
            </a:r>
            <a:r>
              <a:rPr lang="hu-HU" altLang="hu-HU" sz="1600" i="1" dirty="0" err="1">
                <a:latin typeface="Calibri" panose="020F0502020204030204" pitchFamily="34" charset="0"/>
              </a:rPr>
              <a:t>commodity</a:t>
            </a:r>
            <a:r>
              <a:rPr lang="hu-HU" altLang="hu-HU" sz="1600" i="1" dirty="0">
                <a:latin typeface="Calibri" panose="020F0502020204030204" pitchFamily="34" charset="0"/>
              </a:rPr>
              <a:t> (</a:t>
            </a:r>
            <a:r>
              <a:rPr lang="hu-HU" altLang="hu-HU" sz="1600" i="1" dirty="0" err="1">
                <a:latin typeface="Calibri" panose="020F0502020204030204" pitchFamily="34" charset="0"/>
              </a:rPr>
              <a:t>including</a:t>
            </a:r>
            <a:r>
              <a:rPr lang="hu-HU" altLang="hu-HU" sz="1600" i="1" dirty="0">
                <a:latin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</a:rPr>
              <a:t>means</a:t>
            </a:r>
            <a:r>
              <a:rPr lang="hu-HU" altLang="hu-HU" sz="1600" i="1" dirty="0">
                <a:latin typeface="Calibri" panose="020F0502020204030204" pitchFamily="34" charset="0"/>
              </a:rPr>
              <a:t> of </a:t>
            </a:r>
            <a:r>
              <a:rPr lang="hu-HU" altLang="hu-HU" sz="1600" i="1" dirty="0" err="1">
                <a:latin typeface="Calibri" panose="020F0502020204030204" pitchFamily="34" charset="0"/>
              </a:rPr>
              <a:t>production</a:t>
            </a:r>
            <a:r>
              <a:rPr lang="hu-HU" altLang="hu-HU" sz="1600" i="1" dirty="0">
                <a:latin typeface="Calibri" panose="020F0502020204030204" pitchFamily="34" charset="0"/>
              </a:rPr>
              <a:t>), „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M-C-M' is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therefore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reality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 u="sng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general</a:t>
            </a:r>
            <a:r>
              <a:rPr lang="hu-HU" sz="1600" i="1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formula of </a:t>
            </a:r>
            <a:r>
              <a:rPr lang="hu-HU" sz="1600" i="1" u="sng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capital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appears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facie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within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sphere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circulation</a:t>
            </a:r>
            <a:r>
              <a:rPr lang="hu-HU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.”</a:t>
            </a:r>
            <a:r>
              <a:rPr lang="hu-HU" altLang="hu-HU" sz="1600" i="1" dirty="0">
                <a:latin typeface="Calibri" panose="020F0502020204030204" pitchFamily="34" charset="0"/>
              </a:rPr>
              <a:t>’,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Marx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1867, Capital, 4.Ch.)</a:t>
            </a:r>
            <a:endParaRPr lang="hu-HU" altLang="hu-HU" sz="1600" i="1" dirty="0">
              <a:latin typeface="Calibri" panose="020F0502020204030204" pitchFamily="34" charset="0"/>
            </a:endParaRPr>
          </a:p>
        </p:txBody>
      </p:sp>
      <p:sp>
        <p:nvSpPr>
          <p:cNvPr id="30" name="Téglalap 13">
            <a:extLst>
              <a:ext uri="{FF2B5EF4-FFF2-40B4-BE49-F238E27FC236}">
                <a16:creationId xmlns:a16="http://schemas.microsoft.com/office/drawing/2014/main" id="{9EE1A6B1-8B7C-6205-4950-F42B0BA8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32" y="3162264"/>
            <a:ext cx="10135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CAPITAL: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produced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commodity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u-HU" altLang="hu-HU" sz="1600" i="1" dirty="0">
                <a:latin typeface="Calibri" panose="020F0502020204030204" pitchFamily="34" charset="0"/>
              </a:rPr>
              <a:t> - </a:t>
            </a:r>
            <a:r>
              <a:rPr lang="hu-HU" altLang="hu-HU" sz="1600" b="1" i="1" dirty="0" err="1">
                <a:latin typeface="Calibri" panose="020F0502020204030204" pitchFamily="34" charset="0"/>
              </a:rPr>
              <a:t>orthodox</a:t>
            </a:r>
            <a:r>
              <a:rPr lang="hu-HU" altLang="hu-HU" sz="1600" b="1" i="1" dirty="0">
                <a:latin typeface="Calibri" panose="020F0502020204030204" pitchFamily="34" charset="0"/>
              </a:rPr>
              <a:t> </a:t>
            </a:r>
            <a:r>
              <a:rPr lang="hu-HU" altLang="hu-HU" sz="1600" b="1" i="1" dirty="0" err="1">
                <a:latin typeface="Calibri" panose="020F0502020204030204" pitchFamily="34" charset="0"/>
              </a:rPr>
              <a:t>theory</a:t>
            </a:r>
            <a:endParaRPr lang="hu-HU" altLang="hu-HU" sz="1600" b="1" i="1" dirty="0">
              <a:latin typeface="Calibri" panose="020F0502020204030204" pitchFamily="34" charset="0"/>
            </a:endParaRPr>
          </a:p>
        </p:txBody>
      </p:sp>
      <p:sp>
        <p:nvSpPr>
          <p:cNvPr id="35" name="Téglalap 13">
            <a:extLst>
              <a:ext uri="{FF2B5EF4-FFF2-40B4-BE49-F238E27FC236}">
                <a16:creationId xmlns:a16="http://schemas.microsoft.com/office/drawing/2014/main" id="{D8E26B56-B95D-D395-7C69-BFDD2CC6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60" y="5372487"/>
            <a:ext cx="5641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b="1" i="1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hu-HU" altLang="hu-HU" sz="16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altLang="hu-HU" sz="1600" i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liabilities</a:t>
            </a:r>
            <a:r>
              <a:rPr lang="hu-HU" altLang="hu-HU" sz="16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altLang="hu-HU" sz="1600" i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wealth</a:t>
            </a:r>
            <a:r>
              <a:rPr lang="hu-HU" altLang="hu-HU" sz="16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hu-HU" altLang="hu-HU" sz="1600" i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hu-HU" altLang="hu-HU" sz="16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hu-HU" altLang="hu-HU" sz="16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chrematistic</a:t>
            </a:r>
            <a:r>
              <a:rPr lang="hu-HU" altLang="hu-HU" sz="16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</a:t>
            </a:r>
            <a:endParaRPr lang="hu-HU" altLang="hu-HU" sz="1600" b="1" i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6C34E384-B807-41C5-6298-004FCABB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79" y="3501008"/>
            <a:ext cx="51845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>
                <a:cs typeface="Arial" panose="020B0604020202020204" pitchFamily="34" charset="0"/>
              </a:rPr>
              <a:t>Then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capital</a:t>
            </a:r>
            <a:r>
              <a:rPr lang="hu-HU" altLang="hu-HU" sz="1400" dirty="0">
                <a:cs typeface="Arial" panose="020B0604020202020204" pitchFamily="34" charset="0"/>
              </a:rPr>
              <a:t> is </a:t>
            </a:r>
            <a:r>
              <a:rPr lang="hu-HU" altLang="hu-HU" sz="1400" dirty="0" err="1">
                <a:cs typeface="Arial" panose="020B0604020202020204" pitchFamily="34" charset="0"/>
              </a:rPr>
              <a:t>not</a:t>
            </a:r>
            <a:r>
              <a:rPr lang="hu-HU" altLang="hu-HU" sz="1400" dirty="0">
                <a:cs typeface="Arial" panose="020B0604020202020204" pitchFamily="34" charset="0"/>
              </a:rPr>
              <a:t> a </a:t>
            </a:r>
            <a:r>
              <a:rPr lang="hu-HU" altLang="hu-HU" sz="1400" dirty="0" err="1">
                <a:cs typeface="Arial" panose="020B0604020202020204" pitchFamily="34" charset="0"/>
              </a:rPr>
              <a:t>distinctive</a:t>
            </a:r>
            <a:r>
              <a:rPr lang="hu-HU" altLang="hu-HU" sz="1400" dirty="0">
                <a:cs typeface="Arial" panose="020B0604020202020204" pitchFamily="34" charset="0"/>
              </a:rPr>
              <a:t> </a:t>
            </a:r>
            <a:r>
              <a:rPr lang="hu-HU" altLang="hu-HU" sz="1400" dirty="0" err="1">
                <a:cs typeface="Arial" panose="020B0604020202020204" pitchFamily="34" charset="0"/>
              </a:rPr>
              <a:t>characteristic</a:t>
            </a:r>
            <a:r>
              <a:rPr lang="hu-HU" altLang="hu-HU" sz="1400" dirty="0">
                <a:cs typeface="Arial" panose="020B0604020202020204" pitchFamily="34" charset="0"/>
              </a:rPr>
              <a:t> of </a:t>
            </a:r>
            <a:r>
              <a:rPr lang="hu-HU" altLang="hu-HU" sz="1400" dirty="0" err="1">
                <a:cs typeface="Arial" panose="020B0604020202020204" pitchFamily="34" charset="0"/>
              </a:rPr>
              <a:t>capitalism</a:t>
            </a:r>
            <a:r>
              <a:rPr lang="hu-HU" altLang="hu-HU" sz="1400" dirty="0">
                <a:cs typeface="Arial" panose="020B0604020202020204" pitchFamily="34" charset="0"/>
              </a:rPr>
              <a:t>! </a:t>
            </a:r>
            <a:endParaRPr lang="hu-HU" altLang="hu-HU" sz="1400" dirty="0"/>
          </a:p>
        </p:txBody>
      </p:sp>
      <p:sp>
        <p:nvSpPr>
          <p:cNvPr id="37" name="Téglalap 13">
            <a:extLst>
              <a:ext uri="{FF2B5EF4-FFF2-40B4-BE49-F238E27FC236}">
                <a16:creationId xmlns:a16="http://schemas.microsoft.com/office/drawing/2014/main" id="{1F182120-25AA-E5F9-9405-9777C7A09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565" y="5731613"/>
            <a:ext cx="49995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accounting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firm’s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wealth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altLang="hu-HU" sz="16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hu-HU" altLang="hu-HU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u-HU" altLang="hu-HU" sz="16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1" grpId="0"/>
      <p:bldP spid="12" grpId="0"/>
      <p:bldP spid="13" grpId="0" animBg="1"/>
      <p:bldP spid="14" grpId="0"/>
      <p:bldP spid="20" grpId="0"/>
      <p:bldP spid="23" grpId="0"/>
      <p:bldP spid="26" grpId="0"/>
      <p:bldP spid="27" grpId="0"/>
      <p:bldP spid="30" grpId="0"/>
      <p:bldP spid="35" grpId="0"/>
      <p:bldP spid="36" grpId="0" autoUpdateAnimBg="0"/>
      <p:bldP spid="37" grpId="0"/>
    </p:bld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14075</TotalTime>
  <Words>1403</Words>
  <Application>Microsoft Office PowerPoint</Application>
  <PresentationFormat>Szélesvásznú</PresentationFormat>
  <Paragraphs>169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Cambria Math</vt:lpstr>
      <vt:lpstr>system-ui</vt:lpstr>
      <vt:lpstr>Times New Roman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837</cp:revision>
  <dcterms:created xsi:type="dcterms:W3CDTF">2010-08-23T07:01:59Z</dcterms:created>
  <dcterms:modified xsi:type="dcterms:W3CDTF">2025-05-07T12:46:02Z</dcterms:modified>
</cp:coreProperties>
</file>