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73" r:id="rId2"/>
    <p:sldId id="419" r:id="rId3"/>
    <p:sldId id="420" r:id="rId4"/>
    <p:sldId id="421" r:id="rId5"/>
    <p:sldId id="364" r:id="rId6"/>
    <p:sldId id="427" r:id="rId7"/>
    <p:sldId id="428" r:id="rId8"/>
  </p:sldIdLst>
  <p:sldSz cx="12192000" cy="6858000"/>
  <p:notesSz cx="6662738" cy="9926638"/>
  <p:defaultTextStyle>
    <a:defPPr>
      <a:defRPr lang="hu-H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0000FF"/>
    <a:srgbClr val="008080"/>
    <a:srgbClr val="F52705"/>
    <a:srgbClr val="CC0099"/>
    <a:srgbClr val="000000"/>
    <a:srgbClr val="66FF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02" autoAdjust="0"/>
    <p:restoredTop sz="94364" autoAdjust="0"/>
  </p:normalViewPr>
  <p:slideViewPr>
    <p:cSldViewPr>
      <p:cViewPr varScale="1">
        <p:scale>
          <a:sx n="63" d="100"/>
          <a:sy n="63" d="100"/>
        </p:scale>
        <p:origin x="500" y="56"/>
      </p:cViewPr>
      <p:guideLst>
        <p:guide orient="horz" pos="2160"/>
        <p:guide pos="384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D:\ZSOLTI\OKTAT&#193;S\BME\Makroadatok\DEBT-DATA.xls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D:\ZSOLTI\OKTAT&#193;S\BME\Makroadatok\DEBT-DATA.xls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D:\ZSOLTI\OKTAT&#193;S\BME\Makroadatok\M2_EU.xls" TargetMode="External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3525240594925633"/>
          <c:y val="5.1400554097404488E-2"/>
          <c:w val="0.76472519293297292"/>
          <c:h val="0.67301326917468651"/>
        </c:manualLayout>
      </c:layout>
      <c:lineChart>
        <c:grouping val="standard"/>
        <c:varyColors val="0"/>
        <c:ser>
          <c:idx val="0"/>
          <c:order val="0"/>
          <c:tx>
            <c:v>Total Debt</c:v>
          </c:tx>
          <c:marker>
            <c:symbol val="none"/>
          </c:marker>
          <c:cat>
            <c:numRef>
              <c:f>Debt_UScalcul!$U$108:$U$131</c:f>
              <c:numCache>
                <c:formatCode>yyyy\-mm\-dd</c:formatCode>
                <c:ptCount val="24"/>
                <c:pt idx="0">
                  <c:v>32874</c:v>
                </c:pt>
                <c:pt idx="1">
                  <c:v>33239</c:v>
                </c:pt>
                <c:pt idx="2">
                  <c:v>33604</c:v>
                </c:pt>
                <c:pt idx="3">
                  <c:v>33970</c:v>
                </c:pt>
                <c:pt idx="4">
                  <c:v>34335</c:v>
                </c:pt>
                <c:pt idx="5">
                  <c:v>34700</c:v>
                </c:pt>
                <c:pt idx="6">
                  <c:v>35065</c:v>
                </c:pt>
                <c:pt idx="7">
                  <c:v>35431</c:v>
                </c:pt>
                <c:pt idx="8">
                  <c:v>35796</c:v>
                </c:pt>
                <c:pt idx="9">
                  <c:v>36161</c:v>
                </c:pt>
                <c:pt idx="10">
                  <c:v>36526</c:v>
                </c:pt>
                <c:pt idx="11">
                  <c:v>36892</c:v>
                </c:pt>
                <c:pt idx="12">
                  <c:v>37257</c:v>
                </c:pt>
                <c:pt idx="13">
                  <c:v>37622</c:v>
                </c:pt>
                <c:pt idx="14">
                  <c:v>37987</c:v>
                </c:pt>
                <c:pt idx="15">
                  <c:v>38353</c:v>
                </c:pt>
                <c:pt idx="16">
                  <c:v>38718</c:v>
                </c:pt>
                <c:pt idx="17">
                  <c:v>39083</c:v>
                </c:pt>
                <c:pt idx="18">
                  <c:v>39448</c:v>
                </c:pt>
                <c:pt idx="19">
                  <c:v>39814</c:v>
                </c:pt>
                <c:pt idx="20">
                  <c:v>40179</c:v>
                </c:pt>
                <c:pt idx="21">
                  <c:v>40544</c:v>
                </c:pt>
                <c:pt idx="22">
                  <c:v>40909</c:v>
                </c:pt>
                <c:pt idx="23">
                  <c:v>41275</c:v>
                </c:pt>
              </c:numCache>
            </c:numRef>
          </c:cat>
          <c:val>
            <c:numRef>
              <c:f>Debt_UScalcul!$S$108:$S$129</c:f>
              <c:numCache>
                <c:formatCode>0.0</c:formatCode>
                <c:ptCount val="22"/>
                <c:pt idx="0">
                  <c:v>7195.5253497599997</c:v>
                </c:pt>
                <c:pt idx="1">
                  <c:v>7801.1916570000003</c:v>
                </c:pt>
                <c:pt idx="2">
                  <c:v>8447.5991799300009</c:v>
                </c:pt>
                <c:pt idx="3">
                  <c:v>9084.9570412499997</c:v>
                </c:pt>
                <c:pt idx="4">
                  <c:v>9700.3833433600012</c:v>
                </c:pt>
                <c:pt idx="5">
                  <c:v>10357.36973817</c:v>
                </c:pt>
                <c:pt idx="6">
                  <c:v>11099.146766240001</c:v>
                </c:pt>
                <c:pt idx="7">
                  <c:v>11782.025246700003</c:v>
                </c:pt>
                <c:pt idx="8">
                  <c:v>12572.264151720003</c:v>
                </c:pt>
                <c:pt idx="9">
                  <c:v>13491.903150360002</c:v>
                </c:pt>
                <c:pt idx="10">
                  <c:v>14181.474169599998</c:v>
                </c:pt>
                <c:pt idx="11">
                  <c:v>14859.683639639998</c:v>
                </c:pt>
                <c:pt idx="12">
                  <c:v>15662.402802999999</c:v>
                </c:pt>
                <c:pt idx="13">
                  <c:v>16852.708820490003</c:v>
                </c:pt>
                <c:pt idx="14">
                  <c:v>18713.941838020004</c:v>
                </c:pt>
                <c:pt idx="15">
                  <c:v>20739.250223219999</c:v>
                </c:pt>
                <c:pt idx="16">
                  <c:v>22484.462200039998</c:v>
                </c:pt>
                <c:pt idx="17">
                  <c:v>23942.642268400003</c:v>
                </c:pt>
                <c:pt idx="18">
                  <c:v>26128.763395019996</c:v>
                </c:pt>
                <c:pt idx="19">
                  <c:v>26613.831714459997</c:v>
                </c:pt>
                <c:pt idx="20">
                  <c:v>26776.333652639998</c:v>
                </c:pt>
                <c:pt idx="21">
                  <c:v>27068.361783850003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41-4F25-949F-4E2B7C522940}"/>
            </c:ext>
          </c:extLst>
        </c:ser>
        <c:ser>
          <c:idx val="1"/>
          <c:order val="1"/>
          <c:tx>
            <c:v>M2</c:v>
          </c:tx>
          <c:marker>
            <c:symbol val="none"/>
          </c:marker>
          <c:cat>
            <c:numRef>
              <c:f>Debt_UScalcul!$U$108:$U$131</c:f>
              <c:numCache>
                <c:formatCode>yyyy\-mm\-dd</c:formatCode>
                <c:ptCount val="24"/>
                <c:pt idx="0">
                  <c:v>32874</c:v>
                </c:pt>
                <c:pt idx="1">
                  <c:v>33239</c:v>
                </c:pt>
                <c:pt idx="2">
                  <c:v>33604</c:v>
                </c:pt>
                <c:pt idx="3">
                  <c:v>33970</c:v>
                </c:pt>
                <c:pt idx="4">
                  <c:v>34335</c:v>
                </c:pt>
                <c:pt idx="5">
                  <c:v>34700</c:v>
                </c:pt>
                <c:pt idx="6">
                  <c:v>35065</c:v>
                </c:pt>
                <c:pt idx="7">
                  <c:v>35431</c:v>
                </c:pt>
                <c:pt idx="8">
                  <c:v>35796</c:v>
                </c:pt>
                <c:pt idx="9">
                  <c:v>36161</c:v>
                </c:pt>
                <c:pt idx="10">
                  <c:v>36526</c:v>
                </c:pt>
                <c:pt idx="11">
                  <c:v>36892</c:v>
                </c:pt>
                <c:pt idx="12">
                  <c:v>37257</c:v>
                </c:pt>
                <c:pt idx="13">
                  <c:v>37622</c:v>
                </c:pt>
                <c:pt idx="14">
                  <c:v>37987</c:v>
                </c:pt>
                <c:pt idx="15">
                  <c:v>38353</c:v>
                </c:pt>
                <c:pt idx="16">
                  <c:v>38718</c:v>
                </c:pt>
                <c:pt idx="17">
                  <c:v>39083</c:v>
                </c:pt>
                <c:pt idx="18">
                  <c:v>39448</c:v>
                </c:pt>
                <c:pt idx="19">
                  <c:v>39814</c:v>
                </c:pt>
                <c:pt idx="20">
                  <c:v>40179</c:v>
                </c:pt>
                <c:pt idx="21">
                  <c:v>40544</c:v>
                </c:pt>
                <c:pt idx="22">
                  <c:v>40909</c:v>
                </c:pt>
                <c:pt idx="23">
                  <c:v>41275</c:v>
                </c:pt>
              </c:numCache>
            </c:numRef>
          </c:cat>
          <c:val>
            <c:numRef>
              <c:f>Debt_UScalcul!$V$108:$V$131</c:f>
              <c:numCache>
                <c:formatCode>_-* #,##0.0\ _F_t_-;\-* #,##0.0\ _F_t_-;_-* "-"??\ _F_t_-;_-@_-</c:formatCode>
                <c:ptCount val="24"/>
                <c:pt idx="0">
                  <c:v>3223.5833333333303</c:v>
                </c:pt>
                <c:pt idx="1">
                  <c:v>3342.1833333333302</c:v>
                </c:pt>
                <c:pt idx="2">
                  <c:v>3403.61666666667</c:v>
                </c:pt>
                <c:pt idx="3">
                  <c:v>3437.95</c:v>
                </c:pt>
                <c:pt idx="4">
                  <c:v>3482.1416666666701</c:v>
                </c:pt>
                <c:pt idx="5">
                  <c:v>3552.7833333333301</c:v>
                </c:pt>
                <c:pt idx="6">
                  <c:v>3722.9166666666697</c:v>
                </c:pt>
                <c:pt idx="7">
                  <c:v>3909.9666666666699</c:v>
                </c:pt>
                <c:pt idx="8">
                  <c:v>4189.1416666666701</c:v>
                </c:pt>
                <c:pt idx="9">
                  <c:v>4497.1416666666701</c:v>
                </c:pt>
                <c:pt idx="10">
                  <c:v>4769.6000000000004</c:v>
                </c:pt>
                <c:pt idx="11">
                  <c:v>5179.6750000000002</c:v>
                </c:pt>
                <c:pt idx="12">
                  <c:v>5562.7166666666699</c:v>
                </c:pt>
                <c:pt idx="13">
                  <c:v>5950.375</c:v>
                </c:pt>
                <c:pt idx="14">
                  <c:v>6236.1666666666697</c:v>
                </c:pt>
                <c:pt idx="15">
                  <c:v>6504.5166666666701</c:v>
                </c:pt>
                <c:pt idx="16">
                  <c:v>6845.5083333333305</c:v>
                </c:pt>
                <c:pt idx="17">
                  <c:v>7267.3333333333303</c:v>
                </c:pt>
                <c:pt idx="18">
                  <c:v>7764.05</c:v>
                </c:pt>
                <c:pt idx="19">
                  <c:v>8385.7000000000007</c:v>
                </c:pt>
                <c:pt idx="20">
                  <c:v>8593.7916666666697</c:v>
                </c:pt>
                <c:pt idx="21">
                  <c:v>9222.1916666666693</c:v>
                </c:pt>
                <c:pt idx="22">
                  <c:v>10011.674999999999</c:v>
                </c:pt>
                <c:pt idx="23">
                  <c:v>10686.208333333301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41-4F25-949F-4E2B7C5229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5504512"/>
        <c:axId val="125518592"/>
      </c:lineChart>
      <c:dateAx>
        <c:axId val="125504512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hu-HU"/>
          </a:p>
        </c:txPr>
        <c:crossAx val="125518592"/>
        <c:crosses val="autoZero"/>
        <c:auto val="1"/>
        <c:lblOffset val="100"/>
        <c:baseTimeUnit val="years"/>
      </c:dateAx>
      <c:valAx>
        <c:axId val="125518592"/>
        <c:scaling>
          <c:orientation val="minMax"/>
        </c:scaling>
        <c:delete val="0"/>
        <c:axPos val="l"/>
        <c:majorGridlines/>
        <c:numFmt formatCode="0.0" sourceLinked="1"/>
        <c:majorTickMark val="out"/>
        <c:minorTickMark val="none"/>
        <c:tickLblPos val="nextTo"/>
        <c:crossAx val="125504512"/>
        <c:crosses val="autoZero"/>
        <c:crossBetween val="between"/>
      </c:valAx>
    </c:plotArea>
    <c:legend>
      <c:legendPos val="r"/>
      <c:legendEntry>
        <c:idx val="0"/>
        <c:txPr>
          <a:bodyPr/>
          <a:lstStyle/>
          <a:p>
            <a:pPr>
              <a:defRPr sz="1600"/>
            </a:pPr>
            <a:endParaRPr lang="hu-HU"/>
          </a:p>
        </c:txPr>
      </c:legendEntry>
      <c:legendEntry>
        <c:idx val="1"/>
        <c:txPr>
          <a:bodyPr/>
          <a:lstStyle/>
          <a:p>
            <a:pPr>
              <a:defRPr sz="1600"/>
            </a:pPr>
            <a:endParaRPr lang="hu-HU"/>
          </a:p>
        </c:txPr>
      </c:legendEntry>
      <c:layout>
        <c:manualLayout>
          <c:xMode val="edge"/>
          <c:yMode val="edge"/>
          <c:x val="0.15673556430446195"/>
          <c:y val="9.2208734324876057E-2"/>
          <c:w val="0.3644354607365351"/>
          <c:h val="0.16743438320209975"/>
        </c:manualLayout>
      </c:layout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2013506435792848"/>
          <c:y val="2.8252405949256341E-2"/>
          <c:w val="0.72076071741032366"/>
          <c:h val="0.67301326917468651"/>
        </c:manualLayout>
      </c:layout>
      <c:lineChart>
        <c:grouping val="standard"/>
        <c:varyColors val="0"/>
        <c:ser>
          <c:idx val="0"/>
          <c:order val="0"/>
          <c:tx>
            <c:v>Nettó hitel</c:v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Debt_UScalcul!$U$108:$U$131</c:f>
              <c:numCache>
                <c:formatCode>yyyy\-mm\-dd</c:formatCode>
                <c:ptCount val="24"/>
                <c:pt idx="0">
                  <c:v>32874</c:v>
                </c:pt>
                <c:pt idx="1">
                  <c:v>33239</c:v>
                </c:pt>
                <c:pt idx="2">
                  <c:v>33604</c:v>
                </c:pt>
                <c:pt idx="3">
                  <c:v>33970</c:v>
                </c:pt>
                <c:pt idx="4">
                  <c:v>34335</c:v>
                </c:pt>
                <c:pt idx="5">
                  <c:v>34700</c:v>
                </c:pt>
                <c:pt idx="6">
                  <c:v>35065</c:v>
                </c:pt>
                <c:pt idx="7">
                  <c:v>35431</c:v>
                </c:pt>
                <c:pt idx="8">
                  <c:v>35796</c:v>
                </c:pt>
                <c:pt idx="9">
                  <c:v>36161</c:v>
                </c:pt>
                <c:pt idx="10">
                  <c:v>36526</c:v>
                </c:pt>
                <c:pt idx="11">
                  <c:v>36892</c:v>
                </c:pt>
                <c:pt idx="12">
                  <c:v>37257</c:v>
                </c:pt>
                <c:pt idx="13">
                  <c:v>37622</c:v>
                </c:pt>
                <c:pt idx="14">
                  <c:v>37987</c:v>
                </c:pt>
                <c:pt idx="15">
                  <c:v>38353</c:v>
                </c:pt>
                <c:pt idx="16">
                  <c:v>38718</c:v>
                </c:pt>
                <c:pt idx="17">
                  <c:v>39083</c:v>
                </c:pt>
                <c:pt idx="18">
                  <c:v>39448</c:v>
                </c:pt>
                <c:pt idx="19">
                  <c:v>39814</c:v>
                </c:pt>
                <c:pt idx="20">
                  <c:v>40179</c:v>
                </c:pt>
                <c:pt idx="21">
                  <c:v>40544</c:v>
                </c:pt>
                <c:pt idx="22">
                  <c:v>40909</c:v>
                </c:pt>
                <c:pt idx="23">
                  <c:v>41275</c:v>
                </c:pt>
              </c:numCache>
            </c:numRef>
          </c:cat>
          <c:val>
            <c:numRef>
              <c:f>Debt_UScalcul!$X$108:$X$129</c:f>
              <c:numCache>
                <c:formatCode>0.0</c:formatCode>
                <c:ptCount val="22"/>
                <c:pt idx="0">
                  <c:v>3971.9420164266694</c:v>
                </c:pt>
                <c:pt idx="1">
                  <c:v>4459.0083236666705</c:v>
                </c:pt>
                <c:pt idx="2">
                  <c:v>5043.9825132633305</c:v>
                </c:pt>
                <c:pt idx="3">
                  <c:v>5647.0070412499999</c:v>
                </c:pt>
                <c:pt idx="4">
                  <c:v>6218.2416766933311</c:v>
                </c:pt>
                <c:pt idx="5">
                  <c:v>6804.5864048366702</c:v>
                </c:pt>
                <c:pt idx="6">
                  <c:v>7376.2300995733312</c:v>
                </c:pt>
                <c:pt idx="7">
                  <c:v>7872.0585800333329</c:v>
                </c:pt>
                <c:pt idx="8">
                  <c:v>8383.1224850533326</c:v>
                </c:pt>
                <c:pt idx="9">
                  <c:v>8994.7614836933317</c:v>
                </c:pt>
                <c:pt idx="10">
                  <c:v>9411.8741695999979</c:v>
                </c:pt>
                <c:pt idx="11">
                  <c:v>9680.0086396399965</c:v>
                </c:pt>
                <c:pt idx="12">
                  <c:v>10099.68613633333</c:v>
                </c:pt>
                <c:pt idx="13">
                  <c:v>10902.333820490003</c:v>
                </c:pt>
                <c:pt idx="14">
                  <c:v>12477.775171353334</c:v>
                </c:pt>
                <c:pt idx="15">
                  <c:v>14234.733556553329</c:v>
                </c:pt>
                <c:pt idx="16">
                  <c:v>15638.953866706666</c:v>
                </c:pt>
                <c:pt idx="17">
                  <c:v>16675.308935066671</c:v>
                </c:pt>
                <c:pt idx="18">
                  <c:v>18364.713395019997</c:v>
                </c:pt>
                <c:pt idx="19">
                  <c:v>18228.131714459996</c:v>
                </c:pt>
                <c:pt idx="20">
                  <c:v>18182.54198597333</c:v>
                </c:pt>
                <c:pt idx="21">
                  <c:v>17846.170117183334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729-4DFA-A068-20C397D708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5555072"/>
        <c:axId val="125556608"/>
      </c:lineChart>
      <c:dateAx>
        <c:axId val="125555072"/>
        <c:scaling>
          <c:orientation val="minMax"/>
        </c:scaling>
        <c:delete val="1"/>
        <c:axPos val="b"/>
        <c:numFmt formatCode="yyyy\-mm\-dd" sourceLinked="1"/>
        <c:majorTickMark val="out"/>
        <c:minorTickMark val="none"/>
        <c:tickLblPos val="nextTo"/>
        <c:crossAx val="125556608"/>
        <c:crosses val="autoZero"/>
        <c:auto val="1"/>
        <c:lblOffset val="100"/>
        <c:baseTimeUnit val="years"/>
      </c:dateAx>
      <c:valAx>
        <c:axId val="125556608"/>
        <c:scaling>
          <c:orientation val="minMax"/>
          <c:min val="3000"/>
        </c:scaling>
        <c:delete val="0"/>
        <c:axPos val="l"/>
        <c:majorGridlines/>
        <c:numFmt formatCode="0.0" sourceLinked="1"/>
        <c:majorTickMark val="out"/>
        <c:minorTickMark val="none"/>
        <c:tickLblPos val="nextTo"/>
        <c:crossAx val="12555507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6938554446331361"/>
          <c:y val="0.20814122193059201"/>
          <c:w val="0.35925968543177744"/>
          <c:h val="8.3717191601049873E-2"/>
        </c:manualLayout>
      </c:layout>
      <c:overlay val="0"/>
      <c:txPr>
        <a:bodyPr/>
        <a:lstStyle/>
        <a:p>
          <a:pPr>
            <a:defRPr sz="1600"/>
          </a:pPr>
          <a:endParaRPr lang="hu-HU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23993204582981742"/>
          <c:y val="5.1400554097404488E-2"/>
          <c:w val="0.69734518980351046"/>
          <c:h val="0.67301326917468651"/>
        </c:manualLayout>
      </c:layout>
      <c:lineChart>
        <c:grouping val="standard"/>
        <c:varyColors val="0"/>
        <c:ser>
          <c:idx val="0"/>
          <c:order val="0"/>
          <c:tx>
            <c:v>Euro zone, euro</c:v>
          </c:tx>
          <c:spPr>
            <a:ln>
              <a:solidFill>
                <a:srgbClr val="C00000"/>
              </a:solidFill>
            </a:ln>
          </c:spPr>
          <c:marker>
            <c:symbol val="none"/>
          </c:marker>
          <c:cat>
            <c:numRef>
              <c:f>M2Month_EU!$D$132:$D$454</c:f>
              <c:numCache>
                <c:formatCode>yyyy\-mm\-dd</c:formatCode>
                <c:ptCount val="323"/>
                <c:pt idx="0">
                  <c:v>32874</c:v>
                </c:pt>
                <c:pt idx="1">
                  <c:v>32905</c:v>
                </c:pt>
                <c:pt idx="2">
                  <c:v>32933</c:v>
                </c:pt>
                <c:pt idx="3">
                  <c:v>32964</c:v>
                </c:pt>
                <c:pt idx="4">
                  <c:v>32994</c:v>
                </c:pt>
                <c:pt idx="5">
                  <c:v>33025</c:v>
                </c:pt>
                <c:pt idx="6">
                  <c:v>33055</c:v>
                </c:pt>
                <c:pt idx="7">
                  <c:v>33086</c:v>
                </c:pt>
                <c:pt idx="8">
                  <c:v>33117</c:v>
                </c:pt>
                <c:pt idx="9">
                  <c:v>33147</c:v>
                </c:pt>
                <c:pt idx="10">
                  <c:v>33178</c:v>
                </c:pt>
                <c:pt idx="11">
                  <c:v>33208</c:v>
                </c:pt>
                <c:pt idx="12">
                  <c:v>33239</c:v>
                </c:pt>
                <c:pt idx="13">
                  <c:v>33270</c:v>
                </c:pt>
                <c:pt idx="14">
                  <c:v>33298</c:v>
                </c:pt>
                <c:pt idx="15">
                  <c:v>33329</c:v>
                </c:pt>
                <c:pt idx="16">
                  <c:v>33359</c:v>
                </c:pt>
                <c:pt idx="17">
                  <c:v>33390</c:v>
                </c:pt>
                <c:pt idx="18">
                  <c:v>33420</c:v>
                </c:pt>
                <c:pt idx="19">
                  <c:v>33451</c:v>
                </c:pt>
                <c:pt idx="20">
                  <c:v>33482</c:v>
                </c:pt>
                <c:pt idx="21">
                  <c:v>33512</c:v>
                </c:pt>
                <c:pt idx="22">
                  <c:v>33543</c:v>
                </c:pt>
                <c:pt idx="23">
                  <c:v>33573</c:v>
                </c:pt>
                <c:pt idx="24">
                  <c:v>33604</c:v>
                </c:pt>
                <c:pt idx="25">
                  <c:v>33635</c:v>
                </c:pt>
                <c:pt idx="26">
                  <c:v>33664</c:v>
                </c:pt>
                <c:pt idx="27">
                  <c:v>33695</c:v>
                </c:pt>
                <c:pt idx="28">
                  <c:v>33725</c:v>
                </c:pt>
                <c:pt idx="29">
                  <c:v>33756</c:v>
                </c:pt>
                <c:pt idx="30">
                  <c:v>33786</c:v>
                </c:pt>
                <c:pt idx="31">
                  <c:v>33817</c:v>
                </c:pt>
                <c:pt idx="32">
                  <c:v>33848</c:v>
                </c:pt>
                <c:pt idx="33">
                  <c:v>33878</c:v>
                </c:pt>
                <c:pt idx="34">
                  <c:v>33909</c:v>
                </c:pt>
                <c:pt idx="35">
                  <c:v>33939</c:v>
                </c:pt>
                <c:pt idx="36">
                  <c:v>33970</c:v>
                </c:pt>
                <c:pt idx="37">
                  <c:v>34001</c:v>
                </c:pt>
                <c:pt idx="38">
                  <c:v>34029</c:v>
                </c:pt>
                <c:pt idx="39">
                  <c:v>34060</c:v>
                </c:pt>
                <c:pt idx="40">
                  <c:v>34090</c:v>
                </c:pt>
                <c:pt idx="41">
                  <c:v>34121</c:v>
                </c:pt>
                <c:pt idx="42">
                  <c:v>34151</c:v>
                </c:pt>
                <c:pt idx="43">
                  <c:v>34182</c:v>
                </c:pt>
                <c:pt idx="44">
                  <c:v>34213</c:v>
                </c:pt>
                <c:pt idx="45">
                  <c:v>34243</c:v>
                </c:pt>
                <c:pt idx="46">
                  <c:v>34274</c:v>
                </c:pt>
                <c:pt idx="47">
                  <c:v>34304</c:v>
                </c:pt>
                <c:pt idx="48">
                  <c:v>34335</c:v>
                </c:pt>
                <c:pt idx="49">
                  <c:v>34366</c:v>
                </c:pt>
                <c:pt idx="50">
                  <c:v>34394</c:v>
                </c:pt>
                <c:pt idx="51">
                  <c:v>34425</c:v>
                </c:pt>
                <c:pt idx="52">
                  <c:v>34455</c:v>
                </c:pt>
                <c:pt idx="53">
                  <c:v>34486</c:v>
                </c:pt>
                <c:pt idx="54">
                  <c:v>34516</c:v>
                </c:pt>
                <c:pt idx="55">
                  <c:v>34547</c:v>
                </c:pt>
                <c:pt idx="56">
                  <c:v>34578</c:v>
                </c:pt>
                <c:pt idx="57">
                  <c:v>34608</c:v>
                </c:pt>
                <c:pt idx="58">
                  <c:v>34639</c:v>
                </c:pt>
                <c:pt idx="59">
                  <c:v>34669</c:v>
                </c:pt>
                <c:pt idx="60">
                  <c:v>34700</c:v>
                </c:pt>
                <c:pt idx="61">
                  <c:v>34731</c:v>
                </c:pt>
                <c:pt idx="62">
                  <c:v>34759</c:v>
                </c:pt>
                <c:pt idx="63">
                  <c:v>34790</c:v>
                </c:pt>
                <c:pt idx="64">
                  <c:v>34820</c:v>
                </c:pt>
                <c:pt idx="65">
                  <c:v>34851</c:v>
                </c:pt>
                <c:pt idx="66">
                  <c:v>34881</c:v>
                </c:pt>
                <c:pt idx="67">
                  <c:v>34912</c:v>
                </c:pt>
                <c:pt idx="68">
                  <c:v>34943</c:v>
                </c:pt>
                <c:pt idx="69">
                  <c:v>34973</c:v>
                </c:pt>
                <c:pt idx="70">
                  <c:v>35004</c:v>
                </c:pt>
                <c:pt idx="71">
                  <c:v>35034</c:v>
                </c:pt>
                <c:pt idx="72">
                  <c:v>35065</c:v>
                </c:pt>
                <c:pt idx="73">
                  <c:v>35096</c:v>
                </c:pt>
                <c:pt idx="74">
                  <c:v>35125</c:v>
                </c:pt>
                <c:pt idx="75">
                  <c:v>35156</c:v>
                </c:pt>
                <c:pt idx="76">
                  <c:v>35186</c:v>
                </c:pt>
                <c:pt idx="77">
                  <c:v>35217</c:v>
                </c:pt>
                <c:pt idx="78">
                  <c:v>35247</c:v>
                </c:pt>
                <c:pt idx="79">
                  <c:v>35278</c:v>
                </c:pt>
                <c:pt idx="80">
                  <c:v>35309</c:v>
                </c:pt>
                <c:pt idx="81">
                  <c:v>35339</c:v>
                </c:pt>
                <c:pt idx="82">
                  <c:v>35370</c:v>
                </c:pt>
                <c:pt idx="83">
                  <c:v>35400</c:v>
                </c:pt>
                <c:pt idx="84">
                  <c:v>35431</c:v>
                </c:pt>
                <c:pt idx="85">
                  <c:v>35462</c:v>
                </c:pt>
                <c:pt idx="86">
                  <c:v>35490</c:v>
                </c:pt>
                <c:pt idx="87">
                  <c:v>35521</c:v>
                </c:pt>
                <c:pt idx="88">
                  <c:v>35551</c:v>
                </c:pt>
                <c:pt idx="89">
                  <c:v>35582</c:v>
                </c:pt>
                <c:pt idx="90">
                  <c:v>35612</c:v>
                </c:pt>
                <c:pt idx="91">
                  <c:v>35643</c:v>
                </c:pt>
                <c:pt idx="92">
                  <c:v>35674</c:v>
                </c:pt>
                <c:pt idx="93">
                  <c:v>35704</c:v>
                </c:pt>
                <c:pt idx="94">
                  <c:v>35735</c:v>
                </c:pt>
                <c:pt idx="95">
                  <c:v>35765</c:v>
                </c:pt>
                <c:pt idx="96">
                  <c:v>35796</c:v>
                </c:pt>
                <c:pt idx="97">
                  <c:v>35827</c:v>
                </c:pt>
                <c:pt idx="98">
                  <c:v>35855</c:v>
                </c:pt>
                <c:pt idx="99">
                  <c:v>35886</c:v>
                </c:pt>
                <c:pt idx="100">
                  <c:v>35916</c:v>
                </c:pt>
                <c:pt idx="101">
                  <c:v>35947</c:v>
                </c:pt>
                <c:pt idx="102">
                  <c:v>35977</c:v>
                </c:pt>
                <c:pt idx="103">
                  <c:v>36008</c:v>
                </c:pt>
                <c:pt idx="104">
                  <c:v>36039</c:v>
                </c:pt>
                <c:pt idx="105">
                  <c:v>36069</c:v>
                </c:pt>
                <c:pt idx="106">
                  <c:v>36100</c:v>
                </c:pt>
                <c:pt idx="107">
                  <c:v>36130</c:v>
                </c:pt>
                <c:pt idx="108">
                  <c:v>36161</c:v>
                </c:pt>
                <c:pt idx="109">
                  <c:v>36192</c:v>
                </c:pt>
                <c:pt idx="110">
                  <c:v>36220</c:v>
                </c:pt>
                <c:pt idx="111">
                  <c:v>36251</c:v>
                </c:pt>
                <c:pt idx="112">
                  <c:v>36281</c:v>
                </c:pt>
                <c:pt idx="113">
                  <c:v>36312</c:v>
                </c:pt>
                <c:pt idx="114">
                  <c:v>36342</c:v>
                </c:pt>
                <c:pt idx="115">
                  <c:v>36373</c:v>
                </c:pt>
                <c:pt idx="116">
                  <c:v>36404</c:v>
                </c:pt>
                <c:pt idx="117">
                  <c:v>36434</c:v>
                </c:pt>
                <c:pt idx="118">
                  <c:v>36465</c:v>
                </c:pt>
                <c:pt idx="119">
                  <c:v>36495</c:v>
                </c:pt>
                <c:pt idx="120">
                  <c:v>36526</c:v>
                </c:pt>
                <c:pt idx="121">
                  <c:v>36557</c:v>
                </c:pt>
                <c:pt idx="122">
                  <c:v>36586</c:v>
                </c:pt>
                <c:pt idx="123">
                  <c:v>36617</c:v>
                </c:pt>
                <c:pt idx="124">
                  <c:v>36647</c:v>
                </c:pt>
                <c:pt idx="125">
                  <c:v>36678</c:v>
                </c:pt>
                <c:pt idx="126">
                  <c:v>36708</c:v>
                </c:pt>
                <c:pt idx="127">
                  <c:v>36739</c:v>
                </c:pt>
                <c:pt idx="128">
                  <c:v>36770</c:v>
                </c:pt>
                <c:pt idx="129">
                  <c:v>36800</c:v>
                </c:pt>
                <c:pt idx="130">
                  <c:v>36831</c:v>
                </c:pt>
                <c:pt idx="131">
                  <c:v>36861</c:v>
                </c:pt>
                <c:pt idx="132">
                  <c:v>36892</c:v>
                </c:pt>
                <c:pt idx="133">
                  <c:v>36923</c:v>
                </c:pt>
                <c:pt idx="134">
                  <c:v>36951</c:v>
                </c:pt>
                <c:pt idx="135">
                  <c:v>36982</c:v>
                </c:pt>
                <c:pt idx="136">
                  <c:v>37012</c:v>
                </c:pt>
                <c:pt idx="137">
                  <c:v>37043</c:v>
                </c:pt>
                <c:pt idx="138">
                  <c:v>37073</c:v>
                </c:pt>
                <c:pt idx="139">
                  <c:v>37104</c:v>
                </c:pt>
                <c:pt idx="140">
                  <c:v>37135</c:v>
                </c:pt>
                <c:pt idx="141">
                  <c:v>37165</c:v>
                </c:pt>
                <c:pt idx="142">
                  <c:v>37196</c:v>
                </c:pt>
                <c:pt idx="143">
                  <c:v>37226</c:v>
                </c:pt>
                <c:pt idx="144">
                  <c:v>37257</c:v>
                </c:pt>
                <c:pt idx="145">
                  <c:v>37288</c:v>
                </c:pt>
                <c:pt idx="146">
                  <c:v>37316</c:v>
                </c:pt>
                <c:pt idx="147">
                  <c:v>37347</c:v>
                </c:pt>
                <c:pt idx="148">
                  <c:v>37377</c:v>
                </c:pt>
                <c:pt idx="149">
                  <c:v>37408</c:v>
                </c:pt>
                <c:pt idx="150">
                  <c:v>37438</c:v>
                </c:pt>
                <c:pt idx="151">
                  <c:v>37469</c:v>
                </c:pt>
                <c:pt idx="152">
                  <c:v>37500</c:v>
                </c:pt>
                <c:pt idx="153">
                  <c:v>37530</c:v>
                </c:pt>
                <c:pt idx="154">
                  <c:v>37561</c:v>
                </c:pt>
                <c:pt idx="155">
                  <c:v>37591</c:v>
                </c:pt>
                <c:pt idx="156">
                  <c:v>37622</c:v>
                </c:pt>
                <c:pt idx="157">
                  <c:v>37653</c:v>
                </c:pt>
                <c:pt idx="158">
                  <c:v>37681</c:v>
                </c:pt>
                <c:pt idx="159">
                  <c:v>37712</c:v>
                </c:pt>
                <c:pt idx="160">
                  <c:v>37742</c:v>
                </c:pt>
                <c:pt idx="161">
                  <c:v>37773</c:v>
                </c:pt>
                <c:pt idx="162">
                  <c:v>37803</c:v>
                </c:pt>
                <c:pt idx="163">
                  <c:v>37834</c:v>
                </c:pt>
                <c:pt idx="164">
                  <c:v>37865</c:v>
                </c:pt>
                <c:pt idx="165">
                  <c:v>37895</c:v>
                </c:pt>
                <c:pt idx="166">
                  <c:v>37926</c:v>
                </c:pt>
                <c:pt idx="167">
                  <c:v>37956</c:v>
                </c:pt>
                <c:pt idx="168">
                  <c:v>37987</c:v>
                </c:pt>
                <c:pt idx="169">
                  <c:v>38018</c:v>
                </c:pt>
                <c:pt idx="170">
                  <c:v>38047</c:v>
                </c:pt>
                <c:pt idx="171">
                  <c:v>38078</c:v>
                </c:pt>
                <c:pt idx="172">
                  <c:v>38108</c:v>
                </c:pt>
                <c:pt idx="173">
                  <c:v>38139</c:v>
                </c:pt>
                <c:pt idx="174">
                  <c:v>38169</c:v>
                </c:pt>
                <c:pt idx="175">
                  <c:v>38200</c:v>
                </c:pt>
                <c:pt idx="176">
                  <c:v>38231</c:v>
                </c:pt>
                <c:pt idx="177">
                  <c:v>38261</c:v>
                </c:pt>
                <c:pt idx="178">
                  <c:v>38292</c:v>
                </c:pt>
                <c:pt idx="179">
                  <c:v>38322</c:v>
                </c:pt>
                <c:pt idx="180">
                  <c:v>38353</c:v>
                </c:pt>
                <c:pt idx="181">
                  <c:v>38384</c:v>
                </c:pt>
                <c:pt idx="182">
                  <c:v>38412</c:v>
                </c:pt>
                <c:pt idx="183">
                  <c:v>38443</c:v>
                </c:pt>
                <c:pt idx="184">
                  <c:v>38473</c:v>
                </c:pt>
                <c:pt idx="185">
                  <c:v>38504</c:v>
                </c:pt>
                <c:pt idx="186">
                  <c:v>38534</c:v>
                </c:pt>
                <c:pt idx="187">
                  <c:v>38565</c:v>
                </c:pt>
                <c:pt idx="188">
                  <c:v>38596</c:v>
                </c:pt>
                <c:pt idx="189">
                  <c:v>38626</c:v>
                </c:pt>
                <c:pt idx="190">
                  <c:v>38657</c:v>
                </c:pt>
                <c:pt idx="191">
                  <c:v>38687</c:v>
                </c:pt>
                <c:pt idx="192">
                  <c:v>38718</c:v>
                </c:pt>
                <c:pt idx="193">
                  <c:v>38749</c:v>
                </c:pt>
                <c:pt idx="194">
                  <c:v>38777</c:v>
                </c:pt>
                <c:pt idx="195">
                  <c:v>38808</c:v>
                </c:pt>
                <c:pt idx="196">
                  <c:v>38838</c:v>
                </c:pt>
                <c:pt idx="197">
                  <c:v>38869</c:v>
                </c:pt>
                <c:pt idx="198">
                  <c:v>38899</c:v>
                </c:pt>
                <c:pt idx="199">
                  <c:v>38930</c:v>
                </c:pt>
                <c:pt idx="200">
                  <c:v>38961</c:v>
                </c:pt>
                <c:pt idx="201">
                  <c:v>38991</c:v>
                </c:pt>
                <c:pt idx="202">
                  <c:v>39022</c:v>
                </c:pt>
                <c:pt idx="203">
                  <c:v>39052</c:v>
                </c:pt>
                <c:pt idx="204">
                  <c:v>39083</c:v>
                </c:pt>
                <c:pt idx="205">
                  <c:v>39114</c:v>
                </c:pt>
                <c:pt idx="206">
                  <c:v>39142</c:v>
                </c:pt>
                <c:pt idx="207">
                  <c:v>39173</c:v>
                </c:pt>
                <c:pt idx="208">
                  <c:v>39203</c:v>
                </c:pt>
                <c:pt idx="209">
                  <c:v>39234</c:v>
                </c:pt>
                <c:pt idx="210">
                  <c:v>39264</c:v>
                </c:pt>
                <c:pt idx="211">
                  <c:v>39295</c:v>
                </c:pt>
                <c:pt idx="212">
                  <c:v>39326</c:v>
                </c:pt>
                <c:pt idx="213">
                  <c:v>39356</c:v>
                </c:pt>
                <c:pt idx="214">
                  <c:v>39387</c:v>
                </c:pt>
                <c:pt idx="215">
                  <c:v>39417</c:v>
                </c:pt>
                <c:pt idx="216">
                  <c:v>39448</c:v>
                </c:pt>
                <c:pt idx="217">
                  <c:v>39479</c:v>
                </c:pt>
                <c:pt idx="218">
                  <c:v>39508</c:v>
                </c:pt>
                <c:pt idx="219">
                  <c:v>39539</c:v>
                </c:pt>
                <c:pt idx="220">
                  <c:v>39569</c:v>
                </c:pt>
                <c:pt idx="221">
                  <c:v>39600</c:v>
                </c:pt>
                <c:pt idx="222">
                  <c:v>39630</c:v>
                </c:pt>
                <c:pt idx="223">
                  <c:v>39661</c:v>
                </c:pt>
                <c:pt idx="224">
                  <c:v>39692</c:v>
                </c:pt>
                <c:pt idx="225">
                  <c:v>39722</c:v>
                </c:pt>
                <c:pt idx="226">
                  <c:v>39753</c:v>
                </c:pt>
                <c:pt idx="227">
                  <c:v>39783</c:v>
                </c:pt>
                <c:pt idx="228">
                  <c:v>39814</c:v>
                </c:pt>
                <c:pt idx="229">
                  <c:v>39845</c:v>
                </c:pt>
                <c:pt idx="230">
                  <c:v>39873</c:v>
                </c:pt>
                <c:pt idx="231">
                  <c:v>39904</c:v>
                </c:pt>
                <c:pt idx="232">
                  <c:v>39934</c:v>
                </c:pt>
                <c:pt idx="233">
                  <c:v>39965</c:v>
                </c:pt>
                <c:pt idx="234">
                  <c:v>39995</c:v>
                </c:pt>
                <c:pt idx="235">
                  <c:v>40026</c:v>
                </c:pt>
                <c:pt idx="236">
                  <c:v>40057</c:v>
                </c:pt>
                <c:pt idx="237">
                  <c:v>40087</c:v>
                </c:pt>
                <c:pt idx="238">
                  <c:v>40118</c:v>
                </c:pt>
                <c:pt idx="239">
                  <c:v>40148</c:v>
                </c:pt>
                <c:pt idx="240">
                  <c:v>40179</c:v>
                </c:pt>
                <c:pt idx="241">
                  <c:v>40210</c:v>
                </c:pt>
                <c:pt idx="242">
                  <c:v>40238</c:v>
                </c:pt>
                <c:pt idx="243">
                  <c:v>40269</c:v>
                </c:pt>
                <c:pt idx="244">
                  <c:v>40299</c:v>
                </c:pt>
                <c:pt idx="245">
                  <c:v>40330</c:v>
                </c:pt>
                <c:pt idx="246">
                  <c:v>40360</c:v>
                </c:pt>
                <c:pt idx="247">
                  <c:v>40391</c:v>
                </c:pt>
                <c:pt idx="248">
                  <c:v>40422</c:v>
                </c:pt>
                <c:pt idx="249">
                  <c:v>40452</c:v>
                </c:pt>
                <c:pt idx="250">
                  <c:v>40483</c:v>
                </c:pt>
                <c:pt idx="251">
                  <c:v>40513</c:v>
                </c:pt>
                <c:pt idx="252">
                  <c:v>40544</c:v>
                </c:pt>
                <c:pt idx="253">
                  <c:v>40575</c:v>
                </c:pt>
                <c:pt idx="254">
                  <c:v>40603</c:v>
                </c:pt>
                <c:pt idx="255">
                  <c:v>40634</c:v>
                </c:pt>
                <c:pt idx="256">
                  <c:v>40664</c:v>
                </c:pt>
                <c:pt idx="257">
                  <c:v>40695</c:v>
                </c:pt>
                <c:pt idx="258">
                  <c:v>40725</c:v>
                </c:pt>
                <c:pt idx="259">
                  <c:v>40756</c:v>
                </c:pt>
                <c:pt idx="260">
                  <c:v>40787</c:v>
                </c:pt>
                <c:pt idx="261">
                  <c:v>40817</c:v>
                </c:pt>
                <c:pt idx="262">
                  <c:v>40848</c:v>
                </c:pt>
                <c:pt idx="263">
                  <c:v>40878</c:v>
                </c:pt>
                <c:pt idx="264">
                  <c:v>40909</c:v>
                </c:pt>
                <c:pt idx="265">
                  <c:v>40940</c:v>
                </c:pt>
                <c:pt idx="266">
                  <c:v>40969</c:v>
                </c:pt>
                <c:pt idx="267">
                  <c:v>41000</c:v>
                </c:pt>
                <c:pt idx="268">
                  <c:v>41030</c:v>
                </c:pt>
                <c:pt idx="269">
                  <c:v>41061</c:v>
                </c:pt>
                <c:pt idx="270">
                  <c:v>41091</c:v>
                </c:pt>
                <c:pt idx="271">
                  <c:v>41122</c:v>
                </c:pt>
                <c:pt idx="272">
                  <c:v>41153</c:v>
                </c:pt>
                <c:pt idx="273">
                  <c:v>41183</c:v>
                </c:pt>
                <c:pt idx="274">
                  <c:v>41214</c:v>
                </c:pt>
                <c:pt idx="275">
                  <c:v>41244</c:v>
                </c:pt>
                <c:pt idx="276">
                  <c:v>41275</c:v>
                </c:pt>
                <c:pt idx="277">
                  <c:v>41306</c:v>
                </c:pt>
                <c:pt idx="278">
                  <c:v>41334</c:v>
                </c:pt>
                <c:pt idx="279">
                  <c:v>41365</c:v>
                </c:pt>
                <c:pt idx="280">
                  <c:v>41395</c:v>
                </c:pt>
                <c:pt idx="281">
                  <c:v>41426</c:v>
                </c:pt>
                <c:pt idx="282">
                  <c:v>41456</c:v>
                </c:pt>
                <c:pt idx="283">
                  <c:v>41487</c:v>
                </c:pt>
                <c:pt idx="284">
                  <c:v>41518</c:v>
                </c:pt>
                <c:pt idx="285">
                  <c:v>41548</c:v>
                </c:pt>
                <c:pt idx="286">
                  <c:v>41579</c:v>
                </c:pt>
                <c:pt idx="287">
                  <c:v>41609</c:v>
                </c:pt>
                <c:pt idx="288">
                  <c:v>41640</c:v>
                </c:pt>
                <c:pt idx="289">
                  <c:v>41671</c:v>
                </c:pt>
                <c:pt idx="290">
                  <c:v>41699</c:v>
                </c:pt>
                <c:pt idx="291">
                  <c:v>41730</c:v>
                </c:pt>
                <c:pt idx="292">
                  <c:v>41760</c:v>
                </c:pt>
                <c:pt idx="293">
                  <c:v>41791</c:v>
                </c:pt>
                <c:pt idx="294">
                  <c:v>41821</c:v>
                </c:pt>
                <c:pt idx="295">
                  <c:v>41852</c:v>
                </c:pt>
                <c:pt idx="296">
                  <c:v>41883</c:v>
                </c:pt>
                <c:pt idx="297">
                  <c:v>41913</c:v>
                </c:pt>
                <c:pt idx="298">
                  <c:v>41944</c:v>
                </c:pt>
                <c:pt idx="299">
                  <c:v>41974</c:v>
                </c:pt>
                <c:pt idx="300">
                  <c:v>42005</c:v>
                </c:pt>
                <c:pt idx="301">
                  <c:v>42036</c:v>
                </c:pt>
                <c:pt idx="302">
                  <c:v>42064</c:v>
                </c:pt>
                <c:pt idx="303">
                  <c:v>42095</c:v>
                </c:pt>
                <c:pt idx="304">
                  <c:v>42125</c:v>
                </c:pt>
                <c:pt idx="305">
                  <c:v>42156</c:v>
                </c:pt>
                <c:pt idx="306">
                  <c:v>42186</c:v>
                </c:pt>
                <c:pt idx="307">
                  <c:v>42217</c:v>
                </c:pt>
                <c:pt idx="308">
                  <c:v>42248</c:v>
                </c:pt>
                <c:pt idx="309">
                  <c:v>42278</c:v>
                </c:pt>
                <c:pt idx="310">
                  <c:v>42309</c:v>
                </c:pt>
                <c:pt idx="311">
                  <c:v>42339</c:v>
                </c:pt>
                <c:pt idx="312">
                  <c:v>42370</c:v>
                </c:pt>
                <c:pt idx="313">
                  <c:v>42401</c:v>
                </c:pt>
                <c:pt idx="314">
                  <c:v>42430</c:v>
                </c:pt>
                <c:pt idx="315">
                  <c:v>42461</c:v>
                </c:pt>
                <c:pt idx="316">
                  <c:v>42491</c:v>
                </c:pt>
                <c:pt idx="317">
                  <c:v>42522</c:v>
                </c:pt>
                <c:pt idx="318">
                  <c:v>42552</c:v>
                </c:pt>
                <c:pt idx="319">
                  <c:v>42583</c:v>
                </c:pt>
                <c:pt idx="320">
                  <c:v>42614</c:v>
                </c:pt>
                <c:pt idx="321">
                  <c:v>42644</c:v>
                </c:pt>
                <c:pt idx="322">
                  <c:v>42675</c:v>
                </c:pt>
              </c:numCache>
            </c:numRef>
          </c:cat>
          <c:val>
            <c:numRef>
              <c:f>M2Month_EU!$B$132:$B$454</c:f>
              <c:numCache>
                <c:formatCode>_-* #,##0\ _F_t_-;\-* #,##0\ _F_t_-;_-* "-"??\ _F_t_-;_-@_-</c:formatCode>
                <c:ptCount val="323"/>
                <c:pt idx="0">
                  <c:v>2379.739</c:v>
                </c:pt>
                <c:pt idx="1">
                  <c:v>2370.0430000000001</c:v>
                </c:pt>
                <c:pt idx="2">
                  <c:v>2359.9659999999999</c:v>
                </c:pt>
                <c:pt idx="3">
                  <c:v>2376.1840000000002</c:v>
                </c:pt>
                <c:pt idx="4">
                  <c:v>2375.9639999999999</c:v>
                </c:pt>
                <c:pt idx="5">
                  <c:v>2496.9</c:v>
                </c:pt>
                <c:pt idx="6">
                  <c:v>2504.3989999999999</c:v>
                </c:pt>
                <c:pt idx="7">
                  <c:v>2490.3240000000001</c:v>
                </c:pt>
                <c:pt idx="8">
                  <c:v>2528.3009999999999</c:v>
                </c:pt>
                <c:pt idx="9">
                  <c:v>2525.9490000000001</c:v>
                </c:pt>
                <c:pt idx="10">
                  <c:v>2542.0439999999999</c:v>
                </c:pt>
                <c:pt idx="11">
                  <c:v>2658.683</c:v>
                </c:pt>
                <c:pt idx="12">
                  <c:v>2600.1759999999999</c:v>
                </c:pt>
                <c:pt idx="13">
                  <c:v>2599.248</c:v>
                </c:pt>
                <c:pt idx="14">
                  <c:v>2600.46</c:v>
                </c:pt>
                <c:pt idx="15">
                  <c:v>2612.1120000000001</c:v>
                </c:pt>
                <c:pt idx="16">
                  <c:v>2613.692</c:v>
                </c:pt>
                <c:pt idx="17">
                  <c:v>2651.8879999999999</c:v>
                </c:pt>
                <c:pt idx="18">
                  <c:v>2645.2579999999998</c:v>
                </c:pt>
                <c:pt idx="19">
                  <c:v>2637.3040000000001</c:v>
                </c:pt>
                <c:pt idx="20">
                  <c:v>2657.2150000000001</c:v>
                </c:pt>
                <c:pt idx="21">
                  <c:v>2656.288</c:v>
                </c:pt>
                <c:pt idx="22">
                  <c:v>2689.38</c:v>
                </c:pt>
                <c:pt idx="23">
                  <c:v>2808.3760000000002</c:v>
                </c:pt>
                <c:pt idx="24">
                  <c:v>2735.28</c:v>
                </c:pt>
                <c:pt idx="25">
                  <c:v>2729.9839999999999</c:v>
                </c:pt>
                <c:pt idx="26">
                  <c:v>2742.3539999999998</c:v>
                </c:pt>
                <c:pt idx="27">
                  <c:v>2761.4740000000002</c:v>
                </c:pt>
                <c:pt idx="28">
                  <c:v>2774.6819999999998</c:v>
                </c:pt>
                <c:pt idx="29">
                  <c:v>2789.4670000000001</c:v>
                </c:pt>
                <c:pt idx="30">
                  <c:v>2781.924</c:v>
                </c:pt>
                <c:pt idx="31">
                  <c:v>2778.0970000000002</c:v>
                </c:pt>
                <c:pt idx="32">
                  <c:v>2814.038</c:v>
                </c:pt>
                <c:pt idx="33">
                  <c:v>2812.5309999999999</c:v>
                </c:pt>
                <c:pt idx="34">
                  <c:v>2847.433</c:v>
                </c:pt>
                <c:pt idx="35">
                  <c:v>2939.8879999999999</c:v>
                </c:pt>
                <c:pt idx="36">
                  <c:v>2882.7950000000001</c:v>
                </c:pt>
                <c:pt idx="37">
                  <c:v>2879.7919999999999</c:v>
                </c:pt>
                <c:pt idx="38">
                  <c:v>2902.8939999999998</c:v>
                </c:pt>
                <c:pt idx="39">
                  <c:v>2913.5459999999998</c:v>
                </c:pt>
                <c:pt idx="40">
                  <c:v>2933.3589999999999</c:v>
                </c:pt>
                <c:pt idx="41">
                  <c:v>2955.8159999999998</c:v>
                </c:pt>
                <c:pt idx="42">
                  <c:v>2953.701</c:v>
                </c:pt>
                <c:pt idx="43">
                  <c:v>2948.7139999999999</c:v>
                </c:pt>
                <c:pt idx="44">
                  <c:v>2966.9969999999998</c:v>
                </c:pt>
                <c:pt idx="45">
                  <c:v>2987.3</c:v>
                </c:pt>
                <c:pt idx="46">
                  <c:v>3020.8739999999998</c:v>
                </c:pt>
                <c:pt idx="47">
                  <c:v>3150.2660000000001</c:v>
                </c:pt>
                <c:pt idx="48">
                  <c:v>3105.703</c:v>
                </c:pt>
                <c:pt idx="49">
                  <c:v>3102.6</c:v>
                </c:pt>
                <c:pt idx="50">
                  <c:v>3126.9960000000001</c:v>
                </c:pt>
                <c:pt idx="51">
                  <c:v>3133.7370000000001</c:v>
                </c:pt>
                <c:pt idx="52">
                  <c:v>3129.45</c:v>
                </c:pt>
                <c:pt idx="53">
                  <c:v>3154.66</c:v>
                </c:pt>
                <c:pt idx="54">
                  <c:v>3149.19</c:v>
                </c:pt>
                <c:pt idx="55">
                  <c:v>3126.0039999999999</c:v>
                </c:pt>
                <c:pt idx="56">
                  <c:v>3135.7040000000002</c:v>
                </c:pt>
                <c:pt idx="57">
                  <c:v>3139.8229999999999</c:v>
                </c:pt>
                <c:pt idx="58">
                  <c:v>3148.0970000000002</c:v>
                </c:pt>
                <c:pt idx="59">
                  <c:v>3243.7550000000001</c:v>
                </c:pt>
                <c:pt idx="60">
                  <c:v>3176.2930000000001</c:v>
                </c:pt>
                <c:pt idx="61">
                  <c:v>3172.6370000000002</c:v>
                </c:pt>
                <c:pt idx="62">
                  <c:v>3176.2069999999999</c:v>
                </c:pt>
                <c:pt idx="63">
                  <c:v>3187.0169999999998</c:v>
                </c:pt>
                <c:pt idx="64">
                  <c:v>3192.3829999999998</c:v>
                </c:pt>
                <c:pt idx="65">
                  <c:v>3218.3290000000002</c:v>
                </c:pt>
                <c:pt idx="66">
                  <c:v>3212.0650000000001</c:v>
                </c:pt>
                <c:pt idx="67">
                  <c:v>3203.3589999999999</c:v>
                </c:pt>
                <c:pt idx="68">
                  <c:v>3233.0819999999999</c:v>
                </c:pt>
                <c:pt idx="69">
                  <c:v>3235.7150000000001</c:v>
                </c:pt>
                <c:pt idx="70">
                  <c:v>3263.2080000000001</c:v>
                </c:pt>
                <c:pt idx="71">
                  <c:v>3397.4749999999999</c:v>
                </c:pt>
                <c:pt idx="72">
                  <c:v>3337.9949999999999</c:v>
                </c:pt>
                <c:pt idx="73">
                  <c:v>3332.9050000000002</c:v>
                </c:pt>
                <c:pt idx="74">
                  <c:v>3344.1379999999999</c:v>
                </c:pt>
                <c:pt idx="75">
                  <c:v>3359.123</c:v>
                </c:pt>
                <c:pt idx="76">
                  <c:v>3362.529</c:v>
                </c:pt>
                <c:pt idx="77">
                  <c:v>3397.3229999999999</c:v>
                </c:pt>
                <c:pt idx="78">
                  <c:v>3386.5239999999999</c:v>
                </c:pt>
                <c:pt idx="79">
                  <c:v>3382.8429999999998</c:v>
                </c:pt>
                <c:pt idx="80">
                  <c:v>3406.1840000000002</c:v>
                </c:pt>
                <c:pt idx="81">
                  <c:v>3403.0070000000001</c:v>
                </c:pt>
                <c:pt idx="82">
                  <c:v>3438.163</c:v>
                </c:pt>
                <c:pt idx="83">
                  <c:v>3562.4789999999998</c:v>
                </c:pt>
                <c:pt idx="84">
                  <c:v>3499.192</c:v>
                </c:pt>
                <c:pt idx="85">
                  <c:v>3493.1030000000001</c:v>
                </c:pt>
                <c:pt idx="86">
                  <c:v>3500.1770000000001</c:v>
                </c:pt>
                <c:pt idx="87">
                  <c:v>3498.558</c:v>
                </c:pt>
                <c:pt idx="88">
                  <c:v>3516.3449999999998</c:v>
                </c:pt>
                <c:pt idx="89">
                  <c:v>3549.2159999999999</c:v>
                </c:pt>
                <c:pt idx="90">
                  <c:v>3542.37</c:v>
                </c:pt>
                <c:pt idx="91">
                  <c:v>3531.7809999999999</c:v>
                </c:pt>
                <c:pt idx="92">
                  <c:v>3543.2779999999998</c:v>
                </c:pt>
                <c:pt idx="93">
                  <c:v>3555.3270000000002</c:v>
                </c:pt>
                <c:pt idx="94">
                  <c:v>3587.6439999999998</c:v>
                </c:pt>
                <c:pt idx="95">
                  <c:v>3687.1460000000002</c:v>
                </c:pt>
                <c:pt idx="96">
                  <c:v>3658.509</c:v>
                </c:pt>
                <c:pt idx="97">
                  <c:v>3660.6109999999999</c:v>
                </c:pt>
                <c:pt idx="98">
                  <c:v>3666.8890000000001</c:v>
                </c:pt>
                <c:pt idx="99">
                  <c:v>3698.172</c:v>
                </c:pt>
                <c:pt idx="100">
                  <c:v>3727.306</c:v>
                </c:pt>
                <c:pt idx="101">
                  <c:v>3758.2939999999999</c:v>
                </c:pt>
                <c:pt idx="102">
                  <c:v>3725.5949999999998</c:v>
                </c:pt>
                <c:pt idx="103">
                  <c:v>3718.4209999999998</c:v>
                </c:pt>
                <c:pt idx="104">
                  <c:v>3725.8409999999999</c:v>
                </c:pt>
                <c:pt idx="105">
                  <c:v>3740.0749999999998</c:v>
                </c:pt>
                <c:pt idx="106">
                  <c:v>3789.8690000000001</c:v>
                </c:pt>
                <c:pt idx="107">
                  <c:v>3920.1419999999998</c:v>
                </c:pt>
                <c:pt idx="108">
                  <c:v>3953.26</c:v>
                </c:pt>
                <c:pt idx="109">
                  <c:v>3911.1950000000002</c:v>
                </c:pt>
                <c:pt idx="110">
                  <c:v>3929.3820000000001</c:v>
                </c:pt>
                <c:pt idx="111">
                  <c:v>3950.654</c:v>
                </c:pt>
                <c:pt idx="112">
                  <c:v>3979.502</c:v>
                </c:pt>
                <c:pt idx="113">
                  <c:v>4005.3440000000001</c:v>
                </c:pt>
                <c:pt idx="114">
                  <c:v>4021.9789999999998</c:v>
                </c:pt>
                <c:pt idx="115">
                  <c:v>3991.1179999999999</c:v>
                </c:pt>
                <c:pt idx="116">
                  <c:v>4000.4119999999998</c:v>
                </c:pt>
                <c:pt idx="117">
                  <c:v>4019.7719999999999</c:v>
                </c:pt>
                <c:pt idx="118">
                  <c:v>4049.1469999999999</c:v>
                </c:pt>
                <c:pt idx="119">
                  <c:v>4142.2979999999998</c:v>
                </c:pt>
                <c:pt idx="120">
                  <c:v>4137.7510000000002</c:v>
                </c:pt>
                <c:pt idx="121">
                  <c:v>4133.6509999999998</c:v>
                </c:pt>
                <c:pt idx="122">
                  <c:v>4143.8940000000002</c:v>
                </c:pt>
                <c:pt idx="123">
                  <c:v>4186.0379999999996</c:v>
                </c:pt>
                <c:pt idx="124">
                  <c:v>4177.6170000000002</c:v>
                </c:pt>
                <c:pt idx="125">
                  <c:v>4186.4210000000003</c:v>
                </c:pt>
                <c:pt idx="126">
                  <c:v>4184.9380000000001</c:v>
                </c:pt>
                <c:pt idx="127">
                  <c:v>4176.8689999999997</c:v>
                </c:pt>
                <c:pt idx="128">
                  <c:v>4182.5</c:v>
                </c:pt>
                <c:pt idx="129">
                  <c:v>4187.2839999999997</c:v>
                </c:pt>
                <c:pt idx="130">
                  <c:v>4210.799</c:v>
                </c:pt>
                <c:pt idx="131">
                  <c:v>4299.63</c:v>
                </c:pt>
                <c:pt idx="132">
                  <c:v>4348.576</c:v>
                </c:pt>
                <c:pt idx="133">
                  <c:v>4355.5810000000001</c:v>
                </c:pt>
                <c:pt idx="134">
                  <c:v>4385.08</c:v>
                </c:pt>
                <c:pt idx="135">
                  <c:v>4422.9679999999998</c:v>
                </c:pt>
                <c:pt idx="136">
                  <c:v>4445.3789999999999</c:v>
                </c:pt>
                <c:pt idx="137">
                  <c:v>4492.1949999999997</c:v>
                </c:pt>
                <c:pt idx="138">
                  <c:v>4479.9229999999998</c:v>
                </c:pt>
                <c:pt idx="139">
                  <c:v>4461.0730000000003</c:v>
                </c:pt>
                <c:pt idx="140">
                  <c:v>4508.7389999999996</c:v>
                </c:pt>
                <c:pt idx="141">
                  <c:v>4512.933</c:v>
                </c:pt>
                <c:pt idx="142">
                  <c:v>4565.0410000000002</c:v>
                </c:pt>
                <c:pt idx="143">
                  <c:v>4684.3630000000003</c:v>
                </c:pt>
                <c:pt idx="144">
                  <c:v>4655.6629999999996</c:v>
                </c:pt>
                <c:pt idx="145">
                  <c:v>4644.451</c:v>
                </c:pt>
                <c:pt idx="146">
                  <c:v>4670.2349999999997</c:v>
                </c:pt>
                <c:pt idx="147">
                  <c:v>4706.3180000000002</c:v>
                </c:pt>
                <c:pt idx="148">
                  <c:v>4728.1949999999997</c:v>
                </c:pt>
                <c:pt idx="149">
                  <c:v>4768.1580000000004</c:v>
                </c:pt>
                <c:pt idx="150">
                  <c:v>4758.3069999999998</c:v>
                </c:pt>
                <c:pt idx="151">
                  <c:v>4750.2629999999999</c:v>
                </c:pt>
                <c:pt idx="152">
                  <c:v>4792.1329999999998</c:v>
                </c:pt>
                <c:pt idx="153">
                  <c:v>4811.0150000000003</c:v>
                </c:pt>
                <c:pt idx="154">
                  <c:v>4875.4960000000001</c:v>
                </c:pt>
                <c:pt idx="155">
                  <c:v>4981.4489999999996</c:v>
                </c:pt>
                <c:pt idx="156">
                  <c:v>4923.6139999999996</c:v>
                </c:pt>
                <c:pt idx="157">
                  <c:v>4951.5230000000001</c:v>
                </c:pt>
                <c:pt idx="158">
                  <c:v>5006.3519999999999</c:v>
                </c:pt>
                <c:pt idx="159">
                  <c:v>5052.3469999999998</c:v>
                </c:pt>
                <c:pt idx="160">
                  <c:v>5109.4319999999998</c:v>
                </c:pt>
                <c:pt idx="161">
                  <c:v>5130.1009999999997</c:v>
                </c:pt>
                <c:pt idx="162">
                  <c:v>5124.2340000000004</c:v>
                </c:pt>
                <c:pt idx="163">
                  <c:v>5125.9660000000003</c:v>
                </c:pt>
                <c:pt idx="164">
                  <c:v>5136.9780000000001</c:v>
                </c:pt>
                <c:pt idx="165">
                  <c:v>5157.8779999999997</c:v>
                </c:pt>
                <c:pt idx="166">
                  <c:v>5206.0439999999999</c:v>
                </c:pt>
                <c:pt idx="167">
                  <c:v>5297.9989999999998</c:v>
                </c:pt>
                <c:pt idx="168">
                  <c:v>5271.7120000000004</c:v>
                </c:pt>
                <c:pt idx="169">
                  <c:v>5273.5479999999998</c:v>
                </c:pt>
                <c:pt idx="170">
                  <c:v>5310.2190000000001</c:v>
                </c:pt>
                <c:pt idx="171">
                  <c:v>5344.4669999999996</c:v>
                </c:pt>
                <c:pt idx="172">
                  <c:v>5377.3649999999998</c:v>
                </c:pt>
                <c:pt idx="173">
                  <c:v>5408.0119999999997</c:v>
                </c:pt>
                <c:pt idx="174">
                  <c:v>5428.44</c:v>
                </c:pt>
                <c:pt idx="175">
                  <c:v>5397.9160000000002</c:v>
                </c:pt>
                <c:pt idx="176">
                  <c:v>5451.0829999999996</c:v>
                </c:pt>
                <c:pt idx="177">
                  <c:v>5490.2849999999999</c:v>
                </c:pt>
                <c:pt idx="178">
                  <c:v>5528.8649999999998</c:v>
                </c:pt>
                <c:pt idx="179">
                  <c:v>5632.2650000000003</c:v>
                </c:pt>
                <c:pt idx="180">
                  <c:v>5637.2979999999998</c:v>
                </c:pt>
                <c:pt idx="181">
                  <c:v>5643.3639999999996</c:v>
                </c:pt>
                <c:pt idx="182">
                  <c:v>5680.3869999999997</c:v>
                </c:pt>
                <c:pt idx="183">
                  <c:v>5738.2820000000002</c:v>
                </c:pt>
                <c:pt idx="184">
                  <c:v>5778.3270000000002</c:v>
                </c:pt>
                <c:pt idx="185">
                  <c:v>5858.4750000000004</c:v>
                </c:pt>
                <c:pt idx="186">
                  <c:v>5896.5259999999998</c:v>
                </c:pt>
                <c:pt idx="187">
                  <c:v>5859.4229999999998</c:v>
                </c:pt>
                <c:pt idx="188">
                  <c:v>5939.643</c:v>
                </c:pt>
                <c:pt idx="189">
                  <c:v>5976.9409999999998</c:v>
                </c:pt>
                <c:pt idx="190">
                  <c:v>6002.366</c:v>
                </c:pt>
                <c:pt idx="191">
                  <c:v>6168.7370000000001</c:v>
                </c:pt>
                <c:pt idx="192">
                  <c:v>6134.0079999999998</c:v>
                </c:pt>
                <c:pt idx="193">
                  <c:v>6157.3310000000001</c:v>
                </c:pt>
                <c:pt idx="194">
                  <c:v>6212.5169999999998</c:v>
                </c:pt>
                <c:pt idx="195">
                  <c:v>6316.6769999999997</c:v>
                </c:pt>
                <c:pt idx="196">
                  <c:v>6321.1769999999997</c:v>
                </c:pt>
                <c:pt idx="197">
                  <c:v>6386.7759999999998</c:v>
                </c:pt>
                <c:pt idx="198">
                  <c:v>6382.2489999999998</c:v>
                </c:pt>
                <c:pt idx="199">
                  <c:v>6360.0159999999996</c:v>
                </c:pt>
                <c:pt idx="200">
                  <c:v>6461.1049999999996</c:v>
                </c:pt>
                <c:pt idx="201">
                  <c:v>6472.1850000000004</c:v>
                </c:pt>
                <c:pt idx="202">
                  <c:v>6535.9269999999997</c:v>
                </c:pt>
                <c:pt idx="203">
                  <c:v>6743.7910000000002</c:v>
                </c:pt>
                <c:pt idx="204">
                  <c:v>6704.0786900000003</c:v>
                </c:pt>
                <c:pt idx="205">
                  <c:v>6707.6635900000001</c:v>
                </c:pt>
                <c:pt idx="206">
                  <c:v>6830.3089799999998</c:v>
                </c:pt>
                <c:pt idx="207">
                  <c:v>6875.2575399999996</c:v>
                </c:pt>
                <c:pt idx="208">
                  <c:v>6928.8726100000003</c:v>
                </c:pt>
                <c:pt idx="209">
                  <c:v>7023.5769099999998</c:v>
                </c:pt>
                <c:pt idx="210">
                  <c:v>7063.7183100000002</c:v>
                </c:pt>
                <c:pt idx="211">
                  <c:v>7044.7592999999997</c:v>
                </c:pt>
                <c:pt idx="212">
                  <c:v>7140.1360199999999</c:v>
                </c:pt>
                <c:pt idx="213">
                  <c:v>7229.7891600000003</c:v>
                </c:pt>
                <c:pt idx="214">
                  <c:v>7288.7892400000001</c:v>
                </c:pt>
                <c:pt idx="215">
                  <c:v>7436.8738899999998</c:v>
                </c:pt>
                <c:pt idx="216">
                  <c:v>7449.4561899999999</c:v>
                </c:pt>
                <c:pt idx="217">
                  <c:v>7471.6748200000002</c:v>
                </c:pt>
                <c:pt idx="218">
                  <c:v>7544.8708299999998</c:v>
                </c:pt>
                <c:pt idx="219">
                  <c:v>7625.5709200000001</c:v>
                </c:pt>
                <c:pt idx="220">
                  <c:v>7688.7195700000002</c:v>
                </c:pt>
                <c:pt idx="221">
                  <c:v>7734.6265599999997</c:v>
                </c:pt>
                <c:pt idx="222">
                  <c:v>7750.3238600000004</c:v>
                </c:pt>
                <c:pt idx="223">
                  <c:v>7759.4756699999998</c:v>
                </c:pt>
                <c:pt idx="224">
                  <c:v>7839.8988200000003</c:v>
                </c:pt>
                <c:pt idx="225">
                  <c:v>7972.1220000000003</c:v>
                </c:pt>
                <c:pt idx="226">
                  <c:v>8018.9850800000004</c:v>
                </c:pt>
                <c:pt idx="227">
                  <c:v>8103.0569800000003</c:v>
                </c:pt>
                <c:pt idx="228">
                  <c:v>8101.89221</c:v>
                </c:pt>
                <c:pt idx="229">
                  <c:v>8093.7992400000003</c:v>
                </c:pt>
                <c:pt idx="230">
                  <c:v>8094.0232299999998</c:v>
                </c:pt>
                <c:pt idx="231">
                  <c:v>8164.9813199999999</c:v>
                </c:pt>
                <c:pt idx="232">
                  <c:v>8157.4315900000001</c:v>
                </c:pt>
                <c:pt idx="233">
                  <c:v>8186.1525700000002</c:v>
                </c:pt>
                <c:pt idx="234">
                  <c:v>8170.1204299999999</c:v>
                </c:pt>
                <c:pt idx="235">
                  <c:v>8152.96155</c:v>
                </c:pt>
                <c:pt idx="236">
                  <c:v>8153.6453899999997</c:v>
                </c:pt>
                <c:pt idx="237">
                  <c:v>8178.4134999999997</c:v>
                </c:pt>
                <c:pt idx="238">
                  <c:v>8169.9842399999998</c:v>
                </c:pt>
                <c:pt idx="239">
                  <c:v>8275.0905899999998</c:v>
                </c:pt>
                <c:pt idx="240">
                  <c:v>8234.9250699999993</c:v>
                </c:pt>
                <c:pt idx="241">
                  <c:v>8210.9161199999999</c:v>
                </c:pt>
                <c:pt idx="242">
                  <c:v>8209.4515300000003</c:v>
                </c:pt>
                <c:pt idx="243">
                  <c:v>8268.9517400000004</c:v>
                </c:pt>
                <c:pt idx="244">
                  <c:v>8301.2150799999999</c:v>
                </c:pt>
                <c:pt idx="245">
                  <c:v>8333.1553299999996</c:v>
                </c:pt>
                <c:pt idx="246">
                  <c:v>8337.6729099999993</c:v>
                </c:pt>
                <c:pt idx="247">
                  <c:v>8342.4735400000009</c:v>
                </c:pt>
                <c:pt idx="248">
                  <c:v>8344.3728699999992</c:v>
                </c:pt>
                <c:pt idx="249">
                  <c:v>8378.4762100000007</c:v>
                </c:pt>
                <c:pt idx="250">
                  <c:v>8388.3005699999994</c:v>
                </c:pt>
                <c:pt idx="251">
                  <c:v>8472.2954499999996</c:v>
                </c:pt>
                <c:pt idx="252">
                  <c:v>8435.7546000000002</c:v>
                </c:pt>
                <c:pt idx="253">
                  <c:v>8415.8891100000001</c:v>
                </c:pt>
                <c:pt idx="254">
                  <c:v>8441.0788100000009</c:v>
                </c:pt>
                <c:pt idx="255">
                  <c:v>8482.0139500000005</c:v>
                </c:pt>
                <c:pt idx="256">
                  <c:v>8488.1181500000002</c:v>
                </c:pt>
                <c:pt idx="257">
                  <c:v>8517.9827999999998</c:v>
                </c:pt>
                <c:pt idx="258">
                  <c:v>8522.2609900000007</c:v>
                </c:pt>
                <c:pt idx="259">
                  <c:v>8530.6991799999996</c:v>
                </c:pt>
                <c:pt idx="260">
                  <c:v>8568.0310900000004</c:v>
                </c:pt>
                <c:pt idx="261">
                  <c:v>8555.8694799999994</c:v>
                </c:pt>
                <c:pt idx="262">
                  <c:v>8565.1935599999997</c:v>
                </c:pt>
                <c:pt idx="263">
                  <c:v>8670.6059999999998</c:v>
                </c:pt>
                <c:pt idx="264">
                  <c:v>8640.11</c:v>
                </c:pt>
                <c:pt idx="265">
                  <c:v>8648.4110000000001</c:v>
                </c:pt>
                <c:pt idx="266">
                  <c:v>8718.0419999999995</c:v>
                </c:pt>
                <c:pt idx="267">
                  <c:v>8721.2530000000006</c:v>
                </c:pt>
                <c:pt idx="268">
                  <c:v>8752.5120000000006</c:v>
                </c:pt>
                <c:pt idx="269">
                  <c:v>8810.3549999999996</c:v>
                </c:pt>
                <c:pt idx="270">
                  <c:v>8833.8359999999993</c:v>
                </c:pt>
                <c:pt idx="271">
                  <c:v>8826.2099999999991</c:v>
                </c:pt>
                <c:pt idx="272">
                  <c:v>8866.3449999999993</c:v>
                </c:pt>
                <c:pt idx="273">
                  <c:v>8928.4969999999994</c:v>
                </c:pt>
                <c:pt idx="274">
                  <c:v>8955.9650000000001</c:v>
                </c:pt>
                <c:pt idx="275">
                  <c:v>9044.6389999999992</c:v>
                </c:pt>
                <c:pt idx="276">
                  <c:v>9017.7829999999994</c:v>
                </c:pt>
                <c:pt idx="277">
                  <c:v>9052.6309999999994</c:v>
                </c:pt>
                <c:pt idx="278">
                  <c:v>9081.3379999999997</c:v>
                </c:pt>
                <c:pt idx="279">
                  <c:v>9103.7369999999992</c:v>
                </c:pt>
                <c:pt idx="280">
                  <c:v>9128.4</c:v>
                </c:pt>
                <c:pt idx="281">
                  <c:v>9129.7440000000006</c:v>
                </c:pt>
                <c:pt idx="282">
                  <c:v>9157.4189999999999</c:v>
                </c:pt>
                <c:pt idx="283">
                  <c:v>9185.1090000000004</c:v>
                </c:pt>
                <c:pt idx="284">
                  <c:v>9179.6080000000002</c:v>
                </c:pt>
                <c:pt idx="285">
                  <c:v>9218.1949999999997</c:v>
                </c:pt>
                <c:pt idx="286">
                  <c:v>9236.3449999999993</c:v>
                </c:pt>
                <c:pt idx="287">
                  <c:v>9212.1470000000008</c:v>
                </c:pt>
                <c:pt idx="288">
                  <c:v>9244.2199999999993</c:v>
                </c:pt>
                <c:pt idx="289">
                  <c:v>9272.6059999999998</c:v>
                </c:pt>
                <c:pt idx="290">
                  <c:v>9277.8700000000008</c:v>
                </c:pt>
                <c:pt idx="291">
                  <c:v>9289.8160000000007</c:v>
                </c:pt>
                <c:pt idx="292">
                  <c:v>9328.8060000000005</c:v>
                </c:pt>
                <c:pt idx="293">
                  <c:v>9355.7070000000003</c:v>
                </c:pt>
                <c:pt idx="294">
                  <c:v>9393.2729999999992</c:v>
                </c:pt>
                <c:pt idx="295">
                  <c:v>9443.85</c:v>
                </c:pt>
                <c:pt idx="296">
                  <c:v>9475.0810000000001</c:v>
                </c:pt>
                <c:pt idx="297">
                  <c:v>9497.9030000000002</c:v>
                </c:pt>
                <c:pt idx="298">
                  <c:v>9569.2810000000009</c:v>
                </c:pt>
                <c:pt idx="299">
                  <c:v>9668.6810000000005</c:v>
                </c:pt>
                <c:pt idx="300">
                  <c:v>9749.0619999999999</c:v>
                </c:pt>
                <c:pt idx="301">
                  <c:v>9764.2890000000007</c:v>
                </c:pt>
                <c:pt idx="302">
                  <c:v>9810.9069999999992</c:v>
                </c:pt>
                <c:pt idx="303">
                  <c:v>9859.6620000000003</c:v>
                </c:pt>
                <c:pt idx="304">
                  <c:v>9914.2209999999995</c:v>
                </c:pt>
                <c:pt idx="305">
                  <c:v>9946.9580000000005</c:v>
                </c:pt>
                <c:pt idx="306">
                  <c:v>10011.210999999999</c:v>
                </c:pt>
                <c:pt idx="307">
                  <c:v>10037.605</c:v>
                </c:pt>
                <c:pt idx="308">
                  <c:v>10068.328</c:v>
                </c:pt>
                <c:pt idx="309">
                  <c:v>10124.772000000001</c:v>
                </c:pt>
                <c:pt idx="310">
                  <c:v>10186.1</c:v>
                </c:pt>
                <c:pt idx="311">
                  <c:v>10215.459000000001</c:v>
                </c:pt>
                <c:pt idx="312">
                  <c:v>10274.065000000001</c:v>
                </c:pt>
                <c:pt idx="313">
                  <c:v>10312.438</c:v>
                </c:pt>
                <c:pt idx="314">
                  <c:v>10348.009</c:v>
                </c:pt>
                <c:pt idx="315">
                  <c:v>10376.779</c:v>
                </c:pt>
                <c:pt idx="316">
                  <c:v>10416.638000000001</c:v>
                </c:pt>
                <c:pt idx="317">
                  <c:v>10457.644</c:v>
                </c:pt>
                <c:pt idx="318">
                  <c:v>10512.054</c:v>
                </c:pt>
                <c:pt idx="319">
                  <c:v>10547.978999999999</c:v>
                </c:pt>
                <c:pt idx="320">
                  <c:v>10573.312</c:v>
                </c:pt>
                <c:pt idx="321">
                  <c:v>10581.812</c:v>
                </c:pt>
                <c:pt idx="322">
                  <c:v>10676.382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ADF-4D3D-85B3-B230A1569DAD}"/>
            </c:ext>
          </c:extLst>
        </c:ser>
        <c:ser>
          <c:idx val="1"/>
          <c:order val="1"/>
          <c:tx>
            <c:v>USA, dollár</c:v>
          </c:tx>
          <c:marker>
            <c:symbol val="none"/>
          </c:marker>
          <c:cat>
            <c:numRef>
              <c:f>M2Month_EU!$D$132:$D$454</c:f>
              <c:numCache>
                <c:formatCode>yyyy\-mm\-dd</c:formatCode>
                <c:ptCount val="323"/>
                <c:pt idx="0">
                  <c:v>32874</c:v>
                </c:pt>
                <c:pt idx="1">
                  <c:v>32905</c:v>
                </c:pt>
                <c:pt idx="2">
                  <c:v>32933</c:v>
                </c:pt>
                <c:pt idx="3">
                  <c:v>32964</c:v>
                </c:pt>
                <c:pt idx="4">
                  <c:v>32994</c:v>
                </c:pt>
                <c:pt idx="5">
                  <c:v>33025</c:v>
                </c:pt>
                <c:pt idx="6">
                  <c:v>33055</c:v>
                </c:pt>
                <c:pt idx="7">
                  <c:v>33086</c:v>
                </c:pt>
                <c:pt idx="8">
                  <c:v>33117</c:v>
                </c:pt>
                <c:pt idx="9">
                  <c:v>33147</c:v>
                </c:pt>
                <c:pt idx="10">
                  <c:v>33178</c:v>
                </c:pt>
                <c:pt idx="11">
                  <c:v>33208</c:v>
                </c:pt>
                <c:pt idx="12">
                  <c:v>33239</c:v>
                </c:pt>
                <c:pt idx="13">
                  <c:v>33270</c:v>
                </c:pt>
                <c:pt idx="14">
                  <c:v>33298</c:v>
                </c:pt>
                <c:pt idx="15">
                  <c:v>33329</c:v>
                </c:pt>
                <c:pt idx="16">
                  <c:v>33359</c:v>
                </c:pt>
                <c:pt idx="17">
                  <c:v>33390</c:v>
                </c:pt>
                <c:pt idx="18">
                  <c:v>33420</c:v>
                </c:pt>
                <c:pt idx="19">
                  <c:v>33451</c:v>
                </c:pt>
                <c:pt idx="20">
                  <c:v>33482</c:v>
                </c:pt>
                <c:pt idx="21">
                  <c:v>33512</c:v>
                </c:pt>
                <c:pt idx="22">
                  <c:v>33543</c:v>
                </c:pt>
                <c:pt idx="23">
                  <c:v>33573</c:v>
                </c:pt>
                <c:pt idx="24">
                  <c:v>33604</c:v>
                </c:pt>
                <c:pt idx="25">
                  <c:v>33635</c:v>
                </c:pt>
                <c:pt idx="26">
                  <c:v>33664</c:v>
                </c:pt>
                <c:pt idx="27">
                  <c:v>33695</c:v>
                </c:pt>
                <c:pt idx="28">
                  <c:v>33725</c:v>
                </c:pt>
                <c:pt idx="29">
                  <c:v>33756</c:v>
                </c:pt>
                <c:pt idx="30">
                  <c:v>33786</c:v>
                </c:pt>
                <c:pt idx="31">
                  <c:v>33817</c:v>
                </c:pt>
                <c:pt idx="32">
                  <c:v>33848</c:v>
                </c:pt>
                <c:pt idx="33">
                  <c:v>33878</c:v>
                </c:pt>
                <c:pt idx="34">
                  <c:v>33909</c:v>
                </c:pt>
                <c:pt idx="35">
                  <c:v>33939</c:v>
                </c:pt>
                <c:pt idx="36">
                  <c:v>33970</c:v>
                </c:pt>
                <c:pt idx="37">
                  <c:v>34001</c:v>
                </c:pt>
                <c:pt idx="38">
                  <c:v>34029</c:v>
                </c:pt>
                <c:pt idx="39">
                  <c:v>34060</c:v>
                </c:pt>
                <c:pt idx="40">
                  <c:v>34090</c:v>
                </c:pt>
                <c:pt idx="41">
                  <c:v>34121</c:v>
                </c:pt>
                <c:pt idx="42">
                  <c:v>34151</c:v>
                </c:pt>
                <c:pt idx="43">
                  <c:v>34182</c:v>
                </c:pt>
                <c:pt idx="44">
                  <c:v>34213</c:v>
                </c:pt>
                <c:pt idx="45">
                  <c:v>34243</c:v>
                </c:pt>
                <c:pt idx="46">
                  <c:v>34274</c:v>
                </c:pt>
                <c:pt idx="47">
                  <c:v>34304</c:v>
                </c:pt>
                <c:pt idx="48">
                  <c:v>34335</c:v>
                </c:pt>
                <c:pt idx="49">
                  <c:v>34366</c:v>
                </c:pt>
                <c:pt idx="50">
                  <c:v>34394</c:v>
                </c:pt>
                <c:pt idx="51">
                  <c:v>34425</c:v>
                </c:pt>
                <c:pt idx="52">
                  <c:v>34455</c:v>
                </c:pt>
                <c:pt idx="53">
                  <c:v>34486</c:v>
                </c:pt>
                <c:pt idx="54">
                  <c:v>34516</c:v>
                </c:pt>
                <c:pt idx="55">
                  <c:v>34547</c:v>
                </c:pt>
                <c:pt idx="56">
                  <c:v>34578</c:v>
                </c:pt>
                <c:pt idx="57">
                  <c:v>34608</c:v>
                </c:pt>
                <c:pt idx="58">
                  <c:v>34639</c:v>
                </c:pt>
                <c:pt idx="59">
                  <c:v>34669</c:v>
                </c:pt>
                <c:pt idx="60">
                  <c:v>34700</c:v>
                </c:pt>
                <c:pt idx="61">
                  <c:v>34731</c:v>
                </c:pt>
                <c:pt idx="62">
                  <c:v>34759</c:v>
                </c:pt>
                <c:pt idx="63">
                  <c:v>34790</c:v>
                </c:pt>
                <c:pt idx="64">
                  <c:v>34820</c:v>
                </c:pt>
                <c:pt idx="65">
                  <c:v>34851</c:v>
                </c:pt>
                <c:pt idx="66">
                  <c:v>34881</c:v>
                </c:pt>
                <c:pt idx="67">
                  <c:v>34912</c:v>
                </c:pt>
                <c:pt idx="68">
                  <c:v>34943</c:v>
                </c:pt>
                <c:pt idx="69">
                  <c:v>34973</c:v>
                </c:pt>
                <c:pt idx="70">
                  <c:v>35004</c:v>
                </c:pt>
                <c:pt idx="71">
                  <c:v>35034</c:v>
                </c:pt>
                <c:pt idx="72">
                  <c:v>35065</c:v>
                </c:pt>
                <c:pt idx="73">
                  <c:v>35096</c:v>
                </c:pt>
                <c:pt idx="74">
                  <c:v>35125</c:v>
                </c:pt>
                <c:pt idx="75">
                  <c:v>35156</c:v>
                </c:pt>
                <c:pt idx="76">
                  <c:v>35186</c:v>
                </c:pt>
                <c:pt idx="77">
                  <c:v>35217</c:v>
                </c:pt>
                <c:pt idx="78">
                  <c:v>35247</c:v>
                </c:pt>
                <c:pt idx="79">
                  <c:v>35278</c:v>
                </c:pt>
                <c:pt idx="80">
                  <c:v>35309</c:v>
                </c:pt>
                <c:pt idx="81">
                  <c:v>35339</c:v>
                </c:pt>
                <c:pt idx="82">
                  <c:v>35370</c:v>
                </c:pt>
                <c:pt idx="83">
                  <c:v>35400</c:v>
                </c:pt>
                <c:pt idx="84">
                  <c:v>35431</c:v>
                </c:pt>
                <c:pt idx="85">
                  <c:v>35462</c:v>
                </c:pt>
                <c:pt idx="86">
                  <c:v>35490</c:v>
                </c:pt>
                <c:pt idx="87">
                  <c:v>35521</c:v>
                </c:pt>
                <c:pt idx="88">
                  <c:v>35551</c:v>
                </c:pt>
                <c:pt idx="89">
                  <c:v>35582</c:v>
                </c:pt>
                <c:pt idx="90">
                  <c:v>35612</c:v>
                </c:pt>
                <c:pt idx="91">
                  <c:v>35643</c:v>
                </c:pt>
                <c:pt idx="92">
                  <c:v>35674</c:v>
                </c:pt>
                <c:pt idx="93">
                  <c:v>35704</c:v>
                </c:pt>
                <c:pt idx="94">
                  <c:v>35735</c:v>
                </c:pt>
                <c:pt idx="95">
                  <c:v>35765</c:v>
                </c:pt>
                <c:pt idx="96">
                  <c:v>35796</c:v>
                </c:pt>
                <c:pt idx="97">
                  <c:v>35827</c:v>
                </c:pt>
                <c:pt idx="98">
                  <c:v>35855</c:v>
                </c:pt>
                <c:pt idx="99">
                  <c:v>35886</c:v>
                </c:pt>
                <c:pt idx="100">
                  <c:v>35916</c:v>
                </c:pt>
                <c:pt idx="101">
                  <c:v>35947</c:v>
                </c:pt>
                <c:pt idx="102">
                  <c:v>35977</c:v>
                </c:pt>
                <c:pt idx="103">
                  <c:v>36008</c:v>
                </c:pt>
                <c:pt idx="104">
                  <c:v>36039</c:v>
                </c:pt>
                <c:pt idx="105">
                  <c:v>36069</c:v>
                </c:pt>
                <c:pt idx="106">
                  <c:v>36100</c:v>
                </c:pt>
                <c:pt idx="107">
                  <c:v>36130</c:v>
                </c:pt>
                <c:pt idx="108">
                  <c:v>36161</c:v>
                </c:pt>
                <c:pt idx="109">
                  <c:v>36192</c:v>
                </c:pt>
                <c:pt idx="110">
                  <c:v>36220</c:v>
                </c:pt>
                <c:pt idx="111">
                  <c:v>36251</c:v>
                </c:pt>
                <c:pt idx="112">
                  <c:v>36281</c:v>
                </c:pt>
                <c:pt idx="113">
                  <c:v>36312</c:v>
                </c:pt>
                <c:pt idx="114">
                  <c:v>36342</c:v>
                </c:pt>
                <c:pt idx="115">
                  <c:v>36373</c:v>
                </c:pt>
                <c:pt idx="116">
                  <c:v>36404</c:v>
                </c:pt>
                <c:pt idx="117">
                  <c:v>36434</c:v>
                </c:pt>
                <c:pt idx="118">
                  <c:v>36465</c:v>
                </c:pt>
                <c:pt idx="119">
                  <c:v>36495</c:v>
                </c:pt>
                <c:pt idx="120">
                  <c:v>36526</c:v>
                </c:pt>
                <c:pt idx="121">
                  <c:v>36557</c:v>
                </c:pt>
                <c:pt idx="122">
                  <c:v>36586</c:v>
                </c:pt>
                <c:pt idx="123">
                  <c:v>36617</c:v>
                </c:pt>
                <c:pt idx="124">
                  <c:v>36647</c:v>
                </c:pt>
                <c:pt idx="125">
                  <c:v>36678</c:v>
                </c:pt>
                <c:pt idx="126">
                  <c:v>36708</c:v>
                </c:pt>
                <c:pt idx="127">
                  <c:v>36739</c:v>
                </c:pt>
                <c:pt idx="128">
                  <c:v>36770</c:v>
                </c:pt>
                <c:pt idx="129">
                  <c:v>36800</c:v>
                </c:pt>
                <c:pt idx="130">
                  <c:v>36831</c:v>
                </c:pt>
                <c:pt idx="131">
                  <c:v>36861</c:v>
                </c:pt>
                <c:pt idx="132">
                  <c:v>36892</c:v>
                </c:pt>
                <c:pt idx="133">
                  <c:v>36923</c:v>
                </c:pt>
                <c:pt idx="134">
                  <c:v>36951</c:v>
                </c:pt>
                <c:pt idx="135">
                  <c:v>36982</c:v>
                </c:pt>
                <c:pt idx="136">
                  <c:v>37012</c:v>
                </c:pt>
                <c:pt idx="137">
                  <c:v>37043</c:v>
                </c:pt>
                <c:pt idx="138">
                  <c:v>37073</c:v>
                </c:pt>
                <c:pt idx="139">
                  <c:v>37104</c:v>
                </c:pt>
                <c:pt idx="140">
                  <c:v>37135</c:v>
                </c:pt>
                <c:pt idx="141">
                  <c:v>37165</c:v>
                </c:pt>
                <c:pt idx="142">
                  <c:v>37196</c:v>
                </c:pt>
                <c:pt idx="143">
                  <c:v>37226</c:v>
                </c:pt>
                <c:pt idx="144">
                  <c:v>37257</c:v>
                </c:pt>
                <c:pt idx="145">
                  <c:v>37288</c:v>
                </c:pt>
                <c:pt idx="146">
                  <c:v>37316</c:v>
                </c:pt>
                <c:pt idx="147">
                  <c:v>37347</c:v>
                </c:pt>
                <c:pt idx="148">
                  <c:v>37377</c:v>
                </c:pt>
                <c:pt idx="149">
                  <c:v>37408</c:v>
                </c:pt>
                <c:pt idx="150">
                  <c:v>37438</c:v>
                </c:pt>
                <c:pt idx="151">
                  <c:v>37469</c:v>
                </c:pt>
                <c:pt idx="152">
                  <c:v>37500</c:v>
                </c:pt>
                <c:pt idx="153">
                  <c:v>37530</c:v>
                </c:pt>
                <c:pt idx="154">
                  <c:v>37561</c:v>
                </c:pt>
                <c:pt idx="155">
                  <c:v>37591</c:v>
                </c:pt>
                <c:pt idx="156">
                  <c:v>37622</c:v>
                </c:pt>
                <c:pt idx="157">
                  <c:v>37653</c:v>
                </c:pt>
                <c:pt idx="158">
                  <c:v>37681</c:v>
                </c:pt>
                <c:pt idx="159">
                  <c:v>37712</c:v>
                </c:pt>
                <c:pt idx="160">
                  <c:v>37742</c:v>
                </c:pt>
                <c:pt idx="161">
                  <c:v>37773</c:v>
                </c:pt>
                <c:pt idx="162">
                  <c:v>37803</c:v>
                </c:pt>
                <c:pt idx="163">
                  <c:v>37834</c:v>
                </c:pt>
                <c:pt idx="164">
                  <c:v>37865</c:v>
                </c:pt>
                <c:pt idx="165">
                  <c:v>37895</c:v>
                </c:pt>
                <c:pt idx="166">
                  <c:v>37926</c:v>
                </c:pt>
                <c:pt idx="167">
                  <c:v>37956</c:v>
                </c:pt>
                <c:pt idx="168">
                  <c:v>37987</c:v>
                </c:pt>
                <c:pt idx="169">
                  <c:v>38018</c:v>
                </c:pt>
                <c:pt idx="170">
                  <c:v>38047</c:v>
                </c:pt>
                <c:pt idx="171">
                  <c:v>38078</c:v>
                </c:pt>
                <c:pt idx="172">
                  <c:v>38108</c:v>
                </c:pt>
                <c:pt idx="173">
                  <c:v>38139</c:v>
                </c:pt>
                <c:pt idx="174">
                  <c:v>38169</c:v>
                </c:pt>
                <c:pt idx="175">
                  <c:v>38200</c:v>
                </c:pt>
                <c:pt idx="176">
                  <c:v>38231</c:v>
                </c:pt>
                <c:pt idx="177">
                  <c:v>38261</c:v>
                </c:pt>
                <c:pt idx="178">
                  <c:v>38292</c:v>
                </c:pt>
                <c:pt idx="179">
                  <c:v>38322</c:v>
                </c:pt>
                <c:pt idx="180">
                  <c:v>38353</c:v>
                </c:pt>
                <c:pt idx="181">
                  <c:v>38384</c:v>
                </c:pt>
                <c:pt idx="182">
                  <c:v>38412</c:v>
                </c:pt>
                <c:pt idx="183">
                  <c:v>38443</c:v>
                </c:pt>
                <c:pt idx="184">
                  <c:v>38473</c:v>
                </c:pt>
                <c:pt idx="185">
                  <c:v>38504</c:v>
                </c:pt>
                <c:pt idx="186">
                  <c:v>38534</c:v>
                </c:pt>
                <c:pt idx="187">
                  <c:v>38565</c:v>
                </c:pt>
                <c:pt idx="188">
                  <c:v>38596</c:v>
                </c:pt>
                <c:pt idx="189">
                  <c:v>38626</c:v>
                </c:pt>
                <c:pt idx="190">
                  <c:v>38657</c:v>
                </c:pt>
                <c:pt idx="191">
                  <c:v>38687</c:v>
                </c:pt>
                <c:pt idx="192">
                  <c:v>38718</c:v>
                </c:pt>
                <c:pt idx="193">
                  <c:v>38749</c:v>
                </c:pt>
                <c:pt idx="194">
                  <c:v>38777</c:v>
                </c:pt>
                <c:pt idx="195">
                  <c:v>38808</c:v>
                </c:pt>
                <c:pt idx="196">
                  <c:v>38838</c:v>
                </c:pt>
                <c:pt idx="197">
                  <c:v>38869</c:v>
                </c:pt>
                <c:pt idx="198">
                  <c:v>38899</c:v>
                </c:pt>
                <c:pt idx="199">
                  <c:v>38930</c:v>
                </c:pt>
                <c:pt idx="200">
                  <c:v>38961</c:v>
                </c:pt>
                <c:pt idx="201">
                  <c:v>38991</c:v>
                </c:pt>
                <c:pt idx="202">
                  <c:v>39022</c:v>
                </c:pt>
                <c:pt idx="203">
                  <c:v>39052</c:v>
                </c:pt>
                <c:pt idx="204">
                  <c:v>39083</c:v>
                </c:pt>
                <c:pt idx="205">
                  <c:v>39114</c:v>
                </c:pt>
                <c:pt idx="206">
                  <c:v>39142</c:v>
                </c:pt>
                <c:pt idx="207">
                  <c:v>39173</c:v>
                </c:pt>
                <c:pt idx="208">
                  <c:v>39203</c:v>
                </c:pt>
                <c:pt idx="209">
                  <c:v>39234</c:v>
                </c:pt>
                <c:pt idx="210">
                  <c:v>39264</c:v>
                </c:pt>
                <c:pt idx="211">
                  <c:v>39295</c:v>
                </c:pt>
                <c:pt idx="212">
                  <c:v>39326</c:v>
                </c:pt>
                <c:pt idx="213">
                  <c:v>39356</c:v>
                </c:pt>
                <c:pt idx="214">
                  <c:v>39387</c:v>
                </c:pt>
                <c:pt idx="215">
                  <c:v>39417</c:v>
                </c:pt>
                <c:pt idx="216">
                  <c:v>39448</c:v>
                </c:pt>
                <c:pt idx="217">
                  <c:v>39479</c:v>
                </c:pt>
                <c:pt idx="218">
                  <c:v>39508</c:v>
                </c:pt>
                <c:pt idx="219">
                  <c:v>39539</c:v>
                </c:pt>
                <c:pt idx="220">
                  <c:v>39569</c:v>
                </c:pt>
                <c:pt idx="221">
                  <c:v>39600</c:v>
                </c:pt>
                <c:pt idx="222">
                  <c:v>39630</c:v>
                </c:pt>
                <c:pt idx="223">
                  <c:v>39661</c:v>
                </c:pt>
                <c:pt idx="224">
                  <c:v>39692</c:v>
                </c:pt>
                <c:pt idx="225">
                  <c:v>39722</c:v>
                </c:pt>
                <c:pt idx="226">
                  <c:v>39753</c:v>
                </c:pt>
                <c:pt idx="227">
                  <c:v>39783</c:v>
                </c:pt>
                <c:pt idx="228">
                  <c:v>39814</c:v>
                </c:pt>
                <c:pt idx="229">
                  <c:v>39845</c:v>
                </c:pt>
                <c:pt idx="230">
                  <c:v>39873</c:v>
                </c:pt>
                <c:pt idx="231">
                  <c:v>39904</c:v>
                </c:pt>
                <c:pt idx="232">
                  <c:v>39934</c:v>
                </c:pt>
                <c:pt idx="233">
                  <c:v>39965</c:v>
                </c:pt>
                <c:pt idx="234">
                  <c:v>39995</c:v>
                </c:pt>
                <c:pt idx="235">
                  <c:v>40026</c:v>
                </c:pt>
                <c:pt idx="236">
                  <c:v>40057</c:v>
                </c:pt>
                <c:pt idx="237">
                  <c:v>40087</c:v>
                </c:pt>
                <c:pt idx="238">
                  <c:v>40118</c:v>
                </c:pt>
                <c:pt idx="239">
                  <c:v>40148</c:v>
                </c:pt>
                <c:pt idx="240">
                  <c:v>40179</c:v>
                </c:pt>
                <c:pt idx="241">
                  <c:v>40210</c:v>
                </c:pt>
                <c:pt idx="242">
                  <c:v>40238</c:v>
                </c:pt>
                <c:pt idx="243">
                  <c:v>40269</c:v>
                </c:pt>
                <c:pt idx="244">
                  <c:v>40299</c:v>
                </c:pt>
                <c:pt idx="245">
                  <c:v>40330</c:v>
                </c:pt>
                <c:pt idx="246">
                  <c:v>40360</c:v>
                </c:pt>
                <c:pt idx="247">
                  <c:v>40391</c:v>
                </c:pt>
                <c:pt idx="248">
                  <c:v>40422</c:v>
                </c:pt>
                <c:pt idx="249">
                  <c:v>40452</c:v>
                </c:pt>
                <c:pt idx="250">
                  <c:v>40483</c:v>
                </c:pt>
                <c:pt idx="251">
                  <c:v>40513</c:v>
                </c:pt>
                <c:pt idx="252">
                  <c:v>40544</c:v>
                </c:pt>
                <c:pt idx="253">
                  <c:v>40575</c:v>
                </c:pt>
                <c:pt idx="254">
                  <c:v>40603</c:v>
                </c:pt>
                <c:pt idx="255">
                  <c:v>40634</c:v>
                </c:pt>
                <c:pt idx="256">
                  <c:v>40664</c:v>
                </c:pt>
                <c:pt idx="257">
                  <c:v>40695</c:v>
                </c:pt>
                <c:pt idx="258">
                  <c:v>40725</c:v>
                </c:pt>
                <c:pt idx="259">
                  <c:v>40756</c:v>
                </c:pt>
                <c:pt idx="260">
                  <c:v>40787</c:v>
                </c:pt>
                <c:pt idx="261">
                  <c:v>40817</c:v>
                </c:pt>
                <c:pt idx="262">
                  <c:v>40848</c:v>
                </c:pt>
                <c:pt idx="263">
                  <c:v>40878</c:v>
                </c:pt>
                <c:pt idx="264">
                  <c:v>40909</c:v>
                </c:pt>
                <c:pt idx="265">
                  <c:v>40940</c:v>
                </c:pt>
                <c:pt idx="266">
                  <c:v>40969</c:v>
                </c:pt>
                <c:pt idx="267">
                  <c:v>41000</c:v>
                </c:pt>
                <c:pt idx="268">
                  <c:v>41030</c:v>
                </c:pt>
                <c:pt idx="269">
                  <c:v>41061</c:v>
                </c:pt>
                <c:pt idx="270">
                  <c:v>41091</c:v>
                </c:pt>
                <c:pt idx="271">
                  <c:v>41122</c:v>
                </c:pt>
                <c:pt idx="272">
                  <c:v>41153</c:v>
                </c:pt>
                <c:pt idx="273">
                  <c:v>41183</c:v>
                </c:pt>
                <c:pt idx="274">
                  <c:v>41214</c:v>
                </c:pt>
                <c:pt idx="275">
                  <c:v>41244</c:v>
                </c:pt>
                <c:pt idx="276">
                  <c:v>41275</c:v>
                </c:pt>
                <c:pt idx="277">
                  <c:v>41306</c:v>
                </c:pt>
                <c:pt idx="278">
                  <c:v>41334</c:v>
                </c:pt>
                <c:pt idx="279">
                  <c:v>41365</c:v>
                </c:pt>
                <c:pt idx="280">
                  <c:v>41395</c:v>
                </c:pt>
                <c:pt idx="281">
                  <c:v>41426</c:v>
                </c:pt>
                <c:pt idx="282">
                  <c:v>41456</c:v>
                </c:pt>
                <c:pt idx="283">
                  <c:v>41487</c:v>
                </c:pt>
                <c:pt idx="284">
                  <c:v>41518</c:v>
                </c:pt>
                <c:pt idx="285">
                  <c:v>41548</c:v>
                </c:pt>
                <c:pt idx="286">
                  <c:v>41579</c:v>
                </c:pt>
                <c:pt idx="287">
                  <c:v>41609</c:v>
                </c:pt>
                <c:pt idx="288">
                  <c:v>41640</c:v>
                </c:pt>
                <c:pt idx="289">
                  <c:v>41671</c:v>
                </c:pt>
                <c:pt idx="290">
                  <c:v>41699</c:v>
                </c:pt>
                <c:pt idx="291">
                  <c:v>41730</c:v>
                </c:pt>
                <c:pt idx="292">
                  <c:v>41760</c:v>
                </c:pt>
                <c:pt idx="293">
                  <c:v>41791</c:v>
                </c:pt>
                <c:pt idx="294">
                  <c:v>41821</c:v>
                </c:pt>
                <c:pt idx="295">
                  <c:v>41852</c:v>
                </c:pt>
                <c:pt idx="296">
                  <c:v>41883</c:v>
                </c:pt>
                <c:pt idx="297">
                  <c:v>41913</c:v>
                </c:pt>
                <c:pt idx="298">
                  <c:v>41944</c:v>
                </c:pt>
                <c:pt idx="299">
                  <c:v>41974</c:v>
                </c:pt>
                <c:pt idx="300">
                  <c:v>42005</c:v>
                </c:pt>
                <c:pt idx="301">
                  <c:v>42036</c:v>
                </c:pt>
                <c:pt idx="302">
                  <c:v>42064</c:v>
                </c:pt>
                <c:pt idx="303">
                  <c:v>42095</c:v>
                </c:pt>
                <c:pt idx="304">
                  <c:v>42125</c:v>
                </c:pt>
                <c:pt idx="305">
                  <c:v>42156</c:v>
                </c:pt>
                <c:pt idx="306">
                  <c:v>42186</c:v>
                </c:pt>
                <c:pt idx="307">
                  <c:v>42217</c:v>
                </c:pt>
                <c:pt idx="308">
                  <c:v>42248</c:v>
                </c:pt>
                <c:pt idx="309">
                  <c:v>42278</c:v>
                </c:pt>
                <c:pt idx="310">
                  <c:v>42309</c:v>
                </c:pt>
                <c:pt idx="311">
                  <c:v>42339</c:v>
                </c:pt>
                <c:pt idx="312">
                  <c:v>42370</c:v>
                </c:pt>
                <c:pt idx="313">
                  <c:v>42401</c:v>
                </c:pt>
                <c:pt idx="314">
                  <c:v>42430</c:v>
                </c:pt>
                <c:pt idx="315">
                  <c:v>42461</c:v>
                </c:pt>
                <c:pt idx="316">
                  <c:v>42491</c:v>
                </c:pt>
                <c:pt idx="317">
                  <c:v>42522</c:v>
                </c:pt>
                <c:pt idx="318">
                  <c:v>42552</c:v>
                </c:pt>
                <c:pt idx="319">
                  <c:v>42583</c:v>
                </c:pt>
                <c:pt idx="320">
                  <c:v>42614</c:v>
                </c:pt>
                <c:pt idx="321">
                  <c:v>42644</c:v>
                </c:pt>
                <c:pt idx="322">
                  <c:v>42675</c:v>
                </c:pt>
              </c:numCache>
            </c:numRef>
          </c:cat>
          <c:val>
            <c:numRef>
              <c:f>M2Month_EU!$E$132:$E$454</c:f>
              <c:numCache>
                <c:formatCode>_-* #,##0\ _F_t_-;\-* #,##0\ _F_t_-;_-* "-"??\ _F_t_-;_-@_-</c:formatCode>
                <c:ptCount val="323"/>
                <c:pt idx="0">
                  <c:v>3176.1</c:v>
                </c:pt>
                <c:pt idx="1">
                  <c:v>3176.2</c:v>
                </c:pt>
                <c:pt idx="2">
                  <c:v>3198.1</c:v>
                </c:pt>
                <c:pt idx="3">
                  <c:v>3225.2</c:v>
                </c:pt>
                <c:pt idx="4">
                  <c:v>3191.7</c:v>
                </c:pt>
                <c:pt idx="5">
                  <c:v>3215.5</c:v>
                </c:pt>
                <c:pt idx="6">
                  <c:v>3229</c:v>
                </c:pt>
                <c:pt idx="7">
                  <c:v>3243.2</c:v>
                </c:pt>
                <c:pt idx="8">
                  <c:v>3253.6</c:v>
                </c:pt>
                <c:pt idx="9">
                  <c:v>3258.2</c:v>
                </c:pt>
                <c:pt idx="10">
                  <c:v>3269.8</c:v>
                </c:pt>
                <c:pt idx="11">
                  <c:v>3289.6</c:v>
                </c:pt>
                <c:pt idx="12">
                  <c:v>3293.8</c:v>
                </c:pt>
                <c:pt idx="13">
                  <c:v>3300.7</c:v>
                </c:pt>
                <c:pt idx="14">
                  <c:v>3331.7</c:v>
                </c:pt>
                <c:pt idx="15">
                  <c:v>3354.2</c:v>
                </c:pt>
                <c:pt idx="16">
                  <c:v>3334.9</c:v>
                </c:pt>
                <c:pt idx="17">
                  <c:v>3354.2</c:v>
                </c:pt>
                <c:pt idx="18">
                  <c:v>3358.5</c:v>
                </c:pt>
                <c:pt idx="19">
                  <c:v>3355.4</c:v>
                </c:pt>
                <c:pt idx="20">
                  <c:v>3351.5</c:v>
                </c:pt>
                <c:pt idx="21">
                  <c:v>3357.9</c:v>
                </c:pt>
                <c:pt idx="22">
                  <c:v>3375.3</c:v>
                </c:pt>
                <c:pt idx="23">
                  <c:v>3390.5</c:v>
                </c:pt>
                <c:pt idx="24">
                  <c:v>3387.1</c:v>
                </c:pt>
                <c:pt idx="25">
                  <c:v>3393.9</c:v>
                </c:pt>
                <c:pt idx="26">
                  <c:v>3408.7</c:v>
                </c:pt>
                <c:pt idx="27">
                  <c:v>3422.9</c:v>
                </c:pt>
                <c:pt idx="28">
                  <c:v>3391.7</c:v>
                </c:pt>
                <c:pt idx="29">
                  <c:v>3392.4</c:v>
                </c:pt>
                <c:pt idx="30">
                  <c:v>3396.7</c:v>
                </c:pt>
                <c:pt idx="31">
                  <c:v>3400</c:v>
                </c:pt>
                <c:pt idx="32">
                  <c:v>3404.7</c:v>
                </c:pt>
                <c:pt idx="33">
                  <c:v>3422.4</c:v>
                </c:pt>
                <c:pt idx="34">
                  <c:v>3437</c:v>
                </c:pt>
                <c:pt idx="35">
                  <c:v>3445.4</c:v>
                </c:pt>
                <c:pt idx="36">
                  <c:v>3427.7</c:v>
                </c:pt>
                <c:pt idx="37">
                  <c:v>3404.9</c:v>
                </c:pt>
                <c:pt idx="38">
                  <c:v>3414.8</c:v>
                </c:pt>
                <c:pt idx="39">
                  <c:v>3434.6</c:v>
                </c:pt>
                <c:pt idx="40">
                  <c:v>3429.3</c:v>
                </c:pt>
                <c:pt idx="41">
                  <c:v>3443.8</c:v>
                </c:pt>
                <c:pt idx="42">
                  <c:v>3447</c:v>
                </c:pt>
                <c:pt idx="43">
                  <c:v>3445.5</c:v>
                </c:pt>
                <c:pt idx="44">
                  <c:v>3448</c:v>
                </c:pt>
                <c:pt idx="45">
                  <c:v>3457.1</c:v>
                </c:pt>
                <c:pt idx="46">
                  <c:v>3479.2</c:v>
                </c:pt>
                <c:pt idx="47">
                  <c:v>3499.9</c:v>
                </c:pt>
                <c:pt idx="48">
                  <c:v>3484.9</c:v>
                </c:pt>
                <c:pt idx="49">
                  <c:v>3464.3</c:v>
                </c:pt>
                <c:pt idx="50">
                  <c:v>3482.7</c:v>
                </c:pt>
                <c:pt idx="51">
                  <c:v>3510.9</c:v>
                </c:pt>
                <c:pt idx="52">
                  <c:v>3482.5</c:v>
                </c:pt>
                <c:pt idx="53">
                  <c:v>3485.1</c:v>
                </c:pt>
                <c:pt idx="54">
                  <c:v>3499.1</c:v>
                </c:pt>
                <c:pt idx="55">
                  <c:v>3488.8</c:v>
                </c:pt>
                <c:pt idx="56">
                  <c:v>3483.8</c:v>
                </c:pt>
                <c:pt idx="57">
                  <c:v>3485.2</c:v>
                </c:pt>
                <c:pt idx="58">
                  <c:v>3499</c:v>
                </c:pt>
                <c:pt idx="59">
                  <c:v>3514.9</c:v>
                </c:pt>
                <c:pt idx="60">
                  <c:v>3501.9</c:v>
                </c:pt>
                <c:pt idx="61">
                  <c:v>3481.1</c:v>
                </c:pt>
                <c:pt idx="62">
                  <c:v>3497.8</c:v>
                </c:pt>
                <c:pt idx="63">
                  <c:v>3528.5</c:v>
                </c:pt>
                <c:pt idx="64">
                  <c:v>3512.9</c:v>
                </c:pt>
                <c:pt idx="65">
                  <c:v>3552.4</c:v>
                </c:pt>
                <c:pt idx="66">
                  <c:v>3576.8</c:v>
                </c:pt>
                <c:pt idx="67">
                  <c:v>3592.5</c:v>
                </c:pt>
                <c:pt idx="68">
                  <c:v>3601.9</c:v>
                </c:pt>
                <c:pt idx="69">
                  <c:v>3609.3</c:v>
                </c:pt>
                <c:pt idx="70">
                  <c:v>3630.6</c:v>
                </c:pt>
                <c:pt idx="71">
                  <c:v>3661</c:v>
                </c:pt>
                <c:pt idx="72">
                  <c:v>3659</c:v>
                </c:pt>
                <c:pt idx="73">
                  <c:v>3654.9</c:v>
                </c:pt>
                <c:pt idx="74">
                  <c:v>3702.2</c:v>
                </c:pt>
                <c:pt idx="75">
                  <c:v>3728.9</c:v>
                </c:pt>
                <c:pt idx="76">
                  <c:v>3697.5</c:v>
                </c:pt>
                <c:pt idx="77">
                  <c:v>3728.7</c:v>
                </c:pt>
                <c:pt idx="78">
                  <c:v>3742.1</c:v>
                </c:pt>
                <c:pt idx="79">
                  <c:v>3749.8</c:v>
                </c:pt>
                <c:pt idx="80">
                  <c:v>3751.6</c:v>
                </c:pt>
                <c:pt idx="81">
                  <c:v>3761.6</c:v>
                </c:pt>
                <c:pt idx="82">
                  <c:v>3797.5</c:v>
                </c:pt>
                <c:pt idx="83">
                  <c:v>3837.6</c:v>
                </c:pt>
                <c:pt idx="84">
                  <c:v>3836.4</c:v>
                </c:pt>
                <c:pt idx="85">
                  <c:v>3831.5</c:v>
                </c:pt>
                <c:pt idx="86">
                  <c:v>3869.6</c:v>
                </c:pt>
                <c:pt idx="87">
                  <c:v>3902.3</c:v>
                </c:pt>
                <c:pt idx="88">
                  <c:v>3866</c:v>
                </c:pt>
                <c:pt idx="89">
                  <c:v>3896</c:v>
                </c:pt>
                <c:pt idx="90">
                  <c:v>3914.8</c:v>
                </c:pt>
                <c:pt idx="91">
                  <c:v>3949.8</c:v>
                </c:pt>
                <c:pt idx="92">
                  <c:v>3958.2</c:v>
                </c:pt>
                <c:pt idx="93">
                  <c:v>3973.6</c:v>
                </c:pt>
                <c:pt idx="94">
                  <c:v>4013</c:v>
                </c:pt>
                <c:pt idx="95">
                  <c:v>4052.7</c:v>
                </c:pt>
                <c:pt idx="96">
                  <c:v>4060.9</c:v>
                </c:pt>
                <c:pt idx="97">
                  <c:v>4077.4</c:v>
                </c:pt>
                <c:pt idx="98">
                  <c:v>4126.5</c:v>
                </c:pt>
                <c:pt idx="99">
                  <c:v>4169</c:v>
                </c:pt>
                <c:pt idx="100">
                  <c:v>4138.7</c:v>
                </c:pt>
                <c:pt idx="101">
                  <c:v>4169.8</c:v>
                </c:pt>
                <c:pt idx="102">
                  <c:v>4187.8</c:v>
                </c:pt>
                <c:pt idx="103">
                  <c:v>4215.5</c:v>
                </c:pt>
                <c:pt idx="104">
                  <c:v>4250</c:v>
                </c:pt>
                <c:pt idx="105">
                  <c:v>4286.8</c:v>
                </c:pt>
                <c:pt idx="106">
                  <c:v>4341.3</c:v>
                </c:pt>
                <c:pt idx="107">
                  <c:v>4395.5</c:v>
                </c:pt>
                <c:pt idx="108">
                  <c:v>4405.3999999999996</c:v>
                </c:pt>
                <c:pt idx="109">
                  <c:v>4415.3</c:v>
                </c:pt>
                <c:pt idx="110">
                  <c:v>4453.2</c:v>
                </c:pt>
                <c:pt idx="111">
                  <c:v>4499.3</c:v>
                </c:pt>
                <c:pt idx="112">
                  <c:v>4459.3999999999996</c:v>
                </c:pt>
                <c:pt idx="113">
                  <c:v>4487.5</c:v>
                </c:pt>
                <c:pt idx="114">
                  <c:v>4512.2</c:v>
                </c:pt>
                <c:pt idx="115">
                  <c:v>4534</c:v>
                </c:pt>
                <c:pt idx="116">
                  <c:v>4547.2</c:v>
                </c:pt>
                <c:pt idx="117">
                  <c:v>4568.3999999999996</c:v>
                </c:pt>
                <c:pt idx="118">
                  <c:v>4605.3</c:v>
                </c:pt>
                <c:pt idx="119">
                  <c:v>4660</c:v>
                </c:pt>
                <c:pt idx="120">
                  <c:v>4668.8999999999996</c:v>
                </c:pt>
                <c:pt idx="121">
                  <c:v>4668.6000000000004</c:v>
                </c:pt>
                <c:pt idx="122">
                  <c:v>4729.8</c:v>
                </c:pt>
                <c:pt idx="123">
                  <c:v>4798.8</c:v>
                </c:pt>
                <c:pt idx="124">
                  <c:v>4724.2</c:v>
                </c:pt>
                <c:pt idx="125">
                  <c:v>4747.3</c:v>
                </c:pt>
                <c:pt idx="126">
                  <c:v>4764</c:v>
                </c:pt>
                <c:pt idx="127">
                  <c:v>4795.6000000000004</c:v>
                </c:pt>
                <c:pt idx="128">
                  <c:v>4830.6000000000004</c:v>
                </c:pt>
                <c:pt idx="129">
                  <c:v>4844.2</c:v>
                </c:pt>
                <c:pt idx="130">
                  <c:v>4872.3</c:v>
                </c:pt>
                <c:pt idx="131">
                  <c:v>4945.5</c:v>
                </c:pt>
                <c:pt idx="132">
                  <c:v>4971.6000000000004</c:v>
                </c:pt>
                <c:pt idx="133">
                  <c:v>5000.6000000000004</c:v>
                </c:pt>
                <c:pt idx="134">
                  <c:v>5092.1000000000004</c:v>
                </c:pt>
                <c:pt idx="135">
                  <c:v>5168</c:v>
                </c:pt>
                <c:pt idx="136">
                  <c:v>5104.5</c:v>
                </c:pt>
                <c:pt idx="137">
                  <c:v>5155.8</c:v>
                </c:pt>
                <c:pt idx="138">
                  <c:v>5185.8</c:v>
                </c:pt>
                <c:pt idx="139">
                  <c:v>5222</c:v>
                </c:pt>
                <c:pt idx="140">
                  <c:v>5333.9</c:v>
                </c:pt>
                <c:pt idx="141">
                  <c:v>5317.2</c:v>
                </c:pt>
                <c:pt idx="142">
                  <c:v>5381.4</c:v>
                </c:pt>
                <c:pt idx="143">
                  <c:v>5466.8</c:v>
                </c:pt>
                <c:pt idx="144">
                  <c:v>5456.4</c:v>
                </c:pt>
                <c:pt idx="145">
                  <c:v>5476.4</c:v>
                </c:pt>
                <c:pt idx="146">
                  <c:v>5525.3</c:v>
                </c:pt>
                <c:pt idx="147">
                  <c:v>5536.9</c:v>
                </c:pt>
                <c:pt idx="148">
                  <c:v>5501.8</c:v>
                </c:pt>
                <c:pt idx="149">
                  <c:v>5538.5</c:v>
                </c:pt>
                <c:pt idx="150">
                  <c:v>5579.6</c:v>
                </c:pt>
                <c:pt idx="151">
                  <c:v>5622.5</c:v>
                </c:pt>
                <c:pt idx="152">
                  <c:v>5647.3</c:v>
                </c:pt>
                <c:pt idx="153">
                  <c:v>5686.4</c:v>
                </c:pt>
                <c:pt idx="154">
                  <c:v>5759.1</c:v>
                </c:pt>
                <c:pt idx="155">
                  <c:v>5808.3</c:v>
                </c:pt>
                <c:pt idx="156">
                  <c:v>5795.9</c:v>
                </c:pt>
                <c:pt idx="157">
                  <c:v>5821.2</c:v>
                </c:pt>
                <c:pt idx="158">
                  <c:v>5881.2</c:v>
                </c:pt>
                <c:pt idx="159">
                  <c:v>5936.6</c:v>
                </c:pt>
                <c:pt idx="160">
                  <c:v>5935.3</c:v>
                </c:pt>
                <c:pt idx="161">
                  <c:v>5990.3</c:v>
                </c:pt>
                <c:pt idx="162">
                  <c:v>6033.2</c:v>
                </c:pt>
                <c:pt idx="163">
                  <c:v>6089.6</c:v>
                </c:pt>
                <c:pt idx="164">
                  <c:v>6059.1</c:v>
                </c:pt>
                <c:pt idx="165">
                  <c:v>6042.4</c:v>
                </c:pt>
                <c:pt idx="166">
                  <c:v>6070.8</c:v>
                </c:pt>
                <c:pt idx="167">
                  <c:v>6093.6</c:v>
                </c:pt>
                <c:pt idx="168">
                  <c:v>6053.9</c:v>
                </c:pt>
                <c:pt idx="169">
                  <c:v>6083.8</c:v>
                </c:pt>
                <c:pt idx="170">
                  <c:v>6161.4</c:v>
                </c:pt>
                <c:pt idx="171">
                  <c:v>6230.2</c:v>
                </c:pt>
                <c:pt idx="172">
                  <c:v>6242.4</c:v>
                </c:pt>
                <c:pt idx="173">
                  <c:v>6264</c:v>
                </c:pt>
                <c:pt idx="174">
                  <c:v>6268.2</c:v>
                </c:pt>
                <c:pt idx="175">
                  <c:v>6289.1</c:v>
                </c:pt>
                <c:pt idx="176">
                  <c:v>6322.7</c:v>
                </c:pt>
                <c:pt idx="177">
                  <c:v>6343.8</c:v>
                </c:pt>
                <c:pt idx="178">
                  <c:v>6393.8</c:v>
                </c:pt>
                <c:pt idx="179">
                  <c:v>6436.7</c:v>
                </c:pt>
                <c:pt idx="180">
                  <c:v>6393.6</c:v>
                </c:pt>
                <c:pt idx="181">
                  <c:v>6393.6</c:v>
                </c:pt>
                <c:pt idx="182">
                  <c:v>6454.3</c:v>
                </c:pt>
                <c:pt idx="183">
                  <c:v>6498.7</c:v>
                </c:pt>
                <c:pt idx="184">
                  <c:v>6447.8</c:v>
                </c:pt>
                <c:pt idx="185">
                  <c:v>6500.6</c:v>
                </c:pt>
                <c:pt idx="186">
                  <c:v>6520.5</c:v>
                </c:pt>
                <c:pt idx="187">
                  <c:v>6543.7</c:v>
                </c:pt>
                <c:pt idx="188">
                  <c:v>6576.3</c:v>
                </c:pt>
                <c:pt idx="189">
                  <c:v>6603.4</c:v>
                </c:pt>
                <c:pt idx="190">
                  <c:v>6644.4</c:v>
                </c:pt>
                <c:pt idx="191">
                  <c:v>6698.2</c:v>
                </c:pt>
                <c:pt idx="192">
                  <c:v>6695.9</c:v>
                </c:pt>
                <c:pt idx="193">
                  <c:v>6712.5</c:v>
                </c:pt>
                <c:pt idx="194">
                  <c:v>6786.1</c:v>
                </c:pt>
                <c:pt idx="195">
                  <c:v>6849.5</c:v>
                </c:pt>
                <c:pt idx="196">
                  <c:v>6787.2</c:v>
                </c:pt>
                <c:pt idx="197">
                  <c:v>6839.4</c:v>
                </c:pt>
                <c:pt idx="198">
                  <c:v>6861.1</c:v>
                </c:pt>
                <c:pt idx="199">
                  <c:v>6880.2</c:v>
                </c:pt>
                <c:pt idx="200">
                  <c:v>6908.6</c:v>
                </c:pt>
                <c:pt idx="201">
                  <c:v>6952.9</c:v>
                </c:pt>
                <c:pt idx="202">
                  <c:v>7017</c:v>
                </c:pt>
                <c:pt idx="203">
                  <c:v>7094.2</c:v>
                </c:pt>
                <c:pt idx="204">
                  <c:v>7091.4</c:v>
                </c:pt>
                <c:pt idx="205">
                  <c:v>7101.9</c:v>
                </c:pt>
                <c:pt idx="206">
                  <c:v>7201.5</c:v>
                </c:pt>
                <c:pt idx="207">
                  <c:v>7291.3</c:v>
                </c:pt>
                <c:pt idx="208">
                  <c:v>7234.8</c:v>
                </c:pt>
                <c:pt idx="209">
                  <c:v>7279.5</c:v>
                </c:pt>
                <c:pt idx="210">
                  <c:v>7284.2</c:v>
                </c:pt>
                <c:pt idx="211">
                  <c:v>7346.1</c:v>
                </c:pt>
                <c:pt idx="212">
                  <c:v>7375.8</c:v>
                </c:pt>
                <c:pt idx="213">
                  <c:v>7390.9</c:v>
                </c:pt>
                <c:pt idx="214">
                  <c:v>7451.8</c:v>
                </c:pt>
                <c:pt idx="215">
                  <c:v>7521.8</c:v>
                </c:pt>
                <c:pt idx="216">
                  <c:v>7520.5</c:v>
                </c:pt>
                <c:pt idx="217">
                  <c:v>7604.7</c:v>
                </c:pt>
                <c:pt idx="218">
                  <c:v>7744.1</c:v>
                </c:pt>
                <c:pt idx="219">
                  <c:v>7793.5</c:v>
                </c:pt>
                <c:pt idx="220">
                  <c:v>7732.2</c:v>
                </c:pt>
                <c:pt idx="221">
                  <c:v>7754.3</c:v>
                </c:pt>
                <c:pt idx="222">
                  <c:v>7769.4</c:v>
                </c:pt>
                <c:pt idx="223">
                  <c:v>7766.5</c:v>
                </c:pt>
                <c:pt idx="224">
                  <c:v>7845.2</c:v>
                </c:pt>
                <c:pt idx="225">
                  <c:v>7958.9</c:v>
                </c:pt>
                <c:pt idx="226">
                  <c:v>8049.1</c:v>
                </c:pt>
                <c:pt idx="227">
                  <c:v>8269.2000000000007</c:v>
                </c:pt>
                <c:pt idx="228">
                  <c:v>8313.2000000000007</c:v>
                </c:pt>
                <c:pt idx="229">
                  <c:v>8339.2000000000007</c:v>
                </c:pt>
                <c:pt idx="230">
                  <c:v>8472.2999999999993</c:v>
                </c:pt>
                <c:pt idx="231">
                  <c:v>8467</c:v>
                </c:pt>
                <c:pt idx="232">
                  <c:v>8446.2000000000007</c:v>
                </c:pt>
                <c:pt idx="233">
                  <c:v>8456.7999999999993</c:v>
                </c:pt>
                <c:pt idx="234">
                  <c:v>8421.6</c:v>
                </c:pt>
                <c:pt idx="235">
                  <c:v>8395.7000000000007</c:v>
                </c:pt>
                <c:pt idx="236">
                  <c:v>8401</c:v>
                </c:pt>
                <c:pt idx="237">
                  <c:v>8434.7000000000007</c:v>
                </c:pt>
                <c:pt idx="238">
                  <c:v>8508.6</c:v>
                </c:pt>
                <c:pt idx="239">
                  <c:v>8552.2999999999993</c:v>
                </c:pt>
                <c:pt idx="240">
                  <c:v>8472.7000000000007</c:v>
                </c:pt>
                <c:pt idx="241">
                  <c:v>8517.2000000000007</c:v>
                </c:pt>
                <c:pt idx="242">
                  <c:v>8579.5</c:v>
                </c:pt>
                <c:pt idx="243">
                  <c:v>8599.5</c:v>
                </c:pt>
                <c:pt idx="244">
                  <c:v>8580</c:v>
                </c:pt>
                <c:pt idx="245">
                  <c:v>8601.4</c:v>
                </c:pt>
                <c:pt idx="246">
                  <c:v>8571.7999999999993</c:v>
                </c:pt>
                <c:pt idx="247">
                  <c:v>8601.9</c:v>
                </c:pt>
                <c:pt idx="248">
                  <c:v>8643.2000000000007</c:v>
                </c:pt>
                <c:pt idx="249">
                  <c:v>8699.2999999999993</c:v>
                </c:pt>
                <c:pt idx="250">
                  <c:v>8766</c:v>
                </c:pt>
                <c:pt idx="251">
                  <c:v>8848.9</c:v>
                </c:pt>
                <c:pt idx="252">
                  <c:v>8840</c:v>
                </c:pt>
                <c:pt idx="253">
                  <c:v>8879.2000000000007</c:v>
                </c:pt>
                <c:pt idx="254">
                  <c:v>8992.1</c:v>
                </c:pt>
                <c:pt idx="255">
                  <c:v>9045.5</c:v>
                </c:pt>
                <c:pt idx="256">
                  <c:v>9019.5</c:v>
                </c:pt>
                <c:pt idx="257">
                  <c:v>9079.7999999999993</c:v>
                </c:pt>
                <c:pt idx="258">
                  <c:v>9231.9</c:v>
                </c:pt>
                <c:pt idx="259">
                  <c:v>9427</c:v>
                </c:pt>
                <c:pt idx="260">
                  <c:v>9463.7999999999993</c:v>
                </c:pt>
                <c:pt idx="261">
                  <c:v>9513.5</c:v>
                </c:pt>
                <c:pt idx="262">
                  <c:v>9595.4</c:v>
                </c:pt>
                <c:pt idx="263">
                  <c:v>9692.2999999999993</c:v>
                </c:pt>
                <c:pt idx="264">
                  <c:v>9724.6</c:v>
                </c:pt>
                <c:pt idx="265">
                  <c:v>9749.7999999999993</c:v>
                </c:pt>
                <c:pt idx="266">
                  <c:v>9865.9</c:v>
                </c:pt>
                <c:pt idx="267">
                  <c:v>9911.2999999999993</c:v>
                </c:pt>
                <c:pt idx="268">
                  <c:v>9844.7000000000007</c:v>
                </c:pt>
                <c:pt idx="269">
                  <c:v>9922.2000000000007</c:v>
                </c:pt>
                <c:pt idx="270">
                  <c:v>9966.9</c:v>
                </c:pt>
                <c:pt idx="271">
                  <c:v>10029.6</c:v>
                </c:pt>
                <c:pt idx="272">
                  <c:v>10125.5</c:v>
                </c:pt>
                <c:pt idx="273">
                  <c:v>10205.5</c:v>
                </c:pt>
                <c:pt idx="274">
                  <c:v>10303.1</c:v>
                </c:pt>
                <c:pt idx="275">
                  <c:v>10490.9</c:v>
                </c:pt>
                <c:pt idx="276">
                  <c:v>10465</c:v>
                </c:pt>
                <c:pt idx="277">
                  <c:v>10438.299999999999</c:v>
                </c:pt>
                <c:pt idx="278">
                  <c:v>10584.5</c:v>
                </c:pt>
                <c:pt idx="279">
                  <c:v>10613.1</c:v>
                </c:pt>
                <c:pt idx="280">
                  <c:v>10536.7</c:v>
                </c:pt>
                <c:pt idx="281">
                  <c:v>10601.8</c:v>
                </c:pt>
                <c:pt idx="282">
                  <c:v>10642.8</c:v>
                </c:pt>
                <c:pt idx="283">
                  <c:v>10700.6</c:v>
                </c:pt>
                <c:pt idx="284">
                  <c:v>10770.5</c:v>
                </c:pt>
                <c:pt idx="285">
                  <c:v>10894.8</c:v>
                </c:pt>
                <c:pt idx="286">
                  <c:v>10936.6</c:v>
                </c:pt>
                <c:pt idx="287">
                  <c:v>11063.6</c:v>
                </c:pt>
                <c:pt idx="288">
                  <c:v>11060.4</c:v>
                </c:pt>
                <c:pt idx="289">
                  <c:v>11111.9</c:v>
                </c:pt>
                <c:pt idx="290">
                  <c:v>11236.9</c:v>
                </c:pt>
                <c:pt idx="291">
                  <c:v>11290.2</c:v>
                </c:pt>
                <c:pt idx="292">
                  <c:v>11233.4</c:v>
                </c:pt>
                <c:pt idx="293">
                  <c:v>11295.2</c:v>
                </c:pt>
                <c:pt idx="294">
                  <c:v>11350.2</c:v>
                </c:pt>
                <c:pt idx="295">
                  <c:v>11381.4</c:v>
                </c:pt>
                <c:pt idx="296">
                  <c:v>11431.9</c:v>
                </c:pt>
                <c:pt idx="297">
                  <c:v>11497.8</c:v>
                </c:pt>
                <c:pt idx="298">
                  <c:v>11573.7</c:v>
                </c:pt>
                <c:pt idx="299">
                  <c:v>11718.9</c:v>
                </c:pt>
                <c:pt idx="300">
                  <c:v>11725.2</c:v>
                </c:pt>
                <c:pt idx="301">
                  <c:v>11813.6</c:v>
                </c:pt>
                <c:pt idx="302">
                  <c:v>11922.7</c:v>
                </c:pt>
                <c:pt idx="303">
                  <c:v>11972.1</c:v>
                </c:pt>
                <c:pt idx="304">
                  <c:v>11876.9</c:v>
                </c:pt>
                <c:pt idx="305">
                  <c:v>11931.4</c:v>
                </c:pt>
                <c:pt idx="306">
                  <c:v>11983</c:v>
                </c:pt>
                <c:pt idx="307">
                  <c:v>12040.5</c:v>
                </c:pt>
                <c:pt idx="308">
                  <c:v>12110.3</c:v>
                </c:pt>
                <c:pt idx="309">
                  <c:v>12145.5</c:v>
                </c:pt>
                <c:pt idx="310">
                  <c:v>12269.8</c:v>
                </c:pt>
                <c:pt idx="311">
                  <c:v>12399.8</c:v>
                </c:pt>
                <c:pt idx="312">
                  <c:v>12453.9</c:v>
                </c:pt>
                <c:pt idx="313">
                  <c:v>12498.3</c:v>
                </c:pt>
                <c:pt idx="314">
                  <c:v>12665</c:v>
                </c:pt>
                <c:pt idx="315">
                  <c:v>12745.2</c:v>
                </c:pt>
                <c:pt idx="316">
                  <c:v>12672.5</c:v>
                </c:pt>
                <c:pt idx="317">
                  <c:v>12757.3</c:v>
                </c:pt>
                <c:pt idx="318">
                  <c:v>12822.8</c:v>
                </c:pt>
                <c:pt idx="319">
                  <c:v>12924.2</c:v>
                </c:pt>
                <c:pt idx="320">
                  <c:v>13009.9</c:v>
                </c:pt>
                <c:pt idx="321">
                  <c:v>13097.3</c:v>
                </c:pt>
                <c:pt idx="322">
                  <c:v>13226.2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ADF-4D3D-85B3-B230A1569D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5319424"/>
        <c:axId val="125321216"/>
      </c:lineChart>
      <c:dateAx>
        <c:axId val="125319424"/>
        <c:scaling>
          <c:orientation val="minMax"/>
        </c:scaling>
        <c:delete val="0"/>
        <c:axPos val="b"/>
        <c:numFmt formatCode="yyyy\-mm\-dd" sourceLinked="0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hu-HU"/>
          </a:p>
        </c:txPr>
        <c:crossAx val="125321216"/>
        <c:crosses val="autoZero"/>
        <c:auto val="1"/>
        <c:lblOffset val="100"/>
        <c:baseTimeUnit val="months"/>
      </c:dateAx>
      <c:valAx>
        <c:axId val="125321216"/>
        <c:scaling>
          <c:orientation val="minMax"/>
          <c:min val="2000"/>
        </c:scaling>
        <c:delete val="0"/>
        <c:axPos val="l"/>
        <c:majorGridlines/>
        <c:numFmt formatCode="_-* #,##0\ _F_t_-;\-* #,##0\ _F_t_-;_-* &quot;-&quot;??\ _F_t_-;_-@_-" sourceLinked="1"/>
        <c:majorTickMark val="out"/>
        <c:minorTickMark val="none"/>
        <c:tickLblPos val="nextTo"/>
        <c:crossAx val="12531942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33434558648083429"/>
          <c:y val="0.19869021580635754"/>
          <c:w val="0.35987648602748185"/>
          <c:h val="0.16743438320209975"/>
        </c:manualLayout>
      </c:layout>
      <c:overlay val="0"/>
    </c:legend>
    <c:plotVisOnly val="1"/>
    <c:dispBlanksAs val="gap"/>
    <c:showDLblsOverMax val="0"/>
  </c:chart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57B4AEEE-457D-F83F-19A6-832EBC07110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hu-HU"/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B721CA6A-4F88-9AB8-534D-69744A14B1F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3488" y="0"/>
            <a:ext cx="2887662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hu-HU"/>
          </a:p>
        </p:txBody>
      </p:sp>
      <p:sp>
        <p:nvSpPr>
          <p:cNvPr id="91140" name="Rectangle 4">
            <a:extLst>
              <a:ext uri="{FF2B5EF4-FFF2-40B4-BE49-F238E27FC236}">
                <a16:creationId xmlns:a16="http://schemas.microsoft.com/office/drawing/2014/main" id="{2F62683A-DAD4-5EDA-2AE5-3EAAEE5ACF7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88766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hu-HU"/>
          </a:p>
        </p:txBody>
      </p:sp>
      <p:sp>
        <p:nvSpPr>
          <p:cNvPr id="91141" name="Rectangle 5">
            <a:extLst>
              <a:ext uri="{FF2B5EF4-FFF2-40B4-BE49-F238E27FC236}">
                <a16:creationId xmlns:a16="http://schemas.microsoft.com/office/drawing/2014/main" id="{BD0F77E2-D1B0-E37D-7B09-9F56D05CA46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3488" y="9428163"/>
            <a:ext cx="2887662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6704C27-66BD-4FF2-9092-D5BC36B66E3F}" type="slidenum">
              <a:rPr lang="de-DE" altLang="hu-HU"/>
              <a:pPr>
                <a:defRPr/>
              </a:pPr>
              <a:t>‹#›</a:t>
            </a:fld>
            <a:endParaRPr lang="de-DE" altLang="hu-HU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E1F82C67-C497-377D-FF58-3174071C598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hu-HU"/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0DCB8489-AC6F-D3AE-5173-D45706CE7C9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73488" y="0"/>
            <a:ext cx="2887662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hu-HU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E176CDE4-4A1D-2CDA-4A43-29841F9FD67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813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9093" name="Rectangle 5">
            <a:extLst>
              <a:ext uri="{FF2B5EF4-FFF2-40B4-BE49-F238E27FC236}">
                <a16:creationId xmlns:a16="http://schemas.microsoft.com/office/drawing/2014/main" id="{47D36204-C0D4-0F78-08CF-D7F9E7A73E1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29238" cy="44672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hu-HU" noProof="0"/>
              <a:t>Mintaszöveg szerkesztése</a:t>
            </a:r>
          </a:p>
          <a:p>
            <a:pPr lvl="1"/>
            <a:r>
              <a:rPr lang="de-DE" altLang="hu-HU" noProof="0"/>
              <a:t>Második szint</a:t>
            </a:r>
          </a:p>
          <a:p>
            <a:pPr lvl="2"/>
            <a:r>
              <a:rPr lang="de-DE" altLang="hu-HU" noProof="0"/>
              <a:t>Harmadik szint</a:t>
            </a:r>
          </a:p>
          <a:p>
            <a:pPr lvl="3"/>
            <a:r>
              <a:rPr lang="de-DE" altLang="hu-HU" noProof="0"/>
              <a:t>Negyedik szint</a:t>
            </a:r>
          </a:p>
          <a:p>
            <a:pPr lvl="4"/>
            <a:r>
              <a:rPr lang="de-DE" altLang="hu-HU" noProof="0"/>
              <a:t>Ötödik szint</a:t>
            </a:r>
          </a:p>
        </p:txBody>
      </p:sp>
      <p:sp>
        <p:nvSpPr>
          <p:cNvPr id="89094" name="Rectangle 6">
            <a:extLst>
              <a:ext uri="{FF2B5EF4-FFF2-40B4-BE49-F238E27FC236}">
                <a16:creationId xmlns:a16="http://schemas.microsoft.com/office/drawing/2014/main" id="{A8CA5E40-5E59-D24C-C60D-EAFE35C4B6E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88766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hu-HU"/>
          </a:p>
        </p:txBody>
      </p:sp>
      <p:sp>
        <p:nvSpPr>
          <p:cNvPr id="89095" name="Rectangle 7">
            <a:extLst>
              <a:ext uri="{FF2B5EF4-FFF2-40B4-BE49-F238E27FC236}">
                <a16:creationId xmlns:a16="http://schemas.microsoft.com/office/drawing/2014/main" id="{6B9B4796-CE78-D518-FCF6-3F08931A5E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3488" y="9428163"/>
            <a:ext cx="2887662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5AD564C-EC89-45A0-A053-3616D77646F1}" type="slidenum">
              <a:rPr lang="de-DE" altLang="hu-HU"/>
              <a:pPr>
                <a:defRPr/>
              </a:pPr>
              <a:t>‹#›</a:t>
            </a:fld>
            <a:endParaRPr lang="de-DE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A4A474F9-0951-6A60-6970-3747E71D03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B429E1-1891-4CBB-A062-2AB488709728}" type="slidenum">
              <a:rPr lang="de-DE" altLang="hu-HU" smtClean="0"/>
              <a:pPr>
                <a:spcBef>
                  <a:spcPct val="0"/>
                </a:spcBef>
              </a:pPr>
              <a:t>1</a:t>
            </a:fld>
            <a:endParaRPr lang="de-DE" altLang="hu-HU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67E7DDAF-CC8C-310B-0BE9-603BA32DE2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8EE47D77-C1C0-590E-A525-62653F6A97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altLang="hu-H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FCD3349-D486-158A-68A9-2627B15343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7E017ED-63D8-4FE3-90B5-DC380D6C5B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DBDF954-E752-3358-E438-21B7E74640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434A55-CA35-4E03-B812-5E215EF9E519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83629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21CFE03-E342-27A8-DDE4-EFBDC6E87E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E7105FE-479C-7CCC-FFA5-9ED1342CA5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9714F9D-0BEF-4848-5A85-5A8D7E2696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A43758-6F31-45A2-92DB-6288725CF189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56700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839200" y="274645"/>
            <a:ext cx="2743200" cy="5851525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09600" y="274645"/>
            <a:ext cx="8026400" cy="58515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A44AA53-75B9-C0E3-698A-186D9CDB01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B543622-0AAB-8D33-2FD1-674FF5261F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4E0D70-4310-DA0D-9E21-93EAFCBE89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5D0FE-CBEB-4591-AD40-92EB9C76EDE6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860976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Cím, 1 nagy és 2 kisebb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Tartalom helye 4"/>
          <p:cNvSpPr>
            <a:spLocks noGrp="1"/>
          </p:cNvSpPr>
          <p:nvPr>
            <p:ph sz="quarter" idx="3"/>
          </p:nvPr>
        </p:nvSpPr>
        <p:spPr>
          <a:xfrm>
            <a:off x="6197600" y="3938595"/>
            <a:ext cx="5384800" cy="218757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C2A0051-9039-7081-ED78-7825FF5B40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A1224A8-6CB6-B8DE-779B-6A29D23396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E6A9727-FE36-DD8E-7C56-E8896513FF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7C8587-1369-4790-8C32-F43FD0C704E4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755378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Cím és tábláz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áblázat helye 2"/>
          <p:cNvSpPr>
            <a:spLocks noGrp="1"/>
          </p:cNvSpPr>
          <p:nvPr>
            <p:ph type="tbl" idx="1"/>
          </p:nvPr>
        </p:nvSpPr>
        <p:spPr>
          <a:xfrm>
            <a:off x="609600" y="1600206"/>
            <a:ext cx="10972800" cy="4525963"/>
          </a:xfrm>
        </p:spPr>
        <p:txBody>
          <a:bodyPr/>
          <a:lstStyle/>
          <a:p>
            <a:pPr lvl="0"/>
            <a:endParaRPr lang="hu-HU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7F6C617-A063-9AEE-166E-B09FEF125C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4391A23-80AB-2CF5-24EB-FF41F746EB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0876BDB-7950-CF92-068F-502FDE0252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4D01BA-5BEE-4336-BD3D-88B10B87BCC4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469589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7A06F23-6E3A-34AB-FDEF-A6E920A7E1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1B34250-0207-B198-36FC-74AFC4031D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6DB3901-C66C-1274-6933-BDD563D858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C82AE6-519A-4A96-81CC-5235A67A6A67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64150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CCB4A02-2531-3DBD-66A0-C0A002EC3F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1966431-45EB-409A-DAD3-6D5CD63392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8EB1EA5-F7B9-846B-E6F3-6A568BCA51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E21CE3-C3B7-4381-BD24-945B75577ECD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949377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631616-F2FE-BF79-53A0-2AEE209D15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72087F-61C2-FACA-808A-8B1C099185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54BC0E-C3CF-AF0D-F66F-EC66BCF865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5F2881-6056-4103-BAE1-4FD4DEDDE2AC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424040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B40016C-D0FF-2C9C-C8D8-8D43D74C2E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D0070B0-4E56-4F87-DC98-8EC87DF296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EB2D036-4846-F67F-D998-3EA4F4998C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D17591-36FE-4580-928C-5B50443342EA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49686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EF11B03-D1A0-D015-B3A8-0A370A2DC2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6C8300C-3DE9-FC4E-786A-3119446203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F85F682-79DD-62A7-1EEB-A99FD8A049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D3E6B-BF10-4032-B313-A9791CDEC69E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884493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63A7E0E-8817-A9C2-C4B4-063A509CE4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2B13240-7551-1830-6A59-BD2853D66A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D133EB6-415B-BBB3-40E1-80153CFF35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DE4BE0-666C-42D2-A46D-C0E8DC71EAB4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571126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E6AF82-B103-01C2-F755-2E142E8560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8228E4-3B54-CA1B-85CE-2E0D12D788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49964A-E956-E5D2-AF98-D260D4CF57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3B19E-8FB8-4A58-8727-5F37DCDAEDD3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885534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17076B-FDE7-38CE-14DD-0A6241924F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14EF17-9212-7A49-672D-77FAF08840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A36D0C-842D-CEF9-5A93-F803EB55E2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3B9074-9950-4F19-89DC-2F93D6555915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609194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3B4E2BC-7CA1-C2F3-6481-96B91ECBB1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hu-HU"/>
              <a:t>Mintacím szerkesztése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96A9CFA-CB7C-F9E8-BD43-769DDC6E88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hu-HU"/>
              <a:t>Mintaszöveg szerkesztése</a:t>
            </a:r>
          </a:p>
          <a:p>
            <a:pPr lvl="1"/>
            <a:r>
              <a:rPr lang="hu-HU" altLang="hu-HU"/>
              <a:t>Második szint</a:t>
            </a:r>
          </a:p>
          <a:p>
            <a:pPr lvl="2"/>
            <a:r>
              <a:rPr lang="hu-HU" altLang="hu-HU"/>
              <a:t>Harmadik szint</a:t>
            </a:r>
          </a:p>
          <a:p>
            <a:pPr lvl="3"/>
            <a:r>
              <a:rPr lang="hu-HU" altLang="hu-HU"/>
              <a:t>Negyedik szint</a:t>
            </a:r>
          </a:p>
          <a:p>
            <a:pPr lvl="4"/>
            <a:r>
              <a:rPr lang="hu-HU" altLang="hu-HU"/>
              <a:t>Ötödik szint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AB3C514-27EC-2E11-E7A1-96272AD2DF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9667C90-BCBA-D929-EF11-1121E7D8A20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32309CD-A0EC-9F49-4C04-38DBCAD122A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49FA42E-1F00-408A-AD3A-7A612873FC6A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ia számának helye 1">
            <a:extLst>
              <a:ext uri="{FF2B5EF4-FFF2-40B4-BE49-F238E27FC236}">
                <a16:creationId xmlns:a16="http://schemas.microsoft.com/office/drawing/2014/main" id="{F0285BC4-34D4-731C-8709-38900B593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6214A2-D46A-4A0B-B69A-9C3B80F4A233}" type="slidenum">
              <a:rPr lang="hu-HU" altLang="hu-HU" sz="14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hu-HU" altLang="hu-HU" sz="1400"/>
          </a:p>
        </p:txBody>
      </p:sp>
      <p:sp>
        <p:nvSpPr>
          <p:cNvPr id="4100" name="Szövegdoboz 2">
            <a:extLst>
              <a:ext uri="{FF2B5EF4-FFF2-40B4-BE49-F238E27FC236}">
                <a16:creationId xmlns:a16="http://schemas.microsoft.com/office/drawing/2014/main" id="{793F15B6-4621-E4C4-823E-7A5B66E02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3025" y="2478088"/>
            <a:ext cx="979328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2800" b="1" dirty="0" err="1"/>
              <a:t>Rosier</a:t>
            </a:r>
            <a:r>
              <a:rPr lang="hu-HU" altLang="hu-HU" sz="2800" b="1" dirty="0"/>
              <a:t> </a:t>
            </a:r>
            <a:r>
              <a:rPr lang="hu-HU" altLang="hu-HU" sz="2800" b="1" dirty="0" err="1"/>
              <a:t>model</a:t>
            </a:r>
            <a:endParaRPr lang="hu-HU" altLang="hu-HU" sz="2800" b="1" dirty="0"/>
          </a:p>
          <a:p>
            <a:pPr algn="ctr">
              <a:spcBef>
                <a:spcPct val="0"/>
              </a:spcBef>
              <a:buFontTx/>
              <a:buNone/>
            </a:pPr>
            <a:endParaRPr lang="hu-HU" altLang="hu-HU" sz="2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 descr="maestro">
            <a:extLst>
              <a:ext uri="{FF2B5EF4-FFF2-40B4-BE49-F238E27FC236}">
                <a16:creationId xmlns:a16="http://schemas.microsoft.com/office/drawing/2014/main" id="{98B71158-9FC4-7887-19C2-78309FF62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5863" y="5084763"/>
            <a:ext cx="798512" cy="128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195" name="Szövegdoboz 3">
            <a:extLst>
              <a:ext uri="{FF2B5EF4-FFF2-40B4-BE49-F238E27FC236}">
                <a16:creationId xmlns:a16="http://schemas.microsoft.com/office/drawing/2014/main" id="{00253114-41E8-5BF2-D719-2201A3C28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34925"/>
            <a:ext cx="5507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 b="1"/>
              <a:t>On the increase of the stock of money and loans</a:t>
            </a:r>
          </a:p>
        </p:txBody>
      </p:sp>
      <p:sp>
        <p:nvSpPr>
          <p:cNvPr id="9220" name="Text Box 11">
            <a:extLst>
              <a:ext uri="{FF2B5EF4-FFF2-40B4-BE49-F238E27FC236}">
                <a16:creationId xmlns:a16="http://schemas.microsoft.com/office/drawing/2014/main" id="{15E1E7AD-CB75-7536-B5B3-65869D2F5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5400" y="896938"/>
            <a:ext cx="3516313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400"/>
              <a:t>Money stock at the end of period t:</a:t>
            </a:r>
          </a:p>
        </p:txBody>
      </p:sp>
      <p:sp>
        <p:nvSpPr>
          <p:cNvPr id="40" name="Text Box 6">
            <a:extLst>
              <a:ext uri="{FF2B5EF4-FFF2-40B4-BE49-F238E27FC236}">
                <a16:creationId xmlns:a16="http://schemas.microsoft.com/office/drawing/2014/main" id="{BE1B192D-85BF-D768-32E5-345C2E583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450" y="1247775"/>
            <a:ext cx="39195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600" b="1"/>
              <a:t>M</a:t>
            </a:r>
            <a:r>
              <a:rPr lang="hu-HU" altLang="hu-HU" sz="1600" b="1" baseline="-25000"/>
              <a:t>t</a:t>
            </a:r>
            <a:r>
              <a:rPr lang="hu-HU" altLang="hu-HU" sz="1600" b="1"/>
              <a:t>  =   M</a:t>
            </a:r>
            <a:r>
              <a:rPr lang="hu-HU" altLang="hu-HU" sz="1600" b="1" baseline="-25000"/>
              <a:t>t-1   </a:t>
            </a:r>
            <a:r>
              <a:rPr lang="hu-HU" altLang="hu-HU" sz="1600" b="1"/>
              <a:t>+  (FL</a:t>
            </a:r>
            <a:r>
              <a:rPr lang="hu-HU" altLang="hu-HU" sz="1600" b="1" baseline="-25000"/>
              <a:t>t</a:t>
            </a:r>
            <a:r>
              <a:rPr lang="hu-HU" altLang="hu-HU" sz="1600" b="1"/>
              <a:t> + OB</a:t>
            </a:r>
            <a:r>
              <a:rPr lang="hu-HU" altLang="hu-HU" sz="1600" b="1" baseline="-25000"/>
              <a:t>t </a:t>
            </a:r>
            <a:r>
              <a:rPr lang="hu-HU" altLang="hu-HU" sz="1600" b="1"/>
              <a:t>)  –  Re</a:t>
            </a:r>
            <a:r>
              <a:rPr lang="hu-HU" altLang="hu-HU" sz="1600" b="1" baseline="-25000"/>
              <a:t>t </a:t>
            </a:r>
          </a:p>
        </p:txBody>
      </p:sp>
      <p:sp>
        <p:nvSpPr>
          <p:cNvPr id="41" name="Text Box 6">
            <a:extLst>
              <a:ext uri="{FF2B5EF4-FFF2-40B4-BE49-F238E27FC236}">
                <a16:creationId xmlns:a16="http://schemas.microsoft.com/office/drawing/2014/main" id="{E896B243-BAC0-1652-383A-CC838CC23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8" y="2051050"/>
            <a:ext cx="22002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600" b="1"/>
              <a:t>  PRB</a:t>
            </a:r>
            <a:r>
              <a:rPr lang="hu-HU" altLang="hu-HU" sz="1600" b="1" baseline="-25000"/>
              <a:t>t </a:t>
            </a:r>
            <a:r>
              <a:rPr lang="hu-HU" altLang="hu-HU" sz="1600" b="1"/>
              <a:t>= Re</a:t>
            </a:r>
            <a:r>
              <a:rPr lang="hu-HU" altLang="hu-HU" sz="1600" b="1" baseline="-25000"/>
              <a:t>t </a:t>
            </a:r>
            <a:r>
              <a:rPr lang="hu-HU" altLang="hu-HU" sz="1600" b="1"/>
              <a:t>– FL</a:t>
            </a:r>
            <a:r>
              <a:rPr lang="hu-HU" altLang="hu-HU" sz="1600" b="1" baseline="-25000"/>
              <a:t>t-1</a:t>
            </a:r>
          </a:p>
        </p:txBody>
      </p:sp>
      <p:sp>
        <p:nvSpPr>
          <p:cNvPr id="42" name="Szövegdoboz 41">
            <a:extLst>
              <a:ext uri="{FF2B5EF4-FFF2-40B4-BE49-F238E27FC236}">
                <a16:creationId xmlns:a16="http://schemas.microsoft.com/office/drawing/2014/main" id="{0415A89F-228C-5DC0-4957-D22EAD3E0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8" y="1677988"/>
            <a:ext cx="4197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400"/>
              <a:t>1 period loans, no other costs:</a:t>
            </a:r>
          </a:p>
        </p:txBody>
      </p:sp>
      <p:sp>
        <p:nvSpPr>
          <p:cNvPr id="44" name="Text Box 6">
            <a:extLst>
              <a:ext uri="{FF2B5EF4-FFF2-40B4-BE49-F238E27FC236}">
                <a16:creationId xmlns:a16="http://schemas.microsoft.com/office/drawing/2014/main" id="{452591E5-FF53-C70E-CD7A-F2BCD541D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438" y="2520950"/>
            <a:ext cx="604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600" b="1"/>
              <a:t>M</a:t>
            </a:r>
            <a:r>
              <a:rPr lang="hu-HU" altLang="hu-HU" sz="1600" b="1" baseline="-25000"/>
              <a:t>t</a:t>
            </a:r>
            <a:r>
              <a:rPr lang="hu-HU" altLang="hu-HU" sz="1600" b="1"/>
              <a:t>  =  M</a:t>
            </a:r>
            <a:r>
              <a:rPr lang="hu-HU" altLang="hu-HU" sz="1600" b="1" baseline="-25000"/>
              <a:t>t-1   </a:t>
            </a:r>
            <a:r>
              <a:rPr lang="hu-HU" altLang="hu-HU" sz="1600" b="1"/>
              <a:t>+  (FL</a:t>
            </a:r>
            <a:r>
              <a:rPr lang="hu-HU" altLang="hu-HU" sz="1600" b="1" baseline="-25000"/>
              <a:t>t</a:t>
            </a:r>
            <a:r>
              <a:rPr lang="hu-HU" altLang="hu-HU" sz="1600" b="1"/>
              <a:t>  + OB</a:t>
            </a:r>
            <a:r>
              <a:rPr lang="hu-HU" altLang="hu-HU" sz="1600" b="1" baseline="-25000"/>
              <a:t>t</a:t>
            </a:r>
            <a:r>
              <a:rPr lang="hu-HU" altLang="hu-HU" sz="1600" b="1"/>
              <a:t>) –  PRB</a:t>
            </a:r>
            <a:r>
              <a:rPr lang="hu-HU" altLang="hu-HU" sz="1600" b="1" baseline="-25000"/>
              <a:t>t </a:t>
            </a:r>
            <a:r>
              <a:rPr lang="hu-HU" altLang="hu-HU" sz="1600" b="1"/>
              <a:t>–  FL</a:t>
            </a:r>
            <a:r>
              <a:rPr lang="hu-HU" altLang="hu-HU" sz="1600" b="1" baseline="-25000"/>
              <a:t>t-1    </a:t>
            </a:r>
          </a:p>
        </p:txBody>
      </p:sp>
      <p:sp>
        <p:nvSpPr>
          <p:cNvPr id="45" name="Freeform 33">
            <a:extLst>
              <a:ext uri="{FF2B5EF4-FFF2-40B4-BE49-F238E27FC236}">
                <a16:creationId xmlns:a16="http://schemas.microsoft.com/office/drawing/2014/main" id="{B59F8312-8FB2-8631-9725-45BC0CE60F87}"/>
              </a:ext>
            </a:extLst>
          </p:cNvPr>
          <p:cNvSpPr>
            <a:spLocks/>
          </p:cNvSpPr>
          <p:nvPr/>
        </p:nvSpPr>
        <p:spPr bwMode="auto">
          <a:xfrm rot="-216743">
            <a:off x="2833688" y="2528888"/>
            <a:ext cx="1306512" cy="427037"/>
          </a:xfrm>
          <a:custGeom>
            <a:avLst/>
            <a:gdLst>
              <a:gd name="T0" fmla="*/ 0 w 438"/>
              <a:gd name="T1" fmla="*/ 2147483646 h 581"/>
              <a:gd name="T2" fmla="*/ 2147483646 w 438"/>
              <a:gd name="T3" fmla="*/ 2147483646 h 581"/>
              <a:gd name="T4" fmla="*/ 2147483646 w 438"/>
              <a:gd name="T5" fmla="*/ 2147483646 h 581"/>
              <a:gd name="T6" fmla="*/ 2147483646 w 438"/>
              <a:gd name="T7" fmla="*/ 2147483646 h 581"/>
              <a:gd name="T8" fmla="*/ 2147483646 w 438"/>
              <a:gd name="T9" fmla="*/ 2147483646 h 581"/>
              <a:gd name="T10" fmla="*/ 2147483646 w 438"/>
              <a:gd name="T11" fmla="*/ 2147483646 h 581"/>
              <a:gd name="T12" fmla="*/ 2147483646 w 438"/>
              <a:gd name="T13" fmla="*/ 2147483646 h 581"/>
              <a:gd name="T14" fmla="*/ 2147483646 w 438"/>
              <a:gd name="T15" fmla="*/ 2147483646 h 581"/>
              <a:gd name="T16" fmla="*/ 2147483646 w 438"/>
              <a:gd name="T17" fmla="*/ 2147483646 h 581"/>
              <a:gd name="T18" fmla="*/ 2147483646 w 438"/>
              <a:gd name="T19" fmla="*/ 2147483646 h 581"/>
              <a:gd name="T20" fmla="*/ 2147483646 w 438"/>
              <a:gd name="T21" fmla="*/ 2147483646 h 581"/>
              <a:gd name="T22" fmla="*/ 2147483646 w 438"/>
              <a:gd name="T23" fmla="*/ 2147483646 h 581"/>
              <a:gd name="T24" fmla="*/ 2147483646 w 438"/>
              <a:gd name="T25" fmla="*/ 2147483646 h 581"/>
              <a:gd name="T26" fmla="*/ 2147483646 w 438"/>
              <a:gd name="T27" fmla="*/ 2147483646 h 581"/>
              <a:gd name="T28" fmla="*/ 2147483646 w 438"/>
              <a:gd name="T29" fmla="*/ 2147483646 h 581"/>
              <a:gd name="T30" fmla="*/ 2147483646 w 438"/>
              <a:gd name="T31" fmla="*/ 2147483646 h 581"/>
              <a:gd name="T32" fmla="*/ 2147483646 w 438"/>
              <a:gd name="T33" fmla="*/ 2147483646 h 581"/>
              <a:gd name="T34" fmla="*/ 2147483646 w 438"/>
              <a:gd name="T35" fmla="*/ 2147483646 h 581"/>
              <a:gd name="T36" fmla="*/ 2147483646 w 438"/>
              <a:gd name="T37" fmla="*/ 2147483646 h 581"/>
              <a:gd name="T38" fmla="*/ 2147483646 w 438"/>
              <a:gd name="T39" fmla="*/ 0 h 581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438"/>
              <a:gd name="T61" fmla="*/ 0 h 581"/>
              <a:gd name="T62" fmla="*/ 438 w 438"/>
              <a:gd name="T63" fmla="*/ 581 h 581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438" h="581">
                <a:moveTo>
                  <a:pt x="0" y="16"/>
                </a:moveTo>
                <a:cubicBezTo>
                  <a:pt x="62" y="18"/>
                  <a:pt x="123" y="18"/>
                  <a:pt x="185" y="22"/>
                </a:cubicBezTo>
                <a:cubicBezTo>
                  <a:pt x="214" y="24"/>
                  <a:pt x="238" y="41"/>
                  <a:pt x="269" y="44"/>
                </a:cubicBezTo>
                <a:cubicBezTo>
                  <a:pt x="310" y="59"/>
                  <a:pt x="295" y="92"/>
                  <a:pt x="325" y="111"/>
                </a:cubicBezTo>
                <a:cubicBezTo>
                  <a:pt x="335" y="117"/>
                  <a:pt x="358" y="123"/>
                  <a:pt x="358" y="123"/>
                </a:cubicBezTo>
                <a:cubicBezTo>
                  <a:pt x="362" y="128"/>
                  <a:pt x="367" y="133"/>
                  <a:pt x="369" y="139"/>
                </a:cubicBezTo>
                <a:cubicBezTo>
                  <a:pt x="373" y="156"/>
                  <a:pt x="367" y="175"/>
                  <a:pt x="375" y="190"/>
                </a:cubicBezTo>
                <a:cubicBezTo>
                  <a:pt x="384" y="206"/>
                  <a:pt x="406" y="210"/>
                  <a:pt x="420" y="223"/>
                </a:cubicBezTo>
                <a:cubicBezTo>
                  <a:pt x="436" y="277"/>
                  <a:pt x="438" y="355"/>
                  <a:pt x="414" y="408"/>
                </a:cubicBezTo>
                <a:cubicBezTo>
                  <a:pt x="411" y="415"/>
                  <a:pt x="402" y="418"/>
                  <a:pt x="397" y="425"/>
                </a:cubicBezTo>
                <a:cubicBezTo>
                  <a:pt x="389" y="436"/>
                  <a:pt x="376" y="478"/>
                  <a:pt x="364" y="481"/>
                </a:cubicBezTo>
                <a:cubicBezTo>
                  <a:pt x="341" y="488"/>
                  <a:pt x="353" y="484"/>
                  <a:pt x="330" y="492"/>
                </a:cubicBezTo>
                <a:cubicBezTo>
                  <a:pt x="304" y="516"/>
                  <a:pt x="268" y="571"/>
                  <a:pt x="235" y="581"/>
                </a:cubicBezTo>
                <a:cubicBezTo>
                  <a:pt x="209" y="579"/>
                  <a:pt x="183" y="581"/>
                  <a:pt x="157" y="576"/>
                </a:cubicBezTo>
                <a:cubicBezTo>
                  <a:pt x="150" y="575"/>
                  <a:pt x="103" y="523"/>
                  <a:pt x="90" y="514"/>
                </a:cubicBezTo>
                <a:cubicBezTo>
                  <a:pt x="80" y="485"/>
                  <a:pt x="62" y="457"/>
                  <a:pt x="39" y="436"/>
                </a:cubicBezTo>
                <a:cubicBezTo>
                  <a:pt x="35" y="399"/>
                  <a:pt x="32" y="384"/>
                  <a:pt x="23" y="352"/>
                </a:cubicBezTo>
                <a:cubicBezTo>
                  <a:pt x="19" y="298"/>
                  <a:pt x="5" y="244"/>
                  <a:pt x="11" y="190"/>
                </a:cubicBezTo>
                <a:cubicBezTo>
                  <a:pt x="17" y="141"/>
                  <a:pt x="23" y="93"/>
                  <a:pt x="23" y="44"/>
                </a:cubicBezTo>
                <a:lnTo>
                  <a:pt x="89" y="0"/>
                </a:lnTo>
              </a:path>
            </a:pathLst>
          </a:custGeom>
          <a:solidFill>
            <a:srgbClr val="FF00FF">
              <a:alpha val="32156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46" name="Freeform 33">
            <a:extLst>
              <a:ext uri="{FF2B5EF4-FFF2-40B4-BE49-F238E27FC236}">
                <a16:creationId xmlns:a16="http://schemas.microsoft.com/office/drawing/2014/main" id="{54DB28A5-7C36-8FB5-E7EE-45F3840D4854}"/>
              </a:ext>
            </a:extLst>
          </p:cNvPr>
          <p:cNvSpPr>
            <a:spLocks/>
          </p:cNvSpPr>
          <p:nvPr/>
        </p:nvSpPr>
        <p:spPr bwMode="auto">
          <a:xfrm rot="-216743">
            <a:off x="2773363" y="1196975"/>
            <a:ext cx="911225" cy="431800"/>
          </a:xfrm>
          <a:custGeom>
            <a:avLst/>
            <a:gdLst>
              <a:gd name="T0" fmla="*/ 0 w 438"/>
              <a:gd name="T1" fmla="*/ 2147483646 h 581"/>
              <a:gd name="T2" fmla="*/ 2147483646 w 438"/>
              <a:gd name="T3" fmla="*/ 2147483646 h 581"/>
              <a:gd name="T4" fmla="*/ 2147483646 w 438"/>
              <a:gd name="T5" fmla="*/ 2147483646 h 581"/>
              <a:gd name="T6" fmla="*/ 2147483646 w 438"/>
              <a:gd name="T7" fmla="*/ 2147483646 h 581"/>
              <a:gd name="T8" fmla="*/ 2147483646 w 438"/>
              <a:gd name="T9" fmla="*/ 2147483646 h 581"/>
              <a:gd name="T10" fmla="*/ 2147483646 w 438"/>
              <a:gd name="T11" fmla="*/ 2147483646 h 581"/>
              <a:gd name="T12" fmla="*/ 2147483646 w 438"/>
              <a:gd name="T13" fmla="*/ 2147483646 h 581"/>
              <a:gd name="T14" fmla="*/ 2147483646 w 438"/>
              <a:gd name="T15" fmla="*/ 2147483646 h 581"/>
              <a:gd name="T16" fmla="*/ 2147483646 w 438"/>
              <a:gd name="T17" fmla="*/ 2147483646 h 581"/>
              <a:gd name="T18" fmla="*/ 2147483646 w 438"/>
              <a:gd name="T19" fmla="*/ 2147483646 h 581"/>
              <a:gd name="T20" fmla="*/ 2147483646 w 438"/>
              <a:gd name="T21" fmla="*/ 2147483646 h 581"/>
              <a:gd name="T22" fmla="*/ 2147483646 w 438"/>
              <a:gd name="T23" fmla="*/ 2147483646 h 581"/>
              <a:gd name="T24" fmla="*/ 2147483646 w 438"/>
              <a:gd name="T25" fmla="*/ 2147483646 h 581"/>
              <a:gd name="T26" fmla="*/ 2147483646 w 438"/>
              <a:gd name="T27" fmla="*/ 2147483646 h 581"/>
              <a:gd name="T28" fmla="*/ 2147483646 w 438"/>
              <a:gd name="T29" fmla="*/ 2147483646 h 581"/>
              <a:gd name="T30" fmla="*/ 2147483646 w 438"/>
              <a:gd name="T31" fmla="*/ 2147483646 h 581"/>
              <a:gd name="T32" fmla="*/ 2147483646 w 438"/>
              <a:gd name="T33" fmla="*/ 2147483646 h 581"/>
              <a:gd name="T34" fmla="*/ 2147483646 w 438"/>
              <a:gd name="T35" fmla="*/ 2147483646 h 581"/>
              <a:gd name="T36" fmla="*/ 2147483646 w 438"/>
              <a:gd name="T37" fmla="*/ 2147483646 h 581"/>
              <a:gd name="T38" fmla="*/ 2147483646 w 438"/>
              <a:gd name="T39" fmla="*/ 0 h 581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438"/>
              <a:gd name="T61" fmla="*/ 0 h 581"/>
              <a:gd name="T62" fmla="*/ 438 w 438"/>
              <a:gd name="T63" fmla="*/ 581 h 581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438" h="581">
                <a:moveTo>
                  <a:pt x="0" y="16"/>
                </a:moveTo>
                <a:cubicBezTo>
                  <a:pt x="62" y="18"/>
                  <a:pt x="123" y="18"/>
                  <a:pt x="185" y="22"/>
                </a:cubicBezTo>
                <a:cubicBezTo>
                  <a:pt x="214" y="24"/>
                  <a:pt x="238" y="41"/>
                  <a:pt x="269" y="44"/>
                </a:cubicBezTo>
                <a:cubicBezTo>
                  <a:pt x="310" y="59"/>
                  <a:pt x="295" y="92"/>
                  <a:pt x="325" y="111"/>
                </a:cubicBezTo>
                <a:cubicBezTo>
                  <a:pt x="335" y="117"/>
                  <a:pt x="358" y="123"/>
                  <a:pt x="358" y="123"/>
                </a:cubicBezTo>
                <a:cubicBezTo>
                  <a:pt x="362" y="128"/>
                  <a:pt x="367" y="133"/>
                  <a:pt x="369" y="139"/>
                </a:cubicBezTo>
                <a:cubicBezTo>
                  <a:pt x="373" y="156"/>
                  <a:pt x="367" y="175"/>
                  <a:pt x="375" y="190"/>
                </a:cubicBezTo>
                <a:cubicBezTo>
                  <a:pt x="384" y="206"/>
                  <a:pt x="406" y="210"/>
                  <a:pt x="420" y="223"/>
                </a:cubicBezTo>
                <a:cubicBezTo>
                  <a:pt x="436" y="277"/>
                  <a:pt x="438" y="355"/>
                  <a:pt x="414" y="408"/>
                </a:cubicBezTo>
                <a:cubicBezTo>
                  <a:pt x="411" y="415"/>
                  <a:pt x="402" y="418"/>
                  <a:pt x="397" y="425"/>
                </a:cubicBezTo>
                <a:cubicBezTo>
                  <a:pt x="389" y="436"/>
                  <a:pt x="376" y="478"/>
                  <a:pt x="364" y="481"/>
                </a:cubicBezTo>
                <a:cubicBezTo>
                  <a:pt x="341" y="488"/>
                  <a:pt x="353" y="484"/>
                  <a:pt x="330" y="492"/>
                </a:cubicBezTo>
                <a:cubicBezTo>
                  <a:pt x="304" y="516"/>
                  <a:pt x="268" y="571"/>
                  <a:pt x="235" y="581"/>
                </a:cubicBezTo>
                <a:cubicBezTo>
                  <a:pt x="209" y="579"/>
                  <a:pt x="183" y="581"/>
                  <a:pt x="157" y="576"/>
                </a:cubicBezTo>
                <a:cubicBezTo>
                  <a:pt x="150" y="575"/>
                  <a:pt x="103" y="523"/>
                  <a:pt x="90" y="514"/>
                </a:cubicBezTo>
                <a:cubicBezTo>
                  <a:pt x="80" y="485"/>
                  <a:pt x="62" y="457"/>
                  <a:pt x="39" y="436"/>
                </a:cubicBezTo>
                <a:cubicBezTo>
                  <a:pt x="35" y="399"/>
                  <a:pt x="32" y="384"/>
                  <a:pt x="23" y="352"/>
                </a:cubicBezTo>
                <a:cubicBezTo>
                  <a:pt x="19" y="298"/>
                  <a:pt x="5" y="244"/>
                  <a:pt x="11" y="190"/>
                </a:cubicBezTo>
                <a:cubicBezTo>
                  <a:pt x="17" y="141"/>
                  <a:pt x="23" y="93"/>
                  <a:pt x="23" y="44"/>
                </a:cubicBezTo>
                <a:lnTo>
                  <a:pt x="89" y="0"/>
                </a:lnTo>
              </a:path>
            </a:pathLst>
          </a:custGeom>
          <a:solidFill>
            <a:srgbClr val="FF00FF">
              <a:alpha val="32156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47" name="Text Box 6">
            <a:extLst>
              <a:ext uri="{FF2B5EF4-FFF2-40B4-BE49-F238E27FC236}">
                <a16:creationId xmlns:a16="http://schemas.microsoft.com/office/drawing/2014/main" id="{41098227-E342-07D1-F1CA-2E1747549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438" y="2981325"/>
            <a:ext cx="533558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600" b="1"/>
              <a:t>M</a:t>
            </a:r>
            <a:r>
              <a:rPr lang="hu-HU" altLang="hu-HU" sz="1600" b="1" baseline="-25000"/>
              <a:t>t</a:t>
            </a:r>
            <a:r>
              <a:rPr lang="hu-HU" altLang="hu-HU" sz="1600" b="1"/>
              <a:t> - M</a:t>
            </a:r>
            <a:r>
              <a:rPr lang="hu-HU" altLang="hu-HU" sz="1600" b="1" baseline="-25000"/>
              <a:t>t-1</a:t>
            </a:r>
            <a:r>
              <a:rPr lang="hu-HU" altLang="hu-HU" sz="1600" b="1"/>
              <a:t> = FL</a:t>
            </a:r>
            <a:r>
              <a:rPr lang="hu-HU" altLang="hu-HU" sz="1600" b="1" baseline="-25000"/>
              <a:t>t</a:t>
            </a:r>
            <a:r>
              <a:rPr lang="hu-HU" altLang="hu-HU" sz="1600" b="1"/>
              <a:t> – FL</a:t>
            </a:r>
            <a:r>
              <a:rPr lang="hu-HU" altLang="hu-HU" sz="1600" b="1" baseline="-25000"/>
              <a:t>t-1</a:t>
            </a:r>
            <a:r>
              <a:rPr lang="hu-HU" altLang="hu-HU" sz="1600" b="1"/>
              <a:t> – (PRB</a:t>
            </a:r>
            <a:r>
              <a:rPr lang="hu-HU" altLang="hu-HU" sz="1600" b="1" baseline="-25000"/>
              <a:t>t </a:t>
            </a:r>
            <a:r>
              <a:rPr lang="hu-HU" altLang="hu-HU" sz="1600" b="1"/>
              <a:t>– OB</a:t>
            </a:r>
            <a:r>
              <a:rPr lang="hu-HU" altLang="hu-HU" sz="1600" b="1" baseline="-25000"/>
              <a:t>t</a:t>
            </a:r>
            <a:r>
              <a:rPr lang="hu-HU" altLang="hu-HU" sz="1600" b="1"/>
              <a:t>) = FL</a:t>
            </a:r>
            <a:r>
              <a:rPr lang="hu-HU" altLang="hu-HU" sz="1600" b="1" baseline="-25000"/>
              <a:t>t</a:t>
            </a:r>
            <a:r>
              <a:rPr lang="hu-HU" altLang="hu-HU" sz="1600" b="1"/>
              <a:t> – FL</a:t>
            </a:r>
            <a:r>
              <a:rPr lang="hu-HU" altLang="hu-HU" sz="1600" b="1" baseline="-25000"/>
              <a:t>t-1</a:t>
            </a:r>
            <a:r>
              <a:rPr lang="hu-HU" altLang="hu-HU" sz="1600" b="1"/>
              <a:t> – SB</a:t>
            </a:r>
            <a:r>
              <a:rPr lang="hu-HU" altLang="hu-HU" sz="1600" b="1" baseline="-25000"/>
              <a:t>t</a:t>
            </a:r>
          </a:p>
        </p:txBody>
      </p:sp>
      <p:sp>
        <p:nvSpPr>
          <p:cNvPr id="8204" name="Téglalap 16">
            <a:extLst>
              <a:ext uri="{FF2B5EF4-FFF2-40B4-BE49-F238E27FC236}">
                <a16:creationId xmlns:a16="http://schemas.microsoft.com/office/drawing/2014/main" id="{8966909B-1FA7-85C8-F463-260352F02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" y="33338"/>
            <a:ext cx="35493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600" b="1" dirty="0">
                <a:solidFill>
                  <a:srgbClr val="00B050"/>
                </a:solidFill>
              </a:rPr>
              <a:t>4.4.6. SIMPLIFIED ROSIER MODEL</a:t>
            </a:r>
          </a:p>
        </p:txBody>
      </p:sp>
      <p:sp>
        <p:nvSpPr>
          <p:cNvPr id="9229" name="Szövegdoboz 1">
            <a:extLst>
              <a:ext uri="{FF2B5EF4-FFF2-40B4-BE49-F238E27FC236}">
                <a16:creationId xmlns:a16="http://schemas.microsoft.com/office/drawing/2014/main" id="{FF9878F6-2681-BCD3-1657-9436D7C4C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763" y="506413"/>
            <a:ext cx="37703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/>
              <a:t>Departing from money reation rules</a:t>
            </a:r>
          </a:p>
        </p:txBody>
      </p:sp>
      <p:sp>
        <p:nvSpPr>
          <p:cNvPr id="9230" name="Text Box 6">
            <a:extLst>
              <a:ext uri="{FF2B5EF4-FFF2-40B4-BE49-F238E27FC236}">
                <a16:creationId xmlns:a16="http://schemas.microsoft.com/office/drawing/2014/main" id="{0EE631FF-D3AD-3D3A-909D-7C2BCFA14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0" y="3644900"/>
            <a:ext cx="1712913" cy="3381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l-GR" altLang="hu-HU" sz="1600" b="1">
                <a:solidFill>
                  <a:srgbClr val="FF0000"/>
                </a:solidFill>
              </a:rPr>
              <a:t>Δ</a:t>
            </a:r>
            <a:r>
              <a:rPr lang="hu-HU" altLang="hu-HU" sz="1600" b="1">
                <a:solidFill>
                  <a:srgbClr val="FF0000"/>
                </a:solidFill>
              </a:rPr>
              <a:t>M</a:t>
            </a:r>
            <a:r>
              <a:rPr lang="hu-HU" altLang="hu-HU" sz="1600" b="1" baseline="-25000">
                <a:solidFill>
                  <a:srgbClr val="FF0000"/>
                </a:solidFill>
              </a:rPr>
              <a:t>t</a:t>
            </a:r>
            <a:r>
              <a:rPr lang="hu-HU" altLang="hu-HU" sz="1600" b="1">
                <a:solidFill>
                  <a:srgbClr val="FF0000"/>
                </a:solidFill>
              </a:rPr>
              <a:t>=</a:t>
            </a:r>
            <a:r>
              <a:rPr lang="el-GR" altLang="hu-HU" sz="1600" b="1">
                <a:solidFill>
                  <a:srgbClr val="FF0000"/>
                </a:solidFill>
              </a:rPr>
              <a:t> Δ</a:t>
            </a:r>
            <a:r>
              <a:rPr lang="hu-HU" altLang="hu-HU" sz="1600" b="1">
                <a:solidFill>
                  <a:srgbClr val="FF0000"/>
                </a:solidFill>
              </a:rPr>
              <a:t>FL</a:t>
            </a:r>
            <a:r>
              <a:rPr lang="hu-HU" altLang="hu-HU" sz="1600" b="1" baseline="-25000">
                <a:solidFill>
                  <a:srgbClr val="FF0000"/>
                </a:solidFill>
              </a:rPr>
              <a:t>t</a:t>
            </a:r>
            <a:r>
              <a:rPr lang="hu-HU" altLang="hu-HU" sz="1600" b="1">
                <a:solidFill>
                  <a:srgbClr val="FF0000"/>
                </a:solidFill>
              </a:rPr>
              <a:t>– SB</a:t>
            </a:r>
            <a:r>
              <a:rPr lang="hu-HU" altLang="hu-HU" sz="1600" b="1" baseline="-2500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7" name="Jobbra nyíl 36">
            <a:extLst>
              <a:ext uri="{FF2B5EF4-FFF2-40B4-BE49-F238E27FC236}">
                <a16:creationId xmlns:a16="http://schemas.microsoft.com/office/drawing/2014/main" id="{6BA591A0-9985-E6A5-8931-F6893B90CF0D}"/>
              </a:ext>
            </a:extLst>
          </p:cNvPr>
          <p:cNvSpPr/>
          <p:nvPr/>
        </p:nvSpPr>
        <p:spPr>
          <a:xfrm rot="10800000">
            <a:off x="4727849" y="3406775"/>
            <a:ext cx="2082800" cy="885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38" name="Text Box 6">
            <a:extLst>
              <a:ext uri="{FF2B5EF4-FFF2-40B4-BE49-F238E27FC236}">
                <a16:creationId xmlns:a16="http://schemas.microsoft.com/office/drawing/2014/main" id="{93FD86DB-C1D6-2DDB-E7B3-A91EF5F37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1075" y="3667125"/>
            <a:ext cx="20447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600" b="1"/>
              <a:t>L</a:t>
            </a:r>
            <a:r>
              <a:rPr lang="hu-HU" altLang="hu-HU" sz="1600" b="1" baseline="-25000"/>
              <a:t>t</a:t>
            </a:r>
            <a:r>
              <a:rPr lang="hu-HU" altLang="hu-HU" sz="1600" b="1"/>
              <a:t> = L</a:t>
            </a:r>
            <a:r>
              <a:rPr lang="hu-HU" altLang="hu-HU" sz="1600" b="1" baseline="-25000"/>
              <a:t>t-1  </a:t>
            </a:r>
            <a:r>
              <a:rPr lang="hu-HU" altLang="hu-HU" sz="1600" b="1"/>
              <a:t>+ FL</a:t>
            </a:r>
            <a:r>
              <a:rPr lang="hu-HU" altLang="hu-HU" sz="1600" b="1" baseline="-25000"/>
              <a:t>t </a:t>
            </a:r>
            <a:r>
              <a:rPr lang="hu-HU" altLang="hu-HU" sz="1600" b="1"/>
              <a:t>– FL</a:t>
            </a:r>
            <a:r>
              <a:rPr lang="hu-HU" altLang="hu-HU" sz="1600" b="1" baseline="-25000"/>
              <a:t>t-1</a:t>
            </a:r>
          </a:p>
        </p:txBody>
      </p:sp>
      <p:sp>
        <p:nvSpPr>
          <p:cNvPr id="39" name="Text Box 6">
            <a:extLst>
              <a:ext uri="{FF2B5EF4-FFF2-40B4-BE49-F238E27FC236}">
                <a16:creationId xmlns:a16="http://schemas.microsoft.com/office/drawing/2014/main" id="{A051C23B-8DEE-1864-51D1-5C783181E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7738" y="2065338"/>
            <a:ext cx="21494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 b="1"/>
              <a:t>  </a:t>
            </a:r>
            <a:r>
              <a:rPr lang="hu-HU" altLang="hu-HU" sz="1600" b="1"/>
              <a:t>PRB</a:t>
            </a:r>
            <a:r>
              <a:rPr lang="hu-HU" altLang="hu-HU" sz="1600" b="1" baseline="-25000"/>
              <a:t>t </a:t>
            </a:r>
            <a:r>
              <a:rPr lang="hu-HU" altLang="hu-HU" sz="1600" b="1"/>
              <a:t>+ FL</a:t>
            </a:r>
            <a:r>
              <a:rPr lang="hu-HU" altLang="hu-HU" sz="1600" b="1" baseline="-25000"/>
              <a:t>t-1</a:t>
            </a:r>
            <a:r>
              <a:rPr lang="hu-HU" altLang="hu-HU" sz="1600" b="1"/>
              <a:t>= Re</a:t>
            </a:r>
            <a:r>
              <a:rPr lang="hu-HU" altLang="hu-HU" sz="1600" b="1" baseline="-25000"/>
              <a:t>t</a:t>
            </a:r>
          </a:p>
        </p:txBody>
      </p:sp>
      <p:sp>
        <p:nvSpPr>
          <p:cNvPr id="48" name="Text Box 6">
            <a:extLst>
              <a:ext uri="{FF2B5EF4-FFF2-40B4-BE49-F238E27FC236}">
                <a16:creationId xmlns:a16="http://schemas.microsoft.com/office/drawing/2014/main" id="{E3DAEFFE-6AD7-A975-4557-D7D4F7209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4350" y="3716338"/>
            <a:ext cx="1922463" cy="368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l-GR" altLang="hu-HU" sz="1800" b="1" dirty="0">
                <a:solidFill>
                  <a:srgbClr val="FF0000"/>
                </a:solidFill>
              </a:rPr>
              <a:t>Δ</a:t>
            </a:r>
            <a:r>
              <a:rPr lang="hu-HU" altLang="hu-HU" sz="1800" b="1" dirty="0" err="1">
                <a:solidFill>
                  <a:srgbClr val="FF0000"/>
                </a:solidFill>
              </a:rPr>
              <a:t>M</a:t>
            </a:r>
            <a:r>
              <a:rPr lang="hu-HU" altLang="hu-HU" sz="1800" b="1" baseline="-25000" dirty="0" err="1">
                <a:solidFill>
                  <a:srgbClr val="FF0000"/>
                </a:solidFill>
              </a:rPr>
              <a:t>t</a:t>
            </a:r>
            <a:r>
              <a:rPr lang="hu-HU" altLang="hu-HU" sz="1800" b="1" dirty="0">
                <a:solidFill>
                  <a:srgbClr val="FF0000"/>
                </a:solidFill>
              </a:rPr>
              <a:t> = </a:t>
            </a:r>
            <a:r>
              <a:rPr lang="el-GR" altLang="hu-HU" sz="1800" b="1" dirty="0">
                <a:solidFill>
                  <a:srgbClr val="FF0000"/>
                </a:solidFill>
              </a:rPr>
              <a:t>Δ</a:t>
            </a:r>
            <a:r>
              <a:rPr lang="hu-HU" altLang="hu-HU" sz="1800" b="1" dirty="0" err="1">
                <a:solidFill>
                  <a:srgbClr val="FF0000"/>
                </a:solidFill>
              </a:rPr>
              <a:t>L</a:t>
            </a:r>
            <a:r>
              <a:rPr lang="hu-HU" altLang="hu-HU" sz="1800" b="1" baseline="-25000" dirty="0" err="1">
                <a:solidFill>
                  <a:srgbClr val="FF0000"/>
                </a:solidFill>
              </a:rPr>
              <a:t>t</a:t>
            </a:r>
            <a:r>
              <a:rPr lang="hu-HU" altLang="hu-HU" sz="1800" b="1" dirty="0">
                <a:solidFill>
                  <a:srgbClr val="FF0000"/>
                </a:solidFill>
              </a:rPr>
              <a:t>– </a:t>
            </a:r>
            <a:r>
              <a:rPr lang="hu-HU" altLang="hu-HU" sz="1800" b="1" dirty="0" err="1">
                <a:solidFill>
                  <a:srgbClr val="FF0000"/>
                </a:solidFill>
              </a:rPr>
              <a:t>SB</a:t>
            </a:r>
            <a:r>
              <a:rPr lang="hu-HU" altLang="hu-HU" sz="1800" b="1" baseline="-25000" dirty="0" err="1">
                <a:solidFill>
                  <a:srgbClr val="FF0000"/>
                </a:solidFill>
              </a:rPr>
              <a:t>t</a:t>
            </a:r>
            <a:endParaRPr lang="hu-HU" altLang="hu-HU" sz="1800" b="1" baseline="-25000" dirty="0">
              <a:solidFill>
                <a:srgbClr val="FF0000"/>
              </a:solidFill>
            </a:endParaRPr>
          </a:p>
        </p:txBody>
      </p:sp>
      <p:sp>
        <p:nvSpPr>
          <p:cNvPr id="49" name="Rectangle 18">
            <a:extLst>
              <a:ext uri="{FF2B5EF4-FFF2-40B4-BE49-F238E27FC236}">
                <a16:creationId xmlns:a16="http://schemas.microsoft.com/office/drawing/2014/main" id="{05EE38D1-C138-A986-433D-FE25FB568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63" y="4221163"/>
            <a:ext cx="52625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hu-HU" altLang="hu-HU" sz="1600" b="1" u="sng"/>
              <a:t>PROPOSITION:</a:t>
            </a:r>
            <a:r>
              <a:rPr lang="hu-HU" altLang="hu-HU" sz="1600" b="1"/>
              <a:t> If banks have strictly positive retained earings (saving), then lending and reimbursement (FL</a:t>
            </a:r>
            <a:r>
              <a:rPr lang="hu-HU" altLang="hu-HU" sz="1600" b="1" baseline="-25000"/>
              <a:t>t</a:t>
            </a:r>
            <a:r>
              <a:rPr lang="hu-HU" altLang="hu-HU" sz="1600" b="1"/>
              <a:t>) has a tendency to increase.</a:t>
            </a:r>
          </a:p>
        </p:txBody>
      </p:sp>
      <p:sp>
        <p:nvSpPr>
          <p:cNvPr id="50" name="Text Box 6">
            <a:extLst>
              <a:ext uri="{FF2B5EF4-FFF2-40B4-BE49-F238E27FC236}">
                <a16:creationId xmlns:a16="http://schemas.microsoft.com/office/drawing/2014/main" id="{B43C2670-F7E6-539C-DAA2-71F24BA89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032" y="5219908"/>
            <a:ext cx="1330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 b="1" dirty="0"/>
              <a:t> </a:t>
            </a:r>
            <a:r>
              <a:rPr lang="hu-HU" altLang="hu-HU" sz="1800" b="1" dirty="0" err="1"/>
              <a:t>If</a:t>
            </a:r>
            <a:r>
              <a:rPr lang="hu-HU" altLang="hu-HU" sz="1800" b="1" dirty="0"/>
              <a:t>: </a:t>
            </a:r>
            <a:r>
              <a:rPr lang="hu-HU" altLang="hu-HU" sz="1800" b="1" dirty="0" err="1"/>
              <a:t>SB</a:t>
            </a:r>
            <a:r>
              <a:rPr lang="hu-HU" altLang="hu-HU" sz="1800" b="1" baseline="-25000" dirty="0" err="1"/>
              <a:t>t</a:t>
            </a:r>
            <a:r>
              <a:rPr lang="hu-HU" altLang="hu-HU" sz="1800" b="1" dirty="0"/>
              <a:t> &gt; 0 </a:t>
            </a:r>
            <a:endParaRPr lang="hu-HU" altLang="hu-HU" sz="1800" b="1" baseline="-25000" dirty="0"/>
          </a:p>
        </p:txBody>
      </p:sp>
      <p:sp>
        <p:nvSpPr>
          <p:cNvPr id="52" name="Rectangle 18">
            <a:extLst>
              <a:ext uri="{FF2B5EF4-FFF2-40B4-BE49-F238E27FC236}">
                <a16:creationId xmlns:a16="http://schemas.microsoft.com/office/drawing/2014/main" id="{345E0F2A-EDBE-633E-2444-A702DBA2B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363" y="4149725"/>
            <a:ext cx="5688012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hu-HU" altLang="hu-HU" sz="1600" b="1" u="sng" dirty="0"/>
              <a:t>PROPOSITION:</a:t>
            </a:r>
            <a:r>
              <a:rPr lang="hu-HU" altLang="hu-HU" sz="1600" b="1" dirty="0"/>
              <a:t> </a:t>
            </a:r>
            <a:r>
              <a:rPr lang="hu-HU" altLang="hu-HU" sz="1600" b="1" dirty="0" err="1"/>
              <a:t>If</a:t>
            </a:r>
            <a:r>
              <a:rPr lang="hu-HU" altLang="hu-HU" sz="1600" b="1" dirty="0"/>
              <a:t> </a:t>
            </a:r>
            <a:r>
              <a:rPr lang="hu-HU" altLang="hu-HU" sz="1600" b="1" dirty="0" err="1"/>
              <a:t>banks</a:t>
            </a:r>
            <a:r>
              <a:rPr lang="hu-HU" altLang="hu-HU" sz="1600" b="1" dirty="0"/>
              <a:t> </a:t>
            </a:r>
            <a:r>
              <a:rPr lang="hu-HU" altLang="hu-HU" sz="1600" b="1" dirty="0" err="1"/>
              <a:t>have</a:t>
            </a:r>
            <a:r>
              <a:rPr lang="hu-HU" altLang="hu-HU" sz="1600" b="1" dirty="0"/>
              <a:t> </a:t>
            </a:r>
            <a:r>
              <a:rPr lang="hu-HU" altLang="hu-HU" sz="1600" b="1" dirty="0" err="1"/>
              <a:t>strictly</a:t>
            </a:r>
            <a:r>
              <a:rPr lang="hu-HU" altLang="hu-HU" sz="1600" b="1" dirty="0"/>
              <a:t> </a:t>
            </a:r>
            <a:r>
              <a:rPr lang="hu-HU" altLang="hu-HU" sz="1600" b="1" dirty="0" err="1"/>
              <a:t>positive</a:t>
            </a:r>
            <a:r>
              <a:rPr lang="hu-HU" altLang="hu-HU" sz="1600" b="1" dirty="0"/>
              <a:t> </a:t>
            </a:r>
            <a:r>
              <a:rPr lang="hu-HU" altLang="hu-HU" sz="1600" b="1" dirty="0" err="1"/>
              <a:t>retained</a:t>
            </a:r>
            <a:r>
              <a:rPr lang="hu-HU" altLang="hu-HU" sz="1600" b="1" dirty="0"/>
              <a:t> </a:t>
            </a:r>
            <a:r>
              <a:rPr lang="hu-HU" altLang="hu-HU" sz="1600" b="1" dirty="0" err="1"/>
              <a:t>earings</a:t>
            </a:r>
            <a:r>
              <a:rPr lang="hu-HU" altLang="hu-HU" sz="1600" b="1" dirty="0"/>
              <a:t> (saving), </a:t>
            </a:r>
            <a:r>
              <a:rPr lang="hu-HU" altLang="hu-HU" sz="1600" b="1" dirty="0" err="1"/>
              <a:t>then</a:t>
            </a:r>
            <a:r>
              <a:rPr lang="hu-HU" altLang="hu-HU" sz="1600" b="1" dirty="0"/>
              <a:t> </a:t>
            </a:r>
            <a:r>
              <a:rPr lang="hu-HU" altLang="hu-HU" sz="1600" b="1" dirty="0" err="1"/>
              <a:t>the</a:t>
            </a:r>
            <a:r>
              <a:rPr lang="hu-HU" altLang="hu-HU" sz="1600" b="1" dirty="0"/>
              <a:t> </a:t>
            </a:r>
            <a:r>
              <a:rPr lang="hu-HU" altLang="hu-HU" sz="1600" b="1" dirty="0" err="1"/>
              <a:t>stock</a:t>
            </a:r>
            <a:r>
              <a:rPr lang="hu-HU" altLang="hu-HU" sz="1600" b="1" dirty="0"/>
              <a:t> of net </a:t>
            </a:r>
            <a:r>
              <a:rPr lang="hu-HU" altLang="hu-HU" sz="1600" b="1" dirty="0" err="1"/>
              <a:t>debt</a:t>
            </a:r>
            <a:r>
              <a:rPr lang="hu-HU" altLang="hu-HU" sz="1600" b="1" dirty="0"/>
              <a:t> (</a:t>
            </a:r>
            <a:r>
              <a:rPr lang="hu-HU" altLang="hu-HU" sz="1600" b="1" dirty="0" err="1"/>
              <a:t>L</a:t>
            </a:r>
            <a:r>
              <a:rPr lang="hu-HU" altLang="hu-HU" sz="1600" b="1" baseline="-25000" dirty="0" err="1"/>
              <a:t>t</a:t>
            </a:r>
            <a:r>
              <a:rPr lang="hu-HU" altLang="hu-HU" sz="1600" b="1" dirty="0" err="1"/>
              <a:t>-M</a:t>
            </a:r>
            <a:r>
              <a:rPr lang="hu-HU" altLang="hu-HU" sz="1600" b="1" baseline="-25000" dirty="0" err="1"/>
              <a:t>t</a:t>
            </a:r>
            <a:r>
              <a:rPr lang="hu-HU" altLang="hu-HU" sz="1600" b="1" dirty="0"/>
              <a:t>), </a:t>
            </a:r>
            <a:r>
              <a:rPr lang="hu-HU" altLang="hu-HU" sz="1600" b="1" dirty="0" err="1"/>
              <a:t>as</a:t>
            </a:r>
            <a:r>
              <a:rPr lang="hu-HU" altLang="hu-HU" sz="1600" b="1" dirty="0"/>
              <a:t> </a:t>
            </a:r>
            <a:r>
              <a:rPr lang="hu-HU" altLang="hu-HU" sz="1600" b="1" dirty="0" err="1"/>
              <a:t>well</a:t>
            </a:r>
            <a:r>
              <a:rPr lang="hu-HU" altLang="hu-HU" sz="1600" b="1" dirty="0"/>
              <a:t> </a:t>
            </a:r>
            <a:r>
              <a:rPr lang="hu-HU" altLang="hu-HU" sz="1600" b="1" dirty="0" err="1"/>
              <a:t>as</a:t>
            </a:r>
            <a:r>
              <a:rPr lang="hu-HU" altLang="hu-HU" sz="1600" b="1" dirty="0"/>
              <a:t> </a:t>
            </a:r>
            <a:r>
              <a:rPr lang="hu-HU" altLang="hu-HU" sz="1600" b="1" dirty="0" err="1"/>
              <a:t>the</a:t>
            </a:r>
            <a:r>
              <a:rPr lang="hu-HU" altLang="hu-HU" sz="1600" b="1" dirty="0"/>
              <a:t> </a:t>
            </a:r>
            <a:r>
              <a:rPr lang="hu-HU" altLang="hu-HU" sz="1600" b="1" dirty="0" err="1"/>
              <a:t>stock</a:t>
            </a:r>
            <a:r>
              <a:rPr lang="hu-HU" altLang="hu-HU" sz="1600" b="1" dirty="0"/>
              <a:t> of outstanding </a:t>
            </a:r>
            <a:r>
              <a:rPr lang="hu-HU" altLang="hu-HU" sz="1600" b="1" dirty="0" err="1"/>
              <a:t>loans</a:t>
            </a:r>
            <a:r>
              <a:rPr lang="hu-HU" altLang="hu-HU" sz="1600" b="1" dirty="0"/>
              <a:t> (</a:t>
            </a:r>
            <a:r>
              <a:rPr lang="hu-HU" altLang="hu-HU" sz="1600" b="1" dirty="0" err="1"/>
              <a:t>L</a:t>
            </a:r>
            <a:r>
              <a:rPr lang="hu-HU" altLang="hu-HU" sz="1600" b="1" baseline="-25000" dirty="0" err="1"/>
              <a:t>t</a:t>
            </a:r>
            <a:r>
              <a:rPr lang="hu-HU" altLang="hu-HU" sz="1600" b="1" dirty="0"/>
              <a:t>) has a </a:t>
            </a:r>
            <a:r>
              <a:rPr lang="hu-HU" altLang="hu-HU" sz="1600" b="1" dirty="0" err="1"/>
              <a:t>tendency</a:t>
            </a:r>
            <a:r>
              <a:rPr lang="hu-HU" altLang="hu-HU" sz="1600" b="1" dirty="0"/>
              <a:t> </a:t>
            </a:r>
            <a:r>
              <a:rPr lang="hu-HU" altLang="hu-HU" sz="1600" b="1" dirty="0" err="1"/>
              <a:t>to</a:t>
            </a:r>
            <a:r>
              <a:rPr lang="hu-HU" altLang="hu-HU" sz="1600" b="1" dirty="0"/>
              <a:t> </a:t>
            </a:r>
            <a:r>
              <a:rPr lang="hu-HU" altLang="hu-HU" sz="1600" b="1" dirty="0" err="1"/>
              <a:t>increase</a:t>
            </a:r>
            <a:r>
              <a:rPr lang="hu-HU" altLang="hu-HU" sz="1600" b="1" dirty="0"/>
              <a:t>.</a:t>
            </a:r>
          </a:p>
        </p:txBody>
      </p:sp>
      <p:sp>
        <p:nvSpPr>
          <p:cNvPr id="53" name="Rectangle 29">
            <a:extLst>
              <a:ext uri="{FF2B5EF4-FFF2-40B4-BE49-F238E27FC236}">
                <a16:creationId xmlns:a16="http://schemas.microsoft.com/office/drawing/2014/main" id="{48E5B484-6ED3-49D4-4CA8-D4477ED54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8325" y="5233988"/>
            <a:ext cx="28924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 b="1" dirty="0"/>
              <a:t>L</a:t>
            </a:r>
            <a:r>
              <a:rPr lang="hu-HU" altLang="hu-HU" sz="1800" b="1" baseline="-25000" dirty="0"/>
              <a:t>t-1 </a:t>
            </a:r>
            <a:r>
              <a:rPr lang="hu-HU" altLang="hu-HU" sz="1800" b="1" dirty="0"/>
              <a:t>– M</a:t>
            </a:r>
            <a:r>
              <a:rPr lang="hu-HU" altLang="hu-HU" sz="1800" b="1" baseline="-25000" dirty="0"/>
              <a:t>t-1 </a:t>
            </a:r>
            <a:r>
              <a:rPr lang="hu-HU" altLang="hu-HU" sz="1800" b="1" dirty="0"/>
              <a:t>&lt; </a:t>
            </a:r>
            <a:r>
              <a:rPr lang="hu-HU" altLang="hu-HU" sz="1800" b="1" dirty="0" err="1"/>
              <a:t>L</a:t>
            </a:r>
            <a:r>
              <a:rPr lang="hu-HU" altLang="hu-HU" sz="1800" b="1" baseline="-25000" dirty="0" err="1"/>
              <a:t>t</a:t>
            </a:r>
            <a:r>
              <a:rPr lang="hu-HU" altLang="hu-HU" sz="1800" b="1" dirty="0"/>
              <a:t> – </a:t>
            </a:r>
            <a:r>
              <a:rPr lang="hu-HU" altLang="hu-HU" sz="1800" b="1" dirty="0" err="1"/>
              <a:t>M</a:t>
            </a:r>
            <a:r>
              <a:rPr lang="hu-HU" altLang="hu-HU" sz="1800" b="1" baseline="-25000" dirty="0" err="1"/>
              <a:t>t</a:t>
            </a:r>
            <a:r>
              <a:rPr lang="hu-HU" altLang="hu-HU" sz="1800" b="1" baseline="-25000" dirty="0"/>
              <a:t> </a:t>
            </a:r>
            <a:r>
              <a:rPr lang="hu-HU" altLang="hu-HU" sz="1800" b="1" dirty="0"/>
              <a:t>≤ </a:t>
            </a:r>
            <a:r>
              <a:rPr lang="hu-HU" altLang="hu-HU" sz="1800" b="1" dirty="0" err="1"/>
              <a:t>L</a:t>
            </a:r>
            <a:r>
              <a:rPr lang="hu-HU" altLang="hu-HU" sz="1800" b="1" baseline="-25000" dirty="0" err="1"/>
              <a:t>t</a:t>
            </a:r>
            <a:endParaRPr lang="hu-HU" altLang="hu-HU" sz="1800" b="1" dirty="0"/>
          </a:p>
        </p:txBody>
      </p:sp>
      <p:sp>
        <p:nvSpPr>
          <p:cNvPr id="54" name="Szövegdoboz 53">
            <a:extLst>
              <a:ext uri="{FF2B5EF4-FFF2-40B4-BE49-F238E27FC236}">
                <a16:creationId xmlns:a16="http://schemas.microsoft.com/office/drawing/2014/main" id="{15D83395-9FFC-DC08-E5D7-E713904BD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8" y="5805488"/>
            <a:ext cx="80406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600" b="1" u="sng"/>
              <a:t>2.PROPOSITION</a:t>
            </a:r>
            <a:r>
              <a:rPr lang="hu-HU" altLang="hu-HU" sz="1600" b="1"/>
              <a:t>: … and the FLOW AND STOCK OF MONEY is also increasing.</a:t>
            </a:r>
          </a:p>
        </p:txBody>
      </p:sp>
      <p:sp>
        <p:nvSpPr>
          <p:cNvPr id="56" name="Téglalap 55">
            <a:extLst>
              <a:ext uri="{FF2B5EF4-FFF2-40B4-BE49-F238E27FC236}">
                <a16:creationId xmlns:a16="http://schemas.microsoft.com/office/drawing/2014/main" id="{8C675379-860C-9CEE-950F-DF854B84D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7988" y="6169025"/>
            <a:ext cx="30749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Impossible, that M/L → 0…</a:t>
            </a:r>
          </a:p>
        </p:txBody>
      </p:sp>
      <p:pic>
        <p:nvPicPr>
          <p:cNvPr id="57" name="Kép 56">
            <a:extLst>
              <a:ext uri="{FF2B5EF4-FFF2-40B4-BE49-F238E27FC236}">
                <a16:creationId xmlns:a16="http://schemas.microsoft.com/office/drawing/2014/main" id="{87D2A738-548D-26FE-2139-BB16218008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238" y="833438"/>
            <a:ext cx="9402762" cy="216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43" name="Szövegdoboz 57">
            <a:extLst>
              <a:ext uri="{FF2B5EF4-FFF2-40B4-BE49-F238E27FC236}">
                <a16:creationId xmlns:a16="http://schemas.microsoft.com/office/drawing/2014/main" id="{282CC093-1CAE-AFCE-79A6-9EB933C21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5725" y="368300"/>
            <a:ext cx="27543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/>
              <a:t>In accounting framework</a:t>
            </a:r>
          </a:p>
        </p:txBody>
      </p:sp>
      <p:sp>
        <p:nvSpPr>
          <p:cNvPr id="61" name="Szövegdoboz 29">
            <a:extLst>
              <a:ext uri="{FF2B5EF4-FFF2-40B4-BE49-F238E27FC236}">
                <a16:creationId xmlns:a16="http://schemas.microsoft.com/office/drawing/2014/main" id="{1D728396-C674-1848-A2D1-F27DF755F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5138" y="2670175"/>
            <a:ext cx="52578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l-GR" altLang="hu-HU" sz="1600"/>
              <a:t>Δ</a:t>
            </a:r>
            <a:r>
              <a:rPr lang="hu-HU" altLang="hu-HU" sz="1600"/>
              <a:t>real assets of banks omitted, because …</a:t>
            </a:r>
          </a:p>
          <a:p>
            <a:pPr>
              <a:spcBef>
                <a:spcPct val="0"/>
              </a:spcBef>
            </a:pPr>
            <a:r>
              <a:rPr lang="el-GR" altLang="hu-HU" sz="1600"/>
              <a:t>Δ</a:t>
            </a:r>
            <a:r>
              <a:rPr lang="hu-HU" altLang="hu-HU" sz="1600"/>
              <a:t>financial assets of banks mostly </a:t>
            </a:r>
            <a:r>
              <a:rPr lang="el-GR" altLang="hu-HU" sz="1600"/>
              <a:t>Δ</a:t>
            </a:r>
            <a:r>
              <a:rPr lang="hu-HU" altLang="hu-HU" sz="1600"/>
              <a:t>L, because …</a:t>
            </a:r>
          </a:p>
          <a:p>
            <a:pPr>
              <a:spcBef>
                <a:spcPct val="0"/>
              </a:spcBef>
            </a:pPr>
            <a:r>
              <a:rPr lang="el-GR" altLang="hu-HU" sz="1600"/>
              <a:t>Δ</a:t>
            </a:r>
            <a:r>
              <a:rPr lang="hu-HU" altLang="hu-HU" sz="1600"/>
              <a:t>financial financial liabilities of banks mostly </a:t>
            </a:r>
            <a:r>
              <a:rPr lang="el-GR" altLang="hu-HU" sz="1600"/>
              <a:t>Δ</a:t>
            </a:r>
            <a:r>
              <a:rPr lang="hu-HU" altLang="hu-HU" sz="1600"/>
              <a:t>M, because …</a:t>
            </a:r>
          </a:p>
        </p:txBody>
      </p:sp>
      <p:pic>
        <p:nvPicPr>
          <p:cNvPr id="8221" name="Kép 28">
            <a:extLst>
              <a:ext uri="{FF2B5EF4-FFF2-40B4-BE49-F238E27FC236}">
                <a16:creationId xmlns:a16="http://schemas.microsoft.com/office/drawing/2014/main" id="{F5879FA7-E08C-F0B8-C8CC-BC8570BCAB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038" y="384175"/>
            <a:ext cx="1587500" cy="153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22" name="Szövegdoboz 29">
            <a:extLst>
              <a:ext uri="{FF2B5EF4-FFF2-40B4-BE49-F238E27FC236}">
                <a16:creationId xmlns:a16="http://schemas.microsoft.com/office/drawing/2014/main" id="{83A2494C-DC96-A6AF-BFD5-DA0DA3DC8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0138" y="1852613"/>
            <a:ext cx="1685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800"/>
              <a:t>Michel Rosier</a:t>
            </a:r>
          </a:p>
        </p:txBody>
      </p:sp>
      <p:sp>
        <p:nvSpPr>
          <p:cNvPr id="8223" name="Szövegdoboz 1">
            <a:extLst>
              <a:ext uri="{FF2B5EF4-FFF2-40B4-BE49-F238E27FC236}">
                <a16:creationId xmlns:a16="http://schemas.microsoft.com/office/drawing/2014/main" id="{6588CAFC-8429-7308-A4E7-8B29D8000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0913" y="755650"/>
            <a:ext cx="1439862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 b="1"/>
              <a:t>NON BANK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  <p:bldP spid="40" grpId="0"/>
      <p:bldP spid="41" grpId="0"/>
      <p:bldP spid="42" grpId="0"/>
      <p:bldP spid="44" grpId="0"/>
      <p:bldP spid="47" grpId="0"/>
      <p:bldP spid="9229" grpId="0"/>
      <p:bldP spid="9230" grpId="0" animBg="1"/>
      <p:bldP spid="37" grpId="0" animBg="1"/>
      <p:bldP spid="38" grpId="0"/>
      <p:bldP spid="39" grpId="0"/>
      <p:bldP spid="48" grpId="0" animBg="1"/>
      <p:bldP spid="49" grpId="0"/>
      <p:bldP spid="50" grpId="0"/>
      <p:bldP spid="52" grpId="0"/>
      <p:bldP spid="53" grpId="0"/>
      <p:bldP spid="54" grpId="0"/>
      <p:bldP spid="56" grpId="0"/>
      <p:bldP spid="9243" grpId="0"/>
      <p:bldP spid="82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Oval 6">
            <a:extLst>
              <a:ext uri="{FF2B5EF4-FFF2-40B4-BE49-F238E27FC236}">
                <a16:creationId xmlns:a16="http://schemas.microsoft.com/office/drawing/2014/main" id="{9A6E8DF1-7466-831E-52D5-8A1A30EB00F3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3506788" y="-1897063"/>
            <a:ext cx="6007100" cy="9972675"/>
          </a:xfrm>
          <a:prstGeom prst="ellipse">
            <a:avLst/>
          </a:prstGeom>
          <a:solidFill>
            <a:schemeClr val="folHlink">
              <a:alpha val="7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180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2378F4A-38CB-764C-DD68-1CBA5C32A26B}"/>
              </a:ext>
            </a:extLst>
          </p:cNvPr>
          <p:cNvGraphicFramePr>
            <a:graphicFrameLocks/>
          </p:cNvGraphicFramePr>
          <p:nvPr/>
        </p:nvGraphicFramePr>
        <p:xfrm>
          <a:off x="6095999" y="111364"/>
          <a:ext cx="4824536" cy="4032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FC185392-6151-484C-4D3D-404CC3C5F80F}"/>
              </a:ext>
            </a:extLst>
          </p:cNvPr>
          <p:cNvGraphicFramePr>
            <a:graphicFrameLocks/>
          </p:cNvGraphicFramePr>
          <p:nvPr/>
        </p:nvGraphicFramePr>
        <p:xfrm>
          <a:off x="6082996" y="3719984"/>
          <a:ext cx="50405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221" name="Téglalap 1">
            <a:extLst>
              <a:ext uri="{FF2B5EF4-FFF2-40B4-BE49-F238E27FC236}">
                <a16:creationId xmlns:a16="http://schemas.microsoft.com/office/drawing/2014/main" id="{677F3950-5F23-0E83-E214-F455B5B5E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6575" y="44450"/>
            <a:ext cx="13033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USA </a:t>
            </a:r>
            <a:r>
              <a:rPr lang="hu-HU" altLang="hu-HU" sz="1600"/>
              <a:t>(10</a:t>
            </a:r>
            <a:r>
              <a:rPr lang="hu-HU" altLang="hu-HU" sz="1600" baseline="30000"/>
              <a:t>9 </a:t>
            </a:r>
            <a:r>
              <a:rPr lang="hu-HU" altLang="hu-HU" sz="1600"/>
              <a:t>$)</a:t>
            </a:r>
          </a:p>
        </p:txBody>
      </p:sp>
      <p:sp>
        <p:nvSpPr>
          <p:cNvPr id="9222" name="Téglalap 13">
            <a:extLst>
              <a:ext uri="{FF2B5EF4-FFF2-40B4-BE49-F238E27FC236}">
                <a16:creationId xmlns:a16="http://schemas.microsoft.com/office/drawing/2014/main" id="{FB773924-6F6B-3D29-A7C2-7DEC86DA5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700" y="1044575"/>
            <a:ext cx="14160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Money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400"/>
              <a:t>(billion euro / $)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8BB78414-47F2-8F53-A161-AE15D99247E0}"/>
              </a:ext>
            </a:extLst>
          </p:cNvPr>
          <p:cNvGraphicFramePr>
            <a:graphicFrameLocks/>
          </p:cNvGraphicFramePr>
          <p:nvPr/>
        </p:nvGraphicFramePr>
        <p:xfrm>
          <a:off x="1558926" y="1772816"/>
          <a:ext cx="4681091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224" name="Szövegdoboz 1">
            <a:extLst>
              <a:ext uri="{FF2B5EF4-FFF2-40B4-BE49-F238E27FC236}">
                <a16:creationId xmlns:a16="http://schemas.microsoft.com/office/drawing/2014/main" id="{FC717FC4-0A32-22D4-AD45-0701B471D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0150" y="4210050"/>
            <a:ext cx="1150938" cy="369888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/>
              <a:t>Net debt</a:t>
            </a:r>
          </a:p>
        </p:txBody>
      </p:sp>
      <p:sp>
        <p:nvSpPr>
          <p:cNvPr id="9225" name="Szövegdoboz 4">
            <a:extLst>
              <a:ext uri="{FF2B5EF4-FFF2-40B4-BE49-F238E27FC236}">
                <a16:creationId xmlns:a16="http://schemas.microsoft.com/office/drawing/2014/main" id="{D122D9E3-86A2-0692-5C30-D7B8004B2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3" y="174625"/>
            <a:ext cx="360045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Facts: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200"/>
              <a:t>Source: Federal Reserve Bank of St Louis</a:t>
            </a: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 descr="maestro">
            <a:extLst>
              <a:ext uri="{FF2B5EF4-FFF2-40B4-BE49-F238E27FC236}">
                <a16:creationId xmlns:a16="http://schemas.microsoft.com/office/drawing/2014/main" id="{3FA8B53D-ABBB-32ED-099C-6F9951298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5722938"/>
            <a:ext cx="582612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43" name="Szövegdoboz 1">
            <a:extLst>
              <a:ext uri="{FF2B5EF4-FFF2-40B4-BE49-F238E27FC236}">
                <a16:creationId xmlns:a16="http://schemas.microsoft.com/office/drawing/2014/main" id="{21C721DE-123E-8880-41F5-854B2E0ED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3" y="611188"/>
            <a:ext cx="30813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600"/>
              <a:t>Extreme case: </a:t>
            </a:r>
            <a:r>
              <a:rPr lang="hu-HU" altLang="hu-HU" sz="1800" b="1">
                <a:solidFill>
                  <a:srgbClr val="0000FF"/>
                </a:solidFill>
              </a:rPr>
              <a:t>General crisis</a:t>
            </a:r>
          </a:p>
        </p:txBody>
      </p:sp>
      <p:sp>
        <p:nvSpPr>
          <p:cNvPr id="11268" name="Text Box 6">
            <a:extLst>
              <a:ext uri="{FF2B5EF4-FFF2-40B4-BE49-F238E27FC236}">
                <a16:creationId xmlns:a16="http://schemas.microsoft.com/office/drawing/2014/main" id="{48140899-6001-6757-831E-90FE6BFA2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608013"/>
            <a:ext cx="6078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If M</a:t>
            </a:r>
            <a:r>
              <a:rPr lang="hu-HU" altLang="hu-HU" sz="1800" baseline="-25000"/>
              <a:t>t-1</a:t>
            </a:r>
            <a:r>
              <a:rPr lang="hu-HU" altLang="hu-HU" sz="1800"/>
              <a:t>+ FL</a:t>
            </a:r>
            <a:r>
              <a:rPr lang="hu-HU" altLang="hu-HU" sz="1800" baseline="-25000"/>
              <a:t>t  </a:t>
            </a:r>
            <a:r>
              <a:rPr lang="hu-HU" altLang="hu-HU" sz="1800"/>
              <a:t>+ OB</a:t>
            </a:r>
            <a:r>
              <a:rPr lang="hu-HU" altLang="hu-HU" sz="1800" baseline="-25000"/>
              <a:t>t</a:t>
            </a:r>
            <a:r>
              <a:rPr lang="hu-HU" altLang="hu-HU" sz="1800"/>
              <a:t> &lt; D</a:t>
            </a:r>
            <a:r>
              <a:rPr lang="hu-HU" altLang="hu-HU" sz="1800" baseline="-25000"/>
              <a:t>t</a:t>
            </a:r>
            <a:r>
              <a:rPr lang="hu-HU" altLang="hu-HU" sz="1800"/>
              <a:t> i.e. if  0 &lt; D</a:t>
            </a:r>
            <a:r>
              <a:rPr lang="hu-HU" altLang="hu-HU" sz="1800" baseline="-25000"/>
              <a:t>t</a:t>
            </a:r>
            <a:r>
              <a:rPr lang="hu-HU" altLang="hu-HU" sz="1800"/>
              <a:t> - M</a:t>
            </a:r>
            <a:r>
              <a:rPr lang="hu-HU" altLang="hu-HU" sz="1800" baseline="-25000"/>
              <a:t>t-1</a:t>
            </a:r>
            <a:r>
              <a:rPr lang="hu-HU" altLang="hu-HU" sz="1800"/>
              <a:t>- FL</a:t>
            </a:r>
            <a:r>
              <a:rPr lang="hu-HU" altLang="hu-HU" sz="1800" baseline="-25000"/>
              <a:t>t</a:t>
            </a:r>
            <a:r>
              <a:rPr lang="hu-HU" altLang="hu-HU" sz="1800"/>
              <a:t> - OB</a:t>
            </a:r>
            <a:r>
              <a:rPr lang="hu-HU" altLang="hu-HU" sz="1800" baseline="-25000"/>
              <a:t>t</a:t>
            </a:r>
          </a:p>
        </p:txBody>
      </p:sp>
      <p:sp>
        <p:nvSpPr>
          <p:cNvPr id="15366" name="Szövegdoboz 1">
            <a:extLst>
              <a:ext uri="{FF2B5EF4-FFF2-40B4-BE49-F238E27FC236}">
                <a16:creationId xmlns:a16="http://schemas.microsoft.com/office/drawing/2014/main" id="{7AE9B8F8-8F0F-975B-2E72-826B6F6B7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3" y="908050"/>
            <a:ext cx="44656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 b="1"/>
              <a:t>PLANS</a:t>
            </a:r>
            <a:r>
              <a:rPr lang="hu-HU" altLang="hu-HU" sz="1800"/>
              <a:t> of economic agents always abide:</a:t>
            </a:r>
          </a:p>
        </p:txBody>
      </p:sp>
      <p:sp>
        <p:nvSpPr>
          <p:cNvPr id="15367" name="Text Box 6">
            <a:extLst>
              <a:ext uri="{FF2B5EF4-FFF2-40B4-BE49-F238E27FC236}">
                <a16:creationId xmlns:a16="http://schemas.microsoft.com/office/drawing/2014/main" id="{3D23C57A-20A4-D515-DEA9-41D7F4E78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1675" y="1196975"/>
            <a:ext cx="30035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D</a:t>
            </a:r>
            <a:r>
              <a:rPr lang="hu-HU" altLang="hu-HU" sz="1800" baseline="-25000"/>
              <a:t>t</a:t>
            </a:r>
            <a:r>
              <a:rPr lang="hu-HU" altLang="hu-HU" sz="1800"/>
              <a:t>&lt;M</a:t>
            </a:r>
            <a:r>
              <a:rPr lang="hu-HU" altLang="hu-HU" sz="1800" baseline="-25000"/>
              <a:t>t-1</a:t>
            </a:r>
            <a:r>
              <a:rPr lang="hu-HU" altLang="hu-HU" sz="1800"/>
              <a:t>+ FL</a:t>
            </a:r>
            <a:r>
              <a:rPr lang="hu-HU" altLang="hu-HU" sz="1800" baseline="30000"/>
              <a:t>e</a:t>
            </a:r>
            <a:r>
              <a:rPr lang="hu-HU" altLang="hu-HU" sz="1800" baseline="-25000"/>
              <a:t>t  </a:t>
            </a:r>
            <a:r>
              <a:rPr lang="hu-HU" altLang="hu-HU" sz="1800"/>
              <a:t>+ OB</a:t>
            </a:r>
            <a:r>
              <a:rPr lang="hu-HU" altLang="hu-HU" sz="1800" baseline="30000"/>
              <a:t>e</a:t>
            </a:r>
            <a:r>
              <a:rPr lang="hu-HU" altLang="hu-HU" sz="1800" baseline="-25000"/>
              <a:t>t</a:t>
            </a:r>
            <a:r>
              <a:rPr lang="hu-HU" altLang="hu-HU" sz="1800"/>
              <a:t> +T</a:t>
            </a:r>
            <a:r>
              <a:rPr lang="hu-HU" altLang="hu-HU" sz="1800" baseline="30000"/>
              <a:t>e</a:t>
            </a:r>
            <a:r>
              <a:rPr lang="hu-HU" altLang="hu-HU" sz="1800" baseline="-25000"/>
              <a:t>t</a:t>
            </a:r>
          </a:p>
        </p:txBody>
      </p:sp>
      <p:sp>
        <p:nvSpPr>
          <p:cNvPr id="15368" name="Text Box 6">
            <a:extLst>
              <a:ext uri="{FF2B5EF4-FFF2-40B4-BE49-F238E27FC236}">
                <a16:creationId xmlns:a16="http://schemas.microsoft.com/office/drawing/2014/main" id="{CD9AFA3E-DDE2-8816-DD58-118F5AD0D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1620838"/>
            <a:ext cx="5400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600"/>
              <a:t>Let FL</a:t>
            </a:r>
            <a:r>
              <a:rPr lang="hu-HU" altLang="hu-HU" sz="1600" baseline="30000"/>
              <a:t>e</a:t>
            </a:r>
            <a:r>
              <a:rPr lang="hu-HU" altLang="hu-HU" sz="1600" baseline="-25000"/>
              <a:t>t </a:t>
            </a:r>
            <a:r>
              <a:rPr lang="hu-HU" altLang="hu-HU" sz="1600"/>
              <a:t>=FL</a:t>
            </a:r>
            <a:r>
              <a:rPr lang="hu-HU" altLang="hu-HU" sz="1600" baseline="-25000"/>
              <a:t>t</a:t>
            </a:r>
            <a:r>
              <a:rPr lang="hu-HU" altLang="hu-HU" sz="1600"/>
              <a:t> and OB</a:t>
            </a:r>
            <a:r>
              <a:rPr lang="hu-HU" altLang="hu-HU" sz="1600" baseline="30000"/>
              <a:t>e</a:t>
            </a:r>
            <a:r>
              <a:rPr lang="hu-HU" altLang="hu-HU" sz="1600" baseline="-25000"/>
              <a:t>t</a:t>
            </a:r>
            <a:r>
              <a:rPr lang="hu-HU" altLang="hu-HU" sz="1600"/>
              <a:t> = OB</a:t>
            </a:r>
            <a:r>
              <a:rPr lang="hu-HU" altLang="hu-HU" sz="1600" baseline="-25000"/>
              <a:t>t</a:t>
            </a:r>
            <a:r>
              <a:rPr lang="hu-HU" altLang="hu-HU" sz="1600"/>
              <a:t> (plans are realized)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600"/>
              <a:t>Thus necessarily for T</a:t>
            </a:r>
            <a:r>
              <a:rPr lang="hu-HU" altLang="hu-HU" sz="1600" baseline="30000"/>
              <a:t>e</a:t>
            </a:r>
            <a:r>
              <a:rPr lang="hu-HU" altLang="hu-HU" sz="1600" baseline="-25000"/>
              <a:t>t</a:t>
            </a:r>
            <a:r>
              <a:rPr lang="hu-HU" altLang="hu-HU" sz="1600"/>
              <a:t> :</a:t>
            </a:r>
          </a:p>
        </p:txBody>
      </p:sp>
      <p:sp>
        <p:nvSpPr>
          <p:cNvPr id="15369" name="Text Box 6">
            <a:extLst>
              <a:ext uri="{FF2B5EF4-FFF2-40B4-BE49-F238E27FC236}">
                <a16:creationId xmlns:a16="http://schemas.microsoft.com/office/drawing/2014/main" id="{1DF5A5D2-7856-21D1-F391-D17398A1E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1619250"/>
            <a:ext cx="2979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D</a:t>
            </a:r>
            <a:r>
              <a:rPr lang="hu-HU" altLang="hu-HU" sz="1800" baseline="-25000"/>
              <a:t>t </a:t>
            </a:r>
            <a:r>
              <a:rPr lang="hu-HU" altLang="hu-HU" sz="1800"/>
              <a:t>- M</a:t>
            </a:r>
            <a:r>
              <a:rPr lang="hu-HU" altLang="hu-HU" sz="1800" baseline="-25000"/>
              <a:t>t-1 </a:t>
            </a:r>
            <a:r>
              <a:rPr lang="hu-HU" altLang="hu-HU" sz="1800"/>
              <a:t>- FL</a:t>
            </a:r>
            <a:r>
              <a:rPr lang="hu-HU" altLang="hu-HU" sz="1800" baseline="30000"/>
              <a:t>e</a:t>
            </a:r>
            <a:r>
              <a:rPr lang="hu-HU" altLang="hu-HU" sz="1800" baseline="-25000"/>
              <a:t>t </a:t>
            </a:r>
            <a:r>
              <a:rPr lang="hu-HU" altLang="hu-HU" sz="1800"/>
              <a:t>- OB</a:t>
            </a:r>
            <a:r>
              <a:rPr lang="hu-HU" altLang="hu-HU" sz="1800" baseline="30000"/>
              <a:t>e</a:t>
            </a:r>
            <a:r>
              <a:rPr lang="hu-HU" altLang="hu-HU" sz="1800" baseline="-25000"/>
              <a:t>t</a:t>
            </a:r>
            <a:r>
              <a:rPr lang="hu-HU" altLang="hu-HU" sz="1800"/>
              <a:t> &lt;T</a:t>
            </a:r>
            <a:r>
              <a:rPr lang="hu-HU" altLang="hu-HU" sz="1800" baseline="30000"/>
              <a:t>e</a:t>
            </a:r>
            <a:r>
              <a:rPr lang="hu-HU" altLang="hu-HU" sz="1800" baseline="-25000"/>
              <a:t>t</a:t>
            </a:r>
          </a:p>
        </p:txBody>
      </p:sp>
      <p:sp>
        <p:nvSpPr>
          <p:cNvPr id="15370" name="Téglalap 2">
            <a:extLst>
              <a:ext uri="{FF2B5EF4-FFF2-40B4-BE49-F238E27FC236}">
                <a16:creationId xmlns:a16="http://schemas.microsoft.com/office/drawing/2014/main" id="{F8BF7D1A-20C0-9598-6ECB-35DA19421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575" y="2343150"/>
            <a:ext cx="5692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                                                   D</a:t>
            </a:r>
            <a:r>
              <a:rPr lang="hu-HU" altLang="hu-HU" sz="1800" baseline="-25000"/>
              <a:t>t</a:t>
            </a:r>
            <a:r>
              <a:rPr lang="hu-HU" altLang="hu-HU" sz="1800"/>
              <a:t> - M</a:t>
            </a:r>
            <a:r>
              <a:rPr lang="hu-HU" altLang="hu-HU" sz="1800" baseline="-25000"/>
              <a:t>t-1 </a:t>
            </a:r>
            <a:r>
              <a:rPr lang="hu-HU" altLang="hu-HU" sz="1800"/>
              <a:t>-FL</a:t>
            </a:r>
            <a:r>
              <a:rPr lang="hu-HU" altLang="hu-HU" sz="1800" baseline="-25000"/>
              <a:t>t </a:t>
            </a:r>
            <a:r>
              <a:rPr lang="hu-HU" altLang="hu-HU" sz="1800"/>
              <a:t>– OB</a:t>
            </a:r>
            <a:r>
              <a:rPr lang="hu-HU" altLang="hu-HU" sz="1800" baseline="-25000"/>
              <a:t>t </a:t>
            </a:r>
            <a:r>
              <a:rPr lang="hu-HU" altLang="hu-HU" sz="1800"/>
              <a:t>&lt;T</a:t>
            </a:r>
            <a:r>
              <a:rPr lang="hu-HU" altLang="hu-HU" sz="1800" baseline="30000"/>
              <a:t>e</a:t>
            </a:r>
            <a:r>
              <a:rPr lang="hu-HU" altLang="hu-HU" sz="1800" baseline="-25000"/>
              <a:t>t</a:t>
            </a:r>
          </a:p>
        </p:txBody>
      </p:sp>
      <p:sp>
        <p:nvSpPr>
          <p:cNvPr id="3" name="Szövegdoboz 4">
            <a:extLst>
              <a:ext uri="{FF2B5EF4-FFF2-40B4-BE49-F238E27FC236}">
                <a16:creationId xmlns:a16="http://schemas.microsoft.com/office/drawing/2014/main" id="{6B894E29-F54B-B675-8D1F-F6C8FF74C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2575" y="3357563"/>
            <a:ext cx="699135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►</a:t>
            </a:r>
            <a:r>
              <a:rPr lang="hu-HU" altLang="hu-HU" sz="1600"/>
              <a:t> „Overproduction crisis”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600"/>
              <a:t>► Unemployment: reduction of wages does not solve the problem</a:t>
            </a:r>
          </a:p>
        </p:txBody>
      </p:sp>
      <p:sp>
        <p:nvSpPr>
          <p:cNvPr id="15373" name="Freeform 33">
            <a:extLst>
              <a:ext uri="{FF2B5EF4-FFF2-40B4-BE49-F238E27FC236}">
                <a16:creationId xmlns:a16="http://schemas.microsoft.com/office/drawing/2014/main" id="{00825AB0-ACBC-81BB-810F-704032B19CEA}"/>
              </a:ext>
            </a:extLst>
          </p:cNvPr>
          <p:cNvSpPr>
            <a:spLocks/>
          </p:cNvSpPr>
          <p:nvPr/>
        </p:nvSpPr>
        <p:spPr bwMode="auto">
          <a:xfrm rot="-319754">
            <a:off x="7562850" y="481013"/>
            <a:ext cx="2333625" cy="698500"/>
          </a:xfrm>
          <a:custGeom>
            <a:avLst/>
            <a:gdLst>
              <a:gd name="T0" fmla="*/ 0 w 438"/>
              <a:gd name="T1" fmla="*/ 2147483646 h 581"/>
              <a:gd name="T2" fmla="*/ 2147483646 w 438"/>
              <a:gd name="T3" fmla="*/ 2147483646 h 581"/>
              <a:gd name="T4" fmla="*/ 2147483646 w 438"/>
              <a:gd name="T5" fmla="*/ 2147483646 h 581"/>
              <a:gd name="T6" fmla="*/ 2147483646 w 438"/>
              <a:gd name="T7" fmla="*/ 2147483646 h 581"/>
              <a:gd name="T8" fmla="*/ 2147483646 w 438"/>
              <a:gd name="T9" fmla="*/ 2147483646 h 581"/>
              <a:gd name="T10" fmla="*/ 2147483646 w 438"/>
              <a:gd name="T11" fmla="*/ 2147483646 h 581"/>
              <a:gd name="T12" fmla="*/ 2147483646 w 438"/>
              <a:gd name="T13" fmla="*/ 2147483646 h 581"/>
              <a:gd name="T14" fmla="*/ 2147483646 w 438"/>
              <a:gd name="T15" fmla="*/ 2147483646 h 581"/>
              <a:gd name="T16" fmla="*/ 2147483646 w 438"/>
              <a:gd name="T17" fmla="*/ 2147483646 h 581"/>
              <a:gd name="T18" fmla="*/ 2147483646 w 438"/>
              <a:gd name="T19" fmla="*/ 2147483646 h 581"/>
              <a:gd name="T20" fmla="*/ 2147483646 w 438"/>
              <a:gd name="T21" fmla="*/ 2147483646 h 581"/>
              <a:gd name="T22" fmla="*/ 2147483646 w 438"/>
              <a:gd name="T23" fmla="*/ 2147483646 h 581"/>
              <a:gd name="T24" fmla="*/ 2147483646 w 438"/>
              <a:gd name="T25" fmla="*/ 2147483646 h 581"/>
              <a:gd name="T26" fmla="*/ 2147483646 w 438"/>
              <a:gd name="T27" fmla="*/ 2147483646 h 581"/>
              <a:gd name="T28" fmla="*/ 2147483646 w 438"/>
              <a:gd name="T29" fmla="*/ 2147483646 h 581"/>
              <a:gd name="T30" fmla="*/ 2147483646 w 438"/>
              <a:gd name="T31" fmla="*/ 2147483646 h 581"/>
              <a:gd name="T32" fmla="*/ 2147483646 w 438"/>
              <a:gd name="T33" fmla="*/ 2147483646 h 581"/>
              <a:gd name="T34" fmla="*/ 2147483646 w 438"/>
              <a:gd name="T35" fmla="*/ 2147483646 h 581"/>
              <a:gd name="T36" fmla="*/ 2147483646 w 438"/>
              <a:gd name="T37" fmla="*/ 2147483646 h 581"/>
              <a:gd name="T38" fmla="*/ 2147483646 w 438"/>
              <a:gd name="T39" fmla="*/ 0 h 581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438"/>
              <a:gd name="T61" fmla="*/ 0 h 581"/>
              <a:gd name="T62" fmla="*/ 438 w 438"/>
              <a:gd name="T63" fmla="*/ 581 h 581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438" h="581">
                <a:moveTo>
                  <a:pt x="0" y="16"/>
                </a:moveTo>
                <a:cubicBezTo>
                  <a:pt x="62" y="18"/>
                  <a:pt x="123" y="18"/>
                  <a:pt x="185" y="22"/>
                </a:cubicBezTo>
                <a:cubicBezTo>
                  <a:pt x="214" y="24"/>
                  <a:pt x="238" y="41"/>
                  <a:pt x="269" y="44"/>
                </a:cubicBezTo>
                <a:cubicBezTo>
                  <a:pt x="310" y="59"/>
                  <a:pt x="295" y="92"/>
                  <a:pt x="325" y="111"/>
                </a:cubicBezTo>
                <a:cubicBezTo>
                  <a:pt x="335" y="117"/>
                  <a:pt x="358" y="123"/>
                  <a:pt x="358" y="123"/>
                </a:cubicBezTo>
                <a:cubicBezTo>
                  <a:pt x="362" y="128"/>
                  <a:pt x="367" y="133"/>
                  <a:pt x="369" y="139"/>
                </a:cubicBezTo>
                <a:cubicBezTo>
                  <a:pt x="373" y="156"/>
                  <a:pt x="367" y="175"/>
                  <a:pt x="375" y="190"/>
                </a:cubicBezTo>
                <a:cubicBezTo>
                  <a:pt x="384" y="206"/>
                  <a:pt x="406" y="210"/>
                  <a:pt x="420" y="223"/>
                </a:cubicBezTo>
                <a:cubicBezTo>
                  <a:pt x="436" y="277"/>
                  <a:pt x="438" y="355"/>
                  <a:pt x="414" y="408"/>
                </a:cubicBezTo>
                <a:cubicBezTo>
                  <a:pt x="411" y="415"/>
                  <a:pt x="402" y="418"/>
                  <a:pt x="397" y="425"/>
                </a:cubicBezTo>
                <a:cubicBezTo>
                  <a:pt x="389" y="436"/>
                  <a:pt x="376" y="478"/>
                  <a:pt x="364" y="481"/>
                </a:cubicBezTo>
                <a:cubicBezTo>
                  <a:pt x="341" y="488"/>
                  <a:pt x="353" y="484"/>
                  <a:pt x="330" y="492"/>
                </a:cubicBezTo>
                <a:cubicBezTo>
                  <a:pt x="304" y="516"/>
                  <a:pt x="268" y="571"/>
                  <a:pt x="235" y="581"/>
                </a:cubicBezTo>
                <a:cubicBezTo>
                  <a:pt x="209" y="579"/>
                  <a:pt x="183" y="581"/>
                  <a:pt x="157" y="576"/>
                </a:cubicBezTo>
                <a:cubicBezTo>
                  <a:pt x="150" y="575"/>
                  <a:pt x="103" y="523"/>
                  <a:pt x="90" y="514"/>
                </a:cubicBezTo>
                <a:cubicBezTo>
                  <a:pt x="80" y="485"/>
                  <a:pt x="62" y="457"/>
                  <a:pt x="39" y="436"/>
                </a:cubicBezTo>
                <a:cubicBezTo>
                  <a:pt x="35" y="399"/>
                  <a:pt x="32" y="384"/>
                  <a:pt x="23" y="352"/>
                </a:cubicBezTo>
                <a:cubicBezTo>
                  <a:pt x="19" y="298"/>
                  <a:pt x="5" y="244"/>
                  <a:pt x="11" y="190"/>
                </a:cubicBezTo>
                <a:cubicBezTo>
                  <a:pt x="17" y="141"/>
                  <a:pt x="23" y="93"/>
                  <a:pt x="23" y="44"/>
                </a:cubicBezTo>
                <a:lnTo>
                  <a:pt x="89" y="0"/>
                </a:lnTo>
              </a:path>
            </a:pathLst>
          </a:custGeom>
          <a:solidFill>
            <a:srgbClr val="FF00FF">
              <a:alpha val="32156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5374" name="Freeform 33">
            <a:extLst>
              <a:ext uri="{FF2B5EF4-FFF2-40B4-BE49-F238E27FC236}">
                <a16:creationId xmlns:a16="http://schemas.microsoft.com/office/drawing/2014/main" id="{9EC827ED-3483-2C39-6320-F285CDA57918}"/>
              </a:ext>
            </a:extLst>
          </p:cNvPr>
          <p:cNvSpPr>
            <a:spLocks/>
          </p:cNvSpPr>
          <p:nvPr/>
        </p:nvSpPr>
        <p:spPr bwMode="auto">
          <a:xfrm>
            <a:off x="4703763" y="2235200"/>
            <a:ext cx="2103437" cy="638175"/>
          </a:xfrm>
          <a:custGeom>
            <a:avLst/>
            <a:gdLst>
              <a:gd name="T0" fmla="*/ 0 w 438"/>
              <a:gd name="T1" fmla="*/ 2147483646 h 581"/>
              <a:gd name="T2" fmla="*/ 2147483646 w 438"/>
              <a:gd name="T3" fmla="*/ 2147483646 h 581"/>
              <a:gd name="T4" fmla="*/ 2147483646 w 438"/>
              <a:gd name="T5" fmla="*/ 2147483646 h 581"/>
              <a:gd name="T6" fmla="*/ 2147483646 w 438"/>
              <a:gd name="T7" fmla="*/ 2147483646 h 581"/>
              <a:gd name="T8" fmla="*/ 2147483646 w 438"/>
              <a:gd name="T9" fmla="*/ 2147483646 h 581"/>
              <a:gd name="T10" fmla="*/ 2147483646 w 438"/>
              <a:gd name="T11" fmla="*/ 2147483646 h 581"/>
              <a:gd name="T12" fmla="*/ 2147483646 w 438"/>
              <a:gd name="T13" fmla="*/ 2147483646 h 581"/>
              <a:gd name="T14" fmla="*/ 2147483646 w 438"/>
              <a:gd name="T15" fmla="*/ 2147483646 h 581"/>
              <a:gd name="T16" fmla="*/ 2147483646 w 438"/>
              <a:gd name="T17" fmla="*/ 2147483646 h 581"/>
              <a:gd name="T18" fmla="*/ 2147483646 w 438"/>
              <a:gd name="T19" fmla="*/ 2147483646 h 581"/>
              <a:gd name="T20" fmla="*/ 2147483646 w 438"/>
              <a:gd name="T21" fmla="*/ 2147483646 h 581"/>
              <a:gd name="T22" fmla="*/ 2147483646 w 438"/>
              <a:gd name="T23" fmla="*/ 2147483646 h 581"/>
              <a:gd name="T24" fmla="*/ 2147483646 w 438"/>
              <a:gd name="T25" fmla="*/ 2147483646 h 581"/>
              <a:gd name="T26" fmla="*/ 2147483646 w 438"/>
              <a:gd name="T27" fmla="*/ 2147483646 h 581"/>
              <a:gd name="T28" fmla="*/ 2147483646 w 438"/>
              <a:gd name="T29" fmla="*/ 2147483646 h 581"/>
              <a:gd name="T30" fmla="*/ 2147483646 w 438"/>
              <a:gd name="T31" fmla="*/ 2147483646 h 581"/>
              <a:gd name="T32" fmla="*/ 2147483646 w 438"/>
              <a:gd name="T33" fmla="*/ 2147483646 h 581"/>
              <a:gd name="T34" fmla="*/ 2147483646 w 438"/>
              <a:gd name="T35" fmla="*/ 2147483646 h 581"/>
              <a:gd name="T36" fmla="*/ 2147483646 w 438"/>
              <a:gd name="T37" fmla="*/ 2147483646 h 581"/>
              <a:gd name="T38" fmla="*/ 2147483646 w 438"/>
              <a:gd name="T39" fmla="*/ 0 h 581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438"/>
              <a:gd name="T61" fmla="*/ 0 h 581"/>
              <a:gd name="T62" fmla="*/ 438 w 438"/>
              <a:gd name="T63" fmla="*/ 581 h 581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438" h="581">
                <a:moveTo>
                  <a:pt x="0" y="16"/>
                </a:moveTo>
                <a:cubicBezTo>
                  <a:pt x="62" y="18"/>
                  <a:pt x="123" y="18"/>
                  <a:pt x="185" y="22"/>
                </a:cubicBezTo>
                <a:cubicBezTo>
                  <a:pt x="214" y="24"/>
                  <a:pt x="238" y="41"/>
                  <a:pt x="269" y="44"/>
                </a:cubicBezTo>
                <a:cubicBezTo>
                  <a:pt x="310" y="59"/>
                  <a:pt x="295" y="92"/>
                  <a:pt x="325" y="111"/>
                </a:cubicBezTo>
                <a:cubicBezTo>
                  <a:pt x="335" y="117"/>
                  <a:pt x="358" y="123"/>
                  <a:pt x="358" y="123"/>
                </a:cubicBezTo>
                <a:cubicBezTo>
                  <a:pt x="362" y="128"/>
                  <a:pt x="367" y="133"/>
                  <a:pt x="369" y="139"/>
                </a:cubicBezTo>
                <a:cubicBezTo>
                  <a:pt x="373" y="156"/>
                  <a:pt x="367" y="175"/>
                  <a:pt x="375" y="190"/>
                </a:cubicBezTo>
                <a:cubicBezTo>
                  <a:pt x="384" y="206"/>
                  <a:pt x="406" y="210"/>
                  <a:pt x="420" y="223"/>
                </a:cubicBezTo>
                <a:cubicBezTo>
                  <a:pt x="436" y="277"/>
                  <a:pt x="438" y="355"/>
                  <a:pt x="414" y="408"/>
                </a:cubicBezTo>
                <a:cubicBezTo>
                  <a:pt x="411" y="415"/>
                  <a:pt x="402" y="418"/>
                  <a:pt x="397" y="425"/>
                </a:cubicBezTo>
                <a:cubicBezTo>
                  <a:pt x="389" y="436"/>
                  <a:pt x="376" y="478"/>
                  <a:pt x="364" y="481"/>
                </a:cubicBezTo>
                <a:cubicBezTo>
                  <a:pt x="341" y="488"/>
                  <a:pt x="353" y="484"/>
                  <a:pt x="330" y="492"/>
                </a:cubicBezTo>
                <a:cubicBezTo>
                  <a:pt x="304" y="516"/>
                  <a:pt x="268" y="571"/>
                  <a:pt x="235" y="581"/>
                </a:cubicBezTo>
                <a:cubicBezTo>
                  <a:pt x="209" y="579"/>
                  <a:pt x="183" y="581"/>
                  <a:pt x="157" y="576"/>
                </a:cubicBezTo>
                <a:cubicBezTo>
                  <a:pt x="150" y="575"/>
                  <a:pt x="103" y="523"/>
                  <a:pt x="90" y="514"/>
                </a:cubicBezTo>
                <a:cubicBezTo>
                  <a:pt x="80" y="485"/>
                  <a:pt x="62" y="457"/>
                  <a:pt x="39" y="436"/>
                </a:cubicBezTo>
                <a:cubicBezTo>
                  <a:pt x="35" y="399"/>
                  <a:pt x="32" y="384"/>
                  <a:pt x="23" y="352"/>
                </a:cubicBezTo>
                <a:cubicBezTo>
                  <a:pt x="19" y="298"/>
                  <a:pt x="5" y="244"/>
                  <a:pt x="11" y="190"/>
                </a:cubicBezTo>
                <a:cubicBezTo>
                  <a:pt x="17" y="141"/>
                  <a:pt x="23" y="93"/>
                  <a:pt x="23" y="44"/>
                </a:cubicBezTo>
                <a:lnTo>
                  <a:pt x="89" y="0"/>
                </a:lnTo>
              </a:path>
            </a:pathLst>
          </a:custGeom>
          <a:solidFill>
            <a:srgbClr val="FF00FF">
              <a:alpha val="32156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5375" name="Rectangle 18">
            <a:extLst>
              <a:ext uri="{FF2B5EF4-FFF2-40B4-BE49-F238E27FC236}">
                <a16:creationId xmlns:a16="http://schemas.microsoft.com/office/drawing/2014/main" id="{48474DA4-FE4F-0DDD-9EAF-8763D7A14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" y="2924175"/>
            <a:ext cx="8742363" cy="3397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 b="1"/>
              <a:t>PROPOSITION: </a:t>
            </a:r>
            <a:r>
              <a:rPr lang="hu-HU" altLang="hu-HU" sz="1600"/>
              <a:t>In general crisis the varation of prices cannot lead to market equilibrium.</a:t>
            </a:r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32688238-C487-33E4-552F-E4088917D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125" y="4359275"/>
            <a:ext cx="10440988" cy="147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800" b="1"/>
              <a:t>TO SUM UP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hu-HU" altLang="hu-HU" sz="1800" b="1" u="sng"/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800"/>
              <a:t>If private banks create money via credit (loans) and their objective is to realize strictly positive retained earnings, then </a:t>
            </a:r>
            <a:r>
              <a:rPr lang="hu-HU" altLang="hu-HU" sz="1800" b="1"/>
              <a:t>the economy is subject to growth imperative in nominal (monetary) terms</a:t>
            </a:r>
            <a:r>
              <a:rPr lang="hu-HU" altLang="hu-HU" sz="1800"/>
              <a:t>, i.e. t</a:t>
            </a:r>
            <a:r>
              <a:rPr lang="hu-HU" altLang="hu-HU" sz="1800" b="1"/>
              <a:t>he alternative for growth in nominal terms is crisis</a:t>
            </a:r>
            <a:r>
              <a:rPr lang="hu-HU" altLang="hu-HU" sz="1800"/>
              <a:t>.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E49007DC-1C20-2B80-CE0F-917A148D1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750" y="2347913"/>
            <a:ext cx="33464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/>
              <a:t>In general crisis:   	 0 &lt;</a:t>
            </a:r>
          </a:p>
        </p:txBody>
      </p:sp>
      <p:sp>
        <p:nvSpPr>
          <p:cNvPr id="10256" name="Szövegdoboz 5">
            <a:extLst>
              <a:ext uri="{FF2B5EF4-FFF2-40B4-BE49-F238E27FC236}">
                <a16:creationId xmlns:a16="http://schemas.microsoft.com/office/drawing/2014/main" id="{18B5330E-366E-A1C5-BADD-2F3179B5F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" y="332656"/>
            <a:ext cx="81359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600"/>
              <a:t>And what if the stock </a:t>
            </a:r>
            <a:r>
              <a:rPr lang="hu-HU" altLang="hu-HU" sz="1600"/>
              <a:t>of </a:t>
            </a:r>
            <a:r>
              <a:rPr lang="en-US" altLang="hu-HU" sz="1600"/>
              <a:t>money </a:t>
            </a:r>
            <a:r>
              <a:rPr lang="hu-HU" altLang="hu-HU" sz="1600"/>
              <a:t>(</a:t>
            </a:r>
            <a:r>
              <a:rPr lang="en-US" altLang="hu-HU" sz="1600"/>
              <a:t>and </a:t>
            </a:r>
            <a:r>
              <a:rPr lang="hu-HU" altLang="hu-HU" sz="1600"/>
              <a:t>of </a:t>
            </a:r>
            <a:r>
              <a:rPr lang="en-US" altLang="hu-HU" sz="1600"/>
              <a:t>loan</a:t>
            </a:r>
            <a:r>
              <a:rPr lang="hu-HU" altLang="hu-HU" sz="1600"/>
              <a:t>)</a:t>
            </a:r>
            <a:r>
              <a:rPr lang="en-US" altLang="hu-HU" sz="1600"/>
              <a:t> do</a:t>
            </a:r>
            <a:r>
              <a:rPr lang="hu-HU" altLang="hu-HU" sz="1600"/>
              <a:t>es</a:t>
            </a:r>
            <a:r>
              <a:rPr lang="en-US" altLang="hu-HU" sz="1600"/>
              <a:t> not increase „sufficiently”?</a:t>
            </a:r>
          </a:p>
        </p:txBody>
      </p:sp>
      <p:sp>
        <p:nvSpPr>
          <p:cNvPr id="2" name="Téglalap 16">
            <a:extLst>
              <a:ext uri="{FF2B5EF4-FFF2-40B4-BE49-F238E27FC236}">
                <a16:creationId xmlns:a16="http://schemas.microsoft.com/office/drawing/2014/main" id="{E9433826-4BED-07D5-AB58-6257C9D47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" y="33338"/>
            <a:ext cx="35493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600" b="1" dirty="0">
                <a:solidFill>
                  <a:srgbClr val="00B050"/>
                </a:solidFill>
              </a:rPr>
              <a:t>4.4.6. SIMPLIFIED ROSIER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  <p:bldP spid="15366" grpId="0"/>
      <p:bldP spid="15367" grpId="0"/>
      <p:bldP spid="15368" grpId="0"/>
      <p:bldP spid="15369" grpId="0"/>
      <p:bldP spid="15370" grpId="0"/>
      <p:bldP spid="15375" grpId="0" animBg="1"/>
      <p:bldP spid="24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ia számának helye 3">
            <a:extLst>
              <a:ext uri="{FF2B5EF4-FFF2-40B4-BE49-F238E27FC236}">
                <a16:creationId xmlns:a16="http://schemas.microsoft.com/office/drawing/2014/main" id="{75643B64-9FE5-2CD9-8D12-C7E4EB941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12350" y="6569075"/>
            <a:ext cx="2244725" cy="3159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AB335F-828A-46A8-9871-5A77BDA4D4CC}" type="slidenum">
              <a:rPr lang="hu-HU" altLang="hu-HU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hu-HU" altLang="hu-HU" sz="1400"/>
          </a:p>
        </p:txBody>
      </p:sp>
      <p:graphicFrame>
        <p:nvGraphicFramePr>
          <p:cNvPr id="5" name="Táblázat 4">
            <a:extLst>
              <a:ext uri="{FF2B5EF4-FFF2-40B4-BE49-F238E27FC236}">
                <a16:creationId xmlns:a16="http://schemas.microsoft.com/office/drawing/2014/main" id="{A9304A09-89BC-892F-79B2-0BD34B697C38}"/>
              </a:ext>
            </a:extLst>
          </p:cNvPr>
          <p:cNvGraphicFramePr>
            <a:graphicFrameLocks noGrp="1"/>
          </p:cNvGraphicFramePr>
          <p:nvPr/>
        </p:nvGraphicFramePr>
        <p:xfrm>
          <a:off x="1671638" y="777875"/>
          <a:ext cx="3808411" cy="19319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3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0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3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77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9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  NON-FIRMS</a:t>
                      </a:r>
                      <a:endParaRPr lang="hu-HU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8" marR="44458" marT="0" marB="0" anchor="b"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8" marR="44458" marT="0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 FIRMS</a:t>
                      </a:r>
                      <a:endParaRPr lang="hu-HU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8" marR="44458" marT="0" marB="0" anchor="b"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ΔRA</a:t>
                      </a:r>
                      <a:r>
                        <a:rPr lang="hu-HU" sz="1800" baseline="30000" dirty="0">
                          <a:solidFill>
                            <a:schemeClr val="tx1"/>
                          </a:solidFill>
                          <a:effectLst/>
                        </a:rPr>
                        <a:t>NF</a:t>
                      </a:r>
                      <a:endParaRPr lang="hu-HU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8" marR="44458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r>
                        <a:rPr lang="hu-HU" sz="1800" baseline="30000" dirty="0">
                          <a:solidFill>
                            <a:schemeClr val="tx1"/>
                          </a:solidFill>
                          <a:effectLst/>
                        </a:rPr>
                        <a:t>NF</a:t>
                      </a:r>
                      <a:endParaRPr lang="hu-HU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8" marR="44458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hu-HU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8" marR="44458" marT="0" marB="0" anchor="b"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ΔRA</a:t>
                      </a:r>
                      <a:r>
                        <a:rPr lang="hu-HU" sz="1800" baseline="30000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hu-HU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8" marR="44458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r>
                        <a:rPr lang="hu-HU" sz="1800" baseline="30000" dirty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hu-HU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8" marR="44458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252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b="0" dirty="0">
                          <a:solidFill>
                            <a:schemeClr val="tx1"/>
                          </a:solidFill>
                          <a:effectLst/>
                        </a:rPr>
                        <a:t>ΔFL</a:t>
                      </a:r>
                      <a:endParaRPr lang="hu-HU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8" marR="44458" marT="0" marB="0" anchor="ctr"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8" marR="44458" marT="0" marB="0" anchor="b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252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ΔFA</a:t>
                      </a:r>
                      <a:endParaRPr lang="hu-HU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8" marR="44458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8" marR="44458" marT="0" marB="0" anchor="b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ΔFL</a:t>
                      </a:r>
                      <a:endParaRPr lang="hu-HU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8" marR="44458" marT="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252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hu-HU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8" marR="44458" marT="0" marB="0" anchor="b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ΔFA</a:t>
                      </a:r>
                      <a:endParaRPr lang="hu-HU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8" marR="44458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252">
                <a:tc>
                  <a:txBody>
                    <a:bodyPr/>
                    <a:lstStyle/>
                    <a:p>
                      <a:pPr algn="ctr"/>
                      <a:endParaRPr lang="hu-HU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8" marR="44458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8" marR="44458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8" marR="44458" marT="0" marB="0" anchor="b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" name="Téglalap 20">
            <a:extLst>
              <a:ext uri="{FF2B5EF4-FFF2-40B4-BE49-F238E27FC236}">
                <a16:creationId xmlns:a16="http://schemas.microsoft.com/office/drawing/2014/main" id="{834D4B79-C9F8-167C-61E0-09B0CBF58570}"/>
              </a:ext>
            </a:extLst>
          </p:cNvPr>
          <p:cNvSpPr/>
          <p:nvPr/>
        </p:nvSpPr>
        <p:spPr>
          <a:xfrm>
            <a:off x="504825" y="293480"/>
            <a:ext cx="61931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hu-HU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Nominal</a:t>
            </a:r>
            <a:r>
              <a:rPr lang="hu-H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hu-HU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growth</a:t>
            </a:r>
            <a:r>
              <a:rPr lang="hu-H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hu-HU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imperative</a:t>
            </a:r>
            <a:r>
              <a:rPr lang="hu-H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is </a:t>
            </a:r>
            <a:r>
              <a:rPr lang="hu-HU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not</a:t>
            </a:r>
            <a:r>
              <a:rPr lang="hu-H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hu-HU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just</a:t>
            </a:r>
            <a:r>
              <a:rPr lang="hu-H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hu-HU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the</a:t>
            </a:r>
            <a:r>
              <a:rPr lang="hu-H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hu-HU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result</a:t>
            </a:r>
            <a:r>
              <a:rPr lang="hu-H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of </a:t>
            </a:r>
            <a:r>
              <a:rPr lang="hu-HU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the</a:t>
            </a:r>
            <a:r>
              <a:rPr lang="hu-H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hu-HU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monetary</a:t>
            </a:r>
            <a:r>
              <a:rPr lang="hu-H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hu-HU" sz="16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system</a:t>
            </a:r>
            <a:r>
              <a:rPr lang="hu-H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06DC3286-A901-0AE1-F3B2-73946BC6A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1550" y="2765425"/>
            <a:ext cx="2484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u-HU" sz="1800" i="1">
                <a:latin typeface="Times New Roman" panose="02020603050405020304" pitchFamily="18" charset="0"/>
                <a:cs typeface="Calibri" panose="020F0502020204030204" pitchFamily="34" charset="0"/>
              </a:rPr>
              <a:t>ΔRA</a:t>
            </a:r>
            <a:r>
              <a:rPr lang="hu-HU" altLang="hu-HU" sz="1800" i="1" baseline="30000">
                <a:latin typeface="Times New Roman" panose="02020603050405020304" pitchFamily="18" charset="0"/>
                <a:cs typeface="Calibri" panose="020F0502020204030204" pitchFamily="34" charset="0"/>
              </a:rPr>
              <a:t>F</a:t>
            </a:r>
            <a:r>
              <a:rPr lang="en-US" altLang="hu-HU" sz="1800" i="1" baseline="-25000">
                <a:latin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altLang="hu-HU" sz="1800" i="1">
                <a:latin typeface="Times New Roman" panose="02020603050405020304" pitchFamily="18" charset="0"/>
                <a:cs typeface="Calibri" panose="020F0502020204030204" pitchFamily="34" charset="0"/>
              </a:rPr>
              <a:t>+ΔFA</a:t>
            </a:r>
            <a:r>
              <a:rPr lang="en-US" altLang="hu-HU" sz="1800" i="1" baseline="-25000">
                <a:latin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altLang="hu-HU" sz="1800" i="1">
                <a:latin typeface="Times New Roman" panose="02020603050405020304" pitchFamily="18" charset="0"/>
                <a:cs typeface="Calibri" panose="020F0502020204030204" pitchFamily="34" charset="0"/>
              </a:rPr>
              <a:t>=ΔFL</a:t>
            </a:r>
            <a:r>
              <a:rPr lang="hu-HU" altLang="hu-HU" sz="1800" i="1" baseline="30000">
                <a:latin typeface="Times New Roman" panose="02020603050405020304" pitchFamily="18" charset="0"/>
                <a:cs typeface="Calibri" panose="020F0502020204030204" pitchFamily="34" charset="0"/>
              </a:rPr>
              <a:t>F</a:t>
            </a:r>
            <a:r>
              <a:rPr lang="en-US" altLang="hu-HU" sz="1800" i="1" baseline="-25000">
                <a:latin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altLang="hu-HU" sz="1800" i="1">
                <a:latin typeface="Times New Roman" panose="02020603050405020304" pitchFamily="18" charset="0"/>
                <a:cs typeface="Calibri" panose="020F0502020204030204" pitchFamily="34" charset="0"/>
              </a:rPr>
              <a:t>+S</a:t>
            </a:r>
            <a:r>
              <a:rPr lang="hu-HU" altLang="hu-HU" sz="1800" i="1" baseline="30000">
                <a:latin typeface="Times New Roman" panose="02020603050405020304" pitchFamily="18" charset="0"/>
                <a:cs typeface="Calibri" panose="020F0502020204030204" pitchFamily="34" charset="0"/>
              </a:rPr>
              <a:t>F</a:t>
            </a:r>
            <a:r>
              <a:rPr lang="en-US" altLang="hu-HU" sz="1800" i="1" baseline="-25000">
                <a:latin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altLang="hu-HU" sz="1800">
                <a:latin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hu-HU" altLang="hu-HU" sz="1800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005C985F-3974-B1EF-60BF-171A91336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900" y="3074988"/>
            <a:ext cx="4273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 b="1">
                <a:latin typeface="Times New Roman" panose="02020603050405020304" pitchFamily="18" charset="0"/>
                <a:cs typeface="Calibri" panose="020F0502020204030204" pitchFamily="34" charset="0"/>
              </a:rPr>
              <a:t>1/                                      </a:t>
            </a:r>
            <a:r>
              <a:rPr lang="en-US" altLang="hu-HU" sz="1800" i="1">
                <a:latin typeface="Times New Roman" panose="02020603050405020304" pitchFamily="18" charset="0"/>
                <a:cs typeface="Calibri" panose="020F0502020204030204" pitchFamily="34" charset="0"/>
              </a:rPr>
              <a:t>ΔFA</a:t>
            </a:r>
            <a:r>
              <a:rPr lang="hu-HU" altLang="hu-HU" sz="1800" i="1" baseline="30000">
                <a:latin typeface="Times New Roman" panose="02020603050405020304" pitchFamily="18" charset="0"/>
                <a:cs typeface="Calibri" panose="020F0502020204030204" pitchFamily="34" charset="0"/>
              </a:rPr>
              <a:t>F</a:t>
            </a:r>
            <a:r>
              <a:rPr lang="en-US" altLang="hu-HU" sz="1800" i="1" baseline="-25000">
                <a:latin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altLang="hu-HU" sz="1800" i="1">
                <a:latin typeface="Times New Roman" panose="02020603050405020304" pitchFamily="18" charset="0"/>
                <a:cs typeface="Calibri" panose="020F0502020204030204" pitchFamily="34" charset="0"/>
              </a:rPr>
              <a:t>&lt;S</a:t>
            </a:r>
            <a:r>
              <a:rPr lang="hu-HU" altLang="hu-HU" sz="1800" i="1" baseline="30000">
                <a:latin typeface="Times New Roman" panose="02020603050405020304" pitchFamily="18" charset="0"/>
                <a:cs typeface="Calibri" panose="020F0502020204030204" pitchFamily="34" charset="0"/>
              </a:rPr>
              <a:t>F</a:t>
            </a:r>
            <a:r>
              <a:rPr lang="en-US" altLang="hu-HU" sz="1800" i="1" baseline="-25000">
                <a:latin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altLang="hu-HU" sz="1800">
                <a:latin typeface="Times New Roman" panose="02020603050405020304" pitchFamily="18" charset="0"/>
                <a:cs typeface="Calibri" panose="020F0502020204030204" pitchFamily="34" charset="0"/>
              </a:rPr>
              <a:t> if </a:t>
            </a:r>
            <a:r>
              <a:rPr lang="en-US" altLang="hu-HU" sz="1800" i="1">
                <a:latin typeface="Times New Roman" panose="02020603050405020304" pitchFamily="18" charset="0"/>
                <a:cs typeface="Calibri" panose="020F0502020204030204" pitchFamily="34" charset="0"/>
              </a:rPr>
              <a:t>S</a:t>
            </a:r>
            <a:r>
              <a:rPr lang="hu-HU" altLang="hu-HU" sz="1800" i="1" baseline="30000">
                <a:latin typeface="Times New Roman" panose="02020603050405020304" pitchFamily="18" charset="0"/>
                <a:cs typeface="Calibri" panose="020F0502020204030204" pitchFamily="34" charset="0"/>
              </a:rPr>
              <a:t>F</a:t>
            </a:r>
            <a:r>
              <a:rPr lang="en-US" altLang="hu-HU" sz="1800" i="1" baseline="-25000">
                <a:latin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altLang="hu-HU" sz="1800" i="1">
                <a:latin typeface="Times New Roman" panose="02020603050405020304" pitchFamily="18" charset="0"/>
                <a:cs typeface="Calibri" panose="020F0502020204030204" pitchFamily="34" charset="0"/>
              </a:rPr>
              <a:t>&gt;0</a:t>
            </a:r>
            <a:endParaRPr lang="hu-HU" altLang="hu-HU" sz="1800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CB010426-9508-18D0-0310-5A5F8AE15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975" y="3429000"/>
            <a:ext cx="1644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u-HU" sz="1800" i="1">
                <a:latin typeface="Times New Roman" panose="02020603050405020304" pitchFamily="18" charset="0"/>
                <a:cs typeface="Calibri" panose="020F0502020204030204" pitchFamily="34" charset="0"/>
              </a:rPr>
              <a:t>ΔFL</a:t>
            </a:r>
            <a:r>
              <a:rPr lang="hu-HU" altLang="hu-HU" sz="1800" i="1" baseline="30000">
                <a:latin typeface="Times New Roman" panose="02020603050405020304" pitchFamily="18" charset="0"/>
                <a:cs typeface="Calibri" panose="020F0502020204030204" pitchFamily="34" charset="0"/>
              </a:rPr>
              <a:t>F</a:t>
            </a:r>
            <a:r>
              <a:rPr lang="en-US" altLang="hu-HU" sz="1800" i="1" baseline="-25000">
                <a:latin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altLang="hu-HU" sz="1800">
                <a:latin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hu-HU" altLang="hu-HU" sz="1800">
                <a:latin typeface="Times New Roman" panose="02020603050405020304" pitchFamily="18" charset="0"/>
                <a:cs typeface="Calibri" panose="020F0502020204030204" pitchFamily="34" charset="0"/>
              </a:rPr>
              <a:t>&lt; </a:t>
            </a:r>
            <a:r>
              <a:rPr lang="en-US" altLang="hu-HU" sz="1800" i="1">
                <a:latin typeface="Times New Roman" panose="02020603050405020304" pitchFamily="18" charset="0"/>
                <a:cs typeface="Calibri" panose="020F0502020204030204" pitchFamily="34" charset="0"/>
              </a:rPr>
              <a:t>ΔRA</a:t>
            </a:r>
            <a:r>
              <a:rPr lang="hu-HU" altLang="hu-HU" sz="1800" i="1" baseline="30000">
                <a:latin typeface="Times New Roman" panose="02020603050405020304" pitchFamily="18" charset="0"/>
                <a:cs typeface="Calibri" panose="020F0502020204030204" pitchFamily="34" charset="0"/>
              </a:rPr>
              <a:t>F</a:t>
            </a:r>
            <a:r>
              <a:rPr lang="en-US" altLang="hu-HU" sz="1800" i="1" baseline="-25000">
                <a:latin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hu-HU" altLang="hu-HU" sz="1800">
                <a:latin typeface="Times New Roman" panose="02020603050405020304" pitchFamily="18" charset="0"/>
                <a:cs typeface="Calibri" panose="020F0502020204030204" pitchFamily="34" charset="0"/>
              </a:rPr>
              <a:t>  </a:t>
            </a:r>
            <a:endParaRPr lang="hu-HU" altLang="hu-HU" sz="180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912B6F88-D926-632D-7E2C-3D745CA26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1913" y="4398963"/>
            <a:ext cx="542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>
                <a:latin typeface="Times New Roman" panose="02020603050405020304" pitchFamily="18" charset="0"/>
                <a:cs typeface="Calibri" panose="020F0502020204030204" pitchFamily="34" charset="0"/>
              </a:rPr>
              <a:t>0 ≤ </a:t>
            </a:r>
            <a:endParaRPr lang="hu-HU" altLang="hu-HU" sz="1800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1E05C028-073B-6D9D-85F9-2E5D75295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032" y="4221088"/>
            <a:ext cx="554569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800" b="1" dirty="0">
                <a:latin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US" altLang="hu-HU" sz="1800" b="1" dirty="0">
                <a:latin typeface="Times New Roman" panose="02020603050405020304" pitchFamily="18" charset="0"/>
                <a:cs typeface="Calibri" panose="020F0502020204030204" pitchFamily="34" charset="0"/>
              </a:rPr>
              <a:t>n a normally functioning closed market economy there is a tendency for net and gross investments </a:t>
            </a:r>
            <a:r>
              <a:rPr lang="hu-HU" altLang="hu-HU" sz="1800" b="1" dirty="0">
                <a:latin typeface="Times New Roman" panose="02020603050405020304" pitchFamily="18" charset="0"/>
                <a:cs typeface="Calibri" panose="020F0502020204030204" pitchFamily="34" charset="0"/>
              </a:rPr>
              <a:t>and </a:t>
            </a:r>
            <a:r>
              <a:rPr lang="hu-HU" altLang="hu-HU" sz="1800" b="1" dirty="0" err="1">
                <a:latin typeface="Times New Roman" panose="02020603050405020304" pitchFamily="18" charset="0"/>
                <a:cs typeface="Calibri" panose="020F0502020204030204" pitchFamily="34" charset="0"/>
              </a:rPr>
              <a:t>for</a:t>
            </a:r>
            <a:r>
              <a:rPr lang="hu-HU" altLang="hu-HU" sz="1800" b="1" dirty="0">
                <a:latin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hu-HU" altLang="hu-HU" sz="1800" b="1" dirty="0" err="1">
                <a:latin typeface="Times New Roman" panose="02020603050405020304" pitchFamily="18" charset="0"/>
                <a:cs typeface="Calibri" panose="020F0502020204030204" pitchFamily="34" charset="0"/>
              </a:rPr>
              <a:t>the</a:t>
            </a:r>
            <a:r>
              <a:rPr lang="hu-HU" altLang="hu-HU" sz="1800" b="1" dirty="0">
                <a:latin typeface="Times New Roman" panose="02020603050405020304" pitchFamily="18" charset="0"/>
                <a:cs typeface="Calibri" panose="020F0502020204030204" pitchFamily="34" charset="0"/>
              </a:rPr>
              <a:t> GDP (=C+I) </a:t>
            </a:r>
            <a:r>
              <a:rPr lang="en-US" altLang="hu-HU" sz="1800" b="1" dirty="0">
                <a:latin typeface="Times New Roman" panose="02020603050405020304" pitchFamily="18" charset="0"/>
                <a:cs typeface="Calibri" panose="020F0502020204030204" pitchFamily="34" charset="0"/>
              </a:rPr>
              <a:t>to increase in monetary terms</a:t>
            </a:r>
            <a:r>
              <a:rPr lang="hu-HU" altLang="hu-HU" sz="1800" b="1" dirty="0">
                <a:latin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hu-HU" altLang="hu-HU" sz="1800" b="1" dirty="0"/>
          </a:p>
        </p:txBody>
      </p:sp>
      <p:sp>
        <p:nvSpPr>
          <p:cNvPr id="27" name="Téglalap 26">
            <a:extLst>
              <a:ext uri="{FF2B5EF4-FFF2-40B4-BE49-F238E27FC236}">
                <a16:creationId xmlns:a16="http://schemas.microsoft.com/office/drawing/2014/main" id="{FCB7983C-B993-C445-5430-6909B36C8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687763"/>
            <a:ext cx="39036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 b="1">
                <a:latin typeface="Times New Roman" panose="02020603050405020304" pitchFamily="18" charset="0"/>
                <a:cs typeface="Calibri" panose="020F0502020204030204" pitchFamily="34" charset="0"/>
              </a:rPr>
              <a:t>2/ Firms are chrematistic agents</a:t>
            </a: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8B900208-BCE8-04DE-D2AD-21804FEA8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3" y="2505075"/>
            <a:ext cx="136048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800" b="1">
                <a:latin typeface="Times New Roman" panose="02020603050405020304" pitchFamily="18" charset="0"/>
                <a:cs typeface="Calibri" panose="020F0502020204030204" pitchFamily="34" charset="0"/>
              </a:rPr>
              <a:t>Postulates on firms behavior: </a:t>
            </a:r>
          </a:p>
        </p:txBody>
      </p:sp>
      <p:sp>
        <p:nvSpPr>
          <p:cNvPr id="38" name="Téglalap 37">
            <a:extLst>
              <a:ext uri="{FF2B5EF4-FFF2-40B4-BE49-F238E27FC236}">
                <a16:creationId xmlns:a16="http://schemas.microsoft.com/office/drawing/2014/main" id="{68ED933F-F825-B1D7-B0AC-3379DDC34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800" y="4948238"/>
            <a:ext cx="8826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 i="1">
                <a:latin typeface="Times New Roman" panose="02020603050405020304" pitchFamily="18" charset="0"/>
                <a:cs typeface="Calibri" panose="020F0502020204030204" pitchFamily="34" charset="0"/>
              </a:rPr>
              <a:t>* </a:t>
            </a:r>
            <a:r>
              <a:rPr lang="en-US" altLang="hu-HU" sz="1800" i="1">
                <a:latin typeface="Times New Roman" panose="02020603050405020304" pitchFamily="18" charset="0"/>
                <a:cs typeface="Calibri" panose="020F0502020204030204" pitchFamily="34" charset="0"/>
              </a:rPr>
              <a:t>S</a:t>
            </a:r>
            <a:r>
              <a:rPr lang="en-US" altLang="hu-HU" sz="1800" i="1" baseline="30000">
                <a:latin typeface="Times New Roman" panose="02020603050405020304" pitchFamily="18" charset="0"/>
                <a:cs typeface="Calibri" panose="020F0502020204030204" pitchFamily="34" charset="0"/>
              </a:rPr>
              <a:t>V</a:t>
            </a:r>
            <a:r>
              <a:rPr lang="en-US" altLang="hu-HU" sz="1800" i="1" baseline="-25000">
                <a:latin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altLang="hu-HU" sz="1800" i="1">
                <a:latin typeface="Times New Roman" panose="02020603050405020304" pitchFamily="18" charset="0"/>
                <a:cs typeface="Calibri" panose="020F0502020204030204" pitchFamily="34" charset="0"/>
              </a:rPr>
              <a:t>&gt;0</a:t>
            </a:r>
            <a:endParaRPr lang="hu-HU" altLang="hu-HU" sz="1800"/>
          </a:p>
        </p:txBody>
      </p:sp>
      <p:sp>
        <p:nvSpPr>
          <p:cNvPr id="10" name="Jobbra nyíl 9">
            <a:extLst>
              <a:ext uri="{FF2B5EF4-FFF2-40B4-BE49-F238E27FC236}">
                <a16:creationId xmlns:a16="http://schemas.microsoft.com/office/drawing/2014/main" id="{69696623-914D-4C4A-541E-97E408667505}"/>
              </a:ext>
            </a:extLst>
          </p:cNvPr>
          <p:cNvSpPr/>
          <p:nvPr/>
        </p:nvSpPr>
        <p:spPr>
          <a:xfrm>
            <a:off x="476250" y="4203700"/>
            <a:ext cx="428625" cy="209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3B34A606-4316-C13D-BCE0-7E8C53016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3363" y="5611813"/>
            <a:ext cx="1344612" cy="117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églalap 12">
            <a:extLst>
              <a:ext uri="{FF2B5EF4-FFF2-40B4-BE49-F238E27FC236}">
                <a16:creationId xmlns:a16="http://schemas.microsoft.com/office/drawing/2014/main" id="{E40C2CB7-E1A6-7DF4-E7AC-7252FB121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097338"/>
            <a:ext cx="17541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 i="1">
                <a:latin typeface="Times New Roman" panose="02020603050405020304" pitchFamily="18" charset="0"/>
                <a:cs typeface="Calibri" panose="020F0502020204030204" pitchFamily="34" charset="0"/>
              </a:rPr>
              <a:t>*</a:t>
            </a:r>
            <a:r>
              <a:rPr lang="en-US" altLang="hu-HU" sz="1800" i="1">
                <a:latin typeface="Times New Roman" panose="02020603050405020304" pitchFamily="18" charset="0"/>
                <a:cs typeface="Calibri" panose="020F0502020204030204" pitchFamily="34" charset="0"/>
              </a:rPr>
              <a:t>ΔRA</a:t>
            </a:r>
            <a:r>
              <a:rPr lang="hu-HU" altLang="hu-HU" sz="1800" i="1" baseline="30000">
                <a:latin typeface="Times New Roman" panose="02020603050405020304" pitchFamily="18" charset="0"/>
                <a:cs typeface="Calibri" panose="020F0502020204030204" pitchFamily="34" charset="0"/>
              </a:rPr>
              <a:t>F</a:t>
            </a:r>
            <a:r>
              <a:rPr lang="en-US" altLang="hu-HU" sz="1800" i="1" baseline="-25000">
                <a:latin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hu-HU" altLang="hu-HU" sz="1800">
                <a:latin typeface="Times New Roman" panose="02020603050405020304" pitchFamily="18" charset="0"/>
                <a:cs typeface="Calibri" panose="020F0502020204030204" pitchFamily="34" charset="0"/>
              </a:rPr>
              <a:t> = </a:t>
            </a:r>
            <a:r>
              <a:rPr lang="hu-HU" altLang="hu-HU" sz="1800" i="1">
                <a:latin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hu-HU" altLang="hu-HU" sz="1800" i="1" baseline="30000">
                <a:latin typeface="Times New Roman" panose="02020603050405020304" pitchFamily="18" charset="0"/>
                <a:cs typeface="Calibri" panose="020F0502020204030204" pitchFamily="34" charset="0"/>
              </a:rPr>
              <a:t>F</a:t>
            </a:r>
            <a:r>
              <a:rPr lang="en-US" altLang="hu-HU" sz="1800" i="1" baseline="-25000">
                <a:latin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hu-HU" altLang="hu-HU" sz="1800">
                <a:latin typeface="Times New Roman" panose="02020603050405020304" pitchFamily="18" charset="0"/>
                <a:cs typeface="Calibri" panose="020F0502020204030204" pitchFamily="34" charset="0"/>
              </a:rPr>
              <a:t> –</a:t>
            </a:r>
            <a:r>
              <a:rPr lang="en-US" altLang="hu-HU" sz="1800" i="1">
                <a:latin typeface="Times New Roman" panose="02020603050405020304" pitchFamily="18" charset="0"/>
                <a:cs typeface="Calibri" panose="020F0502020204030204" pitchFamily="34" charset="0"/>
              </a:rPr>
              <a:t>A</a:t>
            </a:r>
            <a:r>
              <a:rPr lang="hu-HU" altLang="hu-HU" sz="1800" i="1" baseline="30000">
                <a:latin typeface="Times New Roman" panose="02020603050405020304" pitchFamily="18" charset="0"/>
                <a:cs typeface="Calibri" panose="020F0502020204030204" pitchFamily="34" charset="0"/>
              </a:rPr>
              <a:t>f</a:t>
            </a:r>
            <a:r>
              <a:rPr lang="en-US" altLang="hu-HU" sz="1800" i="1" baseline="-25000">
                <a:latin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hu-HU" altLang="hu-HU" sz="1800" i="1" baseline="-25000">
                <a:latin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hu-HU" altLang="hu-HU" sz="1800"/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80E9150F-9853-4844-0D38-6C5904109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63" y="4381500"/>
            <a:ext cx="2974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u-HU" sz="1800" i="1">
                <a:latin typeface="Times New Roman" panose="02020603050405020304" pitchFamily="18" charset="0"/>
                <a:cs typeface="Calibri" panose="020F0502020204030204" pitchFamily="34" charset="0"/>
              </a:rPr>
              <a:t>ΔFL</a:t>
            </a:r>
            <a:r>
              <a:rPr lang="hu-HU" altLang="hu-HU" sz="1800" i="1" baseline="30000">
                <a:latin typeface="Times New Roman" panose="02020603050405020304" pitchFamily="18" charset="0"/>
                <a:cs typeface="Calibri" panose="020F0502020204030204" pitchFamily="34" charset="0"/>
              </a:rPr>
              <a:t>F</a:t>
            </a:r>
            <a:r>
              <a:rPr lang="en-US" altLang="hu-HU" sz="1800" i="1" baseline="-25000">
                <a:latin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altLang="hu-HU" sz="1800">
                <a:latin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hu-HU" altLang="hu-HU" sz="1800">
                <a:latin typeface="Times New Roman" panose="02020603050405020304" pitchFamily="18" charset="0"/>
                <a:cs typeface="Calibri" panose="020F0502020204030204" pitchFamily="34" charset="0"/>
              </a:rPr>
              <a:t>&lt; </a:t>
            </a:r>
            <a:r>
              <a:rPr lang="en-US" altLang="hu-HU" sz="1800" i="1">
                <a:latin typeface="Times New Roman" panose="02020603050405020304" pitchFamily="18" charset="0"/>
                <a:cs typeface="Calibri" panose="020F0502020204030204" pitchFamily="34" charset="0"/>
              </a:rPr>
              <a:t>ΔRA</a:t>
            </a:r>
            <a:r>
              <a:rPr lang="hu-HU" altLang="hu-HU" sz="1800" i="1" baseline="30000">
                <a:latin typeface="Times New Roman" panose="02020603050405020304" pitchFamily="18" charset="0"/>
                <a:cs typeface="Calibri" panose="020F0502020204030204" pitchFamily="34" charset="0"/>
              </a:rPr>
              <a:t>F</a:t>
            </a:r>
            <a:r>
              <a:rPr lang="en-US" altLang="hu-HU" sz="1800" i="1" baseline="-25000">
                <a:latin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hu-HU" altLang="hu-HU" sz="1800">
                <a:latin typeface="Times New Roman" panose="02020603050405020304" pitchFamily="18" charset="0"/>
                <a:cs typeface="Calibri" panose="020F0502020204030204" pitchFamily="34" charset="0"/>
              </a:rPr>
              <a:t> = </a:t>
            </a:r>
            <a:r>
              <a:rPr lang="hu-HU" altLang="hu-HU" sz="1800" i="1">
                <a:latin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hu-HU" altLang="hu-HU" sz="1800" i="1" baseline="30000">
                <a:latin typeface="Times New Roman" panose="02020603050405020304" pitchFamily="18" charset="0"/>
                <a:cs typeface="Calibri" panose="020F0502020204030204" pitchFamily="34" charset="0"/>
              </a:rPr>
              <a:t>F</a:t>
            </a:r>
            <a:r>
              <a:rPr lang="en-US" altLang="hu-HU" sz="1800" i="1" baseline="-25000">
                <a:latin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hu-HU" altLang="hu-HU" sz="1800">
                <a:latin typeface="Times New Roman" panose="02020603050405020304" pitchFamily="18" charset="0"/>
                <a:cs typeface="Calibri" panose="020F0502020204030204" pitchFamily="34" charset="0"/>
              </a:rPr>
              <a:t> -</a:t>
            </a:r>
            <a:r>
              <a:rPr lang="en-US" altLang="hu-HU" sz="1800" i="1">
                <a:latin typeface="Times New Roman" panose="02020603050405020304" pitchFamily="18" charset="0"/>
                <a:cs typeface="Calibri" panose="020F0502020204030204" pitchFamily="34" charset="0"/>
              </a:rPr>
              <a:t>A</a:t>
            </a:r>
            <a:r>
              <a:rPr lang="hu-HU" altLang="hu-HU" sz="1800" i="1" baseline="30000">
                <a:latin typeface="Times New Roman" panose="02020603050405020304" pitchFamily="18" charset="0"/>
                <a:cs typeface="Calibri" panose="020F0502020204030204" pitchFamily="34" charset="0"/>
              </a:rPr>
              <a:t>F</a:t>
            </a:r>
            <a:r>
              <a:rPr lang="en-US" altLang="hu-HU" sz="1800" i="1" baseline="-25000">
                <a:latin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hu-HU" altLang="hu-HU" sz="1800">
                <a:latin typeface="Times New Roman" panose="02020603050405020304" pitchFamily="18" charset="0"/>
                <a:cs typeface="Calibri" panose="020F0502020204030204" pitchFamily="34" charset="0"/>
              </a:rPr>
              <a:t> ≤ </a:t>
            </a:r>
            <a:r>
              <a:rPr lang="hu-HU" altLang="hu-HU" sz="1800" i="1">
                <a:latin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hu-HU" altLang="hu-HU" sz="1800" i="1" baseline="30000">
                <a:latin typeface="Times New Roman" panose="02020603050405020304" pitchFamily="18" charset="0"/>
                <a:cs typeface="Calibri" panose="020F0502020204030204" pitchFamily="34" charset="0"/>
              </a:rPr>
              <a:t>F</a:t>
            </a:r>
            <a:r>
              <a:rPr lang="en-US" altLang="hu-HU" sz="1800" i="1" baseline="-25000">
                <a:latin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hu-HU" altLang="hu-HU" sz="1800">
                <a:latin typeface="Times New Roman" panose="02020603050405020304" pitchFamily="18" charset="0"/>
                <a:cs typeface="Calibri" panose="020F0502020204030204" pitchFamily="34" charset="0"/>
              </a:rPr>
              <a:t>  </a:t>
            </a:r>
            <a:endParaRPr lang="hu-HU" altLang="hu-HU" sz="1800"/>
          </a:p>
        </p:txBody>
      </p:sp>
      <p:sp>
        <p:nvSpPr>
          <p:cNvPr id="15" name="Téglalap 16">
            <a:extLst>
              <a:ext uri="{FF2B5EF4-FFF2-40B4-BE49-F238E27FC236}">
                <a16:creationId xmlns:a16="http://schemas.microsoft.com/office/drawing/2014/main" id="{39D126C9-BD04-022D-2F37-855A90748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" y="33338"/>
            <a:ext cx="35071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600" b="1" dirty="0">
                <a:solidFill>
                  <a:srgbClr val="00B050"/>
                </a:solidFill>
              </a:rPr>
              <a:t>4.4.7. ROSIER MODEL EXTENDED</a:t>
            </a:r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32A51C18-1D4C-0F0A-789D-EF16002E296A}"/>
              </a:ext>
            </a:extLst>
          </p:cNvPr>
          <p:cNvSpPr/>
          <p:nvPr/>
        </p:nvSpPr>
        <p:spPr>
          <a:xfrm>
            <a:off x="31129" y="5982379"/>
            <a:ext cx="9593263" cy="830997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hu-HU" sz="1600" b="1" dirty="0">
                <a:latin typeface="+mj-lt"/>
                <a:ea typeface="Calibri" panose="020F0502020204030204" pitchFamily="34" charset="0"/>
              </a:rPr>
              <a:t>PROPOSITION:</a:t>
            </a:r>
            <a:r>
              <a:rPr lang="hu-HU" sz="1600" dirty="0">
                <a:latin typeface="+mj-lt"/>
                <a:ea typeface="Calibri" panose="020F0502020204030204" pitchFamily="34" charset="0"/>
              </a:rPr>
              <a:t> </a:t>
            </a:r>
          </a:p>
          <a:p>
            <a:pPr>
              <a:defRPr/>
            </a:pPr>
            <a:r>
              <a:rPr lang="en-US" sz="1600" dirty="0">
                <a:latin typeface="+mj-lt"/>
                <a:ea typeface="Calibri" panose="020F0502020204030204" pitchFamily="34" charset="0"/>
              </a:rPr>
              <a:t>If there is a positive relationship between nominal growth and real growth, then the market economy is a necessarily unsustainable system, i.e. talking about sustainability in the market economy is bullshit.</a:t>
            </a:r>
            <a:endParaRPr lang="hu-HU" sz="16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" grpId="0"/>
      <p:bldP spid="4" grpId="0"/>
      <p:bldP spid="6" grpId="0"/>
      <p:bldP spid="7" grpId="0"/>
      <p:bldP spid="8" grpId="0"/>
      <p:bldP spid="27" grpId="0"/>
      <p:bldP spid="27" grpId="1"/>
      <p:bldP spid="9" grpId="0"/>
      <p:bldP spid="38" grpId="0"/>
      <p:bldP spid="10" grpId="0" animBg="1"/>
      <p:bldP spid="13" grpId="0"/>
      <p:bldP spid="14" grpId="0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9">
            <a:extLst>
              <a:ext uri="{FF2B5EF4-FFF2-40B4-BE49-F238E27FC236}">
                <a16:creationId xmlns:a16="http://schemas.microsoft.com/office/drawing/2014/main" id="{7E0BF2D5-58DD-CC33-2198-E1069DB51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0" y="4630738"/>
            <a:ext cx="6889750" cy="92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/>
              <a:t>Replaced: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800"/>
              <a:t>			           </a:t>
            </a:r>
            <a:r>
              <a:rPr lang="hu-HU" altLang="hu-HU" sz="1800" b="1"/>
              <a:t>qL</a:t>
            </a:r>
            <a:r>
              <a:rPr lang="hu-HU" altLang="hu-HU" sz="1800" b="1" baseline="-25000"/>
              <a:t>t-1</a:t>
            </a:r>
            <a:r>
              <a:rPr lang="hu-HU" altLang="hu-HU" sz="1800" b="1"/>
              <a:t> &gt;(1-d)rL</a:t>
            </a:r>
            <a:r>
              <a:rPr lang="hu-HU" altLang="hu-HU" sz="1800" b="1" baseline="-25000"/>
              <a:t>t-1</a:t>
            </a:r>
            <a:r>
              <a:rPr lang="hu-HU" altLang="hu-HU" sz="1800" b="1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800"/>
              <a:t>			                 q &gt; 0,6*0,05=0,03=3%</a:t>
            </a:r>
          </a:p>
        </p:txBody>
      </p:sp>
      <p:sp>
        <p:nvSpPr>
          <p:cNvPr id="16387" name="Dia számának helye 1">
            <a:extLst>
              <a:ext uri="{FF2B5EF4-FFF2-40B4-BE49-F238E27FC236}">
                <a16:creationId xmlns:a16="http://schemas.microsoft.com/office/drawing/2014/main" id="{3B25400D-DB84-4C42-1372-337D2282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2124A1-469C-46C0-B37B-D8C783B4CB83}" type="slidenum">
              <a:rPr lang="hu-HU" altLang="hu-HU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hu-HU" altLang="hu-HU" sz="1400"/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3DEA7AA4-4793-AA4C-9BD4-5A328C81E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5" y="1611313"/>
            <a:ext cx="1712913" cy="3381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l-GR" altLang="hu-HU" sz="1600" b="1">
                <a:solidFill>
                  <a:srgbClr val="FF0000"/>
                </a:solidFill>
              </a:rPr>
              <a:t>Δ</a:t>
            </a:r>
            <a:r>
              <a:rPr lang="hu-HU" altLang="hu-HU" sz="1600" b="1">
                <a:solidFill>
                  <a:srgbClr val="FF0000"/>
                </a:solidFill>
              </a:rPr>
              <a:t>M</a:t>
            </a:r>
            <a:r>
              <a:rPr lang="hu-HU" altLang="hu-HU" sz="1600" b="1" baseline="-25000">
                <a:solidFill>
                  <a:srgbClr val="FF0000"/>
                </a:solidFill>
              </a:rPr>
              <a:t>t</a:t>
            </a:r>
            <a:r>
              <a:rPr lang="hu-HU" altLang="hu-HU" sz="1600" b="1">
                <a:solidFill>
                  <a:srgbClr val="FF0000"/>
                </a:solidFill>
              </a:rPr>
              <a:t>=</a:t>
            </a:r>
            <a:r>
              <a:rPr lang="el-GR" altLang="hu-HU" sz="1600" b="1">
                <a:solidFill>
                  <a:srgbClr val="FF0000"/>
                </a:solidFill>
              </a:rPr>
              <a:t> Δ</a:t>
            </a:r>
            <a:r>
              <a:rPr lang="hu-HU" altLang="hu-HU" sz="1600" b="1">
                <a:solidFill>
                  <a:srgbClr val="FF0000"/>
                </a:solidFill>
              </a:rPr>
              <a:t>L</a:t>
            </a:r>
            <a:r>
              <a:rPr lang="hu-HU" altLang="hu-HU" sz="1600" b="1" baseline="-25000">
                <a:solidFill>
                  <a:srgbClr val="FF0000"/>
                </a:solidFill>
              </a:rPr>
              <a:t>t</a:t>
            </a:r>
            <a:r>
              <a:rPr lang="hu-HU" altLang="hu-HU" sz="1600" b="1">
                <a:solidFill>
                  <a:srgbClr val="FF0000"/>
                </a:solidFill>
              </a:rPr>
              <a:t>– SB</a:t>
            </a:r>
            <a:r>
              <a:rPr lang="hu-HU" altLang="hu-HU" sz="1600" b="1" baseline="-2500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21510" name="Szövegdoboz 1">
            <a:extLst>
              <a:ext uri="{FF2B5EF4-FFF2-40B4-BE49-F238E27FC236}">
                <a16:creationId xmlns:a16="http://schemas.microsoft.com/office/drawing/2014/main" id="{1B664353-85E3-D8D9-AC9E-3DD6005AA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3092450"/>
            <a:ext cx="7621588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/>
              <a:t>r and q are identical in each period, thus the growth rate: </a:t>
            </a:r>
          </a:p>
          <a:p>
            <a:pPr>
              <a:spcBef>
                <a:spcPct val="0"/>
              </a:spcBef>
              <a:buFontTx/>
              <a:buNone/>
            </a:pPr>
            <a:endParaRPr lang="hu-HU" altLang="hu-HU" sz="1800"/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800"/>
              <a:t>	L</a:t>
            </a:r>
            <a:r>
              <a:rPr lang="hu-HU" altLang="hu-HU" sz="1800" baseline="-25000"/>
              <a:t>t</a:t>
            </a:r>
            <a:r>
              <a:rPr lang="hu-HU" altLang="hu-HU" sz="1800"/>
              <a:t>=(1+q)L</a:t>
            </a:r>
            <a:r>
              <a:rPr lang="hu-HU" altLang="hu-HU" sz="1800" baseline="-25000"/>
              <a:t>t-1</a:t>
            </a:r>
            <a:r>
              <a:rPr lang="hu-HU" altLang="hu-HU" sz="1800"/>
              <a:t>, i.e.,			     </a:t>
            </a:r>
            <a:r>
              <a:rPr lang="el-GR" altLang="hu-HU" sz="1800" b="1"/>
              <a:t>Δ</a:t>
            </a:r>
            <a:r>
              <a:rPr lang="hu-HU" altLang="hu-HU" sz="1800" b="1"/>
              <a:t>L</a:t>
            </a:r>
            <a:r>
              <a:rPr lang="hu-HU" altLang="hu-HU" sz="1800" b="1" baseline="-25000"/>
              <a:t>t</a:t>
            </a:r>
            <a:r>
              <a:rPr lang="hu-HU" altLang="hu-HU" sz="1800"/>
              <a:t>=L</a:t>
            </a:r>
            <a:r>
              <a:rPr lang="hu-HU" altLang="hu-HU" sz="1800" baseline="-25000"/>
              <a:t>t</a:t>
            </a:r>
            <a:r>
              <a:rPr lang="hu-HU" altLang="hu-HU" sz="1800"/>
              <a:t>-L</a:t>
            </a:r>
            <a:r>
              <a:rPr lang="hu-HU" altLang="hu-HU" sz="1800" baseline="-25000"/>
              <a:t>t-1</a:t>
            </a:r>
            <a:r>
              <a:rPr lang="hu-HU" altLang="hu-HU" sz="1800"/>
              <a:t>=qL</a:t>
            </a:r>
            <a:r>
              <a:rPr lang="hu-HU" altLang="hu-HU" sz="1800" baseline="-25000"/>
              <a:t>t-1</a:t>
            </a:r>
            <a:endParaRPr lang="hu-HU" altLang="hu-HU" sz="1800"/>
          </a:p>
        </p:txBody>
      </p:sp>
      <p:sp>
        <p:nvSpPr>
          <p:cNvPr id="21511" name="Téglalap 2">
            <a:extLst>
              <a:ext uri="{FF2B5EF4-FFF2-40B4-BE49-F238E27FC236}">
                <a16:creationId xmlns:a16="http://schemas.microsoft.com/office/drawing/2014/main" id="{EA6AD914-0CEE-8307-E8FA-BAAAE3FD2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425" y="2133600"/>
            <a:ext cx="60515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/>
              <a:t>in a proportional stationary state: </a:t>
            </a:r>
            <a:r>
              <a:rPr lang="el-GR" altLang="hu-HU" sz="1800"/>
              <a:t>Δ</a:t>
            </a:r>
            <a:r>
              <a:rPr lang="hu-HU" altLang="hu-HU" sz="1800"/>
              <a:t>M</a:t>
            </a:r>
            <a:r>
              <a:rPr lang="hu-HU" altLang="hu-HU" sz="1800" baseline="-25000"/>
              <a:t>t</a:t>
            </a:r>
            <a:r>
              <a:rPr lang="hu-HU" altLang="hu-HU" sz="1800"/>
              <a:t>&gt;0, thus: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800"/>
              <a:t> 					      </a:t>
            </a:r>
            <a:r>
              <a:rPr lang="el-GR" altLang="hu-HU" sz="1800" b="1"/>
              <a:t>Δ</a:t>
            </a:r>
            <a:r>
              <a:rPr lang="hu-HU" altLang="hu-HU" sz="1800" b="1"/>
              <a:t>L</a:t>
            </a:r>
            <a:r>
              <a:rPr lang="hu-HU" altLang="hu-HU" sz="1800" b="1" baseline="-25000"/>
              <a:t>t</a:t>
            </a:r>
            <a:r>
              <a:rPr lang="hu-HU" altLang="hu-HU" sz="1800" b="1"/>
              <a:t>&gt;SB</a:t>
            </a:r>
            <a:r>
              <a:rPr lang="hu-HU" altLang="hu-HU" sz="1800" b="1" baseline="-25000"/>
              <a:t>t</a:t>
            </a:r>
            <a:endParaRPr lang="hu-HU" altLang="hu-HU" sz="1800" b="1"/>
          </a:p>
        </p:txBody>
      </p:sp>
      <p:sp>
        <p:nvSpPr>
          <p:cNvPr id="21512" name="Téglalap 4">
            <a:extLst>
              <a:ext uri="{FF2B5EF4-FFF2-40B4-BE49-F238E27FC236}">
                <a16:creationId xmlns:a16="http://schemas.microsoft.com/office/drawing/2014/main" id="{2D18FFEB-C919-8E67-9E81-55734B0B5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2650" y="4170363"/>
            <a:ext cx="5965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800" b="1"/>
              <a:t>SB</a:t>
            </a:r>
            <a:r>
              <a:rPr lang="hu-HU" altLang="hu-HU" sz="1800" b="1" baseline="-25000"/>
              <a:t>t</a:t>
            </a:r>
            <a:r>
              <a:rPr lang="hu-HU" altLang="hu-HU" sz="1800"/>
              <a:t>=PRB</a:t>
            </a:r>
            <a:r>
              <a:rPr lang="hu-HU" altLang="hu-HU" sz="1800" baseline="-25000"/>
              <a:t>t</a:t>
            </a:r>
            <a:r>
              <a:rPr lang="hu-HU" altLang="hu-HU" sz="1800"/>
              <a:t>-OB</a:t>
            </a:r>
            <a:r>
              <a:rPr lang="hu-HU" altLang="hu-HU" sz="1800" baseline="-25000"/>
              <a:t>t</a:t>
            </a:r>
            <a:r>
              <a:rPr lang="hu-HU" altLang="hu-HU" sz="1800"/>
              <a:t>=PRB</a:t>
            </a:r>
            <a:r>
              <a:rPr lang="hu-HU" altLang="hu-HU" sz="1800" baseline="-25000"/>
              <a:t>t</a:t>
            </a:r>
            <a:r>
              <a:rPr lang="hu-HU" altLang="hu-HU" sz="1800"/>
              <a:t>-dPRB</a:t>
            </a:r>
            <a:r>
              <a:rPr lang="hu-HU" altLang="hu-HU" sz="1800" baseline="-25000"/>
              <a:t>t</a:t>
            </a:r>
            <a:r>
              <a:rPr lang="hu-HU" altLang="hu-HU" sz="1800"/>
              <a:t>=(1-d)[(1+r)L</a:t>
            </a:r>
            <a:r>
              <a:rPr lang="hu-HU" altLang="hu-HU" sz="1800" baseline="-25000"/>
              <a:t>t-1</a:t>
            </a:r>
            <a:r>
              <a:rPr lang="hu-HU" altLang="hu-HU" sz="1800"/>
              <a:t>-L</a:t>
            </a:r>
            <a:r>
              <a:rPr lang="hu-HU" altLang="hu-HU" sz="1800" baseline="-25000"/>
              <a:t>t-1</a:t>
            </a:r>
            <a:r>
              <a:rPr lang="hu-HU" altLang="hu-HU" sz="1800"/>
              <a:t>]=(1-d)rL</a:t>
            </a:r>
            <a:r>
              <a:rPr lang="hu-HU" altLang="hu-HU" sz="1800" baseline="-25000"/>
              <a:t>t-1</a:t>
            </a:r>
            <a:endParaRPr lang="hu-HU" altLang="hu-HU" sz="1800"/>
          </a:p>
        </p:txBody>
      </p:sp>
      <p:sp>
        <p:nvSpPr>
          <p:cNvPr id="11" name="Freeform 33">
            <a:extLst>
              <a:ext uri="{FF2B5EF4-FFF2-40B4-BE49-F238E27FC236}">
                <a16:creationId xmlns:a16="http://schemas.microsoft.com/office/drawing/2014/main" id="{483038AE-C635-DF8E-6E6B-713F14A1B1E1}"/>
              </a:ext>
            </a:extLst>
          </p:cNvPr>
          <p:cNvSpPr>
            <a:spLocks/>
          </p:cNvSpPr>
          <p:nvPr/>
        </p:nvSpPr>
        <p:spPr bwMode="auto">
          <a:xfrm rot="5571336">
            <a:off x="6622257" y="3542506"/>
            <a:ext cx="469900" cy="658813"/>
          </a:xfrm>
          <a:custGeom>
            <a:avLst/>
            <a:gdLst>
              <a:gd name="T0" fmla="*/ 0 w 438"/>
              <a:gd name="T1" fmla="*/ 2147483646 h 581"/>
              <a:gd name="T2" fmla="*/ 2147483646 w 438"/>
              <a:gd name="T3" fmla="*/ 2147483646 h 581"/>
              <a:gd name="T4" fmla="*/ 2147483646 w 438"/>
              <a:gd name="T5" fmla="*/ 2147483646 h 581"/>
              <a:gd name="T6" fmla="*/ 2147483646 w 438"/>
              <a:gd name="T7" fmla="*/ 2147483646 h 581"/>
              <a:gd name="T8" fmla="*/ 2147483646 w 438"/>
              <a:gd name="T9" fmla="*/ 2147483646 h 581"/>
              <a:gd name="T10" fmla="*/ 2147483646 w 438"/>
              <a:gd name="T11" fmla="*/ 2147483646 h 581"/>
              <a:gd name="T12" fmla="*/ 2147483646 w 438"/>
              <a:gd name="T13" fmla="*/ 2147483646 h 581"/>
              <a:gd name="T14" fmla="*/ 2147483646 w 438"/>
              <a:gd name="T15" fmla="*/ 2147483646 h 581"/>
              <a:gd name="T16" fmla="*/ 2147483646 w 438"/>
              <a:gd name="T17" fmla="*/ 2147483646 h 581"/>
              <a:gd name="T18" fmla="*/ 2147483646 w 438"/>
              <a:gd name="T19" fmla="*/ 2147483646 h 581"/>
              <a:gd name="T20" fmla="*/ 2147483646 w 438"/>
              <a:gd name="T21" fmla="*/ 2147483646 h 581"/>
              <a:gd name="T22" fmla="*/ 2147483646 w 438"/>
              <a:gd name="T23" fmla="*/ 2147483646 h 581"/>
              <a:gd name="T24" fmla="*/ 2147483646 w 438"/>
              <a:gd name="T25" fmla="*/ 2147483646 h 581"/>
              <a:gd name="T26" fmla="*/ 2147483646 w 438"/>
              <a:gd name="T27" fmla="*/ 2147483646 h 581"/>
              <a:gd name="T28" fmla="*/ 2147483646 w 438"/>
              <a:gd name="T29" fmla="*/ 2147483646 h 581"/>
              <a:gd name="T30" fmla="*/ 2147483646 w 438"/>
              <a:gd name="T31" fmla="*/ 2147483646 h 581"/>
              <a:gd name="T32" fmla="*/ 2147483646 w 438"/>
              <a:gd name="T33" fmla="*/ 2147483646 h 581"/>
              <a:gd name="T34" fmla="*/ 2147483646 w 438"/>
              <a:gd name="T35" fmla="*/ 2147483646 h 581"/>
              <a:gd name="T36" fmla="*/ 2147483646 w 438"/>
              <a:gd name="T37" fmla="*/ 2147483646 h 581"/>
              <a:gd name="T38" fmla="*/ 2147483646 w 438"/>
              <a:gd name="T39" fmla="*/ 0 h 581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438"/>
              <a:gd name="T61" fmla="*/ 0 h 581"/>
              <a:gd name="T62" fmla="*/ 438 w 438"/>
              <a:gd name="T63" fmla="*/ 581 h 581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438" h="581">
                <a:moveTo>
                  <a:pt x="0" y="16"/>
                </a:moveTo>
                <a:cubicBezTo>
                  <a:pt x="62" y="18"/>
                  <a:pt x="123" y="18"/>
                  <a:pt x="185" y="22"/>
                </a:cubicBezTo>
                <a:cubicBezTo>
                  <a:pt x="214" y="24"/>
                  <a:pt x="238" y="41"/>
                  <a:pt x="269" y="44"/>
                </a:cubicBezTo>
                <a:cubicBezTo>
                  <a:pt x="310" y="59"/>
                  <a:pt x="295" y="92"/>
                  <a:pt x="325" y="111"/>
                </a:cubicBezTo>
                <a:cubicBezTo>
                  <a:pt x="335" y="117"/>
                  <a:pt x="358" y="123"/>
                  <a:pt x="358" y="123"/>
                </a:cubicBezTo>
                <a:cubicBezTo>
                  <a:pt x="362" y="128"/>
                  <a:pt x="367" y="133"/>
                  <a:pt x="369" y="139"/>
                </a:cubicBezTo>
                <a:cubicBezTo>
                  <a:pt x="373" y="156"/>
                  <a:pt x="367" y="175"/>
                  <a:pt x="375" y="190"/>
                </a:cubicBezTo>
                <a:cubicBezTo>
                  <a:pt x="384" y="206"/>
                  <a:pt x="406" y="210"/>
                  <a:pt x="420" y="223"/>
                </a:cubicBezTo>
                <a:cubicBezTo>
                  <a:pt x="436" y="277"/>
                  <a:pt x="438" y="355"/>
                  <a:pt x="414" y="408"/>
                </a:cubicBezTo>
                <a:cubicBezTo>
                  <a:pt x="411" y="415"/>
                  <a:pt x="402" y="418"/>
                  <a:pt x="397" y="425"/>
                </a:cubicBezTo>
                <a:cubicBezTo>
                  <a:pt x="389" y="436"/>
                  <a:pt x="376" y="478"/>
                  <a:pt x="364" y="481"/>
                </a:cubicBezTo>
                <a:cubicBezTo>
                  <a:pt x="341" y="488"/>
                  <a:pt x="353" y="484"/>
                  <a:pt x="330" y="492"/>
                </a:cubicBezTo>
                <a:cubicBezTo>
                  <a:pt x="304" y="516"/>
                  <a:pt x="268" y="571"/>
                  <a:pt x="235" y="581"/>
                </a:cubicBezTo>
                <a:cubicBezTo>
                  <a:pt x="209" y="579"/>
                  <a:pt x="183" y="581"/>
                  <a:pt x="157" y="576"/>
                </a:cubicBezTo>
                <a:cubicBezTo>
                  <a:pt x="150" y="575"/>
                  <a:pt x="103" y="523"/>
                  <a:pt x="90" y="514"/>
                </a:cubicBezTo>
                <a:cubicBezTo>
                  <a:pt x="80" y="485"/>
                  <a:pt x="62" y="457"/>
                  <a:pt x="39" y="436"/>
                </a:cubicBezTo>
                <a:cubicBezTo>
                  <a:pt x="35" y="399"/>
                  <a:pt x="32" y="384"/>
                  <a:pt x="23" y="352"/>
                </a:cubicBezTo>
                <a:cubicBezTo>
                  <a:pt x="19" y="298"/>
                  <a:pt x="5" y="244"/>
                  <a:pt x="11" y="190"/>
                </a:cubicBezTo>
                <a:cubicBezTo>
                  <a:pt x="17" y="141"/>
                  <a:pt x="23" y="93"/>
                  <a:pt x="23" y="44"/>
                </a:cubicBezTo>
                <a:lnTo>
                  <a:pt x="89" y="0"/>
                </a:lnTo>
              </a:path>
            </a:pathLst>
          </a:custGeom>
          <a:solidFill>
            <a:srgbClr val="FF00FF">
              <a:alpha val="32156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2" name="Freeform 33">
            <a:extLst>
              <a:ext uri="{FF2B5EF4-FFF2-40B4-BE49-F238E27FC236}">
                <a16:creationId xmlns:a16="http://schemas.microsoft.com/office/drawing/2014/main" id="{59AE5B84-740E-7282-9D6A-BAD0F0B49181}"/>
              </a:ext>
            </a:extLst>
          </p:cNvPr>
          <p:cNvSpPr>
            <a:spLocks/>
          </p:cNvSpPr>
          <p:nvPr/>
        </p:nvSpPr>
        <p:spPr bwMode="auto">
          <a:xfrm rot="5400000">
            <a:off x="11100594" y="3788569"/>
            <a:ext cx="666750" cy="1131888"/>
          </a:xfrm>
          <a:custGeom>
            <a:avLst/>
            <a:gdLst>
              <a:gd name="T0" fmla="*/ 0 w 438"/>
              <a:gd name="T1" fmla="*/ 2147483646 h 581"/>
              <a:gd name="T2" fmla="*/ 2147483646 w 438"/>
              <a:gd name="T3" fmla="*/ 2147483646 h 581"/>
              <a:gd name="T4" fmla="*/ 2147483646 w 438"/>
              <a:gd name="T5" fmla="*/ 2147483646 h 581"/>
              <a:gd name="T6" fmla="*/ 2147483646 w 438"/>
              <a:gd name="T7" fmla="*/ 2147483646 h 581"/>
              <a:gd name="T8" fmla="*/ 2147483646 w 438"/>
              <a:gd name="T9" fmla="*/ 2147483646 h 581"/>
              <a:gd name="T10" fmla="*/ 2147483646 w 438"/>
              <a:gd name="T11" fmla="*/ 2147483646 h 581"/>
              <a:gd name="T12" fmla="*/ 2147483646 w 438"/>
              <a:gd name="T13" fmla="*/ 2147483646 h 581"/>
              <a:gd name="T14" fmla="*/ 2147483646 w 438"/>
              <a:gd name="T15" fmla="*/ 2147483646 h 581"/>
              <a:gd name="T16" fmla="*/ 2147483646 w 438"/>
              <a:gd name="T17" fmla="*/ 2147483646 h 581"/>
              <a:gd name="T18" fmla="*/ 2147483646 w 438"/>
              <a:gd name="T19" fmla="*/ 2147483646 h 581"/>
              <a:gd name="T20" fmla="*/ 2147483646 w 438"/>
              <a:gd name="T21" fmla="*/ 2147483646 h 581"/>
              <a:gd name="T22" fmla="*/ 2147483646 w 438"/>
              <a:gd name="T23" fmla="*/ 2147483646 h 581"/>
              <a:gd name="T24" fmla="*/ 2147483646 w 438"/>
              <a:gd name="T25" fmla="*/ 2147483646 h 581"/>
              <a:gd name="T26" fmla="*/ 2147483646 w 438"/>
              <a:gd name="T27" fmla="*/ 2147483646 h 581"/>
              <a:gd name="T28" fmla="*/ 2147483646 w 438"/>
              <a:gd name="T29" fmla="*/ 2147483646 h 581"/>
              <a:gd name="T30" fmla="*/ 2147483646 w 438"/>
              <a:gd name="T31" fmla="*/ 2147483646 h 581"/>
              <a:gd name="T32" fmla="*/ 2147483646 w 438"/>
              <a:gd name="T33" fmla="*/ 2147483646 h 581"/>
              <a:gd name="T34" fmla="*/ 2147483646 w 438"/>
              <a:gd name="T35" fmla="*/ 2147483646 h 581"/>
              <a:gd name="T36" fmla="*/ 2147483646 w 438"/>
              <a:gd name="T37" fmla="*/ 2147483646 h 581"/>
              <a:gd name="T38" fmla="*/ 2147483646 w 438"/>
              <a:gd name="T39" fmla="*/ 0 h 581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438"/>
              <a:gd name="T61" fmla="*/ 0 h 581"/>
              <a:gd name="T62" fmla="*/ 438 w 438"/>
              <a:gd name="T63" fmla="*/ 581 h 581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438" h="581">
                <a:moveTo>
                  <a:pt x="0" y="16"/>
                </a:moveTo>
                <a:cubicBezTo>
                  <a:pt x="62" y="18"/>
                  <a:pt x="123" y="18"/>
                  <a:pt x="185" y="22"/>
                </a:cubicBezTo>
                <a:cubicBezTo>
                  <a:pt x="214" y="24"/>
                  <a:pt x="238" y="41"/>
                  <a:pt x="269" y="44"/>
                </a:cubicBezTo>
                <a:cubicBezTo>
                  <a:pt x="310" y="59"/>
                  <a:pt x="295" y="92"/>
                  <a:pt x="325" y="111"/>
                </a:cubicBezTo>
                <a:cubicBezTo>
                  <a:pt x="335" y="117"/>
                  <a:pt x="358" y="123"/>
                  <a:pt x="358" y="123"/>
                </a:cubicBezTo>
                <a:cubicBezTo>
                  <a:pt x="362" y="128"/>
                  <a:pt x="367" y="133"/>
                  <a:pt x="369" y="139"/>
                </a:cubicBezTo>
                <a:cubicBezTo>
                  <a:pt x="373" y="156"/>
                  <a:pt x="367" y="175"/>
                  <a:pt x="375" y="190"/>
                </a:cubicBezTo>
                <a:cubicBezTo>
                  <a:pt x="384" y="206"/>
                  <a:pt x="406" y="210"/>
                  <a:pt x="420" y="223"/>
                </a:cubicBezTo>
                <a:cubicBezTo>
                  <a:pt x="436" y="277"/>
                  <a:pt x="438" y="355"/>
                  <a:pt x="414" y="408"/>
                </a:cubicBezTo>
                <a:cubicBezTo>
                  <a:pt x="411" y="415"/>
                  <a:pt x="402" y="418"/>
                  <a:pt x="397" y="425"/>
                </a:cubicBezTo>
                <a:cubicBezTo>
                  <a:pt x="389" y="436"/>
                  <a:pt x="376" y="478"/>
                  <a:pt x="364" y="481"/>
                </a:cubicBezTo>
                <a:cubicBezTo>
                  <a:pt x="341" y="488"/>
                  <a:pt x="353" y="484"/>
                  <a:pt x="330" y="492"/>
                </a:cubicBezTo>
                <a:cubicBezTo>
                  <a:pt x="304" y="516"/>
                  <a:pt x="268" y="571"/>
                  <a:pt x="235" y="581"/>
                </a:cubicBezTo>
                <a:cubicBezTo>
                  <a:pt x="209" y="579"/>
                  <a:pt x="183" y="581"/>
                  <a:pt x="157" y="576"/>
                </a:cubicBezTo>
                <a:cubicBezTo>
                  <a:pt x="150" y="575"/>
                  <a:pt x="103" y="523"/>
                  <a:pt x="90" y="514"/>
                </a:cubicBezTo>
                <a:cubicBezTo>
                  <a:pt x="80" y="485"/>
                  <a:pt x="62" y="457"/>
                  <a:pt x="39" y="436"/>
                </a:cubicBezTo>
                <a:cubicBezTo>
                  <a:pt x="35" y="399"/>
                  <a:pt x="32" y="384"/>
                  <a:pt x="23" y="352"/>
                </a:cubicBezTo>
                <a:cubicBezTo>
                  <a:pt x="19" y="298"/>
                  <a:pt x="5" y="244"/>
                  <a:pt x="11" y="190"/>
                </a:cubicBezTo>
                <a:cubicBezTo>
                  <a:pt x="17" y="141"/>
                  <a:pt x="23" y="93"/>
                  <a:pt x="23" y="44"/>
                </a:cubicBezTo>
                <a:lnTo>
                  <a:pt x="89" y="0"/>
                </a:lnTo>
              </a:path>
            </a:pathLst>
          </a:custGeom>
          <a:solidFill>
            <a:srgbClr val="FF00FF">
              <a:alpha val="32156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8A979E51-CCBF-8D5E-1FF7-2045AF348046}"/>
              </a:ext>
            </a:extLst>
          </p:cNvPr>
          <p:cNvSpPr/>
          <p:nvPr/>
        </p:nvSpPr>
        <p:spPr>
          <a:xfrm>
            <a:off x="325438" y="252413"/>
            <a:ext cx="11880850" cy="10779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hu-HU" sz="1600" b="1" dirty="0" err="1"/>
              <a:t>Exercise</a:t>
            </a:r>
            <a:r>
              <a:rPr lang="hu-HU" sz="1600" b="1" dirty="0"/>
              <a:t>: </a:t>
            </a:r>
            <a:r>
              <a:rPr lang="hu-HU" sz="1600" b="1" dirty="0" err="1"/>
              <a:t>functioning</a:t>
            </a:r>
            <a:r>
              <a:rPr lang="hu-HU" sz="1600" b="1" dirty="0"/>
              <a:t> of </a:t>
            </a:r>
            <a:r>
              <a:rPr lang="hu-HU" sz="1600" b="1" dirty="0" err="1"/>
              <a:t>the</a:t>
            </a:r>
            <a:r>
              <a:rPr lang="hu-HU" sz="1600" b="1" dirty="0"/>
              <a:t> modern banking </a:t>
            </a:r>
            <a:r>
              <a:rPr lang="hu-HU" sz="1600" b="1" dirty="0" err="1"/>
              <a:t>system</a:t>
            </a:r>
            <a:r>
              <a:rPr lang="hu-HU" sz="1600" b="1" dirty="0"/>
              <a:t> (</a:t>
            </a:r>
            <a:r>
              <a:rPr lang="hu-HU" sz="1600" b="1" dirty="0" err="1"/>
              <a:t>Rosier</a:t>
            </a:r>
            <a:r>
              <a:rPr lang="hu-HU" sz="1600" b="1" dirty="0"/>
              <a:t> </a:t>
            </a:r>
            <a:r>
              <a:rPr lang="hu-HU" sz="1600" b="1" dirty="0" err="1"/>
              <a:t>model</a:t>
            </a:r>
            <a:r>
              <a:rPr lang="hu-HU" sz="1600" b="1" dirty="0"/>
              <a:t>)</a:t>
            </a:r>
          </a:p>
          <a:p>
            <a:pPr marL="257175" indent="-257175">
              <a:buFont typeface="+mj-lt"/>
              <a:buAutoNum type="arabicPeriod"/>
              <a:defRPr/>
            </a:pPr>
            <a:r>
              <a:rPr lang="hu-HU" sz="1600" dirty="0" err="1"/>
              <a:t>What</a:t>
            </a:r>
            <a:r>
              <a:rPr lang="hu-HU" sz="1600" dirty="0"/>
              <a:t> is </a:t>
            </a:r>
            <a:r>
              <a:rPr lang="hu-HU" sz="1600" dirty="0" err="1"/>
              <a:t>the</a:t>
            </a:r>
            <a:r>
              <a:rPr lang="hu-HU" sz="1600" dirty="0"/>
              <a:t> </a:t>
            </a:r>
            <a:r>
              <a:rPr lang="hu-HU" sz="1600" dirty="0" err="1"/>
              <a:t>minimal</a:t>
            </a:r>
            <a:r>
              <a:rPr lang="hu-HU" sz="1600" dirty="0"/>
              <a:t> </a:t>
            </a:r>
            <a:r>
              <a:rPr lang="hu-HU" sz="1600" dirty="0" err="1"/>
              <a:t>growth</a:t>
            </a:r>
            <a:r>
              <a:rPr lang="hu-HU" sz="1600" dirty="0"/>
              <a:t> </a:t>
            </a:r>
            <a:r>
              <a:rPr lang="hu-HU" sz="1600" dirty="0" err="1"/>
              <a:t>rate</a:t>
            </a:r>
            <a:r>
              <a:rPr lang="hu-HU" sz="1600" dirty="0"/>
              <a:t> (q) of </a:t>
            </a:r>
            <a:r>
              <a:rPr lang="hu-HU" sz="1600" dirty="0" err="1"/>
              <a:t>the</a:t>
            </a:r>
            <a:r>
              <a:rPr lang="hu-HU" sz="1600" dirty="0"/>
              <a:t> </a:t>
            </a:r>
            <a:r>
              <a:rPr lang="hu-HU" sz="1600" dirty="0" err="1"/>
              <a:t>stock</a:t>
            </a:r>
            <a:r>
              <a:rPr lang="hu-HU" sz="1600" dirty="0"/>
              <a:t> of </a:t>
            </a:r>
            <a:r>
              <a:rPr lang="hu-HU" sz="1600" dirty="0" err="1"/>
              <a:t>loans</a:t>
            </a:r>
            <a:r>
              <a:rPr lang="hu-HU" sz="1600" dirty="0"/>
              <a:t> (L) in </a:t>
            </a:r>
            <a:r>
              <a:rPr lang="hu-HU" sz="1600" dirty="0" err="1"/>
              <a:t>our</a:t>
            </a:r>
            <a:r>
              <a:rPr lang="hu-HU" sz="1600" dirty="0"/>
              <a:t> modern credit </a:t>
            </a:r>
            <a:r>
              <a:rPr lang="hu-HU" sz="1600" dirty="0" err="1"/>
              <a:t>money</a:t>
            </a:r>
            <a:r>
              <a:rPr lang="hu-HU" sz="1600" dirty="0"/>
              <a:t> </a:t>
            </a:r>
            <a:r>
              <a:rPr lang="hu-HU" sz="1600" dirty="0" err="1"/>
              <a:t>system</a:t>
            </a:r>
            <a:r>
              <a:rPr lang="hu-HU" sz="1600" dirty="0"/>
              <a:t> in a </a:t>
            </a:r>
            <a:r>
              <a:rPr lang="hu-HU" sz="1600" dirty="0" err="1"/>
              <a:t>proportional</a:t>
            </a:r>
            <a:r>
              <a:rPr lang="hu-HU" sz="1600" dirty="0"/>
              <a:t> </a:t>
            </a:r>
            <a:r>
              <a:rPr lang="hu-HU" sz="1600" dirty="0" err="1"/>
              <a:t>stationary</a:t>
            </a:r>
            <a:r>
              <a:rPr lang="hu-HU" sz="1600" dirty="0"/>
              <a:t> </a:t>
            </a:r>
            <a:r>
              <a:rPr lang="hu-HU" sz="1600" dirty="0" err="1"/>
              <a:t>state</a:t>
            </a:r>
            <a:r>
              <a:rPr lang="hu-HU" sz="1600" dirty="0"/>
              <a:t> (i.e.: a </a:t>
            </a:r>
            <a:r>
              <a:rPr lang="hu-HU" sz="1600" dirty="0" err="1"/>
              <a:t>path</a:t>
            </a:r>
            <a:r>
              <a:rPr lang="hu-HU" sz="1600" dirty="0"/>
              <a:t> </a:t>
            </a:r>
            <a:r>
              <a:rPr lang="hu-HU" sz="1600" dirty="0" err="1"/>
              <a:t>that</a:t>
            </a:r>
            <a:r>
              <a:rPr lang="hu-HU" sz="1600" dirty="0"/>
              <a:t> </a:t>
            </a:r>
            <a:r>
              <a:rPr lang="hu-HU" sz="1600" dirty="0" err="1"/>
              <a:t>can</a:t>
            </a:r>
            <a:r>
              <a:rPr lang="hu-HU" sz="1600" dirty="0"/>
              <a:t> be </a:t>
            </a:r>
            <a:r>
              <a:rPr lang="hu-HU" sz="1600" dirty="0" err="1"/>
              <a:t>maintained</a:t>
            </a:r>
            <a:r>
              <a:rPr lang="hu-HU" sz="1600" dirty="0"/>
              <a:t> </a:t>
            </a:r>
            <a:r>
              <a:rPr lang="hu-HU" sz="1600" i="1" dirty="0"/>
              <a:t>ad </a:t>
            </a:r>
            <a:r>
              <a:rPr lang="hu-HU" sz="1600" i="1" dirty="0" err="1"/>
              <a:t>infinum</a:t>
            </a:r>
            <a:r>
              <a:rPr lang="hu-HU" sz="1600" i="1" dirty="0"/>
              <a:t> </a:t>
            </a:r>
            <a:r>
              <a:rPr lang="hu-HU" sz="1600" dirty="0"/>
              <a:t> and </a:t>
            </a:r>
            <a:r>
              <a:rPr lang="hu-HU" sz="1600" dirty="0" err="1"/>
              <a:t>the</a:t>
            </a:r>
            <a:r>
              <a:rPr lang="hu-HU" sz="1600" dirty="0"/>
              <a:t> ratio of </a:t>
            </a:r>
            <a:r>
              <a:rPr lang="hu-HU" sz="1600" dirty="0" err="1"/>
              <a:t>variables</a:t>
            </a:r>
            <a:r>
              <a:rPr lang="hu-HU" sz="1600" dirty="0"/>
              <a:t> </a:t>
            </a:r>
            <a:r>
              <a:rPr lang="hu-HU" sz="1600" dirty="0" err="1"/>
              <a:t>does</a:t>
            </a:r>
            <a:r>
              <a:rPr lang="hu-HU" sz="1600" dirty="0"/>
              <a:t> </a:t>
            </a:r>
            <a:r>
              <a:rPr lang="hu-HU" sz="1600" dirty="0" err="1"/>
              <a:t>not</a:t>
            </a:r>
            <a:r>
              <a:rPr lang="hu-HU" sz="1600" dirty="0"/>
              <a:t> </a:t>
            </a:r>
            <a:r>
              <a:rPr lang="hu-HU" sz="1600" dirty="0" err="1"/>
              <a:t>change</a:t>
            </a:r>
            <a:r>
              <a:rPr lang="hu-HU" sz="1600" dirty="0"/>
              <a:t>)? </a:t>
            </a:r>
          </a:p>
          <a:p>
            <a:pPr>
              <a:defRPr/>
            </a:pPr>
            <a:r>
              <a:rPr lang="hu-HU" sz="1600" dirty="0"/>
              <a:t>     </a:t>
            </a:r>
            <a:r>
              <a:rPr lang="hu-HU" sz="1600" dirty="0" err="1"/>
              <a:t>Suppose</a:t>
            </a:r>
            <a:r>
              <a:rPr lang="hu-HU" sz="1600" dirty="0"/>
              <a:t> </a:t>
            </a:r>
            <a:r>
              <a:rPr lang="hu-HU" sz="1600" dirty="0" err="1"/>
              <a:t>one</a:t>
            </a:r>
            <a:r>
              <a:rPr lang="hu-HU" sz="1600" dirty="0"/>
              <a:t> </a:t>
            </a:r>
            <a:r>
              <a:rPr lang="hu-HU" sz="1600" dirty="0" err="1"/>
              <a:t>period</a:t>
            </a:r>
            <a:r>
              <a:rPr lang="hu-HU" sz="1600" dirty="0"/>
              <a:t> </a:t>
            </a:r>
            <a:r>
              <a:rPr lang="hu-HU" sz="1600" dirty="0" err="1"/>
              <a:t>loans</a:t>
            </a:r>
            <a:r>
              <a:rPr lang="hu-HU" sz="1600" dirty="0"/>
              <a:t>, interest </a:t>
            </a:r>
            <a:r>
              <a:rPr lang="hu-HU" sz="1600" dirty="0" err="1"/>
              <a:t>rate</a:t>
            </a:r>
            <a:r>
              <a:rPr lang="hu-HU" sz="1600" dirty="0"/>
              <a:t> (r) is 5%, no </a:t>
            </a:r>
            <a:r>
              <a:rPr lang="hu-HU" sz="1600" dirty="0" err="1"/>
              <a:t>bankrupty</a:t>
            </a:r>
            <a:r>
              <a:rPr lang="hu-HU" sz="1600" dirty="0"/>
              <a:t> and </a:t>
            </a:r>
            <a:r>
              <a:rPr lang="hu-HU" sz="1600" dirty="0" err="1"/>
              <a:t>banks</a:t>
            </a:r>
            <a:r>
              <a:rPr lang="hu-HU" sz="1600" dirty="0"/>
              <a:t> </a:t>
            </a:r>
            <a:r>
              <a:rPr lang="hu-HU" sz="1600" dirty="0" err="1"/>
              <a:t>spend</a:t>
            </a:r>
            <a:r>
              <a:rPr lang="hu-HU" sz="1600" dirty="0"/>
              <a:t> </a:t>
            </a:r>
            <a:r>
              <a:rPr lang="hu-HU" sz="1600" dirty="0" err="1"/>
              <a:t>always</a:t>
            </a:r>
            <a:r>
              <a:rPr lang="hu-HU" sz="1600" dirty="0"/>
              <a:t> 40%  (d=0,4) of </a:t>
            </a:r>
            <a:r>
              <a:rPr lang="hu-HU" sz="1600" dirty="0" err="1"/>
              <a:t>their</a:t>
            </a:r>
            <a:r>
              <a:rPr lang="hu-HU" sz="1600" dirty="0"/>
              <a:t> profits.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1510" grpId="0"/>
      <p:bldP spid="21511" grpId="0"/>
      <p:bldP spid="215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9">
            <a:extLst>
              <a:ext uri="{FF2B5EF4-FFF2-40B4-BE49-F238E27FC236}">
                <a16:creationId xmlns:a16="http://schemas.microsoft.com/office/drawing/2014/main" id="{13D7560D-501C-8F46-F97C-C73F31670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8" y="2343150"/>
            <a:ext cx="7910512" cy="147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/>
              <a:t>Replaced: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800"/>
              <a:t>	         qM</a:t>
            </a:r>
            <a:r>
              <a:rPr lang="hu-HU" altLang="hu-HU" sz="1800" baseline="-25000"/>
              <a:t>t-1</a:t>
            </a:r>
            <a:r>
              <a:rPr lang="hu-HU" altLang="hu-HU" sz="1800"/>
              <a:t>=(q-</a:t>
            </a:r>
            <a:r>
              <a:rPr lang="hu-HU" altLang="hu-HU" sz="1800">
                <a:solidFill>
                  <a:srgbClr val="C00000"/>
                </a:solidFill>
              </a:rPr>
              <a:t>(1-d)r</a:t>
            </a:r>
            <a:r>
              <a:rPr lang="hu-HU" altLang="hu-HU" sz="1800"/>
              <a:t>)L</a:t>
            </a:r>
            <a:r>
              <a:rPr lang="hu-HU" altLang="hu-HU" sz="1800" baseline="-25000"/>
              <a:t>t-1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800"/>
              <a:t>rearranged:</a:t>
            </a:r>
          </a:p>
          <a:p>
            <a:pPr>
              <a:spcBef>
                <a:spcPct val="0"/>
              </a:spcBef>
              <a:buFontTx/>
              <a:buNone/>
            </a:pPr>
            <a:endParaRPr lang="hu-HU" altLang="hu-HU" sz="1800"/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800"/>
              <a:t>	L</a:t>
            </a:r>
            <a:r>
              <a:rPr lang="hu-HU" altLang="hu-HU" sz="1800" baseline="-25000"/>
              <a:t>t-1</a:t>
            </a:r>
            <a:r>
              <a:rPr lang="hu-HU" altLang="hu-HU" sz="1800"/>
              <a:t>/M</a:t>
            </a:r>
            <a:r>
              <a:rPr lang="hu-HU" altLang="hu-HU" sz="1800" baseline="-25000"/>
              <a:t>t-1</a:t>
            </a:r>
            <a:r>
              <a:rPr lang="hu-HU" altLang="hu-HU" sz="1800"/>
              <a:t>=q/(q-</a:t>
            </a:r>
            <a:r>
              <a:rPr lang="hu-HU" altLang="hu-HU" sz="1800">
                <a:solidFill>
                  <a:srgbClr val="C00000"/>
                </a:solidFill>
              </a:rPr>
              <a:t>(1-d)r</a:t>
            </a:r>
            <a:r>
              <a:rPr lang="hu-HU" altLang="hu-HU" sz="1800"/>
              <a:t>)=0,04/(0,04-0,03)=4.</a:t>
            </a:r>
          </a:p>
        </p:txBody>
      </p:sp>
      <p:graphicFrame>
        <p:nvGraphicFramePr>
          <p:cNvPr id="8" name="Objektum 7">
            <a:extLst>
              <a:ext uri="{FF2B5EF4-FFF2-40B4-BE49-F238E27FC236}">
                <a16:creationId xmlns:a16="http://schemas.microsoft.com/office/drawing/2014/main" id="{2DF483D4-06F3-717A-435E-544BF5F254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28200" y="1019175"/>
          <a:ext cx="86042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95085" imgH="431613" progId="Equation.DSMT4">
                  <p:embed/>
                </p:oleObj>
              </mc:Choice>
              <mc:Fallback>
                <p:oleObj name="Equation" r:id="rId2" imgW="495085" imgH="431613" progId="Equation.DSMT4">
                  <p:embed/>
                  <p:pic>
                    <p:nvPicPr>
                      <p:cNvPr id="0" name="Objektum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8200" y="1019175"/>
                        <a:ext cx="860425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zövegdoboz 8">
            <a:extLst>
              <a:ext uri="{FF2B5EF4-FFF2-40B4-BE49-F238E27FC236}">
                <a16:creationId xmlns:a16="http://schemas.microsoft.com/office/drawing/2014/main" id="{A20E43A8-7374-4292-3209-439AACEF1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1219200"/>
            <a:ext cx="27384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/>
              <a:t>We must determine this:</a:t>
            </a: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F926CCDE-168E-0045-274A-19D6A27F6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3" y="1739900"/>
            <a:ext cx="40814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/>
              <a:t>SB</a:t>
            </a:r>
            <a:r>
              <a:rPr lang="hu-HU" altLang="hu-HU" sz="1800" baseline="-25000"/>
              <a:t>t</a:t>
            </a:r>
            <a:r>
              <a:rPr lang="hu-HU" altLang="hu-HU" sz="1800"/>
              <a:t>=(1-d)rL</a:t>
            </a:r>
            <a:r>
              <a:rPr lang="hu-HU" altLang="hu-HU" sz="1800" baseline="-25000"/>
              <a:t>t-1</a:t>
            </a:r>
            <a:r>
              <a:rPr lang="hu-HU" altLang="hu-HU" sz="1800"/>
              <a:t> (from previous exercise)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2CE0521C-D402-FBB6-9306-65A086A42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3725" y="1133475"/>
            <a:ext cx="1079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/>
              <a:t>same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882299CD-20E2-AF1C-84A7-750226A26F0B}"/>
              </a:ext>
            </a:extLst>
          </p:cNvPr>
          <p:cNvSpPr txBox="1"/>
          <p:nvPr/>
        </p:nvSpPr>
        <p:spPr>
          <a:xfrm>
            <a:off x="550863" y="3940175"/>
            <a:ext cx="11449050" cy="13223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 startAt="3"/>
              <a:defRPr/>
            </a:pPr>
            <a:r>
              <a:rPr lang="en-US" sz="1600" dirty="0"/>
              <a:t>If banks retain all their earnings (d=0), then how the interest rate will change if the economy remains on the above determined proportional stationary state growth path?</a:t>
            </a:r>
          </a:p>
          <a:p>
            <a:pPr marL="342900" indent="-342900">
              <a:buFont typeface="+mj-lt"/>
              <a:buAutoNum type="arabicPeriod" startAt="3"/>
              <a:defRPr/>
            </a:pPr>
            <a:endParaRPr lang="en-US" sz="1600" dirty="0"/>
          </a:p>
          <a:p>
            <a:pPr>
              <a:defRPr/>
            </a:pPr>
            <a:endParaRPr lang="hu-HU" sz="1600" dirty="0"/>
          </a:p>
          <a:p>
            <a:pPr algn="ctr">
              <a:defRPr/>
            </a:pPr>
            <a:r>
              <a:rPr lang="hu-HU" altLang="hu-HU" sz="1600" dirty="0"/>
              <a:t>      </a:t>
            </a:r>
            <a:r>
              <a:rPr lang="hu-HU" altLang="hu-HU" sz="1600" dirty="0" err="1"/>
              <a:t>from</a:t>
            </a:r>
            <a:r>
              <a:rPr lang="hu-HU" altLang="hu-HU" sz="1600" dirty="0"/>
              <a:t> 0,04/(0,04-r) =4,  </a:t>
            </a:r>
            <a:r>
              <a:rPr lang="hu-HU" altLang="hu-HU" sz="1600" dirty="0" err="1"/>
              <a:t>we</a:t>
            </a:r>
            <a:r>
              <a:rPr lang="hu-HU" altLang="hu-HU" sz="1600" dirty="0"/>
              <a:t> </a:t>
            </a:r>
            <a:r>
              <a:rPr lang="hu-HU" altLang="hu-HU" sz="1600" dirty="0" err="1"/>
              <a:t>get</a:t>
            </a:r>
            <a:r>
              <a:rPr lang="hu-HU" altLang="hu-HU" sz="1600" dirty="0"/>
              <a:t>:  r=3%.</a:t>
            </a:r>
            <a:endParaRPr lang="hu-HU" sz="1600" dirty="0"/>
          </a:p>
        </p:txBody>
      </p:sp>
      <p:sp>
        <p:nvSpPr>
          <p:cNvPr id="17416" name="Dia számának helye 1">
            <a:extLst>
              <a:ext uri="{FF2B5EF4-FFF2-40B4-BE49-F238E27FC236}">
                <a16:creationId xmlns:a16="http://schemas.microsoft.com/office/drawing/2014/main" id="{C9843BBA-CEEB-5A82-ECBE-26F8D56F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EFAD6A-0BE3-44F9-B34E-8B37D3D900F2}" type="slidenum">
              <a:rPr lang="hu-HU" altLang="hu-HU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hu-HU" altLang="hu-HU" sz="1400"/>
          </a:p>
        </p:txBody>
      </p:sp>
      <p:sp>
        <p:nvSpPr>
          <p:cNvPr id="12" name="Freeform 33">
            <a:extLst>
              <a:ext uri="{FF2B5EF4-FFF2-40B4-BE49-F238E27FC236}">
                <a16:creationId xmlns:a16="http://schemas.microsoft.com/office/drawing/2014/main" id="{147993DB-CC0A-72D6-3F73-C2DA19404EE9}"/>
              </a:ext>
            </a:extLst>
          </p:cNvPr>
          <p:cNvSpPr>
            <a:spLocks/>
          </p:cNvSpPr>
          <p:nvPr/>
        </p:nvSpPr>
        <p:spPr bwMode="auto">
          <a:xfrm rot="5400000">
            <a:off x="5491163" y="-395288"/>
            <a:ext cx="666750" cy="2390775"/>
          </a:xfrm>
          <a:custGeom>
            <a:avLst/>
            <a:gdLst>
              <a:gd name="T0" fmla="*/ 0 w 438"/>
              <a:gd name="T1" fmla="*/ 2147483646 h 581"/>
              <a:gd name="T2" fmla="*/ 2147483646 w 438"/>
              <a:gd name="T3" fmla="*/ 2147483646 h 581"/>
              <a:gd name="T4" fmla="*/ 2147483646 w 438"/>
              <a:gd name="T5" fmla="*/ 2147483646 h 581"/>
              <a:gd name="T6" fmla="*/ 2147483646 w 438"/>
              <a:gd name="T7" fmla="*/ 2147483646 h 581"/>
              <a:gd name="T8" fmla="*/ 2147483646 w 438"/>
              <a:gd name="T9" fmla="*/ 2147483646 h 581"/>
              <a:gd name="T10" fmla="*/ 2147483646 w 438"/>
              <a:gd name="T11" fmla="*/ 2147483646 h 581"/>
              <a:gd name="T12" fmla="*/ 2147483646 w 438"/>
              <a:gd name="T13" fmla="*/ 2147483646 h 581"/>
              <a:gd name="T14" fmla="*/ 2147483646 w 438"/>
              <a:gd name="T15" fmla="*/ 2147483646 h 581"/>
              <a:gd name="T16" fmla="*/ 2147483646 w 438"/>
              <a:gd name="T17" fmla="*/ 2147483646 h 581"/>
              <a:gd name="T18" fmla="*/ 2147483646 w 438"/>
              <a:gd name="T19" fmla="*/ 2147483646 h 581"/>
              <a:gd name="T20" fmla="*/ 2147483646 w 438"/>
              <a:gd name="T21" fmla="*/ 2147483646 h 581"/>
              <a:gd name="T22" fmla="*/ 2147483646 w 438"/>
              <a:gd name="T23" fmla="*/ 2147483646 h 581"/>
              <a:gd name="T24" fmla="*/ 2147483646 w 438"/>
              <a:gd name="T25" fmla="*/ 2147483646 h 581"/>
              <a:gd name="T26" fmla="*/ 2147483646 w 438"/>
              <a:gd name="T27" fmla="*/ 2147483646 h 581"/>
              <a:gd name="T28" fmla="*/ 2147483646 w 438"/>
              <a:gd name="T29" fmla="*/ 2147483646 h 581"/>
              <a:gd name="T30" fmla="*/ 2147483646 w 438"/>
              <a:gd name="T31" fmla="*/ 2147483646 h 581"/>
              <a:gd name="T32" fmla="*/ 2147483646 w 438"/>
              <a:gd name="T33" fmla="*/ 2147483646 h 581"/>
              <a:gd name="T34" fmla="*/ 2147483646 w 438"/>
              <a:gd name="T35" fmla="*/ 2147483646 h 581"/>
              <a:gd name="T36" fmla="*/ 2147483646 w 438"/>
              <a:gd name="T37" fmla="*/ 2147483646 h 581"/>
              <a:gd name="T38" fmla="*/ 2147483646 w 438"/>
              <a:gd name="T39" fmla="*/ 0 h 581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438"/>
              <a:gd name="T61" fmla="*/ 0 h 581"/>
              <a:gd name="T62" fmla="*/ 438 w 438"/>
              <a:gd name="T63" fmla="*/ 581 h 581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438" h="581">
                <a:moveTo>
                  <a:pt x="0" y="16"/>
                </a:moveTo>
                <a:cubicBezTo>
                  <a:pt x="62" y="18"/>
                  <a:pt x="123" y="18"/>
                  <a:pt x="185" y="22"/>
                </a:cubicBezTo>
                <a:cubicBezTo>
                  <a:pt x="214" y="24"/>
                  <a:pt x="238" y="41"/>
                  <a:pt x="269" y="44"/>
                </a:cubicBezTo>
                <a:cubicBezTo>
                  <a:pt x="310" y="59"/>
                  <a:pt x="295" y="92"/>
                  <a:pt x="325" y="111"/>
                </a:cubicBezTo>
                <a:cubicBezTo>
                  <a:pt x="335" y="117"/>
                  <a:pt x="358" y="123"/>
                  <a:pt x="358" y="123"/>
                </a:cubicBezTo>
                <a:cubicBezTo>
                  <a:pt x="362" y="128"/>
                  <a:pt x="367" y="133"/>
                  <a:pt x="369" y="139"/>
                </a:cubicBezTo>
                <a:cubicBezTo>
                  <a:pt x="373" y="156"/>
                  <a:pt x="367" y="175"/>
                  <a:pt x="375" y="190"/>
                </a:cubicBezTo>
                <a:cubicBezTo>
                  <a:pt x="384" y="206"/>
                  <a:pt x="406" y="210"/>
                  <a:pt x="420" y="223"/>
                </a:cubicBezTo>
                <a:cubicBezTo>
                  <a:pt x="436" y="277"/>
                  <a:pt x="438" y="355"/>
                  <a:pt x="414" y="408"/>
                </a:cubicBezTo>
                <a:cubicBezTo>
                  <a:pt x="411" y="415"/>
                  <a:pt x="402" y="418"/>
                  <a:pt x="397" y="425"/>
                </a:cubicBezTo>
                <a:cubicBezTo>
                  <a:pt x="389" y="436"/>
                  <a:pt x="376" y="478"/>
                  <a:pt x="364" y="481"/>
                </a:cubicBezTo>
                <a:cubicBezTo>
                  <a:pt x="341" y="488"/>
                  <a:pt x="353" y="484"/>
                  <a:pt x="330" y="492"/>
                </a:cubicBezTo>
                <a:cubicBezTo>
                  <a:pt x="304" y="516"/>
                  <a:pt x="268" y="571"/>
                  <a:pt x="235" y="581"/>
                </a:cubicBezTo>
                <a:cubicBezTo>
                  <a:pt x="209" y="579"/>
                  <a:pt x="183" y="581"/>
                  <a:pt x="157" y="576"/>
                </a:cubicBezTo>
                <a:cubicBezTo>
                  <a:pt x="150" y="575"/>
                  <a:pt x="103" y="523"/>
                  <a:pt x="90" y="514"/>
                </a:cubicBezTo>
                <a:cubicBezTo>
                  <a:pt x="80" y="485"/>
                  <a:pt x="62" y="457"/>
                  <a:pt x="39" y="436"/>
                </a:cubicBezTo>
                <a:cubicBezTo>
                  <a:pt x="35" y="399"/>
                  <a:pt x="32" y="384"/>
                  <a:pt x="23" y="352"/>
                </a:cubicBezTo>
                <a:cubicBezTo>
                  <a:pt x="19" y="298"/>
                  <a:pt x="5" y="244"/>
                  <a:pt x="11" y="190"/>
                </a:cubicBezTo>
                <a:cubicBezTo>
                  <a:pt x="17" y="141"/>
                  <a:pt x="23" y="93"/>
                  <a:pt x="23" y="44"/>
                </a:cubicBezTo>
                <a:lnTo>
                  <a:pt x="89" y="0"/>
                </a:lnTo>
              </a:path>
            </a:pathLst>
          </a:custGeom>
          <a:solidFill>
            <a:srgbClr val="FF00FF">
              <a:alpha val="32156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6" name="Freeform 33">
            <a:extLst>
              <a:ext uri="{FF2B5EF4-FFF2-40B4-BE49-F238E27FC236}">
                <a16:creationId xmlns:a16="http://schemas.microsoft.com/office/drawing/2014/main" id="{99B326E3-221F-5EAD-97F5-BB1672EC1DE9}"/>
              </a:ext>
            </a:extLst>
          </p:cNvPr>
          <p:cNvSpPr>
            <a:spLocks/>
          </p:cNvSpPr>
          <p:nvPr/>
        </p:nvSpPr>
        <p:spPr bwMode="auto">
          <a:xfrm rot="5400000">
            <a:off x="9506744" y="964406"/>
            <a:ext cx="666750" cy="865188"/>
          </a:xfrm>
          <a:custGeom>
            <a:avLst/>
            <a:gdLst>
              <a:gd name="T0" fmla="*/ 0 w 438"/>
              <a:gd name="T1" fmla="*/ 2147483646 h 581"/>
              <a:gd name="T2" fmla="*/ 2147483646 w 438"/>
              <a:gd name="T3" fmla="*/ 2147483646 h 581"/>
              <a:gd name="T4" fmla="*/ 2147483646 w 438"/>
              <a:gd name="T5" fmla="*/ 2147483646 h 581"/>
              <a:gd name="T6" fmla="*/ 2147483646 w 438"/>
              <a:gd name="T7" fmla="*/ 2147483646 h 581"/>
              <a:gd name="T8" fmla="*/ 2147483646 w 438"/>
              <a:gd name="T9" fmla="*/ 2147483646 h 581"/>
              <a:gd name="T10" fmla="*/ 2147483646 w 438"/>
              <a:gd name="T11" fmla="*/ 2147483646 h 581"/>
              <a:gd name="T12" fmla="*/ 2147483646 w 438"/>
              <a:gd name="T13" fmla="*/ 2147483646 h 581"/>
              <a:gd name="T14" fmla="*/ 2147483646 w 438"/>
              <a:gd name="T15" fmla="*/ 2147483646 h 581"/>
              <a:gd name="T16" fmla="*/ 2147483646 w 438"/>
              <a:gd name="T17" fmla="*/ 2147483646 h 581"/>
              <a:gd name="T18" fmla="*/ 2147483646 w 438"/>
              <a:gd name="T19" fmla="*/ 2147483646 h 581"/>
              <a:gd name="T20" fmla="*/ 2147483646 w 438"/>
              <a:gd name="T21" fmla="*/ 2147483646 h 581"/>
              <a:gd name="T22" fmla="*/ 2147483646 w 438"/>
              <a:gd name="T23" fmla="*/ 2147483646 h 581"/>
              <a:gd name="T24" fmla="*/ 2147483646 w 438"/>
              <a:gd name="T25" fmla="*/ 2147483646 h 581"/>
              <a:gd name="T26" fmla="*/ 2147483646 w 438"/>
              <a:gd name="T27" fmla="*/ 2147483646 h 581"/>
              <a:gd name="T28" fmla="*/ 2147483646 w 438"/>
              <a:gd name="T29" fmla="*/ 2147483646 h 581"/>
              <a:gd name="T30" fmla="*/ 2147483646 w 438"/>
              <a:gd name="T31" fmla="*/ 2147483646 h 581"/>
              <a:gd name="T32" fmla="*/ 2147483646 w 438"/>
              <a:gd name="T33" fmla="*/ 2147483646 h 581"/>
              <a:gd name="T34" fmla="*/ 2147483646 w 438"/>
              <a:gd name="T35" fmla="*/ 2147483646 h 581"/>
              <a:gd name="T36" fmla="*/ 2147483646 w 438"/>
              <a:gd name="T37" fmla="*/ 2147483646 h 581"/>
              <a:gd name="T38" fmla="*/ 2147483646 w 438"/>
              <a:gd name="T39" fmla="*/ 0 h 581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438"/>
              <a:gd name="T61" fmla="*/ 0 h 581"/>
              <a:gd name="T62" fmla="*/ 438 w 438"/>
              <a:gd name="T63" fmla="*/ 581 h 581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438" h="581">
                <a:moveTo>
                  <a:pt x="0" y="16"/>
                </a:moveTo>
                <a:cubicBezTo>
                  <a:pt x="62" y="18"/>
                  <a:pt x="123" y="18"/>
                  <a:pt x="185" y="22"/>
                </a:cubicBezTo>
                <a:cubicBezTo>
                  <a:pt x="214" y="24"/>
                  <a:pt x="238" y="41"/>
                  <a:pt x="269" y="44"/>
                </a:cubicBezTo>
                <a:cubicBezTo>
                  <a:pt x="310" y="59"/>
                  <a:pt x="295" y="92"/>
                  <a:pt x="325" y="111"/>
                </a:cubicBezTo>
                <a:cubicBezTo>
                  <a:pt x="335" y="117"/>
                  <a:pt x="358" y="123"/>
                  <a:pt x="358" y="123"/>
                </a:cubicBezTo>
                <a:cubicBezTo>
                  <a:pt x="362" y="128"/>
                  <a:pt x="367" y="133"/>
                  <a:pt x="369" y="139"/>
                </a:cubicBezTo>
                <a:cubicBezTo>
                  <a:pt x="373" y="156"/>
                  <a:pt x="367" y="175"/>
                  <a:pt x="375" y="190"/>
                </a:cubicBezTo>
                <a:cubicBezTo>
                  <a:pt x="384" y="206"/>
                  <a:pt x="406" y="210"/>
                  <a:pt x="420" y="223"/>
                </a:cubicBezTo>
                <a:cubicBezTo>
                  <a:pt x="436" y="277"/>
                  <a:pt x="438" y="355"/>
                  <a:pt x="414" y="408"/>
                </a:cubicBezTo>
                <a:cubicBezTo>
                  <a:pt x="411" y="415"/>
                  <a:pt x="402" y="418"/>
                  <a:pt x="397" y="425"/>
                </a:cubicBezTo>
                <a:cubicBezTo>
                  <a:pt x="389" y="436"/>
                  <a:pt x="376" y="478"/>
                  <a:pt x="364" y="481"/>
                </a:cubicBezTo>
                <a:cubicBezTo>
                  <a:pt x="341" y="488"/>
                  <a:pt x="353" y="484"/>
                  <a:pt x="330" y="492"/>
                </a:cubicBezTo>
                <a:cubicBezTo>
                  <a:pt x="304" y="516"/>
                  <a:pt x="268" y="571"/>
                  <a:pt x="235" y="581"/>
                </a:cubicBezTo>
                <a:cubicBezTo>
                  <a:pt x="209" y="579"/>
                  <a:pt x="183" y="581"/>
                  <a:pt x="157" y="576"/>
                </a:cubicBezTo>
                <a:cubicBezTo>
                  <a:pt x="150" y="575"/>
                  <a:pt x="103" y="523"/>
                  <a:pt x="90" y="514"/>
                </a:cubicBezTo>
                <a:cubicBezTo>
                  <a:pt x="80" y="485"/>
                  <a:pt x="62" y="457"/>
                  <a:pt x="39" y="436"/>
                </a:cubicBezTo>
                <a:cubicBezTo>
                  <a:pt x="35" y="399"/>
                  <a:pt x="32" y="384"/>
                  <a:pt x="23" y="352"/>
                </a:cubicBezTo>
                <a:cubicBezTo>
                  <a:pt x="19" y="298"/>
                  <a:pt x="5" y="244"/>
                  <a:pt x="11" y="190"/>
                </a:cubicBezTo>
                <a:cubicBezTo>
                  <a:pt x="17" y="141"/>
                  <a:pt x="23" y="93"/>
                  <a:pt x="23" y="44"/>
                </a:cubicBezTo>
                <a:lnTo>
                  <a:pt x="89" y="0"/>
                </a:lnTo>
              </a:path>
            </a:pathLst>
          </a:custGeom>
          <a:solidFill>
            <a:srgbClr val="FF00FF">
              <a:alpha val="32156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7" name="Text Box 6">
            <a:extLst>
              <a:ext uri="{FF2B5EF4-FFF2-40B4-BE49-F238E27FC236}">
                <a16:creationId xmlns:a16="http://schemas.microsoft.com/office/drawing/2014/main" id="{7C13B13B-2B89-6351-2BBF-9444ABF9D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1362075"/>
            <a:ext cx="1712912" cy="33813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l-GR" altLang="hu-HU" sz="1600" b="1">
                <a:solidFill>
                  <a:srgbClr val="FF0000"/>
                </a:solidFill>
              </a:rPr>
              <a:t>Δ</a:t>
            </a:r>
            <a:r>
              <a:rPr lang="hu-HU" altLang="hu-HU" sz="1600" b="1">
                <a:solidFill>
                  <a:srgbClr val="FF0000"/>
                </a:solidFill>
              </a:rPr>
              <a:t>M</a:t>
            </a:r>
            <a:r>
              <a:rPr lang="hu-HU" altLang="hu-HU" sz="1600" b="1" baseline="-25000">
                <a:solidFill>
                  <a:srgbClr val="FF0000"/>
                </a:solidFill>
              </a:rPr>
              <a:t>t</a:t>
            </a:r>
            <a:r>
              <a:rPr lang="hu-HU" altLang="hu-HU" sz="1600" b="1">
                <a:solidFill>
                  <a:srgbClr val="FF0000"/>
                </a:solidFill>
              </a:rPr>
              <a:t>=</a:t>
            </a:r>
            <a:r>
              <a:rPr lang="el-GR" altLang="hu-HU" sz="1600" b="1">
                <a:solidFill>
                  <a:srgbClr val="FF0000"/>
                </a:solidFill>
              </a:rPr>
              <a:t> Δ</a:t>
            </a:r>
            <a:r>
              <a:rPr lang="hu-HU" altLang="hu-HU" sz="1600" b="1">
                <a:solidFill>
                  <a:srgbClr val="FF0000"/>
                </a:solidFill>
              </a:rPr>
              <a:t>L</a:t>
            </a:r>
            <a:r>
              <a:rPr lang="hu-HU" altLang="hu-HU" sz="1600" b="1" baseline="-25000">
                <a:solidFill>
                  <a:srgbClr val="FF0000"/>
                </a:solidFill>
              </a:rPr>
              <a:t>t</a:t>
            </a:r>
            <a:r>
              <a:rPr lang="hu-HU" altLang="hu-HU" sz="1600" b="1">
                <a:solidFill>
                  <a:srgbClr val="FF0000"/>
                </a:solidFill>
              </a:rPr>
              <a:t>– SB</a:t>
            </a:r>
            <a:r>
              <a:rPr lang="hu-HU" altLang="hu-HU" sz="1600" b="1" baseline="-2500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8477E971-5646-E439-5E60-A9A679493CCC}"/>
              </a:ext>
            </a:extLst>
          </p:cNvPr>
          <p:cNvSpPr txBox="1"/>
          <p:nvPr/>
        </p:nvSpPr>
        <p:spPr>
          <a:xfrm>
            <a:off x="249238" y="11113"/>
            <a:ext cx="11750675" cy="11382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endParaRPr lang="hu-HU" sz="1200" dirty="0"/>
          </a:p>
          <a:p>
            <a:pPr>
              <a:defRPr/>
            </a:pPr>
            <a:r>
              <a:rPr lang="hu-HU" sz="1600" b="1" dirty="0" err="1"/>
              <a:t>Exercise</a:t>
            </a:r>
            <a:r>
              <a:rPr lang="hu-HU" sz="1600" b="1" dirty="0"/>
              <a:t>: </a:t>
            </a:r>
            <a:r>
              <a:rPr lang="hu-HU" sz="1600" b="1" dirty="0" err="1"/>
              <a:t>functioning</a:t>
            </a:r>
            <a:r>
              <a:rPr lang="hu-HU" sz="1600" b="1" dirty="0"/>
              <a:t> of </a:t>
            </a:r>
            <a:r>
              <a:rPr lang="hu-HU" sz="1600" b="1" dirty="0" err="1"/>
              <a:t>the</a:t>
            </a:r>
            <a:r>
              <a:rPr lang="hu-HU" sz="1600" b="1" dirty="0"/>
              <a:t> modern banking </a:t>
            </a:r>
            <a:r>
              <a:rPr lang="hu-HU" sz="1600" b="1" dirty="0" err="1"/>
              <a:t>system</a:t>
            </a:r>
            <a:r>
              <a:rPr lang="hu-HU" sz="1600" b="1" dirty="0"/>
              <a:t> (</a:t>
            </a:r>
            <a:r>
              <a:rPr lang="hu-HU" sz="1600" b="1" dirty="0" err="1"/>
              <a:t>Rosier</a:t>
            </a:r>
            <a:r>
              <a:rPr lang="hu-HU" sz="1600" b="1" dirty="0"/>
              <a:t> </a:t>
            </a:r>
            <a:r>
              <a:rPr lang="hu-HU" sz="1600" b="1" dirty="0" err="1"/>
              <a:t>model</a:t>
            </a:r>
            <a:r>
              <a:rPr lang="hu-HU" sz="1600" b="1" dirty="0"/>
              <a:t>)</a:t>
            </a:r>
          </a:p>
          <a:p>
            <a:pPr>
              <a:defRPr/>
            </a:pPr>
            <a:endParaRPr lang="hu-HU" sz="800" dirty="0"/>
          </a:p>
          <a:p>
            <a:pPr marL="342900" indent="-342900">
              <a:buFont typeface="+mj-lt"/>
              <a:buAutoNum type="arabicPeriod" startAt="2"/>
              <a:defRPr/>
            </a:pPr>
            <a:r>
              <a:rPr lang="hu-HU" sz="1600" dirty="0" err="1"/>
              <a:t>If</a:t>
            </a:r>
            <a:r>
              <a:rPr lang="hu-HU" sz="1600" dirty="0"/>
              <a:t> </a:t>
            </a:r>
            <a:r>
              <a:rPr lang="hu-HU" sz="1600" dirty="0" err="1"/>
              <a:t>the</a:t>
            </a:r>
            <a:r>
              <a:rPr lang="hu-HU" sz="1600" dirty="0"/>
              <a:t> </a:t>
            </a:r>
            <a:r>
              <a:rPr lang="hu-HU" sz="1600" dirty="0" err="1"/>
              <a:t>growth</a:t>
            </a:r>
            <a:r>
              <a:rPr lang="hu-HU" sz="1600" dirty="0"/>
              <a:t> </a:t>
            </a:r>
            <a:r>
              <a:rPr lang="hu-HU" sz="1600" dirty="0" err="1"/>
              <a:t>rate</a:t>
            </a:r>
            <a:r>
              <a:rPr lang="hu-HU" sz="1600" dirty="0"/>
              <a:t> is q=4%, </a:t>
            </a:r>
            <a:r>
              <a:rPr lang="hu-HU" sz="1600" dirty="0" err="1"/>
              <a:t>then</a:t>
            </a:r>
            <a:r>
              <a:rPr lang="hu-HU" sz="1600" dirty="0"/>
              <a:t> </a:t>
            </a:r>
            <a:r>
              <a:rPr lang="hu-HU" sz="1600" dirty="0" err="1"/>
              <a:t>what</a:t>
            </a:r>
            <a:r>
              <a:rPr lang="hu-HU" sz="1600" dirty="0"/>
              <a:t> is </a:t>
            </a:r>
            <a:r>
              <a:rPr lang="hu-HU" sz="1600" dirty="0" err="1"/>
              <a:t>the</a:t>
            </a:r>
            <a:r>
              <a:rPr lang="hu-HU" sz="1600" dirty="0"/>
              <a:t> </a:t>
            </a:r>
            <a:r>
              <a:rPr lang="hu-HU" sz="1600" dirty="0" err="1"/>
              <a:t>loans</a:t>
            </a:r>
            <a:r>
              <a:rPr lang="hu-HU" sz="1600" dirty="0"/>
              <a:t> </a:t>
            </a:r>
            <a:r>
              <a:rPr lang="hu-HU" sz="1600" dirty="0" err="1"/>
              <a:t>to</a:t>
            </a:r>
            <a:r>
              <a:rPr lang="hu-HU" sz="1600" dirty="0"/>
              <a:t> </a:t>
            </a:r>
            <a:r>
              <a:rPr lang="hu-HU" sz="1600" dirty="0" err="1"/>
              <a:t>money</a:t>
            </a:r>
            <a:r>
              <a:rPr lang="hu-HU" sz="1600" dirty="0"/>
              <a:t> </a:t>
            </a:r>
            <a:r>
              <a:rPr lang="hu-HU" sz="1600" dirty="0" err="1"/>
              <a:t>stock</a:t>
            </a:r>
            <a:r>
              <a:rPr lang="hu-HU" sz="1600" dirty="0"/>
              <a:t> ratio in </a:t>
            </a:r>
            <a:r>
              <a:rPr lang="hu-HU" sz="1600" dirty="0" err="1"/>
              <a:t>the</a:t>
            </a:r>
            <a:r>
              <a:rPr lang="hu-HU" sz="1600" dirty="0"/>
              <a:t> </a:t>
            </a:r>
            <a:r>
              <a:rPr lang="hu-HU" sz="1600" dirty="0" err="1"/>
              <a:t>previous</a:t>
            </a:r>
            <a:r>
              <a:rPr lang="hu-HU" sz="1600" dirty="0"/>
              <a:t> </a:t>
            </a:r>
            <a:r>
              <a:rPr lang="hu-HU" sz="1600" dirty="0" err="1"/>
              <a:t>exercice</a:t>
            </a:r>
            <a:r>
              <a:rPr lang="hu-HU" sz="1600" dirty="0"/>
              <a:t> in </a:t>
            </a:r>
            <a:r>
              <a:rPr lang="hu-HU" sz="1600" dirty="0" err="1"/>
              <a:t>the</a:t>
            </a:r>
            <a:r>
              <a:rPr lang="hu-HU" sz="1600" dirty="0"/>
              <a:t> </a:t>
            </a:r>
            <a:r>
              <a:rPr lang="hu-HU" sz="1600" dirty="0" err="1"/>
              <a:t>proportional</a:t>
            </a:r>
            <a:r>
              <a:rPr lang="hu-HU" sz="1600" dirty="0"/>
              <a:t> </a:t>
            </a:r>
            <a:r>
              <a:rPr lang="hu-HU" sz="1600" dirty="0" err="1"/>
              <a:t>stationary</a:t>
            </a:r>
            <a:r>
              <a:rPr lang="hu-HU" sz="1600" dirty="0"/>
              <a:t> </a:t>
            </a:r>
            <a:r>
              <a:rPr lang="hu-HU" sz="1600" dirty="0" err="1"/>
              <a:t>state</a:t>
            </a:r>
            <a:r>
              <a:rPr lang="hu-HU" sz="1600" dirty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7" grpId="0" animBg="1"/>
    </p:bldLst>
  </p:timing>
</p:sld>
</file>

<file path=ppt/theme/theme1.xml><?xml version="1.0" encoding="utf-8"?>
<a:theme xmlns:a="http://schemas.openxmlformats.org/drawingml/2006/main" name="Alapértelmezett terv">
  <a:themeElements>
    <a:clrScheme name="Alapértelmezett ter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lapértelmezett ter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Alapértelmezett terv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Alapértelmezett terv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Alapértelmezett terv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Alapértelmezett terv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Alapértelmezett terv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Alapértelmezett terv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7856</TotalTime>
  <Words>1002</Words>
  <Application>Microsoft Office PowerPoint</Application>
  <PresentationFormat>Szélesvásznú</PresentationFormat>
  <Paragraphs>108</Paragraphs>
  <Slides>7</Slides>
  <Notes>1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Arial</vt:lpstr>
      <vt:lpstr>Calibri</vt:lpstr>
      <vt:lpstr>Times New Roman</vt:lpstr>
      <vt:lpstr>Alapértelmezett terv</vt:lpstr>
      <vt:lpstr>Equation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>HM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KÖZGAZDASÁGTAN</dc:title>
  <dc:creator>gilanyi.zsolt</dc:creator>
  <cp:lastModifiedBy>Dr. Gilányi Zsolt</cp:lastModifiedBy>
  <cp:revision>612</cp:revision>
  <dcterms:created xsi:type="dcterms:W3CDTF">2010-08-23T07:01:59Z</dcterms:created>
  <dcterms:modified xsi:type="dcterms:W3CDTF">2025-05-07T12:53:37Z</dcterms:modified>
</cp:coreProperties>
</file>