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24" r:id="rId2"/>
    <p:sldId id="436" r:id="rId3"/>
    <p:sldId id="433" r:id="rId4"/>
    <p:sldId id="429" r:id="rId5"/>
    <p:sldId id="409" r:id="rId6"/>
    <p:sldId id="430" r:id="rId7"/>
    <p:sldId id="431" r:id="rId8"/>
    <p:sldId id="410" r:id="rId9"/>
    <p:sldId id="379" r:id="rId10"/>
    <p:sldId id="434" r:id="rId11"/>
  </p:sldIdLst>
  <p:sldSz cx="12192000" cy="6858000"/>
  <p:notesSz cx="6662738" cy="9926638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FFFF"/>
    <a:srgbClr val="CC0099"/>
    <a:srgbClr val="66FFCC"/>
    <a:srgbClr val="F52705"/>
    <a:srgbClr val="008080"/>
    <a:srgbClr val="000000"/>
    <a:srgbClr val="79F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02" autoAdjust="0"/>
    <p:restoredTop sz="94628" autoAdjust="0"/>
  </p:normalViewPr>
  <p:slideViewPr>
    <p:cSldViewPr>
      <p:cViewPr varScale="1">
        <p:scale>
          <a:sx n="63" d="100"/>
          <a:sy n="63" d="100"/>
        </p:scale>
        <p:origin x="500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4E8C1527-90DE-4811-4D1A-B9B18AF9FD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EB176EC-66FD-33A5-37B6-137AB315461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245E5366-45B2-0AC9-F33F-CDB11C603B8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7C36434F-582B-AFF6-EA17-B69F26091DA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1E357C8-C8C9-40F3-8881-84C0C5241165}" type="slidenum">
              <a:rPr lang="de-DE" altLang="hu-HU"/>
              <a:pPr>
                <a:defRPr/>
              </a:pPr>
              <a:t>‹#›</a:t>
            </a:fld>
            <a:endParaRPr lang="de-DE" altLang="hu-H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21B6FAD0-A8BE-BB98-C79F-DFFAFC0F43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C183091-BDA6-8572-60ED-C487564C025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E0A1614-C10E-153C-8B1A-F1C9228162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13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DD5CB477-7C40-E408-4DC3-95382C46088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29238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hu-HU" noProof="0"/>
              <a:t>Mintaszöveg szerkesztése</a:t>
            </a:r>
          </a:p>
          <a:p>
            <a:pPr lvl="1"/>
            <a:r>
              <a:rPr lang="de-DE" altLang="hu-HU" noProof="0"/>
              <a:t>Második szint</a:t>
            </a:r>
          </a:p>
          <a:p>
            <a:pPr lvl="2"/>
            <a:r>
              <a:rPr lang="de-DE" altLang="hu-HU" noProof="0"/>
              <a:t>Harmadik szint</a:t>
            </a:r>
          </a:p>
          <a:p>
            <a:pPr lvl="3"/>
            <a:r>
              <a:rPr lang="de-DE" altLang="hu-HU" noProof="0"/>
              <a:t>Negyedik szint</a:t>
            </a:r>
          </a:p>
          <a:p>
            <a:pPr lvl="4"/>
            <a:r>
              <a:rPr lang="de-DE" altLang="hu-HU" noProof="0"/>
              <a:t>Ötödik szint</a:t>
            </a:r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2C749E3D-4308-247E-7298-E1B2075510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89095" name="Rectangle 7">
            <a:extLst>
              <a:ext uri="{FF2B5EF4-FFF2-40B4-BE49-F238E27FC236}">
                <a16:creationId xmlns:a16="http://schemas.microsoft.com/office/drawing/2014/main" id="{7F747E10-32DB-E1DE-0448-62FDF21AF9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C5B25B-9B63-4C48-B1D6-7DBB889D31F5}" type="slidenum">
              <a:rPr lang="de-DE" altLang="hu-HU"/>
              <a:pPr>
                <a:defRPr/>
              </a:pPr>
              <a:t>‹#›</a:t>
            </a:fld>
            <a:endParaRPr lang="de-DE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iakép helye 1">
            <a:extLst>
              <a:ext uri="{FF2B5EF4-FFF2-40B4-BE49-F238E27FC236}">
                <a16:creationId xmlns:a16="http://schemas.microsoft.com/office/drawing/2014/main" id="{7B13CEE3-2C09-1AAC-89DA-F103A45D1F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Jegyzetek helye 2">
            <a:extLst>
              <a:ext uri="{FF2B5EF4-FFF2-40B4-BE49-F238E27FC236}">
                <a16:creationId xmlns:a16="http://schemas.microsoft.com/office/drawing/2014/main" id="{897F8B5A-ABDB-7017-55B6-E7DB631E1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9220" name="Dia számának helye 3">
            <a:extLst>
              <a:ext uri="{FF2B5EF4-FFF2-40B4-BE49-F238E27FC236}">
                <a16:creationId xmlns:a16="http://schemas.microsoft.com/office/drawing/2014/main" id="{3F250282-FCBB-DC8D-BCDF-A6D8191342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EF0F31-C2E8-4797-8C8A-7440CC99C21C}" type="slidenum">
              <a:rPr lang="de-DE" altLang="hu-HU" smtClean="0"/>
              <a:pPr/>
              <a:t>2</a:t>
            </a:fld>
            <a:endParaRPr lang="de-DE" alt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iakép helye 1">
            <a:extLst>
              <a:ext uri="{FF2B5EF4-FFF2-40B4-BE49-F238E27FC236}">
                <a16:creationId xmlns:a16="http://schemas.microsoft.com/office/drawing/2014/main" id="{9638EF0C-AD10-4085-D0D8-BA373221D0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Jegyzetek helye 2">
            <a:extLst>
              <a:ext uri="{FF2B5EF4-FFF2-40B4-BE49-F238E27FC236}">
                <a16:creationId xmlns:a16="http://schemas.microsoft.com/office/drawing/2014/main" id="{B64FDDC8-C15E-EB1C-9DD8-3105A3F6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7412" name="Dia számának helye 3">
            <a:extLst>
              <a:ext uri="{FF2B5EF4-FFF2-40B4-BE49-F238E27FC236}">
                <a16:creationId xmlns:a16="http://schemas.microsoft.com/office/drawing/2014/main" id="{FF9920AA-12D0-0802-4B55-F9D59579F6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EB670D-2504-40D3-AA58-E8E18A819EEA}" type="slidenum">
              <a:rPr lang="hu-HU" altLang="hu-HU" smtClean="0"/>
              <a:pPr/>
              <a:t>10</a:t>
            </a:fld>
            <a:endParaRPr lang="hu-HU" alt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123FF3-7943-59B6-D2B1-660882C6A2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188B96-843F-E1D1-A56E-A9458DA156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21F7E8-D1DD-2E57-A291-CB0ADE34A8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BD9407-2BE5-438A-A433-41EF97897005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3038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E23AB9-33C9-DC69-A0A5-994E56B0A3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420D42-7EAF-4333-D398-372F324B90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DEFF8E-99E2-9322-2771-1F2D850F43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6A8CF-78E9-4F07-9D34-28DD678E4D16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4299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B52037-E07C-C426-F479-BC433F3D2B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5C2770-73AB-07A0-37B8-528BCF6F8B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56520F-CA0D-3A1E-5D6F-EC4D39CE41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2FC6B-FD25-414B-BF91-5E72B180379F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1497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Cím, 1 nagy és 2 kisebb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6197600" y="3938595"/>
            <a:ext cx="53848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5BDE78B-01E8-735F-E01C-AA4C3C6BB8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890E305-2413-3F19-8F43-87BBE20269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4D30A11-BC70-76A7-1E73-DB83749825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0AE9E-AAC3-4CA1-9AEC-57F960DAE519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68586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609600" y="1600206"/>
            <a:ext cx="10972800" cy="4525963"/>
          </a:xfrm>
        </p:spPr>
        <p:txBody>
          <a:bodyPr/>
          <a:lstStyle/>
          <a:p>
            <a:pPr lvl="0"/>
            <a:endParaRPr lang="hu-HU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A72280-13F0-5FFE-E67C-9F6FB7B6F4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7F915F-A537-E561-4C22-B883F7862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6C463C-AD3F-E0C6-30E0-50AF444505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818F8-6ECF-48EA-83D3-0D2FA23AE3D4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99441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078ADA-C997-2836-5B3A-6D450EF300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8F9E7A-E31A-4B57-F5B0-423E92E18C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24286C-2B9C-ABB8-B054-178F763D96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5B255-8D9E-4C33-96E4-F7EFB47F5E43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96052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7CB0D5-3C5D-44BB-7E4A-5D44F4F892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FB5D0D-3CA7-32D5-FB29-8A664484B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F80AA2-E31D-4ABD-BC85-3D122C40DF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6B28A-E54F-497A-9E1E-582732951639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4247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C8510A-CF99-6C92-D22B-6281D9496D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D0B08E-E60B-F9F0-10DE-59B388CCAD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54D0A-D039-36EF-B347-846FDBDAA8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F82AB-FA25-47D5-88DB-4C3BAC355FBD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92949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82E6DC1-A05E-61C7-E5D8-9B9EB71602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36D34B5-EF01-569B-2801-38188A699A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5CFF560-3881-904E-CADE-5A4A871BA6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2C3B1-299F-4408-9B28-7706B5BF55EC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9712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49E4C89-BE8B-C4AC-7018-AA60713F5D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87F684E-3C16-C07A-B95D-9606BE838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112073-FBEA-0FF2-EDAD-A8D40DE46F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1792B-264F-4C0B-81BC-B09F3458D0EE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18081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C4F37EB-B284-1CBA-AE9A-2F6C96502E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F243058-11C7-19EE-8AA6-1050E0A5EC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3A9EB0-2564-4B77-3C27-1C0F86E91B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EC1DD-E7D6-44F9-8ECE-C2F9FC49E2E9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33946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51338-0A19-D4FF-4A58-AFED3FB40A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07DB45-8557-96F7-7319-04C4909C29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F1A326-6125-8254-27CA-2105B2259F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71928-2FE0-4C80-871A-80278CADAEF8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82191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82A3C-DD14-EB08-1933-4A8494C879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DF53F8-E417-D548-A557-37579060A8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EE09C-01C3-8D5B-9C4A-BA7F3AC22E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A69F1-CA0D-48FC-B8EA-EE22E52ABAB1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81428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45C2DE3-823D-749D-9F20-BDFAD1627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Mintacím szerkesztése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45462AD-53C1-EE32-788D-47EB64379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AFE8656-FEAC-AB37-82F9-A8A18BF7DB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97B55D-802A-43F7-3E7E-DC8C77D2EA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C004F6D-0B7C-7515-6DFA-8241F7D331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C8E452A-F71C-4279-9867-407BDEAE20EC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ia számának helye 1">
            <a:extLst>
              <a:ext uri="{FF2B5EF4-FFF2-40B4-BE49-F238E27FC236}">
                <a16:creationId xmlns:a16="http://schemas.microsoft.com/office/drawing/2014/main" id="{88DC98C2-1DA2-8805-1C70-D829DA05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1507A1-F08A-447B-BD5F-BEEC21BC3D13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hu-HU" altLang="hu-HU" sz="140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AA9DEF4-844A-212B-9C33-61D3695BD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3067050"/>
            <a:ext cx="6729413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hu-HU" sz="1300" dirty="0"/>
              <a:t>If, in a given period, economic agents want to complete all their </a:t>
            </a:r>
            <a:r>
              <a:rPr lang="en-US" altLang="hu-HU" sz="1300" b="1" dirty="0"/>
              <a:t>business (i.e. chrematistic)</a:t>
            </a:r>
            <a:r>
              <a:rPr lang="en-US" altLang="hu-HU" sz="1300" dirty="0"/>
              <a:t> plans, then there will never be enough money in the period to pay the total planned value in monetary terms of full supply</a:t>
            </a:r>
            <a:r>
              <a:rPr lang="hu-HU" altLang="hu-HU" sz="1300" dirty="0"/>
              <a:t> (</a:t>
            </a:r>
            <a:r>
              <a:rPr lang="en-US" altLang="hu-HU" sz="1300" dirty="0"/>
              <a:t>production)</a:t>
            </a:r>
            <a:r>
              <a:rPr lang="hu-HU" altLang="hu-HU" sz="1300" dirty="0"/>
              <a:t>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4CA3C0F-6887-57A5-B160-12C3BB04A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5" y="5273675"/>
            <a:ext cx="11569749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/>
              <a:t>An </a:t>
            </a:r>
            <a:r>
              <a:rPr lang="hu-HU" altLang="hu-HU" sz="1600" b="1" dirty="0" err="1"/>
              <a:t>example</a:t>
            </a:r>
            <a:r>
              <a:rPr lang="hu-HU" altLang="hu-HU" sz="1600" b="1" dirty="0"/>
              <a:t> (</a:t>
            </a:r>
            <a:r>
              <a:rPr lang="hu-HU" altLang="hu-HU" sz="1600" b="1" dirty="0" err="1"/>
              <a:t>widget-problem</a:t>
            </a:r>
            <a:r>
              <a:rPr lang="hu-HU" altLang="hu-HU" sz="1600" b="1" dirty="0"/>
              <a:t>/</a:t>
            </a:r>
            <a:r>
              <a:rPr lang="hu-HU" altLang="hu-HU" sz="1600" b="1" dirty="0" err="1"/>
              <a:t>realization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problem</a:t>
            </a:r>
            <a:r>
              <a:rPr lang="hu-HU" altLang="hu-HU" sz="1600" b="1" dirty="0"/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600" dirty="0"/>
              <a:t>In a cashless market economy, households and banks are aggregated into macro-agents, the state is omitted. The </a:t>
            </a:r>
            <a:r>
              <a:rPr lang="en-US" altLang="hu-HU" sz="1600" b="1" i="1" dirty="0"/>
              <a:t>bank always keeps its profits</a:t>
            </a:r>
            <a:r>
              <a:rPr lang="hu-HU" altLang="hu-HU" sz="1600" b="1" i="1" dirty="0"/>
              <a:t> (!)</a:t>
            </a:r>
            <a:r>
              <a:rPr lang="en-US" altLang="hu-HU" sz="1600" dirty="0"/>
              <a:t>, </a:t>
            </a:r>
            <a:r>
              <a:rPr lang="en-US" altLang="hu-HU" sz="1600" b="1" i="1" dirty="0"/>
              <a:t>firms always distribute all their profits</a:t>
            </a:r>
            <a:r>
              <a:rPr lang="en-US" altLang="hu-HU" sz="1600" dirty="0"/>
              <a:t> to households. The </a:t>
            </a:r>
            <a:r>
              <a:rPr lang="en-US" altLang="hu-HU" sz="1600" b="1" dirty="0"/>
              <a:t>interest rate is 10%,</a:t>
            </a:r>
            <a:r>
              <a:rPr lang="en-US" altLang="hu-HU" sz="1600" dirty="0"/>
              <a:t> </a:t>
            </a:r>
            <a:r>
              <a:rPr lang="en-US" altLang="hu-HU" sz="1600" b="1" dirty="0"/>
              <a:t>households always spend 80% of their money</a:t>
            </a:r>
            <a:r>
              <a:rPr lang="hu-HU" altLang="hu-HU" sz="1600" b="1" dirty="0"/>
              <a:t> </a:t>
            </a:r>
            <a:r>
              <a:rPr lang="hu-HU" altLang="hu-HU" sz="1600" dirty="0" err="1"/>
              <a:t>stocks</a:t>
            </a:r>
            <a:r>
              <a:rPr lang="en-US" altLang="hu-HU" sz="1600" dirty="0"/>
              <a:t>. Firms produce widgets, the only cost is wages. There is 1 period between production and sale. We start from zero in the initial state.</a:t>
            </a:r>
            <a:endParaRPr lang="hu-HU" altLang="hu-HU" sz="1600" dirty="0"/>
          </a:p>
        </p:txBody>
      </p:sp>
      <p:sp>
        <p:nvSpPr>
          <p:cNvPr id="15366" name="Téglalap 9">
            <a:extLst>
              <a:ext uri="{FF2B5EF4-FFF2-40B4-BE49-F238E27FC236}">
                <a16:creationId xmlns:a16="http://schemas.microsoft.com/office/drawing/2014/main" id="{B6D9EE3C-F3E8-60A9-53EB-3DF57DCB4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76" y="761593"/>
            <a:ext cx="81369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u-HU" sz="1600" dirty="0"/>
              <a:t>Whether there is a crisis or not.</a:t>
            </a:r>
            <a:endParaRPr lang="hu-HU" altLang="hu-HU" sz="1600" dirty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hu-HU" altLang="hu-HU" sz="1600" dirty="0" err="1"/>
              <a:t>His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argument</a:t>
            </a:r>
            <a:r>
              <a:rPr lang="hu-HU" altLang="hu-HU" sz="1600" dirty="0"/>
              <a:t>: </a:t>
            </a:r>
            <a:r>
              <a:rPr lang="en-US" altLang="hu-HU" sz="1600" dirty="0"/>
              <a:t>why compete when all products can be sold?</a:t>
            </a:r>
            <a:endParaRPr lang="hu-HU" altLang="hu-HU" sz="1600" dirty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hu-HU" sz="1600" dirty="0"/>
              <a:t>He has not developed a complete model.</a:t>
            </a:r>
            <a:endParaRPr lang="hu-HU" altLang="hu-HU" sz="1600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16F98F1E-8AC6-8E0C-9F84-AD450F19C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596" y="2108983"/>
            <a:ext cx="9204651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PROPOSITION: A </a:t>
            </a:r>
            <a:r>
              <a:rPr lang="hu-HU" altLang="hu-HU" sz="1600" dirty="0" err="1"/>
              <a:t>chrematistic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economy</a:t>
            </a:r>
            <a:r>
              <a:rPr lang="hu-HU" altLang="hu-HU" sz="1600" dirty="0"/>
              <a:t> is </a:t>
            </a:r>
            <a:r>
              <a:rPr lang="hu-HU" altLang="hu-HU" sz="1600" dirty="0" err="1"/>
              <a:t>not</a:t>
            </a:r>
            <a:r>
              <a:rPr lang="hu-HU" altLang="hu-HU" sz="1600" dirty="0"/>
              <a:t> an </a:t>
            </a:r>
            <a:r>
              <a:rPr lang="hu-HU" altLang="hu-HU" sz="1600" dirty="0" err="1"/>
              <a:t>equilibrium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system</a:t>
            </a:r>
            <a:r>
              <a:rPr lang="hu-HU" altLang="hu-HU" sz="1600" dirty="0"/>
              <a:t> </a:t>
            </a:r>
            <a:r>
              <a:rPr lang="hu-HU" altLang="hu-HU" sz="1600" dirty="0" err="1"/>
              <a:t>but</a:t>
            </a:r>
            <a:r>
              <a:rPr lang="hu-HU" altLang="hu-HU" sz="1600" dirty="0"/>
              <a:t> an </a:t>
            </a:r>
            <a:r>
              <a:rPr lang="hu-HU" altLang="hu-HU" sz="1600" dirty="0" err="1">
                <a:solidFill>
                  <a:srgbClr val="0000FF"/>
                </a:solidFill>
              </a:rPr>
              <a:t>excess</a:t>
            </a:r>
            <a:r>
              <a:rPr lang="hu-HU" altLang="hu-HU" sz="1600" dirty="0">
                <a:solidFill>
                  <a:srgbClr val="0000FF"/>
                </a:solidFill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</a:rPr>
              <a:t>supply</a:t>
            </a:r>
            <a:r>
              <a:rPr lang="hu-HU" altLang="hu-HU" sz="1600" dirty="0">
                <a:solidFill>
                  <a:srgbClr val="0000FF"/>
                </a:solidFill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</a:rPr>
              <a:t>system</a:t>
            </a:r>
            <a:r>
              <a:rPr lang="hu-HU" altLang="hu-HU" sz="1600" dirty="0"/>
              <a:t>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7BFB0D9-6AFA-7793-1B84-12F749F96EFD}"/>
              </a:ext>
            </a:extLst>
          </p:cNvPr>
          <p:cNvSpPr txBox="1"/>
          <p:nvPr/>
        </p:nvSpPr>
        <p:spPr>
          <a:xfrm>
            <a:off x="1847528" y="404664"/>
            <a:ext cx="90730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hu-HU" altLang="hu-HU" sz="1600" b="1" dirty="0"/>
              <a:t>PROPOSITION: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Capitalism</a:t>
            </a:r>
            <a:r>
              <a:rPr lang="hu-HU" altLang="hu-HU" sz="1600" dirty="0"/>
              <a:t> is a </a:t>
            </a:r>
            <a:r>
              <a:rPr lang="hu-HU" altLang="hu-HU" sz="1600" dirty="0" err="1"/>
              <a:t>surplus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economy</a:t>
            </a:r>
            <a:r>
              <a:rPr lang="hu-HU" altLang="hu-HU" sz="1600" dirty="0"/>
              <a:t> / </a:t>
            </a:r>
            <a:r>
              <a:rPr lang="hu-HU" altLang="hu-HU" sz="1600" dirty="0" err="1"/>
              <a:t>excess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supply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economic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system</a:t>
            </a:r>
            <a:r>
              <a:rPr lang="hu-HU" altLang="hu-HU" sz="1600" dirty="0"/>
              <a:t>.</a:t>
            </a:r>
            <a:endParaRPr lang="hu-HU" sz="1600" dirty="0">
              <a:highlight>
                <a:srgbClr val="FFFF00"/>
              </a:highlight>
            </a:endParaRPr>
          </a:p>
        </p:txBody>
      </p:sp>
      <p:sp>
        <p:nvSpPr>
          <p:cNvPr id="27658" name="Téglalap 9">
            <a:extLst>
              <a:ext uri="{FF2B5EF4-FFF2-40B4-BE49-F238E27FC236}">
                <a16:creationId xmlns:a16="http://schemas.microsoft.com/office/drawing/2014/main" id="{995FF181-0F8C-2220-BCB8-D17E48BB9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2" y="2484185"/>
            <a:ext cx="95789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 dirty="0"/>
              <a:t>In the absence of a general crisis, price changes can bring markets into equilibrium.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So</a:t>
            </a:r>
            <a:r>
              <a:rPr lang="hu-HU" altLang="hu-HU" sz="1600" dirty="0"/>
              <a:t> </a:t>
            </a:r>
            <a:r>
              <a:rPr lang="hu-HU" altLang="hu-HU" sz="1600" dirty="0" err="1"/>
              <a:t>what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does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>
                <a:solidFill>
                  <a:srgbClr val="0000FF"/>
                </a:solidFill>
              </a:rPr>
              <a:t>excess</a:t>
            </a:r>
            <a:r>
              <a:rPr lang="hu-HU" altLang="hu-HU" sz="1600" dirty="0">
                <a:solidFill>
                  <a:srgbClr val="0000FF"/>
                </a:solidFill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</a:rPr>
              <a:t>supply</a:t>
            </a:r>
            <a:r>
              <a:rPr lang="hu-HU" altLang="hu-HU" sz="1600" dirty="0">
                <a:solidFill>
                  <a:srgbClr val="0000FF"/>
                </a:solidFill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</a:rPr>
              <a:t>system</a:t>
            </a:r>
            <a:r>
              <a:rPr lang="hu-HU" altLang="hu-HU" sz="1600" dirty="0">
                <a:solidFill>
                  <a:srgbClr val="0000FF"/>
                </a:solidFill>
              </a:rPr>
              <a:t> </a:t>
            </a:r>
            <a:r>
              <a:rPr lang="hu-HU" altLang="hu-HU" sz="1600" dirty="0" err="1"/>
              <a:t>means</a:t>
            </a:r>
            <a:r>
              <a:rPr lang="hu-HU" altLang="hu-HU" sz="1600" dirty="0"/>
              <a:t>? </a:t>
            </a:r>
            <a:r>
              <a:rPr lang="hu-HU" altLang="hu-HU" sz="1600" dirty="0" err="1"/>
              <a:t>How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to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interpret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excess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supply</a:t>
            </a:r>
            <a:r>
              <a:rPr lang="hu-HU" altLang="hu-HU" sz="1600" dirty="0"/>
              <a:t>?</a:t>
            </a:r>
            <a:endParaRPr lang="hu-HU" altLang="hu-HU" sz="1600" b="1" dirty="0"/>
          </a:p>
        </p:txBody>
      </p:sp>
      <p:pic>
        <p:nvPicPr>
          <p:cNvPr id="15371" name="Picture 11" descr="2005-ben">
            <a:extLst>
              <a:ext uri="{FF2B5EF4-FFF2-40B4-BE49-F238E27FC236}">
                <a16:creationId xmlns:a16="http://schemas.microsoft.com/office/drawing/2014/main" id="{BE90DE8B-8935-FEC2-47D2-D78FB002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94" y="371710"/>
            <a:ext cx="901700" cy="113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C49F985-AE56-96A4-FE77-BC0F22003F2B}"/>
              </a:ext>
            </a:extLst>
          </p:cNvPr>
          <p:cNvCxnSpPr>
            <a:cxnSpLocks/>
          </p:cNvCxnSpPr>
          <p:nvPr/>
        </p:nvCxnSpPr>
        <p:spPr>
          <a:xfrm flipH="1" flipV="1">
            <a:off x="1948160" y="1665883"/>
            <a:ext cx="9548440" cy="34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AB2CDB49-5F4D-53AF-989A-2DD5B9E8D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8" y="3789040"/>
            <a:ext cx="11079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 dirty="0"/>
              <a:t>So all markets can be in equilibrium in the traditional sense in a given period, or in consecutive periods, but certainly NOT in all periods (mainstream: there is no full equilibrium / Kornai: we have to look at the dynamics of the economy)</a:t>
            </a:r>
            <a:endParaRPr lang="hu-HU" altLang="hu-HU" sz="1600" b="1" dirty="0"/>
          </a:p>
        </p:txBody>
      </p:sp>
      <p:sp>
        <p:nvSpPr>
          <p:cNvPr id="6" name="Téglalap 1">
            <a:extLst>
              <a:ext uri="{FF2B5EF4-FFF2-40B4-BE49-F238E27FC236}">
                <a16:creationId xmlns:a16="http://schemas.microsoft.com/office/drawing/2014/main" id="{552C5EBA-7D4C-DD71-BF3E-908D99B22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65" y="-5898"/>
            <a:ext cx="30423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00B050"/>
                </a:solidFill>
              </a:rPr>
              <a:t>4.4.8. János </a:t>
            </a:r>
            <a:r>
              <a:rPr lang="hu-HU" altLang="hu-HU" sz="1600" dirty="0" err="1">
                <a:solidFill>
                  <a:srgbClr val="00B050"/>
                </a:solidFill>
              </a:rPr>
              <a:t>Kornai’s</a:t>
            </a:r>
            <a:r>
              <a:rPr lang="hu-HU" altLang="hu-HU" sz="1600" dirty="0">
                <a:solidFill>
                  <a:srgbClr val="00B050"/>
                </a:solidFill>
              </a:rPr>
              <a:t> </a:t>
            </a:r>
            <a:r>
              <a:rPr lang="hu-HU" altLang="hu-HU" sz="1600" dirty="0" err="1">
                <a:solidFill>
                  <a:srgbClr val="00B050"/>
                </a:solidFill>
              </a:rPr>
              <a:t>propositin</a:t>
            </a:r>
            <a:endParaRPr lang="hu-HU" altLang="hu-HU" sz="1600" dirty="0">
              <a:solidFill>
                <a:srgbClr val="00B050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DAA127C-AB16-A82B-1BAD-A17A8FC8D24A}"/>
              </a:ext>
            </a:extLst>
          </p:cNvPr>
          <p:cNvSpPr txBox="1"/>
          <p:nvPr/>
        </p:nvSpPr>
        <p:spPr>
          <a:xfrm>
            <a:off x="338445" y="1264404"/>
            <a:ext cx="1365067" cy="2923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hu-HU" altLang="hu-HU" sz="1300" dirty="0"/>
              <a:t>KORNAI János </a:t>
            </a:r>
            <a:endParaRPr lang="hu-HU" sz="1300" dirty="0"/>
          </a:p>
        </p:txBody>
      </p:sp>
      <p:sp>
        <p:nvSpPr>
          <p:cNvPr id="14" name="Téglalap 9">
            <a:extLst>
              <a:ext uri="{FF2B5EF4-FFF2-40B4-BE49-F238E27FC236}">
                <a16:creationId xmlns:a16="http://schemas.microsoft.com/office/drawing/2014/main" id="{3ECEB2E7-064A-3EAB-840F-C87A63A72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848" y="1722294"/>
            <a:ext cx="22322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REFORMULATION</a:t>
            </a:r>
            <a:endParaRPr lang="hu-HU" altLang="hu-HU" sz="1600" b="1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DEA665E1-A9E2-A849-0920-363DCAB50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749" y="4635694"/>
            <a:ext cx="107888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Proof</a:t>
            </a:r>
            <a:r>
              <a:rPr lang="hu-HU" altLang="hu-HU" sz="1600" dirty="0"/>
              <a:t>: 1. A </a:t>
            </a:r>
            <a:r>
              <a:rPr lang="hu-HU" altLang="hu-HU" sz="1600" dirty="0" err="1"/>
              <a:t>chrematistic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economy</a:t>
            </a:r>
            <a:r>
              <a:rPr lang="hu-HU" altLang="hu-HU" sz="1600" dirty="0"/>
              <a:t> is </a:t>
            </a:r>
            <a:r>
              <a:rPr lang="hu-HU" altLang="hu-HU" sz="1600" dirty="0" err="1"/>
              <a:t>subject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to</a:t>
            </a:r>
            <a:r>
              <a:rPr lang="hu-HU" altLang="hu-HU" sz="1600" dirty="0"/>
              <a:t> </a:t>
            </a:r>
            <a:r>
              <a:rPr lang="hu-HU" altLang="hu-HU" sz="1600" dirty="0" err="1"/>
              <a:t>growth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imperative</a:t>
            </a:r>
            <a:r>
              <a:rPr lang="hu-HU" altLang="hu-HU" sz="1600" dirty="0"/>
              <a:t> in </a:t>
            </a:r>
            <a:r>
              <a:rPr lang="hu-HU" altLang="hu-HU" sz="1600" dirty="0" err="1"/>
              <a:t>nominal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terms</a:t>
            </a:r>
            <a:r>
              <a:rPr lang="hu-HU" altLang="hu-HU" sz="1600" dirty="0"/>
              <a:t>. (</a:t>
            </a:r>
            <a:r>
              <a:rPr lang="hu-HU" altLang="hu-HU" sz="1600" dirty="0" err="1"/>
              <a:t>Rosier</a:t>
            </a:r>
            <a:r>
              <a:rPr lang="hu-HU" altLang="hu-HU" sz="1600" dirty="0"/>
              <a:t>-modell) </a:t>
            </a:r>
          </a:p>
          <a:p>
            <a:pPr algn="just">
              <a:spcBef>
                <a:spcPct val="0"/>
              </a:spcBef>
              <a:buNone/>
            </a:pPr>
            <a:r>
              <a:rPr lang="hu-HU" altLang="hu-HU" sz="1600" b="1" dirty="0"/>
              <a:t>          </a:t>
            </a:r>
            <a:r>
              <a:rPr lang="hu-HU" altLang="hu-HU" sz="1600" b="1" dirty="0">
                <a:highlight>
                  <a:srgbClr val="FFFF00"/>
                </a:highlight>
              </a:rPr>
              <a:t>2. </a:t>
            </a:r>
            <a:r>
              <a:rPr lang="hu-HU" altLang="hu-HU" sz="1600" b="1" dirty="0" err="1">
                <a:highlight>
                  <a:srgbClr val="FFFF00"/>
                </a:highlight>
              </a:rPr>
              <a:t>Growth</a:t>
            </a:r>
            <a:r>
              <a:rPr lang="hu-HU" altLang="hu-HU" sz="1600" b="1" dirty="0">
                <a:highlight>
                  <a:srgbClr val="FFFF00"/>
                </a:highlight>
              </a:rPr>
              <a:t> </a:t>
            </a:r>
            <a:r>
              <a:rPr lang="hu-HU" altLang="hu-HU" sz="1600" b="1" dirty="0" err="1">
                <a:highlight>
                  <a:srgbClr val="FFFF00"/>
                </a:highlight>
              </a:rPr>
              <a:t>imperative</a:t>
            </a:r>
            <a:r>
              <a:rPr lang="hu-HU" altLang="hu-HU" sz="1600" b="1" dirty="0">
                <a:highlight>
                  <a:srgbClr val="FFFF00"/>
                </a:highlight>
              </a:rPr>
              <a:t> in </a:t>
            </a:r>
            <a:r>
              <a:rPr lang="hu-HU" altLang="hu-HU" sz="1600" b="1" dirty="0" err="1">
                <a:highlight>
                  <a:srgbClr val="FFFF00"/>
                </a:highlight>
              </a:rPr>
              <a:t>nominal</a:t>
            </a:r>
            <a:r>
              <a:rPr lang="hu-HU" altLang="hu-HU" sz="1600" b="1" dirty="0">
                <a:highlight>
                  <a:srgbClr val="FFFF00"/>
                </a:highlight>
              </a:rPr>
              <a:t> </a:t>
            </a:r>
            <a:r>
              <a:rPr lang="hu-HU" altLang="hu-HU" sz="1600" b="1" dirty="0" err="1">
                <a:highlight>
                  <a:srgbClr val="FFFF00"/>
                </a:highlight>
              </a:rPr>
              <a:t>terms</a:t>
            </a:r>
            <a:r>
              <a:rPr lang="hu-HU" altLang="hu-HU" sz="1600" b="1" dirty="0">
                <a:highlight>
                  <a:srgbClr val="FFFF00"/>
                </a:highlight>
              </a:rPr>
              <a:t> is </a:t>
            </a:r>
            <a:r>
              <a:rPr lang="hu-HU" altLang="hu-HU" sz="1600" b="1" dirty="0" err="1">
                <a:highlight>
                  <a:srgbClr val="FFFF00"/>
                </a:highlight>
              </a:rPr>
              <a:t>the</a:t>
            </a:r>
            <a:r>
              <a:rPr lang="hu-HU" altLang="hu-HU" sz="1600" b="1" dirty="0">
                <a:highlight>
                  <a:srgbClr val="FFFF00"/>
                </a:highlight>
              </a:rPr>
              <a:t> </a:t>
            </a:r>
            <a:r>
              <a:rPr lang="hu-HU" altLang="hu-HU" sz="1600" b="1" dirty="0" err="1">
                <a:highlight>
                  <a:srgbClr val="FFFF00"/>
                </a:highlight>
              </a:rPr>
              <a:t>other</a:t>
            </a:r>
            <a:r>
              <a:rPr lang="hu-HU" altLang="hu-HU" sz="1600" b="1" dirty="0">
                <a:highlight>
                  <a:srgbClr val="FFFF00"/>
                </a:highlight>
              </a:rPr>
              <a:t> </a:t>
            </a:r>
            <a:r>
              <a:rPr lang="hu-HU" altLang="hu-HU" sz="1600" b="1" dirty="0" err="1">
                <a:highlight>
                  <a:srgbClr val="FFFF00"/>
                </a:highlight>
              </a:rPr>
              <a:t>face</a:t>
            </a:r>
            <a:r>
              <a:rPr lang="hu-HU" altLang="hu-HU" sz="1600" b="1" dirty="0">
                <a:highlight>
                  <a:srgbClr val="FFFF00"/>
                </a:highlight>
              </a:rPr>
              <a:t> of </a:t>
            </a:r>
            <a:r>
              <a:rPr lang="hu-HU" altLang="hu-HU" sz="1600" b="1" dirty="0" err="1">
                <a:highlight>
                  <a:srgbClr val="FFFF00"/>
                </a:highlight>
              </a:rPr>
              <a:t>the</a:t>
            </a:r>
            <a:r>
              <a:rPr lang="hu-HU" altLang="hu-HU" sz="1600" b="1" dirty="0">
                <a:highlight>
                  <a:srgbClr val="FFFF00"/>
                </a:highlight>
              </a:rPr>
              <a:t> </a:t>
            </a:r>
            <a:r>
              <a:rPr lang="hu-HU" altLang="hu-HU" sz="1600" b="1" dirty="0" err="1">
                <a:highlight>
                  <a:srgbClr val="FFFF00"/>
                </a:highlight>
              </a:rPr>
              <a:t>excess</a:t>
            </a:r>
            <a:r>
              <a:rPr lang="hu-HU" altLang="hu-HU" sz="1600" b="1" dirty="0">
                <a:highlight>
                  <a:srgbClr val="FFFF00"/>
                </a:highlight>
              </a:rPr>
              <a:t> </a:t>
            </a:r>
            <a:r>
              <a:rPr lang="hu-HU" altLang="hu-HU" sz="1600" b="1" dirty="0" err="1">
                <a:highlight>
                  <a:srgbClr val="FFFF00"/>
                </a:highlight>
              </a:rPr>
              <a:t>supply</a:t>
            </a:r>
            <a:r>
              <a:rPr lang="hu-HU" altLang="hu-HU" sz="1600" b="1" dirty="0">
                <a:highlight>
                  <a:srgbClr val="FFFF00"/>
                </a:highlight>
              </a:rPr>
              <a:t> </a:t>
            </a:r>
            <a:r>
              <a:rPr lang="hu-HU" altLang="hu-HU" sz="1600" b="1" dirty="0" err="1">
                <a:highlight>
                  <a:srgbClr val="FFFF00"/>
                </a:highlight>
              </a:rPr>
              <a:t>system</a:t>
            </a:r>
            <a:r>
              <a:rPr lang="hu-HU" altLang="hu-HU" sz="1600" b="1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17" name="Nyíl: lefelé mutató 16">
            <a:extLst>
              <a:ext uri="{FF2B5EF4-FFF2-40B4-BE49-F238E27FC236}">
                <a16:creationId xmlns:a16="http://schemas.microsoft.com/office/drawing/2014/main" id="{1E12B978-8DF9-69FE-2D89-51405D9DBC37}"/>
              </a:ext>
            </a:extLst>
          </p:cNvPr>
          <p:cNvSpPr/>
          <p:nvPr/>
        </p:nvSpPr>
        <p:spPr>
          <a:xfrm>
            <a:off x="5951982" y="5193397"/>
            <a:ext cx="360041" cy="3063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 autoUpdateAnimBg="0"/>
      <p:bldP spid="5" grpId="0"/>
      <p:bldP spid="5" grpId="1" autoUpdateAnimBg="0"/>
      <p:bldP spid="4" grpId="0" animBg="1"/>
      <p:bldP spid="4" grpId="1" animBg="1" autoUpdateAnimBg="0"/>
      <p:bldP spid="27658" grpId="0"/>
      <p:bldP spid="3" grpId="0"/>
      <p:bldP spid="3" grpId="1" autoUpdateAnimBg="0"/>
      <p:bldP spid="14" grpId="0"/>
      <p:bldP spid="16" grpId="0"/>
      <p:bldP spid="16" grpId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>
            <a:extLst>
              <a:ext uri="{FF2B5EF4-FFF2-40B4-BE49-F238E27FC236}">
                <a16:creationId xmlns:a16="http://schemas.microsoft.com/office/drawing/2014/main" id="{95143A5A-A2C2-A165-0651-F73576A4A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5478463"/>
            <a:ext cx="2047875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Kép 6">
            <a:extLst>
              <a:ext uri="{FF2B5EF4-FFF2-40B4-BE49-F238E27FC236}">
                <a16:creationId xmlns:a16="http://schemas.microsoft.com/office/drawing/2014/main" id="{5C66C477-40F8-925B-BB7C-6C3D16928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620713"/>
            <a:ext cx="4484688" cy="336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Szövegdoboz 8">
            <a:extLst>
              <a:ext uri="{FF2B5EF4-FFF2-40B4-BE49-F238E27FC236}">
                <a16:creationId xmlns:a16="http://schemas.microsoft.com/office/drawing/2014/main" id="{483E9CEF-9EB7-5EC4-A82D-15B3A38B8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1190625"/>
            <a:ext cx="1368425" cy="369888"/>
          </a:xfrm>
          <a:prstGeom prst="rect">
            <a:avLst/>
          </a:prstGeom>
          <a:solidFill>
            <a:srgbClr val="BEE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product</a:t>
            </a:r>
          </a:p>
        </p:txBody>
      </p:sp>
      <p:sp>
        <p:nvSpPr>
          <p:cNvPr id="16389" name="Szövegdoboz 9">
            <a:extLst>
              <a:ext uri="{FF2B5EF4-FFF2-40B4-BE49-F238E27FC236}">
                <a16:creationId xmlns:a16="http://schemas.microsoft.com/office/drawing/2014/main" id="{D0F81089-91DE-94B3-5A13-B64B5A7E4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013" y="1731963"/>
            <a:ext cx="1368425" cy="368300"/>
          </a:xfrm>
          <a:prstGeom prst="rect">
            <a:avLst/>
          </a:prstGeom>
          <a:solidFill>
            <a:srgbClr val="A4D4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product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BFB7950-8D77-4E43-45C6-EC1F43247E1E}"/>
              </a:ext>
            </a:extLst>
          </p:cNvPr>
          <p:cNvSpPr txBox="1"/>
          <p:nvPr/>
        </p:nvSpPr>
        <p:spPr>
          <a:xfrm>
            <a:off x="1939925" y="2276475"/>
            <a:ext cx="1368425" cy="369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hu-HU" altLang="hu-HU" dirty="0" err="1">
                <a:solidFill>
                  <a:schemeClr val="bg1"/>
                </a:solidFill>
              </a:rPr>
              <a:t>product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95787C5-0150-71B6-6E1B-DC98099D771A}"/>
              </a:ext>
            </a:extLst>
          </p:cNvPr>
          <p:cNvSpPr txBox="1"/>
          <p:nvPr/>
        </p:nvSpPr>
        <p:spPr>
          <a:xfrm>
            <a:off x="2173288" y="2843213"/>
            <a:ext cx="1368425" cy="36988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hu-HU" altLang="hu-HU" dirty="0" err="1">
                <a:solidFill>
                  <a:schemeClr val="bg1"/>
                </a:solidFill>
              </a:rPr>
              <a:t>product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249" name="Téglalap 18">
            <a:extLst>
              <a:ext uri="{FF2B5EF4-FFF2-40B4-BE49-F238E27FC236}">
                <a16:creationId xmlns:a16="http://schemas.microsoft.com/office/drawing/2014/main" id="{46E9A6CD-1C01-0A9E-D153-FA19BD90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5" y="231775"/>
            <a:ext cx="3455988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400" i="1" u="sng">
                <a:solidFill>
                  <a:srgbClr val="FF0000"/>
                </a:solidFill>
                <a:latin typeface="Arial,Italic"/>
              </a:rPr>
              <a:t>MONEY POWER</a:t>
            </a:r>
            <a:endParaRPr lang="hu-HU" altLang="hu-HU" sz="2400" u="sng">
              <a:solidFill>
                <a:srgbClr val="FF0000"/>
              </a:solidFill>
            </a:endParaRPr>
          </a:p>
        </p:txBody>
      </p:sp>
      <p:sp>
        <p:nvSpPr>
          <p:cNvPr id="10250" name="Szövegdoboz 2">
            <a:extLst>
              <a:ext uri="{FF2B5EF4-FFF2-40B4-BE49-F238E27FC236}">
                <a16:creationId xmlns:a16="http://schemas.microsoft.com/office/drawing/2014/main" id="{E0ED9DAB-104E-17C4-7316-F06752105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463" y="892175"/>
            <a:ext cx="1733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4000" b="1"/>
              <a:t>QUIZ</a:t>
            </a:r>
          </a:p>
        </p:txBody>
      </p:sp>
      <p:sp>
        <p:nvSpPr>
          <p:cNvPr id="10251" name="Szövegdoboz 4">
            <a:extLst>
              <a:ext uri="{FF2B5EF4-FFF2-40B4-BE49-F238E27FC236}">
                <a16:creationId xmlns:a16="http://schemas.microsoft.com/office/drawing/2014/main" id="{5578ACBE-274D-3290-EAB5-64F3A4EA6600}"/>
              </a:ext>
            </a:extLst>
          </p:cNvPr>
          <p:cNvSpPr txBox="1">
            <a:spLocks noChangeArrowheads="1"/>
          </p:cNvSpPr>
          <p:nvPr/>
        </p:nvSpPr>
        <p:spPr bwMode="auto">
          <a:xfrm rot="2194066">
            <a:off x="2425700" y="5172075"/>
            <a:ext cx="1474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4000" b="1">
                <a:solidFill>
                  <a:srgbClr val="FF0000"/>
                </a:solidFill>
              </a:rPr>
              <a:t>1989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29A243F-1760-93A5-910C-0975B7A9B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6038" y="2551113"/>
            <a:ext cx="706596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2400"/>
              <a:t>1. </a:t>
            </a:r>
            <a:r>
              <a:rPr lang="en-US" altLang="hu-HU" sz="2400"/>
              <a:t>When was the decision made to move to a two-tier banking system</a:t>
            </a:r>
            <a:r>
              <a:rPr lang="hu-HU" altLang="hu-HU" sz="2400"/>
              <a:t> in Hungary</a:t>
            </a:r>
            <a:r>
              <a:rPr lang="en-US" altLang="hu-HU" sz="2400"/>
              <a:t>?</a:t>
            </a:r>
            <a:endParaRPr lang="hu-HU" altLang="hu-HU" sz="2400"/>
          </a:p>
          <a:p>
            <a:pPr algn="r">
              <a:spcBef>
                <a:spcPct val="0"/>
              </a:spcBef>
              <a:buFontTx/>
              <a:buNone/>
            </a:pPr>
            <a:r>
              <a:rPr lang="hu-HU" altLang="hu-HU" sz="2400" b="1">
                <a:solidFill>
                  <a:srgbClr val="FF0000"/>
                </a:solidFill>
              </a:rPr>
              <a:t>1983!!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2400"/>
              <a:t>2. </a:t>
            </a:r>
            <a:r>
              <a:rPr lang="en-US" altLang="hu-HU" sz="2400"/>
              <a:t>When did the transition to the two-tier banking system take place</a:t>
            </a:r>
            <a:r>
              <a:rPr lang="hu-HU" altLang="hu-HU" sz="2400"/>
              <a:t> in Hungary</a:t>
            </a:r>
            <a:r>
              <a:rPr lang="en-US" altLang="hu-HU" sz="2400"/>
              <a:t>?</a:t>
            </a:r>
            <a:endParaRPr lang="hu-HU" altLang="hu-HU" sz="2400"/>
          </a:p>
          <a:p>
            <a:pPr algn="r">
              <a:spcBef>
                <a:spcPct val="0"/>
              </a:spcBef>
              <a:buFontTx/>
              <a:buNone/>
            </a:pPr>
            <a:r>
              <a:rPr lang="hu-HU" altLang="hu-HU" sz="2400" b="1">
                <a:solidFill>
                  <a:srgbClr val="FF0000"/>
                </a:solidFill>
              </a:rPr>
              <a:t>1987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2400"/>
              <a:t>3. </a:t>
            </a:r>
            <a:r>
              <a:rPr lang="en-US" altLang="hu-HU" sz="2400"/>
              <a:t>When were foreign private banks first allowed to  operate in Hungary?</a:t>
            </a:r>
            <a:endParaRPr lang="hu-HU" altLang="hu-HU" sz="2400"/>
          </a:p>
          <a:p>
            <a:pPr algn="r">
              <a:spcBef>
                <a:spcPct val="0"/>
              </a:spcBef>
              <a:buFontTx/>
              <a:buNone/>
            </a:pPr>
            <a:r>
              <a:rPr lang="hu-HU" altLang="hu-HU" sz="2400" b="1">
                <a:solidFill>
                  <a:srgbClr val="FF0000"/>
                </a:solidFill>
              </a:rPr>
              <a:t>In 1987! 3 western private banks!!</a:t>
            </a:r>
          </a:p>
        </p:txBody>
      </p:sp>
      <p:sp>
        <p:nvSpPr>
          <p:cNvPr id="10253" name="Szövegdoboz 15">
            <a:extLst>
              <a:ext uri="{FF2B5EF4-FFF2-40B4-BE49-F238E27FC236}">
                <a16:creationId xmlns:a16="http://schemas.microsoft.com/office/drawing/2014/main" id="{2B98D9BE-456A-A3BC-2A35-3D524ED14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638" y="1574800"/>
            <a:ext cx="68881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500" i="1" u="sng"/>
              <a:t>Source</a:t>
            </a:r>
            <a:r>
              <a:rPr lang="hu-HU" altLang="hu-HU" sz="1500"/>
              <a:t>: Ábel I.-Szakadát L. (1997), A bankrendszer átalakulása Magyarországon 1987-1996 között, </a:t>
            </a:r>
            <a:r>
              <a:rPr lang="hu-HU" altLang="hu-HU" sz="1500" i="1"/>
              <a:t>Közgazdasági Szemle</a:t>
            </a:r>
            <a:r>
              <a:rPr lang="hu-HU" altLang="hu-HU" sz="1500"/>
              <a:t>, 44.évf.: :635-652.</a:t>
            </a:r>
          </a:p>
        </p:txBody>
      </p:sp>
      <p:pic>
        <p:nvPicPr>
          <p:cNvPr id="16397" name="Picture 2" descr="500px-Magyarország">
            <a:extLst>
              <a:ext uri="{FF2B5EF4-FFF2-40B4-BE49-F238E27FC236}">
                <a16:creationId xmlns:a16="http://schemas.microsoft.com/office/drawing/2014/main" id="{C6A270DC-7D4E-9DCF-5677-0733B932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2989263"/>
            <a:ext cx="4229100" cy="27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Kép 3">
            <a:extLst>
              <a:ext uri="{FF2B5EF4-FFF2-40B4-BE49-F238E27FC236}">
                <a16:creationId xmlns:a16="http://schemas.microsoft.com/office/drawing/2014/main" id="{3F50D409-D7D4-DBF9-D05C-8546848794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3152775"/>
            <a:ext cx="2236787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EDA70F24-83B1-DF29-1857-11BDB66B35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544">
            <a:off x="2925763" y="3963988"/>
            <a:ext cx="1827212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0" name="Dia számának helye 2">
            <a:extLst>
              <a:ext uri="{FF2B5EF4-FFF2-40B4-BE49-F238E27FC236}">
                <a16:creationId xmlns:a16="http://schemas.microsoft.com/office/drawing/2014/main" id="{5DC11648-AC1B-8570-FF00-0B2351AF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81FC6D-E393-4D15-8F08-9D3E2860B272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hu-HU" altLang="hu-H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animBg="1"/>
      <p:bldP spid="10250" grpId="0"/>
      <p:bldP spid="10251" grpId="0"/>
      <p:bldP spid="102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ia számának helye 1">
            <a:extLst>
              <a:ext uri="{FF2B5EF4-FFF2-40B4-BE49-F238E27FC236}">
                <a16:creationId xmlns:a16="http://schemas.microsoft.com/office/drawing/2014/main" id="{1E79C7E8-9BEB-A254-DD04-C7582A5B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30AB94-5634-4464-90B5-B0E88272704E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hu-HU" altLang="hu-HU" sz="140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ED7A89EE-3922-DCAE-4238-BA53B269C25F}"/>
              </a:ext>
            </a:extLst>
          </p:cNvPr>
          <p:cNvCxnSpPr/>
          <p:nvPr/>
        </p:nvCxnSpPr>
        <p:spPr>
          <a:xfrm>
            <a:off x="10561638" y="1001713"/>
            <a:ext cx="23812" cy="4443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E00A97D4-D615-1105-0F86-4FFA2224D7E5}"/>
              </a:ext>
            </a:extLst>
          </p:cNvPr>
          <p:cNvCxnSpPr/>
          <p:nvPr/>
        </p:nvCxnSpPr>
        <p:spPr>
          <a:xfrm flipH="1">
            <a:off x="7429500" y="1096963"/>
            <a:ext cx="33338" cy="434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2C1C4FCF-7BAC-D569-C623-6967D84F4A53}"/>
              </a:ext>
            </a:extLst>
          </p:cNvPr>
          <p:cNvCxnSpPr/>
          <p:nvPr/>
        </p:nvCxnSpPr>
        <p:spPr>
          <a:xfrm>
            <a:off x="9063038" y="1052513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81203DCC-F2EC-F7B3-97BE-89E2F5D74C97}"/>
              </a:ext>
            </a:extLst>
          </p:cNvPr>
          <p:cNvCxnSpPr/>
          <p:nvPr/>
        </p:nvCxnSpPr>
        <p:spPr>
          <a:xfrm>
            <a:off x="6383338" y="1052513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CF57941D-044B-1672-ADBD-C4A6B794B404}"/>
              </a:ext>
            </a:extLst>
          </p:cNvPr>
          <p:cNvCxnSpPr/>
          <p:nvPr/>
        </p:nvCxnSpPr>
        <p:spPr>
          <a:xfrm>
            <a:off x="236538" y="4187825"/>
            <a:ext cx="11476037" cy="444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9" name="Szövegdoboz 13">
            <a:extLst>
              <a:ext uri="{FF2B5EF4-FFF2-40B4-BE49-F238E27FC236}">
                <a16:creationId xmlns:a16="http://schemas.microsoft.com/office/drawing/2014/main" id="{B0924A06-2B8B-4F35-9136-FAE7BB4F9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563" y="3409950"/>
            <a:ext cx="1441450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Loan $1000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</p:txBody>
      </p:sp>
      <p:sp>
        <p:nvSpPr>
          <p:cNvPr id="17420" name="Szövegdoboz 22">
            <a:extLst>
              <a:ext uri="{FF2B5EF4-FFF2-40B4-BE49-F238E27FC236}">
                <a16:creationId xmlns:a16="http://schemas.microsoft.com/office/drawing/2014/main" id="{3CC92002-C5B8-0C73-2C01-C0BD8D52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3075" y="1104900"/>
            <a:ext cx="138747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Ind. wealth $1000</a:t>
            </a:r>
            <a:endParaRPr lang="hu-HU" altLang="hu-HU" sz="1200"/>
          </a:p>
        </p:txBody>
      </p:sp>
      <p:sp>
        <p:nvSpPr>
          <p:cNvPr id="8202" name="Szövegdoboz 16">
            <a:extLst>
              <a:ext uri="{FF2B5EF4-FFF2-40B4-BE49-F238E27FC236}">
                <a16:creationId xmlns:a16="http://schemas.microsoft.com/office/drawing/2014/main" id="{D4D11306-D869-0A7C-EFDE-8630708AA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1013" y="642938"/>
            <a:ext cx="2522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 A     Household         L</a:t>
            </a:r>
          </a:p>
        </p:txBody>
      </p:sp>
      <p:sp>
        <p:nvSpPr>
          <p:cNvPr id="8203" name="Szövegdoboz 24">
            <a:extLst>
              <a:ext uri="{FF2B5EF4-FFF2-40B4-BE49-F238E27FC236}">
                <a16:creationId xmlns:a16="http://schemas.microsoft.com/office/drawing/2014/main" id="{8B2816F8-0C1B-62F6-AB91-B2F2D0B02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682625"/>
            <a:ext cx="3081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 A          V1                     L</a:t>
            </a:r>
          </a:p>
        </p:txBody>
      </p:sp>
      <p:sp>
        <p:nvSpPr>
          <p:cNvPr id="17423" name="Szövegdoboz 25">
            <a:extLst>
              <a:ext uri="{FF2B5EF4-FFF2-40B4-BE49-F238E27FC236}">
                <a16:creationId xmlns:a16="http://schemas.microsoft.com/office/drawing/2014/main" id="{7A417D96-55DB-F9E0-7B16-D9B37F2FE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3409950"/>
            <a:ext cx="131762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Widget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$1000</a:t>
            </a:r>
          </a:p>
        </p:txBody>
      </p:sp>
      <p:sp>
        <p:nvSpPr>
          <p:cNvPr id="8205" name="Szövegdoboz 21">
            <a:extLst>
              <a:ext uri="{FF2B5EF4-FFF2-40B4-BE49-F238E27FC236}">
                <a16:creationId xmlns:a16="http://schemas.microsoft.com/office/drawing/2014/main" id="{11FD673E-E1E4-199B-52E6-12CE21624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1196975"/>
            <a:ext cx="4714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/>
              <a:t>1.</a:t>
            </a:r>
          </a:p>
        </p:txBody>
      </p: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5F9CA200-75FF-0E58-C151-37AD37657F7E}"/>
              </a:ext>
            </a:extLst>
          </p:cNvPr>
          <p:cNvCxnSpPr/>
          <p:nvPr/>
        </p:nvCxnSpPr>
        <p:spPr>
          <a:xfrm>
            <a:off x="6240463" y="2924175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AE033622-95DC-F954-572D-B0E7D204DD64}"/>
              </a:ext>
            </a:extLst>
          </p:cNvPr>
          <p:cNvCxnSpPr/>
          <p:nvPr/>
        </p:nvCxnSpPr>
        <p:spPr>
          <a:xfrm>
            <a:off x="9264650" y="2205038"/>
            <a:ext cx="2503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47">
            <a:extLst>
              <a:ext uri="{FF2B5EF4-FFF2-40B4-BE49-F238E27FC236}">
                <a16:creationId xmlns:a16="http://schemas.microsoft.com/office/drawing/2014/main" id="{F9C72A89-0F49-6488-B378-F0C1139C3A86}"/>
              </a:ext>
            </a:extLst>
          </p:cNvPr>
          <p:cNvCxnSpPr/>
          <p:nvPr/>
        </p:nvCxnSpPr>
        <p:spPr>
          <a:xfrm flipV="1">
            <a:off x="292100" y="1844675"/>
            <a:ext cx="11420475" cy="317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D4C22FE5-0571-3399-478F-C0F8AB9F8E68}"/>
              </a:ext>
            </a:extLst>
          </p:cNvPr>
          <p:cNvCxnSpPr/>
          <p:nvPr/>
        </p:nvCxnSpPr>
        <p:spPr>
          <a:xfrm flipH="1">
            <a:off x="4252913" y="1044575"/>
            <a:ext cx="41275" cy="4400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69">
            <a:extLst>
              <a:ext uri="{FF2B5EF4-FFF2-40B4-BE49-F238E27FC236}">
                <a16:creationId xmlns:a16="http://schemas.microsoft.com/office/drawing/2014/main" id="{0C0E50B3-DE70-B89C-09C5-F92E6949F9A0}"/>
              </a:ext>
            </a:extLst>
          </p:cNvPr>
          <p:cNvCxnSpPr/>
          <p:nvPr/>
        </p:nvCxnSpPr>
        <p:spPr>
          <a:xfrm>
            <a:off x="3303588" y="1052513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1" name="Szövegdoboz 24">
            <a:extLst>
              <a:ext uri="{FF2B5EF4-FFF2-40B4-BE49-F238E27FC236}">
                <a16:creationId xmlns:a16="http://schemas.microsoft.com/office/drawing/2014/main" id="{03660A10-7AED-6F86-323E-B3CFB71FE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682625"/>
            <a:ext cx="2987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 A           Bank                L</a:t>
            </a:r>
          </a:p>
        </p:txBody>
      </p:sp>
      <p:sp>
        <p:nvSpPr>
          <p:cNvPr id="17445" name="Szövegdoboz 71">
            <a:extLst>
              <a:ext uri="{FF2B5EF4-FFF2-40B4-BE49-F238E27FC236}">
                <a16:creationId xmlns:a16="http://schemas.microsoft.com/office/drawing/2014/main" id="{312F73E3-28C6-CCB4-4F93-E4C5E2B40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1162050"/>
            <a:ext cx="1270000" cy="4921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Money$ 1000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200"/>
          </a:p>
        </p:txBody>
      </p:sp>
      <p:sp>
        <p:nvSpPr>
          <p:cNvPr id="17449" name="Szövegdoboz 79">
            <a:extLst>
              <a:ext uri="{FF2B5EF4-FFF2-40B4-BE49-F238E27FC236}">
                <a16:creationId xmlns:a16="http://schemas.microsoft.com/office/drawing/2014/main" id="{041F6CE6-A456-90F2-0B5D-0DEDDFD27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738" y="3068638"/>
            <a:ext cx="1646237" cy="276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Ind. wealth $100</a:t>
            </a:r>
          </a:p>
        </p:txBody>
      </p:sp>
      <p:cxnSp>
        <p:nvCxnSpPr>
          <p:cNvPr id="81" name="Egyenes összekötő 80">
            <a:extLst>
              <a:ext uri="{FF2B5EF4-FFF2-40B4-BE49-F238E27FC236}">
                <a16:creationId xmlns:a16="http://schemas.microsoft.com/office/drawing/2014/main" id="{9D4B643E-D5A2-F873-9B82-9B3D9382168F}"/>
              </a:ext>
            </a:extLst>
          </p:cNvPr>
          <p:cNvCxnSpPr/>
          <p:nvPr/>
        </p:nvCxnSpPr>
        <p:spPr>
          <a:xfrm>
            <a:off x="2952750" y="2997200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4" name="Szövegdoboz 84">
            <a:extLst>
              <a:ext uri="{FF2B5EF4-FFF2-40B4-BE49-F238E27FC236}">
                <a16:creationId xmlns:a16="http://schemas.microsoft.com/office/drawing/2014/main" id="{46F332B7-E423-E34B-0C54-67FF7B92E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0850" y="2997200"/>
            <a:ext cx="1219200" cy="46196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Money $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900</a:t>
            </a:r>
          </a:p>
        </p:txBody>
      </p:sp>
      <p:sp>
        <p:nvSpPr>
          <p:cNvPr id="17461" name="Szövegdoboz 94">
            <a:extLst>
              <a:ext uri="{FF2B5EF4-FFF2-40B4-BE49-F238E27FC236}">
                <a16:creationId xmlns:a16="http://schemas.microsoft.com/office/drawing/2014/main" id="{61E7E998-AD25-FF6C-5FBA-62626607C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0538" y="2928938"/>
            <a:ext cx="1385887" cy="6461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Ind.wealth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$2000-$1600+$500</a:t>
            </a:r>
          </a:p>
        </p:txBody>
      </p: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4223C248-5B1C-3D29-B0C4-00832623B559}"/>
              </a:ext>
            </a:extLst>
          </p:cNvPr>
          <p:cNvCxnSpPr/>
          <p:nvPr/>
        </p:nvCxnSpPr>
        <p:spPr>
          <a:xfrm flipH="1">
            <a:off x="323850" y="260350"/>
            <a:ext cx="84138" cy="6315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8" name="Szövegdoboz 24">
            <a:extLst>
              <a:ext uri="{FF2B5EF4-FFF2-40B4-BE49-F238E27FC236}">
                <a16:creationId xmlns:a16="http://schemas.microsoft.com/office/drawing/2014/main" id="{BFDF9D81-F554-EB4C-CF07-E5DDB0967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260475"/>
            <a:ext cx="201613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End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   of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  periods</a:t>
            </a:r>
          </a:p>
        </p:txBody>
      </p:sp>
      <p:sp>
        <p:nvSpPr>
          <p:cNvPr id="72" name="Szövegdoboz 71">
            <a:extLst>
              <a:ext uri="{FF2B5EF4-FFF2-40B4-BE49-F238E27FC236}">
                <a16:creationId xmlns:a16="http://schemas.microsoft.com/office/drawing/2014/main" id="{5AC735B8-E018-FB1F-8F40-6824A1845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1788" y="1123950"/>
            <a:ext cx="1273175" cy="523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Money $1000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</p:txBody>
      </p:sp>
      <p:sp>
        <p:nvSpPr>
          <p:cNvPr id="73" name="Szövegdoboz 13">
            <a:extLst>
              <a:ext uri="{FF2B5EF4-FFF2-40B4-BE49-F238E27FC236}">
                <a16:creationId xmlns:a16="http://schemas.microsoft.com/office/drawing/2014/main" id="{7A845525-BA5D-D8CD-BFA8-6360B3E90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1166813"/>
            <a:ext cx="1123950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Loan$1000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A9D64AC-BFB9-8863-AB50-8AB9F825E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5" y="1955800"/>
            <a:ext cx="10895013" cy="523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400">
                <a:solidFill>
                  <a:schemeClr val="bg1"/>
                </a:solidFill>
                <a:cs typeface="Calibri" panose="020F0502020204030204" pitchFamily="34" charset="0"/>
              </a:rPr>
              <a:t>If nothing is done, the company will inevitably go bankrupt, because its income is only 0.8*$1000, but it has to pay back $1100 to the bank. This means that $300 is missing for a profit of zero.</a:t>
            </a:r>
            <a:r>
              <a:rPr lang="hu-HU" altLang="hu-HU" sz="140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endParaRPr lang="hu-HU" altLang="hu-HU" sz="1400">
              <a:solidFill>
                <a:schemeClr val="bg1"/>
              </a:solidFill>
            </a:endParaRPr>
          </a:p>
        </p:txBody>
      </p:sp>
      <p:sp>
        <p:nvSpPr>
          <p:cNvPr id="8222" name="Szövegdoboz 21">
            <a:extLst>
              <a:ext uri="{FF2B5EF4-FFF2-40B4-BE49-F238E27FC236}">
                <a16:creationId xmlns:a16="http://schemas.microsoft.com/office/drawing/2014/main" id="{8AFEF151-96F1-4DFA-CA34-65CABA92E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2098675"/>
            <a:ext cx="4714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/>
              <a:t>2.</a:t>
            </a:r>
          </a:p>
        </p:txBody>
      </p:sp>
      <p:sp>
        <p:nvSpPr>
          <p:cNvPr id="77" name="Szövegdoboz 71">
            <a:extLst>
              <a:ext uri="{FF2B5EF4-FFF2-40B4-BE49-F238E27FC236}">
                <a16:creationId xmlns:a16="http://schemas.microsoft.com/office/drawing/2014/main" id="{E5750984-585D-3992-6D85-9BA3021C1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3357563"/>
            <a:ext cx="1085850" cy="4619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Money $900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200"/>
          </a:p>
        </p:txBody>
      </p:sp>
      <p:sp>
        <p:nvSpPr>
          <p:cNvPr id="8224" name="Szövegdoboz 24">
            <a:extLst>
              <a:ext uri="{FF2B5EF4-FFF2-40B4-BE49-F238E27FC236}">
                <a16:creationId xmlns:a16="http://schemas.microsoft.com/office/drawing/2014/main" id="{BFE4C6F2-624F-5F8C-574D-938395C93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0" y="2987675"/>
            <a:ext cx="2490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 E          V2            F</a:t>
            </a:r>
          </a:p>
        </p:txBody>
      </p:sp>
      <p:sp>
        <p:nvSpPr>
          <p:cNvPr id="8225" name="Téglalap 79">
            <a:extLst>
              <a:ext uri="{FF2B5EF4-FFF2-40B4-BE49-F238E27FC236}">
                <a16:creationId xmlns:a16="http://schemas.microsoft.com/office/drawing/2014/main" id="{83BC7EBF-BF2D-5270-C4BD-3401BC5A4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935038"/>
            <a:ext cx="18097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400"/>
              <a:t>The first Firm V1 borrows $1000 and starts production</a:t>
            </a:r>
            <a:endParaRPr lang="hu-HU" altLang="hu-HU" sz="1400"/>
          </a:p>
        </p:txBody>
      </p:sp>
      <p:sp>
        <p:nvSpPr>
          <p:cNvPr id="82" name="Szövegdoboz 81">
            <a:extLst>
              <a:ext uri="{FF2B5EF4-FFF2-40B4-BE49-F238E27FC236}">
                <a16:creationId xmlns:a16="http://schemas.microsoft.com/office/drawing/2014/main" id="{5D6B8717-2E34-38C9-CD63-4DE9AC002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581275"/>
            <a:ext cx="2790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The second firm V2. does the same as V1 in the first period</a:t>
            </a:r>
            <a:endParaRPr lang="hu-HU" altLang="hu-HU" sz="1800"/>
          </a:p>
        </p:txBody>
      </p:sp>
      <p:sp>
        <p:nvSpPr>
          <p:cNvPr id="83" name="Szövegdoboz 82">
            <a:extLst>
              <a:ext uri="{FF2B5EF4-FFF2-40B4-BE49-F238E27FC236}">
                <a16:creationId xmlns:a16="http://schemas.microsoft.com/office/drawing/2014/main" id="{366D9770-DA44-BD25-A796-502240D33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2617788"/>
            <a:ext cx="3336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Profit of V1 is 0,8*2000-1100=$500</a:t>
            </a:r>
          </a:p>
        </p:txBody>
      </p:sp>
      <p:sp>
        <p:nvSpPr>
          <p:cNvPr id="84" name="Szövegdoboz 83">
            <a:extLst>
              <a:ext uri="{FF2B5EF4-FFF2-40B4-BE49-F238E27FC236}">
                <a16:creationId xmlns:a16="http://schemas.microsoft.com/office/drawing/2014/main" id="{8EB71095-91B5-278E-5CF6-471CF9EB6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8925" y="3654425"/>
            <a:ext cx="3009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400"/>
              <a:t>Spends $1600 of $2000 on widgets and receives $500 dividend</a:t>
            </a:r>
          </a:p>
        </p:txBody>
      </p:sp>
      <p:sp>
        <p:nvSpPr>
          <p:cNvPr id="85" name="Szövegdoboz 13">
            <a:extLst>
              <a:ext uri="{FF2B5EF4-FFF2-40B4-BE49-F238E27FC236}">
                <a16:creationId xmlns:a16="http://schemas.microsoft.com/office/drawing/2014/main" id="{7A70C7F9-96F3-D3B3-3DB0-EDB1328CA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3132138"/>
            <a:ext cx="1441450" cy="522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Loan1$000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D3DC429-DCDA-A5AF-127F-C576704CE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4451350"/>
            <a:ext cx="11393487" cy="523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400">
                <a:solidFill>
                  <a:schemeClr val="bg1"/>
                </a:solidFill>
                <a:cs typeface="Calibri" panose="020F0502020204030204" pitchFamily="34" charset="0"/>
              </a:rPr>
              <a:t>If nothing is done, V2 will go bankrupt, just as V1 would have gone bankrupt if V2 had not put money into the economy, because its income is only 0.8*$900, while its debt with interest is $1100. This means that there is now a shortfall of $380,000 for a profit of zero.</a:t>
            </a:r>
            <a:endParaRPr lang="hu-HU" altLang="hu-HU" sz="1400">
              <a:solidFill>
                <a:schemeClr val="bg1"/>
              </a:solidFill>
            </a:endParaRPr>
          </a:p>
        </p:txBody>
      </p:sp>
      <p:sp>
        <p:nvSpPr>
          <p:cNvPr id="8231" name="Szövegdoboz 21">
            <a:extLst>
              <a:ext uri="{FF2B5EF4-FFF2-40B4-BE49-F238E27FC236}">
                <a16:creationId xmlns:a16="http://schemas.microsoft.com/office/drawing/2014/main" id="{59DF8F55-A651-EE71-6446-16ED6530A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4535488"/>
            <a:ext cx="4714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/>
              <a:t>3.</a:t>
            </a:r>
          </a:p>
        </p:txBody>
      </p:sp>
      <p:sp>
        <p:nvSpPr>
          <p:cNvPr id="91" name="Szövegdoboz 25">
            <a:extLst>
              <a:ext uri="{FF2B5EF4-FFF2-40B4-BE49-F238E27FC236}">
                <a16:creationId xmlns:a16="http://schemas.microsoft.com/office/drawing/2014/main" id="{35817D28-7C78-3250-7684-CAD5E9C83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3463" y="1111250"/>
            <a:ext cx="131762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Widget $1000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</p:txBody>
      </p:sp>
      <p:sp>
        <p:nvSpPr>
          <p:cNvPr id="92" name="Szövegdoboz 13">
            <a:extLst>
              <a:ext uri="{FF2B5EF4-FFF2-40B4-BE49-F238E27FC236}">
                <a16:creationId xmlns:a16="http://schemas.microsoft.com/office/drawing/2014/main" id="{E5B5960E-9427-202F-7444-D55D4C669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9825" y="1125538"/>
            <a:ext cx="1441450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Loan $1000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</p:txBody>
      </p:sp>
      <p:sp>
        <p:nvSpPr>
          <p:cNvPr id="2" name="Szövegdoboz 3">
            <a:extLst>
              <a:ext uri="{FF2B5EF4-FFF2-40B4-BE49-F238E27FC236}">
                <a16:creationId xmlns:a16="http://schemas.microsoft.com/office/drawing/2014/main" id="{8E0CCE13-CED5-7597-E589-5C14D3F73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724525"/>
            <a:ext cx="116062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/>
              <a:t>Nominal growth imperative (</a:t>
            </a:r>
            <a:r>
              <a:rPr lang="hu-HU" altLang="hu-HU" sz="1600"/>
              <a:t>lack of nominal growth results in crisis, i.e. fix 1000$ spent into the economy) – </a:t>
            </a:r>
            <a:r>
              <a:rPr lang="hu-HU" altLang="hu-HU" sz="1600" b="1"/>
              <a:t>impossible to realize all plans (product market excess supply)</a:t>
            </a:r>
            <a:r>
              <a:rPr lang="hu-HU" altLang="hu-HU" sz="1600"/>
              <a:t> ($300 and $380 is missing) – (like Marx) </a:t>
            </a:r>
            <a:r>
              <a:rPr lang="hu-HU" altLang="hu-HU" sz="1600" b="1"/>
              <a:t>decreasing tendency of the profit rate</a:t>
            </a:r>
            <a:r>
              <a:rPr lang="hu-HU" altLang="hu-HU" sz="1600"/>
              <a:t> (500$ and 420$)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 animBg="1"/>
      <p:bldP spid="17420" grpId="0" animBg="1"/>
      <p:bldP spid="17423" grpId="0" animBg="1"/>
      <p:bldP spid="17445" grpId="0" animBg="1"/>
      <p:bldP spid="17449" grpId="0" animBg="1"/>
      <p:bldP spid="17454" grpId="0" animBg="1"/>
      <p:bldP spid="17461" grpId="0" animBg="1"/>
      <p:bldP spid="72" grpId="0" animBg="1"/>
      <p:bldP spid="73" grpId="0" animBg="1"/>
      <p:bldP spid="7" grpId="0" animBg="1"/>
      <p:bldP spid="77" grpId="0" animBg="1"/>
      <p:bldP spid="82" grpId="0"/>
      <p:bldP spid="83" grpId="0"/>
      <p:bldP spid="84" grpId="0"/>
      <p:bldP spid="85" grpId="0" animBg="1"/>
      <p:bldP spid="8" grpId="0" animBg="1"/>
      <p:bldP spid="91" grpId="0" animBg="1"/>
      <p:bldP spid="92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Vízcsap · clip · art · rajz · illusztráció · csap · áramló - vektorgrafika  © izakowski (#3304476) | Stockfresh">
            <a:extLst>
              <a:ext uri="{FF2B5EF4-FFF2-40B4-BE49-F238E27FC236}">
                <a16:creationId xmlns:a16="http://schemas.microsoft.com/office/drawing/2014/main" id="{7C34A0BE-A9B4-7731-8A63-E9126D5E6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1127125"/>
            <a:ext cx="93821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Dia számának helye 1">
            <a:extLst>
              <a:ext uri="{FF2B5EF4-FFF2-40B4-BE49-F238E27FC236}">
                <a16:creationId xmlns:a16="http://schemas.microsoft.com/office/drawing/2014/main" id="{861663B8-989E-4ECD-B169-2D9C7B30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F4ED9F-1969-4FEF-9B28-9861B3232EC2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hu-HU" altLang="hu-HU" sz="1400"/>
          </a:p>
        </p:txBody>
      </p:sp>
      <p:sp>
        <p:nvSpPr>
          <p:cNvPr id="30724" name="Téglalap 2">
            <a:extLst>
              <a:ext uri="{FF2B5EF4-FFF2-40B4-BE49-F238E27FC236}">
                <a16:creationId xmlns:a16="http://schemas.microsoft.com/office/drawing/2014/main" id="{A7340BD2-2840-8D87-B90A-309182296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4724400"/>
            <a:ext cx="78201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 err="1">
                <a:solidFill>
                  <a:srgbClr val="0000FF"/>
                </a:solidFill>
              </a:rPr>
              <a:t>Chrematistic</a:t>
            </a:r>
            <a:r>
              <a:rPr lang="hu-HU" altLang="hu-HU" sz="1600" b="1" dirty="0">
                <a:solidFill>
                  <a:srgbClr val="0000FF"/>
                </a:solidFill>
              </a:rPr>
              <a:t>(=business) </a:t>
            </a:r>
            <a:r>
              <a:rPr lang="hu-HU" altLang="hu-HU" sz="1600" b="1" dirty="0" err="1">
                <a:solidFill>
                  <a:srgbClr val="0000FF"/>
                </a:solidFill>
              </a:rPr>
              <a:t>plan</a:t>
            </a:r>
            <a:r>
              <a:rPr lang="hu-HU" altLang="hu-HU" sz="1600" b="1" dirty="0">
                <a:solidFill>
                  <a:srgbClr val="0000FF"/>
                </a:solidFill>
              </a:rPr>
              <a:t> </a:t>
            </a:r>
            <a:r>
              <a:rPr lang="hu-HU" altLang="hu-HU" sz="1600" b="1" dirty="0"/>
              <a:t>in </a:t>
            </a:r>
            <a:r>
              <a:rPr lang="hu-HU" altLang="hu-HU" sz="1600" b="1" dirty="0" err="1"/>
              <a:t>Aristotle</a:t>
            </a:r>
            <a:r>
              <a:rPr lang="hu-HU" altLang="hu-HU" sz="1600" b="1" dirty="0"/>
              <a:t>-Marxian </a:t>
            </a:r>
            <a:r>
              <a:rPr lang="hu-HU" altLang="hu-HU" sz="1600" b="1" dirty="0" err="1"/>
              <a:t>scheme</a:t>
            </a:r>
            <a:r>
              <a:rPr lang="hu-HU" altLang="hu-HU" sz="1600" b="1" dirty="0"/>
              <a:t> </a:t>
            </a:r>
            <a:r>
              <a:rPr lang="hu-HU" altLang="hu-HU" sz="1600" b="1" dirty="0">
                <a:solidFill>
                  <a:srgbClr val="0000FF"/>
                </a:solidFill>
              </a:rPr>
              <a:t>: M-(C-C’)-M’, M’&gt;M</a:t>
            </a:r>
            <a:r>
              <a:rPr lang="hu-HU" altLang="hu-HU" sz="1600" b="1" dirty="0"/>
              <a:t>.</a:t>
            </a:r>
          </a:p>
        </p:txBody>
      </p:sp>
      <p:sp>
        <p:nvSpPr>
          <p:cNvPr id="18437" name="Téglalap 2">
            <a:extLst>
              <a:ext uri="{FF2B5EF4-FFF2-40B4-BE49-F238E27FC236}">
                <a16:creationId xmlns:a16="http://schemas.microsoft.com/office/drawing/2014/main" id="{E984624B-2886-942A-96A6-ED4F19C5B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88913"/>
            <a:ext cx="50022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The </a:t>
            </a:r>
            <a:r>
              <a:rPr lang="hu-HU" altLang="hu-HU" sz="1600" dirty="0" err="1"/>
              <a:t>above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example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illustrated</a:t>
            </a:r>
            <a:r>
              <a:rPr lang="hu-HU" altLang="hu-HU" sz="1600" dirty="0"/>
              <a:t> in a </a:t>
            </a:r>
            <a:r>
              <a:rPr lang="hu-HU" altLang="hu-HU" sz="1600" dirty="0" err="1"/>
              <a:t>stock</a:t>
            </a:r>
            <a:r>
              <a:rPr lang="hu-HU" altLang="hu-HU" sz="1600" dirty="0"/>
              <a:t>-flow </a:t>
            </a:r>
            <a:r>
              <a:rPr lang="hu-HU" altLang="hu-HU" sz="1600" dirty="0" err="1"/>
              <a:t>setting</a:t>
            </a:r>
            <a:r>
              <a:rPr lang="hu-HU" altLang="hu-HU" sz="1600" dirty="0"/>
              <a:t>:</a:t>
            </a:r>
          </a:p>
        </p:txBody>
      </p:sp>
      <p:pic>
        <p:nvPicPr>
          <p:cNvPr id="18438" name="Picture 2" descr="Vízcsap · clip · art · rajz · illusztráció · csap · áramló - vektorgrafika  © izakowski (#3304476) | Stockfresh">
            <a:extLst>
              <a:ext uri="{FF2B5EF4-FFF2-40B4-BE49-F238E27FC236}">
                <a16:creationId xmlns:a16="http://schemas.microsoft.com/office/drawing/2014/main" id="{4697B7A3-00EC-4261-7B21-8D518BD3C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146175"/>
            <a:ext cx="936625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>
            <a:extLst>
              <a:ext uri="{FF2B5EF4-FFF2-40B4-BE49-F238E27FC236}">
                <a16:creationId xmlns:a16="http://schemas.microsoft.com/office/drawing/2014/main" id="{08294BBC-B943-E755-403E-5161C5AC1E8A}"/>
              </a:ext>
            </a:extLst>
          </p:cNvPr>
          <p:cNvSpPr/>
          <p:nvPr/>
        </p:nvSpPr>
        <p:spPr>
          <a:xfrm rot="10800000">
            <a:off x="149225" y="1800225"/>
            <a:ext cx="1408113" cy="112395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30728" name="Szövegdoboz 6">
            <a:extLst>
              <a:ext uri="{FF2B5EF4-FFF2-40B4-BE49-F238E27FC236}">
                <a16:creationId xmlns:a16="http://schemas.microsoft.com/office/drawing/2014/main" id="{5FA00C65-7363-55AE-AF40-0AE09047F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3573463"/>
            <a:ext cx="158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>
                <a:solidFill>
                  <a:srgbClr val="FF0000"/>
                </a:solidFill>
              </a:rPr>
              <a:t>FM’</a:t>
            </a:r>
            <a:r>
              <a:rPr lang="hu-HU" altLang="hu-HU" sz="1800" b="1" baseline="-25000">
                <a:solidFill>
                  <a:srgbClr val="FF0000"/>
                </a:solidFill>
              </a:rPr>
              <a:t>t=2</a:t>
            </a:r>
            <a:r>
              <a:rPr lang="hu-HU" altLang="hu-HU" sz="1800" b="1">
                <a:solidFill>
                  <a:srgbClr val="FF0000"/>
                </a:solidFill>
              </a:rPr>
              <a:t>=1100$</a:t>
            </a:r>
          </a:p>
        </p:txBody>
      </p:sp>
      <p:sp>
        <p:nvSpPr>
          <p:cNvPr id="18441" name="Szövegdoboz 11">
            <a:extLst>
              <a:ext uri="{FF2B5EF4-FFF2-40B4-BE49-F238E27FC236}">
                <a16:creationId xmlns:a16="http://schemas.microsoft.com/office/drawing/2014/main" id="{DAAB1CA6-73AA-6D55-7E4C-78D00EE11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31913"/>
            <a:ext cx="1851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FM</a:t>
            </a:r>
            <a:r>
              <a:rPr lang="hu-HU" altLang="hu-HU" sz="1800" baseline="-25000"/>
              <a:t>t=1</a:t>
            </a:r>
            <a:r>
              <a:rPr lang="hu-HU" altLang="hu-HU" sz="1800"/>
              <a:t>=1000$</a:t>
            </a:r>
          </a:p>
        </p:txBody>
      </p:sp>
      <p:sp>
        <p:nvSpPr>
          <p:cNvPr id="30730" name="Szövegdoboz 12">
            <a:extLst>
              <a:ext uri="{FF2B5EF4-FFF2-40B4-BE49-F238E27FC236}">
                <a16:creationId xmlns:a16="http://schemas.microsoft.com/office/drawing/2014/main" id="{B0EC531A-EDBE-A0F5-DDAE-EB991B6BE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1198563"/>
            <a:ext cx="1520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>
                <a:solidFill>
                  <a:srgbClr val="CC0099"/>
                </a:solidFill>
              </a:rPr>
              <a:t>FM</a:t>
            </a:r>
            <a:r>
              <a:rPr lang="hu-HU" altLang="hu-HU" sz="1800" baseline="-25000">
                <a:solidFill>
                  <a:srgbClr val="CC0099"/>
                </a:solidFill>
              </a:rPr>
              <a:t>t=3</a:t>
            </a:r>
            <a:r>
              <a:rPr lang="hu-HU" altLang="hu-HU" sz="1800">
                <a:solidFill>
                  <a:srgbClr val="CC0099"/>
                </a:solidFill>
              </a:rPr>
              <a:t>=200$</a:t>
            </a:r>
          </a:p>
        </p:txBody>
      </p:sp>
      <p:sp>
        <p:nvSpPr>
          <p:cNvPr id="30731" name="Szövegdoboz 13">
            <a:extLst>
              <a:ext uri="{FF2B5EF4-FFF2-40B4-BE49-F238E27FC236}">
                <a16:creationId xmlns:a16="http://schemas.microsoft.com/office/drawing/2014/main" id="{185508D7-92E4-B930-BAA9-FCF2BAC7C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27763"/>
            <a:ext cx="8974138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But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it</a:t>
            </a:r>
            <a:r>
              <a:rPr lang="hu-HU" altLang="hu-HU" sz="1600" dirty="0"/>
              <a:t> is </a:t>
            </a:r>
            <a:r>
              <a:rPr lang="hu-HU" altLang="hu-HU" sz="1600" dirty="0" err="1"/>
              <a:t>impossible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to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complete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chrematistic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plans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that</a:t>
            </a:r>
            <a:r>
              <a:rPr lang="hu-HU" altLang="hu-HU" sz="1600" dirty="0"/>
              <a:t> start </a:t>
            </a:r>
            <a:r>
              <a:rPr lang="hu-HU" altLang="hu-HU" sz="1600" dirty="0" err="1"/>
              <a:t>with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spending</a:t>
            </a:r>
            <a:r>
              <a:rPr lang="hu-HU" altLang="hu-HU" sz="1600" dirty="0"/>
              <a:t> (M’-M) in </a:t>
            </a:r>
            <a:r>
              <a:rPr lang="hu-HU" altLang="hu-HU" sz="1600" dirty="0" err="1"/>
              <a:t>period</a:t>
            </a:r>
            <a:r>
              <a:rPr lang="hu-HU" altLang="hu-HU" sz="1600" dirty="0"/>
              <a:t> t; </a:t>
            </a:r>
            <a:r>
              <a:rPr lang="hu-HU" altLang="hu-HU" sz="1600" dirty="0" err="1"/>
              <a:t>this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can</a:t>
            </a:r>
            <a:r>
              <a:rPr lang="hu-HU" altLang="hu-HU" sz="1600" dirty="0"/>
              <a:t> be </a:t>
            </a:r>
            <a:r>
              <a:rPr lang="hu-HU" altLang="hu-HU" sz="1600" dirty="0" err="1"/>
              <a:t>done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only</a:t>
            </a:r>
            <a:r>
              <a:rPr lang="hu-HU" altLang="hu-HU" sz="1600" dirty="0"/>
              <a:t> in </a:t>
            </a:r>
            <a:r>
              <a:rPr lang="hu-HU" altLang="hu-HU" sz="1600" dirty="0" err="1"/>
              <a:t>subsequent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periods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if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additional</a:t>
            </a:r>
            <a:r>
              <a:rPr lang="hu-HU" altLang="hu-HU" sz="1600" dirty="0"/>
              <a:t> </a:t>
            </a:r>
            <a:r>
              <a:rPr lang="hu-HU" altLang="hu-HU" sz="1600" dirty="0" err="1"/>
              <a:t>money</a:t>
            </a:r>
            <a:r>
              <a:rPr lang="hu-HU" altLang="hu-HU" sz="1600" dirty="0"/>
              <a:t> is </a:t>
            </a:r>
            <a:r>
              <a:rPr lang="hu-HU" altLang="hu-HU" sz="1600" dirty="0" err="1"/>
              <a:t>spent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into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economy</a:t>
            </a:r>
            <a:r>
              <a:rPr lang="hu-HU" altLang="hu-HU" sz="1600" dirty="0"/>
              <a:t>…</a:t>
            </a:r>
            <a:endParaRPr lang="hu-HU" altLang="hu-HU" sz="1600" b="1" dirty="0"/>
          </a:p>
        </p:txBody>
      </p:sp>
      <p:sp>
        <p:nvSpPr>
          <p:cNvPr id="30732" name="Szövegdoboz 14">
            <a:extLst>
              <a:ext uri="{FF2B5EF4-FFF2-40B4-BE49-F238E27FC236}">
                <a16:creationId xmlns:a16="http://schemas.microsoft.com/office/drawing/2014/main" id="{FA46A6A4-3C2D-05F1-403E-37AE95FDF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3554413"/>
            <a:ext cx="158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>
                <a:solidFill>
                  <a:srgbClr val="FF0000"/>
                </a:solidFill>
              </a:rPr>
              <a:t>FM’</a:t>
            </a:r>
            <a:r>
              <a:rPr lang="hu-HU" altLang="hu-HU" sz="1800" b="1" baseline="-25000">
                <a:solidFill>
                  <a:srgbClr val="FF0000"/>
                </a:solidFill>
              </a:rPr>
              <a:t>t=3</a:t>
            </a:r>
            <a:r>
              <a:rPr lang="hu-HU" altLang="hu-HU" sz="1800" b="1">
                <a:solidFill>
                  <a:srgbClr val="FF0000"/>
                </a:solidFill>
              </a:rPr>
              <a:t>=1100$</a:t>
            </a:r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C1609704-9F98-A522-EE98-F1E7DCAC714D}"/>
              </a:ext>
            </a:extLst>
          </p:cNvPr>
          <p:cNvCxnSpPr/>
          <p:nvPr/>
        </p:nvCxnSpPr>
        <p:spPr>
          <a:xfrm flipV="1">
            <a:off x="407988" y="942975"/>
            <a:ext cx="8208962" cy="2381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7C877B6D-45F9-3664-DA50-CE66D311ABF3}"/>
              </a:ext>
            </a:extLst>
          </p:cNvPr>
          <p:cNvCxnSpPr/>
          <p:nvPr/>
        </p:nvCxnSpPr>
        <p:spPr>
          <a:xfrm>
            <a:off x="396875" y="762000"/>
            <a:ext cx="0" cy="330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DCEFF644-4042-64E0-E336-73C07EE0B589}"/>
              </a:ext>
            </a:extLst>
          </p:cNvPr>
          <p:cNvCxnSpPr/>
          <p:nvPr/>
        </p:nvCxnSpPr>
        <p:spPr>
          <a:xfrm>
            <a:off x="2424113" y="804863"/>
            <a:ext cx="15875" cy="10366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48" name="Picture 2" descr="Vízcsap · clip · art · rajz · illusztráció · csap · áramló - vektorgrafika  © izakowski (#3304476) | Stockfresh">
            <a:extLst>
              <a:ext uri="{FF2B5EF4-FFF2-40B4-BE49-F238E27FC236}">
                <a16:creationId xmlns:a16="http://schemas.microsoft.com/office/drawing/2014/main" id="{C207C44F-8718-9035-AA5F-A3A6E10C1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8694">
            <a:off x="4046538" y="2314575"/>
            <a:ext cx="841375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rapezoid 23">
            <a:extLst>
              <a:ext uri="{FF2B5EF4-FFF2-40B4-BE49-F238E27FC236}">
                <a16:creationId xmlns:a16="http://schemas.microsoft.com/office/drawing/2014/main" id="{BAE754CF-2644-0A66-1044-3FBC4C6A415F}"/>
              </a:ext>
            </a:extLst>
          </p:cNvPr>
          <p:cNvSpPr/>
          <p:nvPr/>
        </p:nvSpPr>
        <p:spPr>
          <a:xfrm rot="10800000">
            <a:off x="3246438" y="1841500"/>
            <a:ext cx="1446212" cy="108267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8450" name="Szövegdoboz 21">
            <a:extLst>
              <a:ext uri="{FF2B5EF4-FFF2-40B4-BE49-F238E27FC236}">
                <a16:creationId xmlns:a16="http://schemas.microsoft.com/office/drawing/2014/main" id="{065385B1-3FBF-B0CA-FE8A-F1DC0CE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574675"/>
            <a:ext cx="471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/>
              <a:t>1.</a:t>
            </a:r>
          </a:p>
        </p:txBody>
      </p:sp>
      <p:sp>
        <p:nvSpPr>
          <p:cNvPr id="18451" name="Szövegdoboz 21">
            <a:extLst>
              <a:ext uri="{FF2B5EF4-FFF2-40B4-BE49-F238E27FC236}">
                <a16:creationId xmlns:a16="http://schemas.microsoft.com/office/drawing/2014/main" id="{F29AF3E8-A945-D5D9-4A95-84314C0A9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498475"/>
            <a:ext cx="450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/>
              <a:t>2.</a:t>
            </a:r>
          </a:p>
        </p:txBody>
      </p:sp>
      <p:sp>
        <p:nvSpPr>
          <p:cNvPr id="30" name="Trapezoid 29">
            <a:extLst>
              <a:ext uri="{FF2B5EF4-FFF2-40B4-BE49-F238E27FC236}">
                <a16:creationId xmlns:a16="http://schemas.microsoft.com/office/drawing/2014/main" id="{BA4D88F4-1834-45EC-B574-DC6415B1C22D}"/>
              </a:ext>
            </a:extLst>
          </p:cNvPr>
          <p:cNvSpPr/>
          <p:nvPr/>
        </p:nvSpPr>
        <p:spPr>
          <a:xfrm rot="10800000">
            <a:off x="1684338" y="1800225"/>
            <a:ext cx="1435100" cy="112395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30742" name="Szövegdoboz 10">
            <a:extLst>
              <a:ext uri="{FF2B5EF4-FFF2-40B4-BE49-F238E27FC236}">
                <a16:creationId xmlns:a16="http://schemas.microsoft.com/office/drawing/2014/main" id="{496D597C-1724-7F52-206A-D990B4364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3" y="2060575"/>
            <a:ext cx="1490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M</a:t>
            </a:r>
            <a:r>
              <a:rPr lang="hu-HU" altLang="hu-HU" sz="1800" baseline="-25000"/>
              <a:t>t=1</a:t>
            </a:r>
            <a:r>
              <a:rPr lang="hu-HU" altLang="hu-HU" sz="1800"/>
              <a:t>=1000$</a:t>
            </a:r>
          </a:p>
        </p:txBody>
      </p:sp>
      <p:sp>
        <p:nvSpPr>
          <p:cNvPr id="30743" name="Szövegdoboz 31">
            <a:extLst>
              <a:ext uri="{FF2B5EF4-FFF2-40B4-BE49-F238E27FC236}">
                <a16:creationId xmlns:a16="http://schemas.microsoft.com/office/drawing/2014/main" id="{A37A0CEB-118C-999A-3D5C-BD9518C01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588" y="2060575"/>
            <a:ext cx="1490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M</a:t>
            </a:r>
            <a:r>
              <a:rPr lang="hu-HU" altLang="hu-HU" sz="1800" baseline="-25000"/>
              <a:t>t=1</a:t>
            </a:r>
            <a:r>
              <a:rPr lang="hu-HU" altLang="hu-HU" sz="1800"/>
              <a:t>=1000$</a:t>
            </a:r>
          </a:p>
        </p:txBody>
      </p:sp>
      <p:sp>
        <p:nvSpPr>
          <p:cNvPr id="34" name="Trapezoid 33">
            <a:extLst>
              <a:ext uri="{FF2B5EF4-FFF2-40B4-BE49-F238E27FC236}">
                <a16:creationId xmlns:a16="http://schemas.microsoft.com/office/drawing/2014/main" id="{8346216B-31D9-0AA1-0F28-571EDAD8CEF2}"/>
              </a:ext>
            </a:extLst>
          </p:cNvPr>
          <p:cNvSpPr/>
          <p:nvPr/>
        </p:nvSpPr>
        <p:spPr>
          <a:xfrm rot="10800000">
            <a:off x="4727575" y="1844675"/>
            <a:ext cx="1433513" cy="112395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30745" name="Szövegdoboz 25">
            <a:extLst>
              <a:ext uri="{FF2B5EF4-FFF2-40B4-BE49-F238E27FC236}">
                <a16:creationId xmlns:a16="http://schemas.microsoft.com/office/drawing/2014/main" id="{7BEADAB0-AF11-B728-F8B6-AFBCCF5F6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2051050"/>
            <a:ext cx="1338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M</a:t>
            </a:r>
            <a:r>
              <a:rPr lang="hu-HU" altLang="hu-HU" sz="1800" baseline="-25000"/>
              <a:t>t=2</a:t>
            </a:r>
            <a:r>
              <a:rPr lang="hu-HU" altLang="hu-HU" sz="1800"/>
              <a:t>=900$</a:t>
            </a:r>
          </a:p>
        </p:txBody>
      </p:sp>
      <p:pic>
        <p:nvPicPr>
          <p:cNvPr id="18457" name="Picture 2" descr="Vízcsap · clip · art · rajz · illusztráció · csap · áramló - vektorgrafika  © izakowski (#3304476) | Stockfresh">
            <a:extLst>
              <a:ext uri="{FF2B5EF4-FFF2-40B4-BE49-F238E27FC236}">
                <a16:creationId xmlns:a16="http://schemas.microsoft.com/office/drawing/2014/main" id="{2ADF7534-662F-A529-8803-22F256F1B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8694">
            <a:off x="7015163" y="2400300"/>
            <a:ext cx="841375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rapezoid 35">
            <a:extLst>
              <a:ext uri="{FF2B5EF4-FFF2-40B4-BE49-F238E27FC236}">
                <a16:creationId xmlns:a16="http://schemas.microsoft.com/office/drawing/2014/main" id="{FA4E0E88-0AEE-22B1-AF07-DE913C3F8577}"/>
              </a:ext>
            </a:extLst>
          </p:cNvPr>
          <p:cNvSpPr/>
          <p:nvPr/>
        </p:nvSpPr>
        <p:spPr>
          <a:xfrm rot="10800000">
            <a:off x="6240463" y="1844675"/>
            <a:ext cx="1435100" cy="112395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30748" name="Szövegdoboz 36">
            <a:extLst>
              <a:ext uri="{FF2B5EF4-FFF2-40B4-BE49-F238E27FC236}">
                <a16:creationId xmlns:a16="http://schemas.microsoft.com/office/drawing/2014/main" id="{93779345-BF9C-9CC0-24A7-FC75C1B5A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1989138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M</a:t>
            </a:r>
            <a:r>
              <a:rPr lang="hu-HU" altLang="hu-HU" sz="1800" baseline="-25000"/>
              <a:t>t=2</a:t>
            </a:r>
            <a:r>
              <a:rPr lang="hu-HU" altLang="hu-HU" sz="1800"/>
              <a:t>=900$</a:t>
            </a:r>
          </a:p>
        </p:txBody>
      </p:sp>
      <p:sp>
        <p:nvSpPr>
          <p:cNvPr id="18460" name="Szövegdoboz 21">
            <a:extLst>
              <a:ext uri="{FF2B5EF4-FFF2-40B4-BE49-F238E27FC236}">
                <a16:creationId xmlns:a16="http://schemas.microsoft.com/office/drawing/2014/main" id="{102003C0-0098-6160-93F9-5CD53275F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225" y="498475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/>
              <a:t>3.</a:t>
            </a:r>
          </a:p>
        </p:txBody>
      </p:sp>
      <p:sp>
        <p:nvSpPr>
          <p:cNvPr id="30750" name="Szövegdoboz 2">
            <a:extLst>
              <a:ext uri="{FF2B5EF4-FFF2-40B4-BE49-F238E27FC236}">
                <a16:creationId xmlns:a16="http://schemas.microsoft.com/office/drawing/2014/main" id="{5883D9BB-F832-018B-C6B0-092F7CAD0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3959912"/>
            <a:ext cx="21383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Till t=4 </a:t>
            </a:r>
            <a:r>
              <a:rPr lang="el-GR" altLang="hu-HU" sz="1800" dirty="0"/>
              <a:t>Σ</a:t>
            </a:r>
            <a:r>
              <a:rPr lang="hu-HU" altLang="hu-HU" sz="1800" dirty="0"/>
              <a:t>FM=2000</a:t>
            </a:r>
          </a:p>
        </p:txBody>
      </p:sp>
      <p:sp>
        <p:nvSpPr>
          <p:cNvPr id="30751" name="Szövegdoboz 31">
            <a:extLst>
              <a:ext uri="{FF2B5EF4-FFF2-40B4-BE49-F238E27FC236}">
                <a16:creationId xmlns:a16="http://schemas.microsoft.com/office/drawing/2014/main" id="{B92C8966-8CEE-3638-BD81-0D9659A30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49" y="4332288"/>
            <a:ext cx="4162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>
                <a:solidFill>
                  <a:srgbClr val="FF0000"/>
                </a:solidFill>
              </a:rPr>
              <a:t>Till t=4 </a:t>
            </a:r>
            <a:r>
              <a:rPr lang="el-GR" altLang="hu-HU" sz="1800" dirty="0">
                <a:solidFill>
                  <a:srgbClr val="FF0000"/>
                </a:solidFill>
              </a:rPr>
              <a:t>Σ</a:t>
            </a:r>
            <a:r>
              <a:rPr lang="hu-HU" altLang="hu-HU" sz="1800" dirty="0">
                <a:solidFill>
                  <a:srgbClr val="FF0000"/>
                </a:solidFill>
              </a:rPr>
              <a:t>FM’=2200 is </a:t>
            </a:r>
            <a:r>
              <a:rPr lang="hu-HU" altLang="hu-HU" sz="1800" dirty="0" err="1">
                <a:solidFill>
                  <a:srgbClr val="FF0000"/>
                </a:solidFill>
              </a:rPr>
              <a:t>to</a:t>
            </a:r>
            <a:r>
              <a:rPr lang="hu-HU" altLang="hu-HU" sz="1800" dirty="0">
                <a:solidFill>
                  <a:srgbClr val="FF0000"/>
                </a:solidFill>
              </a:rPr>
              <a:t> be </a:t>
            </a:r>
            <a:r>
              <a:rPr lang="hu-HU" altLang="hu-HU" sz="1800" dirty="0" err="1">
                <a:solidFill>
                  <a:srgbClr val="FF0000"/>
                </a:solidFill>
              </a:rPr>
              <a:t>taken</a:t>
            </a:r>
            <a:r>
              <a:rPr lang="hu-HU" altLang="hu-HU" sz="1800" dirty="0">
                <a:solidFill>
                  <a:srgbClr val="FF0000"/>
                </a:solidFill>
              </a:rPr>
              <a:t> out</a:t>
            </a:r>
          </a:p>
        </p:txBody>
      </p:sp>
      <p:sp>
        <p:nvSpPr>
          <p:cNvPr id="30752" name="Téglalap 4">
            <a:extLst>
              <a:ext uri="{FF2B5EF4-FFF2-40B4-BE49-F238E27FC236}">
                <a16:creationId xmlns:a16="http://schemas.microsoft.com/office/drawing/2014/main" id="{A6EA511B-EC3C-EE3F-82B8-05F3F8607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80" y="5300663"/>
            <a:ext cx="7200900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If</a:t>
            </a:r>
            <a:r>
              <a:rPr lang="hu-HU" altLang="hu-HU" sz="1600" dirty="0"/>
              <a:t> M </a:t>
            </a:r>
            <a:r>
              <a:rPr lang="hu-HU" altLang="hu-HU" sz="1600" dirty="0" err="1"/>
              <a:t>money</a:t>
            </a:r>
            <a:r>
              <a:rPr lang="hu-HU" altLang="hu-HU" sz="1600" dirty="0"/>
              <a:t> is </a:t>
            </a:r>
            <a:r>
              <a:rPr lang="hu-HU" altLang="hu-HU" sz="1600" dirty="0" err="1"/>
              <a:t>spent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into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economy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untill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period</a:t>
            </a:r>
            <a:r>
              <a:rPr lang="hu-HU" altLang="hu-HU" sz="1600" dirty="0"/>
              <a:t> t </a:t>
            </a:r>
            <a:r>
              <a:rPr lang="hu-HU" altLang="hu-HU" sz="1600" dirty="0" err="1"/>
              <a:t>with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chrematistic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aim</a:t>
            </a:r>
            <a:r>
              <a:rPr lang="hu-HU" altLang="hu-HU" sz="1600" dirty="0"/>
              <a:t>,</a:t>
            </a:r>
          </a:p>
        </p:txBody>
      </p:sp>
      <p:sp>
        <p:nvSpPr>
          <p:cNvPr id="30753" name="Téglalap 6">
            <a:extLst>
              <a:ext uri="{FF2B5EF4-FFF2-40B4-BE49-F238E27FC236}">
                <a16:creationId xmlns:a16="http://schemas.microsoft.com/office/drawing/2014/main" id="{98A0CDCE-6060-643D-C259-E447FAC26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80" y="5610225"/>
            <a:ext cx="5538788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 err="1">
                <a:solidFill>
                  <a:srgbClr val="FF0000"/>
                </a:solidFill>
              </a:rPr>
              <a:t>then</a:t>
            </a:r>
            <a:r>
              <a:rPr lang="hu-HU" altLang="hu-HU" sz="1600" dirty="0">
                <a:solidFill>
                  <a:srgbClr val="FF0000"/>
                </a:solidFill>
              </a:rPr>
              <a:t> </a:t>
            </a:r>
            <a:r>
              <a:rPr lang="hu-HU" altLang="hu-HU" sz="1600" dirty="0" err="1">
                <a:solidFill>
                  <a:srgbClr val="FF0000"/>
                </a:solidFill>
              </a:rPr>
              <a:t>it</a:t>
            </a:r>
            <a:r>
              <a:rPr lang="hu-HU" altLang="hu-HU" sz="1600" dirty="0">
                <a:solidFill>
                  <a:srgbClr val="FF0000"/>
                </a:solidFill>
              </a:rPr>
              <a:t> is </a:t>
            </a:r>
            <a:r>
              <a:rPr lang="hu-HU" altLang="hu-HU" sz="1600" dirty="0" err="1">
                <a:solidFill>
                  <a:srgbClr val="FF0000"/>
                </a:solidFill>
              </a:rPr>
              <a:t>impossible</a:t>
            </a:r>
            <a:r>
              <a:rPr lang="hu-HU" altLang="hu-HU" sz="1600" dirty="0">
                <a:solidFill>
                  <a:srgbClr val="FF0000"/>
                </a:solidFill>
              </a:rPr>
              <a:t> </a:t>
            </a:r>
            <a:r>
              <a:rPr lang="hu-HU" altLang="hu-HU" sz="1600" dirty="0" err="1">
                <a:solidFill>
                  <a:srgbClr val="FF0000"/>
                </a:solidFill>
              </a:rPr>
              <a:t>to</a:t>
            </a:r>
            <a:r>
              <a:rPr lang="hu-HU" altLang="hu-HU" sz="1600" dirty="0">
                <a:solidFill>
                  <a:srgbClr val="FF0000"/>
                </a:solidFill>
              </a:rPr>
              <a:t> </a:t>
            </a:r>
            <a:r>
              <a:rPr lang="hu-HU" altLang="hu-HU" sz="1600" dirty="0" err="1">
                <a:solidFill>
                  <a:srgbClr val="FF0000"/>
                </a:solidFill>
              </a:rPr>
              <a:t>withdraw</a:t>
            </a:r>
            <a:r>
              <a:rPr lang="hu-HU" altLang="hu-HU" sz="1600" dirty="0">
                <a:solidFill>
                  <a:srgbClr val="FF0000"/>
                </a:solidFill>
              </a:rPr>
              <a:t> M’&gt;M </a:t>
            </a:r>
            <a:r>
              <a:rPr lang="hu-HU" altLang="hu-HU" sz="1600" dirty="0" err="1">
                <a:solidFill>
                  <a:srgbClr val="FF0000"/>
                </a:solidFill>
              </a:rPr>
              <a:t>until</a:t>
            </a:r>
            <a:r>
              <a:rPr lang="hu-HU" altLang="hu-HU" sz="1600" dirty="0">
                <a:solidFill>
                  <a:srgbClr val="FF0000"/>
                </a:solidFill>
              </a:rPr>
              <a:t> </a:t>
            </a:r>
            <a:r>
              <a:rPr lang="hu-HU" altLang="hu-HU" sz="1600" dirty="0" err="1">
                <a:solidFill>
                  <a:srgbClr val="FF0000"/>
                </a:solidFill>
              </a:rPr>
              <a:t>period</a:t>
            </a:r>
            <a:r>
              <a:rPr lang="hu-HU" altLang="hu-HU" sz="1600" dirty="0">
                <a:solidFill>
                  <a:srgbClr val="FF0000"/>
                </a:solidFill>
              </a:rPr>
              <a:t> t,</a:t>
            </a:r>
          </a:p>
        </p:txBody>
      </p:sp>
      <p:sp>
        <p:nvSpPr>
          <p:cNvPr id="30754" name="Téglalap 8">
            <a:extLst>
              <a:ext uri="{FF2B5EF4-FFF2-40B4-BE49-F238E27FC236}">
                <a16:creationId xmlns:a16="http://schemas.microsoft.com/office/drawing/2014/main" id="{8C18EFE9-E020-C9E8-479F-E5BA8DC31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80" y="5909090"/>
            <a:ext cx="6200452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 err="1">
                <a:solidFill>
                  <a:srgbClr val="CC0099"/>
                </a:solidFill>
              </a:rPr>
              <a:t>unless</a:t>
            </a:r>
            <a:r>
              <a:rPr lang="hu-HU" altLang="hu-HU" sz="1600" dirty="0">
                <a:solidFill>
                  <a:srgbClr val="CC0099"/>
                </a:solidFill>
              </a:rPr>
              <a:t> </a:t>
            </a:r>
            <a:r>
              <a:rPr lang="hu-HU" altLang="hu-HU" sz="1600" dirty="0" err="1">
                <a:solidFill>
                  <a:srgbClr val="CC0099"/>
                </a:solidFill>
              </a:rPr>
              <a:t>the</a:t>
            </a:r>
            <a:r>
              <a:rPr lang="hu-HU" altLang="hu-HU" sz="1600" dirty="0">
                <a:solidFill>
                  <a:srgbClr val="CC0099"/>
                </a:solidFill>
              </a:rPr>
              <a:t> </a:t>
            </a:r>
            <a:r>
              <a:rPr lang="hu-HU" altLang="hu-HU" sz="1600" dirty="0" err="1">
                <a:solidFill>
                  <a:srgbClr val="CC0099"/>
                </a:solidFill>
              </a:rPr>
              <a:t>missing</a:t>
            </a:r>
            <a:r>
              <a:rPr lang="hu-HU" altLang="hu-HU" sz="1600" dirty="0">
                <a:solidFill>
                  <a:srgbClr val="CC0099"/>
                </a:solidFill>
              </a:rPr>
              <a:t> (M’-M) is </a:t>
            </a:r>
            <a:r>
              <a:rPr lang="hu-HU" altLang="hu-HU" sz="1600" dirty="0" err="1">
                <a:solidFill>
                  <a:srgbClr val="CC0099"/>
                </a:solidFill>
              </a:rPr>
              <a:t>spent</a:t>
            </a:r>
            <a:r>
              <a:rPr lang="hu-HU" altLang="hu-HU" sz="1600" dirty="0">
                <a:solidFill>
                  <a:srgbClr val="CC0099"/>
                </a:solidFill>
              </a:rPr>
              <a:t> </a:t>
            </a:r>
            <a:r>
              <a:rPr lang="hu-HU" altLang="hu-HU" sz="1600" dirty="0" err="1">
                <a:solidFill>
                  <a:srgbClr val="CC0099"/>
                </a:solidFill>
              </a:rPr>
              <a:t>into</a:t>
            </a:r>
            <a:r>
              <a:rPr lang="hu-HU" altLang="hu-HU" sz="1600" dirty="0">
                <a:solidFill>
                  <a:srgbClr val="CC0099"/>
                </a:solidFill>
              </a:rPr>
              <a:t> </a:t>
            </a:r>
            <a:r>
              <a:rPr lang="hu-HU" altLang="hu-HU" sz="1600" dirty="0" err="1">
                <a:solidFill>
                  <a:srgbClr val="CC0099"/>
                </a:solidFill>
              </a:rPr>
              <a:t>the</a:t>
            </a:r>
            <a:r>
              <a:rPr lang="hu-HU" altLang="hu-HU" sz="1600" dirty="0">
                <a:solidFill>
                  <a:srgbClr val="CC0099"/>
                </a:solidFill>
              </a:rPr>
              <a:t> </a:t>
            </a:r>
            <a:r>
              <a:rPr lang="hu-HU" altLang="hu-HU" sz="1600" dirty="0" err="1">
                <a:solidFill>
                  <a:srgbClr val="CC0099"/>
                </a:solidFill>
              </a:rPr>
              <a:t>economy</a:t>
            </a:r>
            <a:r>
              <a:rPr lang="hu-HU" altLang="hu-HU" sz="1600" dirty="0">
                <a:solidFill>
                  <a:srgbClr val="CC0099"/>
                </a:solidFill>
              </a:rPr>
              <a:t> </a:t>
            </a:r>
            <a:r>
              <a:rPr lang="hu-HU" altLang="hu-HU" sz="1600" dirty="0" err="1">
                <a:solidFill>
                  <a:srgbClr val="CC0099"/>
                </a:solidFill>
              </a:rPr>
              <a:t>until</a:t>
            </a:r>
            <a:r>
              <a:rPr lang="hu-HU" altLang="hu-HU" sz="1600" dirty="0">
                <a:solidFill>
                  <a:srgbClr val="CC0099"/>
                </a:solidFill>
              </a:rPr>
              <a:t> </a:t>
            </a:r>
            <a:r>
              <a:rPr lang="hu-HU" altLang="hu-HU" sz="1600" dirty="0" err="1">
                <a:solidFill>
                  <a:srgbClr val="CC0099"/>
                </a:solidFill>
              </a:rPr>
              <a:t>period</a:t>
            </a:r>
            <a:r>
              <a:rPr lang="hu-HU" altLang="hu-HU" sz="1600" dirty="0">
                <a:solidFill>
                  <a:srgbClr val="CC0099"/>
                </a:solidFill>
              </a:rPr>
              <a:t> t.</a:t>
            </a:r>
          </a:p>
        </p:txBody>
      </p:sp>
      <p:sp>
        <p:nvSpPr>
          <p:cNvPr id="30755" name="Szövegdoboz 12">
            <a:extLst>
              <a:ext uri="{FF2B5EF4-FFF2-40B4-BE49-F238E27FC236}">
                <a16:creationId xmlns:a16="http://schemas.microsoft.com/office/drawing/2014/main" id="{53C4890B-4EE4-B99F-ECFB-50C8DAF68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1268413"/>
            <a:ext cx="1625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FM</a:t>
            </a:r>
            <a:r>
              <a:rPr lang="hu-HU" altLang="hu-HU" sz="1800" baseline="-25000"/>
              <a:t>t=2</a:t>
            </a:r>
            <a:r>
              <a:rPr lang="hu-HU" altLang="hu-HU" sz="1800"/>
              <a:t>=1000$</a:t>
            </a:r>
          </a:p>
        </p:txBody>
      </p: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F2DD1054-5D91-45BE-6B93-7BFD1223DDAC}"/>
              </a:ext>
            </a:extLst>
          </p:cNvPr>
          <p:cNvCxnSpPr/>
          <p:nvPr/>
        </p:nvCxnSpPr>
        <p:spPr>
          <a:xfrm>
            <a:off x="5443538" y="817563"/>
            <a:ext cx="15875" cy="10366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AA1A59BA-87DE-EA7E-8C4F-17121138CF50}"/>
              </a:ext>
            </a:extLst>
          </p:cNvPr>
          <p:cNvCxnSpPr/>
          <p:nvPr/>
        </p:nvCxnSpPr>
        <p:spPr>
          <a:xfrm>
            <a:off x="8280400" y="785813"/>
            <a:ext cx="47625" cy="358775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69" name="Szövegdoboz 21">
            <a:extLst>
              <a:ext uri="{FF2B5EF4-FFF2-40B4-BE49-F238E27FC236}">
                <a16:creationId xmlns:a16="http://schemas.microsoft.com/office/drawing/2014/main" id="{A516C228-2C2E-D809-C3E4-1AEB6766D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2188" y="466725"/>
            <a:ext cx="361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/>
              <a:t>4.</a:t>
            </a:r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0B85096D-4E14-806D-8233-DC998EC6E083}"/>
              </a:ext>
            </a:extLst>
          </p:cNvPr>
          <p:cNvSpPr/>
          <p:nvPr/>
        </p:nvSpPr>
        <p:spPr>
          <a:xfrm rot="10800000">
            <a:off x="7653338" y="1831975"/>
            <a:ext cx="1435100" cy="112395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46" name="Szövegdoboz 36">
            <a:extLst>
              <a:ext uri="{FF2B5EF4-FFF2-40B4-BE49-F238E27FC236}">
                <a16:creationId xmlns:a16="http://schemas.microsoft.com/office/drawing/2014/main" id="{DF98D0BC-7135-11C7-C99E-D5885F988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338" y="1989138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M</a:t>
            </a:r>
            <a:r>
              <a:rPr lang="hu-HU" altLang="hu-HU" sz="1800" baseline="-25000"/>
              <a:t>t=3</a:t>
            </a:r>
            <a:r>
              <a:rPr lang="hu-HU" altLang="hu-HU" sz="1800"/>
              <a:t>=0$</a:t>
            </a:r>
          </a:p>
        </p:txBody>
      </p:sp>
      <p:sp>
        <p:nvSpPr>
          <p:cNvPr id="47" name="Szövegdoboz 12">
            <a:extLst>
              <a:ext uri="{FF2B5EF4-FFF2-40B4-BE49-F238E27FC236}">
                <a16:creationId xmlns:a16="http://schemas.microsoft.com/office/drawing/2014/main" id="{B8302FFF-A03A-75D1-DC05-E525B7FD9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3940176"/>
            <a:ext cx="2257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>
                <a:solidFill>
                  <a:srgbClr val="CC0099"/>
                </a:solidFill>
              </a:rPr>
              <a:t>+200$ is </a:t>
            </a:r>
            <a:r>
              <a:rPr lang="hu-HU" altLang="hu-HU" sz="1800" dirty="0" err="1">
                <a:solidFill>
                  <a:srgbClr val="CC0099"/>
                </a:solidFill>
              </a:rPr>
              <a:t>to</a:t>
            </a:r>
            <a:r>
              <a:rPr lang="hu-HU" altLang="hu-HU" sz="1800" dirty="0">
                <a:solidFill>
                  <a:srgbClr val="CC0099"/>
                </a:solidFill>
              </a:rPr>
              <a:t> be </a:t>
            </a:r>
            <a:r>
              <a:rPr lang="hu-HU" altLang="hu-HU" sz="1800" dirty="0" err="1">
                <a:solidFill>
                  <a:srgbClr val="CC0099"/>
                </a:solidFill>
              </a:rPr>
              <a:t>spent</a:t>
            </a:r>
            <a:endParaRPr lang="hu-HU" altLang="hu-HU" sz="1800" dirty="0">
              <a:solidFill>
                <a:srgbClr val="CC0099"/>
              </a:solidFill>
            </a:endParaRPr>
          </a:p>
        </p:txBody>
      </p:sp>
      <p:sp>
        <p:nvSpPr>
          <p:cNvPr id="48" name="Szövegdoboz 14">
            <a:extLst>
              <a:ext uri="{FF2B5EF4-FFF2-40B4-BE49-F238E27FC236}">
                <a16:creationId xmlns:a16="http://schemas.microsoft.com/office/drawing/2014/main" id="{CAB0E56E-0AE5-0F2E-1E04-19FD2ABFD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0" y="3500438"/>
            <a:ext cx="158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>
                <a:solidFill>
                  <a:srgbClr val="FF0000"/>
                </a:solidFill>
              </a:rPr>
              <a:t>FM’</a:t>
            </a:r>
            <a:r>
              <a:rPr lang="hu-HU" altLang="hu-HU" sz="1800" b="1" baseline="-25000">
                <a:solidFill>
                  <a:srgbClr val="FF0000"/>
                </a:solidFill>
              </a:rPr>
              <a:t>t=4</a:t>
            </a:r>
            <a:r>
              <a:rPr lang="hu-HU" altLang="hu-HU" sz="1800" b="1">
                <a:solidFill>
                  <a:srgbClr val="FF0000"/>
                </a:solidFill>
              </a:rPr>
              <a:t>=220$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93CDE5B-424C-654D-3089-FA69967B6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3188" y="5249863"/>
            <a:ext cx="30527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Thus</a:t>
            </a:r>
            <a:r>
              <a:rPr lang="hu-HU" altLang="hu-HU" sz="1600" dirty="0"/>
              <a:t>, </a:t>
            </a:r>
            <a:r>
              <a:rPr lang="hu-HU" altLang="hu-HU" sz="1600" dirty="0" err="1"/>
              <a:t>still</a:t>
            </a:r>
            <a:r>
              <a:rPr lang="hu-HU" altLang="hu-HU" sz="1600" dirty="0"/>
              <a:t> </a:t>
            </a:r>
            <a:r>
              <a:rPr lang="hu-HU" altLang="hu-HU" sz="1600" dirty="0" err="1"/>
              <a:t>wants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to</a:t>
            </a:r>
            <a:r>
              <a:rPr lang="hu-HU" altLang="hu-HU" sz="1600" dirty="0"/>
              <a:t> </a:t>
            </a:r>
            <a:r>
              <a:rPr lang="hu-HU" altLang="hu-HU" sz="1600" dirty="0" err="1"/>
              <a:t>realize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income</a:t>
            </a:r>
            <a:r>
              <a:rPr lang="hu-HU" altLang="hu-HU" sz="1600" dirty="0"/>
              <a:t>, i.e. </a:t>
            </a:r>
            <a:r>
              <a:rPr lang="hu-HU" altLang="hu-HU" sz="1600" dirty="0" err="1"/>
              <a:t>still</a:t>
            </a:r>
            <a:r>
              <a:rPr lang="hu-HU" altLang="hu-HU" sz="1600" dirty="0"/>
              <a:t> </a:t>
            </a:r>
            <a:r>
              <a:rPr lang="hu-HU" altLang="hu-HU" sz="1600" dirty="0" err="1"/>
              <a:t>wants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to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sell</a:t>
            </a:r>
            <a:r>
              <a:rPr lang="hu-HU" altLang="hu-HU" sz="1600" dirty="0"/>
              <a:t>, i.e. </a:t>
            </a:r>
            <a:r>
              <a:rPr lang="hu-HU" altLang="hu-HU" sz="1600" b="1" dirty="0" err="1"/>
              <a:t>always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excess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supply</a:t>
            </a:r>
            <a:r>
              <a:rPr lang="hu-HU" altLang="hu-HU" sz="1600" dirty="0"/>
              <a:t>.</a:t>
            </a:r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C93C3182-5300-908D-2509-259D8AE4DFA0}"/>
              </a:ext>
            </a:extLst>
          </p:cNvPr>
          <p:cNvCxnSpPr/>
          <p:nvPr/>
        </p:nvCxnSpPr>
        <p:spPr>
          <a:xfrm flipV="1">
            <a:off x="6389688" y="5445224"/>
            <a:ext cx="1285875" cy="32861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>
            <a:extLst>
              <a:ext uri="{FF2B5EF4-FFF2-40B4-BE49-F238E27FC236}">
                <a16:creationId xmlns:a16="http://schemas.microsoft.com/office/drawing/2014/main" id="{FB1E8D72-89C5-67CF-A23A-C7D754756E3B}"/>
              </a:ext>
            </a:extLst>
          </p:cNvPr>
          <p:cNvCxnSpPr>
            <a:cxnSpLocks/>
          </p:cNvCxnSpPr>
          <p:nvPr/>
        </p:nvCxnSpPr>
        <p:spPr>
          <a:xfrm>
            <a:off x="8974138" y="6453336"/>
            <a:ext cx="51070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églalap 13">
            <a:extLst>
              <a:ext uri="{FF2B5EF4-FFF2-40B4-BE49-F238E27FC236}">
                <a16:creationId xmlns:a16="http://schemas.microsoft.com/office/drawing/2014/main" id="{7EE0347A-4CD5-286F-E614-404114519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6650" y="2532063"/>
            <a:ext cx="28575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 dirty="0" err="1"/>
              <a:t>Ponzi</a:t>
            </a:r>
            <a:r>
              <a:rPr lang="hu-HU" altLang="hu-HU" sz="1800" b="1" dirty="0"/>
              <a:t> game</a:t>
            </a:r>
            <a:endParaRPr lang="hu-HU" altLang="hu-HU" sz="1800" dirty="0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64A5D89F-C713-62F5-9440-B89247690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850" y="6245225"/>
            <a:ext cx="21951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Growth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imperative</a:t>
            </a:r>
            <a:r>
              <a:rPr lang="hu-HU" altLang="hu-HU" sz="1600" b="1" dirty="0"/>
              <a:t> in </a:t>
            </a:r>
            <a:r>
              <a:rPr lang="hu-HU" altLang="hu-HU" sz="1600" b="1" dirty="0" err="1"/>
              <a:t>nominal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terms</a:t>
            </a:r>
            <a:endParaRPr lang="hu-HU" altLang="hu-HU" sz="1600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9256A119-8CB5-F6C2-AD07-1A9A3B5C8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80" y="5057775"/>
            <a:ext cx="1393330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Proposition</a:t>
            </a:r>
            <a:r>
              <a:rPr lang="hu-HU" altLang="hu-HU" sz="1600" b="1" dirty="0"/>
              <a:t>:</a:t>
            </a:r>
            <a:endParaRPr lang="hu-HU" altLang="hu-HU" sz="1600" dirty="0"/>
          </a:p>
        </p:txBody>
      </p: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ABDA8CBD-284B-C702-E2DD-FBA7861CF6AB}"/>
              </a:ext>
            </a:extLst>
          </p:cNvPr>
          <p:cNvCxnSpPr/>
          <p:nvPr/>
        </p:nvCxnSpPr>
        <p:spPr>
          <a:xfrm>
            <a:off x="7754938" y="1635125"/>
            <a:ext cx="1585912" cy="163671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doboz 12">
            <a:extLst>
              <a:ext uri="{FF2B5EF4-FFF2-40B4-BE49-F238E27FC236}">
                <a16:creationId xmlns:a16="http://schemas.microsoft.com/office/drawing/2014/main" id="{F014339D-836C-6373-6BED-959643A7D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8" y="1187450"/>
            <a:ext cx="1522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>
                <a:solidFill>
                  <a:srgbClr val="CC0099"/>
                </a:solidFill>
              </a:rPr>
              <a:t>220$ ≤ FM</a:t>
            </a:r>
            <a:r>
              <a:rPr lang="hu-HU" altLang="hu-HU" sz="1800" baseline="-25000">
                <a:solidFill>
                  <a:srgbClr val="CC0099"/>
                </a:solidFill>
              </a:rPr>
              <a:t>t=4</a:t>
            </a:r>
            <a:endParaRPr lang="hu-HU" altLang="hu-HU" sz="1800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8" grpId="0"/>
      <p:bldP spid="30730" grpId="0"/>
      <p:bldP spid="30731" grpId="0" animBg="1"/>
      <p:bldP spid="30732" grpId="0"/>
      <p:bldP spid="30742" grpId="0"/>
      <p:bldP spid="30743" grpId="0"/>
      <p:bldP spid="30745" grpId="0"/>
      <p:bldP spid="30748" grpId="0"/>
      <p:bldP spid="30750" grpId="0"/>
      <p:bldP spid="30751" grpId="0"/>
      <p:bldP spid="30752" grpId="0" animBg="1"/>
      <p:bldP spid="30753" grpId="0" animBg="1"/>
      <p:bldP spid="30754" grpId="0" animBg="1"/>
      <p:bldP spid="30755" grpId="0"/>
      <p:bldP spid="46" grpId="0"/>
      <p:bldP spid="47" grpId="0"/>
      <p:bldP spid="48" grpId="0"/>
      <p:bldP spid="10" grpId="0"/>
      <p:bldP spid="14" grpId="0"/>
      <p:bldP spid="18" grpId="0"/>
      <p:bldP spid="20" grpId="0" animBg="1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Szövegdoboz 12">
            <a:extLst>
              <a:ext uri="{FF2B5EF4-FFF2-40B4-BE49-F238E27FC236}">
                <a16:creationId xmlns:a16="http://schemas.microsoft.com/office/drawing/2014/main" id="{0EC5C7F2-2B4B-6768-5949-D9D1784FAABE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79376" y="3789040"/>
            <a:ext cx="90730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i="1" dirty="0" err="1"/>
              <a:t>How</a:t>
            </a:r>
            <a:r>
              <a:rPr lang="hu-HU" altLang="hu-HU" sz="1800" i="1" dirty="0"/>
              <a:t> </a:t>
            </a:r>
            <a:r>
              <a:rPr lang="hu-HU" altLang="hu-HU" sz="1800" i="1" dirty="0" err="1"/>
              <a:t>much</a:t>
            </a:r>
            <a:r>
              <a:rPr lang="hu-HU" altLang="hu-HU" sz="1800" i="1" dirty="0"/>
              <a:t> profit is </a:t>
            </a:r>
            <a:r>
              <a:rPr lang="hu-HU" altLang="hu-HU" sz="1800" i="1" dirty="0" err="1"/>
              <a:t>realized</a:t>
            </a:r>
            <a:r>
              <a:rPr lang="hu-HU" altLang="hu-HU" sz="1800" i="1" dirty="0"/>
              <a:t> in 6 </a:t>
            </a:r>
            <a:r>
              <a:rPr lang="hu-HU" altLang="hu-HU" sz="1800" i="1" dirty="0" err="1"/>
              <a:t>days</a:t>
            </a:r>
            <a:r>
              <a:rPr lang="hu-HU" altLang="hu-HU" sz="1800" i="1" dirty="0"/>
              <a:t> (</a:t>
            </a:r>
            <a:r>
              <a:rPr lang="hu-HU" altLang="hu-HU" sz="1800" i="1" dirty="0" err="1"/>
              <a:t>total</a:t>
            </a:r>
            <a:r>
              <a:rPr lang="hu-HU" altLang="hu-HU" sz="1800" i="1" dirty="0"/>
              <a:t> </a:t>
            </a:r>
            <a:r>
              <a:rPr lang="hu-HU" altLang="hu-HU" sz="1800" i="1" dirty="0" err="1"/>
              <a:t>use</a:t>
            </a:r>
            <a:r>
              <a:rPr lang="hu-HU" altLang="hu-HU" sz="1800" i="1" dirty="0"/>
              <a:t> of </a:t>
            </a:r>
            <a:r>
              <a:rPr lang="hu-HU" altLang="hu-HU" sz="1800" i="1" dirty="0" err="1"/>
              <a:t>the</a:t>
            </a:r>
            <a:r>
              <a:rPr lang="hu-HU" altLang="hu-HU" sz="1800" i="1" dirty="0"/>
              <a:t> </a:t>
            </a:r>
            <a:r>
              <a:rPr lang="hu-HU" altLang="hu-HU" sz="1800" i="1" dirty="0" err="1"/>
              <a:t>machines</a:t>
            </a:r>
            <a:r>
              <a:rPr lang="hu-HU" altLang="hu-HU" sz="1800" i="1" dirty="0"/>
              <a:t>) in </a:t>
            </a:r>
            <a:r>
              <a:rPr lang="hu-HU" altLang="hu-HU" sz="1800" i="1" dirty="0" err="1"/>
              <a:t>the</a:t>
            </a:r>
            <a:r>
              <a:rPr lang="hu-HU" altLang="hu-HU" sz="1800" i="1" dirty="0"/>
              <a:t> </a:t>
            </a:r>
            <a:r>
              <a:rPr lang="hu-HU" altLang="hu-HU" sz="1800" i="1" dirty="0" err="1"/>
              <a:t>two</a:t>
            </a:r>
            <a:r>
              <a:rPr lang="hu-HU" altLang="hu-HU" sz="1800" i="1" dirty="0"/>
              <a:t> </a:t>
            </a:r>
            <a:r>
              <a:rPr lang="hu-HU" altLang="hu-HU" sz="1800" i="1" dirty="0" err="1"/>
              <a:t>cases</a:t>
            </a:r>
            <a:r>
              <a:rPr lang="hu-HU" altLang="hu-HU" sz="1800" i="1" dirty="0"/>
              <a:t>?</a:t>
            </a:r>
          </a:p>
        </p:txBody>
      </p:sp>
      <p:sp>
        <p:nvSpPr>
          <p:cNvPr id="13317" name="Szövegdoboz 8">
            <a:extLst>
              <a:ext uri="{FF2B5EF4-FFF2-40B4-BE49-F238E27FC236}">
                <a16:creationId xmlns:a16="http://schemas.microsoft.com/office/drawing/2014/main" id="{4ED001AD-31F4-8010-DF27-5079308F3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" y="134938"/>
            <a:ext cx="75351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00B050"/>
                </a:solidFill>
              </a:rPr>
              <a:t>4.4.9 CHREMATISTIC (</a:t>
            </a:r>
            <a:r>
              <a:rPr lang="hu-HU" altLang="hu-HU" sz="1600" dirty="0" err="1">
                <a:solidFill>
                  <a:srgbClr val="00B050"/>
                </a:solidFill>
              </a:rPr>
              <a:t>Capitalist</a:t>
            </a:r>
            <a:r>
              <a:rPr lang="hu-HU" altLang="hu-HU" sz="1600" dirty="0">
                <a:solidFill>
                  <a:srgbClr val="00B050"/>
                </a:solidFill>
              </a:rPr>
              <a:t>) MODE OF PRODUCTION ON MICRO LEVEL</a:t>
            </a:r>
          </a:p>
        </p:txBody>
      </p:sp>
      <p:sp>
        <p:nvSpPr>
          <p:cNvPr id="7178" name="Téglalap 2">
            <a:extLst>
              <a:ext uri="{FF2B5EF4-FFF2-40B4-BE49-F238E27FC236}">
                <a16:creationId xmlns:a16="http://schemas.microsoft.com/office/drawing/2014/main" id="{F668DCDC-B63D-D4F1-D87D-12098D51D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60" y="1484784"/>
            <a:ext cx="1511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hu-HU" altLang="hu-HU" sz="1600"/>
              <a:t>AN EXAMPLE</a:t>
            </a:r>
            <a:r>
              <a:rPr lang="hu-HU" altLang="hu-HU" sz="1800"/>
              <a:t> 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2190017B-62F5-6AE1-2702-0589574BC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28" y="1916832"/>
            <a:ext cx="796719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spcBef>
                <a:spcPct val="0"/>
              </a:spcBef>
              <a:buNone/>
            </a:pPr>
            <a:r>
              <a:rPr lang="hu-HU" altLang="hu-HU" sz="1600" dirty="0"/>
              <a:t>1 </a:t>
            </a:r>
            <a:r>
              <a:rPr lang="hu-HU" altLang="hu-HU" sz="1600" dirty="0" err="1"/>
              <a:t>product</a:t>
            </a:r>
            <a:r>
              <a:rPr lang="hu-HU" altLang="hu-HU" sz="1600" dirty="0"/>
              <a:t> is </a:t>
            </a:r>
            <a:r>
              <a:rPr lang="hu-HU" altLang="hu-HU" sz="1600" dirty="0" err="1"/>
              <a:t>produced</a:t>
            </a:r>
            <a:r>
              <a:rPr lang="hu-HU" altLang="hu-HU" sz="1600" dirty="0"/>
              <a:t> in </a:t>
            </a:r>
            <a:r>
              <a:rPr lang="hu-HU" altLang="hu-HU" sz="1600" b="1" dirty="0"/>
              <a:t>2 </a:t>
            </a:r>
            <a:r>
              <a:rPr lang="hu-HU" altLang="hu-HU" sz="1600" b="1" dirty="0" err="1"/>
              <a:t>phases</a:t>
            </a:r>
            <a:r>
              <a:rPr lang="hu-HU" altLang="hu-HU" sz="1600" dirty="0"/>
              <a:t>  </a:t>
            </a:r>
            <a:r>
              <a:rPr lang="hu-HU" altLang="hu-HU" sz="1600" dirty="0" err="1"/>
              <a:t>with</a:t>
            </a:r>
            <a:r>
              <a:rPr lang="hu-HU" altLang="hu-HU" sz="1600" dirty="0"/>
              <a:t> 2 </a:t>
            </a:r>
            <a:r>
              <a:rPr lang="hu-HU" altLang="hu-HU" sz="1600" dirty="0" err="1"/>
              <a:t>machines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with</a:t>
            </a:r>
            <a:r>
              <a:rPr lang="hu-HU" altLang="hu-HU" sz="1600" dirty="0"/>
              <a:t> 1 </a:t>
            </a:r>
            <a:r>
              <a:rPr lang="hu-HU" altLang="hu-HU" sz="1600" dirty="0" err="1"/>
              <a:t>individual’s</a:t>
            </a:r>
            <a:r>
              <a:rPr lang="hu-HU" altLang="hu-HU" sz="1600" dirty="0"/>
              <a:t> 4-4 </a:t>
            </a:r>
            <a:r>
              <a:rPr lang="hu-HU" altLang="hu-HU" sz="1600" dirty="0" err="1"/>
              <a:t>hours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work</a:t>
            </a:r>
            <a:r>
              <a:rPr lang="hu-HU" altLang="hu-HU" sz="1600" dirty="0"/>
              <a:t>.</a:t>
            </a:r>
          </a:p>
          <a:p>
            <a:pPr algn="just">
              <a:spcBef>
                <a:spcPct val="0"/>
              </a:spcBef>
            </a:pPr>
            <a:r>
              <a:rPr lang="hu-HU" altLang="hu-HU" sz="1600" dirty="0" err="1"/>
              <a:t>Machine’s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lifetime</a:t>
            </a:r>
            <a:r>
              <a:rPr lang="hu-HU" altLang="hu-HU" sz="1600" dirty="0"/>
              <a:t> 24 </a:t>
            </a:r>
            <a:r>
              <a:rPr lang="hu-HU" altLang="hu-HU" sz="1600" dirty="0" err="1"/>
              <a:t>hours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each</a:t>
            </a:r>
            <a:r>
              <a:rPr lang="hu-HU" altLang="hu-HU" sz="1600" dirty="0"/>
              <a:t>; </a:t>
            </a:r>
            <a:r>
              <a:rPr lang="hu-HU" altLang="hu-HU" sz="1600" dirty="0" err="1"/>
              <a:t>one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costs</a:t>
            </a:r>
            <a:r>
              <a:rPr lang="hu-HU" altLang="hu-HU" sz="1600" dirty="0"/>
              <a:t> 100$</a:t>
            </a:r>
          </a:p>
          <a:p>
            <a:pPr algn="just">
              <a:spcBef>
                <a:spcPct val="0"/>
              </a:spcBef>
            </a:pPr>
            <a:r>
              <a:rPr lang="hu-HU" altLang="hu-HU" sz="1600" dirty="0" err="1"/>
              <a:t>wage</a:t>
            </a:r>
            <a:r>
              <a:rPr lang="hu-HU" altLang="hu-HU" sz="1600" dirty="0"/>
              <a:t> 100$</a:t>
            </a:r>
          </a:p>
          <a:p>
            <a:pPr algn="just">
              <a:spcBef>
                <a:spcPct val="0"/>
              </a:spcBef>
            </a:pPr>
            <a:r>
              <a:rPr lang="hu-HU" altLang="hu-HU" sz="1600" dirty="0" err="1"/>
              <a:t>Product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price</a:t>
            </a:r>
            <a:r>
              <a:rPr lang="hu-HU" altLang="hu-HU" sz="1600" dirty="0"/>
              <a:t> 170$ </a:t>
            </a:r>
            <a:endParaRPr lang="hu-HU" altLang="hu-HU" sz="1600" dirty="0">
              <a:solidFill>
                <a:srgbClr val="FF0000"/>
              </a:solidFill>
            </a:endParaRPr>
          </a:p>
          <a:p>
            <a:pPr algn="just">
              <a:spcBef>
                <a:spcPct val="0"/>
              </a:spcBef>
            </a:pPr>
            <a:r>
              <a:rPr lang="hu-HU" altLang="hu-HU" sz="1600" dirty="0" err="1"/>
              <a:t>Loan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at</a:t>
            </a:r>
            <a:r>
              <a:rPr lang="hu-HU" altLang="hu-HU" sz="1600" dirty="0"/>
              <a:t> 4% interest </a:t>
            </a:r>
            <a:r>
              <a:rPr lang="hu-HU" altLang="hu-HU" sz="1600" dirty="0" err="1"/>
              <a:t>rate</a:t>
            </a:r>
            <a:r>
              <a:rPr lang="hu-HU" altLang="hu-HU" sz="1600" dirty="0"/>
              <a:t>; </a:t>
            </a:r>
          </a:p>
          <a:p>
            <a:pPr algn="just">
              <a:spcBef>
                <a:spcPct val="0"/>
              </a:spcBef>
            </a:pPr>
            <a:r>
              <a:rPr lang="hu-HU" altLang="hu-HU" sz="1600" dirty="0" err="1"/>
              <a:t>max</a:t>
            </a:r>
            <a:r>
              <a:rPr lang="hu-HU" altLang="hu-HU" sz="1600" dirty="0"/>
              <a:t>. </a:t>
            </a:r>
            <a:r>
              <a:rPr lang="hu-HU" altLang="hu-HU" sz="1600" dirty="0" err="1"/>
              <a:t>loan</a:t>
            </a:r>
            <a:r>
              <a:rPr lang="hu-HU" altLang="hu-HU" sz="1600" dirty="0"/>
              <a:t> 200$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47CF2138-4533-15BE-B8D3-B751BE6BB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05" y="642174"/>
            <a:ext cx="85682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 dirty="0">
                <a:cs typeface="Times New Roman" panose="02020603050405020304" pitchFamily="18" charset="0"/>
              </a:rPr>
              <a:t>How does </a:t>
            </a:r>
            <a:r>
              <a:rPr lang="en-US" altLang="hu-HU" sz="1600" b="1" dirty="0">
                <a:cs typeface="Times New Roman" panose="02020603050405020304" pitchFamily="18" charset="0"/>
              </a:rPr>
              <a:t>waged </a:t>
            </a:r>
            <a:r>
              <a:rPr lang="en-US" altLang="hu-HU" sz="1600" b="1" dirty="0" err="1">
                <a:cs typeface="Times New Roman" panose="02020603050405020304" pitchFamily="18" charset="0"/>
              </a:rPr>
              <a:t>labour</a:t>
            </a:r>
            <a:r>
              <a:rPr lang="en-US" altLang="hu-HU" sz="1600" b="1" dirty="0">
                <a:cs typeface="Times New Roman" panose="02020603050405020304" pitchFamily="18" charset="0"/>
              </a:rPr>
              <a:t> chrematistic production </a:t>
            </a:r>
            <a:r>
              <a:rPr lang="en-US" altLang="hu-HU" sz="1600" dirty="0">
                <a:cs typeface="Times New Roman" panose="02020603050405020304" pitchFamily="18" charset="0"/>
              </a:rPr>
              <a:t>work in contrast to guild production?</a:t>
            </a:r>
            <a:endParaRPr lang="hu-HU" altLang="hu-HU" sz="16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/>
      <p:bldP spid="7178" grpId="0"/>
      <p:bldP spid="2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zövegdoboz 7">
            <a:extLst>
              <a:ext uri="{FF2B5EF4-FFF2-40B4-BE49-F238E27FC236}">
                <a16:creationId xmlns:a16="http://schemas.microsoft.com/office/drawing/2014/main" id="{97A48ADA-B22E-4744-2439-5C46D5AA3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3425" y="260350"/>
            <a:ext cx="18462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/>
              <a:t>2 . </a:t>
            </a:r>
            <a:r>
              <a:rPr lang="hu-HU" altLang="hu-HU" sz="1600" b="1" dirty="0" err="1"/>
              <a:t>Entrepreneur</a:t>
            </a:r>
            <a:endParaRPr lang="hu-HU" altLang="hu-HU" sz="1600" b="1" dirty="0"/>
          </a:p>
        </p:txBody>
      </p:sp>
      <p:sp>
        <p:nvSpPr>
          <p:cNvPr id="7176" name="Téglalap 1">
            <a:extLst>
              <a:ext uri="{FF2B5EF4-FFF2-40B4-BE49-F238E27FC236}">
                <a16:creationId xmlns:a16="http://schemas.microsoft.com/office/drawing/2014/main" id="{EBC81FF7-FDC4-AE3E-8255-CFABE6BF9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4464050"/>
            <a:ext cx="10514013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1/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more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efficient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(i.e. more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return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)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means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more </a:t>
            </a:r>
            <a:r>
              <a:rPr lang="hu-HU" altLang="hu-H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intensive</a:t>
            </a:r>
            <a:r>
              <a:rPr lang="hu-HU" altLang="hu-H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capital</a:t>
            </a:r>
            <a:r>
              <a:rPr lang="hu-HU" altLang="hu-H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use</a:t>
            </a:r>
            <a:endParaRPr lang="hu-HU" altLang="hu-HU" sz="1600" b="1" dirty="0">
              <a:cs typeface="Times New Roman" panose="02020603050405020304" pitchFamily="18" charset="0"/>
            </a:endParaRPr>
          </a:p>
        </p:txBody>
      </p:sp>
      <p:sp>
        <p:nvSpPr>
          <p:cNvPr id="12303" name="Téglalap 6">
            <a:extLst>
              <a:ext uri="{FF2B5EF4-FFF2-40B4-BE49-F238E27FC236}">
                <a16:creationId xmlns:a16="http://schemas.microsoft.com/office/drawing/2014/main" id="{8B5819BE-CAED-DDBE-B9BB-FF7A37FD6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640" y="3429000"/>
            <a:ext cx="26933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>
                <a:cs typeface="Times New Roman" panose="02020603050405020304" pitchFamily="18" charset="0"/>
              </a:rPr>
              <a:t>NO, </a:t>
            </a:r>
            <a:r>
              <a:rPr lang="hu-HU" altLang="hu-HU" sz="1600" dirty="0" err="1">
                <a:cs typeface="Times New Roman" panose="02020603050405020304" pitchFamily="18" charset="0"/>
              </a:rPr>
              <a:t>since</a:t>
            </a:r>
            <a:r>
              <a:rPr lang="hu-HU" altLang="hu-HU" sz="1600" dirty="0"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cs typeface="Times New Roman" panose="02020603050405020304" pitchFamily="18" charset="0"/>
              </a:rPr>
              <a:t>same</a:t>
            </a:r>
            <a:r>
              <a:rPr lang="hu-HU" altLang="hu-HU" sz="1600" dirty="0"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cs typeface="Times New Roman" panose="02020603050405020304" pitchFamily="18" charset="0"/>
              </a:rPr>
              <a:t>technology</a:t>
            </a:r>
            <a:endParaRPr lang="hu-HU" altLang="hu-HU" sz="1600" dirty="0">
              <a:cs typeface="Times New Roman" panose="02020603050405020304" pitchFamily="18" charset="0"/>
            </a:endParaRPr>
          </a:p>
        </p:txBody>
      </p:sp>
      <p:sp>
        <p:nvSpPr>
          <p:cNvPr id="10245" name="Dia számának helye 2">
            <a:extLst>
              <a:ext uri="{FF2B5EF4-FFF2-40B4-BE49-F238E27FC236}">
                <a16:creationId xmlns:a16="http://schemas.microsoft.com/office/drawing/2014/main" id="{8B88BEAD-752B-A80F-BECB-925B2851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2575" y="6481763"/>
            <a:ext cx="450850" cy="331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FF26B4-8F94-4367-9FE5-B1DD22CD217D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hu-HU" altLang="hu-HU" sz="1400"/>
          </a:p>
        </p:txBody>
      </p:sp>
      <p:sp>
        <p:nvSpPr>
          <p:cNvPr id="20" name="Téglalap 2">
            <a:extLst>
              <a:ext uri="{FF2B5EF4-FFF2-40B4-BE49-F238E27FC236}">
                <a16:creationId xmlns:a16="http://schemas.microsoft.com/office/drawing/2014/main" id="{CE3B092D-8C40-E9F3-789A-4C10F2FFA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25" y="2627313"/>
            <a:ext cx="13917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>
                <a:cs typeface="Times New Roman" panose="02020603050405020304" pitchFamily="18" charset="0"/>
              </a:rPr>
              <a:t>2. LESSONS</a:t>
            </a:r>
          </a:p>
        </p:txBody>
      </p:sp>
      <p:sp>
        <p:nvSpPr>
          <p:cNvPr id="10313" name="Szövegdoboz 3">
            <a:extLst>
              <a:ext uri="{FF2B5EF4-FFF2-40B4-BE49-F238E27FC236}">
                <a16:creationId xmlns:a16="http://schemas.microsoft.com/office/drawing/2014/main" id="{A19B04F7-62D5-052D-5CE5-233005C08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282575"/>
            <a:ext cx="17922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/>
              <a:t>1. </a:t>
            </a:r>
            <a:r>
              <a:rPr lang="hu-HU" altLang="hu-HU" sz="1600" b="1" dirty="0" err="1"/>
              <a:t>Guild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master</a:t>
            </a:r>
            <a:endParaRPr lang="hu-HU" altLang="hu-HU" sz="1600" b="1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60D9DA48-C3C9-E1F1-2D60-23F1E226842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19060" y="3063875"/>
            <a:ext cx="78491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>
                <a:solidFill>
                  <a:srgbClr val="00B050"/>
                </a:solidFill>
              </a:rPr>
              <a:t>What makes the entrepreneur more efficient or enables her to earn a higher return?</a:t>
            </a:r>
            <a:endParaRPr lang="hu-HU" altLang="hu-HU" sz="1600" dirty="0">
              <a:solidFill>
                <a:srgbClr val="00B050"/>
              </a:solidFill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BF622AC-F526-CDAD-7741-09E195718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3" y="3419475"/>
            <a:ext cx="42771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 err="1">
                <a:cs typeface="Times New Roman" panose="02020603050405020304" pitchFamily="18" charset="0"/>
              </a:rPr>
              <a:t>Advantage</a:t>
            </a:r>
            <a:r>
              <a:rPr lang="hu-HU" altLang="hu-HU" sz="1600" dirty="0">
                <a:cs typeface="Times New Roman" panose="02020603050405020304" pitchFamily="18" charset="0"/>
              </a:rPr>
              <a:t> in </a:t>
            </a:r>
            <a:r>
              <a:rPr lang="hu-HU" altLang="hu-HU" sz="1600" dirty="0" err="1">
                <a:cs typeface="Times New Roman" panose="02020603050405020304" pitchFamily="18" charset="0"/>
              </a:rPr>
              <a:t>productivity</a:t>
            </a:r>
            <a:r>
              <a:rPr lang="hu-HU" altLang="hu-HU" sz="1600" dirty="0">
                <a:cs typeface="Times New Roman" panose="02020603050405020304" pitchFamily="18" charset="0"/>
              </a:rPr>
              <a:t> in </a:t>
            </a:r>
            <a:r>
              <a:rPr lang="hu-HU" altLang="hu-HU" sz="1600" dirty="0" err="1">
                <a:cs typeface="Times New Roman" panose="02020603050405020304" pitchFamily="18" charset="0"/>
              </a:rPr>
              <a:t>physical</a:t>
            </a:r>
            <a:r>
              <a:rPr lang="hu-HU" altLang="hu-HU" sz="1600" dirty="0"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cs typeface="Times New Roman" panose="02020603050405020304" pitchFamily="18" charset="0"/>
              </a:rPr>
              <a:t>terms</a:t>
            </a:r>
            <a:r>
              <a:rPr lang="hu-HU" altLang="hu-HU" sz="1600" dirty="0"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1" name="Téglalap 6">
            <a:extLst>
              <a:ext uri="{FF2B5EF4-FFF2-40B4-BE49-F238E27FC236}">
                <a16:creationId xmlns:a16="http://schemas.microsoft.com/office/drawing/2014/main" id="{15FAB6E3-80EA-FE50-8503-B5A414E9C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4076700"/>
            <a:ext cx="4368800" cy="338554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 err="1">
                <a:cs typeface="Times New Roman" panose="02020603050405020304" pitchFamily="18" charset="0"/>
              </a:rPr>
              <a:t>Entrepreneur’s</a:t>
            </a:r>
            <a:r>
              <a:rPr lang="hu-HU" altLang="hu-HU" sz="1600" dirty="0"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cs typeface="Times New Roman" panose="02020603050405020304" pitchFamily="18" charset="0"/>
              </a:rPr>
              <a:t>money</a:t>
            </a:r>
            <a:r>
              <a:rPr lang="hu-HU" altLang="hu-HU" sz="1600" dirty="0"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cs typeface="Times New Roman" panose="02020603050405020304" pitchFamily="18" charset="0"/>
              </a:rPr>
              <a:t>continuously</a:t>
            </a:r>
            <a:r>
              <a:rPr lang="hu-HU" altLang="hu-HU" sz="1600" dirty="0"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cs typeface="Times New Roman" panose="02020603050405020304" pitchFamily="18" charset="0"/>
              </a:rPr>
              <a:t>works</a:t>
            </a:r>
            <a:endParaRPr lang="hu-HU" altLang="hu-HU" sz="1600" dirty="0">
              <a:cs typeface="Times New Roman" panose="02020603050405020304" pitchFamily="18" charset="0"/>
            </a:endParaRPr>
          </a:p>
        </p:txBody>
      </p:sp>
      <p:sp>
        <p:nvSpPr>
          <p:cNvPr id="22" name="Téglalap 6">
            <a:extLst>
              <a:ext uri="{FF2B5EF4-FFF2-40B4-BE49-F238E27FC236}">
                <a16:creationId xmlns:a16="http://schemas.microsoft.com/office/drawing/2014/main" id="{E5588022-E59B-3F38-FB9E-1C197F368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3" y="3732213"/>
            <a:ext cx="3114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 err="1">
                <a:cs typeface="Times New Roman" panose="02020603050405020304" pitchFamily="18" charset="0"/>
              </a:rPr>
              <a:t>Different</a:t>
            </a:r>
            <a:r>
              <a:rPr lang="hu-HU" altLang="hu-HU" sz="1600" dirty="0"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cs typeface="Times New Roman" panose="02020603050405020304" pitchFamily="18" charset="0"/>
              </a:rPr>
              <a:t>prices</a:t>
            </a:r>
            <a:r>
              <a:rPr lang="hu-HU" altLang="hu-HU" sz="1600" dirty="0">
                <a:cs typeface="Times New Roman" panose="02020603050405020304" pitchFamily="18" charset="0"/>
              </a:rPr>
              <a:t> (market </a:t>
            </a:r>
            <a:r>
              <a:rPr lang="hu-HU" altLang="hu-HU" sz="1600" dirty="0" err="1">
                <a:cs typeface="Times New Roman" panose="02020603050405020304" pitchFamily="18" charset="0"/>
              </a:rPr>
              <a:t>power</a:t>
            </a:r>
            <a:r>
              <a:rPr lang="hu-HU" altLang="hu-HU" sz="1600" dirty="0">
                <a:cs typeface="Times New Roman" panose="02020603050405020304" pitchFamily="18" charset="0"/>
              </a:rPr>
              <a:t>)?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6C35764C-BA04-C528-4895-CE45C0FD0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138" y="3633788"/>
            <a:ext cx="8547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>
                <a:cs typeface="Times New Roman" panose="02020603050405020304" pitchFamily="18" charset="0"/>
              </a:rPr>
              <a:t>THEN?</a:t>
            </a:r>
            <a:endParaRPr lang="hu-HU" altLang="hu-HU" sz="1600" dirty="0"/>
          </a:p>
        </p:txBody>
      </p:sp>
      <p:sp>
        <p:nvSpPr>
          <p:cNvPr id="24" name="Téglalap 6">
            <a:extLst>
              <a:ext uri="{FF2B5EF4-FFF2-40B4-BE49-F238E27FC236}">
                <a16:creationId xmlns:a16="http://schemas.microsoft.com/office/drawing/2014/main" id="{988D50D5-81E3-D000-DD82-670F4AEF4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127" y="3725863"/>
            <a:ext cx="22493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>
                <a:cs typeface="Times New Roman" panose="02020603050405020304" pitchFamily="18" charset="0"/>
              </a:rPr>
              <a:t>NO, </a:t>
            </a:r>
            <a:r>
              <a:rPr lang="hu-HU" altLang="hu-HU" sz="1600" dirty="0" err="1">
                <a:cs typeface="Times New Roman" panose="02020603050405020304" pitchFamily="18" charset="0"/>
              </a:rPr>
              <a:t>since</a:t>
            </a:r>
            <a:r>
              <a:rPr lang="hu-HU" altLang="hu-HU" sz="1600" dirty="0"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cs typeface="Times New Roman" panose="02020603050405020304" pitchFamily="18" charset="0"/>
              </a:rPr>
              <a:t>same</a:t>
            </a:r>
            <a:r>
              <a:rPr lang="hu-HU" altLang="hu-HU" sz="1600" dirty="0"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cs typeface="Times New Roman" panose="02020603050405020304" pitchFamily="18" charset="0"/>
              </a:rPr>
              <a:t>prices</a:t>
            </a:r>
            <a:endParaRPr lang="hu-HU" altLang="hu-HU" sz="1600" dirty="0">
              <a:cs typeface="Times New Roman" panose="02020603050405020304" pitchFamily="18" charset="0"/>
            </a:endParaRPr>
          </a:p>
        </p:txBody>
      </p:sp>
      <p:sp>
        <p:nvSpPr>
          <p:cNvPr id="26" name="Téglalap 6">
            <a:extLst>
              <a:ext uri="{FF2B5EF4-FFF2-40B4-BE49-F238E27FC236}">
                <a16:creationId xmlns:a16="http://schemas.microsoft.com/office/drawing/2014/main" id="{F91B842C-59C1-A443-8925-28F72E0E6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5229225"/>
            <a:ext cx="3239814" cy="338554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 err="1">
                <a:cs typeface="Times New Roman" panose="02020603050405020304" pitchFamily="18" charset="0"/>
              </a:rPr>
              <a:t>If</a:t>
            </a:r>
            <a:r>
              <a:rPr lang="hu-HU" altLang="hu-HU" sz="1600" dirty="0"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cs typeface="Times New Roman" panose="02020603050405020304" pitchFamily="18" charset="0"/>
              </a:rPr>
              <a:t>there</a:t>
            </a:r>
            <a:r>
              <a:rPr lang="hu-HU" altLang="hu-HU" sz="1600" dirty="0"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cs typeface="Times New Roman" panose="02020603050405020304" pitchFamily="18" charset="0"/>
              </a:rPr>
              <a:t>are</a:t>
            </a:r>
            <a:r>
              <a:rPr lang="hu-HU" altLang="hu-HU" sz="1600" dirty="0"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cs typeface="Times New Roman" panose="02020603050405020304" pitchFamily="18" charset="0"/>
              </a:rPr>
              <a:t>many</a:t>
            </a:r>
            <a:r>
              <a:rPr lang="hu-HU" altLang="hu-HU" sz="1600" dirty="0"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cs typeface="Times New Roman" panose="02020603050405020304" pitchFamily="18" charset="0"/>
              </a:rPr>
              <a:t>work</a:t>
            </a:r>
            <a:r>
              <a:rPr lang="hu-HU" altLang="hu-HU" sz="1600" dirty="0"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cs typeface="Times New Roman" panose="02020603050405020304" pitchFamily="18" charset="0"/>
              </a:rPr>
              <a:t>phases</a:t>
            </a:r>
            <a:endParaRPr lang="hu-HU" altLang="hu-HU" sz="1600" dirty="0">
              <a:cs typeface="Times New Roman" panose="02020603050405020304" pitchFamily="18" charset="0"/>
            </a:endParaRPr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3DC51ABC-4A1F-E9E9-F056-B87EB4EF0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" y="4868863"/>
            <a:ext cx="116772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Under which production technology does the capital of the guild master, who works a fixed 8-hour day, remain idle the longest?</a:t>
            </a:r>
            <a:endParaRPr lang="hu-HU" altLang="hu-HU" sz="1600" dirty="0">
              <a:cs typeface="Times New Roman" panose="02020603050405020304" pitchFamily="18" charset="0"/>
            </a:endParaRPr>
          </a:p>
        </p:txBody>
      </p:sp>
      <p:sp>
        <p:nvSpPr>
          <p:cNvPr id="29" name="Téglalap 1">
            <a:extLst>
              <a:ext uri="{FF2B5EF4-FFF2-40B4-BE49-F238E27FC236}">
                <a16:creationId xmlns:a16="http://schemas.microsoft.com/office/drawing/2014/main" id="{442C5B53-9B69-627D-8C5B-4550455FE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5632450"/>
            <a:ext cx="11401425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2/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the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increase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of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the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number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of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work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phases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=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increase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of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the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division</a:t>
            </a:r>
            <a:r>
              <a:rPr lang="hu-HU" altLang="hu-H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 of labor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enables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higher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capital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intensive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use</a:t>
            </a:r>
            <a:endParaRPr lang="hu-HU" altLang="hu-HU" sz="1600" dirty="0">
              <a:cs typeface="Times New Roman" panose="02020603050405020304" pitchFamily="18" charset="0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83803841-FAC2-A8CF-8AF0-BAD289EF0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" y="6092825"/>
            <a:ext cx="1211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FF"/>
                </a:solidFill>
              </a:rPr>
              <a:t>The essence of the division of labor lies not primarily in improving productivity in a physical sense (i.e., generating more physical output from a given physical input — the theory of comparative advantage), but rather in enabling a more intensive use of capital</a:t>
            </a:r>
            <a:endParaRPr lang="hu-HU" altLang="hu-HU" sz="16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3C72DC1B-24E0-4C56-0A52-8F3F93169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620688"/>
            <a:ext cx="6480720" cy="185906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84287FBE-38F0-FE8F-66F0-3E54445DC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9" y="620688"/>
            <a:ext cx="5249865" cy="1798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nimBg="1" autoUpdateAnimBg="0"/>
      <p:bldP spid="12303" grpId="0"/>
      <p:bldP spid="20" grpId="0" autoUpdateAnimBg="0"/>
      <p:bldP spid="19" grpId="0" autoUpdateAnimBg="0"/>
      <p:bldP spid="5" grpId="0"/>
      <p:bldP spid="21" grpId="0" animBg="1"/>
      <p:bldP spid="22" grpId="0"/>
      <p:bldP spid="6" grpId="0"/>
      <p:bldP spid="24" grpId="0"/>
      <p:bldP spid="26" grpId="0" animBg="1"/>
      <p:bldP spid="28" grpId="0"/>
      <p:bldP spid="29" grpId="0" animBg="1" autoUpdateAnimBg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ia számának helye 2">
            <a:extLst>
              <a:ext uri="{FF2B5EF4-FFF2-40B4-BE49-F238E27FC236}">
                <a16:creationId xmlns:a16="http://schemas.microsoft.com/office/drawing/2014/main" id="{CB00C6EC-687E-3ACD-B144-9ADA72B8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2575" y="6165850"/>
            <a:ext cx="45085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40709B-C53D-44E5-87DA-85EBC2EB6E97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hu-HU" altLang="hu-HU" sz="1400"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8C1D741A-E805-5F55-BB3B-0431C90CBBE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032375" y="1468438"/>
            <a:ext cx="3201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How</a:t>
            </a:r>
            <a:r>
              <a:rPr lang="hu-HU" altLang="hu-HU" sz="1600" dirty="0"/>
              <a:t> </a:t>
            </a:r>
            <a:r>
              <a:rPr lang="hu-HU" altLang="hu-HU" sz="1600" dirty="0" err="1"/>
              <a:t>much</a:t>
            </a:r>
            <a:r>
              <a:rPr lang="hu-HU" altLang="hu-HU" sz="1600" dirty="0"/>
              <a:t> is </a:t>
            </a:r>
            <a:r>
              <a:rPr lang="hu-HU" altLang="hu-HU" sz="1600" dirty="0" err="1"/>
              <a:t>it</a:t>
            </a:r>
            <a:r>
              <a:rPr lang="hu-HU" altLang="hu-HU" sz="1600" dirty="0"/>
              <a:t> in </a:t>
            </a:r>
            <a:r>
              <a:rPr lang="hu-HU" altLang="hu-HU" sz="1600" dirty="0" err="1"/>
              <a:t>this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example</a:t>
            </a:r>
            <a:r>
              <a:rPr lang="hu-HU" altLang="hu-HU" sz="1600" dirty="0"/>
              <a:t>?</a:t>
            </a:r>
          </a:p>
        </p:txBody>
      </p:sp>
      <p:sp>
        <p:nvSpPr>
          <p:cNvPr id="23709" name="Téglalap 4">
            <a:extLst>
              <a:ext uri="{FF2B5EF4-FFF2-40B4-BE49-F238E27FC236}">
                <a16:creationId xmlns:a16="http://schemas.microsoft.com/office/drawing/2014/main" id="{B2C75253-7C58-43DA-6392-0381C1881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888" y="1425575"/>
            <a:ext cx="1017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130,225</a:t>
            </a:r>
          </a:p>
        </p:txBody>
      </p:sp>
      <p:sp>
        <p:nvSpPr>
          <p:cNvPr id="11269" name="Téglalap 3">
            <a:extLst>
              <a:ext uri="{FF2B5EF4-FFF2-40B4-BE49-F238E27FC236}">
                <a16:creationId xmlns:a16="http://schemas.microsoft.com/office/drawing/2014/main" id="{4E627AC2-617F-4FE8-2F36-DCD0314DC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" y="260648"/>
            <a:ext cx="115204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As the division of labor intensifies, the physical productivity advantage of labor diminishes — meaning that even less productive workers can remain 'competitive’</a:t>
            </a:r>
            <a:r>
              <a:rPr 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, in </a:t>
            </a:r>
            <a:r>
              <a:rPr 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other</a:t>
            </a:r>
            <a:r>
              <a:rPr 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words</a:t>
            </a:r>
            <a:endParaRPr lang="hu-HU" altLang="hu-HU" sz="16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BAE1D1D-99AF-C20D-18E7-A4793E950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2201863"/>
            <a:ext cx="5489575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églalap 28">
            <a:extLst>
              <a:ext uri="{FF2B5EF4-FFF2-40B4-BE49-F238E27FC236}">
                <a16:creationId xmlns:a16="http://schemas.microsoft.com/office/drawing/2014/main" id="{5D7E32D8-518F-EB50-3606-C5AE7CDA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650" y="981075"/>
            <a:ext cx="34559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or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lower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product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price</a:t>
            </a:r>
            <a:endParaRPr lang="hu-HU" altLang="hu-HU" sz="16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Téglalap 4">
            <a:extLst>
              <a:ext uri="{FF2B5EF4-FFF2-40B4-BE49-F238E27FC236}">
                <a16:creationId xmlns:a16="http://schemas.microsoft.com/office/drawing/2014/main" id="{39C5A881-5DF6-4499-A3DC-88472B428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350" y="1412776"/>
            <a:ext cx="890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139,77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0C926B3-03C3-0F1A-935A-5C08AFBC5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2171700"/>
            <a:ext cx="54610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89658E18-C725-93E5-70F5-3A5213550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981075"/>
            <a:ext cx="6096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0000FF"/>
                </a:solidFill>
              </a:rPr>
              <a:t>More </a:t>
            </a:r>
            <a:r>
              <a:rPr lang="hu-HU" altLang="hu-HU" sz="1600" dirty="0" err="1">
                <a:solidFill>
                  <a:srgbClr val="0000FF"/>
                </a:solidFill>
              </a:rPr>
              <a:t>efficient</a:t>
            </a:r>
            <a:r>
              <a:rPr lang="hu-HU" altLang="hu-HU" sz="1600" dirty="0">
                <a:solidFill>
                  <a:srgbClr val="0000FF"/>
                </a:solidFill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</a:rPr>
              <a:t>technology</a:t>
            </a:r>
            <a:r>
              <a:rPr lang="hu-HU" altLang="hu-HU" sz="1600" dirty="0">
                <a:solidFill>
                  <a:srgbClr val="0000FF"/>
                </a:solidFill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</a:rPr>
              <a:t>enables</a:t>
            </a:r>
            <a:r>
              <a:rPr lang="hu-HU" altLang="hu-HU" sz="1600" dirty="0">
                <a:solidFill>
                  <a:srgbClr val="0000FF"/>
                </a:solidFill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</a:rPr>
              <a:t>higher</a:t>
            </a:r>
            <a:r>
              <a:rPr lang="hu-HU" altLang="hu-HU" sz="1600" dirty="0">
                <a:solidFill>
                  <a:srgbClr val="0000FF"/>
                </a:solidFill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</a:rPr>
              <a:t>wages</a:t>
            </a:r>
            <a:endParaRPr lang="hu-HU" altLang="hu-HU" sz="1600" dirty="0"/>
          </a:p>
        </p:txBody>
      </p:sp>
      <p:sp>
        <p:nvSpPr>
          <p:cNvPr id="32" name="Téglalap 31">
            <a:extLst>
              <a:ext uri="{FF2B5EF4-FFF2-40B4-BE49-F238E27FC236}">
                <a16:creationId xmlns:a16="http://schemas.microsoft.com/office/drawing/2014/main" id="{383D061E-AD5F-3B4C-1BE5-C5001BD87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3917950"/>
            <a:ext cx="9786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 dirty="0">
                <a:cs typeface="Times New Roman" panose="02020603050405020304" pitchFamily="18" charset="0"/>
              </a:rPr>
              <a:t> and </a:t>
            </a:r>
            <a:r>
              <a:rPr lang="hu-HU" altLang="hu-HU" sz="1400" dirty="0" err="1">
                <a:cs typeface="Times New Roman" panose="02020603050405020304" pitchFamily="18" charset="0"/>
              </a:rPr>
              <a:t>clearly</a:t>
            </a:r>
            <a:r>
              <a:rPr lang="hu-HU" altLang="hu-HU" sz="1400" dirty="0">
                <a:cs typeface="Times New Roman" panose="02020603050405020304" pitchFamily="18" charset="0"/>
              </a:rPr>
              <a:t> </a:t>
            </a:r>
            <a:r>
              <a:rPr lang="hu-HU" altLang="hu-HU" sz="1400" dirty="0" err="1">
                <a:cs typeface="Times New Roman" panose="02020603050405020304" pitchFamily="18" charset="0"/>
              </a:rPr>
              <a:t>the</a:t>
            </a:r>
            <a:r>
              <a:rPr lang="hu-HU" altLang="hu-HU" sz="1400" dirty="0">
                <a:cs typeface="Times New Roman" panose="02020603050405020304" pitchFamily="18" charset="0"/>
              </a:rPr>
              <a:t> </a:t>
            </a:r>
            <a:r>
              <a:rPr lang="hu-HU" altLang="hu-HU" sz="1400" dirty="0" err="1">
                <a:cs typeface="Times New Roman" panose="02020603050405020304" pitchFamily="18" charset="0"/>
              </a:rPr>
              <a:t>entrepreneur</a:t>
            </a:r>
            <a:r>
              <a:rPr lang="hu-HU" altLang="hu-HU" sz="1400" dirty="0">
                <a:cs typeface="Times New Roman" panose="02020603050405020304" pitchFamily="18" charset="0"/>
              </a:rPr>
              <a:t> </a:t>
            </a:r>
            <a:r>
              <a:rPr lang="hu-HU" altLang="hu-HU" sz="1400" dirty="0" err="1">
                <a:cs typeface="Times New Roman" panose="02020603050405020304" pitchFamily="18" charset="0"/>
              </a:rPr>
              <a:t>can</a:t>
            </a:r>
            <a:r>
              <a:rPr lang="hu-HU" altLang="hu-HU" sz="1400" dirty="0">
                <a:cs typeface="Times New Roman" panose="02020603050405020304" pitchFamily="18" charset="0"/>
              </a:rPr>
              <a:t> drive </a:t>
            </a:r>
            <a:r>
              <a:rPr lang="hu-HU" altLang="hu-HU" sz="1400" dirty="0" err="1">
                <a:cs typeface="Times New Roman" panose="02020603050405020304" pitchFamily="18" charset="0"/>
              </a:rPr>
              <a:t>the</a:t>
            </a:r>
            <a:r>
              <a:rPr lang="hu-HU" altLang="hu-HU" sz="1400" dirty="0">
                <a:cs typeface="Times New Roman" panose="02020603050405020304" pitchFamily="18" charset="0"/>
              </a:rPr>
              <a:t> </a:t>
            </a:r>
            <a:r>
              <a:rPr lang="hu-HU" altLang="hu-HU" sz="1400" dirty="0" err="1">
                <a:cs typeface="Times New Roman" panose="02020603050405020304" pitchFamily="18" charset="0"/>
              </a:rPr>
              <a:t>guild</a:t>
            </a:r>
            <a:r>
              <a:rPr lang="hu-HU" altLang="hu-HU" sz="1400" dirty="0">
                <a:cs typeface="Times New Roman" panose="02020603050405020304" pitchFamily="18" charset="0"/>
              </a:rPr>
              <a:t> </a:t>
            </a:r>
            <a:r>
              <a:rPr lang="hu-HU" altLang="hu-HU" sz="1400" dirty="0" err="1">
                <a:cs typeface="Times New Roman" panose="02020603050405020304" pitchFamily="18" charset="0"/>
              </a:rPr>
              <a:t>master</a:t>
            </a:r>
            <a:r>
              <a:rPr lang="hu-HU" altLang="hu-HU" sz="1400" dirty="0">
                <a:cs typeface="Times New Roman" panose="02020603050405020304" pitchFamily="18" charset="0"/>
              </a:rPr>
              <a:t> out of </a:t>
            </a:r>
            <a:r>
              <a:rPr lang="hu-HU" altLang="hu-HU" sz="1400" dirty="0" err="1">
                <a:cs typeface="Times New Roman" panose="02020603050405020304" pitchFamily="18" charset="0"/>
              </a:rPr>
              <a:t>the</a:t>
            </a:r>
            <a:r>
              <a:rPr lang="hu-HU" altLang="hu-HU" sz="1400" dirty="0">
                <a:cs typeface="Times New Roman" panose="02020603050405020304" pitchFamily="18" charset="0"/>
              </a:rPr>
              <a:t> market (ex. </a:t>
            </a:r>
            <a:r>
              <a:rPr lang="hu-HU" altLang="hu-HU" sz="1400" dirty="0"/>
              <a:t>a</a:t>
            </a:r>
            <a:r>
              <a:rPr lang="en-US" sz="1400" dirty="0"/>
              <a:t>t a price of 1</a:t>
            </a:r>
            <a:r>
              <a:rPr lang="hu-HU" sz="1400" dirty="0"/>
              <a:t>3</a:t>
            </a:r>
            <a:r>
              <a:rPr lang="en-US" sz="1400" dirty="0"/>
              <a:t>8, the guild master is already incurring losses</a:t>
            </a:r>
            <a:r>
              <a:rPr lang="hu-HU" altLang="hu-HU" sz="1400" dirty="0"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47B4B8D5-5845-D7CB-ACE4-7918748A6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4652963"/>
            <a:ext cx="5175250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Szövegdoboz 7">
            <a:extLst>
              <a:ext uri="{FF2B5EF4-FFF2-40B4-BE49-F238E27FC236}">
                <a16:creationId xmlns:a16="http://schemas.microsoft.com/office/drawing/2014/main" id="{9BAD8070-31DA-676A-2D1E-F17BB77E7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075" y="1700808"/>
            <a:ext cx="18462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/>
              <a:t>2 . </a:t>
            </a:r>
            <a:r>
              <a:rPr lang="hu-HU" altLang="hu-HU" sz="1600" b="1" dirty="0" err="1"/>
              <a:t>Entrepreneur</a:t>
            </a:r>
            <a:endParaRPr lang="hu-HU" altLang="hu-HU" sz="1600" b="1" dirty="0"/>
          </a:p>
        </p:txBody>
      </p:sp>
      <p:sp>
        <p:nvSpPr>
          <p:cNvPr id="34" name="Szövegdoboz 7">
            <a:extLst>
              <a:ext uri="{FF2B5EF4-FFF2-40B4-BE49-F238E27FC236}">
                <a16:creationId xmlns:a16="http://schemas.microsoft.com/office/drawing/2014/main" id="{3FF2751E-0F61-4800-CB23-528DD8E97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576" y="1700808"/>
            <a:ext cx="18462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/>
              <a:t>2 . </a:t>
            </a:r>
            <a:r>
              <a:rPr lang="hu-HU" altLang="hu-HU" sz="1600" b="1" dirty="0" err="1"/>
              <a:t>Entrepreneur</a:t>
            </a:r>
            <a:endParaRPr lang="hu-HU" altLang="hu-HU" sz="1600" b="1" dirty="0"/>
          </a:p>
        </p:txBody>
      </p:sp>
      <p:sp>
        <p:nvSpPr>
          <p:cNvPr id="35" name="Szövegdoboz 7">
            <a:extLst>
              <a:ext uri="{FF2B5EF4-FFF2-40B4-BE49-F238E27FC236}">
                <a16:creationId xmlns:a16="http://schemas.microsoft.com/office/drawing/2014/main" id="{A45BAD47-248E-C36C-B9C9-1750D3D7C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3925" y="4241800"/>
            <a:ext cx="18462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/>
              <a:t>2 . </a:t>
            </a:r>
            <a:r>
              <a:rPr lang="hu-HU" altLang="hu-HU" sz="1600" b="1" dirty="0" err="1"/>
              <a:t>Entrepreneur</a:t>
            </a:r>
            <a:endParaRPr lang="hu-HU" altLang="hu-HU" sz="1600" b="1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400EBC8D-6C4C-86F6-EBE0-B193D419C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3" y="4761631"/>
            <a:ext cx="5834062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Szövegdoboz 3">
            <a:extLst>
              <a:ext uri="{FF2B5EF4-FFF2-40B4-BE49-F238E27FC236}">
                <a16:creationId xmlns:a16="http://schemas.microsoft.com/office/drawing/2014/main" id="{B6B0E897-0C30-C827-3C5C-6AB1E578A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400" y="4297363"/>
            <a:ext cx="1792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/>
              <a:t>1. </a:t>
            </a:r>
            <a:r>
              <a:rPr lang="hu-HU" altLang="hu-HU" sz="1600" b="1" dirty="0" err="1"/>
              <a:t>Guild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master</a:t>
            </a:r>
            <a:endParaRPr lang="hu-HU" altLang="hu-HU" sz="1600" b="1" dirty="0"/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A853CFB9-237D-9CE8-54D4-D9C9F1653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5249" y="3861048"/>
            <a:ext cx="16433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Winner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takes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all</a:t>
            </a:r>
            <a:endParaRPr lang="hu-HU" altLang="hu-HU" sz="1600" dirty="0">
              <a:solidFill>
                <a:srgbClr val="0000FF"/>
              </a:solidFill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089C69C2-7272-801F-A87A-CBE2C7F05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475" y="2019449"/>
            <a:ext cx="5461000" cy="5651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3E192FD6-E68A-EABA-019B-99AAE5BF65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968" y="2077251"/>
            <a:ext cx="5461000" cy="5651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6C5AFDEB-EB47-3A43-4A76-6597622118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587" y="4653136"/>
            <a:ext cx="5834061" cy="5651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0D9B1667-F47E-3FB1-4E85-39C7987456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815" y="4546841"/>
            <a:ext cx="5175250" cy="56515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23709" grpId="0"/>
      <p:bldP spid="29" grpId="0"/>
      <p:bldP spid="31" grpId="0"/>
      <p:bldP spid="8" grpId="0"/>
      <p:bldP spid="32" grpId="0"/>
      <p:bldP spid="33" grpId="0"/>
      <p:bldP spid="34" grpId="0"/>
      <p:bldP spid="35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Téglalap 1">
            <a:extLst>
              <a:ext uri="{FF2B5EF4-FFF2-40B4-BE49-F238E27FC236}">
                <a16:creationId xmlns:a16="http://schemas.microsoft.com/office/drawing/2014/main" id="{F61D0B60-825D-12C8-85AA-A63C6E486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2384425"/>
            <a:ext cx="10514013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4/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The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essence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of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wage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labor is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that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non </a:t>
            </a:r>
            <a:r>
              <a:rPr lang="hu-HU" altLang="hu-H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scalable</a:t>
            </a:r>
            <a:r>
              <a:rPr lang="hu-HU" altLang="hu-H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 labor </a:t>
            </a:r>
            <a:r>
              <a:rPr lang="hu-HU" altLang="hu-H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becomes</a:t>
            </a:r>
            <a:r>
              <a:rPr lang="hu-HU" altLang="hu-H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scalable</a:t>
            </a:r>
            <a:r>
              <a:rPr lang="hu-HU" altLang="hu-H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for</a:t>
            </a:r>
            <a:r>
              <a:rPr lang="hu-HU" altLang="hu-H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the</a:t>
            </a:r>
            <a:r>
              <a:rPr lang="hu-HU" altLang="hu-H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entrepreneur</a:t>
            </a:r>
            <a:r>
              <a:rPr lang="hu-HU" altLang="hu-H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.</a:t>
            </a:r>
            <a:endParaRPr lang="hu-HU" altLang="hu-HU" sz="1600" b="1" dirty="0">
              <a:cs typeface="Times New Roman" panose="02020603050405020304" pitchFamily="18" charset="0"/>
            </a:endParaRPr>
          </a:p>
        </p:txBody>
      </p:sp>
      <p:sp>
        <p:nvSpPr>
          <p:cNvPr id="12303" name="Téglalap 6">
            <a:extLst>
              <a:ext uri="{FF2B5EF4-FFF2-40B4-BE49-F238E27FC236}">
                <a16:creationId xmlns:a16="http://schemas.microsoft.com/office/drawing/2014/main" id="{4A2D642C-ED66-FD1A-31B3-7D76031D6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1162050"/>
            <a:ext cx="85635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500" u="sng" dirty="0" err="1">
                <a:cs typeface="Times New Roman" panose="02020603050405020304" pitchFamily="18" charset="0"/>
              </a:rPr>
              <a:t>Riddle</a:t>
            </a:r>
            <a:r>
              <a:rPr lang="hu-HU" altLang="hu-HU" sz="1500" dirty="0">
                <a:cs typeface="Times New Roman" panose="02020603050405020304" pitchFamily="18" charset="0"/>
              </a:rPr>
              <a:t>: </a:t>
            </a:r>
            <a:r>
              <a:rPr lang="en-US" sz="1600" dirty="0"/>
              <a:t>What do we call a competition where the aim is to force the other participants out?</a:t>
            </a:r>
            <a:r>
              <a:rPr lang="hu-HU" altLang="hu-HU" sz="1500" dirty="0">
                <a:cs typeface="Times New Roman" panose="02020603050405020304" pitchFamily="18" charset="0"/>
              </a:rPr>
              <a:t> </a:t>
            </a:r>
            <a:r>
              <a:rPr lang="hu-HU" altLang="hu-HU" sz="1500" dirty="0"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hu-HU" altLang="hu-HU" sz="1500" dirty="0">
              <a:cs typeface="Times New Roman" panose="02020603050405020304" pitchFamily="18" charset="0"/>
            </a:endParaRPr>
          </a:p>
        </p:txBody>
      </p:sp>
      <p:sp>
        <p:nvSpPr>
          <p:cNvPr id="12292" name="Dia számának helye 2">
            <a:extLst>
              <a:ext uri="{FF2B5EF4-FFF2-40B4-BE49-F238E27FC236}">
                <a16:creationId xmlns:a16="http://schemas.microsoft.com/office/drawing/2014/main" id="{50360959-5580-847A-E11E-B7825721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2575" y="6481763"/>
            <a:ext cx="450850" cy="331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41F333-21FE-4EBE-A30B-1706E429EC50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hu-HU" altLang="hu-HU" sz="140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78B80B5-4141-5BAC-FD65-9434570EE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1916113"/>
            <a:ext cx="73036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 err="1">
                <a:cs typeface="Times New Roman" panose="02020603050405020304" pitchFamily="18" charset="0"/>
              </a:rPr>
              <a:t>Help</a:t>
            </a:r>
            <a:r>
              <a:rPr lang="hu-HU" altLang="hu-HU" sz="1600" dirty="0">
                <a:cs typeface="Times New Roman" panose="02020603050405020304" pitchFamily="18" charset="0"/>
              </a:rPr>
              <a:t>: </a:t>
            </a:r>
            <a:r>
              <a:rPr lang="en-US" sz="1600" dirty="0"/>
              <a:t>How many hours a day can the guild master and the entrepreneur work?</a:t>
            </a:r>
            <a:endParaRPr lang="hu-HU" altLang="hu-HU" sz="1600" dirty="0">
              <a:cs typeface="Times New Roman" panose="02020603050405020304" pitchFamily="18" charset="0"/>
            </a:endParaRPr>
          </a:p>
        </p:txBody>
      </p:sp>
      <p:sp>
        <p:nvSpPr>
          <p:cNvPr id="22" name="Téglalap 6">
            <a:extLst>
              <a:ext uri="{FF2B5EF4-FFF2-40B4-BE49-F238E27FC236}">
                <a16:creationId xmlns:a16="http://schemas.microsoft.com/office/drawing/2014/main" id="{4411FE4C-3792-8435-09AF-923E5C2F0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913063"/>
            <a:ext cx="58074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 err="1">
                <a:cs typeface="Times New Roman" panose="02020603050405020304" pitchFamily="18" charset="0"/>
              </a:rPr>
              <a:t>How</a:t>
            </a:r>
            <a:r>
              <a:rPr lang="hu-HU" altLang="hu-HU" sz="1600" dirty="0"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cs typeface="Times New Roman" panose="02020603050405020304" pitchFamily="18" charset="0"/>
              </a:rPr>
              <a:t>to</a:t>
            </a:r>
            <a:r>
              <a:rPr lang="hu-HU" altLang="hu-HU" sz="1600" dirty="0"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cs typeface="Times New Roman" panose="02020603050405020304" pitchFamily="18" charset="0"/>
              </a:rPr>
              <a:t>become</a:t>
            </a:r>
            <a:r>
              <a:rPr lang="hu-HU" altLang="hu-HU" sz="1600" dirty="0">
                <a:cs typeface="Times New Roman" panose="02020603050405020304" pitchFamily="18" charset="0"/>
              </a:rPr>
              <a:t> more </a:t>
            </a:r>
            <a:r>
              <a:rPr lang="hu-HU" altLang="hu-HU" sz="1600" dirty="0" err="1">
                <a:cs typeface="Times New Roman" panose="02020603050405020304" pitchFamily="18" charset="0"/>
              </a:rPr>
              <a:t>efficient</a:t>
            </a:r>
            <a:r>
              <a:rPr lang="hu-HU" altLang="hu-HU" sz="1600" dirty="0"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cs typeface="Times New Roman" panose="02020603050405020304" pitchFamily="18" charset="0"/>
              </a:rPr>
              <a:t>relative</a:t>
            </a:r>
            <a:r>
              <a:rPr lang="hu-HU" altLang="hu-HU" sz="1600" dirty="0"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cs typeface="Times New Roman" panose="02020603050405020304" pitchFamily="18" charset="0"/>
              </a:rPr>
              <a:t>to</a:t>
            </a:r>
            <a:r>
              <a:rPr lang="hu-HU" altLang="hu-HU" sz="1600" dirty="0"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cs typeface="Times New Roman" panose="02020603050405020304" pitchFamily="18" charset="0"/>
              </a:rPr>
              <a:t>other</a:t>
            </a:r>
            <a:r>
              <a:rPr lang="hu-HU" altLang="hu-HU" sz="1600" dirty="0"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cs typeface="Times New Roman" panose="02020603050405020304" pitchFamily="18" charset="0"/>
              </a:rPr>
              <a:t>entrepeneurs</a:t>
            </a:r>
            <a:r>
              <a:rPr lang="hu-HU" altLang="hu-HU" sz="1600" dirty="0"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DEF1E437-D1B1-6571-2FE2-22909BE50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557338"/>
            <a:ext cx="97962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Why is the sole proprietor (guild master) unable to drive others out of the market, unlike the entrepreneur?</a:t>
            </a:r>
            <a:endParaRPr lang="hu-HU" altLang="hu-HU" sz="1600" dirty="0">
              <a:cs typeface="Times New Roman" panose="02020603050405020304" pitchFamily="18" charset="0"/>
            </a:endParaRPr>
          </a:p>
        </p:txBody>
      </p:sp>
      <p:sp>
        <p:nvSpPr>
          <p:cNvPr id="29" name="Téglalap 1">
            <a:extLst>
              <a:ext uri="{FF2B5EF4-FFF2-40B4-BE49-F238E27FC236}">
                <a16:creationId xmlns:a16="http://schemas.microsoft.com/office/drawing/2014/main" id="{96302912-E0C3-4FDB-6FE1-D3AF5B84C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3379788"/>
            <a:ext cx="2270125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5/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innovation</a:t>
            </a:r>
            <a:endParaRPr lang="hu-HU" altLang="hu-HU" sz="1600" dirty="0">
              <a:cs typeface="Times New Roman" panose="02020603050405020304" pitchFamily="18" charset="0"/>
            </a:endParaRPr>
          </a:p>
        </p:txBody>
      </p:sp>
      <p:sp>
        <p:nvSpPr>
          <p:cNvPr id="12297" name="Téglalap 1">
            <a:extLst>
              <a:ext uri="{FF2B5EF4-FFF2-40B4-BE49-F238E27FC236}">
                <a16:creationId xmlns:a16="http://schemas.microsoft.com/office/drawing/2014/main" id="{ADD0F108-F2B7-F4F1-73CA-71EF958EC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476250"/>
            <a:ext cx="9799637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3/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The more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efficient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entrepreneur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can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drive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the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less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efficient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out of </a:t>
            </a:r>
            <a:r>
              <a:rPr lang="hu-HU" altLang="hu-HU" sz="1600" dirty="0" err="1">
                <a:solidFill>
                  <a:srgbClr val="0000FF"/>
                </a:solidFill>
                <a:cs typeface="Times New Roman" panose="02020603050405020304" pitchFamily="18" charset="0"/>
              </a:rPr>
              <a:t>the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market.  </a:t>
            </a:r>
            <a:r>
              <a:rPr lang="hu-HU" altLang="hu-H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market concentration.</a:t>
            </a:r>
            <a:endParaRPr lang="hu-HU" altLang="hu-HU" sz="1600" b="1" dirty="0">
              <a:cs typeface="Times New Roman" panose="02020603050405020304" pitchFamily="18" charset="0"/>
            </a:endParaRPr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B57F98F9-964D-3655-8903-BF1CC8506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88" y="3843472"/>
            <a:ext cx="121502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Why is innovation of central importance in a market economy, given that even the guild master can earn extra profit</a:t>
            </a:r>
            <a:r>
              <a:rPr lang="hu-HU" sz="1600" dirty="0"/>
              <a:t> </a:t>
            </a:r>
            <a:r>
              <a:rPr lang="hu-HU" sz="1600" dirty="0" err="1"/>
              <a:t>with</a:t>
            </a:r>
            <a:r>
              <a:rPr lang="hu-HU" sz="1600" dirty="0"/>
              <a:t> </a:t>
            </a:r>
            <a:r>
              <a:rPr lang="hu-HU" sz="1600" dirty="0" err="1"/>
              <a:t>innovation</a:t>
            </a:r>
            <a:r>
              <a:rPr lang="hu-HU" sz="1600" dirty="0"/>
              <a:t>?</a:t>
            </a:r>
            <a:endParaRPr lang="hu-HU" altLang="hu-HU" sz="1600" dirty="0">
              <a:cs typeface="Times New Roman" panose="02020603050405020304" pitchFamily="18" charset="0"/>
            </a:endParaRPr>
          </a:p>
        </p:txBody>
      </p:sp>
      <p:sp>
        <p:nvSpPr>
          <p:cNvPr id="27" name="Téglalap 26">
            <a:extLst>
              <a:ext uri="{FF2B5EF4-FFF2-40B4-BE49-F238E27FC236}">
                <a16:creationId xmlns:a16="http://schemas.microsoft.com/office/drawing/2014/main" id="{27CDD138-DF89-BABD-4DFD-980190186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3788" y="4241800"/>
            <a:ext cx="16081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Because</a:t>
            </a:r>
            <a:r>
              <a:rPr lang="hu-HU" altLang="hu-HU" sz="1600" dirty="0"/>
              <a:t> of 4/ and 3/</a:t>
            </a:r>
          </a:p>
        </p:txBody>
      </p:sp>
      <p:sp>
        <p:nvSpPr>
          <p:cNvPr id="30" name="Téglalap 1">
            <a:extLst>
              <a:ext uri="{FF2B5EF4-FFF2-40B4-BE49-F238E27FC236}">
                <a16:creationId xmlns:a16="http://schemas.microsoft.com/office/drawing/2014/main" id="{B636DAA9-493D-ABE6-4073-2714B8F82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557838"/>
            <a:ext cx="2774950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000" b="1" dirty="0">
                <a:solidFill>
                  <a:srgbClr val="0000FF"/>
                </a:solidFill>
                <a:cs typeface="Times New Roman" panose="02020603050405020304" pitchFamily="18" charset="0"/>
              </a:rPr>
              <a:t>6/</a:t>
            </a:r>
            <a:r>
              <a:rPr lang="hu-HU" altLang="hu-HU" sz="16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sz="16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capital</a:t>
            </a:r>
            <a:r>
              <a:rPr lang="hu-HU" altLang="hu-HU" sz="1600" b="1" dirty="0">
                <a:solidFill>
                  <a:srgbClr val="0000FF"/>
                </a:solidFill>
                <a:cs typeface="Times New Roman" panose="02020603050405020304" pitchFamily="18" charset="0"/>
              </a:rPr>
              <a:t> concentration</a:t>
            </a:r>
            <a:endParaRPr lang="hu-HU" altLang="hu-HU" sz="1600" b="1" dirty="0">
              <a:cs typeface="Times New Roman" panose="02020603050405020304" pitchFamily="18" charset="0"/>
            </a:endParaRPr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175D8A6F-1596-574B-FB41-7FF573408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5" y="4900613"/>
            <a:ext cx="10112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Innovation</a:t>
            </a:r>
            <a:r>
              <a:rPr lang="hu-HU" altLang="hu-HU" sz="1600" dirty="0"/>
              <a:t>: idea is </a:t>
            </a:r>
            <a:r>
              <a:rPr lang="hu-HU" altLang="hu-HU" sz="1600" dirty="0" err="1"/>
              <a:t>not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enough</a:t>
            </a:r>
            <a:r>
              <a:rPr lang="hu-HU" altLang="hu-HU" sz="1600" dirty="0"/>
              <a:t> – </a:t>
            </a:r>
            <a:r>
              <a:rPr lang="hu-HU" altLang="hu-HU" sz="1600" dirty="0" err="1"/>
              <a:t>realization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requires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capital</a:t>
            </a:r>
            <a:r>
              <a:rPr lang="hu-HU" altLang="hu-HU" sz="1600" dirty="0"/>
              <a:t> – t</a:t>
            </a:r>
            <a:r>
              <a:rPr lang="en-US" sz="1600" dirty="0"/>
              <a:t>hose who have money always profit, too</a:t>
            </a:r>
            <a:r>
              <a:rPr lang="hu-HU" sz="1600" dirty="0"/>
              <a:t> </a:t>
            </a:r>
            <a:r>
              <a:rPr lang="hu-HU" altLang="hu-HU" sz="1600" dirty="0"/>
              <a:t>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nimBg="1" autoUpdateAnimBg="0"/>
      <p:bldP spid="12303" grpId="0"/>
      <p:bldP spid="5" grpId="0"/>
      <p:bldP spid="22" grpId="0"/>
      <p:bldP spid="28" grpId="0"/>
      <p:bldP spid="29" grpId="0" animBg="1" autoUpdateAnimBg="0"/>
      <p:bldP spid="25" grpId="0"/>
      <p:bldP spid="3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églalap 2">
            <a:extLst>
              <a:ext uri="{FF2B5EF4-FFF2-40B4-BE49-F238E27FC236}">
                <a16:creationId xmlns:a16="http://schemas.microsoft.com/office/drawing/2014/main" id="{01D133F0-5783-8758-046D-B8B0D4BA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1196975"/>
            <a:ext cx="6043612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1600" dirty="0"/>
              <a:t>In countries at the bottom of the capitalist production pyramid, incomes are lower.</a:t>
            </a:r>
            <a:endParaRPr lang="hu-HU" altLang="hu-HU" sz="1600" dirty="0"/>
          </a:p>
        </p:txBody>
      </p:sp>
      <p:pic>
        <p:nvPicPr>
          <p:cNvPr id="2" name="Kép 3">
            <a:extLst>
              <a:ext uri="{FF2B5EF4-FFF2-40B4-BE49-F238E27FC236}">
                <a16:creationId xmlns:a16="http://schemas.microsoft.com/office/drawing/2014/main" id="{3BE0DDC6-5DA3-A5F4-03ED-06C497037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863" y="190500"/>
            <a:ext cx="4484687" cy="336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Szövegdoboz 4">
            <a:extLst>
              <a:ext uri="{FF2B5EF4-FFF2-40B4-BE49-F238E27FC236}">
                <a16:creationId xmlns:a16="http://schemas.microsoft.com/office/drawing/2014/main" id="{6730E869-117C-F374-1F01-29ACE5AF3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8275" y="692150"/>
            <a:ext cx="1368425" cy="369888"/>
          </a:xfrm>
          <a:prstGeom prst="rect">
            <a:avLst/>
          </a:prstGeom>
          <a:solidFill>
            <a:srgbClr val="BEE3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 err="1"/>
              <a:t>product</a:t>
            </a:r>
            <a:endParaRPr lang="hu-HU" altLang="hu-HU" sz="1800" dirty="0"/>
          </a:p>
        </p:txBody>
      </p:sp>
      <p:sp>
        <p:nvSpPr>
          <p:cNvPr id="13317" name="Szövegdoboz 5">
            <a:extLst>
              <a:ext uri="{FF2B5EF4-FFF2-40B4-BE49-F238E27FC236}">
                <a16:creationId xmlns:a16="http://schemas.microsoft.com/office/drawing/2014/main" id="{81E309E4-DF1E-B06E-792E-4B7F08ADD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4650" y="1331913"/>
            <a:ext cx="1368425" cy="368300"/>
          </a:xfrm>
          <a:prstGeom prst="rect">
            <a:avLst/>
          </a:prstGeom>
          <a:solidFill>
            <a:srgbClr val="A4D4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 err="1"/>
              <a:t>product</a:t>
            </a:r>
            <a:endParaRPr lang="hu-HU" altLang="hu-HU" sz="18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4848C8C-F385-571F-DF13-5CB0A7EE0AEA}"/>
              </a:ext>
            </a:extLst>
          </p:cNvPr>
          <p:cNvSpPr txBox="1"/>
          <p:nvPr/>
        </p:nvSpPr>
        <p:spPr>
          <a:xfrm>
            <a:off x="9551988" y="1835150"/>
            <a:ext cx="1368425" cy="3698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hu-HU" dirty="0" err="1">
                <a:solidFill>
                  <a:schemeClr val="bg1"/>
                </a:solidFill>
              </a:rPr>
              <a:t>product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584F83E-9F85-FC61-9233-8BA191BEF050}"/>
              </a:ext>
            </a:extLst>
          </p:cNvPr>
          <p:cNvSpPr txBox="1"/>
          <p:nvPr/>
        </p:nvSpPr>
        <p:spPr>
          <a:xfrm>
            <a:off x="9842500" y="2411413"/>
            <a:ext cx="1368425" cy="36988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hu-HU" dirty="0" err="1">
                <a:solidFill>
                  <a:schemeClr val="bg1"/>
                </a:solidFill>
              </a:rPr>
              <a:t>product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Jobbra nyíl 8">
            <a:extLst>
              <a:ext uri="{FF2B5EF4-FFF2-40B4-BE49-F238E27FC236}">
                <a16:creationId xmlns:a16="http://schemas.microsoft.com/office/drawing/2014/main" id="{672C7AD1-4774-B06B-6ED1-3753400B3ACF}"/>
              </a:ext>
            </a:extLst>
          </p:cNvPr>
          <p:cNvSpPr/>
          <p:nvPr/>
        </p:nvSpPr>
        <p:spPr>
          <a:xfrm rot="16200000">
            <a:off x="6498432" y="1019968"/>
            <a:ext cx="2444750" cy="1503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3321" name="Szövegdoboz 9">
            <a:extLst>
              <a:ext uri="{FF2B5EF4-FFF2-40B4-BE49-F238E27FC236}">
                <a16:creationId xmlns:a16="http://schemas.microsoft.com/office/drawing/2014/main" id="{92FEE11A-0068-44AB-752D-1E6621968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550863"/>
            <a:ext cx="287337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/>
              <a:t>High- tech</a:t>
            </a:r>
          </a:p>
        </p:txBody>
      </p:sp>
      <p:sp>
        <p:nvSpPr>
          <p:cNvPr id="13" name="Szövegdoboz 5">
            <a:extLst>
              <a:ext uri="{FF2B5EF4-FFF2-40B4-BE49-F238E27FC236}">
                <a16:creationId xmlns:a16="http://schemas.microsoft.com/office/drawing/2014/main" id="{4CFFFF38-3491-2FC6-6A9A-87C1D8787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1844675"/>
            <a:ext cx="29765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Innovation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requires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money</a:t>
            </a:r>
            <a:endParaRPr lang="hu-HU" altLang="hu-HU" sz="1600" dirty="0"/>
          </a:p>
        </p:txBody>
      </p:sp>
      <p:sp>
        <p:nvSpPr>
          <p:cNvPr id="13324" name="Dia számának helye 1">
            <a:extLst>
              <a:ext uri="{FF2B5EF4-FFF2-40B4-BE49-F238E27FC236}">
                <a16:creationId xmlns:a16="http://schemas.microsoft.com/office/drawing/2014/main" id="{94D3C014-4AA5-5634-249F-3E4DF147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4313" y="6503988"/>
            <a:ext cx="2844800" cy="238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E2696A-E894-4BB5-AC15-6DF31B4671DC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hu-HU" altLang="hu-HU" sz="1400"/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BA814858-6CEB-0464-A73A-3C2CF3F3E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2205038"/>
            <a:ext cx="2294218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i="1" dirty="0">
                <a:latin typeface="Arial,Italic"/>
              </a:rPr>
              <a:t>Money </a:t>
            </a:r>
            <a:r>
              <a:rPr lang="hu-HU" altLang="hu-HU" sz="1600" i="1" dirty="0" err="1">
                <a:latin typeface="Arial,Italic"/>
              </a:rPr>
              <a:t>power</a:t>
            </a:r>
            <a:r>
              <a:rPr lang="hu-HU" altLang="hu-HU" sz="1600" i="1" dirty="0">
                <a:latin typeface="Arial,Italic"/>
              </a:rPr>
              <a:t> is </a:t>
            </a:r>
            <a:r>
              <a:rPr lang="hu-HU" altLang="hu-HU" sz="1600" i="1" dirty="0" err="1">
                <a:latin typeface="Arial,Italic"/>
              </a:rPr>
              <a:t>central</a:t>
            </a:r>
            <a:endParaRPr lang="hu-HU" altLang="hu-HU" sz="1600" dirty="0"/>
          </a:p>
        </p:txBody>
      </p:sp>
      <p:sp>
        <p:nvSpPr>
          <p:cNvPr id="30" name="Téglalap 17">
            <a:extLst>
              <a:ext uri="{FF2B5EF4-FFF2-40B4-BE49-F238E27FC236}">
                <a16:creationId xmlns:a16="http://schemas.microsoft.com/office/drawing/2014/main" id="{ECDFC08A-2E77-8F04-94CF-1F90F898F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836613"/>
            <a:ext cx="6938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>
                <a:cs typeface="Times New Roman" panose="02020603050405020304" pitchFamily="18" charset="0"/>
              </a:rPr>
              <a:t>1/ </a:t>
            </a:r>
            <a:r>
              <a:rPr lang="hu-HU" altLang="hu-HU" sz="1600" dirty="0" err="1">
                <a:cs typeface="Times New Roman" panose="02020603050405020304" pitchFamily="18" charset="0"/>
              </a:rPr>
              <a:t>product</a:t>
            </a:r>
            <a:r>
              <a:rPr lang="hu-HU" altLang="hu-HU" sz="1600" dirty="0">
                <a:cs typeface="Times New Roman" panose="02020603050405020304" pitchFamily="18" charset="0"/>
              </a:rPr>
              <a:t> – </a:t>
            </a:r>
            <a:r>
              <a:rPr lang="hu-HU" altLang="hu-HU" sz="1600" dirty="0" err="1">
                <a:cs typeface="Times New Roman" panose="02020603050405020304" pitchFamily="18" charset="0"/>
              </a:rPr>
              <a:t>work</a:t>
            </a:r>
            <a:r>
              <a:rPr lang="hu-HU" altLang="hu-HU" sz="1600" dirty="0"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cs typeface="Times New Roman" panose="02020603050405020304" pitchFamily="18" charset="0"/>
              </a:rPr>
              <a:t>phase</a:t>
            </a:r>
            <a:r>
              <a:rPr lang="hu-HU" altLang="hu-HU" sz="1600" dirty="0">
                <a:cs typeface="Times New Roman" panose="02020603050405020304" pitchFamily="18" charset="0"/>
              </a:rPr>
              <a:t>: </a:t>
            </a:r>
            <a:r>
              <a:rPr lang="hu-HU" altLang="hu-HU" sz="1600" dirty="0" err="1">
                <a:cs typeface="Times New Roman" panose="02020603050405020304" pitchFamily="18" charset="0"/>
              </a:rPr>
              <a:t>place</a:t>
            </a:r>
            <a:r>
              <a:rPr lang="hu-HU" altLang="hu-HU" sz="1600" dirty="0">
                <a:cs typeface="Times New Roman" panose="02020603050405020304" pitchFamily="18" charset="0"/>
              </a:rPr>
              <a:t> in </a:t>
            </a:r>
            <a:r>
              <a:rPr lang="hu-HU" altLang="hu-HU" sz="1600" dirty="0" err="1">
                <a:cs typeface="Times New Roman" panose="02020603050405020304" pitchFamily="18" charset="0"/>
              </a:rPr>
              <a:t>division</a:t>
            </a:r>
            <a:r>
              <a:rPr lang="hu-HU" altLang="hu-HU" sz="1600" dirty="0">
                <a:cs typeface="Times New Roman" panose="02020603050405020304" pitchFamily="18" charset="0"/>
              </a:rPr>
              <a:t> of labor → </a:t>
            </a:r>
            <a:r>
              <a:rPr lang="hu-HU" altLang="hu-HU" sz="1600" dirty="0" err="1">
                <a:cs typeface="Times New Roman" panose="02020603050405020304" pitchFamily="18" charset="0"/>
              </a:rPr>
              <a:t>income</a:t>
            </a:r>
            <a:endParaRPr lang="hu-HU" altLang="hu-HU" sz="1600" dirty="0">
              <a:cs typeface="Times New Roman" panose="02020603050405020304" pitchFamily="18" charset="0"/>
            </a:endParaRPr>
          </a:p>
        </p:txBody>
      </p:sp>
      <p:sp>
        <p:nvSpPr>
          <p:cNvPr id="13327" name="Téglalap 2">
            <a:extLst>
              <a:ext uri="{FF2B5EF4-FFF2-40B4-BE49-F238E27FC236}">
                <a16:creationId xmlns:a16="http://schemas.microsoft.com/office/drawing/2014/main" id="{BC629939-B21F-1116-FB2B-2A3C4D49F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90488"/>
            <a:ext cx="64081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>
                <a:cs typeface="Times New Roman" panose="02020603050405020304" pitchFamily="18" charset="0"/>
              </a:rPr>
              <a:t>3. LESSONS ON MICRO LEVEL PROJECTED TO MACRO LEVEL</a:t>
            </a:r>
          </a:p>
        </p:txBody>
      </p:sp>
      <p:sp>
        <p:nvSpPr>
          <p:cNvPr id="13328" name="Szövegdoboz 1">
            <a:extLst>
              <a:ext uri="{FF2B5EF4-FFF2-40B4-BE49-F238E27FC236}">
                <a16:creationId xmlns:a16="http://schemas.microsoft.com/office/drawing/2014/main" id="{531B19E8-2F37-B34A-9242-E7E031AAC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465138"/>
            <a:ext cx="41608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 err="1">
                <a:solidFill>
                  <a:srgbClr val="FF0000"/>
                </a:solidFill>
              </a:rPr>
              <a:t>Can</a:t>
            </a:r>
            <a:r>
              <a:rPr lang="hu-HU" altLang="hu-HU" sz="1800" dirty="0">
                <a:solidFill>
                  <a:srgbClr val="FF0000"/>
                </a:solidFill>
              </a:rPr>
              <a:t> </a:t>
            </a:r>
            <a:r>
              <a:rPr lang="hu-HU" altLang="hu-HU" sz="1800" dirty="0" err="1">
                <a:solidFill>
                  <a:srgbClr val="FF0000"/>
                </a:solidFill>
              </a:rPr>
              <a:t>we</a:t>
            </a:r>
            <a:r>
              <a:rPr lang="hu-HU" altLang="hu-HU" sz="1800" dirty="0">
                <a:solidFill>
                  <a:srgbClr val="FF0000"/>
                </a:solidFill>
              </a:rPr>
              <a:t> </a:t>
            </a:r>
            <a:r>
              <a:rPr lang="hu-HU" altLang="hu-HU" sz="1800" dirty="0" err="1">
                <a:solidFill>
                  <a:srgbClr val="FF0000"/>
                </a:solidFill>
              </a:rPr>
              <a:t>do</a:t>
            </a:r>
            <a:r>
              <a:rPr lang="hu-HU" altLang="hu-HU" sz="1800" dirty="0">
                <a:solidFill>
                  <a:srgbClr val="FF0000"/>
                </a:solidFill>
              </a:rPr>
              <a:t> </a:t>
            </a:r>
            <a:r>
              <a:rPr lang="hu-HU" altLang="hu-HU" sz="1800" dirty="0" err="1">
                <a:solidFill>
                  <a:srgbClr val="FF0000"/>
                </a:solidFill>
              </a:rPr>
              <a:t>it</a:t>
            </a:r>
            <a:r>
              <a:rPr lang="hu-HU" altLang="hu-HU" sz="1800" dirty="0">
                <a:solidFill>
                  <a:srgbClr val="FF0000"/>
                </a:solidFill>
              </a:rPr>
              <a:t>? </a:t>
            </a:r>
            <a:r>
              <a:rPr lang="hu-HU" altLang="hu-HU" sz="1800" dirty="0" err="1">
                <a:solidFill>
                  <a:srgbClr val="FF0000"/>
                </a:solidFill>
              </a:rPr>
              <a:t>Do</a:t>
            </a:r>
            <a:r>
              <a:rPr lang="hu-HU" altLang="hu-HU" sz="1800" dirty="0">
                <a:solidFill>
                  <a:srgbClr val="FF0000"/>
                </a:solidFill>
              </a:rPr>
              <a:t> </a:t>
            </a:r>
            <a:r>
              <a:rPr lang="hu-HU" altLang="hu-HU" sz="1800" dirty="0" err="1">
                <a:solidFill>
                  <a:srgbClr val="FF0000"/>
                </a:solidFill>
              </a:rPr>
              <a:t>we</a:t>
            </a:r>
            <a:r>
              <a:rPr lang="hu-HU" altLang="hu-HU" sz="1800" dirty="0">
                <a:solidFill>
                  <a:srgbClr val="FF0000"/>
                </a:solidFill>
              </a:rPr>
              <a:t> </a:t>
            </a:r>
            <a:r>
              <a:rPr lang="hu-HU" altLang="hu-HU" sz="1800" dirty="0" err="1">
                <a:solidFill>
                  <a:srgbClr val="FF0000"/>
                </a:solidFill>
              </a:rPr>
              <a:t>make</a:t>
            </a:r>
            <a:r>
              <a:rPr lang="hu-HU" altLang="hu-HU" sz="1800" dirty="0">
                <a:solidFill>
                  <a:srgbClr val="FF0000"/>
                </a:solidFill>
              </a:rPr>
              <a:t> a </a:t>
            </a:r>
            <a:r>
              <a:rPr lang="hu-HU" altLang="hu-HU" sz="1800" dirty="0" err="1">
                <a:solidFill>
                  <a:srgbClr val="FF0000"/>
                </a:solidFill>
              </a:rPr>
              <a:t>mistake</a:t>
            </a:r>
            <a:r>
              <a:rPr lang="hu-HU" altLang="hu-HU" sz="1800" dirty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nimBg="1"/>
      <p:bldP spid="13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ia számának helye 1">
            <a:extLst>
              <a:ext uri="{FF2B5EF4-FFF2-40B4-BE49-F238E27FC236}">
                <a16:creationId xmlns:a16="http://schemas.microsoft.com/office/drawing/2014/main" id="{ED15748B-8CEB-86A1-3BFC-092965F164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EE9C68-4B95-4D05-8DF8-48A5331EC315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hu-HU" altLang="hu-HU" sz="140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C06A5C8-4F0C-CE35-FED1-A6EF5599A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228600"/>
            <a:ext cx="216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,Italic"/>
              </a:rPr>
              <a:t>powers of the sate:</a:t>
            </a:r>
            <a:endParaRPr lang="hu-HU" altLang="hu-HU" sz="1800" i="1">
              <a:latin typeface="Arial,Italic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65C925C-817C-6834-B9D0-B221F190F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288925"/>
            <a:ext cx="1754187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i="1">
                <a:solidFill>
                  <a:srgbClr val="FF0000"/>
                </a:solidFill>
                <a:latin typeface="Arial,Italic"/>
              </a:rPr>
              <a:t>money power</a:t>
            </a:r>
            <a:endParaRPr lang="hu-HU" altLang="hu-HU" sz="1600">
              <a:solidFill>
                <a:srgbClr val="FF0000"/>
              </a:solidFill>
            </a:endParaRPr>
          </a:p>
        </p:txBody>
      </p:sp>
      <p:pic>
        <p:nvPicPr>
          <p:cNvPr id="6" name="Kép 5" descr="A képen szöveg, Emberi arc, ruházat, képernyőkép látható&#10;&#10;Automatikusan generált leírás">
            <a:extLst>
              <a:ext uri="{FF2B5EF4-FFF2-40B4-BE49-F238E27FC236}">
                <a16:creationId xmlns:a16="http://schemas.microsoft.com/office/drawing/2014/main" id="{0E5A2761-DFC7-57B9-F141-8A0AFC69E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722313"/>
            <a:ext cx="20256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40067F6-101A-34E3-1855-A5D6B90F9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228600"/>
            <a:ext cx="435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,Italic"/>
              </a:rPr>
              <a:t>legislative</a:t>
            </a:r>
            <a:r>
              <a:rPr lang="en-US" altLang="hu-HU" sz="1800"/>
              <a:t>, </a:t>
            </a:r>
            <a:r>
              <a:rPr lang="hu-HU" altLang="hu-HU" sz="1800"/>
              <a:t>judiciary,</a:t>
            </a:r>
            <a:r>
              <a:rPr lang="en-US" altLang="hu-HU" sz="1800"/>
              <a:t> </a:t>
            </a:r>
            <a:r>
              <a:rPr lang="hu-HU" altLang="hu-HU" sz="1800"/>
              <a:t>executive powers +</a:t>
            </a:r>
          </a:p>
        </p:txBody>
      </p:sp>
      <p:pic>
        <p:nvPicPr>
          <p:cNvPr id="9" name="Kép 8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18F79D68-C95B-2540-C390-224A13636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1762125"/>
            <a:ext cx="52387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The Afterlife of John Fitzgerald Kennedy': A New Book About How Americans  Remember JFK | WOSU Radio">
            <a:extLst>
              <a:ext uri="{FF2B5EF4-FFF2-40B4-BE49-F238E27FC236}">
                <a16:creationId xmlns:a16="http://schemas.microsoft.com/office/drawing/2014/main" id="{66816D4D-96C6-14EB-16B2-CF8F0D24E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338" y="4902200"/>
            <a:ext cx="109696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4BEA6AE1-B4B6-A4AD-612F-5C2B19551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2038" y="6297613"/>
            <a:ext cx="2214562" cy="522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>
                <a:solidFill>
                  <a:srgbClr val="202122"/>
                </a:solidFill>
              </a:rPr>
              <a:t>John Fitzgerald Kennedy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>
                <a:solidFill>
                  <a:srgbClr val="202122"/>
                </a:solidFill>
              </a:rPr>
              <a:t>(1917-1963)</a:t>
            </a:r>
            <a:endParaRPr lang="hu-HU" altLang="hu-HU" sz="1400"/>
          </a:p>
        </p:txBody>
      </p:sp>
      <p:pic>
        <p:nvPicPr>
          <p:cNvPr id="12" name="Picture 20" descr="undefined">
            <a:extLst>
              <a:ext uri="{FF2B5EF4-FFF2-40B4-BE49-F238E27FC236}">
                <a16:creationId xmlns:a16="http://schemas.microsoft.com/office/drawing/2014/main" id="{69692B50-16E0-55E2-8A86-B2C5EDBD0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438" y="4454525"/>
            <a:ext cx="1096962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21E38A63-2798-D35F-ABA5-4DA88638F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350" y="5773738"/>
            <a:ext cx="152717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>
                <a:solidFill>
                  <a:srgbClr val="202122"/>
                </a:solidFill>
              </a:rPr>
              <a:t>Robert Kennedy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>
                <a:solidFill>
                  <a:srgbClr val="202122"/>
                </a:solidFill>
              </a:rPr>
              <a:t>(1925-1968)</a:t>
            </a:r>
            <a:endParaRPr lang="hu-HU" altLang="hu-HU" sz="1400"/>
          </a:p>
        </p:txBody>
      </p:sp>
      <p:pic>
        <p:nvPicPr>
          <p:cNvPr id="16" name="Picture 2" descr="https://cdn.britannica.com/67/200267-050-186D5A6D/Mayer-Amschel-Rothschild.jpg">
            <a:extLst>
              <a:ext uri="{FF2B5EF4-FFF2-40B4-BE49-F238E27FC236}">
                <a16:creationId xmlns:a16="http://schemas.microsoft.com/office/drawing/2014/main" id="{E9A46539-4FFD-FB1D-444C-B9917D425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5" y="865188"/>
            <a:ext cx="1143000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églalap 3">
            <a:extLst>
              <a:ext uri="{FF2B5EF4-FFF2-40B4-BE49-F238E27FC236}">
                <a16:creationId xmlns:a16="http://schemas.microsoft.com/office/drawing/2014/main" id="{507C83F1-0C78-949D-7223-D426B2DBF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8" y="2844800"/>
            <a:ext cx="35052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>
                <a:solidFill>
                  <a:srgbClr val="000000"/>
                </a:solidFill>
                <a:latin typeface="Times New Roman" panose="02020603050405020304" pitchFamily="18" charset="0"/>
              </a:rPr>
              <a:t>„Give me control of a nation’s money, and I care not who makes its laws!”</a:t>
            </a:r>
            <a:endParaRPr lang="hu-HU" altLang="hu-HU" sz="1600"/>
          </a:p>
        </p:txBody>
      </p:sp>
      <p:sp>
        <p:nvSpPr>
          <p:cNvPr id="15" name="Téglalap 4">
            <a:extLst>
              <a:ext uri="{FF2B5EF4-FFF2-40B4-BE49-F238E27FC236}">
                <a16:creationId xmlns:a16="http://schemas.microsoft.com/office/drawing/2014/main" id="{95EB5023-510A-C2E3-C17E-45797B8FB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0775" y="2268538"/>
            <a:ext cx="2133600" cy="58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>
                <a:solidFill>
                  <a:srgbClr val="000000"/>
                </a:solidFill>
                <a:latin typeface="Times New Roman" panose="02020603050405020304" pitchFamily="18" charset="0"/>
              </a:rPr>
              <a:t>Mayer Amschel </a:t>
            </a:r>
            <a:r>
              <a:rPr lang="hu-HU" altLang="hu-HU" sz="1600">
                <a:solidFill>
                  <a:srgbClr val="000000"/>
                </a:solidFill>
                <a:latin typeface="Times New Roman" panose="02020603050405020304" pitchFamily="18" charset="0"/>
              </a:rPr>
              <a:t>Rothschild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>
                <a:solidFill>
                  <a:srgbClr val="000000"/>
                </a:solidFill>
                <a:latin typeface="Times New Roman" panose="02020603050405020304" pitchFamily="18" charset="0"/>
              </a:rPr>
              <a:t>(1744-1812)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8" grpId="0"/>
      <p:bldP spid="11" grpId="0" animBg="1" autoUpdateAnimBg="0"/>
      <p:bldP spid="11" grpId="1" animBg="1" autoUpdateAnimBg="0"/>
      <p:bldP spid="13" grpId="0" animBg="1" autoUpdateAnimBg="0"/>
      <p:bldP spid="13" grpId="1" animBg="1" autoUpdateAnimBg="0"/>
      <p:bldP spid="17" grpId="0" animBg="1"/>
      <p:bldP spid="15" grpId="0" animBg="1" autoUpdateAnimBg="0"/>
    </p:bldLst>
  </p:timing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14543</TotalTime>
  <Words>1585</Words>
  <Application>Microsoft Office PowerPoint</Application>
  <PresentationFormat>Szélesvásznú</PresentationFormat>
  <Paragraphs>171</Paragraphs>
  <Slides>10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Arial,Italic</vt:lpstr>
      <vt:lpstr>Calibri</vt:lpstr>
      <vt:lpstr>Times New Roman</vt:lpstr>
      <vt:lpstr>Wingdings</vt:lpstr>
      <vt:lpstr>Alapértelmezett terv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KÖZGAZDASÁGTAN</dc:title>
  <dc:creator>gilanyi.zsolt</dc:creator>
  <cp:lastModifiedBy>Dr. Gilányi Zsolt</cp:lastModifiedBy>
  <cp:revision>854</cp:revision>
  <dcterms:created xsi:type="dcterms:W3CDTF">2010-08-23T07:01:59Z</dcterms:created>
  <dcterms:modified xsi:type="dcterms:W3CDTF">2025-05-17T16:43:32Z</dcterms:modified>
</cp:coreProperties>
</file>