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8" r:id="rId3"/>
    <p:sldId id="389" r:id="rId4"/>
    <p:sldId id="323" r:id="rId5"/>
    <p:sldId id="319" r:id="rId6"/>
    <p:sldId id="324" r:id="rId7"/>
    <p:sldId id="401" r:id="rId8"/>
    <p:sldId id="298" r:id="rId9"/>
    <p:sldId id="320" r:id="rId10"/>
    <p:sldId id="325" r:id="rId11"/>
    <p:sldId id="326" r:id="rId12"/>
    <p:sldId id="299" r:id="rId13"/>
    <p:sldId id="327" r:id="rId14"/>
    <p:sldId id="300" r:id="rId15"/>
    <p:sldId id="390" r:id="rId16"/>
    <p:sldId id="301" r:id="rId17"/>
    <p:sldId id="391" r:id="rId18"/>
    <p:sldId id="303" r:id="rId19"/>
    <p:sldId id="302" r:id="rId20"/>
    <p:sldId id="304" r:id="rId21"/>
    <p:sldId id="392" r:id="rId22"/>
    <p:sldId id="305" r:id="rId23"/>
    <p:sldId id="393" r:id="rId24"/>
    <p:sldId id="307" r:id="rId25"/>
    <p:sldId id="394" r:id="rId26"/>
    <p:sldId id="306" r:id="rId27"/>
    <p:sldId id="395" r:id="rId28"/>
    <p:sldId id="308" r:id="rId29"/>
    <p:sldId id="396" r:id="rId30"/>
    <p:sldId id="309" r:id="rId31"/>
    <p:sldId id="397" r:id="rId32"/>
    <p:sldId id="328" r:id="rId33"/>
    <p:sldId id="329" r:id="rId34"/>
    <p:sldId id="398" r:id="rId35"/>
    <p:sldId id="399" r:id="rId36"/>
    <p:sldId id="400" r:id="rId37"/>
    <p:sldId id="330" r:id="rId38"/>
    <p:sldId id="310" r:id="rId39"/>
    <p:sldId id="311" r:id="rId40"/>
    <p:sldId id="322" r:id="rId41"/>
    <p:sldId id="276" r:id="rId42"/>
    <p:sldId id="277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6" autoAdjust="0"/>
  </p:normalViewPr>
  <p:slideViewPr>
    <p:cSldViewPr>
      <p:cViewPr varScale="1">
        <p:scale>
          <a:sx n="76" d="100"/>
          <a:sy n="76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09.03.2016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09.03.2016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09.03.2016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09.03.2016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09.03.2016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09.03.2016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09.03.2016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-course.e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2</a:t>
            </a:r>
            <a:r>
              <a:rPr lang="en-US" sz="3600" dirty="0"/>
              <a:t>1</a:t>
            </a:r>
            <a:r>
              <a:rPr lang="uk-UA" sz="3600" dirty="0"/>
              <a:t>. Регулярні вирази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09.03.2016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Використання звичайних символів, які позначаються як </a:t>
            </a:r>
            <a:r>
              <a:rPr lang="uk-UA" dirty="0" err="1"/>
              <a:t>метасимволи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використання у шаблоні </a:t>
            </a:r>
            <a:r>
              <a:rPr lang="uk-UA" dirty="0" err="1"/>
              <a:t>метасимволів</a:t>
            </a:r>
            <a:r>
              <a:rPr lang="uk-UA" dirty="0"/>
              <a:t> як звичайних символів, перед </a:t>
            </a:r>
            <a:r>
              <a:rPr lang="uk-UA" dirty="0" err="1"/>
              <a:t>метасимволом</a:t>
            </a:r>
            <a:r>
              <a:rPr lang="uk-UA" dirty="0"/>
              <a:t> вказують обернену косу риску \. </a:t>
            </a:r>
            <a:endParaRPr lang="uk-UA" dirty="0" smtClean="0"/>
          </a:p>
          <a:p>
            <a:r>
              <a:rPr lang="uk-UA" dirty="0" smtClean="0"/>
              <a:t>Те </a:t>
            </a:r>
            <a:r>
              <a:rPr lang="uk-UA" dirty="0"/>
              <a:t>ж стосується символів, які є елементами синтаксису регулярних виразів, наприклад, квадратних та круглих дужок.</a:t>
            </a:r>
            <a:endParaRPr lang="en-US" dirty="0"/>
          </a:p>
          <a:p>
            <a:r>
              <a:rPr lang="ru-RU" dirty="0" err="1"/>
              <a:t>Наприклад</a:t>
            </a:r>
            <a:r>
              <a:rPr lang="ru-RU" dirty="0"/>
              <a:t>, \. </a:t>
            </a:r>
            <a:r>
              <a:rPr lang="uk-UA" dirty="0"/>
              <a:t>означає «символ крапка», а шаблон </a:t>
            </a:r>
            <a:r>
              <a:rPr lang="uk-UA" b="1" dirty="0"/>
              <a:t>\</a:t>
            </a:r>
            <a:r>
              <a:rPr lang="en-US" b="1" dirty="0"/>
              <a:t>d+\.</a:t>
            </a:r>
            <a:r>
              <a:rPr lang="en-US" dirty="0"/>
              <a:t> </a:t>
            </a:r>
            <a:r>
              <a:rPr lang="uk-UA" dirty="0"/>
              <a:t>відповідає будь-якій послідовності цифр, за якою слідує крапка: </a:t>
            </a:r>
            <a:r>
              <a:rPr lang="uk-UA" b="1" dirty="0"/>
              <a:t>239.</a:t>
            </a:r>
            <a:r>
              <a:rPr lang="uk-UA" dirty="0"/>
              <a:t>, </a:t>
            </a:r>
            <a:r>
              <a:rPr lang="uk-UA" b="1" dirty="0"/>
              <a:t>7.</a:t>
            </a:r>
            <a:r>
              <a:rPr lang="uk-UA" dirty="0"/>
              <a:t> тощо.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Завдання шаблонів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У </a:t>
            </a:r>
            <a:r>
              <a:rPr lang="en-US" dirty="0"/>
              <a:t>Python</a:t>
            </a:r>
            <a:r>
              <a:rPr lang="uk-UA" dirty="0"/>
              <a:t> шаблони регулярних виразів – це рядки-константи.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у рядках-константах обернена коса риска використовується для позначання </a:t>
            </a:r>
            <a:r>
              <a:rPr lang="en-US" dirty="0"/>
              <a:t>escape-</a:t>
            </a:r>
            <a:r>
              <a:rPr lang="uk-UA" dirty="0"/>
              <a:t>послідовностей. </a:t>
            </a:r>
            <a:endParaRPr lang="uk-UA" dirty="0" smtClean="0"/>
          </a:p>
          <a:p>
            <a:r>
              <a:rPr lang="uk-UA" dirty="0" smtClean="0"/>
              <a:t>Тобто</a:t>
            </a:r>
            <a:r>
              <a:rPr lang="uk-UA" dirty="0"/>
              <a:t>, щоб позначити \, треба писати \\.</a:t>
            </a:r>
            <a:endParaRPr lang="en-US" dirty="0"/>
          </a:p>
          <a:p>
            <a:r>
              <a:rPr lang="uk-UA" dirty="0"/>
              <a:t>Наприклад, </a:t>
            </a:r>
            <a:r>
              <a:rPr lang="en-US" b="1" dirty="0"/>
              <a:t>‘\\b\\d+\\b’</a:t>
            </a:r>
            <a:r>
              <a:rPr lang="en-US" dirty="0"/>
              <a:t>. </a:t>
            </a:r>
            <a:endParaRPr lang="ru-RU" dirty="0" smtClean="0"/>
          </a:p>
          <a:p>
            <a:r>
              <a:rPr lang="uk-UA" dirty="0" smtClean="0"/>
              <a:t>Щоб </a:t>
            </a:r>
            <a:r>
              <a:rPr lang="uk-UA" dirty="0"/>
              <a:t>уникнути дублювання обернених косих рисок у шаблоні, використовують так звані «необроблені» рядки (</a:t>
            </a:r>
            <a:r>
              <a:rPr lang="en-US" dirty="0"/>
              <a:t>raw strings</a:t>
            </a:r>
            <a:r>
              <a:rPr lang="uk-UA" dirty="0"/>
              <a:t>)</a:t>
            </a:r>
            <a:r>
              <a:rPr lang="en-US" dirty="0"/>
              <a:t>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Необроблені </a:t>
            </a:r>
            <a:r>
              <a:rPr lang="uk-UA" dirty="0"/>
              <a:t>рядки у </a:t>
            </a:r>
            <a:r>
              <a:rPr lang="en-US" dirty="0"/>
              <a:t>Python</a:t>
            </a:r>
            <a:r>
              <a:rPr lang="uk-UA" dirty="0"/>
              <a:t> позначають символом </a:t>
            </a:r>
            <a:r>
              <a:rPr lang="en-US" dirty="0"/>
              <a:t>r </a:t>
            </a:r>
            <a:r>
              <a:rPr lang="uk-UA" dirty="0"/>
              <a:t>перед початком рядка-константи.</a:t>
            </a:r>
            <a:endParaRPr lang="en-US" dirty="0"/>
          </a:p>
          <a:p>
            <a:r>
              <a:rPr lang="uk-UA" dirty="0"/>
              <a:t>Наприклад, </a:t>
            </a:r>
            <a:r>
              <a:rPr lang="en-US" b="1" dirty="0"/>
              <a:t>r‘\b\d+\b’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Знаходження всіх входжень шаблону у рядок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 </a:t>
            </a:r>
            <a:r>
              <a:rPr lang="ru-RU" dirty="0" err="1"/>
              <a:t>re</a:t>
            </a:r>
            <a:r>
              <a:rPr lang="uk-UA" dirty="0"/>
              <a:t> містить декілька функцій та класів для обробки регулярних виразів.</a:t>
            </a:r>
            <a:endParaRPr lang="en-US" dirty="0"/>
          </a:p>
          <a:p>
            <a:r>
              <a:rPr lang="uk-UA" dirty="0"/>
              <a:t>Найпростіший варіант – знайти всі </a:t>
            </a:r>
            <a:r>
              <a:rPr lang="uk-UA" dirty="0" err="1"/>
              <a:t>підрядки</a:t>
            </a:r>
            <a:r>
              <a:rPr lang="uk-UA" dirty="0"/>
              <a:t>, що відповідають заданому шаблону.</a:t>
            </a:r>
            <a:endParaRPr lang="en-US" dirty="0"/>
          </a:p>
          <a:p>
            <a:r>
              <a:rPr lang="uk-UA" dirty="0"/>
              <a:t>Це можна зробити за допомогою функції 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patt</a:t>
            </a:r>
            <a:r>
              <a:rPr lang="uk-UA" dirty="0"/>
              <a:t> – шаблон, s – рядок, до якого застосовується шаблон. </a:t>
            </a:r>
            <a:endParaRPr lang="uk-UA" dirty="0" smtClean="0"/>
          </a:p>
          <a:p>
            <a:r>
              <a:rPr lang="uk-UA" dirty="0" smtClean="0"/>
              <a:t>Функція </a:t>
            </a:r>
            <a:r>
              <a:rPr lang="uk-UA" dirty="0"/>
              <a:t>повертає список </a:t>
            </a:r>
            <a:r>
              <a:rPr lang="uk-UA" dirty="0" err="1"/>
              <a:t>підрядків</a:t>
            </a:r>
            <a:r>
              <a:rPr lang="uk-UA" dirty="0"/>
              <a:t>, що відповідають шаблону.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текстовому файлі міститься текст, що включає інформацію про роки, коли відбулися певні події. </a:t>
            </a:r>
            <a:endParaRPr lang="uk-UA" dirty="0" smtClean="0"/>
          </a:p>
          <a:p>
            <a:r>
              <a:rPr lang="uk-UA" dirty="0" smtClean="0"/>
              <a:t>Побудувати </a:t>
            </a:r>
            <a:r>
              <a:rPr lang="uk-UA" dirty="0"/>
              <a:t>впорядкований список років з тексту разом з номерами рядків файлу, де вказано той чи інший рік (версія 1).</a:t>
            </a:r>
            <a:endParaRPr lang="en-US" dirty="0"/>
          </a:p>
          <a:p>
            <a:r>
              <a:rPr lang="uk-UA" dirty="0"/>
              <a:t>Будемо вважати, що рік задається 3 або 4 цифрами. Тоді отримаємо такий шаблон: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P_YEAR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r'\b\d{3,4}'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Повернення </a:t>
            </a:r>
            <a:r>
              <a:rPr lang="uk-UA" dirty="0"/>
              <a:t>списку дат здійснюється за допомогою функції </a:t>
            </a:r>
            <a:r>
              <a:rPr lang="en-US" dirty="0" err="1"/>
              <a:t>findall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1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Компіляція регулярних виразів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більш швидкої обробки рядка за шаблоном регулярного виразу, цей вираз варто скомпілювати. </a:t>
            </a:r>
            <a:endParaRPr lang="uk-UA" dirty="0" smtClean="0"/>
          </a:p>
          <a:p>
            <a:r>
              <a:rPr lang="uk-UA" dirty="0" smtClean="0"/>
              <a:t>Компіляція </a:t>
            </a:r>
            <a:r>
              <a:rPr lang="uk-UA" dirty="0"/>
              <a:t>виконується функцією </a:t>
            </a:r>
            <a:r>
              <a:rPr lang="en-US" dirty="0"/>
              <a:t>compile: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flags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patt</a:t>
            </a:r>
            <a:r>
              <a:rPr lang="uk-UA" dirty="0"/>
              <a:t> – шаблон, </a:t>
            </a:r>
            <a:r>
              <a:rPr lang="uk-UA" dirty="0" err="1"/>
              <a:t>flags</a:t>
            </a:r>
            <a:r>
              <a:rPr lang="uk-UA" dirty="0"/>
              <a:t> – так звані «прапорці», що визначають режими компіляції. </a:t>
            </a:r>
            <a:endParaRPr lang="en-US" dirty="0"/>
          </a:p>
          <a:p>
            <a:r>
              <a:rPr lang="uk-UA" dirty="0"/>
              <a:t>Функція </a:t>
            </a:r>
            <a:r>
              <a:rPr lang="uk-UA" dirty="0" err="1"/>
              <a:t>compile</a:t>
            </a:r>
            <a:r>
              <a:rPr lang="uk-UA" dirty="0"/>
              <a:t> повертає відкомпільований шаблон як об’єкт класу </a:t>
            </a:r>
            <a:r>
              <a:rPr lang="en-US" dirty="0"/>
              <a:t>regex, </a:t>
            </a:r>
            <a:r>
              <a:rPr lang="uk-UA" dirty="0"/>
              <a:t>який далі використовується для обробки тексту.</a:t>
            </a:r>
            <a:endParaRPr lang="en-US" dirty="0"/>
          </a:p>
          <a:p>
            <a:r>
              <a:rPr lang="uk-UA" dirty="0"/>
              <a:t>Деякі значення параметру </a:t>
            </a:r>
            <a:r>
              <a:rPr lang="uk-UA" dirty="0" err="1"/>
              <a:t>flags</a:t>
            </a:r>
            <a:r>
              <a:rPr lang="uk-UA" dirty="0"/>
              <a:t> показано у таблиці нижче: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Компіляція регулярних </a:t>
            </a:r>
            <a:r>
              <a:rPr lang="uk-UA" dirty="0" smtClean="0"/>
              <a:t>виразів.2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потрібно з’єднати декілька прапорців, їх об’єднують операцією </a:t>
            </a:r>
            <a:r>
              <a:rPr lang="en-US" dirty="0"/>
              <a:t>|, </a:t>
            </a:r>
            <a:r>
              <a:rPr lang="uk-UA" dirty="0"/>
              <a:t>наприклад,</a:t>
            </a:r>
            <a:endParaRPr lang="en-US" dirty="0"/>
          </a:p>
          <a:p>
            <a:r>
              <a:rPr lang="uk-UA" dirty="0" err="1"/>
              <a:t>re.DOTALL</a:t>
            </a:r>
            <a:r>
              <a:rPr lang="uk-UA" dirty="0"/>
              <a:t> </a:t>
            </a:r>
            <a:r>
              <a:rPr lang="en-US" dirty="0"/>
              <a:t>| </a:t>
            </a:r>
            <a:r>
              <a:rPr lang="uk-UA" dirty="0" err="1"/>
              <a:t>re.VERBOSE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94101"/>
              </p:ext>
            </p:extLst>
          </p:nvPr>
        </p:nvGraphicFramePr>
        <p:xfrm>
          <a:off x="457200" y="1594768"/>
          <a:ext cx="8229600" cy="2972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096"/>
                <a:gridCol w="6064504"/>
              </a:tblGrid>
              <a:tr h="3944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Прапорець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5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re.I</a:t>
                      </a:r>
                      <a:r>
                        <a:rPr lang="uk-UA" sz="1800" dirty="0">
                          <a:effectLst/>
                        </a:rPr>
                        <a:t> або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re.IGNORECASE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Не зважати на регістр літер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5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re.S або </a:t>
                      </a:r>
                      <a:endParaRPr lang="en-US" sz="1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re.DOTALL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Символ крапка (.) відповідає будь-якому символу, включаючи символ нового рядка </a:t>
                      </a:r>
                      <a:r>
                        <a:rPr lang="en-US" sz="1800" dirty="0">
                          <a:effectLst/>
                        </a:rPr>
                        <a:t>\n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5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re.X або</a:t>
                      </a:r>
                      <a:endParaRPr lang="en-US" sz="1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re.VERBOSE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Дає можливість вставити коментарі, що починаються символом </a:t>
                      </a:r>
                      <a:r>
                        <a:rPr lang="en-US" sz="1800" dirty="0">
                          <a:effectLst/>
                        </a:rPr>
                        <a:t>#,</a:t>
                      </a:r>
                      <a:r>
                        <a:rPr lang="uk-UA" sz="1800" dirty="0">
                          <a:effectLst/>
                        </a:rPr>
                        <a:t> у кінці кожного рядка багаторядкового шаблону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4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Функції модуля </a:t>
            </a:r>
            <a:r>
              <a:rPr lang="en-US" dirty="0"/>
              <a:t>re </a:t>
            </a:r>
            <a:r>
              <a:rPr lang="uk-UA" dirty="0"/>
              <a:t>та методи класу </a:t>
            </a:r>
            <a:r>
              <a:rPr lang="en-US" dirty="0"/>
              <a:t>regex </a:t>
            </a:r>
            <a:r>
              <a:rPr lang="uk-UA" dirty="0"/>
              <a:t>для пошуку відповідних </a:t>
            </a:r>
            <a:r>
              <a:rPr lang="uk-UA" dirty="0" err="1"/>
              <a:t>підрядків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більшості функцій модуля </a:t>
            </a:r>
            <a:r>
              <a:rPr lang="en-US" dirty="0"/>
              <a:t>re </a:t>
            </a:r>
            <a:r>
              <a:rPr lang="uk-UA" dirty="0"/>
              <a:t>існує опис як у вигляді функції, так і у вигляді метода класу </a:t>
            </a:r>
            <a:r>
              <a:rPr lang="en-US" dirty="0"/>
              <a:t>regex. </a:t>
            </a:r>
            <a:endParaRPr lang="ru-RU" dirty="0" smtClean="0"/>
          </a:p>
          <a:p>
            <a:r>
              <a:rPr lang="uk-UA" dirty="0" smtClean="0"/>
              <a:t>Якщо вказують </a:t>
            </a:r>
            <a:r>
              <a:rPr lang="uk-UA" dirty="0"/>
              <a:t>функцію, то шаблон задають у вигляді рядка.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ж застосовують метод класу </a:t>
            </a:r>
            <a:r>
              <a:rPr lang="en-US" dirty="0"/>
              <a:t>regex</a:t>
            </a:r>
            <a:r>
              <a:rPr lang="uk-UA" dirty="0"/>
              <a:t> до об’єкту цього класу, то використовують вже відкомпільований шаблон.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таблиці нижче наведено основні функції та методи для пошуку або перевірки відповідності шаблону (</a:t>
            </a:r>
            <a:r>
              <a:rPr lang="en-US" dirty="0" err="1"/>
              <a:t>rgx</a:t>
            </a:r>
            <a:r>
              <a:rPr lang="en-US" dirty="0"/>
              <a:t> – </a:t>
            </a:r>
            <a:r>
              <a:rPr lang="uk-UA" dirty="0"/>
              <a:t>це відкомпільований шаблон, </a:t>
            </a:r>
            <a:r>
              <a:rPr lang="en-US" dirty="0"/>
              <a:t>pattern, - </a:t>
            </a:r>
            <a:r>
              <a:rPr lang="uk-UA" dirty="0"/>
              <a:t>шаблон у вигляді рядка). 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Функції модуля </a:t>
            </a:r>
            <a:r>
              <a:rPr lang="en-US" sz="3200" dirty="0"/>
              <a:t>re </a:t>
            </a:r>
            <a:r>
              <a:rPr lang="uk-UA" sz="3200" dirty="0"/>
              <a:t>та методи класу </a:t>
            </a:r>
            <a:r>
              <a:rPr lang="en-US" sz="3200" dirty="0"/>
              <a:t>regex </a:t>
            </a:r>
            <a:r>
              <a:rPr lang="uk-UA" sz="3200" dirty="0"/>
              <a:t>для пошуку відповідних </a:t>
            </a:r>
            <a:r>
              <a:rPr lang="uk-UA" sz="3200" dirty="0" smtClean="0"/>
              <a:t>підрядків.2</a:t>
            </a:r>
            <a:endParaRPr lang="ru-RU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33880"/>
              </p:ext>
            </p:extLst>
          </p:nvPr>
        </p:nvGraphicFramePr>
        <p:xfrm>
          <a:off x="457200" y="1772816"/>
          <a:ext cx="8003232" cy="4511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2752"/>
                <a:gridCol w="4320480"/>
              </a:tblGrid>
              <a:tr h="246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 (метод)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6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re.search(pattern, string, flags=0)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або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gx</a:t>
                      </a:r>
                      <a:r>
                        <a:rPr lang="uk-UA" sz="1600">
                          <a:effectLst/>
                        </a:rPr>
                        <a:t>.search(string)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Знайти перший підрядок, що відповідає шаблону, у рядку string. Повертає об’єкт класу </a:t>
                      </a:r>
                      <a:r>
                        <a:rPr lang="en-US" sz="1600">
                          <a:effectLst/>
                        </a:rPr>
                        <a:t>match </a:t>
                      </a:r>
                      <a:r>
                        <a:rPr lang="uk-UA" sz="1600">
                          <a:effectLst/>
                        </a:rPr>
                        <a:t>або </a:t>
                      </a:r>
                      <a:r>
                        <a:rPr lang="en-US" sz="1600">
                          <a:effectLst/>
                        </a:rPr>
                        <a:t>None, </a:t>
                      </a:r>
                      <a:r>
                        <a:rPr lang="uk-UA" sz="1600">
                          <a:effectLst/>
                        </a:rPr>
                        <a:t>якщо не знайдено.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6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re.</a:t>
                      </a:r>
                      <a:r>
                        <a:rPr lang="en-US" sz="1600">
                          <a:effectLst/>
                        </a:rPr>
                        <a:t>match</a:t>
                      </a:r>
                      <a:r>
                        <a:rPr lang="uk-UA" sz="1600">
                          <a:effectLst/>
                        </a:rPr>
                        <a:t>(pattern, string, flags=0)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або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gx</a:t>
                      </a:r>
                      <a:r>
                        <a:rPr lang="uk-UA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match</a:t>
                      </a:r>
                      <a:r>
                        <a:rPr lang="uk-UA" sz="1600">
                          <a:effectLst/>
                        </a:rPr>
                        <a:t>(string)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Перевіряє, чи відповідає початок рядка string шаблону. Повертає об’єкт класу </a:t>
                      </a:r>
                      <a:r>
                        <a:rPr lang="en-US" sz="1600">
                          <a:effectLst/>
                        </a:rPr>
                        <a:t>match </a:t>
                      </a:r>
                      <a:r>
                        <a:rPr lang="uk-UA" sz="1600">
                          <a:effectLst/>
                        </a:rPr>
                        <a:t>або </a:t>
                      </a:r>
                      <a:r>
                        <a:rPr lang="en-US" sz="1600">
                          <a:effectLst/>
                        </a:rPr>
                        <a:t>None, </a:t>
                      </a:r>
                      <a:r>
                        <a:rPr lang="uk-UA" sz="1600">
                          <a:effectLst/>
                        </a:rPr>
                        <a:t>якщо не відповідає.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6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re.</a:t>
                      </a:r>
                      <a:r>
                        <a:rPr lang="en-US" sz="1600">
                          <a:effectLst/>
                        </a:rPr>
                        <a:t>findall</a:t>
                      </a:r>
                      <a:r>
                        <a:rPr lang="uk-UA" sz="1600">
                          <a:effectLst/>
                        </a:rPr>
                        <a:t>(pattern, string, flags=0)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або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gx</a:t>
                      </a:r>
                      <a:r>
                        <a:rPr lang="uk-UA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findall</a:t>
                      </a:r>
                      <a:r>
                        <a:rPr lang="uk-UA" sz="1600">
                          <a:effectLst/>
                        </a:rPr>
                        <a:t>(string)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список усіх </a:t>
                      </a:r>
                      <a:r>
                        <a:rPr lang="uk-UA" sz="1600" dirty="0" err="1">
                          <a:effectLst/>
                        </a:rPr>
                        <a:t>підрядків</a:t>
                      </a:r>
                      <a:r>
                        <a:rPr lang="uk-UA" sz="1600" dirty="0">
                          <a:effectLst/>
                        </a:rPr>
                        <a:t> рядка </a:t>
                      </a:r>
                      <a:r>
                        <a:rPr lang="uk-UA" sz="1600" dirty="0" err="1">
                          <a:effectLst/>
                        </a:rPr>
                        <a:t>string</a:t>
                      </a:r>
                      <a:r>
                        <a:rPr lang="uk-UA" sz="1600" dirty="0">
                          <a:effectLst/>
                        </a:rPr>
                        <a:t>, що відповідають шаблону.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6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re.</a:t>
                      </a:r>
                      <a:r>
                        <a:rPr lang="en-US" sz="1600">
                          <a:effectLst/>
                        </a:rPr>
                        <a:t>finditer</a:t>
                      </a:r>
                      <a:r>
                        <a:rPr lang="uk-UA" sz="1600">
                          <a:effectLst/>
                        </a:rPr>
                        <a:t>(pattern, string, flags=0)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або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gx</a:t>
                      </a:r>
                      <a:r>
                        <a:rPr lang="uk-UA" sz="1600">
                          <a:effectLst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finditer</a:t>
                      </a:r>
                      <a:r>
                        <a:rPr lang="uk-UA" sz="1600">
                          <a:effectLst/>
                        </a:rPr>
                        <a:t>(string)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</a:t>
                      </a:r>
                      <a:r>
                        <a:rPr lang="uk-UA" sz="1600" dirty="0" err="1">
                          <a:effectLst/>
                        </a:rPr>
                        <a:t>ітератор</a:t>
                      </a:r>
                      <a:r>
                        <a:rPr lang="uk-UA" sz="1600" dirty="0">
                          <a:effectLst/>
                        </a:rPr>
                        <a:t>, який пробігає послідовність усіх </a:t>
                      </a:r>
                      <a:r>
                        <a:rPr lang="uk-UA" sz="1600" dirty="0" err="1">
                          <a:effectLst/>
                        </a:rPr>
                        <a:t>підрядків</a:t>
                      </a:r>
                      <a:r>
                        <a:rPr lang="uk-UA" sz="1600" dirty="0">
                          <a:effectLst/>
                        </a:rPr>
                        <a:t> рядка </a:t>
                      </a:r>
                      <a:r>
                        <a:rPr lang="uk-UA" sz="1600" dirty="0" err="1">
                          <a:effectLst/>
                        </a:rPr>
                        <a:t>string</a:t>
                      </a:r>
                      <a:r>
                        <a:rPr lang="uk-UA" sz="1600" dirty="0">
                          <a:effectLst/>
                        </a:rPr>
                        <a:t>, що відповідають шаблону. Кожен елемент послідовності – це об’єкт класу </a:t>
                      </a:r>
                      <a:r>
                        <a:rPr lang="en-US" sz="1600" dirty="0">
                          <a:effectLst/>
                        </a:rPr>
                        <a:t>match.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/>
              <a:t>match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Клас </a:t>
            </a:r>
            <a:r>
              <a:rPr lang="en-US" sz="2000" dirty="0"/>
              <a:t>match </a:t>
            </a:r>
            <a:r>
              <a:rPr lang="uk-UA" sz="2000" dirty="0"/>
              <a:t>дозволяє визначити характеристики </a:t>
            </a:r>
            <a:r>
              <a:rPr lang="uk-UA" sz="2000" dirty="0" err="1"/>
              <a:t>підрядка</a:t>
            </a:r>
            <a:r>
              <a:rPr lang="uk-UA" sz="2000" dirty="0"/>
              <a:t>, який відповідає шаблону. </a:t>
            </a:r>
            <a:endParaRPr lang="uk-UA" sz="2000" dirty="0" smtClean="0"/>
          </a:p>
          <a:p>
            <a:r>
              <a:rPr lang="uk-UA" sz="2000" dirty="0" smtClean="0"/>
              <a:t>Об’єкти </a:t>
            </a:r>
            <a:r>
              <a:rPr lang="uk-UA" sz="2000" dirty="0"/>
              <a:t>класу </a:t>
            </a:r>
            <a:r>
              <a:rPr lang="en-US" sz="2000" dirty="0"/>
              <a:t>match</a:t>
            </a:r>
            <a:r>
              <a:rPr lang="uk-UA" sz="2000" dirty="0"/>
              <a:t> є результатами функцій (методів) </a:t>
            </a:r>
            <a:r>
              <a:rPr lang="uk-UA" sz="2000" dirty="0" err="1"/>
              <a:t>search</a:t>
            </a:r>
            <a:r>
              <a:rPr lang="uk-UA" sz="2000" dirty="0"/>
              <a:t>, </a:t>
            </a:r>
            <a:r>
              <a:rPr lang="en-US" sz="2000" dirty="0"/>
              <a:t>match</a:t>
            </a:r>
            <a:r>
              <a:rPr lang="uk-UA" sz="2000" dirty="0"/>
              <a:t>, </a:t>
            </a:r>
            <a:r>
              <a:rPr lang="en-US" sz="2000" dirty="0" err="1"/>
              <a:t>finditer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Клас </a:t>
            </a:r>
            <a:r>
              <a:rPr lang="en-US" sz="2000" dirty="0"/>
              <a:t>match</a:t>
            </a:r>
            <a:r>
              <a:rPr lang="uk-UA" sz="2000" dirty="0"/>
              <a:t> містить такі основні методи (</a:t>
            </a:r>
            <a:r>
              <a:rPr lang="en-US" sz="2000" dirty="0" err="1"/>
              <a:t>mt</a:t>
            </a:r>
            <a:r>
              <a:rPr lang="en-US" sz="2000" dirty="0"/>
              <a:t> – </a:t>
            </a:r>
            <a:r>
              <a:rPr lang="uk-UA" sz="2000" dirty="0"/>
              <a:t>об’єкт класу </a:t>
            </a:r>
            <a:r>
              <a:rPr lang="en-US" sz="2000" dirty="0"/>
              <a:t>match</a:t>
            </a:r>
            <a:r>
              <a:rPr lang="uk-UA" sz="2000" dirty="0" smtClean="0"/>
              <a:t>):</a:t>
            </a:r>
          </a:p>
          <a:p>
            <a:endParaRPr lang="en-US" sz="20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19642"/>
              </p:ext>
            </p:extLst>
          </p:nvPr>
        </p:nvGraphicFramePr>
        <p:xfrm>
          <a:off x="611560" y="3516405"/>
          <a:ext cx="7776864" cy="3021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893"/>
                <a:gridCol w="6306971"/>
              </a:tblGrid>
              <a:tr h="3678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Метод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mt</a:t>
                      </a:r>
                      <a:r>
                        <a:rPr lang="uk-UA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group</a:t>
                      </a:r>
                      <a:r>
                        <a:rPr lang="uk-UA" sz="1800">
                          <a:effectLst/>
                        </a:rPr>
                        <a:t>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group</a:t>
                      </a:r>
                      <a:r>
                        <a:rPr lang="uk-UA" sz="1800">
                          <a:effectLst/>
                        </a:rPr>
                        <a:t> без параметрів повертає підрядок, що відповідає шаблону.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mt</a:t>
                      </a:r>
                      <a:r>
                        <a:rPr lang="uk-UA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start</a:t>
                      </a:r>
                      <a:r>
                        <a:rPr lang="uk-UA" sz="1800">
                          <a:effectLst/>
                        </a:rPr>
                        <a:t>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Повертає початкову позицію у рядку підрядка, що відповідає шаблону.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mt</a:t>
                      </a:r>
                      <a:r>
                        <a:rPr lang="uk-UA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end</a:t>
                      </a:r>
                      <a:r>
                        <a:rPr lang="uk-UA" sz="1800">
                          <a:effectLst/>
                        </a:rPr>
                        <a:t>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кінцеву позицію у рядку </a:t>
                      </a:r>
                      <a:r>
                        <a:rPr lang="uk-UA" sz="1800" dirty="0" err="1">
                          <a:effectLst/>
                        </a:rPr>
                        <a:t>підрядка</a:t>
                      </a:r>
                      <a:r>
                        <a:rPr lang="uk-UA" sz="1800" dirty="0">
                          <a:effectLst/>
                        </a:rPr>
                        <a:t>, що відповідає шаблону.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0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mt</a:t>
                      </a:r>
                      <a:r>
                        <a:rPr lang="uk-UA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span</a:t>
                      </a:r>
                      <a:r>
                        <a:rPr lang="uk-UA" sz="1800">
                          <a:effectLst/>
                        </a:rPr>
                        <a:t>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кортеж, складений з початкової та кінцевої позиції у рядку </a:t>
                      </a:r>
                      <a:r>
                        <a:rPr lang="uk-UA" sz="1800" dirty="0" err="1">
                          <a:effectLst/>
                        </a:rPr>
                        <a:t>підрядка</a:t>
                      </a:r>
                      <a:r>
                        <a:rPr lang="uk-UA" sz="1800" dirty="0">
                          <a:effectLst/>
                        </a:rPr>
                        <a:t>, що відповідає шаблону.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3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текстовому файлі міститься текст, що включає інформацію про роки, коли відбулися певні події. </a:t>
            </a:r>
            <a:endParaRPr lang="uk-UA" dirty="0" smtClean="0"/>
          </a:p>
          <a:p>
            <a:r>
              <a:rPr lang="uk-UA" dirty="0" smtClean="0"/>
              <a:t>Побудувати </a:t>
            </a:r>
            <a:r>
              <a:rPr lang="uk-UA" dirty="0"/>
              <a:t>впорядкований список років з тексту разом з номерами рядків файлу, де вказано той чи інший рік</a:t>
            </a:r>
            <a:r>
              <a:rPr lang="en-US" dirty="0"/>
              <a:t>. </a:t>
            </a:r>
            <a:endParaRPr lang="uk-UA" dirty="0" smtClean="0"/>
          </a:p>
          <a:p>
            <a:r>
              <a:rPr lang="uk-UA" dirty="0" smtClean="0"/>
              <a:t>Окрім </a:t>
            </a:r>
            <a:r>
              <a:rPr lang="uk-UA" dirty="0"/>
              <a:t>номерів рядків вказати також позицію дати у рядку та позицію дати відносно початку файлу (версія </a:t>
            </a:r>
            <a:r>
              <a:rPr lang="en-US" dirty="0"/>
              <a:t>2</a:t>
            </a:r>
            <a:r>
              <a:rPr lang="uk-UA" dirty="0"/>
              <a:t>).</a:t>
            </a:r>
            <a:endParaRPr lang="en-US" dirty="0"/>
          </a:p>
          <a:p>
            <a:r>
              <a:rPr lang="uk-UA" dirty="0"/>
              <a:t>Повернення дат здійснюється за допомогою функції </a:t>
            </a:r>
            <a:r>
              <a:rPr lang="en-US" dirty="0" err="1"/>
              <a:t>finditer</a:t>
            </a:r>
            <a:r>
              <a:rPr lang="en-US" dirty="0"/>
              <a:t>, </a:t>
            </a:r>
            <a:r>
              <a:rPr lang="uk-UA" dirty="0"/>
              <a:t>аналіз характеристик, - за допомогою методів класу </a:t>
            </a:r>
            <a:r>
              <a:rPr lang="en-US" dirty="0"/>
              <a:t>match.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4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Регулярні </a:t>
            </a:r>
            <a:r>
              <a:rPr lang="uk-UA" dirty="0"/>
              <a:t>вирази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Регулярні вирази є інструментом обробки текстової інформації. </a:t>
            </a:r>
            <a:endParaRPr lang="en-US" dirty="0" smtClean="0"/>
          </a:p>
          <a:p>
            <a:r>
              <a:rPr lang="uk-UA" dirty="0" smtClean="0"/>
              <a:t>Інструментом </a:t>
            </a:r>
            <a:r>
              <a:rPr lang="uk-UA" dirty="0"/>
              <a:t>доволі потужним, який дозволяє без написання великої кількості програмного коду розв’язувати складні задачі.</a:t>
            </a:r>
            <a:endParaRPr lang="en-US" dirty="0"/>
          </a:p>
          <a:p>
            <a:r>
              <a:rPr lang="uk-UA" dirty="0"/>
              <a:t>Використання регулярних виразів для обробки текстів полягає у описі та застосуванні шаблонів, що допомагають знаходити або замінювати частини рядків.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опису цих шаблонів існує мова зі спеціальним синтаксисом. </a:t>
            </a:r>
            <a:endParaRPr lang="en-US" dirty="0" smtClean="0"/>
          </a:p>
          <a:p>
            <a:r>
              <a:rPr lang="uk-UA" dirty="0" smtClean="0"/>
              <a:t>Регулярні </a:t>
            </a:r>
            <a:r>
              <a:rPr lang="uk-UA" dirty="0"/>
              <a:t>вирази реалізовані у ряді мов програмування. </a:t>
            </a:r>
            <a:endParaRPr lang="en-US" dirty="0" smtClean="0"/>
          </a:p>
          <a:p>
            <a:r>
              <a:rPr lang="uk-UA" dirty="0" smtClean="0"/>
              <a:t>Ми </a:t>
            </a:r>
            <a:r>
              <a:rPr lang="uk-UA" dirty="0"/>
              <a:t>розглянемо їх реалізацію у </a:t>
            </a:r>
            <a:r>
              <a:rPr lang="en-US" dirty="0"/>
              <a:t>Python.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/>
              <a:t>інформація про студентів (версія 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Установа збирає дані про студентів різних навчальних закладів. </a:t>
            </a:r>
            <a:endParaRPr lang="uk-UA" dirty="0" smtClean="0"/>
          </a:p>
          <a:p>
            <a:r>
              <a:rPr lang="uk-UA" dirty="0" smtClean="0"/>
              <a:t>Дані </a:t>
            </a:r>
            <a:r>
              <a:rPr lang="uk-UA" dirty="0"/>
              <a:t>надаються у текстових файлах.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кожного студента вказують прізвище, ім’я, по-батькові, номер студентського квитка, дату народження, телефон. </a:t>
            </a:r>
            <a:endParaRPr lang="uk-UA" dirty="0" smtClean="0"/>
          </a:p>
          <a:p>
            <a:r>
              <a:rPr lang="uk-UA" dirty="0" smtClean="0"/>
              <a:t>Треба </a:t>
            </a:r>
            <a:r>
              <a:rPr lang="uk-UA" dirty="0"/>
              <a:t>побудувати словник з ключами – номерами студентських квитків та даними – інформацією про студентів.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перевірити правильність наданої інформації.</a:t>
            </a:r>
            <a:endParaRPr lang="en-US" dirty="0"/>
          </a:p>
          <a:p>
            <a:r>
              <a:rPr lang="uk-UA" dirty="0"/>
              <a:t>Очікуваний формат даних, наприклад: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    </a:t>
            </a:r>
            <a:r>
              <a:rPr lang="uk-UA" sz="1800" dirty="0"/>
              <a:t>Іваненко Іван   Іванович  АБ23445645 14.02.1998 +380 (50) 234 </a:t>
            </a:r>
            <a:r>
              <a:rPr lang="uk-UA" sz="1800" dirty="0" smtClean="0"/>
              <a:t>4567</a:t>
            </a:r>
            <a:endParaRPr lang="en-US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/>
              <a:t>інформація про студентів (версія </a:t>
            </a:r>
            <a:r>
              <a:rPr lang="uk-UA" dirty="0" smtClean="0"/>
              <a:t>1).2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Використаємо </a:t>
            </a:r>
            <a:r>
              <a:rPr lang="uk-UA" dirty="0"/>
              <a:t>регулярні вирази для аналізу тексту. </a:t>
            </a:r>
            <a:endParaRPr lang="uk-UA" dirty="0" smtClean="0"/>
          </a:p>
          <a:p>
            <a:r>
              <a:rPr lang="uk-UA" dirty="0" smtClean="0"/>
              <a:t>Шаблони </a:t>
            </a:r>
            <a:r>
              <a:rPr lang="uk-UA" dirty="0"/>
              <a:t>для прізвища (ім’я, по-батькові), номера студентського квитка, номеру телефону та дати мають вигляд: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P_NAME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r'\b[А-ЯҐЄІЇ][А-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ЯҐЄІЇа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яґєії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]*\b'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P_STUD_PASS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r'[А-ЯҐЄІЇ|A-Z]{2}\d{8}'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P_PHONE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r'\+380\s\(\d{2}\)\s\d{3}\s\d{4}'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P_DATE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r'\d{2}\.\d{2}\.\d{4}'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Виділяти </a:t>
            </a:r>
            <a:r>
              <a:rPr lang="uk-UA" dirty="0" err="1"/>
              <a:t>підрядки</a:t>
            </a:r>
            <a:r>
              <a:rPr lang="uk-UA" dirty="0"/>
              <a:t> будемо за допомогою функції </a:t>
            </a:r>
            <a:r>
              <a:rPr lang="en-US" dirty="0" err="1"/>
              <a:t>findall</a:t>
            </a:r>
            <a:r>
              <a:rPr lang="en-US" dirty="0"/>
              <a:t>. </a:t>
            </a:r>
            <a:endParaRPr lang="uk-UA" dirty="0"/>
          </a:p>
          <a:p>
            <a:r>
              <a:rPr lang="uk-UA" dirty="0" smtClean="0"/>
              <a:t>Якщо </a:t>
            </a:r>
            <a:r>
              <a:rPr lang="uk-UA" dirty="0"/>
              <a:t>формат даних неправильний, </a:t>
            </a:r>
            <a:r>
              <a:rPr lang="uk-UA" dirty="0" err="1"/>
              <a:t>ініціюється</a:t>
            </a:r>
            <a:r>
              <a:rPr lang="uk-UA" dirty="0"/>
              <a:t> виключення </a:t>
            </a:r>
            <a:r>
              <a:rPr lang="en-US" dirty="0" err="1"/>
              <a:t>ValueError</a:t>
            </a:r>
            <a:r>
              <a:rPr lang="en-US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7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Групування. Підгрупи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Окремі частини шаблону можна об’єднувати у підгрупи.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дає можливість аналізувати частини тексту, що відповідає шаблону.</a:t>
            </a:r>
            <a:endParaRPr lang="en-US" dirty="0"/>
          </a:p>
          <a:p>
            <a:r>
              <a:rPr lang="uk-UA" dirty="0"/>
              <a:t>Для групування слід взяти частину шаблону, що задає підгрупу, у круглі дужки </a:t>
            </a:r>
            <a:r>
              <a:rPr lang="en-US" dirty="0"/>
              <a:t>( ). </a:t>
            </a:r>
            <a:endParaRPr lang="uk-UA" dirty="0" smtClean="0"/>
          </a:p>
          <a:p>
            <a:r>
              <a:rPr lang="uk-UA" dirty="0" smtClean="0"/>
              <a:t>Наприклад </a:t>
            </a:r>
            <a:r>
              <a:rPr lang="uk-UA" dirty="0"/>
              <a:t>шаблон дати у форматі </a:t>
            </a:r>
            <a:r>
              <a:rPr lang="en-US" dirty="0" err="1"/>
              <a:t>dd.mm.yyyy</a:t>
            </a:r>
            <a:r>
              <a:rPr lang="uk-UA" dirty="0"/>
              <a:t> з виділенням підгруп днів, місяців та років виглядає так: </a:t>
            </a:r>
            <a:r>
              <a:rPr lang="en-US" b="1" dirty="0"/>
              <a:t>(\d{2})\.(\d{2})\.(\d{4})</a:t>
            </a:r>
            <a:endParaRPr lang="en-US" dirty="0"/>
          </a:p>
          <a:p>
            <a:r>
              <a:rPr lang="uk-UA" dirty="0"/>
              <a:t>Круглі дужки також застосовують просто для об’єднання частин шаблону при визначенні варіантів. </a:t>
            </a:r>
            <a:endParaRPr lang="uk-UA" dirty="0" smtClean="0"/>
          </a:p>
          <a:p>
            <a:r>
              <a:rPr lang="uk-UA" dirty="0" smtClean="0"/>
              <a:t>Щоб </a:t>
            </a:r>
            <a:r>
              <a:rPr lang="uk-UA" dirty="0"/>
              <a:t>об’єднати частину шаблону без виділення підгрупи, треба після відкриваючої круглої дужки вказати знак питання та двокрапку (?: </a:t>
            </a:r>
            <a:r>
              <a:rPr lang="uk-UA" dirty="0" smtClean="0"/>
              <a:t>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Групування. </a:t>
            </a:r>
            <a:r>
              <a:rPr lang="uk-UA" dirty="0" smtClean="0"/>
              <a:t>Підгрупи.2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Для </a:t>
            </a:r>
            <a:r>
              <a:rPr lang="uk-UA" dirty="0"/>
              <a:t>того, щоб повернути виділену підгрупу, застосовують метод </a:t>
            </a:r>
            <a:r>
              <a:rPr lang="en-US" dirty="0"/>
              <a:t>group </a:t>
            </a:r>
            <a:r>
              <a:rPr lang="uk-UA" dirty="0"/>
              <a:t>класу </a:t>
            </a:r>
            <a:r>
              <a:rPr lang="en-US" dirty="0"/>
              <a:t>match, </a:t>
            </a:r>
            <a:r>
              <a:rPr lang="uk-UA" dirty="0"/>
              <a:t>вказуючи номер підгрупи в якості параметру, або метод </a:t>
            </a:r>
            <a:r>
              <a:rPr lang="en-US" dirty="0"/>
              <a:t>groups </a:t>
            </a:r>
            <a:r>
              <a:rPr lang="uk-UA" dirty="0"/>
              <a:t>того ж класу.</a:t>
            </a:r>
            <a:endParaRPr lang="en-US" dirty="0"/>
          </a:p>
          <a:p>
            <a:r>
              <a:rPr lang="en-US" dirty="0" err="1"/>
              <a:t>mt</a:t>
            </a:r>
            <a:r>
              <a:rPr lang="uk-UA" dirty="0"/>
              <a:t>.</a:t>
            </a:r>
            <a:r>
              <a:rPr lang="en-US" dirty="0"/>
              <a:t>group</a:t>
            </a:r>
            <a:r>
              <a:rPr lang="uk-UA" dirty="0"/>
              <a:t>(</a:t>
            </a:r>
            <a:r>
              <a:rPr lang="en-US" dirty="0"/>
              <a:t>n</a:t>
            </a:r>
            <a:r>
              <a:rPr lang="uk-UA" dirty="0"/>
              <a:t>) повертає </a:t>
            </a:r>
            <a:r>
              <a:rPr lang="uk-UA" dirty="0" err="1"/>
              <a:t>підрядок</a:t>
            </a:r>
            <a:r>
              <a:rPr lang="uk-UA" dirty="0"/>
              <a:t>, що є підгрупою з номером </a:t>
            </a:r>
            <a:r>
              <a:rPr lang="en-US" dirty="0"/>
              <a:t>n </a:t>
            </a:r>
            <a:r>
              <a:rPr lang="uk-UA" dirty="0" err="1"/>
              <a:t>підрядка</a:t>
            </a:r>
            <a:r>
              <a:rPr lang="uk-UA" dirty="0"/>
              <a:t>, який відповідає шаблону. </a:t>
            </a:r>
            <a:endParaRPr lang="uk-UA" dirty="0" smtClean="0"/>
          </a:p>
          <a:p>
            <a:r>
              <a:rPr lang="uk-UA" dirty="0" smtClean="0"/>
              <a:t>Нумерація </a:t>
            </a:r>
            <a:r>
              <a:rPr lang="uk-UA" dirty="0"/>
              <a:t>підгруп починається з 1. </a:t>
            </a:r>
            <a:endParaRPr lang="en-US" dirty="0"/>
          </a:p>
          <a:p>
            <a:r>
              <a:rPr lang="uk-UA" dirty="0"/>
              <a:t>Наприклад, для описаного шаблону дати </a:t>
            </a:r>
            <a:r>
              <a:rPr lang="en-US" dirty="0" err="1"/>
              <a:t>mt</a:t>
            </a:r>
            <a:r>
              <a:rPr lang="uk-UA" dirty="0"/>
              <a:t>.</a:t>
            </a:r>
            <a:r>
              <a:rPr lang="en-US" dirty="0"/>
              <a:t>group</a:t>
            </a:r>
            <a:r>
              <a:rPr lang="uk-UA" dirty="0"/>
              <a:t>(1) поверне день, </a:t>
            </a:r>
            <a:r>
              <a:rPr lang="en-US" dirty="0" err="1"/>
              <a:t>mt</a:t>
            </a:r>
            <a:r>
              <a:rPr lang="uk-UA" dirty="0"/>
              <a:t>.</a:t>
            </a:r>
            <a:r>
              <a:rPr lang="en-US" dirty="0"/>
              <a:t>group</a:t>
            </a:r>
            <a:r>
              <a:rPr lang="uk-UA" dirty="0"/>
              <a:t>(2), - місяць, а </a:t>
            </a:r>
            <a:r>
              <a:rPr lang="en-US" dirty="0" err="1"/>
              <a:t>mt</a:t>
            </a:r>
            <a:r>
              <a:rPr lang="uk-UA" dirty="0"/>
              <a:t>.</a:t>
            </a:r>
            <a:r>
              <a:rPr lang="en-US" dirty="0"/>
              <a:t>group</a:t>
            </a:r>
            <a:r>
              <a:rPr lang="uk-UA" dirty="0"/>
              <a:t>(3), - рік.</a:t>
            </a:r>
            <a:endParaRPr lang="en-US" dirty="0"/>
          </a:p>
          <a:p>
            <a:r>
              <a:rPr lang="en-US" dirty="0" err="1"/>
              <a:t>mt</a:t>
            </a:r>
            <a:r>
              <a:rPr lang="uk-UA" dirty="0"/>
              <a:t>.</a:t>
            </a:r>
            <a:r>
              <a:rPr lang="en-US" dirty="0"/>
              <a:t>groups</a:t>
            </a:r>
            <a:r>
              <a:rPr lang="uk-UA" dirty="0"/>
              <a:t>() повертає кортеж з усіма </a:t>
            </a:r>
            <a:r>
              <a:rPr lang="uk-UA" dirty="0" err="1"/>
              <a:t>підрядками</a:t>
            </a:r>
            <a:r>
              <a:rPr lang="uk-UA" dirty="0"/>
              <a:t>-підгрупами.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8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/>
              <a:t>інформація про студентів (версія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Установа збирає дані про студентів різних навчальних закладів. </a:t>
            </a:r>
            <a:endParaRPr lang="uk-UA" dirty="0" smtClean="0"/>
          </a:p>
          <a:p>
            <a:r>
              <a:rPr lang="uk-UA" dirty="0" smtClean="0"/>
              <a:t>Дані </a:t>
            </a:r>
            <a:r>
              <a:rPr lang="uk-UA" dirty="0"/>
              <a:t>надаються у текстових файлах.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кожного студента вказують прізвище, ім’я, по-батькові, номер студентського квитка, дату народження, телефон. </a:t>
            </a:r>
            <a:endParaRPr lang="uk-UA" dirty="0" smtClean="0"/>
          </a:p>
          <a:p>
            <a:r>
              <a:rPr lang="uk-UA" dirty="0" smtClean="0"/>
              <a:t>Треба </a:t>
            </a:r>
            <a:r>
              <a:rPr lang="uk-UA" dirty="0"/>
              <a:t>побудувати словник з ключами – номерами студентських квитків та даними – інформацією про студентів.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перевірити правильність наданої інформації.</a:t>
            </a:r>
            <a:endParaRPr lang="en-US" dirty="0"/>
          </a:p>
          <a:p>
            <a:r>
              <a:rPr lang="uk-UA" dirty="0"/>
              <a:t>Почали надходити дані ще з декількох навчальних закладів.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 в них локальні бази даних повертають дату в форматі не тільки </a:t>
            </a:r>
            <a:r>
              <a:rPr lang="en-US" dirty="0" err="1"/>
              <a:t>dd.mm.yyyy</a:t>
            </a:r>
            <a:r>
              <a:rPr lang="en-US" dirty="0"/>
              <a:t>, </a:t>
            </a:r>
            <a:r>
              <a:rPr lang="uk-UA" dirty="0"/>
              <a:t>але й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dirty="0" err="1"/>
              <a:t>yyyy</a:t>
            </a:r>
            <a:r>
              <a:rPr lang="en-US" dirty="0"/>
              <a:t>/mm/dd.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день та/або місяць може містити одну цифру, а не 2.</a:t>
            </a:r>
            <a:endParaRPr lang="en-US" dirty="0"/>
          </a:p>
          <a:p>
            <a:r>
              <a:rPr lang="uk-UA" dirty="0"/>
              <a:t>Очікуваний формат даних, наприклад:</a:t>
            </a:r>
            <a:endParaRPr lang="en-US" dirty="0"/>
          </a:p>
          <a:p>
            <a:r>
              <a:rPr lang="uk-UA" dirty="0"/>
              <a:t>    Іваненко Іван   Іванович  АБ23445645 14.02.1998 +380 (50) 234 4567</a:t>
            </a:r>
            <a:endParaRPr lang="en-US" dirty="0"/>
          </a:p>
          <a:p>
            <a:r>
              <a:rPr lang="uk-UA" dirty="0"/>
              <a:t>або</a:t>
            </a:r>
            <a:endParaRPr lang="en-US" dirty="0"/>
          </a:p>
          <a:p>
            <a:r>
              <a:rPr lang="uk-UA" dirty="0"/>
              <a:t>    Іваненко Іван   Іванович  АБ23445645 1998-02-14   +380 (50) 234 4567</a:t>
            </a:r>
            <a:endParaRPr lang="en-US" dirty="0"/>
          </a:p>
          <a:p>
            <a:r>
              <a:rPr lang="uk-UA" dirty="0"/>
              <a:t>або</a:t>
            </a:r>
            <a:endParaRPr lang="en-US" dirty="0"/>
          </a:p>
          <a:p>
            <a:r>
              <a:rPr lang="uk-UA" dirty="0"/>
              <a:t>    Іваненко Іван   Іванович  АБ23445645 1998/2/14   +380 (50) 234 </a:t>
            </a:r>
            <a:r>
              <a:rPr lang="uk-UA" dirty="0" smtClean="0"/>
              <a:t>4567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/>
              <a:t>інформація про студентів (версія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Шаблони </a:t>
            </a:r>
            <a:r>
              <a:rPr lang="uk-UA" dirty="0"/>
              <a:t>для прізвища (ім’я, по-батькові), номера студентського квитка та номеру телефону залишаються майже незмінними: в них тільки виділено підгрупи. 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P_NAME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r'(\b[А-ЯҐЄІЇ][А-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ЯҐЄІЇа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яґєії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]*)'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P_STUD_PASS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r'([А-ЯҐЄІЇ|A-Z]{2}\d{8})'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P_PHONE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r'(\+380\s\(\d{2}\)\s\d{3}\s\d{4</a:t>
            </a:r>
            <a:r>
              <a:rPr lang="en-US" dirty="0" smtClean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})'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uk-UA" dirty="0"/>
              <a:t>Оновлений шаблон дати має вигляд: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P_DATE </a:t>
            </a:r>
            <a:r>
              <a:rPr lang="en-US" sz="23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r'''(\d{1,2}\.\d{1,2}\.\d{4} </a:t>
            </a:r>
            <a:r>
              <a:rPr lang="en-US" sz="23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розділена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крапками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dd.mm.yyyy</a:t>
            </a:r>
            <a:endParaRPr lang="en-US" sz="23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|\d{4}-\d{1,2}-\d{1,2} </a:t>
            </a:r>
            <a:r>
              <a:rPr lang="uk-UA" sz="23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розділена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мінусами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en-US" sz="23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|\d{1,2}/\d{1,2}/\d{4</a:t>
            </a:r>
            <a:r>
              <a:rPr lang="en-US" sz="23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 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розділена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косими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рисками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mm/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3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endParaRPr lang="en-US" sz="23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3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'''</a:t>
            </a:r>
            <a:endParaRPr lang="en-US" sz="23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Об’єднаємо </a:t>
            </a:r>
            <a:r>
              <a:rPr lang="uk-UA" dirty="0"/>
              <a:t>всі шаблони в один та виконаємо їх компіляцію з прапорцем </a:t>
            </a:r>
            <a:r>
              <a:rPr lang="en-US" dirty="0" err="1"/>
              <a:t>re.VERBOSE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Виділяти </a:t>
            </a:r>
            <a:r>
              <a:rPr lang="uk-UA" dirty="0" err="1"/>
              <a:t>підрядки</a:t>
            </a:r>
            <a:r>
              <a:rPr lang="uk-UA" dirty="0"/>
              <a:t> будемо за допомогою функції </a:t>
            </a:r>
            <a:r>
              <a:rPr lang="uk-UA" dirty="0" err="1"/>
              <a:t>search</a:t>
            </a:r>
            <a:r>
              <a:rPr lang="uk-UA" dirty="0"/>
              <a:t>, а аналізувати,</a:t>
            </a:r>
            <a:r>
              <a:rPr lang="en-US" dirty="0"/>
              <a:t> -</a:t>
            </a:r>
            <a:r>
              <a:rPr lang="uk-UA" dirty="0"/>
              <a:t> використовуючи метод </a:t>
            </a:r>
            <a:r>
              <a:rPr lang="uk-UA" dirty="0" err="1"/>
              <a:t>group</a:t>
            </a:r>
            <a:r>
              <a:rPr lang="en-US" dirty="0"/>
              <a:t>s</a:t>
            </a:r>
            <a:r>
              <a:rPr lang="uk-UA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6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Функції модуля </a:t>
            </a:r>
            <a:r>
              <a:rPr lang="en-US" dirty="0"/>
              <a:t>re </a:t>
            </a:r>
            <a:r>
              <a:rPr lang="uk-UA" dirty="0"/>
              <a:t>та методи класу </a:t>
            </a:r>
            <a:r>
              <a:rPr lang="en-US" dirty="0"/>
              <a:t>regex</a:t>
            </a:r>
            <a:r>
              <a:rPr lang="uk-UA" dirty="0"/>
              <a:t> для зміни рядків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Модуль </a:t>
            </a:r>
            <a:r>
              <a:rPr lang="en-US" dirty="0"/>
              <a:t>re </a:t>
            </a:r>
            <a:r>
              <a:rPr lang="uk-UA" dirty="0"/>
              <a:t>також надає засоби для зміни рядка у відповідності з шаблоном регулярного виразу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45727"/>
              </p:ext>
            </p:extLst>
          </p:nvPr>
        </p:nvGraphicFramePr>
        <p:xfrm>
          <a:off x="457200" y="2564904"/>
          <a:ext cx="7931224" cy="364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4680"/>
                <a:gridCol w="4896544"/>
              </a:tblGrid>
              <a:tr h="2182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 (метод)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10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re.s</a:t>
                      </a:r>
                      <a:r>
                        <a:rPr lang="en-US" sz="1600">
                          <a:effectLst/>
                        </a:rPr>
                        <a:t>ub</a:t>
                      </a:r>
                      <a:r>
                        <a:rPr lang="uk-UA" sz="1600">
                          <a:effectLst/>
                        </a:rPr>
                        <a:t>(pattern,</a:t>
                      </a:r>
                      <a:r>
                        <a:rPr lang="en-US" sz="1600">
                          <a:effectLst/>
                        </a:rPr>
                        <a:t> repl,</a:t>
                      </a:r>
                      <a:r>
                        <a:rPr lang="uk-UA" sz="1600">
                          <a:effectLst/>
                        </a:rPr>
                        <a:t> string, </a:t>
                      </a:r>
                      <a:r>
                        <a:rPr lang="en-US" sz="1600">
                          <a:effectLst/>
                        </a:rPr>
                        <a:t>count=0, </a:t>
                      </a:r>
                      <a:r>
                        <a:rPr lang="uk-UA" sz="1600">
                          <a:effectLst/>
                        </a:rPr>
                        <a:t>flags=0)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або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gx</a:t>
                      </a:r>
                      <a:r>
                        <a:rPr lang="uk-UA" sz="1600">
                          <a:effectLst/>
                        </a:rPr>
                        <a:t>.s</a:t>
                      </a:r>
                      <a:r>
                        <a:rPr lang="en-US" sz="1600">
                          <a:effectLst/>
                        </a:rPr>
                        <a:t>ub</a:t>
                      </a:r>
                      <a:r>
                        <a:rPr lang="uk-UA" sz="1600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repl, </a:t>
                      </a:r>
                      <a:r>
                        <a:rPr lang="uk-UA" sz="1600">
                          <a:effectLst/>
                        </a:rPr>
                        <a:t>string, </a:t>
                      </a:r>
                      <a:r>
                        <a:rPr lang="en-US" sz="1600">
                          <a:effectLst/>
                        </a:rPr>
                        <a:t>count</a:t>
                      </a:r>
                      <a:r>
                        <a:rPr lang="uk-UA" sz="1600">
                          <a:effectLst/>
                        </a:rPr>
                        <a:t>=0)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Зам</a:t>
                      </a:r>
                      <a:r>
                        <a:rPr lang="uk-UA" sz="1600" dirty="0" err="1">
                          <a:effectLst/>
                        </a:rPr>
                        <a:t>інити</a:t>
                      </a:r>
                      <a:r>
                        <a:rPr lang="uk-UA" sz="1600" dirty="0">
                          <a:effectLst/>
                        </a:rPr>
                        <a:t> у рядку </a:t>
                      </a:r>
                      <a:r>
                        <a:rPr lang="uk-UA" sz="1600" dirty="0" err="1">
                          <a:effectLst/>
                        </a:rPr>
                        <a:t>string</a:t>
                      </a:r>
                      <a:r>
                        <a:rPr lang="uk-UA" sz="1600" dirty="0">
                          <a:effectLst/>
                        </a:rPr>
                        <a:t> всі </a:t>
                      </a:r>
                      <a:r>
                        <a:rPr lang="uk-UA" sz="1600" dirty="0" err="1">
                          <a:effectLst/>
                        </a:rPr>
                        <a:t>підрядки</a:t>
                      </a:r>
                      <a:r>
                        <a:rPr lang="uk-UA" sz="1600" dirty="0">
                          <a:effectLst/>
                        </a:rPr>
                        <a:t>, що відповідають шаблону, на </a:t>
                      </a:r>
                      <a:r>
                        <a:rPr lang="en-US" sz="1600" dirty="0" err="1">
                          <a:effectLst/>
                        </a:rPr>
                        <a:t>repl</a:t>
                      </a:r>
                      <a:r>
                        <a:rPr lang="uk-UA" sz="1600" dirty="0">
                          <a:effectLst/>
                        </a:rPr>
                        <a:t>. Параметр </a:t>
                      </a:r>
                      <a:r>
                        <a:rPr lang="en-US" sz="1600" dirty="0">
                          <a:effectLst/>
                        </a:rPr>
                        <a:t>count </a:t>
                      </a:r>
                      <a:r>
                        <a:rPr lang="uk-UA" sz="1600" dirty="0">
                          <a:effectLst/>
                        </a:rPr>
                        <a:t>вказує кількість замін, якщо він не дорівнює 0. </a:t>
                      </a:r>
                      <a:r>
                        <a:rPr lang="en-US" sz="1600" dirty="0" err="1">
                          <a:effectLst/>
                        </a:rPr>
                        <a:t>repl</a:t>
                      </a:r>
                      <a:r>
                        <a:rPr lang="uk-UA" sz="1600" dirty="0">
                          <a:effectLst/>
                        </a:rPr>
                        <a:t> може бути рядком або функцією, що має 1 аргумент – об’єкт класу </a:t>
                      </a:r>
                      <a:r>
                        <a:rPr lang="en-US" sz="1600" dirty="0">
                          <a:effectLst/>
                        </a:rPr>
                        <a:t>match </a:t>
                      </a:r>
                      <a:r>
                        <a:rPr lang="uk-UA" sz="1600" dirty="0">
                          <a:effectLst/>
                        </a:rPr>
                        <a:t>та повертає змінений </a:t>
                      </a:r>
                      <a:r>
                        <a:rPr lang="uk-UA" sz="1600" dirty="0" err="1">
                          <a:effectLst/>
                        </a:rPr>
                        <a:t>підрядок</a:t>
                      </a:r>
                      <a:r>
                        <a:rPr lang="uk-UA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10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re.s</a:t>
                      </a:r>
                      <a:r>
                        <a:rPr lang="en-US" sz="1600">
                          <a:effectLst/>
                        </a:rPr>
                        <a:t>plit</a:t>
                      </a:r>
                      <a:r>
                        <a:rPr lang="uk-UA" sz="1600">
                          <a:effectLst/>
                        </a:rPr>
                        <a:t>(pattern, string, </a:t>
                      </a:r>
                      <a:r>
                        <a:rPr lang="en-US" sz="1600">
                          <a:effectLst/>
                        </a:rPr>
                        <a:t>maxsplit=0, </a:t>
                      </a:r>
                      <a:r>
                        <a:rPr lang="uk-UA" sz="1600">
                          <a:effectLst/>
                        </a:rPr>
                        <a:t>flags=0)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або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gx</a:t>
                      </a:r>
                      <a:r>
                        <a:rPr lang="uk-UA" sz="1600">
                          <a:effectLst/>
                        </a:rPr>
                        <a:t>.s</a:t>
                      </a:r>
                      <a:r>
                        <a:rPr lang="en-US" sz="1600">
                          <a:effectLst/>
                        </a:rPr>
                        <a:t>plit</a:t>
                      </a:r>
                      <a:r>
                        <a:rPr lang="uk-UA" sz="1600">
                          <a:effectLst/>
                        </a:rPr>
                        <a:t>(string, </a:t>
                      </a:r>
                      <a:r>
                        <a:rPr lang="en-US" sz="1600">
                          <a:effectLst/>
                        </a:rPr>
                        <a:t>maxsplit</a:t>
                      </a:r>
                      <a:r>
                        <a:rPr lang="uk-UA" sz="1600">
                          <a:effectLst/>
                        </a:rPr>
                        <a:t> =0)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Поділити рядок </a:t>
                      </a:r>
                      <a:r>
                        <a:rPr lang="uk-UA" sz="1600" dirty="0" err="1">
                          <a:effectLst/>
                        </a:rPr>
                        <a:t>string</a:t>
                      </a:r>
                      <a:r>
                        <a:rPr lang="uk-UA" sz="1600" dirty="0">
                          <a:effectLst/>
                        </a:rPr>
                        <a:t> на </a:t>
                      </a:r>
                      <a:r>
                        <a:rPr lang="uk-UA" sz="1600" dirty="0" err="1">
                          <a:effectLst/>
                        </a:rPr>
                        <a:t>підрядки</a:t>
                      </a:r>
                      <a:r>
                        <a:rPr lang="uk-UA" sz="1600" dirty="0">
                          <a:effectLst/>
                        </a:rPr>
                        <a:t>, використовуючи в якості рядків-розділювачів </a:t>
                      </a:r>
                      <a:r>
                        <a:rPr lang="uk-UA" sz="1600" dirty="0" err="1">
                          <a:effectLst/>
                        </a:rPr>
                        <a:t>підрядки</a:t>
                      </a:r>
                      <a:r>
                        <a:rPr lang="uk-UA" sz="1600" dirty="0">
                          <a:effectLst/>
                        </a:rPr>
                        <a:t>, що відповідають шаблону. Повертає список </a:t>
                      </a:r>
                      <a:r>
                        <a:rPr lang="uk-UA" sz="1600" dirty="0" err="1">
                          <a:effectLst/>
                        </a:rPr>
                        <a:t>підрядків</a:t>
                      </a:r>
                      <a:r>
                        <a:rPr lang="uk-UA" sz="1600" dirty="0">
                          <a:effectLst/>
                        </a:rPr>
                        <a:t> після поділу. </a:t>
                      </a:r>
                      <a:r>
                        <a:rPr lang="en-US" sz="1600" dirty="0" err="1">
                          <a:effectLst/>
                        </a:rPr>
                        <a:t>maxsplit</a:t>
                      </a:r>
                      <a:r>
                        <a:rPr lang="uk-UA" sz="1600" dirty="0">
                          <a:effectLst/>
                        </a:rPr>
                        <a:t> вказує максимальну кількість утворених після поділу </a:t>
                      </a:r>
                      <a:r>
                        <a:rPr lang="uk-UA" sz="1600" dirty="0" err="1">
                          <a:effectLst/>
                        </a:rPr>
                        <a:t>підрядків</a:t>
                      </a:r>
                      <a:r>
                        <a:rPr lang="uk-UA" sz="1600" dirty="0">
                          <a:effectLst/>
                        </a:rPr>
                        <a:t> (якщо не дорівнює 0).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Функції модуля </a:t>
            </a:r>
            <a:r>
              <a:rPr lang="en-US" dirty="0"/>
              <a:t>re </a:t>
            </a:r>
            <a:r>
              <a:rPr lang="uk-UA" dirty="0"/>
              <a:t>та методи класу </a:t>
            </a:r>
            <a:r>
              <a:rPr lang="en-US" dirty="0"/>
              <a:t>regex</a:t>
            </a:r>
            <a:r>
              <a:rPr lang="uk-UA" dirty="0"/>
              <a:t> для зміни </a:t>
            </a:r>
            <a:r>
              <a:rPr lang="uk-UA" dirty="0" smtClean="0"/>
              <a:t>рядків.2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 </a:t>
            </a:r>
            <a:r>
              <a:rPr lang="uk-UA" dirty="0"/>
              <a:t>та</a:t>
            </a:r>
            <a:r>
              <a:rPr lang="en-US" dirty="0"/>
              <a:t> split </a:t>
            </a:r>
            <a:r>
              <a:rPr lang="uk-UA" dirty="0"/>
              <a:t>схожі на відповідні методи для рядків </a:t>
            </a:r>
            <a:r>
              <a:rPr lang="en-US" dirty="0"/>
              <a:t>replace </a:t>
            </a:r>
            <a:r>
              <a:rPr lang="uk-UA" dirty="0"/>
              <a:t>та </a:t>
            </a:r>
            <a:r>
              <a:rPr lang="en-US" dirty="0"/>
              <a:t>split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функції з модуля </a:t>
            </a:r>
            <a:r>
              <a:rPr lang="en-US" dirty="0"/>
              <a:t>re </a:t>
            </a:r>
            <a:r>
              <a:rPr lang="uk-UA" dirty="0"/>
              <a:t>є набагато більш потужними та гнучкими.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ru-RU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re.split</a:t>
            </a:r>
            <a:r>
              <a:rPr lang="en-US" dirty="0"/>
              <a:t>(r'''[ !?.,+-:;"'()]+''', 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uk-UA" dirty="0"/>
              <a:t>розіб’є рядок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uk-UA" dirty="0"/>
              <a:t>на слова, вилучивши всі символи-розділювачі.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/>
              <a:t>інформація про студентів (версія 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Установа збирає дані про студентів різних навчальних закладів. Дані надаються у текстових файлах. Для кожного студента вказують прізвище, ім’я, по-батькові, номер студентського квитка, дату народження, телефон. Треба побудувати словник з ключами – номерами студентських квитків та даними – інформацією про студентів. Також перевірити правильність наданої інформації</a:t>
            </a:r>
            <a:r>
              <a:rPr lang="uk-UA" dirty="0" smtClean="0"/>
              <a:t>. Почали </a:t>
            </a:r>
            <a:r>
              <a:rPr lang="uk-UA" dirty="0"/>
              <a:t>надходити дані ще з декількох навчальних закладів. </a:t>
            </a:r>
            <a:r>
              <a:rPr lang="uk-UA" dirty="0" smtClean="0"/>
              <a:t>При </a:t>
            </a:r>
            <a:r>
              <a:rPr lang="uk-UA" dirty="0"/>
              <a:t>цьому в них локальні бази даних повертають дату в форматі не тільки </a:t>
            </a:r>
            <a:r>
              <a:rPr lang="en-US" dirty="0" err="1"/>
              <a:t>dd.mm.yyyy</a:t>
            </a:r>
            <a:r>
              <a:rPr lang="en-US" dirty="0"/>
              <a:t>, </a:t>
            </a:r>
            <a:r>
              <a:rPr lang="uk-UA" dirty="0"/>
              <a:t>але й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dirty="0" err="1"/>
              <a:t>yyyy</a:t>
            </a:r>
            <a:r>
              <a:rPr lang="en-US" dirty="0"/>
              <a:t>/mm/dd. </a:t>
            </a:r>
            <a:r>
              <a:rPr lang="uk-UA" dirty="0"/>
              <a:t>Також день та/або місяць може містити одну цифру, а не 2.</a:t>
            </a:r>
            <a:endParaRPr lang="en-US" dirty="0"/>
          </a:p>
          <a:p>
            <a:r>
              <a:rPr lang="uk-UA" dirty="0"/>
              <a:t>Також у багатьох записах номер телефону зазначений без вказання + або зовсім без коду країни. </a:t>
            </a:r>
            <a:endParaRPr lang="uk-UA" dirty="0" smtClean="0"/>
          </a:p>
          <a:p>
            <a:r>
              <a:rPr lang="uk-UA" dirty="0" smtClean="0"/>
              <a:t>Всі </a:t>
            </a:r>
            <a:r>
              <a:rPr lang="uk-UA" dirty="0"/>
              <a:t>телефони необхідно привести до єдиного формату.</a:t>
            </a:r>
            <a:endParaRPr lang="en-US" dirty="0"/>
          </a:p>
          <a:p>
            <a:r>
              <a:rPr lang="uk-UA" dirty="0"/>
              <a:t>Окрім цього, часті зупинки через неправильні дані роблять роботу неефективною. </a:t>
            </a:r>
            <a:endParaRPr lang="uk-UA" dirty="0" smtClean="0"/>
          </a:p>
          <a:p>
            <a:r>
              <a:rPr lang="uk-UA" dirty="0" smtClean="0"/>
              <a:t>Потрібно </a:t>
            </a:r>
            <a:r>
              <a:rPr lang="uk-UA" dirty="0"/>
              <a:t>не зупинятися після неправильних даних, а записувати їх в окремий файл.</a:t>
            </a:r>
            <a:endParaRPr lang="en-US" dirty="0"/>
          </a:p>
          <a:p>
            <a:r>
              <a:rPr lang="uk-UA" dirty="0"/>
              <a:t>Нарешті, потрібно побудований словник з відфільтрованими даними записати у файл.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/>
              <a:t>інформація про студентів (версія 3</a:t>
            </a:r>
            <a:r>
              <a:rPr lang="uk-UA" dirty="0" smtClean="0"/>
              <a:t>).2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1600" dirty="0" smtClean="0"/>
              <a:t>Очікуваний </a:t>
            </a:r>
            <a:r>
              <a:rPr lang="uk-UA" sz="1600" dirty="0"/>
              <a:t>формат даних, наприклад:</a:t>
            </a:r>
            <a:endParaRPr lang="en-US" sz="1600" dirty="0"/>
          </a:p>
          <a:p>
            <a:r>
              <a:rPr lang="uk-UA" sz="1600" dirty="0"/>
              <a:t>    Іваненко Іван   Іванович  АБ23445645 14.02.1998 380 50 234-45-67</a:t>
            </a:r>
            <a:endParaRPr lang="en-US" sz="1600" dirty="0"/>
          </a:p>
          <a:p>
            <a:r>
              <a:rPr lang="uk-UA" sz="1600" dirty="0"/>
              <a:t>або</a:t>
            </a:r>
            <a:endParaRPr lang="en-US" sz="1600" dirty="0"/>
          </a:p>
          <a:p>
            <a:r>
              <a:rPr lang="uk-UA" sz="1600" dirty="0"/>
              <a:t>    Іваненко Іван   Іванович  АБ23445645 1998-02-14   050 234 4567</a:t>
            </a:r>
            <a:endParaRPr lang="en-US" sz="1600" dirty="0"/>
          </a:p>
          <a:p>
            <a:r>
              <a:rPr lang="uk-UA" sz="1600" dirty="0"/>
              <a:t>Шаблони для прізвища (ім’я, по-батькові), номера студентського квитка та дати залишаються </a:t>
            </a:r>
            <a:r>
              <a:rPr lang="uk-UA" sz="1600" dirty="0" smtClean="0"/>
              <a:t>незмінними.</a:t>
            </a:r>
            <a:endParaRPr lang="en-US" sz="1600" dirty="0"/>
          </a:p>
          <a:p>
            <a:r>
              <a:rPr lang="uk-UA" sz="1600" dirty="0"/>
              <a:t>Оновлений шаблон номера телефону має вигляд:</a:t>
            </a:r>
            <a:endParaRPr lang="en-US" sz="1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P_PHONE 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r'''(\+380\s\(\d{2}\)\s\d{3}\s\d{4}   # </a:t>
            </a:r>
            <a:r>
              <a:rPr lang="en-US" sz="15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</a:t>
            </a: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'</a:t>
            </a:r>
            <a:r>
              <a:rPr lang="en-US" sz="15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канонічному</a:t>
            </a: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|\D?380\D{0,2}\d{2}\D{0,2}\d{3}\D?\d{2}\D?\d{2} # </a:t>
            </a:r>
            <a:r>
              <a:rPr lang="en-US" sz="15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</a:t>
            </a: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5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кодом</a:t>
            </a: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країни</a:t>
            </a: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|\b0\d{2}\D?\d{3}\D?\d{2}\D?\d{2})  # </a:t>
            </a:r>
            <a:r>
              <a:rPr lang="en-US" sz="15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</a:t>
            </a: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коду</a:t>
            </a:r>
            <a:r>
              <a:rPr lang="en-US" sz="15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країни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1600" dirty="0" smtClean="0"/>
              <a:t>Знову </a:t>
            </a:r>
            <a:r>
              <a:rPr lang="uk-UA" sz="1600" dirty="0"/>
              <a:t>об’єднаємо всі шаблони в один та виконаємо їх компіляцію з прапорцем </a:t>
            </a:r>
            <a:r>
              <a:rPr lang="en-US" sz="1600" dirty="0" err="1"/>
              <a:t>re.VERBOSE</a:t>
            </a:r>
            <a:r>
              <a:rPr lang="uk-UA" sz="1600" dirty="0"/>
              <a:t>.</a:t>
            </a:r>
            <a:endParaRPr lang="en-US" sz="1600" dirty="0"/>
          </a:p>
          <a:p>
            <a:r>
              <a:rPr lang="uk-UA" sz="1600" dirty="0"/>
              <a:t>Виділяти </a:t>
            </a:r>
            <a:r>
              <a:rPr lang="uk-UA" sz="1600" dirty="0" err="1"/>
              <a:t>підрядки</a:t>
            </a:r>
            <a:r>
              <a:rPr lang="uk-UA" sz="1600" dirty="0"/>
              <a:t> будемо за допомогою функції </a:t>
            </a:r>
            <a:r>
              <a:rPr lang="uk-UA" sz="1600" dirty="0" err="1"/>
              <a:t>search</a:t>
            </a:r>
            <a:r>
              <a:rPr lang="uk-UA" sz="1600" dirty="0"/>
              <a:t>, а аналізувати,</a:t>
            </a:r>
            <a:r>
              <a:rPr lang="en-US" sz="1600" dirty="0"/>
              <a:t> -</a:t>
            </a:r>
            <a:r>
              <a:rPr lang="uk-UA" sz="1600" dirty="0"/>
              <a:t> використовуючи метод </a:t>
            </a:r>
            <a:r>
              <a:rPr lang="uk-UA" sz="1600" dirty="0" err="1"/>
              <a:t>group</a:t>
            </a:r>
            <a:r>
              <a:rPr lang="en-US" sz="1600" dirty="0"/>
              <a:t>s</a:t>
            </a:r>
            <a:r>
              <a:rPr lang="uk-UA" sz="1600" dirty="0"/>
              <a:t>. </a:t>
            </a:r>
            <a:endParaRPr lang="uk-UA" sz="1600" dirty="0" smtClean="0"/>
          </a:p>
          <a:p>
            <a:r>
              <a:rPr lang="uk-UA" sz="1600" dirty="0" smtClean="0"/>
              <a:t>Застосуємо </a:t>
            </a:r>
            <a:r>
              <a:rPr lang="uk-UA" sz="1600" dirty="0"/>
              <a:t>функцію </a:t>
            </a:r>
            <a:r>
              <a:rPr lang="en-US" sz="1600" dirty="0"/>
              <a:t>sub </a:t>
            </a:r>
            <a:r>
              <a:rPr lang="uk-UA" sz="1600" dirty="0"/>
              <a:t>для видалення зайвих символів з телефонного номера.</a:t>
            </a:r>
            <a:endParaRPr lang="en-US" sz="1600" dirty="0"/>
          </a:p>
          <a:p>
            <a:r>
              <a:rPr lang="uk-UA" sz="1600" dirty="0"/>
              <a:t>Результат будем записувати у файл </a:t>
            </a:r>
            <a:r>
              <a:rPr lang="en-US" sz="1600" dirty="0"/>
              <a:t>pickle, </a:t>
            </a:r>
            <a:r>
              <a:rPr lang="uk-UA" sz="1600" dirty="0"/>
              <a:t>а неправильні дані, - у текстовий файл.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7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Регулярні вирази</a:t>
            </a:r>
            <a:r>
              <a:rPr lang="en-US" dirty="0" smtClean="0"/>
              <a:t>.2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Шаблон </a:t>
            </a:r>
            <a:r>
              <a:rPr lang="uk-UA" b="1" dirty="0"/>
              <a:t>регулярного виразу </a:t>
            </a:r>
            <a:r>
              <a:rPr lang="uk-UA" dirty="0"/>
              <a:t>– це рядок, що містить звичайні символи та так звані </a:t>
            </a:r>
            <a:r>
              <a:rPr lang="uk-UA" dirty="0" err="1"/>
              <a:t>метасимволи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err="1" smtClean="0"/>
              <a:t>Метасимвол</a:t>
            </a:r>
            <a:r>
              <a:rPr lang="uk-UA" dirty="0" smtClean="0"/>
              <a:t> </a:t>
            </a:r>
            <a:r>
              <a:rPr lang="uk-UA" dirty="0"/>
              <a:t>може відповідати </a:t>
            </a:r>
            <a:r>
              <a:rPr lang="uk-UA" dirty="0"/>
              <a:t>багатьом звичайним символам</a:t>
            </a:r>
            <a:r>
              <a:rPr lang="uk-UA" dirty="0" smtClean="0"/>
              <a:t>, </a:t>
            </a:r>
            <a:r>
              <a:rPr lang="uk-UA" dirty="0"/>
              <a:t>вказувати місце застосування шаблону у рядку або кількість повторень шаблону. </a:t>
            </a:r>
            <a:endParaRPr lang="en-US" dirty="0" smtClean="0"/>
          </a:p>
          <a:p>
            <a:r>
              <a:rPr lang="uk-UA" dirty="0" err="1" smtClean="0"/>
              <a:t>Метасимволи</a:t>
            </a:r>
            <a:r>
              <a:rPr lang="uk-UA" dirty="0" smtClean="0"/>
              <a:t> </a:t>
            </a:r>
            <a:r>
              <a:rPr lang="uk-UA" dirty="0"/>
              <a:t>ще називають спеціальними символами та позначають звичайними символами або </a:t>
            </a:r>
            <a:r>
              <a:rPr lang="en-US" dirty="0"/>
              <a:t>escape-</a:t>
            </a:r>
            <a:r>
              <a:rPr lang="uk-UA" dirty="0"/>
              <a:t>послідовностями (використовуючи символ обернена коса риска </a:t>
            </a:r>
            <a:r>
              <a:rPr lang="en-US" dirty="0"/>
              <a:t>‘</a:t>
            </a:r>
            <a:r>
              <a:rPr lang="uk-UA" dirty="0"/>
              <a:t>\</a:t>
            </a:r>
            <a:r>
              <a:rPr lang="en-US" dirty="0"/>
              <a:t>’</a:t>
            </a:r>
            <a:r>
              <a:rPr lang="uk-UA" dirty="0"/>
              <a:t>)</a:t>
            </a:r>
            <a:r>
              <a:rPr lang="en-US" dirty="0"/>
              <a:t>.</a:t>
            </a:r>
          </a:p>
          <a:p>
            <a:r>
              <a:rPr lang="uk-UA" dirty="0"/>
              <a:t>Шаблон </a:t>
            </a:r>
            <a:r>
              <a:rPr lang="uk-UA" b="1" dirty="0"/>
              <a:t>відповідає</a:t>
            </a:r>
            <a:r>
              <a:rPr lang="uk-UA" dirty="0"/>
              <a:t> (</a:t>
            </a:r>
            <a:r>
              <a:rPr lang="en-US" dirty="0"/>
              <a:t>match</a:t>
            </a:r>
            <a:r>
              <a:rPr lang="uk-UA" dirty="0"/>
              <a:t>) рядку або його </a:t>
            </a:r>
            <a:r>
              <a:rPr lang="uk-UA" dirty="0" err="1"/>
              <a:t>підрядку</a:t>
            </a:r>
            <a:r>
              <a:rPr lang="uk-UA" dirty="0"/>
              <a:t>, якщо застосуванням шаблону до рядка можна отримати відповідний </a:t>
            </a:r>
            <a:r>
              <a:rPr lang="uk-UA" dirty="0" err="1"/>
              <a:t>підрядок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Іменовані підгрупи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Підгрупам у шаблонах можна надавати імена.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того, щоб задати іменовану підгрупу, треба у круглих дужках написати знак питання, </a:t>
            </a:r>
            <a:r>
              <a:rPr lang="en-US" dirty="0"/>
              <a:t>P </a:t>
            </a:r>
            <a:r>
              <a:rPr lang="uk-UA" dirty="0"/>
              <a:t>та ім’я у кутових дужках (</a:t>
            </a:r>
            <a:r>
              <a:rPr lang="en-US" dirty="0"/>
              <a:t>?P&lt;name&gt;   </a:t>
            </a:r>
            <a:r>
              <a:rPr lang="uk-UA" dirty="0"/>
              <a:t>)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у шаблоні дати можемо виділити іменовані підгрупи для днів, місяців та років: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(?P&lt;day&gt;\d{2})\.(?P&lt;month&gt;\d{2})\.(?P&lt;year&gt;\d{4})</a:t>
            </a:r>
            <a:endParaRPr lang="en-US" dirty="0"/>
          </a:p>
          <a:p>
            <a:r>
              <a:rPr lang="uk-UA" dirty="0"/>
              <a:t>Якщо шаблон містить іменовані підгрупи, то у методі </a:t>
            </a:r>
            <a:r>
              <a:rPr lang="en-US" dirty="0"/>
              <a:t>group </a:t>
            </a:r>
            <a:r>
              <a:rPr lang="uk-UA" dirty="0"/>
              <a:t>об’єкту класу </a:t>
            </a:r>
            <a:r>
              <a:rPr lang="en-US" dirty="0"/>
              <a:t>match</a:t>
            </a:r>
            <a:r>
              <a:rPr lang="uk-UA" dirty="0"/>
              <a:t> ми можемо отримати </a:t>
            </a:r>
            <a:r>
              <a:rPr lang="uk-UA" dirty="0" err="1"/>
              <a:t>підрядок</a:t>
            </a:r>
            <a:r>
              <a:rPr lang="uk-UA" dirty="0"/>
              <a:t>, що відповідає цій підгрупі, звертаючись до неї за ім’ям: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mt.group</a:t>
            </a:r>
            <a:r>
              <a:rPr lang="en-US" dirty="0"/>
              <a:t>(‘name’)</a:t>
            </a:r>
          </a:p>
          <a:p>
            <a:r>
              <a:rPr lang="uk-UA" dirty="0"/>
              <a:t>Наприклад, для шаблону дат </a:t>
            </a:r>
            <a:r>
              <a:rPr lang="en-US" dirty="0" err="1"/>
              <a:t>mt.group</a:t>
            </a:r>
            <a:r>
              <a:rPr lang="en-US" dirty="0"/>
              <a:t>(‘day’) </a:t>
            </a:r>
            <a:r>
              <a:rPr lang="uk-UA" dirty="0"/>
              <a:t>поверне </a:t>
            </a:r>
            <a:r>
              <a:rPr lang="uk-UA" dirty="0" err="1"/>
              <a:t>підрядок</a:t>
            </a:r>
            <a:r>
              <a:rPr lang="uk-UA" dirty="0"/>
              <a:t>, що визначає день дати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Іменовані </a:t>
            </a:r>
            <a:r>
              <a:rPr lang="uk-UA" dirty="0" smtClean="0"/>
              <a:t>підгрупи.2</a:t>
            </a:r>
            <a:br>
              <a:rPr lang="uk-UA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Також </a:t>
            </a:r>
            <a:r>
              <a:rPr lang="uk-UA" dirty="0"/>
              <a:t>можна отримати словник з інформацією про всі іменовані підгрупи</a:t>
            </a:r>
            <a:r>
              <a:rPr lang="en-US" dirty="0"/>
              <a:t> (</a:t>
            </a:r>
            <a:r>
              <a:rPr lang="uk-UA" dirty="0"/>
              <a:t>ім’я підгрупи – ключ у словнику, а відповідний </a:t>
            </a:r>
            <a:r>
              <a:rPr lang="uk-UA" dirty="0" err="1"/>
              <a:t>підрядок</a:t>
            </a:r>
            <a:r>
              <a:rPr lang="uk-UA" dirty="0"/>
              <a:t>, - значення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mt.groupdict</a:t>
            </a:r>
            <a:r>
              <a:rPr lang="en-US" dirty="0"/>
              <a:t>()</a:t>
            </a:r>
          </a:p>
          <a:p>
            <a:r>
              <a:rPr lang="uk-UA" dirty="0" smtClean="0"/>
              <a:t>або ім’я останньої виділеної підгрупи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mt.lastgroup</a:t>
            </a:r>
            <a:endParaRPr lang="en-US" dirty="0" smtClean="0"/>
          </a:p>
          <a:p>
            <a:r>
              <a:rPr lang="uk-UA" dirty="0" smtClean="0"/>
              <a:t>Ім’я </a:t>
            </a:r>
            <a:r>
              <a:rPr lang="uk-UA" dirty="0"/>
              <a:t>останньої виділеної підгрупи особливо корисне, коли шаблон містить варіанти і потрібно дізнатись, якому варіанту відповідає виділений </a:t>
            </a:r>
            <a:r>
              <a:rPr lang="uk-UA" dirty="0" err="1"/>
              <a:t>підрядок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Обробка конфігураційних файлів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Конфігураційний файл складається з рядків, що задають значення певних параметрів програм. </a:t>
            </a:r>
            <a:endParaRPr lang="uk-UA" dirty="0" smtClean="0"/>
          </a:p>
          <a:p>
            <a:r>
              <a:rPr lang="uk-UA" dirty="0" smtClean="0"/>
              <a:t>Кожний </a:t>
            </a:r>
            <a:r>
              <a:rPr lang="uk-UA" dirty="0"/>
              <a:t>рядок має вигляд </a:t>
            </a:r>
            <a:r>
              <a:rPr lang="en-US" dirty="0"/>
              <a:t>&lt;</a:t>
            </a:r>
            <a:r>
              <a:rPr lang="uk-UA" dirty="0"/>
              <a:t>ім’я</a:t>
            </a:r>
            <a:r>
              <a:rPr lang="en-US" dirty="0"/>
              <a:t>&gt; = &lt;</a:t>
            </a:r>
            <a:r>
              <a:rPr lang="uk-UA" dirty="0"/>
              <a:t>значення</a:t>
            </a:r>
            <a:r>
              <a:rPr lang="en-US" dirty="0"/>
              <a:t>&gt;.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більшості великих систем є конфігураційні файли, оскільки вони дозволяють </a:t>
            </a:r>
            <a:r>
              <a:rPr lang="uk-UA" dirty="0" err="1"/>
              <a:t>унести</a:t>
            </a:r>
            <a:r>
              <a:rPr lang="uk-UA" dirty="0"/>
              <a:t> зміни до програми без її перепрограмування. </a:t>
            </a:r>
            <a:endParaRPr lang="uk-UA" dirty="0" smtClean="0"/>
          </a:p>
          <a:p>
            <a:r>
              <a:rPr lang="uk-UA" dirty="0" smtClean="0"/>
              <a:t>Звичайно</a:t>
            </a:r>
            <a:r>
              <a:rPr lang="uk-UA" dirty="0"/>
              <a:t>, програма повинна очікувати на такі зміни та аналізувати конфігураційний файл.</a:t>
            </a:r>
            <a:endParaRPr lang="en-US" dirty="0"/>
          </a:p>
          <a:p>
            <a:r>
              <a:rPr lang="uk-UA" dirty="0"/>
              <a:t>Необхідно описати модуль, що аналізує конфігураційний файл та повертає словник з параметрами, у якому імена є ключами, а значення, - значеннями.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конфігураційних файлів. Шаблони та глобальні змінні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Використаємо регулярні вирази для аналізу конфігураційного файлу та виділення його елементів. </a:t>
            </a:r>
            <a:endParaRPr lang="uk-UA" sz="2000" dirty="0" smtClean="0"/>
          </a:p>
          <a:p>
            <a:r>
              <a:rPr lang="uk-UA" sz="2000" dirty="0" smtClean="0"/>
              <a:t>Такі </a:t>
            </a:r>
            <a:r>
              <a:rPr lang="uk-UA" sz="2000" dirty="0"/>
              <a:t>елементи ще називають </a:t>
            </a:r>
            <a:r>
              <a:rPr lang="uk-UA" sz="2000" dirty="0" err="1"/>
              <a:t>токенами</a:t>
            </a:r>
            <a:r>
              <a:rPr lang="uk-UA" sz="2000" dirty="0"/>
              <a:t> (символами), а програму, що їх виділяє, - </a:t>
            </a:r>
            <a:r>
              <a:rPr lang="uk-UA" sz="2000" dirty="0" err="1"/>
              <a:t>токенізатором</a:t>
            </a:r>
            <a:r>
              <a:rPr lang="uk-UA" sz="2000" dirty="0"/>
              <a:t>.</a:t>
            </a:r>
            <a:endParaRPr lang="en-US" sz="2000" dirty="0"/>
          </a:p>
          <a:p>
            <a:r>
              <a:rPr lang="uk-UA" sz="2000" dirty="0"/>
              <a:t>У нашому випадку </a:t>
            </a:r>
            <a:r>
              <a:rPr lang="uk-UA" sz="2000" dirty="0" err="1"/>
              <a:t>токенами</a:t>
            </a:r>
            <a:r>
              <a:rPr lang="uk-UA" sz="2000" dirty="0"/>
              <a:t> будуть:</a:t>
            </a:r>
            <a:endParaRPr lang="en-US" sz="2000" dirty="0"/>
          </a:p>
          <a:p>
            <a:pPr lvl="1"/>
            <a:r>
              <a:rPr lang="uk-UA" sz="1600" dirty="0"/>
              <a:t>Ім’я (</a:t>
            </a:r>
            <a:r>
              <a:rPr lang="en-US" sz="1600" dirty="0"/>
              <a:t>NAME</a:t>
            </a:r>
            <a:r>
              <a:rPr lang="uk-UA" sz="1600" dirty="0"/>
              <a:t>)</a:t>
            </a:r>
            <a:endParaRPr lang="en-US" sz="1600" dirty="0"/>
          </a:p>
          <a:p>
            <a:pPr lvl="1"/>
            <a:r>
              <a:rPr lang="uk-UA" sz="1600" dirty="0"/>
              <a:t>Знак «дорівнює» (</a:t>
            </a:r>
            <a:r>
              <a:rPr lang="en-US" sz="1600" dirty="0"/>
              <a:t>EQ</a:t>
            </a:r>
            <a:r>
              <a:rPr lang="uk-UA" sz="1600" dirty="0"/>
              <a:t>)</a:t>
            </a:r>
            <a:endParaRPr lang="en-US" sz="1600" dirty="0"/>
          </a:p>
          <a:p>
            <a:pPr lvl="1"/>
            <a:r>
              <a:rPr lang="uk-UA" sz="1600" dirty="0"/>
              <a:t>Ціле число (</a:t>
            </a:r>
            <a:r>
              <a:rPr lang="en-US" sz="1600" dirty="0"/>
              <a:t>NUM_INT</a:t>
            </a:r>
            <a:r>
              <a:rPr lang="uk-UA" sz="1600" dirty="0"/>
              <a:t>)</a:t>
            </a:r>
            <a:endParaRPr lang="en-US" sz="1600" dirty="0"/>
          </a:p>
          <a:p>
            <a:pPr lvl="1"/>
            <a:r>
              <a:rPr lang="uk-UA" sz="1600" dirty="0"/>
              <a:t>Дійсне число (</a:t>
            </a:r>
            <a:r>
              <a:rPr lang="en-US" sz="1600" dirty="0"/>
              <a:t>NUM_FLOAT</a:t>
            </a:r>
            <a:r>
              <a:rPr lang="uk-UA" sz="1600" dirty="0"/>
              <a:t>)</a:t>
            </a:r>
            <a:endParaRPr lang="en-US" sz="1600" dirty="0"/>
          </a:p>
          <a:p>
            <a:pPr lvl="1"/>
            <a:r>
              <a:rPr lang="uk-UA" sz="1600" dirty="0"/>
              <a:t>Рядок (</a:t>
            </a:r>
            <a:r>
              <a:rPr lang="en-US" sz="1600" dirty="0"/>
              <a:t>STRING</a:t>
            </a:r>
            <a:r>
              <a:rPr lang="uk-UA" sz="1600" dirty="0"/>
              <a:t>)</a:t>
            </a:r>
            <a:endParaRPr lang="en-US" sz="1600" dirty="0"/>
          </a:p>
          <a:p>
            <a:pPr lvl="1"/>
            <a:r>
              <a:rPr lang="uk-UA" sz="1600" dirty="0"/>
              <a:t>Пропуск (</a:t>
            </a:r>
            <a:r>
              <a:rPr lang="en-US" sz="1600" dirty="0"/>
              <a:t>WS</a:t>
            </a:r>
            <a:r>
              <a:rPr lang="uk-UA" sz="1600" dirty="0"/>
              <a:t>)</a:t>
            </a:r>
            <a:endParaRPr lang="en-US" sz="1600" dirty="0"/>
          </a:p>
          <a:p>
            <a:pPr lvl="1"/>
            <a:r>
              <a:rPr lang="uk-UA" sz="1600" dirty="0"/>
              <a:t>Кінець рядка (</a:t>
            </a:r>
            <a:r>
              <a:rPr lang="en-US" sz="1600" dirty="0"/>
              <a:t>EOL</a:t>
            </a:r>
            <a:r>
              <a:rPr lang="uk-UA" sz="1600" dirty="0"/>
              <a:t>)</a:t>
            </a:r>
            <a:endParaRPr lang="en-US" sz="1600" dirty="0"/>
          </a:p>
          <a:p>
            <a:pPr lvl="1"/>
            <a:r>
              <a:rPr lang="uk-UA" sz="1600" dirty="0"/>
              <a:t>Коментар (</a:t>
            </a:r>
            <a:r>
              <a:rPr lang="en-US" sz="1600" dirty="0"/>
              <a:t>COMMENT</a:t>
            </a:r>
            <a:r>
              <a:rPr lang="uk-UA" sz="1600" dirty="0"/>
              <a:t>)</a:t>
            </a:r>
            <a:endParaRPr lang="en-US" sz="1600" dirty="0"/>
          </a:p>
          <a:p>
            <a:pPr lvl="1"/>
            <a:r>
              <a:rPr lang="uk-UA" sz="1600" dirty="0"/>
              <a:t>Інше (</a:t>
            </a:r>
            <a:r>
              <a:rPr lang="en-US" sz="1600" dirty="0"/>
              <a:t>OTHER</a:t>
            </a:r>
            <a:r>
              <a:rPr lang="uk-UA" sz="1600" dirty="0"/>
              <a:t>)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60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конфігураційних файлів. Шаблони та глобальні </a:t>
            </a:r>
            <a:r>
              <a:rPr lang="uk-UA" dirty="0" smtClean="0"/>
              <a:t>змінні.2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sz="2000" dirty="0"/>
              <a:t>Синтаксис конфігураційного файлу доволі простий. </a:t>
            </a:r>
            <a:endParaRPr lang="uk-UA" sz="2000" dirty="0" smtClean="0"/>
          </a:p>
          <a:p>
            <a:r>
              <a:rPr lang="uk-UA" sz="2000" dirty="0" smtClean="0"/>
              <a:t>Як </a:t>
            </a:r>
            <a:r>
              <a:rPr lang="uk-UA" sz="2000" dirty="0"/>
              <a:t>вже було зазначено, один рядок файлу виглядає наступним чином: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uk-UA" sz="2000" dirty="0"/>
              <a:t>ім’я</a:t>
            </a:r>
            <a:r>
              <a:rPr lang="en-US" sz="2000" dirty="0"/>
              <a:t>&gt; = &lt;</a:t>
            </a:r>
            <a:r>
              <a:rPr lang="uk-UA" sz="2000" dirty="0"/>
              <a:t>значення</a:t>
            </a:r>
            <a:r>
              <a:rPr lang="en-US" sz="2000" dirty="0"/>
              <a:t>&gt;</a:t>
            </a:r>
          </a:p>
          <a:p>
            <a:r>
              <a:rPr lang="uk-UA" sz="2000" dirty="0"/>
              <a:t>Між ім’ям та значенням може стояти довільна кількість пропусків, а після значення – кінець рядка. </a:t>
            </a:r>
            <a:endParaRPr lang="uk-UA" sz="2000" dirty="0" smtClean="0"/>
          </a:p>
          <a:p>
            <a:r>
              <a:rPr lang="uk-UA" sz="2000" dirty="0" smtClean="0"/>
              <a:t>Також </a:t>
            </a:r>
            <a:r>
              <a:rPr lang="uk-UA" sz="2000" dirty="0"/>
              <a:t>будемо допускати порожні рядки та коментарі у кінці рядків у стилі </a:t>
            </a:r>
            <a:r>
              <a:rPr lang="en-US" sz="2000" dirty="0"/>
              <a:t>Python (</a:t>
            </a:r>
            <a:r>
              <a:rPr lang="uk-UA" sz="2000" dirty="0"/>
              <a:t>починаються символом </a:t>
            </a:r>
            <a:r>
              <a:rPr lang="en-US" sz="2000" dirty="0"/>
              <a:t>#). </a:t>
            </a:r>
            <a:endParaRPr lang="uk-UA" sz="2000" dirty="0" smtClean="0"/>
          </a:p>
          <a:p>
            <a:r>
              <a:rPr lang="uk-UA" sz="2000" dirty="0" smtClean="0"/>
              <a:t>Значення </a:t>
            </a:r>
            <a:r>
              <a:rPr lang="uk-UA" sz="2000" dirty="0"/>
              <a:t>можуть бути цілими або дійсними числами, а також рядками. </a:t>
            </a:r>
            <a:endParaRPr lang="uk-UA" sz="2000" dirty="0" smtClean="0"/>
          </a:p>
          <a:p>
            <a:r>
              <a:rPr lang="uk-UA" sz="2000" dirty="0" smtClean="0"/>
              <a:t>Числа </a:t>
            </a:r>
            <a:r>
              <a:rPr lang="uk-UA" sz="2000" dirty="0"/>
              <a:t>позначаються звичайним чином, а рядки беруться у апострофи або подвійні лапки з обох боків.</a:t>
            </a:r>
            <a:endParaRPr lang="en-US" sz="2000" dirty="0"/>
          </a:p>
          <a:p>
            <a:r>
              <a:rPr lang="uk-UA" sz="2000" dirty="0"/>
              <a:t>Для перевірки синтаксичної правильності конфігураційного файлу достатньо проаналізувати пару </a:t>
            </a:r>
            <a:r>
              <a:rPr lang="uk-UA" sz="2000" dirty="0" err="1"/>
              <a:t>токенів</a:t>
            </a:r>
            <a:r>
              <a:rPr lang="uk-UA" sz="2000" dirty="0"/>
              <a:t>: поточний </a:t>
            </a:r>
            <a:r>
              <a:rPr lang="uk-UA" sz="2000" dirty="0" err="1"/>
              <a:t>токен</a:t>
            </a:r>
            <a:r>
              <a:rPr lang="uk-UA" sz="2000" dirty="0"/>
              <a:t> та наступний </a:t>
            </a:r>
            <a:r>
              <a:rPr lang="uk-UA" sz="2000" dirty="0" err="1"/>
              <a:t>токен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/>
              <a:t>ця пара належить множині допустимих пар </a:t>
            </a:r>
            <a:r>
              <a:rPr lang="uk-UA" sz="2000" dirty="0" err="1"/>
              <a:t>токенів</a:t>
            </a:r>
            <a:r>
              <a:rPr lang="uk-UA" sz="2000" dirty="0"/>
              <a:t>, то все нормально. Якщо ж ні, - маємо помилку синтаксису</a:t>
            </a:r>
            <a:r>
              <a:rPr lang="uk-UA" sz="2000" dirty="0" smtClean="0"/>
              <a:t>.</a:t>
            </a:r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конфігураційних файлів. Шаблони та глобальні </a:t>
            </a:r>
            <a:r>
              <a:rPr lang="uk-UA" dirty="0" smtClean="0"/>
              <a:t>змінні.3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sz="2600" dirty="0" err="1"/>
              <a:t>Задамо</a:t>
            </a:r>
            <a:r>
              <a:rPr lang="uk-UA" sz="2600" dirty="0"/>
              <a:t> шаблони для </a:t>
            </a:r>
            <a:r>
              <a:rPr lang="uk-UA" sz="2600" dirty="0" err="1"/>
              <a:t>токенів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P_NAME = r'(?P&lt;NAME&gt;[A-</a:t>
            </a:r>
            <a:r>
              <a:rPr lang="en-US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zА-ЯҐЄІЇа-яґєії</a:t>
            </a: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_]\w*)'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endParaRPr lang="en-US" sz="2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P_EQ = r'(?P&lt;EQ&gt;=)'            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знаку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дорівнює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P_NUM_INT = r'(?P&lt;NUM_INT&gt;[+-]?\d+)'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цілого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числа</a:t>
            </a:r>
            <a:endParaRPr lang="en-US" sz="2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P_NUM_FLOAT = r'(?P&lt;NUM_FLOAT&gt;[+-]?\d+\.\d+)'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дійсного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числа</a:t>
            </a:r>
            <a:endParaRPr lang="en-US" sz="2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P_STRING = r'''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(?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&gt;(?:</a:t>
            </a:r>
            <a:r>
              <a:rPr lang="en-US" sz="20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'[^'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]*</a:t>
            </a:r>
            <a:r>
              <a:rPr lang="en-US" sz="20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')|(?:"[^"]*"))'''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рядка</a:t>
            </a:r>
            <a:endParaRPr lang="en-US" sz="2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P_WS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r'(?P&lt;WS&gt;[ \t]+)'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пропусків</a:t>
            </a:r>
            <a:endParaRPr lang="en-US" sz="2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P_COMMENT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r'(?P&lt;COMMENT&gt;#.*)'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коментарів</a:t>
            </a:r>
            <a:endParaRPr lang="en-US" sz="2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P_EOL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r'(?P&lt;EOL&gt;[\n])'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кінця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рядка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файлу</a:t>
            </a:r>
            <a:endParaRPr lang="en-US" sz="2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P_OTHER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r'(?P&lt;OTHER&gt;.+)'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помилкових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en-US" sz="20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Arial Black" panose="020B0A04020102020204" pitchFamily="34" charset="0"/>
            </a:endParaRPr>
          </a:p>
          <a:p>
            <a:r>
              <a:rPr lang="uk-UA" sz="2600" dirty="0"/>
              <a:t>Об’єднаємо їх у спільний шаблон аналізу конфігураційного файлу як </a:t>
            </a:r>
            <a:r>
              <a:rPr lang="uk-UA" sz="2600" dirty="0" smtClean="0"/>
              <a:t>варіанти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P_CONFIG 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'|'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P_NAME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P_EQ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P_NUM_FLOAT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P_NUM_INT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1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1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P_STRING</a:t>
            </a:r>
            <a:r>
              <a:rPr lang="en-US" sz="2100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P_WS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P_COMMENT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P_EOL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P_OTHER</a:t>
            </a:r>
            <a:r>
              <a:rPr lang="en-US" sz="21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1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конфігураційних файлів. Шаблони та глобальні </a:t>
            </a:r>
            <a:r>
              <a:rPr lang="uk-UA" dirty="0" smtClean="0"/>
              <a:t>змінні.4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Також визначимо словник допустимих пар </a:t>
            </a:r>
            <a:r>
              <a:rPr lang="uk-UA" dirty="0" err="1"/>
              <a:t>токенів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VALID_PAIRS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'EQ'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'EQ'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'NUM_INT'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'NUM_FLOAT'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'STRING'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'NUM_INT'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'EOL'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'NUM_FLOAT'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'EOL'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'STRING'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'EOL'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'EOL'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'EOL'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'OTHER'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та </a:t>
            </a:r>
            <a:r>
              <a:rPr lang="uk-UA" dirty="0"/>
              <a:t>множину </a:t>
            </a:r>
            <a:r>
              <a:rPr lang="uk-UA" dirty="0" err="1"/>
              <a:t>токенів</a:t>
            </a:r>
            <a:r>
              <a:rPr lang="uk-UA" dirty="0"/>
              <a:t>, </a:t>
            </a:r>
            <a:r>
              <a:rPr lang="uk-UA" dirty="0"/>
              <a:t>які треба </a:t>
            </a:r>
            <a:r>
              <a:rPr lang="uk-UA" dirty="0" smtClean="0"/>
              <a:t>пропустити</a:t>
            </a:r>
            <a:endParaRPr lang="en-US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 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'WS'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'COMMENT'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9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конфігураційних файлів. </a:t>
            </a:r>
            <a:r>
              <a:rPr lang="uk-UA" dirty="0" smtClean="0"/>
              <a:t>Генератор </a:t>
            </a:r>
            <a:r>
              <a:rPr lang="uk-UA" dirty="0" err="1"/>
              <a:t>токенів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Генератор </a:t>
            </a:r>
            <a:r>
              <a:rPr lang="uk-UA" dirty="0" err="1"/>
              <a:t>токенів</a:t>
            </a:r>
            <a:r>
              <a:rPr lang="uk-UA" dirty="0"/>
              <a:t> – це генератор-функція, яка за рядком, що складається з багатьох </a:t>
            </a:r>
            <a:r>
              <a:rPr lang="uk-UA" dirty="0" smtClean="0"/>
              <a:t>рядків </a:t>
            </a:r>
            <a:r>
              <a:rPr lang="uk-UA" dirty="0"/>
              <a:t>файлу, повертає послідовність </a:t>
            </a:r>
            <a:r>
              <a:rPr lang="uk-UA" dirty="0" err="1"/>
              <a:t>токенів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Генератор </a:t>
            </a:r>
            <a:r>
              <a:rPr lang="uk-UA" dirty="0" err="1"/>
              <a:t>токенів</a:t>
            </a:r>
            <a:r>
              <a:rPr lang="uk-UA" dirty="0"/>
              <a:t> використовує шаблон для виділення наступного </a:t>
            </a:r>
            <a:r>
              <a:rPr lang="uk-UA" dirty="0" err="1"/>
              <a:t>токену</a:t>
            </a:r>
            <a:r>
              <a:rPr lang="uk-UA" dirty="0"/>
              <a:t> та ігнорує пропуски а також коментарі.</a:t>
            </a:r>
            <a:endParaRPr lang="en-US" dirty="0"/>
          </a:p>
          <a:p>
            <a:r>
              <a:rPr lang="uk-UA" dirty="0"/>
              <a:t>Кожний </a:t>
            </a:r>
            <a:r>
              <a:rPr lang="uk-UA" dirty="0" err="1"/>
              <a:t>токен</a:t>
            </a:r>
            <a:r>
              <a:rPr lang="uk-UA" dirty="0"/>
              <a:t> представлений як іменований кортеж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'Token'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'value'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type</a:t>
            </a:r>
            <a:r>
              <a:rPr lang="uk-UA" dirty="0"/>
              <a:t> – тип </a:t>
            </a:r>
            <a:r>
              <a:rPr lang="uk-UA" dirty="0" err="1"/>
              <a:t>токену</a:t>
            </a:r>
            <a:r>
              <a:rPr lang="uk-UA" dirty="0"/>
              <a:t> (</a:t>
            </a:r>
            <a:r>
              <a:rPr lang="en-US" dirty="0"/>
              <a:t>‘NAME’, ‘EQ’ </a:t>
            </a:r>
            <a:r>
              <a:rPr lang="uk-UA" dirty="0"/>
              <a:t>тощо), </a:t>
            </a:r>
            <a:r>
              <a:rPr lang="uk-UA" dirty="0" err="1"/>
              <a:t>value</a:t>
            </a:r>
            <a:r>
              <a:rPr lang="uk-UA" dirty="0"/>
              <a:t> – </a:t>
            </a:r>
            <a:r>
              <a:rPr lang="uk-UA" dirty="0" err="1"/>
              <a:t>підрядок</a:t>
            </a:r>
            <a:r>
              <a:rPr lang="uk-UA" dirty="0"/>
              <a:t>, що є значенням </a:t>
            </a:r>
            <a:r>
              <a:rPr lang="uk-UA" dirty="0" err="1"/>
              <a:t>токену</a:t>
            </a:r>
            <a:r>
              <a:rPr lang="uk-UA" dirty="0"/>
              <a:t>.</a:t>
            </a:r>
            <a:endParaRPr lang="en-US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6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конфігураційних файлів. Клас </a:t>
            </a:r>
            <a:r>
              <a:rPr lang="en-US" dirty="0" err="1"/>
              <a:t>ConfigDict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Клас </a:t>
            </a:r>
            <a:r>
              <a:rPr lang="uk-UA" dirty="0" err="1"/>
              <a:t>ConfigDict</a:t>
            </a:r>
            <a:r>
              <a:rPr lang="uk-UA" dirty="0"/>
              <a:t> читає весь вміст конфігураційного файлу та використовує  генератор </a:t>
            </a:r>
            <a:r>
              <a:rPr lang="uk-UA" dirty="0" err="1"/>
              <a:t>токенів</a:t>
            </a:r>
            <a:r>
              <a:rPr lang="uk-UA" dirty="0"/>
              <a:t> для побудови словника, що складається з імен та значень, які містяться у конфігураційному файлі.</a:t>
            </a:r>
            <a:endParaRPr lang="en-US" dirty="0"/>
          </a:p>
          <a:p>
            <a:r>
              <a:rPr lang="uk-UA" dirty="0"/>
              <a:t>При створенні об’єкту даного класу може бути переданий словник значень параметрів за угодою.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словник модифікується даними з конфігураційного файлу.</a:t>
            </a:r>
            <a:endParaRPr lang="en-US" dirty="0"/>
          </a:p>
          <a:p>
            <a:r>
              <a:rPr lang="uk-UA" dirty="0"/>
              <a:t>Головний метод класу – </a:t>
            </a:r>
            <a:r>
              <a:rPr lang="uk-UA" dirty="0" err="1"/>
              <a:t>getconfig</a:t>
            </a:r>
            <a:r>
              <a:rPr lang="uk-UA" dirty="0"/>
              <a:t>, який і повертає словник.</a:t>
            </a:r>
            <a:endParaRPr lang="en-US" dirty="0"/>
          </a:p>
          <a:p>
            <a:r>
              <a:rPr lang="uk-UA" dirty="0"/>
              <a:t>Клас також містить внутрішній метод _</a:t>
            </a:r>
            <a:r>
              <a:rPr lang="uk-UA" dirty="0" err="1"/>
              <a:t>check_syntax</a:t>
            </a:r>
            <a:r>
              <a:rPr lang="en-US" dirty="0"/>
              <a:t>, </a:t>
            </a:r>
            <a:r>
              <a:rPr lang="uk-UA" dirty="0"/>
              <a:t>який здійснює перевірку синтаксичної правильності та ініціює виключення </a:t>
            </a:r>
            <a:r>
              <a:rPr lang="uk-UA" dirty="0" err="1"/>
              <a:t>SyntaxError</a:t>
            </a:r>
            <a:r>
              <a:rPr lang="uk-UA" dirty="0"/>
              <a:t>, якщо у конфігураційному файлі є синтаксична помилка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Використання конфігураційного файлу. Зображення точок та кіл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У темі «</a:t>
            </a:r>
            <a:r>
              <a:rPr lang="uk-UA" dirty="0" err="1"/>
              <a:t>Метакласи</a:t>
            </a:r>
            <a:r>
              <a:rPr lang="uk-UA" dirty="0"/>
              <a:t> та </a:t>
            </a:r>
            <a:r>
              <a:rPr lang="uk-UA" dirty="0" err="1"/>
              <a:t>метапрограмування</a:t>
            </a:r>
            <a:r>
              <a:rPr lang="uk-UA" dirty="0"/>
              <a:t>» ми розглядали приклад абстрактного класу </a:t>
            </a:r>
            <a:r>
              <a:rPr lang="en-US" dirty="0"/>
              <a:t>Drawer </a:t>
            </a:r>
            <a:r>
              <a:rPr lang="uk-UA" dirty="0"/>
              <a:t>та його нащадку </a:t>
            </a:r>
            <a:r>
              <a:rPr lang="en-US" dirty="0" err="1"/>
              <a:t>TurtleDraw</a:t>
            </a:r>
            <a:r>
              <a:rPr lang="uk-UA" dirty="0"/>
              <a:t>, який використовує графічну бібліотеку </a:t>
            </a:r>
            <a:r>
              <a:rPr lang="uk-UA" dirty="0" err="1"/>
              <a:t>turtle</a:t>
            </a:r>
            <a:r>
              <a:rPr lang="uk-UA" dirty="0"/>
              <a:t> для зображення та переміщення точок та кіл. </a:t>
            </a:r>
            <a:endParaRPr lang="uk-UA" dirty="0" smtClean="0"/>
          </a:p>
          <a:p>
            <a:r>
              <a:rPr lang="uk-UA" dirty="0" smtClean="0"/>
              <a:t>Нехай </a:t>
            </a:r>
            <a:r>
              <a:rPr lang="uk-UA" dirty="0"/>
              <a:t>нам потрібно зобразити випадковим чином задану кількість точок та кіл.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точки та кола повинні зображуватись своїми кольорами.</a:t>
            </a:r>
            <a:endParaRPr lang="en-US" dirty="0"/>
          </a:p>
          <a:p>
            <a:r>
              <a:rPr lang="uk-UA" dirty="0"/>
              <a:t>Використаємо конфігураційний файл, у якому визначимо такі параметри:</a:t>
            </a:r>
            <a:endParaRPr lang="en-US" dirty="0"/>
          </a:p>
          <a:p>
            <a:pPr lvl="1"/>
            <a:r>
              <a:rPr lang="uk-UA" dirty="0" err="1"/>
              <a:t>points_num</a:t>
            </a:r>
            <a:r>
              <a:rPr lang="uk-UA" dirty="0"/>
              <a:t> - кількість точок</a:t>
            </a:r>
            <a:endParaRPr lang="en-US" dirty="0"/>
          </a:p>
          <a:p>
            <a:pPr lvl="1"/>
            <a:r>
              <a:rPr lang="uk-UA" dirty="0" err="1"/>
              <a:t>circles_num</a:t>
            </a:r>
            <a:r>
              <a:rPr lang="uk-UA" dirty="0"/>
              <a:t> - кількість кіл</a:t>
            </a:r>
            <a:endParaRPr lang="en-US" dirty="0"/>
          </a:p>
          <a:p>
            <a:pPr lvl="1"/>
            <a:r>
              <a:rPr lang="uk-UA" dirty="0" err="1"/>
              <a:t>minxy</a:t>
            </a:r>
            <a:r>
              <a:rPr lang="uk-UA" dirty="0"/>
              <a:t> – мінімальна координата точки (центра кола) по x або y</a:t>
            </a:r>
            <a:endParaRPr lang="en-US" dirty="0"/>
          </a:p>
          <a:p>
            <a:pPr lvl="1"/>
            <a:r>
              <a:rPr lang="uk-UA" dirty="0" err="1"/>
              <a:t>maxxy</a:t>
            </a:r>
            <a:r>
              <a:rPr lang="uk-UA" dirty="0"/>
              <a:t> – максимальна координата точки (центра кола) по x або y</a:t>
            </a:r>
            <a:endParaRPr lang="en-US" dirty="0"/>
          </a:p>
          <a:p>
            <a:pPr lvl="1"/>
            <a:r>
              <a:rPr lang="uk-UA" dirty="0" err="1"/>
              <a:t>maxr</a:t>
            </a:r>
            <a:r>
              <a:rPr lang="uk-UA" dirty="0"/>
              <a:t> - максимальний радіус кола</a:t>
            </a:r>
            <a:endParaRPr lang="en-US" dirty="0"/>
          </a:p>
          <a:p>
            <a:pPr lvl="1"/>
            <a:r>
              <a:rPr lang="uk-UA" dirty="0" err="1"/>
              <a:t>color</a:t>
            </a:r>
            <a:r>
              <a:rPr lang="uk-UA" dirty="0"/>
              <a:t> - колір точок</a:t>
            </a:r>
            <a:endParaRPr lang="en-US" dirty="0"/>
          </a:p>
          <a:p>
            <a:r>
              <a:rPr lang="uk-UA" dirty="0"/>
              <a:t>Для розв’язання задачі застосуємо наш клас </a:t>
            </a:r>
            <a:r>
              <a:rPr lang="en-US" dirty="0" err="1"/>
              <a:t>ConfigDict</a:t>
            </a:r>
            <a:r>
              <a:rPr lang="en-US" dirty="0"/>
              <a:t>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створенні об’єкту класу </a:t>
            </a:r>
            <a:r>
              <a:rPr lang="en-US" dirty="0" err="1" smtClean="0"/>
              <a:t>ConfigDict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uk-UA" dirty="0"/>
              <a:t>окрім імені файлу, </a:t>
            </a:r>
            <a:r>
              <a:rPr lang="uk-UA" dirty="0" err="1"/>
              <a:t>передамо</a:t>
            </a:r>
            <a:r>
              <a:rPr lang="uk-UA" dirty="0"/>
              <a:t> словник параметрів за угодою, що містить зокрема, ще один параметр – </a:t>
            </a:r>
            <a:r>
              <a:rPr lang="en-US" dirty="0"/>
              <a:t>color2 – </a:t>
            </a:r>
            <a:r>
              <a:rPr lang="uk-UA" dirty="0"/>
              <a:t>колір кіл.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Спеціальні символи, що відповідають </a:t>
            </a:r>
            <a:r>
              <a:rPr lang="uk-UA" dirty="0"/>
              <a:t>багатьом звичайним символам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Основні спеціальні символи, що відповідають </a:t>
            </a:r>
            <a:r>
              <a:rPr lang="uk-UA" sz="2000" dirty="0"/>
              <a:t>багатьом звичайним символам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92045"/>
              </p:ext>
            </p:extLst>
          </p:nvPr>
        </p:nvGraphicFramePr>
        <p:xfrm>
          <a:off x="457200" y="2305510"/>
          <a:ext cx="8204076" cy="4208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278"/>
                <a:gridCol w="4609911"/>
                <a:gridCol w="2265887"/>
              </a:tblGrid>
              <a:tr h="237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Символ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Опис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Приклад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Рядок звичайних символів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Відповідає такому ж рядку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b="1" dirty="0">
                          <a:effectLst/>
                        </a:rPr>
                        <a:t>сон</a:t>
                      </a:r>
                      <a:r>
                        <a:rPr lang="uk-UA" sz="1500" dirty="0">
                          <a:effectLst/>
                        </a:rPr>
                        <a:t> відповідає рядку </a:t>
                      </a:r>
                      <a:r>
                        <a:rPr lang="uk-UA" sz="1500" b="1" dirty="0">
                          <a:effectLst/>
                        </a:rPr>
                        <a:t>сон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Відповідає будь-якому одному звичайному символу, окрім символу переходу на новий рядок \</a:t>
                      </a:r>
                      <a:r>
                        <a:rPr lang="en-US" sz="1500" dirty="0">
                          <a:effectLst/>
                        </a:rPr>
                        <a:t>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effectLst/>
                        </a:rPr>
                        <a:t>.он </a:t>
                      </a:r>
                      <a:r>
                        <a:rPr lang="uk-UA" sz="1500" dirty="0">
                          <a:effectLst/>
                        </a:rPr>
                        <a:t>відповідає рядкам </a:t>
                      </a:r>
                      <a:r>
                        <a:rPr lang="uk-UA" sz="1500" b="1" dirty="0">
                          <a:effectLst/>
                        </a:rPr>
                        <a:t>сон</a:t>
                      </a:r>
                      <a:r>
                        <a:rPr lang="uk-UA" sz="1500" dirty="0">
                          <a:effectLst/>
                        </a:rPr>
                        <a:t>, </a:t>
                      </a:r>
                      <a:r>
                        <a:rPr lang="uk-UA" sz="1500" b="1" dirty="0">
                          <a:effectLst/>
                        </a:rPr>
                        <a:t>тон</a:t>
                      </a:r>
                      <a:r>
                        <a:rPr lang="uk-UA" sz="1500" dirty="0">
                          <a:effectLst/>
                        </a:rPr>
                        <a:t> тощо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\</a:t>
                      </a:r>
                      <a:r>
                        <a:rPr lang="en-US" sz="1500">
                          <a:effectLst/>
                        </a:rPr>
                        <a:t>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Відповідає будь-якій цифрі від 0 до 9 (</a:t>
                      </a:r>
                      <a:r>
                        <a:rPr lang="en-US" sz="1500" dirty="0">
                          <a:effectLst/>
                        </a:rPr>
                        <a:t>\D </a:t>
                      </a:r>
                      <a:r>
                        <a:rPr lang="uk-UA" sz="1500" dirty="0">
                          <a:effectLst/>
                        </a:rPr>
                        <a:t>є запереченням </a:t>
                      </a:r>
                      <a:r>
                        <a:rPr lang="en-US" sz="1500" dirty="0">
                          <a:effectLst/>
                        </a:rPr>
                        <a:t>\d, </a:t>
                      </a:r>
                      <a:r>
                        <a:rPr lang="uk-UA" sz="1500" dirty="0">
                          <a:effectLst/>
                        </a:rPr>
                        <a:t>тобто, відповідає будь-якому символу, що не є цифрою)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b="1" dirty="0">
                          <a:effectLst/>
                        </a:rPr>
                        <a:t>\</a:t>
                      </a:r>
                      <a:r>
                        <a:rPr lang="en-US" sz="1500" b="1" dirty="0">
                          <a:effectLst/>
                        </a:rPr>
                        <a:t>d\d </a:t>
                      </a:r>
                      <a:r>
                        <a:rPr lang="uk-UA" sz="1500" dirty="0">
                          <a:effectLst/>
                        </a:rPr>
                        <a:t>відповідає </a:t>
                      </a:r>
                      <a:r>
                        <a:rPr lang="uk-UA" sz="1500" b="1" dirty="0">
                          <a:effectLst/>
                        </a:rPr>
                        <a:t>25</a:t>
                      </a:r>
                      <a:r>
                        <a:rPr lang="uk-UA" sz="1500" dirty="0">
                          <a:effectLst/>
                        </a:rPr>
                        <a:t>, </a:t>
                      </a:r>
                      <a:r>
                        <a:rPr lang="uk-UA" sz="1500" b="1" dirty="0">
                          <a:effectLst/>
                        </a:rPr>
                        <a:t>74</a:t>
                      </a:r>
                      <a:r>
                        <a:rPr lang="uk-UA" sz="1500" dirty="0">
                          <a:effectLst/>
                        </a:rPr>
                        <a:t> тощо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\</a:t>
                      </a:r>
                      <a:r>
                        <a:rPr lang="en-US" sz="1500">
                          <a:effectLst/>
                        </a:rPr>
                        <a:t>w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Відповідає будь-якому символу, що є літерою або цифрою (</a:t>
                      </a:r>
                      <a:r>
                        <a:rPr lang="en-US" sz="1500" dirty="0">
                          <a:effectLst/>
                        </a:rPr>
                        <a:t>\W </a:t>
                      </a:r>
                      <a:r>
                        <a:rPr lang="uk-UA" sz="1500" dirty="0">
                          <a:effectLst/>
                        </a:rPr>
                        <a:t>є запереченням </a:t>
                      </a:r>
                      <a:r>
                        <a:rPr lang="en-US" sz="1500" dirty="0">
                          <a:effectLst/>
                        </a:rPr>
                        <a:t>\w</a:t>
                      </a:r>
                      <a:r>
                        <a:rPr lang="uk-UA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b="1" dirty="0">
                          <a:effectLst/>
                        </a:rPr>
                        <a:t>\</a:t>
                      </a:r>
                      <a:r>
                        <a:rPr lang="en-US" sz="1500" b="1" dirty="0">
                          <a:effectLst/>
                        </a:rPr>
                        <a:t>w</a:t>
                      </a:r>
                      <a:r>
                        <a:rPr lang="ru-RU" sz="1500" b="1" dirty="0">
                          <a:effectLst/>
                        </a:rPr>
                        <a:t>он </a:t>
                      </a:r>
                      <a:r>
                        <a:rPr lang="uk-UA" sz="1500" dirty="0">
                          <a:effectLst/>
                        </a:rPr>
                        <a:t>відповідає рядкам </a:t>
                      </a:r>
                      <a:r>
                        <a:rPr lang="uk-UA" sz="1500" b="1" dirty="0">
                          <a:effectLst/>
                        </a:rPr>
                        <a:t>сон</a:t>
                      </a:r>
                      <a:r>
                        <a:rPr lang="uk-UA" sz="1500" dirty="0">
                          <a:effectLst/>
                        </a:rPr>
                        <a:t>, </a:t>
                      </a:r>
                      <a:r>
                        <a:rPr lang="uk-UA" sz="1500" b="1" dirty="0">
                          <a:effectLst/>
                        </a:rPr>
                        <a:t>тон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b="1" dirty="0">
                          <a:effectLst/>
                        </a:rPr>
                        <a:t>2</a:t>
                      </a:r>
                      <a:r>
                        <a:rPr lang="uk-UA" sz="1500" b="1" dirty="0">
                          <a:effectLst/>
                        </a:rPr>
                        <a:t>он</a:t>
                      </a:r>
                      <a:r>
                        <a:rPr lang="uk-UA" sz="1500" dirty="0">
                          <a:effectLst/>
                        </a:rPr>
                        <a:t> тощо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45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\s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Відповідає символу </a:t>
                      </a:r>
                      <a:r>
                        <a:rPr lang="ru-RU" sz="1500" dirty="0">
                          <a:effectLst/>
                        </a:rPr>
                        <a:t>пропуску</a:t>
                      </a:r>
                      <a:r>
                        <a:rPr lang="uk-UA" sz="1500" dirty="0">
                          <a:effectLst/>
                        </a:rPr>
                        <a:t>, включаючи табуляцію, але не включаючи перехід на новий рядок \</a:t>
                      </a:r>
                      <a:r>
                        <a:rPr lang="en-US" sz="1500" dirty="0">
                          <a:effectLst/>
                        </a:rPr>
                        <a:t>n</a:t>
                      </a:r>
                      <a:r>
                        <a:rPr lang="uk-UA" sz="1500" dirty="0">
                          <a:effectLst/>
                        </a:rPr>
                        <a:t> (</a:t>
                      </a:r>
                      <a:r>
                        <a:rPr lang="en-US" sz="1500" dirty="0">
                          <a:effectLst/>
                        </a:rPr>
                        <a:t>\S </a:t>
                      </a:r>
                      <a:r>
                        <a:rPr lang="uk-UA" sz="1500" dirty="0">
                          <a:effectLst/>
                        </a:rPr>
                        <a:t>є запереченням </a:t>
                      </a:r>
                      <a:r>
                        <a:rPr lang="en-US" sz="1500" dirty="0">
                          <a:effectLst/>
                        </a:rPr>
                        <a:t>\s</a:t>
                      </a:r>
                      <a:r>
                        <a:rPr lang="uk-UA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500" b="1" dirty="0">
                          <a:effectLst/>
                        </a:rPr>
                        <a:t>А</a:t>
                      </a:r>
                      <a:r>
                        <a:rPr lang="en-US" sz="1500" b="1" dirty="0">
                          <a:effectLst/>
                        </a:rPr>
                        <a:t>\s1 </a:t>
                      </a:r>
                      <a:r>
                        <a:rPr lang="uk-UA" sz="1500" dirty="0">
                          <a:effectLst/>
                        </a:rPr>
                        <a:t>відповідає </a:t>
                      </a:r>
                      <a:r>
                        <a:rPr lang="ru-RU" sz="1500" dirty="0">
                          <a:effectLst/>
                        </a:rPr>
                        <a:t>рядку </a:t>
                      </a:r>
                      <a:r>
                        <a:rPr lang="uk-UA" sz="1500" b="1" dirty="0">
                          <a:effectLst/>
                        </a:rPr>
                        <a:t>А 1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Зауваження щодо використання регулярних виразів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Регулярні вирази є потужним засобом аналізу та обробки текстів. </a:t>
            </a:r>
            <a:endParaRPr lang="uk-UA" dirty="0" smtClean="0"/>
          </a:p>
          <a:p>
            <a:r>
              <a:rPr lang="uk-UA" dirty="0" smtClean="0"/>
              <a:t>Але</a:t>
            </a:r>
            <a:r>
              <a:rPr lang="uk-UA" dirty="0"/>
              <a:t>, як будь-яка потужна зброя, вони є також небезпечними. </a:t>
            </a:r>
            <a:endParaRPr lang="uk-UA" dirty="0" smtClean="0"/>
          </a:p>
          <a:p>
            <a:r>
              <a:rPr lang="uk-UA" dirty="0" smtClean="0"/>
              <a:t>Небезпека </a:t>
            </a:r>
            <a:r>
              <a:rPr lang="uk-UA" dirty="0"/>
              <a:t>використання регулярних виразів полягає у тому, що для нетривіального шаблону важко передбачити роботу компілятора регулярних виразів для всіх можливих рядків. </a:t>
            </a:r>
            <a:endParaRPr lang="en-US" dirty="0"/>
          </a:p>
          <a:p>
            <a:r>
              <a:rPr lang="uk-UA" dirty="0"/>
              <a:t>Щоб зменшити ймовірність помилок треба перевіряти роботу з регулярним виразом на багатьох різних прикладах рядків, застосовувати виведення проміжних результатів (</a:t>
            </a:r>
            <a:r>
              <a:rPr lang="uk-UA" dirty="0" err="1"/>
              <a:t>підрядків</a:t>
            </a:r>
            <a:r>
              <a:rPr lang="uk-UA" dirty="0"/>
              <a:t>, що відповідають шаблону), аналізувати позиції виділених </a:t>
            </a:r>
            <a:r>
              <a:rPr lang="uk-UA" dirty="0" err="1"/>
              <a:t>підрядків</a:t>
            </a:r>
            <a:r>
              <a:rPr lang="uk-UA" dirty="0"/>
              <a:t>, коментувати складні шаблони. </a:t>
            </a:r>
            <a:endParaRPr lang="uk-UA" dirty="0" smtClean="0"/>
          </a:p>
          <a:p>
            <a:r>
              <a:rPr lang="uk-UA" dirty="0" smtClean="0"/>
              <a:t>Слідування </a:t>
            </a:r>
            <a:r>
              <a:rPr lang="uk-UA" dirty="0"/>
              <a:t>цим нескладним правилам допоможе великою мірою уникнути ризиків застосування регулярних виразів. </a:t>
            </a:r>
            <a:endParaRPr lang="uk-UA" dirty="0" smtClean="0"/>
          </a:p>
          <a:p>
            <a:r>
              <a:rPr lang="uk-UA" dirty="0" smtClean="0"/>
              <a:t>А </a:t>
            </a:r>
            <a:r>
              <a:rPr lang="uk-UA" dirty="0"/>
              <a:t>переваги їх застосування, звичайно, залишаться.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uk-UA" sz="2400" dirty="0"/>
              <a:t>Шаблони регулярних виразів.</a:t>
            </a:r>
            <a:endParaRPr lang="en-US" sz="2400" dirty="0"/>
          </a:p>
          <a:p>
            <a:pPr marL="617220" lvl="1" indent="-342900">
              <a:buFont typeface="+mj-lt"/>
              <a:buAutoNum type="arabicPeriod"/>
            </a:pPr>
            <a:r>
              <a:rPr lang="uk-UA" sz="2400" dirty="0"/>
              <a:t>Спеціальні символи</a:t>
            </a:r>
            <a:endParaRPr lang="en-US" sz="2400" dirty="0"/>
          </a:p>
          <a:p>
            <a:pPr marL="617220" lvl="1" indent="-342900">
              <a:buFont typeface="+mj-lt"/>
              <a:buAutoNum type="arabicPeriod"/>
            </a:pPr>
            <a:r>
              <a:rPr lang="uk-UA" sz="2400" dirty="0"/>
              <a:t>Визначення множин символів. Вибір варіантів</a:t>
            </a:r>
            <a:endParaRPr lang="en-US" sz="2400" dirty="0"/>
          </a:p>
          <a:p>
            <a:pPr marL="617220" lvl="1" indent="-342900">
              <a:buFont typeface="+mj-lt"/>
              <a:buAutoNum type="arabicPeriod"/>
            </a:pPr>
            <a:r>
              <a:rPr lang="uk-UA" sz="2400" dirty="0"/>
              <a:t>Компіляція регулярних виразів</a:t>
            </a:r>
            <a:endParaRPr lang="en-US" sz="2400" dirty="0"/>
          </a:p>
          <a:p>
            <a:pPr marL="617220" lvl="1" indent="-342900">
              <a:buFont typeface="+mj-lt"/>
              <a:buAutoNum type="arabicPeriod"/>
            </a:pPr>
            <a:r>
              <a:rPr lang="uk-UA" sz="2400" dirty="0"/>
              <a:t>Функції модуля </a:t>
            </a:r>
            <a:r>
              <a:rPr lang="en-US" sz="2400" dirty="0"/>
              <a:t>re </a:t>
            </a:r>
            <a:r>
              <a:rPr lang="uk-UA" sz="2400" dirty="0"/>
              <a:t>та методи класу </a:t>
            </a:r>
            <a:r>
              <a:rPr lang="en-US" sz="2400" dirty="0"/>
              <a:t>regex</a:t>
            </a:r>
          </a:p>
          <a:p>
            <a:pPr marL="617220" lvl="1" indent="-342900">
              <a:buFont typeface="+mj-lt"/>
              <a:buAutoNum type="arabicPeriod"/>
            </a:pPr>
            <a:r>
              <a:rPr lang="uk-UA" sz="2400" dirty="0"/>
              <a:t>Клас </a:t>
            </a:r>
            <a:r>
              <a:rPr lang="en-US" sz="2400" dirty="0"/>
              <a:t>match</a:t>
            </a:r>
          </a:p>
          <a:p>
            <a:pPr marL="617220" lvl="1" indent="-342900">
              <a:buFont typeface="+mj-lt"/>
              <a:buAutoNum type="arabicPeriod"/>
            </a:pPr>
            <a:r>
              <a:rPr lang="uk-UA" sz="2400" dirty="0"/>
              <a:t>Групування. Підгрупи</a:t>
            </a:r>
            <a:endParaRPr lang="en-US" sz="2400" dirty="0"/>
          </a:p>
          <a:p>
            <a:pPr marL="617220" lvl="1" indent="-342900">
              <a:buFont typeface="+mj-lt"/>
              <a:buAutoNum type="arabicPeriod"/>
            </a:pPr>
            <a:r>
              <a:rPr lang="uk-UA" sz="2400" dirty="0"/>
              <a:t>Іменовані підгрупи</a:t>
            </a:r>
            <a:endParaRPr lang="en-US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Wesley</a:t>
            </a:r>
            <a:r>
              <a:rPr lang="uk-UA" dirty="0"/>
              <a:t> J. </a:t>
            </a:r>
            <a:r>
              <a:rPr lang="uk-UA" dirty="0" err="1"/>
              <a:t>Chun</a:t>
            </a:r>
            <a:r>
              <a:rPr lang="uk-UA" dirty="0"/>
              <a:t> - </a:t>
            </a:r>
            <a:r>
              <a:rPr lang="uk-UA" dirty="0" err="1"/>
              <a:t>Core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 smtClean="0"/>
              <a:t>Programming</a:t>
            </a:r>
            <a:r>
              <a:rPr lang="en-US" dirty="0" smtClean="0"/>
              <a:t> - 2001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Beazley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Cookbook</a:t>
            </a:r>
            <a:r>
              <a:rPr lang="uk-UA" dirty="0"/>
              <a:t>, 3rd </a:t>
            </a:r>
            <a:r>
              <a:rPr lang="uk-UA" dirty="0" err="1"/>
              <a:t>edition</a:t>
            </a:r>
            <a:r>
              <a:rPr lang="uk-UA" dirty="0"/>
              <a:t> – 2013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Pilgrim</a:t>
            </a:r>
            <a:r>
              <a:rPr lang="uk-UA" dirty="0"/>
              <a:t>. - </a:t>
            </a:r>
            <a:r>
              <a:rPr lang="uk-UA" dirty="0" err="1"/>
              <a:t>Dive</a:t>
            </a:r>
            <a:r>
              <a:rPr lang="uk-UA" dirty="0"/>
              <a:t> </a:t>
            </a:r>
            <a:r>
              <a:rPr lang="uk-UA" dirty="0" err="1"/>
              <a:t>into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</a:t>
            </a:r>
            <a:r>
              <a:rPr lang="uk-UA" dirty="0" err="1"/>
              <a:t>Version</a:t>
            </a:r>
            <a:r>
              <a:rPr lang="uk-UA" dirty="0"/>
              <a:t> </a:t>
            </a:r>
            <a:r>
              <a:rPr lang="uk-UA" dirty="0" smtClean="0"/>
              <a:t>5.4</a:t>
            </a:r>
            <a:r>
              <a:rPr lang="en-US" dirty="0" smtClean="0"/>
              <a:t> - 2004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Lutz</a:t>
            </a:r>
            <a:r>
              <a:rPr lang="uk-UA" dirty="0"/>
              <a:t> -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 - 2011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Felix</a:t>
            </a:r>
            <a:r>
              <a:rPr lang="uk-UA" dirty="0"/>
              <a:t> </a:t>
            </a:r>
            <a:r>
              <a:rPr lang="uk-UA" dirty="0" err="1"/>
              <a:t>Lopez</a:t>
            </a:r>
            <a:r>
              <a:rPr lang="uk-UA" dirty="0"/>
              <a:t>, </a:t>
            </a:r>
            <a:r>
              <a:rPr lang="uk-UA" dirty="0" err="1"/>
              <a:t>Victor</a:t>
            </a:r>
            <a:r>
              <a:rPr lang="uk-UA" dirty="0"/>
              <a:t> </a:t>
            </a:r>
            <a:r>
              <a:rPr lang="uk-UA" dirty="0" err="1"/>
              <a:t>Romero</a:t>
            </a:r>
            <a:r>
              <a:rPr lang="uk-UA" dirty="0"/>
              <a:t> - </a:t>
            </a:r>
            <a:r>
              <a:rPr lang="uk-UA" dirty="0" err="1"/>
              <a:t>Mastering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Regular</a:t>
            </a:r>
            <a:r>
              <a:rPr lang="uk-UA" dirty="0"/>
              <a:t> </a:t>
            </a:r>
            <a:r>
              <a:rPr lang="uk-UA" dirty="0" err="1"/>
              <a:t>Expressions</a:t>
            </a:r>
            <a:r>
              <a:rPr lang="uk-UA" dirty="0"/>
              <a:t> – 2014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Прохоренок</a:t>
            </a:r>
            <a:r>
              <a:rPr lang="uk-UA" dirty="0"/>
              <a:t> Н.А. - </a:t>
            </a:r>
            <a:r>
              <a:rPr lang="uk-UA" dirty="0" err="1"/>
              <a:t>Python</a:t>
            </a:r>
            <a:r>
              <a:rPr lang="uk-UA" dirty="0"/>
              <a:t> 3 и </a:t>
            </a:r>
            <a:r>
              <a:rPr lang="uk-UA" dirty="0" err="1"/>
              <a:t>PyQt</a:t>
            </a:r>
            <a:r>
              <a:rPr lang="uk-UA" dirty="0"/>
              <a:t>. </a:t>
            </a:r>
            <a:r>
              <a:rPr lang="uk-UA" dirty="0" err="1"/>
              <a:t>Разработка</a:t>
            </a:r>
            <a:r>
              <a:rPr lang="uk-UA" dirty="0"/>
              <a:t> приложений – 2012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Hellmann</a:t>
            </a:r>
            <a:r>
              <a:rPr lang="uk-UA" dirty="0"/>
              <a:t> D. -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Standard </a:t>
            </a:r>
            <a:r>
              <a:rPr lang="uk-UA" dirty="0" err="1"/>
              <a:t>Library</a:t>
            </a:r>
            <a:r>
              <a:rPr lang="uk-UA" dirty="0"/>
              <a:t> </a:t>
            </a:r>
            <a:r>
              <a:rPr lang="uk-UA" dirty="0" err="1"/>
              <a:t>by</a:t>
            </a:r>
            <a:r>
              <a:rPr lang="uk-UA" dirty="0"/>
              <a:t> </a:t>
            </a:r>
            <a:r>
              <a:rPr lang="uk-UA" dirty="0" err="1"/>
              <a:t>Example</a:t>
            </a:r>
            <a:r>
              <a:rPr lang="uk-UA" dirty="0"/>
              <a:t> – 2011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2"/>
              </a:rPr>
              <a:t>http://www.python-course.eu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Спеціальні символи, що відповідають місцю застосування шаблону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Спеціальні символи, що відповідають місцю застосування шаблону не відповідають кожному символу рядка, але позначають, звідки треба починати або закінчувати порівняння </a:t>
            </a:r>
            <a:r>
              <a:rPr lang="uk-UA" sz="2000" dirty="0" err="1"/>
              <a:t>радка</a:t>
            </a:r>
            <a:r>
              <a:rPr lang="uk-UA" sz="2000" dirty="0"/>
              <a:t> та шаблону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89646"/>
              </p:ext>
            </p:extLst>
          </p:nvPr>
        </p:nvGraphicFramePr>
        <p:xfrm>
          <a:off x="683568" y="3068960"/>
          <a:ext cx="7848872" cy="3004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/>
                <a:gridCol w="3744416"/>
                <a:gridCol w="3312368"/>
              </a:tblGrid>
              <a:tr h="2928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Сим</a:t>
                      </a:r>
                      <a:r>
                        <a:rPr lang="en-US" sz="1600" dirty="0" smtClean="0">
                          <a:effectLst/>
                        </a:rPr>
                        <a:t>-</a:t>
                      </a:r>
                      <a:r>
                        <a:rPr lang="uk-UA" sz="1600" dirty="0" smtClean="0">
                          <a:effectLst/>
                        </a:rPr>
                        <a:t>вол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Приклад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8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^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Відповідає </a:t>
                      </a:r>
                      <a:r>
                        <a:rPr lang="ru-RU" sz="1600" dirty="0">
                          <a:effectLst/>
                        </a:rPr>
                        <a:t>початку рядка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^</a:t>
                      </a:r>
                      <a:r>
                        <a:rPr lang="uk-UA" sz="1600" b="1" dirty="0">
                          <a:effectLst/>
                        </a:rPr>
                        <a:t>с</a:t>
                      </a:r>
                      <a:r>
                        <a:rPr lang="ru-RU" sz="1600" b="1" dirty="0">
                          <a:effectLst/>
                        </a:rPr>
                        <a:t>он </a:t>
                      </a:r>
                      <a:r>
                        <a:rPr lang="uk-UA" sz="1600" dirty="0">
                          <a:effectLst/>
                        </a:rPr>
                        <a:t>відповідає рядкам </a:t>
                      </a:r>
                      <a:r>
                        <a:rPr lang="uk-UA" sz="1600" b="1" dirty="0">
                          <a:effectLst/>
                        </a:rPr>
                        <a:t>сон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 err="1">
                          <a:effectLst/>
                        </a:rPr>
                        <a:t>сонг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сонм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сон у літню ніч </a:t>
                      </a:r>
                      <a:r>
                        <a:rPr lang="uk-UA" sz="1600" dirty="0">
                          <a:effectLst/>
                        </a:rPr>
                        <a:t>тощо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Відповідає закінченню рядка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</a:rPr>
                        <a:t>с</a:t>
                      </a:r>
                      <a:r>
                        <a:rPr lang="ru-RU" sz="1600" b="1" dirty="0">
                          <a:effectLst/>
                        </a:rPr>
                        <a:t>он</a:t>
                      </a:r>
                      <a:r>
                        <a:rPr lang="en-US" sz="1600" b="1" dirty="0">
                          <a:effectLst/>
                        </a:rPr>
                        <a:t>$ </a:t>
                      </a:r>
                      <a:r>
                        <a:rPr lang="uk-UA" sz="1600" dirty="0">
                          <a:effectLst/>
                        </a:rPr>
                        <a:t>відповідає рядкам </a:t>
                      </a:r>
                      <a:r>
                        <a:rPr lang="uk-UA" sz="1600" b="1" dirty="0">
                          <a:effectLst/>
                        </a:rPr>
                        <a:t>сон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фасон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клаксон</a:t>
                      </a:r>
                      <a:r>
                        <a:rPr lang="uk-UA" sz="1600" dirty="0">
                          <a:effectLst/>
                        </a:rPr>
                        <a:t> тощо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8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</a:t>
                      </a: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Відповідає границі слова, тобто, початку або завершенню слова (</a:t>
                      </a:r>
                      <a:r>
                        <a:rPr lang="en-US" sz="1600" dirty="0">
                          <a:effectLst/>
                        </a:rPr>
                        <a:t>\B </a:t>
                      </a:r>
                      <a:r>
                        <a:rPr lang="uk-UA" sz="1600" dirty="0">
                          <a:effectLst/>
                        </a:rPr>
                        <a:t>є запереченням </a:t>
                      </a:r>
                      <a:r>
                        <a:rPr lang="en-US" sz="1600" dirty="0">
                          <a:effectLst/>
                        </a:rPr>
                        <a:t>\b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\b</a:t>
                      </a:r>
                      <a:r>
                        <a:rPr lang="uk-UA" sz="1600" b="1" dirty="0">
                          <a:effectLst/>
                        </a:rPr>
                        <a:t>с</a:t>
                      </a:r>
                      <a:r>
                        <a:rPr lang="ru-RU" sz="1600" b="1" dirty="0">
                          <a:effectLst/>
                        </a:rPr>
                        <a:t>он</a:t>
                      </a:r>
                      <a:r>
                        <a:rPr lang="en-US" sz="1600" b="1" dirty="0">
                          <a:effectLst/>
                        </a:rPr>
                        <a:t>\b </a:t>
                      </a:r>
                      <a:r>
                        <a:rPr lang="uk-UA" sz="1600" dirty="0">
                          <a:effectLst/>
                        </a:rPr>
                        <a:t>відповідає рядкам </a:t>
                      </a:r>
                      <a:r>
                        <a:rPr lang="uk-UA" sz="1600" b="1" dirty="0">
                          <a:effectLst/>
                        </a:rPr>
                        <a:t>сон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сон у літню ніч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дивний сон </a:t>
                      </a:r>
                      <a:r>
                        <a:rPr lang="uk-UA" sz="1600" dirty="0">
                          <a:effectLst/>
                        </a:rPr>
                        <a:t>тощо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Спеціальні символи, що задають кількість повторень шаблону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Ці спеціальні символи задають кількість повторень шаблону, що йде перед символом. Також кількість повторень може бути задана натуральними числами у фігурних дужках </a:t>
            </a:r>
            <a:r>
              <a:rPr lang="en-US" sz="2000" dirty="0"/>
              <a:t>{ </a:t>
            </a:r>
            <a:r>
              <a:rPr lang="en-US" sz="2000" dirty="0" smtClean="0"/>
              <a:t>}.</a:t>
            </a:r>
          </a:p>
          <a:p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76508"/>
              </p:ext>
            </p:extLst>
          </p:nvPr>
        </p:nvGraphicFramePr>
        <p:xfrm>
          <a:off x="755576" y="2708920"/>
          <a:ext cx="7931224" cy="3364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740"/>
                <a:gridCol w="3670190"/>
                <a:gridCol w="2644294"/>
              </a:tblGrid>
              <a:tr h="552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Символ або позначення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Опис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Приклад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Нуль або більше повторень шаблону, що йде перед символом </a:t>
                      </a:r>
                      <a:r>
                        <a:rPr 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</a:rPr>
                        <a:t>А\</a:t>
                      </a:r>
                      <a:r>
                        <a:rPr lang="en-US" sz="1600" b="1" dirty="0">
                          <a:effectLst/>
                        </a:rPr>
                        <a:t>d* </a:t>
                      </a:r>
                      <a:r>
                        <a:rPr lang="uk-UA" sz="1600" dirty="0">
                          <a:effectLst/>
                        </a:rPr>
                        <a:t>відповідає рядкам </a:t>
                      </a:r>
                      <a:r>
                        <a:rPr lang="uk-UA" sz="1600" b="1" dirty="0">
                          <a:effectLst/>
                        </a:rPr>
                        <a:t>А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А2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А5897</a:t>
                      </a:r>
                      <a:r>
                        <a:rPr lang="uk-UA" sz="1600" dirty="0">
                          <a:effectLst/>
                        </a:rPr>
                        <a:t> тощо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Одне або більше повторень шаблону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</a:rPr>
                        <a:t>А\</a:t>
                      </a:r>
                      <a:r>
                        <a:rPr lang="en-US" sz="1600" b="1" dirty="0">
                          <a:effectLst/>
                        </a:rPr>
                        <a:t>d</a:t>
                      </a:r>
                      <a:r>
                        <a:rPr lang="uk-UA" sz="1600" b="1" dirty="0">
                          <a:effectLst/>
                        </a:rPr>
                        <a:t>+</a:t>
                      </a:r>
                      <a:r>
                        <a:rPr lang="uk-UA" sz="1600" dirty="0">
                          <a:effectLst/>
                        </a:rPr>
                        <a:t> відповідає рядкам </a:t>
                      </a:r>
                      <a:r>
                        <a:rPr lang="uk-UA" sz="1600" b="1" dirty="0">
                          <a:effectLst/>
                        </a:rPr>
                        <a:t>А2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А5897</a:t>
                      </a:r>
                      <a:r>
                        <a:rPr lang="uk-UA" sz="1600" dirty="0">
                          <a:effectLst/>
                        </a:rPr>
                        <a:t> тощо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?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Нуль або одне повторення шаблону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</a:rPr>
                        <a:t>А\</a:t>
                      </a:r>
                      <a:r>
                        <a:rPr lang="en-US" sz="1600" b="1" dirty="0">
                          <a:effectLst/>
                        </a:rPr>
                        <a:t>d</a:t>
                      </a:r>
                      <a:r>
                        <a:rPr lang="ru-RU" sz="1600" b="1" dirty="0">
                          <a:effectLst/>
                        </a:rPr>
                        <a:t>?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відповідає рядкам </a:t>
                      </a:r>
                      <a:r>
                        <a:rPr lang="uk-UA" sz="1600" b="1" dirty="0">
                          <a:effectLst/>
                        </a:rPr>
                        <a:t>А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А2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А5</a:t>
                      </a:r>
                      <a:r>
                        <a:rPr lang="uk-UA" sz="1600" dirty="0">
                          <a:effectLst/>
                        </a:rPr>
                        <a:t> тощо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{N}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uk-UA" sz="1600">
                          <a:effectLst/>
                        </a:rPr>
                        <a:t>повторень шаблону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uk-UA" sz="1600">
                          <a:effectLst/>
                        </a:rPr>
                        <a:t>де </a:t>
                      </a: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uk-UA" sz="1600">
                          <a:effectLst/>
                        </a:rPr>
                        <a:t>– натуральне число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</a:rPr>
                        <a:t>А\</a:t>
                      </a:r>
                      <a:r>
                        <a:rPr lang="en-US" sz="1600" b="1" dirty="0">
                          <a:effectLst/>
                        </a:rPr>
                        <a:t>d{2} </a:t>
                      </a:r>
                      <a:r>
                        <a:rPr lang="uk-UA" sz="1600" dirty="0">
                          <a:effectLst/>
                        </a:rPr>
                        <a:t>відповідає рядкам </a:t>
                      </a:r>
                      <a:r>
                        <a:rPr lang="uk-UA" sz="1600" b="1" dirty="0">
                          <a:effectLst/>
                        </a:rPr>
                        <a:t>А2</a:t>
                      </a:r>
                      <a:r>
                        <a:rPr lang="en-US" sz="1600" b="1" dirty="0">
                          <a:effectLst/>
                        </a:rPr>
                        <a:t>5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А58</a:t>
                      </a:r>
                      <a:r>
                        <a:rPr lang="uk-UA" sz="1600" dirty="0">
                          <a:effectLst/>
                        </a:rPr>
                        <a:t> тощо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{N,M}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Від </a:t>
                      </a: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uk-UA" sz="1600">
                          <a:effectLst/>
                        </a:rPr>
                        <a:t>до </a:t>
                      </a:r>
                      <a:r>
                        <a:rPr lang="en-US" sz="1600">
                          <a:effectLst/>
                        </a:rPr>
                        <a:t>M</a:t>
                      </a:r>
                      <a:r>
                        <a:rPr lang="uk-UA" sz="1600">
                          <a:effectLst/>
                        </a:rPr>
                        <a:t> повторень шаблону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uk-UA" sz="1600">
                          <a:effectLst/>
                        </a:rPr>
                        <a:t>де 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uk-UA" sz="1600">
                          <a:effectLst/>
                        </a:rPr>
                        <a:t>, </a:t>
                      </a:r>
                      <a:r>
                        <a:rPr lang="en-US" sz="1600">
                          <a:effectLst/>
                        </a:rPr>
                        <a:t>M </a:t>
                      </a:r>
                      <a:r>
                        <a:rPr lang="uk-UA" sz="1600">
                          <a:effectLst/>
                        </a:rPr>
                        <a:t>– натуральні числа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</a:rPr>
                        <a:t>А\</a:t>
                      </a:r>
                      <a:r>
                        <a:rPr lang="en-US" sz="1600" b="1" dirty="0">
                          <a:effectLst/>
                        </a:rPr>
                        <a:t>d{3,4} </a:t>
                      </a:r>
                      <a:r>
                        <a:rPr lang="uk-UA" sz="1600" dirty="0">
                          <a:effectLst/>
                        </a:rPr>
                        <a:t>відповідає рядкам </a:t>
                      </a:r>
                      <a:r>
                        <a:rPr lang="uk-UA" sz="1600" b="1" dirty="0">
                          <a:effectLst/>
                        </a:rPr>
                        <a:t>А72</a:t>
                      </a:r>
                      <a:r>
                        <a:rPr lang="en-US" sz="1600" b="1" dirty="0">
                          <a:effectLst/>
                        </a:rPr>
                        <a:t>5</a:t>
                      </a:r>
                      <a:r>
                        <a:rPr lang="uk-UA" sz="1600" dirty="0">
                          <a:effectLst/>
                        </a:rPr>
                        <a:t>, </a:t>
                      </a:r>
                      <a:r>
                        <a:rPr lang="uk-UA" sz="1600" b="1" dirty="0">
                          <a:effectLst/>
                        </a:rPr>
                        <a:t>А5897</a:t>
                      </a:r>
                      <a:r>
                        <a:rPr lang="uk-UA" sz="1600" dirty="0">
                          <a:effectLst/>
                        </a:rPr>
                        <a:t> тощо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1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«Жадібність» символів повторення та її обмеження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Символи повторення *, +, ? є «жадібними» у тому розумінні, що вони намагаються захопити відповідний </a:t>
            </a:r>
            <a:r>
              <a:rPr lang="uk-UA" dirty="0" err="1"/>
              <a:t>підрядок</a:t>
            </a:r>
            <a:r>
              <a:rPr lang="uk-UA" dirty="0"/>
              <a:t> найбільшої можливої довжини.</a:t>
            </a:r>
            <a:endParaRPr lang="en-US" dirty="0"/>
          </a:p>
          <a:p>
            <a:r>
              <a:rPr lang="uk-UA" dirty="0"/>
              <a:t>Наприклад шаблон </a:t>
            </a:r>
            <a:r>
              <a:rPr lang="en-US" b="1" dirty="0"/>
              <a:t>a\w*b</a:t>
            </a:r>
            <a:r>
              <a:rPr lang="en-US" dirty="0"/>
              <a:t> </a:t>
            </a:r>
            <a:r>
              <a:rPr lang="uk-UA" dirty="0"/>
              <a:t>при застосуванні до рядка </a:t>
            </a:r>
            <a:r>
              <a:rPr lang="en-US" b="1" dirty="0" err="1"/>
              <a:t>ababab</a:t>
            </a:r>
            <a:r>
              <a:rPr lang="en-US" dirty="0"/>
              <a:t> </a:t>
            </a:r>
            <a:r>
              <a:rPr lang="uk-UA" dirty="0"/>
              <a:t>відповідає тільки всьому рядку.</a:t>
            </a:r>
            <a:endParaRPr lang="en-US" dirty="0"/>
          </a:p>
          <a:p>
            <a:r>
              <a:rPr lang="uk-UA" dirty="0"/>
              <a:t>Така поведінка часто є небажаною.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того, щоб шаблон «захоплював» якнайменше символів рядка, треба після символу повторення ставити знак питання *?, +?, ??.</a:t>
            </a:r>
            <a:endParaRPr lang="en-US" dirty="0"/>
          </a:p>
          <a:p>
            <a:r>
              <a:rPr lang="uk-UA" dirty="0"/>
              <a:t>Тоді шаблон </a:t>
            </a:r>
            <a:r>
              <a:rPr lang="en-US" b="1" dirty="0"/>
              <a:t>a\w*</a:t>
            </a:r>
            <a:r>
              <a:rPr lang="uk-UA" b="1" dirty="0"/>
              <a:t>?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uk-UA" dirty="0"/>
              <a:t>при застосуванні до рядка </a:t>
            </a:r>
            <a:r>
              <a:rPr lang="en-US" b="1" dirty="0" err="1"/>
              <a:t>ababab</a:t>
            </a:r>
            <a:r>
              <a:rPr lang="en-US" dirty="0"/>
              <a:t> </a:t>
            </a:r>
            <a:r>
              <a:rPr lang="uk-UA" dirty="0"/>
              <a:t>відповідає трьом </a:t>
            </a:r>
            <a:r>
              <a:rPr lang="uk-UA" dirty="0" err="1"/>
              <a:t>підрядкам</a:t>
            </a:r>
            <a:r>
              <a:rPr lang="uk-UA" dirty="0"/>
              <a:t> </a:t>
            </a:r>
            <a:r>
              <a:rPr lang="en-US" b="1" dirty="0"/>
              <a:t>ab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8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Завдання множин символів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Для завдання множини символів у певній позиції шаблону, використовують квадратні дужки </a:t>
            </a:r>
            <a:r>
              <a:rPr lang="en-US" dirty="0"/>
              <a:t>[ ]. </a:t>
            </a:r>
            <a:endParaRPr lang="ru-RU" dirty="0" smtClean="0"/>
          </a:p>
          <a:p>
            <a:r>
              <a:rPr lang="uk-UA" dirty="0" smtClean="0"/>
              <a:t>У </a:t>
            </a:r>
            <a:r>
              <a:rPr lang="uk-UA" dirty="0"/>
              <a:t>дужках просто перераховують символи, що відповідають шаблону у даній позиції, або задають діапазон символів між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uk-UA" dirty="0"/>
              <a:t>, вказуючи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-c</a:t>
            </a:r>
            <a:r>
              <a:rPr lang="en-US" baseline="-25000" dirty="0"/>
              <a:t>2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Інколи </a:t>
            </a:r>
            <a:r>
              <a:rPr lang="uk-UA" dirty="0"/>
              <a:t>кажуть, що квадратні дужки задають класи символів, хоча ці класи не мають відношення до об’єктно-орієнтованого програмування.</a:t>
            </a:r>
            <a:endParaRPr lang="en-US" dirty="0"/>
          </a:p>
          <a:p>
            <a:r>
              <a:rPr lang="uk-UA" dirty="0"/>
              <a:t>Наприклад,</a:t>
            </a:r>
            <a:r>
              <a:rPr lang="en-US" dirty="0"/>
              <a:t> [</a:t>
            </a:r>
            <a:r>
              <a:rPr lang="en-US" dirty="0" err="1"/>
              <a:t>aeiou</a:t>
            </a:r>
            <a:r>
              <a:rPr lang="en-US" dirty="0"/>
              <a:t>] </a:t>
            </a:r>
            <a:r>
              <a:rPr lang="uk-UA" dirty="0"/>
              <a:t>відповідає довільній англійській голосній літері, а шаблон </a:t>
            </a:r>
            <a:r>
              <a:rPr lang="en-US" b="1" dirty="0"/>
              <a:t>c[</a:t>
            </a:r>
            <a:r>
              <a:rPr lang="en-US" b="1" dirty="0" err="1"/>
              <a:t>aeiou</a:t>
            </a:r>
            <a:r>
              <a:rPr lang="en-US" b="1" dirty="0"/>
              <a:t>]t</a:t>
            </a:r>
            <a:r>
              <a:rPr lang="en-US" dirty="0"/>
              <a:t> </a:t>
            </a:r>
            <a:r>
              <a:rPr lang="uk-UA" dirty="0"/>
              <a:t>відповідає рядкам </a:t>
            </a:r>
            <a:r>
              <a:rPr lang="en-US" b="1" dirty="0"/>
              <a:t>cat</a:t>
            </a:r>
            <a:r>
              <a:rPr lang="en-US" dirty="0"/>
              <a:t>, </a:t>
            </a:r>
            <a:r>
              <a:rPr lang="en-US" b="1" dirty="0"/>
              <a:t>cut</a:t>
            </a:r>
            <a:r>
              <a:rPr lang="en-US" dirty="0"/>
              <a:t> </a:t>
            </a:r>
            <a:r>
              <a:rPr lang="uk-UA" dirty="0"/>
              <a:t>тощо. </a:t>
            </a:r>
            <a:endParaRPr lang="uk-UA" dirty="0" smtClean="0"/>
          </a:p>
          <a:p>
            <a:r>
              <a:rPr lang="uk-UA" dirty="0" smtClean="0"/>
              <a:t>Так </a:t>
            </a:r>
            <a:r>
              <a:rPr lang="uk-UA" dirty="0"/>
              <a:t>само, </a:t>
            </a:r>
            <a:r>
              <a:rPr lang="en-US" dirty="0"/>
              <a:t>[0-9] </a:t>
            </a:r>
            <a:r>
              <a:rPr lang="uk-UA" dirty="0"/>
              <a:t>відповідає довільній цифрі, а шаблон </a:t>
            </a:r>
            <a:r>
              <a:rPr lang="en-US" b="1" dirty="0"/>
              <a:t>B[0-9]B</a:t>
            </a:r>
            <a:r>
              <a:rPr lang="en-US" dirty="0"/>
              <a:t> </a:t>
            </a:r>
            <a:r>
              <a:rPr lang="uk-UA" dirty="0"/>
              <a:t>відповідає рядкам </a:t>
            </a:r>
            <a:r>
              <a:rPr lang="en-US" b="1" dirty="0"/>
              <a:t>B1B</a:t>
            </a:r>
            <a:r>
              <a:rPr lang="en-US" dirty="0"/>
              <a:t>, </a:t>
            </a:r>
            <a:r>
              <a:rPr lang="en-US" b="1" dirty="0"/>
              <a:t>B2B</a:t>
            </a:r>
            <a:r>
              <a:rPr lang="en-US" dirty="0"/>
              <a:t> </a:t>
            </a:r>
            <a:r>
              <a:rPr lang="uk-UA" dirty="0"/>
              <a:t>тощо.</a:t>
            </a:r>
            <a:endParaRPr lang="en-US" dirty="0"/>
          </a:p>
          <a:p>
            <a:r>
              <a:rPr lang="uk-UA" dirty="0"/>
              <a:t>Для того, щоб визначити заперечення наявності певної множини символів у даній позиції, у квадратних дужках перед символами та/або діапазоном вказують символ </a:t>
            </a:r>
            <a:r>
              <a:rPr lang="en-US" dirty="0"/>
              <a:t>^.</a:t>
            </a:r>
          </a:p>
          <a:p>
            <a:r>
              <a:rPr lang="uk-UA" dirty="0"/>
              <a:t>Наприклад</a:t>
            </a:r>
            <a:r>
              <a:rPr lang="ru-RU" dirty="0"/>
              <a:t>, </a:t>
            </a:r>
            <a:r>
              <a:rPr lang="en-US" dirty="0"/>
              <a:t>[^</a:t>
            </a:r>
            <a:r>
              <a:rPr lang="en-US" dirty="0" err="1"/>
              <a:t>aeiou</a:t>
            </a:r>
            <a:r>
              <a:rPr lang="en-US" dirty="0"/>
              <a:t>] </a:t>
            </a:r>
            <a:r>
              <a:rPr lang="uk-UA" dirty="0"/>
              <a:t>відповідає будь-якому символу, що не є англійською голосною літерою, а шаблон </a:t>
            </a:r>
            <a:r>
              <a:rPr lang="en-US" b="1" dirty="0"/>
              <a:t>a[^</a:t>
            </a:r>
            <a:r>
              <a:rPr lang="en-US" b="1" dirty="0" err="1"/>
              <a:t>aeiou</a:t>
            </a:r>
            <a:r>
              <a:rPr lang="en-US" b="1" dirty="0"/>
              <a:t>]e</a:t>
            </a:r>
            <a:r>
              <a:rPr lang="en-US" dirty="0"/>
              <a:t> </a:t>
            </a:r>
            <a:r>
              <a:rPr lang="uk-UA" dirty="0"/>
              <a:t>відповідає рядкам </a:t>
            </a:r>
            <a:r>
              <a:rPr lang="en-US" b="1" dirty="0"/>
              <a:t>ace</a:t>
            </a:r>
            <a:r>
              <a:rPr lang="en-US" dirty="0"/>
              <a:t>, </a:t>
            </a:r>
            <a:r>
              <a:rPr lang="en-US" b="1" dirty="0" err="1"/>
              <a:t>abe</a:t>
            </a:r>
            <a:r>
              <a:rPr lang="en-US" dirty="0"/>
              <a:t>, </a:t>
            </a:r>
            <a:r>
              <a:rPr lang="en-US" b="1" dirty="0"/>
              <a:t>a1e</a:t>
            </a:r>
            <a:r>
              <a:rPr lang="en-US" dirty="0"/>
              <a:t>, </a:t>
            </a:r>
            <a:r>
              <a:rPr lang="en-US" b="1" dirty="0"/>
              <a:t>a e</a:t>
            </a:r>
            <a:r>
              <a:rPr lang="uk-UA" dirty="0"/>
              <a:t> тощо.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Вибір з декількох варіантів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Регулярний вираз може задавати вибір одного з декількох варіантів. Варіанти розділяються вертикальною рискою </a:t>
            </a:r>
            <a:r>
              <a:rPr lang="en-US" dirty="0"/>
              <a:t>|.</a:t>
            </a:r>
          </a:p>
          <a:p>
            <a:r>
              <a:rPr lang="uk-UA" dirty="0"/>
              <a:t>Наприклад</a:t>
            </a:r>
            <a:r>
              <a:rPr lang="en-US" dirty="0"/>
              <a:t>, </a:t>
            </a:r>
            <a:r>
              <a:rPr lang="en-US" b="1" dirty="0"/>
              <a:t>__|\d{2}</a:t>
            </a:r>
            <a:r>
              <a:rPr lang="en-US" dirty="0"/>
              <a:t> </a:t>
            </a:r>
            <a:r>
              <a:rPr lang="uk-UA" dirty="0"/>
              <a:t>відповідає двом підкресленням або двом цифрам: </a:t>
            </a:r>
            <a:r>
              <a:rPr lang="en-US" b="1" dirty="0"/>
              <a:t>__</a:t>
            </a:r>
            <a:r>
              <a:rPr lang="en-US" dirty="0"/>
              <a:t>, </a:t>
            </a:r>
            <a:r>
              <a:rPr lang="en-US" b="1" dirty="0"/>
              <a:t>01</a:t>
            </a:r>
            <a:r>
              <a:rPr lang="en-US" dirty="0"/>
              <a:t>, </a:t>
            </a:r>
            <a:r>
              <a:rPr lang="en-US" b="1" dirty="0"/>
              <a:t>25</a:t>
            </a:r>
            <a:r>
              <a:rPr lang="en-US" dirty="0"/>
              <a:t> </a:t>
            </a:r>
            <a:r>
              <a:rPr lang="uk-UA" dirty="0"/>
              <a:t>тощо.</a:t>
            </a:r>
            <a:endParaRPr lang="en-US" dirty="0"/>
          </a:p>
          <a:p>
            <a:r>
              <a:rPr lang="uk-UA" dirty="0"/>
              <a:t>При застосуванні шаблону </a:t>
            </a:r>
            <a:r>
              <a:rPr lang="en-US" dirty="0"/>
              <a:t>Python </a:t>
            </a:r>
            <a:r>
              <a:rPr lang="uk-UA" dirty="0"/>
              <a:t>перевіряє варіанти зліва направо.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5649</TotalTime>
  <Words>4541</Words>
  <Application>Microsoft Office PowerPoint</Application>
  <PresentationFormat>On-screen Show (4:3)</PresentationFormat>
  <Paragraphs>529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Black</vt:lpstr>
      <vt:lpstr>Calibri</vt:lpstr>
      <vt:lpstr>Times New Roman</vt:lpstr>
      <vt:lpstr>Ясность</vt:lpstr>
      <vt:lpstr>Інформатика та програмування</vt:lpstr>
      <vt:lpstr>Регулярні вирази</vt:lpstr>
      <vt:lpstr>Регулярні вирази.2</vt:lpstr>
      <vt:lpstr>Спеціальні символи, що відповідають багатьом звичайним символам</vt:lpstr>
      <vt:lpstr>Спеціальні символи, що відповідають місцю застосування шаблону</vt:lpstr>
      <vt:lpstr>Спеціальні символи, що задають кількість повторень шаблону</vt:lpstr>
      <vt:lpstr>«Жадібність» символів повторення та її обмеження</vt:lpstr>
      <vt:lpstr>Завдання множин символів</vt:lpstr>
      <vt:lpstr>Вибір з декількох варіантів</vt:lpstr>
      <vt:lpstr>Використання звичайних символів, які позначаються як метасимволи</vt:lpstr>
      <vt:lpstr>Завдання шаблонів у Python</vt:lpstr>
      <vt:lpstr>Знаходження всіх входжень шаблону у рядок</vt:lpstr>
      <vt:lpstr>Приклад</vt:lpstr>
      <vt:lpstr>Компіляція регулярних виразів</vt:lpstr>
      <vt:lpstr>Компіляція регулярних виразів.2</vt:lpstr>
      <vt:lpstr>Функції модуля re та методи класу regex для пошуку відповідних підрядків</vt:lpstr>
      <vt:lpstr>Функції модуля re та методи класу regex для пошуку відповідних підрядків.2</vt:lpstr>
      <vt:lpstr>Клас match</vt:lpstr>
      <vt:lpstr>Приклад</vt:lpstr>
      <vt:lpstr>Приклад: інформація про студентів (версія 1)</vt:lpstr>
      <vt:lpstr>Приклад: інформація про студентів (версія 1).2</vt:lpstr>
      <vt:lpstr>Групування. Підгрупи</vt:lpstr>
      <vt:lpstr>Групування. Підгрупи.2</vt:lpstr>
      <vt:lpstr>Приклад: інформація про студентів (версія 2)</vt:lpstr>
      <vt:lpstr>Приклад: інформація про студентів (версія 2)</vt:lpstr>
      <vt:lpstr>Функції модуля re та методи класу regex для зміни рядків</vt:lpstr>
      <vt:lpstr>Функції модуля re та методи класу regex для зміни рядків.2</vt:lpstr>
      <vt:lpstr>Приклад: інформація про студентів (версія 3)</vt:lpstr>
      <vt:lpstr>Приклад: інформація про студентів (версія 3).2</vt:lpstr>
      <vt:lpstr>Іменовані підгрупи</vt:lpstr>
      <vt:lpstr>Іменовані підгрупи.2 </vt:lpstr>
      <vt:lpstr>Приклад: Обробка конфігураційних файлів</vt:lpstr>
      <vt:lpstr>Обробка конфігураційних файлів. Шаблони та глобальні змінні</vt:lpstr>
      <vt:lpstr>Обробка конфігураційних файлів. Шаблони та глобальні змінні.2</vt:lpstr>
      <vt:lpstr>Обробка конфігураційних файлів. Шаблони та глобальні змінні.3</vt:lpstr>
      <vt:lpstr>Обробка конфігураційних файлів. Шаблони та глобальні змінні.4</vt:lpstr>
      <vt:lpstr>Обробка конфігураційних файлів. Генератор токенів</vt:lpstr>
      <vt:lpstr>Обробка конфігураційних файлів. Клас ConfigDict</vt:lpstr>
      <vt:lpstr>Використання конфігураційного файлу. Зображення точок та кіл</vt:lpstr>
      <vt:lpstr>Зауваження щодо використання регулярних виразів</vt:lpstr>
      <vt:lpstr>Резюме</vt:lpstr>
      <vt:lpstr>Де прочитати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nata@natkitten.name</cp:lastModifiedBy>
  <cp:revision>290</cp:revision>
  <dcterms:created xsi:type="dcterms:W3CDTF">2015-08-16T10:20:57Z</dcterms:created>
  <dcterms:modified xsi:type="dcterms:W3CDTF">2016-03-08T23:54:59Z</dcterms:modified>
</cp:coreProperties>
</file>