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276" r:id="rId27"/>
    <p:sldId id="277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5" d="100"/>
          <a:sy n="75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01.07.2016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01.07.2016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01.07.2016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01.07.2016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01.07.2016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01.07.2016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01.07.2016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01.07.2016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22. </a:t>
            </a:r>
            <a:r>
              <a:rPr lang="ru-RU" sz="3600" dirty="0" err="1"/>
              <a:t>Використання</a:t>
            </a:r>
            <a:r>
              <a:rPr lang="ru-RU" sz="3600" dirty="0"/>
              <a:t> </a:t>
            </a:r>
            <a:r>
              <a:rPr lang="ru-RU" sz="3600" dirty="0" err="1"/>
              <a:t>операційної</a:t>
            </a:r>
            <a:r>
              <a:rPr lang="ru-RU" sz="3600" dirty="0"/>
              <a:t> </a:t>
            </a:r>
            <a:r>
              <a:rPr lang="ru-RU" sz="3600" dirty="0" err="1"/>
              <a:t>системи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01.07.2016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Робота з файлами та каталогами. Модулі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en-US" dirty="0"/>
              <a:t> </a:t>
            </a:r>
            <a:r>
              <a:rPr lang="en-US" dirty="0" err="1"/>
              <a:t>os.path</a:t>
            </a:r>
            <a:r>
              <a:rPr lang="uk-UA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sz="2000" dirty="0"/>
              <a:t>Модуль </a:t>
            </a:r>
            <a:r>
              <a:rPr lang="en-US" sz="2000" dirty="0" err="1"/>
              <a:t>os.path</a:t>
            </a:r>
            <a:r>
              <a:rPr lang="en-US" sz="2000" dirty="0"/>
              <a:t> </a:t>
            </a:r>
            <a:r>
              <a:rPr lang="uk-UA" sz="2000" dirty="0"/>
              <a:t>містить декілька корисних функцій з отримання інформації щодо файлу та обробки шляхів до каталогів та файлів.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23130"/>
              </p:ext>
            </p:extLst>
          </p:nvPr>
        </p:nvGraphicFramePr>
        <p:xfrm>
          <a:off x="755576" y="2636912"/>
          <a:ext cx="7848872" cy="3750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5811">
                  <a:extLst>
                    <a:ext uri="{9D8B030D-6E8A-4147-A177-3AD203B41FA5}">
                      <a16:colId xmlns:a16="http://schemas.microsoft.com/office/drawing/2014/main" val="492685479"/>
                    </a:ext>
                  </a:extLst>
                </a:gridCol>
                <a:gridCol w="5643061">
                  <a:extLst>
                    <a:ext uri="{9D8B030D-6E8A-4147-A177-3AD203B41FA5}">
                      <a16:colId xmlns:a16="http://schemas.microsoft.com/office/drawing/2014/main" val="3939387794"/>
                    </a:ext>
                  </a:extLst>
                </a:gridCol>
              </a:tblGrid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Функція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Опис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621377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os.path.exists(path)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Перевіряє, чи існує каталог (файл) path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999255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os.path.getmtime(path)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Повертає дату та час останньої зміни файлу (каталогу) path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125999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os.path.getctime(path)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Повертає дату та час створення файлу (каталогу) path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822640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os.path.getsize(path)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Повертає розмір файлу </a:t>
                      </a:r>
                      <a:r>
                        <a:rPr lang="uk-UA" sz="1400" dirty="0" err="1">
                          <a:effectLst/>
                        </a:rPr>
                        <a:t>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199480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os.path.is</a:t>
                      </a:r>
                      <a:r>
                        <a:rPr lang="en-US" sz="1400">
                          <a:effectLst/>
                        </a:rPr>
                        <a:t>dir</a:t>
                      </a:r>
                      <a:r>
                        <a:rPr lang="uk-UA" sz="1400">
                          <a:effectLst/>
                        </a:rPr>
                        <a:t>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Чи є </a:t>
                      </a:r>
                      <a:r>
                        <a:rPr lang="en-US" sz="1400">
                          <a:effectLst/>
                        </a:rPr>
                        <a:t>path </a:t>
                      </a:r>
                      <a:r>
                        <a:rPr lang="uk-UA" sz="1400">
                          <a:effectLst/>
                        </a:rPr>
                        <a:t>каталогом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77948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os.path.isfile(path)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Чи є </a:t>
                      </a:r>
                      <a:r>
                        <a:rPr lang="en-US" sz="1400">
                          <a:effectLst/>
                        </a:rPr>
                        <a:t>path </a:t>
                      </a:r>
                      <a:r>
                        <a:rPr lang="uk-UA" sz="1400">
                          <a:effectLst/>
                        </a:rPr>
                        <a:t>файлом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61345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os.path.normpath(path)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Повертає </a:t>
                      </a:r>
                      <a:r>
                        <a:rPr lang="en-US" sz="1400">
                          <a:effectLst/>
                        </a:rPr>
                        <a:t>path</a:t>
                      </a:r>
                      <a:r>
                        <a:rPr lang="uk-UA" sz="1400">
                          <a:effectLst/>
                        </a:rPr>
                        <a:t> у «стандартному» вигляді.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998186"/>
                  </a:ext>
                </a:extLst>
              </a:tr>
              <a:tr h="963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os.path.join(path, *paths)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Об’єднує декілька частин шляху та імені файлу paths у єдиний шлях </a:t>
                      </a:r>
                      <a:r>
                        <a:rPr lang="en-US" sz="1400">
                          <a:effectLst/>
                        </a:rPr>
                        <a:t>path</a:t>
                      </a:r>
                      <a:r>
                        <a:rPr lang="uk-UA" sz="1400">
                          <a:effectLst/>
                        </a:rPr>
                        <a:t>. При цьому символи-розділювачі у шляху вставляються/змінюються у відповідності до вимог операційної системи.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894003"/>
                  </a:ext>
                </a:extLst>
              </a:tr>
              <a:tr h="229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os.path.split(path)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Розбити шлях на дві частини: каталоги та ім’я файлу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30877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os.path.split</a:t>
                      </a:r>
                      <a:r>
                        <a:rPr lang="en-US" sz="1400">
                          <a:effectLst/>
                        </a:rPr>
                        <a:t>ext</a:t>
                      </a:r>
                      <a:r>
                        <a:rPr lang="uk-UA" sz="1400">
                          <a:effectLst/>
                        </a:rPr>
                        <a:t>(path)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Розбити шлях на дві частини: каталоги плюс початок імені файлу та розширення імені файлу, починаючи з </a:t>
                      </a:r>
                      <a:r>
                        <a:rPr lang="en-US" sz="1400" dirty="0">
                          <a:effectLst/>
                        </a:rPr>
                        <a:t>‘.’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8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Робота з наборами файлів та каталогів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/>
              <a:t>Часто у команді треба одночасно звернутись не до одного, а до декількох файлів, що мають спільне ім’я або його частину.</a:t>
            </a:r>
            <a:endParaRPr lang="en-US" dirty="0"/>
          </a:p>
          <a:p>
            <a:pPr algn="just"/>
            <a:r>
              <a:rPr lang="uk-UA" dirty="0"/>
              <a:t>Таку можливість надає модуль </a:t>
            </a:r>
            <a:r>
              <a:rPr lang="en-US" dirty="0"/>
              <a:t>glob.</a:t>
            </a:r>
          </a:p>
          <a:p>
            <a:r>
              <a:rPr lang="en-US" dirty="0" err="1"/>
              <a:t>glob.glob</a:t>
            </a:r>
            <a:r>
              <a:rPr lang="en-US" dirty="0"/>
              <a:t>(mask) </a:t>
            </a:r>
            <a:r>
              <a:rPr lang="uk-UA" dirty="0"/>
              <a:t>повертає список файлів та каталогів, що відповідають масці </a:t>
            </a:r>
            <a:r>
              <a:rPr lang="en-US" dirty="0"/>
              <a:t>mask</a:t>
            </a:r>
            <a:r>
              <a:rPr lang="uk-UA" dirty="0"/>
              <a:t>. Маска може містити як звичайні, так і універсальні символи. </a:t>
            </a:r>
            <a:endParaRPr lang="uk-UA" dirty="0" smtClean="0"/>
          </a:p>
          <a:p>
            <a:r>
              <a:rPr lang="uk-UA" dirty="0" smtClean="0"/>
              <a:t>До </a:t>
            </a:r>
            <a:r>
              <a:rPr lang="uk-UA" dirty="0"/>
              <a:t>універсальних символів відносяться зірочка </a:t>
            </a:r>
            <a:r>
              <a:rPr lang="en-US" dirty="0"/>
              <a:t>‘*’ (</a:t>
            </a:r>
            <a:r>
              <a:rPr lang="uk-UA" dirty="0"/>
              <a:t>означає будь-який </a:t>
            </a:r>
            <a:r>
              <a:rPr lang="uk-UA" dirty="0" err="1"/>
              <a:t>підрядок</a:t>
            </a:r>
            <a:r>
              <a:rPr lang="en-US" dirty="0"/>
              <a:t>)</a:t>
            </a:r>
            <a:r>
              <a:rPr lang="uk-UA" dirty="0"/>
              <a:t> та знак питання </a:t>
            </a:r>
            <a:r>
              <a:rPr lang="en-US" dirty="0"/>
              <a:t>‘?’ (</a:t>
            </a:r>
            <a:r>
              <a:rPr lang="uk-UA" dirty="0"/>
              <a:t>означає будь-який символ</a:t>
            </a:r>
            <a:r>
              <a:rPr lang="en-US" dirty="0"/>
              <a:t>)</a:t>
            </a:r>
            <a:r>
              <a:rPr lang="uk-UA" dirty="0"/>
              <a:t>.</a:t>
            </a:r>
            <a:endParaRPr lang="en-US" dirty="0"/>
          </a:p>
          <a:p>
            <a:pPr algn="just"/>
            <a:r>
              <a:rPr lang="uk-UA" dirty="0" smtClean="0"/>
              <a:t>Наприклад </a:t>
            </a:r>
            <a:r>
              <a:rPr lang="en-US" dirty="0"/>
              <a:t>‘</a:t>
            </a:r>
            <a:r>
              <a:rPr lang="en-US" dirty="0" err="1"/>
              <a:t>c?t</a:t>
            </a:r>
            <a:r>
              <a:rPr lang="en-US" dirty="0"/>
              <a:t>.*’ </a:t>
            </a:r>
            <a:r>
              <a:rPr lang="uk-UA" dirty="0"/>
              <a:t>відповідають файлам усіх розширень з іменами з 3 літер, перша з яких </a:t>
            </a:r>
            <a:r>
              <a:rPr lang="en-US" dirty="0"/>
              <a:t>‘c’, </a:t>
            </a:r>
            <a:r>
              <a:rPr lang="uk-UA" dirty="0"/>
              <a:t>а </a:t>
            </a:r>
            <a:r>
              <a:rPr lang="ru-RU" dirty="0" err="1"/>
              <a:t>остання</a:t>
            </a:r>
            <a:r>
              <a:rPr lang="ru-RU" dirty="0"/>
              <a:t> - </a:t>
            </a:r>
            <a:r>
              <a:rPr lang="en-US" dirty="0"/>
              <a:t>‘t’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Побудова списку каталогів разом з їх розмірами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/>
              <a:t>Є жартівливе твердження про те що жорсткий диск будь-якого об’єму з часом заповнюється на 90%. </a:t>
            </a:r>
          </a:p>
          <a:p>
            <a:pPr algn="just"/>
            <a:r>
              <a:rPr lang="uk-UA" dirty="0" smtClean="0"/>
              <a:t>Коли це стається, виникає задача чистки диску, тобто видалення з нього тих файлів, які не зовсім потрібні, або зовсім непотрібні. </a:t>
            </a:r>
          </a:p>
          <a:p>
            <a:pPr algn="just"/>
            <a:r>
              <a:rPr lang="uk-UA" dirty="0" smtClean="0"/>
              <a:t>Доцільно починати цей процес з тих каталогів, які мають найбільший об’єм. </a:t>
            </a:r>
          </a:p>
          <a:p>
            <a:pPr algn="just"/>
            <a:r>
              <a:rPr lang="uk-UA" dirty="0" smtClean="0"/>
              <a:t>Але операційні системи, як правило, дають інформацію тільки про розмір одного вибраного каталогу. </a:t>
            </a:r>
          </a:p>
          <a:p>
            <a:pPr algn="just"/>
            <a:r>
              <a:rPr lang="uk-UA" dirty="0" smtClean="0"/>
              <a:t>Тому, якщо каталогів багато, задача стає не зовсім простою.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Побудова списку каталогів разом з їх </a:t>
            </a:r>
            <a:r>
              <a:rPr lang="uk-UA" dirty="0" smtClean="0"/>
              <a:t>розмірами.2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uk-UA" dirty="0" smtClean="0"/>
              <a:t>У </a:t>
            </a:r>
            <a:r>
              <a:rPr lang="uk-UA" dirty="0"/>
              <a:t>даному прикладі побудовано програму, яка повертає список підкаталогів деякого каталогу разом з їх розмірами.</a:t>
            </a:r>
            <a:endParaRPr lang="en-US" dirty="0"/>
          </a:p>
          <a:p>
            <a:pPr algn="just"/>
            <a:r>
              <a:rPr lang="uk-UA" dirty="0"/>
              <a:t>Функція </a:t>
            </a:r>
            <a:r>
              <a:rPr lang="uk-UA" dirty="0" err="1"/>
              <a:t>getdirsize</a:t>
            </a:r>
            <a:r>
              <a:rPr lang="uk-UA" dirty="0"/>
              <a:t> повертає розмір одного каталогу, а функція </a:t>
            </a:r>
            <a:r>
              <a:rPr lang="uk-UA" dirty="0" err="1"/>
              <a:t>getdirslist</a:t>
            </a:r>
            <a:r>
              <a:rPr lang="en-US" dirty="0"/>
              <a:t> – </a:t>
            </a:r>
            <a:r>
              <a:rPr lang="uk-UA" dirty="0"/>
              <a:t>список каталогів та їх розміри. </a:t>
            </a:r>
            <a:endParaRPr lang="uk-UA" dirty="0" smtClean="0"/>
          </a:p>
          <a:p>
            <a:pPr algn="just"/>
            <a:r>
              <a:rPr lang="uk-UA" dirty="0" smtClean="0"/>
              <a:t>Список </a:t>
            </a:r>
            <a:r>
              <a:rPr lang="uk-UA" dirty="0"/>
              <a:t>упорядковується за </a:t>
            </a:r>
            <a:r>
              <a:rPr lang="uk-UA" dirty="0" err="1"/>
              <a:t>незростанням</a:t>
            </a:r>
            <a:r>
              <a:rPr lang="uk-UA" dirty="0"/>
              <a:t> розміру каталогу. </a:t>
            </a:r>
            <a:endParaRPr lang="uk-UA" dirty="0" smtClean="0"/>
          </a:p>
          <a:p>
            <a:pPr algn="just"/>
            <a:r>
              <a:rPr lang="uk-UA" dirty="0" smtClean="0"/>
              <a:t>Тобто</a:t>
            </a:r>
            <a:r>
              <a:rPr lang="uk-UA" dirty="0"/>
              <a:t>, найбільші каталоги будуть на початку списку.</a:t>
            </a:r>
            <a:endParaRPr lang="en-US" dirty="0"/>
          </a:p>
          <a:p>
            <a:pPr algn="just"/>
            <a:r>
              <a:rPr lang="uk-UA" dirty="0"/>
              <a:t>Основна частина програми отримує параметри з командного рядка або вводить їх, якщо параметри не надано.</a:t>
            </a:r>
            <a:endParaRPr lang="en-US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Версія </a:t>
            </a:r>
            <a:r>
              <a:rPr lang="uk-UA" dirty="0"/>
              <a:t>2 програми відрізняється від версії 1 тим, що спрямовує стандартне виведення у текстовий файл </a:t>
            </a:r>
            <a:r>
              <a:rPr lang="en-US" dirty="0"/>
              <a:t>‘dirslist.txt’.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Версія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/>
              <a:t>Задача збереження файлів з деяких каталогів станом на певну дату та час також є відомою та часто використовується для збереження даних від випадкового знищення а також, можливо, для повернення до попередньої версії даних. </a:t>
            </a:r>
            <a:endParaRPr lang="uk-UA" dirty="0" smtClean="0"/>
          </a:p>
          <a:p>
            <a:pPr algn="just"/>
            <a:r>
              <a:rPr lang="uk-UA" dirty="0" smtClean="0"/>
              <a:t>Такі </a:t>
            </a:r>
            <a:r>
              <a:rPr lang="uk-UA" dirty="0"/>
              <a:t>дії називають </a:t>
            </a:r>
            <a:r>
              <a:rPr lang="en-US" dirty="0"/>
              <a:t>backup.</a:t>
            </a:r>
          </a:p>
          <a:p>
            <a:pPr algn="just"/>
            <a:r>
              <a:rPr lang="uk-UA" dirty="0"/>
              <a:t>Програма у цьому прикладі здійснює </a:t>
            </a:r>
            <a:r>
              <a:rPr lang="en-US" dirty="0"/>
              <a:t>backup</a:t>
            </a:r>
            <a:r>
              <a:rPr lang="uk-UA" dirty="0"/>
              <a:t> файлів з заданих каталогів у каталог для </a:t>
            </a:r>
            <a:r>
              <a:rPr lang="en-US" dirty="0"/>
              <a:t>backup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Версія </a:t>
            </a:r>
            <a:r>
              <a:rPr lang="uk-UA" dirty="0" smtClean="0"/>
              <a:t>1.2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dirty="0" smtClean="0"/>
              <a:t>Функція </a:t>
            </a:r>
            <a:r>
              <a:rPr lang="en-US" dirty="0" err="1"/>
              <a:t>copyfile</a:t>
            </a:r>
            <a:r>
              <a:rPr lang="en-US" dirty="0"/>
              <a:t> </a:t>
            </a:r>
            <a:r>
              <a:rPr lang="uk-UA" dirty="0"/>
              <a:t>копіює 1 файл з одного каталогу до іншого. Функція </a:t>
            </a:r>
            <a:r>
              <a:rPr lang="uk-UA" dirty="0" err="1"/>
              <a:t>copydir</a:t>
            </a:r>
            <a:r>
              <a:rPr lang="uk-UA" dirty="0"/>
              <a:t> </a:t>
            </a:r>
            <a:r>
              <a:rPr lang="uk-UA" dirty="0" err="1"/>
              <a:t>рекурсивно</a:t>
            </a:r>
            <a:r>
              <a:rPr lang="uk-UA" dirty="0"/>
              <a:t> копіює каталог та всі його підкаталоги та файли у інший каталог. </a:t>
            </a:r>
            <a:endParaRPr lang="uk-UA" dirty="0" smtClean="0"/>
          </a:p>
          <a:p>
            <a:pPr algn="just"/>
            <a:r>
              <a:rPr lang="uk-UA" dirty="0" smtClean="0"/>
              <a:t>Функція </a:t>
            </a:r>
            <a:r>
              <a:rPr lang="uk-UA" dirty="0" err="1"/>
              <a:t>getbackupname</a:t>
            </a:r>
            <a:r>
              <a:rPr lang="uk-UA" dirty="0"/>
              <a:t> повертає ім’я нового каталогу, в який будуть збережені файли. </a:t>
            </a:r>
            <a:endParaRPr lang="uk-UA" dirty="0" smtClean="0"/>
          </a:p>
          <a:p>
            <a:pPr algn="just"/>
            <a:r>
              <a:rPr lang="uk-UA" dirty="0" smtClean="0"/>
              <a:t>Це </a:t>
            </a:r>
            <a:r>
              <a:rPr lang="uk-UA" dirty="0"/>
              <a:t>ім’я будується як рядок </a:t>
            </a:r>
            <a:r>
              <a:rPr lang="ru-RU" dirty="0"/>
              <a:t>з</a:t>
            </a:r>
            <a:r>
              <a:rPr lang="uk-UA" dirty="0"/>
              <a:t> поточної дати та часу. </a:t>
            </a:r>
            <a:endParaRPr lang="uk-UA" dirty="0" smtClean="0"/>
          </a:p>
          <a:p>
            <a:pPr algn="just"/>
            <a:r>
              <a:rPr lang="uk-UA" dirty="0" smtClean="0"/>
              <a:t>Для </a:t>
            </a:r>
            <a:r>
              <a:rPr lang="uk-UA" dirty="0"/>
              <a:t>повернення дати та часу та побудови цього рядка використовується стандартний модуль </a:t>
            </a:r>
            <a:r>
              <a:rPr lang="en-US" dirty="0" err="1"/>
              <a:t>datetime</a:t>
            </a:r>
            <a:r>
              <a:rPr lang="en-US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Нарешті</a:t>
            </a:r>
            <a:r>
              <a:rPr lang="uk-UA" dirty="0"/>
              <a:t>, функція </a:t>
            </a:r>
            <a:r>
              <a:rPr lang="en-US" dirty="0" err="1"/>
              <a:t>backupdirectories</a:t>
            </a:r>
            <a:r>
              <a:rPr lang="uk-UA" dirty="0"/>
              <a:t> зберігає файли з вказаних каталогів у каталозі </a:t>
            </a:r>
            <a:r>
              <a:rPr lang="en-US" dirty="0"/>
              <a:t>backup.</a:t>
            </a:r>
          </a:p>
          <a:p>
            <a:pPr algn="just"/>
            <a:r>
              <a:rPr lang="uk-UA" dirty="0"/>
              <a:t>Усі функції пропускають файл (каталог), якщо виникає помилка, та виводять повідомлення про помилку.</a:t>
            </a:r>
            <a:endParaRPr lang="en-US" dirty="0"/>
          </a:p>
          <a:p>
            <a:pPr algn="just"/>
            <a:r>
              <a:rPr lang="uk-UA" dirty="0"/>
              <a:t>Основна частина програми отримує параметри з командного рядка або вводить їх, якщо параметри не надано.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Архівування файлів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Архівування файлів – це їх стиснення для подальшого зберігання.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сьогодні є декілька розповсюджених стандартів стиснення файлів. </a:t>
            </a:r>
            <a:endParaRPr lang="uk-UA" dirty="0" smtClean="0"/>
          </a:p>
          <a:p>
            <a:r>
              <a:rPr lang="en-US" dirty="0" smtClean="0"/>
              <a:t>Python </a:t>
            </a:r>
            <a:r>
              <a:rPr lang="uk-UA" dirty="0"/>
              <a:t>містить модулі, які забезпечують стиснення файлів у архів та розкриття архівних файлів.</a:t>
            </a:r>
            <a:endParaRPr lang="en-US" dirty="0"/>
          </a:p>
          <a:p>
            <a:r>
              <a:rPr lang="uk-UA" dirty="0"/>
              <a:t>Зокрема, це модулі</a:t>
            </a:r>
            <a:endParaRPr lang="en-US" dirty="0"/>
          </a:p>
          <a:p>
            <a:pPr lvl="1"/>
            <a:r>
              <a:rPr lang="en-US" dirty="0" err="1"/>
              <a:t>zipfile</a:t>
            </a:r>
            <a:endParaRPr lang="en-US" dirty="0"/>
          </a:p>
          <a:p>
            <a:pPr lvl="1"/>
            <a:r>
              <a:rPr lang="en-US" dirty="0" err="1"/>
              <a:t>tarfile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які працюють відповідно з архівами у форматах </a:t>
            </a:r>
            <a:r>
              <a:rPr lang="en-US" dirty="0"/>
              <a:t>zip </a:t>
            </a:r>
            <a:r>
              <a:rPr lang="uk-UA" dirty="0"/>
              <a:t>та </a:t>
            </a:r>
            <a:r>
              <a:rPr lang="en-US" dirty="0"/>
              <a:t>tar.</a:t>
            </a:r>
          </a:p>
          <a:p>
            <a:r>
              <a:rPr lang="uk-UA" dirty="0"/>
              <a:t>Ці модулі мають схожі, хоча й не ідентичні функції обробки архівних файлів. </a:t>
            </a:r>
            <a:endParaRPr lang="uk-UA" dirty="0" smtClean="0"/>
          </a:p>
          <a:p>
            <a:r>
              <a:rPr lang="uk-UA" dirty="0" smtClean="0"/>
              <a:t>Сама </a:t>
            </a:r>
            <a:r>
              <a:rPr lang="uk-UA" dirty="0"/>
              <a:t>обробка архівних файлів майже не відрізняється від обробки звичайних файлів: архівний файл треба відкрити для читання або запису, читати або писати інформацію з файлу, закрити файл.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Архівування </a:t>
            </a:r>
            <a:r>
              <a:rPr lang="uk-UA" dirty="0" smtClean="0"/>
              <a:t>файлів.2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dirty="0"/>
              <a:t>Модуль </a:t>
            </a:r>
            <a:r>
              <a:rPr lang="en-US" sz="2000" dirty="0" err="1"/>
              <a:t>tarfile</a:t>
            </a:r>
            <a:r>
              <a:rPr lang="en-US" sz="2000" dirty="0"/>
              <a:t> </a:t>
            </a:r>
            <a:r>
              <a:rPr lang="uk-UA" sz="2000" dirty="0"/>
              <a:t>дозволяє стискати та розкривати файли у різних форматах: </a:t>
            </a:r>
            <a:r>
              <a:rPr lang="en-US" sz="2000" dirty="0" err="1"/>
              <a:t>gzip</a:t>
            </a:r>
            <a:r>
              <a:rPr lang="en-US" sz="2000" dirty="0"/>
              <a:t>, bzip2, </a:t>
            </a:r>
            <a:r>
              <a:rPr lang="en-US" sz="2000" dirty="0" err="1"/>
              <a:t>lzma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Модуль </a:t>
            </a:r>
            <a:r>
              <a:rPr lang="uk-UA" sz="2000" dirty="0"/>
              <a:t>містить такі основні функції</a:t>
            </a:r>
            <a:r>
              <a:rPr lang="uk-UA" sz="2000" dirty="0" smtClean="0"/>
              <a:t>:</a:t>
            </a:r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5123"/>
              </p:ext>
            </p:extLst>
          </p:nvPr>
        </p:nvGraphicFramePr>
        <p:xfrm>
          <a:off x="683568" y="2780928"/>
          <a:ext cx="756084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304140786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667969343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Функція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432771"/>
                  </a:ext>
                </a:extLst>
              </a:tr>
              <a:tr h="564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 smtClean="0">
                          <a:effectLst/>
                        </a:rPr>
                        <a:t>tarfile.open</a:t>
                      </a:r>
                      <a:r>
                        <a:rPr lang="uk-UA" sz="2000" dirty="0" smtClean="0">
                          <a:effectLst/>
                        </a:rPr>
                        <a:t>(</a:t>
                      </a:r>
                      <a:r>
                        <a:rPr lang="uk-UA" sz="2000" dirty="0" err="1" smtClean="0">
                          <a:effectLst/>
                        </a:rPr>
                        <a:t>name</a:t>
                      </a:r>
                      <a:r>
                        <a:rPr lang="uk-UA" sz="2000" dirty="0" smtClean="0">
                          <a:effectLst/>
                        </a:rPr>
                        <a:t>= </a:t>
                      </a:r>
                      <a:r>
                        <a:rPr lang="uk-UA" sz="2000" dirty="0" err="1" smtClean="0">
                          <a:effectLst/>
                        </a:rPr>
                        <a:t>None</a:t>
                      </a:r>
                      <a:r>
                        <a:rPr lang="uk-UA" sz="2000" dirty="0">
                          <a:effectLst/>
                        </a:rPr>
                        <a:t>, </a:t>
                      </a:r>
                      <a:r>
                        <a:rPr lang="uk-UA" sz="2000" dirty="0" err="1">
                          <a:effectLst/>
                        </a:rPr>
                        <a:t>mode</a:t>
                      </a:r>
                      <a:r>
                        <a:rPr lang="uk-UA" sz="2000" dirty="0">
                          <a:effectLst/>
                        </a:rPr>
                        <a:t>='r')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Відкрити файл </a:t>
                      </a:r>
                      <a:r>
                        <a:rPr lang="uk-UA" sz="2000" dirty="0" err="1">
                          <a:effectLst/>
                        </a:rPr>
                        <a:t>name</a:t>
                      </a:r>
                      <a:r>
                        <a:rPr lang="uk-UA" sz="2000" dirty="0">
                          <a:effectLst/>
                        </a:rPr>
                        <a:t> для подальшого стиснення або розкриття згідно з режимом </a:t>
                      </a:r>
                      <a:r>
                        <a:rPr lang="en-US" sz="2000" dirty="0">
                          <a:effectLst/>
                        </a:rPr>
                        <a:t>mode. </a:t>
                      </a:r>
                      <a:r>
                        <a:rPr lang="ru-RU" sz="2000" dirty="0" err="1">
                          <a:effectLst/>
                        </a:rPr>
                        <a:t>Поверта</a:t>
                      </a:r>
                      <a:r>
                        <a:rPr lang="uk-UA" sz="2000" dirty="0">
                          <a:effectLst/>
                        </a:rPr>
                        <a:t>є об’єкт класу </a:t>
                      </a:r>
                      <a:r>
                        <a:rPr lang="en-US" sz="2000" dirty="0" err="1">
                          <a:effectLst/>
                        </a:rPr>
                        <a:t>TarFile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568070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tf</a:t>
                      </a:r>
                      <a:r>
                        <a:rPr lang="uk-UA" sz="2000">
                          <a:effectLst/>
                        </a:rPr>
                        <a:t>.add(</a:t>
                      </a:r>
                      <a:r>
                        <a:rPr lang="en-US" sz="2000">
                          <a:effectLst/>
                        </a:rPr>
                        <a:t>file</a:t>
                      </a:r>
                      <a:r>
                        <a:rPr lang="uk-UA" sz="2000">
                          <a:effectLst/>
                        </a:rPr>
                        <a:t>name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Додати файл </a:t>
                      </a:r>
                      <a:r>
                        <a:rPr lang="uk-UA" sz="2000">
                          <a:effectLst/>
                        </a:rPr>
                        <a:t>name до архіву </a:t>
                      </a:r>
                      <a:r>
                        <a:rPr lang="en-US" sz="2000">
                          <a:effectLst/>
                        </a:rPr>
                        <a:t>tf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531705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tf</a:t>
                      </a:r>
                      <a:r>
                        <a:rPr lang="uk-UA" sz="2000">
                          <a:effectLst/>
                        </a:rPr>
                        <a:t>.extractall(path=".")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Розкрити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всі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файли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архіву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tf</a:t>
                      </a:r>
                      <a:r>
                        <a:rPr lang="ru-RU" sz="2000" dirty="0">
                          <a:effectLst/>
                        </a:rPr>
                        <a:t> у </a:t>
                      </a:r>
                      <a:r>
                        <a:rPr lang="uk-UA" sz="2000" dirty="0">
                          <a:effectLst/>
                        </a:rPr>
                        <a:t>каталог </a:t>
                      </a:r>
                      <a:r>
                        <a:rPr lang="uk-UA" sz="2000" dirty="0" err="1">
                          <a:effectLst/>
                        </a:rPr>
                        <a:t>path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764055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tf.close()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</a:t>
                      </a:r>
                      <a:r>
                        <a:rPr lang="uk-UA" sz="2000" dirty="0">
                          <a:effectLst/>
                        </a:rPr>
                        <a:t>крити файл </a:t>
                      </a:r>
                      <a:r>
                        <a:rPr lang="en-US" sz="2000" dirty="0" err="1">
                          <a:effectLst/>
                        </a:rPr>
                        <a:t>tf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02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Архівування </a:t>
            </a:r>
            <a:r>
              <a:rPr lang="uk-UA" dirty="0" smtClean="0"/>
              <a:t>файлів.3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mode </a:t>
            </a:r>
            <a:r>
              <a:rPr lang="uk-UA" dirty="0"/>
              <a:t>у функції </a:t>
            </a:r>
            <a:r>
              <a:rPr lang="en-US" dirty="0"/>
              <a:t>open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набувати</a:t>
            </a:r>
            <a:r>
              <a:rPr lang="ru-RU" dirty="0"/>
              <a:t> таких </a:t>
            </a:r>
            <a:r>
              <a:rPr lang="ru-RU" dirty="0" err="1"/>
              <a:t>значень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50378"/>
              </p:ext>
            </p:extLst>
          </p:nvPr>
        </p:nvGraphicFramePr>
        <p:xfrm>
          <a:off x="640397" y="2564904"/>
          <a:ext cx="7532003" cy="2638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022">
                  <a:extLst>
                    <a:ext uri="{9D8B030D-6E8A-4147-A177-3AD203B41FA5}">
                      <a16:colId xmlns:a16="http://schemas.microsoft.com/office/drawing/2014/main" val="3028621278"/>
                    </a:ext>
                  </a:extLst>
                </a:gridCol>
                <a:gridCol w="5749981">
                  <a:extLst>
                    <a:ext uri="{9D8B030D-6E8A-4147-A177-3AD203B41FA5}">
                      <a16:colId xmlns:a16="http://schemas.microsoft.com/office/drawing/2014/main" val="510298308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значення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68719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'r'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Відкрити архівний файл для читання (розкриття)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67509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'w:gz'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Відкрити файл для запису (стиснення) у форматі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gzip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29536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'w:bz2'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Відкрити файл для запису (стиснення) у форматі </a:t>
                      </a:r>
                      <a:r>
                        <a:rPr lang="ru-RU" sz="1800" dirty="0">
                          <a:effectLst/>
                        </a:rPr>
                        <a:t>bzip2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73263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'w:xz'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Відкрити файл для запису (стиснення) у форматі </a:t>
                      </a:r>
                      <a:r>
                        <a:rPr lang="ru-RU" sz="1800" dirty="0" err="1">
                          <a:effectLst/>
                        </a:rPr>
                        <a:t>lzma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99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Версія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uk-UA" dirty="0"/>
              <a:t>Необхідно забезпечити збереження даних декількох каталогів (</a:t>
            </a:r>
            <a:r>
              <a:rPr lang="uk-UA" dirty="0" err="1"/>
              <a:t>backup</a:t>
            </a:r>
            <a:r>
              <a:rPr lang="uk-UA" dirty="0"/>
              <a:t>).</a:t>
            </a:r>
            <a:endParaRPr lang="en-US" dirty="0"/>
          </a:p>
          <a:p>
            <a:pPr algn="just"/>
            <a:r>
              <a:rPr lang="uk-UA" dirty="0"/>
              <a:t>Регулярне збереження потенційно великих обсягів даних може призвести до вичерпання ресурсу жорсткого диску. </a:t>
            </a:r>
            <a:endParaRPr lang="uk-UA" dirty="0" smtClean="0"/>
          </a:p>
          <a:p>
            <a:pPr algn="just"/>
            <a:r>
              <a:rPr lang="uk-UA" dirty="0" smtClean="0"/>
              <a:t>Щоб </a:t>
            </a:r>
            <a:r>
              <a:rPr lang="uk-UA" dirty="0"/>
              <a:t>запобігти цьому, треба архівувати усі попередні версії </a:t>
            </a:r>
            <a:r>
              <a:rPr lang="uk-UA" dirty="0" err="1"/>
              <a:t>backup</a:t>
            </a:r>
            <a:r>
              <a:rPr lang="uk-UA" dirty="0"/>
              <a:t> окрім останньої. </a:t>
            </a:r>
            <a:endParaRPr lang="uk-UA" dirty="0" smtClean="0"/>
          </a:p>
          <a:p>
            <a:pPr algn="just"/>
            <a:r>
              <a:rPr lang="uk-UA" dirty="0" smtClean="0"/>
              <a:t>Це </a:t>
            </a:r>
            <a:r>
              <a:rPr lang="uk-UA" dirty="0"/>
              <a:t>і робить програма збереження файлів з заданих каталогів 2 версії.</a:t>
            </a:r>
            <a:endParaRPr lang="en-US" dirty="0"/>
          </a:p>
          <a:p>
            <a:pPr algn="just"/>
            <a:r>
              <a:rPr lang="uk-UA" dirty="0"/>
              <a:t>Для архівування каталогів у каталозі </a:t>
            </a:r>
            <a:r>
              <a:rPr lang="en-US" dirty="0"/>
              <a:t>backup </a:t>
            </a:r>
            <a:r>
              <a:rPr lang="uk-UA" dirty="0"/>
              <a:t>додались</a:t>
            </a:r>
            <a:r>
              <a:rPr lang="en-US" dirty="0"/>
              <a:t> 2</a:t>
            </a:r>
            <a:r>
              <a:rPr lang="uk-UA" dirty="0"/>
              <a:t> функції: </a:t>
            </a:r>
            <a:r>
              <a:rPr lang="uk-UA" dirty="0" err="1"/>
              <a:t>archivesubdirs</a:t>
            </a:r>
            <a:r>
              <a:rPr lang="uk-UA" dirty="0"/>
              <a:t> та </a:t>
            </a:r>
            <a:r>
              <a:rPr lang="uk-UA" dirty="0" err="1"/>
              <a:t>removedir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</a:t>
            </a:r>
            <a:r>
              <a:rPr lang="uk-UA" dirty="0" err="1"/>
              <a:t>rchivesubdirs</a:t>
            </a:r>
            <a:r>
              <a:rPr lang="uk-UA" dirty="0"/>
              <a:t> виконує архівування підкаталогів заданого каталогу у 1 архівний файл, а </a:t>
            </a:r>
            <a:r>
              <a:rPr lang="uk-UA" dirty="0" err="1"/>
              <a:t>removedir</a:t>
            </a:r>
            <a:r>
              <a:rPr lang="uk-UA" dirty="0"/>
              <a:t>, - </a:t>
            </a:r>
            <a:r>
              <a:rPr lang="uk-UA" dirty="0" err="1"/>
              <a:t>рекурсивно</a:t>
            </a:r>
            <a:r>
              <a:rPr lang="uk-UA" dirty="0"/>
              <a:t> видаляє </a:t>
            </a:r>
            <a:r>
              <a:rPr lang="uk-UA" dirty="0" err="1"/>
              <a:t>заархівований</a:t>
            </a:r>
            <a:r>
              <a:rPr lang="uk-UA" dirty="0"/>
              <a:t> раніше підкаталог та всі його файли.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4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Операційна система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uk-UA" dirty="0"/>
              <a:t>Коли ми на будь-якому комп’ютері, телефоні або планшеті виконуємо дії над файлом, запускаємо на виконання програму, вводимо команду, - ми працюємо з операційною системою.</a:t>
            </a:r>
            <a:endParaRPr lang="en-US" dirty="0"/>
          </a:p>
          <a:p>
            <a:pPr algn="just"/>
            <a:r>
              <a:rPr lang="uk-UA" b="1" dirty="0"/>
              <a:t>Операційна система</a:t>
            </a:r>
            <a:r>
              <a:rPr lang="uk-UA" dirty="0"/>
              <a:t> </a:t>
            </a:r>
            <a:r>
              <a:rPr lang="en-US" dirty="0"/>
              <a:t>(operating system) </a:t>
            </a:r>
            <a:r>
              <a:rPr lang="uk-UA" dirty="0"/>
              <a:t>– це комплекс взаємопов'язаних програм, призначених для управління ресурсами комп'ютера та організації взаємодії з користувачем. </a:t>
            </a:r>
            <a:endParaRPr lang="uk-UA" dirty="0" smtClean="0"/>
          </a:p>
          <a:p>
            <a:pPr algn="just"/>
            <a:r>
              <a:rPr lang="uk-UA" dirty="0" smtClean="0"/>
              <a:t>Під </a:t>
            </a:r>
            <a:r>
              <a:rPr lang="uk-UA" dirty="0"/>
              <a:t>ресурсами у цьому означенні маються на увазі процесорний час, дискові пристрої, операційна пам’ять, інші ресурси.</a:t>
            </a:r>
            <a:endParaRPr lang="en-US" dirty="0"/>
          </a:p>
          <a:p>
            <a:pPr algn="just"/>
            <a:r>
              <a:rPr lang="uk-UA" dirty="0"/>
              <a:t>Зазвичай задачі взаємодії з операційною системою вирішуються командами самої системи або стандартними програмами. </a:t>
            </a:r>
            <a:endParaRPr lang="uk-UA" dirty="0" smtClean="0"/>
          </a:p>
          <a:p>
            <a:pPr algn="just"/>
            <a:r>
              <a:rPr lang="uk-UA" dirty="0" smtClean="0"/>
              <a:t>Але </a:t>
            </a:r>
            <a:r>
              <a:rPr lang="uk-UA" dirty="0"/>
              <a:t>бувають ситуації, коли стандартних та готових засобів, з тієї чи іншої причини, недостатньо. </a:t>
            </a:r>
            <a:endParaRPr lang="uk-UA" dirty="0" smtClean="0"/>
          </a:p>
          <a:p>
            <a:pPr algn="just"/>
            <a:r>
              <a:rPr lang="uk-UA" dirty="0" smtClean="0"/>
              <a:t>Тоді </a:t>
            </a:r>
            <a:r>
              <a:rPr lang="uk-UA" dirty="0"/>
              <a:t>треба писати програми, що використовують операційну систему для розв’язання саме таких задач.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Масові дії над файлами та каталогами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Масові дії над файлами та каталогами можна виконати, використавши модуль </a:t>
            </a:r>
            <a:r>
              <a:rPr lang="en-US" dirty="0" err="1"/>
              <a:t>shutil</a:t>
            </a:r>
            <a:r>
              <a:rPr lang="en-US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Цей </a:t>
            </a:r>
            <a:r>
              <a:rPr lang="uk-UA" dirty="0"/>
              <a:t>модуль містить функції копіювання файлів та каталогів, видалення файлів та каталогів, архівування файлів.</a:t>
            </a:r>
            <a:endParaRPr lang="en-US" dirty="0"/>
          </a:p>
          <a:p>
            <a:pPr algn="just"/>
            <a:r>
              <a:rPr lang="uk-UA" dirty="0"/>
              <a:t>Деякі функції </a:t>
            </a:r>
            <a:r>
              <a:rPr lang="en-US" dirty="0" err="1"/>
              <a:t>shutil</a:t>
            </a:r>
            <a:r>
              <a:rPr lang="en-US" dirty="0"/>
              <a:t> </a:t>
            </a:r>
            <a:r>
              <a:rPr lang="uk-UA" dirty="0"/>
              <a:t>зібрано у таблиці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Масові дії над файлами та </a:t>
            </a:r>
            <a:r>
              <a:rPr lang="uk-UA" dirty="0" smtClean="0"/>
              <a:t>каталогами.2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81922"/>
              </p:ext>
            </p:extLst>
          </p:nvPr>
        </p:nvGraphicFramePr>
        <p:xfrm>
          <a:off x="457200" y="1709928"/>
          <a:ext cx="8229600" cy="4484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997">
                  <a:extLst>
                    <a:ext uri="{9D8B030D-6E8A-4147-A177-3AD203B41FA5}">
                      <a16:colId xmlns:a16="http://schemas.microsoft.com/office/drawing/2014/main" val="3190978793"/>
                    </a:ext>
                  </a:extLst>
                </a:gridCol>
                <a:gridCol w="5505603">
                  <a:extLst>
                    <a:ext uri="{9D8B030D-6E8A-4147-A177-3AD203B41FA5}">
                      <a16:colId xmlns:a16="http://schemas.microsoft.com/office/drawing/2014/main" val="751481124"/>
                    </a:ext>
                  </a:extLst>
                </a:gridCol>
              </a:tblGrid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Функція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633556"/>
                  </a:ext>
                </a:extLst>
              </a:tr>
              <a:tr h="969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shutil.copy(src, dst)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Копіює файл src у файл (або каталог) dst. src – повне ім’я файлу, включаючи шлях до нього. Якщо dst – це каталог, то файл буде скопійовано з тим же ім’ям, що й у src.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726283"/>
                  </a:ext>
                </a:extLst>
              </a:tr>
              <a:tr h="63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shutil.copytree(src, dst)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Копіює каталог src у каталог dst рекурсивно разом з усіма підкаталогами.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88745"/>
                  </a:ext>
                </a:extLst>
              </a:tr>
              <a:tr h="63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shutil.rmtree(path)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Видаляє каталог path рекурсивно разом з усіма підкаталогами. При цьому, каталог може бути непорожнім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091478"/>
                  </a:ext>
                </a:extLst>
              </a:tr>
              <a:tr h="969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shutil.make_archive</a:t>
                      </a:r>
                      <a:r>
                        <a:rPr lang="uk-UA" sz="1600" dirty="0" smtClean="0">
                          <a:effectLst/>
                        </a:rPr>
                        <a:t>( </a:t>
                      </a:r>
                      <a:r>
                        <a:rPr lang="uk-UA" sz="1600" dirty="0" err="1" smtClean="0">
                          <a:effectLst/>
                        </a:rPr>
                        <a:t>base_name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dirty="0" err="1">
                          <a:effectLst/>
                        </a:rPr>
                        <a:t>format</a:t>
                      </a:r>
                      <a:r>
                        <a:rPr lang="uk-UA" sz="1600" dirty="0">
                          <a:effectLst/>
                        </a:rPr>
                        <a:t>[, </a:t>
                      </a:r>
                      <a:r>
                        <a:rPr lang="uk-UA" sz="1600" dirty="0" err="1">
                          <a:effectLst/>
                        </a:rPr>
                        <a:t>root_dir</a:t>
                      </a:r>
                      <a:r>
                        <a:rPr lang="en-US" sz="1600" dirty="0">
                          <a:effectLst/>
                        </a:rPr>
                        <a:t>]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Створює архів з ім’ям </a:t>
                      </a:r>
                      <a:r>
                        <a:rPr lang="uk-UA" sz="1600" dirty="0" err="1">
                          <a:effectLst/>
                        </a:rPr>
                        <a:t>base_name</a:t>
                      </a:r>
                      <a:r>
                        <a:rPr lang="uk-UA" sz="1600" dirty="0">
                          <a:effectLst/>
                        </a:rPr>
                        <a:t> у форматі </a:t>
                      </a:r>
                      <a:r>
                        <a:rPr lang="uk-UA" sz="1600" dirty="0" err="1">
                          <a:effectLst/>
                        </a:rPr>
                        <a:t>format</a:t>
                      </a:r>
                      <a:r>
                        <a:rPr lang="uk-UA" sz="1600" dirty="0">
                          <a:effectLst/>
                        </a:rPr>
                        <a:t> та додає у нього усі файли з каталогу </a:t>
                      </a:r>
                      <a:r>
                        <a:rPr lang="uk-UA" sz="1600" dirty="0" err="1">
                          <a:effectLst/>
                        </a:rPr>
                        <a:t>root_dir</a:t>
                      </a:r>
                      <a:r>
                        <a:rPr lang="uk-UA" sz="1600" dirty="0">
                          <a:effectLst/>
                        </a:rPr>
                        <a:t>. Значенням </a:t>
                      </a:r>
                      <a:r>
                        <a:rPr lang="uk-UA" sz="1600" dirty="0" err="1">
                          <a:effectLst/>
                        </a:rPr>
                        <a:t>format</a:t>
                      </a:r>
                      <a:r>
                        <a:rPr lang="uk-UA" sz="1600" dirty="0">
                          <a:effectLst/>
                        </a:rPr>
                        <a:t> може бути один з рядків </a:t>
                      </a:r>
                      <a:r>
                        <a:rPr lang="ru-RU" sz="1600" dirty="0">
                          <a:effectLst/>
                        </a:rPr>
                        <a:t>“</a:t>
                      </a:r>
                      <a:r>
                        <a:rPr lang="ru-RU" sz="1600" dirty="0" err="1">
                          <a:effectLst/>
                        </a:rPr>
                        <a:t>zip</a:t>
                      </a:r>
                      <a:r>
                        <a:rPr lang="ru-RU" sz="1600" dirty="0">
                          <a:effectLst/>
                        </a:rPr>
                        <a:t>”, “</a:t>
                      </a:r>
                      <a:r>
                        <a:rPr lang="ru-RU" sz="1600" dirty="0" err="1">
                          <a:effectLst/>
                        </a:rPr>
                        <a:t>tar</a:t>
                      </a:r>
                      <a:r>
                        <a:rPr lang="ru-RU" sz="1600" dirty="0">
                          <a:effectLst/>
                        </a:rPr>
                        <a:t>”</a:t>
                      </a:r>
                      <a:r>
                        <a:rPr lang="uk-UA" sz="1600" dirty="0">
                          <a:effectLst/>
                        </a:rPr>
                        <a:t> або</a:t>
                      </a:r>
                      <a:r>
                        <a:rPr lang="ru-RU" sz="1600" dirty="0">
                          <a:effectLst/>
                        </a:rPr>
                        <a:t> “</a:t>
                      </a:r>
                      <a:r>
                        <a:rPr lang="ru-RU" sz="1600" dirty="0" err="1">
                          <a:effectLst/>
                        </a:rPr>
                        <a:t>bztar</a:t>
                      </a:r>
                      <a:r>
                        <a:rPr lang="ru-RU" sz="1600" dirty="0">
                          <a:effectLst/>
                        </a:rPr>
                        <a:t>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647818"/>
                  </a:ext>
                </a:extLst>
              </a:tr>
              <a:tr h="63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shutil.unpack_archive</a:t>
                      </a:r>
                      <a:r>
                        <a:rPr lang="uk-UA" sz="1600" dirty="0" smtClean="0">
                          <a:effectLst/>
                        </a:rPr>
                        <a:t>( </a:t>
                      </a:r>
                      <a:r>
                        <a:rPr lang="uk-UA" sz="1600" dirty="0" err="1" smtClean="0">
                          <a:effectLst/>
                        </a:rPr>
                        <a:t>filename</a:t>
                      </a:r>
                      <a:r>
                        <a:rPr lang="uk-UA" sz="1600" dirty="0">
                          <a:effectLst/>
                        </a:rPr>
                        <a:t>[, </a:t>
                      </a:r>
                      <a:r>
                        <a:rPr lang="uk-UA" sz="1600" dirty="0" err="1">
                          <a:effectLst/>
                        </a:rPr>
                        <a:t>extract_dir</a:t>
                      </a:r>
                      <a:r>
                        <a:rPr lang="uk-UA" sz="1600" dirty="0">
                          <a:effectLst/>
                        </a:rPr>
                        <a:t>])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Розкрити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всі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файли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архіву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uk-UA" sz="1600" dirty="0" err="1">
                          <a:effectLst/>
                        </a:rPr>
                        <a:t>filename</a:t>
                      </a:r>
                      <a:r>
                        <a:rPr lang="ru-RU" sz="1600" dirty="0">
                          <a:effectLst/>
                        </a:rPr>
                        <a:t> у </a:t>
                      </a:r>
                      <a:r>
                        <a:rPr lang="uk-UA" sz="1600" dirty="0">
                          <a:effectLst/>
                        </a:rPr>
                        <a:t>каталог </a:t>
                      </a:r>
                      <a:r>
                        <a:rPr lang="uk-UA" sz="1600" dirty="0" err="1">
                          <a:effectLst/>
                        </a:rPr>
                        <a:t>extract_dir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520413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Версія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Необхідно забезпечити збереження даних декількох каталогів (</a:t>
            </a:r>
            <a:r>
              <a:rPr lang="uk-UA" dirty="0" err="1"/>
              <a:t>backup</a:t>
            </a:r>
            <a:r>
              <a:rPr lang="uk-UA" dirty="0"/>
              <a:t>).</a:t>
            </a:r>
            <a:endParaRPr lang="en-US" dirty="0"/>
          </a:p>
          <a:p>
            <a:pPr algn="just"/>
            <a:r>
              <a:rPr lang="uk-UA" dirty="0"/>
              <a:t>У версії 3 використовуються функції модуля </a:t>
            </a:r>
            <a:r>
              <a:rPr lang="uk-UA" dirty="0" err="1"/>
              <a:t>shutil</a:t>
            </a:r>
            <a:r>
              <a:rPr lang="uk-UA" dirty="0"/>
              <a:t> для копіювання каталогу, створення архіву та видалення каталогу. </a:t>
            </a:r>
            <a:endParaRPr lang="uk-UA" dirty="0" smtClean="0"/>
          </a:p>
          <a:p>
            <a:pPr algn="just"/>
            <a:r>
              <a:rPr lang="uk-UA" dirty="0" smtClean="0"/>
              <a:t>Це </a:t>
            </a:r>
            <a:r>
              <a:rPr lang="uk-UA" dirty="0"/>
              <a:t>дозволяє суттєво скоротити текст програми у порівнянні з версією 2. </a:t>
            </a:r>
            <a:endParaRPr lang="uk-UA" dirty="0" smtClean="0"/>
          </a:p>
          <a:p>
            <a:pPr algn="just"/>
            <a:r>
              <a:rPr lang="uk-UA" dirty="0" smtClean="0"/>
              <a:t>Залишаються </a:t>
            </a:r>
            <a:r>
              <a:rPr lang="uk-UA" dirty="0"/>
              <a:t>тільки функції </a:t>
            </a:r>
            <a:r>
              <a:rPr lang="uk-UA" dirty="0" err="1"/>
              <a:t>getbackupname</a:t>
            </a:r>
            <a:r>
              <a:rPr lang="uk-UA" dirty="0"/>
              <a:t>, </a:t>
            </a:r>
            <a:r>
              <a:rPr lang="uk-UA" dirty="0" err="1"/>
              <a:t>archivesubdirs</a:t>
            </a:r>
            <a:r>
              <a:rPr lang="uk-UA" dirty="0"/>
              <a:t>, </a:t>
            </a:r>
            <a:r>
              <a:rPr lang="uk-UA" dirty="0" err="1"/>
              <a:t>backupdirectories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 процесів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Процесом</a:t>
            </a:r>
            <a:r>
              <a:rPr lang="uk-UA" dirty="0"/>
              <a:t> у програмуванні називають екземпляр програми, що виконується. </a:t>
            </a:r>
            <a:endParaRPr lang="uk-UA" dirty="0" smtClean="0"/>
          </a:p>
          <a:p>
            <a:r>
              <a:rPr lang="uk-UA" dirty="0" smtClean="0"/>
              <a:t>Запуском</a:t>
            </a:r>
            <a:r>
              <a:rPr lang="uk-UA" dirty="0"/>
              <a:t>, синхронізацією та завершенням процесів керує операційна система.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стандартній бібліотеці </a:t>
            </a:r>
            <a:r>
              <a:rPr lang="en-US" dirty="0"/>
              <a:t>Python </a:t>
            </a:r>
            <a:r>
              <a:rPr lang="uk-UA" dirty="0"/>
              <a:t>є декілька модулів для організації запуску процесів та взаємодії з ними.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тільки окремі можливості, які надає модуль 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 </a:t>
            </a:r>
            <a:r>
              <a:rPr lang="uk-UA" dirty="0" smtClean="0"/>
              <a:t>процесів.2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239098"/>
              </p:ext>
            </p:extLst>
          </p:nvPr>
        </p:nvGraphicFramePr>
        <p:xfrm>
          <a:off x="470024" y="1553468"/>
          <a:ext cx="7774384" cy="453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5832">
                  <a:extLst>
                    <a:ext uri="{9D8B030D-6E8A-4147-A177-3AD203B41FA5}">
                      <a16:colId xmlns:a16="http://schemas.microsoft.com/office/drawing/2014/main" val="469244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938895825"/>
                    </a:ext>
                  </a:extLst>
                </a:gridCol>
              </a:tblGrid>
              <a:tr h="32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Функція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Опис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2496"/>
                  </a:ext>
                </a:extLst>
              </a:tr>
              <a:tr h="324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os.system(command)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Викону</a:t>
                      </a:r>
                      <a:r>
                        <a:rPr lang="uk-UA" sz="2000">
                          <a:effectLst/>
                        </a:rPr>
                        <a:t>є рядок command як команду операційної системи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766494"/>
                  </a:ext>
                </a:extLst>
              </a:tr>
              <a:tr h="1362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os.popen(command, mode='r')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Запускає процес </a:t>
                      </a:r>
                      <a:r>
                        <a:rPr lang="uk-UA" sz="2000" dirty="0" err="1">
                          <a:effectLst/>
                        </a:rPr>
                        <a:t>command</a:t>
                      </a:r>
                      <a:r>
                        <a:rPr lang="uk-UA" sz="2000" dirty="0">
                          <a:effectLst/>
                        </a:rPr>
                        <a:t> та повертає відкритий об’єкт файлового типу, що відповідає стандартному виведенню </a:t>
                      </a:r>
                      <a:r>
                        <a:rPr lang="uk-UA" sz="2000" dirty="0" err="1">
                          <a:effectLst/>
                        </a:rPr>
                        <a:t>процеса</a:t>
                      </a:r>
                      <a:r>
                        <a:rPr lang="uk-UA" sz="2000" dirty="0">
                          <a:effectLst/>
                        </a:rPr>
                        <a:t> </a:t>
                      </a:r>
                      <a:r>
                        <a:rPr lang="uk-UA" sz="2000" dirty="0" err="1">
                          <a:effectLst/>
                        </a:rPr>
                        <a:t>command</a:t>
                      </a:r>
                      <a:r>
                        <a:rPr lang="uk-UA" sz="2000" dirty="0">
                          <a:effectLst/>
                        </a:rPr>
                        <a:t>. Якщо параметр </a:t>
                      </a:r>
                      <a:r>
                        <a:rPr lang="uk-UA" sz="2000" dirty="0" err="1">
                          <a:effectLst/>
                        </a:rPr>
                        <a:t>mode</a:t>
                      </a:r>
                      <a:r>
                        <a:rPr lang="uk-UA" sz="2000" dirty="0">
                          <a:effectLst/>
                        </a:rPr>
                        <a:t>='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uk-UA" sz="2000" dirty="0">
                          <a:effectLst/>
                        </a:rPr>
                        <a:t>', то повертається файл стандартного введення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2664"/>
                  </a:ext>
                </a:extLst>
              </a:tr>
              <a:tr h="1016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os.startfile(path)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Запустити програму, яка пов’язана з файлом </a:t>
                      </a:r>
                      <a:r>
                        <a:rPr lang="uk-UA" sz="2000" dirty="0" err="1">
                          <a:effectLst/>
                        </a:rPr>
                        <a:t>path</a:t>
                      </a:r>
                      <a:r>
                        <a:rPr lang="uk-UA" sz="2000" dirty="0">
                          <a:effectLst/>
                        </a:rPr>
                        <a:t>. У операційній системі це рівносильно подвійному натисненню «миші» на піктограмі файлу.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56544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/>
              <a:t>Приклад: Запуск програми збереження файлів з заданих каталогів (</a:t>
            </a:r>
            <a:r>
              <a:rPr lang="uk-UA" sz="2800" dirty="0" err="1"/>
              <a:t>backup</a:t>
            </a:r>
            <a:r>
              <a:rPr lang="uk-UA" sz="2800" dirty="0"/>
              <a:t>) за розкладом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Звичайно, написавши програму для збереження файлів з заданих каталогів, ми зацікавлені, щоб вона виконувалась регулярно через задані проміжки часу.</a:t>
            </a:r>
            <a:endParaRPr lang="en-US" dirty="0"/>
          </a:p>
          <a:p>
            <a:pPr algn="just"/>
            <a:r>
              <a:rPr lang="uk-UA" dirty="0"/>
              <a:t>Програма у цьому прикладі здійснює запуск раніше написаної програми для </a:t>
            </a:r>
            <a:r>
              <a:rPr lang="uk-UA" dirty="0" err="1"/>
              <a:t>backup</a:t>
            </a:r>
            <a:r>
              <a:rPr lang="uk-UA" dirty="0"/>
              <a:t> через задану кількість годин. </a:t>
            </a:r>
            <a:endParaRPr lang="uk-UA" dirty="0" smtClean="0"/>
          </a:p>
          <a:p>
            <a:pPr algn="just"/>
            <a:r>
              <a:rPr lang="uk-UA" dirty="0" smtClean="0"/>
              <a:t>Ця </a:t>
            </a:r>
            <a:r>
              <a:rPr lang="uk-UA" dirty="0"/>
              <a:t>програма використовує модуль роботи з конфігураційними файлами, розглянутий у темі «Регулярні вирази». </a:t>
            </a:r>
            <a:endParaRPr lang="uk-UA" dirty="0" smtClean="0"/>
          </a:p>
          <a:p>
            <a:pPr algn="just"/>
            <a:r>
              <a:rPr lang="uk-UA" dirty="0" smtClean="0"/>
              <a:t>У </a:t>
            </a:r>
            <a:r>
              <a:rPr lang="uk-UA" dirty="0"/>
              <a:t>конфігураційному файлі зберігаються параметри, що визначають каталог для </a:t>
            </a:r>
            <a:r>
              <a:rPr lang="uk-UA" dirty="0" err="1"/>
              <a:t>backup</a:t>
            </a:r>
            <a:r>
              <a:rPr lang="uk-UA" dirty="0"/>
              <a:t>, каталоги, які треба зберігати, проміжок часу у годинах між збереженням файлів. </a:t>
            </a:r>
            <a:endParaRPr lang="uk-UA" dirty="0" smtClean="0"/>
          </a:p>
          <a:p>
            <a:pPr algn="just"/>
            <a:r>
              <a:rPr lang="uk-UA" dirty="0" smtClean="0"/>
              <a:t>Стандартне </a:t>
            </a:r>
            <a:r>
              <a:rPr lang="uk-UA" dirty="0"/>
              <a:t>виведення програми для </a:t>
            </a:r>
            <a:r>
              <a:rPr lang="uk-UA" dirty="0" err="1"/>
              <a:t>backup</a:t>
            </a:r>
            <a:r>
              <a:rPr lang="uk-UA" dirty="0"/>
              <a:t> записується у системний журнал.</a:t>
            </a:r>
            <a:endParaRPr lang="en-US" dirty="0"/>
          </a:p>
          <a:p>
            <a:pPr algn="just"/>
            <a:r>
              <a:rPr lang="uk-UA" dirty="0"/>
              <a:t>Програма містить функції </a:t>
            </a:r>
            <a:r>
              <a:rPr lang="uk-UA" dirty="0" err="1"/>
              <a:t>backupneeded</a:t>
            </a:r>
            <a:r>
              <a:rPr lang="en-US" dirty="0"/>
              <a:t>, </a:t>
            </a:r>
            <a:r>
              <a:rPr lang="uk-UA" dirty="0"/>
              <a:t>що перевіряє, чи вичерпався проміжок часу після останнього збереження файлів, та </a:t>
            </a:r>
            <a:r>
              <a:rPr lang="uk-UA" dirty="0" err="1"/>
              <a:t>backup</a:t>
            </a:r>
            <a:r>
              <a:rPr lang="uk-UA" dirty="0"/>
              <a:t>, що запускає збереження у окремому процесі та веде системний журнал. </a:t>
            </a:r>
            <a:endParaRPr lang="uk-UA" dirty="0" smtClean="0"/>
          </a:p>
          <a:p>
            <a:pPr algn="just"/>
            <a:r>
              <a:rPr lang="uk-UA" dirty="0" smtClean="0"/>
              <a:t>Стандартна </a:t>
            </a:r>
            <a:r>
              <a:rPr lang="uk-UA" dirty="0"/>
              <a:t>функція </a:t>
            </a:r>
            <a:r>
              <a:rPr lang="uk-UA" dirty="0" err="1"/>
              <a:t>sleep</a:t>
            </a:r>
            <a:r>
              <a:rPr lang="uk-UA" dirty="0"/>
              <a:t>(</a:t>
            </a:r>
            <a:r>
              <a:rPr lang="uk-UA" dirty="0" err="1"/>
              <a:t>sleeptime</a:t>
            </a:r>
            <a:r>
              <a:rPr lang="uk-UA" dirty="0"/>
              <a:t>) з модуля </a:t>
            </a:r>
            <a:r>
              <a:rPr lang="en-US" dirty="0"/>
              <a:t>time </a:t>
            </a:r>
            <a:r>
              <a:rPr lang="uk-UA" dirty="0"/>
              <a:t>призупиняє виконання програми на </a:t>
            </a:r>
            <a:r>
              <a:rPr lang="uk-UA" dirty="0" err="1"/>
              <a:t>sleeptime</a:t>
            </a:r>
            <a:r>
              <a:rPr lang="uk-UA" dirty="0"/>
              <a:t> секунд.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Означення операційної системи.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Модулі та пакети для використання операційної системи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Стандартні файли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Файлова система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Робота з файлами та каталогами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Робота з наборами файлів та каталогів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Архівування файлів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Масові дії над файлами та каталогами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Запуск </a:t>
            </a:r>
            <a:r>
              <a:rPr lang="uk-UA" dirty="0" smtClean="0"/>
              <a:t>процесів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, 3rd </a:t>
            </a:r>
            <a:r>
              <a:rPr lang="uk-UA" dirty="0" err="1"/>
              <a:t>edition</a:t>
            </a:r>
            <a:r>
              <a:rPr lang="uk-UA" dirty="0"/>
              <a:t> – 2013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.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5.4 - 2004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4</a:t>
            </a:r>
            <a:r>
              <a:rPr lang="uk-UA" baseline="30000" dirty="0"/>
              <a:t>th</a:t>
            </a:r>
            <a:r>
              <a:rPr lang="uk-UA" dirty="0"/>
              <a:t> </a:t>
            </a:r>
            <a:r>
              <a:rPr lang="uk-UA" dirty="0" err="1"/>
              <a:t>Edition</a:t>
            </a:r>
            <a:r>
              <a:rPr lang="uk-UA" dirty="0"/>
              <a:t> - 2011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uk-UA" dirty="0"/>
              <a:t> </a:t>
            </a:r>
            <a:r>
              <a:rPr lang="en-US" dirty="0"/>
              <a:t>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Jason</a:t>
            </a:r>
            <a:r>
              <a:rPr lang="uk-UA" dirty="0"/>
              <a:t> </a:t>
            </a:r>
            <a:r>
              <a:rPr lang="uk-UA" dirty="0" err="1"/>
              <a:t>Brittain</a:t>
            </a:r>
            <a:r>
              <a:rPr lang="uk-UA" dirty="0"/>
              <a:t>, </a:t>
            </a:r>
            <a:r>
              <a:rPr lang="uk-UA" dirty="0" err="1"/>
              <a:t>Ian</a:t>
            </a:r>
            <a:r>
              <a:rPr lang="uk-UA" dirty="0"/>
              <a:t> F. </a:t>
            </a:r>
            <a:r>
              <a:rPr lang="uk-UA" dirty="0" err="1"/>
              <a:t>Darwin</a:t>
            </a:r>
            <a:r>
              <a:rPr lang="uk-UA" dirty="0"/>
              <a:t>.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Unix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Linux</a:t>
            </a:r>
            <a:r>
              <a:rPr lang="uk-UA" dirty="0"/>
              <a:t> </a:t>
            </a: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Administration</a:t>
            </a:r>
            <a:r>
              <a:rPr lang="uk-UA" dirty="0"/>
              <a:t>. - 2008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Hellmann</a:t>
            </a:r>
            <a:r>
              <a:rPr lang="uk-UA" dirty="0"/>
              <a:t> D. -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Standard </a:t>
            </a:r>
            <a:r>
              <a:rPr lang="uk-UA" dirty="0" err="1"/>
              <a:t>Library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Example</a:t>
            </a:r>
            <a:r>
              <a:rPr lang="uk-UA" dirty="0"/>
              <a:t> – 2011</a:t>
            </a:r>
            <a:endParaRPr lang="en-US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Модулі та пакети для використання операційної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У </a:t>
            </a:r>
            <a:r>
              <a:rPr lang="uk-UA" dirty="0" err="1"/>
              <a:t>Python</a:t>
            </a:r>
            <a:r>
              <a:rPr lang="uk-UA" dirty="0"/>
              <a:t>, як і у інших мовах програмування, є модулі, що дозволяють використовувати можливості операційної системи.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 слід відмітити, що у </a:t>
            </a:r>
            <a:r>
              <a:rPr lang="uk-UA" dirty="0" err="1"/>
              <a:t>Python</a:t>
            </a:r>
            <a:r>
              <a:rPr lang="uk-UA" dirty="0"/>
              <a:t> ці модулі забезпечують </a:t>
            </a:r>
            <a:r>
              <a:rPr lang="uk-UA" dirty="0" err="1"/>
              <a:t>кросплатформність</a:t>
            </a:r>
            <a:r>
              <a:rPr lang="uk-UA" dirty="0"/>
              <a:t>, тобто, однакове використання більшості функцій у різних популярних операційних системах: </a:t>
            </a:r>
            <a:r>
              <a:rPr lang="en-US" dirty="0"/>
              <a:t>MS Windows, Linux, Mac OS. </a:t>
            </a:r>
          </a:p>
          <a:p>
            <a:r>
              <a:rPr lang="uk-UA" dirty="0"/>
              <a:t>Серед модулів та пакетів, що забезпечують використання функцій операційної системи виділимо такі:</a:t>
            </a:r>
            <a:endParaRPr lang="en-US" dirty="0"/>
          </a:p>
          <a:p>
            <a:pPr lvl="1"/>
            <a:r>
              <a:rPr lang="en-US" dirty="0"/>
              <a:t>sys</a:t>
            </a:r>
          </a:p>
          <a:p>
            <a:pPr lvl="1"/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glob</a:t>
            </a:r>
          </a:p>
          <a:p>
            <a:pPr lvl="1"/>
            <a:r>
              <a:rPr lang="en-US" dirty="0" err="1" smtClean="0"/>
              <a:t>shutil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Модулі та пакети для використання операційної </a:t>
            </a:r>
            <a:r>
              <a:rPr lang="uk-UA" dirty="0" smtClean="0"/>
              <a:t>системи.2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Насправді, таких модулів набагато більше, але ми навели ті, що найчастіше використовуються та є найбільш загальними.</a:t>
            </a:r>
            <a:endParaRPr lang="en-US" dirty="0" smtClean="0"/>
          </a:p>
          <a:p>
            <a:r>
              <a:rPr lang="uk-UA" dirty="0" smtClean="0"/>
              <a:t>Модуль </a:t>
            </a:r>
            <a:r>
              <a:rPr lang="en-US" dirty="0"/>
              <a:t>sys </a:t>
            </a:r>
            <a:r>
              <a:rPr lang="uk-UA" dirty="0"/>
              <a:t>містить функції, що дозволяють отримати дані або змінити системне оточення інтерпретатора </a:t>
            </a:r>
            <a:r>
              <a:rPr lang="en-US" dirty="0"/>
              <a:t>Python. </a:t>
            </a:r>
            <a:endParaRPr lang="uk-UA" dirty="0" smtClean="0"/>
          </a:p>
          <a:p>
            <a:pPr lvl="1"/>
            <a:r>
              <a:rPr lang="uk-UA" dirty="0" smtClean="0"/>
              <a:t>Частина </a:t>
            </a:r>
            <a:r>
              <a:rPr lang="uk-UA" dirty="0"/>
              <a:t>цього оточення пов’язана з операційною системою. </a:t>
            </a:r>
            <a:endParaRPr lang="uk-UA" dirty="0" smtClean="0"/>
          </a:p>
          <a:p>
            <a:pPr lvl="1"/>
            <a:r>
              <a:rPr lang="uk-UA" dirty="0" smtClean="0"/>
              <a:t>У </a:t>
            </a:r>
            <a:r>
              <a:rPr lang="uk-UA" dirty="0"/>
              <a:t>попередніх темах ми вже зустрічались з </a:t>
            </a:r>
            <a:r>
              <a:rPr lang="en-US" dirty="0" err="1"/>
              <a:t>sys.path</a:t>
            </a:r>
            <a:r>
              <a:rPr lang="en-US" dirty="0"/>
              <a:t>, </a:t>
            </a:r>
            <a:r>
              <a:rPr lang="en-US" dirty="0" err="1"/>
              <a:t>sys,getsizeof</a:t>
            </a:r>
            <a:r>
              <a:rPr lang="en-US" dirty="0"/>
              <a:t>, </a:t>
            </a:r>
            <a:r>
              <a:rPr lang="en-US" dirty="0" err="1"/>
              <a:t>sys.argv</a:t>
            </a:r>
            <a:r>
              <a:rPr lang="en-US" dirty="0"/>
              <a:t>.</a:t>
            </a:r>
          </a:p>
          <a:p>
            <a:r>
              <a:rPr lang="uk-UA" dirty="0"/>
              <a:t>Пакет та модуль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містить функції інформування про операційну систему, роботи з файлами та каталогами, управління процесами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Пакет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включає декілька модулів, серед яких частіше використовують модуль для роботи з файлами та каталогами </a:t>
            </a:r>
            <a:r>
              <a:rPr lang="en-US" dirty="0" err="1"/>
              <a:t>os.path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Модуль </a:t>
            </a:r>
            <a:r>
              <a:rPr lang="en-US" dirty="0"/>
              <a:t>glob </a:t>
            </a:r>
            <a:r>
              <a:rPr lang="uk-UA" dirty="0"/>
              <a:t>містить функції роботи з наборами файлів та каталогів.</a:t>
            </a:r>
            <a:endParaRPr lang="en-US" dirty="0"/>
          </a:p>
          <a:p>
            <a:r>
              <a:rPr lang="uk-UA" dirty="0"/>
              <a:t>Модуль </a:t>
            </a:r>
            <a:r>
              <a:rPr lang="uk-UA" dirty="0" err="1"/>
              <a:t>shutil</a:t>
            </a:r>
            <a:r>
              <a:rPr lang="uk-UA" dirty="0"/>
              <a:t> (</a:t>
            </a:r>
            <a:r>
              <a:rPr lang="en-US" dirty="0"/>
              <a:t>shell utilities – </a:t>
            </a:r>
            <a:r>
              <a:rPr lang="uk-UA" dirty="0"/>
              <a:t>системні програми командного рядка) дозволяє виконати одним викликом масові дії над файлами та каталогами.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Стандартні файли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Python </a:t>
            </a:r>
            <a:r>
              <a:rPr lang="uk-UA" dirty="0"/>
              <a:t>під час виконання програм інтерпретатором працює з 3 стандартними файлами: </a:t>
            </a:r>
            <a:r>
              <a:rPr lang="uk-UA" dirty="0" err="1"/>
              <a:t>stdin</a:t>
            </a:r>
            <a:r>
              <a:rPr lang="uk-UA" dirty="0"/>
              <a:t>, </a:t>
            </a:r>
            <a:r>
              <a:rPr lang="uk-UA" dirty="0" err="1"/>
              <a:t>stdout</a:t>
            </a:r>
            <a:r>
              <a:rPr lang="uk-UA" dirty="0"/>
              <a:t>, </a:t>
            </a:r>
            <a:r>
              <a:rPr lang="uk-UA" dirty="0" err="1"/>
              <a:t>stderr</a:t>
            </a:r>
            <a:r>
              <a:rPr lang="uk-UA" dirty="0" smtClean="0"/>
              <a:t>.</a:t>
            </a:r>
          </a:p>
          <a:p>
            <a:pPr algn="just"/>
            <a:r>
              <a:rPr lang="uk-UA" dirty="0" smtClean="0"/>
              <a:t>Ці </a:t>
            </a:r>
            <a:r>
              <a:rPr lang="uk-UA" dirty="0"/>
              <a:t>файли описані у модулі </a:t>
            </a:r>
            <a:r>
              <a:rPr lang="en-US" dirty="0"/>
              <a:t>sys.</a:t>
            </a:r>
          </a:p>
          <a:p>
            <a:pPr lvl="1" algn="just"/>
            <a:r>
              <a:rPr lang="uk-UA" dirty="0" err="1"/>
              <a:t>sys.stdin</a:t>
            </a:r>
            <a:r>
              <a:rPr lang="uk-UA" dirty="0"/>
              <a:t> – стандартний файл для введення.</a:t>
            </a:r>
            <a:endParaRPr lang="en-US" dirty="0"/>
          </a:p>
          <a:p>
            <a:pPr lvl="1" algn="just"/>
            <a:r>
              <a:rPr lang="uk-UA" dirty="0" err="1"/>
              <a:t>sys.stdout</a:t>
            </a:r>
            <a:r>
              <a:rPr lang="uk-UA" dirty="0"/>
              <a:t> – стандартний файл для виведення.</a:t>
            </a:r>
            <a:endParaRPr lang="en-US" dirty="0"/>
          </a:p>
          <a:p>
            <a:pPr lvl="1" algn="just"/>
            <a:r>
              <a:rPr lang="uk-UA" dirty="0" err="1"/>
              <a:t>sys.stderr</a:t>
            </a:r>
            <a:r>
              <a:rPr lang="uk-UA" dirty="0"/>
              <a:t> – стандартний файл для виведення інформації про помилки.</a:t>
            </a:r>
            <a:endParaRPr lang="en-US" dirty="0"/>
          </a:p>
          <a:p>
            <a:pPr algn="just"/>
            <a:r>
              <a:rPr lang="uk-UA" dirty="0"/>
              <a:t>Стандартні </a:t>
            </a:r>
            <a:r>
              <a:rPr lang="uk-UA" dirty="0" smtClean="0"/>
              <a:t> </a:t>
            </a:r>
            <a:r>
              <a:rPr lang="uk-UA" dirty="0"/>
              <a:t>файли </a:t>
            </a:r>
            <a:r>
              <a:rPr lang="en-US" dirty="0"/>
              <a:t>Python</a:t>
            </a:r>
            <a:r>
              <a:rPr lang="uk-UA" dirty="0"/>
              <a:t> сам відкриває у момент запуску програми та закриває після її закінчення. </a:t>
            </a:r>
            <a:endParaRPr lang="uk-UA" dirty="0" smtClean="0"/>
          </a:p>
          <a:p>
            <a:pPr algn="just"/>
            <a:r>
              <a:rPr lang="uk-UA" dirty="0" smtClean="0"/>
              <a:t>За </a:t>
            </a:r>
            <a:r>
              <a:rPr lang="uk-UA" dirty="0"/>
              <a:t>угодою файл </a:t>
            </a:r>
            <a:r>
              <a:rPr lang="uk-UA" dirty="0" err="1"/>
              <a:t>stdin</a:t>
            </a:r>
            <a:r>
              <a:rPr lang="uk-UA" dirty="0"/>
              <a:t> зв’язаний з клавіатурою, а </a:t>
            </a:r>
            <a:r>
              <a:rPr lang="uk-UA" dirty="0" err="1"/>
              <a:t>stdout</a:t>
            </a:r>
            <a:r>
              <a:rPr lang="uk-UA" dirty="0"/>
              <a:t> та </a:t>
            </a:r>
            <a:r>
              <a:rPr lang="uk-UA" dirty="0" err="1"/>
              <a:t>stderr</a:t>
            </a:r>
            <a:r>
              <a:rPr lang="uk-UA" dirty="0"/>
              <a:t> – з екраном у режимі виведення тексту. </a:t>
            </a:r>
            <a:endParaRPr lang="uk-UA" dirty="0" smtClean="0"/>
          </a:p>
          <a:p>
            <a:pPr algn="just"/>
            <a:r>
              <a:rPr lang="uk-UA" dirty="0" smtClean="0"/>
              <a:t>Є </a:t>
            </a:r>
            <a:r>
              <a:rPr lang="uk-UA" dirty="0"/>
              <a:t>можливість </a:t>
            </a:r>
            <a:r>
              <a:rPr lang="uk-UA" dirty="0" err="1"/>
              <a:t>перенаправити</a:t>
            </a:r>
            <a:r>
              <a:rPr lang="uk-UA" dirty="0"/>
              <a:t> стандартне введення/виведення у інші файли, тимчасово змінивши значення </a:t>
            </a:r>
            <a:r>
              <a:rPr lang="uk-UA" dirty="0" err="1"/>
              <a:t>sys.stdin</a:t>
            </a:r>
            <a:r>
              <a:rPr lang="uk-UA" dirty="0"/>
              <a:t>, </a:t>
            </a:r>
            <a:r>
              <a:rPr lang="uk-UA" dirty="0" err="1"/>
              <a:t>sys.stdout</a:t>
            </a:r>
            <a:r>
              <a:rPr lang="uk-UA" dirty="0"/>
              <a:t> або </a:t>
            </a:r>
            <a:r>
              <a:rPr lang="uk-UA" dirty="0" err="1"/>
              <a:t>sys.stderr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Файлова система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/>
              <a:t>Файлова система визначає спосіб організації файлів на зовнішніх носіях даних. </a:t>
            </a:r>
            <a:endParaRPr lang="uk-UA" dirty="0" smtClean="0"/>
          </a:p>
          <a:p>
            <a:pPr algn="just"/>
            <a:r>
              <a:rPr lang="uk-UA" dirty="0" smtClean="0"/>
              <a:t>У </a:t>
            </a:r>
            <a:r>
              <a:rPr lang="uk-UA" dirty="0"/>
              <a:t>сучасних операційних системах файлова система на логічному рівні представляє собою ієрархію каталогів у вигляді дерева або ациклічного графу. </a:t>
            </a:r>
            <a:endParaRPr lang="uk-UA" dirty="0" smtClean="0"/>
          </a:p>
          <a:p>
            <a:pPr algn="just"/>
            <a:r>
              <a:rPr lang="uk-UA" dirty="0" smtClean="0"/>
              <a:t>У </a:t>
            </a:r>
            <a:r>
              <a:rPr lang="uk-UA" dirty="0"/>
              <a:t>кожному каталозі можуть міститись файли та/або підкаталоги. </a:t>
            </a:r>
            <a:endParaRPr lang="uk-UA" dirty="0" smtClean="0"/>
          </a:p>
          <a:p>
            <a:pPr algn="just"/>
            <a:r>
              <a:rPr lang="uk-UA" dirty="0" smtClean="0"/>
              <a:t>Один </a:t>
            </a:r>
            <a:r>
              <a:rPr lang="uk-UA" dirty="0"/>
              <a:t>з каталогів вважається поточним. </a:t>
            </a:r>
            <a:endParaRPr lang="uk-UA" dirty="0" smtClean="0"/>
          </a:p>
          <a:p>
            <a:pPr algn="just"/>
            <a:r>
              <a:rPr lang="uk-UA" dirty="0" smtClean="0"/>
              <a:t>Поточний </a:t>
            </a:r>
            <a:r>
              <a:rPr lang="uk-UA" dirty="0"/>
              <a:t>каталог можна змінити.</a:t>
            </a:r>
            <a:endParaRPr lang="en-US" dirty="0"/>
          </a:p>
          <a:p>
            <a:pPr algn="just"/>
            <a:r>
              <a:rPr lang="uk-UA" dirty="0"/>
              <a:t>Файл задається ім’ям файлу (рядком). У кінці імені може бути вказано розширення імені через крапку </a:t>
            </a:r>
            <a:r>
              <a:rPr lang="en-US" dirty="0"/>
              <a:t>‘.’</a:t>
            </a:r>
            <a:r>
              <a:rPr lang="uk-UA" dirty="0"/>
              <a:t>, яке визначає тип файлу. </a:t>
            </a:r>
            <a:endParaRPr lang="uk-UA" dirty="0" smtClean="0"/>
          </a:p>
          <a:p>
            <a:pPr algn="just"/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en-US" dirty="0"/>
              <a:t>.txt, .exe, .pdf, 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uk-UA" dirty="0"/>
              <a:t>тощо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Файлова </a:t>
            </a:r>
            <a:r>
              <a:rPr lang="uk-UA" dirty="0" smtClean="0"/>
              <a:t>система.2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uk-UA" dirty="0" smtClean="0"/>
              <a:t>Щоб </a:t>
            </a:r>
            <a:r>
              <a:rPr lang="uk-UA" dirty="0"/>
              <a:t>визначити розташування файлу, задають шлях у вигляді послідовності каталогів, починаючи з поточного (відносний шлях) або деякого початкового каталогу (абсолютний шлях). </a:t>
            </a:r>
            <a:endParaRPr lang="uk-UA" dirty="0" smtClean="0"/>
          </a:p>
          <a:p>
            <a:pPr algn="just"/>
            <a:r>
              <a:rPr lang="uk-UA" dirty="0" smtClean="0"/>
              <a:t>Каталоги </a:t>
            </a:r>
            <a:r>
              <a:rPr lang="uk-UA" dirty="0"/>
              <a:t>та власне ім’я файлу розділяються символом-розділювачем. </a:t>
            </a:r>
            <a:endParaRPr lang="uk-UA" dirty="0" smtClean="0"/>
          </a:p>
          <a:p>
            <a:pPr algn="just"/>
            <a:r>
              <a:rPr lang="uk-UA" dirty="0" smtClean="0"/>
              <a:t>У </a:t>
            </a:r>
            <a:r>
              <a:rPr lang="en-US" dirty="0"/>
              <a:t>MS Windows </a:t>
            </a:r>
            <a:r>
              <a:rPr lang="ru-RU" dirty="0"/>
              <a:t>таким символом </a:t>
            </a:r>
            <a:r>
              <a:rPr lang="uk-UA" dirty="0"/>
              <a:t>є обернена коса риска </a:t>
            </a:r>
            <a:r>
              <a:rPr lang="en-US" dirty="0"/>
              <a:t>‘\’, </a:t>
            </a:r>
            <a:r>
              <a:rPr lang="uk-UA" dirty="0"/>
              <a:t>у </a:t>
            </a:r>
            <a:r>
              <a:rPr lang="en-US" dirty="0"/>
              <a:t>Unix</a:t>
            </a:r>
            <a:r>
              <a:rPr lang="uk-UA" dirty="0"/>
              <a:t>,</a:t>
            </a:r>
            <a:r>
              <a:rPr lang="en-US" dirty="0"/>
              <a:t> – </a:t>
            </a:r>
            <a:r>
              <a:rPr lang="ru-RU" dirty="0"/>
              <a:t>коса риска</a:t>
            </a:r>
            <a:r>
              <a:rPr lang="en-US" dirty="0"/>
              <a:t> ‘/’</a:t>
            </a:r>
            <a:r>
              <a:rPr lang="ru-RU" dirty="0"/>
              <a:t>, у </a:t>
            </a:r>
            <a:r>
              <a:rPr lang="en-US" dirty="0" err="1"/>
              <a:t>MacOS</a:t>
            </a:r>
            <a:r>
              <a:rPr lang="uk-UA" dirty="0"/>
              <a:t>, - двокрапка</a:t>
            </a:r>
            <a:r>
              <a:rPr lang="en-US" dirty="0"/>
              <a:t> ‘:’</a:t>
            </a:r>
            <a:r>
              <a:rPr lang="uk-UA" dirty="0"/>
              <a:t> або коса риска.</a:t>
            </a:r>
            <a:endParaRPr lang="en-US" dirty="0"/>
          </a:p>
          <a:p>
            <a:pPr algn="just"/>
            <a:r>
              <a:rPr lang="uk-UA" dirty="0"/>
              <a:t>Приклади можливого шляху до файлу </a:t>
            </a:r>
            <a:r>
              <a:rPr lang="en-US" dirty="0"/>
              <a:t>myfile.txt </a:t>
            </a:r>
            <a:r>
              <a:rPr lang="uk-UA" dirty="0"/>
              <a:t>у різних операційних системах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uk-UA" dirty="0"/>
              <a:t>С</a:t>
            </a:r>
            <a:r>
              <a:rPr lang="en-US" dirty="0"/>
              <a:t>:\Documents\myfile.txt – </a:t>
            </a:r>
            <a:r>
              <a:rPr lang="uk-UA" dirty="0"/>
              <a:t>шлях у </a:t>
            </a:r>
            <a:r>
              <a:rPr lang="en-US" dirty="0"/>
              <a:t>MS Windows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/pub/myfile.txt – </a:t>
            </a:r>
            <a:r>
              <a:rPr lang="uk-UA" dirty="0"/>
              <a:t>шлях у </a:t>
            </a:r>
            <a:r>
              <a:rPr lang="en-US" dirty="0"/>
              <a:t>Unix</a:t>
            </a:r>
          </a:p>
          <a:p>
            <a:pPr lvl="1"/>
            <a:r>
              <a:rPr lang="uk-UA" dirty="0" err="1"/>
              <a:t>Mac</a:t>
            </a:r>
            <a:r>
              <a:rPr lang="uk-UA" dirty="0"/>
              <a:t> </a:t>
            </a:r>
            <a:r>
              <a:rPr lang="uk-UA" dirty="0" err="1"/>
              <a:t>HD:Documents:myfile</a:t>
            </a:r>
            <a:r>
              <a:rPr lang="en-US" dirty="0"/>
              <a:t> – </a:t>
            </a:r>
            <a:r>
              <a:rPr lang="uk-UA" dirty="0"/>
              <a:t>шлях у </a:t>
            </a:r>
            <a:r>
              <a:rPr lang="en-US" dirty="0"/>
              <a:t>Mac </a:t>
            </a:r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Робота з файлами та каталогами. Модулі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en-US" dirty="0"/>
              <a:t> </a:t>
            </a:r>
            <a:r>
              <a:rPr lang="en-US" dirty="0" err="1"/>
              <a:t>os.path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Типова робота з файлами у файловій системі – це перевірка наявності файлу у деякому каталозі, копіювання (переміщення) файлу з одного каталогу до іншого, видалення файлу, отримання інформації про файл.</a:t>
            </a:r>
            <a:endParaRPr lang="en-US" dirty="0"/>
          </a:p>
          <a:p>
            <a:r>
              <a:rPr lang="uk-UA" dirty="0"/>
              <a:t>Типова робота з каталогами – це отримання списку файлів та підкаталогів каталогу, створення нового каталогу, видалення каталогу.</a:t>
            </a:r>
            <a:endParaRPr lang="en-US" dirty="0"/>
          </a:p>
          <a:p>
            <a:r>
              <a:rPr lang="uk-UA" dirty="0"/>
              <a:t>У таблиці нижче зібрані головні функції модуля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з роботи з каталогами та файлами.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Робота з файлами та каталогами. Модулі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en-US" dirty="0"/>
              <a:t> </a:t>
            </a:r>
            <a:r>
              <a:rPr lang="en-US" dirty="0" err="1" smtClean="0"/>
              <a:t>os.path</a:t>
            </a:r>
            <a:r>
              <a:rPr lang="uk-UA" dirty="0" smtClean="0"/>
              <a:t>.2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34710"/>
              </p:ext>
            </p:extLst>
          </p:nvPr>
        </p:nvGraphicFramePr>
        <p:xfrm>
          <a:off x="611560" y="1709928"/>
          <a:ext cx="8075240" cy="4711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589433304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883193897"/>
                    </a:ext>
                  </a:extLst>
                </a:gridCol>
              </a:tblGrid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Функція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474810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os.listdir</a:t>
                      </a: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path</a:t>
                      </a:r>
                      <a:r>
                        <a:rPr lang="uk-UA" sz="1800" dirty="0">
                          <a:effectLst/>
                        </a:rPr>
                        <a:t>='.')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</a:t>
                      </a:r>
                      <a:r>
                        <a:rPr lang="uk-UA" sz="1800" dirty="0" smtClean="0">
                          <a:effectLst/>
                        </a:rPr>
                        <a:t>список </a:t>
                      </a:r>
                      <a:r>
                        <a:rPr lang="uk-UA" sz="1800" dirty="0">
                          <a:effectLst/>
                        </a:rPr>
                        <a:t>файлів та підкаталогів у каталозі </a:t>
                      </a:r>
                      <a:r>
                        <a:rPr lang="uk-UA" sz="1800" dirty="0" err="1">
                          <a:effectLst/>
                        </a:rPr>
                        <a:t>path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623972"/>
                  </a:ext>
                </a:extLst>
              </a:tr>
              <a:tr h="16730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os.walk(top)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Генератор-функція, що повертає послідовність кортежів для всіх підкаталогів дерева, що починається з каталогу </a:t>
                      </a:r>
                      <a:r>
                        <a:rPr lang="uk-UA" sz="1800" dirty="0" err="1">
                          <a:effectLst/>
                        </a:rPr>
                        <a:t>top</a:t>
                      </a:r>
                      <a:r>
                        <a:rPr lang="uk-UA" sz="1800" dirty="0">
                          <a:effectLst/>
                        </a:rPr>
                        <a:t>. Для кожного підкаталогу (та для самого </a:t>
                      </a:r>
                      <a:r>
                        <a:rPr lang="uk-UA" sz="1800" dirty="0" err="1">
                          <a:effectLst/>
                        </a:rPr>
                        <a:t>top</a:t>
                      </a:r>
                      <a:r>
                        <a:rPr lang="uk-UA" sz="1800" dirty="0">
                          <a:effectLst/>
                        </a:rPr>
                        <a:t>) </a:t>
                      </a:r>
                      <a:r>
                        <a:rPr lang="uk-UA" sz="1600" dirty="0">
                          <a:effectLst/>
                        </a:rPr>
                        <a:t>повертається</a:t>
                      </a:r>
                      <a:r>
                        <a:rPr lang="uk-UA" sz="1800" dirty="0">
                          <a:effectLst/>
                        </a:rPr>
                        <a:t> кортеж (</a:t>
                      </a:r>
                      <a:r>
                        <a:rPr lang="uk-UA" sz="1800" dirty="0" err="1">
                          <a:effectLst/>
                        </a:rPr>
                        <a:t>dirpath</a:t>
                      </a:r>
                      <a:r>
                        <a:rPr lang="uk-UA" sz="1800" dirty="0">
                          <a:effectLst/>
                        </a:rPr>
                        <a:t>, </a:t>
                      </a:r>
                      <a:r>
                        <a:rPr lang="uk-UA" sz="1800" dirty="0" err="1">
                          <a:effectLst/>
                        </a:rPr>
                        <a:t>dirnames</a:t>
                      </a:r>
                      <a:r>
                        <a:rPr lang="uk-UA" sz="1800" dirty="0">
                          <a:effectLst/>
                        </a:rPr>
                        <a:t>, </a:t>
                      </a:r>
                      <a:r>
                        <a:rPr lang="uk-UA" sz="1800" dirty="0" err="1">
                          <a:effectLst/>
                        </a:rPr>
                        <a:t>filenames</a:t>
                      </a:r>
                      <a:r>
                        <a:rPr lang="uk-UA" sz="1800" dirty="0">
                          <a:effectLst/>
                        </a:rPr>
                        <a:t>), де </a:t>
                      </a:r>
                      <a:r>
                        <a:rPr lang="uk-UA" sz="1800" dirty="0" err="1">
                          <a:effectLst/>
                        </a:rPr>
                        <a:t>dirpath</a:t>
                      </a:r>
                      <a:r>
                        <a:rPr lang="uk-UA" sz="1800" dirty="0">
                          <a:effectLst/>
                        </a:rPr>
                        <a:t> – каталог, </a:t>
                      </a:r>
                      <a:r>
                        <a:rPr lang="uk-UA" sz="1800" dirty="0" err="1">
                          <a:effectLst/>
                        </a:rPr>
                        <a:t>dirnames</a:t>
                      </a:r>
                      <a:r>
                        <a:rPr lang="uk-UA" sz="1800" dirty="0">
                          <a:effectLst/>
                        </a:rPr>
                        <a:t> – список підкаталогів каталогу </a:t>
                      </a:r>
                      <a:r>
                        <a:rPr lang="uk-UA" sz="1800" dirty="0" err="1">
                          <a:effectLst/>
                        </a:rPr>
                        <a:t>dirpath</a:t>
                      </a:r>
                      <a:r>
                        <a:rPr lang="uk-UA" sz="1800" dirty="0">
                          <a:effectLst/>
                        </a:rPr>
                        <a:t>, </a:t>
                      </a:r>
                      <a:r>
                        <a:rPr lang="uk-UA" sz="1800" dirty="0" err="1">
                          <a:effectLst/>
                        </a:rPr>
                        <a:t>filenames</a:t>
                      </a:r>
                      <a:r>
                        <a:rPr lang="uk-UA" sz="1800" dirty="0">
                          <a:effectLst/>
                        </a:rPr>
                        <a:t> – список файлів каталогу </a:t>
                      </a:r>
                      <a:r>
                        <a:rPr lang="uk-UA" sz="1800" dirty="0" err="1">
                          <a:effectLst/>
                        </a:rPr>
                        <a:t>dirpath</a:t>
                      </a:r>
                      <a:r>
                        <a:rPr lang="uk-UA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08375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os.getcwd()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Повертає поточний каталог (</a:t>
                      </a:r>
                      <a:r>
                        <a:rPr lang="en-US" sz="1800">
                          <a:effectLst/>
                        </a:rPr>
                        <a:t>current working directory</a:t>
                      </a:r>
                      <a:r>
                        <a:rPr lang="uk-UA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527940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os.chdir(path)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Робить поточним каталог </a:t>
                      </a:r>
                      <a:r>
                        <a:rPr lang="en-US" sz="1800">
                          <a:effectLst/>
                        </a:rPr>
                        <a:t>path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114353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os.mkdir(path)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Створює каталог </a:t>
                      </a:r>
                      <a:r>
                        <a:rPr lang="en-US" sz="1800">
                          <a:effectLst/>
                        </a:rPr>
                        <a:t>path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231623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r>
                        <a:rPr lang="uk-UA" sz="1800">
                          <a:effectLst/>
                        </a:rPr>
                        <a:t>mdir(path)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Видаляє каталог </a:t>
                      </a:r>
                      <a:r>
                        <a:rPr lang="en-US" sz="1800">
                          <a:effectLst/>
                        </a:rPr>
                        <a:t>path</a:t>
                      </a:r>
                      <a:r>
                        <a:rPr lang="uk-UA" sz="1800">
                          <a:effectLst/>
                        </a:rPr>
                        <a:t>. Каталог повинен бути порожнім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216990"/>
                  </a:ext>
                </a:extLst>
              </a:tr>
              <a:tr h="26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os.remove(path)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Видаляє файл </a:t>
                      </a:r>
                      <a:r>
                        <a:rPr lang="en-US" sz="1800" dirty="0">
                          <a:effectLst/>
                        </a:rPr>
                        <a:t>path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88807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5757</TotalTime>
  <Words>2807</Words>
  <Application>Microsoft Office PowerPoint</Application>
  <PresentationFormat>Экран (4:3)</PresentationFormat>
  <Paragraphs>319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Ясность</vt:lpstr>
      <vt:lpstr>Інформатика та програмування</vt:lpstr>
      <vt:lpstr>Операційна система</vt:lpstr>
      <vt:lpstr>Модулі та пакети для використання операційної системи</vt:lpstr>
      <vt:lpstr>Модулі та пакети для використання операційної системи.2</vt:lpstr>
      <vt:lpstr>Стандартні файли stdin, stdout, stderr</vt:lpstr>
      <vt:lpstr>Файлова система</vt:lpstr>
      <vt:lpstr>Файлова система.2</vt:lpstr>
      <vt:lpstr>Робота з файлами та каталогами. Модулі os та os.path</vt:lpstr>
      <vt:lpstr>Робота з файлами та каталогами. Модулі os та os.path.2</vt:lpstr>
      <vt:lpstr>Робота з файлами та каталогами. Модулі os та os.path.3</vt:lpstr>
      <vt:lpstr>Робота з наборами файлів та каталогів</vt:lpstr>
      <vt:lpstr>Приклад: Побудова списку каталогів разом з їх розмірами</vt:lpstr>
      <vt:lpstr>Приклад: Побудова списку каталогів разом з їх розмірами.2</vt:lpstr>
      <vt:lpstr>Приклад: Збереження файлів з заданих каталогів (backup). Версія 1</vt:lpstr>
      <vt:lpstr>Приклад: Збереження файлів з заданих каталогів (backup). Версія 1.2</vt:lpstr>
      <vt:lpstr>Архівування файлів</vt:lpstr>
      <vt:lpstr>Архівування файлів.2</vt:lpstr>
      <vt:lpstr>Архівування файлів.3</vt:lpstr>
      <vt:lpstr>Приклад: Збереження файлів з заданих каталогів (backup). Версія 2</vt:lpstr>
      <vt:lpstr>Масові дії над файлами та каталогами</vt:lpstr>
      <vt:lpstr>Масові дії над файлами та каталогами.2</vt:lpstr>
      <vt:lpstr>Приклад: Збереження файлів з заданих каталогів (backup). Версія 3</vt:lpstr>
      <vt:lpstr>Запуск процесів</vt:lpstr>
      <vt:lpstr>Запуск процесів.2</vt:lpstr>
      <vt:lpstr>Приклад: Запуск програми збереження файлів з заданих каталогів (backup) за розкладом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aobvintsev</cp:lastModifiedBy>
  <cp:revision>302</cp:revision>
  <dcterms:created xsi:type="dcterms:W3CDTF">2015-08-16T10:20:57Z</dcterms:created>
  <dcterms:modified xsi:type="dcterms:W3CDTF">2016-07-01T10:17:12Z</dcterms:modified>
</cp:coreProperties>
</file>