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8" r:id="rId3"/>
    <p:sldId id="322" r:id="rId4"/>
    <p:sldId id="323" r:id="rId5"/>
    <p:sldId id="345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46" r:id="rId14"/>
    <p:sldId id="331" r:id="rId15"/>
    <p:sldId id="332" r:id="rId16"/>
    <p:sldId id="347" r:id="rId17"/>
    <p:sldId id="333" r:id="rId18"/>
    <p:sldId id="348" r:id="rId19"/>
    <p:sldId id="334" r:id="rId20"/>
    <p:sldId id="349" r:id="rId21"/>
    <p:sldId id="350" r:id="rId22"/>
    <p:sldId id="335" r:id="rId23"/>
    <p:sldId id="336" r:id="rId24"/>
    <p:sldId id="351" r:id="rId25"/>
    <p:sldId id="337" r:id="rId26"/>
    <p:sldId id="338" r:id="rId27"/>
    <p:sldId id="339" r:id="rId28"/>
    <p:sldId id="352" r:id="rId29"/>
    <p:sldId id="340" r:id="rId30"/>
    <p:sldId id="341" r:id="rId31"/>
    <p:sldId id="353" r:id="rId32"/>
    <p:sldId id="342" r:id="rId33"/>
    <p:sldId id="354" r:id="rId34"/>
    <p:sldId id="276" r:id="rId35"/>
    <p:sldId id="27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6" autoAdjust="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15.07.2016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15.07.2016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15.07.2016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yxl.readthedocs.io/en/default/index.html" TargetMode="External"/><Relationship Id="rId2" Type="http://schemas.openxmlformats.org/officeDocument/2006/relationships/hyperlink" Target="https://python-docx.readthedocs.org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-reading.club/book.php?book=84357" TargetMode="External"/><Relationship Id="rId5" Type="http://schemas.openxmlformats.org/officeDocument/2006/relationships/hyperlink" Target="http://habrahabr.ru/post/99923/" TargetMode="External"/><Relationship Id="rId4" Type="http://schemas.openxmlformats.org/officeDocument/2006/relationships/hyperlink" Target="http://habrahabr.ru/post/23229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23. Робота з </a:t>
            </a:r>
            <a:r>
              <a:rPr lang="ru-RU" sz="3600" dirty="0" err="1"/>
              <a:t>даними</a:t>
            </a:r>
            <a:r>
              <a:rPr lang="ru-RU" sz="3600" dirty="0"/>
              <a:t> у </a:t>
            </a:r>
            <a:r>
              <a:rPr lang="ru-RU" sz="3600" dirty="0" err="1"/>
              <a:t>офісних</a:t>
            </a:r>
            <a:r>
              <a:rPr lang="ru-RU" sz="3600" dirty="0"/>
              <a:t> документах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15.07.2016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Властивості та методи об’єктів класу </a:t>
            </a:r>
            <a:r>
              <a:rPr lang="en-US" dirty="0"/>
              <a:t>Run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90770"/>
              </p:ext>
            </p:extLst>
          </p:nvPr>
        </p:nvGraphicFramePr>
        <p:xfrm>
          <a:off x="457200" y="1709928"/>
          <a:ext cx="8229600" cy="341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4720">
                  <a:extLst>
                    <a:ext uri="{9D8B030D-6E8A-4147-A177-3AD203B41FA5}">
                      <a16:colId xmlns:a16="http://schemas.microsoft.com/office/drawing/2014/main" val="3571923150"/>
                    </a:ext>
                  </a:extLst>
                </a:gridCol>
                <a:gridCol w="4834880">
                  <a:extLst>
                    <a:ext uri="{9D8B030D-6E8A-4147-A177-3AD203B41FA5}">
                      <a16:colId xmlns:a16="http://schemas.microsoft.com/office/drawing/2014/main" val="341131115"/>
                    </a:ext>
                  </a:extLst>
                </a:gridCol>
              </a:tblGrid>
              <a:tr h="61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Властивість або метод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170696"/>
                  </a:ext>
                </a:extLst>
              </a:tr>
              <a:tr h="615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add_break(break_type=6)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Додати у потік розрив (за угодою, - розрив рядка)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544298"/>
                  </a:ext>
                </a:extLst>
              </a:tr>
              <a:tr h="297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bold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Чи є шрифт потоку напівгрубим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577886"/>
                  </a:ext>
                </a:extLst>
              </a:tr>
              <a:tr h="297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font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Шрифт потоку (об’єкт класу </a:t>
                      </a:r>
                      <a:r>
                        <a:rPr lang="en-US" sz="2000">
                          <a:effectLst/>
                        </a:rPr>
                        <a:t>Font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976276"/>
                  </a:ext>
                </a:extLst>
              </a:tr>
              <a:tr h="297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italic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Чи є шрифт потоку нахиленим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093859"/>
                  </a:ext>
                </a:extLst>
              </a:tr>
              <a:tr h="297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style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Стиль потоку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390335"/>
                  </a:ext>
                </a:extLst>
              </a:tr>
              <a:tr h="297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text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Текст потоку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091347"/>
                  </a:ext>
                </a:extLst>
              </a:tr>
              <a:tr h="297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underline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Чи є шрифт потоку підкресленим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35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видалення зайвих пропусків у документі </a:t>
            </a:r>
            <a:r>
              <a:rPr lang="en-US" dirty="0"/>
              <a:t>MS Word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Документ </a:t>
            </a:r>
            <a:r>
              <a:rPr lang="en-US" dirty="0"/>
              <a:t>MS Word </a:t>
            </a:r>
            <a:r>
              <a:rPr lang="uk-UA" dirty="0"/>
              <a:t>не повинен містити зайвих пропусків. Зайві пропуски утруднюють форматування та зміну документу.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часто виникає задача видалення зайвих пропусків між словами у тексті документу </a:t>
            </a:r>
            <a:r>
              <a:rPr lang="en-US" dirty="0"/>
              <a:t>MS Word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Розв’яжемо цю задачу у </a:t>
            </a:r>
            <a:r>
              <a:rPr lang="en-US" dirty="0"/>
              <a:t>Python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Всю роботу виконує функція </a:t>
            </a:r>
            <a:r>
              <a:rPr lang="uk-UA" dirty="0" err="1"/>
              <a:t>delspaces</a:t>
            </a:r>
            <a:r>
              <a:rPr lang="uk-UA" dirty="0"/>
              <a:t>, якій передається в якості параметра ім’я файлу документу. </a:t>
            </a:r>
            <a:endParaRPr lang="uk-UA" dirty="0" smtClean="0"/>
          </a:p>
          <a:p>
            <a:r>
              <a:rPr lang="uk-UA" dirty="0" smtClean="0"/>
              <a:t>Ця </a:t>
            </a:r>
            <a:r>
              <a:rPr lang="uk-UA" dirty="0"/>
              <a:t>функція відкриває документ, проходить усі параграфи та для усіх потоків параграфу видаляє зайві пропуски. </a:t>
            </a:r>
            <a:endParaRPr lang="uk-UA" dirty="0" smtClean="0"/>
          </a:p>
          <a:p>
            <a:r>
              <a:rPr lang="uk-UA" dirty="0" smtClean="0"/>
              <a:t>Після </a:t>
            </a:r>
            <a:r>
              <a:rPr lang="uk-UA" dirty="0"/>
              <a:t>завершення файл зберігається під новим ім’ям.</a:t>
            </a:r>
            <a:endParaRPr lang="en-US" dirty="0"/>
          </a:p>
          <a:p>
            <a:r>
              <a:rPr lang="uk-UA" dirty="0"/>
              <a:t>Головна частина програми отримує файл в якості параметра при запуску з командного рядка або запрошує введення, якщо такого параметра немає.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Короткий огляд структури робочої книги </a:t>
            </a:r>
            <a:r>
              <a:rPr lang="en-US" dirty="0"/>
              <a:t>MS Excel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Робоча книга </a:t>
            </a:r>
            <a:r>
              <a:rPr lang="en-US" dirty="0"/>
              <a:t>MS Excel</a:t>
            </a:r>
            <a:r>
              <a:rPr lang="uk-UA" dirty="0"/>
              <a:t> (</a:t>
            </a:r>
            <a:r>
              <a:rPr lang="en-US" dirty="0"/>
              <a:t>workbook</a:t>
            </a:r>
            <a:r>
              <a:rPr lang="uk-UA" dirty="0"/>
              <a:t>) складається з робочих аркушів</a:t>
            </a:r>
            <a:r>
              <a:rPr lang="ru-RU" dirty="0"/>
              <a:t> (</a:t>
            </a:r>
            <a:r>
              <a:rPr lang="en-US" dirty="0"/>
              <a:t>worksheet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uk-UA" dirty="0" smtClean="0"/>
              <a:t>Кожний </a:t>
            </a:r>
            <a:r>
              <a:rPr lang="uk-UA" dirty="0"/>
              <a:t>аркуш представляє собою таблицю з даними. У клітинках таблиці можуть бути розміщені числа, рядки, дати, дані інших типів.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у клітинках можуть міститись формули, що пов’язують дану клітинку з іншими.</a:t>
            </a:r>
            <a:endParaRPr lang="en-US" dirty="0"/>
          </a:p>
          <a:p>
            <a:r>
              <a:rPr lang="uk-UA" dirty="0"/>
              <a:t>До клітинки таблиці (робочого аркуша) можна отримати доступ за номером рядка та стовпчика таблиці (нумерація починається з 1) або за ім’ям клітинки. 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Короткий огляд структури робочої книги </a:t>
            </a:r>
            <a:r>
              <a:rPr lang="en-US" dirty="0"/>
              <a:t>MS </a:t>
            </a:r>
            <a:r>
              <a:rPr lang="en-US" dirty="0" smtClean="0"/>
              <a:t>Excel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Ім’я клітинки – це рядок, що формується з імені стовпчика та номера рядка. </a:t>
            </a:r>
          </a:p>
          <a:p>
            <a:r>
              <a:rPr lang="uk-UA" dirty="0"/>
              <a:t>Стовпчики називають латинськими літерами або послідовностями латинських літер. </a:t>
            </a:r>
          </a:p>
          <a:p>
            <a:r>
              <a:rPr lang="uk-UA" dirty="0"/>
              <a:t>Спочатку у таблиці йдуть стовпчики з іменами з 1 літери від </a:t>
            </a:r>
            <a:r>
              <a:rPr lang="en-US" dirty="0"/>
              <a:t>A</a:t>
            </a:r>
            <a:r>
              <a:rPr lang="uk-UA" dirty="0"/>
              <a:t> до </a:t>
            </a:r>
            <a:r>
              <a:rPr lang="en-US" dirty="0"/>
              <a:t>Z</a:t>
            </a:r>
            <a:r>
              <a:rPr lang="uk-UA" dirty="0"/>
              <a:t>, потім – з 2 літер - від </a:t>
            </a:r>
            <a:r>
              <a:rPr lang="en-US" dirty="0"/>
              <a:t>AA </a:t>
            </a:r>
            <a:r>
              <a:rPr lang="uk-UA" dirty="0"/>
              <a:t>до </a:t>
            </a:r>
            <a:r>
              <a:rPr lang="en-US" dirty="0"/>
              <a:t>ZZ</a:t>
            </a:r>
            <a:r>
              <a:rPr lang="uk-UA" dirty="0"/>
              <a:t>, потім з 3 і більше літер. </a:t>
            </a:r>
          </a:p>
          <a:p>
            <a:r>
              <a:rPr lang="uk-UA" dirty="0"/>
              <a:t>Рядки нумеруються натуральними числами. </a:t>
            </a:r>
          </a:p>
          <a:p>
            <a:r>
              <a:rPr lang="uk-UA" dirty="0"/>
              <a:t>Приклад імені клітинки: </a:t>
            </a:r>
            <a:r>
              <a:rPr lang="ru-RU" dirty="0"/>
              <a:t>”</a:t>
            </a:r>
            <a:r>
              <a:rPr lang="en-US" dirty="0"/>
              <a:t>C</a:t>
            </a:r>
            <a:r>
              <a:rPr lang="ru-RU" dirty="0"/>
              <a:t>5”.</a:t>
            </a:r>
            <a:endParaRPr lang="en-US" dirty="0"/>
          </a:p>
          <a:p>
            <a:r>
              <a:rPr lang="uk-UA" dirty="0" smtClean="0"/>
              <a:t>Щоб </a:t>
            </a:r>
            <a:r>
              <a:rPr lang="uk-UA" dirty="0"/>
              <a:t>відрізняти у клітинках формули від даних типу рядок, встановлено, що формула завжди починається зі знаку «=».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формула у деякій клітинці “=</a:t>
            </a:r>
            <a:r>
              <a:rPr lang="en-US" dirty="0"/>
              <a:t>B</a:t>
            </a:r>
            <a:r>
              <a:rPr lang="uk-UA" dirty="0"/>
              <a:t>1+</a:t>
            </a:r>
            <a:r>
              <a:rPr lang="en-US" dirty="0"/>
              <a:t>C</a:t>
            </a:r>
            <a:r>
              <a:rPr lang="uk-UA" dirty="0"/>
              <a:t>1” означає, що дані у цій клітинці будуть сумою даних клітинок “</a:t>
            </a:r>
            <a:r>
              <a:rPr lang="en-US" dirty="0"/>
              <a:t>B</a:t>
            </a:r>
            <a:r>
              <a:rPr lang="uk-UA" dirty="0"/>
              <a:t>1” та “</a:t>
            </a:r>
            <a:r>
              <a:rPr lang="en-US" dirty="0"/>
              <a:t>C</a:t>
            </a:r>
            <a:r>
              <a:rPr lang="uk-UA" dirty="0"/>
              <a:t>1”.</a:t>
            </a:r>
            <a:endParaRPr lang="en-US" dirty="0"/>
          </a:p>
          <a:p>
            <a:r>
              <a:rPr lang="uk-UA" dirty="0"/>
              <a:t>Робочий аркуш також може містити графіки або діаграми. </a:t>
            </a:r>
            <a:endParaRPr lang="uk-UA" dirty="0" smtClean="0"/>
          </a:p>
          <a:p>
            <a:r>
              <a:rPr lang="uk-UA" dirty="0" smtClean="0"/>
              <a:t>Дані </a:t>
            </a:r>
            <a:r>
              <a:rPr lang="uk-UA" dirty="0"/>
              <a:t>для побудови діаграм та графіків беруться з робочої книги.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можливості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err="1"/>
              <a:t>openpyxl</a:t>
            </a:r>
            <a:r>
              <a:rPr lang="uk-UA" dirty="0"/>
              <a:t> включає класи для роботи з робочою книгою MS </a:t>
            </a:r>
            <a:r>
              <a:rPr lang="en-US" dirty="0"/>
              <a:t>Excel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Кореневим </a:t>
            </a:r>
            <a:r>
              <a:rPr lang="uk-UA" dirty="0"/>
              <a:t>класом є клас </a:t>
            </a:r>
            <a:r>
              <a:rPr lang="en-US" dirty="0"/>
              <a:t>Workbook</a:t>
            </a:r>
            <a:r>
              <a:rPr lang="ru-RU" dirty="0"/>
              <a:t> – </a:t>
            </a:r>
            <a:r>
              <a:rPr lang="uk-UA" dirty="0"/>
              <a:t>робоча книга. </a:t>
            </a:r>
            <a:endParaRPr lang="en-US" dirty="0" smtClean="0"/>
          </a:p>
          <a:p>
            <a:r>
              <a:rPr lang="uk-UA" dirty="0" smtClean="0"/>
              <a:t>Усі </a:t>
            </a:r>
            <a:r>
              <a:rPr lang="uk-UA" dirty="0"/>
              <a:t>можливості бібліотеки </a:t>
            </a:r>
            <a:r>
              <a:rPr lang="en-US" dirty="0" err="1"/>
              <a:t>openpyxl</a:t>
            </a:r>
            <a:r>
              <a:rPr lang="uk-UA" dirty="0"/>
              <a:t> (у тому числі, інші класи) доступні через властивості та методи об’єкту класу </a:t>
            </a:r>
            <a:r>
              <a:rPr lang="en-US" dirty="0"/>
              <a:t>Workbook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Для створення нової робочої книги з одним робочим аркушем необхідно створити об’єкт класу </a:t>
            </a:r>
            <a:r>
              <a:rPr lang="en-US" dirty="0"/>
              <a:t>Workbook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Workbook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відкриття існуючої робочої книги треба викликати функцію </a:t>
            </a:r>
            <a:r>
              <a:rPr lang="uk-UA" dirty="0" err="1"/>
              <a:t>load_workbook</a:t>
            </a:r>
            <a:r>
              <a:rPr lang="uk-UA" dirty="0"/>
              <a:t>, вказавши ім’я файлу існуючого документу </a:t>
            </a:r>
            <a:r>
              <a:rPr lang="en-US" dirty="0"/>
              <a:t>filename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load_workbook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того, щоб зберегти раніше створений або відкритий документ у файлі </a:t>
            </a:r>
            <a:r>
              <a:rPr lang="en-US" dirty="0" err="1"/>
              <a:t>newfilename</a:t>
            </a:r>
            <a:r>
              <a:rPr lang="uk-UA" dirty="0"/>
              <a:t>, треба використати метод </a:t>
            </a:r>
            <a:r>
              <a:rPr lang="en-US" dirty="0"/>
              <a:t>save </a:t>
            </a:r>
            <a:r>
              <a:rPr lang="uk-UA" dirty="0"/>
              <a:t>класу </a:t>
            </a:r>
            <a:r>
              <a:rPr lang="en-US" dirty="0"/>
              <a:t>Workbook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newfilename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збереження завантаженої робочої книги у файлі з тим же ім’ям, треба викликати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</a:t>
            </a:r>
            <a:r>
              <a:rPr lang="ru-RU" dirty="0" err="1"/>
              <a:t>оступ</a:t>
            </a:r>
            <a:r>
              <a:rPr lang="ru-RU" dirty="0"/>
              <a:t> до</a:t>
            </a:r>
            <a:r>
              <a:rPr lang="uk-UA" dirty="0"/>
              <a:t> робочого аркуша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Робочий аркуш – це об’єкт класу </a:t>
            </a:r>
            <a:r>
              <a:rPr lang="en-US" dirty="0"/>
              <a:t>Worksheet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Отримати доступ до відповідного робочого аркуша робочої книги </a:t>
            </a:r>
            <a:r>
              <a:rPr lang="en-US" dirty="0" err="1"/>
              <a:t>wb</a:t>
            </a:r>
            <a:r>
              <a:rPr lang="uk-UA" dirty="0"/>
              <a:t> можна декількома способами.</a:t>
            </a:r>
            <a:endParaRPr lang="en-US" dirty="0"/>
          </a:p>
          <a:p>
            <a:r>
              <a:rPr lang="uk-UA" dirty="0"/>
              <a:t>Можна вибрати так званий активний робочий аркуш, над яким виконувались останні дії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Можна </a:t>
            </a:r>
            <a:r>
              <a:rPr lang="uk-UA" dirty="0"/>
              <a:t>вказати ім’я робочого аркуша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Отримати </a:t>
            </a:r>
            <a:r>
              <a:rPr lang="uk-UA" dirty="0"/>
              <a:t>список імен робочих аркушів можна так: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get_sheet_names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</a:t>
            </a:r>
            <a:r>
              <a:rPr lang="ru-RU" dirty="0" err="1"/>
              <a:t>оступ</a:t>
            </a:r>
            <a:r>
              <a:rPr lang="ru-RU" dirty="0"/>
              <a:t> до</a:t>
            </a:r>
            <a:r>
              <a:rPr lang="uk-UA" dirty="0"/>
              <a:t> робочого </a:t>
            </a:r>
            <a:r>
              <a:rPr lang="uk-UA" dirty="0" smtClean="0"/>
              <a:t>аркуша.2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Робоча </a:t>
            </a:r>
            <a:r>
              <a:rPr lang="uk-UA" dirty="0"/>
              <a:t>книга є також </a:t>
            </a:r>
            <a:r>
              <a:rPr lang="uk-UA" dirty="0" err="1"/>
              <a:t>ітератором</a:t>
            </a:r>
            <a:r>
              <a:rPr lang="uk-UA" dirty="0"/>
              <a:t>, тобто ми можемо використати цикл по всіх робочих аркушах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sheet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Нарешті</a:t>
            </a:r>
            <a:r>
              <a:rPr lang="uk-UA" dirty="0"/>
              <a:t>, можна вказати номер робочого аркуша (починаючи з 0)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Щоб </a:t>
            </a:r>
            <a:r>
              <a:rPr lang="uk-UA" dirty="0"/>
              <a:t>створити робочий аркуш з ім’ям </a:t>
            </a:r>
            <a:r>
              <a:rPr lang="en-US" dirty="0"/>
              <a:t>name</a:t>
            </a:r>
            <a:r>
              <a:rPr lang="uk-UA" dirty="0"/>
              <a:t>, треба викликати метод </a:t>
            </a:r>
            <a:r>
              <a:rPr lang="uk-UA" dirty="0" err="1"/>
              <a:t>create_sheet</a:t>
            </a:r>
            <a:r>
              <a:rPr lang="uk-UA" dirty="0"/>
              <a:t> об’єкту класу </a:t>
            </a:r>
            <a:r>
              <a:rPr lang="en-US" dirty="0"/>
              <a:t>Workbook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create_sheet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Доступ до окремих клітинок у робочому аркуші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Нехай, </a:t>
            </a:r>
            <a:r>
              <a:rPr lang="en-US" dirty="0" err="1"/>
              <a:t>ws</a:t>
            </a:r>
            <a:r>
              <a:rPr lang="ru-RU" dirty="0"/>
              <a:t> – </a:t>
            </a:r>
            <a:r>
              <a:rPr lang="uk-UA" dirty="0"/>
              <a:t>це робочий аркуш. Окремі клітинки аркуша є об’єктами класу </a:t>
            </a:r>
            <a:r>
              <a:rPr lang="en-US" dirty="0"/>
              <a:t>Cell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Тоді отримати доступ до клітинки можна, вказавши її ім’я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наприклад</a:t>
            </a:r>
            <a:r>
              <a:rPr lang="uk-UA" dirty="0"/>
              <a:t>, 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або </a:t>
            </a:r>
            <a:r>
              <a:rPr lang="uk-UA" dirty="0"/>
              <a:t>використавши метод </a:t>
            </a:r>
            <a:r>
              <a:rPr lang="en-US" dirty="0"/>
              <a:t>cell </a:t>
            </a:r>
            <a:r>
              <a:rPr lang="uk-UA" dirty="0"/>
              <a:t>та вказавши номер рядка (</a:t>
            </a:r>
            <a:r>
              <a:rPr lang="en-US" dirty="0"/>
              <a:t>row</a:t>
            </a:r>
            <a:r>
              <a:rPr lang="uk-UA" dirty="0"/>
              <a:t>) та стовпчика (</a:t>
            </a:r>
            <a:r>
              <a:rPr lang="en-US" dirty="0"/>
              <a:t>col</a:t>
            </a:r>
            <a:r>
              <a:rPr lang="uk-UA" dirty="0"/>
              <a:t>), 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Доступ до окремих клітинок у робочому </a:t>
            </a:r>
            <a:r>
              <a:rPr lang="uk-UA" dirty="0" smtClean="0"/>
              <a:t>аркуші.2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Властивість </a:t>
            </a:r>
            <a:r>
              <a:rPr lang="en-US" dirty="0"/>
              <a:t>Cell</a:t>
            </a:r>
            <a:r>
              <a:rPr lang="ru-RU" dirty="0"/>
              <a:t>.</a:t>
            </a:r>
            <a:r>
              <a:rPr lang="en-US" dirty="0"/>
              <a:t>value </a:t>
            </a:r>
            <a:r>
              <a:rPr lang="uk-UA" dirty="0"/>
              <a:t>дає змогу прочитати або змінити значення клітинки, 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Є </a:t>
            </a:r>
            <a:r>
              <a:rPr lang="uk-UA" dirty="0"/>
              <a:t>можливість одразу додати рядок у кінець таблиці: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 err="1"/>
              <a:t>lst</a:t>
            </a:r>
            <a:r>
              <a:rPr lang="ru-RU" dirty="0"/>
              <a:t> – </a:t>
            </a:r>
            <a:r>
              <a:rPr lang="uk-UA" dirty="0"/>
              <a:t>список значень, які будуть записані у клітинки нового рядка.</a:t>
            </a:r>
            <a:endParaRPr lang="en-US" dirty="0"/>
          </a:p>
          <a:p>
            <a:r>
              <a:rPr lang="uk-UA" dirty="0"/>
              <a:t>Щоб перебрати усі рядки з даними робочого аркуша </a:t>
            </a:r>
            <a:r>
              <a:rPr lang="uk-UA" dirty="0" err="1"/>
              <a:t>ws</a:t>
            </a:r>
            <a:r>
              <a:rPr lang="uk-UA" dirty="0"/>
              <a:t>, застосовують властивість </a:t>
            </a:r>
            <a:r>
              <a:rPr lang="uk-UA" dirty="0" err="1"/>
              <a:t>ws.rows</a:t>
            </a:r>
            <a:r>
              <a:rPr lang="uk-UA" dirty="0"/>
              <a:t>, а усі стовпчики, - </a:t>
            </a:r>
            <a:r>
              <a:rPr lang="uk-UA" dirty="0" err="1"/>
              <a:t>ws.columns</a:t>
            </a:r>
            <a:endParaRPr lang="en-US" dirty="0"/>
          </a:p>
          <a:p>
            <a:r>
              <a:rPr lang="uk-UA" dirty="0"/>
              <a:t>Окрім цього, </a:t>
            </a:r>
            <a:r>
              <a:rPr lang="en-US" dirty="0" err="1"/>
              <a:t>ws</a:t>
            </a:r>
            <a:r>
              <a:rPr lang="uk-UA" dirty="0"/>
              <a:t>.</a:t>
            </a:r>
            <a:r>
              <a:rPr lang="en-US" dirty="0"/>
              <a:t>min</a:t>
            </a:r>
            <a:r>
              <a:rPr lang="uk-UA" dirty="0"/>
              <a:t>_</a:t>
            </a:r>
            <a:r>
              <a:rPr lang="en-US" dirty="0"/>
              <a:t>row </a:t>
            </a:r>
            <a:r>
              <a:rPr lang="uk-UA" dirty="0"/>
              <a:t>та </a:t>
            </a:r>
            <a:r>
              <a:rPr lang="en-US" dirty="0" err="1"/>
              <a:t>ws</a:t>
            </a:r>
            <a:r>
              <a:rPr lang="uk-UA" dirty="0"/>
              <a:t>.</a:t>
            </a:r>
            <a:r>
              <a:rPr lang="en-US" dirty="0"/>
              <a:t>max</a:t>
            </a:r>
            <a:r>
              <a:rPr lang="uk-UA" dirty="0"/>
              <a:t>_</a:t>
            </a:r>
            <a:r>
              <a:rPr lang="en-US" dirty="0"/>
              <a:t>row</a:t>
            </a:r>
            <a:r>
              <a:rPr lang="uk-UA" dirty="0"/>
              <a:t> повертають мінімальний та максимальний номери рядків з даними, а </a:t>
            </a:r>
            <a:r>
              <a:rPr lang="en-US" dirty="0" err="1"/>
              <a:t>ws</a:t>
            </a:r>
            <a:r>
              <a:rPr lang="uk-UA" dirty="0"/>
              <a:t>.</a:t>
            </a:r>
            <a:r>
              <a:rPr lang="en-US" dirty="0"/>
              <a:t>min</a:t>
            </a:r>
            <a:r>
              <a:rPr lang="uk-UA" dirty="0"/>
              <a:t>_</a:t>
            </a:r>
            <a:r>
              <a:rPr lang="en-US" dirty="0"/>
              <a:t>column </a:t>
            </a:r>
            <a:r>
              <a:rPr lang="uk-UA" dirty="0"/>
              <a:t>та </a:t>
            </a:r>
            <a:r>
              <a:rPr lang="en-US" dirty="0" err="1"/>
              <a:t>ws</a:t>
            </a:r>
            <a:r>
              <a:rPr lang="uk-UA" dirty="0"/>
              <a:t>.</a:t>
            </a:r>
            <a:r>
              <a:rPr lang="en-US" dirty="0"/>
              <a:t>max</a:t>
            </a:r>
            <a:r>
              <a:rPr lang="uk-UA" dirty="0"/>
              <a:t>_ </a:t>
            </a:r>
            <a:r>
              <a:rPr lang="en-US" dirty="0"/>
              <a:t>column </a:t>
            </a:r>
            <a:r>
              <a:rPr lang="uk-UA" dirty="0"/>
              <a:t>повертають мінімальний та максимальний номери стовпчиків з даними у робочому аркуші.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Діаграми та графіки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MS Excel </a:t>
            </a:r>
            <a:r>
              <a:rPr lang="uk-UA" dirty="0"/>
              <a:t>добре вміє зображувати графіки та діаграми. </a:t>
            </a:r>
            <a:endParaRPr lang="uk-UA" dirty="0" smtClean="0"/>
          </a:p>
          <a:p>
            <a:r>
              <a:rPr lang="uk-UA" dirty="0" smtClean="0"/>
              <a:t>Його </a:t>
            </a:r>
            <a:r>
              <a:rPr lang="uk-UA" dirty="0"/>
              <a:t>можливості ширші, ніж у пакета </a:t>
            </a:r>
            <a:r>
              <a:rPr lang="en-US" dirty="0" err="1"/>
              <a:t>matplotlib</a:t>
            </a:r>
            <a:r>
              <a:rPr lang="ru-RU" dirty="0"/>
              <a:t>, </a:t>
            </a:r>
            <a:r>
              <a:rPr lang="uk-UA" dirty="0"/>
              <a:t>який ми розглядали у темі «Наукові обчислення».</a:t>
            </a:r>
            <a:endParaRPr lang="en-US" dirty="0"/>
          </a:p>
          <a:p>
            <a:r>
              <a:rPr lang="uk-UA" dirty="0"/>
              <a:t>Кожна діаграма базується на даних, які складаються з так званих «рядів даних». </a:t>
            </a:r>
            <a:endParaRPr lang="uk-UA" dirty="0" smtClean="0"/>
          </a:p>
          <a:p>
            <a:r>
              <a:rPr lang="uk-UA" dirty="0" smtClean="0"/>
              <a:t>Ряд </a:t>
            </a:r>
            <a:r>
              <a:rPr lang="uk-UA" dirty="0"/>
              <a:t>даних – це або частина стовпчика, або частина рядка робочого аркуша.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діаграма може використовувати діапазон даних для відображення на осі </a:t>
            </a:r>
            <a:r>
              <a:rPr lang="en-US" dirty="0"/>
              <a:t>OX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Для побудови діаграми у </a:t>
            </a:r>
            <a:r>
              <a:rPr lang="en-US" dirty="0" err="1"/>
              <a:t>openpyxl</a:t>
            </a:r>
            <a:r>
              <a:rPr lang="uk-UA" dirty="0"/>
              <a:t> треба виконати такі кроки:</a:t>
            </a:r>
            <a:endParaRPr lang="en-US" dirty="0"/>
          </a:p>
          <a:p>
            <a:pPr lvl="1"/>
            <a:r>
              <a:rPr lang="uk-UA" dirty="0"/>
              <a:t>Створити діаграму відповідного типу</a:t>
            </a:r>
            <a:endParaRPr lang="en-US" dirty="0"/>
          </a:p>
          <a:p>
            <a:pPr lvl="1"/>
            <a:r>
              <a:rPr lang="uk-UA" dirty="0"/>
              <a:t>Додати ряди даних (та значення осі </a:t>
            </a:r>
            <a:r>
              <a:rPr lang="en-US" dirty="0"/>
              <a:t>OX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/>
              <a:t>Додати діаграму до робочого аркуша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Застосування групи </a:t>
            </a:r>
            <a:r>
              <a:rPr lang="en-US" dirty="0"/>
              <a:t>Microsoft Office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Застосування групи </a:t>
            </a:r>
            <a:r>
              <a:rPr lang="en-US" dirty="0"/>
              <a:t>Microsoft Office </a:t>
            </a:r>
            <a:r>
              <a:rPr lang="uk-UA" dirty="0"/>
              <a:t>широко використовуються для рішення різноманітних задач. </a:t>
            </a:r>
            <a:endParaRPr lang="en-US" dirty="0" smtClean="0"/>
          </a:p>
          <a:p>
            <a:r>
              <a:rPr lang="uk-UA" dirty="0" smtClean="0"/>
              <a:t>Перш </a:t>
            </a:r>
            <a:r>
              <a:rPr lang="uk-UA" dirty="0"/>
              <a:t>за все, це стосується текстового процесору </a:t>
            </a:r>
            <a:r>
              <a:rPr lang="en-US" dirty="0"/>
              <a:t>Microsoft Word </a:t>
            </a:r>
            <a:r>
              <a:rPr lang="uk-UA" dirty="0"/>
              <a:t>та електронних таблиць </a:t>
            </a:r>
            <a:r>
              <a:rPr lang="en-US" dirty="0"/>
              <a:t>Microsoft Excel</a:t>
            </a:r>
            <a:r>
              <a:rPr lang="ru-RU" dirty="0"/>
              <a:t>. 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/>
              <a:t>Word </a:t>
            </a:r>
            <a:r>
              <a:rPr lang="uk-UA" dirty="0"/>
              <a:t>дає можливість створювати та обробляти складені документи, які включають текст, зображення, таблиці, різноманітні об’єкти. 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/>
              <a:t>Excel</a:t>
            </a:r>
            <a:r>
              <a:rPr lang="uk-UA" dirty="0"/>
              <a:t> дозволяє зберігати та обробляти табличну інформацію, виконуючи над нею певні перетворення, що задаються формулами.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застосування використовують у так званій «малій» автоматизації: коли треба автоматизувати якісь повсякденні операції, але для цих операцій не існує спеціалізованих програмних систем (або ці системи є занадто дорогими).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Діаграми та </a:t>
            </a:r>
            <a:r>
              <a:rPr lang="uk-UA" dirty="0" smtClean="0"/>
              <a:t>графіки.2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Для </a:t>
            </a:r>
            <a:r>
              <a:rPr lang="uk-UA" dirty="0"/>
              <a:t>створення діаграми треба створити об’єкт класу, який описує потрібний тип діаграми. </a:t>
            </a:r>
            <a:endParaRPr lang="en-US" dirty="0" smtClean="0"/>
          </a:p>
          <a:p>
            <a:r>
              <a:rPr lang="uk-UA" dirty="0" smtClean="0"/>
              <a:t>Деякі </a:t>
            </a:r>
            <a:r>
              <a:rPr lang="uk-UA" dirty="0"/>
              <a:t>з цих класів:</a:t>
            </a:r>
            <a:endParaRPr lang="en-US" dirty="0"/>
          </a:p>
          <a:p>
            <a:pPr lvl="1"/>
            <a:r>
              <a:rPr lang="uk-UA" dirty="0" err="1"/>
              <a:t>AreaChart</a:t>
            </a:r>
            <a:r>
              <a:rPr lang="uk-UA" dirty="0"/>
              <a:t> – діаграма областей</a:t>
            </a:r>
            <a:endParaRPr lang="en-US" dirty="0"/>
          </a:p>
          <a:p>
            <a:pPr lvl="1"/>
            <a:r>
              <a:rPr lang="en-US" dirty="0" err="1"/>
              <a:t>BarChart</a:t>
            </a:r>
            <a:r>
              <a:rPr lang="en-US" dirty="0"/>
              <a:t> – </a:t>
            </a:r>
            <a:r>
              <a:rPr lang="uk-UA" dirty="0"/>
              <a:t>діаграма зі стовпчиків</a:t>
            </a:r>
            <a:endParaRPr lang="en-US" dirty="0"/>
          </a:p>
          <a:p>
            <a:pPr lvl="1"/>
            <a:r>
              <a:rPr lang="en-US" dirty="0" err="1"/>
              <a:t>LineChart</a:t>
            </a:r>
            <a:r>
              <a:rPr lang="en-US" dirty="0"/>
              <a:t> (</a:t>
            </a:r>
            <a:r>
              <a:rPr lang="uk-UA" dirty="0"/>
              <a:t>або </a:t>
            </a:r>
            <a:r>
              <a:rPr lang="en-US" dirty="0" err="1"/>
              <a:t>ScatterChart</a:t>
            </a:r>
            <a:r>
              <a:rPr lang="en-US" dirty="0"/>
              <a:t>) – </a:t>
            </a:r>
            <a:r>
              <a:rPr lang="uk-UA" dirty="0"/>
              <a:t>графік</a:t>
            </a:r>
            <a:endParaRPr lang="en-US" dirty="0"/>
          </a:p>
          <a:p>
            <a:pPr lvl="1"/>
            <a:r>
              <a:rPr lang="uk-UA" dirty="0" err="1"/>
              <a:t>PieChart</a:t>
            </a:r>
            <a:r>
              <a:rPr lang="uk-UA" dirty="0"/>
              <a:t> – кругова діаграма</a:t>
            </a:r>
            <a:endParaRPr lang="en-US" dirty="0"/>
          </a:p>
          <a:p>
            <a:r>
              <a:rPr lang="ru-RU" dirty="0" err="1"/>
              <a:t>Наприклад</a:t>
            </a:r>
            <a:r>
              <a:rPr lang="ru-RU" dirty="0"/>
              <a:t>,</a:t>
            </a:r>
            <a:endParaRPr lang="en-US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chart1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ScatterChart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Діаграми та </a:t>
            </a:r>
            <a:r>
              <a:rPr lang="uk-UA" dirty="0" smtClean="0"/>
              <a:t>графіки.3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Щоб </a:t>
            </a:r>
            <a:r>
              <a:rPr lang="uk-UA" dirty="0"/>
              <a:t>додати ряд даних до діаграми, використовуємо об’єкт </a:t>
            </a:r>
            <a:r>
              <a:rPr lang="en-US" dirty="0"/>
              <a:t>Reference</a:t>
            </a:r>
            <a:r>
              <a:rPr lang="uk-UA" dirty="0"/>
              <a:t>, який повертає посилання на діапазон клітинок робочого аркуша, та об’єкт </a:t>
            </a:r>
            <a:r>
              <a:rPr lang="en-US" dirty="0"/>
              <a:t>Series, </a:t>
            </a:r>
            <a:r>
              <a:rPr lang="uk-UA" dirty="0"/>
              <a:t>який створює ряд даних:</a:t>
            </a:r>
            <a:endParaRPr lang="en-US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Reference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min_col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min_row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max_row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xvalues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Додати </a:t>
            </a:r>
            <a:r>
              <a:rPr lang="uk-UA" dirty="0"/>
              <a:t>діаграму до робочого аркуша можна так:</a:t>
            </a:r>
            <a:endParaRPr lang="en-US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add_chart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"E1"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Після </a:t>
            </a:r>
            <a:r>
              <a:rPr lang="uk-UA" dirty="0"/>
              <a:t>цього діаграма буде розташована, починаючи з клітинки "E1".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побудова графіків функцій у </a:t>
            </a:r>
            <a:r>
              <a:rPr lang="en-US" dirty="0"/>
              <a:t>MS Excel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Побудувати графіки функцій у MS Excel</a:t>
            </a:r>
            <a:endParaRPr lang="en-US" dirty="0"/>
          </a:p>
          <a:p>
            <a:r>
              <a:rPr lang="uk-UA" dirty="0"/>
              <a:t>Дані для графіків отримуються з масивів </a:t>
            </a:r>
            <a:r>
              <a:rPr lang="en-US" dirty="0" err="1"/>
              <a:t>numpy</a:t>
            </a:r>
            <a:r>
              <a:rPr lang="uk-UA" dirty="0"/>
              <a:t>, які створюються у розглянутому у темі «наукові обчислення» прикладі табулювання функції.</a:t>
            </a:r>
            <a:endParaRPr lang="en-US" dirty="0"/>
          </a:p>
          <a:p>
            <a:r>
              <a:rPr lang="uk-UA" dirty="0"/>
              <a:t>Будує графіки функція </a:t>
            </a:r>
            <a:r>
              <a:rPr lang="en-US" dirty="0" err="1"/>
              <a:t>plotfunc</a:t>
            </a:r>
            <a:r>
              <a:rPr lang="uk-UA" dirty="0"/>
              <a:t>1 (</a:t>
            </a:r>
            <a:r>
              <a:rPr lang="en-US" dirty="0" err="1"/>
              <a:t>plotfunc</a:t>
            </a:r>
            <a:r>
              <a:rPr lang="uk-UA" dirty="0"/>
              <a:t>2 у версії 2).</a:t>
            </a:r>
            <a:endParaRPr lang="en-US" dirty="0"/>
          </a:p>
          <a:p>
            <a:r>
              <a:rPr lang="uk-UA" dirty="0"/>
              <a:t>Функція виконує дії згідно з розглянутими вище кроками побудови діаграми.</a:t>
            </a:r>
            <a:endParaRPr lang="en-US" dirty="0"/>
          </a:p>
          <a:p>
            <a:endParaRPr lang="uk-UA" dirty="0" smtClean="0"/>
          </a:p>
          <a:p>
            <a:r>
              <a:rPr lang="uk-UA" dirty="0" smtClean="0"/>
              <a:t>Версія </a:t>
            </a:r>
            <a:r>
              <a:rPr lang="uk-UA" dirty="0"/>
              <a:t>2 відрізняється від версії 1 тим, що на одному рисунку зображено декілька графіків.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можливості </a:t>
            </a:r>
            <a:r>
              <a:rPr lang="uk-UA" dirty="0" err="1"/>
              <a:t>python-docx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За роботу з таблицями </a:t>
            </a:r>
            <a:r>
              <a:rPr lang="en-US" dirty="0"/>
              <a:t>MS Word </a:t>
            </a:r>
            <a:r>
              <a:rPr lang="uk-UA" dirty="0"/>
              <a:t>відповідає клас </a:t>
            </a:r>
            <a:r>
              <a:rPr lang="en-US" dirty="0"/>
              <a:t>Table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клас, зокрема, дозволяє отримати клітинку таблиці </a:t>
            </a:r>
            <a:r>
              <a:rPr lang="en-US" dirty="0"/>
              <a:t>t</a:t>
            </a:r>
            <a:r>
              <a:rPr lang="uk-UA" dirty="0"/>
              <a:t> – об’єкт класу </a:t>
            </a:r>
            <a:r>
              <a:rPr lang="ru-RU" dirty="0"/>
              <a:t>_</a:t>
            </a:r>
            <a:r>
              <a:rPr lang="en-US" dirty="0"/>
              <a:t>Cell</a:t>
            </a:r>
            <a:r>
              <a:rPr lang="ru-RU" dirty="0"/>
              <a:t> - з</a:t>
            </a:r>
            <a:r>
              <a:rPr lang="uk-UA" dirty="0"/>
              <a:t>а заданим рядком та стовпчиком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Проаналізувати </a:t>
            </a:r>
            <a:r>
              <a:rPr lang="uk-UA" dirty="0"/>
              <a:t>або змінити вміст клітинки можна, застосувавши властивість класу _</a:t>
            </a:r>
            <a:r>
              <a:rPr lang="en-US" dirty="0"/>
              <a:t>Cell – paragraphs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Метод </a:t>
            </a:r>
            <a:r>
              <a:rPr lang="uk-UA" dirty="0"/>
              <a:t>класу </a:t>
            </a:r>
            <a:r>
              <a:rPr lang="en-US" dirty="0"/>
              <a:t>Table </a:t>
            </a:r>
            <a:r>
              <a:rPr lang="uk-UA" dirty="0" err="1"/>
              <a:t>row_cells</a:t>
            </a:r>
            <a:r>
              <a:rPr lang="uk-UA" dirty="0"/>
              <a:t>(n) повертає послідовність клітинок таблиці з рядка з номером </a:t>
            </a:r>
            <a:r>
              <a:rPr lang="en-US" dirty="0"/>
              <a:t>n (</a:t>
            </a:r>
            <a:r>
              <a:rPr lang="uk-UA" dirty="0"/>
              <a:t>нумерація починається з 0</a:t>
            </a:r>
            <a:r>
              <a:rPr lang="en-US" dirty="0"/>
              <a:t>)</a:t>
            </a:r>
            <a:r>
              <a:rPr lang="uk-UA" dirty="0"/>
              <a:t>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можливості </a:t>
            </a:r>
            <a:r>
              <a:rPr lang="uk-UA" dirty="0" smtClean="0"/>
              <a:t>python-docx.2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Властивості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повертають послідовність рядків (стовпчиків) таблиці </a:t>
            </a:r>
            <a:r>
              <a:rPr lang="en-US" dirty="0" smtClean="0"/>
              <a:t>t</a:t>
            </a:r>
            <a:r>
              <a:rPr lang="uk-UA" dirty="0" smtClean="0"/>
              <a:t>.</a:t>
            </a:r>
            <a:endParaRPr lang="en-US" dirty="0" smtClean="0"/>
          </a:p>
          <a:p>
            <a:endParaRPr lang="uk-UA" dirty="0" smtClean="0"/>
          </a:p>
          <a:p>
            <a:r>
              <a:rPr lang="uk-UA" dirty="0" smtClean="0"/>
              <a:t>Розглянемо </a:t>
            </a:r>
            <a:r>
              <a:rPr lang="uk-UA" dirty="0"/>
              <a:t>ще 2 класи, які знадобляться для нашого наступного прикладу. </a:t>
            </a:r>
            <a:endParaRPr lang="uk-UA" dirty="0" smtClean="0"/>
          </a:p>
          <a:p>
            <a:r>
              <a:rPr lang="uk-UA" dirty="0" smtClean="0"/>
              <a:t>Клас </a:t>
            </a:r>
            <a:r>
              <a:rPr lang="en-US" dirty="0" err="1"/>
              <a:t>ParagraphFormat</a:t>
            </a:r>
            <a:r>
              <a:rPr lang="en-US" dirty="0"/>
              <a:t> </a:t>
            </a:r>
            <a:r>
              <a:rPr lang="uk-UA" dirty="0"/>
              <a:t>дає можливість проаналізувати або змінити параметри форматування абзацу, а клас </a:t>
            </a:r>
            <a:r>
              <a:rPr lang="en-US" dirty="0"/>
              <a:t>Font</a:t>
            </a:r>
            <a:r>
              <a:rPr lang="uk-UA" dirty="0"/>
              <a:t> – повертає або змінює шрифт та написання символів текстового потоку.</a:t>
            </a:r>
            <a:endParaRPr lang="en-US" dirty="0"/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Властивості об’єктів класу </a:t>
            </a:r>
            <a:r>
              <a:rPr lang="en-US" dirty="0" err="1"/>
              <a:t>ParagraphFormat</a:t>
            </a:r>
            <a:endParaRPr lang="en-US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284685"/>
              </p:ext>
            </p:extLst>
          </p:nvPr>
        </p:nvGraphicFramePr>
        <p:xfrm>
          <a:off x="461962" y="1705240"/>
          <a:ext cx="8224838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814">
                  <a:extLst>
                    <a:ext uri="{9D8B030D-6E8A-4147-A177-3AD203B41FA5}">
                      <a16:colId xmlns:a16="http://schemas.microsoft.com/office/drawing/2014/main" val="277388948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val="3659345952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Властивість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477350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alignment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Вирівнювання параграфу (по лівому краю, по центру тощо)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033100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line_spacing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Інтервал між рядками у параграфі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53730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first_line_indent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Відступ першого рядка від краю параграфу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493212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keep_together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Чи обов’язково тримати весь параграф на одній сторінці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857171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keep_with_next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Чи обов’язково тримати поточний параграф разом з наступним на одній сторінці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50333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left_indent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Поле зліва від краю сторінки до лівого краю параграфу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182679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line_spacing_rule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Визначає один з стандартних інтервалів між рядками: одинарний, подвійний або півтора інтервали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62567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page_break_before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Чи треба вставляти розрив сторінки перед параграфом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316054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right_indent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Поле справа від краю сторінки до правого краю параграфу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46742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space_after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Відстань між даним та наступним параграфом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958121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space_before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Відстань між даним та попереднім параграфом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985836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widow_control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Чи обов’язково залишати на сторінці більше одного рядка параграфу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49874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8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Властивості об’єктів класу </a:t>
            </a:r>
            <a:r>
              <a:rPr lang="en-US" dirty="0"/>
              <a:t>Font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568602"/>
              </p:ext>
            </p:extLst>
          </p:nvPr>
        </p:nvGraphicFramePr>
        <p:xfrm>
          <a:off x="461962" y="1524000"/>
          <a:ext cx="8224838" cy="3166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740">
                  <a:extLst>
                    <a:ext uri="{9D8B030D-6E8A-4147-A177-3AD203B41FA5}">
                      <a16:colId xmlns:a16="http://schemas.microsoft.com/office/drawing/2014/main" val="1692329524"/>
                    </a:ext>
                  </a:extLst>
                </a:gridCol>
                <a:gridCol w="6233098">
                  <a:extLst>
                    <a:ext uri="{9D8B030D-6E8A-4147-A177-3AD203B41FA5}">
                      <a16:colId xmlns:a16="http://schemas.microsoft.com/office/drawing/2014/main" val="440230749"/>
                    </a:ext>
                  </a:extLst>
                </a:gridCol>
              </a:tblGrid>
              <a:tr h="310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Властивість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339812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all_caps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Чи потрібно всі літери переводити у верхній регістр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794596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color.rgb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Колір шрифту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16028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Ім’я шрифту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697473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Розмір шрифту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255048"/>
                  </a:ext>
                </a:extLst>
              </a:tr>
              <a:tr h="642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small_caps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Чи потрібно всі літери переводити у верхній регістр та зображувати меншим розміром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425017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strike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Чи зображувати текст закресленим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520565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subscript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Чи є текст нижнім індексом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396837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superscript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Чи є текст верхнім індексом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839106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4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Злиття даних з файлів MS Word, MS Excel за шаблоном MS Word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Розглянемо більш змістовний та складний приклад використання бібліотек </a:t>
            </a:r>
            <a:r>
              <a:rPr lang="uk-UA" dirty="0" err="1"/>
              <a:t>python-docx</a:t>
            </a:r>
            <a:r>
              <a:rPr lang="uk-UA" dirty="0"/>
              <a:t> та </a:t>
            </a:r>
            <a:r>
              <a:rPr lang="en-US" dirty="0" err="1"/>
              <a:t>openpyxl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злиття даних з файлів MS Word, MS Excel за шаблоном MS Word. </a:t>
            </a:r>
            <a:endParaRPr lang="uk-UA" dirty="0" smtClean="0"/>
          </a:p>
          <a:p>
            <a:r>
              <a:rPr lang="uk-UA" dirty="0" smtClean="0"/>
              <a:t>Під </a:t>
            </a:r>
            <a:r>
              <a:rPr lang="uk-UA" dirty="0"/>
              <a:t>злиттям мають на увазі побудову документів, шо містять у вказаних місцях дані з інших документів або електронних таблиць.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злитті використовують шаблон, у якому вказують місця для вставки даних.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/>
              <a:t>вибирають дані по одному запису та вставляють у шаблон. </a:t>
            </a:r>
            <a:endParaRPr lang="uk-UA" dirty="0" smtClean="0"/>
          </a:p>
          <a:p>
            <a:r>
              <a:rPr lang="uk-UA" dirty="0" smtClean="0"/>
              <a:t>Останню </a:t>
            </a:r>
            <a:r>
              <a:rPr lang="uk-UA" dirty="0"/>
              <a:t>операцію повторюють для всіх записів з даними.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Злиття даних з файлів MS Word, MS Excel за шаблоном MS </a:t>
            </a:r>
            <a:r>
              <a:rPr lang="uk-UA" sz="3200" dirty="0" smtClean="0"/>
              <a:t>Word.2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MS </a:t>
            </a:r>
            <a:r>
              <a:rPr lang="uk-UA" dirty="0"/>
              <a:t>Word має функціональність злиття – це побудова списків розсилки. </a:t>
            </a:r>
            <a:endParaRPr lang="uk-UA" dirty="0" smtClean="0"/>
          </a:p>
          <a:p>
            <a:r>
              <a:rPr lang="uk-UA" dirty="0" smtClean="0"/>
              <a:t>Але</a:t>
            </a:r>
            <a:r>
              <a:rPr lang="uk-UA" dirty="0"/>
              <a:t>, по-перше, дозволяється використання даних тільки з одного джерела, по-друге, не переноситься шрифт при вставці даних з іншого документа MS Word, зокрема, нижні та верхні індекси.</a:t>
            </a:r>
            <a:endParaRPr lang="en-US" dirty="0"/>
          </a:p>
          <a:p>
            <a:r>
              <a:rPr lang="uk-UA" dirty="0"/>
              <a:t>Складемо програму, яка здійснює злиття даних.</a:t>
            </a:r>
            <a:endParaRPr lang="en-US" dirty="0"/>
          </a:p>
          <a:p>
            <a:r>
              <a:rPr lang="uk-UA" dirty="0"/>
              <a:t>Нехай місця у шаблоні, у які треба вставити дані, позначаються рядками у фігурних дужках, наприклад </a:t>
            </a:r>
            <a:r>
              <a:rPr lang="ru-RU" dirty="0"/>
              <a:t>‘{</a:t>
            </a:r>
            <a:r>
              <a:rPr lang="en-US" dirty="0" err="1"/>
              <a:t>Num</a:t>
            </a:r>
            <a:r>
              <a:rPr lang="ru-RU" dirty="0"/>
              <a:t>}’.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Джерел </a:t>
            </a:r>
            <a:r>
              <a:rPr lang="uk-UA" dirty="0"/>
              <a:t>даних може бути декілька, вони повинні бути таблицями у документах </a:t>
            </a:r>
            <a:r>
              <a:rPr lang="en-US" dirty="0"/>
              <a:t>MS Word </a:t>
            </a:r>
            <a:r>
              <a:rPr lang="uk-UA" dirty="0"/>
              <a:t>або робочими аркушами у книгах </a:t>
            </a:r>
            <a:r>
              <a:rPr lang="en-US" dirty="0"/>
              <a:t>MS Excel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Одне </a:t>
            </a:r>
            <a:r>
              <a:rPr lang="uk-UA" dirty="0"/>
              <a:t>з полів вважається провідним: кількість повторень злиття відповідає кількості даних провідного параметру.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Злиття даних з файлів MS Word, MS Excel за шаблоном MS Word. Реалізація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нашій програмі використаємо три класи: </a:t>
            </a:r>
            <a:r>
              <a:rPr lang="uk-UA" dirty="0" err="1"/>
              <a:t>MergeSource</a:t>
            </a:r>
            <a:r>
              <a:rPr lang="uk-UA" dirty="0"/>
              <a:t>, </a:t>
            </a:r>
            <a:r>
              <a:rPr lang="en-US" dirty="0" err="1"/>
              <a:t>SourceItem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Merger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Клас </a:t>
            </a:r>
            <a:r>
              <a:rPr lang="uk-UA" dirty="0" err="1"/>
              <a:t>MergeSource</a:t>
            </a:r>
            <a:r>
              <a:rPr lang="uk-UA" dirty="0"/>
              <a:t> призначено для під'єднання до джерел даних та повернення даних по кроках. </a:t>
            </a:r>
            <a:endParaRPr lang="uk-UA" dirty="0" smtClean="0"/>
          </a:p>
          <a:p>
            <a:r>
              <a:rPr lang="uk-UA" dirty="0" smtClean="0"/>
              <a:t>Під’єднання </a:t>
            </a:r>
            <a:r>
              <a:rPr lang="uk-UA" dirty="0"/>
              <a:t>до джерел даних здійснюється у конструкторі класу, а повернення, - як у класі-</a:t>
            </a:r>
            <a:r>
              <a:rPr lang="uk-UA" dirty="0" err="1"/>
              <a:t>ітераторі</a:t>
            </a:r>
            <a:r>
              <a:rPr lang="uk-UA" dirty="0"/>
              <a:t>. </a:t>
            </a:r>
            <a:endParaRPr lang="uk-UA" dirty="0" smtClean="0"/>
          </a:p>
          <a:p>
            <a:pPr lvl="1"/>
            <a:r>
              <a:rPr lang="uk-UA" dirty="0" smtClean="0"/>
              <a:t>Тобто</a:t>
            </a:r>
            <a:r>
              <a:rPr lang="uk-UA" dirty="0"/>
              <a:t>, клас підтримує ітераційний протокол.</a:t>
            </a:r>
            <a:endParaRPr lang="en-US" dirty="0"/>
          </a:p>
          <a:p>
            <a:r>
              <a:rPr lang="uk-UA" dirty="0"/>
              <a:t>Клас </a:t>
            </a:r>
            <a:r>
              <a:rPr lang="uk-UA" dirty="0" err="1"/>
              <a:t>MergeSource</a:t>
            </a:r>
            <a:r>
              <a:rPr lang="uk-UA" dirty="0"/>
              <a:t> містить поля</a:t>
            </a:r>
            <a:endParaRPr lang="en-US" dirty="0"/>
          </a:p>
          <a:p>
            <a:pPr lvl="1"/>
            <a:r>
              <a:rPr lang="uk-UA" dirty="0" err="1"/>
              <a:t>self.lead</a:t>
            </a:r>
            <a:r>
              <a:rPr lang="uk-UA" dirty="0"/>
              <a:t> - ім'я поля, яке є провідним параметром</a:t>
            </a:r>
            <a:endParaRPr lang="en-US" dirty="0"/>
          </a:p>
          <a:p>
            <a:pPr lvl="1"/>
            <a:r>
              <a:rPr lang="uk-UA" dirty="0" err="1"/>
              <a:t>self.fields</a:t>
            </a:r>
            <a:r>
              <a:rPr lang="uk-UA" dirty="0"/>
              <a:t> - словник, що має ключами імена полів, а значеннями - об'єкти класу </a:t>
            </a:r>
            <a:r>
              <a:rPr lang="uk-UA" dirty="0" err="1"/>
              <a:t>SourceItem</a:t>
            </a:r>
            <a:endParaRPr lang="en-US" dirty="0"/>
          </a:p>
          <a:p>
            <a:r>
              <a:rPr lang="uk-UA" dirty="0"/>
              <a:t>та методи _</a:t>
            </a:r>
            <a:r>
              <a:rPr lang="en-US" dirty="0"/>
              <a:t>_</a:t>
            </a:r>
            <a:r>
              <a:rPr lang="en-US" dirty="0" err="1"/>
              <a:t>init</a:t>
            </a:r>
            <a:r>
              <a:rPr lang="en-US" dirty="0"/>
              <a:t>__, __</a:t>
            </a:r>
            <a:r>
              <a:rPr lang="en-US" dirty="0" err="1"/>
              <a:t>iter</a:t>
            </a:r>
            <a:r>
              <a:rPr lang="en-US" dirty="0"/>
              <a:t>__, __next__.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Бібліотеки </a:t>
            </a:r>
            <a:r>
              <a:rPr lang="en-US" dirty="0" smtClean="0"/>
              <a:t>Python </a:t>
            </a:r>
            <a:r>
              <a:rPr lang="uk-UA" dirty="0" smtClean="0"/>
              <a:t>для роботи з офісними документами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Велика популярність згаданих застосувань призвела до того, що у світі на сьогодні накопичено величезний обсяг даних, що зберігаються у документах </a:t>
            </a:r>
            <a:r>
              <a:rPr lang="en-US" dirty="0"/>
              <a:t>Microsoft Office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дані також треба обробляти, аналізувати тощо. </a:t>
            </a:r>
            <a:endParaRPr lang="en-US" dirty="0" smtClean="0"/>
          </a:p>
          <a:p>
            <a:r>
              <a:rPr lang="uk-UA" dirty="0" smtClean="0"/>
              <a:t>Тому </a:t>
            </a:r>
            <a:r>
              <a:rPr lang="uk-UA" dirty="0"/>
              <a:t>використання файлів офісних документів, доступ до даних та перетворення цих даних становлять самостійний інтерес.</a:t>
            </a:r>
            <a:endParaRPr lang="en-US" dirty="0"/>
          </a:p>
          <a:p>
            <a:r>
              <a:rPr lang="en-US" dirty="0"/>
              <a:t>Microsoft Word </a:t>
            </a:r>
            <a:r>
              <a:rPr lang="uk-UA" dirty="0"/>
              <a:t>та </a:t>
            </a:r>
            <a:r>
              <a:rPr lang="en-US" dirty="0"/>
              <a:t>Microsoft Excel</a:t>
            </a:r>
            <a:r>
              <a:rPr lang="uk-UA" dirty="0"/>
              <a:t> мають власні засоби автоматизації, які називають </a:t>
            </a:r>
            <a:r>
              <a:rPr lang="en-US" dirty="0"/>
              <a:t>VBA</a:t>
            </a:r>
            <a:r>
              <a:rPr lang="uk-UA" dirty="0"/>
              <a:t> (</a:t>
            </a:r>
            <a:r>
              <a:rPr lang="en-US" dirty="0"/>
              <a:t>Visual basic for Applications</a:t>
            </a:r>
            <a:r>
              <a:rPr lang="uk-UA" dirty="0"/>
              <a:t>).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uk-UA" dirty="0"/>
              <a:t>ці засоби працюють тільки в середовищі самих застосувань. </a:t>
            </a:r>
            <a:endParaRPr lang="en-US" dirty="0" smtClean="0"/>
          </a:p>
          <a:p>
            <a:r>
              <a:rPr lang="uk-UA" dirty="0" smtClean="0"/>
              <a:t>Інші </a:t>
            </a:r>
            <a:r>
              <a:rPr lang="uk-UA" dirty="0"/>
              <a:t>мови програмування також надають можливості для обробки даних офісних документів.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наявність застосувань </a:t>
            </a:r>
            <a:r>
              <a:rPr lang="en-US" dirty="0"/>
              <a:t>Microsoft Word </a:t>
            </a:r>
            <a:r>
              <a:rPr lang="uk-UA" dirty="0"/>
              <a:t>або </a:t>
            </a:r>
            <a:r>
              <a:rPr lang="en-US" dirty="0"/>
              <a:t>Microsoft Excel</a:t>
            </a:r>
            <a:r>
              <a:rPr lang="uk-UA" dirty="0"/>
              <a:t> не є обов’язковою. </a:t>
            </a:r>
            <a:endParaRPr lang="en-US" dirty="0"/>
          </a:p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є декілька бібліотек (пакетів) для роботи з офісними документами. </a:t>
            </a:r>
            <a:endParaRPr lang="en-US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бібліотеки </a:t>
            </a:r>
            <a:r>
              <a:rPr lang="uk-UA" dirty="0" err="1"/>
              <a:t>python-docx</a:t>
            </a:r>
            <a:r>
              <a:rPr lang="uk-UA" dirty="0"/>
              <a:t> та </a:t>
            </a:r>
            <a:r>
              <a:rPr lang="en-US" dirty="0" err="1"/>
              <a:t>openpyxl</a:t>
            </a:r>
            <a:r>
              <a:rPr lang="en-US" dirty="0"/>
              <a:t> </a:t>
            </a:r>
            <a:r>
              <a:rPr lang="uk-UA" dirty="0"/>
              <a:t>відповідно для </a:t>
            </a:r>
            <a:r>
              <a:rPr lang="en-US" dirty="0"/>
              <a:t>Microsoft Word </a:t>
            </a:r>
            <a:r>
              <a:rPr lang="uk-UA" dirty="0"/>
              <a:t>та </a:t>
            </a:r>
            <a:r>
              <a:rPr lang="en-US" dirty="0"/>
              <a:t>Microsoft Excel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Злиття даних з файлів MS Word, MS Excel за шаблоном MS Word. </a:t>
            </a:r>
            <a:r>
              <a:rPr lang="uk-UA" sz="3200" dirty="0" smtClean="0"/>
              <a:t>Реалізація.2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Клас </a:t>
            </a:r>
            <a:r>
              <a:rPr lang="uk-UA" dirty="0" err="1"/>
              <a:t>SourceItem</a:t>
            </a:r>
            <a:r>
              <a:rPr lang="uk-UA" dirty="0"/>
              <a:t> призначено для під'єднання до одного джерела даних – стовпчика таблиці MS Word або стовпчика робочого аркуша книги MS Excel - та повернення елементів даних по кроках. </a:t>
            </a:r>
            <a:endParaRPr lang="uk-UA" dirty="0" smtClean="0"/>
          </a:p>
          <a:p>
            <a:r>
              <a:rPr lang="uk-UA" dirty="0" smtClean="0"/>
              <a:t>Під’єднання </a:t>
            </a:r>
            <a:r>
              <a:rPr lang="uk-UA" dirty="0"/>
              <a:t>до джерел даних здійснюється у конструкторі класу, а повернення, - у методі </a:t>
            </a:r>
            <a:r>
              <a:rPr lang="en-US" dirty="0"/>
              <a:t>next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Клас </a:t>
            </a:r>
            <a:r>
              <a:rPr lang="uk-UA" dirty="0" err="1"/>
              <a:t>SourceItem</a:t>
            </a:r>
            <a:r>
              <a:rPr lang="uk-UA" dirty="0"/>
              <a:t> містить поля</a:t>
            </a:r>
            <a:endParaRPr lang="en-US" dirty="0"/>
          </a:p>
          <a:p>
            <a:pPr lvl="1"/>
            <a:r>
              <a:rPr lang="uk-UA" dirty="0" err="1"/>
              <a:t>self.type</a:t>
            </a:r>
            <a:r>
              <a:rPr lang="uk-UA" dirty="0"/>
              <a:t> - тип джерела даних ('</a:t>
            </a:r>
            <a:r>
              <a:rPr lang="uk-UA" dirty="0" err="1"/>
              <a:t>word</a:t>
            </a:r>
            <a:r>
              <a:rPr lang="uk-UA" dirty="0"/>
              <a:t>' чи '</a:t>
            </a:r>
            <a:r>
              <a:rPr lang="uk-UA" dirty="0" err="1"/>
              <a:t>excel</a:t>
            </a:r>
            <a:r>
              <a:rPr lang="uk-UA" dirty="0"/>
              <a:t>')</a:t>
            </a:r>
            <a:endParaRPr lang="en-US" dirty="0"/>
          </a:p>
          <a:p>
            <a:pPr lvl="1"/>
            <a:r>
              <a:rPr lang="uk-UA" dirty="0" err="1"/>
              <a:t>self.rootobj</a:t>
            </a:r>
            <a:r>
              <a:rPr lang="uk-UA" dirty="0"/>
              <a:t> - кореневий об'єкт документ (</a:t>
            </a:r>
            <a:r>
              <a:rPr lang="uk-UA" dirty="0" err="1"/>
              <a:t>Document</a:t>
            </a:r>
            <a:r>
              <a:rPr lang="uk-UA" dirty="0"/>
              <a:t>) або робоча книга (</a:t>
            </a:r>
            <a:r>
              <a:rPr lang="uk-UA" dirty="0" err="1"/>
              <a:t>Workbook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 err="1"/>
              <a:t>self.islead</a:t>
            </a:r>
            <a:r>
              <a:rPr lang="uk-UA" dirty="0"/>
              <a:t> - чи є поле провідним</a:t>
            </a:r>
            <a:endParaRPr lang="en-US" dirty="0"/>
          </a:p>
          <a:p>
            <a:pPr lvl="1"/>
            <a:r>
              <a:rPr lang="uk-UA" dirty="0"/>
              <a:t>self.obj - об'єкт з даними: клітинка аркуша Excel (</a:t>
            </a:r>
            <a:r>
              <a:rPr lang="uk-UA" dirty="0" err="1"/>
              <a:t>Cell</a:t>
            </a:r>
            <a:r>
              <a:rPr lang="uk-UA" dirty="0"/>
              <a:t>) або клітинка таблиці Word (_</a:t>
            </a:r>
            <a:r>
              <a:rPr lang="uk-UA" dirty="0" err="1"/>
              <a:t>Cell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 err="1"/>
              <a:t>self.parent</a:t>
            </a:r>
            <a:r>
              <a:rPr lang="uk-UA" dirty="0"/>
              <a:t> - об'єкт, що містить self.obj: аркуш Excel (</a:t>
            </a:r>
            <a:r>
              <a:rPr lang="uk-UA" dirty="0" err="1"/>
              <a:t>Worksheet</a:t>
            </a:r>
            <a:r>
              <a:rPr lang="uk-UA" dirty="0"/>
              <a:t>) або таблиця Word (</a:t>
            </a:r>
            <a:r>
              <a:rPr lang="uk-UA" dirty="0" err="1"/>
              <a:t>Table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 err="1"/>
              <a:t>self.row</a:t>
            </a:r>
            <a:r>
              <a:rPr lang="uk-UA" dirty="0"/>
              <a:t> – номер поточного рядка, з якого вибираються дані</a:t>
            </a:r>
            <a:endParaRPr lang="en-US" dirty="0"/>
          </a:p>
          <a:p>
            <a:pPr lvl="1"/>
            <a:r>
              <a:rPr lang="uk-UA" dirty="0" err="1"/>
              <a:t>self.col</a:t>
            </a:r>
            <a:r>
              <a:rPr lang="uk-UA" dirty="0"/>
              <a:t> – номер стовпчика, з якого вибираються дані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Злиття даних з файлів MS Word, MS Excel за шаблоном MS Word. </a:t>
            </a:r>
            <a:r>
              <a:rPr lang="uk-UA" sz="3200" dirty="0" smtClean="0"/>
              <a:t>Реалізація.3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SourceItem</a:t>
            </a:r>
            <a:r>
              <a:rPr lang="uk-UA" dirty="0"/>
              <a:t> містить</a:t>
            </a:r>
            <a:r>
              <a:rPr lang="uk-UA" dirty="0" smtClean="0"/>
              <a:t> </a:t>
            </a:r>
            <a:r>
              <a:rPr lang="uk-UA" dirty="0"/>
              <a:t>методи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__, _</a:t>
            </a:r>
            <a:r>
              <a:rPr lang="en-US" dirty="0" err="1"/>
              <a:t>findexcel</a:t>
            </a:r>
            <a:r>
              <a:rPr lang="en-US" dirty="0"/>
              <a:t>, _</a:t>
            </a:r>
            <a:r>
              <a:rPr lang="en-US" dirty="0" err="1"/>
              <a:t>findword</a:t>
            </a:r>
            <a:r>
              <a:rPr lang="en-US" dirty="0"/>
              <a:t>, next.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Методи </a:t>
            </a:r>
            <a:r>
              <a:rPr lang="uk-UA" dirty="0"/>
              <a:t>_</a:t>
            </a:r>
            <a:r>
              <a:rPr lang="en-US" dirty="0" err="1"/>
              <a:t>findexcel</a:t>
            </a:r>
            <a:r>
              <a:rPr lang="uk-UA" dirty="0"/>
              <a:t> та _</a:t>
            </a:r>
            <a:r>
              <a:rPr lang="en-US" dirty="0" err="1"/>
              <a:t>findword</a:t>
            </a:r>
            <a:r>
              <a:rPr lang="uk-UA" dirty="0"/>
              <a:t> викликаються з конструктора та шукають дані відповідного поля у аркуші </a:t>
            </a:r>
            <a:r>
              <a:rPr lang="en-US" dirty="0"/>
              <a:t>MS Excel </a:t>
            </a:r>
            <a:r>
              <a:rPr lang="uk-UA" dirty="0"/>
              <a:t>або таблиці </a:t>
            </a:r>
            <a:r>
              <a:rPr lang="en-US" dirty="0"/>
              <a:t>MS Word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Метод </a:t>
            </a:r>
            <a:r>
              <a:rPr lang="en-US" dirty="0"/>
              <a:t>next</a:t>
            </a:r>
            <a:r>
              <a:rPr lang="uk-UA" dirty="0"/>
              <a:t> повертає наступний елемент даних для заданого поля.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поле є провідним та дані закінчились, - цей метод ініціює виключення </a:t>
            </a:r>
            <a:r>
              <a:rPr lang="en-US" dirty="0" err="1"/>
              <a:t>StopIteration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/>
              <a:t>Злиття даних з файлів MS Word, MS Excel за шаблоном MS Word. </a:t>
            </a:r>
            <a:r>
              <a:rPr lang="uk-UA" sz="3600" dirty="0" smtClean="0"/>
              <a:t>Реалізація.</a:t>
            </a:r>
            <a:r>
              <a:rPr lang="en-US" sz="3600" dirty="0" smtClean="0"/>
              <a:t>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Клас </a:t>
            </a:r>
            <a:r>
              <a:rPr lang="en-US" dirty="0"/>
              <a:t>Merger</a:t>
            </a:r>
            <a:r>
              <a:rPr lang="uk-UA" dirty="0"/>
              <a:t> призначено для злиття даних згідно шаблону, який є документом </a:t>
            </a:r>
            <a:r>
              <a:rPr lang="en-US" dirty="0"/>
              <a:t>MS Word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створенні об’єкту класу </a:t>
            </a:r>
            <a:r>
              <a:rPr lang="en-US" dirty="0"/>
              <a:t>Merger</a:t>
            </a:r>
            <a:r>
              <a:rPr lang="uk-UA" dirty="0"/>
              <a:t> йому повинні бути передані: ім’я файлу-шаблону, словник імен полів злиття та файлів, у яких треба шукати джерело даних відповідного поля, ім’я провідного параметру. </a:t>
            </a:r>
            <a:endParaRPr lang="en-US" dirty="0" smtClean="0"/>
          </a:p>
          <a:p>
            <a:r>
              <a:rPr lang="uk-UA" dirty="0" smtClean="0"/>
              <a:t>Клас </a:t>
            </a:r>
            <a:r>
              <a:rPr lang="en-US" dirty="0"/>
              <a:t>Merger</a:t>
            </a:r>
            <a:r>
              <a:rPr lang="uk-UA" dirty="0"/>
              <a:t> використовує клас </a:t>
            </a:r>
            <a:r>
              <a:rPr lang="uk-UA" dirty="0" err="1"/>
              <a:t>MergeSource</a:t>
            </a:r>
            <a:r>
              <a:rPr lang="uk-UA" dirty="0"/>
              <a:t> для під'єднання до джерел даних та повернення даних по кроках.</a:t>
            </a:r>
            <a:endParaRPr lang="en-US" dirty="0"/>
          </a:p>
          <a:p>
            <a:r>
              <a:rPr lang="uk-UA" dirty="0"/>
              <a:t>Клас </a:t>
            </a:r>
            <a:r>
              <a:rPr lang="en-US" dirty="0"/>
              <a:t>Merger </a:t>
            </a:r>
            <a:r>
              <a:rPr lang="uk-UA" dirty="0"/>
              <a:t>містить поля</a:t>
            </a:r>
            <a:endParaRPr lang="en-US" dirty="0"/>
          </a:p>
          <a:p>
            <a:pPr lvl="1"/>
            <a:r>
              <a:rPr lang="uk-UA" dirty="0" err="1"/>
              <a:t>self.indoc</a:t>
            </a:r>
            <a:r>
              <a:rPr lang="uk-UA" dirty="0"/>
              <a:t> - об'єкт </a:t>
            </a:r>
            <a:r>
              <a:rPr lang="uk-UA" dirty="0" err="1"/>
              <a:t>Document</a:t>
            </a:r>
            <a:r>
              <a:rPr lang="uk-UA" dirty="0"/>
              <a:t> з файлу-шаблону</a:t>
            </a:r>
            <a:endParaRPr lang="en-US" dirty="0"/>
          </a:p>
          <a:p>
            <a:pPr lvl="1"/>
            <a:r>
              <a:rPr lang="uk-UA" dirty="0" err="1"/>
              <a:t>self.mergesrc</a:t>
            </a:r>
            <a:r>
              <a:rPr lang="uk-UA" dirty="0"/>
              <a:t> - об'єкт класу </a:t>
            </a:r>
            <a:r>
              <a:rPr lang="uk-UA" dirty="0" err="1"/>
              <a:t>MergeSource</a:t>
            </a:r>
            <a:r>
              <a:rPr lang="uk-UA" dirty="0"/>
              <a:t> - містить джерела даних та повертає записи з даними злиття</a:t>
            </a:r>
            <a:endParaRPr lang="en-US" dirty="0"/>
          </a:p>
          <a:p>
            <a:pPr lvl="1"/>
            <a:r>
              <a:rPr lang="uk-UA" dirty="0" err="1"/>
              <a:t>self.outfile</a:t>
            </a:r>
            <a:r>
              <a:rPr lang="uk-UA" dirty="0"/>
              <a:t> - ім'я файлу-результату</a:t>
            </a:r>
            <a:endParaRPr lang="en-US" dirty="0"/>
          </a:p>
          <a:p>
            <a:pPr lvl="1"/>
            <a:r>
              <a:rPr lang="uk-UA" dirty="0" err="1"/>
              <a:t>self.outdoc</a:t>
            </a:r>
            <a:r>
              <a:rPr lang="uk-UA" dirty="0"/>
              <a:t> - об'єкт </a:t>
            </a:r>
            <a:r>
              <a:rPr lang="uk-UA" dirty="0" err="1"/>
              <a:t>Document</a:t>
            </a:r>
            <a:r>
              <a:rPr lang="uk-UA" dirty="0"/>
              <a:t> </a:t>
            </a:r>
            <a:r>
              <a:rPr lang="uk-UA" dirty="0" smtClean="0"/>
              <a:t>файлу-результату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/>
              <a:t>Злиття даних з файлів MS Word, MS Excel за шаблоном MS Word. </a:t>
            </a:r>
            <a:r>
              <a:rPr lang="uk-UA" sz="3600" dirty="0" smtClean="0"/>
              <a:t>Реалізація.5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Клас </a:t>
            </a:r>
            <a:r>
              <a:rPr lang="en-US" dirty="0"/>
              <a:t>Merger </a:t>
            </a:r>
            <a:r>
              <a:rPr lang="uk-UA" dirty="0"/>
              <a:t>містить</a:t>
            </a:r>
            <a:r>
              <a:rPr lang="uk-UA" dirty="0" smtClean="0"/>
              <a:t> </a:t>
            </a:r>
            <a:r>
              <a:rPr lang="uk-UA" dirty="0"/>
              <a:t>методи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__, merge, _</a:t>
            </a:r>
            <a:r>
              <a:rPr lang="en-US" dirty="0" err="1"/>
              <a:t>process_template</a:t>
            </a:r>
            <a:r>
              <a:rPr lang="en-US" dirty="0"/>
              <a:t>, _</a:t>
            </a:r>
            <a:r>
              <a:rPr lang="en-US" dirty="0" err="1"/>
              <a:t>process_paragraph</a:t>
            </a:r>
            <a:r>
              <a:rPr lang="en-US" dirty="0"/>
              <a:t>, _</a:t>
            </a:r>
            <a:r>
              <a:rPr lang="en-US" dirty="0" err="1"/>
              <a:t>process_run</a:t>
            </a:r>
            <a:r>
              <a:rPr lang="en-US" dirty="0"/>
              <a:t>, _</a:t>
            </a:r>
            <a:r>
              <a:rPr lang="en-US" dirty="0" err="1"/>
              <a:t>get_field_pos</a:t>
            </a:r>
            <a:r>
              <a:rPr lang="en-US" dirty="0"/>
              <a:t>.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dirty="0" smtClean="0"/>
              <a:t>Метод </a:t>
            </a:r>
            <a:r>
              <a:rPr lang="en-US" dirty="0"/>
              <a:t>merge </a:t>
            </a:r>
            <a:r>
              <a:rPr lang="uk-UA" dirty="0"/>
              <a:t>здійснює злиття, використовуючи шаблон та об’єкт </a:t>
            </a:r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 err="1"/>
              <a:t>mergesrc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/>
              <a:t>Внутрішні методи _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template</a:t>
            </a:r>
            <a:r>
              <a:rPr lang="uk-UA" dirty="0"/>
              <a:t>, _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paragraph</a:t>
            </a:r>
            <a:r>
              <a:rPr lang="uk-UA" dirty="0"/>
              <a:t> та _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run</a:t>
            </a:r>
            <a:r>
              <a:rPr lang="uk-UA" dirty="0"/>
              <a:t> здійснюють один крок злиття відповідно для всього шаблону, одного параграфу, одного текстового потоку. </a:t>
            </a:r>
            <a:endParaRPr lang="en-US" dirty="0" smtClean="0"/>
          </a:p>
          <a:p>
            <a:r>
              <a:rPr lang="uk-UA" dirty="0" smtClean="0"/>
              <a:t>Метод </a:t>
            </a:r>
            <a:r>
              <a:rPr lang="uk-UA" dirty="0"/>
              <a:t>_</a:t>
            </a:r>
            <a:r>
              <a:rPr lang="en-US" dirty="0"/>
              <a:t>process</a:t>
            </a:r>
            <a:r>
              <a:rPr lang="uk-UA" dirty="0"/>
              <a:t>_</a:t>
            </a:r>
            <a:r>
              <a:rPr lang="en-US" dirty="0"/>
              <a:t>run</a:t>
            </a:r>
            <a:r>
              <a:rPr lang="uk-UA" dirty="0"/>
              <a:t> використовує внутрішній метод _</a:t>
            </a:r>
            <a:r>
              <a:rPr lang="en-US" dirty="0"/>
              <a:t>get</a:t>
            </a:r>
            <a:r>
              <a:rPr lang="uk-UA" dirty="0"/>
              <a:t>_</a:t>
            </a:r>
            <a:r>
              <a:rPr lang="en-US" dirty="0"/>
              <a:t>field</a:t>
            </a:r>
            <a:r>
              <a:rPr lang="uk-UA" dirty="0"/>
              <a:t>_</a:t>
            </a:r>
            <a:r>
              <a:rPr lang="en-US" dirty="0" err="1"/>
              <a:t>pos</a:t>
            </a:r>
            <a:r>
              <a:rPr lang="uk-UA" dirty="0"/>
              <a:t> для визначення першої позиції одного з полів злиття у текстовому потоці (якщо таке поле є). </a:t>
            </a:r>
            <a:endParaRPr lang="en-US" dirty="0" smtClean="0"/>
          </a:p>
          <a:p>
            <a:r>
              <a:rPr lang="uk-UA" dirty="0" smtClean="0"/>
              <a:t>Внутрішні </a:t>
            </a:r>
            <a:r>
              <a:rPr lang="uk-UA" dirty="0"/>
              <a:t>методи також використовують функції </a:t>
            </a:r>
            <a:r>
              <a:rPr lang="uk-UA" dirty="0" err="1"/>
              <a:t>para_format_copy</a:t>
            </a:r>
            <a:r>
              <a:rPr lang="uk-UA" dirty="0"/>
              <a:t> та </a:t>
            </a:r>
            <a:r>
              <a:rPr lang="uk-UA" dirty="0" err="1"/>
              <a:t>run_format_copy</a:t>
            </a:r>
            <a:r>
              <a:rPr lang="uk-UA" dirty="0"/>
              <a:t> для копіювання форматування абзацу та текстового потоку у новий документ, оскільки ця функціональність відсутня у </a:t>
            </a:r>
            <a:r>
              <a:rPr lang="uk-UA" dirty="0" err="1"/>
              <a:t>python-docx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Основна частина програми вводить параметри з конфігураційного файлу, створює об’єкт класу </a:t>
            </a:r>
            <a:r>
              <a:rPr lang="en-US" dirty="0"/>
              <a:t>Merger</a:t>
            </a:r>
            <a:r>
              <a:rPr lang="uk-UA" dirty="0"/>
              <a:t> та здійснює злиття. 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Встановлення </a:t>
            </a:r>
            <a:r>
              <a:rPr lang="uk-UA" dirty="0" err="1"/>
              <a:t>python-docx</a:t>
            </a:r>
            <a:r>
              <a:rPr lang="uk-UA" dirty="0"/>
              <a:t> та </a:t>
            </a:r>
            <a:r>
              <a:rPr lang="en-US" dirty="0" err="1"/>
              <a:t>openpyxl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Основні можливості </a:t>
            </a:r>
            <a:r>
              <a:rPr lang="uk-UA" dirty="0" err="1"/>
              <a:t>python-docx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Властивості та методи об’єктів класів </a:t>
            </a:r>
            <a:r>
              <a:rPr lang="en-US" dirty="0"/>
              <a:t>Document</a:t>
            </a:r>
            <a:r>
              <a:rPr lang="uk-UA" dirty="0"/>
              <a:t>, </a:t>
            </a:r>
            <a:r>
              <a:rPr lang="en-US" dirty="0"/>
              <a:t>Paragraph</a:t>
            </a:r>
            <a:r>
              <a:rPr lang="uk-UA" dirty="0"/>
              <a:t>, </a:t>
            </a:r>
            <a:r>
              <a:rPr lang="en-US" dirty="0"/>
              <a:t>Run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Основні можливості </a:t>
            </a:r>
            <a:r>
              <a:rPr lang="en-US" dirty="0" err="1"/>
              <a:t>openpyxl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</a:t>
            </a:r>
            <a:r>
              <a:rPr lang="ru-RU" dirty="0" err="1"/>
              <a:t>оступ</a:t>
            </a:r>
            <a:r>
              <a:rPr lang="ru-RU" dirty="0"/>
              <a:t> до</a:t>
            </a:r>
            <a:r>
              <a:rPr lang="uk-UA" dirty="0"/>
              <a:t> робочого аркуша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Доступ до окремих клітинок у робочому аркуші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Діаграми та графіки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Додаткові можливості </a:t>
            </a:r>
            <a:r>
              <a:rPr lang="uk-UA" dirty="0" err="1"/>
              <a:t>python-docx</a:t>
            </a:r>
            <a:endParaRPr lang="en-US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https://python-docx.readthedocs.org/en/latest/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http://openpyxl.readthedocs.io/en/default/index.html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http://habrahabr.ru/post/232291/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uk-UA" u="sng" dirty="0">
                <a:hlinkClick r:id="rId5"/>
              </a:rPr>
              <a:t>http://habrahabr.ru/post/99923/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Леонтьев </a:t>
            </a:r>
            <a:r>
              <a:rPr lang="uk-UA" dirty="0" err="1"/>
              <a:t>Виталий</a:t>
            </a:r>
            <a:r>
              <a:rPr lang="uk-UA" dirty="0"/>
              <a:t>. Microsoft Office. </a:t>
            </a:r>
            <a:r>
              <a:rPr lang="en-US" dirty="0"/>
              <a:t>– 2007. </a:t>
            </a:r>
            <a:r>
              <a:rPr lang="en-US" u="sng" dirty="0">
                <a:hlinkClick r:id="rId6"/>
              </a:rPr>
              <a:t>http://www.e-reading.club/book.php?book=84357</a:t>
            </a:r>
            <a:endParaRPr lang="en-US" dirty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Встановлення </a:t>
            </a:r>
            <a:r>
              <a:rPr lang="uk-UA" dirty="0" err="1"/>
              <a:t>python-docx</a:t>
            </a:r>
            <a:r>
              <a:rPr lang="uk-UA" dirty="0"/>
              <a:t> та </a:t>
            </a:r>
            <a:r>
              <a:rPr lang="en-US" dirty="0" err="1"/>
              <a:t>openpyxl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Оскільки </a:t>
            </a:r>
            <a:r>
              <a:rPr lang="uk-UA" dirty="0" err="1"/>
              <a:t>python-docx</a:t>
            </a:r>
            <a:r>
              <a:rPr lang="uk-UA" dirty="0"/>
              <a:t> та </a:t>
            </a:r>
            <a:r>
              <a:rPr lang="en-US" dirty="0" err="1"/>
              <a:t>openpyxl</a:t>
            </a:r>
            <a:r>
              <a:rPr lang="uk-UA" dirty="0"/>
              <a:t> є зовнішніми бібліотеками та не входять до стандартного пакету поставки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uk-UA" dirty="0"/>
              <a:t>їх треба встановити. </a:t>
            </a:r>
            <a:endParaRPr lang="en-US" dirty="0" smtClean="0"/>
          </a:p>
          <a:p>
            <a:r>
              <a:rPr lang="uk-UA" dirty="0" smtClean="0"/>
              <a:t>Встановлення </a:t>
            </a:r>
            <a:r>
              <a:rPr lang="uk-UA" dirty="0"/>
              <a:t>не є складним та здійснюється за допомогою спеціальної програми </a:t>
            </a:r>
            <a:r>
              <a:rPr lang="en-US" dirty="0"/>
              <a:t>pip</a:t>
            </a:r>
            <a:r>
              <a:rPr lang="ru-RU" dirty="0"/>
              <a:t>3.</a:t>
            </a:r>
            <a:endParaRPr lang="en-US" dirty="0"/>
          </a:p>
          <a:p>
            <a:r>
              <a:rPr lang="uk-UA" dirty="0"/>
              <a:t>Для встановлення у </a:t>
            </a:r>
            <a:r>
              <a:rPr lang="en-US" dirty="0"/>
              <a:t>Unix</a:t>
            </a:r>
            <a:r>
              <a:rPr lang="ru-RU" dirty="0"/>
              <a:t> (</a:t>
            </a:r>
            <a:r>
              <a:rPr lang="en-US" dirty="0"/>
              <a:t>Linux</a:t>
            </a:r>
            <a:r>
              <a:rPr lang="ru-RU" dirty="0"/>
              <a:t>) </a:t>
            </a:r>
            <a:r>
              <a:rPr lang="uk-UA" dirty="0"/>
              <a:t>треба виконати команди:</a:t>
            </a:r>
            <a:endParaRPr lang="en-US" dirty="0"/>
          </a:p>
          <a:p>
            <a:pPr marL="0" indent="0">
              <a:buNone/>
            </a:pPr>
            <a:r>
              <a:rPr lang="uk-UA" dirty="0" err="1"/>
              <a:t>sudo</a:t>
            </a:r>
            <a:r>
              <a:rPr lang="uk-UA" dirty="0"/>
              <a:t> pip3 </a:t>
            </a:r>
            <a:r>
              <a:rPr lang="uk-UA" dirty="0" err="1"/>
              <a:t>install</a:t>
            </a:r>
            <a:r>
              <a:rPr lang="uk-UA" dirty="0"/>
              <a:t> </a:t>
            </a:r>
            <a:r>
              <a:rPr lang="uk-UA" dirty="0" err="1"/>
              <a:t>python-docx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та</a:t>
            </a:r>
            <a:endParaRPr lang="en-US" dirty="0"/>
          </a:p>
          <a:p>
            <a:pPr marL="0" indent="0">
              <a:buNone/>
            </a:pPr>
            <a:r>
              <a:rPr lang="uk-UA" dirty="0" err="1"/>
              <a:t>sudo</a:t>
            </a:r>
            <a:r>
              <a:rPr lang="uk-UA" dirty="0"/>
              <a:t> pip3 </a:t>
            </a:r>
            <a:r>
              <a:rPr lang="uk-UA" dirty="0" err="1"/>
              <a:t>install</a:t>
            </a:r>
            <a:r>
              <a:rPr lang="uk-UA" dirty="0"/>
              <a:t> </a:t>
            </a:r>
            <a:r>
              <a:rPr lang="en-US" dirty="0" err="1"/>
              <a:t>openpyxl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Встановлення </a:t>
            </a:r>
            <a:r>
              <a:rPr lang="uk-UA" dirty="0" err="1"/>
              <a:t>python-docx</a:t>
            </a:r>
            <a:r>
              <a:rPr lang="uk-UA" dirty="0"/>
              <a:t> та </a:t>
            </a:r>
            <a:r>
              <a:rPr lang="en-US" dirty="0" err="1" smtClean="0"/>
              <a:t>openpyxl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Для встановлення у </a:t>
            </a:r>
            <a:r>
              <a:rPr lang="en-US" dirty="0"/>
              <a:t>MS Windows </a:t>
            </a:r>
            <a:r>
              <a:rPr lang="uk-UA" dirty="0"/>
              <a:t>(якщо </a:t>
            </a:r>
            <a:r>
              <a:rPr lang="en-US" dirty="0"/>
              <a:t>Python </a:t>
            </a:r>
            <a:r>
              <a:rPr lang="uk-UA" dirty="0"/>
              <a:t>встановлено у каталог C:\Python34) треба виконати команди: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C:\Python34\Scripts\pip3.exe </a:t>
            </a:r>
            <a:r>
              <a:rPr lang="uk-UA" dirty="0" err="1"/>
              <a:t>install</a:t>
            </a:r>
            <a:r>
              <a:rPr lang="uk-UA" dirty="0"/>
              <a:t> </a:t>
            </a:r>
            <a:r>
              <a:rPr lang="uk-UA" dirty="0" err="1"/>
              <a:t>python-docx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uk-UA" dirty="0"/>
              <a:t>C:\Python34\Scripts\</a:t>
            </a:r>
            <a:r>
              <a:rPr lang="en-US" dirty="0"/>
              <a:t>easy_</a:t>
            </a:r>
            <a:r>
              <a:rPr lang="uk-UA" dirty="0" err="1"/>
              <a:t>install</a:t>
            </a:r>
            <a:r>
              <a:rPr lang="en-US" dirty="0"/>
              <a:t>.exe</a:t>
            </a:r>
            <a:r>
              <a:rPr lang="uk-UA" dirty="0"/>
              <a:t> </a:t>
            </a:r>
            <a:r>
              <a:rPr lang="uk-UA" dirty="0" err="1"/>
              <a:t>python-docx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та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C:\Python34\Scripts\pip3.exe </a:t>
            </a:r>
            <a:r>
              <a:rPr lang="uk-UA" dirty="0" err="1"/>
              <a:t>install</a:t>
            </a:r>
            <a:r>
              <a:rPr lang="uk-UA" dirty="0"/>
              <a:t>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uk-UA" dirty="0"/>
              <a:t>C:\Python34\Scripts\</a:t>
            </a:r>
            <a:r>
              <a:rPr lang="en-US" dirty="0"/>
              <a:t>easy_</a:t>
            </a:r>
            <a:r>
              <a:rPr lang="uk-UA" dirty="0" err="1"/>
              <a:t>install</a:t>
            </a:r>
            <a:r>
              <a:rPr lang="en-US" dirty="0"/>
              <a:t>.exe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uk-UA" dirty="0"/>
              <a:t>Після встановлення можемо імпортувати </a:t>
            </a:r>
            <a:r>
              <a:rPr lang="uk-UA" dirty="0" err="1"/>
              <a:t>python-docx</a:t>
            </a:r>
            <a:r>
              <a:rPr lang="uk-UA" dirty="0"/>
              <a:t> та </a:t>
            </a:r>
            <a:r>
              <a:rPr lang="en-US" dirty="0" err="1"/>
              <a:t>openpyxl</a:t>
            </a:r>
            <a:r>
              <a:rPr lang="uk-UA" dirty="0"/>
              <a:t> або їх внутрішні модулі звичайною інструкцією </a:t>
            </a:r>
            <a:r>
              <a:rPr lang="en-US" dirty="0"/>
              <a:t>import: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Короткий огляд структури документу </a:t>
            </a:r>
            <a:r>
              <a:rPr lang="en-US" dirty="0"/>
              <a:t>MS Word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Документ MS Word може містити текст, рисунки, таблиці, інші об’єкти. </a:t>
            </a:r>
            <a:endParaRPr lang="uk-UA" dirty="0" smtClean="0"/>
          </a:p>
          <a:p>
            <a:r>
              <a:rPr lang="uk-UA" dirty="0" smtClean="0"/>
              <a:t>Документ </a:t>
            </a:r>
            <a:r>
              <a:rPr lang="uk-UA" dirty="0"/>
              <a:t>складається з параграфів. </a:t>
            </a:r>
            <a:endParaRPr lang="uk-UA" dirty="0" smtClean="0"/>
          </a:p>
          <a:p>
            <a:r>
              <a:rPr lang="uk-UA" dirty="0" smtClean="0"/>
              <a:t>Кожен </a:t>
            </a:r>
            <a:r>
              <a:rPr lang="uk-UA" dirty="0"/>
              <a:t>параграф має власний стиль та форматування: вирівнювання, інтервал між рядками, відступи рядків тощо. </a:t>
            </a:r>
            <a:endParaRPr lang="en-US" dirty="0"/>
          </a:p>
          <a:p>
            <a:r>
              <a:rPr lang="uk-UA" dirty="0"/>
              <a:t>Кожний параграф, в свою чергу, складається з текстових потоків (</a:t>
            </a:r>
            <a:r>
              <a:rPr lang="en-US" dirty="0"/>
              <a:t>runs </a:t>
            </a:r>
            <a:r>
              <a:rPr lang="uk-UA" dirty="0"/>
              <a:t>або </a:t>
            </a:r>
            <a:r>
              <a:rPr lang="en-US" dirty="0"/>
              <a:t>character runs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uk-UA" b="1" dirty="0" smtClean="0"/>
              <a:t>Текстовий </a:t>
            </a:r>
            <a:r>
              <a:rPr lang="uk-UA" b="1" dirty="0"/>
              <a:t>потік </a:t>
            </a:r>
            <a:r>
              <a:rPr lang="uk-UA" dirty="0"/>
              <a:t>– це рядок разом зі стилем та форматуванням: шрифт, написання тощо.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частини параграфу, які мають різне форматування тексту, будуть належати до різних текстових потоків.</a:t>
            </a:r>
            <a:endParaRPr lang="en-US" dirty="0"/>
          </a:p>
          <a:p>
            <a:r>
              <a:rPr lang="uk-UA" dirty="0"/>
              <a:t>З точки зору зовнішнього представлення, документ розбивається на розділи (</a:t>
            </a:r>
            <a:r>
              <a:rPr lang="en-US" dirty="0"/>
              <a:t>sections</a:t>
            </a:r>
            <a:r>
              <a:rPr lang="uk-UA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Кожний </a:t>
            </a:r>
            <a:r>
              <a:rPr lang="uk-UA" dirty="0"/>
              <a:t>розділ містить властивості, що визначають розташування вмісту документу на сторінці: розмір сторінки, орієнтація сторінки, поля тощо.</a:t>
            </a:r>
            <a:endParaRPr lang="en-US" dirty="0"/>
          </a:p>
          <a:p>
            <a:r>
              <a:rPr lang="uk-UA" dirty="0"/>
              <a:t>Таблиця у документі складається з клітинок, які організовано у рядки та стовпчики. </a:t>
            </a:r>
            <a:endParaRPr lang="uk-UA" dirty="0" smtClean="0"/>
          </a:p>
          <a:p>
            <a:r>
              <a:rPr lang="uk-UA" dirty="0" smtClean="0"/>
              <a:t>Кожна </a:t>
            </a:r>
            <a:r>
              <a:rPr lang="uk-UA" dirty="0"/>
              <a:t>клітинка може містити декілька параграфів.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можливості </a:t>
            </a:r>
            <a:r>
              <a:rPr lang="uk-UA" dirty="0" err="1"/>
              <a:t>python-docx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err="1"/>
              <a:t>python-docx</a:t>
            </a:r>
            <a:r>
              <a:rPr lang="uk-UA" dirty="0"/>
              <a:t> включає класи для роботи з документом MS Word. </a:t>
            </a:r>
            <a:endParaRPr lang="uk-UA" dirty="0" smtClean="0"/>
          </a:p>
          <a:p>
            <a:r>
              <a:rPr lang="uk-UA" dirty="0" smtClean="0"/>
              <a:t>Кореневим </a:t>
            </a:r>
            <a:r>
              <a:rPr lang="uk-UA" dirty="0"/>
              <a:t>класом є клас </a:t>
            </a:r>
            <a:r>
              <a:rPr lang="en-US" dirty="0"/>
              <a:t>Document</a:t>
            </a:r>
            <a:r>
              <a:rPr lang="ru-RU" dirty="0"/>
              <a:t> – </a:t>
            </a:r>
            <a:r>
              <a:rPr lang="uk-UA" dirty="0"/>
              <a:t>документ. </a:t>
            </a:r>
            <a:endParaRPr lang="uk-UA" dirty="0" smtClean="0"/>
          </a:p>
          <a:p>
            <a:r>
              <a:rPr lang="uk-UA" dirty="0" smtClean="0"/>
              <a:t>Усі </a:t>
            </a:r>
            <a:r>
              <a:rPr lang="uk-UA" dirty="0"/>
              <a:t>можливості бібліотеки </a:t>
            </a:r>
            <a:r>
              <a:rPr lang="uk-UA" dirty="0" err="1"/>
              <a:t>python-docx</a:t>
            </a:r>
            <a:r>
              <a:rPr lang="uk-UA" dirty="0"/>
              <a:t> (у тому числі, інші класи) доступні через властивості та методи об’єкту класу </a:t>
            </a:r>
            <a:r>
              <a:rPr lang="en-US" dirty="0"/>
              <a:t>Document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Для створення нового порожнього документу необхідно створити об’єкт класу </a:t>
            </a:r>
            <a:r>
              <a:rPr lang="en-US" dirty="0"/>
              <a:t>Document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відкриття існуючого документу треба також створити об’єкт класу </a:t>
            </a:r>
            <a:r>
              <a:rPr lang="en-US" dirty="0"/>
              <a:t>Document</a:t>
            </a:r>
            <a:r>
              <a:rPr lang="uk-UA" dirty="0"/>
              <a:t>, вказавши ім’я файлу існуючого документу </a:t>
            </a:r>
            <a:r>
              <a:rPr lang="en-US" dirty="0"/>
              <a:t>filename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того, щоб зберегти раніше створений або відкритий документ у файлі </a:t>
            </a:r>
            <a:r>
              <a:rPr lang="en-US" dirty="0" err="1"/>
              <a:t>newfilename</a:t>
            </a:r>
            <a:r>
              <a:rPr lang="uk-UA" dirty="0"/>
              <a:t>, треба використати метод </a:t>
            </a:r>
            <a:r>
              <a:rPr lang="en-US" dirty="0"/>
              <a:t>save </a:t>
            </a:r>
            <a:r>
              <a:rPr lang="uk-UA" dirty="0"/>
              <a:t>класу </a:t>
            </a:r>
            <a:r>
              <a:rPr lang="en-US" dirty="0"/>
              <a:t>Document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newfilename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Властивості та методи об’єктів класу </a:t>
            </a:r>
            <a:r>
              <a:rPr lang="en-US" dirty="0"/>
              <a:t>Document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94817"/>
              </p:ext>
            </p:extLst>
          </p:nvPr>
        </p:nvGraphicFramePr>
        <p:xfrm>
          <a:off x="457200" y="1671828"/>
          <a:ext cx="8229600" cy="369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610">
                  <a:extLst>
                    <a:ext uri="{9D8B030D-6E8A-4147-A177-3AD203B41FA5}">
                      <a16:colId xmlns:a16="http://schemas.microsoft.com/office/drawing/2014/main" val="356941681"/>
                    </a:ext>
                  </a:extLst>
                </a:gridCol>
                <a:gridCol w="5563990">
                  <a:extLst>
                    <a:ext uri="{9D8B030D-6E8A-4147-A177-3AD203B41FA5}">
                      <a16:colId xmlns:a16="http://schemas.microsoft.com/office/drawing/2014/main" val="3459786685"/>
                    </a:ext>
                  </a:extLst>
                </a:gridCol>
              </a:tblGrid>
              <a:tr h="738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Властивість або метод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Опис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099272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add_page_break()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Вставляє у документ новий абзац з розривом сторінки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619069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add_paragraph(text='', style=None)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Додати у документ новий абзац з текстом text та стилем style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761181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paragraphs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Список параграфів документу (об’єктів класу </a:t>
                      </a:r>
                      <a:r>
                        <a:rPr lang="en-US" sz="2000">
                          <a:effectLst/>
                        </a:rPr>
                        <a:t>Paragraph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511108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tables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Список таблиць документу (об’єктів класу </a:t>
                      </a:r>
                      <a:r>
                        <a:rPr lang="en-US" sz="2000" dirty="0">
                          <a:effectLst/>
                        </a:rPr>
                        <a:t>Table</a:t>
                      </a:r>
                      <a:r>
                        <a:rPr lang="uk-UA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63015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Властивості та методи об’єктів класу </a:t>
            </a:r>
            <a:r>
              <a:rPr lang="en-US" dirty="0"/>
              <a:t>Paragraph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90452"/>
              </p:ext>
            </p:extLst>
          </p:nvPr>
        </p:nvGraphicFramePr>
        <p:xfrm>
          <a:off x="461962" y="1739520"/>
          <a:ext cx="8224838" cy="3547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1886">
                  <a:extLst>
                    <a:ext uri="{9D8B030D-6E8A-4147-A177-3AD203B41FA5}">
                      <a16:colId xmlns:a16="http://schemas.microsoft.com/office/drawing/2014/main" val="1659789861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947877476"/>
                    </a:ext>
                  </a:extLst>
                </a:gridCol>
              </a:tblGrid>
              <a:tr h="722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Властивість або метод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13925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add_run(text=None, style=None)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Додати у параграф новий текстовий потік з текстом text та стилем style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393503"/>
                  </a:ext>
                </a:extLst>
              </a:tr>
              <a:tr h="349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paragraph_format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Форматування параграфу (об’єкт класу </a:t>
                      </a:r>
                      <a:r>
                        <a:rPr lang="en-US" sz="2000">
                          <a:effectLst/>
                        </a:rPr>
                        <a:t>ParagraphFormat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493054"/>
                  </a:ext>
                </a:extLst>
              </a:tr>
              <a:tr h="349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runs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Список текстових потоків параграфу (об’єктів класу </a:t>
                      </a:r>
                      <a:r>
                        <a:rPr lang="en-US" sz="2000">
                          <a:effectLst/>
                        </a:rPr>
                        <a:t>Run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097542"/>
                  </a:ext>
                </a:extLst>
              </a:tr>
              <a:tr h="349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style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Стиль параграфу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645623"/>
                  </a:ext>
                </a:extLst>
              </a:tr>
              <a:tr h="349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text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Зчеплений текст усіх потоків параграфу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9840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5829</TotalTime>
  <Words>3509</Words>
  <Application>Microsoft Office PowerPoint</Application>
  <PresentationFormat>Экран (4:3)</PresentationFormat>
  <Paragraphs>446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Застосування групи Microsoft Office </vt:lpstr>
      <vt:lpstr>Бібліотеки Python для роботи з офісними документами</vt:lpstr>
      <vt:lpstr>Встановлення python-docx та openpyxl</vt:lpstr>
      <vt:lpstr>Встановлення python-docx та openpyxl.2</vt:lpstr>
      <vt:lpstr>Короткий огляд структури документу MS Word</vt:lpstr>
      <vt:lpstr>Основні можливості python-docx</vt:lpstr>
      <vt:lpstr>Властивості та методи об’єктів класу Document</vt:lpstr>
      <vt:lpstr>Властивості та методи об’єктів класу Paragraph</vt:lpstr>
      <vt:lpstr>Властивості та методи об’єктів класу Run</vt:lpstr>
      <vt:lpstr>Приклад: видалення зайвих пропусків у документі MS Word</vt:lpstr>
      <vt:lpstr>Короткий огляд структури робочої книги MS Excel</vt:lpstr>
      <vt:lpstr>Короткий огляд структури робочої книги MS Excel.2</vt:lpstr>
      <vt:lpstr>Основні можливості openpyxl</vt:lpstr>
      <vt:lpstr>Доступ до робочого аркуша</vt:lpstr>
      <vt:lpstr>Доступ до робочого аркуша.2</vt:lpstr>
      <vt:lpstr>Доступ до окремих клітинок у робочому аркуші</vt:lpstr>
      <vt:lpstr>Доступ до окремих клітинок у робочому аркуші.2</vt:lpstr>
      <vt:lpstr>Діаграми та графіки</vt:lpstr>
      <vt:lpstr>Діаграми та графіки.2</vt:lpstr>
      <vt:lpstr>Діаграми та графіки.3</vt:lpstr>
      <vt:lpstr>Приклад: побудова графіків функцій у MS Excel</vt:lpstr>
      <vt:lpstr>Додаткові можливості python-docx</vt:lpstr>
      <vt:lpstr>Додаткові можливості python-docx.2</vt:lpstr>
      <vt:lpstr>Властивості об’єктів класу ParagraphFormat</vt:lpstr>
      <vt:lpstr>Властивості об’єктів класу Font</vt:lpstr>
      <vt:lpstr>Приклад: Злиття даних з файлів MS Word, MS Excel за шаблоном MS Word</vt:lpstr>
      <vt:lpstr>Приклад: Злиття даних з файлів MS Word, MS Excel за шаблоном MS Word.2</vt:lpstr>
      <vt:lpstr>Злиття даних з файлів MS Word, MS Excel за шаблоном MS Word. Реалізація</vt:lpstr>
      <vt:lpstr>Злиття даних з файлів MS Word, MS Excel за шаблоном MS Word. Реалізація.2</vt:lpstr>
      <vt:lpstr>Злиття даних з файлів MS Word, MS Excel за шаблоном MS Word. Реалізація.3</vt:lpstr>
      <vt:lpstr>Злиття даних з файлів MS Word, MS Excel за шаблоном MS Word. Реалізація.4</vt:lpstr>
      <vt:lpstr>Злиття даних з файлів MS Word, MS Excel за шаблоном MS Word. Реалізація.5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aobvintsev</cp:lastModifiedBy>
  <cp:revision>323</cp:revision>
  <dcterms:created xsi:type="dcterms:W3CDTF">2015-08-16T10:20:57Z</dcterms:created>
  <dcterms:modified xsi:type="dcterms:W3CDTF">2016-07-14T23:31:15Z</dcterms:modified>
</cp:coreProperties>
</file>