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03"/>
  </p:notesMasterIdLst>
  <p:handoutMasterIdLst>
    <p:handoutMasterId r:id="rId104"/>
  </p:handoutMasterIdLst>
  <p:sldIdLst>
    <p:sldId id="256" r:id="rId2"/>
    <p:sldId id="355" r:id="rId3"/>
    <p:sldId id="278" r:id="rId4"/>
    <p:sldId id="322" r:id="rId5"/>
    <p:sldId id="356" r:id="rId6"/>
    <p:sldId id="323" r:id="rId7"/>
    <p:sldId id="357" r:id="rId8"/>
    <p:sldId id="345" r:id="rId9"/>
    <p:sldId id="358" r:id="rId10"/>
    <p:sldId id="324" r:id="rId11"/>
    <p:sldId id="359" r:id="rId12"/>
    <p:sldId id="325" r:id="rId13"/>
    <p:sldId id="360" r:id="rId14"/>
    <p:sldId id="326" r:id="rId15"/>
    <p:sldId id="327" r:id="rId16"/>
    <p:sldId id="328" r:id="rId17"/>
    <p:sldId id="329" r:id="rId18"/>
    <p:sldId id="330" r:id="rId19"/>
    <p:sldId id="361" r:id="rId20"/>
    <p:sldId id="346" r:id="rId21"/>
    <p:sldId id="362" r:id="rId22"/>
    <p:sldId id="331" r:id="rId23"/>
    <p:sldId id="332" r:id="rId24"/>
    <p:sldId id="347" r:id="rId25"/>
    <p:sldId id="363" r:id="rId26"/>
    <p:sldId id="333" r:id="rId27"/>
    <p:sldId id="348" r:id="rId28"/>
    <p:sldId id="334" r:id="rId29"/>
    <p:sldId id="364" r:id="rId30"/>
    <p:sldId id="349" r:id="rId31"/>
    <p:sldId id="365" r:id="rId32"/>
    <p:sldId id="366" r:id="rId33"/>
    <p:sldId id="367" r:id="rId34"/>
    <p:sldId id="350" r:id="rId35"/>
    <p:sldId id="368" r:id="rId36"/>
    <p:sldId id="335" r:id="rId37"/>
    <p:sldId id="369" r:id="rId38"/>
    <p:sldId id="370" r:id="rId39"/>
    <p:sldId id="336" r:id="rId40"/>
    <p:sldId id="371" r:id="rId41"/>
    <p:sldId id="351" r:id="rId42"/>
    <p:sldId id="337" r:id="rId43"/>
    <p:sldId id="338" r:id="rId44"/>
    <p:sldId id="372" r:id="rId45"/>
    <p:sldId id="339" r:id="rId46"/>
    <p:sldId id="352" r:id="rId47"/>
    <p:sldId id="340" r:id="rId48"/>
    <p:sldId id="373" r:id="rId49"/>
    <p:sldId id="374" r:id="rId50"/>
    <p:sldId id="341" r:id="rId51"/>
    <p:sldId id="375" r:id="rId52"/>
    <p:sldId id="353" r:id="rId53"/>
    <p:sldId id="376" r:id="rId54"/>
    <p:sldId id="342" r:id="rId55"/>
    <p:sldId id="354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5" r:id="rId75"/>
    <p:sldId id="396" r:id="rId76"/>
    <p:sldId id="397" r:id="rId77"/>
    <p:sldId id="398" r:id="rId78"/>
    <p:sldId id="399" r:id="rId79"/>
    <p:sldId id="400" r:id="rId80"/>
    <p:sldId id="401" r:id="rId81"/>
    <p:sldId id="402" r:id="rId82"/>
    <p:sldId id="403" r:id="rId83"/>
    <p:sldId id="404" r:id="rId84"/>
    <p:sldId id="405" r:id="rId85"/>
    <p:sldId id="406" r:id="rId86"/>
    <p:sldId id="407" r:id="rId87"/>
    <p:sldId id="408" r:id="rId88"/>
    <p:sldId id="409" r:id="rId89"/>
    <p:sldId id="410" r:id="rId90"/>
    <p:sldId id="411" r:id="rId91"/>
    <p:sldId id="412" r:id="rId92"/>
    <p:sldId id="413" r:id="rId93"/>
    <p:sldId id="414" r:id="rId94"/>
    <p:sldId id="415" r:id="rId95"/>
    <p:sldId id="416" r:id="rId96"/>
    <p:sldId id="417" r:id="rId97"/>
    <p:sldId id="418" r:id="rId98"/>
    <p:sldId id="419" r:id="rId99"/>
    <p:sldId id="276" r:id="rId100"/>
    <p:sldId id="420" r:id="rId101"/>
    <p:sldId id="277" r:id="rId10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6" autoAdjust="0"/>
  </p:normalViewPr>
  <p:slideViewPr>
    <p:cSldViewPr>
      <p:cViewPr varScale="1">
        <p:scale>
          <a:sx n="75" d="100"/>
          <a:sy n="75" d="100"/>
        </p:scale>
        <p:origin x="69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12.08.2016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12.08.2016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12.08.2016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12.08.2016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12.08.2016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12.08.2016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12.08.2016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-course.eu/python_tkinter.ph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ru-RU" sz="3600" dirty="0"/>
              <a:t>Тема 24. </a:t>
            </a:r>
            <a:r>
              <a:rPr lang="ru-RU" sz="3600" dirty="0" err="1"/>
              <a:t>Графічний</a:t>
            </a:r>
            <a:r>
              <a:rPr lang="ru-RU" sz="3600" dirty="0"/>
              <a:t> </a:t>
            </a:r>
            <a:r>
              <a:rPr lang="ru-RU" sz="3600" dirty="0" err="1"/>
              <a:t>інтерфейс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12.08.2016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Основні </a:t>
            </a:r>
            <a:r>
              <a:rPr lang="uk-UA" dirty="0" err="1"/>
              <a:t>віджети</a:t>
            </a:r>
            <a:endParaRPr lang="en-US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812262"/>
              </p:ext>
            </p:extLst>
          </p:nvPr>
        </p:nvGraphicFramePr>
        <p:xfrm>
          <a:off x="457200" y="1524000"/>
          <a:ext cx="8003232" cy="4556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7987">
                  <a:extLst>
                    <a:ext uri="{9D8B030D-6E8A-4147-A177-3AD203B41FA5}">
                      <a16:colId xmlns:a16="http://schemas.microsoft.com/office/drawing/2014/main" val="1086437756"/>
                    </a:ext>
                  </a:extLst>
                </a:gridCol>
                <a:gridCol w="6055245">
                  <a:extLst>
                    <a:ext uri="{9D8B030D-6E8A-4147-A177-3AD203B41FA5}">
                      <a16:colId xmlns:a16="http://schemas.microsoft.com/office/drawing/2014/main" val="565751174"/>
                    </a:ext>
                  </a:extLst>
                </a:gridCol>
              </a:tblGrid>
              <a:tr h="2833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Віджет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Опис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extLst>
                  <a:ext uri="{0D108BD9-81ED-4DB2-BD59-A6C34878D82A}">
                    <a16:rowId xmlns:a16="http://schemas.microsoft.com/office/drawing/2014/main" val="2026534891"/>
                  </a:ext>
                </a:extLst>
              </a:tr>
              <a:tr h="3091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Button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Кнопка команд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extLst>
                  <a:ext uri="{0D108BD9-81ED-4DB2-BD59-A6C34878D82A}">
                    <a16:rowId xmlns:a16="http://schemas.microsoft.com/office/drawing/2014/main" val="2001114205"/>
                  </a:ext>
                </a:extLst>
              </a:tr>
              <a:tr h="6183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Canvas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Полотно, дозволяє зображувати фігури, текст та готові зображення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extLst>
                  <a:ext uri="{0D108BD9-81ED-4DB2-BD59-A6C34878D82A}">
                    <a16:rowId xmlns:a16="http://schemas.microsoft.com/office/drawing/2014/main" val="2643947807"/>
                  </a:ext>
                </a:extLst>
              </a:tr>
              <a:tr h="6183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Checkbutton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Кнопка вибору або «прапорець», що може бути вибраним або не вибраним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extLst>
                  <a:ext uri="{0D108BD9-81ED-4DB2-BD59-A6C34878D82A}">
                    <a16:rowId xmlns:a16="http://schemas.microsoft.com/office/drawing/2014/main" val="3377571238"/>
                  </a:ext>
                </a:extLst>
              </a:tr>
              <a:tr h="3091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Entry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Поле введення тексту з одного рядка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extLst>
                  <a:ext uri="{0D108BD9-81ED-4DB2-BD59-A6C34878D82A}">
                    <a16:rowId xmlns:a16="http://schemas.microsoft.com/office/drawing/2014/main" val="614456827"/>
                  </a:ext>
                </a:extLst>
              </a:tr>
              <a:tr h="3091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Frame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Рамка, може містити інші віджети, контейнер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extLst>
                  <a:ext uri="{0D108BD9-81ED-4DB2-BD59-A6C34878D82A}">
                    <a16:rowId xmlns:a16="http://schemas.microsoft.com/office/drawing/2014/main" val="3428230408"/>
                  </a:ext>
                </a:extLst>
              </a:tr>
              <a:tr h="3091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Label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Надпис, містить статичний текст або зображення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extLst>
                  <a:ext uri="{0D108BD9-81ED-4DB2-BD59-A6C34878D82A}">
                    <a16:rowId xmlns:a16="http://schemas.microsoft.com/office/drawing/2014/main" val="1142321410"/>
                  </a:ext>
                </a:extLst>
              </a:tr>
              <a:tr h="6183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Label</a:t>
                      </a:r>
                      <a:r>
                        <a:rPr lang="en-US" sz="2000">
                          <a:effectLst/>
                        </a:rPr>
                        <a:t>Frame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Рамка з заголовком, може містити інші </a:t>
                      </a:r>
                      <a:r>
                        <a:rPr lang="uk-UA" sz="2000" dirty="0" err="1">
                          <a:effectLst/>
                        </a:rPr>
                        <a:t>віджети</a:t>
                      </a:r>
                      <a:r>
                        <a:rPr lang="uk-UA" sz="2000" dirty="0">
                          <a:effectLst/>
                        </a:rPr>
                        <a:t>, контейнер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extLst>
                  <a:ext uri="{0D108BD9-81ED-4DB2-BD59-A6C34878D82A}">
                    <a16:rowId xmlns:a16="http://schemas.microsoft.com/office/drawing/2014/main" val="3351937612"/>
                  </a:ext>
                </a:extLst>
              </a:tr>
              <a:tr h="6183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Listbox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Список, складається з елементів, які можуть бути вибрані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extLst>
                  <a:ext uri="{0D108BD9-81ED-4DB2-BD59-A6C34878D82A}">
                    <a16:rowId xmlns:a16="http://schemas.microsoft.com/office/drawing/2014/main" val="1678293327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7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 smtClean="0"/>
          </a:p>
          <a:p>
            <a:pPr marL="731520" lvl="1" indent="-457200">
              <a:buFont typeface="+mj-lt"/>
              <a:buAutoNum type="arabicPeriod" startAt="11"/>
            </a:pPr>
            <a:r>
              <a:rPr lang="uk-UA" dirty="0" smtClean="0"/>
              <a:t>Менеджери </a:t>
            </a:r>
            <a:r>
              <a:rPr lang="uk-UA" dirty="0"/>
              <a:t>розміщення. Менеджер розміщення </a:t>
            </a:r>
            <a:r>
              <a:rPr lang="en-US" dirty="0"/>
              <a:t>pack</a:t>
            </a:r>
          </a:p>
          <a:p>
            <a:pPr marL="731520" lvl="1" indent="-457200">
              <a:buFont typeface="+mj-lt"/>
              <a:buAutoNum type="arabicPeriod" startAt="11"/>
            </a:pPr>
            <a:r>
              <a:rPr lang="uk-UA" dirty="0"/>
              <a:t>Рамка (</a:t>
            </a:r>
            <a:r>
              <a:rPr lang="uk-UA" dirty="0" err="1"/>
              <a:t>Frame</a:t>
            </a:r>
            <a:r>
              <a:rPr lang="uk-UA" dirty="0"/>
              <a:t>). Створення та пакування елементів однією командою</a:t>
            </a:r>
            <a:endParaRPr lang="en-US" dirty="0"/>
          </a:p>
          <a:p>
            <a:pPr marL="731520" lvl="1" indent="-457200">
              <a:buFont typeface="+mj-lt"/>
              <a:buAutoNum type="arabicPeriod" startAt="11"/>
            </a:pPr>
            <a:r>
              <a:rPr lang="uk-UA" dirty="0"/>
              <a:t>Прив’язка подій до функцій обробки</a:t>
            </a:r>
            <a:endParaRPr lang="en-US" dirty="0"/>
          </a:p>
          <a:p>
            <a:pPr marL="731520" lvl="1" indent="-457200">
              <a:buFont typeface="+mj-lt"/>
              <a:buAutoNum type="arabicPeriod" startAt="11"/>
            </a:pPr>
            <a:r>
              <a:rPr lang="uk-UA" dirty="0"/>
              <a:t>Графічний інтерфейс та об’єктно-орієнтоване програмування</a:t>
            </a:r>
            <a:endParaRPr lang="en-US" dirty="0"/>
          </a:p>
          <a:p>
            <a:pPr marL="731520" lvl="1" indent="-457200">
              <a:buFont typeface="+mj-lt"/>
              <a:buAutoNum type="arabicPeriod" startAt="11"/>
            </a:pPr>
            <a:r>
              <a:rPr lang="uk-UA" dirty="0"/>
              <a:t>Менеджер розміщення </a:t>
            </a:r>
            <a:r>
              <a:rPr lang="en-US" dirty="0"/>
              <a:t>grid</a:t>
            </a:r>
          </a:p>
          <a:p>
            <a:pPr marL="731520" lvl="1" indent="-457200">
              <a:buFont typeface="+mj-lt"/>
              <a:buAutoNum type="arabicPeriod" startAt="11"/>
            </a:pPr>
            <a:r>
              <a:rPr lang="uk-UA" dirty="0"/>
              <a:t>Змінні </a:t>
            </a:r>
            <a:r>
              <a:rPr lang="en-US" dirty="0" err="1"/>
              <a:t>tkinter</a:t>
            </a:r>
            <a:endParaRPr lang="en-US" dirty="0"/>
          </a:p>
          <a:p>
            <a:pPr marL="731520" lvl="1" indent="-457200">
              <a:buFont typeface="+mj-lt"/>
              <a:buAutoNum type="arabicPeriod" startAt="11"/>
            </a:pPr>
            <a:r>
              <a:rPr lang="uk-UA" dirty="0"/>
              <a:t>Список (</a:t>
            </a:r>
            <a:r>
              <a:rPr lang="en-US" dirty="0" err="1"/>
              <a:t>Listbox</a:t>
            </a:r>
            <a:r>
              <a:rPr lang="uk-UA" dirty="0"/>
              <a:t>) та лінійка прокрутки</a:t>
            </a:r>
            <a:r>
              <a:rPr lang="en-US" dirty="0"/>
              <a:t> (Scrollbar)</a:t>
            </a:r>
          </a:p>
          <a:p>
            <a:pPr marL="731520" lvl="1" indent="-457200">
              <a:buFont typeface="+mj-lt"/>
              <a:buAutoNum type="arabicPeriod" startAt="11"/>
            </a:pPr>
            <a:r>
              <a:rPr lang="uk-UA" dirty="0"/>
              <a:t>Стандартні вікна повідомлень. Діалоги</a:t>
            </a:r>
            <a:endParaRPr lang="en-US" dirty="0"/>
          </a:p>
          <a:p>
            <a:pPr marL="731520" lvl="1" indent="-457200">
              <a:buFont typeface="+mj-lt"/>
              <a:buAutoNum type="arabicPeriod" startAt="11"/>
            </a:pPr>
            <a:r>
              <a:rPr lang="uk-UA" dirty="0"/>
              <a:t>Вікно тексту (</a:t>
            </a:r>
            <a:r>
              <a:rPr lang="uk-UA" dirty="0" err="1"/>
              <a:t>Text</a:t>
            </a:r>
            <a:r>
              <a:rPr lang="uk-UA" dirty="0"/>
              <a:t>). Меню (</a:t>
            </a:r>
            <a:r>
              <a:rPr lang="en-US" dirty="0"/>
              <a:t>Menu</a:t>
            </a:r>
            <a:r>
              <a:rPr lang="uk-UA" dirty="0"/>
              <a:t>)</a:t>
            </a:r>
            <a:endParaRPr lang="en-US" dirty="0"/>
          </a:p>
          <a:p>
            <a:pPr marL="731520" lvl="1" indent="-457200">
              <a:buFont typeface="+mj-lt"/>
              <a:buAutoNum type="arabicPeriod" startAt="11"/>
            </a:pPr>
            <a:r>
              <a:rPr lang="uk-UA" dirty="0"/>
              <a:t>Кнопка вибору (</a:t>
            </a:r>
            <a:r>
              <a:rPr lang="uk-UA" dirty="0" err="1"/>
              <a:t>Checkbutton</a:t>
            </a:r>
            <a:r>
              <a:rPr lang="uk-UA" dirty="0"/>
              <a:t>), </a:t>
            </a:r>
            <a:r>
              <a:rPr lang="uk-UA" dirty="0" err="1"/>
              <a:t>радіокнопка</a:t>
            </a:r>
            <a:r>
              <a:rPr lang="uk-UA" dirty="0"/>
              <a:t> (</a:t>
            </a:r>
            <a:r>
              <a:rPr lang="uk-UA" dirty="0" err="1"/>
              <a:t>Radiobutton</a:t>
            </a:r>
            <a:r>
              <a:rPr lang="uk-UA" dirty="0"/>
              <a:t>) та рамка з заголовком (</a:t>
            </a:r>
            <a:r>
              <a:rPr lang="uk-UA" dirty="0" err="1"/>
              <a:t>LabelFrame</a:t>
            </a:r>
            <a:r>
              <a:rPr lang="uk-UA" dirty="0"/>
              <a:t>)</a:t>
            </a:r>
            <a:endParaRPr lang="en-US" dirty="0"/>
          </a:p>
          <a:p>
            <a:pPr marL="731520" lvl="1" indent="-457200">
              <a:buFont typeface="+mj-lt"/>
              <a:buAutoNum type="arabicPeriod" startAt="11"/>
            </a:pPr>
            <a:r>
              <a:rPr lang="uk-UA" dirty="0"/>
              <a:t>Стандартні діалоги</a:t>
            </a:r>
            <a:endParaRPr lang="en-US" dirty="0"/>
          </a:p>
          <a:p>
            <a:pPr marL="731520" lvl="1" indent="-457200">
              <a:buFont typeface="+mj-lt"/>
              <a:buAutoNum type="arabicPeriod" startAt="11"/>
            </a:pPr>
            <a:r>
              <a:rPr lang="uk-UA" dirty="0"/>
              <a:t>Полотно (</a:t>
            </a:r>
            <a:r>
              <a:rPr lang="uk-UA" dirty="0" err="1"/>
              <a:t>Canvas</a:t>
            </a:r>
            <a:r>
              <a:rPr lang="uk-UA" dirty="0"/>
              <a:t>)</a:t>
            </a:r>
            <a:r>
              <a:rPr lang="en-US" dirty="0"/>
              <a:t>. </a:t>
            </a:r>
            <a:r>
              <a:rPr lang="uk-UA" dirty="0"/>
              <a:t>Анімація</a:t>
            </a:r>
            <a:endParaRPr lang="en-US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16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Wesley</a:t>
            </a:r>
            <a:r>
              <a:rPr lang="uk-UA" dirty="0"/>
              <a:t> J. </a:t>
            </a:r>
            <a:r>
              <a:rPr lang="uk-UA" dirty="0" err="1"/>
              <a:t>Chun</a:t>
            </a:r>
            <a:r>
              <a:rPr lang="uk-UA" dirty="0"/>
              <a:t> - </a:t>
            </a:r>
            <a:r>
              <a:rPr lang="uk-UA" dirty="0" err="1"/>
              <a:t>Core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Programming</a:t>
            </a:r>
            <a:r>
              <a:rPr lang="en-US" dirty="0"/>
              <a:t> - 2001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Magnus</a:t>
            </a:r>
            <a:r>
              <a:rPr lang="uk-UA" dirty="0"/>
              <a:t> </a:t>
            </a:r>
            <a:r>
              <a:rPr lang="uk-UA" dirty="0" err="1"/>
              <a:t>Lie</a:t>
            </a:r>
            <a:r>
              <a:rPr lang="uk-UA" dirty="0"/>
              <a:t> </a:t>
            </a:r>
            <a:r>
              <a:rPr lang="uk-UA" dirty="0" err="1"/>
              <a:t>Hetland</a:t>
            </a:r>
            <a:r>
              <a:rPr lang="en-US" dirty="0"/>
              <a:t> - </a:t>
            </a:r>
            <a:r>
              <a:rPr lang="uk-UA" dirty="0" err="1"/>
              <a:t>Beginning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from</a:t>
            </a:r>
            <a:r>
              <a:rPr lang="uk-UA" dirty="0"/>
              <a:t> </a:t>
            </a:r>
            <a:r>
              <a:rPr lang="uk-UA" dirty="0" err="1"/>
              <a:t>Novice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Professional, 2nd </a:t>
            </a:r>
            <a:r>
              <a:rPr lang="uk-UA" dirty="0" err="1"/>
              <a:t>ed</a:t>
            </a:r>
            <a:r>
              <a:rPr lang="en-US" dirty="0"/>
              <a:t> – 2008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Harwani</a:t>
            </a:r>
            <a:r>
              <a:rPr lang="uk-UA" dirty="0"/>
              <a:t> B. M. - </a:t>
            </a:r>
            <a:r>
              <a:rPr lang="uk-UA" dirty="0" err="1"/>
              <a:t>Introduction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Programming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Developing</a:t>
            </a:r>
            <a:r>
              <a:rPr lang="uk-UA" dirty="0"/>
              <a:t> GUI </a:t>
            </a:r>
            <a:r>
              <a:rPr lang="uk-UA" dirty="0" err="1"/>
              <a:t>Applications</a:t>
            </a:r>
            <a:r>
              <a:rPr lang="uk-UA" dirty="0"/>
              <a:t> </a:t>
            </a:r>
            <a:r>
              <a:rPr lang="uk-UA" dirty="0" err="1"/>
              <a:t>with</a:t>
            </a:r>
            <a:r>
              <a:rPr lang="uk-UA" dirty="0"/>
              <a:t> </a:t>
            </a:r>
            <a:r>
              <a:rPr lang="uk-UA" dirty="0" err="1"/>
              <a:t>PyQT</a:t>
            </a:r>
            <a:r>
              <a:rPr lang="uk-UA" dirty="0"/>
              <a:t> – 2012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Mark</a:t>
            </a:r>
            <a:r>
              <a:rPr lang="uk-UA" dirty="0"/>
              <a:t> </a:t>
            </a:r>
            <a:r>
              <a:rPr lang="uk-UA" dirty="0" err="1"/>
              <a:t>Lutz</a:t>
            </a:r>
            <a:r>
              <a:rPr lang="uk-UA" dirty="0"/>
              <a:t> - </a:t>
            </a:r>
            <a:r>
              <a:rPr lang="uk-UA" dirty="0" err="1"/>
              <a:t>Programming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. </a:t>
            </a:r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Edition - 2011</a:t>
            </a:r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Прохоренок</a:t>
            </a:r>
            <a:r>
              <a:rPr lang="uk-UA" dirty="0"/>
              <a:t> Н.А. - </a:t>
            </a:r>
            <a:r>
              <a:rPr lang="uk-UA" dirty="0" err="1"/>
              <a:t>Python</a:t>
            </a:r>
            <a:r>
              <a:rPr lang="uk-UA" dirty="0"/>
              <a:t> 3 и </a:t>
            </a:r>
            <a:r>
              <a:rPr lang="uk-UA" dirty="0" err="1"/>
              <a:t>PyQt</a:t>
            </a:r>
            <a:r>
              <a:rPr lang="uk-UA" dirty="0"/>
              <a:t>. </a:t>
            </a:r>
            <a:r>
              <a:rPr lang="uk-UA" dirty="0" err="1"/>
              <a:t>Разработка</a:t>
            </a:r>
            <a:r>
              <a:rPr lang="uk-UA" dirty="0"/>
              <a:t> приложений – 2012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Саммерфилд</a:t>
            </a:r>
            <a:r>
              <a:rPr lang="uk-UA" dirty="0"/>
              <a:t>, </a:t>
            </a:r>
            <a:r>
              <a:rPr lang="uk-UA" dirty="0" err="1"/>
              <a:t>Программирование</a:t>
            </a:r>
            <a:r>
              <a:rPr lang="uk-UA" dirty="0"/>
              <a:t> на </a:t>
            </a:r>
            <a:r>
              <a:rPr lang="uk-UA" dirty="0" err="1"/>
              <a:t>Python</a:t>
            </a:r>
            <a:r>
              <a:rPr lang="uk-UA" dirty="0"/>
              <a:t> 3. </a:t>
            </a:r>
            <a:r>
              <a:rPr lang="uk-UA" dirty="0" err="1"/>
              <a:t>Подробное</a:t>
            </a:r>
            <a:r>
              <a:rPr lang="uk-UA" dirty="0"/>
              <a:t> </a:t>
            </a:r>
            <a:r>
              <a:rPr lang="uk-UA" dirty="0" err="1"/>
              <a:t>руководство</a:t>
            </a:r>
            <a:r>
              <a:rPr lang="uk-UA" dirty="0"/>
              <a:t>. - Символ-Плюс, 2009.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Саммерфилд</a:t>
            </a:r>
            <a:r>
              <a:rPr lang="uk-UA" dirty="0"/>
              <a:t> - </a:t>
            </a:r>
            <a:r>
              <a:rPr lang="uk-UA" dirty="0" err="1"/>
              <a:t>Python</a:t>
            </a:r>
            <a:r>
              <a:rPr lang="uk-UA" dirty="0"/>
              <a:t> на </a:t>
            </a:r>
            <a:r>
              <a:rPr lang="uk-UA" dirty="0" err="1"/>
              <a:t>практике</a:t>
            </a:r>
            <a:r>
              <a:rPr lang="en-US" dirty="0"/>
              <a:t>. </a:t>
            </a:r>
            <a:r>
              <a:rPr lang="ru-RU" dirty="0"/>
              <a:t>ДМК -</a:t>
            </a:r>
            <a:r>
              <a:rPr lang="uk-UA" dirty="0"/>
              <a:t> 2014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Paul</a:t>
            </a:r>
            <a:r>
              <a:rPr lang="uk-UA" dirty="0"/>
              <a:t> </a:t>
            </a:r>
            <a:r>
              <a:rPr lang="uk-UA" dirty="0" err="1"/>
              <a:t>Gries</a:t>
            </a:r>
            <a:r>
              <a:rPr lang="uk-UA" dirty="0"/>
              <a:t> </a:t>
            </a:r>
            <a:r>
              <a:rPr lang="uk-UA" dirty="0" err="1"/>
              <a:t>and</a:t>
            </a:r>
            <a:r>
              <a:rPr lang="uk-UA" dirty="0"/>
              <a:t> </a:t>
            </a:r>
            <a:r>
              <a:rPr lang="uk-UA" dirty="0" err="1"/>
              <a:t>Others</a:t>
            </a:r>
            <a:r>
              <a:rPr lang="uk-UA" dirty="0"/>
              <a:t> - </a:t>
            </a:r>
            <a:r>
              <a:rPr lang="uk-UA" dirty="0" err="1"/>
              <a:t>Practical</a:t>
            </a:r>
            <a:r>
              <a:rPr lang="uk-UA" dirty="0"/>
              <a:t> </a:t>
            </a:r>
            <a:r>
              <a:rPr lang="uk-UA" dirty="0" err="1"/>
              <a:t>Programming</a:t>
            </a:r>
            <a:r>
              <a:rPr lang="uk-UA" dirty="0"/>
              <a:t> - </a:t>
            </a:r>
            <a:r>
              <a:rPr lang="uk-UA" dirty="0" err="1"/>
              <a:t>An</a:t>
            </a:r>
            <a:r>
              <a:rPr lang="uk-UA" dirty="0"/>
              <a:t> </a:t>
            </a:r>
            <a:r>
              <a:rPr lang="uk-UA" dirty="0" err="1"/>
              <a:t>Introduction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Computer</a:t>
            </a:r>
            <a:r>
              <a:rPr lang="uk-UA" dirty="0"/>
              <a:t> </a:t>
            </a:r>
            <a:r>
              <a:rPr lang="uk-UA" dirty="0" err="1"/>
              <a:t>Science</a:t>
            </a:r>
            <a:r>
              <a:rPr lang="uk-UA" dirty="0"/>
              <a:t> </a:t>
            </a:r>
            <a:r>
              <a:rPr lang="uk-UA" dirty="0" err="1"/>
              <a:t>Using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 3 - 2nd </a:t>
            </a:r>
            <a:r>
              <a:rPr lang="uk-UA" dirty="0" err="1"/>
              <a:t>Edition</a:t>
            </a:r>
            <a:r>
              <a:rPr lang="uk-UA" dirty="0"/>
              <a:t> – 2013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uk-UA" dirty="0" err="1"/>
              <a:t>Kent</a:t>
            </a:r>
            <a:r>
              <a:rPr lang="uk-UA" dirty="0"/>
              <a:t> D. </a:t>
            </a:r>
            <a:r>
              <a:rPr lang="uk-UA" dirty="0" err="1"/>
              <a:t>Lee</a:t>
            </a:r>
            <a:r>
              <a:rPr lang="uk-UA" dirty="0"/>
              <a:t> -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Programming</a:t>
            </a:r>
            <a:r>
              <a:rPr lang="uk-UA" dirty="0"/>
              <a:t> </a:t>
            </a:r>
            <a:r>
              <a:rPr lang="uk-UA" dirty="0" err="1"/>
              <a:t>Fundamentals</a:t>
            </a:r>
            <a:r>
              <a:rPr lang="uk-UA" dirty="0"/>
              <a:t> (2nd </a:t>
            </a:r>
            <a:r>
              <a:rPr lang="uk-UA" dirty="0" err="1"/>
              <a:t>edition</a:t>
            </a:r>
            <a:r>
              <a:rPr lang="uk-UA" dirty="0"/>
              <a:t>) (</a:t>
            </a:r>
            <a:r>
              <a:rPr lang="uk-UA" dirty="0" err="1"/>
              <a:t>Undergraduate</a:t>
            </a:r>
            <a:r>
              <a:rPr lang="uk-UA" dirty="0"/>
              <a:t> </a:t>
            </a:r>
            <a:r>
              <a:rPr lang="uk-UA" dirty="0" err="1"/>
              <a:t>Topics</a:t>
            </a:r>
            <a:r>
              <a:rPr lang="uk-UA" dirty="0"/>
              <a:t> </a:t>
            </a:r>
            <a:r>
              <a:rPr lang="uk-UA" dirty="0" err="1"/>
              <a:t>in</a:t>
            </a:r>
            <a:r>
              <a:rPr lang="uk-UA" dirty="0"/>
              <a:t> </a:t>
            </a:r>
            <a:r>
              <a:rPr lang="uk-UA" dirty="0" err="1"/>
              <a:t>Computer</a:t>
            </a:r>
            <a:r>
              <a:rPr lang="uk-UA" dirty="0"/>
              <a:t> </a:t>
            </a:r>
            <a:r>
              <a:rPr lang="uk-UA" dirty="0" err="1"/>
              <a:t>Science</a:t>
            </a:r>
            <a:r>
              <a:rPr lang="uk-UA" dirty="0"/>
              <a:t>) – 2014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u="sng" dirty="0">
                <a:hlinkClick r:id="rId2"/>
              </a:rPr>
              <a:t>http://www.python-course.eu/python_tkinter.php</a:t>
            </a:r>
            <a:endParaRPr lang="en-US" dirty="0"/>
          </a:p>
          <a:p>
            <a:pPr marL="0" lv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Основні </a:t>
            </a:r>
            <a:r>
              <a:rPr lang="uk-UA" dirty="0" smtClean="0"/>
              <a:t>віджети.2</a:t>
            </a:r>
            <a:endParaRPr lang="en-US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882601"/>
              </p:ext>
            </p:extLst>
          </p:nvPr>
        </p:nvGraphicFramePr>
        <p:xfrm>
          <a:off x="457200" y="1412776"/>
          <a:ext cx="8229600" cy="4206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3085">
                  <a:extLst>
                    <a:ext uri="{9D8B030D-6E8A-4147-A177-3AD203B41FA5}">
                      <a16:colId xmlns:a16="http://schemas.microsoft.com/office/drawing/2014/main" val="1086437756"/>
                    </a:ext>
                  </a:extLst>
                </a:gridCol>
                <a:gridCol w="6226515">
                  <a:extLst>
                    <a:ext uri="{9D8B030D-6E8A-4147-A177-3AD203B41FA5}">
                      <a16:colId xmlns:a16="http://schemas.microsoft.com/office/drawing/2014/main" val="565751174"/>
                    </a:ext>
                  </a:extLst>
                </a:gridCol>
              </a:tblGrid>
              <a:tr h="2824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Віджет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Опис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extLst>
                  <a:ext uri="{0D108BD9-81ED-4DB2-BD59-A6C34878D82A}">
                    <a16:rowId xmlns:a16="http://schemas.microsoft.com/office/drawing/2014/main" val="2026534891"/>
                  </a:ext>
                </a:extLst>
              </a:tr>
              <a:tr h="3081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Menubutton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Містить меню (що випадає або спливає)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extLst>
                  <a:ext uri="{0D108BD9-81ED-4DB2-BD59-A6C34878D82A}">
                    <a16:rowId xmlns:a16="http://schemas.microsoft.com/office/drawing/2014/main" val="3486606613"/>
                  </a:ext>
                </a:extLst>
              </a:tr>
              <a:tr h="6163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Message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Повідомлення, те ж саме, що й </a:t>
                      </a:r>
                      <a:r>
                        <a:rPr lang="ru-RU" sz="2000">
                          <a:effectLst/>
                        </a:rPr>
                        <a:t>Label, </a:t>
                      </a:r>
                      <a:r>
                        <a:rPr lang="uk-UA" sz="2000">
                          <a:effectLst/>
                        </a:rPr>
                        <a:t>але розміщує текст у декількох рядках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extLst>
                  <a:ext uri="{0D108BD9-81ED-4DB2-BD59-A6C34878D82A}">
                    <a16:rowId xmlns:a16="http://schemas.microsoft.com/office/drawing/2014/main" val="4015446022"/>
                  </a:ext>
                </a:extLst>
              </a:tr>
              <a:tr h="6163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Radiobutton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Набір «радіокнопок», з яких тільки одна може бути натиснута у кожен момент часу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extLst>
                  <a:ext uri="{0D108BD9-81ED-4DB2-BD59-A6C34878D82A}">
                    <a16:rowId xmlns:a16="http://schemas.microsoft.com/office/drawing/2014/main" val="1521258106"/>
                  </a:ext>
                </a:extLst>
              </a:tr>
              <a:tr h="6163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Scale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Повзунок, дає можливість позначити числове значення на шкалі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extLst>
                  <a:ext uri="{0D108BD9-81ED-4DB2-BD59-A6C34878D82A}">
                    <a16:rowId xmlns:a16="http://schemas.microsoft.com/office/drawing/2014/main" val="286855707"/>
                  </a:ext>
                </a:extLst>
              </a:tr>
              <a:tr h="6163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Scrollbar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Лінійка прокрутки для перегляду вмісту списків та інших віджетів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extLst>
                  <a:ext uri="{0D108BD9-81ED-4DB2-BD59-A6C34878D82A}">
                    <a16:rowId xmlns:a16="http://schemas.microsoft.com/office/drawing/2014/main" val="3710048619"/>
                  </a:ext>
                </a:extLst>
              </a:tr>
              <a:tr h="3081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Text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Багаторядкове вікно тексту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extLst>
                  <a:ext uri="{0D108BD9-81ED-4DB2-BD59-A6C34878D82A}">
                    <a16:rowId xmlns:a16="http://schemas.microsoft.com/office/drawing/2014/main" val="2544520140"/>
                  </a:ext>
                </a:extLst>
              </a:tr>
              <a:tr h="3081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Toplevel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Окреме вікно, яке може містити </a:t>
                      </a:r>
                      <a:r>
                        <a:rPr lang="uk-UA" sz="2000" dirty="0" err="1">
                          <a:effectLst/>
                        </a:rPr>
                        <a:t>віджети</a:t>
                      </a:r>
                      <a:r>
                        <a:rPr lang="uk-UA" sz="2000" dirty="0">
                          <a:effectLst/>
                        </a:rPr>
                        <a:t>, контейнер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492" marR="66492" marT="0" marB="0"/>
                </a:tc>
                <a:extLst>
                  <a:ext uri="{0D108BD9-81ED-4DB2-BD59-A6C34878D82A}">
                    <a16:rowId xmlns:a16="http://schemas.microsoft.com/office/drawing/2014/main" val="3024718154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29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Кроки виконання програми, яка використовує </a:t>
            </a:r>
            <a:r>
              <a:rPr lang="en-US" dirty="0" err="1" smtClean="0"/>
              <a:t>tkinter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Типова програма, що використовує </a:t>
            </a:r>
            <a:r>
              <a:rPr lang="en-US" dirty="0" err="1"/>
              <a:t>tkinter</a:t>
            </a:r>
            <a:r>
              <a:rPr lang="en-US" dirty="0"/>
              <a:t>, </a:t>
            </a:r>
            <a:r>
              <a:rPr lang="uk-UA" dirty="0"/>
              <a:t>проходить такі кроки: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Створення головного вікна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Створення </a:t>
            </a:r>
            <a:r>
              <a:rPr lang="uk-UA" dirty="0" err="1"/>
              <a:t>віджетів</a:t>
            </a:r>
            <a:r>
              <a:rPr lang="uk-UA" dirty="0"/>
              <a:t> та ініціалізація даних. 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Зв’язування подій з функціями обробки.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Розміщення </a:t>
            </a:r>
            <a:r>
              <a:rPr lang="uk-UA" dirty="0" err="1"/>
              <a:t>віджетів</a:t>
            </a:r>
            <a:r>
              <a:rPr lang="uk-UA" dirty="0"/>
              <a:t> у вікні (вікнах)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Запуск головного циклу</a:t>
            </a:r>
            <a:endParaRPr lang="en-US" dirty="0"/>
          </a:p>
          <a:p>
            <a:r>
              <a:rPr lang="uk-UA" dirty="0"/>
              <a:t>Створити головне вікно – це створити об’єкт класу </a:t>
            </a:r>
            <a:r>
              <a:rPr lang="en-US" dirty="0" err="1"/>
              <a:t>Tk</a:t>
            </a:r>
            <a:r>
              <a:rPr lang="en-US" dirty="0"/>
              <a:t>, </a:t>
            </a:r>
            <a:r>
              <a:rPr lang="uk-UA" dirty="0"/>
              <a:t>наприклад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b="1" dirty="0">
              <a:solidFill>
                <a:srgbClr val="000080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/>
              <a:t>Створення </a:t>
            </a:r>
            <a:r>
              <a:rPr lang="uk-UA" dirty="0" err="1"/>
              <a:t>віджетів</a:t>
            </a:r>
            <a:r>
              <a:rPr lang="uk-UA" dirty="0"/>
              <a:t> – це створення об’єктів відповідних класів, встановлення їх властивостей.</a:t>
            </a:r>
            <a:endParaRPr lang="en-US" dirty="0"/>
          </a:p>
          <a:p>
            <a:endParaRPr lang="ru-RU" dirty="0"/>
          </a:p>
          <a:p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en-US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97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Кроки виконання програми, яка використовує </a:t>
            </a:r>
            <a:r>
              <a:rPr lang="en-US" dirty="0" err="1" smtClean="0"/>
              <a:t>tkinter</a:t>
            </a:r>
            <a:r>
              <a:rPr lang="ru-RU" dirty="0" smtClean="0"/>
              <a:t>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 smtClean="0"/>
              <a:t>Зв’язування </a:t>
            </a:r>
            <a:r>
              <a:rPr lang="uk-UA" dirty="0"/>
              <a:t>подій з функціями обробки встановлює, яка функція буде викликана при виникненні тієї або іншої події. </a:t>
            </a:r>
            <a:endParaRPr lang="uk-UA" dirty="0" smtClean="0"/>
          </a:p>
          <a:p>
            <a:r>
              <a:rPr lang="uk-UA" dirty="0" smtClean="0"/>
              <a:t>Достатньо </a:t>
            </a:r>
            <a:r>
              <a:rPr lang="uk-UA" dirty="0"/>
              <a:t>зв’язати з функціями обробки тільки ті події, у яких треба щось змінити, оскільки стандартну реакцію на події забезпечують функції самого </a:t>
            </a:r>
            <a:r>
              <a:rPr lang="en-US" dirty="0" err="1"/>
              <a:t>tkinter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Розміщення </a:t>
            </a:r>
            <a:r>
              <a:rPr lang="uk-UA" dirty="0" err="1"/>
              <a:t>віджетів</a:t>
            </a:r>
            <a:r>
              <a:rPr lang="uk-UA" dirty="0"/>
              <a:t> у вікні визначає, у якій позиції буде відображено той чи інший </a:t>
            </a:r>
            <a:r>
              <a:rPr lang="uk-UA" dirty="0" err="1"/>
              <a:t>віджет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Цю </a:t>
            </a:r>
            <a:r>
              <a:rPr lang="uk-UA" dirty="0"/>
              <a:t>задачу виконують менеджери розміщення (</a:t>
            </a:r>
            <a:r>
              <a:rPr lang="en-US" dirty="0"/>
              <a:t>layout managers</a:t>
            </a:r>
            <a:r>
              <a:rPr lang="uk-UA" dirty="0"/>
              <a:t>)</a:t>
            </a:r>
            <a:r>
              <a:rPr lang="en-US" dirty="0"/>
              <a:t>, </a:t>
            </a:r>
            <a:r>
              <a:rPr lang="uk-UA" dirty="0"/>
              <a:t>з якими ми познайомимось  пізніше.</a:t>
            </a:r>
            <a:endParaRPr lang="en-US" dirty="0"/>
          </a:p>
          <a:p>
            <a:r>
              <a:rPr lang="uk-UA" dirty="0"/>
              <a:t>Запуск головного циклу виконується методом </a:t>
            </a:r>
            <a:r>
              <a:rPr lang="en-US" dirty="0" err="1"/>
              <a:t>mainloop</a:t>
            </a:r>
            <a:r>
              <a:rPr lang="en-US" dirty="0"/>
              <a:t>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mainloop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Після </a:t>
            </a:r>
            <a:r>
              <a:rPr lang="uk-UA" dirty="0"/>
              <a:t>запуску головного циклу програма очікує на дії користувача. </a:t>
            </a:r>
            <a:endParaRPr lang="uk-UA" dirty="0" smtClean="0"/>
          </a:p>
          <a:p>
            <a:r>
              <a:rPr lang="uk-UA" dirty="0" smtClean="0"/>
              <a:t>Програма </a:t>
            </a:r>
            <a:r>
              <a:rPr lang="uk-UA" dirty="0"/>
              <a:t>буде продовжена (завершена) після закриття головного вікна.</a:t>
            </a:r>
            <a:endParaRPr lang="en-US" dirty="0"/>
          </a:p>
          <a:p>
            <a:r>
              <a:rPr lang="uk-UA" dirty="0"/>
              <a:t>Щоб завершити головний цикл, треба викликати метод </a:t>
            </a:r>
            <a:r>
              <a:rPr lang="en-US" dirty="0"/>
              <a:t>quit </a:t>
            </a:r>
            <a:r>
              <a:rPr lang="uk-UA" dirty="0"/>
              <a:t>головного вікна: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19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Ієрархія вкладень </a:t>
            </a:r>
            <a:r>
              <a:rPr lang="uk-UA" dirty="0" err="1"/>
              <a:t>віджетів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Кожен </a:t>
            </a:r>
            <a:r>
              <a:rPr lang="uk-UA" dirty="0" err="1"/>
              <a:t>віджет</a:t>
            </a:r>
            <a:r>
              <a:rPr lang="uk-UA" dirty="0"/>
              <a:t> розміщується або у вікні верхнього рівня, або у контейнері (наприклад, у рамці). </a:t>
            </a:r>
            <a:endParaRPr lang="en-US" dirty="0"/>
          </a:p>
          <a:p>
            <a:r>
              <a:rPr lang="uk-UA" dirty="0"/>
              <a:t>Контейнери також можуть розміщуватись у інших контейнерах.</a:t>
            </a:r>
            <a:endParaRPr lang="en-US" dirty="0"/>
          </a:p>
          <a:p>
            <a:r>
              <a:rPr lang="uk-UA" dirty="0"/>
              <a:t>Таким чином, з точки зору розміщення та вкладення </a:t>
            </a:r>
            <a:r>
              <a:rPr lang="uk-UA" dirty="0" err="1"/>
              <a:t>віджети</a:t>
            </a:r>
            <a:r>
              <a:rPr lang="uk-UA" dirty="0"/>
              <a:t> утворюють ієрархію. </a:t>
            </a:r>
            <a:endParaRPr lang="uk-UA" dirty="0" smtClean="0"/>
          </a:p>
          <a:p>
            <a:r>
              <a:rPr lang="uk-UA" dirty="0" smtClean="0"/>
              <a:t>Не </a:t>
            </a:r>
            <a:r>
              <a:rPr lang="uk-UA" dirty="0"/>
              <a:t>треба її плутати з ієрархією класів, оскільки один </a:t>
            </a:r>
            <a:r>
              <a:rPr lang="uk-UA" dirty="0" err="1"/>
              <a:t>віджет</a:t>
            </a:r>
            <a:r>
              <a:rPr lang="uk-UA" dirty="0"/>
              <a:t> не є нащадком іншого.</a:t>
            </a:r>
            <a:endParaRPr lang="en-US" dirty="0"/>
          </a:p>
          <a:p>
            <a:r>
              <a:rPr lang="uk-UA" dirty="0"/>
              <a:t>Вікно (клас), у якому розміщується </a:t>
            </a:r>
            <a:r>
              <a:rPr lang="uk-UA" dirty="0" err="1"/>
              <a:t>віджет</a:t>
            </a:r>
            <a:r>
              <a:rPr lang="uk-UA" dirty="0"/>
              <a:t>, вказують першим параметром конструктора будь-якого </a:t>
            </a:r>
            <a:r>
              <a:rPr lang="uk-UA" dirty="0" err="1"/>
              <a:t>віджета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Відповідна </a:t>
            </a:r>
            <a:r>
              <a:rPr lang="uk-UA" dirty="0"/>
              <a:t>властивість, значення якої можна прочитати, називається </a:t>
            </a:r>
            <a:r>
              <a:rPr lang="en-US" dirty="0"/>
              <a:t>master.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4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Надпис (</a:t>
            </a:r>
            <a:r>
              <a:rPr lang="en-US" dirty="0"/>
              <a:t>Label</a:t>
            </a:r>
            <a:r>
              <a:rPr lang="uk-UA" dirty="0"/>
              <a:t>)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Щоб створити </a:t>
            </a:r>
            <a:r>
              <a:rPr lang="uk-UA" dirty="0" err="1"/>
              <a:t>віджет</a:t>
            </a:r>
            <a:r>
              <a:rPr lang="uk-UA" dirty="0"/>
              <a:t> </a:t>
            </a:r>
            <a:r>
              <a:rPr lang="en-US" dirty="0"/>
              <a:t>Label</a:t>
            </a:r>
            <a:r>
              <a:rPr lang="uk-UA" dirty="0"/>
              <a:t>, треба викликати конструктор відповідного класу, наприклад: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Label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Ключовий </a:t>
            </a:r>
            <a:r>
              <a:rPr lang="uk-UA" dirty="0"/>
              <a:t>параметр </a:t>
            </a:r>
            <a:r>
              <a:rPr lang="en-US" dirty="0"/>
              <a:t>text </a:t>
            </a:r>
            <a:r>
              <a:rPr lang="uk-UA" dirty="0"/>
              <a:t>визначає рядок, що буде відображено у надпису.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89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/>
              <a:t>Приклад: </a:t>
            </a:r>
            <a:r>
              <a:rPr lang="ru-RU" sz="3200" dirty="0" err="1"/>
              <a:t>введення</a:t>
            </a:r>
            <a:r>
              <a:rPr lang="ru-RU" sz="3200" dirty="0"/>
              <a:t> </a:t>
            </a:r>
            <a:r>
              <a:rPr lang="ru-RU" sz="3200" dirty="0" err="1"/>
              <a:t>початкових</a:t>
            </a:r>
            <a:r>
              <a:rPr lang="ru-RU" sz="3200" dirty="0"/>
              <a:t> </a:t>
            </a:r>
            <a:r>
              <a:rPr lang="ru-RU" sz="3200" dirty="0" err="1"/>
              <a:t>даних</a:t>
            </a:r>
            <a:r>
              <a:rPr lang="ru-RU" sz="3200" dirty="0"/>
              <a:t> та </a:t>
            </a:r>
            <a:r>
              <a:rPr lang="ru-RU" sz="3200" dirty="0" err="1"/>
              <a:t>обчислення</a:t>
            </a:r>
            <a:r>
              <a:rPr lang="ru-RU" sz="3200" dirty="0"/>
              <a:t> результату </a:t>
            </a:r>
            <a:r>
              <a:rPr lang="ru-RU" sz="3200" dirty="0" err="1"/>
              <a:t>функції</a:t>
            </a:r>
            <a:r>
              <a:rPr lang="ru-RU" sz="3200" dirty="0"/>
              <a:t> (</a:t>
            </a:r>
            <a:r>
              <a:rPr lang="ru-RU" sz="3200" dirty="0" err="1"/>
              <a:t>Версія</a:t>
            </a:r>
            <a:r>
              <a:rPr lang="ru-RU" sz="3200" dirty="0"/>
              <a:t> 1)</a:t>
            </a:r>
            <a:endParaRPr lang="en-US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Зробити графічний інтерфейс для введення значення параметру </a:t>
            </a:r>
            <a:r>
              <a:rPr lang="en-US" dirty="0"/>
              <a:t>n</a:t>
            </a:r>
            <a:r>
              <a:rPr lang="uk-UA" dirty="0"/>
              <a:t> та обчислення </a:t>
            </a:r>
            <a:r>
              <a:rPr lang="en-US" dirty="0"/>
              <a:t>n-</a:t>
            </a:r>
            <a:r>
              <a:rPr lang="uk-UA" dirty="0"/>
              <a:t>го числа </a:t>
            </a:r>
            <a:r>
              <a:rPr lang="uk-UA" dirty="0" err="1"/>
              <a:t>Фібоначчі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Версія 1 програми тільки виводить результат виклику функції </a:t>
            </a:r>
            <a:r>
              <a:rPr lang="en-US" dirty="0"/>
              <a:t>fib </a:t>
            </a:r>
            <a:r>
              <a:rPr lang="uk-UA" dirty="0"/>
              <a:t>у надписі (</a:t>
            </a:r>
            <a:r>
              <a:rPr lang="en-US" dirty="0"/>
              <a:t>Label</a:t>
            </a:r>
            <a:r>
              <a:rPr lang="uk-UA" dirty="0"/>
              <a:t>). </a:t>
            </a:r>
            <a:endParaRPr lang="uk-UA" dirty="0" smtClean="0"/>
          </a:p>
          <a:p>
            <a:r>
              <a:rPr lang="uk-UA" dirty="0" smtClean="0"/>
              <a:t>Початкові </a:t>
            </a:r>
            <a:r>
              <a:rPr lang="uk-UA" dirty="0"/>
              <a:t>дані вводяться, як звичайно. </a:t>
            </a:r>
            <a:endParaRPr lang="uk-UA" dirty="0" smtClean="0"/>
          </a:p>
          <a:p>
            <a:r>
              <a:rPr lang="uk-UA" dirty="0" smtClean="0"/>
              <a:t>Розміщення </a:t>
            </a:r>
            <a:r>
              <a:rPr lang="uk-UA" dirty="0" err="1"/>
              <a:t>віджету</a:t>
            </a:r>
            <a:r>
              <a:rPr lang="uk-UA" dirty="0"/>
              <a:t> </a:t>
            </a:r>
            <a:r>
              <a:rPr lang="uk-UA" dirty="0" err="1"/>
              <a:t>Label</a:t>
            </a:r>
            <a:r>
              <a:rPr lang="uk-UA" dirty="0"/>
              <a:t> у вікні виконується методом </a:t>
            </a:r>
            <a:r>
              <a:rPr lang="uk-UA" dirty="0" err="1"/>
              <a:t>pack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509621"/>
            <a:ext cx="3149331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01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Кнопка команд (</a:t>
            </a:r>
            <a:r>
              <a:rPr lang="en-US" dirty="0"/>
              <a:t>Button</a:t>
            </a:r>
            <a:r>
              <a:rPr lang="uk-UA" dirty="0"/>
              <a:t>) та поле введення (</a:t>
            </a:r>
            <a:r>
              <a:rPr lang="en-US" dirty="0"/>
              <a:t>Entry</a:t>
            </a:r>
            <a:r>
              <a:rPr lang="uk-UA" dirty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Щоб створити кнопку команд, треба викликати конструктор класу </a:t>
            </a:r>
            <a:r>
              <a:rPr lang="en-US" dirty="0"/>
              <a:t>Button. </a:t>
            </a:r>
            <a:endParaRPr lang="en-US" dirty="0" smtClean="0"/>
          </a:p>
          <a:p>
            <a:r>
              <a:rPr lang="uk-UA" dirty="0" smtClean="0"/>
              <a:t>Ключовий </a:t>
            </a:r>
            <a:r>
              <a:rPr lang="uk-UA" dirty="0"/>
              <a:t>параметр </a:t>
            </a:r>
            <a:r>
              <a:rPr lang="en-US" dirty="0"/>
              <a:t>text </a:t>
            </a:r>
            <a:r>
              <a:rPr lang="uk-UA" dirty="0"/>
              <a:t>визначає рядок, що буде відображено на кнопці, а ключовий параметр </a:t>
            </a:r>
            <a:r>
              <a:rPr lang="en-US" dirty="0"/>
              <a:t>command </a:t>
            </a:r>
            <a:r>
              <a:rPr lang="uk-UA" dirty="0"/>
              <a:t>задає ім’я функції обробки події, яку буде викликано, коли кнопку буде </a:t>
            </a:r>
            <a:r>
              <a:rPr lang="uk-UA" dirty="0" err="1"/>
              <a:t>натиснуто</a:t>
            </a:r>
            <a:r>
              <a:rPr lang="uk-UA" dirty="0"/>
              <a:t>.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bcalc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Button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Обчислити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 </a:t>
            </a:r>
          </a:p>
          <a:p>
            <a:r>
              <a:rPr lang="uk-UA" dirty="0"/>
              <a:t>Для створення поля введення треба викликати конструктор класу </a:t>
            </a:r>
            <a:r>
              <a:rPr lang="en-US" dirty="0"/>
              <a:t>Entry</a:t>
            </a:r>
            <a:r>
              <a:rPr lang="ru-RU" dirty="0"/>
              <a:t>, </a:t>
            </a:r>
            <a:r>
              <a:rPr lang="uk-UA" dirty="0"/>
              <a:t>наприклад</a:t>
            </a:r>
            <a:r>
              <a:rPr lang="ru-RU" dirty="0"/>
              <a:t>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Entry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Отримати </a:t>
            </a:r>
            <a:r>
              <a:rPr lang="uk-UA" dirty="0"/>
              <a:t>значення рядка, який введено у полі, можна за допомогою метода </a:t>
            </a:r>
            <a:r>
              <a:rPr lang="en-US" dirty="0"/>
              <a:t>get():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6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Встановлення відображення графічних елементів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uk-UA" dirty="0"/>
              <a:t>дозволяє встановлювати власне відображення графічних елементів: шрифт, колір тексту та колір фону. Для встановлення треба вказати при створенні відповідного </a:t>
            </a:r>
            <a:r>
              <a:rPr lang="uk-UA" dirty="0" err="1"/>
              <a:t>віджета</a:t>
            </a:r>
            <a:r>
              <a:rPr lang="uk-UA" dirty="0"/>
              <a:t> ключові параметри:</a:t>
            </a:r>
            <a:endParaRPr lang="en-US" dirty="0"/>
          </a:p>
          <a:p>
            <a:pPr lvl="1"/>
            <a:r>
              <a:rPr lang="en-US" dirty="0" err="1"/>
              <a:t>fg</a:t>
            </a:r>
            <a:r>
              <a:rPr lang="en-US" dirty="0"/>
              <a:t> – </a:t>
            </a:r>
            <a:r>
              <a:rPr lang="uk-UA" dirty="0"/>
              <a:t>колір тексту</a:t>
            </a:r>
            <a:endParaRPr lang="en-US" dirty="0"/>
          </a:p>
          <a:p>
            <a:pPr lvl="1"/>
            <a:r>
              <a:rPr lang="en-US" dirty="0" err="1"/>
              <a:t>bg</a:t>
            </a:r>
            <a:r>
              <a:rPr lang="uk-UA" dirty="0"/>
              <a:t> – колір фону</a:t>
            </a:r>
            <a:endParaRPr lang="en-US" dirty="0"/>
          </a:p>
          <a:p>
            <a:pPr lvl="1"/>
            <a:r>
              <a:rPr lang="en-US" dirty="0"/>
              <a:t>font</a:t>
            </a:r>
            <a:r>
              <a:rPr lang="uk-UA" dirty="0"/>
              <a:t> - шрифт</a:t>
            </a:r>
            <a:endParaRPr lang="en-US" dirty="0"/>
          </a:p>
          <a:p>
            <a:r>
              <a:rPr lang="uk-UA" dirty="0"/>
              <a:t>Кольори тексту та фону задають рядками – англійськими назвами кольорів. </a:t>
            </a:r>
            <a:endParaRPr lang="uk-UA" dirty="0" smtClean="0"/>
          </a:p>
          <a:p>
            <a:r>
              <a:rPr lang="uk-UA" dirty="0" smtClean="0"/>
              <a:t>Колір </a:t>
            </a:r>
            <a:r>
              <a:rPr lang="uk-UA" dirty="0"/>
              <a:t>також можна задати рядком у форматі за основою 16. </a:t>
            </a:r>
            <a:endParaRPr lang="uk-UA" dirty="0" smtClean="0"/>
          </a:p>
          <a:p>
            <a:r>
              <a:rPr lang="uk-UA" dirty="0" smtClean="0"/>
              <a:t>Наприклад </a:t>
            </a:r>
            <a:r>
              <a:rPr lang="uk-UA" dirty="0"/>
              <a:t>блакитний колір можна задати рядком «</a:t>
            </a:r>
            <a:r>
              <a:rPr lang="en-US" dirty="0"/>
              <a:t>c</a:t>
            </a:r>
            <a:r>
              <a:rPr lang="uk-UA" dirty="0" err="1"/>
              <a:t>yan</a:t>
            </a:r>
            <a:r>
              <a:rPr lang="uk-UA" dirty="0"/>
              <a:t>» або рядком "#007F7F".</a:t>
            </a:r>
            <a:endParaRPr lang="en-US" dirty="0"/>
          </a:p>
          <a:p>
            <a:r>
              <a:rPr lang="uk-UA" dirty="0"/>
              <a:t>Шрифт </a:t>
            </a:r>
            <a:r>
              <a:rPr lang="ru-RU" dirty="0" err="1"/>
              <a:t>встановлюють</a:t>
            </a:r>
            <a:r>
              <a:rPr lang="uk-UA" dirty="0"/>
              <a:t> </a:t>
            </a:r>
            <a:r>
              <a:rPr lang="uk-UA" dirty="0" err="1"/>
              <a:t>кортежем</a:t>
            </a:r>
            <a:r>
              <a:rPr lang="uk-UA" dirty="0"/>
              <a:t> з трьома полями: (</a:t>
            </a:r>
            <a:r>
              <a:rPr lang="en-US" dirty="0"/>
              <a:t>&lt;</a:t>
            </a:r>
            <a:r>
              <a:rPr lang="uk-UA" dirty="0"/>
              <a:t>назва</a:t>
            </a:r>
            <a:r>
              <a:rPr lang="en-US" dirty="0"/>
              <a:t>&gt;</a:t>
            </a:r>
            <a:r>
              <a:rPr lang="uk-UA" dirty="0"/>
              <a:t>, </a:t>
            </a:r>
            <a:r>
              <a:rPr lang="en-US" dirty="0"/>
              <a:t>&lt;</a:t>
            </a:r>
            <a:r>
              <a:rPr lang="uk-UA" dirty="0"/>
              <a:t>розмір</a:t>
            </a:r>
            <a:r>
              <a:rPr lang="en-US" dirty="0"/>
              <a:t>&gt;, &lt;</a:t>
            </a:r>
            <a:r>
              <a:rPr lang="uk-UA" dirty="0"/>
              <a:t>написання</a:t>
            </a:r>
            <a:r>
              <a:rPr lang="en-US" dirty="0"/>
              <a:t>&gt;</a:t>
            </a:r>
            <a:r>
              <a:rPr lang="uk-UA" dirty="0"/>
              <a:t>), де назва – це ім’я шрифту, написання – чи є шрифт напівгрубим або нахиленим. </a:t>
            </a:r>
            <a:endParaRPr lang="uk-UA" dirty="0" smtClean="0"/>
          </a:p>
          <a:p>
            <a:r>
              <a:rPr lang="uk-UA" dirty="0" smtClean="0"/>
              <a:t>Відповідні </a:t>
            </a:r>
            <a:r>
              <a:rPr lang="uk-UA" dirty="0"/>
              <a:t>позначення:</a:t>
            </a:r>
            <a:endParaRPr lang="en-US" dirty="0"/>
          </a:p>
          <a:p>
            <a:pPr lvl="1"/>
            <a:r>
              <a:rPr lang="en-US" dirty="0"/>
              <a:t>‘bold’ – </a:t>
            </a:r>
            <a:r>
              <a:rPr lang="uk-UA" dirty="0"/>
              <a:t>напівгрубий шрифт;</a:t>
            </a:r>
            <a:endParaRPr lang="en-US" dirty="0"/>
          </a:p>
          <a:p>
            <a:pPr lvl="1"/>
            <a:r>
              <a:rPr lang="en-US" dirty="0"/>
              <a:t>‘italic’</a:t>
            </a:r>
            <a:r>
              <a:rPr lang="uk-UA" dirty="0"/>
              <a:t> – нахилений шрифт;</a:t>
            </a:r>
            <a:endParaRPr lang="en-US" dirty="0"/>
          </a:p>
          <a:p>
            <a:pPr lvl="1"/>
            <a:r>
              <a:rPr lang="en-US" dirty="0"/>
              <a:t>‘bold italic’</a:t>
            </a:r>
            <a:r>
              <a:rPr lang="uk-UA" dirty="0"/>
              <a:t> – напівгрубий нахилений;</a:t>
            </a:r>
            <a:endParaRPr lang="en-US" dirty="0"/>
          </a:p>
          <a:p>
            <a:pPr lvl="1"/>
            <a:r>
              <a:rPr lang="en-US" dirty="0"/>
              <a:t>‘normal’</a:t>
            </a:r>
            <a:r>
              <a:rPr lang="uk-UA" dirty="0"/>
              <a:t> – нормальний, можна не вказувати.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Встановлення відображення графічних </a:t>
            </a:r>
            <a:r>
              <a:rPr lang="uk-UA" dirty="0" smtClean="0"/>
              <a:t>елементів.2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Так</a:t>
            </a:r>
            <a:r>
              <a:rPr lang="ru-RU" dirty="0"/>
              <a:t>, кортеж</a:t>
            </a:r>
            <a:r>
              <a:rPr lang="uk-UA" dirty="0"/>
              <a:t>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arial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'bold'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 smtClean="0"/>
              <a:t>означає </a:t>
            </a:r>
            <a:r>
              <a:rPr lang="uk-UA" dirty="0"/>
              <a:t>напівгрубий шрифт </a:t>
            </a:r>
            <a:r>
              <a:rPr lang="en-US" dirty="0"/>
              <a:t>Arial </a:t>
            </a:r>
            <a:r>
              <a:rPr lang="uk-UA" dirty="0"/>
              <a:t>розміром 16.</a:t>
            </a:r>
            <a:endParaRPr lang="en-US" dirty="0"/>
          </a:p>
          <a:p>
            <a:r>
              <a:rPr lang="uk-UA" dirty="0"/>
              <a:t>Наприклад, створити поле введення з зеленим фоном, червоним нахиленим шрифтом розміром 16 можна так: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Entry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'red'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'green'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arial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'italic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smtClean="0"/>
              <a:t>Для </a:t>
            </a:r>
            <a:r>
              <a:rPr lang="uk-UA" dirty="0"/>
              <a:t>виділення </a:t>
            </a:r>
            <a:r>
              <a:rPr lang="uk-UA" dirty="0" err="1"/>
              <a:t>віджета</a:t>
            </a:r>
            <a:r>
              <a:rPr lang="uk-UA" dirty="0"/>
              <a:t> у вікні можна вказати «рельєф» ключовим параметром </a:t>
            </a:r>
            <a:r>
              <a:rPr lang="en-US" dirty="0"/>
              <a:t>relief </a:t>
            </a:r>
            <a:r>
              <a:rPr lang="uk-UA" dirty="0"/>
              <a:t>разом з параметром, що встановлює ширину границі – </a:t>
            </a:r>
            <a:r>
              <a:rPr lang="en-US" dirty="0"/>
              <a:t>bd. </a:t>
            </a:r>
            <a:endParaRPr lang="ru-RU" dirty="0" smtClean="0"/>
          </a:p>
          <a:p>
            <a:r>
              <a:rPr lang="uk-UA" dirty="0" smtClean="0"/>
              <a:t>Можливими </a:t>
            </a:r>
            <a:r>
              <a:rPr lang="uk-UA" dirty="0"/>
              <a:t>значеннями </a:t>
            </a:r>
            <a:r>
              <a:rPr lang="en-US" dirty="0"/>
              <a:t>relief</a:t>
            </a:r>
            <a:r>
              <a:rPr lang="uk-UA" dirty="0"/>
              <a:t> є FLAT (без виділення), SUNKEN (заглиблений), RAISED (піднятий), GROOVE (з вдавленою рамкою), RIDGE (з піднятою рамкою) або SOLID (з рамкою, зображеною іншим кольором). </a:t>
            </a:r>
            <a:r>
              <a:rPr lang="uk-UA" dirty="0" smtClean="0"/>
              <a:t>Значення </a:t>
            </a:r>
            <a:r>
              <a:rPr lang="uk-UA" dirty="0"/>
              <a:t>за угодою - FLAT.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ledit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Label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relief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SUNKEN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51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Графічний інтерфейс</a:t>
            </a:r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b="1" dirty="0"/>
              <a:t>Інтерфейс</a:t>
            </a:r>
            <a:r>
              <a:rPr lang="uk-UA" dirty="0"/>
              <a:t> – це засоби та правила зв’язку між двома сутностями. </a:t>
            </a:r>
            <a:endParaRPr lang="uk-UA" dirty="0" smtClean="0"/>
          </a:p>
          <a:p>
            <a:r>
              <a:rPr lang="uk-UA" dirty="0" smtClean="0"/>
              <a:t>Існують </a:t>
            </a:r>
            <a:r>
              <a:rPr lang="uk-UA" dirty="0"/>
              <a:t>інтерфейси різноманітних апаратних засобів, інтерфейси для зв’язування між собою програм тощо. </a:t>
            </a:r>
            <a:endParaRPr lang="uk-UA" dirty="0" smtClean="0"/>
          </a:p>
          <a:p>
            <a:r>
              <a:rPr lang="uk-UA" dirty="0" smtClean="0"/>
              <a:t>Але </a:t>
            </a:r>
            <a:r>
              <a:rPr lang="uk-UA" dirty="0"/>
              <a:t>найчастіше під словом «інтерфейс» мають на увазі засоби та правила зв’язку між користувачем та програмою.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таких випадках кажуть про «інтерфейс користувача</a:t>
            </a:r>
            <a:r>
              <a:rPr lang="uk-UA" dirty="0" smtClean="0"/>
              <a:t>».</a:t>
            </a:r>
          </a:p>
          <a:p>
            <a:r>
              <a:rPr lang="uk-UA" dirty="0"/>
              <a:t>Інтерфейс користувача пройшов еволюційний шлях</a:t>
            </a:r>
            <a:r>
              <a:rPr lang="en-US" dirty="0"/>
              <a:t>,</a:t>
            </a:r>
            <a:r>
              <a:rPr lang="uk-UA" dirty="0"/>
              <a:t> який продовжується й зараз. </a:t>
            </a:r>
          </a:p>
          <a:p>
            <a:r>
              <a:rPr lang="uk-UA" dirty="0"/>
              <a:t>Доволі довго домінуючим був командний інтерфейс або інтерфейс командного рядка. </a:t>
            </a:r>
          </a:p>
          <a:p>
            <a:r>
              <a:rPr lang="uk-UA" dirty="0"/>
              <a:t>Цей інтерфейс передбачає подання команд користувачем та виконання цих команд програмою. </a:t>
            </a:r>
          </a:p>
          <a:p>
            <a:r>
              <a:rPr lang="uk-UA" dirty="0"/>
              <a:t>Команда - це рядок, що й обумовило назву командного інтерфейсу. 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5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Модифікація параметрів графічних елементів у динаміці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Під час роботи програми з графічним інтерфейсом часто виникає потреба змінити параметри деякого елемента як реакцію на подію, що виникла.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змінити текст надпису результату функції після обчислення функції для нового значення аргументу.</a:t>
            </a:r>
            <a:endParaRPr lang="en-US" dirty="0"/>
          </a:p>
          <a:p>
            <a:r>
              <a:rPr lang="uk-UA" dirty="0"/>
              <a:t>Для зміни будь-яких параметрів, що передаються як ключові параметри при створення </a:t>
            </a:r>
            <a:r>
              <a:rPr lang="uk-UA" dirty="0" err="1"/>
              <a:t>віджетів</a:t>
            </a:r>
            <a:r>
              <a:rPr lang="uk-UA" dirty="0"/>
              <a:t>, використовують метод </a:t>
            </a:r>
            <a:r>
              <a:rPr lang="en-US" dirty="0"/>
              <a:t>configure (</a:t>
            </a:r>
            <a:r>
              <a:rPr lang="uk-UA" dirty="0"/>
              <a:t>або </a:t>
            </a:r>
            <a:r>
              <a:rPr lang="en-US" dirty="0" err="1"/>
              <a:t>config</a:t>
            </a:r>
            <a:r>
              <a:rPr lang="en-US" dirty="0"/>
              <a:t>). </a:t>
            </a:r>
            <a:endParaRPr lang="ru-RU" dirty="0" smtClean="0"/>
          </a:p>
          <a:p>
            <a:r>
              <a:rPr lang="uk-UA" dirty="0" smtClean="0"/>
              <a:t>У </a:t>
            </a:r>
            <a:r>
              <a:rPr lang="uk-UA" dirty="0"/>
              <a:t>цьому методі вказують нові значення потрібних параметрів так само, як це робиться під час створення нового </a:t>
            </a:r>
            <a:r>
              <a:rPr lang="uk-UA" dirty="0" err="1"/>
              <a:t>віджета</a:t>
            </a:r>
            <a:r>
              <a:rPr lang="uk-UA" dirty="0" smtClean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5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Модифікація параметрів графічних елементів у </a:t>
            </a:r>
            <a:r>
              <a:rPr lang="uk-UA" dirty="0" smtClean="0"/>
              <a:t>динаміці.2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Наприклад</a:t>
            </a:r>
            <a:r>
              <a:rPr lang="uk-UA" dirty="0"/>
              <a:t>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lrez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Оскільки </a:t>
            </a:r>
            <a:r>
              <a:rPr lang="uk-UA" dirty="0"/>
              <a:t>параметри зберігаються у словнику, для їх зміни можна також використати відоме позначення для словників – квадратні дужки </a:t>
            </a:r>
            <a:r>
              <a:rPr lang="en-US" dirty="0"/>
              <a:t>[ ]. </a:t>
            </a:r>
            <a:endParaRPr lang="ru-RU" dirty="0" smtClean="0"/>
          </a:p>
          <a:p>
            <a:r>
              <a:rPr lang="uk-UA" dirty="0" smtClean="0"/>
              <a:t>У </a:t>
            </a:r>
            <a:r>
              <a:rPr lang="uk-UA" dirty="0"/>
              <a:t>даному випадку: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lrez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'text'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rezult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Відмінність </a:t>
            </a:r>
            <a:r>
              <a:rPr lang="uk-UA" dirty="0"/>
              <a:t>використання методу </a:t>
            </a:r>
            <a:r>
              <a:rPr lang="en-US" dirty="0"/>
              <a:t>configure</a:t>
            </a:r>
            <a:r>
              <a:rPr lang="uk-UA" dirty="0"/>
              <a:t> від нотації словників полягає у тому, що у методі за один виклик можна змінити значення декількох параметрів</a:t>
            </a:r>
            <a:r>
              <a:rPr lang="uk-UA" dirty="0" smtClean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28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Приклад: введення початкових даних та обчислення результату функції (Версія 2)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Зробити графічний інтерфейс для введення значення параметру </a:t>
            </a:r>
            <a:r>
              <a:rPr lang="en-US" sz="2000" dirty="0"/>
              <a:t>n</a:t>
            </a:r>
            <a:r>
              <a:rPr lang="uk-UA" sz="2000" dirty="0"/>
              <a:t> та обчислення </a:t>
            </a:r>
            <a:r>
              <a:rPr lang="en-US" sz="2000" dirty="0"/>
              <a:t>n-</a:t>
            </a:r>
            <a:r>
              <a:rPr lang="uk-UA" sz="2000" dirty="0"/>
              <a:t>го числа </a:t>
            </a:r>
            <a:r>
              <a:rPr lang="uk-UA" sz="2000" dirty="0" err="1"/>
              <a:t>Фібоначчі</a:t>
            </a:r>
            <a:r>
              <a:rPr lang="uk-UA" sz="2000" dirty="0"/>
              <a:t>.</a:t>
            </a:r>
            <a:endParaRPr lang="en-US" sz="2000" dirty="0"/>
          </a:p>
          <a:p>
            <a:r>
              <a:rPr lang="uk-UA" sz="2000" dirty="0"/>
              <a:t>Версія 2 програми вводить значення </a:t>
            </a:r>
            <a:r>
              <a:rPr lang="en-US" sz="2000" dirty="0"/>
              <a:t>n</a:t>
            </a:r>
            <a:r>
              <a:rPr lang="uk-UA" sz="2000" dirty="0"/>
              <a:t> у полі введення та виводить результат виклику функції </a:t>
            </a:r>
            <a:r>
              <a:rPr lang="en-US" sz="2000" dirty="0"/>
              <a:t>fib </a:t>
            </a:r>
            <a:r>
              <a:rPr lang="uk-UA" sz="2000" dirty="0"/>
              <a:t>у надписі (</a:t>
            </a:r>
            <a:r>
              <a:rPr lang="en-US" sz="2000" dirty="0"/>
              <a:t>Label</a:t>
            </a:r>
            <a:r>
              <a:rPr lang="uk-UA" sz="2000" dirty="0"/>
              <a:t>). </a:t>
            </a:r>
            <a:endParaRPr lang="uk-UA" sz="2000" dirty="0" smtClean="0"/>
          </a:p>
          <a:p>
            <a:r>
              <a:rPr lang="uk-UA" sz="2000" dirty="0" smtClean="0"/>
              <a:t>Обчислення </a:t>
            </a:r>
            <a:r>
              <a:rPr lang="uk-UA" sz="2000" dirty="0"/>
              <a:t>здійснюється після натиснення кнопки «Обчислити». </a:t>
            </a:r>
            <a:endParaRPr lang="uk-UA" sz="2000" dirty="0" smtClean="0"/>
          </a:p>
          <a:p>
            <a:r>
              <a:rPr lang="uk-UA" sz="2000" dirty="0" smtClean="0"/>
              <a:t>Кнопка </a:t>
            </a:r>
            <a:r>
              <a:rPr lang="uk-UA" sz="2000" dirty="0"/>
              <a:t>«Закрити» завершує роботу програми. Також, визначається розмір шрифту та кольори надпису</a:t>
            </a:r>
            <a:r>
              <a:rPr lang="uk-UA" sz="2000" dirty="0" smtClean="0"/>
              <a:t>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400550"/>
            <a:ext cx="23431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83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Менеджери розміщення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b="1" dirty="0"/>
              <a:t>Менеджери розміщення </a:t>
            </a:r>
            <a:r>
              <a:rPr lang="uk-UA" dirty="0"/>
              <a:t>– це програмні компоненти у складі </a:t>
            </a:r>
            <a:r>
              <a:rPr lang="en-US" dirty="0" err="1"/>
              <a:t>tkinter</a:t>
            </a:r>
            <a:r>
              <a:rPr lang="en-US" dirty="0"/>
              <a:t>, </a:t>
            </a:r>
            <a:r>
              <a:rPr lang="uk-UA" dirty="0"/>
              <a:t>які визначають розміщення графічних елементів у їх контейнерах. </a:t>
            </a:r>
            <a:endParaRPr lang="uk-UA" dirty="0" smtClean="0"/>
          </a:p>
          <a:p>
            <a:r>
              <a:rPr lang="en-US" dirty="0" err="1" smtClean="0"/>
              <a:t>tkinter</a:t>
            </a:r>
            <a:r>
              <a:rPr lang="en-US" dirty="0" smtClean="0"/>
              <a:t> </a:t>
            </a:r>
            <a:r>
              <a:rPr lang="uk-UA" dirty="0"/>
              <a:t>має три різних менеджери розміщення:</a:t>
            </a:r>
            <a:endParaRPr lang="en-US" dirty="0"/>
          </a:p>
          <a:p>
            <a:pPr lvl="1"/>
            <a:r>
              <a:rPr lang="en-US" dirty="0"/>
              <a:t>pack – </a:t>
            </a:r>
            <a:r>
              <a:rPr lang="uk-UA" dirty="0"/>
              <a:t>пакувальник, розміщує елементи за їх положенням відносно інших елементів; </a:t>
            </a:r>
            <a:endParaRPr lang="en-US" dirty="0"/>
          </a:p>
          <a:p>
            <a:pPr lvl="1"/>
            <a:r>
              <a:rPr lang="en-US" dirty="0"/>
              <a:t>grid</a:t>
            </a:r>
            <a:r>
              <a:rPr lang="uk-UA" dirty="0"/>
              <a:t> – таблиця, розміщує елементи як у таблиці, за вказаними рядком та стовпчиком;</a:t>
            </a:r>
            <a:endParaRPr lang="en-US" dirty="0"/>
          </a:p>
          <a:p>
            <a:pPr lvl="1"/>
            <a:r>
              <a:rPr lang="en-US" dirty="0"/>
              <a:t>place</a:t>
            </a:r>
            <a:r>
              <a:rPr lang="uk-UA" dirty="0"/>
              <a:t> – розміщення по заданих позиціях.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2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Менеджер розміщення </a:t>
            </a:r>
            <a:r>
              <a:rPr lang="en-US" dirty="0"/>
              <a:t>pack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Менеджер розміщення </a:t>
            </a:r>
            <a:r>
              <a:rPr lang="en-US" dirty="0"/>
              <a:t>pack </a:t>
            </a:r>
            <a:r>
              <a:rPr lang="uk-UA" dirty="0"/>
              <a:t>дає можливість вказати відносне місце для кожного графічного елементу (</a:t>
            </a:r>
            <a:r>
              <a:rPr lang="uk-UA" dirty="0" err="1"/>
              <a:t>віджета</a:t>
            </a:r>
            <a:r>
              <a:rPr lang="uk-UA" dirty="0"/>
              <a:t>).</a:t>
            </a:r>
            <a:endParaRPr lang="en-US" dirty="0"/>
          </a:p>
          <a:p>
            <a:r>
              <a:rPr lang="uk-UA" dirty="0"/>
              <a:t>Основні параметри, якими можна керувати:</a:t>
            </a:r>
            <a:endParaRPr lang="en-US" dirty="0"/>
          </a:p>
          <a:p>
            <a:pPr lvl="1"/>
            <a:r>
              <a:rPr lang="en-US" dirty="0"/>
              <a:t>side</a:t>
            </a:r>
            <a:r>
              <a:rPr lang="uk-UA" dirty="0"/>
              <a:t> – сторона, біля якої треба розмістити елемент</a:t>
            </a:r>
            <a:endParaRPr lang="en-US" dirty="0"/>
          </a:p>
          <a:p>
            <a:pPr lvl="1"/>
            <a:r>
              <a:rPr lang="en-US" dirty="0"/>
              <a:t>fill</a:t>
            </a:r>
            <a:r>
              <a:rPr lang="uk-UA" dirty="0"/>
              <a:t> – чи заповнює елемент вільне місце по осях </a:t>
            </a:r>
            <a:r>
              <a:rPr lang="en-US" dirty="0"/>
              <a:t>X, Y</a:t>
            </a:r>
          </a:p>
          <a:p>
            <a:pPr lvl="1"/>
            <a:r>
              <a:rPr lang="en-US" dirty="0"/>
              <a:t>expand – </a:t>
            </a:r>
            <a:r>
              <a:rPr lang="uk-UA" dirty="0"/>
              <a:t>чи розширюється елемент після зміни розміру вікна</a:t>
            </a:r>
            <a:endParaRPr lang="en-US" dirty="0"/>
          </a:p>
          <a:p>
            <a:r>
              <a:rPr lang="uk-UA" dirty="0"/>
              <a:t>Можливі значення параметру </a:t>
            </a:r>
            <a:r>
              <a:rPr lang="en-US" dirty="0"/>
              <a:t>side</a:t>
            </a:r>
            <a:r>
              <a:rPr lang="uk-UA" dirty="0"/>
              <a:t>: </a:t>
            </a:r>
            <a:r>
              <a:rPr lang="en-US" dirty="0"/>
              <a:t>TOP (</a:t>
            </a:r>
            <a:r>
              <a:rPr lang="uk-UA" dirty="0"/>
              <a:t>верх</a:t>
            </a:r>
            <a:r>
              <a:rPr lang="en-US" dirty="0"/>
              <a:t>)</a:t>
            </a:r>
            <a:r>
              <a:rPr lang="uk-UA" dirty="0"/>
              <a:t>, </a:t>
            </a:r>
            <a:r>
              <a:rPr lang="en-US" dirty="0"/>
              <a:t>BOTTOM (</a:t>
            </a:r>
            <a:r>
              <a:rPr lang="uk-UA" dirty="0"/>
              <a:t>низ</a:t>
            </a:r>
            <a:r>
              <a:rPr lang="en-US" dirty="0"/>
              <a:t>), LEFT </a:t>
            </a:r>
            <a:r>
              <a:rPr lang="uk-UA" dirty="0"/>
              <a:t>(ліва сторона)</a:t>
            </a:r>
            <a:r>
              <a:rPr lang="en-US" dirty="0"/>
              <a:t>, RIGHT</a:t>
            </a:r>
            <a:r>
              <a:rPr lang="uk-UA" dirty="0"/>
              <a:t> (права сторона). Значення за угодою – </a:t>
            </a:r>
            <a:r>
              <a:rPr lang="en-US" dirty="0"/>
              <a:t>TOP.</a:t>
            </a:r>
          </a:p>
          <a:p>
            <a:r>
              <a:rPr lang="uk-UA" dirty="0"/>
              <a:t>Можливі значення параметру </a:t>
            </a:r>
            <a:r>
              <a:rPr lang="en-US" dirty="0"/>
              <a:t>fill: X (</a:t>
            </a:r>
            <a:r>
              <a:rPr lang="uk-UA" dirty="0"/>
              <a:t>заповнення по осі </a:t>
            </a:r>
            <a:r>
              <a:rPr lang="en-US" dirty="0"/>
              <a:t>x), Y </a:t>
            </a:r>
            <a:r>
              <a:rPr lang="uk-UA" dirty="0"/>
              <a:t>(заповнення по осі </a:t>
            </a:r>
            <a:r>
              <a:rPr lang="en-US" dirty="0"/>
              <a:t>y</a:t>
            </a:r>
            <a:r>
              <a:rPr lang="uk-UA" dirty="0"/>
              <a:t>)</a:t>
            </a:r>
            <a:r>
              <a:rPr lang="en-US" dirty="0"/>
              <a:t>, BOTH (</a:t>
            </a:r>
            <a:r>
              <a:rPr lang="uk-UA" dirty="0"/>
              <a:t>заповнення по осях </a:t>
            </a:r>
            <a:r>
              <a:rPr lang="en-US" dirty="0"/>
              <a:t>x </a:t>
            </a:r>
            <a:r>
              <a:rPr lang="ru-RU" dirty="0"/>
              <a:t>та </a:t>
            </a:r>
            <a:r>
              <a:rPr lang="en-US" dirty="0"/>
              <a:t>y), NONE (</a:t>
            </a:r>
            <a:r>
              <a:rPr lang="uk-UA" dirty="0"/>
              <a:t>немає заповнення</a:t>
            </a:r>
            <a:r>
              <a:rPr lang="en-US" dirty="0"/>
              <a:t>). </a:t>
            </a:r>
            <a:r>
              <a:rPr lang="uk-UA" dirty="0"/>
              <a:t>Значення за угодою – </a:t>
            </a:r>
            <a:r>
              <a:rPr lang="en-US" dirty="0"/>
              <a:t>NONE.</a:t>
            </a:r>
          </a:p>
          <a:p>
            <a:r>
              <a:rPr lang="uk-UA" dirty="0"/>
              <a:t>Можливі значення параметру </a:t>
            </a:r>
            <a:r>
              <a:rPr lang="en-US" dirty="0"/>
              <a:t>expand: 1 </a:t>
            </a:r>
            <a:r>
              <a:rPr lang="uk-UA" dirty="0"/>
              <a:t>або </a:t>
            </a:r>
            <a:r>
              <a:rPr lang="en-US" dirty="0"/>
              <a:t>‘1’</a:t>
            </a:r>
            <a:r>
              <a:rPr lang="uk-UA" dirty="0"/>
              <a:t> або </a:t>
            </a:r>
            <a:r>
              <a:rPr lang="en-US" dirty="0"/>
              <a:t>YES (</a:t>
            </a:r>
            <a:r>
              <a:rPr lang="uk-UA" dirty="0"/>
              <a:t>елемент розширюється</a:t>
            </a:r>
            <a:r>
              <a:rPr lang="en-US" dirty="0"/>
              <a:t>)</a:t>
            </a:r>
            <a:r>
              <a:rPr lang="uk-UA" dirty="0"/>
              <a:t>, 0 або </a:t>
            </a:r>
            <a:r>
              <a:rPr lang="en-US" dirty="0"/>
              <a:t>‘</a:t>
            </a:r>
            <a:r>
              <a:rPr lang="uk-UA" dirty="0"/>
              <a:t>0</a:t>
            </a:r>
            <a:r>
              <a:rPr lang="en-US" dirty="0"/>
              <a:t>’</a:t>
            </a:r>
            <a:r>
              <a:rPr lang="uk-UA" dirty="0"/>
              <a:t> або </a:t>
            </a:r>
            <a:r>
              <a:rPr lang="en-US" dirty="0"/>
              <a:t>NO (</a:t>
            </a:r>
            <a:r>
              <a:rPr lang="uk-UA" dirty="0"/>
              <a:t>елемент не розширюється</a:t>
            </a:r>
            <a:r>
              <a:rPr lang="en-US" dirty="0"/>
              <a:t>)</a:t>
            </a:r>
            <a:r>
              <a:rPr lang="uk-UA" dirty="0"/>
              <a:t>. Значення за угодою – 0.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3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Менеджер розміщення </a:t>
            </a:r>
            <a:r>
              <a:rPr lang="en-US" dirty="0" smtClean="0"/>
              <a:t>pack</a:t>
            </a:r>
            <a:r>
              <a:rPr lang="ru-RU" dirty="0" smtClean="0"/>
              <a:t>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Для розміщення використовується метод </a:t>
            </a:r>
            <a:r>
              <a:rPr lang="en-US" dirty="0"/>
              <a:t>pack, </a:t>
            </a:r>
            <a:r>
              <a:rPr lang="uk-UA" dirty="0"/>
              <a:t>наприклад: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fbut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fill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expand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Менеджер </a:t>
            </a:r>
            <a:r>
              <a:rPr lang="uk-UA" dirty="0"/>
              <a:t>розміщення </a:t>
            </a:r>
            <a:r>
              <a:rPr lang="en-US" dirty="0"/>
              <a:t>pack </a:t>
            </a:r>
            <a:r>
              <a:rPr lang="uk-UA" dirty="0"/>
              <a:t>розміщує елементи послідовно у порядку викликів методу </a:t>
            </a:r>
            <a:r>
              <a:rPr lang="en-US" dirty="0"/>
              <a:t>pack. </a:t>
            </a:r>
            <a:endParaRPr lang="ru-RU" dirty="0" smtClean="0"/>
          </a:p>
          <a:p>
            <a:r>
              <a:rPr lang="uk-UA" dirty="0" smtClean="0"/>
              <a:t>Кожний </a:t>
            </a:r>
            <a:r>
              <a:rPr lang="uk-UA" dirty="0"/>
              <a:t>наступний елемент розміщується у відповідності з заданими параметрами та з урахуванням місця, що залишилось після розміщення попередніх елементів. </a:t>
            </a:r>
            <a:endParaRPr lang="uk-UA" dirty="0" smtClean="0"/>
          </a:p>
          <a:p>
            <a:r>
              <a:rPr lang="uk-UA" dirty="0" smtClean="0"/>
              <a:t>Початкові </a:t>
            </a:r>
            <a:r>
              <a:rPr lang="uk-UA" dirty="0"/>
              <a:t>розміри контейнеру обчислюються, виходячи з місця, яке потрібно для розміщення всіх елементів.</a:t>
            </a:r>
            <a:endParaRPr lang="en-US" dirty="0"/>
          </a:p>
          <a:p>
            <a:r>
              <a:rPr lang="uk-UA" dirty="0"/>
              <a:t>При зменшенні розмірів вікна менеджер розміщення першими зменшує (закриває) ті елементи, що розміщено останніми. </a:t>
            </a:r>
            <a:endParaRPr lang="uk-UA" dirty="0" smtClean="0"/>
          </a:p>
          <a:p>
            <a:r>
              <a:rPr lang="uk-UA" dirty="0" smtClean="0"/>
              <a:t>Це </a:t>
            </a:r>
            <a:r>
              <a:rPr lang="uk-UA" dirty="0"/>
              <a:t>треба враховувати при визначенні порядку розміщення елементів.</a:t>
            </a:r>
            <a:endParaRPr lang="en-US" dirty="0"/>
          </a:p>
          <a:p>
            <a:r>
              <a:rPr lang="uk-UA" dirty="0"/>
              <a:t>Окрім основних можна задавати також додаткові параметри для керування пакуванням. </a:t>
            </a:r>
            <a:endParaRPr lang="uk-UA" dirty="0" smtClean="0"/>
          </a:p>
          <a:p>
            <a:r>
              <a:rPr lang="uk-UA" dirty="0" smtClean="0"/>
              <a:t>Так </a:t>
            </a:r>
            <a:r>
              <a:rPr lang="uk-UA" dirty="0"/>
              <a:t>параметри </a:t>
            </a:r>
            <a:r>
              <a:rPr lang="en-US" dirty="0" err="1"/>
              <a:t>padx</a:t>
            </a:r>
            <a:r>
              <a:rPr lang="en-US" dirty="0"/>
              <a:t> </a:t>
            </a:r>
            <a:r>
              <a:rPr lang="ru-RU" dirty="0"/>
              <a:t>та </a:t>
            </a:r>
            <a:r>
              <a:rPr lang="en-US" dirty="0" err="1"/>
              <a:t>pady</a:t>
            </a:r>
            <a:r>
              <a:rPr lang="en-US" dirty="0"/>
              <a:t> </a:t>
            </a:r>
            <a:r>
              <a:rPr lang="uk-UA" dirty="0"/>
              <a:t>визначають відступ даного </a:t>
            </a:r>
            <a:r>
              <a:rPr lang="uk-UA" dirty="0" err="1"/>
              <a:t>віджета</a:t>
            </a:r>
            <a:r>
              <a:rPr lang="uk-UA" dirty="0"/>
              <a:t> від інших відповідно по осях </a:t>
            </a:r>
            <a:r>
              <a:rPr lang="en-US" dirty="0"/>
              <a:t>x </a:t>
            </a:r>
            <a:r>
              <a:rPr lang="uk-UA" dirty="0"/>
              <a:t>та </a:t>
            </a:r>
            <a:r>
              <a:rPr lang="en-US" dirty="0"/>
              <a:t>y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48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Рамка (</a:t>
            </a:r>
            <a:r>
              <a:rPr lang="en-US" dirty="0"/>
              <a:t>Frame</a:t>
            </a:r>
            <a:r>
              <a:rPr lang="uk-UA" dirty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Рамка виконує роль універсального контейнеру для інших </a:t>
            </a:r>
            <a:r>
              <a:rPr lang="uk-UA" dirty="0" err="1"/>
              <a:t>віджетів</a:t>
            </a:r>
            <a:r>
              <a:rPr lang="uk-UA" dirty="0"/>
              <a:t> та містить, як правило, декілька графічних елементів. </a:t>
            </a:r>
            <a:endParaRPr lang="uk-UA" dirty="0" smtClean="0"/>
          </a:p>
          <a:p>
            <a:r>
              <a:rPr lang="uk-UA" dirty="0" smtClean="0"/>
              <a:t>Рамка</a:t>
            </a:r>
            <a:r>
              <a:rPr lang="uk-UA" dirty="0"/>
              <a:t>, частіше за все, не є видимою у вікні, оскільки її колір фону співпадає з кольором фону вікна. </a:t>
            </a:r>
            <a:endParaRPr lang="uk-UA" dirty="0" smtClean="0"/>
          </a:p>
          <a:p>
            <a:r>
              <a:rPr lang="uk-UA" dirty="0" smtClean="0"/>
              <a:t>Рамки </a:t>
            </a:r>
            <a:r>
              <a:rPr lang="uk-UA" dirty="0"/>
              <a:t>часто використовують разом з менеджером розміщення </a:t>
            </a:r>
            <a:r>
              <a:rPr lang="en-US" dirty="0"/>
              <a:t>pack </a:t>
            </a:r>
            <a:r>
              <a:rPr lang="ru-RU" dirty="0"/>
              <a:t>для </a:t>
            </a:r>
            <a:r>
              <a:rPr lang="uk-UA" dirty="0"/>
              <a:t>завдання потрібного зовнішнього вигляду інтерфейсу.</a:t>
            </a:r>
            <a:endParaRPr lang="en-US" dirty="0"/>
          </a:p>
          <a:p>
            <a:r>
              <a:rPr lang="uk-UA" dirty="0"/>
              <a:t>Щоб створити рамку, треба викликати конструктор класу </a:t>
            </a:r>
            <a:r>
              <a:rPr lang="en-US" dirty="0"/>
              <a:t>Frame.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fbut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Frame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0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Створення</a:t>
            </a:r>
            <a:r>
              <a:rPr lang="ru-RU" dirty="0"/>
              <a:t> та </a:t>
            </a:r>
            <a:r>
              <a:rPr lang="ru-RU" dirty="0" err="1"/>
              <a:t>пакування</a:t>
            </a:r>
            <a:r>
              <a:rPr lang="ru-RU" dirty="0"/>
              <a:t> </a:t>
            </a:r>
            <a:r>
              <a:rPr lang="ru-RU" dirty="0" err="1"/>
              <a:t>елементів</a:t>
            </a:r>
            <a:r>
              <a:rPr lang="ru-RU" dirty="0"/>
              <a:t> </a:t>
            </a:r>
            <a:r>
              <a:rPr lang="ru-RU" dirty="0" err="1"/>
              <a:t>однією</a:t>
            </a:r>
            <a:r>
              <a:rPr lang="ru-RU" dirty="0"/>
              <a:t> командою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Деякі </a:t>
            </a:r>
            <a:r>
              <a:rPr lang="uk-UA" dirty="0" err="1"/>
              <a:t>віджети</a:t>
            </a:r>
            <a:r>
              <a:rPr lang="uk-UA" dirty="0"/>
              <a:t> нам потрібні лише для того, щоб їх створити та розмістити у вікні. </a:t>
            </a:r>
            <a:endParaRPr lang="en-US" dirty="0" smtClean="0"/>
          </a:p>
          <a:p>
            <a:r>
              <a:rPr lang="uk-UA" dirty="0" smtClean="0"/>
              <a:t>У </a:t>
            </a:r>
            <a:r>
              <a:rPr lang="uk-UA" dirty="0"/>
              <a:t>подальшому ми не будемо до них звертатись у програмі. </a:t>
            </a:r>
            <a:endParaRPr lang="en-US" dirty="0" smtClean="0"/>
          </a:p>
          <a:p>
            <a:r>
              <a:rPr lang="uk-UA" dirty="0" smtClean="0"/>
              <a:t>Це </a:t>
            </a:r>
            <a:r>
              <a:rPr lang="uk-UA" dirty="0"/>
              <a:t>може бути характерно для надписів, кнопок та інших елементів.</a:t>
            </a:r>
            <a:endParaRPr lang="en-US" dirty="0"/>
          </a:p>
          <a:p>
            <a:r>
              <a:rPr lang="uk-UA" dirty="0"/>
              <a:t>У цьому випадку ми можемо не присвоювати значення об’єкта якійсь змінній, а відразу створювати та пакувати елемент.</a:t>
            </a:r>
            <a:endParaRPr lang="en-US" dirty="0"/>
          </a:p>
          <a:p>
            <a:r>
              <a:rPr lang="uk-UA" dirty="0"/>
              <a:t>Наприклад: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finput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Введіть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n: 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arial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dirty="0" smtClean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65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200" dirty="0"/>
              <a:t>Приклад: введення початкових даних та обчислення результату функції (Версія 3)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Зробити графічний інтерфейс для введення значення параметру </a:t>
            </a:r>
            <a:r>
              <a:rPr lang="en-US" dirty="0"/>
              <a:t>n</a:t>
            </a:r>
            <a:r>
              <a:rPr lang="uk-UA" dirty="0"/>
              <a:t> та обчислення </a:t>
            </a:r>
            <a:r>
              <a:rPr lang="en-US" dirty="0"/>
              <a:t>n-</a:t>
            </a:r>
            <a:r>
              <a:rPr lang="uk-UA" dirty="0"/>
              <a:t>го числа </a:t>
            </a:r>
            <a:r>
              <a:rPr lang="uk-UA" dirty="0" err="1"/>
              <a:t>Фібоначчі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Версія 3 програми вводить значення </a:t>
            </a:r>
            <a:r>
              <a:rPr lang="en-US" dirty="0"/>
              <a:t>n</a:t>
            </a:r>
            <a:r>
              <a:rPr lang="uk-UA" dirty="0"/>
              <a:t> у полі введення та виводить результат виклику функції </a:t>
            </a:r>
            <a:r>
              <a:rPr lang="en-US" dirty="0"/>
              <a:t>fib </a:t>
            </a:r>
            <a:r>
              <a:rPr lang="uk-UA" dirty="0"/>
              <a:t>у надписі (</a:t>
            </a:r>
            <a:r>
              <a:rPr lang="en-US" dirty="0"/>
              <a:t>Label</a:t>
            </a:r>
            <a:r>
              <a:rPr lang="uk-UA" dirty="0"/>
              <a:t>). </a:t>
            </a:r>
            <a:endParaRPr lang="uk-UA" dirty="0" smtClean="0"/>
          </a:p>
          <a:p>
            <a:r>
              <a:rPr lang="uk-UA" dirty="0" smtClean="0"/>
              <a:t>Обчислення </a:t>
            </a:r>
            <a:r>
              <a:rPr lang="uk-UA" dirty="0"/>
              <a:t>здійснюється після натиснення кнопки «Обчислити». </a:t>
            </a:r>
            <a:endParaRPr lang="uk-UA" dirty="0" smtClean="0"/>
          </a:p>
          <a:p>
            <a:r>
              <a:rPr lang="uk-UA" dirty="0" smtClean="0"/>
              <a:t>Кнопка </a:t>
            </a:r>
            <a:r>
              <a:rPr lang="uk-UA" dirty="0"/>
              <a:t>«Закрити» завершує роботу програми. </a:t>
            </a:r>
            <a:endParaRPr lang="uk-UA" dirty="0" smtClean="0"/>
          </a:p>
          <a:p>
            <a:r>
              <a:rPr lang="uk-UA" dirty="0" smtClean="0"/>
              <a:t>Також</a:t>
            </a:r>
            <a:r>
              <a:rPr lang="uk-UA" dirty="0"/>
              <a:t>, визначається розмір шрифту та кольори надпису.</a:t>
            </a:r>
            <a:endParaRPr lang="en-US" dirty="0"/>
          </a:p>
          <a:p>
            <a:r>
              <a:rPr lang="uk-UA" dirty="0"/>
              <a:t>У версії 3 здійснюється розміщення надпису з запрошенням введення та поля введення у одному рядку. </a:t>
            </a:r>
            <a:endParaRPr lang="uk-UA" dirty="0" smtClean="0"/>
          </a:p>
          <a:p>
            <a:r>
              <a:rPr lang="uk-UA" dirty="0" smtClean="0"/>
              <a:t>Надпис </a:t>
            </a:r>
            <a:r>
              <a:rPr lang="uk-UA" dirty="0"/>
              <a:t>з результатом розміщується у наступному рядку та вирівнюється по лівому краю.</a:t>
            </a:r>
            <a:endParaRPr lang="en-US" dirty="0"/>
          </a:p>
          <a:p>
            <a:r>
              <a:rPr lang="uk-UA" dirty="0"/>
              <a:t>Обидві кнопки також розміщуються у одному рядку по лівій та правій стороні.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3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200" dirty="0"/>
              <a:t>Приклад: введення початкових даних та обчислення результату функції (Версія 3</a:t>
            </a:r>
            <a:r>
              <a:rPr lang="uk-UA" sz="3200" dirty="0" smtClean="0"/>
              <a:t>).2</a:t>
            </a:r>
            <a:endParaRPr lang="en-US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29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99" y="1916832"/>
            <a:ext cx="5018378" cy="188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54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Графічний </a:t>
            </a:r>
            <a:r>
              <a:rPr lang="uk-UA" dirty="0" smtClean="0"/>
              <a:t>інтерфейс.2</a:t>
            </a:r>
            <a:r>
              <a:rPr lang="en-US" dirty="0" smtClean="0"/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 smtClean="0"/>
              <a:t>Із </a:t>
            </a:r>
            <a:r>
              <a:rPr lang="uk-UA" dirty="0"/>
              <a:t>зростанням потужності комп’ютерів з’явилась можливість запропонувати замість командного графічний інтерфейс. </a:t>
            </a:r>
            <a:endParaRPr lang="uk-UA" dirty="0" smtClean="0"/>
          </a:p>
          <a:p>
            <a:r>
              <a:rPr lang="uk-UA" b="1" dirty="0" smtClean="0"/>
              <a:t>Графічний </a:t>
            </a:r>
            <a:r>
              <a:rPr lang="uk-UA" b="1" dirty="0"/>
              <a:t>інтерфейс  користувача </a:t>
            </a:r>
            <a:r>
              <a:rPr lang="uk-UA" dirty="0"/>
              <a:t>(</a:t>
            </a:r>
            <a:r>
              <a:rPr lang="en-US" dirty="0"/>
              <a:t>Graphical User Interface </a:t>
            </a:r>
            <a:r>
              <a:rPr lang="uk-UA" dirty="0"/>
              <a:t>або </a:t>
            </a:r>
            <a:r>
              <a:rPr lang="en-US" dirty="0"/>
              <a:t>GUI</a:t>
            </a:r>
            <a:r>
              <a:rPr lang="uk-UA" dirty="0"/>
              <a:t>) передбачає спілкування користувача з програмою за допомогою графічних примітивів та дій над цими примітивами з використанням клавіатури та миші.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сучасних мобільних пристроях замість миші використовують пальці рук. </a:t>
            </a:r>
            <a:endParaRPr lang="uk-UA" dirty="0" smtClean="0"/>
          </a:p>
          <a:p>
            <a:r>
              <a:rPr lang="uk-UA" dirty="0" smtClean="0"/>
              <a:t>З </a:t>
            </a:r>
            <a:r>
              <a:rPr lang="uk-UA" dirty="0"/>
              <a:t>точки зору користувача, графічний інтерфейс є більш «дружнім», ніж командний. </a:t>
            </a:r>
            <a:endParaRPr lang="uk-UA" dirty="0" smtClean="0"/>
          </a:p>
          <a:p>
            <a:r>
              <a:rPr lang="uk-UA" dirty="0" smtClean="0"/>
              <a:t>Продовжуються </a:t>
            </a:r>
            <a:r>
              <a:rPr lang="uk-UA" dirty="0"/>
              <a:t>також дослідження та розробки нових видів інтерфейсу: голосового, зорового тощо. </a:t>
            </a:r>
            <a:endParaRPr lang="uk-UA" dirty="0" smtClean="0"/>
          </a:p>
          <a:p>
            <a:r>
              <a:rPr lang="uk-UA" dirty="0" smtClean="0"/>
              <a:t>Але </a:t>
            </a:r>
            <a:r>
              <a:rPr lang="uk-UA" dirty="0"/>
              <a:t>можна стверджувати, що на сьогодні графічний інтерфейс є домінуючим.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Прив’язка подій до функцій обробки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Ми вже зустрілись з призначенням функції обробки події для події натиснення кнопки команд. </a:t>
            </a:r>
            <a:endParaRPr lang="uk-UA" dirty="0" smtClean="0"/>
          </a:p>
          <a:p>
            <a:r>
              <a:rPr lang="uk-UA" dirty="0" smtClean="0"/>
              <a:t>Але </a:t>
            </a:r>
            <a:r>
              <a:rPr lang="uk-UA" dirty="0"/>
              <a:t>існує ще велика кількість подій, на які можна реагувати при роботі з графічним інтерфейсом у </a:t>
            </a:r>
            <a:r>
              <a:rPr lang="en-US" dirty="0" err="1"/>
              <a:t>tkinter</a:t>
            </a:r>
            <a:r>
              <a:rPr lang="en-US" dirty="0"/>
              <a:t>. </a:t>
            </a:r>
            <a:endParaRPr lang="ru-RU" dirty="0" smtClean="0"/>
          </a:p>
          <a:p>
            <a:r>
              <a:rPr lang="uk-UA" dirty="0" smtClean="0"/>
              <a:t>Для </a:t>
            </a:r>
            <a:r>
              <a:rPr lang="uk-UA" dirty="0"/>
              <a:t>того, щоб прив’язати функцію обробки до події у деякому </a:t>
            </a:r>
            <a:r>
              <a:rPr lang="uk-UA" dirty="0" err="1"/>
              <a:t>віджеті</a:t>
            </a:r>
            <a:r>
              <a:rPr lang="uk-UA" dirty="0"/>
              <a:t>, використовують метод </a:t>
            </a:r>
            <a:r>
              <a:rPr lang="en-US" dirty="0"/>
              <a:t>bind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наступний виклик </a:t>
            </a:r>
            <a:r>
              <a:rPr lang="en-US" dirty="0"/>
              <a:t>bind </a:t>
            </a:r>
            <a:r>
              <a:rPr lang="uk-UA" dirty="0"/>
              <a:t>прив’язує у </a:t>
            </a:r>
            <a:r>
              <a:rPr lang="uk-UA" dirty="0" err="1"/>
              <a:t>віджеті</a:t>
            </a:r>
            <a:r>
              <a:rPr lang="uk-UA" dirty="0"/>
              <a:t> </a:t>
            </a:r>
            <a:r>
              <a:rPr lang="en-US" dirty="0"/>
              <a:t>top</a:t>
            </a:r>
            <a:r>
              <a:rPr lang="uk-UA" dirty="0"/>
              <a:t> (та його вкладених </a:t>
            </a:r>
            <a:r>
              <a:rPr lang="uk-UA" dirty="0" err="1"/>
              <a:t>віджетах</a:t>
            </a:r>
            <a:r>
              <a:rPr lang="uk-UA" dirty="0"/>
              <a:t>) функцію </a:t>
            </a:r>
            <a:r>
              <a:rPr lang="en-US" dirty="0" err="1"/>
              <a:t>calc</a:t>
            </a:r>
            <a:r>
              <a:rPr lang="en-US" dirty="0"/>
              <a:t> </a:t>
            </a:r>
            <a:r>
              <a:rPr lang="uk-UA" dirty="0"/>
              <a:t>до події натиснення клавіші </a:t>
            </a:r>
            <a:r>
              <a:rPr lang="en-US" dirty="0"/>
              <a:t>Enter </a:t>
            </a:r>
            <a:r>
              <a:rPr lang="uk-UA" dirty="0"/>
              <a:t>на клавіатурі</a:t>
            </a:r>
            <a:r>
              <a:rPr lang="en-US" dirty="0"/>
              <a:t>.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'&lt;Return&gt;'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calc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На </a:t>
            </a:r>
            <a:r>
              <a:rPr lang="uk-UA" dirty="0"/>
              <a:t>відміну від функції обробки команди, функція обробки події, яку прив’язано за допомогою </a:t>
            </a:r>
            <a:r>
              <a:rPr lang="en-US" dirty="0"/>
              <a:t>bind</a:t>
            </a:r>
            <a:r>
              <a:rPr lang="uk-UA" dirty="0"/>
              <a:t>, повинна мати один параметр. </a:t>
            </a:r>
            <a:endParaRPr lang="uk-UA" dirty="0" smtClean="0"/>
          </a:p>
          <a:p>
            <a:r>
              <a:rPr lang="uk-UA" dirty="0" smtClean="0"/>
              <a:t>Коли </a:t>
            </a:r>
            <a:r>
              <a:rPr lang="uk-UA" dirty="0"/>
              <a:t>відповідна подія виникає у </a:t>
            </a:r>
            <a:r>
              <a:rPr lang="uk-UA" dirty="0" err="1"/>
              <a:t>віджеті</a:t>
            </a:r>
            <a:r>
              <a:rPr lang="uk-UA" dirty="0"/>
              <a:t>, ця функція викликається та їй передається в якості параметру об’єкт </a:t>
            </a:r>
            <a:r>
              <a:rPr lang="en-US" dirty="0"/>
              <a:t>event</a:t>
            </a:r>
            <a:r>
              <a:rPr lang="ru-RU" dirty="0"/>
              <a:t>, </a:t>
            </a:r>
            <a:r>
              <a:rPr lang="uk-UA" dirty="0"/>
              <a:t>що містить характеристики події.</a:t>
            </a:r>
            <a:endParaRPr lang="en-US" dirty="0"/>
          </a:p>
          <a:p>
            <a:r>
              <a:rPr lang="uk-UA" dirty="0"/>
              <a:t>Перелік основних подій, які можна обробляти, наведено у таблиці нижче.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80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Прив’язка подій до функцій </a:t>
            </a:r>
            <a:r>
              <a:rPr lang="uk-UA" dirty="0" smtClean="0"/>
              <a:t>обробки.2</a:t>
            </a:r>
            <a:endParaRPr lang="en-US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322380"/>
              </p:ext>
            </p:extLst>
          </p:nvPr>
        </p:nvGraphicFramePr>
        <p:xfrm>
          <a:off x="457200" y="1524000"/>
          <a:ext cx="8229600" cy="3785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2592">
                  <a:extLst>
                    <a:ext uri="{9D8B030D-6E8A-4147-A177-3AD203B41FA5}">
                      <a16:colId xmlns:a16="http://schemas.microsoft.com/office/drawing/2014/main" val="3956368985"/>
                    </a:ext>
                  </a:extLst>
                </a:gridCol>
                <a:gridCol w="5987008">
                  <a:extLst>
                    <a:ext uri="{9D8B030D-6E8A-4147-A177-3AD203B41FA5}">
                      <a16:colId xmlns:a16="http://schemas.microsoft.com/office/drawing/2014/main" val="1143678719"/>
                    </a:ext>
                  </a:extLst>
                </a:gridCol>
              </a:tblGrid>
              <a:tr h="3106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Позначення події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>
                          <a:effectLst/>
                        </a:rPr>
                        <a:t>Опис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358390"/>
                  </a:ext>
                </a:extLst>
              </a:tr>
              <a:tr h="6213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&lt;Button-1&gt;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Натиснення лівої клавіші миші. </a:t>
                      </a:r>
                      <a:r>
                        <a:rPr lang="en-US" sz="1800" dirty="0">
                          <a:effectLst/>
                        </a:rPr>
                        <a:t>B</a:t>
                      </a:r>
                      <a:r>
                        <a:rPr lang="ru-RU" sz="1800" dirty="0" err="1">
                          <a:effectLst/>
                        </a:rPr>
                        <a:t>utton</a:t>
                      </a:r>
                      <a:r>
                        <a:rPr lang="ru-RU" sz="1800" dirty="0">
                          <a:effectLst/>
                        </a:rPr>
                        <a:t> 2 </a:t>
                      </a:r>
                      <a:r>
                        <a:rPr lang="en-US" sz="1800" dirty="0">
                          <a:effectLst/>
                        </a:rPr>
                        <a:t>– </a:t>
                      </a:r>
                      <a:r>
                        <a:rPr lang="uk-UA" sz="1800" dirty="0">
                          <a:effectLst/>
                        </a:rPr>
                        <a:t>середня клавіша (якщо є), а </a:t>
                      </a:r>
                      <a:r>
                        <a:rPr lang="en-US" sz="1800" dirty="0">
                          <a:effectLst/>
                        </a:rPr>
                        <a:t>B</a:t>
                      </a:r>
                      <a:r>
                        <a:rPr lang="ru-RU" sz="1800" dirty="0" err="1">
                          <a:effectLst/>
                        </a:rPr>
                        <a:t>utton</a:t>
                      </a:r>
                      <a:r>
                        <a:rPr lang="ru-RU" sz="1800" dirty="0">
                          <a:effectLst/>
                        </a:rPr>
                        <a:t> 3 </a:t>
                      </a:r>
                      <a:r>
                        <a:rPr lang="en-US" sz="1800" dirty="0">
                          <a:effectLst/>
                        </a:rPr>
                        <a:t>– </a:t>
                      </a:r>
                      <a:r>
                        <a:rPr lang="uk-UA" sz="1800" dirty="0">
                          <a:effectLst/>
                        </a:rPr>
                        <a:t>права клавіша.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963968"/>
                  </a:ext>
                </a:extLst>
              </a:tr>
              <a:tr h="6213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&lt;B1-Motion&gt;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Миша переміщується з натиснутою лівою клавішою. Використовується для перенесення об’єктів.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3232242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&lt;ButtonRelease-1&gt;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Ліва клавіша миші відпущена.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0606568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&lt;Double-Button-1&gt;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Ліва клавіша миші натиснута двічі.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6704751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&lt;Enter&gt;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Курсор миші зайшов у область </a:t>
                      </a:r>
                      <a:r>
                        <a:rPr lang="uk-UA" sz="1800" dirty="0" err="1">
                          <a:effectLst/>
                        </a:rPr>
                        <a:t>віджета</a:t>
                      </a:r>
                      <a:r>
                        <a:rPr lang="uk-UA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6046161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&lt;Leave&gt;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Курсор миші вийшов з області </a:t>
                      </a:r>
                      <a:r>
                        <a:rPr lang="uk-UA" sz="1800" dirty="0" err="1">
                          <a:effectLst/>
                        </a:rPr>
                        <a:t>віджета</a:t>
                      </a:r>
                      <a:r>
                        <a:rPr lang="uk-UA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1561502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&lt;FocusIn&gt;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err="1">
                          <a:effectLst/>
                        </a:rPr>
                        <a:t>Віджет</a:t>
                      </a:r>
                      <a:r>
                        <a:rPr lang="uk-UA" sz="1800" dirty="0">
                          <a:effectLst/>
                        </a:rPr>
                        <a:t> отримав фокус (сприймає натиснення клавіш як події)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0073209"/>
                  </a:ext>
                </a:extLst>
              </a:tr>
              <a:tr h="3106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&lt;FocusOut&gt;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Фокус перейшов від </a:t>
                      </a:r>
                      <a:r>
                        <a:rPr lang="uk-UA" sz="1800" dirty="0" err="1">
                          <a:effectLst/>
                        </a:rPr>
                        <a:t>віджета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0621043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30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Прив’язка подій до функцій </a:t>
            </a:r>
            <a:r>
              <a:rPr lang="uk-UA" dirty="0" smtClean="0"/>
              <a:t>обробки.3</a:t>
            </a:r>
            <a:endParaRPr lang="en-US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338290"/>
              </p:ext>
            </p:extLst>
          </p:nvPr>
        </p:nvGraphicFramePr>
        <p:xfrm>
          <a:off x="461764" y="1524000"/>
          <a:ext cx="8225036" cy="5047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0693">
                  <a:extLst>
                    <a:ext uri="{9D8B030D-6E8A-4147-A177-3AD203B41FA5}">
                      <a16:colId xmlns:a16="http://schemas.microsoft.com/office/drawing/2014/main" val="3956368985"/>
                    </a:ext>
                  </a:extLst>
                </a:gridCol>
                <a:gridCol w="6304343">
                  <a:extLst>
                    <a:ext uri="{9D8B030D-6E8A-4147-A177-3AD203B41FA5}">
                      <a16:colId xmlns:a16="http://schemas.microsoft.com/office/drawing/2014/main" val="1143678719"/>
                    </a:ext>
                  </a:extLst>
                </a:gridCol>
              </a:tblGrid>
              <a:tr h="251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Позначення події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>
                          <a:effectLst/>
                        </a:rPr>
                        <a:t>Опис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358390"/>
                  </a:ext>
                </a:extLst>
              </a:tr>
              <a:tr h="17628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&lt;</a:t>
                      </a:r>
                      <a:r>
                        <a:rPr lang="ru-RU" sz="1600" dirty="0" err="1">
                          <a:effectLst/>
                        </a:rPr>
                        <a:t>Return</a:t>
                      </a:r>
                      <a:r>
                        <a:rPr lang="ru-RU" sz="1600" dirty="0">
                          <a:effectLst/>
                        </a:rPr>
                        <a:t>&gt;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Користувач натиснув клавішу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Enter</a:t>
                      </a:r>
                      <a:r>
                        <a:rPr lang="ru-RU" sz="1600" dirty="0">
                          <a:effectLst/>
                        </a:rPr>
                        <a:t>. </a:t>
                      </a:r>
                      <a:r>
                        <a:rPr lang="uk-UA" sz="1600" dirty="0">
                          <a:effectLst/>
                        </a:rPr>
                        <a:t>Окрім цієї клавіші фіксується також натиснення інших клавіш: </a:t>
                      </a:r>
                      <a:r>
                        <a:rPr lang="ru-RU" sz="1600" dirty="0" err="1">
                          <a:effectLst/>
                        </a:rPr>
                        <a:t>BackSpace</a:t>
                      </a:r>
                      <a:r>
                        <a:rPr lang="uk-UA" sz="1600" dirty="0">
                          <a:effectLst/>
                        </a:rPr>
                        <a:t> (видалення останнього символу)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Tab</a:t>
                      </a:r>
                      <a:r>
                        <a:rPr lang="uk-UA" sz="1600" dirty="0">
                          <a:effectLst/>
                        </a:rPr>
                        <a:t> (табуляція)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Shift_L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uk-UA" sz="1600" dirty="0">
                          <a:effectLst/>
                        </a:rPr>
                        <a:t>клавіша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Shift</a:t>
                      </a:r>
                      <a:r>
                        <a:rPr lang="ru-RU" sz="1600" dirty="0">
                          <a:effectLst/>
                        </a:rPr>
                        <a:t>), </a:t>
                      </a:r>
                      <a:r>
                        <a:rPr lang="ru-RU" sz="1600" dirty="0" err="1">
                          <a:effectLst/>
                        </a:rPr>
                        <a:t>Control_L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uk-UA" sz="1600" dirty="0">
                          <a:effectLst/>
                        </a:rPr>
                        <a:t>клавіша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Control</a:t>
                      </a:r>
                      <a:r>
                        <a:rPr lang="ru-RU" sz="1600" dirty="0">
                          <a:effectLst/>
                        </a:rPr>
                        <a:t>), </a:t>
                      </a:r>
                      <a:r>
                        <a:rPr lang="ru-RU" sz="1600" dirty="0" err="1">
                          <a:effectLst/>
                        </a:rPr>
                        <a:t>Alt_L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uk-UA" sz="1600" dirty="0">
                          <a:effectLst/>
                        </a:rPr>
                        <a:t>клавіша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Alt</a:t>
                      </a:r>
                      <a:r>
                        <a:rPr lang="ru-RU" sz="1600" dirty="0">
                          <a:effectLst/>
                        </a:rPr>
                        <a:t>), </a:t>
                      </a:r>
                      <a:r>
                        <a:rPr lang="ru-RU" sz="1600" dirty="0" err="1">
                          <a:effectLst/>
                        </a:rPr>
                        <a:t>Caps_Lock</a:t>
                      </a:r>
                      <a:r>
                        <a:rPr lang="uk-UA" sz="1600" dirty="0">
                          <a:effectLst/>
                        </a:rPr>
                        <a:t> (верхній регістр)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Escape</a:t>
                      </a:r>
                      <a:r>
                        <a:rPr lang="uk-UA" sz="1600" dirty="0">
                          <a:effectLst/>
                        </a:rPr>
                        <a:t> (клавіша </a:t>
                      </a:r>
                      <a:r>
                        <a:rPr lang="en-US" sz="1600" dirty="0">
                          <a:effectLst/>
                        </a:rPr>
                        <a:t>Esc</a:t>
                      </a:r>
                      <a:r>
                        <a:rPr lang="uk-UA" sz="1600" dirty="0">
                          <a:effectLst/>
                        </a:rPr>
                        <a:t>)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Prior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ru-RU" sz="1600" dirty="0" err="1">
                          <a:effectLst/>
                        </a:rPr>
                        <a:t>Page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Up</a:t>
                      </a:r>
                      <a:r>
                        <a:rPr lang="ru-RU" sz="1600" dirty="0">
                          <a:effectLst/>
                        </a:rPr>
                        <a:t>), </a:t>
                      </a:r>
                      <a:r>
                        <a:rPr lang="ru-RU" sz="1600" dirty="0" err="1">
                          <a:effectLst/>
                        </a:rPr>
                        <a:t>Next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ru-RU" sz="1600" dirty="0" err="1">
                          <a:effectLst/>
                        </a:rPr>
                        <a:t>Page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Down</a:t>
                      </a:r>
                      <a:r>
                        <a:rPr lang="ru-RU" sz="1600" dirty="0">
                          <a:effectLst/>
                        </a:rPr>
                        <a:t>),  </a:t>
                      </a:r>
                      <a:r>
                        <a:rPr lang="ru-RU" sz="1600" dirty="0" err="1">
                          <a:effectLst/>
                        </a:rPr>
                        <a:t>End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Home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Left</a:t>
                      </a:r>
                      <a:r>
                        <a:rPr lang="en-US" sz="1600" dirty="0">
                          <a:effectLst/>
                        </a:rPr>
                        <a:t> (</a:t>
                      </a:r>
                      <a:r>
                        <a:rPr lang="uk-UA" sz="1600" dirty="0">
                          <a:effectLst/>
                        </a:rPr>
                        <a:t>стрілка вліво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Up</a:t>
                      </a:r>
                      <a:r>
                        <a:rPr lang="uk-UA" sz="1600" dirty="0">
                          <a:effectLst/>
                        </a:rPr>
                        <a:t> (стрілка вгору)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Right</a:t>
                      </a:r>
                      <a:r>
                        <a:rPr lang="uk-UA" sz="1600" dirty="0">
                          <a:effectLst/>
                        </a:rPr>
                        <a:t> (стрілка вправо)</a:t>
                      </a:r>
                      <a:r>
                        <a:rPr lang="ru-RU" sz="1600" dirty="0">
                          <a:effectLst/>
                        </a:rPr>
                        <a:t>, </a:t>
                      </a:r>
                      <a:r>
                        <a:rPr lang="ru-RU" sz="1600" dirty="0" err="1">
                          <a:effectLst/>
                        </a:rPr>
                        <a:t>Down</a:t>
                      </a:r>
                      <a:r>
                        <a:rPr lang="uk-UA" sz="1600" dirty="0">
                          <a:effectLst/>
                        </a:rPr>
                        <a:t> (стрілка вниз) та інші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149131"/>
                  </a:ext>
                </a:extLst>
              </a:tr>
              <a:tr h="7555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&lt;Key&gt;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Користувач натиснув будь-яку клавішу. Код відповідного символу передається у функцію обробки як атрибут </a:t>
                      </a:r>
                      <a:r>
                        <a:rPr lang="en-US" sz="1600" dirty="0">
                          <a:effectLst/>
                        </a:rPr>
                        <a:t>char </a:t>
                      </a:r>
                      <a:r>
                        <a:rPr lang="uk-UA" sz="1600" dirty="0">
                          <a:effectLst/>
                        </a:rPr>
                        <a:t>об’єкту </a:t>
                      </a:r>
                      <a:r>
                        <a:rPr lang="en-US" sz="1600" dirty="0">
                          <a:effectLst/>
                        </a:rPr>
                        <a:t>event. </a:t>
                      </a:r>
                      <a:r>
                        <a:rPr lang="uk-UA" sz="1600" dirty="0">
                          <a:effectLst/>
                        </a:rPr>
                        <a:t>Для клавіш керування передається порожній рядок.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1500724"/>
                  </a:ext>
                </a:extLst>
              </a:tr>
              <a:tr h="503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a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</a:rPr>
                        <a:t>Користувач натиснув клавішу</a:t>
                      </a:r>
                      <a:r>
                        <a:rPr lang="ru-RU" sz="1600" dirty="0">
                          <a:effectLst/>
                        </a:rPr>
                        <a:t> “a”. </a:t>
                      </a:r>
                      <a:r>
                        <a:rPr lang="uk-UA" sz="1600" dirty="0">
                          <a:effectLst/>
                        </a:rPr>
                        <a:t>Аналогічні події існують і для інших клавіш, що друкуються.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5873386"/>
                  </a:ext>
                </a:extLst>
              </a:tr>
              <a:tr h="7555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&lt;Configure&gt;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err="1">
                          <a:effectLst/>
                        </a:rPr>
                        <a:t>Віджет</a:t>
                      </a:r>
                      <a:r>
                        <a:rPr lang="uk-UA" sz="1600" dirty="0">
                          <a:effectLst/>
                        </a:rPr>
                        <a:t> змінив розміри або місцезнаходження. Нові розміри передаються у функцію обробки як атрибути </a:t>
                      </a:r>
                      <a:r>
                        <a:rPr lang="en-US" sz="1600" dirty="0">
                          <a:effectLst/>
                        </a:rPr>
                        <a:t>width, height </a:t>
                      </a:r>
                      <a:r>
                        <a:rPr lang="uk-UA" sz="1600" dirty="0">
                          <a:effectLst/>
                        </a:rPr>
                        <a:t>об’єкту </a:t>
                      </a:r>
                      <a:r>
                        <a:rPr lang="en-US" sz="1600" dirty="0">
                          <a:effectLst/>
                        </a:rPr>
                        <a:t>event.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66225"/>
                  </a:ext>
                </a:extLst>
              </a:tr>
              <a:tr h="2518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&lt;Destroy&gt;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 err="1">
                          <a:effectLst/>
                        </a:rPr>
                        <a:t>Віджет</a:t>
                      </a:r>
                      <a:r>
                        <a:rPr lang="uk-UA" sz="1600" dirty="0">
                          <a:effectLst/>
                        </a:rPr>
                        <a:t> знищується та його вікно закривається.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5106318"/>
                  </a:ext>
                </a:extLst>
              </a:tr>
            </a:tbl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1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Прив’язка подій до функцій </a:t>
            </a:r>
            <a:r>
              <a:rPr lang="uk-UA" dirty="0" smtClean="0"/>
              <a:t>обробки.4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33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Атрибути об’єкту </a:t>
            </a:r>
            <a:r>
              <a:rPr lang="en-US" dirty="0"/>
              <a:t>event </a:t>
            </a:r>
            <a:r>
              <a:rPr lang="uk-UA" dirty="0"/>
              <a:t>також наведені у таблиці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992275"/>
              </p:ext>
            </p:extLst>
          </p:nvPr>
        </p:nvGraphicFramePr>
        <p:xfrm>
          <a:off x="457200" y="2348880"/>
          <a:ext cx="8229600" cy="3154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1759">
                  <a:extLst>
                    <a:ext uri="{9D8B030D-6E8A-4147-A177-3AD203B41FA5}">
                      <a16:colId xmlns:a16="http://schemas.microsoft.com/office/drawing/2014/main" val="257639252"/>
                    </a:ext>
                  </a:extLst>
                </a:gridCol>
                <a:gridCol w="6307841">
                  <a:extLst>
                    <a:ext uri="{9D8B030D-6E8A-4147-A177-3AD203B41FA5}">
                      <a16:colId xmlns:a16="http://schemas.microsoft.com/office/drawing/2014/main" val="1889256565"/>
                    </a:ext>
                  </a:extLst>
                </a:gridCol>
              </a:tblGrid>
              <a:tr h="2920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Атрибут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Опис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6751001"/>
                  </a:ext>
                </a:extLst>
              </a:tr>
              <a:tr h="2920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widget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Віджет, що згенерував подію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4144200"/>
                  </a:ext>
                </a:extLst>
              </a:tr>
              <a:tr h="2920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x, y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Поточна позиція курсора миші у пікселях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937532"/>
                  </a:ext>
                </a:extLst>
              </a:tr>
              <a:tr h="6040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x_root, y_root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Поточна позиція курсора миші у пікселях відносно лівого верхнього кута екрану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965361"/>
                  </a:ext>
                </a:extLst>
              </a:tr>
              <a:tr h="6040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</a:rPr>
                        <a:t>Символ, що натиснуто на клавіатурі (для подій, пов’язаних з клавіатурою)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833372"/>
                  </a:ext>
                </a:extLst>
              </a:tr>
              <a:tr h="2920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width, height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</a:rPr>
                        <a:t>Новий розмір </a:t>
                      </a:r>
                      <a:r>
                        <a:rPr lang="uk-UA" sz="2000" dirty="0" err="1">
                          <a:effectLst/>
                        </a:rPr>
                        <a:t>віджета</a:t>
                      </a:r>
                      <a:r>
                        <a:rPr lang="uk-UA" sz="2000" dirty="0">
                          <a:effectLst/>
                        </a:rPr>
                        <a:t> у пікселях</a:t>
                      </a:r>
                      <a:r>
                        <a:rPr lang="ru-RU" sz="2000" dirty="0">
                          <a:effectLst/>
                        </a:rPr>
                        <a:t> (</a:t>
                      </a:r>
                      <a:r>
                        <a:rPr lang="uk-UA" sz="2000" dirty="0">
                          <a:effectLst/>
                        </a:rPr>
                        <a:t>для події </a:t>
                      </a:r>
                      <a:r>
                        <a:rPr lang="ru-RU" sz="2000" dirty="0" err="1">
                          <a:effectLst/>
                        </a:rPr>
                        <a:t>Configure</a:t>
                      </a:r>
                      <a:r>
                        <a:rPr lang="ru-RU" sz="2000" dirty="0">
                          <a:effectLst/>
                        </a:rPr>
                        <a:t>).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7244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8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Приклад: введення початкових даних та обчислення результату функції (Версія 4)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Зробити графічний інтерфейс для введення значення параметру </a:t>
            </a:r>
            <a:r>
              <a:rPr lang="en-US" dirty="0"/>
              <a:t>n</a:t>
            </a:r>
            <a:r>
              <a:rPr lang="uk-UA" dirty="0"/>
              <a:t> та обчислення </a:t>
            </a:r>
            <a:r>
              <a:rPr lang="en-US" dirty="0"/>
              <a:t>n-</a:t>
            </a:r>
            <a:r>
              <a:rPr lang="uk-UA" dirty="0"/>
              <a:t>го числа </a:t>
            </a:r>
            <a:r>
              <a:rPr lang="uk-UA" dirty="0" err="1"/>
              <a:t>Фібоначчі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У версії 4 кнопки розміщуються з відступом у 5 пікселів. </a:t>
            </a:r>
            <a:endParaRPr lang="uk-UA" dirty="0" smtClean="0"/>
          </a:p>
          <a:p>
            <a:r>
              <a:rPr lang="uk-UA" dirty="0" smtClean="0"/>
              <a:t>Також </a:t>
            </a:r>
            <a:r>
              <a:rPr lang="uk-UA" dirty="0"/>
              <a:t>зв’язано натиснення клавіш та дії з вікном: натиснення клавіші </a:t>
            </a:r>
            <a:r>
              <a:rPr lang="en-US" dirty="0"/>
              <a:t>Enter </a:t>
            </a:r>
            <a:r>
              <a:rPr lang="uk-UA" dirty="0"/>
              <a:t>рівносильно натисненню кнопки «Обчислити», а натиснення клавіші </a:t>
            </a:r>
            <a:r>
              <a:rPr lang="en-US" dirty="0"/>
              <a:t>Esc – </a:t>
            </a:r>
            <a:r>
              <a:rPr lang="uk-UA" dirty="0"/>
              <a:t>натисненню кнопки «Закрити».</a:t>
            </a:r>
            <a:endParaRPr lang="en-US" dirty="0"/>
          </a:p>
          <a:p>
            <a:r>
              <a:rPr lang="uk-UA" dirty="0"/>
              <a:t>Окрім цього, поле введення номера числа </a:t>
            </a:r>
            <a:r>
              <a:rPr lang="uk-UA" dirty="0" err="1"/>
              <a:t>Фібоначчі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uk-UA" dirty="0"/>
              <a:t> відразу отримує фокус за допомогою методу </a:t>
            </a:r>
            <a:r>
              <a:rPr lang="en-US" dirty="0"/>
              <a:t>focus().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ein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0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Приклад: введення початкових даних та обчислення результату функції (Версія 4</a:t>
            </a:r>
            <a:r>
              <a:rPr lang="uk-UA" sz="3200" dirty="0" smtClean="0"/>
              <a:t>).2</a:t>
            </a:r>
            <a:endParaRPr lang="en-US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35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6"/>
            <a:ext cx="445049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77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Графічний інтерфейс та об’єктно-орієнтоване програмування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При побудові графічних інтерфейсів з використанням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uk-UA" dirty="0"/>
              <a:t>часто використовують об’єктно-орієнтований підхід. </a:t>
            </a:r>
            <a:endParaRPr lang="uk-UA" dirty="0" smtClean="0"/>
          </a:p>
          <a:p>
            <a:r>
              <a:rPr lang="uk-UA" dirty="0" smtClean="0"/>
              <a:t>Сам </a:t>
            </a:r>
            <a:r>
              <a:rPr lang="en-US" dirty="0" err="1"/>
              <a:t>tkinter</a:t>
            </a:r>
            <a:r>
              <a:rPr lang="uk-UA" dirty="0"/>
              <a:t> надає об’єктно-орієнтований інтерфейс, усі </a:t>
            </a:r>
            <a:r>
              <a:rPr lang="uk-UA" dirty="0" err="1"/>
              <a:t>віджети</a:t>
            </a:r>
            <a:r>
              <a:rPr lang="uk-UA" dirty="0"/>
              <a:t> є класами. </a:t>
            </a:r>
            <a:endParaRPr lang="uk-UA" dirty="0" smtClean="0"/>
          </a:p>
          <a:p>
            <a:r>
              <a:rPr lang="uk-UA" dirty="0" smtClean="0"/>
              <a:t>Але </a:t>
            </a:r>
            <a:r>
              <a:rPr lang="uk-UA" dirty="0"/>
              <a:t>використання об’єктно-орієнтованого програмування не обмежується тільки створенням стандартних класів та викликом методів </a:t>
            </a:r>
            <a:r>
              <a:rPr lang="uk-UA" dirty="0" err="1"/>
              <a:t>tkinter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Коли </a:t>
            </a:r>
            <a:r>
              <a:rPr lang="uk-UA" dirty="0"/>
              <a:t>розробляють графічний інтерфейс, часто для кожного окремого вікна створюють власний клас. </a:t>
            </a:r>
            <a:endParaRPr lang="uk-UA" dirty="0" smtClean="0"/>
          </a:p>
          <a:p>
            <a:r>
              <a:rPr lang="uk-UA" dirty="0" smtClean="0"/>
              <a:t>Такий </a:t>
            </a:r>
            <a:r>
              <a:rPr lang="uk-UA" dirty="0"/>
              <a:t>підхід обумовлено декількома факторами. </a:t>
            </a:r>
            <a:endParaRPr lang="uk-UA" dirty="0" smtClean="0"/>
          </a:p>
          <a:p>
            <a:pPr lvl="1"/>
            <a:r>
              <a:rPr lang="uk-UA" dirty="0" smtClean="0"/>
              <a:t>По-перше</a:t>
            </a:r>
            <a:r>
              <a:rPr lang="uk-UA" dirty="0"/>
              <a:t>, кожне вікно є окремою сутністю, що має свої властивості та поведінку, тобто повністю відповідає означенню об’єкту. </a:t>
            </a:r>
            <a:endParaRPr lang="uk-UA" dirty="0" smtClean="0"/>
          </a:p>
          <a:p>
            <a:pPr lvl="1"/>
            <a:r>
              <a:rPr lang="uk-UA" dirty="0" smtClean="0"/>
              <a:t>По-друге</a:t>
            </a:r>
            <a:r>
              <a:rPr lang="uk-UA" dirty="0"/>
              <a:t>, створення класу для вікна полегшує обмін інформацією між окремими </a:t>
            </a:r>
            <a:r>
              <a:rPr lang="uk-UA" dirty="0" err="1"/>
              <a:t>віджетами</a:t>
            </a:r>
            <a:r>
              <a:rPr lang="uk-UA" dirty="0"/>
              <a:t> та між вікном та зовнішнім світом. Зокрема, через поля та методи класу. </a:t>
            </a:r>
            <a:endParaRPr lang="uk-UA" dirty="0" smtClean="0"/>
          </a:p>
          <a:p>
            <a:pPr lvl="1"/>
            <a:r>
              <a:rPr lang="uk-UA" dirty="0" smtClean="0"/>
              <a:t>По-третє</a:t>
            </a:r>
            <a:r>
              <a:rPr lang="uk-UA" dirty="0"/>
              <a:t>, гарно спроектований клас може бути повторно використаний у інших програмах без його зміни. </a:t>
            </a:r>
            <a:endParaRPr lang="uk-UA" dirty="0" smtClean="0"/>
          </a:p>
          <a:p>
            <a:r>
              <a:rPr lang="uk-UA" dirty="0" smtClean="0"/>
              <a:t>Тому </a:t>
            </a:r>
            <a:r>
              <a:rPr lang="uk-UA" dirty="0"/>
              <a:t>надалі ми будемо описувати клас для кожного окремого вікна.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14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Графічний інтерфейс та об’єктно-орієнтоване </a:t>
            </a:r>
            <a:r>
              <a:rPr lang="uk-UA" dirty="0" smtClean="0"/>
              <a:t>програмування.2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Зв’язок власних класів графічного інтерфейсу та </a:t>
            </a:r>
            <a:r>
              <a:rPr lang="uk-UA" dirty="0" err="1"/>
              <a:t>віджетів</a:t>
            </a:r>
            <a:r>
              <a:rPr lang="uk-UA" dirty="0"/>
              <a:t>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uk-UA" dirty="0"/>
              <a:t>може бути оформлений двома способами: шляхом включення об’єктів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uk-UA" dirty="0"/>
              <a:t>в якості полів власних класів або шляхом наслідування власних класів від </a:t>
            </a:r>
            <a:r>
              <a:rPr lang="uk-UA" dirty="0" err="1"/>
              <a:t>віджетів</a:t>
            </a:r>
            <a:r>
              <a:rPr lang="uk-UA" dirty="0"/>
              <a:t> </a:t>
            </a:r>
            <a:r>
              <a:rPr lang="en-US" dirty="0" err="1"/>
              <a:t>tkinter</a:t>
            </a:r>
            <a:r>
              <a:rPr lang="en-US" dirty="0"/>
              <a:t>. </a:t>
            </a:r>
            <a:endParaRPr lang="ru-RU" dirty="0" smtClean="0"/>
          </a:p>
          <a:p>
            <a:r>
              <a:rPr lang="uk-UA" dirty="0" smtClean="0"/>
              <a:t>Кожний </a:t>
            </a:r>
            <a:r>
              <a:rPr lang="uk-UA" dirty="0"/>
              <a:t>спосіб має плюси та мінуси. </a:t>
            </a:r>
            <a:endParaRPr lang="uk-UA" dirty="0" smtClean="0"/>
          </a:p>
          <a:p>
            <a:r>
              <a:rPr lang="uk-UA" dirty="0" smtClean="0"/>
              <a:t>Включення </a:t>
            </a:r>
            <a:r>
              <a:rPr lang="uk-UA" dirty="0"/>
              <a:t>об’єктів в якості полів простіше та дозволяє включати одразу декілька </a:t>
            </a:r>
            <a:r>
              <a:rPr lang="uk-UA" dirty="0" err="1"/>
              <a:t>віджетів</a:t>
            </a:r>
            <a:r>
              <a:rPr lang="uk-UA" dirty="0"/>
              <a:t> у один клас. </a:t>
            </a:r>
            <a:endParaRPr lang="uk-UA" dirty="0" smtClean="0"/>
          </a:p>
          <a:p>
            <a:r>
              <a:rPr lang="uk-UA" dirty="0" smtClean="0"/>
              <a:t>З </a:t>
            </a:r>
            <a:r>
              <a:rPr lang="uk-UA" dirty="0"/>
              <a:t>іншого боку, наслідування дозволяє будувати власні </a:t>
            </a:r>
            <a:r>
              <a:rPr lang="uk-UA" dirty="0" err="1"/>
              <a:t>віджети</a:t>
            </a:r>
            <a:r>
              <a:rPr lang="uk-UA" dirty="0"/>
              <a:t> з особливими характеристиками як нащадки </a:t>
            </a:r>
            <a:r>
              <a:rPr lang="uk-UA" dirty="0" err="1"/>
              <a:t>віджетів</a:t>
            </a:r>
            <a:r>
              <a:rPr lang="uk-UA" dirty="0"/>
              <a:t> </a:t>
            </a:r>
            <a:r>
              <a:rPr lang="en-US" dirty="0" err="1"/>
              <a:t>tkinter</a:t>
            </a:r>
            <a:r>
              <a:rPr lang="uk-UA" dirty="0"/>
              <a:t>, хоче цей спосіб є складнішим через необхідність дотримуватись правил виклику методів батьківського класу та обережності при </a:t>
            </a:r>
            <a:r>
              <a:rPr lang="uk-UA" dirty="0" err="1"/>
              <a:t>перевизначенні</a:t>
            </a:r>
            <a:r>
              <a:rPr lang="uk-UA" dirty="0"/>
              <a:t> стандартних методів.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52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Графічний інтерфейс та об’єктно-орієнтоване </a:t>
            </a:r>
            <a:r>
              <a:rPr lang="uk-UA" dirty="0" smtClean="0"/>
              <a:t>програмування.3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Якщо для вікна графічного інтерфейсу описано клас, </a:t>
            </a:r>
            <a:r>
              <a:rPr lang="uk-UA" dirty="0" err="1"/>
              <a:t>віджети</a:t>
            </a:r>
            <a:r>
              <a:rPr lang="uk-UA" dirty="0"/>
              <a:t> повинні створюватись у конструкторі цього класу. </a:t>
            </a:r>
            <a:endParaRPr lang="uk-UA" dirty="0" smtClean="0"/>
          </a:p>
          <a:p>
            <a:r>
              <a:rPr lang="uk-UA" dirty="0" smtClean="0"/>
              <a:t>Окрім </a:t>
            </a:r>
            <a:r>
              <a:rPr lang="uk-UA" dirty="0"/>
              <a:t>конструктора типовий клас містить методи для обробки подій та методи для обміну інформацією між вікном та зовнішнім світом. </a:t>
            </a:r>
            <a:endParaRPr lang="uk-UA" dirty="0" smtClean="0"/>
          </a:p>
          <a:p>
            <a:r>
              <a:rPr lang="uk-UA" dirty="0" smtClean="0"/>
              <a:t>Слід </a:t>
            </a:r>
            <a:r>
              <a:rPr lang="uk-UA" dirty="0"/>
              <a:t>також розділяти у конструкторі програмний код, пов’язаний зі створенням </a:t>
            </a:r>
            <a:r>
              <a:rPr lang="uk-UA" dirty="0" err="1"/>
              <a:t>віджетів</a:t>
            </a:r>
            <a:r>
              <a:rPr lang="uk-UA" dirty="0"/>
              <a:t> та інший програмний код, щоб не перевантажувати конструктор. </a:t>
            </a:r>
            <a:endParaRPr lang="uk-UA" dirty="0" smtClean="0"/>
          </a:p>
          <a:p>
            <a:r>
              <a:rPr lang="uk-UA" dirty="0" smtClean="0"/>
              <a:t>Це </a:t>
            </a:r>
            <a:r>
              <a:rPr lang="uk-UA" dirty="0"/>
              <a:t>досягається описом окремих внутрішніх методів для створення (та можливо й для розміщення) </a:t>
            </a:r>
            <a:r>
              <a:rPr lang="uk-UA" dirty="0" err="1"/>
              <a:t>віджетів</a:t>
            </a:r>
            <a:r>
              <a:rPr lang="uk-UA" dirty="0"/>
              <a:t>, які називають, наприклад, </a:t>
            </a:r>
            <a:r>
              <a:rPr lang="en-US" dirty="0"/>
              <a:t>_</a:t>
            </a:r>
            <a:r>
              <a:rPr lang="en-US" dirty="0" err="1"/>
              <a:t>make_widgets</a:t>
            </a:r>
            <a:r>
              <a:rPr lang="en-US" dirty="0"/>
              <a:t>.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6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Менеджер розміщення </a:t>
            </a:r>
            <a:r>
              <a:rPr lang="en-US" dirty="0"/>
              <a:t>grid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Менеджер розміщення </a:t>
            </a:r>
            <a:r>
              <a:rPr lang="en-US" dirty="0"/>
              <a:t>grid </a:t>
            </a:r>
            <a:r>
              <a:rPr lang="uk-UA" dirty="0"/>
              <a:t>представляє вікно як таблицю.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клітинках цієї таблиці менеджер розміщує графічні елементи. </a:t>
            </a:r>
            <a:endParaRPr lang="uk-UA" dirty="0" smtClean="0"/>
          </a:p>
          <a:p>
            <a:r>
              <a:rPr lang="uk-UA" dirty="0" smtClean="0"/>
              <a:t>Загальна </a:t>
            </a:r>
            <a:r>
              <a:rPr lang="uk-UA" dirty="0"/>
              <a:t>кількість рядків та стовпчиків таблиці визначається після завершення розміщення усіх елементів.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розміщення елемента у цьому менеджері використовують метод </a:t>
            </a:r>
            <a:r>
              <a:rPr lang="en-US" dirty="0"/>
              <a:t>grid: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bcancel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Ключовий </a:t>
            </a:r>
            <a:r>
              <a:rPr lang="uk-UA" dirty="0"/>
              <a:t>параметр </a:t>
            </a:r>
            <a:r>
              <a:rPr lang="en-US" dirty="0"/>
              <a:t>row </a:t>
            </a:r>
            <a:r>
              <a:rPr lang="uk-UA" dirty="0"/>
              <a:t>задає рядок (починаючи з 0), а ключовий параметр </a:t>
            </a:r>
            <a:r>
              <a:rPr lang="en-US" dirty="0"/>
              <a:t>column, - </a:t>
            </a:r>
            <a:r>
              <a:rPr lang="uk-UA" dirty="0"/>
              <a:t>стовпчик (починаючи з 0).</a:t>
            </a:r>
            <a:endParaRPr lang="en-US" dirty="0"/>
          </a:p>
          <a:p>
            <a:r>
              <a:rPr lang="uk-UA" dirty="0"/>
              <a:t>Для вирівнювання елементу у клітинці таблиці використовують ключовий параметр </a:t>
            </a:r>
            <a:r>
              <a:rPr lang="en-US" dirty="0"/>
              <a:t>sticky (</a:t>
            </a:r>
            <a:r>
              <a:rPr lang="uk-UA" dirty="0"/>
              <a:t>липнути</a:t>
            </a:r>
            <a:r>
              <a:rPr lang="en-US" dirty="0"/>
              <a:t>)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Значеннями </a:t>
            </a:r>
            <a:r>
              <a:rPr lang="uk-UA" dirty="0"/>
              <a:t>цього параметру є кортежі, що включають від 1 до 4 полів. </a:t>
            </a:r>
            <a:endParaRPr lang="uk-UA" dirty="0" smtClean="0"/>
          </a:p>
          <a:p>
            <a:r>
              <a:rPr lang="uk-UA" dirty="0" smtClean="0"/>
              <a:t>Поля </a:t>
            </a:r>
            <a:r>
              <a:rPr lang="uk-UA" dirty="0"/>
              <a:t>вказують сторони світу, до яких треба наближувати елемент:</a:t>
            </a:r>
            <a:endParaRPr lang="en-US" dirty="0"/>
          </a:p>
          <a:p>
            <a:pPr lvl="1"/>
            <a:r>
              <a:rPr lang="en-US" dirty="0"/>
              <a:t>N – </a:t>
            </a:r>
            <a:r>
              <a:rPr lang="en-US" dirty="0" err="1"/>
              <a:t>norh</a:t>
            </a:r>
            <a:r>
              <a:rPr lang="en-US" dirty="0"/>
              <a:t> – </a:t>
            </a:r>
            <a:r>
              <a:rPr lang="uk-UA" dirty="0"/>
              <a:t>північ – верхня сторона</a:t>
            </a:r>
            <a:endParaRPr lang="en-US" dirty="0"/>
          </a:p>
          <a:p>
            <a:pPr lvl="1"/>
            <a:r>
              <a:rPr lang="en-US" dirty="0"/>
              <a:t>S – south</a:t>
            </a:r>
            <a:r>
              <a:rPr lang="uk-UA" dirty="0"/>
              <a:t> – південь – нижня сторона</a:t>
            </a:r>
            <a:endParaRPr lang="en-US" dirty="0"/>
          </a:p>
          <a:p>
            <a:pPr lvl="1"/>
            <a:r>
              <a:rPr lang="en-US" dirty="0"/>
              <a:t>W – west</a:t>
            </a:r>
            <a:r>
              <a:rPr lang="uk-UA" dirty="0"/>
              <a:t> – захід – ліва сторона</a:t>
            </a:r>
            <a:endParaRPr lang="en-US" dirty="0"/>
          </a:p>
          <a:p>
            <a:pPr lvl="1"/>
            <a:r>
              <a:rPr lang="en-US" dirty="0"/>
              <a:t>E – east</a:t>
            </a:r>
            <a:r>
              <a:rPr lang="uk-UA" dirty="0"/>
              <a:t> – схід – права сторона</a:t>
            </a:r>
            <a:endParaRPr lang="en-US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2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Програмування, що керується подіями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Написання програм, що використовують графічний інтерфейс, відрізняється від написання програм з командним інтерфейсом. </a:t>
            </a:r>
            <a:endParaRPr lang="uk-UA" dirty="0" smtClean="0"/>
          </a:p>
          <a:p>
            <a:r>
              <a:rPr lang="uk-UA" dirty="0" smtClean="0"/>
              <a:t>Усі </a:t>
            </a:r>
            <a:r>
              <a:rPr lang="uk-UA" dirty="0"/>
              <a:t>попередні розглянуті нами програми мали командний інтерфейс та були побудовані наступним чином: введення даних – обробка – виведення результатів. </a:t>
            </a:r>
            <a:endParaRPr lang="uk-UA" dirty="0" smtClean="0"/>
          </a:p>
          <a:p>
            <a:r>
              <a:rPr lang="uk-UA" dirty="0" smtClean="0"/>
              <a:t>Тобто</a:t>
            </a:r>
            <a:r>
              <a:rPr lang="uk-UA" dirty="0"/>
              <a:t>, виконання відбувається послідовно. Такі програми ще називають консольними.</a:t>
            </a:r>
            <a:endParaRPr lang="en-US" dirty="0"/>
          </a:p>
          <a:p>
            <a:r>
              <a:rPr lang="uk-UA" dirty="0"/>
              <a:t>Програми, що мають графічний інтерфейс, побудовані інакше. </a:t>
            </a:r>
            <a:endParaRPr lang="uk-UA" dirty="0" smtClean="0"/>
          </a:p>
          <a:p>
            <a:r>
              <a:rPr lang="uk-UA" dirty="0" smtClean="0"/>
              <a:t>Спочатку </a:t>
            </a:r>
            <a:r>
              <a:rPr lang="uk-UA" dirty="0"/>
              <a:t>в них створюються елементи графічного інтерфейсу, а потім починається умовно нескінченний головний цикл, у якому програма чекає на дії користувача. </a:t>
            </a:r>
            <a:endParaRPr lang="uk-UA" dirty="0" smtClean="0"/>
          </a:p>
          <a:p>
            <a:r>
              <a:rPr lang="uk-UA" dirty="0" smtClean="0"/>
              <a:t>Кожна </a:t>
            </a:r>
            <a:r>
              <a:rPr lang="uk-UA" dirty="0"/>
              <a:t>дія користувача з елементом графічного інтерфейсу (наприклад, натиснення кнопки, введення тексту, вибір пункту меню) ініціює подію. </a:t>
            </a:r>
            <a:endParaRPr lang="uk-UA" dirty="0" smtClean="0"/>
          </a:p>
          <a:p>
            <a:r>
              <a:rPr lang="uk-UA" dirty="0" smtClean="0"/>
              <a:t>Тому </a:t>
            </a:r>
            <a:r>
              <a:rPr lang="uk-UA" dirty="0"/>
              <a:t>таке програмування називають програмуванням, що керується подіями. 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7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Менеджер розміщення </a:t>
            </a:r>
            <a:r>
              <a:rPr lang="en-US" dirty="0" smtClean="0"/>
              <a:t>grid</a:t>
            </a:r>
            <a:r>
              <a:rPr lang="ru-RU" dirty="0" smtClean="0"/>
              <a:t>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/>
              <a:t>Наприклад, </a:t>
            </a:r>
            <a:r>
              <a:rPr lang="en-US" dirty="0"/>
              <a:t>sticky=(N, W)</a:t>
            </a:r>
            <a:r>
              <a:rPr lang="uk-UA" dirty="0"/>
              <a:t> означає, що відповідний елемент треба розмістити у лівому верхньому куті клітинки таблиці. </a:t>
            </a:r>
            <a:endParaRPr lang="uk-UA" dirty="0" smtClean="0"/>
          </a:p>
          <a:p>
            <a:r>
              <a:rPr lang="uk-UA" dirty="0" smtClean="0"/>
              <a:t>Виклик </a:t>
            </a:r>
            <a:r>
              <a:rPr lang="uk-UA" dirty="0"/>
              <a:t>методу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bcancel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sticky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 smtClean="0"/>
              <a:t>розміщує </a:t>
            </a:r>
            <a:r>
              <a:rPr lang="uk-UA" dirty="0" err="1"/>
              <a:t>bcancel</a:t>
            </a:r>
            <a:r>
              <a:rPr lang="uk-UA" dirty="0"/>
              <a:t> у першому рядку та другому стовпчику з вирівнюванням праворуч та відступами по 5 пікселів.</a:t>
            </a:r>
            <a:endParaRPr lang="en-US" dirty="0"/>
          </a:p>
          <a:p>
            <a:r>
              <a:rPr lang="uk-UA" dirty="0"/>
              <a:t>Для зміни параметрів розміщення рядка або стовпчика таблиці використовують методи </a:t>
            </a:r>
            <a:r>
              <a:rPr lang="en-US" dirty="0" err="1"/>
              <a:t>rowconfigure</a:t>
            </a:r>
            <a:r>
              <a:rPr lang="en-US" dirty="0"/>
              <a:t> </a:t>
            </a:r>
            <a:r>
              <a:rPr lang="ru-RU" dirty="0"/>
              <a:t>та </a:t>
            </a:r>
            <a:r>
              <a:rPr lang="en-US" dirty="0" err="1"/>
              <a:t>columnconfigure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Один з ключових параметрів розміщення, який треба міняти для того, щоб </a:t>
            </a:r>
            <a:r>
              <a:rPr lang="uk-UA" dirty="0" err="1"/>
              <a:t>віджети</a:t>
            </a:r>
            <a:r>
              <a:rPr lang="uk-UA" dirty="0"/>
              <a:t> масштабувались разом зі змінами розмірів вікна, є параметр </a:t>
            </a:r>
            <a:r>
              <a:rPr lang="en-US" dirty="0"/>
              <a:t>weight</a:t>
            </a:r>
            <a:r>
              <a:rPr lang="uk-UA" dirty="0"/>
              <a:t> (вага)</a:t>
            </a:r>
            <a:r>
              <a:rPr lang="en-US" dirty="0"/>
              <a:t>. </a:t>
            </a:r>
            <a:endParaRPr lang="ru-RU" dirty="0" smtClean="0"/>
          </a:p>
          <a:p>
            <a:r>
              <a:rPr lang="ru-RU" dirty="0" err="1" smtClean="0"/>
              <a:t>Наприклад</a:t>
            </a:r>
            <a:r>
              <a:rPr lang="ru-RU" dirty="0"/>
              <a:t>, </a:t>
            </a:r>
            <a:r>
              <a:rPr lang="ru-RU" dirty="0" err="1"/>
              <a:t>виклики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fedit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columnconfigure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weight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fedit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columnconfigure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weight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 smtClean="0"/>
              <a:t>призводять </a:t>
            </a:r>
            <a:r>
              <a:rPr lang="uk-UA" dirty="0"/>
              <a:t>до того, що при розширенні вікна другий стовпчик розширюється вдвічі швидше за перший.</a:t>
            </a:r>
            <a:endParaRPr lang="en-US" dirty="0"/>
          </a:p>
          <a:p>
            <a:r>
              <a:rPr lang="uk-UA" dirty="0"/>
              <a:t>В одному вікні не можна одночасно використовувати два різних менеджери розміщення. </a:t>
            </a:r>
            <a:endParaRPr lang="uk-UA" dirty="0" smtClean="0"/>
          </a:p>
          <a:p>
            <a:r>
              <a:rPr lang="uk-UA" dirty="0" smtClean="0"/>
              <a:t>Тобто</a:t>
            </a:r>
            <a:r>
              <a:rPr lang="uk-UA" dirty="0"/>
              <a:t>, треба використовувати або </a:t>
            </a:r>
            <a:r>
              <a:rPr lang="en-US" dirty="0"/>
              <a:t>pack </a:t>
            </a:r>
            <a:r>
              <a:rPr lang="uk-UA" dirty="0"/>
              <a:t>або</a:t>
            </a:r>
            <a:r>
              <a:rPr lang="en-US" dirty="0"/>
              <a:t> grid</a:t>
            </a:r>
            <a:r>
              <a:rPr lang="uk-UA" dirty="0"/>
              <a:t>.</a:t>
            </a:r>
            <a:endParaRPr lang="en-US" dirty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30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Змінні </a:t>
            </a:r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/>
              <a:t>Для обміну інформацією між </a:t>
            </a:r>
            <a:r>
              <a:rPr lang="uk-UA" dirty="0" err="1"/>
              <a:t>віджетами</a:t>
            </a:r>
            <a:r>
              <a:rPr lang="uk-UA" dirty="0"/>
              <a:t> та зовнішнім світом </a:t>
            </a:r>
            <a:r>
              <a:rPr lang="uk-UA" dirty="0" err="1"/>
              <a:t>tkinter</a:t>
            </a:r>
            <a:r>
              <a:rPr lang="uk-UA" dirty="0"/>
              <a:t> використовує спеціальні «змінні». </a:t>
            </a:r>
            <a:endParaRPr lang="uk-UA" dirty="0" smtClean="0"/>
          </a:p>
          <a:p>
            <a:r>
              <a:rPr lang="uk-UA" dirty="0" smtClean="0"/>
              <a:t>Слово </a:t>
            </a:r>
            <a:r>
              <a:rPr lang="uk-UA" dirty="0"/>
              <a:t>змінні тут взято в лапки, оскільки це не звичайні змінні, а об’єкти класів, що описані у </a:t>
            </a:r>
            <a:r>
              <a:rPr lang="uk-UA" dirty="0" err="1"/>
              <a:t>tkinter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Змінні </a:t>
            </a:r>
            <a:r>
              <a:rPr lang="uk-UA" dirty="0"/>
              <a:t>можуть мати різні типи. Відповідні класи називаються </a:t>
            </a:r>
            <a:r>
              <a:rPr lang="uk-UA" dirty="0" err="1"/>
              <a:t>StringVar</a:t>
            </a:r>
            <a:r>
              <a:rPr lang="uk-UA" dirty="0"/>
              <a:t> (рядок), </a:t>
            </a:r>
            <a:r>
              <a:rPr lang="uk-UA" dirty="0" err="1"/>
              <a:t>IntVar</a:t>
            </a:r>
            <a:r>
              <a:rPr lang="uk-UA" dirty="0"/>
              <a:t> (цілий), </a:t>
            </a:r>
            <a:r>
              <a:rPr lang="uk-UA" dirty="0" err="1"/>
              <a:t>DoubleVar</a:t>
            </a:r>
            <a:r>
              <a:rPr lang="uk-UA" dirty="0"/>
              <a:t> (дійсний) та </a:t>
            </a:r>
            <a:r>
              <a:rPr lang="uk-UA" dirty="0" err="1"/>
              <a:t>BooleanVar</a:t>
            </a:r>
            <a:r>
              <a:rPr lang="uk-UA" dirty="0"/>
              <a:t> (</a:t>
            </a:r>
            <a:r>
              <a:rPr lang="uk-UA" dirty="0" err="1"/>
              <a:t>бульовий</a:t>
            </a:r>
            <a:r>
              <a:rPr lang="uk-UA" dirty="0"/>
              <a:t>).</a:t>
            </a:r>
            <a:endParaRPr lang="en-US" dirty="0"/>
          </a:p>
          <a:p>
            <a:r>
              <a:rPr lang="uk-UA" dirty="0"/>
              <a:t>Після створення змінної (виклику конструктора), наприклад, s = </a:t>
            </a:r>
            <a:r>
              <a:rPr lang="uk-UA" dirty="0" err="1"/>
              <a:t>StringVar</a:t>
            </a:r>
            <a:r>
              <a:rPr lang="uk-UA" dirty="0"/>
              <a:t>(), цю змінну можна зв’язати з деяким </a:t>
            </a:r>
            <a:r>
              <a:rPr lang="uk-UA" dirty="0" err="1"/>
              <a:t>віджетом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Зв’язана </a:t>
            </a:r>
            <a:r>
              <a:rPr lang="uk-UA" dirty="0"/>
              <a:t>змінна відслідковує усі модифікації, що відбуваються. Отримати значення змінної </a:t>
            </a:r>
            <a:r>
              <a:rPr lang="uk-UA" dirty="0" err="1"/>
              <a:t>tkinter</a:t>
            </a:r>
            <a:r>
              <a:rPr lang="uk-UA" dirty="0"/>
              <a:t> можна за допомогою методу </a:t>
            </a:r>
            <a:r>
              <a:rPr lang="uk-UA" dirty="0" err="1"/>
              <a:t>get</a:t>
            </a:r>
            <a:r>
              <a:rPr lang="uk-UA" dirty="0"/>
              <a:t>(), наприклад: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Якщо </a:t>
            </a:r>
            <a:r>
              <a:rPr lang="uk-UA" dirty="0"/>
              <a:t>ж змінити значення змінної </a:t>
            </a:r>
            <a:r>
              <a:rPr lang="en-US" dirty="0" err="1"/>
              <a:t>tkinter</a:t>
            </a:r>
            <a:r>
              <a:rPr lang="uk-UA" dirty="0"/>
              <a:t> методом </a:t>
            </a:r>
            <a:r>
              <a:rPr lang="en-US" dirty="0"/>
              <a:t>set(), </a:t>
            </a:r>
            <a:r>
              <a:rPr lang="uk-UA" dirty="0"/>
              <a:t>це нове значення відобразиться у зв’язаному </a:t>
            </a:r>
            <a:r>
              <a:rPr lang="uk-UA" dirty="0" err="1"/>
              <a:t>віджеті</a:t>
            </a:r>
            <a:r>
              <a:rPr lang="uk-UA" dirty="0"/>
              <a:t>. </a:t>
            </a:r>
            <a:r>
              <a:rPr lang="uk-UA" dirty="0" smtClean="0"/>
              <a:t>Виклик</a:t>
            </a:r>
            <a:r>
              <a:rPr lang="uk-UA" dirty="0"/>
              <a:t>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Зв’язування </a:t>
            </a:r>
            <a:r>
              <a:rPr lang="uk-UA" dirty="0"/>
              <a:t>відбувається під час створення </a:t>
            </a:r>
            <a:r>
              <a:rPr lang="uk-UA" dirty="0" err="1"/>
              <a:t>віджета</a:t>
            </a:r>
            <a:r>
              <a:rPr lang="uk-UA" dirty="0"/>
              <a:t>. Для поля введення таке зв’язування задається ключовим параметром </a:t>
            </a:r>
            <a:r>
              <a:rPr lang="en-US" dirty="0" err="1"/>
              <a:t>textvariable</a:t>
            </a:r>
            <a:r>
              <a:rPr lang="en-US" dirty="0"/>
              <a:t>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entry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Entry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textvariable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uk-UA" sz="2000" dirty="0"/>
          </a:p>
          <a:p>
            <a:endParaRPr lang="en-US" sz="2000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12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Модифікація параметрів та запуск програми </a:t>
            </a:r>
            <a:r>
              <a:rPr lang="uk-UA" dirty="0" err="1"/>
              <a:t>backup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42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У темі «Використання операційної системи» ми розглядали програму для збереження файлів з заданих каталогів (</a:t>
            </a:r>
            <a:r>
              <a:rPr lang="uk-UA" dirty="0" err="1"/>
              <a:t>backup</a:t>
            </a:r>
            <a:r>
              <a:rPr lang="uk-UA" dirty="0"/>
              <a:t>). </a:t>
            </a:r>
            <a:endParaRPr lang="uk-UA" dirty="0" smtClean="0"/>
          </a:p>
          <a:p>
            <a:r>
              <a:rPr lang="uk-UA" dirty="0" smtClean="0"/>
              <a:t>Зараз </a:t>
            </a:r>
            <a:r>
              <a:rPr lang="uk-UA" dirty="0"/>
              <a:t>необхідно створити графічний інтерфейс для редагування параметрів збереження та запуску програми збереження файлів.</a:t>
            </a:r>
            <a:endParaRPr lang="en-US" dirty="0"/>
          </a:p>
          <a:p>
            <a:r>
              <a:rPr lang="uk-UA" dirty="0"/>
              <a:t>Параметри </a:t>
            </a:r>
            <a:r>
              <a:rPr lang="uk-UA" dirty="0" err="1"/>
              <a:t>backup</a:t>
            </a:r>
            <a:r>
              <a:rPr lang="uk-UA" dirty="0"/>
              <a:t> зберігаються у конфігураційному файлі. </a:t>
            </a:r>
            <a:endParaRPr lang="uk-UA" dirty="0" smtClean="0"/>
          </a:p>
          <a:p>
            <a:r>
              <a:rPr lang="uk-UA" dirty="0" smtClean="0"/>
              <a:t>За </a:t>
            </a:r>
            <a:r>
              <a:rPr lang="uk-UA" dirty="0"/>
              <a:t>читання цих параметрів та представлення їх у вигляді словника відповідає клас </a:t>
            </a:r>
            <a:r>
              <a:rPr lang="en-US" dirty="0" err="1"/>
              <a:t>ConfigDict</a:t>
            </a:r>
            <a:r>
              <a:rPr lang="en-US" dirty="0"/>
              <a:t>, </a:t>
            </a:r>
            <a:r>
              <a:rPr lang="uk-UA" dirty="0"/>
              <a:t>описаний у темі «Регулярні вирази». </a:t>
            </a:r>
            <a:endParaRPr lang="en-US" dirty="0"/>
          </a:p>
          <a:p>
            <a:r>
              <a:rPr lang="uk-UA" dirty="0"/>
              <a:t>Для розв’язання нашої задачі опишемо клас </a:t>
            </a:r>
            <a:r>
              <a:rPr lang="en-US" dirty="0" err="1"/>
              <a:t>DictEditor</a:t>
            </a:r>
            <a:r>
              <a:rPr lang="en-US" dirty="0"/>
              <a:t> </a:t>
            </a:r>
            <a:r>
              <a:rPr lang="uk-UA" dirty="0"/>
              <a:t>для редагування словника та клас </a:t>
            </a:r>
            <a:r>
              <a:rPr lang="uk-UA" dirty="0" err="1"/>
              <a:t>ConfigDictSet</a:t>
            </a:r>
            <a:r>
              <a:rPr lang="uk-UA" dirty="0"/>
              <a:t>, який дозволяє змінювати та зберігати параметри конфігурації.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0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en-US" dirty="0" err="1"/>
              <a:t>DictEditor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43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Клас </a:t>
            </a:r>
            <a:r>
              <a:rPr lang="en-US" dirty="0" err="1"/>
              <a:t>DictEditor</a:t>
            </a:r>
            <a:r>
              <a:rPr lang="en-US" dirty="0"/>
              <a:t> </a:t>
            </a:r>
            <a:r>
              <a:rPr lang="uk-UA" dirty="0"/>
              <a:t>створює графічний інтерфейс для редагування даних довільного словника.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кожного елемента словника створюється пара </a:t>
            </a:r>
            <a:r>
              <a:rPr lang="uk-UA" dirty="0" err="1"/>
              <a:t>віджетів</a:t>
            </a:r>
            <a:r>
              <a:rPr lang="uk-UA" dirty="0"/>
              <a:t>: надпис, у який записується ключ елемента, та поле введення, у яке записується значення елемента. </a:t>
            </a:r>
            <a:endParaRPr lang="uk-UA" dirty="0" smtClean="0"/>
          </a:p>
          <a:p>
            <a:r>
              <a:rPr lang="uk-UA" dirty="0" smtClean="0"/>
              <a:t>Це </a:t>
            </a:r>
            <a:r>
              <a:rPr lang="uk-UA" dirty="0"/>
              <a:t>значення може бути змінено користувачем.</a:t>
            </a:r>
            <a:endParaRPr lang="en-US" dirty="0"/>
          </a:p>
          <a:p>
            <a:r>
              <a:rPr lang="en-US" dirty="0" err="1"/>
              <a:t>DictEditor</a:t>
            </a:r>
            <a:r>
              <a:rPr lang="uk-UA" dirty="0"/>
              <a:t> використовує менеджер </a:t>
            </a:r>
            <a:r>
              <a:rPr lang="en-US" dirty="0"/>
              <a:t>grid </a:t>
            </a:r>
            <a:r>
              <a:rPr lang="uk-UA" dirty="0"/>
              <a:t>для розміщення елементів.</a:t>
            </a:r>
            <a:endParaRPr lang="en-US" dirty="0"/>
          </a:p>
          <a:p>
            <a:r>
              <a:rPr lang="uk-UA" dirty="0"/>
              <a:t>Клас має такі поля:</a:t>
            </a:r>
            <a:endParaRPr lang="en-US" dirty="0"/>
          </a:p>
          <a:p>
            <a:pPr lvl="1"/>
            <a:r>
              <a:rPr lang="uk-UA" dirty="0" err="1"/>
              <a:t>self.master</a:t>
            </a:r>
            <a:r>
              <a:rPr lang="uk-UA" dirty="0"/>
              <a:t> - вікно, у якому розміщується вікно редагування.</a:t>
            </a:r>
            <a:endParaRPr lang="en-US" dirty="0"/>
          </a:p>
          <a:p>
            <a:pPr lvl="1"/>
            <a:r>
              <a:rPr lang="uk-UA" dirty="0" err="1"/>
              <a:t>self.dct</a:t>
            </a:r>
            <a:r>
              <a:rPr lang="uk-UA" dirty="0"/>
              <a:t> - словник, що редагується</a:t>
            </a:r>
            <a:endParaRPr lang="en-US" dirty="0"/>
          </a:p>
          <a:p>
            <a:pPr lvl="1"/>
            <a:r>
              <a:rPr lang="uk-UA" dirty="0" err="1"/>
              <a:t>self.has_buttons</a:t>
            </a:r>
            <a:r>
              <a:rPr lang="uk-UA" dirty="0"/>
              <a:t> - чи є власні кнопки у вікна редагування</a:t>
            </a:r>
            <a:endParaRPr lang="en-US" dirty="0"/>
          </a:p>
          <a:p>
            <a:pPr lvl="1"/>
            <a:r>
              <a:rPr lang="uk-UA" dirty="0" err="1"/>
              <a:t>self.vars</a:t>
            </a:r>
            <a:r>
              <a:rPr lang="uk-UA" dirty="0"/>
              <a:t> - словник з текстовими змінними</a:t>
            </a:r>
            <a:r>
              <a:rPr lang="en-US" dirty="0"/>
              <a:t> </a:t>
            </a:r>
            <a:r>
              <a:rPr lang="en-US" dirty="0" err="1"/>
              <a:t>tkinter</a:t>
            </a:r>
            <a:r>
              <a:rPr lang="uk-UA" dirty="0"/>
              <a:t> для зв'язування з полями введення</a:t>
            </a:r>
            <a:endParaRPr lang="en-US" dirty="0"/>
          </a:p>
          <a:p>
            <a:pPr lvl="1"/>
            <a:r>
              <a:rPr lang="uk-UA" dirty="0" err="1"/>
              <a:t>self.labels</a:t>
            </a:r>
            <a:r>
              <a:rPr lang="uk-UA" dirty="0"/>
              <a:t> - словник з надписами</a:t>
            </a:r>
            <a:endParaRPr lang="en-US" dirty="0"/>
          </a:p>
          <a:p>
            <a:pPr lvl="1"/>
            <a:r>
              <a:rPr lang="uk-UA" dirty="0" err="1"/>
              <a:t>self.entries</a:t>
            </a:r>
            <a:r>
              <a:rPr lang="uk-UA" dirty="0"/>
              <a:t> - словник з полями введення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5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en-US" dirty="0" err="1" smtClean="0"/>
              <a:t>DictEditor</a:t>
            </a:r>
            <a:r>
              <a:rPr lang="ru-RU" dirty="0" smtClean="0"/>
              <a:t>.2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44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Якщо </a:t>
            </a:r>
            <a:r>
              <a:rPr lang="uk-UA" dirty="0"/>
              <a:t>у вікна редагування є власні кнопки, то додаються кнопки «</a:t>
            </a:r>
            <a:r>
              <a:rPr lang="en-US" dirty="0"/>
              <a:t>Ok</a:t>
            </a:r>
            <a:r>
              <a:rPr lang="uk-UA" dirty="0"/>
              <a:t>» </a:t>
            </a:r>
            <a:r>
              <a:rPr lang="ru-RU" dirty="0"/>
              <a:t>та «</a:t>
            </a:r>
            <a:r>
              <a:rPr lang="uk-UA" dirty="0"/>
              <a:t>Відмінити</a:t>
            </a:r>
            <a:r>
              <a:rPr lang="ru-RU" dirty="0"/>
              <a:t>»</a:t>
            </a:r>
            <a:r>
              <a:rPr lang="uk-UA" dirty="0"/>
              <a:t>, які завершують редагування відповідно із збереженням та відміною результатів редагування. </a:t>
            </a:r>
            <a:endParaRPr lang="uk-UA" dirty="0" smtClean="0"/>
          </a:p>
          <a:p>
            <a:r>
              <a:rPr lang="uk-UA" dirty="0" smtClean="0"/>
              <a:t>Результати </a:t>
            </a:r>
            <a:r>
              <a:rPr lang="uk-UA" dirty="0"/>
              <a:t>зберігаються у словнику </a:t>
            </a:r>
            <a:r>
              <a:rPr lang="en-US" dirty="0" err="1"/>
              <a:t>self.vars</a:t>
            </a:r>
            <a:r>
              <a:rPr lang="en-US" dirty="0"/>
              <a:t>.</a:t>
            </a:r>
          </a:p>
          <a:p>
            <a:r>
              <a:rPr lang="uk-UA" dirty="0"/>
              <a:t>Клас має конструктор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__, </a:t>
            </a:r>
            <a:r>
              <a:rPr lang="uk-UA" dirty="0"/>
              <a:t>який викликає внутрішній метод _</a:t>
            </a:r>
            <a:r>
              <a:rPr lang="uk-UA" dirty="0" err="1"/>
              <a:t>make_widgets</a:t>
            </a:r>
            <a:r>
              <a:rPr lang="uk-UA" dirty="0"/>
              <a:t> для створення </a:t>
            </a:r>
            <a:r>
              <a:rPr lang="uk-UA" dirty="0" err="1"/>
              <a:t>віджетів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Метод </a:t>
            </a:r>
            <a:r>
              <a:rPr lang="uk-UA" dirty="0"/>
              <a:t>_</a:t>
            </a:r>
            <a:r>
              <a:rPr lang="uk-UA" dirty="0" err="1"/>
              <a:t>make_widgets</a:t>
            </a:r>
            <a:r>
              <a:rPr lang="uk-UA" dirty="0"/>
              <a:t>, у свою чергу, викликає внутрішні методи _</a:t>
            </a:r>
            <a:r>
              <a:rPr lang="uk-UA" dirty="0" err="1"/>
              <a:t>make_entries</a:t>
            </a:r>
            <a:r>
              <a:rPr lang="uk-UA" dirty="0"/>
              <a:t> для створення надписів та полів введення а також _</a:t>
            </a:r>
            <a:r>
              <a:rPr lang="uk-UA" dirty="0" err="1"/>
              <a:t>layout_entries</a:t>
            </a:r>
            <a:r>
              <a:rPr lang="uk-UA" dirty="0"/>
              <a:t> для розміщення створених надписів та полів введення.</a:t>
            </a:r>
            <a:endParaRPr lang="en-US" dirty="0"/>
          </a:p>
          <a:p>
            <a:r>
              <a:rPr lang="uk-UA" dirty="0"/>
              <a:t>Методи </a:t>
            </a:r>
            <a:r>
              <a:rPr lang="uk-UA" dirty="0" err="1"/>
              <a:t>ok_handler</a:t>
            </a:r>
            <a:r>
              <a:rPr lang="uk-UA" dirty="0"/>
              <a:t> та </a:t>
            </a:r>
            <a:r>
              <a:rPr lang="uk-UA" dirty="0" err="1"/>
              <a:t>cancel_handler</a:t>
            </a:r>
            <a:r>
              <a:rPr lang="uk-UA" dirty="0"/>
              <a:t> обробляють натиснення кнопок «</a:t>
            </a:r>
            <a:r>
              <a:rPr lang="en-US" dirty="0"/>
              <a:t>Ok</a:t>
            </a:r>
            <a:r>
              <a:rPr lang="uk-UA" dirty="0"/>
              <a:t>» та «Відмінити» відповідно.</a:t>
            </a:r>
            <a:endParaRPr lang="en-US" dirty="0"/>
          </a:p>
          <a:p>
            <a:r>
              <a:rPr lang="uk-UA" dirty="0"/>
              <a:t>Метод </a:t>
            </a:r>
            <a:r>
              <a:rPr lang="en-US" dirty="0"/>
              <a:t>get </a:t>
            </a:r>
            <a:r>
              <a:rPr lang="uk-UA" dirty="0"/>
              <a:t>повертає відредагований словник.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метод, як правило, викликається після завершення редагування.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ConfigDictSet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ConfigDictSet</a:t>
            </a:r>
            <a:r>
              <a:rPr lang="uk-UA" dirty="0"/>
              <a:t> є нащадком класу </a:t>
            </a:r>
            <a:r>
              <a:rPr lang="uk-UA" dirty="0" err="1"/>
              <a:t>ConfigDict</a:t>
            </a:r>
            <a:r>
              <a:rPr lang="uk-UA" dirty="0"/>
              <a:t>, описаного у темі «Регулярні вирази».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клас призначено для зміни та збереження параметрів конфігураційного файлу. </a:t>
            </a:r>
            <a:endParaRPr lang="en-US" dirty="0"/>
          </a:p>
          <a:p>
            <a:r>
              <a:rPr lang="uk-UA" dirty="0" err="1"/>
              <a:t>ConfigDictSet</a:t>
            </a:r>
            <a:r>
              <a:rPr lang="uk-UA" dirty="0"/>
              <a:t> містить два нових методи: </a:t>
            </a:r>
            <a:r>
              <a:rPr lang="uk-UA" dirty="0" err="1"/>
              <a:t>setconfig</a:t>
            </a:r>
            <a:r>
              <a:rPr lang="en-US" dirty="0"/>
              <a:t> – </a:t>
            </a:r>
            <a:r>
              <a:rPr lang="uk-UA" dirty="0"/>
              <a:t>встановити нові значення параметрів конфігурації – та </a:t>
            </a:r>
            <a:r>
              <a:rPr lang="en-US" dirty="0" err="1"/>
              <a:t>saveconfig</a:t>
            </a:r>
            <a:r>
              <a:rPr lang="uk-UA" dirty="0"/>
              <a:t> – зберегти конфігураційний файл.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95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Головний модуль модифікації параметрів та запуску програми </a:t>
            </a:r>
            <a:r>
              <a:rPr lang="uk-UA" sz="3200" dirty="0" err="1"/>
              <a:t>backup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Головний модуль читає параметри командного рядка. </a:t>
            </a:r>
            <a:endParaRPr lang="uk-UA" sz="2000" dirty="0" smtClean="0"/>
          </a:p>
          <a:p>
            <a:r>
              <a:rPr lang="uk-UA" sz="2000" dirty="0" smtClean="0"/>
              <a:t>Якщо </a:t>
            </a:r>
            <a:r>
              <a:rPr lang="uk-UA" sz="2000" dirty="0"/>
              <a:t>не вказано конфігураційний файл, то вважається, що його ім’я </a:t>
            </a:r>
            <a:r>
              <a:rPr lang="en-US" sz="2000" dirty="0"/>
              <a:t>‘config.txt’. </a:t>
            </a:r>
            <a:endParaRPr lang="ru-RU" sz="2000" dirty="0" smtClean="0"/>
          </a:p>
          <a:p>
            <a:r>
              <a:rPr lang="uk-UA" sz="2000" dirty="0" smtClean="0"/>
              <a:t>Далі </a:t>
            </a:r>
            <a:r>
              <a:rPr lang="uk-UA" sz="2000" dirty="0"/>
              <a:t>завантажує параметри з конфігураційного файлу та запускає редактор словника.</a:t>
            </a:r>
            <a:endParaRPr lang="en-US" sz="2000" dirty="0"/>
          </a:p>
          <a:p>
            <a:r>
              <a:rPr lang="uk-UA" sz="2000" dirty="0"/>
              <a:t>Після завершення редагування зберігає змінені параметри у конфігураційному файлі та запускає </a:t>
            </a:r>
            <a:r>
              <a:rPr lang="en-US" sz="2000" dirty="0"/>
              <a:t>backup.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46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4077072"/>
            <a:ext cx="7419415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37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Список (</a:t>
            </a:r>
            <a:r>
              <a:rPr lang="en-US" dirty="0" err="1"/>
              <a:t>Listbox</a:t>
            </a:r>
            <a:r>
              <a:rPr lang="uk-UA" dirty="0"/>
              <a:t>) та лінійка прокрутки</a:t>
            </a:r>
            <a:r>
              <a:rPr lang="en-US" dirty="0"/>
              <a:t> (Scrollbar)</a:t>
            </a:r>
            <a:endParaRPr lang="en-US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47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err="1"/>
              <a:t>Віджет</a:t>
            </a:r>
            <a:r>
              <a:rPr lang="uk-UA" dirty="0"/>
              <a:t> список відображає список рядків, з яких можна вибрати один або декілька рядків.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створення </a:t>
            </a:r>
            <a:r>
              <a:rPr lang="uk-UA" dirty="0" err="1"/>
              <a:t>віджета</a:t>
            </a:r>
            <a:r>
              <a:rPr lang="uk-UA" dirty="0"/>
              <a:t> список треба викликати конструктор класу </a:t>
            </a:r>
            <a:r>
              <a:rPr lang="en-US" dirty="0" err="1"/>
              <a:t>Listbox</a:t>
            </a:r>
            <a:r>
              <a:rPr lang="en-US" dirty="0"/>
              <a:t>, </a:t>
            </a:r>
            <a:r>
              <a:rPr lang="uk-UA" dirty="0"/>
              <a:t>наприклад</a:t>
            </a:r>
            <a:r>
              <a:rPr lang="ru-RU" dirty="0"/>
              <a:t>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Необов’язкові </a:t>
            </a:r>
            <a:r>
              <a:rPr lang="uk-UA" dirty="0"/>
              <a:t>ключові параметри </a:t>
            </a:r>
            <a:r>
              <a:rPr lang="en-US" dirty="0"/>
              <a:t>width </a:t>
            </a:r>
            <a:r>
              <a:rPr lang="uk-UA" dirty="0"/>
              <a:t>та </a:t>
            </a:r>
            <a:r>
              <a:rPr lang="en-US" dirty="0"/>
              <a:t>height </a:t>
            </a:r>
            <a:r>
              <a:rPr lang="uk-UA" dirty="0"/>
              <a:t>задають ширину та висоту списку у символах та рядках.</a:t>
            </a:r>
            <a:endParaRPr lang="en-US" dirty="0"/>
          </a:p>
          <a:p>
            <a:r>
              <a:rPr lang="uk-UA" dirty="0"/>
              <a:t>Для вставки рядка у </a:t>
            </a:r>
            <a:r>
              <a:rPr lang="uk-UA" dirty="0" err="1"/>
              <a:t>віджет</a:t>
            </a:r>
            <a:r>
              <a:rPr lang="uk-UA" dirty="0"/>
              <a:t> список використовують метод </a:t>
            </a:r>
            <a:r>
              <a:rPr lang="en-US" dirty="0"/>
              <a:t>insert</a:t>
            </a:r>
            <a:r>
              <a:rPr lang="uk-UA" dirty="0"/>
              <a:t>, наприклад</a:t>
            </a:r>
            <a:r>
              <a:rPr lang="en-US" dirty="0"/>
              <a:t>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lbs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item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Перший </a:t>
            </a:r>
            <a:r>
              <a:rPr lang="uk-UA" dirty="0"/>
              <a:t>параметр – це індекс у списку, перед яким треба вставити новий елемент </a:t>
            </a:r>
            <a:r>
              <a:rPr lang="en-US" dirty="0"/>
              <a:t>item. </a:t>
            </a:r>
            <a:endParaRPr lang="ru-RU" dirty="0" smtClean="0"/>
          </a:p>
          <a:p>
            <a:r>
              <a:rPr lang="uk-UA" dirty="0" smtClean="0"/>
              <a:t>Якщо </a:t>
            </a:r>
            <a:r>
              <a:rPr lang="uk-UA" dirty="0"/>
              <a:t>треба вставити новий елемент у кінець списку, в якості першого параметру слід використовувати </a:t>
            </a:r>
            <a:r>
              <a:rPr lang="en-US" dirty="0"/>
              <a:t>END.</a:t>
            </a:r>
          </a:p>
          <a:p>
            <a:r>
              <a:rPr lang="uk-UA" dirty="0"/>
              <a:t>Для видалення елементів списку </a:t>
            </a:r>
            <a:r>
              <a:rPr lang="uk-UA" dirty="0" err="1"/>
              <a:t>віджет</a:t>
            </a:r>
            <a:r>
              <a:rPr lang="uk-UA" dirty="0"/>
              <a:t> має метод </a:t>
            </a:r>
            <a:r>
              <a:rPr lang="en-US" dirty="0"/>
              <a:t>delete. </a:t>
            </a:r>
            <a:endParaRPr lang="ru-RU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щоб очистити весь список, треба викликати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lbs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1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Список (</a:t>
            </a:r>
            <a:r>
              <a:rPr lang="en-US" dirty="0" err="1"/>
              <a:t>Listbox</a:t>
            </a:r>
            <a:r>
              <a:rPr lang="uk-UA" dirty="0"/>
              <a:t>) та лінійка прокрутки</a:t>
            </a:r>
            <a:r>
              <a:rPr lang="en-US" dirty="0"/>
              <a:t> (Scrollbar</a:t>
            </a:r>
            <a:r>
              <a:rPr lang="en-US" dirty="0" smtClean="0"/>
              <a:t>)</a:t>
            </a:r>
            <a:r>
              <a:rPr lang="ru-RU" dirty="0" smtClean="0"/>
              <a:t>.2</a:t>
            </a:r>
            <a:endParaRPr lang="en-US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48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Щоб отримати елемент списку з заданим індексом</a:t>
            </a:r>
            <a:r>
              <a:rPr lang="en-US" dirty="0"/>
              <a:t> </a:t>
            </a:r>
            <a:r>
              <a:rPr lang="en-US" dirty="0" err="1"/>
              <a:t>idx</a:t>
            </a:r>
            <a:r>
              <a:rPr lang="uk-UA" dirty="0"/>
              <a:t>, використовують метод </a:t>
            </a:r>
            <a:r>
              <a:rPr lang="en-US" dirty="0"/>
              <a:t>get: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lbs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Індекс </a:t>
            </a:r>
            <a:r>
              <a:rPr lang="uk-UA" dirty="0"/>
              <a:t>вибраного елемента можна отримати за допомогою методу </a:t>
            </a:r>
            <a:r>
              <a:rPr lang="en-US" dirty="0" err="1"/>
              <a:t>curselection</a:t>
            </a:r>
            <a:r>
              <a:rPr lang="en-US" dirty="0"/>
              <a:t>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lbs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curselection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Для </a:t>
            </a:r>
            <a:r>
              <a:rPr lang="uk-UA" dirty="0"/>
              <a:t>того, щоб обробити подію вибору елемента </a:t>
            </a:r>
            <a:r>
              <a:rPr lang="uk-UA" dirty="0" err="1"/>
              <a:t>списка</a:t>
            </a:r>
            <a:r>
              <a:rPr lang="uk-UA" dirty="0"/>
              <a:t>, як правило, використовують зв’язування функції обробки з подвійним натисненням лівої клавіші миші: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lbs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'&lt;Double-1&gt;'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sel_handler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uk-UA" dirty="0" err="1"/>
              <a:t>sel_handler</a:t>
            </a:r>
            <a:r>
              <a:rPr lang="uk-UA" dirty="0"/>
              <a:t> – функція обробки події вибору елемента списку.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1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Список (</a:t>
            </a:r>
            <a:r>
              <a:rPr lang="en-US" dirty="0" err="1"/>
              <a:t>Listbox</a:t>
            </a:r>
            <a:r>
              <a:rPr lang="uk-UA" dirty="0"/>
              <a:t>) та лінійка прокрутки</a:t>
            </a:r>
            <a:r>
              <a:rPr lang="en-US" dirty="0"/>
              <a:t> (Scrollbar</a:t>
            </a:r>
            <a:r>
              <a:rPr lang="en-US" dirty="0" smtClean="0"/>
              <a:t>)</a:t>
            </a:r>
            <a:r>
              <a:rPr lang="ru-RU" dirty="0" smtClean="0"/>
              <a:t>.3</a:t>
            </a:r>
            <a:endParaRPr lang="en-US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49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Елементів </a:t>
            </a:r>
            <a:r>
              <a:rPr lang="uk-UA" dirty="0"/>
              <a:t>у списку може бути більше, ніж вміщує вікно списку.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цьому випадку для перегляду всіх елементів потрібна лінійка прокрутки (</a:t>
            </a:r>
            <a:r>
              <a:rPr lang="en-US" dirty="0"/>
              <a:t>Scrollbar</a:t>
            </a:r>
            <a:r>
              <a:rPr lang="uk-UA" dirty="0"/>
              <a:t>)</a:t>
            </a:r>
            <a:r>
              <a:rPr lang="en-US" dirty="0"/>
              <a:t>. </a:t>
            </a:r>
            <a:endParaRPr lang="ru-RU" dirty="0" smtClean="0"/>
          </a:p>
          <a:p>
            <a:r>
              <a:rPr lang="uk-UA" dirty="0" smtClean="0"/>
              <a:t>Створення </a:t>
            </a:r>
            <a:r>
              <a:rPr lang="uk-UA" dirty="0"/>
              <a:t>такої лінійки та її зв’язування зі списком виконується так: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svert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Scrollbar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lbs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yscrollcommand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svert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svert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lbs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yview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en-US" dirty="0" err="1"/>
              <a:t>svert</a:t>
            </a:r>
            <a:r>
              <a:rPr lang="en-US" dirty="0"/>
              <a:t> – </a:t>
            </a:r>
            <a:r>
              <a:rPr lang="uk-UA" dirty="0"/>
              <a:t>лінійка прокрутки, </a:t>
            </a:r>
            <a:r>
              <a:rPr lang="en-US" dirty="0" err="1"/>
              <a:t>lbs</a:t>
            </a:r>
            <a:r>
              <a:rPr lang="en-US" dirty="0"/>
              <a:t> – </a:t>
            </a:r>
            <a:r>
              <a:rPr lang="uk-UA" dirty="0"/>
              <a:t>список, </a:t>
            </a:r>
            <a:r>
              <a:rPr lang="en-US" dirty="0"/>
              <a:t>top – </a:t>
            </a:r>
            <a:r>
              <a:rPr lang="uk-UA" dirty="0"/>
              <a:t>вікно, у якому розміщуються список та лінійка прокрутки.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4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Програмування, що керується </a:t>
            </a:r>
            <a:r>
              <a:rPr lang="uk-UA" dirty="0" smtClean="0"/>
              <a:t>подіями.2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dirty="0" smtClean="0"/>
              <a:t>Передбачити </a:t>
            </a:r>
            <a:r>
              <a:rPr lang="uk-UA" dirty="0"/>
              <a:t>послідовність дій користувача з графічним інтерфейсом найчастіше неможливо, та й непотрібно. </a:t>
            </a:r>
            <a:endParaRPr lang="uk-UA" dirty="0" smtClean="0"/>
          </a:p>
          <a:p>
            <a:r>
              <a:rPr lang="uk-UA" dirty="0" smtClean="0"/>
              <a:t>Тому </a:t>
            </a:r>
            <a:r>
              <a:rPr lang="uk-UA" dirty="0"/>
              <a:t>виконання програм з графічним інтерфейсом суттєво відрізняється від програм з командним інтерфейсом.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обробки подій, що виникають в результаті дій користувача, програміст пише функцію обробки події. </a:t>
            </a:r>
            <a:endParaRPr lang="uk-UA" dirty="0" smtClean="0"/>
          </a:p>
          <a:p>
            <a:r>
              <a:rPr lang="uk-UA" dirty="0" smtClean="0"/>
              <a:t>Таким </a:t>
            </a:r>
            <a:r>
              <a:rPr lang="uk-UA" dirty="0"/>
              <a:t>чином, програма з графічним інтерфейсом містить частину ініціалізації (створення елементів інтерфейсу) та набір функцій обробки подій. </a:t>
            </a:r>
            <a:endParaRPr lang="uk-UA" dirty="0" smtClean="0"/>
          </a:p>
          <a:p>
            <a:r>
              <a:rPr lang="uk-UA" dirty="0" smtClean="0"/>
              <a:t>Головний </a:t>
            </a:r>
            <a:r>
              <a:rPr lang="uk-UA" dirty="0"/>
              <a:t>цикл є умовно нескінченним, тому що він все ж закінчується коли користувач закриває вікно на екрані.</a:t>
            </a:r>
            <a:endParaRPr lang="en-US" dirty="0"/>
          </a:p>
          <a:p>
            <a:r>
              <a:rPr lang="uk-UA" dirty="0"/>
              <a:t>Якщо послідовні програми можна порівняти із забігом, то програми, що керуються подіями, - зі стрибками у ширину. </a:t>
            </a:r>
            <a:endParaRPr lang="uk-UA" dirty="0" smtClean="0"/>
          </a:p>
          <a:p>
            <a:r>
              <a:rPr lang="uk-UA" dirty="0" smtClean="0"/>
              <a:t>Дійсно</a:t>
            </a:r>
            <a:r>
              <a:rPr lang="uk-UA" dirty="0"/>
              <a:t>, коли буде викликана та чи інша функція обробки події, спрогнозувати неможливо. </a:t>
            </a:r>
            <a:endParaRPr lang="uk-UA" dirty="0" smtClean="0"/>
          </a:p>
          <a:p>
            <a:r>
              <a:rPr lang="uk-UA" dirty="0" smtClean="0"/>
              <a:t>Тому </a:t>
            </a:r>
            <a:r>
              <a:rPr lang="uk-UA" dirty="0"/>
              <a:t>всі функції повинні бути незалежними, але, як правило, мають обмінюватись інформацією. </a:t>
            </a:r>
            <a:endParaRPr lang="uk-UA" dirty="0" smtClean="0"/>
          </a:p>
          <a:p>
            <a:r>
              <a:rPr lang="uk-UA" dirty="0" smtClean="0"/>
              <a:t>Важливо </a:t>
            </a:r>
            <a:r>
              <a:rPr lang="uk-UA" dirty="0"/>
              <a:t>також, щоб функція обробки події не перебирала на себе управління надовго, оскільки у цьому випадку, графічний інтерфейс перестає реагувати на дії користувача та немов би «зависає».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12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Стандартні вікна повідомлень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uk-UA" dirty="0"/>
              <a:t>містить декілька стандартних вікон з повідомленнями. </a:t>
            </a:r>
            <a:endParaRPr lang="uk-UA" dirty="0" smtClean="0"/>
          </a:p>
          <a:p>
            <a:r>
              <a:rPr lang="uk-UA" dirty="0" smtClean="0"/>
              <a:t>Таке </a:t>
            </a:r>
            <a:r>
              <a:rPr lang="uk-UA" dirty="0"/>
              <a:t>вікно відкривається нагорі та програма чекає натиснення однієї з доступних у вікні кнопок. </a:t>
            </a:r>
            <a:endParaRPr lang="uk-UA" dirty="0" smtClean="0"/>
          </a:p>
          <a:p>
            <a:r>
              <a:rPr lang="uk-UA" dirty="0" smtClean="0"/>
              <a:t>Які </a:t>
            </a:r>
            <a:r>
              <a:rPr lang="uk-UA" dirty="0"/>
              <a:t>саме кнопки є доступними, залежать від типу вікна. </a:t>
            </a:r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використання стандартних повідомлень треба імпортувати модуль </a:t>
            </a:r>
            <a:r>
              <a:rPr lang="uk-UA" dirty="0" err="1"/>
              <a:t>tkinter.messagebox</a:t>
            </a:r>
            <a:r>
              <a:rPr lang="uk-UA" dirty="0"/>
              <a:t>:</a:t>
            </a:r>
            <a:endParaRPr lang="en-US" dirty="0"/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messagebox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Цей </a:t>
            </a:r>
            <a:r>
              <a:rPr lang="uk-UA" dirty="0"/>
              <a:t>модуль містить функції, що відкривають вікна стандартних повідомлень:</a:t>
            </a:r>
            <a:endParaRPr lang="en-US" dirty="0"/>
          </a:p>
          <a:p>
            <a:pPr lvl="1"/>
            <a:r>
              <a:rPr lang="en-US" dirty="0" err="1"/>
              <a:t>showinfo</a:t>
            </a:r>
            <a:r>
              <a:rPr lang="en-US" dirty="0"/>
              <a:t> </a:t>
            </a:r>
            <a:r>
              <a:rPr lang="uk-UA" dirty="0"/>
              <a:t>– показати інформаційне повідомлення</a:t>
            </a:r>
            <a:endParaRPr lang="en-US" dirty="0"/>
          </a:p>
          <a:p>
            <a:pPr lvl="1"/>
            <a:r>
              <a:rPr lang="en-US" dirty="0" err="1"/>
              <a:t>showwarning</a:t>
            </a:r>
            <a:r>
              <a:rPr lang="en-US" dirty="0"/>
              <a:t> – </a:t>
            </a:r>
            <a:r>
              <a:rPr lang="uk-UA" dirty="0"/>
              <a:t>показати попередження</a:t>
            </a:r>
            <a:endParaRPr lang="en-US" dirty="0"/>
          </a:p>
          <a:p>
            <a:pPr lvl="1"/>
            <a:r>
              <a:rPr lang="en-US" dirty="0" err="1"/>
              <a:t>showerror</a:t>
            </a:r>
            <a:r>
              <a:rPr lang="uk-UA" dirty="0"/>
              <a:t> – показати повідомлення про помилку</a:t>
            </a:r>
            <a:endParaRPr lang="en-US" dirty="0"/>
          </a:p>
          <a:p>
            <a:pPr lvl="1"/>
            <a:r>
              <a:rPr lang="en-US" dirty="0" err="1"/>
              <a:t>askyesno</a:t>
            </a:r>
            <a:r>
              <a:rPr lang="uk-UA" dirty="0"/>
              <a:t> – запитати та отримати відповідь: так чи ні</a:t>
            </a:r>
            <a:endParaRPr lang="en-US" dirty="0"/>
          </a:p>
          <a:p>
            <a:pPr lvl="1"/>
            <a:r>
              <a:rPr lang="en-US" dirty="0" err="1"/>
              <a:t>askokcancel</a:t>
            </a:r>
            <a:r>
              <a:rPr lang="uk-UA" dirty="0"/>
              <a:t> - запитати та отримати відповідь: </a:t>
            </a:r>
            <a:r>
              <a:rPr lang="en-US" dirty="0"/>
              <a:t>ok </a:t>
            </a:r>
            <a:r>
              <a:rPr lang="uk-UA" dirty="0"/>
              <a:t>чи відмінити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55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Стандартні вікна </a:t>
            </a:r>
            <a:r>
              <a:rPr lang="uk-UA" dirty="0" smtClean="0"/>
              <a:t>повідомлень.2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Усі </a:t>
            </a:r>
            <a:r>
              <a:rPr lang="uk-UA" dirty="0"/>
              <a:t>функції вимагають 2 параметри: заголовок вікна та текст повідомлення.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у вікні повідомлення більше однієї доступної кнопки, можна проаналізувати результат функції, щоб визначити, яка саме кнопка була натиснута. </a:t>
            </a:r>
            <a:endParaRPr lang="uk-UA" dirty="0" smtClean="0"/>
          </a:p>
          <a:p>
            <a:r>
              <a:rPr lang="uk-UA" dirty="0" smtClean="0"/>
              <a:t>Так</a:t>
            </a:r>
            <a:r>
              <a:rPr lang="uk-UA" dirty="0"/>
              <a:t>, </a:t>
            </a:r>
            <a:r>
              <a:rPr lang="en-US" dirty="0" err="1"/>
              <a:t>askyesno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dirty="0" err="1"/>
              <a:t>askokcancel</a:t>
            </a:r>
            <a:r>
              <a:rPr lang="uk-UA" dirty="0"/>
              <a:t> повертають </a:t>
            </a:r>
            <a:r>
              <a:rPr lang="uk-UA" dirty="0" err="1"/>
              <a:t>бульовий</a:t>
            </a:r>
            <a:r>
              <a:rPr lang="uk-UA" dirty="0"/>
              <a:t> результат (</a:t>
            </a:r>
            <a:r>
              <a:rPr lang="en-US" dirty="0"/>
              <a:t>True, </a:t>
            </a:r>
            <a:r>
              <a:rPr lang="uk-UA" dirty="0"/>
              <a:t>якщо </a:t>
            </a:r>
            <a:r>
              <a:rPr lang="uk-UA" dirty="0" err="1"/>
              <a:t>натиснуто</a:t>
            </a:r>
            <a:r>
              <a:rPr lang="uk-UA" dirty="0"/>
              <a:t> «Так» або «</a:t>
            </a:r>
            <a:r>
              <a:rPr lang="en-US" dirty="0"/>
              <a:t>Ok</a:t>
            </a:r>
            <a:r>
              <a:rPr lang="uk-UA" dirty="0"/>
              <a:t>»).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92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/>
              <a:t>Діалоги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Стандартні повідомлення є прикладом діалогів. </a:t>
            </a:r>
            <a:endParaRPr lang="uk-UA" dirty="0" smtClean="0"/>
          </a:p>
          <a:p>
            <a:r>
              <a:rPr lang="uk-UA" b="1" dirty="0" smtClean="0"/>
              <a:t>Діалогом</a:t>
            </a:r>
            <a:r>
              <a:rPr lang="uk-UA" dirty="0" smtClean="0"/>
              <a:t> </a:t>
            </a:r>
            <a:r>
              <a:rPr lang="uk-UA" dirty="0"/>
              <a:t>у графічному інтерфейсі називають відмінне від головного незалежне вікно верхнього рівня.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від відкриття до закриття такого вікна інші вікна програми не є доступними, такий діалог називають </a:t>
            </a:r>
            <a:r>
              <a:rPr lang="uk-UA" b="1" dirty="0"/>
              <a:t>модальним</a:t>
            </a:r>
            <a:r>
              <a:rPr lang="uk-UA" dirty="0"/>
              <a:t>, інакше – </a:t>
            </a:r>
            <a:r>
              <a:rPr lang="uk-UA" b="1" dirty="0"/>
              <a:t>немодальним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Щоб створити діалогове вікно, у </a:t>
            </a:r>
            <a:r>
              <a:rPr lang="uk-UA" dirty="0" err="1"/>
              <a:t>tkinter</a:t>
            </a:r>
            <a:r>
              <a:rPr lang="uk-UA" dirty="0"/>
              <a:t> використовують клас </a:t>
            </a:r>
            <a:r>
              <a:rPr lang="en-US" dirty="0" err="1"/>
              <a:t>TopLevel</a:t>
            </a:r>
            <a:r>
              <a:rPr lang="uk-UA" dirty="0"/>
              <a:t>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Toplevel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Закрити </a:t>
            </a:r>
            <a:r>
              <a:rPr lang="uk-UA" dirty="0"/>
              <a:t>вікно діалогу можна методом </a:t>
            </a:r>
            <a:r>
              <a:rPr lang="en-US" dirty="0"/>
              <a:t>destroy: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destroy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dirty="0" smtClean="0"/>
              <a:t>Діалоги.2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Робота </a:t>
            </a:r>
            <a:r>
              <a:rPr lang="uk-UA" dirty="0"/>
              <a:t>з немодальними діалогами більше нічим не відрізняється від роботи з головним вікном. </a:t>
            </a:r>
            <a:endParaRPr lang="uk-UA" dirty="0" smtClean="0"/>
          </a:p>
          <a:p>
            <a:r>
              <a:rPr lang="uk-UA" dirty="0" smtClean="0"/>
              <a:t>Що ж стосується модальних діалогів, то після створення діалогового вікна та його </a:t>
            </a:r>
            <a:r>
              <a:rPr lang="uk-UA" dirty="0" err="1" smtClean="0"/>
              <a:t>віджетів</a:t>
            </a:r>
            <a:r>
              <a:rPr lang="uk-UA" dirty="0" smtClean="0"/>
              <a:t> треба викликати ще декілька методів </a:t>
            </a:r>
            <a:r>
              <a:rPr lang="en-US" dirty="0" err="1" smtClean="0"/>
              <a:t>TopLevel</a:t>
            </a:r>
            <a:r>
              <a:rPr lang="uk-UA" dirty="0" smtClean="0"/>
              <a:t>:</a:t>
            </a:r>
            <a:endParaRPr lang="en-US" dirty="0" smtClean="0"/>
          </a:p>
          <a:p>
            <a:pPr marL="0" indent="0">
              <a:lnSpc>
                <a:spcPct val="115000"/>
              </a:lnSpc>
              <a:buNone/>
            </a:pP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перевести</a:t>
            </a: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фокус</a:t>
            </a: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вікна</a:t>
            </a:r>
            <a:endParaRPr lang="en-US" sz="3200" dirty="0" smtClean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lang="en-US" b="1" dirty="0" err="1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focus_set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перехопити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події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графічного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lang="en-US" b="1" dirty="0" err="1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grab_set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 smtClean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очікувати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знищення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діалогового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вікна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lang="en-US" b="1" dirty="0" err="1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wait_window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43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Приклад: </a:t>
            </a:r>
            <a:r>
              <a:rPr lang="ru-RU" sz="3600" dirty="0" err="1"/>
              <a:t>Модифікація</a:t>
            </a:r>
            <a:r>
              <a:rPr lang="ru-RU" sz="3600" dirty="0"/>
              <a:t> </a:t>
            </a:r>
            <a:r>
              <a:rPr lang="ru-RU" sz="3600" dirty="0" err="1"/>
              <a:t>параметрів</a:t>
            </a:r>
            <a:r>
              <a:rPr lang="ru-RU" sz="3600" dirty="0"/>
              <a:t> та запуск </a:t>
            </a:r>
            <a:r>
              <a:rPr lang="ru-RU" sz="3600" dirty="0" err="1"/>
              <a:t>програми</a:t>
            </a:r>
            <a:r>
              <a:rPr lang="ru-RU" sz="3600" dirty="0"/>
              <a:t> </a:t>
            </a:r>
            <a:r>
              <a:rPr lang="ru-RU" sz="3600" dirty="0" err="1"/>
              <a:t>backup</a:t>
            </a:r>
            <a:r>
              <a:rPr lang="ru-RU" sz="3600" dirty="0"/>
              <a:t> (</a:t>
            </a:r>
            <a:r>
              <a:rPr lang="ru-RU" sz="3600" dirty="0" err="1"/>
              <a:t>використання</a:t>
            </a:r>
            <a:r>
              <a:rPr lang="ru-RU" sz="3600" dirty="0"/>
              <a:t> </a:t>
            </a:r>
            <a:r>
              <a:rPr lang="ru-RU" sz="3600" dirty="0" err="1"/>
              <a:t>списків</a:t>
            </a:r>
            <a:r>
              <a:rPr lang="ru-RU" sz="3600" dirty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У темі «Використання операційної системи» ми розглядали програму для збереження файлів з заданих каталогів (</a:t>
            </a:r>
            <a:r>
              <a:rPr lang="uk-UA" dirty="0" err="1"/>
              <a:t>backup</a:t>
            </a:r>
            <a:r>
              <a:rPr lang="uk-UA" dirty="0"/>
              <a:t>). </a:t>
            </a:r>
            <a:endParaRPr lang="en-US" dirty="0" smtClean="0"/>
          </a:p>
          <a:p>
            <a:r>
              <a:rPr lang="uk-UA" dirty="0" smtClean="0"/>
              <a:t>Раніше </a:t>
            </a:r>
            <a:r>
              <a:rPr lang="uk-UA" dirty="0"/>
              <a:t>у цій темі ми вже розглядали приклад </a:t>
            </a:r>
            <a:r>
              <a:rPr lang="uk-UA" dirty="0" err="1"/>
              <a:t>створеня</a:t>
            </a:r>
            <a:r>
              <a:rPr lang="uk-UA" dirty="0"/>
              <a:t> графічного інтерфейсу за допомогою класу </a:t>
            </a:r>
            <a:r>
              <a:rPr lang="en-US" dirty="0" err="1"/>
              <a:t>DictEditor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uk-UA" dirty="0" smtClean="0"/>
              <a:t>Але </a:t>
            </a:r>
            <a:r>
              <a:rPr lang="uk-UA" dirty="0"/>
              <a:t>параметри </a:t>
            </a:r>
            <a:r>
              <a:rPr lang="en-US" dirty="0"/>
              <a:t>backup </a:t>
            </a:r>
            <a:r>
              <a:rPr lang="uk-UA" dirty="0"/>
              <a:t>мають свою специфіку: два параметри з трьох – це каталоги або рядок конкатенації каталогів. </a:t>
            </a:r>
            <a:endParaRPr lang="en-US" dirty="0" smtClean="0"/>
          </a:p>
          <a:p>
            <a:r>
              <a:rPr lang="uk-UA" dirty="0" smtClean="0"/>
              <a:t>Тому </a:t>
            </a:r>
            <a:r>
              <a:rPr lang="uk-UA" dirty="0"/>
              <a:t>просте редагування потенційно може призводити до </a:t>
            </a:r>
            <a:r>
              <a:rPr lang="uk-UA" dirty="0" smtClean="0"/>
              <a:t>помилок</a:t>
            </a:r>
            <a:r>
              <a:rPr lang="en-US" dirty="0"/>
              <a:t>.</a:t>
            </a:r>
            <a:r>
              <a:rPr lang="uk-UA" dirty="0" smtClean="0"/>
              <a:t> </a:t>
            </a:r>
            <a:endParaRPr lang="en-US" dirty="0" smtClean="0"/>
          </a:p>
          <a:p>
            <a:r>
              <a:rPr lang="uk-UA" dirty="0" smtClean="0"/>
              <a:t>Необхідно </a:t>
            </a:r>
            <a:r>
              <a:rPr lang="uk-UA" dirty="0"/>
              <a:t>створити графічний інтерфейс для редагування параметрів збереження з вибором каталогів з числа доступних каталогів та запуску програми збереження файлів.</a:t>
            </a:r>
            <a:endParaRPr lang="en-US" dirty="0"/>
          </a:p>
          <a:p>
            <a:r>
              <a:rPr lang="uk-UA" dirty="0"/>
              <a:t>Для розв’язання нашої задачі опишемо клас </a:t>
            </a:r>
            <a:r>
              <a:rPr lang="en-US" dirty="0" err="1"/>
              <a:t>DirSelector</a:t>
            </a:r>
            <a:r>
              <a:rPr lang="en-US" dirty="0"/>
              <a:t> -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uk-UA" dirty="0"/>
              <a:t>вибору каталогу. </a:t>
            </a:r>
            <a:endParaRPr lang="en-US" dirty="0" smtClean="0"/>
          </a:p>
          <a:p>
            <a:r>
              <a:rPr lang="uk-UA" dirty="0" smtClean="0"/>
              <a:t>Для </a:t>
            </a:r>
            <a:r>
              <a:rPr lang="uk-UA" dirty="0"/>
              <a:t>побудови інтерфейсу головного вікна опишемо клас </a:t>
            </a:r>
            <a:r>
              <a:rPr lang="en-US" dirty="0" err="1"/>
              <a:t>BackupGUI</a:t>
            </a:r>
            <a:r>
              <a:rPr lang="en-US" dirty="0"/>
              <a:t>. </a:t>
            </a:r>
            <a:endParaRPr lang="en-US" dirty="0" smtClean="0"/>
          </a:p>
          <a:p>
            <a:r>
              <a:rPr lang="uk-UA" dirty="0" smtClean="0"/>
              <a:t>Використаємо </a:t>
            </a:r>
            <a:r>
              <a:rPr lang="uk-UA" dirty="0"/>
              <a:t>також раніше описаний клас </a:t>
            </a:r>
            <a:r>
              <a:rPr lang="uk-UA" dirty="0" err="1"/>
              <a:t>ConfigDictSet</a:t>
            </a:r>
            <a:r>
              <a:rPr lang="uk-UA" dirty="0"/>
              <a:t>, який дозволяє змінювати та зберігати параметри конфігурації.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6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вибору каталогу </a:t>
            </a:r>
            <a:r>
              <a:rPr lang="en-US" dirty="0" err="1"/>
              <a:t>DirSelector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Клас вибору каталогу </a:t>
            </a:r>
            <a:r>
              <a:rPr lang="en-US" dirty="0" err="1"/>
              <a:t>DirSelector</a:t>
            </a:r>
            <a:r>
              <a:rPr lang="en-US" dirty="0"/>
              <a:t> </a:t>
            </a:r>
            <a:r>
              <a:rPr lang="uk-UA" dirty="0"/>
              <a:t>призначено для перегляду списків доступних каталогів та вибору одного з каталогів. </a:t>
            </a:r>
            <a:endParaRPr lang="en-US" dirty="0"/>
          </a:p>
          <a:p>
            <a:r>
              <a:rPr lang="uk-UA" dirty="0"/>
              <a:t>Клас має такі поля:</a:t>
            </a:r>
            <a:endParaRPr lang="en-US" dirty="0"/>
          </a:p>
          <a:p>
            <a:pPr lvl="1"/>
            <a:r>
              <a:rPr lang="uk-UA" dirty="0" err="1"/>
              <a:t>self.top</a:t>
            </a:r>
            <a:r>
              <a:rPr lang="uk-UA" dirty="0"/>
              <a:t> - вікно верхнього рівня у якому розміщено елементи з вибору каталогу</a:t>
            </a:r>
            <a:endParaRPr lang="en-US" dirty="0"/>
          </a:p>
          <a:p>
            <a:pPr lvl="1"/>
            <a:r>
              <a:rPr lang="uk-UA" dirty="0" err="1"/>
              <a:t>self.cwd</a:t>
            </a:r>
            <a:r>
              <a:rPr lang="uk-UA" dirty="0"/>
              <a:t> - поточний каталог. Змінюється під час вибору</a:t>
            </a:r>
            <a:endParaRPr lang="en-US" dirty="0"/>
          </a:p>
          <a:p>
            <a:pPr lvl="1"/>
            <a:r>
              <a:rPr lang="uk-UA" dirty="0" err="1"/>
              <a:t>self.oldcwd</a:t>
            </a:r>
            <a:r>
              <a:rPr lang="uk-UA" dirty="0"/>
              <a:t> - попередній поточний каталог для відновлення значення поточного каталогу після вибору</a:t>
            </a:r>
            <a:endParaRPr lang="en-US" dirty="0"/>
          </a:p>
          <a:p>
            <a:pPr lvl="1"/>
            <a:r>
              <a:rPr lang="uk-UA" dirty="0" err="1"/>
              <a:t>self.result</a:t>
            </a:r>
            <a:r>
              <a:rPr lang="uk-UA" dirty="0"/>
              <a:t> - каталог, що вибрано. Якщо не вибрано жодного, то ''</a:t>
            </a:r>
            <a:endParaRPr lang="en-US" dirty="0"/>
          </a:p>
          <a:p>
            <a:pPr lvl="1"/>
            <a:r>
              <a:rPr lang="uk-UA" dirty="0" err="1"/>
              <a:t>self.dirfl</a:t>
            </a:r>
            <a:r>
              <a:rPr lang="uk-UA" dirty="0"/>
              <a:t> - рамка для імені поточного каталогу</a:t>
            </a:r>
            <a:endParaRPr lang="en-US" dirty="0"/>
          </a:p>
          <a:p>
            <a:pPr lvl="1"/>
            <a:r>
              <a:rPr lang="uk-UA" dirty="0" err="1"/>
              <a:t>self.dirl</a:t>
            </a:r>
            <a:r>
              <a:rPr lang="uk-UA" dirty="0"/>
              <a:t> - надпис - ім'я поточного каталогу</a:t>
            </a:r>
            <a:endParaRPr lang="en-US" dirty="0"/>
          </a:p>
          <a:p>
            <a:pPr lvl="1"/>
            <a:r>
              <a:rPr lang="uk-UA" dirty="0" err="1"/>
              <a:t>self.dirfm</a:t>
            </a:r>
            <a:r>
              <a:rPr lang="uk-UA" dirty="0"/>
              <a:t> - рамка для списку та лінійки прокрутки</a:t>
            </a:r>
            <a:endParaRPr lang="en-US" dirty="0"/>
          </a:p>
          <a:p>
            <a:pPr lvl="1"/>
            <a:r>
              <a:rPr lang="uk-UA" dirty="0" err="1"/>
              <a:t>self.dirsb</a:t>
            </a:r>
            <a:r>
              <a:rPr lang="uk-UA" dirty="0"/>
              <a:t> - лінійка прокрутки</a:t>
            </a:r>
            <a:endParaRPr lang="en-US" dirty="0"/>
          </a:p>
          <a:p>
            <a:pPr lvl="1"/>
            <a:r>
              <a:rPr lang="uk-UA" dirty="0" err="1"/>
              <a:t>self.dirs</a:t>
            </a:r>
            <a:r>
              <a:rPr lang="uk-UA" dirty="0"/>
              <a:t>      - список каталогів</a:t>
            </a:r>
            <a:endParaRPr lang="en-US" dirty="0"/>
          </a:p>
          <a:p>
            <a:pPr lvl="1"/>
            <a:r>
              <a:rPr lang="uk-UA" dirty="0" err="1"/>
              <a:t>self.bfm</a:t>
            </a:r>
            <a:r>
              <a:rPr lang="uk-UA" dirty="0"/>
              <a:t> - рамка для кнопок</a:t>
            </a:r>
            <a:endParaRPr lang="en-US" dirty="0"/>
          </a:p>
          <a:p>
            <a:pPr lvl="1"/>
            <a:r>
              <a:rPr lang="uk-UA" dirty="0" err="1"/>
              <a:t>self.bok</a:t>
            </a:r>
            <a:r>
              <a:rPr lang="uk-UA" dirty="0"/>
              <a:t> - кнопка '</a:t>
            </a:r>
            <a:r>
              <a:rPr lang="uk-UA" dirty="0" err="1"/>
              <a:t>Ok</a:t>
            </a:r>
            <a:r>
              <a:rPr lang="uk-UA" dirty="0"/>
              <a:t>',</a:t>
            </a:r>
            <a:endParaRPr lang="en-US" dirty="0"/>
          </a:p>
          <a:p>
            <a:pPr lvl="1"/>
            <a:r>
              <a:rPr lang="uk-UA" dirty="0" err="1"/>
              <a:t>self.bcancel</a:t>
            </a:r>
            <a:r>
              <a:rPr lang="uk-UA" dirty="0"/>
              <a:t> - кнопка 'Відмінити'</a:t>
            </a:r>
            <a:endParaRPr lang="en-US" dirty="0"/>
          </a:p>
          <a:p>
            <a:r>
              <a:rPr lang="uk-UA" dirty="0"/>
              <a:t>Результати зберігаються у полі </a:t>
            </a:r>
            <a:r>
              <a:rPr lang="uk-UA" dirty="0" err="1"/>
              <a:t>self.result</a:t>
            </a:r>
            <a:r>
              <a:rPr lang="en-US" dirty="0"/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97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вибору каталогу </a:t>
            </a:r>
            <a:r>
              <a:rPr lang="en-US" dirty="0" smtClean="0"/>
              <a:t>DirSelector.2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Клас має конструктор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__, </a:t>
            </a:r>
            <a:r>
              <a:rPr lang="uk-UA" dirty="0"/>
              <a:t>який викликає внутрішній метод _</a:t>
            </a:r>
            <a:r>
              <a:rPr lang="uk-UA" dirty="0" err="1"/>
              <a:t>make_widgets</a:t>
            </a:r>
            <a:r>
              <a:rPr lang="uk-UA" dirty="0"/>
              <a:t> для створення </a:t>
            </a:r>
            <a:r>
              <a:rPr lang="uk-UA" dirty="0" err="1"/>
              <a:t>віджетів</a:t>
            </a:r>
            <a:r>
              <a:rPr lang="uk-UA" dirty="0"/>
              <a:t> та метод </a:t>
            </a:r>
            <a:r>
              <a:rPr lang="en-US" dirty="0" err="1"/>
              <a:t>doLs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Метод </a:t>
            </a:r>
            <a:r>
              <a:rPr lang="en-US" dirty="0" err="1"/>
              <a:t>doLs</a:t>
            </a:r>
            <a:r>
              <a:rPr lang="uk-UA" dirty="0"/>
              <a:t> оновлює та виводить список підкаталогів поточного каталогу. </a:t>
            </a:r>
            <a:endParaRPr lang="en-US" dirty="0" smtClean="0"/>
          </a:p>
          <a:p>
            <a:r>
              <a:rPr lang="uk-UA" dirty="0" smtClean="0"/>
              <a:t>Цей </a:t>
            </a:r>
            <a:r>
              <a:rPr lang="uk-UA" dirty="0"/>
              <a:t>метод також викликає внутрішні методи _</a:t>
            </a:r>
            <a:r>
              <a:rPr lang="uk-UA" dirty="0" err="1"/>
              <a:t>isroot</a:t>
            </a:r>
            <a:r>
              <a:rPr lang="uk-UA" dirty="0"/>
              <a:t> (чи є каталог кореневим на диску) та _</a:t>
            </a:r>
            <a:r>
              <a:rPr lang="uk-UA" dirty="0" err="1"/>
              <a:t>getdriveslist</a:t>
            </a:r>
            <a:r>
              <a:rPr lang="uk-UA" dirty="0"/>
              <a:t> (отримати список дисків або «точок монтування»). </a:t>
            </a:r>
            <a:endParaRPr lang="en-US" dirty="0" smtClean="0"/>
          </a:p>
          <a:p>
            <a:r>
              <a:rPr lang="uk-UA" dirty="0" smtClean="0"/>
              <a:t>Метод </a:t>
            </a:r>
            <a:r>
              <a:rPr lang="uk-UA" dirty="0"/>
              <a:t>_</a:t>
            </a:r>
            <a:r>
              <a:rPr lang="uk-UA" dirty="0" err="1"/>
              <a:t>getdriveslist</a:t>
            </a:r>
            <a:r>
              <a:rPr lang="uk-UA" dirty="0"/>
              <a:t> враховує особливості різних операційних систем.</a:t>
            </a:r>
            <a:endParaRPr lang="en-US" dirty="0"/>
          </a:p>
          <a:p>
            <a:r>
              <a:rPr lang="uk-UA" dirty="0"/>
              <a:t>Метод </a:t>
            </a:r>
            <a:r>
              <a:rPr lang="uk-UA" dirty="0" err="1"/>
              <a:t>setDirAndGo</a:t>
            </a:r>
            <a:r>
              <a:rPr lang="uk-UA" dirty="0"/>
              <a:t> обробляє вибір елемента списку (подвійне натиснення клавіші миші). </a:t>
            </a:r>
            <a:endParaRPr lang="en-US" dirty="0" smtClean="0"/>
          </a:p>
          <a:p>
            <a:r>
              <a:rPr lang="uk-UA" dirty="0" smtClean="0"/>
              <a:t>Під </a:t>
            </a:r>
            <a:r>
              <a:rPr lang="uk-UA" dirty="0"/>
              <a:t>час зображення списку каталогів можливо, що клавішу буде </a:t>
            </a:r>
            <a:r>
              <a:rPr lang="uk-UA" dirty="0" err="1"/>
              <a:t>натиснуто</a:t>
            </a:r>
            <a:r>
              <a:rPr lang="uk-UA" dirty="0"/>
              <a:t>, коли у списку ще немає елементів. </a:t>
            </a:r>
            <a:endParaRPr lang="en-US" dirty="0" smtClean="0"/>
          </a:p>
          <a:p>
            <a:r>
              <a:rPr lang="uk-UA" dirty="0" smtClean="0"/>
              <a:t>У </a:t>
            </a:r>
            <a:r>
              <a:rPr lang="uk-UA" dirty="0"/>
              <a:t>цьому випадку виникне виключення </a:t>
            </a:r>
            <a:r>
              <a:rPr lang="uk-UA" dirty="0" err="1"/>
              <a:t>TclError</a:t>
            </a:r>
            <a:r>
              <a:rPr lang="uk-UA" dirty="0"/>
              <a:t>, яке ми пропускаємо. </a:t>
            </a:r>
            <a:endParaRPr lang="en-US" dirty="0" smtClean="0"/>
          </a:p>
          <a:p>
            <a:r>
              <a:rPr lang="uk-UA" dirty="0" smtClean="0"/>
              <a:t>Про </a:t>
            </a:r>
            <a:r>
              <a:rPr lang="uk-UA" dirty="0"/>
              <a:t>інші можливі помилки, наприклад, відсутність прав на читання каталогу, видається стандартне повідомлення.</a:t>
            </a:r>
            <a:endParaRPr lang="en-US" dirty="0"/>
          </a:p>
          <a:p>
            <a:r>
              <a:rPr lang="uk-UA" dirty="0"/>
              <a:t>Методи </a:t>
            </a:r>
            <a:r>
              <a:rPr lang="uk-UA" dirty="0" err="1"/>
              <a:t>ok_handler</a:t>
            </a:r>
            <a:r>
              <a:rPr lang="uk-UA" dirty="0"/>
              <a:t> та </a:t>
            </a:r>
            <a:r>
              <a:rPr lang="uk-UA" dirty="0" err="1"/>
              <a:t>cancel_handler</a:t>
            </a:r>
            <a:r>
              <a:rPr lang="uk-UA" dirty="0"/>
              <a:t> обробляють натиснення кнопок «</a:t>
            </a:r>
            <a:r>
              <a:rPr lang="en-US" dirty="0"/>
              <a:t>Ok</a:t>
            </a:r>
            <a:r>
              <a:rPr lang="uk-UA" dirty="0"/>
              <a:t>» та «Відмінити» відповідно</a:t>
            </a:r>
            <a:r>
              <a:rPr lang="uk-UA" dirty="0" smtClean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81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вибору каталогу </a:t>
            </a:r>
            <a:r>
              <a:rPr lang="en-US" dirty="0" smtClean="0"/>
              <a:t>DirSelector.3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/>
              <a:t>Метод </a:t>
            </a:r>
            <a:r>
              <a:rPr lang="en-US" sz="2000" dirty="0"/>
              <a:t>get </a:t>
            </a:r>
            <a:r>
              <a:rPr lang="uk-UA" sz="2000" dirty="0"/>
              <a:t>повертає вибраний каталог або порожній рядок. </a:t>
            </a:r>
            <a:endParaRPr lang="en-US" sz="2000" dirty="0" smtClean="0"/>
          </a:p>
          <a:p>
            <a:r>
              <a:rPr lang="uk-UA" sz="2000" dirty="0" smtClean="0"/>
              <a:t>Цей </a:t>
            </a:r>
            <a:r>
              <a:rPr lang="uk-UA" sz="2000" dirty="0"/>
              <a:t>метод, як правило, викликається після завершення вибору.</a:t>
            </a:r>
            <a:endParaRPr lang="en-US" sz="2000" dirty="0"/>
          </a:p>
          <a:p>
            <a:r>
              <a:rPr lang="uk-UA" sz="2000" dirty="0"/>
              <a:t>Модуль, у якому описано клас, містить також функцію </a:t>
            </a:r>
            <a:r>
              <a:rPr lang="en-US" sz="2000" dirty="0"/>
              <a:t>main </a:t>
            </a:r>
            <a:r>
              <a:rPr lang="uk-UA" sz="2000" dirty="0"/>
              <a:t>тестування класу </a:t>
            </a:r>
            <a:r>
              <a:rPr lang="en-US" sz="2000" dirty="0" err="1"/>
              <a:t>DirSelector</a:t>
            </a:r>
            <a:r>
              <a:rPr lang="uk-UA" sz="2000" dirty="0" smtClean="0"/>
              <a:t>.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57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706" y="2780928"/>
            <a:ext cx="3312795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52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 err="1"/>
              <a:t>BackupGUI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Клас </a:t>
            </a:r>
            <a:r>
              <a:rPr lang="en-US" dirty="0" err="1"/>
              <a:t>BackupGUI</a:t>
            </a:r>
            <a:r>
              <a:rPr lang="uk-UA" dirty="0"/>
              <a:t> реалізує інтерфейс головного вікна модифікації параметрів </a:t>
            </a:r>
            <a:r>
              <a:rPr lang="en-US" dirty="0"/>
              <a:t>backup.</a:t>
            </a:r>
            <a:r>
              <a:rPr lang="uk-UA" dirty="0"/>
              <a:t> </a:t>
            </a:r>
            <a:endParaRPr lang="en-US" dirty="0" smtClean="0"/>
          </a:p>
          <a:p>
            <a:r>
              <a:rPr lang="uk-UA" dirty="0" smtClean="0"/>
              <a:t>У </a:t>
            </a:r>
            <a:r>
              <a:rPr lang="uk-UA" dirty="0"/>
              <a:t>цьому вікні є список каталогів, що зберігаються з кнопками додавання та видалення каталогу, надпис з каталогом, у який буде збережено дані разом з кнопкою зміни каталогу, поле введення інтервалу виконання </a:t>
            </a:r>
            <a:r>
              <a:rPr lang="en-US" dirty="0"/>
              <a:t>backup </a:t>
            </a:r>
            <a:r>
              <a:rPr lang="uk-UA" dirty="0"/>
              <a:t>та кнопки «Старт» та «Відмінити».</a:t>
            </a:r>
            <a:endParaRPr lang="en-US" dirty="0"/>
          </a:p>
          <a:p>
            <a:r>
              <a:rPr lang="uk-UA" dirty="0"/>
              <a:t>Клас має поля:</a:t>
            </a:r>
            <a:endParaRPr lang="en-US" dirty="0"/>
          </a:p>
          <a:p>
            <a:pPr lvl="1"/>
            <a:r>
              <a:rPr lang="uk-UA" dirty="0" err="1"/>
              <a:t>self.top</a:t>
            </a:r>
            <a:r>
              <a:rPr lang="uk-UA" dirty="0"/>
              <a:t> - вікно верхнього рівня у якому розміщено елементи інтерфейсу</a:t>
            </a:r>
            <a:endParaRPr lang="en-US" dirty="0"/>
          </a:p>
          <a:p>
            <a:pPr lvl="1"/>
            <a:r>
              <a:rPr lang="uk-UA" dirty="0" err="1"/>
              <a:t>self.cancel</a:t>
            </a:r>
            <a:r>
              <a:rPr lang="uk-UA" dirty="0"/>
              <a:t> - чи було </a:t>
            </a:r>
            <a:r>
              <a:rPr lang="uk-UA" dirty="0" err="1"/>
              <a:t>натиснуто</a:t>
            </a:r>
            <a:r>
              <a:rPr lang="uk-UA" dirty="0"/>
              <a:t> кнопку "Відмінити"</a:t>
            </a:r>
            <a:endParaRPr lang="en-US" dirty="0"/>
          </a:p>
          <a:p>
            <a:pPr lvl="1"/>
            <a:r>
              <a:rPr lang="uk-UA" dirty="0" err="1"/>
              <a:t>self.params</a:t>
            </a:r>
            <a:r>
              <a:rPr lang="uk-UA" dirty="0"/>
              <a:t> - словник параметрів, які передаються та повертаються</a:t>
            </a:r>
            <a:endParaRPr lang="en-US" dirty="0"/>
          </a:p>
          <a:p>
            <a:pPr lvl="1"/>
            <a:r>
              <a:rPr lang="uk-UA" dirty="0" err="1"/>
              <a:t>self.backupdir</a:t>
            </a:r>
            <a:r>
              <a:rPr lang="uk-UA" dirty="0"/>
              <a:t> - каталог для </a:t>
            </a:r>
            <a:r>
              <a:rPr lang="uk-UA" dirty="0" err="1"/>
              <a:t>backup</a:t>
            </a:r>
            <a:endParaRPr lang="en-US" dirty="0"/>
          </a:p>
          <a:p>
            <a:pPr lvl="1"/>
            <a:r>
              <a:rPr lang="uk-UA" dirty="0" err="1"/>
              <a:t>self.directories</a:t>
            </a:r>
            <a:r>
              <a:rPr lang="uk-UA" dirty="0"/>
              <a:t> - каталоги, які треба зберігати</a:t>
            </a:r>
            <a:endParaRPr lang="en-US" dirty="0"/>
          </a:p>
          <a:p>
            <a:pPr lvl="1"/>
            <a:r>
              <a:rPr lang="uk-UA" dirty="0" err="1"/>
              <a:t>self.interval</a:t>
            </a:r>
            <a:r>
              <a:rPr lang="uk-UA" dirty="0"/>
              <a:t> - інтервал збереження</a:t>
            </a:r>
            <a:endParaRPr lang="en-US" dirty="0"/>
          </a:p>
          <a:p>
            <a:pPr lvl="1"/>
            <a:r>
              <a:rPr lang="uk-UA" dirty="0" err="1"/>
              <a:t>self.dirs</a:t>
            </a:r>
            <a:r>
              <a:rPr lang="uk-UA" dirty="0"/>
              <a:t> - список каталогів</a:t>
            </a:r>
            <a:endParaRPr lang="en-US" dirty="0"/>
          </a:p>
          <a:p>
            <a:pPr lvl="1"/>
            <a:r>
              <a:rPr lang="uk-UA" dirty="0" err="1"/>
              <a:t>self.lbdir</a:t>
            </a:r>
            <a:r>
              <a:rPr lang="uk-UA" dirty="0"/>
              <a:t> - надпис за вибраним каталогом, у якому будуть зберігатися файли</a:t>
            </a:r>
            <a:endParaRPr lang="en-US" dirty="0"/>
          </a:p>
          <a:p>
            <a:pPr lvl="1"/>
            <a:r>
              <a:rPr lang="uk-UA" dirty="0" err="1"/>
              <a:t>self.eint</a:t>
            </a:r>
            <a:r>
              <a:rPr lang="uk-UA" dirty="0"/>
              <a:t> - поле введення для інтервалу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0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 smtClean="0"/>
              <a:t>BackupGUI.2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Конструктор __</a:t>
            </a:r>
            <a:r>
              <a:rPr lang="en-US" dirty="0" err="1"/>
              <a:t>init</a:t>
            </a:r>
            <a:r>
              <a:rPr lang="en-US" dirty="0"/>
              <a:t>__ </a:t>
            </a:r>
            <a:r>
              <a:rPr lang="uk-UA" dirty="0"/>
              <a:t>отримує в якості аргументу словник параметрів </a:t>
            </a:r>
            <a:r>
              <a:rPr lang="en-US" dirty="0"/>
              <a:t>backup - </a:t>
            </a:r>
            <a:r>
              <a:rPr lang="en-US" dirty="0" err="1"/>
              <a:t>params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uk-UA" dirty="0" smtClean="0"/>
              <a:t>Конструктор </a:t>
            </a:r>
            <a:r>
              <a:rPr lang="uk-UA" dirty="0"/>
              <a:t>викликає внутрішній метод _</a:t>
            </a:r>
            <a:r>
              <a:rPr lang="en-US" dirty="0" err="1"/>
              <a:t>make_widgets</a:t>
            </a:r>
            <a:r>
              <a:rPr lang="en-US" dirty="0"/>
              <a:t> </a:t>
            </a:r>
            <a:r>
              <a:rPr lang="uk-UA" dirty="0"/>
              <a:t>для створення та розміщення </a:t>
            </a:r>
            <a:r>
              <a:rPr lang="uk-UA" dirty="0" err="1"/>
              <a:t>віджетів</a:t>
            </a:r>
            <a:r>
              <a:rPr lang="uk-UA" dirty="0"/>
              <a:t> а також внутрішній метод _</a:t>
            </a:r>
            <a:r>
              <a:rPr lang="uk-UA" dirty="0" err="1"/>
              <a:t>set_params</a:t>
            </a:r>
            <a:r>
              <a:rPr lang="uk-UA" dirty="0"/>
              <a:t> для розпакування словника параметрів </a:t>
            </a:r>
            <a:r>
              <a:rPr lang="en-US" dirty="0" err="1"/>
              <a:t>params</a:t>
            </a:r>
            <a:r>
              <a:rPr lang="uk-UA" dirty="0"/>
              <a:t> у поля класу.</a:t>
            </a:r>
            <a:endParaRPr lang="en-US" dirty="0"/>
          </a:p>
          <a:p>
            <a:r>
              <a:rPr lang="uk-UA" dirty="0"/>
              <a:t>Методи </a:t>
            </a:r>
            <a:r>
              <a:rPr lang="ru-RU" dirty="0" err="1"/>
              <a:t>add_handler</a:t>
            </a:r>
            <a:r>
              <a:rPr lang="ru-RU" dirty="0"/>
              <a:t> </a:t>
            </a:r>
            <a:r>
              <a:rPr lang="uk-UA" dirty="0"/>
              <a:t>та </a:t>
            </a:r>
            <a:r>
              <a:rPr lang="uk-UA" dirty="0" err="1"/>
              <a:t>change_handler</a:t>
            </a:r>
            <a:r>
              <a:rPr lang="uk-UA" dirty="0"/>
              <a:t> обробляють натиснення кнопок «Додати…» та «Змінити…». </a:t>
            </a:r>
            <a:endParaRPr lang="en-US" dirty="0" smtClean="0"/>
          </a:p>
          <a:p>
            <a:r>
              <a:rPr lang="uk-UA" dirty="0" smtClean="0"/>
              <a:t>Вони </a:t>
            </a:r>
            <a:r>
              <a:rPr lang="uk-UA" dirty="0"/>
              <a:t>викликають внутрішній метод _</a:t>
            </a:r>
            <a:r>
              <a:rPr lang="uk-UA" dirty="0" err="1"/>
              <a:t>select_directory</a:t>
            </a:r>
            <a:r>
              <a:rPr lang="uk-UA" dirty="0"/>
              <a:t>, що відкриває діалог вибору каталогу.</a:t>
            </a:r>
            <a:endParaRPr lang="en-US" dirty="0"/>
          </a:p>
          <a:p>
            <a:r>
              <a:rPr lang="uk-UA" dirty="0"/>
              <a:t>Метод </a:t>
            </a:r>
            <a:r>
              <a:rPr lang="uk-UA" dirty="0" err="1"/>
              <a:t>del_handler</a:t>
            </a:r>
            <a:r>
              <a:rPr lang="uk-UA" dirty="0"/>
              <a:t> обробляє натиснення кнопки «Видалити», а методи </a:t>
            </a:r>
            <a:r>
              <a:rPr lang="uk-UA" dirty="0" err="1"/>
              <a:t>start_handler</a:t>
            </a:r>
            <a:r>
              <a:rPr lang="uk-UA" dirty="0"/>
              <a:t> та </a:t>
            </a:r>
            <a:r>
              <a:rPr lang="uk-UA" dirty="0" err="1"/>
              <a:t>cancel_handler</a:t>
            </a:r>
            <a:r>
              <a:rPr lang="uk-UA" dirty="0"/>
              <a:t> обробляють натиснення кнопок «Старт» та «Відмінити».</a:t>
            </a:r>
            <a:endParaRPr lang="en-US" dirty="0"/>
          </a:p>
          <a:p>
            <a:r>
              <a:rPr lang="uk-UA" dirty="0"/>
              <a:t>Метод </a:t>
            </a:r>
            <a:r>
              <a:rPr lang="en-US" dirty="0"/>
              <a:t>get </a:t>
            </a:r>
            <a:r>
              <a:rPr lang="uk-UA" dirty="0"/>
              <a:t>повертає відредагований словник. </a:t>
            </a:r>
            <a:endParaRPr lang="en-US" dirty="0" smtClean="0"/>
          </a:p>
          <a:p>
            <a:r>
              <a:rPr lang="uk-UA" dirty="0" smtClean="0"/>
              <a:t>Цей </a:t>
            </a:r>
            <a:r>
              <a:rPr lang="uk-UA" dirty="0"/>
              <a:t>метод, як правило, викликається після завершення редагування.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51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Графічні бібліотеки у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Для </a:t>
            </a:r>
            <a:r>
              <a:rPr lang="en-US" dirty="0"/>
              <a:t>Python </a:t>
            </a:r>
            <a:r>
              <a:rPr lang="uk-UA" dirty="0"/>
              <a:t>написано декілька бібліотек, що підтримують роботу з графікою. </a:t>
            </a:r>
            <a:endParaRPr lang="en-US" dirty="0"/>
          </a:p>
          <a:p>
            <a:r>
              <a:rPr lang="uk-UA" dirty="0" err="1"/>
              <a:t>tkinter</a:t>
            </a:r>
            <a:r>
              <a:rPr lang="uk-UA" dirty="0"/>
              <a:t> – </a:t>
            </a:r>
            <a:r>
              <a:rPr lang="uk-UA" dirty="0" err="1"/>
              <a:t>кросплатформений</a:t>
            </a:r>
            <a:r>
              <a:rPr lang="uk-UA" dirty="0"/>
              <a:t> графічний пакет на базі відомої бібліотеки </a:t>
            </a:r>
            <a:r>
              <a:rPr lang="uk-UA" dirty="0" err="1"/>
              <a:t>Tk</a:t>
            </a:r>
            <a:r>
              <a:rPr lang="uk-UA" dirty="0"/>
              <a:t> (</a:t>
            </a:r>
            <a:r>
              <a:rPr lang="uk-UA" dirty="0" err="1"/>
              <a:t>Tcl</a:t>
            </a:r>
            <a:r>
              <a:rPr lang="uk-UA" dirty="0"/>
              <a:t>). </a:t>
            </a:r>
            <a:endParaRPr lang="uk-UA" dirty="0" smtClean="0"/>
          </a:p>
          <a:p>
            <a:r>
              <a:rPr lang="uk-UA" dirty="0" err="1" smtClean="0"/>
              <a:t>Tk</a:t>
            </a:r>
            <a:r>
              <a:rPr lang="uk-UA" dirty="0" smtClean="0"/>
              <a:t> </a:t>
            </a:r>
            <a:r>
              <a:rPr lang="uk-UA" dirty="0"/>
              <a:t>може використовуватись разом з різними мовами програмування</a:t>
            </a:r>
            <a:r>
              <a:rPr lang="en-US" dirty="0"/>
              <a:t> (Perl, Ruby, PHP, Common Lisp, </a:t>
            </a:r>
            <a:r>
              <a:rPr lang="en-US" dirty="0" err="1"/>
              <a:t>Tcl</a:t>
            </a:r>
            <a:r>
              <a:rPr lang="en-US" dirty="0"/>
              <a:t>)</a:t>
            </a:r>
            <a:r>
              <a:rPr lang="uk-UA" dirty="0"/>
              <a:t>, в тому числі, й </a:t>
            </a:r>
            <a:r>
              <a:rPr lang="uk-UA" dirty="0" err="1"/>
              <a:t>Python</a:t>
            </a:r>
            <a:r>
              <a:rPr lang="uk-UA" dirty="0"/>
              <a:t>.</a:t>
            </a:r>
            <a:r>
              <a:rPr lang="en-US" dirty="0"/>
              <a:t> </a:t>
            </a:r>
            <a:endParaRPr lang="ru-RU" dirty="0" smtClean="0"/>
          </a:p>
          <a:p>
            <a:r>
              <a:rPr lang="en-US" dirty="0" err="1" smtClean="0"/>
              <a:t>Tkinter</a:t>
            </a:r>
            <a:r>
              <a:rPr lang="en-US" dirty="0" smtClean="0"/>
              <a:t> </a:t>
            </a:r>
            <a:r>
              <a:rPr lang="uk-UA" dirty="0"/>
              <a:t>дозволяє як будувати графічний інтерфейс, так і зображувати графіку на екрані. До речі, розглянута нами раніше бібліотека </a:t>
            </a:r>
            <a:r>
              <a:rPr lang="en-US" dirty="0"/>
              <a:t>turtle </a:t>
            </a:r>
            <a:r>
              <a:rPr lang="uk-UA" dirty="0"/>
              <a:t>побудована на базі </a:t>
            </a:r>
            <a:r>
              <a:rPr lang="en-US" dirty="0" err="1"/>
              <a:t>tkinter</a:t>
            </a:r>
            <a:r>
              <a:rPr lang="en-US" dirty="0"/>
              <a:t>. </a:t>
            </a:r>
            <a:endParaRPr lang="ru-RU" dirty="0" smtClean="0"/>
          </a:p>
          <a:p>
            <a:r>
              <a:rPr lang="uk-UA" dirty="0" smtClean="0"/>
              <a:t>Однією </a:t>
            </a:r>
            <a:r>
              <a:rPr lang="uk-UA" dirty="0"/>
              <a:t>з переваг </a:t>
            </a:r>
            <a:r>
              <a:rPr lang="en-US" dirty="0" err="1"/>
              <a:t>tkinter</a:t>
            </a:r>
            <a:r>
              <a:rPr lang="uk-UA" dirty="0"/>
              <a:t> є те, що цей пакет включений у стандартну поставку </a:t>
            </a:r>
            <a:r>
              <a:rPr lang="en-US" dirty="0"/>
              <a:t>Python. </a:t>
            </a:r>
          </a:p>
          <a:p>
            <a:r>
              <a:rPr lang="en-US" dirty="0" err="1"/>
              <a:t>PyQt</a:t>
            </a:r>
            <a:r>
              <a:rPr lang="en-US" dirty="0"/>
              <a:t> – </a:t>
            </a:r>
            <a:r>
              <a:rPr lang="uk-UA" dirty="0"/>
              <a:t>адаптація відомої бібліотеки </a:t>
            </a:r>
            <a:r>
              <a:rPr lang="en-US" dirty="0" err="1"/>
              <a:t>Qt</a:t>
            </a:r>
            <a:r>
              <a:rPr lang="en-US" dirty="0"/>
              <a:t> </a:t>
            </a:r>
            <a:r>
              <a:rPr lang="uk-UA" dirty="0"/>
              <a:t>до </a:t>
            </a:r>
            <a:r>
              <a:rPr lang="en-US" dirty="0"/>
              <a:t>Python. </a:t>
            </a:r>
            <a:endParaRPr lang="ru-RU" dirty="0" smtClean="0"/>
          </a:p>
          <a:p>
            <a:r>
              <a:rPr lang="en-US" dirty="0" err="1" smtClean="0"/>
              <a:t>Qt</a:t>
            </a:r>
            <a:r>
              <a:rPr lang="en-US" dirty="0" smtClean="0"/>
              <a:t> </a:t>
            </a:r>
            <a:r>
              <a:rPr lang="uk-UA" dirty="0"/>
              <a:t>може працювати у операційних системах Windows, </a:t>
            </a:r>
            <a:r>
              <a:rPr lang="uk-UA" dirty="0" err="1"/>
              <a:t>Mac</a:t>
            </a:r>
            <a:r>
              <a:rPr lang="uk-UA" dirty="0"/>
              <a:t> OS X, </a:t>
            </a:r>
            <a:r>
              <a:rPr lang="uk-UA" dirty="0" err="1"/>
              <a:t>Unix</a:t>
            </a:r>
            <a:r>
              <a:rPr lang="uk-UA" dirty="0"/>
              <a:t> та </a:t>
            </a:r>
            <a:r>
              <a:rPr lang="uk-UA" dirty="0" err="1"/>
              <a:t>Linux</a:t>
            </a:r>
            <a:r>
              <a:rPr lang="uk-UA" dirty="0"/>
              <a:t>. </a:t>
            </a:r>
            <a:r>
              <a:rPr lang="en-US" dirty="0" err="1"/>
              <a:t>Qt</a:t>
            </a:r>
            <a:r>
              <a:rPr lang="en-US" dirty="0"/>
              <a:t> </a:t>
            </a:r>
            <a:r>
              <a:rPr lang="ru-RU" dirty="0"/>
              <a:t>в</a:t>
            </a:r>
            <a:r>
              <a:rPr lang="uk-UA" dirty="0" err="1"/>
              <a:t>ідома</a:t>
            </a:r>
            <a:r>
              <a:rPr lang="uk-UA" dirty="0"/>
              <a:t>, у тому числі, як основа для інтерфейсу</a:t>
            </a:r>
            <a:r>
              <a:rPr lang="en-US" dirty="0"/>
              <a:t> KDE</a:t>
            </a:r>
            <a:r>
              <a:rPr lang="uk-UA" dirty="0"/>
              <a:t> операційних систем </a:t>
            </a:r>
            <a:r>
              <a:rPr lang="en-US" dirty="0"/>
              <a:t>Linux. </a:t>
            </a:r>
            <a:endParaRPr lang="ru-RU" dirty="0" smtClean="0"/>
          </a:p>
          <a:p>
            <a:r>
              <a:rPr lang="uk-UA" dirty="0" smtClean="0"/>
              <a:t>У </a:t>
            </a:r>
            <a:r>
              <a:rPr lang="uk-UA" dirty="0"/>
              <a:t>порівнянні з </a:t>
            </a:r>
            <a:r>
              <a:rPr lang="en-US" dirty="0" err="1"/>
              <a:t>tkinter</a:t>
            </a:r>
            <a:r>
              <a:rPr lang="en-US" dirty="0"/>
              <a:t>, </a:t>
            </a:r>
            <a:r>
              <a:rPr lang="en-US" dirty="0" err="1"/>
              <a:t>PyQt</a:t>
            </a:r>
            <a:r>
              <a:rPr lang="en-US" dirty="0"/>
              <a:t> </a:t>
            </a:r>
            <a:r>
              <a:rPr lang="uk-UA" dirty="0"/>
              <a:t>є більш складною, але й більш функціональною бібліотекою.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88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 smtClean="0"/>
              <a:t>BackupGUI.3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60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56638"/>
            <a:ext cx="5976664" cy="484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06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200" dirty="0"/>
              <a:t>Головний модуль модифікації параметрів та запуску програми </a:t>
            </a:r>
            <a:r>
              <a:rPr lang="uk-UA" sz="3200" dirty="0" err="1"/>
              <a:t>backup</a:t>
            </a:r>
            <a:r>
              <a:rPr lang="uk-UA" sz="3200" dirty="0"/>
              <a:t> (використання списків)</a:t>
            </a:r>
            <a:endParaRPr lang="en-US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Головний модуль читає параметри командного рядка. </a:t>
            </a:r>
            <a:endParaRPr lang="en-US" dirty="0" smtClean="0"/>
          </a:p>
          <a:p>
            <a:r>
              <a:rPr lang="uk-UA" dirty="0" smtClean="0"/>
              <a:t>Якщо </a:t>
            </a:r>
            <a:r>
              <a:rPr lang="uk-UA" dirty="0"/>
              <a:t>не вказано конфігураційний файл, то вважається, що його ім’я </a:t>
            </a:r>
            <a:r>
              <a:rPr lang="en-US" dirty="0"/>
              <a:t>‘config.txt’. </a:t>
            </a:r>
            <a:endParaRPr lang="en-US" dirty="0" smtClean="0"/>
          </a:p>
          <a:p>
            <a:r>
              <a:rPr lang="uk-UA" dirty="0" smtClean="0"/>
              <a:t>Далі </a:t>
            </a:r>
            <a:r>
              <a:rPr lang="uk-UA" dirty="0"/>
              <a:t>завантажує параметри з конфігураційного файлу та відкриває головне вікно (створює об’єкт класу </a:t>
            </a:r>
            <a:r>
              <a:rPr lang="en-US" dirty="0" err="1"/>
              <a:t>BackupGUI</a:t>
            </a:r>
            <a:r>
              <a:rPr lang="uk-UA" dirty="0"/>
              <a:t>).</a:t>
            </a:r>
            <a:endParaRPr lang="en-US" dirty="0"/>
          </a:p>
          <a:p>
            <a:r>
              <a:rPr lang="uk-UA" dirty="0"/>
              <a:t>Після завершення редагування, якщо було </a:t>
            </a:r>
            <a:r>
              <a:rPr lang="uk-UA" dirty="0" err="1"/>
              <a:t>натиснуто</a:t>
            </a:r>
            <a:r>
              <a:rPr lang="uk-UA" dirty="0"/>
              <a:t> кнопку «Старт», зберігає змінені параметри у конфігураційному файлі та запускає </a:t>
            </a:r>
            <a:r>
              <a:rPr lang="uk-UA" dirty="0" err="1"/>
              <a:t>backup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85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Вікно тексту</a:t>
            </a:r>
            <a:r>
              <a:rPr lang="en-US" dirty="0"/>
              <a:t> (Text)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Вікно тексту дозволяє показувати та редагувати текст, що складається з багатьох рядків.</a:t>
            </a:r>
            <a:endParaRPr lang="en-US" dirty="0"/>
          </a:p>
          <a:p>
            <a:r>
              <a:rPr lang="uk-UA" dirty="0"/>
              <a:t>Для створення </a:t>
            </a:r>
            <a:r>
              <a:rPr lang="uk-UA" dirty="0" err="1"/>
              <a:t>віджета</a:t>
            </a:r>
            <a:r>
              <a:rPr lang="uk-UA" dirty="0"/>
              <a:t> необхідно використати конструктор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Необов’язковий </a:t>
            </a:r>
            <a:r>
              <a:rPr lang="uk-UA" dirty="0"/>
              <a:t>ключовий параметр </a:t>
            </a:r>
            <a:r>
              <a:rPr lang="uk-UA" dirty="0" err="1"/>
              <a:t>wrap</a:t>
            </a:r>
            <a:r>
              <a:rPr lang="uk-UA" dirty="0"/>
              <a:t> вказує, чи буде текст переноситись у вікні тексту по рядках.</a:t>
            </a:r>
            <a:endParaRPr lang="en-US" dirty="0"/>
          </a:p>
          <a:p>
            <a:r>
              <a:rPr lang="uk-UA" dirty="0"/>
              <a:t>Вміст </a:t>
            </a:r>
            <a:r>
              <a:rPr lang="uk-UA" dirty="0" err="1"/>
              <a:t>віджета</a:t>
            </a:r>
            <a:r>
              <a:rPr lang="uk-UA" dirty="0"/>
              <a:t> представляється як рядок </a:t>
            </a:r>
            <a:r>
              <a:rPr lang="en-US" dirty="0"/>
              <a:t>Python</a:t>
            </a:r>
            <a:r>
              <a:rPr lang="uk-UA" dirty="0"/>
              <a:t>, який розбитий на окремі рядки у вікні символами </a:t>
            </a:r>
            <a:r>
              <a:rPr lang="en-US" dirty="0"/>
              <a:t>‘\n’ </a:t>
            </a:r>
            <a:r>
              <a:rPr lang="uk-UA" dirty="0"/>
              <a:t>по аналогії з вмістом текстових файлів. </a:t>
            </a:r>
            <a:endParaRPr lang="en-US" dirty="0" smtClean="0"/>
          </a:p>
          <a:p>
            <a:r>
              <a:rPr lang="uk-UA" dirty="0" smtClean="0"/>
              <a:t>Користувач </a:t>
            </a:r>
            <a:r>
              <a:rPr lang="uk-UA" dirty="0"/>
              <a:t>за угодою може змінювати текст, набираючи оновлення з клавіатури.</a:t>
            </a:r>
            <a:endParaRPr lang="en-US" dirty="0"/>
          </a:p>
          <a:p>
            <a:r>
              <a:rPr lang="uk-UA" dirty="0"/>
              <a:t>Методи роботи з текстом містять параметри, що визначають положення у тексті або початок та кінець частини тексту. </a:t>
            </a:r>
            <a:endParaRPr lang="en-US" dirty="0" smtClean="0"/>
          </a:p>
          <a:p>
            <a:r>
              <a:rPr lang="uk-UA" dirty="0" smtClean="0"/>
              <a:t>Таке </a:t>
            </a:r>
            <a:r>
              <a:rPr lang="uk-UA" dirty="0"/>
              <a:t>положення можна задавати одним з трьох способів:</a:t>
            </a:r>
            <a:endParaRPr lang="en-US" dirty="0"/>
          </a:p>
          <a:p>
            <a:pPr lvl="1"/>
            <a:r>
              <a:rPr lang="uk-UA" dirty="0"/>
              <a:t>індексами рядка та стовпчика</a:t>
            </a:r>
            <a:endParaRPr lang="en-US" dirty="0"/>
          </a:p>
          <a:p>
            <a:pPr lvl="1"/>
            <a:r>
              <a:rPr lang="uk-UA" dirty="0"/>
              <a:t>мітками (</a:t>
            </a:r>
            <a:r>
              <a:rPr lang="en-US" dirty="0"/>
              <a:t>marks</a:t>
            </a:r>
            <a:r>
              <a:rPr lang="uk-UA" dirty="0"/>
              <a:t>)</a:t>
            </a:r>
            <a:endParaRPr lang="en-US" dirty="0"/>
          </a:p>
          <a:p>
            <a:pPr lvl="1"/>
            <a:r>
              <a:rPr lang="uk-UA" dirty="0"/>
              <a:t>ярликами (</a:t>
            </a:r>
            <a:r>
              <a:rPr lang="en-US" dirty="0"/>
              <a:t>tags</a:t>
            </a:r>
            <a:r>
              <a:rPr lang="uk-UA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1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Вікно тексту</a:t>
            </a:r>
            <a:r>
              <a:rPr lang="en-US" dirty="0"/>
              <a:t> (Text</a:t>
            </a:r>
            <a:r>
              <a:rPr lang="en-US" dirty="0" smtClean="0"/>
              <a:t>).2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Кожний індекс – це рядок </a:t>
            </a:r>
            <a:r>
              <a:rPr lang="en-US" dirty="0"/>
              <a:t>‘</a:t>
            </a:r>
            <a:r>
              <a:rPr lang="en-US" dirty="0" err="1"/>
              <a:t>m.n</a:t>
            </a:r>
            <a:r>
              <a:rPr lang="en-US" dirty="0"/>
              <a:t>’, </a:t>
            </a:r>
            <a:r>
              <a:rPr lang="ru-RU" dirty="0"/>
              <a:t>де </a:t>
            </a:r>
            <a:r>
              <a:rPr lang="en-US" dirty="0"/>
              <a:t>m – </a:t>
            </a:r>
            <a:r>
              <a:rPr lang="uk-UA" dirty="0"/>
              <a:t>номер рядка у вікні (починається з 1), </a:t>
            </a:r>
            <a:r>
              <a:rPr lang="en-US" dirty="0"/>
              <a:t>n – </a:t>
            </a:r>
            <a:r>
              <a:rPr lang="uk-UA" dirty="0"/>
              <a:t>номер стовпчика у рядку (починається з 0). </a:t>
            </a:r>
            <a:endParaRPr lang="en-US" dirty="0" smtClean="0"/>
          </a:p>
          <a:p>
            <a:r>
              <a:rPr lang="uk-UA" dirty="0" smtClean="0"/>
              <a:t>Таким </a:t>
            </a:r>
            <a:r>
              <a:rPr lang="uk-UA" dirty="0"/>
              <a:t>чином, індекс </a:t>
            </a:r>
            <a:r>
              <a:rPr lang="en-US" dirty="0"/>
              <a:t>‘1.0’ </a:t>
            </a:r>
            <a:r>
              <a:rPr lang="uk-UA" dirty="0"/>
              <a:t>задає початкову позицію у тексті. </a:t>
            </a:r>
            <a:endParaRPr lang="en-US" dirty="0" smtClean="0"/>
          </a:p>
          <a:p>
            <a:r>
              <a:rPr lang="uk-UA" dirty="0" smtClean="0"/>
              <a:t>Спеціальний </a:t>
            </a:r>
            <a:r>
              <a:rPr lang="uk-UA" dirty="0"/>
              <a:t>індекс </a:t>
            </a:r>
            <a:r>
              <a:rPr lang="en-US" dirty="0"/>
              <a:t>END </a:t>
            </a:r>
            <a:r>
              <a:rPr lang="uk-UA" dirty="0"/>
              <a:t>позначає кінець тексту.</a:t>
            </a:r>
            <a:endParaRPr lang="en-US" dirty="0"/>
          </a:p>
          <a:p>
            <a:r>
              <a:rPr lang="uk-UA" dirty="0"/>
              <a:t>Мітки позначають місця у тексті. </a:t>
            </a:r>
            <a:endParaRPr lang="en-US" dirty="0" smtClean="0"/>
          </a:p>
          <a:p>
            <a:r>
              <a:rPr lang="uk-UA" dirty="0" smtClean="0"/>
              <a:t>На </a:t>
            </a:r>
            <a:r>
              <a:rPr lang="uk-UA" dirty="0"/>
              <a:t>відміну від індексів, мітка змінює абсолютну позицію, якщо текст змінюється. </a:t>
            </a:r>
            <a:endParaRPr lang="en-US" dirty="0" smtClean="0"/>
          </a:p>
          <a:p>
            <a:r>
              <a:rPr lang="uk-UA" dirty="0" smtClean="0"/>
              <a:t>Але </a:t>
            </a:r>
            <a:r>
              <a:rPr lang="uk-UA" dirty="0"/>
              <a:t>мітка залишається між тими символами, між якими вона була встановлена. </a:t>
            </a:r>
            <a:endParaRPr lang="en-US" dirty="0" smtClean="0"/>
          </a:p>
          <a:p>
            <a:r>
              <a:rPr lang="uk-UA" dirty="0" smtClean="0"/>
              <a:t>Назва </a:t>
            </a:r>
            <a:r>
              <a:rPr lang="uk-UA" dirty="0"/>
              <a:t>мітки – це рядок. </a:t>
            </a:r>
            <a:r>
              <a:rPr lang="uk-UA" dirty="0" smtClean="0"/>
              <a:t>Є </a:t>
            </a:r>
            <a:r>
              <a:rPr lang="uk-UA" dirty="0"/>
              <a:t>спеціальна мітка </a:t>
            </a:r>
            <a:r>
              <a:rPr lang="en-US" dirty="0"/>
              <a:t>INSERT, </a:t>
            </a:r>
            <a:r>
              <a:rPr lang="uk-UA" dirty="0"/>
              <a:t>що позначає місце, у яке будуть вставлятись символи при наборі з клавіатури.</a:t>
            </a:r>
            <a:endParaRPr lang="en-US" dirty="0"/>
          </a:p>
          <a:p>
            <a:r>
              <a:rPr lang="uk-UA" dirty="0"/>
              <a:t>Ярлики позначають частину тексту. </a:t>
            </a:r>
            <a:r>
              <a:rPr lang="uk-UA" dirty="0" smtClean="0"/>
              <a:t>Назва </a:t>
            </a:r>
            <a:r>
              <a:rPr lang="uk-UA" dirty="0"/>
              <a:t>ярлика - це також рядок. </a:t>
            </a:r>
            <a:endParaRPr lang="en-US" dirty="0" smtClean="0"/>
          </a:p>
          <a:p>
            <a:r>
              <a:rPr lang="uk-UA" dirty="0" smtClean="0"/>
              <a:t>Ярлик </a:t>
            </a:r>
            <a:r>
              <a:rPr lang="uk-UA" dirty="0"/>
              <a:t>задається початковою та кінцевою позицією. </a:t>
            </a:r>
            <a:endParaRPr lang="en-US" dirty="0" smtClean="0"/>
          </a:p>
          <a:p>
            <a:r>
              <a:rPr lang="uk-UA" dirty="0" smtClean="0"/>
              <a:t>Є </a:t>
            </a:r>
            <a:r>
              <a:rPr lang="uk-UA" dirty="0"/>
              <a:t>спеціальний ярлик </a:t>
            </a:r>
            <a:r>
              <a:rPr lang="en-US" dirty="0"/>
              <a:t>SEL, </a:t>
            </a:r>
            <a:r>
              <a:rPr lang="uk-UA" dirty="0"/>
              <a:t>що позначає вибрану частину тексту. SEL_FIRST та SEL_LAST – це індекси початку та кінця вибраної частини</a:t>
            </a:r>
            <a:r>
              <a:rPr lang="uk-UA" dirty="0" smtClean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84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Вікно тексту</a:t>
            </a:r>
            <a:r>
              <a:rPr lang="en-US" dirty="0"/>
              <a:t> (Text</a:t>
            </a:r>
            <a:r>
              <a:rPr lang="en-US" dirty="0" smtClean="0"/>
              <a:t>).3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Для вставки у текст використовують метод </a:t>
            </a:r>
            <a:r>
              <a:rPr lang="en-US" dirty="0"/>
              <a:t>insert. </a:t>
            </a:r>
            <a:r>
              <a:rPr lang="uk-UA" dirty="0"/>
              <a:t>Наприклад,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'1.0'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 smtClean="0"/>
              <a:t>вставляє </a:t>
            </a:r>
            <a:r>
              <a:rPr lang="uk-UA" dirty="0"/>
              <a:t>рядок </a:t>
            </a:r>
            <a:r>
              <a:rPr lang="en-US" dirty="0"/>
              <a:t>s </a:t>
            </a:r>
            <a:r>
              <a:rPr lang="ru-RU" dirty="0"/>
              <a:t>у початок тексту.</a:t>
            </a:r>
            <a:endParaRPr lang="en-US" dirty="0"/>
          </a:p>
          <a:p>
            <a:r>
              <a:rPr lang="uk-UA" dirty="0"/>
              <a:t>Видалення частини тексту здійснюють методом </a:t>
            </a:r>
            <a:r>
              <a:rPr lang="en-US" dirty="0"/>
              <a:t>delete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en-US" dirty="0"/>
              <a:t>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'1.0'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Отримати </a:t>
            </a:r>
            <a:r>
              <a:rPr lang="uk-UA" dirty="0"/>
              <a:t>частину тексту можна методом </a:t>
            </a:r>
            <a:r>
              <a:rPr lang="en-US" dirty="0"/>
              <a:t>get</a:t>
            </a:r>
            <a:r>
              <a:rPr lang="uk-UA" dirty="0"/>
              <a:t>. Наприклад отримати перших 10 символів</a:t>
            </a:r>
            <a:r>
              <a:rPr lang="en-US" dirty="0"/>
              <a:t>: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'1,0'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'1.9'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Встановити </a:t>
            </a:r>
            <a:r>
              <a:rPr lang="uk-UA" dirty="0"/>
              <a:t>мітку у тексті 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mark_set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mymark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'2.3'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Забрати </a:t>
            </a:r>
            <a:r>
              <a:rPr lang="uk-UA" dirty="0"/>
              <a:t>раніше встановлену мітку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mark_unset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mymark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 smtClean="0"/>
              <a:t>Встановити</a:t>
            </a:r>
            <a:r>
              <a:rPr lang="ru-RU" dirty="0" smtClean="0"/>
              <a:t> </a:t>
            </a:r>
            <a:r>
              <a:rPr lang="ru-RU" dirty="0" err="1"/>
              <a:t>ярлик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tag_add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mytag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'2.0'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mymark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Забрати </a:t>
            </a:r>
            <a:r>
              <a:rPr lang="uk-UA" dirty="0"/>
              <a:t>раніше встановлений ярлик з усього тексту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txt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tag_remove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mytag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'1.0'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END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)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53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Вікно тексту</a:t>
            </a:r>
            <a:r>
              <a:rPr lang="en-US" dirty="0"/>
              <a:t> (Text</a:t>
            </a:r>
            <a:r>
              <a:rPr lang="en-US" dirty="0" smtClean="0"/>
              <a:t>).4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Отримати текст, виділений ярликом</a:t>
            </a:r>
            <a:endParaRPr lang="en-US" dirty="0"/>
          </a:p>
          <a:p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s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txt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get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mytag.first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mytag.last</a:t>
            </a:r>
            <a:r>
              <a:rPr lang="en-US" dirty="0" smtClean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'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)</a:t>
            </a:r>
            <a:endParaRPr lang="en-US" dirty="0" smtClean="0"/>
          </a:p>
          <a:p>
            <a:r>
              <a:rPr lang="uk-UA" dirty="0" smtClean="0"/>
              <a:t>Частина </a:t>
            </a:r>
            <a:r>
              <a:rPr lang="uk-UA" dirty="0"/>
              <a:t>тексту, виділена ярликом, може мати власний шрифт, колір тексту та колір фону, наприклад: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tag_config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mytag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'navy'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foreground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'gray'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arial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'bold'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Вікно </a:t>
            </a:r>
            <a:r>
              <a:rPr lang="uk-UA" dirty="0"/>
              <a:t>тексту, як і список, треба поєднати з лінійками прокрутки. </a:t>
            </a:r>
            <a:endParaRPr lang="en-US" dirty="0" smtClean="0"/>
          </a:p>
          <a:p>
            <a:r>
              <a:rPr lang="uk-UA" dirty="0" smtClean="0"/>
              <a:t>При </a:t>
            </a:r>
            <a:r>
              <a:rPr lang="uk-UA" dirty="0"/>
              <a:t>цьому, якщо текст не переноситься (параметр </a:t>
            </a:r>
            <a:r>
              <a:rPr lang="en-US" dirty="0"/>
              <a:t>wrap</a:t>
            </a:r>
            <a:r>
              <a:rPr lang="uk-UA" dirty="0"/>
              <a:t>=</a:t>
            </a:r>
            <a:r>
              <a:rPr lang="en-US" dirty="0"/>
              <a:t>’none’), </a:t>
            </a:r>
            <a:r>
              <a:rPr lang="uk-UA" dirty="0"/>
              <a:t>потрібна як вертикальна, так і горизонтальна лінійки прокрутки. </a:t>
            </a:r>
            <a:endParaRPr lang="en-US" dirty="0" smtClean="0"/>
          </a:p>
          <a:p>
            <a:r>
              <a:rPr lang="uk-UA" dirty="0" smtClean="0"/>
              <a:t>Поєднання </a:t>
            </a:r>
            <a:r>
              <a:rPr lang="uk-UA" dirty="0"/>
              <a:t>здійснюється аналогічно спискам: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svert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yview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xview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yscrollcommand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svert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       </a:t>
            </a: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xscrollcommand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</a:t>
            </a:r>
            <a:r>
              <a:rPr lang="en-US" b="1" dirty="0" err="1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en-US" dirty="0" err="1"/>
              <a:t>svert</a:t>
            </a:r>
            <a:r>
              <a:rPr lang="en-US" dirty="0"/>
              <a:t>, </a:t>
            </a:r>
            <a:r>
              <a:rPr lang="en-US" dirty="0" err="1"/>
              <a:t>shor</a:t>
            </a:r>
            <a:r>
              <a:rPr lang="en-US" dirty="0"/>
              <a:t> – </a:t>
            </a:r>
            <a:r>
              <a:rPr lang="uk-UA" dirty="0"/>
              <a:t>вертикальна та горизонтальна лінійки прокрутки.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32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Меню</a:t>
            </a:r>
            <a:r>
              <a:rPr lang="en-US" dirty="0"/>
              <a:t> (Menu)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err="1"/>
              <a:t>Віджет</a:t>
            </a:r>
            <a:r>
              <a:rPr lang="uk-UA" dirty="0"/>
              <a:t> меню дозволяє будувати меню, що випадають. </a:t>
            </a:r>
            <a:endParaRPr lang="en-US" dirty="0" smtClean="0"/>
          </a:p>
          <a:p>
            <a:r>
              <a:rPr lang="uk-UA" dirty="0" smtClean="0"/>
              <a:t>Меню</a:t>
            </a:r>
            <a:r>
              <a:rPr lang="uk-UA" dirty="0"/>
              <a:t>, що випадає (</a:t>
            </a:r>
            <a:r>
              <a:rPr lang="en-US" dirty="0"/>
              <a:t>pull down</a:t>
            </a:r>
            <a:r>
              <a:rPr lang="uk-UA" dirty="0"/>
              <a:t>)</a:t>
            </a:r>
            <a:r>
              <a:rPr lang="en-US" dirty="0"/>
              <a:t>, </a:t>
            </a:r>
            <a:r>
              <a:rPr lang="uk-UA" dirty="0"/>
              <a:t>розміщується у верхній частині вікна. </a:t>
            </a:r>
            <a:endParaRPr lang="en-US" dirty="0" smtClean="0"/>
          </a:p>
          <a:p>
            <a:r>
              <a:rPr lang="uk-UA" dirty="0" smtClean="0"/>
              <a:t>Кожний </a:t>
            </a:r>
            <a:r>
              <a:rPr lang="uk-UA" dirty="0"/>
              <a:t>пункт меню розкриває список підпунктів. </a:t>
            </a:r>
            <a:endParaRPr lang="en-US" dirty="0" smtClean="0"/>
          </a:p>
          <a:p>
            <a:r>
              <a:rPr lang="uk-UA" dirty="0" smtClean="0"/>
              <a:t>Кожний </a:t>
            </a:r>
            <a:r>
              <a:rPr lang="uk-UA" dirty="0"/>
              <a:t>підпункт є командою або містить власний список підпунктів тощо. </a:t>
            </a:r>
            <a:endParaRPr lang="en-US" dirty="0"/>
          </a:p>
          <a:p>
            <a:r>
              <a:rPr lang="uk-UA" dirty="0"/>
              <a:t>Щоб створити список пунктів меню, використовують конструктор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menubar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Щоб </a:t>
            </a:r>
            <a:r>
              <a:rPr lang="uk-UA" dirty="0"/>
              <a:t>додати список підпунктів, знову використовують конструктор, а потім додають пункти за допомогою методу </a:t>
            </a:r>
            <a:r>
              <a:rPr lang="uk-UA" dirty="0" err="1"/>
              <a:t>add_command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Ключовий </a:t>
            </a:r>
            <a:r>
              <a:rPr lang="uk-UA" dirty="0"/>
              <a:t>параметр </a:t>
            </a:r>
            <a:r>
              <a:rPr lang="en-US" dirty="0"/>
              <a:t>command </a:t>
            </a:r>
            <a:r>
              <a:rPr lang="uk-UA" dirty="0"/>
              <a:t>– це функція обробки, що викликається при натисненні на пункт меню. </a:t>
            </a:r>
            <a:endParaRPr lang="en-US" dirty="0" smtClean="0"/>
          </a:p>
          <a:p>
            <a:r>
              <a:rPr lang="uk-UA" dirty="0" smtClean="0"/>
              <a:t>Весь </a:t>
            </a:r>
            <a:r>
              <a:rPr lang="uk-UA" dirty="0"/>
              <a:t>список меню додається методом </a:t>
            </a:r>
            <a:r>
              <a:rPr lang="uk-UA" dirty="0" err="1"/>
              <a:t>add_cascade</a:t>
            </a:r>
            <a:r>
              <a:rPr lang="uk-UA" dirty="0"/>
              <a:t>. 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39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Меню</a:t>
            </a:r>
            <a:r>
              <a:rPr lang="en-US" dirty="0"/>
              <a:t> (Menu</a:t>
            </a:r>
            <a:r>
              <a:rPr lang="en-US" dirty="0" smtClean="0"/>
              <a:t>).2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sz="2900" dirty="0"/>
              <a:t>Наприклад, створити просте меню, що містить 1 пункт «Файл» з підпунктами «Відкрити» та «Вихід» можна так:</a:t>
            </a:r>
            <a:endParaRPr lang="en-US" sz="29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menubar</a:t>
            </a:r>
            <a:r>
              <a:rPr lang="en-US" sz="26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меню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випадає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додати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головного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меню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tearoff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означає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меню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бути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відірване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переміщуватись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окремому</a:t>
            </a:r>
            <a:r>
              <a:rPr lang="en-US" sz="2600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вікні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filemenu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menubar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tearoff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filemenu</a:t>
            </a:r>
            <a:r>
              <a:rPr lang="en-US" sz="2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add_command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600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Відкрити</a:t>
            </a:r>
            <a:r>
              <a:rPr lang="en-US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openfile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filemenu</a:t>
            </a:r>
            <a:r>
              <a:rPr lang="en-US" sz="2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add_separator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filemenu</a:t>
            </a:r>
            <a:r>
              <a:rPr lang="en-US" sz="2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add_command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600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Вихід</a:t>
            </a:r>
            <a:r>
              <a:rPr lang="en-US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menubar</a:t>
            </a:r>
            <a:r>
              <a:rPr lang="en-US" sz="2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add_cascade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600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en-US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filemenu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menubar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6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2900" dirty="0" smtClean="0"/>
              <a:t>Метод </a:t>
            </a:r>
            <a:r>
              <a:rPr lang="uk-UA" sz="2900" dirty="0" err="1"/>
              <a:t>add_separator</a:t>
            </a:r>
            <a:r>
              <a:rPr lang="uk-UA" sz="2900" dirty="0"/>
              <a:t> вставляє лінію розділу у список меню, завдання ключового параметра </a:t>
            </a:r>
            <a:r>
              <a:rPr lang="uk-UA" sz="2900" dirty="0" err="1"/>
              <a:t>menu</a:t>
            </a:r>
            <a:r>
              <a:rPr lang="uk-UA" sz="2900" dirty="0"/>
              <a:t> у </a:t>
            </a:r>
            <a:r>
              <a:rPr lang="uk-UA" sz="2900" dirty="0" err="1"/>
              <a:t>top.config</a:t>
            </a:r>
            <a:r>
              <a:rPr lang="uk-UA" sz="2900" dirty="0"/>
              <a:t> розміщує меню, що випадає, у вікні. </a:t>
            </a:r>
            <a:endParaRPr lang="en-US" sz="2900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20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2800" dirty="0"/>
              <a:t>Кнопка вибору (</a:t>
            </a:r>
            <a:r>
              <a:rPr lang="uk-UA" sz="2800" dirty="0" err="1"/>
              <a:t>Checkbutton</a:t>
            </a:r>
            <a:r>
              <a:rPr lang="uk-UA" sz="2800" dirty="0"/>
              <a:t>), </a:t>
            </a:r>
            <a:r>
              <a:rPr lang="uk-UA" sz="2800" dirty="0" err="1"/>
              <a:t>радіокнопка</a:t>
            </a:r>
            <a:r>
              <a:rPr lang="uk-UA" sz="2800" dirty="0"/>
              <a:t> (</a:t>
            </a:r>
            <a:r>
              <a:rPr lang="en-US" sz="2800" dirty="0" err="1"/>
              <a:t>Radiobutton</a:t>
            </a:r>
            <a:r>
              <a:rPr lang="uk-UA" sz="2800" dirty="0"/>
              <a:t>) та рамка з заголовком (</a:t>
            </a:r>
            <a:r>
              <a:rPr lang="en-US" sz="2800" dirty="0" err="1"/>
              <a:t>LabelFrame</a:t>
            </a:r>
            <a:r>
              <a:rPr lang="uk-UA" sz="2800" dirty="0"/>
              <a:t>)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Кнопка вибору або «прапорець» призначена для встановлення або зняття деякого режиму. </a:t>
            </a:r>
            <a:endParaRPr lang="en-US" dirty="0" smtClean="0"/>
          </a:p>
          <a:p>
            <a:r>
              <a:rPr lang="uk-UA" dirty="0" smtClean="0"/>
              <a:t>Кнопки </a:t>
            </a:r>
            <a:r>
              <a:rPr lang="uk-UA" dirty="0"/>
              <a:t>вибору є незалежними. </a:t>
            </a:r>
            <a:endParaRPr lang="en-US" dirty="0" smtClean="0"/>
          </a:p>
          <a:p>
            <a:r>
              <a:rPr lang="uk-UA" dirty="0" smtClean="0"/>
              <a:t>Для </a:t>
            </a:r>
            <a:r>
              <a:rPr lang="uk-UA" dirty="0"/>
              <a:t>створення кнопки вибору треба використати конструктор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chk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Checkbutton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Напівгрубий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	                                  variable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boldvar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Ключовий </a:t>
            </a:r>
            <a:r>
              <a:rPr lang="uk-UA" dirty="0"/>
              <a:t>параметр </a:t>
            </a:r>
            <a:r>
              <a:rPr lang="uk-UA" dirty="0" err="1"/>
              <a:t>variable</a:t>
            </a:r>
            <a:r>
              <a:rPr lang="uk-UA" dirty="0"/>
              <a:t> визначає цілу змінну </a:t>
            </a:r>
            <a:r>
              <a:rPr lang="en-US" dirty="0" err="1"/>
              <a:t>tkinter</a:t>
            </a:r>
            <a:r>
              <a:rPr lang="en-US" dirty="0"/>
              <a:t>, </a:t>
            </a:r>
            <a:r>
              <a:rPr lang="uk-UA" dirty="0"/>
              <a:t>яка пов’язана з кнопкою вибору. </a:t>
            </a:r>
            <a:endParaRPr lang="en-US" dirty="0" smtClean="0"/>
          </a:p>
          <a:p>
            <a:r>
              <a:rPr lang="uk-UA" dirty="0" smtClean="0"/>
              <a:t>Якщо </a:t>
            </a:r>
            <a:r>
              <a:rPr lang="uk-UA" dirty="0"/>
              <a:t>відповідний режим вибрано, змінна набуває значення 1, інакше - 0. </a:t>
            </a:r>
            <a:endParaRPr lang="en-US" dirty="0" smtClean="0"/>
          </a:p>
          <a:p>
            <a:r>
              <a:rPr lang="uk-UA" dirty="0" smtClean="0"/>
              <a:t>І </a:t>
            </a:r>
            <a:r>
              <a:rPr lang="uk-UA" dirty="0"/>
              <a:t>навпаки, встановлення значення цієї змінної у програмі відображається у вікні.</a:t>
            </a:r>
            <a:endParaRPr lang="en-US" dirty="0"/>
          </a:p>
          <a:p>
            <a:r>
              <a:rPr lang="uk-UA" dirty="0" err="1"/>
              <a:t>Радіокнопка</a:t>
            </a:r>
            <a:r>
              <a:rPr lang="uk-UA" dirty="0"/>
              <a:t> називається так тому, що колись у магнітолах був ряд кнопок, з яких натиснутою могла бути тільки одна. </a:t>
            </a:r>
            <a:endParaRPr lang="en-US" dirty="0" smtClean="0"/>
          </a:p>
          <a:p>
            <a:r>
              <a:rPr lang="uk-UA" dirty="0" smtClean="0"/>
              <a:t>Натиснення </a:t>
            </a:r>
            <a:r>
              <a:rPr lang="uk-UA" dirty="0"/>
              <a:t>якоїсь кнопки відстрілювало всі інші кнопки.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10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2800" dirty="0"/>
              <a:t>Кнопка вибору (</a:t>
            </a:r>
            <a:r>
              <a:rPr lang="uk-UA" sz="2800" dirty="0" err="1"/>
              <a:t>Checkbutton</a:t>
            </a:r>
            <a:r>
              <a:rPr lang="uk-UA" sz="2800" dirty="0"/>
              <a:t>), </a:t>
            </a:r>
            <a:r>
              <a:rPr lang="uk-UA" sz="2800" dirty="0" err="1"/>
              <a:t>радіокнопка</a:t>
            </a:r>
            <a:r>
              <a:rPr lang="uk-UA" sz="2800" dirty="0"/>
              <a:t> (</a:t>
            </a:r>
            <a:r>
              <a:rPr lang="en-US" sz="2800" dirty="0" err="1"/>
              <a:t>Radiobutton</a:t>
            </a:r>
            <a:r>
              <a:rPr lang="uk-UA" sz="2800" dirty="0"/>
              <a:t>) та рамка з заголовком (</a:t>
            </a:r>
            <a:r>
              <a:rPr lang="en-US" sz="2800" dirty="0" err="1"/>
              <a:t>LabelFrame</a:t>
            </a:r>
            <a:r>
              <a:rPr lang="uk-UA" sz="2800" dirty="0" smtClean="0"/>
              <a:t>)</a:t>
            </a:r>
            <a:r>
              <a:rPr lang="en-US" sz="2800" dirty="0" smtClean="0"/>
              <a:t>.2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 err="1"/>
              <a:t>Радіокнопки</a:t>
            </a:r>
            <a:r>
              <a:rPr lang="uk-UA" dirty="0"/>
              <a:t> у графічному інтерфейсі утворюють групи. </a:t>
            </a:r>
            <a:endParaRPr lang="en-US" dirty="0"/>
          </a:p>
          <a:p>
            <a:r>
              <a:rPr lang="uk-UA" dirty="0"/>
              <a:t>Кожна група дозволяє вибрати одну з декількох альтернатив. </a:t>
            </a:r>
            <a:endParaRPr lang="en-US" dirty="0"/>
          </a:p>
          <a:p>
            <a:r>
              <a:rPr lang="uk-UA" dirty="0"/>
              <a:t>Як правило, група </a:t>
            </a:r>
            <a:r>
              <a:rPr lang="uk-UA" dirty="0" err="1"/>
              <a:t>радіокнопок</a:t>
            </a:r>
            <a:r>
              <a:rPr lang="uk-UA" dirty="0"/>
              <a:t> міститься у рамці з заголовком, який роз’яснює зміст цієї групи.</a:t>
            </a:r>
            <a:endParaRPr lang="en-US" dirty="0"/>
          </a:p>
          <a:p>
            <a:r>
              <a:rPr lang="uk-UA" dirty="0"/>
              <a:t>Кожна </a:t>
            </a:r>
            <a:r>
              <a:rPr lang="uk-UA" dirty="0" err="1"/>
              <a:t>радіокнопка</a:t>
            </a:r>
            <a:r>
              <a:rPr lang="uk-UA" dirty="0"/>
              <a:t> з групи створюється конструктором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fsize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'10'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sizevar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                 value</a:t>
            </a:r>
            <a:r>
              <a:rPr lang="en-US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Ключовий </a:t>
            </a:r>
            <a:r>
              <a:rPr lang="uk-UA" dirty="0"/>
              <a:t>параметр </a:t>
            </a:r>
            <a:r>
              <a:rPr lang="uk-UA" dirty="0" err="1"/>
              <a:t>variable</a:t>
            </a:r>
            <a:r>
              <a:rPr lang="uk-UA" dirty="0"/>
              <a:t> – це змінна </a:t>
            </a:r>
            <a:r>
              <a:rPr lang="en-US" dirty="0" err="1"/>
              <a:t>tkinter</a:t>
            </a:r>
            <a:r>
              <a:rPr lang="en-US" dirty="0"/>
              <a:t>, </a:t>
            </a:r>
            <a:r>
              <a:rPr lang="uk-UA" dirty="0"/>
              <a:t>пов’язана з усіма </a:t>
            </a:r>
            <a:r>
              <a:rPr lang="uk-UA" dirty="0" err="1"/>
              <a:t>радіокнопками</a:t>
            </a:r>
            <a:r>
              <a:rPr lang="uk-UA" dirty="0"/>
              <a:t> групи. </a:t>
            </a:r>
            <a:endParaRPr lang="en-US" dirty="0" smtClean="0"/>
          </a:p>
          <a:p>
            <a:r>
              <a:rPr lang="uk-UA" dirty="0" smtClean="0"/>
              <a:t>Параметр </a:t>
            </a:r>
            <a:r>
              <a:rPr lang="en-US" dirty="0"/>
              <a:t>value </a:t>
            </a:r>
            <a:r>
              <a:rPr lang="ru-RU" dirty="0" smtClean="0"/>
              <a:t>в</a:t>
            </a:r>
            <a:r>
              <a:rPr lang="uk-UA" dirty="0" err="1" smtClean="0"/>
              <a:t>казує</a:t>
            </a:r>
            <a:r>
              <a:rPr lang="uk-UA" dirty="0" smtClean="0"/>
              <a:t> </a:t>
            </a:r>
            <a:r>
              <a:rPr lang="uk-UA" dirty="0"/>
              <a:t>значення, яке буде </a:t>
            </a:r>
            <a:r>
              <a:rPr lang="uk-UA" dirty="0" err="1"/>
              <a:t>присовєно</a:t>
            </a:r>
            <a:r>
              <a:rPr lang="uk-UA" dirty="0"/>
              <a:t> цій змінній, якщо буде вибрано дану </a:t>
            </a:r>
            <a:r>
              <a:rPr lang="uk-UA" dirty="0" err="1"/>
              <a:t>радіокнопку</a:t>
            </a:r>
            <a:r>
              <a:rPr lang="uk-UA" dirty="0"/>
              <a:t> (і навпаки, що цю кнопку треба позначити, як вибрану, якщо змінна набуде значення </a:t>
            </a:r>
            <a:r>
              <a:rPr lang="en-US" dirty="0"/>
              <a:t>value</a:t>
            </a:r>
            <a:r>
              <a:rPr lang="uk-UA" dirty="0"/>
              <a:t>).</a:t>
            </a:r>
            <a:endParaRPr lang="en-US" dirty="0"/>
          </a:p>
          <a:p>
            <a:r>
              <a:rPr lang="uk-UA" dirty="0"/>
              <a:t>Рамка з заголовком практично не відрізняється від звичайної рамки. </a:t>
            </a:r>
            <a:endParaRPr lang="en-US" dirty="0" smtClean="0"/>
          </a:p>
          <a:p>
            <a:r>
              <a:rPr lang="uk-UA" dirty="0" smtClean="0"/>
              <a:t>Тільки </a:t>
            </a:r>
            <a:r>
              <a:rPr lang="uk-UA" dirty="0"/>
              <a:t>при створенні вказують рядок, який буде заголовком: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fsize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LabelFrame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Розмір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шрифта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Графічні бібліотеки у </a:t>
            </a:r>
            <a:r>
              <a:rPr lang="en-US" dirty="0" smtClean="0"/>
              <a:t>Python</a:t>
            </a:r>
            <a:r>
              <a:rPr lang="ru-RU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 err="1" smtClean="0"/>
              <a:t>wxPython</a:t>
            </a:r>
            <a:r>
              <a:rPr lang="uk-UA" dirty="0" smtClean="0"/>
              <a:t> </a:t>
            </a:r>
            <a:r>
              <a:rPr lang="uk-UA" dirty="0"/>
              <a:t>– пакет для використання у </a:t>
            </a:r>
            <a:r>
              <a:rPr lang="en-US" dirty="0"/>
              <a:t>Python </a:t>
            </a:r>
            <a:r>
              <a:rPr lang="uk-UA" dirty="0"/>
              <a:t>графічної бібліотеки </a:t>
            </a:r>
            <a:r>
              <a:rPr lang="en-US" dirty="0" err="1"/>
              <a:t>wxWidgets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Так </a:t>
            </a:r>
            <a:r>
              <a:rPr lang="uk-UA" dirty="0"/>
              <a:t>само, як і </a:t>
            </a:r>
            <a:r>
              <a:rPr lang="en-US" dirty="0" err="1"/>
              <a:t>PyQT</a:t>
            </a:r>
            <a:r>
              <a:rPr lang="uk-UA" dirty="0"/>
              <a:t>, </a:t>
            </a:r>
            <a:r>
              <a:rPr lang="uk-UA" dirty="0" err="1"/>
              <a:t>wxPython</a:t>
            </a:r>
            <a:r>
              <a:rPr lang="uk-UA" dirty="0"/>
              <a:t> доступний на різних платформах та надає широкий спектр можливостей з побудови графічного інтерфейсу. </a:t>
            </a:r>
            <a:endParaRPr lang="uk-UA" dirty="0" smtClean="0"/>
          </a:p>
          <a:p>
            <a:r>
              <a:rPr lang="uk-UA" dirty="0" err="1" smtClean="0"/>
              <a:t>wxPython</a:t>
            </a:r>
            <a:r>
              <a:rPr lang="uk-UA" dirty="0" smtClean="0"/>
              <a:t> </a:t>
            </a:r>
            <a:r>
              <a:rPr lang="uk-UA" dirty="0"/>
              <a:t>має декілька реалізацій спеціальних програм-дизайнерів графічного інтерфейсу.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порівнянні з </a:t>
            </a:r>
            <a:r>
              <a:rPr lang="en-US" dirty="0" err="1"/>
              <a:t>tkinter</a:t>
            </a:r>
            <a:r>
              <a:rPr lang="en-US" dirty="0"/>
              <a:t>, </a:t>
            </a:r>
            <a:r>
              <a:rPr lang="uk-UA" dirty="0" err="1"/>
              <a:t>wxPython</a:t>
            </a:r>
            <a:r>
              <a:rPr lang="uk-UA" dirty="0"/>
              <a:t>, як і </a:t>
            </a:r>
            <a:r>
              <a:rPr lang="en-US" dirty="0" err="1"/>
              <a:t>PyQt</a:t>
            </a:r>
            <a:r>
              <a:rPr lang="uk-UA" dirty="0"/>
              <a:t>, є складнішим.</a:t>
            </a:r>
            <a:endParaRPr lang="en-US" dirty="0"/>
          </a:p>
          <a:p>
            <a:r>
              <a:rPr lang="uk-UA" dirty="0" err="1"/>
              <a:t>PyGTK</a:t>
            </a:r>
            <a:r>
              <a:rPr lang="uk-UA" dirty="0"/>
              <a:t> – графічна бібліотека, що поєднує </a:t>
            </a:r>
            <a:r>
              <a:rPr lang="en-US" dirty="0"/>
              <a:t>Python </a:t>
            </a:r>
            <a:r>
              <a:rPr lang="uk-UA" dirty="0"/>
              <a:t>та </a:t>
            </a:r>
            <a:r>
              <a:rPr lang="en-US" dirty="0"/>
              <a:t>GTK – </a:t>
            </a:r>
            <a:r>
              <a:rPr lang="uk-UA" dirty="0"/>
              <a:t>основу для відомого проекту </a:t>
            </a:r>
            <a:r>
              <a:rPr lang="en-US" dirty="0"/>
              <a:t>Gnome </a:t>
            </a:r>
            <a:r>
              <a:rPr lang="uk-UA" dirty="0"/>
              <a:t>інтерфейсу для </a:t>
            </a:r>
            <a:r>
              <a:rPr lang="en-US" dirty="0"/>
              <a:t>Linux-</a:t>
            </a:r>
            <a:r>
              <a:rPr lang="uk-UA" dirty="0"/>
              <a:t>систем</a:t>
            </a:r>
            <a:r>
              <a:rPr lang="en-US" dirty="0"/>
              <a:t>. </a:t>
            </a:r>
            <a:endParaRPr lang="ru-RU" dirty="0" smtClean="0"/>
          </a:p>
          <a:p>
            <a:r>
              <a:rPr lang="uk-UA" dirty="0" smtClean="0"/>
              <a:t>Розробку </a:t>
            </a:r>
            <a:r>
              <a:rPr lang="uk-UA" dirty="0" err="1"/>
              <a:t>PyGTK</a:t>
            </a:r>
            <a:r>
              <a:rPr lang="uk-UA" dirty="0"/>
              <a:t> припинено у 2011 році, та замінено іншою бібліотекою: </a:t>
            </a:r>
            <a:r>
              <a:rPr lang="en-US" dirty="0" err="1"/>
              <a:t>PGObject</a:t>
            </a:r>
            <a:r>
              <a:rPr lang="en-US" dirty="0"/>
              <a:t>.</a:t>
            </a:r>
          </a:p>
          <a:p>
            <a:r>
              <a:rPr lang="uk-UA" dirty="0"/>
              <a:t>Наведений перелік графічних бібліотек є далеко не повним та коротко описує лише найбільш розповсюджені засоби побудови графічного інтерфейсу у </a:t>
            </a:r>
            <a:r>
              <a:rPr lang="en-US" dirty="0"/>
              <a:t>Python.</a:t>
            </a:r>
          </a:p>
          <a:p>
            <a:r>
              <a:rPr lang="uk-UA" dirty="0"/>
              <a:t>У цій темі ми більш докладно розглянемо використання </a:t>
            </a:r>
            <a:r>
              <a:rPr lang="en-US" dirty="0" err="1"/>
              <a:t>tkinter</a:t>
            </a:r>
            <a:r>
              <a:rPr lang="en-US" dirty="0"/>
              <a:t>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76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Стандартні діалоги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Раніше ми вже розглядали стандартні повідомлення у </a:t>
            </a:r>
            <a:r>
              <a:rPr lang="en-US" dirty="0" err="1"/>
              <a:t>tkinter</a:t>
            </a:r>
            <a:r>
              <a:rPr lang="en-US" dirty="0"/>
              <a:t>. </a:t>
            </a:r>
          </a:p>
          <a:p>
            <a:r>
              <a:rPr lang="uk-UA" dirty="0"/>
              <a:t>Але стандартні діалоги не обмежуються повідомленнями. </a:t>
            </a:r>
            <a:endParaRPr lang="en-US" dirty="0"/>
          </a:p>
          <a:p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uk-UA" dirty="0"/>
              <a:t>містить декілька файлових діалогів та діалог вибору кольору. </a:t>
            </a:r>
            <a:endParaRPr lang="en-US" dirty="0"/>
          </a:p>
          <a:p>
            <a:r>
              <a:rPr lang="uk-UA" dirty="0"/>
              <a:t>Щоб використовувати ці діалоги, треба імпортувати відповідні функції з модулів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filedialog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askopenfilename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colorchooser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askcolor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/>
              <a:t>Функція </a:t>
            </a:r>
            <a:r>
              <a:rPr lang="uk-UA" dirty="0" err="1"/>
              <a:t>askopenfilename</a:t>
            </a:r>
            <a:r>
              <a:rPr lang="uk-UA" dirty="0"/>
              <a:t> запускає стандартний діалог відкриття файлу та повертає ім’я файлу, якщо файл вибрано, або порожній рядок, якщо файл не вибрано.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askopenfilename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2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Стандартні </a:t>
            </a:r>
            <a:r>
              <a:rPr lang="uk-UA" dirty="0" smtClean="0"/>
              <a:t>діалоги</a:t>
            </a:r>
            <a:r>
              <a:rPr lang="en-US" dirty="0" smtClean="0"/>
              <a:t>.2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71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89688"/>
            <a:ext cx="6125481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97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Стандартні </a:t>
            </a:r>
            <a:r>
              <a:rPr lang="uk-UA" dirty="0" smtClean="0"/>
              <a:t>діалоги</a:t>
            </a:r>
            <a:r>
              <a:rPr lang="en-US" dirty="0" smtClean="0"/>
              <a:t>.3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Функція </a:t>
            </a:r>
            <a:r>
              <a:rPr lang="uk-UA" sz="2000" dirty="0" err="1"/>
              <a:t>askcolor</a:t>
            </a:r>
            <a:r>
              <a:rPr lang="uk-UA" sz="2000" dirty="0"/>
              <a:t> запускає стандартний діалог вибору кольору та повертає вибраний колір у двох форматах: кортеж (</a:t>
            </a:r>
            <a:r>
              <a:rPr lang="en-US" sz="2000" dirty="0"/>
              <a:t>R, G, B</a:t>
            </a:r>
            <a:r>
              <a:rPr lang="uk-UA" sz="2000" dirty="0"/>
              <a:t>) та рядок у форматі за основою 16. Якщо колір не вибрано, то повертає </a:t>
            </a:r>
            <a:r>
              <a:rPr lang="en-US" sz="2000" dirty="0"/>
              <a:t>None </a:t>
            </a:r>
            <a:r>
              <a:rPr lang="uk-UA" sz="2000" dirty="0"/>
              <a:t>двічі.</a:t>
            </a:r>
            <a:endParaRPr lang="en-US" sz="20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triple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hexstr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askcolor</a:t>
            </a:r>
            <a:r>
              <a:rPr lang="en-US" sz="20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72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32602"/>
            <a:ext cx="44481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78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Перегляд текстових файлів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Розробити програму для перегляду текстових файлів. </a:t>
            </a:r>
            <a:endParaRPr lang="en-US" dirty="0" smtClean="0"/>
          </a:p>
          <a:p>
            <a:r>
              <a:rPr lang="uk-UA" dirty="0" smtClean="0"/>
              <a:t>Надати </a:t>
            </a:r>
            <a:r>
              <a:rPr lang="uk-UA" dirty="0"/>
              <a:t>можливість вибирати розмір та написання шрифту а також колір тексту та колір фону.</a:t>
            </a:r>
            <a:endParaRPr lang="en-US" dirty="0"/>
          </a:p>
          <a:p>
            <a:r>
              <a:rPr lang="uk-UA" dirty="0"/>
              <a:t>Для розв’язання задачі опишемо клас </a:t>
            </a:r>
            <a:r>
              <a:rPr lang="uk-UA" dirty="0" err="1"/>
              <a:t>TextViewer</a:t>
            </a:r>
            <a:r>
              <a:rPr lang="uk-UA" dirty="0"/>
              <a:t>, який надає інтерфейс головного вікна, та діалог з вибору розміру та написання шрифту – клас </a:t>
            </a:r>
            <a:r>
              <a:rPr lang="uk-UA" dirty="0" err="1"/>
              <a:t>FontOpts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77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uk-UA" dirty="0" err="1"/>
              <a:t>TextViewer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uk-UA" dirty="0" err="1"/>
              <a:t>TextViewer</a:t>
            </a:r>
            <a:r>
              <a:rPr lang="uk-UA" dirty="0"/>
              <a:t> створює графічний інтерфейс для перегляду текстових файлів. </a:t>
            </a:r>
            <a:endParaRPr lang="en-US" dirty="0" smtClean="0"/>
          </a:p>
          <a:p>
            <a:r>
              <a:rPr lang="uk-UA" dirty="0" smtClean="0"/>
              <a:t>Цей </a:t>
            </a:r>
            <a:r>
              <a:rPr lang="uk-UA" dirty="0"/>
              <a:t>інтерфейс включає меню з введенням файлу (меню Файл) та вибором розмірів та написання шрифту а також кольорів тексту та фону (меню Опції), вікно тексту, у яке виводиться текст файлу.</a:t>
            </a:r>
            <a:endParaRPr lang="en-US" dirty="0"/>
          </a:p>
          <a:p>
            <a:r>
              <a:rPr lang="uk-UA" dirty="0"/>
              <a:t>Клас має поля:</a:t>
            </a:r>
            <a:endParaRPr lang="en-US" dirty="0"/>
          </a:p>
          <a:p>
            <a:pPr lvl="1"/>
            <a:r>
              <a:rPr lang="en-US" dirty="0" err="1"/>
              <a:t>self.top</a:t>
            </a:r>
            <a:r>
              <a:rPr lang="en-US" dirty="0"/>
              <a:t> - </a:t>
            </a:r>
            <a:r>
              <a:rPr lang="en-US" dirty="0" err="1"/>
              <a:t>вікно</a:t>
            </a:r>
            <a:r>
              <a:rPr lang="en-US" dirty="0"/>
              <a:t> </a:t>
            </a:r>
            <a:r>
              <a:rPr lang="en-US" dirty="0" err="1"/>
              <a:t>верхнього</a:t>
            </a:r>
            <a:r>
              <a:rPr lang="en-US" dirty="0"/>
              <a:t> </a:t>
            </a:r>
            <a:r>
              <a:rPr lang="en-US" dirty="0" err="1"/>
              <a:t>рівня</a:t>
            </a:r>
            <a:r>
              <a:rPr lang="en-US" dirty="0"/>
              <a:t> у </a:t>
            </a:r>
            <a:r>
              <a:rPr lang="en-US" dirty="0" err="1"/>
              <a:t>якому</a:t>
            </a:r>
            <a:r>
              <a:rPr lang="en-US" dirty="0"/>
              <a:t> </a:t>
            </a:r>
            <a:r>
              <a:rPr lang="en-US" dirty="0" err="1"/>
              <a:t>розміщено</a:t>
            </a:r>
            <a:r>
              <a:rPr lang="en-US" dirty="0"/>
              <a:t> </a:t>
            </a:r>
            <a:r>
              <a:rPr lang="en-US" dirty="0" err="1"/>
              <a:t>елементи</a:t>
            </a:r>
            <a:endParaRPr lang="en-US" dirty="0"/>
          </a:p>
          <a:p>
            <a:pPr lvl="1"/>
            <a:r>
              <a:rPr lang="en-US" dirty="0" err="1"/>
              <a:t>self.filename</a:t>
            </a:r>
            <a:r>
              <a:rPr lang="en-US" dirty="0"/>
              <a:t> - </a:t>
            </a:r>
            <a:r>
              <a:rPr lang="en-US" dirty="0" err="1"/>
              <a:t>ім'я</a:t>
            </a:r>
            <a:r>
              <a:rPr lang="en-US" dirty="0"/>
              <a:t> </a:t>
            </a:r>
            <a:r>
              <a:rPr lang="en-US" dirty="0" err="1"/>
              <a:t>файлу</a:t>
            </a:r>
            <a:r>
              <a:rPr lang="en-US" dirty="0"/>
              <a:t>, </a:t>
            </a:r>
            <a:r>
              <a:rPr lang="en-US" dirty="0" err="1"/>
              <a:t>що</a:t>
            </a:r>
            <a:r>
              <a:rPr lang="en-US" dirty="0"/>
              <a:t> </a:t>
            </a:r>
            <a:r>
              <a:rPr lang="en-US" dirty="0" err="1"/>
              <a:t>переглядається</a:t>
            </a:r>
            <a:endParaRPr lang="en-US" dirty="0"/>
          </a:p>
          <a:p>
            <a:pPr lvl="1"/>
            <a:r>
              <a:rPr lang="en-US" dirty="0" err="1"/>
              <a:t>self.content</a:t>
            </a:r>
            <a:r>
              <a:rPr lang="en-US" dirty="0"/>
              <a:t> - </a:t>
            </a:r>
            <a:r>
              <a:rPr lang="en-US" dirty="0" err="1"/>
              <a:t>вміст</a:t>
            </a:r>
            <a:r>
              <a:rPr lang="en-US" dirty="0"/>
              <a:t> </a:t>
            </a:r>
            <a:r>
              <a:rPr lang="en-US" dirty="0" err="1"/>
              <a:t>файлу</a:t>
            </a:r>
            <a:r>
              <a:rPr lang="en-US" dirty="0"/>
              <a:t>, </a:t>
            </a:r>
            <a:r>
              <a:rPr lang="en-US" dirty="0" err="1"/>
              <a:t>що</a:t>
            </a:r>
            <a:r>
              <a:rPr lang="en-US" dirty="0"/>
              <a:t> </a:t>
            </a:r>
            <a:r>
              <a:rPr lang="en-US" dirty="0" err="1"/>
              <a:t>переглядається</a:t>
            </a:r>
            <a:endParaRPr lang="en-US" dirty="0"/>
          </a:p>
          <a:p>
            <a:pPr lvl="1"/>
            <a:r>
              <a:rPr lang="en-US" dirty="0" err="1"/>
              <a:t>self.text</a:t>
            </a:r>
            <a:r>
              <a:rPr lang="en-US" dirty="0"/>
              <a:t> – </a:t>
            </a:r>
            <a:r>
              <a:rPr lang="uk-UA" dirty="0"/>
              <a:t>вікно тексту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1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uk-UA" dirty="0" err="1" smtClean="0"/>
              <a:t>TextViewer</a:t>
            </a:r>
            <a:r>
              <a:rPr lang="en-US" dirty="0" smtClean="0"/>
              <a:t>.2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75</a:t>
            </a:fld>
            <a:endParaRPr lang="ru-RU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312672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93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uk-UA" dirty="0" err="1" smtClean="0"/>
              <a:t>TextViewer</a:t>
            </a:r>
            <a:r>
              <a:rPr lang="en-US" dirty="0" smtClean="0"/>
              <a:t>.3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Конструктор __</a:t>
            </a:r>
            <a:r>
              <a:rPr lang="en-US" dirty="0" err="1"/>
              <a:t>init</a:t>
            </a:r>
            <a:r>
              <a:rPr lang="en-US" dirty="0"/>
              <a:t>__ </a:t>
            </a:r>
            <a:r>
              <a:rPr lang="uk-UA" dirty="0"/>
              <a:t>викликає внутрішній метод </a:t>
            </a:r>
            <a:r>
              <a:rPr lang="en-US" dirty="0"/>
              <a:t>_</a:t>
            </a:r>
            <a:r>
              <a:rPr lang="en-US" dirty="0" err="1"/>
              <a:t>make_widgets</a:t>
            </a:r>
            <a:r>
              <a:rPr lang="en-US" dirty="0"/>
              <a:t> </a:t>
            </a:r>
            <a:r>
              <a:rPr lang="uk-UA" dirty="0"/>
              <a:t>для створення елементів інтерфейсу а також внутрішній метод _</a:t>
            </a:r>
            <a:r>
              <a:rPr lang="uk-UA" dirty="0" err="1"/>
              <a:t>fileopen</a:t>
            </a:r>
            <a:r>
              <a:rPr lang="uk-UA" dirty="0"/>
              <a:t>, який відкриває та читає файл з ім’ям </a:t>
            </a:r>
            <a:r>
              <a:rPr lang="en-US" dirty="0" err="1"/>
              <a:t>self.filename</a:t>
            </a:r>
            <a:r>
              <a:rPr lang="en-US" dirty="0"/>
              <a:t>.</a:t>
            </a:r>
          </a:p>
          <a:p>
            <a:r>
              <a:rPr lang="uk-UA" dirty="0"/>
              <a:t>Метод _</a:t>
            </a:r>
            <a:r>
              <a:rPr lang="en-US" dirty="0" err="1"/>
              <a:t>make_widgets</a:t>
            </a:r>
            <a:r>
              <a:rPr lang="en-US" dirty="0"/>
              <a:t> </a:t>
            </a:r>
            <a:r>
              <a:rPr lang="uk-UA" dirty="0"/>
              <a:t>містить зв’язування подій натискання на клавішу, щоб унеможливити зміну файлу у вікні тексту: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'&lt;Key&gt;'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"break"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Тобто</a:t>
            </a:r>
            <a:r>
              <a:rPr lang="uk-UA" dirty="0"/>
              <a:t>, у відповідь на будь-яку клавішу повертається рядок «</a:t>
            </a:r>
            <a:r>
              <a:rPr lang="en-US" dirty="0"/>
              <a:t>break</a:t>
            </a:r>
            <a:r>
              <a:rPr lang="uk-UA" dirty="0"/>
              <a:t>»</a:t>
            </a:r>
            <a:r>
              <a:rPr lang="en-US" dirty="0"/>
              <a:t>, </a:t>
            </a:r>
            <a:r>
              <a:rPr lang="uk-UA" dirty="0"/>
              <a:t>який перериває обробку події від клавіатури у </a:t>
            </a:r>
            <a:r>
              <a:rPr lang="en-US" dirty="0"/>
              <a:t>tk. </a:t>
            </a:r>
          </a:p>
          <a:p>
            <a:r>
              <a:rPr lang="uk-UA" dirty="0"/>
              <a:t>_</a:t>
            </a:r>
            <a:r>
              <a:rPr lang="en-US" dirty="0" err="1"/>
              <a:t>make_widgets</a:t>
            </a:r>
            <a:r>
              <a:rPr lang="en-US" dirty="0"/>
              <a:t> </a:t>
            </a:r>
            <a:r>
              <a:rPr lang="uk-UA" dirty="0"/>
              <a:t>також викликає внутрішній метод _</a:t>
            </a:r>
            <a:r>
              <a:rPr lang="uk-UA" dirty="0" err="1"/>
              <a:t>settext</a:t>
            </a:r>
            <a:r>
              <a:rPr lang="uk-UA" dirty="0"/>
              <a:t> для вставки тексту з </a:t>
            </a:r>
            <a:r>
              <a:rPr lang="en-US" dirty="0" err="1"/>
              <a:t>self.content</a:t>
            </a:r>
            <a:r>
              <a:rPr lang="en-US" dirty="0"/>
              <a:t> </a:t>
            </a:r>
            <a:r>
              <a:rPr lang="uk-UA" dirty="0"/>
              <a:t>у вікно тексту.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57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uk-UA" dirty="0" err="1"/>
              <a:t>TextViewer</a:t>
            </a:r>
            <a:r>
              <a:rPr lang="en-US" dirty="0" smtClean="0"/>
              <a:t>.4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Методи </a:t>
            </a:r>
            <a:r>
              <a:rPr lang="en-US" dirty="0" err="1"/>
              <a:t>fgcolor</a:t>
            </a:r>
            <a:r>
              <a:rPr lang="uk-UA" dirty="0"/>
              <a:t> та </a:t>
            </a:r>
            <a:r>
              <a:rPr lang="en-US" dirty="0" err="1"/>
              <a:t>bgcolor</a:t>
            </a:r>
            <a:r>
              <a:rPr lang="uk-UA" dirty="0"/>
              <a:t> обробляють вибір пунктів меню встановлення кольорів. </a:t>
            </a:r>
            <a:endParaRPr lang="en-US" dirty="0" smtClean="0"/>
          </a:p>
          <a:p>
            <a:r>
              <a:rPr lang="uk-UA" dirty="0" smtClean="0"/>
              <a:t>Ці </a:t>
            </a:r>
            <a:r>
              <a:rPr lang="uk-UA" dirty="0"/>
              <a:t>методи викликають внутрішній метод _</a:t>
            </a:r>
            <a:r>
              <a:rPr lang="uk-UA" dirty="0" err="1"/>
              <a:t>setcolor</a:t>
            </a:r>
            <a:r>
              <a:rPr lang="uk-UA" dirty="0"/>
              <a:t>, який ініціює стандартний діалог вибору кольору та встановлює у вікні тексту вибраний колір.</a:t>
            </a:r>
            <a:endParaRPr lang="en-US" dirty="0"/>
          </a:p>
          <a:p>
            <a:r>
              <a:rPr lang="uk-UA" dirty="0"/>
              <a:t>Метод </a:t>
            </a:r>
            <a:r>
              <a:rPr lang="uk-UA" dirty="0" err="1"/>
              <a:t>setfont</a:t>
            </a:r>
            <a:r>
              <a:rPr lang="uk-UA" dirty="0"/>
              <a:t> обробляє вибір пункту меню встановлення написання шрифту. </a:t>
            </a:r>
            <a:endParaRPr lang="en-US" dirty="0" smtClean="0"/>
          </a:p>
          <a:p>
            <a:r>
              <a:rPr lang="uk-UA" dirty="0" smtClean="0"/>
              <a:t>Для </a:t>
            </a:r>
            <a:r>
              <a:rPr lang="uk-UA" dirty="0"/>
              <a:t>цього він запускає </a:t>
            </a:r>
            <a:r>
              <a:rPr lang="uk-UA" dirty="0" smtClean="0"/>
              <a:t>відповідний </a:t>
            </a:r>
            <a:r>
              <a:rPr lang="uk-UA" dirty="0"/>
              <a:t>діалог (</a:t>
            </a:r>
            <a:r>
              <a:rPr lang="uk-UA" dirty="0" smtClean="0"/>
              <a:t>створює </a:t>
            </a:r>
            <a:r>
              <a:rPr lang="uk-UA" dirty="0"/>
              <a:t>об’єкт класу </a:t>
            </a:r>
            <a:r>
              <a:rPr lang="uk-UA" dirty="0" err="1"/>
              <a:t>FontOpts</a:t>
            </a:r>
            <a:r>
              <a:rPr lang="uk-UA" dirty="0"/>
              <a:t>)</a:t>
            </a:r>
            <a:endParaRPr lang="en-US" dirty="0"/>
          </a:p>
          <a:p>
            <a:r>
              <a:rPr lang="uk-UA" dirty="0"/>
              <a:t>Метод </a:t>
            </a:r>
            <a:r>
              <a:rPr lang="uk-UA" dirty="0" err="1"/>
              <a:t>openfile</a:t>
            </a:r>
            <a:r>
              <a:rPr lang="uk-UA" dirty="0"/>
              <a:t> обробляє вибір пункту меню «Відкрити…». </a:t>
            </a:r>
            <a:endParaRPr lang="en-US" dirty="0" smtClean="0"/>
          </a:p>
          <a:p>
            <a:r>
              <a:rPr lang="uk-UA" dirty="0" smtClean="0"/>
              <a:t>Цей </a:t>
            </a:r>
            <a:r>
              <a:rPr lang="uk-UA" dirty="0"/>
              <a:t>метод ініціює стандартний діалог вибору імені файлу, відкриває файл за допомогою методу _</a:t>
            </a:r>
            <a:r>
              <a:rPr lang="uk-UA" dirty="0" err="1"/>
              <a:t>fileopen</a:t>
            </a:r>
            <a:r>
              <a:rPr lang="uk-UA" dirty="0"/>
              <a:t> та змінює текст у вікні тексту за допомогою _</a:t>
            </a:r>
            <a:r>
              <a:rPr lang="uk-UA" dirty="0" err="1"/>
              <a:t>settext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63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uk-UA" dirty="0" err="1"/>
              <a:t>FontOpts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000" dirty="0"/>
              <a:t>Клас </a:t>
            </a:r>
            <a:r>
              <a:rPr lang="uk-UA" sz="2000" dirty="0" err="1"/>
              <a:t>FontOpts</a:t>
            </a:r>
            <a:r>
              <a:rPr lang="uk-UA" sz="2000" dirty="0"/>
              <a:t> призначено для вибору розміру шрифту та написання шрифту. </a:t>
            </a:r>
            <a:endParaRPr lang="en-US" sz="2000" dirty="0" smtClean="0"/>
          </a:p>
          <a:p>
            <a:r>
              <a:rPr lang="uk-UA" sz="2000" dirty="0" smtClean="0"/>
              <a:t>Графічний </a:t>
            </a:r>
            <a:r>
              <a:rPr lang="uk-UA" sz="2000" dirty="0"/>
              <a:t>інтерфейс містить кнопки вибору та </a:t>
            </a:r>
            <a:r>
              <a:rPr lang="uk-UA" sz="2000" dirty="0" err="1"/>
              <a:t>радіокнопки</a:t>
            </a:r>
            <a:r>
              <a:rPr lang="uk-UA" sz="2000" dirty="0"/>
              <a:t>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78</a:t>
            </a:fld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903" y="2780928"/>
            <a:ext cx="3528392" cy="366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68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uk-UA" dirty="0" err="1" smtClean="0"/>
              <a:t>FontOpts</a:t>
            </a:r>
            <a:r>
              <a:rPr lang="en-US" dirty="0" smtClean="0"/>
              <a:t>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Клас має поля:</a:t>
            </a:r>
            <a:endParaRPr lang="en-US" dirty="0"/>
          </a:p>
          <a:p>
            <a:pPr lvl="1"/>
            <a:r>
              <a:rPr lang="uk-UA" dirty="0" err="1"/>
              <a:t>self.top</a:t>
            </a:r>
            <a:r>
              <a:rPr lang="uk-UA" dirty="0"/>
              <a:t> - вікно верхнього рівня у якому розміщено елементи</a:t>
            </a:r>
            <a:endParaRPr lang="en-US" dirty="0"/>
          </a:p>
          <a:p>
            <a:pPr lvl="1"/>
            <a:r>
              <a:rPr lang="uk-UA" dirty="0" err="1"/>
              <a:t>self.cancel</a:t>
            </a:r>
            <a:r>
              <a:rPr lang="uk-UA" dirty="0"/>
              <a:t> - чи було </a:t>
            </a:r>
            <a:r>
              <a:rPr lang="uk-UA" dirty="0" err="1"/>
              <a:t>натиснуто</a:t>
            </a:r>
            <a:r>
              <a:rPr lang="uk-UA" dirty="0"/>
              <a:t> кнопку "Відмінити"</a:t>
            </a:r>
            <a:endParaRPr lang="en-US" dirty="0"/>
          </a:p>
          <a:p>
            <a:pPr lvl="1"/>
            <a:r>
              <a:rPr lang="uk-UA" dirty="0" err="1"/>
              <a:t>self.sizevar</a:t>
            </a:r>
            <a:r>
              <a:rPr lang="uk-UA" dirty="0"/>
              <a:t> - змінна, пов'язана з </a:t>
            </a:r>
            <a:r>
              <a:rPr lang="uk-UA" dirty="0" err="1"/>
              <a:t>радіокнопками</a:t>
            </a:r>
            <a:endParaRPr lang="en-US" dirty="0"/>
          </a:p>
          <a:p>
            <a:pPr lvl="1"/>
            <a:r>
              <a:rPr lang="uk-UA" dirty="0" err="1"/>
              <a:t>self.boldvar</a:t>
            </a:r>
            <a:r>
              <a:rPr lang="uk-UA" dirty="0"/>
              <a:t> - змінна, пов'язана з 'Напівгрубий'</a:t>
            </a:r>
            <a:endParaRPr lang="en-US" dirty="0"/>
          </a:p>
          <a:p>
            <a:pPr lvl="1"/>
            <a:r>
              <a:rPr lang="uk-UA" dirty="0" err="1"/>
              <a:t>self.italicvar</a:t>
            </a:r>
            <a:r>
              <a:rPr lang="uk-UA" dirty="0"/>
              <a:t> - змінна, пов'язана з 'Нахилений'</a:t>
            </a:r>
            <a:endParaRPr lang="en-US" dirty="0"/>
          </a:p>
          <a:p>
            <a:r>
              <a:rPr lang="uk-UA" dirty="0"/>
              <a:t>Конструктор __</a:t>
            </a:r>
            <a:r>
              <a:rPr lang="en-US" dirty="0" err="1"/>
              <a:t>init</a:t>
            </a:r>
            <a:r>
              <a:rPr lang="en-US" dirty="0"/>
              <a:t>__ </a:t>
            </a:r>
            <a:r>
              <a:rPr lang="uk-UA" dirty="0"/>
              <a:t>викликає внутрішній метод </a:t>
            </a:r>
            <a:r>
              <a:rPr lang="en-US" dirty="0"/>
              <a:t>_</a:t>
            </a:r>
            <a:r>
              <a:rPr lang="en-US" dirty="0" err="1"/>
              <a:t>make_widgets</a:t>
            </a:r>
            <a:r>
              <a:rPr lang="en-US" dirty="0"/>
              <a:t> </a:t>
            </a:r>
            <a:r>
              <a:rPr lang="uk-UA" dirty="0"/>
              <a:t>для створення елементів інтерфейсу</a:t>
            </a:r>
            <a:r>
              <a:rPr lang="en-US" dirty="0"/>
              <a:t>.</a:t>
            </a:r>
          </a:p>
          <a:p>
            <a:r>
              <a:rPr lang="uk-UA" dirty="0"/>
              <a:t>Методи </a:t>
            </a:r>
            <a:r>
              <a:rPr lang="uk-UA" dirty="0" err="1"/>
              <a:t>ok_handler</a:t>
            </a:r>
            <a:r>
              <a:rPr lang="uk-UA" dirty="0"/>
              <a:t> та </a:t>
            </a:r>
            <a:r>
              <a:rPr lang="uk-UA" dirty="0" err="1"/>
              <a:t>cancel_handler</a:t>
            </a:r>
            <a:r>
              <a:rPr lang="uk-UA" dirty="0"/>
              <a:t> обробляють натиснення кнопок «</a:t>
            </a:r>
            <a:r>
              <a:rPr lang="en-US" dirty="0"/>
              <a:t>Ok</a:t>
            </a:r>
            <a:r>
              <a:rPr lang="uk-UA" dirty="0"/>
              <a:t>» та «Відмінити» відповідно.</a:t>
            </a:r>
            <a:endParaRPr lang="en-US" dirty="0"/>
          </a:p>
          <a:p>
            <a:r>
              <a:rPr lang="uk-UA" dirty="0"/>
              <a:t>Метод </a:t>
            </a:r>
            <a:r>
              <a:rPr lang="en-US" dirty="0"/>
              <a:t>get </a:t>
            </a:r>
            <a:r>
              <a:rPr lang="uk-UA" dirty="0"/>
              <a:t>повертає два результати: вибраний розмір шрифту (ціле число) та вибране написання (рядок). </a:t>
            </a:r>
            <a:endParaRPr lang="en-US" dirty="0" smtClean="0"/>
          </a:p>
          <a:p>
            <a:r>
              <a:rPr lang="uk-UA" dirty="0" smtClean="0"/>
              <a:t>Якщо </a:t>
            </a:r>
            <a:r>
              <a:rPr lang="uk-UA" dirty="0" err="1"/>
              <a:t>натиснуто</a:t>
            </a:r>
            <a:r>
              <a:rPr lang="uk-UA" dirty="0"/>
              <a:t> кнопку «Відмінити», то повертає (</a:t>
            </a:r>
            <a:r>
              <a:rPr lang="en-US" dirty="0"/>
              <a:t>None, None</a:t>
            </a:r>
            <a:r>
              <a:rPr lang="uk-UA" dirty="0"/>
              <a:t>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uk-UA" dirty="0" smtClean="0"/>
              <a:t>Цей </a:t>
            </a:r>
            <a:r>
              <a:rPr lang="uk-UA" dirty="0"/>
              <a:t>метод, як правило, викликається після завершення вибору. 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92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Початок роботи з </a:t>
            </a:r>
            <a:r>
              <a:rPr lang="en-US" dirty="0" err="1"/>
              <a:t>tkinter</a:t>
            </a:r>
            <a:r>
              <a:rPr lang="uk-UA" dirty="0"/>
              <a:t>. Основні поняття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Для того, щоб почати використовувати </a:t>
            </a:r>
            <a:r>
              <a:rPr lang="en-US" dirty="0" err="1"/>
              <a:t>tkinter</a:t>
            </a:r>
            <a:r>
              <a:rPr lang="en-US" dirty="0"/>
              <a:t>, </a:t>
            </a:r>
            <a:r>
              <a:rPr lang="uk-UA" dirty="0"/>
              <a:t>слід імпортувати цей модуль командою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 smtClean="0"/>
              <a:t>або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uk-UA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Графічний </a:t>
            </a:r>
            <a:r>
              <a:rPr lang="uk-UA" dirty="0"/>
              <a:t>інтерфейс </a:t>
            </a:r>
            <a:r>
              <a:rPr lang="uk-UA" dirty="0" err="1"/>
              <a:t>tkinter</a:t>
            </a:r>
            <a:r>
              <a:rPr lang="uk-UA" dirty="0"/>
              <a:t> складається з вікон, які у термінах </a:t>
            </a:r>
            <a:r>
              <a:rPr lang="uk-UA" dirty="0" err="1"/>
              <a:t>tkinter</a:t>
            </a:r>
            <a:r>
              <a:rPr lang="uk-UA" dirty="0"/>
              <a:t> називають </a:t>
            </a:r>
            <a:r>
              <a:rPr lang="uk-UA" dirty="0" err="1"/>
              <a:t>віджетами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b="1" dirty="0" err="1" smtClean="0"/>
              <a:t>Віджет</a:t>
            </a:r>
            <a:r>
              <a:rPr lang="uk-UA" dirty="0" smtClean="0"/>
              <a:t> </a:t>
            </a:r>
            <a:r>
              <a:rPr lang="uk-UA" dirty="0"/>
              <a:t>– це елемент графічного інтерфейсу, такий, як кнопка, вікно тексту, надпис або список. </a:t>
            </a:r>
            <a:endParaRPr lang="uk-UA" dirty="0" smtClean="0"/>
          </a:p>
          <a:p>
            <a:r>
              <a:rPr lang="uk-UA" dirty="0" smtClean="0"/>
              <a:t>Під </a:t>
            </a:r>
            <a:r>
              <a:rPr lang="uk-UA" dirty="0" err="1"/>
              <a:t>віджетом</a:t>
            </a:r>
            <a:r>
              <a:rPr lang="uk-UA" dirty="0"/>
              <a:t> мають на увазі не тільки сам елемент інтерфейсу, але й програмну компоненту, яка підтримує його функціонування.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62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Полотно (</a:t>
            </a:r>
            <a:r>
              <a:rPr lang="en-US" dirty="0"/>
              <a:t>Canvas</a:t>
            </a:r>
            <a:r>
              <a:rPr lang="uk-UA" dirty="0"/>
              <a:t>)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sz="2600" dirty="0"/>
              <a:t>Полотно (</a:t>
            </a:r>
            <a:r>
              <a:rPr lang="en-US" sz="2600" dirty="0"/>
              <a:t>Canvas</a:t>
            </a:r>
            <a:r>
              <a:rPr lang="uk-UA" sz="2600" dirty="0"/>
              <a:t>) призначене для зображення ліній, фігур, тексту, фотографій та вкладених </a:t>
            </a:r>
            <a:r>
              <a:rPr lang="uk-UA" sz="2600" dirty="0" err="1"/>
              <a:t>віджетів</a:t>
            </a:r>
            <a:r>
              <a:rPr lang="uk-UA" sz="2600" dirty="0"/>
              <a:t>. Для створення </a:t>
            </a:r>
            <a:r>
              <a:rPr lang="uk-UA" sz="2600" dirty="0" err="1"/>
              <a:t>віджета</a:t>
            </a:r>
            <a:r>
              <a:rPr lang="uk-UA" sz="2600" dirty="0"/>
              <a:t> </a:t>
            </a:r>
            <a:r>
              <a:rPr lang="uk-UA" sz="2600" dirty="0" err="1"/>
              <a:t>Canvas</a:t>
            </a:r>
            <a:r>
              <a:rPr lang="uk-UA" sz="2600" dirty="0"/>
              <a:t> треба застосувати конструктор</a:t>
            </a:r>
            <a:endParaRPr lang="en-US" sz="26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2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</a:t>
            </a:r>
            <a:r>
              <a:rPr lang="en-US" sz="22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Canvas</a:t>
            </a:r>
            <a:r>
              <a:rPr lang="en-US" sz="22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z="22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width</a:t>
            </a:r>
            <a:r>
              <a:rPr lang="en-US" sz="22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US" sz="22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height</a:t>
            </a:r>
            <a:r>
              <a:rPr lang="en-US" sz="22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en-US" sz="22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en-US" dirty="0"/>
              <a:t>width </a:t>
            </a:r>
            <a:r>
              <a:rPr lang="uk-UA" dirty="0"/>
              <a:t>та</a:t>
            </a:r>
            <a:r>
              <a:rPr lang="en-US" dirty="0"/>
              <a:t> height</a:t>
            </a:r>
            <a:r>
              <a:rPr lang="uk-UA" dirty="0"/>
              <a:t> – ширина та висота </a:t>
            </a:r>
            <a:r>
              <a:rPr lang="uk-UA" dirty="0" err="1"/>
              <a:t>віджета</a:t>
            </a:r>
            <a:r>
              <a:rPr lang="uk-UA" dirty="0"/>
              <a:t> у пікселях.</a:t>
            </a:r>
            <a:endParaRPr lang="en-US" dirty="0"/>
          </a:p>
          <a:p>
            <a:r>
              <a:rPr lang="uk-UA" sz="2600" dirty="0"/>
              <a:t>Зображення ліній, фігур, тексту здійснюється методами:</a:t>
            </a:r>
            <a:endParaRPr lang="en-US" sz="26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create_line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лінія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create_oval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овал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create_arc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дуга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create_rectangle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прямокутник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create_image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photo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зображення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create_text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create_window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y1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window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widget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віджет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65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Полотно (</a:t>
            </a:r>
            <a:r>
              <a:rPr lang="en-US" dirty="0"/>
              <a:t>Canvas</a:t>
            </a:r>
            <a:r>
              <a:rPr lang="uk-UA" dirty="0" smtClean="0"/>
              <a:t>)</a:t>
            </a:r>
            <a:r>
              <a:rPr lang="en-US" dirty="0" smtClean="0"/>
              <a:t>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 err="1"/>
              <a:t>fromX</a:t>
            </a:r>
            <a:r>
              <a:rPr lang="uk-UA" dirty="0"/>
              <a:t>, </a:t>
            </a:r>
            <a:r>
              <a:rPr lang="uk-UA" dirty="0" err="1"/>
              <a:t>fromY</a:t>
            </a:r>
            <a:r>
              <a:rPr lang="uk-UA" dirty="0"/>
              <a:t>, </a:t>
            </a:r>
            <a:r>
              <a:rPr lang="uk-UA" dirty="0" err="1"/>
              <a:t>toX</a:t>
            </a:r>
            <a:r>
              <a:rPr lang="uk-UA" dirty="0"/>
              <a:t>, </a:t>
            </a:r>
            <a:r>
              <a:rPr lang="uk-UA" dirty="0" err="1"/>
              <a:t>toY</a:t>
            </a:r>
            <a:r>
              <a:rPr lang="uk-UA" dirty="0"/>
              <a:t> – координати початку та завершення лінії або фігури. </a:t>
            </a:r>
            <a:endParaRPr lang="en-US" dirty="0" smtClean="0"/>
          </a:p>
          <a:p>
            <a:r>
              <a:rPr lang="uk-UA" dirty="0" smtClean="0"/>
              <a:t>x1</a:t>
            </a:r>
            <a:r>
              <a:rPr lang="uk-UA" dirty="0"/>
              <a:t>, y1 – координати розміщення зображення, тексту або вкладеного </a:t>
            </a:r>
            <a:r>
              <a:rPr lang="uk-UA" dirty="0" err="1"/>
              <a:t>віджету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За </a:t>
            </a:r>
            <a:r>
              <a:rPr lang="uk-UA" dirty="0"/>
              <a:t>угодою x1, y1 – координати центру. </a:t>
            </a:r>
            <a:endParaRPr lang="en-US" dirty="0" smtClean="0"/>
          </a:p>
          <a:p>
            <a:r>
              <a:rPr lang="uk-UA" dirty="0" smtClean="0"/>
              <a:t>Щоб </a:t>
            </a:r>
            <a:r>
              <a:rPr lang="uk-UA" dirty="0"/>
              <a:t>зробити їх координатами лівого верхнього кута, треба використати параметр </a:t>
            </a:r>
            <a:r>
              <a:rPr lang="en-US" dirty="0"/>
              <a:t>anchor=NW.</a:t>
            </a:r>
          </a:p>
          <a:p>
            <a:endParaRPr lang="en-US" dirty="0" smtClean="0"/>
          </a:p>
          <a:p>
            <a:r>
              <a:rPr lang="uk-UA" dirty="0" smtClean="0"/>
              <a:t>Усе</a:t>
            </a:r>
            <a:r>
              <a:rPr lang="uk-UA" dirty="0"/>
              <a:t>, що зображується на полотні, є об’єктом. </a:t>
            </a:r>
            <a:endParaRPr lang="en-US" dirty="0" smtClean="0"/>
          </a:p>
          <a:p>
            <a:r>
              <a:rPr lang="uk-UA" dirty="0" smtClean="0"/>
              <a:t>При </a:t>
            </a:r>
            <a:r>
              <a:rPr lang="uk-UA" dirty="0"/>
              <a:t>створення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uk-UA" dirty="0"/>
              <a:t>повертає номер об’єкту – </a:t>
            </a:r>
            <a:r>
              <a:rPr lang="en-US" dirty="0"/>
              <a:t>id, </a:t>
            </a:r>
            <a:r>
              <a:rPr lang="uk-UA" dirty="0"/>
              <a:t>за яким можна звертатись до цього об’єкту для зміни його характеристик або видалення. </a:t>
            </a:r>
            <a:endParaRPr lang="en-US" dirty="0" smtClean="0"/>
          </a:p>
          <a:p>
            <a:r>
              <a:rPr lang="uk-UA" dirty="0" smtClean="0"/>
              <a:t>Інший </a:t>
            </a:r>
            <a:r>
              <a:rPr lang="uk-UA" dirty="0"/>
              <a:t>спосіб звернення до окремого об’єкту на полотні – це ярлик. </a:t>
            </a:r>
            <a:endParaRPr lang="en-US" dirty="0" smtClean="0"/>
          </a:p>
          <a:p>
            <a:r>
              <a:rPr lang="uk-UA" dirty="0" smtClean="0"/>
              <a:t>Ярлик </a:t>
            </a:r>
            <a:r>
              <a:rPr lang="uk-UA" dirty="0"/>
              <a:t>можна присвоїти при створенні об’єкту, вказавши параметр </a:t>
            </a:r>
            <a:r>
              <a:rPr lang="en-US" dirty="0"/>
              <a:t>tags=e, </a:t>
            </a:r>
            <a:r>
              <a:rPr lang="uk-UA" dirty="0"/>
              <a:t>де </a:t>
            </a:r>
            <a:r>
              <a:rPr lang="en-US" dirty="0"/>
              <a:t>e – </a:t>
            </a:r>
            <a:r>
              <a:rPr lang="uk-UA" dirty="0"/>
              <a:t>це один рядок або кортеж з рядків. </a:t>
            </a:r>
            <a:endParaRPr lang="en-US" dirty="0" smtClean="0"/>
          </a:p>
          <a:p>
            <a:r>
              <a:rPr lang="uk-UA" dirty="0" smtClean="0"/>
              <a:t>Один </a:t>
            </a:r>
            <a:r>
              <a:rPr lang="uk-UA" dirty="0"/>
              <a:t>ярлик може бути присвоєний декільком об’єктам, після чого стає можливим виконувати одну операцію для всіх об’єктів, що мають однаковий ярлик.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83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Полотно (</a:t>
            </a:r>
            <a:r>
              <a:rPr lang="en-US" dirty="0"/>
              <a:t>Canvas</a:t>
            </a:r>
            <a:r>
              <a:rPr lang="uk-UA" dirty="0" smtClean="0"/>
              <a:t>)</a:t>
            </a:r>
            <a:r>
              <a:rPr lang="en-US" dirty="0" smtClean="0"/>
              <a:t>.3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Для видалення об’єкту застосовують метод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id_tag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uk-UA" dirty="0" err="1"/>
              <a:t>id_tag</a:t>
            </a:r>
            <a:r>
              <a:rPr lang="uk-UA" dirty="0"/>
              <a:t> – номер або ярлик.</a:t>
            </a:r>
            <a:endParaRPr lang="en-US" dirty="0"/>
          </a:p>
          <a:p>
            <a:r>
              <a:rPr lang="uk-UA" dirty="0"/>
              <a:t>Для зміни характеристик об’єкту застосовують метод </a:t>
            </a:r>
            <a:r>
              <a:rPr lang="en-US" dirty="0" err="1"/>
              <a:t>itemconfigure</a:t>
            </a:r>
            <a:r>
              <a:rPr lang="en-US" dirty="0"/>
              <a:t> (</a:t>
            </a:r>
            <a:r>
              <a:rPr lang="uk-UA" dirty="0"/>
              <a:t>або </a:t>
            </a:r>
            <a:r>
              <a:rPr lang="en-US" dirty="0" err="1"/>
              <a:t>itemconfig</a:t>
            </a:r>
            <a:r>
              <a:rPr lang="en-US" dirty="0"/>
              <a:t>)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itemconfigure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id_tag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uk-UA" dirty="0" err="1"/>
              <a:t>options</a:t>
            </a:r>
            <a:r>
              <a:rPr lang="uk-UA" dirty="0"/>
              <a:t> – ключові параметри, що встановлюють характеристики об’єкта. Наприклад, для фігур це може бути колір заповнення (</a:t>
            </a:r>
            <a:r>
              <a:rPr lang="en-US" dirty="0"/>
              <a:t>fill</a:t>
            </a:r>
            <a:r>
              <a:rPr lang="uk-UA" dirty="0"/>
              <a:t>) та колір границі (</a:t>
            </a:r>
            <a:r>
              <a:rPr lang="en-US" dirty="0"/>
              <a:t>outline</a:t>
            </a:r>
            <a:r>
              <a:rPr lang="uk-UA" dirty="0"/>
              <a:t>)</a:t>
            </a:r>
            <a:r>
              <a:rPr lang="en-US" dirty="0"/>
              <a:t>.</a:t>
            </a:r>
          </a:p>
          <a:p>
            <a:r>
              <a:rPr lang="uk-UA" dirty="0" smtClean="0"/>
              <a:t>Для </a:t>
            </a:r>
            <a:r>
              <a:rPr lang="uk-UA" dirty="0"/>
              <a:t>переміщення об’єкту застосовують метод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id_tag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dx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en-US" dirty="0"/>
              <a:t>dx, </a:t>
            </a:r>
            <a:r>
              <a:rPr lang="en-US" dirty="0" err="1"/>
              <a:t>dy</a:t>
            </a:r>
            <a:r>
              <a:rPr lang="en-US" dirty="0"/>
              <a:t> – </a:t>
            </a:r>
            <a:r>
              <a:rPr lang="uk-UA" dirty="0"/>
              <a:t>відстань по </a:t>
            </a:r>
            <a:r>
              <a:rPr lang="en-US" dirty="0"/>
              <a:t>x </a:t>
            </a:r>
            <a:r>
              <a:rPr lang="uk-UA" dirty="0"/>
              <a:t>та</a:t>
            </a:r>
            <a:r>
              <a:rPr lang="en-US" dirty="0"/>
              <a:t> y</a:t>
            </a:r>
            <a:r>
              <a:rPr lang="uk-UA" dirty="0"/>
              <a:t> у пікселях, на яку треба перемістити об’єкт на полотні.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35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Полотно (</a:t>
            </a:r>
            <a:r>
              <a:rPr lang="en-US" dirty="0"/>
              <a:t>Canvas</a:t>
            </a:r>
            <a:r>
              <a:rPr lang="uk-UA" dirty="0" smtClean="0"/>
              <a:t>)</a:t>
            </a:r>
            <a:r>
              <a:rPr lang="en-US" dirty="0" smtClean="0"/>
              <a:t>.4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Якщо </a:t>
            </a:r>
            <a:r>
              <a:rPr lang="uk-UA" dirty="0"/>
              <a:t>полотно повинно мати розмір більше, ніж вікно на екрані, треба додавати лінійки прокрутки. </a:t>
            </a:r>
            <a:endParaRPr lang="en-US" dirty="0" smtClean="0"/>
          </a:p>
          <a:p>
            <a:r>
              <a:rPr lang="uk-UA" dirty="0" smtClean="0"/>
              <a:t>Для </a:t>
            </a:r>
            <a:r>
              <a:rPr lang="uk-UA" dirty="0"/>
              <a:t>додавання лінійок прокрутки спочатку потрібно вказати загальний розмір полотна, встановивши ключовий параметр </a:t>
            </a:r>
            <a:r>
              <a:rPr lang="en-US" dirty="0" err="1"/>
              <a:t>scrollregion</a:t>
            </a:r>
            <a:r>
              <a:rPr lang="en-US" dirty="0"/>
              <a:t>, </a:t>
            </a:r>
            <a:r>
              <a:rPr lang="uk-UA" dirty="0"/>
              <a:t>наприклад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scrollregion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dirty="0" smtClean="0"/>
              <a:t>Після </a:t>
            </a:r>
            <a:r>
              <a:rPr lang="uk-UA" dirty="0"/>
              <a:t>цього зв’язування полотна з лінійками прокрутки здійснюється таким самим чином, як і для вікна тексту.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69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Анімація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Анімація у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uk-UA" dirty="0"/>
              <a:t>може бути реалізована декількома способами. </a:t>
            </a:r>
            <a:endParaRPr lang="en-US" dirty="0" smtClean="0"/>
          </a:p>
          <a:p>
            <a:r>
              <a:rPr lang="uk-UA" dirty="0" smtClean="0"/>
              <a:t>Ми </a:t>
            </a:r>
            <a:r>
              <a:rPr lang="uk-UA" dirty="0"/>
              <a:t>розглянемо один з них – за допомогою методу </a:t>
            </a:r>
            <a:r>
              <a:rPr lang="en-US" dirty="0"/>
              <a:t>after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Цей </a:t>
            </a:r>
            <a:r>
              <a:rPr lang="uk-UA" dirty="0"/>
              <a:t>метод є у різних </a:t>
            </a:r>
            <a:r>
              <a:rPr lang="uk-UA" dirty="0" err="1"/>
              <a:t>віджетів</a:t>
            </a:r>
            <a:r>
              <a:rPr lang="uk-UA" dirty="0"/>
              <a:t>, але нас буде цікавити полотно.</a:t>
            </a:r>
            <a:endParaRPr lang="en-US" dirty="0"/>
          </a:p>
          <a:p>
            <a:r>
              <a:rPr lang="uk-UA" dirty="0"/>
              <a:t>Виклик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dirty="0" smtClean="0"/>
              <a:t>означає</a:t>
            </a:r>
            <a:r>
              <a:rPr lang="uk-UA" dirty="0"/>
              <a:t>, що через </a:t>
            </a:r>
            <a:r>
              <a:rPr lang="uk-UA" dirty="0" err="1"/>
              <a:t>mils</a:t>
            </a:r>
            <a:r>
              <a:rPr lang="uk-UA" dirty="0"/>
              <a:t> </a:t>
            </a:r>
            <a:r>
              <a:rPr lang="uk-UA" dirty="0" err="1"/>
              <a:t>мілісекунд</a:t>
            </a:r>
            <a:r>
              <a:rPr lang="uk-UA" dirty="0"/>
              <a:t> буде викликана функція </a:t>
            </a:r>
            <a:r>
              <a:rPr lang="en-US" dirty="0"/>
              <a:t>fun </a:t>
            </a:r>
            <a:r>
              <a:rPr lang="uk-UA" dirty="0"/>
              <a:t>і їй будуть передані параметри </a:t>
            </a:r>
            <a:r>
              <a:rPr lang="en-US" dirty="0" err="1"/>
              <a:t>params</a:t>
            </a:r>
            <a:r>
              <a:rPr lang="en-US" dirty="0"/>
              <a:t>.</a:t>
            </a:r>
            <a:r>
              <a:rPr lang="uk-UA" dirty="0"/>
              <a:t> </a:t>
            </a:r>
            <a:endParaRPr lang="en-US" dirty="0" smtClean="0"/>
          </a:p>
          <a:p>
            <a:r>
              <a:rPr lang="uk-UA" dirty="0" smtClean="0"/>
              <a:t>Таким </a:t>
            </a:r>
            <a:r>
              <a:rPr lang="uk-UA" dirty="0"/>
              <a:t>чином, якщо виклик </a:t>
            </a:r>
            <a:r>
              <a:rPr lang="en-US" dirty="0"/>
              <a:t>after </a:t>
            </a:r>
            <a:r>
              <a:rPr lang="uk-UA" dirty="0"/>
              <a:t>розмістити у функції </a:t>
            </a:r>
            <a:r>
              <a:rPr lang="en-US" dirty="0"/>
              <a:t>fun, </a:t>
            </a:r>
            <a:r>
              <a:rPr lang="uk-UA" dirty="0"/>
              <a:t>то кожні </a:t>
            </a:r>
            <a:r>
              <a:rPr lang="uk-UA" dirty="0" err="1"/>
              <a:t>mils</a:t>
            </a:r>
            <a:r>
              <a:rPr lang="uk-UA" dirty="0"/>
              <a:t> </a:t>
            </a:r>
            <a:r>
              <a:rPr lang="uk-UA" dirty="0" err="1"/>
              <a:t>мілісекінд</a:t>
            </a:r>
            <a:r>
              <a:rPr lang="uk-UA" dirty="0"/>
              <a:t> ця функція буде викликатись повторно, та зможе відпрацьовувати ефекти анімації.</a:t>
            </a:r>
            <a:endParaRPr lang="en-US" dirty="0"/>
          </a:p>
          <a:p>
            <a:r>
              <a:rPr lang="uk-UA" dirty="0"/>
              <a:t>Треба зазначити, що виклик </a:t>
            </a:r>
            <a:r>
              <a:rPr lang="en-US" dirty="0"/>
              <a:t>after </a:t>
            </a:r>
            <a:r>
              <a:rPr lang="uk-UA" dirty="0"/>
              <a:t>не зупиняє програму. </a:t>
            </a:r>
            <a:endParaRPr lang="en-US" dirty="0" smtClean="0"/>
          </a:p>
          <a:p>
            <a:r>
              <a:rPr lang="uk-UA" dirty="0" smtClean="0"/>
              <a:t>Якщо </a:t>
            </a:r>
            <a:r>
              <a:rPr lang="uk-UA" dirty="0"/>
              <a:t>треба, щоб програма очікувала завершення анімації, слід використовувати один з методів </a:t>
            </a:r>
            <a:r>
              <a:rPr lang="en-US" dirty="0"/>
              <a:t>wait</a:t>
            </a:r>
            <a:r>
              <a:rPr lang="ru-RU" dirty="0"/>
              <a:t>, </a:t>
            </a:r>
            <a:r>
              <a:rPr lang="uk-UA" dirty="0"/>
              <a:t>наприклад</a:t>
            </a:r>
            <a:r>
              <a:rPr lang="ru-RU" dirty="0"/>
              <a:t>, </a:t>
            </a:r>
            <a:r>
              <a:rPr lang="ru-RU" dirty="0" err="1"/>
              <a:t>wait_variable</a:t>
            </a:r>
            <a:r>
              <a:rPr lang="ru-RU" dirty="0"/>
              <a:t>:</a:t>
            </a:r>
            <a:endParaRPr lang="en-US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canv</a:t>
            </a:r>
            <a:r>
              <a:rPr lang="en-US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wait_variable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tk_var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uk-UA" dirty="0" smtClean="0"/>
              <a:t>де </a:t>
            </a:r>
            <a:r>
              <a:rPr lang="uk-UA" dirty="0" err="1"/>
              <a:t>tk_var</a:t>
            </a:r>
            <a:r>
              <a:rPr lang="uk-UA" dirty="0"/>
              <a:t> – змінна </a:t>
            </a:r>
            <a:r>
              <a:rPr lang="en-US" dirty="0" err="1"/>
              <a:t>tkinter</a:t>
            </a:r>
            <a:r>
              <a:rPr lang="en-US" dirty="0"/>
              <a:t>.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uk-UA" dirty="0"/>
              <a:t>буде очікувати у місці виклику </a:t>
            </a:r>
            <a:r>
              <a:rPr lang="ru-RU" dirty="0" err="1"/>
              <a:t>wait_variable</a:t>
            </a:r>
            <a:r>
              <a:rPr lang="en-US" dirty="0"/>
              <a:t>, </a:t>
            </a:r>
            <a:r>
              <a:rPr lang="uk-UA" dirty="0"/>
              <a:t>доки не буде </a:t>
            </a:r>
            <a:r>
              <a:rPr lang="uk-UA" dirty="0" err="1"/>
              <a:t>встановленне</a:t>
            </a:r>
            <a:r>
              <a:rPr lang="uk-UA" dirty="0"/>
              <a:t> істинне значення </a:t>
            </a:r>
            <a:r>
              <a:rPr lang="uk-UA" dirty="0" err="1"/>
              <a:t>tk_var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89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Приклад: гра у </a:t>
            </a:r>
            <a:r>
              <a:rPr lang="uk-UA" dirty="0" err="1"/>
              <a:t>Lines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dirty="0"/>
              <a:t>Треба реалізувати гру у </a:t>
            </a:r>
            <a:r>
              <a:rPr lang="en-US" dirty="0"/>
              <a:t>Lines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Правила гри у </a:t>
            </a:r>
            <a:r>
              <a:rPr lang="en-US" dirty="0"/>
              <a:t>Lines (</a:t>
            </a:r>
            <a:r>
              <a:rPr lang="uk-UA" dirty="0"/>
              <a:t>Лінійки, Кульки</a:t>
            </a:r>
            <a:r>
              <a:rPr lang="en-US" dirty="0"/>
              <a:t>)</a:t>
            </a:r>
            <a:r>
              <a:rPr lang="uk-UA" dirty="0"/>
              <a:t> полягають у наступному. </a:t>
            </a:r>
            <a:endParaRPr lang="en-US" dirty="0" smtClean="0"/>
          </a:p>
          <a:p>
            <a:r>
              <a:rPr lang="uk-UA" dirty="0" smtClean="0"/>
              <a:t>Є </a:t>
            </a:r>
            <a:r>
              <a:rPr lang="uk-UA" dirty="0"/>
              <a:t>ігрове поле розміром 9х9 клітинок. </a:t>
            </a:r>
            <a:endParaRPr lang="en-US" dirty="0" smtClean="0"/>
          </a:p>
          <a:p>
            <a:r>
              <a:rPr lang="uk-UA" dirty="0" smtClean="0"/>
              <a:t>На </a:t>
            </a:r>
            <a:r>
              <a:rPr lang="uk-UA" dirty="0"/>
              <a:t>полі можуть розміщуватись кульки 6 різних кольорів. </a:t>
            </a:r>
            <a:endParaRPr lang="en-US" dirty="0" smtClean="0"/>
          </a:p>
          <a:p>
            <a:r>
              <a:rPr lang="uk-UA" dirty="0" smtClean="0"/>
              <a:t>Гравець </a:t>
            </a:r>
            <a:r>
              <a:rPr lang="uk-UA" dirty="0"/>
              <a:t>може переміщувати кульку з поточної до іншої позиції, якщо між двома позиціями є шлях. </a:t>
            </a:r>
            <a:endParaRPr lang="en-US" dirty="0" smtClean="0"/>
          </a:p>
          <a:p>
            <a:r>
              <a:rPr lang="uk-UA" dirty="0" smtClean="0"/>
              <a:t>Шлях </a:t>
            </a:r>
            <a:r>
              <a:rPr lang="uk-UA" dirty="0"/>
              <a:t>складається з сусідніх порожніх клітинок по горизонталі та/або вертикалі. </a:t>
            </a:r>
            <a:endParaRPr lang="en-US" dirty="0" smtClean="0"/>
          </a:p>
          <a:p>
            <a:r>
              <a:rPr lang="uk-UA" dirty="0" smtClean="0"/>
              <a:t>Якщо </a:t>
            </a:r>
            <a:r>
              <a:rPr lang="uk-UA" dirty="0"/>
              <a:t>гравець збирає 5 або більше сусідніх кульок однакового кольору по горизонталі, вертикалі або діагоналі, ці кульки знімаються з поля, а гравцю нараховують бали. </a:t>
            </a:r>
            <a:endParaRPr lang="en-US" dirty="0" smtClean="0"/>
          </a:p>
          <a:p>
            <a:r>
              <a:rPr lang="uk-UA" dirty="0" smtClean="0"/>
              <a:t>На </a:t>
            </a:r>
            <a:r>
              <a:rPr lang="uk-UA" dirty="0"/>
              <a:t>кожному кроці комп’ютер розміщує у 3 випадкових порожніх позиціях 3 кульки випадкових кольорів.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00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Приклад: гра у </a:t>
            </a:r>
            <a:r>
              <a:rPr lang="uk-UA" dirty="0" err="1" smtClean="0"/>
              <a:t>Lines</a:t>
            </a:r>
            <a:r>
              <a:rPr lang="en-US" dirty="0" smtClean="0"/>
              <a:t>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Якщо </a:t>
            </a:r>
            <a:r>
              <a:rPr lang="uk-UA" dirty="0"/>
              <a:t>5 або більше кульок знімаються, гравець отримує право на </a:t>
            </a:r>
            <a:r>
              <a:rPr lang="uk-UA" dirty="0" err="1"/>
              <a:t>бонусний</a:t>
            </a:r>
            <a:r>
              <a:rPr lang="uk-UA" dirty="0"/>
              <a:t> хід. </a:t>
            </a:r>
            <a:endParaRPr lang="en-US" dirty="0" smtClean="0"/>
          </a:p>
          <a:p>
            <a:r>
              <a:rPr lang="uk-UA" dirty="0" smtClean="0"/>
              <a:t>Гра </a:t>
            </a:r>
            <a:r>
              <a:rPr lang="uk-UA" dirty="0"/>
              <a:t>закінчується, коли ігрове поле повністю заповнюється кульками. </a:t>
            </a:r>
            <a:endParaRPr lang="en-US" dirty="0" smtClean="0"/>
          </a:p>
          <a:p>
            <a:r>
              <a:rPr lang="uk-UA" dirty="0" smtClean="0"/>
              <a:t>Задача </a:t>
            </a:r>
            <a:r>
              <a:rPr lang="uk-UA" dirty="0"/>
              <a:t>– набрати якомога більше балів до закінчення гри.</a:t>
            </a:r>
            <a:endParaRPr lang="en-US" dirty="0"/>
          </a:p>
          <a:p>
            <a:r>
              <a:rPr lang="uk-UA" dirty="0"/>
              <a:t>Для розв’язання задачі опишемо клас </a:t>
            </a:r>
            <a:r>
              <a:rPr lang="en-US" dirty="0" err="1"/>
              <a:t>GridCanvas</a:t>
            </a:r>
            <a:r>
              <a:rPr lang="en-US" dirty="0"/>
              <a:t> – </a:t>
            </a:r>
            <a:r>
              <a:rPr lang="uk-UA" dirty="0"/>
              <a:t>клас, що зображує поле розміром </a:t>
            </a:r>
            <a:r>
              <a:rPr lang="en-US" dirty="0" err="1"/>
              <a:t>mxn</a:t>
            </a:r>
            <a:r>
              <a:rPr lang="en-US" dirty="0"/>
              <a:t> </a:t>
            </a:r>
            <a:r>
              <a:rPr lang="uk-UA" dirty="0"/>
              <a:t>клітинок та дозволяє розміщувати у клітинці фігуру, зображення або текст. </a:t>
            </a:r>
            <a:endParaRPr lang="en-US" dirty="0" smtClean="0"/>
          </a:p>
          <a:p>
            <a:r>
              <a:rPr lang="uk-UA" dirty="0" smtClean="0"/>
              <a:t>Також </a:t>
            </a:r>
            <a:r>
              <a:rPr lang="uk-UA" dirty="0"/>
              <a:t>опишемо класи </a:t>
            </a:r>
            <a:r>
              <a:rPr lang="uk-UA" dirty="0" err="1"/>
              <a:t>Lines</a:t>
            </a:r>
            <a:r>
              <a:rPr lang="uk-UA" dirty="0"/>
              <a:t>, який містить методи для підтримки гри, та </a:t>
            </a:r>
            <a:r>
              <a:rPr lang="uk-UA" dirty="0" err="1"/>
              <a:t>LinesGUI</a:t>
            </a:r>
            <a:r>
              <a:rPr lang="uk-UA" dirty="0"/>
              <a:t>, який будує графічний інтерфейс та веде гру.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31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 err="1"/>
              <a:t>GridCanvas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Клас </a:t>
            </a:r>
            <a:r>
              <a:rPr lang="en-US" dirty="0" err="1"/>
              <a:t>GridCanvas</a:t>
            </a:r>
            <a:r>
              <a:rPr lang="en-US" dirty="0"/>
              <a:t> </a:t>
            </a:r>
            <a:r>
              <a:rPr lang="uk-UA" dirty="0"/>
              <a:t>зображує поле розміром </a:t>
            </a:r>
            <a:r>
              <a:rPr lang="en-US" dirty="0" err="1"/>
              <a:t>mxn</a:t>
            </a:r>
            <a:r>
              <a:rPr lang="en-US" dirty="0"/>
              <a:t> </a:t>
            </a:r>
            <a:r>
              <a:rPr lang="uk-UA" dirty="0"/>
              <a:t>клітинок та є нащадком </a:t>
            </a:r>
            <a:r>
              <a:rPr lang="en-US" dirty="0"/>
              <a:t>Canvas. </a:t>
            </a:r>
            <a:endParaRPr lang="en-US" dirty="0" smtClean="0"/>
          </a:p>
          <a:p>
            <a:r>
              <a:rPr lang="uk-UA" dirty="0" smtClean="0"/>
              <a:t>Таким </a:t>
            </a:r>
            <a:r>
              <a:rPr lang="uk-UA" dirty="0"/>
              <a:t>чином, </a:t>
            </a:r>
            <a:r>
              <a:rPr lang="en-US" dirty="0" err="1"/>
              <a:t>GridCanvas</a:t>
            </a:r>
            <a:r>
              <a:rPr lang="uk-UA" dirty="0"/>
              <a:t> має всі поля та методи </a:t>
            </a:r>
            <a:r>
              <a:rPr lang="en-US" dirty="0"/>
              <a:t>Canvas</a:t>
            </a:r>
            <a:r>
              <a:rPr lang="uk-UA" dirty="0"/>
              <a:t>. </a:t>
            </a:r>
            <a:endParaRPr lang="en-US" dirty="0" smtClean="0"/>
          </a:p>
          <a:p>
            <a:r>
              <a:rPr lang="en-US" dirty="0" err="1" smtClean="0"/>
              <a:t>GridCanvas</a:t>
            </a:r>
            <a:r>
              <a:rPr lang="uk-UA" dirty="0" smtClean="0"/>
              <a:t> </a:t>
            </a:r>
            <a:r>
              <a:rPr lang="uk-UA" dirty="0" err="1"/>
              <a:t>перевизначає</a:t>
            </a:r>
            <a:r>
              <a:rPr lang="uk-UA" dirty="0"/>
              <a:t> конструктор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__. </a:t>
            </a:r>
            <a:endParaRPr lang="en-US" dirty="0" smtClean="0"/>
          </a:p>
          <a:p>
            <a:r>
              <a:rPr lang="en-US" dirty="0" err="1" smtClean="0"/>
              <a:t>GridCanvas</a:t>
            </a:r>
            <a:r>
              <a:rPr lang="uk-UA" dirty="0" smtClean="0"/>
              <a:t> </a:t>
            </a:r>
            <a:r>
              <a:rPr lang="uk-UA" dirty="0"/>
              <a:t>містить таблицю </a:t>
            </a:r>
            <a:r>
              <a:rPr lang="en-US" dirty="0" err="1" smtClean="0"/>
              <a:t>self.grid</a:t>
            </a:r>
            <a:r>
              <a:rPr lang="en-US" dirty="0" smtClean="0"/>
              <a:t> </a:t>
            </a:r>
            <a:r>
              <a:rPr lang="uk-UA" dirty="0"/>
              <a:t>розміром </a:t>
            </a:r>
            <a:r>
              <a:rPr lang="en-US" dirty="0" err="1"/>
              <a:t>mxn</a:t>
            </a:r>
            <a:r>
              <a:rPr lang="uk-UA" dirty="0"/>
              <a:t>, кожен елемент якої, - це зв’язаний об’єкт. </a:t>
            </a:r>
            <a:endParaRPr lang="en-US" dirty="0" smtClean="0"/>
          </a:p>
          <a:p>
            <a:r>
              <a:rPr lang="uk-UA" dirty="0" smtClean="0"/>
              <a:t>Зв’язаним </a:t>
            </a:r>
            <a:r>
              <a:rPr lang="uk-UA" dirty="0"/>
              <a:t>об’єктом може бути фігура, зображення або текст. 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16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 smtClean="0"/>
              <a:t>GridCanvas.2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Клас має поля:</a:t>
            </a:r>
            <a:endParaRPr lang="en-US" dirty="0"/>
          </a:p>
          <a:p>
            <a:pPr lvl="1"/>
            <a:r>
              <a:rPr lang="uk-UA" dirty="0" err="1"/>
              <a:t>self.rows</a:t>
            </a:r>
            <a:r>
              <a:rPr lang="uk-UA" dirty="0"/>
              <a:t> - </a:t>
            </a:r>
            <a:r>
              <a:rPr lang="uk-UA" dirty="0" err="1"/>
              <a:t>кільксть</a:t>
            </a:r>
            <a:r>
              <a:rPr lang="uk-UA" dirty="0"/>
              <a:t> рядків поля</a:t>
            </a:r>
            <a:endParaRPr lang="en-US" dirty="0"/>
          </a:p>
          <a:p>
            <a:pPr lvl="1"/>
            <a:r>
              <a:rPr lang="uk-UA" dirty="0" err="1"/>
              <a:t>self.cols</a:t>
            </a:r>
            <a:r>
              <a:rPr lang="uk-UA" dirty="0"/>
              <a:t> - кількість стовпчиків поля</a:t>
            </a:r>
            <a:endParaRPr lang="en-US" dirty="0"/>
          </a:p>
          <a:p>
            <a:pPr lvl="1"/>
            <a:r>
              <a:rPr lang="uk-UA" dirty="0" err="1"/>
              <a:t>self.selection_handler</a:t>
            </a:r>
            <a:r>
              <a:rPr lang="uk-UA" dirty="0"/>
              <a:t> - функція, що буде викликатись при виборі клітинки поля</a:t>
            </a:r>
            <a:endParaRPr lang="en-US" dirty="0"/>
          </a:p>
          <a:p>
            <a:pPr lvl="1"/>
            <a:r>
              <a:rPr lang="uk-UA" dirty="0" err="1"/>
              <a:t>self.bordercolor</a:t>
            </a:r>
            <a:r>
              <a:rPr lang="uk-UA" dirty="0"/>
              <a:t> - колір границі між клітинками</a:t>
            </a:r>
            <a:endParaRPr lang="en-US" dirty="0"/>
          </a:p>
          <a:p>
            <a:pPr lvl="1"/>
            <a:r>
              <a:rPr lang="uk-UA" dirty="0" err="1"/>
              <a:t>self.evenbg</a:t>
            </a:r>
            <a:r>
              <a:rPr lang="uk-UA" dirty="0"/>
              <a:t> - колір заповнення клітинок з парними номерами (якщо відрізняється для парних та непарних номерів). Перша клітинка має номер 0</a:t>
            </a:r>
            <a:endParaRPr lang="en-US" dirty="0"/>
          </a:p>
          <a:p>
            <a:pPr lvl="1"/>
            <a:r>
              <a:rPr lang="uk-UA" dirty="0" err="1"/>
              <a:t>self.highlightbg</a:t>
            </a:r>
            <a:r>
              <a:rPr lang="uk-UA" dirty="0"/>
              <a:t> - колір заповнення вибраної клітинки</a:t>
            </a:r>
            <a:endParaRPr lang="en-US" dirty="0"/>
          </a:p>
          <a:p>
            <a:pPr lvl="1"/>
            <a:r>
              <a:rPr lang="uk-UA" dirty="0" err="1"/>
              <a:t>self.ratio</a:t>
            </a:r>
            <a:r>
              <a:rPr lang="uk-UA" dirty="0"/>
              <a:t> - відсоток заповнення площі клітинки зв'язаним об'єктом</a:t>
            </a:r>
            <a:endParaRPr lang="en-US" dirty="0"/>
          </a:p>
          <a:p>
            <a:pPr lvl="1"/>
            <a:r>
              <a:rPr lang="uk-UA" dirty="0" err="1"/>
              <a:t>self.cellwidth</a:t>
            </a:r>
            <a:r>
              <a:rPr lang="uk-UA" dirty="0"/>
              <a:t> - ширина клітинки</a:t>
            </a:r>
            <a:endParaRPr lang="en-US" dirty="0"/>
          </a:p>
          <a:p>
            <a:pPr lvl="1"/>
            <a:r>
              <a:rPr lang="uk-UA" dirty="0" err="1"/>
              <a:t>self.cellheight</a:t>
            </a:r>
            <a:r>
              <a:rPr lang="uk-UA" dirty="0"/>
              <a:t> - висота клітинки</a:t>
            </a:r>
            <a:endParaRPr lang="en-US" dirty="0"/>
          </a:p>
          <a:p>
            <a:pPr lvl="1"/>
            <a:r>
              <a:rPr lang="uk-UA" dirty="0" err="1"/>
              <a:t>self.grid</a:t>
            </a:r>
            <a:r>
              <a:rPr lang="uk-UA" dirty="0"/>
              <a:t> - матриця, що складається зі зв'язаних об'єктів для всіх клітинок. Якщо до клітинки не </a:t>
            </a:r>
            <a:r>
              <a:rPr lang="uk-UA" dirty="0" err="1"/>
              <a:t>први'язано</a:t>
            </a:r>
            <a:r>
              <a:rPr lang="uk-UA" dirty="0"/>
              <a:t> об'єкт, то значення відповідного елемента - </a:t>
            </a:r>
            <a:r>
              <a:rPr lang="uk-UA" dirty="0" err="1"/>
              <a:t>None</a:t>
            </a:r>
            <a:r>
              <a:rPr lang="uk-UA" dirty="0"/>
              <a:t>.</a:t>
            </a:r>
            <a:endParaRPr lang="en-US" dirty="0"/>
          </a:p>
          <a:p>
            <a:pPr lvl="1"/>
            <a:r>
              <a:rPr lang="uk-UA" dirty="0" err="1"/>
              <a:t>self.moved</a:t>
            </a:r>
            <a:r>
              <a:rPr lang="uk-UA" dirty="0"/>
              <a:t> - змінна </a:t>
            </a:r>
            <a:r>
              <a:rPr lang="uk-UA" dirty="0" err="1"/>
              <a:t>tkinter</a:t>
            </a:r>
            <a:r>
              <a:rPr lang="uk-UA" dirty="0"/>
              <a:t> для контролю завершення переміщення об’єкту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9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 smtClean="0"/>
              <a:t>GridCanvas.3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Конструктор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</a:t>
            </a:r>
            <a:r>
              <a:rPr lang="uk-UA" dirty="0"/>
              <a:t>викликає конструктор батьківського класу, задає початкові значення полів, будує таблицю зв’язаних об’єктів та викликає внутрішній метод </a:t>
            </a:r>
            <a:r>
              <a:rPr lang="en-US" dirty="0"/>
              <a:t>_</a:t>
            </a:r>
            <a:r>
              <a:rPr lang="en-US" dirty="0" err="1"/>
              <a:t>drawgrid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uk-UA" dirty="0" smtClean="0"/>
              <a:t>Метод </a:t>
            </a:r>
            <a:r>
              <a:rPr lang="en-US" dirty="0"/>
              <a:t>_</a:t>
            </a:r>
            <a:r>
              <a:rPr lang="en-US" dirty="0" err="1"/>
              <a:t>drawgrid</a:t>
            </a:r>
            <a:r>
              <a:rPr lang="uk-UA" dirty="0"/>
              <a:t> зображує поле як сукупність прямокутників. </a:t>
            </a:r>
            <a:endParaRPr lang="en-US" dirty="0" smtClean="0"/>
          </a:p>
          <a:p>
            <a:r>
              <a:rPr lang="uk-UA" dirty="0" smtClean="0"/>
              <a:t>Кожен </a:t>
            </a:r>
            <a:r>
              <a:rPr lang="uk-UA" dirty="0"/>
              <a:t>прямокутник отримує свій ярлик, який повертає внутрішній метод _</a:t>
            </a:r>
            <a:r>
              <a:rPr lang="en-US" dirty="0"/>
              <a:t>_</a:t>
            </a:r>
            <a:r>
              <a:rPr lang="en-US" dirty="0" err="1"/>
              <a:t>tagstr</a:t>
            </a:r>
            <a:endParaRPr lang="en-US" dirty="0"/>
          </a:p>
          <a:p>
            <a:r>
              <a:rPr lang="uk-UA" dirty="0"/>
              <a:t>Метод </a:t>
            </a:r>
            <a:r>
              <a:rPr lang="uk-UA" dirty="0" err="1"/>
              <a:t>create_bound</a:t>
            </a:r>
            <a:r>
              <a:rPr lang="uk-UA" dirty="0"/>
              <a:t> створює та зображує зв’язаний об’єкт класу </a:t>
            </a:r>
            <a:r>
              <a:rPr lang="en-US" dirty="0" err="1"/>
              <a:t>BoundObject</a:t>
            </a:r>
            <a:r>
              <a:rPr lang="uk-UA" dirty="0"/>
              <a:t>.</a:t>
            </a:r>
            <a:endParaRPr lang="en-US" dirty="0"/>
          </a:p>
          <a:p>
            <a:r>
              <a:rPr lang="uk-UA" dirty="0"/>
              <a:t>Метод </a:t>
            </a:r>
            <a:r>
              <a:rPr lang="uk-UA" dirty="0" err="1"/>
              <a:t>delete_bound</a:t>
            </a:r>
            <a:r>
              <a:rPr lang="uk-UA" dirty="0"/>
              <a:t> видаляє зв’язаний об’єкт.</a:t>
            </a:r>
            <a:endParaRPr lang="en-US" dirty="0"/>
          </a:p>
          <a:p>
            <a:r>
              <a:rPr lang="uk-UA" dirty="0"/>
              <a:t>Метод </a:t>
            </a:r>
            <a:r>
              <a:rPr lang="uk-UA" dirty="0" err="1"/>
              <a:t>move_bound</a:t>
            </a:r>
            <a:r>
              <a:rPr lang="uk-UA" dirty="0"/>
              <a:t> переміщує зв’язаний об’єкт з однієї клітинки до іншої. </a:t>
            </a:r>
            <a:endParaRPr lang="en-US" dirty="0" smtClean="0"/>
          </a:p>
          <a:p>
            <a:r>
              <a:rPr lang="uk-UA" dirty="0" smtClean="0"/>
              <a:t>Якщо </a:t>
            </a:r>
            <a:r>
              <a:rPr lang="uk-UA" dirty="0"/>
              <a:t>параметр </a:t>
            </a:r>
            <a:r>
              <a:rPr lang="en-US" dirty="0"/>
              <a:t>slow=True, </a:t>
            </a:r>
            <a:r>
              <a:rPr lang="uk-UA" dirty="0"/>
              <a:t>то об’єкт переміщується повільно з використанням анімації. </a:t>
            </a:r>
            <a:endParaRPr lang="en-US" dirty="0" smtClean="0"/>
          </a:p>
          <a:p>
            <a:r>
              <a:rPr lang="uk-UA" dirty="0" smtClean="0"/>
              <a:t>Для </a:t>
            </a:r>
            <a:r>
              <a:rPr lang="uk-UA" dirty="0"/>
              <a:t>повільного переміщення використовується внутрішній метод _</a:t>
            </a:r>
            <a:r>
              <a:rPr lang="uk-UA" dirty="0" err="1"/>
              <a:t>movestep</a:t>
            </a:r>
            <a:r>
              <a:rPr lang="uk-UA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87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Початок роботи з </a:t>
            </a:r>
            <a:r>
              <a:rPr lang="en-US" dirty="0" err="1"/>
              <a:t>tkinter</a:t>
            </a:r>
            <a:r>
              <a:rPr lang="uk-UA" dirty="0"/>
              <a:t>. Основні </a:t>
            </a:r>
            <a:r>
              <a:rPr lang="uk-UA" dirty="0" smtClean="0"/>
              <a:t>поняття.2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tkinter</a:t>
            </a:r>
            <a:r>
              <a:rPr lang="en-US" dirty="0" smtClean="0"/>
              <a:t> </a:t>
            </a:r>
            <a:r>
              <a:rPr lang="uk-UA" dirty="0"/>
              <a:t>містить більше десятка </a:t>
            </a:r>
            <a:r>
              <a:rPr lang="uk-UA" dirty="0" err="1"/>
              <a:t>віджетів</a:t>
            </a:r>
            <a:r>
              <a:rPr lang="uk-UA" dirty="0"/>
              <a:t>, кожен з який – це окремий клас. </a:t>
            </a:r>
            <a:endParaRPr lang="uk-UA" dirty="0" smtClean="0"/>
          </a:p>
          <a:p>
            <a:r>
              <a:rPr lang="uk-UA" dirty="0" smtClean="0"/>
              <a:t>Отже</a:t>
            </a:r>
            <a:r>
              <a:rPr lang="uk-UA" dirty="0"/>
              <a:t>, як і будь-який клас, </a:t>
            </a:r>
            <a:r>
              <a:rPr lang="uk-UA" dirty="0" err="1"/>
              <a:t>віджет</a:t>
            </a:r>
            <a:r>
              <a:rPr lang="uk-UA" dirty="0"/>
              <a:t> має властивості та методи. </a:t>
            </a:r>
            <a:endParaRPr lang="uk-UA" dirty="0" smtClean="0"/>
          </a:p>
          <a:p>
            <a:r>
              <a:rPr lang="uk-UA" dirty="0" smtClean="0"/>
              <a:t>Але </a:t>
            </a:r>
            <a:r>
              <a:rPr lang="uk-UA" dirty="0"/>
              <a:t>більша частина властивостей </a:t>
            </a:r>
            <a:r>
              <a:rPr lang="uk-UA" dirty="0" err="1"/>
              <a:t>віджетів</a:t>
            </a:r>
            <a:r>
              <a:rPr lang="uk-UA" dirty="0"/>
              <a:t> доступна у вигляді елементів словника, де ключ – ім’я властивості, а значення – значення властивості. </a:t>
            </a:r>
            <a:endParaRPr lang="en-US" dirty="0"/>
          </a:p>
          <a:p>
            <a:r>
              <a:rPr lang="uk-UA" dirty="0" err="1"/>
              <a:t>Віджети</a:t>
            </a:r>
            <a:r>
              <a:rPr lang="uk-UA" dirty="0"/>
              <a:t> поділяються на звичайні </a:t>
            </a:r>
            <a:r>
              <a:rPr lang="uk-UA" dirty="0" err="1"/>
              <a:t>віджети</a:t>
            </a:r>
            <a:r>
              <a:rPr lang="uk-UA" dirty="0"/>
              <a:t> та контейнери. </a:t>
            </a:r>
            <a:endParaRPr lang="uk-UA" dirty="0" smtClean="0"/>
          </a:p>
          <a:p>
            <a:r>
              <a:rPr lang="uk-UA" dirty="0" smtClean="0"/>
              <a:t>Контейнери </a:t>
            </a:r>
            <a:r>
              <a:rPr lang="uk-UA" dirty="0"/>
              <a:t>можуть містити інші </a:t>
            </a:r>
            <a:r>
              <a:rPr lang="uk-UA" dirty="0" err="1"/>
              <a:t>віджети</a:t>
            </a:r>
            <a:r>
              <a:rPr lang="uk-UA" dirty="0"/>
              <a:t>.</a:t>
            </a:r>
            <a:endParaRPr lang="en-US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67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 smtClean="0"/>
              <a:t>GridCanvas.4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Методи </a:t>
            </a:r>
            <a:r>
              <a:rPr lang="uk-UA" sz="2000" dirty="0" err="1"/>
              <a:t>select_cell</a:t>
            </a:r>
            <a:r>
              <a:rPr lang="uk-UA" sz="2000" dirty="0"/>
              <a:t> та  </a:t>
            </a:r>
            <a:r>
              <a:rPr lang="en-US" sz="2000" dirty="0"/>
              <a:t>de</a:t>
            </a:r>
            <a:r>
              <a:rPr lang="uk-UA" sz="2000" dirty="0" err="1"/>
              <a:t>select_cell</a:t>
            </a:r>
            <a:r>
              <a:rPr lang="uk-UA" sz="2000" dirty="0"/>
              <a:t> підсвічують кольором </a:t>
            </a:r>
            <a:r>
              <a:rPr lang="en-US" sz="2000" dirty="0" err="1"/>
              <a:t>highlightbg</a:t>
            </a:r>
            <a:r>
              <a:rPr lang="en-US" sz="2000" dirty="0"/>
              <a:t> </a:t>
            </a:r>
            <a:r>
              <a:rPr lang="uk-UA" sz="2000" dirty="0"/>
              <a:t>вибрану клітинку або знімають </a:t>
            </a:r>
            <a:r>
              <a:rPr lang="uk-UA" sz="2000" dirty="0" err="1"/>
              <a:t>підсвітку</a:t>
            </a:r>
            <a:r>
              <a:rPr lang="uk-UA" sz="2000" dirty="0"/>
              <a:t> раніше вибраної клітинки.</a:t>
            </a:r>
            <a:endParaRPr lang="en-US" sz="2000" dirty="0"/>
          </a:p>
          <a:p>
            <a:r>
              <a:rPr lang="uk-UA" sz="2000" dirty="0"/>
              <a:t>Метод </a:t>
            </a:r>
            <a:r>
              <a:rPr lang="ru-RU" sz="2000" dirty="0" err="1"/>
              <a:t>on_click</a:t>
            </a:r>
            <a:r>
              <a:rPr lang="ru-RU" sz="2000" dirty="0"/>
              <a:t> </a:t>
            </a:r>
            <a:r>
              <a:rPr lang="uk-UA" sz="2000" dirty="0"/>
              <a:t>обробляє натиснення лівої клавіші миші та викликає функцію </a:t>
            </a:r>
            <a:r>
              <a:rPr lang="uk-UA" sz="2000" dirty="0" err="1"/>
              <a:t>self.selection_handler</a:t>
            </a:r>
            <a:r>
              <a:rPr lang="uk-UA" sz="2000" dirty="0"/>
              <a:t>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90</a:t>
            </a:fld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060" y="3429000"/>
            <a:ext cx="2922526" cy="316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89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Класи </a:t>
            </a:r>
            <a:r>
              <a:rPr lang="uk-UA" dirty="0" err="1"/>
              <a:t>BoundObj</a:t>
            </a:r>
            <a:r>
              <a:rPr lang="uk-UA" dirty="0"/>
              <a:t> та </a:t>
            </a:r>
            <a:r>
              <a:rPr lang="uk-UA" dirty="0" err="1"/>
              <a:t>BoundOval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uk-UA" dirty="0" err="1"/>
              <a:t>BoundObj</a:t>
            </a:r>
            <a:r>
              <a:rPr lang="uk-UA" dirty="0"/>
              <a:t> – це клас зв’язаного з полем об’єкту. </a:t>
            </a:r>
            <a:endParaRPr lang="en-US" dirty="0" smtClean="0"/>
          </a:p>
          <a:p>
            <a:r>
              <a:rPr lang="uk-UA" dirty="0" smtClean="0"/>
              <a:t>Він </a:t>
            </a:r>
            <a:r>
              <a:rPr lang="uk-UA" dirty="0"/>
              <a:t>має конструктор та метод </a:t>
            </a:r>
            <a:r>
              <a:rPr lang="en-US" dirty="0"/>
              <a:t>draw – </a:t>
            </a:r>
            <a:r>
              <a:rPr lang="uk-UA" dirty="0" smtClean="0"/>
              <a:t>зобразити</a:t>
            </a:r>
            <a:r>
              <a:rPr lang="ru-RU" dirty="0" smtClean="0"/>
              <a:t>. </a:t>
            </a:r>
            <a:endParaRPr lang="en-US" dirty="0" smtClean="0"/>
          </a:p>
          <a:p>
            <a:r>
              <a:rPr lang="uk-UA" dirty="0" smtClean="0"/>
              <a:t>Поле </a:t>
            </a:r>
            <a:r>
              <a:rPr lang="en-US" dirty="0"/>
              <a:t>self.obj – </a:t>
            </a:r>
            <a:r>
              <a:rPr lang="uk-UA" dirty="0"/>
              <a:t>це об’єкт класу відображення фігури, зображення або тексту. </a:t>
            </a:r>
            <a:endParaRPr lang="en-US" dirty="0"/>
          </a:p>
          <a:p>
            <a:r>
              <a:rPr lang="uk-UA" dirty="0"/>
              <a:t>Клас </a:t>
            </a:r>
            <a:r>
              <a:rPr lang="uk-UA" dirty="0" err="1"/>
              <a:t>BoundOval</a:t>
            </a:r>
            <a:r>
              <a:rPr lang="uk-UA" dirty="0"/>
              <a:t> –це клас відображення овалу. </a:t>
            </a:r>
            <a:endParaRPr lang="en-US" dirty="0" smtClean="0"/>
          </a:p>
          <a:p>
            <a:r>
              <a:rPr lang="uk-UA" dirty="0" smtClean="0"/>
              <a:t>Він </a:t>
            </a:r>
            <a:r>
              <a:rPr lang="uk-UA" dirty="0"/>
              <a:t>також має конструктор та метод </a:t>
            </a:r>
            <a:r>
              <a:rPr lang="en-US" dirty="0"/>
              <a:t>draw – </a:t>
            </a:r>
            <a:r>
              <a:rPr lang="uk-UA" dirty="0" smtClean="0"/>
              <a:t>зобразити, </a:t>
            </a:r>
            <a:r>
              <a:rPr lang="uk-UA" dirty="0"/>
              <a:t>який </a:t>
            </a:r>
            <a:r>
              <a:rPr lang="uk-UA" dirty="0" smtClean="0"/>
              <a:t>повертає </a:t>
            </a:r>
            <a:r>
              <a:rPr lang="uk-UA" dirty="0"/>
              <a:t>номер об’єкту на полотні.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66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/>
              <a:t>Lines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Клас </a:t>
            </a:r>
            <a:r>
              <a:rPr lang="uk-UA" dirty="0" err="1"/>
              <a:t>Lines</a:t>
            </a:r>
            <a:r>
              <a:rPr lang="uk-UA" dirty="0"/>
              <a:t> містить функціональність, яка підтримує гру у </a:t>
            </a:r>
            <a:r>
              <a:rPr lang="en-US" dirty="0"/>
              <a:t>lines.</a:t>
            </a:r>
          </a:p>
          <a:p>
            <a:r>
              <a:rPr lang="uk-UA" dirty="0"/>
              <a:t>Зокрема, клас має поля:</a:t>
            </a:r>
            <a:endParaRPr lang="en-US" dirty="0"/>
          </a:p>
          <a:p>
            <a:pPr lvl="1"/>
            <a:r>
              <a:rPr lang="uk-UA" dirty="0"/>
              <a:t>self.cl - кольори нових кульок</a:t>
            </a:r>
            <a:endParaRPr lang="en-US" dirty="0"/>
          </a:p>
          <a:p>
            <a:pPr lvl="1"/>
            <a:r>
              <a:rPr lang="uk-UA" dirty="0" err="1"/>
              <a:t>self.tries</a:t>
            </a:r>
            <a:r>
              <a:rPr lang="uk-UA" dirty="0"/>
              <a:t> - список можливих переходів у сусідні клітинки</a:t>
            </a:r>
            <a:endParaRPr lang="en-US" dirty="0"/>
          </a:p>
          <a:p>
            <a:pPr lvl="1"/>
            <a:r>
              <a:rPr lang="en-US"/>
              <a:t>self.empty_list</a:t>
            </a:r>
            <a:r>
              <a:rPr lang="uk-UA" smtClean="0"/>
              <a:t> </a:t>
            </a:r>
            <a:r>
              <a:rPr lang="uk-UA" dirty="0"/>
              <a:t>- список координат порожніх клітинок поля</a:t>
            </a:r>
            <a:endParaRPr lang="en-US" dirty="0"/>
          </a:p>
          <a:p>
            <a:r>
              <a:rPr lang="uk-UA" dirty="0"/>
              <a:t>Клас містить конструктор, що встановлює початкові значення полів, а також методи </a:t>
            </a:r>
            <a:r>
              <a:rPr lang="en-US" dirty="0"/>
              <a:t>clear, </a:t>
            </a:r>
            <a:r>
              <a:rPr lang="en-US" dirty="0" err="1"/>
              <a:t>get_spheres</a:t>
            </a:r>
            <a:r>
              <a:rPr lang="en-US" dirty="0"/>
              <a:t> </a:t>
            </a:r>
            <a:r>
              <a:rPr lang="ru-RU" dirty="0"/>
              <a:t>та </a:t>
            </a:r>
            <a:r>
              <a:rPr lang="en-US" dirty="0" err="1"/>
              <a:t>get_path</a:t>
            </a:r>
            <a:r>
              <a:rPr lang="ru-RU" dirty="0"/>
              <a:t>.</a:t>
            </a:r>
            <a:endParaRPr lang="en-US" dirty="0"/>
          </a:p>
          <a:p>
            <a:r>
              <a:rPr lang="uk-UA" dirty="0"/>
              <a:t>Метод </a:t>
            </a:r>
            <a:r>
              <a:rPr lang="en-US" dirty="0"/>
              <a:t>clear </a:t>
            </a:r>
            <a:r>
              <a:rPr lang="uk-UA" dirty="0"/>
              <a:t>знаходить 5 або більше кульок однакового кольору у горизонталях, вертикалях та діагоналях та повертає їх координати у списку списків. </a:t>
            </a:r>
            <a:endParaRPr lang="en-US" dirty="0" smtClean="0"/>
          </a:p>
          <a:p>
            <a:r>
              <a:rPr lang="uk-UA" dirty="0" smtClean="0"/>
              <a:t>Метод </a:t>
            </a:r>
            <a:r>
              <a:rPr lang="uk-UA" dirty="0"/>
              <a:t>також обчислює, скільки треба додати до рахунку гравця. </a:t>
            </a:r>
            <a:endParaRPr lang="en-US" dirty="0" smtClean="0"/>
          </a:p>
          <a:p>
            <a:r>
              <a:rPr lang="uk-UA" dirty="0" smtClean="0"/>
              <a:t>Для </a:t>
            </a:r>
            <a:r>
              <a:rPr lang="uk-UA" dirty="0"/>
              <a:t>пошуку кульок, які можна почистити, будується список, що складається зі списків усіх горизонталей, вертикалей та діагоналей. </a:t>
            </a:r>
            <a:endParaRPr lang="en-US" dirty="0" smtClean="0"/>
          </a:p>
          <a:p>
            <a:r>
              <a:rPr lang="uk-UA" dirty="0" smtClean="0"/>
              <a:t>Потім </a:t>
            </a:r>
            <a:r>
              <a:rPr lang="uk-UA" dirty="0"/>
              <a:t>у кожному списку шукаємо 5 або більше підряд однакових кульок. </a:t>
            </a:r>
            <a:endParaRPr lang="en-US" dirty="0" smtClean="0"/>
          </a:p>
          <a:p>
            <a:r>
              <a:rPr lang="uk-UA" dirty="0" smtClean="0"/>
              <a:t>Якщо </a:t>
            </a:r>
            <a:r>
              <a:rPr lang="uk-UA" dirty="0"/>
              <a:t>знайшли, додаємо до результату</a:t>
            </a:r>
            <a:r>
              <a:rPr lang="uk-UA" dirty="0" smtClean="0"/>
              <a:t>.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41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en-US" dirty="0" smtClean="0"/>
              <a:t>Lines.2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Метод </a:t>
            </a:r>
            <a:r>
              <a:rPr lang="en-US" dirty="0" err="1"/>
              <a:t>get_spheres</a:t>
            </a:r>
            <a:r>
              <a:rPr lang="uk-UA" dirty="0"/>
              <a:t> </a:t>
            </a:r>
            <a:r>
              <a:rPr lang="uk-UA" dirty="0" smtClean="0"/>
              <a:t>серед </a:t>
            </a:r>
            <a:r>
              <a:rPr lang="uk-UA" dirty="0"/>
              <a:t>порожніх клітинок знаходить </a:t>
            </a:r>
            <a:r>
              <a:rPr lang="uk-UA" dirty="0" smtClean="0"/>
              <a:t>та </a:t>
            </a:r>
            <a:r>
              <a:rPr lang="uk-UA" dirty="0"/>
              <a:t>повертає місця для нових кульок</a:t>
            </a:r>
            <a:r>
              <a:rPr lang="uk-UA" dirty="0" smtClean="0"/>
              <a:t>.</a:t>
            </a:r>
            <a:endParaRPr lang="en-US" dirty="0" smtClean="0"/>
          </a:p>
          <a:p>
            <a:r>
              <a:rPr lang="uk-UA" dirty="0" smtClean="0"/>
              <a:t>Також </a:t>
            </a:r>
            <a:r>
              <a:rPr lang="uk-UA" dirty="0"/>
              <a:t>отримує кольори нових кульок. </a:t>
            </a:r>
            <a:endParaRPr lang="en-US" dirty="0" smtClean="0"/>
          </a:p>
          <a:p>
            <a:r>
              <a:rPr lang="uk-UA" dirty="0" smtClean="0"/>
              <a:t>Використовує </a:t>
            </a:r>
            <a:r>
              <a:rPr lang="uk-UA" dirty="0"/>
              <a:t>внутрішній метод </a:t>
            </a:r>
            <a:r>
              <a:rPr lang="en-US" dirty="0"/>
              <a:t>_</a:t>
            </a:r>
            <a:r>
              <a:rPr lang="en-US" dirty="0" err="1"/>
              <a:t>set_empty</a:t>
            </a:r>
            <a:r>
              <a:rPr lang="uk-UA" dirty="0"/>
              <a:t> для побудови списку координат усіх порожніх клітинок поля.</a:t>
            </a:r>
            <a:endParaRPr lang="en-US" dirty="0"/>
          </a:p>
          <a:p>
            <a:r>
              <a:rPr lang="uk-UA" dirty="0"/>
              <a:t>Метод </a:t>
            </a:r>
            <a:r>
              <a:rPr lang="en-US" dirty="0" err="1"/>
              <a:t>get_path</a:t>
            </a:r>
            <a:r>
              <a:rPr lang="uk-UA" dirty="0"/>
              <a:t> перевіряє, чи є шлях між двома клітинками. </a:t>
            </a:r>
            <a:endParaRPr lang="en-US" dirty="0" smtClean="0"/>
          </a:p>
          <a:p>
            <a:r>
              <a:rPr lang="uk-UA" dirty="0" smtClean="0"/>
              <a:t>Якщо </a:t>
            </a:r>
            <a:r>
              <a:rPr lang="uk-UA" dirty="0"/>
              <a:t>є, то повертає цей шлях. </a:t>
            </a:r>
            <a:endParaRPr lang="en-US" dirty="0" smtClean="0"/>
          </a:p>
          <a:p>
            <a:r>
              <a:rPr lang="en-US" dirty="0" err="1" smtClean="0"/>
              <a:t>get_path</a:t>
            </a:r>
            <a:r>
              <a:rPr lang="uk-UA" dirty="0" smtClean="0"/>
              <a:t> </a:t>
            </a:r>
            <a:r>
              <a:rPr lang="uk-UA" dirty="0"/>
              <a:t>використовує внутрішній метод </a:t>
            </a:r>
            <a:r>
              <a:rPr lang="en-US" dirty="0"/>
              <a:t>_</a:t>
            </a:r>
            <a:r>
              <a:rPr lang="en-US" dirty="0" err="1"/>
              <a:t>path_recursive</a:t>
            </a:r>
            <a:r>
              <a:rPr lang="uk-UA" dirty="0"/>
              <a:t>, який і виконує усю роботу. </a:t>
            </a:r>
            <a:endParaRPr lang="en-US" dirty="0" smtClean="0"/>
          </a:p>
          <a:p>
            <a:r>
              <a:rPr lang="uk-UA" dirty="0" smtClean="0"/>
              <a:t>Алгоритм </a:t>
            </a:r>
            <a:r>
              <a:rPr lang="en-US" dirty="0"/>
              <a:t>_</a:t>
            </a:r>
            <a:r>
              <a:rPr lang="en-US" dirty="0" err="1"/>
              <a:t>path_recursive</a:t>
            </a:r>
            <a:r>
              <a:rPr lang="uk-UA" dirty="0"/>
              <a:t> аналогічний алгоритму пошуку туру коня з теми «Множини».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12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uk-UA" dirty="0" err="1"/>
              <a:t>LinesGUI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000" dirty="0"/>
              <a:t>Клас </a:t>
            </a:r>
            <a:r>
              <a:rPr lang="uk-UA" sz="2000" dirty="0" err="1"/>
              <a:t>LinesGUI</a:t>
            </a:r>
            <a:r>
              <a:rPr lang="uk-UA" sz="2000" dirty="0"/>
              <a:t> будує графічний інтерфейс </a:t>
            </a:r>
            <a:r>
              <a:rPr lang="en-US" sz="2000" dirty="0"/>
              <a:t>Lines </a:t>
            </a:r>
            <a:r>
              <a:rPr lang="uk-UA" sz="2000" dirty="0"/>
              <a:t>та веде гру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94</a:t>
            </a:fld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32856"/>
            <a:ext cx="5400600" cy="433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14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uk-UA" dirty="0" err="1" smtClean="0"/>
              <a:t>LinesGUI</a:t>
            </a:r>
            <a:r>
              <a:rPr lang="en-US" dirty="0" smtClean="0"/>
              <a:t>.2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Клас має поля:</a:t>
            </a:r>
            <a:endParaRPr lang="en-US" dirty="0"/>
          </a:p>
          <a:p>
            <a:pPr lvl="1"/>
            <a:r>
              <a:rPr lang="uk-UA" dirty="0" err="1"/>
              <a:t>self.top</a:t>
            </a:r>
            <a:r>
              <a:rPr lang="uk-UA" dirty="0"/>
              <a:t> - вікно верхнього рівня у якому розміщено елементи</a:t>
            </a:r>
            <a:endParaRPr lang="en-US" dirty="0"/>
          </a:p>
          <a:p>
            <a:pPr lvl="1"/>
            <a:r>
              <a:rPr lang="uk-UA" dirty="0" err="1"/>
              <a:t>self.rows</a:t>
            </a:r>
            <a:r>
              <a:rPr lang="uk-UA" dirty="0"/>
              <a:t> - кількість рядків</a:t>
            </a:r>
            <a:endParaRPr lang="en-US" dirty="0"/>
          </a:p>
          <a:p>
            <a:pPr lvl="1"/>
            <a:r>
              <a:rPr lang="uk-UA" dirty="0" err="1"/>
              <a:t>self.cols</a:t>
            </a:r>
            <a:r>
              <a:rPr lang="uk-UA" dirty="0"/>
              <a:t> - кількість стовпчиків</a:t>
            </a:r>
            <a:endParaRPr lang="en-US" dirty="0"/>
          </a:p>
          <a:p>
            <a:pPr lvl="1"/>
            <a:r>
              <a:rPr lang="uk-UA" dirty="0" err="1"/>
              <a:t>self.empty</a:t>
            </a:r>
            <a:r>
              <a:rPr lang="uk-UA" dirty="0"/>
              <a:t> - кількість порожніх клітинок на полі</a:t>
            </a:r>
            <a:endParaRPr lang="en-US" dirty="0"/>
          </a:p>
          <a:p>
            <a:pPr lvl="1"/>
            <a:r>
              <a:rPr lang="uk-UA" dirty="0" err="1"/>
              <a:t>self.lines</a:t>
            </a:r>
            <a:r>
              <a:rPr lang="uk-UA" dirty="0"/>
              <a:t> - об'єкт класу </a:t>
            </a:r>
            <a:r>
              <a:rPr lang="uk-UA" dirty="0" err="1"/>
              <a:t>Lines</a:t>
            </a:r>
            <a:r>
              <a:rPr lang="uk-UA" dirty="0"/>
              <a:t> - містить методи, що підтримують гру</a:t>
            </a:r>
            <a:endParaRPr lang="en-US" dirty="0"/>
          </a:p>
          <a:p>
            <a:pPr lvl="1"/>
            <a:r>
              <a:rPr lang="uk-UA" dirty="0" err="1"/>
              <a:t>self.state</a:t>
            </a:r>
            <a:r>
              <a:rPr lang="uk-UA" dirty="0"/>
              <a:t> - стан: хід комп'ютера, хід користувача або вибрано клітинку для переміщення</a:t>
            </a:r>
            <a:endParaRPr lang="en-US" dirty="0"/>
          </a:p>
          <a:p>
            <a:pPr lvl="1"/>
            <a:r>
              <a:rPr lang="uk-UA" dirty="0" err="1"/>
              <a:t>self.selrow</a:t>
            </a:r>
            <a:r>
              <a:rPr lang="uk-UA" dirty="0"/>
              <a:t> - рядок вибраної клітинки</a:t>
            </a:r>
            <a:endParaRPr lang="en-US" dirty="0"/>
          </a:p>
          <a:p>
            <a:pPr lvl="1"/>
            <a:r>
              <a:rPr lang="uk-UA" dirty="0" err="1"/>
              <a:t>self.selcol</a:t>
            </a:r>
            <a:r>
              <a:rPr lang="uk-UA" dirty="0"/>
              <a:t> - стовпчик вибраної клітинки</a:t>
            </a:r>
            <a:endParaRPr lang="en-US" dirty="0"/>
          </a:p>
          <a:p>
            <a:pPr lvl="1"/>
            <a:r>
              <a:rPr lang="uk-UA" dirty="0" err="1"/>
              <a:t>self.gc</a:t>
            </a:r>
            <a:r>
              <a:rPr lang="uk-UA" dirty="0"/>
              <a:t> - об'єкт класу </a:t>
            </a:r>
            <a:r>
              <a:rPr lang="uk-UA" dirty="0" err="1"/>
              <a:t>GridCanvas</a:t>
            </a:r>
            <a:r>
              <a:rPr lang="uk-UA" dirty="0"/>
              <a:t> - поле з клітинками</a:t>
            </a:r>
            <a:endParaRPr lang="en-US" dirty="0"/>
          </a:p>
          <a:p>
            <a:pPr lvl="1"/>
            <a:r>
              <a:rPr lang="uk-UA" dirty="0" err="1"/>
              <a:t>self.little_gc</a:t>
            </a:r>
            <a:r>
              <a:rPr lang="uk-UA" dirty="0"/>
              <a:t> - поле з 3 клітинок для показу наступних кольорів</a:t>
            </a:r>
            <a:endParaRPr lang="en-US" dirty="0"/>
          </a:p>
          <a:p>
            <a:pPr lvl="1"/>
            <a:r>
              <a:rPr lang="uk-UA" dirty="0" err="1"/>
              <a:t>self.score</a:t>
            </a:r>
            <a:r>
              <a:rPr lang="uk-UA" dirty="0"/>
              <a:t> - ціла змінна </a:t>
            </a:r>
            <a:r>
              <a:rPr lang="en-US" dirty="0" err="1"/>
              <a:t>tkinter</a:t>
            </a:r>
            <a:r>
              <a:rPr lang="uk-UA" dirty="0"/>
              <a:t> для збереження та відображення рахунку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5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uk-UA" dirty="0" err="1" smtClean="0"/>
              <a:t>LinesGUI</a:t>
            </a:r>
            <a:r>
              <a:rPr lang="en-US" dirty="0" smtClean="0"/>
              <a:t>.3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Конструктор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</a:t>
            </a:r>
            <a:r>
              <a:rPr lang="uk-UA" dirty="0"/>
              <a:t>встановлює початкові значення полів, викликає внутрішній метод </a:t>
            </a:r>
            <a:r>
              <a:rPr lang="en-US" dirty="0"/>
              <a:t>_</a:t>
            </a:r>
            <a:r>
              <a:rPr lang="en-US" dirty="0" err="1"/>
              <a:t>make_widgets</a:t>
            </a:r>
            <a:r>
              <a:rPr lang="en-US" dirty="0"/>
              <a:t> </a:t>
            </a:r>
            <a:r>
              <a:rPr lang="uk-UA" dirty="0"/>
              <a:t>для побудови елементів інтерфейсу а також внутрішній метод </a:t>
            </a:r>
            <a:r>
              <a:rPr lang="en-US" dirty="0"/>
              <a:t>_</a:t>
            </a:r>
            <a:r>
              <a:rPr lang="en-US" dirty="0" err="1"/>
              <a:t>start_game</a:t>
            </a:r>
            <a:r>
              <a:rPr lang="ru-RU" dirty="0"/>
              <a:t>, </a:t>
            </a:r>
            <a:r>
              <a:rPr lang="uk-UA" dirty="0"/>
              <a:t>який виконує дії, необхідні для початку нової гри.</a:t>
            </a:r>
            <a:endParaRPr lang="en-US" dirty="0"/>
          </a:p>
          <a:p>
            <a:r>
              <a:rPr lang="uk-UA" dirty="0"/>
              <a:t>Метод </a:t>
            </a:r>
            <a:r>
              <a:rPr lang="uk-UA" dirty="0" err="1"/>
              <a:t>move_path</a:t>
            </a:r>
            <a:r>
              <a:rPr lang="uk-UA" dirty="0"/>
              <a:t> здійснює повільне переміщення кульки вздовж шляху </a:t>
            </a:r>
            <a:r>
              <a:rPr lang="en-US" dirty="0"/>
              <a:t>path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Для </a:t>
            </a:r>
            <a:r>
              <a:rPr lang="uk-UA" dirty="0"/>
              <a:t>переміщення використовує відповідний метод </a:t>
            </a:r>
            <a:r>
              <a:rPr lang="en-US" dirty="0" err="1"/>
              <a:t>GridCanvas</a:t>
            </a:r>
            <a:r>
              <a:rPr lang="en-US" dirty="0"/>
              <a:t>.</a:t>
            </a:r>
          </a:p>
          <a:p>
            <a:r>
              <a:rPr lang="uk-UA" dirty="0"/>
              <a:t>Метод </a:t>
            </a:r>
            <a:r>
              <a:rPr lang="uk-UA" dirty="0" err="1"/>
              <a:t>clear</a:t>
            </a:r>
            <a:r>
              <a:rPr lang="uk-UA" dirty="0"/>
              <a:t> видаляє з клітинок поля, що треба очистити, зв’язані об’єкти та змінює рахунок гри. </a:t>
            </a:r>
            <a:endParaRPr lang="en-US" dirty="0" smtClean="0"/>
          </a:p>
          <a:p>
            <a:r>
              <a:rPr lang="uk-UA" dirty="0" smtClean="0"/>
              <a:t>Список </a:t>
            </a:r>
            <a:r>
              <a:rPr lang="uk-UA" dirty="0"/>
              <a:t>клітинок, які треба очистити, повертає метод </a:t>
            </a:r>
            <a:r>
              <a:rPr lang="uk-UA" dirty="0" err="1"/>
              <a:t>clear</a:t>
            </a:r>
            <a:r>
              <a:rPr lang="uk-UA" dirty="0"/>
              <a:t> з класу </a:t>
            </a:r>
            <a:r>
              <a:rPr lang="en-US" dirty="0"/>
              <a:t>Lines. </a:t>
            </a:r>
          </a:p>
          <a:p>
            <a:r>
              <a:rPr lang="uk-UA" dirty="0"/>
              <a:t>Метод </a:t>
            </a:r>
            <a:r>
              <a:rPr lang="uk-UA" dirty="0" err="1"/>
              <a:t>show_next_colors</a:t>
            </a:r>
            <a:r>
              <a:rPr lang="uk-UA" dirty="0"/>
              <a:t> показує на маленькому полі з 3 клітинок кольори кульок, що будуть розміщені на наступному кроці.</a:t>
            </a:r>
            <a:endParaRPr lang="en-US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84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uk-UA" dirty="0" err="1" smtClean="0"/>
              <a:t>LinesGUI</a:t>
            </a:r>
            <a:r>
              <a:rPr lang="en-US" dirty="0" smtClean="0"/>
              <a:t>.4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uk-UA" sz="2600" dirty="0"/>
              <a:t>Основну роботу з ведення гри та підтримки ігрової логіки виконують методи </a:t>
            </a:r>
            <a:r>
              <a:rPr lang="uk-UA" sz="2600" dirty="0" err="1"/>
              <a:t>computer_move</a:t>
            </a:r>
            <a:r>
              <a:rPr lang="uk-UA" sz="2600" dirty="0"/>
              <a:t> та </a:t>
            </a:r>
            <a:r>
              <a:rPr lang="uk-UA" sz="2600" dirty="0" err="1"/>
              <a:t>sel_handler</a:t>
            </a:r>
            <a:r>
              <a:rPr lang="uk-UA" sz="2600" dirty="0"/>
              <a:t>. </a:t>
            </a:r>
            <a:endParaRPr lang="en-US" sz="2600" dirty="0" smtClean="0"/>
          </a:p>
          <a:p>
            <a:r>
              <a:rPr lang="uk-UA" sz="2600" dirty="0" smtClean="0"/>
              <a:t>Гра </a:t>
            </a:r>
            <a:r>
              <a:rPr lang="uk-UA" sz="2600" dirty="0"/>
              <a:t>може знаходитись в одному з 3 станів: «хід гравця», «гравець вибрав клітинку» та «хід комп’ютера». </a:t>
            </a:r>
            <a:endParaRPr lang="en-US" sz="2600" dirty="0" smtClean="0"/>
          </a:p>
          <a:p>
            <a:r>
              <a:rPr lang="uk-UA" sz="2600" dirty="0" smtClean="0"/>
              <a:t>Перехід </a:t>
            </a:r>
            <a:r>
              <a:rPr lang="uk-UA" sz="2600" dirty="0"/>
              <a:t>між станами здійснюють ці два методи.</a:t>
            </a:r>
            <a:endParaRPr lang="en-US" sz="2600" dirty="0"/>
          </a:p>
          <a:p>
            <a:r>
              <a:rPr lang="uk-UA" sz="2600" dirty="0"/>
              <a:t>Метод </a:t>
            </a:r>
            <a:r>
              <a:rPr lang="uk-UA" sz="2600" dirty="0" err="1"/>
              <a:t>computer_move</a:t>
            </a:r>
            <a:r>
              <a:rPr lang="uk-UA" sz="2600" dirty="0"/>
              <a:t> виконує хід комп’ютера: розміщує нові кульки на полі та перевіряє, чи не закінчено гру (чи є ще порожні клітинки).</a:t>
            </a:r>
            <a:endParaRPr lang="en-US" sz="2600" dirty="0"/>
          </a:p>
          <a:p>
            <a:r>
              <a:rPr lang="uk-UA" sz="2600" dirty="0"/>
              <a:t>Метод </a:t>
            </a:r>
            <a:r>
              <a:rPr lang="uk-UA" sz="2600" dirty="0" err="1"/>
              <a:t>sel_handler</a:t>
            </a:r>
            <a:r>
              <a:rPr lang="uk-UA" sz="2600" dirty="0"/>
              <a:t> викликається з класу </a:t>
            </a:r>
            <a:r>
              <a:rPr lang="en-US" sz="2600" dirty="0" err="1"/>
              <a:t>GridCanvas</a:t>
            </a:r>
            <a:r>
              <a:rPr lang="en-US" sz="2600" dirty="0"/>
              <a:t> </a:t>
            </a:r>
            <a:r>
              <a:rPr lang="uk-UA" sz="2600" dirty="0"/>
              <a:t>для обробки події вибору клітинки. </a:t>
            </a:r>
            <a:endParaRPr lang="en-US" sz="2600" dirty="0"/>
          </a:p>
          <a:p>
            <a:r>
              <a:rPr lang="uk-UA" sz="2600" dirty="0"/>
              <a:t>Якщо поточний стан - «гравець вибрав клітинку», то , якщо клітинка порожня, це означає, що зараз вибрано клітинку, у яку треба перемістити кульку. </a:t>
            </a:r>
            <a:endParaRPr lang="en-US" sz="2600" dirty="0" smtClean="0"/>
          </a:p>
          <a:p>
            <a:pPr lvl="1"/>
            <a:r>
              <a:rPr lang="uk-UA" sz="2300" dirty="0" smtClean="0"/>
              <a:t>Тому </a:t>
            </a:r>
            <a:r>
              <a:rPr lang="uk-UA" sz="2300" dirty="0"/>
              <a:t>шукаємо шлях та, якщо знаходимо, то переміщуємо кульку та пробуємо очистити. </a:t>
            </a:r>
            <a:endParaRPr lang="en-US" sz="2300" dirty="0" smtClean="0"/>
          </a:p>
          <a:p>
            <a:pPr lvl="1"/>
            <a:r>
              <a:rPr lang="uk-UA" sz="2300" dirty="0" smtClean="0"/>
              <a:t>Якщо </a:t>
            </a:r>
            <a:r>
              <a:rPr lang="uk-UA" sz="2300" dirty="0"/>
              <a:t>вдалося очистити кульки, то хід залишається у гравця, інакше переходить до комп’ютера. </a:t>
            </a:r>
            <a:endParaRPr lang="en-US" sz="2300" dirty="0" smtClean="0"/>
          </a:p>
          <a:p>
            <a:pPr lvl="1"/>
            <a:r>
              <a:rPr lang="uk-UA" sz="2300" dirty="0" smtClean="0"/>
              <a:t>Якщо </a:t>
            </a:r>
            <a:r>
              <a:rPr lang="uk-UA" sz="2300" dirty="0"/>
              <a:t>у стані «гравець вибрав клітинку» вибрана клітинка не порожня, треба змінити вибрану клітинку на поточну без зміни стану.</a:t>
            </a:r>
            <a:endParaRPr lang="en-US" sz="2300" dirty="0"/>
          </a:p>
          <a:p>
            <a:r>
              <a:rPr lang="uk-UA" sz="2600" dirty="0"/>
              <a:t>Якщо ж поточний стан - «хід гравця» та клітинка не порожня, то вибираємо її та змінюємо стан на «гравець вибрав клітинку».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98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Клас </a:t>
            </a:r>
            <a:r>
              <a:rPr lang="uk-UA" dirty="0" err="1" smtClean="0"/>
              <a:t>LinesGUI</a:t>
            </a:r>
            <a:r>
              <a:rPr lang="en-US" dirty="0" smtClean="0"/>
              <a:t>.5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Метод </a:t>
            </a:r>
            <a:r>
              <a:rPr lang="uk-UA" dirty="0" err="1"/>
              <a:t>dummy_sel_handler</a:t>
            </a:r>
            <a:r>
              <a:rPr lang="uk-UA" dirty="0"/>
              <a:t> просто пропускає подію вибору клітинки. </a:t>
            </a:r>
            <a:endParaRPr lang="en-US" dirty="0" smtClean="0"/>
          </a:p>
          <a:p>
            <a:r>
              <a:rPr lang="uk-UA" dirty="0" smtClean="0"/>
              <a:t>Використовується </a:t>
            </a:r>
            <a:r>
              <a:rPr lang="uk-UA" dirty="0"/>
              <a:t>для маленького поля, на якому показані кольори 3 наступних кульок.</a:t>
            </a:r>
            <a:endParaRPr lang="en-US" dirty="0"/>
          </a:p>
          <a:p>
            <a:r>
              <a:rPr lang="uk-UA" dirty="0"/>
              <a:t>Метод </a:t>
            </a:r>
            <a:r>
              <a:rPr lang="uk-UA" dirty="0" err="1"/>
              <a:t>newgame_handler</a:t>
            </a:r>
            <a:r>
              <a:rPr lang="uk-UA" dirty="0"/>
              <a:t> обробляє натиснення кнопки «Нова гра». Він очищує поле, вибір клітинки та викликає внутрішній метод _</a:t>
            </a:r>
            <a:r>
              <a:rPr lang="en-US" dirty="0" err="1"/>
              <a:t>start_game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9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 </a:t>
            </a:r>
            <a:r>
              <a:rPr lang="uk-UA" dirty="0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Графічний інтерфейс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Програмування, що керується подіями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Графічні бібліотеки у </a:t>
            </a:r>
            <a:r>
              <a:rPr lang="uk-UA" dirty="0" err="1"/>
              <a:t>Python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Початок роботи з </a:t>
            </a:r>
            <a:r>
              <a:rPr lang="uk-UA" dirty="0" err="1"/>
              <a:t>tkinter</a:t>
            </a:r>
            <a:r>
              <a:rPr lang="uk-UA" dirty="0"/>
              <a:t>. Основні поняття.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Основні </a:t>
            </a:r>
            <a:r>
              <a:rPr lang="uk-UA" dirty="0" err="1"/>
              <a:t>віджети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Кроки виконання програми, яка використовує </a:t>
            </a:r>
            <a:r>
              <a:rPr lang="en-US" dirty="0" err="1"/>
              <a:t>tkinter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Ієрархія вкладень </a:t>
            </a:r>
            <a:r>
              <a:rPr lang="uk-UA" dirty="0" err="1"/>
              <a:t>віджетів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Надпис (</a:t>
            </a:r>
            <a:r>
              <a:rPr lang="en-US" dirty="0"/>
              <a:t>Label</a:t>
            </a:r>
            <a:r>
              <a:rPr lang="uk-UA" dirty="0"/>
              <a:t>), кнопка команд (</a:t>
            </a:r>
            <a:r>
              <a:rPr lang="en-US" dirty="0"/>
              <a:t>Button</a:t>
            </a:r>
            <a:r>
              <a:rPr lang="uk-UA" dirty="0"/>
              <a:t>) та поле введення (</a:t>
            </a:r>
            <a:r>
              <a:rPr lang="en-US" dirty="0"/>
              <a:t>Entry</a:t>
            </a:r>
            <a:r>
              <a:rPr lang="uk-UA" dirty="0"/>
              <a:t>)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Встановлення відображення графічних елементів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uk-UA" dirty="0"/>
              <a:t>Модифікація параметрів графічних елементів</a:t>
            </a:r>
            <a:endParaRPr lang="en-US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12.08.2016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6252</TotalTime>
  <Words>10398</Words>
  <Application>Microsoft Office PowerPoint</Application>
  <PresentationFormat>Экран (4:3)</PresentationFormat>
  <Paragraphs>1183</Paragraphs>
  <Slides>101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101</vt:i4>
      </vt:variant>
    </vt:vector>
  </HeadingPairs>
  <TitlesOfParts>
    <vt:vector size="106" baseType="lpstr">
      <vt:lpstr>Arial</vt:lpstr>
      <vt:lpstr>Arial Black</vt:lpstr>
      <vt:lpstr>Calibri</vt:lpstr>
      <vt:lpstr>Times New Roman</vt:lpstr>
      <vt:lpstr>Ясность</vt:lpstr>
      <vt:lpstr>Інформатика та програмування</vt:lpstr>
      <vt:lpstr>Графічний інтерфейс </vt:lpstr>
      <vt:lpstr>Графічний інтерфейс.2 </vt:lpstr>
      <vt:lpstr>Програмування, що керується подіями</vt:lpstr>
      <vt:lpstr>Програмування, що керується подіями.2</vt:lpstr>
      <vt:lpstr>Графічні бібліотеки у Python</vt:lpstr>
      <vt:lpstr>Графічні бібліотеки у Python.2</vt:lpstr>
      <vt:lpstr>Початок роботи з tkinter. Основні поняття</vt:lpstr>
      <vt:lpstr>Початок роботи з tkinter. Основні поняття.2</vt:lpstr>
      <vt:lpstr>Основні віджети</vt:lpstr>
      <vt:lpstr>Основні віджети.2</vt:lpstr>
      <vt:lpstr>Кроки виконання програми, яка використовує tkinter</vt:lpstr>
      <vt:lpstr>Кроки виконання програми, яка використовує tkinter.2</vt:lpstr>
      <vt:lpstr>Ієрархія вкладень віджетів</vt:lpstr>
      <vt:lpstr>Надпис (Label)</vt:lpstr>
      <vt:lpstr>Приклад: введення початкових даних та обчислення результату функції (Версія 1)</vt:lpstr>
      <vt:lpstr>Кнопка команд (Button) та поле введення (Entry)</vt:lpstr>
      <vt:lpstr>Встановлення відображення графічних елементів</vt:lpstr>
      <vt:lpstr>Встановлення відображення графічних елементів.2</vt:lpstr>
      <vt:lpstr>Модифікація параметрів графічних елементів у динаміці</vt:lpstr>
      <vt:lpstr>Модифікація параметрів графічних елементів у динаміці.2</vt:lpstr>
      <vt:lpstr>Приклад: введення початкових даних та обчислення результату функції (Версія 2)</vt:lpstr>
      <vt:lpstr>Менеджери розміщення</vt:lpstr>
      <vt:lpstr>Менеджер розміщення pack</vt:lpstr>
      <vt:lpstr>Менеджер розміщення pack.2</vt:lpstr>
      <vt:lpstr>Рамка (Frame)</vt:lpstr>
      <vt:lpstr>Створення та пакування елементів однією командою</vt:lpstr>
      <vt:lpstr>Приклад: введення початкових даних та обчислення результату функції (Версія 3)</vt:lpstr>
      <vt:lpstr>Приклад: введення початкових даних та обчислення результату функції (Версія 3).2</vt:lpstr>
      <vt:lpstr>Прив’язка подій до функцій обробки</vt:lpstr>
      <vt:lpstr>Прив’язка подій до функцій обробки.2</vt:lpstr>
      <vt:lpstr>Прив’язка подій до функцій обробки.3</vt:lpstr>
      <vt:lpstr>Прив’язка подій до функцій обробки.4</vt:lpstr>
      <vt:lpstr>Приклад: введення початкових даних та обчислення результату функції (Версія 4)</vt:lpstr>
      <vt:lpstr>Приклад: введення початкових даних та обчислення результату функції (Версія 4).2</vt:lpstr>
      <vt:lpstr>Графічний інтерфейс та об’єктно-орієнтоване програмування</vt:lpstr>
      <vt:lpstr>Графічний інтерфейс та об’єктно-орієнтоване програмування.2</vt:lpstr>
      <vt:lpstr>Графічний інтерфейс та об’єктно-орієнтоване програмування.3</vt:lpstr>
      <vt:lpstr>Менеджер розміщення grid</vt:lpstr>
      <vt:lpstr>Менеджер розміщення grid.2</vt:lpstr>
      <vt:lpstr>Змінні tkinter</vt:lpstr>
      <vt:lpstr>Приклад: Модифікація параметрів та запуск програми backup</vt:lpstr>
      <vt:lpstr>Клас DictEditor</vt:lpstr>
      <vt:lpstr>Клас DictEditor.2</vt:lpstr>
      <vt:lpstr>Клас ConfigDictSet</vt:lpstr>
      <vt:lpstr>Головний модуль модифікації параметрів та запуску програми backup</vt:lpstr>
      <vt:lpstr>Список (Listbox) та лінійка прокрутки (Scrollbar)</vt:lpstr>
      <vt:lpstr>Список (Listbox) та лінійка прокрутки (Scrollbar).2</vt:lpstr>
      <vt:lpstr>Список (Listbox) та лінійка прокрутки (Scrollbar).3</vt:lpstr>
      <vt:lpstr>Стандартні вікна повідомлень</vt:lpstr>
      <vt:lpstr>Стандартні вікна повідомлень.2</vt:lpstr>
      <vt:lpstr>Діалоги</vt:lpstr>
      <vt:lpstr>Діалоги.2</vt:lpstr>
      <vt:lpstr>Приклад: Модифікація параметрів та запуск програми backup (використання списків)</vt:lpstr>
      <vt:lpstr>Клас вибору каталогу DirSelector</vt:lpstr>
      <vt:lpstr>Клас вибору каталогу DirSelector.2</vt:lpstr>
      <vt:lpstr>Клас вибору каталогу DirSelector.3</vt:lpstr>
      <vt:lpstr>Клас BackupGUI</vt:lpstr>
      <vt:lpstr>Клас BackupGUI.2</vt:lpstr>
      <vt:lpstr>Клас BackupGUI.3</vt:lpstr>
      <vt:lpstr>Головний модуль модифікації параметрів та запуску програми backup (використання списків)</vt:lpstr>
      <vt:lpstr>Вікно тексту (Text)</vt:lpstr>
      <vt:lpstr>Вікно тексту (Text).2</vt:lpstr>
      <vt:lpstr>Вікно тексту (Text).3</vt:lpstr>
      <vt:lpstr>Вікно тексту (Text).4</vt:lpstr>
      <vt:lpstr>Меню (Menu)</vt:lpstr>
      <vt:lpstr>Меню (Menu).2</vt:lpstr>
      <vt:lpstr>Кнопка вибору (Checkbutton), радіокнопка (Radiobutton) та рамка з заголовком (LabelFrame)</vt:lpstr>
      <vt:lpstr>Кнопка вибору (Checkbutton), радіокнопка (Radiobutton) та рамка з заголовком (LabelFrame).2</vt:lpstr>
      <vt:lpstr>Стандартні діалоги</vt:lpstr>
      <vt:lpstr>Стандартні діалоги.2</vt:lpstr>
      <vt:lpstr>Стандартні діалоги.3</vt:lpstr>
      <vt:lpstr>Приклад: Перегляд текстових файлів</vt:lpstr>
      <vt:lpstr>Клас TextViewer</vt:lpstr>
      <vt:lpstr>Клас TextViewer.2</vt:lpstr>
      <vt:lpstr>Клас TextViewer.3</vt:lpstr>
      <vt:lpstr>Клас TextViewer.4</vt:lpstr>
      <vt:lpstr>Клас FontOpts</vt:lpstr>
      <vt:lpstr>Клас FontOpts.2</vt:lpstr>
      <vt:lpstr>Полотно (Canvas)</vt:lpstr>
      <vt:lpstr>Полотно (Canvas).2</vt:lpstr>
      <vt:lpstr>Полотно (Canvas).3</vt:lpstr>
      <vt:lpstr>Полотно (Canvas).4</vt:lpstr>
      <vt:lpstr>Анімація</vt:lpstr>
      <vt:lpstr>Приклад: гра у Lines</vt:lpstr>
      <vt:lpstr>Приклад: гра у Lines.2</vt:lpstr>
      <vt:lpstr>Клас GridCanvas</vt:lpstr>
      <vt:lpstr>Клас GridCanvas.2</vt:lpstr>
      <vt:lpstr>Клас GridCanvas.3</vt:lpstr>
      <vt:lpstr>Клас GridCanvas.4</vt:lpstr>
      <vt:lpstr>Класи BoundObj та BoundOval</vt:lpstr>
      <vt:lpstr>Клас Lines</vt:lpstr>
      <vt:lpstr>Клас Lines.2</vt:lpstr>
      <vt:lpstr>Клас LinesGUI</vt:lpstr>
      <vt:lpstr>Клас LinesGUI.2</vt:lpstr>
      <vt:lpstr>Клас LinesGUI.3</vt:lpstr>
      <vt:lpstr>Клас LinesGUI.4</vt:lpstr>
      <vt:lpstr>Клас LinesGUI.5</vt:lpstr>
      <vt:lpstr>Резюме</vt:lpstr>
      <vt:lpstr>Резюме.2</vt:lpstr>
      <vt:lpstr>Де прочитати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aobvintsev</cp:lastModifiedBy>
  <cp:revision>406</cp:revision>
  <dcterms:created xsi:type="dcterms:W3CDTF">2015-08-16T10:20:57Z</dcterms:created>
  <dcterms:modified xsi:type="dcterms:W3CDTF">2016-08-12T16:48:51Z</dcterms:modified>
</cp:coreProperties>
</file>