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45"/>
  </p:notesMasterIdLst>
  <p:handoutMasterIdLst>
    <p:handoutMasterId r:id="rId46"/>
  </p:handoutMasterIdLst>
  <p:sldIdLst>
    <p:sldId id="256" r:id="rId2"/>
    <p:sldId id="278" r:id="rId3"/>
    <p:sldId id="322" r:id="rId4"/>
    <p:sldId id="323" r:id="rId5"/>
    <p:sldId id="345" r:id="rId6"/>
    <p:sldId id="324" r:id="rId7"/>
    <p:sldId id="355" r:id="rId8"/>
    <p:sldId id="356" r:id="rId9"/>
    <p:sldId id="325" r:id="rId10"/>
    <p:sldId id="329" r:id="rId11"/>
    <p:sldId id="330" r:id="rId12"/>
    <p:sldId id="346" r:id="rId13"/>
    <p:sldId id="331" r:id="rId14"/>
    <p:sldId id="332" r:id="rId15"/>
    <p:sldId id="357" r:id="rId16"/>
    <p:sldId id="347" r:id="rId17"/>
    <p:sldId id="333" r:id="rId18"/>
    <p:sldId id="358" r:id="rId19"/>
    <p:sldId id="348" r:id="rId20"/>
    <p:sldId id="334" r:id="rId21"/>
    <p:sldId id="349" r:id="rId22"/>
    <p:sldId id="350" r:id="rId23"/>
    <p:sldId id="335" r:id="rId24"/>
    <p:sldId id="359" r:id="rId25"/>
    <p:sldId id="336" r:id="rId26"/>
    <p:sldId id="351" r:id="rId27"/>
    <p:sldId id="360" r:id="rId28"/>
    <p:sldId id="339" r:id="rId29"/>
    <p:sldId id="361" r:id="rId30"/>
    <p:sldId id="352" r:id="rId31"/>
    <p:sldId id="362" r:id="rId32"/>
    <p:sldId id="340" r:id="rId33"/>
    <p:sldId id="341" r:id="rId34"/>
    <p:sldId id="353" r:id="rId35"/>
    <p:sldId id="342" r:id="rId36"/>
    <p:sldId id="354" r:id="rId37"/>
    <p:sldId id="363" r:id="rId38"/>
    <p:sldId id="364" r:id="rId39"/>
    <p:sldId id="365" r:id="rId40"/>
    <p:sldId id="366" r:id="rId41"/>
    <p:sldId id="367" r:id="rId42"/>
    <p:sldId id="276" r:id="rId43"/>
    <p:sldId id="277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76" autoAdjust="0"/>
  </p:normalViewPr>
  <p:slideViewPr>
    <p:cSldViewPr>
      <p:cViewPr varScale="1">
        <p:scale>
          <a:sx n="75" d="100"/>
          <a:sy n="75" d="100"/>
        </p:scale>
        <p:origin x="12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5E88B-F225-4F1B-84EC-D768E8A63062}" type="datetimeFigureOut">
              <a:rPr lang="ru-RU" smtClean="0"/>
              <a:t>11.10.2016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196F5-39F3-4F85-A922-8DDA3E8F9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0132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7DB8-FC40-41B3-9EFE-C4C19D88E701}" type="datetimeFigureOut">
              <a:rPr lang="ru-RU" smtClean="0"/>
              <a:t>11.10.2016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8CA18-C5A7-4DED-9A0A-B8C713982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458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6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1E1F-E850-4697-9608-B45B2D72BEA6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53D7-449F-477E-824A-67BF5FFD504B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5406-93C0-4BAB-B688-B6491FE3DF48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E6F8-C6BB-41F9-8CFB-F8756C18C26A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AD10-89D3-479D-8C66-727A4E1A373F}" type="datetime1">
              <a:rPr lang="uk-UA" smtClean="0"/>
              <a:t>11.10.2016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3325-68D7-46BA-AAF4-B9E60C5E49C8}" type="datetime1">
              <a:rPr lang="uk-UA" smtClean="0"/>
              <a:t>11.10.2016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7721-F92E-4781-A5B6-F5A0899068A8}" type="datetime1">
              <a:rPr lang="uk-UA" smtClean="0"/>
              <a:t>11.10.2016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4647-4DA6-461C-994B-936BB46DF973}" type="datetime1">
              <a:rPr lang="uk-UA" smtClean="0"/>
              <a:t>11.10.2016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5800-11E9-4B7B-9C59-D2251FEF0CE6}" type="datetime1">
              <a:rPr lang="uk-UA" smtClean="0"/>
              <a:t>11.10.2016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0E0B-F910-4020-BB80-789125CC14F1}" type="datetime1">
              <a:rPr lang="uk-UA" smtClean="0"/>
              <a:t>11.10.2016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ECC733-D900-4416-B289-770A769BB8C3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Інформатика та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622504" cy="1752600"/>
          </a:xfrm>
        </p:spPr>
        <p:txBody>
          <a:bodyPr>
            <a:normAutofit/>
          </a:bodyPr>
          <a:lstStyle/>
          <a:p>
            <a:r>
              <a:rPr lang="ru-RU" sz="3600" dirty="0"/>
              <a:t>Тема 25. </a:t>
            </a:r>
            <a:r>
              <a:rPr lang="ru-RU" sz="3600" dirty="0" err="1"/>
              <a:t>Загальна</a:t>
            </a:r>
            <a:r>
              <a:rPr lang="ru-RU" sz="3600" dirty="0"/>
              <a:t> </a:t>
            </a:r>
            <a:r>
              <a:rPr lang="ru-RU" sz="3600" dirty="0" err="1"/>
              <a:t>будова</a:t>
            </a:r>
            <a:r>
              <a:rPr lang="ru-RU" sz="3600" dirty="0"/>
              <a:t> </a:t>
            </a:r>
            <a:r>
              <a:rPr lang="ru-RU" sz="3600" dirty="0" err="1"/>
              <a:t>глобальних</a:t>
            </a:r>
            <a:r>
              <a:rPr lang="ru-RU" sz="3600" dirty="0"/>
              <a:t> мереж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1C9F-DCD3-4623-B23F-C42AD5B2AC00}" type="datetime1">
              <a:rPr lang="uk-UA" smtClean="0"/>
              <a:t>11.10.2016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5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Сервери та клієнти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Коли дві програми взаємодіють у мережі, серед них виділяють сервер та клієнта. </a:t>
            </a:r>
            <a:endParaRPr lang="uk-UA" dirty="0" smtClean="0"/>
          </a:p>
          <a:p>
            <a:r>
              <a:rPr lang="uk-UA" b="1" dirty="0" smtClean="0"/>
              <a:t>Сервер</a:t>
            </a:r>
            <a:r>
              <a:rPr lang="uk-UA" dirty="0" smtClean="0"/>
              <a:t> </a:t>
            </a:r>
            <a:r>
              <a:rPr lang="uk-UA" dirty="0"/>
              <a:t>– це програма, яка постійно завантажена та готова приймати та віддавати дані клієнтам. </a:t>
            </a:r>
            <a:endParaRPr lang="uk-UA" dirty="0" smtClean="0"/>
          </a:p>
          <a:p>
            <a:r>
              <a:rPr lang="uk-UA" dirty="0" smtClean="0"/>
              <a:t>Сервер </a:t>
            </a:r>
            <a:r>
              <a:rPr lang="uk-UA" dirty="0"/>
              <a:t>надає певний сервіс – послугу, яку отримують програми-клієнти. </a:t>
            </a:r>
            <a:endParaRPr lang="uk-UA" dirty="0" smtClean="0"/>
          </a:p>
          <a:p>
            <a:r>
              <a:rPr lang="uk-UA" b="1" dirty="0" smtClean="0"/>
              <a:t>Клієнт</a:t>
            </a:r>
            <a:r>
              <a:rPr lang="uk-UA" dirty="0" smtClean="0"/>
              <a:t> </a:t>
            </a:r>
            <a:r>
              <a:rPr lang="uk-UA" dirty="0"/>
              <a:t>– це програма, яка звертається до сервера за отриманням згаданої послуги.</a:t>
            </a:r>
            <a:endParaRPr lang="en-US" dirty="0"/>
          </a:p>
          <a:p>
            <a:r>
              <a:rPr lang="uk-UA" dirty="0"/>
              <a:t>Сервер у мережі утворює </a:t>
            </a:r>
            <a:r>
              <a:rPr lang="uk-UA" dirty="0" err="1"/>
              <a:t>сокет</a:t>
            </a:r>
            <a:r>
              <a:rPr lang="uk-UA" dirty="0"/>
              <a:t>, задаючи пару (</a:t>
            </a:r>
            <a:r>
              <a:rPr lang="en-US" dirty="0"/>
              <a:t>&lt;</a:t>
            </a:r>
            <a:r>
              <a:rPr lang="uk-UA" dirty="0"/>
              <a:t>адреса</a:t>
            </a:r>
            <a:r>
              <a:rPr lang="en-US" dirty="0"/>
              <a:t>&gt;, &lt;</a:t>
            </a:r>
            <a:r>
              <a:rPr lang="uk-UA" dirty="0"/>
              <a:t>порт</a:t>
            </a:r>
            <a:r>
              <a:rPr lang="en-US" dirty="0"/>
              <a:t>&gt;</a:t>
            </a:r>
            <a:r>
              <a:rPr lang="uk-UA" dirty="0"/>
              <a:t>), та «слухає» (</a:t>
            </a:r>
            <a:r>
              <a:rPr lang="en-US" dirty="0"/>
              <a:t>listens</a:t>
            </a:r>
            <a:r>
              <a:rPr lang="uk-UA" dirty="0"/>
              <a:t>) порт, поки не надійде запит від клієнта. </a:t>
            </a:r>
            <a:endParaRPr lang="uk-UA" dirty="0" smtClean="0"/>
          </a:p>
          <a:p>
            <a:r>
              <a:rPr lang="uk-UA" dirty="0" smtClean="0"/>
              <a:t>Один </a:t>
            </a:r>
            <a:r>
              <a:rPr lang="uk-UA" dirty="0"/>
              <a:t>сервер може обслуговувати багато клієнтів одночасно та/або послідовно.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60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Реалізація програмування у мережі у </a:t>
            </a:r>
            <a:r>
              <a:rPr lang="en-US" dirty="0"/>
              <a:t>Python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Стандартна бібліотека </a:t>
            </a:r>
            <a:r>
              <a:rPr lang="en-US" dirty="0"/>
              <a:t>Python</a:t>
            </a:r>
            <a:r>
              <a:rPr lang="uk-UA" dirty="0"/>
              <a:t> містить багато модулів, які підтримують програмування у мережі. </a:t>
            </a:r>
            <a:endParaRPr lang="uk-UA" dirty="0" smtClean="0"/>
          </a:p>
          <a:p>
            <a:r>
              <a:rPr lang="uk-UA" dirty="0" smtClean="0"/>
              <a:t>Ми </a:t>
            </a:r>
            <a:r>
              <a:rPr lang="uk-UA" dirty="0"/>
              <a:t>розглянемо тільки деякі з них. </a:t>
            </a:r>
            <a:endParaRPr lang="uk-UA" dirty="0" smtClean="0"/>
          </a:p>
          <a:p>
            <a:r>
              <a:rPr lang="uk-UA" dirty="0" smtClean="0"/>
              <a:t>Зазвичай</a:t>
            </a:r>
            <a:r>
              <a:rPr lang="uk-UA" dirty="0"/>
              <a:t>, ім’я модуля, що реалізує певний протокол, співпадає з ім’ям протоколу (наприклад, </a:t>
            </a:r>
            <a:r>
              <a:rPr lang="en-US" dirty="0"/>
              <a:t>http)</a:t>
            </a:r>
            <a:r>
              <a:rPr lang="uk-UA" dirty="0"/>
              <a:t>, або починається з імені протоколу, за яким йде </a:t>
            </a:r>
            <a:r>
              <a:rPr lang="en-US" dirty="0"/>
              <a:t>‘lib’, </a:t>
            </a:r>
            <a:r>
              <a:rPr lang="uk-UA" dirty="0"/>
              <a:t>наприклад, </a:t>
            </a:r>
            <a:r>
              <a:rPr lang="en-US" dirty="0" err="1"/>
              <a:t>ftplib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Модуль </a:t>
            </a:r>
            <a:r>
              <a:rPr lang="en-US" dirty="0"/>
              <a:t>socket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Модуль </a:t>
            </a:r>
            <a:r>
              <a:rPr lang="en-US" dirty="0"/>
              <a:t>socket </a:t>
            </a:r>
            <a:r>
              <a:rPr lang="uk-UA" dirty="0"/>
              <a:t>підтримує </a:t>
            </a:r>
            <a:r>
              <a:rPr lang="uk-UA" dirty="0" err="1"/>
              <a:t>низькорівневе</a:t>
            </a:r>
            <a:r>
              <a:rPr lang="uk-UA" dirty="0"/>
              <a:t> мережне програмування серверів та клієнтів. </a:t>
            </a:r>
            <a:endParaRPr lang="uk-UA" dirty="0" smtClean="0"/>
          </a:p>
          <a:p>
            <a:r>
              <a:rPr lang="uk-UA" dirty="0" smtClean="0"/>
              <a:t>Цей </a:t>
            </a:r>
            <a:r>
              <a:rPr lang="uk-UA" dirty="0"/>
              <a:t>модуль містить, зокрема, клас </a:t>
            </a:r>
            <a:r>
              <a:rPr lang="en-US" dirty="0"/>
              <a:t>socket, </a:t>
            </a:r>
            <a:r>
              <a:rPr lang="uk-UA" dirty="0"/>
              <a:t>об’єктами якого є </a:t>
            </a:r>
            <a:r>
              <a:rPr lang="uk-UA" dirty="0" err="1"/>
              <a:t>сокети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Щоб створити новий </a:t>
            </a:r>
            <a:r>
              <a:rPr lang="uk-UA" dirty="0" err="1"/>
              <a:t>сокет</a:t>
            </a:r>
            <a:r>
              <a:rPr lang="uk-UA" dirty="0"/>
              <a:t>, треба викликати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en-US" sz="20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en-US" sz="20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AF_INET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2000" dirty="0" err="1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en-US" sz="2000" b="1" dirty="0" err="1" smtClean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SOCK_STREAM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uk-UA" dirty="0" smtClean="0"/>
              <a:t>де </a:t>
            </a:r>
            <a:r>
              <a:rPr lang="uk-UA" dirty="0" err="1"/>
              <a:t>socket.AF_INET</a:t>
            </a:r>
            <a:r>
              <a:rPr lang="uk-UA" dirty="0"/>
              <a:t> означає так </a:t>
            </a:r>
            <a:r>
              <a:rPr lang="uk-UA" dirty="0" smtClean="0"/>
              <a:t>зван</a:t>
            </a:r>
            <a:r>
              <a:rPr lang="uk-UA" dirty="0" smtClean="0"/>
              <a:t>е</a:t>
            </a:r>
            <a:r>
              <a:rPr lang="uk-UA" dirty="0" smtClean="0"/>
              <a:t> </a:t>
            </a:r>
            <a:r>
              <a:rPr lang="uk-UA" dirty="0"/>
              <a:t>адресне сімейство інтернет (на противагу </a:t>
            </a:r>
            <a:r>
              <a:rPr lang="uk-UA" dirty="0" err="1"/>
              <a:t>сокетам</a:t>
            </a:r>
            <a:r>
              <a:rPr lang="uk-UA" dirty="0"/>
              <a:t> </a:t>
            </a:r>
            <a:r>
              <a:rPr lang="en-US" dirty="0"/>
              <a:t>Unix), </a:t>
            </a:r>
            <a:r>
              <a:rPr lang="uk-UA" dirty="0"/>
              <a:t>а </a:t>
            </a:r>
            <a:r>
              <a:rPr lang="uk-UA" dirty="0" err="1"/>
              <a:t>socket.SOCK_STREAM</a:t>
            </a:r>
            <a:r>
              <a:rPr lang="uk-UA" dirty="0"/>
              <a:t> – використання протоколу </a:t>
            </a:r>
            <a:r>
              <a:rPr lang="en-US" dirty="0"/>
              <a:t>TCP/IP.</a:t>
            </a:r>
          </a:p>
          <a:p>
            <a:r>
              <a:rPr lang="ru-RU" dirty="0" err="1"/>
              <a:t>Ця</a:t>
            </a:r>
            <a:r>
              <a:rPr lang="ru-RU" dirty="0"/>
              <a:t> </a:t>
            </a:r>
            <a:r>
              <a:rPr lang="ru-RU" dirty="0" err="1"/>
              <a:t>функц</a:t>
            </a:r>
            <a:r>
              <a:rPr lang="uk-UA" dirty="0" err="1"/>
              <a:t>ія</a:t>
            </a:r>
            <a:r>
              <a:rPr lang="uk-UA" dirty="0"/>
              <a:t> повертає об’єкт класу </a:t>
            </a:r>
            <a:r>
              <a:rPr lang="en-US" dirty="0"/>
              <a:t>socket</a:t>
            </a:r>
            <a:r>
              <a:rPr lang="ru-RU" dirty="0"/>
              <a:t>, </a:t>
            </a:r>
            <a:r>
              <a:rPr lang="uk-UA" dirty="0"/>
              <a:t>який потім використовується для з’єднання.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25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Модуль </a:t>
            </a:r>
            <a:r>
              <a:rPr lang="en-US" dirty="0" smtClean="0"/>
              <a:t>socket</a:t>
            </a:r>
            <a:r>
              <a:rPr lang="uk-UA" dirty="0" smtClean="0"/>
              <a:t>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Деякі методи класу </a:t>
            </a:r>
            <a:r>
              <a:rPr lang="en-US" dirty="0"/>
              <a:t>socket</a:t>
            </a:r>
            <a:r>
              <a:rPr lang="uk-UA" dirty="0"/>
              <a:t> зібрані у таблиці нижче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13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740081"/>
              </p:ext>
            </p:extLst>
          </p:nvPr>
        </p:nvGraphicFramePr>
        <p:xfrm>
          <a:off x="611560" y="2204864"/>
          <a:ext cx="7632848" cy="3816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9650">
                  <a:extLst>
                    <a:ext uri="{9D8B030D-6E8A-4147-A177-3AD203B41FA5}">
                      <a16:colId xmlns:a16="http://schemas.microsoft.com/office/drawing/2014/main" val="3779244773"/>
                    </a:ext>
                  </a:extLst>
                </a:gridCol>
                <a:gridCol w="5153198">
                  <a:extLst>
                    <a:ext uri="{9D8B030D-6E8A-4147-A177-3AD203B41FA5}">
                      <a16:colId xmlns:a16="http://schemas.microsoft.com/office/drawing/2014/main" val="2004245151"/>
                    </a:ext>
                  </a:extLst>
                </a:gridCol>
              </a:tblGrid>
              <a:tr h="2860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Метод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Опис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0258792"/>
                  </a:ext>
                </a:extLst>
              </a:tr>
              <a:tr h="2860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s.bind((</a:t>
                      </a:r>
                      <a:r>
                        <a:rPr lang="en-US" sz="1600">
                          <a:effectLst/>
                        </a:rPr>
                        <a:t>host</a:t>
                      </a:r>
                      <a:r>
                        <a:rPr lang="uk-UA" sz="1600">
                          <a:effectLst/>
                        </a:rPr>
                        <a:t>, </a:t>
                      </a:r>
                      <a:r>
                        <a:rPr lang="en-US" sz="1600">
                          <a:effectLst/>
                        </a:rPr>
                        <a:t>port)</a:t>
                      </a:r>
                      <a:r>
                        <a:rPr lang="uk-UA" sz="1600">
                          <a:effectLst/>
                        </a:rPr>
                        <a:t>)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Зв'язати сервер з комп'ютером </a:t>
                      </a:r>
                      <a:r>
                        <a:rPr lang="en-US" sz="1600">
                          <a:effectLst/>
                        </a:rPr>
                        <a:t>host</a:t>
                      </a:r>
                      <a:r>
                        <a:rPr lang="uk-UA" sz="1600">
                          <a:effectLst/>
                        </a:rPr>
                        <a:t> та портом</a:t>
                      </a:r>
                      <a:r>
                        <a:rPr lang="en-US" sz="1600">
                          <a:effectLst/>
                        </a:rPr>
                        <a:t> port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4563421"/>
                  </a:ext>
                </a:extLst>
              </a:tr>
              <a:tr h="2860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s.connect((</a:t>
                      </a:r>
                      <a:r>
                        <a:rPr lang="en-US" sz="1600">
                          <a:effectLst/>
                        </a:rPr>
                        <a:t>host</a:t>
                      </a:r>
                      <a:r>
                        <a:rPr lang="uk-UA" sz="1600">
                          <a:effectLst/>
                        </a:rPr>
                        <a:t>, </a:t>
                      </a:r>
                      <a:r>
                        <a:rPr lang="en-US" sz="1600">
                          <a:effectLst/>
                        </a:rPr>
                        <a:t>port)</a:t>
                      </a:r>
                      <a:r>
                        <a:rPr lang="uk-UA" sz="1600">
                          <a:effectLst/>
                        </a:rPr>
                        <a:t>)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З'єднатися (клієнту) з сервером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4761368"/>
                  </a:ext>
                </a:extLst>
              </a:tr>
              <a:tr h="5916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s.listen(</a:t>
                      </a:r>
                      <a:r>
                        <a:rPr lang="en-US" sz="1600">
                          <a:effectLst/>
                        </a:rPr>
                        <a:t>n</a:t>
                      </a:r>
                      <a:r>
                        <a:rPr lang="uk-UA" sz="1600">
                          <a:effectLst/>
                        </a:rPr>
                        <a:t>)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Очікувати серверу на з'єднання з клієнтом</a:t>
                      </a:r>
                      <a:r>
                        <a:rPr lang="en-US" sz="1600">
                          <a:effectLst/>
                        </a:rPr>
                        <a:t> (</a:t>
                      </a:r>
                      <a:r>
                        <a:rPr lang="uk-UA" sz="1600">
                          <a:effectLst/>
                        </a:rPr>
                        <a:t>макисмально у черзі може бути до </a:t>
                      </a:r>
                      <a:r>
                        <a:rPr lang="en-US" sz="1600">
                          <a:effectLst/>
                        </a:rPr>
                        <a:t>n </a:t>
                      </a:r>
                      <a:r>
                        <a:rPr lang="uk-UA" sz="1600">
                          <a:effectLst/>
                        </a:rPr>
                        <a:t>клієнтів)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0099668"/>
                  </a:ext>
                </a:extLst>
              </a:tr>
              <a:tr h="8973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conn, addr = s.accept()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Отримати серверу параметри з'єднання з клієнтом (conn – новий об’єкт класу </a:t>
                      </a:r>
                      <a:r>
                        <a:rPr lang="en-US" sz="1600">
                          <a:effectLst/>
                        </a:rPr>
                        <a:t>socket</a:t>
                      </a:r>
                      <a:r>
                        <a:rPr lang="uk-UA" sz="1600">
                          <a:effectLst/>
                        </a:rPr>
                        <a:t> для обміну даними, addr – адреса клієнта)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0408269"/>
                  </a:ext>
                </a:extLst>
              </a:tr>
              <a:tr h="5916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data = conn.recv(</a:t>
                      </a:r>
                      <a:r>
                        <a:rPr lang="en-US" sz="1600">
                          <a:effectLst/>
                        </a:rPr>
                        <a:t>size</a:t>
                      </a:r>
                      <a:r>
                        <a:rPr lang="uk-UA" sz="1600">
                          <a:effectLst/>
                        </a:rPr>
                        <a:t>)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Отримати від об’єкта </a:t>
                      </a:r>
                      <a:r>
                        <a:rPr lang="uk-UA" sz="1600" dirty="0" err="1">
                          <a:effectLst/>
                        </a:rPr>
                        <a:t>conn</a:t>
                      </a:r>
                      <a:r>
                        <a:rPr lang="uk-UA" sz="1600" dirty="0">
                          <a:effectLst/>
                        </a:rPr>
                        <a:t> дані </a:t>
                      </a:r>
                      <a:r>
                        <a:rPr lang="uk-UA" sz="1600" dirty="0" err="1">
                          <a:effectLst/>
                        </a:rPr>
                        <a:t>data</a:t>
                      </a:r>
                      <a:r>
                        <a:rPr lang="uk-UA" sz="1600" dirty="0">
                          <a:effectLst/>
                        </a:rPr>
                        <a:t> (рядок байтів) розміром не більше </a:t>
                      </a:r>
                      <a:r>
                        <a:rPr lang="en-US" sz="1600" dirty="0">
                          <a:effectLst/>
                        </a:rPr>
                        <a:t>size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4109130"/>
                  </a:ext>
                </a:extLst>
              </a:tr>
              <a:tr h="5916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conn.sendall(</a:t>
                      </a:r>
                      <a:r>
                        <a:rPr lang="en-US" sz="1600">
                          <a:effectLst/>
                        </a:rPr>
                        <a:t>data</a:t>
                      </a:r>
                      <a:r>
                        <a:rPr lang="uk-UA" sz="1600">
                          <a:effectLst/>
                        </a:rPr>
                        <a:t>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Відправити об’єкту conn усі дані з data (рядок байтів)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2112638"/>
                  </a:ext>
                </a:extLst>
              </a:tr>
              <a:tr h="2860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conn.close()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Закрити з'єднання </a:t>
                      </a:r>
                      <a:r>
                        <a:rPr lang="uk-UA" sz="1600" dirty="0" err="1">
                          <a:effectLst/>
                        </a:rPr>
                        <a:t>conn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4592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83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Модуль </a:t>
            </a:r>
            <a:r>
              <a:rPr lang="en-US" dirty="0"/>
              <a:t>socket</a:t>
            </a:r>
            <a:r>
              <a:rPr lang="uk-UA" dirty="0" smtClean="0"/>
              <a:t>.3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uk-UA" sz="2900" dirty="0"/>
              <a:t>Стандартна послідовність дій при створенні сервера за допомогою модуля </a:t>
            </a:r>
            <a:r>
              <a:rPr lang="en-US" sz="2900" dirty="0"/>
              <a:t>socket </a:t>
            </a:r>
            <a:r>
              <a:rPr lang="uk-UA" sz="2900" dirty="0"/>
              <a:t>виглядає так</a:t>
            </a:r>
            <a:r>
              <a:rPr lang="uk-UA" sz="2900" dirty="0" smtClean="0"/>
              <a:t>: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socket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AF_INET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SOCK_STREAM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створити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сокет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сервера</a:t>
            </a:r>
            <a:endParaRPr lang="en-US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port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600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600" dirty="0" err="1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Зв'язати</a:t>
            </a:r>
            <a:r>
              <a:rPr lang="en-US" sz="2600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комп'ютером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host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портом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port</a:t>
            </a:r>
            <a:endParaRPr lang="en-US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listen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Очікувати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серверу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з'єднання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клієнтом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6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нескінченний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цикл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сервера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обробка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підключень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клієнтів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conn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Отримати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параметри</a:t>
            </a:r>
            <a:r>
              <a:rPr lang="en-US" sz="2600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з'єднання</a:t>
            </a:r>
            <a:r>
              <a:rPr lang="en-US" sz="2600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цикл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комунікації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 1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клієнтом</a:t>
            </a:r>
            <a:endParaRPr lang="en-US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en-US" sz="26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recv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()/</a:t>
            </a: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en-US" sz="26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отримати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передати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endParaRPr lang="en-US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en-US" sz="26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uk-UA" sz="2600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US" sz="2600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закрити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клієнтський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сокет</a:t>
            </a:r>
            <a:endParaRPr lang="en-US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600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      </a:t>
            </a:r>
            <a:r>
              <a:rPr lang="en-US" sz="2600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закрити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серверний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сокет</a:t>
            </a:r>
            <a:endParaRPr lang="en-US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2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Модуль </a:t>
            </a:r>
            <a:r>
              <a:rPr lang="en-US" dirty="0"/>
              <a:t>socket</a:t>
            </a:r>
            <a:r>
              <a:rPr lang="uk-UA" dirty="0" smtClean="0"/>
              <a:t>.4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900" dirty="0"/>
              <a:t>Стандартна послідовність дій при створенні клієнта за допомогою модуля </a:t>
            </a:r>
            <a:r>
              <a:rPr lang="en-US" sz="2900" dirty="0"/>
              <a:t>socket </a:t>
            </a:r>
            <a:r>
              <a:rPr lang="uk-UA" sz="2900" dirty="0"/>
              <a:t>виглядає так:</a:t>
            </a:r>
            <a:endParaRPr lang="en-US" sz="290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1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1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1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socket</a:t>
            </a:r>
            <a:r>
              <a:rPr lang="en-US" sz="21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AF_INET</a:t>
            </a:r>
            <a:r>
              <a:rPr lang="en-US" sz="21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1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SOCK_STREAM</a:t>
            </a:r>
            <a:r>
              <a:rPr lang="en-US" sz="21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1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1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створити</a:t>
            </a:r>
            <a:r>
              <a:rPr lang="en-US" sz="21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сокет</a:t>
            </a:r>
            <a:r>
              <a:rPr lang="en-US" sz="21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100" b="1" dirty="0" err="1" smtClean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100" dirty="0" err="1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en-US" sz="21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21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US" sz="21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1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PORT</a:t>
            </a:r>
            <a:r>
              <a:rPr lang="en-US" sz="21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21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100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1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з'єднатися</a:t>
            </a:r>
            <a:r>
              <a:rPr lang="en-US" sz="21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en-US" sz="2100" dirty="0" err="1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сервером</a:t>
            </a:r>
            <a:r>
              <a:rPr lang="en-US" sz="2100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1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1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1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1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1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1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1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цикл</a:t>
            </a:r>
            <a:r>
              <a:rPr lang="en-US" sz="21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комунікації</a:t>
            </a:r>
            <a:r>
              <a:rPr lang="en-US" sz="21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en-US" sz="21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сервером</a:t>
            </a:r>
            <a:endParaRPr lang="en-US" sz="21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1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1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21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1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1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1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1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recv</a:t>
            </a:r>
            <a:r>
              <a:rPr lang="en-US" sz="21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()/</a:t>
            </a:r>
            <a:r>
              <a:rPr lang="en-US" sz="21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1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1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sz="21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1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1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1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отримати</a:t>
            </a:r>
            <a:r>
              <a:rPr lang="en-US" sz="21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1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передати</a:t>
            </a:r>
            <a:r>
              <a:rPr lang="en-US" sz="21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endParaRPr lang="en-US" sz="21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1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1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1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sz="21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1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1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1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закрити</a:t>
            </a:r>
            <a:r>
              <a:rPr lang="en-US" sz="21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клієнтський</a:t>
            </a:r>
            <a:r>
              <a:rPr lang="en-US" sz="21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сокет</a:t>
            </a:r>
            <a:endParaRPr lang="en-US" sz="21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11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Рядки байтів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Дані, якими обмінюються комп’ютери у мережі, з точки зору </a:t>
            </a:r>
            <a:r>
              <a:rPr lang="en-US" dirty="0"/>
              <a:t>Python </a:t>
            </a:r>
            <a:r>
              <a:rPr lang="uk-UA" dirty="0"/>
              <a:t>є рядками байтів. </a:t>
            </a:r>
            <a:endParaRPr lang="uk-UA" dirty="0" smtClean="0"/>
          </a:p>
          <a:p>
            <a:r>
              <a:rPr lang="uk-UA" dirty="0" err="1" smtClean="0"/>
              <a:t>Костанта</a:t>
            </a:r>
            <a:r>
              <a:rPr lang="uk-UA" dirty="0" smtClean="0"/>
              <a:t> </a:t>
            </a:r>
            <a:r>
              <a:rPr lang="uk-UA" dirty="0"/>
              <a:t>типу «рядок байтів» позначається так само, як константа типу рядок, </a:t>
            </a:r>
            <a:r>
              <a:rPr lang="ru-RU" dirty="0"/>
              <a:t>але </a:t>
            </a:r>
            <a:r>
              <a:rPr lang="uk-UA" dirty="0"/>
              <a:t>безпосередньо перед нею ставиться літера </a:t>
            </a:r>
            <a:r>
              <a:rPr lang="en-US" dirty="0"/>
              <a:t>b. </a:t>
            </a:r>
            <a:endParaRPr lang="uk-UA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 </a:t>
            </a:r>
            <a:r>
              <a:rPr lang="en-US" dirty="0" err="1"/>
              <a:t>b’metro</a:t>
            </a:r>
            <a:r>
              <a:rPr lang="en-US" dirty="0"/>
              <a:t>’.</a:t>
            </a:r>
          </a:p>
          <a:p>
            <a:r>
              <a:rPr lang="uk-UA" dirty="0"/>
              <a:t>Рядок байтів можна отримати зі звичайного рядка або списку цілих чисел (</a:t>
            </a:r>
            <a:r>
              <a:rPr lang="en-US" dirty="0"/>
              <a:t>&lt;256</a:t>
            </a:r>
            <a:r>
              <a:rPr lang="uk-UA" dirty="0"/>
              <a:t>) за допомогою функції </a:t>
            </a:r>
            <a:r>
              <a:rPr lang="en-US" dirty="0"/>
              <a:t>bytes. </a:t>
            </a:r>
            <a:r>
              <a:rPr lang="uk-UA" dirty="0"/>
              <a:t>Наприклад</a:t>
            </a:r>
            <a:r>
              <a:rPr lang="ru-RU" dirty="0"/>
              <a:t>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encoding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'utf-8'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Тут </a:t>
            </a:r>
            <a:r>
              <a:rPr lang="en-US" dirty="0"/>
              <a:t>encoding – </a:t>
            </a:r>
            <a:r>
              <a:rPr lang="uk-UA" dirty="0"/>
              <a:t>це стандарт кодування звичайного рядка.</a:t>
            </a:r>
            <a:endParaRPr lang="en-US" dirty="0"/>
          </a:p>
          <a:p>
            <a:r>
              <a:rPr lang="uk-UA" dirty="0"/>
              <a:t>Отримати звичайний рядок за рядком байтів можна за допомогою функції </a:t>
            </a:r>
            <a:r>
              <a:rPr lang="en-US" dirty="0" err="1"/>
              <a:t>str</a:t>
            </a:r>
            <a:r>
              <a:rPr lang="en-US" dirty="0"/>
              <a:t>, </a:t>
            </a:r>
            <a:r>
              <a:rPr lang="uk-UA" dirty="0"/>
              <a:t>наприклад: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encoding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'utf-8'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37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Запуск серверів та клієнтів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Запуск серверів та клієнтів може здійснюватися на одному або різних комп’ютерах. </a:t>
            </a:r>
            <a:endParaRPr lang="uk-UA" dirty="0" smtClean="0"/>
          </a:p>
          <a:p>
            <a:r>
              <a:rPr lang="uk-UA" dirty="0" smtClean="0"/>
              <a:t>Але </a:t>
            </a:r>
            <a:r>
              <a:rPr lang="uk-UA" dirty="0"/>
              <a:t>навіть якщо сервер та клієнт запускаються на одному комп’ютері, вони повинні запускатися різними копіями інтерпретатора </a:t>
            </a:r>
            <a:r>
              <a:rPr lang="en-US" dirty="0"/>
              <a:t>Python.</a:t>
            </a:r>
          </a:p>
          <a:p>
            <a:r>
              <a:rPr lang="uk-UA" dirty="0"/>
              <a:t>В якості адреси комп’ютера (</a:t>
            </a:r>
            <a:r>
              <a:rPr lang="en-US" dirty="0"/>
              <a:t>host</a:t>
            </a:r>
            <a:r>
              <a:rPr lang="uk-UA" dirty="0"/>
              <a:t>) для сервера часто вказують порожній рядок </a:t>
            </a:r>
            <a:r>
              <a:rPr lang="en-US" dirty="0"/>
              <a:t>‘’, </a:t>
            </a:r>
            <a:r>
              <a:rPr lang="uk-UA" dirty="0"/>
              <a:t>що означає «будь-яка адреса». </a:t>
            </a:r>
            <a:endParaRPr lang="uk-UA" dirty="0" smtClean="0"/>
          </a:p>
          <a:p>
            <a:r>
              <a:rPr lang="uk-UA" dirty="0" smtClean="0"/>
              <a:t>Тобто</a:t>
            </a:r>
            <a:r>
              <a:rPr lang="uk-UA" dirty="0"/>
              <a:t>, сервер може створити </a:t>
            </a:r>
            <a:r>
              <a:rPr lang="uk-UA" dirty="0" err="1"/>
              <a:t>сокет</a:t>
            </a:r>
            <a:r>
              <a:rPr lang="uk-UA" dirty="0"/>
              <a:t> на тому комп’ютері, де він буде запущений, не зважаючи на ім’я або адресу комп’ютера у мережі. </a:t>
            </a:r>
            <a:endParaRPr lang="uk-UA" dirty="0" smtClean="0"/>
          </a:p>
          <a:p>
            <a:r>
              <a:rPr lang="uk-UA" dirty="0" smtClean="0"/>
              <a:t>В </a:t>
            </a:r>
            <a:r>
              <a:rPr lang="uk-UA" dirty="0"/>
              <a:t>якості порту сервера вказують довільне число, більше або рівне 1024.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09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Запуск серверів та </a:t>
            </a:r>
            <a:r>
              <a:rPr lang="uk-UA" dirty="0" smtClean="0"/>
              <a:t>клієнтів.2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Якщо клієнт запускається на тому ж комп’ютері, що й сервер, - в якості адреси (</a:t>
            </a:r>
            <a:r>
              <a:rPr lang="en-US" dirty="0"/>
              <a:t>host</a:t>
            </a:r>
            <a:r>
              <a:rPr lang="uk-UA" dirty="0"/>
              <a:t>) вказують </a:t>
            </a:r>
            <a:r>
              <a:rPr lang="en-US" dirty="0"/>
              <a:t>‘localhost’ </a:t>
            </a:r>
            <a:r>
              <a:rPr lang="uk-UA" dirty="0"/>
              <a:t>або </a:t>
            </a:r>
            <a:r>
              <a:rPr lang="en-US" dirty="0"/>
              <a:t>‘127.0.0.1’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сервер запущено на віддаленому комп’ютері, клієнт повинен вказати адресу цього віддаленого комп’ютера. </a:t>
            </a:r>
            <a:endParaRPr lang="uk-UA" dirty="0" smtClean="0"/>
          </a:p>
          <a:p>
            <a:r>
              <a:rPr lang="uk-UA" dirty="0" smtClean="0"/>
              <a:t>При </a:t>
            </a:r>
            <a:r>
              <a:rPr lang="uk-UA" dirty="0"/>
              <a:t>цьому, клієнт повинен мати мережний доступ до цього віддаленого комп’ютера (мати на ньому </a:t>
            </a:r>
            <a:r>
              <a:rPr lang="uk-UA" dirty="0" err="1"/>
              <a:t>аккаунт</a:t>
            </a:r>
            <a:r>
              <a:rPr lang="uk-UA" dirty="0"/>
              <a:t>).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75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Приклад: </a:t>
            </a:r>
            <a:r>
              <a:rPr lang="uk-UA" dirty="0"/>
              <a:t>Сервер та клієнт паліндромів. Версія 1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Скласти програми, які реалізують сервер, що перевіряє, чи є рядок паліндромом, а також клієнта, який вводить рядки, та перевіряє, чи є вони паліндромами, використовуючи сервер.</a:t>
            </a:r>
            <a:endParaRPr lang="en-US" dirty="0"/>
          </a:p>
          <a:p>
            <a:r>
              <a:rPr lang="uk-UA" dirty="0"/>
              <a:t>Сервер використовує модуль </a:t>
            </a:r>
            <a:r>
              <a:rPr lang="en-US" dirty="0"/>
              <a:t>socket. </a:t>
            </a:r>
            <a:endParaRPr lang="uk-UA" dirty="0" smtClean="0"/>
          </a:p>
          <a:p>
            <a:r>
              <a:rPr lang="uk-UA" dirty="0" smtClean="0"/>
              <a:t>Він </a:t>
            </a:r>
            <a:r>
              <a:rPr lang="uk-UA" dirty="0"/>
              <a:t>обробляє з’єднання від одного клієнта, який може передати на вхід декілька рядків.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кожного рядка сервер здійснює перевірку, чи є цей рядок паліндромом, використовуючи функцію </a:t>
            </a:r>
            <a:r>
              <a:rPr lang="uk-UA" dirty="0" err="1"/>
              <a:t>test_palindrome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Після </a:t>
            </a:r>
            <a:r>
              <a:rPr lang="uk-UA" dirty="0"/>
              <a:t>перевірки сервер відправляє клієнту рядок байтів, що відповідає </a:t>
            </a:r>
            <a:r>
              <a:rPr lang="uk-UA" dirty="0" err="1"/>
              <a:t>бульовому</a:t>
            </a:r>
            <a:r>
              <a:rPr lang="uk-UA" dirty="0"/>
              <a:t> значенню </a:t>
            </a:r>
            <a:r>
              <a:rPr lang="en-US" dirty="0"/>
              <a:t>True</a:t>
            </a:r>
            <a:r>
              <a:rPr lang="uk-UA" dirty="0"/>
              <a:t> (рядок довжини 1) або </a:t>
            </a:r>
            <a:r>
              <a:rPr lang="en-US" dirty="0"/>
              <a:t>False</a:t>
            </a:r>
            <a:r>
              <a:rPr lang="uk-UA" dirty="0"/>
              <a:t> (рядок довжини 0). </a:t>
            </a:r>
            <a:endParaRPr lang="uk-UA" dirty="0" smtClean="0"/>
          </a:p>
          <a:p>
            <a:r>
              <a:rPr lang="uk-UA" dirty="0" smtClean="0"/>
              <a:t>До </a:t>
            </a:r>
            <a:r>
              <a:rPr lang="uk-UA" dirty="0"/>
              <a:t>рядка-відповіді додається </a:t>
            </a:r>
            <a:r>
              <a:rPr lang="en-US" dirty="0"/>
              <a:t>‘\n’.</a:t>
            </a:r>
          </a:p>
          <a:p>
            <a:r>
              <a:rPr lang="uk-UA" dirty="0"/>
              <a:t>Клієнт встановлює з’єднання з сервером, вводить рядки, поки не буде введено порожній рядок, що означає завершення з’єднання.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кожного рядка показує відповідь сервера: чи є цей рядок паліндромом.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65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Глобальні мережі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/>
              <a:t>Сучасні інформаційні технології неможливо уявити без використання глобальних комп’ютерних мереж. </a:t>
            </a:r>
            <a:endParaRPr lang="uk-UA" dirty="0" smtClean="0"/>
          </a:p>
          <a:p>
            <a:r>
              <a:rPr lang="uk-UA" dirty="0" smtClean="0"/>
              <a:t>Мережі </a:t>
            </a:r>
            <a:r>
              <a:rPr lang="uk-UA" dirty="0"/>
              <a:t>настільки увійшли у наше повсякденне життя, що зараз будь-яка серйозна програма обов’язково здійснює взаємодію у мережі. </a:t>
            </a:r>
            <a:endParaRPr lang="uk-UA" dirty="0" smtClean="0"/>
          </a:p>
          <a:p>
            <a:r>
              <a:rPr lang="uk-UA" dirty="0" smtClean="0"/>
              <a:t>Ми </a:t>
            </a:r>
            <a:r>
              <a:rPr lang="uk-UA" dirty="0"/>
              <a:t>розглянемо загальні принципи побудови глобальних мереж та засоби побудови програм, які обмінюються даними у мережі.</a:t>
            </a:r>
            <a:endParaRPr lang="en-US" dirty="0"/>
          </a:p>
          <a:p>
            <a:r>
              <a:rPr lang="uk-UA" dirty="0"/>
              <a:t>Коли кажуть про глобальні мережі, перш за все, мають на увазі Інтернет, який виник як мережа для військових потреб, але зараз використовується у різноманітних застосуваннях: від отримання інформації та спілкування до віддаленого керування пристроями та навіть побутовою технікою.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49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Використання </a:t>
            </a:r>
            <a:r>
              <a:rPr lang="uk-UA" dirty="0" err="1"/>
              <a:t>файлоподібних</a:t>
            </a:r>
            <a:r>
              <a:rPr lang="uk-UA" dirty="0"/>
              <a:t> об’єктів для обміну даними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/>
              <a:t>Для обміну даними у мережі </a:t>
            </a:r>
            <a:r>
              <a:rPr lang="en-US" dirty="0"/>
              <a:t>Python </a:t>
            </a:r>
            <a:r>
              <a:rPr lang="uk-UA" dirty="0"/>
              <a:t>дозволяє використовувати у </a:t>
            </a:r>
            <a:r>
              <a:rPr lang="uk-UA" dirty="0" err="1"/>
              <a:t>сокетах</a:t>
            </a:r>
            <a:r>
              <a:rPr lang="uk-UA" dirty="0"/>
              <a:t> </a:t>
            </a:r>
            <a:r>
              <a:rPr lang="uk-UA" dirty="0" err="1"/>
              <a:t>файлоподібні</a:t>
            </a:r>
            <a:r>
              <a:rPr lang="uk-UA" dirty="0"/>
              <a:t> об’єкти.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цьому випадку обмін даним спрощується та нагадує читання та запис у файл.</a:t>
            </a:r>
            <a:endParaRPr lang="en-US" dirty="0"/>
          </a:p>
          <a:p>
            <a:r>
              <a:rPr lang="uk-UA" dirty="0"/>
              <a:t>Для створення </a:t>
            </a:r>
            <a:r>
              <a:rPr lang="uk-UA" dirty="0" err="1"/>
              <a:t>файлоподібних</a:t>
            </a:r>
            <a:r>
              <a:rPr lang="uk-UA" dirty="0"/>
              <a:t> об’єктів (далі – просто файлів) застосовують метод </a:t>
            </a:r>
            <a:r>
              <a:rPr lang="uk-UA" dirty="0" err="1"/>
              <a:t>makefile</a:t>
            </a:r>
            <a:r>
              <a:rPr lang="uk-UA" dirty="0"/>
              <a:t> об’єкту класу </a:t>
            </a:r>
            <a:r>
              <a:rPr lang="en-US" dirty="0"/>
              <a:t>socket. </a:t>
            </a:r>
            <a:endParaRPr lang="uk-UA" dirty="0" smtClean="0"/>
          </a:p>
          <a:p>
            <a:r>
              <a:rPr lang="uk-UA" dirty="0" smtClean="0"/>
              <a:t>Як </a:t>
            </a:r>
            <a:r>
              <a:rPr lang="uk-UA" dirty="0"/>
              <a:t>правило, створюють два файли: один для читання та один для запису. </a:t>
            </a:r>
            <a:endParaRPr lang="uk-UA" dirty="0" smtClean="0"/>
          </a:p>
          <a:p>
            <a:r>
              <a:rPr lang="uk-UA" dirty="0" smtClean="0"/>
              <a:t>Параметри </a:t>
            </a:r>
            <a:r>
              <a:rPr lang="uk-UA" dirty="0" err="1"/>
              <a:t>makefile</a:t>
            </a:r>
            <a:r>
              <a:rPr lang="uk-UA" dirty="0"/>
              <a:t> такі ж, як і у стандартної функції відкриття файлу </a:t>
            </a:r>
            <a:r>
              <a:rPr lang="en-US" dirty="0"/>
              <a:t>open. </a:t>
            </a:r>
            <a:r>
              <a:rPr lang="uk-UA" dirty="0"/>
              <a:t>Наприклад, після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uk-UA" dirty="0" smtClean="0"/>
              <a:t>створюються </a:t>
            </a:r>
            <a:r>
              <a:rPr lang="uk-UA" dirty="0"/>
              <a:t>файли </a:t>
            </a:r>
            <a:r>
              <a:rPr lang="en-US" dirty="0" err="1"/>
              <a:t>inp</a:t>
            </a:r>
            <a:r>
              <a:rPr lang="en-US" dirty="0"/>
              <a:t> </a:t>
            </a:r>
            <a:r>
              <a:rPr lang="uk-UA" dirty="0"/>
              <a:t>та </a:t>
            </a:r>
            <a:r>
              <a:rPr lang="en-US" dirty="0"/>
              <a:t>out</a:t>
            </a:r>
            <a:r>
              <a:rPr lang="uk-UA" dirty="0"/>
              <a:t> для читання та запису даних відповідно. </a:t>
            </a:r>
            <a:endParaRPr lang="uk-UA" dirty="0" smtClean="0"/>
          </a:p>
          <a:p>
            <a:r>
              <a:rPr lang="uk-UA" dirty="0" smtClean="0"/>
              <a:t>Другий </a:t>
            </a:r>
            <a:r>
              <a:rPr lang="uk-UA" dirty="0"/>
              <a:t>параметр </a:t>
            </a:r>
            <a:r>
              <a:rPr lang="uk-UA" dirty="0" err="1"/>
              <a:t>makefile</a:t>
            </a:r>
            <a:r>
              <a:rPr lang="en-US" dirty="0"/>
              <a:t>, </a:t>
            </a:r>
            <a:r>
              <a:rPr lang="uk-UA" dirty="0"/>
              <a:t>який дорівнює 0, означає відсутність </a:t>
            </a:r>
            <a:r>
              <a:rPr lang="uk-UA" dirty="0" err="1"/>
              <a:t>буферизації</a:t>
            </a:r>
            <a:r>
              <a:rPr lang="uk-UA" dirty="0"/>
              <a:t> файлу</a:t>
            </a:r>
            <a:r>
              <a:rPr lang="en-US" dirty="0"/>
              <a:t>. </a:t>
            </a:r>
          </a:p>
          <a:p>
            <a:pPr algn="just"/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38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Використання </a:t>
            </a:r>
            <a:r>
              <a:rPr lang="uk-UA" dirty="0" err="1"/>
              <a:t>файлоподібних</a:t>
            </a:r>
            <a:r>
              <a:rPr lang="uk-UA" dirty="0"/>
              <a:t> об’єктів для обміну </a:t>
            </a:r>
            <a:r>
              <a:rPr lang="uk-UA" dirty="0" smtClean="0"/>
              <a:t>даними.2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Після утворення файлів для того, щоб передати або прийняти дані через </a:t>
            </a:r>
            <a:r>
              <a:rPr lang="uk-UA" dirty="0" err="1"/>
              <a:t>сокет</a:t>
            </a:r>
            <a:r>
              <a:rPr lang="uk-UA" dirty="0"/>
              <a:t>, можна просто використати стандартні методи для файлів: </a:t>
            </a:r>
            <a:r>
              <a:rPr lang="en-US" dirty="0" err="1"/>
              <a:t>readline</a:t>
            </a:r>
            <a:r>
              <a:rPr lang="en-US" dirty="0"/>
              <a:t>, write </a:t>
            </a:r>
            <a:r>
              <a:rPr lang="uk-UA" dirty="0"/>
              <a:t>тощо.</a:t>
            </a:r>
            <a:endParaRPr lang="en-US" dirty="0"/>
          </a:p>
          <a:p>
            <a:r>
              <a:rPr lang="uk-UA" dirty="0"/>
              <a:t>Однак при використанні файлів треба не забувати ставити в кінці кожного рядка даних перехід на наступний рядок (</a:t>
            </a:r>
            <a:r>
              <a:rPr lang="en-US" dirty="0"/>
              <a:t>b‘\n’</a:t>
            </a:r>
            <a:r>
              <a:rPr lang="uk-UA" dirty="0"/>
              <a:t>)</a:t>
            </a:r>
            <a:r>
              <a:rPr lang="en-US" dirty="0"/>
              <a:t>.</a:t>
            </a:r>
          </a:p>
          <a:p>
            <a:r>
              <a:rPr lang="uk-UA" dirty="0"/>
              <a:t>Закрити обидва </a:t>
            </a:r>
            <a:r>
              <a:rPr lang="uk-UA" dirty="0" err="1"/>
              <a:t>файлоподібних</a:t>
            </a:r>
            <a:r>
              <a:rPr lang="uk-UA" dirty="0"/>
              <a:t> об’єкти можна методом </a:t>
            </a:r>
            <a:r>
              <a:rPr lang="en-US" dirty="0"/>
              <a:t>shutdown</a:t>
            </a:r>
            <a:r>
              <a:rPr lang="en-US" dirty="0" smtClean="0"/>
              <a:t>:</a:t>
            </a:r>
            <a:endParaRPr lang="uk-UA" dirty="0" smtClean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shutdown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80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Приклад: </a:t>
            </a:r>
            <a:r>
              <a:rPr lang="uk-UA" dirty="0"/>
              <a:t>Сервер та клієнт паліндромів. Версія 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Скласти програми, які реалізують сервер, що перевіряє, чи є рядок паліндромом, а також клієнта, який вводить рядки, та перевіряє, чи є вони паліндромами, використовуючи сервер.</a:t>
            </a:r>
            <a:endParaRPr lang="en-US" dirty="0"/>
          </a:p>
          <a:p>
            <a:r>
              <a:rPr lang="uk-UA" dirty="0"/>
              <a:t>У версії 2 сервер та клієнт використовують файли для обміну даними.</a:t>
            </a:r>
            <a:endParaRPr lang="en-US" dirty="0"/>
          </a:p>
          <a:p>
            <a:r>
              <a:rPr lang="uk-UA" dirty="0"/>
              <a:t>У модулі, що містить сервер, описано клас </a:t>
            </a:r>
            <a:r>
              <a:rPr lang="uk-UA" dirty="0" err="1"/>
              <a:t>PalindromeServer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Конструктор </a:t>
            </a:r>
            <a:r>
              <a:rPr lang="uk-UA" dirty="0"/>
              <a:t>цього класу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</a:t>
            </a:r>
            <a:r>
              <a:rPr lang="uk-UA" dirty="0"/>
              <a:t>створює </a:t>
            </a:r>
            <a:r>
              <a:rPr lang="uk-UA" dirty="0" err="1"/>
              <a:t>сокет</a:t>
            </a:r>
            <a:r>
              <a:rPr lang="uk-UA" dirty="0"/>
              <a:t>, зв’язує його з </a:t>
            </a:r>
            <a:r>
              <a:rPr lang="uk-UA" dirty="0" err="1"/>
              <a:t>адресою</a:t>
            </a:r>
            <a:r>
              <a:rPr lang="uk-UA" dirty="0"/>
              <a:t> та портом та чекає на з’єднання клієнтів. </a:t>
            </a:r>
            <a:endParaRPr lang="uk-UA" dirty="0" smtClean="0"/>
          </a:p>
          <a:p>
            <a:r>
              <a:rPr lang="uk-UA" dirty="0" smtClean="0"/>
              <a:t>Обробляє </a:t>
            </a:r>
            <a:r>
              <a:rPr lang="uk-UA" dirty="0"/>
              <a:t>з’єднання клієнтів метод </a:t>
            </a:r>
            <a:r>
              <a:rPr lang="en-US" dirty="0"/>
              <a:t>run. </a:t>
            </a:r>
            <a:endParaRPr lang="uk-UA" dirty="0" smtClean="0"/>
          </a:p>
          <a:p>
            <a:r>
              <a:rPr lang="uk-UA" dirty="0" smtClean="0"/>
              <a:t>На </a:t>
            </a:r>
            <a:r>
              <a:rPr lang="uk-UA" dirty="0"/>
              <a:t>відміну від версії 1, сервер версії 2 може обробляти з’єднання багатьох клієнтів, він не завершує роботу після від’єднання першого клієнта.</a:t>
            </a:r>
            <a:endParaRPr lang="en-US" dirty="0"/>
          </a:p>
          <a:p>
            <a:r>
              <a:rPr lang="uk-UA" dirty="0"/>
              <a:t>Читання та передача даних здійснюється за допомогою </a:t>
            </a:r>
            <a:r>
              <a:rPr lang="en-US" dirty="0" err="1"/>
              <a:t>readline</a:t>
            </a:r>
            <a:r>
              <a:rPr lang="en-US" dirty="0"/>
              <a:t> </a:t>
            </a:r>
            <a:r>
              <a:rPr lang="uk-UA" dirty="0"/>
              <a:t>та </a:t>
            </a:r>
            <a:r>
              <a:rPr lang="en-US" dirty="0"/>
              <a:t>write</a:t>
            </a:r>
            <a:r>
              <a:rPr lang="uk-UA" dirty="0"/>
              <a:t> відповідно.</a:t>
            </a:r>
            <a:endParaRPr lang="en-US" dirty="0"/>
          </a:p>
          <a:p>
            <a:r>
              <a:rPr lang="uk-UA" dirty="0"/>
              <a:t>Клієнт версії 2 майже не відрізняється від клієнта версії 1, окрім того, що для обміну даними, як і сервер, використовує файли.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0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Модуль </a:t>
            </a:r>
            <a:r>
              <a:rPr lang="en-US" dirty="0" err="1"/>
              <a:t>socketserver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У модулі </a:t>
            </a:r>
            <a:r>
              <a:rPr lang="en-US" dirty="0" err="1"/>
              <a:t>socketserver</a:t>
            </a:r>
            <a:r>
              <a:rPr lang="uk-UA" dirty="0"/>
              <a:t> зібрано засоби побудови серверів більш високого рівня, ніж у модулі </a:t>
            </a:r>
            <a:r>
              <a:rPr lang="en-US" dirty="0"/>
              <a:t>socket.</a:t>
            </a:r>
          </a:p>
          <a:p>
            <a:r>
              <a:rPr lang="uk-UA" dirty="0"/>
              <a:t>Клас </a:t>
            </a:r>
            <a:r>
              <a:rPr lang="ru-RU" dirty="0" err="1"/>
              <a:t>TCPServer</a:t>
            </a:r>
            <a:r>
              <a:rPr lang="ru-RU" dirty="0"/>
              <a:t> </a:t>
            </a:r>
            <a:r>
              <a:rPr lang="uk-UA" dirty="0"/>
              <a:t>реалізує сервер за заданою </a:t>
            </a:r>
            <a:r>
              <a:rPr lang="uk-UA" dirty="0" err="1"/>
              <a:t>адресою</a:t>
            </a:r>
            <a:r>
              <a:rPr lang="uk-UA" dirty="0"/>
              <a:t> та портом. </a:t>
            </a:r>
            <a:endParaRPr lang="en-US" dirty="0"/>
          </a:p>
          <a:p>
            <a:r>
              <a:rPr lang="uk-UA" dirty="0"/>
              <a:t>Для обробки запитів від клієнтів на обмін даними необхідно описати власний клас обробки запитів на ім’я, наприклад, </a:t>
            </a:r>
            <a:r>
              <a:rPr lang="uk-UA" dirty="0" err="1"/>
              <a:t>RequestHandler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Цей </a:t>
            </a:r>
            <a:r>
              <a:rPr lang="uk-UA" dirty="0"/>
              <a:t>клас повинен бути нащадком класу </a:t>
            </a:r>
            <a:r>
              <a:rPr lang="en-US" dirty="0"/>
              <a:t>Base</a:t>
            </a:r>
            <a:r>
              <a:rPr lang="uk-UA" dirty="0" err="1"/>
              <a:t>RequestHandler</a:t>
            </a:r>
            <a:r>
              <a:rPr lang="uk-UA" dirty="0"/>
              <a:t> або </a:t>
            </a:r>
            <a:r>
              <a:rPr lang="uk-UA" dirty="0" err="1"/>
              <a:t>StreamRequestHandler</a:t>
            </a:r>
            <a:r>
              <a:rPr lang="uk-UA" dirty="0"/>
              <a:t>, які описані у </a:t>
            </a:r>
            <a:r>
              <a:rPr lang="en-US" dirty="0" err="1"/>
              <a:t>socketserver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ньому треба </a:t>
            </a:r>
            <a:r>
              <a:rPr lang="uk-UA" dirty="0" err="1"/>
              <a:t>перевизначиати</a:t>
            </a:r>
            <a:r>
              <a:rPr lang="uk-UA" dirty="0"/>
              <a:t> метод </a:t>
            </a:r>
            <a:r>
              <a:rPr lang="en-US" dirty="0"/>
              <a:t>handle(). </a:t>
            </a:r>
            <a:endParaRPr lang="uk-UA" dirty="0" smtClean="0"/>
          </a:p>
          <a:p>
            <a:r>
              <a:rPr lang="ru-RU" dirty="0" smtClean="0"/>
              <a:t>Метод </a:t>
            </a:r>
            <a:r>
              <a:rPr lang="en-US" dirty="0"/>
              <a:t>handle </a:t>
            </a:r>
            <a:r>
              <a:rPr lang="uk-UA" dirty="0"/>
              <a:t>викликається тоді, коли надійшов запит від клієнта, тобто, коли клієнт з’єднався з сервером. </a:t>
            </a:r>
            <a:endParaRPr lang="uk-UA" dirty="0" smtClean="0"/>
          </a:p>
          <a:p>
            <a:r>
              <a:rPr lang="uk-UA" dirty="0" smtClean="0"/>
              <a:t>Ще </a:t>
            </a:r>
            <a:r>
              <a:rPr lang="uk-UA" dirty="0"/>
              <a:t>один метод, який можна перевизначити, - це метод </a:t>
            </a:r>
            <a:r>
              <a:rPr lang="en-US" dirty="0"/>
              <a:t>finish(), </a:t>
            </a:r>
            <a:r>
              <a:rPr lang="uk-UA" dirty="0"/>
              <a:t>який викликається після завершення обробки запиту методом </a:t>
            </a:r>
            <a:r>
              <a:rPr lang="en-US" dirty="0"/>
              <a:t>handle</a:t>
            </a:r>
            <a:r>
              <a:rPr lang="uk-UA" dirty="0"/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14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Модуль </a:t>
            </a:r>
            <a:r>
              <a:rPr lang="en-US" dirty="0" err="1" smtClean="0"/>
              <a:t>socketserver</a:t>
            </a:r>
            <a:r>
              <a:rPr lang="uk-UA" dirty="0" smtClean="0"/>
              <a:t>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err="1" smtClean="0"/>
              <a:t>StreamRequestHandler</a:t>
            </a:r>
            <a:r>
              <a:rPr lang="uk-UA" dirty="0" smtClean="0"/>
              <a:t> </a:t>
            </a:r>
            <a:r>
              <a:rPr lang="uk-UA" dirty="0"/>
              <a:t>відрізняється від </a:t>
            </a:r>
            <a:r>
              <a:rPr lang="en-US" dirty="0"/>
              <a:t>Base</a:t>
            </a:r>
            <a:r>
              <a:rPr lang="uk-UA" dirty="0" err="1"/>
              <a:t>RequestHandler</a:t>
            </a:r>
            <a:r>
              <a:rPr lang="uk-UA" dirty="0"/>
              <a:t> тим, що обмінюється даними за допомогою </a:t>
            </a:r>
            <a:r>
              <a:rPr lang="uk-UA" dirty="0" err="1"/>
              <a:t>файлоподібних</a:t>
            </a:r>
            <a:r>
              <a:rPr lang="uk-UA" dirty="0"/>
              <a:t> об’єктів.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цього використовуються поля </a:t>
            </a:r>
            <a:r>
              <a:rPr lang="en-US" dirty="0" err="1"/>
              <a:t>rfile</a:t>
            </a:r>
            <a:r>
              <a:rPr lang="en-US" dirty="0"/>
              <a:t> </a:t>
            </a:r>
            <a:r>
              <a:rPr lang="ru-RU" dirty="0"/>
              <a:t>та </a:t>
            </a:r>
            <a:r>
              <a:rPr lang="en-US" dirty="0" err="1"/>
              <a:t>wfile</a:t>
            </a:r>
            <a:r>
              <a:rPr lang="uk-UA" dirty="0"/>
              <a:t>, відповідно, для читання (приймання) та запису (передачі) даних.</a:t>
            </a:r>
            <a:endParaRPr lang="en-US" dirty="0"/>
          </a:p>
          <a:p>
            <a:r>
              <a:rPr lang="uk-UA" dirty="0"/>
              <a:t>Для старту сервера треба викликати метод </a:t>
            </a:r>
            <a:r>
              <a:rPr lang="uk-UA" dirty="0" err="1"/>
              <a:t>serve_forever</a:t>
            </a:r>
            <a:r>
              <a:rPr lang="uk-UA" dirty="0"/>
              <a:t>():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socketserver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TCPServer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PORT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err="1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RequestHandler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serve_forever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8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Приклад: </a:t>
            </a:r>
            <a:r>
              <a:rPr lang="uk-UA" dirty="0"/>
              <a:t>Сервер паліндромів. Версія 3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/>
              <a:t>Скласти програми, які реалізують сервер, що перевіряє, чи є рядок паліндромом, а також клієнта, який вводить рядки, та перевіряє, чи є вони паліндромами, використовуючи сервер.</a:t>
            </a:r>
            <a:endParaRPr lang="en-US" dirty="0"/>
          </a:p>
          <a:p>
            <a:r>
              <a:rPr lang="uk-UA" dirty="0"/>
              <a:t>У версії 3 сервер написаний на базі класу </a:t>
            </a:r>
            <a:r>
              <a:rPr lang="ru-RU" dirty="0" err="1"/>
              <a:t>TCPServer</a:t>
            </a:r>
            <a:r>
              <a:rPr lang="uk-UA" dirty="0"/>
              <a:t> з модуля </a:t>
            </a:r>
            <a:r>
              <a:rPr lang="en-US" dirty="0" err="1"/>
              <a:t>socketserver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Клас </a:t>
            </a:r>
            <a:r>
              <a:rPr lang="uk-UA" dirty="0" err="1"/>
              <a:t>RequestHandler</a:t>
            </a:r>
            <a:r>
              <a:rPr lang="uk-UA" dirty="0"/>
              <a:t> обробляє запити клієнтів, перевіряє, чи є рядок паліндромом та надсилає відповідь. </a:t>
            </a:r>
            <a:endParaRPr lang="uk-UA" dirty="0" smtClean="0"/>
          </a:p>
          <a:p>
            <a:r>
              <a:rPr lang="uk-UA" dirty="0" smtClean="0"/>
              <a:t>Кожний </a:t>
            </a:r>
            <a:r>
              <a:rPr lang="uk-UA" dirty="0"/>
              <a:t>клієнт може надсилати декілька рядків. </a:t>
            </a:r>
            <a:endParaRPr lang="uk-UA" dirty="0" smtClean="0"/>
          </a:p>
          <a:p>
            <a:r>
              <a:rPr lang="uk-UA" dirty="0" smtClean="0"/>
              <a:t>Кількість </a:t>
            </a:r>
            <a:r>
              <a:rPr lang="uk-UA" dirty="0"/>
              <a:t>клієнтів не обмежена, але вони обслуговуються послідовно.</a:t>
            </a:r>
            <a:endParaRPr lang="en-US" dirty="0"/>
          </a:p>
          <a:p>
            <a:r>
              <a:rPr lang="uk-UA" dirty="0"/>
              <a:t>Для звернення до сервера версії 3 використовується клієнт паліндромів версії 2.</a:t>
            </a:r>
            <a:endParaRPr lang="en-US" dirty="0"/>
          </a:p>
          <a:p>
            <a:endParaRPr lang="en-US" sz="2000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23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err="1"/>
              <a:t>Многопроцесні</a:t>
            </a:r>
            <a:r>
              <a:rPr lang="uk-UA" dirty="0"/>
              <a:t> та </a:t>
            </a:r>
            <a:r>
              <a:rPr lang="uk-UA" dirty="0" err="1"/>
              <a:t>многопоточні</a:t>
            </a:r>
            <a:r>
              <a:rPr lang="uk-UA" dirty="0"/>
              <a:t> сервери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До цього часу ми розглядали тільки такі сервери, які обслуговують одночасно не більше одного клієнта. </a:t>
            </a:r>
            <a:endParaRPr lang="uk-UA" dirty="0" smtClean="0"/>
          </a:p>
          <a:p>
            <a:r>
              <a:rPr lang="uk-UA" dirty="0" smtClean="0"/>
              <a:t>Звичайно</a:t>
            </a:r>
            <a:r>
              <a:rPr lang="uk-UA" dirty="0"/>
              <a:t>, у реальному житті потрібні сервери, що обслуговують багато клієнтів паралельно. </a:t>
            </a:r>
            <a:endParaRPr lang="uk-UA" dirty="0" smtClean="0"/>
          </a:p>
          <a:p>
            <a:r>
              <a:rPr lang="uk-UA" dirty="0" smtClean="0"/>
              <a:t>Такий </a:t>
            </a:r>
            <a:r>
              <a:rPr lang="uk-UA" dirty="0"/>
              <a:t>режим роботи сервера може бути досягнений за допомогою </a:t>
            </a:r>
            <a:r>
              <a:rPr lang="uk-UA" dirty="0" err="1"/>
              <a:t>многопроцесності</a:t>
            </a:r>
            <a:r>
              <a:rPr lang="uk-UA" dirty="0"/>
              <a:t> або </a:t>
            </a:r>
            <a:r>
              <a:rPr lang="uk-UA" dirty="0" err="1"/>
              <a:t>многопоточності</a:t>
            </a:r>
            <a:r>
              <a:rPr lang="uk-UA" dirty="0"/>
              <a:t>. </a:t>
            </a:r>
            <a:endParaRPr lang="en-US" dirty="0"/>
          </a:p>
          <a:p>
            <a:r>
              <a:rPr lang="uk-UA" dirty="0" err="1"/>
              <a:t>Многопроцесність</a:t>
            </a:r>
            <a:r>
              <a:rPr lang="uk-UA" dirty="0"/>
              <a:t> та </a:t>
            </a:r>
            <a:r>
              <a:rPr lang="uk-UA" dirty="0" err="1"/>
              <a:t>многопоточність</a:t>
            </a:r>
            <a:r>
              <a:rPr lang="uk-UA" dirty="0"/>
              <a:t> – терміни з паралельних обчислень. </a:t>
            </a:r>
            <a:endParaRPr lang="uk-UA" dirty="0" smtClean="0"/>
          </a:p>
          <a:p>
            <a:r>
              <a:rPr lang="uk-UA" b="1" dirty="0" err="1" smtClean="0"/>
              <a:t>Многопроцесність</a:t>
            </a:r>
            <a:r>
              <a:rPr lang="uk-UA" dirty="0" smtClean="0"/>
              <a:t> </a:t>
            </a:r>
            <a:r>
              <a:rPr lang="uk-UA" dirty="0"/>
              <a:t>означає виконання у програмі багатьох процесів паралельно. </a:t>
            </a:r>
            <a:endParaRPr lang="uk-UA" dirty="0" smtClean="0"/>
          </a:p>
          <a:p>
            <a:r>
              <a:rPr lang="uk-UA" dirty="0" smtClean="0"/>
              <a:t>Кожний </a:t>
            </a:r>
            <a:r>
              <a:rPr lang="uk-UA" dirty="0"/>
              <a:t>процес має свою власну пам’ять. </a:t>
            </a:r>
            <a:endParaRPr lang="uk-UA" dirty="0" smtClean="0"/>
          </a:p>
          <a:p>
            <a:r>
              <a:rPr lang="uk-UA" b="1" dirty="0" err="1" smtClean="0"/>
              <a:t>Многопоточність</a:t>
            </a:r>
            <a:r>
              <a:rPr lang="uk-UA" dirty="0" smtClean="0"/>
              <a:t> </a:t>
            </a:r>
            <a:r>
              <a:rPr lang="uk-UA" dirty="0"/>
              <a:t>означає виконання паралельно декількох потоків (</a:t>
            </a:r>
            <a:r>
              <a:rPr lang="en-US" dirty="0"/>
              <a:t>threads</a:t>
            </a:r>
            <a:r>
              <a:rPr lang="uk-UA" dirty="0"/>
              <a:t>) у межах одного процесу. </a:t>
            </a:r>
            <a:endParaRPr lang="uk-UA" dirty="0" smtClean="0"/>
          </a:p>
          <a:p>
            <a:r>
              <a:rPr lang="uk-UA" dirty="0" smtClean="0"/>
              <a:t>Усі </a:t>
            </a:r>
            <a:r>
              <a:rPr lang="uk-UA" dirty="0"/>
              <a:t>потоки мають спільну пам’ять.</a:t>
            </a:r>
            <a:endParaRPr lang="en-US" dirty="0"/>
          </a:p>
          <a:p>
            <a:endParaRPr lang="uk-UA" sz="2000" dirty="0"/>
          </a:p>
          <a:p>
            <a:endParaRPr lang="en-US" sz="2000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12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err="1"/>
              <a:t>Многопроцесні</a:t>
            </a:r>
            <a:r>
              <a:rPr lang="uk-UA" dirty="0"/>
              <a:t> та </a:t>
            </a:r>
            <a:r>
              <a:rPr lang="uk-UA" dirty="0" err="1"/>
              <a:t>многопоточні</a:t>
            </a:r>
            <a:r>
              <a:rPr lang="uk-UA" dirty="0"/>
              <a:t> </a:t>
            </a:r>
            <a:r>
              <a:rPr lang="uk-UA" dirty="0" smtClean="0"/>
              <a:t>сервери.2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Модуль </a:t>
            </a:r>
            <a:r>
              <a:rPr lang="en-US" dirty="0" err="1"/>
              <a:t>socketserver</a:t>
            </a:r>
            <a:r>
              <a:rPr lang="en-US" dirty="0"/>
              <a:t> </a:t>
            </a:r>
            <a:r>
              <a:rPr lang="uk-UA" dirty="0"/>
              <a:t>містить реалізацію </a:t>
            </a:r>
            <a:r>
              <a:rPr lang="uk-UA" dirty="0" err="1"/>
              <a:t>многопроцесних</a:t>
            </a:r>
            <a:r>
              <a:rPr lang="uk-UA" dirty="0"/>
              <a:t> та </a:t>
            </a:r>
            <a:r>
              <a:rPr lang="uk-UA" dirty="0" err="1"/>
              <a:t>многопоточних</a:t>
            </a:r>
            <a:r>
              <a:rPr lang="uk-UA" dirty="0"/>
              <a:t> серверів. </a:t>
            </a:r>
            <a:endParaRPr lang="uk-UA" dirty="0" smtClean="0"/>
          </a:p>
          <a:p>
            <a:r>
              <a:rPr lang="uk-UA" dirty="0" smtClean="0"/>
              <a:t>Ця </a:t>
            </a:r>
            <a:r>
              <a:rPr lang="uk-UA" dirty="0"/>
              <a:t>реалізація базується на класах домішках: </a:t>
            </a:r>
            <a:r>
              <a:rPr lang="en-US" dirty="0" err="1"/>
              <a:t>ForkingMixIn</a:t>
            </a:r>
            <a:r>
              <a:rPr lang="en-US" dirty="0"/>
              <a:t> </a:t>
            </a:r>
            <a:r>
              <a:rPr lang="uk-UA" dirty="0"/>
              <a:t>та</a:t>
            </a:r>
            <a:r>
              <a:rPr lang="en-US" dirty="0"/>
              <a:t> </a:t>
            </a:r>
            <a:r>
              <a:rPr lang="en-US" dirty="0" err="1"/>
              <a:t>ThreadingMixIn</a:t>
            </a:r>
            <a:r>
              <a:rPr lang="uk-UA" dirty="0"/>
              <a:t>, які надають серверам поведінку, що необхідна для паралельного виконання.</a:t>
            </a:r>
            <a:endParaRPr lang="en-US" dirty="0"/>
          </a:p>
          <a:p>
            <a:r>
              <a:rPr lang="uk-UA" dirty="0"/>
              <a:t>Відповідні класи серверів називаються </a:t>
            </a:r>
            <a:r>
              <a:rPr lang="en-US" dirty="0"/>
              <a:t>Forking</a:t>
            </a:r>
            <a:r>
              <a:rPr lang="ru-RU" dirty="0" err="1"/>
              <a:t>TCPServer</a:t>
            </a:r>
            <a:r>
              <a:rPr lang="uk-UA" dirty="0"/>
              <a:t> та </a:t>
            </a:r>
            <a:r>
              <a:rPr lang="en-US" dirty="0"/>
              <a:t>Threading</a:t>
            </a:r>
            <a:r>
              <a:rPr lang="ru-RU" dirty="0" err="1"/>
              <a:t>TCPServer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Їх </a:t>
            </a:r>
            <a:r>
              <a:rPr lang="uk-UA" dirty="0"/>
              <a:t>використання не відрізняється від використання простого класу </a:t>
            </a:r>
            <a:r>
              <a:rPr lang="ru-RU" dirty="0" err="1"/>
              <a:t>TCPServer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Звичайно</a:t>
            </a:r>
            <a:r>
              <a:rPr lang="uk-UA" dirty="0"/>
              <a:t>, треба мати на увазі, що запити від кожного клієнта будуть оброблятись у власному процесі (потоці).</a:t>
            </a:r>
            <a:endParaRPr lang="en-US" dirty="0"/>
          </a:p>
          <a:p>
            <a:endParaRPr lang="uk-UA" sz="2000" dirty="0"/>
          </a:p>
          <a:p>
            <a:endParaRPr lang="en-US" sz="2000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52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Приклад: </a:t>
            </a:r>
            <a:r>
              <a:rPr lang="uk-UA" dirty="0"/>
              <a:t>гра у відгадування слів у мережі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У темі «рекурсивні структури даних» ми розглядали в якості прикладу гру у відгадування слів. </a:t>
            </a:r>
            <a:endParaRPr lang="uk-UA" dirty="0" smtClean="0"/>
          </a:p>
          <a:p>
            <a:r>
              <a:rPr lang="uk-UA" dirty="0" smtClean="0"/>
              <a:t>Умови </a:t>
            </a:r>
            <a:r>
              <a:rPr lang="uk-UA" dirty="0"/>
              <a:t>цієї гри такі. </a:t>
            </a:r>
            <a:endParaRPr lang="en-US" dirty="0"/>
          </a:p>
          <a:p>
            <a:r>
              <a:rPr lang="uk-UA" dirty="0"/>
              <a:t>По колу розташовані гравці (відгадувачі), яким презентують слово для відгадування. </a:t>
            </a:r>
            <a:endParaRPr lang="uk-UA" dirty="0" smtClean="0"/>
          </a:p>
          <a:p>
            <a:r>
              <a:rPr lang="uk-UA" dirty="0" smtClean="0"/>
              <a:t>Всі </a:t>
            </a:r>
            <a:r>
              <a:rPr lang="uk-UA" dirty="0"/>
              <a:t>літери цього слова спочатку закриті (замінені зірочками, ‘*’). </a:t>
            </a:r>
            <a:endParaRPr lang="uk-UA" dirty="0" smtClean="0"/>
          </a:p>
          <a:p>
            <a:r>
              <a:rPr lang="uk-UA" dirty="0" smtClean="0"/>
              <a:t>Гравці </a:t>
            </a:r>
            <a:r>
              <a:rPr lang="uk-UA" dirty="0"/>
              <a:t>вступають у гру по порядку. </a:t>
            </a:r>
            <a:endParaRPr lang="uk-UA" dirty="0" smtClean="0"/>
          </a:p>
          <a:p>
            <a:r>
              <a:rPr lang="uk-UA" dirty="0" smtClean="0"/>
              <a:t>Кожен </a:t>
            </a:r>
            <a:r>
              <a:rPr lang="uk-UA" dirty="0"/>
              <a:t>гравець може назвати літеру або слово. 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95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Приклад: </a:t>
            </a:r>
            <a:r>
              <a:rPr lang="uk-UA" dirty="0"/>
              <a:t>гра у відгадування слів у </a:t>
            </a:r>
            <a:r>
              <a:rPr lang="uk-UA" dirty="0" smtClean="0"/>
              <a:t>мережі.2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 smtClean="0"/>
              <a:t>Якщо </a:t>
            </a:r>
            <a:r>
              <a:rPr lang="uk-UA" dirty="0"/>
              <a:t>гравець називає літеру, а цієї літери, у слові немає, - хід переходить до наступного гравця. Якщо ж така літера у слові є, то всі входження цієї літери у слові відкриваються, а гравцю нараховуються стільки балів, скільки є входжень названої літери у слово. Якщо всі літери слова відкриті, - гравець стає переможцем.</a:t>
            </a:r>
            <a:endParaRPr lang="en-US" dirty="0"/>
          </a:p>
          <a:p>
            <a:r>
              <a:rPr lang="uk-UA" dirty="0"/>
              <a:t>Якщо гравець називає слово і це слово не дорівнює заданому, то всі бали гравця анулюються, а хід переходить до наступного гравця. Якщо ж слово названо правильно, - гравець отримує стільки балів, скільки є у слові невідгаданих літер, та стає переможцем.</a:t>
            </a:r>
            <a:endParaRPr lang="en-US" dirty="0"/>
          </a:p>
          <a:p>
            <a:r>
              <a:rPr lang="uk-UA" dirty="0"/>
              <a:t>Переможець отримує премію: стільки балів, скільки літер було у слові.</a:t>
            </a:r>
            <a:endParaRPr lang="en-US" dirty="0"/>
          </a:p>
          <a:p>
            <a:r>
              <a:rPr lang="uk-UA" dirty="0"/>
              <a:t>Необхідно написати сервер та клієнта для реалізації гри у відгадування слів у мережі.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54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Мережні протоколи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/>
              <a:t>Взаємодія програм у мережі здійснюється за допомогою протоколів. </a:t>
            </a:r>
            <a:endParaRPr lang="uk-UA" dirty="0" smtClean="0"/>
          </a:p>
          <a:p>
            <a:r>
              <a:rPr lang="uk-UA" dirty="0" smtClean="0"/>
              <a:t>Протокол </a:t>
            </a:r>
            <a:r>
              <a:rPr lang="uk-UA" dirty="0"/>
              <a:t>– це набір правил взаємодії між різними сутностями. </a:t>
            </a:r>
            <a:endParaRPr lang="uk-UA" dirty="0" smtClean="0"/>
          </a:p>
          <a:p>
            <a:r>
              <a:rPr lang="uk-UA" dirty="0" smtClean="0"/>
              <a:t>Протоколи </a:t>
            </a:r>
            <a:r>
              <a:rPr lang="uk-UA" dirty="0"/>
              <a:t>були відомі і до існування глобальних мереж. </a:t>
            </a:r>
            <a:endParaRPr lang="uk-UA" dirty="0" smtClean="0"/>
          </a:p>
          <a:p>
            <a:r>
              <a:rPr lang="uk-UA" dirty="0" smtClean="0"/>
              <a:t>Зокрема</a:t>
            </a:r>
            <a:r>
              <a:rPr lang="uk-UA" dirty="0"/>
              <a:t>, всі знають про існування дипломатичного протоколу. </a:t>
            </a:r>
            <a:endParaRPr lang="uk-UA" dirty="0" smtClean="0"/>
          </a:p>
          <a:p>
            <a:r>
              <a:rPr lang="uk-UA" dirty="0" smtClean="0"/>
              <a:t>Правила </a:t>
            </a:r>
            <a:r>
              <a:rPr lang="uk-UA" dirty="0"/>
              <a:t>поведінки у світі також можна назвати протоколом. </a:t>
            </a:r>
            <a:endParaRPr lang="uk-UA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 правила поведінки за столом та використання ножа та виделки. </a:t>
            </a:r>
            <a:endParaRPr lang="uk-UA" dirty="0" smtClean="0"/>
          </a:p>
          <a:p>
            <a:r>
              <a:rPr lang="uk-UA" dirty="0" smtClean="0"/>
              <a:t>Мережний </a:t>
            </a:r>
            <a:r>
              <a:rPr lang="uk-UA" dirty="0"/>
              <a:t>протокол – це домовленість щодо структурування даних, які надсилаються між двома або більше сторонами у мережі.</a:t>
            </a:r>
            <a:endParaRPr lang="en-US" dirty="0"/>
          </a:p>
          <a:p>
            <a:r>
              <a:rPr lang="uk-UA" dirty="0"/>
              <a:t>Мережні протоколи утворюють так званий стек протоколів.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цьому стеку на перших рівнях діють </a:t>
            </a:r>
            <a:r>
              <a:rPr lang="uk-UA" dirty="0" err="1"/>
              <a:t>низькорівневі</a:t>
            </a:r>
            <a:r>
              <a:rPr lang="uk-UA" dirty="0"/>
              <a:t> протоколи, починаючи з фізичного зв’язку між комп’ютерами, а на останніх рівнях, - протоколи що забезпечують взаємодію окремих застосувань. </a:t>
            </a:r>
            <a:endParaRPr lang="uk-UA" dirty="0" smtClean="0"/>
          </a:p>
          <a:p>
            <a:r>
              <a:rPr lang="uk-UA" dirty="0" smtClean="0"/>
              <a:t>Класичною </a:t>
            </a:r>
            <a:r>
              <a:rPr lang="uk-UA" dirty="0"/>
              <a:t>є </a:t>
            </a:r>
            <a:r>
              <a:rPr lang="uk-UA" dirty="0" err="1"/>
              <a:t>семирівнева</a:t>
            </a:r>
            <a:r>
              <a:rPr lang="uk-UA" dirty="0"/>
              <a:t> модель протоколів </a:t>
            </a:r>
            <a:r>
              <a:rPr lang="en-US" dirty="0"/>
              <a:t>OSI (open systems interconnection)</a:t>
            </a:r>
            <a:r>
              <a:rPr lang="ru-RU" dirty="0"/>
              <a:t> та стек </a:t>
            </a:r>
            <a:r>
              <a:rPr lang="uk-UA" dirty="0"/>
              <a:t>протоколів </a:t>
            </a:r>
            <a:r>
              <a:rPr lang="en-US" dirty="0"/>
              <a:t>OSI.</a:t>
            </a:r>
            <a:r>
              <a:rPr lang="uk-UA" dirty="0"/>
              <a:t> 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7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dirty="0"/>
              <a:t>Гра у відгадування слів у мережі. Реалізація</a:t>
            </a:r>
            <a:endParaRPr lang="en-US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/>
              <a:t>Для реалізації гри нам знадобиться описати власний протокол прикладного рівня. </a:t>
            </a:r>
            <a:endParaRPr lang="uk-UA" dirty="0" smtClean="0"/>
          </a:p>
          <a:p>
            <a:r>
              <a:rPr lang="uk-UA" dirty="0" smtClean="0"/>
              <a:t>Цей </a:t>
            </a:r>
            <a:r>
              <a:rPr lang="uk-UA" dirty="0"/>
              <a:t>протокол буде визначати послідовність обміну даними між сервером та клієнтами.</a:t>
            </a:r>
            <a:endParaRPr lang="en-US" dirty="0"/>
          </a:p>
          <a:p>
            <a:r>
              <a:rPr lang="uk-UA" dirty="0"/>
              <a:t>Загальний процес гри виглядає так. </a:t>
            </a:r>
            <a:endParaRPr lang="uk-UA" dirty="0" smtClean="0"/>
          </a:p>
          <a:p>
            <a:r>
              <a:rPr lang="uk-UA" dirty="0" smtClean="0"/>
              <a:t>Сервер </a:t>
            </a:r>
            <a:r>
              <a:rPr lang="uk-UA" dirty="0"/>
              <a:t>очікує, поки до нього підключиться достатня кількість клієнтів для початку гри. </a:t>
            </a:r>
            <a:endParaRPr lang="uk-UA" dirty="0" smtClean="0"/>
          </a:p>
          <a:p>
            <a:r>
              <a:rPr lang="uk-UA" dirty="0" smtClean="0"/>
              <a:t>Кожен </a:t>
            </a:r>
            <a:r>
              <a:rPr lang="uk-UA" dirty="0"/>
              <a:t>клієнт при підключенні повідомляє своє ім’я. </a:t>
            </a:r>
            <a:endParaRPr lang="uk-UA" dirty="0" smtClean="0"/>
          </a:p>
          <a:p>
            <a:r>
              <a:rPr lang="uk-UA" dirty="0" smtClean="0"/>
              <a:t>Сервер </a:t>
            </a:r>
            <a:r>
              <a:rPr lang="uk-UA" dirty="0"/>
              <a:t>повідомляє усіх клієнтів щодо того, хто підключився до гри. </a:t>
            </a:r>
            <a:endParaRPr lang="uk-UA" dirty="0" smtClean="0"/>
          </a:p>
          <a:p>
            <a:r>
              <a:rPr lang="uk-UA" dirty="0"/>
              <a:t>Коли всі клієнти приєднались, сервер повідомляє про початок гри зображує слово, заповнене зірочками </a:t>
            </a:r>
            <a:r>
              <a:rPr lang="en-US" dirty="0"/>
              <a:t>‘*’</a:t>
            </a:r>
            <a:r>
              <a:rPr lang="uk-UA" dirty="0"/>
              <a:t>, та надає хід першому клієнту. </a:t>
            </a:r>
            <a:endParaRPr lang="uk-UA" dirty="0" smtClean="0"/>
          </a:p>
          <a:p>
            <a:r>
              <a:rPr lang="uk-UA" dirty="0" smtClean="0"/>
              <a:t>Отримавши </a:t>
            </a:r>
            <a:r>
              <a:rPr lang="uk-UA" dirty="0"/>
              <a:t>хід, клієнт вводить з клавіатури літеру або слово та передає серверу. </a:t>
            </a:r>
            <a:endParaRPr lang="uk-UA" dirty="0" smtClean="0"/>
          </a:p>
          <a:p>
            <a:r>
              <a:rPr lang="uk-UA" dirty="0" smtClean="0"/>
              <a:t>Сервер </a:t>
            </a:r>
            <a:r>
              <a:rPr lang="uk-UA" dirty="0"/>
              <a:t>показує всім клієнтам, яку літеру або слово було введено, аналізує дані та надає хід тому ж клієнту, або передає хід наступному. </a:t>
            </a:r>
            <a:endParaRPr lang="uk-UA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37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dirty="0"/>
              <a:t>Гра у відгадування слів у мережі. </a:t>
            </a:r>
            <a:r>
              <a:rPr lang="uk-UA" dirty="0" smtClean="0"/>
              <a:t>Реалізація.2</a:t>
            </a:r>
            <a:endParaRPr lang="en-US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Окрім </a:t>
            </a:r>
            <a:r>
              <a:rPr lang="uk-UA" dirty="0"/>
              <a:t>того, після кожного ходу сервер зображує поточний стан слова для відгадування.</a:t>
            </a:r>
            <a:endParaRPr lang="en-US" dirty="0"/>
          </a:p>
          <a:p>
            <a:r>
              <a:rPr lang="uk-UA" dirty="0"/>
              <a:t>Коли гру завершено, сервер повідомляє клієнтів про результати гри та набрані бали а також відправляє команду про завершення гри. </a:t>
            </a:r>
            <a:endParaRPr lang="uk-UA" dirty="0" smtClean="0"/>
          </a:p>
          <a:p>
            <a:r>
              <a:rPr lang="uk-UA" dirty="0" smtClean="0"/>
              <a:t>Клієнти </a:t>
            </a:r>
            <a:r>
              <a:rPr lang="uk-UA" dirty="0"/>
              <a:t>від’єднуються від сервера, а сервер знову очікує на підключення клієнтів для нової гри.</a:t>
            </a:r>
            <a:endParaRPr lang="en-US" dirty="0"/>
          </a:p>
          <a:p>
            <a:r>
              <a:rPr lang="uk-UA" dirty="0"/>
              <a:t>В якості сервера виберемо </a:t>
            </a:r>
            <a:r>
              <a:rPr lang="uk-UA" dirty="0" err="1"/>
              <a:t>многопоточний</a:t>
            </a:r>
            <a:r>
              <a:rPr lang="uk-UA" dirty="0"/>
              <a:t> сервер </a:t>
            </a:r>
            <a:r>
              <a:rPr lang="en-US" dirty="0"/>
              <a:t>Threading</a:t>
            </a:r>
            <a:r>
              <a:rPr lang="ru-RU" dirty="0" err="1"/>
              <a:t>TCPServer</a:t>
            </a:r>
            <a:r>
              <a:rPr lang="uk-UA" dirty="0"/>
              <a:t>, оскільки нам буде потрібно обмінюватись даними між клієнтами.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73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dirty="0"/>
              <a:t>Гра у відгадування слів у мережі. Протокол</a:t>
            </a:r>
            <a:endParaRPr lang="en-US" sz="32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32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Протокол гри у відгадування слів у мережі складається з команд сервера, команд клієнта та повідомлень сервера клієнтам. Команди задаються словами, перший символ команди – коса риска </a:t>
            </a:r>
            <a:r>
              <a:rPr lang="en-US" dirty="0"/>
              <a:t>‘/’.</a:t>
            </a:r>
            <a:r>
              <a:rPr lang="uk-UA" dirty="0"/>
              <a:t>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команда має параметри, вони відділяються від команди пропуском.</a:t>
            </a:r>
            <a:endParaRPr lang="en-US" dirty="0"/>
          </a:p>
          <a:p>
            <a:r>
              <a:rPr lang="uk-UA" dirty="0"/>
              <a:t>Команди сервера:</a:t>
            </a:r>
            <a:endParaRPr lang="en-US" dirty="0"/>
          </a:p>
          <a:p>
            <a:pPr lvl="1"/>
            <a:r>
              <a:rPr lang="en-US" dirty="0"/>
              <a:t>/turn – </a:t>
            </a:r>
            <a:r>
              <a:rPr lang="uk-UA" dirty="0"/>
              <a:t>надати хід</a:t>
            </a:r>
            <a:endParaRPr lang="en-US" dirty="0"/>
          </a:p>
          <a:p>
            <a:pPr lvl="1"/>
            <a:r>
              <a:rPr lang="en-US" dirty="0"/>
              <a:t>/quit</a:t>
            </a:r>
            <a:r>
              <a:rPr lang="uk-UA" dirty="0"/>
              <a:t> – завершити гру</a:t>
            </a:r>
            <a:endParaRPr lang="en-US" dirty="0"/>
          </a:p>
          <a:p>
            <a:r>
              <a:rPr lang="uk-UA" dirty="0"/>
              <a:t>Команди сервера не мають параметрів.</a:t>
            </a:r>
            <a:endParaRPr lang="en-US" dirty="0"/>
          </a:p>
          <a:p>
            <a:r>
              <a:rPr lang="uk-UA" dirty="0"/>
              <a:t>Команди клієнта:</a:t>
            </a:r>
            <a:endParaRPr lang="en-US" dirty="0"/>
          </a:p>
          <a:p>
            <a:pPr lvl="1"/>
            <a:r>
              <a:rPr lang="en-US" dirty="0"/>
              <a:t>/letter</a:t>
            </a:r>
            <a:r>
              <a:rPr lang="uk-UA" dirty="0"/>
              <a:t> - літера</a:t>
            </a:r>
            <a:endParaRPr lang="en-US" dirty="0"/>
          </a:p>
          <a:p>
            <a:pPr lvl="1"/>
            <a:r>
              <a:rPr lang="en-US" dirty="0"/>
              <a:t>/word</a:t>
            </a:r>
            <a:r>
              <a:rPr lang="uk-UA" dirty="0"/>
              <a:t> - слово</a:t>
            </a:r>
            <a:endParaRPr lang="en-US" dirty="0"/>
          </a:p>
          <a:p>
            <a:r>
              <a:rPr lang="uk-UA" dirty="0"/>
              <a:t>Команди клієнта мають один параметр: власне введена літера або слово.</a:t>
            </a:r>
            <a:endParaRPr lang="en-US" dirty="0"/>
          </a:p>
          <a:p>
            <a:r>
              <a:rPr lang="uk-UA" dirty="0"/>
              <a:t>Повідомлення сервера – це будь-який текст, що не є командою. </a:t>
            </a:r>
            <a:endParaRPr lang="uk-UA" dirty="0" smtClean="0"/>
          </a:p>
          <a:p>
            <a:r>
              <a:rPr lang="uk-UA" dirty="0" smtClean="0"/>
              <a:t>Клієнт </a:t>
            </a:r>
            <a:r>
              <a:rPr lang="uk-UA" dirty="0"/>
              <a:t>повинен просто вивести цей текст.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6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dirty="0"/>
              <a:t>Гра у відгадування слів у мережі. Сервер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У модулі, що реалізує сервер гри у відгадування слів, описано класи </a:t>
            </a:r>
            <a:r>
              <a:rPr lang="uk-UA" dirty="0" err="1"/>
              <a:t>WordGuessServer</a:t>
            </a:r>
            <a:r>
              <a:rPr lang="uk-UA" dirty="0"/>
              <a:t>, </a:t>
            </a:r>
            <a:r>
              <a:rPr lang="uk-UA" dirty="0" err="1"/>
              <a:t>RequestHandler</a:t>
            </a:r>
            <a:r>
              <a:rPr lang="uk-UA" dirty="0"/>
              <a:t>, </a:t>
            </a:r>
            <a:r>
              <a:rPr lang="uk-UA" dirty="0" err="1"/>
              <a:t>NetGuesser</a:t>
            </a:r>
            <a:r>
              <a:rPr lang="uk-UA" dirty="0"/>
              <a:t> та </a:t>
            </a:r>
            <a:r>
              <a:rPr lang="uk-UA" dirty="0" err="1"/>
              <a:t>ClientError</a:t>
            </a:r>
            <a:r>
              <a:rPr lang="uk-UA" dirty="0"/>
              <a:t>. </a:t>
            </a:r>
            <a:endParaRPr lang="en-US" dirty="0"/>
          </a:p>
          <a:p>
            <a:r>
              <a:rPr lang="uk-UA" dirty="0" err="1"/>
              <a:t>WordGuessServer</a:t>
            </a:r>
            <a:r>
              <a:rPr lang="uk-UA" dirty="0"/>
              <a:t> – це клас, який наслідує від класу </a:t>
            </a:r>
            <a:r>
              <a:rPr lang="uk-UA" dirty="0" err="1"/>
              <a:t>ThreadingTCPServer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Використовується </a:t>
            </a:r>
            <a:r>
              <a:rPr lang="uk-UA" dirty="0"/>
              <a:t>для ініціалізації сервера а також для збереження та модифікації спільних даних різних потоків.</a:t>
            </a:r>
            <a:endParaRPr lang="en-US" dirty="0"/>
          </a:p>
          <a:p>
            <a:r>
              <a:rPr lang="uk-UA" dirty="0"/>
              <a:t>Клас має поля:</a:t>
            </a:r>
            <a:endParaRPr lang="en-US" dirty="0"/>
          </a:p>
          <a:p>
            <a:pPr lvl="1"/>
            <a:r>
              <a:rPr lang="uk-UA" dirty="0" err="1"/>
              <a:t>self.glist</a:t>
            </a:r>
            <a:r>
              <a:rPr lang="uk-UA" dirty="0"/>
              <a:t> - кільцевий список гравців (відгадувачів) типу </a:t>
            </a:r>
            <a:r>
              <a:rPr lang="uk-UA" dirty="0" err="1"/>
              <a:t>NetGuesser</a:t>
            </a:r>
            <a:endParaRPr lang="en-US" dirty="0"/>
          </a:p>
          <a:p>
            <a:pPr lvl="1"/>
            <a:r>
              <a:rPr lang="uk-UA" dirty="0" err="1"/>
              <a:t>self.num_guessers</a:t>
            </a:r>
            <a:r>
              <a:rPr lang="uk-UA" dirty="0"/>
              <a:t> - поточна кількість гравців</a:t>
            </a:r>
            <a:endParaRPr lang="en-US" dirty="0"/>
          </a:p>
          <a:p>
            <a:pPr lvl="1"/>
            <a:r>
              <a:rPr lang="uk-UA" dirty="0" err="1"/>
              <a:t>self.num_to_start</a:t>
            </a:r>
            <a:r>
              <a:rPr lang="uk-UA" dirty="0"/>
              <a:t> - кількість гравців для початку гри</a:t>
            </a:r>
            <a:endParaRPr lang="en-US" dirty="0"/>
          </a:p>
          <a:p>
            <a:pPr lvl="1"/>
            <a:r>
              <a:rPr lang="uk-UA" dirty="0" err="1"/>
              <a:t>self.game_on</a:t>
            </a:r>
            <a:r>
              <a:rPr lang="uk-UA" dirty="0"/>
              <a:t> - чи йде гра</a:t>
            </a:r>
            <a:endParaRPr lang="en-US" dirty="0"/>
          </a:p>
          <a:p>
            <a:pPr lvl="1"/>
            <a:r>
              <a:rPr lang="uk-UA" dirty="0" err="1"/>
              <a:t>self.word</a:t>
            </a:r>
            <a:r>
              <a:rPr lang="uk-UA" dirty="0"/>
              <a:t> - слово для відгадування</a:t>
            </a:r>
            <a:endParaRPr lang="en-US" dirty="0"/>
          </a:p>
          <a:p>
            <a:pPr lvl="1"/>
            <a:r>
              <a:rPr lang="uk-UA" dirty="0" err="1"/>
              <a:t>self.guessed</a:t>
            </a:r>
            <a:r>
              <a:rPr lang="uk-UA" dirty="0"/>
              <a:t> - слово, заповнене '*'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55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dirty="0"/>
              <a:t>Гра у відгадування слів у мережі. </a:t>
            </a:r>
            <a:r>
              <a:rPr lang="uk-UA" sz="3200" dirty="0" smtClean="0"/>
              <a:t>Сервер.2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err="1"/>
              <a:t>RequestHandler</a:t>
            </a:r>
            <a:r>
              <a:rPr lang="uk-UA" dirty="0"/>
              <a:t> – клас обробки запитів клієнтів, наслідує від </a:t>
            </a:r>
            <a:r>
              <a:rPr lang="uk-UA" dirty="0" err="1"/>
              <a:t>StreamRequestHandler</a:t>
            </a:r>
            <a:r>
              <a:rPr lang="uk-UA" dirty="0"/>
              <a:t>. </a:t>
            </a:r>
            <a:r>
              <a:rPr lang="uk-UA" dirty="0" smtClean="0"/>
              <a:t>Виконує </a:t>
            </a:r>
            <a:r>
              <a:rPr lang="uk-UA" dirty="0"/>
              <a:t>основну роботу та буде описаний далі.</a:t>
            </a:r>
            <a:endParaRPr lang="en-US" dirty="0"/>
          </a:p>
          <a:p>
            <a:r>
              <a:rPr lang="uk-UA" dirty="0" err="1"/>
              <a:t>NetGuesser</a:t>
            </a:r>
            <a:r>
              <a:rPr lang="uk-UA" dirty="0"/>
              <a:t> – клас, що описує відгадувача. Наслідує від класу </a:t>
            </a:r>
            <a:r>
              <a:rPr lang="en-US" dirty="0"/>
              <a:t>Guesser, </a:t>
            </a:r>
            <a:r>
              <a:rPr lang="uk-UA" dirty="0"/>
              <a:t>описаного у темі «Рекурсивні структури даних». Додатково має поле </a:t>
            </a:r>
            <a:r>
              <a:rPr lang="en-US" dirty="0" err="1"/>
              <a:t>self.wfile</a:t>
            </a:r>
            <a:r>
              <a:rPr lang="en-US" dirty="0"/>
              <a:t>, </a:t>
            </a:r>
            <a:r>
              <a:rPr lang="uk-UA" dirty="0"/>
              <a:t>яке зберігає файл для передачі даних відповідному клієнту. Також у класі реалізовано метод </a:t>
            </a:r>
            <a:r>
              <a:rPr lang="en-US" dirty="0"/>
              <a:t>__</a:t>
            </a:r>
            <a:r>
              <a:rPr lang="en-US" dirty="0" err="1"/>
              <a:t>str</a:t>
            </a:r>
            <a:r>
              <a:rPr lang="en-US" dirty="0"/>
              <a:t>__ </a:t>
            </a:r>
            <a:r>
              <a:rPr lang="uk-UA" dirty="0"/>
              <a:t>для перетворення об’єкту у рядок.</a:t>
            </a:r>
            <a:endParaRPr lang="en-US" dirty="0"/>
          </a:p>
          <a:p>
            <a:r>
              <a:rPr lang="uk-UA" dirty="0" err="1"/>
              <a:t>ClientError</a:t>
            </a:r>
            <a:r>
              <a:rPr lang="uk-UA" dirty="0"/>
              <a:t> – клас виключення, що повідомляє про помилкові дані від клієнта.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1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Гра у відгадування слів у мережі. Сервер. Клас </a:t>
            </a:r>
            <a:r>
              <a:rPr lang="uk-UA" dirty="0" err="1"/>
              <a:t>RequestHandler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Клас </a:t>
            </a:r>
            <a:r>
              <a:rPr lang="uk-UA" dirty="0" err="1"/>
              <a:t>RequestHandler</a:t>
            </a:r>
            <a:r>
              <a:rPr lang="uk-UA" dirty="0"/>
              <a:t> містить поля</a:t>
            </a:r>
            <a:endParaRPr lang="en-US" dirty="0"/>
          </a:p>
          <a:p>
            <a:pPr lvl="1"/>
            <a:r>
              <a:rPr lang="en-US" dirty="0"/>
              <a:t>self.name – </a:t>
            </a:r>
            <a:r>
              <a:rPr lang="uk-UA" dirty="0"/>
              <a:t>ім’я гравця. Значення цього поля встановлюється у методі </a:t>
            </a:r>
            <a:r>
              <a:rPr lang="uk-UA" dirty="0" err="1"/>
              <a:t>addGuesser</a:t>
            </a:r>
            <a:endParaRPr lang="en-US" dirty="0"/>
          </a:p>
          <a:p>
            <a:pPr lvl="1"/>
            <a:r>
              <a:rPr lang="en-US" dirty="0" err="1"/>
              <a:t>self.server</a:t>
            </a:r>
            <a:r>
              <a:rPr lang="en-US" dirty="0"/>
              <a:t> – </a:t>
            </a:r>
            <a:r>
              <a:rPr lang="uk-UA" dirty="0"/>
              <a:t>об’єкт сервера. Успадковується від класу </a:t>
            </a:r>
            <a:r>
              <a:rPr lang="uk-UA" dirty="0" err="1"/>
              <a:t>StreamRequestHandler</a:t>
            </a:r>
            <a:r>
              <a:rPr lang="uk-UA" dirty="0"/>
              <a:t>, надає доступ до спільних даних.</a:t>
            </a:r>
            <a:endParaRPr lang="en-US" dirty="0"/>
          </a:p>
          <a:p>
            <a:pPr lvl="1"/>
            <a:r>
              <a:rPr lang="en-US" dirty="0" err="1"/>
              <a:t>self.wfile</a:t>
            </a:r>
            <a:r>
              <a:rPr lang="en-US" dirty="0"/>
              <a:t> - </a:t>
            </a:r>
            <a:r>
              <a:rPr lang="uk-UA" dirty="0"/>
              <a:t>зберігає файл для передачі даних поточному клієнту. Успадковується від класу </a:t>
            </a:r>
            <a:r>
              <a:rPr lang="uk-UA" dirty="0" err="1"/>
              <a:t>StreamRequestHandler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Клас містить методи </a:t>
            </a:r>
            <a:r>
              <a:rPr lang="uk-UA" dirty="0" err="1"/>
              <a:t>handle</a:t>
            </a:r>
            <a:r>
              <a:rPr lang="en-US" dirty="0"/>
              <a:t>, finish, </a:t>
            </a:r>
            <a:r>
              <a:rPr lang="en-US" dirty="0" err="1"/>
              <a:t>processInput</a:t>
            </a:r>
            <a:r>
              <a:rPr lang="en-US" dirty="0"/>
              <a:t>, </a:t>
            </a:r>
            <a:r>
              <a:rPr lang="en-US" dirty="0" err="1"/>
              <a:t>addGuesser</a:t>
            </a:r>
            <a:r>
              <a:rPr lang="en-US" dirty="0"/>
              <a:t>, </a:t>
            </a:r>
            <a:r>
              <a:rPr lang="en-US" dirty="0" err="1"/>
              <a:t>startGame</a:t>
            </a:r>
            <a:r>
              <a:rPr lang="en-US" dirty="0"/>
              <a:t>, endgame, </a:t>
            </a:r>
            <a:r>
              <a:rPr lang="en-US" dirty="0" err="1"/>
              <a:t>nextTurn</a:t>
            </a:r>
            <a:r>
              <a:rPr lang="en-US" dirty="0"/>
              <a:t>, </a:t>
            </a:r>
            <a:r>
              <a:rPr lang="en-US" dirty="0" err="1"/>
              <a:t>letterCommand</a:t>
            </a:r>
            <a:r>
              <a:rPr lang="en-US" dirty="0"/>
              <a:t>, </a:t>
            </a:r>
            <a:r>
              <a:rPr lang="en-US" dirty="0" err="1"/>
              <a:t>wordCommand</a:t>
            </a:r>
            <a:r>
              <a:rPr lang="en-US" dirty="0"/>
              <a:t>, _</a:t>
            </a:r>
            <a:r>
              <a:rPr lang="en-US" dirty="0" err="1"/>
              <a:t>processResults</a:t>
            </a:r>
            <a:r>
              <a:rPr lang="en-US" dirty="0"/>
              <a:t>, broadcast, </a:t>
            </a:r>
            <a:r>
              <a:rPr lang="en-US" dirty="0" err="1"/>
              <a:t>privateMessage</a:t>
            </a:r>
            <a:r>
              <a:rPr lang="en-US" dirty="0"/>
              <a:t>, _</a:t>
            </a:r>
            <a:r>
              <a:rPr lang="en-US" dirty="0" err="1"/>
              <a:t>readline</a:t>
            </a:r>
            <a:r>
              <a:rPr lang="en-US" dirty="0"/>
              <a:t>, _</a:t>
            </a:r>
            <a:r>
              <a:rPr lang="en-US" dirty="0" err="1"/>
              <a:t>ensureNewline</a:t>
            </a:r>
            <a:r>
              <a:rPr lang="en-US" dirty="0"/>
              <a:t>, _</a:t>
            </a:r>
            <a:r>
              <a:rPr lang="en-US" dirty="0" err="1"/>
              <a:t>parseCommand</a:t>
            </a:r>
            <a:r>
              <a:rPr lang="en-US" dirty="0"/>
              <a:t>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6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3600" dirty="0"/>
              <a:t>Гра у відгадування слів у мережі. Сервер. Клас </a:t>
            </a:r>
            <a:r>
              <a:rPr lang="uk-UA" sz="3600" dirty="0" smtClean="0"/>
              <a:t>RequestHandler.2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Метод </a:t>
            </a:r>
            <a:r>
              <a:rPr lang="uk-UA" dirty="0" err="1"/>
              <a:t>handle</a:t>
            </a:r>
            <a:r>
              <a:rPr lang="uk-UA" dirty="0"/>
              <a:t> обробляє запити клієнта, що </a:t>
            </a:r>
            <a:r>
              <a:rPr lang="uk-UA" dirty="0"/>
              <a:t>підключився </a:t>
            </a:r>
            <a:r>
              <a:rPr lang="uk-UA" dirty="0" smtClean="0"/>
              <a:t>до </a:t>
            </a:r>
            <a:r>
              <a:rPr lang="uk-UA" dirty="0"/>
              <a:t>сервера. </a:t>
            </a:r>
            <a:endParaRPr lang="uk-UA" dirty="0" smtClean="0"/>
          </a:p>
          <a:p>
            <a:pPr lvl="1"/>
            <a:r>
              <a:rPr lang="uk-UA" dirty="0" smtClean="0"/>
              <a:t>Спочатку </a:t>
            </a:r>
            <a:r>
              <a:rPr lang="uk-UA" dirty="0"/>
              <a:t>він розраховує отримати ім’я клієнта, додає це ім’я до списку відгадувачів, перевіряє, чи треба почати гру та починає її. </a:t>
            </a:r>
            <a:r>
              <a:rPr lang="uk-UA" dirty="0" smtClean="0"/>
              <a:t>Потім </a:t>
            </a:r>
            <a:r>
              <a:rPr lang="uk-UA" dirty="0"/>
              <a:t>обробляє дані від клієнта.</a:t>
            </a:r>
            <a:endParaRPr lang="en-US" dirty="0"/>
          </a:p>
          <a:p>
            <a:r>
              <a:rPr lang="uk-UA" dirty="0"/>
              <a:t>Метод </a:t>
            </a:r>
            <a:r>
              <a:rPr lang="en-US" dirty="0"/>
              <a:t>finish</a:t>
            </a:r>
            <a:r>
              <a:rPr lang="uk-UA" dirty="0"/>
              <a:t> видаляє клієнта, що завершив роботу з списку відгадувачів та, якщо список порожній, - завершує гру.</a:t>
            </a:r>
            <a:endParaRPr lang="en-US" dirty="0"/>
          </a:p>
          <a:p>
            <a:r>
              <a:rPr lang="uk-UA" dirty="0"/>
              <a:t>Метод </a:t>
            </a:r>
            <a:r>
              <a:rPr lang="en-US" dirty="0" err="1"/>
              <a:t>processInput</a:t>
            </a:r>
            <a:r>
              <a:rPr lang="en-US" dirty="0"/>
              <a:t> </a:t>
            </a:r>
            <a:r>
              <a:rPr lang="uk-UA" dirty="0"/>
              <a:t>викликається з методу </a:t>
            </a:r>
            <a:r>
              <a:rPr lang="en-US" dirty="0"/>
              <a:t>handle. </a:t>
            </a:r>
            <a:r>
              <a:rPr lang="uk-UA" dirty="0"/>
              <a:t>Читає рядок тексту від клієнта та обробляє отриману команду. Клієнт може надсилати серверу тільки команди.</a:t>
            </a:r>
            <a:endParaRPr lang="en-US" dirty="0"/>
          </a:p>
          <a:p>
            <a:r>
              <a:rPr lang="uk-UA" dirty="0"/>
              <a:t>Метод </a:t>
            </a:r>
            <a:r>
              <a:rPr lang="en-US" dirty="0" err="1"/>
              <a:t>addGuesser</a:t>
            </a:r>
            <a:r>
              <a:rPr lang="en-US" dirty="0"/>
              <a:t> </a:t>
            </a:r>
            <a:r>
              <a:rPr lang="uk-UA" dirty="0"/>
              <a:t>викликається з методу </a:t>
            </a:r>
            <a:r>
              <a:rPr lang="en-US" dirty="0"/>
              <a:t>handle. </a:t>
            </a:r>
            <a:r>
              <a:rPr lang="uk-UA" dirty="0"/>
              <a:t>Додає гравця у список гравців та збільшує кількість гравців, що приєднались до гри. Також повідомляє всім про приєднання нового гравця.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97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Гра у відгадування слів у мережі. Сервер. Клас </a:t>
            </a:r>
            <a:r>
              <a:rPr lang="uk-UA" dirty="0" smtClean="0"/>
              <a:t>RequestHandler.3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Метод </a:t>
            </a:r>
            <a:r>
              <a:rPr lang="en-US" dirty="0" err="1"/>
              <a:t>startGame</a:t>
            </a:r>
            <a:r>
              <a:rPr lang="uk-UA" dirty="0"/>
              <a:t> починає гру: вибирає та запам’ятовує слово для відгадування, повідомляє усім про початок гри а також надсилає слово, заповнене зірочками.</a:t>
            </a:r>
            <a:endParaRPr lang="en-US" dirty="0"/>
          </a:p>
          <a:p>
            <a:r>
              <a:rPr lang="uk-UA" dirty="0"/>
              <a:t>Метод </a:t>
            </a:r>
            <a:r>
              <a:rPr lang="en-US" dirty="0"/>
              <a:t>endgame</a:t>
            </a:r>
            <a:r>
              <a:rPr lang="uk-UA" dirty="0"/>
              <a:t> будує та надсилає усім клієнтам рядок з результатами гри а також команду завершення гри.</a:t>
            </a:r>
            <a:endParaRPr lang="en-US" dirty="0"/>
          </a:p>
          <a:p>
            <a:r>
              <a:rPr lang="uk-UA" dirty="0"/>
              <a:t>Метод </a:t>
            </a:r>
            <a:r>
              <a:rPr lang="en-US" dirty="0" err="1"/>
              <a:t>nextTurn</a:t>
            </a:r>
            <a:r>
              <a:rPr lang="uk-UA" dirty="0"/>
              <a:t> надає хід гравцю, який є поточним у списку гравців (надсилає команду </a:t>
            </a:r>
            <a:r>
              <a:rPr lang="en-US" dirty="0"/>
              <a:t>\turn</a:t>
            </a:r>
            <a:r>
              <a:rPr lang="uk-UA" dirty="0"/>
              <a:t>). Повідомляє усім про те, чий зараз хід.</a:t>
            </a:r>
            <a:endParaRPr lang="en-US" dirty="0"/>
          </a:p>
          <a:p>
            <a:r>
              <a:rPr lang="uk-UA" dirty="0"/>
              <a:t>Метод </a:t>
            </a:r>
            <a:r>
              <a:rPr lang="en-US" dirty="0" err="1"/>
              <a:t>letterCommand</a:t>
            </a:r>
            <a:r>
              <a:rPr lang="uk-UA" dirty="0"/>
              <a:t> обробляє команду</a:t>
            </a:r>
            <a:r>
              <a:rPr lang="en-US" dirty="0"/>
              <a:t> \letter </a:t>
            </a:r>
            <a:r>
              <a:rPr lang="uk-UA" dirty="0"/>
              <a:t>від клієнта. Повідомляє усім, яку літеру названо. Аналізує, чи входить літера у слово та скільки раз. Змінює зірочки у слові для відгадування на літеру у позиціях входження. Нараховує бали та перевіряє, чи відгадано слово.</a:t>
            </a:r>
            <a:endParaRPr lang="en-US" dirty="0"/>
          </a:p>
          <a:p>
            <a:r>
              <a:rPr lang="uk-UA" dirty="0"/>
              <a:t>Метод</a:t>
            </a:r>
            <a:r>
              <a:rPr lang="en-US" dirty="0"/>
              <a:t> </a:t>
            </a:r>
            <a:r>
              <a:rPr lang="en-US" dirty="0" err="1"/>
              <a:t>wordCommand</a:t>
            </a:r>
            <a:r>
              <a:rPr lang="uk-UA" dirty="0"/>
              <a:t> обробляє команду</a:t>
            </a:r>
            <a:r>
              <a:rPr lang="en-US" dirty="0"/>
              <a:t> \word </a:t>
            </a:r>
            <a:r>
              <a:rPr lang="uk-UA" dirty="0"/>
              <a:t>від клієнта. Повідомляє усім, яке слово названо. Аналізує, чи дорівнює назване слово слову для відгадування. Якщо так, то змінює усі зірочки у слові для відгадування. Нараховує бали.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74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Гра у відгадування слів у мережі. Сервер. Клас </a:t>
            </a:r>
            <a:r>
              <a:rPr lang="uk-UA" dirty="0" smtClean="0"/>
              <a:t>RequestHandler.4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/>
              <a:t>Метод </a:t>
            </a:r>
            <a:r>
              <a:rPr lang="en-US" dirty="0"/>
              <a:t>_</a:t>
            </a:r>
            <a:r>
              <a:rPr lang="en-US" dirty="0" err="1"/>
              <a:t>processResults</a:t>
            </a:r>
            <a:r>
              <a:rPr lang="uk-UA" dirty="0"/>
              <a:t> обробляє результати команд </a:t>
            </a:r>
            <a:r>
              <a:rPr lang="en-US" dirty="0"/>
              <a:t>\letter</a:t>
            </a:r>
            <a:r>
              <a:rPr lang="uk-UA" dirty="0"/>
              <a:t> та </a:t>
            </a:r>
            <a:r>
              <a:rPr lang="en-US" dirty="0"/>
              <a:t>\word</a:t>
            </a:r>
            <a:r>
              <a:rPr lang="uk-UA" dirty="0"/>
              <a:t>. Якщо бали зароблено, повідомляє кількість зароблених балів. Якщо слово повністю відгадано, завершує гру викликом </a:t>
            </a:r>
            <a:r>
              <a:rPr lang="en-US" dirty="0" err="1"/>
              <a:t>endGame</a:t>
            </a:r>
            <a:r>
              <a:rPr lang="en-US" dirty="0"/>
              <a:t>. </a:t>
            </a:r>
            <a:r>
              <a:rPr lang="uk-UA" dirty="0"/>
              <a:t>Якщо літера або слово неправильні, готує передачу ходу наступному гравцю. Надає наступний хід.</a:t>
            </a:r>
            <a:endParaRPr lang="en-US" dirty="0"/>
          </a:p>
          <a:p>
            <a:r>
              <a:rPr lang="uk-UA" dirty="0"/>
              <a:t>Метод </a:t>
            </a:r>
            <a:r>
              <a:rPr lang="en-US" dirty="0"/>
              <a:t>broadcast</a:t>
            </a:r>
            <a:r>
              <a:rPr lang="uk-UA" dirty="0"/>
              <a:t> надсилає повідомлення всім клієнтам, які приєднані до сервера.</a:t>
            </a:r>
            <a:endParaRPr lang="en-US" dirty="0"/>
          </a:p>
          <a:p>
            <a:r>
              <a:rPr lang="uk-UA" dirty="0"/>
              <a:t>Метод </a:t>
            </a:r>
            <a:r>
              <a:rPr lang="en-US" dirty="0" err="1"/>
              <a:t>privateMessage</a:t>
            </a:r>
            <a:r>
              <a:rPr lang="uk-UA" dirty="0"/>
              <a:t> надсилає повідомлення тільки поточному клієнту. </a:t>
            </a:r>
            <a:endParaRPr lang="en-US" dirty="0"/>
          </a:p>
          <a:p>
            <a:r>
              <a:rPr lang="uk-UA" dirty="0"/>
              <a:t>Метод </a:t>
            </a:r>
            <a:r>
              <a:rPr lang="en-US" dirty="0"/>
              <a:t>_</a:t>
            </a:r>
            <a:r>
              <a:rPr lang="en-US" dirty="0" err="1"/>
              <a:t>readline</a:t>
            </a:r>
            <a:r>
              <a:rPr lang="uk-UA" dirty="0"/>
              <a:t> читає рядок даних від клієнта.</a:t>
            </a:r>
            <a:endParaRPr lang="en-US" dirty="0"/>
          </a:p>
          <a:p>
            <a:r>
              <a:rPr lang="uk-UA" dirty="0"/>
              <a:t>Метод </a:t>
            </a:r>
            <a:r>
              <a:rPr lang="en-US" dirty="0"/>
              <a:t>_</a:t>
            </a:r>
            <a:r>
              <a:rPr lang="en-US" dirty="0" err="1"/>
              <a:t>ensureNewline</a:t>
            </a:r>
            <a:r>
              <a:rPr lang="en-US" dirty="0"/>
              <a:t> </a:t>
            </a:r>
            <a:r>
              <a:rPr lang="uk-UA" dirty="0"/>
              <a:t>запевняє</a:t>
            </a:r>
            <a:r>
              <a:rPr lang="en-US" dirty="0"/>
              <a:t>, </a:t>
            </a:r>
            <a:r>
              <a:rPr lang="uk-UA" dirty="0"/>
              <a:t>що рядок завершується символом</a:t>
            </a:r>
            <a:r>
              <a:rPr lang="en-US" dirty="0"/>
              <a:t> '\n'</a:t>
            </a:r>
          </a:p>
          <a:p>
            <a:r>
              <a:rPr lang="uk-UA" dirty="0"/>
              <a:t>Метод </a:t>
            </a:r>
            <a:r>
              <a:rPr lang="en-US" dirty="0"/>
              <a:t>_</a:t>
            </a:r>
            <a:r>
              <a:rPr lang="en-US" dirty="0" err="1"/>
              <a:t>parseCommand</a:t>
            </a:r>
            <a:r>
              <a:rPr lang="uk-UA" dirty="0"/>
              <a:t> намагається розібрати рядок як команду</a:t>
            </a:r>
            <a:r>
              <a:rPr lang="en-US" dirty="0"/>
              <a:t>.</a:t>
            </a:r>
            <a:r>
              <a:rPr lang="uk-UA" dirty="0"/>
              <a:t> Окремо отримує аргументи команди, якщо вони є. Повертає метод, що відповідає цій команді (з ім’ям </a:t>
            </a:r>
            <a:r>
              <a:rPr lang="en-US" dirty="0"/>
              <a:t>&lt;</a:t>
            </a:r>
            <a:r>
              <a:rPr lang="uk-UA" dirty="0"/>
              <a:t>команда</a:t>
            </a:r>
            <a:r>
              <a:rPr lang="en-US" dirty="0"/>
              <a:t>&gt;Command</a:t>
            </a:r>
            <a:r>
              <a:rPr lang="uk-UA" dirty="0"/>
              <a:t>) та аргументи.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54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Гра у відгадування слів у мережі. Клієнт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У модулі, що реалізує клієнт гри у відгадування слів, описано класи </a:t>
            </a:r>
            <a:r>
              <a:rPr lang="uk-UA" dirty="0" err="1"/>
              <a:t>WordGuessClient</a:t>
            </a:r>
            <a:r>
              <a:rPr lang="uk-UA" dirty="0"/>
              <a:t> та </a:t>
            </a:r>
            <a:r>
              <a:rPr lang="uk-UA" dirty="0" err="1"/>
              <a:t>ServerError</a:t>
            </a:r>
            <a:r>
              <a:rPr lang="uk-UA" dirty="0"/>
              <a:t>. </a:t>
            </a:r>
            <a:endParaRPr lang="en-US" dirty="0"/>
          </a:p>
          <a:p>
            <a:r>
              <a:rPr lang="uk-UA" dirty="0" err="1"/>
              <a:t>WordGuessClient</a:t>
            </a:r>
            <a:r>
              <a:rPr lang="uk-UA" dirty="0"/>
              <a:t> – це клас, який виконує основну роботу та буде описаний далі.</a:t>
            </a:r>
            <a:endParaRPr lang="en-US" dirty="0"/>
          </a:p>
          <a:p>
            <a:r>
              <a:rPr lang="uk-UA" dirty="0" err="1"/>
              <a:t>ServerError</a:t>
            </a:r>
            <a:r>
              <a:rPr lang="uk-UA" dirty="0"/>
              <a:t> – клас виключення, що повідомляє про помилкові дані від сервера.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85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Мережні </a:t>
            </a:r>
            <a:r>
              <a:rPr lang="uk-UA" dirty="0" smtClean="0"/>
              <a:t>протоколи.2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У моделі </a:t>
            </a:r>
            <a:r>
              <a:rPr lang="en-US" dirty="0"/>
              <a:t>OSI </a:t>
            </a:r>
            <a:r>
              <a:rPr lang="uk-UA" dirty="0"/>
              <a:t>виділяють 7 рівнів:</a:t>
            </a:r>
            <a:endParaRPr lang="en-US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uk-UA" dirty="0"/>
              <a:t>Кожний вищий рівень базується на нижчому рівні та визначає цілий ряд окремих протоколів. 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055294"/>
              </p:ext>
            </p:extLst>
          </p:nvPr>
        </p:nvGraphicFramePr>
        <p:xfrm>
          <a:off x="827584" y="2132856"/>
          <a:ext cx="7200800" cy="32768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514426801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4060835815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Рівень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Назва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6652321"/>
                  </a:ext>
                </a:extLst>
              </a:tr>
              <a:tr h="3652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Прикладний (</a:t>
                      </a:r>
                      <a:r>
                        <a:rPr lang="en-US" sz="2000">
                          <a:effectLst/>
                        </a:rPr>
                        <a:t>Application</a:t>
                      </a:r>
                      <a:r>
                        <a:rPr lang="uk-UA" sz="2000">
                          <a:effectLst/>
                        </a:rPr>
                        <a:t>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7049945"/>
                  </a:ext>
                </a:extLst>
              </a:tr>
              <a:tr h="3652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Представлення (</a:t>
                      </a:r>
                      <a:r>
                        <a:rPr lang="en-US" sz="2000" dirty="0">
                          <a:effectLst/>
                        </a:rPr>
                        <a:t>Presentation</a:t>
                      </a:r>
                      <a:r>
                        <a:rPr lang="uk-UA" sz="2000" dirty="0">
                          <a:effectLst/>
                        </a:rPr>
                        <a:t>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0190379"/>
                  </a:ext>
                </a:extLst>
              </a:tr>
              <a:tr h="3652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err="1">
                          <a:effectLst/>
                        </a:rPr>
                        <a:t>Сеансовий</a:t>
                      </a:r>
                      <a:r>
                        <a:rPr lang="uk-UA" sz="2000" dirty="0">
                          <a:effectLst/>
                        </a:rPr>
                        <a:t> (</a:t>
                      </a:r>
                      <a:r>
                        <a:rPr lang="en-US" sz="2000" dirty="0">
                          <a:effectLst/>
                        </a:rPr>
                        <a:t>Session</a:t>
                      </a:r>
                      <a:r>
                        <a:rPr lang="uk-UA" sz="2000" dirty="0">
                          <a:effectLst/>
                        </a:rPr>
                        <a:t>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6479368"/>
                  </a:ext>
                </a:extLst>
              </a:tr>
              <a:tr h="3652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Транспортний (</a:t>
                      </a:r>
                      <a:r>
                        <a:rPr lang="en-US" sz="2000">
                          <a:effectLst/>
                        </a:rPr>
                        <a:t>Transport</a:t>
                      </a:r>
                      <a:r>
                        <a:rPr lang="uk-UA" sz="2000">
                          <a:effectLst/>
                        </a:rPr>
                        <a:t>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2367733"/>
                  </a:ext>
                </a:extLst>
              </a:tr>
              <a:tr h="3652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Мережний</a:t>
                      </a:r>
                      <a:r>
                        <a:rPr lang="en-US" sz="2000" dirty="0">
                          <a:effectLst/>
                        </a:rPr>
                        <a:t> (Network)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7708291"/>
                  </a:ext>
                </a:extLst>
              </a:tr>
              <a:tr h="3652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Канальний</a:t>
                      </a:r>
                      <a:r>
                        <a:rPr lang="en-US" sz="2000" dirty="0">
                          <a:effectLst/>
                        </a:rPr>
                        <a:t> (Data link)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8204719"/>
                  </a:ext>
                </a:extLst>
              </a:tr>
              <a:tr h="3652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Фізичний</a:t>
                      </a:r>
                      <a:r>
                        <a:rPr lang="en-US" sz="2000" dirty="0">
                          <a:effectLst/>
                        </a:rPr>
                        <a:t> (Physical)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0714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88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Гра у відгадування слів у мережі. Клієнт. Клас </a:t>
            </a:r>
            <a:r>
              <a:rPr lang="uk-UA" dirty="0" err="1"/>
              <a:t>WordGuessClient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uk-UA" dirty="0" err="1"/>
              <a:t>WordGuessClient</a:t>
            </a:r>
            <a:r>
              <a:rPr lang="uk-UA" dirty="0"/>
              <a:t> містить поля</a:t>
            </a:r>
            <a:endParaRPr lang="en-US" dirty="0"/>
          </a:p>
          <a:p>
            <a:pPr lvl="1"/>
            <a:r>
              <a:rPr lang="uk-UA" dirty="0" err="1"/>
              <a:t>self.socket</a:t>
            </a:r>
            <a:r>
              <a:rPr lang="uk-UA" dirty="0"/>
              <a:t> – об</a:t>
            </a:r>
            <a:r>
              <a:rPr lang="en-US" dirty="0"/>
              <a:t>’</a:t>
            </a:r>
            <a:r>
              <a:rPr lang="uk-UA" dirty="0" err="1"/>
              <a:t>єкт</a:t>
            </a:r>
            <a:r>
              <a:rPr lang="uk-UA" dirty="0"/>
              <a:t> </a:t>
            </a:r>
            <a:r>
              <a:rPr lang="uk-UA" dirty="0" err="1"/>
              <a:t>сокет</a:t>
            </a:r>
            <a:r>
              <a:rPr lang="uk-UA" dirty="0"/>
              <a:t> клієнта</a:t>
            </a:r>
            <a:endParaRPr lang="en-US" dirty="0"/>
          </a:p>
          <a:p>
            <a:pPr lvl="1"/>
            <a:r>
              <a:rPr lang="uk-UA" dirty="0" err="1"/>
              <a:t>self.input</a:t>
            </a:r>
            <a:r>
              <a:rPr lang="uk-UA" dirty="0"/>
              <a:t> – файл для отримання даних від сервера</a:t>
            </a:r>
            <a:endParaRPr lang="en-US" dirty="0"/>
          </a:p>
          <a:p>
            <a:pPr lvl="1"/>
            <a:r>
              <a:rPr lang="uk-UA" dirty="0" err="1"/>
              <a:t>self.output</a:t>
            </a:r>
            <a:r>
              <a:rPr lang="uk-UA" dirty="0"/>
              <a:t> – файл для передачі даних серверу</a:t>
            </a:r>
            <a:endParaRPr lang="en-US" dirty="0"/>
          </a:p>
          <a:p>
            <a:r>
              <a:rPr lang="uk-UA" dirty="0"/>
              <a:t>Клас містить методи _</a:t>
            </a:r>
            <a:r>
              <a:rPr lang="en-US" dirty="0"/>
              <a:t>_</a:t>
            </a:r>
            <a:r>
              <a:rPr lang="en-US" dirty="0" err="1"/>
              <a:t>init</a:t>
            </a:r>
            <a:r>
              <a:rPr lang="en-US" dirty="0"/>
              <a:t>__, </a:t>
            </a:r>
            <a:r>
              <a:rPr lang="uk-UA" dirty="0" err="1"/>
              <a:t>run</a:t>
            </a:r>
            <a:r>
              <a:rPr lang="en-US" dirty="0"/>
              <a:t>, </a:t>
            </a:r>
            <a:r>
              <a:rPr lang="en-US" dirty="0" err="1"/>
              <a:t>sendMessage</a:t>
            </a:r>
            <a:r>
              <a:rPr lang="en-US" dirty="0"/>
              <a:t>, </a:t>
            </a:r>
            <a:r>
              <a:rPr lang="en-US" dirty="0" err="1"/>
              <a:t>processInput</a:t>
            </a:r>
            <a:r>
              <a:rPr lang="en-US" dirty="0"/>
              <a:t>, </a:t>
            </a:r>
            <a:r>
              <a:rPr lang="en-US" dirty="0" err="1"/>
              <a:t>turnCommand</a:t>
            </a:r>
            <a:r>
              <a:rPr lang="en-US" dirty="0"/>
              <a:t>, </a:t>
            </a:r>
            <a:r>
              <a:rPr lang="en-US" dirty="0" err="1"/>
              <a:t>quitCommand</a:t>
            </a:r>
            <a:r>
              <a:rPr lang="en-US" dirty="0"/>
              <a:t>, _</a:t>
            </a:r>
            <a:r>
              <a:rPr lang="en-US" dirty="0" err="1"/>
              <a:t>parseCommand</a:t>
            </a:r>
            <a:r>
              <a:rPr lang="en-US" dirty="0"/>
              <a:t>, _</a:t>
            </a:r>
            <a:r>
              <a:rPr lang="en-US" dirty="0" err="1"/>
              <a:t>readline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08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Гра у відгадування слів у мережі. Клієнт. Клас </a:t>
            </a:r>
            <a:r>
              <a:rPr lang="uk-UA" dirty="0" smtClean="0"/>
              <a:t>WordGuessClient.2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Конструктор _</a:t>
            </a:r>
            <a:r>
              <a:rPr lang="en-US" dirty="0"/>
              <a:t>_</a:t>
            </a:r>
            <a:r>
              <a:rPr lang="en-US" dirty="0" err="1"/>
              <a:t>init</a:t>
            </a:r>
            <a:r>
              <a:rPr lang="en-US" dirty="0"/>
              <a:t>__</a:t>
            </a:r>
            <a:r>
              <a:rPr lang="uk-UA" dirty="0"/>
              <a:t> здійснює з’єднання з сервером та передає йому ім’я гравця. Також створює файли для отримання та передачі даних.</a:t>
            </a:r>
            <a:endParaRPr lang="en-US" dirty="0"/>
          </a:p>
          <a:p>
            <a:r>
              <a:rPr lang="ru-RU" dirty="0"/>
              <a:t>Метод </a:t>
            </a:r>
            <a:r>
              <a:rPr lang="uk-UA" dirty="0" err="1"/>
              <a:t>run</a:t>
            </a:r>
            <a:r>
              <a:rPr lang="uk-UA" dirty="0"/>
              <a:t> у циклі обробляє отримані від сервера дані.</a:t>
            </a:r>
            <a:endParaRPr lang="en-US" dirty="0"/>
          </a:p>
          <a:p>
            <a:r>
              <a:rPr lang="uk-UA" dirty="0"/>
              <a:t>Метод </a:t>
            </a:r>
            <a:r>
              <a:rPr lang="en-US" dirty="0" err="1"/>
              <a:t>sendMessage</a:t>
            </a:r>
            <a:r>
              <a:rPr lang="uk-UA" dirty="0"/>
              <a:t> надсилає один рядок серверу.</a:t>
            </a:r>
            <a:endParaRPr lang="en-US" dirty="0"/>
          </a:p>
          <a:p>
            <a:r>
              <a:rPr lang="uk-UA" dirty="0"/>
              <a:t>Метод </a:t>
            </a:r>
            <a:r>
              <a:rPr lang="en-US" dirty="0" err="1"/>
              <a:t>turnCommand</a:t>
            </a:r>
            <a:r>
              <a:rPr lang="uk-UA" dirty="0"/>
              <a:t>  обробляє команду </a:t>
            </a:r>
            <a:r>
              <a:rPr lang="en-US" dirty="0"/>
              <a:t>/turn. </a:t>
            </a:r>
            <a:r>
              <a:rPr lang="uk-UA" dirty="0"/>
              <a:t>Запитує введення літери або слова та передає на сервер відповідну команду з аргументом.</a:t>
            </a:r>
            <a:endParaRPr lang="en-US" dirty="0"/>
          </a:p>
          <a:p>
            <a:r>
              <a:rPr lang="en-US" dirty="0" err="1"/>
              <a:t>Метод</a:t>
            </a:r>
            <a:r>
              <a:rPr lang="en-US" dirty="0"/>
              <a:t> </a:t>
            </a:r>
            <a:r>
              <a:rPr lang="en-US" dirty="0" err="1"/>
              <a:t>quitCommand</a:t>
            </a:r>
            <a:r>
              <a:rPr lang="uk-UA" dirty="0"/>
              <a:t> завершує роботу клієнта, закриває файли та з’єднання.</a:t>
            </a:r>
            <a:endParaRPr lang="en-US" dirty="0"/>
          </a:p>
          <a:p>
            <a:r>
              <a:rPr lang="uk-UA" dirty="0"/>
              <a:t>Методи </a:t>
            </a:r>
            <a:r>
              <a:rPr lang="en-US" dirty="0" err="1"/>
              <a:t>processInput</a:t>
            </a:r>
            <a:r>
              <a:rPr lang="en-US" dirty="0"/>
              <a:t>, _</a:t>
            </a:r>
            <a:r>
              <a:rPr lang="en-US" dirty="0" err="1"/>
              <a:t>parseCommand</a:t>
            </a:r>
            <a:r>
              <a:rPr lang="uk-UA" dirty="0"/>
              <a:t> та </a:t>
            </a:r>
            <a:r>
              <a:rPr lang="en-US" dirty="0"/>
              <a:t>_</a:t>
            </a:r>
            <a:r>
              <a:rPr lang="en-US" dirty="0" err="1"/>
              <a:t>readline</a:t>
            </a:r>
            <a:r>
              <a:rPr lang="uk-UA" dirty="0"/>
              <a:t> аналогічні або ідентичні відповідним методам сервера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07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Ми </a:t>
            </a:r>
            <a:r>
              <a:rPr lang="uk-UA" dirty="0" smtClean="0"/>
              <a:t>розглянули</a:t>
            </a:r>
            <a:r>
              <a:rPr lang="ru-RU" dirty="0" smtClean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Мережні протоколи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Протокол </a:t>
            </a:r>
            <a:r>
              <a:rPr lang="en-US" dirty="0"/>
              <a:t>TCP/IP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Адреси та порти. 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 err="1"/>
              <a:t>Сокети</a:t>
            </a:r>
            <a:r>
              <a:rPr lang="uk-UA" dirty="0"/>
              <a:t>. Сервери та клієнти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Реалізація програмування у мережі у </a:t>
            </a:r>
            <a:r>
              <a:rPr lang="en-US" dirty="0"/>
              <a:t>Python</a:t>
            </a:r>
            <a:r>
              <a:rPr lang="uk-UA" dirty="0"/>
              <a:t>. Модуль </a:t>
            </a:r>
            <a:r>
              <a:rPr lang="en-US" dirty="0"/>
              <a:t>socket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Рядки байтів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Запуск серверів та клієнтів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Використання </a:t>
            </a:r>
            <a:r>
              <a:rPr lang="uk-UA" dirty="0" err="1"/>
              <a:t>файлоподібних</a:t>
            </a:r>
            <a:r>
              <a:rPr lang="uk-UA" dirty="0"/>
              <a:t> об’єктів для обміну даними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Модуль </a:t>
            </a:r>
            <a:r>
              <a:rPr lang="en-US" dirty="0" err="1"/>
              <a:t>socketserver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 err="1"/>
              <a:t>Многопроцесні</a:t>
            </a:r>
            <a:r>
              <a:rPr lang="uk-UA" dirty="0"/>
              <a:t> та </a:t>
            </a:r>
            <a:r>
              <a:rPr lang="uk-UA" dirty="0" err="1"/>
              <a:t>многопоточні</a:t>
            </a:r>
            <a:r>
              <a:rPr lang="uk-UA" dirty="0"/>
              <a:t> сервери</a:t>
            </a:r>
            <a:endParaRPr lang="en-US" dirty="0"/>
          </a:p>
          <a:p>
            <a:pPr marL="274320" lvl="1" indent="0">
              <a:buNone/>
            </a:pPr>
            <a:endParaRPr lang="ru-RU" dirty="0"/>
          </a:p>
          <a:p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94C8-3391-44C3-B520-64BEEE01E423}" type="datetime1">
              <a:rPr lang="ru-RU" smtClean="0"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4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 прочитати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Peter</a:t>
            </a:r>
            <a:r>
              <a:rPr lang="uk-UA" dirty="0"/>
              <a:t> </a:t>
            </a:r>
            <a:r>
              <a:rPr lang="uk-UA" dirty="0" err="1"/>
              <a:t>Norton</a:t>
            </a:r>
            <a:r>
              <a:rPr lang="uk-UA" dirty="0"/>
              <a:t>, </a:t>
            </a:r>
            <a:r>
              <a:rPr lang="uk-UA" dirty="0" err="1"/>
              <a:t>Alex</a:t>
            </a:r>
            <a:r>
              <a:rPr lang="uk-UA" dirty="0"/>
              <a:t> </a:t>
            </a:r>
            <a:r>
              <a:rPr lang="uk-UA" dirty="0" err="1"/>
              <a:t>Samuel</a:t>
            </a:r>
            <a:r>
              <a:rPr lang="uk-UA" dirty="0"/>
              <a:t>, </a:t>
            </a:r>
            <a:r>
              <a:rPr lang="uk-UA" dirty="0" err="1"/>
              <a:t>David</a:t>
            </a:r>
            <a:r>
              <a:rPr lang="uk-UA" dirty="0"/>
              <a:t> </a:t>
            </a:r>
            <a:r>
              <a:rPr lang="uk-UA" dirty="0" err="1"/>
              <a:t>Aitel</a:t>
            </a:r>
            <a:r>
              <a:rPr lang="uk-UA" dirty="0"/>
              <a:t> та інші - </a:t>
            </a:r>
            <a:r>
              <a:rPr lang="uk-UA" dirty="0" err="1"/>
              <a:t>Beginning</a:t>
            </a:r>
            <a:r>
              <a:rPr lang="uk-UA" dirty="0"/>
              <a:t> </a:t>
            </a:r>
            <a:r>
              <a:rPr lang="uk-UA" dirty="0" err="1"/>
              <a:t>Python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Wesley</a:t>
            </a:r>
            <a:r>
              <a:rPr lang="uk-UA" dirty="0"/>
              <a:t> J. </a:t>
            </a:r>
            <a:r>
              <a:rPr lang="uk-UA" dirty="0" err="1"/>
              <a:t>Chun</a:t>
            </a:r>
            <a:r>
              <a:rPr lang="uk-UA" dirty="0"/>
              <a:t> - </a:t>
            </a:r>
            <a:r>
              <a:rPr lang="uk-UA" dirty="0" err="1"/>
              <a:t>Core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 </a:t>
            </a:r>
            <a:r>
              <a:rPr lang="uk-UA" dirty="0" err="1"/>
              <a:t>Programming</a:t>
            </a:r>
            <a:r>
              <a:rPr lang="en-US" dirty="0"/>
              <a:t> - 2001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Magnus</a:t>
            </a:r>
            <a:r>
              <a:rPr lang="uk-UA" dirty="0"/>
              <a:t> </a:t>
            </a:r>
            <a:r>
              <a:rPr lang="uk-UA" dirty="0" err="1"/>
              <a:t>Lie</a:t>
            </a:r>
            <a:r>
              <a:rPr lang="uk-UA" dirty="0"/>
              <a:t> </a:t>
            </a:r>
            <a:r>
              <a:rPr lang="uk-UA" dirty="0" err="1"/>
              <a:t>Hetland</a:t>
            </a:r>
            <a:r>
              <a:rPr lang="en-US" dirty="0"/>
              <a:t> - </a:t>
            </a:r>
            <a:r>
              <a:rPr lang="uk-UA" dirty="0" err="1"/>
              <a:t>Beginning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 </a:t>
            </a:r>
            <a:r>
              <a:rPr lang="uk-UA" dirty="0" err="1"/>
              <a:t>from</a:t>
            </a:r>
            <a:r>
              <a:rPr lang="uk-UA" dirty="0"/>
              <a:t> </a:t>
            </a:r>
            <a:r>
              <a:rPr lang="uk-UA" dirty="0" err="1"/>
              <a:t>Novice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Professional, 2nd </a:t>
            </a:r>
            <a:r>
              <a:rPr lang="uk-UA" dirty="0" err="1"/>
              <a:t>ed</a:t>
            </a:r>
            <a:r>
              <a:rPr lang="en-US" dirty="0"/>
              <a:t> – 2008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Mark</a:t>
            </a:r>
            <a:r>
              <a:rPr lang="uk-UA" dirty="0"/>
              <a:t> </a:t>
            </a:r>
            <a:r>
              <a:rPr lang="uk-UA" dirty="0" err="1"/>
              <a:t>Lutz</a:t>
            </a:r>
            <a:r>
              <a:rPr lang="uk-UA" dirty="0"/>
              <a:t> - </a:t>
            </a:r>
            <a:r>
              <a:rPr lang="uk-UA" dirty="0" err="1"/>
              <a:t>Programming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. </a:t>
            </a:r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Edition - 2011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Прохоренок</a:t>
            </a:r>
            <a:r>
              <a:rPr lang="uk-UA" dirty="0"/>
              <a:t> Н.А. - </a:t>
            </a:r>
            <a:r>
              <a:rPr lang="uk-UA" dirty="0" err="1"/>
              <a:t>Python</a:t>
            </a:r>
            <a:r>
              <a:rPr lang="uk-UA" dirty="0"/>
              <a:t> 3 и </a:t>
            </a:r>
            <a:r>
              <a:rPr lang="uk-UA" dirty="0" err="1"/>
              <a:t>PyQt</a:t>
            </a:r>
            <a:r>
              <a:rPr lang="uk-UA" dirty="0"/>
              <a:t>. </a:t>
            </a:r>
            <a:r>
              <a:rPr lang="uk-UA" dirty="0" err="1"/>
              <a:t>Разработка</a:t>
            </a:r>
            <a:r>
              <a:rPr lang="uk-UA" dirty="0"/>
              <a:t> приложений – 2012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Mark</a:t>
            </a:r>
            <a:r>
              <a:rPr lang="uk-UA" dirty="0"/>
              <a:t> </a:t>
            </a:r>
            <a:r>
              <a:rPr lang="uk-UA" dirty="0" err="1"/>
              <a:t>Pilgrim</a:t>
            </a:r>
            <a:r>
              <a:rPr lang="uk-UA" dirty="0"/>
              <a:t> - </a:t>
            </a:r>
            <a:r>
              <a:rPr lang="uk-UA" dirty="0" err="1"/>
              <a:t>Dive</a:t>
            </a:r>
            <a:r>
              <a:rPr lang="uk-UA" dirty="0"/>
              <a:t> </a:t>
            </a:r>
            <a:r>
              <a:rPr lang="uk-UA" dirty="0" err="1"/>
              <a:t>into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, </a:t>
            </a:r>
            <a:r>
              <a:rPr lang="uk-UA" dirty="0" err="1"/>
              <a:t>Version</a:t>
            </a:r>
            <a:r>
              <a:rPr lang="uk-UA" dirty="0"/>
              <a:t> 5.4 - 2004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Jim</a:t>
            </a:r>
            <a:r>
              <a:rPr lang="uk-UA" dirty="0"/>
              <a:t> </a:t>
            </a:r>
            <a:r>
              <a:rPr lang="uk-UA" dirty="0" err="1"/>
              <a:t>Knowlton</a:t>
            </a:r>
            <a:r>
              <a:rPr lang="uk-UA" dirty="0"/>
              <a:t> - </a:t>
            </a:r>
            <a:r>
              <a:rPr lang="uk-UA" dirty="0" err="1"/>
              <a:t>Python</a:t>
            </a:r>
            <a:r>
              <a:rPr lang="uk-UA" dirty="0"/>
              <a:t> </a:t>
            </a:r>
            <a:r>
              <a:rPr lang="uk-UA" dirty="0" err="1"/>
              <a:t>Create</a:t>
            </a:r>
            <a:r>
              <a:rPr lang="uk-UA" dirty="0"/>
              <a:t> </a:t>
            </a:r>
            <a:r>
              <a:rPr lang="uk-UA" dirty="0" err="1"/>
              <a:t>Modify</a:t>
            </a:r>
            <a:r>
              <a:rPr lang="uk-UA" dirty="0"/>
              <a:t> </a:t>
            </a:r>
            <a:r>
              <a:rPr lang="uk-UA" dirty="0" err="1"/>
              <a:t>Reuse</a:t>
            </a:r>
            <a:r>
              <a:rPr lang="uk-UA" dirty="0"/>
              <a:t> – 2008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Noah</a:t>
            </a:r>
            <a:r>
              <a:rPr lang="uk-UA" dirty="0"/>
              <a:t> </a:t>
            </a:r>
            <a:r>
              <a:rPr lang="uk-UA" dirty="0" err="1"/>
              <a:t>Gift</a:t>
            </a:r>
            <a:r>
              <a:rPr lang="uk-UA" dirty="0"/>
              <a:t>, </a:t>
            </a:r>
            <a:r>
              <a:rPr lang="uk-UA" dirty="0" err="1"/>
              <a:t>Jeremy</a:t>
            </a:r>
            <a:r>
              <a:rPr lang="uk-UA" dirty="0"/>
              <a:t> M. </a:t>
            </a:r>
            <a:r>
              <a:rPr lang="uk-UA" dirty="0" err="1"/>
              <a:t>Jones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 </a:t>
            </a:r>
            <a:r>
              <a:rPr lang="uk-UA" dirty="0" err="1"/>
              <a:t>for</a:t>
            </a:r>
            <a:r>
              <a:rPr lang="uk-UA" dirty="0"/>
              <a:t> </a:t>
            </a:r>
            <a:r>
              <a:rPr lang="uk-UA" dirty="0" err="1"/>
              <a:t>Unix</a:t>
            </a:r>
            <a:r>
              <a:rPr lang="uk-UA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Linux</a:t>
            </a:r>
            <a:r>
              <a:rPr lang="uk-UA" dirty="0"/>
              <a:t> </a:t>
            </a:r>
            <a:r>
              <a:rPr lang="uk-UA" dirty="0" err="1"/>
              <a:t>System</a:t>
            </a:r>
            <a:r>
              <a:rPr lang="uk-UA" dirty="0"/>
              <a:t> </a:t>
            </a:r>
            <a:r>
              <a:rPr lang="uk-UA" dirty="0" err="1"/>
              <a:t>Administration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11.10.2016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Київський</a:t>
            </a:r>
            <a:r>
              <a:rPr lang="ru-RU" dirty="0" smtClean="0"/>
              <a:t> </a:t>
            </a:r>
            <a:r>
              <a:rPr lang="ru-RU" dirty="0" err="1" smtClean="0"/>
              <a:t>національний</a:t>
            </a:r>
            <a:r>
              <a:rPr lang="ru-RU" dirty="0" smtClean="0"/>
              <a:t> </a:t>
            </a:r>
            <a:r>
              <a:rPr lang="ru-RU" dirty="0" err="1" smtClean="0"/>
              <a:t>уіверситет</a:t>
            </a:r>
            <a:r>
              <a:rPr lang="ru-RU" dirty="0" smtClean="0"/>
              <a:t> </a:t>
            </a:r>
            <a:r>
              <a:rPr lang="ru-RU" dirty="0" err="1" smtClean="0"/>
              <a:t>імені</a:t>
            </a:r>
            <a:r>
              <a:rPr lang="ru-RU" dirty="0" smtClean="0"/>
              <a:t> Тараса </a:t>
            </a:r>
            <a:r>
              <a:rPr lang="ru-RU" dirty="0" err="1" smtClean="0"/>
              <a:t>Шевченка</a:t>
            </a:r>
            <a:r>
              <a:rPr lang="ru-RU" dirty="0" smtClean="0"/>
              <a:t>, кафедра </a:t>
            </a:r>
            <a:r>
              <a:rPr lang="ru-RU" dirty="0" err="1" smtClean="0"/>
              <a:t>математичної</a:t>
            </a:r>
            <a:r>
              <a:rPr lang="ru-RU" dirty="0" smtClean="0"/>
              <a:t> </a:t>
            </a:r>
            <a:r>
              <a:rPr lang="ru-RU" dirty="0" err="1" smtClean="0"/>
              <a:t>фізики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0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Протокол </a:t>
            </a:r>
            <a:r>
              <a:rPr lang="en-US" dirty="0"/>
              <a:t>TCP/IP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Надзвичайно важливу ролі у побудові сучасних глобальних мереж мають два протоколи: </a:t>
            </a:r>
            <a:endParaRPr lang="uk-UA" dirty="0" smtClean="0"/>
          </a:p>
          <a:p>
            <a:pPr lvl="1"/>
            <a:r>
              <a:rPr lang="uk-UA" dirty="0" smtClean="0"/>
              <a:t>протокол </a:t>
            </a:r>
            <a:r>
              <a:rPr lang="uk-UA" dirty="0"/>
              <a:t>мережного рівня </a:t>
            </a:r>
            <a:r>
              <a:rPr lang="en-US" dirty="0"/>
              <a:t>IP (Internet Protocol)</a:t>
            </a:r>
            <a:r>
              <a:rPr lang="uk-UA" dirty="0"/>
              <a:t> </a:t>
            </a:r>
            <a:endParaRPr lang="uk-UA" dirty="0" smtClean="0"/>
          </a:p>
          <a:p>
            <a:pPr lvl="1"/>
            <a:r>
              <a:rPr lang="uk-UA" dirty="0" smtClean="0"/>
              <a:t>протокол </a:t>
            </a:r>
            <a:r>
              <a:rPr lang="uk-UA" dirty="0"/>
              <a:t>транспортного рівня </a:t>
            </a:r>
            <a:r>
              <a:rPr lang="en-US" dirty="0"/>
              <a:t>TCP </a:t>
            </a:r>
            <a:r>
              <a:rPr lang="uk-UA" dirty="0"/>
              <a:t>(</a:t>
            </a:r>
            <a:r>
              <a:rPr lang="en-US" dirty="0"/>
              <a:t>Transmission Control Protocol</a:t>
            </a:r>
            <a:r>
              <a:rPr lang="uk-UA" dirty="0"/>
              <a:t>)</a:t>
            </a:r>
            <a:r>
              <a:rPr lang="en-US" dirty="0"/>
              <a:t>. </a:t>
            </a:r>
            <a:endParaRPr lang="uk-UA" dirty="0" smtClean="0"/>
          </a:p>
          <a:p>
            <a:r>
              <a:rPr lang="en-US" dirty="0" smtClean="0"/>
              <a:t>IP </a:t>
            </a:r>
            <a:r>
              <a:rPr lang="uk-UA" dirty="0"/>
              <a:t>з’єднує між собою різні мережі, засновані, можливо, на різних фізичних принципах. </a:t>
            </a:r>
            <a:r>
              <a:rPr lang="en-US" dirty="0" smtClean="0"/>
              <a:t>IP</a:t>
            </a:r>
            <a:r>
              <a:rPr lang="uk-UA" dirty="0" smtClean="0"/>
              <a:t> </a:t>
            </a:r>
            <a:r>
              <a:rPr lang="uk-UA" dirty="0"/>
              <a:t>об’єднує дані у пакети та відправляє по мережі</a:t>
            </a:r>
            <a:r>
              <a:rPr lang="en-US" dirty="0"/>
              <a:t>. </a:t>
            </a:r>
            <a:endParaRPr lang="uk-UA" dirty="0" smtClean="0"/>
          </a:p>
          <a:p>
            <a:r>
              <a:rPr lang="en-US" dirty="0" smtClean="0"/>
              <a:t>TCP</a:t>
            </a:r>
            <a:r>
              <a:rPr lang="uk-UA" dirty="0" smtClean="0"/>
              <a:t> </a:t>
            </a:r>
            <a:r>
              <a:rPr lang="uk-UA" dirty="0"/>
              <a:t>забезпечує надійність та правильний порядок передачі/приймання пакетів даних. </a:t>
            </a:r>
            <a:endParaRPr lang="uk-UA" dirty="0" smtClean="0"/>
          </a:p>
          <a:p>
            <a:r>
              <a:rPr lang="uk-UA" dirty="0" smtClean="0"/>
              <a:t>Ці </a:t>
            </a:r>
            <a:r>
              <a:rPr lang="uk-UA" dirty="0"/>
              <a:t>протоколи постійно використовують разом, тому їх назви часто об’єднують у </a:t>
            </a:r>
            <a:r>
              <a:rPr lang="en-US" dirty="0"/>
              <a:t>TCP/IP. </a:t>
            </a:r>
            <a:endParaRPr lang="uk-UA" dirty="0" smtClean="0"/>
          </a:p>
          <a:p>
            <a:r>
              <a:rPr lang="en-US" dirty="0" smtClean="0"/>
              <a:t>TCP/IP </a:t>
            </a:r>
            <a:r>
              <a:rPr lang="uk-UA" dirty="0"/>
              <a:t>базуються на протоколах нижчого рівня (канального, фізичного). </a:t>
            </a:r>
            <a:endParaRPr lang="uk-UA" dirty="0" smtClean="0"/>
          </a:p>
          <a:p>
            <a:r>
              <a:rPr lang="uk-UA" dirty="0" smtClean="0"/>
              <a:t>Над </a:t>
            </a:r>
            <a:r>
              <a:rPr lang="uk-UA" dirty="0"/>
              <a:t>ними також побудовані протоколи прикладного рівня: </a:t>
            </a:r>
            <a:r>
              <a:rPr lang="en-US" dirty="0"/>
              <a:t>HTTP, FTP, </a:t>
            </a:r>
            <a:r>
              <a:rPr lang="en-US" dirty="0" err="1"/>
              <a:t>BitTorrent</a:t>
            </a:r>
            <a:r>
              <a:rPr lang="en-US" dirty="0"/>
              <a:t> </a:t>
            </a:r>
            <a:r>
              <a:rPr lang="uk-UA" dirty="0"/>
              <a:t>тощо.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62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Адреси та порти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Кожний пристрій, під’єднаний до мережі </a:t>
            </a:r>
            <a:r>
              <a:rPr lang="en-US" dirty="0" smtClean="0"/>
              <a:t>TCP/IP</a:t>
            </a:r>
            <a:r>
              <a:rPr lang="uk-UA" dirty="0"/>
              <a:t>,</a:t>
            </a:r>
            <a:r>
              <a:rPr lang="en-US" dirty="0" smtClean="0"/>
              <a:t> </a:t>
            </a:r>
            <a:r>
              <a:rPr lang="uk-UA" dirty="0"/>
              <a:t>має власну адресу. </a:t>
            </a:r>
            <a:endParaRPr lang="uk-UA" dirty="0" smtClean="0"/>
          </a:p>
          <a:p>
            <a:r>
              <a:rPr lang="uk-UA" dirty="0" smtClean="0"/>
              <a:t>Адреса </a:t>
            </a:r>
            <a:r>
              <a:rPr lang="uk-UA" dirty="0"/>
              <a:t>задається числом або ім’ям пристрою у мережі. </a:t>
            </a:r>
            <a:endParaRPr lang="uk-UA" dirty="0" smtClean="0"/>
          </a:p>
          <a:p>
            <a:r>
              <a:rPr lang="uk-UA" dirty="0" smtClean="0"/>
              <a:t>Довжина </a:t>
            </a:r>
            <a:r>
              <a:rPr lang="uk-UA" dirty="0"/>
              <a:t>числа, яке визначає адресу, залежить від версії протоколу </a:t>
            </a:r>
            <a:r>
              <a:rPr lang="en-US" dirty="0"/>
              <a:t>IP.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більш звичній версії </a:t>
            </a:r>
            <a:r>
              <a:rPr lang="en-US" dirty="0"/>
              <a:t>IPv4 </a:t>
            </a:r>
            <a:r>
              <a:rPr lang="uk-UA" dirty="0"/>
              <a:t>адреса складається з 4 байтів (32 біт).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написанні адреси значення окремих байтів записуються у десятковій системі числення та розділяються крапками. Наприклад: </a:t>
            </a:r>
            <a:endParaRPr lang="en-US" dirty="0"/>
          </a:p>
          <a:p>
            <a:pPr marL="0" indent="0">
              <a:buNone/>
            </a:pPr>
            <a:r>
              <a:rPr lang="uk-UA" dirty="0"/>
              <a:t>192.168.0.3</a:t>
            </a:r>
            <a:endParaRPr lang="en-US" dirty="0"/>
          </a:p>
          <a:p>
            <a:r>
              <a:rPr lang="uk-UA" dirty="0"/>
              <a:t>У новішій версії протоколу </a:t>
            </a:r>
            <a:r>
              <a:rPr lang="en-US" dirty="0"/>
              <a:t>IPv6 </a:t>
            </a:r>
            <a:r>
              <a:rPr lang="uk-UA" dirty="0"/>
              <a:t>адреса складається з 16 байтів (128 біт). </a:t>
            </a:r>
            <a:endParaRPr lang="uk-UA" dirty="0" smtClean="0"/>
          </a:p>
          <a:p>
            <a:r>
              <a:rPr lang="ru-RU" dirty="0" smtClean="0"/>
              <a:t>У </a:t>
            </a:r>
            <a:r>
              <a:rPr lang="uk-UA" dirty="0"/>
              <a:t>написанні адреси значення окремих байтів записуються у системі числення за основою 16, а </a:t>
            </a:r>
            <a:r>
              <a:rPr lang="uk-UA" dirty="0" err="1"/>
              <a:t>двохбайтні</a:t>
            </a:r>
            <a:r>
              <a:rPr lang="uk-UA" dirty="0"/>
              <a:t> частини адреси розділяються двокрапками. Наприклад:</a:t>
            </a:r>
            <a:endParaRPr lang="en-US" dirty="0"/>
          </a:p>
          <a:p>
            <a:pPr marL="0" indent="0">
              <a:buNone/>
            </a:pPr>
            <a:r>
              <a:rPr lang="uk-UA" dirty="0"/>
              <a:t>2001:0DB8:0000:ABCD:0000:0000:0000:1234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74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Адреси та </a:t>
            </a:r>
            <a:r>
              <a:rPr lang="uk-UA" dirty="0" smtClean="0"/>
              <a:t>порти.2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Необхідність переходу від </a:t>
            </a:r>
            <a:r>
              <a:rPr lang="en-US" dirty="0"/>
              <a:t>IPv4 </a:t>
            </a:r>
            <a:r>
              <a:rPr lang="uk-UA" dirty="0"/>
              <a:t>до </a:t>
            </a:r>
            <a:r>
              <a:rPr lang="en-US" dirty="0"/>
              <a:t>IPv6</a:t>
            </a:r>
            <a:r>
              <a:rPr lang="uk-UA" dirty="0"/>
              <a:t> викликана тим, що з появою великої кількості пристроїв, які приєднано до мережі, 32 біт просто не вистачає на всі адреси. </a:t>
            </a:r>
            <a:endParaRPr lang="uk-UA" dirty="0" smtClean="0"/>
          </a:p>
          <a:p>
            <a:r>
              <a:rPr lang="uk-UA" dirty="0" smtClean="0"/>
              <a:t>Надалі </a:t>
            </a:r>
            <a:r>
              <a:rPr lang="uk-UA" dirty="0"/>
              <a:t>ми будемо розглядати роботу у </a:t>
            </a:r>
            <a:r>
              <a:rPr lang="en-US" dirty="0"/>
              <a:t>IPv4.</a:t>
            </a:r>
          </a:p>
          <a:p>
            <a:r>
              <a:rPr lang="uk-UA" dirty="0"/>
              <a:t>Існує одна виділена адреса, яка позначає поточний комп’ютер: </a:t>
            </a:r>
            <a:r>
              <a:rPr lang="en-US" dirty="0"/>
              <a:t>127.0.0.1.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деяких мовах програмування до поточного комп’ютера можна також звернутись з використанням символічного імені </a:t>
            </a:r>
            <a:r>
              <a:rPr lang="en-US" dirty="0"/>
              <a:t>localhost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93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Адреси та </a:t>
            </a:r>
            <a:r>
              <a:rPr lang="uk-UA" dirty="0" smtClean="0"/>
              <a:t>порти.3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Однак </a:t>
            </a:r>
            <a:r>
              <a:rPr lang="uk-UA" dirty="0"/>
              <a:t>адреси комп’ютера недостатньо, щоб зв’язатись з ним у мережі. </a:t>
            </a:r>
            <a:endParaRPr lang="uk-UA" dirty="0" smtClean="0"/>
          </a:p>
          <a:p>
            <a:r>
              <a:rPr lang="uk-UA" dirty="0" smtClean="0"/>
              <a:t>Необхідно </a:t>
            </a:r>
            <a:r>
              <a:rPr lang="uk-UA" dirty="0"/>
              <a:t>знати ще номер порту. </a:t>
            </a:r>
            <a:endParaRPr lang="uk-UA" dirty="0" smtClean="0"/>
          </a:p>
          <a:p>
            <a:r>
              <a:rPr lang="uk-UA" dirty="0" smtClean="0"/>
              <a:t>Номер </a:t>
            </a:r>
            <a:r>
              <a:rPr lang="uk-UA" dirty="0"/>
              <a:t>порту – це число від 0 до 65535. </a:t>
            </a:r>
            <a:endParaRPr lang="uk-UA" dirty="0" smtClean="0"/>
          </a:p>
          <a:p>
            <a:r>
              <a:rPr lang="uk-UA" dirty="0" smtClean="0"/>
              <a:t>З </a:t>
            </a:r>
            <a:r>
              <a:rPr lang="uk-UA" dirty="0"/>
              <a:t>портом може бути пов’язана програма, що виконується на даному комп’ютері та здатна з’єднуватись з іншими комп’ютерами через цей порт. </a:t>
            </a:r>
            <a:endParaRPr lang="uk-UA" dirty="0" smtClean="0"/>
          </a:p>
          <a:p>
            <a:r>
              <a:rPr lang="uk-UA" dirty="0" smtClean="0"/>
              <a:t>Перші </a:t>
            </a:r>
            <a:r>
              <a:rPr lang="uk-UA" dirty="0"/>
              <a:t>1024 порти зарезервовані для стандартних програм, інші можуть використовуватись власними або зовнішніми нестандартними програмами. </a:t>
            </a:r>
            <a:endParaRPr lang="uk-UA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 порт 80 використовується Інтернет браузерами.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89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Сокети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Для розуміння порядку обміну даними у мережі важливу роль грає поняття </a:t>
            </a:r>
            <a:r>
              <a:rPr lang="uk-UA" dirty="0" err="1"/>
              <a:t>сокету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b="1" dirty="0" err="1" smtClean="0"/>
              <a:t>Сокет</a:t>
            </a:r>
            <a:r>
              <a:rPr lang="uk-UA" dirty="0" smtClean="0"/>
              <a:t> </a:t>
            </a:r>
            <a:r>
              <a:rPr lang="uk-UA" dirty="0"/>
              <a:t>– це програмний інтерфейс обміну даними між двом програмами на різних або одному комп’ютері. </a:t>
            </a:r>
            <a:endParaRPr lang="uk-UA" dirty="0" smtClean="0"/>
          </a:p>
          <a:p>
            <a:r>
              <a:rPr lang="uk-UA" dirty="0" smtClean="0"/>
              <a:t>Слово </a:t>
            </a:r>
            <a:r>
              <a:rPr lang="uk-UA" dirty="0" err="1"/>
              <a:t>сокет</a:t>
            </a:r>
            <a:r>
              <a:rPr lang="uk-UA" dirty="0"/>
              <a:t> – це калька з англійського </a:t>
            </a:r>
            <a:r>
              <a:rPr lang="en-US" dirty="0"/>
              <a:t>socket (</a:t>
            </a:r>
            <a:r>
              <a:rPr lang="uk-UA" dirty="0"/>
              <a:t>гніздо або розетка</a:t>
            </a:r>
            <a:r>
              <a:rPr lang="en-US" dirty="0"/>
              <a:t>)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Щоб </a:t>
            </a:r>
            <a:r>
              <a:rPr lang="uk-UA" dirty="0"/>
              <a:t>створити </a:t>
            </a:r>
            <a:r>
              <a:rPr lang="uk-UA" dirty="0" err="1"/>
              <a:t>сокет</a:t>
            </a:r>
            <a:r>
              <a:rPr lang="uk-UA" dirty="0"/>
              <a:t>, програма задає пару (</a:t>
            </a:r>
            <a:r>
              <a:rPr lang="en-US" dirty="0"/>
              <a:t>&lt;</a:t>
            </a:r>
            <a:r>
              <a:rPr lang="uk-UA" dirty="0"/>
              <a:t>адреса</a:t>
            </a:r>
            <a:r>
              <a:rPr lang="en-US" dirty="0"/>
              <a:t>&gt;, &lt;</a:t>
            </a:r>
            <a:r>
              <a:rPr lang="uk-UA" dirty="0"/>
              <a:t>порт</a:t>
            </a:r>
            <a:r>
              <a:rPr lang="en-US" dirty="0"/>
              <a:t>&gt;</a:t>
            </a:r>
            <a:r>
              <a:rPr lang="uk-UA" dirty="0"/>
              <a:t>) та готується до обміну даними через </a:t>
            </a:r>
            <a:r>
              <a:rPr lang="uk-UA" dirty="0" err="1"/>
              <a:t>сокет</a:t>
            </a:r>
            <a:r>
              <a:rPr lang="uk-UA" dirty="0"/>
              <a:t>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97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5911</TotalTime>
  <Words>4511</Words>
  <Application>Microsoft Office PowerPoint</Application>
  <PresentationFormat>Экран (4:3)</PresentationFormat>
  <Paragraphs>489</Paragraphs>
  <Slides>43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8" baseType="lpstr">
      <vt:lpstr>Arial</vt:lpstr>
      <vt:lpstr>Arial Black</vt:lpstr>
      <vt:lpstr>Calibri</vt:lpstr>
      <vt:lpstr>Times New Roman</vt:lpstr>
      <vt:lpstr>Ясность</vt:lpstr>
      <vt:lpstr>Інформатика та програмування</vt:lpstr>
      <vt:lpstr>Глобальні мережі</vt:lpstr>
      <vt:lpstr>Мережні протоколи</vt:lpstr>
      <vt:lpstr>Мережні протоколи.2</vt:lpstr>
      <vt:lpstr>Протокол TCP/IP</vt:lpstr>
      <vt:lpstr>Адреси та порти</vt:lpstr>
      <vt:lpstr>Адреси та порти.2</vt:lpstr>
      <vt:lpstr>Адреси та порти.3</vt:lpstr>
      <vt:lpstr>Сокети</vt:lpstr>
      <vt:lpstr>Сервери та клієнти</vt:lpstr>
      <vt:lpstr>Реалізація програмування у мережі у Python</vt:lpstr>
      <vt:lpstr>Модуль socket</vt:lpstr>
      <vt:lpstr>Модуль socket.2</vt:lpstr>
      <vt:lpstr>Модуль socket.3</vt:lpstr>
      <vt:lpstr>Модуль socket.4</vt:lpstr>
      <vt:lpstr>Рядки байтів</vt:lpstr>
      <vt:lpstr>Запуск серверів та клієнтів</vt:lpstr>
      <vt:lpstr>Запуск серверів та клієнтів.2</vt:lpstr>
      <vt:lpstr>Приклад: Сервер та клієнт паліндромів. Версія 1</vt:lpstr>
      <vt:lpstr>Використання файлоподібних об’єктів для обміну даними</vt:lpstr>
      <vt:lpstr>Використання файлоподібних об’єктів для обміну даними.2</vt:lpstr>
      <vt:lpstr>Приклад: Сервер та клієнт паліндромів. Версія 2</vt:lpstr>
      <vt:lpstr>Модуль socketserver</vt:lpstr>
      <vt:lpstr>Модуль socketserver.2</vt:lpstr>
      <vt:lpstr>Приклад: Сервер паліндромів. Версія 3</vt:lpstr>
      <vt:lpstr>Многопроцесні та многопоточні сервери</vt:lpstr>
      <vt:lpstr>Многопроцесні та многопоточні сервери.2</vt:lpstr>
      <vt:lpstr>Приклад: гра у відгадування слів у мережі</vt:lpstr>
      <vt:lpstr>Приклад: гра у відгадування слів у мережі.2</vt:lpstr>
      <vt:lpstr>Гра у відгадування слів у мережі. Реалізація</vt:lpstr>
      <vt:lpstr>Гра у відгадування слів у мережі. Реалізація.2</vt:lpstr>
      <vt:lpstr>Гра у відгадування слів у мережі. Протокол</vt:lpstr>
      <vt:lpstr>Гра у відгадування слів у мережі. Сервер</vt:lpstr>
      <vt:lpstr>Гра у відгадування слів у мережі. Сервер.2</vt:lpstr>
      <vt:lpstr>Гра у відгадування слів у мережі. Сервер. Клас RequestHandler</vt:lpstr>
      <vt:lpstr>Гра у відгадування слів у мережі. Сервер. Клас RequestHandler.2</vt:lpstr>
      <vt:lpstr>Гра у відгадування слів у мережі. Сервер. Клас RequestHandler.3</vt:lpstr>
      <vt:lpstr>Гра у відгадування слів у мережі. Сервер. Клас RequestHandler.4</vt:lpstr>
      <vt:lpstr>Гра у відгадування слів у мережі. Клієнт</vt:lpstr>
      <vt:lpstr>Гра у відгадування слів у мережі. Клієнт. Клас WordGuessClient</vt:lpstr>
      <vt:lpstr>Гра у відгадування слів у мережі. Клієнт. Клас WordGuessClient.2</vt:lpstr>
      <vt:lpstr>Резюме</vt:lpstr>
      <vt:lpstr>Де прочитати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Інформатика та програмування</dc:title>
  <dc:creator>Nataly</dc:creator>
  <cp:lastModifiedBy>aobvintsev</cp:lastModifiedBy>
  <cp:revision>342</cp:revision>
  <dcterms:created xsi:type="dcterms:W3CDTF">2015-08-16T10:20:57Z</dcterms:created>
  <dcterms:modified xsi:type="dcterms:W3CDTF">2016-10-11T05:29:24Z</dcterms:modified>
</cp:coreProperties>
</file>