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40"/>
  </p:notesMasterIdLst>
  <p:handoutMasterIdLst>
    <p:handoutMasterId r:id="rId41"/>
  </p:handoutMasterIdLst>
  <p:sldIdLst>
    <p:sldId id="256" r:id="rId2"/>
    <p:sldId id="278" r:id="rId3"/>
    <p:sldId id="322" r:id="rId4"/>
    <p:sldId id="323" r:id="rId5"/>
    <p:sldId id="345" r:id="rId6"/>
    <p:sldId id="324" r:id="rId7"/>
    <p:sldId id="355" r:id="rId8"/>
    <p:sldId id="356" r:id="rId9"/>
    <p:sldId id="325" r:id="rId10"/>
    <p:sldId id="329" r:id="rId11"/>
    <p:sldId id="330" r:id="rId12"/>
    <p:sldId id="346" r:id="rId13"/>
    <p:sldId id="331" r:id="rId14"/>
    <p:sldId id="332" r:id="rId15"/>
    <p:sldId id="357" r:id="rId16"/>
    <p:sldId id="347" r:id="rId17"/>
    <p:sldId id="333" r:id="rId18"/>
    <p:sldId id="358" r:id="rId19"/>
    <p:sldId id="348" r:id="rId20"/>
    <p:sldId id="334" r:id="rId21"/>
    <p:sldId id="349" r:id="rId22"/>
    <p:sldId id="350" r:id="rId23"/>
    <p:sldId id="335" r:id="rId24"/>
    <p:sldId id="359" r:id="rId25"/>
    <p:sldId id="336" r:id="rId26"/>
    <p:sldId id="351" r:id="rId27"/>
    <p:sldId id="360" r:id="rId28"/>
    <p:sldId id="339" r:id="rId29"/>
    <p:sldId id="361" r:id="rId30"/>
    <p:sldId id="352" r:id="rId31"/>
    <p:sldId id="362" r:id="rId32"/>
    <p:sldId id="340" r:id="rId33"/>
    <p:sldId id="341" r:id="rId34"/>
    <p:sldId id="353" r:id="rId35"/>
    <p:sldId id="342" r:id="rId36"/>
    <p:sldId id="354" r:id="rId37"/>
    <p:sldId id="276" r:id="rId38"/>
    <p:sldId id="277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76" autoAdjust="0"/>
  </p:normalViewPr>
  <p:slideViewPr>
    <p:cSldViewPr>
      <p:cViewPr varScale="1">
        <p:scale>
          <a:sx n="75" d="100"/>
          <a:sy n="75" d="100"/>
        </p:scale>
        <p:origin x="6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5E88B-F225-4F1B-84EC-D768E8A63062}" type="datetimeFigureOut">
              <a:rPr lang="ru-RU" smtClean="0"/>
              <a:t>24.10.2016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196F5-39F3-4F85-A922-8DDA3E8F9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0132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B7DB8-FC40-41B3-9EFE-C4C19D88E701}" type="datetimeFigureOut">
              <a:rPr lang="ru-RU" smtClean="0"/>
              <a:t>24.10.2016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8CA18-C5A7-4DED-9A0A-B8C713982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458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56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1E1F-E850-4697-9608-B45B2D72BEA6}" type="datetime1">
              <a:rPr lang="uk-UA" smtClean="0"/>
              <a:t>24.10.2016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53D7-449F-477E-824A-67BF5FFD504B}" type="datetime1">
              <a:rPr lang="uk-UA" smtClean="0"/>
              <a:t>24.10.2016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5406-93C0-4BAB-B688-B6491FE3DF48}" type="datetime1">
              <a:rPr lang="uk-UA" smtClean="0"/>
              <a:t>24.10.2016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24.10.2016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E6F8-C6BB-41F9-8CFB-F8756C18C26A}" type="datetime1">
              <a:rPr lang="uk-UA" smtClean="0"/>
              <a:t>24.10.2016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AD10-89D3-479D-8C66-727A4E1A373F}" type="datetime1">
              <a:rPr lang="uk-UA" smtClean="0"/>
              <a:t>24.10.2016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3325-68D7-46BA-AAF4-B9E60C5E49C8}" type="datetime1">
              <a:rPr lang="uk-UA" smtClean="0"/>
              <a:t>24.10.2016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7721-F92E-4781-A5B6-F5A0899068A8}" type="datetime1">
              <a:rPr lang="uk-UA" smtClean="0"/>
              <a:t>24.10.2016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4647-4DA6-461C-994B-936BB46DF973}" type="datetime1">
              <a:rPr lang="uk-UA" smtClean="0"/>
              <a:t>24.10.2016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5800-11E9-4B7B-9C59-D2251FEF0CE6}" type="datetime1">
              <a:rPr lang="uk-UA" smtClean="0"/>
              <a:t>24.10.2016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0E0B-F910-4020-BB80-789125CC14F1}" type="datetime1">
              <a:rPr lang="uk-UA" smtClean="0"/>
              <a:t>24.10.2016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FECC733-D900-4416-B289-770A769BB8C3}" type="datetime1">
              <a:rPr lang="uk-UA" smtClean="0"/>
              <a:t>24.10.2016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matfiz.univ.kiev.ua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eu.univ.kiev.ua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D%D0%BB%D0%B5%D0%BC%D0%B5%D0%BD%D1%82%D1%8B_HTML" TargetMode="External"/><Relationship Id="rId2" Type="http://schemas.openxmlformats.org/officeDocument/2006/relationships/hyperlink" Target="http://htmlbook.name/index/uchebnik_html/0-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tu.edu.sg/home/ehchua/programming/webprogramming/HTTP_Basics.html" TargetMode="External"/><Relationship Id="rId4" Type="http://schemas.openxmlformats.org/officeDocument/2006/relationships/hyperlink" Target="http://html5book.ru/html-tag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ython_(programming_language)5" TargetMode="External"/><Relationship Id="rId2" Type="http://schemas.openxmlformats.org/officeDocument/2006/relationships/hyperlink" Target="http://eu.univ.kiev.ua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C:\obv\Lect_Python2\T21\stud.txt" TargetMode="External"/><Relationship Id="rId4" Type="http://schemas.openxmlformats.org/officeDocument/2006/relationships/hyperlink" Target="https://www.google.com.ua/webhp?sourceid=chrome-instant&amp;ion=1&amp;espv=2&amp;ie=UTF-8#q=pyth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Інформатика та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622504" cy="1752600"/>
          </a:xfrm>
        </p:spPr>
        <p:txBody>
          <a:bodyPr>
            <a:normAutofit/>
          </a:bodyPr>
          <a:lstStyle/>
          <a:p>
            <a:r>
              <a:rPr lang="ru-RU" sz="3600" dirty="0"/>
              <a:t>Тема 26. </a:t>
            </a:r>
            <a:r>
              <a:rPr lang="ru-RU" sz="3600" dirty="0" err="1"/>
              <a:t>Побудова</a:t>
            </a:r>
            <a:r>
              <a:rPr lang="ru-RU" sz="3600" dirty="0"/>
              <a:t> веб-</a:t>
            </a:r>
            <a:r>
              <a:rPr lang="ru-RU" sz="3600" dirty="0" err="1"/>
              <a:t>клієнтів</a:t>
            </a:r>
            <a:endParaRPr lang="ru-RU" sz="3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1C9F-DCD3-4623-B23F-C42AD5B2AC00}" type="datetime1">
              <a:rPr lang="uk-UA" smtClean="0"/>
              <a:t>24.10.2016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56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Веб-клієнти у </a:t>
            </a:r>
            <a:r>
              <a:rPr lang="en-US" dirty="0"/>
              <a:t>Python</a:t>
            </a:r>
            <a:r>
              <a:rPr lang="ru-RU" dirty="0"/>
              <a:t>. </a:t>
            </a:r>
            <a:r>
              <a:rPr lang="uk-UA" dirty="0"/>
              <a:t>Пакет </a:t>
            </a:r>
            <a:r>
              <a:rPr lang="en-US" dirty="0" err="1"/>
              <a:t>urllib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Засоби побудови веб-клієнтів у </a:t>
            </a:r>
            <a:r>
              <a:rPr lang="uk-UA" dirty="0" err="1"/>
              <a:t>Python</a:t>
            </a:r>
            <a:r>
              <a:rPr lang="uk-UA" dirty="0"/>
              <a:t> зібрано у пакеті </a:t>
            </a:r>
            <a:r>
              <a:rPr lang="uk-UA" dirty="0" err="1"/>
              <a:t>urllib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Пакет </a:t>
            </a:r>
            <a:r>
              <a:rPr lang="uk-UA" dirty="0" err="1"/>
              <a:t>urllib</a:t>
            </a:r>
            <a:r>
              <a:rPr lang="uk-UA" dirty="0"/>
              <a:t> містить, крім інших, модулі </a:t>
            </a:r>
            <a:r>
              <a:rPr lang="uk-UA" dirty="0" err="1"/>
              <a:t>urllib.request</a:t>
            </a:r>
            <a:r>
              <a:rPr lang="uk-UA" dirty="0"/>
              <a:t> для відкриття та читання з URL а також </a:t>
            </a:r>
            <a:r>
              <a:rPr lang="uk-UA" dirty="0" err="1"/>
              <a:t>urllib.parse</a:t>
            </a:r>
            <a:r>
              <a:rPr lang="uk-UA" dirty="0"/>
              <a:t> для аналізу рядка, у якому записано URL.</a:t>
            </a:r>
            <a:endParaRPr lang="en-US" dirty="0"/>
          </a:p>
          <a:p>
            <a:r>
              <a:rPr lang="uk-UA" dirty="0"/>
              <a:t>Щоб відкрити ресурс за заданим </a:t>
            </a:r>
            <a:r>
              <a:rPr lang="en-US" dirty="0"/>
              <a:t>URL, </a:t>
            </a:r>
            <a:r>
              <a:rPr lang="uk-UA" dirty="0"/>
              <a:t>використовують функцію </a:t>
            </a:r>
            <a:r>
              <a:rPr lang="en-US" dirty="0" err="1"/>
              <a:t>urlopen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response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urllib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request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urlopen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url</a:t>
            </a:r>
            <a:r>
              <a:rPr lang="en-US" b="1" dirty="0" smtClean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)</a:t>
            </a:r>
            <a:endParaRPr lang="ru-RU" b="1" dirty="0" smtClean="0">
              <a:solidFill>
                <a:srgbClr val="000080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r>
              <a:rPr lang="uk-UA" dirty="0" smtClean="0"/>
              <a:t>Ця </a:t>
            </a:r>
            <a:r>
              <a:rPr lang="uk-UA" dirty="0"/>
              <a:t>функція повертає об’єкт класу </a:t>
            </a:r>
            <a:r>
              <a:rPr lang="uk-UA" dirty="0" err="1"/>
              <a:t>HTTPResponse</a:t>
            </a:r>
            <a:r>
              <a:rPr lang="uk-UA" dirty="0"/>
              <a:t>, який дозволяє читати дані ресурсу так, як із файлу, відкритого для читання у нетекстовому режимі.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60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</a:t>
            </a:r>
            <a:r>
              <a:rPr lang="en-US" dirty="0"/>
              <a:t>: </a:t>
            </a:r>
            <a:r>
              <a:rPr lang="uk-UA" dirty="0"/>
              <a:t>відкриття сторінки у мережі (версія 1)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Відкрити веб-сторінку з заданим </a:t>
            </a:r>
            <a:r>
              <a:rPr lang="en-US" dirty="0"/>
              <a:t>URL</a:t>
            </a:r>
            <a:r>
              <a:rPr lang="uk-UA" dirty="0"/>
              <a:t>. Прочитати та показати всі рядки </a:t>
            </a:r>
            <a:r>
              <a:rPr lang="en-US" dirty="0"/>
              <a:t>html-</a:t>
            </a:r>
            <a:r>
              <a:rPr lang="uk-UA" dirty="0"/>
              <a:t>файлу.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6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Кодування символів </a:t>
            </a:r>
            <a:r>
              <a:rPr lang="en-US" dirty="0"/>
              <a:t>html-</a:t>
            </a:r>
            <a:r>
              <a:rPr lang="uk-UA" dirty="0"/>
              <a:t>файлів. Визначення кодування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Текст у </a:t>
            </a:r>
            <a:r>
              <a:rPr lang="en-US" dirty="0"/>
              <a:t>html-</a:t>
            </a:r>
            <a:r>
              <a:rPr lang="uk-UA" dirty="0"/>
              <a:t>файлі може містити не </a:t>
            </a:r>
            <a:r>
              <a:rPr lang="en-US" dirty="0"/>
              <a:t>ASCII </a:t>
            </a:r>
            <a:r>
              <a:rPr lang="uk-UA" dirty="0"/>
              <a:t>символи. </a:t>
            </a:r>
            <a:endParaRPr lang="uk-UA" dirty="0" smtClean="0"/>
          </a:p>
          <a:p>
            <a:r>
              <a:rPr lang="uk-UA" dirty="0" smtClean="0"/>
              <a:t>Тоді </a:t>
            </a:r>
            <a:r>
              <a:rPr lang="uk-UA" dirty="0"/>
              <a:t>виникає питання щодо стандарту кодування символів у такому файлі. </a:t>
            </a:r>
            <a:endParaRPr lang="uk-UA" dirty="0" smtClean="0"/>
          </a:p>
          <a:p>
            <a:r>
              <a:rPr lang="uk-UA" dirty="0" smtClean="0"/>
              <a:t>Знати </a:t>
            </a:r>
            <a:r>
              <a:rPr lang="uk-UA" dirty="0"/>
              <a:t>кодування необхідно для того, щоб правильно перетворити рядок байтів, який повертає інструкція читання з </a:t>
            </a:r>
            <a:r>
              <a:rPr lang="en-US" dirty="0"/>
              <a:t>html-</a:t>
            </a:r>
            <a:r>
              <a:rPr lang="uk-UA" dirty="0"/>
              <a:t>файлу, у рядок символів. </a:t>
            </a:r>
            <a:endParaRPr lang="en-US" dirty="0"/>
          </a:p>
          <a:p>
            <a:r>
              <a:rPr lang="uk-UA" dirty="0"/>
              <a:t>Для визначення кодування можна використати метод </a:t>
            </a:r>
            <a:r>
              <a:rPr lang="en-US" dirty="0" err="1"/>
              <a:t>getheaders</a:t>
            </a:r>
            <a:r>
              <a:rPr lang="en-US" dirty="0"/>
              <a:t> </a:t>
            </a:r>
            <a:r>
              <a:rPr lang="uk-UA" dirty="0"/>
              <a:t>об’єкту класу </a:t>
            </a:r>
            <a:r>
              <a:rPr lang="uk-UA" dirty="0" err="1"/>
              <a:t>HTTPResponse</a:t>
            </a:r>
            <a:r>
              <a:rPr lang="uk-UA" dirty="0"/>
              <a:t>, що повертає функція </a:t>
            </a:r>
            <a:r>
              <a:rPr lang="en-US" dirty="0" err="1"/>
              <a:t>urlopen</a:t>
            </a:r>
            <a:r>
              <a:rPr lang="uk-UA" dirty="0"/>
              <a:t>: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getheaders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Цей </a:t>
            </a:r>
            <a:r>
              <a:rPr lang="uk-UA" dirty="0"/>
              <a:t>метод повертає список кортежів заголовків </a:t>
            </a:r>
            <a:r>
              <a:rPr lang="en-US" dirty="0"/>
              <a:t>html-</a:t>
            </a:r>
            <a:r>
              <a:rPr lang="uk-UA" dirty="0"/>
              <a:t>файлу. </a:t>
            </a:r>
            <a:endParaRPr lang="uk-UA" dirty="0" smtClean="0"/>
          </a:p>
          <a:p>
            <a:r>
              <a:rPr lang="uk-UA" dirty="0" smtClean="0"/>
              <a:t>Заголовки </a:t>
            </a:r>
            <a:r>
              <a:rPr lang="uk-UA" dirty="0"/>
              <a:t>містяться у тегах елементу </a:t>
            </a:r>
            <a:r>
              <a:rPr lang="en-US" dirty="0"/>
              <a:t>head. </a:t>
            </a:r>
            <a:endParaRPr lang="ru-RU" dirty="0" smtClean="0"/>
          </a:p>
          <a:p>
            <a:r>
              <a:rPr lang="uk-UA" dirty="0" smtClean="0"/>
              <a:t>Кожний </a:t>
            </a:r>
            <a:r>
              <a:rPr lang="uk-UA" dirty="0"/>
              <a:t>кортеж складається з назви заголовку та його значення. </a:t>
            </a:r>
            <a:endParaRPr lang="uk-UA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25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Кодування символів </a:t>
            </a:r>
            <a:r>
              <a:rPr lang="en-US" dirty="0"/>
              <a:t>html-</a:t>
            </a:r>
            <a:r>
              <a:rPr lang="uk-UA" dirty="0"/>
              <a:t>файлів. Визначення кодування.2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Для визначення кодування файлу використовують заголовок '</a:t>
            </a:r>
            <a:r>
              <a:rPr lang="uk-UA" dirty="0" err="1"/>
              <a:t>Content-Type</a:t>
            </a:r>
            <a:r>
              <a:rPr lang="uk-UA" dirty="0"/>
              <a:t>', що визначає тип ресурсу та, можливо, кодування символів. </a:t>
            </a:r>
          </a:p>
          <a:p>
            <a:r>
              <a:rPr lang="uk-UA" dirty="0"/>
              <a:t>Кодування символів – це значення атрибуту </a:t>
            </a:r>
            <a:r>
              <a:rPr lang="en-US" dirty="0"/>
              <a:t>charset, </a:t>
            </a:r>
            <a:r>
              <a:rPr lang="uk-UA" dirty="0"/>
              <a:t>тобто, відповідний </a:t>
            </a:r>
            <a:r>
              <a:rPr lang="uk-UA" dirty="0" err="1"/>
              <a:t>підрядок</a:t>
            </a:r>
            <a:r>
              <a:rPr lang="uk-UA" dirty="0"/>
              <a:t> повинен мати вигляд </a:t>
            </a:r>
            <a:r>
              <a:rPr lang="en-US" dirty="0"/>
              <a:t>charset=&lt;</a:t>
            </a:r>
            <a:r>
              <a:rPr lang="uk-UA" dirty="0" err="1"/>
              <a:t>стандарт_кодування</a:t>
            </a:r>
            <a:r>
              <a:rPr lang="en-US" dirty="0"/>
              <a:t>&gt;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/>
              <a:t>Об’єкт класу </a:t>
            </a:r>
            <a:r>
              <a:rPr lang="uk-UA" dirty="0" err="1"/>
              <a:t>HTTPResponse</a:t>
            </a:r>
            <a:r>
              <a:rPr lang="uk-UA" dirty="0"/>
              <a:t> також дозволяє перевірити стан виконання запиту до ресурсу: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Стан </a:t>
            </a:r>
            <a:r>
              <a:rPr lang="uk-UA" dirty="0"/>
              <a:t>– це натуральне число. </a:t>
            </a:r>
            <a:endParaRPr lang="uk-UA" dirty="0" smtClean="0"/>
          </a:p>
          <a:p>
            <a:r>
              <a:rPr lang="uk-UA" dirty="0" smtClean="0"/>
              <a:t>Якщо </a:t>
            </a:r>
            <a:r>
              <a:rPr lang="uk-UA" dirty="0"/>
              <a:t>стан дорівнює 200, це означає, що сторінку відкрито успішно. </a:t>
            </a:r>
            <a:endParaRPr lang="uk-UA" dirty="0" smtClean="0"/>
          </a:p>
          <a:p>
            <a:r>
              <a:rPr lang="uk-UA" dirty="0" smtClean="0"/>
              <a:t>Один </a:t>
            </a:r>
            <a:r>
              <a:rPr lang="uk-UA" dirty="0"/>
              <a:t>зі станів 4</a:t>
            </a:r>
            <a:r>
              <a:rPr lang="en-US" dirty="0"/>
              <a:t>xx </a:t>
            </a:r>
            <a:r>
              <a:rPr lang="uk-UA" dirty="0"/>
              <a:t>або </a:t>
            </a:r>
            <a:r>
              <a:rPr lang="en-US" dirty="0"/>
              <a:t>5xx</a:t>
            </a:r>
            <a:r>
              <a:rPr lang="uk-UA" dirty="0"/>
              <a:t> (</a:t>
            </a:r>
            <a:r>
              <a:rPr lang="en-US" dirty="0"/>
              <a:t>xx – </a:t>
            </a:r>
            <a:r>
              <a:rPr lang="uk-UA" dirty="0"/>
              <a:t>дві цифри) свідчить про помилку.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83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</a:t>
            </a:r>
            <a:r>
              <a:rPr lang="en-US" dirty="0"/>
              <a:t>: </a:t>
            </a:r>
            <a:r>
              <a:rPr lang="uk-UA" dirty="0"/>
              <a:t>відкриття сторінки у мережі (версія 2)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Відкрити веб-сторінку з заданим </a:t>
            </a:r>
            <a:r>
              <a:rPr lang="en-US" dirty="0"/>
              <a:t>URL</a:t>
            </a:r>
            <a:r>
              <a:rPr lang="uk-UA" dirty="0"/>
              <a:t>. Прочитати та показати всі рядки </a:t>
            </a:r>
            <a:r>
              <a:rPr lang="en-US" dirty="0"/>
              <a:t>html-</a:t>
            </a:r>
            <a:r>
              <a:rPr lang="uk-UA" dirty="0"/>
              <a:t>файлу.</a:t>
            </a:r>
            <a:endParaRPr lang="en-US" dirty="0"/>
          </a:p>
          <a:p>
            <a:r>
              <a:rPr lang="uk-UA" dirty="0"/>
              <a:t>Визначити кодування файлу та стан виконання запиту.</a:t>
            </a:r>
            <a:endParaRPr lang="en-US" dirty="0"/>
          </a:p>
          <a:p>
            <a:endParaRPr lang="uk-UA" dirty="0" smtClean="0"/>
          </a:p>
          <a:p>
            <a:r>
              <a:rPr lang="uk-UA" dirty="0" smtClean="0"/>
              <a:t>Кодування </a:t>
            </a:r>
            <a:r>
              <a:rPr lang="uk-UA" dirty="0"/>
              <a:t>файлу визначає функція </a:t>
            </a:r>
            <a:r>
              <a:rPr lang="uk-UA" dirty="0" err="1"/>
              <a:t>getencoding</a:t>
            </a:r>
            <a:r>
              <a:rPr lang="uk-UA" dirty="0"/>
              <a:t>, яка аналізує заголовок '</a:t>
            </a:r>
            <a:r>
              <a:rPr lang="uk-UA" dirty="0" err="1"/>
              <a:t>Content-Type</a:t>
            </a:r>
            <a:r>
              <a:rPr lang="uk-UA" dirty="0"/>
              <a:t>', використовуючи регулярний вираз.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2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Завантаження файлів з мережі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Для завантаження з заданого </a:t>
            </a:r>
            <a:r>
              <a:rPr lang="en-US" dirty="0"/>
              <a:t>URL</a:t>
            </a:r>
            <a:r>
              <a:rPr lang="uk-UA" dirty="0"/>
              <a:t> та збереження файлу на локальному комп’ютері можна використати функцію </a:t>
            </a:r>
            <a:r>
              <a:rPr lang="uk-UA" dirty="0" err="1"/>
              <a:t>urlretrieve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urllib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urlretrieve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filename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uk-UA" dirty="0" smtClean="0"/>
              <a:t>де </a:t>
            </a:r>
            <a:r>
              <a:rPr lang="uk-UA" dirty="0" err="1"/>
              <a:t>filename</a:t>
            </a:r>
            <a:r>
              <a:rPr lang="uk-UA" dirty="0"/>
              <a:t> – ім’я локального файлу. </a:t>
            </a:r>
            <a:endParaRPr lang="uk-UA" dirty="0" smtClean="0"/>
          </a:p>
          <a:p>
            <a:r>
              <a:rPr lang="uk-UA" dirty="0" smtClean="0"/>
              <a:t>Якщо </a:t>
            </a:r>
            <a:r>
              <a:rPr lang="uk-UA" dirty="0" err="1"/>
              <a:t>filename</a:t>
            </a:r>
            <a:r>
              <a:rPr lang="uk-UA" dirty="0"/>
              <a:t> не вказано, то створюється тимчасовий файл на локальному комп’ютері. </a:t>
            </a:r>
            <a:endParaRPr lang="uk-UA" dirty="0" smtClean="0"/>
          </a:p>
          <a:p>
            <a:r>
              <a:rPr lang="uk-UA" dirty="0" smtClean="0"/>
              <a:t>Функція </a:t>
            </a:r>
            <a:r>
              <a:rPr lang="uk-UA" dirty="0" err="1"/>
              <a:t>urlretrieve</a:t>
            </a:r>
            <a:r>
              <a:rPr lang="uk-UA" dirty="0"/>
              <a:t> повертає кортеж, що складається з двох елементів: імені файлу, у який збережено ресурс з </a:t>
            </a:r>
            <a:r>
              <a:rPr lang="en-US" dirty="0"/>
              <a:t>URL</a:t>
            </a:r>
            <a:r>
              <a:rPr lang="uk-UA" dirty="0"/>
              <a:t>, а також заголовків.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11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Приклад: завантаження файлу з мережі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Завантажити з сайту файл з описом однієї з тем даного курсу.</a:t>
            </a:r>
            <a:endParaRPr lang="en-US" dirty="0"/>
          </a:p>
          <a:p>
            <a:r>
              <a:rPr lang="uk-UA" dirty="0"/>
              <a:t>Матеріали лекцій містяться на сайті </a:t>
            </a:r>
            <a:r>
              <a:rPr lang="uk-UA" u="sng" dirty="0">
                <a:hlinkClick r:id="rId2"/>
              </a:rPr>
              <a:t>http://matfiz.univ.kiev.ua/</a:t>
            </a:r>
            <a:r>
              <a:rPr lang="uk-UA" dirty="0"/>
              <a:t> у вигляді файлів у форматі </a:t>
            </a:r>
            <a:r>
              <a:rPr lang="en-US" dirty="0"/>
              <a:t>.pdf.</a:t>
            </a:r>
          </a:p>
          <a:p>
            <a:r>
              <a:rPr lang="uk-UA" dirty="0"/>
              <a:t>Програма запитує (або отримує з командного рядка) ім’я локального файлу, у який треба зберегти матеріали, та номер теми, після чого зберігає дані та відкриває файл за допомогою функції </a:t>
            </a:r>
            <a:r>
              <a:rPr lang="uk-UA" dirty="0" err="1"/>
              <a:t>os.startfile</a:t>
            </a:r>
            <a:r>
              <a:rPr lang="uk-UA" dirty="0"/>
              <a:t>(</a:t>
            </a:r>
            <a:r>
              <a:rPr lang="uk-UA" dirty="0" err="1"/>
              <a:t>filename</a:t>
            </a:r>
            <a:r>
              <a:rPr lang="uk-UA" dirty="0"/>
              <a:t>).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37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Протокол </a:t>
            </a:r>
            <a:r>
              <a:rPr lang="en-US" dirty="0"/>
              <a:t>HTTP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000" dirty="0"/>
              <a:t>Спілкування між серверами та клієнтами у </a:t>
            </a:r>
            <a:r>
              <a:rPr lang="ru-RU" sz="2000" dirty="0"/>
              <a:t>веб</a:t>
            </a:r>
            <a:r>
              <a:rPr lang="uk-UA" sz="2000" dirty="0"/>
              <a:t> здійснюється згідно з протоколом </a:t>
            </a:r>
            <a:r>
              <a:rPr lang="en-US" sz="2000" dirty="0"/>
              <a:t>HTTP. </a:t>
            </a:r>
            <a:r>
              <a:rPr lang="uk-UA" sz="2000" dirty="0"/>
              <a:t>У цьому протоколі визначено декілька методів запиту до ресурсу у мережі: </a:t>
            </a:r>
            <a:endParaRPr lang="en-US" sz="20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17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517090"/>
              </p:ext>
            </p:extLst>
          </p:nvPr>
        </p:nvGraphicFramePr>
        <p:xfrm>
          <a:off x="457200" y="2604776"/>
          <a:ext cx="8003232" cy="35368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6488">
                  <a:extLst>
                    <a:ext uri="{9D8B030D-6E8A-4147-A177-3AD203B41FA5}">
                      <a16:colId xmlns:a16="http://schemas.microsoft.com/office/drawing/2014/main" val="2897786380"/>
                    </a:ext>
                  </a:extLst>
                </a:gridCol>
                <a:gridCol w="6696744">
                  <a:extLst>
                    <a:ext uri="{9D8B030D-6E8A-4147-A177-3AD203B41FA5}">
                      <a16:colId xmlns:a16="http://schemas.microsoft.com/office/drawing/2014/main" val="99826796"/>
                    </a:ext>
                  </a:extLst>
                </a:gridCol>
              </a:tblGrid>
              <a:tr h="2242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Метод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Опис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9770020"/>
                  </a:ext>
                </a:extLst>
              </a:tr>
              <a:tr h="7035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GET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Метод GET використовується для отримання інформації з даного сервера, використовуючи заданий UR</a:t>
                      </a:r>
                      <a:r>
                        <a:rPr lang="ru-RU" sz="1600" dirty="0">
                          <a:effectLst/>
                        </a:rPr>
                        <a:t>L</a:t>
                      </a:r>
                      <a:r>
                        <a:rPr lang="uk-UA" sz="1600" dirty="0">
                          <a:effectLst/>
                        </a:rPr>
                        <a:t>. Запити, що використовують </a:t>
                      </a:r>
                      <a:r>
                        <a:rPr lang="uk-UA" sz="1600" dirty="0" smtClean="0">
                          <a:effectLst/>
                        </a:rPr>
                        <a:t>GET, </a:t>
                      </a:r>
                      <a:r>
                        <a:rPr lang="uk-UA" sz="1600" dirty="0">
                          <a:effectLst/>
                        </a:rPr>
                        <a:t>повинні тільки отримувати дані і не повинні мати ніякого іншого впливу на дані.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8637793"/>
                  </a:ext>
                </a:extLst>
              </a:tr>
              <a:tr h="2242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HEAD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Те ж, що й GET, але повертає тільки стан та розділи заголовка.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024563"/>
                  </a:ext>
                </a:extLst>
              </a:tr>
              <a:tr h="4639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POST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Запит POST використовується для відправки даних на сервер, наприклад, інформації про клієнтів, завантаження файлів і </a:t>
                      </a:r>
                      <a:r>
                        <a:rPr lang="uk-UA" sz="1600" dirty="0" err="1">
                          <a:effectLst/>
                        </a:rPr>
                        <a:t>т.д</a:t>
                      </a:r>
                      <a:r>
                        <a:rPr lang="uk-UA" sz="1600" dirty="0">
                          <a:effectLst/>
                        </a:rPr>
                        <a:t>. за допомогою HTML-форм.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9608034"/>
                  </a:ext>
                </a:extLst>
              </a:tr>
              <a:tr h="2242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PUT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Замінює всі поточні представлення цільового ресурсу з завантаженого контенту.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2642991"/>
                  </a:ext>
                </a:extLst>
              </a:tr>
              <a:tr h="2242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DELETE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Видаляє всі поточні представлення цільового ресурсу, що задається UR</a:t>
                      </a:r>
                      <a:r>
                        <a:rPr lang="ru-RU" sz="1600" dirty="0">
                          <a:effectLst/>
                        </a:rPr>
                        <a:t>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7951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09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Протокол </a:t>
            </a:r>
            <a:r>
              <a:rPr lang="en-US" dirty="0" smtClean="0"/>
              <a:t>HTTP</a:t>
            </a:r>
            <a:r>
              <a:rPr lang="ru-RU" dirty="0" smtClean="0"/>
              <a:t>.2</a:t>
            </a:r>
            <a:endParaRPr lang="en-US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9233691"/>
              </p:ext>
            </p:extLst>
          </p:nvPr>
        </p:nvGraphicFramePr>
        <p:xfrm>
          <a:off x="457200" y="1544836"/>
          <a:ext cx="7859216" cy="20815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6488">
                  <a:extLst>
                    <a:ext uri="{9D8B030D-6E8A-4147-A177-3AD203B41FA5}">
                      <a16:colId xmlns:a16="http://schemas.microsoft.com/office/drawing/2014/main" val="1641755342"/>
                    </a:ext>
                  </a:extLst>
                </a:gridCol>
                <a:gridCol w="6552728">
                  <a:extLst>
                    <a:ext uri="{9D8B030D-6E8A-4147-A177-3AD203B41FA5}">
                      <a16:colId xmlns:a16="http://schemas.microsoft.com/office/drawing/2014/main" val="3371890764"/>
                    </a:ext>
                  </a:extLst>
                </a:gridCol>
              </a:tblGrid>
              <a:tr h="2437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Метод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Опис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6685437"/>
                  </a:ext>
                </a:extLst>
              </a:tr>
              <a:tr h="5041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CONNECT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Встановлює тунель до сервера, ідентифікованого даним URL.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8876485"/>
                  </a:ext>
                </a:extLst>
              </a:tr>
              <a:tr h="5041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OPTIONS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Описує параметри зв'язку для цільового ресурсу.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1462133"/>
                  </a:ext>
                </a:extLst>
              </a:tr>
              <a:tr h="5041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TRACE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Виконує тестування повідомлення методом петлі а також повертає шлях до цільового ресурсу.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0616706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75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Методи запиту </a:t>
            </a:r>
            <a:r>
              <a:rPr lang="en-US" dirty="0"/>
              <a:t>GET </a:t>
            </a:r>
            <a:r>
              <a:rPr lang="uk-UA" dirty="0"/>
              <a:t>та </a:t>
            </a:r>
            <a:r>
              <a:rPr lang="en-US" dirty="0"/>
              <a:t>POST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dirty="0"/>
              <a:t>Методи запиту (запити) </a:t>
            </a:r>
            <a:r>
              <a:rPr lang="en-US" dirty="0"/>
              <a:t>GET </a:t>
            </a:r>
            <a:r>
              <a:rPr lang="uk-UA" dirty="0"/>
              <a:t>та</a:t>
            </a:r>
            <a:r>
              <a:rPr lang="en-US" dirty="0"/>
              <a:t> POST</a:t>
            </a:r>
            <a:r>
              <a:rPr lang="uk-UA" dirty="0"/>
              <a:t> дозволяють повернути дані, але задаються та виконуються по-різному. </a:t>
            </a:r>
            <a:endParaRPr lang="uk-UA" dirty="0" smtClean="0"/>
          </a:p>
          <a:p>
            <a:r>
              <a:rPr lang="uk-UA" dirty="0" smtClean="0"/>
              <a:t>Параметри </a:t>
            </a:r>
            <a:r>
              <a:rPr lang="uk-UA" dirty="0"/>
              <a:t>запиту </a:t>
            </a:r>
            <a:r>
              <a:rPr lang="en-US" dirty="0"/>
              <a:t>GET</a:t>
            </a:r>
            <a:r>
              <a:rPr lang="uk-UA" dirty="0"/>
              <a:t> передаються у рядку </a:t>
            </a:r>
            <a:r>
              <a:rPr lang="en-US" dirty="0"/>
              <a:t>URL </a:t>
            </a:r>
            <a:r>
              <a:rPr lang="uk-UA" dirty="0"/>
              <a:t>після символу </a:t>
            </a:r>
            <a:r>
              <a:rPr lang="en-US" dirty="0"/>
              <a:t>‘?’, </a:t>
            </a:r>
            <a:r>
              <a:rPr lang="uk-UA" dirty="0"/>
              <a:t>а параметри запиту </a:t>
            </a:r>
            <a:r>
              <a:rPr lang="en-US" dirty="0"/>
              <a:t>POST – </a:t>
            </a:r>
            <a:r>
              <a:rPr lang="uk-UA" dirty="0"/>
              <a:t>окремо від рядка </a:t>
            </a:r>
            <a:r>
              <a:rPr lang="en-US" dirty="0"/>
              <a:t>URL.</a:t>
            </a:r>
          </a:p>
          <a:p>
            <a:r>
              <a:rPr lang="uk-UA" dirty="0"/>
              <a:t>Параметри </a:t>
            </a:r>
            <a:r>
              <a:rPr lang="en-US" dirty="0"/>
              <a:t>GET </a:t>
            </a:r>
            <a:r>
              <a:rPr lang="uk-UA" dirty="0"/>
              <a:t>вказують у вигляді пар: </a:t>
            </a:r>
            <a:r>
              <a:rPr lang="en-US" dirty="0"/>
              <a:t>&lt;</a:t>
            </a:r>
            <a:r>
              <a:rPr lang="uk-UA" dirty="0"/>
              <a:t>ім’я</a:t>
            </a:r>
            <a:r>
              <a:rPr lang="en-US" dirty="0"/>
              <a:t>&gt;=&lt;</a:t>
            </a:r>
            <a:r>
              <a:rPr lang="uk-UA" dirty="0"/>
              <a:t>значення</a:t>
            </a:r>
            <a:r>
              <a:rPr lang="en-US" dirty="0"/>
              <a:t>&gt;</a:t>
            </a:r>
            <a:r>
              <a:rPr lang="uk-UA" dirty="0"/>
              <a:t>, між якими ставлять символ </a:t>
            </a:r>
            <a:r>
              <a:rPr lang="en-US" dirty="0"/>
              <a:t>‘&amp;’</a:t>
            </a:r>
            <a:r>
              <a:rPr lang="uk-UA" dirty="0"/>
              <a:t>, наприклад: </a:t>
            </a:r>
            <a:r>
              <a:rPr lang="uk-UA" dirty="0" err="1"/>
              <a:t>espv</a:t>
            </a:r>
            <a:r>
              <a:rPr lang="uk-UA" dirty="0"/>
              <a:t>=2&amp;ie=UTF-8. </a:t>
            </a:r>
            <a:endParaRPr lang="uk-UA" dirty="0" smtClean="0"/>
          </a:p>
          <a:p>
            <a:r>
              <a:rPr lang="uk-UA" dirty="0" smtClean="0"/>
              <a:t>У </a:t>
            </a:r>
            <a:r>
              <a:rPr lang="ru-RU" dirty="0"/>
              <a:t>рядку </a:t>
            </a:r>
            <a:r>
              <a:rPr lang="en-US" dirty="0"/>
              <a:t>URL </a:t>
            </a:r>
            <a:r>
              <a:rPr lang="uk-UA" dirty="0"/>
              <a:t>допускаються тільки символи </a:t>
            </a:r>
            <a:r>
              <a:rPr lang="en-US" dirty="0"/>
              <a:t>ASCII </a:t>
            </a:r>
            <a:r>
              <a:rPr lang="uk-UA" dirty="0"/>
              <a:t>за виключенням спеціальних символів (</a:t>
            </a:r>
            <a:r>
              <a:rPr lang="en-US" dirty="0"/>
              <a:t>‘&amp;’, ‘+’ </a:t>
            </a:r>
            <a:r>
              <a:rPr lang="ru-RU" dirty="0"/>
              <a:t>та </a:t>
            </a:r>
            <a:r>
              <a:rPr lang="uk-UA" dirty="0"/>
              <a:t>деяких інших) а також пропусків. </a:t>
            </a:r>
            <a:endParaRPr lang="uk-UA" dirty="0" smtClean="0"/>
          </a:p>
          <a:p>
            <a:r>
              <a:rPr lang="uk-UA" dirty="0" smtClean="0"/>
              <a:t>Для </a:t>
            </a:r>
            <a:r>
              <a:rPr lang="uk-UA" dirty="0"/>
              <a:t>того, щоб вказати у параметрах запиту інші символи, треба виконати так зване «кодування» </a:t>
            </a:r>
            <a:r>
              <a:rPr lang="en-US" dirty="0"/>
              <a:t>URL. </a:t>
            </a:r>
            <a:r>
              <a:rPr lang="ru-RU" dirty="0"/>
              <a:t>У </a:t>
            </a:r>
            <a:r>
              <a:rPr lang="en-US" dirty="0"/>
              <a:t>Python </a:t>
            </a:r>
            <a:r>
              <a:rPr lang="uk-UA" dirty="0"/>
              <a:t>це виконує функція </a:t>
            </a:r>
            <a:r>
              <a:rPr lang="en-US" dirty="0" err="1"/>
              <a:t>urlencode</a:t>
            </a:r>
            <a:r>
              <a:rPr lang="en-US" dirty="0"/>
              <a:t>: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urllib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urlencode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query, encoding=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uk-UA" dirty="0" smtClean="0"/>
              <a:t>де </a:t>
            </a:r>
            <a:r>
              <a:rPr lang="en-US" dirty="0"/>
              <a:t>query – </a:t>
            </a:r>
            <a:r>
              <a:rPr lang="uk-UA" dirty="0"/>
              <a:t>це словник параметрів або послідовність кортежів з двох елементів, які позначають ім’я та значення параметру відповідно; </a:t>
            </a:r>
            <a:r>
              <a:rPr lang="en-US" dirty="0" err="1"/>
              <a:t>enc</a:t>
            </a:r>
            <a:r>
              <a:rPr lang="en-US" dirty="0"/>
              <a:t> – </a:t>
            </a:r>
            <a:r>
              <a:rPr lang="uk-UA" dirty="0"/>
              <a:t>стандарт кодування для не </a:t>
            </a:r>
            <a:r>
              <a:rPr lang="en-US" dirty="0"/>
              <a:t>ASCII-</a:t>
            </a:r>
            <a:r>
              <a:rPr lang="uk-UA" dirty="0"/>
              <a:t>символів.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65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</a:t>
            </a:r>
            <a:r>
              <a:rPr lang="uk-UA" dirty="0" err="1" smtClean="0"/>
              <a:t>еб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Всесвітня павутина (</a:t>
            </a:r>
            <a:r>
              <a:rPr lang="en-US" dirty="0"/>
              <a:t>World Wide Web</a:t>
            </a:r>
            <a:r>
              <a:rPr lang="uk-UA" dirty="0"/>
              <a:t>, далі – просто веб) є найбільш наповненою частиною мережі Інтернет. </a:t>
            </a:r>
            <a:endParaRPr lang="uk-UA" dirty="0" smtClean="0"/>
          </a:p>
          <a:p>
            <a:r>
              <a:rPr lang="uk-UA" dirty="0" smtClean="0"/>
              <a:t>Вона </a:t>
            </a:r>
            <a:r>
              <a:rPr lang="uk-UA" dirty="0"/>
              <a:t>є настільки розповсюдженою, що багато хто вважає, що Інтернет – це і є веб, хоча це не так. </a:t>
            </a:r>
            <a:endParaRPr lang="uk-UA" dirty="0" smtClean="0"/>
          </a:p>
          <a:p>
            <a:r>
              <a:rPr lang="uk-UA" dirty="0" smtClean="0"/>
              <a:t>Веб </a:t>
            </a:r>
            <a:r>
              <a:rPr lang="uk-UA" dirty="0"/>
              <a:t>базується на протоколі </a:t>
            </a:r>
            <a:r>
              <a:rPr lang="en-US" dirty="0"/>
              <a:t>HTTP, </a:t>
            </a:r>
            <a:r>
              <a:rPr lang="uk-UA" dirty="0"/>
              <a:t>який діє над </a:t>
            </a:r>
            <a:r>
              <a:rPr lang="en-US" dirty="0"/>
              <a:t>TCP/IP.</a:t>
            </a:r>
            <a:r>
              <a:rPr lang="uk-UA" dirty="0"/>
              <a:t> Але над </a:t>
            </a:r>
            <a:r>
              <a:rPr lang="en-US" dirty="0"/>
              <a:t>TCP/IP</a:t>
            </a:r>
            <a:r>
              <a:rPr lang="uk-UA" dirty="0"/>
              <a:t> діють і інші протоколи прикладного рівня: </a:t>
            </a:r>
            <a:r>
              <a:rPr lang="en-US" dirty="0"/>
              <a:t>FTP, SMTP, POP3, IMAP </a:t>
            </a:r>
            <a:r>
              <a:rPr lang="uk-UA" dirty="0"/>
              <a:t>тощо. </a:t>
            </a:r>
            <a:endParaRPr lang="en-US" dirty="0"/>
          </a:p>
          <a:p>
            <a:r>
              <a:rPr lang="uk-UA" dirty="0"/>
              <a:t>Веб став настільки популярним завдяки простим та інтуїтивно зрозумілим засобам навігації у мережі та величезній кількості документів, створених у веб. </a:t>
            </a:r>
            <a:endParaRPr lang="uk-UA" dirty="0" smtClean="0"/>
          </a:p>
          <a:p>
            <a:r>
              <a:rPr lang="uk-UA" dirty="0" smtClean="0"/>
              <a:t>Як </a:t>
            </a:r>
            <a:r>
              <a:rPr lang="uk-UA" dirty="0"/>
              <a:t>і у будь-яких мережних застосуваннях, у веб є клієнти та сервери. </a:t>
            </a:r>
            <a:endParaRPr lang="uk-UA" dirty="0" smtClean="0"/>
          </a:p>
          <a:p>
            <a:r>
              <a:rPr lang="uk-UA" dirty="0" smtClean="0"/>
              <a:t>У </a:t>
            </a:r>
            <a:r>
              <a:rPr lang="uk-UA" dirty="0"/>
              <a:t>даній темі ми розглянемо побудову веб клієнтів. </a:t>
            </a:r>
            <a:endParaRPr lang="uk-UA" dirty="0" smtClean="0"/>
          </a:p>
          <a:p>
            <a:r>
              <a:rPr lang="uk-UA" dirty="0" smtClean="0"/>
              <a:t>Ви </a:t>
            </a:r>
            <a:r>
              <a:rPr lang="uk-UA" dirty="0"/>
              <a:t>вже маєте досвід використання веб-клієнтів, оскільки будь-який браузер є веб клієнтом. </a:t>
            </a:r>
            <a:endParaRPr lang="uk-UA" dirty="0" smtClean="0"/>
          </a:p>
          <a:p>
            <a:r>
              <a:rPr lang="uk-UA" dirty="0" smtClean="0"/>
              <a:t>Але </a:t>
            </a:r>
            <a:r>
              <a:rPr lang="uk-UA" dirty="0"/>
              <a:t>час від часу виникає потреба у побудові специфічних веб-клієнтів замість використання стандартних браузерів.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49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Приклад запиту у мережі (версія 1)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Отримати дані з сторінки у мережі за допомогою методу запиту </a:t>
            </a:r>
            <a:r>
              <a:rPr lang="en-US" dirty="0"/>
              <a:t>GET.</a:t>
            </a:r>
          </a:p>
          <a:p>
            <a:endParaRPr lang="uk-UA" dirty="0" smtClean="0"/>
          </a:p>
          <a:p>
            <a:r>
              <a:rPr lang="uk-UA" dirty="0" smtClean="0"/>
              <a:t>Для </a:t>
            </a:r>
            <a:r>
              <a:rPr lang="uk-UA" dirty="0"/>
              <a:t>передачі запиту використаємо сторінку енциклопедії університету: </a:t>
            </a:r>
            <a:r>
              <a:rPr lang="uk-UA" u="sng" dirty="0">
                <a:hlinkClick r:id="rId2"/>
              </a:rPr>
              <a:t>http://eu.univ.kiev.ua</a:t>
            </a:r>
            <a:endParaRPr lang="en-US" dirty="0"/>
          </a:p>
          <a:p>
            <a:r>
              <a:rPr lang="uk-UA" dirty="0"/>
              <a:t>Будемо передавати параметри запиту та записувати відповідь сервера у локальний файл.</a:t>
            </a:r>
            <a:endParaRPr lang="en-US" dirty="0"/>
          </a:p>
          <a:p>
            <a:r>
              <a:rPr lang="uk-UA" dirty="0"/>
              <a:t>Стандарт кодування символів для параметрів запиту будемо отримувати зі сторінки.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38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Відправка даних для запиту </a:t>
            </a:r>
            <a:r>
              <a:rPr lang="en-US" dirty="0"/>
              <a:t>POST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Як вже було зазначено, параметри запиту </a:t>
            </a:r>
            <a:r>
              <a:rPr lang="en-US" dirty="0"/>
              <a:t>POST </a:t>
            </a:r>
            <a:r>
              <a:rPr lang="uk-UA" dirty="0"/>
              <a:t>передаються окремо від рядка </a:t>
            </a:r>
            <a:r>
              <a:rPr lang="en-US" dirty="0"/>
              <a:t>URL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Для </a:t>
            </a:r>
            <a:r>
              <a:rPr lang="uk-UA" dirty="0"/>
              <a:t>цього треба у функції </a:t>
            </a:r>
            <a:r>
              <a:rPr lang="en-US" dirty="0" err="1"/>
              <a:t>urlopen</a:t>
            </a:r>
            <a:r>
              <a:rPr lang="en-US" dirty="0"/>
              <a:t> </a:t>
            </a:r>
            <a:r>
              <a:rPr lang="uk-UA" dirty="0"/>
              <a:t>вказати другий параметр: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response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urllib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request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urlopen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, data</a:t>
            </a:r>
            <a:r>
              <a:rPr lang="en-US" b="1" dirty="0" smtClean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)</a:t>
            </a:r>
            <a:endParaRPr lang="ru-RU" b="1" dirty="0" smtClean="0">
              <a:solidFill>
                <a:srgbClr val="000080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pPr lvl="1"/>
            <a:r>
              <a:rPr lang="uk-UA" dirty="0" smtClean="0"/>
              <a:t>де </a:t>
            </a:r>
            <a:r>
              <a:rPr lang="en-US" dirty="0"/>
              <a:t>data – </a:t>
            </a:r>
            <a:r>
              <a:rPr lang="uk-UA" dirty="0"/>
              <a:t>це рядок байтів, що містить дані запиту </a:t>
            </a:r>
            <a:r>
              <a:rPr lang="en-US" dirty="0"/>
              <a:t>POST</a:t>
            </a:r>
            <a:r>
              <a:rPr lang="uk-UA" dirty="0"/>
              <a:t>. </a:t>
            </a:r>
            <a:endParaRPr lang="uk-UA" dirty="0" smtClean="0"/>
          </a:p>
          <a:p>
            <a:pPr lvl="1"/>
            <a:r>
              <a:rPr lang="uk-UA" dirty="0" smtClean="0"/>
              <a:t>Цей </a:t>
            </a:r>
            <a:r>
              <a:rPr lang="uk-UA" dirty="0"/>
              <a:t>рядок можна отримати зі словника за допомогою функції </a:t>
            </a:r>
            <a:r>
              <a:rPr lang="en-US" dirty="0" err="1"/>
              <a:t>urlencode</a:t>
            </a:r>
            <a:r>
              <a:rPr lang="en-US" dirty="0"/>
              <a:t>.</a:t>
            </a:r>
          </a:p>
          <a:p>
            <a:r>
              <a:rPr lang="uk-UA" dirty="0"/>
              <a:t>Як визначити, які саме параметри треба передати серверу? </a:t>
            </a:r>
            <a:endParaRPr lang="uk-UA" dirty="0" smtClean="0"/>
          </a:p>
          <a:p>
            <a:r>
              <a:rPr lang="uk-UA" dirty="0" smtClean="0"/>
              <a:t>На </a:t>
            </a:r>
            <a:r>
              <a:rPr lang="uk-UA" dirty="0"/>
              <a:t>деяких серверах є документація, що описує потрібні параметри. </a:t>
            </a:r>
            <a:endParaRPr lang="uk-UA" dirty="0" smtClean="0"/>
          </a:p>
          <a:p>
            <a:r>
              <a:rPr lang="uk-UA" dirty="0" smtClean="0"/>
              <a:t>Якщо </a:t>
            </a:r>
            <a:r>
              <a:rPr lang="uk-UA" dirty="0"/>
              <a:t>ж такої документації немає, варто проаналізувати </a:t>
            </a:r>
            <a:r>
              <a:rPr lang="en-US" dirty="0"/>
              <a:t>html-</a:t>
            </a:r>
            <a:r>
              <a:rPr lang="uk-UA" dirty="0"/>
              <a:t>код сторінки, яка формує запит у інтерактивному режимі. </a:t>
            </a:r>
            <a:endParaRPr lang="uk-UA" dirty="0" smtClean="0"/>
          </a:p>
          <a:p>
            <a:r>
              <a:rPr lang="uk-UA" dirty="0" smtClean="0"/>
              <a:t>Поля </a:t>
            </a:r>
            <a:r>
              <a:rPr lang="uk-UA" dirty="0"/>
              <a:t>даних, як правило містяться у формах на сторінці</a:t>
            </a:r>
            <a:r>
              <a:rPr lang="uk-UA" dirty="0" smtClean="0"/>
              <a:t>.</a:t>
            </a:r>
          </a:p>
          <a:p>
            <a:r>
              <a:rPr lang="uk-UA" dirty="0"/>
              <a:t>Форма має тег </a:t>
            </a:r>
            <a:r>
              <a:rPr lang="en-US" dirty="0"/>
              <a:t>&lt;form&gt;. </a:t>
            </a:r>
            <a:r>
              <a:rPr lang="uk-UA" dirty="0"/>
              <a:t>Ім’я програми, що обробляє запит на сервері, є значенням атрибуту </a:t>
            </a:r>
            <a:r>
              <a:rPr lang="en-US" dirty="0"/>
              <a:t>action </a:t>
            </a:r>
            <a:r>
              <a:rPr lang="uk-UA" dirty="0"/>
              <a:t>цього тегу</a:t>
            </a:r>
            <a:r>
              <a:rPr lang="uk-UA" dirty="0" smtClean="0"/>
              <a:t>. 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80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Відправка даних для запиту </a:t>
            </a:r>
            <a:r>
              <a:rPr lang="en-US" dirty="0" smtClean="0"/>
              <a:t>POST</a:t>
            </a:r>
            <a:r>
              <a:rPr lang="ru-RU" dirty="0" smtClean="0"/>
              <a:t>.2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uk-UA" sz="2900" dirty="0" smtClean="0"/>
              <a:t>Поля </a:t>
            </a:r>
            <a:r>
              <a:rPr lang="uk-UA" sz="2900" dirty="0"/>
              <a:t>введення у формах мають тег </a:t>
            </a:r>
            <a:r>
              <a:rPr lang="en-US" sz="2900" dirty="0"/>
              <a:t>&lt;input&gt;, </a:t>
            </a:r>
            <a:r>
              <a:rPr lang="uk-UA" sz="2900" dirty="0"/>
              <a:t>а ім’я параметру з точки зору програми, що обробляє запит на сервері, є значенням атрибуту </a:t>
            </a:r>
            <a:r>
              <a:rPr lang="en-US" sz="2900" dirty="0"/>
              <a:t>name </a:t>
            </a:r>
            <a:r>
              <a:rPr lang="uk-UA" sz="2900" dirty="0"/>
              <a:t>тегу </a:t>
            </a:r>
            <a:r>
              <a:rPr lang="en-US" sz="2900" dirty="0"/>
              <a:t>&lt;input&gt;.</a:t>
            </a:r>
          </a:p>
          <a:p>
            <a:r>
              <a:rPr lang="uk-UA" sz="2900" dirty="0"/>
              <a:t>Наприклад, фрагменти </a:t>
            </a:r>
            <a:r>
              <a:rPr lang="en-US" sz="2900" dirty="0"/>
              <a:t>html-</a:t>
            </a:r>
            <a:r>
              <a:rPr lang="uk-UA" sz="2900" dirty="0"/>
              <a:t>коду сторінки пошуку електронного каталогу бібліотеки Київського університету мають вигляд</a:t>
            </a:r>
            <a:r>
              <a:rPr lang="uk-UA" sz="2900" dirty="0" smtClean="0"/>
              <a:t>: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6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"result.php3"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6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"POST"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6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600" b="1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search_f</a:t>
            </a:r>
            <a:r>
              <a:rPr lang="en-US" sz="26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uk-UA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&lt;td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6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"left"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&gt;&lt;div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6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600" b="1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</a:t>
            </a:r>
            <a:r>
              <a:rPr lang="en-US" sz="26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Назва</a:t>
            </a:r>
            <a:r>
              <a:rPr lang="en-US" sz="2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&lt;/div&gt;&lt;/td&gt;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&lt;td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colspan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6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"3"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&gt;&lt;input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6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"text"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6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"title"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6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cols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6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6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"56"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&lt;td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6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"left"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&gt;&lt;div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6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600" b="1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</a:t>
            </a:r>
            <a:r>
              <a:rPr lang="en-US" sz="26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Автор</a:t>
            </a:r>
            <a:r>
              <a:rPr lang="en-US" sz="2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&lt;/div&gt;&lt;/td&gt;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&lt;td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colspan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6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"2"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&gt;&lt;input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6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"text"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6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"author"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cols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6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"35"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6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600" b="1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"35"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uk-UA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26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0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Відправка даних для запиту </a:t>
            </a:r>
            <a:r>
              <a:rPr lang="en-US" dirty="0"/>
              <a:t>POST</a:t>
            </a:r>
            <a:r>
              <a:rPr lang="ru-RU" dirty="0" smtClean="0"/>
              <a:t>.3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Звідси можна зробити висновок, що </a:t>
            </a:r>
            <a:endParaRPr lang="uk-UA" dirty="0" smtClean="0"/>
          </a:p>
          <a:p>
            <a:pPr lvl="1"/>
            <a:r>
              <a:rPr lang="uk-UA" dirty="0" smtClean="0"/>
              <a:t>програма, що </a:t>
            </a:r>
            <a:r>
              <a:rPr lang="uk-UA" dirty="0"/>
              <a:t>обробляє запит, називається result.php3, </a:t>
            </a:r>
            <a:endParaRPr lang="uk-UA" dirty="0" smtClean="0"/>
          </a:p>
          <a:p>
            <a:pPr lvl="1"/>
            <a:r>
              <a:rPr lang="uk-UA" dirty="0" smtClean="0"/>
              <a:t>поле </a:t>
            </a:r>
            <a:r>
              <a:rPr lang="uk-UA" dirty="0"/>
              <a:t>«Назва» має ім’я </a:t>
            </a:r>
            <a:r>
              <a:rPr lang="uk-UA" dirty="0" err="1"/>
              <a:t>title</a:t>
            </a:r>
            <a:r>
              <a:rPr lang="uk-UA" dirty="0"/>
              <a:t>, </a:t>
            </a:r>
            <a:endParaRPr lang="uk-UA" dirty="0" smtClean="0"/>
          </a:p>
          <a:p>
            <a:pPr lvl="1"/>
            <a:r>
              <a:rPr lang="uk-UA" dirty="0" smtClean="0"/>
              <a:t>поле </a:t>
            </a:r>
            <a:r>
              <a:rPr lang="uk-UA" dirty="0"/>
              <a:t>«Автор» - ім’я </a:t>
            </a:r>
            <a:r>
              <a:rPr lang="uk-UA" dirty="0" err="1"/>
              <a:t>author</a:t>
            </a:r>
            <a:r>
              <a:rPr lang="uk-UA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14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Приклад запиту у мережі (версія </a:t>
            </a:r>
            <a:r>
              <a:rPr lang="en-US" dirty="0"/>
              <a:t>2</a:t>
            </a:r>
            <a:r>
              <a:rPr lang="uk-UA" dirty="0"/>
              <a:t>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Отримати відомості про книги заданого автора із заданою назвою з електронного каталогу бібліотеки Київського університету.</a:t>
            </a:r>
            <a:endParaRPr lang="en-US" dirty="0"/>
          </a:p>
          <a:p>
            <a:endParaRPr lang="uk-UA" dirty="0" smtClean="0"/>
          </a:p>
          <a:p>
            <a:r>
              <a:rPr lang="uk-UA" dirty="0" smtClean="0"/>
              <a:t>Програма </a:t>
            </a:r>
          </a:p>
          <a:p>
            <a:pPr lvl="1"/>
            <a:r>
              <a:rPr lang="uk-UA" dirty="0" smtClean="0"/>
              <a:t>вводить </a:t>
            </a:r>
            <a:r>
              <a:rPr lang="uk-UA" dirty="0"/>
              <a:t>або отримує з командного рядка назву та автора, </a:t>
            </a:r>
            <a:endParaRPr lang="uk-UA" dirty="0" smtClean="0"/>
          </a:p>
          <a:p>
            <a:pPr lvl="1"/>
            <a:r>
              <a:rPr lang="uk-UA" dirty="0" smtClean="0"/>
              <a:t>формує </a:t>
            </a:r>
            <a:r>
              <a:rPr lang="uk-UA" dirty="0"/>
              <a:t>дані запиту </a:t>
            </a:r>
            <a:r>
              <a:rPr lang="en-US" dirty="0"/>
              <a:t>POST</a:t>
            </a:r>
            <a:r>
              <a:rPr lang="uk-UA" dirty="0"/>
              <a:t>, </a:t>
            </a:r>
            <a:endParaRPr lang="uk-UA" dirty="0" smtClean="0"/>
          </a:p>
          <a:p>
            <a:pPr lvl="1"/>
            <a:r>
              <a:rPr lang="uk-UA" dirty="0" smtClean="0"/>
              <a:t>відправляє </a:t>
            </a:r>
            <a:r>
              <a:rPr lang="uk-UA" dirty="0"/>
              <a:t>запит </a:t>
            </a:r>
            <a:endParaRPr lang="uk-UA" dirty="0" smtClean="0"/>
          </a:p>
          <a:p>
            <a:pPr lvl="1"/>
            <a:r>
              <a:rPr lang="uk-UA" dirty="0" smtClean="0"/>
              <a:t>зберігає </a:t>
            </a:r>
            <a:r>
              <a:rPr lang="uk-UA" dirty="0"/>
              <a:t>отриману сторінку у локальному файлі.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8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Структурний аналіз </a:t>
            </a:r>
            <a:r>
              <a:rPr lang="en-US" dirty="0"/>
              <a:t>HTML-</a:t>
            </a:r>
            <a:r>
              <a:rPr lang="uk-UA" dirty="0"/>
              <a:t>файлів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Звичайно, просте збереження програмою сторінки з </a:t>
            </a:r>
            <a:r>
              <a:rPr lang="uk-UA" dirty="0" err="1"/>
              <a:t>Інтренет</a:t>
            </a:r>
            <a:r>
              <a:rPr lang="uk-UA" dirty="0"/>
              <a:t> не є найкращим способом отримання інформації, оскільки такі ж дії можна виконати за допомогою будь-якого браузера. </a:t>
            </a:r>
            <a:endParaRPr lang="uk-UA" dirty="0" smtClean="0"/>
          </a:p>
          <a:p>
            <a:r>
              <a:rPr lang="uk-UA" dirty="0" smtClean="0"/>
              <a:t>При </a:t>
            </a:r>
            <a:r>
              <a:rPr lang="uk-UA" dirty="0"/>
              <a:t>написанні специфічних клієнтів метою, як правило є частина інформації зі сторінки, яку повертає сервер. </a:t>
            </a:r>
            <a:endParaRPr lang="uk-UA" dirty="0" smtClean="0"/>
          </a:p>
          <a:p>
            <a:r>
              <a:rPr lang="uk-UA" dirty="0" smtClean="0"/>
              <a:t>Щоб </a:t>
            </a:r>
            <a:r>
              <a:rPr lang="uk-UA" dirty="0"/>
              <a:t>отримати інформацію, що є важливою, треба провести структурний аналіз (</a:t>
            </a:r>
            <a:r>
              <a:rPr lang="en-US" dirty="0"/>
              <a:t>parse</a:t>
            </a:r>
            <a:r>
              <a:rPr lang="uk-UA" dirty="0"/>
              <a:t>)</a:t>
            </a:r>
            <a:r>
              <a:rPr lang="en-US" dirty="0"/>
              <a:t> html-</a:t>
            </a:r>
            <a:r>
              <a:rPr lang="uk-UA" dirty="0"/>
              <a:t>документу. </a:t>
            </a:r>
            <a:endParaRPr lang="uk-UA" dirty="0" smtClean="0"/>
          </a:p>
          <a:p>
            <a:r>
              <a:rPr lang="uk-UA" dirty="0" smtClean="0"/>
              <a:t>Цей </a:t>
            </a:r>
            <a:r>
              <a:rPr lang="uk-UA" dirty="0"/>
              <a:t>аналіз дозволяє виділити окремі теги разом з їх атрибутами, а також текст з </a:t>
            </a:r>
            <a:r>
              <a:rPr lang="en-US" dirty="0"/>
              <a:t>html-</a:t>
            </a:r>
            <a:r>
              <a:rPr lang="uk-UA" dirty="0"/>
              <a:t>сторінки.</a:t>
            </a:r>
            <a:endParaRPr lang="en-US" dirty="0"/>
          </a:p>
          <a:p>
            <a:r>
              <a:rPr lang="uk-UA" dirty="0"/>
              <a:t>У </a:t>
            </a:r>
            <a:r>
              <a:rPr lang="en-US" dirty="0"/>
              <a:t>Python </a:t>
            </a:r>
            <a:r>
              <a:rPr lang="uk-UA" dirty="0"/>
              <a:t>є модуль </a:t>
            </a:r>
            <a:r>
              <a:rPr lang="en-US" dirty="0" err="1"/>
              <a:t>html.parser</a:t>
            </a:r>
            <a:r>
              <a:rPr lang="en-US" dirty="0"/>
              <a:t>, </a:t>
            </a:r>
            <a:r>
              <a:rPr lang="uk-UA" dirty="0"/>
              <a:t>який надає клас </a:t>
            </a:r>
            <a:r>
              <a:rPr lang="uk-UA" dirty="0" err="1"/>
              <a:t>HTMLParser</a:t>
            </a:r>
            <a:r>
              <a:rPr lang="uk-UA" dirty="0"/>
              <a:t> для структурного аналізу документу. </a:t>
            </a:r>
            <a:endParaRPr lang="uk-UA" dirty="0" smtClean="0"/>
          </a:p>
          <a:p>
            <a:r>
              <a:rPr lang="uk-UA" dirty="0" smtClean="0"/>
              <a:t>Щоб </a:t>
            </a:r>
            <a:r>
              <a:rPr lang="uk-UA" dirty="0"/>
              <a:t>зробити власний аналіз, потрібно описати підклас класу </a:t>
            </a:r>
            <a:r>
              <a:rPr lang="uk-UA" dirty="0" err="1"/>
              <a:t>HTMLParser</a:t>
            </a:r>
            <a:r>
              <a:rPr lang="uk-UA" dirty="0"/>
              <a:t>, у якому перевизначити методи, що викликаються при знаходженні тегів або даних:</a:t>
            </a:r>
            <a:endParaRPr lang="en-US" dirty="0"/>
          </a:p>
          <a:p>
            <a:endParaRPr lang="en-US" sz="2000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23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Структурний аналіз </a:t>
            </a:r>
            <a:r>
              <a:rPr lang="en-US" dirty="0"/>
              <a:t>HTML-</a:t>
            </a:r>
            <a:r>
              <a:rPr lang="uk-UA" dirty="0" smtClean="0"/>
              <a:t>файлів.2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uk-UA" sz="2000" dirty="0"/>
          </a:p>
          <a:p>
            <a:endParaRPr lang="en-US" sz="2000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26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719338"/>
              </p:ext>
            </p:extLst>
          </p:nvPr>
        </p:nvGraphicFramePr>
        <p:xfrm>
          <a:off x="461516" y="1519188"/>
          <a:ext cx="8225284" cy="47320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8356">
                  <a:extLst>
                    <a:ext uri="{9D8B030D-6E8A-4147-A177-3AD203B41FA5}">
                      <a16:colId xmlns:a16="http://schemas.microsoft.com/office/drawing/2014/main" val="146833979"/>
                    </a:ext>
                  </a:extLst>
                </a:gridCol>
                <a:gridCol w="5266928">
                  <a:extLst>
                    <a:ext uri="{9D8B030D-6E8A-4147-A177-3AD203B41FA5}">
                      <a16:colId xmlns:a16="http://schemas.microsoft.com/office/drawing/2014/main" val="1660994698"/>
                    </a:ext>
                  </a:extLst>
                </a:gridCol>
              </a:tblGrid>
              <a:tr h="2421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Метод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Опис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5553241"/>
                  </a:ext>
                </a:extLst>
              </a:tr>
              <a:tr h="7595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err="1">
                          <a:effectLst/>
                        </a:rPr>
                        <a:t>handle_starttag</a:t>
                      </a:r>
                      <a:r>
                        <a:rPr lang="uk-UA" sz="1800" dirty="0">
                          <a:effectLst/>
                        </a:rPr>
                        <a:t>(</a:t>
                      </a:r>
                      <a:r>
                        <a:rPr lang="uk-UA" sz="1800" dirty="0" err="1">
                          <a:effectLst/>
                        </a:rPr>
                        <a:t>tag</a:t>
                      </a:r>
                      <a:r>
                        <a:rPr lang="uk-UA" sz="1800" dirty="0">
                          <a:effectLst/>
                        </a:rPr>
                        <a:t>, </a:t>
                      </a:r>
                      <a:r>
                        <a:rPr lang="uk-UA" sz="1800" dirty="0" err="1">
                          <a:effectLst/>
                        </a:rPr>
                        <a:t>attrs</a:t>
                      </a:r>
                      <a:r>
                        <a:rPr lang="uk-UA" sz="18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Викликається, коли </a:t>
                      </a:r>
                      <a:r>
                        <a:rPr lang="en-US" sz="1800" dirty="0">
                          <a:effectLst/>
                        </a:rPr>
                        <a:t>Python </a:t>
                      </a:r>
                      <a:r>
                        <a:rPr lang="uk-UA" sz="1800" dirty="0">
                          <a:effectLst/>
                        </a:rPr>
                        <a:t>зустрічає початковий тег </a:t>
                      </a:r>
                      <a:r>
                        <a:rPr lang="en-US" sz="1800" dirty="0">
                          <a:effectLst/>
                        </a:rPr>
                        <a:t>tag. </a:t>
                      </a:r>
                      <a:r>
                        <a:rPr lang="en-US" sz="1800" dirty="0" err="1">
                          <a:effectLst/>
                        </a:rPr>
                        <a:t>attrs</a:t>
                      </a:r>
                      <a:r>
                        <a:rPr lang="en-US" sz="1800" dirty="0">
                          <a:effectLst/>
                        </a:rPr>
                        <a:t> – </a:t>
                      </a:r>
                      <a:r>
                        <a:rPr lang="uk-UA" sz="1800" dirty="0">
                          <a:effectLst/>
                        </a:rPr>
                        <a:t>це список атрибутів тегу. Кожний атрибут – це кортеж з 2 елементів: (ім’я, значення)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0502075"/>
                  </a:ext>
                </a:extLst>
              </a:tr>
              <a:tr h="2421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handle_endtag(tag)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Викликається, коли </a:t>
                      </a:r>
                      <a:r>
                        <a:rPr lang="en-US" sz="1800">
                          <a:effectLst/>
                        </a:rPr>
                        <a:t>Python </a:t>
                      </a:r>
                      <a:r>
                        <a:rPr lang="uk-UA" sz="1800">
                          <a:effectLst/>
                        </a:rPr>
                        <a:t>зустрічає кінцевий тег </a:t>
                      </a:r>
                      <a:r>
                        <a:rPr lang="en-US" sz="1800">
                          <a:effectLst/>
                        </a:rPr>
                        <a:t>tag.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7036241"/>
                  </a:ext>
                </a:extLst>
              </a:tr>
              <a:tr h="2421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handle_data(data)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Викликається, коли </a:t>
                      </a:r>
                      <a:r>
                        <a:rPr lang="en-US" sz="1800" dirty="0">
                          <a:effectLst/>
                        </a:rPr>
                        <a:t>Python </a:t>
                      </a:r>
                      <a:r>
                        <a:rPr lang="uk-UA" sz="1800" dirty="0">
                          <a:effectLst/>
                        </a:rPr>
                        <a:t>зустрічає дані</a:t>
                      </a:r>
                      <a:r>
                        <a:rPr lang="en-US" sz="1800" dirty="0">
                          <a:effectLst/>
                        </a:rPr>
                        <a:t>. data – </a:t>
                      </a:r>
                      <a:r>
                        <a:rPr lang="ru-RU" sz="1800" dirty="0">
                          <a:effectLst/>
                        </a:rPr>
                        <a:t>рядок </a:t>
                      </a:r>
                      <a:r>
                        <a:rPr lang="ru-RU" sz="1800" dirty="0" err="1">
                          <a:effectLst/>
                        </a:rPr>
                        <a:t>даних</a:t>
                      </a:r>
                      <a:r>
                        <a:rPr lang="ru-RU" sz="1800" dirty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1572221"/>
                  </a:ext>
                </a:extLst>
              </a:tr>
              <a:tr h="1277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handle_entityref(name)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Викликається, коли </a:t>
                      </a:r>
                      <a:r>
                        <a:rPr lang="en-US" sz="1800" dirty="0">
                          <a:effectLst/>
                        </a:rPr>
                        <a:t>Python </a:t>
                      </a:r>
                      <a:r>
                        <a:rPr lang="uk-UA" sz="1800" dirty="0">
                          <a:effectLst/>
                        </a:rPr>
                        <a:t>зустрічає посилання на сутність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r>
                        <a:rPr lang="uk-UA" sz="1800" dirty="0">
                          <a:effectLst/>
                        </a:rPr>
                        <a:t> Посилання на сутність – це рядок виду </a:t>
                      </a:r>
                      <a:r>
                        <a:rPr lang="en-US" sz="1800" dirty="0">
                          <a:effectLst/>
                        </a:rPr>
                        <a:t>&amp;name, </a:t>
                      </a:r>
                      <a:r>
                        <a:rPr lang="ru-RU" sz="1800" dirty="0">
                          <a:effectLst/>
                        </a:rPr>
                        <a:t>де </a:t>
                      </a:r>
                      <a:r>
                        <a:rPr lang="en-US" sz="1800" dirty="0">
                          <a:effectLst/>
                        </a:rPr>
                        <a:t>name – </a:t>
                      </a:r>
                      <a:r>
                        <a:rPr lang="uk-UA" sz="1800" dirty="0">
                          <a:effectLst/>
                        </a:rPr>
                        <a:t>ім’я сутності. Посилання на сутності замінюють у </a:t>
                      </a:r>
                      <a:r>
                        <a:rPr lang="en-US" sz="1800" dirty="0">
                          <a:effectLst/>
                        </a:rPr>
                        <a:t>html </a:t>
                      </a:r>
                      <a:r>
                        <a:rPr lang="uk-UA" sz="1800" dirty="0">
                          <a:effectLst/>
                        </a:rPr>
                        <a:t>спеціальні символи, які є частиною синтаксису. Наприклад, </a:t>
                      </a:r>
                      <a:r>
                        <a:rPr lang="en-US" sz="1800" dirty="0">
                          <a:effectLst/>
                        </a:rPr>
                        <a:t>&amp;</a:t>
                      </a:r>
                      <a:r>
                        <a:rPr lang="en-US" sz="1800" dirty="0" err="1">
                          <a:effectLst/>
                        </a:rPr>
                        <a:t>gt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uk-UA" sz="1800" dirty="0">
                          <a:effectLst/>
                        </a:rPr>
                        <a:t>замінює символ </a:t>
                      </a:r>
                      <a:r>
                        <a:rPr lang="en-US" sz="1800" dirty="0">
                          <a:effectLst/>
                        </a:rPr>
                        <a:t>‘&gt;’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5458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12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Структурний аналіз </a:t>
            </a:r>
            <a:r>
              <a:rPr lang="en-US" dirty="0"/>
              <a:t>HTML-</a:t>
            </a:r>
            <a:r>
              <a:rPr lang="uk-UA" dirty="0" smtClean="0"/>
              <a:t>файлів.3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uk-UA" sz="2000" dirty="0" smtClean="0"/>
          </a:p>
          <a:p>
            <a:endParaRPr lang="uk-UA" sz="2000" dirty="0"/>
          </a:p>
          <a:p>
            <a:endParaRPr lang="uk-UA" sz="2000" dirty="0" smtClean="0"/>
          </a:p>
          <a:p>
            <a:endParaRPr lang="uk-UA" sz="2000" dirty="0"/>
          </a:p>
          <a:p>
            <a:endParaRPr lang="uk-UA" sz="2000" dirty="0" smtClean="0"/>
          </a:p>
          <a:p>
            <a:endParaRPr lang="uk-UA" sz="2000" dirty="0"/>
          </a:p>
          <a:p>
            <a:endParaRPr lang="uk-UA" sz="2000" dirty="0" smtClean="0"/>
          </a:p>
          <a:p>
            <a:endParaRPr lang="uk-UA" sz="2200" dirty="0" smtClean="0"/>
          </a:p>
          <a:p>
            <a:r>
              <a:rPr lang="uk-UA" sz="2200" dirty="0" smtClean="0"/>
              <a:t>Для </a:t>
            </a:r>
            <a:r>
              <a:rPr lang="uk-UA" sz="2200" dirty="0"/>
              <a:t>того, щоб почати процес аналізу </a:t>
            </a:r>
            <a:r>
              <a:rPr lang="en-US" sz="2200" dirty="0"/>
              <a:t>html, </a:t>
            </a:r>
            <a:r>
              <a:rPr lang="uk-UA" sz="2200" dirty="0"/>
              <a:t>треба створити об’єкт класу-нащадку </a:t>
            </a:r>
            <a:r>
              <a:rPr lang="uk-UA" sz="2200" dirty="0" err="1"/>
              <a:t>HTMLParser</a:t>
            </a:r>
            <a:r>
              <a:rPr lang="en-US" sz="2200" dirty="0"/>
              <a:t> (</a:t>
            </a:r>
            <a:r>
              <a:rPr lang="uk-UA" sz="2200" dirty="0"/>
              <a:t>наприклад, з ім’ям </a:t>
            </a:r>
            <a:r>
              <a:rPr lang="en-US" sz="2200" dirty="0"/>
              <a:t>p)</a:t>
            </a:r>
            <a:r>
              <a:rPr lang="uk-UA" sz="2200" dirty="0"/>
              <a:t> та викликати метод </a:t>
            </a:r>
            <a:r>
              <a:rPr lang="en-US" sz="2200" dirty="0"/>
              <a:t>feed: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2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feed</a:t>
            </a:r>
            <a:r>
              <a:rPr lang="en-US" sz="22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2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uk-UA" sz="1900" dirty="0" smtClean="0"/>
              <a:t>де </a:t>
            </a:r>
            <a:r>
              <a:rPr lang="en-US" sz="1900" dirty="0"/>
              <a:t>data – </a:t>
            </a:r>
            <a:r>
              <a:rPr lang="uk-UA" sz="1900" dirty="0"/>
              <a:t>рядок, що містить текст </a:t>
            </a:r>
            <a:r>
              <a:rPr lang="en-US" sz="1900" dirty="0"/>
              <a:t>html.</a:t>
            </a:r>
            <a:r>
              <a:rPr lang="uk-UA" sz="1900" dirty="0"/>
              <a:t> </a:t>
            </a:r>
            <a:endParaRPr lang="uk-UA" sz="1900" dirty="0" smtClean="0"/>
          </a:p>
          <a:p>
            <a:r>
              <a:rPr lang="uk-UA" sz="2300" dirty="0" smtClean="0"/>
              <a:t>Далі </a:t>
            </a:r>
            <a:r>
              <a:rPr lang="en-US" sz="2300" dirty="0"/>
              <a:t>Python </a:t>
            </a:r>
            <a:r>
              <a:rPr lang="uk-UA" sz="2300" dirty="0"/>
              <a:t>буде обробляти текст та викликати ті методи, які визначені у класі-нащадку.</a:t>
            </a:r>
            <a:endParaRPr lang="en-US" sz="2300" dirty="0"/>
          </a:p>
          <a:p>
            <a:endParaRPr lang="uk-UA" sz="2000" dirty="0"/>
          </a:p>
          <a:p>
            <a:endParaRPr lang="uk-UA" sz="2000" dirty="0" smtClean="0"/>
          </a:p>
          <a:p>
            <a:endParaRPr lang="uk-UA" sz="2000" dirty="0"/>
          </a:p>
          <a:p>
            <a:endParaRPr lang="uk-UA" sz="2000" dirty="0" smtClean="0"/>
          </a:p>
          <a:p>
            <a:endParaRPr lang="uk-UA" sz="2000" dirty="0"/>
          </a:p>
          <a:p>
            <a:endParaRPr lang="en-US" sz="2000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27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4132"/>
              </p:ext>
            </p:extLst>
          </p:nvPr>
        </p:nvGraphicFramePr>
        <p:xfrm>
          <a:off x="461764" y="1518692"/>
          <a:ext cx="8225284" cy="25237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2084">
                  <a:extLst>
                    <a:ext uri="{9D8B030D-6E8A-4147-A177-3AD203B41FA5}">
                      <a16:colId xmlns:a16="http://schemas.microsoft.com/office/drawing/2014/main" val="146833979"/>
                    </a:ext>
                  </a:extLst>
                </a:gridCol>
                <a:gridCol w="5483200">
                  <a:extLst>
                    <a:ext uri="{9D8B030D-6E8A-4147-A177-3AD203B41FA5}">
                      <a16:colId xmlns:a16="http://schemas.microsoft.com/office/drawing/2014/main" val="1660994698"/>
                    </a:ext>
                  </a:extLst>
                </a:gridCol>
              </a:tblGrid>
              <a:tr h="2421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Метод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Опис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5553241"/>
                  </a:ext>
                </a:extLst>
              </a:tr>
              <a:tr h="10182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err="1">
                          <a:effectLst/>
                        </a:rPr>
                        <a:t>handle_charref</a:t>
                      </a:r>
                      <a:r>
                        <a:rPr lang="uk-UA" sz="1800" dirty="0">
                          <a:effectLst/>
                        </a:rPr>
                        <a:t>(</a:t>
                      </a:r>
                      <a:r>
                        <a:rPr lang="uk-UA" sz="1800" dirty="0" err="1">
                          <a:effectLst/>
                        </a:rPr>
                        <a:t>name</a:t>
                      </a:r>
                      <a:r>
                        <a:rPr lang="uk-UA" sz="18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Викликається, коли </a:t>
                      </a:r>
                      <a:r>
                        <a:rPr lang="en-US" sz="1800" dirty="0">
                          <a:effectLst/>
                        </a:rPr>
                        <a:t>Python </a:t>
                      </a:r>
                      <a:r>
                        <a:rPr lang="uk-UA" sz="1800" dirty="0">
                          <a:effectLst/>
                        </a:rPr>
                        <a:t>зустрічає посилання на символ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r>
                        <a:rPr lang="uk-UA" sz="1800" dirty="0">
                          <a:effectLst/>
                        </a:rPr>
                        <a:t> Посилання на символ – це рядок виду </a:t>
                      </a:r>
                      <a:r>
                        <a:rPr lang="en-US" sz="1800" dirty="0">
                          <a:effectLst/>
                        </a:rPr>
                        <a:t>&amp;#code, </a:t>
                      </a:r>
                      <a:r>
                        <a:rPr lang="uk-UA" sz="1800" dirty="0">
                          <a:effectLst/>
                        </a:rPr>
                        <a:t>де </a:t>
                      </a:r>
                      <a:r>
                        <a:rPr lang="en-US" sz="1800" dirty="0">
                          <a:effectLst/>
                        </a:rPr>
                        <a:t>code – </a:t>
                      </a:r>
                      <a:r>
                        <a:rPr lang="uk-UA" sz="1800" dirty="0">
                          <a:effectLst/>
                        </a:rPr>
                        <a:t>код символу. Застосовується для символів, які не є </a:t>
                      </a:r>
                      <a:r>
                        <a:rPr lang="en-US" sz="1800" dirty="0">
                          <a:effectLst/>
                        </a:rPr>
                        <a:t>ASCII-</a:t>
                      </a:r>
                      <a:r>
                        <a:rPr lang="uk-UA" sz="1800" dirty="0">
                          <a:effectLst/>
                        </a:rPr>
                        <a:t>символами.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2640263"/>
                  </a:ext>
                </a:extLst>
              </a:tr>
              <a:tr h="2421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handle_comment(data)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Викликається, коли </a:t>
                      </a:r>
                      <a:r>
                        <a:rPr lang="en-US" sz="1800" dirty="0">
                          <a:effectLst/>
                        </a:rPr>
                        <a:t>Python </a:t>
                      </a:r>
                      <a:r>
                        <a:rPr lang="uk-UA" sz="1800" dirty="0">
                          <a:effectLst/>
                        </a:rPr>
                        <a:t>зустрічає коментар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6014091"/>
                  </a:ext>
                </a:extLst>
              </a:tr>
              <a:tr h="4787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err="1">
                          <a:effectLst/>
                        </a:rPr>
                        <a:t>handle_decl</a:t>
                      </a:r>
                      <a:r>
                        <a:rPr lang="uk-UA" sz="1800" dirty="0">
                          <a:effectLst/>
                        </a:rPr>
                        <a:t>(</a:t>
                      </a:r>
                      <a:r>
                        <a:rPr lang="uk-UA" sz="1800" dirty="0" err="1">
                          <a:effectLst/>
                        </a:rPr>
                        <a:t>decl</a:t>
                      </a:r>
                      <a:r>
                        <a:rPr lang="uk-UA" sz="18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Викликається, коли </a:t>
                      </a:r>
                      <a:r>
                        <a:rPr lang="en-US" sz="1800" dirty="0">
                          <a:effectLst/>
                        </a:rPr>
                        <a:t>Python </a:t>
                      </a:r>
                      <a:r>
                        <a:rPr lang="uk-UA" sz="1800" dirty="0">
                          <a:effectLst/>
                        </a:rPr>
                        <a:t>зустрічає означення, наприклад, </a:t>
                      </a:r>
                      <a:r>
                        <a:rPr lang="en-US" sz="1800" dirty="0">
                          <a:effectLst/>
                        </a:rPr>
                        <a:t>&lt;!DOCTYPE html&gt;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8828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52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3200" dirty="0"/>
              <a:t>Приклад: перегляд текстових файлів з завантаженням означень термінів з </a:t>
            </a:r>
            <a:r>
              <a:rPr lang="uk-UA" sz="3200" dirty="0" err="1"/>
              <a:t>Вікіпедії</a:t>
            </a:r>
            <a:endParaRPr lang="en-US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При перегляді текстових файлів у графічному режимі необхідно забезпечити виведення означень з </a:t>
            </a:r>
            <a:r>
              <a:rPr lang="uk-UA" dirty="0" err="1"/>
              <a:t>Вікіпедії</a:t>
            </a:r>
            <a:r>
              <a:rPr lang="uk-UA" dirty="0"/>
              <a:t> термінів, що зустрічаються у тексті.</a:t>
            </a:r>
            <a:endParaRPr lang="en-US" dirty="0"/>
          </a:p>
          <a:p>
            <a:r>
              <a:rPr lang="uk-UA" dirty="0"/>
              <a:t>Приклад з перегляду текстових файлів ми розглядали у темі «Графічний інтерфейс». </a:t>
            </a:r>
            <a:endParaRPr lang="uk-UA" dirty="0" smtClean="0"/>
          </a:p>
          <a:p>
            <a:r>
              <a:rPr lang="uk-UA" dirty="0" smtClean="0"/>
              <a:t>Скористаємось </a:t>
            </a:r>
            <a:r>
              <a:rPr lang="uk-UA" dirty="0"/>
              <a:t>описаними у цьому прикладі класами </a:t>
            </a:r>
            <a:r>
              <a:rPr lang="uk-UA" dirty="0" err="1"/>
              <a:t>TextViewer</a:t>
            </a:r>
            <a:r>
              <a:rPr lang="uk-UA" dirty="0"/>
              <a:t> (безпосередньо відображає текстовий файл у графічному вікні) та </a:t>
            </a:r>
            <a:r>
              <a:rPr lang="ru-RU" dirty="0" err="1"/>
              <a:t>FontOpts</a:t>
            </a:r>
            <a:r>
              <a:rPr lang="uk-UA" dirty="0"/>
              <a:t> (дозволяє вибрати розмір та написання шрифту).</a:t>
            </a:r>
            <a:endParaRPr lang="en-US" dirty="0"/>
          </a:p>
          <a:p>
            <a:r>
              <a:rPr lang="uk-UA" dirty="0"/>
              <a:t>Утворимо клас </a:t>
            </a:r>
            <a:r>
              <a:rPr lang="uk-UA" dirty="0" err="1"/>
              <a:t>TextViewerWiki</a:t>
            </a:r>
            <a:r>
              <a:rPr lang="uk-UA" dirty="0"/>
              <a:t> - нащадок </a:t>
            </a:r>
            <a:r>
              <a:rPr lang="uk-UA" dirty="0" err="1"/>
              <a:t>TextViewer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Також </a:t>
            </a:r>
            <a:r>
              <a:rPr lang="uk-UA" dirty="0"/>
              <a:t>опишемо класи </a:t>
            </a:r>
            <a:r>
              <a:rPr lang="uk-UA" dirty="0" err="1"/>
              <a:t>WikiDefParser</a:t>
            </a:r>
            <a:r>
              <a:rPr lang="uk-UA" dirty="0"/>
              <a:t>, </a:t>
            </a:r>
            <a:r>
              <a:rPr lang="uk-UA" dirty="0" err="1"/>
              <a:t>WikiDef</a:t>
            </a:r>
            <a:r>
              <a:rPr lang="uk-UA" dirty="0"/>
              <a:t> та </a:t>
            </a:r>
            <a:r>
              <a:rPr lang="uk-UA" dirty="0" err="1"/>
              <a:t>LangOpts</a:t>
            </a:r>
            <a:r>
              <a:rPr lang="uk-UA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95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Клас </a:t>
            </a:r>
            <a:r>
              <a:rPr lang="uk-UA" dirty="0" err="1"/>
              <a:t>WikiDefParser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Клас </a:t>
            </a:r>
            <a:r>
              <a:rPr lang="uk-UA" dirty="0" err="1"/>
              <a:t>WikiDefParser</a:t>
            </a:r>
            <a:r>
              <a:rPr lang="uk-UA" dirty="0"/>
              <a:t> виконує структурний аналіз сторінки з </a:t>
            </a:r>
            <a:r>
              <a:rPr lang="uk-UA" dirty="0" err="1"/>
              <a:t>Вікіпедії</a:t>
            </a:r>
            <a:r>
              <a:rPr lang="uk-UA" dirty="0"/>
              <a:t> з означенням відповідного терміну та формує рядок означення. </a:t>
            </a:r>
            <a:endParaRPr lang="uk-UA" dirty="0" smtClean="0"/>
          </a:p>
          <a:p>
            <a:r>
              <a:rPr lang="uk-UA" dirty="0" smtClean="0"/>
              <a:t>В </a:t>
            </a:r>
            <a:r>
              <a:rPr lang="uk-UA" dirty="0"/>
              <a:t>якості означення береться перший параграф з тіла документу, тобто, дані між тегами </a:t>
            </a:r>
            <a:r>
              <a:rPr lang="en-US" dirty="0"/>
              <a:t>&lt;p&gt; </a:t>
            </a:r>
            <a:r>
              <a:rPr lang="uk-UA" dirty="0"/>
              <a:t>та </a:t>
            </a:r>
            <a:r>
              <a:rPr lang="en-US" dirty="0"/>
              <a:t>&lt;/p&gt;. </a:t>
            </a:r>
            <a:endParaRPr lang="ru-RU" dirty="0" smtClean="0"/>
          </a:p>
          <a:p>
            <a:r>
              <a:rPr lang="uk-UA" dirty="0" err="1" smtClean="0"/>
              <a:t>WikiDefParser</a:t>
            </a:r>
            <a:r>
              <a:rPr lang="uk-UA" dirty="0" smtClean="0"/>
              <a:t> </a:t>
            </a:r>
            <a:r>
              <a:rPr lang="uk-UA" dirty="0"/>
              <a:t>є нащадком класу </a:t>
            </a:r>
            <a:r>
              <a:rPr lang="uk-UA" dirty="0" err="1"/>
              <a:t>HTMLParser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/>
              <a:t>Клас має поля:</a:t>
            </a:r>
            <a:endParaRPr lang="en-US" dirty="0"/>
          </a:p>
          <a:p>
            <a:pPr lvl="1"/>
            <a:r>
              <a:rPr lang="en-US" dirty="0" err="1"/>
              <a:t>self.pieces</a:t>
            </a:r>
            <a:r>
              <a:rPr lang="en-US" dirty="0"/>
              <a:t> - </a:t>
            </a:r>
            <a:r>
              <a:rPr lang="en-US" dirty="0" err="1"/>
              <a:t>список</a:t>
            </a:r>
            <a:r>
              <a:rPr lang="en-US" dirty="0"/>
              <a:t> </a:t>
            </a:r>
            <a:r>
              <a:rPr lang="en-US" dirty="0" err="1"/>
              <a:t>частин</a:t>
            </a:r>
            <a:r>
              <a:rPr lang="en-US" dirty="0"/>
              <a:t> </a:t>
            </a:r>
            <a:r>
              <a:rPr lang="en-US" dirty="0" err="1"/>
              <a:t>тексту</a:t>
            </a:r>
            <a:r>
              <a:rPr lang="en-US" dirty="0"/>
              <a:t> </a:t>
            </a:r>
            <a:r>
              <a:rPr lang="en-US" dirty="0" err="1"/>
              <a:t>означення</a:t>
            </a:r>
            <a:endParaRPr lang="en-US" dirty="0"/>
          </a:p>
          <a:p>
            <a:pPr lvl="1"/>
            <a:r>
              <a:rPr lang="en-US" dirty="0" err="1" smtClean="0"/>
              <a:t>self.in_p</a:t>
            </a:r>
            <a:r>
              <a:rPr lang="en-US" dirty="0" smtClean="0"/>
              <a:t> - </a:t>
            </a:r>
            <a:r>
              <a:rPr lang="en-US" dirty="0" err="1" smtClean="0"/>
              <a:t>чи</a:t>
            </a:r>
            <a:r>
              <a:rPr lang="en-US" dirty="0" smtClean="0"/>
              <a:t> </a:t>
            </a:r>
            <a:r>
              <a:rPr lang="en-US" dirty="0" err="1" smtClean="0"/>
              <a:t>знаходимось</a:t>
            </a:r>
            <a:r>
              <a:rPr lang="en-US" dirty="0" smtClean="0"/>
              <a:t> </a:t>
            </a:r>
            <a:r>
              <a:rPr lang="en-US" dirty="0" err="1" smtClean="0"/>
              <a:t>ми</a:t>
            </a:r>
            <a:r>
              <a:rPr lang="en-US" dirty="0" smtClean="0"/>
              <a:t> </a:t>
            </a:r>
            <a:r>
              <a:rPr lang="en-US" dirty="0" err="1" smtClean="0"/>
              <a:t>усередині</a:t>
            </a:r>
            <a:r>
              <a:rPr lang="en-US" dirty="0" smtClean="0"/>
              <a:t> </a:t>
            </a:r>
            <a:r>
              <a:rPr lang="en-US" dirty="0" err="1" smtClean="0"/>
              <a:t>тегу</a:t>
            </a:r>
            <a:r>
              <a:rPr lang="en-US" dirty="0" smtClean="0"/>
              <a:t> &lt;p&gt;. </a:t>
            </a:r>
            <a:r>
              <a:rPr lang="en-US" dirty="0" err="1" smtClean="0"/>
              <a:t>self.in_p</a:t>
            </a:r>
            <a:r>
              <a:rPr lang="en-US" dirty="0" smtClean="0"/>
              <a:t> </a:t>
            </a:r>
            <a:r>
              <a:rPr lang="en-US" dirty="0" err="1" smtClean="0"/>
              <a:t>дорівнює</a:t>
            </a:r>
            <a:endParaRPr lang="en-US" dirty="0" smtClean="0"/>
          </a:p>
          <a:p>
            <a:pPr lvl="2"/>
            <a:r>
              <a:rPr lang="en-US" dirty="0" smtClean="0"/>
              <a:t>False </a:t>
            </a:r>
            <a:r>
              <a:rPr lang="en-US" dirty="0" err="1" smtClean="0"/>
              <a:t>до</a:t>
            </a:r>
            <a:r>
              <a:rPr lang="en-US" dirty="0" smtClean="0"/>
              <a:t> </a:t>
            </a:r>
            <a:r>
              <a:rPr lang="en-US" dirty="0" err="1" smtClean="0"/>
              <a:t>першого</a:t>
            </a:r>
            <a:r>
              <a:rPr lang="en-US" dirty="0" smtClean="0"/>
              <a:t> </a:t>
            </a:r>
            <a:r>
              <a:rPr lang="en-US" dirty="0" err="1" smtClean="0"/>
              <a:t>тегу</a:t>
            </a:r>
            <a:r>
              <a:rPr lang="en-US" dirty="0" smtClean="0"/>
              <a:t> &lt;p&gt;,</a:t>
            </a:r>
          </a:p>
          <a:p>
            <a:pPr lvl="2"/>
            <a:r>
              <a:rPr lang="en-US" dirty="0" smtClean="0"/>
              <a:t>True </a:t>
            </a:r>
            <a:r>
              <a:rPr lang="en-US" dirty="0" err="1" smtClean="0"/>
              <a:t>всередині</a:t>
            </a:r>
            <a:r>
              <a:rPr lang="en-US" dirty="0" smtClean="0"/>
              <a:t> </a:t>
            </a:r>
            <a:r>
              <a:rPr lang="en-US" dirty="0" err="1" smtClean="0"/>
              <a:t>першого</a:t>
            </a:r>
            <a:r>
              <a:rPr lang="en-US" dirty="0" smtClean="0"/>
              <a:t> </a:t>
            </a:r>
            <a:r>
              <a:rPr lang="en-US" dirty="0" err="1" smtClean="0"/>
              <a:t>тегу</a:t>
            </a:r>
            <a:r>
              <a:rPr lang="en-US" dirty="0" smtClean="0"/>
              <a:t> &lt;p&gt;,</a:t>
            </a:r>
          </a:p>
          <a:p>
            <a:pPr lvl="2"/>
            <a:r>
              <a:rPr lang="en-US" dirty="0" smtClean="0"/>
              <a:t>None </a:t>
            </a:r>
            <a:r>
              <a:rPr lang="en-US" dirty="0" err="1" smtClean="0"/>
              <a:t>після</a:t>
            </a:r>
            <a:r>
              <a:rPr lang="en-US" dirty="0" smtClean="0"/>
              <a:t> </a:t>
            </a:r>
            <a:r>
              <a:rPr lang="en-US" dirty="0" err="1" smtClean="0"/>
              <a:t>першого</a:t>
            </a:r>
            <a:r>
              <a:rPr lang="en-US" dirty="0" smtClean="0"/>
              <a:t> </a:t>
            </a:r>
            <a:r>
              <a:rPr lang="en-US" dirty="0" err="1" smtClean="0"/>
              <a:t>тегу</a:t>
            </a:r>
            <a:r>
              <a:rPr lang="en-US" dirty="0" smtClean="0"/>
              <a:t> &lt;p&gt;</a:t>
            </a:r>
          </a:p>
          <a:p>
            <a:r>
              <a:rPr lang="uk-UA" dirty="0" smtClean="0"/>
              <a:t>Конструктор </a:t>
            </a:r>
            <a:r>
              <a:rPr lang="uk-UA" dirty="0"/>
              <a:t>__</a:t>
            </a:r>
            <a:r>
              <a:rPr lang="en-US" dirty="0" err="1"/>
              <a:t>init</a:t>
            </a:r>
            <a:r>
              <a:rPr lang="uk-UA" dirty="0"/>
              <a:t>__ викликає конструктор батьківського класу та встановлює початкові значення полів.</a:t>
            </a:r>
            <a:endParaRPr lang="en-US" dirty="0"/>
          </a:p>
          <a:p>
            <a:r>
              <a:rPr lang="uk-UA" dirty="0"/>
              <a:t>Клас </a:t>
            </a:r>
            <a:r>
              <a:rPr lang="uk-UA" dirty="0" err="1"/>
              <a:t>перевизначає</a:t>
            </a:r>
            <a:r>
              <a:rPr lang="uk-UA" dirty="0"/>
              <a:t> методи </a:t>
            </a:r>
            <a:r>
              <a:rPr lang="en-US" dirty="0" err="1"/>
              <a:t>handle_starttag</a:t>
            </a:r>
            <a:r>
              <a:rPr lang="uk-UA" dirty="0"/>
              <a:t>, </a:t>
            </a:r>
            <a:r>
              <a:rPr lang="en-US" dirty="0" err="1"/>
              <a:t>handle_endtag</a:t>
            </a:r>
            <a:r>
              <a:rPr lang="uk-UA" dirty="0"/>
              <a:t> та </a:t>
            </a:r>
            <a:r>
              <a:rPr lang="en-US" dirty="0" err="1"/>
              <a:t>handle_data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 err="1"/>
              <a:t>WikiDefParser</a:t>
            </a:r>
            <a:r>
              <a:rPr lang="uk-UA" dirty="0"/>
              <a:t> також має властивість </a:t>
            </a:r>
            <a:r>
              <a:rPr lang="uk-UA" dirty="0" err="1"/>
              <a:t>getdef</a:t>
            </a:r>
            <a:r>
              <a:rPr lang="uk-UA" dirty="0"/>
              <a:t>, що повертає текст означення.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54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Мова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Своєю популярністю веб великою мірою завдячує мові </a:t>
            </a:r>
            <a:r>
              <a:rPr lang="en-US" dirty="0"/>
              <a:t>HTML. HTML – </a:t>
            </a:r>
            <a:r>
              <a:rPr lang="uk-UA" dirty="0"/>
              <a:t>це гіпертекстова мова розмітки документів (</a:t>
            </a:r>
            <a:r>
              <a:rPr lang="en-US" dirty="0" err="1"/>
              <a:t>HyperText</a:t>
            </a:r>
            <a:r>
              <a:rPr lang="en-US" dirty="0"/>
              <a:t> Markup Language). </a:t>
            </a:r>
            <a:endParaRPr lang="ru-RU" dirty="0" smtClean="0"/>
          </a:p>
          <a:p>
            <a:r>
              <a:rPr lang="en-US" dirty="0" smtClean="0"/>
              <a:t>HTML </a:t>
            </a:r>
            <a:r>
              <a:rPr lang="uk-UA" dirty="0"/>
              <a:t>дозволяє зв’язувати багато документів у мережу (граф) шляхом застосування посилань між документами. </a:t>
            </a:r>
            <a:endParaRPr lang="uk-UA" dirty="0" smtClean="0"/>
          </a:p>
          <a:p>
            <a:r>
              <a:rPr lang="uk-UA" dirty="0" smtClean="0"/>
              <a:t>Якщо </a:t>
            </a:r>
            <a:r>
              <a:rPr lang="uk-UA" dirty="0"/>
              <a:t>спочатку </a:t>
            </a:r>
            <a:r>
              <a:rPr lang="en-US" dirty="0"/>
              <a:t>HTML</a:t>
            </a:r>
            <a:r>
              <a:rPr lang="uk-UA" dirty="0"/>
              <a:t> передбачав тільки використання тексту, то зараз він дозволяє обробляти у документах інформацію різних типів, у тому числі, аудіо, зображення відео.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7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dirty="0"/>
              <a:t>Клас </a:t>
            </a:r>
            <a:r>
              <a:rPr lang="uk-UA" dirty="0" err="1"/>
              <a:t>WikiDef</a:t>
            </a:r>
            <a:endParaRPr lang="en-US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Клас </a:t>
            </a:r>
            <a:r>
              <a:rPr lang="uk-UA" dirty="0" err="1"/>
              <a:t>WikiDef</a:t>
            </a:r>
            <a:r>
              <a:rPr lang="uk-UA" dirty="0"/>
              <a:t> призначений для читання статті </a:t>
            </a:r>
            <a:r>
              <a:rPr lang="uk-UA" dirty="0" err="1"/>
              <a:t>Вікіпедії</a:t>
            </a:r>
            <a:r>
              <a:rPr lang="uk-UA" dirty="0"/>
              <a:t> за запитом та повернення означення. </a:t>
            </a:r>
            <a:endParaRPr lang="uk-UA" dirty="0" smtClean="0"/>
          </a:p>
          <a:p>
            <a:r>
              <a:rPr lang="uk-UA" dirty="0" smtClean="0"/>
              <a:t>Він </a:t>
            </a:r>
            <a:r>
              <a:rPr lang="uk-UA" dirty="0"/>
              <a:t>використовує клас </a:t>
            </a:r>
            <a:r>
              <a:rPr lang="uk-UA" dirty="0" err="1"/>
              <a:t>WikiDefParser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/>
              <a:t>Клас має поле:</a:t>
            </a:r>
            <a:endParaRPr lang="en-US" dirty="0"/>
          </a:p>
          <a:p>
            <a:pPr lvl="1"/>
            <a:r>
              <a:rPr lang="en-US" dirty="0"/>
              <a:t>self._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uk-UA" dirty="0"/>
              <a:t>-</a:t>
            </a:r>
            <a:r>
              <a:rPr lang="en-US" dirty="0"/>
              <a:t> </a:t>
            </a:r>
            <a:r>
              <a:rPr lang="en-US" dirty="0" err="1"/>
              <a:t>означення</a:t>
            </a:r>
            <a:r>
              <a:rPr lang="en-US" dirty="0"/>
              <a:t> </a:t>
            </a:r>
            <a:r>
              <a:rPr lang="en-US" dirty="0" err="1"/>
              <a:t>терміну</a:t>
            </a:r>
            <a:endParaRPr lang="en-US" dirty="0"/>
          </a:p>
          <a:p>
            <a:r>
              <a:rPr lang="uk-UA" dirty="0"/>
              <a:t>Конструктор __</a:t>
            </a:r>
            <a:r>
              <a:rPr lang="en-US" dirty="0" err="1"/>
              <a:t>init</a:t>
            </a:r>
            <a:r>
              <a:rPr lang="uk-UA" dirty="0"/>
              <a:t>__ за заданим терміном (</a:t>
            </a:r>
            <a:r>
              <a:rPr lang="uk-UA" dirty="0" err="1"/>
              <a:t>p_str</a:t>
            </a:r>
            <a:r>
              <a:rPr lang="uk-UA" dirty="0"/>
              <a:t>) та мовою (</a:t>
            </a:r>
            <a:r>
              <a:rPr lang="uk-UA" dirty="0" err="1"/>
              <a:t>lang</a:t>
            </a:r>
            <a:r>
              <a:rPr lang="uk-UA" dirty="0"/>
              <a:t>) відкриває та аналізує статтю. </a:t>
            </a:r>
            <a:endParaRPr lang="uk-UA" dirty="0" smtClean="0"/>
          </a:p>
          <a:p>
            <a:r>
              <a:rPr lang="uk-UA" dirty="0" smtClean="0"/>
              <a:t>Мову </a:t>
            </a:r>
            <a:r>
              <a:rPr lang="uk-UA" dirty="0"/>
              <a:t>треба визначати, оскільки </a:t>
            </a:r>
            <a:r>
              <a:rPr lang="en-US" dirty="0"/>
              <a:t>URL </a:t>
            </a:r>
            <a:r>
              <a:rPr lang="uk-UA" dirty="0" err="1"/>
              <a:t>Вікіпедії</a:t>
            </a:r>
            <a:r>
              <a:rPr lang="uk-UA" dirty="0"/>
              <a:t> починається з двох літер – мови: </a:t>
            </a:r>
            <a:r>
              <a:rPr lang="en-US" dirty="0"/>
              <a:t>‘</a:t>
            </a:r>
            <a:r>
              <a:rPr lang="en-US" dirty="0" err="1"/>
              <a:t>uk</a:t>
            </a:r>
            <a:r>
              <a:rPr lang="en-US" dirty="0"/>
              <a:t>’, ‘</a:t>
            </a:r>
            <a:r>
              <a:rPr lang="en-US" dirty="0" err="1"/>
              <a:t>en</a:t>
            </a:r>
            <a:r>
              <a:rPr lang="en-US" dirty="0"/>
              <a:t>’ </a:t>
            </a:r>
            <a:r>
              <a:rPr lang="uk-UA" dirty="0"/>
              <a:t>або </a:t>
            </a:r>
            <a:r>
              <a:rPr lang="en-US" dirty="0"/>
              <a:t>‘</a:t>
            </a:r>
            <a:r>
              <a:rPr lang="en-US" dirty="0" err="1"/>
              <a:t>ru</a:t>
            </a:r>
            <a:r>
              <a:rPr lang="en-US" dirty="0"/>
              <a:t>’.</a:t>
            </a:r>
          </a:p>
          <a:p>
            <a:r>
              <a:rPr lang="uk-UA" dirty="0" err="1"/>
              <a:t>WikiDef</a:t>
            </a:r>
            <a:r>
              <a:rPr lang="uk-UA" dirty="0"/>
              <a:t> також має властивість </a:t>
            </a:r>
            <a:r>
              <a:rPr lang="uk-UA" dirty="0" err="1"/>
              <a:t>definition</a:t>
            </a:r>
            <a:r>
              <a:rPr lang="uk-UA" dirty="0"/>
              <a:t>, що повертає текст означення.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37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dirty="0"/>
              <a:t>Клас </a:t>
            </a:r>
            <a:r>
              <a:rPr lang="uk-UA" dirty="0" err="1"/>
              <a:t>LangOpts</a:t>
            </a:r>
            <a:endParaRPr lang="en-US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Клас </a:t>
            </a:r>
            <a:r>
              <a:rPr lang="uk-UA" dirty="0" err="1"/>
              <a:t>LangOpts</a:t>
            </a:r>
            <a:r>
              <a:rPr lang="uk-UA" dirty="0"/>
              <a:t> призначено для вибору мови </a:t>
            </a:r>
            <a:r>
              <a:rPr lang="uk-UA" dirty="0" err="1"/>
              <a:t>Вікіпедії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Графічний </a:t>
            </a:r>
            <a:r>
              <a:rPr lang="uk-UA" dirty="0"/>
              <a:t>інтерфейс містить </a:t>
            </a:r>
            <a:r>
              <a:rPr lang="uk-UA" dirty="0" err="1"/>
              <a:t>радіокнопки</a:t>
            </a:r>
            <a:r>
              <a:rPr lang="uk-UA" dirty="0"/>
              <a:t> та кнопки команд</a:t>
            </a:r>
            <a:r>
              <a:rPr lang="uk-UA" dirty="0" smtClean="0"/>
              <a:t>.</a:t>
            </a: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31</a:t>
            </a:fld>
            <a:endParaRPr lang="ru-RU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2267744" y="2996952"/>
            <a:ext cx="422984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3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dirty="0"/>
              <a:t>Клас </a:t>
            </a:r>
            <a:r>
              <a:rPr lang="uk-UA" dirty="0" smtClean="0"/>
              <a:t>LangOpts.2</a:t>
            </a:r>
            <a:endParaRPr lang="en-US" sz="32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32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dirty="0"/>
              <a:t>Клас має поля:</a:t>
            </a:r>
            <a:endParaRPr lang="en-US" dirty="0"/>
          </a:p>
          <a:p>
            <a:pPr lvl="1"/>
            <a:r>
              <a:rPr lang="uk-UA" dirty="0" err="1"/>
              <a:t>self.top</a:t>
            </a:r>
            <a:r>
              <a:rPr lang="uk-UA" dirty="0"/>
              <a:t> - вікно верхнього рівня у якому розміщено елементи</a:t>
            </a:r>
            <a:endParaRPr lang="en-US" dirty="0"/>
          </a:p>
          <a:p>
            <a:pPr lvl="1"/>
            <a:r>
              <a:rPr lang="uk-UA" dirty="0" err="1"/>
              <a:t>self.cancel</a:t>
            </a:r>
            <a:r>
              <a:rPr lang="uk-UA" dirty="0"/>
              <a:t> - чи було </a:t>
            </a:r>
            <a:r>
              <a:rPr lang="uk-UA" dirty="0" err="1"/>
              <a:t>натиснуто</a:t>
            </a:r>
            <a:r>
              <a:rPr lang="uk-UA" dirty="0"/>
              <a:t> кнопку "Відмінити"</a:t>
            </a:r>
            <a:endParaRPr lang="en-US" dirty="0"/>
          </a:p>
          <a:p>
            <a:pPr lvl="1"/>
            <a:r>
              <a:rPr lang="uk-UA" dirty="0" err="1"/>
              <a:t>self.langvar</a:t>
            </a:r>
            <a:r>
              <a:rPr lang="uk-UA" dirty="0"/>
              <a:t> - змінна, пов'язана з </a:t>
            </a:r>
            <a:r>
              <a:rPr lang="uk-UA" dirty="0" err="1"/>
              <a:t>радіокнопками</a:t>
            </a:r>
            <a:endParaRPr lang="en-US" dirty="0"/>
          </a:p>
          <a:p>
            <a:pPr lvl="1"/>
            <a:r>
              <a:rPr lang="uk-UA" dirty="0" err="1"/>
              <a:t>self.language</a:t>
            </a:r>
            <a:r>
              <a:rPr lang="uk-UA" dirty="0"/>
              <a:t> - мова </a:t>
            </a:r>
            <a:r>
              <a:rPr lang="uk-UA" dirty="0" err="1"/>
              <a:t>Вікіпедії</a:t>
            </a:r>
            <a:r>
              <a:rPr lang="uk-UA" dirty="0"/>
              <a:t> (спочатку - початкова мова </a:t>
            </a:r>
            <a:r>
              <a:rPr lang="uk-UA" dirty="0" err="1"/>
              <a:t>init_lang</a:t>
            </a:r>
            <a:r>
              <a:rPr lang="uk-UA" dirty="0"/>
              <a:t>)</a:t>
            </a:r>
            <a:endParaRPr lang="en-US" dirty="0"/>
          </a:p>
          <a:p>
            <a:r>
              <a:rPr lang="uk-UA" dirty="0"/>
              <a:t>Конструктор __</a:t>
            </a:r>
            <a:r>
              <a:rPr lang="en-US" dirty="0" err="1"/>
              <a:t>init</a:t>
            </a:r>
            <a:r>
              <a:rPr lang="uk-UA" dirty="0"/>
              <a:t>__ викликає внутрішній метод _</a:t>
            </a:r>
            <a:r>
              <a:rPr lang="en-US" dirty="0"/>
              <a:t>make</a:t>
            </a:r>
            <a:r>
              <a:rPr lang="uk-UA" dirty="0"/>
              <a:t>_</a:t>
            </a:r>
            <a:r>
              <a:rPr lang="en-US" dirty="0"/>
              <a:t>widgets </a:t>
            </a:r>
            <a:r>
              <a:rPr lang="uk-UA" dirty="0"/>
              <a:t>для створення елементів інтерфейсу.</a:t>
            </a:r>
            <a:endParaRPr lang="en-US" dirty="0"/>
          </a:p>
          <a:p>
            <a:r>
              <a:rPr lang="uk-UA" dirty="0"/>
              <a:t>Методи </a:t>
            </a:r>
            <a:r>
              <a:rPr lang="uk-UA" dirty="0" err="1"/>
              <a:t>ok_handler</a:t>
            </a:r>
            <a:r>
              <a:rPr lang="uk-UA" dirty="0"/>
              <a:t> та </a:t>
            </a:r>
            <a:r>
              <a:rPr lang="uk-UA" dirty="0" err="1"/>
              <a:t>cancel_handler</a:t>
            </a:r>
            <a:r>
              <a:rPr lang="uk-UA" dirty="0"/>
              <a:t> обробляють натиснення кнопок «</a:t>
            </a:r>
            <a:r>
              <a:rPr lang="en-US" dirty="0"/>
              <a:t>Ok</a:t>
            </a:r>
            <a:r>
              <a:rPr lang="uk-UA" dirty="0"/>
              <a:t>» та «Відмінити» відповідно.</a:t>
            </a:r>
            <a:endParaRPr lang="en-US" dirty="0"/>
          </a:p>
          <a:p>
            <a:r>
              <a:rPr lang="uk-UA" dirty="0"/>
              <a:t>Метод </a:t>
            </a:r>
            <a:r>
              <a:rPr lang="en-US" dirty="0"/>
              <a:t>get </a:t>
            </a:r>
            <a:r>
              <a:rPr lang="uk-UA" dirty="0"/>
              <a:t>повертає результат: вибрану мову. </a:t>
            </a:r>
            <a:endParaRPr lang="uk-UA" dirty="0" smtClean="0"/>
          </a:p>
          <a:p>
            <a:r>
              <a:rPr lang="uk-UA" dirty="0" smtClean="0"/>
              <a:t>Якщо </a:t>
            </a:r>
            <a:r>
              <a:rPr lang="uk-UA" dirty="0" err="1"/>
              <a:t>натиснуто</a:t>
            </a:r>
            <a:r>
              <a:rPr lang="uk-UA" dirty="0"/>
              <a:t> кнопку «Відмінити», то повертає </a:t>
            </a:r>
            <a:r>
              <a:rPr lang="en-US" dirty="0"/>
              <a:t>None</a:t>
            </a:r>
            <a:r>
              <a:rPr lang="ru-RU" dirty="0"/>
              <a:t>. </a:t>
            </a:r>
            <a:endParaRPr lang="ru-RU" dirty="0" smtClean="0"/>
          </a:p>
          <a:p>
            <a:r>
              <a:rPr lang="uk-UA" dirty="0" smtClean="0"/>
              <a:t>Цей </a:t>
            </a:r>
            <a:r>
              <a:rPr lang="uk-UA" dirty="0"/>
              <a:t>метод, як правило, викликається після завершення вибору.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6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dirty="0"/>
              <a:t>Клас </a:t>
            </a:r>
            <a:r>
              <a:rPr lang="uk-UA" dirty="0" err="1"/>
              <a:t>TextViewerWiki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Клас </a:t>
            </a:r>
            <a:r>
              <a:rPr lang="uk-UA" dirty="0" err="1"/>
              <a:t>TextViewerWiki</a:t>
            </a:r>
            <a:r>
              <a:rPr lang="uk-UA" dirty="0"/>
              <a:t> створює графічний інтерфейс для перегляду текстових файлів та виведення означень з </a:t>
            </a:r>
            <a:r>
              <a:rPr lang="uk-UA" dirty="0" err="1"/>
              <a:t>Вікіпедії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Цей </a:t>
            </a:r>
            <a:r>
              <a:rPr lang="uk-UA" dirty="0"/>
              <a:t>інтерфейс включає </a:t>
            </a:r>
            <a:endParaRPr lang="uk-UA" dirty="0" smtClean="0"/>
          </a:p>
          <a:p>
            <a:pPr lvl="1"/>
            <a:r>
              <a:rPr lang="uk-UA" dirty="0" smtClean="0"/>
              <a:t>меню з </a:t>
            </a:r>
          </a:p>
          <a:p>
            <a:pPr lvl="2"/>
            <a:r>
              <a:rPr lang="uk-UA" dirty="0" smtClean="0"/>
              <a:t>введенням </a:t>
            </a:r>
            <a:r>
              <a:rPr lang="uk-UA" dirty="0"/>
              <a:t>файлу (меню Файл), </a:t>
            </a:r>
            <a:endParaRPr lang="uk-UA" dirty="0" smtClean="0"/>
          </a:p>
          <a:p>
            <a:pPr lvl="2"/>
            <a:r>
              <a:rPr lang="uk-UA" dirty="0" smtClean="0"/>
              <a:t>вибором </a:t>
            </a:r>
            <a:r>
              <a:rPr lang="uk-UA" dirty="0"/>
              <a:t>розмірів та написання шрифту а також кольорів тексту та фону (меню Опції) </a:t>
            </a:r>
            <a:endParaRPr lang="uk-UA" dirty="0" smtClean="0"/>
          </a:p>
          <a:p>
            <a:pPr lvl="2"/>
            <a:r>
              <a:rPr lang="uk-UA" dirty="0" smtClean="0"/>
              <a:t>зображенням </a:t>
            </a:r>
            <a:r>
              <a:rPr lang="uk-UA" dirty="0"/>
              <a:t>означення з </a:t>
            </a:r>
            <a:r>
              <a:rPr lang="uk-UA" dirty="0" err="1"/>
              <a:t>вікіпедії</a:t>
            </a:r>
            <a:r>
              <a:rPr lang="uk-UA" dirty="0"/>
              <a:t> та вибором мови </a:t>
            </a:r>
            <a:r>
              <a:rPr lang="uk-UA" dirty="0" err="1"/>
              <a:t>Вікіпедії</a:t>
            </a:r>
            <a:r>
              <a:rPr lang="uk-UA" dirty="0"/>
              <a:t> (Вікі), </a:t>
            </a:r>
            <a:endParaRPr lang="uk-UA" dirty="0" smtClean="0"/>
          </a:p>
          <a:p>
            <a:pPr lvl="1"/>
            <a:r>
              <a:rPr lang="uk-UA" dirty="0" smtClean="0"/>
              <a:t>вікно </a:t>
            </a:r>
            <a:r>
              <a:rPr lang="uk-UA" dirty="0"/>
              <a:t>тексту, у яке виводиться текст файлу. </a:t>
            </a:r>
            <a:endParaRPr lang="uk-UA" dirty="0" smtClean="0"/>
          </a:p>
          <a:p>
            <a:r>
              <a:rPr lang="uk-UA" dirty="0" err="1" smtClean="0"/>
              <a:t>TextViewerWiki</a:t>
            </a:r>
            <a:r>
              <a:rPr lang="uk-UA" dirty="0" smtClean="0"/>
              <a:t> </a:t>
            </a:r>
            <a:r>
              <a:rPr lang="uk-UA" dirty="0"/>
              <a:t>є нащадком класу </a:t>
            </a:r>
            <a:r>
              <a:rPr lang="uk-UA" dirty="0" err="1"/>
              <a:t>TextViewer</a:t>
            </a:r>
            <a:r>
              <a:rPr lang="uk-UA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55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200" dirty="0"/>
              <a:t>Клас </a:t>
            </a:r>
            <a:r>
              <a:rPr lang="uk-UA" sz="3200" dirty="0" smtClean="0"/>
              <a:t>TextViewerWiki.2</a:t>
            </a:r>
            <a:endParaRPr lang="en-US" sz="32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34</a:t>
            </a:fld>
            <a:endParaRPr lang="ru-RU"/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404" y="1524000"/>
            <a:ext cx="7643192" cy="492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Клас </a:t>
            </a:r>
            <a:r>
              <a:rPr lang="uk-UA" dirty="0" smtClean="0"/>
              <a:t>TextViewerWiki.3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uk-UA" dirty="0"/>
              <a:t>Клас має одне власне поле (інші поля успадковуються від </a:t>
            </a:r>
            <a:r>
              <a:rPr lang="uk-UA" dirty="0" err="1"/>
              <a:t>TextViewer</a:t>
            </a:r>
            <a:r>
              <a:rPr lang="uk-UA" dirty="0"/>
              <a:t>):</a:t>
            </a:r>
            <a:endParaRPr lang="en-US" dirty="0"/>
          </a:p>
          <a:p>
            <a:pPr lvl="1"/>
            <a:r>
              <a:rPr lang="en-US" dirty="0"/>
              <a:t>self</a:t>
            </a:r>
            <a:r>
              <a:rPr lang="ru-RU" dirty="0"/>
              <a:t>.</a:t>
            </a:r>
            <a:r>
              <a:rPr lang="uk-UA" dirty="0"/>
              <a:t> </a:t>
            </a:r>
            <a:r>
              <a:rPr lang="uk-UA" dirty="0" err="1"/>
              <a:t>language</a:t>
            </a:r>
            <a:r>
              <a:rPr lang="uk-UA" dirty="0"/>
              <a:t> </a:t>
            </a:r>
            <a:r>
              <a:rPr lang="ru-RU" dirty="0"/>
              <a:t>– </a:t>
            </a:r>
            <a:r>
              <a:rPr lang="uk-UA" dirty="0"/>
              <a:t>мова </a:t>
            </a:r>
            <a:r>
              <a:rPr lang="uk-UA" dirty="0" err="1"/>
              <a:t>Вікіпедії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35</a:t>
            </a:fld>
            <a:endParaRPr lang="ru-RU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2087724" y="1596008"/>
            <a:ext cx="4968552" cy="305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600" dirty="0"/>
              <a:t>Клас </a:t>
            </a:r>
            <a:r>
              <a:rPr lang="uk-UA" sz="3600" dirty="0" smtClean="0"/>
              <a:t>TextViewerWiki.4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Конструктор __</a:t>
            </a:r>
            <a:r>
              <a:rPr lang="en-US" dirty="0" err="1"/>
              <a:t>init</a:t>
            </a:r>
            <a:r>
              <a:rPr lang="uk-UA" dirty="0"/>
              <a:t>__ викликає конструктор батьківського класу, який викликає внутрішній метод _</a:t>
            </a:r>
            <a:r>
              <a:rPr lang="en-US" dirty="0"/>
              <a:t>make</a:t>
            </a:r>
            <a:r>
              <a:rPr lang="uk-UA" dirty="0"/>
              <a:t>_</a:t>
            </a:r>
            <a:r>
              <a:rPr lang="en-US" dirty="0"/>
              <a:t>widgets </a:t>
            </a:r>
            <a:r>
              <a:rPr lang="uk-UA" dirty="0"/>
              <a:t>для створення елементів інтерфейсу.</a:t>
            </a:r>
            <a:endParaRPr lang="en-US" dirty="0"/>
          </a:p>
          <a:p>
            <a:r>
              <a:rPr lang="uk-UA" dirty="0"/>
              <a:t>Метод _</a:t>
            </a:r>
            <a:r>
              <a:rPr lang="en-US" dirty="0"/>
              <a:t>make</a:t>
            </a:r>
            <a:r>
              <a:rPr lang="uk-UA" dirty="0"/>
              <a:t>_</a:t>
            </a:r>
            <a:r>
              <a:rPr lang="en-US" dirty="0"/>
              <a:t>widgets </a:t>
            </a:r>
            <a:r>
              <a:rPr lang="uk-UA" dirty="0"/>
              <a:t>викликає однойменний метод батьківського класу а також будує меню Вікі та приєднує його до меню батьківського класу</a:t>
            </a:r>
            <a:endParaRPr lang="en-US" dirty="0"/>
          </a:p>
          <a:p>
            <a:r>
              <a:rPr lang="uk-UA" dirty="0" smtClean="0"/>
              <a:t>Метод </a:t>
            </a:r>
            <a:r>
              <a:rPr lang="en-US" dirty="0" err="1"/>
              <a:t>displaywiki</a:t>
            </a:r>
            <a:r>
              <a:rPr lang="en-US" dirty="0"/>
              <a:t> </a:t>
            </a:r>
            <a:r>
              <a:rPr lang="uk-UA" dirty="0"/>
              <a:t>отримує означення терміну (терміном вважається виділений текст), використовуючи клас </a:t>
            </a:r>
            <a:r>
              <a:rPr lang="uk-UA" dirty="0" err="1"/>
              <a:t>WikiDef</a:t>
            </a:r>
            <a:r>
              <a:rPr lang="uk-UA" dirty="0"/>
              <a:t>, а також показує це означення у вікні стандартного повідомлення. </a:t>
            </a:r>
            <a:endParaRPr lang="uk-UA" dirty="0" smtClean="0"/>
          </a:p>
          <a:p>
            <a:pPr lvl="1"/>
            <a:r>
              <a:rPr lang="uk-UA" dirty="0" smtClean="0"/>
              <a:t>Якщо </a:t>
            </a:r>
            <a:r>
              <a:rPr lang="uk-UA" dirty="0"/>
              <a:t>термін не знайдено у </a:t>
            </a:r>
            <a:r>
              <a:rPr lang="uk-UA" dirty="0" err="1"/>
              <a:t>Вікіпедії</a:t>
            </a:r>
            <a:r>
              <a:rPr lang="uk-UA" dirty="0"/>
              <a:t>, відображається відповідне попередження.</a:t>
            </a:r>
            <a:endParaRPr lang="en-US" dirty="0"/>
          </a:p>
          <a:p>
            <a:r>
              <a:rPr lang="uk-UA" dirty="0"/>
              <a:t>Метод </a:t>
            </a:r>
            <a:r>
              <a:rPr lang="uk-UA" dirty="0" err="1"/>
              <a:t>setlanguage</a:t>
            </a:r>
            <a:r>
              <a:rPr lang="uk-UA" dirty="0"/>
              <a:t> обробляє вибір пункту меню встановлення мови. </a:t>
            </a:r>
            <a:endParaRPr lang="uk-UA" dirty="0" smtClean="0"/>
          </a:p>
          <a:p>
            <a:pPr lvl="1"/>
            <a:r>
              <a:rPr lang="uk-UA" dirty="0" smtClean="0"/>
              <a:t>Для </a:t>
            </a:r>
            <a:r>
              <a:rPr lang="uk-UA" dirty="0"/>
              <a:t>цього він запускає відповідний діалог (створює об’єкт класу </a:t>
            </a:r>
            <a:r>
              <a:rPr lang="uk-UA" dirty="0" err="1"/>
              <a:t>LangOpts</a:t>
            </a:r>
            <a:r>
              <a:rPr lang="uk-UA" dirty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97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Ми </a:t>
            </a:r>
            <a:r>
              <a:rPr lang="uk-UA" dirty="0" smtClean="0"/>
              <a:t>розглянули</a:t>
            </a:r>
            <a:r>
              <a:rPr lang="ru-RU" dirty="0" smtClean="0"/>
              <a:t>:</a:t>
            </a:r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Мова </a:t>
            </a:r>
            <a:r>
              <a:rPr lang="en-US" dirty="0"/>
              <a:t>HTML</a:t>
            </a:r>
            <a:r>
              <a:rPr lang="uk-UA" dirty="0"/>
              <a:t>. Структура документу </a:t>
            </a:r>
            <a:r>
              <a:rPr lang="en-US" dirty="0"/>
              <a:t>HTML</a:t>
            </a:r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Основні теги </a:t>
            </a:r>
            <a:r>
              <a:rPr lang="en-US" dirty="0"/>
              <a:t>HTML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URL</a:t>
            </a:r>
            <a:r>
              <a:rPr lang="uk-UA" dirty="0"/>
              <a:t>. 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Веб-клієнти у </a:t>
            </a:r>
            <a:r>
              <a:rPr lang="en-US" dirty="0"/>
              <a:t>Python</a:t>
            </a:r>
            <a:r>
              <a:rPr lang="ru-RU" dirty="0"/>
              <a:t>. </a:t>
            </a:r>
            <a:r>
              <a:rPr lang="uk-UA" dirty="0"/>
              <a:t>Пакет </a:t>
            </a:r>
            <a:r>
              <a:rPr lang="en-US" dirty="0" err="1"/>
              <a:t>urllib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Протокол </a:t>
            </a:r>
            <a:r>
              <a:rPr lang="en-US" dirty="0"/>
              <a:t>HTTP</a:t>
            </a:r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Методи запиту </a:t>
            </a:r>
            <a:r>
              <a:rPr lang="en-US" dirty="0"/>
              <a:t>GET </a:t>
            </a:r>
            <a:r>
              <a:rPr lang="uk-UA" dirty="0"/>
              <a:t>та </a:t>
            </a:r>
            <a:r>
              <a:rPr lang="en-US" dirty="0"/>
              <a:t>POST</a:t>
            </a:r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Відправка даних для запиту </a:t>
            </a:r>
            <a:r>
              <a:rPr lang="en-US" dirty="0"/>
              <a:t>POST</a:t>
            </a:r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Структурний аналіз </a:t>
            </a:r>
            <a:r>
              <a:rPr lang="en-US" dirty="0"/>
              <a:t>HTML-</a:t>
            </a:r>
            <a:r>
              <a:rPr lang="uk-UA" dirty="0"/>
              <a:t>файлів</a:t>
            </a:r>
            <a:endParaRPr lang="en-US" dirty="0"/>
          </a:p>
          <a:p>
            <a:pPr marL="274320" lvl="1" indent="0">
              <a:buNone/>
            </a:pPr>
            <a:endParaRPr lang="ru-RU" dirty="0"/>
          </a:p>
          <a:p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94C8-3391-44C3-B520-64BEEE01E423}" type="datetime1">
              <a:rPr lang="ru-RU" smtClean="0"/>
              <a:t>24.10.2016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4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Де прочитати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Peter</a:t>
            </a:r>
            <a:r>
              <a:rPr lang="uk-UA" dirty="0"/>
              <a:t> </a:t>
            </a:r>
            <a:r>
              <a:rPr lang="uk-UA" dirty="0" err="1"/>
              <a:t>Norton</a:t>
            </a:r>
            <a:r>
              <a:rPr lang="uk-UA" dirty="0"/>
              <a:t>, </a:t>
            </a:r>
            <a:r>
              <a:rPr lang="uk-UA" dirty="0" err="1"/>
              <a:t>Alex</a:t>
            </a:r>
            <a:r>
              <a:rPr lang="uk-UA" dirty="0"/>
              <a:t> </a:t>
            </a:r>
            <a:r>
              <a:rPr lang="uk-UA" dirty="0" err="1"/>
              <a:t>Samuel</a:t>
            </a:r>
            <a:r>
              <a:rPr lang="uk-UA" dirty="0"/>
              <a:t>, </a:t>
            </a:r>
            <a:r>
              <a:rPr lang="uk-UA" dirty="0" err="1"/>
              <a:t>David</a:t>
            </a:r>
            <a:r>
              <a:rPr lang="uk-UA" dirty="0"/>
              <a:t> </a:t>
            </a:r>
            <a:r>
              <a:rPr lang="uk-UA" dirty="0" err="1"/>
              <a:t>Aitel</a:t>
            </a:r>
            <a:r>
              <a:rPr lang="uk-UA" dirty="0"/>
              <a:t> та інші - </a:t>
            </a:r>
            <a:r>
              <a:rPr lang="uk-UA" dirty="0" err="1"/>
              <a:t>Beginning</a:t>
            </a:r>
            <a:r>
              <a:rPr lang="uk-UA" dirty="0"/>
              <a:t> </a:t>
            </a:r>
            <a:r>
              <a:rPr lang="uk-UA" dirty="0" err="1"/>
              <a:t>Python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Wesley</a:t>
            </a:r>
            <a:r>
              <a:rPr lang="uk-UA" dirty="0"/>
              <a:t> J. </a:t>
            </a:r>
            <a:r>
              <a:rPr lang="uk-UA" dirty="0" err="1"/>
              <a:t>Chun</a:t>
            </a:r>
            <a:r>
              <a:rPr lang="uk-UA" dirty="0"/>
              <a:t> - </a:t>
            </a:r>
            <a:r>
              <a:rPr lang="uk-UA" dirty="0" err="1"/>
              <a:t>Core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 </a:t>
            </a:r>
            <a:r>
              <a:rPr lang="uk-UA" dirty="0" err="1"/>
              <a:t>Programming</a:t>
            </a:r>
            <a:r>
              <a:rPr lang="en-US" dirty="0"/>
              <a:t> - 2001</a:t>
            </a:r>
          </a:p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Magnus</a:t>
            </a:r>
            <a:r>
              <a:rPr lang="uk-UA" dirty="0"/>
              <a:t> </a:t>
            </a:r>
            <a:r>
              <a:rPr lang="uk-UA" dirty="0" err="1"/>
              <a:t>Lie</a:t>
            </a:r>
            <a:r>
              <a:rPr lang="uk-UA" dirty="0"/>
              <a:t> </a:t>
            </a:r>
            <a:r>
              <a:rPr lang="uk-UA" dirty="0" err="1"/>
              <a:t>Hetland</a:t>
            </a:r>
            <a:r>
              <a:rPr lang="en-US" dirty="0"/>
              <a:t> - </a:t>
            </a:r>
            <a:r>
              <a:rPr lang="uk-UA" dirty="0" err="1"/>
              <a:t>Beginning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 </a:t>
            </a:r>
            <a:r>
              <a:rPr lang="uk-UA" dirty="0" err="1"/>
              <a:t>from</a:t>
            </a:r>
            <a:r>
              <a:rPr lang="uk-UA" dirty="0"/>
              <a:t> </a:t>
            </a:r>
            <a:r>
              <a:rPr lang="uk-UA" dirty="0" err="1"/>
              <a:t>Novice</a:t>
            </a:r>
            <a:r>
              <a:rPr lang="uk-UA" dirty="0"/>
              <a:t> </a:t>
            </a:r>
            <a:r>
              <a:rPr lang="uk-UA" dirty="0" err="1"/>
              <a:t>to</a:t>
            </a:r>
            <a:r>
              <a:rPr lang="uk-UA" dirty="0"/>
              <a:t> Professional, 2nd </a:t>
            </a:r>
            <a:r>
              <a:rPr lang="uk-UA" dirty="0" err="1"/>
              <a:t>ed</a:t>
            </a:r>
            <a:r>
              <a:rPr lang="en-US" dirty="0"/>
              <a:t> – 2008</a:t>
            </a:r>
          </a:p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Mark</a:t>
            </a:r>
            <a:r>
              <a:rPr lang="uk-UA" dirty="0"/>
              <a:t> </a:t>
            </a:r>
            <a:r>
              <a:rPr lang="uk-UA" dirty="0" err="1"/>
              <a:t>Lutz</a:t>
            </a:r>
            <a:r>
              <a:rPr lang="uk-UA" dirty="0"/>
              <a:t> - </a:t>
            </a:r>
            <a:r>
              <a:rPr lang="uk-UA" dirty="0" err="1"/>
              <a:t>Programming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. </a:t>
            </a:r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Edition - 2011</a:t>
            </a:r>
          </a:p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Прохоренок</a:t>
            </a:r>
            <a:r>
              <a:rPr lang="uk-UA" dirty="0"/>
              <a:t> Н.А. - </a:t>
            </a:r>
            <a:r>
              <a:rPr lang="uk-UA" dirty="0" err="1"/>
              <a:t>Python</a:t>
            </a:r>
            <a:r>
              <a:rPr lang="uk-UA" dirty="0"/>
              <a:t> 3 и </a:t>
            </a:r>
            <a:r>
              <a:rPr lang="uk-UA" dirty="0" err="1"/>
              <a:t>PyQt</a:t>
            </a:r>
            <a:r>
              <a:rPr lang="uk-UA" dirty="0"/>
              <a:t>. </a:t>
            </a:r>
            <a:r>
              <a:rPr lang="uk-UA" dirty="0" err="1"/>
              <a:t>Разработка</a:t>
            </a:r>
            <a:r>
              <a:rPr lang="uk-UA" dirty="0"/>
              <a:t> приложений – 2012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Mark</a:t>
            </a:r>
            <a:r>
              <a:rPr lang="uk-UA" dirty="0"/>
              <a:t> </a:t>
            </a:r>
            <a:r>
              <a:rPr lang="uk-UA" dirty="0" err="1"/>
              <a:t>Pilgrim</a:t>
            </a:r>
            <a:r>
              <a:rPr lang="uk-UA" dirty="0"/>
              <a:t> - </a:t>
            </a:r>
            <a:r>
              <a:rPr lang="uk-UA" dirty="0" err="1"/>
              <a:t>Dive</a:t>
            </a:r>
            <a:r>
              <a:rPr lang="uk-UA" dirty="0"/>
              <a:t> </a:t>
            </a:r>
            <a:r>
              <a:rPr lang="uk-UA" dirty="0" err="1"/>
              <a:t>into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, </a:t>
            </a:r>
            <a:r>
              <a:rPr lang="uk-UA" dirty="0" err="1"/>
              <a:t>Version</a:t>
            </a:r>
            <a:r>
              <a:rPr lang="uk-UA" dirty="0"/>
              <a:t> 5.4 - 2004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Jim</a:t>
            </a:r>
            <a:r>
              <a:rPr lang="uk-UA" dirty="0"/>
              <a:t> </a:t>
            </a:r>
            <a:r>
              <a:rPr lang="uk-UA" dirty="0" err="1"/>
              <a:t>Knowlton</a:t>
            </a:r>
            <a:r>
              <a:rPr lang="uk-UA" dirty="0"/>
              <a:t> - </a:t>
            </a:r>
            <a:r>
              <a:rPr lang="uk-UA" dirty="0" err="1"/>
              <a:t>Python</a:t>
            </a:r>
            <a:r>
              <a:rPr lang="uk-UA" dirty="0"/>
              <a:t> </a:t>
            </a:r>
            <a:r>
              <a:rPr lang="uk-UA" dirty="0" err="1"/>
              <a:t>Create</a:t>
            </a:r>
            <a:r>
              <a:rPr lang="uk-UA" dirty="0"/>
              <a:t> </a:t>
            </a:r>
            <a:r>
              <a:rPr lang="uk-UA" dirty="0" err="1"/>
              <a:t>Modify</a:t>
            </a:r>
            <a:r>
              <a:rPr lang="uk-UA" dirty="0"/>
              <a:t> </a:t>
            </a:r>
            <a:r>
              <a:rPr lang="uk-UA" dirty="0" err="1"/>
              <a:t>Reuse</a:t>
            </a:r>
            <a:r>
              <a:rPr lang="uk-UA" dirty="0"/>
              <a:t> – 2008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Noah</a:t>
            </a:r>
            <a:r>
              <a:rPr lang="uk-UA" dirty="0"/>
              <a:t> </a:t>
            </a:r>
            <a:r>
              <a:rPr lang="uk-UA" dirty="0" err="1"/>
              <a:t>Gift</a:t>
            </a:r>
            <a:r>
              <a:rPr lang="uk-UA" dirty="0"/>
              <a:t>, </a:t>
            </a:r>
            <a:r>
              <a:rPr lang="uk-UA" dirty="0" err="1"/>
              <a:t>Jeremy</a:t>
            </a:r>
            <a:r>
              <a:rPr lang="uk-UA" dirty="0"/>
              <a:t> M. </a:t>
            </a:r>
            <a:r>
              <a:rPr lang="uk-UA" dirty="0" err="1"/>
              <a:t>Jones</a:t>
            </a:r>
            <a:r>
              <a:rPr lang="en-US" dirty="0"/>
              <a:t> -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 </a:t>
            </a:r>
            <a:r>
              <a:rPr lang="uk-UA" dirty="0" err="1"/>
              <a:t>for</a:t>
            </a:r>
            <a:r>
              <a:rPr lang="uk-UA" dirty="0"/>
              <a:t> </a:t>
            </a:r>
            <a:r>
              <a:rPr lang="uk-UA" dirty="0" err="1"/>
              <a:t>Unix</a:t>
            </a:r>
            <a:r>
              <a:rPr lang="uk-UA" dirty="0"/>
              <a:t> </a:t>
            </a:r>
            <a:r>
              <a:rPr lang="uk-UA" dirty="0" err="1"/>
              <a:t>and</a:t>
            </a:r>
            <a:r>
              <a:rPr lang="uk-UA" dirty="0"/>
              <a:t> </a:t>
            </a:r>
            <a:r>
              <a:rPr lang="uk-UA" dirty="0" err="1"/>
              <a:t>Linux</a:t>
            </a:r>
            <a:r>
              <a:rPr lang="uk-UA" dirty="0"/>
              <a:t> </a:t>
            </a:r>
            <a:r>
              <a:rPr lang="uk-UA" dirty="0" err="1"/>
              <a:t>System</a:t>
            </a:r>
            <a:r>
              <a:rPr lang="uk-UA" dirty="0"/>
              <a:t> </a:t>
            </a:r>
            <a:r>
              <a:rPr lang="uk-UA" dirty="0" err="1"/>
              <a:t>Administration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John </a:t>
            </a:r>
            <a:r>
              <a:rPr lang="en-US" dirty="0" err="1"/>
              <a:t>Goerzen</a:t>
            </a:r>
            <a:r>
              <a:rPr lang="en-US" dirty="0"/>
              <a:t> -</a:t>
            </a:r>
            <a:r>
              <a:rPr lang="uk-UA" dirty="0" err="1"/>
              <a:t>Foundations</a:t>
            </a:r>
            <a:r>
              <a:rPr lang="uk-UA" dirty="0"/>
              <a:t> </a:t>
            </a:r>
            <a:r>
              <a:rPr lang="uk-UA" dirty="0" err="1"/>
              <a:t>of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 </a:t>
            </a:r>
            <a:r>
              <a:rPr lang="uk-UA" dirty="0" err="1"/>
              <a:t>Network</a:t>
            </a:r>
            <a:r>
              <a:rPr lang="uk-UA" dirty="0"/>
              <a:t> </a:t>
            </a:r>
            <a:r>
              <a:rPr lang="uk-UA" dirty="0" err="1"/>
              <a:t>Programming</a:t>
            </a:r>
            <a:r>
              <a:rPr lang="en-US" dirty="0"/>
              <a:t>. - 2004</a:t>
            </a:r>
          </a:p>
          <a:p>
            <a:pPr marL="457200" lvl="0" indent="-457200">
              <a:buFont typeface="+mj-lt"/>
              <a:buAutoNum type="arabicPeriod"/>
            </a:pPr>
            <a:r>
              <a:rPr lang="uk-UA" u="sng" dirty="0">
                <a:hlinkClick r:id="rId2"/>
              </a:rPr>
              <a:t>http://htmlbook.name/index/uchebnik_html/0-4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uk-UA" u="sng" dirty="0">
                <a:hlinkClick r:id="rId3"/>
              </a:rPr>
              <a:t>https://ru.wikipedia.org/wiki/%D0%AD%D0%BB%D0%B5%D0%BC%D0%B5%D0%BD%D1%82%D1%8B_HTML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uk-UA" u="sng" dirty="0">
                <a:hlinkClick r:id="rId4"/>
              </a:rPr>
              <a:t>http://html5book.ru/html-tags/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uk-UA" u="sng" dirty="0">
                <a:hlinkClick r:id="rId5"/>
              </a:rPr>
              <a:t>https://www.ntu.edu.sg/home/ehchua/programming/webprogramming/HTTP_Basics.html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24.10.2016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Київський</a:t>
            </a:r>
            <a:r>
              <a:rPr lang="ru-RU" dirty="0" smtClean="0"/>
              <a:t> </a:t>
            </a:r>
            <a:r>
              <a:rPr lang="ru-RU" dirty="0" err="1" smtClean="0"/>
              <a:t>національний</a:t>
            </a:r>
            <a:r>
              <a:rPr lang="ru-RU" dirty="0" smtClean="0"/>
              <a:t> </a:t>
            </a:r>
            <a:r>
              <a:rPr lang="ru-RU" dirty="0" err="1" smtClean="0"/>
              <a:t>уіверситет</a:t>
            </a:r>
            <a:r>
              <a:rPr lang="ru-RU" dirty="0" smtClean="0"/>
              <a:t> </a:t>
            </a:r>
            <a:r>
              <a:rPr lang="ru-RU" dirty="0" err="1" smtClean="0"/>
              <a:t>імені</a:t>
            </a:r>
            <a:r>
              <a:rPr lang="ru-RU" dirty="0" smtClean="0"/>
              <a:t> Тараса </a:t>
            </a:r>
            <a:r>
              <a:rPr lang="ru-RU" dirty="0" err="1" smtClean="0"/>
              <a:t>Шевченка</a:t>
            </a:r>
            <a:r>
              <a:rPr lang="ru-RU" dirty="0" smtClean="0"/>
              <a:t>, кафедра </a:t>
            </a:r>
            <a:r>
              <a:rPr lang="ru-RU" dirty="0" err="1" smtClean="0"/>
              <a:t>математичної</a:t>
            </a:r>
            <a:r>
              <a:rPr lang="ru-RU" dirty="0" smtClean="0"/>
              <a:t> </a:t>
            </a:r>
            <a:r>
              <a:rPr lang="ru-RU" dirty="0" err="1" smtClean="0"/>
              <a:t>фізики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0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Структура документу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dirty="0"/>
              <a:t>Документ </a:t>
            </a:r>
            <a:r>
              <a:rPr lang="en-US" dirty="0"/>
              <a:t>HTML</a:t>
            </a:r>
            <a:r>
              <a:rPr lang="uk-UA" dirty="0"/>
              <a:t> складається з елементів. </a:t>
            </a:r>
            <a:endParaRPr lang="uk-UA" dirty="0" smtClean="0"/>
          </a:p>
          <a:p>
            <a:r>
              <a:rPr lang="uk-UA" dirty="0" smtClean="0"/>
              <a:t>Елемент </a:t>
            </a:r>
            <a:r>
              <a:rPr lang="uk-UA" dirty="0"/>
              <a:t>– це частина тексту, обмежена початковим та кінцевим тегами. </a:t>
            </a:r>
            <a:endParaRPr lang="en-US" dirty="0"/>
          </a:p>
          <a:p>
            <a:r>
              <a:rPr lang="uk-UA" dirty="0"/>
              <a:t>Тег береться з обох боків у кутові дужки: </a:t>
            </a:r>
            <a:r>
              <a:rPr lang="en-US" dirty="0"/>
              <a:t>&lt;   &gt;. </a:t>
            </a:r>
            <a:endParaRPr lang="ru-RU" dirty="0" smtClean="0"/>
          </a:p>
          <a:p>
            <a:r>
              <a:rPr lang="uk-UA" dirty="0" smtClean="0"/>
              <a:t>Кожний </a:t>
            </a:r>
            <a:r>
              <a:rPr lang="uk-UA" dirty="0"/>
              <a:t>тег має власне ім’я. </a:t>
            </a:r>
            <a:endParaRPr lang="uk-UA" dirty="0" smtClean="0"/>
          </a:p>
          <a:p>
            <a:r>
              <a:rPr lang="uk-UA" dirty="0" smtClean="0"/>
              <a:t>Кінцевий </a:t>
            </a:r>
            <a:r>
              <a:rPr lang="uk-UA" dirty="0"/>
              <a:t>тег має таке ж ім’я, як і відповідний початковий, але відрізняється від початкового тим, що починається з косої риски </a:t>
            </a:r>
            <a:r>
              <a:rPr lang="en-US" dirty="0"/>
              <a:t>‘/’.</a:t>
            </a:r>
            <a:r>
              <a:rPr lang="uk-UA" dirty="0"/>
              <a:t> </a:t>
            </a:r>
            <a:endParaRPr lang="uk-UA" dirty="0" smtClean="0"/>
          </a:p>
          <a:p>
            <a:r>
              <a:rPr lang="uk-UA" dirty="0" smtClean="0"/>
              <a:t>Деякі </a:t>
            </a:r>
            <a:r>
              <a:rPr lang="uk-UA" dirty="0"/>
              <a:t>теги є тільки початковими.</a:t>
            </a:r>
            <a:endParaRPr lang="en-US" dirty="0"/>
          </a:p>
          <a:p>
            <a:r>
              <a:rPr lang="uk-UA" dirty="0"/>
              <a:t>Кожний тег може мати атрибути, які вказують після імені тегу. </a:t>
            </a:r>
            <a:endParaRPr lang="uk-UA" dirty="0" smtClean="0"/>
          </a:p>
          <a:p>
            <a:r>
              <a:rPr lang="uk-UA" dirty="0" smtClean="0"/>
              <a:t>Атрибут </a:t>
            </a:r>
            <a:r>
              <a:rPr lang="uk-UA" dirty="0"/>
              <a:t>має фіксоване ім’я та довільне значення. </a:t>
            </a:r>
            <a:endParaRPr lang="uk-UA" dirty="0" smtClean="0"/>
          </a:p>
          <a:p>
            <a:r>
              <a:rPr lang="uk-UA" dirty="0" smtClean="0"/>
              <a:t>Між </a:t>
            </a:r>
            <a:r>
              <a:rPr lang="uk-UA" dirty="0"/>
              <a:t>ім’ям та значенням ставиться знак «дорівнює» </a:t>
            </a:r>
            <a:r>
              <a:rPr lang="en-US" dirty="0"/>
              <a:t>‘</a:t>
            </a:r>
            <a:r>
              <a:rPr lang="uk-UA" dirty="0"/>
              <a:t>=</a:t>
            </a:r>
            <a:r>
              <a:rPr lang="en-US" dirty="0"/>
              <a:t>’</a:t>
            </a:r>
            <a:r>
              <a:rPr lang="uk-UA" dirty="0"/>
              <a:t>, а саме значення береться з обох боків у лапки. </a:t>
            </a:r>
            <a:endParaRPr lang="uk-UA" dirty="0" smtClean="0"/>
          </a:p>
          <a:p>
            <a:r>
              <a:rPr lang="uk-UA" dirty="0" smtClean="0"/>
              <a:t>Атрибути </a:t>
            </a:r>
            <a:r>
              <a:rPr lang="uk-UA" dirty="0"/>
              <a:t>визначають параметри, що дозволяють задати специфічну поведінку тегу.</a:t>
            </a:r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88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Структура документу </a:t>
            </a:r>
            <a:r>
              <a:rPr lang="en-US" dirty="0" smtClean="0"/>
              <a:t>HTML</a:t>
            </a:r>
            <a:r>
              <a:rPr lang="ru-RU" dirty="0" smtClean="0"/>
              <a:t>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Документ також поділяється на заголовок документу (</a:t>
            </a:r>
            <a:r>
              <a:rPr lang="en-US" dirty="0"/>
              <a:t>head</a:t>
            </a:r>
            <a:r>
              <a:rPr lang="uk-UA" dirty="0"/>
              <a:t>) та тіло документу</a:t>
            </a:r>
            <a:r>
              <a:rPr lang="en-US" dirty="0"/>
              <a:t> (body)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/>
              <a:t>Окрім тегів та власне тексту документ може містити коментарі. Коментар позначається так</a:t>
            </a:r>
            <a:r>
              <a:rPr lang="uk-UA" dirty="0" smtClean="0"/>
              <a:t>:</a:t>
            </a:r>
            <a:r>
              <a:rPr lang="ru-RU" dirty="0"/>
              <a:t> </a:t>
            </a:r>
            <a:r>
              <a:rPr lang="en-US" dirty="0" smtClean="0"/>
              <a:t>&lt;!--     </a:t>
            </a:r>
            <a:r>
              <a:rPr lang="en-US" dirty="0"/>
              <a:t>--&gt;</a:t>
            </a:r>
          </a:p>
          <a:p>
            <a:r>
              <a:rPr lang="uk-UA" dirty="0"/>
              <a:t>Документ </a:t>
            </a:r>
            <a:r>
              <a:rPr lang="en-US" dirty="0"/>
              <a:t>HTML</a:t>
            </a:r>
            <a:r>
              <a:rPr lang="uk-UA" dirty="0"/>
              <a:t> повинен починатись описом версії </a:t>
            </a:r>
            <a:r>
              <a:rPr lang="en-US" dirty="0"/>
              <a:t>HTML</a:t>
            </a:r>
            <a:r>
              <a:rPr lang="uk-UA" dirty="0"/>
              <a:t>, що застосовується у документі. </a:t>
            </a:r>
            <a:endParaRPr lang="uk-UA" dirty="0" smtClean="0"/>
          </a:p>
          <a:p>
            <a:r>
              <a:rPr lang="uk-UA" dirty="0" smtClean="0"/>
              <a:t>Для </a:t>
            </a:r>
            <a:r>
              <a:rPr lang="en-US" dirty="0"/>
              <a:t>HTML</a:t>
            </a:r>
            <a:r>
              <a:rPr lang="uk-UA" dirty="0"/>
              <a:t> версії 4 опис може виглядати так: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 PUBLIC "-//W3C//DTD HTML 4.01//EN" "http://www.w3.org/TR/html4/strict.dtd"&gt;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smtClean="0"/>
              <a:t>Для </a:t>
            </a:r>
            <a:r>
              <a:rPr lang="en-US" dirty="0" smtClean="0"/>
              <a:t>HTML</a:t>
            </a:r>
            <a:r>
              <a:rPr lang="uk-UA" dirty="0" smtClean="0"/>
              <a:t> версії 5 опис повинен виглядати так: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62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Основні теги </a:t>
            </a:r>
            <a:r>
              <a:rPr lang="en-US" dirty="0"/>
              <a:t>HTML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000" dirty="0"/>
              <a:t>Деякі теги </a:t>
            </a:r>
            <a:r>
              <a:rPr lang="en-US" sz="2000" dirty="0"/>
              <a:t>HTML</a:t>
            </a:r>
            <a:r>
              <a:rPr lang="uk-UA" sz="2000" dirty="0"/>
              <a:t> зібрано у </a:t>
            </a:r>
            <a:r>
              <a:rPr lang="uk-UA" sz="2000" dirty="0" smtClean="0"/>
              <a:t>таблиці</a:t>
            </a: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328881"/>
              </p:ext>
            </p:extLst>
          </p:nvPr>
        </p:nvGraphicFramePr>
        <p:xfrm>
          <a:off x="611560" y="1916832"/>
          <a:ext cx="7776864" cy="45680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1810">
                  <a:extLst>
                    <a:ext uri="{9D8B030D-6E8A-4147-A177-3AD203B41FA5}">
                      <a16:colId xmlns:a16="http://schemas.microsoft.com/office/drawing/2014/main" val="3682327863"/>
                    </a:ext>
                  </a:extLst>
                </a:gridCol>
                <a:gridCol w="1009993">
                  <a:extLst>
                    <a:ext uri="{9D8B030D-6E8A-4147-A177-3AD203B41FA5}">
                      <a16:colId xmlns:a16="http://schemas.microsoft.com/office/drawing/2014/main" val="1968829135"/>
                    </a:ext>
                  </a:extLst>
                </a:gridCol>
                <a:gridCol w="5665061">
                  <a:extLst>
                    <a:ext uri="{9D8B030D-6E8A-4147-A177-3AD203B41FA5}">
                      <a16:colId xmlns:a16="http://schemas.microsoft.com/office/drawing/2014/main" val="2422835754"/>
                    </a:ext>
                  </a:extLst>
                </a:gridCol>
              </a:tblGrid>
              <a:tr h="4876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Початковий тег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Кінцевий тег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Опис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9798470"/>
                  </a:ext>
                </a:extLst>
              </a:tr>
              <a:tr h="4876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&lt;html&gt;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&lt;/html&gt;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Цей тег ставиться на початку документу після опису версії (кінцевий – у кінці документу), включає усі інші теги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7367995"/>
                  </a:ext>
                </a:extLst>
              </a:tr>
              <a:tr h="2357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&lt;head&gt;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&lt;/head&gt;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Позначає область заголовку документу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7653971"/>
                  </a:ext>
                </a:extLst>
              </a:tr>
              <a:tr h="2357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&lt;body&gt;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&lt;/body&gt;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Позначає область тіла документу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3308998"/>
                  </a:ext>
                </a:extLst>
              </a:tr>
              <a:tr h="2357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&lt;title&gt;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&lt;/title&gt;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Назва документу, міститься у елементі </a:t>
                      </a:r>
                      <a:r>
                        <a:rPr lang="en-US" sz="1600">
                          <a:effectLst/>
                        </a:rPr>
                        <a:t>&lt;head&gt;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8041629"/>
                  </a:ext>
                </a:extLst>
              </a:tr>
              <a:tr h="4876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&lt;p&gt;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&lt;/p&gt;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Абзац тексту документу. Може вказувати специфічне форматування абзацу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6557348"/>
                  </a:ext>
                </a:extLst>
              </a:tr>
              <a:tr h="2357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&lt;br&gt;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Розрив рядка документу, не має кінцевого тегу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5944497"/>
                  </a:ext>
                </a:extLst>
              </a:tr>
              <a:tr h="2357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&lt;h1&gt;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&lt;/h1&gt;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Заголовок першого рівня (найбільший)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8313764"/>
                  </a:ext>
                </a:extLst>
              </a:tr>
              <a:tr h="4876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&lt;h2&gt;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&lt;/h2&gt;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Заголовок другого рівня (менший першого). Всього є 6 рівнів заголовків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4096071"/>
                  </a:ext>
                </a:extLst>
              </a:tr>
              <a:tr h="4876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&lt;script&gt;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&lt;/script&gt;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Область, у якій розміщено програмний код однією з мов прграмування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9722567"/>
                  </a:ext>
                </a:extLst>
              </a:tr>
              <a:tr h="4876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&lt;a&gt;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&lt;/a&gt;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Гіперпосилання на інший документ або місце у даному документі. Адреса посилання задається атрибутом </a:t>
                      </a:r>
                      <a:r>
                        <a:rPr lang="en-US" sz="1600" dirty="0" err="1">
                          <a:effectLst/>
                        </a:rPr>
                        <a:t>href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7470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74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URL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Одним з базових понять, що відносяться до веб, є поняття </a:t>
            </a:r>
            <a:r>
              <a:rPr lang="en-US" dirty="0"/>
              <a:t>URL. </a:t>
            </a:r>
            <a:endParaRPr lang="ru-RU" dirty="0" smtClean="0"/>
          </a:p>
          <a:p>
            <a:r>
              <a:rPr lang="en-US" b="1" dirty="0" smtClean="0"/>
              <a:t>URL</a:t>
            </a:r>
            <a:r>
              <a:rPr lang="en-US" dirty="0" smtClean="0"/>
              <a:t> </a:t>
            </a:r>
            <a:r>
              <a:rPr lang="en-US" dirty="0"/>
              <a:t>(Uniform Resource Locator) </a:t>
            </a:r>
            <a:r>
              <a:rPr lang="uk-UA" dirty="0"/>
              <a:t>або єдиний визначник ресурсу – це рядок, що дозволяє однозначно визначити місцезнаходження ресурсу у мережі.</a:t>
            </a:r>
            <a:endParaRPr lang="en-US" dirty="0"/>
          </a:p>
          <a:p>
            <a:r>
              <a:rPr lang="en-US" dirty="0"/>
              <a:t>URL </a:t>
            </a:r>
            <a:r>
              <a:rPr lang="uk-UA" dirty="0"/>
              <a:t>має таку структуру:</a:t>
            </a:r>
            <a:endParaRPr lang="en-US" dirty="0"/>
          </a:p>
          <a:p>
            <a:pPr marL="0" indent="0">
              <a:buNone/>
            </a:pPr>
            <a:r>
              <a:rPr lang="uk-UA" sz="1700" dirty="0"/>
              <a:t>&lt;схема&gt;://&lt;логін&gt;:&lt;пароль&gt;@&lt;</a:t>
            </a:r>
            <a:r>
              <a:rPr lang="uk-UA" sz="1700" dirty="0" err="1"/>
              <a:t>хост</a:t>
            </a:r>
            <a:r>
              <a:rPr lang="uk-UA" sz="1700" dirty="0"/>
              <a:t>&gt;:&lt;порт&gt;/&lt;URL‐шлях&gt;?&lt;параметри&gt;#&lt;якір&gt;</a:t>
            </a:r>
            <a:endParaRPr lang="en-US" sz="1700" dirty="0"/>
          </a:p>
          <a:p>
            <a:r>
              <a:rPr lang="uk-UA" dirty="0"/>
              <a:t>Схема – це спосіб підключення до ресурсу. </a:t>
            </a:r>
            <a:endParaRPr lang="uk-UA" dirty="0" smtClean="0"/>
          </a:p>
          <a:p>
            <a:pPr lvl="1"/>
            <a:r>
              <a:rPr lang="uk-UA" dirty="0" smtClean="0"/>
              <a:t>Як </a:t>
            </a:r>
            <a:r>
              <a:rPr lang="uk-UA" dirty="0"/>
              <a:t>правило, це назва протоколу. Значення: </a:t>
            </a:r>
            <a:r>
              <a:rPr lang="en-US" dirty="0"/>
              <a:t>http, https, ftp </a:t>
            </a:r>
            <a:r>
              <a:rPr lang="uk-UA" dirty="0"/>
              <a:t>тощо. </a:t>
            </a:r>
            <a:endParaRPr lang="uk-UA" dirty="0" smtClean="0"/>
          </a:p>
          <a:p>
            <a:pPr lvl="1"/>
            <a:r>
              <a:rPr lang="uk-UA" dirty="0" smtClean="0"/>
              <a:t>Для </a:t>
            </a:r>
            <a:r>
              <a:rPr lang="uk-UA" dirty="0"/>
              <a:t>того, щоб підключитись до локального файлу, вказують </a:t>
            </a:r>
            <a:r>
              <a:rPr lang="en-US" dirty="0"/>
              <a:t>file.</a:t>
            </a:r>
          </a:p>
          <a:p>
            <a:r>
              <a:rPr lang="uk-UA" dirty="0"/>
              <a:t>Логін – це ідентифікатор користувача ресурсу. </a:t>
            </a:r>
            <a:endParaRPr lang="uk-UA" dirty="0" smtClean="0"/>
          </a:p>
          <a:p>
            <a:r>
              <a:rPr lang="uk-UA" dirty="0" smtClean="0"/>
              <a:t>Пароль </a:t>
            </a:r>
            <a:r>
              <a:rPr lang="uk-UA" dirty="0"/>
              <a:t>– відповідний пароль доступу. </a:t>
            </a:r>
            <a:endParaRPr lang="uk-UA" dirty="0" smtClean="0"/>
          </a:p>
          <a:p>
            <a:pPr lvl="1"/>
            <a:r>
              <a:rPr lang="uk-UA" dirty="0" smtClean="0"/>
              <a:t>Пару </a:t>
            </a:r>
            <a:r>
              <a:rPr lang="uk-UA" dirty="0"/>
              <a:t>&lt;логін&gt;:&lt;пароль&gt; разом з </a:t>
            </a:r>
            <a:r>
              <a:rPr lang="en-US" dirty="0"/>
              <a:t>@ </a:t>
            </a:r>
            <a:r>
              <a:rPr lang="uk-UA" dirty="0"/>
              <a:t>вказують для </a:t>
            </a:r>
            <a:r>
              <a:rPr lang="uk-UA" dirty="0" err="1"/>
              <a:t>аутентифікації</a:t>
            </a:r>
            <a:r>
              <a:rPr lang="uk-UA" dirty="0"/>
              <a:t> користувача ресурсу з обмеженим доступом.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93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URL</a:t>
            </a:r>
            <a:r>
              <a:rPr lang="ru-RU" dirty="0" smtClean="0"/>
              <a:t>.2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err="1"/>
              <a:t>Хост</a:t>
            </a:r>
            <a:r>
              <a:rPr lang="uk-UA" dirty="0"/>
              <a:t> – це ім’я комп’ютера у мережі або </a:t>
            </a:r>
            <a:r>
              <a:rPr lang="en-US" dirty="0"/>
              <a:t>IP-</a:t>
            </a:r>
            <a:r>
              <a:rPr lang="uk-UA" dirty="0"/>
              <a:t>адреса. Порт – порт доступу. </a:t>
            </a:r>
            <a:endParaRPr lang="uk-UA" dirty="0" smtClean="0"/>
          </a:p>
          <a:p>
            <a:pPr lvl="1"/>
            <a:r>
              <a:rPr lang="uk-UA" dirty="0" smtClean="0"/>
              <a:t>Для </a:t>
            </a:r>
            <a:r>
              <a:rPr lang="en-US" dirty="0"/>
              <a:t>http</a:t>
            </a:r>
            <a:r>
              <a:rPr lang="uk-UA" dirty="0"/>
              <a:t> стандартним є порт 80</a:t>
            </a:r>
            <a:r>
              <a:rPr lang="en-US" dirty="0"/>
              <a:t>, </a:t>
            </a:r>
            <a:r>
              <a:rPr lang="uk-UA" dirty="0"/>
              <a:t>для </a:t>
            </a:r>
            <a:r>
              <a:rPr lang="en-US" dirty="0"/>
              <a:t>ftp – </a:t>
            </a:r>
            <a:r>
              <a:rPr lang="uk-UA" dirty="0"/>
              <a:t>20 або 21. </a:t>
            </a:r>
            <a:endParaRPr lang="uk-UA" dirty="0" smtClean="0"/>
          </a:p>
          <a:p>
            <a:pPr lvl="1"/>
            <a:r>
              <a:rPr lang="uk-UA" dirty="0" smtClean="0"/>
              <a:t>Стандартні </a:t>
            </a:r>
            <a:r>
              <a:rPr lang="uk-UA" dirty="0"/>
              <a:t>порти можна не вказувати.</a:t>
            </a:r>
            <a:endParaRPr lang="en-US" dirty="0"/>
          </a:p>
          <a:p>
            <a:r>
              <a:rPr lang="uk-UA" dirty="0"/>
              <a:t>URL‐шлях – це шлях до ресурсу на визначеному комп’ютері через </a:t>
            </a:r>
            <a:r>
              <a:rPr lang="en-US" dirty="0"/>
              <a:t>‘/’.</a:t>
            </a:r>
          </a:p>
          <a:p>
            <a:r>
              <a:rPr lang="uk-UA" dirty="0"/>
              <a:t>Параметри визначають запит, який спрямовано до ресурсу. </a:t>
            </a:r>
            <a:endParaRPr lang="uk-UA" dirty="0" smtClean="0"/>
          </a:p>
          <a:p>
            <a:r>
              <a:rPr lang="uk-UA" dirty="0" smtClean="0"/>
              <a:t>Якір </a:t>
            </a:r>
            <a:r>
              <a:rPr lang="uk-UA" dirty="0"/>
              <a:t>вказує місце у документі, до якого слід перейти після його відкриття, або надає додаткові параметри</a:t>
            </a:r>
            <a:r>
              <a:rPr lang="uk-UA" dirty="0" smtClean="0"/>
              <a:t>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89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</a:t>
            </a:r>
            <a:r>
              <a:rPr lang="ru-RU" dirty="0" smtClean="0"/>
              <a:t>.3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Приклади </a:t>
            </a:r>
            <a:r>
              <a:rPr lang="en-US" dirty="0"/>
              <a:t>URL</a:t>
            </a:r>
            <a:r>
              <a:rPr lang="uk-UA" dirty="0" smtClean="0"/>
              <a:t>:</a:t>
            </a:r>
          </a:p>
          <a:p>
            <a:endParaRPr lang="ru-RU" u="sng" dirty="0" smtClean="0">
              <a:hlinkClick r:id="rId2"/>
            </a:endParaRPr>
          </a:p>
          <a:p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://eu.univ.kiev.ua/</a:t>
            </a:r>
            <a:endParaRPr lang="en-US" dirty="0"/>
          </a:p>
          <a:p>
            <a:endParaRPr lang="ru-RU" u="sng" dirty="0" smtClean="0">
              <a:hlinkClick r:id="rId3"/>
            </a:endParaRPr>
          </a:p>
          <a:p>
            <a:r>
              <a:rPr lang="en-US" u="sng" dirty="0" smtClean="0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://en.wikipedia.org/wiki/Python_(programming_language)</a:t>
            </a:r>
            <a:endParaRPr lang="en-US" dirty="0"/>
          </a:p>
          <a:p>
            <a:endParaRPr lang="ru-RU" u="sng" dirty="0" smtClean="0">
              <a:hlinkClick r:id="rId4"/>
            </a:endParaRPr>
          </a:p>
          <a:p>
            <a:r>
              <a:rPr lang="en-US" u="sng" dirty="0" smtClean="0">
                <a:hlinkClick r:id="rId4"/>
              </a:rPr>
              <a:t>https</a:t>
            </a:r>
            <a:r>
              <a:rPr lang="en-US" u="sng" dirty="0">
                <a:hlinkClick r:id="rId4"/>
              </a:rPr>
              <a:t>://www.google.com.ua/webhp?sourceid=chrome-instant&amp;ion=1&amp;espv=2&amp;ie=UTF-8#q=python</a:t>
            </a:r>
            <a:endParaRPr lang="en-US" dirty="0"/>
          </a:p>
          <a:p>
            <a:endParaRPr lang="ru-RU" u="sng" dirty="0" smtClean="0">
              <a:hlinkClick r:id="rId5"/>
            </a:endParaRPr>
          </a:p>
          <a:p>
            <a:r>
              <a:rPr lang="en-US" u="sng" dirty="0" smtClean="0">
                <a:hlinkClick r:id="rId5"/>
              </a:rPr>
              <a:t>file</a:t>
            </a:r>
            <a:r>
              <a:rPr lang="en-US" u="sng" dirty="0">
                <a:hlinkClick r:id="rId5"/>
              </a:rPr>
              <a:t>:///C:/obv/Lect_Python2/T21/stud.txt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97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6006</TotalTime>
  <Words>3648</Words>
  <Application>Microsoft Office PowerPoint</Application>
  <PresentationFormat>Экран (4:3)</PresentationFormat>
  <Paragraphs>472</Paragraphs>
  <Slides>38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4" baseType="lpstr">
      <vt:lpstr>Arial</vt:lpstr>
      <vt:lpstr>Arial Black</vt:lpstr>
      <vt:lpstr>Calibri</vt:lpstr>
      <vt:lpstr>Courier New</vt:lpstr>
      <vt:lpstr>Times New Roman</vt:lpstr>
      <vt:lpstr>Ясность</vt:lpstr>
      <vt:lpstr>Інформатика та програмування</vt:lpstr>
      <vt:lpstr>Веб</vt:lpstr>
      <vt:lpstr>Мова HTML</vt:lpstr>
      <vt:lpstr>Структура документу HTML</vt:lpstr>
      <vt:lpstr>Структура документу HTML.2</vt:lpstr>
      <vt:lpstr>Основні теги HTML</vt:lpstr>
      <vt:lpstr>URL</vt:lpstr>
      <vt:lpstr>URL.2</vt:lpstr>
      <vt:lpstr>URL.3</vt:lpstr>
      <vt:lpstr>Веб-клієнти у Python. Пакет urllib</vt:lpstr>
      <vt:lpstr>Приклад: відкриття сторінки у мережі (версія 1)</vt:lpstr>
      <vt:lpstr>Кодування символів html-файлів. Визначення кодування</vt:lpstr>
      <vt:lpstr>Кодування символів html-файлів. Визначення кодування.2</vt:lpstr>
      <vt:lpstr>Приклад: відкриття сторінки у мережі (версія 2)</vt:lpstr>
      <vt:lpstr>Завантаження файлів з мережі</vt:lpstr>
      <vt:lpstr>Приклад: завантаження файлу з мережі</vt:lpstr>
      <vt:lpstr>Протокол HTTP</vt:lpstr>
      <vt:lpstr>Протокол HTTP.2</vt:lpstr>
      <vt:lpstr>Методи запиту GET та POST</vt:lpstr>
      <vt:lpstr>Приклад запиту у мережі (версія 1)</vt:lpstr>
      <vt:lpstr>Відправка даних для запиту POST</vt:lpstr>
      <vt:lpstr>Відправка даних для запиту POST.2</vt:lpstr>
      <vt:lpstr>Відправка даних для запиту POST.3</vt:lpstr>
      <vt:lpstr>Приклад запиту у мережі (версія 2)</vt:lpstr>
      <vt:lpstr>Структурний аналіз HTML-файлів</vt:lpstr>
      <vt:lpstr>Структурний аналіз HTML-файлів.2</vt:lpstr>
      <vt:lpstr>Структурний аналіз HTML-файлів.3</vt:lpstr>
      <vt:lpstr>Приклад: перегляд текстових файлів з завантаженням означень термінів з Вікіпедії</vt:lpstr>
      <vt:lpstr>Клас WikiDefParser</vt:lpstr>
      <vt:lpstr>Клас WikiDef</vt:lpstr>
      <vt:lpstr>Клас LangOpts</vt:lpstr>
      <vt:lpstr>Клас LangOpts.2</vt:lpstr>
      <vt:lpstr>Клас TextViewerWiki</vt:lpstr>
      <vt:lpstr>Клас TextViewerWiki.2</vt:lpstr>
      <vt:lpstr>Клас TextViewerWiki.3</vt:lpstr>
      <vt:lpstr>Клас TextViewerWiki.4</vt:lpstr>
      <vt:lpstr>Резюме</vt:lpstr>
      <vt:lpstr>Де прочитати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Інформатика та програмування</dc:title>
  <dc:creator>Nataly</dc:creator>
  <cp:lastModifiedBy>aobvintsev</cp:lastModifiedBy>
  <cp:revision>359</cp:revision>
  <dcterms:created xsi:type="dcterms:W3CDTF">2015-08-16T10:20:57Z</dcterms:created>
  <dcterms:modified xsi:type="dcterms:W3CDTF">2016-10-24T19:58:07Z</dcterms:modified>
</cp:coreProperties>
</file>