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8" r:id="rId3"/>
    <p:sldId id="322" r:id="rId4"/>
    <p:sldId id="323" r:id="rId5"/>
    <p:sldId id="345" r:id="rId6"/>
    <p:sldId id="355" r:id="rId7"/>
    <p:sldId id="325" r:id="rId8"/>
    <p:sldId id="329" r:id="rId9"/>
    <p:sldId id="330" r:id="rId10"/>
    <p:sldId id="346" r:id="rId11"/>
    <p:sldId id="331" r:id="rId12"/>
    <p:sldId id="332" r:id="rId13"/>
    <p:sldId id="357" r:id="rId14"/>
    <p:sldId id="347" r:id="rId15"/>
    <p:sldId id="333" r:id="rId16"/>
    <p:sldId id="358" r:id="rId17"/>
    <p:sldId id="348" r:id="rId18"/>
    <p:sldId id="334" r:id="rId19"/>
    <p:sldId id="349" r:id="rId20"/>
    <p:sldId id="350" r:id="rId21"/>
    <p:sldId id="335" r:id="rId22"/>
    <p:sldId id="359" r:id="rId23"/>
    <p:sldId id="336" r:id="rId24"/>
    <p:sldId id="360" r:id="rId25"/>
    <p:sldId id="339" r:id="rId26"/>
    <p:sldId id="361" r:id="rId27"/>
    <p:sldId id="352" r:id="rId28"/>
    <p:sldId id="362" r:id="rId29"/>
    <p:sldId id="340" r:id="rId30"/>
    <p:sldId id="341" r:id="rId31"/>
    <p:sldId id="354" r:id="rId32"/>
    <p:sldId id="363" r:id="rId33"/>
    <p:sldId id="365" r:id="rId34"/>
    <p:sldId id="366" r:id="rId35"/>
    <p:sldId id="364" r:id="rId36"/>
    <p:sldId id="367" r:id="rId37"/>
    <p:sldId id="368" r:id="rId38"/>
    <p:sldId id="369" r:id="rId39"/>
    <p:sldId id="370" r:id="rId40"/>
    <p:sldId id="371" r:id="rId41"/>
    <p:sldId id="372" r:id="rId42"/>
    <p:sldId id="276" r:id="rId43"/>
    <p:sldId id="277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76" autoAdjust="0"/>
  </p:normalViewPr>
  <p:slideViewPr>
    <p:cSldViewPr>
      <p:cViewPr varScale="1">
        <p:scale>
          <a:sx n="91" d="100"/>
          <a:sy n="91" d="100"/>
        </p:scale>
        <p:origin x="9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18.01.2017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18.01.2017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18.01.2017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18.01.2017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18.01.2017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18.01.2017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18.01.2017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18.01.2017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cgi-bin/t27_11_fib_web_v3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medeanco.com/wsgi-tutorial/" TargetMode="External"/><Relationship Id="rId7" Type="http://schemas.openxmlformats.org/officeDocument/2006/relationships/hyperlink" Target="http://html5book.ru/html-tags/" TargetMode="External"/><Relationship Id="rId2" Type="http://schemas.openxmlformats.org/officeDocument/2006/relationships/hyperlink" Target="http://wsgi.tutorial.codepoin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D%D0%BB%D0%B5%D0%BC%D0%B5%D0%BD%D1%82%D1%8B_HTML" TargetMode="External"/><Relationship Id="rId5" Type="http://schemas.openxmlformats.org/officeDocument/2006/relationships/hyperlink" Target="http://htmlbook.name/index/uchebnik_html/0-4" TargetMode="External"/><Relationship Id="rId4" Type="http://schemas.openxmlformats.org/officeDocument/2006/relationships/hyperlink" Target="http://citforum.ru/programming/python/wsg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27 </a:t>
            </a:r>
            <a:r>
              <a:rPr lang="ru-RU" sz="3600" dirty="0" err="1"/>
              <a:t>Побудова</a:t>
            </a:r>
            <a:r>
              <a:rPr lang="ru-RU" sz="3600" dirty="0"/>
              <a:t> веб-</a:t>
            </a:r>
            <a:r>
              <a:rPr lang="ru-RU" sz="3600" dirty="0" err="1"/>
              <a:t>серверів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18.01.2017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r>
              <a:rPr lang="uk-UA" dirty="0"/>
              <a:t>-форми</a:t>
            </a:r>
            <a:r>
              <a:rPr lang="en-US" dirty="0" smtClean="0"/>
              <a:t>.</a:t>
            </a:r>
            <a:r>
              <a:rPr lang="uk-UA" dirty="0" smtClean="0"/>
              <a:t>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Приклад </a:t>
            </a:r>
            <a:r>
              <a:rPr lang="en-US" dirty="0"/>
              <a:t>HTML-</a:t>
            </a:r>
            <a:r>
              <a:rPr lang="uk-UA" dirty="0"/>
              <a:t>форми</a:t>
            </a:r>
            <a:r>
              <a:rPr lang="uk-UA" dirty="0" smtClean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"t27_23_quiz_login.py"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Логін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Пароль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"Увійти"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uk-UA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даних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 у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Для обробки даних, що надходять у запитах від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</a:t>
            </a:r>
            <a:r>
              <a:rPr lang="ru-RU" dirty="0"/>
              <a:t>,</a:t>
            </a:r>
            <a:r>
              <a:rPr lang="uk-UA" dirty="0"/>
              <a:t> у </a:t>
            </a:r>
            <a:r>
              <a:rPr lang="en-US" dirty="0"/>
              <a:t>Python</a:t>
            </a:r>
            <a:r>
              <a:rPr lang="uk-UA" dirty="0"/>
              <a:t> використовують модуль </a:t>
            </a:r>
            <a:r>
              <a:rPr lang="en-US" dirty="0" err="1"/>
              <a:t>cgi</a:t>
            </a:r>
            <a:r>
              <a:rPr lang="ru-RU" dirty="0"/>
              <a:t>. </a:t>
            </a:r>
            <a:endParaRPr lang="uk-UA" dirty="0"/>
          </a:p>
          <a:p>
            <a:r>
              <a:rPr lang="uk-UA" dirty="0"/>
              <a:t>У цьому модулі, зокрема є клас </a:t>
            </a:r>
            <a:r>
              <a:rPr lang="en-US" dirty="0" err="1"/>
              <a:t>FieldStorage</a:t>
            </a:r>
            <a:r>
              <a:rPr lang="ru-RU" dirty="0"/>
              <a:t>, </a:t>
            </a:r>
            <a:r>
              <a:rPr lang="uk-UA" dirty="0"/>
              <a:t>який надає можливість прочитати значення, що передані з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форми у елементах інтерфейсу.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створення об’єкту цього класу у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сценарії, який запускається для обробки даних форми, треба викликати конструктор: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FieldStorage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Після </a:t>
            </a:r>
            <a:r>
              <a:rPr lang="uk-UA" dirty="0"/>
              <a:t>цього до </a:t>
            </a:r>
            <a:r>
              <a:rPr lang="en-US" dirty="0"/>
              <a:t>form </a:t>
            </a:r>
            <a:r>
              <a:rPr lang="uk-UA" dirty="0"/>
              <a:t>можна звертатись як до словника, вказуючи в якості ключа значення атрибуту </a:t>
            </a:r>
            <a:r>
              <a:rPr lang="en-US" dirty="0"/>
              <a:t>name HTML</a:t>
            </a:r>
            <a:r>
              <a:rPr lang="ru-RU" dirty="0"/>
              <a:t>-</a:t>
            </a:r>
            <a:r>
              <a:rPr lang="uk-UA" dirty="0"/>
              <a:t>форми. Наприклад,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повертає </a:t>
            </a:r>
            <a:r>
              <a:rPr lang="uk-UA" dirty="0"/>
              <a:t>значення поля “</a:t>
            </a:r>
            <a:r>
              <a:rPr lang="uk-UA" dirty="0" err="1"/>
              <a:t>login</a:t>
            </a:r>
            <a:r>
              <a:rPr lang="uk-UA" dirty="0"/>
              <a:t>”.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даних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 у </a:t>
            </a:r>
            <a:r>
              <a:rPr lang="en-US" dirty="0" smtClean="0"/>
              <a:t>Python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Інший спосіб отримати значення полів форми – це виклик методів </a:t>
            </a:r>
            <a:r>
              <a:rPr lang="en-US" dirty="0" err="1"/>
              <a:t>getfirst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 err="1"/>
              <a:t>getlist</a:t>
            </a:r>
            <a:r>
              <a:rPr lang="en-US" dirty="0"/>
              <a:t> </a:t>
            </a:r>
            <a:r>
              <a:rPr lang="uk-UA" dirty="0"/>
              <a:t>класу </a:t>
            </a:r>
            <a:r>
              <a:rPr lang="en-US" dirty="0" err="1"/>
              <a:t>FieldStorage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спосіб є більш надійним, оскільки значенням поля форми може бути не тільки рядок, але й список значень (наприклад, у випадку групи кнопок вибору).  </a:t>
            </a:r>
            <a:endParaRPr lang="uk-UA" dirty="0" smtClean="0"/>
          </a:p>
          <a:p>
            <a:r>
              <a:rPr lang="uk-UA" dirty="0" smtClean="0"/>
              <a:t>Виклик </a:t>
            </a:r>
            <a:endParaRPr lang="uk-UA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повертає </a:t>
            </a:r>
            <a:r>
              <a:rPr lang="uk-UA" dirty="0"/>
              <a:t>значення поля “</a:t>
            </a:r>
            <a:r>
              <a:rPr lang="en-US" dirty="0"/>
              <a:t>login</a:t>
            </a:r>
            <a:r>
              <a:rPr lang="uk-UA" dirty="0"/>
              <a:t>”.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якщо значення є списком, то повертає перший елемент цього списку.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ж такого поля у формі немає, то повертає порожній рядок </a:t>
            </a:r>
            <a:r>
              <a:rPr lang="ru-RU" dirty="0"/>
              <a:t>“”.</a:t>
            </a:r>
            <a:endParaRPr lang="uk-UA" dirty="0"/>
          </a:p>
          <a:p>
            <a:r>
              <a:rPr lang="uk-UA" dirty="0"/>
              <a:t>Виклик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getlist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повертає </a:t>
            </a:r>
            <a:r>
              <a:rPr lang="uk-UA" dirty="0"/>
              <a:t>список значень поля "</a:t>
            </a:r>
            <a:r>
              <a:rPr lang="uk-UA" dirty="0" err="1"/>
              <a:t>user</a:t>
            </a:r>
            <a:r>
              <a:rPr lang="en-US" dirty="0"/>
              <a:t>name</a:t>
            </a:r>
            <a:r>
              <a:rPr lang="uk-UA" dirty="0"/>
              <a:t>"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Якщо </a:t>
            </a:r>
            <a:r>
              <a:rPr lang="uk-UA" dirty="0"/>
              <a:t>ж такого поля у формі немає, то повертає порожній список.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Формування відповідей сервера у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CGI</a:t>
            </a:r>
            <a:r>
              <a:rPr lang="uk-UA" dirty="0"/>
              <a:t>-сценарії формують </a:t>
            </a:r>
            <a:r>
              <a:rPr lang="en-US" dirty="0"/>
              <a:t>HTML</a:t>
            </a:r>
            <a:r>
              <a:rPr lang="uk-UA" dirty="0"/>
              <a:t>-сторінки для відправки відповіді клієнту.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сторінки можуть повністю будуватись у </a:t>
            </a:r>
            <a:r>
              <a:rPr lang="en-US" dirty="0"/>
              <a:t>Python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Інший </a:t>
            </a:r>
            <a:r>
              <a:rPr lang="uk-UA" dirty="0"/>
              <a:t>шлях – підготувати заготовки у «майже готових» </a:t>
            </a:r>
            <a:r>
              <a:rPr lang="en-US" dirty="0"/>
              <a:t>HTML</a:t>
            </a:r>
            <a:r>
              <a:rPr lang="uk-UA" dirty="0"/>
              <a:t>-файлах, прочитати їх та вставити потрібні дані у визначені місця. </a:t>
            </a:r>
            <a:endParaRPr lang="uk-UA" dirty="0" smtClean="0"/>
          </a:p>
          <a:p>
            <a:r>
              <a:rPr lang="uk-UA" dirty="0" smtClean="0"/>
              <a:t>Побудована </a:t>
            </a:r>
            <a:r>
              <a:rPr lang="uk-UA" dirty="0"/>
              <a:t>сторінка – це довгий рядок, розділений символами </a:t>
            </a:r>
            <a:r>
              <a:rPr lang="ru-RU" dirty="0"/>
              <a:t>‘\</a:t>
            </a:r>
            <a:r>
              <a:rPr lang="en-US" dirty="0"/>
              <a:t>n</a:t>
            </a:r>
            <a:r>
              <a:rPr lang="ru-RU" dirty="0"/>
              <a:t>’.</a:t>
            </a:r>
            <a:endParaRPr lang="uk-UA" dirty="0"/>
          </a:p>
          <a:p>
            <a:r>
              <a:rPr lang="uk-UA" dirty="0"/>
              <a:t>Щоб відправити сторінку на сервер</a:t>
            </a:r>
            <a:r>
              <a:rPr lang="ru-RU" dirty="0"/>
              <a:t>, </a:t>
            </a:r>
            <a:r>
              <a:rPr lang="uk-UA" dirty="0"/>
              <a:t>використовують добре відому стандартну функцію </a:t>
            </a:r>
            <a:r>
              <a:rPr lang="en-US" dirty="0"/>
              <a:t>print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сценарії </a:t>
            </a:r>
            <a:r>
              <a:rPr lang="en-US" dirty="0"/>
              <a:t>print </a:t>
            </a:r>
            <a:r>
              <a:rPr lang="uk-UA" dirty="0"/>
              <a:t>не виводить дані на екран, а відправляє їх веб-серверу, який, у свою чергу, передає сторінку клієнту.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сценарій обчислення заданого числа </a:t>
            </a:r>
            <a:r>
              <a:rPr lang="uk-UA" dirty="0" err="1"/>
              <a:t>Фібоначчі</a:t>
            </a:r>
            <a:r>
              <a:rPr lang="uk-UA" dirty="0"/>
              <a:t> (Версії 1 та 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Скласти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сценарій обчислення заданого числа </a:t>
            </a:r>
            <a:r>
              <a:rPr lang="uk-UA" dirty="0" err="1"/>
              <a:t>Фібоначчі</a:t>
            </a:r>
            <a:r>
              <a:rPr lang="uk-UA" dirty="0"/>
              <a:t>.</a:t>
            </a:r>
          </a:p>
          <a:p>
            <a:r>
              <a:rPr lang="uk-UA" dirty="0"/>
              <a:t>Програма використовує простий локальний сервер, який для обробки запитів використовує клас </a:t>
            </a:r>
            <a:r>
              <a:rPr lang="uk-UA" dirty="0" err="1"/>
              <a:t>CGIHTTPRequestHandler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Сервер </a:t>
            </a:r>
            <a:r>
              <a:rPr lang="uk-UA" dirty="0"/>
              <a:t>налаштовано на порт 8000.</a:t>
            </a:r>
          </a:p>
          <a:p>
            <a:r>
              <a:rPr lang="uk-UA" dirty="0"/>
              <a:t>У версії 1 програми у браузері треба відкрити </a:t>
            </a:r>
            <a:r>
              <a:rPr lang="en-US" dirty="0"/>
              <a:t>HTML</a:t>
            </a:r>
            <a:r>
              <a:rPr lang="uk-UA" dirty="0"/>
              <a:t>-файл fib.html.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ньому вказано форму та сценарій обробки t27_11_fib_web_v1.py, який отримує введений номер та повертає результат.</a:t>
            </a:r>
          </a:p>
          <a:p>
            <a:r>
              <a:rPr lang="uk-UA" dirty="0"/>
              <a:t>Версія 2 програми будує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сторінку не тільки для введення даних, але й для показу результату.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можна багаторазово виконувати обчислення.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запуску сценарію з використанням локального веб-сервера, який приєднується до порту 8000, треба у вікні браузера набрати http://localhost:8000/cgi-bin/t27_11_fib_web_v2.py.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Мінімальні </a:t>
            </a:r>
            <a:r>
              <a:rPr lang="en-US" dirty="0"/>
              <a:t>URL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Для вказання сценарію, що буде обробляти </a:t>
            </a:r>
            <a:r>
              <a:rPr lang="en-US" dirty="0"/>
              <a:t>HTML</a:t>
            </a:r>
            <a:r>
              <a:rPr lang="uk-UA" dirty="0"/>
              <a:t>-форму, у атрибуті </a:t>
            </a:r>
            <a:r>
              <a:rPr lang="en-US" dirty="0"/>
              <a:t>action </a:t>
            </a:r>
            <a:r>
              <a:rPr lang="uk-UA" dirty="0"/>
              <a:t>тегу &lt;</a:t>
            </a:r>
            <a:r>
              <a:rPr lang="en-US" dirty="0"/>
              <a:t>form</a:t>
            </a:r>
            <a:r>
              <a:rPr lang="uk-UA" dirty="0"/>
              <a:t>&gt; можна використовувати абсолютний шлях до відповідного файлу сценарію або відносний шлях. </a:t>
            </a:r>
            <a:endParaRPr lang="uk-UA" dirty="0" smtClean="0"/>
          </a:p>
          <a:p>
            <a:r>
              <a:rPr lang="uk-UA" dirty="0" smtClean="0"/>
              <a:t>Відносний </a:t>
            </a:r>
            <a:r>
              <a:rPr lang="uk-UA" dirty="0"/>
              <a:t>шлях інтерпретується веб-браузером як шлях, починаючи з поточного каталогу, а поточним вважається каталог, який був відкритий востаннє.</a:t>
            </a:r>
          </a:p>
          <a:p>
            <a:r>
              <a:rPr lang="uk-UA" dirty="0"/>
              <a:t>Так, замість </a:t>
            </a:r>
          </a:p>
          <a:p>
            <a:r>
              <a:rPr lang="en-US" u="sng" dirty="0">
                <a:hlinkClick r:id="rId2"/>
              </a:rPr>
              <a:t>http</a:t>
            </a:r>
            <a:r>
              <a:rPr lang="uk-UA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localhost</a:t>
            </a:r>
            <a:r>
              <a:rPr lang="uk-UA" u="sng" dirty="0">
                <a:hlinkClick r:id="rId2"/>
              </a:rPr>
              <a:t>:8000/</a:t>
            </a:r>
            <a:r>
              <a:rPr lang="en-US" u="sng" dirty="0" err="1">
                <a:hlinkClick r:id="rId2"/>
              </a:rPr>
              <a:t>cgi</a:t>
            </a:r>
            <a:r>
              <a:rPr lang="uk-UA" u="sng" dirty="0">
                <a:hlinkClick r:id="rId2"/>
              </a:rPr>
              <a:t>-</a:t>
            </a:r>
            <a:r>
              <a:rPr lang="en-US" u="sng" dirty="0">
                <a:hlinkClick r:id="rId2"/>
              </a:rPr>
              <a:t>bin</a:t>
            </a:r>
            <a:r>
              <a:rPr lang="uk-UA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t</a:t>
            </a:r>
            <a:r>
              <a:rPr lang="uk-UA" u="sng" dirty="0">
                <a:hlinkClick r:id="rId2"/>
              </a:rPr>
              <a:t>27_11_</a:t>
            </a:r>
            <a:r>
              <a:rPr lang="en-US" u="sng" dirty="0">
                <a:hlinkClick r:id="rId2"/>
              </a:rPr>
              <a:t>fib</a:t>
            </a:r>
            <a:r>
              <a:rPr lang="uk-UA" u="sng" dirty="0">
                <a:hlinkClick r:id="rId2"/>
              </a:rPr>
              <a:t>_</a:t>
            </a:r>
            <a:r>
              <a:rPr lang="en-US" u="sng" dirty="0">
                <a:hlinkClick r:id="rId2"/>
              </a:rPr>
              <a:t>web</a:t>
            </a:r>
            <a:r>
              <a:rPr lang="uk-UA" u="sng" dirty="0">
                <a:hlinkClick r:id="rId2"/>
              </a:rPr>
              <a:t>_</a:t>
            </a:r>
            <a:r>
              <a:rPr lang="en-US" u="sng" dirty="0">
                <a:hlinkClick r:id="rId2"/>
              </a:rPr>
              <a:t>v</a:t>
            </a:r>
            <a:r>
              <a:rPr lang="uk-UA" u="sng" dirty="0">
                <a:hlinkClick r:id="rId2"/>
              </a:rPr>
              <a:t>3.</a:t>
            </a:r>
            <a:r>
              <a:rPr lang="en-US" u="sng" dirty="0" err="1">
                <a:hlinkClick r:id="rId2"/>
              </a:rPr>
              <a:t>py</a:t>
            </a:r>
            <a:endParaRPr lang="uk-UA" dirty="0"/>
          </a:p>
          <a:p>
            <a:r>
              <a:rPr lang="uk-UA" dirty="0"/>
              <a:t>можна використовувати</a:t>
            </a:r>
          </a:p>
          <a:p>
            <a:r>
              <a:rPr lang="en-US" u="sng" dirty="0"/>
              <a:t>t</a:t>
            </a:r>
            <a:r>
              <a:rPr lang="ru-RU" u="sng" dirty="0"/>
              <a:t>27_11_</a:t>
            </a:r>
            <a:r>
              <a:rPr lang="en-US" u="sng" dirty="0"/>
              <a:t>fib</a:t>
            </a:r>
            <a:r>
              <a:rPr lang="ru-RU" u="sng" dirty="0"/>
              <a:t>_</a:t>
            </a:r>
            <a:r>
              <a:rPr lang="en-US" u="sng" dirty="0"/>
              <a:t>web</a:t>
            </a:r>
            <a:r>
              <a:rPr lang="ru-RU" u="sng" dirty="0"/>
              <a:t>_</a:t>
            </a:r>
            <a:r>
              <a:rPr lang="en-US" u="sng" dirty="0"/>
              <a:t>v</a:t>
            </a:r>
            <a:r>
              <a:rPr lang="ru-RU" u="sng" dirty="0"/>
              <a:t>3.</a:t>
            </a:r>
            <a:r>
              <a:rPr lang="en-US" u="sng" dirty="0" err="1"/>
              <a:t>py</a:t>
            </a:r>
            <a:endParaRPr lang="uk-UA" u="sng" dirty="0"/>
          </a:p>
          <a:p>
            <a:r>
              <a:rPr lang="uk-UA" dirty="0"/>
              <a:t>Мінімальні </a:t>
            </a:r>
            <a:r>
              <a:rPr lang="en-US" dirty="0"/>
              <a:t>URL </a:t>
            </a:r>
            <a:r>
              <a:rPr lang="uk-UA" dirty="0"/>
              <a:t>дають змогу переносити програмний код та дані на інші веб-сервери без зміни самих програм.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Табличне розташування елементів </a:t>
            </a:r>
            <a:r>
              <a:rPr lang="en-US" dirty="0"/>
              <a:t>HTML</a:t>
            </a:r>
            <a:r>
              <a:rPr lang="uk-UA" dirty="0"/>
              <a:t>-сторінки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Табличне розташування елементів у </a:t>
            </a:r>
            <a:r>
              <a:rPr lang="en-US" dirty="0"/>
              <a:t>HTML</a:t>
            </a:r>
            <a:r>
              <a:rPr lang="uk-UA" dirty="0"/>
              <a:t>-сторінках застосовують для вирівнювання цих елементів.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табличне розташування дещо нагадує менеджер розміщення </a:t>
            </a:r>
            <a:r>
              <a:rPr lang="en-US" dirty="0"/>
              <a:t>Grid </a:t>
            </a:r>
            <a:r>
              <a:rPr lang="uk-UA" dirty="0"/>
              <a:t>з </a:t>
            </a:r>
            <a:r>
              <a:rPr lang="en-US" dirty="0" err="1"/>
              <a:t>tkinter</a:t>
            </a:r>
            <a:r>
              <a:rPr lang="uk-UA" dirty="0"/>
              <a:t>, який ми розглядали у темі «Графічний інтерфейс».</a:t>
            </a:r>
          </a:p>
          <a:p>
            <a:r>
              <a:rPr lang="uk-UA" dirty="0"/>
              <a:t>Щоб створити таблицю, використовують тег </a:t>
            </a:r>
            <a:r>
              <a:rPr lang="ru-RU" dirty="0"/>
              <a:t>&lt;</a:t>
            </a:r>
            <a:r>
              <a:rPr lang="en-US" dirty="0"/>
              <a:t>table</a:t>
            </a:r>
            <a:r>
              <a:rPr lang="ru-RU" dirty="0"/>
              <a:t>&gt;.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позначення нового рядка таблиці, - тег </a:t>
            </a:r>
            <a:r>
              <a:rPr lang="ru-RU" dirty="0"/>
              <a:t>&lt;</a:t>
            </a:r>
            <a:r>
              <a:rPr lang="en-US" dirty="0" err="1"/>
              <a:t>tr</a:t>
            </a:r>
            <a:r>
              <a:rPr lang="ru-RU" dirty="0"/>
              <a:t>&gt; (</a:t>
            </a:r>
            <a:r>
              <a:rPr lang="uk-UA" dirty="0"/>
              <a:t>без кінцевого тегу), а для нової клітинки у рядку, - тег </a:t>
            </a:r>
            <a:r>
              <a:rPr lang="ru-RU" dirty="0"/>
              <a:t>&lt;</a:t>
            </a:r>
            <a:r>
              <a:rPr lang="en-US" dirty="0"/>
              <a:t>td</a:t>
            </a:r>
            <a:r>
              <a:rPr lang="ru-RU" dirty="0"/>
              <a:t>&gt;.</a:t>
            </a:r>
            <a:endParaRPr lang="uk-UA" dirty="0"/>
          </a:p>
          <a:p>
            <a:r>
              <a:rPr lang="ru-RU" dirty="0"/>
              <a:t>Атрибут </a:t>
            </a:r>
            <a:r>
              <a:rPr lang="en-US" dirty="0"/>
              <a:t>align </a:t>
            </a:r>
            <a:r>
              <a:rPr lang="uk-UA" dirty="0"/>
              <a:t>тегів </a:t>
            </a:r>
            <a:r>
              <a:rPr lang="ru-RU" dirty="0"/>
              <a:t>&lt;</a:t>
            </a:r>
            <a:r>
              <a:rPr lang="en-US" dirty="0"/>
              <a:t>table</a:t>
            </a:r>
            <a:r>
              <a:rPr lang="ru-RU" dirty="0"/>
              <a:t>&gt;</a:t>
            </a:r>
            <a:r>
              <a:rPr lang="uk-UA" dirty="0"/>
              <a:t> та </a:t>
            </a:r>
            <a:r>
              <a:rPr lang="ru-RU" dirty="0"/>
              <a:t>&lt;</a:t>
            </a:r>
            <a:r>
              <a:rPr lang="en-US" dirty="0"/>
              <a:t>td</a:t>
            </a:r>
            <a:r>
              <a:rPr lang="ru-RU" dirty="0"/>
              <a:t>&gt;</a:t>
            </a:r>
            <a:r>
              <a:rPr lang="uk-UA" dirty="0"/>
              <a:t> вказує вирівнювання відповідно всієї таблиці та тексту у клітинці. </a:t>
            </a:r>
            <a:endParaRPr lang="uk-UA" dirty="0" smtClean="0"/>
          </a:p>
          <a:p>
            <a:r>
              <a:rPr lang="uk-UA" dirty="0" smtClean="0"/>
              <a:t>Можливі </a:t>
            </a:r>
            <a:r>
              <a:rPr lang="uk-UA" dirty="0"/>
              <a:t>значення цього атрибуту: </a:t>
            </a:r>
            <a:r>
              <a:rPr lang="en-US" dirty="0"/>
              <a:t>left</a:t>
            </a:r>
            <a:r>
              <a:rPr lang="uk-UA" dirty="0"/>
              <a:t> (ліворуч), </a:t>
            </a:r>
            <a:r>
              <a:rPr lang="en-US" dirty="0"/>
              <a:t>center</a:t>
            </a:r>
            <a:r>
              <a:rPr lang="uk-UA" dirty="0"/>
              <a:t> (по центру), </a:t>
            </a:r>
            <a:r>
              <a:rPr lang="en-US" dirty="0"/>
              <a:t>right</a:t>
            </a:r>
            <a:r>
              <a:rPr lang="uk-UA" dirty="0"/>
              <a:t> (праворуч), </a:t>
            </a:r>
            <a:r>
              <a:rPr lang="en-US" dirty="0"/>
              <a:t>justify</a:t>
            </a:r>
            <a:r>
              <a:rPr lang="uk-UA" dirty="0"/>
              <a:t> (ліворуч та праворуч).</a:t>
            </a:r>
          </a:p>
          <a:p>
            <a:r>
              <a:rPr lang="uk-UA" dirty="0"/>
              <a:t>Атрибут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uk-UA" dirty="0"/>
              <a:t>тегу &lt;</a:t>
            </a:r>
            <a:r>
              <a:rPr lang="en-US" dirty="0"/>
              <a:t>td</a:t>
            </a:r>
            <a:r>
              <a:rPr lang="uk-UA" dirty="0"/>
              <a:t>&gt; вказує об’єднання декількох клітинок таблиці в одну. Наприклад, </a:t>
            </a:r>
            <a:r>
              <a:rPr lang="en-US" dirty="0" err="1"/>
              <a:t>colspan</a:t>
            </a:r>
            <a:r>
              <a:rPr lang="ru-RU" dirty="0"/>
              <a:t>=2.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175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сценарій обчислення заданого числа </a:t>
            </a:r>
            <a:r>
              <a:rPr lang="uk-UA" dirty="0" err="1"/>
              <a:t>Фібоначчі</a:t>
            </a:r>
            <a:r>
              <a:rPr lang="uk-UA" dirty="0"/>
              <a:t> (Версія 3)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Скласти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сценарій обчислення заданого числа </a:t>
            </a:r>
            <a:r>
              <a:rPr lang="uk-UA" dirty="0" err="1"/>
              <a:t>Фібоначчі</a:t>
            </a:r>
            <a:r>
              <a:rPr lang="uk-UA" dirty="0"/>
              <a:t>.</a:t>
            </a:r>
          </a:p>
          <a:p>
            <a:r>
              <a:rPr lang="uk-UA" dirty="0"/>
              <a:t>Програма використовує простий локальний сервер, який для обробки запитів використовує клас </a:t>
            </a:r>
            <a:r>
              <a:rPr lang="uk-UA" dirty="0" err="1"/>
              <a:t>CGIHTTPRequestHandler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Сервер </a:t>
            </a:r>
            <a:r>
              <a:rPr lang="uk-UA" dirty="0"/>
              <a:t>налаштовано на порт 8000.</a:t>
            </a:r>
          </a:p>
          <a:p>
            <a:r>
              <a:rPr lang="uk-UA" dirty="0"/>
              <a:t>Версія 3 програми будує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сторінку не тільки для введення даних, але й для показу результату.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у цій версії використовуються мінімальні </a:t>
            </a:r>
            <a:r>
              <a:rPr lang="en-US" dirty="0"/>
              <a:t>URL </a:t>
            </a:r>
            <a:r>
              <a:rPr lang="uk-UA" dirty="0"/>
              <a:t>та табличне розташування елементів.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</a:t>
            </a:r>
            <a:r>
              <a:rPr lang="uk-UA" dirty="0"/>
              <a:t> – протокол без збереження стану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Кажуть, що </a:t>
            </a:r>
            <a:r>
              <a:rPr lang="en-US" dirty="0"/>
              <a:t>HTTP</a:t>
            </a:r>
            <a:r>
              <a:rPr lang="uk-UA" dirty="0"/>
              <a:t> – це протокол без збереження стану (</a:t>
            </a:r>
            <a:r>
              <a:rPr lang="en-US" dirty="0"/>
              <a:t>stateless</a:t>
            </a:r>
            <a:r>
              <a:rPr lang="uk-UA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Це </a:t>
            </a:r>
            <a:r>
              <a:rPr lang="uk-UA" dirty="0"/>
              <a:t>означає, що кожен запит веб-клієнта трактується сервером як новий, у якому нічого не відомо про можливі попередні запити цього ж клієнта. </a:t>
            </a:r>
            <a:endParaRPr lang="uk-UA" dirty="0" smtClean="0"/>
          </a:p>
          <a:p>
            <a:r>
              <a:rPr lang="uk-UA" dirty="0" smtClean="0"/>
              <a:t>Така </a:t>
            </a:r>
            <a:r>
              <a:rPr lang="uk-UA" dirty="0"/>
              <a:t>побудова протоколу </a:t>
            </a:r>
            <a:r>
              <a:rPr lang="en-US" dirty="0"/>
              <a:t>HTTP</a:t>
            </a:r>
            <a:r>
              <a:rPr lang="uk-UA" dirty="0"/>
              <a:t> робить його простішим та більш надійним, але має свої «мінуси». </a:t>
            </a:r>
            <a:endParaRPr lang="uk-UA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при обробці запитів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сценаріями неможливо зберегти, наприклад, значення глобальних змінних між окремими запитами, хоча часто це є необхідним.</a:t>
            </a:r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Передача інформації між запитами у </a:t>
            </a:r>
            <a:r>
              <a:rPr lang="en-US" dirty="0"/>
              <a:t>HTTP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Для передачі інформації між запитами у </a:t>
            </a:r>
            <a:r>
              <a:rPr lang="en-US" dirty="0"/>
              <a:t>HTTP</a:t>
            </a:r>
            <a:r>
              <a:rPr lang="uk-UA" dirty="0"/>
              <a:t> використовують декілька підходів:</a:t>
            </a:r>
          </a:p>
          <a:p>
            <a:pPr lvl="1"/>
            <a:r>
              <a:rPr lang="uk-UA" dirty="0"/>
              <a:t>Передача у параметрах адресного рядка запиту</a:t>
            </a:r>
          </a:p>
          <a:p>
            <a:pPr lvl="1"/>
            <a:r>
              <a:rPr lang="uk-UA" dirty="0"/>
              <a:t>Передача у прихованих полях форм</a:t>
            </a:r>
          </a:p>
          <a:p>
            <a:pPr lvl="1"/>
            <a:r>
              <a:rPr lang="uk-UA" dirty="0"/>
              <a:t>Передача шляхом використання </a:t>
            </a:r>
            <a:r>
              <a:rPr lang="en-US" dirty="0"/>
              <a:t>“</a:t>
            </a:r>
            <a:r>
              <a:rPr lang="uk-UA" dirty="0" err="1"/>
              <a:t>куків</a:t>
            </a:r>
            <a:r>
              <a:rPr lang="en-US" dirty="0"/>
              <a:t>”</a:t>
            </a:r>
            <a:endParaRPr lang="uk-UA" dirty="0"/>
          </a:p>
          <a:p>
            <a:pPr lvl="1"/>
            <a:r>
              <a:rPr lang="uk-UA" dirty="0"/>
              <a:t>Використання серверних баз даних</a:t>
            </a:r>
          </a:p>
          <a:p>
            <a:r>
              <a:rPr lang="uk-UA" dirty="0"/>
              <a:t>Усі підходи базуються на тому, що </a:t>
            </a:r>
            <a:r>
              <a:rPr lang="en-US" dirty="0"/>
              <a:t>CGI</a:t>
            </a:r>
            <a:r>
              <a:rPr lang="uk-UA" dirty="0"/>
              <a:t>-сценарій у процесі динамічної побудови веб-сторінки включає до неї додаткову інформацію, яка потім повертається браузером у наступному запиті.</a:t>
            </a:r>
          </a:p>
          <a:p>
            <a:r>
              <a:rPr lang="uk-UA" dirty="0"/>
              <a:t>Передача у параметрах адресного рядка запиту полягає у тому, що до цього рядка включаються параметри, які мають спеціальні значення.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у сторінці може бути посилання, яке використовує тег </a:t>
            </a:r>
            <a:r>
              <a:rPr lang="ru-RU" dirty="0"/>
              <a:t>&lt;</a:t>
            </a:r>
            <a:r>
              <a:rPr lang="en-US" dirty="0"/>
              <a:t>a</a:t>
            </a:r>
            <a:r>
              <a:rPr lang="ru-RU" dirty="0"/>
              <a:t>&gt;. </a:t>
            </a:r>
            <a:r>
              <a:rPr lang="uk-UA" dirty="0"/>
              <a:t>У це посилання додають необхідні параметри.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question.html</a:t>
            </a:r>
            <a:r>
              <a:rPr lang="uk-UA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?user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user1</a:t>
            </a:r>
            <a:r>
              <a:rPr lang="uk-UA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uk-UA" dirty="0" err="1" smtClean="0"/>
              <a:t>еб</a:t>
            </a:r>
            <a:r>
              <a:rPr lang="uk-UA" dirty="0" smtClean="0"/>
              <a:t>-сервери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Веб-сервер </a:t>
            </a:r>
            <a:r>
              <a:rPr lang="uk-UA" dirty="0"/>
              <a:t>– це сервер, що забезпечує обробку запитів клієнтів у веб-мережі. </a:t>
            </a:r>
            <a:endParaRPr lang="uk-UA" dirty="0" smtClean="0"/>
          </a:p>
          <a:p>
            <a:r>
              <a:rPr lang="uk-UA" dirty="0" smtClean="0"/>
              <a:t>Веб-сервер </a:t>
            </a:r>
            <a:r>
              <a:rPr lang="uk-UA" dirty="0"/>
              <a:t>здійснює спілкування з клієнтами згідно протоколу </a:t>
            </a:r>
            <a:r>
              <a:rPr lang="en-US" dirty="0"/>
              <a:t>HTTP</a:t>
            </a:r>
            <a:r>
              <a:rPr lang="uk-UA" dirty="0"/>
              <a:t> (або </a:t>
            </a:r>
            <a:r>
              <a:rPr lang="en-US" dirty="0"/>
              <a:t>HTTPS</a:t>
            </a:r>
            <a:r>
              <a:rPr lang="uk-UA" dirty="0"/>
              <a:t>). </a:t>
            </a:r>
          </a:p>
          <a:p>
            <a:r>
              <a:rPr lang="uk-UA" dirty="0"/>
              <a:t>Функції серверу включають:</a:t>
            </a:r>
          </a:p>
          <a:p>
            <a:pPr lvl="1"/>
            <a:r>
              <a:rPr lang="uk-UA" dirty="0"/>
              <a:t>Приймання </a:t>
            </a:r>
            <a:r>
              <a:rPr lang="en-US" dirty="0"/>
              <a:t>HTTP-</a:t>
            </a:r>
            <a:r>
              <a:rPr lang="uk-UA" dirty="0"/>
              <a:t>запитів від клієнтів</a:t>
            </a:r>
          </a:p>
          <a:p>
            <a:pPr lvl="1"/>
            <a:r>
              <a:rPr lang="uk-UA" dirty="0"/>
              <a:t>Обробку запитів</a:t>
            </a:r>
          </a:p>
          <a:p>
            <a:pPr lvl="1"/>
            <a:r>
              <a:rPr lang="uk-UA" dirty="0"/>
              <a:t>Надання відповідей клієнтам у вигляді </a:t>
            </a:r>
            <a:r>
              <a:rPr lang="en-US" dirty="0"/>
              <a:t>HTML</a:t>
            </a:r>
            <a:r>
              <a:rPr lang="uk-UA" dirty="0"/>
              <a:t>-сторінок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Відправка даних для запиту </a:t>
            </a:r>
            <a:r>
              <a:rPr lang="en-US" dirty="0" smtClean="0"/>
              <a:t>POST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Передача у прихованих полях форм полягає у включенні до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 прихованих полів, що мають тип </a:t>
            </a:r>
            <a:r>
              <a:rPr lang="en-US" dirty="0"/>
              <a:t>hidden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Значення </a:t>
            </a:r>
            <a:r>
              <a:rPr lang="uk-UA" dirty="0"/>
              <a:t>цих полів і містять необхідну інформацію. Наприклад,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«</a:t>
            </a:r>
            <a:r>
              <a:rPr lang="uk-UA" dirty="0"/>
              <a:t>Куки» (</a:t>
            </a:r>
            <a:r>
              <a:rPr lang="en-US" dirty="0"/>
              <a:t>cookies</a:t>
            </a:r>
            <a:r>
              <a:rPr lang="uk-UA" dirty="0"/>
              <a:t> – </a:t>
            </a:r>
            <a:r>
              <a:rPr lang="uk-UA" dirty="0" err="1"/>
              <a:t>печеньки</a:t>
            </a:r>
            <a:r>
              <a:rPr lang="uk-UA" dirty="0"/>
              <a:t>) – це текстові дані, які браузер може записати на диск клієнтського комп’ютера. </a:t>
            </a:r>
            <a:endParaRPr lang="uk-UA" dirty="0" smtClean="0"/>
          </a:p>
          <a:p>
            <a:r>
              <a:rPr lang="uk-UA" dirty="0" smtClean="0"/>
              <a:t>Передача </a:t>
            </a:r>
            <a:r>
              <a:rPr lang="uk-UA" dirty="0"/>
              <a:t>шляхом використання «</a:t>
            </a:r>
            <a:r>
              <a:rPr lang="uk-UA" dirty="0" err="1"/>
              <a:t>куків</a:t>
            </a:r>
            <a:r>
              <a:rPr lang="uk-UA" dirty="0"/>
              <a:t>» полягає у записі цих даних протягом одного запиту та їх читанні під час підготовки іншого запиту.</a:t>
            </a:r>
          </a:p>
          <a:p>
            <a:r>
              <a:rPr lang="uk-UA" dirty="0"/>
              <a:t>Використання серверних баз даних дозволяє зберігати дані від одного запиту до іншого.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цій моделі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сценарій звертається до бази даних та отримує значення необхідних параметрів.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значення змінюються, то сценарій записує змінені значення до бази даних.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Приклад: Проходження тестів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Скласти програму, яка підтримує проходження тестів у веб-браузері.</a:t>
            </a:r>
          </a:p>
          <a:p>
            <a:r>
              <a:rPr lang="uk-UA" dirty="0"/>
              <a:t>Тести записано у файлі </a:t>
            </a:r>
            <a:r>
              <a:rPr lang="en-US" dirty="0"/>
              <a:t>MS Excel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повинна забезпечити введення імені та паролю користувача (також зберігаються у файлі </a:t>
            </a:r>
            <a:r>
              <a:rPr lang="en-US" dirty="0"/>
              <a:t>MS Excel</a:t>
            </a:r>
            <a:r>
              <a:rPr lang="uk-UA" dirty="0"/>
              <a:t>), вибір теми тесту, передачу питань, отримання та аналіз відповідей, а також показ результату тесту (кількості балів).</a:t>
            </a:r>
          </a:p>
          <a:p>
            <a:r>
              <a:rPr lang="uk-UA" dirty="0"/>
              <a:t>Тест може містити питання трьох типів:</a:t>
            </a:r>
          </a:p>
          <a:p>
            <a:pPr lvl="1"/>
            <a:r>
              <a:rPr lang="uk-UA" dirty="0"/>
              <a:t>Так або ні</a:t>
            </a:r>
          </a:p>
          <a:p>
            <a:pPr lvl="1"/>
            <a:r>
              <a:rPr lang="uk-UA" dirty="0"/>
              <a:t>З вибором одного варіанту відповіді</a:t>
            </a:r>
          </a:p>
          <a:p>
            <a:pPr lvl="1"/>
            <a:r>
              <a:rPr lang="uk-UA" dirty="0"/>
              <a:t>З вибором декількох варіантів відповіді</a:t>
            </a:r>
          </a:p>
          <a:p>
            <a:r>
              <a:rPr lang="uk-UA" dirty="0"/>
              <a:t>За кожне питання, на яке дано правильну відповідь, нараховується визначена кількість балів.</a:t>
            </a:r>
          </a:p>
          <a:p>
            <a:r>
              <a:rPr lang="uk-UA" dirty="0"/>
              <a:t>Для реалізації опишемо </a:t>
            </a:r>
            <a:r>
              <a:rPr lang="en-US" dirty="0"/>
              <a:t>CGI</a:t>
            </a:r>
            <a:r>
              <a:rPr lang="uk-UA" dirty="0"/>
              <a:t>-сценарії та класи для читання та обробки тестів.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тестів. Файл з тестами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Фрагмент файлу </a:t>
            </a:r>
            <a:r>
              <a:rPr lang="en-US" dirty="0"/>
              <a:t>MS Excel</a:t>
            </a:r>
            <a:r>
              <a:rPr lang="uk-UA" dirty="0"/>
              <a:t>, що містить тести, вказано нижче</a:t>
            </a:r>
            <a:r>
              <a:rPr lang="uk-UA" dirty="0" smtClean="0"/>
              <a:t>:</a:t>
            </a:r>
          </a:p>
          <a:p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63783"/>
              </p:ext>
            </p:extLst>
          </p:nvPr>
        </p:nvGraphicFramePr>
        <p:xfrm>
          <a:off x="457200" y="2420888"/>
          <a:ext cx="8229600" cy="293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074">
                  <a:extLst>
                    <a:ext uri="{9D8B030D-6E8A-4147-A177-3AD203B41FA5}">
                      <a16:colId xmlns:a16="http://schemas.microsoft.com/office/drawing/2014/main" val="537475659"/>
                    </a:ext>
                  </a:extLst>
                </a:gridCol>
                <a:gridCol w="2897795">
                  <a:extLst>
                    <a:ext uri="{9D8B030D-6E8A-4147-A177-3AD203B41FA5}">
                      <a16:colId xmlns:a16="http://schemas.microsoft.com/office/drawing/2014/main" val="2054387123"/>
                    </a:ext>
                  </a:extLst>
                </a:gridCol>
                <a:gridCol w="4317630">
                  <a:extLst>
                    <a:ext uri="{9D8B030D-6E8A-4147-A177-3AD203B41FA5}">
                      <a16:colId xmlns:a16="http://schemas.microsoft.com/office/drawing/2014/main" val="3858780756"/>
                    </a:ext>
                  </a:extLst>
                </a:gridCol>
                <a:gridCol w="797101">
                  <a:extLst>
                    <a:ext uri="{9D8B030D-6E8A-4147-A177-3AD203B41FA5}">
                      <a16:colId xmlns:a16="http://schemas.microsoft.com/office/drawing/2014/main" val="2315001868"/>
                    </a:ext>
                  </a:extLst>
                </a:gridCol>
              </a:tblGrid>
              <a:tr h="36311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Ітератори</a:t>
                      </a:r>
                      <a:r>
                        <a:rPr lang="uk-UA" sz="1800" dirty="0">
                          <a:effectLst/>
                        </a:rPr>
                        <a:t> та генератори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3267816"/>
                  </a:ext>
                </a:extLst>
              </a:tr>
              <a:tr h="36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Ітератором y називається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Onlyone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3401794"/>
                  </a:ext>
                </a:extLst>
              </a:tr>
              <a:tr h="717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об’єкт, який здатен повертати всі елементи послідовності x тільки у порядку їх слідування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7539967"/>
                  </a:ext>
                </a:extLst>
              </a:tr>
              <a:tr h="10764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uk-UA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об’єкт, який здатен повертати по черзі всі елементи x у деякому порядку та фіксувати момент завершення елементів 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True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7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тестів. Файл з </a:t>
            </a:r>
            <a:r>
              <a:rPr lang="uk-UA" dirty="0" smtClean="0"/>
              <a:t>тестами.2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першому рядку та у першому стовпчику вказано тему тесту. </a:t>
            </a:r>
          </a:p>
          <a:p>
            <a:r>
              <a:rPr lang="uk-UA" dirty="0"/>
              <a:t>Починаючи з другого рядка та у другому стовпчику містяться питання.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питання у третьому стовпчику вказано його тип, а у четвертому, - кількість балів.</a:t>
            </a:r>
          </a:p>
          <a:p>
            <a:r>
              <a:rPr lang="uk-UA" dirty="0"/>
              <a:t>Для кожного питання вказують також варіанти відповідей. </a:t>
            </a:r>
            <a:endParaRPr lang="uk-UA" dirty="0" smtClean="0"/>
          </a:p>
          <a:p>
            <a:r>
              <a:rPr lang="uk-UA" dirty="0" smtClean="0"/>
              <a:t>Вони </a:t>
            </a:r>
            <a:r>
              <a:rPr lang="uk-UA" dirty="0"/>
              <a:t>містяться у третьому стовпчику, починаючи з наступного рядка за рядком з питанням. </a:t>
            </a:r>
            <a:endParaRPr lang="uk-UA" dirty="0" smtClean="0"/>
          </a:p>
          <a:p>
            <a:r>
              <a:rPr lang="uk-UA" dirty="0" smtClean="0"/>
              <a:t>Біля </a:t>
            </a:r>
            <a:r>
              <a:rPr lang="uk-UA" dirty="0"/>
              <a:t>правильних відповідей у четвертому стовпчику вказують </a:t>
            </a:r>
            <a:r>
              <a:rPr lang="en-US" dirty="0"/>
              <a:t>True</a:t>
            </a:r>
            <a:r>
              <a:rPr lang="ru-RU" dirty="0"/>
              <a:t>.</a:t>
            </a:r>
            <a:endParaRPr lang="uk-UA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</a:t>
            </a:r>
            <a:r>
              <a:rPr lang="ru-RU" dirty="0"/>
              <a:t>. </a:t>
            </a:r>
            <a:r>
              <a:rPr lang="uk-UA" dirty="0"/>
              <a:t>Класи обробки тестів. Клас </a:t>
            </a:r>
            <a:r>
              <a:rPr lang="uk-UA" dirty="0" err="1"/>
              <a:t>QuizSuite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обробки тестів опишемо класи для набору тестів, одного тесту, одного питання.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відповідей та результатів використаємо іменовані кортежі </a:t>
            </a:r>
            <a:r>
              <a:rPr lang="uk-UA" dirty="0" err="1"/>
              <a:t>Answer</a:t>
            </a:r>
            <a:r>
              <a:rPr lang="uk-UA" dirty="0"/>
              <a:t> та </a:t>
            </a:r>
            <a:r>
              <a:rPr lang="uk-UA" dirty="0" err="1"/>
              <a:t>Result</a:t>
            </a:r>
            <a:r>
              <a:rPr lang="uk-UA" dirty="0"/>
              <a:t>.</a:t>
            </a:r>
          </a:p>
          <a:p>
            <a:r>
              <a:rPr lang="uk-UA" dirty="0"/>
              <a:t>Клас </a:t>
            </a:r>
            <a:r>
              <a:rPr lang="uk-UA" dirty="0" err="1"/>
              <a:t>QuizSuite</a:t>
            </a:r>
            <a:r>
              <a:rPr lang="uk-UA" dirty="0"/>
              <a:t> виконує дії над набором тестів. Клас містить поля:</a:t>
            </a:r>
          </a:p>
          <a:p>
            <a:pPr lvl="1"/>
            <a:r>
              <a:rPr lang="uk-UA" dirty="0"/>
              <a:t>self.IO - об'єкт класу введення тестів та виведення результатів</a:t>
            </a:r>
          </a:p>
          <a:p>
            <a:pPr lvl="1"/>
            <a:r>
              <a:rPr lang="uk-UA" dirty="0" err="1"/>
              <a:t>self.quizzes</a:t>
            </a:r>
            <a:r>
              <a:rPr lang="uk-UA" dirty="0"/>
              <a:t> - список тестів (об'єктів класу </a:t>
            </a:r>
            <a:r>
              <a:rPr lang="uk-UA" dirty="0" err="1"/>
              <a:t>Quiz</a:t>
            </a:r>
            <a:r>
              <a:rPr lang="uk-UA" dirty="0"/>
              <a:t>)</a:t>
            </a:r>
          </a:p>
          <a:p>
            <a:pPr lvl="1"/>
            <a:r>
              <a:rPr lang="uk-UA" dirty="0" err="1"/>
              <a:t>self.results</a:t>
            </a:r>
            <a:r>
              <a:rPr lang="uk-UA" dirty="0"/>
              <a:t> - список результатів (кортежів </a:t>
            </a:r>
            <a:r>
              <a:rPr lang="uk-UA" dirty="0" err="1"/>
              <a:t>Result</a:t>
            </a:r>
            <a:r>
              <a:rPr lang="uk-UA" dirty="0"/>
              <a:t>)</a:t>
            </a:r>
          </a:p>
          <a:p>
            <a:r>
              <a:rPr lang="uk-UA" dirty="0"/>
              <a:t>Клас </a:t>
            </a:r>
            <a:r>
              <a:rPr lang="uk-UA" dirty="0" err="1"/>
              <a:t>QuizSuite</a:t>
            </a:r>
            <a:r>
              <a:rPr lang="uk-UA" dirty="0"/>
              <a:t> також включає методи: 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 - конструктор </a:t>
            </a:r>
          </a:p>
          <a:p>
            <a:pPr lvl="1"/>
            <a:r>
              <a:rPr lang="ru-RU" dirty="0"/>
              <a:t>__</a:t>
            </a:r>
            <a:r>
              <a:rPr lang="en-US" dirty="0" err="1"/>
              <a:t>str</a:t>
            </a:r>
            <a:r>
              <a:rPr lang="ru-RU" dirty="0"/>
              <a:t>__ </a:t>
            </a:r>
            <a:r>
              <a:rPr lang="uk-UA" dirty="0"/>
              <a:t>- представлення об’єкту класу у вигляді рядка</a:t>
            </a:r>
          </a:p>
          <a:p>
            <a:pPr lvl="1"/>
            <a:r>
              <a:rPr lang="en-US" dirty="0" err="1"/>
              <a:t>getthemes</a:t>
            </a:r>
            <a:r>
              <a:rPr lang="en-US" dirty="0"/>
              <a:t> </a:t>
            </a:r>
            <a:r>
              <a:rPr lang="uk-UA" dirty="0"/>
              <a:t>– отримати список тем тестів</a:t>
            </a:r>
          </a:p>
          <a:p>
            <a:pPr lvl="1"/>
            <a:r>
              <a:rPr lang="en-US" dirty="0" err="1"/>
              <a:t>getusers</a:t>
            </a:r>
            <a:r>
              <a:rPr lang="en-US" dirty="0"/>
              <a:t> </a:t>
            </a:r>
            <a:r>
              <a:rPr lang="uk-UA" dirty="0"/>
              <a:t>– отримати список користувачів та їх паролів</a:t>
            </a:r>
          </a:p>
          <a:p>
            <a:pPr lvl="1"/>
            <a:r>
              <a:rPr lang="en-US" dirty="0" err="1"/>
              <a:t>getquiz</a:t>
            </a:r>
            <a:r>
              <a:rPr lang="en-US" dirty="0"/>
              <a:t> </a:t>
            </a:r>
            <a:r>
              <a:rPr lang="uk-UA" dirty="0"/>
              <a:t>– отримати тест за темою</a:t>
            </a:r>
          </a:p>
          <a:p>
            <a:pPr lvl="1"/>
            <a:r>
              <a:rPr lang="en-US" dirty="0" err="1"/>
              <a:t>writeresult</a:t>
            </a:r>
            <a:r>
              <a:rPr lang="uk-UA" dirty="0"/>
              <a:t> – зберегти результат проходження тесту</a:t>
            </a:r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Проходження тестів</a:t>
            </a:r>
            <a:r>
              <a:rPr lang="ru-RU" dirty="0"/>
              <a:t>. </a:t>
            </a:r>
            <a:r>
              <a:rPr lang="uk-UA" dirty="0"/>
              <a:t>Клас </a:t>
            </a:r>
            <a:r>
              <a:rPr lang="uk-UA" dirty="0" err="1"/>
              <a:t>Quiz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Quiz</a:t>
            </a:r>
            <a:r>
              <a:rPr lang="uk-UA" dirty="0"/>
              <a:t> реалізує один тест</a:t>
            </a:r>
            <a:r>
              <a:rPr lang="ru-RU" dirty="0"/>
              <a:t>. </a:t>
            </a:r>
            <a:r>
              <a:rPr lang="uk-UA" dirty="0"/>
              <a:t>Клас містить поля:</a:t>
            </a:r>
          </a:p>
          <a:p>
            <a:pPr lvl="1"/>
            <a:r>
              <a:rPr lang="uk-UA" dirty="0" err="1"/>
              <a:t>self.master</a:t>
            </a:r>
            <a:r>
              <a:rPr lang="uk-UA" dirty="0"/>
              <a:t> - набір тестів (об'єкт)</a:t>
            </a:r>
          </a:p>
          <a:p>
            <a:pPr lvl="1"/>
            <a:r>
              <a:rPr lang="uk-UA" dirty="0" err="1"/>
              <a:t>self.text</a:t>
            </a:r>
            <a:r>
              <a:rPr lang="uk-UA" dirty="0"/>
              <a:t> - назва тесту</a:t>
            </a:r>
          </a:p>
          <a:p>
            <a:pPr lvl="1"/>
            <a:r>
              <a:rPr lang="uk-UA" dirty="0" err="1"/>
              <a:t>self.questions</a:t>
            </a:r>
            <a:r>
              <a:rPr lang="uk-UA" dirty="0"/>
              <a:t> - список запитань тесту (об'єктів класу </a:t>
            </a:r>
            <a:r>
              <a:rPr lang="uk-UA" dirty="0" err="1"/>
              <a:t>Question</a:t>
            </a:r>
            <a:r>
              <a:rPr lang="uk-UA" dirty="0"/>
              <a:t>)</a:t>
            </a:r>
          </a:p>
          <a:p>
            <a:r>
              <a:rPr lang="uk-UA" dirty="0"/>
              <a:t>Методи класу: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 - конструктор </a:t>
            </a:r>
          </a:p>
          <a:p>
            <a:pPr lvl="1"/>
            <a:r>
              <a:rPr lang="ru-RU" dirty="0"/>
              <a:t>__</a:t>
            </a:r>
            <a:r>
              <a:rPr lang="en-US" dirty="0" err="1"/>
              <a:t>str</a:t>
            </a:r>
            <a:r>
              <a:rPr lang="ru-RU" dirty="0"/>
              <a:t>__ </a:t>
            </a:r>
            <a:r>
              <a:rPr lang="uk-UA" dirty="0"/>
              <a:t>- представлення об’єкту класу у вигляді рядка</a:t>
            </a:r>
          </a:p>
          <a:p>
            <a:pPr lvl="1"/>
            <a:r>
              <a:rPr lang="en-US" dirty="0"/>
              <a:t>assess </a:t>
            </a:r>
            <a:r>
              <a:rPr lang="uk-UA" dirty="0"/>
              <a:t>– оцінити пройдений тест</a:t>
            </a:r>
          </a:p>
          <a:p>
            <a:pPr lvl="1"/>
            <a:r>
              <a:rPr lang="en-US" dirty="0" err="1"/>
              <a:t>writeresult</a:t>
            </a:r>
            <a:r>
              <a:rPr lang="uk-UA" dirty="0"/>
              <a:t> – зберегти результат проходження тесту</a:t>
            </a:r>
          </a:p>
          <a:p>
            <a:pPr lvl="1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Проходження тестів</a:t>
            </a:r>
            <a:r>
              <a:rPr lang="ru-RU" dirty="0"/>
              <a:t>. </a:t>
            </a:r>
            <a:r>
              <a:rPr lang="uk-UA" dirty="0"/>
              <a:t>Клас </a:t>
            </a:r>
            <a:r>
              <a:rPr lang="uk-UA"/>
              <a:t>Question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Question</a:t>
            </a:r>
            <a:r>
              <a:rPr lang="uk-UA" dirty="0"/>
              <a:t> реалізує одне питання тесту.</a:t>
            </a:r>
            <a:r>
              <a:rPr lang="ru-RU" dirty="0"/>
              <a:t>. </a:t>
            </a:r>
            <a:r>
              <a:rPr lang="uk-UA" dirty="0"/>
              <a:t>Клас містить поля:</a:t>
            </a:r>
          </a:p>
          <a:p>
            <a:pPr lvl="1"/>
            <a:r>
              <a:rPr lang="uk-UA" dirty="0" err="1"/>
              <a:t>self.master</a:t>
            </a:r>
            <a:r>
              <a:rPr lang="uk-UA" dirty="0"/>
              <a:t> - тест (об'єкт)</a:t>
            </a:r>
          </a:p>
          <a:p>
            <a:pPr lvl="1"/>
            <a:r>
              <a:rPr lang="uk-UA" dirty="0" err="1"/>
              <a:t>self.text</a:t>
            </a:r>
            <a:r>
              <a:rPr lang="uk-UA" dirty="0"/>
              <a:t> - текст питання</a:t>
            </a:r>
          </a:p>
          <a:p>
            <a:pPr lvl="1"/>
            <a:r>
              <a:rPr lang="uk-UA" dirty="0" err="1"/>
              <a:t>self.type</a:t>
            </a:r>
            <a:r>
              <a:rPr lang="uk-UA" dirty="0"/>
              <a:t> - тип питання (так/ні - YESNO, з одним варіантом - ONLYONE, з декількома варіантами - SEVERAL)</a:t>
            </a:r>
          </a:p>
          <a:p>
            <a:pPr lvl="1"/>
            <a:r>
              <a:rPr lang="uk-UA" dirty="0" err="1"/>
              <a:t>self.points</a:t>
            </a:r>
            <a:r>
              <a:rPr lang="uk-UA" dirty="0"/>
              <a:t> - кількість балів за питання</a:t>
            </a:r>
          </a:p>
          <a:p>
            <a:pPr lvl="1"/>
            <a:r>
              <a:rPr lang="uk-UA" dirty="0" err="1"/>
              <a:t>self.answers</a:t>
            </a:r>
            <a:r>
              <a:rPr lang="uk-UA" dirty="0"/>
              <a:t> - список запитань тесту (кортежів </a:t>
            </a:r>
            <a:r>
              <a:rPr lang="uk-UA" dirty="0" err="1"/>
              <a:t>Answer</a:t>
            </a:r>
            <a:r>
              <a:rPr lang="uk-UA" dirty="0"/>
              <a:t>)</a:t>
            </a:r>
          </a:p>
          <a:p>
            <a:r>
              <a:rPr lang="uk-UA" dirty="0"/>
              <a:t>Методи класу: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 - конструктор </a:t>
            </a:r>
          </a:p>
          <a:p>
            <a:pPr lvl="1"/>
            <a:r>
              <a:rPr lang="ru-RU" dirty="0"/>
              <a:t>__</a:t>
            </a:r>
            <a:r>
              <a:rPr lang="en-US" dirty="0" err="1"/>
              <a:t>str</a:t>
            </a:r>
            <a:r>
              <a:rPr lang="ru-RU" dirty="0"/>
              <a:t>__ </a:t>
            </a:r>
            <a:r>
              <a:rPr lang="uk-UA" dirty="0"/>
              <a:t>- представлення об’єкту класу у вигляді рядка</a:t>
            </a:r>
          </a:p>
          <a:p>
            <a:pPr lvl="1"/>
            <a:r>
              <a:rPr lang="en-US" dirty="0"/>
              <a:t>assess </a:t>
            </a:r>
            <a:r>
              <a:rPr lang="uk-UA" dirty="0"/>
              <a:t>– оцінити одне питання тесту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Проходження тестів</a:t>
            </a:r>
            <a:r>
              <a:rPr lang="ru-RU" dirty="0"/>
              <a:t>. </a:t>
            </a:r>
            <a:r>
              <a:rPr lang="uk-UA" dirty="0"/>
              <a:t>Абстрактний клас </a:t>
            </a:r>
            <a:r>
              <a:rPr lang="uk-UA" dirty="0" err="1"/>
              <a:t>TestIO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Абстрактний клас </a:t>
            </a:r>
            <a:r>
              <a:rPr lang="uk-UA" dirty="0" err="1"/>
              <a:t>TestIO</a:t>
            </a:r>
            <a:r>
              <a:rPr lang="uk-UA" dirty="0"/>
              <a:t> грає роль кореневого класу для визначення інтерфейсу читання/запису наборів тестів.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даному прикладі набір тестів записано у файлі </a:t>
            </a:r>
            <a:r>
              <a:rPr lang="en-US" dirty="0"/>
              <a:t>MS Excel</a:t>
            </a:r>
            <a:r>
              <a:rPr lang="ru-RU" dirty="0"/>
              <a:t>, </a:t>
            </a:r>
            <a:r>
              <a:rPr lang="uk-UA" dirty="0"/>
              <a:t>але можуть бути й інші формати запису тестів.</a:t>
            </a:r>
          </a:p>
          <a:p>
            <a:r>
              <a:rPr lang="uk-UA" dirty="0"/>
              <a:t>Клас </a:t>
            </a:r>
            <a:r>
              <a:rPr lang="uk-UA" dirty="0" err="1"/>
              <a:t>TestIO</a:t>
            </a:r>
            <a:r>
              <a:rPr lang="uk-UA" dirty="0"/>
              <a:t> містить поля:</a:t>
            </a:r>
          </a:p>
          <a:p>
            <a:pPr lvl="1"/>
            <a:r>
              <a:rPr lang="uk-UA" dirty="0" err="1"/>
              <a:t>self.quissuite</a:t>
            </a:r>
            <a:r>
              <a:rPr lang="uk-UA" dirty="0"/>
              <a:t> - тести (об'єкт класу </a:t>
            </a:r>
            <a:r>
              <a:rPr lang="uk-UA" dirty="0" err="1"/>
              <a:t>QuisSuite</a:t>
            </a:r>
            <a:r>
              <a:rPr lang="uk-UA" dirty="0"/>
              <a:t>)</a:t>
            </a:r>
          </a:p>
          <a:p>
            <a:pPr lvl="1"/>
            <a:r>
              <a:rPr lang="uk-UA" dirty="0" err="1"/>
              <a:t>self.urn</a:t>
            </a:r>
            <a:r>
              <a:rPr lang="uk-UA" dirty="0"/>
              <a:t> - розташування ресурсу з тестами (файл або база даних)</a:t>
            </a:r>
          </a:p>
          <a:p>
            <a:pPr lvl="1"/>
            <a:r>
              <a:rPr lang="uk-UA" dirty="0" err="1"/>
              <a:t>self.params</a:t>
            </a:r>
            <a:r>
              <a:rPr lang="uk-UA" dirty="0"/>
              <a:t> - додаткові параметри для читання тестів</a:t>
            </a:r>
          </a:p>
          <a:p>
            <a:pPr lvl="1"/>
            <a:r>
              <a:rPr lang="uk-UA" dirty="0" err="1"/>
              <a:t>self.users</a:t>
            </a:r>
            <a:r>
              <a:rPr lang="uk-UA" dirty="0"/>
              <a:t> - список користувачів - кортежів (користувач, пароль)</a:t>
            </a:r>
          </a:p>
          <a:p>
            <a:pPr lvl="1"/>
            <a:r>
              <a:rPr lang="uk-UA" dirty="0" err="1"/>
              <a:t>self.results</a:t>
            </a:r>
            <a:r>
              <a:rPr lang="uk-UA" dirty="0"/>
              <a:t> = список результатів - кортежів </a:t>
            </a:r>
            <a:r>
              <a:rPr lang="uk-UA" dirty="0" err="1"/>
              <a:t>Result</a:t>
            </a:r>
            <a:endParaRPr lang="uk-UA" dirty="0"/>
          </a:p>
          <a:p>
            <a:r>
              <a:rPr lang="uk-UA" dirty="0"/>
              <a:t>Клас має конструктор, що присвоює початкові значення полям, а також визначає абстрактні методи </a:t>
            </a:r>
            <a:r>
              <a:rPr lang="uk-UA" dirty="0" err="1"/>
              <a:t>read</a:t>
            </a:r>
            <a:r>
              <a:rPr lang="uk-UA" dirty="0"/>
              <a:t> (читати набір тестів), </a:t>
            </a:r>
            <a:r>
              <a:rPr lang="ru-RU" dirty="0" err="1"/>
              <a:t>writeresult</a:t>
            </a:r>
            <a:r>
              <a:rPr lang="uk-UA" dirty="0"/>
              <a:t> (зберегти результати) та властивість </a:t>
            </a:r>
            <a:r>
              <a:rPr lang="uk-UA" dirty="0" err="1"/>
              <a:t>users</a:t>
            </a:r>
            <a:r>
              <a:rPr lang="uk-UA" dirty="0"/>
              <a:t> (список користувачів разом з паролями).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Проходження тестів Клас </a:t>
            </a:r>
            <a:r>
              <a:rPr lang="uk-UA" dirty="0" err="1"/>
              <a:t>TestExcelIO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TestExcelIO</a:t>
            </a:r>
            <a:r>
              <a:rPr lang="uk-UA" dirty="0"/>
              <a:t> реалізує інтерфейс читання/запису набору тестів з файлу </a:t>
            </a:r>
            <a:r>
              <a:rPr lang="en-US" dirty="0"/>
              <a:t>MS Excel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Окрім </a:t>
            </a:r>
            <a:r>
              <a:rPr lang="uk-UA" dirty="0"/>
              <a:t>реалізації абстрактних методів та властивостей класу </a:t>
            </a:r>
            <a:r>
              <a:rPr lang="uk-UA" dirty="0" err="1"/>
              <a:t>TestIO</a:t>
            </a:r>
            <a:r>
              <a:rPr lang="uk-UA" dirty="0"/>
              <a:t>, клас також містить поля:</a:t>
            </a:r>
          </a:p>
          <a:p>
            <a:pPr lvl="1"/>
            <a:r>
              <a:rPr lang="uk-UA" dirty="0" err="1"/>
              <a:t>self.wb</a:t>
            </a:r>
            <a:r>
              <a:rPr lang="uk-UA" dirty="0"/>
              <a:t> - робоча книга MS </a:t>
            </a:r>
            <a:r>
              <a:rPr lang="uk-UA" dirty="0" err="1"/>
              <a:t>Ecxel</a:t>
            </a:r>
            <a:r>
              <a:rPr lang="uk-UA" dirty="0"/>
              <a:t> з тестами</a:t>
            </a:r>
          </a:p>
          <a:p>
            <a:pPr lvl="1"/>
            <a:r>
              <a:rPr lang="uk-UA" dirty="0" err="1"/>
              <a:t>self.resurn</a:t>
            </a:r>
            <a:r>
              <a:rPr lang="uk-UA" dirty="0"/>
              <a:t> - розташування ресурсу з результатами (текстовий файл)</a:t>
            </a:r>
          </a:p>
          <a:p>
            <a:r>
              <a:rPr lang="uk-UA" dirty="0"/>
              <a:t>Клас має внутрішні методи _</a:t>
            </a:r>
            <a:r>
              <a:rPr lang="uk-UA" dirty="0" err="1"/>
              <a:t>readws</a:t>
            </a:r>
            <a:r>
              <a:rPr lang="uk-UA" dirty="0"/>
              <a:t> (прочитати аркуш робочої книги) та _</a:t>
            </a:r>
            <a:r>
              <a:rPr lang="en-US" dirty="0" err="1"/>
              <a:t>readquiz</a:t>
            </a:r>
            <a:r>
              <a:rPr lang="uk-UA" dirty="0"/>
              <a:t> (прочитати один тест).</a:t>
            </a:r>
          </a:p>
          <a:p>
            <a:r>
              <a:rPr lang="uk-UA" dirty="0"/>
              <a:t>Основна частина модуля містить програмний код для перевірки правильності читання тестів.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Проходження тестів. Реалізація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Для реалізації програми проходження тестів, окрім згаданих класів, використовуються </a:t>
            </a:r>
            <a:r>
              <a:rPr lang="en-US" sz="2600" dirty="0"/>
              <a:t>HTML</a:t>
            </a:r>
            <a:r>
              <a:rPr lang="ru-RU" sz="2600" dirty="0"/>
              <a:t>-</a:t>
            </a:r>
            <a:r>
              <a:rPr lang="uk-UA" sz="2600" dirty="0"/>
              <a:t>файли:</a:t>
            </a:r>
          </a:p>
          <a:p>
            <a:pPr lvl="1"/>
            <a:r>
              <a:rPr lang="uk-UA" sz="2300" dirty="0"/>
              <a:t>quiz_login.html – файл входу до системи (введення логіну та паролю)</a:t>
            </a:r>
          </a:p>
          <a:p>
            <a:pPr lvl="1"/>
            <a:r>
              <a:rPr lang="uk-UA" sz="2300" dirty="0"/>
              <a:t>quiz_themes.html – заготовка для виведення тем тестів</a:t>
            </a:r>
          </a:p>
          <a:p>
            <a:pPr lvl="1"/>
            <a:r>
              <a:rPr lang="uk-UA" sz="2300" dirty="0"/>
              <a:t>quiz_question.html – заготовка для виведення чергового запитання та відповідей</a:t>
            </a:r>
          </a:p>
          <a:p>
            <a:pPr lvl="1"/>
            <a:r>
              <a:rPr lang="uk-UA" sz="2300" dirty="0"/>
              <a:t>quiz_result.html – заготовка для виведення результатів проходження тесту</a:t>
            </a:r>
          </a:p>
          <a:p>
            <a:r>
              <a:rPr lang="uk-UA" sz="2600" dirty="0"/>
              <a:t>Також використовуються модулі </a:t>
            </a:r>
            <a:r>
              <a:rPr lang="en-US" sz="2600" dirty="0"/>
              <a:t>Python</a:t>
            </a:r>
            <a:r>
              <a:rPr lang="ru-RU" sz="2600" dirty="0"/>
              <a:t> (</a:t>
            </a:r>
            <a:r>
              <a:rPr lang="en-US" sz="2600" dirty="0"/>
              <a:t>CGI</a:t>
            </a:r>
            <a:r>
              <a:rPr lang="ru-RU" sz="2600" dirty="0"/>
              <a:t>-</a:t>
            </a:r>
            <a:r>
              <a:rPr lang="uk-UA" sz="2600" dirty="0"/>
              <a:t>сценарії</a:t>
            </a:r>
            <a:r>
              <a:rPr lang="ru-RU" sz="2600" dirty="0"/>
              <a:t>)</a:t>
            </a:r>
            <a:r>
              <a:rPr lang="uk-UA" sz="2600" dirty="0"/>
              <a:t>:</a:t>
            </a:r>
          </a:p>
          <a:p>
            <a:pPr lvl="1"/>
            <a:r>
              <a:rPr lang="en-US" sz="2300" dirty="0"/>
              <a:t>t</a:t>
            </a:r>
            <a:r>
              <a:rPr lang="uk-UA" sz="2300" dirty="0"/>
              <a:t>27_23_</a:t>
            </a:r>
            <a:r>
              <a:rPr lang="en-US" sz="2300" dirty="0"/>
              <a:t>quiz</a:t>
            </a:r>
            <a:r>
              <a:rPr lang="uk-UA" sz="2300" dirty="0"/>
              <a:t>_</a:t>
            </a:r>
            <a:r>
              <a:rPr lang="en-US" sz="2300" dirty="0"/>
              <a:t>login</a:t>
            </a:r>
            <a:r>
              <a:rPr lang="uk-UA" sz="2300" dirty="0"/>
              <a:t> – сценарій входу у систему</a:t>
            </a:r>
          </a:p>
          <a:p>
            <a:pPr lvl="1"/>
            <a:r>
              <a:rPr lang="uk-UA" sz="2300" dirty="0"/>
              <a:t>t27_24_quiz_question – сценарій обробки питання</a:t>
            </a:r>
          </a:p>
          <a:p>
            <a:r>
              <a:rPr lang="uk-UA" sz="2600" dirty="0"/>
              <a:t>Для передачі інформації між запитами слугують приховані поля форм. </a:t>
            </a:r>
            <a:endParaRPr lang="uk-UA" sz="2600" dirty="0" smtClean="0"/>
          </a:p>
          <a:p>
            <a:r>
              <a:rPr lang="uk-UA" sz="2600" dirty="0" smtClean="0"/>
              <a:t>Передається </a:t>
            </a:r>
            <a:r>
              <a:rPr lang="uk-UA" sz="2600" dirty="0"/>
              <a:t>інформація про логін користувача (</a:t>
            </a:r>
            <a:r>
              <a:rPr lang="en-US" sz="2600" dirty="0"/>
              <a:t>user</a:t>
            </a:r>
            <a:r>
              <a:rPr lang="uk-UA" sz="2600" dirty="0"/>
              <a:t>), тему тесту (</a:t>
            </a:r>
            <a:r>
              <a:rPr lang="uk-UA" sz="2600" dirty="0" err="1"/>
              <a:t>theme</a:t>
            </a:r>
            <a:r>
              <a:rPr lang="uk-UA" sz="2600" dirty="0"/>
              <a:t>),номер питання (</a:t>
            </a:r>
            <a:r>
              <a:rPr lang="uk-UA" sz="2600" dirty="0" err="1"/>
              <a:t>quest_no</a:t>
            </a:r>
            <a:r>
              <a:rPr lang="uk-UA" sz="2600" dirty="0"/>
              <a:t>), відповіді на запитання (</a:t>
            </a:r>
            <a:r>
              <a:rPr lang="uk-UA" sz="2600" dirty="0" err="1"/>
              <a:t>reply_str</a:t>
            </a:r>
            <a:r>
              <a:rPr lang="uk-UA" sz="2600" dirty="0"/>
              <a:t>). </a:t>
            </a:r>
            <a:endParaRPr lang="uk-UA" sz="2600" dirty="0" smtClean="0"/>
          </a:p>
          <a:p>
            <a:r>
              <a:rPr lang="uk-UA" sz="2600" dirty="0" err="1" smtClean="0"/>
              <a:t>reply_str</a:t>
            </a:r>
            <a:r>
              <a:rPr lang="uk-UA" sz="2600" dirty="0" smtClean="0"/>
              <a:t> </a:t>
            </a:r>
            <a:r>
              <a:rPr lang="uk-UA" sz="2600" dirty="0"/>
              <a:t>– це рядок, який містить відповіді на окремі питання, розділені ‘;’. </a:t>
            </a:r>
            <a:endParaRPr lang="uk-UA" sz="2600" dirty="0" smtClean="0"/>
          </a:p>
          <a:p>
            <a:r>
              <a:rPr lang="uk-UA" sz="2600" dirty="0" smtClean="0"/>
              <a:t>Відповідь </a:t>
            </a:r>
            <a:r>
              <a:rPr lang="uk-UA" sz="2600" dirty="0"/>
              <a:t>на окреме питання – це рядок з нулів та одиниць, розділених комами. </a:t>
            </a:r>
            <a:endParaRPr lang="uk-UA" sz="2600" dirty="0" smtClean="0"/>
          </a:p>
          <a:p>
            <a:r>
              <a:rPr lang="uk-UA" sz="2600" dirty="0" smtClean="0"/>
              <a:t>Сумарна </a:t>
            </a:r>
            <a:r>
              <a:rPr lang="uk-UA" sz="2600" dirty="0"/>
              <a:t>кількість нулів та одиниць дорівнює кількості відповідей. </a:t>
            </a:r>
            <a:endParaRPr lang="uk-UA" sz="2600" dirty="0" smtClean="0"/>
          </a:p>
          <a:p>
            <a:r>
              <a:rPr lang="uk-UA" sz="2600" dirty="0" smtClean="0"/>
              <a:t>Одиниці </a:t>
            </a:r>
            <a:r>
              <a:rPr lang="uk-UA" sz="2600" dirty="0"/>
              <a:t>ставляться для вибраних відповідей.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Веб-сервери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У </a:t>
            </a:r>
            <a:r>
              <a:rPr lang="en-US" dirty="0"/>
              <a:t>Python </a:t>
            </a:r>
            <a:r>
              <a:rPr lang="uk-UA" dirty="0"/>
              <a:t>класи, які створюють веб-сервер та забезпечують його роботу, знаходяться у модулі </a:t>
            </a:r>
            <a:r>
              <a:rPr lang="en-US" dirty="0"/>
              <a:t>http</a:t>
            </a:r>
            <a:r>
              <a:rPr lang="ru-RU" dirty="0"/>
              <a:t>.</a:t>
            </a:r>
            <a:r>
              <a:rPr lang="en-US" dirty="0"/>
              <a:t>server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Для створення серверу застосовують клас </a:t>
            </a:r>
            <a:r>
              <a:rPr lang="uk-UA" dirty="0" err="1"/>
              <a:t>HTTPServer</a:t>
            </a:r>
            <a:r>
              <a:rPr lang="uk-UA" dirty="0"/>
              <a:t>, який є нащадком класу </a:t>
            </a:r>
            <a:r>
              <a:rPr lang="en-US" dirty="0" err="1"/>
              <a:t>TCPServer</a:t>
            </a:r>
            <a:r>
              <a:rPr lang="uk-UA" dirty="0"/>
              <a:t>, розглянутого нами у темі «Загальна будова глобальних мереж». </a:t>
            </a:r>
          </a:p>
          <a:p>
            <a:r>
              <a:rPr lang="uk-UA" dirty="0" err="1"/>
              <a:t>HTTPServer</a:t>
            </a:r>
            <a:r>
              <a:rPr lang="uk-UA" dirty="0"/>
              <a:t>, як і </a:t>
            </a:r>
            <a:r>
              <a:rPr lang="en-US" dirty="0" err="1"/>
              <a:t>TCPServer</a:t>
            </a:r>
            <a:r>
              <a:rPr lang="uk-UA" dirty="0"/>
              <a:t>, при створенні об’єкту приймає два параметри: кортеж (адреса, порт) та клас, який забезпечує обробку</a:t>
            </a:r>
            <a:r>
              <a:rPr lang="en-US" dirty="0"/>
              <a:t>HTTP</a:t>
            </a:r>
            <a:r>
              <a:rPr lang="uk-UA" dirty="0"/>
              <a:t>- запитів.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модулі </a:t>
            </a:r>
            <a:r>
              <a:rPr lang="en-US" dirty="0"/>
              <a:t>http</a:t>
            </a:r>
            <a:r>
              <a:rPr lang="uk-UA" dirty="0"/>
              <a:t>.</a:t>
            </a:r>
            <a:r>
              <a:rPr lang="en-US" dirty="0"/>
              <a:t>server</a:t>
            </a:r>
            <a:r>
              <a:rPr lang="uk-UA" dirty="0"/>
              <a:t> є три стандартних класи для обробки запитів: </a:t>
            </a:r>
            <a:endParaRPr lang="uk-UA" dirty="0" smtClean="0"/>
          </a:p>
          <a:p>
            <a:pPr lvl="1"/>
            <a:r>
              <a:rPr lang="uk-UA" dirty="0" err="1" smtClean="0"/>
              <a:t>BaseHTTPRequestHandler</a:t>
            </a:r>
            <a:endParaRPr lang="uk-UA" dirty="0" smtClean="0"/>
          </a:p>
          <a:p>
            <a:pPr lvl="1"/>
            <a:r>
              <a:rPr lang="uk-UA" dirty="0" err="1" smtClean="0"/>
              <a:t>SimpleHTTPRequestHandler</a:t>
            </a:r>
            <a:endParaRPr lang="uk-UA" dirty="0" smtClean="0"/>
          </a:p>
          <a:p>
            <a:pPr lvl="1"/>
            <a:r>
              <a:rPr lang="uk-UA" dirty="0" err="1" smtClean="0"/>
              <a:t>CGIHTTPRequestHandler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dirty="0"/>
              <a:t>Клас </a:t>
            </a:r>
            <a:r>
              <a:rPr lang="uk-UA" dirty="0" err="1"/>
              <a:t>BaseHTTPRequestHandler</a:t>
            </a:r>
            <a:r>
              <a:rPr lang="uk-UA" dirty="0"/>
              <a:t> не обробляє запитів, а тільки визначає інтерфейс.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містить ряд полів для збереження або зміни інформації про запит. </a:t>
            </a:r>
            <a:endParaRPr lang="uk-UA" dirty="0" smtClean="0"/>
          </a:p>
          <a:p>
            <a:r>
              <a:rPr lang="uk-UA" dirty="0" smtClean="0"/>
              <a:t>Класи </a:t>
            </a:r>
            <a:r>
              <a:rPr lang="uk-UA" dirty="0" err="1"/>
              <a:t>SimpleHTTPRequestHandler</a:t>
            </a:r>
            <a:r>
              <a:rPr lang="uk-UA" dirty="0"/>
              <a:t> та </a:t>
            </a:r>
            <a:r>
              <a:rPr lang="uk-UA" dirty="0" err="1"/>
              <a:t>CGIHTTPRequestHandler</a:t>
            </a:r>
            <a:r>
              <a:rPr lang="uk-UA" dirty="0"/>
              <a:t> є його нащадками.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Проходження тестів. </a:t>
            </a:r>
            <a:r>
              <a:rPr lang="en-US" dirty="0"/>
              <a:t>CGI</a:t>
            </a:r>
            <a:r>
              <a:rPr lang="uk-UA" dirty="0"/>
              <a:t>-сценарій входу у систему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початку проходження тесту треба у браузері відкрити файл quiz_login.html. </a:t>
            </a:r>
            <a:endParaRPr lang="uk-UA" dirty="0" smtClean="0"/>
          </a:p>
          <a:p>
            <a:r>
              <a:rPr lang="uk-UA" dirty="0" smtClean="0"/>
              <a:t>Він </a:t>
            </a:r>
            <a:r>
              <a:rPr lang="uk-UA" dirty="0"/>
              <a:t>містить форму для введення логіну та паролю.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аналізу даних форми викликається </a:t>
            </a:r>
            <a:r>
              <a:rPr lang="en-US" dirty="0"/>
              <a:t>CGI</a:t>
            </a:r>
            <a:r>
              <a:rPr lang="uk-UA" dirty="0"/>
              <a:t>-сценарій </a:t>
            </a:r>
            <a:r>
              <a:rPr lang="en-US" dirty="0"/>
              <a:t>t</a:t>
            </a:r>
            <a:r>
              <a:rPr lang="uk-UA" dirty="0"/>
              <a:t>27_23_</a:t>
            </a:r>
            <a:r>
              <a:rPr lang="en-US" dirty="0"/>
              <a:t>quiz</a:t>
            </a:r>
            <a:r>
              <a:rPr lang="uk-UA" dirty="0"/>
              <a:t>_</a:t>
            </a:r>
            <a:r>
              <a:rPr lang="en-US" dirty="0"/>
              <a:t>login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.</a:t>
            </a:r>
          </a:p>
          <a:p>
            <a:r>
              <a:rPr lang="uk-UA" dirty="0"/>
              <a:t>Цей сценарій читає набір тестів та аналізує логін та пароль.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вони правильні, то повертає сторінку з темами тестів для вибору теми.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неправильні, - виводить сторінку з повідомленням про помилку.</a:t>
            </a:r>
          </a:p>
          <a:p>
            <a:r>
              <a:rPr lang="uk-UA" dirty="0"/>
              <a:t>Сценарій також </a:t>
            </a:r>
            <a:r>
              <a:rPr lang="uk-UA" dirty="0" err="1"/>
              <a:t>задіює</a:t>
            </a:r>
            <a:r>
              <a:rPr lang="uk-UA" dirty="0"/>
              <a:t> стандартний модуль </a:t>
            </a:r>
            <a:r>
              <a:rPr lang="uk-UA" dirty="0" err="1"/>
              <a:t>cgitb</a:t>
            </a:r>
            <a:r>
              <a:rPr lang="uk-UA" dirty="0"/>
              <a:t> для обробки помилок під час роботи сценарію.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використання цього модуля треба написати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cgitb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cgitb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enable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Якщо </a:t>
            </a:r>
            <a:r>
              <a:rPr lang="uk-UA" dirty="0"/>
              <a:t>виникає помилка, то модуль </a:t>
            </a:r>
            <a:r>
              <a:rPr lang="uk-UA" dirty="0" err="1"/>
              <a:t>cgitb</a:t>
            </a:r>
            <a:r>
              <a:rPr lang="uk-UA" dirty="0"/>
              <a:t> повертає її опис клієнту.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опис відображається у браузері.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тестів. </a:t>
            </a:r>
            <a:r>
              <a:rPr lang="en-US" dirty="0"/>
              <a:t>CGI</a:t>
            </a:r>
            <a:r>
              <a:rPr lang="uk-UA" dirty="0"/>
              <a:t>-сценарій обробки питання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Сценарій t27_24_quiz_question.</a:t>
            </a:r>
            <a:r>
              <a:rPr lang="en-US" dirty="0" err="1"/>
              <a:t>py</a:t>
            </a:r>
            <a:r>
              <a:rPr lang="uk-UA" dirty="0"/>
              <a:t> викликається після вибору теми тесту та після відповіді на кожне запитання.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будь-якому випадку сценарій читає набір тестів та аналізує отримані поля форми.</a:t>
            </a:r>
          </a:p>
          <a:p>
            <a:r>
              <a:rPr lang="uk-UA" dirty="0"/>
              <a:t>Після вибору теми сценарій просто показує перше питання разом з варіантами відповідей.</a:t>
            </a:r>
          </a:p>
          <a:p>
            <a:r>
              <a:rPr lang="uk-UA" dirty="0"/>
              <a:t>Після отримання відповіді на питання сценарій формує рядок з відповідями для передачі у наступне питання або оцінювання.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питання закінчились, то сценарій оцінює весь тест, зберігає результат а також показує результат проходження тесту клієнту.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WSGI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WSGI</a:t>
            </a:r>
            <a:r>
              <a:rPr lang="uk-UA" dirty="0"/>
              <a:t> (</a:t>
            </a:r>
            <a:r>
              <a:rPr lang="en-US" dirty="0"/>
              <a:t>Web Server Gateway Interface </a:t>
            </a:r>
            <a:r>
              <a:rPr lang="uk-UA" dirty="0"/>
              <a:t>або шлюзовий інтерфейс веб сервера, </a:t>
            </a:r>
            <a:r>
              <a:rPr lang="uk-UA" dirty="0" err="1"/>
              <a:t>читається</a:t>
            </a:r>
            <a:r>
              <a:rPr lang="uk-UA" dirty="0"/>
              <a:t> «</a:t>
            </a:r>
            <a:r>
              <a:rPr lang="uk-UA" dirty="0" err="1"/>
              <a:t>віски</a:t>
            </a:r>
            <a:r>
              <a:rPr lang="uk-UA" dirty="0"/>
              <a:t>») – це засоби зв’язку веб серверів з програмами у </a:t>
            </a:r>
            <a:r>
              <a:rPr lang="en-US" dirty="0"/>
              <a:t>Python</a:t>
            </a:r>
            <a:r>
              <a:rPr lang="uk-UA" dirty="0"/>
              <a:t>.</a:t>
            </a:r>
          </a:p>
          <a:p>
            <a:r>
              <a:rPr lang="uk-UA" dirty="0"/>
              <a:t>Сервер, який підтримує </a:t>
            </a:r>
            <a:r>
              <a:rPr lang="en-US" dirty="0"/>
              <a:t>WSGI</a:t>
            </a:r>
            <a:r>
              <a:rPr lang="uk-UA" dirty="0"/>
              <a:t>, при надходженні кожного запиту від клієнта викликає у підключеній до нього </a:t>
            </a:r>
            <a:r>
              <a:rPr lang="en-US" dirty="0"/>
              <a:t>Python</a:t>
            </a:r>
            <a:r>
              <a:rPr lang="uk-UA" dirty="0"/>
              <a:t>-програмі функцію </a:t>
            </a:r>
            <a:r>
              <a:rPr lang="en-US" dirty="0"/>
              <a:t>application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Цій </a:t>
            </a:r>
            <a:r>
              <a:rPr lang="uk-UA" dirty="0"/>
              <a:t>функції передається словник з параметрами (</a:t>
            </a:r>
            <a:r>
              <a:rPr lang="en-US" dirty="0"/>
              <a:t>environ</a:t>
            </a:r>
            <a:r>
              <a:rPr lang="uk-UA" dirty="0"/>
              <a:t>) та ім’я функції, яку треба викликати для передачі клієнту (</a:t>
            </a:r>
            <a:r>
              <a:rPr lang="uk-UA" dirty="0" err="1"/>
              <a:t>start_response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uk-UA" dirty="0"/>
              <a:t>повинна обробити запит та надати у відповідь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сторінку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результат функції повинен належати типу, що </a:t>
            </a:r>
            <a:r>
              <a:rPr lang="uk-UA" dirty="0" err="1"/>
              <a:t>ітерується</a:t>
            </a:r>
            <a:r>
              <a:rPr lang="ru-RU" dirty="0"/>
              <a:t>, </a:t>
            </a:r>
            <a:r>
              <a:rPr lang="uk-UA" dirty="0"/>
              <a:t>а кожний елемент цього типу повинен бути рядком байтів. </a:t>
            </a:r>
            <a:endParaRPr lang="uk-UA" dirty="0" smtClean="0"/>
          </a:p>
          <a:p>
            <a:r>
              <a:rPr lang="uk-UA" dirty="0" smtClean="0"/>
              <a:t>Часто </a:t>
            </a:r>
            <a:r>
              <a:rPr lang="uk-UA" dirty="0"/>
              <a:t>в якості результату </a:t>
            </a:r>
            <a:r>
              <a:rPr lang="en-US" dirty="0"/>
              <a:t>application</a:t>
            </a:r>
            <a:r>
              <a:rPr lang="uk-UA" dirty="0"/>
              <a:t> вказують список з одного рядка байтів.</a:t>
            </a:r>
          </a:p>
          <a:p>
            <a:r>
              <a:rPr lang="uk-UA" dirty="0"/>
              <a:t>Стандартний шаблон функції </a:t>
            </a:r>
            <a:r>
              <a:rPr lang="en-US" dirty="0"/>
              <a:t>application </a:t>
            </a:r>
            <a:r>
              <a:rPr lang="uk-UA" dirty="0"/>
              <a:t>виглядає так: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WSGI</a:t>
            </a:r>
            <a:r>
              <a:rPr lang="uk-UA" dirty="0" smtClean="0"/>
              <a:t>.2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start_response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обробити запит, використавши </a:t>
            </a:r>
            <a:r>
              <a:rPr lang="uk-UA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нехай сторінка відповіді у рядку </a:t>
            </a:r>
            <a:r>
              <a:rPr lang="uk-UA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якщо все нормально, надіслати </a:t>
            </a:r>
            <a:r>
              <a:rPr lang="uk-UA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заголвки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'200 OK'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response_headers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Content-type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start_response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response_headers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інакше надіслати повідомлення про помилку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повернути результат 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'utf-8'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uk-UA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WSGI</a:t>
            </a:r>
            <a:r>
              <a:rPr lang="uk-UA" dirty="0"/>
              <a:t>-сервер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Для використання </a:t>
            </a:r>
            <a:r>
              <a:rPr lang="en-US" dirty="0"/>
              <a:t>WSGI</a:t>
            </a:r>
            <a:r>
              <a:rPr lang="uk-UA" dirty="0"/>
              <a:t> цей інтерфейс повинен підтримувати веб сервер.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щастя, більшість сучасних веб серверів мають підтримку </a:t>
            </a:r>
            <a:r>
              <a:rPr lang="en-US" dirty="0"/>
              <a:t>WSGI</a:t>
            </a:r>
            <a:r>
              <a:rPr lang="uk-UA" dirty="0"/>
              <a:t>.</a:t>
            </a:r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також є веб сервер з підтримкою </a:t>
            </a:r>
            <a:r>
              <a:rPr lang="en-US" dirty="0"/>
              <a:t>WSGI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Він </a:t>
            </a:r>
            <a:r>
              <a:rPr lang="uk-UA" dirty="0"/>
              <a:t>міститься у модулі </a:t>
            </a:r>
            <a:r>
              <a:rPr lang="uk-UA" dirty="0" err="1"/>
              <a:t>wsgiref.simple_server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запуску сервера треба виконати, наприклад, такі рядки програми: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wsgiref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simple_server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make_server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make_server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serve_forever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Це </a:t>
            </a:r>
            <a:r>
              <a:rPr lang="uk-UA" dirty="0"/>
              <a:t>означає запуск сервера на локальному комп’ютері, порт 8051.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Обробка параметрів запиту у </a:t>
            </a:r>
            <a:r>
              <a:rPr lang="en-US" dirty="0"/>
              <a:t>WSGI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У </a:t>
            </a:r>
            <a:r>
              <a:rPr lang="en-US" dirty="0"/>
              <a:t>WSGI</a:t>
            </a:r>
            <a:r>
              <a:rPr lang="ru-RU" dirty="0"/>
              <a:t> нескладно </a:t>
            </a:r>
            <a:r>
              <a:rPr lang="uk-UA" dirty="0"/>
              <a:t>обробити параметри, які передаються у словнику </a:t>
            </a:r>
            <a:r>
              <a:rPr lang="uk-UA" dirty="0" err="1"/>
              <a:t>environ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Взагалі</a:t>
            </a:r>
            <a:r>
              <a:rPr lang="uk-UA" dirty="0"/>
              <a:t>, </a:t>
            </a:r>
            <a:r>
              <a:rPr lang="uk-UA" dirty="0" err="1"/>
              <a:t>environ</a:t>
            </a:r>
            <a:r>
              <a:rPr lang="uk-UA" dirty="0"/>
              <a:t> містить багато параметрів, які можна побачити, якщо повернути рядки </a:t>
            </a:r>
            <a:r>
              <a:rPr lang="uk-UA" dirty="0" err="1"/>
              <a:t>environ</a:t>
            </a:r>
            <a:r>
              <a:rPr lang="uk-UA" dirty="0"/>
              <a:t> в якості результату запиту до сервера.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обробки результатів нас будуть цікавити параметри з іменами “</a:t>
            </a:r>
            <a:r>
              <a:rPr lang="en-US" dirty="0"/>
              <a:t>PATH</a:t>
            </a:r>
            <a:r>
              <a:rPr lang="uk-UA" dirty="0"/>
              <a:t>_</a:t>
            </a:r>
            <a:r>
              <a:rPr lang="en-US" dirty="0"/>
              <a:t>INFO</a:t>
            </a:r>
            <a:r>
              <a:rPr lang="uk-UA" dirty="0"/>
              <a:t>”,“</a:t>
            </a:r>
            <a:r>
              <a:rPr lang="en-US" dirty="0"/>
              <a:t>REQUEST</a:t>
            </a:r>
            <a:r>
              <a:rPr lang="uk-UA" dirty="0"/>
              <a:t>_</a:t>
            </a:r>
            <a:r>
              <a:rPr lang="en-US" dirty="0"/>
              <a:t>METHOD</a:t>
            </a:r>
            <a:r>
              <a:rPr lang="uk-UA" dirty="0"/>
              <a:t>” та “</a:t>
            </a:r>
            <a:r>
              <a:rPr lang="en-US" dirty="0" err="1"/>
              <a:t>wsgi</a:t>
            </a:r>
            <a:r>
              <a:rPr lang="uk-UA" dirty="0"/>
              <a:t>.</a:t>
            </a:r>
            <a:r>
              <a:rPr lang="en-US" dirty="0"/>
              <a:t>input</a:t>
            </a:r>
            <a:r>
              <a:rPr lang="uk-UA" dirty="0"/>
              <a:t>”.</a:t>
            </a:r>
          </a:p>
          <a:p>
            <a:r>
              <a:rPr lang="uk-UA" dirty="0"/>
              <a:t>Параметр “</a:t>
            </a:r>
            <a:r>
              <a:rPr lang="en-US" dirty="0"/>
              <a:t>PATH</a:t>
            </a:r>
            <a:r>
              <a:rPr lang="uk-UA" dirty="0"/>
              <a:t>_</a:t>
            </a:r>
            <a:r>
              <a:rPr lang="en-US" dirty="0"/>
              <a:t>INFO</a:t>
            </a:r>
            <a:r>
              <a:rPr lang="uk-UA" dirty="0"/>
              <a:t>” – це частина </a:t>
            </a:r>
            <a:r>
              <a:rPr lang="en-US" dirty="0"/>
              <a:t>URL</a:t>
            </a:r>
            <a:r>
              <a:rPr lang="ru-RU" dirty="0"/>
              <a:t>, </a:t>
            </a:r>
            <a:r>
              <a:rPr lang="uk-UA" dirty="0"/>
              <a:t>що містить шлях до ресурсу на сервері (або сценарій обробки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форми).</a:t>
            </a:r>
          </a:p>
          <a:p>
            <a:r>
              <a:rPr lang="uk-UA" dirty="0"/>
              <a:t>Параметр “</a:t>
            </a:r>
            <a:r>
              <a:rPr lang="en-US" dirty="0"/>
              <a:t>REQUEST</a:t>
            </a:r>
            <a:r>
              <a:rPr lang="uk-UA" dirty="0"/>
              <a:t>_</a:t>
            </a:r>
            <a:r>
              <a:rPr lang="en-US" dirty="0"/>
              <a:t>METHOD</a:t>
            </a:r>
            <a:r>
              <a:rPr lang="uk-UA" dirty="0"/>
              <a:t>” повертає метод запиту: </a:t>
            </a:r>
            <a:r>
              <a:rPr lang="en-US" dirty="0"/>
              <a:t>GET</a:t>
            </a:r>
            <a:r>
              <a:rPr lang="uk-UA" dirty="0"/>
              <a:t>, </a:t>
            </a:r>
            <a:r>
              <a:rPr lang="en-US" dirty="0"/>
              <a:t>POST </a:t>
            </a:r>
            <a:r>
              <a:rPr lang="uk-UA" dirty="0"/>
              <a:t>або інший.</a:t>
            </a:r>
          </a:p>
          <a:p>
            <a:r>
              <a:rPr lang="uk-UA" dirty="0"/>
              <a:t>Параметр “</a:t>
            </a:r>
            <a:r>
              <a:rPr lang="en-US" dirty="0" err="1"/>
              <a:t>wsgi</a:t>
            </a:r>
            <a:r>
              <a:rPr lang="uk-UA" dirty="0"/>
              <a:t>.</a:t>
            </a:r>
            <a:r>
              <a:rPr lang="en-US" dirty="0"/>
              <a:t>input</a:t>
            </a:r>
            <a:r>
              <a:rPr lang="uk-UA" dirty="0"/>
              <a:t>” містить дані полів форми (запит </a:t>
            </a:r>
            <a:r>
              <a:rPr lang="en-US" dirty="0"/>
              <a:t>POST</a:t>
            </a:r>
            <a:r>
              <a:rPr lang="uk-UA" dirty="0"/>
              <a:t>) або параметрів рядка </a:t>
            </a:r>
            <a:r>
              <a:rPr lang="en-US" dirty="0"/>
              <a:t>URL</a:t>
            </a:r>
            <a:r>
              <a:rPr lang="uk-UA" dirty="0"/>
              <a:t> (запит </a:t>
            </a:r>
            <a:r>
              <a:rPr lang="en-US" dirty="0"/>
              <a:t>GET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Його </a:t>
            </a:r>
            <a:r>
              <a:rPr lang="uk-UA" dirty="0"/>
              <a:t>можна розібрати на складові частини за допомогою вже відомого класу </a:t>
            </a:r>
            <a:r>
              <a:rPr lang="en-US" dirty="0" err="1"/>
              <a:t>FieldStorage</a:t>
            </a:r>
            <a:r>
              <a:rPr lang="en-US" dirty="0"/>
              <a:t> </a:t>
            </a:r>
            <a:r>
              <a:rPr lang="uk-UA" dirty="0"/>
              <a:t>з модуля </a:t>
            </a:r>
            <a:r>
              <a:rPr lang="en-US" dirty="0" err="1"/>
              <a:t>cgi</a:t>
            </a:r>
            <a:r>
              <a:rPr lang="uk-UA" dirty="0"/>
              <a:t>. </a:t>
            </a:r>
            <a:r>
              <a:rPr lang="uk-UA" dirty="0" smtClean="0"/>
              <a:t>Виклик</a:t>
            </a:r>
            <a:endParaRPr lang="uk-UA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FieldStorage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wsgi.input</a:t>
            </a:r>
            <a:r>
              <a:rPr lang="uk-UA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повертає </a:t>
            </a:r>
            <a:r>
              <a:rPr lang="uk-UA" dirty="0"/>
              <a:t>об’єкт </a:t>
            </a:r>
            <a:r>
              <a:rPr lang="en-US" dirty="0"/>
              <a:t>form</a:t>
            </a:r>
            <a:r>
              <a:rPr lang="uk-UA" dirty="0"/>
              <a:t>, який можна в подальшому обробляти так, як ми це розглядали у випадку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сценаріїв.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Обчислення заданого числа </a:t>
            </a:r>
            <a:r>
              <a:rPr lang="uk-UA" dirty="0" err="1"/>
              <a:t>Фібоначчі</a:t>
            </a:r>
            <a:r>
              <a:rPr lang="uk-UA" dirty="0"/>
              <a:t> у </a:t>
            </a:r>
            <a:r>
              <a:rPr lang="en-US" dirty="0"/>
              <a:t>WSGI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програму обчислення заданого числа </a:t>
            </a:r>
            <a:r>
              <a:rPr lang="uk-UA" dirty="0" err="1"/>
              <a:t>Фібоначчі</a:t>
            </a:r>
            <a:r>
              <a:rPr lang="uk-UA" dirty="0"/>
              <a:t> з використанням </a:t>
            </a:r>
            <a:r>
              <a:rPr lang="en-US" dirty="0"/>
              <a:t>WSGI</a:t>
            </a:r>
            <a:r>
              <a:rPr lang="uk-UA" dirty="0"/>
              <a:t>.</a:t>
            </a:r>
          </a:p>
          <a:p>
            <a:r>
              <a:rPr lang="uk-UA" dirty="0"/>
              <a:t>Програма використовує локальний </a:t>
            </a:r>
            <a:r>
              <a:rPr lang="en-US" dirty="0"/>
              <a:t>WSGI</a:t>
            </a:r>
            <a:r>
              <a:rPr lang="ru-RU" dirty="0"/>
              <a:t>-</a:t>
            </a:r>
            <a:r>
              <a:rPr lang="uk-UA" dirty="0"/>
              <a:t>сервер, який налаштовано на порт 80</a:t>
            </a:r>
            <a:r>
              <a:rPr lang="ru-RU" dirty="0"/>
              <a:t>51</a:t>
            </a:r>
            <a:r>
              <a:rPr lang="uk-UA" dirty="0"/>
              <a:t>.</a:t>
            </a:r>
          </a:p>
          <a:p>
            <a:r>
              <a:rPr lang="uk-UA" dirty="0"/>
              <a:t>Програма містить функцію </a:t>
            </a:r>
            <a:r>
              <a:rPr lang="en-US" dirty="0"/>
              <a:t>application</a:t>
            </a:r>
            <a:r>
              <a:rPr lang="uk-UA" dirty="0"/>
              <a:t>, яка будує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сторінку не тільки для введення даних, але й для показу результату. </a:t>
            </a:r>
          </a:p>
          <a:p>
            <a:r>
              <a:rPr lang="uk-UA" dirty="0"/>
              <a:t>Цю ж програму можна використати у зв’язці з будь-яким іншим </a:t>
            </a:r>
            <a:r>
              <a:rPr lang="en-US" dirty="0"/>
              <a:t>WSGI</a:t>
            </a:r>
            <a:r>
              <a:rPr lang="ru-RU" dirty="0"/>
              <a:t>-</a:t>
            </a:r>
            <a:r>
              <a:rPr lang="uk-UA" dirty="0"/>
              <a:t>сервером без зміни програмного коду.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Використання класів та збереження стану у </a:t>
            </a:r>
            <a:r>
              <a:rPr lang="en-US" dirty="0"/>
              <a:t>WSGI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Замість функції </a:t>
            </a:r>
            <a:r>
              <a:rPr lang="en-US" dirty="0"/>
              <a:t>application </a:t>
            </a:r>
            <a:r>
              <a:rPr lang="uk-UA" dirty="0"/>
              <a:t>можна використовувати клас.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може мати довільне ім’я, але повинен реалізовувати спеціальний метод __</a:t>
            </a:r>
            <a:r>
              <a:rPr lang="en-US" dirty="0"/>
              <a:t>call</a:t>
            </a:r>
            <a:r>
              <a:rPr lang="uk-UA" dirty="0"/>
              <a:t>__ з параметрами </a:t>
            </a:r>
            <a:r>
              <a:rPr lang="en-US" dirty="0"/>
              <a:t>environ </a:t>
            </a:r>
            <a:r>
              <a:rPr lang="uk-UA" dirty="0"/>
              <a:t>та </a:t>
            </a:r>
            <a:r>
              <a:rPr lang="uk-UA" dirty="0" err="1"/>
              <a:t>start_response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uk-UA" dirty="0"/>
              <a:t>__</a:t>
            </a:r>
            <a:r>
              <a:rPr lang="en-US" dirty="0"/>
              <a:t>call</a:t>
            </a:r>
            <a:r>
              <a:rPr lang="uk-UA" dirty="0"/>
              <a:t>__ має робити те ж саме, що й функція </a:t>
            </a:r>
            <a:r>
              <a:rPr lang="en-US" dirty="0"/>
              <a:t>application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створенні об’єкту цього класу слід присвоїти створений об’єкт змінній з ім’ям </a:t>
            </a:r>
            <a:r>
              <a:rPr lang="en-US" dirty="0"/>
              <a:t>application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при виклику </a:t>
            </a:r>
            <a:r>
              <a:rPr lang="en-US" dirty="0"/>
              <a:t>application </a:t>
            </a:r>
            <a:r>
              <a:rPr lang="uk-UA" dirty="0"/>
              <a:t>буде викликатись</a:t>
            </a:r>
            <a:r>
              <a:rPr lang="ru-RU" dirty="0"/>
              <a:t> метод </a:t>
            </a:r>
            <a:r>
              <a:rPr lang="uk-UA" dirty="0"/>
              <a:t>__</a:t>
            </a:r>
            <a:r>
              <a:rPr lang="en-US" dirty="0"/>
              <a:t>call</a:t>
            </a:r>
            <a:r>
              <a:rPr lang="ru-RU" dirty="0"/>
              <a:t>__</a:t>
            </a:r>
            <a:r>
              <a:rPr lang="uk-UA" dirty="0"/>
              <a:t> описаного класу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/>
              <a:t>Використання класів дозволяє зберігати певні дані між викликам </a:t>
            </a:r>
            <a:r>
              <a:rPr lang="en-US" dirty="0"/>
              <a:t>application</a:t>
            </a:r>
            <a:r>
              <a:rPr lang="uk-UA" dirty="0"/>
              <a:t> (наприклад, у полях класу)</a:t>
            </a:r>
            <a:r>
              <a:rPr lang="ru-RU" dirty="0"/>
              <a:t>, </a:t>
            </a:r>
            <a:r>
              <a:rPr lang="uk-UA" dirty="0"/>
              <a:t>тобто між запитами клієнта.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застосування </a:t>
            </a:r>
            <a:r>
              <a:rPr lang="en-US" dirty="0"/>
              <a:t>WSGI </a:t>
            </a:r>
            <a:r>
              <a:rPr lang="uk-UA" dirty="0"/>
              <a:t>дає можливість збереження стану поточного з’єднання з клієнтом.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з’єднання ще називають сеансом (</a:t>
            </a:r>
            <a:r>
              <a:rPr lang="en-US" dirty="0"/>
              <a:t>session</a:t>
            </a:r>
            <a:r>
              <a:rPr lang="uk-UA" dirty="0"/>
              <a:t>).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4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Проходження тестів у </a:t>
            </a:r>
            <a:r>
              <a:rPr lang="en-US" dirty="0"/>
              <a:t>WSGI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програму, яка підтримує проходження тестів у веб-браузері.</a:t>
            </a:r>
          </a:p>
          <a:p>
            <a:r>
              <a:rPr lang="uk-UA" dirty="0"/>
              <a:t>Тести записано у файлі </a:t>
            </a:r>
            <a:r>
              <a:rPr lang="en-US" dirty="0"/>
              <a:t>MS Excel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повинна забезпечити введення імені та паролю користувача (також зберігаються у файлі </a:t>
            </a:r>
            <a:r>
              <a:rPr lang="en-US" dirty="0"/>
              <a:t>MS Excel</a:t>
            </a:r>
            <a:r>
              <a:rPr lang="uk-UA" dirty="0"/>
              <a:t>), вибір теми тесту, передачу питань, отримання та аналіз відповідей, а також показ результату тесту (кількості балів).</a:t>
            </a:r>
          </a:p>
          <a:p>
            <a:r>
              <a:rPr lang="uk-UA" dirty="0"/>
              <a:t>На цей раз використаємо </a:t>
            </a:r>
            <a:r>
              <a:rPr lang="en-US" dirty="0"/>
              <a:t>WSGI </a:t>
            </a:r>
            <a:r>
              <a:rPr lang="uk-UA" dirty="0"/>
              <a:t>для розв’язання даної задачі. </a:t>
            </a:r>
            <a:endParaRPr lang="uk-UA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класи </a:t>
            </a:r>
            <a:r>
              <a:rPr lang="uk-UA" dirty="0" err="1"/>
              <a:t>QuizApplication</a:t>
            </a:r>
            <a:r>
              <a:rPr lang="uk-UA" dirty="0"/>
              <a:t> та </a:t>
            </a:r>
            <a:r>
              <a:rPr lang="uk-UA" dirty="0" err="1"/>
              <a:t>QuizSession</a:t>
            </a:r>
            <a:r>
              <a:rPr lang="uk-UA" dirty="0"/>
              <a:t>. 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QuizApplication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QuizApplication</a:t>
            </a:r>
            <a:r>
              <a:rPr lang="uk-UA" dirty="0"/>
              <a:t> призначено для організації проходження тесту. Клас має поля:</a:t>
            </a:r>
          </a:p>
          <a:p>
            <a:pPr lvl="1"/>
            <a:r>
              <a:rPr lang="uk-UA" dirty="0" err="1"/>
              <a:t>self.path</a:t>
            </a:r>
            <a:r>
              <a:rPr lang="uk-UA" dirty="0"/>
              <a:t> - шлях до даного модуля від модуля, який його імпортує</a:t>
            </a:r>
          </a:p>
          <a:p>
            <a:pPr lvl="1"/>
            <a:r>
              <a:rPr lang="uk-UA" dirty="0" err="1" smtClean="0"/>
              <a:t>self.last_id</a:t>
            </a:r>
            <a:r>
              <a:rPr lang="uk-UA" dirty="0" smtClean="0"/>
              <a:t> </a:t>
            </a:r>
            <a:r>
              <a:rPr lang="uk-UA" dirty="0"/>
              <a:t>- номер останньої започаткованої сесії</a:t>
            </a:r>
          </a:p>
          <a:p>
            <a:pPr lvl="1"/>
            <a:r>
              <a:rPr lang="uk-UA" dirty="0" err="1"/>
              <a:t>self.sessions</a:t>
            </a:r>
            <a:r>
              <a:rPr lang="uk-UA" dirty="0"/>
              <a:t> - словник сесій (об'єктів класу </a:t>
            </a:r>
            <a:r>
              <a:rPr lang="uk-UA" dirty="0" err="1"/>
              <a:t>QuizSession</a:t>
            </a:r>
            <a:r>
              <a:rPr lang="uk-UA" dirty="0"/>
              <a:t>)</a:t>
            </a:r>
          </a:p>
          <a:p>
            <a:pPr lvl="1"/>
            <a:r>
              <a:rPr lang="uk-UA" dirty="0" err="1"/>
              <a:t>self.suite</a:t>
            </a:r>
            <a:r>
              <a:rPr lang="uk-UA" dirty="0"/>
              <a:t> - набір тестів</a:t>
            </a:r>
          </a:p>
          <a:p>
            <a:pPr lvl="1"/>
            <a:r>
              <a:rPr lang="uk-UA" dirty="0" err="1"/>
              <a:t>self.commands</a:t>
            </a:r>
            <a:r>
              <a:rPr lang="uk-UA" dirty="0"/>
              <a:t> - словник команд з HTML-файлів та функцій їх обробки</a:t>
            </a:r>
          </a:p>
          <a:p>
            <a:r>
              <a:rPr lang="uk-UA" dirty="0"/>
              <a:t>Клас також містить конструктор та методи </a:t>
            </a:r>
            <a:r>
              <a:rPr lang="en-US" dirty="0"/>
              <a:t>start</a:t>
            </a:r>
            <a:r>
              <a:rPr lang="uk-UA" dirty="0"/>
              <a:t>, </a:t>
            </a:r>
            <a:r>
              <a:rPr lang="uk-UA" dirty="0" err="1"/>
              <a:t>login</a:t>
            </a:r>
            <a:r>
              <a:rPr lang="uk-UA" dirty="0"/>
              <a:t>, </a:t>
            </a:r>
            <a:r>
              <a:rPr lang="en-US" dirty="0"/>
              <a:t>theme</a:t>
            </a:r>
            <a:r>
              <a:rPr lang="uk-UA" dirty="0"/>
              <a:t>, </a:t>
            </a:r>
            <a:r>
              <a:rPr lang="ru-RU" dirty="0" err="1"/>
              <a:t>question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методи обробляють рядки, які отримують у </a:t>
            </a:r>
            <a:r>
              <a:rPr lang="en-US" dirty="0"/>
              <a:t>URL </a:t>
            </a:r>
            <a:r>
              <a:rPr lang="uk-UA" dirty="0"/>
              <a:t>від клієнта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Ці </a:t>
            </a:r>
            <a:r>
              <a:rPr lang="uk-UA" dirty="0"/>
              <a:t>рядки ми будемо інтерпретувати як </a:t>
            </a:r>
            <a:r>
              <a:rPr lang="uk-UA" dirty="0" smtClean="0"/>
              <a:t>команди </a:t>
            </a:r>
            <a:r>
              <a:rPr lang="uk-UA" dirty="0"/>
              <a:t>та викликати відповідний метод обробки (</a:t>
            </a:r>
            <a:r>
              <a:rPr lang="en-US" dirty="0"/>
              <a:t>start</a:t>
            </a:r>
            <a:r>
              <a:rPr lang="uk-UA" dirty="0"/>
              <a:t> – почати роботу, </a:t>
            </a:r>
            <a:r>
              <a:rPr lang="uk-UA" dirty="0" err="1"/>
              <a:t>login</a:t>
            </a:r>
            <a:r>
              <a:rPr lang="uk-UA" dirty="0"/>
              <a:t> – </a:t>
            </a:r>
            <a:r>
              <a:rPr lang="uk-UA" dirty="0" err="1"/>
              <a:t>аутентифікувати</a:t>
            </a:r>
            <a:r>
              <a:rPr lang="uk-UA" dirty="0"/>
              <a:t> користувача, </a:t>
            </a:r>
            <a:r>
              <a:rPr lang="en-US" dirty="0"/>
              <a:t>theme</a:t>
            </a:r>
            <a:r>
              <a:rPr lang="uk-UA" dirty="0"/>
              <a:t> – вибрати тему тесту, </a:t>
            </a:r>
            <a:r>
              <a:rPr lang="ru-RU" dirty="0" err="1"/>
              <a:t>question</a:t>
            </a:r>
            <a:r>
              <a:rPr lang="uk-UA" dirty="0"/>
              <a:t> – сформувати чергове питання тесту). </a:t>
            </a:r>
          </a:p>
          <a:p>
            <a:r>
              <a:rPr lang="uk-UA" dirty="0"/>
              <a:t>Метод __</a:t>
            </a:r>
            <a:r>
              <a:rPr lang="en-US" dirty="0"/>
              <a:t>call</a:t>
            </a:r>
            <a:r>
              <a:rPr lang="uk-UA" dirty="0"/>
              <a:t>__ реалізує інтерфейс </a:t>
            </a:r>
            <a:r>
              <a:rPr lang="en-US" dirty="0"/>
              <a:t>WSGI</a:t>
            </a:r>
            <a:r>
              <a:rPr lang="uk-UA" dirty="0"/>
              <a:t>.</a:t>
            </a:r>
          </a:p>
          <a:p>
            <a:r>
              <a:rPr lang="uk-UA" dirty="0"/>
              <a:t>Внутрішні методи _</a:t>
            </a:r>
            <a:r>
              <a:rPr lang="uk-UA" dirty="0" err="1"/>
              <a:t>check_user</a:t>
            </a:r>
            <a:r>
              <a:rPr lang="uk-UA" dirty="0"/>
              <a:t>, _</a:t>
            </a:r>
            <a:r>
              <a:rPr lang="en-US" dirty="0"/>
              <a:t>show</a:t>
            </a:r>
            <a:r>
              <a:rPr lang="uk-UA" dirty="0"/>
              <a:t>_</a:t>
            </a:r>
            <a:r>
              <a:rPr lang="en-US" dirty="0"/>
              <a:t>themes</a:t>
            </a:r>
            <a:r>
              <a:rPr lang="uk-UA" dirty="0"/>
              <a:t>, _</a:t>
            </a:r>
            <a:r>
              <a:rPr lang="en-US" dirty="0"/>
              <a:t>show</a:t>
            </a:r>
            <a:r>
              <a:rPr lang="uk-UA" dirty="0"/>
              <a:t>_</a:t>
            </a:r>
            <a:r>
              <a:rPr lang="en-US" dirty="0"/>
              <a:t>error</a:t>
            </a:r>
            <a:r>
              <a:rPr lang="uk-UA" dirty="0"/>
              <a:t>, _</a:t>
            </a:r>
            <a:r>
              <a:rPr lang="en-US" dirty="0"/>
              <a:t>show</a:t>
            </a:r>
            <a:r>
              <a:rPr lang="uk-UA" dirty="0"/>
              <a:t>_</a:t>
            </a:r>
            <a:r>
              <a:rPr lang="en-US" dirty="0"/>
              <a:t>question</a:t>
            </a:r>
            <a:r>
              <a:rPr lang="uk-UA" dirty="0"/>
              <a:t>, </a:t>
            </a:r>
            <a:r>
              <a:rPr lang="en-US" dirty="0"/>
              <a:t>show</a:t>
            </a:r>
            <a:r>
              <a:rPr lang="uk-UA" dirty="0"/>
              <a:t>_</a:t>
            </a:r>
            <a:r>
              <a:rPr lang="en-US" dirty="0"/>
              <a:t>result</a:t>
            </a:r>
            <a:r>
              <a:rPr lang="uk-UA" dirty="0"/>
              <a:t>, _</a:t>
            </a:r>
            <a:r>
              <a:rPr lang="en-US" dirty="0"/>
              <a:t>get</a:t>
            </a:r>
            <a:r>
              <a:rPr lang="uk-UA" dirty="0"/>
              <a:t>_</a:t>
            </a:r>
            <a:r>
              <a:rPr lang="en-US" dirty="0"/>
              <a:t>reply </a:t>
            </a:r>
            <a:r>
              <a:rPr lang="uk-UA" dirty="0"/>
              <a:t>практично не відрізняються від відповідних функцій, які ми розглядали у варіанті з використанням </a:t>
            </a:r>
            <a:r>
              <a:rPr lang="en-US" dirty="0"/>
              <a:t>CGI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Веб-сервери у </a:t>
            </a:r>
            <a:r>
              <a:rPr lang="en-US" dirty="0" smtClean="0"/>
              <a:t>Python.2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Клас </a:t>
            </a:r>
            <a:r>
              <a:rPr lang="uk-UA" dirty="0" err="1"/>
              <a:t>SimpleHTTPRequestHandler</a:t>
            </a:r>
            <a:r>
              <a:rPr lang="uk-UA" dirty="0"/>
              <a:t> обробляє запити клієнта та повертає список файлів з поточного каталогу або один файл (якщо цей файл може прочитати веб-клієнт).</a:t>
            </a:r>
          </a:p>
          <a:p>
            <a:r>
              <a:rPr lang="uk-UA" dirty="0"/>
              <a:t>Клас </a:t>
            </a:r>
            <a:r>
              <a:rPr lang="uk-UA" dirty="0" err="1"/>
              <a:t>CGIHTTPRequestHandler</a:t>
            </a:r>
            <a:r>
              <a:rPr lang="uk-UA" dirty="0"/>
              <a:t> обробляє запити клієнта та запускає сценарій (програму) для обробки запиту. </a:t>
            </a:r>
          </a:p>
          <a:p>
            <a:r>
              <a:rPr lang="uk-UA" dirty="0"/>
              <a:t>Два останніх класи містять методи для обробки запитів </a:t>
            </a:r>
            <a:r>
              <a:rPr lang="en-US" dirty="0"/>
              <a:t>HEAD</a:t>
            </a:r>
            <a:r>
              <a:rPr lang="ru-RU" dirty="0"/>
              <a:t>, </a:t>
            </a:r>
            <a:r>
              <a:rPr lang="en-US" dirty="0"/>
              <a:t>GET</a:t>
            </a:r>
            <a:r>
              <a:rPr lang="ru-RU" dirty="0"/>
              <a:t>, </a:t>
            </a:r>
            <a:r>
              <a:rPr lang="en-US" dirty="0"/>
              <a:t>POST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методи називаються </a:t>
            </a:r>
            <a:r>
              <a:rPr lang="en-US" dirty="0"/>
              <a:t>do</a:t>
            </a:r>
            <a:r>
              <a:rPr lang="ru-RU" dirty="0"/>
              <a:t>_</a:t>
            </a:r>
            <a:r>
              <a:rPr lang="en-US" dirty="0"/>
              <a:t>HEAD</a:t>
            </a:r>
            <a:r>
              <a:rPr lang="uk-UA" dirty="0"/>
              <a:t>()</a:t>
            </a:r>
            <a:r>
              <a:rPr lang="ru-RU" dirty="0"/>
              <a:t>, </a:t>
            </a:r>
            <a:r>
              <a:rPr lang="en-US" dirty="0"/>
              <a:t>do</a:t>
            </a:r>
            <a:r>
              <a:rPr lang="ru-RU" dirty="0"/>
              <a:t>_</a:t>
            </a:r>
            <a:r>
              <a:rPr lang="en-US" dirty="0"/>
              <a:t>GET</a:t>
            </a:r>
            <a:r>
              <a:rPr lang="uk-UA" dirty="0"/>
              <a:t>()</a:t>
            </a:r>
            <a:r>
              <a:rPr lang="ru-RU" dirty="0"/>
              <a:t>, </a:t>
            </a:r>
            <a:r>
              <a:rPr lang="en-US" dirty="0"/>
              <a:t>do</a:t>
            </a:r>
            <a:r>
              <a:rPr lang="ru-RU" dirty="0"/>
              <a:t>_</a:t>
            </a:r>
            <a:r>
              <a:rPr lang="en-US" dirty="0"/>
              <a:t>POST</a:t>
            </a:r>
            <a:r>
              <a:rPr lang="uk-UA" dirty="0"/>
              <a:t>() та можуть бути перевизначені класами-нащадками.</a:t>
            </a:r>
          </a:p>
          <a:p>
            <a:r>
              <a:rPr lang="uk-UA" dirty="0"/>
              <a:t>Щоб запустити сервер, достатньо його імпортувати та виконати команду: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uk-UA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HTTPServer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SimpleHTTPRequestHandler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uk-UA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serve_forever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uk-UA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QuizSession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QuizSession</a:t>
            </a:r>
            <a:r>
              <a:rPr lang="uk-UA" dirty="0"/>
              <a:t> призначено для фіксації та зміни стану одного сеансу роботи одного користувача.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uk-UA" dirty="0"/>
              <a:t>містить поля:</a:t>
            </a:r>
          </a:p>
          <a:p>
            <a:pPr lvl="1"/>
            <a:r>
              <a:rPr lang="uk-UA" dirty="0" err="1"/>
              <a:t>self.app</a:t>
            </a:r>
            <a:r>
              <a:rPr lang="uk-UA" dirty="0"/>
              <a:t> - клас, що містить даний (</a:t>
            </a:r>
            <a:r>
              <a:rPr lang="uk-UA" dirty="0" err="1"/>
              <a:t>QuizApplication</a:t>
            </a:r>
            <a:r>
              <a:rPr lang="uk-UA" dirty="0"/>
              <a:t>)</a:t>
            </a:r>
          </a:p>
          <a:p>
            <a:pPr lvl="1"/>
            <a:r>
              <a:rPr lang="uk-UA" dirty="0" err="1"/>
              <a:t>self.sid</a:t>
            </a:r>
            <a:r>
              <a:rPr lang="uk-UA" dirty="0"/>
              <a:t> - номер сесії</a:t>
            </a:r>
          </a:p>
          <a:p>
            <a:pPr lvl="1"/>
            <a:r>
              <a:rPr lang="uk-UA" dirty="0" err="1"/>
              <a:t>self.user</a:t>
            </a:r>
            <a:r>
              <a:rPr lang="uk-UA" dirty="0"/>
              <a:t> - користувач, який проходить тест</a:t>
            </a:r>
          </a:p>
          <a:p>
            <a:pPr lvl="1"/>
            <a:r>
              <a:rPr lang="uk-UA" dirty="0" err="1"/>
              <a:t>self.replies</a:t>
            </a:r>
            <a:r>
              <a:rPr lang="uk-UA" dirty="0"/>
              <a:t> - список списків наданих відповідей</a:t>
            </a:r>
          </a:p>
          <a:p>
            <a:pPr lvl="1"/>
            <a:r>
              <a:rPr lang="uk-UA" dirty="0" err="1"/>
              <a:t>self.quest_no</a:t>
            </a:r>
            <a:r>
              <a:rPr lang="uk-UA" dirty="0"/>
              <a:t> - номер питання</a:t>
            </a:r>
          </a:p>
          <a:p>
            <a:pPr lvl="1"/>
            <a:r>
              <a:rPr lang="uk-UA" dirty="0" err="1"/>
              <a:t>self.theme</a:t>
            </a:r>
            <a:r>
              <a:rPr lang="uk-UA" dirty="0"/>
              <a:t> - тема тесту</a:t>
            </a:r>
          </a:p>
          <a:p>
            <a:pPr lvl="1"/>
            <a:r>
              <a:rPr lang="uk-UA" dirty="0" err="1"/>
              <a:t>self.quiz</a:t>
            </a:r>
            <a:r>
              <a:rPr lang="uk-UA" dirty="0"/>
              <a:t> – тест</a:t>
            </a:r>
          </a:p>
          <a:p>
            <a:r>
              <a:rPr lang="uk-UA" dirty="0"/>
              <a:t>Окрім полів, клас містить тільки конструктор</a:t>
            </a:r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Проходження тестів у </a:t>
            </a:r>
            <a:r>
              <a:rPr lang="en-US" dirty="0"/>
              <a:t>WSGI</a:t>
            </a:r>
            <a:r>
              <a:rPr lang="uk-UA" dirty="0"/>
              <a:t>. Реалізація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Окрім згаданих класів </a:t>
            </a:r>
            <a:r>
              <a:rPr lang="uk-UA" dirty="0" err="1"/>
              <a:t>QuizApplication</a:t>
            </a:r>
            <a:r>
              <a:rPr lang="uk-UA" dirty="0"/>
              <a:t> та </a:t>
            </a:r>
            <a:r>
              <a:rPr lang="uk-UA" dirty="0" err="1"/>
              <a:t>QuizSession</a:t>
            </a:r>
            <a:r>
              <a:rPr lang="uk-UA" dirty="0"/>
              <a:t>, реалізація прикладу у </a:t>
            </a:r>
            <a:r>
              <a:rPr lang="en-US" dirty="0"/>
              <a:t>WSGI </a:t>
            </a:r>
            <a:r>
              <a:rPr lang="uk-UA" dirty="0"/>
              <a:t>включає </a:t>
            </a:r>
            <a:r>
              <a:rPr lang="en-US" dirty="0"/>
              <a:t>HTML</a:t>
            </a:r>
            <a:r>
              <a:rPr lang="uk-UA" dirty="0"/>
              <a:t>-файли:</a:t>
            </a:r>
          </a:p>
          <a:p>
            <a:pPr lvl="1"/>
            <a:r>
              <a:rPr lang="uk-UA" dirty="0"/>
              <a:t>w_quiz_login.html</a:t>
            </a:r>
          </a:p>
          <a:p>
            <a:pPr lvl="1"/>
            <a:r>
              <a:rPr lang="uk-UA" dirty="0"/>
              <a:t>w_quiz_themes.html</a:t>
            </a:r>
          </a:p>
          <a:p>
            <a:pPr lvl="1"/>
            <a:r>
              <a:rPr lang="uk-UA" dirty="0"/>
              <a:t>w_quiz_question.html</a:t>
            </a:r>
          </a:p>
          <a:p>
            <a:pPr lvl="1"/>
            <a:r>
              <a:rPr lang="uk-UA" dirty="0"/>
              <a:t>quiz_result.html</a:t>
            </a:r>
          </a:p>
          <a:p>
            <a:r>
              <a:rPr lang="uk-UA" dirty="0"/>
              <a:t>Файли, що починаються з “</a:t>
            </a:r>
            <a:r>
              <a:rPr lang="en-US" dirty="0"/>
              <a:t>w</a:t>
            </a:r>
            <a:r>
              <a:rPr lang="uk-UA" dirty="0"/>
              <a:t>_” відрізняються від відповідних файлів, розглянутих у прикладі для </a:t>
            </a:r>
            <a:r>
              <a:rPr lang="en-US" dirty="0"/>
              <a:t>CGI</a:t>
            </a:r>
            <a:r>
              <a:rPr lang="uk-UA" dirty="0"/>
              <a:t>, тим, що у формах тільки одне приховане поле -–</a:t>
            </a:r>
            <a:r>
              <a:rPr lang="en-US" dirty="0" err="1"/>
              <a:t>sid</a:t>
            </a:r>
            <a:r>
              <a:rPr lang="uk-UA" dirty="0"/>
              <a:t> (номер сеансу) – та замість імен сценаріїв у атрибуті </a:t>
            </a:r>
            <a:r>
              <a:rPr lang="en-US" dirty="0"/>
              <a:t>action </a:t>
            </a:r>
            <a:r>
              <a:rPr lang="uk-UA" dirty="0"/>
              <a:t>вказано рядки, які інтерпретуються у </a:t>
            </a:r>
            <a:r>
              <a:rPr lang="uk-UA" dirty="0" err="1"/>
              <a:t>QuizApplication</a:t>
            </a:r>
            <a:r>
              <a:rPr lang="uk-UA" dirty="0"/>
              <a:t> як команди</a:t>
            </a:r>
            <a:r>
              <a:rPr lang="uk-UA" dirty="0" smtClean="0"/>
              <a:t>.</a:t>
            </a:r>
          </a:p>
          <a:p>
            <a:r>
              <a:rPr lang="uk-UA" dirty="0"/>
              <a:t>Головний модуль створює об’єкт </a:t>
            </a:r>
            <a:r>
              <a:rPr lang="en-US" dirty="0"/>
              <a:t>application </a:t>
            </a:r>
            <a:r>
              <a:rPr lang="uk-UA" dirty="0"/>
              <a:t>та запускає сервер</a:t>
            </a:r>
            <a:r>
              <a:rPr lang="ru-RU" dirty="0"/>
              <a:t>.</a:t>
            </a:r>
            <a:endParaRPr lang="uk-UA" dirty="0"/>
          </a:p>
          <a:p>
            <a:r>
              <a:rPr lang="uk-UA" dirty="0" smtClean="0"/>
              <a:t>Для </a:t>
            </a:r>
            <a:r>
              <a:rPr lang="uk-UA" dirty="0"/>
              <a:t>початку проходження тестів слід запустити сервер та набрати адресу сервера у браузері. Для локального сервера це – </a:t>
            </a:r>
            <a:r>
              <a:rPr lang="en-US" dirty="0"/>
              <a:t>http</a:t>
            </a:r>
            <a:r>
              <a:rPr lang="ru-RU" dirty="0"/>
              <a:t>://</a:t>
            </a:r>
            <a:r>
              <a:rPr lang="en-US" dirty="0"/>
              <a:t>localhost</a:t>
            </a:r>
            <a:r>
              <a:rPr lang="ru-RU" dirty="0"/>
              <a:t>:8051</a:t>
            </a:r>
            <a:endParaRPr lang="uk-UA" dirty="0"/>
          </a:p>
          <a:p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Веб-сервери у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CGI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Передача параметрів у веб-запитах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HTML</a:t>
            </a:r>
            <a:r>
              <a:rPr lang="uk-UA" dirty="0"/>
              <a:t>-форми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Обробка даних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форм у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Формування відповідей сервера у </a:t>
            </a:r>
            <a:r>
              <a:rPr lang="en-US" dirty="0"/>
              <a:t>Python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Табличне розташування елементів </a:t>
            </a:r>
            <a:r>
              <a:rPr lang="en-US" dirty="0"/>
              <a:t>HTML</a:t>
            </a:r>
            <a:r>
              <a:rPr lang="uk-UA" dirty="0"/>
              <a:t>-сторінки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HTTP</a:t>
            </a:r>
            <a:r>
              <a:rPr lang="uk-UA" dirty="0"/>
              <a:t> – протокол без збереження стану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Передача інформації між запитами у </a:t>
            </a:r>
            <a:r>
              <a:rPr lang="en-US" dirty="0"/>
              <a:t>HTTP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WSGI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Обробка параметрів запиту у </a:t>
            </a:r>
            <a:r>
              <a:rPr lang="en-US" dirty="0"/>
              <a:t>WSGI</a:t>
            </a:r>
            <a:endParaRPr lang="uk-UA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Використання класів та збереження стану у </a:t>
            </a:r>
            <a:r>
              <a:rPr lang="en-US" dirty="0"/>
              <a:t>WSGI</a:t>
            </a:r>
            <a:endParaRPr lang="uk-UA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Peter</a:t>
            </a:r>
            <a:r>
              <a:rPr lang="uk-UA" dirty="0"/>
              <a:t> </a:t>
            </a:r>
            <a:r>
              <a:rPr lang="uk-UA" dirty="0" err="1"/>
              <a:t>Norton</a:t>
            </a:r>
            <a:r>
              <a:rPr lang="uk-UA" dirty="0"/>
              <a:t>, </a:t>
            </a:r>
            <a:r>
              <a:rPr lang="uk-UA" dirty="0" err="1"/>
              <a:t>Alex</a:t>
            </a:r>
            <a:r>
              <a:rPr lang="uk-UA" dirty="0"/>
              <a:t> </a:t>
            </a:r>
            <a:r>
              <a:rPr lang="uk-UA" dirty="0" err="1"/>
              <a:t>Samuel</a:t>
            </a:r>
            <a:r>
              <a:rPr lang="uk-UA" dirty="0"/>
              <a:t>,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Aitel</a:t>
            </a:r>
            <a:r>
              <a:rPr lang="uk-UA" dirty="0"/>
              <a:t> та інші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en-US" dirty="0"/>
              <a:t> – 2008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Pilgrim</a:t>
            </a:r>
            <a:r>
              <a:rPr lang="uk-UA" dirty="0"/>
              <a:t> - </a:t>
            </a:r>
            <a:r>
              <a:rPr lang="uk-UA" dirty="0" err="1"/>
              <a:t>Dive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Version</a:t>
            </a:r>
            <a:r>
              <a:rPr lang="uk-UA" dirty="0"/>
              <a:t> 5.4 - 2004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Jim</a:t>
            </a:r>
            <a:r>
              <a:rPr lang="uk-UA" dirty="0"/>
              <a:t> </a:t>
            </a:r>
            <a:r>
              <a:rPr lang="uk-UA" dirty="0" err="1"/>
              <a:t>Knowlton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Create</a:t>
            </a:r>
            <a:r>
              <a:rPr lang="uk-UA" dirty="0"/>
              <a:t> </a:t>
            </a:r>
            <a:r>
              <a:rPr lang="uk-UA" dirty="0" err="1"/>
              <a:t>Modify</a:t>
            </a:r>
            <a:r>
              <a:rPr lang="uk-UA" dirty="0"/>
              <a:t> </a:t>
            </a:r>
            <a:r>
              <a:rPr lang="uk-UA" dirty="0" err="1"/>
              <a:t>Reuse</a:t>
            </a:r>
            <a:r>
              <a:rPr lang="uk-UA" dirty="0"/>
              <a:t> – 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John </a:t>
            </a:r>
            <a:r>
              <a:rPr lang="en-US" dirty="0" err="1"/>
              <a:t>Goerzen</a:t>
            </a:r>
            <a:r>
              <a:rPr lang="en-US" dirty="0"/>
              <a:t> -</a:t>
            </a:r>
            <a:r>
              <a:rPr lang="uk-UA" dirty="0" err="1"/>
              <a:t>Foundations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Network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en-US" dirty="0"/>
              <a:t>. – 2004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http://wsgi.tutorial.codepoint.net/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http://archimedeanco.com/wsgi-tutorial/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http://citforum.ru/programming/python/wsgi/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http://htmlbook.name/index/uchebnik_html/0-4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6"/>
              </a:rPr>
              <a:t>https://ru.wikipedia.org/wiki/%D0%AD%D0%BB%D0%B5%D0%BC%D0%B5%D0%BD%D1%82%D1%8B_HTML</a:t>
            </a:r>
            <a:endParaRPr lang="uk-UA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7"/>
              </a:rPr>
              <a:t>http://html5book.ru/html-tags/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CGI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CGI</a:t>
            </a:r>
            <a:r>
              <a:rPr lang="uk-UA" dirty="0"/>
              <a:t> (</a:t>
            </a:r>
            <a:r>
              <a:rPr lang="en-US" dirty="0"/>
              <a:t>Common Gateway Interface </a:t>
            </a:r>
            <a:r>
              <a:rPr lang="uk-UA" dirty="0"/>
              <a:t>або загальний шлюзовий інтерфейс) – це стандартний протокол зв’язку веб-серверів з програмами, які у динаміці будують відповіді на запити клієнтів.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програми також називають </a:t>
            </a:r>
            <a:r>
              <a:rPr lang="en-US" b="1" dirty="0"/>
              <a:t>CGI</a:t>
            </a:r>
            <a:r>
              <a:rPr lang="ru-RU" b="1" dirty="0"/>
              <a:t>-</a:t>
            </a:r>
            <a:r>
              <a:rPr lang="uk-UA" b="1" dirty="0"/>
              <a:t>сценаріями</a:t>
            </a:r>
            <a:r>
              <a:rPr lang="uk-UA" dirty="0"/>
              <a:t>.</a:t>
            </a:r>
          </a:p>
          <a:p>
            <a:r>
              <a:rPr lang="uk-UA" dirty="0"/>
              <a:t>Усі сучасні веб-сервери підтримують стандарт </a:t>
            </a:r>
            <a:r>
              <a:rPr lang="en-US" dirty="0"/>
              <a:t>CGI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Тому </a:t>
            </a:r>
            <a:r>
              <a:rPr lang="uk-UA" dirty="0"/>
              <a:t>відповідні сценарії можуть працювати у різних серверних середовищах.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uk-UA" dirty="0"/>
              <a:t>також є мовою, яка застосовується для побудови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сценаріїв. </a:t>
            </a:r>
            <a:endParaRPr lang="en-US" dirty="0" smtClean="0"/>
          </a:p>
          <a:p>
            <a:r>
              <a:rPr lang="en-US" dirty="0" smtClean="0"/>
              <a:t>CGI</a:t>
            </a:r>
            <a:r>
              <a:rPr lang="uk-UA" dirty="0"/>
              <a:t>-сценарій отримує запит веб-клієнта, аналізує та обробляє його, а також будує відповідь клієнту, яку передає веб-серверу (а той, у свою чергу, - веб-клієнту). 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Передача параметрів у веб-запитах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CGI</a:t>
            </a:r>
            <a:r>
              <a:rPr lang="uk-UA" dirty="0"/>
              <a:t>-сценарії, що будують сторінки відповіді у динаміці, базують ці відповіді на параметрах, отриманих від клієнта у запитах.</a:t>
            </a:r>
          </a:p>
          <a:p>
            <a:r>
              <a:rPr lang="uk-UA" dirty="0"/>
              <a:t>Спосіб передачі цих параметрів залежить від методу запиту (</a:t>
            </a:r>
            <a:r>
              <a:rPr lang="en-US" dirty="0"/>
              <a:t>GET </a:t>
            </a:r>
            <a:r>
              <a:rPr lang="uk-UA" dirty="0"/>
              <a:t>або </a:t>
            </a:r>
            <a:r>
              <a:rPr lang="en-US" dirty="0"/>
              <a:t>POST</a:t>
            </a:r>
            <a:r>
              <a:rPr lang="uk-UA" dirty="0"/>
              <a:t>)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запитах </a:t>
            </a:r>
            <a:r>
              <a:rPr lang="en-US" dirty="0"/>
              <a:t>GET </a:t>
            </a:r>
            <a:r>
              <a:rPr lang="uk-UA" dirty="0"/>
              <a:t>параметри передаються як частина </a:t>
            </a:r>
            <a:r>
              <a:rPr lang="en-US" dirty="0"/>
              <a:t>URL</a:t>
            </a:r>
            <a:r>
              <a:rPr lang="ru-RU" dirty="0"/>
              <a:t>, </a:t>
            </a:r>
            <a:r>
              <a:rPr lang="uk-UA" dirty="0"/>
              <a:t>а у запитах </a:t>
            </a:r>
            <a:r>
              <a:rPr lang="en-US" dirty="0"/>
              <a:t>POST </a:t>
            </a:r>
            <a:r>
              <a:rPr lang="ru-RU" dirty="0"/>
              <a:t>– </a:t>
            </a:r>
            <a:r>
              <a:rPr lang="uk-UA" dirty="0"/>
              <a:t>окремо</a:t>
            </a:r>
            <a:r>
              <a:rPr lang="ru-RU" dirty="0"/>
              <a:t>. </a:t>
            </a:r>
            <a:endParaRPr lang="en-US" dirty="0" smtClean="0"/>
          </a:p>
          <a:p>
            <a:r>
              <a:rPr lang="uk-UA" dirty="0" smtClean="0"/>
              <a:t>Частіше </a:t>
            </a:r>
            <a:r>
              <a:rPr lang="uk-UA" dirty="0"/>
              <a:t>за все, для передачі параметрів використовують поля </a:t>
            </a:r>
            <a:r>
              <a:rPr lang="en-US" dirty="0"/>
              <a:t>HTML</a:t>
            </a:r>
            <a:r>
              <a:rPr lang="ru-RU" dirty="0"/>
              <a:t>-форм</a:t>
            </a:r>
            <a:r>
              <a:rPr lang="uk-UA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uk-UA" dirty="0"/>
              <a:t>-форми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Ми вже розглядали </a:t>
            </a:r>
            <a:r>
              <a:rPr lang="en-US" dirty="0"/>
              <a:t>HTML</a:t>
            </a:r>
            <a:r>
              <a:rPr lang="uk-UA" dirty="0"/>
              <a:t>-форми у темі «Побудова веб-клієнтів». </a:t>
            </a:r>
            <a:r>
              <a:rPr lang="uk-UA" dirty="0" smtClean="0"/>
              <a:t>Зараз </a:t>
            </a:r>
            <a:r>
              <a:rPr lang="uk-UA" dirty="0"/>
              <a:t>розглянемо їх докладніше. </a:t>
            </a:r>
            <a:endParaRPr lang="en-US" dirty="0" smtClean="0"/>
          </a:p>
          <a:p>
            <a:r>
              <a:rPr lang="uk-UA" dirty="0" smtClean="0"/>
              <a:t>Форма </a:t>
            </a:r>
            <a:r>
              <a:rPr lang="uk-UA" dirty="0"/>
              <a:t>починається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тегом </a:t>
            </a:r>
            <a:r>
              <a:rPr lang="ru-RU" dirty="0"/>
              <a:t>&lt;</a:t>
            </a:r>
            <a:r>
              <a:rPr lang="en-US" dirty="0"/>
              <a:t>form</a:t>
            </a:r>
            <a:r>
              <a:rPr lang="ru-RU" dirty="0"/>
              <a:t>&gt;. </a:t>
            </a:r>
            <a:endParaRPr lang="en-US" dirty="0" smtClean="0"/>
          </a:p>
          <a:p>
            <a:r>
              <a:rPr lang="ru-RU" dirty="0" err="1" smtClean="0"/>
              <a:t>Окр</a:t>
            </a:r>
            <a:r>
              <a:rPr lang="uk-UA" dirty="0" err="1"/>
              <a:t>ім</a:t>
            </a:r>
            <a:r>
              <a:rPr lang="uk-UA" dirty="0"/>
              <a:t> текстової частини, яка відображається на сторінці, форма містить поля для введення або редагування даних. </a:t>
            </a:r>
            <a:endParaRPr lang="en-US" dirty="0" smtClean="0"/>
          </a:p>
          <a:p>
            <a:r>
              <a:rPr lang="uk-UA" dirty="0" smtClean="0"/>
              <a:t>Такі </a:t>
            </a:r>
            <a:r>
              <a:rPr lang="uk-UA" dirty="0"/>
              <a:t>поля (окрім списків) позначаються тегом &lt;</a:t>
            </a:r>
            <a:r>
              <a:rPr lang="en-US" dirty="0"/>
              <a:t>input</a:t>
            </a:r>
            <a:r>
              <a:rPr lang="uk-UA" dirty="0"/>
              <a:t>&gt;.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тег дозволяє розміщувати на сторінці елементи інтерфейсу користувача подібно тому, як це робиться у графічному інтерфейсі.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визначення типу елемента інтерфейсу використовують атрибут </a:t>
            </a:r>
            <a:r>
              <a:rPr lang="en-US" dirty="0"/>
              <a:t>type </a:t>
            </a:r>
            <a:r>
              <a:rPr lang="uk-UA" dirty="0"/>
              <a:t>тегу </a:t>
            </a:r>
            <a:r>
              <a:rPr lang="ru-RU" dirty="0"/>
              <a:t>&lt;</a:t>
            </a:r>
            <a:r>
              <a:rPr lang="en-US" dirty="0"/>
              <a:t>input</a:t>
            </a:r>
            <a:r>
              <a:rPr lang="ru-RU" dirty="0"/>
              <a:t>&gt;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Значення </a:t>
            </a:r>
            <a:r>
              <a:rPr lang="uk-UA" dirty="0"/>
              <a:t>цього атрибуту наведено у таблиці: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r>
              <a:rPr lang="uk-UA" dirty="0" smtClean="0"/>
              <a:t>-форми</a:t>
            </a:r>
            <a:r>
              <a:rPr lang="en-US" dirty="0" smtClean="0"/>
              <a:t>.2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74951"/>
              </p:ext>
            </p:extLst>
          </p:nvPr>
        </p:nvGraphicFramePr>
        <p:xfrm>
          <a:off x="457200" y="1524000"/>
          <a:ext cx="8229600" cy="4882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1797303574"/>
                    </a:ext>
                  </a:extLst>
                </a:gridCol>
                <a:gridCol w="6995120">
                  <a:extLst>
                    <a:ext uri="{9D8B030D-6E8A-4147-A177-3AD203B41FA5}">
                      <a16:colId xmlns:a16="http://schemas.microsoft.com/office/drawing/2014/main" val="568359204"/>
                    </a:ext>
                  </a:extLst>
                </a:gridCol>
              </a:tblGrid>
              <a:tr h="2253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Тип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13385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button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Кнопка.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001961"/>
                  </a:ext>
                </a:extLst>
              </a:tr>
              <a:tr h="466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checkbox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Кнопки вибору. Дозволяють вибрати один з двох варіантів.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289234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file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Поле для введення імені файлу, який пересилається на сервер.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581583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hidden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Приховане поле. Воно ніяк не відображується на веб-сторінці.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880159"/>
                  </a:ext>
                </a:extLst>
              </a:tr>
              <a:tr h="466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image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Поле з зображенням. При натисненні на рисунок дані форми відправляються на сервер.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091460"/>
                  </a:ext>
                </a:extLst>
              </a:tr>
              <a:tr h="466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password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Поле для введення паролю. Усі символи </a:t>
                      </a:r>
                      <a:r>
                        <a:rPr lang="uk-UA" sz="1800" dirty="0" smtClean="0">
                          <a:effectLst/>
                        </a:rPr>
                        <a:t>зображуються </a:t>
                      </a:r>
                      <a:r>
                        <a:rPr lang="uk-UA" sz="1800" dirty="0">
                          <a:effectLst/>
                        </a:rPr>
                        <a:t>зірочками.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257585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radio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Радіокнопки. Використовуються, коли треба вибрати один варіант з декількох.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724497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reset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Кнопка для повернення даних форми у початкове значення.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953951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submit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Кнопка для відправки даних форми на сервер.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265169"/>
                  </a:ext>
                </a:extLst>
              </a:tr>
              <a:tr h="2253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text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Текстове поле. Призначено для введення символів за допомогою клавіатури.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167598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r>
              <a:rPr lang="uk-UA" dirty="0"/>
              <a:t>-форми</a:t>
            </a:r>
            <a:r>
              <a:rPr lang="en-US" dirty="0" smtClean="0"/>
              <a:t>.</a:t>
            </a:r>
            <a:r>
              <a:rPr lang="uk-UA" dirty="0"/>
              <a:t>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Списки позначаються тегом </a:t>
            </a:r>
            <a:r>
              <a:rPr lang="ru-RU" dirty="0"/>
              <a:t>&lt;</a:t>
            </a:r>
            <a:r>
              <a:rPr lang="en-US" dirty="0"/>
              <a:t>select</a:t>
            </a:r>
            <a:r>
              <a:rPr lang="ru-RU" dirty="0"/>
              <a:t>&gt;, </a:t>
            </a:r>
            <a:r>
              <a:rPr lang="uk-UA" dirty="0"/>
              <a:t>а окремі елементи списків, - тегом </a:t>
            </a:r>
            <a:r>
              <a:rPr lang="ru-RU" dirty="0"/>
              <a:t>&lt;</a:t>
            </a:r>
            <a:r>
              <a:rPr lang="en-US" dirty="0"/>
              <a:t>option</a:t>
            </a:r>
            <a:r>
              <a:rPr lang="ru-RU" dirty="0"/>
              <a:t>&gt;</a:t>
            </a:r>
            <a:endParaRPr lang="uk-UA" dirty="0"/>
          </a:p>
          <a:p>
            <a:r>
              <a:rPr lang="uk-UA" dirty="0"/>
              <a:t>Атрибут </a:t>
            </a:r>
            <a:r>
              <a:rPr lang="uk-UA" dirty="0" err="1"/>
              <a:t>name</a:t>
            </a:r>
            <a:r>
              <a:rPr lang="uk-UA" dirty="0"/>
              <a:t> визначає ім’я поля, а атрибут </a:t>
            </a:r>
            <a:r>
              <a:rPr lang="uk-UA" dirty="0" err="1"/>
              <a:t>value</a:t>
            </a:r>
            <a:r>
              <a:rPr lang="uk-UA" dirty="0"/>
              <a:t>, - значення поля.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текстових полів </a:t>
            </a:r>
            <a:r>
              <a:rPr lang="uk-UA" dirty="0" err="1"/>
              <a:t>value</a:t>
            </a:r>
            <a:r>
              <a:rPr lang="uk-UA" dirty="0"/>
              <a:t> – це початкове значення, а для кнопок вибору, </a:t>
            </a:r>
            <a:r>
              <a:rPr lang="uk-UA" dirty="0" err="1"/>
              <a:t>радіокнопок</a:t>
            </a:r>
            <a:r>
              <a:rPr lang="uk-UA" dirty="0"/>
              <a:t> та елементів списку – значення, яке буде передано серверу при виборі відповідної кнопки (елементу списку).</a:t>
            </a:r>
          </a:p>
          <a:p>
            <a:r>
              <a:rPr lang="uk-UA" dirty="0"/>
              <a:t>Група кнопок вибору (</a:t>
            </a:r>
            <a:r>
              <a:rPr lang="uk-UA" dirty="0" err="1"/>
              <a:t>checkbox</a:t>
            </a:r>
            <a:r>
              <a:rPr lang="uk-UA" dirty="0"/>
              <a:t>) мають однакове </a:t>
            </a:r>
            <a:r>
              <a:rPr lang="uk-UA" dirty="0" err="1"/>
              <a:t>ім</a:t>
            </a:r>
            <a:r>
              <a:rPr lang="ru-RU" dirty="0"/>
              <a:t>’</a:t>
            </a:r>
            <a:r>
              <a:rPr lang="uk-UA" dirty="0"/>
              <a:t>я</a:t>
            </a:r>
            <a:r>
              <a:rPr lang="ru-RU" dirty="0"/>
              <a:t> (</a:t>
            </a:r>
            <a:r>
              <a:rPr lang="en-US" dirty="0"/>
              <a:t>name</a:t>
            </a:r>
            <a:r>
              <a:rPr lang="ru-RU" dirty="0"/>
              <a:t>)</a:t>
            </a:r>
            <a:r>
              <a:rPr lang="uk-UA" dirty="0"/>
              <a:t> та повертають список вибраних кнопок (значень).</a:t>
            </a:r>
          </a:p>
          <a:p>
            <a:r>
              <a:rPr lang="uk-UA" dirty="0"/>
              <a:t>Метод запиту для форми (</a:t>
            </a:r>
            <a:r>
              <a:rPr lang="en-US" dirty="0"/>
              <a:t>GET </a:t>
            </a:r>
            <a:r>
              <a:rPr lang="uk-UA" dirty="0"/>
              <a:t>або </a:t>
            </a:r>
            <a:r>
              <a:rPr lang="en-US" dirty="0"/>
              <a:t>POST</a:t>
            </a:r>
            <a:r>
              <a:rPr lang="uk-UA" dirty="0"/>
              <a:t>) визначається атрибутом </a:t>
            </a:r>
            <a:r>
              <a:rPr lang="en-US" dirty="0"/>
              <a:t>method </a:t>
            </a:r>
            <a:r>
              <a:rPr lang="uk-UA" dirty="0"/>
              <a:t>тегу &lt;</a:t>
            </a:r>
            <a:r>
              <a:rPr lang="en-US" dirty="0"/>
              <a:t>form</a:t>
            </a:r>
            <a:r>
              <a:rPr lang="uk-UA" dirty="0"/>
              <a:t>&gt;. </a:t>
            </a:r>
            <a:endParaRPr lang="uk-UA" dirty="0" smtClean="0"/>
          </a:p>
          <a:p>
            <a:r>
              <a:rPr lang="uk-UA" dirty="0" smtClean="0"/>
              <a:t>Атрибут </a:t>
            </a:r>
            <a:r>
              <a:rPr lang="en-US" dirty="0"/>
              <a:t>action </a:t>
            </a:r>
            <a:r>
              <a:rPr lang="uk-UA" dirty="0"/>
              <a:t>задає </a:t>
            </a:r>
            <a:r>
              <a:rPr lang="en-US" dirty="0"/>
              <a:t>CGI</a:t>
            </a:r>
            <a:r>
              <a:rPr lang="ru-RU" dirty="0"/>
              <a:t>-</a:t>
            </a:r>
            <a:r>
              <a:rPr lang="uk-UA" dirty="0"/>
              <a:t>сценарій, який буде використано сервером для обробки форми. </a:t>
            </a:r>
            <a:endParaRPr lang="uk-UA" dirty="0" smtClean="0"/>
          </a:p>
          <a:p>
            <a:r>
              <a:rPr lang="uk-UA" dirty="0" smtClean="0"/>
              <a:t>Значення </a:t>
            </a:r>
            <a:r>
              <a:rPr lang="uk-UA" dirty="0"/>
              <a:t>цього атрибуту буде додано до </a:t>
            </a:r>
            <a:r>
              <a:rPr lang="en-US" dirty="0"/>
              <a:t>URL </a:t>
            </a:r>
            <a:r>
              <a:rPr lang="uk-UA" dirty="0"/>
              <a:t>під час передачі запиту від клієнта до сервера.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18.01.2017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6097</TotalTime>
  <Words>4783</Words>
  <Application>Microsoft Office PowerPoint</Application>
  <PresentationFormat>On-screen Show (4:3)</PresentationFormat>
  <Paragraphs>551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Courier New</vt:lpstr>
      <vt:lpstr>Times New Roman</vt:lpstr>
      <vt:lpstr>Ясность</vt:lpstr>
      <vt:lpstr>Інформатика та програмування</vt:lpstr>
      <vt:lpstr>Веб-сервери</vt:lpstr>
      <vt:lpstr>Веб-сервери у Python</vt:lpstr>
      <vt:lpstr>Веб-сервери у Python.2</vt:lpstr>
      <vt:lpstr>CGI</vt:lpstr>
      <vt:lpstr>Передача параметрів у веб-запитах</vt:lpstr>
      <vt:lpstr>HTML-форми</vt:lpstr>
      <vt:lpstr>HTML-форми.2</vt:lpstr>
      <vt:lpstr>HTML-форми.3</vt:lpstr>
      <vt:lpstr>HTML-форми.4</vt:lpstr>
      <vt:lpstr>Обробка даних HTML-форм у Python</vt:lpstr>
      <vt:lpstr>Обробка даних HTML-форм у Python.2</vt:lpstr>
      <vt:lpstr>Формування відповідей сервера у Python</vt:lpstr>
      <vt:lpstr>Приклад: CGI-сценарій обчислення заданого числа Фібоначчі (Версії 1 та 2)</vt:lpstr>
      <vt:lpstr>Мінімальні URL</vt:lpstr>
      <vt:lpstr>Табличне розташування елементів HTML-сторінки</vt:lpstr>
      <vt:lpstr>Приклад: CGI-сценарій обчислення заданого числа Фібоначчі (Версія 3)</vt:lpstr>
      <vt:lpstr>HTTP – протокол без збереження стану</vt:lpstr>
      <vt:lpstr>Передача інформації між запитами у HTTP</vt:lpstr>
      <vt:lpstr>Відправка даних для запиту POST.2</vt:lpstr>
      <vt:lpstr>Приклад: Проходження тестів</vt:lpstr>
      <vt:lpstr>Проходження тестів. Файл з тестами</vt:lpstr>
      <vt:lpstr>Проходження тестів. Файл з тестами.2</vt:lpstr>
      <vt:lpstr>Проходження тестів. Класи обробки тестів. Клас QuizSuite</vt:lpstr>
      <vt:lpstr>Проходження тестів. Клас Quiz</vt:lpstr>
      <vt:lpstr>Проходження тестів. Клас Question</vt:lpstr>
      <vt:lpstr>Проходження тестів. Абстрактний клас TestIO</vt:lpstr>
      <vt:lpstr>Проходження тестів Клас TestExcelIO</vt:lpstr>
      <vt:lpstr>Проходження тестів. Реалізація</vt:lpstr>
      <vt:lpstr>Проходження тестів. CGI-сценарій входу у систему</vt:lpstr>
      <vt:lpstr>Проходження тестів. CGI-сценарій обробки питання</vt:lpstr>
      <vt:lpstr>WSGI</vt:lpstr>
      <vt:lpstr>WSGI.2</vt:lpstr>
      <vt:lpstr>WSGI-сервер</vt:lpstr>
      <vt:lpstr>Обробка параметрів запиту у WSGI</vt:lpstr>
      <vt:lpstr>Приклад: Обчислення заданого числа Фібоначчі у WSGI</vt:lpstr>
      <vt:lpstr>Використання класів та збереження стану у WSGI</vt:lpstr>
      <vt:lpstr>Приклад: Проходження тестів у WSGI</vt:lpstr>
      <vt:lpstr>Клас QuizApplication</vt:lpstr>
      <vt:lpstr>Клас QuizSession</vt:lpstr>
      <vt:lpstr>Проходження тестів у WSGI. Реалізація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Рщь</cp:lastModifiedBy>
  <cp:revision>381</cp:revision>
  <dcterms:created xsi:type="dcterms:W3CDTF">2015-08-16T10:20:57Z</dcterms:created>
  <dcterms:modified xsi:type="dcterms:W3CDTF">2017-01-18T13:31:46Z</dcterms:modified>
</cp:coreProperties>
</file>