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8" r:id="rId3"/>
    <p:sldId id="322" r:id="rId4"/>
    <p:sldId id="323" r:id="rId5"/>
    <p:sldId id="345" r:id="rId6"/>
    <p:sldId id="355" r:id="rId7"/>
    <p:sldId id="325" r:id="rId8"/>
    <p:sldId id="329" r:id="rId9"/>
    <p:sldId id="330" r:id="rId10"/>
    <p:sldId id="346" r:id="rId11"/>
    <p:sldId id="331" r:id="rId12"/>
    <p:sldId id="332" r:id="rId13"/>
    <p:sldId id="357" r:id="rId14"/>
    <p:sldId id="347" r:id="rId15"/>
    <p:sldId id="333" r:id="rId16"/>
    <p:sldId id="358" r:id="rId17"/>
    <p:sldId id="348" r:id="rId18"/>
    <p:sldId id="334" r:id="rId19"/>
    <p:sldId id="349" r:id="rId20"/>
    <p:sldId id="350" r:id="rId21"/>
    <p:sldId id="335" r:id="rId22"/>
    <p:sldId id="359" r:id="rId23"/>
    <p:sldId id="336" r:id="rId24"/>
    <p:sldId id="360" r:id="rId25"/>
    <p:sldId id="339" r:id="rId26"/>
    <p:sldId id="361" r:id="rId27"/>
    <p:sldId id="352" r:id="rId28"/>
    <p:sldId id="362" r:id="rId29"/>
    <p:sldId id="340" r:id="rId30"/>
    <p:sldId id="354" r:id="rId31"/>
    <p:sldId id="363" r:id="rId32"/>
    <p:sldId id="365" r:id="rId33"/>
    <p:sldId id="366" r:id="rId34"/>
    <p:sldId id="364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276" r:id="rId43"/>
    <p:sldId id="277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76" autoAdjust="0"/>
  </p:normalViewPr>
  <p:slideViewPr>
    <p:cSldViewPr>
      <p:cViewPr varScale="1">
        <p:scale>
          <a:sx n="91" d="100"/>
          <a:sy n="91" d="100"/>
        </p:scale>
        <p:origin x="9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09.02.2017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09.02.2017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09.02.2017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09.02.2017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09.02.2017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09.02.2017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elpdesk.worldbank.org/knowledgebase/topics/125589-developer-inform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worldbank.org/countries?format=json&amp;page=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worldbank.org/countries/all/indicators/SP.POP.TOTL?date=2001&amp;page=3&amp;format=js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orldbank.org/countries/all/indicators/SP.POP.TOTL?date=2001&amp;page=3&amp;format=json" TargetMode="External"/><Relationship Id="rId2" Type="http://schemas.openxmlformats.org/officeDocument/2006/relationships/hyperlink" Target="http://api.worldbank.org/countries?page=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hyperlink" Target="http://www.w3schools.com/x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tforum.ru/internet/xml/xml_rp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28. XML та JSON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09.02.2017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Проходження тестів. Структура файлів </a:t>
            </a:r>
            <a:r>
              <a:rPr lang="en-US" dirty="0"/>
              <a:t>JSON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/>
              <a:t>Тести зберігаються у файлі </a:t>
            </a:r>
            <a:r>
              <a:rPr lang="en-US" dirty="0"/>
              <a:t>JSON </a:t>
            </a:r>
            <a:r>
              <a:rPr lang="uk-UA" dirty="0"/>
              <a:t>та мають таку структуру</a:t>
            </a:r>
            <a:r>
              <a:rPr lang="uk-UA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 тесту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питання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питання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кількість балів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відповідь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 правильна відповідь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Проходження тестів. Структура файлів </a:t>
            </a:r>
            <a:r>
              <a:rPr lang="en-US" dirty="0" smtClean="0"/>
              <a:t>JSON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sz="2900" dirty="0"/>
              <a:t>Імена та паролі користувачів зберігаються у файлі: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ім'я&gt;, 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пароль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900" dirty="0" smtClean="0"/>
              <a:t>Для </a:t>
            </a:r>
            <a:r>
              <a:rPr lang="uk-UA" sz="2900" dirty="0"/>
              <a:t>кожного проходження тесту будемо зберігати результати у окремому файлі </a:t>
            </a:r>
            <a:r>
              <a:rPr lang="en-US" sz="2900" dirty="0"/>
              <a:t>JSON</a:t>
            </a:r>
            <a:r>
              <a:rPr lang="ru-RU" sz="2900" dirty="0"/>
              <a:t>:</a:t>
            </a:r>
            <a:endParaRPr lang="uk-UA" sz="29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maxpoints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максимальна кількість балів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набрано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балів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 тесту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користувач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дата та час проходження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Проходження тестів. Реалізація.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Виберемо реалізацію з використанням </a:t>
            </a:r>
            <a:r>
              <a:rPr lang="en-US" dirty="0"/>
              <a:t>WSGI</a:t>
            </a:r>
            <a:r>
              <a:rPr lang="uk-UA" dirty="0"/>
              <a:t>.</a:t>
            </a:r>
          </a:p>
          <a:p>
            <a:r>
              <a:rPr lang="uk-UA" dirty="0"/>
              <a:t>Щоб реалізувати тести зі збереженням даних у </a:t>
            </a:r>
            <a:r>
              <a:rPr lang="en-US" dirty="0"/>
              <a:t>JSON</a:t>
            </a:r>
            <a:r>
              <a:rPr lang="ru-RU" dirty="0"/>
              <a:t>, </a:t>
            </a:r>
            <a:r>
              <a:rPr lang="uk-UA" dirty="0"/>
              <a:t>достатньо описати клас читання/запису даних тестів, який буде нащадком абстрактного класу </a:t>
            </a:r>
            <a:r>
              <a:rPr lang="uk-UA" dirty="0" err="1"/>
              <a:t>TestIO</a:t>
            </a:r>
            <a:r>
              <a:rPr lang="uk-UA" dirty="0"/>
              <a:t>, а також описати головний модуль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Назвемо клас, який реалізує інтерфейс читання/запису набору тестів з файлів </a:t>
            </a:r>
            <a:r>
              <a:rPr lang="en-US" dirty="0"/>
              <a:t>JSON</a:t>
            </a:r>
            <a:r>
              <a:rPr lang="uk-UA" dirty="0"/>
              <a:t>, </a:t>
            </a:r>
            <a:r>
              <a:rPr lang="uk-UA" dirty="0" err="1"/>
              <a:t>TestJSONIO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Окрім </a:t>
            </a:r>
            <a:r>
              <a:rPr lang="uk-UA" dirty="0"/>
              <a:t>реалізації абстрактних методів та властивостей класу </a:t>
            </a:r>
            <a:r>
              <a:rPr lang="uk-UA" dirty="0" err="1"/>
              <a:t>TestIO</a:t>
            </a:r>
            <a:r>
              <a:rPr lang="uk-UA" dirty="0"/>
              <a:t>, цей клас також має внутрішні методи _</a:t>
            </a:r>
            <a:r>
              <a:rPr lang="uk-UA" dirty="0" err="1"/>
              <a:t>readws</a:t>
            </a:r>
            <a:r>
              <a:rPr lang="uk-UA" dirty="0"/>
              <a:t> (прочитати аркуш робочої книги) та _</a:t>
            </a:r>
            <a:r>
              <a:rPr lang="en-US" dirty="0" err="1"/>
              <a:t>readquiz</a:t>
            </a:r>
            <a:r>
              <a:rPr lang="uk-UA" dirty="0"/>
              <a:t> (прочитати один тест).</a:t>
            </a:r>
          </a:p>
          <a:p>
            <a:r>
              <a:rPr lang="uk-UA" dirty="0"/>
              <a:t>Головний модуль створює об’єкт класу </a:t>
            </a:r>
            <a:r>
              <a:rPr lang="uk-UA" dirty="0" err="1"/>
              <a:t>QuizApplication</a:t>
            </a:r>
            <a:r>
              <a:rPr lang="uk-UA" dirty="0"/>
              <a:t> та передає йому потрібні параметри.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у цьому модулі </a:t>
            </a:r>
            <a:r>
              <a:rPr lang="uk-UA" dirty="0" err="1"/>
              <a:t>ініціюється</a:t>
            </a:r>
            <a:r>
              <a:rPr lang="uk-UA" dirty="0"/>
              <a:t> робота веб-сервера </a:t>
            </a:r>
            <a:r>
              <a:rPr lang="en-US" dirty="0"/>
              <a:t>WSGI</a:t>
            </a:r>
            <a:r>
              <a:rPr lang="uk-UA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XML (</a:t>
            </a:r>
            <a:r>
              <a:rPr lang="en-US" dirty="0" err="1"/>
              <a:t>eX</a:t>
            </a:r>
            <a:r>
              <a:rPr lang="uk-UA" dirty="0" err="1"/>
              <a:t>tensible</a:t>
            </a:r>
            <a:r>
              <a:rPr lang="uk-UA" dirty="0"/>
              <a:t> </a:t>
            </a:r>
            <a:r>
              <a:rPr lang="uk-UA" dirty="0" err="1"/>
              <a:t>Markup</a:t>
            </a:r>
            <a:r>
              <a:rPr lang="uk-UA" dirty="0"/>
              <a:t> </a:t>
            </a:r>
            <a:r>
              <a:rPr lang="uk-UA" dirty="0" err="1"/>
              <a:t>Language</a:t>
            </a:r>
            <a:r>
              <a:rPr lang="uk-UA" dirty="0"/>
              <a:t> –розширювана мова розмітки) є мовою розмітки, яка визначає набір правил для кодування документів у форматі, який є одночасно зручним для сприйняття людиною і комп’ютером. </a:t>
            </a:r>
            <a:endParaRPr lang="uk-UA" dirty="0" smtClean="0"/>
          </a:p>
          <a:p>
            <a:r>
              <a:rPr lang="en-US" dirty="0" smtClean="0"/>
              <a:t>XML </a:t>
            </a:r>
            <a:r>
              <a:rPr lang="uk-UA" dirty="0"/>
              <a:t>схожий на </a:t>
            </a:r>
            <a:r>
              <a:rPr lang="en-US" dirty="0"/>
              <a:t>HTML </a:t>
            </a:r>
            <a:r>
              <a:rPr lang="uk-UA" dirty="0"/>
              <a:t>тим, що структура документу визначається тегами: початковими та кінцевими. </a:t>
            </a:r>
            <a:endParaRPr lang="uk-UA" dirty="0" smtClean="0"/>
          </a:p>
          <a:p>
            <a:r>
              <a:rPr lang="uk-UA" dirty="0" smtClean="0"/>
              <a:t>Тег </a:t>
            </a:r>
            <a:r>
              <a:rPr lang="uk-UA" dirty="0"/>
              <a:t>береться з обох боків у кутові дужки: &lt;   &gt;. </a:t>
            </a:r>
            <a:endParaRPr lang="uk-UA" dirty="0" smtClean="0"/>
          </a:p>
          <a:p>
            <a:r>
              <a:rPr lang="uk-UA" dirty="0" smtClean="0"/>
              <a:t>Кожний </a:t>
            </a:r>
            <a:r>
              <a:rPr lang="uk-UA" dirty="0"/>
              <a:t>тег має власне ім’я. </a:t>
            </a:r>
            <a:endParaRPr lang="uk-UA" dirty="0" smtClean="0"/>
          </a:p>
          <a:p>
            <a:r>
              <a:rPr lang="uk-UA" dirty="0" smtClean="0"/>
              <a:t>Кінцевий </a:t>
            </a:r>
            <a:r>
              <a:rPr lang="uk-UA" dirty="0"/>
              <a:t>тег має таке ж ім’я, як і відповідний початковий, але відрізняється від початкового тим, що починається з косої риски ‘/’. </a:t>
            </a:r>
            <a:endParaRPr lang="uk-UA" dirty="0" smtClean="0"/>
          </a:p>
          <a:p>
            <a:r>
              <a:rPr lang="uk-UA" dirty="0" smtClean="0"/>
              <a:t>Як </a:t>
            </a:r>
            <a:r>
              <a:rPr lang="uk-UA" dirty="0"/>
              <a:t>і у </a:t>
            </a:r>
            <a:r>
              <a:rPr lang="en-US" dirty="0"/>
              <a:t>HTML</a:t>
            </a:r>
            <a:r>
              <a:rPr lang="uk-UA" dirty="0"/>
              <a:t>, теги </a:t>
            </a:r>
            <a:r>
              <a:rPr lang="en-US" dirty="0"/>
              <a:t>XML </a:t>
            </a:r>
            <a:r>
              <a:rPr lang="uk-UA" dirty="0"/>
              <a:t>можуть мати атрибути.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відміну від </a:t>
            </a:r>
            <a:r>
              <a:rPr lang="en-US" dirty="0"/>
              <a:t>HTML</a:t>
            </a:r>
            <a:r>
              <a:rPr lang="uk-UA" dirty="0"/>
              <a:t>, теги </a:t>
            </a:r>
            <a:r>
              <a:rPr lang="en-US" dirty="0"/>
              <a:t>XML </a:t>
            </a:r>
            <a:r>
              <a:rPr lang="uk-UA" dirty="0"/>
              <a:t>не є фіксованими, отже мова є розширюваною.</a:t>
            </a:r>
          </a:p>
          <a:p>
            <a:r>
              <a:rPr lang="uk-UA" dirty="0"/>
              <a:t>Документ </a:t>
            </a:r>
            <a:r>
              <a:rPr lang="en-US" dirty="0"/>
              <a:t>XML </a:t>
            </a:r>
            <a:r>
              <a:rPr lang="uk-UA" dirty="0"/>
              <a:t>має ієрархічну структуру та є деревом, оскільки може містити тільки один кореневий тег. </a:t>
            </a:r>
            <a:endParaRPr lang="uk-UA" dirty="0" smtClean="0"/>
          </a:p>
          <a:p>
            <a:r>
              <a:rPr lang="uk-UA" dirty="0" smtClean="0"/>
              <a:t>Кожен </a:t>
            </a:r>
            <a:r>
              <a:rPr lang="uk-UA" dirty="0"/>
              <a:t>тег визначає окремий вузол дерева.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sz="3200" dirty="0" smtClean="0"/>
              <a:t>Приклад документу </a:t>
            </a:r>
            <a:r>
              <a:rPr lang="en-US" sz="3200" dirty="0" smtClean="0"/>
              <a:t>XML</a:t>
            </a:r>
            <a:r>
              <a:rPr lang="uk-UA" sz="3200" dirty="0" smtClean="0"/>
              <a:t> – нижче: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"2"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"AFG"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&lt;iso2Code&gt;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&lt;/iso2Code&gt;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Afghanistan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"SAS"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capitalCity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capitalCity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69.1761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34.5228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"ARG"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&lt;iso2Code&gt;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&lt;/iso2Code&gt;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Argentina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"LCN"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Latin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Caribbean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capitalCity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Buenos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Aires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capitalCity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-58.4173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-34.6118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Області імен </a:t>
            </a:r>
            <a:r>
              <a:rPr lang="en-US" dirty="0"/>
              <a:t>XML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Теги </a:t>
            </a:r>
            <a:r>
              <a:rPr lang="en-US" dirty="0"/>
              <a:t>XML </a:t>
            </a:r>
            <a:r>
              <a:rPr lang="uk-UA" dirty="0"/>
              <a:t>можуть належати до різних областей імен (</a:t>
            </a:r>
            <a:r>
              <a:rPr lang="en-US" dirty="0"/>
              <a:t>namespaces</a:t>
            </a:r>
            <a:r>
              <a:rPr lang="uk-UA" dirty="0"/>
              <a:t>)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Область </a:t>
            </a:r>
            <a:r>
              <a:rPr lang="uk-UA" dirty="0"/>
              <a:t>імен має власне ім’я та адресу у мережі (</a:t>
            </a:r>
            <a:r>
              <a:rPr lang="en-US" dirty="0"/>
              <a:t>URL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uk-UA" dirty="0" smtClean="0"/>
              <a:t>Якщо </a:t>
            </a:r>
            <a:r>
              <a:rPr lang="uk-UA" dirty="0"/>
              <a:t>тег </a:t>
            </a:r>
            <a:r>
              <a:rPr lang="en-US" dirty="0"/>
              <a:t>t </a:t>
            </a:r>
            <a:r>
              <a:rPr lang="uk-UA" dirty="0"/>
              <a:t>входить до області імен </a:t>
            </a:r>
            <a:r>
              <a:rPr lang="en-US" dirty="0"/>
              <a:t>ns</a:t>
            </a:r>
            <a:r>
              <a:rPr lang="ru-RU" dirty="0"/>
              <a:t>, </a:t>
            </a:r>
            <a:r>
              <a:rPr lang="uk-UA" dirty="0"/>
              <a:t>це позначають так: </a:t>
            </a:r>
            <a:r>
              <a:rPr lang="ru-RU" dirty="0"/>
              <a:t>&lt;</a:t>
            </a:r>
            <a:r>
              <a:rPr lang="en-US" dirty="0"/>
              <a:t>ns</a:t>
            </a:r>
            <a:r>
              <a:rPr lang="ru-RU" dirty="0"/>
              <a:t>: </a:t>
            </a:r>
            <a:r>
              <a:rPr lang="en-US" dirty="0"/>
              <a:t>t</a:t>
            </a:r>
            <a:r>
              <a:rPr lang="ru-RU" dirty="0"/>
              <a:t>&gt;. </a:t>
            </a:r>
            <a:endParaRPr lang="ru-RU" dirty="0" smtClean="0"/>
          </a:p>
          <a:p>
            <a:r>
              <a:rPr lang="uk-UA" dirty="0" smtClean="0"/>
              <a:t>Області </a:t>
            </a:r>
            <a:r>
              <a:rPr lang="uk-UA" dirty="0"/>
              <a:t>імен дозволяють розрізняти теги з однаковим ім’ям але різним смисловим навантаженням.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регіон може означати регіон країн або регіон у деякій країні. </a:t>
            </a:r>
            <a:endParaRPr lang="uk-UA" dirty="0" smtClean="0"/>
          </a:p>
          <a:p>
            <a:r>
              <a:rPr lang="uk-UA" dirty="0" smtClean="0"/>
              <a:t>Ім’я </a:t>
            </a:r>
            <a:r>
              <a:rPr lang="uk-UA" dirty="0"/>
              <a:t>та адреса області імен позначається атрибутом з префіксом </a:t>
            </a:r>
            <a:r>
              <a:rPr lang="en-US" dirty="0" err="1"/>
              <a:t>xmlns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Приклад документу, що визначає область імен, - нижче: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Області імен </a:t>
            </a:r>
            <a:r>
              <a:rPr lang="en-US" dirty="0" smtClean="0"/>
              <a:t>XML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wb:countries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xmlns:wb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u="sng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http://www.worldbank.org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"AFG"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&lt;wb:iso2Code&gt;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&lt;/wb:iso2Code&gt;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wb:name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Afghanistan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wb:name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wb:region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"SAS"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wb:region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wb:capitalCity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wb:capitalCity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wb:longitude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69.1761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wb:longitude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wb:latitude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34.5228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wb:latitude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"ARG"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&lt;wb:iso2Code&gt;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&lt;/wb:iso2Code&gt;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wb:name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Argentina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wb:name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wb:region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"LCN"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Latin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uk-UA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Caribbean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wb:region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wb:capitalCity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Buenos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Aires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wb:capitalCity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wb:longitude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-58.4173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wb:longitude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wb:latitude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-34.6118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wb:latitude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wb:countries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175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Стандарти, пов’язані з </a:t>
            </a:r>
            <a:r>
              <a:rPr lang="en-US" dirty="0"/>
              <a:t>XML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 </a:t>
            </a:r>
            <a:r>
              <a:rPr lang="en-US" dirty="0"/>
              <a:t>XML </a:t>
            </a:r>
            <a:r>
              <a:rPr lang="uk-UA" dirty="0"/>
              <a:t>пов’язаний ряд стандартів, які дозволяють розширити використання </a:t>
            </a:r>
            <a:r>
              <a:rPr lang="en-US" dirty="0"/>
              <a:t>XML </a:t>
            </a:r>
            <a:r>
              <a:rPr lang="uk-UA" dirty="0"/>
              <a:t>не тільки для обміну даними, але й для інших застосувань. </a:t>
            </a:r>
            <a:endParaRPr lang="uk-UA" dirty="0" smtClean="0"/>
          </a:p>
          <a:p>
            <a:r>
              <a:rPr lang="uk-UA" dirty="0" smtClean="0"/>
              <a:t>Це</a:t>
            </a:r>
            <a:r>
              <a:rPr lang="uk-UA" dirty="0"/>
              <a:t>, зокрема, XSLT, </a:t>
            </a:r>
            <a:r>
              <a:rPr lang="uk-UA" dirty="0" err="1"/>
              <a:t>XPath</a:t>
            </a:r>
            <a:r>
              <a:rPr lang="uk-UA" dirty="0"/>
              <a:t>, </a:t>
            </a:r>
            <a:r>
              <a:rPr lang="uk-UA" dirty="0" err="1"/>
              <a:t>Schema</a:t>
            </a:r>
            <a:r>
              <a:rPr lang="uk-UA" dirty="0"/>
              <a:t>, DTD. </a:t>
            </a:r>
            <a:endParaRPr lang="uk-UA" dirty="0" smtClean="0"/>
          </a:p>
          <a:p>
            <a:r>
              <a:rPr lang="uk-UA" dirty="0" smtClean="0"/>
              <a:t>XSLT </a:t>
            </a:r>
            <a:r>
              <a:rPr lang="uk-UA" dirty="0"/>
              <a:t>задає трансформацію документа </a:t>
            </a:r>
            <a:r>
              <a:rPr lang="en-US" dirty="0"/>
              <a:t>XML </a:t>
            </a:r>
            <a:r>
              <a:rPr lang="uk-UA" dirty="0"/>
              <a:t>у інший формат, наприклад, </a:t>
            </a:r>
            <a:r>
              <a:rPr lang="en-US" dirty="0"/>
              <a:t>HTML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err="1" smtClean="0"/>
              <a:t>XPath</a:t>
            </a:r>
            <a:r>
              <a:rPr lang="uk-UA" dirty="0" smtClean="0"/>
              <a:t> </a:t>
            </a:r>
            <a:r>
              <a:rPr lang="uk-UA" dirty="0"/>
              <a:t>дозволяє здійснювати пошук у документі </a:t>
            </a:r>
            <a:r>
              <a:rPr lang="en-US" dirty="0"/>
              <a:t>XML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err="1" smtClean="0"/>
              <a:t>Schema</a:t>
            </a:r>
            <a:r>
              <a:rPr lang="uk-UA" dirty="0" smtClean="0"/>
              <a:t> </a:t>
            </a:r>
            <a:r>
              <a:rPr lang="ru-RU" dirty="0"/>
              <a:t>та</a:t>
            </a:r>
            <a:r>
              <a:rPr lang="uk-UA" dirty="0"/>
              <a:t> DTD використовуються для опису структури документів </a:t>
            </a:r>
            <a:r>
              <a:rPr lang="en-US" dirty="0"/>
              <a:t>XML</a:t>
            </a:r>
            <a:r>
              <a:rPr lang="uk-UA" dirty="0"/>
              <a:t> певного класу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Такий </a:t>
            </a:r>
            <a:r>
              <a:rPr lang="uk-UA" dirty="0"/>
              <a:t>опис дозволяє перевірити правильність конкретного документу.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</a:t>
            </a:r>
            <a:r>
              <a:rPr lang="ru-RU" dirty="0"/>
              <a:t>та </a:t>
            </a:r>
            <a:r>
              <a:rPr lang="en-US" dirty="0"/>
              <a:t>SAX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Для аналізу та модифікації документів </a:t>
            </a:r>
            <a:r>
              <a:rPr lang="en-US" dirty="0"/>
              <a:t>XML </a:t>
            </a:r>
            <a:r>
              <a:rPr lang="uk-UA" dirty="0"/>
              <a:t>використовують два різних підходи, які засновано на стандартах </a:t>
            </a:r>
            <a:r>
              <a:rPr lang="en-US" dirty="0"/>
              <a:t>DOM </a:t>
            </a:r>
            <a:r>
              <a:rPr lang="uk-UA" dirty="0"/>
              <a:t>та </a:t>
            </a:r>
            <a:r>
              <a:rPr lang="en-US" dirty="0"/>
              <a:t>SAX</a:t>
            </a:r>
            <a:r>
              <a:rPr lang="uk-UA" dirty="0"/>
              <a:t>. </a:t>
            </a:r>
          </a:p>
          <a:p>
            <a:r>
              <a:rPr lang="en-US" dirty="0"/>
              <a:t>DOM</a:t>
            </a:r>
            <a:r>
              <a:rPr lang="uk-UA" dirty="0"/>
              <a:t> (</a:t>
            </a:r>
            <a:r>
              <a:rPr lang="en-US" dirty="0"/>
              <a:t>Document Object Model</a:t>
            </a:r>
            <a:r>
              <a:rPr lang="uk-UA" dirty="0"/>
              <a:t> – об’єктна модель документу) – це підхід, який базується на представленні документу </a:t>
            </a:r>
            <a:r>
              <a:rPr lang="en-US" dirty="0"/>
              <a:t>XML </a:t>
            </a:r>
            <a:r>
              <a:rPr lang="uk-UA" dirty="0"/>
              <a:t>у вигляді дерева у пам’яті комп’ютера.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підхід дозволяє легко аналізувати та маніпулювати документом </a:t>
            </a:r>
            <a:r>
              <a:rPr lang="en-US" dirty="0"/>
              <a:t>XML</a:t>
            </a:r>
            <a:r>
              <a:rPr lang="uk-UA" dirty="0"/>
              <a:t>, але має недоліки при обробці дуже великих документів.</a:t>
            </a:r>
          </a:p>
          <a:p>
            <a:r>
              <a:rPr lang="en-US" dirty="0"/>
              <a:t>SAX</a:t>
            </a:r>
            <a:r>
              <a:rPr lang="uk-UA" dirty="0"/>
              <a:t> (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Simple</a:t>
            </a:r>
            <a:r>
              <a:rPr lang="uk-UA" dirty="0"/>
              <a:t> API </a:t>
            </a:r>
            <a:r>
              <a:rPr lang="uk-UA" dirty="0" err="1"/>
              <a:t>for</a:t>
            </a:r>
            <a:r>
              <a:rPr lang="uk-UA" dirty="0"/>
              <a:t> XML – простий програмний інтерфейс для XML) для обробки документу використовує модель програмування, що керується подіями. </a:t>
            </a:r>
            <a:endParaRPr lang="uk-UA" dirty="0" smtClean="0"/>
          </a:p>
          <a:p>
            <a:r>
              <a:rPr lang="uk-UA" dirty="0" smtClean="0"/>
              <a:t>Коли </a:t>
            </a:r>
            <a:r>
              <a:rPr lang="uk-UA" dirty="0"/>
              <a:t>зустрічається вузол або текст у документі, </a:t>
            </a:r>
            <a:r>
              <a:rPr lang="en-US" dirty="0"/>
              <a:t>SAX </a:t>
            </a:r>
            <a:r>
              <a:rPr lang="uk-UA" dirty="0"/>
              <a:t>ініціює подію та викликає відповідну функцію її обробки.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підхід дозволяє без проблем обробляти великі документи, але не надає можливості перевірки правильності документу.</a:t>
            </a:r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Засоби обробки </a:t>
            </a:r>
            <a:r>
              <a:rPr lang="en-US" dirty="0"/>
              <a:t>XML </a:t>
            </a:r>
            <a:r>
              <a:rPr lang="uk-UA" dirty="0"/>
              <a:t>у </a:t>
            </a:r>
            <a:r>
              <a:rPr lang="en-US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uk-UA" dirty="0"/>
              <a:t>містить декілька модулів для обробки </a:t>
            </a:r>
            <a:r>
              <a:rPr lang="en-US" dirty="0"/>
              <a:t>XML</a:t>
            </a:r>
            <a:r>
              <a:rPr lang="uk-UA" dirty="0"/>
              <a:t> на базі </a:t>
            </a:r>
            <a:r>
              <a:rPr lang="en-US" dirty="0"/>
              <a:t>DOM</a:t>
            </a:r>
            <a:r>
              <a:rPr lang="uk-UA" dirty="0"/>
              <a:t>, </a:t>
            </a:r>
            <a:r>
              <a:rPr lang="en-US" dirty="0"/>
              <a:t>SAX </a:t>
            </a:r>
            <a:r>
              <a:rPr lang="uk-UA" dirty="0"/>
              <a:t>та власної розробки. </a:t>
            </a:r>
            <a:endParaRPr lang="uk-UA" dirty="0" smtClean="0"/>
          </a:p>
          <a:p>
            <a:r>
              <a:rPr lang="uk-UA" dirty="0" smtClean="0"/>
              <a:t>Зокрема</a:t>
            </a:r>
            <a:r>
              <a:rPr lang="uk-UA" dirty="0"/>
              <a:t>:</a:t>
            </a:r>
          </a:p>
          <a:p>
            <a:pPr lvl="1"/>
            <a:r>
              <a:rPr lang="en-US" dirty="0"/>
              <a:t>xml</a:t>
            </a:r>
            <a:r>
              <a:rPr lang="uk-UA" dirty="0"/>
              <a:t>.</a:t>
            </a:r>
            <a:r>
              <a:rPr lang="en-US" dirty="0" err="1"/>
              <a:t>etree</a:t>
            </a:r>
            <a:r>
              <a:rPr lang="uk-UA" dirty="0"/>
              <a:t>.</a:t>
            </a:r>
            <a:r>
              <a:rPr lang="en-US" dirty="0" err="1"/>
              <a:t>ElementTree</a:t>
            </a:r>
            <a:r>
              <a:rPr lang="uk-UA" dirty="0"/>
              <a:t>: програмний інтерфейс </a:t>
            </a:r>
            <a:r>
              <a:rPr lang="en-US" dirty="0" err="1"/>
              <a:t>ElementTree</a:t>
            </a:r>
            <a:r>
              <a:rPr lang="uk-UA" dirty="0"/>
              <a:t>, простий та легкий процесор </a:t>
            </a:r>
            <a:r>
              <a:rPr lang="en-US" dirty="0"/>
              <a:t>XML </a:t>
            </a:r>
            <a:endParaRPr lang="uk-UA" dirty="0"/>
          </a:p>
          <a:p>
            <a:pPr lvl="1"/>
            <a:r>
              <a:rPr lang="en-US" dirty="0"/>
              <a:t>xml</a:t>
            </a:r>
            <a:r>
              <a:rPr lang="ru-RU" dirty="0"/>
              <a:t>.</a:t>
            </a:r>
            <a:r>
              <a:rPr lang="en-US" dirty="0" err="1"/>
              <a:t>dom</a:t>
            </a:r>
            <a:r>
              <a:rPr lang="ru-RU" dirty="0"/>
              <a:t>: </a:t>
            </a:r>
            <a:r>
              <a:rPr lang="uk-UA" dirty="0"/>
              <a:t>реалізація інтерфейсу </a:t>
            </a:r>
            <a:r>
              <a:rPr lang="en-US" dirty="0"/>
              <a:t>DOM </a:t>
            </a:r>
            <a:endParaRPr lang="uk-UA" dirty="0"/>
          </a:p>
          <a:p>
            <a:pPr lvl="1"/>
            <a:r>
              <a:rPr lang="en-US" dirty="0"/>
              <a:t>xml</a:t>
            </a:r>
            <a:r>
              <a:rPr lang="ru-RU" dirty="0"/>
              <a:t>.</a:t>
            </a:r>
            <a:r>
              <a:rPr lang="en-US" dirty="0" err="1"/>
              <a:t>dom</a:t>
            </a:r>
            <a:r>
              <a:rPr lang="ru-RU" dirty="0"/>
              <a:t>.</a:t>
            </a:r>
            <a:r>
              <a:rPr lang="en-US" dirty="0" err="1"/>
              <a:t>minidom</a:t>
            </a:r>
            <a:r>
              <a:rPr lang="ru-RU" dirty="0"/>
              <a:t>: </a:t>
            </a:r>
            <a:r>
              <a:rPr lang="uk-UA" dirty="0"/>
              <a:t>мінімальна реалізація </a:t>
            </a:r>
            <a:r>
              <a:rPr lang="en-US" dirty="0"/>
              <a:t>DOM</a:t>
            </a:r>
            <a:endParaRPr lang="uk-UA" dirty="0"/>
          </a:p>
          <a:p>
            <a:pPr lvl="1"/>
            <a:r>
              <a:rPr lang="en-US" dirty="0"/>
              <a:t>xml</a:t>
            </a:r>
            <a:r>
              <a:rPr lang="ru-RU" dirty="0"/>
              <a:t>.</a:t>
            </a:r>
            <a:r>
              <a:rPr lang="en-US" dirty="0"/>
              <a:t>sax</a:t>
            </a:r>
            <a:r>
              <a:rPr lang="ru-RU" dirty="0"/>
              <a:t>: </a:t>
            </a:r>
            <a:r>
              <a:rPr lang="uk-UA" dirty="0"/>
              <a:t>базові класи та функції </a:t>
            </a:r>
            <a:r>
              <a:rPr lang="en-US" dirty="0"/>
              <a:t>SAX</a:t>
            </a:r>
            <a:endParaRPr lang="uk-UA" dirty="0"/>
          </a:p>
          <a:p>
            <a:r>
              <a:rPr lang="uk-UA" dirty="0"/>
              <a:t>Далі у даній темі ми будемо розглядати модуль </a:t>
            </a:r>
            <a:r>
              <a:rPr lang="en-US" dirty="0" err="1"/>
              <a:t>ElementTree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XML </a:t>
            </a:r>
            <a:r>
              <a:rPr lang="ru-RU" dirty="0"/>
              <a:t>та JSON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 спілкуванні програм у мережі, окрім стандартів взаємодії самих програм – мережних протоколів, - велику роль грають також стандарти обміну даними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/>
              <a:t>На сьогодні застосовують два домінуючих стандарти обміну даними у мережі: </a:t>
            </a:r>
            <a:r>
              <a:rPr lang="en-US" dirty="0"/>
              <a:t>XML </a:t>
            </a:r>
            <a:r>
              <a:rPr lang="uk-UA" dirty="0"/>
              <a:t>та </a:t>
            </a:r>
            <a:r>
              <a:rPr lang="en-US" dirty="0"/>
              <a:t>JSON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Звичайно</a:t>
            </a:r>
            <a:r>
              <a:rPr lang="uk-UA" dirty="0"/>
              <a:t>, ці стандарти можуть не тільки визначати формат обміну у мережі, але й організацію файлів на локальному комп’ютері. </a:t>
            </a:r>
            <a:endParaRPr lang="uk-UA" dirty="0" smtClean="0"/>
          </a:p>
          <a:p>
            <a:r>
              <a:rPr lang="uk-UA" dirty="0" smtClean="0"/>
              <a:t>Розглянемо </a:t>
            </a:r>
            <a:r>
              <a:rPr lang="uk-UA" dirty="0"/>
              <a:t>спочатку більш простий стандарт – </a:t>
            </a:r>
            <a:r>
              <a:rPr lang="en-US" dirty="0"/>
              <a:t>JSON</a:t>
            </a:r>
            <a:r>
              <a:rPr lang="ru-RU" dirty="0"/>
              <a:t>.</a:t>
            </a:r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en-US" dirty="0" err="1"/>
              <a:t>ElementTree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600" dirty="0"/>
              <a:t>Модуль </a:t>
            </a:r>
            <a:r>
              <a:rPr lang="uk-UA" sz="1600" dirty="0" err="1"/>
              <a:t>xml.etree.ElementTree</a:t>
            </a:r>
            <a:r>
              <a:rPr lang="uk-UA" sz="1600" dirty="0"/>
              <a:t> містить два основних класи для аналізу та модифікації </a:t>
            </a:r>
            <a:r>
              <a:rPr lang="en-US" sz="1600" dirty="0"/>
              <a:t>XML</a:t>
            </a:r>
            <a:r>
              <a:rPr lang="uk-UA" sz="1600" dirty="0"/>
              <a:t>: </a:t>
            </a:r>
            <a:r>
              <a:rPr lang="en-US" sz="1600" dirty="0" err="1"/>
              <a:t>ElementTree</a:t>
            </a:r>
            <a:r>
              <a:rPr lang="en-US" sz="1600" dirty="0"/>
              <a:t> </a:t>
            </a:r>
            <a:r>
              <a:rPr lang="uk-UA" sz="1600" dirty="0"/>
              <a:t>та </a:t>
            </a:r>
            <a:r>
              <a:rPr lang="en-US" sz="1600" dirty="0"/>
              <a:t>Element</a:t>
            </a:r>
            <a:r>
              <a:rPr lang="uk-UA" sz="1600" dirty="0"/>
              <a:t>. </a:t>
            </a:r>
            <a:endParaRPr lang="uk-UA" sz="1600" dirty="0" smtClean="0"/>
          </a:p>
          <a:p>
            <a:r>
              <a:rPr lang="en-US" sz="1600" dirty="0" err="1" smtClean="0"/>
              <a:t>ElementTree</a:t>
            </a:r>
            <a:r>
              <a:rPr lang="uk-UA" sz="1600" dirty="0" smtClean="0"/>
              <a:t> </a:t>
            </a:r>
            <a:r>
              <a:rPr lang="uk-UA" sz="1600" dirty="0"/>
              <a:t>представляє усе дерево документу </a:t>
            </a:r>
            <a:r>
              <a:rPr lang="en-US" sz="1600" dirty="0"/>
              <a:t>XML</a:t>
            </a:r>
            <a:r>
              <a:rPr lang="ru-RU" sz="1600" dirty="0"/>
              <a:t>, </a:t>
            </a:r>
            <a:r>
              <a:rPr lang="uk-UA" sz="1600" dirty="0"/>
              <a:t>а </a:t>
            </a:r>
            <a:r>
              <a:rPr lang="en-US" sz="1600" dirty="0"/>
              <a:t>Element</a:t>
            </a:r>
            <a:r>
              <a:rPr lang="uk-UA" sz="1600" dirty="0"/>
              <a:t> – один вузол документу.</a:t>
            </a:r>
          </a:p>
          <a:p>
            <a:r>
              <a:rPr lang="uk-UA" sz="1600" dirty="0"/>
              <a:t>Основні функції модуля зібрані у таблиці: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66649"/>
              </p:ext>
            </p:extLst>
          </p:nvPr>
        </p:nvGraphicFramePr>
        <p:xfrm>
          <a:off x="457200" y="2996952"/>
          <a:ext cx="8229600" cy="368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1214160833"/>
                    </a:ext>
                  </a:extLst>
                </a:gridCol>
                <a:gridCol w="6203032">
                  <a:extLst>
                    <a:ext uri="{9D8B030D-6E8A-4147-A177-3AD203B41FA5}">
                      <a16:colId xmlns:a16="http://schemas.microsoft.com/office/drawing/2014/main" val="536998844"/>
                    </a:ext>
                  </a:extLst>
                </a:gridCol>
              </a:tblGrid>
              <a:tr h="227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Функція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Опис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466894"/>
                  </a:ext>
                </a:extLst>
              </a:tr>
              <a:tr h="681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parse</a:t>
                      </a:r>
                      <a:r>
                        <a:rPr lang="uk-UA" sz="1400" dirty="0">
                          <a:effectLst/>
                        </a:rPr>
                        <a:t>(</a:t>
                      </a:r>
                      <a:r>
                        <a:rPr lang="uk-UA" sz="1400" dirty="0" err="1">
                          <a:effectLst/>
                        </a:rPr>
                        <a:t>source</a:t>
                      </a:r>
                      <a:r>
                        <a:rPr lang="uk-UA" sz="1400" dirty="0">
                          <a:effectLst/>
                        </a:rPr>
                        <a:t>)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Розібрати документ, що міститься у </a:t>
                      </a:r>
                      <a:r>
                        <a:rPr lang="en-US" sz="1400" dirty="0">
                          <a:effectLst/>
                        </a:rPr>
                        <a:t>source</a:t>
                      </a:r>
                      <a:r>
                        <a:rPr lang="uk-UA" sz="1400" dirty="0">
                          <a:effectLst/>
                        </a:rPr>
                        <a:t>. </a:t>
                      </a:r>
                      <a:r>
                        <a:rPr lang="en-US" sz="1400" dirty="0">
                          <a:effectLst/>
                        </a:rPr>
                        <a:t>source</a:t>
                      </a:r>
                      <a:r>
                        <a:rPr lang="uk-UA" sz="1400" dirty="0">
                          <a:effectLst/>
                        </a:rPr>
                        <a:t> – це ім’я файлу, або вже відкритий файл, що містить </a:t>
                      </a:r>
                      <a:r>
                        <a:rPr lang="en-US" sz="1400" dirty="0">
                          <a:effectLst/>
                        </a:rPr>
                        <a:t>XML</a:t>
                      </a:r>
                      <a:r>
                        <a:rPr lang="uk-UA" sz="1400" dirty="0">
                          <a:effectLst/>
                        </a:rPr>
                        <a:t>. Повертає дерево – об’єкт класу </a:t>
                      </a:r>
                      <a:r>
                        <a:rPr lang="uk-UA" sz="1400" dirty="0" err="1">
                          <a:effectLst/>
                        </a:rPr>
                        <a:t>ElementTree</a:t>
                      </a:r>
                      <a:r>
                        <a:rPr lang="uk-UA" sz="1400" dirty="0">
                          <a:effectLst/>
                        </a:rPr>
                        <a:t>.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905355"/>
                  </a:ext>
                </a:extLst>
              </a:tr>
              <a:tr h="1592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iterparse(source, events=None)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Створити </a:t>
                      </a:r>
                      <a:r>
                        <a:rPr lang="uk-UA" sz="1400" dirty="0" err="1">
                          <a:effectLst/>
                        </a:rPr>
                        <a:t>ітератор</a:t>
                      </a:r>
                      <a:r>
                        <a:rPr lang="uk-UA" sz="1400" dirty="0">
                          <a:effectLst/>
                        </a:rPr>
                        <a:t>, що розбирає документ з </a:t>
                      </a:r>
                      <a:r>
                        <a:rPr lang="en-US" sz="1400" dirty="0">
                          <a:effectLst/>
                        </a:rPr>
                        <a:t>source</a:t>
                      </a:r>
                      <a:r>
                        <a:rPr lang="uk-UA" sz="1400" dirty="0">
                          <a:effectLst/>
                        </a:rPr>
                        <a:t> у процесі його читання та повідомляє про події (</a:t>
                      </a:r>
                      <a:r>
                        <a:rPr lang="en-US" sz="1400" dirty="0">
                          <a:effectLst/>
                        </a:rPr>
                        <a:t>events</a:t>
                      </a:r>
                      <a:r>
                        <a:rPr lang="uk-UA" sz="1400" dirty="0">
                          <a:effectLst/>
                        </a:rPr>
                        <a:t>), що виникають. </a:t>
                      </a:r>
                      <a:r>
                        <a:rPr lang="en-US" sz="1400" dirty="0">
                          <a:effectLst/>
                        </a:rPr>
                        <a:t>source </a:t>
                      </a:r>
                      <a:r>
                        <a:rPr lang="uk-UA" sz="1400" dirty="0">
                          <a:effectLst/>
                        </a:rPr>
                        <a:t>має те ж значення, що й у функції </a:t>
                      </a:r>
                      <a:r>
                        <a:rPr lang="en-US" sz="1400" dirty="0">
                          <a:effectLst/>
                        </a:rPr>
                        <a:t>parse</a:t>
                      </a:r>
                      <a:r>
                        <a:rPr lang="uk-UA" sz="1400" dirty="0">
                          <a:effectLst/>
                        </a:rPr>
                        <a:t>. </a:t>
                      </a:r>
                      <a:r>
                        <a:rPr lang="en-US" sz="1400" dirty="0">
                          <a:effectLst/>
                        </a:rPr>
                        <a:t>events </a:t>
                      </a:r>
                      <a:r>
                        <a:rPr lang="uk-UA" sz="1400" dirty="0">
                          <a:effectLst/>
                        </a:rPr>
                        <a:t>– це кортеж, який може складатись з рядків "</a:t>
                      </a:r>
                      <a:r>
                        <a:rPr lang="uk-UA" sz="1400" dirty="0" err="1">
                          <a:effectLst/>
                        </a:rPr>
                        <a:t>start</a:t>
                      </a:r>
                      <a:r>
                        <a:rPr lang="uk-UA" sz="1400" dirty="0">
                          <a:effectLst/>
                        </a:rPr>
                        <a:t>" (початок елемента), "</a:t>
                      </a:r>
                      <a:r>
                        <a:rPr lang="uk-UA" sz="1400" dirty="0" err="1">
                          <a:effectLst/>
                        </a:rPr>
                        <a:t>end</a:t>
                      </a:r>
                      <a:r>
                        <a:rPr lang="uk-UA" sz="1400" dirty="0">
                          <a:effectLst/>
                        </a:rPr>
                        <a:t>" (кінець елемента), "</a:t>
                      </a:r>
                      <a:r>
                        <a:rPr lang="uk-UA" sz="1400" dirty="0" err="1">
                          <a:effectLst/>
                        </a:rPr>
                        <a:t>start-ns</a:t>
                      </a:r>
                      <a:r>
                        <a:rPr lang="uk-UA" sz="1400" dirty="0">
                          <a:effectLst/>
                        </a:rPr>
                        <a:t>" (початок області дії імен), "</a:t>
                      </a:r>
                      <a:r>
                        <a:rPr lang="uk-UA" sz="1400" dirty="0" err="1">
                          <a:effectLst/>
                        </a:rPr>
                        <a:t>end-ns</a:t>
                      </a:r>
                      <a:r>
                        <a:rPr lang="uk-UA" sz="1400" dirty="0">
                          <a:effectLst/>
                        </a:rPr>
                        <a:t>" (кінець області дії імен). Якщо параметр </a:t>
                      </a:r>
                      <a:r>
                        <a:rPr lang="en-US" sz="1400" dirty="0">
                          <a:effectLst/>
                        </a:rPr>
                        <a:t>events </a:t>
                      </a:r>
                      <a:r>
                        <a:rPr lang="uk-UA" sz="1400" dirty="0">
                          <a:effectLst/>
                        </a:rPr>
                        <a:t>не вказано, обробляються тільки події завершення елемента ("</a:t>
                      </a:r>
                      <a:r>
                        <a:rPr lang="uk-UA" sz="1400" dirty="0" err="1">
                          <a:effectLst/>
                        </a:rPr>
                        <a:t>end</a:t>
                      </a:r>
                      <a:r>
                        <a:rPr lang="uk-UA" sz="1400" dirty="0">
                          <a:effectLst/>
                        </a:rPr>
                        <a:t>")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35822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fromstring(text)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Розібрати документ, що міститься у рядку </a:t>
                      </a:r>
                      <a:r>
                        <a:rPr lang="en-US" sz="1400" dirty="0">
                          <a:effectLst/>
                        </a:rPr>
                        <a:t>text</a:t>
                      </a:r>
                      <a:r>
                        <a:rPr lang="uk-UA" sz="1400" dirty="0">
                          <a:effectLst/>
                        </a:rPr>
                        <a:t>. Повертає кореневий вузол дерева – об’єкт класу </a:t>
                      </a:r>
                      <a:r>
                        <a:rPr lang="uk-UA" sz="1400" dirty="0" err="1">
                          <a:effectLst/>
                        </a:rPr>
                        <a:t>Element</a:t>
                      </a:r>
                      <a:r>
                        <a:rPr lang="uk-UA" sz="1400" dirty="0">
                          <a:effectLst/>
                        </a:rPr>
                        <a:t>.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5796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tostring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(element, encoding="us-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ascii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")</a:t>
                      </a:r>
                      <a:endParaRPr lang="uk-U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Перетворити елемент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XML element </a:t>
                      </a:r>
                      <a:r>
                        <a:rPr lang="uk-U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разом з усіма його </a:t>
                      </a:r>
                      <a:r>
                        <a:rPr lang="uk-U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піделементами</a:t>
                      </a:r>
                      <a:r>
                        <a:rPr lang="uk-U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у рядок. </a:t>
                      </a:r>
                      <a:r>
                        <a:rPr lang="uk-U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encoding</a:t>
                      </a:r>
                      <a:r>
                        <a:rPr lang="uk-U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– кодування тексту у рядку.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83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/>
              <a:t>Element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Основні методи та властивості зібрані у таблиці: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35452"/>
              </p:ext>
            </p:extLst>
          </p:nvPr>
        </p:nvGraphicFramePr>
        <p:xfrm>
          <a:off x="457200" y="1988840"/>
          <a:ext cx="8229600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300405754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861993968"/>
                    </a:ext>
                  </a:extLst>
                </a:gridCol>
              </a:tblGrid>
              <a:tr h="246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Властивість/метод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698331"/>
                  </a:ext>
                </a:extLst>
              </a:tr>
              <a:tr h="24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 = Element(tag)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Створити об’єкт класу Element</a:t>
                      </a:r>
                      <a:r>
                        <a:rPr lang="en-US" sz="1600">
                          <a:effectLst/>
                        </a:rPr>
                        <a:t> el </a:t>
                      </a:r>
                      <a:r>
                        <a:rPr lang="uk-UA" sz="1600">
                          <a:effectLst/>
                        </a:rPr>
                        <a:t>з тегом </a:t>
                      </a:r>
                      <a:r>
                        <a:rPr lang="en-US" sz="1600">
                          <a:effectLst/>
                        </a:rPr>
                        <a:t>tag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934054"/>
                  </a:ext>
                </a:extLst>
              </a:tr>
              <a:tr h="24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el.tag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Повернути тег елемента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543321"/>
                  </a:ext>
                </a:extLst>
              </a:tr>
              <a:tr h="24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el.</a:t>
                      </a:r>
                      <a:r>
                        <a:rPr lang="uk-UA" sz="1600">
                          <a:effectLst/>
                        </a:rPr>
                        <a:t>text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Повернути текст елемента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223505"/>
                  </a:ext>
                </a:extLst>
              </a:tr>
              <a:tr h="510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el.</a:t>
                      </a:r>
                      <a:r>
                        <a:rPr lang="uk-UA" sz="1600">
                          <a:effectLst/>
                        </a:rPr>
                        <a:t>tail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Повернути текст елемента, який йде після внутрішніх елементів (якщо є)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089892"/>
                  </a:ext>
                </a:extLst>
              </a:tr>
              <a:tr h="24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el.</a:t>
                      </a:r>
                      <a:r>
                        <a:rPr lang="uk-UA" sz="1600">
                          <a:effectLst/>
                        </a:rPr>
                        <a:t>attrib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Повернути словник атрибутів елемента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303450"/>
                  </a:ext>
                </a:extLst>
              </a:tr>
              <a:tr h="510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el.</a:t>
                      </a:r>
                      <a:r>
                        <a:rPr lang="uk-UA" sz="1600">
                          <a:effectLst/>
                        </a:rPr>
                        <a:t>clear()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Очистити елемент, видаливши усі піделементи, текст та атрибути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03468"/>
                  </a:ext>
                </a:extLst>
              </a:tr>
              <a:tr h="510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el.</a:t>
                      </a:r>
                      <a:r>
                        <a:rPr lang="uk-UA" sz="1600">
                          <a:effectLst/>
                        </a:rPr>
                        <a:t>get(key, default=None)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Отримати значення атрибута </a:t>
                      </a:r>
                      <a:r>
                        <a:rPr lang="en-US" sz="1600">
                          <a:effectLst/>
                        </a:rPr>
                        <a:t>key</a:t>
                      </a:r>
                      <a:r>
                        <a:rPr lang="ru-RU" sz="1600">
                          <a:effectLst/>
                        </a:rPr>
                        <a:t>. </a:t>
                      </a:r>
                      <a:r>
                        <a:rPr lang="uk-UA" sz="1600">
                          <a:effectLst/>
                        </a:rPr>
                        <a:t>Якщо такого атрибуту немає, повертає значення параметра </a:t>
                      </a:r>
                      <a:r>
                        <a:rPr lang="en-US" sz="1600">
                          <a:effectLst/>
                        </a:rPr>
                        <a:t>default</a:t>
                      </a:r>
                      <a:r>
                        <a:rPr lang="ru-RU" sz="1600">
                          <a:effectLst/>
                        </a:rPr>
                        <a:t>.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299994"/>
                  </a:ext>
                </a:extLst>
              </a:tr>
              <a:tr h="24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el.</a:t>
                      </a:r>
                      <a:r>
                        <a:rPr lang="uk-UA" sz="1600">
                          <a:effectLst/>
                        </a:rPr>
                        <a:t>set(key, value)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Встановити значення </a:t>
                      </a:r>
                      <a:r>
                        <a:rPr lang="en-US" sz="1600" dirty="0">
                          <a:effectLst/>
                        </a:rPr>
                        <a:t>value </a:t>
                      </a:r>
                      <a:r>
                        <a:rPr lang="uk-UA" sz="1600" dirty="0">
                          <a:effectLst/>
                        </a:rPr>
                        <a:t>атрибута </a:t>
                      </a:r>
                      <a:r>
                        <a:rPr lang="en-US" sz="1600" dirty="0">
                          <a:effectLst/>
                        </a:rPr>
                        <a:t>key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652129"/>
                  </a:ext>
                </a:extLst>
              </a:tr>
              <a:tr h="24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append(subelement)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Додати піделемент </a:t>
                      </a:r>
                      <a:r>
                        <a:rPr lang="en-US" sz="1600">
                          <a:effectLst/>
                        </a:rPr>
                        <a:t>subelement.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419289"/>
                  </a:ext>
                </a:extLst>
              </a:tr>
              <a:tr h="774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el.</a:t>
                      </a:r>
                      <a:r>
                        <a:rPr lang="uk-UA" sz="1600">
                          <a:effectLst/>
                        </a:rPr>
                        <a:t>find(match, namespaces=None)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Знайти перший </a:t>
                      </a:r>
                      <a:r>
                        <a:rPr lang="uk-UA" sz="1600" dirty="0" err="1">
                          <a:effectLst/>
                        </a:rPr>
                        <a:t>піделемент</a:t>
                      </a:r>
                      <a:r>
                        <a:rPr lang="uk-UA" sz="1600" dirty="0">
                          <a:effectLst/>
                        </a:rPr>
                        <a:t>, який відповідає </a:t>
                      </a:r>
                      <a:r>
                        <a:rPr lang="en-US" sz="1600" dirty="0">
                          <a:effectLst/>
                        </a:rPr>
                        <a:t>match</a:t>
                      </a:r>
                      <a:r>
                        <a:rPr lang="uk-UA" sz="1600" dirty="0">
                          <a:effectLst/>
                        </a:rPr>
                        <a:t>. </a:t>
                      </a:r>
                      <a:r>
                        <a:rPr lang="en-US" sz="1600" dirty="0">
                          <a:effectLst/>
                        </a:rPr>
                        <a:t>match </a:t>
                      </a:r>
                      <a:r>
                        <a:rPr lang="uk-UA" sz="1600" dirty="0">
                          <a:effectLst/>
                        </a:rPr>
                        <a:t>– це тег або вираз </a:t>
                      </a:r>
                      <a:r>
                        <a:rPr lang="en-US" sz="1600" dirty="0">
                          <a:effectLst/>
                        </a:rPr>
                        <a:t>XPath</a:t>
                      </a:r>
                      <a:r>
                        <a:rPr lang="uk-UA" sz="1600" dirty="0">
                          <a:effectLst/>
                        </a:rPr>
                        <a:t>. </a:t>
                      </a:r>
                      <a:r>
                        <a:rPr lang="uk-UA" sz="1600" dirty="0" err="1">
                          <a:effectLst/>
                        </a:rPr>
                        <a:t>namespaces</a:t>
                      </a:r>
                      <a:r>
                        <a:rPr lang="uk-UA" sz="1600" dirty="0">
                          <a:effectLst/>
                        </a:rPr>
                        <a:t> – словник, що містить умовні імена та адреси областей дії імен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84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smtClean="0"/>
              <a:t>Element</a:t>
            </a:r>
            <a:r>
              <a:rPr lang="uk-UA" dirty="0" smtClean="0"/>
              <a:t>.2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239566"/>
              </p:ext>
            </p:extLst>
          </p:nvPr>
        </p:nvGraphicFramePr>
        <p:xfrm>
          <a:off x="457200" y="1510498"/>
          <a:ext cx="8229600" cy="4239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853818409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223833521"/>
                    </a:ext>
                  </a:extLst>
                </a:gridCol>
              </a:tblGrid>
              <a:tr h="229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Властивість/метод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Опис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extLst>
                  <a:ext uri="{0D108BD9-81ED-4DB2-BD59-A6C34878D82A}">
                    <a16:rowId xmlns:a16="http://schemas.microsoft.com/office/drawing/2014/main" val="1948404518"/>
                  </a:ext>
                </a:extLst>
              </a:tr>
              <a:tr h="6874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el.</a:t>
                      </a:r>
                      <a:r>
                        <a:rPr lang="uk-UA" sz="1400" dirty="0" err="1">
                          <a:effectLst/>
                        </a:rPr>
                        <a:t>find</a:t>
                      </a:r>
                      <a:r>
                        <a:rPr lang="en-US" sz="1400" dirty="0">
                          <a:effectLst/>
                        </a:rPr>
                        <a:t>all</a:t>
                      </a:r>
                      <a:r>
                        <a:rPr lang="uk-UA" sz="1400" dirty="0">
                          <a:effectLst/>
                        </a:rPr>
                        <a:t>(</a:t>
                      </a:r>
                      <a:r>
                        <a:rPr lang="uk-UA" sz="1400" dirty="0" err="1">
                          <a:effectLst/>
                        </a:rPr>
                        <a:t>match</a:t>
                      </a:r>
                      <a:r>
                        <a:rPr lang="uk-UA" sz="1400" dirty="0">
                          <a:effectLst/>
                        </a:rPr>
                        <a:t>, </a:t>
                      </a:r>
                      <a:r>
                        <a:rPr lang="uk-UA" sz="1400" dirty="0" err="1">
                          <a:effectLst/>
                        </a:rPr>
                        <a:t>namespaces</a:t>
                      </a:r>
                      <a:r>
                        <a:rPr lang="uk-UA" sz="1400" dirty="0">
                          <a:effectLst/>
                        </a:rPr>
                        <a:t>=</a:t>
                      </a:r>
                      <a:r>
                        <a:rPr lang="uk-UA" sz="1400" dirty="0" err="1">
                          <a:effectLst/>
                        </a:rPr>
                        <a:t>None</a:t>
                      </a:r>
                      <a:r>
                        <a:rPr lang="uk-UA" sz="1400" dirty="0">
                          <a:effectLst/>
                        </a:rPr>
                        <a:t>)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Знайти список усіх піделементів, які відповідають </a:t>
                      </a:r>
                      <a:r>
                        <a:rPr lang="en-US" sz="1400">
                          <a:effectLst/>
                        </a:rPr>
                        <a:t>match</a:t>
                      </a:r>
                      <a:r>
                        <a:rPr lang="uk-UA" sz="1400">
                          <a:effectLst/>
                        </a:rPr>
                        <a:t>. </a:t>
                      </a:r>
                      <a:r>
                        <a:rPr lang="en-US" sz="1400">
                          <a:effectLst/>
                        </a:rPr>
                        <a:t>match </a:t>
                      </a:r>
                      <a:r>
                        <a:rPr lang="uk-UA" sz="1400">
                          <a:effectLst/>
                        </a:rPr>
                        <a:t>– це тег або вираз </a:t>
                      </a:r>
                      <a:r>
                        <a:rPr lang="en-US" sz="1400">
                          <a:effectLst/>
                        </a:rPr>
                        <a:t>XPath</a:t>
                      </a:r>
                      <a:r>
                        <a:rPr lang="uk-UA" sz="1400">
                          <a:effectLst/>
                        </a:rPr>
                        <a:t>. namespaces – словник, що містить умовні імена та адреси областей дії імен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extLst>
                  <a:ext uri="{0D108BD9-81ED-4DB2-BD59-A6C34878D82A}">
                    <a16:rowId xmlns:a16="http://schemas.microsoft.com/office/drawing/2014/main" val="60924529"/>
                  </a:ext>
                </a:extLst>
              </a:tr>
              <a:tr h="1009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el.</a:t>
                      </a:r>
                      <a:r>
                        <a:rPr lang="uk-UA" sz="1400">
                          <a:effectLst/>
                        </a:rPr>
                        <a:t>findtext(match, default=None, namespaces=None)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Повернути текст першого піделемента, який відповідає </a:t>
                      </a:r>
                      <a:r>
                        <a:rPr lang="en-US" sz="1400">
                          <a:effectLst/>
                        </a:rPr>
                        <a:t>match</a:t>
                      </a:r>
                      <a:r>
                        <a:rPr lang="uk-UA" sz="1400">
                          <a:effectLst/>
                        </a:rPr>
                        <a:t>. </a:t>
                      </a:r>
                      <a:r>
                        <a:rPr lang="en-US" sz="1400">
                          <a:effectLst/>
                        </a:rPr>
                        <a:t>match </a:t>
                      </a:r>
                      <a:r>
                        <a:rPr lang="uk-UA" sz="1400">
                          <a:effectLst/>
                        </a:rPr>
                        <a:t>– це тег або вираз </a:t>
                      </a:r>
                      <a:r>
                        <a:rPr lang="en-US" sz="1400">
                          <a:effectLst/>
                        </a:rPr>
                        <a:t>XPath</a:t>
                      </a:r>
                      <a:r>
                        <a:rPr lang="uk-UA" sz="1400">
                          <a:effectLst/>
                        </a:rPr>
                        <a:t>. namespaces – словник, що містить умовні імена та адреси областей дії імен. Якщо піделемент не знайдено, повертає значення параметра default.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extLst>
                  <a:ext uri="{0D108BD9-81ED-4DB2-BD59-A6C34878D82A}">
                    <a16:rowId xmlns:a16="http://schemas.microsoft.com/office/drawing/2014/main" val="559941693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el.i</a:t>
                      </a:r>
                      <a:r>
                        <a:rPr lang="uk-UA" sz="1400">
                          <a:effectLst/>
                        </a:rPr>
                        <a:t>nsert(index, subelement)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Вставити піделемент </a:t>
                      </a:r>
                      <a:r>
                        <a:rPr lang="en-US" sz="1400">
                          <a:effectLst/>
                        </a:rPr>
                        <a:t>subelement</a:t>
                      </a:r>
                      <a:r>
                        <a:rPr lang="uk-UA" sz="1400">
                          <a:effectLst/>
                        </a:rPr>
                        <a:t> у позицію </a:t>
                      </a:r>
                      <a:r>
                        <a:rPr lang="en-US" sz="1400">
                          <a:effectLst/>
                        </a:rPr>
                        <a:t>index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extLst>
                  <a:ext uri="{0D108BD9-81ED-4DB2-BD59-A6C34878D82A}">
                    <a16:rowId xmlns:a16="http://schemas.microsoft.com/office/drawing/2014/main" val="1533613185"/>
                  </a:ext>
                </a:extLst>
              </a:tr>
              <a:tr h="554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el.</a:t>
                      </a:r>
                      <a:r>
                        <a:rPr lang="uk-UA" sz="1400">
                          <a:effectLst/>
                        </a:rPr>
                        <a:t>iter(tag=None)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Створити ітератор, який повертає усі піделементи. Якщо вказано параметр </a:t>
                      </a:r>
                      <a:r>
                        <a:rPr lang="en-US" sz="1400">
                          <a:effectLst/>
                        </a:rPr>
                        <a:t>tag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uk-UA" sz="1400">
                          <a:effectLst/>
                        </a:rPr>
                        <a:t>то будуть повертатись тільки елементи з тегом </a:t>
                      </a:r>
                      <a:r>
                        <a:rPr lang="en-US" sz="1400">
                          <a:effectLst/>
                        </a:rPr>
                        <a:t>tag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extLst>
                  <a:ext uri="{0D108BD9-81ED-4DB2-BD59-A6C34878D82A}">
                    <a16:rowId xmlns:a16="http://schemas.microsoft.com/office/drawing/2014/main" val="8657296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el.</a:t>
                      </a:r>
                      <a:r>
                        <a:rPr lang="uk-UA" sz="1400">
                          <a:effectLst/>
                        </a:rPr>
                        <a:t>iterfind(match, namespaces=None)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Створити </a:t>
                      </a:r>
                      <a:r>
                        <a:rPr lang="uk-UA" sz="1400" dirty="0" err="1">
                          <a:effectLst/>
                        </a:rPr>
                        <a:t>ітератор</a:t>
                      </a:r>
                      <a:r>
                        <a:rPr lang="uk-UA" sz="1400" dirty="0">
                          <a:effectLst/>
                        </a:rPr>
                        <a:t>, що знаходить список усіх </a:t>
                      </a:r>
                      <a:r>
                        <a:rPr lang="uk-UA" sz="1400" dirty="0" err="1">
                          <a:effectLst/>
                        </a:rPr>
                        <a:t>піделементів</a:t>
                      </a:r>
                      <a:r>
                        <a:rPr lang="uk-UA" sz="1400" dirty="0">
                          <a:effectLst/>
                        </a:rPr>
                        <a:t>, які відповідають </a:t>
                      </a:r>
                      <a:r>
                        <a:rPr lang="en-US" sz="1400" dirty="0">
                          <a:effectLst/>
                        </a:rPr>
                        <a:t>match</a:t>
                      </a:r>
                      <a:r>
                        <a:rPr lang="uk-UA" sz="1400" dirty="0">
                          <a:effectLst/>
                        </a:rPr>
                        <a:t>. </a:t>
                      </a:r>
                      <a:r>
                        <a:rPr lang="en-US" sz="1400" dirty="0">
                          <a:effectLst/>
                        </a:rPr>
                        <a:t>match </a:t>
                      </a:r>
                      <a:r>
                        <a:rPr lang="uk-UA" sz="1400" dirty="0">
                          <a:effectLst/>
                        </a:rPr>
                        <a:t>– це тег або вираз </a:t>
                      </a:r>
                      <a:r>
                        <a:rPr lang="en-US" sz="1400" dirty="0">
                          <a:effectLst/>
                        </a:rPr>
                        <a:t>XPath</a:t>
                      </a:r>
                      <a:r>
                        <a:rPr lang="uk-UA" sz="1400" dirty="0">
                          <a:effectLst/>
                        </a:rPr>
                        <a:t>. </a:t>
                      </a:r>
                      <a:r>
                        <a:rPr lang="uk-UA" sz="1400" dirty="0" err="1">
                          <a:effectLst/>
                        </a:rPr>
                        <a:t>namespaces</a:t>
                      </a:r>
                      <a:r>
                        <a:rPr lang="uk-UA" sz="1400" dirty="0">
                          <a:effectLst/>
                        </a:rPr>
                        <a:t> – словник, що містить умовні імена та адреси областей дії імен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extLst>
                  <a:ext uri="{0D108BD9-81ED-4DB2-BD59-A6C34878D82A}">
                    <a16:rowId xmlns:a16="http://schemas.microsoft.com/office/drawing/2014/main" val="3045658855"/>
                  </a:ext>
                </a:extLst>
              </a:tr>
              <a:tr h="458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el.</a:t>
                      </a:r>
                      <a:r>
                        <a:rPr lang="uk-UA" sz="1400">
                          <a:effectLst/>
                        </a:rPr>
                        <a:t>itertext()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Створити ітератор, що по черзі повертає текст даного елемента та усіх його піделементів.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extLst>
                  <a:ext uri="{0D108BD9-81ED-4DB2-BD59-A6C34878D82A}">
                    <a16:rowId xmlns:a16="http://schemas.microsoft.com/office/drawing/2014/main" val="2711274990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el.</a:t>
                      </a:r>
                      <a:r>
                        <a:rPr lang="uk-UA" sz="1400">
                          <a:effectLst/>
                        </a:rPr>
                        <a:t>remove(subelement)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Видалити елемент </a:t>
                      </a:r>
                      <a:r>
                        <a:rPr lang="uk-UA" sz="1400" dirty="0" err="1">
                          <a:effectLst/>
                        </a:rPr>
                        <a:t>subelement</a:t>
                      </a:r>
                      <a:r>
                        <a:rPr lang="uk-UA" sz="1400" dirty="0">
                          <a:effectLst/>
                        </a:rPr>
                        <a:t>.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13" marR="54213" marT="0" marB="0"/>
                </a:tc>
                <a:extLst>
                  <a:ext uri="{0D108BD9-81ED-4DB2-BD59-A6C34878D82A}">
                    <a16:rowId xmlns:a16="http://schemas.microsoft.com/office/drawing/2014/main" val="251206183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err="1"/>
              <a:t>ElementTree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Основні методи зібрані у таблиці:</a:t>
            </a:r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85098"/>
              </p:ext>
            </p:extLst>
          </p:nvPr>
        </p:nvGraphicFramePr>
        <p:xfrm>
          <a:off x="457200" y="1988840"/>
          <a:ext cx="8229600" cy="419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4720">
                  <a:extLst>
                    <a:ext uri="{9D8B030D-6E8A-4147-A177-3AD203B41FA5}">
                      <a16:colId xmlns:a16="http://schemas.microsoft.com/office/drawing/2014/main" val="3025149590"/>
                    </a:ext>
                  </a:extLst>
                </a:gridCol>
                <a:gridCol w="4834880">
                  <a:extLst>
                    <a:ext uri="{9D8B030D-6E8A-4147-A177-3AD203B41FA5}">
                      <a16:colId xmlns:a16="http://schemas.microsoft.com/office/drawing/2014/main" val="3769417969"/>
                    </a:ext>
                  </a:extLst>
                </a:gridCol>
              </a:tblGrid>
              <a:tr h="228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Метод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Опис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778194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eltree</a:t>
                      </a:r>
                      <a:r>
                        <a:rPr lang="en-US" sz="1400" dirty="0">
                          <a:effectLst/>
                        </a:rPr>
                        <a:t> = </a:t>
                      </a:r>
                      <a:r>
                        <a:rPr lang="uk-UA" sz="1400" dirty="0" err="1">
                          <a:effectLst/>
                        </a:rPr>
                        <a:t>ElementTree</a:t>
                      </a:r>
                      <a:r>
                        <a:rPr lang="uk-UA" sz="1400" dirty="0">
                          <a:effectLst/>
                        </a:rPr>
                        <a:t>(</a:t>
                      </a:r>
                      <a:r>
                        <a:rPr lang="uk-UA" sz="1400" dirty="0" err="1">
                          <a:effectLst/>
                        </a:rPr>
                        <a:t>element</a:t>
                      </a:r>
                      <a:r>
                        <a:rPr lang="uk-UA" sz="1400" dirty="0">
                          <a:effectLst/>
                        </a:rPr>
                        <a:t>=</a:t>
                      </a:r>
                      <a:r>
                        <a:rPr lang="uk-UA" sz="1400" dirty="0" err="1">
                          <a:effectLst/>
                        </a:rPr>
                        <a:t>None</a:t>
                      </a:r>
                      <a:r>
                        <a:rPr lang="uk-UA" sz="1400" dirty="0">
                          <a:effectLst/>
                        </a:rPr>
                        <a:t>)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Створити об’єкт класу ElementTree з кореневого елемента element.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145889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eltree</a:t>
                      </a:r>
                      <a:r>
                        <a:rPr lang="uk-UA" sz="1400" dirty="0">
                          <a:effectLst/>
                        </a:rPr>
                        <a:t>.</a:t>
                      </a:r>
                      <a:r>
                        <a:rPr lang="uk-UA" sz="1400" dirty="0" err="1">
                          <a:effectLst/>
                        </a:rPr>
                        <a:t>find</a:t>
                      </a:r>
                      <a:r>
                        <a:rPr lang="uk-UA" sz="1400" dirty="0">
                          <a:effectLst/>
                        </a:rPr>
                        <a:t>(</a:t>
                      </a:r>
                      <a:r>
                        <a:rPr lang="uk-UA" sz="1400" dirty="0" err="1">
                          <a:effectLst/>
                        </a:rPr>
                        <a:t>match</a:t>
                      </a:r>
                      <a:r>
                        <a:rPr lang="uk-UA" sz="1400" dirty="0">
                          <a:effectLst/>
                        </a:rPr>
                        <a:t>, </a:t>
                      </a:r>
                      <a:r>
                        <a:rPr lang="uk-UA" sz="1400" dirty="0" err="1">
                          <a:effectLst/>
                        </a:rPr>
                        <a:t>namespaces</a:t>
                      </a:r>
                      <a:r>
                        <a:rPr lang="uk-UA" sz="1400" dirty="0">
                          <a:effectLst/>
                        </a:rPr>
                        <a:t>=</a:t>
                      </a:r>
                      <a:r>
                        <a:rPr lang="uk-UA" sz="1400" dirty="0" err="1">
                          <a:effectLst/>
                        </a:rPr>
                        <a:t>None</a:t>
                      </a:r>
                      <a:r>
                        <a:rPr lang="uk-UA" sz="1400" dirty="0">
                          <a:effectLst/>
                        </a:rPr>
                        <a:t>)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Те ж саме, що й </a:t>
                      </a:r>
                      <a:r>
                        <a:rPr lang="en-US" sz="1400" dirty="0">
                          <a:effectLst/>
                        </a:rPr>
                        <a:t>Element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uk-UA" sz="1400" dirty="0" err="1">
                          <a:effectLst/>
                        </a:rPr>
                        <a:t>find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uk-UA" sz="1400" dirty="0">
                          <a:effectLst/>
                        </a:rPr>
                        <a:t>…</a:t>
                      </a:r>
                      <a:r>
                        <a:rPr lang="ru-RU" sz="1400" dirty="0">
                          <a:effectLst/>
                        </a:rPr>
                        <a:t>), </a:t>
                      </a:r>
                      <a:r>
                        <a:rPr lang="uk-UA" sz="1400" dirty="0">
                          <a:effectLst/>
                        </a:rPr>
                        <a:t>починаючи з кореневого елемента дерева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300711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eltree</a:t>
                      </a:r>
                      <a:r>
                        <a:rPr lang="uk-UA" sz="1400">
                          <a:effectLst/>
                        </a:rPr>
                        <a:t>.findall(match, namespaces=None)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Те ж саме, що й </a:t>
                      </a:r>
                      <a:r>
                        <a:rPr lang="en-US" sz="1400" dirty="0">
                          <a:effectLst/>
                        </a:rPr>
                        <a:t>Element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uk-UA" sz="1400" dirty="0" err="1">
                          <a:effectLst/>
                        </a:rPr>
                        <a:t>find</a:t>
                      </a:r>
                      <a:r>
                        <a:rPr lang="en-US" sz="1400" dirty="0">
                          <a:effectLst/>
                        </a:rPr>
                        <a:t>all</a:t>
                      </a:r>
                      <a:r>
                        <a:rPr lang="ru-RU" sz="1400" dirty="0">
                          <a:effectLst/>
                        </a:rPr>
                        <a:t>(…), </a:t>
                      </a:r>
                      <a:r>
                        <a:rPr lang="uk-UA" sz="1400" dirty="0">
                          <a:effectLst/>
                        </a:rPr>
                        <a:t>починаючи з кореневого елемента дерева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144341"/>
                  </a:ext>
                </a:extLst>
              </a:tr>
              <a:tr h="514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eltree</a:t>
                      </a:r>
                      <a:r>
                        <a:rPr lang="uk-UA" sz="1400">
                          <a:effectLst/>
                        </a:rPr>
                        <a:t>.findtext(match, default=None, </a:t>
                      </a:r>
                      <a:r>
                        <a:rPr lang="en-US" sz="1400">
                          <a:effectLst/>
                        </a:rPr>
                        <a:t>eltree</a:t>
                      </a:r>
                      <a:r>
                        <a:rPr lang="uk-UA" sz="1400">
                          <a:effectLst/>
                        </a:rPr>
                        <a:t>.namespaces=None)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Те ж саме, що й </a:t>
                      </a:r>
                      <a:r>
                        <a:rPr lang="en-US" sz="1400" dirty="0">
                          <a:effectLst/>
                        </a:rPr>
                        <a:t>Element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uk-UA" sz="1400" dirty="0" err="1">
                          <a:effectLst/>
                        </a:rPr>
                        <a:t>find</a:t>
                      </a:r>
                      <a:r>
                        <a:rPr lang="en-US" sz="1400" dirty="0">
                          <a:effectLst/>
                        </a:rPr>
                        <a:t>text</a:t>
                      </a:r>
                      <a:r>
                        <a:rPr lang="ru-RU" sz="1400" dirty="0">
                          <a:effectLst/>
                        </a:rPr>
                        <a:t>(…), </a:t>
                      </a:r>
                      <a:r>
                        <a:rPr lang="uk-UA" sz="1400" dirty="0">
                          <a:effectLst/>
                        </a:rPr>
                        <a:t>починаючи з кореневого елемента дерева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971765"/>
                  </a:ext>
                </a:extLst>
              </a:tr>
              <a:tr h="228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eltree</a:t>
                      </a:r>
                      <a:r>
                        <a:rPr lang="uk-UA" sz="1400">
                          <a:effectLst/>
                        </a:rPr>
                        <a:t>.getroot()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Повернути кореневий елемент дерева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782138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eltree</a:t>
                      </a:r>
                      <a:r>
                        <a:rPr lang="uk-UA" sz="1400">
                          <a:effectLst/>
                        </a:rPr>
                        <a:t>.iter(tag=None)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Те ж саме, що й </a:t>
                      </a:r>
                      <a:r>
                        <a:rPr lang="en-US" sz="1400" dirty="0">
                          <a:effectLst/>
                        </a:rPr>
                        <a:t>Element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iter</a:t>
                      </a:r>
                      <a:r>
                        <a:rPr lang="ru-RU" sz="1400" dirty="0">
                          <a:effectLst/>
                        </a:rPr>
                        <a:t>(…), </a:t>
                      </a:r>
                      <a:r>
                        <a:rPr lang="uk-UA" sz="1400" dirty="0">
                          <a:effectLst/>
                        </a:rPr>
                        <a:t>починаючи з кореневого елемента дерева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364169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eltree</a:t>
                      </a:r>
                      <a:r>
                        <a:rPr lang="uk-UA" sz="1400">
                          <a:effectLst/>
                        </a:rPr>
                        <a:t>.iterfind(match, namespaces=None)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Те ж саме, що й </a:t>
                      </a:r>
                      <a:r>
                        <a:rPr lang="en-US" sz="1400" dirty="0">
                          <a:effectLst/>
                        </a:rPr>
                        <a:t>Element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iterfind</a:t>
                      </a:r>
                      <a:r>
                        <a:rPr lang="ru-RU" sz="1400" dirty="0">
                          <a:effectLst/>
                        </a:rPr>
                        <a:t>(…), </a:t>
                      </a:r>
                      <a:r>
                        <a:rPr lang="uk-UA" sz="1400" dirty="0">
                          <a:effectLst/>
                        </a:rPr>
                        <a:t>починаючи з кореневого елемента дерева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800950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eltree</a:t>
                      </a:r>
                      <a:r>
                        <a:rPr lang="uk-UA" sz="1400">
                          <a:effectLst/>
                        </a:rPr>
                        <a:t>.write(file, encoding="us-ascii"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uk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Зберегти дерево </a:t>
                      </a:r>
                      <a:r>
                        <a:rPr lang="en-US" sz="1400" dirty="0">
                          <a:effectLst/>
                        </a:rPr>
                        <a:t>XML </a:t>
                      </a:r>
                      <a:r>
                        <a:rPr lang="uk-UA" sz="1400" dirty="0">
                          <a:effectLst/>
                        </a:rPr>
                        <a:t>у файлі</a:t>
                      </a:r>
                      <a:r>
                        <a:rPr lang="en-US" sz="1400" dirty="0">
                          <a:effectLst/>
                        </a:rPr>
                        <a:t>. file – </a:t>
                      </a:r>
                      <a:r>
                        <a:rPr lang="uk-UA" sz="1400" dirty="0">
                          <a:effectLst/>
                        </a:rPr>
                        <a:t>ім’я файлу або файл, відкритий для запису. </a:t>
                      </a:r>
                      <a:r>
                        <a:rPr lang="uk-UA" sz="1400" dirty="0" err="1">
                          <a:effectLst/>
                        </a:rPr>
                        <a:t>encoding</a:t>
                      </a:r>
                      <a:r>
                        <a:rPr lang="uk-UA" sz="1400" dirty="0">
                          <a:effectLst/>
                        </a:rPr>
                        <a:t> – кодування тексту у файлі.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26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телефонний довідник (</a:t>
            </a:r>
            <a:r>
              <a:rPr lang="en-US" dirty="0"/>
              <a:t>XML</a:t>
            </a:r>
            <a:r>
              <a:rPr lang="uk-UA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Створити телефонний довідник, який містить телефони знайомих. </a:t>
            </a:r>
            <a:endParaRPr lang="uk-UA" sz="2000" dirty="0" smtClean="0"/>
          </a:p>
          <a:p>
            <a:r>
              <a:rPr lang="uk-UA" sz="2000" dirty="0" smtClean="0"/>
              <a:t>Реалізувати </a:t>
            </a:r>
            <a:r>
              <a:rPr lang="uk-UA" sz="2000" dirty="0"/>
              <a:t>функції створення нового довідника, додавання одного запису, пошуку телефону за прізвищем а також зміни існуючого номеру телефону.</a:t>
            </a:r>
          </a:p>
          <a:p>
            <a:r>
              <a:rPr lang="uk-UA" sz="2000" dirty="0"/>
              <a:t>Для розв’язання задачі опишемо клас </a:t>
            </a:r>
            <a:r>
              <a:rPr lang="en-US" sz="2000" dirty="0" err="1"/>
              <a:t>XMLRefBook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uk-UA" sz="2000" dirty="0" smtClean="0"/>
              <a:t>У </a:t>
            </a:r>
            <a:r>
              <a:rPr lang="uk-UA" sz="2000" dirty="0"/>
              <a:t>файлі XML записи довідника зберігаються у форматі: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refbook</a:t>
            </a:r>
            <a:r>
              <a:rPr lang="uk-UA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-UA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r>
              <a:rPr lang="uk-UA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"ім'я"</a:t>
            </a:r>
            <a:r>
              <a:rPr lang="uk-UA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uk-UA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r>
              <a:rPr lang="uk-UA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uk-UA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refbook</a:t>
            </a:r>
            <a:r>
              <a:rPr lang="uk-UA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2000" dirty="0"/>
          </a:p>
          <a:p>
            <a:endParaRPr lang="uk-UA" sz="2000" dirty="0" smtClean="0"/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err="1"/>
              <a:t>XMLRefBook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err="1"/>
              <a:t>XMLRefBook</a:t>
            </a:r>
            <a:r>
              <a:rPr lang="uk-UA" dirty="0"/>
              <a:t> має поля:</a:t>
            </a:r>
          </a:p>
          <a:p>
            <a:pPr lvl="1"/>
            <a:r>
              <a:rPr lang="en-US" dirty="0"/>
              <a:t>self</a:t>
            </a:r>
            <a:r>
              <a:rPr lang="uk-UA" dirty="0"/>
              <a:t>.</a:t>
            </a:r>
            <a:r>
              <a:rPr lang="en-US" dirty="0"/>
              <a:t>filename</a:t>
            </a:r>
            <a:r>
              <a:rPr lang="uk-UA" dirty="0"/>
              <a:t> - ім'я файлу довідника</a:t>
            </a:r>
          </a:p>
          <a:p>
            <a:r>
              <a:rPr lang="uk-UA" dirty="0"/>
              <a:t>Клас також має методи: конструктор __</a:t>
            </a:r>
            <a:r>
              <a:rPr lang="uk-UA" dirty="0" err="1"/>
              <a:t>init</a:t>
            </a:r>
            <a:r>
              <a:rPr lang="uk-UA" dirty="0"/>
              <a:t>__, </a:t>
            </a:r>
            <a:r>
              <a:rPr lang="en-US" dirty="0" err="1"/>
              <a:t>createrb</a:t>
            </a:r>
            <a:r>
              <a:rPr lang="uk-UA" dirty="0"/>
              <a:t> – створити довідник, </a:t>
            </a:r>
            <a:r>
              <a:rPr lang="en-US" dirty="0" err="1"/>
              <a:t>apprb</a:t>
            </a:r>
            <a:r>
              <a:rPr lang="uk-UA" dirty="0"/>
              <a:t> – додати запис, </a:t>
            </a:r>
            <a:r>
              <a:rPr lang="en-US" dirty="0" err="1"/>
              <a:t>searchrb</a:t>
            </a:r>
            <a:r>
              <a:rPr lang="uk-UA" dirty="0"/>
              <a:t> – знайти телефон, </a:t>
            </a:r>
            <a:r>
              <a:rPr lang="en-US" dirty="0" err="1"/>
              <a:t>replacerb</a:t>
            </a:r>
            <a:r>
              <a:rPr lang="uk-UA" dirty="0"/>
              <a:t> – замінити телефон. </a:t>
            </a:r>
          </a:p>
          <a:p>
            <a:r>
              <a:rPr lang="uk-UA" dirty="0"/>
              <a:t>Основна частина програми забезпечує вибір та виконання однієї з доступних функцій довідника.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Використання </a:t>
            </a:r>
            <a:r>
              <a:rPr lang="en-US" dirty="0"/>
              <a:t>JSON </a:t>
            </a:r>
            <a:r>
              <a:rPr lang="uk-UA" dirty="0"/>
              <a:t>та </a:t>
            </a:r>
            <a:r>
              <a:rPr lang="en-US" dirty="0"/>
              <a:t>XML </a:t>
            </a:r>
            <a:r>
              <a:rPr lang="uk-UA" dirty="0"/>
              <a:t>для обміну даними у мережі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Справжню силу </a:t>
            </a:r>
            <a:r>
              <a:rPr lang="en-US" dirty="0"/>
              <a:t>JSON </a:t>
            </a:r>
            <a:r>
              <a:rPr lang="uk-UA" dirty="0"/>
              <a:t>та </a:t>
            </a:r>
            <a:r>
              <a:rPr lang="en-US" dirty="0"/>
              <a:t>XML</a:t>
            </a:r>
            <a:r>
              <a:rPr lang="uk-UA" dirty="0"/>
              <a:t> демонструють у задачах обміну даними у мережі. </a:t>
            </a:r>
            <a:endParaRPr lang="en-US" dirty="0" smtClean="0"/>
          </a:p>
          <a:p>
            <a:r>
              <a:rPr lang="uk-UA" dirty="0" smtClean="0"/>
              <a:t>На </a:t>
            </a:r>
            <a:r>
              <a:rPr lang="uk-UA" dirty="0"/>
              <a:t>сьогодні створено багато серверів, які надають доступ до відкритих даних. </a:t>
            </a:r>
            <a:endParaRPr lang="en-US" dirty="0" smtClean="0"/>
          </a:p>
          <a:p>
            <a:r>
              <a:rPr lang="uk-UA" dirty="0" smtClean="0"/>
              <a:t>Відкриті </a:t>
            </a:r>
            <a:r>
              <a:rPr lang="uk-UA" dirty="0"/>
              <a:t>дані – це дані, які можуть бути отримані за допомогою програмного забезпечення.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дані повертаються у форматах </a:t>
            </a:r>
            <a:r>
              <a:rPr lang="en-US" dirty="0"/>
              <a:t>JSON </a:t>
            </a:r>
            <a:r>
              <a:rPr lang="uk-UA" dirty="0"/>
              <a:t>або </a:t>
            </a:r>
            <a:r>
              <a:rPr lang="en-US" dirty="0"/>
              <a:t>XML</a:t>
            </a:r>
            <a:r>
              <a:rPr lang="uk-UA" dirty="0"/>
              <a:t>. </a:t>
            </a:r>
          </a:p>
          <a:p>
            <a:r>
              <a:rPr lang="uk-UA" dirty="0"/>
              <a:t>Кожний сайт надає програмний інтерфейс (</a:t>
            </a:r>
            <a:r>
              <a:rPr lang="en-US" dirty="0"/>
              <a:t>API</a:t>
            </a:r>
            <a:r>
              <a:rPr lang="uk-UA" dirty="0"/>
              <a:t>) доступу до даних.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програмний інтерфейс базується, як правило, на </a:t>
            </a:r>
            <a:r>
              <a:rPr lang="en-US" dirty="0"/>
              <a:t>HTTP</a:t>
            </a:r>
            <a:r>
              <a:rPr lang="ru-RU" dirty="0"/>
              <a:t>-</a:t>
            </a:r>
            <a:r>
              <a:rPr lang="uk-UA" dirty="0"/>
              <a:t>запитах </a:t>
            </a:r>
            <a:r>
              <a:rPr lang="en-US" dirty="0"/>
              <a:t>GET </a:t>
            </a:r>
            <a:r>
              <a:rPr lang="uk-UA" dirty="0"/>
              <a:t>або </a:t>
            </a:r>
            <a:r>
              <a:rPr lang="en-US" dirty="0"/>
              <a:t>POST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Параметри </a:t>
            </a:r>
            <a:r>
              <a:rPr lang="uk-UA" dirty="0"/>
              <a:t>запитів дозволяють відібрати потрібні дані для подальшого аналізу. </a:t>
            </a:r>
            <a:endParaRPr lang="en-US" dirty="0" smtClean="0"/>
          </a:p>
          <a:p>
            <a:r>
              <a:rPr lang="uk-UA" dirty="0" smtClean="0"/>
              <a:t>Більшість </a:t>
            </a:r>
            <a:r>
              <a:rPr lang="uk-UA" dirty="0"/>
              <a:t>сайтів потребує реєстрації програм, що аналізують дані. </a:t>
            </a:r>
            <a:endParaRPr lang="en-US" dirty="0" smtClean="0"/>
          </a:p>
          <a:p>
            <a:r>
              <a:rPr lang="uk-UA" dirty="0" smtClean="0"/>
              <a:t>Після </a:t>
            </a:r>
            <a:r>
              <a:rPr lang="uk-UA" dirty="0"/>
              <a:t>реєстрації сайт видає ключ доступу, так званий </a:t>
            </a:r>
            <a:r>
              <a:rPr lang="en-US" dirty="0" err="1"/>
              <a:t>ApiKey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Ключ </a:t>
            </a:r>
            <a:r>
              <a:rPr lang="uk-UA" dirty="0"/>
              <a:t>потрібно вказувати у всіх запитах до сервера.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Веб-сервіси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XML </a:t>
            </a:r>
            <a:r>
              <a:rPr lang="uk-UA" dirty="0"/>
              <a:t>може використовуватись не тільки для отримання відповіді сервера, але й для формування запиту. </a:t>
            </a:r>
            <a:endParaRPr lang="en-US" dirty="0" smtClean="0"/>
          </a:p>
          <a:p>
            <a:r>
              <a:rPr lang="uk-UA" dirty="0" smtClean="0"/>
              <a:t>Прикладом </a:t>
            </a:r>
            <a:r>
              <a:rPr lang="uk-UA" dirty="0"/>
              <a:t>слугують так звані веб-сервіси. </a:t>
            </a:r>
            <a:endParaRPr lang="en-US" dirty="0" smtClean="0"/>
          </a:p>
          <a:p>
            <a:r>
              <a:rPr lang="uk-UA" dirty="0" smtClean="0"/>
              <a:t>Веб-сервіси </a:t>
            </a:r>
            <a:r>
              <a:rPr lang="uk-UA" dirty="0"/>
              <a:t>це спеціальний стандартизований програмний інтерфейс (</a:t>
            </a:r>
            <a:r>
              <a:rPr lang="en-US" dirty="0"/>
              <a:t>API</a:t>
            </a:r>
            <a:r>
              <a:rPr lang="uk-UA" dirty="0"/>
              <a:t>). </a:t>
            </a:r>
            <a:endParaRPr lang="en-US" dirty="0" smtClean="0"/>
          </a:p>
          <a:p>
            <a:r>
              <a:rPr lang="uk-UA" dirty="0" smtClean="0"/>
              <a:t>На </a:t>
            </a:r>
            <a:r>
              <a:rPr lang="uk-UA" dirty="0"/>
              <a:t>сьогодні найбільш розповсюдженими є моделі </a:t>
            </a:r>
            <a:r>
              <a:rPr lang="en-US" dirty="0"/>
              <a:t>XML</a:t>
            </a:r>
            <a:r>
              <a:rPr lang="uk-UA" dirty="0"/>
              <a:t>-</a:t>
            </a:r>
            <a:r>
              <a:rPr lang="en-US" dirty="0"/>
              <a:t>RPC</a:t>
            </a:r>
            <a:r>
              <a:rPr lang="uk-UA" dirty="0"/>
              <a:t> та </a:t>
            </a:r>
            <a:r>
              <a:rPr lang="en-US" dirty="0"/>
              <a:t>SOAP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Обидві </a:t>
            </a:r>
            <a:r>
              <a:rPr lang="uk-UA" dirty="0"/>
              <a:t>моделі передбачають передачу </a:t>
            </a:r>
            <a:r>
              <a:rPr lang="en-US" dirty="0"/>
              <a:t>XML </a:t>
            </a:r>
            <a:r>
              <a:rPr lang="uk-UA" dirty="0"/>
              <a:t>у запитах до сервера та отримання відповіді у вигляді </a:t>
            </a:r>
            <a:r>
              <a:rPr lang="en-US" dirty="0"/>
              <a:t>XML</a:t>
            </a:r>
            <a:r>
              <a:rPr lang="ru-RU" dirty="0"/>
              <a:t>.</a:t>
            </a:r>
            <a:endParaRPr lang="uk-UA" dirty="0"/>
          </a:p>
          <a:p>
            <a:r>
              <a:rPr lang="en-US" dirty="0"/>
              <a:t>XML</a:t>
            </a:r>
            <a:r>
              <a:rPr lang="uk-UA" dirty="0"/>
              <a:t>-</a:t>
            </a:r>
            <a:r>
              <a:rPr lang="en-US" dirty="0"/>
              <a:t>RPC</a:t>
            </a:r>
            <a:r>
              <a:rPr lang="ru-RU" dirty="0"/>
              <a:t> (</a:t>
            </a:r>
            <a:r>
              <a:rPr lang="en-US" dirty="0"/>
              <a:t>XML Remote Procedure Call</a:t>
            </a:r>
            <a:r>
              <a:rPr lang="ru-RU" dirty="0"/>
              <a:t> – </a:t>
            </a:r>
            <a:r>
              <a:rPr lang="uk-UA" dirty="0"/>
              <a:t>віддалений виклик процедур у </a:t>
            </a:r>
            <a:r>
              <a:rPr lang="en-US" dirty="0"/>
              <a:t>XML</a:t>
            </a:r>
            <a:r>
              <a:rPr lang="ru-RU" dirty="0"/>
              <a:t>) </a:t>
            </a:r>
            <a:r>
              <a:rPr lang="uk-UA" dirty="0"/>
              <a:t>означає виклик підпрограм, які знаходяться на віддаленому комп’ютері.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запиті передають ім’я підпрограми та її параметри, а відповідь, у разі успіху, містить результати виконання.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 smtClean="0"/>
              <a:t>Веб-сервіси</a:t>
            </a:r>
            <a:r>
              <a:rPr lang="en-US" dirty="0" smtClean="0"/>
              <a:t>.2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</a:t>
            </a:r>
            <a:r>
              <a:rPr lang="uk-UA" dirty="0"/>
              <a:t> (</a:t>
            </a:r>
            <a:r>
              <a:rPr lang="uk-UA" dirty="0" err="1"/>
              <a:t>Simple</a:t>
            </a:r>
            <a:r>
              <a:rPr lang="uk-UA" dirty="0"/>
              <a:t> </a:t>
            </a:r>
            <a:r>
              <a:rPr lang="uk-UA" dirty="0" err="1"/>
              <a:t>Object</a:t>
            </a:r>
            <a:r>
              <a:rPr lang="uk-UA" dirty="0"/>
              <a:t> Access </a:t>
            </a:r>
            <a:r>
              <a:rPr lang="uk-UA" dirty="0" err="1"/>
              <a:t>Protocol</a:t>
            </a:r>
            <a:r>
              <a:rPr lang="uk-UA" dirty="0"/>
              <a:t>) також передбачає віддалене виконання підпрограм та повернення результатів, але цей стандарт є набагато складнішим за </a:t>
            </a:r>
            <a:r>
              <a:rPr lang="en-US" dirty="0"/>
              <a:t>XML</a:t>
            </a:r>
            <a:r>
              <a:rPr lang="uk-UA" dirty="0"/>
              <a:t>-</a:t>
            </a:r>
            <a:r>
              <a:rPr lang="en-US" dirty="0"/>
              <a:t>RPC</a:t>
            </a:r>
            <a:r>
              <a:rPr lang="uk-UA" dirty="0"/>
              <a:t>.</a:t>
            </a:r>
          </a:p>
          <a:p>
            <a:r>
              <a:rPr lang="uk-UA" dirty="0"/>
              <a:t>Веб-сервіси дозволяють будувати великі розподілені системи. </a:t>
            </a:r>
            <a:endParaRPr lang="en-US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частини систем можуть працювати у різній архітектурі комп’ютерів та використовувати різні мови програмування. </a:t>
            </a:r>
            <a:endParaRPr lang="en-US" dirty="0" smtClean="0"/>
          </a:p>
          <a:p>
            <a:r>
              <a:rPr lang="uk-UA" dirty="0" smtClean="0"/>
              <a:t>Також </a:t>
            </a:r>
            <a:r>
              <a:rPr lang="uk-UA" dirty="0"/>
              <a:t>є можливість вбудовувати вже створені веб-сервіси у власні системи.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Приклад: аналіз змін населення по країнах за період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Нехай необхідно оцінити зміни населення у країнах світу за деякий період та виділити 10 країн з найбільшим приростом населення та 10 країн з найменшим приростом (найбільшим зменшенням) населення.</a:t>
            </a:r>
          </a:p>
          <a:p>
            <a:r>
              <a:rPr lang="uk-UA" dirty="0"/>
              <a:t>Для розв’язання задачі використаємо відкриті дані, що надає Світовий Банк. </a:t>
            </a:r>
            <a:endParaRPr lang="en-US" dirty="0" smtClean="0"/>
          </a:p>
          <a:p>
            <a:r>
              <a:rPr lang="uk-UA" dirty="0" smtClean="0"/>
              <a:t>Адреса </a:t>
            </a:r>
            <a:r>
              <a:rPr lang="uk-UA" dirty="0"/>
              <a:t>сайту з описом відкритих даних: </a:t>
            </a:r>
          </a:p>
          <a:p>
            <a:r>
              <a:rPr lang="uk-UA" u="sng" dirty="0">
                <a:hlinkClick r:id="rId2"/>
              </a:rPr>
              <a:t>https://datahelpdesk.worldbank.org/knowledgebase/topics/125589-developer-information</a:t>
            </a:r>
            <a:endParaRPr lang="uk-UA" dirty="0"/>
          </a:p>
          <a:p>
            <a:r>
              <a:rPr lang="uk-UA" dirty="0"/>
              <a:t>Світовий Банк, на відміну від багатьох інших серверів відкритих даних, не вимагає реєстрації та не видає </a:t>
            </a:r>
            <a:r>
              <a:rPr lang="en-US" dirty="0" err="1"/>
              <a:t>ApiKey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Отже</a:t>
            </a:r>
            <a:r>
              <a:rPr lang="uk-UA" dirty="0"/>
              <a:t>, для доступу до даних достатньо засвоїти правила формування запитів. </a:t>
            </a:r>
            <a:endParaRPr lang="en-US" dirty="0" smtClean="0"/>
          </a:p>
          <a:p>
            <a:r>
              <a:rPr lang="uk-UA" dirty="0" smtClean="0"/>
              <a:t>Дані </a:t>
            </a:r>
            <a:r>
              <a:rPr lang="uk-UA" dirty="0"/>
              <a:t>Світового Банку містять, у тому числі, щорічну інформацію про населення країн світу. Їх ми і будемо аналізувати.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761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JSON</a:t>
            </a:r>
            <a:r>
              <a:rPr lang="ru-RU" dirty="0"/>
              <a:t> (</a:t>
            </a:r>
            <a:r>
              <a:rPr lang="en-US" dirty="0"/>
              <a:t>JavaScript Object Notation </a:t>
            </a:r>
            <a:r>
              <a:rPr lang="uk-UA" dirty="0"/>
              <a:t>або об’єктна нотація </a:t>
            </a:r>
            <a:r>
              <a:rPr lang="en-US" dirty="0"/>
              <a:t>JavaScript</a:t>
            </a:r>
            <a:r>
              <a:rPr lang="ru-RU" dirty="0"/>
              <a:t>)</a:t>
            </a:r>
            <a:r>
              <a:rPr lang="uk-UA" dirty="0"/>
              <a:t> – це нескладний формат обміну даними. </a:t>
            </a:r>
            <a:endParaRPr lang="uk-UA" dirty="0" smtClean="0"/>
          </a:p>
          <a:p>
            <a:r>
              <a:rPr lang="uk-UA" dirty="0" smtClean="0"/>
              <a:t>Дані </a:t>
            </a:r>
            <a:r>
              <a:rPr lang="uk-UA" dirty="0"/>
              <a:t>у форматі </a:t>
            </a:r>
            <a:r>
              <a:rPr lang="en-US" dirty="0"/>
              <a:t>JSON </a:t>
            </a:r>
            <a:r>
              <a:rPr lang="uk-UA" dirty="0"/>
              <a:t>легко читати людині а також аналізувати за допомогою програм. </a:t>
            </a:r>
            <a:endParaRPr lang="uk-UA" dirty="0" smtClean="0"/>
          </a:p>
          <a:p>
            <a:r>
              <a:rPr lang="en-US" dirty="0" smtClean="0"/>
              <a:t>JSON </a:t>
            </a:r>
            <a:r>
              <a:rPr lang="uk-UA" dirty="0"/>
              <a:t>базується на двох структурах: об’єкт та список (масив).</a:t>
            </a:r>
          </a:p>
          <a:p>
            <a:r>
              <a:rPr lang="uk-UA" dirty="0"/>
              <a:t>Об’єкт складається з пар </a:t>
            </a:r>
            <a:r>
              <a:rPr lang="ru-RU" dirty="0"/>
              <a:t>&lt;</a:t>
            </a:r>
            <a:r>
              <a:rPr lang="uk-UA" dirty="0"/>
              <a:t>ключ</a:t>
            </a:r>
            <a:r>
              <a:rPr lang="ru-RU" dirty="0"/>
              <a:t>&gt;</a:t>
            </a:r>
            <a:r>
              <a:rPr lang="uk-UA" dirty="0"/>
              <a:t> : </a:t>
            </a:r>
            <a:r>
              <a:rPr lang="ru-RU" dirty="0"/>
              <a:t>&lt;</a:t>
            </a:r>
            <a:r>
              <a:rPr lang="uk-UA" dirty="0"/>
              <a:t>значення</a:t>
            </a:r>
            <a:r>
              <a:rPr lang="ru-RU" dirty="0"/>
              <a:t>&gt;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пари розділяються комами, а сам об’єкт береться у фігурні дужки </a:t>
            </a:r>
            <a:r>
              <a:rPr lang="ru-RU" dirty="0"/>
              <a:t>{ }. </a:t>
            </a:r>
            <a:endParaRPr lang="ru-RU" dirty="0" smtClean="0"/>
          </a:p>
          <a:p>
            <a:r>
              <a:rPr lang="uk-UA" dirty="0" smtClean="0"/>
              <a:t>У </a:t>
            </a:r>
            <a:r>
              <a:rPr lang="en-US" dirty="0"/>
              <a:t>Python </a:t>
            </a:r>
            <a:r>
              <a:rPr lang="uk-UA" dirty="0"/>
              <a:t>прямим аналогом об’єкту </a:t>
            </a:r>
            <a:r>
              <a:rPr lang="en-US" dirty="0"/>
              <a:t>JSON </a:t>
            </a:r>
            <a:r>
              <a:rPr lang="uk-UA" dirty="0"/>
              <a:t>є словник.</a:t>
            </a:r>
          </a:p>
          <a:p>
            <a:r>
              <a:rPr lang="uk-UA" dirty="0"/>
              <a:t>Список містить послідовність значень, що розділяються комами. Список береться у квадратні дужки </a:t>
            </a:r>
            <a:r>
              <a:rPr lang="ru-RU" dirty="0"/>
              <a:t>[ ]. </a:t>
            </a:r>
            <a:endParaRPr lang="ru-RU" dirty="0" smtClean="0"/>
          </a:p>
          <a:p>
            <a:r>
              <a:rPr lang="uk-UA" dirty="0" smtClean="0"/>
              <a:t>У </a:t>
            </a:r>
            <a:r>
              <a:rPr lang="en-US" dirty="0"/>
              <a:t>Python </a:t>
            </a:r>
            <a:r>
              <a:rPr lang="uk-UA" dirty="0"/>
              <a:t>прямим аналогом списку </a:t>
            </a:r>
            <a:r>
              <a:rPr lang="en-US" dirty="0"/>
              <a:t>JSON</a:t>
            </a:r>
            <a:r>
              <a:rPr lang="uk-UA" dirty="0"/>
              <a:t> є список.</a:t>
            </a:r>
          </a:p>
          <a:p>
            <a:r>
              <a:rPr lang="uk-UA" dirty="0"/>
              <a:t>Значеннями у об’єктах або списках можуть бути рядки</a:t>
            </a:r>
            <a:r>
              <a:rPr lang="ru-RU" dirty="0"/>
              <a:t> (</a:t>
            </a:r>
            <a:r>
              <a:rPr lang="uk-UA" dirty="0"/>
              <a:t>беруться у подвійні лапки </a:t>
            </a:r>
            <a:r>
              <a:rPr lang="ru-RU" dirty="0"/>
              <a:t>“ “)</a:t>
            </a:r>
            <a:r>
              <a:rPr lang="uk-UA" dirty="0"/>
              <a:t>, числа, </a:t>
            </a:r>
            <a:r>
              <a:rPr lang="uk-UA" dirty="0" err="1"/>
              <a:t>бульові</a:t>
            </a:r>
            <a:r>
              <a:rPr lang="uk-UA" dirty="0"/>
              <a:t> значення (позначаються </a:t>
            </a:r>
            <a:r>
              <a:rPr lang="en-US" dirty="0"/>
              <a:t>true</a:t>
            </a:r>
            <a:r>
              <a:rPr lang="ru-RU" dirty="0"/>
              <a:t>, </a:t>
            </a:r>
            <a:r>
              <a:rPr lang="en-US" dirty="0"/>
              <a:t>false</a:t>
            </a:r>
            <a:r>
              <a:rPr lang="uk-UA" dirty="0"/>
              <a:t>) а також </a:t>
            </a:r>
            <a:r>
              <a:rPr lang="en-US" dirty="0"/>
              <a:t>null</a:t>
            </a:r>
            <a:r>
              <a:rPr lang="ru-RU" dirty="0"/>
              <a:t> (</a:t>
            </a:r>
            <a:r>
              <a:rPr lang="uk-UA" dirty="0"/>
              <a:t>аналог </a:t>
            </a:r>
            <a:r>
              <a:rPr lang="en-US" dirty="0"/>
              <a:t>None </a:t>
            </a:r>
            <a:r>
              <a:rPr lang="uk-UA" dirty="0"/>
              <a:t>у </a:t>
            </a:r>
            <a:r>
              <a:rPr lang="en-US" dirty="0"/>
              <a:t>Python</a:t>
            </a:r>
            <a:r>
              <a:rPr lang="ru-RU" dirty="0" smtClean="0"/>
              <a:t>).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аналіз змін населення по країнах за </a:t>
            </a:r>
            <a:r>
              <a:rPr lang="uk-UA" dirty="0" smtClean="0"/>
              <a:t>період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того, щоб отримати інформацію про населення, треба спочатку отримати інформацію про країни. </a:t>
            </a:r>
            <a:endParaRPr lang="en-US" dirty="0" smtClean="0"/>
          </a:p>
          <a:p>
            <a:r>
              <a:rPr lang="uk-UA" dirty="0" smtClean="0"/>
              <a:t>Кожна </a:t>
            </a:r>
            <a:r>
              <a:rPr lang="uk-UA" dirty="0"/>
              <a:t>країна, окрім назви, має двохсимвольний та </a:t>
            </a:r>
            <a:r>
              <a:rPr lang="uk-UA" dirty="0" err="1"/>
              <a:t>трьохсимвольний</a:t>
            </a:r>
            <a:r>
              <a:rPr lang="uk-UA" dirty="0"/>
              <a:t> код країни. </a:t>
            </a:r>
            <a:endParaRPr lang="en-US" dirty="0" smtClean="0"/>
          </a:p>
          <a:p>
            <a:r>
              <a:rPr lang="uk-UA" dirty="0" smtClean="0"/>
              <a:t>Саме </a:t>
            </a:r>
            <a:r>
              <a:rPr lang="uk-UA" dirty="0"/>
              <a:t>двохсимвольний код застосовують для повернення інформації про населення.</a:t>
            </a:r>
          </a:p>
          <a:p>
            <a:r>
              <a:rPr lang="uk-UA" dirty="0"/>
              <a:t>Також треба зважити на те, що у одному списку з країнами містяться дані про регіони, наприклад, Африка.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дані треба відділити в рамках нашого аналізу.</a:t>
            </a:r>
          </a:p>
          <a:p>
            <a:r>
              <a:rPr lang="uk-UA" dirty="0"/>
              <a:t>Сервер Світового Банку може повертати дані у форматі </a:t>
            </a:r>
            <a:r>
              <a:rPr lang="en-US" dirty="0"/>
              <a:t>XML</a:t>
            </a:r>
            <a:r>
              <a:rPr lang="ru-RU" dirty="0"/>
              <a:t> (</a:t>
            </a:r>
            <a:r>
              <a:rPr lang="uk-UA" dirty="0"/>
              <a:t>за угодою</a:t>
            </a:r>
            <a:r>
              <a:rPr lang="ru-RU" dirty="0"/>
              <a:t>)</a:t>
            </a:r>
            <a:r>
              <a:rPr lang="uk-UA" dirty="0"/>
              <a:t> або </a:t>
            </a:r>
            <a:r>
              <a:rPr lang="en-US" dirty="0"/>
              <a:t>JSON</a:t>
            </a:r>
            <a:r>
              <a:rPr lang="ru-RU" dirty="0"/>
              <a:t>.</a:t>
            </a:r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JSON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uk-UA" sz="4300" dirty="0"/>
              <a:t>Дані про країни та про населення у форматі </a:t>
            </a:r>
            <a:r>
              <a:rPr lang="en-US" sz="4300" dirty="0"/>
              <a:t>JSON </a:t>
            </a:r>
            <a:r>
              <a:rPr lang="uk-UA" sz="4300" dirty="0"/>
              <a:t>поділяються на сторінки. </a:t>
            </a:r>
            <a:endParaRPr lang="en-US" sz="4300" dirty="0" smtClean="0"/>
          </a:p>
          <a:p>
            <a:r>
              <a:rPr lang="uk-UA" sz="4300" dirty="0" smtClean="0"/>
              <a:t>Кожна </a:t>
            </a:r>
            <a:r>
              <a:rPr lang="uk-UA" sz="4300" dirty="0"/>
              <a:t>сторінка є списком </a:t>
            </a:r>
            <a:r>
              <a:rPr lang="en-US" sz="4300" dirty="0"/>
              <a:t>JSON </a:t>
            </a:r>
            <a:r>
              <a:rPr lang="ru-RU" sz="4300" dirty="0"/>
              <a:t>та</a:t>
            </a:r>
            <a:r>
              <a:rPr lang="uk-UA" sz="4300" dirty="0"/>
              <a:t> містить об’єкт-заголовок та список об’єктів-даних про країни. </a:t>
            </a:r>
            <a:endParaRPr lang="en-US" sz="4300" dirty="0" smtClean="0"/>
          </a:p>
          <a:p>
            <a:r>
              <a:rPr lang="uk-UA" sz="4300" dirty="0" smtClean="0"/>
              <a:t>Фрагмент </a:t>
            </a:r>
            <a:r>
              <a:rPr lang="uk-UA" sz="4300" dirty="0"/>
              <a:t>сторінки даних нижче: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"page"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"pages"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"per_page"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"50"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"total"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304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"AFG"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"iso2Code"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Afghanistan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"SAS"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adminregion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"SAS"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incomeLevel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"LIC"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lendingType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"IDX"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"IDA"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capitalCity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"longitude"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"69.1761"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"latitude"</a:t>
            </a:r>
            <a:r>
              <a:rPr lang="uk-UA" sz="40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4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"34.5228</a:t>
            </a:r>
            <a:r>
              <a:rPr lang="uk-UA" sz="4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4000" b="1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0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JSON</a:t>
            </a:r>
            <a:r>
              <a:rPr lang="ru-RU" dirty="0" smtClean="0"/>
              <a:t>)</a:t>
            </a:r>
            <a:r>
              <a:rPr lang="en-US" dirty="0" smtClean="0"/>
              <a:t>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b="1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"AFR"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"iso2Code"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"A9"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Africa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Aggregates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adminregion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incomeLevel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Aggregates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lendingType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Aggregates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capitalCity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k-UA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JSON</a:t>
            </a:r>
            <a:r>
              <a:rPr lang="ru-RU" dirty="0"/>
              <a:t>)</a:t>
            </a:r>
            <a:r>
              <a:rPr lang="en-US" dirty="0" smtClean="0"/>
              <a:t>.3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У заголовку нас буде цікавити поле "</a:t>
            </a:r>
            <a:r>
              <a:rPr lang="uk-UA" dirty="0" err="1"/>
              <a:t>pages</a:t>
            </a:r>
            <a:r>
              <a:rPr lang="uk-UA" dirty="0"/>
              <a:t>", яке містить кількість сторінок документу.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кожної країни ми будемо вибирати її двохсимвольний код "iso2Code" та назву "</a:t>
            </a:r>
            <a:r>
              <a:rPr lang="uk-UA" dirty="0" err="1"/>
              <a:t>name</a:t>
            </a:r>
            <a:r>
              <a:rPr lang="uk-UA" dirty="0"/>
              <a:t>". </a:t>
            </a:r>
            <a:endParaRPr lang="en-US" dirty="0" smtClean="0"/>
          </a:p>
          <a:p>
            <a:r>
              <a:rPr lang="uk-UA" dirty="0" smtClean="0"/>
              <a:t>Також </a:t>
            </a:r>
            <a:r>
              <a:rPr lang="uk-UA" dirty="0"/>
              <a:t>будемо враховувати, що для регіонів текст у полі "</a:t>
            </a:r>
            <a:r>
              <a:rPr lang="uk-UA" dirty="0" err="1"/>
              <a:t>region</a:t>
            </a:r>
            <a:r>
              <a:rPr lang="uk-UA" dirty="0"/>
              <a:t>"/"</a:t>
            </a:r>
            <a:r>
              <a:rPr lang="uk-UA" dirty="0" err="1"/>
              <a:t>value</a:t>
            </a:r>
            <a:r>
              <a:rPr lang="uk-UA" dirty="0"/>
              <a:t>" – це рядок "</a:t>
            </a:r>
            <a:r>
              <a:rPr lang="uk-UA" dirty="0" err="1"/>
              <a:t>Aggregates</a:t>
            </a:r>
            <a:r>
              <a:rPr lang="uk-UA" dirty="0"/>
              <a:t>".</a:t>
            </a:r>
          </a:p>
          <a:p>
            <a:r>
              <a:rPr lang="uk-UA" dirty="0"/>
              <a:t>Щоб отримати сторінку 3 даних про країни, треба сформувати запит:</a:t>
            </a:r>
          </a:p>
          <a:p>
            <a:r>
              <a:rPr lang="en-US" u="sng" dirty="0">
                <a:hlinkClick r:id="rId2"/>
              </a:rPr>
              <a:t>http</a:t>
            </a:r>
            <a:r>
              <a:rPr lang="uk-UA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api</a:t>
            </a:r>
            <a:r>
              <a:rPr lang="uk-UA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worldbank</a:t>
            </a:r>
            <a:r>
              <a:rPr lang="uk-UA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org</a:t>
            </a:r>
            <a:r>
              <a:rPr lang="uk-UA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countries</a:t>
            </a:r>
            <a:r>
              <a:rPr lang="uk-UA" u="sng" dirty="0">
                <a:hlinkClick r:id="rId2"/>
              </a:rPr>
              <a:t>?</a:t>
            </a:r>
            <a:r>
              <a:rPr lang="en-US" u="sng" dirty="0">
                <a:hlinkClick r:id="rId2"/>
              </a:rPr>
              <a:t>format</a:t>
            </a:r>
            <a:r>
              <a:rPr lang="uk-UA" u="sng" dirty="0">
                <a:hlinkClick r:id="rId2"/>
              </a:rPr>
              <a:t>=</a:t>
            </a:r>
            <a:r>
              <a:rPr lang="en-US" u="sng" dirty="0" err="1">
                <a:hlinkClick r:id="rId2"/>
              </a:rPr>
              <a:t>json</a:t>
            </a:r>
            <a:r>
              <a:rPr lang="uk-UA" u="sng" dirty="0">
                <a:hlinkClick r:id="rId2"/>
              </a:rPr>
              <a:t>&amp;</a:t>
            </a:r>
            <a:r>
              <a:rPr lang="en-US" u="sng" dirty="0">
                <a:hlinkClick r:id="rId2"/>
              </a:rPr>
              <a:t>page</a:t>
            </a:r>
            <a:r>
              <a:rPr lang="uk-UA" u="sng" dirty="0">
                <a:hlinkClick r:id="rId2"/>
              </a:rPr>
              <a:t>=3</a:t>
            </a:r>
            <a:endParaRPr lang="uk-UA" dirty="0"/>
          </a:p>
          <a:p>
            <a:r>
              <a:rPr lang="uk-UA" dirty="0"/>
              <a:t>Дані про населення містять аналогічний заголовок та список даних про населення країн. </a:t>
            </a:r>
            <a:endParaRPr lang="en-US" dirty="0" smtClean="0"/>
          </a:p>
          <a:p>
            <a:r>
              <a:rPr lang="uk-UA" dirty="0" smtClean="0"/>
              <a:t>Фрагмент </a:t>
            </a:r>
            <a:r>
              <a:rPr lang="uk-UA" dirty="0"/>
              <a:t>даних для однієї країни – нижче: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JSON</a:t>
            </a:r>
            <a:r>
              <a:rPr lang="ru-RU" dirty="0"/>
              <a:t>)</a:t>
            </a:r>
            <a:r>
              <a:rPr lang="en-US" dirty="0" smtClean="0"/>
              <a:t>.4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"SP.POP.TOTL"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Afghanistan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"20531160"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"decimal"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"date"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"2001"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b="1" dirty="0" smtClean="0">
              <a:solidFill>
                <a:srgbClr val="8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900" dirty="0"/>
              <a:t>Нас буде цікавити поле "</a:t>
            </a:r>
            <a:r>
              <a:rPr lang="uk-UA" sz="2900" dirty="0" err="1"/>
              <a:t>country</a:t>
            </a:r>
            <a:r>
              <a:rPr lang="uk-UA" sz="2900" dirty="0"/>
              <a:t>"/"</a:t>
            </a:r>
            <a:r>
              <a:rPr lang="uk-UA" sz="2900" dirty="0" err="1"/>
              <a:t>id</a:t>
            </a:r>
            <a:r>
              <a:rPr lang="uk-UA" sz="2900" dirty="0"/>
              <a:t>" для ідентифікації країни а також поле "</a:t>
            </a:r>
            <a:r>
              <a:rPr lang="uk-UA" sz="2900" dirty="0" err="1"/>
              <a:t>value</a:t>
            </a:r>
            <a:r>
              <a:rPr lang="uk-UA" sz="2900" dirty="0"/>
              <a:t>", що містить дані про населення за вказаний рік.</a:t>
            </a:r>
          </a:p>
          <a:p>
            <a:r>
              <a:rPr lang="uk-UA" sz="2900" dirty="0"/>
              <a:t>Щоб отримати сторінку 3 даних про населення за 2001 рік, треба сформувати запит:</a:t>
            </a:r>
          </a:p>
          <a:p>
            <a:r>
              <a:rPr lang="en-US" sz="2900" u="sng" dirty="0">
                <a:hlinkClick r:id="rId2"/>
              </a:rPr>
              <a:t>http</a:t>
            </a:r>
            <a:r>
              <a:rPr lang="uk-UA" sz="2900" u="sng" dirty="0">
                <a:hlinkClick r:id="rId2"/>
              </a:rPr>
              <a:t>://</a:t>
            </a:r>
            <a:r>
              <a:rPr lang="en-US" sz="2900" u="sng" dirty="0" err="1">
                <a:hlinkClick r:id="rId2"/>
              </a:rPr>
              <a:t>api</a:t>
            </a:r>
            <a:r>
              <a:rPr lang="uk-UA" sz="2900" u="sng" dirty="0">
                <a:hlinkClick r:id="rId2"/>
              </a:rPr>
              <a:t>.</a:t>
            </a:r>
            <a:r>
              <a:rPr lang="en-US" sz="2900" u="sng" dirty="0" err="1">
                <a:hlinkClick r:id="rId2"/>
              </a:rPr>
              <a:t>worldbank</a:t>
            </a:r>
            <a:r>
              <a:rPr lang="uk-UA" sz="2900" u="sng" dirty="0">
                <a:hlinkClick r:id="rId2"/>
              </a:rPr>
              <a:t>.</a:t>
            </a:r>
            <a:r>
              <a:rPr lang="en-US" sz="2900" u="sng" dirty="0">
                <a:hlinkClick r:id="rId2"/>
              </a:rPr>
              <a:t>org</a:t>
            </a:r>
            <a:r>
              <a:rPr lang="uk-UA" sz="2900" u="sng" dirty="0">
                <a:hlinkClick r:id="rId2"/>
              </a:rPr>
              <a:t>/</a:t>
            </a:r>
            <a:r>
              <a:rPr lang="en-US" sz="2900" u="sng" dirty="0">
                <a:hlinkClick r:id="rId2"/>
              </a:rPr>
              <a:t>countries</a:t>
            </a:r>
            <a:r>
              <a:rPr lang="uk-UA" sz="2900" u="sng" dirty="0">
                <a:hlinkClick r:id="rId2"/>
              </a:rPr>
              <a:t>/</a:t>
            </a:r>
            <a:r>
              <a:rPr lang="en-US" sz="2900" u="sng" dirty="0">
                <a:hlinkClick r:id="rId2"/>
              </a:rPr>
              <a:t>all</a:t>
            </a:r>
            <a:r>
              <a:rPr lang="uk-UA" sz="2900" u="sng" dirty="0">
                <a:hlinkClick r:id="rId2"/>
              </a:rPr>
              <a:t>/</a:t>
            </a:r>
            <a:r>
              <a:rPr lang="en-US" sz="2900" u="sng" dirty="0">
                <a:hlinkClick r:id="rId2"/>
              </a:rPr>
              <a:t>indicators</a:t>
            </a:r>
            <a:r>
              <a:rPr lang="uk-UA" sz="2900" u="sng" dirty="0">
                <a:hlinkClick r:id="rId2"/>
              </a:rPr>
              <a:t>/</a:t>
            </a:r>
            <a:r>
              <a:rPr lang="en-US" sz="2900" u="sng" dirty="0">
                <a:hlinkClick r:id="rId2"/>
              </a:rPr>
              <a:t>SP</a:t>
            </a:r>
            <a:r>
              <a:rPr lang="uk-UA" sz="2900" u="sng" dirty="0">
                <a:hlinkClick r:id="rId2"/>
              </a:rPr>
              <a:t>.</a:t>
            </a:r>
            <a:r>
              <a:rPr lang="en-US" sz="2900" u="sng" dirty="0">
                <a:hlinkClick r:id="rId2"/>
              </a:rPr>
              <a:t>POP</a:t>
            </a:r>
            <a:r>
              <a:rPr lang="uk-UA" sz="2900" u="sng" dirty="0">
                <a:hlinkClick r:id="rId2"/>
              </a:rPr>
              <a:t>.</a:t>
            </a:r>
            <a:r>
              <a:rPr lang="en-US" sz="2900" u="sng" dirty="0">
                <a:hlinkClick r:id="rId2"/>
              </a:rPr>
              <a:t>TOTL</a:t>
            </a:r>
            <a:r>
              <a:rPr lang="uk-UA" sz="2900" u="sng" dirty="0">
                <a:hlinkClick r:id="rId2"/>
              </a:rPr>
              <a:t>?</a:t>
            </a:r>
            <a:r>
              <a:rPr lang="en-US" sz="2900" u="sng" dirty="0">
                <a:hlinkClick r:id="rId2"/>
              </a:rPr>
              <a:t>date</a:t>
            </a:r>
            <a:r>
              <a:rPr lang="uk-UA" sz="2900" u="sng" dirty="0">
                <a:hlinkClick r:id="rId2"/>
              </a:rPr>
              <a:t>=2001&amp;</a:t>
            </a:r>
            <a:r>
              <a:rPr lang="en-US" sz="2900" u="sng" dirty="0">
                <a:hlinkClick r:id="rId2"/>
              </a:rPr>
              <a:t>page</a:t>
            </a:r>
            <a:r>
              <a:rPr lang="uk-UA" sz="2900" u="sng" dirty="0">
                <a:hlinkClick r:id="rId2"/>
              </a:rPr>
              <a:t>=3&amp;</a:t>
            </a:r>
            <a:r>
              <a:rPr lang="en-US" sz="2900" u="sng" dirty="0">
                <a:hlinkClick r:id="rId2"/>
              </a:rPr>
              <a:t>format</a:t>
            </a:r>
            <a:r>
              <a:rPr lang="uk-UA" sz="2900" u="sng" dirty="0">
                <a:hlinkClick r:id="rId2"/>
              </a:rPr>
              <a:t>=</a:t>
            </a:r>
            <a:r>
              <a:rPr lang="en-US" sz="2900" u="sng" dirty="0" err="1">
                <a:hlinkClick r:id="rId2"/>
              </a:rPr>
              <a:t>json</a:t>
            </a:r>
            <a:endParaRPr lang="uk-UA" sz="29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JSON</a:t>
            </a:r>
            <a:r>
              <a:rPr lang="ru-RU" dirty="0"/>
              <a:t>)</a:t>
            </a:r>
            <a:r>
              <a:rPr lang="uk-UA" dirty="0"/>
              <a:t>. Реалізація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Оскільки нам треба аналізувати дані про країни та населення та ці дані складаються з багатьох сторінок, опишемо функцію </a:t>
            </a:r>
            <a:r>
              <a:rPr lang="uk-UA" dirty="0" err="1"/>
              <a:t>multipage_reader</a:t>
            </a:r>
            <a:r>
              <a:rPr lang="uk-UA" dirty="0"/>
              <a:t>, яка буде читати документ </a:t>
            </a:r>
            <a:r>
              <a:rPr lang="en-US" dirty="0"/>
              <a:t>JSON </a:t>
            </a:r>
            <a:r>
              <a:rPr lang="uk-UA" dirty="0"/>
              <a:t>по сторінках та викликати задану у параметрах функцію обробки кожної сторінки. </a:t>
            </a:r>
            <a:endParaRPr lang="en-US" dirty="0" smtClean="0"/>
          </a:p>
          <a:p>
            <a:r>
              <a:rPr lang="uk-UA" dirty="0" err="1" smtClean="0"/>
              <a:t>multipage_reader</a:t>
            </a:r>
            <a:r>
              <a:rPr lang="uk-UA" dirty="0" smtClean="0"/>
              <a:t> </a:t>
            </a:r>
            <a:r>
              <a:rPr lang="uk-UA" dirty="0"/>
              <a:t>окремо читає першу сторінку та оцінює загальну кількість сторінок, аналізуючи заголовок.</a:t>
            </a:r>
          </a:p>
          <a:p>
            <a:r>
              <a:rPr lang="uk-UA" dirty="0"/>
              <a:t>Для обробки документу </a:t>
            </a:r>
            <a:r>
              <a:rPr lang="en-US" dirty="0"/>
              <a:t>JSON </a:t>
            </a:r>
            <a:r>
              <a:rPr lang="uk-UA" dirty="0"/>
              <a:t>опишемо клас </a:t>
            </a:r>
            <a:r>
              <a:rPr lang="uk-UA" dirty="0" err="1"/>
              <a:t>PopulationJSON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Цей клас містить поля:</a:t>
            </a:r>
          </a:p>
          <a:p>
            <a:pPr lvl="1"/>
            <a:r>
              <a:rPr lang="uk-UA" dirty="0" err="1"/>
              <a:t>self.countries</a:t>
            </a:r>
            <a:r>
              <a:rPr lang="uk-UA" dirty="0"/>
              <a:t> - словник країн. Ключ - двохсимвольний код країни.  Дані - список кортежів з назви країни та населення у початковому та кінцевому роках</a:t>
            </a:r>
          </a:p>
          <a:p>
            <a:pPr lvl="1"/>
            <a:r>
              <a:rPr lang="uk-UA" dirty="0" err="1"/>
              <a:t>self.pop_change</a:t>
            </a:r>
            <a:r>
              <a:rPr lang="uk-UA" dirty="0"/>
              <a:t> - список кортежів (&lt;зміна населення&gt;, &lt;код країни&gt;, &lt;назва&gt;). Зміна населення – відношення населення у кінцевий рік до населення у початковому році.</a:t>
            </a:r>
          </a:p>
          <a:p>
            <a:pPr lvl="1"/>
            <a:r>
              <a:rPr lang="uk-UA" dirty="0" err="1"/>
              <a:t>self_start_year</a:t>
            </a:r>
            <a:r>
              <a:rPr lang="uk-UA" dirty="0"/>
              <a:t> - початковий рік</a:t>
            </a:r>
          </a:p>
          <a:p>
            <a:pPr lvl="1"/>
            <a:r>
              <a:rPr lang="uk-UA" dirty="0" err="1"/>
              <a:t>self.fin_year</a:t>
            </a:r>
            <a:r>
              <a:rPr lang="uk-UA" dirty="0"/>
              <a:t> - кінцевий рік</a:t>
            </a:r>
          </a:p>
          <a:p>
            <a:pPr lvl="1"/>
            <a:r>
              <a:rPr lang="uk-UA" dirty="0" err="1"/>
              <a:t>self.list_index</a:t>
            </a:r>
            <a:r>
              <a:rPr lang="uk-UA" dirty="0"/>
              <a:t> - індекс у списку для населення країни (початковий рік - 1, кінцевий рік - 2)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4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JSON</a:t>
            </a:r>
            <a:r>
              <a:rPr lang="ru-RU" dirty="0"/>
              <a:t>)</a:t>
            </a:r>
            <a:r>
              <a:rPr lang="uk-UA" dirty="0"/>
              <a:t>. </a:t>
            </a:r>
            <a:r>
              <a:rPr lang="uk-UA" dirty="0" smtClean="0"/>
              <a:t>Реалізація</a:t>
            </a:r>
            <a:r>
              <a:rPr lang="en-US" dirty="0" smtClean="0"/>
              <a:t>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Методи у класі </a:t>
            </a:r>
            <a:r>
              <a:rPr lang="uk-UA" dirty="0" err="1"/>
              <a:t>PopulationJSON</a:t>
            </a:r>
            <a:r>
              <a:rPr lang="uk-UA" dirty="0"/>
              <a:t> – це конструктор, </a:t>
            </a:r>
            <a:r>
              <a:rPr lang="uk-UA" dirty="0" err="1"/>
              <a:t>evaluate_changes</a:t>
            </a:r>
            <a:r>
              <a:rPr lang="uk-UA" dirty="0"/>
              <a:t> – оцінити зміни населення, </a:t>
            </a:r>
            <a:r>
              <a:rPr lang="en-US" dirty="0"/>
              <a:t>process</a:t>
            </a:r>
            <a:r>
              <a:rPr lang="uk-UA" dirty="0"/>
              <a:t>_</a:t>
            </a:r>
            <a:r>
              <a:rPr lang="en-US" dirty="0"/>
              <a:t>countries</a:t>
            </a:r>
            <a:r>
              <a:rPr lang="uk-UA" dirty="0"/>
              <a:t>_</a:t>
            </a:r>
            <a:r>
              <a:rPr lang="en-US" dirty="0"/>
              <a:t>page</a:t>
            </a:r>
            <a:r>
              <a:rPr lang="uk-UA" dirty="0"/>
              <a:t> – обробити сторінку інформації про країни, </a:t>
            </a:r>
            <a:r>
              <a:rPr lang="en-US" dirty="0"/>
              <a:t>process</a:t>
            </a:r>
            <a:r>
              <a:rPr lang="uk-UA" dirty="0"/>
              <a:t>_</a:t>
            </a:r>
            <a:r>
              <a:rPr lang="en-US" dirty="0"/>
              <a:t>population</a:t>
            </a:r>
            <a:r>
              <a:rPr lang="uk-UA" dirty="0"/>
              <a:t>_</a:t>
            </a:r>
            <a:r>
              <a:rPr lang="en-US" dirty="0"/>
              <a:t>page</a:t>
            </a:r>
            <a:r>
              <a:rPr lang="uk-UA" dirty="0"/>
              <a:t> – обробити сторінку інформації про населення у деякому році.</a:t>
            </a:r>
          </a:p>
          <a:p>
            <a:r>
              <a:rPr lang="uk-UA" dirty="0"/>
              <a:t>Головна частина модуля задає параметри, створює об’єкт класу </a:t>
            </a:r>
            <a:r>
              <a:rPr lang="uk-UA" dirty="0" err="1"/>
              <a:t>PopulationJSON</a:t>
            </a:r>
            <a:r>
              <a:rPr lang="uk-UA" dirty="0"/>
              <a:t> отримує та показує результати.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4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XML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600" dirty="0"/>
              <a:t>Дані про країни та про населення у форматі </a:t>
            </a:r>
            <a:r>
              <a:rPr lang="en-US" sz="2600" dirty="0"/>
              <a:t>XML</a:t>
            </a:r>
            <a:r>
              <a:rPr lang="uk-UA" sz="2600" dirty="0"/>
              <a:t> також поділяються на сторінки. </a:t>
            </a:r>
            <a:endParaRPr lang="en-US" sz="2600" dirty="0" smtClean="0"/>
          </a:p>
          <a:p>
            <a:r>
              <a:rPr lang="uk-UA" sz="2600" dirty="0" smtClean="0"/>
              <a:t>Кожна </a:t>
            </a:r>
            <a:r>
              <a:rPr lang="uk-UA" sz="2600" dirty="0"/>
              <a:t>сторінка містить кореневий елемент-заголовок та послідовність елементів-даних про країни. </a:t>
            </a:r>
            <a:endParaRPr lang="en-US" sz="2600" dirty="0" smtClean="0"/>
          </a:p>
          <a:p>
            <a:r>
              <a:rPr lang="uk-UA" sz="2600" dirty="0" smtClean="0"/>
              <a:t>Фрагмент </a:t>
            </a:r>
            <a:r>
              <a:rPr lang="uk-UA" sz="2600" dirty="0"/>
              <a:t>сторінки даних нижче: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wb:countries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xmlns:wb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u="sng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http://www.worldbank.org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"7"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per_page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"50"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"304"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"AFG"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&lt;wb:iso2Code&gt;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&lt;/wb:iso2Code&gt;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wb:name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Afghanistan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wb:name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wb:region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"SAS"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wb:region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wb:adminregion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"SAS"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wb:adminregion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wb:incomeLevel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"LIC"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wb:incomeLevel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wb:lendingType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"IDX"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wb:lendingType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wb:capitalCity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wb:capitalCity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wb:longitude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69.1761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wb:longitude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wb:latitude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34.5228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wb:latitude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55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XML</a:t>
            </a:r>
            <a:r>
              <a:rPr lang="ru-RU" dirty="0" smtClean="0"/>
              <a:t>)</a:t>
            </a:r>
            <a:r>
              <a:rPr lang="en-US" dirty="0" smtClean="0"/>
              <a:t>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9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9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"AFR"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&lt;wb:iso2Code&gt;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A9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&lt;/wb:iso2Code&gt;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wb:name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sz="29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Africa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wb:name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wb:region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9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9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"NA"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sz="29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Aggregates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wb:region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wb:adminregion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9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9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wb:incomeLevel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9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9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"NA"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sz="29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Aggregates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wb:incomeLevel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wb:lendingType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9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9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sz="29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Aggregates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wb:lendingType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wb:capitalCity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wb:longitude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wb:latitude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uk-UA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sz="2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wb:countries</a:t>
            </a:r>
            <a:r>
              <a:rPr lang="uk-UA" sz="2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900" b="1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uk-UA" sz="3300" dirty="0"/>
              <a:t>У заголовку нас буде цікавити атрибут "</a:t>
            </a:r>
            <a:r>
              <a:rPr lang="uk-UA" sz="3300" dirty="0" err="1"/>
              <a:t>pages</a:t>
            </a:r>
            <a:r>
              <a:rPr lang="uk-UA" sz="3300" dirty="0"/>
              <a:t>", який містить кількість сторінок документу. </a:t>
            </a:r>
            <a:endParaRPr lang="en-US" sz="3300" dirty="0" smtClean="0"/>
          </a:p>
          <a:p>
            <a:pPr>
              <a:lnSpc>
                <a:spcPct val="115000"/>
              </a:lnSpc>
            </a:pPr>
            <a:r>
              <a:rPr lang="uk-UA" sz="3300" dirty="0" smtClean="0"/>
              <a:t>Для </a:t>
            </a:r>
            <a:r>
              <a:rPr lang="uk-UA" sz="3300" dirty="0"/>
              <a:t>кожної країни ми будемо вибирати її двохсимвольний код "iso2Code" та назву "</a:t>
            </a:r>
            <a:r>
              <a:rPr lang="uk-UA" sz="3300" dirty="0" err="1"/>
              <a:t>name</a:t>
            </a:r>
            <a:r>
              <a:rPr lang="uk-UA" sz="3300" dirty="0"/>
              <a:t>". </a:t>
            </a:r>
            <a:endParaRPr lang="en-US" sz="3300" dirty="0" smtClean="0"/>
          </a:p>
          <a:p>
            <a:pPr>
              <a:lnSpc>
                <a:spcPct val="115000"/>
              </a:lnSpc>
            </a:pPr>
            <a:r>
              <a:rPr lang="uk-UA" sz="3300" dirty="0" smtClean="0"/>
              <a:t>Також </a:t>
            </a:r>
            <a:r>
              <a:rPr lang="uk-UA" sz="3300" dirty="0"/>
              <a:t>будемо враховувати, що для регіонів текст у полі "</a:t>
            </a:r>
            <a:r>
              <a:rPr lang="uk-UA" sz="3300" dirty="0" err="1"/>
              <a:t>region</a:t>
            </a:r>
            <a:r>
              <a:rPr lang="uk-UA" sz="3300" dirty="0"/>
              <a:t>"/"</a:t>
            </a:r>
            <a:r>
              <a:rPr lang="uk-UA" sz="3300" dirty="0" err="1"/>
              <a:t>value</a:t>
            </a:r>
            <a:r>
              <a:rPr lang="uk-UA" sz="3300" dirty="0"/>
              <a:t>" – це рядок "</a:t>
            </a:r>
            <a:r>
              <a:rPr lang="uk-UA" sz="3300" dirty="0" err="1"/>
              <a:t>Aggregates</a:t>
            </a:r>
            <a:r>
              <a:rPr lang="uk-UA" sz="3300" dirty="0" smtClean="0"/>
              <a:t>".</a:t>
            </a:r>
            <a:endParaRPr lang="uk-UA" sz="3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XML</a:t>
            </a:r>
            <a:r>
              <a:rPr lang="ru-RU" dirty="0"/>
              <a:t>)</a:t>
            </a:r>
            <a:r>
              <a:rPr lang="en-US" dirty="0"/>
              <a:t>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Щоб отримати сторінку 3 даних про країни, треба сформувати запит:</a:t>
            </a:r>
          </a:p>
          <a:p>
            <a:r>
              <a:rPr lang="en-US" u="sng" dirty="0">
                <a:hlinkClick r:id="rId2"/>
              </a:rPr>
              <a:t>http</a:t>
            </a:r>
            <a:r>
              <a:rPr lang="uk-UA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api</a:t>
            </a:r>
            <a:r>
              <a:rPr lang="uk-UA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worldbank</a:t>
            </a:r>
            <a:r>
              <a:rPr lang="uk-UA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org</a:t>
            </a:r>
            <a:r>
              <a:rPr lang="uk-UA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countries</a:t>
            </a:r>
            <a:r>
              <a:rPr lang="uk-UA" u="sng" dirty="0">
                <a:hlinkClick r:id="rId2"/>
              </a:rPr>
              <a:t>?</a:t>
            </a:r>
            <a:r>
              <a:rPr lang="en-US" u="sng" dirty="0">
                <a:hlinkClick r:id="rId2"/>
              </a:rPr>
              <a:t>page</a:t>
            </a:r>
            <a:r>
              <a:rPr lang="uk-UA" u="sng" dirty="0">
                <a:hlinkClick r:id="rId2"/>
              </a:rPr>
              <a:t>=3</a:t>
            </a:r>
            <a:endParaRPr lang="uk-UA" dirty="0"/>
          </a:p>
          <a:p>
            <a:r>
              <a:rPr lang="uk-UA" dirty="0"/>
              <a:t>Дані про населення містять аналогічний заголовок та послідовність даних про населення країн. </a:t>
            </a:r>
            <a:endParaRPr lang="en-US" dirty="0" smtClean="0"/>
          </a:p>
          <a:p>
            <a:r>
              <a:rPr lang="uk-UA" dirty="0" smtClean="0"/>
              <a:t>Фрагмент </a:t>
            </a:r>
            <a:r>
              <a:rPr lang="uk-UA" dirty="0"/>
              <a:t>даних для однієї країни – нижче: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wb:data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wb:indicator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"SP.POP.TOTL"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wb:indicator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"AF"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Afghanistan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wb:country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wb:date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wb:date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wb:value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20531160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wb:value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wb:decimal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wb:decimal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wb:data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Щоб </a:t>
            </a:r>
            <a:r>
              <a:rPr lang="uk-UA" dirty="0"/>
              <a:t>отримати сторінку 3 даних про населення за 2001 рік, треба сформувати запит</a:t>
            </a:r>
            <a:r>
              <a:rPr lang="uk-UA" dirty="0" smtClean="0"/>
              <a:t>: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</a:t>
            </a:r>
            <a:r>
              <a:rPr lang="uk-UA" u="sng" dirty="0">
                <a:hlinkClick r:id="rId3"/>
              </a:rPr>
              <a:t>://</a:t>
            </a:r>
            <a:r>
              <a:rPr lang="en-US" u="sng" dirty="0" err="1">
                <a:hlinkClick r:id="rId3"/>
              </a:rPr>
              <a:t>api</a:t>
            </a:r>
            <a:r>
              <a:rPr lang="uk-UA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worldbank</a:t>
            </a:r>
            <a:r>
              <a:rPr lang="uk-UA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org</a:t>
            </a:r>
            <a:r>
              <a:rPr lang="uk-UA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countries</a:t>
            </a:r>
            <a:r>
              <a:rPr lang="uk-UA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all</a:t>
            </a:r>
            <a:r>
              <a:rPr lang="uk-UA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indicators</a:t>
            </a:r>
            <a:r>
              <a:rPr lang="uk-UA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SP</a:t>
            </a:r>
            <a:r>
              <a:rPr lang="uk-UA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POP</a:t>
            </a:r>
            <a:r>
              <a:rPr lang="uk-UA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TOTL</a:t>
            </a:r>
            <a:r>
              <a:rPr lang="uk-UA" u="sng" dirty="0">
                <a:hlinkClick r:id="rId3"/>
              </a:rPr>
              <a:t>?</a:t>
            </a:r>
            <a:r>
              <a:rPr lang="en-US" u="sng" dirty="0">
                <a:hlinkClick r:id="rId3"/>
              </a:rPr>
              <a:t>date</a:t>
            </a:r>
            <a:r>
              <a:rPr lang="uk-UA" u="sng" dirty="0">
                <a:hlinkClick r:id="rId3"/>
              </a:rPr>
              <a:t>=2001&amp;</a:t>
            </a:r>
            <a:r>
              <a:rPr lang="en-US" u="sng" dirty="0">
                <a:hlinkClick r:id="rId3"/>
              </a:rPr>
              <a:t>page</a:t>
            </a:r>
            <a:r>
              <a:rPr lang="uk-UA" u="sng" dirty="0">
                <a:hlinkClick r:id="rId3"/>
              </a:rPr>
              <a:t>=3</a:t>
            </a:r>
            <a:endParaRPr lang="uk-UA" dirty="0"/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Приклад документу </a:t>
            </a:r>
            <a:r>
              <a:rPr lang="en-US" dirty="0"/>
              <a:t>JSON</a:t>
            </a:r>
            <a:r>
              <a:rPr lang="ru-RU" dirty="0"/>
              <a:t> – </a:t>
            </a:r>
            <a:r>
              <a:rPr lang="uk-UA" dirty="0"/>
              <a:t>нижче: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"Чи є цикл повторенням деякої інструкції?",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yesno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1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"Що таке 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хоарівська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трійка?",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onlyone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uk-UA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2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k-UA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XML</a:t>
            </a:r>
            <a:r>
              <a:rPr lang="ru-RU" dirty="0"/>
              <a:t>)</a:t>
            </a:r>
            <a:r>
              <a:rPr lang="uk-UA" dirty="0"/>
              <a:t>. Реалізація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Реалізація у </a:t>
            </a:r>
            <a:r>
              <a:rPr lang="en-US" dirty="0"/>
              <a:t>XML </a:t>
            </a:r>
            <a:r>
              <a:rPr lang="uk-UA" dirty="0"/>
              <a:t>фактично повторює реалізацію у </a:t>
            </a:r>
            <a:r>
              <a:rPr lang="en-US" dirty="0"/>
              <a:t>JSON </a:t>
            </a:r>
            <a:r>
              <a:rPr lang="uk-UA" dirty="0"/>
              <a:t>з урахуванням специфіки обробки </a:t>
            </a:r>
            <a:r>
              <a:rPr lang="en-US" dirty="0"/>
              <a:t>XML</a:t>
            </a:r>
            <a:r>
              <a:rPr lang="uk-UA" dirty="0"/>
              <a:t>.</a:t>
            </a:r>
          </a:p>
          <a:p>
            <a:r>
              <a:rPr lang="uk-UA" dirty="0"/>
              <a:t>Ми знову використаємо функцію </a:t>
            </a:r>
            <a:r>
              <a:rPr lang="uk-UA" dirty="0" err="1"/>
              <a:t>multipage_reader</a:t>
            </a:r>
            <a:r>
              <a:rPr lang="uk-UA" dirty="0"/>
              <a:t>, яка буде читати документ </a:t>
            </a:r>
            <a:r>
              <a:rPr lang="en-US" dirty="0"/>
              <a:t>XML </a:t>
            </a:r>
            <a:r>
              <a:rPr lang="uk-UA" dirty="0"/>
              <a:t>по сторінках та викликати задану у параметрах функцію обробки кожної сторінки. </a:t>
            </a:r>
            <a:endParaRPr lang="en-US" dirty="0" smtClean="0"/>
          </a:p>
          <a:p>
            <a:r>
              <a:rPr lang="uk-UA" dirty="0" smtClean="0"/>
              <a:t>Але </a:t>
            </a:r>
            <a:r>
              <a:rPr lang="uk-UA" dirty="0"/>
              <a:t>при читанні однієї сторінки потрібно врахувати те, що дані </a:t>
            </a:r>
            <a:r>
              <a:rPr lang="en-US" dirty="0"/>
              <a:t>XML </a:t>
            </a:r>
            <a:r>
              <a:rPr lang="uk-UA" dirty="0"/>
              <a:t>можуть бути стиснуті (</a:t>
            </a:r>
            <a:r>
              <a:rPr lang="uk-UA" dirty="0" err="1"/>
              <a:t>заархівовані</a:t>
            </a:r>
            <a:r>
              <a:rPr lang="uk-UA" dirty="0"/>
              <a:t>) у форматі </a:t>
            </a:r>
            <a:r>
              <a:rPr lang="en-US" dirty="0" err="1"/>
              <a:t>gzip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Щоб </a:t>
            </a:r>
            <a:r>
              <a:rPr lang="uk-UA" dirty="0"/>
              <a:t>перевірити, чи </a:t>
            </a:r>
            <a:r>
              <a:rPr lang="uk-UA" dirty="0" err="1"/>
              <a:t>заархівовано</a:t>
            </a:r>
            <a:r>
              <a:rPr lang="uk-UA" dirty="0"/>
              <a:t> дані, проаналізуємо заголовки </a:t>
            </a:r>
            <a:r>
              <a:rPr lang="en-US" dirty="0"/>
              <a:t>HTTP</a:t>
            </a:r>
            <a:r>
              <a:rPr lang="ru-RU" dirty="0"/>
              <a:t>-</a:t>
            </a:r>
            <a:r>
              <a:rPr lang="uk-UA" dirty="0"/>
              <a:t>відповіді. </a:t>
            </a:r>
            <a:endParaRPr lang="en-US" dirty="0" smtClean="0"/>
          </a:p>
          <a:p>
            <a:r>
              <a:rPr lang="uk-UA" dirty="0" smtClean="0"/>
              <a:t>Наявність </a:t>
            </a:r>
            <a:r>
              <a:rPr lang="uk-UA" dirty="0"/>
              <a:t>заголовку "</a:t>
            </a:r>
            <a:r>
              <a:rPr lang="uk-UA" dirty="0" err="1"/>
              <a:t>Content-Encoding</a:t>
            </a:r>
            <a:r>
              <a:rPr lang="uk-UA" dirty="0"/>
              <a:t>" вказує на те, що дані </a:t>
            </a:r>
            <a:r>
              <a:rPr lang="uk-UA" dirty="0" err="1"/>
              <a:t>заархівовано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Щоб </a:t>
            </a:r>
            <a:r>
              <a:rPr lang="uk-UA" dirty="0" err="1"/>
              <a:t>розархівувати</a:t>
            </a:r>
            <a:r>
              <a:rPr lang="uk-UA" dirty="0"/>
              <a:t> дані, використаємо функцію </a:t>
            </a:r>
            <a:r>
              <a:rPr lang="en-US" dirty="0"/>
              <a:t>decompress</a:t>
            </a:r>
            <a:r>
              <a:rPr lang="uk-UA" dirty="0"/>
              <a:t> з модуля </a:t>
            </a:r>
            <a:r>
              <a:rPr lang="uk-UA" dirty="0" err="1"/>
              <a:t>zlib</a:t>
            </a:r>
            <a:r>
              <a:rPr lang="uk-UA" dirty="0"/>
              <a:t>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Аналіз змін населення по країнах за період</a:t>
            </a:r>
            <a:r>
              <a:rPr lang="ru-RU" dirty="0"/>
              <a:t> (</a:t>
            </a:r>
            <a:r>
              <a:rPr lang="en-US" dirty="0"/>
              <a:t>XML</a:t>
            </a:r>
            <a:r>
              <a:rPr lang="ru-RU" dirty="0"/>
              <a:t>)</a:t>
            </a:r>
            <a:r>
              <a:rPr lang="uk-UA" dirty="0"/>
              <a:t>. </a:t>
            </a:r>
            <a:r>
              <a:rPr lang="uk-UA" dirty="0" smtClean="0"/>
              <a:t>Реалізація</a:t>
            </a:r>
            <a:r>
              <a:rPr lang="en-US" dirty="0" smtClean="0"/>
              <a:t>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Для обробки документу </a:t>
            </a:r>
            <a:r>
              <a:rPr lang="en-US" dirty="0"/>
              <a:t>XML </a:t>
            </a:r>
            <a:r>
              <a:rPr lang="uk-UA" dirty="0"/>
              <a:t>опишемо клас </a:t>
            </a:r>
            <a:r>
              <a:rPr lang="uk-UA" dirty="0" err="1"/>
              <a:t>Population</a:t>
            </a:r>
            <a:r>
              <a:rPr lang="en-US" dirty="0"/>
              <a:t>XML</a:t>
            </a:r>
            <a:r>
              <a:rPr lang="uk-UA" dirty="0"/>
              <a:t>, який практично повторює клас </a:t>
            </a:r>
            <a:r>
              <a:rPr lang="en-US" dirty="0" err="1"/>
              <a:t>PopulationJSON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Відрізняється </a:t>
            </a:r>
            <a:r>
              <a:rPr lang="uk-UA" dirty="0"/>
              <a:t>тільки реалізація методів </a:t>
            </a:r>
            <a:r>
              <a:rPr lang="en-US" dirty="0"/>
              <a:t>process</a:t>
            </a:r>
            <a:r>
              <a:rPr lang="uk-UA" dirty="0"/>
              <a:t>_</a:t>
            </a:r>
            <a:r>
              <a:rPr lang="en-US" dirty="0"/>
              <a:t>countries</a:t>
            </a:r>
            <a:r>
              <a:rPr lang="uk-UA" dirty="0"/>
              <a:t>_</a:t>
            </a:r>
            <a:r>
              <a:rPr lang="en-US" dirty="0"/>
              <a:t>page</a:t>
            </a:r>
            <a:r>
              <a:rPr lang="uk-UA" dirty="0"/>
              <a:t> – обробити сторінку інформації про країни, </a:t>
            </a:r>
            <a:r>
              <a:rPr lang="en-US" dirty="0"/>
              <a:t>process</a:t>
            </a:r>
            <a:r>
              <a:rPr lang="uk-UA" dirty="0"/>
              <a:t>_</a:t>
            </a:r>
            <a:r>
              <a:rPr lang="en-US" dirty="0"/>
              <a:t>population</a:t>
            </a:r>
            <a:r>
              <a:rPr lang="uk-UA" dirty="0"/>
              <a:t>_</a:t>
            </a:r>
            <a:r>
              <a:rPr lang="en-US" dirty="0"/>
              <a:t>page</a:t>
            </a:r>
            <a:r>
              <a:rPr lang="uk-UA" dirty="0"/>
              <a:t> – обробити сторінку інформації про населення у деякому році.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цих методах для пошуку відповідних тегів до імені тегу треба додати адресу області дії імен. </a:t>
            </a:r>
            <a:endParaRPr lang="en-US" dirty="0" smtClean="0"/>
          </a:p>
          <a:p>
            <a:r>
              <a:rPr lang="uk-UA" dirty="0" smtClean="0"/>
              <a:t>Замість </a:t>
            </a:r>
            <a:r>
              <a:rPr lang="uk-UA" dirty="0"/>
              <a:t>"</a:t>
            </a:r>
            <a:r>
              <a:rPr lang="en-US" dirty="0" err="1"/>
              <a:t>wb</a:t>
            </a:r>
            <a:r>
              <a:rPr lang="uk-UA" dirty="0"/>
              <a:t>" – вставити "{http://www.worldbank.org}".</a:t>
            </a:r>
          </a:p>
          <a:p>
            <a:r>
              <a:rPr lang="uk-UA" dirty="0"/>
              <a:t>Головна частина модуля задає параметри, створює об’єкт класу </a:t>
            </a:r>
            <a:r>
              <a:rPr lang="uk-UA" dirty="0" err="1"/>
              <a:t>Population</a:t>
            </a:r>
            <a:r>
              <a:rPr lang="en-US" dirty="0"/>
              <a:t>XML</a:t>
            </a:r>
            <a:r>
              <a:rPr lang="uk-UA" dirty="0"/>
              <a:t> отримує та показує результати.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6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JSON</a:t>
            </a:r>
            <a:r>
              <a:rPr lang="uk-UA" dirty="0"/>
              <a:t>. Засоби обробки даних </a:t>
            </a:r>
            <a:r>
              <a:rPr lang="en-US" dirty="0"/>
              <a:t>JSON </a:t>
            </a:r>
            <a:r>
              <a:rPr lang="uk-UA" dirty="0"/>
              <a:t>у </a:t>
            </a:r>
            <a:r>
              <a:rPr lang="en-US" dirty="0"/>
              <a:t>Python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XML</a:t>
            </a:r>
            <a:r>
              <a:rPr lang="uk-UA" dirty="0"/>
              <a:t>. Області імен </a:t>
            </a:r>
            <a:r>
              <a:rPr lang="en-US" dirty="0"/>
              <a:t>XML</a:t>
            </a:r>
            <a:r>
              <a:rPr lang="uk-UA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Стандарти, пов’язані з </a:t>
            </a:r>
            <a:r>
              <a:rPr lang="en-US" dirty="0"/>
              <a:t>XML</a:t>
            </a:r>
            <a:r>
              <a:rPr lang="uk-UA" dirty="0"/>
              <a:t>. </a:t>
            </a:r>
            <a:r>
              <a:rPr lang="en-US" dirty="0"/>
              <a:t>DOM </a:t>
            </a:r>
            <a:r>
              <a:rPr lang="uk-UA" dirty="0"/>
              <a:t>та </a:t>
            </a:r>
            <a:r>
              <a:rPr lang="en-US" dirty="0"/>
              <a:t>SAX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Засоби обробки </a:t>
            </a:r>
            <a:r>
              <a:rPr lang="en-US" dirty="0"/>
              <a:t>XML </a:t>
            </a:r>
            <a:r>
              <a:rPr lang="uk-UA" dirty="0"/>
              <a:t>у </a:t>
            </a:r>
            <a:r>
              <a:rPr lang="en-US" dirty="0"/>
              <a:t>Python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Модуль </a:t>
            </a:r>
            <a:r>
              <a:rPr lang="en-US" dirty="0" err="1"/>
              <a:t>ElementTree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Клас </a:t>
            </a:r>
            <a:r>
              <a:rPr lang="en-US" dirty="0"/>
              <a:t>Element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Клас </a:t>
            </a:r>
            <a:r>
              <a:rPr lang="en-US" dirty="0" err="1"/>
              <a:t>ElementTree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Веб-сервіси</a:t>
            </a:r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Peter</a:t>
            </a:r>
            <a:r>
              <a:rPr lang="uk-UA" dirty="0"/>
              <a:t> </a:t>
            </a:r>
            <a:r>
              <a:rPr lang="uk-UA" dirty="0" err="1"/>
              <a:t>Norton</a:t>
            </a:r>
            <a:r>
              <a:rPr lang="uk-UA" dirty="0"/>
              <a:t>, </a:t>
            </a:r>
            <a:r>
              <a:rPr lang="uk-UA" dirty="0" err="1"/>
              <a:t>Alex</a:t>
            </a:r>
            <a:r>
              <a:rPr lang="uk-UA" dirty="0"/>
              <a:t> </a:t>
            </a:r>
            <a:r>
              <a:rPr lang="uk-UA" dirty="0" err="1"/>
              <a:t>Samuel</a:t>
            </a:r>
            <a:r>
              <a:rPr lang="uk-UA" dirty="0"/>
              <a:t>, </a:t>
            </a: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Aitel</a:t>
            </a:r>
            <a:r>
              <a:rPr lang="uk-UA" dirty="0"/>
              <a:t> та інші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Lutz</a:t>
            </a:r>
            <a:r>
              <a:rPr lang="uk-UA" dirty="0"/>
              <a:t> -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 - 2011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Pilgrim</a:t>
            </a:r>
            <a:r>
              <a:rPr lang="uk-UA" dirty="0"/>
              <a:t> - </a:t>
            </a:r>
            <a:r>
              <a:rPr lang="uk-UA" dirty="0" err="1"/>
              <a:t>Dive</a:t>
            </a:r>
            <a:r>
              <a:rPr lang="uk-UA" dirty="0"/>
              <a:t> </a:t>
            </a:r>
            <a:r>
              <a:rPr lang="uk-UA" dirty="0" err="1"/>
              <a:t>into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</a:t>
            </a:r>
            <a:r>
              <a:rPr lang="uk-UA" dirty="0" err="1"/>
              <a:t>Version</a:t>
            </a:r>
            <a:r>
              <a:rPr lang="uk-UA" dirty="0"/>
              <a:t> 5.4 - 2004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John </a:t>
            </a:r>
            <a:r>
              <a:rPr lang="en-US" dirty="0" err="1"/>
              <a:t>Goerzen</a:t>
            </a:r>
            <a:r>
              <a:rPr lang="en-US" dirty="0"/>
              <a:t> -</a:t>
            </a:r>
            <a:r>
              <a:rPr lang="uk-UA" dirty="0" err="1"/>
              <a:t>Foundations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Network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en-US" dirty="0"/>
              <a:t>. – 2004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Christopher</a:t>
            </a:r>
            <a:r>
              <a:rPr lang="uk-UA" dirty="0"/>
              <a:t> A. </a:t>
            </a:r>
            <a:r>
              <a:rPr lang="uk-UA" dirty="0" err="1"/>
              <a:t>Jones</a:t>
            </a:r>
            <a:r>
              <a:rPr lang="uk-UA" dirty="0"/>
              <a:t>, </a:t>
            </a:r>
            <a:r>
              <a:rPr lang="uk-UA" dirty="0" err="1"/>
              <a:t>Fred</a:t>
            </a:r>
            <a:r>
              <a:rPr lang="uk-UA" dirty="0"/>
              <a:t> L. </a:t>
            </a:r>
            <a:r>
              <a:rPr lang="uk-UA" dirty="0" err="1"/>
              <a:t>Drake</a:t>
            </a:r>
            <a:r>
              <a:rPr lang="uk-UA" dirty="0"/>
              <a:t>, </a:t>
            </a:r>
            <a:r>
              <a:rPr lang="uk-UA" dirty="0" err="1"/>
              <a:t>Jr</a:t>
            </a:r>
            <a:r>
              <a:rPr lang="uk-UA" dirty="0"/>
              <a:t>. XML </a:t>
            </a:r>
            <a:r>
              <a:rPr lang="uk-UA" dirty="0" err="1"/>
              <a:t>Processing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- 2002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Саммерфилд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на </a:t>
            </a:r>
            <a:r>
              <a:rPr lang="uk-UA" dirty="0" err="1"/>
              <a:t>практике</a:t>
            </a:r>
            <a:r>
              <a:rPr lang="ru-RU" dirty="0"/>
              <a:t>. ДМК -</a:t>
            </a:r>
            <a:r>
              <a:rPr lang="uk-UA" dirty="0"/>
              <a:t> 2014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Beazley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, 3rd </a:t>
            </a:r>
            <a:r>
              <a:rPr lang="uk-UA" dirty="0" err="1"/>
              <a:t>edition</a:t>
            </a:r>
            <a:r>
              <a:rPr lang="uk-UA" dirty="0"/>
              <a:t> – 2013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2"/>
              </a:rPr>
              <a:t>http://www.w3schools.com/xml/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http://www.json.org/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4"/>
              </a:rPr>
              <a:t>http://citforum.ru/internet/xml/xml_rpc/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Засоби обробки даних </a:t>
            </a:r>
            <a:r>
              <a:rPr lang="en-US" dirty="0"/>
              <a:t>JSON </a:t>
            </a:r>
            <a:r>
              <a:rPr lang="uk-UA" dirty="0"/>
              <a:t>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Python </a:t>
            </a:r>
            <a:r>
              <a:rPr lang="uk-UA" dirty="0"/>
              <a:t>містить засоби для перетворення даних </a:t>
            </a:r>
            <a:r>
              <a:rPr lang="en-US" dirty="0"/>
              <a:t>JSON </a:t>
            </a:r>
            <a:r>
              <a:rPr lang="uk-UA" dirty="0"/>
              <a:t>у формат внутрішніх об’єктів </a:t>
            </a:r>
            <a:r>
              <a:rPr lang="en-US" dirty="0"/>
              <a:t>Python </a:t>
            </a:r>
            <a:r>
              <a:rPr lang="uk-UA" dirty="0"/>
              <a:t>та навпаки, об’єктів </a:t>
            </a:r>
            <a:r>
              <a:rPr lang="en-US" dirty="0"/>
              <a:t>Python </a:t>
            </a:r>
            <a:r>
              <a:rPr lang="uk-UA" dirty="0"/>
              <a:t>у дані </a:t>
            </a:r>
            <a:r>
              <a:rPr lang="en-US" dirty="0"/>
              <a:t>JSON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засоби зібрано у модулі </a:t>
            </a:r>
            <a:r>
              <a:rPr lang="en-US" dirty="0" err="1"/>
              <a:t>json</a:t>
            </a:r>
            <a:r>
              <a:rPr lang="ru-RU" dirty="0"/>
              <a:t>. </a:t>
            </a:r>
            <a:endParaRPr lang="uk-UA" dirty="0"/>
          </a:p>
          <a:p>
            <a:r>
              <a:rPr lang="uk-UA" dirty="0"/>
              <a:t>Для завантаження даних </a:t>
            </a:r>
            <a:r>
              <a:rPr lang="en-US" dirty="0"/>
              <a:t>JSON </a:t>
            </a:r>
            <a:r>
              <a:rPr lang="uk-UA" dirty="0"/>
              <a:t>з текстового файлу використовують функцію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f</a:t>
            </a:r>
            <a:r>
              <a:rPr lang="uk-UA" dirty="0"/>
              <a:t> – відкритий для читання текстовий файл, що містить дані </a:t>
            </a:r>
            <a:r>
              <a:rPr lang="en-US" dirty="0"/>
              <a:t>JSON</a:t>
            </a:r>
            <a:r>
              <a:rPr lang="uk-UA" dirty="0"/>
              <a:t>. </a:t>
            </a:r>
          </a:p>
          <a:p>
            <a:r>
              <a:rPr lang="uk-UA" dirty="0"/>
              <a:t>Для завантаження даних </a:t>
            </a:r>
            <a:r>
              <a:rPr lang="en-US" dirty="0"/>
              <a:t>JSON </a:t>
            </a:r>
            <a:r>
              <a:rPr lang="uk-UA" dirty="0"/>
              <a:t>з рядка </a:t>
            </a:r>
            <a:r>
              <a:rPr lang="en-US" dirty="0"/>
              <a:t>s</a:t>
            </a:r>
            <a:r>
              <a:rPr lang="uk-UA" dirty="0"/>
              <a:t> використовують функцію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Після </a:t>
            </a:r>
            <a:r>
              <a:rPr lang="uk-UA" dirty="0"/>
              <a:t>виклику однієї з цих функцій </a:t>
            </a:r>
            <a:r>
              <a:rPr lang="en-US" dirty="0"/>
              <a:t>a </a:t>
            </a:r>
            <a:r>
              <a:rPr lang="uk-UA" dirty="0"/>
              <a:t>набуде значення словника або списку в залежності від структури даних </a:t>
            </a:r>
            <a:r>
              <a:rPr lang="en-US" dirty="0"/>
              <a:t>JSON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Усі </a:t>
            </a:r>
            <a:r>
              <a:rPr lang="uk-UA" dirty="0"/>
              <a:t>об’єкти </a:t>
            </a:r>
            <a:r>
              <a:rPr lang="en-US" dirty="0"/>
              <a:t>JSON</a:t>
            </a:r>
            <a:r>
              <a:rPr lang="uk-UA" dirty="0"/>
              <a:t> перетворюються у словники </a:t>
            </a:r>
            <a:r>
              <a:rPr lang="en-US" dirty="0"/>
              <a:t>Python</a:t>
            </a:r>
            <a:r>
              <a:rPr lang="uk-UA" dirty="0"/>
              <a:t>, списки </a:t>
            </a:r>
            <a:r>
              <a:rPr lang="en-US" dirty="0"/>
              <a:t>JSON</a:t>
            </a:r>
            <a:r>
              <a:rPr lang="uk-UA" dirty="0"/>
              <a:t> - у списки </a:t>
            </a:r>
            <a:r>
              <a:rPr lang="en-US" dirty="0"/>
              <a:t>Python</a:t>
            </a:r>
            <a:r>
              <a:rPr lang="uk-UA" dirty="0"/>
              <a:t>, дані простих типів – у відповідні дані простих типів </a:t>
            </a:r>
            <a:r>
              <a:rPr lang="en-US" dirty="0"/>
              <a:t>Python</a:t>
            </a:r>
            <a:r>
              <a:rPr lang="uk-UA" dirty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Засоби обробки даних </a:t>
            </a:r>
            <a:r>
              <a:rPr lang="en-US" dirty="0"/>
              <a:t>JSON </a:t>
            </a:r>
            <a:r>
              <a:rPr lang="uk-UA" dirty="0"/>
              <a:t>у </a:t>
            </a:r>
            <a:r>
              <a:rPr lang="en-US" dirty="0" smtClean="0"/>
              <a:t>Python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запису даних </a:t>
            </a:r>
            <a:r>
              <a:rPr lang="en-US" dirty="0"/>
              <a:t>JSON </a:t>
            </a:r>
            <a:r>
              <a:rPr lang="uk-UA" dirty="0"/>
              <a:t>у текстовий файл використовують функцію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dump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ensure_ascii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indent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uk-UA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a – </a:t>
            </a:r>
            <a:r>
              <a:rPr lang="uk-UA" dirty="0"/>
              <a:t>об’єкт </a:t>
            </a:r>
            <a:r>
              <a:rPr lang="en-US" dirty="0"/>
              <a:t>Python (</a:t>
            </a:r>
            <a:r>
              <a:rPr lang="uk-UA" dirty="0"/>
              <a:t>словник або список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en-US" dirty="0"/>
              <a:t>f</a:t>
            </a:r>
            <a:r>
              <a:rPr lang="uk-UA" dirty="0"/>
              <a:t> – відкритий для читання текстовий файл, що містить дані </a:t>
            </a:r>
            <a:r>
              <a:rPr lang="en-US" dirty="0"/>
              <a:t>JSON</a:t>
            </a:r>
            <a:r>
              <a:rPr lang="uk-UA" dirty="0"/>
              <a:t>. </a:t>
            </a:r>
            <a:endParaRPr lang="uk-UA" dirty="0" smtClean="0"/>
          </a:p>
          <a:p>
            <a:pPr lvl="1"/>
            <a:r>
              <a:rPr lang="uk-UA" dirty="0" smtClean="0"/>
              <a:t>Параметр </a:t>
            </a:r>
            <a:r>
              <a:rPr lang="uk-UA" dirty="0" err="1"/>
              <a:t>ensure_ascii</a:t>
            </a:r>
            <a:r>
              <a:rPr lang="uk-UA" dirty="0"/>
              <a:t> означає перетворення символів </a:t>
            </a:r>
            <a:r>
              <a:rPr lang="en-US" dirty="0"/>
              <a:t>Unicode </a:t>
            </a:r>
            <a:r>
              <a:rPr lang="uk-UA" dirty="0"/>
              <a:t>у їх коди. </a:t>
            </a:r>
            <a:endParaRPr lang="uk-UA" dirty="0" smtClean="0"/>
          </a:p>
          <a:p>
            <a:pPr lvl="1"/>
            <a:r>
              <a:rPr lang="uk-UA" dirty="0" smtClean="0"/>
              <a:t>Параметр </a:t>
            </a:r>
            <a:r>
              <a:rPr lang="uk-UA" dirty="0" err="1"/>
              <a:t>indent</a:t>
            </a:r>
            <a:r>
              <a:rPr lang="uk-UA" dirty="0"/>
              <a:t> дозволяє задати відступ у задану кількість пропусків при виведенні даних </a:t>
            </a:r>
            <a:r>
              <a:rPr lang="en-US" dirty="0"/>
              <a:t>JSON </a:t>
            </a:r>
            <a:r>
              <a:rPr lang="uk-UA" dirty="0"/>
              <a:t>у текстовий файл.</a:t>
            </a:r>
          </a:p>
          <a:p>
            <a:r>
              <a:rPr lang="uk-UA" dirty="0"/>
              <a:t>Для створення рядка з даними </a:t>
            </a:r>
            <a:r>
              <a:rPr lang="en-US" dirty="0"/>
              <a:t>JSON </a:t>
            </a:r>
            <a:r>
              <a:rPr lang="uk-UA" dirty="0"/>
              <a:t>використовують функцію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uk-UA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uk-UA" sz="20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uk-UA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k-UA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ensure_ascii</a:t>
            </a:r>
            <a:r>
              <a:rPr lang="uk-UA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0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uk-UA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uk-UA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0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uk-UA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0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телефонний довідник (</a:t>
            </a:r>
            <a:r>
              <a:rPr lang="en-US" dirty="0"/>
              <a:t>JSON</a:t>
            </a:r>
            <a:r>
              <a:rPr lang="uk-UA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Створити телефонний довідник, який містить телефони знайомих. </a:t>
            </a:r>
            <a:endParaRPr lang="uk-UA" dirty="0" smtClean="0"/>
          </a:p>
          <a:p>
            <a:r>
              <a:rPr lang="uk-UA" dirty="0" smtClean="0"/>
              <a:t>Реалізувати </a:t>
            </a:r>
            <a:r>
              <a:rPr lang="uk-UA" dirty="0"/>
              <a:t>функції створення нового довідника, додавання одного запису, пошуку телефону за прізвищем а також зміни існуючого номеру телефону.</a:t>
            </a:r>
          </a:p>
          <a:p>
            <a:r>
              <a:rPr lang="uk-UA" dirty="0"/>
              <a:t>Для розв’язання задачі опишемо клас </a:t>
            </a:r>
            <a:r>
              <a:rPr lang="en-US" dirty="0" err="1"/>
              <a:t>JSONRefBook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У </a:t>
            </a:r>
            <a:r>
              <a:rPr lang="uk-UA" dirty="0"/>
              <a:t>файлі JSON записи довідника зберігаються у форматі:</a:t>
            </a:r>
          </a:p>
          <a:p>
            <a:pPr marL="0" indent="0">
              <a:buNone/>
            </a:pPr>
            <a:r>
              <a:rPr lang="ru-RU" dirty="0"/>
              <a:t>[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{"</a:t>
            </a:r>
            <a:r>
              <a:rPr lang="en-US" dirty="0"/>
              <a:t>friend</a:t>
            </a:r>
            <a:r>
              <a:rPr lang="ru-RU" dirty="0"/>
              <a:t>": &lt;</a:t>
            </a:r>
            <a:r>
              <a:rPr lang="en-US" dirty="0"/>
              <a:t>name</a:t>
            </a:r>
            <a:r>
              <a:rPr lang="ru-RU" dirty="0"/>
              <a:t>&gt;,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"</a:t>
            </a:r>
            <a:r>
              <a:rPr lang="en-US" dirty="0"/>
              <a:t>phone</a:t>
            </a:r>
            <a:r>
              <a:rPr lang="ru-RU" dirty="0"/>
              <a:t>", &lt;</a:t>
            </a:r>
            <a:r>
              <a:rPr lang="en-US" dirty="0"/>
              <a:t>phone</a:t>
            </a:r>
            <a:r>
              <a:rPr lang="ru-RU" dirty="0"/>
              <a:t>&gt;},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...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]</a:t>
            </a:r>
            <a:endParaRPr lang="uk-UA" dirty="0"/>
          </a:p>
          <a:p>
            <a:r>
              <a:rPr lang="uk-UA" dirty="0"/>
              <a:t>Цей список для зручності обробки треба перетворити у словник. </a:t>
            </a:r>
            <a:endParaRPr lang="uk-UA" dirty="0" smtClean="0"/>
          </a:p>
          <a:p>
            <a:r>
              <a:rPr lang="uk-UA" dirty="0" smtClean="0"/>
              <a:t>Ключ </a:t>
            </a:r>
            <a:r>
              <a:rPr lang="uk-UA" dirty="0"/>
              <a:t>у словнику - значення "</a:t>
            </a:r>
            <a:r>
              <a:rPr lang="uk-UA" dirty="0" err="1"/>
              <a:t>friend</a:t>
            </a:r>
            <a:r>
              <a:rPr lang="uk-UA" dirty="0"/>
              <a:t>", а значення - значення "</a:t>
            </a:r>
            <a:r>
              <a:rPr lang="uk-UA" dirty="0" err="1"/>
              <a:t>phone</a:t>
            </a:r>
            <a:r>
              <a:rPr lang="uk-UA" dirty="0"/>
              <a:t>".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записі треба здійснити обернене перетворення.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err="1"/>
              <a:t>JSONRefBook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Клас </a:t>
            </a:r>
            <a:r>
              <a:rPr lang="en-US" dirty="0" err="1"/>
              <a:t>JSONRefBook</a:t>
            </a:r>
            <a:r>
              <a:rPr lang="uk-UA" dirty="0"/>
              <a:t> має поля:</a:t>
            </a:r>
          </a:p>
          <a:p>
            <a:pPr lvl="1"/>
            <a:r>
              <a:rPr lang="en-US" dirty="0"/>
              <a:t>self</a:t>
            </a:r>
            <a:r>
              <a:rPr lang="uk-UA" dirty="0"/>
              <a:t>.</a:t>
            </a:r>
            <a:r>
              <a:rPr lang="en-US" dirty="0"/>
              <a:t>filename</a:t>
            </a:r>
            <a:r>
              <a:rPr lang="uk-UA" dirty="0"/>
              <a:t> - ім'я файлу довідника</a:t>
            </a:r>
          </a:p>
          <a:p>
            <a:pPr lvl="1"/>
            <a:r>
              <a:rPr lang="en-US" dirty="0"/>
              <a:t>self</a:t>
            </a:r>
            <a:r>
              <a:rPr lang="uk-UA" dirty="0"/>
              <a:t>.</a:t>
            </a:r>
            <a:r>
              <a:rPr lang="en-US" dirty="0"/>
              <a:t>key</a:t>
            </a:r>
            <a:r>
              <a:rPr lang="uk-UA" dirty="0"/>
              <a:t>_</a:t>
            </a:r>
            <a:r>
              <a:rPr lang="en-US" dirty="0"/>
              <a:t>field</a:t>
            </a:r>
            <a:r>
              <a:rPr lang="uk-UA" dirty="0"/>
              <a:t> - ключ, що використовується при утворенні словника</a:t>
            </a:r>
          </a:p>
          <a:p>
            <a:pPr lvl="1"/>
            <a:r>
              <a:rPr lang="en-US" dirty="0"/>
              <a:t>self</a:t>
            </a:r>
            <a:r>
              <a:rPr lang="uk-UA" dirty="0"/>
              <a:t>.</a:t>
            </a:r>
            <a:r>
              <a:rPr lang="en-US" dirty="0"/>
              <a:t>fields</a:t>
            </a:r>
            <a:r>
              <a:rPr lang="uk-UA" dirty="0"/>
              <a:t>_</a:t>
            </a:r>
            <a:r>
              <a:rPr lang="en-US" dirty="0"/>
              <a:t>list</a:t>
            </a:r>
            <a:r>
              <a:rPr lang="uk-UA" dirty="0"/>
              <a:t> - список імен полів з файлу </a:t>
            </a:r>
            <a:r>
              <a:rPr lang="en-US" dirty="0"/>
              <a:t>JSON</a:t>
            </a:r>
            <a:endParaRPr lang="uk-UA" dirty="0"/>
          </a:p>
          <a:p>
            <a:r>
              <a:rPr lang="uk-UA" dirty="0"/>
              <a:t>Клас також має методи: конструктор __</a:t>
            </a:r>
            <a:r>
              <a:rPr lang="uk-UA" dirty="0" err="1"/>
              <a:t>init</a:t>
            </a:r>
            <a:r>
              <a:rPr lang="uk-UA" dirty="0"/>
              <a:t>__, </a:t>
            </a:r>
            <a:r>
              <a:rPr lang="en-US" dirty="0" err="1"/>
              <a:t>createrb</a:t>
            </a:r>
            <a:r>
              <a:rPr lang="uk-UA" dirty="0"/>
              <a:t> – створити довідник, </a:t>
            </a:r>
            <a:r>
              <a:rPr lang="en-US" dirty="0" err="1"/>
              <a:t>apprb</a:t>
            </a:r>
            <a:r>
              <a:rPr lang="uk-UA" dirty="0"/>
              <a:t> – додати запис, </a:t>
            </a:r>
            <a:r>
              <a:rPr lang="en-US" dirty="0" err="1"/>
              <a:t>searchrb</a:t>
            </a:r>
            <a:r>
              <a:rPr lang="uk-UA" dirty="0"/>
              <a:t> – знайти телефон, </a:t>
            </a:r>
            <a:r>
              <a:rPr lang="en-US" dirty="0" err="1"/>
              <a:t>replacerb</a:t>
            </a:r>
            <a:r>
              <a:rPr lang="uk-UA" dirty="0"/>
              <a:t> – замінити телефон. </a:t>
            </a:r>
            <a:endParaRPr lang="uk-UA" dirty="0" smtClean="0"/>
          </a:p>
          <a:p>
            <a:r>
              <a:rPr lang="uk-UA" dirty="0" smtClean="0"/>
              <a:t>Внутрішні </a:t>
            </a:r>
            <a:r>
              <a:rPr lang="uk-UA" dirty="0"/>
              <a:t>методи _</a:t>
            </a:r>
            <a:r>
              <a:rPr lang="en-US" dirty="0"/>
              <a:t>list</a:t>
            </a:r>
            <a:r>
              <a:rPr lang="uk-UA" dirty="0"/>
              <a:t>_</a:t>
            </a:r>
            <a:r>
              <a:rPr lang="en-US" dirty="0"/>
              <a:t>to</a:t>
            </a:r>
            <a:r>
              <a:rPr lang="uk-UA" dirty="0"/>
              <a:t>_</a:t>
            </a:r>
            <a:r>
              <a:rPr lang="en-US" dirty="0" err="1"/>
              <a:t>dict</a:t>
            </a:r>
            <a:r>
              <a:rPr lang="uk-UA" dirty="0"/>
              <a:t> та, _</a:t>
            </a:r>
            <a:r>
              <a:rPr lang="en-US" dirty="0" err="1"/>
              <a:t>dict</a:t>
            </a:r>
            <a:r>
              <a:rPr lang="uk-UA" dirty="0"/>
              <a:t>_</a:t>
            </a:r>
            <a:r>
              <a:rPr lang="en-US" dirty="0"/>
              <a:t>to</a:t>
            </a:r>
            <a:r>
              <a:rPr lang="uk-UA" dirty="0"/>
              <a:t>_</a:t>
            </a:r>
            <a:r>
              <a:rPr lang="en-US" dirty="0"/>
              <a:t>list</a:t>
            </a:r>
            <a:r>
              <a:rPr lang="uk-UA" dirty="0"/>
              <a:t> виконують перетворення списку у словник та навпаки.</a:t>
            </a:r>
          </a:p>
          <a:p>
            <a:r>
              <a:rPr lang="uk-UA" dirty="0"/>
              <a:t>Основна частина програми забезпечує вибір та виконання однієї з доступних функцій довідника.</a:t>
            </a:r>
          </a:p>
          <a:p>
            <a:r>
              <a:rPr lang="uk-UA" dirty="0"/>
              <a:t>Версія 2 програми відрізняється тим, що не-</a:t>
            </a:r>
            <a:r>
              <a:rPr lang="en-US" dirty="0" err="1"/>
              <a:t>ascii</a:t>
            </a:r>
            <a:r>
              <a:rPr lang="en-US" dirty="0"/>
              <a:t> </a:t>
            </a:r>
            <a:r>
              <a:rPr lang="uk-UA" dirty="0"/>
              <a:t>символи не перетворюються у коди, а записуються, як є.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56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зберігання тестів у файлах </a:t>
            </a:r>
            <a:r>
              <a:rPr lang="en-US" dirty="0"/>
              <a:t>JSON</a:t>
            </a:r>
            <a:r>
              <a:rPr lang="uk-UA" dirty="0"/>
              <a:t>. Проходження тестів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Скласти програму, яка підтримує проходження тестів у веб-браузері. </a:t>
            </a:r>
            <a:endParaRPr lang="uk-UA" dirty="0" smtClean="0"/>
          </a:p>
          <a:p>
            <a:r>
              <a:rPr lang="uk-UA" dirty="0" smtClean="0"/>
              <a:t>Програма </a:t>
            </a:r>
            <a:r>
              <a:rPr lang="uk-UA" dirty="0"/>
              <a:t>повинна забезпечити введення імені та паролю користувача</a:t>
            </a:r>
            <a:r>
              <a:rPr lang="ru-RU" dirty="0"/>
              <a:t>,</a:t>
            </a:r>
            <a:r>
              <a:rPr lang="uk-UA" dirty="0"/>
              <a:t> вибір теми тесту, передачу питань, отримання та аналіз відповідей, а також показ результату тесту (кількості балів).</a:t>
            </a:r>
          </a:p>
          <a:p>
            <a:r>
              <a:rPr lang="uk-UA" dirty="0"/>
              <a:t>Тест може містити питання трьох типів:</a:t>
            </a:r>
          </a:p>
          <a:p>
            <a:pPr lvl="1"/>
            <a:r>
              <a:rPr lang="uk-UA" dirty="0"/>
              <a:t>Так або ні</a:t>
            </a:r>
          </a:p>
          <a:p>
            <a:pPr lvl="1"/>
            <a:r>
              <a:rPr lang="uk-UA" dirty="0"/>
              <a:t>З вибором одного варіанту відповіді</a:t>
            </a:r>
          </a:p>
          <a:p>
            <a:pPr lvl="1"/>
            <a:r>
              <a:rPr lang="uk-UA" dirty="0"/>
              <a:t>З вибором декількох варіантів відповіді</a:t>
            </a:r>
          </a:p>
          <a:p>
            <a:r>
              <a:rPr lang="uk-UA" dirty="0"/>
              <a:t>За кожне питання, на яке дано правильну відповідь, нараховується визначена кількість балів.</a:t>
            </a:r>
          </a:p>
          <a:p>
            <a:r>
              <a:rPr lang="uk-UA" dirty="0"/>
              <a:t>Цю задачу ми розглядали у темі «Побудова веб-серверів».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тести зберігались у файлі </a:t>
            </a:r>
            <a:r>
              <a:rPr lang="en-US" dirty="0"/>
              <a:t>MS Excel</a:t>
            </a:r>
            <a:r>
              <a:rPr lang="ru-RU" dirty="0"/>
              <a:t>, </a:t>
            </a:r>
            <a:r>
              <a:rPr lang="uk-UA" dirty="0"/>
              <a:t>а результати ми зберігали у текстовому файлі. </a:t>
            </a:r>
            <a:endParaRPr lang="uk-UA" dirty="0" smtClean="0"/>
          </a:p>
          <a:p>
            <a:r>
              <a:rPr lang="uk-UA" dirty="0" smtClean="0"/>
              <a:t>Зараз </a:t>
            </a:r>
            <a:r>
              <a:rPr lang="uk-UA" dirty="0"/>
              <a:t>для збереження тестів, даних користувачів, результатів використаємо </a:t>
            </a:r>
            <a:r>
              <a:rPr lang="en-US" dirty="0"/>
              <a:t>JSON</a:t>
            </a:r>
            <a:r>
              <a:rPr lang="uk-UA" dirty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6443</TotalTime>
  <Words>5349</Words>
  <Application>Microsoft Office PowerPoint</Application>
  <PresentationFormat>On-screen Show (4:3)</PresentationFormat>
  <Paragraphs>645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Calibri</vt:lpstr>
      <vt:lpstr>Courier New</vt:lpstr>
      <vt:lpstr>Times New Roman</vt:lpstr>
      <vt:lpstr>Ясность</vt:lpstr>
      <vt:lpstr>Інформатика та програмування</vt:lpstr>
      <vt:lpstr>XML та JSON</vt:lpstr>
      <vt:lpstr>JSON</vt:lpstr>
      <vt:lpstr>JSON.2</vt:lpstr>
      <vt:lpstr>Засоби обробки даних JSON у Python</vt:lpstr>
      <vt:lpstr>Засоби обробки даних JSON у Python.2</vt:lpstr>
      <vt:lpstr>Приклад: телефонний довідник (JSON)</vt:lpstr>
      <vt:lpstr>Клас JSONRefBook</vt:lpstr>
      <vt:lpstr>Приклад: зберігання тестів у файлах JSON. Проходження тестів</vt:lpstr>
      <vt:lpstr>Проходження тестів. Структура файлів JSON</vt:lpstr>
      <vt:lpstr>Проходження тестів. Структура файлів JSON.2</vt:lpstr>
      <vt:lpstr>Проходження тестів. Реалізація.</vt:lpstr>
      <vt:lpstr>XML</vt:lpstr>
      <vt:lpstr>XML.2</vt:lpstr>
      <vt:lpstr>Області імен XML</vt:lpstr>
      <vt:lpstr>Області імен XML.2</vt:lpstr>
      <vt:lpstr>Стандарти, пов’язані з XML</vt:lpstr>
      <vt:lpstr>DOM та SAX</vt:lpstr>
      <vt:lpstr>Засоби обробки XML у Python</vt:lpstr>
      <vt:lpstr>Модуль ElementTree</vt:lpstr>
      <vt:lpstr>Клас Element</vt:lpstr>
      <vt:lpstr>Клас Element.2</vt:lpstr>
      <vt:lpstr>Клас ElementTree</vt:lpstr>
      <vt:lpstr>Приклад: телефонний довідник (XML)</vt:lpstr>
      <vt:lpstr>Клас XMLRefBook</vt:lpstr>
      <vt:lpstr>Використання JSON та XML для обміну даними у мережі</vt:lpstr>
      <vt:lpstr>Веб-сервіси</vt:lpstr>
      <vt:lpstr>Веб-сервіси.2</vt:lpstr>
      <vt:lpstr>Приклад: аналіз змін населення по країнах за період</vt:lpstr>
      <vt:lpstr>Приклад: аналіз змін населення по країнах за період.2</vt:lpstr>
      <vt:lpstr>Приклад: аналіз змін населення по країнах за період (JSON)</vt:lpstr>
      <vt:lpstr>Приклад: аналіз змін населення по країнах за період (JSON).2</vt:lpstr>
      <vt:lpstr>Приклад: аналіз змін населення по країнах за період (JSON).3</vt:lpstr>
      <vt:lpstr>Приклад: аналіз змін населення по країнах за період (JSON).4</vt:lpstr>
      <vt:lpstr>Аналіз змін населення по країнах за період (JSON). Реалізація</vt:lpstr>
      <vt:lpstr>Аналіз змін населення по країнах за період (JSON). Реалізація.2</vt:lpstr>
      <vt:lpstr>Приклад: аналіз змін населення по країнах за період (XML)</vt:lpstr>
      <vt:lpstr>Приклад: аналіз змін населення по країнах за період (XML).2</vt:lpstr>
      <vt:lpstr>Приклад: аналіз змін населення по країнах за період (XML).2</vt:lpstr>
      <vt:lpstr>Аналіз змін населення по країнах за період (XML). Реалізація</vt:lpstr>
      <vt:lpstr>Аналіз змін населення по країнах за період (XML). Реалізація.2</vt:lpstr>
      <vt:lpstr>Резюме</vt:lpstr>
      <vt:lpstr>Де прочитати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Рщь</cp:lastModifiedBy>
  <cp:revision>402</cp:revision>
  <dcterms:created xsi:type="dcterms:W3CDTF">2015-08-16T10:20:57Z</dcterms:created>
  <dcterms:modified xsi:type="dcterms:W3CDTF">2017-02-08T22:03:54Z</dcterms:modified>
</cp:coreProperties>
</file>