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8" r:id="rId3"/>
    <p:sldId id="322" r:id="rId4"/>
    <p:sldId id="323" r:id="rId5"/>
    <p:sldId id="345" r:id="rId6"/>
    <p:sldId id="355" r:id="rId7"/>
    <p:sldId id="325" r:id="rId8"/>
    <p:sldId id="329" r:id="rId9"/>
    <p:sldId id="330" r:id="rId10"/>
    <p:sldId id="374" r:id="rId11"/>
    <p:sldId id="331" r:id="rId12"/>
    <p:sldId id="332" r:id="rId13"/>
    <p:sldId id="357" r:id="rId14"/>
    <p:sldId id="347" r:id="rId15"/>
    <p:sldId id="333" r:id="rId16"/>
    <p:sldId id="358" r:id="rId17"/>
    <p:sldId id="348" r:id="rId18"/>
    <p:sldId id="334" r:id="rId19"/>
    <p:sldId id="349" r:id="rId20"/>
    <p:sldId id="350" r:id="rId21"/>
    <p:sldId id="335" r:id="rId22"/>
    <p:sldId id="359" r:id="rId23"/>
    <p:sldId id="336" r:id="rId24"/>
    <p:sldId id="360" r:id="rId25"/>
    <p:sldId id="339" r:id="rId26"/>
    <p:sldId id="361" r:id="rId27"/>
    <p:sldId id="352" r:id="rId28"/>
    <p:sldId id="362" r:id="rId29"/>
    <p:sldId id="340" r:id="rId30"/>
    <p:sldId id="354" r:id="rId31"/>
    <p:sldId id="363" r:id="rId32"/>
    <p:sldId id="365" r:id="rId33"/>
    <p:sldId id="366" r:id="rId34"/>
    <p:sldId id="364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5" r:id="rId43"/>
    <p:sldId id="376" r:id="rId44"/>
    <p:sldId id="276" r:id="rId45"/>
    <p:sldId id="277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76" autoAdjust="0"/>
  </p:normalViewPr>
  <p:slideViewPr>
    <p:cSldViewPr>
      <p:cViewPr varScale="1">
        <p:scale>
          <a:sx n="91" d="100"/>
          <a:sy n="91" d="100"/>
        </p:scale>
        <p:origin x="3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21.02.2017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21.02.2017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21.02.2017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21.02.2017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21.02.2017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liteadmin.org/" TargetMode="External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29. </a:t>
            </a:r>
            <a:r>
              <a:rPr lang="ru-RU" sz="3600" dirty="0" err="1"/>
              <a:t>Використання</a:t>
            </a:r>
            <a:r>
              <a:rPr lang="ru-RU" sz="3600" dirty="0"/>
              <a:t> баз </a:t>
            </a:r>
            <a:r>
              <a:rPr lang="ru-RU" sz="3600" dirty="0" err="1"/>
              <a:t>даних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21.02.2017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3250704" cy="1264920"/>
          </a:xfrm>
        </p:spPr>
        <p:txBody>
          <a:bodyPr>
            <a:normAutofit/>
          </a:bodyPr>
          <a:lstStyle/>
          <a:p>
            <a:r>
              <a:rPr lang="en-US" sz="3600" dirty="0"/>
              <a:t>ER</a:t>
            </a:r>
            <a:r>
              <a:rPr lang="ru-RU" sz="3600" dirty="0"/>
              <a:t>-</a:t>
            </a:r>
            <a:r>
              <a:rPr lang="uk-UA" sz="3600" dirty="0"/>
              <a:t>діаграми.2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250704" cy="4242816"/>
          </a:xfrm>
        </p:spPr>
        <p:txBody>
          <a:bodyPr/>
          <a:lstStyle/>
          <a:p>
            <a:r>
              <a:rPr lang="uk-UA" sz="2000" dirty="0"/>
              <a:t>Зв’язки зображують стрілками наступним чином:</a:t>
            </a:r>
          </a:p>
          <a:p>
            <a:endParaRPr lang="uk-U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>
          <a:xfrm>
            <a:off x="3923928" y="838201"/>
            <a:ext cx="4839072" cy="5500456"/>
          </a:xfrm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813050"/>
            <a:ext cx="4839072" cy="55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Короткі відомості про </a:t>
            </a:r>
            <a:r>
              <a:rPr lang="en-US" dirty="0"/>
              <a:t>SQL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обробки реляційних баз даних застосовують мову </a:t>
            </a:r>
            <a:r>
              <a:rPr lang="en-US" dirty="0"/>
              <a:t>SQL</a:t>
            </a:r>
            <a:r>
              <a:rPr lang="uk-UA" dirty="0"/>
              <a:t>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uk-UA" dirty="0"/>
              <a:t> –мова структурованих запитів). </a:t>
            </a:r>
            <a:endParaRPr lang="uk-UA" dirty="0" smtClean="0"/>
          </a:p>
          <a:p>
            <a:r>
              <a:rPr lang="en-US" dirty="0" smtClean="0"/>
              <a:t>SQL </a:t>
            </a:r>
            <a:r>
              <a:rPr lang="uk-UA" dirty="0"/>
              <a:t>дозволяє створювати бази даних, наповнювати та змінювати їх а також робити вибірки даних, що зберігаються у БД. </a:t>
            </a:r>
            <a:endParaRPr lang="uk-UA" dirty="0" smtClean="0"/>
          </a:p>
          <a:p>
            <a:r>
              <a:rPr lang="en-US" dirty="0" smtClean="0"/>
              <a:t>SQL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uk-UA" dirty="0"/>
              <a:t>це декларативна мова, одиницею якої є запит до БД.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обмежимось коротким описом основних можливостей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Основні запити до БД:</a:t>
            </a:r>
          </a:p>
          <a:p>
            <a:pPr lvl="1"/>
            <a:r>
              <a:rPr lang="en-US" dirty="0"/>
              <a:t>SELECT</a:t>
            </a:r>
            <a:r>
              <a:rPr lang="ru-RU" dirty="0"/>
              <a:t> – </a:t>
            </a:r>
            <a:r>
              <a:rPr lang="uk-UA" dirty="0"/>
              <a:t>повертає вибірку даних з БД</a:t>
            </a:r>
          </a:p>
          <a:p>
            <a:pPr lvl="1"/>
            <a:r>
              <a:rPr lang="en-US" dirty="0"/>
              <a:t>INSERT </a:t>
            </a:r>
            <a:r>
              <a:rPr lang="ru-RU" dirty="0"/>
              <a:t>– </a:t>
            </a:r>
            <a:r>
              <a:rPr lang="uk-UA" dirty="0"/>
              <a:t>вставляє дані до таблиці БД</a:t>
            </a:r>
          </a:p>
          <a:p>
            <a:pPr lvl="1"/>
            <a:r>
              <a:rPr lang="en-US" dirty="0"/>
              <a:t>UPDATE</a:t>
            </a:r>
            <a:r>
              <a:rPr lang="uk-UA" dirty="0"/>
              <a:t> - змінює дані у таблиці БД</a:t>
            </a:r>
          </a:p>
          <a:p>
            <a:pPr lvl="1"/>
            <a:r>
              <a:rPr lang="en-US" dirty="0"/>
              <a:t>DELETE</a:t>
            </a:r>
            <a:r>
              <a:rPr lang="uk-UA" dirty="0"/>
              <a:t> - видаляє дані з таблиці БД</a:t>
            </a:r>
          </a:p>
          <a:p>
            <a:pPr lvl="1"/>
            <a:r>
              <a:rPr lang="en-US" dirty="0"/>
              <a:t>CREATE TABLE</a:t>
            </a:r>
            <a:r>
              <a:rPr lang="uk-UA" dirty="0"/>
              <a:t> – створює нову таблицю у БД.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Короткі відомості про </a:t>
            </a:r>
            <a:r>
              <a:rPr lang="en-US" dirty="0" smtClean="0"/>
              <a:t>SQL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Запит </a:t>
            </a:r>
            <a:r>
              <a:rPr lang="en-US" dirty="0"/>
              <a:t>SELECT </a:t>
            </a:r>
            <a:r>
              <a:rPr lang="uk-UA" dirty="0"/>
              <a:t>має вигляд: </a:t>
            </a:r>
            <a:endParaRPr lang="uk-UA" dirty="0" smtClean="0"/>
          </a:p>
          <a:p>
            <a:r>
              <a:rPr lang="en-US" dirty="0" smtClean="0"/>
              <a:t>SELECT</a:t>
            </a:r>
            <a:r>
              <a:rPr lang="uk-UA" dirty="0" smtClean="0"/>
              <a:t> </a:t>
            </a:r>
            <a:r>
              <a:rPr lang="uk-UA" dirty="0"/>
              <a:t>&lt;поля&gt; </a:t>
            </a:r>
            <a:r>
              <a:rPr lang="en-US" dirty="0"/>
              <a:t>FROM</a:t>
            </a:r>
            <a:r>
              <a:rPr lang="uk-UA" dirty="0"/>
              <a:t> &lt;таблиця&gt; </a:t>
            </a:r>
            <a:r>
              <a:rPr lang="en-US" dirty="0"/>
              <a:t>WHERE</a:t>
            </a:r>
            <a:r>
              <a:rPr lang="uk-UA" dirty="0"/>
              <a:t> &lt;умова&gt;, </a:t>
            </a:r>
            <a:endParaRPr lang="uk-UA" dirty="0" smtClean="0"/>
          </a:p>
          <a:p>
            <a:pPr lvl="1"/>
            <a:r>
              <a:rPr lang="uk-UA" dirty="0" smtClean="0"/>
              <a:t>де </a:t>
            </a:r>
            <a:r>
              <a:rPr lang="uk-UA" dirty="0"/>
              <a:t>&lt;поля&gt;  – це список полів таблиці, дані з яких будуть відібрані, &lt;таблиця&gt; – таблиця БД, &lt;умова&gt; – умова вибору. Замість списку полів може стояти ‘*’, що означає всі поля. Умова може містити імена полів, вирази, відношення та </a:t>
            </a:r>
            <a:r>
              <a:rPr lang="uk-UA" dirty="0" err="1"/>
              <a:t>бульові</a:t>
            </a:r>
            <a:r>
              <a:rPr lang="uk-UA" dirty="0"/>
              <a:t> операції. Відношення позначаються =, &lt;&gt;, &gt;, &lt;, &gt;=, &lt;=, </a:t>
            </a:r>
            <a:r>
              <a:rPr lang="en-US" dirty="0"/>
              <a:t>IN </a:t>
            </a:r>
            <a:r>
              <a:rPr lang="uk-UA" dirty="0"/>
              <a:t>та інші. 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запиту </a:t>
            </a:r>
            <a:r>
              <a:rPr lang="en-US" dirty="0"/>
              <a:t>SELECT</a:t>
            </a:r>
            <a:r>
              <a:rPr lang="uk-UA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lang="uk-U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генератори"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/>
              <a:t> </a:t>
            </a:r>
            <a:endParaRPr lang="uk-UA" dirty="0" smtClean="0"/>
          </a:p>
          <a:p>
            <a:r>
              <a:rPr lang="uk-UA" dirty="0" smtClean="0"/>
              <a:t>Запит </a:t>
            </a:r>
            <a:r>
              <a:rPr lang="en-US" dirty="0"/>
              <a:t>INSERT </a:t>
            </a:r>
            <a:r>
              <a:rPr lang="uk-UA" dirty="0"/>
              <a:t>має вигляд: </a:t>
            </a:r>
            <a:endParaRPr lang="uk-UA" dirty="0" smtClean="0"/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uk-UA" dirty="0"/>
              <a:t>&lt;таблиця&gt; (&lt;поля&gt;) </a:t>
            </a:r>
            <a:r>
              <a:rPr lang="en-US" dirty="0"/>
              <a:t>VALUES</a:t>
            </a:r>
            <a:r>
              <a:rPr lang="uk-UA" dirty="0"/>
              <a:t> &lt;значення&gt;</a:t>
            </a:r>
          </a:p>
          <a:p>
            <a:pPr lvl="1"/>
            <a:r>
              <a:rPr lang="uk-UA" dirty="0"/>
              <a:t>де &lt;таблиця&gt; – таблиця БД, &lt;поля&gt;  – це список полів таблиці, дані до яких будуть вставлені, &lt;значення&gt; - значення, які будуть вставлятись. 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запиту </a:t>
            </a:r>
            <a:r>
              <a:rPr lang="en-US" dirty="0"/>
              <a:t>INSERT</a:t>
            </a:r>
            <a:r>
              <a:rPr lang="uk-UA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maxpoints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8" end="7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Короткі відомості про </a:t>
            </a:r>
            <a:r>
              <a:rPr lang="en-US" dirty="0"/>
              <a:t>SQL</a:t>
            </a:r>
            <a:r>
              <a:rPr lang="uk-UA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Запит </a:t>
            </a:r>
            <a:r>
              <a:rPr lang="en-US" dirty="0"/>
              <a:t>UPDATE </a:t>
            </a:r>
            <a:r>
              <a:rPr lang="uk-UA" dirty="0"/>
              <a:t>має вигляд: </a:t>
            </a:r>
            <a:endParaRPr lang="uk-UA" dirty="0" smtClean="0"/>
          </a:p>
          <a:p>
            <a:r>
              <a:rPr lang="en-US" dirty="0" smtClean="0"/>
              <a:t>UPDATE</a:t>
            </a:r>
            <a:r>
              <a:rPr lang="uk-UA" dirty="0" smtClean="0"/>
              <a:t> </a:t>
            </a:r>
            <a:r>
              <a:rPr lang="uk-UA" dirty="0"/>
              <a:t>&lt;таблиця&gt; </a:t>
            </a:r>
            <a:r>
              <a:rPr lang="en-US" dirty="0"/>
              <a:t>SET</a:t>
            </a:r>
            <a:r>
              <a:rPr lang="uk-UA" dirty="0"/>
              <a:t> &lt;поля=значення&gt; </a:t>
            </a:r>
            <a:r>
              <a:rPr lang="en-US" dirty="0"/>
              <a:t>WHERE</a:t>
            </a:r>
            <a:r>
              <a:rPr lang="uk-UA" dirty="0"/>
              <a:t> &lt;умова&gt;</a:t>
            </a:r>
          </a:p>
          <a:p>
            <a:pPr lvl="1"/>
            <a:r>
              <a:rPr lang="uk-UA" dirty="0"/>
              <a:t>де &lt;таблиця&gt; – таблиця БД, у якій будуть змінюватись значення, &lt;поля=значення&gt; – це список пар: поле=значення через кому, &lt;умова&gt; – умова вибору записів. 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запиту </a:t>
            </a:r>
            <a:r>
              <a:rPr lang="en-US" dirty="0"/>
              <a:t>UPDATE</a:t>
            </a:r>
            <a:r>
              <a:rPr lang="uk-UA" dirty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"050 227-3946"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"Іван"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/>
              <a:t> </a:t>
            </a:r>
          </a:p>
          <a:p>
            <a:r>
              <a:rPr lang="uk-UA" dirty="0"/>
              <a:t>Запит </a:t>
            </a:r>
            <a:r>
              <a:rPr lang="en-US" dirty="0"/>
              <a:t>DELETE </a:t>
            </a:r>
            <a:r>
              <a:rPr lang="uk-UA" dirty="0"/>
              <a:t>має вигляд: </a:t>
            </a:r>
            <a:endParaRPr lang="uk-UA" dirty="0" smtClean="0"/>
          </a:p>
          <a:p>
            <a:r>
              <a:rPr lang="en-US" dirty="0" smtClean="0"/>
              <a:t>DELETE </a:t>
            </a:r>
            <a:r>
              <a:rPr lang="en-US" dirty="0"/>
              <a:t>FROM</a:t>
            </a:r>
            <a:r>
              <a:rPr lang="uk-UA" dirty="0"/>
              <a:t> &lt;таблиця&gt; </a:t>
            </a:r>
            <a:r>
              <a:rPr lang="en-US" dirty="0"/>
              <a:t>WHERE</a:t>
            </a:r>
            <a:r>
              <a:rPr lang="uk-UA" dirty="0"/>
              <a:t> &lt;умова&gt;</a:t>
            </a:r>
          </a:p>
          <a:p>
            <a:pPr lvl="1"/>
            <a:r>
              <a:rPr lang="uk-UA" dirty="0"/>
              <a:t>де &lt;таблиця&gt; – таблиця БД, у якій будуть видалятись записи, &lt;умова&gt; – умова вибору записів. 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запиту </a:t>
            </a:r>
            <a:r>
              <a:rPr lang="en-US" dirty="0"/>
              <a:t>DELETE</a:t>
            </a:r>
            <a:r>
              <a:rPr lang="uk-UA" dirty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"Іван"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Короткі відомості про </a:t>
            </a:r>
            <a:r>
              <a:rPr lang="en-US" dirty="0"/>
              <a:t>SQL</a:t>
            </a:r>
            <a:r>
              <a:rPr lang="uk-UA" dirty="0" smtClean="0"/>
              <a:t>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Запит </a:t>
            </a:r>
            <a:r>
              <a:rPr lang="en-US" dirty="0"/>
              <a:t>CREATE TABLE </a:t>
            </a:r>
            <a:r>
              <a:rPr lang="uk-UA" dirty="0"/>
              <a:t>має </a:t>
            </a:r>
            <a:r>
              <a:rPr lang="uk-UA" dirty="0" smtClean="0"/>
              <a:t>вигляд: </a:t>
            </a:r>
          </a:p>
          <a:p>
            <a:r>
              <a:rPr lang="en-US" dirty="0" smtClean="0"/>
              <a:t>CREATE </a:t>
            </a:r>
            <a:r>
              <a:rPr lang="en-US" dirty="0"/>
              <a:t>TABLE</a:t>
            </a:r>
            <a:r>
              <a:rPr lang="uk-UA" dirty="0"/>
              <a:t> &lt;таблиця&gt; (&lt;поля та типи&gt;)</a:t>
            </a:r>
          </a:p>
          <a:p>
            <a:pPr lvl="1"/>
            <a:r>
              <a:rPr lang="uk-UA" dirty="0"/>
              <a:t>де &lt;таблиця&gt; – таблиця БД що буде створюватись, &lt;поля та типи&gt; - список полів та їх типів через кому. 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запиту </a:t>
            </a:r>
            <a:r>
              <a:rPr lang="en-US" dirty="0"/>
              <a:t>CREATE TABLE</a:t>
            </a:r>
            <a:r>
              <a:rPr lang="uk-UA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`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  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`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 TEXT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Запити </a:t>
            </a:r>
            <a:r>
              <a:rPr lang="en-US" dirty="0"/>
              <a:t>SQL </a:t>
            </a:r>
            <a:r>
              <a:rPr lang="uk-UA" dirty="0"/>
              <a:t>з параметрами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Часто виникає необхідність використати параметри у запитах </a:t>
            </a:r>
            <a:r>
              <a:rPr lang="en-US" dirty="0"/>
              <a:t>SQL</a:t>
            </a:r>
            <a:r>
              <a:rPr lang="ru-RU" dirty="0"/>
              <a:t>, </a:t>
            </a:r>
            <a:r>
              <a:rPr lang="uk-UA" dirty="0"/>
              <a:t>щоб один запит виконувався для різних значень цих параметрів.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вказати параметр, у запиті у відповідне місце ставлять знак питання </a:t>
            </a:r>
            <a:r>
              <a:rPr lang="ru-RU" dirty="0"/>
              <a:t>‘?’ (</a:t>
            </a:r>
            <a:r>
              <a:rPr lang="uk-UA" dirty="0"/>
              <a:t>деякі бази даних мають інший синтаксис параметрів</a:t>
            </a:r>
            <a:r>
              <a:rPr lang="ru-RU" dirty="0"/>
              <a:t>).</a:t>
            </a:r>
            <a:endParaRPr lang="uk-UA" dirty="0"/>
          </a:p>
          <a:p>
            <a:r>
              <a:rPr lang="uk-UA" dirty="0"/>
              <a:t>Приклад запиту з параметрами: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right_id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is_auth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function_right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role_id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function_id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Значення </a:t>
            </a:r>
            <a:r>
              <a:rPr lang="uk-UA" dirty="0"/>
              <a:t>параметрів передаються СУБД окремо від самого запиту.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Транзакції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Декілька запитів до БД можуть бути об’єднані у транзакцію. </a:t>
            </a:r>
            <a:endParaRPr lang="uk-UA" dirty="0" smtClean="0"/>
          </a:p>
          <a:p>
            <a:r>
              <a:rPr lang="uk-UA" dirty="0" smtClean="0"/>
              <a:t>Кожна </a:t>
            </a:r>
            <a:r>
              <a:rPr lang="uk-UA" dirty="0"/>
              <a:t>транзакція може бути здійсненою (</a:t>
            </a:r>
            <a:r>
              <a:rPr lang="en-US" dirty="0"/>
              <a:t>commit</a:t>
            </a:r>
            <a:r>
              <a:rPr lang="uk-UA" dirty="0"/>
              <a:t>) або скасованою (</a:t>
            </a:r>
            <a:r>
              <a:rPr lang="en-US" dirty="0"/>
              <a:t>rollback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Поки </a:t>
            </a:r>
            <a:r>
              <a:rPr lang="uk-UA" dirty="0"/>
              <a:t>транзакцію не здійснено, зміни до БД не вносяться.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транзакцію скасовано, усі зміни анулюються.</a:t>
            </a:r>
          </a:p>
          <a:p>
            <a:r>
              <a:rPr lang="uk-UA" dirty="0"/>
              <a:t>Механізм транзакцій дозволяє підтримувати цілісність даних у БД при виконанні низки взаємопов’язаних запитів.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Засоби обробки баз даних у </a:t>
            </a:r>
            <a:r>
              <a:rPr lang="uk-UA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uk-UA" dirty="0"/>
              <a:t>надає можливість обробляти дані, що зберігаються у різних БД, та, навіть, має вбудовану СУБД </a:t>
            </a:r>
            <a:r>
              <a:rPr lang="en-US" dirty="0"/>
              <a:t>SQLite</a:t>
            </a:r>
            <a:r>
              <a:rPr lang="uk-UA" dirty="0"/>
              <a:t>.</a:t>
            </a:r>
          </a:p>
          <a:p>
            <a:r>
              <a:rPr lang="uk-UA" dirty="0"/>
              <a:t>Обробка баз даних основана на єдиному програмному інтерфейсі доступу до даних.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кожної СУБД створено (або створюється) окремий модуль, який реалізує цей інтерфейс. </a:t>
            </a:r>
          </a:p>
          <a:p>
            <a:r>
              <a:rPr lang="uk-UA" dirty="0"/>
              <a:t>Такий підхід дозволяє писати програми обробки даних БД великою мірою незалежно від СУБД, яка буде використана.</a:t>
            </a:r>
          </a:p>
          <a:p>
            <a:r>
              <a:rPr lang="uk-UA" dirty="0"/>
              <a:t>Більшість згаданих модулів не входять до стандартної поставки </a:t>
            </a:r>
            <a:r>
              <a:rPr lang="en-US" dirty="0"/>
              <a:t>Python </a:t>
            </a:r>
            <a:r>
              <a:rPr lang="uk-UA" dirty="0"/>
              <a:t>та потребують інсталяції.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Програмний інтерфейс баз даних </a:t>
            </a:r>
            <a:r>
              <a:rPr lang="en-US" dirty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Програмний інтерфейс баз даних </a:t>
            </a:r>
            <a:r>
              <a:rPr lang="en-US" dirty="0"/>
              <a:t>Python</a:t>
            </a:r>
            <a:r>
              <a:rPr lang="uk-UA" dirty="0"/>
              <a:t> називається </a:t>
            </a:r>
            <a:r>
              <a:rPr lang="en-US" dirty="0"/>
              <a:t>DB API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інтерфейс описує декілька класів, що взаємодіють з СУБД. </a:t>
            </a:r>
            <a:endParaRPr lang="uk-UA" dirty="0" smtClean="0"/>
          </a:p>
          <a:p>
            <a:r>
              <a:rPr lang="uk-UA" dirty="0" smtClean="0"/>
              <a:t>Головними </a:t>
            </a:r>
            <a:r>
              <a:rPr lang="uk-UA" dirty="0"/>
              <a:t>класами є </a:t>
            </a:r>
            <a:r>
              <a:rPr lang="en-US" dirty="0"/>
              <a:t>Connection </a:t>
            </a:r>
            <a:r>
              <a:rPr lang="uk-UA" dirty="0"/>
              <a:t>та </a:t>
            </a:r>
            <a:r>
              <a:rPr lang="en-US" dirty="0"/>
              <a:t>Cursor</a:t>
            </a:r>
            <a:r>
              <a:rPr lang="uk-UA" dirty="0"/>
              <a:t>.</a:t>
            </a:r>
          </a:p>
          <a:p>
            <a:r>
              <a:rPr lang="uk-UA" dirty="0"/>
              <a:t>Клас </a:t>
            </a:r>
            <a:r>
              <a:rPr lang="en-US" dirty="0"/>
              <a:t>Connection</a:t>
            </a:r>
            <a:r>
              <a:rPr lang="uk-UA" dirty="0"/>
              <a:t> реалізує з’єднання з БД, включаючи </a:t>
            </a:r>
            <a:r>
              <a:rPr lang="uk-UA" dirty="0" err="1"/>
              <a:t>аутентифікацію</a:t>
            </a:r>
            <a:r>
              <a:rPr lang="uk-UA" dirty="0"/>
              <a:t> користувача, якщо потрібно.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цей клас дозволяє отримати інформацію про налаштування СУБД та управляти транзакціями.</a:t>
            </a:r>
          </a:p>
          <a:p>
            <a:r>
              <a:rPr lang="uk-UA" dirty="0"/>
              <a:t>Клас </a:t>
            </a:r>
            <a:r>
              <a:rPr lang="en-US" dirty="0"/>
              <a:t>Cursor</a:t>
            </a:r>
            <a:r>
              <a:rPr lang="uk-UA" dirty="0"/>
              <a:t> реалізує так званий курсор у базі даних. </a:t>
            </a:r>
            <a:endParaRPr lang="uk-UA" dirty="0" smtClean="0"/>
          </a:p>
          <a:p>
            <a:r>
              <a:rPr lang="uk-UA" dirty="0" smtClean="0"/>
              <a:t>Курсор </a:t>
            </a:r>
            <a:r>
              <a:rPr lang="uk-UA" dirty="0"/>
              <a:t>– це об’єкт, який містить інформацію про поточний стан БД або її певної таблиці. </a:t>
            </a:r>
            <a:endParaRPr lang="uk-UA" dirty="0" smtClean="0"/>
          </a:p>
          <a:p>
            <a:r>
              <a:rPr lang="uk-UA" dirty="0" smtClean="0"/>
              <a:t>Курсор </a:t>
            </a:r>
            <a:r>
              <a:rPr lang="uk-UA" dirty="0"/>
              <a:t>створюється у рамках існуючого з’єднання з БД (об’єкту </a:t>
            </a:r>
            <a:r>
              <a:rPr lang="en-US" dirty="0"/>
              <a:t>Connection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Об’єкт </a:t>
            </a:r>
            <a:r>
              <a:rPr lang="uk-UA" dirty="0"/>
              <a:t>курсор безпосередньо використовується для виконання запитів до БД та отримання даних.</a:t>
            </a: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База даних </a:t>
            </a:r>
            <a:r>
              <a:rPr lang="uk-UA" dirty="0" err="1"/>
              <a:t>SQLite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Ми розглянемо вбудовану у </a:t>
            </a:r>
            <a:r>
              <a:rPr lang="en-US" dirty="0"/>
              <a:t>Python </a:t>
            </a:r>
            <a:r>
              <a:rPr lang="uk-UA" dirty="0"/>
              <a:t>СУБД </a:t>
            </a:r>
            <a:r>
              <a:rPr lang="en-US" dirty="0"/>
              <a:t>SQLite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Цю </a:t>
            </a:r>
            <a:r>
              <a:rPr lang="uk-UA" dirty="0"/>
              <a:t>СУБД реалізовано у модулі </a:t>
            </a:r>
            <a:r>
              <a:rPr lang="en-US" dirty="0" err="1"/>
              <a:t>sqlite</a:t>
            </a:r>
            <a:r>
              <a:rPr lang="ru-RU" dirty="0"/>
              <a:t>3. </a:t>
            </a:r>
            <a:endParaRPr lang="ru-RU" dirty="0" smtClean="0"/>
          </a:p>
          <a:p>
            <a:r>
              <a:rPr lang="uk-UA" dirty="0" smtClean="0"/>
              <a:t>Модуль </a:t>
            </a:r>
            <a:r>
              <a:rPr lang="uk-UA" dirty="0"/>
              <a:t>реалізує </a:t>
            </a:r>
            <a:r>
              <a:rPr lang="en-US" dirty="0"/>
              <a:t>DB API </a:t>
            </a:r>
            <a:r>
              <a:rPr lang="uk-UA" dirty="0"/>
              <a:t>для </a:t>
            </a:r>
            <a:r>
              <a:rPr lang="en-US" dirty="0"/>
              <a:t>SQLite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en-US" dirty="0" smtClean="0"/>
              <a:t>SQLite</a:t>
            </a:r>
            <a:r>
              <a:rPr lang="uk-UA" dirty="0" smtClean="0"/>
              <a:t> </a:t>
            </a:r>
            <a:r>
              <a:rPr lang="uk-UA" dirty="0"/>
              <a:t>відрізняється від більшості інших СУБД тим, що для неї не потрібен окремий сервер.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СУБД запускається всередині процесу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Імпорт модуля виконується, як звичайно: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sqlite3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використання БД потрібно зв’язатись з нею (створити об’єкт класу </a:t>
            </a:r>
            <a:r>
              <a:rPr lang="en-US" dirty="0"/>
              <a:t>Connection</a:t>
            </a:r>
            <a:r>
              <a:rPr lang="uk-UA" dirty="0"/>
              <a:t>) за допомогою функції </a:t>
            </a:r>
            <a:r>
              <a:rPr lang="en-US" dirty="0"/>
              <a:t>connect</a:t>
            </a:r>
            <a:r>
              <a:rPr lang="uk-UA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sqlite3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filename</a:t>
            </a:r>
            <a:r>
              <a:rPr lang="uk-UA" dirty="0"/>
              <a:t> – ім’я файлу БД, </a:t>
            </a:r>
            <a:r>
              <a:rPr lang="en-US" dirty="0"/>
              <a:t>conn – </a:t>
            </a:r>
            <a:r>
              <a:rPr lang="uk-UA" dirty="0"/>
              <a:t>об’єкт </a:t>
            </a:r>
            <a:r>
              <a:rPr lang="en-US" dirty="0"/>
              <a:t>Connection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У розробці промислового програмного забезпечення організація даних має не менше значення, ніж написання самих програм. </a:t>
            </a:r>
            <a:endParaRPr lang="uk-UA" dirty="0" smtClean="0"/>
          </a:p>
          <a:p>
            <a:r>
              <a:rPr lang="uk-UA" dirty="0" smtClean="0"/>
              <a:t>Взагалі</a:t>
            </a:r>
            <a:r>
              <a:rPr lang="uk-UA" dirty="0"/>
              <a:t>, ми весь час звертали увагу на дані, якими оперують програми, починаючи з простих типів даних. </a:t>
            </a:r>
            <a:endParaRPr lang="uk-UA" dirty="0" smtClean="0"/>
          </a:p>
          <a:p>
            <a:r>
              <a:rPr lang="uk-UA" dirty="0" smtClean="0"/>
              <a:t>Складені </a:t>
            </a:r>
            <a:r>
              <a:rPr lang="uk-UA" dirty="0"/>
              <a:t>типи даних: рядки, списки, словники, кортежі, а також класи допомагають у організації даних у пам’яті комп’ютера.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у багатьох програмах, окрім організації даних у пам’яті, важливим є збереження даних. </a:t>
            </a:r>
            <a:endParaRPr lang="uk-UA" dirty="0" smtClean="0"/>
          </a:p>
          <a:p>
            <a:r>
              <a:rPr lang="uk-UA" dirty="0" smtClean="0"/>
              <a:t>Раніше </a:t>
            </a:r>
            <a:r>
              <a:rPr lang="uk-UA" dirty="0"/>
              <a:t>для збереження даних ми </a:t>
            </a:r>
            <a:r>
              <a:rPr lang="uk-UA" dirty="0" smtClean="0"/>
              <a:t>розглядали </a:t>
            </a:r>
            <a:r>
              <a:rPr lang="uk-UA" dirty="0"/>
              <a:t>файли а також обмінні формати </a:t>
            </a:r>
            <a:r>
              <a:rPr lang="en-US" dirty="0"/>
              <a:t>XML </a:t>
            </a:r>
            <a:r>
              <a:rPr lang="ru-RU" dirty="0"/>
              <a:t>та </a:t>
            </a:r>
            <a:r>
              <a:rPr lang="en-US" dirty="0"/>
              <a:t>JSON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В </a:t>
            </a:r>
            <a:r>
              <a:rPr lang="uk-UA" dirty="0"/>
              <a:t>той же час, для складних систем, що працюють зі структурованими даними, неможливо обійтись без баз даних.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зараз практично будь-яка комерційна програма використовує бази даних.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Connection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Методи класу </a:t>
            </a:r>
            <a:r>
              <a:rPr lang="uk-UA" dirty="0" err="1"/>
              <a:t>Connection</a:t>
            </a:r>
            <a:r>
              <a:rPr lang="uk-UA" dirty="0"/>
              <a:t> зібрано у </a:t>
            </a:r>
            <a:r>
              <a:rPr lang="uk-UA" dirty="0" smtClean="0"/>
              <a:t>таблиці: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1399"/>
              </p:ext>
            </p:extLst>
          </p:nvPr>
        </p:nvGraphicFramePr>
        <p:xfrm>
          <a:off x="457200" y="2132856"/>
          <a:ext cx="8229600" cy="2429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1781751049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42494259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Метод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7771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curs = conn.cursor()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Створити та повернути об’єкт курсор для подальшої обробки даних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2632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conn.</a:t>
                      </a:r>
                      <a:r>
                        <a:rPr lang="uk-UA" sz="2000">
                          <a:effectLst/>
                        </a:rPr>
                        <a:t>commit()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Здійснити транзакцію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4244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conn.</a:t>
                      </a:r>
                      <a:r>
                        <a:rPr lang="uk-UA" sz="2000">
                          <a:effectLst/>
                        </a:rPr>
                        <a:t>rollback()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Скасувати транзакцію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24833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conn.close</a:t>
                      </a:r>
                      <a:r>
                        <a:rPr lang="uk-UA" sz="2000">
                          <a:effectLst/>
                        </a:rPr>
                        <a:t>()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Завершити з’єднання з БД</a:t>
                      </a:r>
                      <a:endParaRPr lang="uk-U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76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/>
              <a:t>Cursor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Методи та властивості класу </a:t>
            </a:r>
            <a:r>
              <a:rPr lang="en-US" sz="2000" dirty="0"/>
              <a:t>Cursor</a:t>
            </a:r>
            <a:r>
              <a:rPr lang="uk-UA" sz="2000" dirty="0"/>
              <a:t> зібрано у </a:t>
            </a:r>
            <a:r>
              <a:rPr lang="uk-UA" sz="2000" dirty="0" smtClean="0"/>
              <a:t>таблиці:</a:t>
            </a:r>
          </a:p>
          <a:p>
            <a:endParaRPr lang="uk-UA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91069"/>
              </p:ext>
            </p:extLst>
          </p:nvPr>
        </p:nvGraphicFramePr>
        <p:xfrm>
          <a:off x="457200" y="1916832"/>
          <a:ext cx="8229600" cy="4767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293">
                  <a:extLst>
                    <a:ext uri="{9D8B030D-6E8A-4147-A177-3AD203B41FA5}">
                      <a16:colId xmlns:a16="http://schemas.microsoft.com/office/drawing/2014/main" val="412144047"/>
                    </a:ext>
                  </a:extLst>
                </a:gridCol>
                <a:gridCol w="5820307">
                  <a:extLst>
                    <a:ext uri="{9D8B030D-6E8A-4147-A177-3AD203B41FA5}">
                      <a16:colId xmlns:a16="http://schemas.microsoft.com/office/drawing/2014/main" val="2768990327"/>
                    </a:ext>
                  </a:extLst>
                </a:gridCol>
              </a:tblGrid>
              <a:tr h="2402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Метод/властивість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261774"/>
                  </a:ext>
                </a:extLst>
              </a:tr>
              <a:tr h="496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curs.execute(sql[, params])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Виконати запит </a:t>
                      </a:r>
                      <a:r>
                        <a:rPr lang="en-US" sz="1600">
                          <a:effectLst/>
                        </a:rPr>
                        <a:t>sql</a:t>
                      </a:r>
                      <a:r>
                        <a:rPr lang="uk-UA" sz="1600">
                          <a:effectLst/>
                        </a:rPr>
                        <a:t> з параметрами </a:t>
                      </a:r>
                      <a:r>
                        <a:rPr lang="en-US" sz="1600">
                          <a:effectLst/>
                        </a:rPr>
                        <a:t>params</a:t>
                      </a:r>
                      <a:r>
                        <a:rPr lang="uk-UA" sz="1600">
                          <a:effectLst/>
                        </a:rPr>
                        <a:t> (якщо передано)</a:t>
                      </a:r>
                      <a:r>
                        <a:rPr lang="ru-RU" sz="1600">
                          <a:effectLst/>
                        </a:rPr>
                        <a:t>. </a:t>
                      </a:r>
                      <a:r>
                        <a:rPr lang="en-US" sz="1600">
                          <a:effectLst/>
                        </a:rPr>
                        <a:t>params </a:t>
                      </a:r>
                      <a:r>
                        <a:rPr lang="ru-RU" sz="1600">
                          <a:effectLst/>
                        </a:rPr>
                        <a:t>– </a:t>
                      </a:r>
                      <a:r>
                        <a:rPr lang="uk-UA" sz="1600">
                          <a:effectLst/>
                        </a:rPr>
                        <a:t>це кортеж значень параметрів запиту.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184269"/>
                  </a:ext>
                </a:extLst>
              </a:tr>
              <a:tr h="75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 = curs.</a:t>
                      </a:r>
                      <a:r>
                        <a:rPr lang="uk-UA" sz="1600">
                          <a:effectLst/>
                        </a:rPr>
                        <a:t>fetchone()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Повернути дані останнього виконаного запиту (</a:t>
                      </a:r>
                      <a:r>
                        <a:rPr lang="en-US" sz="1600" dirty="0">
                          <a:effectLst/>
                        </a:rPr>
                        <a:t>SELECT</a:t>
                      </a:r>
                      <a:r>
                        <a:rPr lang="uk-UA" sz="1600" dirty="0">
                          <a:effectLst/>
                        </a:rPr>
                        <a:t>). Повертає кортеж значень полів першого запису, який видає запит. 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575397"/>
                  </a:ext>
                </a:extLst>
              </a:tr>
              <a:tr h="75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 = curs</a:t>
                      </a:r>
                      <a:r>
                        <a:rPr lang="uk-UA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fetchmany</a:t>
                      </a:r>
                      <a:r>
                        <a:rPr lang="uk-UA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size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Повернути дані останнього виконаного запиту (</a:t>
                      </a:r>
                      <a:r>
                        <a:rPr lang="en-US" sz="1600">
                          <a:effectLst/>
                        </a:rPr>
                        <a:t>SELECT</a:t>
                      </a:r>
                      <a:r>
                        <a:rPr lang="uk-UA" sz="1600">
                          <a:effectLst/>
                        </a:rPr>
                        <a:t>). Повертає список кортежів значень полів перших </a:t>
                      </a:r>
                      <a:r>
                        <a:rPr lang="en-US" sz="1600">
                          <a:effectLst/>
                        </a:rPr>
                        <a:t>size</a:t>
                      </a:r>
                      <a:r>
                        <a:rPr lang="uk-UA" sz="1600">
                          <a:effectLst/>
                        </a:rPr>
                        <a:t> записів, які видає запит.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989736"/>
                  </a:ext>
                </a:extLst>
              </a:tr>
              <a:tr h="75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 = curs.</a:t>
                      </a:r>
                      <a:r>
                        <a:rPr lang="uk-UA" sz="1600">
                          <a:effectLst/>
                        </a:rPr>
                        <a:t>fetch</a:t>
                      </a:r>
                      <a:r>
                        <a:rPr lang="en-US" sz="1600">
                          <a:effectLst/>
                        </a:rPr>
                        <a:t>all</a:t>
                      </a:r>
                      <a:r>
                        <a:rPr lang="uk-UA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Повернути дані останнього виконаного запиту (</a:t>
                      </a:r>
                      <a:r>
                        <a:rPr lang="en-US" sz="1600" dirty="0">
                          <a:effectLst/>
                        </a:rPr>
                        <a:t>SELECT</a:t>
                      </a:r>
                      <a:r>
                        <a:rPr lang="uk-UA" sz="1600" dirty="0">
                          <a:effectLst/>
                        </a:rPr>
                        <a:t>). Повертає список кортежів значень полів усіх записів, які видає запит.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002652"/>
                  </a:ext>
                </a:extLst>
              </a:tr>
              <a:tr h="496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curs.rowcount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Властивість, що повертає кількість записів, які видав останній запит (</a:t>
                      </a:r>
                      <a:r>
                        <a:rPr lang="en-US" sz="1600">
                          <a:effectLst/>
                        </a:rPr>
                        <a:t>SELECT</a:t>
                      </a:r>
                      <a:r>
                        <a:rPr lang="uk-UA" sz="1600">
                          <a:effectLst/>
                        </a:rPr>
                        <a:t>).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489391"/>
                  </a:ext>
                </a:extLst>
              </a:tr>
              <a:tr h="75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curs.description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Властивість, що повертає список кортежів з назвами полів, які видав останній запит (</a:t>
                      </a:r>
                      <a:r>
                        <a:rPr lang="en-US" sz="1600" dirty="0">
                          <a:effectLst/>
                        </a:rPr>
                        <a:t>SELECT</a:t>
                      </a:r>
                      <a:r>
                        <a:rPr lang="uk-UA" sz="1600" dirty="0">
                          <a:effectLst/>
                        </a:rPr>
                        <a:t>). Назви містяться у нульових елементах кортежів списку.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60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Телефонний довідник (</a:t>
            </a:r>
            <a:r>
              <a:rPr lang="ru-RU" dirty="0"/>
              <a:t>БД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Створити телефонний довідник, який містить телефони знайомих. </a:t>
            </a:r>
            <a:endParaRPr lang="uk-UA" dirty="0" smtClean="0"/>
          </a:p>
          <a:p>
            <a:r>
              <a:rPr lang="uk-UA" dirty="0" smtClean="0"/>
              <a:t>Реалізувати </a:t>
            </a:r>
            <a:r>
              <a:rPr lang="uk-UA" dirty="0"/>
              <a:t>функції створення нового довідника, додавання одного запису, пошуку телефону за прізвищем а також зміни існуючого номеру телефону.</a:t>
            </a:r>
          </a:p>
          <a:p>
            <a:r>
              <a:rPr lang="uk-UA" dirty="0"/>
              <a:t>Довідник повинен зберігатись у БД.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темі «</a:t>
            </a:r>
            <a:r>
              <a:rPr lang="en-US" dirty="0"/>
              <a:t>XML </a:t>
            </a:r>
            <a:r>
              <a:rPr lang="uk-UA" dirty="0"/>
              <a:t>та </a:t>
            </a:r>
            <a:r>
              <a:rPr lang="en-US" dirty="0"/>
              <a:t>JSON</a:t>
            </a:r>
            <a:r>
              <a:rPr lang="uk-UA" dirty="0"/>
              <a:t>» ми розглядали телефонний довідник, який зберігається у файлі відповідного формату. </a:t>
            </a:r>
          </a:p>
          <a:p>
            <a:r>
              <a:rPr lang="uk-UA" dirty="0"/>
              <a:t>Для розв’язання задачі з використанням БД опишемо клас </a:t>
            </a:r>
            <a:r>
              <a:rPr lang="en-US" dirty="0" err="1"/>
              <a:t>DBRefBook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Дані </a:t>
            </a:r>
            <a:r>
              <a:rPr lang="uk-UA" dirty="0"/>
              <a:t>зберігаються у одній таблиці з ім’ям </a:t>
            </a:r>
            <a:r>
              <a:rPr lang="en-US" dirty="0"/>
              <a:t>friends </a:t>
            </a:r>
            <a:r>
              <a:rPr lang="uk-UA" dirty="0"/>
              <a:t>та текстовими полями </a:t>
            </a:r>
            <a:r>
              <a:rPr lang="uk-UA" dirty="0" err="1"/>
              <a:t>name</a:t>
            </a:r>
            <a:r>
              <a:rPr lang="uk-UA" dirty="0"/>
              <a:t> та </a:t>
            </a:r>
            <a:r>
              <a:rPr lang="uk-UA" dirty="0" err="1"/>
              <a:t>phone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DBRefBook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DBRefBook</a:t>
            </a:r>
            <a:r>
              <a:rPr lang="uk-UA" dirty="0"/>
              <a:t> має одне поле: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filename</a:t>
            </a:r>
            <a:r>
              <a:rPr lang="uk-UA" dirty="0"/>
              <a:t> - ім'я файлу БД довідника</a:t>
            </a:r>
          </a:p>
          <a:p>
            <a:r>
              <a:rPr lang="uk-UA" dirty="0"/>
              <a:t>Клас також має методи: конструктор __</a:t>
            </a:r>
            <a:r>
              <a:rPr lang="uk-UA" dirty="0" err="1"/>
              <a:t>init</a:t>
            </a:r>
            <a:r>
              <a:rPr lang="uk-UA" dirty="0"/>
              <a:t>__, </a:t>
            </a:r>
            <a:r>
              <a:rPr lang="en-US" dirty="0" err="1"/>
              <a:t>createrb</a:t>
            </a:r>
            <a:r>
              <a:rPr lang="uk-UA" dirty="0"/>
              <a:t> – створити довідник, </a:t>
            </a:r>
            <a:r>
              <a:rPr lang="en-US" dirty="0" err="1"/>
              <a:t>apprb</a:t>
            </a:r>
            <a:r>
              <a:rPr lang="uk-UA" dirty="0"/>
              <a:t> – додати запис, </a:t>
            </a:r>
            <a:r>
              <a:rPr lang="en-US" dirty="0" err="1"/>
              <a:t>searchrb</a:t>
            </a:r>
            <a:r>
              <a:rPr lang="uk-UA" dirty="0"/>
              <a:t> – знайти телефон, </a:t>
            </a:r>
            <a:r>
              <a:rPr lang="en-US" dirty="0" err="1"/>
              <a:t>replacerb</a:t>
            </a:r>
            <a:r>
              <a:rPr lang="uk-UA" dirty="0"/>
              <a:t> – замінити телефон.</a:t>
            </a:r>
          </a:p>
          <a:p>
            <a:r>
              <a:rPr lang="uk-UA" dirty="0"/>
              <a:t>Основна частина програми забезпечує вибір та виконання однієї з доступних функцій довідника.</a:t>
            </a:r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Природні та штучні первинні ключі. </a:t>
            </a:r>
            <a:r>
              <a:rPr lang="uk-UA" dirty="0" err="1"/>
              <a:t>Автонумерація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Як вже зазначалось, первинний ключ однозначно ідентифікує запис у таблиці БД.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його значення повинно бути унікальним у таблиці.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деяких даних є природні первинні ключі, значення яких не повторюються та обов’язково присутні в усіх записах.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табельний номер у інформації про робітника підприємства.</a:t>
            </a:r>
          </a:p>
          <a:p>
            <a:r>
              <a:rPr lang="uk-UA" dirty="0"/>
              <a:t>Однак, частіше дані таблиці не мають такого поля або сукупності полів.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використовують штучні первинні ключі, які прийнято називати </a:t>
            </a:r>
            <a:r>
              <a:rPr lang="en-US" dirty="0"/>
              <a:t>id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ключі є цілими числами, а їх значення задає сама СУБД, збільшуючи це значення на одиницю при додаванні кожного нового запису. </a:t>
            </a:r>
            <a:endParaRPr lang="uk-UA" b="1" dirty="0" smtClean="0"/>
          </a:p>
          <a:p>
            <a:r>
              <a:rPr lang="uk-UA" dirty="0" smtClean="0"/>
              <a:t>Якщо </a:t>
            </a:r>
            <a:r>
              <a:rPr lang="uk-UA" dirty="0"/>
              <a:t>ж запис видаляють з таблиці, значення його </a:t>
            </a:r>
            <a:r>
              <a:rPr lang="en-US" dirty="0"/>
              <a:t>id </a:t>
            </a:r>
            <a:r>
              <a:rPr lang="uk-UA" dirty="0"/>
              <a:t>більше ніколи не використовується.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тип даних називають цілим типом з </a:t>
            </a:r>
            <a:r>
              <a:rPr lang="uk-UA" dirty="0" err="1"/>
              <a:t>автонумерацією</a:t>
            </a:r>
            <a:r>
              <a:rPr lang="uk-UA" dirty="0"/>
              <a:t>.</a:t>
            </a:r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Вкладені запити </a:t>
            </a:r>
            <a:r>
              <a:rPr lang="en-US" dirty="0"/>
              <a:t>SQL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Окрім звичайних, запити </a:t>
            </a:r>
            <a:r>
              <a:rPr lang="en-US" dirty="0"/>
              <a:t>SQL </a:t>
            </a:r>
            <a:r>
              <a:rPr lang="uk-UA" dirty="0"/>
              <a:t>можуть також бути вкладеними. </a:t>
            </a:r>
            <a:endParaRPr lang="uk-UA" dirty="0" smtClean="0"/>
          </a:p>
          <a:p>
            <a:r>
              <a:rPr lang="uk-UA" dirty="0" smtClean="0"/>
              <a:t>Здебільшого </a:t>
            </a:r>
            <a:r>
              <a:rPr lang="uk-UA" dirty="0"/>
              <a:t>це стосується запитів </a:t>
            </a:r>
            <a:r>
              <a:rPr lang="en-US" dirty="0"/>
              <a:t>SELECT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результати запиту </a:t>
            </a:r>
            <a:r>
              <a:rPr lang="en-US" dirty="0"/>
              <a:t>SELECT </a:t>
            </a:r>
            <a:r>
              <a:rPr lang="uk-UA" dirty="0"/>
              <a:t>можуть використовуватись для завдання множини значень в умові, що вказана після </a:t>
            </a:r>
            <a:r>
              <a:rPr lang="en-US" dirty="0"/>
              <a:t>WHERE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Наприклад: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student_course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uk-U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=?)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Типи даних </a:t>
            </a:r>
            <a:r>
              <a:rPr lang="en-US" dirty="0"/>
              <a:t>SQLite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SQLite </a:t>
            </a:r>
            <a:r>
              <a:rPr lang="uk-UA" dirty="0"/>
              <a:t>має декілька вбудованих типів даних, які відповідають типам даних </a:t>
            </a:r>
            <a:r>
              <a:rPr lang="en-US" dirty="0"/>
              <a:t>Python</a:t>
            </a:r>
            <a:r>
              <a:rPr lang="uk-UA" dirty="0" smtClean="0"/>
              <a:t>: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типи даних задаються при створенні таблиць за допомогою запиту </a:t>
            </a:r>
            <a:r>
              <a:rPr lang="en-US" dirty="0"/>
              <a:t>CREATE TABLE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Насправді</a:t>
            </a:r>
            <a:r>
              <a:rPr lang="uk-UA" dirty="0"/>
              <a:t>, </a:t>
            </a:r>
            <a:r>
              <a:rPr lang="en-US" dirty="0"/>
              <a:t>SQLite </a:t>
            </a:r>
            <a:r>
              <a:rPr lang="uk-UA" dirty="0"/>
              <a:t>не перевіряє тип даних, які записуються у поле. </a:t>
            </a:r>
            <a:r>
              <a:rPr lang="uk-UA" dirty="0" smtClean="0"/>
              <a:t>Тобто</a:t>
            </a:r>
            <a:r>
              <a:rPr lang="uk-UA" dirty="0"/>
              <a:t>, у базі даних можуть зберігатись дані й інших типів.</a:t>
            </a:r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66765"/>
              </p:ext>
            </p:extLst>
          </p:nvPr>
        </p:nvGraphicFramePr>
        <p:xfrm>
          <a:off x="471522" y="2276872"/>
          <a:ext cx="8229601" cy="2801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195">
                  <a:extLst>
                    <a:ext uri="{9D8B030D-6E8A-4147-A177-3AD203B41FA5}">
                      <a16:colId xmlns:a16="http://schemas.microsoft.com/office/drawing/2014/main" val="2251468010"/>
                    </a:ext>
                  </a:extLst>
                </a:gridCol>
                <a:gridCol w="3656072">
                  <a:extLst>
                    <a:ext uri="{9D8B030D-6E8A-4147-A177-3AD203B41FA5}">
                      <a16:colId xmlns:a16="http://schemas.microsoft.com/office/drawing/2014/main" val="3615589173"/>
                    </a:ext>
                  </a:extLst>
                </a:gridCol>
                <a:gridCol w="2286334">
                  <a:extLst>
                    <a:ext uri="{9D8B030D-6E8A-4147-A177-3AD203B41FA5}">
                      <a16:colId xmlns:a16="http://schemas.microsoft.com/office/drawing/2014/main" val="3998009331"/>
                    </a:ext>
                  </a:extLst>
                </a:gridCol>
              </a:tblGrid>
              <a:tr h="63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 або значення SQLite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Опис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 або значення Python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851596"/>
                  </a:ext>
                </a:extLst>
              </a:tr>
              <a:tr h="309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NULL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Порожнє значення поля даних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None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495899"/>
                  </a:ext>
                </a:extLst>
              </a:tr>
              <a:tr h="309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INTEGER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Цілий тип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int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955205"/>
                  </a:ext>
                </a:extLst>
              </a:tr>
              <a:tr h="309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REAL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Дійсний тип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float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223511"/>
                  </a:ext>
                </a:extLst>
              </a:tr>
              <a:tr h="309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TEXT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 рядок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str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27484"/>
                  </a:ext>
                </a:extLst>
              </a:tr>
              <a:tr h="639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BLOB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Поле, що містить двійкові значення (зображення, </a:t>
                      </a:r>
                      <a:r>
                        <a:rPr lang="uk-UA" sz="1800" dirty="0" smtClean="0">
                          <a:effectLst/>
                        </a:rPr>
                        <a:t>звук </a:t>
                      </a:r>
                      <a:r>
                        <a:rPr lang="uk-UA" sz="1800" dirty="0">
                          <a:effectLst/>
                        </a:rPr>
                        <a:t>тощо)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bytes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86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Засоби для створення та перегляду БД </a:t>
            </a:r>
            <a:r>
              <a:rPr lang="en-US" dirty="0"/>
              <a:t>SQLite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Незважаючи на те, що усі дії над БД </a:t>
            </a:r>
            <a:r>
              <a:rPr lang="en-US" dirty="0"/>
              <a:t>SQLite</a:t>
            </a:r>
            <a:r>
              <a:rPr lang="uk-UA" dirty="0"/>
              <a:t> можна виконати за допомогою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uk-UA" dirty="0"/>
              <a:t>запитів, для створення та перегляду БД зручно мати спеціальну програму, яка надає графічний інтерфейс доступу до БД. </a:t>
            </a:r>
            <a:endParaRPr lang="uk-UA" dirty="0" smtClean="0"/>
          </a:p>
          <a:p>
            <a:r>
              <a:rPr lang="uk-UA" dirty="0" smtClean="0"/>
              <a:t>Такі </a:t>
            </a:r>
            <a:r>
              <a:rPr lang="uk-UA" dirty="0"/>
              <a:t>програми називають клієнтами БД.</a:t>
            </a:r>
          </a:p>
          <a:p>
            <a:r>
              <a:rPr lang="uk-UA" dirty="0"/>
              <a:t>Є декілька клієнтів </a:t>
            </a:r>
            <a:r>
              <a:rPr lang="en-US" dirty="0"/>
              <a:t>SQLite</a:t>
            </a:r>
            <a:r>
              <a:rPr lang="uk-UA" dirty="0"/>
              <a:t>, які вільно розповсюджуються та надають можливості створення таблиць, заповнення таблиці даним а також читання даних.</a:t>
            </a:r>
          </a:p>
          <a:p>
            <a:r>
              <a:rPr lang="uk-UA" dirty="0"/>
              <a:t>Як приклад можна навести:</a:t>
            </a:r>
          </a:p>
          <a:p>
            <a:pPr lvl="1"/>
            <a:r>
              <a:rPr lang="en-US" dirty="0"/>
              <a:t>DB Browser for SQLite</a:t>
            </a:r>
            <a:r>
              <a:rPr lang="uk-UA" dirty="0"/>
              <a:t> - </a:t>
            </a:r>
            <a:r>
              <a:rPr lang="en-US" u="sng" dirty="0">
                <a:hlinkClick r:id="rId2"/>
              </a:rPr>
              <a:t>http</a:t>
            </a:r>
            <a:r>
              <a:rPr lang="uk-UA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sqlitebrowser</a:t>
            </a:r>
            <a:r>
              <a:rPr lang="uk-UA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org</a:t>
            </a:r>
            <a:r>
              <a:rPr lang="uk-UA" u="sng" dirty="0">
                <a:hlinkClick r:id="rId2"/>
              </a:rPr>
              <a:t>/</a:t>
            </a:r>
            <a:endParaRPr lang="uk-UA" dirty="0"/>
          </a:p>
          <a:p>
            <a:pPr lvl="1"/>
            <a:r>
              <a:rPr lang="uk-UA" dirty="0"/>
              <a:t>або</a:t>
            </a:r>
          </a:p>
          <a:p>
            <a:pPr lvl="1"/>
            <a:r>
              <a:rPr lang="uk-UA" dirty="0" err="1"/>
              <a:t>phpLiteAdmin</a:t>
            </a:r>
            <a:r>
              <a:rPr lang="uk-UA" dirty="0"/>
              <a:t> - </a:t>
            </a:r>
            <a:r>
              <a:rPr lang="uk-UA" u="sng" dirty="0">
                <a:hlinkClick r:id="rId3"/>
              </a:rPr>
              <a:t>https://www.phpliteadmin.org/</a:t>
            </a:r>
            <a:endParaRPr lang="uk-UA" dirty="0"/>
          </a:p>
          <a:p>
            <a:r>
              <a:rPr lang="uk-UA" dirty="0"/>
              <a:t>Перше застосування встановлюється локально, а для другого потрібен </a:t>
            </a:r>
            <a:r>
              <a:rPr lang="en-US" dirty="0"/>
              <a:t>Web</a:t>
            </a:r>
            <a:r>
              <a:rPr lang="ru-RU" dirty="0"/>
              <a:t>-</a:t>
            </a:r>
            <a:r>
              <a:rPr lang="uk-UA" dirty="0"/>
              <a:t>сервер.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Приклад: Зберігання тестів у БД. Проходження тестів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Скласти програму, яка підтримує проходження тестів у веб-браузері. </a:t>
            </a:r>
            <a:endParaRPr lang="uk-UA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повинна забезпечити введення імені та паролю користувача</a:t>
            </a:r>
            <a:r>
              <a:rPr lang="ru-RU" dirty="0"/>
              <a:t>,</a:t>
            </a:r>
            <a:r>
              <a:rPr lang="uk-UA" dirty="0"/>
              <a:t> вибір теми тесту, передачу питань, отримання та аналіз відповідей, а також показ результату тесту (кількості балів).</a:t>
            </a:r>
          </a:p>
          <a:p>
            <a:r>
              <a:rPr lang="uk-UA" dirty="0"/>
              <a:t>Тест може містити питання трьох типів:</a:t>
            </a:r>
          </a:p>
          <a:p>
            <a:pPr lvl="1"/>
            <a:r>
              <a:rPr lang="uk-UA" dirty="0"/>
              <a:t>Так або ні</a:t>
            </a:r>
          </a:p>
          <a:p>
            <a:pPr lvl="1"/>
            <a:r>
              <a:rPr lang="uk-UA" dirty="0"/>
              <a:t>З вибором одного варіанту відповіді</a:t>
            </a:r>
          </a:p>
          <a:p>
            <a:pPr lvl="1"/>
            <a:r>
              <a:rPr lang="uk-UA" dirty="0"/>
              <a:t>З вибором декількох варіантів відповіді</a:t>
            </a:r>
          </a:p>
          <a:p>
            <a:r>
              <a:rPr lang="uk-UA" dirty="0"/>
              <a:t>За кожне питання, на яке дано правильну відповідь, нараховується визначена кількість балів.</a:t>
            </a:r>
          </a:p>
          <a:p>
            <a:r>
              <a:rPr lang="uk-UA" dirty="0"/>
              <a:t>Цю задачу ми розглядали у темах «Побудова веб-серверів» а також «</a:t>
            </a:r>
            <a:r>
              <a:rPr lang="en-US" dirty="0"/>
              <a:t>XML </a:t>
            </a:r>
            <a:r>
              <a:rPr lang="uk-UA" dirty="0"/>
              <a:t>та </a:t>
            </a:r>
            <a:r>
              <a:rPr lang="en-US" dirty="0"/>
              <a:t>JSON</a:t>
            </a:r>
            <a:r>
              <a:rPr lang="uk-UA" dirty="0"/>
              <a:t>».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тести зберігались у файлі </a:t>
            </a:r>
            <a:r>
              <a:rPr lang="en-US" dirty="0"/>
              <a:t>MS Excel</a:t>
            </a:r>
            <a:r>
              <a:rPr lang="uk-UA" dirty="0"/>
              <a:t> або </a:t>
            </a:r>
            <a:r>
              <a:rPr lang="en-US" dirty="0"/>
              <a:t>JSON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Зараз </a:t>
            </a:r>
            <a:r>
              <a:rPr lang="uk-UA" dirty="0"/>
              <a:t>для збереження тестів, даних користувачів, результатів використаємо базу даних.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Проходження тестів. Структура БД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База даних для проходження тестів складається з таблиць:</a:t>
            </a:r>
          </a:p>
          <a:p>
            <a:pPr lvl="1"/>
            <a:r>
              <a:rPr lang="en-US" dirty="0"/>
              <a:t>quiz</a:t>
            </a:r>
            <a:r>
              <a:rPr lang="uk-UA" dirty="0"/>
              <a:t> - тест</a:t>
            </a:r>
          </a:p>
          <a:p>
            <a:pPr lvl="1"/>
            <a:r>
              <a:rPr lang="en-US" dirty="0"/>
              <a:t>question</a:t>
            </a:r>
            <a:r>
              <a:rPr lang="uk-UA" dirty="0"/>
              <a:t> – питання тесту</a:t>
            </a:r>
          </a:p>
          <a:p>
            <a:pPr lvl="1"/>
            <a:r>
              <a:rPr lang="en-US" dirty="0"/>
              <a:t>answer</a:t>
            </a:r>
            <a:r>
              <a:rPr lang="uk-UA" dirty="0"/>
              <a:t> – відповідь на питання тесту</a:t>
            </a:r>
          </a:p>
          <a:p>
            <a:pPr lvl="1"/>
            <a:r>
              <a:rPr lang="en-US" dirty="0"/>
              <a:t>user</a:t>
            </a:r>
            <a:r>
              <a:rPr lang="uk-UA" dirty="0"/>
              <a:t> - користувач</a:t>
            </a:r>
          </a:p>
          <a:p>
            <a:pPr lvl="1"/>
            <a:r>
              <a:rPr lang="en-US" dirty="0"/>
              <a:t>result</a:t>
            </a:r>
            <a:r>
              <a:rPr lang="uk-UA" dirty="0"/>
              <a:t> – результат проходження тесту</a:t>
            </a:r>
          </a:p>
          <a:p>
            <a:r>
              <a:rPr lang="uk-UA" dirty="0"/>
              <a:t>Усі таблиці мають первинні ключі, що називаються </a:t>
            </a:r>
            <a:r>
              <a:rPr lang="en-US" dirty="0"/>
              <a:t>id</a:t>
            </a:r>
            <a:r>
              <a:rPr lang="uk-UA" dirty="0"/>
              <a:t>, які й використовуються для зв’язування з іншими таблицями.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Бази даних та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База даних</a:t>
            </a:r>
            <a:r>
              <a:rPr lang="uk-UA" dirty="0"/>
              <a:t> (БД) – це сукупність даних, організованих відповідно до концепції, яка описує характеристику цих даних і взаємозв'язки між їх елементами. </a:t>
            </a:r>
          </a:p>
          <a:p>
            <a:r>
              <a:rPr lang="uk-UA" dirty="0"/>
              <a:t>Більш просте означення: база даних – це будь-яка організована сукупність інформації.</a:t>
            </a:r>
          </a:p>
          <a:p>
            <a:r>
              <a:rPr lang="uk-UA" b="1" dirty="0"/>
              <a:t>Система управління базами даних</a:t>
            </a:r>
            <a:r>
              <a:rPr lang="uk-UA" dirty="0"/>
              <a:t> (СУБД) — це комплекс програмного забезпечення, що надає можливості створення, збереження, оновлення та пошуку інформації в базах даних а також здійснює контроль доступу до даних.</a:t>
            </a:r>
          </a:p>
          <a:p>
            <a:r>
              <a:rPr lang="uk-UA" dirty="0"/>
              <a:t>СУБД призначені для підтримки усіх видів робіт з даними, організованими у БД.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Структура БД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ER-</a:t>
            </a:r>
            <a:r>
              <a:rPr lang="uk-UA" sz="2000" dirty="0"/>
              <a:t>діаграма для БД проходження тестів зображена нижче: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  <p:pic>
        <p:nvPicPr>
          <p:cNvPr id="7" name="Picture 6" descr="https://documents.lucidchart.com/documents/eb09856a-a437-4554-9e18-afebb287f67c/pages/0_0?a=433&amp;x=129&amp;y=393&amp;w=1122&amp;h=585&amp;store=1&amp;accept=image%2F*&amp;auth=LCA%2037617d653b7b2eaf0c56af9e402f03af339c120f-ts%3D14870253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2132856"/>
            <a:ext cx="8228013" cy="4344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Проходження тестів. Реалізація.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Реалізація здійснюється з використанням </a:t>
            </a:r>
            <a:r>
              <a:rPr lang="en-US" dirty="0"/>
              <a:t>WSGI</a:t>
            </a:r>
            <a:r>
              <a:rPr lang="uk-UA" dirty="0"/>
              <a:t>.</a:t>
            </a:r>
          </a:p>
          <a:p>
            <a:r>
              <a:rPr lang="uk-UA" dirty="0"/>
              <a:t>Щоб реалізувати тести зі збереженням даних у БД</a:t>
            </a:r>
            <a:r>
              <a:rPr lang="ru-RU" dirty="0"/>
              <a:t>, </a:t>
            </a:r>
            <a:r>
              <a:rPr lang="uk-UA" dirty="0"/>
              <a:t>достатньо описати клас читання/запису даних тестів, який буде нащадком абстрактного класу </a:t>
            </a:r>
            <a:r>
              <a:rPr lang="uk-UA" dirty="0" err="1"/>
              <a:t>TestIO</a:t>
            </a:r>
            <a:r>
              <a:rPr lang="uk-UA" dirty="0"/>
              <a:t>, а також описати головний модуль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Назвемо клас, який реалізує інтерфейс читання/запису набору тестів з БД, </a:t>
            </a:r>
            <a:r>
              <a:rPr lang="uk-UA" dirty="0" err="1"/>
              <a:t>Test</a:t>
            </a:r>
            <a:r>
              <a:rPr lang="en-US" dirty="0"/>
              <a:t>DB</a:t>
            </a:r>
            <a:r>
              <a:rPr lang="uk-UA" dirty="0"/>
              <a:t>IO.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реалізації абстрактних методів та властивостей класу </a:t>
            </a:r>
            <a:r>
              <a:rPr lang="uk-UA" dirty="0" err="1"/>
              <a:t>TestIO</a:t>
            </a:r>
            <a:r>
              <a:rPr lang="uk-UA" dirty="0"/>
              <a:t>, цей клас також має внутрішні методи _</a:t>
            </a:r>
            <a:r>
              <a:rPr lang="uk-UA" dirty="0" err="1"/>
              <a:t>read</a:t>
            </a:r>
            <a:r>
              <a:rPr lang="en-US" dirty="0"/>
              <a:t>users</a:t>
            </a:r>
            <a:r>
              <a:rPr lang="uk-UA" dirty="0"/>
              <a:t> (прочитати список користувачів) та _</a:t>
            </a:r>
            <a:r>
              <a:rPr lang="en-US" dirty="0" err="1"/>
              <a:t>readquiz</a:t>
            </a:r>
            <a:r>
              <a:rPr lang="uk-UA" dirty="0"/>
              <a:t> (прочитати один тест).</a:t>
            </a:r>
          </a:p>
          <a:p>
            <a:r>
              <a:rPr lang="uk-UA" dirty="0"/>
              <a:t>Головний модуль створює об’єкт класу </a:t>
            </a:r>
            <a:r>
              <a:rPr lang="uk-UA" dirty="0" err="1"/>
              <a:t>QuizApplication</a:t>
            </a:r>
            <a:r>
              <a:rPr lang="uk-UA" dirty="0"/>
              <a:t> та передає йому потрібні параметри.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у цьому модулі </a:t>
            </a:r>
            <a:r>
              <a:rPr lang="uk-UA" dirty="0" err="1"/>
              <a:t>ініціюється</a:t>
            </a:r>
            <a:r>
              <a:rPr lang="uk-UA" dirty="0"/>
              <a:t> робота веб-сервера </a:t>
            </a:r>
            <a:r>
              <a:rPr lang="en-US" dirty="0"/>
              <a:t>WSGI</a:t>
            </a:r>
            <a:r>
              <a:rPr lang="uk-UA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Приклад: Запис студентів на курси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Скласти програму, яка здійснює запис студентів на курси за вибором.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студент має вибрати задану кількість курсів за вибором. </a:t>
            </a:r>
            <a:endParaRPr lang="uk-UA" dirty="0" smtClean="0"/>
          </a:p>
          <a:p>
            <a:r>
              <a:rPr lang="uk-UA" dirty="0" smtClean="0"/>
              <a:t>Курси </a:t>
            </a:r>
            <a:r>
              <a:rPr lang="uk-UA" dirty="0"/>
              <a:t>додають або редагують викладачі – автори курсів.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усі можуть подивитись перелік та опис курсів. </a:t>
            </a:r>
            <a:endParaRPr lang="uk-UA" dirty="0" smtClean="0"/>
          </a:p>
          <a:p>
            <a:r>
              <a:rPr lang="uk-UA" dirty="0" smtClean="0"/>
              <a:t>Викладачі </a:t>
            </a:r>
            <a:r>
              <a:rPr lang="uk-UA" dirty="0"/>
              <a:t>та студенти можуть подивитись список студентів, що вже записались на кожний курс.</a:t>
            </a:r>
          </a:p>
          <a:p>
            <a:r>
              <a:rPr lang="uk-UA" dirty="0"/>
              <a:t>Це завдання передбачає, що до нашої програми будуть мати доступ користувачі, які здійснюють різні дії. </a:t>
            </a:r>
            <a:endParaRPr lang="uk-U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Запис студентів на </a:t>
            </a:r>
            <a:r>
              <a:rPr lang="uk-UA" dirty="0" smtClean="0"/>
              <a:t>курси.2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Отже, варто виділити ролі та функції (дії) користувачів:</a:t>
            </a:r>
          </a:p>
          <a:p>
            <a:pPr lvl="1"/>
            <a:r>
              <a:rPr lang="uk-UA" dirty="0"/>
              <a:t>Студент</a:t>
            </a:r>
          </a:p>
          <a:p>
            <a:pPr lvl="2"/>
            <a:r>
              <a:rPr lang="uk-UA" dirty="0"/>
              <a:t>Переглядає перелік курсів</a:t>
            </a:r>
          </a:p>
          <a:p>
            <a:pPr lvl="2"/>
            <a:r>
              <a:rPr lang="uk-UA" dirty="0"/>
              <a:t>Переглядає опис курсу</a:t>
            </a:r>
          </a:p>
          <a:p>
            <a:pPr lvl="2"/>
            <a:r>
              <a:rPr lang="uk-UA" dirty="0"/>
              <a:t>Записується на курс</a:t>
            </a:r>
          </a:p>
          <a:p>
            <a:pPr lvl="2"/>
            <a:r>
              <a:rPr lang="uk-UA" dirty="0"/>
              <a:t>Скасовує свій запис на курс («відписується» від курсу)</a:t>
            </a:r>
          </a:p>
          <a:p>
            <a:pPr lvl="2"/>
            <a:r>
              <a:rPr lang="uk-UA" dirty="0"/>
              <a:t>Переглядає список студентів, що вже записані на курс</a:t>
            </a:r>
          </a:p>
          <a:p>
            <a:pPr lvl="1"/>
            <a:r>
              <a:rPr lang="uk-UA" dirty="0"/>
              <a:t>Викладач</a:t>
            </a:r>
          </a:p>
          <a:p>
            <a:pPr lvl="2"/>
            <a:r>
              <a:rPr lang="uk-UA" dirty="0"/>
              <a:t>Переглядає перелік курсів</a:t>
            </a:r>
          </a:p>
          <a:p>
            <a:pPr lvl="2"/>
            <a:r>
              <a:rPr lang="uk-UA" dirty="0"/>
              <a:t>Переглядає опис курсу</a:t>
            </a:r>
          </a:p>
          <a:p>
            <a:pPr lvl="2"/>
            <a:r>
              <a:rPr lang="uk-UA" dirty="0"/>
              <a:t>Створює новий курс</a:t>
            </a:r>
          </a:p>
          <a:p>
            <a:pPr lvl="2"/>
            <a:r>
              <a:rPr lang="uk-UA" dirty="0"/>
              <a:t>Змінює курс (де він є автором)</a:t>
            </a:r>
          </a:p>
          <a:p>
            <a:pPr lvl="2"/>
            <a:r>
              <a:rPr lang="uk-UA" dirty="0"/>
              <a:t>Видаляє курс (де він є автором)</a:t>
            </a:r>
          </a:p>
          <a:p>
            <a:pPr lvl="2"/>
            <a:r>
              <a:rPr lang="uk-UA" dirty="0"/>
              <a:t>Переглядає список студентів, що вже записані на курс</a:t>
            </a:r>
          </a:p>
          <a:p>
            <a:pPr lvl="1"/>
            <a:r>
              <a:rPr lang="uk-UA" dirty="0"/>
              <a:t>Гість</a:t>
            </a:r>
          </a:p>
          <a:p>
            <a:pPr lvl="2"/>
            <a:r>
              <a:rPr lang="uk-UA" dirty="0"/>
              <a:t>Переглядає перелік курсів</a:t>
            </a:r>
          </a:p>
          <a:p>
            <a:pPr lvl="2"/>
            <a:r>
              <a:rPr lang="uk-UA" dirty="0"/>
              <a:t>Переглядає опис курсу</a:t>
            </a:r>
          </a:p>
          <a:p>
            <a:r>
              <a:rPr lang="uk-UA" dirty="0"/>
              <a:t>У подальшому можливо додавання інших ролей, наприклад, «методист».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Запис студентів на курси. Реалізація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Реалізація даної програми передбачає, що різні користувачі повинні мати різні права на виконання тих чи інших дій.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частина функцій є загальнодоступною, а частина - не перетинається.</a:t>
            </a:r>
          </a:p>
          <a:p>
            <a:r>
              <a:rPr lang="uk-UA" dirty="0"/>
              <a:t>Будемо здійснювати керування правами доступу до функцій програми з бази даних.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створимо декілька таблиць.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таблицю </a:t>
            </a:r>
            <a:r>
              <a:rPr lang="en-US" dirty="0"/>
              <a:t>role </a:t>
            </a:r>
            <a:r>
              <a:rPr lang="uk-UA" dirty="0"/>
              <a:t>(роль) будемо записувати ролі користувачів.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таблицю </a:t>
            </a:r>
            <a:r>
              <a:rPr lang="en-US" dirty="0"/>
              <a:t>function</a:t>
            </a:r>
            <a:r>
              <a:rPr lang="ru-RU" dirty="0"/>
              <a:t> (</a:t>
            </a:r>
            <a:r>
              <a:rPr lang="uk-UA" dirty="0"/>
              <a:t>функція</a:t>
            </a:r>
            <a:r>
              <a:rPr lang="ru-RU" dirty="0"/>
              <a:t>) – </a:t>
            </a:r>
            <a:r>
              <a:rPr lang="uk-UA" dirty="0"/>
              <a:t>функції, які доступні користувачам програми.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таблицю </a:t>
            </a:r>
            <a:r>
              <a:rPr lang="en-US" dirty="0"/>
              <a:t>right</a:t>
            </a:r>
            <a:r>
              <a:rPr lang="uk-UA" dirty="0"/>
              <a:t> (право) – права користувачів: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browse</a:t>
            </a:r>
            <a:r>
              <a:rPr lang="uk-UA" dirty="0"/>
              <a:t>" – переглянути перелік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create</a:t>
            </a:r>
            <a:r>
              <a:rPr lang="uk-UA" dirty="0"/>
              <a:t>" - створити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modify</a:t>
            </a:r>
            <a:r>
              <a:rPr lang="uk-UA" dirty="0"/>
              <a:t>" - змінити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delete</a:t>
            </a:r>
            <a:r>
              <a:rPr lang="uk-UA" dirty="0"/>
              <a:t>" - видалити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list</a:t>
            </a:r>
            <a:r>
              <a:rPr lang="uk-UA" dirty="0"/>
              <a:t>" – показати список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view</a:t>
            </a:r>
            <a:r>
              <a:rPr lang="uk-UA" dirty="0"/>
              <a:t>" - переглянути</a:t>
            </a:r>
          </a:p>
          <a:p>
            <a:pPr lvl="1"/>
            <a:r>
              <a:rPr lang="uk-UA" dirty="0"/>
              <a:t>"</a:t>
            </a:r>
            <a:r>
              <a:rPr lang="uk-UA" dirty="0" err="1"/>
              <a:t>apply</a:t>
            </a:r>
            <a:r>
              <a:rPr lang="uk-UA" dirty="0"/>
              <a:t>" - записатись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Запис студентів на курси. </a:t>
            </a:r>
            <a:r>
              <a:rPr lang="uk-UA" dirty="0" smtClean="0"/>
              <a:t>Реалізація.2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Таблиця </a:t>
            </a:r>
            <a:r>
              <a:rPr lang="en-US" sz="2600" dirty="0"/>
              <a:t>function</a:t>
            </a:r>
            <a:r>
              <a:rPr lang="uk-UA" sz="2600" dirty="0"/>
              <a:t>_</a:t>
            </a:r>
            <a:r>
              <a:rPr lang="en-US" sz="2600" dirty="0"/>
              <a:t>right </a:t>
            </a:r>
            <a:r>
              <a:rPr lang="uk-UA" sz="2600" dirty="0"/>
              <a:t>зв’язана з трьома останніми таблицями та визначає права, які має певна роль на певну функцію. </a:t>
            </a:r>
            <a:endParaRPr lang="uk-UA" sz="2600" dirty="0" smtClean="0"/>
          </a:p>
          <a:p>
            <a:r>
              <a:rPr lang="uk-UA" sz="2600" dirty="0" smtClean="0"/>
              <a:t>Поле </a:t>
            </a:r>
            <a:r>
              <a:rPr lang="en-US" sz="2600" dirty="0"/>
              <a:t>is</a:t>
            </a:r>
            <a:r>
              <a:rPr lang="uk-UA" sz="2600" dirty="0"/>
              <a:t>_</a:t>
            </a:r>
            <a:r>
              <a:rPr lang="en-US" sz="2600" dirty="0" err="1"/>
              <a:t>auth</a:t>
            </a:r>
            <a:r>
              <a:rPr lang="en-US" sz="2600" dirty="0"/>
              <a:t> </a:t>
            </a:r>
            <a:r>
              <a:rPr lang="uk-UA" sz="2600" dirty="0"/>
              <a:t>цієї таблиці вказує, чи обмежуються права тільки автором (наприклад, видалення курсу).</a:t>
            </a:r>
          </a:p>
          <a:p>
            <a:r>
              <a:rPr lang="uk-UA" sz="2600" dirty="0"/>
              <a:t>Дані користувачів зібрано у таблиці </a:t>
            </a:r>
            <a:r>
              <a:rPr lang="en-US" sz="2600" dirty="0"/>
              <a:t>user</a:t>
            </a:r>
            <a:r>
              <a:rPr lang="ru-RU" sz="2600" dirty="0"/>
              <a:t>, </a:t>
            </a:r>
            <a:r>
              <a:rPr lang="uk-UA" sz="2600" dirty="0"/>
              <a:t>а дані про курси, - у таблиці </a:t>
            </a:r>
            <a:r>
              <a:rPr lang="en-US" sz="2600" dirty="0"/>
              <a:t>course</a:t>
            </a:r>
            <a:r>
              <a:rPr lang="ru-RU" sz="2600" dirty="0"/>
              <a:t>. </a:t>
            </a:r>
            <a:r>
              <a:rPr lang="uk-UA" sz="2600" dirty="0"/>
              <a:t>Зв’язок </a:t>
            </a:r>
            <a:r>
              <a:rPr lang="en-US" sz="2600" dirty="0"/>
              <a:t>M</a:t>
            </a:r>
            <a:r>
              <a:rPr lang="ru-RU" sz="2600" dirty="0"/>
              <a:t>:</a:t>
            </a:r>
            <a:r>
              <a:rPr lang="en-US" sz="2600" dirty="0"/>
              <a:t>M </a:t>
            </a:r>
            <a:r>
              <a:rPr lang="uk-UA" sz="2600" dirty="0"/>
              <a:t>між цими таблицями реалізовано за допомогою проміжної таблиці </a:t>
            </a:r>
            <a:r>
              <a:rPr lang="en-US" sz="2600" dirty="0"/>
              <a:t>student</a:t>
            </a:r>
            <a:r>
              <a:rPr lang="ru-RU" sz="2600" dirty="0"/>
              <a:t>_</a:t>
            </a:r>
            <a:r>
              <a:rPr lang="en-US" sz="2600" dirty="0"/>
              <a:t>course</a:t>
            </a:r>
            <a:r>
              <a:rPr lang="ru-RU" sz="2600" dirty="0"/>
              <a:t>.</a:t>
            </a:r>
            <a:endParaRPr lang="uk-UA" sz="2600" dirty="0"/>
          </a:p>
          <a:p>
            <a:r>
              <a:rPr lang="uk-UA" sz="2600" dirty="0"/>
              <a:t>У самій програмі здійснимо розбиття функціональності, що пов’язана з базою даних, інтерфейсом користувача та управлінням на три окремих модулі:</a:t>
            </a:r>
          </a:p>
          <a:p>
            <a:pPr lvl="1"/>
            <a:r>
              <a:rPr lang="uk-UA" sz="2300" dirty="0"/>
              <a:t>t29_21_courses_db_io – модуль роботи з базою даних курсів, містить класи </a:t>
            </a:r>
            <a:r>
              <a:rPr lang="uk-UA" sz="2300" dirty="0" err="1"/>
              <a:t>CourseDB</a:t>
            </a:r>
            <a:r>
              <a:rPr lang="uk-UA" sz="2300" dirty="0"/>
              <a:t> та </a:t>
            </a:r>
            <a:r>
              <a:rPr lang="uk-UA" sz="2300" dirty="0" err="1"/>
              <a:t>CourseCollection</a:t>
            </a:r>
            <a:endParaRPr lang="uk-UA" sz="2300" dirty="0"/>
          </a:p>
          <a:p>
            <a:pPr lvl="1"/>
            <a:r>
              <a:rPr lang="uk-UA" sz="2300" dirty="0"/>
              <a:t>t29_23_courses_application – модуль, що керує послідовністю виконання, містить класи </a:t>
            </a:r>
            <a:r>
              <a:rPr lang="uk-UA" sz="2300" dirty="0" err="1"/>
              <a:t>CoursesApplication</a:t>
            </a:r>
            <a:r>
              <a:rPr lang="uk-UA" sz="2300" dirty="0"/>
              <a:t> та </a:t>
            </a:r>
            <a:r>
              <a:rPr lang="uk-UA" sz="2300" dirty="0" err="1"/>
              <a:t>CoursesSession</a:t>
            </a:r>
            <a:endParaRPr lang="uk-UA" sz="2300" dirty="0"/>
          </a:p>
          <a:p>
            <a:pPr lvl="1"/>
            <a:r>
              <a:rPr lang="uk-UA" sz="2300" dirty="0"/>
              <a:t>t29_22_courses_iface – модуль, що відповідає за інтерфейс користувача, містить клас </a:t>
            </a:r>
            <a:r>
              <a:rPr lang="uk-UA" sz="2300" dirty="0" err="1"/>
              <a:t>CoursesInterface</a:t>
            </a:r>
            <a:r>
              <a:rPr lang="uk-UA" sz="2300" dirty="0"/>
              <a:t>.</a:t>
            </a:r>
          </a:p>
          <a:p>
            <a:r>
              <a:rPr lang="uk-UA" sz="2600" dirty="0"/>
              <a:t>Такий підхід (розбиття функціональності) є характерним для великих програмних систем.</a:t>
            </a:r>
          </a:p>
          <a:p>
            <a:r>
              <a:rPr lang="uk-UA" sz="2600" dirty="0"/>
              <a:t>Головний модуль t29_24_courses_main починає роботу та запускає веб-сервер.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Запис студентів на курси. </a:t>
            </a:r>
            <a:r>
              <a:rPr lang="uk-UA" dirty="0" smtClean="0"/>
              <a:t>Реалізація.3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  <p:pic>
        <p:nvPicPr>
          <p:cNvPr id="7" name="Content Placeholder 6" descr="https://documents.lucidchart.com/documents/49281f5e-7cfb-4df0-8826-aaec634fa490/pages/0_0?a=557&amp;x=97&amp;y=9&amp;w=946&amp;h=691&amp;store=1&amp;accept=image%2F*&amp;auth=LCA%20edca49914ada86b63ecc1f381c94ddae91d4e6a3-ts%3D148702668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8229600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4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CourseDB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CourseDB</a:t>
            </a:r>
            <a:r>
              <a:rPr lang="uk-UA" dirty="0"/>
              <a:t> призначено для з'єднання з базою даних курсів та надання більш простих можливостей роботи з БД.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/>
              <a:t>має поля: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urn</a:t>
            </a:r>
            <a:r>
              <a:rPr lang="uk-UA" dirty="0"/>
              <a:t> - розташування БД курсів</a:t>
            </a:r>
          </a:p>
          <a:p>
            <a:pPr lvl="1"/>
            <a:r>
              <a:rPr lang="en-US" dirty="0"/>
              <a:t>self</a:t>
            </a:r>
            <a:r>
              <a:rPr lang="uk-UA" dirty="0"/>
              <a:t>.</a:t>
            </a:r>
            <a:r>
              <a:rPr lang="en-US" dirty="0"/>
              <a:t>conn</a:t>
            </a:r>
            <a:r>
              <a:rPr lang="uk-UA" dirty="0"/>
              <a:t> - об'єкт зв'язку з базою даних</a:t>
            </a:r>
          </a:p>
          <a:p>
            <a:r>
              <a:rPr lang="uk-UA" dirty="0"/>
              <a:t>Клас </a:t>
            </a:r>
            <a:r>
              <a:rPr lang="uk-UA" dirty="0" err="1"/>
              <a:t>CourseDB</a:t>
            </a:r>
            <a:r>
              <a:rPr lang="uk-UA" dirty="0"/>
              <a:t> також має методи __</a:t>
            </a:r>
            <a:r>
              <a:rPr lang="uk-UA" dirty="0" err="1"/>
              <a:t>init</a:t>
            </a:r>
            <a:r>
              <a:rPr lang="uk-UA" dirty="0"/>
              <a:t>__ - конструктор, </a:t>
            </a:r>
            <a:r>
              <a:rPr lang="uk-UA" dirty="0" err="1"/>
              <a:t>get_cursor</a:t>
            </a:r>
            <a:r>
              <a:rPr lang="uk-UA" dirty="0"/>
              <a:t> – з’єднатись з БД та повернути курсор, </a:t>
            </a:r>
            <a:r>
              <a:rPr lang="en-US" dirty="0"/>
              <a:t>close </a:t>
            </a:r>
            <a:r>
              <a:rPr lang="uk-UA" dirty="0"/>
              <a:t>– закрити з’єднання, 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data</a:t>
            </a:r>
            <a:r>
              <a:rPr lang="uk-UA" dirty="0"/>
              <a:t>_</a:t>
            </a:r>
            <a:r>
              <a:rPr lang="en-US" dirty="0" err="1"/>
              <a:t>dicts</a:t>
            </a:r>
            <a:r>
              <a:rPr lang="uk-UA" dirty="0"/>
              <a:t> – отримати дані з запиту </a:t>
            </a:r>
            <a:r>
              <a:rPr lang="en-US" dirty="0"/>
              <a:t>SQL </a:t>
            </a:r>
            <a:r>
              <a:rPr lang="uk-UA" dirty="0"/>
              <a:t>у вигляді списку словників: [{&lt;поле1&gt;:&lt;дані1&gt;, …}, …].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CourseCollection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CourseCollection</a:t>
            </a:r>
            <a:r>
              <a:rPr lang="uk-UA" dirty="0"/>
              <a:t> призначено для отримання даних курсів.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/>
              <a:t>має одне поле </a:t>
            </a:r>
            <a:r>
              <a:rPr lang="uk-UA" dirty="0" err="1"/>
              <a:t>self.db</a:t>
            </a:r>
            <a:r>
              <a:rPr lang="uk-UA" dirty="0"/>
              <a:t> - об'єкт БД – та низку методів, що повертають або змінюють дані БД та будуть використані у функціях управління (методах класу </a:t>
            </a:r>
            <a:r>
              <a:rPr lang="uk-UA" dirty="0" err="1"/>
              <a:t>CoursesApplication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методи: </a:t>
            </a:r>
          </a:p>
          <a:p>
            <a:pPr lvl="1"/>
            <a:r>
              <a:rPr lang="uk-UA" dirty="0"/>
              <a:t>__</a:t>
            </a:r>
            <a:r>
              <a:rPr lang="uk-UA" dirty="0" err="1"/>
              <a:t>init</a:t>
            </a:r>
            <a:r>
              <a:rPr lang="uk-UA" dirty="0"/>
              <a:t>__</a:t>
            </a:r>
            <a:r>
              <a:rPr lang="ru-RU" dirty="0"/>
              <a:t> - </a:t>
            </a:r>
            <a:r>
              <a:rPr lang="uk-UA" dirty="0"/>
              <a:t>конструктор</a:t>
            </a:r>
            <a:r>
              <a:rPr lang="ru-RU" dirty="0"/>
              <a:t>, </a:t>
            </a:r>
            <a:endParaRPr lang="uk-UA" dirty="0"/>
          </a:p>
          <a:p>
            <a:pPr lvl="1"/>
            <a:r>
              <a:rPr lang="en-US" dirty="0"/>
              <a:t>get</a:t>
            </a:r>
            <a:r>
              <a:rPr lang="ru-RU" dirty="0"/>
              <a:t>_</a:t>
            </a:r>
            <a:r>
              <a:rPr lang="en-US" dirty="0"/>
              <a:t>courses</a:t>
            </a:r>
            <a:r>
              <a:rPr lang="uk-UA" dirty="0"/>
              <a:t> отримати весь список курсів</a:t>
            </a:r>
            <a:r>
              <a:rPr lang="ru-RU" dirty="0"/>
              <a:t>, </a:t>
            </a:r>
            <a:endParaRPr lang="uk-UA" dirty="0"/>
          </a:p>
          <a:p>
            <a:pPr lvl="1"/>
            <a:r>
              <a:rPr lang="en-US" dirty="0"/>
              <a:t>get</a:t>
            </a:r>
            <a:r>
              <a:rPr lang="ru-RU" dirty="0"/>
              <a:t>_</a:t>
            </a:r>
            <a:r>
              <a:rPr lang="en-US" dirty="0"/>
              <a:t>courses</a:t>
            </a:r>
            <a:r>
              <a:rPr lang="ru-RU" dirty="0"/>
              <a:t>_</a:t>
            </a:r>
            <a:r>
              <a:rPr lang="en-US" dirty="0"/>
              <a:t>authored</a:t>
            </a:r>
            <a:r>
              <a:rPr lang="uk-UA" dirty="0"/>
              <a:t> - отримати список курсів авторства заданого викладача</a:t>
            </a:r>
            <a:r>
              <a:rPr lang="ru-RU" dirty="0"/>
              <a:t>, </a:t>
            </a:r>
            <a:endParaRPr lang="uk-UA" dirty="0"/>
          </a:p>
          <a:p>
            <a:pPr lvl="1"/>
            <a:r>
              <a:rPr lang="en-US" dirty="0" err="1"/>
              <a:t>get_courses_applied</a:t>
            </a:r>
            <a:r>
              <a:rPr lang="uk-UA" dirty="0"/>
              <a:t> – отримати список курсів, на які підписався студент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get_user</a:t>
            </a:r>
            <a:r>
              <a:rPr lang="uk-UA" dirty="0"/>
              <a:t> – отримати користувача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get_course_by_id</a:t>
            </a:r>
            <a:r>
              <a:rPr lang="uk-UA" dirty="0"/>
              <a:t> – отримати дані курсу за </a:t>
            </a:r>
            <a:r>
              <a:rPr lang="en-US" dirty="0"/>
              <a:t>id, </a:t>
            </a:r>
            <a:endParaRPr lang="uk-UA" dirty="0"/>
          </a:p>
          <a:p>
            <a:pPr lvl="1"/>
            <a:r>
              <a:rPr lang="en-US" dirty="0" err="1"/>
              <a:t>create_course</a:t>
            </a:r>
            <a:r>
              <a:rPr lang="en-US" dirty="0"/>
              <a:t> – </a:t>
            </a:r>
            <a:r>
              <a:rPr lang="uk-UA" dirty="0"/>
              <a:t>створити курс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modify_course</a:t>
            </a:r>
            <a:r>
              <a:rPr lang="uk-UA" dirty="0"/>
              <a:t> – змінити курс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delete_course</a:t>
            </a:r>
            <a:r>
              <a:rPr lang="uk-UA" dirty="0"/>
              <a:t> – видалити курс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apply_to_course</a:t>
            </a:r>
            <a:r>
              <a:rPr lang="uk-UA" dirty="0"/>
              <a:t> – записатись на курс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 err="1"/>
              <a:t>unapply_from_course</a:t>
            </a:r>
            <a:r>
              <a:rPr lang="uk-UA" dirty="0"/>
              <a:t> – відписатись від курсу</a:t>
            </a:r>
            <a:r>
              <a:rPr lang="en-US" dirty="0"/>
              <a:t>, </a:t>
            </a:r>
            <a:endParaRPr lang="uk-UA" dirty="0"/>
          </a:p>
          <a:p>
            <a:pPr lvl="1"/>
            <a:r>
              <a:rPr lang="en-US" dirty="0"/>
              <a:t>get</a:t>
            </a:r>
            <a:r>
              <a:rPr lang="ru-RU" dirty="0"/>
              <a:t>_</a:t>
            </a:r>
            <a:r>
              <a:rPr lang="en-US" dirty="0"/>
              <a:t>students</a:t>
            </a:r>
            <a:r>
              <a:rPr lang="ru-RU" dirty="0"/>
              <a:t>_</a:t>
            </a:r>
            <a:r>
              <a:rPr lang="en-US" dirty="0"/>
              <a:t>applied</a:t>
            </a:r>
            <a:r>
              <a:rPr lang="uk-UA" dirty="0"/>
              <a:t> – отримати список студентів, що записались на курс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CoursesApplication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CoursesApplication</a:t>
            </a:r>
            <a:r>
              <a:rPr lang="uk-UA" dirty="0"/>
              <a:t> реалізує взаємодію з клієнтом під час запису на курси. Клас (метод </a:t>
            </a:r>
            <a:r>
              <a:rPr lang="ru-RU" dirty="0"/>
              <a:t>__</a:t>
            </a:r>
            <a:r>
              <a:rPr lang="en-US" dirty="0"/>
              <a:t>call</a:t>
            </a:r>
            <a:r>
              <a:rPr lang="ru-RU" dirty="0"/>
              <a:t>__</a:t>
            </a:r>
            <a:r>
              <a:rPr lang="uk-UA" dirty="0"/>
              <a:t>) викликається </a:t>
            </a:r>
            <a:r>
              <a:rPr lang="en-US" dirty="0"/>
              <a:t>WSGI</a:t>
            </a:r>
            <a:r>
              <a:rPr lang="ru-RU" dirty="0"/>
              <a:t>-</a:t>
            </a:r>
            <a:r>
              <a:rPr lang="uk-UA" dirty="0"/>
              <a:t>сервером у відповідь на запит веб-клієнта.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запиті передається команда, яка має вигляд: </a:t>
            </a:r>
            <a:r>
              <a:rPr lang="ru-RU" dirty="0"/>
              <a:t>&lt;</a:t>
            </a:r>
            <a:r>
              <a:rPr lang="uk-UA" dirty="0"/>
              <a:t>функція</a:t>
            </a:r>
            <a:r>
              <a:rPr lang="ru-RU" dirty="0"/>
              <a:t>&gt;</a:t>
            </a:r>
            <a:r>
              <a:rPr lang="uk-UA" dirty="0"/>
              <a:t>/</a:t>
            </a:r>
            <a:r>
              <a:rPr lang="ru-RU" dirty="0"/>
              <a:t>&lt;</a:t>
            </a:r>
            <a:r>
              <a:rPr lang="uk-UA" dirty="0" err="1"/>
              <a:t>підфункція</a:t>
            </a:r>
            <a:r>
              <a:rPr lang="ru-RU" dirty="0"/>
              <a:t>&gt;</a:t>
            </a:r>
            <a:r>
              <a:rPr lang="uk-UA" dirty="0"/>
              <a:t>, наприклад </a:t>
            </a:r>
            <a:r>
              <a:rPr lang="ru-RU" dirty="0"/>
              <a:t>“</a:t>
            </a:r>
            <a:r>
              <a:rPr lang="en-US" dirty="0"/>
              <a:t>course</a:t>
            </a:r>
            <a:r>
              <a:rPr lang="ru-RU" dirty="0"/>
              <a:t>/</a:t>
            </a:r>
            <a:r>
              <a:rPr lang="en-US" dirty="0"/>
              <a:t>apply</a:t>
            </a:r>
            <a:r>
              <a:rPr lang="ru-RU" dirty="0"/>
              <a:t>”. </a:t>
            </a:r>
            <a:endParaRPr lang="ru-RU" dirty="0" smtClean="0"/>
          </a:p>
          <a:p>
            <a:r>
              <a:rPr lang="uk-UA" dirty="0" smtClean="0"/>
              <a:t>Ця </a:t>
            </a:r>
            <a:r>
              <a:rPr lang="uk-UA" dirty="0"/>
              <a:t>команда трансформується заміною косої риски на підкреслення (</a:t>
            </a:r>
            <a:r>
              <a:rPr lang="ru-RU" dirty="0"/>
              <a:t>“</a:t>
            </a:r>
            <a:r>
              <a:rPr lang="en-US" dirty="0"/>
              <a:t>course</a:t>
            </a:r>
            <a:r>
              <a:rPr lang="uk-UA" dirty="0"/>
              <a:t>_</a:t>
            </a:r>
            <a:r>
              <a:rPr lang="en-US" dirty="0"/>
              <a:t>apply</a:t>
            </a:r>
            <a:r>
              <a:rPr lang="ru-RU" dirty="0"/>
              <a:t>”</a:t>
            </a:r>
            <a:r>
              <a:rPr lang="uk-UA" dirty="0"/>
              <a:t>), після чого здійснюється пошук та виклик метода з таким ім’ям.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/>
              <a:t>записана у БД у таблиці </a:t>
            </a:r>
            <a:r>
              <a:rPr lang="en-US" dirty="0"/>
              <a:t>function</a:t>
            </a:r>
            <a:r>
              <a:rPr lang="ru-RU" dirty="0"/>
              <a:t>, </a:t>
            </a:r>
            <a:r>
              <a:rPr lang="uk-UA" dirty="0"/>
              <a:t>а </a:t>
            </a:r>
            <a:r>
              <a:rPr lang="uk-UA" dirty="0" err="1"/>
              <a:t>підфункція</a:t>
            </a:r>
            <a:r>
              <a:rPr lang="uk-UA" dirty="0"/>
              <a:t> – це, як правило, одне з прав користувача. </a:t>
            </a:r>
            <a:endParaRPr lang="uk-UA" dirty="0" smtClean="0"/>
          </a:p>
          <a:p>
            <a:r>
              <a:rPr lang="uk-UA" dirty="0" smtClean="0"/>
              <a:t>Завдяки </a:t>
            </a:r>
            <a:r>
              <a:rPr lang="uk-UA" dirty="0"/>
              <a:t>такому підходу досягається просте розширення функцій системи: описати клас-нащадок </a:t>
            </a:r>
            <a:r>
              <a:rPr lang="uk-UA" dirty="0" err="1"/>
              <a:t>CoursesApplication</a:t>
            </a:r>
            <a:r>
              <a:rPr lang="uk-UA" dirty="0"/>
              <a:t> та додати методи обробки нових функцій/прав.</a:t>
            </a:r>
          </a:p>
          <a:p>
            <a:r>
              <a:rPr lang="uk-UA" dirty="0"/>
              <a:t>Клас має поля:</a:t>
            </a:r>
          </a:p>
          <a:p>
            <a:pPr lvl="1"/>
            <a:r>
              <a:rPr lang="uk-UA" dirty="0" err="1"/>
              <a:t>self.last_id</a:t>
            </a:r>
            <a:r>
              <a:rPr lang="uk-UA" dirty="0"/>
              <a:t> - номер останньої започаткованої сесії</a:t>
            </a:r>
          </a:p>
          <a:p>
            <a:pPr lvl="1"/>
            <a:r>
              <a:rPr lang="uk-UA" dirty="0" err="1"/>
              <a:t>self.sessions</a:t>
            </a:r>
            <a:r>
              <a:rPr lang="uk-UA" dirty="0"/>
              <a:t> - словник сесій (об'єктів класу </a:t>
            </a:r>
            <a:r>
              <a:rPr lang="uk-UA" dirty="0" err="1"/>
              <a:t>QuizSession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self.сс</a:t>
            </a:r>
            <a:r>
              <a:rPr lang="uk-UA" dirty="0"/>
              <a:t> - клас взаємодії з БД</a:t>
            </a:r>
          </a:p>
          <a:p>
            <a:pPr lvl="1"/>
            <a:r>
              <a:rPr lang="uk-UA" dirty="0" err="1"/>
              <a:t>self.iface</a:t>
            </a:r>
            <a:r>
              <a:rPr lang="uk-UA" dirty="0"/>
              <a:t> - клас інтерфейсу користувача</a:t>
            </a:r>
          </a:p>
          <a:p>
            <a:pPr lvl="1"/>
            <a:r>
              <a:rPr lang="uk-UA" dirty="0" err="1"/>
              <a:t>self.path</a:t>
            </a:r>
            <a:r>
              <a:rPr lang="uk-UA" dirty="0"/>
              <a:t> - шлях до поточного каталогу від </a:t>
            </a:r>
            <a:r>
              <a:rPr lang="uk-UA" dirty="0" err="1"/>
              <a:t>wsgi</a:t>
            </a:r>
            <a:r>
              <a:rPr lang="uk-UA" dirty="0"/>
              <a:t>-сервера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Типи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 час свого існування СУБД пройшли еволюційний шлях, впродовж якого домінували та використовувались різни типи СУБД: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95522"/>
              </p:ext>
            </p:extLst>
          </p:nvPr>
        </p:nvGraphicFramePr>
        <p:xfrm>
          <a:off x="604165" y="2924944"/>
          <a:ext cx="7935669" cy="3168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3779">
                  <a:extLst>
                    <a:ext uri="{9D8B030D-6E8A-4147-A177-3AD203B41FA5}">
                      <a16:colId xmlns:a16="http://schemas.microsoft.com/office/drawing/2014/main" val="2109435644"/>
                    </a:ext>
                  </a:extLst>
                </a:gridCol>
                <a:gridCol w="4471890">
                  <a:extLst>
                    <a:ext uri="{9D8B030D-6E8A-4147-A177-3AD203B41FA5}">
                      <a16:colId xmlns:a16="http://schemas.microsoft.com/office/drawing/2014/main" val="1887491504"/>
                    </a:ext>
                  </a:extLst>
                </a:gridCol>
              </a:tblGrid>
              <a:tr h="392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Тип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Представники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966824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Ієрархічні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IMS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059956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Мережні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IDMS</a:t>
                      </a:r>
                      <a:endParaRPr lang="uk-U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393036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Реляційні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ORACLE</a:t>
                      </a:r>
                      <a:r>
                        <a:rPr lang="uk-UA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MS SQL Server</a:t>
                      </a:r>
                      <a:r>
                        <a:rPr lang="uk-UA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MySQL</a:t>
                      </a:r>
                      <a:endParaRPr lang="uk-U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704206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Об’єктно-орієнтовані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ORION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394714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Нереляційні (</a:t>
                      </a:r>
                      <a:r>
                        <a:rPr lang="en-US" sz="2000">
                          <a:effectLst/>
                        </a:rPr>
                        <a:t>noSQL</a:t>
                      </a:r>
                      <a:r>
                        <a:rPr lang="ru-RU" sz="2000">
                          <a:effectLst/>
                        </a:rPr>
                        <a:t>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MongoDB, Riak, Memcached, Redis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67493"/>
                  </a:ext>
                </a:extLst>
              </a:tr>
              <a:tr h="812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Нов</a:t>
                      </a:r>
                      <a:r>
                        <a:rPr lang="uk-UA" sz="2000">
                          <a:effectLst/>
                        </a:rPr>
                        <a:t>і реляційні (</a:t>
                      </a:r>
                      <a:r>
                        <a:rPr lang="en-US" sz="2000">
                          <a:effectLst/>
                        </a:rPr>
                        <a:t>newSQL</a:t>
                      </a:r>
                      <a:r>
                        <a:rPr lang="uk-UA" sz="2000">
                          <a:effectLst/>
                        </a:rPr>
                        <a:t>)</a:t>
                      </a:r>
                      <a:endParaRPr lang="uk-U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ScaleBase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MemSQL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NuoDB</a:t>
                      </a:r>
                      <a:endParaRPr lang="uk-U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53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smtClean="0"/>
              <a:t>CoursesApplication.2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Клас також містить методи: </a:t>
            </a:r>
          </a:p>
          <a:p>
            <a:pPr lvl="1"/>
            <a:r>
              <a:rPr lang="uk-UA" dirty="0"/>
              <a:t>__</a:t>
            </a:r>
            <a:r>
              <a:rPr lang="uk-UA" dirty="0" err="1"/>
              <a:t>init</a:t>
            </a:r>
            <a:r>
              <a:rPr lang="uk-UA" dirty="0"/>
              <a:t>__ - конструктор, </a:t>
            </a:r>
          </a:p>
          <a:p>
            <a:pPr lvl="1"/>
            <a:r>
              <a:rPr lang="uk-UA" dirty="0"/>
              <a:t>__</a:t>
            </a:r>
            <a:r>
              <a:rPr lang="uk-UA" dirty="0" err="1"/>
              <a:t>call</a:t>
            </a:r>
            <a:r>
              <a:rPr lang="uk-UA" dirty="0"/>
              <a:t>__ - обробити запит клієнта, </a:t>
            </a:r>
          </a:p>
          <a:p>
            <a:pPr lvl="1"/>
            <a:r>
              <a:rPr lang="uk-UA" dirty="0" err="1"/>
              <a:t>start</a:t>
            </a:r>
            <a:r>
              <a:rPr lang="uk-UA" dirty="0"/>
              <a:t> - обробити команду початку роботи (/), </a:t>
            </a:r>
          </a:p>
          <a:p>
            <a:pPr lvl="1"/>
            <a:r>
              <a:rPr lang="uk-UA" dirty="0" err="1"/>
              <a:t>course</a:t>
            </a:r>
            <a:r>
              <a:rPr lang="uk-UA" dirty="0"/>
              <a:t> - спрямувати клієнту сторінку курсів, </a:t>
            </a:r>
          </a:p>
          <a:p>
            <a:pPr lvl="1"/>
            <a:r>
              <a:rPr lang="uk-UA" dirty="0" err="1"/>
              <a:t>course_create</a:t>
            </a:r>
            <a:r>
              <a:rPr lang="uk-UA" dirty="0"/>
              <a:t> - спрямувати клієнту сторінку створення курсу, </a:t>
            </a:r>
          </a:p>
          <a:p>
            <a:pPr lvl="1"/>
            <a:r>
              <a:rPr lang="uk-UA" dirty="0" err="1"/>
              <a:t>course_created</a:t>
            </a:r>
            <a:r>
              <a:rPr lang="uk-UA" dirty="0"/>
              <a:t> - додати створений курс до БД, </a:t>
            </a:r>
          </a:p>
          <a:p>
            <a:pPr lvl="1"/>
            <a:r>
              <a:rPr lang="uk-UA" dirty="0" err="1"/>
              <a:t>course_modify</a:t>
            </a:r>
            <a:r>
              <a:rPr lang="uk-UA" dirty="0"/>
              <a:t> - спрямувати клієнту сторінку зміни курсу, </a:t>
            </a:r>
          </a:p>
          <a:p>
            <a:pPr lvl="1"/>
            <a:r>
              <a:rPr lang="uk-UA" dirty="0" err="1"/>
              <a:t>course_modified</a:t>
            </a:r>
            <a:r>
              <a:rPr lang="uk-UA" dirty="0"/>
              <a:t> - змінити курс у БД, </a:t>
            </a:r>
          </a:p>
          <a:p>
            <a:pPr lvl="1"/>
            <a:r>
              <a:rPr lang="uk-UA" dirty="0" err="1"/>
              <a:t>course_delete</a:t>
            </a:r>
            <a:r>
              <a:rPr lang="uk-UA" dirty="0"/>
              <a:t> - видалити курс у БД, </a:t>
            </a:r>
          </a:p>
          <a:p>
            <a:pPr lvl="1"/>
            <a:r>
              <a:rPr lang="uk-UA" dirty="0" err="1"/>
              <a:t>course_view</a:t>
            </a:r>
            <a:r>
              <a:rPr lang="uk-UA" dirty="0"/>
              <a:t> - спрямувати клієнту сторінку перегляду курсу,</a:t>
            </a:r>
          </a:p>
          <a:p>
            <a:pPr lvl="1"/>
            <a:r>
              <a:rPr lang="uk-UA" dirty="0" err="1"/>
              <a:t>course_list</a:t>
            </a:r>
            <a:r>
              <a:rPr lang="uk-UA" dirty="0"/>
              <a:t> - спрямувати клієнту сторінку списку студентів по курсу, </a:t>
            </a:r>
          </a:p>
          <a:p>
            <a:pPr lvl="1"/>
            <a:r>
              <a:rPr lang="uk-UA" dirty="0" err="1"/>
              <a:t>course_apply</a:t>
            </a:r>
            <a:r>
              <a:rPr lang="uk-UA" dirty="0"/>
              <a:t> - записати студента на курс, </a:t>
            </a:r>
          </a:p>
          <a:p>
            <a:pPr lvl="1"/>
            <a:r>
              <a:rPr lang="uk-UA" dirty="0" err="1"/>
              <a:t>course_unapply</a:t>
            </a:r>
            <a:r>
              <a:rPr lang="uk-UA" dirty="0"/>
              <a:t> - відписати студента від курсу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CoursesSession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 </a:t>
            </a:r>
            <a:r>
              <a:rPr lang="uk-UA" dirty="0" err="1"/>
              <a:t>CoursesSession</a:t>
            </a:r>
            <a:r>
              <a:rPr lang="uk-UA" dirty="0"/>
              <a:t> реалізує один сеанс запису на курси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Клас </a:t>
            </a:r>
            <a:r>
              <a:rPr lang="uk-UA" dirty="0"/>
              <a:t>має тільки конструктор та зберігає у своїх полях:</a:t>
            </a:r>
          </a:p>
          <a:p>
            <a:pPr lvl="1"/>
            <a:r>
              <a:rPr lang="en-US" dirty="0" err="1"/>
              <a:t>self.app</a:t>
            </a:r>
            <a:r>
              <a:rPr lang="en-US" dirty="0"/>
              <a:t> - </a:t>
            </a:r>
            <a:r>
              <a:rPr lang="en-US" dirty="0" err="1"/>
              <a:t>клас</a:t>
            </a:r>
            <a:r>
              <a:rPr lang="en-US" dirty="0"/>
              <a:t>, </a:t>
            </a:r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містить</a:t>
            </a:r>
            <a:r>
              <a:rPr lang="en-US" dirty="0"/>
              <a:t> </a:t>
            </a:r>
            <a:r>
              <a:rPr lang="en-US" dirty="0" err="1"/>
              <a:t>даний</a:t>
            </a:r>
            <a:r>
              <a:rPr lang="en-US" dirty="0"/>
              <a:t> (</a:t>
            </a:r>
            <a:r>
              <a:rPr lang="en-US" dirty="0" err="1"/>
              <a:t>CoursesApplication</a:t>
            </a:r>
            <a:r>
              <a:rPr lang="en-US" dirty="0"/>
              <a:t>)</a:t>
            </a:r>
            <a:endParaRPr lang="uk-UA" dirty="0"/>
          </a:p>
          <a:p>
            <a:pPr lvl="1"/>
            <a:r>
              <a:rPr lang="en-US" dirty="0" err="1"/>
              <a:t>self.sid</a:t>
            </a:r>
            <a:r>
              <a:rPr lang="en-US" dirty="0"/>
              <a:t> - 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сесії</a:t>
            </a:r>
            <a:endParaRPr lang="uk-UA" dirty="0"/>
          </a:p>
          <a:p>
            <a:pPr lvl="1"/>
            <a:r>
              <a:rPr lang="en-US" dirty="0" err="1"/>
              <a:t>self.user</a:t>
            </a:r>
            <a:r>
              <a:rPr lang="en-US" dirty="0"/>
              <a:t> - </a:t>
            </a:r>
            <a:r>
              <a:rPr lang="en-US" dirty="0" err="1"/>
              <a:t>користувач</a:t>
            </a:r>
            <a:endParaRPr lang="uk-UA" dirty="0"/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CoursesInterface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CoursesInterface</a:t>
            </a:r>
            <a:r>
              <a:rPr lang="uk-UA" dirty="0"/>
              <a:t> реалізує інтерфейс користувача запису на курси.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методах класу для побудови сторінок інтерфейсу використовуються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файли та вставки:</a:t>
            </a:r>
          </a:p>
          <a:p>
            <a:pPr lvl="1"/>
            <a:r>
              <a:rPr lang="uk-UA" dirty="0"/>
              <a:t>course_login.html – сторінка входу до системи</a:t>
            </a:r>
          </a:p>
          <a:p>
            <a:pPr lvl="1"/>
            <a:r>
              <a:rPr lang="uk-UA" dirty="0"/>
              <a:t>courses.html – сторінка переліку курсів</a:t>
            </a:r>
          </a:p>
          <a:p>
            <a:pPr lvl="1"/>
            <a:r>
              <a:rPr lang="uk-UA" dirty="0"/>
              <a:t>course_row.html – вставка до сторінки переліку курсів, один рядок для курсу</a:t>
            </a:r>
          </a:p>
          <a:p>
            <a:pPr lvl="1"/>
            <a:r>
              <a:rPr lang="uk-UA" dirty="0"/>
              <a:t>course_create.html – сторінка створення нового (зміни існуючого) курсу</a:t>
            </a:r>
          </a:p>
          <a:p>
            <a:pPr lvl="1"/>
            <a:r>
              <a:rPr lang="uk-UA" dirty="0"/>
              <a:t>course_view.html – сторінка перегляду курсу</a:t>
            </a:r>
          </a:p>
          <a:p>
            <a:pPr lvl="1"/>
            <a:r>
              <a:rPr lang="uk-UA" dirty="0"/>
              <a:t>course_list.html – сторінка списку студентів, що записались на курс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smtClean="0"/>
              <a:t>CoursesInterface.2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Клас має одне поле </a:t>
            </a:r>
            <a:r>
              <a:rPr lang="uk-UA" dirty="0" err="1"/>
              <a:t>self.path</a:t>
            </a:r>
            <a:r>
              <a:rPr lang="uk-UA" dirty="0"/>
              <a:t> - шлях до поточного каталогу від </a:t>
            </a:r>
            <a:r>
              <a:rPr lang="en-US" dirty="0"/>
              <a:t>WSGI</a:t>
            </a:r>
            <a:r>
              <a:rPr lang="uk-UA" dirty="0"/>
              <a:t>-сервера</a:t>
            </a:r>
            <a:r>
              <a:rPr lang="ru-RU" dirty="0"/>
              <a:t>. </a:t>
            </a:r>
            <a:endParaRPr lang="uk-UA" dirty="0"/>
          </a:p>
          <a:p>
            <a:r>
              <a:rPr lang="uk-UA" dirty="0"/>
              <a:t>Клас також містить методи, що формують HTML-сторінки інтерфейсу користувача:</a:t>
            </a:r>
          </a:p>
          <a:p>
            <a:pPr lvl="1"/>
            <a:r>
              <a:rPr lang="uk-UA" dirty="0" err="1"/>
              <a:t>start</a:t>
            </a:r>
            <a:r>
              <a:rPr lang="uk-UA" dirty="0"/>
              <a:t> - сформувати сторінку входу до системи, </a:t>
            </a:r>
          </a:p>
          <a:p>
            <a:pPr lvl="1"/>
            <a:r>
              <a:rPr lang="uk-UA" dirty="0" err="1"/>
              <a:t>login_error</a:t>
            </a:r>
            <a:r>
              <a:rPr lang="uk-UA" dirty="0"/>
              <a:t> - сформувати сторінку у разі помилки входу, </a:t>
            </a:r>
          </a:p>
          <a:p>
            <a:pPr lvl="1"/>
            <a:r>
              <a:rPr lang="uk-UA" dirty="0" err="1"/>
              <a:t>courses_page</a:t>
            </a:r>
            <a:r>
              <a:rPr lang="uk-UA" dirty="0"/>
              <a:t> - сформувати сторінку курсів, </a:t>
            </a:r>
          </a:p>
          <a:p>
            <a:pPr lvl="1"/>
            <a:r>
              <a:rPr lang="uk-UA" dirty="0" err="1"/>
              <a:t>course_create_modify_page</a:t>
            </a:r>
            <a:r>
              <a:rPr lang="uk-UA" dirty="0"/>
              <a:t> - сформувати сторінку створення/зміни курсу, </a:t>
            </a:r>
          </a:p>
          <a:p>
            <a:pPr lvl="1"/>
            <a:r>
              <a:rPr lang="uk-UA" dirty="0" err="1"/>
              <a:t>course_view_page</a:t>
            </a:r>
            <a:r>
              <a:rPr lang="uk-UA" dirty="0"/>
              <a:t> - сформувати сторінку перегляду курсу, </a:t>
            </a:r>
          </a:p>
          <a:p>
            <a:pPr lvl="1"/>
            <a:r>
              <a:rPr lang="uk-UA" dirty="0" err="1"/>
              <a:t>course_list_page</a:t>
            </a:r>
            <a:r>
              <a:rPr lang="uk-UA" dirty="0"/>
              <a:t> - сформувати сторінку списку студентів курсу.</a:t>
            </a:r>
          </a:p>
          <a:p>
            <a:r>
              <a:rPr lang="uk-UA" dirty="0"/>
              <a:t>Внутрішній метод _</a:t>
            </a:r>
            <a:r>
              <a:rPr lang="uk-UA" dirty="0" err="1"/>
              <a:t>add_course</a:t>
            </a:r>
            <a:r>
              <a:rPr lang="uk-UA" dirty="0"/>
              <a:t> додає рядок з назвою курсу та кнопками до таблиці курсів, а метод </a:t>
            </a:r>
            <a:r>
              <a:rPr lang="ru-RU" dirty="0"/>
              <a:t>_</a:t>
            </a:r>
            <a:r>
              <a:rPr lang="en-US" dirty="0"/>
              <a:t>add</a:t>
            </a:r>
            <a:r>
              <a:rPr lang="ru-RU" dirty="0"/>
              <a:t>_</a:t>
            </a:r>
            <a:r>
              <a:rPr lang="en-US" dirty="0"/>
              <a:t>applied </a:t>
            </a:r>
            <a:r>
              <a:rPr lang="uk-UA" dirty="0"/>
              <a:t>– додає список курсів, на які записався студент.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Бази даних та СУБД. Типи СУБД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Реляційні СУБД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ER</a:t>
            </a:r>
            <a:r>
              <a:rPr lang="ru-RU" dirty="0"/>
              <a:t>-</a:t>
            </a:r>
            <a:r>
              <a:rPr lang="uk-UA" dirty="0"/>
              <a:t>діаграми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Короткі відомості про </a:t>
            </a:r>
            <a:r>
              <a:rPr lang="en-US" dirty="0"/>
              <a:t>SQL</a:t>
            </a:r>
            <a:r>
              <a:rPr lang="uk-UA" dirty="0"/>
              <a:t>. 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Запити </a:t>
            </a:r>
            <a:r>
              <a:rPr lang="en-US" dirty="0"/>
              <a:t>SQL </a:t>
            </a:r>
            <a:r>
              <a:rPr lang="uk-UA" dirty="0"/>
              <a:t>з параметрами. 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Транзакції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Засоби обробки баз даних у </a:t>
            </a:r>
            <a:r>
              <a:rPr lang="uk-UA" dirty="0" err="1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Програмний інтерфейс баз даних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База даних </a:t>
            </a:r>
            <a:r>
              <a:rPr lang="uk-UA" dirty="0" err="1"/>
              <a:t>SQLite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Класи </a:t>
            </a:r>
            <a:r>
              <a:rPr lang="uk-UA" dirty="0" err="1"/>
              <a:t>Connection</a:t>
            </a:r>
            <a:r>
              <a:rPr lang="uk-UA" dirty="0"/>
              <a:t> та </a:t>
            </a:r>
            <a:r>
              <a:rPr lang="en-US" dirty="0"/>
              <a:t>Cursor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Природні та штучні первинні ключі. </a:t>
            </a:r>
            <a:r>
              <a:rPr lang="uk-UA" dirty="0" err="1"/>
              <a:t>Автонумерація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Вкладені запити </a:t>
            </a:r>
            <a:r>
              <a:rPr lang="en-US" dirty="0"/>
              <a:t>SQL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Типи даних </a:t>
            </a:r>
            <a:r>
              <a:rPr lang="en-US" dirty="0"/>
              <a:t>SQLite</a:t>
            </a:r>
            <a:endParaRPr lang="uk-UA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Jim</a:t>
            </a:r>
            <a:r>
              <a:rPr lang="uk-UA" dirty="0"/>
              <a:t> </a:t>
            </a:r>
            <a:r>
              <a:rPr lang="uk-UA" dirty="0" err="1"/>
              <a:t>Knowlton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Modify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Christopher</a:t>
            </a:r>
            <a:r>
              <a:rPr lang="uk-UA" dirty="0"/>
              <a:t> A. </a:t>
            </a:r>
            <a:r>
              <a:rPr lang="uk-UA" dirty="0" err="1"/>
              <a:t>Jones</a:t>
            </a:r>
            <a:r>
              <a:rPr lang="uk-UA" dirty="0"/>
              <a:t>, </a:t>
            </a:r>
            <a:r>
              <a:rPr lang="uk-UA" dirty="0" err="1"/>
              <a:t>Fred</a:t>
            </a:r>
            <a:r>
              <a:rPr lang="uk-UA" dirty="0"/>
              <a:t> L. </a:t>
            </a:r>
            <a:r>
              <a:rPr lang="uk-UA" dirty="0" err="1"/>
              <a:t>Drake</a:t>
            </a:r>
            <a:r>
              <a:rPr lang="uk-UA" dirty="0"/>
              <a:t>, </a:t>
            </a:r>
            <a:r>
              <a:rPr lang="uk-UA" dirty="0" err="1"/>
              <a:t>Jr</a:t>
            </a:r>
            <a:r>
              <a:rPr lang="uk-UA" dirty="0"/>
              <a:t>. XML </a:t>
            </a:r>
            <a:r>
              <a:rPr lang="uk-UA" dirty="0" err="1"/>
              <a:t>Processing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- 2002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Alan</a:t>
            </a:r>
            <a:r>
              <a:rPr lang="uk-UA" dirty="0"/>
              <a:t> </a:t>
            </a:r>
            <a:r>
              <a:rPr lang="uk-UA" dirty="0" err="1"/>
              <a:t>Gauld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Tutorial</a:t>
            </a:r>
            <a:r>
              <a:rPr lang="uk-UA" dirty="0"/>
              <a:t> - </a:t>
            </a:r>
            <a:r>
              <a:rPr lang="uk-UA" dirty="0" err="1"/>
              <a:t>Learning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Program</a:t>
            </a:r>
            <a:r>
              <a:rPr lang="uk-UA" dirty="0"/>
              <a:t>, - 2006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Типи </a:t>
            </a:r>
            <a:r>
              <a:rPr lang="uk-UA" dirty="0" smtClean="0"/>
              <a:t>СУБД.2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Ієрархічні та мережні СУБД відійшли у минуле. Об’єктно-орієнтовані так і не набрали популярності. </a:t>
            </a:r>
          </a:p>
          <a:p>
            <a:r>
              <a:rPr lang="uk-UA" dirty="0"/>
              <a:t>На сьогодні поширеними є реляційні та нереляційні СУБД. </a:t>
            </a:r>
          </a:p>
          <a:p>
            <a:r>
              <a:rPr lang="uk-UA" dirty="0"/>
              <a:t>Реляційні СУБД використовують для традиційних задач, а нереляційні, - для задач, пов’язаних з обробкою надвеликих масивів розподілених даних або для підтримки великих масивів даних складної структури. </a:t>
            </a:r>
          </a:p>
          <a:p>
            <a:r>
              <a:rPr lang="uk-UA" dirty="0"/>
              <a:t>Нові реляційні СУБД – це підхід, який намагається конкурувати з попередніми двома.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Реляційні СУБД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реляційних СУБД дані організовані у відношення (</a:t>
            </a:r>
            <a:r>
              <a:rPr lang="en-US" dirty="0"/>
              <a:t>relations</a:t>
            </a:r>
            <a:r>
              <a:rPr lang="uk-UA" dirty="0"/>
              <a:t>), звідки і пішла назва цих СУБД. </a:t>
            </a:r>
            <a:endParaRPr lang="uk-UA" dirty="0" smtClean="0"/>
          </a:p>
          <a:p>
            <a:r>
              <a:rPr lang="uk-UA" dirty="0" smtClean="0"/>
              <a:t>Відношення </a:t>
            </a:r>
            <a:r>
              <a:rPr lang="uk-UA" dirty="0"/>
              <a:t>представлені двовимірними таблицями. </a:t>
            </a:r>
            <a:endParaRPr lang="uk-UA" dirty="0" smtClean="0"/>
          </a:p>
          <a:p>
            <a:r>
              <a:rPr lang="uk-UA" dirty="0" smtClean="0"/>
              <a:t>Отже</a:t>
            </a:r>
            <a:r>
              <a:rPr lang="uk-UA" dirty="0"/>
              <a:t>, можна сказати, що у реляційних базах даних дані зберігаються у таблицях. </a:t>
            </a:r>
            <a:endParaRPr lang="uk-UA" dirty="0" smtClean="0"/>
          </a:p>
          <a:p>
            <a:r>
              <a:rPr lang="uk-UA" dirty="0" smtClean="0"/>
              <a:t>Стовпчики </a:t>
            </a:r>
            <a:r>
              <a:rPr lang="uk-UA" dirty="0"/>
              <a:t>цих таблиць називають </a:t>
            </a:r>
            <a:r>
              <a:rPr lang="uk-UA" b="1" dirty="0"/>
              <a:t>полями</a:t>
            </a:r>
            <a:r>
              <a:rPr lang="uk-UA" dirty="0"/>
              <a:t> (або стовпчиками), я рядки, - </a:t>
            </a:r>
            <a:r>
              <a:rPr lang="uk-UA" b="1" dirty="0"/>
              <a:t>записами</a:t>
            </a:r>
            <a:r>
              <a:rPr lang="uk-UA" dirty="0"/>
              <a:t>. </a:t>
            </a:r>
          </a:p>
          <a:p>
            <a:r>
              <a:rPr lang="uk-UA" dirty="0"/>
              <a:t>Кожна таблиця має фіксований набір полів та змінну кількість записів. </a:t>
            </a:r>
            <a:endParaRPr lang="uk-UA" dirty="0" smtClean="0"/>
          </a:p>
          <a:p>
            <a:r>
              <a:rPr lang="uk-UA" dirty="0" smtClean="0"/>
              <a:t>Кожне </a:t>
            </a:r>
            <a:r>
              <a:rPr lang="uk-UA" dirty="0"/>
              <a:t>поле має власне ім’я та тип: число, рядок тощо. </a:t>
            </a:r>
            <a:endParaRPr lang="uk-UA" dirty="0" smtClean="0"/>
          </a:p>
          <a:p>
            <a:r>
              <a:rPr lang="uk-UA" dirty="0" smtClean="0"/>
              <a:t>Рядки </a:t>
            </a:r>
            <a:r>
              <a:rPr lang="ru-RU" dirty="0"/>
              <a:t>таблиц</a:t>
            </a:r>
            <a:r>
              <a:rPr lang="uk-UA" dirty="0"/>
              <a:t>і не нумеруються, а їх порядок вважається невизначеним.</a:t>
            </a:r>
          </a:p>
          <a:p>
            <a:r>
              <a:rPr lang="uk-UA" dirty="0"/>
              <a:t>Прикладами таблиць можуть слугувати Робітник (містить інформацію про робітника) та Посада (містить перелік посад разом з їх характеристиками).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Реляційні </a:t>
            </a:r>
            <a:r>
              <a:rPr lang="uk-UA" dirty="0" smtClean="0"/>
              <a:t>СУБД.2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Таблиці зв’язують між собою за допомогою ключів. </a:t>
            </a:r>
            <a:endParaRPr lang="uk-UA" dirty="0" smtClean="0"/>
          </a:p>
          <a:p>
            <a:r>
              <a:rPr lang="uk-UA" b="1" dirty="0" smtClean="0"/>
              <a:t>Ключ</a:t>
            </a:r>
            <a:r>
              <a:rPr lang="uk-UA" dirty="0" smtClean="0"/>
              <a:t> </a:t>
            </a:r>
            <a:r>
              <a:rPr lang="uk-UA" dirty="0"/>
              <a:t>– це одне або декілька полів таблиці.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у таблицях </a:t>
            </a:r>
            <a:r>
              <a:rPr lang="en-US" dirty="0"/>
              <a:t>T</a:t>
            </a:r>
            <a:r>
              <a:rPr lang="uk-UA" dirty="0"/>
              <a:t>1 та </a:t>
            </a:r>
            <a:r>
              <a:rPr lang="en-US" dirty="0"/>
              <a:t>T</a:t>
            </a:r>
            <a:r>
              <a:rPr lang="uk-UA" dirty="0"/>
              <a:t>2 визначено для зв’язування ключі </a:t>
            </a:r>
            <a:r>
              <a:rPr lang="en-US" dirty="0"/>
              <a:t>K</a:t>
            </a:r>
            <a:r>
              <a:rPr lang="uk-UA" dirty="0"/>
              <a:t>1 та </a:t>
            </a:r>
            <a:r>
              <a:rPr lang="en-US" dirty="0"/>
              <a:t>K</a:t>
            </a:r>
            <a:r>
              <a:rPr lang="uk-UA" dirty="0"/>
              <a:t>2, то зв’язаними вважаються ті записи </a:t>
            </a:r>
            <a:r>
              <a:rPr lang="en-US" dirty="0"/>
              <a:t>T</a:t>
            </a:r>
            <a:r>
              <a:rPr lang="uk-UA" dirty="0"/>
              <a:t>1 та </a:t>
            </a:r>
            <a:r>
              <a:rPr lang="en-US" dirty="0"/>
              <a:t>T</a:t>
            </a:r>
            <a:r>
              <a:rPr lang="uk-UA" dirty="0"/>
              <a:t>2, які мають однакові значення ключових полів </a:t>
            </a:r>
            <a:r>
              <a:rPr lang="en-US" dirty="0"/>
              <a:t>K</a:t>
            </a:r>
            <a:r>
              <a:rPr lang="uk-UA" dirty="0"/>
              <a:t>1 та </a:t>
            </a:r>
            <a:r>
              <a:rPr lang="en-US" dirty="0"/>
              <a:t>K</a:t>
            </a:r>
            <a:r>
              <a:rPr lang="uk-UA" dirty="0"/>
              <a:t>2.</a:t>
            </a:r>
          </a:p>
          <a:p>
            <a:r>
              <a:rPr lang="uk-UA" dirty="0"/>
              <a:t>Первинним ключем називається такий ключ у таблиці, значення якого є унікальними для усіх записів цієї таблиці. </a:t>
            </a:r>
            <a:endParaRPr lang="uk-UA" dirty="0" smtClean="0"/>
          </a:p>
          <a:p>
            <a:r>
              <a:rPr lang="uk-UA" dirty="0" smtClean="0"/>
              <a:t>Значення </a:t>
            </a:r>
            <a:r>
              <a:rPr lang="uk-UA" dirty="0"/>
              <a:t>первинного ключа однозначно ідентифікує запис таблиці.</a:t>
            </a:r>
          </a:p>
          <a:p>
            <a:r>
              <a:rPr lang="uk-UA" dirty="0"/>
              <a:t>Зовнішнім ключем (</a:t>
            </a:r>
            <a:r>
              <a:rPr lang="en-US" dirty="0"/>
              <a:t>Foreign key</a:t>
            </a:r>
            <a:r>
              <a:rPr lang="uk-UA" dirty="0"/>
              <a:t>) називається такий ключ даної таблиці, який зв’язаний з первинним ключем іншої таблиці.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Реляційні </a:t>
            </a:r>
            <a:r>
              <a:rPr lang="uk-UA" dirty="0" smtClean="0"/>
              <a:t>СУБД.3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Виділяють 4 типи </a:t>
            </a:r>
            <a:r>
              <a:rPr lang="uk-UA" dirty="0" err="1"/>
              <a:t>зв’язків</a:t>
            </a:r>
            <a:r>
              <a:rPr lang="uk-UA" dirty="0"/>
              <a:t> між таблицями </a:t>
            </a:r>
            <a:r>
              <a:rPr lang="en-US" dirty="0"/>
              <a:t>T</a:t>
            </a:r>
            <a:r>
              <a:rPr lang="uk-UA" dirty="0"/>
              <a:t>1 та </a:t>
            </a:r>
            <a:r>
              <a:rPr lang="en-US" dirty="0"/>
              <a:t>T</a:t>
            </a:r>
            <a:r>
              <a:rPr lang="uk-UA" dirty="0"/>
              <a:t>2:</a:t>
            </a:r>
          </a:p>
          <a:p>
            <a:pPr lvl="1"/>
            <a:r>
              <a:rPr lang="uk-UA" dirty="0"/>
              <a:t>Один до одного (1:1) – одному запису таблиці </a:t>
            </a:r>
            <a:r>
              <a:rPr lang="en-US" dirty="0"/>
              <a:t>T</a:t>
            </a:r>
            <a:r>
              <a:rPr lang="ru-RU" dirty="0"/>
              <a:t>1 </a:t>
            </a:r>
            <a:r>
              <a:rPr lang="uk-UA" dirty="0"/>
              <a:t>відповідає не більше одного запису таблиці </a:t>
            </a:r>
            <a:r>
              <a:rPr lang="en-US" dirty="0"/>
              <a:t>T</a:t>
            </a:r>
            <a:r>
              <a:rPr lang="ru-RU" dirty="0"/>
              <a:t>2</a:t>
            </a:r>
            <a:r>
              <a:rPr lang="uk-UA" dirty="0"/>
              <a:t> (приклад: особа - студент)</a:t>
            </a:r>
          </a:p>
          <a:p>
            <a:pPr lvl="1"/>
            <a:r>
              <a:rPr lang="uk-UA" dirty="0"/>
              <a:t>Один до багатьох (1:</a:t>
            </a:r>
            <a:r>
              <a:rPr lang="en-US" dirty="0"/>
              <a:t>M</a:t>
            </a:r>
            <a:r>
              <a:rPr lang="uk-UA" dirty="0"/>
              <a:t>) – одному запису таблиці </a:t>
            </a:r>
            <a:r>
              <a:rPr lang="en-US" dirty="0"/>
              <a:t>T</a:t>
            </a:r>
            <a:r>
              <a:rPr lang="ru-RU" dirty="0"/>
              <a:t>1 </a:t>
            </a:r>
            <a:r>
              <a:rPr lang="uk-UA" dirty="0"/>
              <a:t>відповідає багато записів таблиці </a:t>
            </a:r>
            <a:r>
              <a:rPr lang="en-US" dirty="0"/>
              <a:t>T</a:t>
            </a:r>
            <a:r>
              <a:rPr lang="ru-RU" dirty="0"/>
              <a:t>2</a:t>
            </a:r>
            <a:r>
              <a:rPr lang="uk-UA" dirty="0"/>
              <a:t> (приклад академічна група - студент)</a:t>
            </a:r>
          </a:p>
          <a:p>
            <a:pPr lvl="1"/>
            <a:r>
              <a:rPr lang="uk-UA" dirty="0"/>
              <a:t>Багато до одного (</a:t>
            </a:r>
            <a:r>
              <a:rPr lang="en-US" dirty="0"/>
              <a:t>M</a:t>
            </a:r>
            <a:r>
              <a:rPr lang="uk-UA" dirty="0"/>
              <a:t>:1) – багатьом записам таблиці </a:t>
            </a:r>
            <a:r>
              <a:rPr lang="en-US" dirty="0"/>
              <a:t>T</a:t>
            </a:r>
            <a:r>
              <a:rPr lang="ru-RU" dirty="0"/>
              <a:t>1 </a:t>
            </a:r>
            <a:r>
              <a:rPr lang="uk-UA" dirty="0"/>
              <a:t>відповідає один запис таблиці </a:t>
            </a:r>
            <a:r>
              <a:rPr lang="en-US" dirty="0"/>
              <a:t>T</a:t>
            </a:r>
            <a:r>
              <a:rPr lang="ru-RU" dirty="0"/>
              <a:t>2</a:t>
            </a:r>
            <a:r>
              <a:rPr lang="uk-UA" dirty="0"/>
              <a:t> (приклад: студент – академічна група)</a:t>
            </a:r>
          </a:p>
          <a:p>
            <a:pPr lvl="1"/>
            <a:r>
              <a:rPr lang="uk-UA" dirty="0"/>
              <a:t>Багато до багатьох (</a:t>
            </a:r>
            <a:r>
              <a:rPr lang="en-US" dirty="0"/>
              <a:t>M</a:t>
            </a:r>
            <a:r>
              <a:rPr lang="uk-UA" dirty="0"/>
              <a:t>:</a:t>
            </a:r>
            <a:r>
              <a:rPr lang="en-US" dirty="0"/>
              <a:t>M</a:t>
            </a:r>
            <a:r>
              <a:rPr lang="uk-UA" dirty="0"/>
              <a:t>) – багатьом записам таблиці </a:t>
            </a:r>
            <a:r>
              <a:rPr lang="en-US" dirty="0"/>
              <a:t>T</a:t>
            </a:r>
            <a:r>
              <a:rPr lang="ru-RU" dirty="0"/>
              <a:t>1 </a:t>
            </a:r>
            <a:r>
              <a:rPr lang="uk-UA" dirty="0"/>
              <a:t>відповідає багато записів таблиці </a:t>
            </a:r>
            <a:r>
              <a:rPr lang="en-US" dirty="0"/>
              <a:t>T</a:t>
            </a:r>
            <a:r>
              <a:rPr lang="ru-RU" dirty="0"/>
              <a:t>2</a:t>
            </a:r>
            <a:r>
              <a:rPr lang="uk-UA" dirty="0"/>
              <a:t> (приклад: студент – навчальна дисципліна)</a:t>
            </a:r>
          </a:p>
          <a:p>
            <a:r>
              <a:rPr lang="uk-UA" dirty="0"/>
              <a:t>Зв’язок </a:t>
            </a:r>
            <a:r>
              <a:rPr lang="en-US" dirty="0"/>
              <a:t>M</a:t>
            </a:r>
            <a:r>
              <a:rPr lang="uk-UA" dirty="0"/>
              <a:t>:</a:t>
            </a:r>
            <a:r>
              <a:rPr lang="en-US" dirty="0"/>
              <a:t>M</a:t>
            </a:r>
            <a:r>
              <a:rPr lang="uk-UA" dirty="0"/>
              <a:t> реалізується у реляційних СУБД не напряму, а за допомогою проміжної таблиці, яка зв’язана з </a:t>
            </a:r>
            <a:r>
              <a:rPr lang="en-US" dirty="0"/>
              <a:t>T</a:t>
            </a:r>
            <a:r>
              <a:rPr lang="ru-RU" dirty="0"/>
              <a:t>1 та </a:t>
            </a:r>
            <a:r>
              <a:rPr lang="en-US" dirty="0"/>
              <a:t>T</a:t>
            </a:r>
            <a:r>
              <a:rPr lang="ru-RU" dirty="0"/>
              <a:t>2 </a:t>
            </a:r>
            <a:r>
              <a:rPr lang="ru-RU" dirty="0" err="1"/>
              <a:t>зв’язками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uk-UA" dirty="0"/>
              <a:t>:1.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</a:t>
            </a:r>
            <a:r>
              <a:rPr lang="ru-RU" dirty="0"/>
              <a:t>-</a:t>
            </a:r>
            <a:r>
              <a:rPr lang="uk-UA" dirty="0"/>
              <a:t>діаграми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Для зображення структури реляційних баз даних використовують </a:t>
            </a:r>
            <a:r>
              <a:rPr lang="en-US" sz="2000" dirty="0"/>
              <a:t>ER</a:t>
            </a:r>
            <a:r>
              <a:rPr lang="ru-RU" sz="2000" dirty="0"/>
              <a:t>-</a:t>
            </a:r>
            <a:r>
              <a:rPr lang="uk-UA" sz="2000" dirty="0"/>
              <a:t>діаграми. </a:t>
            </a:r>
            <a:endParaRPr lang="uk-UA" sz="2000" dirty="0" smtClean="0"/>
          </a:p>
          <a:p>
            <a:r>
              <a:rPr lang="en-US" sz="2000" dirty="0" smtClean="0"/>
              <a:t>ER</a:t>
            </a:r>
            <a:r>
              <a:rPr lang="uk-UA" sz="2000" dirty="0" smtClean="0"/>
              <a:t> </a:t>
            </a:r>
            <a:r>
              <a:rPr lang="uk-UA" sz="2000" dirty="0"/>
              <a:t>– це скорочення від </a:t>
            </a:r>
            <a:r>
              <a:rPr lang="en-US" sz="2000" dirty="0"/>
              <a:t>Entity</a:t>
            </a:r>
            <a:r>
              <a:rPr lang="uk-UA" sz="2000" dirty="0"/>
              <a:t>-</a:t>
            </a:r>
            <a:r>
              <a:rPr lang="en-US" sz="2000" dirty="0"/>
              <a:t>Relation</a:t>
            </a:r>
            <a:r>
              <a:rPr lang="uk-UA" sz="2000" dirty="0"/>
              <a:t>, тобто, сутність-зв’язок. </a:t>
            </a:r>
            <a:endParaRPr lang="uk-UA" sz="2000" dirty="0" smtClean="0"/>
          </a:p>
          <a:p>
            <a:r>
              <a:rPr lang="uk-UA" sz="2000" dirty="0" smtClean="0"/>
              <a:t>У </a:t>
            </a:r>
            <a:r>
              <a:rPr lang="uk-UA" sz="2000" dirty="0"/>
              <a:t>цих діаграмах відображають таблиці, поля а також зв’язки між таблицями.</a:t>
            </a:r>
          </a:p>
          <a:p>
            <a:r>
              <a:rPr lang="uk-UA" sz="2000" dirty="0" smtClean="0"/>
              <a:t>Таблиця </a:t>
            </a:r>
            <a:r>
              <a:rPr lang="uk-UA" sz="2000" dirty="0"/>
              <a:t>має такий вигляд</a:t>
            </a:r>
            <a:r>
              <a:rPr lang="uk-UA" dirty="0"/>
              <a:t>: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 descr="https://documents.lucidchart.com/documents/df0ca352-743e-4bfc-8cc3-332d38c5d8a5/pages/0_0?a=239&amp;x=990&amp;y=273&amp;w=220&amp;h=150&amp;store=1&amp;accept=image%2F*&amp;auth=LCA%20ccde53e5e104a230271c0213cf3ffe8bdb9623e6-ts%3D14870262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10" y="4009499"/>
            <a:ext cx="3969980" cy="246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6529</TotalTime>
  <Words>4459</Words>
  <Application>Microsoft Office PowerPoint</Application>
  <PresentationFormat>On-screen Show (4:3)</PresentationFormat>
  <Paragraphs>573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Бази даних</vt:lpstr>
      <vt:lpstr>Бази даних та СУБД</vt:lpstr>
      <vt:lpstr>Типи СУБД</vt:lpstr>
      <vt:lpstr>Типи СУБД.2</vt:lpstr>
      <vt:lpstr>Реляційні СУБД</vt:lpstr>
      <vt:lpstr>Реляційні СУБД.2</vt:lpstr>
      <vt:lpstr>Реляційні СУБД.3</vt:lpstr>
      <vt:lpstr>ER-діаграми</vt:lpstr>
      <vt:lpstr>ER-діаграми.2</vt:lpstr>
      <vt:lpstr>Короткі відомості про SQL</vt:lpstr>
      <vt:lpstr>Короткі відомості про SQL.2</vt:lpstr>
      <vt:lpstr>Короткі відомості про SQL.3</vt:lpstr>
      <vt:lpstr>Короткі відомості про SQL.4</vt:lpstr>
      <vt:lpstr>Запити SQL з параметрами</vt:lpstr>
      <vt:lpstr>Транзакції</vt:lpstr>
      <vt:lpstr>Засоби обробки баз даних у Python</vt:lpstr>
      <vt:lpstr>Програмний інтерфейс баз даних Python</vt:lpstr>
      <vt:lpstr>База даних SQLite</vt:lpstr>
      <vt:lpstr>Клас Connection</vt:lpstr>
      <vt:lpstr>Клас Cursor</vt:lpstr>
      <vt:lpstr>Приклад: Телефонний довідник (БД)</vt:lpstr>
      <vt:lpstr>Клас DBRefBook</vt:lpstr>
      <vt:lpstr>Природні та штучні первинні ключі. Автонумерація</vt:lpstr>
      <vt:lpstr>Вкладені запити SQL</vt:lpstr>
      <vt:lpstr>Типи даних SQLite</vt:lpstr>
      <vt:lpstr>Засоби для створення та перегляду БД SQLite</vt:lpstr>
      <vt:lpstr>Приклад: Зберігання тестів у БД. Проходження тестів</vt:lpstr>
      <vt:lpstr>Проходження тестів. Структура БД</vt:lpstr>
      <vt:lpstr>Проходження тестів. Структура БД.2</vt:lpstr>
      <vt:lpstr>Проходження тестів. Реалізація.</vt:lpstr>
      <vt:lpstr>Приклад: Запис студентів на курси</vt:lpstr>
      <vt:lpstr>Приклад: Запис студентів на курси.2</vt:lpstr>
      <vt:lpstr>Запис студентів на курси. Реалізація</vt:lpstr>
      <vt:lpstr>Запис студентів на курси. Реалізація.2</vt:lpstr>
      <vt:lpstr>Запис студентів на курси. Реалізація.3</vt:lpstr>
      <vt:lpstr>Клас CourseDB</vt:lpstr>
      <vt:lpstr>Клас CourseCollection</vt:lpstr>
      <vt:lpstr>Клас CoursesApplication</vt:lpstr>
      <vt:lpstr>Клас CoursesApplication.2</vt:lpstr>
      <vt:lpstr>Клас CoursesSession</vt:lpstr>
      <vt:lpstr>Клас CoursesInterface</vt:lpstr>
      <vt:lpstr>Клас CoursesInterface.2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Рщь</cp:lastModifiedBy>
  <cp:revision>424</cp:revision>
  <dcterms:created xsi:type="dcterms:W3CDTF">2015-08-16T10:20:57Z</dcterms:created>
  <dcterms:modified xsi:type="dcterms:W3CDTF">2017-02-21T01:27:42Z</dcterms:modified>
</cp:coreProperties>
</file>